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Antacidu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5%99ev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s.wikipedia.org/wiki/Tlust%C3%A9_st%C5%99evo" TargetMode="External"/><Relationship Id="rId4" Type="http://schemas.openxmlformats.org/officeDocument/2006/relationships/hyperlink" Target="https://cs.wikipedia.org/wiki/Kone%C4%8Dn%C3%AD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psis" TargetMode="External"/><Relationship Id="rId2" Type="http://schemas.openxmlformats.org/officeDocument/2006/relationships/hyperlink" Target="https://en.wikipedia.org/wiki/Meningiti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Streptococcus_pneumoniae" TargetMode="External"/><Relationship Id="rId4" Type="http://schemas.openxmlformats.org/officeDocument/2006/relationships/hyperlink" Target="https://en.wikipedia.org/wiki/Bacterial_capsul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wikiskripta.eu/w/Neopioidn%C3%AD_analgetika" TargetMode="External"/><Relationship Id="rId7" Type="http://schemas.openxmlformats.org/officeDocument/2006/relationships/hyperlink" Target="https://www.wikiskripta.eu/w/Prostaglandiny" TargetMode="External"/><Relationship Id="rId2" Type="http://schemas.openxmlformats.org/officeDocument/2006/relationships/hyperlink" Target="https://www.wikiskripta.eu/w/Pepsi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ikiskripta.eu/w/Helicobacter_pylori" TargetMode="External"/><Relationship Id="rId5" Type="http://schemas.openxmlformats.org/officeDocument/2006/relationships/hyperlink" Target="https://www.wikiskripta.eu/w/Kou%C5%99en%C3%AD" TargetMode="External"/><Relationship Id="rId4" Type="http://schemas.openxmlformats.org/officeDocument/2006/relationships/hyperlink" Target="https://www.wikiskripta.eu/w/Alkoh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Břišní chirurgie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- Obecně se zabývá poměrně širokou problematikou v oblasti břicha, resp. trávicího traktu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Žaludeční </a:t>
            </a:r>
            <a:r>
              <a:rPr lang="cs-CZ" sz="2200" b="1" dirty="0" smtClean="0"/>
              <a:t>vřed</a:t>
            </a:r>
            <a:r>
              <a:rPr lang="cs-CZ" sz="2200" dirty="0"/>
              <a:t> </a:t>
            </a:r>
            <a:r>
              <a:rPr lang="cs-CZ" sz="2200" dirty="0" smtClean="0"/>
              <a:t>- bolesti </a:t>
            </a:r>
            <a:r>
              <a:rPr lang="cs-CZ" sz="2200" dirty="0"/>
              <a:t>(viscerálního charakteru) v epigastriu po jídle (</a:t>
            </a:r>
            <a:r>
              <a:rPr lang="cs-CZ" sz="2200" dirty="0" err="1">
                <a:hlinkClick r:id="rId2" tooltip="Antacidum"/>
              </a:rPr>
              <a:t>antacida</a:t>
            </a:r>
            <a:r>
              <a:rPr lang="cs-CZ" sz="2200" dirty="0"/>
              <a:t> nepřinášejí většinou úlevu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dirty="0"/>
              <a:t>nechutenství, pocit plnosti, pálení žáhy, občasné zvracení s příměsí žluči – nemocní ze strachu raději hladoví,</a:t>
            </a:r>
          </a:p>
          <a:p>
            <a:r>
              <a:rPr lang="cs-CZ" sz="2200" dirty="0"/>
              <a:t>postihuje starší jedince,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Duodenální </a:t>
            </a:r>
            <a:r>
              <a:rPr lang="cs-CZ" sz="2200" b="1" dirty="0" smtClean="0"/>
              <a:t>vřed</a:t>
            </a:r>
            <a:r>
              <a:rPr lang="cs-CZ" sz="2200" dirty="0"/>
              <a:t> </a:t>
            </a:r>
            <a:r>
              <a:rPr lang="cs-CZ" sz="2200" dirty="0" smtClean="0"/>
              <a:t>- bolesti </a:t>
            </a:r>
            <a:r>
              <a:rPr lang="cs-CZ" sz="2200" dirty="0"/>
              <a:t>v epigastriu na lačno (často budí nemocného v noci – noční hladové bolesti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dirty="0"/>
              <a:t>jídlo a </a:t>
            </a:r>
            <a:r>
              <a:rPr lang="cs-CZ" sz="2200" dirty="0" err="1"/>
              <a:t>antacida</a:t>
            </a:r>
            <a:r>
              <a:rPr lang="cs-CZ" sz="2200" dirty="0"/>
              <a:t> přinášejí </a:t>
            </a:r>
            <a:r>
              <a:rPr lang="cs-CZ" sz="2200" dirty="0" smtClean="0"/>
              <a:t>úlevu</a:t>
            </a:r>
            <a:endParaRPr lang="cs-CZ" sz="2200" dirty="0"/>
          </a:p>
          <a:p>
            <a:r>
              <a:rPr lang="cs-CZ" sz="2200" dirty="0"/>
              <a:t>typický sezónní výskyt s exacerbací na jaře a na podzim (trvání 1–2 týdny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dirty="0"/>
              <a:t>postihuje mladší jedince.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8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VCHGD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Diagnostika: </a:t>
            </a:r>
            <a:r>
              <a:rPr lang="cs-CZ" sz="2000" dirty="0" err="1" smtClean="0"/>
              <a:t>endoskppické</a:t>
            </a:r>
            <a:r>
              <a:rPr lang="cs-CZ" sz="2000" dirty="0" smtClean="0"/>
              <a:t> metody, průkaz H. </a:t>
            </a:r>
            <a:r>
              <a:rPr lang="cs-CZ" sz="2000" dirty="0" err="1" smtClean="0"/>
              <a:t>pylori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Terapie: v první řadě konzervativní (eradikace H. </a:t>
            </a:r>
            <a:r>
              <a:rPr lang="cs-CZ" sz="2000" dirty="0" err="1" smtClean="0"/>
              <a:t>Pylori</a:t>
            </a:r>
            <a:r>
              <a:rPr lang="cs-CZ" sz="2000" dirty="0" smtClean="0"/>
              <a:t>, H2 blokátory, blokátory PP)</a:t>
            </a:r>
          </a:p>
          <a:p>
            <a:endParaRPr lang="cs-CZ" sz="2000" dirty="0" smtClean="0"/>
          </a:p>
          <a:p>
            <a:r>
              <a:rPr lang="cs-CZ" sz="2000" dirty="0" smtClean="0"/>
              <a:t>Chirurgická terapie: dnes pouze řešení komplikací (akutní krvácení/perforace, chronická </a:t>
            </a:r>
            <a:r>
              <a:rPr lang="cs-CZ" sz="2000" dirty="0" err="1" smtClean="0"/>
              <a:t>stenosa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2050" name="Picture 2" descr="Infekce Helicobacter pylori vede k narušení protektivní hlenové bariéry a tím vytváří teren pro vznik ulcerac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7638"/>
            <a:ext cx="4191000" cy="43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Nádory žaludku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Benigní: polypy</a:t>
            </a:r>
          </a:p>
          <a:p>
            <a:r>
              <a:rPr lang="cs-CZ" dirty="0" smtClean="0"/>
              <a:t>Maligní: </a:t>
            </a:r>
            <a:r>
              <a:rPr lang="cs-CZ" dirty="0" err="1" smtClean="0"/>
              <a:t>AdenoCa</a:t>
            </a:r>
            <a:endParaRPr lang="cs-CZ" dirty="0" smtClean="0"/>
          </a:p>
          <a:p>
            <a:endParaRPr lang="cs-CZ" dirty="0"/>
          </a:p>
          <a:p>
            <a:r>
              <a:rPr lang="cs-CZ" sz="2000" dirty="0" smtClean="0"/>
              <a:t>V ČR na ústupu</a:t>
            </a:r>
          </a:p>
          <a:p>
            <a:r>
              <a:rPr lang="cs-CZ" sz="2000" dirty="0" smtClean="0"/>
              <a:t>Dominuje v Asii (Japonsko)</a:t>
            </a:r>
          </a:p>
          <a:p>
            <a:pPr marL="0" indent="0">
              <a:buNone/>
            </a:pPr>
            <a:r>
              <a:rPr lang="cs-CZ" sz="2000" dirty="0" smtClean="0"/>
              <a:t>	- přikládá se jiným dietním 	zvyklostem</a:t>
            </a:r>
          </a:p>
          <a:p>
            <a:pPr marL="0" indent="0">
              <a:buNone/>
            </a:pPr>
            <a:r>
              <a:rPr lang="cs-CZ" sz="2000" dirty="0" smtClean="0"/>
              <a:t>CAVE: často dlouho klinicky němý!</a:t>
            </a:r>
            <a:endParaRPr lang="cs-CZ" sz="2000" dirty="0"/>
          </a:p>
        </p:txBody>
      </p:sp>
      <p:pic>
        <p:nvPicPr>
          <p:cNvPr id="5" name="operation_Billroth.jpeg" descr="operation_Billroth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355976" y="1772816"/>
            <a:ext cx="4330824" cy="34420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034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Tenké střevo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Vrozené: </a:t>
            </a:r>
            <a:r>
              <a:rPr lang="cs-CZ" sz="2000" dirty="0" err="1" smtClean="0"/>
              <a:t>Meckelův</a:t>
            </a:r>
            <a:r>
              <a:rPr lang="cs-CZ" sz="2000" dirty="0" smtClean="0"/>
              <a:t> divertikl, </a:t>
            </a:r>
            <a:r>
              <a:rPr lang="cs-CZ" sz="2000" dirty="0" err="1" smtClean="0"/>
              <a:t>malrotace</a:t>
            </a:r>
            <a:r>
              <a:rPr lang="cs-CZ" sz="2000" dirty="0" smtClean="0"/>
              <a:t>, </a:t>
            </a:r>
            <a:r>
              <a:rPr lang="cs-CZ" sz="2000" dirty="0" smtClean="0"/>
              <a:t>atrezie, </a:t>
            </a:r>
            <a:r>
              <a:rPr lang="cs-CZ" sz="2000" dirty="0" err="1" smtClean="0"/>
              <a:t>Gasserův</a:t>
            </a:r>
            <a:r>
              <a:rPr lang="cs-CZ" sz="2000" dirty="0" smtClean="0"/>
              <a:t> divertikl </a:t>
            </a:r>
            <a:r>
              <a:rPr lang="cs-CZ" sz="2000" smtClean="0"/>
              <a:t>(nepravý)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Malabsorbční </a:t>
            </a:r>
            <a:r>
              <a:rPr lang="cs-CZ" sz="2000" dirty="0" err="1" smtClean="0"/>
              <a:t>sy</a:t>
            </a:r>
            <a:r>
              <a:rPr lang="cs-CZ" sz="2000" dirty="0" smtClean="0"/>
              <a:t>.: </a:t>
            </a:r>
            <a:r>
              <a:rPr lang="cs-CZ" sz="2000" dirty="0" err="1" smtClean="0"/>
              <a:t>Celiakie</a:t>
            </a:r>
            <a:endParaRPr lang="cs-CZ" sz="2000" dirty="0" smtClean="0"/>
          </a:p>
          <a:p>
            <a:r>
              <a:rPr lang="cs-CZ" sz="2000" dirty="0" err="1" smtClean="0"/>
              <a:t>Maldigesce</a:t>
            </a:r>
            <a:r>
              <a:rPr lang="cs-CZ" sz="2000" dirty="0" smtClean="0"/>
              <a:t> (původ ne přímo ve střevě)</a:t>
            </a:r>
          </a:p>
          <a:p>
            <a:endParaRPr lang="cs-CZ" sz="2000" dirty="0" smtClean="0"/>
          </a:p>
          <a:p>
            <a:r>
              <a:rPr lang="cs-CZ" sz="2000" dirty="0" smtClean="0"/>
              <a:t>M. Crohn (IBD): systémové onemocnění, které se nejčastěji projevuje v oblasti trávicího traktu, první ataka pod obrazem </a:t>
            </a:r>
            <a:r>
              <a:rPr lang="cs-CZ" sz="2000" dirty="0" err="1" smtClean="0"/>
              <a:t>appendicitidy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Nádory</a:t>
            </a:r>
          </a:p>
          <a:p>
            <a:pPr lvl="1"/>
            <a:r>
              <a:rPr lang="cs-CZ" dirty="0" smtClean="0"/>
              <a:t>Benigní (polypy)</a:t>
            </a:r>
          </a:p>
          <a:p>
            <a:pPr lvl="1"/>
            <a:r>
              <a:rPr lang="cs-CZ" dirty="0" smtClean="0"/>
              <a:t>Maligní (vzácné)</a:t>
            </a:r>
          </a:p>
          <a:p>
            <a:pPr lvl="1"/>
            <a:r>
              <a:rPr lang="cs-CZ" dirty="0" err="1" smtClean="0"/>
              <a:t>Karcinoid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sz="1900" dirty="0"/>
              <a:t>nádor vycházející z buněk DNES (difuzní neuroendokrinní systém), dříve nazýván APUD-systém (amine </a:t>
            </a:r>
            <a:r>
              <a:rPr lang="cs-CZ" sz="1900" dirty="0" err="1"/>
              <a:t>precursors</a:t>
            </a:r>
            <a:r>
              <a:rPr lang="cs-CZ" sz="1900" dirty="0"/>
              <a:t> </a:t>
            </a:r>
            <a:r>
              <a:rPr lang="cs-CZ" sz="1900" dirty="0" err="1"/>
              <a:t>uptake</a:t>
            </a:r>
            <a:r>
              <a:rPr lang="cs-CZ" sz="1900" dirty="0"/>
              <a:t> and </a:t>
            </a:r>
            <a:r>
              <a:rPr lang="cs-CZ" sz="1900" dirty="0" err="1"/>
              <a:t>decarboxylation</a:t>
            </a:r>
            <a:r>
              <a:rPr lang="cs-CZ" sz="1900" dirty="0"/>
              <a:t> </a:t>
            </a:r>
            <a:r>
              <a:rPr lang="cs-CZ" sz="1900" dirty="0" err="1"/>
              <a:t>system</a:t>
            </a:r>
            <a:r>
              <a:rPr lang="cs-CZ" sz="1900" dirty="0"/>
              <a:t>). Jde o relativně vzácný nádor, jeho incidence však stoupá.</a:t>
            </a:r>
          </a:p>
        </p:txBody>
      </p:sp>
    </p:spTree>
    <p:extLst>
      <p:ext uri="{BB962C8B-B14F-4D97-AF65-F5344CB8AC3E}">
        <p14:creationId xmlns:p14="http://schemas.microsoft.com/office/powerpoint/2010/main" val="256288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Tlusté střevo</a:t>
            </a:r>
            <a:endParaRPr lang="cs-CZ" dirty="0"/>
          </a:p>
        </p:txBody>
      </p:sp>
      <p:pic>
        <p:nvPicPr>
          <p:cNvPr id="5" name="K85.jpeg" descr="K85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004048" y="1196752"/>
            <a:ext cx="3682752" cy="51845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ivertikly  - Divertikulitída…"/>
          <p:cNvSpPr txBox="1">
            <a:spLocks noGrp="1"/>
          </p:cNvSpPr>
          <p:nvPr>
            <p:ph sz="half" idx="1"/>
          </p:nvPr>
        </p:nvSpPr>
        <p:spPr>
          <a:xfrm>
            <a:off x="457200" y="1196975"/>
            <a:ext cx="4038600" cy="5298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</a:pPr>
            <a:r>
              <a:rPr sz="2000" dirty="0" err="1" smtClean="0"/>
              <a:t>Divertikl</a:t>
            </a:r>
            <a:r>
              <a:rPr lang="cs-CZ" sz="2000" dirty="0" smtClean="0"/>
              <a:t>y</a:t>
            </a:r>
            <a:r>
              <a:rPr sz="2000" dirty="0" smtClean="0"/>
              <a:t>  -</a:t>
            </a:r>
            <a:r>
              <a:rPr lang="cs-CZ" sz="2000" dirty="0" smtClean="0"/>
              <a:t> riziko především pro zánět a možnost perforace, krvácení</a:t>
            </a:r>
            <a:endParaRPr sz="2000" dirty="0"/>
          </a:p>
          <a:p>
            <a:pPr>
              <a:spcBef>
                <a:spcPts val="1000"/>
              </a:spcBef>
            </a:pPr>
            <a:r>
              <a:rPr sz="2000" dirty="0" err="1"/>
              <a:t>Ulcerozní</a:t>
            </a:r>
            <a:r>
              <a:rPr sz="2000" dirty="0"/>
              <a:t> </a:t>
            </a:r>
            <a:r>
              <a:rPr sz="2000" dirty="0" err="1" smtClean="0"/>
              <a:t>kolit</a:t>
            </a:r>
            <a:r>
              <a:rPr lang="cs-CZ" sz="2000" dirty="0" smtClean="0"/>
              <a:t>i</a:t>
            </a:r>
            <a:r>
              <a:rPr sz="2000" dirty="0" smtClean="0"/>
              <a:t>da</a:t>
            </a:r>
            <a:r>
              <a:rPr lang="cs-CZ" sz="2000" dirty="0" smtClean="0"/>
              <a:t> (IBD) -</a:t>
            </a:r>
            <a:r>
              <a:rPr lang="cs-CZ" dirty="0" smtClean="0"/>
              <a:t> </a:t>
            </a:r>
            <a:r>
              <a:rPr lang="cs-CZ" sz="2000" dirty="0"/>
              <a:t>chronické onemocnění</a:t>
            </a:r>
            <a:r>
              <a:rPr lang="cs-CZ" sz="2000" u="sng" dirty="0"/>
              <a:t> </a:t>
            </a:r>
            <a:r>
              <a:rPr lang="cs-CZ" sz="2000" u="sng" dirty="0">
                <a:hlinkClick r:id="rId3" tooltip="Střevo"/>
              </a:rPr>
              <a:t>střevní</a:t>
            </a:r>
            <a:r>
              <a:rPr lang="cs-CZ" sz="2000" dirty="0"/>
              <a:t> sliznice. Je to onemocnění, které začíná obvykle postižením </a:t>
            </a:r>
            <a:r>
              <a:rPr lang="cs-CZ" sz="2000" dirty="0">
                <a:hlinkClick r:id="rId4" tooltip="Konečník"/>
              </a:rPr>
              <a:t>konečníku</a:t>
            </a:r>
            <a:r>
              <a:rPr lang="cs-CZ" sz="2000" dirty="0"/>
              <a:t> a omezuje se na </a:t>
            </a:r>
            <a:r>
              <a:rPr lang="cs-CZ" sz="2000" dirty="0">
                <a:hlinkClick r:id="rId5" tooltip="Tlusté střevo"/>
              </a:rPr>
              <a:t>tlusté střevo</a:t>
            </a:r>
            <a:endParaRPr lang="cs-CZ" sz="2000" dirty="0" smtClean="0"/>
          </a:p>
          <a:p>
            <a:pPr lvl="1">
              <a:spcBef>
                <a:spcPts val="1000"/>
              </a:spcBef>
            </a:pPr>
            <a:r>
              <a:rPr lang="cs-CZ" sz="1600" dirty="0" smtClean="0"/>
              <a:t>Může být </a:t>
            </a:r>
            <a:r>
              <a:rPr lang="cs-CZ" sz="1600" dirty="0" err="1" smtClean="0"/>
              <a:t>mimostřevní</a:t>
            </a:r>
            <a:r>
              <a:rPr lang="cs-CZ" sz="1600" dirty="0" smtClean="0"/>
              <a:t> postižení</a:t>
            </a:r>
            <a:endParaRPr sz="1600" dirty="0"/>
          </a:p>
          <a:p>
            <a:pPr>
              <a:spcBef>
                <a:spcPts val="1000"/>
              </a:spcBef>
            </a:pPr>
            <a:r>
              <a:rPr lang="cs-CZ" sz="2000" dirty="0" smtClean="0"/>
              <a:t>Nádory</a:t>
            </a:r>
          </a:p>
          <a:p>
            <a:pPr lvl="1">
              <a:spcBef>
                <a:spcPts val="1000"/>
              </a:spcBef>
            </a:pPr>
            <a:r>
              <a:rPr lang="cs-CZ" sz="1600" dirty="0" smtClean="0"/>
              <a:t>Benigní (polypy/adenomy)</a:t>
            </a:r>
          </a:p>
          <a:p>
            <a:pPr lvl="1">
              <a:spcBef>
                <a:spcPts val="1000"/>
              </a:spcBef>
            </a:pPr>
            <a:r>
              <a:rPr lang="cs-CZ" sz="1600" dirty="0" smtClean="0"/>
              <a:t>Familiární </a:t>
            </a:r>
            <a:r>
              <a:rPr lang="cs-CZ" sz="1600" dirty="0" err="1" smtClean="0"/>
              <a:t>polyposa</a:t>
            </a:r>
            <a:r>
              <a:rPr lang="cs-CZ" sz="1600" dirty="0" smtClean="0"/>
              <a:t> (prekanceróza)</a:t>
            </a:r>
          </a:p>
          <a:p>
            <a:pPr lvl="1">
              <a:spcBef>
                <a:spcPts val="1000"/>
              </a:spcBef>
            </a:pPr>
            <a:r>
              <a:rPr lang="cs-CZ" sz="1600" dirty="0" smtClean="0"/>
              <a:t>Maligní (</a:t>
            </a:r>
            <a:r>
              <a:rPr lang="cs-CZ" sz="1600" dirty="0" err="1" smtClean="0"/>
              <a:t>AdenoCa</a:t>
            </a:r>
            <a:r>
              <a:rPr lang="cs-CZ" sz="1600" dirty="0" smtClean="0"/>
              <a:t>)</a:t>
            </a:r>
          </a:p>
          <a:p>
            <a:pPr marL="0" indent="0">
              <a:spcBef>
                <a:spcPts val="1000"/>
              </a:spcBef>
              <a:buNone/>
            </a:pPr>
            <a:r>
              <a:rPr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00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red_2287_NH-21.jpeg" descr="shared_2287_NH-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476250"/>
            <a:ext cx="3810001" cy="2790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red_2290_NH-22.jpeg" descr="shared_2290_NH-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476250"/>
            <a:ext cx="3810000" cy="2771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hared_2292_NH-23.jpeg" descr="shared_2292_NH-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825" y="3429000"/>
            <a:ext cx="3905250" cy="301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hared_2294_NH-24.jpeg" descr="shared_2294_NH-2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3437" y="3644900"/>
            <a:ext cx="3810001" cy="2781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15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Anus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Atrezie, </a:t>
            </a:r>
            <a:r>
              <a:rPr lang="cs-CZ" dirty="0" err="1" smtClean="0"/>
              <a:t>stenosa</a:t>
            </a:r>
            <a:r>
              <a:rPr lang="cs-CZ" dirty="0" smtClean="0"/>
              <a:t> </a:t>
            </a:r>
            <a:r>
              <a:rPr lang="cs-CZ" dirty="0" err="1" smtClean="0"/>
              <a:t>anu</a:t>
            </a:r>
            <a:endParaRPr lang="cs-CZ" dirty="0" smtClean="0"/>
          </a:p>
          <a:p>
            <a:r>
              <a:rPr lang="cs-CZ" dirty="0" err="1" smtClean="0"/>
              <a:t>Haemorrhoidy</a:t>
            </a:r>
            <a:endParaRPr lang="cs-CZ" dirty="0" smtClean="0"/>
          </a:p>
          <a:p>
            <a:r>
              <a:rPr lang="cs-CZ" dirty="0" smtClean="0"/>
              <a:t>Poruchy svěračů (↑↓)</a:t>
            </a:r>
          </a:p>
          <a:p>
            <a:r>
              <a:rPr lang="cs-CZ" dirty="0" err="1" smtClean="0"/>
              <a:t>Fissura</a:t>
            </a:r>
            <a:r>
              <a:rPr lang="cs-CZ" dirty="0" smtClean="0"/>
              <a:t> ani</a:t>
            </a:r>
          </a:p>
          <a:p>
            <a:r>
              <a:rPr lang="cs-CZ" dirty="0" smtClean="0"/>
              <a:t>Fistula                  Absces</a:t>
            </a:r>
          </a:p>
          <a:p>
            <a:r>
              <a:rPr lang="cs-CZ" dirty="0" err="1" smtClean="0"/>
              <a:t>Condylomata</a:t>
            </a:r>
            <a:r>
              <a:rPr lang="cs-CZ" dirty="0" smtClean="0"/>
              <a:t> </a:t>
            </a:r>
          </a:p>
          <a:p>
            <a:r>
              <a:rPr lang="cs-CZ" dirty="0" smtClean="0"/>
              <a:t>Nádory</a:t>
            </a:r>
          </a:p>
          <a:p>
            <a:pPr lvl="1"/>
            <a:r>
              <a:rPr lang="cs-CZ" dirty="0" smtClean="0"/>
              <a:t>Benigní</a:t>
            </a:r>
          </a:p>
          <a:p>
            <a:pPr lvl="1"/>
            <a:r>
              <a:rPr lang="cs-CZ" dirty="0" smtClean="0"/>
              <a:t>Maligní (</a:t>
            </a:r>
            <a:r>
              <a:rPr lang="cs-CZ" dirty="0" err="1" smtClean="0"/>
              <a:t>SpinoxAdeno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Obousměrná vodorovná šipka 6"/>
          <p:cNvSpPr/>
          <p:nvPr/>
        </p:nvSpPr>
        <p:spPr>
          <a:xfrm>
            <a:off x="2051720" y="3863181"/>
            <a:ext cx="1000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hemorrhoid.jpeg" descr="hemorrhoid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2040" y="274637"/>
            <a:ext cx="3754760" cy="3082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s://www.wikiskripta.eu/images/thumb/0/00/Periprokt.png/200px-Periprok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1"/>
            <a:ext cx="3168352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7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Žlučové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Atrezie</a:t>
            </a:r>
          </a:p>
          <a:p>
            <a:r>
              <a:rPr lang="cs-CZ" dirty="0" err="1" smtClean="0"/>
              <a:t>Stenosy</a:t>
            </a:r>
            <a:endParaRPr lang="cs-CZ" dirty="0" smtClean="0"/>
          </a:p>
          <a:p>
            <a:r>
              <a:rPr lang="cs-CZ" dirty="0" smtClean="0"/>
              <a:t>Záněty</a:t>
            </a:r>
          </a:p>
          <a:p>
            <a:r>
              <a:rPr lang="cs-CZ" dirty="0" err="1" smtClean="0"/>
              <a:t>Lithiasa</a:t>
            </a:r>
            <a:r>
              <a:rPr lang="cs-CZ" dirty="0" smtClean="0"/>
              <a:t>: </a:t>
            </a:r>
            <a:r>
              <a:rPr lang="cs-CZ" sz="2200" dirty="0" smtClean="0"/>
              <a:t>bezpříznaková u cca 60% populace</a:t>
            </a:r>
          </a:p>
          <a:p>
            <a:r>
              <a:rPr lang="cs-CZ" dirty="0" smtClean="0"/>
              <a:t>Nádory: </a:t>
            </a:r>
            <a:r>
              <a:rPr lang="cs-CZ" dirty="0" err="1" smtClean="0"/>
              <a:t>cholangioCa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Ikterus≠nemoc</a:t>
            </a:r>
            <a:r>
              <a:rPr lang="cs-CZ" dirty="0" smtClean="0"/>
              <a:t>=příznak</a:t>
            </a:r>
            <a:endParaRPr lang="cs-CZ" dirty="0"/>
          </a:p>
        </p:txBody>
      </p:sp>
      <p:pic>
        <p:nvPicPr>
          <p:cNvPr id="5" name="20041104100419.jpeg" descr="20041104100419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1600200"/>
            <a:ext cx="4392488" cy="46371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234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Zánět (alkohol, viry)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Steatosa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Cirhosa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Cysty</a:t>
            </a:r>
          </a:p>
          <a:p>
            <a:r>
              <a:rPr lang="cs-CZ" dirty="0" smtClean="0"/>
              <a:t>Parazitární postižení</a:t>
            </a:r>
          </a:p>
          <a:p>
            <a:r>
              <a:rPr lang="cs-CZ" dirty="0" smtClean="0"/>
              <a:t>Absces </a:t>
            </a:r>
            <a:r>
              <a:rPr lang="cs-CZ" sz="2000" dirty="0" smtClean="0"/>
              <a:t>(spíše u </a:t>
            </a:r>
            <a:r>
              <a:rPr lang="cs-CZ" sz="2000" dirty="0" err="1" smtClean="0"/>
              <a:t>imunokompromitovaných</a:t>
            </a:r>
            <a:r>
              <a:rPr lang="cs-CZ" sz="2000" dirty="0" smtClean="0"/>
              <a:t>)</a:t>
            </a:r>
          </a:p>
          <a:p>
            <a:r>
              <a:rPr lang="cs-CZ" dirty="0" smtClean="0"/>
              <a:t>Hemangiomy</a:t>
            </a:r>
          </a:p>
          <a:p>
            <a:r>
              <a:rPr lang="cs-CZ" dirty="0" smtClean="0"/>
              <a:t>Malignity</a:t>
            </a:r>
          </a:p>
          <a:p>
            <a:pPr lvl="1"/>
            <a:r>
              <a:rPr lang="cs-CZ" dirty="0" smtClean="0"/>
              <a:t>Hepatocelulární Ca</a:t>
            </a:r>
          </a:p>
          <a:p>
            <a:pPr lvl="1"/>
            <a:r>
              <a:rPr lang="cs-CZ" dirty="0" smtClean="0"/>
              <a:t>Metastázy (častěji)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1043608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043608" y="36763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51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Pankreas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smtClean="0"/>
              <a:t>Poruchy exokrinní funkce</a:t>
            </a:r>
          </a:p>
          <a:p>
            <a:r>
              <a:rPr lang="cs-CZ" sz="2000" dirty="0" smtClean="0"/>
              <a:t>Poruchy endokrinní funkce</a:t>
            </a:r>
          </a:p>
          <a:p>
            <a:r>
              <a:rPr lang="cs-CZ" sz="2000" dirty="0" smtClean="0"/>
              <a:t>Vrozené: pankreas </a:t>
            </a:r>
            <a:r>
              <a:rPr lang="cs-CZ" sz="2000" dirty="0" err="1" smtClean="0"/>
              <a:t>divisum</a:t>
            </a:r>
            <a:endParaRPr lang="cs-CZ" sz="2000" dirty="0" smtClean="0"/>
          </a:p>
          <a:p>
            <a:r>
              <a:rPr lang="cs-CZ" sz="2000" dirty="0" smtClean="0"/>
              <a:t>Zánět</a:t>
            </a:r>
          </a:p>
          <a:p>
            <a:pPr marL="457200" lvl="1" indent="0">
              <a:buNone/>
            </a:pPr>
            <a:r>
              <a:rPr lang="cs-CZ" sz="2000" dirty="0"/>
              <a:t>a</a:t>
            </a:r>
            <a:r>
              <a:rPr lang="cs-CZ" sz="2000" dirty="0" smtClean="0"/>
              <a:t>kutní                 chronický</a:t>
            </a:r>
            <a:endParaRPr lang="cs-CZ" sz="2000" dirty="0"/>
          </a:p>
          <a:p>
            <a:r>
              <a:rPr lang="cs-CZ" sz="2000" dirty="0" smtClean="0"/>
              <a:t>Nádor</a:t>
            </a:r>
          </a:p>
          <a:p>
            <a:pPr lvl="1"/>
            <a:r>
              <a:rPr lang="cs-CZ" sz="2000" dirty="0" err="1" smtClean="0"/>
              <a:t>Adeno</a:t>
            </a:r>
            <a:r>
              <a:rPr lang="cs-CZ" sz="2000" dirty="0" smtClean="0"/>
              <a:t> Ca</a:t>
            </a:r>
          </a:p>
          <a:p>
            <a:pPr lvl="1"/>
            <a:r>
              <a:rPr lang="cs-CZ" sz="2000" dirty="0" smtClean="0"/>
              <a:t>Endokrinní nádory</a:t>
            </a:r>
          </a:p>
          <a:p>
            <a:pPr lvl="2"/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Inzulinom</a:t>
            </a:r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f20-13at_pancreas_c.jpeg" descr="f20-13at_pancreas_c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600199"/>
            <a:ext cx="4038600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ousměrná vodorovná šipka 5"/>
          <p:cNvSpPr/>
          <p:nvPr/>
        </p:nvSpPr>
        <p:spPr>
          <a:xfrm>
            <a:off x="1768108" y="3212976"/>
            <a:ext cx="687352" cy="108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7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5608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8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Slezina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Renkulisace</a:t>
            </a:r>
            <a:r>
              <a:rPr lang="cs-CZ" dirty="0" smtClean="0"/>
              <a:t> sleziny</a:t>
            </a:r>
          </a:p>
          <a:p>
            <a:r>
              <a:rPr lang="cs-CZ" dirty="0" smtClean="0"/>
              <a:t>Absces sleziny</a:t>
            </a:r>
          </a:p>
          <a:p>
            <a:r>
              <a:rPr lang="cs-CZ" dirty="0" smtClean="0"/>
              <a:t>Hematologická onemocnění</a:t>
            </a:r>
          </a:p>
          <a:p>
            <a:r>
              <a:rPr lang="cs-CZ" dirty="0" smtClean="0"/>
              <a:t>Trauma!!!</a:t>
            </a:r>
          </a:p>
          <a:p>
            <a:pPr lvl="1"/>
            <a:r>
              <a:rPr lang="cs-CZ" dirty="0" smtClean="0"/>
              <a:t>Dvoudobá ruptura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OPSI</a:t>
            </a:r>
          </a:p>
          <a:p>
            <a:pPr lvl="1"/>
            <a:r>
              <a:rPr lang="cs-CZ" sz="2000" dirty="0"/>
              <a:t> </a:t>
            </a:r>
            <a:r>
              <a:rPr lang="cs-CZ" sz="2000" b="1" dirty="0" err="1"/>
              <a:t>overwhelming</a:t>
            </a:r>
            <a:r>
              <a:rPr lang="cs-CZ" sz="2000" b="1" dirty="0"/>
              <a:t> post-</a:t>
            </a:r>
            <a:r>
              <a:rPr lang="cs-CZ" sz="2000" b="1" dirty="0" err="1"/>
              <a:t>splenectomy</a:t>
            </a:r>
            <a:r>
              <a:rPr lang="cs-CZ" sz="2000" b="1" dirty="0"/>
              <a:t> </a:t>
            </a:r>
            <a:r>
              <a:rPr lang="cs-CZ" sz="2000" b="1" dirty="0" err="1" smtClean="0"/>
              <a:t>infection</a:t>
            </a:r>
            <a:endParaRPr lang="cs-CZ" sz="2000" b="1" dirty="0" smtClean="0"/>
          </a:p>
          <a:p>
            <a:pPr lvl="1"/>
            <a:r>
              <a:rPr lang="en-US" sz="2000" dirty="0"/>
              <a:t>typically characterized by either </a:t>
            </a:r>
            <a:r>
              <a:rPr lang="en-US" sz="2000" dirty="0">
                <a:hlinkClick r:id="rId2" tooltip="Meningitis"/>
              </a:rPr>
              <a:t>meningitis</a:t>
            </a:r>
            <a:r>
              <a:rPr lang="en-US" sz="2000" dirty="0"/>
              <a:t> or </a:t>
            </a:r>
            <a:r>
              <a:rPr lang="en-US" sz="2000" dirty="0">
                <a:hlinkClick r:id="rId3" tooltip="Sepsis"/>
              </a:rPr>
              <a:t>sepsis</a:t>
            </a:r>
            <a:r>
              <a:rPr lang="en-US" sz="2000" dirty="0"/>
              <a:t>, and are caused by </a:t>
            </a:r>
            <a:r>
              <a:rPr lang="en-US" sz="2000" dirty="0">
                <a:hlinkClick r:id="rId4" tooltip="Bacterial capsule"/>
              </a:rPr>
              <a:t>encapsulated organisms</a:t>
            </a:r>
            <a:r>
              <a:rPr lang="en-US" sz="2000" dirty="0"/>
              <a:t> including </a:t>
            </a:r>
            <a:r>
              <a:rPr lang="en-US" sz="2000" i="1" dirty="0">
                <a:hlinkClick r:id="rId5" tooltip="Streptococcus pneumoniae"/>
              </a:rPr>
              <a:t>Streptococcus </a:t>
            </a:r>
            <a:r>
              <a:rPr lang="en-US" sz="2000" i="1" dirty="0" err="1">
                <a:hlinkClick r:id="rId5" tooltip="Streptococcus pneumoniae"/>
              </a:rPr>
              <a:t>pneumoniae</a:t>
            </a:r>
            <a:r>
              <a:rPr lang="en-US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736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Břišní stěna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Rozštěpy u dětí</a:t>
            </a:r>
          </a:p>
          <a:p>
            <a:r>
              <a:rPr lang="cs-CZ" dirty="0" smtClean="0"/>
              <a:t>Kýly u dospělých</a:t>
            </a:r>
          </a:p>
          <a:p>
            <a:r>
              <a:rPr lang="cs-CZ" dirty="0" smtClean="0"/>
              <a:t>Záněty omezeně/vzácně</a:t>
            </a:r>
          </a:p>
          <a:p>
            <a:r>
              <a:rPr lang="cs-CZ" dirty="0" smtClean="0"/>
              <a:t>Poranění</a:t>
            </a:r>
          </a:p>
          <a:p>
            <a:pPr lvl="1"/>
            <a:r>
              <a:rPr lang="cs-CZ" dirty="0" smtClean="0"/>
              <a:t>Ostrá  x  tupá</a:t>
            </a:r>
          </a:p>
          <a:p>
            <a:pPr lvl="1"/>
            <a:r>
              <a:rPr lang="cs-CZ" dirty="0" smtClean="0"/>
              <a:t>Penetrující x Ne-…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Pravá  	x  nepravá</a:t>
            </a:r>
          </a:p>
          <a:p>
            <a:endParaRPr lang="cs-CZ" dirty="0" smtClean="0"/>
          </a:p>
          <a:p>
            <a:r>
              <a:rPr lang="cs-CZ" dirty="0" smtClean="0"/>
              <a:t>Vrozená  	x  získaná</a:t>
            </a:r>
          </a:p>
          <a:p>
            <a:endParaRPr lang="cs-CZ" dirty="0" smtClean="0"/>
          </a:p>
          <a:p>
            <a:r>
              <a:rPr lang="cs-CZ" dirty="0" smtClean="0"/>
              <a:t>Zevní   	x  vnitřní</a:t>
            </a:r>
          </a:p>
          <a:p>
            <a:endParaRPr lang="cs-CZ" dirty="0"/>
          </a:p>
          <a:p>
            <a:r>
              <a:rPr lang="cs-CZ" dirty="0" smtClean="0"/>
              <a:t>Vzácné	x  běžné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419872" y="2132856"/>
            <a:ext cx="12283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1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nia-types-2.png" descr="hernia-types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188640"/>
            <a:ext cx="3020171" cy="36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hernia-types.png" descr="hernia-typ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0174" y="4216308"/>
            <a:ext cx="2663826" cy="266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nguinal hernia" descr="Inguinal hernia"/>
          <p:cNvPicPr>
            <a:picLocks noChangeAspect="1"/>
          </p:cNvPicPr>
          <p:nvPr/>
        </p:nvPicPr>
        <p:blipFill rotWithShape="1">
          <a:blip r:embed="rId4">
            <a:extLst/>
          </a:blip>
          <a:srcRect r="36546"/>
          <a:stretch/>
        </p:blipFill>
        <p:spPr>
          <a:xfrm>
            <a:off x="3563888" y="2005900"/>
            <a:ext cx="2625130" cy="33099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833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RHB v chirurgii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Význam: nedílná součást léčby!!!</a:t>
            </a:r>
          </a:p>
          <a:p>
            <a:pPr lvl="1"/>
            <a:r>
              <a:rPr lang="cs-CZ" sz="2000" dirty="0" smtClean="0"/>
              <a:t>prevence TEN/dekubitů/bronchopneumonie</a:t>
            </a:r>
          </a:p>
          <a:p>
            <a:pPr lvl="1"/>
            <a:r>
              <a:rPr lang="cs-CZ" sz="2000" dirty="0" smtClean="0"/>
              <a:t>obnova/zachování funkce </a:t>
            </a:r>
          </a:p>
          <a:p>
            <a:pPr lvl="1"/>
            <a:r>
              <a:rPr lang="cs-CZ" sz="2000" dirty="0" smtClean="0"/>
              <a:t>adaptace na změnu stavu/schopností/možností</a:t>
            </a:r>
          </a:p>
          <a:p>
            <a:endParaRPr lang="cs-CZ" sz="2400" dirty="0"/>
          </a:p>
          <a:p>
            <a:r>
              <a:rPr lang="cs-CZ" sz="2400" dirty="0" smtClean="0"/>
              <a:t>Léčebná tělesná výchova</a:t>
            </a:r>
            <a:r>
              <a:rPr lang="cs-CZ" sz="2000" dirty="0" smtClean="0"/>
              <a:t>: </a:t>
            </a:r>
          </a:p>
          <a:p>
            <a:pPr lvl="1"/>
            <a:r>
              <a:rPr lang="cs-CZ" sz="2000" dirty="0" smtClean="0"/>
              <a:t>mobilizace s ohledem na rány, stav po OP </a:t>
            </a:r>
          </a:p>
          <a:p>
            <a:pPr lvl="1"/>
            <a:r>
              <a:rPr lang="cs-CZ" sz="2000" dirty="0" smtClean="0"/>
              <a:t> mobilizace s minimalizací bolestivosti</a:t>
            </a:r>
          </a:p>
          <a:p>
            <a:pPr lvl="1"/>
            <a:r>
              <a:rPr lang="cs-CZ" sz="2000" dirty="0" smtClean="0"/>
              <a:t> dechová rehabilitace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6417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yzikální léčba (fyzioterapie)…"/>
          <p:cNvSpPr txBox="1"/>
          <p:nvPr/>
        </p:nvSpPr>
        <p:spPr>
          <a:xfrm>
            <a:off x="827585" y="82550"/>
            <a:ext cx="7992888" cy="6247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b="1"/>
            </a:pPr>
            <a:r>
              <a:rPr dirty="0" err="1"/>
              <a:t>Fyzikální</a:t>
            </a:r>
            <a:r>
              <a:rPr dirty="0"/>
              <a:t> </a:t>
            </a:r>
            <a:r>
              <a:rPr dirty="0" err="1"/>
              <a:t>léčba</a:t>
            </a:r>
            <a:r>
              <a:rPr dirty="0"/>
              <a:t> (</a:t>
            </a:r>
            <a:r>
              <a:rPr dirty="0" err="1"/>
              <a:t>fyzioterapie</a:t>
            </a:r>
            <a:r>
              <a:rPr dirty="0"/>
              <a:t>)</a:t>
            </a:r>
          </a:p>
          <a:p>
            <a:pPr>
              <a:defRPr sz="1600"/>
            </a:pPr>
            <a:r>
              <a:rPr dirty="0"/>
              <a:t>- </a:t>
            </a:r>
            <a:r>
              <a:rPr dirty="0" err="1"/>
              <a:t>zmírňuje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odstraňuje</a:t>
            </a:r>
            <a:r>
              <a:rPr dirty="0"/>
              <a:t> </a:t>
            </a:r>
            <a:r>
              <a:rPr dirty="0" err="1"/>
              <a:t>bolest</a:t>
            </a:r>
            <a:r>
              <a:rPr b="1" dirty="0"/>
              <a:t> </a:t>
            </a:r>
          </a:p>
          <a:p>
            <a:pPr>
              <a:defRPr sz="1600" b="1"/>
            </a:pPr>
            <a:r>
              <a:rPr dirty="0"/>
              <a:t>	</a:t>
            </a:r>
            <a:r>
              <a:rPr dirty="0" err="1"/>
              <a:t>elektroléčba</a:t>
            </a:r>
            <a:r>
              <a:rPr dirty="0"/>
              <a:t> </a:t>
            </a:r>
            <a:r>
              <a:rPr b="0" dirty="0"/>
              <a:t>– el. proud </a:t>
            </a:r>
            <a:r>
              <a:rPr b="0" dirty="0" err="1"/>
              <a:t>způsobuje</a:t>
            </a:r>
            <a:r>
              <a:rPr b="0" dirty="0"/>
              <a:t> </a:t>
            </a:r>
            <a:r>
              <a:rPr b="0" dirty="0" err="1"/>
              <a:t>dráždění</a:t>
            </a:r>
            <a:r>
              <a:rPr b="0" dirty="0"/>
              <a:t> </a:t>
            </a:r>
            <a:r>
              <a:rPr b="0" dirty="0" err="1"/>
              <a:t>svalové</a:t>
            </a:r>
            <a:r>
              <a:rPr b="0" dirty="0"/>
              <a:t> </a:t>
            </a:r>
            <a:r>
              <a:rPr b="0" dirty="0" err="1"/>
              <a:t>tkáně</a:t>
            </a:r>
            <a:r>
              <a:rPr b="0" dirty="0"/>
              <a:t>, </a:t>
            </a:r>
            <a:r>
              <a:rPr b="0" dirty="0" err="1"/>
              <a:t>nervů</a:t>
            </a:r>
            <a:endParaRPr b="0" dirty="0"/>
          </a:p>
          <a:p>
            <a:pPr>
              <a:defRPr sz="1600"/>
            </a:pPr>
            <a:r>
              <a:rPr dirty="0"/>
              <a:t>		- </a:t>
            </a:r>
            <a:r>
              <a:rPr dirty="0" err="1"/>
              <a:t>využívá</a:t>
            </a:r>
            <a:r>
              <a:rPr dirty="0"/>
              <a:t> se </a:t>
            </a:r>
            <a:r>
              <a:rPr dirty="0" err="1"/>
              <a:t>tepelný</a:t>
            </a:r>
            <a:r>
              <a:rPr dirty="0"/>
              <a:t> </a:t>
            </a:r>
            <a:r>
              <a:rPr dirty="0" err="1"/>
              <a:t>účinek</a:t>
            </a:r>
            <a:endParaRPr b="1" dirty="0"/>
          </a:p>
          <a:p>
            <a:pPr>
              <a:defRPr sz="1600" b="1"/>
            </a:pPr>
            <a:r>
              <a:rPr dirty="0"/>
              <a:t>	SS proud</a:t>
            </a:r>
            <a:r>
              <a:rPr b="0" dirty="0"/>
              <a:t> – </a:t>
            </a:r>
            <a:r>
              <a:rPr b="0" dirty="0" err="1"/>
              <a:t>dráždí</a:t>
            </a:r>
            <a:r>
              <a:rPr b="0" dirty="0"/>
              <a:t> </a:t>
            </a:r>
            <a:r>
              <a:rPr b="0" dirty="0" err="1"/>
              <a:t>nerv</a:t>
            </a:r>
            <a:r>
              <a:rPr b="0" dirty="0"/>
              <a:t> </a:t>
            </a:r>
            <a:r>
              <a:rPr b="0" dirty="0" err="1"/>
              <a:t>při</a:t>
            </a:r>
            <a:r>
              <a:rPr b="0" dirty="0"/>
              <a:t> </a:t>
            </a:r>
            <a:r>
              <a:rPr b="0" dirty="0" err="1"/>
              <a:t>ochrnutí</a:t>
            </a:r>
            <a:endParaRPr b="0" dirty="0"/>
          </a:p>
          <a:p>
            <a:pPr>
              <a:defRPr sz="1600"/>
            </a:pPr>
            <a:r>
              <a:rPr dirty="0"/>
              <a:t>		- je to proud </a:t>
            </a:r>
            <a:r>
              <a:rPr dirty="0" err="1"/>
              <a:t>galvanický</a:t>
            </a:r>
            <a:r>
              <a:rPr dirty="0"/>
              <a:t> (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malou</a:t>
            </a:r>
            <a:r>
              <a:rPr dirty="0"/>
              <a:t> </a:t>
            </a:r>
            <a:r>
              <a:rPr dirty="0" err="1"/>
              <a:t>intenzitu</a:t>
            </a:r>
            <a:r>
              <a:rPr dirty="0"/>
              <a:t>)</a:t>
            </a:r>
          </a:p>
          <a:p>
            <a:pPr>
              <a:defRPr sz="1600"/>
            </a:pPr>
            <a:r>
              <a:rPr dirty="0"/>
              <a:t>		- </a:t>
            </a:r>
            <a:r>
              <a:rPr dirty="0" err="1"/>
              <a:t>zvyšuje</a:t>
            </a:r>
            <a:r>
              <a:rPr dirty="0"/>
              <a:t> </a:t>
            </a:r>
            <a:r>
              <a:rPr dirty="0" err="1"/>
              <a:t>metabolismus</a:t>
            </a:r>
            <a:r>
              <a:rPr dirty="0"/>
              <a:t> </a:t>
            </a:r>
            <a:r>
              <a:rPr dirty="0" err="1"/>
              <a:t>tkání</a:t>
            </a:r>
            <a:r>
              <a:rPr dirty="0"/>
              <a:t>, </a:t>
            </a:r>
            <a:r>
              <a:rPr dirty="0" err="1"/>
              <a:t>snižuje</a:t>
            </a:r>
            <a:r>
              <a:rPr dirty="0"/>
              <a:t> </a:t>
            </a:r>
            <a:r>
              <a:rPr dirty="0" err="1"/>
              <a:t>otoky</a:t>
            </a:r>
            <a:r>
              <a:rPr dirty="0"/>
              <a:t>, </a:t>
            </a:r>
            <a:r>
              <a:rPr dirty="0" err="1"/>
              <a:t>zmírňuje</a:t>
            </a:r>
            <a:r>
              <a:rPr dirty="0"/>
              <a:t> </a:t>
            </a:r>
            <a:r>
              <a:rPr dirty="0" err="1"/>
              <a:t>bolest</a:t>
            </a:r>
            <a:endParaRPr b="1" dirty="0"/>
          </a:p>
          <a:p>
            <a:pPr>
              <a:defRPr sz="1600" b="1"/>
            </a:pPr>
            <a:r>
              <a:rPr dirty="0"/>
              <a:t>	</a:t>
            </a:r>
            <a:r>
              <a:rPr dirty="0" err="1"/>
              <a:t>střídavý</a:t>
            </a:r>
            <a:r>
              <a:rPr dirty="0"/>
              <a:t> proud</a:t>
            </a:r>
            <a:r>
              <a:rPr b="0" dirty="0"/>
              <a:t> – je </a:t>
            </a:r>
            <a:r>
              <a:rPr b="0" dirty="0" err="1"/>
              <a:t>faradický</a:t>
            </a:r>
            <a:r>
              <a:rPr b="0" dirty="0"/>
              <a:t> (</a:t>
            </a:r>
            <a:r>
              <a:rPr b="0" dirty="0" err="1"/>
              <a:t>má</a:t>
            </a:r>
            <a:r>
              <a:rPr b="0" dirty="0"/>
              <a:t> </a:t>
            </a:r>
            <a:r>
              <a:rPr b="0" dirty="0" err="1"/>
              <a:t>malou</a:t>
            </a:r>
            <a:r>
              <a:rPr b="0" dirty="0"/>
              <a:t> </a:t>
            </a:r>
            <a:r>
              <a:rPr b="0" dirty="0" err="1"/>
              <a:t>frekvenci</a:t>
            </a:r>
            <a:r>
              <a:rPr b="0" dirty="0"/>
              <a:t>)</a:t>
            </a:r>
          </a:p>
          <a:p>
            <a:pPr>
              <a:defRPr sz="1600" b="1"/>
            </a:pPr>
            <a:r>
              <a:rPr dirty="0"/>
              <a:t>	</a:t>
            </a:r>
            <a:r>
              <a:rPr dirty="0" err="1"/>
              <a:t>diatermie</a:t>
            </a:r>
            <a:r>
              <a:rPr b="0" dirty="0"/>
              <a:t> – k </a:t>
            </a:r>
            <a:r>
              <a:rPr b="0" dirty="0" err="1"/>
              <a:t>prohřívání</a:t>
            </a:r>
            <a:r>
              <a:rPr b="0" dirty="0"/>
              <a:t> </a:t>
            </a:r>
            <a:r>
              <a:rPr b="0" dirty="0" err="1"/>
              <a:t>tkání</a:t>
            </a:r>
            <a:r>
              <a:rPr b="0" dirty="0"/>
              <a:t>, </a:t>
            </a:r>
            <a:r>
              <a:rPr b="0" dirty="0" err="1"/>
              <a:t>má</a:t>
            </a:r>
            <a:r>
              <a:rPr b="0" dirty="0"/>
              <a:t> </a:t>
            </a:r>
            <a:r>
              <a:rPr b="0" dirty="0" err="1"/>
              <a:t>vysokou</a:t>
            </a:r>
            <a:r>
              <a:rPr b="0" dirty="0"/>
              <a:t> </a:t>
            </a:r>
            <a:r>
              <a:rPr b="0" dirty="0" err="1"/>
              <a:t>frekvenci</a:t>
            </a:r>
            <a:endParaRPr b="0" dirty="0"/>
          </a:p>
          <a:p>
            <a:pPr>
              <a:defRPr sz="1600" b="1"/>
            </a:pPr>
            <a:r>
              <a:rPr dirty="0"/>
              <a:t>	DD proud</a:t>
            </a:r>
            <a:r>
              <a:rPr b="0" dirty="0"/>
              <a:t> </a:t>
            </a:r>
            <a:r>
              <a:rPr dirty="0"/>
              <a:t>(</a:t>
            </a:r>
            <a:r>
              <a:rPr dirty="0" err="1"/>
              <a:t>diadinamic</a:t>
            </a:r>
            <a:r>
              <a:rPr dirty="0"/>
              <a:t>)</a:t>
            </a:r>
            <a:r>
              <a:rPr b="0" dirty="0"/>
              <a:t> – </a:t>
            </a:r>
            <a:r>
              <a:rPr b="0" dirty="0" err="1"/>
              <a:t>stejnosměrný</a:t>
            </a:r>
            <a:r>
              <a:rPr b="0" dirty="0"/>
              <a:t> proud, </a:t>
            </a:r>
            <a:r>
              <a:rPr b="0" dirty="0" err="1"/>
              <a:t>zmírňuje</a:t>
            </a:r>
            <a:r>
              <a:rPr b="0" dirty="0"/>
              <a:t> </a:t>
            </a:r>
            <a:r>
              <a:rPr b="0" dirty="0" err="1"/>
              <a:t>bolest</a:t>
            </a:r>
            <a:endParaRPr b="0" dirty="0"/>
          </a:p>
          <a:p>
            <a:pPr>
              <a:defRPr sz="1600" b="1"/>
            </a:pPr>
            <a:r>
              <a:rPr dirty="0"/>
              <a:t>	UZ</a:t>
            </a:r>
            <a:r>
              <a:rPr b="0" dirty="0"/>
              <a:t> – </a:t>
            </a:r>
            <a:r>
              <a:rPr b="0" dirty="0" err="1"/>
              <a:t>vysokofrekvenční</a:t>
            </a:r>
            <a:r>
              <a:rPr b="0" dirty="0"/>
              <a:t> </a:t>
            </a:r>
            <a:r>
              <a:rPr b="0" dirty="0" err="1"/>
              <a:t>záření</a:t>
            </a:r>
            <a:r>
              <a:rPr b="0" dirty="0"/>
              <a:t>, </a:t>
            </a:r>
            <a:r>
              <a:rPr b="0" dirty="0" err="1"/>
              <a:t>uvolňování</a:t>
            </a:r>
            <a:r>
              <a:rPr b="0" dirty="0"/>
              <a:t> </a:t>
            </a:r>
            <a:r>
              <a:rPr b="0" dirty="0" err="1"/>
              <a:t>srůstů</a:t>
            </a:r>
            <a:r>
              <a:rPr b="0" dirty="0"/>
              <a:t>, </a:t>
            </a:r>
            <a:r>
              <a:rPr b="0" dirty="0" err="1"/>
              <a:t>svalových</a:t>
            </a:r>
            <a:r>
              <a:rPr b="0" dirty="0"/>
              <a:t> </a:t>
            </a:r>
            <a:r>
              <a:rPr b="0" dirty="0" err="1"/>
              <a:t>napětí</a:t>
            </a:r>
            <a:r>
              <a:rPr b="0" dirty="0"/>
              <a:t>, </a:t>
            </a:r>
            <a:r>
              <a:rPr b="0" dirty="0" err="1"/>
              <a:t>snižuje</a:t>
            </a:r>
            <a:r>
              <a:rPr b="0" dirty="0"/>
              <a:t> </a:t>
            </a:r>
            <a:r>
              <a:rPr b="0" dirty="0" err="1"/>
              <a:t>bolest</a:t>
            </a:r>
            <a:endParaRPr b="0" dirty="0"/>
          </a:p>
          <a:p>
            <a:pPr>
              <a:defRPr sz="1600" b="1"/>
            </a:pPr>
            <a:r>
              <a:rPr dirty="0"/>
              <a:t>	</a:t>
            </a:r>
          </a:p>
          <a:p>
            <a:pPr>
              <a:defRPr sz="1600" b="1"/>
            </a:pPr>
            <a:r>
              <a:rPr dirty="0" err="1"/>
              <a:t>záření</a:t>
            </a:r>
            <a:r>
              <a:rPr b="0" dirty="0"/>
              <a:t> – UV (</a:t>
            </a:r>
            <a:r>
              <a:rPr b="0" dirty="0" err="1"/>
              <a:t>horské</a:t>
            </a:r>
            <a:r>
              <a:rPr b="0" dirty="0"/>
              <a:t> </a:t>
            </a:r>
            <a:r>
              <a:rPr b="0" dirty="0" err="1"/>
              <a:t>slunce</a:t>
            </a:r>
            <a:r>
              <a:rPr b="0" dirty="0"/>
              <a:t>) – </a:t>
            </a:r>
            <a:r>
              <a:rPr b="0" dirty="0" err="1"/>
              <a:t>zlepšuje</a:t>
            </a:r>
            <a:r>
              <a:rPr b="0" dirty="0"/>
              <a:t> </a:t>
            </a:r>
            <a:r>
              <a:rPr b="0" dirty="0" err="1"/>
              <a:t>prokrvení</a:t>
            </a:r>
            <a:r>
              <a:rPr b="0" dirty="0"/>
              <a:t>, </a:t>
            </a:r>
            <a:r>
              <a:rPr b="0" dirty="0" err="1"/>
              <a:t>tvorba</a:t>
            </a:r>
            <a:r>
              <a:rPr b="0" dirty="0"/>
              <a:t> </a:t>
            </a:r>
            <a:r>
              <a:rPr b="0" dirty="0" err="1"/>
              <a:t>vit</a:t>
            </a:r>
            <a:r>
              <a:rPr b="0" dirty="0"/>
              <a:t> D, </a:t>
            </a:r>
            <a:r>
              <a:rPr b="0" dirty="0" err="1"/>
              <a:t>celkové</a:t>
            </a:r>
            <a:r>
              <a:rPr b="0" dirty="0"/>
              <a:t> </a:t>
            </a:r>
            <a:r>
              <a:rPr b="0" dirty="0" err="1"/>
              <a:t>posílení</a:t>
            </a:r>
            <a:r>
              <a:rPr b="0" dirty="0"/>
              <a:t> </a:t>
            </a:r>
            <a:r>
              <a:rPr b="0" dirty="0" err="1"/>
              <a:t>organismu</a:t>
            </a:r>
            <a:r>
              <a:rPr b="0" dirty="0"/>
              <a:t>,</a:t>
            </a:r>
          </a:p>
          <a:p>
            <a:pPr>
              <a:defRPr sz="1600"/>
            </a:pPr>
            <a:r>
              <a:rPr dirty="0" err="1"/>
              <a:t>kožní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– </a:t>
            </a:r>
            <a:r>
              <a:rPr dirty="0" err="1"/>
              <a:t>lupénka</a:t>
            </a:r>
            <a:endParaRPr dirty="0"/>
          </a:p>
          <a:p>
            <a:pPr>
              <a:defRPr sz="1600"/>
            </a:pPr>
            <a:r>
              <a:rPr dirty="0"/>
              <a:t>- </a:t>
            </a:r>
            <a:r>
              <a:rPr dirty="0" err="1"/>
              <a:t>infračervené</a:t>
            </a:r>
            <a:r>
              <a:rPr dirty="0"/>
              <a:t> </a:t>
            </a:r>
            <a:r>
              <a:rPr dirty="0" err="1"/>
              <a:t>záření</a:t>
            </a:r>
            <a:r>
              <a:rPr dirty="0"/>
              <a:t> (</a:t>
            </a:r>
            <a:r>
              <a:rPr dirty="0" err="1"/>
              <a:t>solux</a:t>
            </a:r>
            <a:r>
              <a:rPr dirty="0"/>
              <a:t>) – </a:t>
            </a:r>
            <a:r>
              <a:rPr dirty="0" err="1"/>
              <a:t>zlepšuje</a:t>
            </a:r>
            <a:r>
              <a:rPr dirty="0"/>
              <a:t> </a:t>
            </a:r>
            <a:r>
              <a:rPr dirty="0" err="1"/>
              <a:t>prokrvení</a:t>
            </a:r>
            <a:r>
              <a:rPr dirty="0"/>
              <a:t>, </a:t>
            </a:r>
            <a:r>
              <a:rPr dirty="0" err="1"/>
              <a:t>napětí</a:t>
            </a:r>
            <a:r>
              <a:rPr dirty="0"/>
              <a:t> </a:t>
            </a:r>
            <a:r>
              <a:rPr dirty="0" err="1"/>
              <a:t>svalového</a:t>
            </a:r>
            <a:r>
              <a:rPr dirty="0"/>
              <a:t> </a:t>
            </a:r>
            <a:r>
              <a:rPr dirty="0" err="1"/>
              <a:t>tonu</a:t>
            </a:r>
            <a:endParaRPr b="1" dirty="0"/>
          </a:p>
          <a:p>
            <a:pPr>
              <a:defRPr sz="1600" b="1"/>
            </a:pPr>
            <a:r>
              <a:rPr dirty="0" err="1"/>
              <a:t>teplo</a:t>
            </a:r>
            <a:r>
              <a:rPr b="0" dirty="0"/>
              <a:t> – </a:t>
            </a:r>
            <a:r>
              <a:rPr b="0" dirty="0" err="1"/>
              <a:t>rozšíření</a:t>
            </a:r>
            <a:r>
              <a:rPr b="0" dirty="0"/>
              <a:t> </a:t>
            </a:r>
            <a:r>
              <a:rPr b="0" dirty="0" err="1"/>
              <a:t>cév</a:t>
            </a:r>
            <a:r>
              <a:rPr b="0" dirty="0"/>
              <a:t>, </a:t>
            </a:r>
            <a:r>
              <a:rPr b="0" dirty="0" err="1"/>
              <a:t>lepší</a:t>
            </a:r>
            <a:r>
              <a:rPr b="0" dirty="0"/>
              <a:t> </a:t>
            </a:r>
            <a:r>
              <a:rPr b="0" dirty="0" err="1"/>
              <a:t>prokrvení</a:t>
            </a:r>
            <a:r>
              <a:rPr b="0" dirty="0"/>
              <a:t>, </a:t>
            </a:r>
            <a:r>
              <a:rPr b="0" dirty="0" err="1"/>
              <a:t>zvýšení</a:t>
            </a:r>
            <a:r>
              <a:rPr b="0" dirty="0"/>
              <a:t> </a:t>
            </a:r>
            <a:r>
              <a:rPr b="0" dirty="0" err="1"/>
              <a:t>metabolismu</a:t>
            </a:r>
            <a:r>
              <a:rPr b="0" dirty="0"/>
              <a:t>, </a:t>
            </a:r>
            <a:r>
              <a:rPr b="0" dirty="0" err="1"/>
              <a:t>podpora</a:t>
            </a:r>
            <a:r>
              <a:rPr b="0" dirty="0"/>
              <a:t> </a:t>
            </a:r>
            <a:r>
              <a:rPr b="0" dirty="0" err="1"/>
              <a:t>růstu</a:t>
            </a:r>
            <a:r>
              <a:rPr b="0" dirty="0"/>
              <a:t> </a:t>
            </a:r>
            <a:r>
              <a:rPr b="0" dirty="0" err="1"/>
              <a:t>buněk</a:t>
            </a:r>
            <a:r>
              <a:rPr b="0" dirty="0"/>
              <a:t>, </a:t>
            </a:r>
            <a:r>
              <a:rPr b="0" dirty="0" err="1"/>
              <a:t>uvolňuje</a:t>
            </a:r>
            <a:r>
              <a:rPr b="0" dirty="0"/>
              <a:t> </a:t>
            </a:r>
          </a:p>
          <a:p>
            <a:pPr>
              <a:defRPr sz="1600"/>
            </a:pPr>
            <a:r>
              <a:rPr dirty="0" err="1"/>
              <a:t>svalový</a:t>
            </a:r>
            <a:r>
              <a:rPr dirty="0"/>
              <a:t> </a:t>
            </a:r>
            <a:r>
              <a:rPr dirty="0" err="1"/>
              <a:t>spasmus</a:t>
            </a:r>
            <a:endParaRPr b="1" dirty="0"/>
          </a:p>
          <a:p>
            <a:pPr>
              <a:defRPr sz="1600" b="1"/>
            </a:pPr>
            <a:r>
              <a:rPr dirty="0" err="1"/>
              <a:t>chlad</a:t>
            </a:r>
            <a:r>
              <a:rPr b="0" dirty="0"/>
              <a:t> – </a:t>
            </a:r>
            <a:r>
              <a:rPr b="0" dirty="0" err="1"/>
              <a:t>zúžení</a:t>
            </a:r>
            <a:r>
              <a:rPr b="0" dirty="0"/>
              <a:t> </a:t>
            </a:r>
            <a:r>
              <a:rPr b="0" dirty="0" err="1"/>
              <a:t>cév</a:t>
            </a:r>
            <a:r>
              <a:rPr b="0" dirty="0"/>
              <a:t>, </a:t>
            </a:r>
            <a:r>
              <a:rPr b="0" dirty="0" err="1"/>
              <a:t>snížení</a:t>
            </a:r>
            <a:r>
              <a:rPr b="0" dirty="0"/>
              <a:t> </a:t>
            </a:r>
            <a:r>
              <a:rPr b="0" dirty="0" err="1"/>
              <a:t>prokrvení</a:t>
            </a:r>
            <a:r>
              <a:rPr b="0" dirty="0"/>
              <a:t>, </a:t>
            </a:r>
            <a:r>
              <a:rPr b="0" dirty="0" err="1"/>
              <a:t>snižuje</a:t>
            </a:r>
            <a:r>
              <a:rPr b="0" dirty="0"/>
              <a:t> </a:t>
            </a:r>
            <a:r>
              <a:rPr b="0" dirty="0" err="1"/>
              <a:t>matabolismus</a:t>
            </a:r>
            <a:endParaRPr b="0" dirty="0"/>
          </a:p>
          <a:p>
            <a:pPr>
              <a:defRPr sz="1600" b="1"/>
            </a:pPr>
            <a:r>
              <a:rPr dirty="0" err="1"/>
              <a:t>vodoléčba</a:t>
            </a:r>
            <a:r>
              <a:rPr b="0" dirty="0"/>
              <a:t> – </a:t>
            </a:r>
            <a:r>
              <a:rPr b="0" dirty="0" err="1"/>
              <a:t>účinek</a:t>
            </a:r>
            <a:r>
              <a:rPr b="0" dirty="0"/>
              <a:t> </a:t>
            </a:r>
            <a:r>
              <a:rPr b="0" dirty="0" err="1"/>
              <a:t>na</a:t>
            </a:r>
            <a:r>
              <a:rPr b="0" dirty="0"/>
              <a:t> </a:t>
            </a:r>
            <a:r>
              <a:rPr b="0" dirty="0" err="1"/>
              <a:t>celý</a:t>
            </a:r>
            <a:r>
              <a:rPr b="0" dirty="0"/>
              <a:t> </a:t>
            </a:r>
            <a:r>
              <a:rPr b="0" dirty="0" err="1"/>
              <a:t>organismus</a:t>
            </a:r>
            <a:r>
              <a:rPr b="0" dirty="0"/>
              <a:t>, </a:t>
            </a:r>
            <a:r>
              <a:rPr b="0" dirty="0" err="1"/>
              <a:t>tepelná</a:t>
            </a:r>
            <a:r>
              <a:rPr b="0" dirty="0"/>
              <a:t>, </a:t>
            </a:r>
            <a:r>
              <a:rPr b="0" dirty="0" err="1"/>
              <a:t>chemická</a:t>
            </a:r>
            <a:r>
              <a:rPr b="0" dirty="0"/>
              <a:t> a </a:t>
            </a:r>
            <a:r>
              <a:rPr b="0" dirty="0" err="1"/>
              <a:t>mechanická</a:t>
            </a:r>
            <a:r>
              <a:rPr b="0" dirty="0"/>
              <a:t> </a:t>
            </a:r>
            <a:r>
              <a:rPr b="0" dirty="0" err="1"/>
              <a:t>složka</a:t>
            </a:r>
            <a:endParaRPr b="0" dirty="0"/>
          </a:p>
          <a:p>
            <a:pPr>
              <a:defRPr sz="1600"/>
            </a:pPr>
            <a:r>
              <a:rPr dirty="0"/>
              <a:t>- </a:t>
            </a:r>
            <a:r>
              <a:rPr dirty="0" err="1"/>
              <a:t>sprchy</a:t>
            </a:r>
            <a:r>
              <a:rPr dirty="0"/>
              <a:t>, </a:t>
            </a:r>
            <a:r>
              <a:rPr dirty="0" err="1"/>
              <a:t>střiky</a:t>
            </a:r>
            <a:r>
              <a:rPr dirty="0"/>
              <a:t>, </a:t>
            </a:r>
            <a:r>
              <a:rPr dirty="0" err="1"/>
              <a:t>otěry</a:t>
            </a:r>
            <a:r>
              <a:rPr dirty="0"/>
              <a:t>, </a:t>
            </a:r>
            <a:r>
              <a:rPr dirty="0" err="1"/>
              <a:t>obklady</a:t>
            </a:r>
            <a:endParaRPr b="1" dirty="0"/>
          </a:p>
          <a:p>
            <a:pPr>
              <a:defRPr sz="1600" b="1"/>
            </a:pPr>
            <a:r>
              <a:rPr dirty="0" err="1"/>
              <a:t>mechanoterapie</a:t>
            </a:r>
            <a:r>
              <a:rPr b="0" dirty="0"/>
              <a:t> – </a:t>
            </a:r>
            <a:r>
              <a:rPr b="0" dirty="0" err="1"/>
              <a:t>přímý</a:t>
            </a:r>
            <a:r>
              <a:rPr b="0" dirty="0"/>
              <a:t> </a:t>
            </a:r>
            <a:r>
              <a:rPr b="0" dirty="0" err="1"/>
              <a:t>tah</a:t>
            </a:r>
            <a:r>
              <a:rPr b="0" dirty="0"/>
              <a:t> a </a:t>
            </a:r>
            <a:r>
              <a:rPr b="0" dirty="0" err="1"/>
              <a:t>tlak</a:t>
            </a:r>
            <a:endParaRPr b="0" dirty="0"/>
          </a:p>
          <a:p>
            <a:pPr>
              <a:defRPr sz="1600"/>
            </a:pPr>
            <a:r>
              <a:rPr dirty="0" err="1"/>
              <a:t>masáž</a:t>
            </a:r>
            <a:r>
              <a:rPr dirty="0"/>
              <a:t>, </a:t>
            </a:r>
            <a:r>
              <a:rPr dirty="0" err="1"/>
              <a:t>akupunktura</a:t>
            </a:r>
            <a:endParaRPr dirty="0"/>
          </a:p>
          <a:p>
            <a:pPr>
              <a:buSzPct val="100000"/>
              <a:buChar char="-"/>
              <a:defRPr sz="1600"/>
            </a:pPr>
            <a:endParaRPr dirty="0"/>
          </a:p>
          <a:p>
            <a:pPr>
              <a:buSzPct val="100000"/>
              <a:buChar char="-"/>
              <a:defRPr sz="1600"/>
            </a:pPr>
            <a:endParaRPr dirty="0"/>
          </a:p>
          <a:p>
            <a:pPr>
              <a:buSzPct val="100000"/>
              <a:buChar char="-"/>
              <a:defRPr sz="1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93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tedy začít?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63557"/>
              </p:ext>
            </p:extLst>
          </p:nvPr>
        </p:nvGraphicFramePr>
        <p:xfrm>
          <a:off x="457200" y="1600200"/>
          <a:ext cx="82296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zánět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tumor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trauma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Morfologie/Fyziologie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jícen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GERD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SpinoCa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Atrezie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žaludek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Vředy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Hiatové</a:t>
                      </a:r>
                      <a:r>
                        <a:rPr lang="cs-CZ" dirty="0" smtClean="0"/>
                        <a:t> hernie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Crhn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UC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</a:t>
                      </a:r>
                      <a:r>
                        <a:rPr lang="cs-CZ" dirty="0" smtClean="0"/>
                        <a:t> 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Divertikly, </a:t>
                      </a:r>
                      <a:r>
                        <a:rPr lang="cs-CZ" dirty="0" err="1" smtClean="0"/>
                        <a:t>maldigesce</a:t>
                      </a:r>
                      <a:r>
                        <a:rPr lang="cs-CZ" dirty="0" smtClean="0"/>
                        <a:t>/malabsorpce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konečník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UC, hlízy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</a:t>
                      </a:r>
                      <a:r>
                        <a:rPr lang="cs-CZ" dirty="0" smtClean="0"/>
                        <a:t>/Spino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haemorrhoidy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Žlučové cesty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cholecystitis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cholangioCa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lithiasa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játra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Hepatitis,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absces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Meta, </a:t>
                      </a:r>
                      <a:r>
                        <a:rPr lang="cs-CZ" dirty="0" err="1" smtClean="0"/>
                        <a:t>hepatocelulární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cysty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slinivka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pancreatitis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p. </a:t>
                      </a:r>
                      <a:r>
                        <a:rPr lang="cs-CZ" dirty="0" err="1" smtClean="0"/>
                        <a:t>divisum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slezina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absces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Hemalologie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Dvoudobá </a:t>
                      </a:r>
                      <a:r>
                        <a:rPr lang="cs-CZ" dirty="0" err="1" smtClean="0"/>
                        <a:t>rpt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Břišní stěna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Tupá/ostrá/….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kýly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</a:p>
          <a:p>
            <a:r>
              <a:rPr lang="cs-CZ" dirty="0" smtClean="0"/>
              <a:t>Klinika</a:t>
            </a:r>
          </a:p>
          <a:p>
            <a:r>
              <a:rPr lang="cs-CZ" dirty="0" smtClean="0"/>
              <a:t>Laboratorní metody</a:t>
            </a:r>
          </a:p>
          <a:p>
            <a:r>
              <a:rPr lang="cs-CZ" dirty="0" smtClean="0"/>
              <a:t>Radiodiagnostika (</a:t>
            </a:r>
            <a:r>
              <a:rPr lang="cs-CZ" dirty="0" err="1" smtClean="0"/>
              <a:t>sono</a:t>
            </a:r>
            <a:r>
              <a:rPr lang="cs-CZ" dirty="0" smtClean="0"/>
              <a:t>, RTG, CT, NMR, PET)</a:t>
            </a:r>
          </a:p>
          <a:p>
            <a:r>
              <a:rPr lang="cs-CZ" dirty="0" smtClean="0"/>
              <a:t>Endoskopické metody</a:t>
            </a:r>
          </a:p>
          <a:p>
            <a:r>
              <a:rPr lang="cs-CZ" dirty="0" smtClean="0"/>
              <a:t>Funkční vyšetření (manometrie, pH </a:t>
            </a:r>
            <a:r>
              <a:rPr lang="cs-CZ" dirty="0" err="1" smtClean="0"/>
              <a:t>metrie</a:t>
            </a:r>
            <a:r>
              <a:rPr lang="cs-CZ" dirty="0" smtClean="0"/>
              <a:t>…)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22608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Konzervativní</a:t>
            </a:r>
          </a:p>
          <a:p>
            <a:endParaRPr lang="cs-CZ" dirty="0" smtClean="0"/>
          </a:p>
          <a:p>
            <a:r>
              <a:rPr lang="cs-CZ" dirty="0" err="1" smtClean="0"/>
              <a:t>Miniinvazivní</a:t>
            </a:r>
            <a:r>
              <a:rPr lang="cs-CZ" dirty="0" smtClean="0"/>
              <a:t> (endoskopie, angiografie/</a:t>
            </a:r>
            <a:r>
              <a:rPr lang="cs-CZ" dirty="0" err="1" smtClean="0"/>
              <a:t>embolisace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cs-CZ" dirty="0" smtClean="0"/>
              <a:t>Operační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Kurativní X Paliativní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oby jícnu…"/>
          <p:cNvSpPr txBox="1"/>
          <p:nvPr/>
        </p:nvSpPr>
        <p:spPr>
          <a:xfrm>
            <a:off x="539552" y="620712"/>
            <a:ext cx="8208912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/>
            </a:pPr>
            <a:r>
              <a:rPr dirty="0" err="1"/>
              <a:t>Choroby</a:t>
            </a:r>
            <a:r>
              <a:rPr dirty="0"/>
              <a:t> </a:t>
            </a:r>
            <a:r>
              <a:rPr dirty="0" err="1"/>
              <a:t>jícnu</a:t>
            </a:r>
            <a:endParaRPr dirty="0"/>
          </a:p>
          <a:p>
            <a:pPr algn="ctr">
              <a:defRPr sz="2400" b="1"/>
            </a:pPr>
            <a:endParaRPr dirty="0"/>
          </a:p>
          <a:p>
            <a:pPr>
              <a:lnSpc>
                <a:spcPct val="150000"/>
              </a:lnSpc>
              <a:defRPr b="1" i="1"/>
            </a:pPr>
            <a:r>
              <a:rPr dirty="0" err="1"/>
              <a:t>Refluxní</a:t>
            </a:r>
            <a:r>
              <a:rPr dirty="0"/>
              <a:t> </a:t>
            </a:r>
            <a:r>
              <a:rPr dirty="0" err="1"/>
              <a:t>nemoc</a:t>
            </a:r>
            <a:r>
              <a:rPr dirty="0"/>
              <a:t> </a:t>
            </a:r>
            <a:r>
              <a:rPr dirty="0" err="1"/>
              <a:t>jícnu</a:t>
            </a:r>
            <a:r>
              <a:rPr b="0" i="0" dirty="0"/>
              <a:t> </a:t>
            </a:r>
            <a:r>
              <a:rPr lang="cs-CZ" b="0" i="0" dirty="0" smtClean="0"/>
              <a:t>(GERD): zánět…přerůstání epitelu…</a:t>
            </a:r>
            <a:r>
              <a:rPr lang="cs-CZ" b="0" i="0" dirty="0" err="1" smtClean="0"/>
              <a:t>Barretův</a:t>
            </a:r>
            <a:r>
              <a:rPr lang="cs-CZ" b="0" i="0" dirty="0" smtClean="0"/>
              <a:t> jícen(prekanceróza)</a:t>
            </a:r>
            <a:endParaRPr b="0" i="0" dirty="0"/>
          </a:p>
          <a:p>
            <a:pPr>
              <a:lnSpc>
                <a:spcPct val="150000"/>
              </a:lnSpc>
              <a:defRPr b="1" i="1"/>
            </a:pPr>
            <a:r>
              <a:rPr dirty="0" err="1" smtClean="0"/>
              <a:t>Divertikly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výchlipky</a:t>
            </a:r>
            <a:r>
              <a:rPr dirty="0"/>
              <a:t>) </a:t>
            </a:r>
            <a:r>
              <a:rPr dirty="0" err="1"/>
              <a:t>jícnu</a:t>
            </a:r>
            <a:r>
              <a:rPr b="0" i="0" dirty="0"/>
              <a:t> </a:t>
            </a:r>
            <a:endParaRPr lang="cs-CZ" b="0" i="0" dirty="0" smtClean="0"/>
          </a:p>
          <a:p>
            <a:r>
              <a:rPr lang="cs-CZ" b="1" dirty="0" smtClean="0"/>
              <a:t>* pravý</a:t>
            </a:r>
            <a:r>
              <a:rPr lang="cs-CZ" dirty="0"/>
              <a:t> (tvořen všemi vrstvami stěny) x </a:t>
            </a:r>
            <a:r>
              <a:rPr lang="cs-CZ" b="1" dirty="0"/>
              <a:t>nepravý</a:t>
            </a:r>
            <a:r>
              <a:rPr lang="cs-CZ" dirty="0"/>
              <a:t> (sliznice a </a:t>
            </a:r>
            <a:r>
              <a:rPr lang="cs-CZ" dirty="0" err="1"/>
              <a:t>submukosa</a:t>
            </a:r>
            <a:r>
              <a:rPr lang="cs-CZ" dirty="0"/>
              <a:t> </a:t>
            </a:r>
            <a:r>
              <a:rPr lang="cs-CZ" dirty="0" err="1"/>
              <a:t>vychlipující</a:t>
            </a:r>
            <a:r>
              <a:rPr lang="cs-CZ" dirty="0"/>
              <a:t> se skrze svalovinu)</a:t>
            </a:r>
          </a:p>
          <a:p>
            <a:r>
              <a:rPr lang="cs-CZ" b="1" dirty="0" smtClean="0"/>
              <a:t>* trakční</a:t>
            </a:r>
            <a:r>
              <a:rPr lang="cs-CZ" dirty="0"/>
              <a:t> (vznikající zevním tahem) x </a:t>
            </a:r>
            <a:r>
              <a:rPr lang="cs-CZ" b="1" dirty="0"/>
              <a:t>pulsní</a:t>
            </a:r>
            <a:r>
              <a:rPr lang="cs-CZ" dirty="0"/>
              <a:t> (vznikající zvýšením </a:t>
            </a:r>
            <a:r>
              <a:rPr lang="cs-CZ" dirty="0" err="1"/>
              <a:t>intraluminálního</a:t>
            </a:r>
            <a:r>
              <a:rPr lang="cs-CZ" dirty="0"/>
              <a:t> tlaku)</a:t>
            </a:r>
          </a:p>
          <a:p>
            <a:r>
              <a:rPr lang="cs-CZ" b="1" dirty="0" smtClean="0"/>
              <a:t>* dle </a:t>
            </a:r>
            <a:r>
              <a:rPr lang="cs-CZ" b="1" dirty="0"/>
              <a:t>lokalizace: </a:t>
            </a:r>
            <a:r>
              <a:rPr lang="cs-CZ" dirty="0" err="1"/>
              <a:t>faryngoesofageální</a:t>
            </a:r>
            <a:r>
              <a:rPr lang="cs-CZ" dirty="0"/>
              <a:t> x </a:t>
            </a:r>
            <a:r>
              <a:rPr lang="cs-CZ" dirty="0" err="1"/>
              <a:t>parabronchiální</a:t>
            </a:r>
            <a:r>
              <a:rPr lang="cs-CZ" dirty="0"/>
              <a:t> x </a:t>
            </a:r>
            <a:r>
              <a:rPr lang="cs-CZ" dirty="0" err="1"/>
              <a:t>epifrenický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b="1" i="1" dirty="0" smtClean="0"/>
          </a:p>
          <a:p>
            <a:pPr>
              <a:lnSpc>
                <a:spcPct val="150000"/>
              </a:lnSpc>
            </a:pPr>
            <a:r>
              <a:rPr lang="cs-CZ" b="1" i="1" dirty="0" err="1" smtClean="0"/>
              <a:t>Achalázie</a:t>
            </a:r>
            <a:r>
              <a:rPr lang="cs-CZ" b="1" i="1" dirty="0" smtClean="0"/>
              <a:t>: </a:t>
            </a:r>
            <a:r>
              <a:rPr lang="cs-CZ" dirty="0" smtClean="0"/>
              <a:t>porucha motility…vázne potrava…dilatace jícnu</a:t>
            </a:r>
          </a:p>
          <a:p>
            <a:pPr>
              <a:lnSpc>
                <a:spcPct val="150000"/>
              </a:lnSpc>
            </a:pPr>
            <a:r>
              <a:rPr lang="cs-CZ" b="1" i="1" dirty="0" smtClean="0"/>
              <a:t>Atrezie: </a:t>
            </a:r>
            <a:r>
              <a:rPr lang="cs-CZ" dirty="0" smtClean="0"/>
              <a:t>vrozená neprůchodnost (embryonální porucha)</a:t>
            </a:r>
            <a:endParaRPr dirty="0"/>
          </a:p>
          <a:p>
            <a:pPr>
              <a:lnSpc>
                <a:spcPct val="150000"/>
              </a:lnSpc>
              <a:defRPr b="1" i="1"/>
            </a:pPr>
            <a:r>
              <a:rPr dirty="0" err="1"/>
              <a:t>Varixy</a:t>
            </a:r>
            <a:r>
              <a:rPr dirty="0"/>
              <a:t> (</a:t>
            </a:r>
            <a:r>
              <a:rPr dirty="0" err="1"/>
              <a:t>žilní</a:t>
            </a:r>
            <a:r>
              <a:rPr dirty="0"/>
              <a:t> </a:t>
            </a:r>
            <a:r>
              <a:rPr dirty="0" err="1"/>
              <a:t>městky</a:t>
            </a:r>
            <a:r>
              <a:rPr dirty="0"/>
              <a:t> </a:t>
            </a:r>
            <a:r>
              <a:rPr dirty="0" err="1"/>
              <a:t>jícnu</a:t>
            </a:r>
            <a:r>
              <a:rPr dirty="0" smtClean="0"/>
              <a:t>)</a:t>
            </a:r>
            <a:r>
              <a:rPr lang="cs-CZ" dirty="0" smtClean="0"/>
              <a:t>: u portální hypertenze</a:t>
            </a:r>
            <a:endParaRPr dirty="0"/>
          </a:p>
          <a:p>
            <a:pPr>
              <a:lnSpc>
                <a:spcPct val="150000"/>
              </a:lnSpc>
              <a:defRPr b="1" i="1"/>
            </a:pPr>
            <a:r>
              <a:rPr dirty="0" err="1" smtClean="0"/>
              <a:t>Brániční</a:t>
            </a:r>
            <a:r>
              <a:rPr dirty="0" smtClean="0"/>
              <a:t> </a:t>
            </a:r>
            <a:r>
              <a:rPr dirty="0" err="1" smtClean="0"/>
              <a:t>kýly</a:t>
            </a:r>
            <a:r>
              <a:rPr lang="cs-CZ" dirty="0" smtClean="0"/>
              <a:t>: skluzná x </a:t>
            </a:r>
            <a:r>
              <a:rPr lang="cs-CZ" dirty="0" err="1" smtClean="0"/>
              <a:t>paraesofageální</a:t>
            </a:r>
            <a:r>
              <a:rPr lang="cs-CZ" dirty="0" smtClean="0"/>
              <a:t>, </a:t>
            </a:r>
            <a:r>
              <a:rPr lang="cs-CZ" dirty="0" err="1" smtClean="0"/>
              <a:t>Hissův</a:t>
            </a:r>
            <a:r>
              <a:rPr lang="cs-CZ" dirty="0" smtClean="0"/>
              <a:t> úhel</a:t>
            </a:r>
            <a:endParaRPr dirty="0"/>
          </a:p>
          <a:p>
            <a:pPr>
              <a:lnSpc>
                <a:spcPct val="150000"/>
              </a:lnSpc>
              <a:defRPr b="1"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88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b/b6/Esophageal_varices_-_wale.jpg/300px-Esophageal_varices_-_w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191448" cy="20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Jícen" descr="Jíc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4" y="332656"/>
            <a:ext cx="2440270" cy="2783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https://upload.wikimedia.org/wikipedia/commons/thumb/8/86/Hiatus_hernia.svg/250px-Hiatus_hern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18" y="1297605"/>
            <a:ext cx="2381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wikiskripta.eu/images/thumb/3/3d/Divertikly_j%C3%ADcnu.jpg/300px-Divertikly_j%C3%ADcn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857500" cy="34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kiskripta.eu/images/thumb/a/a9/Jicen_klasifikace.png/800px-Jicen_klasifika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9" y="4108887"/>
            <a:ext cx="597866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i="1" dirty="0" smtClean="0"/>
              <a:t>Nádory jícnu</a:t>
            </a:r>
            <a:endParaRPr lang="cs-CZ" sz="2400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b="1" i="1" dirty="0" smtClean="0"/>
              <a:t>Benigní: </a:t>
            </a:r>
            <a:r>
              <a:rPr lang="cs-CZ" sz="2200" dirty="0" smtClean="0"/>
              <a:t>nevyskytují se</a:t>
            </a:r>
          </a:p>
          <a:p>
            <a:endParaRPr lang="cs-CZ" sz="2200" dirty="0"/>
          </a:p>
          <a:p>
            <a:r>
              <a:rPr lang="cs-CZ" sz="2200" b="1" i="1" dirty="0" smtClean="0"/>
              <a:t>Maligní: </a:t>
            </a:r>
            <a:r>
              <a:rPr lang="cs-CZ" sz="2200" dirty="0" smtClean="0"/>
              <a:t>nejčastěji v G-E přechodu</a:t>
            </a:r>
          </a:p>
          <a:p>
            <a:pPr marL="0" indent="0">
              <a:buNone/>
            </a:pPr>
            <a:r>
              <a:rPr lang="cs-CZ" sz="2200" dirty="0" smtClean="0"/>
              <a:t> 	</a:t>
            </a:r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200" dirty="0" err="1" smtClean="0"/>
              <a:t>Spinocelulární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	</a:t>
            </a:r>
            <a:r>
              <a:rPr lang="cs-CZ" sz="2200" dirty="0" err="1" smtClean="0"/>
              <a:t>AdenoCa</a:t>
            </a: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Projevy: porucha pasáže, krvácení</a:t>
            </a:r>
          </a:p>
          <a:p>
            <a:pPr marL="0" indent="0">
              <a:buNone/>
            </a:pPr>
            <a:r>
              <a:rPr lang="cs-CZ" sz="2200" dirty="0" smtClean="0"/>
              <a:t>Dg: gastroskopie, biopsie</a:t>
            </a:r>
          </a:p>
          <a:p>
            <a:pPr marL="0" indent="0">
              <a:buNone/>
            </a:pPr>
            <a:r>
              <a:rPr lang="cs-CZ" sz="2200" dirty="0" err="1" smtClean="0"/>
              <a:t>Th</a:t>
            </a:r>
            <a:r>
              <a:rPr lang="cs-CZ" sz="2200" dirty="0" smtClean="0"/>
              <a:t>: často paliativní (stenty)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00199"/>
            <a:ext cx="40066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8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Žaludek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Specifické prostředí </a:t>
            </a:r>
            <a:r>
              <a:rPr lang="cs-CZ" dirty="0" err="1" smtClean="0"/>
              <a:t>HCl</a:t>
            </a:r>
            <a:endParaRPr lang="cs-CZ" dirty="0" smtClean="0"/>
          </a:p>
          <a:p>
            <a:r>
              <a:rPr lang="cs-CZ" sz="1900" b="1" dirty="0"/>
              <a:t>vřed (</a:t>
            </a:r>
            <a:r>
              <a:rPr lang="cs-CZ" sz="1900" b="1" dirty="0" err="1"/>
              <a:t>ulcus</a:t>
            </a:r>
            <a:r>
              <a:rPr lang="cs-CZ" sz="1900" b="1" dirty="0"/>
              <a:t>)</a:t>
            </a:r>
            <a:r>
              <a:rPr lang="cs-CZ" sz="1900" dirty="0"/>
              <a:t> – slizniční defekt, přesahující do </a:t>
            </a:r>
            <a:r>
              <a:rPr lang="cs-CZ" sz="1900" dirty="0" err="1"/>
              <a:t>submukózy</a:t>
            </a:r>
            <a:r>
              <a:rPr lang="cs-CZ" sz="1900" dirty="0"/>
              <a:t> i </a:t>
            </a:r>
            <a:r>
              <a:rPr lang="cs-CZ" sz="1900" dirty="0" smtClean="0"/>
              <a:t>hlouběji</a:t>
            </a:r>
            <a:endParaRPr lang="cs-CZ" sz="1900" dirty="0"/>
          </a:p>
          <a:p>
            <a:r>
              <a:rPr lang="cs-CZ" sz="1900" b="1" dirty="0"/>
              <a:t>erose</a:t>
            </a:r>
            <a:r>
              <a:rPr lang="cs-CZ" sz="1900" dirty="0"/>
              <a:t> – slizniční defekt omezený na </a:t>
            </a:r>
            <a:r>
              <a:rPr lang="cs-CZ" sz="1900" dirty="0" err="1"/>
              <a:t>mukózu</a:t>
            </a:r>
            <a:r>
              <a:rPr lang="cs-CZ" sz="1900" dirty="0"/>
              <a:t> (neproniká skrze </a:t>
            </a:r>
            <a:r>
              <a:rPr lang="cs-CZ" sz="1900" dirty="0" err="1"/>
              <a:t>muscularis</a:t>
            </a:r>
            <a:r>
              <a:rPr lang="cs-CZ" sz="1900" dirty="0"/>
              <a:t> interna do </a:t>
            </a:r>
            <a:r>
              <a:rPr lang="cs-CZ" sz="1900" dirty="0" err="1"/>
              <a:t>submukózy</a:t>
            </a:r>
            <a:r>
              <a:rPr lang="cs-CZ" sz="1900" dirty="0"/>
              <a:t>).</a:t>
            </a:r>
          </a:p>
          <a:p>
            <a:pPr marL="0" indent="0" algn="ctr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b="1" dirty="0" smtClean="0"/>
              <a:t>Porucha rovnováhy vede k onemocnění/potížím</a:t>
            </a:r>
          </a:p>
          <a:p>
            <a:pPr>
              <a:buFontTx/>
              <a:buChar char="-"/>
            </a:pPr>
            <a:endParaRPr lang="cs-CZ" sz="1800" dirty="0" smtClean="0"/>
          </a:p>
          <a:p>
            <a:r>
              <a:rPr lang="cs-CZ" sz="2100" b="1" dirty="0"/>
              <a:t>Agresivní</a:t>
            </a:r>
            <a:r>
              <a:rPr lang="cs-CZ" sz="2100" dirty="0"/>
              <a:t> </a:t>
            </a:r>
            <a:r>
              <a:rPr lang="cs-CZ" sz="2100" dirty="0" smtClean="0"/>
              <a:t>– </a:t>
            </a:r>
            <a:r>
              <a:rPr lang="cs-CZ" sz="2100" dirty="0" err="1" smtClean="0"/>
              <a:t>HCl</a:t>
            </a:r>
            <a:r>
              <a:rPr lang="cs-CZ" sz="2100" dirty="0" smtClean="0"/>
              <a:t>,</a:t>
            </a:r>
            <a:r>
              <a:rPr lang="cs-CZ" sz="2100" dirty="0"/>
              <a:t> </a:t>
            </a:r>
            <a:r>
              <a:rPr lang="cs-CZ" sz="2100" dirty="0">
                <a:hlinkClick r:id="rId2" tooltip="Pepsin"/>
              </a:rPr>
              <a:t>pepsin</a:t>
            </a:r>
            <a:r>
              <a:rPr lang="cs-CZ" sz="2100" dirty="0"/>
              <a:t>, </a:t>
            </a:r>
            <a:r>
              <a:rPr lang="cs-CZ" sz="2100" dirty="0">
                <a:hlinkClick r:id="rId3" tooltip="Neopioidní analgetika"/>
              </a:rPr>
              <a:t>NSA</a:t>
            </a:r>
            <a:r>
              <a:rPr lang="cs-CZ" sz="2100" dirty="0"/>
              <a:t>, </a:t>
            </a:r>
            <a:r>
              <a:rPr lang="cs-CZ" sz="2100" dirty="0">
                <a:hlinkClick r:id="rId4" tooltip="Alkohol"/>
              </a:rPr>
              <a:t>alkohol</a:t>
            </a:r>
            <a:r>
              <a:rPr lang="cs-CZ" sz="2100" dirty="0"/>
              <a:t>, </a:t>
            </a:r>
            <a:r>
              <a:rPr lang="cs-CZ" sz="2100" dirty="0">
                <a:hlinkClick r:id="rId5"/>
              </a:rPr>
              <a:t>kouření</a:t>
            </a:r>
            <a:r>
              <a:rPr lang="cs-CZ" sz="2100" dirty="0"/>
              <a:t>, káva, kořeněná jídla, infekce </a:t>
            </a:r>
            <a:r>
              <a:rPr lang="cs-CZ" sz="2100" i="1" dirty="0" err="1">
                <a:hlinkClick r:id="rId6" tooltip="Helicobacter pylori"/>
              </a:rPr>
              <a:t>Helicobacter</a:t>
            </a:r>
            <a:r>
              <a:rPr lang="cs-CZ" sz="2100" i="1" dirty="0">
                <a:hlinkClick r:id="rId6" tooltip="Helicobacter pylori"/>
              </a:rPr>
              <a:t> </a:t>
            </a:r>
            <a:r>
              <a:rPr lang="cs-CZ" sz="2100" i="1" dirty="0" err="1" smtClean="0">
                <a:hlinkClick r:id="rId6" tooltip="Helicobacter pylori"/>
              </a:rPr>
              <a:t>pylori</a:t>
            </a:r>
            <a:endParaRPr lang="cs-CZ" sz="2100" dirty="0"/>
          </a:p>
          <a:p>
            <a:r>
              <a:rPr lang="cs-CZ" sz="2100" b="1" dirty="0"/>
              <a:t>Protektivní</a:t>
            </a:r>
            <a:r>
              <a:rPr lang="cs-CZ" sz="2100" dirty="0"/>
              <a:t> – hlen, </a:t>
            </a:r>
            <a:r>
              <a:rPr lang="cs-CZ" sz="2100" dirty="0">
                <a:hlinkClick r:id="rId7" tooltip="Prostaglandiny"/>
              </a:rPr>
              <a:t>prostaglandiny</a:t>
            </a:r>
            <a:r>
              <a:rPr lang="cs-CZ" sz="2100" dirty="0"/>
              <a:t>, sekrece HCO</a:t>
            </a:r>
            <a:r>
              <a:rPr lang="cs-CZ" sz="2100" baseline="-25000" dirty="0"/>
              <a:t>3</a:t>
            </a:r>
            <a:r>
              <a:rPr lang="cs-CZ" sz="2100" dirty="0"/>
              <a:t>, potrava.</a:t>
            </a:r>
          </a:p>
          <a:p>
            <a:pPr>
              <a:buFontTx/>
              <a:buChar char="-"/>
            </a:pPr>
            <a:endParaRPr lang="cs-CZ" sz="1800" dirty="0"/>
          </a:p>
        </p:txBody>
      </p:sp>
      <p:pic>
        <p:nvPicPr>
          <p:cNvPr id="5" name="f26-12a_gross_anatomy_o_c.jpeg" descr="f26-12a_gross_anatomy_o_c.jpeg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4648200" y="1600201"/>
            <a:ext cx="4038600" cy="45259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9260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1061</Words>
  <Application>Microsoft Office PowerPoint</Application>
  <PresentationFormat>Předvádění na obrazovce (4:3)</PresentationFormat>
  <Paragraphs>233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sady Office</vt:lpstr>
      <vt:lpstr>Břišní chirurgie</vt:lpstr>
      <vt:lpstr>Prezentace aplikace PowerPoint</vt:lpstr>
      <vt:lpstr>Kde tedy začít?</vt:lpstr>
      <vt:lpstr>Diagnostika</vt:lpstr>
      <vt:lpstr>Terapie</vt:lpstr>
      <vt:lpstr>Prezentace aplikace PowerPoint</vt:lpstr>
      <vt:lpstr>Prezentace aplikace PowerPoint</vt:lpstr>
      <vt:lpstr>Nádory jícnu</vt:lpstr>
      <vt:lpstr>Žaludek</vt:lpstr>
      <vt:lpstr>Prezentace aplikace PowerPoint</vt:lpstr>
      <vt:lpstr>VCHGD</vt:lpstr>
      <vt:lpstr>Nádory žaludku</vt:lpstr>
      <vt:lpstr>Tenké střevo</vt:lpstr>
      <vt:lpstr>Tlusté střevo</vt:lpstr>
      <vt:lpstr>Prezentace aplikace PowerPoint</vt:lpstr>
      <vt:lpstr>Anus</vt:lpstr>
      <vt:lpstr>Žlučové cesty</vt:lpstr>
      <vt:lpstr>Játra</vt:lpstr>
      <vt:lpstr>Pankreas</vt:lpstr>
      <vt:lpstr>Slezina</vt:lpstr>
      <vt:lpstr>Břišní stěna</vt:lpstr>
      <vt:lpstr>Prezentace aplikace PowerPoint</vt:lpstr>
      <vt:lpstr>RHB v chirurgii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Břišní chirurgie</dc:title>
  <dc:creator>doma</dc:creator>
  <cp:lastModifiedBy>Kábela Martin</cp:lastModifiedBy>
  <cp:revision>45</cp:revision>
  <dcterms:created xsi:type="dcterms:W3CDTF">2020-11-10T19:19:54Z</dcterms:created>
  <dcterms:modified xsi:type="dcterms:W3CDTF">2020-11-11T15:32:33Z</dcterms:modified>
</cp:coreProperties>
</file>