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323" r:id="rId14"/>
    <p:sldId id="291" r:id="rId15"/>
    <p:sldId id="322" r:id="rId16"/>
    <p:sldId id="319" r:id="rId17"/>
    <p:sldId id="321" r:id="rId18"/>
    <p:sldId id="320" r:id="rId19"/>
    <p:sldId id="292" r:id="rId20"/>
    <p:sldId id="256" r:id="rId21"/>
    <p:sldId id="293" r:id="rId22"/>
    <p:sldId id="294" r:id="rId23"/>
    <p:sldId id="295" r:id="rId24"/>
    <p:sldId id="296" r:id="rId25"/>
    <p:sldId id="257" r:id="rId26"/>
    <p:sldId id="324" r:id="rId27"/>
    <p:sldId id="325" r:id="rId28"/>
    <p:sldId id="297" r:id="rId29"/>
    <p:sldId id="298" r:id="rId30"/>
    <p:sldId id="299" r:id="rId31"/>
    <p:sldId id="300" r:id="rId32"/>
    <p:sldId id="258" r:id="rId33"/>
    <p:sldId id="326" r:id="rId34"/>
    <p:sldId id="327" r:id="rId35"/>
    <p:sldId id="328" r:id="rId36"/>
    <p:sldId id="301" r:id="rId37"/>
    <p:sldId id="302" r:id="rId38"/>
    <p:sldId id="303" r:id="rId39"/>
    <p:sldId id="304" r:id="rId40"/>
    <p:sldId id="305" r:id="rId41"/>
    <p:sldId id="329" r:id="rId42"/>
    <p:sldId id="330" r:id="rId43"/>
    <p:sldId id="331" r:id="rId44"/>
    <p:sldId id="259" r:id="rId45"/>
    <p:sldId id="306" r:id="rId46"/>
    <p:sldId id="307" r:id="rId47"/>
    <p:sldId id="312" r:id="rId48"/>
    <p:sldId id="313" r:id="rId49"/>
    <p:sldId id="308" r:id="rId50"/>
    <p:sldId id="314" r:id="rId51"/>
    <p:sldId id="315" r:id="rId52"/>
    <p:sldId id="316" r:id="rId53"/>
    <p:sldId id="317" r:id="rId54"/>
    <p:sldId id="318" r:id="rId55"/>
    <p:sldId id="332" r:id="rId56"/>
    <p:sldId id="333" r:id="rId57"/>
    <p:sldId id="334" r:id="rId58"/>
    <p:sldId id="33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78F39AC-00B9-45F6-A1EF-34FDD3C9F1A2}" type="datetimeFigureOut">
              <a:rPr lang="en-GB" smtClean="0"/>
              <a:t>18/12/2019</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458A1F25-E6B4-4C72-BF97-CC9479B3799E}"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8F39AC-00B9-45F6-A1EF-34FDD3C9F1A2}"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8F39AC-00B9-45F6-A1EF-34FDD3C9F1A2}"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8F39AC-00B9-45F6-A1EF-34FDD3C9F1A2}"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8F39AC-00B9-45F6-A1EF-34FDD3C9F1A2}"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458A1F25-E6B4-4C72-BF97-CC9479B3799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8F39AC-00B9-45F6-A1EF-34FDD3C9F1A2}"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78F39AC-00B9-45F6-A1EF-34FDD3C9F1A2}" type="datetimeFigureOut">
              <a:rPr lang="en-GB" smtClean="0"/>
              <a:t>18/12/2019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8F39AC-00B9-45F6-A1EF-34FDD3C9F1A2}" type="datetimeFigureOut">
              <a:rPr lang="en-GB" smtClean="0"/>
              <a:t>18/12/2019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F39AC-00B9-45F6-A1EF-34FDD3C9F1A2}" type="datetimeFigureOut">
              <a:rPr lang="en-GB" smtClean="0"/>
              <a:t>18/12/2019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8F39AC-00B9-45F6-A1EF-34FDD3C9F1A2}"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8F39AC-00B9-45F6-A1EF-34FDD3C9F1A2}"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8A1F25-E6B4-4C72-BF97-CC9479B3799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78F39AC-00B9-45F6-A1EF-34FDD3C9F1A2}" type="datetimeFigureOut">
              <a:rPr lang="en-GB" smtClean="0"/>
              <a:t>18/12/2019</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58A1F25-E6B4-4C72-BF97-CC9479B3799E}"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ubenstein\Desktop\Overview-of-the-neuronavigation-system-used-during-neurosurgery-A-Intraopera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 y="1059263"/>
            <a:ext cx="9164587" cy="5798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243408"/>
            <a:ext cx="8229600" cy="1143000"/>
          </a:xfrm>
        </p:spPr>
        <p:txBody>
          <a:bodyPr>
            <a:normAutofit/>
          </a:bodyPr>
          <a:lstStyle/>
          <a:p>
            <a:r>
              <a:rPr lang="sk-SK" sz="6000" u="sng" dirty="0" smtClean="0"/>
              <a:t>Neurosurgery</a:t>
            </a:r>
            <a:endParaRPr lang="en-GB" sz="6000" u="sng" dirty="0"/>
          </a:p>
        </p:txBody>
      </p:sp>
      <p:sp>
        <p:nvSpPr>
          <p:cNvPr id="3" name="Content Placeholder 2"/>
          <p:cNvSpPr>
            <a:spLocks noGrp="1"/>
          </p:cNvSpPr>
          <p:nvPr>
            <p:ph idx="1"/>
          </p:nvPr>
        </p:nvSpPr>
        <p:spPr>
          <a:xfrm>
            <a:off x="457200" y="1600200"/>
            <a:ext cx="8686800" cy="5069160"/>
          </a:xfrm>
        </p:spPr>
        <p:txBody>
          <a:bodyPr>
            <a:normAutofit fontScale="77500" lnSpcReduction="20000"/>
          </a:bodyPr>
          <a:lstStyle/>
          <a:p>
            <a:pPr marL="137160" indent="0">
              <a:buNone/>
            </a:pPr>
            <a:endParaRPr lang="sk-SK" b="1" dirty="0" smtClean="0">
              <a:solidFill>
                <a:schemeClr val="bg1"/>
              </a:solidFill>
            </a:endParaRPr>
          </a:p>
          <a:p>
            <a:pPr marL="137160" indent="0">
              <a:buNone/>
            </a:pPr>
            <a:endParaRPr lang="sk-SK" b="1" dirty="0">
              <a:solidFill>
                <a:schemeClr val="bg1"/>
              </a:solidFill>
            </a:endParaRPr>
          </a:p>
          <a:p>
            <a:pPr marL="137160" indent="0">
              <a:buNone/>
            </a:pPr>
            <a:endParaRPr lang="sk-SK" b="1" dirty="0" smtClean="0">
              <a:solidFill>
                <a:schemeClr val="bg1"/>
              </a:solidFill>
            </a:endParaRPr>
          </a:p>
          <a:p>
            <a:pPr marL="137160" indent="0">
              <a:buNone/>
            </a:pPr>
            <a:endParaRPr lang="sk-SK" b="1" dirty="0">
              <a:solidFill>
                <a:schemeClr val="bg1"/>
              </a:solidFill>
            </a:endParaRPr>
          </a:p>
          <a:p>
            <a:pPr marL="137160" indent="0">
              <a:buNone/>
            </a:pPr>
            <a:endParaRPr lang="sk-SK" b="1" dirty="0" smtClean="0">
              <a:solidFill>
                <a:schemeClr val="bg1"/>
              </a:solidFill>
            </a:endParaRPr>
          </a:p>
          <a:p>
            <a:pPr marL="137160" indent="0">
              <a:buNone/>
            </a:pPr>
            <a:endParaRPr lang="sk-SK" b="1" dirty="0">
              <a:solidFill>
                <a:schemeClr val="bg1"/>
              </a:solidFill>
            </a:endParaRPr>
          </a:p>
          <a:p>
            <a:pPr marL="137160" indent="0">
              <a:buNone/>
            </a:pPr>
            <a:endParaRPr lang="sk-SK" b="1" dirty="0" smtClean="0">
              <a:solidFill>
                <a:schemeClr val="bg1"/>
              </a:solidFill>
            </a:endParaRPr>
          </a:p>
          <a:p>
            <a:pPr marL="137160" indent="0">
              <a:buNone/>
            </a:pPr>
            <a:endParaRPr lang="sk-SK" b="1" dirty="0">
              <a:solidFill>
                <a:schemeClr val="bg1"/>
              </a:solidFill>
            </a:endParaRPr>
          </a:p>
          <a:p>
            <a:pPr marL="137160" indent="0">
              <a:buNone/>
            </a:pPr>
            <a:r>
              <a:rPr lang="sk-SK" b="1" dirty="0" smtClean="0">
                <a:solidFill>
                  <a:schemeClr val="bg1"/>
                </a:solidFill>
              </a:rPr>
              <a:t>  			</a:t>
            </a:r>
          </a:p>
          <a:p>
            <a:pPr marL="137160" indent="0">
              <a:buNone/>
            </a:pPr>
            <a:endParaRPr lang="sk-SK" b="1" dirty="0">
              <a:solidFill>
                <a:schemeClr val="bg1"/>
              </a:solidFill>
            </a:endParaRPr>
          </a:p>
          <a:p>
            <a:pPr marL="137160" indent="0">
              <a:buNone/>
            </a:pPr>
            <a:endParaRPr lang="sk-SK" b="1" dirty="0" smtClean="0">
              <a:solidFill>
                <a:schemeClr val="bg1"/>
              </a:solidFill>
            </a:endParaRPr>
          </a:p>
          <a:p>
            <a:pPr marL="137160" indent="0">
              <a:buNone/>
            </a:pPr>
            <a:endParaRPr lang="sk-SK" b="1" dirty="0">
              <a:solidFill>
                <a:schemeClr val="bg1"/>
              </a:solidFill>
            </a:endParaRPr>
          </a:p>
          <a:p>
            <a:pPr marL="137160" indent="0">
              <a:buNone/>
            </a:pPr>
            <a:endParaRPr lang="sk-SK" b="1" dirty="0" smtClean="0">
              <a:solidFill>
                <a:schemeClr val="bg1"/>
              </a:solidFill>
            </a:endParaRPr>
          </a:p>
          <a:p>
            <a:pPr marL="137160" indent="0">
              <a:buNone/>
            </a:pPr>
            <a:r>
              <a:rPr lang="sk-SK" b="1" dirty="0">
                <a:solidFill>
                  <a:schemeClr val="bg1"/>
                </a:solidFill>
              </a:rPr>
              <a:t>	</a:t>
            </a:r>
            <a:r>
              <a:rPr lang="sk-SK" b="1" dirty="0" smtClean="0">
                <a:solidFill>
                  <a:schemeClr val="bg1"/>
                </a:solidFill>
              </a:rPr>
              <a:t>				</a:t>
            </a:r>
            <a:r>
              <a:rPr lang="sk-SK" b="1" dirty="0" smtClean="0">
                <a:solidFill>
                  <a:srgbClr val="FF0000"/>
                </a:solidFill>
                <a:effectLst>
                  <a:outerShdw blurRad="38100" dist="38100" dir="2700000" algn="tl">
                    <a:srgbClr val="000000">
                      <a:alpha val="43137"/>
                    </a:srgbClr>
                  </a:outerShdw>
                </a:effectLst>
              </a:rPr>
              <a:t>MUDr.Jakub </a:t>
            </a:r>
            <a:r>
              <a:rPr lang="sk-SK" b="1" dirty="0">
                <a:solidFill>
                  <a:srgbClr val="FF0000"/>
                </a:solidFill>
                <a:effectLst>
                  <a:outerShdw blurRad="38100" dist="38100" dir="2700000" algn="tl">
                    <a:srgbClr val="000000">
                      <a:alpha val="43137"/>
                    </a:srgbClr>
                  </a:outerShdw>
                </a:effectLst>
              </a:rPr>
              <a:t>Lukáč -KÚCH</a:t>
            </a:r>
            <a:endParaRPr lang="en-GB" b="1" dirty="0">
              <a:solidFill>
                <a:srgbClr val="FF0000"/>
              </a:solidFill>
              <a:effectLst>
                <a:outerShdw blurRad="38100" dist="38100" dir="2700000" algn="tl">
                  <a:srgbClr val="000000">
                    <a:alpha val="43137"/>
                  </a:srgbClr>
                </a:outerShdw>
              </a:effectLst>
            </a:endParaRPr>
          </a:p>
          <a:p>
            <a:pPr marL="137160" indent="0">
              <a:buNone/>
            </a:pPr>
            <a:endParaRPr lang="sk-SK" b="1" dirty="0" smtClean="0">
              <a:solidFill>
                <a:schemeClr val="bg1"/>
              </a:solidFill>
            </a:endParaRPr>
          </a:p>
        </p:txBody>
      </p:sp>
    </p:spTree>
    <p:extLst>
      <p:ext uri="{BB962C8B-B14F-4D97-AF65-F5344CB8AC3E}">
        <p14:creationId xmlns:p14="http://schemas.microsoft.com/office/powerpoint/2010/main" val="389545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cs-CZ"/>
              <a:t>Anamnéza</a:t>
            </a:r>
          </a:p>
        </p:txBody>
      </p:sp>
      <p:sp>
        <p:nvSpPr>
          <p:cNvPr id="56323" name="Rectangle 3"/>
          <p:cNvSpPr>
            <a:spLocks noGrp="1" noChangeArrowheads="1"/>
          </p:cNvSpPr>
          <p:nvPr>
            <p:ph type="body" idx="1"/>
          </p:nvPr>
        </p:nvSpPr>
        <p:spPr/>
        <p:txBody>
          <a:bodyPr/>
          <a:lstStyle/>
          <a:p>
            <a:r>
              <a:rPr lang="cs-CZ"/>
              <a:t>Porucha vědomí? Jak dlouho trvala? Zda se vědomí neměnilo?</a:t>
            </a:r>
          </a:p>
          <a:p>
            <a:r>
              <a:rPr lang="cs-CZ"/>
              <a:t>Závratě, nausea, zvracení</a:t>
            </a:r>
          </a:p>
          <a:p>
            <a:r>
              <a:rPr lang="cs-CZ"/>
              <a:t>Mechanismus úrazu</a:t>
            </a:r>
          </a:p>
        </p:txBody>
      </p:sp>
    </p:spTree>
    <p:extLst>
      <p:ext uri="{BB962C8B-B14F-4D97-AF65-F5344CB8AC3E}">
        <p14:creationId xmlns:p14="http://schemas.microsoft.com/office/powerpoint/2010/main" val="398671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t>Klinické vyšetření</a:t>
            </a:r>
          </a:p>
        </p:txBody>
      </p:sp>
      <p:sp>
        <p:nvSpPr>
          <p:cNvPr id="57347" name="Rectangle 3"/>
          <p:cNvSpPr>
            <a:spLocks noGrp="1" noChangeArrowheads="1"/>
          </p:cNvSpPr>
          <p:nvPr>
            <p:ph type="body" idx="1"/>
          </p:nvPr>
        </p:nvSpPr>
        <p:spPr/>
        <p:txBody>
          <a:bodyPr/>
          <a:lstStyle/>
          <a:p>
            <a:pPr>
              <a:lnSpc>
                <a:spcPct val="90000"/>
              </a:lnSpc>
            </a:pPr>
            <a:r>
              <a:rPr lang="cs-CZ" sz="2400"/>
              <a:t>Stav vědomí, vyšetření zornic, motoriky</a:t>
            </a:r>
          </a:p>
          <a:p>
            <a:pPr>
              <a:lnSpc>
                <a:spcPct val="90000"/>
              </a:lnSpc>
            </a:pPr>
            <a:r>
              <a:rPr lang="cs-CZ" sz="2400"/>
              <a:t>GCS(Glasgow coma scale)</a:t>
            </a:r>
          </a:p>
          <a:p>
            <a:pPr>
              <a:lnSpc>
                <a:spcPct val="90000"/>
              </a:lnSpc>
            </a:pPr>
            <a:r>
              <a:rPr lang="cs-CZ" sz="2400"/>
              <a:t>Otvírání očí 1-4(spontánně, na výzvu, na bolest, neotvírá)</a:t>
            </a:r>
          </a:p>
          <a:p>
            <a:pPr>
              <a:lnSpc>
                <a:spcPct val="90000"/>
              </a:lnSpc>
            </a:pPr>
            <a:r>
              <a:rPr lang="cs-CZ" sz="2400"/>
              <a:t>Slovní odpověď 1-5(orientovaná, zmatená, nepřiměřená, nesrozumitelná, žádná)</a:t>
            </a:r>
          </a:p>
          <a:p>
            <a:pPr>
              <a:lnSpc>
                <a:spcPct val="90000"/>
              </a:lnSpc>
            </a:pPr>
            <a:r>
              <a:rPr lang="cs-CZ" sz="2400"/>
              <a:t>Motorická odpověď 1-6(uposlechne,vykoná, cílená obrana, na bolest flexe, na bolest extenze, bez reakce)</a:t>
            </a:r>
          </a:p>
          <a:p>
            <a:pPr>
              <a:lnSpc>
                <a:spcPct val="90000"/>
              </a:lnSpc>
            </a:pPr>
            <a:r>
              <a:rPr lang="cs-CZ" sz="2400"/>
              <a:t>3-15 bodů</a:t>
            </a:r>
          </a:p>
          <a:p>
            <a:pPr>
              <a:lnSpc>
                <a:spcPct val="90000"/>
              </a:lnSpc>
            </a:pPr>
            <a:r>
              <a:rPr lang="cs-CZ" sz="2400"/>
              <a:t>Neurol. vyšetření – na základě je indikováno CT mozku</a:t>
            </a:r>
          </a:p>
        </p:txBody>
      </p:sp>
    </p:spTree>
    <p:extLst>
      <p:ext uri="{BB962C8B-B14F-4D97-AF65-F5344CB8AC3E}">
        <p14:creationId xmlns:p14="http://schemas.microsoft.com/office/powerpoint/2010/main" val="380452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r>
              <a:rPr lang="cs-CZ" sz="2800"/>
              <a:t>Obecní příznaky narůstajícího ICP: silná bolest hlavy, nausea, zvracení, neklid, poruchy vědomí, snížená reakce na bolest, vzestup TK a bradykardie, diference zornic, parézy, hemiparézy a křeče. Pozitivní Babinski</a:t>
            </a:r>
          </a:p>
          <a:p>
            <a:r>
              <a:rPr lang="cs-CZ" sz="2800"/>
              <a:t>Nepříznivé příznaky: tonicko-klonické křeče, hypertemie, diabetes insipidus, plicní edém, periodické dýchání</a:t>
            </a:r>
            <a:r>
              <a:rPr lang="cs-CZ"/>
              <a:t> </a:t>
            </a:r>
          </a:p>
        </p:txBody>
      </p:sp>
    </p:spTree>
    <p:extLst>
      <p:ext uri="{BB962C8B-B14F-4D97-AF65-F5344CB8AC3E}">
        <p14:creationId xmlns:p14="http://schemas.microsoft.com/office/powerpoint/2010/main" val="19984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C:\Users\Kubenstein\Desktop\Plantar-reflex-BE-6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2" y="260648"/>
            <a:ext cx="6264695"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7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t>Pomocné vyšetřovací metody</a:t>
            </a:r>
          </a:p>
        </p:txBody>
      </p:sp>
      <p:sp>
        <p:nvSpPr>
          <p:cNvPr id="59395" name="Rectangle 3"/>
          <p:cNvSpPr>
            <a:spLocks noGrp="1" noChangeArrowheads="1"/>
          </p:cNvSpPr>
          <p:nvPr>
            <p:ph type="body" idx="1"/>
          </p:nvPr>
        </p:nvSpPr>
        <p:spPr/>
        <p:txBody>
          <a:bodyPr/>
          <a:lstStyle/>
          <a:p>
            <a:r>
              <a:rPr lang="cs-CZ" dirty="0"/>
              <a:t>Rtg ve dvou projekcích</a:t>
            </a:r>
          </a:p>
          <a:p>
            <a:r>
              <a:rPr lang="cs-CZ" dirty="0"/>
              <a:t>CT</a:t>
            </a:r>
          </a:p>
          <a:p>
            <a:r>
              <a:rPr lang="cs-CZ" dirty="0"/>
              <a:t>Karotická angiografie</a:t>
            </a:r>
          </a:p>
          <a:p>
            <a:r>
              <a:rPr lang="cs-CZ" dirty="0"/>
              <a:t>MRI</a:t>
            </a:r>
          </a:p>
          <a:p>
            <a:r>
              <a:rPr lang="cs-CZ" dirty="0" smtClean="0"/>
              <a:t>EEG</a:t>
            </a:r>
          </a:p>
          <a:p>
            <a:endParaRPr lang="cs-CZ" dirty="0"/>
          </a:p>
          <a:p>
            <a:r>
              <a:rPr lang="cs-CZ" dirty="0"/>
              <a:t>t</a:t>
            </a:r>
            <a:r>
              <a:rPr lang="cs-CZ" dirty="0" smtClean="0"/>
              <a:t>lakové poměry:  CPP, ICP, MAP,....</a:t>
            </a:r>
          </a:p>
        </p:txBody>
      </p:sp>
    </p:spTree>
    <p:extLst>
      <p:ext uri="{BB962C8B-B14F-4D97-AF65-F5344CB8AC3E}">
        <p14:creationId xmlns:p14="http://schemas.microsoft.com/office/powerpoint/2010/main" val="137652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C:\Users\Kubenstein\Desktop\ce_table1_106348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886798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2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C:\Users\Kubenstein\Desktop\mechanisms-of-cerebral-injury-and-cerebral-protection-9-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548680"/>
            <a:ext cx="7864657"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C:\Users\Kubenstein\Desktop\fbf47459f3df7660cf29b87dbb0885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6264696" cy="626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4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C:\Users\Kubenstein\Desktop\f4ec2e38081579d7eeb77630556f8d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740352" cy="580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7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sz="3200" b="1"/>
              <a:t>Fraktury kalvy</a:t>
            </a:r>
          </a:p>
        </p:txBody>
      </p:sp>
      <p:sp>
        <p:nvSpPr>
          <p:cNvPr id="8195" name="Rectangle 3"/>
          <p:cNvSpPr>
            <a:spLocks noGrp="1" noChangeArrowheads="1"/>
          </p:cNvSpPr>
          <p:nvPr>
            <p:ph type="body" idx="1"/>
          </p:nvPr>
        </p:nvSpPr>
        <p:spPr>
          <a:xfrm>
            <a:off x="457200" y="1125538"/>
            <a:ext cx="8229600" cy="5000625"/>
          </a:xfrm>
        </p:spPr>
        <p:txBody>
          <a:bodyPr/>
          <a:lstStyle/>
          <a:p>
            <a:pPr>
              <a:lnSpc>
                <a:spcPct val="80000"/>
              </a:lnSpc>
              <a:buFont typeface="Wingdings" pitchFamily="2" charset="2"/>
              <a:buNone/>
            </a:pPr>
            <a:r>
              <a:rPr lang="cs-CZ" b="1" dirty="0"/>
              <a:t>           </a:t>
            </a:r>
          </a:p>
          <a:p>
            <a:pPr>
              <a:lnSpc>
                <a:spcPct val="80000"/>
              </a:lnSpc>
            </a:pPr>
            <a:r>
              <a:rPr lang="cs-CZ" sz="2000" dirty="0"/>
              <a:t> </a:t>
            </a:r>
            <a:r>
              <a:rPr lang="cs-CZ" sz="2400" b="1" dirty="0"/>
              <a:t>Patofyziologie: </a:t>
            </a:r>
            <a:r>
              <a:rPr lang="cs-CZ" sz="2400" dirty="0"/>
              <a:t>Tupá nebo ostrá poranění při dopravních úrazech, součást polytraumat, penetrující poranění.</a:t>
            </a:r>
          </a:p>
          <a:p>
            <a:pPr>
              <a:lnSpc>
                <a:spcPct val="80000"/>
              </a:lnSpc>
            </a:pPr>
            <a:endParaRPr lang="cs-CZ" sz="2400" b="1" dirty="0"/>
          </a:p>
          <a:p>
            <a:pPr>
              <a:lnSpc>
                <a:spcPct val="80000"/>
              </a:lnSpc>
            </a:pPr>
            <a:r>
              <a:rPr lang="cs-CZ" sz="2400" b="1" dirty="0"/>
              <a:t>Dg</a:t>
            </a:r>
            <a:r>
              <a:rPr lang="cs-CZ" sz="2400" dirty="0"/>
              <a:t>: Klinické vyšetření, RTG, CT (kostní okno, rekonstrukce skeletu). CT vyšetření je dnes "zlatým standardem" pro úrazy kraniofaciálního skeletu a intrakraniálních struktur </a:t>
            </a:r>
            <a:endParaRPr lang="cs-CZ" sz="2400" b="1" dirty="0"/>
          </a:p>
          <a:p>
            <a:pPr marL="137160" indent="0">
              <a:lnSpc>
                <a:spcPct val="80000"/>
              </a:lnSpc>
              <a:buNone/>
            </a:pPr>
            <a:endParaRPr lang="cs-CZ" sz="2400" b="1" dirty="0"/>
          </a:p>
        </p:txBody>
      </p:sp>
    </p:spTree>
    <p:extLst>
      <p:ext uri="{BB962C8B-B14F-4D97-AF65-F5344CB8AC3E}">
        <p14:creationId xmlns:p14="http://schemas.microsoft.com/office/powerpoint/2010/main" val="201266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cs-CZ" dirty="0"/>
              <a:t>Epidemiologie poranění mozku</a:t>
            </a:r>
          </a:p>
        </p:txBody>
      </p:sp>
      <p:sp>
        <p:nvSpPr>
          <p:cNvPr id="3075" name="Rectangle 3"/>
          <p:cNvSpPr>
            <a:spLocks noGrp="1" noChangeArrowheads="1"/>
          </p:cNvSpPr>
          <p:nvPr>
            <p:ph type="body" idx="1"/>
          </p:nvPr>
        </p:nvSpPr>
        <p:spPr/>
        <p:txBody>
          <a:bodyPr>
            <a:normAutofit/>
          </a:bodyPr>
          <a:lstStyle/>
          <a:p>
            <a:pPr>
              <a:lnSpc>
                <a:spcPct val="90000"/>
              </a:lnSpc>
            </a:pPr>
            <a:r>
              <a:rPr lang="cs-CZ" sz="2800" dirty="0"/>
              <a:t>Úrazy CNS se vyskytují v četnosti 150 případů/100tisíc obyvatel/rok. </a:t>
            </a:r>
          </a:p>
          <a:p>
            <a:pPr>
              <a:lnSpc>
                <a:spcPct val="90000"/>
              </a:lnSpc>
            </a:pPr>
            <a:r>
              <a:rPr lang="cs-CZ" sz="2800" dirty="0"/>
              <a:t>V 50 - 66% jsou mozková traumata doprovázena poraněním jiného orgánového systému. </a:t>
            </a:r>
          </a:p>
        </p:txBody>
      </p:sp>
    </p:spTree>
    <p:extLst>
      <p:ext uri="{BB962C8B-B14F-4D97-AF65-F5344CB8AC3E}">
        <p14:creationId xmlns:p14="http://schemas.microsoft.com/office/powerpoint/2010/main" val="672119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smtClean="0"/>
              <a:t> </a:t>
            </a:r>
            <a:br>
              <a:rPr lang="sk-SK" dirty="0" smtClean="0"/>
            </a:br>
            <a:endParaRPr lang="en-GB" dirty="0"/>
          </a:p>
        </p:txBody>
      </p:sp>
      <p:sp>
        <p:nvSpPr>
          <p:cNvPr id="3" name="Subtitle 2"/>
          <p:cNvSpPr>
            <a:spLocks noGrp="1"/>
          </p:cNvSpPr>
          <p:nvPr>
            <p:ph type="subTitle" idx="1"/>
          </p:nvPr>
        </p:nvSpPr>
        <p:spPr/>
        <p:txBody>
          <a:bodyPr/>
          <a:lstStyle/>
          <a:p>
            <a:r>
              <a:rPr lang="sk-SK" dirty="0" smtClean="0"/>
              <a:t>  </a:t>
            </a:r>
            <a:endParaRPr lang="en-GB" dirty="0"/>
          </a:p>
        </p:txBody>
      </p:sp>
      <p:pic>
        <p:nvPicPr>
          <p:cNvPr id="4" name="Picture 4" descr="Ob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333375"/>
            <a:ext cx="8229600" cy="5792788"/>
          </a:xfrm>
        </p:spPr>
        <p:txBody>
          <a:bodyPr/>
          <a:lstStyle/>
          <a:p>
            <a:pPr>
              <a:lnSpc>
                <a:spcPct val="80000"/>
              </a:lnSpc>
            </a:pPr>
            <a:r>
              <a:rPr lang="cs-CZ" sz="2000" b="1" dirty="0"/>
              <a:t>Terapie: </a:t>
            </a:r>
          </a:p>
          <a:p>
            <a:pPr>
              <a:lnSpc>
                <a:spcPct val="80000"/>
              </a:lnSpc>
            </a:pPr>
            <a:r>
              <a:rPr lang="cs-CZ" sz="2000" b="1" dirty="0"/>
              <a:t>Konzervativně</a:t>
            </a:r>
            <a:r>
              <a:rPr lang="cs-CZ" sz="2000" dirty="0"/>
              <a:t>: - lineární fraktura kalvy</a:t>
            </a:r>
          </a:p>
          <a:p>
            <a:pPr>
              <a:lnSpc>
                <a:spcPct val="80000"/>
              </a:lnSpc>
            </a:pPr>
            <a:r>
              <a:rPr lang="cs-CZ" sz="2000" dirty="0"/>
              <a:t>                          - impresivní fraktura do šíře kosti bez  neurologického ložiskového nálezu, bez epilepsie nebo estetické újmy pacienta.</a:t>
            </a:r>
            <a:endParaRPr lang="cs-CZ" sz="2000" b="1" dirty="0"/>
          </a:p>
          <a:p>
            <a:pPr>
              <a:lnSpc>
                <a:spcPct val="80000"/>
              </a:lnSpc>
            </a:pPr>
            <a:r>
              <a:rPr lang="cs-CZ" sz="2000" b="1" dirty="0"/>
              <a:t>Cave: </a:t>
            </a:r>
            <a:r>
              <a:rPr lang="cs-CZ" sz="2000" dirty="0"/>
              <a:t>Až 90% epidurálních hematomů je sdruženo s lineární frakturou nejčastěji temporální kosti. Nutné pečlivé klinické sledování, neurologické kontroly, CT.</a:t>
            </a:r>
          </a:p>
          <a:p>
            <a:pPr>
              <a:lnSpc>
                <a:spcPct val="80000"/>
              </a:lnSpc>
            </a:pPr>
            <a:r>
              <a:rPr lang="cs-CZ" sz="2000" dirty="0"/>
              <a:t> </a:t>
            </a:r>
            <a:endParaRPr lang="cs-CZ" sz="2000" b="1" dirty="0">
              <a:solidFill>
                <a:schemeClr val="bg1"/>
              </a:solidFill>
            </a:endParaRPr>
          </a:p>
          <a:p>
            <a:pPr>
              <a:lnSpc>
                <a:spcPct val="80000"/>
              </a:lnSpc>
            </a:pPr>
            <a:r>
              <a:rPr lang="cs-CZ" sz="2000" b="1" dirty="0">
                <a:solidFill>
                  <a:schemeClr val="bg1"/>
                </a:solidFill>
              </a:rPr>
              <a:t>Operačně: - imprese kosti větší než šíře kalvy</a:t>
            </a:r>
          </a:p>
          <a:p>
            <a:pPr>
              <a:lnSpc>
                <a:spcPct val="80000"/>
              </a:lnSpc>
            </a:pPr>
            <a:r>
              <a:rPr lang="cs-CZ" sz="2000" b="1" dirty="0">
                <a:solidFill>
                  <a:schemeClr val="bg1"/>
                </a:solidFill>
              </a:rPr>
              <a:t>          - imprese s ložiskovou neurologickou symptomatologií nebo epilepsií</a:t>
            </a:r>
          </a:p>
          <a:p>
            <a:pPr>
              <a:lnSpc>
                <a:spcPct val="80000"/>
              </a:lnSpc>
            </a:pPr>
            <a:r>
              <a:rPr lang="cs-CZ" sz="2000" b="1" dirty="0">
                <a:solidFill>
                  <a:schemeClr val="bg1"/>
                </a:solidFill>
              </a:rPr>
              <a:t>          - fraktura u otevřeného kraniocerebrálního poranění (porušená dura mater, likvorea, pneumocefalus)</a:t>
            </a:r>
          </a:p>
          <a:p>
            <a:pPr>
              <a:lnSpc>
                <a:spcPct val="80000"/>
              </a:lnSpc>
            </a:pPr>
            <a:r>
              <a:rPr lang="cs-CZ" sz="2000" b="1" dirty="0">
                <a:solidFill>
                  <a:schemeClr val="bg1"/>
                </a:solidFill>
              </a:rPr>
              <a:t>          - fraktura u chirurgického intrakraniálního krvácení (epidurální, subdurální nebo intraparenchymový hematom), kontuze mozku, edém mozku</a:t>
            </a:r>
          </a:p>
          <a:p>
            <a:pPr>
              <a:lnSpc>
                <a:spcPct val="80000"/>
              </a:lnSpc>
            </a:pPr>
            <a:r>
              <a:rPr lang="cs-CZ" sz="2000" b="1" dirty="0">
                <a:solidFill>
                  <a:schemeClr val="bg1"/>
                </a:solidFill>
              </a:rPr>
              <a:t>          - rostoucí fraktura (vzniká u malých dětí, kdy dojde k uskřinutí dury mater v místě zlomeniny a vlivem pulzace nitrolebního obsahu dochází k růstu defektu mezi okraji kosti)</a:t>
            </a:r>
          </a:p>
          <a:p>
            <a:pPr>
              <a:lnSpc>
                <a:spcPct val="80000"/>
              </a:lnSpc>
            </a:pPr>
            <a:r>
              <a:rPr lang="cs-CZ" sz="1400" dirty="0"/>
              <a:t> </a:t>
            </a:r>
            <a:endParaRPr lang="cs-CZ" sz="1400" b="1" dirty="0"/>
          </a:p>
        </p:txBody>
      </p:sp>
    </p:spTree>
    <p:extLst>
      <p:ext uri="{BB962C8B-B14F-4D97-AF65-F5344CB8AC3E}">
        <p14:creationId xmlns:p14="http://schemas.microsoft.com/office/powerpoint/2010/main" val="400383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sz="3200" b="1"/>
              <a:t>Fraktury baze lební</a:t>
            </a:r>
          </a:p>
        </p:txBody>
      </p:sp>
      <p:sp>
        <p:nvSpPr>
          <p:cNvPr id="9219" name="Rectangle 3"/>
          <p:cNvSpPr>
            <a:spLocks noGrp="1" noChangeArrowheads="1"/>
          </p:cNvSpPr>
          <p:nvPr>
            <p:ph type="body" idx="1"/>
          </p:nvPr>
        </p:nvSpPr>
        <p:spPr>
          <a:xfrm>
            <a:off x="457200" y="1341438"/>
            <a:ext cx="8229600" cy="5516562"/>
          </a:xfrm>
        </p:spPr>
        <p:txBody>
          <a:bodyPr/>
          <a:lstStyle/>
          <a:p>
            <a:pPr>
              <a:lnSpc>
                <a:spcPct val="80000"/>
              </a:lnSpc>
            </a:pPr>
            <a:endParaRPr lang="cs-CZ" sz="1800" b="1" dirty="0"/>
          </a:p>
          <a:p>
            <a:pPr>
              <a:lnSpc>
                <a:spcPct val="80000"/>
              </a:lnSpc>
            </a:pPr>
            <a:r>
              <a:rPr lang="cs-CZ" sz="2000" b="1" dirty="0"/>
              <a:t>Patofyziologie: </a:t>
            </a:r>
            <a:r>
              <a:rPr lang="cs-CZ" sz="2000" dirty="0"/>
              <a:t>Tvoří 20% zlomenin lebky. Oslabená místa baze lební jsou sinus sphenoidalis, foramen magnum, hřeben skalní kosti, vnitřní část křídla kosti klínové. Zesílená místa jsou glabela, procesus mastiodeus, occipitální protuberance. Těmito strukturami se nejčastěji šíří zlomeniny baze lební dle směru a velikosti působící síly. </a:t>
            </a:r>
          </a:p>
          <a:p>
            <a:pPr>
              <a:lnSpc>
                <a:spcPct val="80000"/>
              </a:lnSpc>
            </a:pPr>
            <a:r>
              <a:rPr lang="cs-CZ" sz="2000" dirty="0"/>
              <a:t>Fraktury spojené s trhlinou dury mater a likvoreou mají vysoké riziko vzniku meningitis a abscesu mozku.</a:t>
            </a:r>
          </a:p>
          <a:p>
            <a:pPr>
              <a:lnSpc>
                <a:spcPct val="80000"/>
              </a:lnSpc>
            </a:pPr>
            <a:r>
              <a:rPr lang="cs-CZ" sz="2000" dirty="0"/>
              <a:t> </a:t>
            </a:r>
            <a:r>
              <a:rPr lang="cs-CZ" sz="2000" b="1" dirty="0"/>
              <a:t> </a:t>
            </a:r>
          </a:p>
          <a:p>
            <a:pPr>
              <a:lnSpc>
                <a:spcPct val="80000"/>
              </a:lnSpc>
            </a:pPr>
            <a:r>
              <a:rPr lang="cs-CZ" sz="2000" b="1" dirty="0"/>
              <a:t>Dg:</a:t>
            </a:r>
            <a:r>
              <a:rPr lang="cs-CZ" sz="2000" dirty="0"/>
              <a:t> Hemotympanum, rhinorrhea, otorrhea, brýlový hematom - krev uvnitř periorbitální fascie</a:t>
            </a:r>
          </a:p>
          <a:p>
            <a:pPr>
              <a:lnSpc>
                <a:spcPct val="80000"/>
              </a:lnSpc>
            </a:pPr>
            <a:endParaRPr lang="cs-CZ" sz="2000" dirty="0"/>
          </a:p>
          <a:p>
            <a:pPr>
              <a:lnSpc>
                <a:spcPct val="80000"/>
              </a:lnSpc>
            </a:pPr>
            <a:r>
              <a:rPr lang="cs-CZ" sz="2000" dirty="0"/>
              <a:t>RTG - často falešně negativní pro sumaci, CT -kostní okno, koronární řezy, rekonstrukce.</a:t>
            </a:r>
          </a:p>
          <a:p>
            <a:pPr>
              <a:lnSpc>
                <a:spcPct val="80000"/>
              </a:lnSpc>
            </a:pPr>
            <a:r>
              <a:rPr lang="cs-CZ" sz="2000" dirty="0"/>
              <a:t> </a:t>
            </a:r>
            <a:endParaRPr lang="cs-CZ" sz="2000" b="1" dirty="0"/>
          </a:p>
          <a:p>
            <a:pPr>
              <a:lnSpc>
                <a:spcPct val="80000"/>
              </a:lnSpc>
            </a:pPr>
            <a:r>
              <a:rPr lang="cs-CZ" sz="2000" b="1" dirty="0"/>
              <a:t>Cave:</a:t>
            </a:r>
            <a:r>
              <a:rPr lang="cs-CZ" sz="2000" dirty="0"/>
              <a:t> Přítomnost pneumocefalu je známkou nejen porušení stěny paranazálních dutin ale i tvrdé pleny.</a:t>
            </a:r>
          </a:p>
          <a:p>
            <a:pPr>
              <a:lnSpc>
                <a:spcPct val="80000"/>
              </a:lnSpc>
            </a:pPr>
            <a:r>
              <a:rPr lang="cs-CZ" sz="1800" dirty="0"/>
              <a:t> </a:t>
            </a:r>
            <a:endParaRPr lang="cs-CZ" sz="1800" b="1" dirty="0"/>
          </a:p>
        </p:txBody>
      </p:sp>
    </p:spTree>
    <p:extLst>
      <p:ext uri="{BB962C8B-B14F-4D97-AF65-F5344CB8AC3E}">
        <p14:creationId xmlns:p14="http://schemas.microsoft.com/office/powerpoint/2010/main" val="373916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549275"/>
            <a:ext cx="8229600" cy="5576888"/>
          </a:xfrm>
        </p:spPr>
        <p:txBody>
          <a:bodyPr>
            <a:normAutofit lnSpcReduction="10000"/>
          </a:bodyPr>
          <a:lstStyle/>
          <a:p>
            <a:pPr>
              <a:lnSpc>
                <a:spcPct val="80000"/>
              </a:lnSpc>
            </a:pPr>
            <a:r>
              <a:rPr lang="cs-CZ" sz="2000" b="1" dirty="0"/>
              <a:t>Terapie:</a:t>
            </a:r>
          </a:p>
          <a:p>
            <a:pPr>
              <a:lnSpc>
                <a:spcPct val="80000"/>
              </a:lnSpc>
            </a:pPr>
            <a:r>
              <a:rPr lang="cs-CZ" sz="2000" b="1" dirty="0"/>
              <a:t>Konzervativně:</a:t>
            </a:r>
            <a:r>
              <a:rPr lang="cs-CZ" sz="2000" dirty="0"/>
              <a:t> -fraktury baze lební bez likvorei nebo likvoreou ustupující při konzervativní terapii do 3 týdnů ( omezení tekutin, klid na lůžku, omezení použití břišního lisu, Diluran, Framycoin kapky do nosu).</a:t>
            </a:r>
          </a:p>
          <a:p>
            <a:pPr>
              <a:lnSpc>
                <a:spcPct val="80000"/>
              </a:lnSpc>
            </a:pPr>
            <a:r>
              <a:rPr lang="cs-CZ" sz="2000" dirty="0"/>
              <a:t>                          -izolovaná fraktura přední stěny frontálního sinu bez deformity.</a:t>
            </a:r>
          </a:p>
          <a:p>
            <a:pPr>
              <a:lnSpc>
                <a:spcPct val="80000"/>
              </a:lnSpc>
            </a:pPr>
            <a:r>
              <a:rPr lang="cs-CZ" sz="2000" dirty="0"/>
              <a:t> </a:t>
            </a:r>
            <a:endParaRPr lang="cs-CZ" sz="2000" b="1" dirty="0"/>
          </a:p>
          <a:p>
            <a:pPr>
              <a:lnSpc>
                <a:spcPct val="80000"/>
              </a:lnSpc>
            </a:pPr>
            <a:r>
              <a:rPr lang="cs-CZ" sz="2000" b="1" dirty="0">
                <a:solidFill>
                  <a:schemeClr val="bg1"/>
                </a:solidFill>
              </a:rPr>
              <a:t>Operačně: - </a:t>
            </a:r>
            <a:r>
              <a:rPr lang="cs-CZ" sz="2000" dirty="0">
                <a:solidFill>
                  <a:schemeClr val="bg1"/>
                </a:solidFill>
              </a:rPr>
              <a:t>fraktury baze s likvoreou neustupující do 3 týdnů u nazální likvorei, do 6 týdnu u ottolikvorei při maximální konzervativní terapii. </a:t>
            </a:r>
          </a:p>
          <a:p>
            <a:pPr>
              <a:lnSpc>
                <a:spcPct val="80000"/>
              </a:lnSpc>
            </a:pPr>
            <a:r>
              <a:rPr lang="cs-CZ" sz="2000" dirty="0">
                <a:solidFill>
                  <a:schemeClr val="bg1"/>
                </a:solidFill>
              </a:rPr>
              <a:t>          - fraktury baze lební u pacientů s opakovanou meningitidou. Úraz může předcházet i několik let a likvorea nemusí být přítomna.</a:t>
            </a:r>
          </a:p>
          <a:p>
            <a:pPr>
              <a:lnSpc>
                <a:spcPct val="80000"/>
              </a:lnSpc>
            </a:pPr>
            <a:r>
              <a:rPr lang="cs-CZ" sz="2000" dirty="0">
                <a:solidFill>
                  <a:schemeClr val="bg1"/>
                </a:solidFill>
              </a:rPr>
              <a:t>          - pneumocefalus opakovaně na CT kontrole.</a:t>
            </a:r>
          </a:p>
          <a:p>
            <a:pPr>
              <a:lnSpc>
                <a:spcPct val="80000"/>
              </a:lnSpc>
            </a:pPr>
            <a:r>
              <a:rPr lang="cs-CZ" sz="2000" dirty="0">
                <a:solidFill>
                  <a:schemeClr val="bg1"/>
                </a:solidFill>
              </a:rPr>
              <a:t>          - fraktury stropu orbity spojené s poruchami hybnosti bulbu, enophthalmem , exophthalmem </a:t>
            </a:r>
          </a:p>
          <a:p>
            <a:pPr>
              <a:lnSpc>
                <a:spcPct val="80000"/>
              </a:lnSpc>
            </a:pPr>
            <a:r>
              <a:rPr lang="cs-CZ" sz="2000" dirty="0">
                <a:solidFill>
                  <a:schemeClr val="bg1"/>
                </a:solidFill>
              </a:rPr>
              <a:t>          - fraktura přední stěny frontálního sinu působící deformitu.</a:t>
            </a:r>
          </a:p>
          <a:p>
            <a:pPr>
              <a:lnSpc>
                <a:spcPct val="80000"/>
              </a:lnSpc>
            </a:pPr>
            <a:r>
              <a:rPr lang="cs-CZ" sz="2000" dirty="0">
                <a:solidFill>
                  <a:schemeClr val="bg1"/>
                </a:solidFill>
              </a:rPr>
              <a:t>          - fraktura zadní stěny frontálního sinu</a:t>
            </a:r>
          </a:p>
          <a:p>
            <a:pPr>
              <a:lnSpc>
                <a:spcPct val="80000"/>
              </a:lnSpc>
            </a:pPr>
            <a:r>
              <a:rPr lang="cs-CZ" sz="2000" dirty="0">
                <a:solidFill>
                  <a:schemeClr val="bg1"/>
                </a:solidFill>
              </a:rPr>
              <a:t> </a:t>
            </a:r>
            <a:endParaRPr lang="cs-CZ" sz="2000" b="1" dirty="0">
              <a:solidFill>
                <a:schemeClr val="bg1"/>
              </a:solidFill>
            </a:endParaRPr>
          </a:p>
          <a:p>
            <a:pPr>
              <a:lnSpc>
                <a:spcPct val="80000"/>
              </a:lnSpc>
            </a:pPr>
            <a:endParaRPr lang="cs-CZ" sz="2000" dirty="0"/>
          </a:p>
        </p:txBody>
      </p:sp>
    </p:spTree>
    <p:extLst>
      <p:ext uri="{BB962C8B-B14F-4D97-AF65-F5344CB8AC3E}">
        <p14:creationId xmlns:p14="http://schemas.microsoft.com/office/powerpoint/2010/main" val="24907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sz="3200"/>
              <a:t>Epidurální hematom</a:t>
            </a:r>
          </a:p>
        </p:txBody>
      </p:sp>
      <p:sp>
        <p:nvSpPr>
          <p:cNvPr id="10243" name="Rectangle 3"/>
          <p:cNvSpPr>
            <a:spLocks noGrp="1" noChangeArrowheads="1"/>
          </p:cNvSpPr>
          <p:nvPr>
            <p:ph type="body" idx="1"/>
          </p:nvPr>
        </p:nvSpPr>
        <p:spPr>
          <a:xfrm>
            <a:off x="457200" y="1268413"/>
            <a:ext cx="8229600" cy="4857750"/>
          </a:xfrm>
        </p:spPr>
        <p:txBody>
          <a:bodyPr>
            <a:normAutofit fontScale="92500" lnSpcReduction="10000"/>
          </a:bodyPr>
          <a:lstStyle/>
          <a:p>
            <a:pPr>
              <a:lnSpc>
                <a:spcPct val="80000"/>
              </a:lnSpc>
            </a:pPr>
            <a:endParaRPr lang="cs-CZ" sz="1400" b="1" dirty="0"/>
          </a:p>
          <a:p>
            <a:pPr>
              <a:lnSpc>
                <a:spcPct val="80000"/>
              </a:lnSpc>
            </a:pPr>
            <a:r>
              <a:rPr lang="cs-CZ" sz="2000" b="1" dirty="0"/>
              <a:t>Patofyziologie: </a:t>
            </a:r>
            <a:r>
              <a:rPr lang="cs-CZ" sz="2000" dirty="0"/>
              <a:t>Trauma až v 90% způsobí zlomeninu kalvy jejíž lamina interna po vpáčení do nitrolebí poruší meningickou tepnu ( nejčastěji a. meningica media nebo její větev) a dále odloučí v ploše alespoň 1 cm2 duru mater od kalvy. Do této dutiny pulzuje arteriální krev, dochází k dalšímu odloučení dury mater a hematom nabývá na objemu. </a:t>
            </a:r>
            <a:endParaRPr lang="cs-CZ" sz="2000" dirty="0" smtClean="0"/>
          </a:p>
          <a:p>
            <a:pPr>
              <a:lnSpc>
                <a:spcPct val="80000"/>
              </a:lnSpc>
            </a:pPr>
            <a:r>
              <a:rPr lang="cs-CZ" sz="2000" dirty="0" smtClean="0"/>
              <a:t>80</a:t>
            </a:r>
            <a:r>
              <a:rPr lang="cs-CZ" sz="2000" dirty="0"/>
              <a:t>% epidurálních hematomů je lokalizováno v temporální oblasti. </a:t>
            </a:r>
            <a:endParaRPr lang="cs-CZ" sz="2000" dirty="0" smtClean="0"/>
          </a:p>
          <a:p>
            <a:pPr>
              <a:lnSpc>
                <a:spcPct val="80000"/>
              </a:lnSpc>
            </a:pPr>
            <a:r>
              <a:rPr lang="cs-CZ" sz="2000" dirty="0" smtClean="0"/>
              <a:t>Frontálně</a:t>
            </a:r>
            <a:r>
              <a:rPr lang="cs-CZ" sz="2000" dirty="0"/>
              <a:t>, okcipitálně a nad zadní jámou se vyskytuje ve 20%. Krvácení ustane v okamžiku, kdy se tlak v nitrolebí a odpor tvrdé pleny vyrovná s arteriálním tlakem v krvácející tepně. </a:t>
            </a:r>
            <a:endParaRPr lang="cs-CZ" sz="2000" dirty="0" smtClean="0"/>
          </a:p>
          <a:p>
            <a:pPr>
              <a:lnSpc>
                <a:spcPct val="80000"/>
              </a:lnSpc>
            </a:pPr>
            <a:r>
              <a:rPr lang="cs-CZ" sz="2000" dirty="0" smtClean="0"/>
              <a:t>Méně </a:t>
            </a:r>
            <a:r>
              <a:rPr lang="cs-CZ" sz="2000" dirty="0"/>
              <a:t>častým zdrojem krvácení jsou diploické žíly u fraktur kalvy a baze lební. </a:t>
            </a:r>
            <a:endParaRPr lang="cs-CZ" sz="2000" dirty="0" smtClean="0"/>
          </a:p>
          <a:p>
            <a:pPr>
              <a:lnSpc>
                <a:spcPct val="80000"/>
              </a:lnSpc>
            </a:pPr>
            <a:r>
              <a:rPr lang="cs-CZ" sz="2000" dirty="0" smtClean="0"/>
              <a:t>Obávaným </a:t>
            </a:r>
            <a:r>
              <a:rPr lang="cs-CZ" sz="2000" dirty="0"/>
              <a:t>zdrojem jsou splavy porušené frakturou. Pacient bývá nejčastěji do 40 let. U starších pacientů dura mater pevně adheruje ke kalvě a nesnadno dojde mechanismem úrazu k jejímu dostatečnému odloučení od kalvy, u těchto pacientů vzniká při stejném mechanismu úrazu akutní subdurální hematom. U malých dětí ohebnost kostí vylučuje zlomeninu která by porušila durální tepnu. Klasický volný interval má pouze 20-40% pacientů, koma od úrazu 20%, bez bezvědomí po úrazu je 40-60% pacientů (17).  </a:t>
            </a:r>
          </a:p>
          <a:p>
            <a:pPr>
              <a:lnSpc>
                <a:spcPct val="80000"/>
              </a:lnSpc>
            </a:pPr>
            <a:r>
              <a:rPr lang="cs-CZ" sz="2000" dirty="0"/>
              <a:t> </a:t>
            </a:r>
            <a:r>
              <a:rPr lang="cs-CZ" sz="2000" b="1" dirty="0"/>
              <a:t> </a:t>
            </a:r>
          </a:p>
        </p:txBody>
      </p:sp>
    </p:spTree>
    <p:extLst>
      <p:ext uri="{BB962C8B-B14F-4D97-AF65-F5344CB8AC3E}">
        <p14:creationId xmlns:p14="http://schemas.microsoft.com/office/powerpoint/2010/main" val="19188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Obr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332656"/>
            <a:ext cx="4482497"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descr="C:\Users\Kubenstein\Desktop\3-s2.0-B9780323321068000261-f26-03ab-9780323321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331" y="1268760"/>
            <a:ext cx="6840760" cy="36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2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descr="C:\Users\Kubenstein\Desktop\DZeqXBjVwAEc2u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24936" cy="384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45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765175"/>
            <a:ext cx="8229600" cy="5256213"/>
          </a:xfrm>
        </p:spPr>
        <p:txBody>
          <a:bodyPr/>
          <a:lstStyle/>
          <a:p>
            <a:pPr>
              <a:lnSpc>
                <a:spcPct val="80000"/>
              </a:lnSpc>
            </a:pPr>
            <a:r>
              <a:rPr lang="cs-CZ" sz="2000" b="1"/>
              <a:t>Terapie:</a:t>
            </a:r>
          </a:p>
          <a:p>
            <a:pPr>
              <a:lnSpc>
                <a:spcPct val="80000"/>
              </a:lnSpc>
            </a:pPr>
            <a:r>
              <a:rPr lang="cs-CZ" sz="2000" b="1"/>
              <a:t>Konzervativně: </a:t>
            </a:r>
            <a:r>
              <a:rPr lang="cs-CZ" sz="2000"/>
              <a:t>Epidurální hematom malého rozsahu (do 20 cm3) bez závažné neurologické symptomatologie, bez poruchy vědomí, bez současné intradurální patologie. Vždy je nutná CT kontrola do 6- 24 hodin, v případě horšení klinického stavu pacienta neodkladně kdykoliv. </a:t>
            </a:r>
          </a:p>
          <a:p>
            <a:pPr>
              <a:lnSpc>
                <a:spcPct val="80000"/>
              </a:lnSpc>
            </a:pPr>
            <a:r>
              <a:rPr lang="cs-CZ" sz="2000"/>
              <a:t>Pacienta nutno observovat na pracovišti, které je schopno provést kdykoliv CT kontrolu a kvalifikovaně z kraniotomie zastavit zdroj krvácení a odstranit hematom. Podáváme manitol do 2g/ kg/ 24h, hemostyptika (48h), nootropika, udržujeme normotenzi nebo mírnou hypertenzi, ICP do 20 mmHg, CPP nad 70 mmHg, hyperventilujeme pacienty v rozmezí pC02 3,5- 4,0 kPa.</a:t>
            </a:r>
          </a:p>
          <a:p>
            <a:pPr>
              <a:lnSpc>
                <a:spcPct val="80000"/>
              </a:lnSpc>
            </a:pPr>
            <a:r>
              <a:rPr lang="cs-CZ" sz="2000"/>
              <a:t> </a:t>
            </a:r>
            <a:endParaRPr lang="cs-CZ" sz="2000" b="1"/>
          </a:p>
          <a:p>
            <a:pPr>
              <a:lnSpc>
                <a:spcPct val="80000"/>
              </a:lnSpc>
            </a:pPr>
            <a:r>
              <a:rPr lang="cs-CZ" sz="2000" b="1"/>
              <a:t>Cave</a:t>
            </a:r>
            <a:r>
              <a:rPr lang="cs-CZ" sz="2000"/>
              <a:t>: CT provedená přímo " z ulice" mohou  prokázat malý rozsah krvácení, které však během několika desítek minut zmnohonásobí svůj objem. Pacienta nutno sledovat na JIP neurochirurgie, chirurgie nebo neurologie!!!</a:t>
            </a:r>
            <a:endParaRPr lang="cs-CZ" sz="2000" b="1"/>
          </a:p>
          <a:p>
            <a:pPr>
              <a:lnSpc>
                <a:spcPct val="80000"/>
              </a:lnSpc>
            </a:pPr>
            <a:endParaRPr lang="cs-CZ" sz="2000"/>
          </a:p>
        </p:txBody>
      </p:sp>
    </p:spTree>
    <p:extLst>
      <p:ext uri="{BB962C8B-B14F-4D97-AF65-F5344CB8AC3E}">
        <p14:creationId xmlns:p14="http://schemas.microsoft.com/office/powerpoint/2010/main" val="2732513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457200" y="765175"/>
            <a:ext cx="8229600" cy="5360988"/>
          </a:xfrm>
        </p:spPr>
        <p:txBody>
          <a:bodyPr>
            <a:normAutofit lnSpcReduction="10000"/>
          </a:bodyPr>
          <a:lstStyle/>
          <a:p>
            <a:pPr>
              <a:lnSpc>
                <a:spcPct val="80000"/>
              </a:lnSpc>
            </a:pPr>
            <a:r>
              <a:rPr lang="cs-CZ" sz="2000" b="1" dirty="0"/>
              <a:t>Tentoriální herniace </a:t>
            </a:r>
            <a:r>
              <a:rPr lang="cs-CZ" sz="2000" dirty="0"/>
              <a:t>je</a:t>
            </a:r>
            <a:r>
              <a:rPr lang="cs-CZ" sz="2000" b="1" dirty="0"/>
              <a:t> </a:t>
            </a:r>
            <a:r>
              <a:rPr lang="cs-CZ" sz="2000" dirty="0"/>
              <a:t>nejzávažnější komplikací epidurálních hematomů. Dojde k herniaci uncus a mediální část gyrus hypocampalis mezi volný konec tentoria a mesencephalon. Klinicky vzniká v 75% ipsilaterální paresa n. III( široká zornice), kontralaterální hemiparesa, zhorší se stav vědomí. Narůstání nitrolebního tlaku vede k  bradykardii a hypertenzi. Při herniaci dochází  ke kompresi arteria cerebri posterior, následkem bývá infarkt s poruchou zrakových polí. Pokračuje-li supratentoriální komprese, expandující masa začne působit infratentoriálně a dojde k </a:t>
            </a:r>
            <a:r>
              <a:rPr lang="cs-CZ" sz="2000" b="1" dirty="0"/>
              <a:t>tonzilární herniaci</a:t>
            </a:r>
            <a:r>
              <a:rPr lang="cs-CZ" sz="2000" dirty="0"/>
              <a:t> s uskřinutím mozečkových tonzil do foramen magnum a s kompresí medulla oblongata. Klinicky dilatují obě zornice, vzniká apnoe, nejsou výbavné reflexy nad C1. </a:t>
            </a:r>
          </a:p>
          <a:p>
            <a:pPr>
              <a:lnSpc>
                <a:spcPct val="80000"/>
              </a:lnSpc>
            </a:pPr>
            <a:endParaRPr lang="cs-CZ" sz="2000" b="1" dirty="0"/>
          </a:p>
          <a:p>
            <a:pPr>
              <a:lnSpc>
                <a:spcPct val="80000"/>
              </a:lnSpc>
            </a:pPr>
            <a:r>
              <a:rPr lang="cs-CZ" sz="2000" b="1" dirty="0">
                <a:solidFill>
                  <a:schemeClr val="bg1"/>
                </a:solidFill>
              </a:rPr>
              <a:t>Operačně: </a:t>
            </a:r>
            <a:r>
              <a:rPr lang="cs-CZ" sz="2000" dirty="0">
                <a:solidFill>
                  <a:schemeClr val="bg1"/>
                </a:solidFill>
              </a:rPr>
              <a:t>Epidurální hematom nad 20 cm3  nebo  hematom spojený s neurologickou ložiskovou symptomatologií, poruchou vědomí, intradurální patologií( edém, kontuze, subdurální hematom, vzestup nitrolebního tlaku nad 20 mmHg nebo poklesem perfúzního mozkového tlaku pod 70 mmHg po dobu více než 2 hodiny přes maximální konzervativní terapii). </a:t>
            </a:r>
          </a:p>
          <a:p>
            <a:pPr>
              <a:lnSpc>
                <a:spcPct val="80000"/>
              </a:lnSpc>
            </a:pPr>
            <a:r>
              <a:rPr lang="cs-CZ" sz="2000" dirty="0">
                <a:solidFill>
                  <a:schemeClr val="bg1"/>
                </a:solidFill>
              </a:rPr>
              <a:t>V případě nevýbavnosti reflexů nad C1 potvrzené neurologem není již operace indikována</a:t>
            </a:r>
          </a:p>
        </p:txBody>
      </p:sp>
    </p:spTree>
    <p:extLst>
      <p:ext uri="{BB962C8B-B14F-4D97-AF65-F5344CB8AC3E}">
        <p14:creationId xmlns:p14="http://schemas.microsoft.com/office/powerpoint/2010/main" val="280080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620713"/>
            <a:ext cx="8229600" cy="5761037"/>
          </a:xfrm>
        </p:spPr>
        <p:txBody>
          <a:bodyPr/>
          <a:lstStyle/>
          <a:p>
            <a:pPr>
              <a:lnSpc>
                <a:spcPct val="90000"/>
              </a:lnSpc>
            </a:pPr>
            <a:r>
              <a:rPr lang="cs-CZ"/>
              <a:t>Nejvíce hospitalizovaných v ČR představújí pacienti s komocí mozku</a:t>
            </a:r>
          </a:p>
          <a:p>
            <a:pPr>
              <a:lnSpc>
                <a:spcPct val="90000"/>
              </a:lnSpc>
            </a:pPr>
            <a:r>
              <a:rPr lang="cs-CZ"/>
              <a:t>Při pohledu na tuto problematiku z hlediska nejčastějších příčin mozkových poranění zjistíme, že v popředí jsou tradičně dopravní nehody(60-80%). Druhou nejčastější příčinou mozkových poranění jsou pády (10%). Za přibližně 9% traumat mozku jsou odpovědná napadení, sporty a střelná poranění. </a:t>
            </a:r>
          </a:p>
          <a:p>
            <a:pPr>
              <a:lnSpc>
                <a:spcPct val="90000"/>
              </a:lnSpc>
            </a:pPr>
            <a:r>
              <a:rPr lang="cs-CZ"/>
              <a:t>V průměru 2,0 - 2,8 krát jsou mozkovými traumaty postiženi častěji muži.</a:t>
            </a:r>
          </a:p>
          <a:p>
            <a:pPr>
              <a:lnSpc>
                <a:spcPct val="90000"/>
              </a:lnSpc>
            </a:pPr>
            <a:endParaRPr lang="cs-CZ"/>
          </a:p>
        </p:txBody>
      </p:sp>
    </p:spTree>
    <p:extLst>
      <p:ext uri="{BB962C8B-B14F-4D97-AF65-F5344CB8AC3E}">
        <p14:creationId xmlns:p14="http://schemas.microsoft.com/office/powerpoint/2010/main" val="3657122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sz="3200"/>
              <a:t>Subdurální hematom</a:t>
            </a:r>
          </a:p>
        </p:txBody>
      </p:sp>
      <p:sp>
        <p:nvSpPr>
          <p:cNvPr id="11267" name="Rectangle 3"/>
          <p:cNvSpPr>
            <a:spLocks noGrp="1" noChangeArrowheads="1"/>
          </p:cNvSpPr>
          <p:nvPr>
            <p:ph type="body" idx="1"/>
          </p:nvPr>
        </p:nvSpPr>
        <p:spPr>
          <a:xfrm>
            <a:off x="457200" y="1600200"/>
            <a:ext cx="8229600" cy="4924425"/>
          </a:xfrm>
        </p:spPr>
        <p:txBody>
          <a:bodyPr/>
          <a:lstStyle/>
          <a:p>
            <a:pPr>
              <a:lnSpc>
                <a:spcPct val="80000"/>
              </a:lnSpc>
            </a:pPr>
            <a:endParaRPr lang="cs-CZ" sz="1800" b="1"/>
          </a:p>
          <a:p>
            <a:pPr>
              <a:lnSpc>
                <a:spcPct val="80000"/>
              </a:lnSpc>
            </a:pPr>
            <a:r>
              <a:rPr lang="cs-CZ" b="1"/>
              <a:t>     Akutní subdurální hematom</a:t>
            </a:r>
          </a:p>
          <a:p>
            <a:pPr>
              <a:lnSpc>
                <a:spcPct val="80000"/>
              </a:lnSpc>
            </a:pPr>
            <a:r>
              <a:rPr lang="cs-CZ" sz="1800" b="1"/>
              <a:t> </a:t>
            </a:r>
          </a:p>
          <a:p>
            <a:pPr>
              <a:lnSpc>
                <a:spcPct val="80000"/>
              </a:lnSpc>
            </a:pPr>
            <a:r>
              <a:rPr lang="cs-CZ" sz="2000" b="1"/>
              <a:t>Patofyziologie:</a:t>
            </a:r>
            <a:r>
              <a:rPr lang="cs-CZ" sz="2000"/>
              <a:t> Jedná se o traumaticky vzniklé krvácení do prostoru mezi arachnoideu a duru mater. Mechanismus úrazu je  akceleračně – decelerační, kdy dochází na konvexitě hemisfér k přetržení přemosťujících vén a dále mechanismem coup nebo contra - coup dochází ke zhmoždění povrchových cév mozku s rozvojem frontální a temporální často bilaterální kontuze s krvácením do subdurálního prostoru. Vysoká mortalita tohoto poranění (30-80%) je způsobena více sekundárním poškozením mozku než působením vlastního hematomu. Jedná se především o edém mozku a jeho ischemii při současném vzestupu ICP a poklesu CPP (18).</a:t>
            </a:r>
            <a:endParaRPr lang="cs-CZ" sz="2000" b="1"/>
          </a:p>
          <a:p>
            <a:pPr>
              <a:lnSpc>
                <a:spcPct val="80000"/>
              </a:lnSpc>
            </a:pPr>
            <a:r>
              <a:rPr lang="cs-CZ" sz="2000" b="1"/>
              <a:t> Dg:</a:t>
            </a:r>
            <a:r>
              <a:rPr lang="cs-CZ" sz="2000"/>
              <a:t> Porucha vědomí až koma, anizokorie, kontralaterální hemiparesa, fatická porucha, pohmožděniny skalpu, brýlový hematom, epilepsie, věk nad 40 let.    </a:t>
            </a:r>
            <a:endParaRPr lang="cs-CZ" sz="2000" b="1"/>
          </a:p>
        </p:txBody>
      </p:sp>
    </p:spTree>
    <p:extLst>
      <p:ext uri="{BB962C8B-B14F-4D97-AF65-F5344CB8AC3E}">
        <p14:creationId xmlns:p14="http://schemas.microsoft.com/office/powerpoint/2010/main" val="882473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pPr>
              <a:lnSpc>
                <a:spcPct val="90000"/>
              </a:lnSpc>
            </a:pPr>
            <a:r>
              <a:rPr lang="cs-CZ" sz="2000" dirty="0"/>
              <a:t>CT - hematom je nejčastěji uložen nad jednou z hemisfér fronto - temporo - parietálně a je hyperintenzní. Současně bývá nález mozkové kontuze, edém mozku, přesun středočárových struktur, útlak ipsilaterální postranní komory, rozšíření kontralaterální komory </a:t>
            </a:r>
            <a:endParaRPr lang="cs-CZ" sz="2000" b="1" dirty="0"/>
          </a:p>
        </p:txBody>
      </p:sp>
    </p:spTree>
    <p:extLst>
      <p:ext uri="{BB962C8B-B14F-4D97-AF65-F5344CB8AC3E}">
        <p14:creationId xmlns:p14="http://schemas.microsoft.com/office/powerpoint/2010/main" val="2622122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Obr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824536" cy="643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3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C:\Users\Kubenstein\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78319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99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descr="C:\Users\Kubenstein\Desktop\epidural-subdural-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05437"/>
            <a:ext cx="8975054" cy="473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4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2290" name="Picture 2" descr="C:\Users\Kubenstein\Desktop\500_F_287024074_MBguQs7Rk3hzz2dqslZbAznCIzXtwv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7162108" cy="537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495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692150"/>
            <a:ext cx="8229600" cy="5434013"/>
          </a:xfrm>
        </p:spPr>
        <p:txBody>
          <a:bodyPr/>
          <a:lstStyle/>
          <a:p>
            <a:pPr>
              <a:lnSpc>
                <a:spcPct val="80000"/>
              </a:lnSpc>
            </a:pPr>
            <a:r>
              <a:rPr lang="cs-CZ" sz="2000" b="1" dirty="0"/>
              <a:t>Terapie: </a:t>
            </a:r>
          </a:p>
          <a:p>
            <a:pPr>
              <a:lnSpc>
                <a:spcPct val="80000"/>
              </a:lnSpc>
            </a:pPr>
            <a:r>
              <a:rPr lang="cs-CZ" sz="2000" b="1" dirty="0"/>
              <a:t>Konzervativně: -</a:t>
            </a:r>
            <a:r>
              <a:rPr lang="cs-CZ" sz="2000" dirty="0"/>
              <a:t> subdurální hematom " </a:t>
            </a:r>
            <a:r>
              <a:rPr lang="cs-CZ" sz="2000" b="1" dirty="0"/>
              <a:t>plášťový</a:t>
            </a:r>
            <a:r>
              <a:rPr lang="cs-CZ" sz="2000" dirty="0"/>
              <a:t>" šíře </a:t>
            </a:r>
            <a:r>
              <a:rPr lang="cs-CZ" sz="2000" b="1" dirty="0"/>
              <a:t>do 8mm</a:t>
            </a:r>
            <a:r>
              <a:rPr lang="cs-CZ" sz="2000" dirty="0"/>
              <a:t>  pokud není současně expanzivně se chovající kontuze, edém mozku, přesun středočárových struktur nebo vzestup nitrolebního tlaku</a:t>
            </a:r>
          </a:p>
          <a:p>
            <a:pPr>
              <a:lnSpc>
                <a:spcPct val="80000"/>
              </a:lnSpc>
            </a:pPr>
            <a:r>
              <a:rPr lang="cs-CZ" sz="2000" dirty="0"/>
              <a:t>               -</a:t>
            </a:r>
            <a:r>
              <a:rPr lang="cs-CZ" sz="2000" b="1" dirty="0"/>
              <a:t>infaustní stavy</a:t>
            </a:r>
            <a:r>
              <a:rPr lang="cs-CZ" sz="2000" dirty="0"/>
              <a:t>, kde neurolog prokáže " coma de pasee"( nelze hodnotit u pacientů tlumených, relaxovaných, podchlazených, malých dětí)  </a:t>
            </a:r>
          </a:p>
          <a:p>
            <a:pPr>
              <a:lnSpc>
                <a:spcPct val="80000"/>
              </a:lnSpc>
            </a:pPr>
            <a:r>
              <a:rPr lang="cs-CZ" sz="2000" dirty="0"/>
              <a:t>               -pacienti s </a:t>
            </a:r>
            <a:r>
              <a:rPr lang="cs-CZ" sz="2000" b="1" dirty="0"/>
              <a:t>DIC </a:t>
            </a:r>
            <a:r>
              <a:rPr lang="cs-CZ" sz="2000" dirty="0"/>
              <a:t>(ve spolupráci s hematologem nutno nejprve provést substituci trombonáplavy, antitrombinem III, fibrinogenem, plasmou). </a:t>
            </a:r>
          </a:p>
          <a:p>
            <a:pPr>
              <a:lnSpc>
                <a:spcPct val="80000"/>
              </a:lnSpc>
            </a:pPr>
            <a:r>
              <a:rPr lang="cs-CZ" sz="2000" dirty="0"/>
              <a:t> </a:t>
            </a:r>
            <a:endParaRPr lang="cs-CZ" sz="2000" b="1" dirty="0"/>
          </a:p>
          <a:p>
            <a:pPr>
              <a:lnSpc>
                <a:spcPct val="80000"/>
              </a:lnSpc>
            </a:pPr>
            <a:r>
              <a:rPr lang="cs-CZ" sz="2000" b="1" dirty="0">
                <a:solidFill>
                  <a:schemeClr val="bg1"/>
                </a:solidFill>
              </a:rPr>
              <a:t>Operačně: </a:t>
            </a:r>
            <a:r>
              <a:rPr lang="cs-CZ" sz="2000" dirty="0">
                <a:solidFill>
                  <a:schemeClr val="bg1"/>
                </a:solidFill>
              </a:rPr>
              <a:t>-akutní subdurální hematomy nad 8mm.</a:t>
            </a:r>
          </a:p>
          <a:p>
            <a:pPr>
              <a:lnSpc>
                <a:spcPct val="80000"/>
              </a:lnSpc>
            </a:pPr>
            <a:r>
              <a:rPr lang="cs-CZ" sz="2000" dirty="0">
                <a:solidFill>
                  <a:schemeClr val="bg1"/>
                </a:solidFill>
              </a:rPr>
              <a:t>                   -hematomy šíře do 8mm pokud jsou spojeny s edémem mozku, kontuzí nebo parenchymovým krvácením, vzestupem ICP, poklesem CPP, přesunem středočárových struktur.</a:t>
            </a:r>
          </a:p>
          <a:p>
            <a:pPr marL="137160" indent="0">
              <a:lnSpc>
                <a:spcPct val="80000"/>
              </a:lnSpc>
              <a:buNone/>
            </a:pPr>
            <a:endParaRPr lang="cs-CZ" sz="2000" dirty="0"/>
          </a:p>
        </p:txBody>
      </p:sp>
    </p:spTree>
    <p:extLst>
      <p:ext uri="{BB962C8B-B14F-4D97-AF65-F5344CB8AC3E}">
        <p14:creationId xmlns:p14="http://schemas.microsoft.com/office/powerpoint/2010/main" val="1802482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cs-CZ" sz="3600"/>
              <a:t>Kontuze a traumatický intracerebrální hematom</a:t>
            </a:r>
          </a:p>
        </p:txBody>
      </p:sp>
      <p:sp>
        <p:nvSpPr>
          <p:cNvPr id="14339" name="Rectangle 3"/>
          <p:cNvSpPr>
            <a:spLocks noGrp="1" noChangeArrowheads="1"/>
          </p:cNvSpPr>
          <p:nvPr>
            <p:ph type="body" idx="1"/>
          </p:nvPr>
        </p:nvSpPr>
        <p:spPr/>
        <p:txBody>
          <a:bodyPr/>
          <a:lstStyle/>
          <a:p>
            <a:r>
              <a:rPr lang="cs-CZ" sz="2000" b="1" dirty="0"/>
              <a:t>Patofyziologie:</a:t>
            </a:r>
            <a:r>
              <a:rPr lang="cs-CZ" sz="2000" dirty="0"/>
              <a:t> Kontuze a traumatický intracerebrální hematom tvoří vzájemně se prolínající klinickou jednotku, jež se v 90% vyskytuje ve frontálních nebo temporálních mozkových pólech. Vývoj původně čisté kontuze v traumatický intracerebrální hematom je v literatuře popisován asi u 50% traumat. Časné CT většinou prokáže pouze traumatické subarachnoideální krvácení a drobné kontuze, které nevyžadují okamžitou operaci. Další CT kontroly s odstupem 12-48 hodin však prokazují nárůst objemu kontuze a intracerebrální hematom uvnitř této kontuze. Asi v 50 - 70% se kontuze také vyskytují u akutního  subdurálního hematomu, impresivní fraktury, fronto - bazálního poranění</a:t>
            </a:r>
            <a:r>
              <a:rPr lang="cs-CZ" sz="2800" dirty="0"/>
              <a:t>. </a:t>
            </a:r>
            <a:endParaRPr lang="cs-CZ" sz="2800" b="1" dirty="0"/>
          </a:p>
        </p:txBody>
      </p:sp>
    </p:spTree>
    <p:extLst>
      <p:ext uri="{BB962C8B-B14F-4D97-AF65-F5344CB8AC3E}">
        <p14:creationId xmlns:p14="http://schemas.microsoft.com/office/powerpoint/2010/main" val="3730626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457200" y="981075"/>
            <a:ext cx="8229600" cy="5145088"/>
          </a:xfrm>
        </p:spPr>
        <p:txBody>
          <a:bodyPr/>
          <a:lstStyle/>
          <a:p>
            <a:pPr>
              <a:lnSpc>
                <a:spcPct val="80000"/>
              </a:lnSpc>
            </a:pPr>
            <a:r>
              <a:rPr lang="cs-CZ" sz="2000" b="1"/>
              <a:t>Diagnóza: </a:t>
            </a:r>
            <a:r>
              <a:rPr lang="cs-CZ" sz="2000"/>
              <a:t>CT vyšetření prokazuje hyperintenzní ložiska různé velikosti a denzity ve frontálních nebo temporálních pólech mozkových laloků nebo ložisko pod frakturou. </a:t>
            </a:r>
          </a:p>
          <a:p>
            <a:pPr>
              <a:lnSpc>
                <a:spcPct val="80000"/>
              </a:lnSpc>
            </a:pPr>
            <a:r>
              <a:rPr lang="cs-CZ" sz="2000"/>
              <a:t> </a:t>
            </a:r>
            <a:endParaRPr lang="cs-CZ" sz="2000" b="1"/>
          </a:p>
          <a:p>
            <a:pPr>
              <a:lnSpc>
                <a:spcPct val="80000"/>
              </a:lnSpc>
            </a:pPr>
            <a:r>
              <a:rPr lang="cs-CZ" sz="2000" b="1"/>
              <a:t>Terapie: </a:t>
            </a:r>
            <a:r>
              <a:rPr lang="cs-CZ" sz="2000"/>
              <a:t>U malých kontuzí a intracerebrálních hematomů bez expanzivních projevů indikujeme konzervativní postup, pacienta observujeme na JIP neurochirurgie za sledování klinického stavu. Kontrolní CT provádíme do 12-48hodin, v případě zhoršení kdykoliv. U pacientů v bezvědomí zavádíme čidlo na měření ICP resp. CPP. Větší kontuze s projevy expanzivity na postranní komory a středočárové struktury nutno operovat z kraniotomie nad ložiskem, které odsajeme. Nutno vždy pečlivě stavět krvácení a zvláště v anatomický významných oblastech CNS ( centrální kůra, řečová a zraková kůra, thalamus) je rozsah výkonu minimalizován. V posledních letech je jako alternativní způsob operace popisováno stereotaktické odsátí, které snižuje operační zátěž a které lze opakovat případně převést v otevřený výkon. Pooperační kontroly CT opět indikujeme do 24-48hodin.</a:t>
            </a:r>
          </a:p>
          <a:p>
            <a:pPr>
              <a:lnSpc>
                <a:spcPct val="80000"/>
              </a:lnSpc>
            </a:pPr>
            <a:endParaRPr lang="cs-CZ" sz="2000"/>
          </a:p>
        </p:txBody>
      </p:sp>
    </p:spTree>
    <p:extLst>
      <p:ext uri="{BB962C8B-B14F-4D97-AF65-F5344CB8AC3E}">
        <p14:creationId xmlns:p14="http://schemas.microsoft.com/office/powerpoint/2010/main" val="2204352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z="3200" b="1"/>
              <a:t>Perforující poranění</a:t>
            </a:r>
          </a:p>
        </p:txBody>
      </p:sp>
      <p:sp>
        <p:nvSpPr>
          <p:cNvPr id="16387" name="Rectangle 3"/>
          <p:cNvSpPr>
            <a:spLocks noGrp="1" noChangeArrowheads="1"/>
          </p:cNvSpPr>
          <p:nvPr>
            <p:ph type="body" idx="1"/>
          </p:nvPr>
        </p:nvSpPr>
        <p:spPr>
          <a:xfrm>
            <a:off x="457200" y="1268413"/>
            <a:ext cx="8229600" cy="4857750"/>
          </a:xfrm>
        </p:spPr>
        <p:txBody>
          <a:bodyPr/>
          <a:lstStyle/>
          <a:p>
            <a:pPr>
              <a:lnSpc>
                <a:spcPct val="80000"/>
              </a:lnSpc>
            </a:pPr>
            <a:endParaRPr lang="cs-CZ" sz="2000" b="1"/>
          </a:p>
          <a:p>
            <a:pPr>
              <a:lnSpc>
                <a:spcPct val="80000"/>
              </a:lnSpc>
            </a:pPr>
            <a:r>
              <a:rPr lang="cs-CZ" sz="2000" b="1"/>
              <a:t>Patofyziologie:</a:t>
            </a:r>
            <a:r>
              <a:rPr lang="cs-CZ" sz="2000"/>
              <a:t> Perforující poranění jsou  způsobena nejčastěji ostrým předmětem (nůž, jehla, meč, vidle), který proniká do nitrolebí malou rychlostí. Vzniká úzká fraktura s prokrvácením mozkového parenchymu v oblasti punkčního kanálu a jeho blízkém okolí. Na rozdíl od střelných poranění, která jsou způsobena střelou s velikou rychlosti, nevzniká v okolí punkčního kanálu koncentrická zóna koagulační nekrózy. Nevzniká ani difúzní poškození CNS provázející motohavárie. Tíže zranění a prognóza pacienta je úzce spjata pouze s místem a hloubkou poranění. Poranění ve frontální oblasti má často velmi malou symptomatologii a mimo změny osobnosti relativně dobrou prognózu. Temporální oblast je chráněna tenkou kostěnou šupinou a je zde krátká vzdálenost k mozkovému kmeni, thalamu, cévám Sylvické oblasti, hlavovým nervům, tureckému sedlu, Willisovu kruhu. Poranění v této oblasti mají proto  mnohem vyšší morbiditu a mortalitu. Při vyšetření punkčních poranění v oblasti orbity a dutiny nosní si musíme být vědomi, že přes velmi tenkou bazi přední jámy lební cizí tělesa lehce pronikají intradurálně. </a:t>
            </a:r>
            <a:endParaRPr lang="cs-CZ" sz="2000" b="1"/>
          </a:p>
        </p:txBody>
      </p:sp>
    </p:spTree>
    <p:extLst>
      <p:ext uri="{BB962C8B-B14F-4D97-AF65-F5344CB8AC3E}">
        <p14:creationId xmlns:p14="http://schemas.microsoft.com/office/powerpoint/2010/main" val="366886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57200" y="692150"/>
            <a:ext cx="8229600" cy="5434013"/>
          </a:xfrm>
        </p:spPr>
        <p:txBody>
          <a:bodyPr/>
          <a:lstStyle/>
          <a:p>
            <a:pPr>
              <a:lnSpc>
                <a:spcPct val="90000"/>
              </a:lnSpc>
            </a:pPr>
            <a:r>
              <a:rPr lang="cs-CZ" sz="2800" b="1"/>
              <a:t>Primární</a:t>
            </a:r>
            <a:r>
              <a:rPr lang="cs-CZ" sz="2800"/>
              <a:t> poranění ve </a:t>
            </a:r>
            <a:r>
              <a:rPr lang="cs-CZ" sz="2800" b="1"/>
              <a:t>fokální</a:t>
            </a:r>
            <a:r>
              <a:rPr lang="cs-CZ" sz="2800"/>
              <a:t> podobě je například mozková kontuze. </a:t>
            </a:r>
            <a:r>
              <a:rPr lang="cs-CZ" sz="2800" b="1"/>
              <a:t>Primární difúzní </a:t>
            </a:r>
            <a:r>
              <a:rPr lang="cs-CZ" sz="2800"/>
              <a:t>poranění je komoce mozku a difúzní axonální poranění. V současné době neexistuje možnost reparace tohoto poškození a jediná možnost jak je ovlivnit je </a:t>
            </a:r>
            <a:r>
              <a:rPr lang="cs-CZ" sz="2800" b="1"/>
              <a:t>prevence</a:t>
            </a:r>
            <a:r>
              <a:rPr lang="cs-CZ" sz="2800"/>
              <a:t>. </a:t>
            </a:r>
          </a:p>
          <a:p>
            <a:pPr>
              <a:lnSpc>
                <a:spcPct val="90000"/>
              </a:lnSpc>
            </a:pPr>
            <a:r>
              <a:rPr lang="cs-CZ" sz="2800"/>
              <a:t>Z toho důvodu se v posledních letech věnuje pozornost studiu </a:t>
            </a:r>
            <a:r>
              <a:rPr lang="cs-CZ" sz="2800" b="1"/>
              <a:t>sekundárního</a:t>
            </a:r>
            <a:r>
              <a:rPr lang="cs-CZ" sz="2800"/>
              <a:t> mozkového poškození. Sem patří některé systémové vlivy (hypotenze, hypoxie) a dále problematika mozkového edému, nitrolebního a perfuzního tlaku, molekulárních a biochemických mechanismů po traumatu mozku.</a:t>
            </a:r>
          </a:p>
          <a:p>
            <a:pPr>
              <a:lnSpc>
                <a:spcPct val="90000"/>
              </a:lnSpc>
            </a:pPr>
            <a:endParaRPr lang="cs-CZ" sz="2800"/>
          </a:p>
        </p:txBody>
      </p:sp>
    </p:spTree>
    <p:extLst>
      <p:ext uri="{BB962C8B-B14F-4D97-AF65-F5344CB8AC3E}">
        <p14:creationId xmlns:p14="http://schemas.microsoft.com/office/powerpoint/2010/main" val="578849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p:txBody>
          <a:bodyPr/>
          <a:lstStyle/>
          <a:p>
            <a:pPr>
              <a:lnSpc>
                <a:spcPct val="90000"/>
              </a:lnSpc>
            </a:pPr>
            <a:r>
              <a:rPr lang="cs-CZ" sz="2000" b="1" dirty="0"/>
              <a:t>Diagnóza</a:t>
            </a:r>
            <a:r>
              <a:rPr lang="cs-CZ" sz="2000" dirty="0"/>
              <a:t>: Mimo pečlivé vyšetření klinické a lokální je vždy u perforujícího poranění nutno provést </a:t>
            </a:r>
            <a:r>
              <a:rPr lang="cs-CZ" sz="2000" b="1" dirty="0"/>
              <a:t>CT</a:t>
            </a:r>
            <a:r>
              <a:rPr lang="cs-CZ" sz="2000" dirty="0"/>
              <a:t> vyšetření k časnému objasnění hloubky a velikosti primárního poškození CNS. Kostní okno a rekonstrukce je přínosem k indikaci plastiky kalvy nebo odstranění kostního fragmentu či cizího tělesa z mozkového parenchymu. </a:t>
            </a:r>
          </a:p>
          <a:p>
            <a:pPr>
              <a:lnSpc>
                <a:spcPct val="90000"/>
              </a:lnSpc>
            </a:pPr>
            <a:r>
              <a:rPr lang="cs-CZ" sz="2000" dirty="0"/>
              <a:t> </a:t>
            </a:r>
            <a:r>
              <a:rPr lang="cs-CZ" sz="2000" b="1" dirty="0">
                <a:solidFill>
                  <a:schemeClr val="bg1"/>
                </a:solidFill>
              </a:rPr>
              <a:t>Terapie: </a:t>
            </a:r>
            <a:r>
              <a:rPr lang="cs-CZ" sz="2000" dirty="0">
                <a:solidFill>
                  <a:schemeClr val="bg1"/>
                </a:solidFill>
              </a:rPr>
              <a:t>Všechna  perforující poranění nutno ošetřit co nejdříve ve snaze předejít pozdním infekčním komplikacím. Z malé kraniotomie revidujeme punkční kanál, odsáváme prokrvácený mozkový parenchym, odstraňujeme dostupná cizí tělesa a kost.</a:t>
            </a:r>
          </a:p>
          <a:p>
            <a:pPr>
              <a:lnSpc>
                <a:spcPct val="90000"/>
              </a:lnSpc>
            </a:pPr>
            <a:endParaRPr lang="cs-CZ" sz="2000" b="1" dirty="0"/>
          </a:p>
          <a:p>
            <a:pPr>
              <a:lnSpc>
                <a:spcPct val="90000"/>
              </a:lnSpc>
            </a:pPr>
            <a:endParaRPr lang="cs-CZ" sz="2400" dirty="0"/>
          </a:p>
        </p:txBody>
      </p:sp>
    </p:spTree>
    <p:extLst>
      <p:ext uri="{BB962C8B-B14F-4D97-AF65-F5344CB8AC3E}">
        <p14:creationId xmlns:p14="http://schemas.microsoft.com/office/powerpoint/2010/main" val="227157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4338" name="Picture 2" descr="C:\Users\Kubenstein\Desktop\458812_010115-kabc-11pm-knife-in-head-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896099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2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362" name="Picture 2" descr="C:\Users\Kubenstein\Desktop\46476128-565982990517170-534157308712714240-n-1543938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6286677" cy="572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314" name="Picture 2" descr="C:\Users\Kubenstein\Desktop\nail_skull_139060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1466850"/>
            <a:ext cx="584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86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Péče o pacienta s onemocněním CNS</a:t>
            </a:r>
            <a:endParaRPr lang="en-GB" dirty="0"/>
          </a:p>
        </p:txBody>
      </p:sp>
      <p:pic>
        <p:nvPicPr>
          <p:cNvPr id="5" name="Picture 2" descr="C:\Users\Kubenstein\Deskto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340768"/>
            <a:ext cx="914400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05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549275"/>
            <a:ext cx="8229600" cy="5903913"/>
          </a:xfrm>
        </p:spPr>
        <p:txBody>
          <a:bodyPr>
            <a:normAutofit lnSpcReduction="10000"/>
          </a:bodyPr>
          <a:lstStyle/>
          <a:p>
            <a:pPr>
              <a:lnSpc>
                <a:spcPct val="80000"/>
              </a:lnSpc>
            </a:pPr>
            <a:r>
              <a:rPr lang="cs-CZ" sz="2000" dirty="0"/>
              <a:t>Kromě snahy o udržení ICP v normálních hodnotách se musíme snažit také udržet </a:t>
            </a:r>
            <a:r>
              <a:rPr lang="cs-CZ" sz="2000" b="1" dirty="0"/>
              <a:t>mozkový perfusní tlak</a:t>
            </a:r>
            <a:r>
              <a:rPr lang="cs-CZ" sz="2000" dirty="0"/>
              <a:t> – cerebral perfusion pressure(CPP) na dostatečné výši. CPP je definován jako rozdíl středního arteriálního tlaku – mean arterial pressure(MAP) a tlaku intrakraniálního(ICP).</a:t>
            </a:r>
          </a:p>
          <a:p>
            <a:pPr marL="137160" indent="0">
              <a:lnSpc>
                <a:spcPct val="80000"/>
              </a:lnSpc>
              <a:buNone/>
            </a:pPr>
            <a:endParaRPr lang="cs-CZ" sz="2000" dirty="0"/>
          </a:p>
          <a:p>
            <a:pPr>
              <a:lnSpc>
                <a:spcPct val="80000"/>
              </a:lnSpc>
            </a:pPr>
            <a:r>
              <a:rPr lang="cs-CZ" sz="2000" dirty="0"/>
              <a:t>CPP=MAP-ICP </a:t>
            </a:r>
          </a:p>
          <a:p>
            <a:pPr marL="137160" indent="0">
              <a:lnSpc>
                <a:spcPct val="80000"/>
              </a:lnSpc>
              <a:buNone/>
            </a:pPr>
            <a:r>
              <a:rPr lang="cs-CZ" sz="2000" dirty="0"/>
              <a:t> </a:t>
            </a:r>
          </a:p>
          <a:p>
            <a:pPr>
              <a:lnSpc>
                <a:spcPct val="80000"/>
              </a:lnSpc>
            </a:pPr>
            <a:r>
              <a:rPr lang="cs-CZ" sz="2000" dirty="0"/>
              <a:t>Obvykle je za normální považováno </a:t>
            </a:r>
            <a:r>
              <a:rPr lang="cs-CZ" sz="2000" b="1" dirty="0"/>
              <a:t>CPP nad 70 mmHg</a:t>
            </a:r>
            <a:r>
              <a:rPr lang="cs-CZ" sz="2000" dirty="0"/>
              <a:t>. Výsledky prospektivních studií (27) koncipovaných na udržení CPP </a:t>
            </a:r>
            <a:r>
              <a:rPr lang="cs-CZ" sz="2000" dirty="0">
                <a:sym typeface="Symbol" pitchFamily="18" charset="2"/>
              </a:rPr>
              <a:t></a:t>
            </a:r>
            <a:r>
              <a:rPr lang="cs-CZ" sz="2000" dirty="0"/>
              <a:t> 70 mmHg uvádějí průměrnou mortalitu 21% (5%-35%) u pacientů se vstupním GCS 3-7. Tyto závěry představují výrazné zlepšení ve srovnání se 40% mortalitou uváděnou při klasické léčebné koncepci v závěrech Traumatic Coma Data Bank(TCDB)(28). K udržení adekvátního CPP je nutno striktně předcházet hypovolemii. </a:t>
            </a:r>
            <a:endParaRPr lang="cs-CZ" sz="2000" dirty="0" smtClean="0"/>
          </a:p>
          <a:p>
            <a:pPr>
              <a:lnSpc>
                <a:spcPct val="80000"/>
              </a:lnSpc>
            </a:pPr>
            <a:r>
              <a:rPr lang="cs-CZ" sz="2000" dirty="0" smtClean="0"/>
              <a:t>Za </a:t>
            </a:r>
            <a:r>
              <a:rPr lang="cs-CZ" sz="2000" dirty="0"/>
              <a:t>žádoucí je považována normovolemie nebo lehká hypervolemie. Někdy je nutná aplikace katecholaminů (dopamin, noradrenalin). </a:t>
            </a:r>
          </a:p>
          <a:p>
            <a:pPr>
              <a:lnSpc>
                <a:spcPct val="80000"/>
              </a:lnSpc>
            </a:pPr>
            <a:r>
              <a:rPr lang="cs-CZ" sz="2000" dirty="0"/>
              <a:t>Další z možností jak snížit ICP je použití </a:t>
            </a:r>
            <a:r>
              <a:rPr lang="cs-CZ" sz="2000" b="1" dirty="0"/>
              <a:t>barbiturátů</a:t>
            </a:r>
            <a:r>
              <a:rPr lang="cs-CZ" sz="2000" dirty="0"/>
              <a:t>. Používají se buď kontinuálně, jako tzv. "barbiturátové koma", nebo jen bolusově, při manipulacích s pacientem, které zvyšují ICP. Obvykle používáme krátce působící barbituráty (thiopental).</a:t>
            </a:r>
          </a:p>
        </p:txBody>
      </p:sp>
    </p:spTree>
    <p:extLst>
      <p:ext uri="{BB962C8B-B14F-4D97-AF65-F5344CB8AC3E}">
        <p14:creationId xmlns:p14="http://schemas.microsoft.com/office/powerpoint/2010/main" val="1985675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Tumory CNS</a:t>
            </a:r>
            <a:endParaRPr lang="en-GB" dirty="0"/>
          </a:p>
        </p:txBody>
      </p:sp>
      <p:pic>
        <p:nvPicPr>
          <p:cNvPr id="4" name="Picture 2" descr="C:\Users\2271\Desktop\P81791233_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291438"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31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solidFill>
                  <a:srgbClr val="FF0000"/>
                </a:solidFill>
              </a:rPr>
              <a:t>Nádory CNS</a:t>
            </a:r>
            <a:endParaRPr lang="cs-CZ" sz="2800" dirty="0">
              <a:solidFill>
                <a:srgbClr val="FF0000"/>
              </a:solidFill>
            </a:endParaRPr>
          </a:p>
        </p:txBody>
      </p:sp>
      <p:sp>
        <p:nvSpPr>
          <p:cNvPr id="3" name="Zástupný symbol pro obsah 2"/>
          <p:cNvSpPr>
            <a:spLocks noGrp="1"/>
          </p:cNvSpPr>
          <p:nvPr>
            <p:ph sz="quarter" idx="1"/>
          </p:nvPr>
        </p:nvSpPr>
        <p:spPr>
          <a:xfrm>
            <a:off x="0" y="1219200"/>
            <a:ext cx="9144000" cy="4937760"/>
          </a:xfrm>
        </p:spPr>
        <p:txBody>
          <a:bodyPr>
            <a:normAutofit/>
          </a:bodyPr>
          <a:lstStyle/>
          <a:p>
            <a:pPr>
              <a:buFontTx/>
              <a:buChar char="-"/>
            </a:pPr>
            <a:r>
              <a:rPr lang="cs-CZ" sz="2000" dirty="0" smtClean="0"/>
              <a:t>klinická manifestace nádoru CNS tvoří cca 15-20 % času existence nádoru</a:t>
            </a:r>
          </a:p>
          <a:p>
            <a:pPr>
              <a:buFontTx/>
              <a:buChar char="-"/>
            </a:pPr>
            <a:r>
              <a:rPr lang="cs-CZ" sz="2000" dirty="0" err="1"/>
              <a:t>p</a:t>
            </a:r>
            <a:r>
              <a:rPr lang="cs-CZ" sz="2000" dirty="0" err="1" smtClean="0"/>
              <a:t>seudotumory</a:t>
            </a:r>
            <a:r>
              <a:rPr lang="cs-CZ" sz="2000" dirty="0" smtClean="0"/>
              <a:t> CNS: absces, amyloid, cysta,….</a:t>
            </a:r>
          </a:p>
          <a:p>
            <a:pPr>
              <a:buFontTx/>
              <a:buChar char="-"/>
            </a:pPr>
            <a:r>
              <a:rPr lang="cs-CZ" sz="2000" dirty="0"/>
              <a:t>s</a:t>
            </a:r>
            <a:r>
              <a:rPr lang="cs-CZ" sz="2000" dirty="0" smtClean="0"/>
              <a:t>ekundární nádory CNS:  metastázy CNS</a:t>
            </a:r>
          </a:p>
          <a:p>
            <a:pPr>
              <a:buFontTx/>
              <a:buChar char="-"/>
            </a:pPr>
            <a:r>
              <a:rPr lang="cs-CZ" sz="2000" dirty="0"/>
              <a:t>e</a:t>
            </a:r>
            <a:r>
              <a:rPr lang="cs-CZ" sz="2000" dirty="0" smtClean="0"/>
              <a:t>pidemiologie: tvoří 2 % všech </a:t>
            </a:r>
            <a:r>
              <a:rPr lang="cs-CZ" sz="2000" dirty="0" err="1" smtClean="0"/>
              <a:t>neoplázií</a:t>
            </a:r>
            <a:r>
              <a:rPr lang="cs-CZ" sz="2000" dirty="0" smtClean="0"/>
              <a:t>, nejčastěji u dětí do 16 let</a:t>
            </a:r>
          </a:p>
          <a:p>
            <a:pPr>
              <a:buFontTx/>
              <a:buChar char="-"/>
            </a:pPr>
            <a:r>
              <a:rPr lang="cs-CZ" sz="2000" dirty="0"/>
              <a:t>n</a:t>
            </a:r>
            <a:r>
              <a:rPr lang="cs-CZ" sz="2000" dirty="0" smtClean="0"/>
              <a:t>ejčastější nádory: </a:t>
            </a:r>
            <a:r>
              <a:rPr lang="cs-CZ" sz="2000" dirty="0" smtClean="0">
                <a:solidFill>
                  <a:srgbClr val="FF0000"/>
                </a:solidFill>
              </a:rPr>
              <a:t>gliom</a:t>
            </a:r>
            <a:r>
              <a:rPr lang="cs-CZ" sz="2000" dirty="0" smtClean="0"/>
              <a:t> (40-50%), </a:t>
            </a:r>
            <a:r>
              <a:rPr lang="cs-CZ" sz="2000" dirty="0" err="1" smtClean="0">
                <a:solidFill>
                  <a:srgbClr val="FF0000"/>
                </a:solidFill>
              </a:rPr>
              <a:t>meningeom</a:t>
            </a:r>
            <a:r>
              <a:rPr lang="cs-CZ" sz="2000" dirty="0" smtClean="0"/>
              <a:t> (cca 15%), </a:t>
            </a:r>
            <a:r>
              <a:rPr lang="cs-CZ" sz="2000" dirty="0" smtClean="0">
                <a:solidFill>
                  <a:srgbClr val="FF0000"/>
                </a:solidFill>
              </a:rPr>
              <a:t>metastázy nejčastější</a:t>
            </a:r>
          </a:p>
          <a:p>
            <a:pPr>
              <a:buFontTx/>
              <a:buChar char="-"/>
            </a:pPr>
            <a:r>
              <a:rPr lang="cs-CZ" sz="1800" dirty="0"/>
              <a:t>č</a:t>
            </a:r>
            <a:r>
              <a:rPr lang="cs-CZ" sz="1800" dirty="0" smtClean="0"/>
              <a:t>lenění:  dle anatomické lokal.- </a:t>
            </a:r>
            <a:r>
              <a:rPr lang="cs-CZ" sz="1800" dirty="0" err="1" smtClean="0">
                <a:solidFill>
                  <a:srgbClr val="FF0000"/>
                </a:solidFill>
              </a:rPr>
              <a:t>supratent</a:t>
            </a:r>
            <a:r>
              <a:rPr lang="cs-CZ" sz="1800" dirty="0" smtClean="0">
                <a:solidFill>
                  <a:srgbClr val="FF0000"/>
                </a:solidFill>
              </a:rPr>
              <a:t>. </a:t>
            </a:r>
            <a:r>
              <a:rPr lang="cs-CZ" sz="1800" dirty="0" smtClean="0"/>
              <a:t>(80-85%), </a:t>
            </a:r>
            <a:r>
              <a:rPr lang="cs-CZ" sz="1800" dirty="0" err="1" smtClean="0">
                <a:solidFill>
                  <a:srgbClr val="FF0000"/>
                </a:solidFill>
              </a:rPr>
              <a:t>infratent</a:t>
            </a:r>
            <a:r>
              <a:rPr lang="cs-CZ" sz="1800" dirty="0" smtClean="0">
                <a:solidFill>
                  <a:srgbClr val="FF0000"/>
                </a:solidFill>
              </a:rPr>
              <a:t>. </a:t>
            </a:r>
            <a:r>
              <a:rPr lang="cs-CZ" sz="1800" dirty="0" smtClean="0"/>
              <a:t>(15-20%), </a:t>
            </a:r>
            <a:r>
              <a:rPr lang="cs-CZ" sz="1800" dirty="0" err="1" smtClean="0">
                <a:solidFill>
                  <a:srgbClr val="FF0000"/>
                </a:solidFill>
              </a:rPr>
              <a:t>mozk.kmen</a:t>
            </a:r>
            <a:r>
              <a:rPr lang="cs-CZ" sz="1800" dirty="0" smtClean="0">
                <a:solidFill>
                  <a:srgbClr val="FF0000"/>
                </a:solidFill>
              </a:rPr>
              <a:t> </a:t>
            </a:r>
            <a:r>
              <a:rPr lang="cs-CZ" sz="1800" dirty="0" smtClean="0"/>
              <a:t>(2-5%)</a:t>
            </a:r>
          </a:p>
          <a:p>
            <a:pPr>
              <a:buFontTx/>
              <a:buChar char="-"/>
            </a:pPr>
            <a:r>
              <a:rPr lang="cs-CZ" sz="1800" dirty="0" err="1"/>
              <a:t>e</a:t>
            </a:r>
            <a:r>
              <a:rPr lang="cs-CZ" sz="1800" dirty="0" err="1" smtClean="0"/>
              <a:t>xtraaxiální</a:t>
            </a:r>
            <a:r>
              <a:rPr lang="cs-CZ" sz="1800" dirty="0" smtClean="0"/>
              <a:t>:  z tkáně zevně od pia mater obklopující CNS (kost, </a:t>
            </a:r>
            <a:r>
              <a:rPr lang="cs-CZ" sz="1800" dirty="0" err="1" smtClean="0"/>
              <a:t>dura</a:t>
            </a:r>
            <a:r>
              <a:rPr lang="cs-CZ" sz="1800" dirty="0" smtClean="0"/>
              <a:t> mater, </a:t>
            </a:r>
            <a:r>
              <a:rPr lang="cs-CZ" sz="1800" dirty="0" err="1" smtClean="0"/>
              <a:t>arachnoidea</a:t>
            </a:r>
            <a:r>
              <a:rPr lang="cs-CZ" sz="1800" dirty="0" smtClean="0"/>
              <a:t>)</a:t>
            </a:r>
          </a:p>
          <a:p>
            <a:pPr marL="0" indent="0">
              <a:buNone/>
            </a:pPr>
            <a:r>
              <a:rPr lang="cs-CZ" sz="1800" dirty="0"/>
              <a:t> </a:t>
            </a:r>
            <a:r>
              <a:rPr lang="cs-CZ" sz="1800" dirty="0" smtClean="0"/>
              <a:t>                      - ohraničený růst, bez adheze k CNS tkáni či NVS strukturám</a:t>
            </a:r>
          </a:p>
          <a:p>
            <a:pPr marL="0" indent="0">
              <a:buNone/>
            </a:pPr>
            <a:r>
              <a:rPr lang="cs-CZ" sz="1800" dirty="0" smtClean="0"/>
              <a:t>- </a:t>
            </a:r>
            <a:r>
              <a:rPr lang="cs-CZ" sz="1800" dirty="0" err="1" smtClean="0"/>
              <a:t>intraaxiální</a:t>
            </a:r>
            <a:r>
              <a:rPr lang="cs-CZ" sz="1800" dirty="0" smtClean="0"/>
              <a:t>: pod pia mater, uvnitř mozkové tkáně (infiltrace, rozsev skrz CSF, …horší </a:t>
            </a:r>
            <a:r>
              <a:rPr lang="cs-CZ" sz="1800" dirty="0" err="1" smtClean="0"/>
              <a:t>prognoza</a:t>
            </a:r>
            <a:r>
              <a:rPr lang="cs-CZ" sz="1800" dirty="0" smtClean="0"/>
              <a:t>)</a:t>
            </a:r>
          </a:p>
          <a:p>
            <a:pPr>
              <a:buFontTx/>
              <a:buChar char="-"/>
            </a:pPr>
            <a:endParaRPr lang="cs-CZ" sz="1800" dirty="0"/>
          </a:p>
        </p:txBody>
      </p:sp>
    </p:spTree>
    <p:extLst>
      <p:ext uri="{BB962C8B-B14F-4D97-AF65-F5344CB8AC3E}">
        <p14:creationId xmlns:p14="http://schemas.microsoft.com/office/powerpoint/2010/main" val="1203461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990600"/>
          </a:xfrm>
        </p:spPr>
        <p:txBody>
          <a:bodyPr/>
          <a:lstStyle/>
          <a:p>
            <a:r>
              <a:rPr lang="cs-CZ" dirty="0" smtClean="0">
                <a:solidFill>
                  <a:srgbClr val="FF0000"/>
                </a:solidFill>
              </a:rPr>
              <a:t>Nádory CNS</a:t>
            </a:r>
            <a:endParaRPr lang="cs-CZ" dirty="0">
              <a:solidFill>
                <a:srgbClr val="FF0000"/>
              </a:solidFill>
            </a:endParaRPr>
          </a:p>
        </p:txBody>
      </p:sp>
      <p:sp>
        <p:nvSpPr>
          <p:cNvPr id="3" name="Zástupný symbol pro obsah 2"/>
          <p:cNvSpPr>
            <a:spLocks noGrp="1"/>
          </p:cNvSpPr>
          <p:nvPr>
            <p:ph sz="quarter" idx="1"/>
          </p:nvPr>
        </p:nvSpPr>
        <p:spPr>
          <a:xfrm>
            <a:off x="467544" y="1268760"/>
            <a:ext cx="8229600" cy="4937760"/>
          </a:xfrm>
        </p:spPr>
        <p:txBody>
          <a:bodyPr/>
          <a:lstStyle/>
          <a:p>
            <a:r>
              <a:rPr lang="cs-CZ" dirty="0">
                <a:solidFill>
                  <a:schemeClr val="bg1"/>
                </a:solidFill>
              </a:rPr>
              <a:t>k</a:t>
            </a:r>
            <a:r>
              <a:rPr lang="cs-CZ" dirty="0" smtClean="0">
                <a:solidFill>
                  <a:schemeClr val="bg1"/>
                </a:solidFill>
              </a:rPr>
              <a:t>linický obraz: dle lokalizace, vyplývající ze zvýšení ICP</a:t>
            </a:r>
          </a:p>
          <a:p>
            <a:r>
              <a:rPr lang="cs-CZ" dirty="0" smtClean="0">
                <a:solidFill>
                  <a:schemeClr val="bg1"/>
                </a:solidFill>
              </a:rPr>
              <a:t>   ICP : </a:t>
            </a:r>
            <a:r>
              <a:rPr lang="cs-CZ" dirty="0" err="1" smtClean="0">
                <a:solidFill>
                  <a:schemeClr val="bg1"/>
                </a:solidFill>
              </a:rPr>
              <a:t>cefalea</a:t>
            </a:r>
            <a:r>
              <a:rPr lang="cs-CZ" dirty="0" smtClean="0">
                <a:solidFill>
                  <a:schemeClr val="bg1"/>
                </a:solidFill>
              </a:rPr>
              <a:t>, nauzea, zvracení, změny </a:t>
            </a:r>
            <a:r>
              <a:rPr lang="cs-CZ" dirty="0" err="1" smtClean="0">
                <a:solidFill>
                  <a:schemeClr val="bg1"/>
                </a:solidFill>
              </a:rPr>
              <a:t>vizu</a:t>
            </a:r>
            <a:r>
              <a:rPr lang="cs-CZ" dirty="0" smtClean="0">
                <a:solidFill>
                  <a:schemeClr val="bg1"/>
                </a:solidFill>
              </a:rPr>
              <a:t>, chování, poruchy vědomí, (</a:t>
            </a:r>
            <a:r>
              <a:rPr lang="cs-CZ" dirty="0" err="1" smtClean="0">
                <a:solidFill>
                  <a:schemeClr val="bg1"/>
                </a:solidFill>
              </a:rPr>
              <a:t>tempor</a:t>
            </a:r>
            <a:r>
              <a:rPr lang="cs-CZ" dirty="0" smtClean="0">
                <a:solidFill>
                  <a:schemeClr val="bg1"/>
                </a:solidFill>
              </a:rPr>
              <a:t>./</a:t>
            </a:r>
            <a:r>
              <a:rPr lang="cs-CZ" dirty="0" err="1" smtClean="0">
                <a:solidFill>
                  <a:schemeClr val="bg1"/>
                </a:solidFill>
              </a:rPr>
              <a:t>okcipit</a:t>
            </a:r>
            <a:r>
              <a:rPr lang="cs-CZ" dirty="0" smtClean="0">
                <a:solidFill>
                  <a:schemeClr val="bg1"/>
                </a:solidFill>
              </a:rPr>
              <a:t>. </a:t>
            </a:r>
            <a:r>
              <a:rPr lang="cs-CZ" dirty="0" err="1">
                <a:solidFill>
                  <a:schemeClr val="bg1"/>
                </a:solidFill>
              </a:rPr>
              <a:t>k</a:t>
            </a:r>
            <a:r>
              <a:rPr lang="cs-CZ" dirty="0" err="1" smtClean="0">
                <a:solidFill>
                  <a:schemeClr val="bg1"/>
                </a:solidFill>
              </a:rPr>
              <a:t>onus</a:t>
            </a:r>
            <a:r>
              <a:rPr lang="cs-CZ" dirty="0" smtClean="0">
                <a:solidFill>
                  <a:schemeClr val="bg1"/>
                </a:solidFill>
              </a:rPr>
              <a:t> – porucha vit. funkcí), </a:t>
            </a:r>
            <a:r>
              <a:rPr lang="cs-CZ" dirty="0" err="1" smtClean="0">
                <a:solidFill>
                  <a:schemeClr val="bg1"/>
                </a:solidFill>
              </a:rPr>
              <a:t>anizokorie</a:t>
            </a:r>
            <a:r>
              <a:rPr lang="cs-CZ" dirty="0" smtClean="0">
                <a:solidFill>
                  <a:schemeClr val="bg1"/>
                </a:solidFill>
              </a:rPr>
              <a:t> (leze n. </a:t>
            </a:r>
            <a:r>
              <a:rPr lang="cs-CZ" dirty="0" err="1" smtClean="0">
                <a:solidFill>
                  <a:schemeClr val="bg1"/>
                </a:solidFill>
              </a:rPr>
              <a:t>oculomotorius</a:t>
            </a:r>
            <a:r>
              <a:rPr lang="cs-CZ" dirty="0" smtClean="0">
                <a:solidFill>
                  <a:schemeClr val="bg1"/>
                </a:solidFill>
              </a:rPr>
              <a:t>), </a:t>
            </a:r>
            <a:r>
              <a:rPr lang="cs-CZ" dirty="0" err="1" smtClean="0">
                <a:solidFill>
                  <a:schemeClr val="bg1"/>
                </a:solidFill>
              </a:rPr>
              <a:t>ložisk</a:t>
            </a:r>
            <a:r>
              <a:rPr lang="cs-CZ" dirty="0" smtClean="0">
                <a:solidFill>
                  <a:schemeClr val="bg1"/>
                </a:solidFill>
              </a:rPr>
              <a:t>. příznaky</a:t>
            </a:r>
          </a:p>
          <a:p>
            <a:r>
              <a:rPr lang="cs-CZ" dirty="0">
                <a:solidFill>
                  <a:schemeClr val="bg1"/>
                </a:solidFill>
              </a:rPr>
              <a:t>e</a:t>
            </a:r>
            <a:r>
              <a:rPr lang="cs-CZ" dirty="0" smtClean="0">
                <a:solidFill>
                  <a:schemeClr val="bg1"/>
                </a:solidFill>
              </a:rPr>
              <a:t>pileptický záchvat – vždy došetřit!</a:t>
            </a:r>
          </a:p>
        </p:txBody>
      </p:sp>
      <p:sp>
        <p:nvSpPr>
          <p:cNvPr id="4" name="Šipka nahoru 3"/>
          <p:cNvSpPr/>
          <p:nvPr/>
        </p:nvSpPr>
        <p:spPr>
          <a:xfrm>
            <a:off x="755576" y="1700808"/>
            <a:ext cx="216024"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0128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C:\Users\2271\Desktop\80098891-brain-tumor-cancer-symptom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848872" cy="589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9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95288" y="765175"/>
            <a:ext cx="8229600" cy="5360988"/>
          </a:xfrm>
        </p:spPr>
        <p:txBody>
          <a:bodyPr>
            <a:normAutofit lnSpcReduction="10000"/>
          </a:bodyPr>
          <a:lstStyle/>
          <a:p>
            <a:pPr>
              <a:lnSpc>
                <a:spcPct val="90000"/>
              </a:lnSpc>
            </a:pPr>
            <a:r>
              <a:rPr lang="cs-CZ" sz="2400"/>
              <a:t>U </a:t>
            </a:r>
            <a:r>
              <a:rPr lang="cs-CZ" sz="2400" b="1"/>
              <a:t>penetrujících poranění</a:t>
            </a:r>
            <a:r>
              <a:rPr lang="cs-CZ" sz="2400"/>
              <a:t> střelnou zbraní zásadním způsobem záleží na rychlosti projektilu. </a:t>
            </a:r>
          </a:p>
          <a:p>
            <a:pPr>
              <a:lnSpc>
                <a:spcPct val="90000"/>
              </a:lnSpc>
            </a:pPr>
            <a:r>
              <a:rPr lang="cs-CZ" sz="2400"/>
              <a:t>Zavřená i penetrující poranění hlavy mohou být komplikovány různými typy hematomů. </a:t>
            </a:r>
            <a:r>
              <a:rPr lang="cs-CZ" sz="2400" b="1"/>
              <a:t>Epidurální a subdurální hematom</a:t>
            </a:r>
            <a:r>
              <a:rPr lang="cs-CZ" sz="2400"/>
              <a:t> však ovlivní mozkovou tkáň až sekundárně na základě probíhající komprese mozku (viz dále). </a:t>
            </a:r>
            <a:r>
              <a:rPr lang="cs-CZ" sz="2400" b="1"/>
              <a:t>Intracerebrální hematomy</a:t>
            </a:r>
            <a:r>
              <a:rPr lang="cs-CZ" sz="2400"/>
              <a:t>  jsou v 80-90% umístěny v bílé hmotě frontálních a temporálních laloků. </a:t>
            </a:r>
          </a:p>
          <a:p>
            <a:pPr>
              <a:lnSpc>
                <a:spcPct val="90000"/>
              </a:lnSpc>
            </a:pPr>
            <a:r>
              <a:rPr lang="cs-CZ" sz="2400"/>
              <a:t>Neobjasněnou patofyziologii má opožděný ("delayed") traumatický intracerebrální hematom. Tento typ hematomu postihuje 0,6 - 7,4% pacientů po úraze hlavy a mortalita této komplikace je 35-40%. Vyskytuje se v časovém intervalu 6 hodin až 30 dní po úraze a může se objevit jak v kontuzně změněném terénu, tak v oblasti, která se jeví dle předchozího CT zcela intaktní </a:t>
            </a:r>
          </a:p>
        </p:txBody>
      </p:sp>
    </p:spTree>
    <p:extLst>
      <p:ext uri="{BB962C8B-B14F-4D97-AF65-F5344CB8AC3E}">
        <p14:creationId xmlns:p14="http://schemas.microsoft.com/office/powerpoint/2010/main" val="3102513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9392"/>
            <a:ext cx="8229600" cy="990600"/>
          </a:xfrm>
        </p:spPr>
        <p:txBody>
          <a:bodyPr/>
          <a:lstStyle/>
          <a:p>
            <a:r>
              <a:rPr lang="cs-CZ" dirty="0" smtClean="0">
                <a:solidFill>
                  <a:srgbClr val="FF0000"/>
                </a:solidFill>
              </a:rPr>
              <a:t>Nádory CNS - diagnostika</a:t>
            </a:r>
            <a:endParaRPr lang="cs-CZ" dirty="0">
              <a:solidFill>
                <a:srgbClr val="FF0000"/>
              </a:solidFill>
            </a:endParaRPr>
          </a:p>
        </p:txBody>
      </p:sp>
      <p:sp>
        <p:nvSpPr>
          <p:cNvPr id="3" name="Zástupný symbol pro obsah 2"/>
          <p:cNvSpPr>
            <a:spLocks noGrp="1"/>
          </p:cNvSpPr>
          <p:nvPr>
            <p:ph sz="quarter" idx="1"/>
          </p:nvPr>
        </p:nvSpPr>
        <p:spPr>
          <a:xfrm>
            <a:off x="0" y="836712"/>
            <a:ext cx="9144000" cy="6021288"/>
          </a:xfrm>
        </p:spPr>
        <p:txBody>
          <a:bodyPr>
            <a:normAutofit/>
          </a:bodyPr>
          <a:lstStyle/>
          <a:p>
            <a:r>
              <a:rPr lang="cs-CZ" sz="2000" b="1" dirty="0" smtClean="0"/>
              <a:t>RTG  </a:t>
            </a:r>
            <a:r>
              <a:rPr lang="cs-CZ" sz="2000" dirty="0" smtClean="0"/>
              <a:t>– </a:t>
            </a:r>
            <a:r>
              <a:rPr lang="cs-CZ" sz="2000" dirty="0" err="1" smtClean="0"/>
              <a:t>info</a:t>
            </a:r>
            <a:r>
              <a:rPr lang="cs-CZ" sz="2000" dirty="0" smtClean="0"/>
              <a:t> o změně kostní tkáně, kalcifikace</a:t>
            </a:r>
          </a:p>
          <a:p>
            <a:r>
              <a:rPr lang="cs-CZ" sz="2000" b="1" dirty="0" smtClean="0"/>
              <a:t>CT </a:t>
            </a:r>
            <a:r>
              <a:rPr lang="cs-CZ" sz="2000" dirty="0" smtClean="0"/>
              <a:t>(s kontrastem): zlatý standard, odhalí lokalizaci, velikost, </a:t>
            </a:r>
            <a:r>
              <a:rPr lang="cs-CZ" sz="2000" dirty="0" err="1" smtClean="0"/>
              <a:t>syntopii</a:t>
            </a:r>
            <a:r>
              <a:rPr lang="cs-CZ" sz="2000" dirty="0" smtClean="0"/>
              <a:t>; sekund. </a:t>
            </a:r>
            <a:r>
              <a:rPr lang="cs-CZ" sz="2000" dirty="0"/>
              <a:t>o</a:t>
            </a:r>
            <a:r>
              <a:rPr lang="cs-CZ" sz="2000" dirty="0" smtClean="0"/>
              <a:t>dhalení (edém, obstrukce </a:t>
            </a:r>
            <a:r>
              <a:rPr lang="cs-CZ" sz="2000" dirty="0" err="1" smtClean="0"/>
              <a:t>likvor</a:t>
            </a:r>
            <a:r>
              <a:rPr lang="cs-CZ" sz="2000" dirty="0" smtClean="0"/>
              <a:t>. </a:t>
            </a:r>
            <a:r>
              <a:rPr lang="cs-CZ" sz="2000" dirty="0"/>
              <a:t>c</a:t>
            </a:r>
            <a:r>
              <a:rPr lang="cs-CZ" sz="2000" dirty="0" smtClean="0"/>
              <a:t>est, přesun </a:t>
            </a:r>
            <a:r>
              <a:rPr lang="cs-CZ" sz="2000" dirty="0" err="1" smtClean="0"/>
              <a:t>středoč</a:t>
            </a:r>
            <a:r>
              <a:rPr lang="cs-CZ" sz="2000" dirty="0" smtClean="0"/>
              <a:t>. struktur,…) – CT </a:t>
            </a:r>
            <a:r>
              <a:rPr lang="cs-CZ" sz="2000" dirty="0" err="1" smtClean="0"/>
              <a:t>angio</a:t>
            </a:r>
            <a:endParaRPr lang="cs-CZ" sz="2000" dirty="0" smtClean="0"/>
          </a:p>
          <a:p>
            <a:r>
              <a:rPr lang="cs-CZ" sz="2000" b="1" dirty="0" smtClean="0"/>
              <a:t>MRI:  </a:t>
            </a:r>
            <a:r>
              <a:rPr lang="cs-CZ" sz="2000" dirty="0" smtClean="0"/>
              <a:t>rozlišuje bílou a šedou </a:t>
            </a:r>
            <a:r>
              <a:rPr lang="cs-CZ" sz="2000" dirty="0" err="1" smtClean="0"/>
              <a:t>mozk</a:t>
            </a:r>
            <a:r>
              <a:rPr lang="cs-CZ" sz="2000" dirty="0" smtClean="0"/>
              <a:t>. </a:t>
            </a:r>
            <a:r>
              <a:rPr lang="cs-CZ" sz="2000" dirty="0"/>
              <a:t>t</a:t>
            </a:r>
            <a:r>
              <a:rPr lang="cs-CZ" sz="2000" dirty="0" smtClean="0"/>
              <a:t>káň, kontr. vyš. </a:t>
            </a:r>
            <a:r>
              <a:rPr lang="cs-CZ" sz="2000" dirty="0"/>
              <a:t>s</a:t>
            </a:r>
            <a:r>
              <a:rPr lang="cs-CZ" sz="2000" dirty="0" smtClean="0"/>
              <a:t> gadoliniem, přesnější než CT</a:t>
            </a:r>
          </a:p>
          <a:p>
            <a:r>
              <a:rPr lang="cs-CZ" sz="2000" b="1" dirty="0" smtClean="0"/>
              <a:t>DSA</a:t>
            </a:r>
            <a:r>
              <a:rPr lang="cs-CZ" sz="2000" dirty="0" smtClean="0"/>
              <a:t> – </a:t>
            </a:r>
            <a:r>
              <a:rPr lang="cs-CZ" sz="2000" dirty="0" err="1" smtClean="0"/>
              <a:t>invaz.metoda</a:t>
            </a:r>
            <a:r>
              <a:rPr lang="cs-CZ" sz="2000" dirty="0" smtClean="0"/>
              <a:t> -  výhoda – embolizace tumoru (tumory báze lební)</a:t>
            </a:r>
          </a:p>
          <a:p>
            <a:r>
              <a:rPr lang="cs-CZ" sz="2000" b="1" dirty="0" smtClean="0"/>
              <a:t>PET – </a:t>
            </a:r>
            <a:r>
              <a:rPr lang="cs-CZ" sz="2000" dirty="0" err="1" smtClean="0"/>
              <a:t>info</a:t>
            </a:r>
            <a:r>
              <a:rPr lang="cs-CZ" sz="2000" dirty="0" smtClean="0"/>
              <a:t> o </a:t>
            </a:r>
            <a:r>
              <a:rPr lang="cs-CZ" sz="2000" dirty="0" err="1" smtClean="0"/>
              <a:t>metab</a:t>
            </a:r>
            <a:r>
              <a:rPr lang="cs-CZ" sz="2000" dirty="0" smtClean="0"/>
              <a:t>. </a:t>
            </a:r>
            <a:r>
              <a:rPr lang="cs-CZ" sz="2000" dirty="0"/>
              <a:t>z</a:t>
            </a:r>
            <a:r>
              <a:rPr lang="cs-CZ" sz="2000" dirty="0" smtClean="0"/>
              <a:t>měnách v nádor. </a:t>
            </a:r>
            <a:r>
              <a:rPr lang="cs-CZ" sz="2000" dirty="0"/>
              <a:t>t</a:t>
            </a:r>
            <a:r>
              <a:rPr lang="cs-CZ" sz="2000" dirty="0" smtClean="0"/>
              <a:t>káni (odlišení od MET, nekrózy, </a:t>
            </a:r>
            <a:r>
              <a:rPr lang="cs-CZ" sz="2000" dirty="0" err="1" smtClean="0"/>
              <a:t>gliózy</a:t>
            </a:r>
            <a:r>
              <a:rPr lang="cs-CZ" sz="2000" dirty="0" smtClean="0"/>
              <a:t>)</a:t>
            </a:r>
          </a:p>
          <a:p>
            <a:r>
              <a:rPr lang="cs-CZ" sz="2000" b="1" dirty="0"/>
              <a:t>d</a:t>
            </a:r>
            <a:r>
              <a:rPr lang="cs-CZ" sz="2000" b="1" dirty="0" smtClean="0"/>
              <a:t>ále : </a:t>
            </a:r>
            <a:r>
              <a:rPr lang="cs-CZ" sz="2000" dirty="0" smtClean="0"/>
              <a:t>vyš. </a:t>
            </a:r>
            <a:r>
              <a:rPr lang="cs-CZ" sz="2000" dirty="0" err="1"/>
              <a:t>e</a:t>
            </a:r>
            <a:r>
              <a:rPr lang="cs-CZ" sz="2000" dirty="0" err="1" smtClean="0"/>
              <a:t>vok</a:t>
            </a:r>
            <a:r>
              <a:rPr lang="cs-CZ" sz="2000" dirty="0" smtClean="0"/>
              <a:t>. </a:t>
            </a:r>
            <a:r>
              <a:rPr lang="cs-CZ" sz="2000" dirty="0"/>
              <a:t>p</a:t>
            </a:r>
            <a:r>
              <a:rPr lang="cs-CZ" sz="2000" dirty="0" smtClean="0"/>
              <a:t>otenciálů, (EP), vyš. </a:t>
            </a:r>
            <a:r>
              <a:rPr lang="cs-CZ" sz="2000" dirty="0"/>
              <a:t>o</a:t>
            </a:r>
            <a:r>
              <a:rPr lang="cs-CZ" sz="2000" dirty="0" smtClean="0"/>
              <a:t>čního pozadí, EEG, vyš. </a:t>
            </a:r>
            <a:r>
              <a:rPr lang="cs-CZ" sz="2000" dirty="0" err="1"/>
              <a:t>l</a:t>
            </a:r>
            <a:r>
              <a:rPr lang="cs-CZ" sz="2000" dirty="0" err="1" smtClean="0"/>
              <a:t>ikvoru</a:t>
            </a:r>
            <a:r>
              <a:rPr lang="cs-CZ" sz="2000" dirty="0" smtClean="0"/>
              <a:t>, </a:t>
            </a:r>
            <a:r>
              <a:rPr lang="cs-CZ" sz="2000" dirty="0" err="1" smtClean="0"/>
              <a:t>patol</a:t>
            </a:r>
            <a:r>
              <a:rPr lang="cs-CZ" sz="2000" dirty="0" smtClean="0"/>
              <a:t>. </a:t>
            </a:r>
            <a:r>
              <a:rPr lang="cs-CZ" sz="2000" dirty="0"/>
              <a:t>v</a:t>
            </a:r>
            <a:r>
              <a:rPr lang="cs-CZ" sz="2000" dirty="0" smtClean="0"/>
              <a:t>yš. </a:t>
            </a:r>
            <a:endParaRPr lang="cs-CZ" sz="2000" dirty="0"/>
          </a:p>
        </p:txBody>
      </p:sp>
    </p:spTree>
    <p:extLst>
      <p:ext uri="{BB962C8B-B14F-4D97-AF65-F5344CB8AC3E}">
        <p14:creationId xmlns:p14="http://schemas.microsoft.com/office/powerpoint/2010/main" val="4161159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15416"/>
            <a:ext cx="8229600" cy="990600"/>
          </a:xfrm>
        </p:spPr>
        <p:txBody>
          <a:bodyPr/>
          <a:lstStyle/>
          <a:p>
            <a:r>
              <a:rPr lang="cs-CZ" dirty="0" smtClean="0">
                <a:solidFill>
                  <a:srgbClr val="FF0000"/>
                </a:solidFill>
              </a:rPr>
              <a:t>Nádory CNS – </a:t>
            </a:r>
            <a:r>
              <a:rPr lang="cs-CZ" dirty="0" err="1" smtClean="0">
                <a:solidFill>
                  <a:srgbClr val="FF0000"/>
                </a:solidFill>
              </a:rPr>
              <a:t>patol</a:t>
            </a:r>
            <a:r>
              <a:rPr lang="cs-CZ" dirty="0" smtClean="0">
                <a:solidFill>
                  <a:srgbClr val="FF0000"/>
                </a:solidFill>
              </a:rPr>
              <a:t>. typizace</a:t>
            </a:r>
            <a:endParaRPr lang="cs-CZ" dirty="0">
              <a:solidFill>
                <a:srgbClr val="FF0000"/>
              </a:solidFill>
            </a:endParaRPr>
          </a:p>
        </p:txBody>
      </p:sp>
      <p:sp>
        <p:nvSpPr>
          <p:cNvPr id="3" name="Zástupný symbol pro obsah 2"/>
          <p:cNvSpPr>
            <a:spLocks noGrp="1"/>
          </p:cNvSpPr>
          <p:nvPr>
            <p:ph sz="quarter" idx="1"/>
          </p:nvPr>
        </p:nvSpPr>
        <p:spPr>
          <a:xfrm>
            <a:off x="-36512" y="764704"/>
            <a:ext cx="9217024" cy="6093296"/>
          </a:xfrm>
        </p:spPr>
        <p:txBody>
          <a:bodyPr>
            <a:normAutofit/>
          </a:bodyPr>
          <a:lstStyle/>
          <a:p>
            <a:r>
              <a:rPr lang="cs-CZ" sz="1800" dirty="0" err="1">
                <a:solidFill>
                  <a:srgbClr val="0070C0"/>
                </a:solidFill>
              </a:rPr>
              <a:t>n</a:t>
            </a:r>
            <a:r>
              <a:rPr lang="cs-CZ" sz="1800" dirty="0" err="1" smtClean="0">
                <a:solidFill>
                  <a:srgbClr val="0070C0"/>
                </a:solidFill>
              </a:rPr>
              <a:t>euroepitelové</a:t>
            </a:r>
            <a:r>
              <a:rPr lang="cs-CZ" sz="1800" dirty="0" smtClean="0">
                <a:solidFill>
                  <a:srgbClr val="0070C0"/>
                </a:solidFill>
              </a:rPr>
              <a:t> nádory </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astrogliální</a:t>
            </a:r>
            <a:r>
              <a:rPr lang="cs-CZ" sz="1800" dirty="0" smtClean="0">
                <a:solidFill>
                  <a:schemeClr val="tx1">
                    <a:lumMod val="95000"/>
                    <a:lumOff val="5000"/>
                  </a:schemeClr>
                </a:solidFill>
              </a:rPr>
              <a:t> ( </a:t>
            </a:r>
            <a:r>
              <a:rPr lang="cs-CZ" sz="1800" dirty="0" err="1" smtClean="0">
                <a:solidFill>
                  <a:schemeClr val="tx1">
                    <a:lumMod val="95000"/>
                    <a:lumOff val="5000"/>
                  </a:schemeClr>
                </a:solidFill>
              </a:rPr>
              <a:t>low</a:t>
            </a:r>
            <a:r>
              <a:rPr lang="cs-CZ" sz="1800" dirty="0" smtClean="0">
                <a:solidFill>
                  <a:schemeClr val="tx1">
                    <a:lumMod val="95000"/>
                    <a:lumOff val="5000"/>
                  </a:schemeClr>
                </a:solidFill>
              </a:rPr>
              <a:t> grade, </a:t>
            </a:r>
            <a:r>
              <a:rPr lang="cs-CZ" sz="1800" dirty="0" err="1" smtClean="0">
                <a:solidFill>
                  <a:schemeClr val="tx1">
                    <a:lumMod val="95000"/>
                    <a:lumOff val="5000"/>
                  </a:schemeClr>
                </a:solidFill>
              </a:rPr>
              <a:t>high</a:t>
            </a:r>
            <a:r>
              <a:rPr lang="cs-CZ" sz="1800" dirty="0" smtClean="0">
                <a:solidFill>
                  <a:schemeClr val="tx1">
                    <a:lumMod val="95000"/>
                    <a:lumOff val="5000"/>
                  </a:schemeClr>
                </a:solidFill>
              </a:rPr>
              <a:t> grade- LGG,HGG) </a:t>
            </a:r>
          </a:p>
          <a:p>
            <a:pPr marL="0" indent="0">
              <a:buNone/>
            </a:pPr>
            <a:r>
              <a:rPr lang="cs-CZ" sz="1800" dirty="0">
                <a:solidFill>
                  <a:schemeClr val="tx1">
                    <a:lumMod val="95000"/>
                    <a:lumOff val="5000"/>
                  </a:schemeClr>
                </a:solidFill>
              </a:rPr>
              <a:t> </a:t>
            </a:r>
            <a:r>
              <a:rPr lang="cs-CZ" sz="1800" dirty="0" smtClean="0">
                <a:solidFill>
                  <a:schemeClr val="tx1">
                    <a:lumMod val="95000"/>
                    <a:lumOff val="5000"/>
                  </a:schemeClr>
                </a:solidFill>
              </a:rPr>
              <a:t>    - HGG – </a:t>
            </a:r>
            <a:r>
              <a:rPr lang="cs-CZ" sz="1800" dirty="0" err="1" smtClean="0">
                <a:solidFill>
                  <a:schemeClr val="tx1">
                    <a:lumMod val="95000"/>
                    <a:lumOff val="5000"/>
                  </a:schemeClr>
                </a:solidFill>
              </a:rPr>
              <a:t>glioblastoma</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multiforme</a:t>
            </a:r>
            <a:r>
              <a:rPr lang="cs-CZ" sz="1800" dirty="0" smtClean="0">
                <a:solidFill>
                  <a:schemeClr val="tx1">
                    <a:lumMod val="95000"/>
                    <a:lumOff val="5000"/>
                  </a:schemeClr>
                </a:solidFill>
              </a:rPr>
              <a:t> – doba přežití cca 1 rok</a:t>
            </a:r>
          </a:p>
          <a:p>
            <a:pPr marL="0" indent="0">
              <a:buNone/>
            </a:pPr>
            <a:r>
              <a:rPr lang="cs-CZ" sz="1800" dirty="0">
                <a:solidFill>
                  <a:schemeClr val="tx1">
                    <a:lumMod val="95000"/>
                    <a:lumOff val="5000"/>
                  </a:schemeClr>
                </a:solidFill>
              </a:rPr>
              <a:t> </a:t>
            </a:r>
            <a:r>
              <a:rPr lang="cs-CZ" sz="1800" dirty="0" smtClean="0">
                <a:solidFill>
                  <a:schemeClr val="tx1">
                    <a:lumMod val="95000"/>
                    <a:lumOff val="5000"/>
                  </a:schemeClr>
                </a:solidFill>
              </a:rPr>
              <a:t>                                                      - prakticky nevyléčitelný</a:t>
            </a:r>
            <a:endParaRPr lang="cs-CZ" sz="1800" dirty="0">
              <a:solidFill>
                <a:schemeClr val="tx1">
                  <a:lumMod val="95000"/>
                  <a:lumOff val="5000"/>
                </a:schemeClr>
              </a:solidFill>
            </a:endParaRPr>
          </a:p>
          <a:p>
            <a:r>
              <a:rPr lang="cs-CZ" sz="1800" dirty="0" err="1">
                <a:solidFill>
                  <a:srgbClr val="0070C0"/>
                </a:solidFill>
              </a:rPr>
              <a:t>o</a:t>
            </a:r>
            <a:r>
              <a:rPr lang="cs-CZ" sz="1800" dirty="0" err="1" smtClean="0">
                <a:solidFill>
                  <a:srgbClr val="0070C0"/>
                </a:solidFill>
              </a:rPr>
              <a:t>ligodendrogliální</a:t>
            </a:r>
            <a:r>
              <a:rPr lang="cs-CZ" sz="1800" dirty="0" smtClean="0">
                <a:solidFill>
                  <a:srgbClr val="0070C0"/>
                </a:solidFill>
              </a:rPr>
              <a:t> nádory </a:t>
            </a:r>
            <a:r>
              <a:rPr lang="cs-CZ" sz="1800" dirty="0" smtClean="0">
                <a:solidFill>
                  <a:schemeClr val="tx1">
                    <a:lumMod val="95000"/>
                    <a:lumOff val="5000"/>
                  </a:schemeClr>
                </a:solidFill>
              </a:rPr>
              <a:t>- 4 % všech nádorů CNS</a:t>
            </a:r>
          </a:p>
          <a:p>
            <a:pPr marL="0" indent="0">
              <a:buNone/>
            </a:pPr>
            <a:r>
              <a:rPr lang="cs-CZ" sz="1800" dirty="0" smtClean="0">
                <a:solidFill>
                  <a:schemeClr val="tx1">
                    <a:lumMod val="95000"/>
                    <a:lumOff val="5000"/>
                  </a:schemeClr>
                </a:solidFill>
              </a:rPr>
              <a:t>     - typických znakem jsou kalcifikace na RTG (60%), na CT (90%)</a:t>
            </a:r>
          </a:p>
          <a:p>
            <a:r>
              <a:rPr lang="cs-CZ" sz="1800" dirty="0" err="1">
                <a:solidFill>
                  <a:srgbClr val="0070C0"/>
                </a:solidFill>
              </a:rPr>
              <a:t>e</a:t>
            </a:r>
            <a:r>
              <a:rPr lang="cs-CZ" sz="1800" dirty="0" err="1" smtClean="0">
                <a:solidFill>
                  <a:srgbClr val="0070C0"/>
                </a:solidFill>
              </a:rPr>
              <a:t>pendymální</a:t>
            </a:r>
            <a:r>
              <a:rPr lang="cs-CZ" sz="1800" dirty="0" smtClean="0">
                <a:solidFill>
                  <a:srgbClr val="0070C0"/>
                </a:solidFill>
              </a:rPr>
              <a:t> nádory </a:t>
            </a:r>
            <a:r>
              <a:rPr lang="cs-CZ" sz="1800" dirty="0" smtClean="0">
                <a:solidFill>
                  <a:schemeClr val="tx1">
                    <a:lumMod val="95000"/>
                    <a:lumOff val="5000"/>
                  </a:schemeClr>
                </a:solidFill>
              </a:rPr>
              <a:t>– častý výskyt v komorovém systému, rozsev cestou CSF- zlá prognóza</a:t>
            </a:r>
          </a:p>
          <a:p>
            <a:r>
              <a:rPr lang="cs-CZ" sz="1800" dirty="0">
                <a:solidFill>
                  <a:schemeClr val="tx1">
                    <a:lumMod val="95000"/>
                    <a:lumOff val="5000"/>
                  </a:schemeClr>
                </a:solidFill>
              </a:rPr>
              <a:t>n</a:t>
            </a:r>
            <a:r>
              <a:rPr lang="cs-CZ" sz="1800" dirty="0" smtClean="0">
                <a:solidFill>
                  <a:schemeClr val="tx1">
                    <a:lumMod val="95000"/>
                    <a:lumOff val="5000"/>
                  </a:schemeClr>
                </a:solidFill>
              </a:rPr>
              <a:t>ádory choroidálního plexu – v 1. roce života nejčastější </a:t>
            </a:r>
            <a:r>
              <a:rPr lang="cs-CZ" sz="1800" dirty="0" err="1" smtClean="0">
                <a:solidFill>
                  <a:schemeClr val="tx1">
                    <a:lumMod val="95000"/>
                    <a:lumOff val="5000"/>
                  </a:schemeClr>
                </a:solidFill>
              </a:rPr>
              <a:t>mozk</a:t>
            </a:r>
            <a:r>
              <a:rPr lang="cs-CZ" sz="1800" dirty="0" smtClean="0">
                <a:solidFill>
                  <a:schemeClr val="tx1">
                    <a:lumMod val="95000"/>
                    <a:lumOff val="5000"/>
                  </a:schemeClr>
                </a:solidFill>
              </a:rPr>
              <a:t>. </a:t>
            </a:r>
            <a:r>
              <a:rPr lang="cs-CZ" sz="1800" dirty="0">
                <a:solidFill>
                  <a:schemeClr val="tx1">
                    <a:lumMod val="95000"/>
                    <a:lumOff val="5000"/>
                  </a:schemeClr>
                </a:solidFill>
              </a:rPr>
              <a:t>n</a:t>
            </a:r>
            <a:r>
              <a:rPr lang="cs-CZ" sz="1800" dirty="0" smtClean="0">
                <a:solidFill>
                  <a:schemeClr val="tx1">
                    <a:lumMod val="95000"/>
                    <a:lumOff val="5000"/>
                  </a:schemeClr>
                </a:solidFill>
              </a:rPr>
              <a:t>ádor – obstrukce toku  CSF</a:t>
            </a:r>
          </a:p>
          <a:p>
            <a:r>
              <a:rPr lang="cs-CZ" sz="1800" dirty="0">
                <a:solidFill>
                  <a:srgbClr val="0070C0"/>
                </a:solidFill>
              </a:rPr>
              <a:t>e</a:t>
            </a:r>
            <a:r>
              <a:rPr lang="cs-CZ" sz="1800" dirty="0" smtClean="0">
                <a:solidFill>
                  <a:srgbClr val="0070C0"/>
                </a:solidFill>
              </a:rPr>
              <a:t>mbryonální nádory </a:t>
            </a:r>
            <a:r>
              <a:rPr lang="cs-CZ" sz="1800" dirty="0" smtClean="0">
                <a:solidFill>
                  <a:schemeClr val="tx1">
                    <a:lumMod val="95000"/>
                    <a:lumOff val="5000"/>
                  </a:schemeClr>
                </a:solidFill>
              </a:rPr>
              <a:t>– u dětí do 15. roku, 60 % před 5. rokem</a:t>
            </a:r>
          </a:p>
          <a:p>
            <a:pPr>
              <a:buFontTx/>
              <a:buChar char="-"/>
            </a:pPr>
            <a:r>
              <a:rPr lang="cs-CZ" sz="1800" dirty="0" smtClean="0">
                <a:solidFill>
                  <a:schemeClr val="tx1">
                    <a:lumMod val="95000"/>
                    <a:lumOff val="5000"/>
                  </a:schemeClr>
                </a:solidFill>
              </a:rPr>
              <a:t>nádory z nízce diferencovaných buněk – </a:t>
            </a:r>
            <a:r>
              <a:rPr lang="cs-CZ" sz="1800" dirty="0" err="1" smtClean="0">
                <a:solidFill>
                  <a:schemeClr val="tx1">
                    <a:lumMod val="95000"/>
                    <a:lumOff val="5000"/>
                  </a:schemeClr>
                </a:solidFill>
              </a:rPr>
              <a:t>ependymoblastóm</a:t>
            </a:r>
            <a:r>
              <a:rPr lang="cs-CZ" sz="1800" dirty="0" smtClean="0">
                <a:solidFill>
                  <a:schemeClr val="tx1">
                    <a:lumMod val="95000"/>
                    <a:lumOff val="5000"/>
                  </a:schemeClr>
                </a:solidFill>
              </a:rPr>
              <a:t> – zlá </a:t>
            </a:r>
            <a:r>
              <a:rPr lang="cs-CZ" sz="1800" dirty="0" err="1" smtClean="0">
                <a:solidFill>
                  <a:schemeClr val="tx1">
                    <a:lumMod val="95000"/>
                    <a:lumOff val="5000"/>
                  </a:schemeClr>
                </a:solidFill>
              </a:rPr>
              <a:t>prognoza</a:t>
            </a:r>
            <a:endParaRPr lang="cs-CZ" sz="1800" dirty="0" smtClean="0">
              <a:solidFill>
                <a:schemeClr val="tx1">
                  <a:lumMod val="95000"/>
                  <a:lumOff val="5000"/>
                </a:schemeClr>
              </a:solidFill>
            </a:endParaRPr>
          </a:p>
          <a:p>
            <a:pPr>
              <a:buFontTx/>
              <a:buChar char="-"/>
            </a:pPr>
            <a:r>
              <a:rPr lang="cs-CZ" sz="1800" dirty="0">
                <a:solidFill>
                  <a:srgbClr val="0070C0"/>
                </a:solidFill>
              </a:rPr>
              <a:t>m</a:t>
            </a:r>
            <a:r>
              <a:rPr lang="cs-CZ" sz="1800" dirty="0" smtClean="0">
                <a:solidFill>
                  <a:srgbClr val="0070C0"/>
                </a:solidFill>
              </a:rPr>
              <a:t>eduloblastom</a:t>
            </a:r>
            <a:r>
              <a:rPr lang="cs-CZ" sz="1800" dirty="0" smtClean="0">
                <a:solidFill>
                  <a:schemeClr val="tx1">
                    <a:lumMod val="95000"/>
                    <a:lumOff val="5000"/>
                  </a:schemeClr>
                </a:solidFill>
              </a:rPr>
              <a:t> – obstrukce toku CSF, </a:t>
            </a:r>
            <a:r>
              <a:rPr lang="cs-CZ" sz="1800" dirty="0" err="1" smtClean="0">
                <a:solidFill>
                  <a:schemeClr val="tx1">
                    <a:lumMod val="95000"/>
                    <a:lumOff val="5000"/>
                  </a:schemeClr>
                </a:solidFill>
              </a:rPr>
              <a:t>radiosenzitivita</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mozečk</a:t>
            </a:r>
            <a:r>
              <a:rPr lang="cs-CZ" sz="1800" dirty="0" smtClean="0">
                <a:solidFill>
                  <a:schemeClr val="tx1">
                    <a:lumMod val="95000"/>
                    <a:lumOff val="5000"/>
                  </a:schemeClr>
                </a:solidFill>
              </a:rPr>
              <a:t>. symptomatologie</a:t>
            </a:r>
          </a:p>
          <a:p>
            <a:r>
              <a:rPr lang="cs-CZ" sz="1800" dirty="0">
                <a:solidFill>
                  <a:srgbClr val="0070C0"/>
                </a:solidFill>
              </a:rPr>
              <a:t>m</a:t>
            </a:r>
            <a:r>
              <a:rPr lang="cs-CZ" sz="1800" dirty="0" smtClean="0">
                <a:solidFill>
                  <a:srgbClr val="0070C0"/>
                </a:solidFill>
              </a:rPr>
              <a:t>eningeální nádory </a:t>
            </a:r>
            <a:r>
              <a:rPr lang="cs-CZ" sz="1800" dirty="0" smtClean="0">
                <a:solidFill>
                  <a:schemeClr val="tx1">
                    <a:lumMod val="95000"/>
                    <a:lumOff val="5000"/>
                  </a:schemeClr>
                </a:solidFill>
              </a:rPr>
              <a:t>– převážně benigní, maligní sekund. lokalizací</a:t>
            </a:r>
          </a:p>
          <a:p>
            <a:pPr>
              <a:buFontTx/>
              <a:buChar char="-"/>
            </a:pPr>
            <a:r>
              <a:rPr lang="cs-CZ" sz="1800" dirty="0" smtClean="0">
                <a:solidFill>
                  <a:schemeClr val="tx1">
                    <a:lumMod val="95000"/>
                    <a:lumOff val="5000"/>
                  </a:schemeClr>
                </a:solidFill>
              </a:rPr>
              <a:t>typické lokalizace a CT obraz – </a:t>
            </a:r>
            <a:r>
              <a:rPr lang="cs-CZ" sz="1800" dirty="0" err="1" smtClean="0">
                <a:solidFill>
                  <a:schemeClr val="tx1">
                    <a:lumMod val="95000"/>
                    <a:lumOff val="5000"/>
                  </a:schemeClr>
                </a:solidFill>
              </a:rPr>
              <a:t>parasagitálně</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konvexitárně</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selárně</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sfenoidálně</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falx</a:t>
            </a:r>
            <a:r>
              <a:rPr lang="cs-CZ" sz="1800" dirty="0" smtClean="0">
                <a:solidFill>
                  <a:schemeClr val="tx1">
                    <a:lumMod val="95000"/>
                    <a:lumOff val="5000"/>
                  </a:schemeClr>
                </a:solidFill>
              </a:rPr>
              <a:t>., </a:t>
            </a:r>
            <a:r>
              <a:rPr lang="cs-CZ" sz="1800" dirty="0" err="1" smtClean="0">
                <a:solidFill>
                  <a:schemeClr val="tx1">
                    <a:lumMod val="95000"/>
                    <a:lumOff val="5000"/>
                  </a:schemeClr>
                </a:solidFill>
              </a:rPr>
              <a:t>tentoriálně</a:t>
            </a:r>
            <a:endParaRPr lang="cs-CZ" sz="1800" dirty="0" smtClean="0">
              <a:solidFill>
                <a:schemeClr val="tx1">
                  <a:lumMod val="95000"/>
                  <a:lumOff val="5000"/>
                </a:schemeClr>
              </a:solidFill>
            </a:endParaRPr>
          </a:p>
          <a:p>
            <a:pPr>
              <a:buFontTx/>
              <a:buChar char="-"/>
            </a:pPr>
            <a:r>
              <a:rPr lang="cs-CZ" sz="1800" dirty="0">
                <a:solidFill>
                  <a:schemeClr val="tx1">
                    <a:lumMod val="95000"/>
                    <a:lumOff val="5000"/>
                  </a:schemeClr>
                </a:solidFill>
              </a:rPr>
              <a:t>r</a:t>
            </a:r>
            <a:r>
              <a:rPr lang="cs-CZ" sz="1800" dirty="0" smtClean="0">
                <a:solidFill>
                  <a:schemeClr val="tx1">
                    <a:lumMod val="95000"/>
                    <a:lumOff val="5000"/>
                  </a:schemeClr>
                </a:solidFill>
              </a:rPr>
              <a:t>adikální </a:t>
            </a:r>
            <a:r>
              <a:rPr lang="cs-CZ" sz="1800" dirty="0" err="1" smtClean="0">
                <a:solidFill>
                  <a:schemeClr val="tx1">
                    <a:lumMod val="95000"/>
                    <a:lumOff val="5000"/>
                  </a:schemeClr>
                </a:solidFill>
              </a:rPr>
              <a:t>chir</a:t>
            </a:r>
            <a:r>
              <a:rPr lang="cs-CZ" sz="1800" dirty="0" smtClean="0">
                <a:solidFill>
                  <a:schemeClr val="tx1">
                    <a:lumMod val="95000"/>
                    <a:lumOff val="5000"/>
                  </a:schemeClr>
                </a:solidFill>
              </a:rPr>
              <a:t>. resekce s </a:t>
            </a:r>
            <a:r>
              <a:rPr lang="cs-CZ" sz="1800" dirty="0" err="1" smtClean="0">
                <a:solidFill>
                  <a:schemeClr val="tx1">
                    <a:lumMod val="95000"/>
                    <a:lumOff val="5000"/>
                  </a:schemeClr>
                </a:solidFill>
              </a:rPr>
              <a:t>dura</a:t>
            </a:r>
            <a:r>
              <a:rPr lang="cs-CZ" sz="1800" dirty="0" smtClean="0">
                <a:solidFill>
                  <a:schemeClr val="tx1">
                    <a:lumMod val="95000"/>
                    <a:lumOff val="5000"/>
                  </a:schemeClr>
                </a:solidFill>
              </a:rPr>
              <a:t> mater + RT – obecné dobrá </a:t>
            </a:r>
            <a:r>
              <a:rPr lang="cs-CZ" sz="1800" dirty="0" err="1" smtClean="0">
                <a:solidFill>
                  <a:schemeClr val="tx1">
                    <a:lumMod val="95000"/>
                    <a:lumOff val="5000"/>
                  </a:schemeClr>
                </a:solidFill>
              </a:rPr>
              <a:t>prognoza</a:t>
            </a:r>
            <a:endParaRPr lang="cs-CZ" sz="1800" dirty="0" smtClean="0">
              <a:solidFill>
                <a:schemeClr val="tx1">
                  <a:lumMod val="95000"/>
                  <a:lumOff val="5000"/>
                </a:schemeClr>
              </a:solidFill>
            </a:endParaRPr>
          </a:p>
        </p:txBody>
      </p:sp>
    </p:spTree>
    <p:extLst>
      <p:ext uri="{BB962C8B-B14F-4D97-AF65-F5344CB8AC3E}">
        <p14:creationId xmlns:p14="http://schemas.microsoft.com/office/powerpoint/2010/main" val="2863829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3408"/>
            <a:ext cx="8229600" cy="990600"/>
          </a:xfrm>
        </p:spPr>
        <p:txBody>
          <a:bodyPr/>
          <a:lstStyle/>
          <a:p>
            <a:r>
              <a:rPr lang="cs-CZ" dirty="0" smtClean="0">
                <a:solidFill>
                  <a:srgbClr val="FF0000"/>
                </a:solidFill>
              </a:rPr>
              <a:t>Nádory CNS - terapie</a:t>
            </a:r>
            <a:endParaRPr lang="cs-CZ" dirty="0">
              <a:solidFill>
                <a:srgbClr val="FF0000"/>
              </a:solidFill>
            </a:endParaRPr>
          </a:p>
        </p:txBody>
      </p:sp>
      <p:sp>
        <p:nvSpPr>
          <p:cNvPr id="3" name="Zástupný symbol pro obsah 2"/>
          <p:cNvSpPr>
            <a:spLocks noGrp="1"/>
          </p:cNvSpPr>
          <p:nvPr>
            <p:ph sz="quarter" idx="1"/>
          </p:nvPr>
        </p:nvSpPr>
        <p:spPr>
          <a:xfrm>
            <a:off x="0" y="692696"/>
            <a:ext cx="9144000" cy="6165304"/>
          </a:xfrm>
        </p:spPr>
        <p:txBody>
          <a:bodyPr/>
          <a:lstStyle/>
          <a:p>
            <a:r>
              <a:rPr lang="cs-CZ" sz="2000" dirty="0" smtClean="0"/>
              <a:t>OIK  - v moderní praxi </a:t>
            </a:r>
            <a:r>
              <a:rPr lang="cs-CZ" sz="2000" dirty="0" err="1" smtClean="0"/>
              <a:t>multidisc</a:t>
            </a:r>
            <a:r>
              <a:rPr lang="cs-CZ" sz="2000" dirty="0" smtClean="0"/>
              <a:t>. spolupráce</a:t>
            </a:r>
          </a:p>
          <a:p>
            <a:r>
              <a:rPr lang="cs-CZ" sz="2000" dirty="0"/>
              <a:t>s</a:t>
            </a:r>
            <a:r>
              <a:rPr lang="cs-CZ" sz="2000" dirty="0" smtClean="0"/>
              <a:t>tereotaktická biopsie </a:t>
            </a:r>
          </a:p>
          <a:p>
            <a:r>
              <a:rPr lang="cs-CZ" sz="2000" dirty="0" err="1"/>
              <a:t>n</a:t>
            </a:r>
            <a:r>
              <a:rPr lang="cs-CZ" sz="2000" dirty="0" err="1" smtClean="0"/>
              <a:t>euroendoskopie</a:t>
            </a:r>
            <a:r>
              <a:rPr lang="cs-CZ" sz="2000" dirty="0" smtClean="0"/>
              <a:t> – zejména TU v komorách</a:t>
            </a:r>
          </a:p>
          <a:p>
            <a:r>
              <a:rPr lang="cs-CZ" sz="2000" dirty="0"/>
              <a:t>o</a:t>
            </a:r>
            <a:r>
              <a:rPr lang="cs-CZ" sz="2000" dirty="0" smtClean="0"/>
              <a:t>tevřená resekce + </a:t>
            </a:r>
            <a:r>
              <a:rPr lang="cs-CZ" sz="2000" dirty="0" err="1" smtClean="0"/>
              <a:t>perop</a:t>
            </a:r>
            <a:r>
              <a:rPr lang="cs-CZ" sz="2000" dirty="0" smtClean="0"/>
              <a:t>. </a:t>
            </a:r>
            <a:r>
              <a:rPr lang="cs-CZ" sz="2000" dirty="0" err="1"/>
              <a:t>n</a:t>
            </a:r>
            <a:r>
              <a:rPr lang="cs-CZ" sz="2000" dirty="0" err="1" smtClean="0"/>
              <a:t>eurofyz</a:t>
            </a:r>
            <a:r>
              <a:rPr lang="cs-CZ" sz="2000" dirty="0" smtClean="0"/>
              <a:t>. monitoring, event. (</a:t>
            </a:r>
            <a:r>
              <a:rPr lang="cs-CZ" sz="2000" dirty="0" err="1" smtClean="0"/>
              <a:t>awake</a:t>
            </a:r>
            <a:r>
              <a:rPr lang="cs-CZ" sz="2000" dirty="0" smtClean="0"/>
              <a:t> </a:t>
            </a:r>
            <a:r>
              <a:rPr lang="cs-CZ" sz="2000" dirty="0" err="1" smtClean="0"/>
              <a:t>surgery</a:t>
            </a:r>
            <a:r>
              <a:rPr lang="cs-CZ" sz="2000" dirty="0" smtClean="0"/>
              <a:t>)</a:t>
            </a:r>
          </a:p>
          <a:p>
            <a:r>
              <a:rPr lang="cs-CZ" sz="2000" dirty="0" smtClean="0"/>
              <a:t>UZ </a:t>
            </a:r>
            <a:r>
              <a:rPr lang="cs-CZ" sz="2000" dirty="0" err="1" smtClean="0"/>
              <a:t>perop</a:t>
            </a:r>
            <a:r>
              <a:rPr lang="cs-CZ" sz="2000" dirty="0" smtClean="0"/>
              <a:t>. </a:t>
            </a:r>
          </a:p>
          <a:p>
            <a:r>
              <a:rPr lang="cs-CZ" sz="2000" dirty="0"/>
              <a:t>u</a:t>
            </a:r>
            <a:r>
              <a:rPr lang="cs-CZ" sz="2000" dirty="0" smtClean="0"/>
              <a:t> benigních nádorů – </a:t>
            </a:r>
            <a:r>
              <a:rPr lang="cs-CZ" sz="2000" dirty="0" err="1" smtClean="0"/>
              <a:t>chir</a:t>
            </a:r>
            <a:r>
              <a:rPr lang="cs-CZ" sz="2000" dirty="0" smtClean="0"/>
              <a:t>. resekce zcela kurativní výkon</a:t>
            </a:r>
          </a:p>
          <a:p>
            <a:endParaRPr lang="cs-CZ" dirty="0"/>
          </a:p>
        </p:txBody>
      </p:sp>
      <p:pic>
        <p:nvPicPr>
          <p:cNvPr id="3074" name="Picture 2" descr="C:\Users\2271\Desktop\4gj_48w_360_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24944"/>
            <a:ext cx="5244075"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65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609" y="-243408"/>
            <a:ext cx="9108504" cy="990600"/>
          </a:xfrm>
        </p:spPr>
        <p:txBody>
          <a:bodyPr>
            <a:normAutofit/>
          </a:bodyPr>
          <a:lstStyle/>
          <a:p>
            <a:r>
              <a:rPr lang="cs-CZ" dirty="0" smtClean="0">
                <a:solidFill>
                  <a:srgbClr val="FF0000"/>
                </a:solidFill>
              </a:rPr>
              <a:t>Nádory CNS – </a:t>
            </a:r>
            <a:r>
              <a:rPr lang="cs-CZ" sz="1800" dirty="0" smtClean="0">
                <a:solidFill>
                  <a:srgbClr val="FF0000"/>
                </a:solidFill>
              </a:rPr>
              <a:t>radioterapie a </a:t>
            </a:r>
            <a:r>
              <a:rPr lang="cs-CZ" sz="1800" dirty="0" err="1" smtClean="0">
                <a:solidFill>
                  <a:srgbClr val="FF0000"/>
                </a:solidFill>
              </a:rPr>
              <a:t>radiochirurgie,chemoterapie</a:t>
            </a:r>
            <a:endParaRPr lang="cs-CZ" sz="1800" dirty="0">
              <a:solidFill>
                <a:srgbClr val="FF0000"/>
              </a:solidFill>
            </a:endParaRPr>
          </a:p>
        </p:txBody>
      </p:sp>
      <p:sp>
        <p:nvSpPr>
          <p:cNvPr id="3" name="Zástupný symbol pro obsah 2"/>
          <p:cNvSpPr>
            <a:spLocks noGrp="1"/>
          </p:cNvSpPr>
          <p:nvPr>
            <p:ph sz="quarter" idx="1"/>
          </p:nvPr>
        </p:nvSpPr>
        <p:spPr>
          <a:xfrm>
            <a:off x="0" y="692696"/>
            <a:ext cx="9144000" cy="6165304"/>
          </a:xfrm>
        </p:spPr>
        <p:txBody>
          <a:bodyPr>
            <a:normAutofit/>
          </a:bodyPr>
          <a:lstStyle/>
          <a:p>
            <a:r>
              <a:rPr lang="cs-CZ" sz="2000" dirty="0" err="1">
                <a:solidFill>
                  <a:schemeClr val="tx1">
                    <a:lumMod val="95000"/>
                    <a:lumOff val="5000"/>
                  </a:schemeClr>
                </a:solidFill>
              </a:rPr>
              <a:t>a</a:t>
            </a:r>
            <a:r>
              <a:rPr lang="cs-CZ" sz="2000" dirty="0" err="1" smtClean="0">
                <a:solidFill>
                  <a:schemeClr val="tx1">
                    <a:lumMod val="95000"/>
                    <a:lumOff val="5000"/>
                  </a:schemeClr>
                </a:solidFill>
              </a:rPr>
              <a:t>djuv</a:t>
            </a:r>
            <a:r>
              <a:rPr lang="cs-CZ" sz="2000" dirty="0" smtClean="0">
                <a:solidFill>
                  <a:schemeClr val="tx1">
                    <a:lumMod val="95000"/>
                    <a:lumOff val="5000"/>
                  </a:schemeClr>
                </a:solidFill>
              </a:rPr>
              <a:t>. </a:t>
            </a:r>
            <a:r>
              <a:rPr lang="cs-CZ" sz="2000" dirty="0">
                <a:solidFill>
                  <a:schemeClr val="tx1">
                    <a:lumMod val="95000"/>
                    <a:lumOff val="5000"/>
                  </a:schemeClr>
                </a:solidFill>
              </a:rPr>
              <a:t>r</a:t>
            </a:r>
            <a:r>
              <a:rPr lang="cs-CZ" sz="2000" dirty="0" smtClean="0">
                <a:solidFill>
                  <a:schemeClr val="tx1">
                    <a:lumMod val="95000"/>
                    <a:lumOff val="5000"/>
                  </a:schemeClr>
                </a:solidFill>
              </a:rPr>
              <a:t>adioterapie – po OP výkonu většinou u </a:t>
            </a:r>
            <a:r>
              <a:rPr lang="cs-CZ" sz="2000" dirty="0" err="1" smtClean="0">
                <a:solidFill>
                  <a:schemeClr val="tx1">
                    <a:lumMod val="95000"/>
                    <a:lumOff val="5000"/>
                  </a:schemeClr>
                </a:solidFill>
              </a:rPr>
              <a:t>high</a:t>
            </a:r>
            <a:r>
              <a:rPr lang="cs-CZ" sz="2000" dirty="0" smtClean="0">
                <a:solidFill>
                  <a:schemeClr val="tx1">
                    <a:lumMod val="95000"/>
                    <a:lumOff val="5000"/>
                  </a:schemeClr>
                </a:solidFill>
              </a:rPr>
              <a:t>-grade tumorů</a:t>
            </a:r>
          </a:p>
          <a:p>
            <a:r>
              <a:rPr lang="cs-CZ" sz="2000" dirty="0">
                <a:solidFill>
                  <a:schemeClr val="tx1">
                    <a:lumMod val="95000"/>
                    <a:lumOff val="5000"/>
                  </a:schemeClr>
                </a:solidFill>
              </a:rPr>
              <a:t>k</a:t>
            </a:r>
            <a:r>
              <a:rPr lang="cs-CZ" sz="2000" dirty="0" smtClean="0">
                <a:solidFill>
                  <a:schemeClr val="tx1">
                    <a:lumMod val="95000"/>
                    <a:lumOff val="5000"/>
                  </a:schemeClr>
                </a:solidFill>
              </a:rPr>
              <a:t>urativní – u prim. </a:t>
            </a:r>
            <a:r>
              <a:rPr lang="cs-CZ" sz="2000" dirty="0" err="1">
                <a:solidFill>
                  <a:schemeClr val="tx1">
                    <a:lumMod val="95000"/>
                    <a:lumOff val="5000"/>
                  </a:schemeClr>
                </a:solidFill>
              </a:rPr>
              <a:t>m</a:t>
            </a:r>
            <a:r>
              <a:rPr lang="cs-CZ" sz="2000" dirty="0" err="1" smtClean="0">
                <a:solidFill>
                  <a:schemeClr val="tx1">
                    <a:lumMod val="95000"/>
                    <a:lumOff val="5000"/>
                  </a:schemeClr>
                </a:solidFill>
              </a:rPr>
              <a:t>ozk</a:t>
            </a:r>
            <a:r>
              <a:rPr lang="cs-CZ" sz="2000" dirty="0" smtClean="0">
                <a:solidFill>
                  <a:schemeClr val="tx1">
                    <a:lumMod val="95000"/>
                    <a:lumOff val="5000"/>
                  </a:schemeClr>
                </a:solidFill>
              </a:rPr>
              <a:t>. </a:t>
            </a:r>
            <a:r>
              <a:rPr lang="cs-CZ" sz="2000" dirty="0">
                <a:solidFill>
                  <a:schemeClr val="tx1">
                    <a:lumMod val="95000"/>
                    <a:lumOff val="5000"/>
                  </a:schemeClr>
                </a:solidFill>
              </a:rPr>
              <a:t>l</a:t>
            </a:r>
            <a:r>
              <a:rPr lang="cs-CZ" sz="2000" dirty="0" smtClean="0">
                <a:solidFill>
                  <a:schemeClr val="tx1">
                    <a:lumMod val="95000"/>
                    <a:lumOff val="5000"/>
                  </a:schemeClr>
                </a:solidFill>
              </a:rPr>
              <a:t>ymfomů a </a:t>
            </a:r>
            <a:r>
              <a:rPr lang="cs-CZ" sz="2000" dirty="0" err="1" smtClean="0">
                <a:solidFill>
                  <a:schemeClr val="tx1">
                    <a:lumMod val="95000"/>
                    <a:lumOff val="5000"/>
                  </a:schemeClr>
                </a:solidFill>
              </a:rPr>
              <a:t>germinomů</a:t>
            </a:r>
            <a:endParaRPr lang="cs-CZ" sz="2000" dirty="0" smtClean="0">
              <a:solidFill>
                <a:schemeClr val="tx1">
                  <a:lumMod val="95000"/>
                  <a:lumOff val="5000"/>
                </a:schemeClr>
              </a:solidFill>
            </a:endParaRPr>
          </a:p>
          <a:p>
            <a:r>
              <a:rPr lang="cs-CZ" sz="2000" dirty="0">
                <a:solidFill>
                  <a:schemeClr val="tx1">
                    <a:lumMod val="95000"/>
                    <a:lumOff val="5000"/>
                  </a:schemeClr>
                </a:solidFill>
              </a:rPr>
              <a:t>u</a:t>
            </a:r>
            <a:r>
              <a:rPr lang="cs-CZ" sz="2000" dirty="0" smtClean="0">
                <a:solidFill>
                  <a:schemeClr val="tx1">
                    <a:lumMod val="95000"/>
                    <a:lumOff val="5000"/>
                  </a:schemeClr>
                </a:solidFill>
              </a:rPr>
              <a:t> </a:t>
            </a:r>
            <a:r>
              <a:rPr lang="cs-CZ" sz="2000" dirty="0" err="1" smtClean="0">
                <a:solidFill>
                  <a:schemeClr val="tx1">
                    <a:lumMod val="95000"/>
                    <a:lumOff val="5000"/>
                  </a:schemeClr>
                </a:solidFill>
              </a:rPr>
              <a:t>inop</a:t>
            </a:r>
            <a:r>
              <a:rPr lang="cs-CZ" sz="2000" dirty="0" smtClean="0">
                <a:solidFill>
                  <a:schemeClr val="tx1">
                    <a:lumMod val="95000"/>
                    <a:lumOff val="5000"/>
                  </a:schemeClr>
                </a:solidFill>
              </a:rPr>
              <a:t>. </a:t>
            </a:r>
            <a:r>
              <a:rPr lang="cs-CZ" sz="2000" dirty="0">
                <a:solidFill>
                  <a:schemeClr val="tx1">
                    <a:lumMod val="95000"/>
                    <a:lumOff val="5000"/>
                  </a:schemeClr>
                </a:solidFill>
              </a:rPr>
              <a:t>n</a:t>
            </a:r>
            <a:r>
              <a:rPr lang="cs-CZ" sz="2000" dirty="0" smtClean="0">
                <a:solidFill>
                  <a:schemeClr val="tx1">
                    <a:lumMod val="95000"/>
                    <a:lumOff val="5000"/>
                  </a:schemeClr>
                </a:solidFill>
              </a:rPr>
              <a:t>álezů – zlepšení klin. </a:t>
            </a:r>
            <a:r>
              <a:rPr lang="cs-CZ" sz="2000" dirty="0">
                <a:solidFill>
                  <a:schemeClr val="tx1">
                    <a:lumMod val="95000"/>
                    <a:lumOff val="5000"/>
                  </a:schemeClr>
                </a:solidFill>
              </a:rPr>
              <a:t>s</a:t>
            </a:r>
            <a:r>
              <a:rPr lang="cs-CZ" sz="2000" dirty="0" smtClean="0">
                <a:solidFill>
                  <a:schemeClr val="tx1">
                    <a:lumMod val="95000"/>
                    <a:lumOff val="5000"/>
                  </a:schemeClr>
                </a:solidFill>
              </a:rPr>
              <a:t>tavu</a:t>
            </a:r>
          </a:p>
          <a:p>
            <a:r>
              <a:rPr lang="cs-CZ" sz="2000" dirty="0" smtClean="0">
                <a:solidFill>
                  <a:schemeClr val="tx1">
                    <a:lumMod val="95000"/>
                    <a:lumOff val="5000"/>
                  </a:schemeClr>
                </a:solidFill>
              </a:rPr>
              <a:t> u </a:t>
            </a:r>
            <a:r>
              <a:rPr lang="cs-CZ" sz="2000" dirty="0" err="1" smtClean="0">
                <a:solidFill>
                  <a:schemeClr val="tx1">
                    <a:lumMod val="95000"/>
                    <a:lumOff val="5000"/>
                  </a:schemeClr>
                </a:solidFill>
              </a:rPr>
              <a:t>metast</a:t>
            </a:r>
            <a:r>
              <a:rPr lang="cs-CZ" sz="2000" dirty="0" smtClean="0">
                <a:solidFill>
                  <a:schemeClr val="tx1">
                    <a:lumMod val="95000"/>
                    <a:lumOff val="5000"/>
                  </a:schemeClr>
                </a:solidFill>
              </a:rPr>
              <a:t>. nádorů- </a:t>
            </a:r>
            <a:r>
              <a:rPr lang="cs-CZ" sz="2000" dirty="0" err="1" smtClean="0">
                <a:solidFill>
                  <a:schemeClr val="tx1">
                    <a:lumMod val="95000"/>
                    <a:lumOff val="5000"/>
                  </a:schemeClr>
                </a:solidFill>
              </a:rPr>
              <a:t>malobun</a:t>
            </a:r>
            <a:r>
              <a:rPr lang="cs-CZ" sz="2000" dirty="0" smtClean="0">
                <a:solidFill>
                  <a:schemeClr val="tx1">
                    <a:lumMod val="95000"/>
                    <a:lumOff val="5000"/>
                  </a:schemeClr>
                </a:solidFill>
              </a:rPr>
              <a:t>. karcinom plic – u pacientů v remisi PCI (</a:t>
            </a:r>
            <a:r>
              <a:rPr lang="cs-CZ" sz="2000" dirty="0" err="1" smtClean="0">
                <a:solidFill>
                  <a:schemeClr val="tx1">
                    <a:lumMod val="95000"/>
                    <a:lumOff val="5000"/>
                  </a:schemeClr>
                </a:solidFill>
              </a:rPr>
              <a:t>profyl</a:t>
            </a:r>
            <a:r>
              <a:rPr lang="cs-CZ" sz="2000" dirty="0" smtClean="0">
                <a:solidFill>
                  <a:schemeClr val="tx1">
                    <a:lumMod val="95000"/>
                    <a:lumOff val="5000"/>
                  </a:schemeClr>
                </a:solidFill>
              </a:rPr>
              <a:t>. ozáření CNS)</a:t>
            </a:r>
          </a:p>
          <a:p>
            <a:endParaRPr lang="cs-CZ" sz="2000" dirty="0" smtClean="0">
              <a:solidFill>
                <a:schemeClr val="tx1">
                  <a:lumMod val="95000"/>
                  <a:lumOff val="5000"/>
                </a:schemeClr>
              </a:solidFill>
            </a:endParaRPr>
          </a:p>
          <a:p>
            <a:r>
              <a:rPr lang="cs-CZ" sz="2000" dirty="0">
                <a:solidFill>
                  <a:schemeClr val="tx1">
                    <a:lumMod val="95000"/>
                    <a:lumOff val="5000"/>
                  </a:schemeClr>
                </a:solidFill>
              </a:rPr>
              <a:t>c</a:t>
            </a:r>
            <a:r>
              <a:rPr lang="cs-CZ" sz="2000" dirty="0" smtClean="0">
                <a:solidFill>
                  <a:schemeClr val="tx1">
                    <a:lumMod val="95000"/>
                    <a:lumOff val="5000"/>
                  </a:schemeClr>
                </a:solidFill>
              </a:rPr>
              <a:t>hemoterapie: </a:t>
            </a:r>
            <a:r>
              <a:rPr lang="cs-CZ" sz="2000" dirty="0" err="1" smtClean="0">
                <a:solidFill>
                  <a:schemeClr val="tx1">
                    <a:lumMod val="95000"/>
                    <a:lumOff val="5000"/>
                  </a:schemeClr>
                </a:solidFill>
              </a:rPr>
              <a:t>kurat</a:t>
            </a:r>
            <a:r>
              <a:rPr lang="cs-CZ" sz="2000" dirty="0" smtClean="0">
                <a:solidFill>
                  <a:schemeClr val="tx1">
                    <a:lumMod val="95000"/>
                    <a:lumOff val="5000"/>
                  </a:schemeClr>
                </a:solidFill>
              </a:rPr>
              <a:t>. potenciál u </a:t>
            </a:r>
            <a:r>
              <a:rPr lang="cs-CZ" sz="2000" dirty="0" err="1" smtClean="0">
                <a:solidFill>
                  <a:schemeClr val="tx1">
                    <a:lumMod val="95000"/>
                    <a:lumOff val="5000"/>
                  </a:schemeClr>
                </a:solidFill>
              </a:rPr>
              <a:t>germinomů</a:t>
            </a:r>
            <a:r>
              <a:rPr lang="cs-CZ" sz="2000" dirty="0" smtClean="0">
                <a:solidFill>
                  <a:schemeClr val="tx1">
                    <a:lumMod val="95000"/>
                    <a:lumOff val="5000"/>
                  </a:schemeClr>
                </a:solidFill>
              </a:rPr>
              <a:t>, </a:t>
            </a:r>
            <a:r>
              <a:rPr lang="cs-CZ" sz="2000" dirty="0" err="1" smtClean="0">
                <a:solidFill>
                  <a:schemeClr val="tx1">
                    <a:lumMod val="95000"/>
                    <a:lumOff val="5000"/>
                  </a:schemeClr>
                </a:solidFill>
              </a:rPr>
              <a:t>hematol</a:t>
            </a:r>
            <a:r>
              <a:rPr lang="cs-CZ" sz="2000" dirty="0" smtClean="0">
                <a:solidFill>
                  <a:schemeClr val="tx1">
                    <a:lumMod val="95000"/>
                    <a:lumOff val="5000"/>
                  </a:schemeClr>
                </a:solidFill>
              </a:rPr>
              <a:t>. </a:t>
            </a:r>
            <a:r>
              <a:rPr lang="cs-CZ" sz="2000" dirty="0">
                <a:solidFill>
                  <a:schemeClr val="tx1">
                    <a:lumMod val="95000"/>
                    <a:lumOff val="5000"/>
                  </a:schemeClr>
                </a:solidFill>
              </a:rPr>
              <a:t>m</a:t>
            </a:r>
            <a:r>
              <a:rPr lang="cs-CZ" sz="2000" dirty="0" smtClean="0">
                <a:solidFill>
                  <a:schemeClr val="tx1">
                    <a:lumMod val="95000"/>
                    <a:lumOff val="5000"/>
                  </a:schemeClr>
                </a:solidFill>
              </a:rPr>
              <a:t>alignit)</a:t>
            </a:r>
          </a:p>
          <a:p>
            <a:r>
              <a:rPr lang="cs-CZ" sz="2000" dirty="0" smtClean="0">
                <a:solidFill>
                  <a:schemeClr val="tx1">
                    <a:lumMod val="95000"/>
                    <a:lumOff val="5000"/>
                  </a:schemeClr>
                </a:solidFill>
              </a:rPr>
              <a:t>- u gliomů pouze </a:t>
            </a:r>
            <a:r>
              <a:rPr lang="cs-CZ" sz="2000" dirty="0" err="1" smtClean="0">
                <a:solidFill>
                  <a:schemeClr val="tx1">
                    <a:lumMod val="95000"/>
                    <a:lumOff val="5000"/>
                  </a:schemeClr>
                </a:solidFill>
              </a:rPr>
              <a:t>dopln</a:t>
            </a:r>
            <a:r>
              <a:rPr lang="cs-CZ" sz="2000" dirty="0" smtClean="0">
                <a:solidFill>
                  <a:schemeClr val="tx1">
                    <a:lumMod val="95000"/>
                    <a:lumOff val="5000"/>
                  </a:schemeClr>
                </a:solidFill>
              </a:rPr>
              <a:t>. funkce</a:t>
            </a:r>
          </a:p>
          <a:p>
            <a:r>
              <a:rPr lang="cs-CZ" sz="2000" dirty="0">
                <a:solidFill>
                  <a:schemeClr val="tx1">
                    <a:lumMod val="95000"/>
                    <a:lumOff val="5000"/>
                  </a:schemeClr>
                </a:solidFill>
              </a:rPr>
              <a:t>a</a:t>
            </a:r>
            <a:r>
              <a:rPr lang="cs-CZ" sz="2000" dirty="0" smtClean="0">
                <a:solidFill>
                  <a:schemeClr val="tx1">
                    <a:lumMod val="95000"/>
                    <a:lumOff val="5000"/>
                  </a:schemeClr>
                </a:solidFill>
              </a:rPr>
              <a:t>djuvantní/</a:t>
            </a:r>
            <a:r>
              <a:rPr lang="cs-CZ" sz="2000" dirty="0" err="1" smtClean="0">
                <a:solidFill>
                  <a:schemeClr val="tx1">
                    <a:lumMod val="95000"/>
                    <a:lumOff val="5000"/>
                  </a:schemeClr>
                </a:solidFill>
              </a:rPr>
              <a:t>neoadjuv</a:t>
            </a:r>
            <a:r>
              <a:rPr lang="cs-CZ" sz="2000" dirty="0" smtClean="0">
                <a:solidFill>
                  <a:schemeClr val="tx1">
                    <a:lumMod val="95000"/>
                    <a:lumOff val="5000"/>
                  </a:schemeClr>
                </a:solidFill>
              </a:rPr>
              <a:t>. </a:t>
            </a:r>
          </a:p>
          <a:p>
            <a:r>
              <a:rPr lang="cs-CZ" sz="2000" dirty="0">
                <a:solidFill>
                  <a:schemeClr val="tx1">
                    <a:lumMod val="95000"/>
                    <a:lumOff val="5000"/>
                  </a:schemeClr>
                </a:solidFill>
              </a:rPr>
              <a:t>p</a:t>
            </a:r>
            <a:r>
              <a:rPr lang="cs-CZ" sz="2000" dirty="0" smtClean="0">
                <a:solidFill>
                  <a:schemeClr val="tx1">
                    <a:lumMod val="95000"/>
                    <a:lumOff val="5000"/>
                  </a:schemeClr>
                </a:solidFill>
              </a:rPr>
              <a:t>roblémem zůstává přestup přes HEB</a:t>
            </a:r>
            <a:endParaRPr lang="cs-CZ" sz="2000" dirty="0">
              <a:solidFill>
                <a:schemeClr val="tx1">
                  <a:lumMod val="95000"/>
                  <a:lumOff val="5000"/>
                </a:schemeClr>
              </a:solidFill>
            </a:endParaRPr>
          </a:p>
        </p:txBody>
      </p:sp>
    </p:spTree>
    <p:extLst>
      <p:ext uri="{BB962C8B-B14F-4D97-AF65-F5344CB8AC3E}">
        <p14:creationId xmlns:p14="http://schemas.microsoft.com/office/powerpoint/2010/main" val="1654396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1979712" y="1124744"/>
            <a:ext cx="8229600" cy="5494920"/>
          </a:xfrm>
        </p:spPr>
        <p:txBody>
          <a:bodyPr>
            <a:normAutofit/>
          </a:bodyPr>
          <a:lstStyle/>
          <a:p>
            <a:r>
              <a:rPr lang="cs-CZ" dirty="0" smtClean="0"/>
              <a:t> astrocytom</a:t>
            </a:r>
            <a:endParaRPr lang="cs-CZ" dirty="0"/>
          </a:p>
          <a:p>
            <a:r>
              <a:rPr lang="cs-CZ" dirty="0" smtClean="0"/>
              <a:t>                     meningeom</a:t>
            </a:r>
            <a:endParaRPr lang="cs-CZ" dirty="0" smtClean="0"/>
          </a:p>
          <a:p>
            <a:endParaRPr lang="cs-CZ" dirty="0"/>
          </a:p>
          <a:p>
            <a:pPr marL="137160" indent="0">
              <a:buNone/>
            </a:pPr>
            <a:r>
              <a:rPr lang="cs-CZ" dirty="0" smtClean="0"/>
              <a:t>                 </a:t>
            </a:r>
          </a:p>
          <a:p>
            <a:pPr marL="137160" indent="0">
              <a:buNone/>
            </a:pPr>
            <a:r>
              <a:rPr lang="cs-CZ" dirty="0"/>
              <a:t> </a:t>
            </a:r>
            <a:r>
              <a:rPr lang="cs-CZ" dirty="0" smtClean="0"/>
              <a:t>            </a:t>
            </a:r>
            <a:r>
              <a:rPr lang="cs-CZ" dirty="0" smtClean="0"/>
              <a:t>   </a:t>
            </a:r>
            <a:r>
              <a:rPr lang="cs-CZ" dirty="0" smtClean="0"/>
              <a:t>Gl.multiforme</a:t>
            </a:r>
          </a:p>
          <a:p>
            <a:endParaRPr lang="cs-CZ" dirty="0"/>
          </a:p>
          <a:p>
            <a:endParaRPr lang="cs-CZ" dirty="0" smtClean="0"/>
          </a:p>
          <a:p>
            <a:endParaRPr lang="cs-CZ" dirty="0"/>
          </a:p>
          <a:p>
            <a:pPr marL="0" indent="0">
              <a:buNone/>
            </a:pPr>
            <a:r>
              <a:rPr lang="cs-CZ" dirty="0"/>
              <a:t> </a:t>
            </a:r>
            <a:r>
              <a:rPr lang="cs-CZ" dirty="0" smtClean="0"/>
              <a:t>             </a:t>
            </a:r>
            <a:r>
              <a:rPr lang="cs-CZ" dirty="0" smtClean="0"/>
              <a:t>meduloblastom</a:t>
            </a:r>
            <a:endParaRPr lang="cs-CZ" dirty="0"/>
          </a:p>
        </p:txBody>
      </p:sp>
      <p:pic>
        <p:nvPicPr>
          <p:cNvPr id="1026" name="Picture 2" descr="C:\Users\2271\Desktop\Malignant-Astrocyto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93724"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2271\Desktop\15683f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2937"/>
            <a:ext cx="295275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2271\Desktop\neuro_hir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146" y="332656"/>
            <a:ext cx="2736304"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2271\Desktop\Glioblastoma-multiforme-showing-contrast-enhance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244782"/>
            <a:ext cx="259903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161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2034"/>
          </a:xfrm>
        </p:spPr>
        <p:txBody>
          <a:bodyPr>
            <a:normAutofit fontScale="90000"/>
          </a:bodyPr>
          <a:lstStyle/>
          <a:p>
            <a:endParaRPr lang="cs-CZ" dirty="0"/>
          </a:p>
        </p:txBody>
      </p:sp>
      <p:sp>
        <p:nvSpPr>
          <p:cNvPr id="3" name="Zástupný symbol pro obsah 2"/>
          <p:cNvSpPr>
            <a:spLocks noGrp="1"/>
          </p:cNvSpPr>
          <p:nvPr>
            <p:ph idx="1"/>
          </p:nvPr>
        </p:nvSpPr>
        <p:spPr>
          <a:xfrm>
            <a:off x="457200" y="548680"/>
            <a:ext cx="8229600" cy="5577483"/>
          </a:xfrm>
        </p:spPr>
        <p:txBody>
          <a:bodyPr>
            <a:normAutofit/>
          </a:bodyPr>
          <a:lstStyle/>
          <a:p>
            <a:r>
              <a:rPr lang="cs-CZ" sz="3800" dirty="0" smtClean="0"/>
              <a:t>Nerve </a:t>
            </a:r>
            <a:r>
              <a:rPr lang="cs-CZ" sz="3800" dirty="0" err="1" smtClean="0"/>
              <a:t>injuries</a:t>
            </a:r>
            <a:endParaRPr lang="cs-CZ" sz="3800" dirty="0" smtClean="0"/>
          </a:p>
          <a:p>
            <a:r>
              <a:rPr lang="cs-CZ" sz="1800" dirty="0" err="1" smtClean="0"/>
              <a:t>ischemia</a:t>
            </a:r>
            <a:r>
              <a:rPr lang="cs-CZ" sz="1800" dirty="0" smtClean="0"/>
              <a:t>, </a:t>
            </a:r>
            <a:r>
              <a:rPr lang="cs-CZ" sz="1800" dirty="0" err="1" smtClean="0"/>
              <a:t>compression</a:t>
            </a:r>
            <a:r>
              <a:rPr lang="cs-CZ" sz="1800" dirty="0" smtClean="0"/>
              <a:t>, </a:t>
            </a:r>
            <a:r>
              <a:rPr lang="cs-CZ" sz="1800" dirty="0" err="1" smtClean="0"/>
              <a:t>traction</a:t>
            </a:r>
            <a:r>
              <a:rPr lang="cs-CZ" sz="1800" dirty="0" smtClean="0"/>
              <a:t>, </a:t>
            </a:r>
            <a:r>
              <a:rPr lang="cs-CZ" sz="1800" dirty="0" err="1" smtClean="0"/>
              <a:t>laceration</a:t>
            </a:r>
            <a:endParaRPr lang="cs-CZ" sz="1800" dirty="0" smtClean="0"/>
          </a:p>
          <a:p>
            <a:r>
              <a:rPr lang="cs-CZ" sz="1800" dirty="0" err="1" smtClean="0"/>
              <a:t>neuropraxia</a:t>
            </a:r>
            <a:r>
              <a:rPr lang="cs-CZ" sz="1800" dirty="0" smtClean="0"/>
              <a:t> - </a:t>
            </a:r>
            <a:r>
              <a:rPr lang="en-US" sz="1800" dirty="0" smtClean="0">
                <a:cs typeface="Tahoma" pitchFamily="34" charset="0"/>
              </a:rPr>
              <a:t>a reversible physiological nerve conduction block</a:t>
            </a:r>
            <a:endParaRPr lang="cs-CZ" sz="1800" dirty="0" smtClean="0"/>
          </a:p>
          <a:p>
            <a:r>
              <a:rPr lang="cs-CZ" sz="1800" dirty="0" err="1" smtClean="0"/>
              <a:t>Axonotmesis</a:t>
            </a:r>
            <a:r>
              <a:rPr lang="cs-CZ" sz="1800" dirty="0" smtClean="0"/>
              <a:t> - </a:t>
            </a:r>
            <a:r>
              <a:rPr lang="en-US" sz="1800" dirty="0" smtClean="0"/>
              <a:t>loss of conduction but the nerve is in continuity and the neural tubes are intact</a:t>
            </a:r>
            <a:endParaRPr lang="cs-CZ" sz="1800" dirty="0" smtClean="0"/>
          </a:p>
          <a:p>
            <a:r>
              <a:rPr lang="cs-CZ" sz="1800" dirty="0" err="1" smtClean="0"/>
              <a:t>Neurotmesis</a:t>
            </a:r>
            <a:r>
              <a:rPr lang="cs-CZ" sz="1800" dirty="0" smtClean="0"/>
              <a:t> - </a:t>
            </a:r>
            <a:r>
              <a:rPr lang="en-US" sz="1800" dirty="0" smtClean="0"/>
              <a:t>division of the nerve trunk</a:t>
            </a:r>
            <a:endParaRPr lang="cs-CZ" sz="1800" dirty="0" smtClean="0"/>
          </a:p>
          <a:p>
            <a:pPr>
              <a:buNone/>
            </a:pPr>
            <a:r>
              <a:rPr lang="cs-CZ" sz="2400" dirty="0" err="1" smtClean="0"/>
              <a:t>Therapy</a:t>
            </a:r>
            <a:r>
              <a:rPr lang="cs-CZ" sz="2400" dirty="0" smtClean="0"/>
              <a:t> –  </a:t>
            </a:r>
            <a:r>
              <a:rPr lang="cs-CZ" sz="2400" dirty="0" err="1" smtClean="0"/>
              <a:t>watch</a:t>
            </a:r>
            <a:r>
              <a:rPr lang="cs-CZ" sz="2400" dirty="0" smtClean="0"/>
              <a:t>&amp;</a:t>
            </a:r>
            <a:r>
              <a:rPr lang="cs-CZ" sz="2400" dirty="0" err="1" smtClean="0"/>
              <a:t>wait</a:t>
            </a:r>
            <a:r>
              <a:rPr lang="cs-CZ" sz="2400" dirty="0" smtClean="0"/>
              <a:t>,  </a:t>
            </a:r>
            <a:r>
              <a:rPr lang="cs-CZ" sz="2400" dirty="0" err="1" smtClean="0"/>
              <a:t>suture</a:t>
            </a:r>
            <a:r>
              <a:rPr lang="cs-CZ" sz="2400" dirty="0" smtClean="0"/>
              <a:t> , nerve transfer, </a:t>
            </a:r>
            <a:r>
              <a:rPr lang="cs-CZ" sz="2400" dirty="0" err="1" smtClean="0"/>
              <a:t>tendon</a:t>
            </a:r>
            <a:r>
              <a:rPr lang="cs-CZ" sz="2400" dirty="0" smtClean="0"/>
              <a:t> transfer</a:t>
            </a:r>
          </a:p>
          <a:p>
            <a:endParaRPr lang="cs-CZ" sz="2400" dirty="0" smtClean="0"/>
          </a:p>
          <a:p>
            <a:pPr>
              <a:buNone/>
            </a:pPr>
            <a:endParaRPr lang="cs-CZ" sz="3500" dirty="0" smtClean="0"/>
          </a:p>
        </p:txBody>
      </p:sp>
      <p:pic>
        <p:nvPicPr>
          <p:cNvPr id="6" name="Picture 1" descr="Picture4"/>
          <p:cNvPicPr>
            <a:picLocks noChangeAspect="1" noChangeArrowheads="1"/>
          </p:cNvPicPr>
          <p:nvPr/>
        </p:nvPicPr>
        <p:blipFill>
          <a:blip r:embed="rId2" cstate="print"/>
          <a:srcRect/>
          <a:stretch>
            <a:fillRect/>
          </a:stretch>
        </p:blipFill>
        <p:spPr bwMode="auto">
          <a:xfrm>
            <a:off x="755576" y="3501008"/>
            <a:ext cx="2311896" cy="2942413"/>
          </a:xfrm>
          <a:prstGeom prst="rect">
            <a:avLst/>
          </a:prstGeom>
          <a:noFill/>
          <a:ln w="9525">
            <a:noFill/>
            <a:miter lim="800000"/>
            <a:headEnd/>
            <a:tailEnd/>
          </a:ln>
        </p:spPr>
      </p:pic>
      <p:pic>
        <p:nvPicPr>
          <p:cNvPr id="7" name="Picture 1" descr="Picture5"/>
          <p:cNvPicPr>
            <a:picLocks noChangeAspect="1" noChangeArrowheads="1"/>
          </p:cNvPicPr>
          <p:nvPr/>
        </p:nvPicPr>
        <p:blipFill>
          <a:blip r:embed="rId3" cstate="print"/>
          <a:srcRect/>
          <a:stretch>
            <a:fillRect/>
          </a:stretch>
        </p:blipFill>
        <p:spPr bwMode="auto">
          <a:xfrm>
            <a:off x="3419872" y="3429000"/>
            <a:ext cx="2591296" cy="3064161"/>
          </a:xfrm>
          <a:prstGeom prst="rect">
            <a:avLst/>
          </a:prstGeom>
          <a:noFill/>
          <a:ln w="9525">
            <a:noFill/>
            <a:miter lim="800000"/>
            <a:headEnd/>
            <a:tailEnd/>
          </a:ln>
        </p:spPr>
      </p:pic>
      <p:pic>
        <p:nvPicPr>
          <p:cNvPr id="8" name="Picture 1" descr="Picture6"/>
          <p:cNvPicPr>
            <a:picLocks noChangeAspect="1" noChangeArrowheads="1"/>
          </p:cNvPicPr>
          <p:nvPr/>
        </p:nvPicPr>
        <p:blipFill>
          <a:blip r:embed="rId4" cstate="print"/>
          <a:srcRect/>
          <a:stretch>
            <a:fillRect/>
          </a:stretch>
        </p:blipFill>
        <p:spPr bwMode="auto">
          <a:xfrm>
            <a:off x="6372200" y="3429000"/>
            <a:ext cx="2616696" cy="3043331"/>
          </a:xfrm>
          <a:prstGeom prst="rect">
            <a:avLst/>
          </a:prstGeom>
          <a:noFill/>
          <a:ln w="9525">
            <a:noFill/>
            <a:miter lim="800000"/>
            <a:headEnd/>
            <a:tailEnd/>
          </a:ln>
        </p:spPr>
      </p:pic>
    </p:spTree>
    <p:extLst>
      <p:ext uri="{BB962C8B-B14F-4D97-AF65-F5344CB8AC3E}">
        <p14:creationId xmlns:p14="http://schemas.microsoft.com/office/powerpoint/2010/main" val="2968287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74042"/>
          </a:xfrm>
        </p:spPr>
        <p:txBody>
          <a:bodyPr>
            <a:normAutofit fontScale="90000"/>
          </a:bodyPr>
          <a:lstStyle/>
          <a:p>
            <a:endParaRPr lang="cs-CZ" dirty="0"/>
          </a:p>
        </p:txBody>
      </p:sp>
      <p:sp>
        <p:nvSpPr>
          <p:cNvPr id="3" name="Zástupný symbol pro obsah 2"/>
          <p:cNvSpPr>
            <a:spLocks noGrp="1"/>
          </p:cNvSpPr>
          <p:nvPr>
            <p:ph idx="1"/>
          </p:nvPr>
        </p:nvSpPr>
        <p:spPr>
          <a:xfrm>
            <a:off x="457200" y="620688"/>
            <a:ext cx="8229600" cy="5505475"/>
          </a:xfrm>
        </p:spPr>
        <p:txBody>
          <a:bodyPr>
            <a:normAutofit fontScale="92500" lnSpcReduction="10000"/>
          </a:bodyPr>
          <a:lstStyle/>
          <a:p>
            <a:pPr>
              <a:buNone/>
            </a:pPr>
            <a:r>
              <a:rPr lang="cs-CZ" sz="4800" dirty="0" err="1" smtClean="0"/>
              <a:t>Brachial</a:t>
            </a:r>
            <a:r>
              <a:rPr lang="cs-CZ" sz="4800" dirty="0" smtClean="0"/>
              <a:t> plexus</a:t>
            </a:r>
          </a:p>
          <a:p>
            <a:r>
              <a:rPr lang="en-US" sz="2200" dirty="0" smtClean="0"/>
              <a:t>formed from the spinal nerves or roots</a:t>
            </a:r>
            <a:r>
              <a:rPr lang="cs-CZ" sz="2200" dirty="0" smtClean="0"/>
              <a:t> (C5-Th1)</a:t>
            </a:r>
          </a:p>
          <a:p>
            <a:r>
              <a:rPr lang="en-US" sz="2200" dirty="0" smtClean="0"/>
              <a:t>traction injuries</a:t>
            </a:r>
            <a:r>
              <a:rPr lang="cs-CZ" sz="2200" dirty="0" smtClean="0"/>
              <a:t> (</a:t>
            </a:r>
            <a:r>
              <a:rPr lang="en-US" sz="2200" dirty="0" smtClean="0"/>
              <a:t>head and neck are moved away violently from the</a:t>
            </a:r>
            <a:r>
              <a:rPr lang="cs-CZ" sz="2200" dirty="0" smtClean="0"/>
              <a:t> </a:t>
            </a:r>
            <a:r>
              <a:rPr lang="en-US" sz="2200" dirty="0" err="1" smtClean="0"/>
              <a:t>ipsilateral</a:t>
            </a:r>
            <a:r>
              <a:rPr lang="en-US" sz="2200" dirty="0" smtClean="0"/>
              <a:t> </a:t>
            </a:r>
            <a:r>
              <a:rPr lang="en-US" sz="2200" dirty="0" err="1" smtClean="0"/>
              <a:t>shoulde</a:t>
            </a:r>
            <a:r>
              <a:rPr lang="cs-CZ" sz="2200" dirty="0" smtClean="0"/>
              <a:t>r) /</a:t>
            </a:r>
            <a:r>
              <a:rPr lang="cs-CZ" sz="2200" dirty="0" err="1" smtClean="0"/>
              <a:t>penetrating</a:t>
            </a:r>
            <a:r>
              <a:rPr lang="cs-CZ" sz="2200" dirty="0" smtClean="0"/>
              <a:t>/</a:t>
            </a:r>
            <a:r>
              <a:rPr lang="cs-CZ" sz="2200" dirty="0" err="1" smtClean="0"/>
              <a:t>blow</a:t>
            </a:r>
            <a:r>
              <a:rPr lang="cs-CZ" sz="2200" dirty="0" smtClean="0"/>
              <a:t> </a:t>
            </a:r>
            <a:r>
              <a:rPr lang="cs-CZ" sz="2200" dirty="0" err="1" smtClean="0"/>
              <a:t>injuries</a:t>
            </a:r>
            <a:endParaRPr lang="cs-CZ" sz="2200" dirty="0" smtClean="0"/>
          </a:p>
          <a:p>
            <a:r>
              <a:rPr lang="cs-CZ" sz="2200" dirty="0" err="1" smtClean="0"/>
              <a:t>Dif.dg</a:t>
            </a:r>
            <a:r>
              <a:rPr lang="cs-CZ" sz="2200" dirty="0" smtClean="0"/>
              <a:t>. –spinal </a:t>
            </a:r>
            <a:r>
              <a:rPr lang="cs-CZ" sz="2200" dirty="0" err="1" smtClean="0"/>
              <a:t>cord</a:t>
            </a:r>
            <a:r>
              <a:rPr lang="cs-CZ" sz="2200" dirty="0" smtClean="0"/>
              <a:t> </a:t>
            </a:r>
            <a:r>
              <a:rPr lang="cs-CZ" sz="2200" dirty="0" err="1" smtClean="0"/>
              <a:t>and</a:t>
            </a:r>
            <a:r>
              <a:rPr lang="cs-CZ" sz="2200" dirty="0" smtClean="0"/>
              <a:t> </a:t>
            </a:r>
            <a:r>
              <a:rPr lang="cs-CZ" sz="2200" dirty="0" err="1" smtClean="0"/>
              <a:t>head</a:t>
            </a:r>
            <a:r>
              <a:rPr lang="cs-CZ" sz="2200" dirty="0" smtClean="0"/>
              <a:t> </a:t>
            </a:r>
            <a:r>
              <a:rPr lang="cs-CZ" sz="2200" dirty="0" err="1" smtClean="0"/>
              <a:t>injuries</a:t>
            </a:r>
            <a:endParaRPr lang="cs-CZ" sz="2200" dirty="0" smtClean="0"/>
          </a:p>
          <a:p>
            <a:pPr>
              <a:buNone/>
            </a:pPr>
            <a:endParaRPr lang="cs-CZ" sz="2200" dirty="0" smtClean="0"/>
          </a:p>
          <a:p>
            <a:pPr>
              <a:buNone/>
            </a:pPr>
            <a:r>
              <a:rPr lang="cs-CZ" sz="2200" dirty="0" smtClean="0"/>
              <a:t>S</a:t>
            </a:r>
            <a:r>
              <a:rPr lang="en-US" sz="2200" dirty="0" err="1" smtClean="0"/>
              <a:t>ymptoms</a:t>
            </a:r>
            <a:r>
              <a:rPr lang="en-US" sz="2200" dirty="0" smtClean="0"/>
              <a:t>:</a:t>
            </a:r>
          </a:p>
          <a:p>
            <a:r>
              <a:rPr lang="en-US" sz="2200" dirty="0" smtClean="0"/>
              <a:t>Pain, especially of the neck and shoulder. </a:t>
            </a:r>
          </a:p>
          <a:p>
            <a:r>
              <a:rPr lang="en-US" sz="2200" dirty="0" err="1" smtClean="0"/>
              <a:t>Paresthesias</a:t>
            </a:r>
            <a:r>
              <a:rPr lang="en-US" sz="2200" dirty="0" smtClean="0"/>
              <a:t> and </a:t>
            </a:r>
            <a:r>
              <a:rPr lang="en-US" sz="2200" dirty="0" err="1" smtClean="0"/>
              <a:t>dysesthesias</a:t>
            </a:r>
            <a:endParaRPr lang="en-US" sz="2200" dirty="0" smtClean="0"/>
          </a:p>
          <a:p>
            <a:r>
              <a:rPr lang="en-US" sz="2200" dirty="0" smtClean="0"/>
              <a:t>Weakness or heaviness in the extremity</a:t>
            </a:r>
          </a:p>
          <a:p>
            <a:r>
              <a:rPr lang="en-US" sz="2200" dirty="0" smtClean="0"/>
              <a:t>Diminished pulses, as vascular injury may</a:t>
            </a:r>
            <a:endParaRPr lang="cs-CZ" sz="2200" dirty="0" smtClean="0"/>
          </a:p>
          <a:p>
            <a:pPr>
              <a:buNone/>
            </a:pPr>
            <a:r>
              <a:rPr lang="cs-CZ" sz="2200" dirty="0" smtClean="0"/>
              <a:t>	</a:t>
            </a:r>
            <a:r>
              <a:rPr lang="en-US" sz="2200" dirty="0" smtClean="0"/>
              <a:t> accompany traction injury.</a:t>
            </a:r>
          </a:p>
          <a:p>
            <a:endParaRPr lang="cs-CZ" sz="2200" dirty="0" smtClean="0"/>
          </a:p>
          <a:p>
            <a:pPr>
              <a:buNone/>
            </a:pPr>
            <a:r>
              <a:rPr lang="cs-CZ" sz="2200" dirty="0" err="1" smtClean="0"/>
              <a:t>Diagnosis</a:t>
            </a:r>
            <a:r>
              <a:rPr lang="cs-CZ" sz="2200" dirty="0" smtClean="0"/>
              <a:t>, </a:t>
            </a:r>
          </a:p>
          <a:p>
            <a:r>
              <a:rPr lang="cs-CZ" sz="2200" dirty="0" err="1" smtClean="0"/>
              <a:t>Mri</a:t>
            </a:r>
            <a:r>
              <a:rPr lang="cs-CZ" sz="2200" dirty="0" smtClean="0"/>
              <a:t>, EMG, nerve </a:t>
            </a:r>
            <a:r>
              <a:rPr lang="cs-CZ" sz="2200" dirty="0" err="1" smtClean="0"/>
              <a:t>conduction</a:t>
            </a:r>
            <a:r>
              <a:rPr lang="cs-CZ" sz="2200" dirty="0" smtClean="0"/>
              <a:t> </a:t>
            </a:r>
            <a:r>
              <a:rPr lang="cs-CZ" sz="2200" dirty="0" err="1" smtClean="0"/>
              <a:t>studies</a:t>
            </a:r>
            <a:endParaRPr lang="cs-CZ" sz="2200" dirty="0" smtClean="0"/>
          </a:p>
          <a:p>
            <a:endParaRPr lang="cs-CZ" dirty="0"/>
          </a:p>
        </p:txBody>
      </p:sp>
      <p:pic>
        <p:nvPicPr>
          <p:cNvPr id="4" name="Picture 2" descr="http://stepjourney.files.wordpress.com/2010/04/05-9_brachial_plexus1.jpg"/>
          <p:cNvPicPr>
            <a:picLocks noChangeAspect="1" noChangeArrowheads="1"/>
          </p:cNvPicPr>
          <p:nvPr/>
        </p:nvPicPr>
        <p:blipFill>
          <a:blip r:embed="rId2" cstate="print"/>
          <a:srcRect/>
          <a:stretch>
            <a:fillRect/>
          </a:stretch>
        </p:blipFill>
        <p:spPr bwMode="auto">
          <a:xfrm>
            <a:off x="5132038" y="2636912"/>
            <a:ext cx="4011961" cy="2674641"/>
          </a:xfrm>
          <a:prstGeom prst="rect">
            <a:avLst/>
          </a:prstGeom>
          <a:noFill/>
        </p:spPr>
      </p:pic>
    </p:spTree>
    <p:extLst>
      <p:ext uri="{BB962C8B-B14F-4D97-AF65-F5344CB8AC3E}">
        <p14:creationId xmlns:p14="http://schemas.microsoft.com/office/powerpoint/2010/main" val="384516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2034"/>
          </a:xfrm>
        </p:spPr>
        <p:txBody>
          <a:bodyPr>
            <a:normAutofit fontScale="90000"/>
          </a:bodyPr>
          <a:lstStyle/>
          <a:p>
            <a:endParaRPr lang="cs-CZ" dirty="0"/>
          </a:p>
        </p:txBody>
      </p:sp>
      <p:sp>
        <p:nvSpPr>
          <p:cNvPr id="3" name="Zástupný symbol pro obsah 2"/>
          <p:cNvSpPr>
            <a:spLocks noGrp="1"/>
          </p:cNvSpPr>
          <p:nvPr>
            <p:ph idx="1"/>
          </p:nvPr>
        </p:nvSpPr>
        <p:spPr>
          <a:xfrm>
            <a:off x="457200" y="548680"/>
            <a:ext cx="8229600" cy="5577483"/>
          </a:xfrm>
        </p:spPr>
        <p:txBody>
          <a:bodyPr>
            <a:normAutofit/>
          </a:bodyPr>
          <a:lstStyle/>
          <a:p>
            <a:r>
              <a:rPr lang="cs-CZ" dirty="0" err="1" smtClean="0"/>
              <a:t>Brachial</a:t>
            </a:r>
            <a:r>
              <a:rPr lang="cs-CZ" dirty="0" smtClean="0"/>
              <a:t> plexus </a:t>
            </a:r>
            <a:r>
              <a:rPr lang="cs-CZ" dirty="0" err="1" smtClean="0"/>
              <a:t>injury</a:t>
            </a:r>
            <a:r>
              <a:rPr lang="cs-CZ" dirty="0" smtClean="0"/>
              <a:t> – </a:t>
            </a:r>
            <a:r>
              <a:rPr lang="cs-CZ" dirty="0" err="1" smtClean="0"/>
              <a:t>therapy</a:t>
            </a:r>
            <a:endParaRPr lang="cs-CZ" dirty="0" smtClean="0"/>
          </a:p>
          <a:p>
            <a:r>
              <a:rPr lang="en-US" sz="1600" b="1" dirty="0" smtClean="0"/>
              <a:t>Initial "watch and wait."</a:t>
            </a:r>
            <a:r>
              <a:rPr lang="en-US" sz="1600" dirty="0" smtClean="0"/>
              <a:t> Some milder injuries will improve over several months</a:t>
            </a:r>
            <a:endParaRPr lang="cs-CZ" sz="1600" dirty="0" smtClean="0"/>
          </a:p>
          <a:p>
            <a:r>
              <a:rPr lang="en-US" sz="1600" b="1" dirty="0" err="1" smtClean="0"/>
              <a:t>Neurolysis</a:t>
            </a:r>
            <a:r>
              <a:rPr lang="en-US" sz="1600" b="1" dirty="0" smtClean="0"/>
              <a:t> </a:t>
            </a:r>
            <a:r>
              <a:rPr lang="en-US" sz="1600" dirty="0" smtClean="0"/>
              <a:t>— clearing scar tissue from the nerve</a:t>
            </a:r>
          </a:p>
          <a:p>
            <a:r>
              <a:rPr lang="en-US" sz="1600" b="1" dirty="0" smtClean="0"/>
              <a:t>Nerve graft</a:t>
            </a:r>
            <a:r>
              <a:rPr lang="en-US" sz="1600" dirty="0" smtClean="0"/>
              <a:t> — transplanting a nerve from the leg to reconnect damaged nerves</a:t>
            </a:r>
          </a:p>
          <a:p>
            <a:r>
              <a:rPr lang="en-US" sz="1600" b="1" dirty="0" smtClean="0"/>
              <a:t>Nerve transfer</a:t>
            </a:r>
            <a:r>
              <a:rPr lang="en-US" sz="1600" dirty="0" smtClean="0"/>
              <a:t> — sewing an adjacent, functioning nerve or part of a nerve into a nonfunctioning nerve in an attempt to restore function in a paralyzed muscle</a:t>
            </a:r>
          </a:p>
          <a:p>
            <a:r>
              <a:rPr lang="en-US" sz="1600" b="1" dirty="0" smtClean="0"/>
              <a:t>Free muscle transfer</a:t>
            </a:r>
            <a:r>
              <a:rPr lang="en-US" sz="1600" dirty="0" smtClean="0"/>
              <a:t> — transferring healthy muscles and nerves from the leg to the injured area to restore function to the arm</a:t>
            </a:r>
          </a:p>
          <a:p>
            <a:r>
              <a:rPr lang="en-US" sz="1600" b="1" dirty="0" smtClean="0"/>
              <a:t>Tendon transfer </a:t>
            </a:r>
            <a:r>
              <a:rPr lang="en-US" sz="1600" dirty="0" smtClean="0"/>
              <a:t>— shifting a functioning tendon to a new location to restore function</a:t>
            </a:r>
          </a:p>
          <a:p>
            <a:endParaRPr lang="cs-CZ" sz="2000" dirty="0"/>
          </a:p>
        </p:txBody>
      </p:sp>
      <p:pic>
        <p:nvPicPr>
          <p:cNvPr id="161796" name="Picture 4" descr="Illustration of arm showing transfer of gracilis muscle from the thigh to connect the shoulder and the elbow."/>
          <p:cNvPicPr>
            <a:picLocks noChangeAspect="1" noChangeArrowheads="1"/>
          </p:cNvPicPr>
          <p:nvPr/>
        </p:nvPicPr>
        <p:blipFill>
          <a:blip r:embed="rId2" cstate="print"/>
          <a:srcRect/>
          <a:stretch>
            <a:fillRect/>
          </a:stretch>
        </p:blipFill>
        <p:spPr bwMode="auto">
          <a:xfrm>
            <a:off x="986455" y="3501008"/>
            <a:ext cx="2145386" cy="2933328"/>
          </a:xfrm>
          <a:prstGeom prst="rect">
            <a:avLst/>
          </a:prstGeom>
          <a:noFill/>
        </p:spPr>
      </p:pic>
      <p:pic>
        <p:nvPicPr>
          <p:cNvPr id="161798" name="Picture 6" descr="Illustration of arm and biceps muscle showing transfer of ulnar nerve to serve the the muscle."/>
          <p:cNvPicPr>
            <a:picLocks noChangeAspect="1" noChangeArrowheads="1"/>
          </p:cNvPicPr>
          <p:nvPr/>
        </p:nvPicPr>
        <p:blipFill>
          <a:blip r:embed="rId3" cstate="print"/>
          <a:srcRect/>
          <a:stretch>
            <a:fillRect/>
          </a:stretch>
        </p:blipFill>
        <p:spPr bwMode="auto">
          <a:xfrm>
            <a:off x="4067944" y="3645024"/>
            <a:ext cx="3528392" cy="2823961"/>
          </a:xfrm>
          <a:prstGeom prst="rect">
            <a:avLst/>
          </a:prstGeom>
          <a:noFill/>
        </p:spPr>
      </p:pic>
    </p:spTree>
    <p:extLst>
      <p:ext uri="{BB962C8B-B14F-4D97-AF65-F5344CB8AC3E}">
        <p14:creationId xmlns:p14="http://schemas.microsoft.com/office/powerpoint/2010/main" val="3826935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7"/>
            <a:ext cx="8229600" cy="58018"/>
          </a:xfrm>
        </p:spPr>
        <p:txBody>
          <a:bodyPr>
            <a:normAutofit fontScale="90000"/>
          </a:bodyPr>
          <a:lstStyle/>
          <a:p>
            <a:endParaRPr lang="cs-CZ" dirty="0"/>
          </a:p>
        </p:txBody>
      </p:sp>
      <p:sp>
        <p:nvSpPr>
          <p:cNvPr id="3" name="Zástupný symbol pro obsah 2"/>
          <p:cNvSpPr>
            <a:spLocks noGrp="1"/>
          </p:cNvSpPr>
          <p:nvPr>
            <p:ph idx="1"/>
          </p:nvPr>
        </p:nvSpPr>
        <p:spPr>
          <a:xfrm>
            <a:off x="457200" y="476672"/>
            <a:ext cx="8229600" cy="5649491"/>
          </a:xfrm>
        </p:spPr>
        <p:txBody>
          <a:bodyPr/>
          <a:lstStyle/>
          <a:p>
            <a:r>
              <a:rPr lang="cs-CZ" dirty="0" err="1" smtClean="0"/>
              <a:t>Radial</a:t>
            </a:r>
            <a:r>
              <a:rPr lang="cs-CZ" dirty="0" smtClean="0"/>
              <a:t> nerve </a:t>
            </a:r>
            <a:r>
              <a:rPr lang="cs-CZ" dirty="0" err="1" smtClean="0"/>
              <a:t>injury</a:t>
            </a:r>
            <a:endParaRPr lang="cs-CZ" dirty="0" smtClean="0"/>
          </a:p>
          <a:p>
            <a:pPr>
              <a:buNone/>
            </a:pPr>
            <a:r>
              <a:rPr lang="cs-CZ" dirty="0" smtClean="0"/>
              <a:t>- open/</a:t>
            </a:r>
            <a:r>
              <a:rPr lang="cs-CZ" dirty="0" err="1" smtClean="0"/>
              <a:t>close</a:t>
            </a:r>
            <a:r>
              <a:rPr lang="cs-CZ" dirty="0" smtClean="0"/>
              <a:t>, </a:t>
            </a:r>
            <a:r>
              <a:rPr lang="cs-CZ" dirty="0" err="1" smtClean="0"/>
              <a:t>humeral</a:t>
            </a:r>
            <a:r>
              <a:rPr lang="cs-CZ" dirty="0" smtClean="0"/>
              <a:t> </a:t>
            </a:r>
            <a:r>
              <a:rPr lang="cs-CZ" dirty="0" err="1" smtClean="0"/>
              <a:t>fractures</a:t>
            </a:r>
            <a:endParaRPr lang="cs-CZ" dirty="0"/>
          </a:p>
        </p:txBody>
      </p:sp>
      <p:pic>
        <p:nvPicPr>
          <p:cNvPr id="163842" name="Picture 2" descr="http://2.bp.blogspot.com/-Q1N79_vWtM4/T0_zU3lZxWI/AAAAAAAAASI/e5JizC1NFks/s1600/radial_nerve_palsy.jpg"/>
          <p:cNvPicPr>
            <a:picLocks noChangeAspect="1" noChangeArrowheads="1"/>
          </p:cNvPicPr>
          <p:nvPr/>
        </p:nvPicPr>
        <p:blipFill>
          <a:blip r:embed="rId2" cstate="print"/>
          <a:srcRect b="13725"/>
          <a:stretch>
            <a:fillRect/>
          </a:stretch>
        </p:blipFill>
        <p:spPr bwMode="auto">
          <a:xfrm>
            <a:off x="467544" y="1916832"/>
            <a:ext cx="3004697" cy="2592288"/>
          </a:xfrm>
          <a:prstGeom prst="rect">
            <a:avLst/>
          </a:prstGeom>
          <a:noFill/>
        </p:spPr>
      </p:pic>
      <p:pic>
        <p:nvPicPr>
          <p:cNvPr id="163844" name="Picture 4" descr="http://www.benik.com/images/adults/w-711_dorsal.jpg"/>
          <p:cNvPicPr>
            <a:picLocks noChangeAspect="1" noChangeArrowheads="1"/>
          </p:cNvPicPr>
          <p:nvPr/>
        </p:nvPicPr>
        <p:blipFill>
          <a:blip r:embed="rId3" cstate="print"/>
          <a:srcRect t="17010" b="18731"/>
          <a:stretch>
            <a:fillRect/>
          </a:stretch>
        </p:blipFill>
        <p:spPr bwMode="auto">
          <a:xfrm>
            <a:off x="683568" y="4653136"/>
            <a:ext cx="2743980" cy="1763257"/>
          </a:xfrm>
          <a:prstGeom prst="rect">
            <a:avLst/>
          </a:prstGeom>
          <a:noFill/>
        </p:spPr>
      </p:pic>
      <p:pic>
        <p:nvPicPr>
          <p:cNvPr id="163846" name="Picture 6" descr="Arm Tendon Transfers exhibit preview"/>
          <p:cNvPicPr>
            <a:picLocks noChangeAspect="1" noChangeArrowheads="1"/>
          </p:cNvPicPr>
          <p:nvPr/>
        </p:nvPicPr>
        <p:blipFill>
          <a:blip r:embed="rId4" cstate="print"/>
          <a:srcRect t="11014"/>
          <a:stretch>
            <a:fillRect/>
          </a:stretch>
        </p:blipFill>
        <p:spPr bwMode="auto">
          <a:xfrm>
            <a:off x="3563888" y="2564904"/>
            <a:ext cx="5232677" cy="3490511"/>
          </a:xfrm>
          <a:prstGeom prst="rect">
            <a:avLst/>
          </a:prstGeom>
          <a:noFill/>
        </p:spPr>
      </p:pic>
    </p:spTree>
    <p:extLst>
      <p:ext uri="{BB962C8B-B14F-4D97-AF65-F5344CB8AC3E}">
        <p14:creationId xmlns:p14="http://schemas.microsoft.com/office/powerpoint/2010/main" val="3761512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620713"/>
            <a:ext cx="8229600" cy="5505450"/>
          </a:xfrm>
        </p:spPr>
        <p:txBody>
          <a:bodyPr/>
          <a:lstStyle/>
          <a:p>
            <a:r>
              <a:rPr lang="cs-CZ" sz="2400" b="1"/>
              <a:t>Mozková kontuze</a:t>
            </a:r>
            <a:r>
              <a:rPr lang="cs-CZ" sz="2400"/>
              <a:t> vzniká nejčastěji kontaktním mechanismem, ať už přímo pod místem nárazu nebo ve vzdálené oblasti (contre coup). V praxi existuje plynulý přechod v traumatický intracerebrální hematom. Většinou se řídíme množstvím krve a homogenitou léze na CT vyšetření.</a:t>
            </a:r>
          </a:p>
          <a:p>
            <a:r>
              <a:rPr lang="cs-CZ" sz="2400"/>
              <a:t>Mezi primární fokální léze je nutno zařadit také </a:t>
            </a:r>
            <a:r>
              <a:rPr lang="cs-CZ" sz="2400" b="1"/>
              <a:t>traumatické subarachnoidální krvácení</a:t>
            </a:r>
            <a:r>
              <a:rPr lang="cs-CZ" sz="2400"/>
              <a:t>, které je spojeno s 39% mortalitou. Příčinou závažné prognózy je sekundární efekt tohoto typu krvácení prostřednictvím cévních spasmů a následné mozkové ischemie nebo vznik akutního hyporesorbčního hydrocefalu</a:t>
            </a:r>
          </a:p>
        </p:txBody>
      </p:sp>
    </p:spTree>
    <p:extLst>
      <p:ext uri="{BB962C8B-B14F-4D97-AF65-F5344CB8AC3E}">
        <p14:creationId xmlns:p14="http://schemas.microsoft.com/office/powerpoint/2010/main" val="167940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765175"/>
            <a:ext cx="8229600" cy="5360988"/>
          </a:xfrm>
        </p:spPr>
        <p:txBody>
          <a:bodyPr>
            <a:normAutofit lnSpcReduction="10000"/>
          </a:bodyPr>
          <a:lstStyle/>
          <a:p>
            <a:pPr>
              <a:lnSpc>
                <a:spcPct val="90000"/>
              </a:lnSpc>
            </a:pPr>
            <a:r>
              <a:rPr lang="cs-CZ" sz="2400"/>
              <a:t>K </a:t>
            </a:r>
            <a:r>
              <a:rPr lang="cs-CZ" sz="2400" b="1"/>
              <a:t>difúzním poraněním</a:t>
            </a:r>
            <a:r>
              <a:rPr lang="cs-CZ" sz="2400"/>
              <a:t> mozku řadíme komoci mozkovou a difúzní axonální poranění. Termín </a:t>
            </a:r>
            <a:r>
              <a:rPr lang="cs-CZ" sz="2400" b="1"/>
              <a:t>komoce</a:t>
            </a:r>
            <a:r>
              <a:rPr lang="cs-CZ" sz="2400"/>
              <a:t> je užíván pro označení reverzibilní traumatické poruchy mozkových funkcí. Stav je spojen s krátkodobým bezvědomím (do 10 minut), po kterém následuje úprava neurologických funkcí ad integrum. Na CT je negativní nález. Komoce je v poslední době vnímána jako nejnižší stupeň difúzního axonálního poranění </a:t>
            </a:r>
          </a:p>
          <a:p>
            <a:pPr>
              <a:lnSpc>
                <a:spcPct val="90000"/>
              </a:lnSpc>
            </a:pPr>
            <a:r>
              <a:rPr lang="cs-CZ" sz="2400"/>
              <a:t>Závažnost </a:t>
            </a:r>
            <a:r>
              <a:rPr lang="cs-CZ" sz="2400" b="1"/>
              <a:t>difúzního axonálního poranění</a:t>
            </a:r>
            <a:r>
              <a:rPr lang="cs-CZ" sz="2400"/>
              <a:t> závisí podle biomechanických studií na míře akceleračních a deceleračních mechanismů. Čím větší a delší zátěž, tím postižení axonů proniká hlouběji do mozku. U těžkých typů difúzního axonálního poranění dochází následkem inerciálních sil nejen k disrupci axonů, ale též k přetržení cév v mozkovém kmeni a v corpus callosum  </a:t>
            </a:r>
          </a:p>
          <a:p>
            <a:pPr>
              <a:lnSpc>
                <a:spcPct val="90000"/>
              </a:lnSpc>
            </a:pPr>
            <a:endParaRPr lang="cs-CZ" sz="2400"/>
          </a:p>
        </p:txBody>
      </p:sp>
    </p:spTree>
    <p:extLst>
      <p:ext uri="{BB962C8B-B14F-4D97-AF65-F5344CB8AC3E}">
        <p14:creationId xmlns:p14="http://schemas.microsoft.com/office/powerpoint/2010/main" val="203182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t>Sekundární poranění</a:t>
            </a:r>
          </a:p>
        </p:txBody>
      </p:sp>
      <p:sp>
        <p:nvSpPr>
          <p:cNvPr id="6147" name="Rectangle 3"/>
          <p:cNvSpPr>
            <a:spLocks noGrp="1" noChangeArrowheads="1"/>
          </p:cNvSpPr>
          <p:nvPr>
            <p:ph type="body" idx="1"/>
          </p:nvPr>
        </p:nvSpPr>
        <p:spPr>
          <a:xfrm>
            <a:off x="457200" y="1268413"/>
            <a:ext cx="8229600" cy="4857750"/>
          </a:xfrm>
        </p:spPr>
        <p:txBody>
          <a:bodyPr/>
          <a:lstStyle/>
          <a:p>
            <a:pPr>
              <a:lnSpc>
                <a:spcPct val="80000"/>
              </a:lnSpc>
            </a:pPr>
            <a:r>
              <a:rPr lang="cs-CZ" sz="2400" dirty="0"/>
              <a:t>Sekundární (ischemické) postižení mozku po traumatu bývá velmi často potencováno přítomností systémové </a:t>
            </a:r>
            <a:r>
              <a:rPr lang="cs-CZ" sz="2400" b="1" dirty="0"/>
              <a:t>hypoxie a hypotenze.</a:t>
            </a:r>
            <a:r>
              <a:rPr lang="cs-CZ" sz="2400" dirty="0"/>
              <a:t> Hypoxie vzniká často v souvislosti s aspirací do dýchacích cest a při poranění hrudníku. Hypotenze bývá definována jako systolický tlak nižší než 90 mmHg. Její výskyt v souvislosti s těžkým úrazem hlavy prakticky zdvojnásobuje mortalitu (55% versus 27%) (9). Mnohdy k hypotenzi dochází sekundárně na základě šokového stavu, zvláště krvácení do dutiny hrudní, břišní nebo do pánve. </a:t>
            </a:r>
            <a:r>
              <a:rPr lang="cs-CZ" sz="2400" dirty="0">
                <a:solidFill>
                  <a:schemeClr val="bg1"/>
                </a:solidFill>
              </a:rPr>
              <a:t>V souvislosti s poúrazově zvýšeným nitrolebním tlakem znamená hypotenze další snížení mozkového perfúzního tlaku</a:t>
            </a:r>
            <a:r>
              <a:rPr lang="cs-CZ" sz="2400" dirty="0"/>
              <a:t>. </a:t>
            </a:r>
          </a:p>
        </p:txBody>
      </p:sp>
    </p:spTree>
    <p:extLst>
      <p:ext uri="{BB962C8B-B14F-4D97-AF65-F5344CB8AC3E}">
        <p14:creationId xmlns:p14="http://schemas.microsoft.com/office/powerpoint/2010/main" val="386646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cs-CZ" sz="4000"/>
              <a:t>Diagnostika nitrolebního poranění</a:t>
            </a:r>
          </a:p>
        </p:txBody>
      </p:sp>
      <p:sp>
        <p:nvSpPr>
          <p:cNvPr id="55299" name="Rectangle 3"/>
          <p:cNvSpPr>
            <a:spLocks noGrp="1" noChangeArrowheads="1"/>
          </p:cNvSpPr>
          <p:nvPr>
            <p:ph type="body" idx="1"/>
          </p:nvPr>
        </p:nvSpPr>
        <p:spPr/>
        <p:txBody>
          <a:bodyPr/>
          <a:lstStyle/>
          <a:p>
            <a:r>
              <a:rPr lang="cs-CZ"/>
              <a:t>Anamnéza</a:t>
            </a:r>
          </a:p>
          <a:p>
            <a:r>
              <a:rPr lang="cs-CZ"/>
              <a:t>Klinické vyšetření</a:t>
            </a:r>
          </a:p>
          <a:p>
            <a:r>
              <a:rPr lang="cs-CZ"/>
              <a:t>Pomocné zobrazovací metody</a:t>
            </a:r>
          </a:p>
          <a:p>
            <a:endParaRPr lang="cs-CZ"/>
          </a:p>
        </p:txBody>
      </p:sp>
    </p:spTree>
    <p:extLst>
      <p:ext uri="{BB962C8B-B14F-4D97-AF65-F5344CB8AC3E}">
        <p14:creationId xmlns:p14="http://schemas.microsoft.com/office/powerpoint/2010/main" val="2165705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TotalTime>
  <Words>2738</Words>
  <Application>Microsoft Office PowerPoint</Application>
  <PresentationFormat>On-screen Show (4:3)</PresentationFormat>
  <Paragraphs>238</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Apex</vt:lpstr>
      <vt:lpstr>Neurosurgery</vt:lpstr>
      <vt:lpstr>Epidemiologie poranění mozku</vt:lpstr>
      <vt:lpstr>PowerPoint Presentation</vt:lpstr>
      <vt:lpstr>PowerPoint Presentation</vt:lpstr>
      <vt:lpstr>PowerPoint Presentation</vt:lpstr>
      <vt:lpstr>PowerPoint Presentation</vt:lpstr>
      <vt:lpstr>PowerPoint Presentation</vt:lpstr>
      <vt:lpstr>Sekundární poranění</vt:lpstr>
      <vt:lpstr>Diagnostika nitrolebního poranění</vt:lpstr>
      <vt:lpstr>Anamnéza</vt:lpstr>
      <vt:lpstr>Klinické vyšetření</vt:lpstr>
      <vt:lpstr>PowerPoint Presentation</vt:lpstr>
      <vt:lpstr>PowerPoint Presentation</vt:lpstr>
      <vt:lpstr>Pomocné vyšetřovací metody</vt:lpstr>
      <vt:lpstr>PowerPoint Presentation</vt:lpstr>
      <vt:lpstr>PowerPoint Presentation</vt:lpstr>
      <vt:lpstr>PowerPoint Presentation</vt:lpstr>
      <vt:lpstr>PowerPoint Presentation</vt:lpstr>
      <vt:lpstr>Fraktury kalvy</vt:lpstr>
      <vt:lpstr>  </vt:lpstr>
      <vt:lpstr>PowerPoint Presentation</vt:lpstr>
      <vt:lpstr>Fraktury baze lební</vt:lpstr>
      <vt:lpstr>PowerPoint Presentation</vt:lpstr>
      <vt:lpstr>Epidurální hematom</vt:lpstr>
      <vt:lpstr>PowerPoint Presentation</vt:lpstr>
      <vt:lpstr>PowerPoint Presentation</vt:lpstr>
      <vt:lpstr>PowerPoint Presentation</vt:lpstr>
      <vt:lpstr>PowerPoint Presentation</vt:lpstr>
      <vt:lpstr>PowerPoint Presentation</vt:lpstr>
      <vt:lpstr>Subdurální hematom</vt:lpstr>
      <vt:lpstr>PowerPoint Presentation</vt:lpstr>
      <vt:lpstr>PowerPoint Presentation</vt:lpstr>
      <vt:lpstr>PowerPoint Presentation</vt:lpstr>
      <vt:lpstr>PowerPoint Presentation</vt:lpstr>
      <vt:lpstr>PowerPoint Presentation</vt:lpstr>
      <vt:lpstr>PowerPoint Presentation</vt:lpstr>
      <vt:lpstr>Kontuze a traumatický intracerebrální hematom</vt:lpstr>
      <vt:lpstr>PowerPoint Presentation</vt:lpstr>
      <vt:lpstr>Perforující poranění</vt:lpstr>
      <vt:lpstr>PowerPoint Presentation</vt:lpstr>
      <vt:lpstr>PowerPoint Presentation</vt:lpstr>
      <vt:lpstr>PowerPoint Presentation</vt:lpstr>
      <vt:lpstr>PowerPoint Presentation</vt:lpstr>
      <vt:lpstr>Péče o pacienta s onemocněním CNS</vt:lpstr>
      <vt:lpstr>PowerPoint Presentation</vt:lpstr>
      <vt:lpstr>Tumory CNS</vt:lpstr>
      <vt:lpstr>Nádory CNS</vt:lpstr>
      <vt:lpstr>Nádory CNS</vt:lpstr>
      <vt:lpstr>PowerPoint Presentation</vt:lpstr>
      <vt:lpstr>Nádory CNS - diagnostika</vt:lpstr>
      <vt:lpstr>Nádory CNS – patol. typizace</vt:lpstr>
      <vt:lpstr>Nádory CNS - terapie</vt:lpstr>
      <vt:lpstr>Nádory CNS – radioterapie a radiochirurgie,chemoterapie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Neurosurgery</dc:title>
  <dc:creator>Kubenstein</dc:creator>
  <cp:lastModifiedBy>Kubenstein</cp:lastModifiedBy>
  <cp:revision>7</cp:revision>
  <dcterms:created xsi:type="dcterms:W3CDTF">2019-12-18T19:09:20Z</dcterms:created>
  <dcterms:modified xsi:type="dcterms:W3CDTF">2019-12-18T20:08:43Z</dcterms:modified>
</cp:coreProperties>
</file>