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8" r:id="rId1"/>
    <p:sldMasterId id="2147483707" r:id="rId2"/>
  </p:sldMasterIdLst>
  <p:notesMasterIdLst>
    <p:notesMasterId r:id="rId47"/>
  </p:notesMasterIdLst>
  <p:sldIdLst>
    <p:sldId id="374" r:id="rId3"/>
    <p:sldId id="375" r:id="rId4"/>
    <p:sldId id="376" r:id="rId5"/>
    <p:sldId id="377" r:id="rId6"/>
    <p:sldId id="379" r:id="rId7"/>
    <p:sldId id="421" r:id="rId8"/>
    <p:sldId id="422" r:id="rId9"/>
    <p:sldId id="386" r:id="rId10"/>
    <p:sldId id="388" r:id="rId11"/>
    <p:sldId id="383" r:id="rId12"/>
    <p:sldId id="384" r:id="rId13"/>
    <p:sldId id="385" r:id="rId14"/>
    <p:sldId id="389" r:id="rId15"/>
    <p:sldId id="390" r:id="rId16"/>
    <p:sldId id="391" r:id="rId17"/>
    <p:sldId id="392" r:id="rId18"/>
    <p:sldId id="393" r:id="rId19"/>
    <p:sldId id="394" r:id="rId20"/>
    <p:sldId id="395" r:id="rId21"/>
    <p:sldId id="396" r:id="rId22"/>
    <p:sldId id="397" r:id="rId23"/>
    <p:sldId id="398" r:id="rId24"/>
    <p:sldId id="399" r:id="rId25"/>
    <p:sldId id="400" r:id="rId26"/>
    <p:sldId id="401" r:id="rId27"/>
    <p:sldId id="402" r:id="rId28"/>
    <p:sldId id="403" r:id="rId29"/>
    <p:sldId id="404" r:id="rId30"/>
    <p:sldId id="405" r:id="rId31"/>
    <p:sldId id="406" r:id="rId32"/>
    <p:sldId id="407" r:id="rId33"/>
    <p:sldId id="408" r:id="rId34"/>
    <p:sldId id="409" r:id="rId35"/>
    <p:sldId id="410" r:id="rId36"/>
    <p:sldId id="411" r:id="rId37"/>
    <p:sldId id="412" r:id="rId38"/>
    <p:sldId id="413" r:id="rId39"/>
    <p:sldId id="414" r:id="rId40"/>
    <p:sldId id="415" r:id="rId41"/>
    <p:sldId id="416" r:id="rId42"/>
    <p:sldId id="417" r:id="rId43"/>
    <p:sldId id="418" r:id="rId44"/>
    <p:sldId id="419" r:id="rId45"/>
    <p:sldId id="420" r:id="rId46"/>
  </p:sldIdLst>
  <p:sldSz cx="9144000" cy="6858000" type="screen4x3"/>
  <p:notesSz cx="9296400" cy="6761163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0">
          <p15:clr>
            <a:srgbClr val="A4A3A4"/>
          </p15:clr>
        </p15:guide>
        <p15:guide id="2" pos="29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66"/>
    <a:srgbClr val="FF0000"/>
    <a:srgbClr val="FF9933"/>
    <a:srgbClr val="CC3399"/>
    <a:srgbClr val="FF99CC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130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>
            <a:extLst>
              <a:ext uri="{FF2B5EF4-FFF2-40B4-BE49-F238E27FC236}">
                <a16:creationId xmlns:a16="http://schemas.microsoft.com/office/drawing/2014/main" id="{90599DAE-FB78-44AC-BF7D-89E915CB79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3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76131" name="Rectangle 3">
            <a:extLst>
              <a:ext uri="{FF2B5EF4-FFF2-40B4-BE49-F238E27FC236}">
                <a16:creationId xmlns:a16="http://schemas.microsoft.com/office/drawing/2014/main" id="{40DBE95A-F470-45F3-9A83-DFEC2797A64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265738" y="0"/>
            <a:ext cx="4029075" cy="3381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69E5EF9B-4B32-4739-A888-D337734D0654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957513" y="506413"/>
            <a:ext cx="3381375" cy="2536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6133" name="Rectangle 5">
            <a:extLst>
              <a:ext uri="{FF2B5EF4-FFF2-40B4-BE49-F238E27FC236}">
                <a16:creationId xmlns:a16="http://schemas.microsoft.com/office/drawing/2014/main" id="{E90ECF02-4BF1-4D11-A17E-02620C2B60A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3211513"/>
            <a:ext cx="7435850" cy="30432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176134" name="Rectangle 6">
            <a:extLst>
              <a:ext uri="{FF2B5EF4-FFF2-40B4-BE49-F238E27FC236}">
                <a16:creationId xmlns:a16="http://schemas.microsoft.com/office/drawing/2014/main" id="{E17DEC0F-0703-469C-9F5B-EBAA9C0ED7F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21438"/>
            <a:ext cx="4029075" cy="3381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76135" name="Rectangle 7">
            <a:extLst>
              <a:ext uri="{FF2B5EF4-FFF2-40B4-BE49-F238E27FC236}">
                <a16:creationId xmlns:a16="http://schemas.microsoft.com/office/drawing/2014/main" id="{BB95BDB6-A7C9-4F83-8EDE-A28BA372BB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738" y="6421438"/>
            <a:ext cx="4029075" cy="3381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+mn-lt"/>
              </a:defRPr>
            </a:lvl1pPr>
          </a:lstStyle>
          <a:p>
            <a:pPr>
              <a:defRPr/>
            </a:pPr>
            <a:fld id="{4343D729-83FB-41F3-9428-7AA3C2EC17C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ED1B1C68-4903-4131-9F22-5D86AE135F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79D7A3-24DC-4677-9341-C0AB6CE6EA4B}" type="slidenum">
              <a:rPr lang="cs-CZ" altLang="cs-CZ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cs-CZ" altLang="cs-CZ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B83E19A8-5A0B-44C6-AA7D-8C9C790D220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2960688" y="508000"/>
            <a:ext cx="3378200" cy="2533650"/>
          </a:xfrm>
          <a:ln w="12700"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475A5482-41FB-4C79-8726-47655DD8FD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39838" y="3211513"/>
            <a:ext cx="6816725" cy="3041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AF03A0-82AE-4392-AE13-1941C5D59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6358E0-B70B-4A13-B47E-3EE366F64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379F77-2E46-4F34-A976-947CA2D07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6660C-F39C-4309-9EC2-9622A135E088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490274397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D46927-C321-478A-AE73-EA3E7AAA0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435C11-1923-4853-A575-EDBDF391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65F001-BD1C-4152-A9F1-FE7452593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12CDC-A03F-42F0-9E5C-300FAC59EEDF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632683302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FAE650-0A22-4BA5-BA18-AB118E6C8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125D902-4D0B-4DCD-9BFA-C658F5FB9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B609BCB-3DF3-4DB9-8FB0-A5FB0DFFF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5A6F8-1E68-48FD-A388-DC863090BD48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967760417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F83F5806-069D-450B-9DA5-DF89605BEC61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70988" cy="6873876"/>
            <a:chOff x="-8466" y="-8468"/>
            <a:chExt cx="9171316" cy="6874935"/>
          </a:xfrm>
        </p:grpSpPr>
        <p:cxnSp>
          <p:nvCxnSpPr>
            <p:cNvPr id="5" name="Straight Connector 27">
              <a:extLst>
                <a:ext uri="{FF2B5EF4-FFF2-40B4-BE49-F238E27FC236}">
                  <a16:creationId xmlns:a16="http://schemas.microsoft.com/office/drawing/2014/main" id="{FB8331F9-4700-455A-A0CF-B2302A8F4D77}"/>
                </a:ext>
              </a:extLst>
            </p:cNvPr>
            <p:cNvCxnSpPr/>
            <p:nvPr/>
          </p:nvCxnSpPr>
          <p:spPr>
            <a:xfrm flipV="1">
              <a:off x="5130456" y="4175239"/>
              <a:ext cx="4022869" cy="26832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8">
              <a:extLst>
                <a:ext uri="{FF2B5EF4-FFF2-40B4-BE49-F238E27FC236}">
                  <a16:creationId xmlns:a16="http://schemas.microsoft.com/office/drawing/2014/main" id="{BD934B58-3F0A-400C-9C2D-8D60EAD137FB}"/>
                </a:ext>
              </a:extLst>
            </p:cNvPr>
            <p:cNvCxnSpPr/>
            <p:nvPr/>
          </p:nvCxnSpPr>
          <p:spPr>
            <a:xfrm>
              <a:off x="7043462" y="-529"/>
              <a:ext cx="1217656" cy="685905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29">
              <a:extLst>
                <a:ext uri="{FF2B5EF4-FFF2-40B4-BE49-F238E27FC236}">
                  <a16:creationId xmlns:a16="http://schemas.microsoft.com/office/drawing/2014/main" id="{CCE88F71-FA48-403E-92BC-D27568ADA822}"/>
                </a:ext>
              </a:extLst>
            </p:cNvPr>
            <p:cNvSpPr/>
            <p:nvPr/>
          </p:nvSpPr>
          <p:spPr>
            <a:xfrm>
              <a:off x="6892644" y="-529"/>
              <a:ext cx="2268619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30">
              <a:extLst>
                <a:ext uri="{FF2B5EF4-FFF2-40B4-BE49-F238E27FC236}">
                  <a16:creationId xmlns:a16="http://schemas.microsoft.com/office/drawing/2014/main" id="{5B2079B9-5CBF-46E9-A448-76B41E58B51B}"/>
                </a:ext>
              </a:extLst>
            </p:cNvPr>
            <p:cNvSpPr/>
            <p:nvPr/>
          </p:nvSpPr>
          <p:spPr>
            <a:xfrm>
              <a:off x="7205393" y="-8468"/>
              <a:ext cx="1947932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31">
              <a:extLst>
                <a:ext uri="{FF2B5EF4-FFF2-40B4-BE49-F238E27FC236}">
                  <a16:creationId xmlns:a16="http://schemas.microsoft.com/office/drawing/2014/main" id="{4190AD66-7A5A-4AA3-B12C-B3A4579364AF}"/>
                </a:ext>
              </a:extLst>
            </p:cNvPr>
            <p:cNvSpPr/>
            <p:nvPr/>
          </p:nvSpPr>
          <p:spPr>
            <a:xfrm>
              <a:off x="6638635" y="3919613"/>
              <a:ext cx="251310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32">
              <a:extLst>
                <a:ext uri="{FF2B5EF4-FFF2-40B4-BE49-F238E27FC236}">
                  <a16:creationId xmlns:a16="http://schemas.microsoft.com/office/drawing/2014/main" id="{F5D5EBF5-0C75-4CC4-A41E-6629ABF652BC}"/>
                </a:ext>
              </a:extLst>
            </p:cNvPr>
            <p:cNvSpPr/>
            <p:nvPr/>
          </p:nvSpPr>
          <p:spPr>
            <a:xfrm>
              <a:off x="7010123" y="-8468"/>
              <a:ext cx="2143202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33">
              <a:extLst>
                <a:ext uri="{FF2B5EF4-FFF2-40B4-BE49-F238E27FC236}">
                  <a16:creationId xmlns:a16="http://schemas.microsoft.com/office/drawing/2014/main" id="{075FE8DE-845E-4C4B-9AD9-DCE4212E7404}"/>
                </a:ext>
              </a:extLst>
            </p:cNvPr>
            <p:cNvSpPr/>
            <p:nvPr/>
          </p:nvSpPr>
          <p:spPr>
            <a:xfrm>
              <a:off x="8296044" y="-8468"/>
              <a:ext cx="857281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34">
              <a:extLst>
                <a:ext uri="{FF2B5EF4-FFF2-40B4-BE49-F238E27FC236}">
                  <a16:creationId xmlns:a16="http://schemas.microsoft.com/office/drawing/2014/main" id="{2EB18FB8-3121-4F90-8210-03C187BC912E}"/>
                </a:ext>
              </a:extLst>
            </p:cNvPr>
            <p:cNvSpPr/>
            <p:nvPr/>
          </p:nvSpPr>
          <p:spPr>
            <a:xfrm>
              <a:off x="8094425" y="-8468"/>
              <a:ext cx="1066838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35">
              <a:extLst>
                <a:ext uri="{FF2B5EF4-FFF2-40B4-BE49-F238E27FC236}">
                  <a16:creationId xmlns:a16="http://schemas.microsoft.com/office/drawing/2014/main" id="{365F6A5F-C01B-4A56-A59E-1F702F37CB95}"/>
                </a:ext>
              </a:extLst>
            </p:cNvPr>
            <p:cNvSpPr/>
            <p:nvPr/>
          </p:nvSpPr>
          <p:spPr>
            <a:xfrm>
              <a:off x="8069024" y="4894488"/>
              <a:ext cx="1093826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7">
              <a:extLst>
                <a:ext uri="{FF2B5EF4-FFF2-40B4-BE49-F238E27FC236}">
                  <a16:creationId xmlns:a16="http://schemas.microsoft.com/office/drawing/2014/main" id="{E0694EA9-AAC3-41D4-86AA-2F837706A2B4}"/>
                </a:ext>
              </a:extLst>
            </p:cNvPr>
            <p:cNvSpPr/>
            <p:nvPr/>
          </p:nvSpPr>
          <p:spPr>
            <a:xfrm>
              <a:off x="-8466" y="-8468"/>
              <a:ext cx="863632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18C99C00-C287-4C5A-9520-11DE3BD0C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39AD9F7-37BF-45C8-B406-710A00E63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57889DD8-5671-4651-9B29-4CCBD4657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1912B-5F4D-4BAD-9C10-9484F76CA5F5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554073331"/>
      </p:ext>
    </p:extLst>
  </p:cSld>
  <p:clrMapOvr>
    <a:masterClrMapping/>
  </p:clrMapOvr>
  <p:transition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69A06-8D39-4671-9C03-494B4D52D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D4988-9A3A-4449-9D9F-EA97738AE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2CCD3-70D6-4700-BC39-E2C3CE44A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A29EE-1D8C-438E-BC20-CF21F18E86E8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547567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DF8B6-1874-4BE1-A8B4-AD028CD0A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4C6AF-9F5B-41E8-B355-42CBCDA5C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62D49A-D9F1-4D53-BB39-8CDD31A0D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94AAAE-50D5-490F-B97A-58877303F31C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981516604"/>
      </p:ext>
    </p:extLst>
  </p:cSld>
  <p:clrMapOvr>
    <a:masterClrMapping/>
  </p:clrMapOvr>
  <p:transition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D40041-63FC-4D7D-B300-1A507B13E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FBC16C-832B-4FAF-9EF1-7675DAC1C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E6DDAC-890D-4ADA-91D5-5A4E3C6E6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6FF5C-0CBF-4C99-9450-E8E05342E9AC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198520804"/>
      </p:ext>
    </p:extLst>
  </p:cSld>
  <p:clrMapOvr>
    <a:masterClrMapping/>
  </p:clrMapOvr>
  <p:transition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49727ED-7764-49A0-90DA-3C83E7D0C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7781C78-6045-42C9-AE75-44E39C407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EF581CF-E7C6-4F64-BE57-6F164C78D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071AB-F6CD-4771-BC3A-6C9C9C6B840D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70029651"/>
      </p:ext>
    </p:extLst>
  </p:cSld>
  <p:clrMapOvr>
    <a:masterClrMapping/>
  </p:clrMapOvr>
  <p:transition>
    <p:randomBar dir="vert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97CF167-0C63-4BD6-8172-B497ED3EA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206769B-FA67-45BA-8AB0-6525054A5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215FEC5-DBA0-4FF4-8A8D-5F33AA407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EE3A7-D641-4794-85A5-4893CAA9A787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181297562"/>
      </p:ext>
    </p:extLst>
  </p:cSld>
  <p:clrMapOvr>
    <a:masterClrMapping/>
  </p:clrMapOvr>
  <p:transition>
    <p:randomBar dir="vert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916CC87-1811-4512-9A9A-63781CFA1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3833AF5-9788-40D8-8113-A8BCD4297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7C6540A-36AF-4F94-94D3-3F11C8C73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0CBF7-DCF9-48C2-BA98-39C5777A4EC4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514953071"/>
      </p:ext>
    </p:extLst>
  </p:cSld>
  <p:clrMapOvr>
    <a:masterClrMapping/>
  </p:clrMapOvr>
  <p:transition>
    <p:randomBar dir="vert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F9231CD-4DBB-4C31-8D30-A22F6A5AD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EEAFB3E-6A7E-41FE-BA7B-DA949A74E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2754C70-C89B-4583-BCA4-DC398A056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5CAB5-0914-4448-A423-8E68021A4986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836877611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183BBCC-4966-4A38-A28D-0D68CCC29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D31D9B-C5A6-4F84-8075-516AADD45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7FCD15-0078-41C5-AB86-2962735A9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5DB6D-8D7A-402B-8282-9204AC78AA24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747870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BD31288-8104-4FA0-9C01-A442FD1F2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13BAF2E-BFBA-4C9A-85AE-51995EF11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25CCE70-8AD1-4762-BFE9-3FBC53C18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37ABD-0351-4873-BB25-1CA7092E1815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277541901"/>
      </p:ext>
    </p:extLst>
  </p:cSld>
  <p:clrMapOvr>
    <a:masterClrMapping/>
  </p:clrMapOvr>
  <p:transition>
    <p:randomBar dir="vert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4CEB9-5CFD-4778-93CD-9F6EDB89B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7EEB32-F34B-49E6-83CE-E0FA1728ED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39107-23B0-4A56-A38A-85F75F567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596D4-378C-4F4C-817D-C88C0D3E8C16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6176838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>
            <a:extLst>
              <a:ext uri="{FF2B5EF4-FFF2-40B4-BE49-F238E27FC236}">
                <a16:creationId xmlns:a16="http://schemas.microsoft.com/office/drawing/2014/main" id="{962813B9-B179-49D2-992E-770E78461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cs-CZ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4">
            <a:extLst>
              <a:ext uri="{FF2B5EF4-FFF2-40B4-BE49-F238E27FC236}">
                <a16:creationId xmlns:a16="http://schemas.microsoft.com/office/drawing/2014/main" id="{D78BCC44-712D-4CF8-931C-BB07B76DC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cs-CZ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CA31362-7C2C-4DEB-995D-01BBED875D9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7F14578-F20E-4C42-B0D2-5B85BA89C8D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F6A2124-797D-4466-AC40-2B969BE81E5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F55B4-F9CE-4249-AF9D-4083C2C70938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1760553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EB21D-A116-4C1A-AFCE-CAD20786B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3984A-2BC2-4366-B91A-B7E116FB9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91C95-D7B5-4CE1-B3B6-359727201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D78E-8E6F-43DF-979C-8EBF853CD239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9495510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>
            <a:extLst>
              <a:ext uri="{FF2B5EF4-FFF2-40B4-BE49-F238E27FC236}">
                <a16:creationId xmlns:a16="http://schemas.microsoft.com/office/drawing/2014/main" id="{A4415288-0CB0-4A02-8191-1291ABA50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cs-CZ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24">
            <a:extLst>
              <a:ext uri="{FF2B5EF4-FFF2-40B4-BE49-F238E27FC236}">
                <a16:creationId xmlns:a16="http://schemas.microsoft.com/office/drawing/2014/main" id="{25EF0589-1CE6-45AC-A538-6354179684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cs-CZ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1E4FD09-40FE-4DE3-841D-4F7902DFC1F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B6BE0FD-49F8-443F-BEAF-F5D72318959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7098D7B-4B2C-44B0-8564-7210D7CC828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53F45-9852-401F-9DDF-0E6A4886CF0C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0844567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278E63E-36BF-4F64-9334-D45D1C1596E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9E76856-1591-4BFF-B208-B436E6C82DA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DAF368-5290-47F0-A0F1-3D77C5D4A51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7E175-B526-4025-A3B7-733061556EE9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53656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6B124-01BE-4008-8812-6ABD85196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D9D9E-0E9E-459E-A430-F29272F7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03E83-60BF-42A0-AEDC-C88FBA504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49E71-E0C7-44C8-8E55-59B0B7790A8A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3032754481"/>
      </p:ext>
    </p:extLst>
  </p:cSld>
  <p:clrMapOvr>
    <a:masterClrMapping/>
  </p:clrMapOvr>
  <p:transition>
    <p:randomBar dir="vert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D6308-E112-4E1F-95C7-D5C4357C3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7AD9A3-01F4-42C9-9BE7-02AC6608B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58864-EDF5-4CB3-B66E-1193ECFD3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9BD1C-AE88-46DD-8AC4-DFF7494A0891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921979431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ABB6EC-D7D1-4CFE-8BF6-42AC39E20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69F01A-BDBD-45E4-83F8-1D2458A46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3C6D3A-39D9-4D4F-971B-07B1A2946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F2931-FEB1-44AC-8D02-849167752032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1766687363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613B27B2-18D5-480C-BE17-72A98A894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D5055845-76F9-4E24-A7B4-CC94ABCEA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00B922DC-3439-43C0-9477-84467ADD6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80310-9045-4A92-8326-1E66071F917A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717097196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5C6895C4-5FF3-4C93-B300-9392EAF53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F323AB89-18AA-4C28-8B45-E9C8AA411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075FED10-C241-4E7D-ABE0-8951F818B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F7EF1-BEC0-42DD-B6A6-FA3B6F5D6064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4124724108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>
            <a:extLst>
              <a:ext uri="{FF2B5EF4-FFF2-40B4-BE49-F238E27FC236}">
                <a16:creationId xmlns:a16="http://schemas.microsoft.com/office/drawing/2014/main" id="{55C632F4-C64B-45B2-833A-3976ADBEB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645BA4DD-2C4E-45E2-9AEB-94DF94B86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E63CA12E-423C-41B6-9751-99BA05794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61D90-7037-4E47-84AD-04DB594E5F47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55722102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74135F98-7C73-4E4C-BCEE-3E40381BC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49185DE7-AD07-4D7F-814D-7BFE52159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410F12D1-BCC0-4AC6-8D2E-C4292FC55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0BFCC-69FA-415F-8512-9A1CE32D1679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377367856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192FB0AC-8D16-4AE7-8779-F54135419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0754F118-8434-47C0-97FE-929BAD4D1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B829D97A-933E-40E5-B3B7-1E8FE8013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7578A-5751-40E1-BCEE-210342B8AEF8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2269498270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cs-CZ" noProof="0"/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2FD05454-CE50-493A-B35C-2F341C9F9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64050E1A-1773-4460-843C-CCE10E386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BBE3725B-7B55-4884-9490-F0F1DFC3A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46C61-86BC-4DEE-9400-276EF40A8A2D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  <p:extLst>
      <p:ext uri="{BB962C8B-B14F-4D97-AF65-F5344CB8AC3E}">
        <p14:creationId xmlns:p14="http://schemas.microsoft.com/office/powerpoint/2010/main" val="972971736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nadpis 1">
            <a:extLst>
              <a:ext uri="{FF2B5EF4-FFF2-40B4-BE49-F238E27FC236}">
                <a16:creationId xmlns:a16="http://schemas.microsoft.com/office/drawing/2014/main" id="{BE18E9B0-BE0C-45EF-8630-F0AAE15680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A95F58-B1B6-4EA9-96F7-DC3A4D094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C1DB3F-D406-476D-B08C-D308BF942E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A6D60B-EDF1-490A-82F1-CCF441335D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D60BB1-D66C-4607-BDA2-14EC1AF866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BFDE73-FEEE-43B9-87B2-4AA6949AC4F9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ransition>
    <p:randomBar dir="vert"/>
  </p:transition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6">
            <a:extLst>
              <a:ext uri="{FF2B5EF4-FFF2-40B4-BE49-F238E27FC236}">
                <a16:creationId xmlns:a16="http://schemas.microsoft.com/office/drawing/2014/main" id="{069C92F3-DB26-4F17-84A3-6A77271B1E54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70988" cy="6873876"/>
            <a:chOff x="-8467" y="-8468"/>
            <a:chExt cx="9171317" cy="6874935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AA311A49-F4C5-4B10-9D73-C36574EF1854}"/>
                </a:ext>
              </a:extLst>
            </p:cNvPr>
            <p:cNvSpPr/>
            <p:nvPr/>
          </p:nvSpPr>
          <p:spPr>
            <a:xfrm>
              <a:off x="-8467" y="4013290"/>
              <a:ext cx="457217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8E6AF32F-C900-4B9A-BE3E-9D08450ADEC0}"/>
                </a:ext>
              </a:extLst>
            </p:cNvPr>
            <p:cNvCxnSpPr/>
            <p:nvPr/>
          </p:nvCxnSpPr>
          <p:spPr>
            <a:xfrm flipV="1">
              <a:off x="5130455" y="4175239"/>
              <a:ext cx="4022869" cy="26832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6D7F439C-3D4F-46B6-9D08-4B0B131F5319}"/>
                </a:ext>
              </a:extLst>
            </p:cNvPr>
            <p:cNvCxnSpPr/>
            <p:nvPr/>
          </p:nvCxnSpPr>
          <p:spPr>
            <a:xfrm>
              <a:off x="7043462" y="-529"/>
              <a:ext cx="1217656" cy="685905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85BAA634-94FC-4789-9A49-710A79A24154}"/>
                </a:ext>
              </a:extLst>
            </p:cNvPr>
            <p:cNvSpPr/>
            <p:nvPr/>
          </p:nvSpPr>
          <p:spPr>
            <a:xfrm>
              <a:off x="6892644" y="-529"/>
              <a:ext cx="2268619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927AC093-B904-4395-893C-EC2D975CF116}"/>
                </a:ext>
              </a:extLst>
            </p:cNvPr>
            <p:cNvSpPr/>
            <p:nvPr/>
          </p:nvSpPr>
          <p:spPr>
            <a:xfrm>
              <a:off x="7205393" y="-8468"/>
              <a:ext cx="1947932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1CB1E2D7-DE20-4E0E-B74F-2AA63A33D7EA}"/>
                </a:ext>
              </a:extLst>
            </p:cNvPr>
            <p:cNvSpPr/>
            <p:nvPr/>
          </p:nvSpPr>
          <p:spPr>
            <a:xfrm>
              <a:off x="6638634" y="3919613"/>
              <a:ext cx="251310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4393AA2C-A2E3-4E43-8BE0-805B9210CC58}"/>
                </a:ext>
              </a:extLst>
            </p:cNvPr>
            <p:cNvSpPr/>
            <p:nvPr/>
          </p:nvSpPr>
          <p:spPr>
            <a:xfrm>
              <a:off x="7010123" y="-8468"/>
              <a:ext cx="2143202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703F2F06-6CD2-4190-94D8-9ECBC818C133}"/>
                </a:ext>
              </a:extLst>
            </p:cNvPr>
            <p:cNvSpPr/>
            <p:nvPr/>
          </p:nvSpPr>
          <p:spPr>
            <a:xfrm>
              <a:off x="8296044" y="-8468"/>
              <a:ext cx="857281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464E76C3-4B6A-45D9-98AC-5B8F6A9C6292}"/>
                </a:ext>
              </a:extLst>
            </p:cNvPr>
            <p:cNvSpPr/>
            <p:nvPr/>
          </p:nvSpPr>
          <p:spPr>
            <a:xfrm>
              <a:off x="8094425" y="-8468"/>
              <a:ext cx="1066838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E5F136D2-FFE3-4C22-9139-336D49B55EC5}"/>
                </a:ext>
              </a:extLst>
            </p:cNvPr>
            <p:cNvSpPr/>
            <p:nvPr/>
          </p:nvSpPr>
          <p:spPr>
            <a:xfrm>
              <a:off x="8069024" y="4894488"/>
              <a:ext cx="1093826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051" name="Title Placeholder 1">
            <a:extLst>
              <a:ext uri="{FF2B5EF4-FFF2-40B4-BE49-F238E27FC236}">
                <a16:creationId xmlns:a16="http://schemas.microsoft.com/office/drawing/2014/main" id="{981B63F3-E0F4-47FC-96F0-BC97B0E866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2052" name="Text Placeholder 2">
            <a:extLst>
              <a:ext uri="{FF2B5EF4-FFF2-40B4-BE49-F238E27FC236}">
                <a16:creationId xmlns:a16="http://schemas.microsoft.com/office/drawing/2014/main" id="{90035A94-415A-4B50-8ABC-965EB1B789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Po kliknutí můžete upravovat styly textu v předloze.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B00AE-D5B9-405A-9AB8-000774FD8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FE0E1-BD11-4BE5-BBDE-858B1DCEF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CA" alt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E46C65-FF75-4E9E-B32B-C1F47A0A75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68A5FF3A-9CAC-4404-BAAF-75367906CDA6}" type="slidenum">
              <a:rPr lang="en-CA" altLang="cs-CZ"/>
              <a:pPr>
                <a:defRPr/>
              </a:pPr>
              <a:t>‹#›</a:t>
            </a:fld>
            <a:endParaRPr lang="en-CA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52" r:id="rId11"/>
    <p:sldLayoutId id="2147483747" r:id="rId12"/>
    <p:sldLayoutId id="2147483753" r:id="rId13"/>
    <p:sldLayoutId id="2147483748" r:id="rId14"/>
    <p:sldLayoutId id="2147483749" r:id="rId15"/>
    <p:sldLayoutId id="2147483750" r:id="rId16"/>
  </p:sldLayoutIdLst>
  <p:transition>
    <p:randomBar dir="vert"/>
  </p:transition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>
            <a:extLst>
              <a:ext uri="{FF2B5EF4-FFF2-40B4-BE49-F238E27FC236}">
                <a16:creationId xmlns:a16="http://schemas.microsoft.com/office/drawing/2014/main" id="{807E8362-F49E-4ECA-AFAD-E2E88E9E9C5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857500"/>
            <a:ext cx="8229600" cy="19399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5400" b="1" dirty="0">
                <a:solidFill>
                  <a:schemeClr val="tx1"/>
                </a:solidFill>
              </a:rPr>
              <a:t>Poruchy intelektu</a:t>
            </a:r>
            <a:br>
              <a:rPr lang="cs-CZ" altLang="cs-CZ" sz="5400" b="1" dirty="0">
                <a:solidFill>
                  <a:schemeClr val="tx1"/>
                </a:solidFill>
              </a:rPr>
            </a:br>
            <a:r>
              <a:rPr lang="cs-CZ" altLang="cs-CZ" sz="5400" b="1" dirty="0">
                <a:solidFill>
                  <a:schemeClr val="tx1"/>
                </a:solidFill>
              </a:rPr>
              <a:t>D</a:t>
            </a:r>
            <a:r>
              <a:rPr lang="en-US" altLang="cs-CZ" sz="5400" b="1" dirty="0" err="1">
                <a:solidFill>
                  <a:schemeClr val="tx1"/>
                </a:solidFill>
              </a:rPr>
              <a:t>emence</a:t>
            </a:r>
            <a:r>
              <a:rPr lang="en-US" altLang="cs-CZ" sz="5400" b="1" dirty="0">
                <a:solidFill>
                  <a:schemeClr val="tx1"/>
                </a:solidFill>
              </a:rPr>
              <a:t> </a:t>
            </a:r>
            <a:br>
              <a:rPr lang="en-US" altLang="cs-CZ" sz="5400" b="1" dirty="0"/>
            </a:br>
            <a:endParaRPr lang="en-US" alt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06B1693-0111-4969-BFD0-4A0F014D9B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4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02EF52D-F603-4708-9147-82799133B3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b="1"/>
              <a:t>Behaviorální a psychologické </a:t>
            </a:r>
            <a:br>
              <a:rPr lang="cs-CZ" altLang="cs-CZ" sz="4000" b="1"/>
            </a:br>
            <a:r>
              <a:rPr lang="cs-CZ" altLang="cs-CZ" sz="4000" b="1"/>
              <a:t>příznaky demence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4981270-7A0D-4C5D-8973-CFE44C68EBF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1844675"/>
            <a:ext cx="8229600" cy="45339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3200"/>
              <a:t>poruchy chování</a:t>
            </a:r>
          </a:p>
          <a:p>
            <a:r>
              <a:rPr lang="cs-CZ" altLang="cs-CZ" sz="3200"/>
              <a:t>přidružené psychotické příznaky</a:t>
            </a:r>
          </a:p>
          <a:p>
            <a:r>
              <a:rPr lang="cs-CZ" altLang="cs-CZ" sz="3200"/>
              <a:t>poruchy emotivity včetně přidružené depresivní nebo úzkostné symptomatiky</a:t>
            </a:r>
          </a:p>
          <a:p>
            <a:r>
              <a:rPr lang="cs-CZ" altLang="cs-CZ" sz="3200"/>
              <a:t>poruchy spánku či posunutí až obrácení cyklu spánek – bdění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33FDA1F-F611-4628-BA30-16B9FE55D4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1DB2C24-6191-4589-82CB-66B5A3164B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b="1"/>
              <a:t>Poruchy aktivit denního života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4ECB5D8-97FA-403E-8AB2-09CBC13B96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1690688"/>
            <a:ext cx="8229600" cy="45339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3200"/>
              <a:t>poruchy profesních dovedností</a:t>
            </a:r>
          </a:p>
          <a:p>
            <a:r>
              <a:rPr lang="cs-CZ" altLang="cs-CZ" sz="3200"/>
              <a:t>poruchy schopnosti provádět základní životní aktivity</a:t>
            </a:r>
            <a:br>
              <a:rPr lang="cs-CZ" altLang="cs-CZ" sz="3200"/>
            </a:br>
            <a:r>
              <a:rPr lang="cs-CZ" altLang="cs-CZ" sz="3200"/>
              <a:t>- schopnost starat se o osobní vzhled</a:t>
            </a:r>
            <a:br>
              <a:rPr lang="cs-CZ" altLang="cs-CZ" sz="3200"/>
            </a:br>
            <a:r>
              <a:rPr lang="cs-CZ" altLang="cs-CZ" sz="3200"/>
              <a:t>- schopnost starat se o hygienu</a:t>
            </a:r>
            <a:br>
              <a:rPr lang="cs-CZ" altLang="cs-CZ" sz="3200"/>
            </a:br>
            <a:r>
              <a:rPr lang="cs-CZ" altLang="cs-CZ" sz="3200"/>
              <a:t>- oblékat a svlékat se apod.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21EAB9C-65C4-4C59-A0DE-9421B1B48B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B3EA902D-4F23-44C5-A36A-B7330DAD22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ctr"/>
            <a:r>
              <a:rPr lang="en-US" altLang="cs-CZ" sz="4000" b="1"/>
              <a:t>Jak rozpoznat demenci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D20781E-BFD5-4B68-81B1-06349F949B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68313" y="1341438"/>
            <a:ext cx="8229600" cy="45339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14350" indent="-514350">
              <a:buFont typeface="Calibri Light" panose="020F0302020204030204" pitchFamily="34" charset="0"/>
              <a:buAutoNum type="arabicPeriod"/>
            </a:pPr>
            <a:r>
              <a:rPr lang="cs-CZ" altLang="cs-CZ" sz="3500"/>
              <a:t>ú</a:t>
            </a:r>
            <a:r>
              <a:rPr lang="en-US" altLang="cs-CZ" sz="3500"/>
              <a:t>bytek paměti </a:t>
            </a:r>
            <a:r>
              <a:rPr lang="en-US" altLang="cs-CZ" sz="3100"/>
              <a:t>(chybění slov, nesprávné ukládání věcí, poruchy novopaměti)</a:t>
            </a:r>
            <a:endParaRPr lang="en-US" altLang="cs-CZ" sz="3500"/>
          </a:p>
          <a:p>
            <a:pPr marL="514350" indent="-514350">
              <a:buFont typeface="Calibri Light" panose="020F0302020204030204" pitchFamily="34" charset="0"/>
              <a:buAutoNum type="arabicPeriod"/>
            </a:pPr>
            <a:r>
              <a:rPr lang="cs-CZ" altLang="cs-CZ" sz="3500"/>
              <a:t>p</a:t>
            </a:r>
            <a:r>
              <a:rPr lang="en-US" altLang="cs-CZ" sz="3500"/>
              <a:t>okles úsudku, myšlení, orientace </a:t>
            </a:r>
            <a:br>
              <a:rPr lang="cs-CZ" altLang="cs-CZ" sz="3500"/>
            </a:br>
            <a:r>
              <a:rPr lang="en-US" altLang="cs-CZ" sz="3500"/>
              <a:t>v</a:t>
            </a:r>
            <a:r>
              <a:rPr lang="cs-CZ" altLang="cs-CZ" sz="3500"/>
              <a:t> </a:t>
            </a:r>
            <a:r>
              <a:rPr lang="en-US" altLang="cs-CZ" sz="3500"/>
              <a:t>prostoru, logického uvažování, představivosti</a:t>
            </a:r>
          </a:p>
          <a:p>
            <a:pPr marL="514350" indent="-514350">
              <a:buFont typeface="Calibri Light" panose="020F0302020204030204" pitchFamily="34" charset="0"/>
              <a:buAutoNum type="arabicPeriod"/>
            </a:pPr>
            <a:r>
              <a:rPr lang="cs-CZ" altLang="cs-CZ" sz="3500"/>
              <a:t>z</a:t>
            </a:r>
            <a:r>
              <a:rPr lang="en-US" altLang="cs-CZ" sz="3500"/>
              <a:t>achováno vědomí</a:t>
            </a:r>
          </a:p>
          <a:p>
            <a:pPr marL="514350" indent="-514350">
              <a:buFont typeface="Calibri Light" panose="020F0302020204030204" pitchFamily="34" charset="0"/>
              <a:buAutoNum type="arabicPeriod"/>
            </a:pPr>
            <a:r>
              <a:rPr lang="cs-CZ" altLang="cs-CZ" sz="3500"/>
              <a:t>p</a:t>
            </a:r>
            <a:r>
              <a:rPr lang="en-US" altLang="cs-CZ" sz="3500"/>
              <a:t>oruchy emocí</a:t>
            </a:r>
          </a:p>
          <a:p>
            <a:pPr marL="514350" indent="-514350">
              <a:buFont typeface="Calibri Light" panose="020F0302020204030204" pitchFamily="34" charset="0"/>
              <a:buAutoNum type="arabicPeriod"/>
            </a:pPr>
            <a:r>
              <a:rPr lang="cs-CZ" altLang="cs-CZ" sz="3500"/>
              <a:t>t</a:t>
            </a:r>
            <a:r>
              <a:rPr lang="en-US" altLang="cs-CZ" sz="3500"/>
              <a:t>rvání - alespoň 6 měsíců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5E4C4FD-49D8-4441-BA78-945A7AEA02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>
            <a:extLst>
              <a:ext uri="{FF2B5EF4-FFF2-40B4-BE49-F238E27FC236}">
                <a16:creationId xmlns:a16="http://schemas.microsoft.com/office/drawing/2014/main" id="{8E955248-176A-4650-B68E-815BD7AFFF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ctr"/>
            <a:r>
              <a:rPr lang="en-US" altLang="cs-CZ" sz="4000" b="1"/>
              <a:t>Stadia demence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93CD7D6-464A-44C3-8BB4-FCAAF487EB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68313" y="1268413"/>
            <a:ext cx="8229600" cy="4533900"/>
          </a:xfrm>
        </p:spPr>
        <p:txBody>
          <a:bodyPr wrap="square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514350" indent="-514350">
              <a:buFont typeface="Calibri Light" panose="020F0302020204030204" pitchFamily="34" charset="0"/>
              <a:buAutoNum type="arabicPeriod"/>
            </a:pPr>
            <a:r>
              <a:rPr lang="cs-CZ" altLang="cs-CZ" sz="3200" b="1"/>
              <a:t>m</a:t>
            </a:r>
            <a:r>
              <a:rPr lang="en-US" altLang="cs-CZ" sz="3200" b="1"/>
              <a:t>írná demence</a:t>
            </a:r>
            <a:r>
              <a:rPr lang="en-US" altLang="cs-CZ" sz="3200"/>
              <a:t> - horší zapamatování nového, ztrácení věcí, přechodná časová i prostorová de</a:t>
            </a:r>
            <a:r>
              <a:rPr lang="cs-CZ" altLang="cs-CZ" sz="3200"/>
              <a:t>z</a:t>
            </a:r>
            <a:r>
              <a:rPr lang="en-US" altLang="cs-CZ" sz="3200"/>
              <a:t>orientace</a:t>
            </a:r>
          </a:p>
          <a:p>
            <a:pPr marL="514350" indent="-514350">
              <a:buFont typeface="Calibri Light" panose="020F0302020204030204" pitchFamily="34" charset="0"/>
              <a:buAutoNum type="arabicPeriod"/>
            </a:pPr>
            <a:r>
              <a:rPr lang="cs-CZ" altLang="cs-CZ" sz="3200" b="1"/>
              <a:t>s</a:t>
            </a:r>
            <a:r>
              <a:rPr lang="en-US" altLang="cs-CZ" sz="3200" b="1"/>
              <a:t>tředně těžká demence</a:t>
            </a:r>
            <a:r>
              <a:rPr lang="en-US" altLang="cs-CZ" sz="3200"/>
              <a:t> - porušení paměti ve všech složkách, neschopnost vykonávat samostatně činnost, zhoršování řečových schopností</a:t>
            </a:r>
          </a:p>
          <a:p>
            <a:pPr marL="514350" indent="-514350">
              <a:buFont typeface="Calibri Light" panose="020F0302020204030204" pitchFamily="34" charset="0"/>
              <a:buAutoNum type="arabicPeriod"/>
            </a:pPr>
            <a:r>
              <a:rPr lang="cs-CZ" altLang="cs-CZ" sz="3200" b="1"/>
              <a:t>o</a:t>
            </a:r>
            <a:r>
              <a:rPr lang="en-US" altLang="cs-CZ" sz="3200" b="1"/>
              <a:t>dkázáni na péči okolí</a:t>
            </a:r>
            <a:r>
              <a:rPr lang="en-US" altLang="cs-CZ" sz="3200"/>
              <a:t>, neschopnost denní rutiny, neschopnost poznat rodinu přátele, těžké poruchy chování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1F969D6-4B3F-4549-9C19-E186139E8F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9DB410E4-7A4E-419C-99A3-212B596808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772400" cy="1136650"/>
          </a:xfrm>
        </p:spPr>
        <p:txBody>
          <a:bodyPr/>
          <a:lstStyle/>
          <a:p>
            <a:pPr algn="ctr"/>
            <a:r>
              <a:rPr lang="cs-CZ" altLang="cs-CZ" sz="4000" b="1"/>
              <a:t>Stádia  demence</a:t>
            </a:r>
            <a:br>
              <a:rPr lang="cs-CZ" altLang="cs-CZ" sz="4000" b="1"/>
            </a:br>
            <a:r>
              <a:rPr lang="cs-CZ" altLang="cs-CZ" sz="4000" b="1"/>
              <a:t>psychologický pohled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82CC950-76D5-4F46-8895-D1EF9DD719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04800" y="1916113"/>
            <a:ext cx="8839200" cy="4622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1"/>
              </a:buClr>
            </a:pPr>
            <a:r>
              <a:rPr lang="cs-CZ" altLang="cs-CZ" sz="3200" b="1"/>
              <a:t>amnestická fáze - </a:t>
            </a:r>
            <a:r>
              <a:rPr lang="cs-CZ" altLang="cs-CZ" sz="3200"/>
              <a:t>poruchy paměti – cca 4roky</a:t>
            </a:r>
          </a:p>
          <a:p>
            <a:pPr>
              <a:buClr>
                <a:schemeClr val="tx1"/>
              </a:buClr>
            </a:pPr>
            <a:r>
              <a:rPr lang="cs-CZ" altLang="cs-CZ" sz="3200" b="1"/>
              <a:t>behaviorální fáze - </a:t>
            </a:r>
            <a:r>
              <a:rPr lang="cs-CZ" altLang="cs-CZ" sz="3200"/>
              <a:t>nepředvidatelné a nezodpovědné chování – cca 3 roky</a:t>
            </a:r>
          </a:p>
          <a:p>
            <a:pPr>
              <a:buClr>
                <a:schemeClr val="tx1"/>
              </a:buClr>
            </a:pPr>
            <a:r>
              <a:rPr lang="cs-CZ" altLang="cs-CZ" sz="3200" b="1"/>
              <a:t>kortikální fáze - </a:t>
            </a:r>
            <a:r>
              <a:rPr lang="cs-CZ" altLang="cs-CZ" sz="3200"/>
              <a:t>afázie, apraxie, agnozie a často inkontinence – cca 2 roky</a:t>
            </a:r>
          </a:p>
          <a:p>
            <a:pPr>
              <a:buClr>
                <a:schemeClr val="tx1"/>
              </a:buClr>
            </a:pPr>
            <a:r>
              <a:rPr lang="cs-CZ" altLang="cs-CZ" sz="3200" b="1"/>
              <a:t>decerebrační fáze - </a:t>
            </a:r>
            <a:r>
              <a:rPr lang="cs-CZ" altLang="cs-CZ" sz="3200"/>
              <a:t>imobilita, dvojitá inkontinence, neschopen jakkoli komunikovat s okolím – cca 1rok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CFA6F54-889A-4F36-9D0D-25BFF9EC0E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>
            <a:extLst>
              <a:ext uri="{FF2B5EF4-FFF2-40B4-BE49-F238E27FC236}">
                <a16:creationId xmlns:a16="http://schemas.microsoft.com/office/drawing/2014/main" id="{346BE2B1-B821-433C-B728-BB16B287A7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cs-CZ" sz="4000" b="1"/>
              <a:t>Výskyt demencí v populaci</a:t>
            </a:r>
            <a:br>
              <a:rPr lang="cs-CZ" altLang="cs-CZ" sz="4000" b="1"/>
            </a:br>
            <a:r>
              <a:rPr lang="cs-CZ" altLang="cs-CZ" sz="4000" b="1"/>
              <a:t>Rotterdamská studie</a:t>
            </a:r>
            <a:endParaRPr lang="en-US" altLang="cs-CZ" sz="4000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FED6ECAB-12B6-4C51-8820-5579C6A4C9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1990725"/>
            <a:ext cx="8229600" cy="45339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cs-CZ" sz="3200" b="1"/>
              <a:t>5% populace 65leté trpí demencí</a:t>
            </a:r>
          </a:p>
          <a:p>
            <a:r>
              <a:rPr lang="en-US" altLang="cs-CZ" sz="3200" b="1"/>
              <a:t>každých 5 let se výskyt zdvojnásobí</a:t>
            </a:r>
          </a:p>
          <a:p>
            <a:r>
              <a:rPr lang="en-US" altLang="cs-CZ" sz="3200" b="1"/>
              <a:t>50-60% demencí je Alzheimerova choroba</a:t>
            </a:r>
          </a:p>
          <a:p>
            <a:r>
              <a:rPr lang="en-US" altLang="cs-CZ" sz="3200" b="1"/>
              <a:t>každý pátý 80letý trpí Alzheimerovou chorobou</a:t>
            </a:r>
          </a:p>
          <a:p>
            <a:endParaRPr lang="en-US" alt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25B09ED-A2FC-40C9-A424-CE8DD4767A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77DB051-57A9-4CF5-AB33-E471DDE7CC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7772400" cy="1136650"/>
          </a:xfrm>
        </p:spPr>
        <p:txBody>
          <a:bodyPr/>
          <a:lstStyle/>
          <a:p>
            <a:pPr algn="ctr"/>
            <a:r>
              <a:rPr lang="cs-CZ" altLang="cs-CZ" sz="4000" b="1"/>
              <a:t>„Tichá epidemie demence“</a:t>
            </a:r>
          </a:p>
        </p:txBody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CE71457B-FDEF-4B65-8B56-2A94F876F4F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1268413"/>
            <a:ext cx="7772400" cy="4606925"/>
          </a:xfrm>
        </p:spPr>
        <p:txBody>
          <a:bodyPr>
            <a:normAutofit lnSpcReduction="10000"/>
          </a:bodyPr>
          <a:lstStyle/>
          <a:p>
            <a:pPr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cs-CZ" altLang="cs-CZ" sz="3200" dirty="0"/>
              <a:t>nejhůře </a:t>
            </a:r>
            <a:r>
              <a:rPr lang="cs-CZ" altLang="cs-CZ" sz="3200" dirty="0" err="1"/>
              <a:t>diagnostikovatelné</a:t>
            </a:r>
            <a:r>
              <a:rPr lang="cs-CZ" altLang="cs-CZ" sz="3200" dirty="0"/>
              <a:t> onemocnění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cs-CZ" altLang="cs-CZ" sz="3200" dirty="0"/>
              <a:t>50-70% nemocných není rozpoznáno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cs-CZ" altLang="cs-CZ" sz="3200" dirty="0">
                <a:cs typeface="Arial" panose="020B0604020202020204" pitchFamily="34" charset="0"/>
              </a:rPr>
              <a:t>nejsou včas léčeni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cs-CZ" altLang="cs-CZ" sz="3200" dirty="0">
                <a:cs typeface="Arial" panose="020B0604020202020204" pitchFamily="34" charset="0"/>
              </a:rPr>
              <a:t>↑ komplikací a nákladů na péči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cs-CZ" altLang="cs-CZ" sz="3200" dirty="0">
                <a:cs typeface="Arial" panose="020B0604020202020204" pitchFamily="34" charset="0"/>
              </a:rPr>
              <a:t>diagnostikovány pozdě (až závažné poruchy chování v 60-70%)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defRPr/>
            </a:pPr>
            <a:r>
              <a:rPr lang="cs-CZ" altLang="cs-CZ" sz="3200" dirty="0">
                <a:cs typeface="Arial" panose="020B0604020202020204" pitchFamily="34" charset="0"/>
              </a:rPr>
              <a:t>klíčová role v diagnostice a terapii PL</a:t>
            </a:r>
          </a:p>
          <a:p>
            <a:pPr fontAlgn="auto">
              <a:spcAft>
                <a:spcPts val="0"/>
              </a:spcAft>
              <a:defRPr/>
            </a:pPr>
            <a:endParaRPr lang="cs-CZ" altLang="cs-CZ" b="1" dirty="0"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06E34EF-1F01-4481-ACD6-543AD82108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78262898-1299-4957-A402-F0BC7D6B6D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b="1"/>
              <a:t>Důvody pozdní, nesprávné diagnózy demence v primární péči 1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4322CC92-66EA-4E35-8FEC-5274EBCD8ED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14313" y="1982788"/>
            <a:ext cx="8713787" cy="489585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</a:pPr>
            <a:r>
              <a:rPr lang="cs-CZ" altLang="cs-CZ" sz="3200"/>
              <a:t>symptomy </a:t>
            </a:r>
            <a:r>
              <a:rPr lang="cs-CZ" altLang="cs-CZ" sz="3200">
                <a:cs typeface="Arial" panose="020B0604020202020204" pitchFamily="34" charset="0"/>
              </a:rPr>
              <a:t>↔ </a:t>
            </a:r>
            <a:r>
              <a:rPr lang="cs-CZ" altLang="cs-CZ" sz="3200"/>
              <a:t>benigní stařecká zapomnětlivost</a:t>
            </a:r>
          </a:p>
          <a:p>
            <a:pPr>
              <a:lnSpc>
                <a:spcPct val="110000"/>
              </a:lnSpc>
            </a:pPr>
            <a:r>
              <a:rPr lang="cs-CZ" altLang="cs-CZ" sz="3200">
                <a:cs typeface="Arial" panose="020B0604020202020204" pitchFamily="34" charset="0"/>
              </a:rPr>
              <a:t>↓ času a znalostí; ↑ ageizmus</a:t>
            </a:r>
          </a:p>
          <a:p>
            <a:pPr>
              <a:lnSpc>
                <a:spcPct val="110000"/>
              </a:lnSpc>
            </a:pPr>
            <a:r>
              <a:rPr lang="cs-CZ" altLang="cs-CZ" sz="3200">
                <a:cs typeface="Arial" panose="020B0604020202020204" pitchFamily="34" charset="0"/>
              </a:rPr>
              <a:t>pacienti si na problémy nestěžují</a:t>
            </a:r>
          </a:p>
          <a:p>
            <a:pPr>
              <a:lnSpc>
                <a:spcPct val="110000"/>
              </a:lnSpc>
            </a:pPr>
            <a:r>
              <a:rPr lang="cs-CZ" altLang="cs-CZ" sz="3200">
                <a:cs typeface="Arial" panose="020B0604020202020204" pitchFamily="34" charset="0"/>
              </a:rPr>
              <a:t>v praxi se málo hodnotní mentální funkce</a:t>
            </a:r>
          </a:p>
          <a:p>
            <a:endParaRPr lang="cs-CZ" altLang="cs-CZ" sz="2800" b="1">
              <a:cs typeface="Arial" panose="020B0604020202020204" pitchFamily="34" charset="0"/>
            </a:endParaRPr>
          </a:p>
          <a:p>
            <a:endParaRPr lang="cs-CZ" altLang="cs-CZ" sz="2400"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FF4F447-548E-4492-90B2-6350EA195C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D30325B-A43D-46BB-857C-EC23631B7F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b="1"/>
              <a:t>Důvody pozdní, nesprávné diagnózy demence v primární péči 2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112E66B6-3BED-409E-B15B-21A90BD01C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1844675"/>
            <a:ext cx="8229600" cy="45339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</a:pPr>
            <a:r>
              <a:rPr lang="cs-CZ" altLang="cs-CZ" sz="3200">
                <a:cs typeface="Arial" panose="020B0604020202020204" pitchFamily="34" charset="0"/>
              </a:rPr>
              <a:t>terapeutický skepticizmus až nihilizmus</a:t>
            </a:r>
          </a:p>
          <a:p>
            <a:pPr>
              <a:lnSpc>
                <a:spcPct val="110000"/>
              </a:lnSpc>
            </a:pPr>
            <a:r>
              <a:rPr lang="cs-CZ" altLang="cs-CZ" sz="3200">
                <a:cs typeface="Arial" panose="020B0604020202020204" pitchFamily="34" charset="0"/>
              </a:rPr>
              <a:t>bagetalizace psychických symptomů</a:t>
            </a:r>
          </a:p>
          <a:p>
            <a:pPr>
              <a:lnSpc>
                <a:spcPct val="110000"/>
              </a:lnSpc>
            </a:pPr>
            <a:r>
              <a:rPr lang="cs-CZ" altLang="cs-CZ" sz="3200">
                <a:cs typeface="Arial" panose="020B0604020202020204" pitchFamily="34" charset="0"/>
              </a:rPr>
              <a:t>malý zájem lékařů i společnosti o tuto problematiku</a:t>
            </a:r>
          </a:p>
          <a:p>
            <a:endParaRPr lang="cs-CZ" altLang="cs-CZ" b="1">
              <a:solidFill>
                <a:srgbClr val="FF00FF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29D6932-7A8C-48B2-967F-952678C849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>
            <a:extLst>
              <a:ext uri="{FF2B5EF4-FFF2-40B4-BE49-F238E27FC236}">
                <a16:creationId xmlns:a16="http://schemas.microsoft.com/office/drawing/2014/main" id="{459860C8-69B3-46F8-98B6-3582C32CC7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cs-CZ" sz="4000" b="1"/>
              <a:t>Základní klinické rysy AD</a:t>
            </a:r>
            <a:endParaRPr lang="en-US" altLang="cs-CZ" sz="4000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12058300-E2F1-4F29-AFE8-9B9421838A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cs-CZ" sz="3200"/>
              <a:t>plíživý začátek, stálá pomalá progrese</a:t>
            </a:r>
          </a:p>
          <a:p>
            <a:r>
              <a:rPr lang="en-US" altLang="cs-CZ" sz="3200"/>
              <a:t>úpadek osobnosti, soudnosti, logického myšlení, prostorové orientace</a:t>
            </a:r>
            <a:r>
              <a:rPr lang="cs-CZ" altLang="cs-CZ" sz="3200"/>
              <a:t>, vštípivosti, výbavnosti</a:t>
            </a:r>
            <a:endParaRPr lang="en-US" altLang="cs-CZ" sz="3200"/>
          </a:p>
          <a:p>
            <a:r>
              <a:rPr lang="en-US" altLang="cs-CZ" sz="3200"/>
              <a:t>postupná ztráta schopnosti samostatné existence</a:t>
            </a:r>
          </a:p>
          <a:p>
            <a:r>
              <a:rPr lang="en-US" altLang="cs-CZ" sz="3200"/>
              <a:t>ztráta kvality života, ale i vědomí nemoci</a:t>
            </a:r>
          </a:p>
          <a:p>
            <a:r>
              <a:rPr lang="en-US" altLang="cs-CZ" sz="3200"/>
              <a:t>končí smrtelně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5B55F4B-1C3C-463E-BCD5-017CE8C3B3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FA71C0BB-BB12-441B-B1B2-42E2FA1647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36650"/>
          </a:xfrm>
        </p:spPr>
        <p:txBody>
          <a:bodyPr/>
          <a:lstStyle/>
          <a:p>
            <a:pPr algn="ctr"/>
            <a:r>
              <a:rPr lang="cs-CZ" altLang="cs-CZ" sz="4000" b="1"/>
              <a:t>Paměť ve stáří</a:t>
            </a:r>
            <a:endParaRPr lang="cs-CZ" altLang="cs-CZ" sz="400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303ADA9-5FBA-453D-ACD4-C5A806CE7B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33400" y="1484313"/>
            <a:ext cx="8610600" cy="51816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  <a:buClr>
                <a:schemeClr val="tx1"/>
              </a:buClr>
            </a:pPr>
            <a:r>
              <a:rPr lang="cs-CZ" altLang="cs-CZ" sz="3200"/>
              <a:t>problémy s pamětí ve stáří všudypřítomné </a:t>
            </a:r>
          </a:p>
          <a:p>
            <a:pPr>
              <a:lnSpc>
                <a:spcPct val="130000"/>
              </a:lnSpc>
              <a:buClr>
                <a:schemeClr val="tx1"/>
              </a:buClr>
            </a:pPr>
            <a:r>
              <a:rPr lang="cs-CZ" altLang="cs-CZ" sz="3200" u="sng"/>
              <a:t>postižení tzv. novopaměti</a:t>
            </a:r>
            <a:br>
              <a:rPr lang="cs-CZ" altLang="cs-CZ" sz="3200" u="sng"/>
            </a:br>
            <a:r>
              <a:rPr lang="cs-CZ" altLang="cs-CZ" sz="3200"/>
              <a:t>- tj. okamžité vyvolávání nových inf.</a:t>
            </a:r>
            <a:br>
              <a:rPr lang="cs-CZ" altLang="cs-CZ" sz="3200"/>
            </a:br>
            <a:r>
              <a:rPr lang="cs-CZ" altLang="cs-CZ" sz="3200"/>
              <a:t>- učení se (vštípivost)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9841254-494B-4816-B813-AD72A1AB27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701C40E1-E922-4AC0-8E24-D8D090BFF6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cs-CZ" sz="4000" b="1"/>
              <a:t>Příčiny Alzheimerovy demence</a:t>
            </a:r>
            <a:endParaRPr lang="en-US" altLang="cs-CZ" sz="400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0158DF1-B87B-40DD-990B-F454AFCFEB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1690688"/>
            <a:ext cx="8229600" cy="45339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3200"/>
              <a:t>nejsou známy</a:t>
            </a:r>
          </a:p>
          <a:p>
            <a:r>
              <a:rPr lang="en-US" altLang="cs-CZ" sz="3200"/>
              <a:t>u mladších změna 21., 14. nebo 1.chromozomu</a:t>
            </a:r>
          </a:p>
          <a:p>
            <a:r>
              <a:rPr lang="cs-CZ" altLang="cs-CZ" sz="3200"/>
              <a:t>významná genetická dispozice – rodinný výskyt</a:t>
            </a:r>
            <a:endParaRPr lang="en-US" altLang="cs-CZ" sz="3200"/>
          </a:p>
          <a:p>
            <a:r>
              <a:rPr lang="en-US" altLang="cs-CZ" sz="3200"/>
              <a:t>polygenní působení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F471DB4-3F73-4078-A3A2-4402EE4680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4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07741109-879F-4EC7-8F73-2A37A7276E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825" y="365125"/>
            <a:ext cx="8264525" cy="1325563"/>
          </a:xfrm>
        </p:spPr>
        <p:txBody>
          <a:bodyPr/>
          <a:lstStyle/>
          <a:p>
            <a:r>
              <a:rPr lang="cs-CZ" altLang="cs-CZ" sz="4000" b="1"/>
              <a:t>Patofyziologie Alzheimerovy demence 1</a:t>
            </a:r>
          </a:p>
        </p:txBody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C3481343-E546-448D-9969-6B2BCC7251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8775" y="1671638"/>
            <a:ext cx="8534400" cy="4637087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3200" dirty="0"/>
              <a:t>chronické progresivní neurodegenerativní onemocnění s ukládáním amyloidu </a:t>
            </a:r>
            <a:r>
              <a:rPr lang="el-GR" altLang="cs-CZ" sz="3200" dirty="0"/>
              <a:t>β</a:t>
            </a:r>
            <a:r>
              <a:rPr lang="cs-CZ" altLang="cs-CZ" sz="3200" dirty="0"/>
              <a:t>, proteinu </a:t>
            </a:r>
            <a:r>
              <a:rPr lang="el-GR" altLang="cs-CZ" sz="3200" dirty="0"/>
              <a:t>τ</a:t>
            </a:r>
            <a:endParaRPr lang="cs-CZ" altLang="cs-CZ" sz="3200" dirty="0"/>
          </a:p>
          <a:p>
            <a:pPr fontAlgn="auto">
              <a:spcAft>
                <a:spcPts val="0"/>
              </a:spcAft>
              <a:defRPr/>
            </a:pPr>
            <a:r>
              <a:rPr lang="cs-CZ" altLang="cs-CZ" sz="3200" dirty="0"/>
              <a:t>místo </a:t>
            </a:r>
            <a:r>
              <a:rPr lang="el-GR" altLang="cs-CZ" sz="3200" dirty="0"/>
              <a:t>α</a:t>
            </a:r>
            <a:r>
              <a:rPr lang="cs-CZ" altLang="cs-CZ" sz="3200" dirty="0"/>
              <a:t> </a:t>
            </a:r>
            <a:r>
              <a:rPr lang="cs-CZ" altLang="cs-CZ" sz="3200" dirty="0" err="1"/>
              <a:t>sekrétazy</a:t>
            </a:r>
            <a:r>
              <a:rPr lang="cs-CZ" altLang="cs-CZ" sz="3200" dirty="0"/>
              <a:t> štěpící amyloid </a:t>
            </a:r>
            <a:r>
              <a:rPr lang="cs-CZ" altLang="cs-CZ" sz="3200" dirty="0" err="1"/>
              <a:t>prekurzorový</a:t>
            </a:r>
            <a:r>
              <a:rPr lang="cs-CZ" altLang="cs-CZ" sz="3200" dirty="0"/>
              <a:t> protein (APP) na fragmenty (</a:t>
            </a:r>
            <a:r>
              <a:rPr lang="cs-CZ" altLang="cs-CZ" sz="3200" dirty="0" err="1"/>
              <a:t>neuroprotekce</a:t>
            </a:r>
            <a:r>
              <a:rPr lang="cs-CZ" altLang="cs-CZ" sz="3200" dirty="0"/>
              <a:t>, plasticita mozku) je APP štěpen </a:t>
            </a:r>
            <a:r>
              <a:rPr lang="el-GR" altLang="cs-CZ" sz="3200" dirty="0"/>
              <a:t>β</a:t>
            </a:r>
            <a:r>
              <a:rPr lang="cs-CZ" altLang="cs-CZ" sz="3200" dirty="0"/>
              <a:t> a </a:t>
            </a:r>
            <a:r>
              <a:rPr lang="el-GR" altLang="cs-CZ" sz="3200" dirty="0"/>
              <a:t>γ</a:t>
            </a:r>
            <a:r>
              <a:rPr lang="cs-CZ" altLang="cs-CZ" sz="3200" dirty="0"/>
              <a:t> </a:t>
            </a:r>
            <a:r>
              <a:rPr lang="cs-CZ" altLang="cs-CZ" sz="3200" dirty="0" err="1"/>
              <a:t>sekretázou</a:t>
            </a:r>
            <a:r>
              <a:rPr lang="cs-CZ" altLang="cs-CZ" sz="3200" dirty="0"/>
              <a:t> na patologický amyloid </a:t>
            </a:r>
            <a:r>
              <a:rPr lang="el-GR" altLang="cs-CZ" sz="3200" dirty="0"/>
              <a:t>β</a:t>
            </a:r>
            <a:endParaRPr lang="cs-CZ" altLang="cs-CZ" sz="3200" dirty="0"/>
          </a:p>
          <a:p>
            <a:pPr fontAlgn="auto">
              <a:spcAft>
                <a:spcPts val="0"/>
              </a:spcAft>
              <a:defRPr/>
            </a:pPr>
            <a:r>
              <a:rPr lang="cs-CZ" altLang="cs-CZ" sz="3200" dirty="0"/>
              <a:t>vytvářený plak jako neurodegenerativních útvar</a:t>
            </a:r>
            <a:br>
              <a:rPr lang="cs-CZ" altLang="cs-CZ" sz="3200" dirty="0"/>
            </a:br>
            <a:r>
              <a:rPr lang="cs-CZ" altLang="cs-CZ" sz="3200" dirty="0"/>
              <a:t>- odumírání neuronů, gliový sterilní zánět</a:t>
            </a:r>
            <a:br>
              <a:rPr lang="cs-CZ" altLang="cs-CZ" sz="3200" dirty="0"/>
            </a:br>
            <a:r>
              <a:rPr lang="cs-CZ" altLang="cs-CZ" sz="3200" dirty="0"/>
              <a:t>- ukládá se i ve stěně cév, </a:t>
            </a:r>
            <a:r>
              <a:rPr lang="cs-CZ" altLang="cs-CZ" sz="3200" dirty="0" err="1"/>
              <a:t>angiopatie</a:t>
            </a:r>
            <a:endParaRPr lang="cs-CZ" altLang="cs-CZ" sz="3200" dirty="0"/>
          </a:p>
          <a:p>
            <a:pPr fontAlgn="auto">
              <a:spcAft>
                <a:spcPts val="0"/>
              </a:spcAft>
              <a:defRPr/>
            </a:pPr>
            <a:r>
              <a:rPr lang="cs-CZ" altLang="cs-CZ" sz="3200" dirty="0"/>
              <a:t>protein </a:t>
            </a:r>
            <a:r>
              <a:rPr lang="el-GR" altLang="cs-CZ" sz="3200" dirty="0"/>
              <a:t>τ</a:t>
            </a:r>
            <a:r>
              <a:rPr lang="cs-CZ" altLang="cs-CZ" sz="3200" dirty="0"/>
              <a:t> se </a:t>
            </a:r>
            <a:r>
              <a:rPr lang="cs-CZ" altLang="cs-CZ" sz="3200" dirty="0" err="1"/>
              <a:t>defosforyluje</a:t>
            </a:r>
            <a:r>
              <a:rPr lang="cs-CZ" altLang="cs-CZ" sz="3200" dirty="0"/>
              <a:t> a destabilizuje mikrotubuly, smrt buňky</a:t>
            </a:r>
          </a:p>
          <a:p>
            <a:pPr fontAlgn="auto">
              <a:spcAft>
                <a:spcPts val="0"/>
              </a:spcAft>
              <a:defRPr/>
            </a:pPr>
            <a:endParaRPr lang="cs-CZ" altLang="cs-CZ" b="1" dirty="0"/>
          </a:p>
          <a:p>
            <a:pPr fontAlgn="auto">
              <a:spcAft>
                <a:spcPts val="0"/>
              </a:spcAft>
              <a:defRPr/>
            </a:pPr>
            <a:endParaRPr lang="en-US" altLang="cs-CZ" b="1" dirty="0"/>
          </a:p>
          <a:p>
            <a:pPr fontAlgn="auto">
              <a:spcAft>
                <a:spcPts val="0"/>
              </a:spcAft>
              <a:defRPr/>
            </a:pPr>
            <a:endParaRPr lang="cs-CZ" alt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676EF6E-7CEB-4050-88CC-B75F9A5593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0A8F3154-D804-40AD-91AB-5C19604A88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365125"/>
            <a:ext cx="8191500" cy="1325563"/>
          </a:xfrm>
        </p:spPr>
        <p:txBody>
          <a:bodyPr/>
          <a:lstStyle/>
          <a:p>
            <a:pPr algn="ctr"/>
            <a:r>
              <a:rPr lang="cs-CZ" altLang="cs-CZ" sz="4000" b="1"/>
              <a:t>Patofyziologie Alzheimerovy demence 2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0E5C2BC-0584-400C-8CCB-4B97200E0C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3200"/>
              <a:t>zvýšené uvolnění excitačních AMK</a:t>
            </a:r>
          </a:p>
          <a:p>
            <a:r>
              <a:rPr lang="cs-CZ" altLang="cs-CZ" sz="3200"/>
              <a:t>aktivace receptorů NMDA – nikotinové modulační</a:t>
            </a:r>
          </a:p>
          <a:p>
            <a:r>
              <a:rPr lang="cs-CZ" altLang="cs-CZ" sz="3200"/>
              <a:t>zvýšený vstup Ca do neuronů – urychlení apoptózy</a:t>
            </a:r>
          </a:p>
          <a:p>
            <a:r>
              <a:rPr lang="cs-CZ" altLang="cs-CZ" sz="3200"/>
              <a:t>vytváří se uzlíky – tangles</a:t>
            </a:r>
          </a:p>
          <a:p>
            <a:r>
              <a:rPr lang="cs-CZ" altLang="cs-CZ" sz="3200"/>
              <a:t>neurony rychleji podléhají apoptóze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B9E8C2E-6EB1-4F45-8ED0-A44A5A8EC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5C8AE88-89CA-4C89-9E62-B2186D439B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4813" y="333375"/>
            <a:ext cx="8334375" cy="1325563"/>
          </a:xfrm>
        </p:spPr>
        <p:txBody>
          <a:bodyPr/>
          <a:lstStyle/>
          <a:p>
            <a:pPr algn="ctr"/>
            <a:r>
              <a:rPr lang="cs-CZ" altLang="cs-CZ" sz="4000" b="1"/>
              <a:t>Patofyziologie Alzheimerovy demence 3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8DE0D5AA-883A-4540-A825-C1206FFFAB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7200" y="1844675"/>
            <a:ext cx="8229600" cy="45339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cs-CZ" sz="3200"/>
              <a:t>nedostatek přenašečů - acetylcholin</a:t>
            </a:r>
          </a:p>
          <a:p>
            <a:r>
              <a:rPr lang="en-US" altLang="cs-CZ" sz="3200"/>
              <a:t>snížený mozkový metabolismus gluk</a:t>
            </a:r>
            <a:r>
              <a:rPr lang="cs-CZ" altLang="cs-CZ" sz="3200"/>
              <a:t>óz</a:t>
            </a:r>
            <a:r>
              <a:rPr lang="en-US" altLang="cs-CZ" sz="3200"/>
              <a:t>y</a:t>
            </a:r>
          </a:p>
          <a:p>
            <a:r>
              <a:rPr lang="en-US" altLang="cs-CZ" sz="3200"/>
              <a:t>zvýšená tvorba kyslíkových radikálů</a:t>
            </a:r>
          </a:p>
          <a:p>
            <a:r>
              <a:rPr lang="en-US" altLang="cs-CZ" sz="3200"/>
              <a:t>nedostatek nervových růstových faktorů</a:t>
            </a:r>
          </a:p>
          <a:p>
            <a:pPr>
              <a:buFontTx/>
              <a:buBlip>
                <a:blip r:embed="rId2"/>
              </a:buBlip>
            </a:pPr>
            <a:endParaRPr lang="cs-CZ" altLang="cs-CZ" b="1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2BB9EBD-88DF-45D3-BF91-EF15F78B9E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1A0542FF-B1B7-4F84-B389-226DDFD72C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b="1"/>
              <a:t>Diagnostika </a:t>
            </a:r>
            <a:br>
              <a:rPr lang="cs-CZ" altLang="cs-CZ" sz="4000" b="1"/>
            </a:br>
            <a:r>
              <a:rPr lang="cs-CZ" altLang="cs-CZ" sz="4000" b="1"/>
              <a:t>Alzheimerovy demence 1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94B9F0D2-EEF1-44E6-8F42-BAC0A653BE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3200"/>
              <a:t>anamnéza - učení, komplexní činnosti, řešení problémů, prostorová orientace, řeč, chování</a:t>
            </a:r>
          </a:p>
          <a:p>
            <a:r>
              <a:rPr lang="cs-CZ" altLang="cs-CZ" sz="3200"/>
              <a:t>fyzikální vyšetření - k vyloučení jiných příčin demence</a:t>
            </a:r>
          </a:p>
          <a:p>
            <a:r>
              <a:rPr lang="cs-CZ" altLang="cs-CZ" sz="3200"/>
              <a:t>základní biochemické vyšetření, KO, CB, albumin, lipidy, homocystein, CRP, serologie lues, AIDS</a:t>
            </a:r>
          </a:p>
          <a:p>
            <a:r>
              <a:rPr lang="cs-CZ" altLang="cs-CZ" sz="3200"/>
              <a:t>TSH, B12, folát</a:t>
            </a:r>
          </a:p>
          <a:p>
            <a:pPr>
              <a:lnSpc>
                <a:spcPct val="140000"/>
              </a:lnSpc>
              <a:buFontTx/>
              <a:buNone/>
            </a:pPr>
            <a:endParaRPr lang="cs-CZ" alt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3194414-29C7-4E18-B486-4CDFBE36A7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5F498691-B7C7-4BF5-9420-70FC267869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b="1"/>
              <a:t>Diagnostika </a:t>
            </a:r>
            <a:br>
              <a:rPr lang="cs-CZ" altLang="cs-CZ" sz="4000" b="1"/>
            </a:br>
            <a:r>
              <a:rPr lang="cs-CZ" altLang="cs-CZ" sz="4000" b="1"/>
              <a:t>Alzheimerovy demence 2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7FDDBBA-2915-4FA4-9839-ABB0572F5E1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9088" y="1628775"/>
            <a:ext cx="8505825" cy="506888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40000"/>
              </a:lnSpc>
            </a:pPr>
            <a:r>
              <a:rPr lang="cs-CZ" altLang="cs-CZ" sz="2800"/>
              <a:t>EKG</a:t>
            </a:r>
          </a:p>
          <a:p>
            <a:r>
              <a:rPr lang="cs-CZ" altLang="cs-CZ" sz="2800"/>
              <a:t>testování - škály MMSE, ADL, IADL, deprese ...</a:t>
            </a:r>
          </a:p>
          <a:p>
            <a:pPr>
              <a:lnSpc>
                <a:spcPct val="120000"/>
              </a:lnSpc>
            </a:pPr>
            <a:r>
              <a:rPr lang="cs-CZ" altLang="cs-CZ" sz="2800"/>
              <a:t>EEG</a:t>
            </a:r>
          </a:p>
          <a:p>
            <a:pPr>
              <a:lnSpc>
                <a:spcPct val="120000"/>
              </a:lnSpc>
            </a:pPr>
            <a:r>
              <a:rPr lang="cs-CZ" altLang="cs-CZ" sz="2800"/>
              <a:t>genetika: mutace na dlouhém raménku 21., na 1. a 14. chromozomu + přítomnost izoformy 4 apolipoproteinu E </a:t>
            </a:r>
          </a:p>
          <a:p>
            <a:pPr>
              <a:lnSpc>
                <a:spcPct val="120000"/>
              </a:lnSpc>
            </a:pPr>
            <a:r>
              <a:rPr lang="cs-CZ" altLang="cs-CZ" sz="2800"/>
              <a:t>CT, NMR - atrofie mozková</a:t>
            </a:r>
          </a:p>
          <a:p>
            <a:r>
              <a:rPr lang="cs-CZ" altLang="cs-CZ" sz="2800"/>
              <a:t>PET, SPECT - odlišení vaskulární a degenerativní</a:t>
            </a:r>
          </a:p>
          <a:p>
            <a:endParaRPr lang="cs-CZ" altLang="cs-CZ" sz="2800">
              <a:solidFill>
                <a:srgbClr val="FF66FF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1B974EC-4BDA-4A06-9E93-28E9A97B8D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>
            <a:extLst>
              <a:ext uri="{FF2B5EF4-FFF2-40B4-BE49-F238E27FC236}">
                <a16:creationId xmlns:a16="http://schemas.microsoft.com/office/drawing/2014/main" id="{80C2F097-FAF4-41A0-8F54-AC360B9FF4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ctr"/>
            <a:r>
              <a:rPr lang="en-US" altLang="cs-CZ" sz="4000" b="1"/>
              <a:t>Testy zapamatování</a:t>
            </a:r>
            <a:endParaRPr lang="en-US" altLang="cs-CZ" sz="4000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EB4EE64-1392-4EC1-AC1D-6FDCC91BD9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95288" y="1628775"/>
            <a:ext cx="8229600" cy="3735388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cs-CZ" sz="3200"/>
              <a:t>paměťový test</a:t>
            </a:r>
            <a:r>
              <a:rPr lang="cs-CZ" altLang="cs-CZ" sz="3200"/>
              <a:t> </a:t>
            </a:r>
            <a:r>
              <a:rPr lang="en-US" altLang="cs-CZ" sz="3200"/>
              <a:t>(15 slov, 5 pokusů)</a:t>
            </a:r>
          </a:p>
          <a:p>
            <a:pPr>
              <a:spcBef>
                <a:spcPct val="0"/>
              </a:spcBef>
            </a:pPr>
            <a:r>
              <a:rPr lang="en-US" altLang="cs-CZ" sz="3200"/>
              <a:t>test verbální fluence (dle vzdělání a věku-</a:t>
            </a:r>
            <a:r>
              <a:rPr lang="cs-CZ" altLang="cs-CZ" sz="3200"/>
              <a:t> </a:t>
            </a:r>
            <a:r>
              <a:rPr lang="en-US" altLang="cs-CZ" sz="3200"/>
              <a:t>základní 10-18 vysokoškolské 11-24</a:t>
            </a:r>
            <a:r>
              <a:rPr lang="cs-CZ" altLang="cs-CZ" sz="3200"/>
              <a:t>)</a:t>
            </a:r>
            <a:endParaRPr lang="en-US" altLang="cs-CZ" sz="3200"/>
          </a:p>
          <a:p>
            <a:pPr>
              <a:spcBef>
                <a:spcPct val="0"/>
              </a:spcBef>
            </a:pPr>
            <a:r>
              <a:rPr lang="en-US" altLang="cs-CZ" sz="3200"/>
              <a:t>spojování čísel a písmen</a:t>
            </a:r>
            <a:r>
              <a:rPr lang="cs-CZ" altLang="cs-CZ" sz="3200"/>
              <a:t> </a:t>
            </a:r>
            <a:r>
              <a:rPr lang="en-US" altLang="cs-CZ" sz="3200"/>
              <a:t>(25 objektů)</a:t>
            </a:r>
          </a:p>
          <a:p>
            <a:pPr>
              <a:spcBef>
                <a:spcPct val="0"/>
              </a:spcBef>
            </a:pPr>
            <a:r>
              <a:rPr lang="en-US" altLang="cs-CZ" sz="3200"/>
              <a:t>test hodin (rozmezí 6-1, hranice 2-3)</a:t>
            </a:r>
          </a:p>
          <a:p>
            <a:pPr>
              <a:spcBef>
                <a:spcPct val="0"/>
              </a:spcBef>
            </a:pPr>
            <a:r>
              <a:rPr lang="en-US" altLang="cs-CZ" sz="3200"/>
              <a:t>sedmičkový test (5 odečtů, hranice 2)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1399427-818C-4D79-84DF-C89D4037F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8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7D4966E6-734C-45B6-BC9E-21ABF664AD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33375"/>
            <a:ext cx="7772400" cy="1371600"/>
          </a:xfrm>
        </p:spPr>
        <p:txBody>
          <a:bodyPr/>
          <a:lstStyle/>
          <a:p>
            <a:pPr algn="ctr"/>
            <a:r>
              <a:rPr lang="en-US" altLang="cs-CZ" sz="4000" b="1"/>
              <a:t>Další diagnostické testy</a:t>
            </a:r>
            <a:endParaRPr lang="en-US" altLang="cs-CZ" sz="4000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F00C63CD-7606-4E59-8B34-50944785A84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cs-CZ" sz="3200"/>
              <a:t>Barthelův test všedních činností </a:t>
            </a:r>
            <a:br>
              <a:rPr lang="cs-CZ" altLang="cs-CZ" sz="3200"/>
            </a:br>
            <a:r>
              <a:rPr lang="en-US" altLang="cs-CZ" sz="3200"/>
              <a:t>(ADL - activities of daily li</a:t>
            </a:r>
            <a:r>
              <a:rPr lang="cs-CZ" altLang="cs-CZ" sz="3200"/>
              <a:t>ving</a:t>
            </a:r>
            <a:r>
              <a:rPr lang="en-US" altLang="cs-CZ" sz="3200"/>
              <a:t>) </a:t>
            </a:r>
            <a:br>
              <a:rPr lang="cs-CZ" altLang="cs-CZ" sz="3200"/>
            </a:br>
            <a:r>
              <a:rPr lang="en-US" altLang="cs-CZ" sz="3200"/>
              <a:t>- hranice 95-65-45</a:t>
            </a:r>
          </a:p>
          <a:p>
            <a:r>
              <a:rPr lang="cs-CZ" altLang="cs-CZ" sz="3200"/>
              <a:t>i</a:t>
            </a:r>
            <a:r>
              <a:rPr lang="en-US" altLang="cs-CZ" sz="3200"/>
              <a:t>ADL (instrumental activities of daily li</a:t>
            </a:r>
            <a:r>
              <a:rPr lang="cs-CZ" altLang="cs-CZ" sz="3200"/>
              <a:t>ving</a:t>
            </a:r>
            <a:r>
              <a:rPr lang="en-US" altLang="cs-CZ" sz="3200"/>
              <a:t>)</a:t>
            </a:r>
          </a:p>
          <a:p>
            <a:r>
              <a:rPr lang="en-US" altLang="cs-CZ" sz="3200"/>
              <a:t>MMSE (mini mental state</a:t>
            </a:r>
            <a:r>
              <a:rPr lang="cs-CZ" altLang="cs-CZ" sz="3200"/>
              <a:t> </a:t>
            </a:r>
            <a:r>
              <a:rPr lang="en-US" altLang="cs-CZ" sz="3200"/>
              <a:t>examination)</a:t>
            </a:r>
            <a:br>
              <a:rPr lang="cs-CZ" altLang="cs-CZ" sz="3200"/>
            </a:br>
            <a:r>
              <a:rPr lang="en-US" altLang="cs-CZ" sz="3200"/>
              <a:t>- hranice </a:t>
            </a:r>
            <a:r>
              <a:rPr lang="cs-CZ" altLang="cs-CZ" sz="3200"/>
              <a:t>25-</a:t>
            </a:r>
            <a:r>
              <a:rPr lang="en-US" altLang="cs-CZ" sz="3200"/>
              <a:t>18-</a:t>
            </a:r>
            <a:r>
              <a:rPr lang="cs-CZ" altLang="cs-CZ" sz="3200"/>
              <a:t>6</a:t>
            </a:r>
            <a:endParaRPr lang="en-US" altLang="cs-CZ" sz="320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518CF6A-E887-4897-9278-61AAF5940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2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>
            <a:extLst>
              <a:ext uri="{FF2B5EF4-FFF2-40B4-BE49-F238E27FC236}">
                <a16:creationId xmlns:a16="http://schemas.microsoft.com/office/drawing/2014/main" id="{92996D5E-969D-43C0-8410-E50353AD84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34950"/>
            <a:ext cx="8610600" cy="1136650"/>
          </a:xfrm>
          <a:noFill/>
        </p:spPr>
        <p:txBody>
          <a:bodyPr lIns="92075" tIns="46038" rIns="92075" bIns="46038" anchor="b"/>
          <a:lstStyle/>
          <a:p>
            <a:pPr algn="ctr"/>
            <a:r>
              <a:rPr lang="cs-CZ" altLang="cs-CZ" sz="4000" b="1"/>
              <a:t>Hachinského ischemické skóre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CBF1A41A-3B92-4C23-BC82-776276C627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33400" y="1700213"/>
            <a:ext cx="8077200" cy="4968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ts val="3000"/>
              </a:lnSpc>
              <a:spcBef>
                <a:spcPct val="0"/>
              </a:spcBef>
              <a:buClr>
                <a:schemeClr val="tx1"/>
              </a:buClr>
              <a:buSzPct val="125000"/>
            </a:pPr>
            <a:r>
              <a:rPr lang="cs-CZ" altLang="cs-CZ" sz="3200"/>
              <a:t>náhlý začátek				     	 2 body</a:t>
            </a:r>
          </a:p>
          <a:p>
            <a:pPr>
              <a:lnSpc>
                <a:spcPts val="3000"/>
              </a:lnSpc>
              <a:spcBef>
                <a:spcPct val="0"/>
              </a:spcBef>
              <a:buClr>
                <a:schemeClr val="tx1"/>
              </a:buClr>
              <a:buSzPct val="125000"/>
            </a:pPr>
            <a:r>
              <a:rPr lang="cs-CZ" altLang="cs-CZ" sz="3200"/>
              <a:t>deteriorace skokem			      	 1 bod</a:t>
            </a:r>
          </a:p>
          <a:p>
            <a:pPr>
              <a:lnSpc>
                <a:spcPts val="3000"/>
              </a:lnSpc>
              <a:spcBef>
                <a:spcPct val="0"/>
              </a:spcBef>
              <a:buClr>
                <a:schemeClr val="tx1"/>
              </a:buClr>
              <a:buSzPct val="125000"/>
            </a:pPr>
            <a:r>
              <a:rPr lang="cs-CZ" altLang="cs-CZ" sz="3200"/>
              <a:t>somatické obtíže		              	 1 bod</a:t>
            </a:r>
          </a:p>
          <a:p>
            <a:pPr>
              <a:lnSpc>
                <a:spcPts val="3000"/>
              </a:lnSpc>
              <a:spcBef>
                <a:spcPct val="0"/>
              </a:spcBef>
              <a:buClr>
                <a:schemeClr val="tx1"/>
              </a:buClr>
              <a:buSzPct val="125000"/>
            </a:pPr>
            <a:r>
              <a:rPr lang="cs-CZ" altLang="cs-CZ" sz="3200"/>
              <a:t>emoční labilita/inkontinence	 1 bod</a:t>
            </a:r>
          </a:p>
          <a:p>
            <a:pPr>
              <a:lnSpc>
                <a:spcPts val="3000"/>
              </a:lnSpc>
              <a:spcBef>
                <a:spcPct val="0"/>
              </a:spcBef>
              <a:buClr>
                <a:schemeClr val="tx1"/>
              </a:buClr>
              <a:buSzPct val="125000"/>
            </a:pPr>
            <a:r>
              <a:rPr lang="cs-CZ" altLang="cs-CZ" sz="3200"/>
              <a:t>anamn. či přít. art. hypertenze  	 1 bod </a:t>
            </a:r>
          </a:p>
          <a:p>
            <a:pPr>
              <a:lnSpc>
                <a:spcPts val="3000"/>
              </a:lnSpc>
              <a:spcBef>
                <a:spcPct val="0"/>
              </a:spcBef>
              <a:buClr>
                <a:schemeClr val="tx1"/>
              </a:buClr>
              <a:buSzPct val="125000"/>
            </a:pPr>
            <a:r>
              <a:rPr lang="cs-CZ" altLang="cs-CZ" sz="3200"/>
              <a:t>iktus v anamnéze				 2 body</a:t>
            </a:r>
          </a:p>
          <a:p>
            <a:pPr>
              <a:lnSpc>
                <a:spcPts val="3000"/>
              </a:lnSpc>
              <a:spcBef>
                <a:spcPct val="0"/>
              </a:spcBef>
              <a:buClr>
                <a:schemeClr val="tx1"/>
              </a:buClr>
              <a:buSzPct val="125000"/>
            </a:pPr>
            <a:r>
              <a:rPr lang="cs-CZ" altLang="cs-CZ" sz="3200"/>
              <a:t>ložisk. neurol. symptomatolog. 	 2 body</a:t>
            </a:r>
          </a:p>
          <a:p>
            <a:pPr>
              <a:lnSpc>
                <a:spcPts val="3000"/>
              </a:lnSpc>
              <a:spcBef>
                <a:spcPct val="0"/>
              </a:spcBef>
              <a:buClr>
                <a:schemeClr val="tx1"/>
              </a:buClr>
              <a:buSzPct val="125000"/>
            </a:pPr>
            <a:r>
              <a:rPr lang="cs-CZ" altLang="cs-CZ" sz="3200"/>
              <a:t>ložisk. neurologický nález		 2 body</a:t>
            </a:r>
          </a:p>
          <a:p>
            <a:pPr>
              <a:lnSpc>
                <a:spcPts val="3000"/>
              </a:lnSpc>
              <a:spcBef>
                <a:spcPct val="0"/>
              </a:spcBef>
              <a:buFontTx/>
              <a:buNone/>
            </a:pPr>
            <a:endParaRPr lang="cs-CZ" altLang="cs-CZ" sz="3200" i="1" u="sng"/>
          </a:p>
          <a:p>
            <a:pPr algn="ctr">
              <a:lnSpc>
                <a:spcPts val="3000"/>
              </a:lnSpc>
              <a:spcBef>
                <a:spcPct val="0"/>
              </a:spcBef>
              <a:buFontTx/>
              <a:buNone/>
            </a:pPr>
            <a:r>
              <a:rPr lang="cs-CZ" altLang="cs-CZ" sz="3200" i="1"/>
              <a:t>4 a více bodů svědčí pro vaskulární demenci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1D3804C-89F7-431C-BBF5-09E88F9F31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6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>
            <a:extLst>
              <a:ext uri="{FF2B5EF4-FFF2-40B4-BE49-F238E27FC236}">
                <a16:creationId xmlns:a16="http://schemas.microsoft.com/office/drawing/2014/main" id="{F855DEB7-1015-433A-BF0C-0759C42E3C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cs-CZ" sz="4000" b="1"/>
              <a:t>    </a:t>
            </a:r>
            <a:r>
              <a:rPr lang="cs-CZ" altLang="cs-CZ" sz="4000" b="1"/>
              <a:t>Diff. dg. demence</a:t>
            </a:r>
            <a:endParaRPr lang="en-US" altLang="cs-CZ" sz="4000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7D448BE7-CF64-48A0-AB65-B9828F643B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57225" y="1690688"/>
            <a:ext cx="7772400" cy="4114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</a:pPr>
            <a:r>
              <a:rPr lang="en-US" altLang="cs-CZ" sz="3200"/>
              <a:t>deprese</a:t>
            </a:r>
          </a:p>
          <a:p>
            <a:pPr>
              <a:lnSpc>
                <a:spcPct val="130000"/>
              </a:lnSpc>
            </a:pPr>
            <a:r>
              <a:rPr lang="en-US" altLang="cs-CZ" sz="3200"/>
              <a:t>deliria</a:t>
            </a:r>
          </a:p>
          <a:p>
            <a:pPr>
              <a:lnSpc>
                <a:spcPct val="130000"/>
              </a:lnSpc>
            </a:pPr>
            <a:r>
              <a:rPr lang="en-US" altLang="cs-CZ" sz="3200"/>
              <a:t>mentální retardace</a:t>
            </a:r>
          </a:p>
          <a:p>
            <a:pPr>
              <a:lnSpc>
                <a:spcPct val="130000"/>
              </a:lnSpc>
            </a:pPr>
            <a:r>
              <a:rPr lang="en-US" altLang="cs-CZ" sz="3200"/>
              <a:t>hypotyreózy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FFE4EDF-DE06-44CC-9EBA-734D767C3D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8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>
            <a:extLst>
              <a:ext uri="{FF2B5EF4-FFF2-40B4-BE49-F238E27FC236}">
                <a16:creationId xmlns:a16="http://schemas.microsoft.com/office/drawing/2014/main" id="{D342A84E-A3DA-4698-9A0D-5F81939B08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36650"/>
          </a:xfrm>
        </p:spPr>
        <p:txBody>
          <a:bodyPr/>
          <a:lstStyle/>
          <a:p>
            <a:pPr algn="ctr"/>
            <a:r>
              <a:rPr lang="cs-CZ" altLang="cs-CZ" sz="4000" b="1"/>
              <a:t>Specifika změn mozku ve stáří</a:t>
            </a:r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77B5166C-3039-48EF-B8E2-7BF4010435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196975"/>
            <a:ext cx="8915400" cy="5257800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Clr>
                <a:schemeClr val="tx1"/>
              </a:buClr>
              <a:defRPr/>
            </a:pPr>
            <a:r>
              <a:rPr lang="cs-CZ" altLang="cs-CZ" sz="3200" dirty="0"/>
              <a:t>V menší míře tyto změny i u kognitivně zcela normálních seniorů.</a:t>
            </a:r>
          </a:p>
          <a:p>
            <a:pPr marL="0" indent="0" fontAlgn="auto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endParaRPr lang="cs-CZ" altLang="cs-CZ" sz="3200" b="1" dirty="0"/>
          </a:p>
          <a:p>
            <a:pPr fontAlgn="auto">
              <a:spcAft>
                <a:spcPts val="0"/>
              </a:spcAft>
              <a:buClr>
                <a:schemeClr val="tx1"/>
              </a:buClr>
              <a:defRPr/>
            </a:pPr>
            <a:r>
              <a:rPr lang="cs-CZ" altLang="cs-CZ" sz="3200" b="1" dirty="0"/>
              <a:t>Oblast morfologická:</a:t>
            </a:r>
            <a:br>
              <a:rPr lang="cs-CZ" altLang="cs-CZ" sz="3200" b="1" dirty="0"/>
            </a:br>
            <a:r>
              <a:rPr lang="cs-CZ" altLang="cs-CZ" sz="3200" dirty="0"/>
              <a:t>- redukce hmoty mozku a počtu neuronů</a:t>
            </a:r>
            <a:br>
              <a:rPr lang="cs-CZ" altLang="cs-CZ" sz="3200" dirty="0"/>
            </a:br>
            <a:r>
              <a:rPr lang="cs-CZ" altLang="cs-CZ" sz="3200" dirty="0"/>
              <a:t>- senilní plaky a klubka neurofibril</a:t>
            </a:r>
          </a:p>
          <a:p>
            <a:pPr marL="0" indent="0" fontAlgn="auto">
              <a:spcAft>
                <a:spcPts val="0"/>
              </a:spcAft>
              <a:buClr>
                <a:schemeClr val="tx1"/>
              </a:buClr>
              <a:buFont typeface="Arial" panose="020B0604020202020204" pitchFamily="34" charset="0"/>
              <a:buNone/>
              <a:defRPr/>
            </a:pPr>
            <a:r>
              <a:rPr lang="cs-CZ" altLang="cs-CZ" sz="3200" dirty="0"/>
              <a:t>                  </a:t>
            </a:r>
          </a:p>
          <a:p>
            <a:pPr fontAlgn="auto">
              <a:spcAft>
                <a:spcPts val="0"/>
              </a:spcAft>
              <a:buClr>
                <a:schemeClr val="tx1"/>
              </a:buClr>
              <a:defRPr/>
            </a:pPr>
            <a:r>
              <a:rPr lang="cs-CZ" altLang="cs-CZ" sz="3200" b="1" dirty="0"/>
              <a:t>Oblast biochemická:</a:t>
            </a:r>
            <a:br>
              <a:rPr lang="cs-CZ" altLang="cs-CZ" sz="3200" b="1" dirty="0"/>
            </a:br>
            <a:r>
              <a:rPr lang="cs-CZ" altLang="cs-CZ" sz="3200" dirty="0"/>
              <a:t>- redukce enzymové aktivity (acetylcholin)</a:t>
            </a:r>
            <a:br>
              <a:rPr lang="cs-CZ" altLang="cs-CZ" sz="3200" dirty="0"/>
            </a:br>
            <a:r>
              <a:rPr lang="cs-CZ" altLang="cs-CZ" sz="3200" dirty="0"/>
              <a:t>- zejm. v hippokampu (paměť, uchovávání </a:t>
            </a:r>
            <a:r>
              <a:rPr lang="cs-CZ" altLang="cs-CZ" sz="3200" dirty="0" err="1"/>
              <a:t>inf</a:t>
            </a:r>
            <a:r>
              <a:rPr lang="cs-CZ" altLang="cs-CZ" sz="3200" dirty="0"/>
              <a:t>.)</a:t>
            </a:r>
          </a:p>
          <a:p>
            <a:pPr fontAlgn="auto">
              <a:spcAft>
                <a:spcPts val="0"/>
              </a:spcAft>
              <a:buClr>
                <a:schemeClr val="tx1"/>
              </a:buClr>
              <a:defRPr/>
            </a:pPr>
            <a:endParaRPr lang="cs-CZ" altLang="cs-CZ" sz="3200" b="1" dirty="0"/>
          </a:p>
          <a:p>
            <a:pPr fontAlgn="auto">
              <a:spcAft>
                <a:spcPts val="0"/>
              </a:spcAft>
              <a:buClr>
                <a:schemeClr val="tx1"/>
              </a:buClr>
              <a:buFont typeface="Monotype Sorts" pitchFamily="2" charset="2"/>
              <a:buNone/>
              <a:defRPr/>
            </a:pPr>
            <a:r>
              <a:rPr lang="cs-CZ" altLang="cs-CZ" sz="3200" b="1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C7AE384-652D-44F7-902F-B05C5A8AD2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4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8851908F-1A0D-459A-83F3-731A06C211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115888"/>
            <a:ext cx="7772400" cy="1371600"/>
          </a:xfrm>
        </p:spPr>
        <p:txBody>
          <a:bodyPr/>
          <a:lstStyle/>
          <a:p>
            <a:r>
              <a:rPr lang="cs-CZ" altLang="cs-CZ" sz="4000" b="1"/>
              <a:t>Deprese      		       Demence</a:t>
            </a:r>
          </a:p>
        </p:txBody>
      </p:sp>
      <p:sp>
        <p:nvSpPr>
          <p:cNvPr id="179203" name="Rectangle 3">
            <a:extLst>
              <a:ext uri="{FF2B5EF4-FFF2-40B4-BE49-F238E27FC236}">
                <a16:creationId xmlns:a16="http://schemas.microsoft.com/office/drawing/2014/main" id="{4FE776D4-DCC9-4DEE-8B7E-9F188902DA9D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762000" y="1371600"/>
            <a:ext cx="3810000" cy="4114800"/>
          </a:xfrm>
        </p:spPr>
        <p:txBody>
          <a:bodyPr>
            <a:normAutofit lnSpcReduction="10000"/>
          </a:bodyPr>
          <a:lstStyle/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altLang="cs-CZ" sz="2600" dirty="0"/>
              <a:t>pozitivní RA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altLang="cs-CZ" sz="2600" dirty="0"/>
              <a:t>náhle, pod 6 měsíců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altLang="cs-CZ" sz="2600" dirty="0"/>
              <a:t>trvale </a:t>
            </a:r>
            <a:r>
              <a:rPr lang="cs-CZ" altLang="cs-CZ" sz="2600" dirty="0" err="1"/>
              <a:t>patická</a:t>
            </a:r>
            <a:r>
              <a:rPr lang="cs-CZ" altLang="cs-CZ" sz="2600" dirty="0"/>
              <a:t> nálada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altLang="cs-CZ" sz="2600" dirty="0"/>
              <a:t>plná orientace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altLang="cs-CZ" sz="2600" dirty="0"/>
              <a:t>výkon horší ráno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altLang="cs-CZ" sz="2600" dirty="0"/>
              <a:t>zdůrazňuje poruchy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altLang="cs-CZ" sz="2600" dirty="0"/>
              <a:t>odpovědi „nevím“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altLang="cs-CZ" sz="2600" dirty="0"/>
              <a:t>nesnaží se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altLang="cs-CZ" sz="2600" dirty="0"/>
              <a:t>bludné představy - vina, hřích, bída, nemoc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altLang="cs-CZ" sz="2600" dirty="0"/>
              <a:t>zpomalené myšlení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altLang="cs-CZ" sz="2600" dirty="0"/>
              <a:t>praxe zachována</a:t>
            </a:r>
          </a:p>
        </p:txBody>
      </p:sp>
      <p:sp>
        <p:nvSpPr>
          <p:cNvPr id="179204" name="Rectangle 4">
            <a:extLst>
              <a:ext uri="{FF2B5EF4-FFF2-40B4-BE49-F238E27FC236}">
                <a16:creationId xmlns:a16="http://schemas.microsoft.com/office/drawing/2014/main" id="{E8D0B950-7F62-44C5-B512-D805C692344B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076825" y="1371600"/>
            <a:ext cx="3810000" cy="4114800"/>
          </a:xfrm>
        </p:spPr>
        <p:txBody>
          <a:bodyPr>
            <a:normAutofit lnSpcReduction="10000"/>
          </a:bodyPr>
          <a:lstStyle/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altLang="cs-CZ" sz="2600" dirty="0"/>
              <a:t>pozitivní RA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altLang="cs-CZ" sz="2600" dirty="0"/>
              <a:t>plíživě, nad 6 měsíců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altLang="cs-CZ" sz="2600" dirty="0"/>
              <a:t>proměnlivá nálada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altLang="cs-CZ" sz="2600" dirty="0"/>
              <a:t>poruchy orientace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altLang="cs-CZ" sz="2600" dirty="0"/>
              <a:t>výkon horší večer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altLang="cs-CZ" sz="2600" dirty="0"/>
              <a:t>bagatelizuje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altLang="cs-CZ" sz="2600" dirty="0"/>
              <a:t>odpovědi „těsně vedle“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altLang="cs-CZ" sz="2600" dirty="0"/>
              <a:t>chybuje, ale snaží se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altLang="cs-CZ" sz="2600" dirty="0"/>
              <a:t>bludy - okrádání, cizí lidé v bytě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altLang="cs-CZ" sz="2600" dirty="0"/>
              <a:t>ztížené řešení problémů</a:t>
            </a:r>
          </a:p>
          <a:p>
            <a:pPr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altLang="cs-CZ" sz="2600" dirty="0"/>
              <a:t>apraxie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541B92F-E0FE-4276-B804-2C97B6EF1F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27491AFB-6D6D-4BE7-B6C7-25428BC6C9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1136650"/>
          </a:xfrm>
        </p:spPr>
        <p:txBody>
          <a:bodyPr/>
          <a:lstStyle/>
          <a:p>
            <a:pPr algn="ctr"/>
            <a:r>
              <a:rPr lang="cs-CZ" altLang="cs-CZ" sz="4000" b="1"/>
              <a:t>Komplikace demencí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AD789723-947A-4A6B-9E93-90E448C5B1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5800" y="1196975"/>
            <a:ext cx="7772400" cy="5105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3200"/>
              <a:t>zanedbání akutního onemocnění</a:t>
            </a:r>
          </a:p>
          <a:p>
            <a:r>
              <a:rPr lang="cs-CZ" altLang="cs-CZ" sz="3200"/>
              <a:t>noncompliance</a:t>
            </a:r>
          </a:p>
          <a:p>
            <a:r>
              <a:rPr lang="cs-CZ" altLang="cs-CZ" sz="3200"/>
              <a:t>delirantní stavy</a:t>
            </a:r>
          </a:p>
          <a:p>
            <a:r>
              <a:rPr lang="cs-CZ" altLang="cs-CZ" sz="3200"/>
              <a:t>malnutrice</a:t>
            </a:r>
          </a:p>
          <a:p>
            <a:r>
              <a:rPr lang="cs-CZ" altLang="cs-CZ" sz="3200"/>
              <a:t>pády a úrazy</a:t>
            </a:r>
          </a:p>
          <a:p>
            <a:r>
              <a:rPr lang="cs-CZ" altLang="cs-CZ" sz="3200">
                <a:sym typeface="Symbol" panose="05050102010706020507" pitchFamily="18" charset="2"/>
              </a:rPr>
              <a:t> riziko CMP</a:t>
            </a:r>
          </a:p>
          <a:p>
            <a:r>
              <a:rPr lang="cs-CZ" altLang="cs-CZ" sz="3200"/>
              <a:t>později – infekce, imobilizace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1F6D28F-CFB7-43AA-BEDB-4C3DDDD9B4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51C0B727-C48D-419E-8122-CEE50A518F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b="1"/>
              <a:t>Cíle léčby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40FBA33-9C1D-40FA-9061-1E0DA592D6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52413" y="1701800"/>
            <a:ext cx="8712200" cy="489585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cs-CZ" altLang="cs-CZ" sz="3200" b="1"/>
              <a:t>časná fáze:  </a:t>
            </a:r>
            <a:r>
              <a:rPr lang="cs-CZ" altLang="cs-CZ" sz="3200"/>
              <a:t>zlepšení/udržení kognitivních funkcí </a:t>
            </a:r>
            <a:r>
              <a:rPr lang="cs-CZ" altLang="cs-CZ" sz="3200">
                <a:sym typeface="Symbol" panose="05050102010706020507" pitchFamily="18" charset="2"/>
              </a:rPr>
              <a:t> včasná a přesná diagnóza, rizikové faktory, kognitiva</a:t>
            </a:r>
          </a:p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cs-CZ" altLang="cs-CZ" sz="3200" b="1">
                <a:sym typeface="Symbol" panose="05050102010706020507" pitchFamily="18" charset="2"/>
              </a:rPr>
              <a:t>střední fáze: </a:t>
            </a:r>
            <a:r>
              <a:rPr lang="cs-CZ" altLang="cs-CZ" sz="3200">
                <a:sym typeface="Symbol" panose="05050102010706020507" pitchFamily="18" charset="2"/>
              </a:rPr>
              <a:t>zpomalení progrese, udržení soběstačnosti - memantin, event.kognitiva</a:t>
            </a:r>
          </a:p>
          <a:p>
            <a:pPr marL="609600" indent="-609600"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cs-CZ" altLang="cs-CZ" sz="3200" b="1">
                <a:sym typeface="Symbol" panose="05050102010706020507" pitchFamily="18" charset="2"/>
              </a:rPr>
              <a:t>terminální fáze:</a:t>
            </a:r>
            <a:r>
              <a:rPr lang="cs-CZ" altLang="cs-CZ" sz="3200">
                <a:sym typeface="Symbol" panose="05050102010706020507" pitchFamily="18" charset="2"/>
              </a:rPr>
              <a:t> paliativní a ošetřovatelská péče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53B63C9-3D5D-4810-BBA7-EEFECCD99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68608B47-8FA9-4161-8895-74DBD3E872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ctr"/>
            <a:r>
              <a:rPr lang="en-US" altLang="cs-CZ" sz="4000" b="1"/>
              <a:t>Komplexní léčba AD</a:t>
            </a:r>
            <a:endParaRPr lang="en-US" altLang="cs-CZ" sz="4000"/>
          </a:p>
        </p:txBody>
      </p:sp>
      <p:sp>
        <p:nvSpPr>
          <p:cNvPr id="182275" name="Rectangle 3">
            <a:extLst>
              <a:ext uri="{FF2B5EF4-FFF2-40B4-BE49-F238E27FC236}">
                <a16:creationId xmlns:a16="http://schemas.microsoft.com/office/drawing/2014/main" id="{ABA9DC6E-50EA-4211-8A96-35D7EC51C4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96913" y="1412875"/>
            <a:ext cx="7772400" cy="3455988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cs-CZ" sz="3500" dirty="0" err="1"/>
              <a:t>léčba</a:t>
            </a:r>
            <a:r>
              <a:rPr lang="en-US" altLang="cs-CZ" sz="3500" dirty="0"/>
              <a:t> </a:t>
            </a:r>
            <a:r>
              <a:rPr lang="en-US" altLang="cs-CZ" sz="3500" dirty="0" err="1"/>
              <a:t>poznávacích</a:t>
            </a:r>
            <a:r>
              <a:rPr lang="en-US" altLang="cs-CZ" sz="3500" dirty="0"/>
              <a:t> a </a:t>
            </a:r>
            <a:r>
              <a:rPr lang="en-US" altLang="cs-CZ" sz="3500" dirty="0" err="1"/>
              <a:t>ostatních</a:t>
            </a:r>
            <a:r>
              <a:rPr lang="en-US" altLang="cs-CZ" sz="3500" dirty="0"/>
              <a:t> </a:t>
            </a:r>
            <a:r>
              <a:rPr lang="en-US" altLang="cs-CZ" sz="3500" dirty="0" err="1"/>
              <a:t>psychických</a:t>
            </a:r>
            <a:r>
              <a:rPr lang="en-US" altLang="cs-CZ" sz="3500" dirty="0"/>
              <a:t> </a:t>
            </a:r>
            <a:r>
              <a:rPr lang="en-US" altLang="cs-CZ" sz="3500" dirty="0" err="1"/>
              <a:t>funkcí</a:t>
            </a:r>
            <a:r>
              <a:rPr lang="en-US" altLang="cs-CZ" sz="3500" dirty="0"/>
              <a:t> (</a:t>
            </a:r>
            <a:r>
              <a:rPr lang="en-US" altLang="cs-CZ" sz="3500" dirty="0" err="1"/>
              <a:t>deprese</a:t>
            </a:r>
            <a:r>
              <a:rPr lang="en-US" altLang="cs-CZ" sz="3500" dirty="0"/>
              <a:t>, </a:t>
            </a:r>
            <a:r>
              <a:rPr lang="en-US" altLang="cs-CZ" sz="3500" dirty="0" err="1"/>
              <a:t>neklid</a:t>
            </a:r>
            <a:r>
              <a:rPr lang="en-US" altLang="cs-CZ" sz="3500" dirty="0"/>
              <a:t>, </a:t>
            </a:r>
            <a:r>
              <a:rPr lang="en-US" altLang="cs-CZ" sz="3500" dirty="0" err="1"/>
              <a:t>nespavost</a:t>
            </a:r>
            <a:r>
              <a:rPr lang="en-US" altLang="cs-CZ" sz="3500" dirty="0"/>
              <a:t>), </a:t>
            </a:r>
            <a:r>
              <a:rPr lang="en-US" altLang="cs-CZ" sz="3500" dirty="0" err="1"/>
              <a:t>nově</a:t>
            </a:r>
            <a:r>
              <a:rPr lang="en-US" altLang="cs-CZ" sz="3500" dirty="0"/>
              <a:t> </a:t>
            </a:r>
            <a:r>
              <a:rPr lang="en-US" altLang="cs-CZ" sz="3500" dirty="0" err="1"/>
              <a:t>zkoumané</a:t>
            </a:r>
            <a:r>
              <a:rPr lang="en-US" altLang="cs-CZ" sz="3500" dirty="0"/>
              <a:t> </a:t>
            </a:r>
            <a:r>
              <a:rPr lang="en-US" altLang="cs-CZ" sz="3500" dirty="0" err="1"/>
              <a:t>metody</a:t>
            </a:r>
            <a:endParaRPr lang="en-US" altLang="cs-CZ" sz="3500" dirty="0"/>
          </a:p>
          <a:p>
            <a:pPr fontAlgn="auto">
              <a:spcAft>
                <a:spcPts val="0"/>
              </a:spcAft>
              <a:defRPr/>
            </a:pPr>
            <a:r>
              <a:rPr lang="en-US" altLang="cs-CZ" sz="3500" dirty="0" err="1"/>
              <a:t>aktivační</a:t>
            </a:r>
            <a:r>
              <a:rPr lang="en-US" altLang="cs-CZ" sz="3500" dirty="0"/>
              <a:t> </a:t>
            </a:r>
            <a:r>
              <a:rPr lang="en-US" altLang="cs-CZ" sz="3500" dirty="0" err="1"/>
              <a:t>léčba</a:t>
            </a:r>
            <a:r>
              <a:rPr lang="en-US" altLang="cs-CZ" sz="3500" dirty="0"/>
              <a:t>, </a:t>
            </a:r>
            <a:r>
              <a:rPr lang="en-US" altLang="cs-CZ" sz="3500" dirty="0" err="1"/>
              <a:t>tréning</a:t>
            </a:r>
            <a:r>
              <a:rPr lang="en-US" altLang="cs-CZ" sz="3500" dirty="0"/>
              <a:t> </a:t>
            </a:r>
            <a:r>
              <a:rPr lang="en-US" altLang="cs-CZ" sz="3500" dirty="0" err="1"/>
              <a:t>poznávacích</a:t>
            </a:r>
            <a:r>
              <a:rPr lang="en-US" altLang="cs-CZ" sz="3500" dirty="0"/>
              <a:t> </a:t>
            </a:r>
            <a:r>
              <a:rPr lang="en-US" altLang="cs-CZ" sz="3500" dirty="0" err="1"/>
              <a:t>funkcí</a:t>
            </a:r>
            <a:endParaRPr lang="en-US" altLang="cs-CZ" sz="3500" dirty="0"/>
          </a:p>
          <a:p>
            <a:pPr fontAlgn="auto">
              <a:spcAft>
                <a:spcPts val="0"/>
              </a:spcAft>
              <a:defRPr/>
            </a:pPr>
            <a:r>
              <a:rPr lang="en-US" altLang="cs-CZ" sz="3500" dirty="0" err="1"/>
              <a:t>realitní</a:t>
            </a:r>
            <a:r>
              <a:rPr lang="en-US" altLang="cs-CZ" sz="3500" dirty="0"/>
              <a:t> </a:t>
            </a:r>
            <a:r>
              <a:rPr lang="en-US" altLang="cs-CZ" sz="3500" dirty="0" err="1"/>
              <a:t>orientace</a:t>
            </a:r>
            <a:r>
              <a:rPr lang="en-US" altLang="cs-CZ" sz="3500" dirty="0"/>
              <a:t>, </a:t>
            </a:r>
            <a:r>
              <a:rPr lang="en-US" altLang="cs-CZ" sz="3500" dirty="0" err="1"/>
              <a:t>tělesná</a:t>
            </a:r>
            <a:r>
              <a:rPr lang="en-US" altLang="cs-CZ" sz="3500" dirty="0"/>
              <a:t> </a:t>
            </a:r>
            <a:r>
              <a:rPr lang="en-US" altLang="cs-CZ" sz="3500" dirty="0" err="1"/>
              <a:t>rehabilitace</a:t>
            </a:r>
            <a:endParaRPr lang="en-US" altLang="cs-CZ" sz="3500" dirty="0"/>
          </a:p>
          <a:p>
            <a:pPr fontAlgn="auto">
              <a:spcAft>
                <a:spcPts val="0"/>
              </a:spcAft>
              <a:defRPr/>
            </a:pPr>
            <a:r>
              <a:rPr lang="en-US" altLang="cs-CZ" sz="3500" dirty="0" err="1"/>
              <a:t>sanace</a:t>
            </a:r>
            <a:r>
              <a:rPr lang="en-US" altLang="cs-CZ" sz="3500" dirty="0"/>
              <a:t> </a:t>
            </a:r>
            <a:r>
              <a:rPr lang="en-US" altLang="cs-CZ" sz="3500" dirty="0" err="1"/>
              <a:t>somatických</a:t>
            </a:r>
            <a:r>
              <a:rPr lang="en-US" altLang="cs-CZ" sz="3500" dirty="0"/>
              <a:t> </a:t>
            </a:r>
            <a:r>
              <a:rPr lang="en-US" altLang="cs-CZ" sz="3500" dirty="0" err="1"/>
              <a:t>onemocnění</a:t>
            </a:r>
            <a:endParaRPr lang="en-US" altLang="cs-CZ" sz="3500" dirty="0"/>
          </a:p>
          <a:p>
            <a:pPr fontAlgn="auto">
              <a:spcAft>
                <a:spcPts val="0"/>
              </a:spcAft>
              <a:defRPr/>
            </a:pPr>
            <a:r>
              <a:rPr lang="en-US" altLang="cs-CZ" sz="3500" dirty="0" err="1"/>
              <a:t>práce</a:t>
            </a:r>
            <a:r>
              <a:rPr lang="en-US" altLang="cs-CZ" sz="3500" dirty="0"/>
              <a:t> s </a:t>
            </a:r>
            <a:r>
              <a:rPr lang="en-US" altLang="cs-CZ" sz="3500" dirty="0" err="1"/>
              <a:t>rodinou</a:t>
            </a:r>
            <a:r>
              <a:rPr lang="en-US" altLang="cs-CZ" sz="3500" dirty="0"/>
              <a:t> a </a:t>
            </a:r>
            <a:r>
              <a:rPr lang="en-US" altLang="cs-CZ" sz="3500" dirty="0" err="1"/>
              <a:t>ostatn</a:t>
            </a:r>
            <a:r>
              <a:rPr lang="cs-CZ" altLang="cs-CZ" sz="3500" dirty="0"/>
              <a:t>í</a:t>
            </a:r>
            <a:r>
              <a:rPr lang="en-US" altLang="cs-CZ" sz="3500" dirty="0"/>
              <a:t>mi</a:t>
            </a:r>
            <a:r>
              <a:rPr lang="en-US" altLang="cs-CZ" sz="3500" dirty="0">
                <a:solidFill>
                  <a:srgbClr val="FF66FF"/>
                </a:solidFill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endParaRPr lang="en-US" altLang="cs-CZ" sz="3500" b="1" dirty="0">
              <a:solidFill>
                <a:srgbClr val="FF66FF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en-US" alt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3D90D0A-18C1-4BAE-9755-87C92E1BEE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2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4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>
            <a:extLst>
              <a:ext uri="{FF2B5EF4-FFF2-40B4-BE49-F238E27FC236}">
                <a16:creationId xmlns:a16="http://schemas.microsoft.com/office/drawing/2014/main" id="{707ACFAB-5C6D-4FEE-B15B-CE157D0D8C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988"/>
            <a:ext cx="7772400" cy="1371600"/>
          </a:xfrm>
        </p:spPr>
        <p:txBody>
          <a:bodyPr/>
          <a:lstStyle/>
          <a:p>
            <a:pPr algn="ctr"/>
            <a:r>
              <a:rPr lang="en-US" altLang="cs-CZ" sz="4000" b="1"/>
              <a:t>Léčba poznávacích funkcí</a:t>
            </a:r>
            <a:r>
              <a:rPr lang="cs-CZ" altLang="cs-CZ" sz="4000" b="1"/>
              <a:t> 1</a:t>
            </a:r>
            <a:endParaRPr lang="en-US" altLang="cs-CZ" sz="4000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DC3B1800-A54B-4F3B-B9CC-ADC4B4B0FC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4213" y="1268413"/>
            <a:ext cx="7772400" cy="5589587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</a:pPr>
            <a:r>
              <a:rPr lang="en-US" altLang="cs-CZ" sz="3200"/>
              <a:t>zlepšení mozkového metabolismu</a:t>
            </a:r>
            <a:r>
              <a:rPr lang="cs-CZ" altLang="cs-CZ" sz="3200"/>
              <a:t>               </a:t>
            </a:r>
            <a:r>
              <a:rPr lang="cs-CZ" altLang="cs-CZ" sz="3200" i="1"/>
              <a:t>(nootropika – cinnarizin, piracetam, pyritinol, gingko)</a:t>
            </a:r>
            <a:endParaRPr lang="en-US" altLang="cs-CZ" sz="3200" i="1"/>
          </a:p>
          <a:p>
            <a:pPr>
              <a:lnSpc>
                <a:spcPct val="130000"/>
              </a:lnSpc>
            </a:pPr>
            <a:r>
              <a:rPr lang="cs-CZ" altLang="cs-CZ" sz="3200"/>
              <a:t>z</a:t>
            </a:r>
            <a:r>
              <a:rPr lang="en-US" altLang="cs-CZ" sz="3200"/>
              <a:t>výšení koncentrace acetylcholinu</a:t>
            </a:r>
            <a:r>
              <a:rPr lang="cs-CZ" altLang="cs-CZ" sz="3200"/>
              <a:t> </a:t>
            </a:r>
            <a:r>
              <a:rPr lang="cs-CZ" altLang="cs-CZ" sz="3200" i="1"/>
              <a:t>(blokátory CHE – rivastigmin - Exelon, selegilin, donepezil - Aricept)</a:t>
            </a:r>
          </a:p>
          <a:p>
            <a:pPr>
              <a:lnSpc>
                <a:spcPct val="130000"/>
              </a:lnSpc>
            </a:pPr>
            <a:r>
              <a:rPr lang="cs-CZ" altLang="cs-CZ" sz="3200"/>
              <a:t>blokáda nikotinových receptorů NMDA </a:t>
            </a:r>
            <a:r>
              <a:rPr lang="cs-CZ" altLang="cs-CZ" sz="3200" i="1"/>
              <a:t>(galantamin)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28E30BB-45F9-4B76-8005-167B1F1F36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3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8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697FAE29-E0D7-4389-976A-4953FC8765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algn="ctr"/>
            <a:r>
              <a:rPr lang="en-US" altLang="cs-CZ" sz="4000" b="1"/>
              <a:t>Léčba poznávacích funkcí</a:t>
            </a:r>
            <a:r>
              <a:rPr lang="cs-CZ" altLang="cs-CZ" sz="4000" b="1"/>
              <a:t> 2</a:t>
            </a:r>
          </a:p>
        </p:txBody>
      </p:sp>
      <p:sp>
        <p:nvSpPr>
          <p:cNvPr id="184323" name="Rectangle 3">
            <a:extLst>
              <a:ext uri="{FF2B5EF4-FFF2-40B4-BE49-F238E27FC236}">
                <a16:creationId xmlns:a16="http://schemas.microsoft.com/office/drawing/2014/main" id="{EE11BD9C-C621-43C0-8F06-F673601BC4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750" y="1700213"/>
            <a:ext cx="8280400" cy="4608512"/>
          </a:xfrm>
        </p:spPr>
        <p:txBody>
          <a:bodyPr>
            <a:normAutofit fontScale="40000" lnSpcReduction="20000"/>
          </a:bodyPr>
          <a:lstStyle/>
          <a:p>
            <a:pPr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cs-CZ" sz="6700" dirty="0" err="1"/>
              <a:t>likvidace</a:t>
            </a:r>
            <a:r>
              <a:rPr lang="en-US" altLang="cs-CZ" sz="6700" dirty="0"/>
              <a:t> </a:t>
            </a:r>
            <a:r>
              <a:rPr lang="en-US" altLang="cs-CZ" sz="6700" dirty="0" err="1"/>
              <a:t>volných</a:t>
            </a:r>
            <a:r>
              <a:rPr lang="en-US" altLang="cs-CZ" sz="6700" dirty="0"/>
              <a:t> </a:t>
            </a:r>
            <a:r>
              <a:rPr lang="en-US" altLang="cs-CZ" sz="6700" dirty="0" err="1"/>
              <a:t>radikálů</a:t>
            </a:r>
            <a:r>
              <a:rPr lang="cs-CZ" altLang="cs-CZ" sz="6700" dirty="0"/>
              <a:t> </a:t>
            </a:r>
            <a:r>
              <a:rPr lang="cs-CZ" altLang="cs-CZ" sz="6700" i="1" dirty="0"/>
              <a:t>(blokátory CHE, vit A, vit E, vit C, selen)</a:t>
            </a:r>
          </a:p>
          <a:p>
            <a:pPr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cs-CZ" altLang="cs-CZ" sz="6700" dirty="0" err="1"/>
              <a:t>blokaxe</a:t>
            </a:r>
            <a:r>
              <a:rPr lang="cs-CZ" altLang="cs-CZ" sz="6700" dirty="0"/>
              <a:t> aktivačních aminokyselin</a:t>
            </a:r>
            <a:r>
              <a:rPr lang="cs-CZ" altLang="cs-CZ" sz="6700" i="1" dirty="0"/>
              <a:t> – </a:t>
            </a:r>
            <a:r>
              <a:rPr lang="cs-CZ" altLang="cs-CZ" sz="6700" i="1" dirty="0" err="1"/>
              <a:t>memantin</a:t>
            </a:r>
            <a:r>
              <a:rPr lang="cs-CZ" altLang="cs-CZ" sz="6700" i="1" dirty="0"/>
              <a:t> - </a:t>
            </a:r>
            <a:r>
              <a:rPr lang="cs-CZ" altLang="cs-CZ" sz="6700" i="1" dirty="0" err="1"/>
              <a:t>Ebixa</a:t>
            </a:r>
            <a:endParaRPr lang="en-US" altLang="cs-CZ" sz="6700" i="1" dirty="0"/>
          </a:p>
          <a:p>
            <a:pPr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cs-CZ" sz="6700" dirty="0" err="1"/>
              <a:t>blokace</a:t>
            </a:r>
            <a:r>
              <a:rPr lang="en-US" altLang="cs-CZ" sz="6700" dirty="0"/>
              <a:t> </a:t>
            </a:r>
            <a:r>
              <a:rPr lang="en-US" altLang="cs-CZ" sz="6700" dirty="0" err="1"/>
              <a:t>kalciových</a:t>
            </a:r>
            <a:r>
              <a:rPr lang="en-US" altLang="cs-CZ" sz="6700" dirty="0"/>
              <a:t> </a:t>
            </a:r>
            <a:r>
              <a:rPr lang="en-US" altLang="cs-CZ" sz="6700" dirty="0" err="1"/>
              <a:t>kanálů</a:t>
            </a:r>
            <a:r>
              <a:rPr lang="cs-CZ" altLang="cs-CZ" sz="6700" dirty="0"/>
              <a:t> </a:t>
            </a:r>
            <a:r>
              <a:rPr lang="cs-CZ" altLang="cs-CZ" sz="6700" i="1" dirty="0"/>
              <a:t>(</a:t>
            </a:r>
            <a:r>
              <a:rPr lang="cs-CZ" altLang="cs-CZ" sz="6700" i="1" dirty="0" err="1"/>
              <a:t>nimodipin</a:t>
            </a:r>
            <a:r>
              <a:rPr lang="cs-CZ" altLang="cs-CZ" sz="6700" i="1" dirty="0"/>
              <a:t>)</a:t>
            </a:r>
          </a:p>
          <a:p>
            <a:pPr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cs-CZ" altLang="cs-CZ" sz="6700" dirty="0"/>
              <a:t>vakcinace proti </a:t>
            </a:r>
            <a:r>
              <a:rPr lang="cs-CZ" altLang="cs-CZ" sz="6700" dirty="0" err="1"/>
              <a:t>amyoidu</a:t>
            </a:r>
            <a:endParaRPr lang="en-US" altLang="cs-CZ" sz="6700" dirty="0"/>
          </a:p>
          <a:p>
            <a:pPr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cs-CZ" sz="6700" dirty="0" err="1"/>
              <a:t>nervové</a:t>
            </a:r>
            <a:r>
              <a:rPr lang="en-US" altLang="cs-CZ" sz="6700" dirty="0"/>
              <a:t> </a:t>
            </a:r>
            <a:r>
              <a:rPr lang="en-US" altLang="cs-CZ" sz="6700" dirty="0" err="1"/>
              <a:t>růstové</a:t>
            </a:r>
            <a:r>
              <a:rPr lang="en-US" altLang="cs-CZ" sz="6700" dirty="0"/>
              <a:t> </a:t>
            </a:r>
            <a:r>
              <a:rPr lang="en-US" altLang="cs-CZ" sz="6700" dirty="0" err="1"/>
              <a:t>faktory</a:t>
            </a:r>
            <a:r>
              <a:rPr lang="cs-CZ" altLang="cs-CZ" sz="6700" dirty="0"/>
              <a:t>, nervová kmenová buňka</a:t>
            </a:r>
            <a:r>
              <a:rPr lang="en-US" altLang="cs-CZ" sz="6700" dirty="0"/>
              <a:t> - </a:t>
            </a:r>
            <a:r>
              <a:rPr lang="en-US" altLang="cs-CZ" sz="6700" dirty="0" err="1"/>
              <a:t>vývoj</a:t>
            </a:r>
            <a:endParaRPr lang="en-US" altLang="cs-CZ" sz="6700" dirty="0"/>
          </a:p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endParaRPr lang="cs-CZ" altLang="cs-CZ" sz="28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772E626-2F4C-4B18-A504-F9D552C9D0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>
            <a:extLst>
              <a:ext uri="{FF2B5EF4-FFF2-40B4-BE49-F238E27FC236}">
                <a16:creationId xmlns:a16="http://schemas.microsoft.com/office/drawing/2014/main" id="{8B48FA39-7A5A-4998-A455-22543FFB78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ctr"/>
            <a:r>
              <a:rPr lang="en-US" altLang="cs-CZ" sz="4000" b="1"/>
              <a:t>Aktivizační program</a:t>
            </a:r>
            <a:endParaRPr lang="en-US" altLang="cs-CZ" sz="4000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821A4EA1-8A90-40A5-BC7D-0035824DD3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68313" y="1268413"/>
            <a:ext cx="8229600" cy="45339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</a:pPr>
            <a:r>
              <a:rPr lang="en-US" altLang="cs-CZ" sz="3200"/>
              <a:t>každý večer shrnout události dne</a:t>
            </a:r>
          </a:p>
          <a:p>
            <a:pPr>
              <a:lnSpc>
                <a:spcPct val="110000"/>
              </a:lnSpc>
            </a:pPr>
            <a:r>
              <a:rPr lang="en-US" altLang="cs-CZ" sz="3200"/>
              <a:t>přečíst zprávu z novin a klást dotazy</a:t>
            </a:r>
          </a:p>
          <a:p>
            <a:pPr>
              <a:lnSpc>
                <a:spcPct val="110000"/>
              </a:lnSpc>
            </a:pPr>
            <a:r>
              <a:rPr lang="en-US" altLang="cs-CZ" sz="3200"/>
              <a:t>hrát šachy, dámu, pexeso</a:t>
            </a:r>
          </a:p>
          <a:p>
            <a:pPr>
              <a:lnSpc>
                <a:spcPct val="110000"/>
              </a:lnSpc>
            </a:pPr>
            <a:r>
              <a:rPr lang="en-US" altLang="cs-CZ" sz="3200"/>
              <a:t>zadání úkolů na den, jejich kontrola</a:t>
            </a:r>
          </a:p>
          <a:p>
            <a:pPr>
              <a:lnSpc>
                <a:spcPct val="110000"/>
              </a:lnSpc>
            </a:pPr>
            <a:r>
              <a:rPr lang="en-US" altLang="cs-CZ" sz="3200"/>
              <a:t>malování obrázku podle předlohy a zpaměti</a:t>
            </a:r>
          </a:p>
          <a:p>
            <a:pPr>
              <a:lnSpc>
                <a:spcPct val="110000"/>
              </a:lnSpc>
            </a:pPr>
            <a:r>
              <a:rPr lang="en-US" altLang="cs-CZ" sz="3200"/>
              <a:t>trénovat jednoduché početní úkony</a:t>
            </a:r>
          </a:p>
          <a:p>
            <a:pPr>
              <a:buFontTx/>
              <a:buBlip>
                <a:blip r:embed="rId2"/>
              </a:buBlip>
            </a:pPr>
            <a:endParaRPr lang="en-US" alt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0BA55EF-D466-40EB-9215-7D30FC78B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5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6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id="{B535D88B-D0AB-4C72-92A7-B017F67952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cs-CZ" sz="4000" b="1"/>
              <a:t>Léčba deprese, neklidu,  nespavosti</a:t>
            </a:r>
            <a:endParaRPr lang="en-US" altLang="cs-CZ" sz="4000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F92EDB9E-5715-47DC-9288-9E64BD3DBE1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5800" y="1844675"/>
            <a:ext cx="7772400" cy="4114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sz="3200"/>
              <a:t>d</a:t>
            </a:r>
            <a:r>
              <a:rPr lang="en-US" altLang="cs-CZ" sz="3200"/>
              <a:t>eprese - SSRI</a:t>
            </a:r>
          </a:p>
          <a:p>
            <a:pPr>
              <a:buFontTx/>
              <a:buBlip>
                <a:blip r:embed="rId2"/>
              </a:buBlip>
            </a:pPr>
            <a:endParaRPr lang="en-US" altLang="cs-CZ" sz="3200"/>
          </a:p>
          <a:p>
            <a:r>
              <a:rPr lang="cs-CZ" altLang="cs-CZ" sz="3200"/>
              <a:t>n</a:t>
            </a:r>
            <a:r>
              <a:rPr lang="en-US" altLang="cs-CZ" sz="3200"/>
              <a:t>eklid - tiaprid, haloperidol</a:t>
            </a:r>
          </a:p>
          <a:p>
            <a:pPr>
              <a:buFontTx/>
              <a:buBlip>
                <a:blip r:embed="rId2"/>
              </a:buBlip>
            </a:pPr>
            <a:endParaRPr lang="en-US" altLang="cs-CZ" sz="3200"/>
          </a:p>
          <a:p>
            <a:r>
              <a:rPr lang="cs-CZ" altLang="cs-CZ" sz="3200"/>
              <a:t>n</a:t>
            </a:r>
            <a:r>
              <a:rPr lang="en-US" altLang="cs-CZ" sz="3200"/>
              <a:t>espavost - tiaprid, zolpidem, zopiclon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82C5B01-A86E-4830-B9D1-5579BC83A8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6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0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BF2FB83D-4EBC-4F89-8323-65CB32DC2B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182563" y="260350"/>
            <a:ext cx="8232776" cy="1143000"/>
          </a:xfrm>
        </p:spPr>
        <p:txBody>
          <a:bodyPr/>
          <a:lstStyle/>
          <a:p>
            <a:pPr algn="ctr"/>
            <a:r>
              <a:rPr lang="cs-CZ" altLang="cs-CZ" sz="4000" b="1"/>
              <a:t>              Novější metody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B9157C6D-A6E9-4CF4-8FBA-40100D334C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5613" y="1700213"/>
            <a:ext cx="8232775" cy="4824412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30000"/>
              </a:lnSpc>
            </a:pPr>
            <a:r>
              <a:rPr lang="cs-CZ" altLang="cs-CZ" sz="3200"/>
              <a:t>memantin – blokátor NMDA receptorů  - EBIXA</a:t>
            </a:r>
          </a:p>
          <a:p>
            <a:pPr>
              <a:lnSpc>
                <a:spcPct val="130000"/>
              </a:lnSpc>
            </a:pPr>
            <a:r>
              <a:rPr lang="cs-CZ" altLang="cs-CZ" sz="3200"/>
              <a:t>vakcinace proti amyloidu</a:t>
            </a:r>
          </a:p>
          <a:p>
            <a:pPr>
              <a:lnSpc>
                <a:spcPct val="130000"/>
              </a:lnSpc>
            </a:pPr>
            <a:r>
              <a:rPr lang="cs-CZ" altLang="cs-CZ" sz="3200"/>
              <a:t>nervová kmenová buňka</a:t>
            </a:r>
          </a:p>
          <a:p>
            <a:pPr>
              <a:lnSpc>
                <a:spcPct val="130000"/>
              </a:lnSpc>
            </a:pPr>
            <a:r>
              <a:rPr lang="cs-CZ" altLang="cs-CZ" sz="3200"/>
              <a:t>estrogeny</a:t>
            </a:r>
          </a:p>
          <a:p>
            <a:pPr>
              <a:lnSpc>
                <a:spcPct val="130000"/>
              </a:lnSpc>
            </a:pPr>
            <a:r>
              <a:rPr lang="cs-CZ" altLang="cs-CZ" sz="3200"/>
              <a:t>nesteroidní antiflogistika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7DDF619-BB45-444D-9BF7-4DF68AD12E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>
            <a:extLst>
              <a:ext uri="{FF2B5EF4-FFF2-40B4-BE49-F238E27FC236}">
                <a16:creationId xmlns:a16="http://schemas.microsoft.com/office/drawing/2014/main" id="{D3AC2B50-78AE-4489-83B7-CA5CBDB673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cs-CZ" sz="4000" b="1"/>
              <a:t>Vývoj náročnosti péče</a:t>
            </a:r>
            <a:endParaRPr lang="en-US" altLang="cs-CZ" sz="4000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4AE334A-179F-4635-AEF5-E4ED147A659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20000"/>
              </a:lnSpc>
            </a:pPr>
            <a:r>
              <a:rPr lang="cs-CZ" altLang="cs-CZ" sz="3200"/>
              <a:t>d</a:t>
            </a:r>
            <a:r>
              <a:rPr lang="en-US" altLang="cs-CZ" sz="3200"/>
              <a:t>omácí prostředí, občasná deliria při zátěži, později pomoc domácí péče</a:t>
            </a:r>
          </a:p>
          <a:p>
            <a:pPr>
              <a:lnSpc>
                <a:spcPct val="120000"/>
              </a:lnSpc>
            </a:pPr>
            <a:r>
              <a:rPr lang="cs-CZ" altLang="cs-CZ" sz="3200"/>
              <a:t>o</a:t>
            </a:r>
            <a:r>
              <a:rPr lang="en-US" altLang="cs-CZ" sz="3200"/>
              <a:t>bčasné hospitalizace co nejkratší</a:t>
            </a:r>
          </a:p>
          <a:p>
            <a:pPr>
              <a:lnSpc>
                <a:spcPct val="120000"/>
              </a:lnSpc>
            </a:pPr>
            <a:r>
              <a:rPr lang="cs-CZ" altLang="cs-CZ" sz="3200"/>
              <a:t>s</a:t>
            </a:r>
            <a:r>
              <a:rPr lang="en-US" altLang="cs-CZ" sz="3200"/>
              <a:t>tacionáře - denní, vícedenní</a:t>
            </a:r>
          </a:p>
          <a:p>
            <a:pPr>
              <a:lnSpc>
                <a:spcPct val="120000"/>
              </a:lnSpc>
            </a:pPr>
            <a:r>
              <a:rPr lang="cs-CZ" altLang="cs-CZ" sz="3200"/>
              <a:t>i</a:t>
            </a:r>
            <a:r>
              <a:rPr lang="en-US" altLang="cs-CZ" sz="3200"/>
              <a:t>nstitucionální péče</a:t>
            </a:r>
          </a:p>
          <a:p>
            <a:endParaRPr lang="en-US" altLang="cs-CZ"/>
          </a:p>
          <a:p>
            <a:endParaRPr lang="en-US" alt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BFA501F-524A-4162-83A9-26DD524090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8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0810B5A-41D0-4628-93C1-70534787EF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8650" y="188913"/>
            <a:ext cx="7886700" cy="1325562"/>
          </a:xfrm>
        </p:spPr>
        <p:txBody>
          <a:bodyPr/>
          <a:lstStyle/>
          <a:p>
            <a:pPr algn="ctr"/>
            <a:r>
              <a:rPr lang="cs-CZ" altLang="cs-CZ" sz="4000" b="1"/>
              <a:t>Benigní stařecká zapomnětlivost</a:t>
            </a:r>
            <a:br>
              <a:rPr lang="cs-CZ" altLang="cs-CZ" sz="4000" b="1"/>
            </a:br>
            <a:r>
              <a:rPr lang="cs-CZ" altLang="cs-CZ" sz="4000" b="1"/>
              <a:t>(mild cognitive impairment)</a:t>
            </a: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1B5A3F12-E54C-4CC3-8ADC-E98023AC9F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8313" y="1690688"/>
            <a:ext cx="8496300" cy="4978400"/>
          </a:xfrm>
        </p:spPr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3200" dirty="0"/>
              <a:t>nejde o pravou poruchu paměti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altLang="cs-CZ" sz="3200" dirty="0"/>
              <a:t>lehká porucha kognitivních funkcí subjektivně pociťovaná i objektivně měřitelná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altLang="cs-CZ" sz="3200" dirty="0"/>
              <a:t>nedosahuje stupně demence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cs-CZ" altLang="cs-CZ" sz="3200" dirty="0"/>
              <a:t>výskyt u většiny starších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cs-CZ" altLang="cs-CZ" sz="3200" dirty="0"/>
              <a:t>působí - obavu, tíseň, strach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cs-CZ" altLang="cs-CZ" sz="3200" dirty="0"/>
              <a:t>narušuje - pracovní aktivity seniora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cs-CZ" altLang="cs-CZ" sz="3200" dirty="0"/>
              <a:t>špatná schopnost vyvolat si příležitostné informace a údaje, zejména detaily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buClr>
                <a:schemeClr val="tx1"/>
              </a:buClr>
              <a:defRPr/>
            </a:pPr>
            <a:r>
              <a:rPr lang="cs-CZ" altLang="cs-CZ" sz="3200" dirty="0"/>
              <a:t>může zůstat po léta stabilní nebo progredovat do demence</a:t>
            </a:r>
          </a:p>
          <a:p>
            <a:pPr fontAlgn="auto">
              <a:lnSpc>
                <a:spcPct val="120000"/>
              </a:lnSpc>
              <a:spcAft>
                <a:spcPts val="0"/>
              </a:spcAft>
              <a:buClr>
                <a:schemeClr val="tx1"/>
              </a:buClr>
              <a:defRPr/>
            </a:pPr>
            <a:endParaRPr lang="cs-CZ" altLang="cs-CZ" sz="32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8163D9E-098E-4D8C-A812-FEB844467A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>
            <a:extLst>
              <a:ext uri="{FF2B5EF4-FFF2-40B4-BE49-F238E27FC236}">
                <a16:creationId xmlns:a16="http://schemas.microsoft.com/office/drawing/2014/main" id="{D42B8532-92B8-4858-ACCF-E220847337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1143000"/>
          </a:xfrm>
        </p:spPr>
        <p:txBody>
          <a:bodyPr/>
          <a:lstStyle/>
          <a:p>
            <a:pPr algn="ctr"/>
            <a:r>
              <a:rPr lang="en-US" altLang="cs-CZ" sz="4000" b="1"/>
              <a:t>Problémy nemocného, </a:t>
            </a:r>
            <a:br>
              <a:rPr lang="en-US" altLang="cs-CZ" sz="4000" b="1"/>
            </a:br>
            <a:r>
              <a:rPr lang="en-US" altLang="cs-CZ" sz="4000" b="1"/>
              <a:t>které řeší pečovatelé</a:t>
            </a:r>
            <a:endParaRPr lang="en-US" altLang="cs-CZ" sz="4000"/>
          </a:p>
        </p:txBody>
      </p:sp>
      <p:sp>
        <p:nvSpPr>
          <p:cNvPr id="189443" name="Rectangle 3">
            <a:extLst>
              <a:ext uri="{FF2B5EF4-FFF2-40B4-BE49-F238E27FC236}">
                <a16:creationId xmlns:a16="http://schemas.microsoft.com/office/drawing/2014/main" id="{3AFDB244-647A-4A5B-9CAC-A1BD2B455843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684213" y="1557338"/>
            <a:ext cx="3813175" cy="4114800"/>
          </a:xfrm>
        </p:spPr>
        <p:txBody>
          <a:bodyPr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cs-CZ" sz="2800" dirty="0" err="1"/>
              <a:t>osobní</a:t>
            </a:r>
            <a:r>
              <a:rPr lang="en-US" altLang="cs-CZ" sz="2800" dirty="0"/>
              <a:t> </a:t>
            </a:r>
            <a:r>
              <a:rPr lang="en-US" altLang="cs-CZ" sz="2800" dirty="0" err="1"/>
              <a:t>hygiena</a:t>
            </a:r>
            <a:endParaRPr lang="en-US" altLang="cs-CZ" sz="2800" dirty="0"/>
          </a:p>
          <a:p>
            <a:pPr fontAlgn="auto">
              <a:spcAft>
                <a:spcPts val="0"/>
              </a:spcAft>
              <a:defRPr/>
            </a:pPr>
            <a:r>
              <a:rPr lang="en-US" altLang="cs-CZ" sz="2800" dirty="0" err="1"/>
              <a:t>používání</a:t>
            </a:r>
            <a:r>
              <a:rPr lang="en-US" altLang="cs-CZ" sz="2800" dirty="0"/>
              <a:t> </a:t>
            </a:r>
            <a:r>
              <a:rPr lang="en-US" altLang="cs-CZ" sz="2800" dirty="0" err="1"/>
              <a:t>toalety</a:t>
            </a:r>
            <a:endParaRPr lang="en-US" altLang="cs-CZ" sz="2800" dirty="0"/>
          </a:p>
          <a:p>
            <a:pPr fontAlgn="auto">
              <a:spcAft>
                <a:spcPts val="0"/>
              </a:spcAft>
              <a:defRPr/>
            </a:pPr>
            <a:r>
              <a:rPr lang="en-US" altLang="cs-CZ" sz="2800" dirty="0" err="1"/>
              <a:t>přesuny</a:t>
            </a:r>
            <a:r>
              <a:rPr lang="en-US" altLang="cs-CZ" sz="2800" dirty="0"/>
              <a:t> z </a:t>
            </a:r>
            <a:r>
              <a:rPr lang="en-US" altLang="cs-CZ" sz="2800" dirty="0" err="1"/>
              <a:t>místa</a:t>
            </a:r>
            <a:r>
              <a:rPr lang="en-US" altLang="cs-CZ" sz="2800" dirty="0"/>
              <a:t> </a:t>
            </a:r>
            <a:r>
              <a:rPr lang="en-US" altLang="cs-CZ" sz="2800" dirty="0" err="1"/>
              <a:t>na</a:t>
            </a:r>
            <a:r>
              <a:rPr lang="en-US" altLang="cs-CZ" sz="2800" dirty="0"/>
              <a:t> </a:t>
            </a:r>
            <a:r>
              <a:rPr lang="en-US" altLang="cs-CZ" sz="2800" dirty="0" err="1"/>
              <a:t>místo</a:t>
            </a:r>
            <a:endParaRPr lang="en-US" altLang="cs-CZ" sz="2800" dirty="0"/>
          </a:p>
          <a:p>
            <a:pPr fontAlgn="auto">
              <a:spcAft>
                <a:spcPts val="0"/>
              </a:spcAft>
              <a:defRPr/>
            </a:pPr>
            <a:r>
              <a:rPr lang="en-US" altLang="cs-CZ" sz="2800" dirty="0" err="1"/>
              <a:t>zabránit</a:t>
            </a:r>
            <a:r>
              <a:rPr lang="en-US" altLang="cs-CZ" sz="2800" dirty="0"/>
              <a:t> </a:t>
            </a:r>
            <a:r>
              <a:rPr lang="en-US" altLang="cs-CZ" sz="2800" dirty="0" err="1"/>
              <a:t>pádům</a:t>
            </a:r>
            <a:r>
              <a:rPr lang="en-US" altLang="cs-CZ" sz="2800" dirty="0"/>
              <a:t> a  </a:t>
            </a:r>
            <a:r>
              <a:rPr lang="en-US" altLang="cs-CZ" sz="2800" dirty="0" err="1"/>
              <a:t>úrazům</a:t>
            </a:r>
            <a:endParaRPr lang="en-US" altLang="cs-CZ" sz="2800" dirty="0"/>
          </a:p>
          <a:p>
            <a:pPr fontAlgn="auto">
              <a:spcAft>
                <a:spcPts val="0"/>
              </a:spcAft>
              <a:defRPr/>
            </a:pPr>
            <a:r>
              <a:rPr lang="en-US" altLang="cs-CZ" sz="2800" dirty="0" err="1"/>
              <a:t>stravování</a:t>
            </a:r>
            <a:endParaRPr lang="en-US" altLang="cs-CZ" sz="2800" dirty="0"/>
          </a:p>
          <a:p>
            <a:pPr fontAlgn="auto">
              <a:spcAft>
                <a:spcPts val="0"/>
              </a:spcAft>
              <a:defRPr/>
            </a:pPr>
            <a:r>
              <a:rPr lang="en-US" altLang="cs-CZ" sz="2800" dirty="0" err="1"/>
              <a:t>oblékání</a:t>
            </a:r>
            <a:endParaRPr lang="en-US" altLang="cs-CZ" sz="2800" dirty="0"/>
          </a:p>
          <a:p>
            <a:pPr fontAlgn="auto">
              <a:spcAft>
                <a:spcPts val="0"/>
              </a:spcAft>
              <a:defRPr/>
            </a:pPr>
            <a:r>
              <a:rPr lang="en-US" altLang="cs-CZ" sz="2800" dirty="0" err="1"/>
              <a:t>inkontinence</a:t>
            </a:r>
            <a:endParaRPr lang="en-US" altLang="cs-CZ" sz="2800" dirty="0"/>
          </a:p>
        </p:txBody>
      </p:sp>
      <p:sp>
        <p:nvSpPr>
          <p:cNvPr id="189444" name="Rectangle 4">
            <a:extLst>
              <a:ext uri="{FF2B5EF4-FFF2-40B4-BE49-F238E27FC236}">
                <a16:creationId xmlns:a16="http://schemas.microsoft.com/office/drawing/2014/main" id="{DE2B1D61-4B51-4860-BB02-F5BC6184C4C9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643438" y="1557338"/>
            <a:ext cx="3813175" cy="4114800"/>
          </a:xfrm>
        </p:spPr>
        <p:txBody>
          <a:bodyPr>
            <a:normAutofit fontScale="925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cs-CZ" sz="2800" dirty="0" err="1"/>
              <a:t>agresivita</a:t>
            </a:r>
            <a:r>
              <a:rPr lang="en-US" altLang="cs-CZ" sz="2800" dirty="0"/>
              <a:t>, </a:t>
            </a:r>
            <a:r>
              <a:rPr lang="en-US" altLang="cs-CZ" sz="2800" dirty="0" err="1"/>
              <a:t>podrážděnost</a:t>
            </a:r>
            <a:endParaRPr lang="en-US" altLang="cs-CZ" sz="2800" dirty="0"/>
          </a:p>
          <a:p>
            <a:pPr fontAlgn="auto">
              <a:spcAft>
                <a:spcPts val="0"/>
              </a:spcAft>
              <a:defRPr/>
            </a:pPr>
            <a:r>
              <a:rPr lang="en-US" altLang="cs-CZ" sz="2800" dirty="0" err="1"/>
              <a:t>problémy</a:t>
            </a:r>
            <a:r>
              <a:rPr lang="en-US" altLang="cs-CZ" sz="2800" dirty="0"/>
              <a:t> s </a:t>
            </a:r>
            <a:r>
              <a:rPr lang="en-US" altLang="cs-CZ" sz="2800" dirty="0" err="1"/>
              <a:t>komunikací</a:t>
            </a:r>
            <a:endParaRPr lang="en-US" altLang="cs-CZ" sz="2800" dirty="0"/>
          </a:p>
          <a:p>
            <a:pPr fontAlgn="auto">
              <a:spcAft>
                <a:spcPts val="0"/>
              </a:spcAft>
              <a:defRPr/>
            </a:pPr>
            <a:r>
              <a:rPr lang="en-US" altLang="cs-CZ" sz="2800" dirty="0" err="1"/>
              <a:t>nespavost</a:t>
            </a:r>
            <a:endParaRPr lang="en-US" altLang="cs-CZ" sz="2800" dirty="0"/>
          </a:p>
          <a:p>
            <a:pPr fontAlgn="auto">
              <a:spcAft>
                <a:spcPts val="0"/>
              </a:spcAft>
              <a:defRPr/>
            </a:pPr>
            <a:r>
              <a:rPr lang="en-US" altLang="cs-CZ" sz="2800" dirty="0" err="1"/>
              <a:t>nerozpoznávání</a:t>
            </a:r>
            <a:r>
              <a:rPr lang="en-US" altLang="cs-CZ" sz="2800" dirty="0"/>
              <a:t> </a:t>
            </a:r>
            <a:r>
              <a:rPr lang="en-US" altLang="cs-CZ" sz="2800" dirty="0" err="1"/>
              <a:t>blízkých</a:t>
            </a:r>
            <a:endParaRPr lang="en-US" altLang="cs-CZ" sz="2800" dirty="0"/>
          </a:p>
          <a:p>
            <a:pPr fontAlgn="auto">
              <a:spcAft>
                <a:spcPts val="0"/>
              </a:spcAft>
              <a:defRPr/>
            </a:pPr>
            <a:r>
              <a:rPr lang="en-US" altLang="cs-CZ" sz="2800" dirty="0" err="1"/>
              <a:t>toulavost</a:t>
            </a:r>
            <a:endParaRPr lang="en-US" altLang="cs-CZ" sz="2800" dirty="0"/>
          </a:p>
          <a:p>
            <a:pPr fontAlgn="auto">
              <a:spcAft>
                <a:spcPts val="0"/>
              </a:spcAft>
              <a:defRPr/>
            </a:pPr>
            <a:r>
              <a:rPr lang="en-US" altLang="cs-CZ" sz="2800" dirty="0" err="1"/>
              <a:t>ztrácení</a:t>
            </a:r>
            <a:r>
              <a:rPr lang="en-US" altLang="cs-CZ" sz="2800" dirty="0"/>
              <a:t> </a:t>
            </a:r>
            <a:r>
              <a:rPr lang="en-US" altLang="cs-CZ" sz="2800" dirty="0" err="1"/>
              <a:t>věcí</a:t>
            </a:r>
            <a:endParaRPr lang="en-US" altLang="cs-CZ" sz="2800" dirty="0"/>
          </a:p>
          <a:p>
            <a:pPr fontAlgn="auto">
              <a:spcAft>
                <a:spcPts val="0"/>
              </a:spcAft>
              <a:defRPr/>
            </a:pPr>
            <a:r>
              <a:rPr lang="en-US" altLang="cs-CZ" sz="2800" dirty="0" err="1"/>
              <a:t>halucinace</a:t>
            </a:r>
            <a:r>
              <a:rPr lang="en-US" altLang="cs-CZ" sz="2800" dirty="0"/>
              <a:t>, </a:t>
            </a:r>
            <a:r>
              <a:rPr lang="en-US" altLang="cs-CZ" sz="2800" dirty="0" err="1"/>
              <a:t>deprese</a:t>
            </a:r>
            <a:r>
              <a:rPr lang="en-US" altLang="cs-CZ" sz="2800" dirty="0">
                <a:solidFill>
                  <a:srgbClr val="FF66FF"/>
                </a:solidFill>
              </a:rPr>
              <a:t> </a:t>
            </a:r>
            <a:r>
              <a:rPr lang="en-US" altLang="cs-CZ" sz="2800" dirty="0" err="1"/>
              <a:t>apatie</a:t>
            </a:r>
            <a:endParaRPr lang="en-US" altLang="cs-CZ" sz="28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B4D2785-14CF-495F-AB56-2A8804C4E0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9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2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8EB07C8A-D58F-4165-B604-CAB6C8CE8F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cs-CZ" sz="4000" b="1"/>
              <a:t>Problémy pečovatelů</a:t>
            </a:r>
            <a:endParaRPr lang="en-US" altLang="cs-CZ" sz="4000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B23B0983-743C-470E-BF4E-1A8E329CAB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5800" y="1773238"/>
            <a:ext cx="7772400" cy="4114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cs-CZ" sz="3200"/>
              <a:t>smutek</a:t>
            </a:r>
          </a:p>
          <a:p>
            <a:r>
              <a:rPr lang="en-US" altLang="cs-CZ" sz="3200"/>
              <a:t>výměna rolí</a:t>
            </a:r>
          </a:p>
          <a:p>
            <a:r>
              <a:rPr lang="en-US" altLang="cs-CZ" sz="3200"/>
              <a:t>zlost</a:t>
            </a:r>
          </a:p>
          <a:p>
            <a:r>
              <a:rPr lang="en-US" altLang="cs-CZ" sz="3200"/>
              <a:t>rozpaky a stud</a:t>
            </a:r>
          </a:p>
          <a:p>
            <a:r>
              <a:rPr lang="en-US" altLang="cs-CZ" sz="3200"/>
              <a:t>pocity viny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649C9C6-78DE-4479-A06B-3A50628E3D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0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66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>
            <a:extLst>
              <a:ext uri="{FF2B5EF4-FFF2-40B4-BE49-F238E27FC236}">
                <a16:creationId xmlns:a16="http://schemas.microsoft.com/office/drawing/2014/main" id="{AC9548AB-A23D-4ED6-AA11-D11018F725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cs-CZ" sz="4000" b="1"/>
              <a:t>… a jejich řešení</a:t>
            </a:r>
            <a:endParaRPr lang="en-US" altLang="cs-CZ" sz="4000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29403FEF-3B96-44B5-A8CD-6A68491A0F6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cs-CZ" sz="3200"/>
              <a:t>podělit se o své pocity</a:t>
            </a:r>
          </a:p>
          <a:p>
            <a:r>
              <a:rPr lang="en-US" altLang="cs-CZ" sz="3200"/>
              <a:t>zůstat fit</a:t>
            </a:r>
          </a:p>
          <a:p>
            <a:r>
              <a:rPr lang="en-US" altLang="cs-CZ" sz="3200"/>
              <a:t>jíst vyváženou stravu</a:t>
            </a:r>
          </a:p>
          <a:p>
            <a:r>
              <a:rPr lang="en-US" altLang="cs-CZ" sz="3200"/>
              <a:t>zachovat duševní zdraví a rovnováhu</a:t>
            </a:r>
          </a:p>
          <a:p>
            <a:r>
              <a:rPr lang="en-US" altLang="cs-CZ" sz="3200"/>
              <a:t>omezit stres</a:t>
            </a:r>
          </a:p>
          <a:p>
            <a:r>
              <a:rPr lang="en-US" altLang="cs-CZ" sz="3200"/>
              <a:t>dopřát si relaxaci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04C1092-7394-4C16-9340-B16CE57DD8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0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>
            <a:extLst>
              <a:ext uri="{FF2B5EF4-FFF2-40B4-BE49-F238E27FC236}">
                <a16:creationId xmlns:a16="http://schemas.microsoft.com/office/drawing/2014/main" id="{B416A4AB-8EE0-459C-8AB5-453D6C40F4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cs-CZ" sz="4000" b="1"/>
              <a:t>Péče o poskytovatele péče</a:t>
            </a:r>
            <a:endParaRPr lang="en-US" altLang="cs-CZ" sz="4000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E1061DA0-EC27-4D08-91FD-E3FBD97502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cs-CZ" sz="3200" b="1"/>
              <a:t>Alzheimerovské společnosti</a:t>
            </a:r>
            <a:r>
              <a:rPr lang="en-US" altLang="cs-CZ" sz="3200"/>
              <a:t> - možnosti konzultací, rad, psychologická podpora</a:t>
            </a:r>
          </a:p>
          <a:p>
            <a:r>
              <a:rPr lang="cs-CZ" altLang="cs-CZ" sz="3200" b="1"/>
              <a:t>r</a:t>
            </a:r>
            <a:r>
              <a:rPr lang="en-US" altLang="cs-CZ" sz="3200" b="1"/>
              <a:t>espitní péče</a:t>
            </a:r>
            <a:r>
              <a:rPr lang="en-US" altLang="cs-CZ" sz="3200"/>
              <a:t> - přechodné hospitalizace nemocného k odpočinku rodiny,</a:t>
            </a:r>
          </a:p>
          <a:p>
            <a:r>
              <a:rPr lang="cs-CZ" altLang="cs-CZ" sz="3200" b="1"/>
              <a:t>n</a:t>
            </a:r>
            <a:r>
              <a:rPr lang="en-US" altLang="cs-CZ" sz="3200" b="1"/>
              <a:t>áhradní pečovatelé</a:t>
            </a:r>
            <a:r>
              <a:rPr lang="en-US" altLang="cs-CZ" sz="3200"/>
              <a:t> docházejí do domovů (noční hlídání, dozor po dobu návštěvy kina, divadla apod.)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323C40C-2DA5-4031-BBF6-29CA8181F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14" grpId="0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3388DF7D-2DB2-4232-8628-F8AB3C0E03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1143000"/>
          </a:xfrm>
        </p:spPr>
        <p:txBody>
          <a:bodyPr/>
          <a:lstStyle/>
          <a:p>
            <a:pPr algn="ctr"/>
            <a:r>
              <a:rPr lang="cs-CZ" altLang="cs-CZ" sz="4000" b="1"/>
              <a:t>Děkuji za pozornost</a:t>
            </a:r>
          </a:p>
        </p:txBody>
      </p:sp>
      <p:pic>
        <p:nvPicPr>
          <p:cNvPr id="52227" name="Picture 3" descr="DSCF0183">
            <a:extLst>
              <a:ext uri="{FF2B5EF4-FFF2-40B4-BE49-F238E27FC236}">
                <a16:creationId xmlns:a16="http://schemas.microsoft.com/office/drawing/2014/main" id="{A24FACF8-2184-46A8-A6C3-06DC93B0BF3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773238"/>
            <a:ext cx="6408737" cy="4806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EFB33E1E-EB28-4A7B-942F-514293DBE2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BEC65AD2-D1B6-4513-9A69-44C644C34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7772400" cy="1136650"/>
          </a:xfrm>
        </p:spPr>
        <p:txBody>
          <a:bodyPr/>
          <a:lstStyle/>
          <a:p>
            <a:pPr algn="ctr"/>
            <a:r>
              <a:rPr lang="cs-CZ" altLang="cs-CZ" sz="4000" b="1"/>
              <a:t>Intelektová porucha </a:t>
            </a:r>
            <a:br>
              <a:rPr lang="cs-CZ" altLang="cs-CZ" sz="4000" b="1"/>
            </a:br>
            <a:r>
              <a:rPr lang="cs-CZ" altLang="cs-CZ" sz="4000" b="1"/>
              <a:t>(intellectual impairment)</a:t>
            </a:r>
            <a:endParaRPr lang="cs-CZ" altLang="cs-CZ" sz="400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476482D-BBC1-477E-A807-180A766212F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52400" y="1728788"/>
            <a:ext cx="8812213" cy="4824412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1"/>
              </a:buClr>
            </a:pPr>
            <a:r>
              <a:rPr lang="cs-CZ" altLang="cs-CZ" sz="3200" b="1"/>
              <a:t>mozkové selhávání (brain failure):</a:t>
            </a:r>
            <a:br>
              <a:rPr lang="cs-CZ" altLang="cs-CZ" sz="3200" b="1"/>
            </a:br>
            <a:r>
              <a:rPr lang="cs-CZ" altLang="cs-CZ" sz="3200"/>
              <a:t>- klinický syndrom</a:t>
            </a:r>
            <a:br>
              <a:rPr lang="cs-CZ" altLang="cs-CZ" sz="3200"/>
            </a:br>
            <a:r>
              <a:rPr lang="cs-CZ" altLang="cs-CZ" sz="3200"/>
              <a:t>- mozek funkčně abnormální</a:t>
            </a:r>
            <a:br>
              <a:rPr lang="cs-CZ" altLang="cs-CZ" sz="3200"/>
            </a:br>
            <a:r>
              <a:rPr lang="cs-CZ" altLang="cs-CZ" sz="3200"/>
              <a:t>- difuzní, funkční, patologické změny</a:t>
            </a:r>
            <a:br>
              <a:rPr lang="cs-CZ" altLang="cs-CZ" sz="3200"/>
            </a:br>
            <a:r>
              <a:rPr lang="cs-CZ" altLang="cs-CZ" sz="3200"/>
              <a:t>- senilita, zmatenost, encefalopatie, mozková či cerebrální dysfunkce</a:t>
            </a:r>
          </a:p>
          <a:p>
            <a:pPr>
              <a:buClr>
                <a:schemeClr val="tx1"/>
              </a:buClr>
              <a:buFont typeface="Monotype Sorts" pitchFamily="2" charset="2"/>
              <a:buChar char="l"/>
            </a:pPr>
            <a:endParaRPr lang="cs-CZ" altLang="cs-CZ" sz="3600" b="1">
              <a:solidFill>
                <a:schemeClr val="tx2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2919702-2860-4016-B97C-83EB42CA4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09B395D7-AD7D-4C50-8D26-3A40F85F16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b="1"/>
              <a:t>Demence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E94C61-D748-4CF5-B0E0-93D256894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/>
              <a:t>získaná globální porucha postihující paměť a nejméně jednu další oblast kognice (řeč, myšlení, orientace, poznávání, úsudek, abstrakci, učení, </a:t>
            </a:r>
            <a:r>
              <a:rPr lang="cs-CZ" sz="3200" dirty="0" err="1"/>
              <a:t>praxii</a:t>
            </a:r>
            <a:r>
              <a:rPr lang="cs-CZ" sz="3200" dirty="0"/>
              <a:t> a exekutivní funkce)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3200" dirty="0"/>
              <a:t>porucha nejméně 6 měsíců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3200" dirty="0"/>
              <a:t>zhoršuje pracovní a společenské zapojení jedince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3200" dirty="0"/>
              <a:t>nejprve jsou postiženy komplexní, složité </a:t>
            </a:r>
            <a:r>
              <a:rPr lang="cs-CZ" sz="3200" dirty="0" err="1"/>
              <a:t>činosti</a:t>
            </a:r>
            <a:r>
              <a:rPr lang="cs-CZ" sz="3200" dirty="0"/>
              <a:t>, v pozdější fází i základní samoobslužné úkony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BD91648-E245-44CE-BD46-7F4F87EFDF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17B1BC26-744F-405F-9AF0-1589DDC13A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4000" b="1"/>
              <a:t>Nejčastější příčiny demence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3B8D0F-93CD-4132-861F-E9E0471E8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50" y="1825625"/>
            <a:ext cx="8191500" cy="4667250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/>
              <a:t>bylo nalezeno více než 100 prokázaných příčin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3200" dirty="0"/>
              <a:t>Alzheimerova nemoc (50-60%)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3200" dirty="0"/>
              <a:t>vaskulární demence (15-30%)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3200" dirty="0"/>
              <a:t>demence s </a:t>
            </a:r>
            <a:r>
              <a:rPr lang="cs-CZ" sz="3200" dirty="0" err="1"/>
              <a:t>Lewyho</a:t>
            </a:r>
            <a:r>
              <a:rPr lang="cs-CZ" sz="3200" dirty="0"/>
              <a:t> tělísky (10-20%)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3200" dirty="0" err="1"/>
              <a:t>frontotemporální</a:t>
            </a:r>
            <a:r>
              <a:rPr lang="cs-CZ" sz="3200" dirty="0"/>
              <a:t> demence (</a:t>
            </a:r>
            <a:r>
              <a:rPr lang="cs-CZ" sz="3200" dirty="0" err="1"/>
              <a:t>etylická</a:t>
            </a:r>
            <a:r>
              <a:rPr lang="cs-CZ" sz="3200" dirty="0"/>
              <a:t>, poléková, při hypotyreóze, nedostatku vit. B12, terciální lues, AIDS, normotenzní hydrocefalus, subdurální hematom, Pickova choroba, Jakobovy-</a:t>
            </a:r>
            <a:r>
              <a:rPr lang="cs-CZ" sz="3200" dirty="0" err="1"/>
              <a:t>Creutzfeldovy</a:t>
            </a:r>
            <a:r>
              <a:rPr lang="cs-CZ" sz="3200" dirty="0"/>
              <a:t> nemoci, …)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3200" dirty="0"/>
              <a:t>Parkinsonova nemoc, </a:t>
            </a:r>
            <a:r>
              <a:rPr lang="cs-CZ" sz="3200" dirty="0" err="1"/>
              <a:t>Huntingtonova</a:t>
            </a:r>
            <a:r>
              <a:rPr lang="cs-CZ" sz="3200" dirty="0"/>
              <a:t> nemoc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9ED0772-CFF6-4412-8283-05A7246E0D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C3FB9A7E-031E-4B94-AE70-DE23C7BD32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1143000"/>
          </a:xfrm>
        </p:spPr>
        <p:txBody>
          <a:bodyPr/>
          <a:lstStyle/>
          <a:p>
            <a:pPr algn="ctr"/>
            <a:r>
              <a:rPr lang="cs-CZ" altLang="cs-CZ" sz="4000" b="1"/>
              <a:t>Dělení 1</a:t>
            </a:r>
            <a:endParaRPr lang="en-US" altLang="cs-CZ" sz="4000"/>
          </a:p>
        </p:txBody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F906B00D-5C99-4D67-9377-455534E71A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8300" y="1700213"/>
            <a:ext cx="8451850" cy="4824412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3500" b="1" dirty="0"/>
              <a:t>a</a:t>
            </a:r>
            <a:r>
              <a:rPr lang="en-US" altLang="cs-CZ" sz="3500" b="1" dirty="0" err="1"/>
              <a:t>troficko</a:t>
            </a:r>
            <a:r>
              <a:rPr lang="en-US" altLang="cs-CZ" sz="3500" b="1" dirty="0"/>
              <a:t> – </a:t>
            </a:r>
            <a:r>
              <a:rPr lang="en-US" altLang="cs-CZ" sz="3500" b="1" dirty="0" err="1"/>
              <a:t>degenerativní</a:t>
            </a:r>
            <a:r>
              <a:rPr lang="cs-CZ" altLang="cs-CZ" sz="3500" b="1" dirty="0"/>
              <a:t>:</a:t>
            </a:r>
            <a:br>
              <a:rPr lang="cs-CZ" altLang="cs-CZ" sz="3500" b="1" dirty="0"/>
            </a:br>
            <a:r>
              <a:rPr lang="en-US" altLang="cs-CZ" sz="3500" dirty="0" err="1"/>
              <a:t>Alzheimerova</a:t>
            </a:r>
            <a:r>
              <a:rPr lang="cs-CZ" altLang="cs-CZ" sz="3500" dirty="0"/>
              <a:t>, s přítomností </a:t>
            </a:r>
            <a:r>
              <a:rPr lang="cs-CZ" altLang="cs-CZ" sz="3500" dirty="0" err="1"/>
              <a:t>Lewyho</a:t>
            </a:r>
            <a:r>
              <a:rPr lang="cs-CZ" altLang="cs-CZ" sz="3500" dirty="0"/>
              <a:t> tělísek,</a:t>
            </a:r>
            <a:br>
              <a:rPr lang="cs-CZ" altLang="cs-CZ" sz="3500" dirty="0"/>
            </a:br>
            <a:r>
              <a:rPr lang="en-US" altLang="cs-CZ" sz="3500" dirty="0"/>
              <a:t>Parkinson</a:t>
            </a:r>
            <a:r>
              <a:rPr lang="cs-CZ" altLang="cs-CZ" sz="3500" dirty="0" err="1"/>
              <a:t>ově</a:t>
            </a:r>
            <a:r>
              <a:rPr lang="cs-CZ" altLang="cs-CZ" sz="3500" dirty="0"/>
              <a:t> chorobě (podkorové postižení, zpomalenost), Chorea </a:t>
            </a:r>
            <a:r>
              <a:rPr lang="en-US" altLang="cs-CZ" sz="3500" dirty="0"/>
              <a:t>Huntington </a:t>
            </a:r>
            <a:r>
              <a:rPr lang="cs-CZ" altLang="cs-CZ" sz="3500" dirty="0"/>
              <a:t>– 4.chromozom, </a:t>
            </a:r>
            <a:r>
              <a:rPr lang="en-US" altLang="cs-CZ" sz="3500" dirty="0"/>
              <a:t>Pick</a:t>
            </a:r>
            <a:r>
              <a:rPr lang="cs-CZ" altLang="cs-CZ" sz="3500" dirty="0"/>
              <a:t>ova choroba – </a:t>
            </a:r>
            <a:r>
              <a:rPr lang="cs-CZ" altLang="cs-CZ" sz="3500" dirty="0" err="1"/>
              <a:t>frontotemporální</a:t>
            </a:r>
            <a:r>
              <a:rPr lang="cs-CZ" altLang="cs-CZ" sz="3500" dirty="0"/>
              <a:t> demence</a:t>
            </a:r>
          </a:p>
          <a:p>
            <a:pPr fontAlgn="auto">
              <a:spcAft>
                <a:spcPts val="0"/>
              </a:spcAft>
              <a:defRPr/>
            </a:pPr>
            <a:endParaRPr lang="cs-CZ" altLang="cs-CZ" sz="3500" dirty="0"/>
          </a:p>
          <a:p>
            <a:pPr fontAlgn="auto">
              <a:spcAft>
                <a:spcPts val="0"/>
              </a:spcAft>
              <a:defRPr/>
            </a:pPr>
            <a:r>
              <a:rPr lang="cs-CZ" altLang="cs-CZ" sz="3500" b="1" dirty="0"/>
              <a:t>i</a:t>
            </a:r>
            <a:r>
              <a:rPr lang="en-US" altLang="cs-CZ" sz="3500" b="1" dirty="0" err="1"/>
              <a:t>schemicko</a:t>
            </a:r>
            <a:r>
              <a:rPr lang="cs-CZ" altLang="cs-CZ" sz="3500" b="1" dirty="0"/>
              <a:t> –</a:t>
            </a:r>
            <a:r>
              <a:rPr lang="en-US" altLang="cs-CZ" sz="3500" b="1" dirty="0" err="1"/>
              <a:t>vaskulární</a:t>
            </a:r>
            <a:r>
              <a:rPr lang="cs-CZ" altLang="cs-CZ" sz="3500" b="1" dirty="0"/>
              <a:t>:</a:t>
            </a:r>
            <a:br>
              <a:rPr lang="cs-CZ" altLang="cs-CZ" sz="3500" b="1" dirty="0"/>
            </a:br>
            <a:r>
              <a:rPr lang="cs-CZ" altLang="cs-CZ" sz="3500" b="1" dirty="0"/>
              <a:t>- </a:t>
            </a:r>
            <a:r>
              <a:rPr lang="en-US" altLang="cs-CZ" sz="3500" dirty="0" err="1"/>
              <a:t>multiinfarktová</a:t>
            </a:r>
            <a:r>
              <a:rPr lang="en-US" altLang="cs-CZ" sz="3500" dirty="0"/>
              <a:t> </a:t>
            </a:r>
            <a:r>
              <a:rPr lang="en-US" altLang="cs-CZ" sz="3500" dirty="0" err="1"/>
              <a:t>demence</a:t>
            </a:r>
            <a:r>
              <a:rPr lang="cs-CZ" altLang="cs-CZ" sz="3500" dirty="0"/>
              <a:t> – poškozeno nejméně 15 ml mozkové tkáně, pomalý rozvoj, </a:t>
            </a:r>
            <a:br>
              <a:rPr lang="cs-CZ" altLang="cs-CZ" sz="3500" dirty="0"/>
            </a:br>
            <a:r>
              <a:rPr lang="cs-CZ" altLang="cs-CZ" sz="3500" dirty="0"/>
              <a:t>- </a:t>
            </a:r>
            <a:r>
              <a:rPr lang="en-US" altLang="cs-CZ" sz="3500" dirty="0" err="1"/>
              <a:t>vaskulární</a:t>
            </a:r>
            <a:r>
              <a:rPr lang="en-US" altLang="cs-CZ" sz="3500" dirty="0"/>
              <a:t> </a:t>
            </a:r>
            <a:r>
              <a:rPr lang="en-US" altLang="cs-CZ" sz="3500" dirty="0" err="1"/>
              <a:t>demence</a:t>
            </a:r>
            <a:r>
              <a:rPr lang="cs-CZ" altLang="cs-CZ" sz="3500" dirty="0"/>
              <a:t> – vzniká rychle</a:t>
            </a:r>
            <a:br>
              <a:rPr lang="cs-CZ" altLang="cs-CZ" sz="3500" dirty="0"/>
            </a:br>
            <a:r>
              <a:rPr lang="cs-CZ" altLang="cs-CZ" sz="3500" dirty="0"/>
              <a:t>- </a:t>
            </a:r>
            <a:r>
              <a:rPr lang="en-US" altLang="cs-CZ" sz="3500" dirty="0" err="1"/>
              <a:t>Binswangerova</a:t>
            </a:r>
            <a:r>
              <a:rPr lang="en-US" altLang="cs-CZ" sz="3500" dirty="0"/>
              <a:t> </a:t>
            </a:r>
            <a:r>
              <a:rPr lang="en-US" altLang="cs-CZ" sz="3500" dirty="0" err="1"/>
              <a:t>choroba</a:t>
            </a:r>
            <a:r>
              <a:rPr lang="cs-CZ" altLang="cs-CZ" sz="3500" dirty="0"/>
              <a:t> – podkorová vaskulární demence</a:t>
            </a:r>
            <a:endParaRPr lang="en-US" altLang="cs-CZ" sz="3500" dirty="0"/>
          </a:p>
          <a:p>
            <a:pPr fontAlgn="auto">
              <a:spcAft>
                <a:spcPts val="0"/>
              </a:spcAft>
              <a:defRPr/>
            </a:pPr>
            <a:endParaRPr lang="en-US" altLang="cs-CZ" sz="3500" dirty="0"/>
          </a:p>
          <a:p>
            <a:pPr fontAlgn="auto">
              <a:spcAft>
                <a:spcPts val="0"/>
              </a:spcAft>
              <a:defRPr/>
            </a:pPr>
            <a:endParaRPr lang="en-US" alt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083913A-2C83-4DF2-96CD-0F587CFA70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A4E8E0A-8932-4739-B998-0991F08D5F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476250"/>
            <a:ext cx="7772400" cy="1143000"/>
          </a:xfrm>
        </p:spPr>
        <p:txBody>
          <a:bodyPr/>
          <a:lstStyle/>
          <a:p>
            <a:pPr algn="ctr"/>
            <a:r>
              <a:rPr lang="cs-CZ" altLang="cs-CZ" sz="4000" b="1"/>
              <a:t>Dělení 2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43AAD9A-FA06-419E-9E65-C01A9C10AF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84213" y="1989138"/>
            <a:ext cx="8229600" cy="499745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r>
              <a:rPr lang="cs-CZ" altLang="cs-CZ" sz="3500" b="1"/>
              <a:t>s</a:t>
            </a:r>
            <a:r>
              <a:rPr lang="en-US" altLang="cs-CZ" sz="3500" b="1"/>
              <a:t>ymptomatické - sekundární demence</a:t>
            </a:r>
            <a:r>
              <a:rPr lang="cs-CZ" altLang="cs-CZ" sz="3500" b="1"/>
              <a:t>:</a:t>
            </a:r>
            <a:br>
              <a:rPr lang="cs-CZ" altLang="cs-CZ" sz="3500" b="1"/>
            </a:br>
            <a:r>
              <a:rPr lang="cs-CZ" altLang="cs-CZ" sz="3500"/>
              <a:t>- </a:t>
            </a:r>
            <a:r>
              <a:rPr lang="cs-CZ" altLang="cs-CZ" sz="3100"/>
              <a:t>i</a:t>
            </a:r>
            <a:r>
              <a:rPr lang="en-US" altLang="cs-CZ" sz="3100"/>
              <a:t>nfekční</a:t>
            </a:r>
            <a:r>
              <a:rPr lang="cs-CZ" altLang="cs-CZ" sz="3100"/>
              <a:t> – lues, Lymská borelióza, AIDS</a:t>
            </a:r>
            <a:br>
              <a:rPr lang="cs-CZ" altLang="cs-CZ" sz="3100"/>
            </a:br>
            <a:r>
              <a:rPr lang="cs-CZ" altLang="cs-CZ" sz="3100"/>
              <a:t>- </a:t>
            </a:r>
            <a:r>
              <a:rPr lang="en-US" altLang="cs-CZ" sz="3100"/>
              <a:t>Creutzfeld Jacob</a:t>
            </a:r>
            <a:r>
              <a:rPr lang="cs-CZ" altLang="cs-CZ" sz="3100"/>
              <a:t> – poškození priony </a:t>
            </a:r>
            <a:br>
              <a:rPr lang="cs-CZ" altLang="cs-CZ" sz="3100"/>
            </a:br>
            <a:r>
              <a:rPr lang="cs-CZ" altLang="cs-CZ" sz="3100"/>
              <a:t>- p</a:t>
            </a:r>
            <a:r>
              <a:rPr lang="en-US" altLang="cs-CZ" sz="3100"/>
              <a:t>oúrazové</a:t>
            </a:r>
            <a:r>
              <a:rPr lang="cs-CZ" altLang="cs-CZ" sz="3100"/>
              <a:t> – až apalický syndrom, pugilní</a:t>
            </a:r>
            <a:br>
              <a:rPr lang="cs-CZ" altLang="cs-CZ" sz="3100"/>
            </a:br>
            <a:r>
              <a:rPr lang="cs-CZ" altLang="cs-CZ" sz="3100"/>
              <a:t>- m</a:t>
            </a:r>
            <a:r>
              <a:rPr lang="en-US" altLang="cs-CZ" sz="3100"/>
              <a:t>etabolické a karenční</a:t>
            </a:r>
            <a:r>
              <a:rPr lang="cs-CZ" altLang="cs-CZ" sz="3100"/>
              <a:t> – iontový rozvrat, urémie, selhání jater, nemoc 3D  - niacin</a:t>
            </a:r>
            <a:br>
              <a:rPr lang="cs-CZ" altLang="cs-CZ" sz="3100"/>
            </a:br>
            <a:r>
              <a:rPr lang="cs-CZ" altLang="cs-CZ" sz="3100"/>
              <a:t>- i</a:t>
            </a:r>
            <a:r>
              <a:rPr lang="en-US" altLang="cs-CZ" sz="3100"/>
              <a:t>ntoxikace</a:t>
            </a:r>
            <a:r>
              <a:rPr lang="cs-CZ" altLang="cs-CZ" sz="3100"/>
              <a:t> – alkoholová demence</a:t>
            </a:r>
            <a:br>
              <a:rPr lang="cs-CZ" altLang="cs-CZ" sz="3100"/>
            </a:br>
            <a:r>
              <a:rPr lang="cs-CZ" altLang="cs-CZ" sz="3100"/>
              <a:t>- h</a:t>
            </a:r>
            <a:r>
              <a:rPr lang="en-US" altLang="cs-CZ" sz="3100"/>
              <a:t>ydrocefalus</a:t>
            </a:r>
            <a:r>
              <a:rPr lang="cs-CZ" altLang="cs-CZ" sz="3100"/>
              <a:t> – narůstající tlak likvoru</a:t>
            </a:r>
            <a:br>
              <a:rPr lang="cs-CZ" altLang="cs-CZ" sz="3100"/>
            </a:br>
            <a:r>
              <a:rPr lang="cs-CZ" altLang="cs-CZ" sz="3100"/>
              <a:t>- e</a:t>
            </a:r>
            <a:r>
              <a:rPr lang="en-US" altLang="cs-CZ" sz="3100"/>
              <a:t>ndokrinní</a:t>
            </a:r>
            <a:r>
              <a:rPr lang="cs-CZ" altLang="cs-CZ" sz="3100"/>
              <a:t> - hypotyreóza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AB67678-30F2-4261-A598-E6795B3648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6165304"/>
            <a:ext cx="1535113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1033</TotalTime>
  <Words>1817</Words>
  <Application>Microsoft Office PowerPoint</Application>
  <PresentationFormat>Předvádění na obrazovce (4:3)</PresentationFormat>
  <Paragraphs>260</Paragraphs>
  <Slides>44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44</vt:i4>
      </vt:variant>
    </vt:vector>
  </HeadingPairs>
  <TitlesOfParts>
    <vt:vector size="54" baseType="lpstr">
      <vt:lpstr>Calibri</vt:lpstr>
      <vt:lpstr>Arial</vt:lpstr>
      <vt:lpstr>Calibri Light</vt:lpstr>
      <vt:lpstr>Times New Roman</vt:lpstr>
      <vt:lpstr>Trebuchet MS</vt:lpstr>
      <vt:lpstr>Wingdings 3</vt:lpstr>
      <vt:lpstr>Monotype Sorts</vt:lpstr>
      <vt:lpstr>Symbol</vt:lpstr>
      <vt:lpstr>Motiv Office</vt:lpstr>
      <vt:lpstr>Fazeta</vt:lpstr>
      <vt:lpstr>Poruchy intelektu Demence  </vt:lpstr>
      <vt:lpstr>Paměť ve stáří</vt:lpstr>
      <vt:lpstr>Specifika změn mozku ve stáří</vt:lpstr>
      <vt:lpstr>Benigní stařecká zapomnětlivost (mild cognitive impairment)</vt:lpstr>
      <vt:lpstr>Intelektová porucha  (intellectual impairment)</vt:lpstr>
      <vt:lpstr>Demence</vt:lpstr>
      <vt:lpstr>Nejčastější příčiny demence</vt:lpstr>
      <vt:lpstr>Dělení 1</vt:lpstr>
      <vt:lpstr>Dělení 2</vt:lpstr>
      <vt:lpstr>Behaviorální a psychologické  příznaky demence</vt:lpstr>
      <vt:lpstr>Poruchy aktivit denního života</vt:lpstr>
      <vt:lpstr>Jak rozpoznat demenci</vt:lpstr>
      <vt:lpstr>Stadia demence</vt:lpstr>
      <vt:lpstr>Stádia  demence psychologický pohled</vt:lpstr>
      <vt:lpstr>Výskyt demencí v populaci Rotterdamská studie</vt:lpstr>
      <vt:lpstr>„Tichá epidemie demence“</vt:lpstr>
      <vt:lpstr>Důvody pozdní, nesprávné diagnózy demence v primární péči 1</vt:lpstr>
      <vt:lpstr>Důvody pozdní, nesprávné diagnózy demence v primární péči 2</vt:lpstr>
      <vt:lpstr>Základní klinické rysy AD</vt:lpstr>
      <vt:lpstr>Příčiny Alzheimerovy demence</vt:lpstr>
      <vt:lpstr>Patofyziologie Alzheimerovy demence 1</vt:lpstr>
      <vt:lpstr>Patofyziologie Alzheimerovy demence 2</vt:lpstr>
      <vt:lpstr>Patofyziologie Alzheimerovy demence 3</vt:lpstr>
      <vt:lpstr>Diagnostika  Alzheimerovy demence 1</vt:lpstr>
      <vt:lpstr>Diagnostika  Alzheimerovy demence 2</vt:lpstr>
      <vt:lpstr>Testy zapamatování</vt:lpstr>
      <vt:lpstr>Další diagnostické testy</vt:lpstr>
      <vt:lpstr>Hachinského ischemické skóre</vt:lpstr>
      <vt:lpstr>    Diff. dg. demence</vt:lpstr>
      <vt:lpstr>Deprese               Demence</vt:lpstr>
      <vt:lpstr>Komplikace demencí</vt:lpstr>
      <vt:lpstr>Cíle léčby</vt:lpstr>
      <vt:lpstr>Komplexní léčba AD</vt:lpstr>
      <vt:lpstr>Léčba poznávacích funkcí 1</vt:lpstr>
      <vt:lpstr>Léčba poznávacích funkcí 2</vt:lpstr>
      <vt:lpstr>Aktivizační program</vt:lpstr>
      <vt:lpstr>Léčba deprese, neklidu,  nespavosti</vt:lpstr>
      <vt:lpstr>              Novější metody</vt:lpstr>
      <vt:lpstr>Vývoj náročnosti péče</vt:lpstr>
      <vt:lpstr>Problémy nemocného,  které řeší pečovatelé</vt:lpstr>
      <vt:lpstr>Problémy pečovatelů</vt:lpstr>
      <vt:lpstr>… a jejich řešení</vt:lpstr>
      <vt:lpstr>Péče o poskytovatele péče</vt:lpstr>
      <vt:lpstr>Děkuji za pozornost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Zvláštnosti a úskalí farmakoterapie ve stáří</dc:title>
  <dc:creator>Lékařská fakulta</dc:creator>
  <cp:lastModifiedBy>Hana Matějovská Kubešová</cp:lastModifiedBy>
  <cp:revision>54</cp:revision>
  <cp:lastPrinted>2000-11-28T14:35:40Z</cp:lastPrinted>
  <dcterms:created xsi:type="dcterms:W3CDTF">2000-11-23T14:07:13Z</dcterms:created>
  <dcterms:modified xsi:type="dcterms:W3CDTF">2022-09-13T10:30:25Z</dcterms:modified>
</cp:coreProperties>
</file>