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4" r:id="rId3"/>
    <p:sldId id="271" r:id="rId4"/>
    <p:sldId id="272" r:id="rId5"/>
    <p:sldId id="257" r:id="rId6"/>
    <p:sldId id="259" r:id="rId7"/>
    <p:sldId id="262" r:id="rId8"/>
    <p:sldId id="261" r:id="rId9"/>
    <p:sldId id="267" r:id="rId10"/>
    <p:sldId id="265" r:id="rId11"/>
    <p:sldId id="258" r:id="rId12"/>
    <p:sldId id="260" r:id="rId13"/>
    <p:sldId id="263" r:id="rId14"/>
    <p:sldId id="268" r:id="rId15"/>
    <p:sldId id="269" r:id="rId16"/>
    <p:sldId id="270" r:id="rId17"/>
  </p:sldIdLst>
  <p:sldSz cx="12192000" cy="6858000"/>
  <p:notesSz cx="6858000" cy="9144000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4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84293" autoAdjust="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CF37-7DDD-4C61-92CE-9139470583D6}" type="datetimeFigureOut">
              <a:rPr lang="cs-CZ" smtClean="0"/>
              <a:t>14.09.2022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A29F-EA5E-4C24-9D06-7AB6B9B05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51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FFC4-6E08-4C95-BBE6-CC62724D5D23}" type="datetime1">
              <a:rPr lang="cs-CZ" smtClean="0"/>
              <a:pPr/>
              <a:t>14.09.2022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6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5" r:id="rId18"/>
    <p:sldLayoutId id="2147483707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8BD2F-A425-412C-946F-A8B423B6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117511"/>
            <a:ext cx="11361600" cy="11715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2000" b="0" dirty="0"/>
              <a:t>BSOT0422c Ošetřovatelská péče v chirurgických oborech, ortopedii a traumatologii II – cvičení</a:t>
            </a:r>
            <a:endParaRPr lang="cs-CZ" sz="2000" b="0" dirty="0">
              <a:latin typeface="+mn-lt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C8CCC95-1018-45DA-908C-F807E70F3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676294"/>
            <a:ext cx="11361600" cy="698497"/>
          </a:xfrm>
        </p:spPr>
        <p:txBody>
          <a:bodyPr/>
          <a:lstStyle/>
          <a:p>
            <a:pPr algn="ctr"/>
            <a:r>
              <a:rPr lang="cs-CZ" sz="4000" b="1" dirty="0" smtClean="0">
                <a:solidFill>
                  <a:srgbClr val="0000DC"/>
                </a:solidFill>
              </a:rPr>
              <a:t>1. Téma – Předoperační a pooperační péče</a:t>
            </a:r>
            <a:endParaRPr lang="cs-CZ" sz="4000" b="1" dirty="0">
              <a:solidFill>
                <a:srgbClr val="0000DC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F352C90-9792-4F58-902B-DD29B13287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9302" y="6158988"/>
            <a:ext cx="7920000" cy="252000"/>
          </a:xfrm>
        </p:spPr>
        <p:txBody>
          <a:bodyPr/>
          <a:lstStyle/>
          <a:p>
            <a:r>
              <a:rPr lang="cs-CZ" dirty="0" smtClean="0"/>
              <a:t>PhDr. Pavlína Brímová, MBA                                                                               semestr: podzim 2022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Příčina komplikací v místě operační rány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sz="2000" dirty="0" smtClean="0"/>
              <a:t>nedodržení aseptického postupu, špatné krytí rány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/>
              <a:t>endogenní příčina – fokusy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/>
              <a:t>špatná hygiena pacienta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 smtClean="0"/>
              <a:t> špatná výživa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 smtClean="0"/>
              <a:t> ostatní onemocnění – DM, ICHDKK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/>
              <a:t>chronické rány – dekubitus, bércové vředy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>
                <a:solidFill>
                  <a:srgbClr val="FF0000"/>
                </a:solidFill>
              </a:rPr>
              <a:t>alergie </a:t>
            </a:r>
            <a:r>
              <a:rPr lang="cs-CZ" sz="2000" dirty="0" smtClean="0"/>
              <a:t>– krytí, šicí materiál!!!!!!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04" y="4657591"/>
            <a:ext cx="2255716" cy="16948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010" y="3582381"/>
            <a:ext cx="2255716" cy="22496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929" y="1567576"/>
            <a:ext cx="2914141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Zobrazit zdrojový obráz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962" y="530415"/>
            <a:ext cx="36480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962" y="4220310"/>
            <a:ext cx="3658014" cy="20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07" y="530415"/>
            <a:ext cx="2353260" cy="28592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00" y="3586895"/>
            <a:ext cx="3648075" cy="26910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2601" y="2188326"/>
            <a:ext cx="4647997" cy="26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Náhled obráz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2" y="440327"/>
            <a:ext cx="3172876" cy="146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710" y="246816"/>
            <a:ext cx="1768729" cy="3837243"/>
          </a:xfrm>
          <a:prstGeom prst="rect">
            <a:avLst/>
          </a:prstGeom>
        </p:spPr>
      </p:pic>
      <p:pic>
        <p:nvPicPr>
          <p:cNvPr id="1036" name="Picture 12" descr="Náhled obrázk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137" y="4229454"/>
            <a:ext cx="4763591" cy="219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áhled obrázk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10" y="1451249"/>
            <a:ext cx="3782697" cy="17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áhled obrázk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5" y="3966154"/>
            <a:ext cx="4149374" cy="191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74931" y="1423031"/>
            <a:ext cx="3742304" cy="1724968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 bwMode="auto">
          <a:xfrm>
            <a:off x="1709977" y="1057406"/>
            <a:ext cx="1136740" cy="9180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0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37"/>
          <a:stretch/>
        </p:blipFill>
        <p:spPr>
          <a:xfrm>
            <a:off x="7116792" y="588667"/>
            <a:ext cx="4837958" cy="2744762"/>
          </a:xfrm>
          <a:prstGeom prst="rect">
            <a:avLst/>
          </a:prstGeom>
        </p:spPr>
      </p:pic>
      <p:pic>
        <p:nvPicPr>
          <p:cNvPr id="7" name="Picture 6" descr="Náhled obrázk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19987"/>
          <a:stretch/>
        </p:blipFill>
        <p:spPr bwMode="auto">
          <a:xfrm>
            <a:off x="540000" y="3679106"/>
            <a:ext cx="4244196" cy="274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ttachments.office.net/owa/Brimova.Pavlina%40fnbrno.cz/service.svc/s/GetAttachmentThumbnail?id=AQMkADllZDdjMGI2LWM4YzQtNDVjZC04NmJjLWJhOWMxYzcxNTk4ZQBGAAADvOUfZZhIi0GSf60p%2BxUF%2BAcAJGAyhAMbO0aYLIv2sOEB2wAAAgEMAAAAJGAyhAMbO0aYLIv2sOEB2wACUcYQKAAAAAESABAAcH%2FQ7%2BlU9kKLWGR87XK3SQ%3D%3D&amp;token=eyJhbGciOiJSUzI1NiIsImtpZCI6IkQ4OThGN0RDMjk2ODQ1MDk1RUUwREZGQ0MzODBBOTM5NjUwNDNFNjQiLCJ0eXAiOiJKV1QiLCJ4NXQiOiIySmozM0Nsb1JRbGU0Tl84dzRDcE9XVUVQbVEifQ.eyJvcmlnaW4iOiJodHRwczovL291dGxvb2sub2ZmaWNlLmNvbSIsInVjIjoiZmRkNjgyMWNhOTNlNGEyOWE5ODlhZTkwZmFhNTc5OTkiLCJzaWduaW5fc3RhdGUiOiJbXCJpbmtub3dubnR3a1wiXSIsInZlciI6IkV4Y2hhbmdlLkNhbGxiYWNrLlYxIiwiYXBwY3R4c2VuZGVyIjoiT3dhRG93bmxvYWRAOGM2OTNlNTMtNjk2NC00MDEyLTllM2QtMDlkNzJlYTc2M2IxIiwiaXNzcmluZyI6IldXIiwiYXBwY3R4Ijoie1wibXNleGNocHJvdFwiOlwib3dhXCIsXCJwdWlkXCI6XCIxMTUzODAxMTE2NzA0MTY5MjgwXCIsXCJzY29wZVwiOlwiT3dhRG93bmxvYWRcIixcIm9pZFwiOlwiY2NkYWE1ZjItYjg3MS00YzRmLTg3NzMtZjJhMDY2YjBiNDNiXCIsXCJwcmltYXJ5c2lkXCI6XCJTLTEtNS0yMS0zMTYxNjEwNTc0LTE4NTg0MTA2MTktMzkzNDg3NTItODYxMzI4N1wifSIsIm5iZiI6MTY2MzA4NTI0MiwiZXhwIjoxNjYzMDg1ODQyLCJpc3MiOiIwMDAwMDAwMi0wMDAwLTBmZjEtY2UwMC0wMDAwMDAwMDAwMDBAOGM2OTNlNTMtNjk2NC00MDEyLTllM2QtMDlkNzJlYTc2M2IxIiwiYXVkIjoiMDAwMDAwMDItMDAwMC0wZmYxLWNlMDAtMDAwMDAwMDAwMDAwL2F0dGFjaG1lbnRzLm9mZmljZS5uZXRAOGM2OTNlNTMtNjk2NC00MDEyLTllM2QtMDlkNzJlYTc2M2IxIiwiaGFwcCI6Im93YSJ9.dVJf4-RALUpEnVKYVIcYH1a41HQFBLIkqqKYlceB9zWQawyYp47F3T461kY1MDal6sUF-FR8SboUwLnCTdwYh6ElhZ3XEunZvR3Its8hLv5elvmowkyBRRwjX43rq6Wehzpk1KaIWdt44LChzTul9D1eTeZMj-nGEWnEt8oAIQc9S5YXTsTf7BhhUfcDqIFx2o4GL5g6Q_OLkDw0nVe9W7Gu4VFRz6LxFY42Ft9kh25d9znmHcyRzgDngvcnUzHat6H91sC2k00epgkL-1729wx16syyWhHx_vyuCBKt0Xu1SHzjR7IGlkWsCtt3tA2zD66o1UiiqyMuvN59-klXTA&amp;X-OWA-CANARY=_jb2KCEhc0q5fm7p8StRqDA74D-ildoYTYDhafKOgxgZz2-z_WGzayDufPYPUL7EJDNaCcF2OMw.&amp;owa=outlook.office.com&amp;scriptVer=20220826004.06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93" y="3679106"/>
            <a:ext cx="6045157" cy="279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99" y="436129"/>
            <a:ext cx="3937109" cy="27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Prevence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4130385"/>
            <a:ext cx="3276241" cy="21801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610" y="1537704"/>
            <a:ext cx="3276241" cy="21810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r="26089"/>
          <a:stretch/>
        </p:blipFill>
        <p:spPr>
          <a:xfrm>
            <a:off x="720000" y="1556662"/>
            <a:ext cx="3276241" cy="218863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00" y="4084872"/>
            <a:ext cx="2180190" cy="218019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116" y="3861414"/>
            <a:ext cx="2964483" cy="249258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357" y="842288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Compartment</a:t>
            </a:r>
            <a:r>
              <a:rPr lang="cs-CZ" dirty="0" smtClean="0"/>
              <a:t> syndrom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14" t="29342" r="10114" b="20236"/>
          <a:stretch/>
        </p:blipFill>
        <p:spPr>
          <a:xfrm>
            <a:off x="802256" y="1785669"/>
            <a:ext cx="4641011" cy="20875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047" y="877359"/>
            <a:ext cx="2325309" cy="29412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07" y="464279"/>
            <a:ext cx="2133785" cy="385910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914" y="4378276"/>
            <a:ext cx="2835573" cy="21017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664" y="4042011"/>
            <a:ext cx="2466975" cy="18478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477" t="-1661" r="14268" b="17578"/>
          <a:stretch/>
        </p:blipFill>
        <p:spPr>
          <a:xfrm>
            <a:off x="5443267" y="4461418"/>
            <a:ext cx="3082309" cy="20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5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00" y="2077377"/>
            <a:ext cx="5029091" cy="28148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730" y="3853711"/>
            <a:ext cx="3444539" cy="25556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730" y="1141743"/>
            <a:ext cx="3444539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předoperační přípravy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684" y="2508749"/>
            <a:ext cx="3641241" cy="27255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216" y="2515262"/>
            <a:ext cx="409686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Pooperační péče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89" y="1413721"/>
            <a:ext cx="1943103" cy="17698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89" y="3421173"/>
            <a:ext cx="2227776" cy="31555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038" y="1630963"/>
            <a:ext cx="2627110" cy="17507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070" y="3841123"/>
            <a:ext cx="2051828" cy="247750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600" y="720000"/>
            <a:ext cx="2356457" cy="22051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503" y="3235873"/>
            <a:ext cx="2002954" cy="308275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9262" y="1044303"/>
            <a:ext cx="2938664" cy="165159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606" y="3986103"/>
            <a:ext cx="3372622" cy="19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0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341" y="396403"/>
            <a:ext cx="3022083" cy="16231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91" y="110416"/>
            <a:ext cx="2810225" cy="23890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1" y="2499480"/>
            <a:ext cx="3422161" cy="22846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118" y="3883903"/>
            <a:ext cx="2184064" cy="259609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755" y="2615455"/>
            <a:ext cx="4159671" cy="207370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7184" y="228295"/>
            <a:ext cx="1821755" cy="227118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5617" y="2295271"/>
            <a:ext cx="2586620" cy="235290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200" y="4799477"/>
            <a:ext cx="2920237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šití operační rány</a:t>
            </a:r>
            <a:endParaRPr lang="cs-CZ" dirty="0"/>
          </a:p>
        </p:txBody>
      </p:sp>
      <p:pic>
        <p:nvPicPr>
          <p:cNvPr id="1030" name="Picture 6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6" y="4392074"/>
            <a:ext cx="3121220" cy="20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32" y="1736838"/>
            <a:ext cx="3297607" cy="24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03" y="4505059"/>
            <a:ext cx="2964263" cy="19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razit zdrojový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776346"/>
            <a:ext cx="3352786" cy="223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1927"/>
          <a:stretch/>
        </p:blipFill>
        <p:spPr>
          <a:xfrm>
            <a:off x="8505644" y="4339631"/>
            <a:ext cx="3160986" cy="21403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111" y="1759789"/>
            <a:ext cx="4212335" cy="1941623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 bwMode="auto">
          <a:xfrm>
            <a:off x="8579614" y="4964857"/>
            <a:ext cx="892189" cy="889916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925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Zobrazit zdrojový obráze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3" y="869250"/>
            <a:ext cx="2708000" cy="231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60" y="3844623"/>
            <a:ext cx="19145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3941471"/>
            <a:ext cx="1717580" cy="25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obrazit zdrojový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71" y="854700"/>
            <a:ext cx="2798759" cy="233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Zobrazit zdrojový obr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76" y="201625"/>
            <a:ext cx="3221471" cy="322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/>
          <a:srcRect t="22220"/>
          <a:stretch/>
        </p:blipFill>
        <p:spPr>
          <a:xfrm>
            <a:off x="3817318" y="3657689"/>
            <a:ext cx="4169819" cy="2432467"/>
          </a:xfrm>
          <a:prstGeom prst="rect">
            <a:avLst/>
          </a:prstGeom>
        </p:spPr>
      </p:pic>
      <p:pic>
        <p:nvPicPr>
          <p:cNvPr id="3086" name="Picture 14" descr="Zobrazit zdrojový obráze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068" y="2755575"/>
            <a:ext cx="2100249" cy="141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0381" y="3380327"/>
            <a:ext cx="4872970" cy="32404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380327"/>
            <a:ext cx="5413717" cy="323725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115" y="65433"/>
            <a:ext cx="6139204" cy="3237257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 bwMode="auto">
          <a:xfrm>
            <a:off x="8070655" y="4678667"/>
            <a:ext cx="892189" cy="889916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030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Dezinfkce</a:t>
            </a:r>
            <a:r>
              <a:rPr lang="cs-CZ" dirty="0" smtClean="0"/>
              <a:t> rány</a:t>
            </a:r>
            <a:endParaRPr lang="cs-CZ" dirty="0"/>
          </a:p>
        </p:txBody>
      </p:sp>
      <p:cxnSp>
        <p:nvCxnSpPr>
          <p:cNvPr id="7" name="Pravoúhlá spojnice 6"/>
          <p:cNvCxnSpPr/>
          <p:nvPr/>
        </p:nvCxnSpPr>
        <p:spPr bwMode="auto">
          <a:xfrm rot="5400000" flipH="1" flipV="1">
            <a:off x="4865299" y="3459193"/>
            <a:ext cx="34505" cy="127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3" y="1766284"/>
            <a:ext cx="10752138" cy="4009433"/>
          </a:xfrm>
        </p:spPr>
      </p:pic>
      <p:sp>
        <p:nvSpPr>
          <p:cNvPr id="13" name="Šipka doprava 12"/>
          <p:cNvSpPr/>
          <p:nvPr/>
        </p:nvSpPr>
        <p:spPr bwMode="auto">
          <a:xfrm>
            <a:off x="5227607" y="3273487"/>
            <a:ext cx="508958" cy="21566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Šipka doprava 14"/>
          <p:cNvSpPr/>
          <p:nvPr/>
        </p:nvSpPr>
        <p:spPr bwMode="auto">
          <a:xfrm rot="2047715">
            <a:off x="5086710" y="3735363"/>
            <a:ext cx="508958" cy="21566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Šipka doprava 15"/>
          <p:cNvSpPr/>
          <p:nvPr/>
        </p:nvSpPr>
        <p:spPr bwMode="auto">
          <a:xfrm rot="9167731">
            <a:off x="3214777" y="3530896"/>
            <a:ext cx="508958" cy="21566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Šipka doprava 16"/>
          <p:cNvSpPr/>
          <p:nvPr/>
        </p:nvSpPr>
        <p:spPr bwMode="auto">
          <a:xfrm rot="11485226">
            <a:off x="3183003" y="2757980"/>
            <a:ext cx="508958" cy="21566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Šipka doprava 17"/>
          <p:cNvSpPr/>
          <p:nvPr/>
        </p:nvSpPr>
        <p:spPr bwMode="auto">
          <a:xfrm rot="10416729">
            <a:off x="3188897" y="3123908"/>
            <a:ext cx="508958" cy="21566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Šipka doprava 18"/>
          <p:cNvSpPr/>
          <p:nvPr/>
        </p:nvSpPr>
        <p:spPr bwMode="auto">
          <a:xfrm rot="5641523">
            <a:off x="545048" y="3195649"/>
            <a:ext cx="1820048" cy="348448"/>
          </a:xfrm>
          <a:prstGeom prst="rightArrow">
            <a:avLst>
              <a:gd name="adj1" fmla="val 50000"/>
              <a:gd name="adj2" fmla="val 91809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Šipka doprava 19"/>
          <p:cNvSpPr/>
          <p:nvPr/>
        </p:nvSpPr>
        <p:spPr bwMode="auto">
          <a:xfrm rot="16200000">
            <a:off x="5983449" y="3508699"/>
            <a:ext cx="1820048" cy="348448"/>
          </a:xfrm>
          <a:prstGeom prst="rightArrow">
            <a:avLst>
              <a:gd name="adj1" fmla="val 50000"/>
              <a:gd name="adj2" fmla="val 91809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1" name="Šipka doprava 20"/>
          <p:cNvSpPr/>
          <p:nvPr/>
        </p:nvSpPr>
        <p:spPr bwMode="auto">
          <a:xfrm rot="3187527">
            <a:off x="8836326" y="2665067"/>
            <a:ext cx="508958" cy="21566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Šipka doprava 21"/>
          <p:cNvSpPr/>
          <p:nvPr/>
        </p:nvSpPr>
        <p:spPr bwMode="auto">
          <a:xfrm rot="13080399">
            <a:off x="10527281" y="4354581"/>
            <a:ext cx="508958" cy="21566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Šipka doprava 22"/>
          <p:cNvSpPr/>
          <p:nvPr/>
        </p:nvSpPr>
        <p:spPr bwMode="auto">
          <a:xfrm rot="13704546">
            <a:off x="10165595" y="4560478"/>
            <a:ext cx="508958" cy="21566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4" name="Šipka doprava 23"/>
          <p:cNvSpPr/>
          <p:nvPr/>
        </p:nvSpPr>
        <p:spPr bwMode="auto">
          <a:xfrm rot="6917183">
            <a:off x="9916024" y="2622005"/>
            <a:ext cx="508958" cy="21566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Šipka doprava 24"/>
          <p:cNvSpPr/>
          <p:nvPr/>
        </p:nvSpPr>
        <p:spPr bwMode="auto">
          <a:xfrm rot="5400000">
            <a:off x="9437899" y="2586334"/>
            <a:ext cx="508958" cy="21566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46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Takto opravdu NE!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629" y="1471653"/>
            <a:ext cx="6053567" cy="45425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838" y="1921580"/>
            <a:ext cx="4178587" cy="32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8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PP JVS LF MU[20210916164756327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1355</TotalTime>
  <Words>158</Words>
  <Application>Microsoft Office PowerPoint</Application>
  <PresentationFormat>Širokoúhlá obrazovka</PresentationFormat>
  <Paragraphs>54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Tahoma</vt:lpstr>
      <vt:lpstr>Wingdings</vt:lpstr>
      <vt:lpstr>Prezentace_MU_CZ</vt:lpstr>
      <vt:lpstr>BSOT0422c Ošetřovatelská péče v chirurgických oborech, ortopedii a traumatologii II – cvičení</vt:lpstr>
      <vt:lpstr>Význam předoperační přípravy</vt:lpstr>
      <vt:lpstr>Pooperační péče</vt:lpstr>
      <vt:lpstr>Prezentace aplikace PowerPoint</vt:lpstr>
      <vt:lpstr>Typy šití operační rány</vt:lpstr>
      <vt:lpstr>Prezentace aplikace PowerPoint</vt:lpstr>
      <vt:lpstr>Prezentace aplikace PowerPoint</vt:lpstr>
      <vt:lpstr>Dezinfkce rány</vt:lpstr>
      <vt:lpstr>Takto opravdu NE!</vt:lpstr>
      <vt:lpstr>Příčina komplikací v místě operační rány</vt:lpstr>
      <vt:lpstr>Prezentace aplikace PowerPoint</vt:lpstr>
      <vt:lpstr>Prezentace aplikace PowerPoint</vt:lpstr>
      <vt:lpstr>Prezentace aplikace PowerPoint</vt:lpstr>
      <vt:lpstr>Prevence</vt:lpstr>
      <vt:lpstr>Compartment syndrom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Natália Beharková</dc:creator>
  <cp:lastModifiedBy>Brímová Pavlína</cp:lastModifiedBy>
  <cp:revision>137</cp:revision>
  <cp:lastPrinted>1601-01-01T00:00:00Z</cp:lastPrinted>
  <dcterms:created xsi:type="dcterms:W3CDTF">2020-10-04T13:35:14Z</dcterms:created>
  <dcterms:modified xsi:type="dcterms:W3CDTF">2022-09-14T12:16:49Z</dcterms:modified>
</cp:coreProperties>
</file>