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2"/>
  </p:notesMasterIdLst>
  <p:sldIdLst>
    <p:sldId id="343" r:id="rId2"/>
    <p:sldId id="345" r:id="rId3"/>
    <p:sldId id="344" r:id="rId4"/>
    <p:sldId id="421" r:id="rId5"/>
    <p:sldId id="347" r:id="rId6"/>
    <p:sldId id="348" r:id="rId7"/>
    <p:sldId id="349" r:id="rId8"/>
    <p:sldId id="350" r:id="rId9"/>
    <p:sldId id="351" r:id="rId10"/>
    <p:sldId id="353" r:id="rId11"/>
    <p:sldId id="354" r:id="rId12"/>
    <p:sldId id="434" r:id="rId13"/>
    <p:sldId id="356" r:id="rId14"/>
    <p:sldId id="422" r:id="rId15"/>
    <p:sldId id="357" r:id="rId16"/>
    <p:sldId id="358" r:id="rId17"/>
    <p:sldId id="364" r:id="rId18"/>
    <p:sldId id="359" r:id="rId19"/>
    <p:sldId id="402" r:id="rId20"/>
    <p:sldId id="387" r:id="rId21"/>
    <p:sldId id="360" r:id="rId22"/>
    <p:sldId id="403" r:id="rId23"/>
    <p:sldId id="368" r:id="rId24"/>
    <p:sldId id="424" r:id="rId25"/>
    <p:sldId id="423" r:id="rId26"/>
    <p:sldId id="369" r:id="rId27"/>
    <p:sldId id="370" r:id="rId28"/>
    <p:sldId id="416" r:id="rId29"/>
    <p:sldId id="371" r:id="rId30"/>
    <p:sldId id="372" r:id="rId31"/>
    <p:sldId id="388" r:id="rId32"/>
    <p:sldId id="392" r:id="rId33"/>
    <p:sldId id="391" r:id="rId34"/>
    <p:sldId id="425" r:id="rId35"/>
    <p:sldId id="390" r:id="rId36"/>
    <p:sldId id="389" r:id="rId37"/>
    <p:sldId id="394" r:id="rId38"/>
    <p:sldId id="426" r:id="rId39"/>
    <p:sldId id="395" r:id="rId40"/>
    <p:sldId id="427" r:id="rId41"/>
    <p:sldId id="396" r:id="rId42"/>
    <p:sldId id="429" r:id="rId43"/>
    <p:sldId id="397" r:id="rId44"/>
    <p:sldId id="415" r:id="rId45"/>
    <p:sldId id="410" r:id="rId46"/>
    <p:sldId id="411" r:id="rId47"/>
    <p:sldId id="430" r:id="rId48"/>
    <p:sldId id="431" r:id="rId49"/>
    <p:sldId id="414" r:id="rId50"/>
    <p:sldId id="432" r:id="rId51"/>
    <p:sldId id="399" r:id="rId52"/>
    <p:sldId id="433" r:id="rId53"/>
    <p:sldId id="376" r:id="rId54"/>
    <p:sldId id="377" r:id="rId55"/>
    <p:sldId id="378" r:id="rId56"/>
    <p:sldId id="379" r:id="rId57"/>
    <p:sldId id="380" r:id="rId58"/>
    <p:sldId id="383" r:id="rId59"/>
    <p:sldId id="385" r:id="rId60"/>
    <p:sldId id="386" r:id="rId61"/>
    <p:sldId id="256" r:id="rId62"/>
    <p:sldId id="313" r:id="rId63"/>
    <p:sldId id="314" r:id="rId64"/>
    <p:sldId id="312" r:id="rId65"/>
    <p:sldId id="315" r:id="rId66"/>
    <p:sldId id="316" r:id="rId67"/>
    <p:sldId id="319" r:id="rId68"/>
    <p:sldId id="317" r:id="rId69"/>
    <p:sldId id="292" r:id="rId70"/>
    <p:sldId id="311" r:id="rId71"/>
    <p:sldId id="323" r:id="rId72"/>
    <p:sldId id="324" r:id="rId73"/>
    <p:sldId id="325" r:id="rId74"/>
    <p:sldId id="326" r:id="rId75"/>
    <p:sldId id="327" r:id="rId76"/>
    <p:sldId id="329" r:id="rId77"/>
    <p:sldId id="320" r:id="rId78"/>
    <p:sldId id="321" r:id="rId79"/>
    <p:sldId id="332" r:id="rId80"/>
    <p:sldId id="333" r:id="rId81"/>
    <p:sldId id="258" r:id="rId82"/>
    <p:sldId id="259" r:id="rId83"/>
    <p:sldId id="260" r:id="rId84"/>
    <p:sldId id="417" r:id="rId85"/>
    <p:sldId id="262" r:id="rId86"/>
    <p:sldId id="289" r:id="rId87"/>
    <p:sldId id="263" r:id="rId88"/>
    <p:sldId id="290" r:id="rId89"/>
    <p:sldId id="264" r:id="rId90"/>
    <p:sldId id="291" r:id="rId91"/>
    <p:sldId id="295" r:id="rId92"/>
    <p:sldId id="296" r:id="rId93"/>
    <p:sldId id="266" r:id="rId94"/>
    <p:sldId id="267" r:id="rId95"/>
    <p:sldId id="269" r:id="rId96"/>
    <p:sldId id="272" r:id="rId97"/>
    <p:sldId id="270" r:id="rId98"/>
    <p:sldId id="273" r:id="rId99"/>
    <p:sldId id="271" r:id="rId100"/>
    <p:sldId id="277" r:id="rId101"/>
    <p:sldId id="282" r:id="rId102"/>
    <p:sldId id="284" r:id="rId103"/>
    <p:sldId id="278" r:id="rId104"/>
    <p:sldId id="285" r:id="rId105"/>
    <p:sldId id="293" r:id="rId106"/>
    <p:sldId id="294" r:id="rId107"/>
    <p:sldId id="297" r:id="rId108"/>
    <p:sldId id="298" r:id="rId109"/>
    <p:sldId id="299" r:id="rId110"/>
    <p:sldId id="300" r:id="rId111"/>
    <p:sldId id="301" r:id="rId112"/>
    <p:sldId id="302" r:id="rId113"/>
    <p:sldId id="418" r:id="rId114"/>
    <p:sldId id="305" r:id="rId115"/>
    <p:sldId id="337" r:id="rId116"/>
    <p:sldId id="336" r:id="rId117"/>
    <p:sldId id="338" r:id="rId118"/>
    <p:sldId id="339" r:id="rId119"/>
    <p:sldId id="419" r:id="rId120"/>
    <p:sldId id="420" r:id="rId121"/>
  </p:sldIdLst>
  <p:sldSz cx="9144000" cy="6858000" type="screen4x3"/>
  <p:notesSz cx="6797675" cy="9928225"/>
  <p:custDataLst>
    <p:tags r:id="rId123"/>
  </p:custDataLst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lena Pospíšilová" initials="AP" lastIdx="1" clrIdx="0">
    <p:extLst>
      <p:ext uri="{19B8F6BF-5375-455C-9EA6-DF929625EA0E}">
        <p15:presenceInfo xmlns:p15="http://schemas.microsoft.com/office/powerpoint/2012/main" userId="S-1-5-21-3451901064-902568176-4053310204-81241" providerId="AD"/>
      </p:ext>
    </p:extLst>
  </p:cmAuthor>
  <p:cmAuthor id="2" name="Alena Pospíšilová" initials="AP [2]" lastIdx="1" clrIdx="1">
    <p:extLst>
      <p:ext uri="{19B8F6BF-5375-455C-9EA6-DF929625EA0E}">
        <p15:presenceInfo xmlns:p15="http://schemas.microsoft.com/office/powerpoint/2012/main" userId="Alena Pospíšilová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Střední styl 2 – zvýraznění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858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677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tags" Target="tags/tag1.xml"/><Relationship Id="rId128" Type="http://schemas.openxmlformats.org/officeDocument/2006/relationships/tableStyles" Target="tableStyle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commentAuthors" Target="commentAuthors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6411"/>
          </a:xfrm>
          <a:prstGeom prst="rect">
            <a:avLst/>
          </a:prstGeom>
        </p:spPr>
        <p:txBody>
          <a:bodyPr vert="horz" lIns="91568" tIns="45784" rIns="91568" bIns="45784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50445" y="0"/>
            <a:ext cx="2945659" cy="496411"/>
          </a:xfrm>
          <a:prstGeom prst="rect">
            <a:avLst/>
          </a:prstGeom>
        </p:spPr>
        <p:txBody>
          <a:bodyPr vert="horz" lIns="91568" tIns="45784" rIns="91568" bIns="45784" rtlCol="0"/>
          <a:lstStyle>
            <a:lvl1pPr algn="r">
              <a:defRPr sz="1200"/>
            </a:lvl1pPr>
          </a:lstStyle>
          <a:p>
            <a:fld id="{044D9A65-8852-4811-9D95-520091D3F069}" type="datetimeFigureOut">
              <a:rPr lang="cs-CZ" smtClean="0"/>
              <a:t>14.09.2022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568" tIns="45784" rIns="91568" bIns="45784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vert="horz" lIns="91568" tIns="45784" rIns="91568" bIns="45784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1" y="9430091"/>
            <a:ext cx="2945659" cy="496411"/>
          </a:xfrm>
          <a:prstGeom prst="rect">
            <a:avLst/>
          </a:prstGeom>
        </p:spPr>
        <p:txBody>
          <a:bodyPr vert="horz" lIns="91568" tIns="45784" rIns="91568" bIns="45784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50445" y="9430091"/>
            <a:ext cx="2945659" cy="496411"/>
          </a:xfrm>
          <a:prstGeom prst="rect">
            <a:avLst/>
          </a:prstGeom>
        </p:spPr>
        <p:txBody>
          <a:bodyPr vert="horz" lIns="91568" tIns="45784" rIns="91568" bIns="45784" rtlCol="0" anchor="b"/>
          <a:lstStyle>
            <a:lvl1pPr algn="r">
              <a:defRPr sz="1200"/>
            </a:lvl1pPr>
          </a:lstStyle>
          <a:p>
            <a:fld id="{AC94AA3A-1204-4645-A0AC-DCFE88CF184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696556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94AA3A-1204-4645-A0AC-DCFE88CF1846}" type="slidenum">
              <a:rPr lang="cs-CZ" smtClean="0"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748955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94AA3A-1204-4645-A0AC-DCFE88CF1846}" type="slidenum">
              <a:rPr lang="cs-CZ" smtClean="0"/>
              <a:t>27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437743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3D554B2-DEC7-4631-BF01-64266F7721E5}" type="slidenum">
              <a:rPr lang="cs-CZ" altLang="cs-CZ"/>
              <a:pPr/>
              <a:t>39</a:t>
            </a:fld>
            <a:endParaRPr lang="cs-CZ" altLang="cs-CZ"/>
          </a:p>
        </p:txBody>
      </p:sp>
      <p:sp>
        <p:nvSpPr>
          <p:cNvPr id="312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2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6149923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94AA3A-1204-4645-A0AC-DCFE88CF1846}" type="slidenum">
              <a:rPr lang="cs-CZ" smtClean="0"/>
              <a:t>48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747545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94AA3A-1204-4645-A0AC-DCFE88CF1846}" type="slidenum">
              <a:rPr lang="cs-CZ" smtClean="0"/>
              <a:t>85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430257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48EB0-55AA-4298-B1A6-0F9DC91722F2}" type="datetime1">
              <a:rPr lang="cs-CZ" smtClean="0"/>
              <a:t>14.09.2022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Dedikováno projektu MUNI/FR/0962/2017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9A2B8-3A29-4994-AA49-907AE96F85A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541989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0B93C7-F250-4A69-8B1C-55E27C8F8A8F}" type="datetime1">
              <a:rPr lang="cs-CZ" smtClean="0"/>
              <a:t>14.09.2022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Dedikováno projektu MUNI/FR/0962/2017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9A2B8-3A29-4994-AA49-907AE96F85A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419186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105E7-8239-4FCE-9F5C-2EAC88EEA292}" type="datetime1">
              <a:rPr lang="cs-CZ" smtClean="0"/>
              <a:t>14.09.2022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Dedikováno projektu MUNI/FR/0962/2017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9A2B8-3A29-4994-AA49-907AE96F85A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541486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5D947-B99A-437F-A34C-216BDEE6BB20}" type="datetime1">
              <a:rPr lang="cs-CZ" smtClean="0"/>
              <a:t>14.09.2022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Dedikováno projektu MUNI/FR/0962/2017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9A2B8-3A29-4994-AA49-907AE96F85A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23915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15CC0-7AA4-4BA1-B67B-4BE34B30B877}" type="datetime1">
              <a:rPr lang="cs-CZ" smtClean="0"/>
              <a:t>14.09.2022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Dedikováno projektu MUNI/FR/0962/2017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9A2B8-3A29-4994-AA49-907AE96F85A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351610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6B172-1281-4107-8310-4A34F6971091}" type="datetime1">
              <a:rPr lang="cs-CZ" smtClean="0"/>
              <a:t>14.09.2022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Dedikováno projektu MUNI/FR/0962/2017</a:t>
            </a: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9A2B8-3A29-4994-AA49-907AE96F85A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682770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25852-9DB6-4345-8C19-90925C46CF9A}" type="datetime1">
              <a:rPr lang="cs-CZ" smtClean="0"/>
              <a:t>14.09.2022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Dedikováno projektu MUNI/FR/0962/2017</a:t>
            </a:r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9A2B8-3A29-4994-AA49-907AE96F85A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746609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0D82A-62E8-495C-9F80-7EA0C702ACB8}" type="datetime1">
              <a:rPr lang="cs-CZ" smtClean="0"/>
              <a:t>14.09.2022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Dedikováno projektu MUNI/FR/0962/2017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9A2B8-3A29-4994-AA49-907AE96F85A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889048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0067A-F8FC-41C3-BA30-EDE63D5C45C4}" type="datetime1">
              <a:rPr lang="cs-CZ" smtClean="0"/>
              <a:t>14.09.2022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Dedikováno projektu MUNI/FR/0962/2017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9A2B8-3A29-4994-AA49-907AE96F85A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179487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58B08F-B486-45E4-85CE-46F10D9B33AD}" type="datetime1">
              <a:rPr lang="cs-CZ" smtClean="0"/>
              <a:t>14.09.2022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Dedikováno projektu MUNI/FR/0962/2017</a:t>
            </a: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9A2B8-3A29-4994-AA49-907AE96F85A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638195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AB772-A969-4306-86BF-9A060150EAF8}" type="datetime1">
              <a:rPr lang="cs-CZ" smtClean="0"/>
              <a:t>14.09.2022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Dedikováno projektu MUNI/FR/0962/2017</a:t>
            </a: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9A2B8-3A29-4994-AA49-907AE96F85A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83160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745CD-2113-4001-A483-8DF3B1103250}" type="datetime1">
              <a:rPr lang="cs-CZ" smtClean="0"/>
              <a:t>14.09.2022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cs-CZ"/>
              <a:t>Dedikováno projektu MUNI/FR/0962/2017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89A2B8-3A29-4994-AA49-907AE96F85A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08978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hyperlink" Target="http://matopat.cz/products-view/cotton-tubular-bandage/" TargetMode="External"/><Relationship Id="rId2" Type="http://schemas.openxmlformats.org/officeDocument/2006/relationships/hyperlink" Target="http://matopat.cz/products-view/long-setting-p-o-p-bandage-12-min/" TargetMode="Externa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medipos.cz/1/Obinadlo-Trikotschlauch-10cmx25m.html" TargetMode="Externa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jpeg"/><Relationship Id="rId2" Type="http://schemas.openxmlformats.org/officeDocument/2006/relationships/image" Target="../media/image16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0.png"/><Relationship Id="rId4" Type="http://schemas.openxmlformats.org/officeDocument/2006/relationships/image" Target="../media/image169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hyperlink" Target="http://solutions.3mcesko.cz/3MContentRetrievalAPI/BlobServlet?lmd=1333466100000&amp;locale=en_EU&amp;assetType=MMM_Image&amp;assetId=1319223967462&amp;blobAttribute=ImageFile" TargetMode="External"/><Relationship Id="rId2" Type="http://schemas.openxmlformats.org/officeDocument/2006/relationships/hyperlink" Target="https://www.youtube.com/watch?v=PfSHJQCrqe8" TargetMode="External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jpeg"/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3.jpe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ps-ofa.cz/vacoped-nahrady-sadry.Czech" TargetMode="External"/><Relationship Id="rId2" Type="http://schemas.openxmlformats.org/officeDocument/2006/relationships/hyperlink" Target="https://www.youtube.com/watch?v=4XaXHT7mp8w" TargetMode="External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png"/><Relationship Id="rId2" Type="http://schemas.openxmlformats.org/officeDocument/2006/relationships/image" Target="../media/image17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6.png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jpeg"/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1.png"/><Relationship Id="rId5" Type="http://schemas.openxmlformats.org/officeDocument/2006/relationships/image" Target="../media/image180.png"/><Relationship Id="rId4" Type="http://schemas.openxmlformats.org/officeDocument/2006/relationships/image" Target="../media/image179.png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hyperlink" Target="https://docplayer.cz/46318921-Detske-zlomeniny-mudr-bryja-juraj-mudr-tamas-jan-mudr-palko-jan-mudr-handzak-matej-traumatologicke-odd-nemocnica-poprad-a-s.html" TargetMode="External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jpeg"/><Relationship Id="rId2" Type="http://schemas.openxmlformats.org/officeDocument/2006/relationships/image" Target="../media/image18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jpeg"/><Relationship Id="rId2" Type="http://schemas.openxmlformats.org/officeDocument/2006/relationships/hyperlink" Target="file:///C:\Users\59873\Downloads\452_ort&#195;&#169;za-navod.pdf" TargetMode="External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2.jpeg"/><Relationship Id="rId3" Type="http://schemas.openxmlformats.org/officeDocument/2006/relationships/image" Target="../media/image187.png"/><Relationship Id="rId7" Type="http://schemas.openxmlformats.org/officeDocument/2006/relationships/image" Target="../media/image191.png"/><Relationship Id="rId2" Type="http://schemas.openxmlformats.org/officeDocument/2006/relationships/image" Target="../media/image18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0.png"/><Relationship Id="rId5" Type="http://schemas.openxmlformats.org/officeDocument/2006/relationships/image" Target="../media/image189.png"/><Relationship Id="rId10" Type="http://schemas.openxmlformats.org/officeDocument/2006/relationships/hyperlink" Target="http://www.orthes.cz/index.php?module=page&amp;record=24" TargetMode="External"/><Relationship Id="rId4" Type="http://schemas.openxmlformats.org/officeDocument/2006/relationships/image" Target="../media/image188.png"/><Relationship Id="rId9" Type="http://schemas.openxmlformats.org/officeDocument/2006/relationships/image" Target="../media/image193.pn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png"/><Relationship Id="rId2" Type="http://schemas.openxmlformats.org/officeDocument/2006/relationships/image" Target="../media/image194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docplayer.cz/8495341-Co-mam-s-temi-berlemi-delat.html" TargetMode="External"/><Relationship Id="rId4" Type="http://schemas.openxmlformats.org/officeDocument/2006/relationships/image" Target="../media/image196.png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png"/><Relationship Id="rId2" Type="http://schemas.openxmlformats.org/officeDocument/2006/relationships/image" Target="../media/image197.pn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jpeg"/><Relationship Id="rId2" Type="http://schemas.openxmlformats.org/officeDocument/2006/relationships/image" Target="../media/image199.gif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png"/><Relationship Id="rId2" Type="http://schemas.openxmlformats.org/officeDocument/2006/relationships/hyperlink" Target="file:///C:\Users\59873\Downloads\VY_32_INOVACE_6_5_Poran&#196;&#155;n&#195;&#173;_hrudn&#195;&#173;ku%20(4).pdf" TargetMode="External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hyperlink" Target="https://is.muni.cz/el/1411/jaro2014/BZPN0433c/um/SKOROVACI_SYSTEMY_v_IP.pdf" TargetMode="Externa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3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https://ariesmedishop.cz/sterilni-kryti-na-ranu-cosmopor-steril.html" TargetMode="External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Relationship Id="rId6" Type="http://schemas.openxmlformats.org/officeDocument/2006/relationships/hyperlink" Target="http://polisept.pl/en/handling-of-wounds/" TargetMode="External"/><Relationship Id="rId5" Type="http://schemas.openxmlformats.org/officeDocument/2006/relationships/hyperlink" Target="https://static.prolekare.cz/dokumenty/terminologie-chronicke-rany.pdf" TargetMode="External"/><Relationship Id="rId4" Type="http://schemas.openxmlformats.org/officeDocument/2006/relationships/image" Target="../media/image2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hyperlink" Target="http://www.kardiovs.cz/t-dren.html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.png"/><Relationship Id="rId5" Type="http://schemas.openxmlformats.org/officeDocument/2006/relationships/image" Target="../media/image14.png"/><Relationship Id="rId4" Type="http://schemas.openxmlformats.org/officeDocument/2006/relationships/image" Target="../media/image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2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10" Type="http://schemas.openxmlformats.org/officeDocument/2006/relationships/image" Target="../media/image53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symma.cz/farmacie2016/sbornik/prednasky/sirotek_farmko.pdf" TargetMode="Externa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66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5" Type="http://schemas.openxmlformats.org/officeDocument/2006/relationships/image" Target="../media/image10.png"/><Relationship Id="rId10" Type="http://schemas.openxmlformats.org/officeDocument/2006/relationships/image" Target="../media/image70.png"/><Relationship Id="rId4" Type="http://schemas.openxmlformats.org/officeDocument/2006/relationships/image" Target="../media/image67.png"/><Relationship Id="rId9" Type="http://schemas.openxmlformats.org/officeDocument/2006/relationships/image" Target="../media/image69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whealth.org/images/ewebeditpro/uploadimages/4558_Figure_1.jpg" TargetMode="External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chw.org/-/media/files/medical-professionals/nursing-students/post-conferences/centrallines.pdf?la=en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chw.org/-/media/files/medical-professionals/nursing-students/post-conferences/centrallines.pdf?la=en" TargetMode="External"/><Relationship Id="rId5" Type="http://schemas.openxmlformats.org/officeDocument/2006/relationships/hyperlink" Target="https://www.uwhealth.org/images/ewebeditpro/uploadimages/4558_Figure_1.jpg" TargetMode="External"/><Relationship Id="rId4" Type="http://schemas.openxmlformats.org/officeDocument/2006/relationships/image" Target="../media/image74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video.muni.cz/public/IBA/portal/ven_port_w.mp4" TargetMode="Externa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chw.org/-/media/files/medical-professionals/nursing-students/post-conferences/centrallines.pdf?la=en" TargetMode="External"/><Relationship Id="rId4" Type="http://schemas.openxmlformats.org/officeDocument/2006/relationships/image" Target="../media/image79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s://medical-dictionary.thefreedictionary.com/esophageal+anastomosis" TargetMode="External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celostnimedicina.cz/oddiho-sverac.htm" TargetMode="Externa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5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5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jpeg"/><Relationship Id="rId3" Type="http://schemas.openxmlformats.org/officeDocument/2006/relationships/image" Target="../media/image90.jpeg"/><Relationship Id="rId7" Type="http://schemas.openxmlformats.org/officeDocument/2006/relationships/image" Target="../media/image94.jpeg"/><Relationship Id="rId12" Type="http://schemas.openxmlformats.org/officeDocument/2006/relationships/image" Target="../media/image99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jpeg"/><Relationship Id="rId11" Type="http://schemas.openxmlformats.org/officeDocument/2006/relationships/image" Target="../media/image98.jpeg"/><Relationship Id="rId5" Type="http://schemas.openxmlformats.org/officeDocument/2006/relationships/image" Target="../media/image92.jpeg"/><Relationship Id="rId10" Type="http://schemas.openxmlformats.org/officeDocument/2006/relationships/image" Target="../media/image97.jpeg"/><Relationship Id="rId4" Type="http://schemas.openxmlformats.org/officeDocument/2006/relationships/image" Target="../media/image91.jpeg"/><Relationship Id="rId9" Type="http://schemas.openxmlformats.org/officeDocument/2006/relationships/image" Target="../media/image96.jpe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4.jpeg"/><Relationship Id="rId5" Type="http://schemas.openxmlformats.org/officeDocument/2006/relationships/image" Target="../media/image103.jpeg"/><Relationship Id="rId4" Type="http://schemas.openxmlformats.org/officeDocument/2006/relationships/image" Target="../media/image102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8.jpeg"/><Relationship Id="rId4" Type="http://schemas.openxmlformats.org/officeDocument/2006/relationships/image" Target="../media/image107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1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5.jpeg"/><Relationship Id="rId4" Type="http://schemas.openxmlformats.org/officeDocument/2006/relationships/image" Target="../media/image114.jpe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hyperlink" Target="https://ans.arim.cz/multimedia/vysetreni-zornic/.Czech" TargetMode="External"/><Relationship Id="rId2" Type="http://schemas.openxmlformats.org/officeDocument/2006/relationships/hyperlink" Target="https://is.muni.cz/el/1411/jaro2014/BZPN0433c/um/SKOROVACI_SYSTEMY_v_IP.pdf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7.png"/><Relationship Id="rId4" Type="http://schemas.openxmlformats.org/officeDocument/2006/relationships/hyperlink" Target="https://www.wikiskripta.eu/w/Meninge%C3%A1ln%C3%AD_jevy" TargetMode="Externa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medadvicees.com/cs/pages/2245" TargetMode="External"/><Relationship Id="rId4" Type="http://schemas.openxmlformats.org/officeDocument/2006/relationships/hyperlink" Target="http://www.elsevier-data.de/rochelexikon5a/pics/p21900.000-1.html" TargetMode="Externa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gb3c.wz.cz/vyuka/biologie/ksichtLebky.jpg" TargetMode="Externa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hyperlink" Target="http://thebrightdirection.com/symptoms-of-spinal-cord-injury/" TargetMode="External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thefloodlawfirm.com/car-accidents/car-accident-injuries/whiplash-injury/" TargetMode="Externa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akutne.cz/res/publikace/operacni-leceni-poraneni-patere-a-michy-sucha-muzik.pdf" TargetMode="Externa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kutne.cz/res/publikace/operacni-leceni-poraneni-patere-a-michy-sucha-muzik.pdf" TargetMode="External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akutne.cz/res/publikace/10klasifikace-poraneni-patere-tl.pdf" TargetMode="External"/></Relationships>
</file>

<file path=ppt/slides/_rels/slide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jpeg"/><Relationship Id="rId3" Type="http://schemas.openxmlformats.org/officeDocument/2006/relationships/image" Target="../media/image126.jpeg"/><Relationship Id="rId7" Type="http://schemas.openxmlformats.org/officeDocument/2006/relationships/image" Target="../media/image1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9.jpeg"/><Relationship Id="rId5" Type="http://schemas.openxmlformats.org/officeDocument/2006/relationships/image" Target="../media/image128.png"/><Relationship Id="rId10" Type="http://schemas.openxmlformats.org/officeDocument/2006/relationships/image" Target="../media/image133.jpeg"/><Relationship Id="rId4" Type="http://schemas.openxmlformats.org/officeDocument/2006/relationships/image" Target="../media/image127.jpeg"/><Relationship Id="rId9" Type="http://schemas.openxmlformats.org/officeDocument/2006/relationships/image" Target="../media/image132.jpe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lfarescue.cz/transport-a-fixace-pacienta/" TargetMode="External"/><Relationship Id="rId7" Type="http://schemas.openxmlformats.org/officeDocument/2006/relationships/hyperlink" Target="https://en.wikipedia.org/wiki/Countries_of_the_United_Kingdom" TargetMode="External"/><Relationship Id="rId2" Type="http://schemas.openxmlformats.org/officeDocument/2006/relationships/hyperlink" Target="https://zdravotnicke-potreby-welnes.cz/cs/bandaze-a-ortezy/krcni-limce/thuasne-krcni-pevny-limec-typ-philadelphia-ortel-c4-rigid-2396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kidshealth.org/en/parents/about.html" TargetMode="External"/><Relationship Id="rId5" Type="http://schemas.openxmlformats.org/officeDocument/2006/relationships/hyperlink" Target="https://www.alfarescue.cz/krcni-limce/stavitelny-fixacni-limec-stifneck-select-laerdal/?gclid=EAIaIQobChMIkaHW89C33AIVQ6WaCh0fnApvEAQYASABEgLLE_D_BwE" TargetMode="External"/><Relationship Id="rId4" Type="http://schemas.openxmlformats.org/officeDocument/2006/relationships/hyperlink" Target="https://www.alfarescue.cz/krcni-limce/" TargetMode="External"/></Relationships>
</file>

<file path=ppt/slides/_rels/slide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png"/><Relationship Id="rId3" Type="http://schemas.openxmlformats.org/officeDocument/2006/relationships/image" Target="../media/image135.jpeg"/><Relationship Id="rId7" Type="http://schemas.openxmlformats.org/officeDocument/2006/relationships/image" Target="../media/image139.jpeg"/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8.jpeg"/><Relationship Id="rId5" Type="http://schemas.openxmlformats.org/officeDocument/2006/relationships/image" Target="../media/image137.jpeg"/><Relationship Id="rId4" Type="http://schemas.openxmlformats.org/officeDocument/2006/relationships/image" Target="../media/image136.jpe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channel/UCyuZuDrrLDxMdF3WYRiOsSg" TargetMode="External"/><Relationship Id="rId2" Type="http://schemas.openxmlformats.org/officeDocument/2006/relationships/hyperlink" Target="http://www.ortotikaprotetika.cz/oldweb/Wc19ba1918f786.htm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p9eMEkqTUpc" TargetMode="Externa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hyperlink" Target="http://www.iba.muni.cz/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5.png"/><Relationship Id="rId4" Type="http://schemas.openxmlformats.org/officeDocument/2006/relationships/image" Target="../media/image144.png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2.png"/><Relationship Id="rId3" Type="http://schemas.openxmlformats.org/officeDocument/2006/relationships/image" Target="../media/image147.png"/><Relationship Id="rId7" Type="http://schemas.openxmlformats.org/officeDocument/2006/relationships/image" Target="../media/image151.png"/><Relationship Id="rId12" Type="http://schemas.openxmlformats.org/officeDocument/2006/relationships/image" Target="../media/image156.pn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0.png"/><Relationship Id="rId11" Type="http://schemas.openxmlformats.org/officeDocument/2006/relationships/image" Target="../media/image155.png"/><Relationship Id="rId5" Type="http://schemas.openxmlformats.org/officeDocument/2006/relationships/image" Target="../media/image149.png"/><Relationship Id="rId10" Type="http://schemas.openxmlformats.org/officeDocument/2006/relationships/image" Target="../media/image154.jpeg"/><Relationship Id="rId4" Type="http://schemas.openxmlformats.org/officeDocument/2006/relationships/image" Target="../media/image148.png"/><Relationship Id="rId9" Type="http://schemas.openxmlformats.org/officeDocument/2006/relationships/image" Target="../media/image153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hyperlink" Target="https://eshop.medin.cz/kirschnerovy-draty-a-k-draty" TargetMode="External"/><Relationship Id="rId7" Type="http://schemas.openxmlformats.org/officeDocument/2006/relationships/hyperlink" Target="https://www.bbraun.sk/sk/products/b0/targon-fn-kr-ek-femuru.html" TargetMode="External"/><Relationship Id="rId2" Type="http://schemas.openxmlformats.org/officeDocument/2006/relationships/hyperlink" Target="file:///C:\Users\59873\Downloads\Oper%20navod-VCP-126.000.849.pdf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file:///C:\Users\59873\Downloads\Oper%20navod-Cable%20sys-126.000.371%20(3).pdf" TargetMode="External"/><Relationship Id="rId5" Type="http://schemas.openxmlformats.org/officeDocument/2006/relationships/hyperlink" Target="http://medin.cz/dlahy-rekonstrukcni-uhlove-stabilni" TargetMode="External"/><Relationship Id="rId4" Type="http://schemas.openxmlformats.org/officeDocument/2006/relationships/hyperlink" Target="https://anzdoc.com/antegradni-femoralni-heb.html" TargetMode="Externa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jpeg"/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0.png"/><Relationship Id="rId4" Type="http://schemas.openxmlformats.org/officeDocument/2006/relationships/image" Target="../media/image159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rmedtech.cz/opravy.php" TargetMode="External"/><Relationship Id="rId2" Type="http://schemas.openxmlformats.org/officeDocument/2006/relationships/hyperlink" Target="http://medin.cz/media/cache/file/28/katalog-traumatologie-zevni-fixatory.pdf" TargetMode="External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7" Type="http://schemas.openxmlformats.org/officeDocument/2006/relationships/image" Target="../media/image166.png"/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5.png"/><Relationship Id="rId5" Type="http://schemas.openxmlformats.org/officeDocument/2006/relationships/image" Target="../media/image164.gif"/><Relationship Id="rId4" Type="http://schemas.openxmlformats.org/officeDocument/2006/relationships/image" Target="../media/image16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79512" y="1556793"/>
            <a:ext cx="8784976" cy="2043658"/>
          </a:xfrm>
        </p:spPr>
        <p:txBody>
          <a:bodyPr>
            <a:normAutofit/>
          </a:bodyPr>
          <a:lstStyle/>
          <a:p>
            <a:r>
              <a:rPr lang="cs-CZ" sz="4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VÝUKOVÉ KARTY </a:t>
            </a:r>
            <a:br>
              <a:rPr lang="cs-CZ" sz="4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cs-CZ" sz="4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ODBORNÁ OŠETŘOVATELSKÁ PRAXE III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>
                <a:solidFill>
                  <a:schemeClr val="tx1"/>
                </a:solidFill>
              </a:rPr>
              <a:t>Ošetřovatelská péče v chirurgii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Dedikováno projektu MUNI/FR/0962/2017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199629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476672"/>
            <a:ext cx="9155547" cy="6264696"/>
          </a:xfrm>
        </p:spPr>
        <p:txBody>
          <a:bodyPr>
            <a:noAutofit/>
          </a:bodyPr>
          <a:lstStyle/>
          <a:p>
            <a:pPr marL="448650" indent="-285750"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cs-CZ" sz="1400" dirty="0"/>
              <a:t>Změření a zaznamenání vitálních funkcí (TT, TK, P) do </a:t>
            </a:r>
            <a:r>
              <a:rPr lang="cs-CZ" sz="1400" dirty="0" err="1"/>
              <a:t>teplotky</a:t>
            </a:r>
            <a:r>
              <a:rPr lang="cs-CZ" sz="1400" dirty="0"/>
              <a:t> </a:t>
            </a:r>
            <a:r>
              <a:rPr lang="cs-CZ" sz="1400" dirty="0" err="1"/>
              <a:t>pcienta</a:t>
            </a:r>
            <a:endParaRPr lang="cs-CZ" sz="1400" dirty="0"/>
          </a:p>
          <a:p>
            <a:pPr marL="448650" indent="-285750"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cs-CZ" sz="1400" dirty="0"/>
              <a:t>Dle indikace lékařem aplikace </a:t>
            </a:r>
            <a:r>
              <a:rPr lang="cs-CZ" sz="1400" dirty="0" err="1"/>
              <a:t>Yal</a:t>
            </a:r>
            <a:r>
              <a:rPr lang="cs-CZ" sz="1400" dirty="0"/>
              <a:t> (u operací konečníku) - ověřte efekt</a:t>
            </a:r>
          </a:p>
          <a:p>
            <a:pPr marL="448650" indent="-285750"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cs-CZ" sz="1400" dirty="0"/>
              <a:t>Provedení celkové hygieny - po celkové hygieně si pacient oblékne čisté pyžamo</a:t>
            </a:r>
          </a:p>
          <a:p>
            <a:pPr marL="448650" indent="-285750"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cs-CZ" sz="1400" dirty="0"/>
              <a:t>U břišních a laparoskopických operací</a:t>
            </a:r>
          </a:p>
          <a:p>
            <a:pPr marL="848700" lvl="1"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cs-CZ" sz="1200" dirty="0"/>
              <a:t>otřeme břicho dezinfekčními utěrkami</a:t>
            </a:r>
          </a:p>
          <a:p>
            <a:pPr marL="848700" lvl="1"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cs-CZ" sz="1200" dirty="0"/>
              <a:t>vyčistíme pupek alkoholem a jódem (pozor na alergii na jód - jiná dezinfekce)</a:t>
            </a:r>
          </a:p>
          <a:p>
            <a:pPr marL="448650" indent="-285750"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cs-CZ" sz="1400" dirty="0"/>
              <a:t>U operací párových orgánů/částí těla - stranové označení popisovačem, vyplnění stranového protokolu - provádí lékař</a:t>
            </a:r>
          </a:p>
          <a:p>
            <a:pPr marL="448650" indent="-285750"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cs-CZ" sz="1400" dirty="0"/>
              <a:t>U pacientů připravených na vyústění derivačních </a:t>
            </a:r>
            <a:r>
              <a:rPr lang="cs-CZ" sz="1400" dirty="0" err="1"/>
              <a:t>stomii</a:t>
            </a:r>
            <a:r>
              <a:rPr lang="cs-CZ" sz="1400" dirty="0"/>
              <a:t> GIT - zakreslení </a:t>
            </a:r>
            <a:r>
              <a:rPr lang="cs-CZ" sz="1400" dirty="0" err="1"/>
              <a:t>stomie</a:t>
            </a:r>
            <a:r>
              <a:rPr lang="cs-CZ" sz="1400" dirty="0"/>
              <a:t> (provádí proškolený pracovník nebo lékař)</a:t>
            </a:r>
          </a:p>
          <a:p>
            <a:pPr marL="448650" indent="-285750"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cs-CZ" sz="1400" dirty="0"/>
              <a:t>Kontrola označení pacienta identifikačním náramkem</a:t>
            </a:r>
          </a:p>
          <a:p>
            <a:pPr marL="448650" indent="-285750"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cs-CZ" sz="1400" dirty="0"/>
              <a:t>Cennosti pacienta eviduje a ukládá staniční sestra</a:t>
            </a:r>
          </a:p>
          <a:p>
            <a:pPr marL="448650" indent="-285750"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cs-CZ" sz="1400" dirty="0"/>
              <a:t>Zavedení periferního žilního katetru (pokud bude na odd. aplikována infuzní terapie)</a:t>
            </a:r>
          </a:p>
          <a:p>
            <a:pPr marL="448650" indent="-285750"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cs-CZ" sz="1400" dirty="0"/>
              <a:t>Provedení bandáží DKK (neprovádí se u pacientů ICHDK nebo s plánovanou cévní operací)</a:t>
            </a:r>
          </a:p>
          <a:p>
            <a:pPr marL="848700" lvl="1"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cs-CZ" sz="1200" dirty="0"/>
              <a:t>bandáže přiložte bezprostředně před výkonem</a:t>
            </a:r>
          </a:p>
          <a:p>
            <a:pPr marL="448650" indent="-285750"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cs-CZ" sz="1400" dirty="0"/>
              <a:t>Pacienti nadále lační, nekouří</a:t>
            </a:r>
          </a:p>
          <a:p>
            <a:pPr marL="448650" indent="-285750"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cs-CZ" sz="1400" dirty="0"/>
              <a:t>Diabetici první v operačním programu dle ordinace 10 % glukóza s inzulínem</a:t>
            </a:r>
          </a:p>
          <a:p>
            <a:pPr marL="448650" indent="-285750"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cs-CZ" sz="1400" dirty="0"/>
              <a:t>Pacienti později zařazeni v operačním programu dle ordinace lékaře </a:t>
            </a:r>
            <a:r>
              <a:rPr lang="cs-CZ" sz="1400" dirty="0" err="1"/>
              <a:t>rehydatace</a:t>
            </a:r>
            <a:r>
              <a:rPr lang="cs-CZ" sz="1400" dirty="0"/>
              <a:t>  krystaloidními roztoky</a:t>
            </a:r>
          </a:p>
          <a:p>
            <a:pPr marL="448650" indent="-285750"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cs-CZ" sz="1400" dirty="0"/>
              <a:t>Vyprázdnění moče (před aplikací premedikace)</a:t>
            </a:r>
          </a:p>
          <a:p>
            <a:pPr marL="448650" indent="-285750"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cs-CZ" sz="1400" dirty="0"/>
              <a:t>Podání premedikace (po podání premedikace pacient již nesmí bez doprovodu vstávat z lůžka)</a:t>
            </a:r>
          </a:p>
          <a:p>
            <a:pPr marL="448650" indent="-285750"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cs-CZ" sz="1400" dirty="0"/>
              <a:t>Odstranění zubní protézy</a:t>
            </a:r>
          </a:p>
          <a:p>
            <a:pPr marL="848700" lvl="1"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cs-CZ" sz="1100" dirty="0"/>
              <a:t>Zubní protézu uložte do označené nádoby - nebalte ji do buničité vaty, kapesníku, mohla by se omylem vyhodit) </a:t>
            </a:r>
          </a:p>
          <a:p>
            <a:pPr marL="448650" indent="-285750"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cs-CZ" sz="1400" dirty="0"/>
              <a:t>Odstranění kontaktních čoček</a:t>
            </a:r>
          </a:p>
          <a:p>
            <a:pPr marL="448650" indent="-285750"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cs-CZ" sz="1400" dirty="0"/>
              <a:t>Před odvozem na sál obléci pacienta do županu, pacient jede na sedačce (při </a:t>
            </a:r>
            <a:r>
              <a:rPr lang="cs-CZ" sz="1400" dirty="0" err="1"/>
              <a:t>i.m</a:t>
            </a:r>
            <a:r>
              <a:rPr lang="cs-CZ" sz="1400" dirty="0"/>
              <a:t>., </a:t>
            </a:r>
            <a:r>
              <a:rPr lang="cs-CZ" sz="1400" dirty="0" err="1"/>
              <a:t>s.c</a:t>
            </a:r>
            <a:r>
              <a:rPr lang="cs-CZ" sz="1400" dirty="0"/>
              <a:t>. aplikaci premedikace svoz na lůžku) </a:t>
            </a:r>
          </a:p>
          <a:p>
            <a:pPr marL="848700" lvl="1"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cs-CZ" sz="1200" dirty="0"/>
              <a:t>spolu s pacientem je zaslána dokumentace, ordinovaná ATB na profylaxe</a:t>
            </a:r>
          </a:p>
          <a:p>
            <a:pPr marL="848700" lvl="1"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cs-CZ" sz="1200" dirty="0"/>
              <a:t>u pacientů s portem nezajištěným jehlou Huberova jehla</a:t>
            </a:r>
          </a:p>
          <a:p>
            <a:pPr marL="848700" lvl="1"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cs-CZ" sz="1200" dirty="0"/>
              <a:t>Dle indikace lékařem centrální venózní katétr, </a:t>
            </a:r>
            <a:r>
              <a:rPr lang="cs-CZ" sz="1200" dirty="0" err="1"/>
              <a:t>epilinka</a:t>
            </a:r>
            <a:r>
              <a:rPr lang="cs-CZ" sz="1200" dirty="0"/>
              <a:t> k zavedení na operačním sále</a:t>
            </a:r>
          </a:p>
          <a:p>
            <a:pPr marL="448650" indent="-285750"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cs-CZ" sz="1400" dirty="0"/>
              <a:t>Všechny osobní věci pacienta (např. pyžamo, papuče, župan, brýle) pacienta přivést zpět na odd. a uložit</a:t>
            </a:r>
          </a:p>
          <a:p>
            <a:pPr marL="448650" indent="-285750"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cs-CZ" sz="1400" dirty="0"/>
              <a:t>Osobní věci pacienta nezbytné při pobytu pacienta na JIP jsou předány zdravotnickým pracovníkem na příslušné oddělení později</a:t>
            </a:r>
          </a:p>
        </p:txBody>
      </p:sp>
      <p:sp>
        <p:nvSpPr>
          <p:cNvPr id="2" name="Obdélník 1"/>
          <p:cNvSpPr/>
          <p:nvPr/>
        </p:nvSpPr>
        <p:spPr>
          <a:xfrm>
            <a:off x="11547" y="44624"/>
            <a:ext cx="9141042" cy="552775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algn="ctr">
              <a:spcBef>
                <a:spcPct val="0"/>
              </a:spcBef>
            </a:pPr>
            <a:r>
              <a:rPr lang="cs-CZ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BEZPROSTŘEDNÍ PŘEDOPERAČNÍ PŘÍPRAVA - Den operace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6248400" y="370587"/>
            <a:ext cx="2895600" cy="365125"/>
          </a:xfrm>
        </p:spPr>
        <p:txBody>
          <a:bodyPr/>
          <a:lstStyle/>
          <a:p>
            <a:r>
              <a:rPr lang="cs-CZ"/>
              <a:t>Dedikováno projektu MUNI/FR/0962/2017</a:t>
            </a:r>
            <a:endParaRPr lang="cs-CZ" dirty="0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C70F5904-2ADA-4EA0-9D3C-D277FD31DABD}"/>
              </a:ext>
            </a:extLst>
          </p:cNvPr>
          <p:cNvSpPr txBox="1"/>
          <p:nvPr/>
        </p:nvSpPr>
        <p:spPr>
          <a:xfrm>
            <a:off x="8795828" y="6611779"/>
            <a:ext cx="2503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00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781359146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0" y="0"/>
            <a:ext cx="9144000" cy="3016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000" dirty="0"/>
              <a:t>LUCKEROVÁ, Lucie. 5. Zlomeniny. In LUCKEROVÁ, Lucie et al. </a:t>
            </a:r>
            <a:r>
              <a:rPr lang="cs-CZ" sz="1000" i="1" dirty="0"/>
              <a:t>Ošetřovatelská péče o pacienta v traumatologii. </a:t>
            </a:r>
            <a:r>
              <a:rPr lang="cs-CZ" sz="1000" dirty="0"/>
              <a:t>Brno (</a:t>
            </a:r>
            <a:r>
              <a:rPr lang="cs-CZ" sz="1000" dirty="0" err="1"/>
              <a:t>Czechia</a:t>
            </a:r>
            <a:r>
              <a:rPr lang="cs-CZ" sz="1000" dirty="0"/>
              <a:t>): NCO NZO, 2014, s. 23 - 35. ISBN 9788070135693. Czech.</a:t>
            </a:r>
          </a:p>
          <a:p>
            <a:endParaRPr lang="cs-CZ" sz="1000" dirty="0"/>
          </a:p>
          <a:p>
            <a:r>
              <a:rPr lang="cs-CZ" sz="1000" dirty="0"/>
              <a:t>STAŠEK Tomáš, Postup při sádrové fixaci dolní končetiny. </a:t>
            </a:r>
            <a:r>
              <a:rPr lang="en-US" sz="1000" dirty="0"/>
              <a:t>[</a:t>
            </a:r>
            <a:r>
              <a:rPr lang="cs-CZ" sz="1000" dirty="0"/>
              <a:t>online]. </a:t>
            </a:r>
            <a:r>
              <a:rPr lang="cs-CZ" sz="1000" dirty="0" err="1"/>
              <a:t>Czechia</a:t>
            </a:r>
            <a:r>
              <a:rPr lang="cs-CZ" sz="1000" dirty="0"/>
              <a:t>: Brno. </a:t>
            </a:r>
            <a:r>
              <a:rPr lang="en-US" sz="1000" dirty="0"/>
              <a:t>[</a:t>
            </a:r>
            <a:r>
              <a:rPr lang="cs-CZ" sz="1000" dirty="0" err="1"/>
              <a:t>cited</a:t>
            </a:r>
            <a:r>
              <a:rPr lang="cs-CZ" sz="1000" dirty="0"/>
              <a:t> 2018-7-9]. </a:t>
            </a:r>
            <a:r>
              <a:rPr lang="cs-CZ" sz="1000" dirty="0" err="1"/>
              <a:t>Available</a:t>
            </a:r>
            <a:r>
              <a:rPr lang="cs-CZ" sz="1000" dirty="0"/>
              <a:t> </a:t>
            </a:r>
            <a:r>
              <a:rPr lang="cs-CZ" sz="1000" dirty="0" err="1"/>
              <a:t>from</a:t>
            </a:r>
            <a:r>
              <a:rPr lang="cs-CZ" sz="1000" dirty="0"/>
              <a:t>: http://portal.med.muni.cz/clanek-16-sadrova-fixace-dolni-koncetiny.html. Czech. </a:t>
            </a:r>
          </a:p>
          <a:p>
            <a:endParaRPr lang="cs-CZ" sz="1000" dirty="0"/>
          </a:p>
          <a:p>
            <a:pPr marL="228600" indent="-228600">
              <a:buFont typeface="+mj-lt"/>
              <a:buAutoNum type="arabicPeriod"/>
            </a:pPr>
            <a:r>
              <a:rPr lang="cs-CZ" sz="1000" dirty="0" err="1"/>
              <a:t>Matopat</a:t>
            </a:r>
            <a:r>
              <a:rPr lang="cs-CZ" sz="1000" dirty="0"/>
              <a:t>, pomalu tuhnoucí sádrový obvaz 12min. </a:t>
            </a:r>
            <a:r>
              <a:rPr lang="en-US" sz="1000" dirty="0"/>
              <a:t>[</a:t>
            </a:r>
            <a:r>
              <a:rPr lang="cs-CZ" sz="1000" dirty="0"/>
              <a:t>online]. </a:t>
            </a:r>
            <a:r>
              <a:rPr lang="cs-CZ" sz="1000" dirty="0" err="1"/>
              <a:t>Czechia</a:t>
            </a:r>
            <a:r>
              <a:rPr lang="cs-CZ" sz="1000" dirty="0"/>
              <a:t>: Praha. </a:t>
            </a:r>
            <a:r>
              <a:rPr lang="en-US" sz="1000" dirty="0"/>
              <a:t>[</a:t>
            </a:r>
            <a:r>
              <a:rPr lang="cs-CZ" sz="1000" dirty="0" err="1"/>
              <a:t>cited</a:t>
            </a:r>
            <a:r>
              <a:rPr lang="cs-CZ" sz="1000" dirty="0"/>
              <a:t> 2018-7-9]. </a:t>
            </a:r>
            <a:r>
              <a:rPr lang="cs-CZ" sz="1000" dirty="0" err="1"/>
              <a:t>Available</a:t>
            </a:r>
            <a:r>
              <a:rPr lang="cs-CZ" sz="1000" dirty="0"/>
              <a:t> </a:t>
            </a:r>
            <a:r>
              <a:rPr lang="cs-CZ" sz="1000" dirty="0" err="1"/>
              <a:t>from</a:t>
            </a:r>
            <a:r>
              <a:rPr lang="cs-CZ" sz="1000" dirty="0"/>
              <a:t>: </a:t>
            </a:r>
            <a:r>
              <a:rPr lang="cs-CZ" sz="1000" dirty="0">
                <a:hlinkClick r:id="rId2"/>
              </a:rPr>
              <a:t>http://matopat.cz/</a:t>
            </a:r>
            <a:r>
              <a:rPr lang="cs-CZ" sz="1000" dirty="0" err="1">
                <a:hlinkClick r:id="rId2"/>
              </a:rPr>
              <a:t>products-view</a:t>
            </a:r>
            <a:r>
              <a:rPr lang="cs-CZ" sz="1000" dirty="0">
                <a:hlinkClick r:id="rId2"/>
              </a:rPr>
              <a:t>/long-setting-p-o-p-bandage-12-min/</a:t>
            </a:r>
            <a:r>
              <a:rPr lang="cs-CZ" sz="1000" dirty="0"/>
              <a:t>. Czech. </a:t>
            </a:r>
          </a:p>
          <a:p>
            <a:pPr marL="228600" indent="-228600">
              <a:buFont typeface="+mj-lt"/>
              <a:buAutoNum type="arabicPeriod"/>
            </a:pPr>
            <a:r>
              <a:rPr lang="cs-CZ" sz="1000" dirty="0" err="1"/>
              <a:t>Matopat</a:t>
            </a:r>
            <a:r>
              <a:rPr lang="cs-CZ" sz="1000" dirty="0"/>
              <a:t>, </a:t>
            </a:r>
            <a:r>
              <a:rPr lang="pl-PL" sz="1000" dirty="0"/>
              <a:t>Podložka pod sádru z přírodního materiálu Matosoft NATURAL</a:t>
            </a:r>
            <a:r>
              <a:rPr lang="cs-CZ" sz="1000" dirty="0"/>
              <a:t> </a:t>
            </a:r>
            <a:r>
              <a:rPr lang="en-US" sz="1000" dirty="0"/>
              <a:t>[</a:t>
            </a:r>
            <a:r>
              <a:rPr lang="cs-CZ" sz="1000" dirty="0"/>
              <a:t>online]. </a:t>
            </a:r>
            <a:r>
              <a:rPr lang="cs-CZ" sz="1000" dirty="0" err="1"/>
              <a:t>Czechia</a:t>
            </a:r>
            <a:r>
              <a:rPr lang="cs-CZ" sz="1000" dirty="0"/>
              <a:t>: Praha. </a:t>
            </a:r>
            <a:r>
              <a:rPr lang="en-US" sz="1000" dirty="0"/>
              <a:t>[</a:t>
            </a:r>
            <a:r>
              <a:rPr lang="cs-CZ" sz="1000" dirty="0" err="1"/>
              <a:t>cited</a:t>
            </a:r>
            <a:r>
              <a:rPr lang="cs-CZ" sz="1000" dirty="0"/>
              <a:t> 2018-7-9]. </a:t>
            </a:r>
            <a:r>
              <a:rPr lang="cs-CZ" sz="1000" dirty="0" err="1"/>
              <a:t>Available</a:t>
            </a:r>
            <a:r>
              <a:rPr lang="cs-CZ" sz="1000" dirty="0"/>
              <a:t> </a:t>
            </a:r>
            <a:r>
              <a:rPr lang="cs-CZ" sz="1000" dirty="0" err="1"/>
              <a:t>from</a:t>
            </a:r>
            <a:r>
              <a:rPr lang="cs-CZ" sz="1000" dirty="0"/>
              <a:t>: http://matopat.cz/</a:t>
            </a:r>
            <a:r>
              <a:rPr lang="cs-CZ" sz="1000" dirty="0" err="1"/>
              <a:t>products-view</a:t>
            </a:r>
            <a:r>
              <a:rPr lang="cs-CZ" sz="1000" dirty="0"/>
              <a:t>/natural-</a:t>
            </a:r>
            <a:r>
              <a:rPr lang="cs-CZ" sz="1000" dirty="0" err="1"/>
              <a:t>orthopaedic</a:t>
            </a:r>
            <a:r>
              <a:rPr lang="cs-CZ" sz="1000" dirty="0"/>
              <a:t>-</a:t>
            </a:r>
            <a:r>
              <a:rPr lang="cs-CZ" sz="1000" dirty="0" err="1"/>
              <a:t>padding</a:t>
            </a:r>
            <a:r>
              <a:rPr lang="cs-CZ" sz="1000" dirty="0"/>
              <a:t>/#2. Czech. </a:t>
            </a:r>
          </a:p>
          <a:p>
            <a:pPr marL="228600" indent="-228600">
              <a:buFont typeface="+mj-lt"/>
              <a:buAutoNum type="arabicPeriod"/>
            </a:pPr>
            <a:r>
              <a:rPr lang="cs-CZ" sz="1000" dirty="0" err="1"/>
              <a:t>Matopat</a:t>
            </a:r>
            <a:r>
              <a:rPr lang="cs-CZ" sz="1000" dirty="0"/>
              <a:t>, Bavlněné ochranné punčošky </a:t>
            </a:r>
            <a:r>
              <a:rPr lang="cs-CZ" sz="1000" dirty="0" err="1"/>
              <a:t>Tubulla</a:t>
            </a:r>
            <a:r>
              <a:rPr lang="cs-CZ" sz="1000" dirty="0"/>
              <a:t> COTTON </a:t>
            </a:r>
            <a:r>
              <a:rPr lang="en-US" sz="1000" dirty="0"/>
              <a:t>[</a:t>
            </a:r>
            <a:r>
              <a:rPr lang="cs-CZ" sz="1000" dirty="0"/>
              <a:t>online]. </a:t>
            </a:r>
            <a:r>
              <a:rPr lang="cs-CZ" sz="1000" dirty="0" err="1"/>
              <a:t>Czechia</a:t>
            </a:r>
            <a:r>
              <a:rPr lang="cs-CZ" sz="1000" dirty="0"/>
              <a:t>: Praha. </a:t>
            </a:r>
            <a:r>
              <a:rPr lang="en-US" sz="1000" dirty="0"/>
              <a:t>[</a:t>
            </a:r>
            <a:r>
              <a:rPr lang="cs-CZ" sz="1000" dirty="0" err="1"/>
              <a:t>cited</a:t>
            </a:r>
            <a:r>
              <a:rPr lang="cs-CZ" sz="1000" dirty="0"/>
              <a:t> 2018-7-9]. </a:t>
            </a:r>
            <a:r>
              <a:rPr lang="cs-CZ" sz="1000" dirty="0" err="1"/>
              <a:t>Available</a:t>
            </a:r>
            <a:r>
              <a:rPr lang="cs-CZ" sz="1000" dirty="0"/>
              <a:t> </a:t>
            </a:r>
            <a:r>
              <a:rPr lang="cs-CZ" sz="1000" dirty="0" err="1"/>
              <a:t>from</a:t>
            </a:r>
            <a:r>
              <a:rPr lang="cs-CZ" sz="1000" dirty="0"/>
              <a:t>: </a:t>
            </a:r>
            <a:r>
              <a:rPr lang="cs-CZ" sz="1000" dirty="0">
                <a:hlinkClick r:id="rId3"/>
              </a:rPr>
              <a:t>http://matopat.cz/</a:t>
            </a:r>
            <a:r>
              <a:rPr lang="cs-CZ" sz="1000" dirty="0" err="1">
                <a:hlinkClick r:id="rId3"/>
              </a:rPr>
              <a:t>products-view</a:t>
            </a:r>
            <a:r>
              <a:rPr lang="cs-CZ" sz="1000" dirty="0">
                <a:hlinkClick r:id="rId3"/>
              </a:rPr>
              <a:t>/</a:t>
            </a:r>
            <a:r>
              <a:rPr lang="cs-CZ" sz="1000" dirty="0" err="1">
                <a:hlinkClick r:id="rId3"/>
              </a:rPr>
              <a:t>cotton-tubular-bandage</a:t>
            </a:r>
            <a:r>
              <a:rPr lang="cs-CZ" sz="1000" dirty="0">
                <a:hlinkClick r:id="rId3"/>
              </a:rPr>
              <a:t>/</a:t>
            </a:r>
            <a:r>
              <a:rPr lang="cs-CZ" sz="1000" dirty="0"/>
              <a:t>. Czech.</a:t>
            </a:r>
          </a:p>
          <a:p>
            <a:pPr marL="228600" indent="-228600">
              <a:buFont typeface="+mj-lt"/>
              <a:buAutoNum type="arabicPeriod"/>
            </a:pPr>
            <a:r>
              <a:rPr lang="cs-CZ" sz="1000" dirty="0" err="1"/>
              <a:t>Medipos</a:t>
            </a:r>
            <a:r>
              <a:rPr lang="cs-CZ" sz="1000" dirty="0"/>
              <a:t>, Obinadlo </a:t>
            </a:r>
            <a:r>
              <a:rPr lang="cs-CZ" sz="1000" dirty="0" err="1"/>
              <a:t>Trikotschlauch</a:t>
            </a:r>
            <a:r>
              <a:rPr lang="cs-CZ" sz="1000" dirty="0"/>
              <a:t> 10cmx25m </a:t>
            </a:r>
            <a:r>
              <a:rPr lang="en-US" sz="1000" dirty="0"/>
              <a:t>[</a:t>
            </a:r>
            <a:r>
              <a:rPr lang="cs-CZ" sz="1000" dirty="0"/>
              <a:t>online]. </a:t>
            </a:r>
            <a:r>
              <a:rPr lang="cs-CZ" sz="1000" dirty="0" err="1"/>
              <a:t>Czechia</a:t>
            </a:r>
            <a:r>
              <a:rPr lang="cs-CZ" sz="1000" dirty="0"/>
              <a:t>: Lipník. </a:t>
            </a:r>
            <a:r>
              <a:rPr lang="en-US" sz="1000" dirty="0"/>
              <a:t>[</a:t>
            </a:r>
            <a:r>
              <a:rPr lang="cs-CZ" sz="1000" dirty="0" err="1"/>
              <a:t>cited</a:t>
            </a:r>
            <a:r>
              <a:rPr lang="cs-CZ" sz="1000" dirty="0"/>
              <a:t> 2018-7-9]. </a:t>
            </a:r>
            <a:r>
              <a:rPr lang="cs-CZ" sz="1000" dirty="0" err="1"/>
              <a:t>Available</a:t>
            </a:r>
            <a:r>
              <a:rPr lang="cs-CZ" sz="1000" dirty="0"/>
              <a:t> </a:t>
            </a:r>
            <a:r>
              <a:rPr lang="cs-CZ" sz="1000" dirty="0" err="1"/>
              <a:t>from</a:t>
            </a:r>
            <a:r>
              <a:rPr lang="cs-CZ" sz="1000" dirty="0"/>
              <a:t>: </a:t>
            </a:r>
            <a:r>
              <a:rPr lang="cs-CZ" sz="1000" dirty="0">
                <a:hlinkClick r:id="rId4"/>
              </a:rPr>
              <a:t>http://www.medipos.cz/1/Obinadlo-Trikotschlauch-10cmx25m.html</a:t>
            </a:r>
            <a:r>
              <a:rPr lang="cs-CZ" sz="1000" dirty="0"/>
              <a:t>. Czech. </a:t>
            </a:r>
          </a:p>
          <a:p>
            <a:pPr marL="228600" indent="-228600">
              <a:buFont typeface="+mj-lt"/>
              <a:buAutoNum type="arabicPeriod"/>
            </a:pPr>
            <a:r>
              <a:rPr lang="cs-CZ" sz="1000" dirty="0"/>
              <a:t>Zelení hvězda, Nůžky na sádru </a:t>
            </a:r>
            <a:r>
              <a:rPr lang="en-US" sz="1000" dirty="0"/>
              <a:t>[</a:t>
            </a:r>
            <a:r>
              <a:rPr lang="cs-CZ" sz="1000" dirty="0"/>
              <a:t>online]. </a:t>
            </a:r>
            <a:r>
              <a:rPr lang="cs-CZ" sz="1000" dirty="0" err="1"/>
              <a:t>Czechia</a:t>
            </a:r>
            <a:r>
              <a:rPr lang="cs-CZ" sz="1000" dirty="0"/>
              <a:t>: Praha. </a:t>
            </a:r>
            <a:r>
              <a:rPr lang="en-US" sz="1000" dirty="0"/>
              <a:t>[</a:t>
            </a:r>
            <a:r>
              <a:rPr lang="cs-CZ" sz="1000" dirty="0" err="1"/>
              <a:t>cited</a:t>
            </a:r>
            <a:r>
              <a:rPr lang="cs-CZ" sz="1000" dirty="0"/>
              <a:t> 2018-7-9]. </a:t>
            </a:r>
            <a:r>
              <a:rPr lang="cs-CZ" sz="1000" dirty="0" err="1"/>
              <a:t>Available</a:t>
            </a:r>
            <a:r>
              <a:rPr lang="cs-CZ" sz="1000" dirty="0"/>
              <a:t> </a:t>
            </a:r>
            <a:r>
              <a:rPr lang="cs-CZ" sz="1000" dirty="0" err="1"/>
              <a:t>from</a:t>
            </a:r>
            <a:r>
              <a:rPr lang="cs-CZ" sz="1000" dirty="0"/>
              <a:t>: http://www.zelenahvezda.cz/</a:t>
            </a:r>
            <a:r>
              <a:rPr lang="cs-CZ" sz="1000" dirty="0" err="1"/>
              <a:t>zdravotnicke-potreby</a:t>
            </a:r>
            <a:r>
              <a:rPr lang="cs-CZ" sz="1000" dirty="0"/>
              <a:t>/</a:t>
            </a:r>
            <a:r>
              <a:rPr lang="cs-CZ" sz="1000" dirty="0" err="1"/>
              <a:t>nuzky</a:t>
            </a:r>
            <a:r>
              <a:rPr lang="cs-CZ" sz="1000" dirty="0"/>
              <a:t>-na-</a:t>
            </a:r>
            <a:r>
              <a:rPr lang="cs-CZ" sz="1000" dirty="0" err="1"/>
              <a:t>sadru</a:t>
            </a:r>
            <a:r>
              <a:rPr lang="cs-CZ" sz="1000" dirty="0"/>
              <a:t>. Czech. </a:t>
            </a:r>
          </a:p>
          <a:p>
            <a:pPr marL="228600" indent="-228600">
              <a:buFont typeface="+mj-lt"/>
              <a:buAutoNum type="arabicPeriod"/>
            </a:pPr>
            <a:r>
              <a:rPr lang="cs-CZ" sz="1000" dirty="0" err="1"/>
              <a:t>Emedik</a:t>
            </a:r>
            <a:r>
              <a:rPr lang="cs-CZ" sz="1000" dirty="0"/>
              <a:t>, Oscilační pila na sádru Gold plus </a:t>
            </a:r>
            <a:r>
              <a:rPr lang="en-US" sz="1000" dirty="0"/>
              <a:t>[</a:t>
            </a:r>
            <a:r>
              <a:rPr lang="cs-CZ" sz="1000" dirty="0"/>
              <a:t>online]. </a:t>
            </a:r>
            <a:r>
              <a:rPr lang="cs-CZ" sz="1000" dirty="0" err="1"/>
              <a:t>Czechia</a:t>
            </a:r>
            <a:r>
              <a:rPr lang="cs-CZ" sz="1000" dirty="0"/>
              <a:t>: Trmice. </a:t>
            </a:r>
            <a:r>
              <a:rPr lang="en-US" sz="1000" dirty="0"/>
              <a:t>[</a:t>
            </a:r>
            <a:r>
              <a:rPr lang="cs-CZ" sz="1000" dirty="0" err="1"/>
              <a:t>cited</a:t>
            </a:r>
            <a:r>
              <a:rPr lang="cs-CZ" sz="1000" dirty="0"/>
              <a:t> 2018-7-9]. </a:t>
            </a:r>
            <a:r>
              <a:rPr lang="cs-CZ" sz="1000" dirty="0" err="1"/>
              <a:t>Available</a:t>
            </a:r>
            <a:r>
              <a:rPr lang="cs-CZ" sz="1000" dirty="0"/>
              <a:t> </a:t>
            </a:r>
            <a:r>
              <a:rPr lang="cs-CZ" sz="1000" dirty="0" err="1"/>
              <a:t>from</a:t>
            </a:r>
            <a:r>
              <a:rPr lang="cs-CZ" sz="1000" dirty="0"/>
              <a:t>: https://www.emedik.cz/</a:t>
            </a:r>
            <a:r>
              <a:rPr lang="cs-CZ" sz="1000" dirty="0" err="1"/>
              <a:t>hebu</a:t>
            </a:r>
            <a:r>
              <a:rPr lang="cs-CZ" sz="1000" dirty="0"/>
              <a:t>-pily-a-</a:t>
            </a:r>
            <a:r>
              <a:rPr lang="cs-CZ" sz="1000" dirty="0" err="1"/>
              <a:t>prislusenstvi</a:t>
            </a:r>
            <a:r>
              <a:rPr lang="cs-CZ" sz="1000" dirty="0"/>
              <a:t>/</a:t>
            </a:r>
            <a:r>
              <a:rPr lang="cs-CZ" sz="1000" dirty="0" err="1"/>
              <a:t>oscilacni</a:t>
            </a:r>
            <a:r>
              <a:rPr lang="cs-CZ" sz="1000" dirty="0"/>
              <a:t>-pila-na-</a:t>
            </a:r>
            <a:r>
              <a:rPr lang="cs-CZ" sz="1000" dirty="0" err="1"/>
              <a:t>sadru</a:t>
            </a:r>
            <a:r>
              <a:rPr lang="cs-CZ" sz="1000" dirty="0"/>
              <a:t>-</a:t>
            </a:r>
            <a:r>
              <a:rPr lang="cs-CZ" sz="1000" dirty="0" err="1"/>
              <a:t>gold</a:t>
            </a:r>
            <a:r>
              <a:rPr lang="cs-CZ" sz="1000" dirty="0"/>
              <a:t>-plus. Czech. </a:t>
            </a:r>
          </a:p>
          <a:p>
            <a:endParaRPr lang="cs-CZ" sz="1000" dirty="0"/>
          </a:p>
          <a:p>
            <a:pPr marL="342900" indent="-342900">
              <a:buAutoNum type="arabicPeriod"/>
            </a:pPr>
            <a:endParaRPr lang="cs-CZ" sz="1000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Dedikováno projektu MUNI/FR/0962/2017</a:t>
            </a:r>
          </a:p>
        </p:txBody>
      </p:sp>
    </p:spTree>
    <p:extLst>
      <p:ext uri="{BB962C8B-B14F-4D97-AF65-F5344CB8AC3E}">
        <p14:creationId xmlns:p14="http://schemas.microsoft.com/office/powerpoint/2010/main" val="3131571720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/>
          </p:cNvSpPr>
          <p:nvPr/>
        </p:nvSpPr>
        <p:spPr>
          <a:xfrm>
            <a:off x="0" y="-1742"/>
            <a:ext cx="9144000" cy="5005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FRAKTURA - konzervativní léčba - </a:t>
            </a:r>
            <a:r>
              <a:rPr lang="cs-CZ" sz="4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3M lehká sádra</a:t>
            </a:r>
          </a:p>
        </p:txBody>
      </p:sp>
      <p:pic>
        <p:nvPicPr>
          <p:cNvPr id="2050" name="Picture 2" descr="Microsite LehkÃ¡ sÃ¡dr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8680"/>
            <a:ext cx="4572000" cy="201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3Mâ¢ Soft Cast polotuhÃ¡ lehkÃ¡ sÃ¡dra 10 x 360 cm bÃ­lÃ¡ - 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9" y="510314"/>
            <a:ext cx="2085563" cy="2054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Typy lehkÃ© sÃ¡dr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7562" y="548680"/>
            <a:ext cx="2486438" cy="201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brázek 6"/>
          <p:cNvPicPr/>
          <p:nvPr/>
        </p:nvPicPr>
        <p:blipFill rotWithShape="1">
          <a:blip r:embed="rId5"/>
          <a:srcRect l="56250" t="44000" r="27500" b="8000"/>
          <a:stretch/>
        </p:blipFill>
        <p:spPr>
          <a:xfrm>
            <a:off x="7020272" y="2603270"/>
            <a:ext cx="2106568" cy="4254730"/>
          </a:xfrm>
          <a:prstGeom prst="rect">
            <a:avLst/>
          </a:prstGeom>
        </p:spPr>
      </p:pic>
      <p:sp>
        <p:nvSpPr>
          <p:cNvPr id="4" name="Obdélník 3"/>
          <p:cNvSpPr/>
          <p:nvPr/>
        </p:nvSpPr>
        <p:spPr>
          <a:xfrm>
            <a:off x="7020272" y="2996952"/>
            <a:ext cx="504056" cy="16561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TextovéPole 4"/>
          <p:cNvSpPr txBox="1"/>
          <p:nvPr/>
        </p:nvSpPr>
        <p:spPr>
          <a:xfrm>
            <a:off x="0" y="2760352"/>
            <a:ext cx="6858989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600" dirty="0"/>
              <a:t>Složena z tkaniny a pryskyřice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600" dirty="0"/>
              <a:t>Alternativa sádrové fixace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600" dirty="0"/>
              <a:t>Finanční spoluúčast nemocného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600" dirty="0"/>
              <a:t>Přikládání a snímání obdobné jako při běžné sádrové fixaci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600" dirty="0"/>
              <a:t>Tvaruje se vodou - nutno mít gumové rukavice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600" dirty="0"/>
              <a:t>Schne cca 30 min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600" dirty="0"/>
              <a:t>Nehodí se u poranění s otokem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600" dirty="0"/>
              <a:t>Hůře se tvaruje než běžná sádrová fixace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600" dirty="0"/>
              <a:t>Končetina se nesmí přetěžovat - sádra je lehká lze s ní provádět víc úkonů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600" dirty="0"/>
              <a:t>Pokud se pod fixaci dostane cizí předmět - doporučeno vypláchnout proudem vody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600" dirty="0"/>
              <a:t>Při kontaktu s vodou fixace nezměkne, ale vnitřní části - výstelková vata a trikotový obvaz dlouho schnou - riziko zapaření 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4304212" y="2355137"/>
            <a:ext cx="4002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[1]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6401991" y="2352367"/>
            <a:ext cx="4002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[2]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8887838" y="2350087"/>
            <a:ext cx="4002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[3]</a:t>
            </a:r>
          </a:p>
        </p:txBody>
      </p:sp>
      <p:sp>
        <p:nvSpPr>
          <p:cNvPr id="13" name="TextovéPole 12"/>
          <p:cNvSpPr txBox="1"/>
          <p:nvPr/>
        </p:nvSpPr>
        <p:spPr>
          <a:xfrm>
            <a:off x="8887837" y="6581001"/>
            <a:ext cx="4002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[4]</a:t>
            </a:r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2719180" y="6492875"/>
            <a:ext cx="2895600" cy="365125"/>
          </a:xfrm>
        </p:spPr>
        <p:txBody>
          <a:bodyPr/>
          <a:lstStyle/>
          <a:p>
            <a:r>
              <a:rPr lang="cs-CZ" dirty="0"/>
              <a:t>Dedikováno projektu MUNI/FR/0962/2017</a:t>
            </a:r>
          </a:p>
        </p:txBody>
      </p:sp>
    </p:spTree>
    <p:extLst>
      <p:ext uri="{BB962C8B-B14F-4D97-AF65-F5344CB8AC3E}">
        <p14:creationId xmlns:p14="http://schemas.microsoft.com/office/powerpoint/2010/main" val="4246262731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14296" y="260648"/>
            <a:ext cx="911540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000" dirty="0" err="1"/>
              <a:t>Erilens</a:t>
            </a:r>
            <a:r>
              <a:rPr lang="cs-CZ" sz="1000" dirty="0"/>
              <a:t>, </a:t>
            </a:r>
            <a:r>
              <a:rPr lang="pt-BR" sz="1000" dirty="0"/>
              <a:t>Optima CAST - aplikace obvazu na horní končetinu</a:t>
            </a:r>
            <a:r>
              <a:rPr lang="cs-CZ" sz="1000" dirty="0"/>
              <a:t> </a:t>
            </a:r>
            <a:r>
              <a:rPr lang="en-US" sz="1000" dirty="0"/>
              <a:t>[</a:t>
            </a:r>
            <a:r>
              <a:rPr lang="cs-CZ" sz="1000" dirty="0"/>
              <a:t>online]. </a:t>
            </a:r>
            <a:r>
              <a:rPr lang="cs-CZ" sz="1000" dirty="0" err="1"/>
              <a:t>Czechia</a:t>
            </a:r>
            <a:r>
              <a:rPr lang="cs-CZ" sz="1000" dirty="0"/>
              <a:t>: Praha. </a:t>
            </a:r>
            <a:r>
              <a:rPr lang="en-US" sz="1000" dirty="0"/>
              <a:t>[</a:t>
            </a:r>
            <a:r>
              <a:rPr lang="cs-CZ" sz="1000" dirty="0" err="1"/>
              <a:t>cited</a:t>
            </a:r>
            <a:r>
              <a:rPr lang="cs-CZ" sz="1000" dirty="0"/>
              <a:t> 2018-7-9]. </a:t>
            </a:r>
            <a:r>
              <a:rPr lang="cs-CZ" sz="1000" dirty="0" err="1"/>
              <a:t>Available</a:t>
            </a:r>
            <a:r>
              <a:rPr lang="cs-CZ" sz="1000" dirty="0"/>
              <a:t> </a:t>
            </a:r>
            <a:r>
              <a:rPr lang="cs-CZ" sz="1000" dirty="0" err="1"/>
              <a:t>from</a:t>
            </a:r>
            <a:r>
              <a:rPr lang="cs-CZ" sz="1000" dirty="0"/>
              <a:t>: </a:t>
            </a:r>
            <a:r>
              <a:rPr lang="cs-CZ" sz="1000" dirty="0">
                <a:hlinkClick r:id="rId2"/>
              </a:rPr>
              <a:t>https://www.youtube.com/</a:t>
            </a:r>
            <a:r>
              <a:rPr lang="cs-CZ" sz="1000" dirty="0" err="1">
                <a:hlinkClick r:id="rId2"/>
              </a:rPr>
              <a:t>watch?v</a:t>
            </a:r>
            <a:r>
              <a:rPr lang="cs-CZ" sz="1000" dirty="0">
                <a:hlinkClick r:id="rId2"/>
              </a:rPr>
              <a:t>=PfSHJQCrqe8</a:t>
            </a:r>
            <a:r>
              <a:rPr lang="cs-CZ" sz="1000" dirty="0"/>
              <a:t>. Czech.</a:t>
            </a:r>
          </a:p>
          <a:p>
            <a:endParaRPr lang="cs-CZ" sz="1000" dirty="0"/>
          </a:p>
          <a:p>
            <a:pPr marL="228600" indent="-228600">
              <a:buFont typeface="+mj-lt"/>
              <a:buAutoNum type="arabicPeriod"/>
            </a:pPr>
            <a:r>
              <a:rPr lang="cs-CZ" sz="1000" dirty="0"/>
              <a:t>3M, 3M Lehká sádra </a:t>
            </a:r>
            <a:r>
              <a:rPr lang="en-US" sz="1000" dirty="0"/>
              <a:t>[</a:t>
            </a:r>
            <a:r>
              <a:rPr lang="cs-CZ" sz="1000" dirty="0"/>
              <a:t>online]. </a:t>
            </a:r>
            <a:r>
              <a:rPr lang="cs-CZ" sz="1000" dirty="0" err="1"/>
              <a:t>Czechia</a:t>
            </a:r>
            <a:r>
              <a:rPr lang="cs-CZ" sz="1000" dirty="0"/>
              <a:t>: Praha. </a:t>
            </a:r>
            <a:r>
              <a:rPr lang="en-US" sz="1000" dirty="0"/>
              <a:t>[</a:t>
            </a:r>
            <a:r>
              <a:rPr lang="cs-CZ" sz="1000" dirty="0" err="1"/>
              <a:t>cited</a:t>
            </a:r>
            <a:r>
              <a:rPr lang="cs-CZ" sz="1000" dirty="0"/>
              <a:t> 2018-7-9]. </a:t>
            </a:r>
            <a:r>
              <a:rPr lang="cs-CZ" sz="1000" dirty="0" err="1"/>
              <a:t>Available</a:t>
            </a:r>
            <a:r>
              <a:rPr lang="cs-CZ" sz="1000" dirty="0"/>
              <a:t> </a:t>
            </a:r>
            <a:r>
              <a:rPr lang="cs-CZ" sz="1000" dirty="0" err="1"/>
              <a:t>from</a:t>
            </a:r>
            <a:r>
              <a:rPr lang="cs-CZ" sz="1000" dirty="0"/>
              <a:t>: 3M, Produkty 3M Lehká sádra </a:t>
            </a:r>
            <a:r>
              <a:rPr lang="en-US" sz="1000" dirty="0"/>
              <a:t>[</a:t>
            </a:r>
            <a:r>
              <a:rPr lang="cs-CZ" sz="1000" dirty="0"/>
              <a:t>online]. </a:t>
            </a:r>
            <a:r>
              <a:rPr lang="cs-CZ" sz="1000" dirty="0" err="1"/>
              <a:t>Czechia</a:t>
            </a:r>
            <a:r>
              <a:rPr lang="cs-CZ" sz="1000" dirty="0"/>
              <a:t>: Praha. </a:t>
            </a:r>
            <a:r>
              <a:rPr lang="en-US" sz="1000" dirty="0"/>
              <a:t>[</a:t>
            </a:r>
            <a:r>
              <a:rPr lang="cs-CZ" sz="1000" dirty="0" err="1"/>
              <a:t>cited</a:t>
            </a:r>
            <a:r>
              <a:rPr lang="cs-CZ" sz="1000" dirty="0"/>
              <a:t> 2018-7-9]. </a:t>
            </a:r>
            <a:r>
              <a:rPr lang="cs-CZ" sz="1000" dirty="0" err="1"/>
              <a:t>Available</a:t>
            </a:r>
            <a:r>
              <a:rPr lang="cs-CZ" sz="1000" dirty="0"/>
              <a:t> </a:t>
            </a:r>
            <a:r>
              <a:rPr lang="cs-CZ" sz="1000" dirty="0" err="1"/>
              <a:t>from</a:t>
            </a:r>
            <a:r>
              <a:rPr lang="cs-CZ" sz="1000" dirty="0"/>
              <a:t>: http://solutions.3mcesko.cz/</a:t>
            </a:r>
            <a:r>
              <a:rPr lang="cs-CZ" sz="1000" dirty="0" err="1"/>
              <a:t>wps</a:t>
            </a:r>
            <a:r>
              <a:rPr lang="cs-CZ" sz="1000" dirty="0"/>
              <a:t>/</a:t>
            </a:r>
            <a:r>
              <a:rPr lang="cs-CZ" sz="1000" dirty="0" err="1"/>
              <a:t>portal</a:t>
            </a:r>
            <a:r>
              <a:rPr lang="cs-CZ" sz="1000" dirty="0"/>
              <a:t>/3M/</a:t>
            </a:r>
            <a:r>
              <a:rPr lang="cs-CZ" sz="1000" dirty="0" err="1"/>
              <a:t>cs_CZ</a:t>
            </a:r>
            <a:r>
              <a:rPr lang="cs-CZ" sz="1000" dirty="0"/>
              <a:t>/</a:t>
            </a:r>
            <a:r>
              <a:rPr lang="cs-CZ" sz="1000" dirty="0" err="1"/>
              <a:t>lehka-sadra</a:t>
            </a:r>
            <a:r>
              <a:rPr lang="cs-CZ" sz="1000" dirty="0"/>
              <a:t>/</a:t>
            </a:r>
            <a:r>
              <a:rPr lang="cs-CZ" sz="1000" dirty="0" err="1"/>
              <a:t>home</a:t>
            </a:r>
            <a:r>
              <a:rPr lang="cs-CZ" sz="1000" dirty="0"/>
              <a:t>/produkty/. Czech.</a:t>
            </a:r>
          </a:p>
          <a:p>
            <a:pPr marL="228600" indent="-228600">
              <a:buFont typeface="+mj-lt"/>
              <a:buAutoNum type="arabicPeriod"/>
            </a:pPr>
            <a:r>
              <a:rPr lang="cs-CZ" sz="1000" dirty="0" err="1"/>
              <a:t>Emedik</a:t>
            </a:r>
            <a:r>
              <a:rPr lang="cs-CZ" sz="1000" dirty="0"/>
              <a:t>, 3M™ Soft </a:t>
            </a:r>
            <a:r>
              <a:rPr lang="cs-CZ" sz="1000" dirty="0" err="1"/>
              <a:t>cast</a:t>
            </a:r>
            <a:r>
              <a:rPr lang="cs-CZ" sz="1000" dirty="0"/>
              <a:t> polotuhá lehká sádra 7,5x360 cm </a:t>
            </a:r>
            <a:r>
              <a:rPr lang="en-US" sz="1000" dirty="0"/>
              <a:t>[</a:t>
            </a:r>
            <a:r>
              <a:rPr lang="cs-CZ" sz="1000" dirty="0"/>
              <a:t>online]. </a:t>
            </a:r>
            <a:r>
              <a:rPr lang="cs-CZ" sz="1000" dirty="0" err="1"/>
              <a:t>Czechia</a:t>
            </a:r>
            <a:r>
              <a:rPr lang="cs-CZ" sz="1000" dirty="0"/>
              <a:t>: Trmice. </a:t>
            </a:r>
            <a:r>
              <a:rPr lang="en-US" sz="1000" dirty="0"/>
              <a:t>[</a:t>
            </a:r>
            <a:r>
              <a:rPr lang="cs-CZ" sz="1000" dirty="0" err="1"/>
              <a:t>cited</a:t>
            </a:r>
            <a:r>
              <a:rPr lang="cs-CZ" sz="1000" dirty="0"/>
              <a:t> 2018-7-9]. </a:t>
            </a:r>
            <a:r>
              <a:rPr lang="cs-CZ" sz="1000" dirty="0" err="1"/>
              <a:t>Available</a:t>
            </a:r>
            <a:r>
              <a:rPr lang="cs-CZ" sz="1000" dirty="0"/>
              <a:t> </a:t>
            </a:r>
            <a:r>
              <a:rPr lang="cs-CZ" sz="1000" dirty="0" err="1"/>
              <a:t>from</a:t>
            </a:r>
            <a:r>
              <a:rPr lang="cs-CZ" sz="1000" dirty="0"/>
              <a:t>: https://www.emedik.cz/</a:t>
            </a:r>
            <a:r>
              <a:rPr lang="cs-CZ" sz="1000" dirty="0" err="1"/>
              <a:t>lekarske</a:t>
            </a:r>
            <a:r>
              <a:rPr lang="cs-CZ" sz="1000" dirty="0"/>
              <a:t>-</a:t>
            </a:r>
            <a:r>
              <a:rPr lang="cs-CZ" sz="1000" dirty="0" err="1"/>
              <a:t>pristroje</a:t>
            </a:r>
            <a:r>
              <a:rPr lang="cs-CZ" sz="1000" dirty="0"/>
              <a:t>-a-</a:t>
            </a:r>
            <a:r>
              <a:rPr lang="cs-CZ" sz="1000" dirty="0" err="1"/>
              <a:t>prislusenstvi</a:t>
            </a:r>
            <a:r>
              <a:rPr lang="cs-CZ" sz="1000" dirty="0"/>
              <a:t>/3m--soft-cast-polotuha-lehka-sadra-7-5x360-cm/?</a:t>
            </a:r>
            <a:r>
              <a:rPr lang="cs-CZ" sz="1000" dirty="0" err="1"/>
              <a:t>variantId</a:t>
            </a:r>
            <a:r>
              <a:rPr lang="cs-CZ" sz="1000" dirty="0"/>
              <a:t>=444. Czech.</a:t>
            </a:r>
          </a:p>
          <a:p>
            <a:pPr marL="228600" indent="-228600">
              <a:buFont typeface="+mj-lt"/>
              <a:buAutoNum type="arabicPeriod"/>
            </a:pPr>
            <a:r>
              <a:rPr lang="cs-CZ" sz="1000" dirty="0"/>
              <a:t>3M, Produkty 3M Lehká sádra </a:t>
            </a:r>
            <a:r>
              <a:rPr lang="en-US" sz="1000" dirty="0"/>
              <a:t>[</a:t>
            </a:r>
            <a:r>
              <a:rPr lang="cs-CZ" sz="1000" dirty="0"/>
              <a:t>online]. </a:t>
            </a:r>
            <a:r>
              <a:rPr lang="cs-CZ" sz="1000" dirty="0" err="1"/>
              <a:t>Czechia</a:t>
            </a:r>
            <a:r>
              <a:rPr lang="cs-CZ" sz="1000" dirty="0"/>
              <a:t>: Praha. </a:t>
            </a:r>
            <a:r>
              <a:rPr lang="en-US" sz="1000" dirty="0"/>
              <a:t>[</a:t>
            </a:r>
            <a:r>
              <a:rPr lang="cs-CZ" sz="1000" dirty="0" err="1"/>
              <a:t>cited</a:t>
            </a:r>
            <a:r>
              <a:rPr lang="cs-CZ" sz="1000" dirty="0"/>
              <a:t> 2018-7-9]. </a:t>
            </a:r>
            <a:r>
              <a:rPr lang="cs-CZ" sz="1000" dirty="0" err="1"/>
              <a:t>Available</a:t>
            </a:r>
            <a:r>
              <a:rPr lang="cs-CZ" sz="1000" dirty="0"/>
              <a:t> </a:t>
            </a:r>
            <a:r>
              <a:rPr lang="cs-CZ" sz="1000" dirty="0" err="1"/>
              <a:t>from</a:t>
            </a:r>
            <a:r>
              <a:rPr lang="cs-CZ" sz="1000" dirty="0"/>
              <a:t>: http://solutions.3mcesko.cz/</a:t>
            </a:r>
            <a:r>
              <a:rPr lang="cs-CZ" sz="1000" dirty="0" err="1"/>
              <a:t>wps</a:t>
            </a:r>
            <a:r>
              <a:rPr lang="cs-CZ" sz="1000" dirty="0"/>
              <a:t>/</a:t>
            </a:r>
            <a:r>
              <a:rPr lang="cs-CZ" sz="1000" dirty="0" err="1"/>
              <a:t>portal</a:t>
            </a:r>
            <a:r>
              <a:rPr lang="cs-CZ" sz="1000" dirty="0"/>
              <a:t>/3M/</a:t>
            </a:r>
            <a:r>
              <a:rPr lang="cs-CZ" sz="1000" dirty="0" err="1"/>
              <a:t>cs_CZ</a:t>
            </a:r>
            <a:r>
              <a:rPr lang="cs-CZ" sz="1000" dirty="0"/>
              <a:t>/</a:t>
            </a:r>
            <a:r>
              <a:rPr lang="cs-CZ" sz="1000" dirty="0" err="1"/>
              <a:t>lehka-sadra</a:t>
            </a:r>
            <a:r>
              <a:rPr lang="cs-CZ" sz="1000" dirty="0"/>
              <a:t>/</a:t>
            </a:r>
            <a:r>
              <a:rPr lang="cs-CZ" sz="1000" dirty="0" err="1"/>
              <a:t>home</a:t>
            </a:r>
            <a:r>
              <a:rPr lang="cs-CZ" sz="1000" dirty="0"/>
              <a:t>/produkty/. Czech.</a:t>
            </a:r>
          </a:p>
          <a:p>
            <a:pPr marL="228600" indent="-228600">
              <a:buFont typeface="+mj-lt"/>
              <a:buAutoNum type="arabicPeriod"/>
            </a:pPr>
            <a:r>
              <a:rPr lang="cs-CZ" sz="1000" dirty="0"/>
              <a:t>3M, 3MTM </a:t>
            </a:r>
            <a:r>
              <a:rPr lang="cs-CZ" sz="1000" dirty="0" err="1"/>
              <a:t>ScotchcastTM</a:t>
            </a:r>
            <a:r>
              <a:rPr lang="cs-CZ" sz="1000" dirty="0"/>
              <a:t> Plus Syntetický fixační obvaz </a:t>
            </a:r>
            <a:r>
              <a:rPr lang="en-US" sz="1000" dirty="0"/>
              <a:t>[</a:t>
            </a:r>
            <a:r>
              <a:rPr lang="cs-CZ" sz="1000" dirty="0"/>
              <a:t>online]. </a:t>
            </a:r>
            <a:r>
              <a:rPr lang="cs-CZ" sz="1000" dirty="0" err="1"/>
              <a:t>Czechia</a:t>
            </a:r>
            <a:r>
              <a:rPr lang="cs-CZ" sz="1000" dirty="0"/>
              <a:t>: Praha. </a:t>
            </a:r>
            <a:r>
              <a:rPr lang="en-US" sz="1000" dirty="0"/>
              <a:t>[</a:t>
            </a:r>
            <a:r>
              <a:rPr lang="cs-CZ" sz="1000" dirty="0" err="1"/>
              <a:t>cited</a:t>
            </a:r>
            <a:r>
              <a:rPr lang="cs-CZ" sz="1000" dirty="0"/>
              <a:t> 2018-7-9]. </a:t>
            </a:r>
            <a:r>
              <a:rPr lang="cs-CZ" sz="1000" dirty="0" err="1"/>
              <a:t>Available</a:t>
            </a:r>
            <a:r>
              <a:rPr lang="cs-CZ" sz="1000" dirty="0"/>
              <a:t> </a:t>
            </a:r>
            <a:r>
              <a:rPr lang="cs-CZ" sz="1000" dirty="0" err="1"/>
              <a:t>from</a:t>
            </a:r>
            <a:r>
              <a:rPr lang="cs-CZ" sz="1000" dirty="0"/>
              <a:t>: </a:t>
            </a:r>
            <a:r>
              <a:rPr lang="cs-CZ" sz="1000" dirty="0">
                <a:hlinkClick r:id="rId3"/>
              </a:rPr>
              <a:t>http://solutions.3mcesko.cz/3MContentRetrievalAPI/</a:t>
            </a:r>
            <a:r>
              <a:rPr lang="cs-CZ" sz="1000" dirty="0" err="1">
                <a:hlinkClick r:id="rId3"/>
              </a:rPr>
              <a:t>BlobServlet?lmd</a:t>
            </a:r>
            <a:r>
              <a:rPr lang="cs-CZ" sz="1000" dirty="0">
                <a:hlinkClick r:id="rId3"/>
              </a:rPr>
              <a:t>=1333466100000&amp;locale=</a:t>
            </a:r>
            <a:r>
              <a:rPr lang="cs-CZ" sz="1000" dirty="0" err="1">
                <a:hlinkClick r:id="rId3"/>
              </a:rPr>
              <a:t>en_EU&amp;assetType</a:t>
            </a:r>
            <a:r>
              <a:rPr lang="cs-CZ" sz="1000" dirty="0">
                <a:hlinkClick r:id="rId3"/>
              </a:rPr>
              <a:t>=</a:t>
            </a:r>
            <a:r>
              <a:rPr lang="cs-CZ" sz="1000" dirty="0" err="1">
                <a:hlinkClick r:id="rId3"/>
              </a:rPr>
              <a:t>MMM_Image&amp;assetId</a:t>
            </a:r>
            <a:r>
              <a:rPr lang="cs-CZ" sz="1000" dirty="0">
                <a:hlinkClick r:id="rId3"/>
              </a:rPr>
              <a:t>=1319223967462&amp;blobAttribute=</a:t>
            </a:r>
            <a:r>
              <a:rPr lang="cs-CZ" sz="1000" dirty="0" err="1">
                <a:hlinkClick r:id="rId3"/>
              </a:rPr>
              <a:t>ImageFile</a:t>
            </a:r>
            <a:r>
              <a:rPr lang="cs-CZ" sz="1000" dirty="0"/>
              <a:t>. Czech.</a:t>
            </a:r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Dedikováno projektu MUNI/FR/0962/2017</a:t>
            </a:r>
          </a:p>
        </p:txBody>
      </p:sp>
    </p:spTree>
    <p:extLst>
      <p:ext uri="{BB962C8B-B14F-4D97-AF65-F5344CB8AC3E}">
        <p14:creationId xmlns:p14="http://schemas.microsoft.com/office/powerpoint/2010/main" val="1153572860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/>
          </p:cNvSpPr>
          <p:nvPr/>
        </p:nvSpPr>
        <p:spPr>
          <a:xfrm>
            <a:off x="0" y="-1742"/>
            <a:ext cx="9144000" cy="5005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FRAKTURA - konzervativní léčba - </a:t>
            </a:r>
            <a:r>
              <a:rPr lang="cs-CZ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VACOped</a:t>
            </a:r>
            <a:r>
              <a:rPr lang="cs-CZ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= vakuová fixační dlaha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-2" y="332656"/>
            <a:ext cx="7596337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600" dirty="0"/>
              <a:t>Alternativa sádrové fixace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600" dirty="0"/>
              <a:t>Tvarově se liší se dle účelu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600" dirty="0"/>
              <a:t>Finanční spoluúčast nemocného</a:t>
            </a:r>
          </a:p>
          <a:p>
            <a:r>
              <a:rPr lang="cs-CZ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Výhody: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600" dirty="0"/>
              <a:t>Tvarování dle aktuální potřeby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600" dirty="0"/>
              <a:t>Možnost pohodlné manipulace (přikládání/odstranění)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600" dirty="0"/>
              <a:t>Pohodlnější hygienická péče fixované končetiny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600" dirty="0"/>
              <a:t>Účelnější RHB</a:t>
            </a:r>
          </a:p>
          <a:p>
            <a:r>
              <a:rPr lang="cs-CZ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Nasazování:</a:t>
            </a:r>
          </a:p>
          <a:p>
            <a:pPr marL="342900" indent="-342900">
              <a:buFont typeface="+mj-lt"/>
              <a:buAutoNum type="arabicPeriod"/>
            </a:pPr>
            <a:r>
              <a:rPr lang="cs-CZ" sz="1600" dirty="0"/>
              <a:t>Protřepte vakuový polštář</a:t>
            </a:r>
          </a:p>
          <a:p>
            <a:pPr marL="342900" indent="-342900">
              <a:buFont typeface="+mj-lt"/>
              <a:buAutoNum type="arabicPeriod"/>
            </a:pPr>
            <a:r>
              <a:rPr lang="cs-CZ" sz="1600" dirty="0"/>
              <a:t>Vložte nohu do povlečeného vakuového polštáře</a:t>
            </a:r>
          </a:p>
          <a:p>
            <a:pPr marL="342900" indent="-342900">
              <a:buFont typeface="+mj-lt"/>
              <a:buAutoNum type="arabicPeriod"/>
            </a:pPr>
            <a:r>
              <a:rPr lang="cs-CZ" sz="1600" dirty="0"/>
              <a:t>Vložte nohu do spodního dílu dlahy</a:t>
            </a:r>
          </a:p>
          <a:p>
            <a:pPr marL="342900" indent="-342900">
              <a:buFont typeface="+mj-lt"/>
              <a:buAutoNum type="arabicPeriod"/>
            </a:pPr>
            <a:r>
              <a:rPr lang="cs-CZ" sz="1600" dirty="0"/>
              <a:t>Nasaďte horní díl dlahy </a:t>
            </a:r>
          </a:p>
          <a:p>
            <a:pPr marL="342900" indent="-342900">
              <a:buFont typeface="+mj-lt"/>
              <a:buAutoNum type="arabicPeriod"/>
            </a:pPr>
            <a:r>
              <a:rPr lang="cs-CZ" sz="1600" dirty="0"/>
              <a:t>Zapněte přezky (pořadí uvedeno v obrázku)</a:t>
            </a:r>
          </a:p>
          <a:p>
            <a:pPr marL="342900" indent="-342900">
              <a:buFont typeface="+mj-lt"/>
              <a:buAutoNum type="arabicPeriod"/>
            </a:pPr>
            <a:r>
              <a:rPr lang="cs-CZ" sz="1600" dirty="0"/>
              <a:t>Napojte pumpičku - zatlačte na ochranný kroužek ventilku</a:t>
            </a:r>
          </a:p>
          <a:p>
            <a:pPr marL="342900" indent="-342900">
              <a:buFont typeface="+mj-lt"/>
              <a:buAutoNum type="arabicPeriod"/>
            </a:pPr>
            <a:r>
              <a:rPr lang="cs-CZ" sz="1600" dirty="0"/>
              <a:t>Odsajte vzduch dokud se nepřestane balónek pumpičky nafukovat</a:t>
            </a:r>
          </a:p>
          <a:p>
            <a:pPr marL="342900" indent="-342900">
              <a:buFont typeface="+mj-lt"/>
              <a:buAutoNum type="arabicPeriod"/>
            </a:pPr>
            <a:r>
              <a:rPr lang="cs-CZ" sz="1600" dirty="0"/>
              <a:t>Uzavřete ventil</a:t>
            </a:r>
          </a:p>
          <a:p>
            <a:pPr marL="342900" indent="-342900">
              <a:buFont typeface="+mj-lt"/>
              <a:buAutoNum type="arabicPeriod"/>
            </a:pPr>
            <a:r>
              <a:rPr lang="cs-CZ" sz="1600" dirty="0"/>
              <a:t>Při snímání dlahy vytáhněte ventil směrem vzhůru a do strany - nasaje se vzduch do vakuového polštáře</a:t>
            </a:r>
          </a:p>
          <a:p>
            <a:pPr marL="342900" indent="-342900">
              <a:buFont typeface="+mj-lt"/>
              <a:buAutoNum type="arabicPeriod"/>
            </a:pPr>
            <a:r>
              <a:rPr lang="cs-CZ" sz="1600" dirty="0"/>
              <a:t>Nasazení podrážky: přiložte podrážku do středu </a:t>
            </a:r>
            <a:r>
              <a:rPr lang="cs-CZ" sz="1600" dirty="0" err="1"/>
              <a:t>VACOpedu</a:t>
            </a:r>
            <a:r>
              <a:rPr lang="cs-CZ" sz="1600" dirty="0"/>
              <a:t> zatlačte - uslyšíte cvaknutí, sejmutí - stiskněte obě páčky zajišťující podrážku současně</a:t>
            </a:r>
          </a:p>
          <a:p>
            <a:pPr marL="342900" indent="-342900">
              <a:buFont typeface="+mj-lt"/>
              <a:buAutoNum type="arabicPeriod"/>
            </a:pPr>
            <a:r>
              <a:rPr lang="cs-CZ" sz="1600" dirty="0"/>
              <a:t>Výměna povlaku vakuového polštáře: důkladně vakuový polštář zavzdušněte, poté vyjměte a protřepte, poté vysajte vzduch a vložte do nového povlaku</a:t>
            </a:r>
          </a:p>
          <a:p>
            <a:pPr algn="ctr"/>
            <a:endParaRPr lang="cs-CZ" sz="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cs-CZ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Tvar </a:t>
            </a:r>
            <a:r>
              <a:rPr lang="cs-CZ" sz="1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VACOpedu</a:t>
            </a:r>
            <a:r>
              <a:rPr lang="cs-CZ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upravuje lékař.</a:t>
            </a:r>
          </a:p>
          <a:p>
            <a:pPr algn="ctr"/>
            <a:endParaRPr lang="cs-CZ" sz="800" dirty="0"/>
          </a:p>
          <a:p>
            <a:r>
              <a:rPr lang="cs-CZ" sz="1600" dirty="0"/>
              <a:t>Podívej se na instruktážní video: https://www.youtube.com/watch?v=4XaXHT7mp8w</a:t>
            </a:r>
          </a:p>
        </p:txBody>
      </p:sp>
      <p:pic>
        <p:nvPicPr>
          <p:cNvPr id="4" name="Obrázek 3"/>
          <p:cNvPicPr/>
          <p:nvPr/>
        </p:nvPicPr>
        <p:blipFill rotWithShape="1">
          <a:blip r:embed="rId2"/>
          <a:srcRect l="27282" t="25662" r="51389" b="56614"/>
          <a:stretch/>
        </p:blipFill>
        <p:spPr bwMode="auto">
          <a:xfrm>
            <a:off x="5912704" y="697142"/>
            <a:ext cx="3024336" cy="18002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Zaoblený obdélníkový bublinový popisek 4"/>
          <p:cNvSpPr/>
          <p:nvPr/>
        </p:nvSpPr>
        <p:spPr>
          <a:xfrm>
            <a:off x="6660232" y="498835"/>
            <a:ext cx="1008112" cy="229094"/>
          </a:xfrm>
          <a:prstGeom prst="wedgeRoundRectCallout">
            <a:avLst>
              <a:gd name="adj1" fmla="val 7285"/>
              <a:gd name="adj2" fmla="val 116196"/>
              <a:gd name="adj3" fmla="val 16667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/>
              <a:t>Ventil</a:t>
            </a:r>
          </a:p>
        </p:txBody>
      </p:sp>
      <p:sp>
        <p:nvSpPr>
          <p:cNvPr id="6" name="Zaoblený obdélníkový bublinový popisek 5"/>
          <p:cNvSpPr/>
          <p:nvPr/>
        </p:nvSpPr>
        <p:spPr>
          <a:xfrm>
            <a:off x="5180973" y="2466813"/>
            <a:ext cx="1368152" cy="386122"/>
          </a:xfrm>
          <a:prstGeom prst="wedgeRoundRectCallout">
            <a:avLst>
              <a:gd name="adj1" fmla="val 21368"/>
              <a:gd name="adj2" fmla="val -149749"/>
              <a:gd name="adj3" fmla="val 16667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/>
              <a:t>Spodní díl dlahy</a:t>
            </a:r>
          </a:p>
        </p:txBody>
      </p:sp>
      <p:sp>
        <p:nvSpPr>
          <p:cNvPr id="7" name="Zaoblený obdélníkový bublinový popisek 6"/>
          <p:cNvSpPr/>
          <p:nvPr/>
        </p:nvSpPr>
        <p:spPr>
          <a:xfrm>
            <a:off x="6607255" y="2466555"/>
            <a:ext cx="1368152" cy="386123"/>
          </a:xfrm>
          <a:prstGeom prst="wedgeRoundRectCallout">
            <a:avLst>
              <a:gd name="adj1" fmla="val -4029"/>
              <a:gd name="adj2" fmla="val -130804"/>
              <a:gd name="adj3" fmla="val 16667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/>
              <a:t>Povlečený vakuový polštář</a:t>
            </a:r>
          </a:p>
        </p:txBody>
      </p:sp>
      <p:sp>
        <p:nvSpPr>
          <p:cNvPr id="8" name="Zaoblený obdélníkový bublinový popisek 7"/>
          <p:cNvSpPr/>
          <p:nvPr/>
        </p:nvSpPr>
        <p:spPr>
          <a:xfrm>
            <a:off x="8033537" y="2466556"/>
            <a:ext cx="1082836" cy="386122"/>
          </a:xfrm>
          <a:prstGeom prst="wedgeRoundRectCallout">
            <a:avLst>
              <a:gd name="adj1" fmla="val -4029"/>
              <a:gd name="adj2" fmla="val -130804"/>
              <a:gd name="adj3" fmla="val 16667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/>
              <a:t>Horní díl dlahy</a:t>
            </a:r>
          </a:p>
        </p:txBody>
      </p:sp>
      <p:sp>
        <p:nvSpPr>
          <p:cNvPr id="9" name="Zaoblený obdélníkový bublinový popisek 8"/>
          <p:cNvSpPr/>
          <p:nvPr/>
        </p:nvSpPr>
        <p:spPr>
          <a:xfrm>
            <a:off x="5622430" y="2151049"/>
            <a:ext cx="252356" cy="216024"/>
          </a:xfrm>
          <a:prstGeom prst="wedgeRoundRectCallout">
            <a:avLst>
              <a:gd name="adj1" fmla="val 224276"/>
              <a:gd name="adj2" fmla="val -109618"/>
              <a:gd name="adj3" fmla="val 16667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/>
              <a:t>1</a:t>
            </a:r>
          </a:p>
        </p:txBody>
      </p:sp>
      <p:sp>
        <p:nvSpPr>
          <p:cNvPr id="10" name="Zaoblený obdélníkový bublinový popisek 9"/>
          <p:cNvSpPr/>
          <p:nvPr/>
        </p:nvSpPr>
        <p:spPr>
          <a:xfrm>
            <a:off x="6796159" y="1674560"/>
            <a:ext cx="252356" cy="216024"/>
          </a:xfrm>
          <a:prstGeom prst="wedgeRoundRectCallout">
            <a:avLst>
              <a:gd name="adj1" fmla="val -94588"/>
              <a:gd name="adj2" fmla="val 224778"/>
              <a:gd name="adj3" fmla="val 16667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/>
              <a:t>3</a:t>
            </a:r>
          </a:p>
        </p:txBody>
      </p:sp>
      <p:sp>
        <p:nvSpPr>
          <p:cNvPr id="11" name="Zaoblený obdélníkový bublinový popisek 10"/>
          <p:cNvSpPr/>
          <p:nvPr/>
        </p:nvSpPr>
        <p:spPr>
          <a:xfrm>
            <a:off x="5622430" y="1741678"/>
            <a:ext cx="252356" cy="216024"/>
          </a:xfrm>
          <a:prstGeom prst="wedgeRoundRectCallout">
            <a:avLst>
              <a:gd name="adj1" fmla="val 224276"/>
              <a:gd name="adj2" fmla="val -109618"/>
              <a:gd name="adj3" fmla="val 16667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/>
              <a:t>2</a:t>
            </a:r>
          </a:p>
        </p:txBody>
      </p:sp>
      <p:sp>
        <p:nvSpPr>
          <p:cNvPr id="12" name="Zaoblený obdélníkový bublinový popisek 11"/>
          <p:cNvSpPr/>
          <p:nvPr/>
        </p:nvSpPr>
        <p:spPr>
          <a:xfrm>
            <a:off x="5622430" y="1229157"/>
            <a:ext cx="252356" cy="216024"/>
          </a:xfrm>
          <a:prstGeom prst="wedgeRoundRectCallout">
            <a:avLst>
              <a:gd name="adj1" fmla="val 224276"/>
              <a:gd name="adj2" fmla="val -109618"/>
              <a:gd name="adj3" fmla="val 16667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/>
              <a:t>4</a:t>
            </a:r>
          </a:p>
        </p:txBody>
      </p:sp>
      <p:pic>
        <p:nvPicPr>
          <p:cNvPr id="1026" name="Picture 2" descr="http://www.gps-ofa.cz/php_aplikace/data/redakcniFoto_052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6179" y="2939695"/>
            <a:ext cx="1585063" cy="2592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gps-ofa.cz/php_aplikace/data/redakcniFoto_053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0758" y="5437024"/>
            <a:ext cx="1281377" cy="1230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Zaoblený obdélníkový bublinový popisek 15"/>
          <p:cNvSpPr/>
          <p:nvPr/>
        </p:nvSpPr>
        <p:spPr>
          <a:xfrm>
            <a:off x="8358850" y="498835"/>
            <a:ext cx="755575" cy="717251"/>
          </a:xfrm>
          <a:prstGeom prst="wedgeRoundRectCallout">
            <a:avLst>
              <a:gd name="adj1" fmla="val -82933"/>
              <a:gd name="adj2" fmla="val 35166"/>
              <a:gd name="adj3" fmla="val 16667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/>
              <a:t>Před zadní díl</a:t>
            </a:r>
          </a:p>
        </p:txBody>
      </p:sp>
      <p:sp>
        <p:nvSpPr>
          <p:cNvPr id="17" name="Zaoblený obdélníkový bublinový popisek 16"/>
          <p:cNvSpPr/>
          <p:nvPr/>
        </p:nvSpPr>
        <p:spPr>
          <a:xfrm>
            <a:off x="8358850" y="1284585"/>
            <a:ext cx="755575" cy="606000"/>
          </a:xfrm>
          <a:prstGeom prst="wedgeRoundRectCallout">
            <a:avLst>
              <a:gd name="adj1" fmla="val -12741"/>
              <a:gd name="adj2" fmla="val 125835"/>
              <a:gd name="adj3" fmla="val 16667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/>
              <a:t>Pod zadní díl</a:t>
            </a:r>
          </a:p>
        </p:txBody>
      </p:sp>
      <p:sp>
        <p:nvSpPr>
          <p:cNvPr id="14" name="Zástupný symbol pro zápatí 13"/>
          <p:cNvSpPr>
            <a:spLocks noGrp="1"/>
          </p:cNvSpPr>
          <p:nvPr>
            <p:ph type="ftr" sz="quarter" idx="11"/>
          </p:nvPr>
        </p:nvSpPr>
        <p:spPr>
          <a:xfrm>
            <a:off x="6255747" y="6592080"/>
            <a:ext cx="2895600" cy="245093"/>
          </a:xfrm>
        </p:spPr>
        <p:txBody>
          <a:bodyPr/>
          <a:lstStyle/>
          <a:p>
            <a:r>
              <a:rPr lang="cs-CZ" dirty="0"/>
              <a:t>Dedikováno projektu MUNI/FR/0962/2017</a:t>
            </a:r>
          </a:p>
        </p:txBody>
      </p:sp>
      <p:sp>
        <p:nvSpPr>
          <p:cNvPr id="18" name="TextovéPole 17"/>
          <p:cNvSpPr txBox="1"/>
          <p:nvPr/>
        </p:nvSpPr>
        <p:spPr>
          <a:xfrm>
            <a:off x="8696711" y="2202140"/>
            <a:ext cx="4002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[1]</a:t>
            </a:r>
          </a:p>
        </p:txBody>
      </p:sp>
      <p:sp>
        <p:nvSpPr>
          <p:cNvPr id="19" name="TextovéPole 18"/>
          <p:cNvSpPr txBox="1"/>
          <p:nvPr/>
        </p:nvSpPr>
        <p:spPr>
          <a:xfrm>
            <a:off x="8736637" y="6362987"/>
            <a:ext cx="4002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[2]</a:t>
            </a:r>
          </a:p>
        </p:txBody>
      </p:sp>
      <p:sp>
        <p:nvSpPr>
          <p:cNvPr id="20" name="TextovéPole 19"/>
          <p:cNvSpPr txBox="1"/>
          <p:nvPr/>
        </p:nvSpPr>
        <p:spPr>
          <a:xfrm>
            <a:off x="8696712" y="4986654"/>
            <a:ext cx="4002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[2]</a:t>
            </a:r>
          </a:p>
        </p:txBody>
      </p:sp>
    </p:spTree>
    <p:extLst>
      <p:ext uri="{BB962C8B-B14F-4D97-AF65-F5344CB8AC3E}">
        <p14:creationId xmlns:p14="http://schemas.microsoft.com/office/powerpoint/2010/main" val="3830699978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30880" y="116632"/>
            <a:ext cx="9005616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000" dirty="0" err="1"/>
              <a:t>Oped</a:t>
            </a:r>
            <a:r>
              <a:rPr lang="cs-CZ" sz="1000" dirty="0"/>
              <a:t>, </a:t>
            </a:r>
            <a:r>
              <a:rPr lang="cs-CZ" sz="1000" dirty="0" err="1"/>
              <a:t>VACOped</a:t>
            </a:r>
            <a:r>
              <a:rPr lang="cs-CZ" sz="1000" dirty="0"/>
              <a:t>: </a:t>
            </a:r>
            <a:r>
              <a:rPr lang="cs-CZ" sz="1000" dirty="0" err="1"/>
              <a:t>Anlegen</a:t>
            </a:r>
            <a:r>
              <a:rPr lang="cs-CZ" sz="1000" dirty="0"/>
              <a:t>/</a:t>
            </a:r>
            <a:r>
              <a:rPr lang="cs-CZ" sz="1000" dirty="0" err="1"/>
              <a:t>Fußkonzept</a:t>
            </a:r>
            <a:r>
              <a:rPr lang="cs-CZ" sz="1000" dirty="0"/>
              <a:t> </a:t>
            </a:r>
            <a:r>
              <a:rPr lang="en-US" sz="1000" dirty="0"/>
              <a:t>[</a:t>
            </a:r>
            <a:r>
              <a:rPr lang="cs-CZ" sz="1000" dirty="0"/>
              <a:t>online]. </a:t>
            </a:r>
            <a:r>
              <a:rPr lang="cs-CZ" sz="1000" dirty="0" err="1"/>
              <a:t>Deutschland</a:t>
            </a:r>
            <a:r>
              <a:rPr lang="cs-CZ" sz="1000" dirty="0"/>
              <a:t>. </a:t>
            </a:r>
            <a:r>
              <a:rPr lang="en-US" sz="1000" dirty="0"/>
              <a:t>[</a:t>
            </a:r>
            <a:r>
              <a:rPr lang="cs-CZ" sz="1000" dirty="0" err="1"/>
              <a:t>cited</a:t>
            </a:r>
            <a:r>
              <a:rPr lang="cs-CZ" sz="1000" dirty="0"/>
              <a:t> 2018-7-9]. </a:t>
            </a:r>
            <a:r>
              <a:rPr lang="cs-CZ" sz="1000" dirty="0" err="1"/>
              <a:t>Available</a:t>
            </a:r>
            <a:r>
              <a:rPr lang="cs-CZ" sz="1000" dirty="0"/>
              <a:t> </a:t>
            </a:r>
            <a:r>
              <a:rPr lang="cs-CZ" sz="1000" dirty="0" err="1"/>
              <a:t>from</a:t>
            </a:r>
            <a:r>
              <a:rPr lang="cs-CZ" sz="1000" dirty="0"/>
              <a:t>: </a:t>
            </a:r>
            <a:r>
              <a:rPr lang="cs-CZ" sz="1000" dirty="0">
                <a:hlinkClick r:id="rId2"/>
              </a:rPr>
              <a:t>https://www.youtube.com/</a:t>
            </a:r>
            <a:r>
              <a:rPr lang="cs-CZ" sz="1000" dirty="0" err="1">
                <a:hlinkClick r:id="rId2"/>
              </a:rPr>
              <a:t>watch?v</a:t>
            </a:r>
            <a:r>
              <a:rPr lang="cs-CZ" sz="1000" dirty="0">
                <a:hlinkClick r:id="rId2"/>
              </a:rPr>
              <a:t>=4XaXHT7mp8w</a:t>
            </a:r>
            <a:r>
              <a:rPr lang="cs-CZ" sz="1000" dirty="0"/>
              <a:t>. </a:t>
            </a:r>
            <a:r>
              <a:rPr lang="cs-CZ" sz="1000" dirty="0" err="1"/>
              <a:t>Deutsch</a:t>
            </a:r>
            <a:endParaRPr lang="cs-CZ" sz="1000" dirty="0"/>
          </a:p>
          <a:p>
            <a:endParaRPr lang="cs-CZ" sz="1000" dirty="0"/>
          </a:p>
          <a:p>
            <a:pPr marL="228600" indent="-228600">
              <a:buFont typeface="+mj-lt"/>
              <a:buAutoNum type="arabicPeriod"/>
            </a:pPr>
            <a:r>
              <a:rPr lang="cs-CZ" sz="1000" dirty="0" err="1"/>
              <a:t>Oped</a:t>
            </a:r>
            <a:r>
              <a:rPr lang="cs-CZ" sz="1000" dirty="0"/>
              <a:t>, </a:t>
            </a:r>
            <a:r>
              <a:rPr lang="cs-CZ" sz="1000" dirty="0" err="1"/>
              <a:t>VACOped</a:t>
            </a:r>
            <a:r>
              <a:rPr lang="cs-CZ" sz="1000" dirty="0"/>
              <a:t>: návod na použití </a:t>
            </a:r>
            <a:r>
              <a:rPr lang="en-US" sz="1000" dirty="0"/>
              <a:t>[</a:t>
            </a:r>
            <a:r>
              <a:rPr lang="cs-CZ" sz="1000" dirty="0"/>
              <a:t>online]. </a:t>
            </a:r>
            <a:r>
              <a:rPr lang="cs-CZ" sz="1000" dirty="0" err="1"/>
              <a:t>Deutschland</a:t>
            </a:r>
            <a:r>
              <a:rPr lang="cs-CZ" sz="1000" dirty="0"/>
              <a:t>. </a:t>
            </a:r>
            <a:r>
              <a:rPr lang="en-US" sz="1000" dirty="0"/>
              <a:t>[</a:t>
            </a:r>
            <a:r>
              <a:rPr lang="cs-CZ" sz="1000" dirty="0" err="1"/>
              <a:t>cited</a:t>
            </a:r>
            <a:r>
              <a:rPr lang="cs-CZ" sz="1000" dirty="0"/>
              <a:t> 2018-7-9]. </a:t>
            </a:r>
            <a:r>
              <a:rPr lang="cs-CZ" sz="1000" dirty="0" err="1"/>
              <a:t>Available</a:t>
            </a:r>
            <a:r>
              <a:rPr lang="cs-CZ" sz="1000" dirty="0"/>
              <a:t> </a:t>
            </a:r>
            <a:r>
              <a:rPr lang="cs-CZ" sz="1000" dirty="0" err="1"/>
              <a:t>from</a:t>
            </a:r>
            <a:r>
              <a:rPr lang="cs-CZ" sz="1000" dirty="0"/>
              <a:t>: file:///C:/Users/59873/Downloads/VACO_ped_navod%20(2).pdf. </a:t>
            </a:r>
            <a:r>
              <a:rPr lang="cs-CZ" sz="1000" dirty="0" err="1"/>
              <a:t>Deutsch</a:t>
            </a:r>
            <a:r>
              <a:rPr lang="cs-CZ" sz="1000" dirty="0"/>
              <a:t>.</a:t>
            </a:r>
          </a:p>
          <a:p>
            <a:pPr marL="228600" indent="-228600">
              <a:buFont typeface="+mj-lt"/>
              <a:buAutoNum type="arabicPeriod"/>
            </a:pPr>
            <a:r>
              <a:rPr lang="cs-CZ" sz="1000" dirty="0"/>
              <a:t>G.P.S. </a:t>
            </a:r>
            <a:r>
              <a:rPr lang="cs-CZ" sz="1000" dirty="0" err="1"/>
              <a:t>Ofa</a:t>
            </a:r>
            <a:r>
              <a:rPr lang="cs-CZ" sz="1000" dirty="0"/>
              <a:t>, Vakuové fixační dlahy - náhrady sádry </a:t>
            </a:r>
            <a:r>
              <a:rPr lang="cs-CZ" sz="1000" dirty="0" err="1"/>
              <a:t>VACOped</a:t>
            </a:r>
            <a:r>
              <a:rPr lang="cs-CZ" sz="1000" dirty="0"/>
              <a:t> </a:t>
            </a:r>
            <a:r>
              <a:rPr lang="en-US" sz="1000" dirty="0"/>
              <a:t>[</a:t>
            </a:r>
            <a:r>
              <a:rPr lang="cs-CZ" sz="1000" dirty="0"/>
              <a:t>online]. </a:t>
            </a:r>
            <a:r>
              <a:rPr lang="cs-CZ" sz="1000" dirty="0" err="1"/>
              <a:t>Czechia</a:t>
            </a:r>
            <a:r>
              <a:rPr lang="cs-CZ" sz="1000" dirty="0"/>
              <a:t>: Vysoký Újezd u Berouna. </a:t>
            </a:r>
            <a:r>
              <a:rPr lang="en-US" sz="1000" dirty="0"/>
              <a:t>[</a:t>
            </a:r>
            <a:r>
              <a:rPr lang="cs-CZ" sz="1000" dirty="0" err="1"/>
              <a:t>cited</a:t>
            </a:r>
            <a:r>
              <a:rPr lang="cs-CZ" sz="1000" dirty="0"/>
              <a:t> 2018-7-9]. </a:t>
            </a:r>
            <a:r>
              <a:rPr lang="cs-CZ" sz="1000" dirty="0" err="1"/>
              <a:t>Available</a:t>
            </a:r>
            <a:r>
              <a:rPr lang="cs-CZ" sz="1000" dirty="0"/>
              <a:t> </a:t>
            </a:r>
            <a:r>
              <a:rPr lang="cs-CZ" sz="1000" dirty="0" err="1"/>
              <a:t>from</a:t>
            </a:r>
            <a:r>
              <a:rPr lang="cs-CZ" sz="1000" dirty="0"/>
              <a:t>: </a:t>
            </a:r>
            <a:r>
              <a:rPr lang="cs-CZ" sz="1000" dirty="0">
                <a:hlinkClick r:id="rId3"/>
              </a:rPr>
              <a:t>http://www.gps-ofa.cz/</a:t>
            </a:r>
            <a:r>
              <a:rPr lang="cs-CZ" sz="1000" dirty="0" err="1">
                <a:hlinkClick r:id="rId3"/>
              </a:rPr>
              <a:t>vacoped-nahrady-sadry.Czech</a:t>
            </a:r>
            <a:r>
              <a:rPr lang="cs-CZ" sz="1000" dirty="0"/>
              <a:t>.</a:t>
            </a:r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Dedikováno projektu MUNI/FR/0962/2017</a:t>
            </a:r>
          </a:p>
        </p:txBody>
      </p:sp>
    </p:spTree>
    <p:extLst>
      <p:ext uri="{BB962C8B-B14F-4D97-AF65-F5344CB8AC3E}">
        <p14:creationId xmlns:p14="http://schemas.microsoft.com/office/powerpoint/2010/main" val="4045482736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>
          <a:xfrm>
            <a:off x="6302443" y="6601183"/>
            <a:ext cx="2895600" cy="365125"/>
          </a:xfrm>
        </p:spPr>
        <p:txBody>
          <a:bodyPr/>
          <a:lstStyle/>
          <a:p>
            <a:r>
              <a:rPr lang="cs-CZ" dirty="0"/>
              <a:t>Dedikováno projektu MUNI/FR/0962/2017</a:t>
            </a:r>
          </a:p>
        </p:txBody>
      </p:sp>
      <p:sp>
        <p:nvSpPr>
          <p:cNvPr id="3" name="Nadpis 1"/>
          <p:cNvSpPr txBox="1">
            <a:spLocks/>
          </p:cNvSpPr>
          <p:nvPr/>
        </p:nvSpPr>
        <p:spPr>
          <a:xfrm>
            <a:off x="0" y="-1742"/>
            <a:ext cx="9144000" cy="5005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KOMPARTMENT (COMPARTEMENT) SYNDROM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178589" y="405326"/>
            <a:ext cx="8928993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Útlak měkkých tkání v uzavřeném </a:t>
            </a:r>
            <a:r>
              <a:rPr lang="cs-CZ" sz="1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fasciálním</a:t>
            </a:r>
            <a:r>
              <a:rPr lang="cs-CZ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prostoru - může vzniknout i při těsném fixačním obvazu. </a:t>
            </a:r>
          </a:p>
          <a:p>
            <a:r>
              <a:rPr lang="cs-CZ" sz="1400" b="1" dirty="0" err="1"/>
              <a:t>Kompartment</a:t>
            </a:r>
            <a:r>
              <a:rPr lang="cs-CZ" sz="1400" b="1" dirty="0"/>
              <a:t> =</a:t>
            </a:r>
            <a:r>
              <a:rPr lang="cs-CZ" sz="1400" dirty="0"/>
              <a:t> část celku, která je od ostatních částí částečně nebo úplně oddělena.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400" dirty="0"/>
              <a:t>Závažná komplikace úrazů (např. fraktur) - nutno jej včas rozpoznat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400" dirty="0"/>
              <a:t>Nejčastější výskyt na končetinách (končetinový), ale může být i dutinový (např. lební, </a:t>
            </a:r>
            <a:r>
              <a:rPr lang="cs-CZ" sz="1400" dirty="0" err="1"/>
              <a:t>retroperitoneální</a:t>
            </a:r>
            <a:r>
              <a:rPr lang="cs-CZ" sz="1400" dirty="0"/>
              <a:t>)</a:t>
            </a:r>
          </a:p>
        </p:txBody>
      </p:sp>
      <p:sp>
        <p:nvSpPr>
          <p:cNvPr id="6" name="Obdélník 5"/>
          <p:cNvSpPr/>
          <p:nvPr/>
        </p:nvSpPr>
        <p:spPr>
          <a:xfrm>
            <a:off x="42854" y="1455372"/>
            <a:ext cx="3384376" cy="2062103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cs-CZ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ZVĚTŠENÍ FASCIÁLNÍHO TLAKU</a:t>
            </a:r>
          </a:p>
          <a:p>
            <a:r>
              <a:rPr lang="cs-CZ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ZVĚTŠENÍ ČÁSTI TĚLA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400" dirty="0"/>
              <a:t>Krevní výron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400" dirty="0"/>
              <a:t>Otok (</a:t>
            </a:r>
            <a:r>
              <a:rPr lang="cs-CZ" sz="1400" dirty="0" err="1"/>
              <a:t>postischemický</a:t>
            </a:r>
            <a:r>
              <a:rPr lang="cs-CZ" sz="1400" dirty="0"/>
              <a:t>, úrazový)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400" dirty="0"/>
              <a:t>Zánět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400" dirty="0"/>
              <a:t>Pooperační stav</a:t>
            </a:r>
          </a:p>
          <a:p>
            <a:r>
              <a:rPr lang="cs-CZ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ZTLAČENÍ ČÁSTI TĚLA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400" dirty="0"/>
              <a:t>Těsný obvaz/fixace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400" dirty="0"/>
              <a:t>Dlouhodobé stlačení při zasypání</a:t>
            </a:r>
          </a:p>
        </p:txBody>
      </p:sp>
      <p:sp>
        <p:nvSpPr>
          <p:cNvPr id="7" name="Šipka doprava 6"/>
          <p:cNvSpPr/>
          <p:nvPr/>
        </p:nvSpPr>
        <p:spPr>
          <a:xfrm>
            <a:off x="2780806" y="2186714"/>
            <a:ext cx="1368152" cy="872170"/>
          </a:xfrm>
          <a:prstGeom prst="rightArrow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/>
              <a:t>Omezení průtoku krve</a:t>
            </a:r>
          </a:p>
        </p:txBody>
      </p:sp>
      <p:sp>
        <p:nvSpPr>
          <p:cNvPr id="8" name="Obdélník 7"/>
          <p:cNvSpPr/>
          <p:nvPr/>
        </p:nvSpPr>
        <p:spPr>
          <a:xfrm>
            <a:off x="4104258" y="1455372"/>
            <a:ext cx="2049384" cy="1631216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cs-CZ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NÁSLEDEK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400" dirty="0"/>
              <a:t>Ischemie svalu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400" dirty="0"/>
              <a:t>Devitalizace nervových vláken</a:t>
            </a:r>
          </a:p>
          <a:p>
            <a:pPr algn="ctr"/>
            <a:r>
              <a:rPr lang="cs-CZ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Neřešený </a:t>
            </a:r>
            <a:r>
              <a:rPr lang="cs-CZ" sz="1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Kompartment</a:t>
            </a:r>
            <a:r>
              <a:rPr lang="cs-CZ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syndrom může vyústit až k amputaci.</a:t>
            </a:r>
          </a:p>
        </p:txBody>
      </p:sp>
      <p:sp>
        <p:nvSpPr>
          <p:cNvPr id="9" name="Obdélník 8"/>
          <p:cNvSpPr/>
          <p:nvPr/>
        </p:nvSpPr>
        <p:spPr>
          <a:xfrm>
            <a:off x="7117409" y="1494974"/>
            <a:ext cx="1872207" cy="1631216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cs-CZ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PŘÍZNAKY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400" dirty="0"/>
              <a:t>Bolest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400" dirty="0"/>
              <a:t>Otok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400" dirty="0"/>
              <a:t>Poruchy cítivosti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400" dirty="0"/>
              <a:t>Poruchy motoriky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400" dirty="0"/>
              <a:t>Chlad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cs-CZ" sz="1400" dirty="0"/>
          </a:p>
        </p:txBody>
      </p:sp>
      <p:sp>
        <p:nvSpPr>
          <p:cNvPr id="10" name="Šipka doprava 9"/>
          <p:cNvSpPr/>
          <p:nvPr/>
        </p:nvSpPr>
        <p:spPr>
          <a:xfrm>
            <a:off x="6153642" y="2203150"/>
            <a:ext cx="1152128" cy="839297"/>
          </a:xfrm>
          <a:prstGeom prst="rightArrow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400" dirty="0"/>
          </a:p>
        </p:txBody>
      </p:sp>
      <p:sp>
        <p:nvSpPr>
          <p:cNvPr id="11" name="TextovéPole 10"/>
          <p:cNvSpPr txBox="1"/>
          <p:nvPr/>
        </p:nvSpPr>
        <p:spPr>
          <a:xfrm>
            <a:off x="0" y="3711612"/>
            <a:ext cx="8053513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PÉČE O PACIENTA S RIZIKEM KOMARTMENT SYNDROMU: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400" dirty="0"/>
              <a:t>Včasné odhalení - monitorování příznaků, měření obvodu postižené končetiny, měření </a:t>
            </a:r>
            <a:r>
              <a:rPr lang="cs-CZ" sz="1400" dirty="0" err="1"/>
              <a:t>subfasciálního</a:t>
            </a:r>
            <a:r>
              <a:rPr lang="cs-CZ" sz="1400" dirty="0"/>
              <a:t> tlaku</a:t>
            </a:r>
          </a:p>
          <a:p>
            <a:r>
              <a:rPr lang="cs-CZ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LÉČBA KOMPARTMENT SYNDROMU: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400" dirty="0"/>
              <a:t>Neprodleně informovat lékaře při podezření na </a:t>
            </a:r>
            <a:r>
              <a:rPr lang="cs-CZ" sz="1400" dirty="0" err="1"/>
              <a:t>Kompartment</a:t>
            </a:r>
            <a:r>
              <a:rPr lang="cs-CZ" sz="1400" dirty="0"/>
              <a:t> syndrom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400" dirty="0"/>
              <a:t>Uvolnit obvaz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</a:t>
            </a:r>
            <a:r>
              <a:rPr lang="cs-CZ" sz="1400" dirty="0" err="1"/>
              <a:t>elevovat</a:t>
            </a:r>
            <a:r>
              <a:rPr lang="cs-CZ" sz="1400" dirty="0"/>
              <a:t> končetinu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400" dirty="0" err="1"/>
              <a:t>Fasciotomie</a:t>
            </a:r>
            <a:r>
              <a:rPr lang="cs-CZ" sz="1400" dirty="0"/>
              <a:t> - naříznutí (otevření svalové fascie = uvolní se stlačení tkání ) - pacient v riziku by měl být trvale připraven k akutní operaci </a:t>
            </a:r>
          </a:p>
        </p:txBody>
      </p:sp>
      <p:pic>
        <p:nvPicPr>
          <p:cNvPr id="14" name="Obrázek 13"/>
          <p:cNvPicPr/>
          <p:nvPr/>
        </p:nvPicPr>
        <p:blipFill rotWithShape="1">
          <a:blip r:embed="rId2"/>
          <a:srcRect l="22983" t="32540" r="61144" b="46825"/>
          <a:stretch/>
        </p:blipFill>
        <p:spPr bwMode="auto">
          <a:xfrm>
            <a:off x="7855826" y="3566054"/>
            <a:ext cx="1251756" cy="79314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Obrázek 15"/>
          <p:cNvPicPr/>
          <p:nvPr/>
        </p:nvPicPr>
        <p:blipFill rotWithShape="1">
          <a:blip r:embed="rId3"/>
          <a:srcRect l="49934" t="28306" r="23280" b="53704"/>
          <a:stretch/>
        </p:blipFill>
        <p:spPr bwMode="auto">
          <a:xfrm>
            <a:off x="7855137" y="4351931"/>
            <a:ext cx="1244228" cy="72851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7" name="Obrázek 16"/>
          <p:cNvPicPr/>
          <p:nvPr/>
        </p:nvPicPr>
        <p:blipFill rotWithShape="1">
          <a:blip r:embed="rId4"/>
          <a:srcRect l="50099" t="27778" r="26918" b="49471"/>
          <a:stretch/>
        </p:blipFill>
        <p:spPr bwMode="auto">
          <a:xfrm>
            <a:off x="7854642" y="5080441"/>
            <a:ext cx="1252940" cy="68586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8" name="TextovéPole 17"/>
          <p:cNvSpPr txBox="1"/>
          <p:nvPr/>
        </p:nvSpPr>
        <p:spPr>
          <a:xfrm>
            <a:off x="8769036" y="3517475"/>
            <a:ext cx="4002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[1]</a:t>
            </a:r>
          </a:p>
        </p:txBody>
      </p:sp>
      <p:sp>
        <p:nvSpPr>
          <p:cNvPr id="19" name="Obdélník 18"/>
          <p:cNvSpPr/>
          <p:nvPr/>
        </p:nvSpPr>
        <p:spPr>
          <a:xfrm>
            <a:off x="7850596" y="3502087"/>
            <a:ext cx="105817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400" dirty="0" err="1"/>
              <a:t>Fasciotomie</a:t>
            </a:r>
            <a:endParaRPr lang="cs-CZ" sz="1400" dirty="0"/>
          </a:p>
        </p:txBody>
      </p:sp>
      <p:sp>
        <p:nvSpPr>
          <p:cNvPr id="20" name="Obdélník 19"/>
          <p:cNvSpPr/>
          <p:nvPr/>
        </p:nvSpPr>
        <p:spPr>
          <a:xfrm>
            <a:off x="43044" y="6077524"/>
            <a:ext cx="906453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000" dirty="0"/>
              <a:t>LUCKEROVÁ, Lucie. 6. </a:t>
            </a:r>
            <a:r>
              <a:rPr lang="cs-CZ" sz="1000" dirty="0" err="1"/>
              <a:t>Kompartment</a:t>
            </a:r>
            <a:r>
              <a:rPr lang="cs-CZ" sz="1000" dirty="0"/>
              <a:t> syndrom. In LUCKEROVÁ, Lucie et al. </a:t>
            </a:r>
            <a:r>
              <a:rPr lang="cs-CZ" sz="1000" i="1" dirty="0"/>
              <a:t>Ošetřovatelská péče o pacienta v traumatologii. </a:t>
            </a:r>
            <a:r>
              <a:rPr lang="cs-CZ" sz="1000" dirty="0"/>
              <a:t>Brno (</a:t>
            </a:r>
            <a:r>
              <a:rPr lang="cs-CZ" sz="1000" dirty="0" err="1"/>
              <a:t>Czechia</a:t>
            </a:r>
            <a:r>
              <a:rPr lang="cs-CZ" sz="1000" dirty="0"/>
              <a:t>): NCO NZO, 2014, s. 36 - 37. ISBN 9788070135693. Czech.</a:t>
            </a:r>
          </a:p>
          <a:p>
            <a:pPr marL="228600" indent="-228600">
              <a:buFont typeface="+mj-lt"/>
              <a:buAutoNum type="arabicPeriod"/>
            </a:pPr>
            <a:r>
              <a:rPr lang="de-DE" sz="1000" dirty="0"/>
              <a:t>MAŠEK M., MACH P., RUBER V</a:t>
            </a:r>
            <a:r>
              <a:rPr lang="cs-CZ" sz="1000" dirty="0"/>
              <a:t>., </a:t>
            </a:r>
            <a:r>
              <a:rPr lang="cs-CZ" sz="1000" dirty="0" err="1"/>
              <a:t>Compartment</a:t>
            </a:r>
            <a:r>
              <a:rPr lang="cs-CZ" sz="1000" dirty="0"/>
              <a:t> syndrom </a:t>
            </a:r>
            <a:r>
              <a:rPr lang="en-US" sz="1000" dirty="0"/>
              <a:t>[</a:t>
            </a:r>
            <a:r>
              <a:rPr lang="cs-CZ" sz="1000" dirty="0"/>
              <a:t>online]. Pardubice (</a:t>
            </a:r>
            <a:r>
              <a:rPr lang="cs-CZ" sz="1000" dirty="0" err="1"/>
              <a:t>Czechia</a:t>
            </a:r>
            <a:r>
              <a:rPr lang="cs-CZ" sz="1000" dirty="0"/>
              <a:t>): Křivánkovi dny; </a:t>
            </a:r>
            <a:r>
              <a:rPr lang="en-US" sz="1000" dirty="0"/>
              <a:t>[</a:t>
            </a:r>
            <a:r>
              <a:rPr lang="cs-CZ" sz="1000" dirty="0" err="1"/>
              <a:t>cited</a:t>
            </a:r>
            <a:r>
              <a:rPr lang="cs-CZ" sz="1000" dirty="0"/>
              <a:t> 2018-7-9]. [20 p.] </a:t>
            </a:r>
            <a:r>
              <a:rPr lang="cs-CZ" sz="1000" dirty="0" err="1"/>
              <a:t>Available</a:t>
            </a:r>
            <a:r>
              <a:rPr lang="cs-CZ" sz="1000" dirty="0"/>
              <a:t> </a:t>
            </a:r>
            <a:r>
              <a:rPr lang="cs-CZ" sz="1000" dirty="0" err="1"/>
              <a:t>from</a:t>
            </a:r>
            <a:r>
              <a:rPr lang="cs-CZ" sz="1000" dirty="0"/>
              <a:t>: http://pardubice.nempk.cz/</a:t>
            </a:r>
            <a:r>
              <a:rPr lang="cs-CZ" sz="1000" dirty="0" err="1"/>
              <a:t>sites</a:t>
            </a:r>
            <a:r>
              <a:rPr lang="cs-CZ" sz="1000" dirty="0"/>
              <a:t>/default/</a:t>
            </a:r>
            <a:r>
              <a:rPr lang="cs-CZ" sz="1000" dirty="0" err="1"/>
              <a:t>files</a:t>
            </a:r>
            <a:r>
              <a:rPr lang="cs-CZ" sz="1000" dirty="0"/>
              <a:t>/nemocnice-</a:t>
            </a:r>
            <a:r>
              <a:rPr lang="cs-CZ" sz="1000" dirty="0" err="1"/>
              <a:t>pardubice</a:t>
            </a:r>
            <a:r>
              <a:rPr lang="cs-CZ" sz="1000" dirty="0"/>
              <a:t>/obsah/</a:t>
            </a:r>
            <a:r>
              <a:rPr lang="cs-CZ" sz="1000" dirty="0" err="1"/>
              <a:t>stranky</a:t>
            </a:r>
            <a:r>
              <a:rPr lang="cs-CZ" sz="1000" dirty="0"/>
              <a:t>/</a:t>
            </a:r>
            <a:r>
              <a:rPr lang="cs-CZ" sz="1000" dirty="0" err="1"/>
              <a:t>krivankovy</a:t>
            </a:r>
            <a:r>
              <a:rPr lang="cs-CZ" sz="1000" dirty="0"/>
              <a:t>-dny/soubory/13cs.pdf. Czech.</a:t>
            </a:r>
          </a:p>
        </p:txBody>
      </p:sp>
    </p:spTree>
    <p:extLst>
      <p:ext uri="{BB962C8B-B14F-4D97-AF65-F5344CB8AC3E}">
        <p14:creationId xmlns:p14="http://schemas.microsoft.com/office/powerpoint/2010/main" val="514929298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>
          <a:xfrm>
            <a:off x="3124200" y="6577370"/>
            <a:ext cx="2895600" cy="248493"/>
          </a:xfrm>
        </p:spPr>
        <p:txBody>
          <a:bodyPr/>
          <a:lstStyle/>
          <a:p>
            <a:r>
              <a:rPr lang="cs-CZ" dirty="0"/>
              <a:t>Dedikováno projektu MUNI/FR/0962/2017</a:t>
            </a:r>
          </a:p>
        </p:txBody>
      </p:sp>
      <p:sp>
        <p:nvSpPr>
          <p:cNvPr id="3" name="Obdélník 2"/>
          <p:cNvSpPr/>
          <p:nvPr/>
        </p:nvSpPr>
        <p:spPr>
          <a:xfrm>
            <a:off x="0" y="5561707"/>
            <a:ext cx="9144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000" dirty="0"/>
              <a:t>LUCKEROVÁ, Lucie. 6. </a:t>
            </a:r>
            <a:r>
              <a:rPr lang="cs-CZ" sz="1000" dirty="0" err="1"/>
              <a:t>Kompartment</a:t>
            </a:r>
            <a:r>
              <a:rPr lang="cs-CZ" sz="1000" dirty="0"/>
              <a:t> syndrom. In LUCKEROVÁ, Lucie et al. </a:t>
            </a:r>
            <a:r>
              <a:rPr lang="cs-CZ" sz="1000" i="1" dirty="0"/>
              <a:t>Ošetřovatelská péče o pacienta v traumatologii. </a:t>
            </a:r>
            <a:r>
              <a:rPr lang="cs-CZ" sz="1000" dirty="0"/>
              <a:t>Brno (</a:t>
            </a:r>
            <a:r>
              <a:rPr lang="cs-CZ" sz="1000" dirty="0" err="1"/>
              <a:t>Czechia</a:t>
            </a:r>
            <a:r>
              <a:rPr lang="cs-CZ" sz="1000" dirty="0"/>
              <a:t>): NCO NZO, 2014, s. 36 - 37. ISBN 9788070135693. Czech.</a:t>
            </a:r>
          </a:p>
          <a:p>
            <a:r>
              <a:rPr lang="cs-CZ" sz="1000" dirty="0" err="1"/>
              <a:t>Maxdof</a:t>
            </a:r>
            <a:r>
              <a:rPr lang="cs-CZ" sz="1000" dirty="0"/>
              <a:t>, Velký lékařský slovník on-line, </a:t>
            </a:r>
            <a:r>
              <a:rPr lang="en-US" sz="1000" dirty="0"/>
              <a:t>[</a:t>
            </a:r>
            <a:r>
              <a:rPr lang="cs-CZ" sz="1000" dirty="0"/>
              <a:t>online]. </a:t>
            </a:r>
            <a:r>
              <a:rPr lang="cs-CZ" sz="1000" dirty="0" err="1"/>
              <a:t>Czechia</a:t>
            </a:r>
            <a:r>
              <a:rPr lang="cs-CZ" sz="1000" dirty="0"/>
              <a:t>: Praha. </a:t>
            </a:r>
            <a:r>
              <a:rPr lang="en-US" sz="1000" dirty="0"/>
              <a:t>[</a:t>
            </a:r>
            <a:r>
              <a:rPr lang="cs-CZ" sz="1000" dirty="0" err="1"/>
              <a:t>cited</a:t>
            </a:r>
            <a:r>
              <a:rPr lang="cs-CZ" sz="1000" dirty="0"/>
              <a:t> 2018-7-9]. </a:t>
            </a:r>
            <a:r>
              <a:rPr lang="cs-CZ" sz="1000" dirty="0" err="1"/>
              <a:t>Available</a:t>
            </a:r>
            <a:r>
              <a:rPr lang="cs-CZ" sz="1000" dirty="0"/>
              <a:t> </a:t>
            </a:r>
            <a:r>
              <a:rPr lang="cs-CZ" sz="1000" dirty="0" err="1"/>
              <a:t>from</a:t>
            </a:r>
            <a:r>
              <a:rPr lang="cs-CZ" sz="1000" dirty="0"/>
              <a:t>: http://lekarske.slovniky.cz. Czech.</a:t>
            </a:r>
          </a:p>
          <a:p>
            <a:endParaRPr lang="cs-CZ" sz="1000" dirty="0"/>
          </a:p>
          <a:p>
            <a:pPr marL="228600" indent="-228600">
              <a:buFont typeface="+mj-lt"/>
              <a:buAutoNum type="arabicPeriod"/>
            </a:pPr>
            <a:r>
              <a:rPr lang="de-DE" sz="1000" dirty="0"/>
              <a:t>MAŠEK M., MACH P., RUBER V</a:t>
            </a:r>
            <a:r>
              <a:rPr lang="cs-CZ" sz="1000" dirty="0"/>
              <a:t>., </a:t>
            </a:r>
            <a:r>
              <a:rPr lang="cs-CZ" sz="1000" dirty="0" err="1"/>
              <a:t>Compartment</a:t>
            </a:r>
            <a:r>
              <a:rPr lang="cs-CZ" sz="1000" dirty="0"/>
              <a:t> syndrom </a:t>
            </a:r>
            <a:r>
              <a:rPr lang="en-US" sz="1000" dirty="0"/>
              <a:t>[</a:t>
            </a:r>
            <a:r>
              <a:rPr lang="cs-CZ" sz="1000" dirty="0"/>
              <a:t>online]. Pardubice (</a:t>
            </a:r>
            <a:r>
              <a:rPr lang="cs-CZ" sz="1000" dirty="0" err="1"/>
              <a:t>Czechia</a:t>
            </a:r>
            <a:r>
              <a:rPr lang="cs-CZ" sz="1000" dirty="0"/>
              <a:t>): Křivánkovi dny; </a:t>
            </a:r>
            <a:r>
              <a:rPr lang="en-US" sz="1000" dirty="0"/>
              <a:t>[</a:t>
            </a:r>
            <a:r>
              <a:rPr lang="cs-CZ" sz="1000" dirty="0" err="1"/>
              <a:t>cited</a:t>
            </a:r>
            <a:r>
              <a:rPr lang="cs-CZ" sz="1000" dirty="0"/>
              <a:t> 2018-7-9]. [20 p.] </a:t>
            </a:r>
            <a:r>
              <a:rPr lang="cs-CZ" sz="1000" dirty="0" err="1"/>
              <a:t>Available</a:t>
            </a:r>
            <a:r>
              <a:rPr lang="cs-CZ" sz="1000" dirty="0"/>
              <a:t> </a:t>
            </a:r>
            <a:r>
              <a:rPr lang="cs-CZ" sz="1000" dirty="0" err="1"/>
              <a:t>from</a:t>
            </a:r>
            <a:r>
              <a:rPr lang="cs-CZ" sz="1000" dirty="0"/>
              <a:t>: http://pardubice.nempk.cz/</a:t>
            </a:r>
            <a:r>
              <a:rPr lang="cs-CZ" sz="1000" dirty="0" err="1"/>
              <a:t>sites</a:t>
            </a:r>
            <a:r>
              <a:rPr lang="cs-CZ" sz="1000" dirty="0"/>
              <a:t>/default/</a:t>
            </a:r>
            <a:r>
              <a:rPr lang="cs-CZ" sz="1000" dirty="0" err="1"/>
              <a:t>files</a:t>
            </a:r>
            <a:r>
              <a:rPr lang="cs-CZ" sz="1000" dirty="0"/>
              <a:t>/nemocnice-</a:t>
            </a:r>
            <a:r>
              <a:rPr lang="cs-CZ" sz="1000" dirty="0" err="1"/>
              <a:t>pardubice</a:t>
            </a:r>
            <a:r>
              <a:rPr lang="cs-CZ" sz="1000" dirty="0"/>
              <a:t>/obsah/</a:t>
            </a:r>
            <a:r>
              <a:rPr lang="cs-CZ" sz="1000" dirty="0" err="1"/>
              <a:t>stranky</a:t>
            </a:r>
            <a:r>
              <a:rPr lang="cs-CZ" sz="1000" dirty="0"/>
              <a:t>/</a:t>
            </a:r>
            <a:r>
              <a:rPr lang="cs-CZ" sz="1000" dirty="0" err="1"/>
              <a:t>krivankovy</a:t>
            </a:r>
            <a:r>
              <a:rPr lang="cs-CZ" sz="1000" dirty="0"/>
              <a:t>-dny/soubory/13cs.pdf. Czech.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0" y="16024"/>
            <a:ext cx="9144000" cy="18368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cs-CZ"/>
            </a:defPPr>
            <a:lvl1pPr algn="ctr">
              <a:spcBef>
                <a:spcPct val="0"/>
              </a:spcBef>
              <a:buNone/>
              <a:defRPr sz="440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cs-CZ" sz="3300" dirty="0"/>
              <a:t>PAKLOUB</a:t>
            </a:r>
          </a:p>
          <a:p>
            <a:r>
              <a:rPr lang="cs-CZ" sz="1400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Patologický stav, kdy nedojde ke kostěnému propojení kostních fragmentů za dobu dvakrát delší, než je běžné hojení zlomeniny.</a:t>
            </a:r>
          </a:p>
          <a:p>
            <a:pPr marL="285750" indent="-285750" algn="l">
              <a:buFont typeface="Wingdings" panose="05000000000000000000" pitchFamily="2" charset="2"/>
              <a:buChar char="ü"/>
            </a:pPr>
            <a:r>
              <a:rPr lang="cs-CZ" sz="1400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Příčiny: </a:t>
            </a:r>
            <a:r>
              <a:rPr lang="cs-CZ" sz="14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nedokonalá fixace zlomeniny, nedostatečné krevní zásobení, nedostatečná výživa</a:t>
            </a:r>
          </a:p>
          <a:p>
            <a:pPr marL="285750" indent="-285750" algn="l">
              <a:buFont typeface="Wingdings" panose="05000000000000000000" pitchFamily="2" charset="2"/>
              <a:buChar char="ü"/>
            </a:pPr>
            <a:r>
              <a:rPr lang="cs-CZ" sz="14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Chabé (v pakloubu dochází k pohybu) </a:t>
            </a:r>
            <a:r>
              <a:rPr lang="cs-CZ" sz="1400" b="1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x</a:t>
            </a:r>
            <a:r>
              <a:rPr lang="cs-CZ" sz="14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Pevné (v pakloubu nedochází k pohybu)</a:t>
            </a:r>
          </a:p>
          <a:p>
            <a:pPr marL="285750" indent="-285750" algn="l">
              <a:buFont typeface="Wingdings" panose="05000000000000000000" pitchFamily="2" charset="2"/>
              <a:buChar char="ü"/>
            </a:pPr>
            <a:r>
              <a:rPr lang="cs-CZ" sz="14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Hypertrofické </a:t>
            </a:r>
            <a:r>
              <a:rPr lang="cs-CZ" sz="1400" b="1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x</a:t>
            </a:r>
            <a:r>
              <a:rPr lang="cs-CZ" sz="14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Atrofické </a:t>
            </a:r>
            <a:r>
              <a:rPr lang="cs-CZ" sz="1400" b="1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x</a:t>
            </a:r>
            <a:r>
              <a:rPr lang="cs-CZ" sz="14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Defektní</a:t>
            </a:r>
          </a:p>
          <a:p>
            <a:pPr marL="285750" indent="-285750" algn="l">
              <a:buFont typeface="Wingdings" panose="05000000000000000000" pitchFamily="2" charset="2"/>
              <a:buChar char="ü"/>
            </a:pPr>
            <a:r>
              <a:rPr lang="cs-CZ" sz="14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Infikované </a:t>
            </a:r>
            <a:r>
              <a:rPr lang="cs-CZ" sz="1400" b="1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x</a:t>
            </a:r>
            <a:r>
              <a:rPr lang="cs-CZ" sz="14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Neinfikované</a:t>
            </a:r>
          </a:p>
          <a:p>
            <a:endParaRPr lang="cs-CZ" sz="14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5097080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>
          <a:xfrm>
            <a:off x="2994226" y="6661994"/>
            <a:ext cx="2895600" cy="196006"/>
          </a:xfrm>
        </p:spPr>
        <p:txBody>
          <a:bodyPr/>
          <a:lstStyle/>
          <a:p>
            <a:r>
              <a:rPr lang="cs-CZ" dirty="0"/>
              <a:t>Dedikováno projektu MUNI/FR/0962/2017</a:t>
            </a:r>
          </a:p>
        </p:txBody>
      </p:sp>
      <p:pic>
        <p:nvPicPr>
          <p:cNvPr id="4" name="Obrázek 3"/>
          <p:cNvPicPr/>
          <p:nvPr/>
        </p:nvPicPr>
        <p:blipFill rotWithShape="1">
          <a:blip r:embed="rId2"/>
          <a:srcRect l="31263" t="15020" r="54696" b="57229"/>
          <a:stretch/>
        </p:blipFill>
        <p:spPr bwMode="auto">
          <a:xfrm>
            <a:off x="2146996" y="935028"/>
            <a:ext cx="900101" cy="11704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26" name="Picture 2" descr="acetabulum 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45"/>
          <a:stretch/>
        </p:blipFill>
        <p:spPr bwMode="auto">
          <a:xfrm>
            <a:off x="6400506" y="40271"/>
            <a:ext cx="2743494" cy="1608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0" y="352244"/>
            <a:ext cx="64472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/>
              <a:t>U zlomenin s tendencí redislokace po repozici</a:t>
            </a:r>
          </a:p>
          <a:p>
            <a:r>
              <a:rPr lang="cs-CZ" sz="1400" dirty="0"/>
              <a:t>Může být dočasným nebo trvalým ošetřením fraktury</a:t>
            </a:r>
          </a:p>
        </p:txBody>
      </p:sp>
      <p:pic>
        <p:nvPicPr>
          <p:cNvPr id="11" name="Obrázek 10"/>
          <p:cNvPicPr/>
          <p:nvPr/>
        </p:nvPicPr>
        <p:blipFill rotWithShape="1">
          <a:blip r:embed="rId4"/>
          <a:srcRect l="26125" t="49207" r="51389" b="23280"/>
          <a:stretch/>
        </p:blipFill>
        <p:spPr bwMode="auto">
          <a:xfrm>
            <a:off x="53481" y="924109"/>
            <a:ext cx="2100213" cy="11704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Nadpis 1"/>
          <p:cNvSpPr txBox="1">
            <a:spLocks/>
          </p:cNvSpPr>
          <p:nvPr/>
        </p:nvSpPr>
        <p:spPr>
          <a:xfrm>
            <a:off x="-23591" y="28683"/>
            <a:ext cx="9167591" cy="5005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TRAKCE</a:t>
            </a:r>
          </a:p>
        </p:txBody>
      </p:sp>
      <p:pic>
        <p:nvPicPr>
          <p:cNvPr id="12" name="Obrázek 11"/>
          <p:cNvPicPr/>
          <p:nvPr/>
        </p:nvPicPr>
        <p:blipFill rotWithShape="1">
          <a:blip r:embed="rId5"/>
          <a:srcRect l="15377" t="18254" r="58168" b="39154"/>
          <a:stretch/>
        </p:blipFill>
        <p:spPr bwMode="auto">
          <a:xfrm>
            <a:off x="41772" y="2090421"/>
            <a:ext cx="1524000" cy="15335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Obrázek 12"/>
          <p:cNvPicPr/>
          <p:nvPr/>
        </p:nvPicPr>
        <p:blipFill rotWithShape="1">
          <a:blip r:embed="rId6"/>
          <a:srcRect l="15046" t="17990" r="58333" b="49206"/>
          <a:stretch/>
        </p:blipFill>
        <p:spPr bwMode="auto">
          <a:xfrm>
            <a:off x="1545987" y="2116347"/>
            <a:ext cx="1509228" cy="152053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-23591" y="851017"/>
            <a:ext cx="15619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/>
              <a:t>Horizontální trakce</a:t>
            </a:r>
          </a:p>
        </p:txBody>
      </p:sp>
      <p:sp>
        <p:nvSpPr>
          <p:cNvPr id="14" name="TextovéPole 13"/>
          <p:cNvSpPr txBox="1"/>
          <p:nvPr/>
        </p:nvSpPr>
        <p:spPr>
          <a:xfrm>
            <a:off x="1678285" y="3399770"/>
            <a:ext cx="1365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/>
              <a:t>Vertikální trakce</a:t>
            </a:r>
          </a:p>
        </p:txBody>
      </p:sp>
      <p:sp>
        <p:nvSpPr>
          <p:cNvPr id="16" name="Šipka doleva 15"/>
          <p:cNvSpPr/>
          <p:nvPr/>
        </p:nvSpPr>
        <p:spPr>
          <a:xfrm>
            <a:off x="3014914" y="1126209"/>
            <a:ext cx="3559606" cy="968206"/>
          </a:xfrm>
          <a:prstGeom prst="lef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SKELETÁRNÍ TRAKCE: </a:t>
            </a:r>
            <a:r>
              <a:rPr lang="cs-CZ" sz="1600" dirty="0"/>
              <a:t>závaží je zavěšeno na „drát“ zavedený do kosti</a:t>
            </a:r>
          </a:p>
        </p:txBody>
      </p:sp>
      <p:sp>
        <p:nvSpPr>
          <p:cNvPr id="18" name="Šipka doleva 17"/>
          <p:cNvSpPr/>
          <p:nvPr/>
        </p:nvSpPr>
        <p:spPr>
          <a:xfrm>
            <a:off x="3018529" y="2235847"/>
            <a:ext cx="5307222" cy="968206"/>
          </a:xfrm>
          <a:prstGeom prst="lef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KOŽNÍ NÁPLASŤOVÁ TRAKCE </a:t>
            </a:r>
            <a:r>
              <a:rPr lang="cs-CZ" sz="1600" dirty="0"/>
              <a:t>- není invazivně zaveden drát do kosti - fixace kladky obvazem - nosnost max. 5 kg</a:t>
            </a:r>
          </a:p>
        </p:txBody>
      </p:sp>
      <p:sp>
        <p:nvSpPr>
          <p:cNvPr id="19" name="TextovéPole 18"/>
          <p:cNvSpPr txBox="1"/>
          <p:nvPr/>
        </p:nvSpPr>
        <p:spPr>
          <a:xfrm>
            <a:off x="53481" y="3645784"/>
            <a:ext cx="9090519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Specifika ošetřovatelské péče u jedince s trakcí</a:t>
            </a:r>
            <a:endParaRPr lang="cs-CZ" sz="14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400" dirty="0" err="1"/>
              <a:t>Edukuj</a:t>
            </a:r>
            <a:r>
              <a:rPr lang="cs-CZ" sz="1400" dirty="0"/>
              <a:t> pacienta o ošetřovatelské péči při trakci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400" dirty="0"/>
              <a:t>Připrav lůžko pacienta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cs-CZ" sz="1100" dirty="0"/>
              <a:t>Braunovu dlahu vypodlož a omotej obvazem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cs-CZ" sz="1100" dirty="0"/>
              <a:t>Umísti Braunovu dlahu do lůžka pacienta na tvrdou podložku a dej pacientovi do lůžka bedýnku na opření zdravé DKK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400" dirty="0"/>
              <a:t>Hmotnost závaží (tahu) určí lékař ( většinou: jedna desetina hmotnosti pacienta)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400" dirty="0"/>
              <a:t>Dbej na to, aby závaží volně vyselo - při spouštění závaží (aplikace tahu) postupuj pomalu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400" dirty="0"/>
              <a:t>Uvolnit trakci = nadlehčit závaží, je možné pouze na základě indikace lékaře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400" dirty="0"/>
              <a:t>Upravuj pozici pacienta a Braunovy dlahy dle potřeby - pravidelně ji kontroluj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400" dirty="0"/>
              <a:t>Předcházej vzniku dekubitů - ↑ riziko </a:t>
            </a:r>
            <a:r>
              <a:rPr lang="cs-CZ" sz="1400" dirty="0" err="1"/>
              <a:t>sakrum</a:t>
            </a:r>
            <a:r>
              <a:rPr lang="cs-CZ" sz="1400" dirty="0"/>
              <a:t>, paty - používej antidekubitální pomůcky (imobilní pacient)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400" dirty="0"/>
              <a:t>Kontroluj pokožku - hygienu prováděj denně i na špatně dostupných místech a pod bandáží DKK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400" dirty="0"/>
              <a:t>Pomáhej pacientovi v </a:t>
            </a:r>
            <a:r>
              <a:rPr lang="cs-CZ" sz="1400" dirty="0" err="1"/>
              <a:t>sebepéči</a:t>
            </a:r>
            <a:r>
              <a:rPr lang="cs-CZ" sz="1400" dirty="0"/>
              <a:t> dle potřeby, dej mu vše potřebné na dosah ruky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400" dirty="0"/>
              <a:t>Připrav pacientovi signalizační zařízení na dosah ruky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400" dirty="0"/>
              <a:t>U skeletární trakce ošetřuj piny stejným způsobem jako u zevního fixátoru - sleduj známky zánětu</a:t>
            </a:r>
          </a:p>
        </p:txBody>
      </p:sp>
      <p:sp>
        <p:nvSpPr>
          <p:cNvPr id="17" name="Bublinový popisek se šipkou nahoru 16"/>
          <p:cNvSpPr/>
          <p:nvPr/>
        </p:nvSpPr>
        <p:spPr>
          <a:xfrm>
            <a:off x="46783" y="1766871"/>
            <a:ext cx="2100213" cy="301712"/>
          </a:xfrm>
          <a:prstGeom prst="upArrowCallout">
            <a:avLst>
              <a:gd name="adj1" fmla="val 25000"/>
              <a:gd name="adj2" fmla="val 43395"/>
              <a:gd name="adj3" fmla="val 25000"/>
              <a:gd name="adj4" fmla="val 6497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Braunova dlaha</a:t>
            </a:r>
          </a:p>
        </p:txBody>
      </p:sp>
      <p:sp>
        <p:nvSpPr>
          <p:cNvPr id="21" name="TextovéPole 20"/>
          <p:cNvSpPr txBox="1"/>
          <p:nvPr/>
        </p:nvSpPr>
        <p:spPr>
          <a:xfrm>
            <a:off x="1384649" y="857880"/>
            <a:ext cx="4002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[1]</a:t>
            </a:r>
          </a:p>
        </p:txBody>
      </p:sp>
      <p:sp>
        <p:nvSpPr>
          <p:cNvPr id="22" name="TextovéPole 21"/>
          <p:cNvSpPr txBox="1"/>
          <p:nvPr/>
        </p:nvSpPr>
        <p:spPr>
          <a:xfrm>
            <a:off x="2762315" y="871772"/>
            <a:ext cx="4002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[2]</a:t>
            </a:r>
          </a:p>
        </p:txBody>
      </p:sp>
      <p:sp>
        <p:nvSpPr>
          <p:cNvPr id="23" name="TextovéPole 22"/>
          <p:cNvSpPr txBox="1"/>
          <p:nvPr/>
        </p:nvSpPr>
        <p:spPr>
          <a:xfrm>
            <a:off x="8388424" y="84172"/>
            <a:ext cx="4002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[3]</a:t>
            </a:r>
          </a:p>
        </p:txBody>
      </p:sp>
      <p:sp>
        <p:nvSpPr>
          <p:cNvPr id="24" name="TextovéPole 23"/>
          <p:cNvSpPr txBox="1"/>
          <p:nvPr/>
        </p:nvSpPr>
        <p:spPr>
          <a:xfrm>
            <a:off x="1060999" y="2063636"/>
            <a:ext cx="4002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[4]</a:t>
            </a:r>
          </a:p>
        </p:txBody>
      </p:sp>
      <p:sp>
        <p:nvSpPr>
          <p:cNvPr id="25" name="TextovéPole 24"/>
          <p:cNvSpPr txBox="1"/>
          <p:nvPr/>
        </p:nvSpPr>
        <p:spPr>
          <a:xfrm>
            <a:off x="2803520" y="2042636"/>
            <a:ext cx="4002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[4]</a:t>
            </a:r>
          </a:p>
        </p:txBody>
      </p:sp>
    </p:spTree>
    <p:extLst>
      <p:ext uri="{BB962C8B-B14F-4D97-AF65-F5344CB8AC3E}">
        <p14:creationId xmlns:p14="http://schemas.microsoft.com/office/powerpoint/2010/main" val="918514124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Dedikováno projektu MUNI/FR/0962/2017</a:t>
            </a:r>
          </a:p>
        </p:txBody>
      </p:sp>
      <p:sp>
        <p:nvSpPr>
          <p:cNvPr id="3" name="Obdélník 2"/>
          <p:cNvSpPr/>
          <p:nvPr/>
        </p:nvSpPr>
        <p:spPr>
          <a:xfrm>
            <a:off x="-10750" y="32048"/>
            <a:ext cx="911925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000" dirty="0"/>
              <a:t>ZEMAN, Miroslav a FÁRA Miroslav. Nauka o poraněních. In Miroslav ZEMAN, Zdeněk KRŠKA et al. Chirurgická propedeutika. Praha: </a:t>
            </a:r>
            <a:r>
              <a:rPr lang="cs-CZ" sz="1000" dirty="0" err="1"/>
              <a:t>Grada</a:t>
            </a:r>
            <a:r>
              <a:rPr lang="cs-CZ" sz="1000" dirty="0"/>
              <a:t>, 2011, s. 315 - 364. ISBN 9788024737706. Czech.</a:t>
            </a:r>
            <a:endParaRPr lang="cs-CZ" sz="1000" dirty="0">
              <a:solidFill>
                <a:srgbClr val="FF0000"/>
              </a:solidFill>
            </a:endParaRPr>
          </a:p>
          <a:p>
            <a:r>
              <a:rPr lang="cs-CZ" sz="1000" dirty="0"/>
              <a:t>BULECHEK, Gloria M. </a:t>
            </a:r>
            <a:r>
              <a:rPr lang="cs-CZ" sz="1000" i="1" dirty="0" err="1"/>
              <a:t>Nursing</a:t>
            </a:r>
            <a:r>
              <a:rPr lang="cs-CZ" sz="1000" i="1" dirty="0"/>
              <a:t> </a:t>
            </a:r>
            <a:r>
              <a:rPr lang="cs-CZ" sz="1000" i="1" dirty="0" err="1"/>
              <a:t>Interventions</a:t>
            </a:r>
            <a:r>
              <a:rPr lang="cs-CZ" sz="1000" i="1" dirty="0"/>
              <a:t> </a:t>
            </a:r>
            <a:r>
              <a:rPr lang="cs-CZ" sz="1000" i="1" dirty="0" err="1"/>
              <a:t>Classification</a:t>
            </a:r>
            <a:r>
              <a:rPr lang="cs-CZ" sz="1000" i="1" dirty="0"/>
              <a:t> (NIC) - </a:t>
            </a:r>
            <a:r>
              <a:rPr lang="cs-CZ" sz="1000" i="1" dirty="0" err="1"/>
              <a:t>Traction</a:t>
            </a:r>
            <a:r>
              <a:rPr lang="cs-CZ" sz="1000" i="1" dirty="0"/>
              <a:t>/</a:t>
            </a:r>
            <a:r>
              <a:rPr lang="cs-CZ" sz="1000" i="1" dirty="0" err="1"/>
              <a:t>Imobilization</a:t>
            </a:r>
            <a:r>
              <a:rPr lang="cs-CZ" sz="1000" i="1" dirty="0"/>
              <a:t> care (0940). </a:t>
            </a:r>
            <a:r>
              <a:rPr lang="cs-CZ" sz="1000" i="1" dirty="0" err="1"/>
              <a:t>ed</a:t>
            </a:r>
            <a:r>
              <a:rPr lang="cs-CZ" sz="1000" i="1" dirty="0"/>
              <a:t>. Gloria M. </a:t>
            </a:r>
            <a:r>
              <a:rPr lang="cs-CZ" sz="1000" i="1" dirty="0" err="1"/>
              <a:t>Bulechek</a:t>
            </a:r>
            <a:r>
              <a:rPr lang="cs-CZ" sz="1000" i="1" dirty="0"/>
              <a:t>... [et al.]</a:t>
            </a:r>
            <a:r>
              <a:rPr lang="cs-CZ" sz="1000" dirty="0"/>
              <a:t>. St. Louis, </a:t>
            </a:r>
            <a:r>
              <a:rPr lang="cs-CZ" sz="1000" dirty="0" err="1"/>
              <a:t>Misury</a:t>
            </a:r>
            <a:r>
              <a:rPr lang="cs-CZ" sz="1000" dirty="0"/>
              <a:t>: </a:t>
            </a:r>
            <a:r>
              <a:rPr lang="cs-CZ" sz="1000" dirty="0" err="1"/>
              <a:t>Elsevier</a:t>
            </a:r>
            <a:r>
              <a:rPr lang="cs-CZ" sz="1000" dirty="0"/>
              <a:t> - </a:t>
            </a:r>
            <a:r>
              <a:rPr lang="cs-CZ" sz="1000" dirty="0" err="1"/>
              <a:t>Msoby</a:t>
            </a:r>
            <a:r>
              <a:rPr lang="cs-CZ" sz="1000" dirty="0"/>
              <a:t>, 2013, s. 395. ISBN 9780323100113. </a:t>
            </a:r>
            <a:r>
              <a:rPr lang="cs-CZ" sz="1000" dirty="0" err="1"/>
              <a:t>English</a:t>
            </a:r>
            <a:r>
              <a:rPr lang="cs-CZ" sz="1000" dirty="0"/>
              <a:t>.</a:t>
            </a:r>
            <a:endParaRPr lang="cs-CZ" sz="1000" dirty="0">
              <a:solidFill>
                <a:srgbClr val="FF0000"/>
              </a:solidFill>
            </a:endParaRPr>
          </a:p>
          <a:p>
            <a:endParaRPr lang="cs-CZ" sz="1000" dirty="0"/>
          </a:p>
          <a:p>
            <a:pPr marL="228600" indent="-228600">
              <a:buFont typeface="+mj-lt"/>
              <a:buAutoNum type="arabicPeriod"/>
            </a:pPr>
            <a:r>
              <a:rPr lang="cs-CZ" sz="1000" dirty="0"/>
              <a:t>RUBER, V., MAŠEK, M, MACH, P. </a:t>
            </a:r>
            <a:r>
              <a:rPr lang="cs-CZ" sz="1000" i="1" dirty="0"/>
              <a:t>“Komplikované“ osteosyntézy acetabula</a:t>
            </a:r>
            <a:r>
              <a:rPr lang="cs-CZ" sz="1000" dirty="0"/>
              <a:t> </a:t>
            </a:r>
            <a:r>
              <a:rPr lang="en-US" sz="1000" dirty="0"/>
              <a:t>[</a:t>
            </a:r>
            <a:r>
              <a:rPr lang="cs-CZ" sz="1000" dirty="0"/>
              <a:t>online]. Brno (</a:t>
            </a:r>
            <a:r>
              <a:rPr lang="cs-CZ" sz="1000" dirty="0" err="1"/>
              <a:t>Czechia</a:t>
            </a:r>
            <a:r>
              <a:rPr lang="cs-CZ" sz="1000" dirty="0"/>
              <a:t>): KARIM: AKUTNĚ. CZ; </a:t>
            </a:r>
            <a:r>
              <a:rPr lang="en-US" sz="1000" dirty="0"/>
              <a:t>[</a:t>
            </a:r>
            <a:r>
              <a:rPr lang="cs-CZ" sz="1000" dirty="0" err="1"/>
              <a:t>cited</a:t>
            </a:r>
            <a:r>
              <a:rPr lang="cs-CZ" sz="1000" dirty="0"/>
              <a:t> 2018-7-9]. [22 p.] </a:t>
            </a:r>
            <a:r>
              <a:rPr lang="cs-CZ" sz="1000" dirty="0" err="1"/>
              <a:t>Available</a:t>
            </a:r>
            <a:r>
              <a:rPr lang="cs-CZ" sz="1000" dirty="0"/>
              <a:t> </a:t>
            </a:r>
            <a:r>
              <a:rPr lang="cs-CZ" sz="1000" dirty="0" err="1"/>
              <a:t>from</a:t>
            </a:r>
            <a:r>
              <a:rPr lang="cs-CZ" sz="1000" dirty="0"/>
              <a:t>: http://www.akutne.cz/res/publikace/komplikovane-osteosyntezy-acetabula-ruber-v.pdf Czech.</a:t>
            </a:r>
          </a:p>
          <a:p>
            <a:pPr marL="228600" indent="-228600">
              <a:buFont typeface="+mj-lt"/>
              <a:buAutoNum type="arabicPeriod"/>
            </a:pPr>
            <a:r>
              <a:rPr lang="cs-CZ" sz="1000" dirty="0"/>
              <a:t>VYHNÁLEK František a STRNAD Jiří. Obecná traumatologie. In VYHNÁLEK, F. et al. Chirurgie I. Praha: Informatorium, 1997, s. 73 -93. ISBN 80-86073-07-6. Czech.</a:t>
            </a:r>
            <a:endParaRPr lang="cs-CZ" sz="1000" dirty="0">
              <a:solidFill>
                <a:srgbClr val="FF0000"/>
              </a:solidFill>
            </a:endParaRPr>
          </a:p>
          <a:p>
            <a:pPr marL="228600" indent="-228600">
              <a:buFont typeface="+mj-lt"/>
              <a:buAutoNum type="arabicPeriod"/>
            </a:pPr>
            <a:r>
              <a:rPr lang="cs-CZ" sz="1000" dirty="0" err="1"/>
              <a:t>Ruarrijoseph</a:t>
            </a:r>
            <a:r>
              <a:rPr lang="cs-CZ" sz="1000" dirty="0"/>
              <a:t>, Acetabulum Kyčelní kosti </a:t>
            </a:r>
            <a:r>
              <a:rPr lang="en-US" sz="1000" dirty="0"/>
              <a:t>[</a:t>
            </a:r>
            <a:r>
              <a:rPr lang="cs-CZ" sz="1000" dirty="0"/>
              <a:t>online]. </a:t>
            </a:r>
            <a:r>
              <a:rPr lang="en-US" sz="1000" dirty="0"/>
              <a:t>[</a:t>
            </a:r>
            <a:r>
              <a:rPr lang="cs-CZ" sz="1000" dirty="0" err="1"/>
              <a:t>cited</a:t>
            </a:r>
            <a:r>
              <a:rPr lang="cs-CZ" sz="1000" dirty="0"/>
              <a:t> 2018-8-9]. </a:t>
            </a:r>
            <a:r>
              <a:rPr lang="cs-CZ" sz="1000" dirty="0" err="1"/>
              <a:t>Available</a:t>
            </a:r>
            <a:r>
              <a:rPr lang="cs-CZ" sz="1000" dirty="0"/>
              <a:t> </a:t>
            </a:r>
            <a:r>
              <a:rPr lang="cs-CZ" sz="1000" dirty="0" err="1"/>
              <a:t>from</a:t>
            </a:r>
            <a:r>
              <a:rPr lang="cs-CZ" sz="1000" dirty="0"/>
              <a:t>: https://cs.ruarrijoseph.com/zdorove/121270-vertluzhnaya-vpadina-tazovoy-kosti.html Czech.</a:t>
            </a:r>
          </a:p>
          <a:p>
            <a:pPr marL="228600" indent="-228600">
              <a:buFont typeface="+mj-lt"/>
              <a:buAutoNum type="arabicPeriod"/>
            </a:pPr>
            <a:r>
              <a:rPr lang="cs-CZ" sz="1000" dirty="0"/>
              <a:t>BRYJA, J., PALKO, J., HANDŽÁK, M. </a:t>
            </a:r>
            <a:r>
              <a:rPr lang="cs-CZ" sz="1000" i="1" dirty="0"/>
              <a:t>Dětské zlomeniny</a:t>
            </a:r>
            <a:r>
              <a:rPr lang="cs-CZ" sz="1000" dirty="0"/>
              <a:t> </a:t>
            </a:r>
            <a:r>
              <a:rPr lang="en-US" sz="1000" dirty="0"/>
              <a:t>[</a:t>
            </a:r>
            <a:r>
              <a:rPr lang="cs-CZ" sz="1000" dirty="0"/>
              <a:t>online]. Poprad: nemocnice Poprad a. s. (Slovakia). </a:t>
            </a:r>
            <a:r>
              <a:rPr lang="en-US" sz="1000" dirty="0"/>
              <a:t>[</a:t>
            </a:r>
            <a:r>
              <a:rPr lang="cs-CZ" sz="1000" dirty="0" err="1"/>
              <a:t>cited</a:t>
            </a:r>
            <a:r>
              <a:rPr lang="cs-CZ" sz="1000" dirty="0"/>
              <a:t> 2018-7-9]. [22 p.] </a:t>
            </a:r>
            <a:r>
              <a:rPr lang="cs-CZ" sz="1000" dirty="0" err="1"/>
              <a:t>Available</a:t>
            </a:r>
            <a:r>
              <a:rPr lang="cs-CZ" sz="1000" dirty="0"/>
              <a:t> </a:t>
            </a:r>
            <a:r>
              <a:rPr lang="cs-CZ" sz="1000" dirty="0" err="1"/>
              <a:t>from</a:t>
            </a:r>
            <a:r>
              <a:rPr lang="cs-CZ" sz="1000" dirty="0"/>
              <a:t>: </a:t>
            </a:r>
            <a:r>
              <a:rPr lang="cs-CZ" sz="1000" dirty="0">
                <a:hlinkClick r:id="rId2"/>
              </a:rPr>
              <a:t>https://docplayer.cz/46318921-Detske-zlomeniny-mudr-bryja-juraj-mudr-tamas-jan-mudr-palko-jan-mudr-handzak-matej-traumatologicke-odd-nemocnica-poprad-a-s.html</a:t>
            </a:r>
            <a:r>
              <a:rPr lang="cs-CZ" sz="1000" dirty="0"/>
              <a:t>. Slovakia.</a:t>
            </a:r>
          </a:p>
          <a:p>
            <a:endParaRPr lang="cs-CZ" sz="1000" dirty="0"/>
          </a:p>
          <a:p>
            <a:endParaRPr lang="cs-CZ" sz="1000" dirty="0"/>
          </a:p>
          <a:p>
            <a:endParaRPr lang="cs-CZ" sz="1000" dirty="0"/>
          </a:p>
        </p:txBody>
      </p:sp>
    </p:spTree>
    <p:extLst>
      <p:ext uri="{BB962C8B-B14F-4D97-AF65-F5344CB8AC3E}">
        <p14:creationId xmlns:p14="http://schemas.microsoft.com/office/powerpoint/2010/main" val="3691517629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Zaoblený obdélník 23"/>
          <p:cNvSpPr/>
          <p:nvPr/>
        </p:nvSpPr>
        <p:spPr>
          <a:xfrm>
            <a:off x="2392638" y="4845558"/>
            <a:ext cx="6667767" cy="198223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1600" b="1" dirty="0">
                <a:solidFill>
                  <a:schemeClr val="accent6"/>
                </a:solidFill>
              </a:rPr>
              <a:t>ŠÁTKOVÝ ZÁVĚS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400" dirty="0">
                <a:solidFill>
                  <a:schemeClr val="tx1"/>
                </a:solidFill>
              </a:rPr>
              <a:t>Přikládá na oděv (vyjma hygieny)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400" dirty="0">
                <a:solidFill>
                  <a:schemeClr val="tx1"/>
                </a:solidFill>
              </a:rPr>
              <a:t>Sled kroků při nasazení je naznačen na obrázku</a:t>
            </a:r>
          </a:p>
          <a:p>
            <a:pPr lvl="1"/>
            <a:r>
              <a:rPr lang="cs-CZ" sz="1200" dirty="0">
                <a:solidFill>
                  <a:schemeClr val="tx1"/>
                </a:solidFill>
              </a:rPr>
              <a:t>1. Spodní cíp přes nemocné rameno</a:t>
            </a:r>
          </a:p>
          <a:p>
            <a:pPr lvl="1"/>
            <a:r>
              <a:rPr lang="cs-CZ" sz="1200" dirty="0">
                <a:solidFill>
                  <a:schemeClr val="tx1"/>
                </a:solidFill>
              </a:rPr>
              <a:t>2. Horní cíp přes zdravé rameno</a:t>
            </a:r>
          </a:p>
          <a:p>
            <a:pPr lvl="1"/>
            <a:r>
              <a:rPr lang="cs-CZ" sz="1200" dirty="0">
                <a:solidFill>
                  <a:schemeClr val="tx1"/>
                </a:solidFill>
              </a:rPr>
              <a:t>3. Zavázat na ambulantní uzel tak, aby loket zaujímal úhel 90° (pokud lékař neurčí jinak) - uzel podložit vatou </a:t>
            </a:r>
          </a:p>
          <a:p>
            <a:pPr lvl="1"/>
            <a:r>
              <a:rPr lang="cs-CZ" sz="1200" dirty="0">
                <a:solidFill>
                  <a:schemeClr val="tx1"/>
                </a:solidFill>
              </a:rPr>
              <a:t>4. Šátek přetáhnout do poloviny prstů</a:t>
            </a:r>
          </a:p>
          <a:p>
            <a:pPr lvl="1"/>
            <a:r>
              <a:rPr lang="cs-CZ" sz="1200" dirty="0">
                <a:solidFill>
                  <a:schemeClr val="tx1"/>
                </a:solidFill>
              </a:rPr>
              <a:t>5. Na vrcholu u lokte udělat uzel, aby se končetina v šátkovém závěsu nemohla posouvat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400" dirty="0">
                <a:solidFill>
                  <a:schemeClr val="tx1"/>
                </a:solidFill>
              </a:rPr>
              <a:t>Hygiena viz. pažní ortéza</a:t>
            </a:r>
          </a:p>
        </p:txBody>
      </p:sp>
      <p:pic>
        <p:nvPicPr>
          <p:cNvPr id="2052" name="Picture 4" descr="https://www.sanomed.cz/w/1800/img/catalog/gallery/0078611/2-Img0162_web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95" t="27103" r="10035" b="15995"/>
          <a:stretch/>
        </p:blipFill>
        <p:spPr bwMode="auto">
          <a:xfrm>
            <a:off x="-15339" y="514786"/>
            <a:ext cx="2385874" cy="1623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>
          <a:xfrm>
            <a:off x="-1" y="27460"/>
            <a:ext cx="2895600" cy="365125"/>
          </a:xfrm>
        </p:spPr>
        <p:txBody>
          <a:bodyPr/>
          <a:lstStyle/>
          <a:p>
            <a:r>
              <a:rPr lang="cs-CZ" dirty="0"/>
              <a:t>Dedikováno projektu MUNI/FR/0962/2017</a:t>
            </a:r>
          </a:p>
        </p:txBody>
      </p:sp>
      <p:sp>
        <p:nvSpPr>
          <p:cNvPr id="3" name="Nadpis 1"/>
          <p:cNvSpPr txBox="1">
            <a:spLocks/>
          </p:cNvSpPr>
          <p:nvPr/>
        </p:nvSpPr>
        <p:spPr>
          <a:xfrm>
            <a:off x="1788439" y="28683"/>
            <a:ext cx="7355561" cy="5005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IMOBILIZACE - Horní končetina</a:t>
            </a:r>
          </a:p>
        </p:txBody>
      </p:sp>
      <p:pic>
        <p:nvPicPr>
          <p:cNvPr id="2050" name="Picture 2" descr="http://www.zdravotnicke-potreby-bara.cz/pic_zbozi/78097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57" t="34722" r="8726" b="13196"/>
          <a:stretch/>
        </p:blipFill>
        <p:spPr bwMode="auto">
          <a:xfrm>
            <a:off x="-1" y="2139183"/>
            <a:ext cx="2357797" cy="2476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Bublinový popisek se šipkou dolů 4"/>
          <p:cNvSpPr/>
          <p:nvPr/>
        </p:nvSpPr>
        <p:spPr>
          <a:xfrm>
            <a:off x="-15339" y="2139183"/>
            <a:ext cx="945280" cy="494346"/>
          </a:xfrm>
          <a:prstGeom prst="downArrowCallou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/>
              <a:t>Nemocná</a:t>
            </a:r>
          </a:p>
        </p:txBody>
      </p:sp>
      <p:sp>
        <p:nvSpPr>
          <p:cNvPr id="7" name="Bublinový popisek se šipkou dolů 6"/>
          <p:cNvSpPr/>
          <p:nvPr/>
        </p:nvSpPr>
        <p:spPr>
          <a:xfrm>
            <a:off x="1536083" y="2141061"/>
            <a:ext cx="821714" cy="494346"/>
          </a:xfrm>
          <a:prstGeom prst="downArrowCallou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/>
              <a:t>Zdravá</a:t>
            </a:r>
          </a:p>
        </p:txBody>
      </p:sp>
      <p:sp>
        <p:nvSpPr>
          <p:cNvPr id="6" name="Zaoblený obdélník 5"/>
          <p:cNvSpPr/>
          <p:nvPr/>
        </p:nvSpPr>
        <p:spPr>
          <a:xfrm>
            <a:off x="2366709" y="2147734"/>
            <a:ext cx="6693696" cy="2639291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1600" b="1" dirty="0">
                <a:solidFill>
                  <a:srgbClr val="92D050"/>
                </a:solidFill>
              </a:rPr>
              <a:t>RAMENNÍ IMOBILIZAČNÍ ORTÉZA (DESAULTOVA ORTÉZA)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400" dirty="0">
                <a:solidFill>
                  <a:schemeClr val="tx1"/>
                </a:solidFill>
              </a:rPr>
              <a:t>Ortéza se přikládá na oděv (vyjma hygieny)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400" dirty="0">
                <a:solidFill>
                  <a:schemeClr val="tx1"/>
                </a:solidFill>
              </a:rPr>
              <a:t>Připevňuje se suchými zipy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400" dirty="0">
                <a:solidFill>
                  <a:schemeClr val="tx1"/>
                </a:solidFill>
              </a:rPr>
              <a:t>V loktu musí svírat úhel 90° (pokud lékař neurčí jinak)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400" dirty="0">
                <a:solidFill>
                  <a:schemeClr val="tx1"/>
                </a:solidFill>
              </a:rPr>
              <a:t>Sled kroků při zapínání je naznačen na obrázku</a:t>
            </a:r>
          </a:p>
          <a:p>
            <a:pPr lvl="1"/>
            <a:r>
              <a:rPr lang="cs-CZ" sz="1200" dirty="0">
                <a:solidFill>
                  <a:schemeClr val="tx1"/>
                </a:solidFill>
              </a:rPr>
              <a:t>1. Zapnout kolem trupu</a:t>
            </a:r>
          </a:p>
          <a:p>
            <a:pPr lvl="1"/>
            <a:r>
              <a:rPr lang="cs-CZ" sz="1200" dirty="0">
                <a:solidFill>
                  <a:schemeClr val="tx1"/>
                </a:solidFill>
              </a:rPr>
              <a:t>2. Zapnout kolem paže</a:t>
            </a:r>
          </a:p>
          <a:p>
            <a:pPr lvl="1"/>
            <a:r>
              <a:rPr lang="cs-CZ" sz="1200" dirty="0">
                <a:solidFill>
                  <a:schemeClr val="tx1"/>
                </a:solidFill>
              </a:rPr>
              <a:t>3. Navléct na zápěstí</a:t>
            </a:r>
          </a:p>
          <a:p>
            <a:pPr lvl="1"/>
            <a:r>
              <a:rPr lang="cs-CZ" sz="1200" dirty="0">
                <a:solidFill>
                  <a:schemeClr val="tx1"/>
                </a:solidFill>
              </a:rPr>
              <a:t>4. Zavěsit na závěsný pásek, který je vedený přes zdravé rameno</a:t>
            </a:r>
          </a:p>
          <a:p>
            <a:pPr lvl="1"/>
            <a:r>
              <a:rPr lang="cs-CZ" sz="1200" dirty="0">
                <a:solidFill>
                  <a:schemeClr val="tx1"/>
                </a:solidFill>
              </a:rPr>
              <a:t>5. Ortézu na zápěstí fixovat páskem ze suchého zipu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Hygiena: </a:t>
            </a:r>
            <a:r>
              <a:rPr lang="cs-CZ" sz="1400" dirty="0">
                <a:solidFill>
                  <a:schemeClr val="tx1"/>
                </a:solidFill>
              </a:rPr>
              <a:t>je nutné věnovat zvýšenou pozornost podpaží postižené HK - ortéza se nesmí namočit pacient si fixuje zdravou HK nemocnou ve stabilní poloze - sestra provádí hygienu - dle potřeby podpaží vypodloží sterilní </a:t>
            </a:r>
            <a:r>
              <a:rPr lang="cs-CZ" sz="1400" dirty="0" err="1">
                <a:solidFill>
                  <a:schemeClr val="tx1"/>
                </a:solidFill>
              </a:rPr>
              <a:t>longetou</a:t>
            </a:r>
            <a:r>
              <a:rPr lang="cs-CZ" sz="140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9" name="Zaoblený obdélníkový bublinový popisek 8"/>
          <p:cNvSpPr/>
          <p:nvPr/>
        </p:nvSpPr>
        <p:spPr>
          <a:xfrm>
            <a:off x="677585" y="3335696"/>
            <a:ext cx="252356" cy="216024"/>
          </a:xfrm>
          <a:prstGeom prst="wedgeRoundRectCallout">
            <a:avLst>
              <a:gd name="adj1" fmla="val -4001"/>
              <a:gd name="adj2" fmla="val 161285"/>
              <a:gd name="adj3" fmla="val 16667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/>
              <a:t>1</a:t>
            </a:r>
          </a:p>
        </p:txBody>
      </p:sp>
      <p:sp>
        <p:nvSpPr>
          <p:cNvPr id="10" name="Zaoblený obdélníkový bublinový popisek 9"/>
          <p:cNvSpPr/>
          <p:nvPr/>
        </p:nvSpPr>
        <p:spPr>
          <a:xfrm>
            <a:off x="72615" y="3408434"/>
            <a:ext cx="252356" cy="216024"/>
          </a:xfrm>
          <a:prstGeom prst="wedgeRoundRectCallout">
            <a:avLst>
              <a:gd name="adj1" fmla="val -14872"/>
              <a:gd name="adj2" fmla="val 161285"/>
              <a:gd name="adj3" fmla="val 16667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/>
              <a:t>2</a:t>
            </a:r>
          </a:p>
        </p:txBody>
      </p:sp>
      <p:sp>
        <p:nvSpPr>
          <p:cNvPr id="11" name="Zaoblený obdélníkový bublinový popisek 10"/>
          <p:cNvSpPr/>
          <p:nvPr/>
        </p:nvSpPr>
        <p:spPr>
          <a:xfrm>
            <a:off x="1030847" y="4411540"/>
            <a:ext cx="252356" cy="216024"/>
          </a:xfrm>
          <a:prstGeom prst="wedgeRoundRectCallout">
            <a:avLst>
              <a:gd name="adj1" fmla="val 17739"/>
              <a:gd name="adj2" fmla="val -109618"/>
              <a:gd name="adj3" fmla="val 16667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/>
              <a:t>3</a:t>
            </a:r>
          </a:p>
        </p:txBody>
      </p:sp>
      <p:sp>
        <p:nvSpPr>
          <p:cNvPr id="12" name="Zaoblený obdélníkový bublinový popisek 11"/>
          <p:cNvSpPr/>
          <p:nvPr/>
        </p:nvSpPr>
        <p:spPr>
          <a:xfrm>
            <a:off x="1569935" y="2776958"/>
            <a:ext cx="252356" cy="216024"/>
          </a:xfrm>
          <a:prstGeom prst="wedgeRoundRectCallout">
            <a:avLst>
              <a:gd name="adj1" fmla="val -156187"/>
              <a:gd name="adj2" fmla="val 114724"/>
              <a:gd name="adj3" fmla="val 16667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/>
              <a:t>4</a:t>
            </a:r>
          </a:p>
        </p:txBody>
      </p:sp>
      <p:sp>
        <p:nvSpPr>
          <p:cNvPr id="13" name="Zaoblený obdélníkový bublinový popisek 12"/>
          <p:cNvSpPr/>
          <p:nvPr/>
        </p:nvSpPr>
        <p:spPr>
          <a:xfrm>
            <a:off x="1382813" y="3479108"/>
            <a:ext cx="252356" cy="216024"/>
          </a:xfrm>
          <a:prstGeom prst="wedgeRoundRectCallout">
            <a:avLst>
              <a:gd name="adj1" fmla="val -61977"/>
              <a:gd name="adj2" fmla="val 140121"/>
              <a:gd name="adj3" fmla="val 16667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/>
              <a:t>5</a:t>
            </a:r>
          </a:p>
        </p:txBody>
      </p:sp>
      <p:sp>
        <p:nvSpPr>
          <p:cNvPr id="14" name="TextovéPole 13"/>
          <p:cNvSpPr txBox="1"/>
          <p:nvPr/>
        </p:nvSpPr>
        <p:spPr>
          <a:xfrm>
            <a:off x="2023181" y="1861688"/>
            <a:ext cx="4002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[1]</a:t>
            </a:r>
          </a:p>
        </p:txBody>
      </p:sp>
      <p:sp>
        <p:nvSpPr>
          <p:cNvPr id="16" name="Zaoblený obdélník 15"/>
          <p:cNvSpPr/>
          <p:nvPr/>
        </p:nvSpPr>
        <p:spPr>
          <a:xfrm>
            <a:off x="2363661" y="435647"/>
            <a:ext cx="6696744" cy="1653554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1600" b="1" dirty="0">
                <a:solidFill>
                  <a:srgbClr val="0070C0"/>
                </a:solidFill>
              </a:rPr>
              <a:t>IMOBILIZAČNÍ ORTÉZA NA KLÍČNÍ KOST (DELBETOVY KRUHY)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400" dirty="0">
                <a:solidFill>
                  <a:schemeClr val="tx1"/>
                </a:solidFill>
              </a:rPr>
              <a:t>Ortéza se přikládá na oděv (vyjma hygieny) - nesmí se namočit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400" dirty="0">
                <a:solidFill>
                  <a:schemeClr val="tx1"/>
                </a:solidFill>
              </a:rPr>
              <a:t>Stranově se nerozlišuje (zdravá/nemocná)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400" dirty="0">
                <a:solidFill>
                  <a:schemeClr val="tx1"/>
                </a:solidFill>
              </a:rPr>
              <a:t>Sled kroků při zapínání je naznačen na obrázku</a:t>
            </a:r>
          </a:p>
          <a:p>
            <a:pPr lvl="1"/>
            <a:r>
              <a:rPr lang="cs-CZ" sz="1200" dirty="0">
                <a:solidFill>
                  <a:schemeClr val="tx1"/>
                </a:solidFill>
              </a:rPr>
              <a:t>1. Popruhy přehodit přes ramena</a:t>
            </a:r>
          </a:p>
          <a:p>
            <a:pPr lvl="1"/>
            <a:r>
              <a:rPr lang="cs-CZ" sz="1200" dirty="0">
                <a:solidFill>
                  <a:schemeClr val="tx1"/>
                </a:solidFill>
              </a:rPr>
              <a:t>2. Popruhy protáhnout podpažím </a:t>
            </a:r>
          </a:p>
          <a:p>
            <a:pPr lvl="1"/>
            <a:r>
              <a:rPr lang="cs-CZ" sz="1200" dirty="0">
                <a:solidFill>
                  <a:schemeClr val="tx1"/>
                </a:solidFill>
              </a:rPr>
              <a:t>3. Popruhy protáhnout kroužkem a zalepit na suchý zip</a:t>
            </a:r>
            <a:endParaRPr lang="cs-CZ" sz="1400" dirty="0">
              <a:solidFill>
                <a:schemeClr val="tx1"/>
              </a:solidFill>
            </a:endParaRPr>
          </a:p>
        </p:txBody>
      </p:sp>
      <p:sp>
        <p:nvSpPr>
          <p:cNvPr id="17" name="Zaoblený obdélníkový bublinový popisek 16"/>
          <p:cNvSpPr/>
          <p:nvPr/>
        </p:nvSpPr>
        <p:spPr>
          <a:xfrm>
            <a:off x="508016" y="435647"/>
            <a:ext cx="252356" cy="216024"/>
          </a:xfrm>
          <a:prstGeom prst="wedgeRoundRectCallout">
            <a:avLst>
              <a:gd name="adj1" fmla="val -4001"/>
              <a:gd name="adj2" fmla="val 161285"/>
              <a:gd name="adj3" fmla="val 16667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/>
              <a:t>1</a:t>
            </a:r>
          </a:p>
        </p:txBody>
      </p:sp>
      <p:sp>
        <p:nvSpPr>
          <p:cNvPr id="18" name="Zaoblený obdélníkový bublinový popisek 17"/>
          <p:cNvSpPr/>
          <p:nvPr/>
        </p:nvSpPr>
        <p:spPr>
          <a:xfrm>
            <a:off x="284868" y="1720986"/>
            <a:ext cx="252356" cy="186394"/>
          </a:xfrm>
          <a:prstGeom prst="wedgeRoundRectCallout">
            <a:avLst>
              <a:gd name="adj1" fmla="val -94439"/>
              <a:gd name="adj2" fmla="val -183517"/>
              <a:gd name="adj3" fmla="val 16667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/>
              <a:t>2</a:t>
            </a:r>
          </a:p>
        </p:txBody>
      </p:sp>
      <p:sp>
        <p:nvSpPr>
          <p:cNvPr id="19" name="Zaoblený obdélníkový bublinový popisek 18"/>
          <p:cNvSpPr/>
          <p:nvPr/>
        </p:nvSpPr>
        <p:spPr>
          <a:xfrm>
            <a:off x="1536083" y="434656"/>
            <a:ext cx="252356" cy="216024"/>
          </a:xfrm>
          <a:prstGeom prst="wedgeRoundRectCallout">
            <a:avLst>
              <a:gd name="adj1" fmla="val -4001"/>
              <a:gd name="adj2" fmla="val 161285"/>
              <a:gd name="adj3" fmla="val 16667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/>
              <a:t>1</a:t>
            </a:r>
          </a:p>
        </p:txBody>
      </p:sp>
      <p:sp>
        <p:nvSpPr>
          <p:cNvPr id="20" name="Zaoblený obdélníkový bublinový popisek 19"/>
          <p:cNvSpPr/>
          <p:nvPr/>
        </p:nvSpPr>
        <p:spPr>
          <a:xfrm>
            <a:off x="1670953" y="1720986"/>
            <a:ext cx="252356" cy="186394"/>
          </a:xfrm>
          <a:prstGeom prst="wedgeRoundRectCallout">
            <a:avLst>
              <a:gd name="adj1" fmla="val 141085"/>
              <a:gd name="adj2" fmla="val -173706"/>
              <a:gd name="adj3" fmla="val 16667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/>
              <a:t>2</a:t>
            </a:r>
          </a:p>
        </p:txBody>
      </p:sp>
      <p:sp>
        <p:nvSpPr>
          <p:cNvPr id="21" name="Zaoblený obdélníkový bublinový popisek 20"/>
          <p:cNvSpPr/>
          <p:nvPr/>
        </p:nvSpPr>
        <p:spPr>
          <a:xfrm>
            <a:off x="1057176" y="1890389"/>
            <a:ext cx="252356" cy="186394"/>
          </a:xfrm>
          <a:prstGeom prst="wedgeRoundRectCallout">
            <a:avLst>
              <a:gd name="adj1" fmla="val 95607"/>
              <a:gd name="adj2" fmla="val -203040"/>
              <a:gd name="adj3" fmla="val 16667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/>
              <a:t>2</a:t>
            </a:r>
          </a:p>
        </p:txBody>
      </p:sp>
      <p:sp>
        <p:nvSpPr>
          <p:cNvPr id="22" name="Zaoblený obdélníkový bublinový popisek 21"/>
          <p:cNvSpPr/>
          <p:nvPr/>
        </p:nvSpPr>
        <p:spPr>
          <a:xfrm>
            <a:off x="1047983" y="1890389"/>
            <a:ext cx="252356" cy="186394"/>
          </a:xfrm>
          <a:prstGeom prst="wedgeRoundRectCallout">
            <a:avLst>
              <a:gd name="adj1" fmla="val -100208"/>
              <a:gd name="adj2" fmla="val -217758"/>
              <a:gd name="adj3" fmla="val 16667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/>
              <a:t>3</a:t>
            </a:r>
          </a:p>
        </p:txBody>
      </p:sp>
      <p:sp>
        <p:nvSpPr>
          <p:cNvPr id="23" name="TextovéPole 22"/>
          <p:cNvSpPr txBox="1"/>
          <p:nvPr/>
        </p:nvSpPr>
        <p:spPr>
          <a:xfrm>
            <a:off x="2023181" y="4344987"/>
            <a:ext cx="4002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[2]</a:t>
            </a:r>
          </a:p>
        </p:txBody>
      </p:sp>
      <p:pic>
        <p:nvPicPr>
          <p:cNvPr id="25" name="Obrázek 24"/>
          <p:cNvPicPr/>
          <p:nvPr/>
        </p:nvPicPr>
        <p:blipFill rotWithShape="1">
          <a:blip r:embed="rId4"/>
          <a:srcRect l="26290" t="28836" r="41468" b="27778"/>
          <a:stretch/>
        </p:blipFill>
        <p:spPr bwMode="auto">
          <a:xfrm>
            <a:off x="23363" y="4606897"/>
            <a:ext cx="2319982" cy="222089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6" name="Bublinový popisek se šipkou dolů 25"/>
          <p:cNvSpPr/>
          <p:nvPr/>
        </p:nvSpPr>
        <p:spPr>
          <a:xfrm>
            <a:off x="-1" y="4637106"/>
            <a:ext cx="821714" cy="494346"/>
          </a:xfrm>
          <a:prstGeom prst="downArrowCallou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/>
              <a:t>Zdravá</a:t>
            </a:r>
          </a:p>
        </p:txBody>
      </p:sp>
      <p:sp>
        <p:nvSpPr>
          <p:cNvPr id="27" name="Bublinový popisek se šipkou dolů 26"/>
          <p:cNvSpPr/>
          <p:nvPr/>
        </p:nvSpPr>
        <p:spPr>
          <a:xfrm>
            <a:off x="1423687" y="4631528"/>
            <a:ext cx="945280" cy="494346"/>
          </a:xfrm>
          <a:prstGeom prst="downArrowCallou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/>
              <a:t>Nemocná</a:t>
            </a:r>
          </a:p>
        </p:txBody>
      </p:sp>
      <p:sp>
        <p:nvSpPr>
          <p:cNvPr id="28" name="Zaoblený obdélníkový bublinový popisek 27"/>
          <p:cNvSpPr/>
          <p:nvPr/>
        </p:nvSpPr>
        <p:spPr>
          <a:xfrm>
            <a:off x="1649658" y="5175856"/>
            <a:ext cx="252356" cy="269368"/>
          </a:xfrm>
          <a:prstGeom prst="wedgeRoundRectCallout">
            <a:avLst>
              <a:gd name="adj1" fmla="val -167056"/>
              <a:gd name="adj2" fmla="val -109618"/>
              <a:gd name="adj3" fmla="val 16667"/>
            </a:avLst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/>
              <a:t>1</a:t>
            </a:r>
          </a:p>
        </p:txBody>
      </p:sp>
      <p:sp>
        <p:nvSpPr>
          <p:cNvPr id="29" name="Zaoblený obdélníkový bublinový popisek 28"/>
          <p:cNvSpPr/>
          <p:nvPr/>
        </p:nvSpPr>
        <p:spPr>
          <a:xfrm>
            <a:off x="1108981" y="4991190"/>
            <a:ext cx="252356" cy="269368"/>
          </a:xfrm>
          <a:prstGeom prst="wedgeRoundRectCallout">
            <a:avLst>
              <a:gd name="adj1" fmla="val 28610"/>
              <a:gd name="adj2" fmla="val -123197"/>
              <a:gd name="adj3" fmla="val 16667"/>
            </a:avLst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/>
              <a:t>3</a:t>
            </a:r>
          </a:p>
        </p:txBody>
      </p:sp>
      <p:sp>
        <p:nvSpPr>
          <p:cNvPr id="30" name="Zaoblený obdélníkový bublinový popisek 29"/>
          <p:cNvSpPr/>
          <p:nvPr/>
        </p:nvSpPr>
        <p:spPr>
          <a:xfrm>
            <a:off x="381838" y="5390712"/>
            <a:ext cx="252356" cy="269368"/>
          </a:xfrm>
          <a:prstGeom prst="wedgeRoundRectCallout">
            <a:avLst>
              <a:gd name="adj1" fmla="val 169925"/>
              <a:gd name="adj2" fmla="val -133380"/>
              <a:gd name="adj3" fmla="val 16667"/>
            </a:avLst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/>
              <a:t>2</a:t>
            </a:r>
          </a:p>
        </p:txBody>
      </p:sp>
      <p:sp>
        <p:nvSpPr>
          <p:cNvPr id="31" name="Zaoblený obdélníkový bublinový popisek 30"/>
          <p:cNvSpPr/>
          <p:nvPr/>
        </p:nvSpPr>
        <p:spPr>
          <a:xfrm>
            <a:off x="777233" y="5949280"/>
            <a:ext cx="261639" cy="269368"/>
          </a:xfrm>
          <a:prstGeom prst="wedgeRoundRectCallout">
            <a:avLst>
              <a:gd name="adj1" fmla="val -147221"/>
              <a:gd name="adj2" fmla="val 56718"/>
              <a:gd name="adj3" fmla="val 16667"/>
            </a:avLst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/>
              <a:t>4</a:t>
            </a:r>
          </a:p>
        </p:txBody>
      </p:sp>
      <p:sp>
        <p:nvSpPr>
          <p:cNvPr id="32" name="Zaoblený obdélníkový bublinový popisek 31"/>
          <p:cNvSpPr/>
          <p:nvPr/>
        </p:nvSpPr>
        <p:spPr>
          <a:xfrm>
            <a:off x="1972728" y="5867125"/>
            <a:ext cx="261639" cy="269368"/>
          </a:xfrm>
          <a:prstGeom prst="wedgeRoundRectCallout">
            <a:avLst>
              <a:gd name="adj1" fmla="val 41503"/>
              <a:gd name="adj2" fmla="val 192502"/>
              <a:gd name="adj3" fmla="val 16667"/>
            </a:avLst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/>
              <a:t>5</a:t>
            </a:r>
          </a:p>
        </p:txBody>
      </p:sp>
      <p:sp>
        <p:nvSpPr>
          <p:cNvPr id="2059" name="Obdélník 2058"/>
          <p:cNvSpPr/>
          <p:nvPr/>
        </p:nvSpPr>
        <p:spPr>
          <a:xfrm>
            <a:off x="1508991" y="5959009"/>
            <a:ext cx="4972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>
                <a:solidFill>
                  <a:schemeClr val="accent6">
                    <a:lumMod val="75000"/>
                  </a:schemeClr>
                </a:solidFill>
              </a:rPr>
              <a:t>90°</a:t>
            </a:r>
          </a:p>
        </p:txBody>
      </p:sp>
      <p:sp>
        <p:nvSpPr>
          <p:cNvPr id="45" name="Obdélník 44"/>
          <p:cNvSpPr/>
          <p:nvPr/>
        </p:nvSpPr>
        <p:spPr>
          <a:xfrm>
            <a:off x="443575" y="3721581"/>
            <a:ext cx="4972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>
                <a:solidFill>
                  <a:srgbClr val="00FF00"/>
                </a:solidFill>
              </a:rPr>
              <a:t>90°</a:t>
            </a:r>
          </a:p>
        </p:txBody>
      </p:sp>
    </p:spTree>
    <p:extLst>
      <p:ext uri="{BB962C8B-B14F-4D97-AF65-F5344CB8AC3E}">
        <p14:creationId xmlns:p14="http://schemas.microsoft.com/office/powerpoint/2010/main" val="10242784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1"/>
          <p:cNvSpPr>
            <a:spLocks noGrp="1"/>
          </p:cNvSpPr>
          <p:nvPr>
            <p:ph idx="1"/>
          </p:nvPr>
        </p:nvSpPr>
        <p:spPr>
          <a:xfrm>
            <a:off x="107504" y="676631"/>
            <a:ext cx="9036496" cy="5832648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cs-CZ" sz="1600" dirty="0"/>
              <a:t>Bandáž nepřikládáme v případě ICHDK nebo pokud jde pacient na cévní operaci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cs-CZ" sz="1600" dirty="0"/>
              <a:t>Obinadlo přikládejte na </a:t>
            </a:r>
            <a:r>
              <a:rPr lang="cs-CZ" sz="1600" dirty="0" err="1"/>
              <a:t>elevovanou</a:t>
            </a:r>
            <a:r>
              <a:rPr lang="cs-CZ" sz="1600" dirty="0"/>
              <a:t> DK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cs-CZ" sz="1600" dirty="0"/>
              <a:t>Před operačním výkonem se standardně provádí nízká bandáž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cs-CZ" sz="1600" dirty="0"/>
              <a:t>Před bandáží je vhodné použít hydratační krém na kůži (počkáme až se vstřebá) - u pacientů s fyziologickou pokožkou není třeba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cs-CZ" sz="1600" dirty="0"/>
              <a:t>V oblasti kotníku a Achillovy šlachy vypodložte duté prostory oproti kosti vatou - </a:t>
            </a:r>
            <a:r>
              <a:rPr lang="cs-CZ" sz="1600" dirty="0" err="1"/>
              <a:t>Matosoft</a:t>
            </a:r>
            <a:r>
              <a:rPr lang="cs-CZ" sz="1600" dirty="0"/>
              <a:t> (dosažení rovnoměrného tlaku obinadla)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cs-CZ" sz="1600" dirty="0"/>
              <a:t>U kachektických pacientů, nebo pac. s pergamenovou kůží či výskytem bércových vředů používejte pod bandáží bavlněné návleky (Trikotový obvaz) na ochranu kůže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cs-CZ" sz="1600" dirty="0"/>
              <a:t>Použijte </a:t>
            </a:r>
            <a:r>
              <a:rPr lang="cs-CZ" sz="1600" dirty="0" err="1"/>
              <a:t>krátkotažná</a:t>
            </a:r>
            <a:r>
              <a:rPr lang="cs-CZ" sz="1600" dirty="0"/>
              <a:t> obinadla (při přikládání neutahovat)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cs-CZ" sz="1600" dirty="0"/>
              <a:t>Bandáž proveďte hoblinovou technikou, „kutálejte“ obvaz po kůži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pl-PL" sz="1600" dirty="0"/>
              <a:t>Pro stabilní překrytí paty, je lepší začít základní otočkou na patě a pak postupovat do poloviny prstů a nahoru, </a:t>
            </a:r>
            <a:r>
              <a:rPr lang="cs-CZ" sz="1600" dirty="0"/>
              <a:t>otočky na lýtku by se měly překrývat o 2/3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cs-CZ" sz="1600" dirty="0"/>
              <a:t>Největší tlak obinadla je na patě a prstech, stoupáním nahoru tlak snižujeme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cs-CZ" sz="1600" dirty="0"/>
              <a:t>Pokud bandážujeme i stehno má být obinadlo širší více než 12 cm (běžná předoperační příprava - bandáž pod koleno)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cs-CZ" sz="1600" dirty="0"/>
              <a:t>Napojujeme-li dvě obinadla, dodržíme směr obvazování.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cs-CZ" sz="1600" dirty="0"/>
              <a:t>Konec obinadla přilepíme náplastí (prvně přilepíme náplast na otočky a pak na konec obinadla - náplast lépe drží)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cs-CZ" sz="1600" dirty="0"/>
              <a:t>Dotazem zkontrolujeme zda obvaz příliš neškrtí, netlačí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cs-CZ" sz="1600" dirty="0"/>
              <a:t>Pro stabilitu obvazu lze v místě paty obvaz přelepit náplastí</a:t>
            </a:r>
          </a:p>
        </p:txBody>
      </p:sp>
      <p:sp>
        <p:nvSpPr>
          <p:cNvPr id="3" name="Nadpis 3"/>
          <p:cNvSpPr txBox="1">
            <a:spLocks/>
          </p:cNvSpPr>
          <p:nvPr/>
        </p:nvSpPr>
        <p:spPr>
          <a:xfrm>
            <a:off x="0" y="1"/>
            <a:ext cx="9144000" cy="692696"/>
          </a:xfrm>
          <a:prstGeom prst="rect">
            <a:avLst/>
          </a:prstGeom>
        </p:spPr>
        <p:txBody>
          <a:bodyPr>
            <a:noAutofit/>
          </a:bodyPr>
          <a:lstStyle>
            <a:defPPr>
              <a:defRPr lang="cs-CZ"/>
            </a:defPPr>
            <a:lvl1pPr algn="ctr">
              <a:spcBef>
                <a:spcPct val="0"/>
              </a:spcBef>
              <a:defRPr sz="320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cs-CZ" sz="3000" dirty="0"/>
              <a:t>POSTUP PŘIKLÁDÁNÍ BANDÁŽE NA CHIRURGICKÉ KLINICE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2987824" y="6603429"/>
            <a:ext cx="2895600" cy="254571"/>
          </a:xfrm>
        </p:spPr>
        <p:txBody>
          <a:bodyPr/>
          <a:lstStyle/>
          <a:p>
            <a:r>
              <a:rPr lang="cs-CZ" dirty="0"/>
              <a:t>Dedikováno projektu MUNI/FR/0962/2017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030E034C-B6F7-449B-8AEB-F660B4D8A471}"/>
              </a:ext>
            </a:extLst>
          </p:cNvPr>
          <p:cNvSpPr txBox="1"/>
          <p:nvPr/>
        </p:nvSpPr>
        <p:spPr>
          <a:xfrm>
            <a:off x="8795828" y="6611779"/>
            <a:ext cx="2503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00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976888999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>
          <a:xfrm>
            <a:off x="3124199" y="6567646"/>
            <a:ext cx="2895600" cy="290354"/>
          </a:xfrm>
        </p:spPr>
        <p:txBody>
          <a:bodyPr/>
          <a:lstStyle/>
          <a:p>
            <a:r>
              <a:rPr lang="cs-CZ" dirty="0"/>
              <a:t>Dedikováno projektu MUNI/FR/0962/2017</a:t>
            </a:r>
          </a:p>
        </p:txBody>
      </p:sp>
      <p:sp>
        <p:nvSpPr>
          <p:cNvPr id="3" name="Obdélník 2"/>
          <p:cNvSpPr/>
          <p:nvPr/>
        </p:nvSpPr>
        <p:spPr>
          <a:xfrm>
            <a:off x="-1" y="5717058"/>
            <a:ext cx="914400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>
              <a:buFont typeface="+mj-lt"/>
              <a:buAutoNum type="arabicPeriod"/>
            </a:pPr>
            <a:r>
              <a:rPr lang="cs-CZ" sz="1000" dirty="0"/>
              <a:t>SANOMED, spol. s r.o. </a:t>
            </a:r>
            <a:r>
              <a:rPr lang="cs-CZ" sz="1000" dirty="0" err="1"/>
              <a:t>Delbetovy</a:t>
            </a:r>
            <a:r>
              <a:rPr lang="cs-CZ" sz="1000" dirty="0"/>
              <a:t> kruhy </a:t>
            </a:r>
            <a:r>
              <a:rPr lang="en-US" sz="1000" dirty="0"/>
              <a:t>[</a:t>
            </a:r>
            <a:r>
              <a:rPr lang="cs-CZ" sz="1000" dirty="0"/>
              <a:t>online]. </a:t>
            </a:r>
            <a:r>
              <a:rPr lang="cs-CZ" sz="1000" dirty="0" err="1"/>
              <a:t>Czechia</a:t>
            </a:r>
            <a:r>
              <a:rPr lang="cs-CZ" sz="1000" dirty="0"/>
              <a:t>: Brno. </a:t>
            </a:r>
            <a:r>
              <a:rPr lang="en-US" sz="1000" dirty="0"/>
              <a:t>[</a:t>
            </a:r>
            <a:r>
              <a:rPr lang="cs-CZ" sz="1000" dirty="0" err="1"/>
              <a:t>cited</a:t>
            </a:r>
            <a:r>
              <a:rPr lang="cs-CZ" sz="1000" dirty="0"/>
              <a:t> 2018-7-9]. </a:t>
            </a:r>
            <a:r>
              <a:rPr lang="cs-CZ" sz="1000" dirty="0" err="1"/>
              <a:t>Available</a:t>
            </a:r>
            <a:r>
              <a:rPr lang="cs-CZ" sz="1000" dirty="0"/>
              <a:t> </a:t>
            </a:r>
            <a:r>
              <a:rPr lang="cs-CZ" sz="1000" dirty="0" err="1"/>
              <a:t>from</a:t>
            </a:r>
            <a:r>
              <a:rPr lang="cs-CZ" sz="1000" dirty="0"/>
              <a:t>: </a:t>
            </a:r>
            <a:r>
              <a:rPr lang="cs-CZ" sz="1000" dirty="0">
                <a:hlinkClick r:id="rId2" action="ppaction://hlinkfile"/>
              </a:rPr>
              <a:t>file:///C:/Users/59873/Downloads/452_ort%C3%A9za-navod.pdf</a:t>
            </a:r>
            <a:r>
              <a:rPr lang="cs-CZ" sz="1000" dirty="0"/>
              <a:t>. Czech.</a:t>
            </a:r>
          </a:p>
          <a:p>
            <a:pPr marL="228600" indent="-228600">
              <a:buFont typeface="+mj-lt"/>
              <a:buAutoNum type="arabicPeriod"/>
            </a:pPr>
            <a:r>
              <a:rPr lang="cs-CZ" sz="1000" dirty="0"/>
              <a:t>Zdravotní potřeby Bára. Ortéza k fixaci ramenního kloubu ORTEX 013 </a:t>
            </a:r>
            <a:r>
              <a:rPr lang="en-US" sz="1000" dirty="0"/>
              <a:t>[</a:t>
            </a:r>
            <a:r>
              <a:rPr lang="cs-CZ" sz="1000" dirty="0"/>
              <a:t>online]. </a:t>
            </a:r>
            <a:r>
              <a:rPr lang="cs-CZ" sz="1000" dirty="0" err="1"/>
              <a:t>Czechia</a:t>
            </a:r>
            <a:r>
              <a:rPr lang="cs-CZ" sz="1000" dirty="0"/>
              <a:t>: Vysoké </a:t>
            </a:r>
            <a:r>
              <a:rPr lang="cs-CZ" sz="1000" dirty="0" err="1"/>
              <a:t>Míto</a:t>
            </a:r>
            <a:r>
              <a:rPr lang="cs-CZ" sz="1000" dirty="0"/>
              <a:t>. </a:t>
            </a:r>
            <a:r>
              <a:rPr lang="en-US" sz="1000" dirty="0"/>
              <a:t>[</a:t>
            </a:r>
            <a:r>
              <a:rPr lang="cs-CZ" sz="1000" dirty="0" err="1"/>
              <a:t>cited</a:t>
            </a:r>
            <a:r>
              <a:rPr lang="cs-CZ" sz="1000" dirty="0"/>
              <a:t> 2018-7-9]. </a:t>
            </a:r>
            <a:r>
              <a:rPr lang="cs-CZ" sz="1000" dirty="0" err="1"/>
              <a:t>Available</a:t>
            </a:r>
            <a:r>
              <a:rPr lang="cs-CZ" sz="1000" dirty="0"/>
              <a:t> </a:t>
            </a:r>
            <a:r>
              <a:rPr lang="cs-CZ" sz="1000" dirty="0" err="1"/>
              <a:t>from</a:t>
            </a:r>
            <a:r>
              <a:rPr lang="cs-CZ" sz="1000" dirty="0"/>
              <a:t>: http://www.zdravotnicke-potreby-bara.cz/bandaze-a-ortezy-rameno-katskup102.php. Czech</a:t>
            </a:r>
          </a:p>
          <a:p>
            <a:pPr marL="228600" indent="-228600">
              <a:buFont typeface="+mj-lt"/>
              <a:buAutoNum type="arabicPeriod"/>
            </a:pPr>
            <a:r>
              <a:rPr lang="cs-CZ" sz="1000" dirty="0"/>
              <a:t>Zdravotní potřeby Bára. Dlaha fixační kolenního kloubu pevná ORTEX 03 </a:t>
            </a:r>
            <a:r>
              <a:rPr lang="en-US" sz="1000" dirty="0"/>
              <a:t>[</a:t>
            </a:r>
            <a:r>
              <a:rPr lang="cs-CZ" sz="1000" dirty="0"/>
              <a:t>online]. </a:t>
            </a:r>
            <a:r>
              <a:rPr lang="cs-CZ" sz="1000" dirty="0" err="1"/>
              <a:t>Czechia</a:t>
            </a:r>
            <a:r>
              <a:rPr lang="cs-CZ" sz="1000" dirty="0"/>
              <a:t>: Vysoké </a:t>
            </a:r>
            <a:r>
              <a:rPr lang="cs-CZ" sz="1000" dirty="0" err="1"/>
              <a:t>Míto</a:t>
            </a:r>
            <a:r>
              <a:rPr lang="cs-CZ" sz="1000" dirty="0"/>
              <a:t>. </a:t>
            </a:r>
            <a:r>
              <a:rPr lang="en-US" sz="1000" dirty="0"/>
              <a:t>[</a:t>
            </a:r>
            <a:r>
              <a:rPr lang="cs-CZ" sz="1000" dirty="0" err="1"/>
              <a:t>cited</a:t>
            </a:r>
            <a:r>
              <a:rPr lang="cs-CZ" sz="1000" dirty="0"/>
              <a:t> 2018-7-9]. </a:t>
            </a:r>
            <a:r>
              <a:rPr lang="cs-CZ" sz="1000" dirty="0" err="1"/>
              <a:t>Available</a:t>
            </a:r>
            <a:r>
              <a:rPr lang="cs-CZ" sz="1000" dirty="0"/>
              <a:t> </a:t>
            </a:r>
            <a:r>
              <a:rPr lang="cs-CZ" sz="1000" dirty="0" err="1"/>
              <a:t>from</a:t>
            </a:r>
            <a:r>
              <a:rPr lang="cs-CZ" sz="1000" dirty="0"/>
              <a:t>: http://www.zdravotnicke-potreby-bara.cz/bandaze-a-ortezy-koleno-katskup106.php. Czech</a:t>
            </a:r>
          </a:p>
        </p:txBody>
      </p:sp>
      <p:pic>
        <p:nvPicPr>
          <p:cNvPr id="1026" name="Picture 2" descr="http://www.zdravotnicke-potreby-bara.cz/pic_zbozi/3953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73" t="11340" r="22107" b="3579"/>
          <a:stretch/>
        </p:blipFill>
        <p:spPr bwMode="auto">
          <a:xfrm>
            <a:off x="-1" y="1124744"/>
            <a:ext cx="1063719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aoblený obdélník 4"/>
          <p:cNvSpPr/>
          <p:nvPr/>
        </p:nvSpPr>
        <p:spPr>
          <a:xfrm>
            <a:off x="1072886" y="594968"/>
            <a:ext cx="8071113" cy="3698128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1600" b="1" dirty="0">
                <a:solidFill>
                  <a:srgbClr val="00B0F0"/>
                </a:solidFill>
              </a:rPr>
              <a:t>IMOBILIZAČNÍ ORTÉZA NA KOLENO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400" dirty="0">
                <a:solidFill>
                  <a:schemeClr val="tx1"/>
                </a:solidFill>
              </a:rPr>
              <a:t>Ortéza se přikládá na bandáž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400" dirty="0">
                <a:solidFill>
                  <a:schemeClr val="tx1"/>
                </a:solidFill>
              </a:rPr>
              <a:t>Pokud lékař neurčí jinak, ortéza může být v leže v lůžku sundaná nebo rozeplá - nasazuje se na stoj,  chůzi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400" dirty="0">
                <a:solidFill>
                  <a:schemeClr val="tx1"/>
                </a:solidFill>
              </a:rPr>
              <a:t>Sled kroků při zapínání je naznačen na obrázku</a:t>
            </a:r>
          </a:p>
          <a:p>
            <a:pPr lvl="1"/>
            <a:r>
              <a:rPr lang="cs-CZ" sz="1200" dirty="0">
                <a:solidFill>
                  <a:schemeClr val="tx1"/>
                </a:solidFill>
              </a:rPr>
              <a:t>1. Zabandážovat DK - bandáže nevyhazovat - používat opakovaně u jednoho pacienta</a:t>
            </a:r>
          </a:p>
          <a:p>
            <a:pPr lvl="1"/>
            <a:r>
              <a:rPr lang="cs-CZ" sz="1200" dirty="0">
                <a:solidFill>
                  <a:schemeClr val="tx1"/>
                </a:solidFill>
              </a:rPr>
              <a:t>2. Uložit nohu do ortézy tak, aby vykrojení textilu bylo v oblasti čéšky</a:t>
            </a:r>
          </a:p>
          <a:p>
            <a:pPr lvl="1"/>
            <a:r>
              <a:rPr lang="cs-CZ" sz="1200" dirty="0">
                <a:solidFill>
                  <a:schemeClr val="tx1"/>
                </a:solidFill>
              </a:rPr>
              <a:t>3. Popruhy protáhnout kroužkem a zalepit na suchý zip</a:t>
            </a:r>
          </a:p>
          <a:p>
            <a:pPr marL="0" lvl="1"/>
            <a:r>
              <a:rPr lang="cs-CZ" sz="1600" b="1" dirty="0">
                <a:solidFill>
                  <a:srgbClr val="00B0F0"/>
                </a:solidFill>
              </a:rPr>
              <a:t>Hygiena</a:t>
            </a:r>
          </a:p>
          <a:p>
            <a:pPr marL="263525" lvl="1" indent="-263525">
              <a:buFont typeface="Wingdings" panose="05000000000000000000" pitchFamily="2" charset="2"/>
              <a:buChar char="ü"/>
            </a:pPr>
            <a:r>
              <a:rPr lang="cs-CZ" sz="1400" dirty="0">
                <a:solidFill>
                  <a:schemeClr val="tx1"/>
                </a:solidFill>
              </a:rPr>
              <a:t>Celková koupel ve sprše</a:t>
            </a:r>
          </a:p>
          <a:p>
            <a:pPr marL="263525" lvl="1" indent="-263525">
              <a:buFont typeface="Wingdings" panose="05000000000000000000" pitchFamily="2" charset="2"/>
              <a:buChar char="ü"/>
            </a:pPr>
            <a:r>
              <a:rPr lang="cs-CZ" sz="1400" dirty="0">
                <a:solidFill>
                  <a:schemeClr val="tx1"/>
                </a:solidFill>
              </a:rPr>
              <a:t>Noha s ortézou zabalená v pytli - zbytečně nenamáčet</a:t>
            </a:r>
          </a:p>
          <a:p>
            <a:pPr marL="263525" lvl="1" indent="-263525">
              <a:buFont typeface="Wingdings" panose="05000000000000000000" pitchFamily="2" charset="2"/>
              <a:buChar char="ü"/>
            </a:pPr>
            <a:r>
              <a:rPr lang="cs-CZ" sz="1400" dirty="0">
                <a:solidFill>
                  <a:schemeClr val="tx1"/>
                </a:solidFill>
              </a:rPr>
              <a:t>Poté na lůžku odstranit ortézu a bandáž</a:t>
            </a:r>
          </a:p>
          <a:p>
            <a:pPr marL="263525" lvl="1" indent="-263525">
              <a:buFont typeface="Wingdings" panose="05000000000000000000" pitchFamily="2" charset="2"/>
              <a:buChar char="ü"/>
            </a:pPr>
            <a:r>
              <a:rPr lang="cs-CZ" sz="1400" dirty="0">
                <a:solidFill>
                  <a:schemeClr val="tx1"/>
                </a:solidFill>
              </a:rPr>
              <a:t>Provést hygienu DK, promazat</a:t>
            </a:r>
          </a:p>
          <a:p>
            <a:pPr marL="263525" lvl="1" indent="-263525">
              <a:buFont typeface="Wingdings" panose="05000000000000000000" pitchFamily="2" charset="2"/>
              <a:buChar char="ü"/>
            </a:pPr>
            <a:r>
              <a:rPr lang="cs-CZ" sz="1400" dirty="0">
                <a:solidFill>
                  <a:schemeClr val="tx1"/>
                </a:solidFill>
              </a:rPr>
              <a:t>Nasazení bandáže a ortézy</a:t>
            </a:r>
          </a:p>
          <a:p>
            <a:pPr marL="263525" lvl="1" indent="-263525">
              <a:buFont typeface="Wingdings" panose="05000000000000000000" pitchFamily="2" charset="2"/>
              <a:buChar char="ü"/>
            </a:pPr>
            <a:r>
              <a:rPr lang="cs-CZ" sz="1400" dirty="0">
                <a:solidFill>
                  <a:schemeClr val="tx1"/>
                </a:solidFill>
              </a:rPr>
              <a:t>Pokud je plánován převaz, ortézu a bandáž nasaďte spět po vizitě.</a:t>
            </a:r>
          </a:p>
          <a:p>
            <a:pPr marL="263525" lvl="1" indent="-263525">
              <a:buFont typeface="Wingdings" panose="05000000000000000000" pitchFamily="2" charset="2"/>
              <a:buChar char="ü"/>
            </a:pPr>
            <a:r>
              <a:rPr lang="cs-CZ" sz="1400" dirty="0">
                <a:solidFill>
                  <a:schemeClr val="tx1"/>
                </a:solidFill>
              </a:rPr>
              <a:t>Pacienta informujte, že po dobu co nemá nasazenou ortézu nesmí ohýbat DK v koleni, stát a chodit </a:t>
            </a:r>
          </a:p>
        </p:txBody>
      </p:sp>
      <p:sp>
        <p:nvSpPr>
          <p:cNvPr id="7" name="Zaoblený obdélníkový bublinový popisek 6"/>
          <p:cNvSpPr/>
          <p:nvPr/>
        </p:nvSpPr>
        <p:spPr>
          <a:xfrm>
            <a:off x="716975" y="1660788"/>
            <a:ext cx="275260" cy="216024"/>
          </a:xfrm>
          <a:prstGeom prst="wedgeRoundRectCallout">
            <a:avLst>
              <a:gd name="adj1" fmla="val -112338"/>
              <a:gd name="adj2" fmla="val 256603"/>
              <a:gd name="adj3" fmla="val 16667"/>
            </a:avLst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/>
              <a:t>2</a:t>
            </a:r>
          </a:p>
        </p:txBody>
      </p:sp>
      <p:sp>
        <p:nvSpPr>
          <p:cNvPr id="8" name="Zaoblený obdélníkový bublinový popisek 7"/>
          <p:cNvSpPr/>
          <p:nvPr/>
        </p:nvSpPr>
        <p:spPr>
          <a:xfrm>
            <a:off x="83944" y="2171821"/>
            <a:ext cx="252356" cy="306296"/>
          </a:xfrm>
          <a:prstGeom prst="wedgeRoundRectCallout">
            <a:avLst>
              <a:gd name="adj1" fmla="val 64845"/>
              <a:gd name="adj2" fmla="val 108433"/>
              <a:gd name="adj3" fmla="val 16667"/>
            </a:avLst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/>
              <a:t>3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755576" y="3374680"/>
            <a:ext cx="4002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[3]</a:t>
            </a:r>
          </a:p>
        </p:txBody>
      </p:sp>
      <p:sp>
        <p:nvSpPr>
          <p:cNvPr id="10" name="Nadpis 1"/>
          <p:cNvSpPr txBox="1">
            <a:spLocks/>
          </p:cNvSpPr>
          <p:nvPr/>
        </p:nvSpPr>
        <p:spPr>
          <a:xfrm>
            <a:off x="1259632" y="87736"/>
            <a:ext cx="7355561" cy="5005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IMOBILIZACE - Dolní končetina</a:t>
            </a:r>
          </a:p>
        </p:txBody>
      </p:sp>
    </p:spTree>
    <p:extLst>
      <p:ext uri="{BB962C8B-B14F-4D97-AF65-F5344CB8AC3E}">
        <p14:creationId xmlns:p14="http://schemas.microsoft.com/office/powerpoint/2010/main" val="86917526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1"/>
          <p:cNvSpPr txBox="1">
            <a:spLocks/>
          </p:cNvSpPr>
          <p:nvPr/>
        </p:nvSpPr>
        <p:spPr>
          <a:xfrm>
            <a:off x="-19325" y="181244"/>
            <a:ext cx="6931584" cy="5005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REŽIMOVÁ OPATŘENÍ - </a:t>
            </a:r>
            <a:r>
              <a:rPr lang="cs-CZ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  <a:r>
              <a:rPr lang="cs-CZ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otální</a:t>
            </a:r>
            <a:r>
              <a:rPr lang="cs-CZ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  <a:r>
              <a:rPr lang="cs-CZ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ndo</a:t>
            </a:r>
            <a:r>
              <a:rPr lang="cs-CZ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</a:t>
            </a:r>
            <a:r>
              <a:rPr lang="cs-CZ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protéze</a:t>
            </a:r>
            <a:r>
              <a:rPr lang="cs-CZ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kyčle</a:t>
            </a:r>
            <a:endParaRPr lang="cs-CZ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Zaoblený obdélník 7"/>
          <p:cNvSpPr/>
          <p:nvPr/>
        </p:nvSpPr>
        <p:spPr>
          <a:xfrm>
            <a:off x="2231740" y="657243"/>
            <a:ext cx="4680519" cy="1869888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LEH A POHYB V LŮŽKU</a:t>
            </a:r>
          </a:p>
          <a:p>
            <a:pPr algn="ctr"/>
            <a:r>
              <a:rPr lang="cs-CZ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Zamezit addukci a zevní rotaci DK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400" dirty="0"/>
              <a:t>Nekřížit DKK (ani v sedě, ani v leže, ani ve stoje)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400" dirty="0"/>
              <a:t>V leže se neotáčet se bez polštáře mezi koleny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400" dirty="0"/>
              <a:t>Nevtáčet chodidla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400" dirty="0"/>
              <a:t>Tři měsíce neležet na kyčli operované DK</a:t>
            </a:r>
          </a:p>
        </p:txBody>
      </p:sp>
      <p:pic>
        <p:nvPicPr>
          <p:cNvPr id="10" name="Obrázek 9"/>
          <p:cNvPicPr/>
          <p:nvPr/>
        </p:nvPicPr>
        <p:blipFill rotWithShape="1">
          <a:blip r:embed="rId2"/>
          <a:srcRect l="25797" t="16361" r="43678" b="9381"/>
          <a:stretch/>
        </p:blipFill>
        <p:spPr bwMode="auto">
          <a:xfrm rot="16200000">
            <a:off x="7596337" y="881789"/>
            <a:ext cx="899592" cy="219573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Obrázek 10"/>
          <p:cNvPicPr/>
          <p:nvPr/>
        </p:nvPicPr>
        <p:blipFill rotWithShape="1">
          <a:blip r:embed="rId3"/>
          <a:srcRect l="14350" t="22711" r="26727" b="26981"/>
          <a:stretch/>
        </p:blipFill>
        <p:spPr bwMode="auto">
          <a:xfrm rot="10800000">
            <a:off x="6952780" y="661544"/>
            <a:ext cx="2191220" cy="86409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Obrázek 11"/>
          <p:cNvPicPr/>
          <p:nvPr/>
        </p:nvPicPr>
        <p:blipFill rotWithShape="1">
          <a:blip r:embed="rId4"/>
          <a:srcRect l="12670" t="26141" r="29750" b="37241"/>
          <a:stretch/>
        </p:blipFill>
        <p:spPr bwMode="auto">
          <a:xfrm>
            <a:off x="6955236" y="2429453"/>
            <a:ext cx="2188764" cy="86409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TextovéPole 8"/>
          <p:cNvSpPr txBox="1"/>
          <p:nvPr/>
        </p:nvSpPr>
        <p:spPr>
          <a:xfrm>
            <a:off x="6890210" y="1217251"/>
            <a:ext cx="9952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Addukce</a:t>
            </a:r>
          </a:p>
        </p:txBody>
      </p:sp>
      <p:sp>
        <p:nvSpPr>
          <p:cNvPr id="14" name="TextovéPole 13"/>
          <p:cNvSpPr txBox="1"/>
          <p:nvPr/>
        </p:nvSpPr>
        <p:spPr>
          <a:xfrm>
            <a:off x="6850216" y="2157799"/>
            <a:ext cx="13308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Zevní rotace</a:t>
            </a:r>
          </a:p>
        </p:txBody>
      </p:sp>
      <p:sp>
        <p:nvSpPr>
          <p:cNvPr id="15" name="TextovéPole 14"/>
          <p:cNvSpPr txBox="1"/>
          <p:nvPr/>
        </p:nvSpPr>
        <p:spPr>
          <a:xfrm>
            <a:off x="6986991" y="3048812"/>
            <a:ext cx="20718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/>
              <a:t>Leh na boku s addukcí</a:t>
            </a:r>
          </a:p>
        </p:txBody>
      </p:sp>
      <p:cxnSp>
        <p:nvCxnSpPr>
          <p:cNvPr id="16" name="Přímá spojnice 15"/>
          <p:cNvCxnSpPr/>
          <p:nvPr/>
        </p:nvCxnSpPr>
        <p:spPr>
          <a:xfrm flipV="1">
            <a:off x="6955235" y="657243"/>
            <a:ext cx="2181795" cy="261379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Přímá spojnice 17"/>
          <p:cNvCxnSpPr/>
          <p:nvPr/>
        </p:nvCxnSpPr>
        <p:spPr>
          <a:xfrm flipH="1" flipV="1">
            <a:off x="6948265" y="688715"/>
            <a:ext cx="2188765" cy="25823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ovéPole 19"/>
          <p:cNvSpPr txBox="1"/>
          <p:nvPr/>
        </p:nvSpPr>
        <p:spPr>
          <a:xfrm>
            <a:off x="7740518" y="539594"/>
            <a:ext cx="4459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</a:t>
            </a:r>
          </a:p>
        </p:txBody>
      </p:sp>
      <p:pic>
        <p:nvPicPr>
          <p:cNvPr id="22" name="Obrázek 21"/>
          <p:cNvPicPr/>
          <p:nvPr/>
        </p:nvPicPr>
        <p:blipFill rotWithShape="1">
          <a:blip r:embed="rId5"/>
          <a:srcRect l="12516" t="40049" r="14826" b="29913"/>
          <a:stretch/>
        </p:blipFill>
        <p:spPr bwMode="auto">
          <a:xfrm>
            <a:off x="0" y="1526903"/>
            <a:ext cx="2224769" cy="96847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1" name="Bublinový popisek se šipkou nahoru 20"/>
          <p:cNvSpPr/>
          <p:nvPr/>
        </p:nvSpPr>
        <p:spPr>
          <a:xfrm>
            <a:off x="614212" y="2203198"/>
            <a:ext cx="1259311" cy="278533"/>
          </a:xfrm>
          <a:prstGeom prst="upArrowCallou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dirty="0"/>
              <a:t>Neoperovaná DK</a:t>
            </a:r>
          </a:p>
        </p:txBody>
      </p:sp>
      <p:pic>
        <p:nvPicPr>
          <p:cNvPr id="24" name="Obrázek 23"/>
          <p:cNvPicPr/>
          <p:nvPr/>
        </p:nvPicPr>
        <p:blipFill rotWithShape="1">
          <a:blip r:embed="rId6"/>
          <a:srcRect l="12975" t="13190" r="24140" b="30159"/>
          <a:stretch/>
        </p:blipFill>
        <p:spPr bwMode="auto">
          <a:xfrm>
            <a:off x="-6970" y="668617"/>
            <a:ext cx="2231740" cy="86409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6" name="TextovéPole 25"/>
          <p:cNvSpPr txBox="1"/>
          <p:nvPr/>
        </p:nvSpPr>
        <p:spPr>
          <a:xfrm>
            <a:off x="866093" y="1284685"/>
            <a:ext cx="6319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ANO</a:t>
            </a:r>
          </a:p>
        </p:txBody>
      </p:sp>
      <p:sp>
        <p:nvSpPr>
          <p:cNvPr id="27" name="Zaoblený obdélník 26"/>
          <p:cNvSpPr/>
          <p:nvPr/>
        </p:nvSpPr>
        <p:spPr>
          <a:xfrm>
            <a:off x="2242484" y="2672584"/>
            <a:ext cx="4684293" cy="106448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SED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400" dirty="0"/>
              <a:t>Při sedu musí být úhel v kyčli ↑ 90°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400" dirty="0"/>
              <a:t>Nedoporučuje se sedět na měkkém křesle/sedačce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400" dirty="0"/>
              <a:t>Na záchod je vhodné používat nadstavec</a:t>
            </a:r>
          </a:p>
        </p:txBody>
      </p:sp>
      <p:pic>
        <p:nvPicPr>
          <p:cNvPr id="28" name="Obrázek 27"/>
          <p:cNvPicPr/>
          <p:nvPr/>
        </p:nvPicPr>
        <p:blipFill rotWithShape="1">
          <a:blip r:embed="rId7"/>
          <a:srcRect l="16791" t="8307" r="20923" b="17216"/>
          <a:stretch/>
        </p:blipFill>
        <p:spPr bwMode="auto">
          <a:xfrm>
            <a:off x="6351" y="2699495"/>
            <a:ext cx="1115616" cy="163439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054" name="Picture 6" descr="DMA NÃSTAVEC NA WC PLASTOVÃ 507 A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296"/>
          <a:stretch/>
        </p:blipFill>
        <p:spPr bwMode="auto">
          <a:xfrm>
            <a:off x="1134946" y="2762465"/>
            <a:ext cx="1009489" cy="1566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Obrázek 32"/>
          <p:cNvPicPr/>
          <p:nvPr/>
        </p:nvPicPr>
        <p:blipFill rotWithShape="1">
          <a:blip r:embed="rId9"/>
          <a:srcRect l="25798" t="12455" r="36800" b="24992"/>
          <a:stretch/>
        </p:blipFill>
        <p:spPr bwMode="auto">
          <a:xfrm>
            <a:off x="6955235" y="3302507"/>
            <a:ext cx="1200800" cy="127583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34" name="Přímá spojnice 33"/>
          <p:cNvCxnSpPr/>
          <p:nvPr/>
        </p:nvCxnSpPr>
        <p:spPr>
          <a:xfrm flipV="1">
            <a:off x="6947240" y="3302506"/>
            <a:ext cx="1208795" cy="127542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Přímá spojnice 35"/>
          <p:cNvCxnSpPr/>
          <p:nvPr/>
        </p:nvCxnSpPr>
        <p:spPr>
          <a:xfrm flipH="1" flipV="1">
            <a:off x="6955236" y="3302099"/>
            <a:ext cx="1200799" cy="127583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Zaoblený obdélník 37"/>
          <p:cNvSpPr/>
          <p:nvPr/>
        </p:nvSpPr>
        <p:spPr>
          <a:xfrm>
            <a:off x="22973" y="4107583"/>
            <a:ext cx="6889286" cy="197420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DALŠÍ NEVHODNÉ AKTIVITY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400" dirty="0"/>
              <a:t>Dřep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400" dirty="0"/>
              <a:t>Extrémní předklon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400" dirty="0"/>
              <a:t>Extrémní rotace v trupu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400" dirty="0"/>
              <a:t>Dlouhé stání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400" dirty="0"/>
              <a:t>Doskok na operovanou nohu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400" dirty="0"/>
              <a:t>Chodit bez berlí (dodržovat režim určený MUDr.)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400" dirty="0"/>
              <a:t>Nosit břemena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400" dirty="0"/>
              <a:t>Tři měsíce neřídit automobil (jako spolujezdec jezdit vzadu)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>
          <a:xfrm>
            <a:off x="6241429" y="2533"/>
            <a:ext cx="2895600" cy="365125"/>
          </a:xfrm>
        </p:spPr>
        <p:txBody>
          <a:bodyPr/>
          <a:lstStyle/>
          <a:p>
            <a:r>
              <a:rPr lang="cs-CZ" dirty="0"/>
              <a:t>Dedikováno projektu MUNI/FR/0962/2017</a:t>
            </a:r>
          </a:p>
        </p:txBody>
      </p:sp>
      <p:sp>
        <p:nvSpPr>
          <p:cNvPr id="43" name="TextovéPole 42"/>
          <p:cNvSpPr txBox="1"/>
          <p:nvPr/>
        </p:nvSpPr>
        <p:spPr>
          <a:xfrm>
            <a:off x="1914232" y="3862333"/>
            <a:ext cx="4002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[1]</a:t>
            </a:r>
          </a:p>
        </p:txBody>
      </p:sp>
      <p:sp>
        <p:nvSpPr>
          <p:cNvPr id="29" name="Obdélník 28"/>
          <p:cNvSpPr/>
          <p:nvPr/>
        </p:nvSpPr>
        <p:spPr>
          <a:xfrm>
            <a:off x="-56516" y="6077349"/>
            <a:ext cx="9193545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000" dirty="0" err="1"/>
              <a:t>Orthes</a:t>
            </a:r>
            <a:r>
              <a:rPr lang="cs-CZ" sz="1000" dirty="0"/>
              <a:t>, spol. s r.o. Pooperační průběh - TEP. </a:t>
            </a:r>
            <a:r>
              <a:rPr lang="en-US" sz="1000" dirty="0"/>
              <a:t>[</a:t>
            </a:r>
            <a:r>
              <a:rPr lang="cs-CZ" sz="1000" dirty="0"/>
              <a:t>online]. </a:t>
            </a:r>
            <a:r>
              <a:rPr lang="cs-CZ" sz="1000" dirty="0" err="1"/>
              <a:t>Czechia</a:t>
            </a:r>
            <a:r>
              <a:rPr lang="cs-CZ" sz="1000" dirty="0"/>
              <a:t>: Rožnov p./R. </a:t>
            </a:r>
            <a:r>
              <a:rPr lang="en-US" sz="1000" dirty="0"/>
              <a:t>[</a:t>
            </a:r>
            <a:r>
              <a:rPr lang="cs-CZ" sz="1000" dirty="0" err="1"/>
              <a:t>cited</a:t>
            </a:r>
            <a:r>
              <a:rPr lang="cs-CZ" sz="1000" dirty="0"/>
              <a:t> 2018-8-8]. </a:t>
            </a:r>
            <a:r>
              <a:rPr lang="cs-CZ" sz="1000" dirty="0" err="1"/>
              <a:t>Available</a:t>
            </a:r>
            <a:r>
              <a:rPr lang="cs-CZ" sz="1000" dirty="0"/>
              <a:t> </a:t>
            </a:r>
            <a:r>
              <a:rPr lang="cs-CZ" sz="1000" dirty="0" err="1"/>
              <a:t>from</a:t>
            </a:r>
            <a:r>
              <a:rPr lang="cs-CZ" sz="1000" dirty="0"/>
              <a:t>: </a:t>
            </a:r>
            <a:r>
              <a:rPr lang="cs-CZ" sz="1000" dirty="0">
                <a:hlinkClick r:id="rId10"/>
              </a:rPr>
              <a:t>http://www.orthes.cz/</a:t>
            </a:r>
            <a:r>
              <a:rPr lang="cs-CZ" sz="1000" dirty="0" err="1">
                <a:hlinkClick r:id="rId10"/>
              </a:rPr>
              <a:t>index.php?module</a:t>
            </a:r>
            <a:r>
              <a:rPr lang="cs-CZ" sz="1000" dirty="0">
                <a:hlinkClick r:id="rId10"/>
              </a:rPr>
              <a:t>=</a:t>
            </a:r>
            <a:r>
              <a:rPr lang="cs-CZ" sz="1000" dirty="0" err="1">
                <a:hlinkClick r:id="rId10"/>
              </a:rPr>
              <a:t>page&amp;record</a:t>
            </a:r>
            <a:r>
              <a:rPr lang="cs-CZ" sz="1000" dirty="0">
                <a:hlinkClick r:id="rId10"/>
              </a:rPr>
              <a:t>=24</a:t>
            </a:r>
            <a:r>
              <a:rPr lang="cs-CZ" sz="1000" dirty="0"/>
              <a:t>. Czech.</a:t>
            </a:r>
          </a:p>
          <a:p>
            <a:pPr marL="228600" indent="-228600">
              <a:buFont typeface="+mj-lt"/>
              <a:buAutoNum type="arabicPeriod"/>
            </a:pPr>
            <a:r>
              <a:rPr lang="cs-CZ" sz="1000" dirty="0"/>
              <a:t>Zdravotní potřeby Drdlová. </a:t>
            </a:r>
            <a:r>
              <a:rPr lang="pl-PL" sz="1000" dirty="0"/>
              <a:t>DMA nástavec na WC plastový 507 a</a:t>
            </a:r>
          </a:p>
          <a:p>
            <a:r>
              <a:rPr lang="en-US" sz="1000" dirty="0"/>
              <a:t>[</a:t>
            </a:r>
            <a:r>
              <a:rPr lang="cs-CZ" sz="1000" dirty="0"/>
              <a:t>online]. </a:t>
            </a:r>
            <a:r>
              <a:rPr lang="cs-CZ" sz="1000" dirty="0" err="1"/>
              <a:t>Czechia</a:t>
            </a:r>
            <a:r>
              <a:rPr lang="cs-CZ" sz="1000" dirty="0"/>
              <a:t>: Škrdlovice. </a:t>
            </a:r>
            <a:r>
              <a:rPr lang="en-US" sz="1000" dirty="0"/>
              <a:t>[</a:t>
            </a:r>
            <a:r>
              <a:rPr lang="cs-CZ" sz="1000" dirty="0" err="1"/>
              <a:t>cited</a:t>
            </a:r>
            <a:r>
              <a:rPr lang="cs-CZ" sz="1000" dirty="0"/>
              <a:t> 2018-7-9]. </a:t>
            </a:r>
            <a:r>
              <a:rPr lang="cs-CZ" sz="1000" dirty="0" err="1"/>
              <a:t>Available</a:t>
            </a:r>
            <a:r>
              <a:rPr lang="cs-CZ" sz="1000" dirty="0"/>
              <a:t> </a:t>
            </a:r>
            <a:r>
              <a:rPr lang="cs-CZ" sz="1000" dirty="0" err="1"/>
              <a:t>from</a:t>
            </a:r>
            <a:r>
              <a:rPr lang="cs-CZ" sz="1000" dirty="0"/>
              <a:t>: https://zdravotnicke-potreby-welnes.cz/</a:t>
            </a:r>
            <a:r>
              <a:rPr lang="cs-CZ" sz="1000" dirty="0" err="1"/>
              <a:t>cs</a:t>
            </a:r>
            <a:r>
              <a:rPr lang="cs-CZ" sz="1000" dirty="0"/>
              <a:t>/</a:t>
            </a:r>
            <a:r>
              <a:rPr lang="cs-CZ" sz="1000" dirty="0" err="1"/>
              <a:t>sedacky-nastavce-voziky-choditka</a:t>
            </a:r>
            <a:r>
              <a:rPr lang="cs-CZ" sz="1000" dirty="0"/>
              <a:t>/</a:t>
            </a:r>
            <a:r>
              <a:rPr lang="cs-CZ" sz="1000" dirty="0" err="1"/>
              <a:t>nastavce</a:t>
            </a:r>
            <a:r>
              <a:rPr lang="cs-CZ" sz="1000" dirty="0"/>
              <a:t>-na-</a:t>
            </a:r>
            <a:r>
              <a:rPr lang="cs-CZ" sz="1000" dirty="0" err="1"/>
              <a:t>wc</a:t>
            </a:r>
            <a:r>
              <a:rPr lang="cs-CZ" sz="1000" dirty="0"/>
              <a:t>/dma-nastavec-na-wc-plastovy-507-a?gclid=EAIaIQobChMIgYS_zYLO3AIVxKSaCh0RbAvIEAQYCCABEgI1n_D_BwE. Czech</a:t>
            </a:r>
          </a:p>
        </p:txBody>
      </p:sp>
    </p:spTree>
    <p:extLst>
      <p:ext uri="{BB962C8B-B14F-4D97-AF65-F5344CB8AC3E}">
        <p14:creationId xmlns:p14="http://schemas.microsoft.com/office/powerpoint/2010/main" val="2285680159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>
          <a:xfrm>
            <a:off x="6232960" y="16717"/>
            <a:ext cx="2895600" cy="365125"/>
          </a:xfrm>
        </p:spPr>
        <p:txBody>
          <a:bodyPr/>
          <a:lstStyle/>
          <a:p>
            <a:r>
              <a:rPr lang="cs-CZ" dirty="0"/>
              <a:t>Dedikováno projektu MUNI/FR/0962/2017</a:t>
            </a:r>
          </a:p>
        </p:txBody>
      </p:sp>
      <p:sp>
        <p:nvSpPr>
          <p:cNvPr id="3" name="Nadpis 1"/>
          <p:cNvSpPr txBox="1">
            <a:spLocks/>
          </p:cNvSpPr>
          <p:nvPr/>
        </p:nvSpPr>
        <p:spPr>
          <a:xfrm>
            <a:off x="107504" y="87736"/>
            <a:ext cx="8507689" cy="5005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CHŮZE O BERLÍCH</a:t>
            </a:r>
            <a:endParaRPr lang="cs-CZ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Obrázek 5"/>
          <p:cNvPicPr/>
          <p:nvPr/>
        </p:nvPicPr>
        <p:blipFill rotWithShape="1">
          <a:blip r:embed="rId2"/>
          <a:srcRect l="21069" t="47863" r="39697" b="27227"/>
          <a:stretch/>
        </p:blipFill>
        <p:spPr bwMode="auto">
          <a:xfrm>
            <a:off x="46230" y="660146"/>
            <a:ext cx="4176464" cy="161551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Zaoblený obdélník 6"/>
          <p:cNvSpPr/>
          <p:nvPr/>
        </p:nvSpPr>
        <p:spPr>
          <a:xfrm>
            <a:off x="4210198" y="592316"/>
            <a:ext cx="4918362" cy="1678798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fontAlgn="base"/>
            <a:r>
              <a:rPr lang="cs-CZ" sz="16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CHŮZE PO ROVINĚ</a:t>
            </a:r>
          </a:p>
          <a:p>
            <a:pPr marL="342900" indent="-342900" fontAlgn="base">
              <a:buFont typeface="+mj-lt"/>
              <a:buAutoNum type="arabicPeriod"/>
            </a:pPr>
            <a:r>
              <a:rPr lang="cs-CZ" sz="1400" dirty="0"/>
              <a:t>Obě berle</a:t>
            </a:r>
          </a:p>
          <a:p>
            <a:pPr marL="342900" indent="-342900" fontAlgn="base">
              <a:buFont typeface="+mj-lt"/>
              <a:buAutoNum type="arabicPeriod"/>
            </a:pPr>
            <a:r>
              <a:rPr lang="cs-CZ" sz="1400" dirty="0"/>
              <a:t>Operovaná DK mezi berle</a:t>
            </a:r>
          </a:p>
          <a:p>
            <a:pPr marL="342900" indent="-342900" fontAlgn="base">
              <a:buFont typeface="+mj-lt"/>
              <a:buAutoNum type="arabicPeriod"/>
            </a:pPr>
            <a:r>
              <a:rPr lang="cs-CZ" sz="1400" dirty="0"/>
              <a:t>Zdravá DK kousek před berle</a:t>
            </a:r>
          </a:p>
        </p:txBody>
      </p:sp>
      <p:sp>
        <p:nvSpPr>
          <p:cNvPr id="8" name="Zaoblený obdélník 7"/>
          <p:cNvSpPr/>
          <p:nvPr/>
        </p:nvSpPr>
        <p:spPr>
          <a:xfrm>
            <a:off x="1115616" y="1928378"/>
            <a:ext cx="288032" cy="314668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cs-CZ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</a:p>
        </p:txBody>
      </p:sp>
      <p:sp>
        <p:nvSpPr>
          <p:cNvPr id="9" name="Zaoblený obdélník 8"/>
          <p:cNvSpPr/>
          <p:nvPr/>
        </p:nvSpPr>
        <p:spPr>
          <a:xfrm>
            <a:off x="3976763" y="1974618"/>
            <a:ext cx="245931" cy="312368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cs-CZ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</a:p>
        </p:txBody>
      </p:sp>
      <p:sp>
        <p:nvSpPr>
          <p:cNvPr id="10" name="Zaoblený obdélník 9"/>
          <p:cNvSpPr/>
          <p:nvPr/>
        </p:nvSpPr>
        <p:spPr>
          <a:xfrm>
            <a:off x="2525139" y="1941422"/>
            <a:ext cx="288032" cy="314668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cs-CZ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</a:p>
        </p:txBody>
      </p:sp>
      <p:pic>
        <p:nvPicPr>
          <p:cNvPr id="11" name="Obrázek 10"/>
          <p:cNvPicPr/>
          <p:nvPr/>
        </p:nvPicPr>
        <p:blipFill rotWithShape="1">
          <a:blip r:embed="rId3"/>
          <a:srcRect l="21222" t="19793" r="38934" b="55067"/>
          <a:stretch/>
        </p:blipFill>
        <p:spPr bwMode="auto">
          <a:xfrm>
            <a:off x="64618" y="2370144"/>
            <a:ext cx="4176464" cy="157874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2" name="Zaoblený obdélník 11"/>
          <p:cNvSpPr/>
          <p:nvPr/>
        </p:nvSpPr>
        <p:spPr>
          <a:xfrm>
            <a:off x="4234318" y="2298311"/>
            <a:ext cx="4894242" cy="1678798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fontAlgn="base"/>
            <a:r>
              <a:rPr lang="cs-CZ" sz="16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CHŮZE DO SCHODŮ</a:t>
            </a:r>
          </a:p>
          <a:p>
            <a:pPr marL="342900" indent="-342900" fontAlgn="base">
              <a:buFont typeface="+mj-lt"/>
              <a:buAutoNum type="arabicPeriod"/>
            </a:pPr>
            <a:r>
              <a:rPr lang="cs-CZ" sz="1400" dirty="0"/>
              <a:t>Zdravá DK</a:t>
            </a:r>
          </a:p>
          <a:p>
            <a:pPr marL="342900" indent="-342900" fontAlgn="base">
              <a:buFont typeface="+mj-lt"/>
              <a:buAutoNum type="arabicPeriod"/>
            </a:pPr>
            <a:r>
              <a:rPr lang="cs-CZ" sz="1400" dirty="0"/>
              <a:t>Operovaná DK na stejný schod</a:t>
            </a:r>
          </a:p>
          <a:p>
            <a:pPr marL="342900" indent="-342900" fontAlgn="base">
              <a:buFont typeface="+mj-lt"/>
              <a:buAutoNum type="arabicPeriod"/>
            </a:pPr>
            <a:r>
              <a:rPr lang="cs-CZ" sz="1400" dirty="0"/>
              <a:t>Obě berle (berle mohou jít zároveň s operovanou)</a:t>
            </a:r>
          </a:p>
        </p:txBody>
      </p:sp>
      <p:sp>
        <p:nvSpPr>
          <p:cNvPr id="16" name="Zaoblený obdélník 15"/>
          <p:cNvSpPr/>
          <p:nvPr/>
        </p:nvSpPr>
        <p:spPr>
          <a:xfrm>
            <a:off x="1127239" y="3644739"/>
            <a:ext cx="288032" cy="314668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cs-CZ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</a:p>
        </p:txBody>
      </p:sp>
      <p:sp>
        <p:nvSpPr>
          <p:cNvPr id="17" name="Zaoblený obdélník 16"/>
          <p:cNvSpPr/>
          <p:nvPr/>
        </p:nvSpPr>
        <p:spPr>
          <a:xfrm>
            <a:off x="3914610" y="3654289"/>
            <a:ext cx="288032" cy="314668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cs-CZ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</a:p>
        </p:txBody>
      </p:sp>
      <p:sp>
        <p:nvSpPr>
          <p:cNvPr id="18" name="Zaoblený obdélník 17"/>
          <p:cNvSpPr/>
          <p:nvPr/>
        </p:nvSpPr>
        <p:spPr>
          <a:xfrm>
            <a:off x="2627784" y="3639478"/>
            <a:ext cx="288032" cy="314668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cs-CZ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</a:p>
        </p:txBody>
      </p:sp>
      <p:pic>
        <p:nvPicPr>
          <p:cNvPr id="19" name="Obrázek 18"/>
          <p:cNvPicPr/>
          <p:nvPr/>
        </p:nvPicPr>
        <p:blipFill rotWithShape="1">
          <a:blip r:embed="rId4"/>
          <a:srcRect l="21219" t="63511" r="42152" b="16239"/>
          <a:stretch/>
        </p:blipFill>
        <p:spPr bwMode="auto">
          <a:xfrm>
            <a:off x="52111" y="4043708"/>
            <a:ext cx="4161813" cy="154255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0" name="Zaoblený obdélník 19"/>
          <p:cNvSpPr/>
          <p:nvPr/>
        </p:nvSpPr>
        <p:spPr>
          <a:xfrm>
            <a:off x="4245942" y="3977109"/>
            <a:ext cx="4882618" cy="167879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fontAlgn="base"/>
            <a:r>
              <a:rPr lang="cs-CZ" sz="16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CHŮZE ZE SCHODŮ</a:t>
            </a:r>
          </a:p>
          <a:p>
            <a:pPr marL="342900" indent="-342900" fontAlgn="base">
              <a:buFont typeface="+mj-lt"/>
              <a:buAutoNum type="arabicPeriod"/>
            </a:pPr>
            <a:r>
              <a:rPr lang="cs-CZ" sz="1400" dirty="0"/>
              <a:t>Obě berle</a:t>
            </a:r>
          </a:p>
          <a:p>
            <a:pPr marL="342900" indent="-342900" fontAlgn="base">
              <a:buFont typeface="+mj-lt"/>
              <a:buAutoNum type="arabicPeriod"/>
            </a:pPr>
            <a:r>
              <a:rPr lang="cs-CZ" sz="1400" dirty="0"/>
              <a:t>Operovaná DK (může současně s berlemi)</a:t>
            </a:r>
          </a:p>
          <a:p>
            <a:pPr marL="342900" indent="-342900" fontAlgn="base">
              <a:buFont typeface="+mj-lt"/>
              <a:buAutoNum type="arabicPeriod"/>
            </a:pPr>
            <a:r>
              <a:rPr lang="cs-CZ" sz="1400" dirty="0"/>
              <a:t>Zdravá DK na stejný schod</a:t>
            </a:r>
          </a:p>
        </p:txBody>
      </p:sp>
      <p:sp>
        <p:nvSpPr>
          <p:cNvPr id="21" name="Zaoblený obdélník 20"/>
          <p:cNvSpPr/>
          <p:nvPr/>
        </p:nvSpPr>
        <p:spPr>
          <a:xfrm>
            <a:off x="1115616" y="5271594"/>
            <a:ext cx="288032" cy="314668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cs-CZ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</a:p>
        </p:txBody>
      </p:sp>
      <p:sp>
        <p:nvSpPr>
          <p:cNvPr id="22" name="Zaoblený obdélník 21"/>
          <p:cNvSpPr/>
          <p:nvPr/>
        </p:nvSpPr>
        <p:spPr>
          <a:xfrm>
            <a:off x="3934662" y="5283856"/>
            <a:ext cx="288032" cy="314668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cs-CZ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</a:p>
        </p:txBody>
      </p:sp>
      <p:sp>
        <p:nvSpPr>
          <p:cNvPr id="23" name="Zaoblený obdélník 22"/>
          <p:cNvSpPr/>
          <p:nvPr/>
        </p:nvSpPr>
        <p:spPr>
          <a:xfrm>
            <a:off x="2533098" y="5283224"/>
            <a:ext cx="288032" cy="314668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cs-CZ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</a:p>
        </p:txBody>
      </p:sp>
      <p:sp>
        <p:nvSpPr>
          <p:cNvPr id="24" name="TextovéPole 23"/>
          <p:cNvSpPr txBox="1"/>
          <p:nvPr/>
        </p:nvSpPr>
        <p:spPr>
          <a:xfrm>
            <a:off x="0" y="604494"/>
            <a:ext cx="4002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[1]</a:t>
            </a:r>
          </a:p>
        </p:txBody>
      </p:sp>
      <p:sp>
        <p:nvSpPr>
          <p:cNvPr id="25" name="TextovéPole 24"/>
          <p:cNvSpPr txBox="1"/>
          <p:nvPr/>
        </p:nvSpPr>
        <p:spPr>
          <a:xfrm>
            <a:off x="-24825" y="3977109"/>
            <a:ext cx="4002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[1]</a:t>
            </a:r>
          </a:p>
        </p:txBody>
      </p:sp>
      <p:sp>
        <p:nvSpPr>
          <p:cNvPr id="26" name="TextovéPole 25"/>
          <p:cNvSpPr txBox="1"/>
          <p:nvPr/>
        </p:nvSpPr>
        <p:spPr>
          <a:xfrm>
            <a:off x="-29911" y="2316293"/>
            <a:ext cx="4002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[1]</a:t>
            </a:r>
          </a:p>
        </p:txBody>
      </p:sp>
      <p:sp>
        <p:nvSpPr>
          <p:cNvPr id="28" name="Zaoblený obdélník 27"/>
          <p:cNvSpPr/>
          <p:nvPr/>
        </p:nvSpPr>
        <p:spPr>
          <a:xfrm>
            <a:off x="16372" y="5911926"/>
            <a:ext cx="3749122" cy="902222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cs-CZ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PŘEDCHÁZEJTE PÁDU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400" dirty="0"/>
              <a:t>Dávejte pozor na kluzkou podlahu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400" dirty="0"/>
              <a:t>Nedávejte berle na kraj schodů a obrubníků</a:t>
            </a:r>
          </a:p>
        </p:txBody>
      </p:sp>
      <p:sp>
        <p:nvSpPr>
          <p:cNvPr id="4" name="Obdélník 3"/>
          <p:cNvSpPr/>
          <p:nvPr/>
        </p:nvSpPr>
        <p:spPr>
          <a:xfrm>
            <a:off x="16372" y="5597890"/>
            <a:ext cx="911218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dirty="0">
                <a:solidFill>
                  <a:schemeClr val="dk1"/>
                </a:solidFill>
              </a:rPr>
              <a:t>Při vstávání a sedání vyndejte berle z podpaží a držte pouze madla do podpaží zasuňte berle až ve stoji.</a:t>
            </a:r>
          </a:p>
        </p:txBody>
      </p:sp>
      <p:sp>
        <p:nvSpPr>
          <p:cNvPr id="27" name="Obdélník 26"/>
          <p:cNvSpPr/>
          <p:nvPr/>
        </p:nvSpPr>
        <p:spPr>
          <a:xfrm>
            <a:off x="3805335" y="6342057"/>
            <a:ext cx="533866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000" dirty="0"/>
              <a:t>CHWALKOVÁ Iva, JOZEFÁKOVÁ Lucie, ZÁDRAPOVÁ Mariana et. al. </a:t>
            </a:r>
            <a:r>
              <a:rPr lang="pl-PL" sz="1000" dirty="0"/>
              <a:t>Mobilita po úrazu dolní končetiny, aneb „Co mám s těmi berlemi dělat???“</a:t>
            </a:r>
            <a:r>
              <a:rPr lang="en-US" sz="1000" dirty="0"/>
              <a:t>[</a:t>
            </a:r>
            <a:r>
              <a:rPr lang="cs-CZ" sz="1000" dirty="0"/>
              <a:t>online]. Ostrava: Fakultní nemocnice Ostrava </a:t>
            </a:r>
            <a:r>
              <a:rPr lang="en-US" sz="1000" dirty="0"/>
              <a:t>[</a:t>
            </a:r>
            <a:r>
              <a:rPr lang="cs-CZ" sz="1000" dirty="0" err="1"/>
              <a:t>cited</a:t>
            </a:r>
            <a:r>
              <a:rPr lang="cs-CZ" sz="1000" dirty="0"/>
              <a:t> 2018-7-9]. </a:t>
            </a:r>
            <a:r>
              <a:rPr lang="cs-CZ" sz="1000" dirty="0" err="1"/>
              <a:t>Available</a:t>
            </a:r>
            <a:r>
              <a:rPr lang="cs-CZ" sz="1000" dirty="0"/>
              <a:t> </a:t>
            </a:r>
            <a:r>
              <a:rPr lang="cs-CZ" sz="1000" dirty="0" err="1"/>
              <a:t>from</a:t>
            </a:r>
            <a:r>
              <a:rPr lang="cs-CZ" sz="1000" dirty="0"/>
              <a:t>: </a:t>
            </a:r>
            <a:r>
              <a:rPr lang="cs-CZ" sz="1000" dirty="0">
                <a:hlinkClick r:id="rId5"/>
              </a:rPr>
              <a:t>https://docplayer.cz/8495341-Co-mam-s-temi-berlemi-delat.html</a:t>
            </a:r>
            <a:r>
              <a:rPr lang="cs-CZ" sz="1000" dirty="0"/>
              <a:t>. </a:t>
            </a:r>
            <a:r>
              <a:rPr lang="cs-CZ" sz="1000" dirty="0" err="1"/>
              <a:t>Czechia</a:t>
            </a:r>
            <a:r>
              <a:rPr lang="cs-CZ" sz="1000" dirty="0"/>
              <a:t>.</a:t>
            </a:r>
            <a:endParaRPr lang="pl-PL" sz="1000" dirty="0"/>
          </a:p>
        </p:txBody>
      </p:sp>
    </p:spTree>
    <p:extLst>
      <p:ext uri="{BB962C8B-B14F-4D97-AF65-F5344CB8AC3E}">
        <p14:creationId xmlns:p14="http://schemas.microsoft.com/office/powerpoint/2010/main" val="501190719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>
          <a:xfrm>
            <a:off x="3131840" y="6492875"/>
            <a:ext cx="2895600" cy="365125"/>
          </a:xfrm>
        </p:spPr>
        <p:txBody>
          <a:bodyPr/>
          <a:lstStyle/>
          <a:p>
            <a:r>
              <a:rPr lang="cs-CZ" dirty="0"/>
              <a:t>Dedikováno projektu MUNI/FR/0962/2017</a:t>
            </a:r>
          </a:p>
        </p:txBody>
      </p:sp>
      <p:sp>
        <p:nvSpPr>
          <p:cNvPr id="3" name="Nadpis 1"/>
          <p:cNvSpPr txBox="1">
            <a:spLocks/>
          </p:cNvSpPr>
          <p:nvPr/>
        </p:nvSpPr>
        <p:spPr>
          <a:xfrm>
            <a:off x="0" y="26799"/>
            <a:ext cx="9144000" cy="5005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PORANĚNÍ KLOUBŮ</a:t>
            </a:r>
          </a:p>
        </p:txBody>
      </p:sp>
      <p:sp>
        <p:nvSpPr>
          <p:cNvPr id="4" name="Zaoblený obdélník 3"/>
          <p:cNvSpPr/>
          <p:nvPr/>
        </p:nvSpPr>
        <p:spPr>
          <a:xfrm>
            <a:off x="20522" y="478041"/>
            <a:ext cx="1728192" cy="1080120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Zhmoždění</a:t>
            </a:r>
          </a:p>
          <a:p>
            <a:pPr algn="ctr"/>
            <a:r>
              <a:rPr lang="cs-CZ" dirty="0"/>
              <a:t>CONTUSIO</a:t>
            </a:r>
          </a:p>
        </p:txBody>
      </p:sp>
      <p:sp>
        <p:nvSpPr>
          <p:cNvPr id="5" name="Zaoblený obdélník 4"/>
          <p:cNvSpPr/>
          <p:nvPr/>
        </p:nvSpPr>
        <p:spPr>
          <a:xfrm>
            <a:off x="0" y="1677323"/>
            <a:ext cx="1728192" cy="1152128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Podvrtnutí</a:t>
            </a:r>
          </a:p>
          <a:p>
            <a:pPr algn="ctr"/>
            <a:r>
              <a:rPr lang="cs-CZ" dirty="0"/>
              <a:t>DISTORSIO</a:t>
            </a:r>
          </a:p>
        </p:txBody>
      </p:sp>
      <p:sp>
        <p:nvSpPr>
          <p:cNvPr id="6" name="Zaoblený obdélník 5"/>
          <p:cNvSpPr/>
          <p:nvPr/>
        </p:nvSpPr>
        <p:spPr>
          <a:xfrm>
            <a:off x="20522" y="2970769"/>
            <a:ext cx="1728192" cy="2002365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Vymknutí</a:t>
            </a:r>
          </a:p>
          <a:p>
            <a:pPr algn="ctr"/>
            <a:r>
              <a:rPr lang="cs-CZ" dirty="0"/>
              <a:t>LUXATIO</a:t>
            </a:r>
          </a:p>
        </p:txBody>
      </p:sp>
      <p:sp>
        <p:nvSpPr>
          <p:cNvPr id="7" name="Zaoblený obdélník 6"/>
          <p:cNvSpPr/>
          <p:nvPr/>
        </p:nvSpPr>
        <p:spPr>
          <a:xfrm>
            <a:off x="1769236" y="476672"/>
            <a:ext cx="7195252" cy="1080120"/>
          </a:xfrm>
          <a:prstGeom prst="roundRect">
            <a:avLst/>
          </a:prstGeom>
          <a:ln w="28575"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600" dirty="0"/>
              <a:t>Jsou poškozeny pouze měkké tkáně - skelet ne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600" b="1" dirty="0"/>
              <a:t>Příznaky: </a:t>
            </a:r>
            <a:r>
              <a:rPr lang="cs-CZ" sz="1600" dirty="0"/>
              <a:t>otok, bolestivost, hematom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600" b="1" dirty="0"/>
              <a:t>Diagnostika: </a:t>
            </a:r>
            <a:r>
              <a:rPr lang="cs-CZ" sz="1600" dirty="0"/>
              <a:t>příznaky, RTG, UZ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Léčba: </a:t>
            </a:r>
            <a:r>
              <a:rPr lang="cs-CZ" sz="1600" dirty="0"/>
              <a:t>ledovat, klidový režim 2 - 3 týdny</a:t>
            </a:r>
          </a:p>
        </p:txBody>
      </p:sp>
      <p:sp>
        <p:nvSpPr>
          <p:cNvPr id="8" name="Zaoblený obdélník 7"/>
          <p:cNvSpPr/>
          <p:nvPr/>
        </p:nvSpPr>
        <p:spPr>
          <a:xfrm>
            <a:off x="1748714" y="1687671"/>
            <a:ext cx="7215774" cy="1168122"/>
          </a:xfrm>
          <a:prstGeom prst="roundRect">
            <a:avLst/>
          </a:prstGeom>
          <a:ln w="28575">
            <a:solidFill>
              <a:srgbClr val="92D05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600" dirty="0"/>
              <a:t>Anatomické postavení kloubů není narušeno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600" dirty="0"/>
              <a:t>Významnější poškození - riziko poranění vazů - nutno vyloučit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600" b="1" dirty="0"/>
              <a:t>Příznaky: </a:t>
            </a:r>
            <a:r>
              <a:rPr lang="cs-CZ" sz="1600" dirty="0"/>
              <a:t>otok, bolestivost, hematom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600" b="1" dirty="0"/>
              <a:t>Diagnostika: </a:t>
            </a:r>
            <a:r>
              <a:rPr lang="cs-CZ" sz="1600" dirty="0"/>
              <a:t>příznaky, RTG, UZ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Léčba: </a:t>
            </a:r>
            <a:r>
              <a:rPr lang="cs-CZ" sz="1600" dirty="0"/>
              <a:t>ledovat, klidový režim, znehybnění</a:t>
            </a:r>
          </a:p>
        </p:txBody>
      </p:sp>
      <p:sp>
        <p:nvSpPr>
          <p:cNvPr id="10" name="Zaoblený obdélník 9"/>
          <p:cNvSpPr/>
          <p:nvPr/>
        </p:nvSpPr>
        <p:spPr>
          <a:xfrm>
            <a:off x="1748714" y="2997111"/>
            <a:ext cx="7215774" cy="2037952"/>
          </a:xfrm>
          <a:prstGeom prst="roundRect">
            <a:avLst/>
          </a:prstGeom>
          <a:ln w="28575">
            <a:solidFill>
              <a:srgbClr val="FF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600" dirty="0"/>
              <a:t>Ztráta konfigurace kloubního postavení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Subluxace: </a:t>
            </a:r>
            <a:r>
              <a:rPr lang="cs-CZ" sz="1600" dirty="0"/>
              <a:t>částečné zachování kontaktu kloubních ploch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Druhy: </a:t>
            </a:r>
            <a:r>
              <a:rPr lang="cs-CZ" sz="1600" dirty="0"/>
              <a:t>recidivující, kongenitální, habituální - vzniká při malém násilí, patologické luxace - bez úrazu, luxační zlomeniny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600" b="1" dirty="0"/>
              <a:t>Příznaky: </a:t>
            </a:r>
            <a:r>
              <a:rPr lang="cs-CZ" sz="1600" dirty="0"/>
              <a:t>otok, bolestivost, hematom, změna fyziologické konfigurace, pérový odpor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600" b="1" dirty="0"/>
              <a:t>Diagnostika: </a:t>
            </a:r>
            <a:r>
              <a:rPr lang="cs-CZ" sz="1600" dirty="0"/>
              <a:t>příznaky, RTG, UZ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Léčba: </a:t>
            </a:r>
            <a:r>
              <a:rPr lang="cs-CZ" sz="1600" dirty="0"/>
              <a:t>repozice, ledovat, klidový režim , znehybnění</a:t>
            </a:r>
          </a:p>
        </p:txBody>
      </p:sp>
      <p:sp>
        <p:nvSpPr>
          <p:cNvPr id="11" name="Zaoblený obdélník 10"/>
          <p:cNvSpPr/>
          <p:nvPr/>
        </p:nvSpPr>
        <p:spPr>
          <a:xfrm>
            <a:off x="41044" y="5192462"/>
            <a:ext cx="1728192" cy="805613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600" dirty="0"/>
              <a:t>Natržení vazu</a:t>
            </a:r>
          </a:p>
          <a:p>
            <a:pPr algn="ctr"/>
            <a:r>
              <a:rPr lang="cs-CZ" sz="1600" dirty="0"/>
              <a:t>RUPTURA LIGAMENA</a:t>
            </a:r>
          </a:p>
        </p:txBody>
      </p:sp>
      <p:sp>
        <p:nvSpPr>
          <p:cNvPr id="12" name="Zaoblený obdélník 11"/>
          <p:cNvSpPr/>
          <p:nvPr/>
        </p:nvSpPr>
        <p:spPr>
          <a:xfrm>
            <a:off x="1778106" y="5190320"/>
            <a:ext cx="7195252" cy="805613"/>
          </a:xfrm>
          <a:prstGeom prst="roundRect">
            <a:avLst/>
          </a:prstGeom>
          <a:ln w="28575">
            <a:solidFill>
              <a:srgbClr val="0070C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cs-CZ" sz="1600" b="1" dirty="0"/>
              <a:t>VAZY KOLENE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600" dirty="0"/>
              <a:t>LCM a LCP - konzervativní léčba = ortéza, ledovat, klidový režim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600" dirty="0"/>
              <a:t>LCA a LCP - artroskopická operace, ortéza, ledovat, klidový režim 6- 8 týdnů </a:t>
            </a:r>
          </a:p>
        </p:txBody>
      </p:sp>
      <p:sp>
        <p:nvSpPr>
          <p:cNvPr id="13" name="Zaoblený obdélník 12"/>
          <p:cNvSpPr/>
          <p:nvPr/>
        </p:nvSpPr>
        <p:spPr>
          <a:xfrm>
            <a:off x="41044" y="6165304"/>
            <a:ext cx="1728192" cy="678556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600" dirty="0"/>
              <a:t>PORANĚNÍ MENISKU</a:t>
            </a:r>
          </a:p>
        </p:txBody>
      </p:sp>
      <p:sp>
        <p:nvSpPr>
          <p:cNvPr id="14" name="Zaoblený obdélník 13"/>
          <p:cNvSpPr/>
          <p:nvPr/>
        </p:nvSpPr>
        <p:spPr>
          <a:xfrm>
            <a:off x="1778106" y="6165304"/>
            <a:ext cx="7186382" cy="664071"/>
          </a:xfrm>
          <a:prstGeom prst="roundRect">
            <a:avLst/>
          </a:prstGeom>
          <a:ln w="28575">
            <a:solidFill>
              <a:srgbClr val="7030A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600" dirty="0"/>
              <a:t>Artroskopická operace, ortéza, ledovat, klidový režim 6 týdnů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600" dirty="0"/>
              <a:t>Konzervativní léčba méně vhodná </a:t>
            </a:r>
          </a:p>
        </p:txBody>
      </p:sp>
      <p:sp>
        <p:nvSpPr>
          <p:cNvPr id="15" name="Zástupný symbol pro zápatí 1"/>
          <p:cNvSpPr txBox="1">
            <a:spLocks/>
          </p:cNvSpPr>
          <p:nvPr/>
        </p:nvSpPr>
        <p:spPr>
          <a:xfrm>
            <a:off x="6248400" y="3221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/>
              <a:t>Dedikováno projektu MUNI/FR/0962/2017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31316285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>
          <a:xfrm>
            <a:off x="6230575" y="6531524"/>
            <a:ext cx="2895600" cy="312336"/>
          </a:xfrm>
        </p:spPr>
        <p:txBody>
          <a:bodyPr/>
          <a:lstStyle/>
          <a:p>
            <a:r>
              <a:rPr lang="cs-CZ" dirty="0"/>
              <a:t>Dedikováno projektu MUNI/FR/0962/2017</a:t>
            </a:r>
          </a:p>
        </p:txBody>
      </p:sp>
      <p:pic>
        <p:nvPicPr>
          <p:cNvPr id="3" name="Obrázek 2"/>
          <p:cNvPicPr/>
          <p:nvPr/>
        </p:nvPicPr>
        <p:blipFill rotWithShape="1">
          <a:blip r:embed="rId2"/>
          <a:srcRect l="36333" t="46906" r="25049" b="15506"/>
          <a:stretch/>
        </p:blipFill>
        <p:spPr bwMode="auto">
          <a:xfrm>
            <a:off x="107504" y="188640"/>
            <a:ext cx="6414023" cy="489654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1979712" y="188640"/>
            <a:ext cx="4002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[1]</a:t>
            </a:r>
          </a:p>
        </p:txBody>
      </p:sp>
      <p:pic>
        <p:nvPicPr>
          <p:cNvPr id="5" name="Obrázek 4"/>
          <p:cNvPicPr/>
          <p:nvPr/>
        </p:nvPicPr>
        <p:blipFill rotWithShape="1">
          <a:blip r:embed="rId3"/>
          <a:srcRect l="37899" t="41156" r="39246" b="30611"/>
          <a:stretch/>
        </p:blipFill>
        <p:spPr bwMode="auto">
          <a:xfrm>
            <a:off x="6019800" y="3959258"/>
            <a:ext cx="3059832" cy="239709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Obdélník 5"/>
          <p:cNvSpPr/>
          <p:nvPr/>
        </p:nvSpPr>
        <p:spPr>
          <a:xfrm>
            <a:off x="6038128" y="3743234"/>
            <a:ext cx="966797" cy="4320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Rotátorová manžeta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8028384" y="4036782"/>
            <a:ext cx="4002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[2]</a:t>
            </a:r>
          </a:p>
        </p:txBody>
      </p:sp>
      <p:sp>
        <p:nvSpPr>
          <p:cNvPr id="8" name="Obdélník 7"/>
          <p:cNvSpPr/>
          <p:nvPr/>
        </p:nvSpPr>
        <p:spPr>
          <a:xfrm>
            <a:off x="56651" y="5240299"/>
            <a:ext cx="617392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000" dirty="0"/>
              <a:t>STŘECHOVÁ </a:t>
            </a:r>
            <a:r>
              <a:rPr lang="cs-CZ" sz="1000" dirty="0" err="1"/>
              <a:t>Bohdna</a:t>
            </a:r>
            <a:r>
              <a:rPr lang="cs-CZ" sz="1000" dirty="0"/>
              <a:t>, 15. Poranění dolní končetiny. In LUCKEROVÁ, Lucie et al. </a:t>
            </a:r>
            <a:r>
              <a:rPr lang="cs-CZ" sz="1000" i="1" dirty="0"/>
              <a:t>Ošetřovatelská péče o pacienta v traumatologii. </a:t>
            </a:r>
            <a:r>
              <a:rPr lang="cs-CZ" sz="1000" dirty="0"/>
              <a:t>Brno (</a:t>
            </a:r>
            <a:r>
              <a:rPr lang="cs-CZ" sz="1000" dirty="0" err="1"/>
              <a:t>Czechia</a:t>
            </a:r>
            <a:r>
              <a:rPr lang="cs-CZ" sz="1000" dirty="0"/>
              <a:t>): NCO NZO, 2014, s. 104 -120. ISBN 9788070135693. Czech.</a:t>
            </a:r>
          </a:p>
          <a:p>
            <a:r>
              <a:rPr lang="cs-CZ" sz="1000" dirty="0"/>
              <a:t>ZEMAN, Miroslav a FÁRA Miroslav. Nauka o poraněních. In Miroslav ZEMAN, Zdeněk KRŠKA et al. Chirurgická propedeutika. Praha: </a:t>
            </a:r>
            <a:r>
              <a:rPr lang="cs-CZ" sz="1000" dirty="0" err="1"/>
              <a:t>Grada</a:t>
            </a:r>
            <a:r>
              <a:rPr lang="cs-CZ" sz="1000" dirty="0"/>
              <a:t>, 2011, s. 315 - 364. ISBN 9788024737706. Czech.</a:t>
            </a:r>
          </a:p>
          <a:p>
            <a:pPr marL="342900" indent="-342900">
              <a:buFont typeface="+mj-lt"/>
              <a:buAutoNum type="arabicPeriod"/>
            </a:pPr>
            <a:endParaRPr lang="cs-CZ" sz="1000" dirty="0"/>
          </a:p>
          <a:p>
            <a:pPr marL="342900" indent="-342900">
              <a:buFont typeface="+mj-lt"/>
              <a:buAutoNum type="arabicPeriod"/>
            </a:pPr>
            <a:r>
              <a:rPr lang="cs-CZ" sz="1000" dirty="0" err="1"/>
              <a:t>Carlosn</a:t>
            </a:r>
            <a:r>
              <a:rPr lang="cs-CZ" sz="1000" dirty="0"/>
              <a:t> </a:t>
            </a:r>
            <a:r>
              <a:rPr lang="cs-CZ" sz="1000" dirty="0" err="1"/>
              <a:t>Stock</a:t>
            </a:r>
            <a:r>
              <a:rPr lang="cs-CZ" sz="1000" dirty="0"/>
              <a:t> Art. </a:t>
            </a:r>
            <a:r>
              <a:rPr lang="cs-CZ" sz="1000" dirty="0" err="1"/>
              <a:t>Life</a:t>
            </a:r>
            <a:r>
              <a:rPr lang="cs-CZ" sz="1000" dirty="0"/>
              <a:t> Science </a:t>
            </a:r>
            <a:r>
              <a:rPr lang="cs-CZ" sz="1000" dirty="0" err="1"/>
              <a:t>Ilustration</a:t>
            </a:r>
            <a:r>
              <a:rPr lang="cs-CZ" sz="1000" dirty="0"/>
              <a:t> and More. </a:t>
            </a:r>
            <a:r>
              <a:rPr lang="cs-CZ" sz="1000" i="1" dirty="0"/>
              <a:t>K</a:t>
            </a:r>
            <a:r>
              <a:rPr lang="en-US" sz="1000" i="1" dirty="0"/>
              <a:t>nee joint - front view 2</a:t>
            </a:r>
            <a:r>
              <a:rPr lang="cs-CZ" sz="1000" i="1" dirty="0"/>
              <a:t>. </a:t>
            </a:r>
            <a:r>
              <a:rPr lang="en-US" sz="1000" dirty="0"/>
              <a:t>[</a:t>
            </a:r>
            <a:r>
              <a:rPr lang="cs-CZ" sz="1000" dirty="0"/>
              <a:t>online]. </a:t>
            </a:r>
            <a:r>
              <a:rPr lang="en-US" sz="1000" dirty="0"/>
              <a:t>[</a:t>
            </a:r>
            <a:r>
              <a:rPr lang="cs-CZ" sz="1000" dirty="0" err="1"/>
              <a:t>cited</a:t>
            </a:r>
            <a:r>
              <a:rPr lang="cs-CZ" sz="1000" dirty="0"/>
              <a:t> 2018-7-9]. </a:t>
            </a:r>
            <a:r>
              <a:rPr lang="cs-CZ" sz="1000" dirty="0" err="1"/>
              <a:t>Available</a:t>
            </a:r>
            <a:r>
              <a:rPr lang="cs-CZ" sz="1000" dirty="0"/>
              <a:t> </a:t>
            </a:r>
            <a:r>
              <a:rPr lang="cs-CZ" sz="1000" dirty="0" err="1"/>
              <a:t>from</a:t>
            </a:r>
            <a:r>
              <a:rPr lang="cs-CZ" sz="1000" dirty="0"/>
              <a:t>: https://www.carlsonstockart.com/</a:t>
            </a:r>
            <a:r>
              <a:rPr lang="cs-CZ" sz="1000" dirty="0" err="1"/>
              <a:t>photo</a:t>
            </a:r>
            <a:r>
              <a:rPr lang="cs-CZ" sz="1000" dirty="0"/>
              <a:t>/</a:t>
            </a:r>
            <a:r>
              <a:rPr lang="cs-CZ" sz="1000" dirty="0" err="1"/>
              <a:t>knee</a:t>
            </a:r>
            <a:r>
              <a:rPr lang="cs-CZ" sz="1000" dirty="0"/>
              <a:t>-joint-</a:t>
            </a:r>
            <a:r>
              <a:rPr lang="cs-CZ" sz="1000" dirty="0" err="1"/>
              <a:t>bones</a:t>
            </a:r>
            <a:r>
              <a:rPr lang="cs-CZ" sz="1000" dirty="0"/>
              <a:t>-</a:t>
            </a:r>
            <a:r>
              <a:rPr lang="cs-CZ" sz="1000" dirty="0" err="1"/>
              <a:t>ligaments-menisci-illustration</a:t>
            </a:r>
            <a:r>
              <a:rPr lang="cs-CZ" sz="1000" dirty="0"/>
              <a:t>/. </a:t>
            </a:r>
            <a:r>
              <a:rPr lang="cs-CZ" sz="1000" dirty="0" err="1"/>
              <a:t>English</a:t>
            </a:r>
            <a:r>
              <a:rPr lang="cs-CZ" sz="1000" dirty="0"/>
              <a:t>.</a:t>
            </a:r>
            <a:endParaRPr lang="pl-PL" sz="1000" dirty="0"/>
          </a:p>
          <a:p>
            <a:pPr marL="342900" indent="-342900">
              <a:buFont typeface="+mj-lt"/>
              <a:buAutoNum type="arabicPeriod"/>
            </a:pPr>
            <a:r>
              <a:rPr lang="cs-CZ" sz="1000" dirty="0" err="1"/>
              <a:t>Flexogenix</a:t>
            </a:r>
            <a:r>
              <a:rPr lang="cs-CZ" sz="1000" dirty="0"/>
              <a:t>. </a:t>
            </a:r>
            <a:r>
              <a:rPr lang="en-US" sz="1000" dirty="0"/>
              <a:t>Rotator Cuff Injury and Regenerative Therapy</a:t>
            </a:r>
            <a:r>
              <a:rPr lang="cs-CZ" sz="1000" dirty="0"/>
              <a:t> </a:t>
            </a:r>
            <a:r>
              <a:rPr lang="en-US" sz="1000" dirty="0"/>
              <a:t>[</a:t>
            </a:r>
            <a:r>
              <a:rPr lang="cs-CZ" sz="1000" dirty="0"/>
              <a:t>online]. </a:t>
            </a:r>
            <a:r>
              <a:rPr lang="en-US" sz="1000" dirty="0"/>
              <a:t>[</a:t>
            </a:r>
            <a:r>
              <a:rPr lang="cs-CZ" sz="1000" dirty="0" err="1"/>
              <a:t>cited</a:t>
            </a:r>
            <a:r>
              <a:rPr lang="cs-CZ" sz="1000" dirty="0"/>
              <a:t> 2018-7-9]. </a:t>
            </a:r>
            <a:r>
              <a:rPr lang="cs-CZ" sz="1000" dirty="0" err="1"/>
              <a:t>Available</a:t>
            </a:r>
            <a:r>
              <a:rPr lang="cs-CZ" sz="1000" dirty="0"/>
              <a:t> </a:t>
            </a:r>
            <a:r>
              <a:rPr lang="cs-CZ" sz="1000" dirty="0" err="1"/>
              <a:t>from</a:t>
            </a:r>
            <a:r>
              <a:rPr lang="cs-CZ" sz="1000" dirty="0"/>
              <a:t>: https://flexogenix.com/</a:t>
            </a:r>
            <a:r>
              <a:rPr lang="cs-CZ" sz="1000" dirty="0" err="1"/>
              <a:t>rotator</a:t>
            </a:r>
            <a:r>
              <a:rPr lang="cs-CZ" sz="1000" dirty="0"/>
              <a:t>-</a:t>
            </a:r>
            <a:r>
              <a:rPr lang="cs-CZ" sz="1000" dirty="0" err="1"/>
              <a:t>cuff</a:t>
            </a:r>
            <a:r>
              <a:rPr lang="cs-CZ" sz="1000" dirty="0"/>
              <a:t>-</a:t>
            </a:r>
            <a:r>
              <a:rPr lang="cs-CZ" sz="1000" dirty="0" err="1"/>
              <a:t>injury</a:t>
            </a:r>
            <a:r>
              <a:rPr lang="cs-CZ" sz="1000" dirty="0"/>
              <a:t>-and-</a:t>
            </a:r>
            <a:r>
              <a:rPr lang="cs-CZ" sz="1000" dirty="0" err="1"/>
              <a:t>regenerative</a:t>
            </a:r>
            <a:r>
              <a:rPr lang="cs-CZ" sz="1000" dirty="0"/>
              <a:t>-</a:t>
            </a:r>
            <a:r>
              <a:rPr lang="cs-CZ" sz="1000" dirty="0" err="1"/>
              <a:t>therapy</a:t>
            </a:r>
            <a:r>
              <a:rPr lang="cs-CZ" sz="1000" dirty="0"/>
              <a:t>/. </a:t>
            </a:r>
            <a:r>
              <a:rPr lang="cs-CZ" sz="1000" dirty="0" err="1"/>
              <a:t>English</a:t>
            </a:r>
            <a:r>
              <a:rPr lang="pl-PL" sz="1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10209503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>
          <a:xfrm>
            <a:off x="32628" y="53994"/>
            <a:ext cx="2895600" cy="365125"/>
          </a:xfrm>
        </p:spPr>
        <p:txBody>
          <a:bodyPr/>
          <a:lstStyle/>
          <a:p>
            <a:r>
              <a:rPr lang="cs-CZ" dirty="0"/>
              <a:t>Dedikováno projektu MUNI/FR/0962/2017</a:t>
            </a:r>
          </a:p>
        </p:txBody>
      </p:sp>
      <p:sp>
        <p:nvSpPr>
          <p:cNvPr id="3" name="Obdélník 2"/>
          <p:cNvSpPr/>
          <p:nvPr/>
        </p:nvSpPr>
        <p:spPr>
          <a:xfrm>
            <a:off x="5311" y="489256"/>
            <a:ext cx="2926563" cy="84589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Dle porušení kožního krytu</a:t>
            </a:r>
          </a:p>
          <a:p>
            <a:pPr algn="ctr"/>
            <a:endParaRPr lang="cs-CZ" dirty="0"/>
          </a:p>
          <a:p>
            <a:pPr algn="ctr"/>
            <a:endParaRPr lang="cs-CZ" dirty="0"/>
          </a:p>
        </p:txBody>
      </p:sp>
      <p:sp>
        <p:nvSpPr>
          <p:cNvPr id="4" name="Obdélník 3"/>
          <p:cNvSpPr/>
          <p:nvPr/>
        </p:nvSpPr>
        <p:spPr>
          <a:xfrm>
            <a:off x="1651421" y="887119"/>
            <a:ext cx="1152128" cy="36004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1400" dirty="0"/>
              <a:t>Otevřené</a:t>
            </a:r>
            <a:endParaRPr lang="cs-CZ" dirty="0"/>
          </a:p>
        </p:txBody>
      </p:sp>
      <p:sp>
        <p:nvSpPr>
          <p:cNvPr id="5" name="Obdélník 4"/>
          <p:cNvSpPr/>
          <p:nvPr/>
        </p:nvSpPr>
        <p:spPr>
          <a:xfrm>
            <a:off x="140167" y="887119"/>
            <a:ext cx="1152128" cy="36004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1400" dirty="0"/>
              <a:t>Zavřené</a:t>
            </a:r>
          </a:p>
        </p:txBody>
      </p:sp>
      <p:sp>
        <p:nvSpPr>
          <p:cNvPr id="11" name="Obdélník 10"/>
          <p:cNvSpPr/>
          <p:nvPr/>
        </p:nvSpPr>
        <p:spPr>
          <a:xfrm>
            <a:off x="2987824" y="505950"/>
            <a:ext cx="3031976" cy="3217670"/>
          </a:xfrm>
          <a:prstGeom prst="rect">
            <a:avLst/>
          </a:prstGeom>
          <a:ln>
            <a:solidFill>
              <a:srgbClr val="92D050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Obdélník 11"/>
          <p:cNvSpPr/>
          <p:nvPr/>
        </p:nvSpPr>
        <p:spPr>
          <a:xfrm>
            <a:off x="2973484" y="3804948"/>
            <a:ext cx="3060655" cy="3017448"/>
          </a:xfrm>
          <a:prstGeom prst="rect">
            <a:avLst/>
          </a:prstGeom>
          <a:ln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 sz="16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Obdélník 12"/>
          <p:cNvSpPr/>
          <p:nvPr/>
        </p:nvSpPr>
        <p:spPr>
          <a:xfrm>
            <a:off x="3346905" y="626813"/>
            <a:ext cx="2488620" cy="36004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Zlomenina žebra</a:t>
            </a:r>
          </a:p>
        </p:txBody>
      </p:sp>
      <p:sp>
        <p:nvSpPr>
          <p:cNvPr id="19" name="Obdélník 18"/>
          <p:cNvSpPr/>
          <p:nvPr/>
        </p:nvSpPr>
        <p:spPr>
          <a:xfrm>
            <a:off x="3338995" y="4417865"/>
            <a:ext cx="2496529" cy="180356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Pneumotorax (PNO)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cs-CZ" sz="1200" dirty="0"/>
              <a:t>Vzduch v dutině pleurální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cs-CZ" sz="1200" b="1" dirty="0"/>
              <a:t>Zavřený - </a:t>
            </a:r>
            <a:r>
              <a:rPr lang="cs-CZ" sz="1200" dirty="0"/>
              <a:t>kožní kryt neporušen - poraněná plíce např. zlomeným žebrem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cs-CZ" sz="1200" b="1" dirty="0"/>
              <a:t>Otevřený</a:t>
            </a:r>
            <a:r>
              <a:rPr lang="cs-CZ" sz="1200" dirty="0"/>
              <a:t> - kožní kryt porušen - bodná rána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cs-CZ" sz="1200" b="1" dirty="0"/>
              <a:t>Tenzní</a:t>
            </a:r>
            <a:r>
              <a:rPr lang="cs-CZ" sz="1200" dirty="0"/>
              <a:t> - otevřený se záklopkou (vzduch se nasává, ale neodchází z  hrudníku</a:t>
            </a:r>
          </a:p>
        </p:txBody>
      </p:sp>
      <p:sp>
        <p:nvSpPr>
          <p:cNvPr id="20" name="Obdélník 19"/>
          <p:cNvSpPr/>
          <p:nvPr/>
        </p:nvSpPr>
        <p:spPr>
          <a:xfrm>
            <a:off x="3338996" y="3925466"/>
            <a:ext cx="2496529" cy="40708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1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Hemothorax</a:t>
            </a:r>
            <a:endParaRPr lang="cs-CZ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cs-CZ" sz="1200" dirty="0"/>
              <a:t>Krev v dutině pleurální </a:t>
            </a:r>
          </a:p>
        </p:txBody>
      </p:sp>
      <p:sp>
        <p:nvSpPr>
          <p:cNvPr id="25" name="Nadpis 1"/>
          <p:cNvSpPr txBox="1">
            <a:spLocks/>
          </p:cNvSpPr>
          <p:nvPr/>
        </p:nvSpPr>
        <p:spPr>
          <a:xfrm>
            <a:off x="611560" y="17586"/>
            <a:ext cx="9144000" cy="5005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PORANĚNÍ HRUDNÍKU</a:t>
            </a:r>
          </a:p>
        </p:txBody>
      </p:sp>
      <p:sp>
        <p:nvSpPr>
          <p:cNvPr id="26" name="Obdélník 25"/>
          <p:cNvSpPr/>
          <p:nvPr/>
        </p:nvSpPr>
        <p:spPr>
          <a:xfrm>
            <a:off x="3346905" y="1063943"/>
            <a:ext cx="2488620" cy="79178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Sériová zlomenina žeber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400" dirty="0"/>
              <a:t>více jak 3 žebra</a:t>
            </a:r>
          </a:p>
          <a:p>
            <a:pPr algn="ctr"/>
            <a:endParaRPr lang="cs-CZ" dirty="0"/>
          </a:p>
        </p:txBody>
      </p:sp>
      <p:sp>
        <p:nvSpPr>
          <p:cNvPr id="27" name="Obdélník 26"/>
          <p:cNvSpPr/>
          <p:nvPr/>
        </p:nvSpPr>
        <p:spPr>
          <a:xfrm>
            <a:off x="3337773" y="1940781"/>
            <a:ext cx="2497752" cy="169521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Dvířková zlomenina žeber</a:t>
            </a:r>
          </a:p>
          <a:p>
            <a:pPr algn="ctr"/>
            <a:r>
              <a:rPr lang="cs-CZ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(nestabilní hrudník)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cs-CZ" sz="1300" dirty="0"/>
              <a:t>Žebro zlomené na dvakrát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cs-CZ" sz="1300" dirty="0"/>
              <a:t>Při dýchání opačný mechanizmus pohybu než zbytek hrudníku (paradoxní dýchání)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cs-CZ" sz="1300" dirty="0"/>
              <a:t>Velmi závažný stav</a:t>
            </a:r>
          </a:p>
        </p:txBody>
      </p:sp>
      <p:sp>
        <p:nvSpPr>
          <p:cNvPr id="29" name="Obdélník 28"/>
          <p:cNvSpPr/>
          <p:nvPr/>
        </p:nvSpPr>
        <p:spPr>
          <a:xfrm>
            <a:off x="2899660" y="787049"/>
            <a:ext cx="44908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</a:t>
            </a:r>
          </a:p>
          <a:p>
            <a:pPr algn="ctr"/>
            <a:r>
              <a:rPr lang="cs-CZ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</a:p>
          <a:p>
            <a:pPr algn="ctr"/>
            <a:r>
              <a:rPr lang="cs-CZ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</a:p>
          <a:p>
            <a:pPr algn="ctr"/>
            <a:r>
              <a:rPr lang="cs-CZ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</a:t>
            </a:r>
          </a:p>
          <a:p>
            <a:pPr algn="ctr"/>
            <a:r>
              <a:rPr lang="cs-CZ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</a:p>
          <a:p>
            <a:pPr algn="ctr"/>
            <a:r>
              <a:rPr lang="cs-CZ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</a:t>
            </a:r>
          </a:p>
          <a:p>
            <a:pPr algn="ctr"/>
            <a:r>
              <a:rPr lang="cs-CZ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</a:p>
          <a:p>
            <a:pPr algn="ctr"/>
            <a:r>
              <a:rPr lang="cs-CZ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</a:t>
            </a:r>
          </a:p>
        </p:txBody>
      </p:sp>
      <p:sp>
        <p:nvSpPr>
          <p:cNvPr id="30" name="Obdélník 29"/>
          <p:cNvSpPr/>
          <p:nvPr/>
        </p:nvSpPr>
        <p:spPr>
          <a:xfrm>
            <a:off x="6146604" y="505948"/>
            <a:ext cx="296680" cy="6316447"/>
          </a:xfrm>
          <a:prstGeom prst="rect">
            <a:avLst/>
          </a:prstGeom>
          <a:ln>
            <a:solidFill>
              <a:srgbClr val="0070C0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1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</a:p>
          <a:p>
            <a:pPr algn="ctr"/>
            <a:r>
              <a:rPr lang="cs-CZ" sz="1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</a:p>
          <a:p>
            <a:pPr algn="ctr"/>
            <a:r>
              <a:rPr lang="cs-CZ" sz="1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</a:p>
          <a:p>
            <a:pPr algn="ctr"/>
            <a:r>
              <a:rPr lang="cs-CZ" sz="1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</a:t>
            </a:r>
          </a:p>
          <a:p>
            <a:pPr algn="ctr"/>
            <a:r>
              <a:rPr lang="cs-CZ" sz="1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</a:p>
          <a:p>
            <a:pPr algn="ctr"/>
            <a:r>
              <a:rPr lang="cs-CZ" sz="1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</a:p>
          <a:p>
            <a:pPr algn="ctr"/>
            <a:r>
              <a:rPr lang="cs-CZ" sz="1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</a:p>
          <a:p>
            <a:pPr algn="ctr"/>
            <a:r>
              <a:rPr lang="cs-CZ" sz="1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</a:p>
          <a:p>
            <a:pPr algn="ctr"/>
            <a:r>
              <a:rPr lang="cs-CZ" sz="1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</a:p>
          <a:p>
            <a:pPr algn="ctr"/>
            <a:r>
              <a:rPr lang="cs-CZ" sz="1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</a:t>
            </a:r>
          </a:p>
          <a:p>
            <a:pPr algn="ctr"/>
            <a:r>
              <a:rPr lang="cs-CZ" sz="1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</a:p>
          <a:p>
            <a:pPr algn="ctr"/>
            <a:endParaRPr lang="cs-CZ" sz="14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cs-CZ" sz="1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</a:p>
          <a:p>
            <a:pPr algn="ctr"/>
            <a:r>
              <a:rPr lang="cs-CZ" sz="1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</a:p>
          <a:p>
            <a:pPr algn="ctr"/>
            <a:r>
              <a:rPr lang="cs-CZ" sz="1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</a:t>
            </a:r>
          </a:p>
        </p:txBody>
      </p:sp>
      <p:sp>
        <p:nvSpPr>
          <p:cNvPr id="31" name="Obdélník 30"/>
          <p:cNvSpPr/>
          <p:nvPr/>
        </p:nvSpPr>
        <p:spPr>
          <a:xfrm>
            <a:off x="6534592" y="505948"/>
            <a:ext cx="2573912" cy="3217671"/>
          </a:xfrm>
          <a:prstGeom prst="rect">
            <a:avLst/>
          </a:prstGeom>
          <a:ln>
            <a:solidFill>
              <a:srgbClr val="92D050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2" name="Obdélník 31"/>
          <p:cNvSpPr/>
          <p:nvPr/>
        </p:nvSpPr>
        <p:spPr>
          <a:xfrm>
            <a:off x="6605703" y="584574"/>
            <a:ext cx="2418544" cy="1271148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Monitorace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400" dirty="0"/>
              <a:t>Vitální funkce</a:t>
            </a:r>
            <a:endParaRPr lang="cs-CZ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400" dirty="0"/>
              <a:t>Bolest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400" dirty="0"/>
              <a:t>Saturace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400" dirty="0"/>
              <a:t>Dechové funkce, pohyb hrudníku</a:t>
            </a:r>
          </a:p>
        </p:txBody>
      </p:sp>
      <p:sp>
        <p:nvSpPr>
          <p:cNvPr id="33" name="Obdélník 32"/>
          <p:cNvSpPr/>
          <p:nvPr/>
        </p:nvSpPr>
        <p:spPr>
          <a:xfrm>
            <a:off x="6605702" y="1945450"/>
            <a:ext cx="2418545" cy="1690547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Léčba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400" dirty="0"/>
              <a:t>Analgetika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400" dirty="0"/>
              <a:t>Dechová RHB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400" dirty="0"/>
              <a:t>Expektorancia a </a:t>
            </a:r>
            <a:r>
              <a:rPr lang="cs-CZ" sz="1400" dirty="0" err="1"/>
              <a:t>mukolytika</a:t>
            </a:r>
            <a:r>
              <a:rPr lang="cs-CZ" sz="1400" dirty="0"/>
              <a:t> přes den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400" dirty="0"/>
              <a:t>Na noc antitusika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400" dirty="0"/>
              <a:t>Při složitých frakturách </a:t>
            </a:r>
          </a:p>
          <a:p>
            <a:pPr indent="269875"/>
            <a:r>
              <a:rPr lang="cs-CZ" sz="1400" dirty="0"/>
              <a:t>O. R. I. F.</a:t>
            </a:r>
          </a:p>
        </p:txBody>
      </p:sp>
      <p:sp>
        <p:nvSpPr>
          <p:cNvPr id="34" name="Obdélník 33"/>
          <p:cNvSpPr/>
          <p:nvPr/>
        </p:nvSpPr>
        <p:spPr>
          <a:xfrm>
            <a:off x="2889916" y="3792142"/>
            <a:ext cx="449080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14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</a:t>
            </a:r>
          </a:p>
          <a:p>
            <a:pPr algn="ctr"/>
            <a:r>
              <a:rPr lang="cs-CZ" sz="14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</a:p>
          <a:p>
            <a:pPr algn="ctr"/>
            <a:r>
              <a:rPr lang="cs-CZ" sz="14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Ě</a:t>
            </a:r>
          </a:p>
          <a:p>
            <a:pPr algn="ctr"/>
            <a:r>
              <a:rPr lang="cs-CZ" sz="14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</a:t>
            </a:r>
          </a:p>
          <a:p>
            <a:pPr algn="ctr"/>
            <a:r>
              <a:rPr lang="cs-CZ" sz="14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</a:t>
            </a:r>
          </a:p>
          <a:p>
            <a:pPr algn="ctr"/>
            <a:r>
              <a:rPr lang="cs-CZ" sz="14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É</a:t>
            </a:r>
          </a:p>
          <a:p>
            <a:pPr algn="ctr"/>
            <a:endParaRPr lang="cs-CZ" sz="1400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cs-CZ" sz="14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</a:p>
          <a:p>
            <a:pPr algn="ctr"/>
            <a:r>
              <a:rPr lang="cs-CZ" sz="14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</a:t>
            </a:r>
          </a:p>
          <a:p>
            <a:pPr algn="ctr"/>
            <a:r>
              <a:rPr lang="cs-CZ" sz="14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Á</a:t>
            </a:r>
          </a:p>
          <a:p>
            <a:pPr algn="ctr"/>
            <a:r>
              <a:rPr lang="cs-CZ" sz="14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</a:p>
          <a:p>
            <a:pPr algn="ctr"/>
            <a:r>
              <a:rPr lang="cs-CZ" sz="14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</a:p>
          <a:p>
            <a:pPr algn="ctr"/>
            <a:endParaRPr lang="cs-CZ" sz="1400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5" name="Obdélník 34"/>
          <p:cNvSpPr/>
          <p:nvPr/>
        </p:nvSpPr>
        <p:spPr>
          <a:xfrm>
            <a:off x="3346904" y="6318371"/>
            <a:ext cx="2496529" cy="40708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1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Fluidothorax</a:t>
            </a:r>
            <a:endParaRPr lang="cs-CZ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cs-CZ" sz="1200" dirty="0"/>
              <a:t>tekutina v dutině pleurální</a:t>
            </a:r>
          </a:p>
        </p:txBody>
      </p:sp>
      <p:sp>
        <p:nvSpPr>
          <p:cNvPr id="36" name="Obdélník 35"/>
          <p:cNvSpPr/>
          <p:nvPr/>
        </p:nvSpPr>
        <p:spPr>
          <a:xfrm>
            <a:off x="6534592" y="3775865"/>
            <a:ext cx="2573912" cy="3046531"/>
          </a:xfrm>
          <a:prstGeom prst="rect">
            <a:avLst/>
          </a:prstGeom>
          <a:ln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 sz="16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8" name="Obdélník 37"/>
          <p:cNvSpPr/>
          <p:nvPr/>
        </p:nvSpPr>
        <p:spPr>
          <a:xfrm>
            <a:off x="6612276" y="3831014"/>
            <a:ext cx="2418544" cy="125821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Monitorace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400" dirty="0"/>
              <a:t>Vitální funkce</a:t>
            </a:r>
            <a:endParaRPr lang="cs-CZ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400" dirty="0"/>
              <a:t>Bolest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400" dirty="0"/>
              <a:t>Saturace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400" dirty="0"/>
              <a:t>Dechové funkce, pohyb hrudníku</a:t>
            </a:r>
          </a:p>
        </p:txBody>
      </p:sp>
      <p:sp>
        <p:nvSpPr>
          <p:cNvPr id="39" name="Obdélník 38"/>
          <p:cNvSpPr/>
          <p:nvPr/>
        </p:nvSpPr>
        <p:spPr>
          <a:xfrm>
            <a:off x="6605702" y="5186675"/>
            <a:ext cx="2418545" cy="153827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Léčba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400" dirty="0"/>
              <a:t>Hrudní punkce a drenáž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400" dirty="0"/>
              <a:t>Dechová RHB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400" dirty="0"/>
              <a:t>Analgetika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400" dirty="0"/>
              <a:t>Expektorancia a </a:t>
            </a:r>
            <a:r>
              <a:rPr lang="cs-CZ" sz="1400" dirty="0" err="1"/>
              <a:t>mukolytika</a:t>
            </a:r>
            <a:r>
              <a:rPr lang="cs-CZ" sz="1400" dirty="0"/>
              <a:t> přes den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400" dirty="0"/>
              <a:t>Na noc antitusika</a:t>
            </a:r>
          </a:p>
        </p:txBody>
      </p:sp>
      <p:sp>
        <p:nvSpPr>
          <p:cNvPr id="41" name="TextovéPole 40"/>
          <p:cNvSpPr txBox="1"/>
          <p:nvPr/>
        </p:nvSpPr>
        <p:spPr>
          <a:xfrm>
            <a:off x="-6668" y="5662026"/>
            <a:ext cx="2965575" cy="1159207"/>
          </a:xfrm>
          <a:prstGeom prst="rect">
            <a:avLst/>
          </a:prstGeom>
          <a:ln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cs-CZ"/>
            </a:defPPr>
            <a:lvl1pPr algn="ctr">
              <a:defRPr sz="1600" b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/>
            <a:r>
              <a:rPr lang="cs-CZ" sz="1400" dirty="0">
                <a:solidFill>
                  <a:schemeClr val="accent6">
                    <a:lumMod val="75000"/>
                  </a:schemeClr>
                </a:solidFill>
              </a:rPr>
              <a:t>MĚKKÉ TKÁNĚ</a:t>
            </a:r>
            <a:endParaRPr lang="cs-CZ" sz="1400" dirty="0">
              <a:solidFill>
                <a:schemeClr val="tx1"/>
              </a:solidFill>
            </a:endParaRPr>
          </a:p>
          <a:p>
            <a:pPr algn="l"/>
            <a:r>
              <a:rPr lang="cs-CZ" sz="1400" dirty="0">
                <a:solidFill>
                  <a:schemeClr val="tx1"/>
                </a:solidFill>
              </a:rPr>
              <a:t>Kontuze plic </a:t>
            </a:r>
            <a:r>
              <a:rPr lang="cs-CZ" sz="1400" b="0" dirty="0">
                <a:solidFill>
                  <a:schemeClr val="tx1"/>
                </a:solidFill>
                <a:effectLst/>
              </a:rPr>
              <a:t>= pohmoždění plic</a:t>
            </a:r>
          </a:p>
          <a:p>
            <a:pPr algn="l"/>
            <a:r>
              <a:rPr lang="cs-CZ" sz="1400" dirty="0">
                <a:solidFill>
                  <a:schemeClr val="tx1"/>
                </a:solidFill>
              </a:rPr>
              <a:t>Kontuze srdce </a:t>
            </a:r>
            <a:r>
              <a:rPr lang="cs-CZ" sz="1400" b="0" dirty="0">
                <a:solidFill>
                  <a:schemeClr val="tx1"/>
                </a:solidFill>
                <a:effectLst/>
              </a:rPr>
              <a:t>= pohmoždění srdce</a:t>
            </a:r>
          </a:p>
          <a:p>
            <a:pPr algn="l"/>
            <a:r>
              <a:rPr lang="cs-CZ" sz="1400" dirty="0" err="1">
                <a:solidFill>
                  <a:schemeClr val="tx1"/>
                </a:solidFill>
                <a:effectLst/>
              </a:rPr>
              <a:t>Hemoperikard</a:t>
            </a:r>
            <a:r>
              <a:rPr lang="cs-CZ" sz="1400" b="0" dirty="0">
                <a:solidFill>
                  <a:schemeClr val="tx1"/>
                </a:solidFill>
                <a:effectLst/>
              </a:rPr>
              <a:t> = tamponáda srdeční = krev v osrdečníku</a:t>
            </a:r>
          </a:p>
        </p:txBody>
      </p:sp>
      <p:pic>
        <p:nvPicPr>
          <p:cNvPr id="1026" name="Picture 2" descr="pneumothorax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5" r="50388"/>
          <a:stretch/>
        </p:blipFill>
        <p:spPr bwMode="auto">
          <a:xfrm>
            <a:off x="158114" y="1473829"/>
            <a:ext cx="1440161" cy="1525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neumothorax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89"/>
          <a:stretch/>
        </p:blipFill>
        <p:spPr bwMode="auto">
          <a:xfrm>
            <a:off x="1559045" y="1431755"/>
            <a:ext cx="1306958" cy="1567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bdélník 5"/>
          <p:cNvSpPr/>
          <p:nvPr/>
        </p:nvSpPr>
        <p:spPr>
          <a:xfrm>
            <a:off x="32628" y="1377221"/>
            <a:ext cx="1054648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sz="1200" dirty="0"/>
              <a:t>PNO u</a:t>
            </a:r>
            <a:r>
              <a:rPr lang="cs-CZ" sz="1200" dirty="0">
                <a:solidFill>
                  <a:schemeClr val="tx1"/>
                </a:solidFill>
              </a:rPr>
              <a:t>zavřený</a:t>
            </a:r>
          </a:p>
        </p:txBody>
      </p:sp>
      <p:sp>
        <p:nvSpPr>
          <p:cNvPr id="28" name="Obdélník 27"/>
          <p:cNvSpPr/>
          <p:nvPr/>
        </p:nvSpPr>
        <p:spPr>
          <a:xfrm>
            <a:off x="1550437" y="1377221"/>
            <a:ext cx="1052532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sz="1200" dirty="0"/>
              <a:t>PNO otevřený</a:t>
            </a:r>
          </a:p>
        </p:txBody>
      </p:sp>
      <p:pic>
        <p:nvPicPr>
          <p:cNvPr id="1030" name="Picture 6" descr="http://stary.lf2.cuni.cz/Projekty/mua/images/3y6_03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753"/>
          <a:stretch/>
        </p:blipFill>
        <p:spPr bwMode="auto">
          <a:xfrm>
            <a:off x="106695" y="3681728"/>
            <a:ext cx="2668174" cy="1358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Obdélník 36"/>
          <p:cNvSpPr/>
          <p:nvPr/>
        </p:nvSpPr>
        <p:spPr>
          <a:xfrm>
            <a:off x="2032274" y="3672564"/>
            <a:ext cx="10379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PNO tenzní</a:t>
            </a:r>
            <a:endParaRPr lang="cs-CZ" sz="1200" dirty="0">
              <a:solidFill>
                <a:schemeClr val="tx1"/>
              </a:solidFill>
            </a:endParaRPr>
          </a:p>
        </p:txBody>
      </p:sp>
      <p:sp>
        <p:nvSpPr>
          <p:cNvPr id="9" name="Bublinový popisek se šipkou dolů 8"/>
          <p:cNvSpPr/>
          <p:nvPr/>
        </p:nvSpPr>
        <p:spPr>
          <a:xfrm>
            <a:off x="50077" y="3101668"/>
            <a:ext cx="2872071" cy="864221"/>
          </a:xfrm>
          <a:prstGeom prst="downArrowCallou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dirty="0">
                <a:solidFill>
                  <a:schemeClr val="tx1"/>
                </a:solidFill>
              </a:rPr>
              <a:t>Vzduch při nádechu proniká do hrudní  dutiny. Při výdechu neodchází ven - záklopka z tkáně uzavře otvor</a:t>
            </a:r>
          </a:p>
        </p:txBody>
      </p:sp>
      <p:sp>
        <p:nvSpPr>
          <p:cNvPr id="14" name="Šipka doprava 13"/>
          <p:cNvSpPr/>
          <p:nvPr/>
        </p:nvSpPr>
        <p:spPr>
          <a:xfrm>
            <a:off x="15387" y="4938446"/>
            <a:ext cx="881322" cy="739906"/>
          </a:xfrm>
          <a:prstGeom prst="righ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dirty="0">
                <a:solidFill>
                  <a:schemeClr val="tx1"/>
                </a:solidFill>
              </a:rPr>
              <a:t>Zvýšený tlak</a:t>
            </a:r>
          </a:p>
        </p:txBody>
      </p:sp>
      <p:sp>
        <p:nvSpPr>
          <p:cNvPr id="42" name="Šipka doprava 41"/>
          <p:cNvSpPr/>
          <p:nvPr/>
        </p:nvSpPr>
        <p:spPr>
          <a:xfrm>
            <a:off x="908381" y="4879685"/>
            <a:ext cx="1108460" cy="830259"/>
          </a:xfrm>
          <a:prstGeom prst="righ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dirty="0">
                <a:solidFill>
                  <a:schemeClr val="tx1"/>
                </a:solidFill>
              </a:rPr>
              <a:t>Přesun mediastina</a:t>
            </a:r>
          </a:p>
        </p:txBody>
      </p:sp>
      <p:sp>
        <p:nvSpPr>
          <p:cNvPr id="17" name="Obdélník 16"/>
          <p:cNvSpPr/>
          <p:nvPr/>
        </p:nvSpPr>
        <p:spPr>
          <a:xfrm>
            <a:off x="2010191" y="4964888"/>
            <a:ext cx="928558" cy="659855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dirty="0">
                <a:solidFill>
                  <a:schemeClr val="tx1"/>
                </a:solidFill>
              </a:rPr>
              <a:t>Útlak orgánů a cév</a:t>
            </a:r>
          </a:p>
        </p:txBody>
      </p:sp>
      <p:sp>
        <p:nvSpPr>
          <p:cNvPr id="40" name="TextovéPole 39"/>
          <p:cNvSpPr txBox="1"/>
          <p:nvPr/>
        </p:nvSpPr>
        <p:spPr>
          <a:xfrm>
            <a:off x="1394125" y="2610054"/>
            <a:ext cx="4002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[1]</a:t>
            </a:r>
          </a:p>
        </p:txBody>
      </p:sp>
      <p:sp>
        <p:nvSpPr>
          <p:cNvPr id="43" name="TextovéPole 42"/>
          <p:cNvSpPr txBox="1"/>
          <p:nvPr/>
        </p:nvSpPr>
        <p:spPr>
          <a:xfrm>
            <a:off x="2374584" y="3885874"/>
            <a:ext cx="4002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[2]</a:t>
            </a:r>
          </a:p>
        </p:txBody>
      </p:sp>
    </p:spTree>
    <p:extLst>
      <p:ext uri="{BB962C8B-B14F-4D97-AF65-F5344CB8AC3E}">
        <p14:creationId xmlns:p14="http://schemas.microsoft.com/office/powerpoint/2010/main" val="585189091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>
          <a:xfrm>
            <a:off x="6248400" y="6597352"/>
            <a:ext cx="2895600" cy="260648"/>
          </a:xfrm>
        </p:spPr>
        <p:txBody>
          <a:bodyPr/>
          <a:lstStyle/>
          <a:p>
            <a:r>
              <a:rPr lang="cs-CZ" dirty="0"/>
              <a:t>Dedikováno projektu MUNI/FR/0962/2017</a:t>
            </a:r>
          </a:p>
        </p:txBody>
      </p:sp>
      <p:sp>
        <p:nvSpPr>
          <p:cNvPr id="4" name="Obdélník 3"/>
          <p:cNvSpPr/>
          <p:nvPr/>
        </p:nvSpPr>
        <p:spPr>
          <a:xfrm>
            <a:off x="0" y="5462314"/>
            <a:ext cx="9036496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000" dirty="0"/>
              <a:t>KOTYZOVÁ Věra. 9. Poranění hrudníku. In LUCKEROVÁ, Lucie et al. </a:t>
            </a:r>
            <a:r>
              <a:rPr lang="cs-CZ" sz="1000" i="1" dirty="0"/>
              <a:t>Ošetřovatelská péče o pacienta v traumatologii. </a:t>
            </a:r>
            <a:r>
              <a:rPr lang="cs-CZ" sz="1000" dirty="0"/>
              <a:t>Brno (</a:t>
            </a:r>
            <a:r>
              <a:rPr lang="cs-CZ" sz="1000" dirty="0" err="1"/>
              <a:t>Czechia</a:t>
            </a:r>
            <a:r>
              <a:rPr lang="cs-CZ" sz="1000" dirty="0"/>
              <a:t>): NCO NZO, 2014, s. 52-62. ISBN 9788070135693. Czech.</a:t>
            </a:r>
          </a:p>
          <a:p>
            <a:pPr marL="228600" indent="-228600">
              <a:buFont typeface="+mj-lt"/>
              <a:buAutoNum type="arabicPeriod"/>
            </a:pPr>
            <a:r>
              <a:rPr lang="cs-CZ" sz="1000" dirty="0" err="1"/>
              <a:t>Nursing</a:t>
            </a:r>
            <a:r>
              <a:rPr lang="cs-CZ" sz="1000" dirty="0"/>
              <a:t> 101, </a:t>
            </a:r>
            <a:r>
              <a:rPr lang="en-US" sz="1000" dirty="0"/>
              <a:t>Flail chest, pneumothorax, tension pneumothorax and chest drains</a:t>
            </a:r>
            <a:r>
              <a:rPr lang="cs-CZ" sz="1000" dirty="0"/>
              <a:t> </a:t>
            </a:r>
            <a:r>
              <a:rPr lang="en-US" sz="1000" dirty="0"/>
              <a:t>[</a:t>
            </a:r>
            <a:r>
              <a:rPr lang="cs-CZ" sz="1000" dirty="0"/>
              <a:t>online]. </a:t>
            </a:r>
            <a:r>
              <a:rPr lang="en-US" sz="1000" dirty="0"/>
              <a:t>[</a:t>
            </a:r>
            <a:r>
              <a:rPr lang="cs-CZ" sz="1000" dirty="0" err="1"/>
              <a:t>cited</a:t>
            </a:r>
            <a:r>
              <a:rPr lang="cs-CZ" sz="1000" dirty="0"/>
              <a:t> 2018-7-9]. </a:t>
            </a:r>
            <a:r>
              <a:rPr lang="cs-CZ" sz="1000" dirty="0" err="1"/>
              <a:t>Available</a:t>
            </a:r>
            <a:r>
              <a:rPr lang="cs-CZ" sz="1000" dirty="0"/>
              <a:t> </a:t>
            </a:r>
            <a:r>
              <a:rPr lang="cs-CZ" sz="1000" dirty="0" err="1"/>
              <a:t>from</a:t>
            </a:r>
            <a:r>
              <a:rPr lang="cs-CZ" sz="1000" dirty="0"/>
              <a:t>: https://fundamentalsofnursingblog.wordpress.com/2016/11/20/</a:t>
            </a:r>
            <a:r>
              <a:rPr lang="cs-CZ" sz="1000" dirty="0" err="1"/>
              <a:t>flail</a:t>
            </a:r>
            <a:r>
              <a:rPr lang="cs-CZ" sz="1000" dirty="0"/>
              <a:t>-</a:t>
            </a:r>
            <a:r>
              <a:rPr lang="cs-CZ" sz="1000" dirty="0" err="1"/>
              <a:t>chest</a:t>
            </a:r>
            <a:r>
              <a:rPr lang="cs-CZ" sz="1000" dirty="0"/>
              <a:t>-</a:t>
            </a:r>
            <a:r>
              <a:rPr lang="cs-CZ" sz="1000" dirty="0" err="1"/>
              <a:t>pneumothorax</a:t>
            </a:r>
            <a:r>
              <a:rPr lang="cs-CZ" sz="1000" dirty="0"/>
              <a:t>-</a:t>
            </a:r>
            <a:r>
              <a:rPr lang="cs-CZ" sz="1000" dirty="0" err="1"/>
              <a:t>tension</a:t>
            </a:r>
            <a:r>
              <a:rPr lang="cs-CZ" sz="1000" dirty="0"/>
              <a:t>-</a:t>
            </a:r>
            <a:r>
              <a:rPr lang="cs-CZ" sz="1000" dirty="0" err="1"/>
              <a:t>pneumothorax</a:t>
            </a:r>
            <a:r>
              <a:rPr lang="cs-CZ" sz="1000" dirty="0"/>
              <a:t>-and-</a:t>
            </a:r>
            <a:r>
              <a:rPr lang="cs-CZ" sz="1000" dirty="0" err="1"/>
              <a:t>chest</a:t>
            </a:r>
            <a:r>
              <a:rPr lang="cs-CZ" sz="1000" dirty="0"/>
              <a:t>-</a:t>
            </a:r>
            <a:r>
              <a:rPr lang="cs-CZ" sz="1000" dirty="0" err="1"/>
              <a:t>drains</a:t>
            </a:r>
            <a:r>
              <a:rPr lang="cs-CZ" sz="1000" dirty="0"/>
              <a:t>/. </a:t>
            </a:r>
            <a:r>
              <a:rPr lang="cs-CZ" sz="1000" dirty="0" err="1"/>
              <a:t>English</a:t>
            </a:r>
            <a:r>
              <a:rPr lang="pl-PL" sz="1000" dirty="0"/>
              <a:t>.</a:t>
            </a:r>
            <a:endParaRPr lang="en-US" sz="1000" dirty="0"/>
          </a:p>
          <a:p>
            <a:pPr marL="228600" indent="-228600">
              <a:buFont typeface="+mj-lt"/>
              <a:buAutoNum type="arabicPeriod"/>
            </a:pPr>
            <a:r>
              <a:rPr lang="cs-CZ" sz="1000" dirty="0"/>
              <a:t>Olga </a:t>
            </a:r>
            <a:r>
              <a:rPr lang="cs-CZ" sz="1000" dirty="0" err="1"/>
              <a:t>Jinková</a:t>
            </a:r>
            <a:r>
              <a:rPr lang="cs-CZ" sz="1000" dirty="0"/>
              <a:t>, Poranění hrudníku </a:t>
            </a:r>
            <a:r>
              <a:rPr lang="en-US" sz="1000" dirty="0"/>
              <a:t>[</a:t>
            </a:r>
            <a:r>
              <a:rPr lang="cs-CZ" sz="1000" dirty="0"/>
              <a:t>online]. </a:t>
            </a:r>
            <a:r>
              <a:rPr lang="en-US" sz="1000" dirty="0"/>
              <a:t>[</a:t>
            </a:r>
            <a:r>
              <a:rPr lang="cs-CZ" sz="1000" dirty="0" err="1"/>
              <a:t>cited</a:t>
            </a:r>
            <a:r>
              <a:rPr lang="cs-CZ" sz="1000" dirty="0"/>
              <a:t> 2018-7-9]. </a:t>
            </a:r>
            <a:r>
              <a:rPr lang="cs-CZ" sz="1000" dirty="0" err="1"/>
              <a:t>Available</a:t>
            </a:r>
            <a:r>
              <a:rPr lang="cs-CZ" sz="1000" dirty="0"/>
              <a:t> </a:t>
            </a:r>
            <a:r>
              <a:rPr lang="cs-CZ" sz="1000" dirty="0" err="1"/>
              <a:t>from</a:t>
            </a:r>
            <a:r>
              <a:rPr lang="cs-CZ" sz="1000" dirty="0"/>
              <a:t>: </a:t>
            </a:r>
            <a:r>
              <a:rPr lang="cs-CZ" sz="1000" dirty="0">
                <a:hlinkClick r:id="rId2" action="ppaction://hlinkfile"/>
              </a:rPr>
              <a:t>file:///C:/Users/59873/Downloads/VY_32_INOVACE_6_5_Poran%C4%9Bn%C3%AD_hrudn%C3%ADku%20(4).pdf</a:t>
            </a:r>
            <a:r>
              <a:rPr lang="cs-CZ" sz="1000" dirty="0"/>
              <a:t>. Czech.</a:t>
            </a:r>
          </a:p>
          <a:p>
            <a:pPr marL="228600" indent="-228600">
              <a:buFont typeface="+mj-lt"/>
              <a:buAutoNum type="arabicPeriod"/>
            </a:pPr>
            <a:r>
              <a:rPr lang="cs-CZ" sz="1000" dirty="0" err="1"/>
              <a:t>PrPom</a:t>
            </a:r>
            <a:r>
              <a:rPr lang="cs-CZ" sz="1000" dirty="0"/>
              <a:t>, Pneumotorax — neboj se pomoci! </a:t>
            </a:r>
            <a:r>
              <a:rPr lang="en-US" sz="1000" dirty="0"/>
              <a:t>[</a:t>
            </a:r>
            <a:r>
              <a:rPr lang="cs-CZ" sz="1000" dirty="0"/>
              <a:t>online]. </a:t>
            </a:r>
            <a:r>
              <a:rPr lang="en-US" sz="1000" dirty="0"/>
              <a:t>[</a:t>
            </a:r>
            <a:r>
              <a:rPr lang="cs-CZ" sz="1000" dirty="0" err="1"/>
              <a:t>cited</a:t>
            </a:r>
            <a:r>
              <a:rPr lang="cs-CZ" sz="1000" dirty="0"/>
              <a:t> 2018-10-11]. </a:t>
            </a:r>
            <a:r>
              <a:rPr lang="cs-CZ" sz="1000" dirty="0" err="1"/>
              <a:t>Available</a:t>
            </a:r>
            <a:r>
              <a:rPr lang="cs-CZ" sz="1000" dirty="0"/>
              <a:t> </a:t>
            </a:r>
            <a:r>
              <a:rPr lang="cs-CZ" sz="1000" dirty="0" err="1"/>
              <a:t>from</a:t>
            </a:r>
            <a:r>
              <a:rPr lang="cs-CZ" sz="1000" dirty="0"/>
              <a:t>: https://www.prpom.cz/pneumotorax/. Czech.</a:t>
            </a:r>
          </a:p>
        </p:txBody>
      </p:sp>
      <p:pic>
        <p:nvPicPr>
          <p:cNvPr id="2050" name="Picture 2" descr="https://www.prpom.cz/wp-content/uploads/2017/01/50_NEBOJ_pneumotorax_web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21" y="24296"/>
            <a:ext cx="9035167" cy="5427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513457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>
          <a:xfrm>
            <a:off x="-5684" y="6463659"/>
            <a:ext cx="2895600" cy="365125"/>
          </a:xfrm>
        </p:spPr>
        <p:txBody>
          <a:bodyPr/>
          <a:lstStyle/>
          <a:p>
            <a:r>
              <a:rPr lang="cs-CZ" dirty="0"/>
              <a:t>Dedikováno projektu MUNI/FR/0962/2017</a:t>
            </a:r>
          </a:p>
        </p:txBody>
      </p:sp>
      <p:sp>
        <p:nvSpPr>
          <p:cNvPr id="3" name="Obdélník 2"/>
          <p:cNvSpPr/>
          <p:nvPr/>
        </p:nvSpPr>
        <p:spPr>
          <a:xfrm>
            <a:off x="35955" y="501353"/>
            <a:ext cx="2775448" cy="223224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Dle porušení kožního krytu</a:t>
            </a:r>
          </a:p>
          <a:p>
            <a:pPr algn="ctr"/>
            <a:endParaRPr lang="cs-CZ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cs-CZ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cs-CZ" dirty="0"/>
          </a:p>
          <a:p>
            <a:pPr algn="ctr"/>
            <a:endParaRPr lang="cs-CZ" dirty="0"/>
          </a:p>
          <a:p>
            <a:pPr algn="ctr"/>
            <a:endParaRPr lang="cs-CZ" dirty="0"/>
          </a:p>
          <a:p>
            <a:pPr algn="ctr"/>
            <a:endParaRPr lang="cs-CZ" dirty="0"/>
          </a:p>
        </p:txBody>
      </p:sp>
      <p:sp>
        <p:nvSpPr>
          <p:cNvPr id="4" name="Obdélník 3"/>
          <p:cNvSpPr/>
          <p:nvPr/>
        </p:nvSpPr>
        <p:spPr>
          <a:xfrm>
            <a:off x="1597362" y="1748146"/>
            <a:ext cx="1152128" cy="36004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1400" dirty="0"/>
              <a:t>Otevřené</a:t>
            </a:r>
            <a:endParaRPr lang="cs-CZ" dirty="0"/>
          </a:p>
        </p:txBody>
      </p:sp>
      <p:sp>
        <p:nvSpPr>
          <p:cNvPr id="5" name="Obdélník 4"/>
          <p:cNvSpPr/>
          <p:nvPr/>
        </p:nvSpPr>
        <p:spPr>
          <a:xfrm>
            <a:off x="1582330" y="1152761"/>
            <a:ext cx="1152128" cy="36004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1400" dirty="0"/>
              <a:t>Zavřené</a:t>
            </a:r>
          </a:p>
        </p:txBody>
      </p:sp>
      <p:sp>
        <p:nvSpPr>
          <p:cNvPr id="11" name="Obdélník 10"/>
          <p:cNvSpPr/>
          <p:nvPr/>
        </p:nvSpPr>
        <p:spPr>
          <a:xfrm>
            <a:off x="2951796" y="514212"/>
            <a:ext cx="3031976" cy="3850892"/>
          </a:xfrm>
          <a:prstGeom prst="rect">
            <a:avLst/>
          </a:prstGeom>
          <a:ln>
            <a:solidFill>
              <a:srgbClr val="92D050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Obdélník 12"/>
          <p:cNvSpPr/>
          <p:nvPr/>
        </p:nvSpPr>
        <p:spPr>
          <a:xfrm>
            <a:off x="3346905" y="626812"/>
            <a:ext cx="2593246" cy="1250743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cs-CZ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Stádia:</a:t>
            </a:r>
          </a:p>
          <a:p>
            <a:pPr marL="400050" indent="-400050">
              <a:buFont typeface="+mj-lt"/>
              <a:buAutoNum type="romanUcPeriod"/>
            </a:pPr>
            <a:r>
              <a:rPr lang="cs-CZ" sz="1400" dirty="0"/>
              <a:t>Hematom</a:t>
            </a:r>
          </a:p>
          <a:p>
            <a:pPr marL="400050" indent="-400050">
              <a:buFont typeface="+mj-lt"/>
              <a:buAutoNum type="romanUcPeriod"/>
            </a:pPr>
            <a:r>
              <a:rPr lang="cs-CZ" sz="1400" dirty="0"/>
              <a:t>Povrchové trhliny</a:t>
            </a:r>
          </a:p>
          <a:p>
            <a:pPr marL="400050" indent="-400050">
              <a:buFont typeface="+mj-lt"/>
              <a:buAutoNum type="romanUcPeriod"/>
            </a:pPr>
            <a:r>
              <a:rPr lang="cs-CZ" sz="1400" dirty="0"/>
              <a:t>Hluboké trhliny</a:t>
            </a:r>
          </a:p>
          <a:p>
            <a:pPr marL="400050" indent="-400050">
              <a:buFont typeface="+mj-lt"/>
              <a:buAutoNum type="romanUcPeriod"/>
            </a:pPr>
            <a:r>
              <a:rPr lang="cs-CZ" sz="1400" dirty="0" err="1"/>
              <a:t>Dilacerace</a:t>
            </a:r>
            <a:r>
              <a:rPr lang="cs-CZ" sz="1400" dirty="0"/>
              <a:t> (potrhání)</a:t>
            </a:r>
          </a:p>
          <a:p>
            <a:pPr algn="ctr"/>
            <a:endParaRPr lang="cs-CZ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" name="Nadpis 1"/>
          <p:cNvSpPr txBox="1">
            <a:spLocks/>
          </p:cNvSpPr>
          <p:nvPr/>
        </p:nvSpPr>
        <p:spPr>
          <a:xfrm>
            <a:off x="0" y="26799"/>
            <a:ext cx="9144000" cy="5005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PORANĚNÍ BŘICHA</a:t>
            </a:r>
          </a:p>
        </p:txBody>
      </p:sp>
      <p:sp>
        <p:nvSpPr>
          <p:cNvPr id="36" name="Obdélník 35"/>
          <p:cNvSpPr/>
          <p:nvPr/>
        </p:nvSpPr>
        <p:spPr>
          <a:xfrm>
            <a:off x="6083142" y="541492"/>
            <a:ext cx="3031976" cy="3823612"/>
          </a:xfrm>
          <a:prstGeom prst="rect">
            <a:avLst/>
          </a:prstGeom>
          <a:ln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 sz="16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1" name="TextovéPole 40"/>
          <p:cNvSpPr txBox="1"/>
          <p:nvPr/>
        </p:nvSpPr>
        <p:spPr>
          <a:xfrm>
            <a:off x="35954" y="2217855"/>
            <a:ext cx="27754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Hemoperitoneum</a:t>
            </a:r>
            <a:r>
              <a:rPr lang="cs-CZ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1400" dirty="0"/>
              <a:t>= krev v dutině břišní</a:t>
            </a:r>
          </a:p>
        </p:txBody>
      </p:sp>
      <p:sp>
        <p:nvSpPr>
          <p:cNvPr id="28" name="Obdélník 27"/>
          <p:cNvSpPr/>
          <p:nvPr/>
        </p:nvSpPr>
        <p:spPr>
          <a:xfrm>
            <a:off x="35954" y="2835700"/>
            <a:ext cx="2835525" cy="253751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cs-CZ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Klinický stav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400" dirty="0"/>
              <a:t>Bolesti břicha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400" dirty="0"/>
              <a:t>Hematom, oděrky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400" dirty="0"/>
              <a:t>Tachykardie, hypotenze -</a:t>
            </a:r>
            <a:r>
              <a:rPr lang="cs-CZ" sz="1400" dirty="0" err="1"/>
              <a:t>hypovolemický</a:t>
            </a:r>
            <a:r>
              <a:rPr lang="cs-CZ" sz="1400" dirty="0"/>
              <a:t> šok</a:t>
            </a:r>
          </a:p>
          <a:p>
            <a:r>
              <a:rPr lang="cs-CZ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Diagnostika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400" dirty="0"/>
              <a:t>Klinický stav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400" dirty="0"/>
              <a:t>Zobrazovací metody - UZ, CT</a:t>
            </a:r>
            <a:endParaRPr lang="cs-CZ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cs-CZ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Monitorace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400" dirty="0"/>
              <a:t>Vitální funkce, bolest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400" dirty="0"/>
              <a:t>Krevní obraz, biochemie, </a:t>
            </a:r>
            <a:r>
              <a:rPr lang="cs-CZ" sz="1400" dirty="0" err="1"/>
              <a:t>kagulace</a:t>
            </a:r>
            <a:endParaRPr lang="cs-CZ" sz="1400" dirty="0"/>
          </a:p>
        </p:txBody>
      </p:sp>
      <p:sp>
        <p:nvSpPr>
          <p:cNvPr id="42" name="Obdélník 41"/>
          <p:cNvSpPr/>
          <p:nvPr/>
        </p:nvSpPr>
        <p:spPr>
          <a:xfrm>
            <a:off x="8703464" y="1354738"/>
            <a:ext cx="44908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</a:t>
            </a:r>
          </a:p>
          <a:p>
            <a:pPr algn="ctr"/>
            <a:r>
              <a:rPr lang="cs-CZ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Á</a:t>
            </a:r>
          </a:p>
          <a:p>
            <a:pPr algn="ctr"/>
            <a:r>
              <a:rPr lang="cs-CZ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</a:p>
          <a:p>
            <a:pPr algn="ctr"/>
            <a:r>
              <a:rPr lang="cs-CZ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</a:t>
            </a:r>
          </a:p>
          <a:p>
            <a:pPr algn="ctr"/>
            <a:endParaRPr lang="cs-CZ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3" name="Obdélník 42"/>
          <p:cNvSpPr/>
          <p:nvPr/>
        </p:nvSpPr>
        <p:spPr>
          <a:xfrm>
            <a:off x="6189717" y="626812"/>
            <a:ext cx="2593246" cy="125074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cs-CZ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Stádia:</a:t>
            </a:r>
          </a:p>
          <a:p>
            <a:r>
              <a:rPr lang="cs-CZ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Lehké poranění: </a:t>
            </a:r>
            <a:r>
              <a:rPr lang="cs-CZ" sz="1400" dirty="0"/>
              <a:t>nekrvácející, povrch zasažen z méně jak 15 %</a:t>
            </a:r>
          </a:p>
          <a:p>
            <a:r>
              <a:rPr lang="cs-CZ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Těžké poranění: </a:t>
            </a:r>
            <a:r>
              <a:rPr lang="cs-CZ" sz="1400" dirty="0"/>
              <a:t>lacerace více jak 50 % povrchu, poranění hlavních </a:t>
            </a:r>
            <a:r>
              <a:rPr lang="cs-CZ" sz="1400" dirty="0" err="1"/>
              <a:t>juxtahepatických</a:t>
            </a:r>
            <a:r>
              <a:rPr lang="cs-CZ" sz="1400" dirty="0"/>
              <a:t> žil a žlučovodu</a:t>
            </a:r>
          </a:p>
        </p:txBody>
      </p:sp>
      <p:sp>
        <p:nvSpPr>
          <p:cNvPr id="33" name="Obdélník 32"/>
          <p:cNvSpPr/>
          <p:nvPr/>
        </p:nvSpPr>
        <p:spPr>
          <a:xfrm>
            <a:off x="3356248" y="1925032"/>
            <a:ext cx="2593246" cy="236806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Léčba</a:t>
            </a:r>
          </a:p>
          <a:p>
            <a:r>
              <a:rPr lang="cs-CZ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Konzervativní (stádium I -II)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400" dirty="0"/>
              <a:t>Analgetika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400" dirty="0"/>
              <a:t>Přísný klidový režim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400" dirty="0"/>
              <a:t>Pac. připraven k akutní operaci</a:t>
            </a:r>
          </a:p>
          <a:p>
            <a:r>
              <a:rPr lang="cs-CZ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Chirurgická (stadium III - IV)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400" dirty="0"/>
              <a:t>Akutní operační řešení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400" dirty="0"/>
              <a:t>Splenektomie - následná vakcinace </a:t>
            </a:r>
            <a:r>
              <a:rPr lang="cs-CZ" sz="1200" dirty="0"/>
              <a:t>(finanční spoluúčast pacienta)</a:t>
            </a:r>
          </a:p>
        </p:txBody>
      </p:sp>
      <p:sp>
        <p:nvSpPr>
          <p:cNvPr id="47" name="Obdélník 46"/>
          <p:cNvSpPr/>
          <p:nvPr/>
        </p:nvSpPr>
        <p:spPr>
          <a:xfrm>
            <a:off x="2983824" y="4536400"/>
            <a:ext cx="3049331" cy="2132960"/>
          </a:xfrm>
          <a:prstGeom prst="rect">
            <a:avLst/>
          </a:prstGeom>
          <a:ln>
            <a:prstDash val="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ü"/>
            </a:pPr>
            <a:endParaRPr lang="cs-CZ" sz="1400" dirty="0">
              <a:solidFill>
                <a:schemeClr val="tx1"/>
              </a:solidFill>
            </a:endParaRPr>
          </a:p>
        </p:txBody>
      </p:sp>
      <p:sp>
        <p:nvSpPr>
          <p:cNvPr id="49" name="Obdélník 48"/>
          <p:cNvSpPr/>
          <p:nvPr/>
        </p:nvSpPr>
        <p:spPr>
          <a:xfrm>
            <a:off x="6189717" y="1925032"/>
            <a:ext cx="2593246" cy="214624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Léčba</a:t>
            </a:r>
          </a:p>
          <a:p>
            <a:r>
              <a:rPr lang="cs-CZ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Konzervativní (lehké poranění)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400" dirty="0"/>
              <a:t>Analgetika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400" dirty="0"/>
              <a:t>Přísný klidový režim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400" dirty="0"/>
              <a:t>Pac. připraven k akutní operaci</a:t>
            </a:r>
          </a:p>
          <a:p>
            <a:r>
              <a:rPr lang="cs-CZ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Chirurgická (těžké poranění)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400" dirty="0"/>
              <a:t>Akutní operační řešení</a:t>
            </a:r>
          </a:p>
        </p:txBody>
      </p:sp>
      <p:sp>
        <p:nvSpPr>
          <p:cNvPr id="29" name="Obdélník 28"/>
          <p:cNvSpPr/>
          <p:nvPr/>
        </p:nvSpPr>
        <p:spPr>
          <a:xfrm>
            <a:off x="2914370" y="1511033"/>
            <a:ext cx="44908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</a:p>
          <a:p>
            <a:pPr algn="ctr"/>
            <a:r>
              <a:rPr lang="cs-CZ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</a:t>
            </a:r>
          </a:p>
          <a:p>
            <a:pPr algn="ctr"/>
            <a:r>
              <a:rPr lang="cs-CZ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</a:p>
          <a:p>
            <a:pPr algn="ctr"/>
            <a:r>
              <a:rPr lang="cs-CZ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</a:t>
            </a:r>
          </a:p>
          <a:p>
            <a:pPr algn="ctr"/>
            <a:r>
              <a:rPr lang="cs-CZ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</a:p>
          <a:p>
            <a:pPr algn="ctr"/>
            <a:r>
              <a:rPr lang="cs-CZ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</a:p>
          <a:p>
            <a:pPr algn="ctr"/>
            <a:r>
              <a:rPr lang="cs-CZ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</a:p>
          <a:p>
            <a:pPr algn="ctr"/>
            <a:endParaRPr lang="cs-CZ" b="1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0" name="Obdélník 49"/>
          <p:cNvSpPr/>
          <p:nvPr/>
        </p:nvSpPr>
        <p:spPr>
          <a:xfrm>
            <a:off x="6152557" y="5571367"/>
            <a:ext cx="2946370" cy="1114804"/>
          </a:xfrm>
          <a:prstGeom prst="rect">
            <a:avLst/>
          </a:prstGeom>
          <a:ln>
            <a:solidFill>
              <a:srgbClr val="0070C0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14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PANKREAS, ŽALUDEK, STŘEVA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400" dirty="0">
                <a:solidFill>
                  <a:schemeClr val="tx1"/>
                </a:solidFill>
              </a:rPr>
              <a:t>Méně časté - spíš přidružené poranění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400" dirty="0">
                <a:solidFill>
                  <a:schemeClr val="tx1"/>
                </a:solidFill>
              </a:rPr>
              <a:t>Léčba dle závažnosti poranění</a:t>
            </a:r>
          </a:p>
        </p:txBody>
      </p:sp>
      <p:sp>
        <p:nvSpPr>
          <p:cNvPr id="51" name="Obdélník 50"/>
          <p:cNvSpPr/>
          <p:nvPr/>
        </p:nvSpPr>
        <p:spPr>
          <a:xfrm>
            <a:off x="2965387" y="4534104"/>
            <a:ext cx="44908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</a:t>
            </a:r>
          </a:p>
          <a:p>
            <a:pPr algn="ctr"/>
            <a:r>
              <a:rPr lang="cs-CZ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</a:p>
          <a:p>
            <a:pPr algn="ctr"/>
            <a:r>
              <a:rPr lang="cs-CZ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</a:p>
          <a:p>
            <a:pPr algn="ctr"/>
            <a:r>
              <a:rPr lang="cs-CZ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</a:t>
            </a:r>
          </a:p>
          <a:p>
            <a:pPr algn="ctr"/>
            <a:r>
              <a:rPr lang="cs-CZ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</a:p>
          <a:p>
            <a:pPr algn="ctr"/>
            <a:r>
              <a:rPr lang="cs-CZ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</a:p>
          <a:p>
            <a:pPr algn="ctr"/>
            <a:r>
              <a:rPr lang="cs-CZ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</a:t>
            </a:r>
          </a:p>
          <a:p>
            <a:pPr algn="ctr"/>
            <a:endParaRPr lang="cs-CZ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2" name="Obdélník 51"/>
          <p:cNvSpPr/>
          <p:nvPr/>
        </p:nvSpPr>
        <p:spPr>
          <a:xfrm>
            <a:off x="3358069" y="4617487"/>
            <a:ext cx="2593246" cy="1547817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cs-CZ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Stádia:</a:t>
            </a:r>
          </a:p>
          <a:p>
            <a:pPr marL="400050" indent="-400050">
              <a:buFont typeface="+mj-lt"/>
              <a:buAutoNum type="romanUcPeriod"/>
            </a:pPr>
            <a:r>
              <a:rPr lang="cs-CZ" sz="1400" dirty="0"/>
              <a:t>Kontuze</a:t>
            </a:r>
          </a:p>
          <a:p>
            <a:pPr marL="400050" indent="-400050">
              <a:buFont typeface="+mj-lt"/>
              <a:buAutoNum type="romanUcPeriod"/>
            </a:pPr>
            <a:r>
              <a:rPr lang="cs-CZ" sz="1400" dirty="0"/>
              <a:t>Trhlina parenchymu (lacerace)</a:t>
            </a:r>
          </a:p>
          <a:p>
            <a:pPr marL="400050" indent="-400050">
              <a:buFont typeface="+mj-lt"/>
              <a:buAutoNum type="romanUcPeriod"/>
            </a:pPr>
            <a:r>
              <a:rPr lang="cs-CZ" sz="1400" dirty="0"/>
              <a:t>Roztrhání ledviny (fragmentace)</a:t>
            </a:r>
          </a:p>
          <a:p>
            <a:pPr marL="400050" indent="-400050">
              <a:buFont typeface="+mj-lt"/>
              <a:buAutoNum type="romanUcPeriod"/>
            </a:pPr>
            <a:r>
              <a:rPr lang="cs-CZ" sz="1400" dirty="0"/>
              <a:t>Poranění cévního zásobení</a:t>
            </a:r>
          </a:p>
          <a:p>
            <a:pPr algn="ctr"/>
            <a:endParaRPr lang="cs-CZ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3" name="Obdélník 52"/>
          <p:cNvSpPr/>
          <p:nvPr/>
        </p:nvSpPr>
        <p:spPr>
          <a:xfrm>
            <a:off x="3356248" y="6142060"/>
            <a:ext cx="2601408" cy="50416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Léčba</a:t>
            </a:r>
          </a:p>
          <a:p>
            <a:pPr algn="ctr"/>
            <a:r>
              <a:rPr lang="cs-CZ" sz="1400" dirty="0"/>
              <a:t>Vyjma prvního stádia chirurgická</a:t>
            </a:r>
          </a:p>
        </p:txBody>
      </p:sp>
      <p:sp>
        <p:nvSpPr>
          <p:cNvPr id="54" name="Obdélník 53"/>
          <p:cNvSpPr/>
          <p:nvPr/>
        </p:nvSpPr>
        <p:spPr>
          <a:xfrm>
            <a:off x="6130462" y="4534103"/>
            <a:ext cx="2968465" cy="911121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1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MOČOVÝ MĚCHÝŘ , URETER, URETRA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400" dirty="0">
                <a:solidFill>
                  <a:schemeClr val="tx1"/>
                </a:solidFill>
              </a:rPr>
              <a:t>Méně časté - spíš  u zlomeniny pánve, penetrujících poranění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400" dirty="0">
                <a:solidFill>
                  <a:schemeClr val="tx1"/>
                </a:solidFill>
              </a:rPr>
              <a:t>Léčba chirurgická</a:t>
            </a:r>
          </a:p>
        </p:txBody>
      </p:sp>
    </p:spTree>
    <p:extLst>
      <p:ext uri="{BB962C8B-B14F-4D97-AF65-F5344CB8AC3E}">
        <p14:creationId xmlns:p14="http://schemas.microsoft.com/office/powerpoint/2010/main" val="3113248465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Dedikováno projektu MUNI/FR/0962/2017</a:t>
            </a:r>
          </a:p>
        </p:txBody>
      </p:sp>
      <p:sp>
        <p:nvSpPr>
          <p:cNvPr id="5" name="Obdélník 4"/>
          <p:cNvSpPr/>
          <p:nvPr/>
        </p:nvSpPr>
        <p:spPr>
          <a:xfrm>
            <a:off x="0" y="44624"/>
            <a:ext cx="903649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000" dirty="0"/>
              <a:t>KOTYZOVÁ Věra. 10. Poranění břicha a </a:t>
            </a:r>
            <a:r>
              <a:rPr lang="cs-CZ" sz="1000" dirty="0" err="1"/>
              <a:t>retroperitonea</a:t>
            </a:r>
            <a:r>
              <a:rPr lang="cs-CZ" sz="1000" dirty="0"/>
              <a:t>. In LUCKEROVÁ, Lucie et al. </a:t>
            </a:r>
            <a:r>
              <a:rPr lang="cs-CZ" sz="1000" i="1" dirty="0"/>
              <a:t>Ošetřovatelská péče o pacienta v traumatologii. </a:t>
            </a:r>
            <a:r>
              <a:rPr lang="cs-CZ" sz="1000" dirty="0"/>
              <a:t>Brno (</a:t>
            </a:r>
            <a:r>
              <a:rPr lang="cs-CZ" sz="1000" dirty="0" err="1"/>
              <a:t>Czechia</a:t>
            </a:r>
            <a:r>
              <a:rPr lang="cs-CZ" sz="1000" dirty="0"/>
              <a:t>): NCO NZO, 2014, s. 52-62. ISBN 9788070135693. Czech.</a:t>
            </a:r>
          </a:p>
        </p:txBody>
      </p:sp>
    </p:spTree>
    <p:extLst>
      <p:ext uri="{BB962C8B-B14F-4D97-AF65-F5344CB8AC3E}">
        <p14:creationId xmlns:p14="http://schemas.microsoft.com/office/powerpoint/2010/main" val="3457806444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>
          <a:xfrm>
            <a:off x="6248400" y="6503161"/>
            <a:ext cx="2895600" cy="365125"/>
          </a:xfrm>
        </p:spPr>
        <p:txBody>
          <a:bodyPr/>
          <a:lstStyle/>
          <a:p>
            <a:r>
              <a:rPr lang="cs-CZ" dirty="0"/>
              <a:t>Dedikováno projektu MUNI/FR/0962/2017</a:t>
            </a:r>
          </a:p>
        </p:txBody>
      </p:sp>
      <p:sp>
        <p:nvSpPr>
          <p:cNvPr id="3" name="Nadpis 1"/>
          <p:cNvSpPr txBox="1">
            <a:spLocks/>
          </p:cNvSpPr>
          <p:nvPr/>
        </p:nvSpPr>
        <p:spPr>
          <a:xfrm>
            <a:off x="0" y="26799"/>
            <a:ext cx="9144000" cy="5005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POLYTRAUMA - vícečetné poranění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251939" y="353218"/>
            <a:ext cx="8803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Poranění více částí těla/orgánů, kdy minimálně jedno ze zranění ohrožuje jedince na životě</a:t>
            </a:r>
          </a:p>
        </p:txBody>
      </p:sp>
      <p:sp>
        <p:nvSpPr>
          <p:cNvPr id="10" name="Zaoblený obdélník 9"/>
          <p:cNvSpPr/>
          <p:nvPr/>
        </p:nvSpPr>
        <p:spPr>
          <a:xfrm>
            <a:off x="107501" y="4012296"/>
            <a:ext cx="8948255" cy="377865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ISS = </a:t>
            </a:r>
            <a:r>
              <a:rPr lang="cs-CZ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Injury</a:t>
            </a:r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Severity</a:t>
            </a:r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Score</a:t>
            </a:r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(skóre závažnosti poranění)</a:t>
            </a:r>
          </a:p>
        </p:txBody>
      </p:sp>
      <p:sp>
        <p:nvSpPr>
          <p:cNvPr id="11" name="Zaoblený obdélník 10"/>
          <p:cNvSpPr/>
          <p:nvPr/>
        </p:nvSpPr>
        <p:spPr>
          <a:xfrm>
            <a:off x="147916" y="4390161"/>
            <a:ext cx="1800200" cy="1494343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>
              <a:buAutoNum type="arabicPeriod"/>
            </a:pPr>
            <a:r>
              <a:rPr lang="cs-CZ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Část těla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cs-CZ" sz="1200" dirty="0"/>
              <a:t>Hlava a krk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cs-CZ" sz="1200" dirty="0"/>
              <a:t>Obličej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cs-CZ" sz="1200" dirty="0"/>
              <a:t>Hrudník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cs-CZ" sz="1200" dirty="0"/>
              <a:t>Břicho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cs-CZ" sz="1200" dirty="0"/>
              <a:t>Končetiny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cs-CZ" sz="1200" dirty="0"/>
              <a:t>Povrch těla</a:t>
            </a:r>
          </a:p>
        </p:txBody>
      </p:sp>
      <p:sp>
        <p:nvSpPr>
          <p:cNvPr id="13" name="Zaoblený obdélník 12"/>
          <p:cNvSpPr/>
          <p:nvPr/>
        </p:nvSpPr>
        <p:spPr>
          <a:xfrm>
            <a:off x="1948116" y="4381544"/>
            <a:ext cx="2664296" cy="1494343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>
              <a:buFont typeface="+mj-lt"/>
              <a:buAutoNum type="arabicPeriod" startAt="2"/>
            </a:pPr>
            <a:r>
              <a:rPr lang="cs-CZ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Závažnost poranění</a:t>
            </a:r>
          </a:p>
          <a:p>
            <a:r>
              <a:rPr lang="cs-CZ" sz="1200" dirty="0"/>
              <a:t>0. žádné poranění</a:t>
            </a:r>
          </a:p>
          <a:p>
            <a:r>
              <a:rPr lang="cs-CZ" sz="1200" dirty="0"/>
              <a:t>1. Lehké</a:t>
            </a:r>
          </a:p>
          <a:p>
            <a:r>
              <a:rPr lang="cs-CZ" sz="1200" dirty="0"/>
              <a:t>2. Střední</a:t>
            </a:r>
          </a:p>
          <a:p>
            <a:r>
              <a:rPr lang="cs-CZ" sz="1200" dirty="0"/>
              <a:t>3. Těžké bez ohrožení života</a:t>
            </a:r>
          </a:p>
          <a:p>
            <a:r>
              <a:rPr lang="cs-CZ" sz="1200" dirty="0"/>
              <a:t>4. Těžké s ohrožením života</a:t>
            </a:r>
          </a:p>
          <a:p>
            <a:r>
              <a:rPr lang="cs-CZ" sz="1200" dirty="0"/>
              <a:t>5. Velmi závažné</a:t>
            </a:r>
          </a:p>
          <a:p>
            <a:r>
              <a:rPr lang="cs-CZ" sz="1200" dirty="0"/>
              <a:t>6. Kritické</a:t>
            </a:r>
          </a:p>
        </p:txBody>
      </p:sp>
      <p:sp>
        <p:nvSpPr>
          <p:cNvPr id="14" name="Zaoblený obdélník 13"/>
          <p:cNvSpPr/>
          <p:nvPr/>
        </p:nvSpPr>
        <p:spPr>
          <a:xfrm>
            <a:off x="111406" y="5882588"/>
            <a:ext cx="4608512" cy="943947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cs-CZ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Konečné skóre ISS </a:t>
            </a:r>
            <a:r>
              <a:rPr lang="cs-CZ" sz="1200" dirty="0"/>
              <a:t>je tvořeno součtem všech poranění</a:t>
            </a:r>
          </a:p>
          <a:p>
            <a:r>
              <a:rPr lang="cs-CZ" sz="1200" dirty="0"/>
              <a:t>0 - Žádné</a:t>
            </a:r>
          </a:p>
          <a:p>
            <a:r>
              <a:rPr lang="cs-CZ" sz="1200" dirty="0"/>
              <a:t>1 - 8 Mírné</a:t>
            </a:r>
          </a:p>
          <a:p>
            <a:r>
              <a:rPr lang="cs-CZ" sz="1200" dirty="0"/>
              <a:t>9 - 15 Středně těžké</a:t>
            </a:r>
          </a:p>
          <a:p>
            <a:r>
              <a:rPr lang="cs-CZ" sz="1200" dirty="0"/>
              <a:t>16 - 24 Vážné</a:t>
            </a:r>
          </a:p>
        </p:txBody>
      </p:sp>
      <p:sp>
        <p:nvSpPr>
          <p:cNvPr id="16" name="Obdélník 15"/>
          <p:cNvSpPr/>
          <p:nvPr/>
        </p:nvSpPr>
        <p:spPr>
          <a:xfrm>
            <a:off x="2076714" y="6078812"/>
            <a:ext cx="263281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200" dirty="0">
                <a:solidFill>
                  <a:schemeClr val="dk1"/>
                </a:solidFill>
              </a:rPr>
              <a:t>25 -49 Těžké</a:t>
            </a:r>
          </a:p>
          <a:p>
            <a:r>
              <a:rPr lang="cs-CZ" sz="1200" dirty="0">
                <a:solidFill>
                  <a:schemeClr val="dk1"/>
                </a:solidFill>
              </a:rPr>
              <a:t>50 -74 Velmi závažné</a:t>
            </a:r>
          </a:p>
          <a:p>
            <a:r>
              <a:rPr lang="cs-CZ" sz="1200" dirty="0">
                <a:solidFill>
                  <a:schemeClr val="dk1"/>
                </a:solidFill>
              </a:rPr>
              <a:t>Nad 75 Kritické</a:t>
            </a:r>
          </a:p>
        </p:txBody>
      </p:sp>
      <p:graphicFrame>
        <p:nvGraphicFramePr>
          <p:cNvPr id="17" name="Tabulka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0506372"/>
              </p:ext>
            </p:extLst>
          </p:nvPr>
        </p:nvGraphicFramePr>
        <p:xfrm>
          <a:off x="5497371" y="4390161"/>
          <a:ext cx="3564000" cy="2468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88000">
                  <a:extLst>
                    <a:ext uri="{9D8B030D-6E8A-4147-A177-3AD203B41FA5}">
                      <a16:colId xmlns:a16="http://schemas.microsoft.com/office/drawing/2014/main" val="1999206678"/>
                    </a:ext>
                  </a:extLst>
                </a:gridCol>
                <a:gridCol w="1454488">
                  <a:extLst>
                    <a:ext uri="{9D8B030D-6E8A-4147-A177-3AD203B41FA5}">
                      <a16:colId xmlns:a16="http://schemas.microsoft.com/office/drawing/2014/main" val="2589434484"/>
                    </a:ext>
                  </a:extLst>
                </a:gridCol>
                <a:gridCol w="921512">
                  <a:extLst>
                    <a:ext uri="{9D8B030D-6E8A-4147-A177-3AD203B41FA5}">
                      <a16:colId xmlns:a16="http://schemas.microsoft.com/office/drawing/2014/main" val="1654264461"/>
                    </a:ext>
                  </a:extLst>
                </a:gridCol>
              </a:tblGrid>
              <a:tr h="258273">
                <a:tc>
                  <a:txBody>
                    <a:bodyPr/>
                    <a:lstStyle/>
                    <a:p>
                      <a:r>
                        <a:rPr lang="cs-CZ" sz="1200" dirty="0"/>
                        <a:t>Část těla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200" dirty="0"/>
                        <a:t>Typ poranění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200" dirty="0"/>
                        <a:t>Body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5559727"/>
                  </a:ext>
                </a:extLst>
              </a:tr>
              <a:tr h="26434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200" dirty="0"/>
                        <a:t>Hlava a krk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200" dirty="0"/>
                        <a:t>Kontuze mozku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200" dirty="0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83467751"/>
                  </a:ext>
                </a:extLst>
              </a:tr>
              <a:tr h="25827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200" dirty="0"/>
                        <a:t>Obličej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200" dirty="0"/>
                        <a:t>Bez poranění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200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925352"/>
                  </a:ext>
                </a:extLst>
              </a:tr>
              <a:tr h="25827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200" dirty="0"/>
                        <a:t>Hrudník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200" dirty="0"/>
                        <a:t>Bez poranění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200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16974942"/>
                  </a:ext>
                </a:extLst>
              </a:tr>
              <a:tr h="253299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200" dirty="0"/>
                        <a:t>Břicho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200" dirty="0"/>
                        <a:t>Mírná kontuze jater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200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4336786"/>
                  </a:ext>
                </a:extLst>
              </a:tr>
              <a:tr h="267011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200" dirty="0"/>
                        <a:t>Ruptura sleziny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200" dirty="0"/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875685"/>
                  </a:ext>
                </a:extLst>
              </a:tr>
              <a:tr h="20871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200" dirty="0"/>
                        <a:t>Končetiny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200" dirty="0"/>
                        <a:t>Bez poranění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200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33352895"/>
                  </a:ext>
                </a:extLst>
              </a:tr>
              <a:tr h="25827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200" dirty="0"/>
                        <a:t>Povrch těla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200" dirty="0"/>
                        <a:t>Oděrky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200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7300637"/>
                  </a:ext>
                </a:extLst>
              </a:tr>
              <a:tr h="25827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200" b="1" dirty="0"/>
                        <a:t>Celkem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cs-CZ" sz="1200" dirty="0"/>
                        <a:t>11</a:t>
                      </a:r>
                      <a:r>
                        <a:rPr lang="cs-CZ" sz="1200" baseline="0" dirty="0"/>
                        <a:t> bodů = středně těžké poranění </a:t>
                      </a:r>
                      <a:endParaRPr lang="cs-CZ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16407071"/>
                  </a:ext>
                </a:extLst>
              </a:tr>
            </a:tbl>
          </a:graphicData>
        </a:graphic>
      </p:graphicFrame>
      <p:sp>
        <p:nvSpPr>
          <p:cNvPr id="22" name="Zaoblený obdélník 21"/>
          <p:cNvSpPr/>
          <p:nvPr/>
        </p:nvSpPr>
        <p:spPr>
          <a:xfrm>
            <a:off x="107504" y="680430"/>
            <a:ext cx="8948255" cy="377865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RTS = </a:t>
            </a:r>
            <a:r>
              <a:rPr lang="cs-CZ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Revised</a:t>
            </a:r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Trauma </a:t>
            </a:r>
            <a:r>
              <a:rPr lang="cs-CZ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Score</a:t>
            </a:r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(Revidované skóre traumatu)</a:t>
            </a:r>
          </a:p>
        </p:txBody>
      </p:sp>
      <p:graphicFrame>
        <p:nvGraphicFramePr>
          <p:cNvPr id="6" name="Tabulk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1387503"/>
              </p:ext>
            </p:extLst>
          </p:nvPr>
        </p:nvGraphicFramePr>
        <p:xfrm>
          <a:off x="107502" y="1048969"/>
          <a:ext cx="8948256" cy="206502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231306">
                  <a:extLst>
                    <a:ext uri="{9D8B030D-6E8A-4147-A177-3AD203B41FA5}">
                      <a16:colId xmlns:a16="http://schemas.microsoft.com/office/drawing/2014/main" val="1866345951"/>
                    </a:ext>
                  </a:extLst>
                </a:gridCol>
                <a:gridCol w="2242822">
                  <a:extLst>
                    <a:ext uri="{9D8B030D-6E8A-4147-A177-3AD203B41FA5}">
                      <a16:colId xmlns:a16="http://schemas.microsoft.com/office/drawing/2014/main" val="3727980959"/>
                    </a:ext>
                  </a:extLst>
                </a:gridCol>
                <a:gridCol w="2237064">
                  <a:extLst>
                    <a:ext uri="{9D8B030D-6E8A-4147-A177-3AD203B41FA5}">
                      <a16:colId xmlns:a16="http://schemas.microsoft.com/office/drawing/2014/main" val="3316314977"/>
                    </a:ext>
                  </a:extLst>
                </a:gridCol>
                <a:gridCol w="2237064">
                  <a:extLst>
                    <a:ext uri="{9D8B030D-6E8A-4147-A177-3AD203B41FA5}">
                      <a16:colId xmlns:a16="http://schemas.microsoft.com/office/drawing/2014/main" val="3516622086"/>
                    </a:ext>
                  </a:extLst>
                </a:gridCol>
              </a:tblGrid>
              <a:tr h="474186">
                <a:tc>
                  <a:txBody>
                    <a:bodyPr/>
                    <a:lstStyle/>
                    <a:p>
                      <a:pPr algn="ctr"/>
                      <a:r>
                        <a:rPr lang="cs-CZ" sz="1400" dirty="0">
                          <a:effectLst/>
                          <a:latin typeface="+mj-lt"/>
                        </a:rPr>
                        <a:t>Glasgow </a:t>
                      </a:r>
                      <a:r>
                        <a:rPr lang="cs-CZ" sz="1400" dirty="0" err="1">
                          <a:effectLst/>
                          <a:latin typeface="+mj-lt"/>
                        </a:rPr>
                        <a:t>Coma</a:t>
                      </a:r>
                      <a:r>
                        <a:rPr lang="cs-CZ" sz="1400" dirty="0">
                          <a:effectLst/>
                          <a:latin typeface="+mj-lt"/>
                        </a:rPr>
                        <a:t> </a:t>
                      </a:r>
                      <a:r>
                        <a:rPr lang="cs-CZ" sz="1400" dirty="0" err="1">
                          <a:effectLst/>
                          <a:latin typeface="+mj-lt"/>
                        </a:rPr>
                        <a:t>Scale</a:t>
                      </a:r>
                      <a:br>
                        <a:rPr lang="cs-CZ" sz="1400" dirty="0">
                          <a:effectLst/>
                          <a:latin typeface="+mj-lt"/>
                        </a:rPr>
                      </a:br>
                      <a:r>
                        <a:rPr lang="cs-CZ" sz="1400" dirty="0">
                          <a:effectLst/>
                          <a:latin typeface="+mj-lt"/>
                        </a:rPr>
                        <a:t>(GCS)</a:t>
                      </a:r>
                      <a:endParaRPr lang="cs-CZ" sz="1400" dirty="0">
                        <a:latin typeface="+mj-lt"/>
                      </a:endParaRP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>
                          <a:effectLst/>
                          <a:latin typeface="+mj-lt"/>
                        </a:rPr>
                        <a:t>Systolický tlak krve (TKS)</a:t>
                      </a:r>
                      <a:endParaRPr lang="cs-CZ" sz="1400" dirty="0">
                        <a:latin typeface="+mj-lt"/>
                      </a:endParaRP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>
                          <a:effectLst/>
                          <a:latin typeface="+mj-lt"/>
                        </a:rPr>
                        <a:t>Počet</a:t>
                      </a:r>
                      <a:r>
                        <a:rPr lang="cs-CZ" sz="1400" baseline="0" dirty="0">
                          <a:effectLst/>
                          <a:latin typeface="+mj-lt"/>
                        </a:rPr>
                        <a:t> dechů za minutu </a:t>
                      </a:r>
                      <a:r>
                        <a:rPr lang="cs-CZ" sz="1400" dirty="0">
                          <a:effectLst/>
                          <a:latin typeface="+mj-lt"/>
                        </a:rPr>
                        <a:t>(D)</a:t>
                      </a:r>
                      <a:endParaRPr lang="cs-CZ" sz="1400" dirty="0">
                        <a:latin typeface="+mj-lt"/>
                      </a:endParaRP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>
                          <a:effectLst/>
                          <a:latin typeface="+mj-lt"/>
                        </a:rPr>
                        <a:t>Bodová hodnota</a:t>
                      </a:r>
                      <a:endParaRPr lang="cs-CZ" sz="1400" dirty="0">
                        <a:latin typeface="+mj-lt"/>
                      </a:endParaRPr>
                    </a:p>
                  </a:txBody>
                  <a:tcPr marL="47625" marR="47625" marT="47625" marB="47625"/>
                </a:tc>
                <a:extLst>
                  <a:ext uri="{0D108BD9-81ED-4DB2-BD59-A6C34878D82A}">
                    <a16:rowId xmlns:a16="http://schemas.microsoft.com/office/drawing/2014/main" val="2397736961"/>
                  </a:ext>
                </a:extLst>
              </a:tr>
              <a:tr h="280358">
                <a:tc>
                  <a:txBody>
                    <a:bodyPr/>
                    <a:lstStyle/>
                    <a:p>
                      <a:pPr algn="ctr"/>
                      <a:r>
                        <a:rPr lang="cs-CZ" sz="1400" b="0" i="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13-15</a:t>
                      </a:r>
                      <a:endParaRPr lang="cs-CZ" sz="1400" dirty="0">
                        <a:latin typeface="+mj-lt"/>
                      </a:endParaRP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0" i="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&gt;89</a:t>
                      </a:r>
                      <a:endParaRPr lang="cs-CZ" sz="1400" dirty="0">
                        <a:latin typeface="+mj-lt"/>
                      </a:endParaRP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0" i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10-29</a:t>
                      </a:r>
                      <a:endParaRPr lang="cs-CZ" sz="1400">
                        <a:latin typeface="+mj-lt"/>
                      </a:endParaRP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1" i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4</a:t>
                      </a:r>
                      <a:endParaRPr lang="cs-CZ" sz="1400">
                        <a:latin typeface="+mj-lt"/>
                      </a:endParaRPr>
                    </a:p>
                  </a:txBody>
                  <a:tcPr marL="47625" marR="47625" marT="47625" marB="47625" anchor="ctr"/>
                </a:tc>
                <a:extLst>
                  <a:ext uri="{0D108BD9-81ED-4DB2-BD59-A6C34878D82A}">
                    <a16:rowId xmlns:a16="http://schemas.microsoft.com/office/drawing/2014/main" val="1437529615"/>
                  </a:ext>
                </a:extLst>
              </a:tr>
              <a:tr h="280358">
                <a:tc>
                  <a:txBody>
                    <a:bodyPr/>
                    <a:lstStyle/>
                    <a:p>
                      <a:pPr algn="ctr"/>
                      <a:r>
                        <a:rPr lang="cs-CZ" sz="1400" b="0" i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9-12</a:t>
                      </a:r>
                      <a:endParaRPr lang="cs-CZ" sz="1400">
                        <a:latin typeface="+mj-lt"/>
                      </a:endParaRP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0" i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76-89</a:t>
                      </a:r>
                      <a:endParaRPr lang="cs-CZ" sz="1400">
                        <a:latin typeface="+mj-lt"/>
                      </a:endParaRP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0" i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&gt;29</a:t>
                      </a:r>
                      <a:endParaRPr lang="cs-CZ" sz="1400">
                        <a:latin typeface="+mj-lt"/>
                      </a:endParaRP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1" i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</a:t>
                      </a:r>
                      <a:endParaRPr lang="cs-CZ" sz="1400">
                        <a:latin typeface="+mj-lt"/>
                      </a:endParaRPr>
                    </a:p>
                  </a:txBody>
                  <a:tcPr marL="47625" marR="47625" marT="47625" marB="47625" anchor="ctr"/>
                </a:tc>
                <a:extLst>
                  <a:ext uri="{0D108BD9-81ED-4DB2-BD59-A6C34878D82A}">
                    <a16:rowId xmlns:a16="http://schemas.microsoft.com/office/drawing/2014/main" val="2484987869"/>
                  </a:ext>
                </a:extLst>
              </a:tr>
              <a:tr h="280358">
                <a:tc>
                  <a:txBody>
                    <a:bodyPr/>
                    <a:lstStyle/>
                    <a:p>
                      <a:pPr algn="ctr"/>
                      <a:r>
                        <a:rPr lang="cs-CZ" sz="1400" b="0" i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6-8</a:t>
                      </a:r>
                      <a:endParaRPr lang="cs-CZ" sz="1400">
                        <a:latin typeface="+mj-lt"/>
                      </a:endParaRP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0" i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50-75</a:t>
                      </a:r>
                      <a:endParaRPr lang="cs-CZ" sz="1400">
                        <a:latin typeface="+mj-lt"/>
                      </a:endParaRP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0" i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6-9</a:t>
                      </a:r>
                      <a:endParaRPr lang="cs-CZ" sz="1400">
                        <a:latin typeface="+mj-lt"/>
                      </a:endParaRP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1" i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</a:t>
                      </a:r>
                      <a:endParaRPr lang="cs-CZ" sz="1400">
                        <a:latin typeface="+mj-lt"/>
                      </a:endParaRPr>
                    </a:p>
                  </a:txBody>
                  <a:tcPr marL="47625" marR="47625" marT="47625" marB="47625" anchor="ctr"/>
                </a:tc>
                <a:extLst>
                  <a:ext uri="{0D108BD9-81ED-4DB2-BD59-A6C34878D82A}">
                    <a16:rowId xmlns:a16="http://schemas.microsoft.com/office/drawing/2014/main" val="365563573"/>
                  </a:ext>
                </a:extLst>
              </a:tr>
              <a:tr h="280358">
                <a:tc>
                  <a:txBody>
                    <a:bodyPr/>
                    <a:lstStyle/>
                    <a:p>
                      <a:pPr algn="ctr"/>
                      <a:r>
                        <a:rPr lang="cs-CZ" sz="1400" b="0" i="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4-5</a:t>
                      </a:r>
                      <a:endParaRPr lang="cs-CZ" sz="1400" dirty="0">
                        <a:latin typeface="+mj-lt"/>
                      </a:endParaRP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0" i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1-49</a:t>
                      </a:r>
                      <a:endParaRPr lang="cs-CZ" sz="1400">
                        <a:latin typeface="+mj-lt"/>
                      </a:endParaRP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0" i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1-5</a:t>
                      </a:r>
                      <a:endParaRPr lang="cs-CZ" sz="1400">
                        <a:latin typeface="+mj-lt"/>
                      </a:endParaRP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1" i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</a:t>
                      </a:r>
                      <a:endParaRPr lang="cs-CZ" sz="1400">
                        <a:latin typeface="+mj-lt"/>
                      </a:endParaRPr>
                    </a:p>
                  </a:txBody>
                  <a:tcPr marL="47625" marR="47625" marT="47625" marB="47625" anchor="ctr"/>
                </a:tc>
                <a:extLst>
                  <a:ext uri="{0D108BD9-81ED-4DB2-BD59-A6C34878D82A}">
                    <a16:rowId xmlns:a16="http://schemas.microsoft.com/office/drawing/2014/main" val="2843681289"/>
                  </a:ext>
                </a:extLst>
              </a:tr>
              <a:tr h="280358">
                <a:tc>
                  <a:txBody>
                    <a:bodyPr/>
                    <a:lstStyle/>
                    <a:p>
                      <a:pPr algn="ctr"/>
                      <a:r>
                        <a:rPr lang="cs-CZ" sz="1400" b="0" i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</a:t>
                      </a:r>
                      <a:endParaRPr lang="cs-CZ" sz="1400">
                        <a:latin typeface="+mj-lt"/>
                      </a:endParaRP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0" i="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</a:t>
                      </a:r>
                      <a:endParaRPr lang="cs-CZ" sz="1400" dirty="0">
                        <a:latin typeface="+mj-lt"/>
                      </a:endParaRP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0" i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</a:t>
                      </a:r>
                      <a:endParaRPr lang="cs-CZ" sz="1400">
                        <a:latin typeface="+mj-lt"/>
                      </a:endParaRP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1" i="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</a:t>
                      </a:r>
                      <a:endParaRPr lang="cs-CZ" sz="1400" dirty="0">
                        <a:latin typeface="+mj-lt"/>
                      </a:endParaRPr>
                    </a:p>
                  </a:txBody>
                  <a:tcPr marL="47625" marR="47625" marT="47625" marB="47625" anchor="ctr"/>
                </a:tc>
                <a:extLst>
                  <a:ext uri="{0D108BD9-81ED-4DB2-BD59-A6C34878D82A}">
                    <a16:rowId xmlns:a16="http://schemas.microsoft.com/office/drawing/2014/main" val="2143411916"/>
                  </a:ext>
                </a:extLst>
              </a:tr>
            </a:tbl>
          </a:graphicData>
        </a:graphic>
      </p:graphicFrame>
      <p:sp>
        <p:nvSpPr>
          <p:cNvPr id="24" name="Zaoblený obdélník 23"/>
          <p:cNvSpPr/>
          <p:nvPr/>
        </p:nvSpPr>
        <p:spPr>
          <a:xfrm>
            <a:off x="78348" y="3094614"/>
            <a:ext cx="8977409" cy="787993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numCol="1" rtlCol="0" anchor="ctr"/>
          <a:lstStyle/>
          <a:p>
            <a:endParaRPr lang="cs-CZ" sz="1200" dirty="0"/>
          </a:p>
          <a:p>
            <a:endParaRPr lang="cs-CZ" sz="800" dirty="0"/>
          </a:p>
          <a:p>
            <a:r>
              <a:rPr lang="cs-CZ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Konečné skóre ISS </a:t>
            </a:r>
            <a:r>
              <a:rPr lang="cs-CZ" sz="1200" dirty="0"/>
              <a:t>je tvořeno součtem bodů z GCS, TKS, D</a:t>
            </a:r>
          </a:p>
          <a:p>
            <a:r>
              <a:rPr lang="cs-CZ" sz="1200" b="1" dirty="0"/>
              <a:t>START třídění pacientů   </a:t>
            </a:r>
          </a:p>
          <a:p>
            <a:r>
              <a:rPr lang="cs-CZ" sz="1200" dirty="0"/>
              <a:t>12 opožděné ošetření</a:t>
            </a:r>
          </a:p>
          <a:p>
            <a:r>
              <a:rPr lang="cs-CZ" sz="1200" dirty="0"/>
              <a:t>11 Naléhavé ošetření</a:t>
            </a:r>
          </a:p>
          <a:p>
            <a:endParaRPr lang="cs-CZ" sz="1200" dirty="0"/>
          </a:p>
          <a:p>
            <a:endParaRPr lang="cs-CZ" sz="1200" dirty="0"/>
          </a:p>
        </p:txBody>
      </p:sp>
      <p:sp>
        <p:nvSpPr>
          <p:cNvPr id="9" name="Obdélník 8"/>
          <p:cNvSpPr/>
          <p:nvPr/>
        </p:nvSpPr>
        <p:spPr>
          <a:xfrm>
            <a:off x="2076714" y="3432611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sz="1200" dirty="0">
                <a:solidFill>
                  <a:schemeClr val="dk1"/>
                </a:solidFill>
              </a:rPr>
              <a:t>10 - 3 Okamžité ošetření</a:t>
            </a:r>
          </a:p>
          <a:p>
            <a:r>
              <a:rPr lang="cs-CZ" sz="1200" dirty="0">
                <a:solidFill>
                  <a:schemeClr val="dk1"/>
                </a:solidFill>
              </a:rPr>
              <a:t>Pod 3 Smrt</a:t>
            </a:r>
          </a:p>
        </p:txBody>
      </p:sp>
      <p:sp>
        <p:nvSpPr>
          <p:cNvPr id="15" name="Zaoblený obdélníkový bublinový popisek 14"/>
          <p:cNvSpPr/>
          <p:nvPr/>
        </p:nvSpPr>
        <p:spPr>
          <a:xfrm>
            <a:off x="4318370" y="4972220"/>
            <a:ext cx="1179001" cy="518351"/>
          </a:xfrm>
          <a:prstGeom prst="wedgeRoundRectCallout">
            <a:avLst>
              <a:gd name="adj1" fmla="val -44711"/>
              <a:gd name="adj2" fmla="val -89882"/>
              <a:gd name="adj3" fmla="val 16667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100" dirty="0"/>
              <a:t>Každé poranění tělesné části se ohodnotí body</a:t>
            </a:r>
          </a:p>
        </p:txBody>
      </p:sp>
      <p:sp>
        <p:nvSpPr>
          <p:cNvPr id="25" name="Zaoblený obdélníkový bublinový popisek 24"/>
          <p:cNvSpPr/>
          <p:nvPr/>
        </p:nvSpPr>
        <p:spPr>
          <a:xfrm>
            <a:off x="7251410" y="3163350"/>
            <a:ext cx="1728192" cy="636844"/>
          </a:xfrm>
          <a:prstGeom prst="wedgeRoundRectCallout">
            <a:avLst>
              <a:gd name="adj1" fmla="val -100292"/>
              <a:gd name="adj2" fmla="val -48167"/>
              <a:gd name="adj3" fmla="val 16667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100" dirty="0"/>
              <a:t>Výhoda na rozdíl od ISS je možné uplatnit v terénu - bez zobrazovací techniky</a:t>
            </a:r>
          </a:p>
        </p:txBody>
      </p:sp>
    </p:spTree>
    <p:extLst>
      <p:ext uri="{BB962C8B-B14F-4D97-AF65-F5344CB8AC3E}">
        <p14:creationId xmlns:p14="http://schemas.microsoft.com/office/powerpoint/2010/main" val="27900269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Dedikováno projektu MUNI/FR/0962/2017</a:t>
            </a:r>
          </a:p>
        </p:txBody>
      </p:sp>
    </p:spTree>
    <p:extLst>
      <p:ext uri="{BB962C8B-B14F-4D97-AF65-F5344CB8AC3E}">
        <p14:creationId xmlns:p14="http://schemas.microsoft.com/office/powerpoint/2010/main" val="2865740815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>
          <a:xfrm>
            <a:off x="6160159" y="416141"/>
            <a:ext cx="2895600" cy="365125"/>
          </a:xfrm>
        </p:spPr>
        <p:txBody>
          <a:bodyPr/>
          <a:lstStyle/>
          <a:p>
            <a:r>
              <a:rPr lang="cs-CZ" dirty="0"/>
              <a:t>Dedikováno projektu MUNI/FR/0962/2017</a:t>
            </a:r>
          </a:p>
        </p:txBody>
      </p:sp>
      <p:sp>
        <p:nvSpPr>
          <p:cNvPr id="3" name="Nadpis 1"/>
          <p:cNvSpPr txBox="1">
            <a:spLocks/>
          </p:cNvSpPr>
          <p:nvPr/>
        </p:nvSpPr>
        <p:spPr>
          <a:xfrm>
            <a:off x="0" y="26799"/>
            <a:ext cx="9144000" cy="5005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POLYTRAUMA - vícečetné poranění</a:t>
            </a:r>
          </a:p>
        </p:txBody>
      </p:sp>
      <p:sp>
        <p:nvSpPr>
          <p:cNvPr id="5" name="Pětiúhelník 4"/>
          <p:cNvSpPr/>
          <p:nvPr/>
        </p:nvSpPr>
        <p:spPr>
          <a:xfrm>
            <a:off x="107504" y="836712"/>
            <a:ext cx="2640066" cy="2304256"/>
          </a:xfrm>
          <a:prstGeom prst="homePlat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Fáze reanimační akutní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400" dirty="0"/>
              <a:t>Provádění život zachraňujících výkonů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400" dirty="0"/>
              <a:t>Stabilizace vitálních funkcí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400" dirty="0"/>
              <a:t>Diagnostika</a:t>
            </a:r>
            <a:endParaRPr lang="cs-CZ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Pětiúhelník 18"/>
          <p:cNvSpPr/>
          <p:nvPr/>
        </p:nvSpPr>
        <p:spPr>
          <a:xfrm>
            <a:off x="2098038" y="836711"/>
            <a:ext cx="2307176" cy="2304256"/>
          </a:xfrm>
          <a:prstGeom prst="homePlat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Fáze stabilizační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400" dirty="0"/>
              <a:t>Kontinuální monitorace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400" dirty="0"/>
              <a:t>Primární operace (život zachraňující)</a:t>
            </a:r>
          </a:p>
        </p:txBody>
      </p:sp>
      <p:sp>
        <p:nvSpPr>
          <p:cNvPr id="20" name="Pětiúhelník 19"/>
          <p:cNvSpPr/>
          <p:nvPr/>
        </p:nvSpPr>
        <p:spPr>
          <a:xfrm>
            <a:off x="3755682" y="799748"/>
            <a:ext cx="2688526" cy="2310837"/>
          </a:xfrm>
          <a:prstGeom prst="homePlat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Fáze intenzivní péče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400" dirty="0"/>
              <a:t>Kontinuální monitorace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400" dirty="0"/>
              <a:t>Doplňování diagnostických údajů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400" dirty="0"/>
              <a:t>Další méně akutní operace</a:t>
            </a:r>
          </a:p>
        </p:txBody>
      </p:sp>
      <p:sp>
        <p:nvSpPr>
          <p:cNvPr id="21" name="Pětiúhelník 20"/>
          <p:cNvSpPr/>
          <p:nvPr/>
        </p:nvSpPr>
        <p:spPr>
          <a:xfrm>
            <a:off x="5774676" y="836711"/>
            <a:ext cx="2137905" cy="2304255"/>
          </a:xfrm>
          <a:prstGeom prst="homePlate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Fáze regenerační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400" dirty="0"/>
              <a:t>Provádění odkladných operací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400" dirty="0"/>
              <a:t>RHB</a:t>
            </a:r>
          </a:p>
        </p:txBody>
      </p:sp>
      <p:sp>
        <p:nvSpPr>
          <p:cNvPr id="23" name="Obdélník 22"/>
          <p:cNvSpPr/>
          <p:nvPr/>
        </p:nvSpPr>
        <p:spPr>
          <a:xfrm>
            <a:off x="7308304" y="799748"/>
            <a:ext cx="1747455" cy="2341218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Fáze rekonvalescence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cs-CZ" sz="1400" dirty="0"/>
              <a:t>RHB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cs-CZ" sz="1400" dirty="0"/>
              <a:t>V případě potřeby psycholog, psychiatr</a:t>
            </a:r>
          </a:p>
        </p:txBody>
      </p:sp>
      <p:sp>
        <p:nvSpPr>
          <p:cNvPr id="22" name="Obdélník 21"/>
          <p:cNvSpPr/>
          <p:nvPr/>
        </p:nvSpPr>
        <p:spPr>
          <a:xfrm>
            <a:off x="0" y="5996226"/>
            <a:ext cx="9180512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000" dirty="0"/>
              <a:t>LUCKEROVÁ, Lucie, 16. </a:t>
            </a:r>
            <a:r>
              <a:rPr lang="cs-CZ" sz="1000" dirty="0" err="1"/>
              <a:t>Polytrauma</a:t>
            </a:r>
            <a:r>
              <a:rPr lang="cs-CZ" sz="1000" dirty="0"/>
              <a:t>. In LUCKEROVÁ, Lucie et al. </a:t>
            </a:r>
            <a:r>
              <a:rPr lang="cs-CZ" sz="1000" i="1" dirty="0"/>
              <a:t>Ošetřovatelská péče o pacienta v traumatologii. </a:t>
            </a:r>
            <a:r>
              <a:rPr lang="cs-CZ" sz="1000" dirty="0"/>
              <a:t>Brno (</a:t>
            </a:r>
            <a:r>
              <a:rPr lang="cs-CZ" sz="1000" dirty="0" err="1"/>
              <a:t>Czechia</a:t>
            </a:r>
            <a:r>
              <a:rPr lang="cs-CZ" sz="1000" dirty="0"/>
              <a:t>): NCO NZO, 2014, s. 121 -126. ISBN 9788070135693. Czech.</a:t>
            </a:r>
          </a:p>
          <a:p>
            <a:r>
              <a:rPr lang="cs-CZ" sz="1000" dirty="0"/>
              <a:t>Trauma </a:t>
            </a:r>
            <a:r>
              <a:rPr lang="cs-CZ" sz="1000" dirty="0" err="1"/>
              <a:t>org</a:t>
            </a:r>
            <a:r>
              <a:rPr lang="cs-CZ" sz="1000" dirty="0"/>
              <a:t>. </a:t>
            </a:r>
            <a:r>
              <a:rPr lang="cs-CZ" sz="1000" dirty="0" err="1"/>
              <a:t>Injury</a:t>
            </a:r>
            <a:r>
              <a:rPr lang="cs-CZ" sz="1000" dirty="0"/>
              <a:t> </a:t>
            </a:r>
            <a:r>
              <a:rPr lang="cs-CZ" sz="1000" dirty="0" err="1"/>
              <a:t>Severity</a:t>
            </a:r>
            <a:r>
              <a:rPr lang="cs-CZ" sz="1000" dirty="0"/>
              <a:t> </a:t>
            </a:r>
            <a:r>
              <a:rPr lang="cs-CZ" sz="1000" dirty="0" err="1"/>
              <a:t>Score</a:t>
            </a:r>
            <a:r>
              <a:rPr lang="cs-CZ" sz="1000" dirty="0"/>
              <a:t>. </a:t>
            </a:r>
            <a:r>
              <a:rPr lang="en-US" sz="1000" dirty="0"/>
              <a:t>[</a:t>
            </a:r>
            <a:r>
              <a:rPr lang="cs-CZ" sz="1000" dirty="0"/>
              <a:t>online]. </a:t>
            </a:r>
            <a:r>
              <a:rPr lang="en-US" sz="1000" dirty="0"/>
              <a:t>[</a:t>
            </a:r>
            <a:r>
              <a:rPr lang="cs-CZ" sz="1000" dirty="0" err="1"/>
              <a:t>cited</a:t>
            </a:r>
            <a:r>
              <a:rPr lang="cs-CZ" sz="1000" dirty="0"/>
              <a:t> 2018-7-9]. </a:t>
            </a:r>
            <a:r>
              <a:rPr lang="cs-CZ" sz="1000" dirty="0" err="1"/>
              <a:t>Available</a:t>
            </a:r>
            <a:r>
              <a:rPr lang="cs-CZ" sz="1000" dirty="0"/>
              <a:t> </a:t>
            </a:r>
            <a:r>
              <a:rPr lang="cs-CZ" sz="1000" dirty="0" err="1"/>
              <a:t>from</a:t>
            </a:r>
            <a:r>
              <a:rPr lang="cs-CZ" sz="1000" dirty="0"/>
              <a:t>: http://www.trauma.org/archive/</a:t>
            </a:r>
            <a:r>
              <a:rPr lang="cs-CZ" sz="1000" dirty="0" err="1"/>
              <a:t>scores</a:t>
            </a:r>
            <a:r>
              <a:rPr lang="cs-CZ" sz="1000" dirty="0"/>
              <a:t>/iss.html. </a:t>
            </a:r>
            <a:r>
              <a:rPr lang="cs-CZ" sz="1000" dirty="0" err="1"/>
              <a:t>English</a:t>
            </a:r>
            <a:r>
              <a:rPr lang="pl-PL" sz="1000" dirty="0"/>
              <a:t>.</a:t>
            </a:r>
          </a:p>
          <a:p>
            <a:r>
              <a:rPr lang="cs-CZ" sz="1000" dirty="0" err="1"/>
              <a:t>OrthoTips</a:t>
            </a:r>
            <a:r>
              <a:rPr lang="cs-CZ" sz="1000" dirty="0"/>
              <a:t>. </a:t>
            </a:r>
            <a:r>
              <a:rPr lang="cs-CZ" sz="1000" dirty="0" err="1"/>
              <a:t>Injury</a:t>
            </a:r>
            <a:r>
              <a:rPr lang="cs-CZ" sz="1000" dirty="0"/>
              <a:t> </a:t>
            </a:r>
            <a:r>
              <a:rPr lang="cs-CZ" sz="1000" dirty="0" err="1"/>
              <a:t>Severity</a:t>
            </a:r>
            <a:r>
              <a:rPr lang="cs-CZ" sz="1000" dirty="0"/>
              <a:t> </a:t>
            </a:r>
            <a:r>
              <a:rPr lang="cs-CZ" sz="1000" dirty="0" err="1"/>
              <a:t>Score</a:t>
            </a:r>
            <a:r>
              <a:rPr lang="cs-CZ" sz="1000" dirty="0"/>
              <a:t>. </a:t>
            </a:r>
            <a:r>
              <a:rPr lang="en-US" sz="1000" dirty="0"/>
              <a:t>[</a:t>
            </a:r>
            <a:r>
              <a:rPr lang="cs-CZ" sz="1000" dirty="0"/>
              <a:t>online]. </a:t>
            </a:r>
            <a:r>
              <a:rPr lang="en-US" sz="1000" dirty="0"/>
              <a:t>[</a:t>
            </a:r>
            <a:r>
              <a:rPr lang="cs-CZ" sz="1000" dirty="0" err="1"/>
              <a:t>cited</a:t>
            </a:r>
            <a:r>
              <a:rPr lang="cs-CZ" sz="1000" dirty="0"/>
              <a:t> 2018-7-9]. </a:t>
            </a:r>
            <a:r>
              <a:rPr lang="cs-CZ" sz="1000" dirty="0" err="1"/>
              <a:t>Available</a:t>
            </a:r>
            <a:r>
              <a:rPr lang="cs-CZ" sz="1000" dirty="0"/>
              <a:t> </a:t>
            </a:r>
            <a:r>
              <a:rPr lang="cs-CZ" sz="1000" dirty="0" err="1"/>
              <a:t>from</a:t>
            </a:r>
            <a:r>
              <a:rPr lang="cs-CZ" sz="1000" dirty="0"/>
              <a:t>: http://orthotips.com/16-injury-severity-score. </a:t>
            </a:r>
            <a:r>
              <a:rPr lang="cs-CZ" sz="1000" dirty="0" err="1"/>
              <a:t>English</a:t>
            </a:r>
            <a:r>
              <a:rPr lang="pl-PL" sz="1000" dirty="0"/>
              <a:t>.</a:t>
            </a:r>
          </a:p>
          <a:p>
            <a:r>
              <a:rPr lang="pl-PL" sz="1000" dirty="0"/>
              <a:t>Skórovací systémy v IP </a:t>
            </a:r>
            <a:r>
              <a:rPr lang="en-US" sz="1000" dirty="0"/>
              <a:t>[</a:t>
            </a:r>
            <a:r>
              <a:rPr lang="cs-CZ" sz="1000" dirty="0"/>
              <a:t>online]. </a:t>
            </a:r>
            <a:r>
              <a:rPr lang="en-US" sz="1000" dirty="0"/>
              <a:t>[</a:t>
            </a:r>
            <a:r>
              <a:rPr lang="cs-CZ" sz="1000" dirty="0" err="1"/>
              <a:t>cited</a:t>
            </a:r>
            <a:r>
              <a:rPr lang="cs-CZ" sz="1000" dirty="0"/>
              <a:t> 2018-10-11]. </a:t>
            </a:r>
            <a:r>
              <a:rPr lang="cs-CZ" sz="1000" dirty="0" err="1"/>
              <a:t>Available</a:t>
            </a:r>
            <a:r>
              <a:rPr lang="cs-CZ" sz="1000" dirty="0"/>
              <a:t> </a:t>
            </a:r>
            <a:r>
              <a:rPr lang="cs-CZ" sz="1000" dirty="0" err="1"/>
              <a:t>from</a:t>
            </a:r>
            <a:r>
              <a:rPr lang="cs-CZ" sz="1000" dirty="0"/>
              <a:t>: </a:t>
            </a:r>
            <a:r>
              <a:rPr lang="cs-CZ" sz="1000" dirty="0">
                <a:hlinkClick r:id="rId2"/>
              </a:rPr>
              <a:t>https://is.muni.cz/el/1411/jaro2014/BZPN0433c/um/SKOROVACI_SYSTEMY_v_IP.pdf</a:t>
            </a:r>
            <a:r>
              <a:rPr lang="cs-CZ" sz="1000" dirty="0"/>
              <a:t>. Czech</a:t>
            </a:r>
            <a:r>
              <a:rPr lang="pl-PL" sz="1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501148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1"/>
          <p:cNvSpPr>
            <a:spLocks noGrp="1"/>
          </p:cNvSpPr>
          <p:nvPr>
            <p:ph idx="1"/>
          </p:nvPr>
        </p:nvSpPr>
        <p:spPr>
          <a:xfrm>
            <a:off x="23845" y="476672"/>
            <a:ext cx="9120155" cy="26881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sz="1400" b="1" dirty="0"/>
              <a:t>ZPŮSOB VYPRÁZDNĚNÍ URČÍ LÉKAŘ = </a:t>
            </a:r>
            <a:r>
              <a:rPr lang="cs-CZ" sz="1400" dirty="0"/>
              <a:t>Vyprazdňování před operací na GIT začíná cca. 14:00</a:t>
            </a:r>
          </a:p>
          <a:p>
            <a:pPr marL="0" indent="0">
              <a:buNone/>
            </a:pPr>
            <a:endParaRPr lang="cs-CZ" sz="1200" b="1" dirty="0"/>
          </a:p>
          <a:p>
            <a:pPr marL="0" indent="0">
              <a:buNone/>
            </a:pPr>
            <a:endParaRPr lang="cs-CZ" sz="1400" b="1" dirty="0"/>
          </a:p>
          <a:p>
            <a:pPr marL="0" indent="0">
              <a:buNone/>
            </a:pPr>
            <a:endParaRPr lang="cs-CZ" sz="1400" dirty="0"/>
          </a:p>
        </p:txBody>
      </p:sp>
      <p:sp>
        <p:nvSpPr>
          <p:cNvPr id="2" name="Obdélník 1"/>
          <p:cNvSpPr/>
          <p:nvPr/>
        </p:nvSpPr>
        <p:spPr>
          <a:xfrm>
            <a:off x="-11958" y="12937"/>
            <a:ext cx="9144000" cy="553998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>
              <a:spcBef>
                <a:spcPct val="0"/>
              </a:spcBef>
            </a:pPr>
            <a:r>
              <a:rPr lang="cs-CZ" sz="3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VYPRÁZDNĚNÍ STOLICE PŘED OPERAČNÍM VÝKONEM</a:t>
            </a:r>
          </a:p>
        </p:txBody>
      </p:sp>
      <p:sp>
        <p:nvSpPr>
          <p:cNvPr id="8" name="Obdélník 7"/>
          <p:cNvSpPr/>
          <p:nvPr/>
        </p:nvSpPr>
        <p:spPr>
          <a:xfrm>
            <a:off x="122391" y="766730"/>
            <a:ext cx="4309841" cy="95741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cs-CZ" sz="1200" b="1" dirty="0">
                <a:solidFill>
                  <a:srgbClr val="92D050"/>
                </a:solidFill>
              </a:rPr>
              <a:t>OPERACE MIMO GIT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cs-CZ" sz="1200" dirty="0"/>
              <a:t>Spontánní vyprázdnění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cs-CZ" sz="1200" dirty="0"/>
              <a:t>Glycerinový čípek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cs-CZ" sz="1200" dirty="0" err="1"/>
              <a:t>Lactulosa</a:t>
            </a:r>
            <a:r>
              <a:rPr lang="cs-CZ" sz="1200" dirty="0"/>
              <a:t> (po užití vypít min ½ l tekutin jinak opačný efekt)</a:t>
            </a:r>
          </a:p>
        </p:txBody>
      </p:sp>
      <p:sp>
        <p:nvSpPr>
          <p:cNvPr id="9" name="Obdélník 8"/>
          <p:cNvSpPr/>
          <p:nvPr/>
        </p:nvSpPr>
        <p:spPr>
          <a:xfrm>
            <a:off x="122391" y="1803360"/>
            <a:ext cx="8943400" cy="505464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cs-CZ" sz="1200" b="1" dirty="0">
                <a:solidFill>
                  <a:srgbClr val="FF0000"/>
                </a:solidFill>
              </a:rPr>
              <a:t>OPERACE NA DOLNÍ ČÁSTI GIT</a:t>
            </a:r>
          </a:p>
          <a:p>
            <a:endParaRPr lang="cs-CZ" sz="1200" b="1" dirty="0">
              <a:solidFill>
                <a:srgbClr val="FF0000"/>
              </a:solidFill>
            </a:endParaRPr>
          </a:p>
          <a:p>
            <a:endParaRPr lang="cs-CZ" sz="1200" b="1" dirty="0">
              <a:solidFill>
                <a:srgbClr val="FF0000"/>
              </a:solidFill>
            </a:endParaRPr>
          </a:p>
          <a:p>
            <a:endParaRPr lang="cs-CZ" sz="1200" b="1" dirty="0">
              <a:solidFill>
                <a:srgbClr val="FF0000"/>
              </a:solidFill>
            </a:endParaRPr>
          </a:p>
          <a:p>
            <a:endParaRPr lang="cs-CZ" sz="1200" b="1" dirty="0">
              <a:solidFill>
                <a:srgbClr val="FF0000"/>
              </a:solidFill>
            </a:endParaRPr>
          </a:p>
          <a:p>
            <a:endParaRPr lang="cs-CZ" sz="1200" b="1" dirty="0">
              <a:solidFill>
                <a:srgbClr val="FF0000"/>
              </a:solidFill>
            </a:endParaRPr>
          </a:p>
          <a:p>
            <a:endParaRPr lang="cs-CZ" sz="1200" b="1" dirty="0">
              <a:solidFill>
                <a:srgbClr val="FF0000"/>
              </a:solidFill>
            </a:endParaRPr>
          </a:p>
          <a:p>
            <a:endParaRPr lang="cs-CZ" sz="1200" b="1" dirty="0">
              <a:solidFill>
                <a:srgbClr val="FF0000"/>
              </a:solidFill>
            </a:endParaRPr>
          </a:p>
          <a:p>
            <a:endParaRPr lang="cs-CZ" sz="1200" b="1" dirty="0">
              <a:solidFill>
                <a:schemeClr val="tx1"/>
              </a:solidFill>
            </a:endParaRPr>
          </a:p>
          <a:p>
            <a:endParaRPr lang="cs-CZ" sz="1200" b="1" dirty="0">
              <a:solidFill>
                <a:schemeClr val="tx1"/>
              </a:solidFill>
            </a:endParaRPr>
          </a:p>
          <a:p>
            <a:endParaRPr lang="cs-CZ" sz="1200" b="1" dirty="0">
              <a:solidFill>
                <a:schemeClr val="tx1"/>
              </a:solidFill>
            </a:endParaRPr>
          </a:p>
          <a:p>
            <a:endParaRPr lang="cs-CZ" sz="1200" b="1" dirty="0">
              <a:solidFill>
                <a:schemeClr val="tx1"/>
              </a:solidFill>
            </a:endParaRPr>
          </a:p>
          <a:p>
            <a:endParaRPr lang="cs-CZ" sz="1200" b="1" dirty="0">
              <a:solidFill>
                <a:schemeClr val="tx1"/>
              </a:solidFill>
            </a:endParaRPr>
          </a:p>
          <a:p>
            <a:endParaRPr lang="cs-CZ" sz="1200" b="1" dirty="0">
              <a:solidFill>
                <a:schemeClr val="tx1"/>
              </a:solidFill>
            </a:endParaRPr>
          </a:p>
          <a:p>
            <a:endParaRPr lang="cs-CZ" sz="1200" b="1" dirty="0">
              <a:solidFill>
                <a:schemeClr val="tx1"/>
              </a:solidFill>
            </a:endParaRPr>
          </a:p>
          <a:p>
            <a:endParaRPr lang="cs-CZ" sz="1200" b="1" dirty="0">
              <a:solidFill>
                <a:schemeClr val="tx1"/>
              </a:solidFill>
            </a:endParaRPr>
          </a:p>
          <a:p>
            <a:endParaRPr lang="cs-CZ" sz="1200" b="1" dirty="0">
              <a:solidFill>
                <a:schemeClr val="tx1"/>
              </a:solidFill>
            </a:endParaRPr>
          </a:p>
          <a:p>
            <a:r>
              <a:rPr lang="cs-CZ" sz="1200" b="1" dirty="0">
                <a:solidFill>
                  <a:schemeClr val="tx1"/>
                </a:solidFill>
              </a:rPr>
              <a:t> </a:t>
            </a:r>
            <a:endParaRPr lang="cs-CZ" sz="1200" b="1" dirty="0">
              <a:solidFill>
                <a:srgbClr val="FF0000"/>
              </a:solidFill>
            </a:endParaRPr>
          </a:p>
          <a:p>
            <a:endParaRPr lang="cs-CZ" sz="1200" dirty="0"/>
          </a:p>
          <a:p>
            <a:endParaRPr lang="cs-CZ" sz="1200" dirty="0"/>
          </a:p>
          <a:p>
            <a:endParaRPr lang="cs-CZ" sz="1200" dirty="0"/>
          </a:p>
          <a:p>
            <a:endParaRPr lang="cs-CZ" sz="1200" dirty="0"/>
          </a:p>
          <a:p>
            <a:endParaRPr lang="cs-CZ" sz="1200" dirty="0"/>
          </a:p>
          <a:p>
            <a:endParaRPr lang="cs-CZ" sz="1200" dirty="0"/>
          </a:p>
          <a:p>
            <a:endParaRPr lang="cs-CZ" sz="1200" dirty="0"/>
          </a:p>
          <a:p>
            <a:endParaRPr lang="cs-CZ" sz="1200" dirty="0"/>
          </a:p>
          <a:p>
            <a:endParaRPr lang="cs-CZ" sz="1200" dirty="0"/>
          </a:p>
        </p:txBody>
      </p:sp>
      <p:sp>
        <p:nvSpPr>
          <p:cNvPr id="10" name="Obdélník 9"/>
          <p:cNvSpPr/>
          <p:nvPr/>
        </p:nvSpPr>
        <p:spPr>
          <a:xfrm>
            <a:off x="4595122" y="745491"/>
            <a:ext cx="4464496" cy="957416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cs-CZ" sz="1200" b="1" dirty="0">
                <a:solidFill>
                  <a:srgbClr val="002060"/>
                </a:solidFill>
              </a:rPr>
              <a:t>OPERACE NA HORNÍ ČÁSTI GIT </a:t>
            </a:r>
            <a:r>
              <a:rPr lang="cs-CZ" sz="1200" b="1" dirty="0">
                <a:solidFill>
                  <a:schemeClr val="tx1"/>
                </a:solidFill>
              </a:rPr>
              <a:t>- nejíst již žádnou tuhou stravu </a:t>
            </a:r>
          </a:p>
          <a:p>
            <a:r>
              <a:rPr lang="cs-CZ" sz="1200" b="1" dirty="0"/>
              <a:t>MgSO4 = </a:t>
            </a:r>
            <a:r>
              <a:rPr lang="cs-CZ" sz="1200" b="1" dirty="0" err="1"/>
              <a:t>Solutio</a:t>
            </a:r>
            <a:r>
              <a:rPr lang="cs-CZ" sz="1200" b="1" dirty="0"/>
              <a:t> Magnesii </a:t>
            </a:r>
            <a:r>
              <a:rPr lang="cs-CZ" sz="1200" b="1" dirty="0" err="1"/>
              <a:t>Sulfurici</a:t>
            </a:r>
            <a:r>
              <a:rPr lang="cs-CZ" sz="1200" b="1" dirty="0"/>
              <a:t> 25 % = </a:t>
            </a:r>
            <a:r>
              <a:rPr lang="cs-CZ" sz="1200" b="1" dirty="0" err="1"/>
              <a:t>Epsomská</a:t>
            </a:r>
            <a:r>
              <a:rPr lang="cs-CZ" sz="1200" b="1" dirty="0"/>
              <a:t> sůl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cs-CZ" sz="1200" dirty="0"/>
              <a:t>Dle ordinace 50, 100, 200 ml roztoku - hořká chuť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cs-CZ" sz="1200" dirty="0"/>
              <a:t>V lékárně předpřipravený roztok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cs-CZ" sz="1200" dirty="0"/>
              <a:t>100 ml roztoku popíjet ½ - 1 hodinu a zapít 1 -2 l vody</a:t>
            </a:r>
          </a:p>
        </p:txBody>
      </p:sp>
      <p:sp>
        <p:nvSpPr>
          <p:cNvPr id="15" name="Obdélník 14"/>
          <p:cNvSpPr/>
          <p:nvPr/>
        </p:nvSpPr>
        <p:spPr>
          <a:xfrm>
            <a:off x="193414" y="4822271"/>
            <a:ext cx="8775080" cy="193899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cs-CZ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 PACIENTA NEZAPOMEŇ NA: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cs-CZ" sz="1200" dirty="0"/>
              <a:t>Nesmí již jíst žádnou tuhou stravu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200" dirty="0"/>
              <a:t>Nutno zajistit dostatek  čirých tekutin pro pacienta</a:t>
            </a:r>
          </a:p>
          <a:p>
            <a:pPr marL="358775" lvl="1" indent="-179388">
              <a:buFont typeface="Wingdings" panose="05000000000000000000" pitchFamily="2" charset="2"/>
              <a:buChar char="ü"/>
            </a:pPr>
            <a:r>
              <a:rPr lang="cs-CZ" sz="1200" dirty="0"/>
              <a:t>čaj, voda, minerálka, ovocná šťáva bez dužiny nemléčné nápoje</a:t>
            </a:r>
          </a:p>
          <a:p>
            <a:pPr marL="358775" lvl="1" indent="-179388">
              <a:buFont typeface="Wingdings" panose="05000000000000000000" pitchFamily="2" charset="2"/>
              <a:buChar char="ü"/>
            </a:pPr>
            <a:r>
              <a:rPr lang="cs-CZ" sz="1200" dirty="0"/>
              <a:t>nesmí konzumovat mléčné nápoje, nápoje s dužinou, nápoje s červeným nebo fialovým zbarvením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200" dirty="0"/>
              <a:t>Korigujte přítomnost návštěv na pokoji, kde se pacient vyprazdňuje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200" dirty="0"/>
              <a:t>Zajistěte dostatek toaletního papíru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200" dirty="0"/>
              <a:t>Dle potřeby pacientu nabídněte mast na okolí konečníku (např. </a:t>
            </a:r>
            <a:r>
              <a:rPr lang="cs-CZ" sz="1200" dirty="0" err="1"/>
              <a:t>Sudocream</a:t>
            </a:r>
            <a:r>
              <a:rPr lang="cs-CZ" sz="1200" dirty="0"/>
              <a:t>)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200" dirty="0"/>
              <a:t>U pacientů se </a:t>
            </a:r>
            <a:r>
              <a:rPr lang="cs-CZ" sz="1200" dirty="0" err="1"/>
              <a:t>stomií</a:t>
            </a:r>
            <a:r>
              <a:rPr lang="cs-CZ" sz="1200" dirty="0"/>
              <a:t> nezapomeňte na výměnu sběrného systému za výpustný sáček.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200" dirty="0"/>
              <a:t>Nutno sledovat a do dokumentace zaznamenat dokonalost vyprázdnění stolice - finální stolici ukázat personálu.</a:t>
            </a:r>
          </a:p>
        </p:txBody>
      </p:sp>
      <p:sp>
        <p:nvSpPr>
          <p:cNvPr id="6" name="Obdélník 5"/>
          <p:cNvSpPr/>
          <p:nvPr/>
        </p:nvSpPr>
        <p:spPr>
          <a:xfrm>
            <a:off x="205271" y="2061512"/>
            <a:ext cx="4260482" cy="1015663"/>
          </a:xfrm>
          <a:prstGeom prst="rect">
            <a:avLst/>
          </a:prstGeom>
          <a:ln>
            <a:solidFill>
              <a:srgbClr val="FF0000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cs-CZ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FORTRANS </a:t>
            </a:r>
            <a:r>
              <a:rPr lang="cs-CZ" sz="1200" dirty="0"/>
              <a:t>- osmotické laxativum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cs-CZ" sz="1200" dirty="0"/>
              <a:t>1 l vody = jeden sáček </a:t>
            </a:r>
            <a:r>
              <a:rPr lang="cs-CZ" sz="1200" dirty="0" err="1"/>
              <a:t>Fortrans</a:t>
            </a:r>
            <a:r>
              <a:rPr lang="cs-CZ" sz="1200" dirty="0"/>
              <a:t> (jeden sáček vypít cca za 1 hodinu)</a:t>
            </a:r>
          </a:p>
          <a:p>
            <a:pPr>
              <a:buFont typeface="Wingdings" panose="05000000000000000000" pitchFamily="2" charset="2"/>
              <a:buChar char="ü"/>
            </a:pPr>
            <a:endParaRPr lang="cs-CZ" sz="1200" dirty="0"/>
          </a:p>
          <a:p>
            <a:pPr>
              <a:buFont typeface="Wingdings" panose="05000000000000000000" pitchFamily="2" charset="2"/>
              <a:buChar char="ü"/>
            </a:pPr>
            <a:endParaRPr lang="cs-CZ" sz="1200" dirty="0"/>
          </a:p>
        </p:txBody>
      </p:sp>
      <p:sp>
        <p:nvSpPr>
          <p:cNvPr id="7" name="Obdélník 6"/>
          <p:cNvSpPr/>
          <p:nvPr/>
        </p:nvSpPr>
        <p:spPr>
          <a:xfrm>
            <a:off x="4580954" y="3138668"/>
            <a:ext cx="4371104" cy="1569660"/>
          </a:xfrm>
          <a:prstGeom prst="rect">
            <a:avLst/>
          </a:prstGeom>
          <a:ln>
            <a:solidFill>
              <a:srgbClr val="FF0000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cs-CZ" sz="1200" b="1" dirty="0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EZICLEN</a:t>
            </a:r>
            <a:r>
              <a:rPr lang="cs-CZ" sz="1200" dirty="0">
                <a:solidFill>
                  <a:schemeClr val="dk1"/>
                </a:solidFill>
              </a:rPr>
              <a:t> - osmotické laxativum (dvě lahvičky s tekutinou k ředění do ½ l)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cs-CZ" sz="1200" dirty="0">
                <a:solidFill>
                  <a:schemeClr val="dk1"/>
                </a:solidFill>
              </a:rPr>
              <a:t>V balení dvě lahve a odměrka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cs-CZ" sz="1200" dirty="0">
                <a:solidFill>
                  <a:schemeClr val="dk1"/>
                </a:solidFill>
              </a:rPr>
              <a:t>Jednu lahev vylít do odměrky a naředit vodou (½ l) a vypít cca za 30 min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cs-CZ" sz="1200" dirty="0">
                <a:solidFill>
                  <a:schemeClr val="dk1"/>
                </a:solidFill>
              </a:rPr>
              <a:t>Druhá láhev s za dvě hodiny po dopití první dávky) postup ředění a užití shodný s první dávkou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cs-CZ" sz="1200" dirty="0">
                <a:solidFill>
                  <a:schemeClr val="dk1"/>
                </a:solidFill>
              </a:rPr>
              <a:t>Doplnit tekutiny (čiré nápoje cca 3 l)</a:t>
            </a:r>
          </a:p>
        </p:txBody>
      </p:sp>
      <p:sp>
        <p:nvSpPr>
          <p:cNvPr id="11" name="Obdélník 10"/>
          <p:cNvSpPr/>
          <p:nvPr/>
        </p:nvSpPr>
        <p:spPr>
          <a:xfrm>
            <a:off x="4588830" y="2043791"/>
            <a:ext cx="4363228" cy="1015663"/>
          </a:xfrm>
          <a:prstGeom prst="rect">
            <a:avLst/>
          </a:prstGeom>
          <a:ln>
            <a:solidFill>
              <a:srgbClr val="FF0000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cs-CZ" sz="1200" b="1" dirty="0" err="1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PicoPrep</a:t>
            </a:r>
            <a:r>
              <a:rPr lang="cs-CZ" sz="1200" dirty="0">
                <a:solidFill>
                  <a:schemeClr val="dk1"/>
                </a:solidFill>
              </a:rPr>
              <a:t> (dva sáčky s práškem k ředění ve 150 ml)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cs-CZ" sz="1200" dirty="0">
                <a:solidFill>
                  <a:schemeClr val="dk1"/>
                </a:solidFill>
              </a:rPr>
              <a:t>Obsah prvního sáčku rozpustit v 150 ml vody a zapít čirou tekutinou o objemu 1250ml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cs-CZ" sz="1200" dirty="0">
                <a:solidFill>
                  <a:schemeClr val="dk1"/>
                </a:solidFill>
              </a:rPr>
              <a:t>Obsah druhého sáčku rozpustit ve 150 ml a zapít čirou tekutinou o objemu 750 ml</a:t>
            </a:r>
          </a:p>
        </p:txBody>
      </p:sp>
      <p:sp>
        <p:nvSpPr>
          <p:cNvPr id="13" name="Obdélník 12"/>
          <p:cNvSpPr/>
          <p:nvPr/>
        </p:nvSpPr>
        <p:spPr>
          <a:xfrm>
            <a:off x="205271" y="3138668"/>
            <a:ext cx="4255254" cy="1569660"/>
          </a:xfrm>
          <a:prstGeom prst="rect">
            <a:avLst/>
          </a:prstGeom>
          <a:ln>
            <a:solidFill>
              <a:srgbClr val="FF0000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cs-CZ" sz="1200" b="1" dirty="0" err="1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MoviPrep</a:t>
            </a:r>
            <a:r>
              <a:rPr lang="cs-CZ" sz="1200" dirty="0">
                <a:solidFill>
                  <a:schemeClr val="dk1"/>
                </a:solidFill>
              </a:rPr>
              <a:t> (2 velké = A </a:t>
            </a:r>
            <a:r>
              <a:rPr lang="cs-CZ" sz="1200" dirty="0" err="1">
                <a:solidFill>
                  <a:schemeClr val="dk1"/>
                </a:solidFill>
              </a:rPr>
              <a:t>a</a:t>
            </a:r>
            <a:r>
              <a:rPr lang="cs-CZ" sz="1200" dirty="0">
                <a:solidFill>
                  <a:schemeClr val="dk1"/>
                </a:solidFill>
              </a:rPr>
              <a:t> dva malé sáčky = B)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cs-CZ" sz="1200" dirty="0">
                <a:solidFill>
                  <a:schemeClr val="dk1"/>
                </a:solidFill>
              </a:rPr>
              <a:t>První sáček A </a:t>
            </a:r>
            <a:r>
              <a:rPr lang="cs-CZ" sz="1200" dirty="0" err="1">
                <a:solidFill>
                  <a:schemeClr val="dk1"/>
                </a:solidFill>
              </a:rPr>
              <a:t>a</a:t>
            </a:r>
            <a:r>
              <a:rPr lang="cs-CZ" sz="1200" dirty="0">
                <a:solidFill>
                  <a:schemeClr val="dk1"/>
                </a:solidFill>
              </a:rPr>
              <a:t> B společně rozpusťte v 1 l vody - vypít za 1 -2 hodiny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cs-CZ" sz="1200" dirty="0">
                <a:solidFill>
                  <a:schemeClr val="dk1"/>
                </a:solidFill>
              </a:rPr>
              <a:t>Druhý sáček A </a:t>
            </a:r>
            <a:r>
              <a:rPr lang="cs-CZ" sz="1200" dirty="0" err="1">
                <a:solidFill>
                  <a:schemeClr val="dk1"/>
                </a:solidFill>
              </a:rPr>
              <a:t>a</a:t>
            </a:r>
            <a:r>
              <a:rPr lang="cs-CZ" sz="1200" dirty="0">
                <a:solidFill>
                  <a:schemeClr val="dk1"/>
                </a:solidFill>
              </a:rPr>
              <a:t> B společně rozpusťte v 1 l vody - vypít za 1 -2 hodiny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cs-CZ" sz="1200" dirty="0">
                <a:solidFill>
                  <a:schemeClr val="dk1"/>
                </a:solidFill>
              </a:rPr>
              <a:t>Doplnit tekutiny (čiré nápoje cca 2 l)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endParaRPr lang="cs-CZ" sz="1200" dirty="0"/>
          </a:p>
          <a:p>
            <a:pPr marL="171450" indent="-171450">
              <a:buFont typeface="Wingdings" panose="05000000000000000000" pitchFamily="2" charset="2"/>
              <a:buChar char="ü"/>
            </a:pPr>
            <a:endParaRPr lang="cs-CZ" sz="1200" dirty="0">
              <a:solidFill>
                <a:schemeClr val="dk1"/>
              </a:solidFill>
            </a:endParaRPr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CED2BA54-E450-4D1D-9A9F-87E279A8B3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988471" y="4873907"/>
            <a:ext cx="2895600" cy="365125"/>
          </a:xfrm>
        </p:spPr>
        <p:txBody>
          <a:bodyPr/>
          <a:lstStyle/>
          <a:p>
            <a:r>
              <a:rPr lang="cs-CZ" dirty="0"/>
              <a:t>Dedikováno projektu MUNI/FR/0962/2017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D41D20CD-4E05-4063-BDC7-55C58E3DA4EF}"/>
              </a:ext>
            </a:extLst>
          </p:cNvPr>
          <p:cNvSpPr txBox="1"/>
          <p:nvPr/>
        </p:nvSpPr>
        <p:spPr>
          <a:xfrm>
            <a:off x="8795863" y="6545640"/>
            <a:ext cx="22574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dirty="0"/>
              <a:t>3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733213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Dedikováno projektu MUNI/FR/0962/2017</a:t>
            </a:r>
          </a:p>
        </p:txBody>
      </p:sp>
      <p:sp>
        <p:nvSpPr>
          <p:cNvPr id="6" name="Obdélník 5"/>
          <p:cNvSpPr/>
          <p:nvPr/>
        </p:nvSpPr>
        <p:spPr>
          <a:xfrm>
            <a:off x="-11958" y="12937"/>
            <a:ext cx="9144000" cy="553998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>
              <a:spcBef>
                <a:spcPct val="0"/>
              </a:spcBef>
            </a:pPr>
            <a:r>
              <a:rPr lang="cs-CZ" sz="3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VYPRÁZDNĚNÍ STOLICE PŘED OPERAČNÍM VÝKONEM</a:t>
            </a:r>
          </a:p>
        </p:txBody>
      </p:sp>
      <p:sp>
        <p:nvSpPr>
          <p:cNvPr id="7" name="Obdélník 6"/>
          <p:cNvSpPr/>
          <p:nvPr/>
        </p:nvSpPr>
        <p:spPr>
          <a:xfrm>
            <a:off x="59146" y="566935"/>
            <a:ext cx="9001792" cy="1798138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cs-CZ" sz="1200" b="1" dirty="0">
                <a:solidFill>
                  <a:schemeClr val="accent6">
                    <a:lumMod val="75000"/>
                  </a:schemeClr>
                </a:solidFill>
              </a:rPr>
              <a:t>KONEČNÍK</a:t>
            </a:r>
          </a:p>
          <a:p>
            <a:r>
              <a:rPr lang="cs-CZ" sz="1200" b="1" dirty="0"/>
              <a:t>YAL, Salinické klysma </a:t>
            </a:r>
            <a:r>
              <a:rPr lang="cs-CZ" sz="1200" dirty="0"/>
              <a:t>- </a:t>
            </a:r>
            <a:r>
              <a:rPr lang="cs-CZ" sz="1200" dirty="0" err="1"/>
              <a:t>mikroklyzma</a:t>
            </a:r>
            <a:r>
              <a:rPr lang="cs-CZ" sz="1200" dirty="0"/>
              <a:t> - Dospělý 1 - 2 lahvičky</a:t>
            </a:r>
          </a:p>
          <a:p>
            <a:pPr marL="179388" indent="-179388">
              <a:buFont typeface="Wingdings" panose="05000000000000000000" pitchFamily="2" charset="2"/>
              <a:buChar char="ü"/>
            </a:pPr>
            <a:r>
              <a:rPr lang="cs-CZ" sz="1200" dirty="0"/>
              <a:t>Před aplikací pacienta oholte (pokud jde na operační výkon)</a:t>
            </a:r>
          </a:p>
          <a:p>
            <a:pPr marL="179388" indent="-179388">
              <a:buFont typeface="Wingdings" panose="05000000000000000000" pitchFamily="2" charset="2"/>
              <a:buChar char="ü"/>
            </a:pPr>
            <a:r>
              <a:rPr lang="cs-CZ" sz="1200" dirty="0"/>
              <a:t>Pacient si může </a:t>
            </a:r>
            <a:r>
              <a:rPr lang="cs-CZ" sz="1200" dirty="0" err="1"/>
              <a:t>Yal</a:t>
            </a:r>
            <a:r>
              <a:rPr lang="cs-CZ" sz="1200" dirty="0"/>
              <a:t> aplikovat sám</a:t>
            </a:r>
          </a:p>
          <a:p>
            <a:pPr marL="179388" indent="-179388">
              <a:buFont typeface="Wingdings" panose="05000000000000000000" pitchFamily="2" charset="2"/>
              <a:buChar char="ü"/>
            </a:pPr>
            <a:r>
              <a:rPr lang="cs-CZ" sz="1200" dirty="0"/>
              <a:t>Příprava pomůcek (sací podložka, </a:t>
            </a:r>
            <a:r>
              <a:rPr lang="cs-CZ" sz="1200" dirty="0" err="1"/>
              <a:t>Mesocain</a:t>
            </a:r>
            <a:r>
              <a:rPr lang="cs-CZ" sz="1200" dirty="0"/>
              <a:t> gel  nebo vazelína, buničitá vata, emitní miska, rukavice), příprava pacienta (vysvětlení postupu)</a:t>
            </a:r>
          </a:p>
          <a:p>
            <a:pPr marL="179388" indent="-179388">
              <a:buFont typeface="Wingdings" panose="05000000000000000000" pitchFamily="2" charset="2"/>
              <a:buChar char="ü"/>
            </a:pPr>
            <a:r>
              <a:rPr lang="cs-CZ" sz="1200" dirty="0" err="1"/>
              <a:t>Yal</a:t>
            </a:r>
            <a:r>
              <a:rPr lang="cs-CZ" sz="1200" dirty="0"/>
              <a:t> krátce protřepejte, až vznikne pěna (dle návodu - některý bez třepání a bez pěny)</a:t>
            </a:r>
          </a:p>
          <a:p>
            <a:pPr marL="179388" indent="-179388">
              <a:buFont typeface="Wingdings" panose="05000000000000000000" pitchFamily="2" charset="2"/>
              <a:buChar char="ü"/>
            </a:pPr>
            <a:r>
              <a:rPr lang="cs-CZ" sz="1200" dirty="0"/>
              <a:t>Odstraňte uzávěr z lahvičky  a zaveďte opatrně tubičku potřenou </a:t>
            </a:r>
            <a:r>
              <a:rPr lang="cs-CZ" sz="1200" dirty="0" err="1"/>
              <a:t>Mesocainem</a:t>
            </a:r>
            <a:r>
              <a:rPr lang="cs-CZ" sz="1200" dirty="0"/>
              <a:t> do konečníku až na doraz (pacient leží na boku nebo na zádech s pokrčenými DKK), stlačováním plastikové lahvičky dojde k vyprázdnění pěny a roztoku do tlustého střeva</a:t>
            </a:r>
          </a:p>
          <a:p>
            <a:pPr marL="179388" indent="-179388">
              <a:buFont typeface="Wingdings" panose="05000000000000000000" pitchFamily="2" charset="2"/>
              <a:buChar char="ü"/>
            </a:pPr>
            <a:r>
              <a:rPr lang="cs-CZ" sz="1200" dirty="0"/>
              <a:t>Pacienta informujte, aby se snažil stolici co možná nejdéle udržet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6C38739D-59A6-49F4-92F5-9F008BE54B7B}"/>
              </a:ext>
            </a:extLst>
          </p:cNvPr>
          <p:cNvSpPr txBox="1"/>
          <p:nvPr/>
        </p:nvSpPr>
        <p:spPr>
          <a:xfrm>
            <a:off x="8795828" y="6611779"/>
            <a:ext cx="2503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00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2273195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504" y="548680"/>
            <a:ext cx="9036496" cy="28803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1200" b="1" dirty="0"/>
              <a:t>PACIENT PO OPEAČNÍM VÝKONU JE UMÍSTĚN NA JIP NEBO ZPĚT NA ODDĚLENÍ</a:t>
            </a:r>
          </a:p>
        </p:txBody>
      </p:sp>
      <p:sp>
        <p:nvSpPr>
          <p:cNvPr id="4" name="Nadpis 3"/>
          <p:cNvSpPr txBox="1">
            <a:spLocks/>
          </p:cNvSpPr>
          <p:nvPr/>
        </p:nvSpPr>
        <p:spPr>
          <a:xfrm>
            <a:off x="107504" y="21"/>
            <a:ext cx="8928992" cy="650503"/>
          </a:xfrm>
          <a:prstGeom prst="rect">
            <a:avLst/>
          </a:prstGeom>
        </p:spPr>
        <p:txBody>
          <a:bodyPr>
            <a:noAutofit/>
          </a:bodyPr>
          <a:lstStyle>
            <a:defPPr>
              <a:defRPr lang="cs-CZ"/>
            </a:defPPr>
            <a:lvl1pPr algn="ctr">
              <a:spcBef>
                <a:spcPct val="0"/>
              </a:spcBef>
              <a:defRPr sz="300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/>
              <a:t>POOPERAČNÍ PÉČE</a:t>
            </a:r>
          </a:p>
        </p:txBody>
      </p:sp>
      <p:sp>
        <p:nvSpPr>
          <p:cNvPr id="7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6084168" y="6368629"/>
            <a:ext cx="2895600" cy="365125"/>
          </a:xfrm>
        </p:spPr>
        <p:txBody>
          <a:bodyPr/>
          <a:lstStyle/>
          <a:p>
            <a:r>
              <a:rPr lang="cs-CZ" dirty="0"/>
              <a:t>Dedikováno projektu MUNI/FR/0962/2017</a:t>
            </a:r>
          </a:p>
        </p:txBody>
      </p:sp>
      <p:sp>
        <p:nvSpPr>
          <p:cNvPr id="2" name="Obdélník 1"/>
          <p:cNvSpPr/>
          <p:nvPr/>
        </p:nvSpPr>
        <p:spPr>
          <a:xfrm>
            <a:off x="122158" y="836712"/>
            <a:ext cx="8914337" cy="1261884"/>
          </a:xfrm>
          <a:prstGeom prst="rect">
            <a:avLst/>
          </a:prstGeom>
          <a:ln w="38100">
            <a:solidFill>
              <a:srgbClr val="92D050"/>
            </a:solidFill>
            <a:prstDash val="sysDot"/>
          </a:ln>
        </p:spPr>
        <p:txBody>
          <a:bodyPr wrap="square">
            <a:spAutoFit/>
          </a:bodyPr>
          <a:lstStyle/>
          <a:p>
            <a:r>
              <a:rPr lang="cs-CZ" sz="16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PŘEKLAD NA JIP 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cs-CZ" sz="1200" dirty="0"/>
              <a:t>Předběžná informace o tom, zda pacient na JIP/KARIM je uvedena v operačním plánu  </a:t>
            </a:r>
            <a:endParaRPr lang="cs-CZ" sz="1200" b="1" dirty="0"/>
          </a:p>
          <a:p>
            <a:pPr marL="179388" indent="-179388">
              <a:buFont typeface="Wingdings" panose="05000000000000000000" pitchFamily="2" charset="2"/>
              <a:buChar char="ü"/>
            </a:pPr>
            <a:r>
              <a:rPr lang="cs-CZ" sz="1200" dirty="0"/>
              <a:t>Den před výkonem evidence a uložení osobních věcí</a:t>
            </a:r>
          </a:p>
          <a:p>
            <a:pPr marL="179388" indent="-179388">
              <a:buFont typeface="Wingdings" panose="05000000000000000000" pitchFamily="2" charset="2"/>
              <a:buChar char="ü"/>
            </a:pPr>
            <a:r>
              <a:rPr lang="cs-CZ" sz="1200" dirty="0"/>
              <a:t>Pacient si nechává osobní věci, které bude potřebovat na JIP (např. brýle, hygienické potřeby, léky) a cennosti (cennosti jsou evidovány a uschovány v den operace staniční sestrou)</a:t>
            </a:r>
          </a:p>
          <a:p>
            <a:pPr marL="179388" indent="-179388">
              <a:buFont typeface="Wingdings" panose="05000000000000000000" pitchFamily="2" charset="2"/>
              <a:buChar char="ü"/>
            </a:pPr>
            <a:r>
              <a:rPr lang="cs-CZ" sz="1200" dirty="0"/>
              <a:t>Veškerá dokumentace pacienta se připraví do jiných desek</a:t>
            </a:r>
          </a:p>
        </p:txBody>
      </p:sp>
      <p:sp>
        <p:nvSpPr>
          <p:cNvPr id="8" name="Obdélník 7"/>
          <p:cNvSpPr/>
          <p:nvPr/>
        </p:nvSpPr>
        <p:spPr>
          <a:xfrm>
            <a:off x="111550" y="2284784"/>
            <a:ext cx="8924945" cy="3662541"/>
          </a:xfrm>
          <a:prstGeom prst="rect">
            <a:avLst/>
          </a:prstGeom>
          <a:ln w="38100"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cs-CZ" sz="16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NÁVRAT ZPĚT NA ODDĚLENÍ</a:t>
            </a:r>
          </a:p>
          <a:p>
            <a:pPr marL="179388" indent="-179388">
              <a:buFont typeface="Wingdings" panose="05000000000000000000" pitchFamily="2" charset="2"/>
              <a:buChar char="ü"/>
            </a:pPr>
            <a:r>
              <a:rPr lang="cs-CZ" sz="1200" dirty="0"/>
              <a:t>Připravte lůžko pacienta (dle zvyklosti oddělení převléci celé lůžko)</a:t>
            </a:r>
          </a:p>
          <a:p>
            <a:pPr marL="179388" indent="-179388">
              <a:buFont typeface="Wingdings" panose="05000000000000000000" pitchFamily="2" charset="2"/>
              <a:buChar char="ü"/>
            </a:pPr>
            <a:r>
              <a:rPr lang="cs-CZ" sz="1200" dirty="0"/>
              <a:t>Na operační sál jede vždy se sestrou lékař, sestra vezou sebou lůžko nemocného</a:t>
            </a:r>
          </a:p>
          <a:p>
            <a:pPr marL="179388" lvl="1" indent="-179388">
              <a:buFont typeface="Wingdings" panose="05000000000000000000" pitchFamily="2" charset="2"/>
              <a:buChar char="ü"/>
            </a:pPr>
            <a:r>
              <a:rPr lang="cs-CZ" sz="1200" dirty="0"/>
              <a:t>Batoh s </a:t>
            </a:r>
            <a:r>
              <a:rPr lang="cs-CZ" sz="1200" dirty="0" err="1"/>
              <a:t>ambuvakem</a:t>
            </a:r>
            <a:r>
              <a:rPr lang="cs-CZ" sz="1200" dirty="0"/>
              <a:t>, buničitou vatou, </a:t>
            </a:r>
            <a:r>
              <a:rPr lang="cs-CZ" sz="1200" dirty="0" err="1"/>
              <a:t>emitkou</a:t>
            </a:r>
            <a:r>
              <a:rPr lang="cs-CZ" sz="1200" dirty="0"/>
              <a:t>, sáčkem na zvracení, fonendoskopem, sterilním krytím, náplastí</a:t>
            </a:r>
          </a:p>
          <a:p>
            <a:pPr marL="179388" indent="-179388">
              <a:buFont typeface="Wingdings" panose="05000000000000000000" pitchFamily="2" charset="2"/>
              <a:buChar char="ü"/>
            </a:pPr>
            <a:r>
              <a:rPr lang="cs-CZ" sz="1200" dirty="0"/>
              <a:t>Kontrola (hodnocení) a dokumentace vitálních funkcí,  přítomnost - rozsah </a:t>
            </a:r>
            <a:r>
              <a:rPr lang="cs-CZ" sz="1200" dirty="0" err="1"/>
              <a:t>prosaku</a:t>
            </a:r>
            <a:r>
              <a:rPr lang="cs-CZ" sz="1200" dirty="0"/>
              <a:t> z rány, funkčnosti drenáže stavu vědomí, bolesti v pravidelných intervalech - interval určí lékař, většinou:</a:t>
            </a:r>
          </a:p>
          <a:p>
            <a:pPr marL="179388" lvl="1" indent="263525">
              <a:buFont typeface="Wingdings" panose="05000000000000000000" pitchFamily="2" charset="2"/>
              <a:buChar char="ü"/>
            </a:pPr>
            <a:r>
              <a:rPr lang="cs-CZ" sz="1200" dirty="0"/>
              <a:t>á 15 min 1. hodinu</a:t>
            </a:r>
          </a:p>
          <a:p>
            <a:pPr marL="179388" lvl="1" indent="263525">
              <a:buFont typeface="Wingdings" panose="05000000000000000000" pitchFamily="2" charset="2"/>
              <a:buChar char="ü"/>
            </a:pPr>
            <a:r>
              <a:rPr lang="cs-CZ" sz="1200" dirty="0"/>
              <a:t>á 30 min druhou hodinu</a:t>
            </a:r>
          </a:p>
          <a:p>
            <a:pPr marL="179388" lvl="1" indent="263525">
              <a:buFont typeface="Wingdings" panose="05000000000000000000" pitchFamily="2" charset="2"/>
              <a:buChar char="ü"/>
            </a:pPr>
            <a:r>
              <a:rPr lang="cs-CZ" sz="1200" dirty="0"/>
              <a:t>následně á 1 hod. dokud monitoraci neukončí lékař</a:t>
            </a:r>
          </a:p>
          <a:p>
            <a:pPr marL="179388" indent="-179388">
              <a:buFont typeface="Wingdings" panose="05000000000000000000" pitchFamily="2" charset="2"/>
              <a:buChar char="ü"/>
            </a:pPr>
            <a:r>
              <a:rPr lang="cs-CZ" sz="1200" dirty="0"/>
              <a:t>Monitorace a edukace pacienta ohledně močení</a:t>
            </a:r>
          </a:p>
          <a:p>
            <a:pPr marL="179388" lvl="1">
              <a:buFont typeface="Wingdings" panose="05000000000000000000" pitchFamily="2" charset="2"/>
              <a:buChar char="ü"/>
            </a:pPr>
            <a:r>
              <a:rPr lang="cs-CZ" sz="1200" dirty="0"/>
              <a:t>močit do 6-8 hodin</a:t>
            </a:r>
          </a:p>
          <a:p>
            <a:pPr marL="179388" lvl="1">
              <a:buFont typeface="Wingdings" panose="05000000000000000000" pitchFamily="2" charset="2"/>
              <a:buChar char="ü"/>
            </a:pPr>
            <a:r>
              <a:rPr lang="cs-CZ" sz="1200" dirty="0"/>
              <a:t>sledovat subjektivní pocit tlaku v </a:t>
            </a:r>
            <a:r>
              <a:rPr lang="cs-CZ" sz="1200" dirty="0" err="1"/>
              <a:t>podbříšku</a:t>
            </a:r>
            <a:endParaRPr lang="cs-CZ" sz="1200" dirty="0"/>
          </a:p>
          <a:p>
            <a:pPr marL="179388" indent="-179388">
              <a:buFont typeface="Wingdings" panose="05000000000000000000" pitchFamily="2" charset="2"/>
              <a:buChar char="ü"/>
            </a:pPr>
            <a:r>
              <a:rPr lang="cs-CZ" sz="1200" dirty="0"/>
              <a:t>Poučení pacienta o vstávání z lůžka v doprovodu zdravotnického personálu</a:t>
            </a:r>
          </a:p>
          <a:p>
            <a:pPr marL="179388" indent="-179388">
              <a:buFont typeface="Wingdings" panose="05000000000000000000" pitchFamily="2" charset="2"/>
              <a:buChar char="ü"/>
            </a:pPr>
            <a:r>
              <a:rPr lang="cs-CZ" sz="1200" dirty="0"/>
              <a:t>Poučit pacienta o restrikci příjmu per os - interval určí lékař, většinou</a:t>
            </a:r>
          </a:p>
          <a:p>
            <a:pPr marL="179388" lvl="1">
              <a:buFont typeface="Wingdings" panose="05000000000000000000" pitchFamily="2" charset="2"/>
              <a:buChar char="ü"/>
            </a:pPr>
            <a:r>
              <a:rPr lang="cs-CZ" sz="1200" dirty="0"/>
              <a:t>Tekutiny za dvě hodiny (operace mimo GIT) - možnost ústa zvlhčovat </a:t>
            </a:r>
            <a:r>
              <a:rPr lang="cs-CZ" sz="1200" dirty="0" err="1"/>
              <a:t>pagavitovými</a:t>
            </a:r>
            <a:r>
              <a:rPr lang="cs-CZ" sz="1200" dirty="0"/>
              <a:t> tyčinkami </a:t>
            </a:r>
          </a:p>
          <a:p>
            <a:pPr marL="179388" lvl="1">
              <a:buFont typeface="Wingdings" panose="05000000000000000000" pitchFamily="2" charset="2"/>
              <a:buChar char="ü"/>
            </a:pPr>
            <a:r>
              <a:rPr lang="cs-CZ" sz="1200" dirty="0"/>
              <a:t>První strava většinou večeře (operace mimo GIT)</a:t>
            </a:r>
          </a:p>
          <a:p>
            <a:pPr marL="179388" indent="-179388">
              <a:buFont typeface="Wingdings" panose="05000000000000000000" pitchFamily="2" charset="2"/>
              <a:buChar char="ü"/>
            </a:pPr>
            <a:r>
              <a:rPr lang="cs-CZ" sz="1200" dirty="0"/>
              <a:t>Označení a fixace drénů (číslo - napsat na sběrné nádoby i označit náplastí na drénu v části, která nelze oddělit od sběrného systému )</a:t>
            </a:r>
          </a:p>
          <a:p>
            <a:pPr marL="179388" indent="-179388">
              <a:buFont typeface="Wingdings" panose="05000000000000000000" pitchFamily="2" charset="2"/>
              <a:buChar char="ü"/>
            </a:pPr>
            <a:r>
              <a:rPr lang="cs-CZ" sz="1200" dirty="0"/>
              <a:t>Označení a fixace katétrů - venózních, močových (datum, druh, průsvit)</a:t>
            </a:r>
          </a:p>
          <a:p>
            <a:pPr marL="179388" indent="-179388">
              <a:buFont typeface="Wingdings" panose="05000000000000000000" pitchFamily="2" charset="2"/>
              <a:buChar char="ü"/>
            </a:pPr>
            <a:r>
              <a:rPr lang="cs-CZ" sz="1200" dirty="0"/>
              <a:t>Záznam do dokumentace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D179FD8C-CA3B-40D5-A1D0-4329767ECD57}"/>
              </a:ext>
            </a:extLst>
          </p:cNvPr>
          <p:cNvSpPr txBox="1"/>
          <p:nvPr/>
        </p:nvSpPr>
        <p:spPr>
          <a:xfrm>
            <a:off x="8795828" y="6611779"/>
            <a:ext cx="2503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00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6327053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84168"/>
            <a:ext cx="9144000" cy="562074"/>
          </a:xfrm>
        </p:spPr>
        <p:txBody>
          <a:bodyPr>
            <a:noAutofit/>
          </a:bodyPr>
          <a:lstStyle/>
          <a:p>
            <a:r>
              <a:rPr lang="cs-CZ" sz="3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ZÁZNAM DO DOKUMENACE PO OPERACI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646242"/>
            <a:ext cx="6336704" cy="6095126"/>
          </a:xfrm>
        </p:spPr>
        <p:txBody>
          <a:bodyPr>
            <a:normAutofit fontScale="40000" lnSpcReduction="20000"/>
          </a:bodyPr>
          <a:lstStyle/>
          <a:p>
            <a:pPr marL="0" indent="0">
              <a:buNone/>
            </a:pPr>
            <a:r>
              <a:rPr lang="cs-CZ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Den operace </a:t>
            </a:r>
          </a:p>
          <a:p>
            <a:pPr marL="0" indent="0">
              <a:buNone/>
            </a:pPr>
            <a:r>
              <a:rPr lang="cs-CZ" sz="3600" dirty="0"/>
              <a:t>Den operace </a:t>
            </a:r>
            <a:r>
              <a:rPr lang="cs-CZ" dirty="0"/>
              <a:t>= 0 den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cs-CZ" dirty="0"/>
              <a:t>Pokud pacient podstoupil jíž více operací číslice znázorňující pooperační den se oddělují lomítkem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cs-CZ" dirty="0"/>
              <a:t>10/5/0 = první operace před 10 dny, druhá před pěti, poslední dnes</a:t>
            </a:r>
          </a:p>
          <a:p>
            <a:pPr marL="0" indent="0">
              <a:buNone/>
            </a:pPr>
            <a:r>
              <a:rPr lang="cs-CZ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Typ anestezie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cs-CZ" sz="3300" dirty="0"/>
              <a:t>Celková anestezie = CA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cs-CZ" sz="3300" dirty="0"/>
              <a:t>Lokální anestezie = LA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cs-CZ" sz="3300" dirty="0"/>
              <a:t>CA10/LA5/LA5 = </a:t>
            </a:r>
            <a:r>
              <a:rPr lang="cs-CZ" sz="3600" dirty="0"/>
              <a:t>první operace před 10 dny v celkové anestezii, druhá před pěti v lokální anestezii, poslední dnes v lokální anestezii</a:t>
            </a:r>
            <a:endParaRPr lang="cs-CZ" sz="3300" dirty="0"/>
          </a:p>
          <a:p>
            <a:pPr marL="0" indent="0">
              <a:buNone/>
            </a:pPr>
            <a:r>
              <a:rPr lang="cs-CZ" sz="3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Přítomnost venózních katétrů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cs-CZ" dirty="0"/>
              <a:t>Den zavedení = 1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cs-CZ" dirty="0"/>
              <a:t>Periferní žilní katetr = PŽK, FLEX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cs-CZ" dirty="0"/>
              <a:t>Centrální venózní katétr = CŽK, CVK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cs-CZ" dirty="0"/>
              <a:t>Port - uvádí se zajištění/nezajištění jehlou</a:t>
            </a:r>
          </a:p>
          <a:p>
            <a:pPr marL="0" indent="0">
              <a:buNone/>
            </a:pPr>
            <a:r>
              <a:rPr lang="cs-CZ" sz="3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Přítomnost drénů</a:t>
            </a:r>
          </a:p>
          <a:p>
            <a:pPr marL="0" indent="0">
              <a:buNone/>
            </a:pPr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BD</a:t>
            </a:r>
            <a:r>
              <a:rPr lang="cs-CZ" dirty="0"/>
              <a:t> = spádový břišní drén svedený do sběrného sáčku</a:t>
            </a:r>
          </a:p>
          <a:p>
            <a:pPr marL="0" indent="0">
              <a:buNone/>
            </a:pPr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RD</a:t>
            </a:r>
            <a:r>
              <a:rPr lang="cs-CZ" dirty="0"/>
              <a:t> = rektální drén </a:t>
            </a:r>
          </a:p>
          <a:p>
            <a:pPr marL="0" indent="0">
              <a:buNone/>
            </a:pPr>
            <a:r>
              <a:rPr lang="cs-CZ" sz="33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  <a:r>
              <a:rPr lang="cs-CZ" dirty="0"/>
              <a:t> = </a:t>
            </a:r>
            <a:r>
              <a:rPr lang="cs-CZ" dirty="0" err="1"/>
              <a:t>Redonův</a:t>
            </a:r>
            <a:r>
              <a:rPr lang="cs-CZ" dirty="0"/>
              <a:t> drén - drén s pod tlakem</a:t>
            </a:r>
          </a:p>
          <a:p>
            <a:pPr marL="0" indent="0">
              <a:buNone/>
            </a:pPr>
            <a:r>
              <a:rPr lang="cs-CZ" sz="33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 na </a:t>
            </a:r>
            <a:r>
              <a:rPr lang="cs-CZ" sz="33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stř</a:t>
            </a:r>
            <a:r>
              <a:rPr lang="cs-CZ" sz="33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cs-CZ" dirty="0"/>
              <a:t>= </a:t>
            </a:r>
            <a:r>
              <a:rPr lang="cs-CZ" dirty="0" err="1"/>
              <a:t>Redonův</a:t>
            </a:r>
            <a:r>
              <a:rPr lang="cs-CZ" dirty="0"/>
              <a:t> drén na stříkačku</a:t>
            </a:r>
          </a:p>
          <a:p>
            <a:pPr marL="0" indent="0">
              <a:buNone/>
            </a:pPr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RR</a:t>
            </a:r>
            <a:r>
              <a:rPr lang="cs-CZ" dirty="0"/>
              <a:t> = rektální </a:t>
            </a:r>
            <a:r>
              <a:rPr lang="cs-CZ" dirty="0" err="1"/>
              <a:t>redon</a:t>
            </a:r>
            <a:endParaRPr lang="cs-CZ" dirty="0"/>
          </a:p>
          <a:p>
            <a:pPr marL="0" indent="0">
              <a:buNone/>
            </a:pPr>
            <a:r>
              <a:rPr lang="cs-CZ" sz="33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BD do DS </a:t>
            </a:r>
            <a:r>
              <a:rPr lang="cs-CZ" dirty="0"/>
              <a:t>= zkrácený břišní drén svedený do </a:t>
            </a:r>
            <a:r>
              <a:rPr lang="cs-CZ" dirty="0" err="1"/>
              <a:t>drenážníko</a:t>
            </a:r>
            <a:r>
              <a:rPr lang="cs-CZ" dirty="0"/>
              <a:t> sáčku</a:t>
            </a:r>
          </a:p>
          <a:p>
            <a:pPr marL="0" indent="0">
              <a:buNone/>
            </a:pPr>
            <a:r>
              <a:rPr lang="cs-CZ" sz="33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DS po BD </a:t>
            </a:r>
            <a:r>
              <a:rPr lang="cs-CZ" dirty="0"/>
              <a:t>= na ránu po vytaženém břišním drénu byl aplikován drenážní sáček</a:t>
            </a:r>
          </a:p>
          <a:p>
            <a:pPr marL="0" indent="0">
              <a:buNone/>
            </a:pPr>
            <a:r>
              <a:rPr lang="cs-CZ" sz="33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AHS</a:t>
            </a:r>
            <a:r>
              <a:rPr lang="cs-CZ" dirty="0"/>
              <a:t>= hrudní drén s aktivním sáním</a:t>
            </a:r>
          </a:p>
          <a:p>
            <a:pPr marL="0" indent="0">
              <a:buNone/>
            </a:pPr>
            <a:r>
              <a:rPr lang="cs-CZ" sz="33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HD H</a:t>
            </a:r>
            <a:r>
              <a:rPr lang="cs-CZ" sz="23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cs-CZ" sz="33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 </a:t>
            </a:r>
            <a:r>
              <a:rPr lang="cs-CZ" dirty="0"/>
              <a:t>= hrudní drén pod vodním zámkem (bez aktivního sání)</a:t>
            </a:r>
          </a:p>
          <a:p>
            <a:pPr marL="0" indent="0">
              <a:buNone/>
            </a:pPr>
            <a:r>
              <a:rPr lang="cs-CZ" sz="33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Pleuracan</a:t>
            </a:r>
            <a:r>
              <a:rPr lang="cs-CZ" dirty="0"/>
              <a:t> = drén do pleurální dutiny</a:t>
            </a:r>
          </a:p>
          <a:p>
            <a:pPr marL="0" indent="0">
              <a:buNone/>
            </a:pPr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T- drén </a:t>
            </a:r>
            <a:r>
              <a:rPr lang="cs-CZ" sz="3300" dirty="0"/>
              <a:t>= drenáž žlučových cest</a:t>
            </a:r>
          </a:p>
          <a:p>
            <a:pPr marL="0" indent="0">
              <a:buNone/>
            </a:pPr>
            <a:r>
              <a:rPr lang="cs-CZ" sz="33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Penrousův</a:t>
            </a:r>
            <a:r>
              <a:rPr lang="cs-CZ" sz="33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drén</a:t>
            </a:r>
            <a:r>
              <a:rPr lang="cs-CZ" sz="3300" dirty="0"/>
              <a:t> = tubulární kapilární drén = drén složený z více tenkých hadiček - spádová drenáž</a:t>
            </a:r>
          </a:p>
          <a:p>
            <a:pPr marL="0" indent="0">
              <a:buNone/>
            </a:pPr>
            <a:endParaRPr lang="cs-CZ" sz="3300" dirty="0"/>
          </a:p>
          <a:p>
            <a:pPr marL="0" indent="0">
              <a:buNone/>
            </a:pPr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3124200" y="6519183"/>
            <a:ext cx="2895600" cy="365125"/>
          </a:xfrm>
        </p:spPr>
        <p:txBody>
          <a:bodyPr/>
          <a:lstStyle/>
          <a:p>
            <a:r>
              <a:rPr lang="cs-CZ" dirty="0"/>
              <a:t>Dedikováno projektu MUNI/FR/0962/2017</a:t>
            </a:r>
          </a:p>
        </p:txBody>
      </p:sp>
      <p:sp>
        <p:nvSpPr>
          <p:cNvPr id="5" name="Zaoblený obdélníkový bublinový popisek 4"/>
          <p:cNvSpPr/>
          <p:nvPr/>
        </p:nvSpPr>
        <p:spPr>
          <a:xfrm>
            <a:off x="6588224" y="1196752"/>
            <a:ext cx="2519772" cy="1008112"/>
          </a:xfrm>
          <a:prstGeom prst="wedgeRoundRectCallout">
            <a:avLst>
              <a:gd name="adj1" fmla="val -89808"/>
              <a:gd name="adj2" fmla="val -82985"/>
              <a:gd name="adj3" fmla="val 16667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/>
              <a:t>Píše se červenou barvou do dokumentace, kde se zaznamenává tělesná teplota červenou barvou</a:t>
            </a:r>
            <a:endParaRPr lang="cs-CZ" sz="1400" b="1" dirty="0">
              <a:solidFill>
                <a:schemeClr val="dk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Zaoblený obdélníkový bublinový popisek 5"/>
          <p:cNvSpPr/>
          <p:nvPr/>
        </p:nvSpPr>
        <p:spPr>
          <a:xfrm>
            <a:off x="6444208" y="1196752"/>
            <a:ext cx="2663788" cy="1008112"/>
          </a:xfrm>
          <a:prstGeom prst="wedgeRoundRectCallout">
            <a:avLst>
              <a:gd name="adj1" fmla="val -240662"/>
              <a:gd name="adj2" fmla="val 5849"/>
              <a:gd name="adj3" fmla="val 16667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/>
              <a:t>Na CHK se píše červenou barvou do dokumentace, kde se zaznamenává tělesná teplota (zaznamenat do konce týdne)</a:t>
            </a:r>
            <a:endParaRPr lang="cs-CZ" sz="1400" b="1" dirty="0">
              <a:solidFill>
                <a:schemeClr val="dk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Zaoblený obdélníkový bublinový popisek 6"/>
          <p:cNvSpPr/>
          <p:nvPr/>
        </p:nvSpPr>
        <p:spPr>
          <a:xfrm>
            <a:off x="6516216" y="2766938"/>
            <a:ext cx="2555776" cy="1008112"/>
          </a:xfrm>
          <a:prstGeom prst="wedgeRoundRectCallout">
            <a:avLst>
              <a:gd name="adj1" fmla="val -203011"/>
              <a:gd name="adj2" fmla="val -49322"/>
              <a:gd name="adj3" fmla="val 16667"/>
            </a:avLst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/>
              <a:t>Na CHK se píše do kolonky příjem tekutin</a:t>
            </a:r>
            <a:endParaRPr lang="cs-CZ" sz="1400" b="1" dirty="0">
              <a:solidFill>
                <a:schemeClr val="dk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Zaoblený obdélníkový bublinový popisek 7"/>
          <p:cNvSpPr/>
          <p:nvPr/>
        </p:nvSpPr>
        <p:spPr>
          <a:xfrm>
            <a:off x="6534218" y="4178088"/>
            <a:ext cx="2555776" cy="1195127"/>
          </a:xfrm>
          <a:prstGeom prst="wedgeRoundRectCallout">
            <a:avLst>
              <a:gd name="adj1" fmla="val -163645"/>
              <a:gd name="adj2" fmla="val -87919"/>
              <a:gd name="adj3" fmla="val 16667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/>
              <a:t>Na CHK se píše do kolonky výdej tekutin, pokud má pacient více drénů stejného typu, rozlišují se číslicí (např. BD1; BD2)</a:t>
            </a:r>
            <a:endParaRPr lang="cs-CZ" sz="1400" b="1" dirty="0">
              <a:solidFill>
                <a:schemeClr val="dk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D6DFBF5C-4DE6-4283-99B6-CE13779A9493}"/>
              </a:ext>
            </a:extLst>
          </p:cNvPr>
          <p:cNvSpPr txBox="1"/>
          <p:nvPr/>
        </p:nvSpPr>
        <p:spPr>
          <a:xfrm>
            <a:off x="8795828" y="6611779"/>
            <a:ext cx="2503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00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9308135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Obrázek 38"/>
          <p:cNvPicPr/>
          <p:nvPr/>
        </p:nvPicPr>
        <p:blipFill rotWithShape="1">
          <a:blip r:embed="rId2"/>
          <a:srcRect l="21412" t="28861" r="22495" b="26085"/>
          <a:stretch/>
        </p:blipFill>
        <p:spPr bwMode="auto">
          <a:xfrm>
            <a:off x="1735165" y="3237332"/>
            <a:ext cx="2238412" cy="103693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Obdélník 1"/>
          <p:cNvSpPr/>
          <p:nvPr/>
        </p:nvSpPr>
        <p:spPr>
          <a:xfrm>
            <a:off x="1368845" y="445753"/>
            <a:ext cx="2906798" cy="64633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cs-CZ" b="1" dirty="0">
                <a:solidFill>
                  <a:schemeClr val="bg1"/>
                </a:solidFill>
              </a:rPr>
              <a:t>JEDNORÁZOVÉ (SUD)</a:t>
            </a:r>
          </a:p>
          <a:p>
            <a:endParaRPr lang="cs-CZ" b="1" dirty="0">
              <a:solidFill>
                <a:schemeClr val="bg1"/>
              </a:solidFill>
            </a:endParaRPr>
          </a:p>
        </p:txBody>
      </p:sp>
      <p:sp>
        <p:nvSpPr>
          <p:cNvPr id="3" name="Obdélník 2"/>
          <p:cNvSpPr/>
          <p:nvPr/>
        </p:nvSpPr>
        <p:spPr>
          <a:xfrm>
            <a:off x="1359429" y="1096390"/>
            <a:ext cx="2906799" cy="5500962"/>
          </a:xfrm>
          <a:prstGeom prst="rect">
            <a:avLst/>
          </a:prstGeom>
          <a:noFill/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TextovéPole 3"/>
          <p:cNvSpPr txBox="1"/>
          <p:nvPr/>
        </p:nvSpPr>
        <p:spPr>
          <a:xfrm>
            <a:off x="1498196" y="1064435"/>
            <a:ext cx="285880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>
                <a:solidFill>
                  <a:schemeClr val="dk1"/>
                </a:solidFill>
              </a:rPr>
              <a:t>Rozdělat obal na úchopové straně - NEPROTRHÁVÝM OBAL nástroje - podám nástroj lékaři</a:t>
            </a:r>
          </a:p>
        </p:txBody>
      </p:sp>
      <p:sp>
        <p:nvSpPr>
          <p:cNvPr id="13" name="TextovéPole 12"/>
          <p:cNvSpPr txBox="1"/>
          <p:nvPr/>
        </p:nvSpPr>
        <p:spPr>
          <a:xfrm>
            <a:off x="4431397" y="1043208"/>
            <a:ext cx="326448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cs-CZ"/>
            </a:defPPr>
            <a:lvl1pPr>
              <a:defRPr sz="1400">
                <a:solidFill>
                  <a:schemeClr val="dk1"/>
                </a:solidFill>
              </a:defRPr>
            </a:lvl1pPr>
          </a:lstStyle>
          <a:p>
            <a:r>
              <a:rPr lang="cs-CZ" dirty="0"/>
              <a:t>Za využití podávek (na operačním sále sterilních rukavic) je vytažen nástroj z kazety - uchopím za úchopovou část podám lékaři</a:t>
            </a:r>
          </a:p>
        </p:txBody>
      </p:sp>
      <p:sp>
        <p:nvSpPr>
          <p:cNvPr id="14" name="Obdélník 13"/>
          <p:cNvSpPr/>
          <p:nvPr/>
        </p:nvSpPr>
        <p:spPr>
          <a:xfrm>
            <a:off x="4438210" y="1092084"/>
            <a:ext cx="3264486" cy="5505268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Obdélník 14"/>
          <p:cNvSpPr/>
          <p:nvPr/>
        </p:nvSpPr>
        <p:spPr>
          <a:xfrm>
            <a:off x="4437294" y="432376"/>
            <a:ext cx="3274712" cy="646331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cs-CZ" b="1" dirty="0">
                <a:solidFill>
                  <a:schemeClr val="bg1"/>
                </a:solidFill>
              </a:rPr>
              <a:t>RESTERILIZOVATELNÉ NÁSTROJE (RI)</a:t>
            </a:r>
          </a:p>
        </p:txBody>
      </p:sp>
      <p:sp>
        <p:nvSpPr>
          <p:cNvPr id="18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1950" y="14177"/>
            <a:ext cx="2895600" cy="260648"/>
          </a:xfrm>
        </p:spPr>
        <p:txBody>
          <a:bodyPr/>
          <a:lstStyle/>
          <a:p>
            <a:r>
              <a:rPr lang="cs-CZ" dirty="0"/>
              <a:t>Dedikováno projektu MUNI/FR/0962/2017</a:t>
            </a:r>
          </a:p>
        </p:txBody>
      </p:sp>
      <p:sp>
        <p:nvSpPr>
          <p:cNvPr id="20" name="Zaoblený obdélníkový bublinový popisek 19"/>
          <p:cNvSpPr/>
          <p:nvPr/>
        </p:nvSpPr>
        <p:spPr>
          <a:xfrm>
            <a:off x="7721316" y="548680"/>
            <a:ext cx="1393942" cy="1781859"/>
          </a:xfrm>
          <a:prstGeom prst="wedgeRoundRectCallout">
            <a:avLst>
              <a:gd name="adj1" fmla="val -66167"/>
              <a:gd name="adj2" fmla="val 83575"/>
              <a:gd name="adj3" fmla="val 16667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1400" b="1" dirty="0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Výhody proti SUD</a:t>
            </a:r>
          </a:p>
          <a:p>
            <a:pPr marL="84138" indent="-84138">
              <a:buFont typeface="Wingdings" panose="05000000000000000000" pitchFamily="2" charset="2"/>
              <a:buChar char="ü"/>
            </a:pPr>
            <a:r>
              <a:rPr lang="cs-CZ" sz="1400" dirty="0">
                <a:solidFill>
                  <a:schemeClr val="dk1"/>
                </a:solidFill>
              </a:rPr>
              <a:t>Ekologické</a:t>
            </a:r>
          </a:p>
          <a:p>
            <a:pPr marL="84138" indent="-84138">
              <a:buFont typeface="Wingdings" panose="05000000000000000000" pitchFamily="2" charset="2"/>
              <a:buChar char="ü"/>
            </a:pPr>
            <a:r>
              <a:rPr lang="cs-CZ" sz="1400" dirty="0">
                <a:solidFill>
                  <a:schemeClr val="dk1"/>
                </a:solidFill>
              </a:rPr>
              <a:t>Ekonomické</a:t>
            </a:r>
          </a:p>
          <a:p>
            <a:pPr marL="84138" indent="-84138">
              <a:buFont typeface="Wingdings" panose="05000000000000000000" pitchFamily="2" charset="2"/>
              <a:buChar char="ü"/>
            </a:pPr>
            <a:r>
              <a:rPr lang="cs-CZ" sz="1400" dirty="0">
                <a:solidFill>
                  <a:schemeClr val="dk1"/>
                </a:solidFill>
              </a:rPr>
              <a:t>Funkčnost a kvalita nástrojů</a:t>
            </a:r>
          </a:p>
        </p:txBody>
      </p:sp>
      <p:sp>
        <p:nvSpPr>
          <p:cNvPr id="21" name="Zaoblený obdélníkový bublinový popisek 20"/>
          <p:cNvSpPr/>
          <p:nvPr/>
        </p:nvSpPr>
        <p:spPr>
          <a:xfrm>
            <a:off x="168" y="548680"/>
            <a:ext cx="1368677" cy="1781859"/>
          </a:xfrm>
          <a:prstGeom prst="wedgeRoundRectCallout">
            <a:avLst>
              <a:gd name="adj1" fmla="val 75791"/>
              <a:gd name="adj2" fmla="val 109860"/>
              <a:gd name="adj3" fmla="val 16667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1400" b="1" dirty="0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Výhody proti RI</a:t>
            </a:r>
          </a:p>
          <a:p>
            <a:pPr marL="179388" indent="-179388">
              <a:buFont typeface="Wingdings" panose="05000000000000000000" pitchFamily="2" charset="2"/>
              <a:buChar char="ü"/>
            </a:pPr>
            <a:r>
              <a:rPr lang="cs-CZ" sz="1400" dirty="0">
                <a:solidFill>
                  <a:schemeClr val="dk1"/>
                </a:solidFill>
              </a:rPr>
              <a:t>Efektivita práce</a:t>
            </a:r>
          </a:p>
          <a:p>
            <a:pPr marL="179388" indent="-179388">
              <a:buFont typeface="Wingdings" panose="05000000000000000000" pitchFamily="2" charset="2"/>
              <a:buChar char="ü"/>
            </a:pPr>
            <a:r>
              <a:rPr lang="cs-CZ" sz="1400" dirty="0">
                <a:solidFill>
                  <a:schemeClr val="dk1"/>
                </a:solidFill>
              </a:rPr>
              <a:t>Bezpečnost pacienta z hlediska infekce</a:t>
            </a:r>
          </a:p>
        </p:txBody>
      </p:sp>
      <p:sp>
        <p:nvSpPr>
          <p:cNvPr id="23" name="Zaoblený obdélníkový bublinový popisek 22"/>
          <p:cNvSpPr/>
          <p:nvPr/>
        </p:nvSpPr>
        <p:spPr>
          <a:xfrm>
            <a:off x="168" y="3952168"/>
            <a:ext cx="1361790" cy="1709080"/>
          </a:xfrm>
          <a:prstGeom prst="wedgeRoundRectCallout">
            <a:avLst>
              <a:gd name="adj1" fmla="val 75605"/>
              <a:gd name="adj2" fmla="val -62681"/>
              <a:gd name="adj3" fmla="val 16667"/>
            </a:avLst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b="1" dirty="0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Používáno na Klinice úrazové chirurgie</a:t>
            </a:r>
          </a:p>
          <a:p>
            <a:pPr algn="ctr"/>
            <a:r>
              <a:rPr lang="cs-CZ" sz="1400" b="1" dirty="0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 CHK u pacientů v bariéře</a:t>
            </a:r>
            <a:endParaRPr lang="cs-CZ" sz="1400" dirty="0">
              <a:solidFill>
                <a:schemeClr val="dk1"/>
              </a:solidFill>
            </a:endParaRPr>
          </a:p>
        </p:txBody>
      </p:sp>
      <p:sp>
        <p:nvSpPr>
          <p:cNvPr id="24" name="Zaoblený obdélníkový bublinový popisek 23"/>
          <p:cNvSpPr/>
          <p:nvPr/>
        </p:nvSpPr>
        <p:spPr>
          <a:xfrm>
            <a:off x="7709509" y="3930010"/>
            <a:ext cx="1405749" cy="913028"/>
          </a:xfrm>
          <a:prstGeom prst="wedgeRoundRectCallout">
            <a:avLst>
              <a:gd name="adj1" fmla="val -81245"/>
              <a:gd name="adj2" fmla="val -54946"/>
              <a:gd name="adj3" fmla="val 16667"/>
            </a:avLst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b="1" dirty="0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Používáno na Chirurgické klinice</a:t>
            </a:r>
            <a:endParaRPr lang="cs-CZ" sz="1400" dirty="0">
              <a:solidFill>
                <a:schemeClr val="dk1"/>
              </a:solidFill>
            </a:endParaRPr>
          </a:p>
        </p:txBody>
      </p:sp>
      <p:sp>
        <p:nvSpPr>
          <p:cNvPr id="36" name="Nadpis 1"/>
          <p:cNvSpPr txBox="1">
            <a:spLocks/>
          </p:cNvSpPr>
          <p:nvPr/>
        </p:nvSpPr>
        <p:spPr>
          <a:xfrm>
            <a:off x="168" y="-5003"/>
            <a:ext cx="9144000" cy="402105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SYSTÉM PŘEVAZŮ</a:t>
            </a:r>
          </a:p>
        </p:txBody>
      </p:sp>
      <p:pic>
        <p:nvPicPr>
          <p:cNvPr id="37" name="Obrázek 36"/>
          <p:cNvPicPr/>
          <p:nvPr/>
        </p:nvPicPr>
        <p:blipFill rotWithShape="1">
          <a:blip r:embed="rId3"/>
          <a:srcRect l="17083" t="36171" r="17720" b="29196"/>
          <a:stretch/>
        </p:blipFill>
        <p:spPr bwMode="auto">
          <a:xfrm rot="16200000">
            <a:off x="5599775" y="2633801"/>
            <a:ext cx="2399910" cy="73388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8" name="Obrázek 37"/>
          <p:cNvPicPr/>
          <p:nvPr/>
        </p:nvPicPr>
        <p:blipFill rotWithShape="1">
          <a:blip r:embed="rId4"/>
          <a:srcRect l="34637" t="19244" r="35692" b="13402"/>
          <a:stretch/>
        </p:blipFill>
        <p:spPr bwMode="auto">
          <a:xfrm rot="5400000">
            <a:off x="4768693" y="3417549"/>
            <a:ext cx="1121277" cy="151591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0" name="Obrázek 39"/>
          <p:cNvPicPr/>
          <p:nvPr/>
        </p:nvPicPr>
        <p:blipFill rotWithShape="1">
          <a:blip r:embed="rId5"/>
          <a:srcRect l="46192" t="15776" r="43964" b="12259"/>
          <a:stretch/>
        </p:blipFill>
        <p:spPr bwMode="auto">
          <a:xfrm rot="5400000">
            <a:off x="2571161" y="3550528"/>
            <a:ext cx="566420" cy="223841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2" name="Obrázek 41"/>
          <p:cNvPicPr/>
          <p:nvPr/>
        </p:nvPicPr>
        <p:blipFill rotWithShape="1">
          <a:blip r:embed="rId6"/>
          <a:srcRect l="30550" t="20011" r="39142" b="27652"/>
          <a:stretch/>
        </p:blipFill>
        <p:spPr bwMode="auto">
          <a:xfrm>
            <a:off x="1377562" y="5080604"/>
            <a:ext cx="1010476" cy="126825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3" name="Zaoblený obdélníkový bublinový popisek 42"/>
          <p:cNvSpPr/>
          <p:nvPr/>
        </p:nvSpPr>
        <p:spPr>
          <a:xfrm>
            <a:off x="2514402" y="5157193"/>
            <a:ext cx="1758639" cy="1296143"/>
          </a:xfrm>
          <a:prstGeom prst="wedgeRoundRectCallout">
            <a:avLst>
              <a:gd name="adj1" fmla="val -79867"/>
              <a:gd name="adj2" fmla="val 41835"/>
              <a:gd name="adj3" fmla="val 16667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>
                <a:solidFill>
                  <a:schemeClr val="dk1"/>
                </a:solidFill>
              </a:rPr>
              <a:t>Kovový jednorázový nástroj vyhazuj do ostrého infekčního materiálu </a:t>
            </a:r>
          </a:p>
          <a:p>
            <a:pPr algn="ctr"/>
            <a:r>
              <a:rPr lang="cs-CZ" sz="1400" dirty="0">
                <a:solidFill>
                  <a:schemeClr val="dk1"/>
                </a:solidFill>
              </a:rPr>
              <a:t>(na CHKA v čistící  místnosti)</a:t>
            </a:r>
          </a:p>
        </p:txBody>
      </p:sp>
      <p:pic>
        <p:nvPicPr>
          <p:cNvPr id="44" name="Obrázek 43"/>
          <p:cNvPicPr/>
          <p:nvPr/>
        </p:nvPicPr>
        <p:blipFill rotWithShape="1">
          <a:blip r:embed="rId7"/>
          <a:srcRect l="15399" t="24627" r="17719" b="17644"/>
          <a:stretch/>
        </p:blipFill>
        <p:spPr bwMode="auto">
          <a:xfrm>
            <a:off x="4567602" y="5429501"/>
            <a:ext cx="1544263" cy="90887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6" name="Zaoblený obdélníkový bublinový popisek 45"/>
          <p:cNvSpPr/>
          <p:nvPr/>
        </p:nvSpPr>
        <p:spPr>
          <a:xfrm>
            <a:off x="4555478" y="4800479"/>
            <a:ext cx="1531810" cy="502771"/>
          </a:xfrm>
          <a:prstGeom prst="wedgeRoundRectCallout">
            <a:avLst>
              <a:gd name="adj1" fmla="val 37062"/>
              <a:gd name="adj2" fmla="val -136389"/>
              <a:gd name="adj3" fmla="val 16667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1400" dirty="0">
                <a:solidFill>
                  <a:schemeClr val="dk1"/>
                </a:solidFill>
              </a:rPr>
              <a:t>Kazeta - uložení RI nástrojů</a:t>
            </a:r>
          </a:p>
        </p:txBody>
      </p:sp>
      <p:sp>
        <p:nvSpPr>
          <p:cNvPr id="48" name="Zaoblený obdélníkový bublinový popisek 47"/>
          <p:cNvSpPr/>
          <p:nvPr/>
        </p:nvSpPr>
        <p:spPr>
          <a:xfrm>
            <a:off x="6204556" y="4952945"/>
            <a:ext cx="1498140" cy="1644407"/>
          </a:xfrm>
          <a:prstGeom prst="wedgeRoundRectCallout">
            <a:avLst>
              <a:gd name="adj1" fmla="val -78652"/>
              <a:gd name="adj2" fmla="val -1103"/>
              <a:gd name="adj3" fmla="val 16667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dirty="0">
                <a:solidFill>
                  <a:schemeClr val="dk1"/>
                </a:solidFill>
              </a:rPr>
              <a:t>Nádoba s dezinfekčním roztokem na dezinfekci  RI  nástrojů - nástroje je nutné uložit bezprostředně po použití</a:t>
            </a:r>
          </a:p>
        </p:txBody>
      </p:sp>
      <p:sp>
        <p:nvSpPr>
          <p:cNvPr id="5" name="Obláček 4"/>
          <p:cNvSpPr/>
          <p:nvPr/>
        </p:nvSpPr>
        <p:spPr>
          <a:xfrm>
            <a:off x="4431397" y="2136405"/>
            <a:ext cx="2206459" cy="1161342"/>
          </a:xfrm>
          <a:prstGeom prst="cloudCallout">
            <a:avLst>
              <a:gd name="adj1" fmla="val 57556"/>
              <a:gd name="adj2" fmla="val 65570"/>
            </a:avLst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 err="1">
                <a:solidFill>
                  <a:schemeClr val="dk1"/>
                </a:solidFill>
              </a:rPr>
              <a:t>Podávkový</a:t>
            </a:r>
            <a:r>
              <a:rPr lang="cs-CZ" sz="1400" dirty="0">
                <a:solidFill>
                  <a:schemeClr val="dk1"/>
                </a:solidFill>
              </a:rPr>
              <a:t> systém manipulace:</a:t>
            </a:r>
          </a:p>
          <a:p>
            <a:pPr algn="ctr"/>
            <a:r>
              <a:rPr lang="cs-CZ" sz="1400" dirty="0">
                <a:solidFill>
                  <a:schemeClr val="dk1"/>
                </a:solidFill>
              </a:rPr>
              <a:t>Podávky + Toulec  </a:t>
            </a:r>
          </a:p>
        </p:txBody>
      </p:sp>
      <p:pic>
        <p:nvPicPr>
          <p:cNvPr id="50" name="Obrázek 49"/>
          <p:cNvPicPr/>
          <p:nvPr/>
        </p:nvPicPr>
        <p:blipFill rotWithShape="1">
          <a:blip r:embed="rId8"/>
          <a:srcRect l="35611" t="18470" r="39140" b="26495"/>
          <a:stretch/>
        </p:blipFill>
        <p:spPr bwMode="auto">
          <a:xfrm>
            <a:off x="1735164" y="1840832"/>
            <a:ext cx="1245642" cy="130305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9" name="Zaoblený obdélníkový bublinový popisek 28"/>
          <p:cNvSpPr/>
          <p:nvPr/>
        </p:nvSpPr>
        <p:spPr>
          <a:xfrm>
            <a:off x="2897551" y="1881801"/>
            <a:ext cx="1368677" cy="857560"/>
          </a:xfrm>
          <a:prstGeom prst="wedgeRoundRectCallout">
            <a:avLst>
              <a:gd name="adj1" fmla="val -105359"/>
              <a:gd name="adj2" fmla="val 29015"/>
              <a:gd name="adj3" fmla="val 16667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>
                <a:solidFill>
                  <a:schemeClr val="dk1"/>
                </a:solidFill>
              </a:rPr>
              <a:t>Označení kovových jednorázových nástrojů</a:t>
            </a:r>
          </a:p>
        </p:txBody>
      </p:sp>
      <p:sp>
        <p:nvSpPr>
          <p:cNvPr id="26" name="TextovéPole 25">
            <a:extLst>
              <a:ext uri="{FF2B5EF4-FFF2-40B4-BE49-F238E27FC236}">
                <a16:creationId xmlns:a16="http://schemas.microsoft.com/office/drawing/2014/main" id="{92B6FD21-0BF5-45D9-B8DE-DD904CEDBF33}"/>
              </a:ext>
            </a:extLst>
          </p:cNvPr>
          <p:cNvSpPr txBox="1"/>
          <p:nvPr/>
        </p:nvSpPr>
        <p:spPr>
          <a:xfrm>
            <a:off x="8795828" y="6611779"/>
            <a:ext cx="2503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00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0184536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0" y="0"/>
            <a:ext cx="8820472" cy="50698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cs-CZ" sz="3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PŘEVAZ RÁNY - </a:t>
            </a:r>
            <a:r>
              <a:rPr lang="cs-CZ" sz="3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ZÁSADY </a:t>
            </a:r>
            <a:endParaRPr lang="cs-CZ" sz="30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8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6248400" y="-20663"/>
            <a:ext cx="2895600" cy="260648"/>
          </a:xfrm>
        </p:spPr>
        <p:txBody>
          <a:bodyPr/>
          <a:lstStyle/>
          <a:p>
            <a:r>
              <a:rPr lang="cs-CZ" dirty="0"/>
              <a:t>Dedikováno projektu MUNI/FR/0962/2017</a:t>
            </a:r>
          </a:p>
        </p:txBody>
      </p:sp>
      <p:sp>
        <p:nvSpPr>
          <p:cNvPr id="10" name="Zástupný symbol pro obsah 2"/>
          <p:cNvSpPr>
            <a:spLocks noGrp="1"/>
          </p:cNvSpPr>
          <p:nvPr>
            <p:ph idx="1"/>
          </p:nvPr>
        </p:nvSpPr>
        <p:spPr>
          <a:xfrm>
            <a:off x="95361" y="449289"/>
            <a:ext cx="8928992" cy="1323528"/>
          </a:xfrm>
          <a:ln w="38100">
            <a:solidFill>
              <a:srgbClr val="FF0000"/>
            </a:solidFill>
            <a:prstDash val="sysDot"/>
          </a:ln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sz="1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ZÁKLADNÍ DOPORUČENÍ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cs-CZ" sz="1200" dirty="0"/>
              <a:t>Před vizitou umýt ruce a provést HDR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cs-CZ" sz="1200" dirty="0"/>
              <a:t>Mezi ošetřením dvou různých pacientů dezinfikovat ruce (HDR = hygienická dezinfekce rukou)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cs-CZ" sz="1200" dirty="0"/>
              <a:t>Nesahat na nic „zbytečného“ (neupravovat si vlasy,  oděv,  neopírat se o lůžko pacienta…)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cs-CZ" sz="1200" dirty="0"/>
              <a:t>Pro každý převaz nachystat emitní misku a rukavice pro lékaře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cs-CZ" sz="1200" dirty="0"/>
              <a:t>Krytí snímáme v rukavicích (na chirurgické klinice provádí lékař)</a:t>
            </a:r>
          </a:p>
          <a:p>
            <a:pPr marL="0" indent="0" algn="ctr">
              <a:buNone/>
            </a:pPr>
            <a:endParaRPr lang="cs-CZ" sz="1200" b="1" dirty="0"/>
          </a:p>
        </p:txBody>
      </p:sp>
      <p:sp>
        <p:nvSpPr>
          <p:cNvPr id="11" name="Zástupný symbol pro obsah 2"/>
          <p:cNvSpPr txBox="1">
            <a:spLocks/>
          </p:cNvSpPr>
          <p:nvPr/>
        </p:nvSpPr>
        <p:spPr>
          <a:xfrm>
            <a:off x="95361" y="1856273"/>
            <a:ext cx="8941135" cy="1644735"/>
          </a:xfrm>
          <a:prstGeom prst="rect">
            <a:avLst/>
          </a:prstGeom>
          <a:ln w="38100">
            <a:solidFill>
              <a:srgbClr val="0070C0"/>
            </a:solidFill>
            <a:prstDash val="sysDot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cs-CZ" sz="1200" b="1" dirty="0">
                <a:solidFill>
                  <a:srgbClr val="0070C0"/>
                </a:solidFill>
              </a:rPr>
              <a:t>PŘEVAZOVÝ VOZÍK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cs-CZ" sz="1200" dirty="0"/>
              <a:t>Převazového vozíku se dotýkáme vždy bez rukavic a s čistýma rukama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cs-CZ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„Čistá“ část </a:t>
            </a:r>
            <a:r>
              <a:rPr lang="cs-CZ" sz="1200" dirty="0"/>
              <a:t>- horní část převazového vozíku (toulce s podávkami, kazety s nástroji, dezinfekce - jodová a bez jódu, sterilní krytí, léčivé přípravky, obvazový materiál, krytí, stříkačky, jehly, sterilní zkumavky….)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cs-CZ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„Špinavá“ část </a:t>
            </a:r>
            <a:r>
              <a:rPr lang="cs-CZ" sz="1200" dirty="0"/>
              <a:t>- dolní část převazového vozíku (nádoba na použité nástroje, použité emitní misky…)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cs-CZ" sz="1200" dirty="0"/>
              <a:t>Likvidace odpadu - boční část (správné třídění odpadu - pozor na ostrý odpad, patří do speciálního barelu, použité nástroje patří do nádoby na nástroje - NE DO KOŠE a pozor na spínací špendlíky z odstraněných drénu - taktéž patří zavřené do nádoby na použité nástroje) </a:t>
            </a:r>
          </a:p>
        </p:txBody>
      </p:sp>
      <p:sp>
        <p:nvSpPr>
          <p:cNvPr id="12" name="Zástupný symbol pro obsah 2"/>
          <p:cNvSpPr txBox="1">
            <a:spLocks/>
          </p:cNvSpPr>
          <p:nvPr/>
        </p:nvSpPr>
        <p:spPr>
          <a:xfrm>
            <a:off x="83547" y="3584464"/>
            <a:ext cx="8928992" cy="1626392"/>
          </a:xfrm>
          <a:prstGeom prst="rect">
            <a:avLst/>
          </a:prstGeom>
          <a:ln w="38100">
            <a:solidFill>
              <a:srgbClr val="92D050"/>
            </a:solidFill>
            <a:prstDash val="sysDot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cs-CZ" sz="1200" b="1" dirty="0">
                <a:solidFill>
                  <a:srgbClr val="92D050"/>
                </a:solidFill>
              </a:rPr>
              <a:t>PODÁVKY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cs-CZ" sz="1200" dirty="0"/>
              <a:t>V každém toulci pouze jedny podávky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cs-CZ" sz="1200" dirty="0"/>
              <a:t>Toulec naplněn do dvou třetin dezinfekčním roztokem (</a:t>
            </a:r>
            <a:r>
              <a:rPr lang="cs-CZ" sz="1200" dirty="0" err="1"/>
              <a:t>Gigasept</a:t>
            </a:r>
            <a:r>
              <a:rPr lang="cs-CZ" sz="1200" dirty="0"/>
              <a:t>) - překrytí zámek podávek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cs-CZ" sz="1200" dirty="0"/>
              <a:t>Podávky vyndáváme z toulce středem a na co nejkratší dobu - podávky „neokapáváme“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cs-CZ" sz="1200" dirty="0"/>
              <a:t>Podávky držíme směrem dolu (zatékání </a:t>
            </a:r>
            <a:r>
              <a:rPr lang="cs-CZ" sz="1200" dirty="0" err="1"/>
              <a:t>Gigaseptu</a:t>
            </a:r>
            <a:r>
              <a:rPr lang="cs-CZ" sz="1200" dirty="0"/>
              <a:t> do míst kontaktu se vzduchem - riziko kontaminace podávek)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cs-CZ" sz="1200" dirty="0"/>
              <a:t>Podávkami se nesmíme dotknout ničeho nesterilního (ani vnitřku toulce), zvýšenou pozornost věnujte při vracení do toulce.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cs-CZ" sz="1200" dirty="0"/>
              <a:t>Pokud dojde k </a:t>
            </a:r>
            <a:r>
              <a:rPr lang="cs-CZ" sz="1200" dirty="0" err="1"/>
              <a:t>znesterilnění</a:t>
            </a:r>
            <a:r>
              <a:rPr lang="cs-CZ" sz="1200" dirty="0"/>
              <a:t> podávek NEVRACEJTE PODÁVKY DO TOULCE (došlo by k </a:t>
            </a:r>
            <a:r>
              <a:rPr lang="cs-CZ" sz="1200" dirty="0" err="1"/>
              <a:t>znesterilnění</a:t>
            </a:r>
            <a:r>
              <a:rPr lang="cs-CZ" sz="1200" dirty="0"/>
              <a:t> celého toulce)</a:t>
            </a:r>
          </a:p>
        </p:txBody>
      </p:sp>
      <p:sp>
        <p:nvSpPr>
          <p:cNvPr id="13" name="Zástupný symbol pro obsah 2"/>
          <p:cNvSpPr txBox="1">
            <a:spLocks/>
          </p:cNvSpPr>
          <p:nvPr/>
        </p:nvSpPr>
        <p:spPr>
          <a:xfrm>
            <a:off x="83547" y="5312655"/>
            <a:ext cx="8928992" cy="1091883"/>
          </a:xfrm>
          <a:prstGeom prst="rect">
            <a:avLst/>
          </a:prstGeom>
          <a:ln w="38100">
            <a:solidFill>
              <a:srgbClr val="FFC000"/>
            </a:solidFill>
            <a:prstDash val="sysDot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cs-CZ" sz="1200" b="1" dirty="0">
                <a:solidFill>
                  <a:srgbClr val="FFC000"/>
                </a:solidFill>
              </a:rPr>
              <a:t>KAZETY S NÁSTROJI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cs-CZ" sz="1200" dirty="0"/>
              <a:t>Otvírat na co nejkratší dobu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cs-CZ" sz="1200" dirty="0"/>
              <a:t>Pokličku držet vnitřní části vzhůru (vnitřní části pokličky a kazety se nedotýkáme), pokud je nutné pokličku položit , pokládáme jí vnitřní stranou vzhůru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cs-CZ" sz="1200" dirty="0"/>
              <a:t>Kazety pečlivě dovírat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cs-CZ" sz="1200" b="1" dirty="0"/>
          </a:p>
        </p:txBody>
      </p:sp>
      <p:sp>
        <p:nvSpPr>
          <p:cNvPr id="14" name="Zástupný symbol pro obsah 2"/>
          <p:cNvSpPr txBox="1">
            <a:spLocks/>
          </p:cNvSpPr>
          <p:nvPr/>
        </p:nvSpPr>
        <p:spPr>
          <a:xfrm>
            <a:off x="53752" y="6230317"/>
            <a:ext cx="9036496" cy="6252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endParaRPr lang="cs-CZ" sz="1200" b="1" dirty="0"/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cs-CZ" sz="1200" b="1" dirty="0">
                <a:solidFill>
                  <a:srgbClr val="FF0000"/>
                </a:solidFill>
              </a:rPr>
              <a:t>Veškeré pomůcky (náplasti, nepoužité obvazy), které přišli do kontaktu s pacientem (i jeho lůžkem) nelze vrátit zpět do čisté zóny převazového vozíku!!! 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C7D40A96-AD2D-45EB-A1B7-C1CEC6CE09AA}"/>
              </a:ext>
            </a:extLst>
          </p:cNvPr>
          <p:cNvSpPr txBox="1"/>
          <p:nvPr/>
        </p:nvSpPr>
        <p:spPr>
          <a:xfrm>
            <a:off x="8795828" y="6611779"/>
            <a:ext cx="2503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00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8081529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82342" y="162142"/>
            <a:ext cx="8626161" cy="504056"/>
          </a:xfrm>
        </p:spPr>
        <p:txBody>
          <a:bodyPr vert="horz" lIns="91440" tIns="45720" rIns="91440" bIns="45720" rtlCol="0" anchor="b">
            <a:noAutofit/>
          </a:bodyPr>
          <a:lstStyle/>
          <a:p>
            <a:pPr>
              <a:buFont typeface="Arial" panose="020B0604020202020204" pitchFamily="34" charset="0"/>
            </a:pPr>
            <a:r>
              <a:rPr lang="cs-CZ" sz="3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POMŮCKY K PŘEVAZU</a:t>
            </a:r>
          </a:p>
        </p:txBody>
      </p:sp>
      <p:sp>
        <p:nvSpPr>
          <p:cNvPr id="10" name="Zaoblený obdélník 9"/>
          <p:cNvSpPr/>
          <p:nvPr/>
        </p:nvSpPr>
        <p:spPr>
          <a:xfrm>
            <a:off x="3131839" y="775557"/>
            <a:ext cx="2331197" cy="6037819"/>
          </a:xfrm>
          <a:prstGeom prst="roundRect">
            <a:avLst/>
          </a:prstGeom>
          <a:noFill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TextovéPole 3"/>
          <p:cNvSpPr txBox="1"/>
          <p:nvPr/>
        </p:nvSpPr>
        <p:spPr>
          <a:xfrm>
            <a:off x="3262386" y="1046341"/>
            <a:ext cx="314971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KAŽDÝ</a:t>
            </a:r>
          </a:p>
          <a:p>
            <a:r>
              <a:rPr lang="cs-CZ" sz="28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PŘEVAZ</a:t>
            </a:r>
          </a:p>
        </p:txBody>
      </p:sp>
      <p:sp>
        <p:nvSpPr>
          <p:cNvPr id="14" name="TextovéPole 13"/>
          <p:cNvSpPr txBox="1"/>
          <p:nvPr/>
        </p:nvSpPr>
        <p:spPr>
          <a:xfrm>
            <a:off x="601688" y="4976502"/>
            <a:ext cx="2299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EXTRAKCE DRÉNU</a:t>
            </a:r>
          </a:p>
        </p:txBody>
      </p:sp>
      <p:sp>
        <p:nvSpPr>
          <p:cNvPr id="18" name="TextovéPole 17"/>
          <p:cNvSpPr txBox="1"/>
          <p:nvPr/>
        </p:nvSpPr>
        <p:spPr>
          <a:xfrm>
            <a:off x="601687" y="775558"/>
            <a:ext cx="2299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EXTRAKCE STEHŮ</a:t>
            </a:r>
          </a:p>
        </p:txBody>
      </p:sp>
      <p:sp>
        <p:nvSpPr>
          <p:cNvPr id="20" name="TextovéPole 19"/>
          <p:cNvSpPr txBox="1"/>
          <p:nvPr/>
        </p:nvSpPr>
        <p:spPr>
          <a:xfrm>
            <a:off x="5723147" y="2801308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POVYTAŽENÍ  DRÉNU</a:t>
            </a:r>
          </a:p>
        </p:txBody>
      </p:sp>
      <p:sp>
        <p:nvSpPr>
          <p:cNvPr id="25" name="TextovéPole 24"/>
          <p:cNvSpPr txBox="1"/>
          <p:nvPr/>
        </p:nvSpPr>
        <p:spPr>
          <a:xfrm>
            <a:off x="5781959" y="4839884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PŘEVAZ DRÉNU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5711280" y="5158055"/>
            <a:ext cx="18573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400" dirty="0"/>
              <a:t>NASTŘIŽENÉ KRYTÍ VE TVARU „Y“</a:t>
            </a:r>
          </a:p>
        </p:txBody>
      </p:sp>
      <p:sp>
        <p:nvSpPr>
          <p:cNvPr id="29" name="TextovéPole 28"/>
          <p:cNvSpPr txBox="1"/>
          <p:nvPr/>
        </p:nvSpPr>
        <p:spPr>
          <a:xfrm>
            <a:off x="650104" y="1619379"/>
            <a:ext cx="2299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EXTRAKCE CŽK</a:t>
            </a:r>
          </a:p>
        </p:txBody>
      </p:sp>
      <p:sp>
        <p:nvSpPr>
          <p:cNvPr id="40" name="Zaoblený obdélník 39"/>
          <p:cNvSpPr/>
          <p:nvPr/>
        </p:nvSpPr>
        <p:spPr>
          <a:xfrm>
            <a:off x="513909" y="775558"/>
            <a:ext cx="2545921" cy="843822"/>
          </a:xfrm>
          <a:prstGeom prst="roundRect">
            <a:avLst/>
          </a:prstGeom>
          <a:noFill/>
          <a:ln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1" name="Zaoblený obdélník 40"/>
          <p:cNvSpPr/>
          <p:nvPr/>
        </p:nvSpPr>
        <p:spPr>
          <a:xfrm>
            <a:off x="518823" y="1666648"/>
            <a:ext cx="2541008" cy="3223003"/>
          </a:xfrm>
          <a:prstGeom prst="roundRect">
            <a:avLst/>
          </a:prstGeom>
          <a:noFill/>
          <a:ln>
            <a:solidFill>
              <a:srgbClr val="002060"/>
            </a:solidFill>
            <a:prstDash val="sysDot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2" name="Zaoblený obdélník 41"/>
          <p:cNvSpPr/>
          <p:nvPr/>
        </p:nvSpPr>
        <p:spPr>
          <a:xfrm>
            <a:off x="520800" y="4959763"/>
            <a:ext cx="2539031" cy="1853613"/>
          </a:xfrm>
          <a:prstGeom prst="roundRect">
            <a:avLst/>
          </a:prstGeom>
          <a:noFill/>
          <a:ln>
            <a:solidFill>
              <a:srgbClr val="C00000"/>
            </a:solidFill>
            <a:prstDash val="sysDot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3" name="Zaoblený obdélník 42"/>
          <p:cNvSpPr/>
          <p:nvPr/>
        </p:nvSpPr>
        <p:spPr>
          <a:xfrm>
            <a:off x="5580112" y="2800181"/>
            <a:ext cx="3071429" cy="1869809"/>
          </a:xfrm>
          <a:prstGeom prst="roundRect">
            <a:avLst/>
          </a:prstGeom>
          <a:noFill/>
          <a:ln>
            <a:prstDash val="sysDot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4" name="Zaoblený obdélník 43"/>
          <p:cNvSpPr/>
          <p:nvPr/>
        </p:nvSpPr>
        <p:spPr>
          <a:xfrm>
            <a:off x="5580113" y="4774685"/>
            <a:ext cx="3071428" cy="1660114"/>
          </a:xfrm>
          <a:prstGeom prst="roundRect">
            <a:avLst/>
          </a:prstGeom>
          <a:noFill/>
          <a:ln>
            <a:solidFill>
              <a:schemeClr val="bg2">
                <a:lumMod val="10000"/>
              </a:schemeClr>
            </a:solidFill>
            <a:prstDash val="sysDot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6" name="TextovéPole 45"/>
          <p:cNvSpPr txBox="1"/>
          <p:nvPr/>
        </p:nvSpPr>
        <p:spPr>
          <a:xfrm>
            <a:off x="1538698" y="1222061"/>
            <a:ext cx="6480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nebo</a:t>
            </a:r>
          </a:p>
        </p:txBody>
      </p:sp>
      <p:sp>
        <p:nvSpPr>
          <p:cNvPr id="47" name="TextovéPole 46"/>
          <p:cNvSpPr txBox="1"/>
          <p:nvPr/>
        </p:nvSpPr>
        <p:spPr>
          <a:xfrm>
            <a:off x="5580112" y="905762"/>
            <a:ext cx="30743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ZKRÁCENÍ DRÉNU NA STŘÍKAČKU</a:t>
            </a:r>
          </a:p>
        </p:txBody>
      </p:sp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785" y="3863233"/>
            <a:ext cx="2460102" cy="806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ovéPole 7"/>
          <p:cNvSpPr txBox="1"/>
          <p:nvPr/>
        </p:nvSpPr>
        <p:spPr>
          <a:xfrm>
            <a:off x="483426" y="2843697"/>
            <a:ext cx="2545921" cy="1229957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342900" indent="-27432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>
                <a:solidFill>
                  <a:schemeClr val="tx2"/>
                </a:solidFill>
              </a:defRPr>
            </a:lvl1pPr>
            <a:lvl2pPr marL="640080" indent="-27432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200">
                <a:solidFill>
                  <a:schemeClr val="tx2"/>
                </a:solidFill>
              </a:defRPr>
            </a:lvl2pPr>
            <a:lvl3pPr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000">
                <a:solidFill>
                  <a:schemeClr val="tx2"/>
                </a:solidFill>
              </a:defRPr>
            </a:lvl3pPr>
            <a:lvl4pPr marL="1124712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>
                <a:solidFill>
                  <a:schemeClr val="tx2"/>
                </a:solidFill>
              </a:defRPr>
            </a:lvl4pPr>
            <a:lvl5pPr marL="132588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 baseline="0">
                <a:solidFill>
                  <a:schemeClr val="tx2"/>
                </a:solidFill>
              </a:defRPr>
            </a:lvl5pPr>
            <a:lvl6pPr marL="1517904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>
                <a:solidFill>
                  <a:schemeClr val="tx2"/>
                </a:solidFill>
              </a:defRPr>
            </a:lvl6pPr>
            <a:lvl7pPr marL="1719072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>
                <a:solidFill>
                  <a:schemeClr val="tx2"/>
                </a:solidFill>
              </a:defRPr>
            </a:lvl7pPr>
            <a:lvl8pPr marL="192024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>
                <a:solidFill>
                  <a:schemeClr val="tx2"/>
                </a:solidFill>
              </a:defRPr>
            </a:lvl8pPr>
            <a:lvl9pPr marL="2121408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>
                <a:solidFill>
                  <a:schemeClr val="tx2"/>
                </a:solidFill>
              </a:defRPr>
            </a:lvl9pPr>
          </a:lstStyle>
          <a:p>
            <a:pPr marL="68580" indent="0">
              <a:buNone/>
            </a:pPr>
            <a:r>
              <a:rPr lang="cs-CZ" sz="1400" dirty="0"/>
              <a:t>Poloha v leže na zádech - bez podložení hlavy, hlava na opačnou stranu než CVK</a:t>
            </a:r>
          </a:p>
          <a:p>
            <a:pPr marL="68580" indent="0">
              <a:buNone/>
            </a:pPr>
            <a:r>
              <a:rPr lang="cs-CZ" sz="1400" dirty="0"/>
              <a:t>Komprese cca 10 min. po extrakci  </a:t>
            </a:r>
          </a:p>
        </p:txBody>
      </p:sp>
      <p:pic>
        <p:nvPicPr>
          <p:cNvPr id="52" name="Picture 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24" t="24461" r="15019" b="21340"/>
          <a:stretch/>
        </p:blipFill>
        <p:spPr bwMode="auto">
          <a:xfrm>
            <a:off x="6237864" y="1232232"/>
            <a:ext cx="1157846" cy="530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" name="Zaoblený obdélník 52"/>
          <p:cNvSpPr/>
          <p:nvPr/>
        </p:nvSpPr>
        <p:spPr>
          <a:xfrm>
            <a:off x="5580112" y="775558"/>
            <a:ext cx="3071430" cy="1963391"/>
          </a:xfrm>
          <a:prstGeom prst="roundRect">
            <a:avLst/>
          </a:prstGeom>
          <a:noFill/>
          <a:ln>
            <a:solidFill>
              <a:schemeClr val="bg2">
                <a:lumMod val="25000"/>
              </a:schemeClr>
            </a:solidFill>
            <a:prstDash val="sysDot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0" name="Zástupný symbol pro zápatí 1"/>
          <p:cNvSpPr>
            <a:spLocks noGrp="1"/>
          </p:cNvSpPr>
          <p:nvPr>
            <p:ph type="ftr" sz="quarter" idx="11"/>
          </p:nvPr>
        </p:nvSpPr>
        <p:spPr>
          <a:xfrm>
            <a:off x="5772847" y="6434799"/>
            <a:ext cx="2895600" cy="365125"/>
          </a:xfrm>
        </p:spPr>
        <p:txBody>
          <a:bodyPr/>
          <a:lstStyle/>
          <a:p>
            <a:r>
              <a:rPr lang="cs-CZ" dirty="0"/>
              <a:t>Dedikováno projektu MUNI/FR/0962/2017</a:t>
            </a:r>
          </a:p>
        </p:txBody>
      </p:sp>
      <p:pic>
        <p:nvPicPr>
          <p:cNvPr id="56" name="Obrázek 55"/>
          <p:cNvPicPr/>
          <p:nvPr/>
        </p:nvPicPr>
        <p:blipFill rotWithShape="1">
          <a:blip r:embed="rId4"/>
          <a:srcRect l="39202" t="12702" r="30972" b="9162"/>
          <a:stretch/>
        </p:blipFill>
        <p:spPr bwMode="auto">
          <a:xfrm>
            <a:off x="3694433" y="1922889"/>
            <a:ext cx="1717040" cy="389995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8" name="Obrázek 57"/>
          <p:cNvPicPr/>
          <p:nvPr/>
        </p:nvPicPr>
        <p:blipFill rotWithShape="1">
          <a:blip r:embed="rId5"/>
          <a:srcRect l="30809" t="18859" r="51137" b="54594"/>
          <a:stretch/>
        </p:blipFill>
        <p:spPr bwMode="auto">
          <a:xfrm>
            <a:off x="7480340" y="5422719"/>
            <a:ext cx="1038860" cy="95440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9" name="Obrázek 58"/>
          <p:cNvPicPr/>
          <p:nvPr/>
        </p:nvPicPr>
        <p:blipFill rotWithShape="1">
          <a:blip r:embed="rId6"/>
          <a:srcRect l="30792" t="61580" r="63670" b="20314"/>
          <a:stretch/>
        </p:blipFill>
        <p:spPr bwMode="auto">
          <a:xfrm rot="5400000">
            <a:off x="2230617" y="1013051"/>
            <a:ext cx="318135" cy="6508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0" name="Obrázek 59"/>
          <p:cNvPicPr/>
          <p:nvPr/>
        </p:nvPicPr>
        <p:blipFill rotWithShape="1">
          <a:blip r:embed="rId6"/>
          <a:srcRect l="36824" t="48068" r="55200" b="28798"/>
          <a:stretch/>
        </p:blipFill>
        <p:spPr bwMode="auto">
          <a:xfrm rot="5400000">
            <a:off x="827891" y="863561"/>
            <a:ext cx="457200" cy="92702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6" name="Obrázek 65"/>
          <p:cNvPicPr/>
          <p:nvPr/>
        </p:nvPicPr>
        <p:blipFill rotWithShape="1">
          <a:blip r:embed="rId7"/>
          <a:srcRect l="38961" t="17705" r="32417" b="7241"/>
          <a:stretch/>
        </p:blipFill>
        <p:spPr bwMode="auto">
          <a:xfrm rot="5400000">
            <a:off x="950981" y="1660319"/>
            <a:ext cx="743771" cy="148276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Popisek se šipkou doleva 6"/>
          <p:cNvSpPr/>
          <p:nvPr/>
        </p:nvSpPr>
        <p:spPr>
          <a:xfrm>
            <a:off x="1799692" y="2029342"/>
            <a:ext cx="1260140" cy="744243"/>
          </a:xfrm>
          <a:prstGeom prst="leftArrowCallout">
            <a:avLst>
              <a:gd name="adj1" fmla="val 25000"/>
              <a:gd name="adj2" fmla="val 25000"/>
              <a:gd name="adj3" fmla="val 25000"/>
              <a:gd name="adj4" fmla="val 7697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/>
              <a:t>Zcela </a:t>
            </a:r>
            <a:r>
              <a:rPr lang="cs-CZ" sz="1400" dirty="0" err="1"/>
              <a:t>asepticé</a:t>
            </a:r>
            <a:endParaRPr lang="cs-CZ" sz="1400" dirty="0"/>
          </a:p>
        </p:txBody>
      </p:sp>
      <p:pic>
        <p:nvPicPr>
          <p:cNvPr id="68" name="Obrázek 67"/>
          <p:cNvPicPr/>
          <p:nvPr/>
        </p:nvPicPr>
        <p:blipFill rotWithShape="1">
          <a:blip r:embed="rId6"/>
          <a:srcRect l="36824" t="48068" r="55200" b="28798"/>
          <a:stretch/>
        </p:blipFill>
        <p:spPr bwMode="auto">
          <a:xfrm rot="5400000">
            <a:off x="885014" y="5127041"/>
            <a:ext cx="457200" cy="92702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9" name="Obrázek 68"/>
          <p:cNvPicPr/>
          <p:nvPr/>
        </p:nvPicPr>
        <p:blipFill rotWithShape="1">
          <a:blip r:embed="rId6"/>
          <a:srcRect l="30792" t="61580" r="63670" b="20314"/>
          <a:stretch/>
        </p:blipFill>
        <p:spPr bwMode="auto">
          <a:xfrm rot="5400000">
            <a:off x="2449746" y="5297001"/>
            <a:ext cx="318135" cy="6508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0" name="TextovéPole 69"/>
          <p:cNvSpPr txBox="1"/>
          <p:nvPr/>
        </p:nvSpPr>
        <p:spPr>
          <a:xfrm>
            <a:off x="1649131" y="5466242"/>
            <a:ext cx="6480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nebo</a:t>
            </a:r>
          </a:p>
        </p:txBody>
      </p:sp>
      <p:pic>
        <p:nvPicPr>
          <p:cNvPr id="71" name="Obrázek 70"/>
          <p:cNvPicPr/>
          <p:nvPr/>
        </p:nvPicPr>
        <p:blipFill rotWithShape="1">
          <a:blip r:embed="rId7"/>
          <a:srcRect l="38961" t="17705" r="52857" b="7241"/>
          <a:stretch/>
        </p:blipFill>
        <p:spPr bwMode="auto">
          <a:xfrm rot="5400000">
            <a:off x="6794376" y="3357706"/>
            <a:ext cx="379283" cy="203150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7358383" y="4178948"/>
            <a:ext cx="7970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2 krát</a:t>
            </a:r>
          </a:p>
        </p:txBody>
      </p:sp>
      <p:pic>
        <p:nvPicPr>
          <p:cNvPr id="72" name="Obrázek 71"/>
          <p:cNvPicPr/>
          <p:nvPr/>
        </p:nvPicPr>
        <p:blipFill rotWithShape="1">
          <a:blip r:embed="rId8"/>
          <a:srcRect l="30071" t="11929" r="55256" b="19184"/>
          <a:stretch/>
        </p:blipFill>
        <p:spPr bwMode="auto">
          <a:xfrm>
            <a:off x="5758326" y="1183871"/>
            <a:ext cx="340096" cy="131517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5" name="Obrázek 74"/>
          <p:cNvPicPr/>
          <p:nvPr/>
        </p:nvPicPr>
        <p:blipFill rotWithShape="1">
          <a:blip r:embed="rId9"/>
          <a:srcRect l="41381" t="57634" r="50641" b="29460"/>
          <a:stretch/>
        </p:blipFill>
        <p:spPr bwMode="auto">
          <a:xfrm>
            <a:off x="7671047" y="3240488"/>
            <a:ext cx="894154" cy="79321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4" name="TextovéPole 73"/>
          <p:cNvSpPr txBox="1"/>
          <p:nvPr/>
        </p:nvSpPr>
        <p:spPr>
          <a:xfrm>
            <a:off x="7643020" y="3624385"/>
            <a:ext cx="9502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200" dirty="0"/>
              <a:t>Sterilní krytí na otření</a:t>
            </a:r>
          </a:p>
        </p:txBody>
      </p:sp>
      <p:sp>
        <p:nvSpPr>
          <p:cNvPr id="76" name="TextovéPole 75"/>
          <p:cNvSpPr txBox="1"/>
          <p:nvPr/>
        </p:nvSpPr>
        <p:spPr>
          <a:xfrm>
            <a:off x="6336335" y="1556081"/>
            <a:ext cx="9852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/>
              <a:t>Buničitá vata</a:t>
            </a:r>
          </a:p>
        </p:txBody>
      </p:sp>
      <p:pic>
        <p:nvPicPr>
          <p:cNvPr id="77" name="Obrázek 76"/>
          <p:cNvPicPr/>
          <p:nvPr/>
        </p:nvPicPr>
        <p:blipFill rotWithShape="1">
          <a:blip r:embed="rId10"/>
          <a:srcRect l="30071" t="9621" r="29995" b="10727"/>
          <a:stretch/>
        </p:blipFill>
        <p:spPr bwMode="auto">
          <a:xfrm rot="16200000">
            <a:off x="6639680" y="1392222"/>
            <a:ext cx="855339" cy="163403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5" name="Obrázek 44"/>
          <p:cNvPicPr/>
          <p:nvPr/>
        </p:nvPicPr>
        <p:blipFill rotWithShape="1">
          <a:blip r:embed="rId11"/>
          <a:srcRect l="18023" t="26455" r="17659" b="37831"/>
          <a:stretch/>
        </p:blipFill>
        <p:spPr bwMode="auto">
          <a:xfrm>
            <a:off x="5640264" y="3343032"/>
            <a:ext cx="2019633" cy="60437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8" name="Picture 6">
            <a:extLst>
              <a:ext uri="{FF2B5EF4-FFF2-40B4-BE49-F238E27FC236}">
                <a16:creationId xmlns:a16="http://schemas.microsoft.com/office/drawing/2014/main" id="{60982B5B-911E-492C-91C8-BDD6F8C556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24" t="24461" r="15019" b="21340"/>
          <a:stretch/>
        </p:blipFill>
        <p:spPr bwMode="auto">
          <a:xfrm>
            <a:off x="1283811" y="5909187"/>
            <a:ext cx="1157846" cy="530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" name="TextovéPole 48">
            <a:extLst>
              <a:ext uri="{FF2B5EF4-FFF2-40B4-BE49-F238E27FC236}">
                <a16:creationId xmlns:a16="http://schemas.microsoft.com/office/drawing/2014/main" id="{F4EAC70E-5D5E-4911-9805-2CE3E659E98E}"/>
              </a:ext>
            </a:extLst>
          </p:cNvPr>
          <p:cNvSpPr txBox="1"/>
          <p:nvPr/>
        </p:nvSpPr>
        <p:spPr>
          <a:xfrm>
            <a:off x="1402976" y="6328782"/>
            <a:ext cx="9852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/>
              <a:t>Buničitá vata</a:t>
            </a:r>
          </a:p>
        </p:txBody>
      </p:sp>
      <p:sp>
        <p:nvSpPr>
          <p:cNvPr id="51" name="TextovéPole 50">
            <a:extLst>
              <a:ext uri="{FF2B5EF4-FFF2-40B4-BE49-F238E27FC236}">
                <a16:creationId xmlns:a16="http://schemas.microsoft.com/office/drawing/2014/main" id="{5842B48C-D75B-4020-98E7-1C89FC9861C2}"/>
              </a:ext>
            </a:extLst>
          </p:cNvPr>
          <p:cNvSpPr txBox="1"/>
          <p:nvPr/>
        </p:nvSpPr>
        <p:spPr>
          <a:xfrm>
            <a:off x="8795828" y="6611779"/>
            <a:ext cx="2503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00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338982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Dedikováno projektu MUNI/FR/0962/2017</a:t>
            </a:r>
          </a:p>
        </p:txBody>
      </p:sp>
    </p:spTree>
    <p:extLst>
      <p:ext uri="{BB962C8B-B14F-4D97-AF65-F5344CB8AC3E}">
        <p14:creationId xmlns:p14="http://schemas.microsoft.com/office/powerpoint/2010/main" val="25512393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31386" y="812904"/>
            <a:ext cx="8557117" cy="6438686"/>
          </a:xfr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cs-CZ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ZVOLÍME VHODNOU VELIKOST A TYP KRYTÍ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400" dirty="0">
                <a:ea typeface="Times New Roman" panose="02020603050405020304" pitchFamily="18" charset="0"/>
              </a:rPr>
              <a:t>Obalu sterilního krytí se dotýkáme vždy čistýma rukama (ne v rukavicích, ve kterých byl sejmut použitý obvaz)</a:t>
            </a:r>
          </a:p>
          <a:p>
            <a:pPr marL="685800" lvl="1">
              <a:buFont typeface="Wingdings" panose="05000000000000000000" pitchFamily="2" charset="2"/>
              <a:buChar char="ü"/>
            </a:pPr>
            <a:r>
              <a:rPr lang="cs-CZ" sz="1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Solvaline</a:t>
            </a:r>
            <a:r>
              <a:rPr lang="cs-CZ" sz="1200" dirty="0">
                <a:ea typeface="Times New Roman" panose="02020603050405020304" pitchFamily="18" charset="0"/>
              </a:rPr>
              <a:t> = speciální sterilní vysoce savý obvaz, který se nelepí na ránu - přikládá se na rány hojící se per </a:t>
            </a:r>
            <a:r>
              <a:rPr lang="cs-CZ" sz="1200" dirty="0" err="1">
                <a:ea typeface="Times New Roman" panose="02020603050405020304" pitchFamily="18" charset="0"/>
              </a:rPr>
              <a:t>secundam</a:t>
            </a:r>
            <a:endParaRPr lang="cs-CZ" sz="1200" dirty="0">
              <a:ea typeface="Times New Roman" panose="02020603050405020304" pitchFamily="18" charset="0"/>
            </a:endParaRPr>
          </a:p>
          <a:p>
            <a:pPr marL="685800" lvl="1">
              <a:buFont typeface="Wingdings" panose="05000000000000000000" pitchFamily="2" charset="2"/>
              <a:buChar char="ü"/>
            </a:pPr>
            <a:r>
              <a:rPr lang="cs-CZ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Savka</a:t>
            </a:r>
            <a:r>
              <a:rPr lang="cs-CZ" sz="1200" dirty="0">
                <a:ea typeface="Times New Roman" panose="02020603050405020304" pitchFamily="18" charset="0"/>
              </a:rPr>
              <a:t> = sací </a:t>
            </a:r>
            <a:r>
              <a:rPr lang="cs-CZ" sz="1200" dirty="0" err="1">
                <a:ea typeface="Times New Roman" panose="02020603050405020304" pitchFamily="18" charset="0"/>
              </a:rPr>
              <a:t>kompese</a:t>
            </a:r>
            <a:r>
              <a:rPr lang="cs-CZ" sz="1200" dirty="0">
                <a:ea typeface="Times New Roman" panose="02020603050405020304" pitchFamily="18" charset="0"/>
              </a:rPr>
              <a:t>, která již není sterilní, přikládá se na sterilní krytí k navýšení savosti (barevnou vrstvou nahoru)</a:t>
            </a:r>
          </a:p>
          <a:p>
            <a:pPr marL="685800" lvl="1">
              <a:buFont typeface="Wingdings" panose="05000000000000000000" pitchFamily="2" charset="2"/>
              <a:buChar char="ü"/>
            </a:pPr>
            <a:r>
              <a:rPr lang="cs-CZ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Nastřižené krytí </a:t>
            </a:r>
            <a:r>
              <a:rPr lang="cs-CZ" sz="1200" dirty="0">
                <a:ea typeface="Times New Roman" panose="02020603050405020304" pitchFamily="18" charset="0"/>
              </a:rPr>
              <a:t>- sterilní krytí nastřižené do tvaru Y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altLang="cs-CZ" sz="1400" dirty="0">
                <a:ea typeface="Times New Roman" panose="02020603050405020304" pitchFamily="18" charset="0"/>
              </a:rPr>
              <a:t>Přiložený obvaz kontrolujeme, zda se neposunuje, neškrtí, je správně založen, neprosakuje sekret z rány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altLang="cs-CZ" sz="1400" dirty="0">
                <a:ea typeface="Times New Roman" panose="02020603050405020304" pitchFamily="18" charset="0"/>
              </a:rPr>
              <a:t>obvaz musí plnit funkci, pro kterou byl použit (ochrana rány, odvod sekrece)</a:t>
            </a:r>
            <a:endParaRPr lang="cs-CZ" sz="1400" dirty="0"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SPRÁVNÉ PŘICHYCENÍ STERILNÍHO KRYTÍ OBVAZU NÁPLASTÍ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200" dirty="0"/>
              <a:t>NIKDY NELEPÍME RÁNU SVISLE NEBO DO KŘÍŽE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200" dirty="0"/>
              <a:t>Tři vodorovné pruhy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200" dirty="0"/>
              <a:t>Vyhýbáme se drénům, </a:t>
            </a:r>
            <a:r>
              <a:rPr lang="cs-CZ" sz="1200" dirty="0" err="1"/>
              <a:t>stomickým</a:t>
            </a:r>
            <a:r>
              <a:rPr lang="cs-CZ" sz="1200" dirty="0"/>
              <a:t> pomůckám a ochlupení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200" dirty="0"/>
              <a:t>Přesah náplastí by měl být 5 - 10 cm přes krytí rány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200" dirty="0"/>
              <a:t>Vhodné je odtrhnout náplast z cívky a teprve poté lepit na tělo pacienta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200" dirty="0"/>
              <a:t>Dávejte pozor abyste se cívkou náplasti nedotkli těla nemocného; cívku náplasti neodkládejte do lůžka pacienta (prevence šíření infekce)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200" dirty="0"/>
              <a:t>Možnost užít celoplošné krytí (např. </a:t>
            </a:r>
            <a:r>
              <a:rPr lang="cs-CZ" sz="1200" dirty="0" err="1"/>
              <a:t>Cosmopor</a:t>
            </a:r>
            <a:r>
              <a:rPr lang="cs-CZ" sz="1200" dirty="0"/>
              <a:t>)</a:t>
            </a:r>
          </a:p>
          <a:p>
            <a:pPr marL="0" indent="0">
              <a:buNone/>
            </a:pPr>
            <a:endParaRPr lang="cs-CZ" sz="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BŘIŠNÍ PÁS PODPŮRNÝ = VERBA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cs-CZ" sz="1400" dirty="0"/>
              <a:t>Prevence dehiscence rány - indikuje lékař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400" dirty="0"/>
              <a:t>Přikládá se na oděv - nutno hlídat jeho správnou pozici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400" dirty="0"/>
              <a:t>Pacient jí musí mít nasazenou vždy, pokud neleží (chůze, posazování, stoj)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400" dirty="0"/>
              <a:t>Růžné velikosti (1 - 5) označené barevně, nebo šitá na míru pacienta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400" dirty="0"/>
              <a:t>Verba označená popisem CHIR - A je majetkem oddělení, neoznačení je pacienta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400" dirty="0"/>
              <a:t>Použitou (znečištěnou) verbu oddělení lze dát do špinavého prádla (PACIENTOVU NIKOLIV)  </a:t>
            </a:r>
          </a:p>
          <a:p>
            <a:pPr marL="0" indent="0">
              <a:buNone/>
            </a:pPr>
            <a:endParaRPr lang="cs-CZ" sz="1400" dirty="0">
              <a:ea typeface="Times New Roman" panose="02020603050405020304" pitchFamily="18" charset="0"/>
            </a:endParaRPr>
          </a:p>
          <a:p>
            <a:pPr marL="457200" lvl="1"/>
            <a:endParaRPr lang="cs-CZ" sz="1400" dirty="0"/>
          </a:p>
        </p:txBody>
      </p:sp>
      <p:sp>
        <p:nvSpPr>
          <p:cNvPr id="8" name="Obdélník 7"/>
          <p:cNvSpPr/>
          <p:nvPr/>
        </p:nvSpPr>
        <p:spPr>
          <a:xfrm>
            <a:off x="5094891" y="2729120"/>
            <a:ext cx="1152128" cy="4603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10" name="Přímá spojnice 9"/>
          <p:cNvCxnSpPr/>
          <p:nvPr/>
        </p:nvCxnSpPr>
        <p:spPr>
          <a:xfrm>
            <a:off x="4895977" y="3140968"/>
            <a:ext cx="1584176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Přímá spojnice 11"/>
          <p:cNvCxnSpPr/>
          <p:nvPr/>
        </p:nvCxnSpPr>
        <p:spPr>
          <a:xfrm>
            <a:off x="4878867" y="2780928"/>
            <a:ext cx="1584176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Přímá spojnice 12"/>
          <p:cNvCxnSpPr/>
          <p:nvPr/>
        </p:nvCxnSpPr>
        <p:spPr>
          <a:xfrm>
            <a:off x="4878867" y="2959317"/>
            <a:ext cx="1584176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" name="Obdélník 13"/>
          <p:cNvSpPr/>
          <p:nvPr/>
        </p:nvSpPr>
        <p:spPr>
          <a:xfrm>
            <a:off x="6628410" y="3387796"/>
            <a:ext cx="504056" cy="4603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Obdélník 15"/>
          <p:cNvSpPr/>
          <p:nvPr/>
        </p:nvSpPr>
        <p:spPr>
          <a:xfrm>
            <a:off x="5883692" y="3349869"/>
            <a:ext cx="504056" cy="4603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18" name="Přímá spojnice 17"/>
          <p:cNvCxnSpPr/>
          <p:nvPr/>
        </p:nvCxnSpPr>
        <p:spPr>
          <a:xfrm>
            <a:off x="5810348" y="3266633"/>
            <a:ext cx="648072" cy="648072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Přímá spojnice 20"/>
          <p:cNvCxnSpPr/>
          <p:nvPr/>
        </p:nvCxnSpPr>
        <p:spPr>
          <a:xfrm flipV="1">
            <a:off x="5866920" y="3264024"/>
            <a:ext cx="648072" cy="61638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" name="Přímá spojnice 22"/>
          <p:cNvCxnSpPr/>
          <p:nvPr/>
        </p:nvCxnSpPr>
        <p:spPr>
          <a:xfrm>
            <a:off x="6702643" y="3233219"/>
            <a:ext cx="0" cy="681486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5" name="Přímá spojnice 24"/>
          <p:cNvCxnSpPr/>
          <p:nvPr/>
        </p:nvCxnSpPr>
        <p:spPr>
          <a:xfrm>
            <a:off x="6880438" y="3249926"/>
            <a:ext cx="0" cy="681486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6" name="Přímá spojnice 25"/>
          <p:cNvCxnSpPr/>
          <p:nvPr/>
        </p:nvCxnSpPr>
        <p:spPr>
          <a:xfrm>
            <a:off x="7020272" y="3249926"/>
            <a:ext cx="0" cy="681486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8" name="Šipka doleva 27"/>
          <p:cNvSpPr/>
          <p:nvPr/>
        </p:nvSpPr>
        <p:spPr>
          <a:xfrm>
            <a:off x="6461049" y="2704180"/>
            <a:ext cx="1296144" cy="504056"/>
          </a:xfrm>
          <a:prstGeom prst="lef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/>
              <a:t>SPRÁVNĚ</a:t>
            </a:r>
          </a:p>
        </p:txBody>
      </p:sp>
      <p:sp>
        <p:nvSpPr>
          <p:cNvPr id="29" name="Šipka doleva 28"/>
          <p:cNvSpPr/>
          <p:nvPr/>
        </p:nvSpPr>
        <p:spPr>
          <a:xfrm>
            <a:off x="7204613" y="3415051"/>
            <a:ext cx="1022912" cy="504056"/>
          </a:xfrm>
          <a:prstGeom prst="lef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/>
              <a:t>ŠPATNĚ</a:t>
            </a:r>
          </a:p>
        </p:txBody>
      </p:sp>
      <p:sp>
        <p:nvSpPr>
          <p:cNvPr id="17" name="Nadpis 3"/>
          <p:cNvSpPr txBox="1">
            <a:spLocks/>
          </p:cNvSpPr>
          <p:nvPr/>
        </p:nvSpPr>
        <p:spPr>
          <a:xfrm>
            <a:off x="-55436" y="13767"/>
            <a:ext cx="9144000" cy="8564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spcBef>
                <a:spcPct val="0"/>
              </a:spcBef>
              <a:buNone/>
              <a:defRPr sz="300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cs-CZ" sz="2800" dirty="0"/>
              <a:t>SPRÁVNÁ TECHNIKA PŘILOŽENÍ A PŘIPEVNĚNÍ STERILNÍHO KRYTÍ NA RÁNU</a:t>
            </a:r>
          </a:p>
        </p:txBody>
      </p:sp>
      <p:sp>
        <p:nvSpPr>
          <p:cNvPr id="2" name="Obdélník 1"/>
          <p:cNvSpPr/>
          <p:nvPr/>
        </p:nvSpPr>
        <p:spPr>
          <a:xfrm>
            <a:off x="34320" y="809578"/>
            <a:ext cx="8964488" cy="1686040"/>
          </a:xfrm>
          <a:prstGeom prst="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/>
          <p:cNvSpPr/>
          <p:nvPr/>
        </p:nvSpPr>
        <p:spPr>
          <a:xfrm>
            <a:off x="37017" y="2517570"/>
            <a:ext cx="8964488" cy="2008688"/>
          </a:xfrm>
          <a:prstGeom prst="rect">
            <a:avLst/>
          </a:prstGeom>
          <a:noFill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 sz="1600" dirty="0"/>
          </a:p>
        </p:txBody>
      </p:sp>
      <p:sp>
        <p:nvSpPr>
          <p:cNvPr id="20" name="Obdélník 19"/>
          <p:cNvSpPr/>
          <p:nvPr/>
        </p:nvSpPr>
        <p:spPr>
          <a:xfrm>
            <a:off x="37254" y="4554604"/>
            <a:ext cx="8964488" cy="1826724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2" name="Obrázek 21"/>
          <p:cNvPicPr/>
          <p:nvPr/>
        </p:nvPicPr>
        <p:blipFill rotWithShape="1">
          <a:blip r:embed="rId2"/>
          <a:srcRect l="16534" t="30423" r="48909" b="41005"/>
          <a:stretch/>
        </p:blipFill>
        <p:spPr bwMode="auto">
          <a:xfrm>
            <a:off x="6700582" y="4595165"/>
            <a:ext cx="2280874" cy="129088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4" name="Obrázek 23"/>
          <p:cNvPicPr/>
          <p:nvPr/>
        </p:nvPicPr>
        <p:blipFill rotWithShape="1">
          <a:blip r:embed="rId3"/>
          <a:srcRect l="42824" t="38360" r="42130" b="21958"/>
          <a:stretch/>
        </p:blipFill>
        <p:spPr bwMode="auto">
          <a:xfrm>
            <a:off x="5833807" y="4582727"/>
            <a:ext cx="866775" cy="131283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Obdélník 2"/>
          <p:cNvSpPr/>
          <p:nvPr/>
        </p:nvSpPr>
        <p:spPr>
          <a:xfrm>
            <a:off x="-55436" y="6437033"/>
            <a:ext cx="919943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>
              <a:buFont typeface="+mj-lt"/>
              <a:buAutoNum type="arabicPeriod"/>
            </a:pPr>
            <a:r>
              <a:rPr lang="cs-CZ" sz="1200" dirty="0"/>
              <a:t>Eliščiny zdravotnické pomůcky, Břišní pás podpůrný </a:t>
            </a:r>
            <a:r>
              <a:rPr lang="en-US" sz="1200" dirty="0"/>
              <a:t>[</a:t>
            </a:r>
            <a:r>
              <a:rPr lang="cs-CZ" sz="1200" dirty="0"/>
              <a:t>online]. </a:t>
            </a:r>
            <a:r>
              <a:rPr lang="en-US" sz="1200" dirty="0"/>
              <a:t>[</a:t>
            </a:r>
            <a:r>
              <a:rPr lang="cs-CZ" sz="1200" dirty="0" err="1"/>
              <a:t>cited</a:t>
            </a:r>
            <a:r>
              <a:rPr lang="cs-CZ" sz="1200" dirty="0"/>
              <a:t> 2018-12-8]. </a:t>
            </a:r>
            <a:r>
              <a:rPr lang="cs-CZ" sz="1200" dirty="0" err="1"/>
              <a:t>Available</a:t>
            </a:r>
            <a:r>
              <a:rPr lang="cs-CZ" sz="1200" dirty="0"/>
              <a:t> </a:t>
            </a:r>
            <a:r>
              <a:rPr lang="cs-CZ" sz="1200" dirty="0" err="1"/>
              <a:t>from</a:t>
            </a:r>
            <a:r>
              <a:rPr lang="cs-CZ" sz="1200" dirty="0"/>
              <a:t>: http://www.elisciny-pomucky.cz/produkty/</a:t>
            </a:r>
            <a:r>
              <a:rPr lang="cs-CZ" sz="1200" dirty="0" err="1"/>
              <a:t>bricho-zada</a:t>
            </a:r>
            <a:r>
              <a:rPr lang="cs-CZ" sz="1200" dirty="0"/>
              <a:t>. Czech.</a:t>
            </a:r>
          </a:p>
        </p:txBody>
      </p:sp>
      <p:sp>
        <p:nvSpPr>
          <p:cNvPr id="30" name="TextovéPole 29"/>
          <p:cNvSpPr txBox="1"/>
          <p:nvPr/>
        </p:nvSpPr>
        <p:spPr>
          <a:xfrm>
            <a:off x="6480153" y="5669551"/>
            <a:ext cx="4002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[1]</a:t>
            </a:r>
          </a:p>
        </p:txBody>
      </p:sp>
      <p:sp>
        <p:nvSpPr>
          <p:cNvPr id="31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6118024" y="560245"/>
            <a:ext cx="2895600" cy="260648"/>
          </a:xfrm>
        </p:spPr>
        <p:txBody>
          <a:bodyPr/>
          <a:lstStyle/>
          <a:p>
            <a:r>
              <a:rPr lang="cs-CZ" dirty="0"/>
              <a:t>Dedikováno projektu MUNI/FR/0962/2017</a:t>
            </a:r>
          </a:p>
        </p:txBody>
      </p:sp>
      <p:sp>
        <p:nvSpPr>
          <p:cNvPr id="27" name="TextovéPole 26">
            <a:extLst>
              <a:ext uri="{FF2B5EF4-FFF2-40B4-BE49-F238E27FC236}">
                <a16:creationId xmlns:a16="http://schemas.microsoft.com/office/drawing/2014/main" id="{BD6C7FCA-FF5C-4F72-8EA9-136E215B9F23}"/>
              </a:ext>
            </a:extLst>
          </p:cNvPr>
          <p:cNvSpPr txBox="1"/>
          <p:nvPr/>
        </p:nvSpPr>
        <p:spPr>
          <a:xfrm>
            <a:off x="8795828" y="6611779"/>
            <a:ext cx="34817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00" dirty="0"/>
              <a:t>5.4</a:t>
            </a:r>
          </a:p>
        </p:txBody>
      </p:sp>
    </p:spTree>
    <p:extLst>
      <p:ext uri="{BB962C8B-B14F-4D97-AF65-F5344CB8AC3E}">
        <p14:creationId xmlns:p14="http://schemas.microsoft.com/office/powerpoint/2010/main" val="23015656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Obrázek 28"/>
          <p:cNvPicPr/>
          <p:nvPr/>
        </p:nvPicPr>
        <p:blipFill rotWithShape="1">
          <a:blip r:embed="rId2"/>
          <a:srcRect l="39202" t="12702" r="30972" b="9162"/>
          <a:stretch/>
        </p:blipFill>
        <p:spPr bwMode="auto">
          <a:xfrm>
            <a:off x="29701" y="494779"/>
            <a:ext cx="2339832" cy="396354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20846" y="33843"/>
            <a:ext cx="2348687" cy="544085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cs-CZ" dirty="0"/>
              <a:t>POMŮCKY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2411760" y="116632"/>
            <a:ext cx="6624736" cy="476672"/>
          </a:xfrm>
        </p:spPr>
        <p:txBody>
          <a:bodyPr>
            <a:noAutofit/>
          </a:bodyPr>
          <a:lstStyle/>
          <a:p>
            <a:pPr algn="ctr">
              <a:spcBef>
                <a:spcPct val="0"/>
              </a:spcBef>
            </a:pPr>
            <a:r>
              <a:rPr lang="cs-CZ" sz="3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PÉČE O OPERAČNÍ RÁNU - standart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2495991" y="476672"/>
            <a:ext cx="6648007" cy="6381327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cs-CZ" sz="1400" dirty="0"/>
              <a:t>Dle indikace podej pacientovi cca. 30 min před převazem analgetika, informuj pacienta a uprav jeho  polohu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cs-CZ" sz="1400" dirty="0"/>
              <a:t>Do lůžka pacienta umísti emitní misku a připrav rukavice pro odstranění použitého krytí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cs-CZ" sz="1400" dirty="0"/>
              <a:t>Nasaď si rukavice a odstraň krytí z rány (na CHK provádí lékař)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cs-CZ" sz="1400" dirty="0"/>
              <a:t>Podávkami vytáhni z kazety pinzetu (za střed nástroje) a uchop ji do ruky za úchopovou část (nedotkni se podávek)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cs-CZ" sz="1400" dirty="0"/>
              <a:t>Do pinzety vlož tampón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cs-CZ" sz="1400" dirty="0"/>
              <a:t>z obalu vyndej podávkami nebo sterilní pinzetou - pozor na </a:t>
            </a:r>
            <a:r>
              <a:rPr lang="cs-CZ" sz="1400" dirty="0" err="1"/>
              <a:t>znesterilnění</a:t>
            </a:r>
            <a:endParaRPr lang="cs-CZ" sz="1400" dirty="0"/>
          </a:p>
          <a:p>
            <a:pPr>
              <a:buFont typeface="Wingdings" panose="05000000000000000000" pitchFamily="2" charset="2"/>
              <a:buChar char="ü"/>
            </a:pPr>
            <a:r>
              <a:rPr lang="cs-CZ" sz="1400" dirty="0"/>
              <a:t>Nad emitní miskou u lůžka pacienta z výšky cca 5 cm na tampón aplikuj  dostatečné množstvím vhodné dezinfekce (láhev od dezinfekce se nesmí dotknout tampónu) a pinzetu s tampónem podej lékaři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cs-CZ" sz="1400" dirty="0"/>
              <a:t>Společně s lékařem sleduj hojení rány a známky </a:t>
            </a:r>
            <a:r>
              <a:rPr lang="cs-CZ" sz="1400" dirty="0" err="1"/>
              <a:t>ranné</a:t>
            </a:r>
            <a:r>
              <a:rPr lang="cs-CZ" sz="1400" dirty="0"/>
              <a:t> infekce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cs-CZ" sz="1400" dirty="0"/>
              <a:t>Lékař provede dezinfekci rány od nejčistější zóny k nejšpinavější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cs-CZ" sz="1400" dirty="0"/>
              <a:t>Podej lékaři vhodné sterilní krytí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cs-CZ" sz="1400" dirty="0"/>
              <a:t>Sterilní krytí připevni (náplastí, obvazem) - dbej na správnou techniku přiložení a uchycení sterilního krytí)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cs-CZ" sz="1400" dirty="0"/>
              <a:t>Proveď fixaci drénů (nahraď tu stávající)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cs-CZ" sz="1400" dirty="0"/>
              <a:t>Dle zvyklosti oddělení proveď záznam do dokumentace, ukliď pomůcky</a:t>
            </a:r>
          </a:p>
          <a:p>
            <a:pPr>
              <a:buFont typeface="Wingdings" panose="05000000000000000000" pitchFamily="2" charset="2"/>
              <a:buChar char="ü"/>
            </a:pPr>
            <a:endParaRPr lang="cs-CZ" sz="1400" dirty="0"/>
          </a:p>
          <a:p>
            <a:pPr marL="0" indent="0">
              <a:buNone/>
            </a:pPr>
            <a:endParaRPr lang="cs-CZ" sz="1400" dirty="0"/>
          </a:p>
          <a:p>
            <a:pPr marL="0" indent="0" algn="ctr">
              <a:buNone/>
            </a:pPr>
            <a:r>
              <a:rPr lang="cs-CZ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Pokud u pacienta převazujeme více ran, vždy postupujeme od méně kontaminované k více kontaminované. Např. 1. extrakce CVK, 2. převaz břicha, 3. převaz v </a:t>
            </a:r>
            <a:r>
              <a:rPr lang="cs-CZ" sz="1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perianální</a:t>
            </a:r>
            <a:r>
              <a:rPr lang="cs-CZ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oblasti. Pokud toto není dodrženo, je třeba vyměnit chirurgické nástroje.</a:t>
            </a:r>
          </a:p>
          <a:p>
            <a:pPr>
              <a:buFont typeface="Wingdings" panose="05000000000000000000" pitchFamily="2" charset="2"/>
              <a:buChar char="ü"/>
            </a:pPr>
            <a:endParaRPr lang="cs-CZ" sz="1400" dirty="0"/>
          </a:p>
          <a:p>
            <a:pPr>
              <a:buFont typeface="Wingdings" panose="05000000000000000000" pitchFamily="2" charset="2"/>
              <a:buChar char="ü"/>
            </a:pPr>
            <a:endParaRPr lang="cs-CZ" sz="1400" dirty="0"/>
          </a:p>
        </p:txBody>
      </p:sp>
      <p:sp>
        <p:nvSpPr>
          <p:cNvPr id="8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-15971" y="6597352"/>
            <a:ext cx="2859779" cy="260648"/>
          </a:xfrm>
        </p:spPr>
        <p:txBody>
          <a:bodyPr/>
          <a:lstStyle/>
          <a:p>
            <a:r>
              <a:rPr lang="cs-CZ" dirty="0"/>
              <a:t>Dedikováno projektu MUNI/FR/0962/2017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221625" y="931659"/>
            <a:ext cx="8278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>
                <a:solidFill>
                  <a:schemeClr val="bg1"/>
                </a:solidFill>
              </a:rPr>
              <a:t>Rukavice</a:t>
            </a:r>
          </a:p>
        </p:txBody>
      </p:sp>
      <p:sp>
        <p:nvSpPr>
          <p:cNvPr id="20" name="TextovéPole 19"/>
          <p:cNvSpPr txBox="1"/>
          <p:nvPr/>
        </p:nvSpPr>
        <p:spPr>
          <a:xfrm>
            <a:off x="1254997" y="1752602"/>
            <a:ext cx="11145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cs-CZ"/>
            </a:defPPr>
            <a:lvl1pPr>
              <a:defRPr sz="1400"/>
            </a:lvl1pPr>
          </a:lstStyle>
          <a:p>
            <a:r>
              <a:rPr lang="cs-CZ" dirty="0"/>
              <a:t>Emitní miska</a:t>
            </a:r>
          </a:p>
        </p:txBody>
      </p:sp>
      <p:sp>
        <p:nvSpPr>
          <p:cNvPr id="21" name="TextovéPole 20"/>
          <p:cNvSpPr txBox="1"/>
          <p:nvPr/>
        </p:nvSpPr>
        <p:spPr>
          <a:xfrm>
            <a:off x="156159" y="3342152"/>
            <a:ext cx="13485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cs-CZ"/>
            </a:defPPr>
            <a:lvl1pPr>
              <a:defRPr sz="1400"/>
            </a:lvl1pPr>
          </a:lstStyle>
          <a:p>
            <a:r>
              <a:rPr lang="cs-CZ" dirty="0"/>
              <a:t>Pinzeta - sterilní</a:t>
            </a:r>
          </a:p>
        </p:txBody>
      </p:sp>
      <p:sp>
        <p:nvSpPr>
          <p:cNvPr id="22" name="TextovéPole 21"/>
          <p:cNvSpPr txBox="1"/>
          <p:nvPr/>
        </p:nvSpPr>
        <p:spPr>
          <a:xfrm>
            <a:off x="92251" y="2734900"/>
            <a:ext cx="10866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cs-CZ"/>
            </a:defPPr>
            <a:lvl1pPr>
              <a:defRPr sz="1400"/>
            </a:lvl1pPr>
          </a:lstStyle>
          <a:p>
            <a:r>
              <a:rPr lang="cs-CZ" dirty="0"/>
              <a:t>Tampóny - sterilní</a:t>
            </a:r>
          </a:p>
        </p:txBody>
      </p:sp>
      <p:sp>
        <p:nvSpPr>
          <p:cNvPr id="23" name="TextovéPole 22"/>
          <p:cNvSpPr txBox="1"/>
          <p:nvPr/>
        </p:nvSpPr>
        <p:spPr>
          <a:xfrm>
            <a:off x="734989" y="2205982"/>
            <a:ext cx="9714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cs-CZ"/>
            </a:defPPr>
            <a:lvl1pPr>
              <a:defRPr sz="1400"/>
            </a:lvl1pPr>
          </a:lstStyle>
          <a:p>
            <a:r>
              <a:rPr lang="cs-CZ" dirty="0"/>
              <a:t>Dezinfekce</a:t>
            </a:r>
          </a:p>
        </p:txBody>
      </p:sp>
      <p:sp>
        <p:nvSpPr>
          <p:cNvPr id="24" name="TextovéPole 23"/>
          <p:cNvSpPr txBox="1"/>
          <p:nvPr/>
        </p:nvSpPr>
        <p:spPr>
          <a:xfrm>
            <a:off x="708789" y="4209116"/>
            <a:ext cx="10677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cs-CZ"/>
            </a:defPPr>
            <a:lvl1pPr>
              <a:defRPr sz="1400"/>
            </a:lvl1pPr>
          </a:lstStyle>
          <a:p>
            <a:r>
              <a:rPr lang="cs-CZ" dirty="0"/>
              <a:t>Sterilní krytí</a:t>
            </a:r>
          </a:p>
        </p:txBody>
      </p:sp>
      <p:pic>
        <p:nvPicPr>
          <p:cNvPr id="25" name="Obrázek 24"/>
          <p:cNvPicPr/>
          <p:nvPr/>
        </p:nvPicPr>
        <p:blipFill rotWithShape="1">
          <a:blip r:embed="rId3"/>
          <a:srcRect l="78869" t="59788" r="13360" b="27514"/>
          <a:stretch/>
        </p:blipFill>
        <p:spPr bwMode="auto">
          <a:xfrm>
            <a:off x="29701" y="4773699"/>
            <a:ext cx="2026760" cy="126174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7" name="Zástupný symbol pro text 2"/>
          <p:cNvSpPr txBox="1">
            <a:spLocks/>
          </p:cNvSpPr>
          <p:nvPr/>
        </p:nvSpPr>
        <p:spPr>
          <a:xfrm>
            <a:off x="29701" y="4454189"/>
            <a:ext cx="2348687" cy="293818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 anchor="b">
            <a:normAutofit fontScale="85000" lnSpcReduction="200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sz="1800" dirty="0"/>
              <a:t>POSTUP DEZINFEKCE</a:t>
            </a:r>
          </a:p>
        </p:txBody>
      </p:sp>
      <p:sp>
        <p:nvSpPr>
          <p:cNvPr id="28" name="TextovéPole 27"/>
          <p:cNvSpPr txBox="1"/>
          <p:nvPr/>
        </p:nvSpPr>
        <p:spPr>
          <a:xfrm>
            <a:off x="29702" y="5966596"/>
            <a:ext cx="23820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Dezinfekce rány hojící se per </a:t>
            </a:r>
            <a:r>
              <a:rPr lang="cs-CZ" sz="1200" dirty="0" err="1"/>
              <a:t>primam</a:t>
            </a:r>
            <a:r>
              <a:rPr lang="cs-CZ" sz="1200" dirty="0"/>
              <a:t> (tahy dezinfekcí)</a:t>
            </a:r>
          </a:p>
          <a:p>
            <a:r>
              <a:rPr lang="cs-CZ" sz="1200" dirty="0"/>
              <a:t>Výstupy drénů dezinfikujeme nakonec</a:t>
            </a:r>
          </a:p>
        </p:txBody>
      </p:sp>
      <p:sp>
        <p:nvSpPr>
          <p:cNvPr id="12" name="Obdélník 11"/>
          <p:cNvSpPr/>
          <p:nvPr/>
        </p:nvSpPr>
        <p:spPr>
          <a:xfrm>
            <a:off x="17623" y="556995"/>
            <a:ext cx="2351911" cy="6040357"/>
          </a:xfrm>
          <a:prstGeom prst="rect">
            <a:avLst/>
          </a:prstGeom>
          <a:noFill/>
          <a:ln w="381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54579F30-249A-40C6-8EA4-2AC2BCF0D6FB}"/>
              </a:ext>
            </a:extLst>
          </p:cNvPr>
          <p:cNvSpPr txBox="1"/>
          <p:nvPr/>
        </p:nvSpPr>
        <p:spPr>
          <a:xfrm>
            <a:off x="8795828" y="6611779"/>
            <a:ext cx="2503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00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4016432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13793" y="30998"/>
            <a:ext cx="8208912" cy="638944"/>
          </a:xfrm>
        </p:spPr>
        <p:txBody>
          <a:bodyPr vert="horz" lIns="91440" tIns="45720" rIns="91440" bIns="45720" rtlCol="0" anchor="b">
            <a:noAutofit/>
          </a:bodyPr>
          <a:lstStyle/>
          <a:p>
            <a:pPr>
              <a:buFont typeface="Arial" panose="020B0604020202020204" pitchFamily="34" charset="0"/>
            </a:pPr>
            <a:r>
              <a:rPr lang="cs-CZ" sz="3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PARAMETRY HODNOCENÉ NA RÁNĚ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4191520" y="651733"/>
            <a:ext cx="4860032" cy="1618905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indent="0">
              <a:buNone/>
            </a:pPr>
            <a:r>
              <a:rPr lang="cs-CZ" sz="18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Hojení per </a:t>
            </a:r>
            <a:r>
              <a:rPr lang="cs-CZ" sz="1800" b="1" dirty="0" err="1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primam</a:t>
            </a:r>
            <a:endParaRPr lang="cs-CZ" sz="1800" b="1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400" dirty="0">
                <a:ea typeface="Times New Roman" panose="02020603050405020304" pitchFamily="18" charset="0"/>
              </a:rPr>
              <a:t>Délka rány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400" dirty="0">
                <a:ea typeface="Times New Roman" panose="02020603050405020304" pitchFamily="18" charset="0"/>
              </a:rPr>
              <a:t>Přiblížení okrajů rány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400" dirty="0">
                <a:ea typeface="Times New Roman" panose="02020603050405020304" pitchFamily="18" charset="0"/>
              </a:rPr>
              <a:t>Tvorba jizvy</a:t>
            </a:r>
          </a:p>
          <a:p>
            <a:pPr marL="0" indent="0" algn="ctr">
              <a:buNone/>
            </a:pPr>
            <a:r>
              <a:rPr lang="cs-CZ" sz="1400" b="1" i="1" dirty="0">
                <a:ea typeface="Times New Roman" panose="02020603050405020304" pitchFamily="18" charset="0"/>
              </a:rPr>
              <a:t>Sekrece krvavá (hemoragická) či serózní v přiměřeném množství je fyziologická.</a:t>
            </a:r>
          </a:p>
        </p:txBody>
      </p:sp>
      <p:sp>
        <p:nvSpPr>
          <p:cNvPr id="4" name="Zástupný symbol pro obsah 4"/>
          <p:cNvSpPr txBox="1">
            <a:spLocks/>
          </p:cNvSpPr>
          <p:nvPr/>
        </p:nvSpPr>
        <p:spPr>
          <a:xfrm>
            <a:off x="4191520" y="2448059"/>
            <a:ext cx="4843241" cy="230832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cs-CZ"/>
            </a:defPPr>
            <a:lvl1pPr marL="285750" indent="-285750">
              <a:spcAft>
                <a:spcPts val="0"/>
              </a:spcAft>
              <a:buFont typeface="Wingdings" panose="05000000000000000000" pitchFamily="2" charset="2"/>
              <a:buChar char="ü"/>
              <a:defRPr sz="1600">
                <a:ea typeface="Times New Roman" panose="02020603050405020304" pitchFamily="18" charset="0"/>
              </a:defRPr>
            </a:lvl1pPr>
          </a:lstStyle>
          <a:p>
            <a:pPr marL="0" indent="0">
              <a:buNone/>
            </a:pPr>
            <a:r>
              <a:rPr lang="cs-CZ" sz="18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Hojení per </a:t>
            </a:r>
            <a:r>
              <a:rPr lang="cs-CZ" sz="1800" b="1" dirty="0" err="1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secundam</a:t>
            </a:r>
            <a:r>
              <a:rPr lang="cs-CZ" sz="18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(nehojící se rány)</a:t>
            </a:r>
          </a:p>
          <a:p>
            <a:r>
              <a:rPr lang="cs-CZ" sz="1400" dirty="0"/>
              <a:t>Velikost rány a vývoj v čase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cs-CZ" sz="1400" dirty="0">
                <a:ea typeface="Times New Roman" panose="02020603050405020304" pitchFamily="18" charset="0"/>
              </a:rPr>
              <a:t>Trojrozměrně  = délka šířka hloubka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cs-CZ" sz="1400" dirty="0">
                <a:ea typeface="Times New Roman" panose="02020603050405020304" pitchFamily="18" charset="0"/>
              </a:rPr>
              <a:t>Měřit pravítkem, obkreslit na fólii, fotodokumentace</a:t>
            </a:r>
          </a:p>
          <a:p>
            <a:r>
              <a:rPr lang="cs-CZ" sz="1400" dirty="0"/>
              <a:t>Spodina rány (povlaky, nekróza, odloupávání tkáně, granulace, tvorba jizvy)</a:t>
            </a:r>
          </a:p>
          <a:p>
            <a:r>
              <a:rPr lang="cs-CZ" sz="1400" dirty="0"/>
              <a:t>Okolní tkáň (puchýřky, macerace, erytém) </a:t>
            </a:r>
          </a:p>
          <a:p>
            <a:r>
              <a:rPr lang="cs-CZ" sz="1400" dirty="0" err="1"/>
              <a:t>Prosak</a:t>
            </a:r>
            <a:r>
              <a:rPr lang="cs-CZ" sz="1400" dirty="0"/>
              <a:t>: množství a charakter (purulentní)</a:t>
            </a:r>
          </a:p>
          <a:p>
            <a:r>
              <a:rPr lang="cs-CZ" sz="1400" dirty="0"/>
              <a:t>Tvorba kapes a píštělí</a:t>
            </a:r>
          </a:p>
          <a:p>
            <a:pPr marL="0" indent="0" algn="ctr">
              <a:buNone/>
            </a:pPr>
            <a:r>
              <a:rPr lang="cs-CZ" sz="1400" b="1" i="1" dirty="0"/>
              <a:t>Sekrece zkalená či purulentní.</a:t>
            </a:r>
          </a:p>
        </p:txBody>
      </p:sp>
      <p:sp>
        <p:nvSpPr>
          <p:cNvPr id="6" name="Zástupný symbol pro obsah 4"/>
          <p:cNvSpPr txBox="1">
            <a:spLocks/>
          </p:cNvSpPr>
          <p:nvPr/>
        </p:nvSpPr>
        <p:spPr>
          <a:xfrm>
            <a:off x="4067944" y="4941168"/>
            <a:ext cx="8280920" cy="58477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cs-CZ"/>
            </a:defPPr>
            <a:lvl1pPr marL="285750" indent="-285750">
              <a:spcAft>
                <a:spcPts val="0"/>
              </a:spcAft>
              <a:buFont typeface="Wingdings" panose="05000000000000000000" pitchFamily="2" charset="2"/>
              <a:buChar char="ü"/>
              <a:defRPr sz="1600">
                <a:ea typeface="Times New Roman" panose="02020603050405020304" pitchFamily="18" charset="0"/>
              </a:defRPr>
            </a:lvl1pPr>
          </a:lstStyle>
          <a:p>
            <a:endParaRPr lang="cs-CZ" dirty="0"/>
          </a:p>
          <a:p>
            <a:endParaRPr lang="cs-CZ" dirty="0"/>
          </a:p>
        </p:txBody>
      </p:sp>
      <p:sp>
        <p:nvSpPr>
          <p:cNvPr id="3" name="Obdélník 2"/>
          <p:cNvSpPr/>
          <p:nvPr/>
        </p:nvSpPr>
        <p:spPr>
          <a:xfrm>
            <a:off x="0" y="1629824"/>
            <a:ext cx="4191520" cy="163121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cs-CZ" sz="1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Všechny rány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400" dirty="0">
                <a:ea typeface="Times New Roman" panose="02020603050405020304" pitchFamily="18" charset="0"/>
              </a:rPr>
              <a:t>Lokalizace rány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400" dirty="0">
                <a:ea typeface="Times New Roman" panose="02020603050405020304" pitchFamily="18" charset="0"/>
              </a:rPr>
              <a:t>Pohmoždění, hematom okolní v okolí rány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400" dirty="0" err="1">
                <a:ea typeface="Times New Roman" panose="02020603050405020304" pitchFamily="18" charset="0"/>
              </a:rPr>
              <a:t>Prosak</a:t>
            </a:r>
            <a:r>
              <a:rPr lang="cs-CZ" sz="1400" dirty="0">
                <a:ea typeface="Times New Roman" panose="02020603050405020304" pitchFamily="18" charset="0"/>
              </a:rPr>
              <a:t>: množství a charakter (obkreslit, zkusit otisk na rukavici - hodnocení dle nasáknutí krycí vrstvy) 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400" dirty="0">
                <a:ea typeface="Times New Roman" panose="02020603050405020304" pitchFamily="18" charset="0"/>
              </a:rPr>
              <a:t>Odtok z drénů: množství, charakter a zápach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400" dirty="0">
                <a:ea typeface="Times New Roman" panose="02020603050405020304" pitchFamily="18" charset="0"/>
              </a:rPr>
              <a:t>Bolest</a:t>
            </a:r>
          </a:p>
        </p:txBody>
      </p:sp>
      <p:sp>
        <p:nvSpPr>
          <p:cNvPr id="7" name="Obdélník 6"/>
          <p:cNvSpPr/>
          <p:nvPr/>
        </p:nvSpPr>
        <p:spPr>
          <a:xfrm>
            <a:off x="0" y="4749138"/>
            <a:ext cx="9053736" cy="187743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cs-CZ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Známky </a:t>
            </a:r>
            <a:r>
              <a:rPr lang="cs-CZ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ránné</a:t>
            </a:r>
            <a:r>
              <a:rPr lang="cs-CZ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 infekce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400" dirty="0">
                <a:ea typeface="Times New Roman" panose="02020603050405020304" pitchFamily="18" charset="0"/>
              </a:rPr>
              <a:t>Zkalený, purulentní sekret z rány (</a:t>
            </a:r>
            <a:r>
              <a:rPr lang="cs-CZ" sz="1400" dirty="0" err="1">
                <a:ea typeface="Times New Roman" panose="02020603050405020304" pitchFamily="18" charset="0"/>
              </a:rPr>
              <a:t>prosak</a:t>
            </a:r>
            <a:r>
              <a:rPr lang="cs-CZ" sz="1400" dirty="0">
                <a:ea typeface="Times New Roman" panose="02020603050405020304" pitchFamily="18" charset="0"/>
              </a:rPr>
              <a:t>, odpad z drénů)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400" dirty="0">
                <a:ea typeface="Times New Roman" panose="02020603050405020304" pitchFamily="18" charset="0"/>
              </a:rPr>
              <a:t>Otok rány (napětí v ráně)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400" dirty="0">
                <a:ea typeface="Times New Roman" panose="02020603050405020304" pitchFamily="18" charset="0"/>
              </a:rPr>
              <a:t>Zvýšená tělesná teplota a zvýšená teplota okolní kůže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400" dirty="0">
                <a:ea typeface="Times New Roman" panose="02020603050405020304" pitchFamily="18" charset="0"/>
              </a:rPr>
              <a:t>Zarudnutí okolní kůže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400" dirty="0">
                <a:ea typeface="Times New Roman" panose="02020603050405020304" pitchFamily="18" charset="0"/>
              </a:rPr>
              <a:t>Nepříjemný (hnilobný) zápach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400" dirty="0">
                <a:ea typeface="Times New Roman" panose="02020603050405020304" pitchFamily="18" charset="0"/>
              </a:rPr>
              <a:t>Porucha funkce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400" dirty="0">
                <a:ea typeface="Times New Roman" panose="02020603050405020304" pitchFamily="18" charset="0"/>
              </a:rPr>
              <a:t>Bolest</a:t>
            </a:r>
          </a:p>
        </p:txBody>
      </p:sp>
      <p:sp>
        <p:nvSpPr>
          <p:cNvPr id="8" name="Zástupný symbol pro zápatí 1"/>
          <p:cNvSpPr>
            <a:spLocks noGrp="1"/>
          </p:cNvSpPr>
          <p:nvPr>
            <p:ph type="ftr" sz="quarter" idx="11"/>
          </p:nvPr>
        </p:nvSpPr>
        <p:spPr>
          <a:xfrm>
            <a:off x="3079068" y="6626575"/>
            <a:ext cx="2895600" cy="227149"/>
          </a:xfrm>
        </p:spPr>
        <p:txBody>
          <a:bodyPr/>
          <a:lstStyle/>
          <a:p>
            <a:r>
              <a:rPr lang="cs-CZ" dirty="0"/>
              <a:t>Dedikováno projektu MUNI/FR/0962/2017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15052F05-0B5D-4959-BE83-EC4E6E14153C}"/>
              </a:ext>
            </a:extLst>
          </p:cNvPr>
          <p:cNvSpPr txBox="1"/>
          <p:nvPr/>
        </p:nvSpPr>
        <p:spPr>
          <a:xfrm>
            <a:off x="8795828" y="6611779"/>
            <a:ext cx="2503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00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42916620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Obrázek 24"/>
          <p:cNvPicPr/>
          <p:nvPr/>
        </p:nvPicPr>
        <p:blipFill rotWithShape="1">
          <a:blip r:embed="rId2"/>
          <a:srcRect l="28860" t="20788" r="30250" b="7631"/>
          <a:stretch/>
        </p:blipFill>
        <p:spPr bwMode="auto">
          <a:xfrm>
            <a:off x="178178" y="566051"/>
            <a:ext cx="2985591" cy="477681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3238402" y="0"/>
            <a:ext cx="5654077" cy="969847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cs-CZ" sz="3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PÉČE O OPERAČNÍ RÁNU -  extrakce stehů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3238403" y="1040927"/>
            <a:ext cx="5003878" cy="2116002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cs-CZ" sz="1600" dirty="0"/>
              <a:t>Postup shodný jako u péče o operační ránu - standart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cs-CZ" sz="1600" dirty="0"/>
              <a:t>Lékaři musí být podána </a:t>
            </a:r>
            <a:r>
              <a:rPr lang="cs-CZ" sz="1600" b="1" dirty="0"/>
              <a:t>anatomická pinzeta</a:t>
            </a:r>
            <a:endParaRPr lang="cs-CZ" sz="1600" dirty="0"/>
          </a:p>
          <a:p>
            <a:pPr>
              <a:buFont typeface="Wingdings" panose="05000000000000000000" pitchFamily="2" charset="2"/>
              <a:buChar char="ü"/>
            </a:pPr>
            <a:r>
              <a:rPr lang="cs-CZ" sz="1600" dirty="0"/>
              <a:t>Po dezinfekci rány podáváme sterilní hrotnaté nůžky nebo kopíčko - lékař odstraní stehy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cs-CZ" sz="1600" dirty="0"/>
              <a:t>Dle požadavku lékaře podej:  podávkami nový tampón a dezinfekci </a:t>
            </a:r>
            <a:r>
              <a:rPr lang="cs-CZ" sz="1050" dirty="0"/>
              <a:t>(dbej na to, aby se lékař pinzetou nedotkl podávek)</a:t>
            </a:r>
            <a:r>
              <a:rPr lang="cs-CZ" sz="1600" dirty="0"/>
              <a:t>, nebo sterilní krytí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cs-CZ" sz="1600" dirty="0"/>
              <a:t>Ránu většinou již necháváme „na volno“ = bez obvazu</a:t>
            </a:r>
          </a:p>
        </p:txBody>
      </p:sp>
      <p:sp>
        <p:nvSpPr>
          <p:cNvPr id="8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6248400" y="6304663"/>
            <a:ext cx="2895600" cy="260648"/>
          </a:xfrm>
        </p:spPr>
        <p:txBody>
          <a:bodyPr/>
          <a:lstStyle/>
          <a:p>
            <a:r>
              <a:rPr lang="cs-CZ" dirty="0"/>
              <a:t>Dedikováno projektu MUNI/FR/0962/2017</a:t>
            </a:r>
          </a:p>
        </p:txBody>
      </p:sp>
      <p:sp>
        <p:nvSpPr>
          <p:cNvPr id="36" name="TextovéPole 35"/>
          <p:cNvSpPr txBox="1"/>
          <p:nvPr/>
        </p:nvSpPr>
        <p:spPr>
          <a:xfrm>
            <a:off x="1763688" y="2266529"/>
            <a:ext cx="13135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cs-CZ"/>
            </a:defPPr>
            <a:lvl1pPr>
              <a:defRPr sz="1400"/>
            </a:lvl1pPr>
          </a:lstStyle>
          <a:p>
            <a:r>
              <a:rPr lang="cs-CZ" sz="1200" dirty="0">
                <a:solidFill>
                  <a:srgbClr val="C00000"/>
                </a:solidFill>
              </a:rPr>
              <a:t>Pinzeta musí být anatomická</a:t>
            </a:r>
          </a:p>
        </p:txBody>
      </p:sp>
      <p:sp>
        <p:nvSpPr>
          <p:cNvPr id="43" name="Obdélník 42"/>
          <p:cNvSpPr/>
          <p:nvPr/>
        </p:nvSpPr>
        <p:spPr>
          <a:xfrm>
            <a:off x="155230" y="21966"/>
            <a:ext cx="3008539" cy="6071330"/>
          </a:xfrm>
          <a:prstGeom prst="rect">
            <a:avLst/>
          </a:prstGeom>
          <a:noFill/>
          <a:ln w="381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6" name="TextovéPole 55"/>
          <p:cNvSpPr txBox="1"/>
          <p:nvPr/>
        </p:nvSpPr>
        <p:spPr>
          <a:xfrm>
            <a:off x="543953" y="3607837"/>
            <a:ext cx="13637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cs-CZ"/>
            </a:defPPr>
            <a:lvl1pPr>
              <a:defRPr sz="1200"/>
            </a:lvl1pPr>
          </a:lstStyle>
          <a:p>
            <a:r>
              <a:rPr lang="cs-CZ" dirty="0">
                <a:solidFill>
                  <a:srgbClr val="C00000"/>
                </a:solidFill>
              </a:rPr>
              <a:t>Nůžky hrotnaté na vytahování stehů</a:t>
            </a:r>
          </a:p>
        </p:txBody>
      </p:sp>
      <p:sp>
        <p:nvSpPr>
          <p:cNvPr id="61" name="TextovéPole 60"/>
          <p:cNvSpPr txBox="1"/>
          <p:nvPr/>
        </p:nvSpPr>
        <p:spPr>
          <a:xfrm>
            <a:off x="104553" y="4320940"/>
            <a:ext cx="11028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cs-CZ"/>
            </a:defPPr>
            <a:lvl1pPr>
              <a:defRPr sz="1200"/>
            </a:lvl1pPr>
          </a:lstStyle>
          <a:p>
            <a:r>
              <a:rPr lang="cs-CZ" dirty="0">
                <a:solidFill>
                  <a:srgbClr val="C00000"/>
                </a:solidFill>
              </a:rPr>
              <a:t>Kopíčko k extrakci stehů</a:t>
            </a:r>
          </a:p>
        </p:txBody>
      </p:sp>
      <p:pic>
        <p:nvPicPr>
          <p:cNvPr id="26" name="Obrázek 25"/>
          <p:cNvPicPr/>
          <p:nvPr/>
        </p:nvPicPr>
        <p:blipFill rotWithShape="1">
          <a:blip r:embed="rId3"/>
          <a:srcRect l="44263" t="8470" r="45387" b="56873"/>
          <a:stretch/>
        </p:blipFill>
        <p:spPr bwMode="auto">
          <a:xfrm rot="16200000">
            <a:off x="476576" y="4987084"/>
            <a:ext cx="432393" cy="102918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Ovál 1"/>
          <p:cNvSpPr/>
          <p:nvPr/>
        </p:nvSpPr>
        <p:spPr>
          <a:xfrm>
            <a:off x="178178" y="5360667"/>
            <a:ext cx="266527" cy="262322"/>
          </a:xfrm>
          <a:prstGeom prst="ellipse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4" name="Zástupný symbol pro text 2"/>
          <p:cNvSpPr>
            <a:spLocks noGrp="1"/>
          </p:cNvSpPr>
          <p:nvPr>
            <p:ph type="body" idx="1"/>
          </p:nvPr>
        </p:nvSpPr>
        <p:spPr>
          <a:xfrm>
            <a:off x="178178" y="21966"/>
            <a:ext cx="2985591" cy="544085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cs-CZ" dirty="0"/>
              <a:t>POMŮCKY</a:t>
            </a:r>
          </a:p>
        </p:txBody>
      </p:sp>
      <p:sp>
        <p:nvSpPr>
          <p:cNvPr id="27" name="TextovéPole 26"/>
          <p:cNvSpPr txBox="1"/>
          <p:nvPr/>
        </p:nvSpPr>
        <p:spPr>
          <a:xfrm>
            <a:off x="2068464" y="4003172"/>
            <a:ext cx="10677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cs-CZ"/>
            </a:defPPr>
            <a:lvl1pPr>
              <a:defRPr sz="1400"/>
            </a:lvl1pPr>
          </a:lstStyle>
          <a:p>
            <a:r>
              <a:rPr lang="cs-CZ" dirty="0"/>
              <a:t>Sterilní krytí</a:t>
            </a:r>
          </a:p>
        </p:txBody>
      </p:sp>
      <p:sp>
        <p:nvSpPr>
          <p:cNvPr id="28" name="TextovéPole 27"/>
          <p:cNvSpPr txBox="1"/>
          <p:nvPr/>
        </p:nvSpPr>
        <p:spPr>
          <a:xfrm>
            <a:off x="1706544" y="3617073"/>
            <a:ext cx="9714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cs-CZ"/>
            </a:defPPr>
            <a:lvl1pPr>
              <a:defRPr sz="1400"/>
            </a:lvl1pPr>
          </a:lstStyle>
          <a:p>
            <a:r>
              <a:rPr lang="cs-CZ" dirty="0"/>
              <a:t>Dezinfekce</a:t>
            </a:r>
          </a:p>
        </p:txBody>
      </p:sp>
      <p:sp>
        <p:nvSpPr>
          <p:cNvPr id="30" name="TextovéPole 29"/>
          <p:cNvSpPr txBox="1"/>
          <p:nvPr/>
        </p:nvSpPr>
        <p:spPr>
          <a:xfrm>
            <a:off x="1116197" y="2633709"/>
            <a:ext cx="10866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cs-CZ"/>
            </a:defPPr>
            <a:lvl1pPr>
              <a:defRPr sz="1400"/>
            </a:lvl1pPr>
          </a:lstStyle>
          <a:p>
            <a:r>
              <a:rPr lang="cs-CZ" dirty="0"/>
              <a:t>Tampóny - sterilní</a:t>
            </a:r>
          </a:p>
        </p:txBody>
      </p:sp>
      <p:sp>
        <p:nvSpPr>
          <p:cNvPr id="32" name="TextovéPole 31"/>
          <p:cNvSpPr txBox="1"/>
          <p:nvPr/>
        </p:nvSpPr>
        <p:spPr>
          <a:xfrm>
            <a:off x="742767" y="538401"/>
            <a:ext cx="18891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cs-CZ"/>
            </a:defPPr>
            <a:lvl1pPr>
              <a:defRPr sz="1400"/>
            </a:lvl1pPr>
          </a:lstStyle>
          <a:p>
            <a:r>
              <a:rPr lang="cs-CZ" dirty="0"/>
              <a:t>Emitní miska a rukavice</a:t>
            </a:r>
          </a:p>
        </p:txBody>
      </p:sp>
      <p:sp>
        <p:nvSpPr>
          <p:cNvPr id="3" name="Šipka doleva 2"/>
          <p:cNvSpPr/>
          <p:nvPr/>
        </p:nvSpPr>
        <p:spPr>
          <a:xfrm>
            <a:off x="1181768" y="5157192"/>
            <a:ext cx="1982001" cy="835466"/>
          </a:xfrm>
          <a:prstGeom prst="lef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>
                <a:solidFill>
                  <a:schemeClr val="tx1"/>
                </a:solidFill>
              </a:rPr>
              <a:t>Nůžky na vytahování stehů</a:t>
            </a: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25" t="2751" r="31100" b="46850"/>
          <a:stretch/>
        </p:blipFill>
        <p:spPr>
          <a:xfrm>
            <a:off x="4728839" y="3319099"/>
            <a:ext cx="2736304" cy="262685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34" name="TextovéPole 33"/>
          <p:cNvSpPr txBox="1"/>
          <p:nvPr/>
        </p:nvSpPr>
        <p:spPr>
          <a:xfrm>
            <a:off x="6876256" y="5668327"/>
            <a:ext cx="4002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[1]</a:t>
            </a:r>
          </a:p>
        </p:txBody>
      </p:sp>
      <p:sp>
        <p:nvSpPr>
          <p:cNvPr id="10" name="Obdélník 9"/>
          <p:cNvSpPr/>
          <p:nvPr/>
        </p:nvSpPr>
        <p:spPr>
          <a:xfrm>
            <a:off x="-26327" y="6582957"/>
            <a:ext cx="819159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>
              <a:buFont typeface="+mj-lt"/>
              <a:buAutoNum type="arabicPeriod"/>
            </a:pPr>
            <a:r>
              <a:rPr lang="cs-CZ" sz="1000" dirty="0" err="1"/>
              <a:t>wikiHow</a:t>
            </a:r>
            <a:r>
              <a:rPr lang="cs-CZ" sz="1000" dirty="0"/>
              <a:t>. Jak vytáhnout stehy </a:t>
            </a:r>
            <a:r>
              <a:rPr lang="en-US" sz="1000" dirty="0"/>
              <a:t>[</a:t>
            </a:r>
            <a:r>
              <a:rPr lang="cs-CZ" sz="1000" dirty="0"/>
              <a:t>online]. </a:t>
            </a:r>
            <a:r>
              <a:rPr lang="en-US" sz="1000" dirty="0"/>
              <a:t>[</a:t>
            </a:r>
            <a:r>
              <a:rPr lang="cs-CZ" sz="1000" dirty="0" err="1"/>
              <a:t>cited</a:t>
            </a:r>
            <a:r>
              <a:rPr lang="cs-CZ" sz="1000" dirty="0"/>
              <a:t> 2018-10-9]. </a:t>
            </a:r>
            <a:r>
              <a:rPr lang="cs-CZ" sz="1000" dirty="0" err="1"/>
              <a:t>Available</a:t>
            </a:r>
            <a:r>
              <a:rPr lang="cs-CZ" sz="1000" dirty="0"/>
              <a:t> </a:t>
            </a:r>
            <a:r>
              <a:rPr lang="cs-CZ" sz="1000" dirty="0" err="1"/>
              <a:t>from</a:t>
            </a:r>
            <a:r>
              <a:rPr lang="cs-CZ" sz="1000" dirty="0"/>
              <a:t>: https://www.wikihow.cz/Jak-vyt%C3%A1hnout-stehy. Czech.</a:t>
            </a:r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E0191089-D9A8-4ACD-BF9C-38CF6A0D7BA3}"/>
              </a:ext>
            </a:extLst>
          </p:cNvPr>
          <p:cNvSpPr txBox="1"/>
          <p:nvPr/>
        </p:nvSpPr>
        <p:spPr>
          <a:xfrm>
            <a:off x="8795828" y="6611779"/>
            <a:ext cx="2503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00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79633302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Dedikováno projektu MUNI/FR/0962/2017</a:t>
            </a:r>
          </a:p>
        </p:txBody>
      </p:sp>
    </p:spTree>
    <p:extLst>
      <p:ext uri="{BB962C8B-B14F-4D97-AF65-F5344CB8AC3E}">
        <p14:creationId xmlns:p14="http://schemas.microsoft.com/office/powerpoint/2010/main" val="155449901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5910867" y="6597352"/>
            <a:ext cx="2895600" cy="260648"/>
          </a:xfrm>
        </p:spPr>
        <p:txBody>
          <a:bodyPr/>
          <a:lstStyle/>
          <a:p>
            <a:r>
              <a:rPr lang="cs-CZ" dirty="0"/>
              <a:t>Dedikováno projektu MUNI/FR/0962/2017</a:t>
            </a:r>
          </a:p>
        </p:txBody>
      </p:sp>
      <p:sp>
        <p:nvSpPr>
          <p:cNvPr id="44" name="Zástupný symbol pro text 4"/>
          <p:cNvSpPr txBox="1">
            <a:spLocks/>
          </p:cNvSpPr>
          <p:nvPr/>
        </p:nvSpPr>
        <p:spPr>
          <a:xfrm>
            <a:off x="3148607" y="35704"/>
            <a:ext cx="5940152" cy="90964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</a:pPr>
            <a:r>
              <a:rPr lang="cs-CZ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PÉČE O OPERAČNÍ RÁNU -  sutura = sešití; </a:t>
            </a:r>
            <a:r>
              <a:rPr lang="cs-CZ" sz="28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resutura</a:t>
            </a:r>
            <a:r>
              <a:rPr lang="cs-CZ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= znovu sešití</a:t>
            </a:r>
          </a:p>
        </p:txBody>
      </p:sp>
      <p:sp>
        <p:nvSpPr>
          <p:cNvPr id="45" name="Zástupný symbol pro obsah 5"/>
          <p:cNvSpPr txBox="1">
            <a:spLocks/>
          </p:cNvSpPr>
          <p:nvPr/>
        </p:nvSpPr>
        <p:spPr>
          <a:xfrm>
            <a:off x="3498359" y="945347"/>
            <a:ext cx="5645641" cy="518651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ü"/>
            </a:pPr>
            <a:r>
              <a:rPr lang="cs-CZ" sz="1600" dirty="0"/>
              <a:t>Lékař má ochranný oděv (empír, ústenka a čepice), sterilní rukavice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cs-CZ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Všechny pomůcky podáváme lékaři podávkami  nebo ze sterilního obalu </a:t>
            </a:r>
            <a:r>
              <a:rPr lang="cs-CZ" sz="1600" dirty="0"/>
              <a:t>– bezdotykově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cs-CZ" sz="1600" b="1" dirty="0"/>
              <a:t>Dezinfekce:</a:t>
            </a:r>
            <a:r>
              <a:rPr lang="cs-CZ" sz="1600" dirty="0"/>
              <a:t> pinzeta + tampóny + dezinfekce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cs-CZ" sz="1600" b="1" dirty="0" err="1"/>
              <a:t>Zarouškování</a:t>
            </a:r>
            <a:r>
              <a:rPr lang="cs-CZ" sz="1600" b="1" dirty="0"/>
              <a:t>:</a:t>
            </a:r>
            <a:r>
              <a:rPr lang="cs-CZ" sz="1600" dirty="0"/>
              <a:t> sterilní rouška perforovaná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cs-CZ" sz="1600" b="1" dirty="0"/>
              <a:t>Aplikace lokální </a:t>
            </a:r>
            <a:r>
              <a:rPr lang="cs-CZ" sz="1600" b="1" dirty="0" err="1"/>
              <a:t>ansetezie„opíchnutí</a:t>
            </a:r>
            <a:r>
              <a:rPr lang="cs-CZ" sz="1600" b="1" dirty="0"/>
              <a:t>“: </a:t>
            </a:r>
            <a:r>
              <a:rPr lang="cs-CZ" sz="1600" dirty="0"/>
              <a:t>stříkačka 10 ml+ jehla - lékař z obalu vyjme sám </a:t>
            </a:r>
            <a:r>
              <a:rPr lang="cs-CZ" sz="1600" dirty="0" err="1"/>
              <a:t>stíkačku</a:t>
            </a:r>
            <a:r>
              <a:rPr lang="cs-CZ" sz="1600" dirty="0"/>
              <a:t> i jehlu + ampule s Lokálním anestetikem např. </a:t>
            </a:r>
            <a:r>
              <a:rPr lang="cs-CZ" sz="1600" dirty="0" err="1"/>
              <a:t>Mesocainem</a:t>
            </a:r>
            <a:r>
              <a:rPr lang="cs-CZ" sz="1600" dirty="0"/>
              <a:t> - lékař obsah natahuje sám - sestra drží ampuli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cs-CZ" sz="1600" b="1" dirty="0"/>
              <a:t>Jehelec nebo </a:t>
            </a:r>
            <a:r>
              <a:rPr lang="cs-CZ" sz="1600" b="1" dirty="0" err="1"/>
              <a:t>pean</a:t>
            </a:r>
            <a:r>
              <a:rPr lang="cs-CZ" sz="1600" b="1" dirty="0"/>
              <a:t> nebo anatomická pinzeta</a:t>
            </a:r>
            <a:r>
              <a:rPr lang="cs-CZ" sz="1600" dirty="0"/>
              <a:t> - vždy dva kusy (např. dva jehelce; jehelec a </a:t>
            </a:r>
            <a:r>
              <a:rPr lang="cs-CZ" sz="1600" dirty="0" err="1"/>
              <a:t>pean</a:t>
            </a:r>
            <a:r>
              <a:rPr lang="cs-CZ" sz="1600" dirty="0"/>
              <a:t>; jehelec pinzeta….)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cs-CZ" sz="1600" dirty="0"/>
              <a:t>Šicí materiál - druh určí lékař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cs-CZ" sz="1600" dirty="0"/>
              <a:t>Sterilní krytí k sušení rány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cs-CZ" sz="1600" dirty="0"/>
              <a:t>Nůžky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cs-CZ" sz="1600" dirty="0"/>
              <a:t>Sterilní krytí rány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cs-CZ" sz="1600" dirty="0"/>
              <a:t>Zápis do zdravotnické dokumentace</a:t>
            </a:r>
          </a:p>
          <a:p>
            <a:pPr marL="0" indent="0">
              <a:buNone/>
            </a:pPr>
            <a:endParaRPr lang="cs-CZ" sz="1600" dirty="0"/>
          </a:p>
        </p:txBody>
      </p:sp>
      <p:pic>
        <p:nvPicPr>
          <p:cNvPr id="29" name="Obrázek 28"/>
          <p:cNvPicPr/>
          <p:nvPr/>
        </p:nvPicPr>
        <p:blipFill rotWithShape="1">
          <a:blip r:embed="rId2"/>
          <a:srcRect l="16357" t="18470" r="12905" b="18028"/>
          <a:stretch/>
        </p:blipFill>
        <p:spPr bwMode="auto">
          <a:xfrm rot="10800000">
            <a:off x="165047" y="1144250"/>
            <a:ext cx="2909025" cy="245455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Zaoblený obdélníkový bublinový popisek 3"/>
          <p:cNvSpPr/>
          <p:nvPr/>
        </p:nvSpPr>
        <p:spPr>
          <a:xfrm>
            <a:off x="1827982" y="945347"/>
            <a:ext cx="1296144" cy="258494"/>
          </a:xfrm>
          <a:prstGeom prst="wedgeRoundRectCallout">
            <a:avLst>
              <a:gd name="adj1" fmla="val -66439"/>
              <a:gd name="adj2" fmla="val 236746"/>
              <a:gd name="adj3" fmla="val 16667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dirty="0"/>
              <a:t>Typ materiálu</a:t>
            </a:r>
          </a:p>
        </p:txBody>
      </p:sp>
      <p:sp>
        <p:nvSpPr>
          <p:cNvPr id="31" name="Zaoblený obdélníkový bublinový popisek 30"/>
          <p:cNvSpPr/>
          <p:nvPr/>
        </p:nvSpPr>
        <p:spPr>
          <a:xfrm>
            <a:off x="158828" y="951305"/>
            <a:ext cx="1323252" cy="415466"/>
          </a:xfrm>
          <a:prstGeom prst="wedgeRoundRectCallout">
            <a:avLst>
              <a:gd name="adj1" fmla="val 36666"/>
              <a:gd name="adj2" fmla="val 228076"/>
              <a:gd name="adj3" fmla="val 16667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dirty="0"/>
              <a:t>Průměr vlákna: Evropské značení</a:t>
            </a:r>
          </a:p>
        </p:txBody>
      </p:sp>
      <p:sp>
        <p:nvSpPr>
          <p:cNvPr id="35" name="Zaoblený obdélníkový bublinový popisek 34"/>
          <p:cNvSpPr/>
          <p:nvPr/>
        </p:nvSpPr>
        <p:spPr>
          <a:xfrm>
            <a:off x="2448618" y="2458201"/>
            <a:ext cx="994498" cy="248724"/>
          </a:xfrm>
          <a:prstGeom prst="wedgeRoundRectCallout">
            <a:avLst>
              <a:gd name="adj1" fmla="val -119842"/>
              <a:gd name="adj2" fmla="val -84423"/>
              <a:gd name="adj3" fmla="val 16667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dirty="0"/>
              <a:t>Počet kusů</a:t>
            </a:r>
          </a:p>
        </p:txBody>
      </p:sp>
      <p:sp>
        <p:nvSpPr>
          <p:cNvPr id="37" name="Zaoblený obdélníkový bublinový popisek 36"/>
          <p:cNvSpPr/>
          <p:nvPr/>
        </p:nvSpPr>
        <p:spPr>
          <a:xfrm>
            <a:off x="2385351" y="2785854"/>
            <a:ext cx="1057765" cy="239947"/>
          </a:xfrm>
          <a:prstGeom prst="wedgeRoundRectCallout">
            <a:avLst>
              <a:gd name="adj1" fmla="val -108624"/>
              <a:gd name="adj2" fmla="val -203133"/>
              <a:gd name="adj3" fmla="val 16667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dirty="0"/>
              <a:t>Délka vlákna</a:t>
            </a:r>
          </a:p>
        </p:txBody>
      </p:sp>
      <p:sp>
        <p:nvSpPr>
          <p:cNvPr id="38" name="Zaoblený obdélníkový bublinový popisek 37"/>
          <p:cNvSpPr/>
          <p:nvPr/>
        </p:nvSpPr>
        <p:spPr>
          <a:xfrm>
            <a:off x="1787644" y="3250967"/>
            <a:ext cx="1327775" cy="258204"/>
          </a:xfrm>
          <a:prstGeom prst="wedgeRoundRectCallout">
            <a:avLst>
              <a:gd name="adj1" fmla="val -86038"/>
              <a:gd name="adj2" fmla="val -96984"/>
              <a:gd name="adj3" fmla="val 16667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dirty="0" err="1"/>
              <a:t>Expirace</a:t>
            </a:r>
            <a:endParaRPr lang="cs-CZ" sz="1200" dirty="0"/>
          </a:p>
        </p:txBody>
      </p:sp>
      <p:sp>
        <p:nvSpPr>
          <p:cNvPr id="40" name="Zaoblený obdélníkový bublinový popisek 39"/>
          <p:cNvSpPr/>
          <p:nvPr/>
        </p:nvSpPr>
        <p:spPr>
          <a:xfrm>
            <a:off x="165045" y="3583649"/>
            <a:ext cx="1327775" cy="415466"/>
          </a:xfrm>
          <a:prstGeom prst="wedgeRoundRectCallout">
            <a:avLst>
              <a:gd name="adj1" fmla="val 9807"/>
              <a:gd name="adj2" fmla="val -128152"/>
              <a:gd name="adj3" fmla="val 16667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dirty="0"/>
              <a:t>Pokyny skladování a užití</a:t>
            </a:r>
          </a:p>
        </p:txBody>
      </p:sp>
      <p:sp>
        <p:nvSpPr>
          <p:cNvPr id="50" name="Zaoblený obdélníkový bublinový popisek 49"/>
          <p:cNvSpPr/>
          <p:nvPr/>
        </p:nvSpPr>
        <p:spPr>
          <a:xfrm>
            <a:off x="2121717" y="1956063"/>
            <a:ext cx="1321399" cy="415466"/>
          </a:xfrm>
          <a:prstGeom prst="wedgeRoundRectCallout">
            <a:avLst>
              <a:gd name="adj1" fmla="val -66684"/>
              <a:gd name="adj2" fmla="val 9270"/>
              <a:gd name="adj3" fmla="val 16667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dirty="0"/>
              <a:t>Průměr vlákna: Americké značení</a:t>
            </a:r>
          </a:p>
        </p:txBody>
      </p:sp>
      <p:sp>
        <p:nvSpPr>
          <p:cNvPr id="51" name="Zaoblený obdélníkový bublinový popisek 50"/>
          <p:cNvSpPr/>
          <p:nvPr/>
        </p:nvSpPr>
        <p:spPr>
          <a:xfrm>
            <a:off x="142268" y="2307781"/>
            <a:ext cx="931310" cy="258204"/>
          </a:xfrm>
          <a:prstGeom prst="wedgeRoundRectCallout">
            <a:avLst>
              <a:gd name="adj1" fmla="val 5704"/>
              <a:gd name="adj2" fmla="val 74609"/>
              <a:gd name="adj3" fmla="val 16667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dirty="0"/>
              <a:t>Výrobce</a:t>
            </a:r>
          </a:p>
        </p:txBody>
      </p:sp>
      <p:sp>
        <p:nvSpPr>
          <p:cNvPr id="27" name="Zástupný symbol pro text 2"/>
          <p:cNvSpPr>
            <a:spLocks noGrp="1"/>
          </p:cNvSpPr>
          <p:nvPr>
            <p:ph type="body" idx="1"/>
          </p:nvPr>
        </p:nvSpPr>
        <p:spPr>
          <a:xfrm>
            <a:off x="55243" y="129660"/>
            <a:ext cx="3443116" cy="544085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rmAutofit fontScale="85000" lnSpcReduction="10000"/>
          </a:bodyPr>
          <a:lstStyle/>
          <a:p>
            <a:pPr algn="ctr"/>
            <a:r>
              <a:rPr lang="cs-CZ" dirty="0"/>
              <a:t>ZNAČENÍ ŠICÍHO MATERIÁLU</a:t>
            </a:r>
          </a:p>
        </p:txBody>
      </p:sp>
      <p:sp>
        <p:nvSpPr>
          <p:cNvPr id="28" name="Obdélník 27"/>
          <p:cNvSpPr/>
          <p:nvPr/>
        </p:nvSpPr>
        <p:spPr>
          <a:xfrm>
            <a:off x="66981" y="656346"/>
            <a:ext cx="3431378" cy="5076910"/>
          </a:xfrm>
          <a:prstGeom prst="rect">
            <a:avLst/>
          </a:prstGeom>
          <a:noFill/>
          <a:ln w="381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EBD01451-ACD3-4682-A1C2-F711A42147EF}"/>
              </a:ext>
            </a:extLst>
          </p:cNvPr>
          <p:cNvSpPr txBox="1"/>
          <p:nvPr/>
        </p:nvSpPr>
        <p:spPr>
          <a:xfrm>
            <a:off x="8893610" y="6611779"/>
            <a:ext cx="2503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00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42214738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zápatí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Dedikováno projektu MUNI/FR/0962/2017</a:t>
            </a:r>
          </a:p>
        </p:txBody>
      </p:sp>
      <p:sp>
        <p:nvSpPr>
          <p:cNvPr id="8" name="Obdélník 7"/>
          <p:cNvSpPr/>
          <p:nvPr/>
        </p:nvSpPr>
        <p:spPr>
          <a:xfrm>
            <a:off x="35496" y="3105835"/>
            <a:ext cx="910850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cs-CZ" dirty="0">
              <a:hlinkClick r:id="rId2"/>
            </a:endParaRPr>
          </a:p>
          <a:p>
            <a:endParaRPr lang="cs-CZ" dirty="0">
              <a:hlinkClick r:id="rId2"/>
            </a:endParaRPr>
          </a:p>
          <a:p>
            <a:endParaRPr lang="cs-CZ" dirty="0"/>
          </a:p>
        </p:txBody>
      </p:sp>
      <p:pic>
        <p:nvPicPr>
          <p:cNvPr id="5" name="Obrázek 4"/>
          <p:cNvPicPr/>
          <p:nvPr/>
        </p:nvPicPr>
        <p:blipFill rotWithShape="1">
          <a:blip r:embed="rId3"/>
          <a:srcRect l="31024" t="6929" r="33863" b="5317"/>
          <a:stretch/>
        </p:blipFill>
        <p:spPr bwMode="auto">
          <a:xfrm rot="5400000">
            <a:off x="1493141" y="-1485555"/>
            <a:ext cx="6165305" cy="913641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6660232" y="1700808"/>
            <a:ext cx="83188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cs-CZ"/>
            </a:defPPr>
            <a:lvl1pPr>
              <a:defRPr sz="1200"/>
            </a:lvl1pPr>
          </a:lstStyle>
          <a:p>
            <a:endParaRPr lang="cs-CZ" dirty="0"/>
          </a:p>
        </p:txBody>
      </p:sp>
      <p:sp>
        <p:nvSpPr>
          <p:cNvPr id="9" name="TextovéPole 8"/>
          <p:cNvSpPr txBox="1"/>
          <p:nvPr/>
        </p:nvSpPr>
        <p:spPr>
          <a:xfrm>
            <a:off x="4283968" y="969694"/>
            <a:ext cx="83188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cs-CZ"/>
            </a:defPPr>
            <a:lvl1pPr>
              <a:defRPr sz="1200"/>
            </a:lvl1pPr>
          </a:lstStyle>
          <a:p>
            <a:endParaRPr lang="cs-CZ" dirty="0"/>
          </a:p>
        </p:txBody>
      </p:sp>
      <p:sp>
        <p:nvSpPr>
          <p:cNvPr id="12" name="Zaoblený obdélníkový bublinový popisek 11"/>
          <p:cNvSpPr/>
          <p:nvPr/>
        </p:nvSpPr>
        <p:spPr>
          <a:xfrm>
            <a:off x="7492113" y="3313779"/>
            <a:ext cx="404909" cy="253721"/>
          </a:xfrm>
          <a:prstGeom prst="wedgeRoundRectCallout">
            <a:avLst>
              <a:gd name="adj1" fmla="val -104645"/>
              <a:gd name="adj2" fmla="val 163896"/>
              <a:gd name="adj3" fmla="val 16667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100" dirty="0"/>
              <a:t>2 x</a:t>
            </a:r>
          </a:p>
        </p:txBody>
      </p:sp>
      <p:sp>
        <p:nvSpPr>
          <p:cNvPr id="13" name="Zaoblený obdélníkový bublinový popisek 12"/>
          <p:cNvSpPr/>
          <p:nvPr/>
        </p:nvSpPr>
        <p:spPr>
          <a:xfrm>
            <a:off x="3874693" y="1222130"/>
            <a:ext cx="810734" cy="534358"/>
          </a:xfrm>
          <a:prstGeom prst="wedgeRoundRectCallout">
            <a:avLst>
              <a:gd name="adj1" fmla="val 91859"/>
              <a:gd name="adj2" fmla="val -171290"/>
              <a:gd name="adj3" fmla="val 16667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1200" dirty="0"/>
              <a:t>Sterilní rukavice</a:t>
            </a:r>
          </a:p>
        </p:txBody>
      </p:sp>
      <p:sp>
        <p:nvSpPr>
          <p:cNvPr id="14" name="Zaoblený obdélníkový bublinový popisek 13"/>
          <p:cNvSpPr/>
          <p:nvPr/>
        </p:nvSpPr>
        <p:spPr>
          <a:xfrm>
            <a:off x="7076172" y="840263"/>
            <a:ext cx="1312252" cy="839116"/>
          </a:xfrm>
          <a:prstGeom prst="wedgeRoundRectCallout">
            <a:avLst>
              <a:gd name="adj1" fmla="val -65741"/>
              <a:gd name="adj2" fmla="val 104355"/>
              <a:gd name="adj3" fmla="val 16667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Ochranný oděv: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cs-CZ" sz="1200" dirty="0"/>
              <a:t>Ústenka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cs-CZ" sz="1200" dirty="0"/>
              <a:t>Čepice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cs-CZ" sz="1200" dirty="0"/>
              <a:t>Empír</a:t>
            </a:r>
          </a:p>
        </p:txBody>
      </p:sp>
      <p:sp>
        <p:nvSpPr>
          <p:cNvPr id="15" name="Zaoblený obdélníkový bublinový popisek 14"/>
          <p:cNvSpPr/>
          <p:nvPr/>
        </p:nvSpPr>
        <p:spPr>
          <a:xfrm>
            <a:off x="3880490" y="3105835"/>
            <a:ext cx="1380807" cy="461113"/>
          </a:xfrm>
          <a:prstGeom prst="wedgeRoundRectCallout">
            <a:avLst>
              <a:gd name="adj1" fmla="val -74606"/>
              <a:gd name="adj2" fmla="val 114831"/>
              <a:gd name="adj3" fmla="val 16667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dirty="0"/>
              <a:t>Dezinfekce a </a:t>
            </a:r>
            <a:r>
              <a:rPr lang="cs-CZ" sz="1200" dirty="0" err="1"/>
              <a:t>rouškování</a:t>
            </a:r>
            <a:endParaRPr lang="cs-CZ" sz="1200" dirty="0"/>
          </a:p>
        </p:txBody>
      </p:sp>
      <p:sp>
        <p:nvSpPr>
          <p:cNvPr id="17" name="Zaoblený obdélníkový bublinový popisek 16"/>
          <p:cNvSpPr/>
          <p:nvPr/>
        </p:nvSpPr>
        <p:spPr>
          <a:xfrm>
            <a:off x="1475656" y="2290893"/>
            <a:ext cx="1008112" cy="516514"/>
          </a:xfrm>
          <a:prstGeom prst="wedgeRoundRectCallout">
            <a:avLst>
              <a:gd name="adj1" fmla="val 120741"/>
              <a:gd name="adj2" fmla="val -41166"/>
              <a:gd name="adj3" fmla="val 16667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dirty="0"/>
              <a:t>Sterilní krytí na sušení rány</a:t>
            </a:r>
          </a:p>
        </p:txBody>
      </p:sp>
      <p:sp>
        <p:nvSpPr>
          <p:cNvPr id="18" name="Zaoblený obdélníkový bublinový popisek 17"/>
          <p:cNvSpPr/>
          <p:nvPr/>
        </p:nvSpPr>
        <p:spPr>
          <a:xfrm>
            <a:off x="3880489" y="3102147"/>
            <a:ext cx="1380807" cy="461113"/>
          </a:xfrm>
          <a:prstGeom prst="wedgeRoundRectCallout">
            <a:avLst>
              <a:gd name="adj1" fmla="val 53742"/>
              <a:gd name="adj2" fmla="val 360154"/>
              <a:gd name="adj3" fmla="val 16667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dirty="0"/>
              <a:t>Dezinfekce a </a:t>
            </a:r>
            <a:r>
              <a:rPr lang="cs-CZ" sz="1200" dirty="0" err="1"/>
              <a:t>rouškování</a:t>
            </a:r>
            <a:endParaRPr lang="cs-CZ" sz="1200" dirty="0"/>
          </a:p>
        </p:txBody>
      </p:sp>
      <p:sp>
        <p:nvSpPr>
          <p:cNvPr id="19" name="Zaoblený obdélníkový bublinový popisek 18"/>
          <p:cNvSpPr/>
          <p:nvPr/>
        </p:nvSpPr>
        <p:spPr>
          <a:xfrm>
            <a:off x="4913394" y="5418714"/>
            <a:ext cx="2232248" cy="746592"/>
          </a:xfrm>
          <a:prstGeom prst="wedgeRoundRectCallout">
            <a:avLst>
              <a:gd name="adj1" fmla="val -71782"/>
              <a:gd name="adj2" fmla="val -69887"/>
              <a:gd name="adj3" fmla="val 16667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Lokální anestezie: 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cs-CZ" sz="1200" dirty="0" err="1"/>
              <a:t>Mesocain</a:t>
            </a:r>
            <a:r>
              <a:rPr lang="cs-CZ" sz="1200" dirty="0"/>
              <a:t> 1 % ampule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cs-CZ" sz="1200" dirty="0"/>
              <a:t>Stříkačka 10 ml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cs-CZ" sz="1200" dirty="0"/>
              <a:t>Růžová a černá jehla</a:t>
            </a:r>
          </a:p>
        </p:txBody>
      </p:sp>
      <p:sp>
        <p:nvSpPr>
          <p:cNvPr id="20" name="Zaoblený obdélníkový bublinový popisek 19"/>
          <p:cNvSpPr/>
          <p:nvPr/>
        </p:nvSpPr>
        <p:spPr>
          <a:xfrm>
            <a:off x="3470384" y="27680"/>
            <a:ext cx="810734" cy="534358"/>
          </a:xfrm>
          <a:prstGeom prst="wedgeRoundRectCallout">
            <a:avLst>
              <a:gd name="adj1" fmla="val -104645"/>
              <a:gd name="adj2" fmla="val 163896"/>
              <a:gd name="adj3" fmla="val 16667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1200" dirty="0"/>
              <a:t>Šicí materiál</a:t>
            </a:r>
          </a:p>
        </p:txBody>
      </p:sp>
      <p:sp>
        <p:nvSpPr>
          <p:cNvPr id="21" name="Zaoblený obdélníkový bublinový popisek 20"/>
          <p:cNvSpPr/>
          <p:nvPr/>
        </p:nvSpPr>
        <p:spPr>
          <a:xfrm>
            <a:off x="2626934" y="30767"/>
            <a:ext cx="720930" cy="445905"/>
          </a:xfrm>
          <a:prstGeom prst="wedgeRoundRectCallout">
            <a:avLst>
              <a:gd name="adj1" fmla="val -166271"/>
              <a:gd name="adj2" fmla="val 1595"/>
              <a:gd name="adj3" fmla="val 16667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1200" dirty="0"/>
              <a:t>Jehelec</a:t>
            </a:r>
          </a:p>
        </p:txBody>
      </p:sp>
      <p:sp>
        <p:nvSpPr>
          <p:cNvPr id="22" name="Zaoblený obdélníkový bublinový popisek 21"/>
          <p:cNvSpPr/>
          <p:nvPr/>
        </p:nvSpPr>
        <p:spPr>
          <a:xfrm>
            <a:off x="2626934" y="1243882"/>
            <a:ext cx="720930" cy="360818"/>
          </a:xfrm>
          <a:prstGeom prst="wedgeRoundRectCallout">
            <a:avLst>
              <a:gd name="adj1" fmla="val -188500"/>
              <a:gd name="adj2" fmla="val -76626"/>
              <a:gd name="adj3" fmla="val 16667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1200" dirty="0"/>
              <a:t>Peán</a:t>
            </a:r>
          </a:p>
        </p:txBody>
      </p:sp>
      <p:sp>
        <p:nvSpPr>
          <p:cNvPr id="23" name="Zaoblený obdélníkový bublinový popisek 22"/>
          <p:cNvSpPr/>
          <p:nvPr/>
        </p:nvSpPr>
        <p:spPr>
          <a:xfrm>
            <a:off x="1043608" y="1318561"/>
            <a:ext cx="720930" cy="360818"/>
          </a:xfrm>
          <a:prstGeom prst="wedgeRoundRectCallout">
            <a:avLst>
              <a:gd name="adj1" fmla="val 58634"/>
              <a:gd name="adj2" fmla="val 108870"/>
              <a:gd name="adj3" fmla="val 16667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1200" dirty="0"/>
              <a:t>Nůžky</a:t>
            </a:r>
          </a:p>
        </p:txBody>
      </p:sp>
      <p:sp>
        <p:nvSpPr>
          <p:cNvPr id="2" name="Zaoblený obdélník 1"/>
          <p:cNvSpPr/>
          <p:nvPr/>
        </p:nvSpPr>
        <p:spPr>
          <a:xfrm>
            <a:off x="383342" y="3719900"/>
            <a:ext cx="1080120" cy="5634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dirty="0"/>
              <a:t>Sterilní krytí na ránu </a:t>
            </a:r>
          </a:p>
        </p:txBody>
      </p:sp>
      <p:sp>
        <p:nvSpPr>
          <p:cNvPr id="3" name="Zaoblený obdélník 2"/>
          <p:cNvSpPr/>
          <p:nvPr/>
        </p:nvSpPr>
        <p:spPr>
          <a:xfrm>
            <a:off x="4403638" y="9960"/>
            <a:ext cx="4740362" cy="311259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POMŮCKY  - SUTURA RÁNY</a:t>
            </a:r>
          </a:p>
        </p:txBody>
      </p:sp>
    </p:spTree>
    <p:extLst>
      <p:ext uri="{BB962C8B-B14F-4D97-AF65-F5344CB8AC3E}">
        <p14:creationId xmlns:p14="http://schemas.microsoft.com/office/powerpoint/2010/main" val="232677304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2155698" y="37698"/>
            <a:ext cx="6946325" cy="476672"/>
          </a:xfrm>
        </p:spPr>
        <p:txBody>
          <a:bodyPr>
            <a:noAutofit/>
          </a:bodyPr>
          <a:lstStyle/>
          <a:p>
            <a:pPr algn="ctr">
              <a:spcBef>
                <a:spcPct val="0"/>
              </a:spcBef>
            </a:pPr>
            <a:r>
              <a:rPr lang="cs-CZ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PÉČE O OPERAČNÍ RÁNU - nehojící se rána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2461441" y="476673"/>
            <a:ext cx="6682557" cy="1589551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cs-CZ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POKUD JE PLÁNOVÁN ODBĚR VZORKU Z RÁNY NA MIKROBIOLOGICKÉ VYŠETŘENÍ, MUSÍ ODBĚR PROBĚHNOUT PŘED DEZINFEKCÍ RÁNY! </a:t>
            </a:r>
            <a:r>
              <a:rPr lang="cs-CZ" sz="1200" dirty="0"/>
              <a:t>(odběrové štětičky a zkumavky jsou v „čisté zóně“ převazového vozíku - nezapomeň zkumavku označit jménem a rokem narození pacienta)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cs-CZ" sz="1200" dirty="0"/>
              <a:t>Postup shodný jako u péče o operační ránu - standart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cs-CZ" sz="1200" dirty="0"/>
              <a:t>Dezinfekce rány v opačném pořadí - okolí a pak střed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cs-CZ" sz="1200" dirty="0"/>
              <a:t>Lékaři podávám chirurgickou pinzetu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cs-CZ" sz="1200" dirty="0"/>
              <a:t>Dle požadavku hrotnaté nůžky či </a:t>
            </a:r>
            <a:r>
              <a:rPr lang="cs-CZ" sz="1200" dirty="0" err="1"/>
              <a:t>exkochlerační</a:t>
            </a:r>
            <a:r>
              <a:rPr lang="cs-CZ" sz="1200" dirty="0"/>
              <a:t> lžičku a sterilní krytí na očistu nástrojů </a:t>
            </a:r>
          </a:p>
          <a:p>
            <a:pPr>
              <a:buFont typeface="Wingdings" panose="05000000000000000000" pitchFamily="2" charset="2"/>
              <a:buChar char="ü"/>
            </a:pPr>
            <a:endParaRPr lang="cs-CZ" sz="1200" dirty="0"/>
          </a:p>
        </p:txBody>
      </p:sp>
      <p:sp>
        <p:nvSpPr>
          <p:cNvPr id="8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6248400" y="6597352"/>
            <a:ext cx="2895600" cy="260648"/>
          </a:xfrm>
        </p:spPr>
        <p:txBody>
          <a:bodyPr/>
          <a:lstStyle/>
          <a:p>
            <a:r>
              <a:rPr lang="cs-CZ" dirty="0"/>
              <a:t>Dedikováno projektu MUNI/FR/0962/2017</a:t>
            </a:r>
          </a:p>
        </p:txBody>
      </p:sp>
      <p:sp>
        <p:nvSpPr>
          <p:cNvPr id="27" name="Zástupný symbol pro text 2"/>
          <p:cNvSpPr txBox="1">
            <a:spLocks/>
          </p:cNvSpPr>
          <p:nvPr/>
        </p:nvSpPr>
        <p:spPr>
          <a:xfrm>
            <a:off x="94653" y="-3302"/>
            <a:ext cx="2262910" cy="412906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sz="1800" dirty="0"/>
              <a:t>POSTUP DEZINFEKCE</a:t>
            </a:r>
          </a:p>
        </p:txBody>
      </p:sp>
      <p:sp>
        <p:nvSpPr>
          <p:cNvPr id="12" name="Obdélník 11"/>
          <p:cNvSpPr/>
          <p:nvPr/>
        </p:nvSpPr>
        <p:spPr>
          <a:xfrm>
            <a:off x="94653" y="409605"/>
            <a:ext cx="2262910" cy="1507227"/>
          </a:xfrm>
          <a:prstGeom prst="rect">
            <a:avLst/>
          </a:prstGeom>
          <a:noFill/>
          <a:ln w="381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31" name="Obrázek 30"/>
          <p:cNvPicPr/>
          <p:nvPr/>
        </p:nvPicPr>
        <p:blipFill rotWithShape="1">
          <a:blip r:embed="rId3"/>
          <a:srcRect l="70440" t="72486" r="10880" b="16137"/>
          <a:stretch/>
        </p:blipFill>
        <p:spPr bwMode="auto">
          <a:xfrm>
            <a:off x="426332" y="560081"/>
            <a:ext cx="1506567" cy="95784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2" name="TextovéPole 31"/>
          <p:cNvSpPr txBox="1"/>
          <p:nvPr/>
        </p:nvSpPr>
        <p:spPr>
          <a:xfrm>
            <a:off x="699273" y="1423809"/>
            <a:ext cx="11575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Dezinfekce - rána septická</a:t>
            </a:r>
          </a:p>
        </p:txBody>
      </p:sp>
      <p:sp>
        <p:nvSpPr>
          <p:cNvPr id="10" name="Šipka doleva 9"/>
          <p:cNvSpPr/>
          <p:nvPr/>
        </p:nvSpPr>
        <p:spPr>
          <a:xfrm>
            <a:off x="1947423" y="826442"/>
            <a:ext cx="604638" cy="360040"/>
          </a:xfrm>
          <a:prstGeom prst="lef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TextovéPole 10"/>
          <p:cNvSpPr txBox="1"/>
          <p:nvPr/>
        </p:nvSpPr>
        <p:spPr>
          <a:xfrm>
            <a:off x="4682796" y="2051975"/>
            <a:ext cx="4371751" cy="344709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cs-CZ" sz="14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Obložky rány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200" dirty="0"/>
              <a:t>Do rány se vkládá sterilní krytí namočené v léčivém/dezinfekčním roztoku</a:t>
            </a:r>
          </a:p>
          <a:p>
            <a:r>
              <a:rPr lang="cs-CZ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Nejčastěji používané: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cs-CZ" sz="1200" b="1" dirty="0" err="1"/>
              <a:t>Debriecasan</a:t>
            </a:r>
            <a:endParaRPr lang="cs-CZ" sz="1200" b="1" dirty="0"/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cs-CZ" sz="1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Prontosan</a:t>
            </a:r>
            <a:endParaRPr lang="cs-CZ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cs-CZ" sz="1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Octenisept</a:t>
            </a:r>
            <a:r>
              <a:rPr lang="cs-CZ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cs-CZ" sz="1200" dirty="0"/>
              <a:t>nesmí přijít do kontaktu s jodovou dezinfekcí - fialové zbarvení 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cs-CZ" sz="1200" b="1" dirty="0" err="1"/>
              <a:t>Betadine</a:t>
            </a:r>
            <a:r>
              <a:rPr lang="cs-CZ" sz="1200" b="1" dirty="0"/>
              <a:t>: </a:t>
            </a:r>
            <a:r>
              <a:rPr lang="cs-CZ" sz="1200" dirty="0"/>
              <a:t>na obložky se VŽDY používá ředěná (obvykle 1:10)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cs-CZ" sz="1200" b="1" dirty="0" err="1"/>
              <a:t>Višněvského</a:t>
            </a:r>
            <a:r>
              <a:rPr lang="cs-CZ" sz="1200" b="1" dirty="0"/>
              <a:t> suspenze: </a:t>
            </a:r>
            <a:r>
              <a:rPr lang="cs-CZ" sz="1200" dirty="0"/>
              <a:t>nutno láhev důkladně protřepat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200" dirty="0"/>
              <a:t>Zvol vhodnou velikost sterilního krytí (dle velikosti rány)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200" dirty="0"/>
              <a:t>Otevři sterilní krytí tak, aby ses nedotkl vnitřní strany obalu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200" dirty="0"/>
              <a:t>Aplikuj do obalu na krytí dostatečné množství roztoku, aby obložky byly celé navlhčené - zavři obal krytí a promni - podej lékaři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200" dirty="0"/>
              <a:t>Obložky musí být do rány vloženy tak, aby vyplnily celou ránu a nepřečnívaly na okolní tkáň - vkládej obložky jednotlivě</a:t>
            </a:r>
          </a:p>
        </p:txBody>
      </p:sp>
      <p:sp>
        <p:nvSpPr>
          <p:cNvPr id="36" name="TextovéPole 35"/>
          <p:cNvSpPr txBox="1"/>
          <p:nvPr/>
        </p:nvSpPr>
        <p:spPr>
          <a:xfrm>
            <a:off x="110796" y="2045214"/>
            <a:ext cx="4461204" cy="3447098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cs-CZ" sz="14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Výplach rány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200" dirty="0"/>
              <a:t>Do rány je za využití stříkačky aplikovaný roztok</a:t>
            </a:r>
          </a:p>
          <a:p>
            <a:r>
              <a:rPr lang="cs-CZ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Nejčastěji používané: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cs-CZ" sz="1200" b="1" dirty="0"/>
              <a:t>Peroxid vodíku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cs-CZ" sz="1200" b="1" dirty="0" err="1"/>
              <a:t>Prontosan</a:t>
            </a:r>
            <a:endParaRPr lang="cs-CZ" sz="1200" b="1" dirty="0"/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cs-CZ" sz="1200" b="1" dirty="0" err="1"/>
              <a:t>Betadine</a:t>
            </a:r>
            <a:r>
              <a:rPr lang="cs-CZ" sz="1200" b="1" dirty="0"/>
              <a:t>: </a:t>
            </a:r>
            <a:r>
              <a:rPr lang="cs-CZ" sz="1200" dirty="0"/>
              <a:t>VŽDY se používá ředěná (obvykle 1:10)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200" dirty="0"/>
              <a:t>Vyber stříkačku vhodné velikosti (5 - 10 ml)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200" dirty="0"/>
              <a:t>Otevři obal stříkačky tak, abys </a:t>
            </a:r>
            <a:r>
              <a:rPr lang="cs-CZ" sz="1200" dirty="0" err="1"/>
              <a:t>neznesteril</a:t>
            </a:r>
            <a:r>
              <a:rPr lang="cs-CZ" sz="1200" dirty="0"/>
              <a:t> vnitřní část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200" dirty="0"/>
              <a:t>Aplikuj do obalu stříkačky roztok - nasaj do stříkačky -podej lékaři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200" dirty="0"/>
              <a:t>Podej sterilní krytí na vysušení rány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200" dirty="0"/>
              <a:t>Další osoba si nasadí gumové rukavice a pomocí buničité vaty zabrání znečistění pacienta a lůžka - buničitá vata se nesmí dotknout rány</a:t>
            </a:r>
          </a:p>
          <a:p>
            <a:endParaRPr lang="cs-CZ" sz="1200" dirty="0"/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cs-CZ" sz="1200" dirty="0"/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cs-CZ" sz="1200" dirty="0"/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cs-CZ" sz="1200" dirty="0"/>
          </a:p>
        </p:txBody>
      </p:sp>
      <p:sp>
        <p:nvSpPr>
          <p:cNvPr id="13" name="TextovéPole 12"/>
          <p:cNvSpPr txBox="1"/>
          <p:nvPr/>
        </p:nvSpPr>
        <p:spPr>
          <a:xfrm>
            <a:off x="94653" y="5611290"/>
            <a:ext cx="8941843" cy="116955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400" dirty="0"/>
              <a:t>Na ránu přiložte krytí </a:t>
            </a:r>
            <a:r>
              <a:rPr lang="cs-CZ" sz="1400" dirty="0" err="1"/>
              <a:t>Solvaline</a:t>
            </a:r>
            <a:r>
              <a:rPr lang="cs-CZ" sz="1400" dirty="0"/>
              <a:t> = vysoce savé krytí, které se nelepí k ráně, udržuje stálou teplotu a v ráně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400" dirty="0"/>
              <a:t>Na </a:t>
            </a:r>
            <a:r>
              <a:rPr lang="cs-CZ" sz="1400" dirty="0" err="1"/>
              <a:t>solvaline</a:t>
            </a:r>
            <a:r>
              <a:rPr lang="cs-CZ" sz="1400" dirty="0"/>
              <a:t> krytí přilož savé krytí (savku)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400" dirty="0"/>
              <a:t>Sledujte </a:t>
            </a:r>
            <a:r>
              <a:rPr lang="cs-CZ" sz="1400" dirty="0" err="1"/>
              <a:t>prosak</a:t>
            </a:r>
            <a:r>
              <a:rPr lang="cs-CZ" sz="1400" dirty="0"/>
              <a:t> z rány</a:t>
            </a:r>
          </a:p>
          <a:p>
            <a:pPr algn="ctr"/>
            <a:r>
              <a:rPr lang="cs-CZ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Při převazech indikovaných víckrát denně rozvrhněte jejich harmonogram (aby nevysychaly obložky, rána byla vystavená působení léčivého přípravku v pravidelných intervalech)</a:t>
            </a:r>
          </a:p>
        </p:txBody>
      </p:sp>
      <p:sp>
        <p:nvSpPr>
          <p:cNvPr id="14" name="Zástupný symbol pro zápatí 3"/>
          <p:cNvSpPr txBox="1">
            <a:spLocks/>
          </p:cNvSpPr>
          <p:nvPr/>
        </p:nvSpPr>
        <p:spPr>
          <a:xfrm>
            <a:off x="94653" y="5183802"/>
            <a:ext cx="2863038" cy="2606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/>
              <a:t>Dedikováno projektu MUNI/FR/0962/2017</a:t>
            </a: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09C3E018-EACC-426E-95AF-F983C74F5789}"/>
              </a:ext>
            </a:extLst>
          </p:cNvPr>
          <p:cNvSpPr txBox="1"/>
          <p:nvPr/>
        </p:nvSpPr>
        <p:spPr>
          <a:xfrm>
            <a:off x="8701175" y="6540672"/>
            <a:ext cx="2503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00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07353139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Dedikováno projektu MUNI/FR/0962/2017</a:t>
            </a:r>
          </a:p>
        </p:txBody>
      </p:sp>
    </p:spTree>
    <p:extLst>
      <p:ext uri="{BB962C8B-B14F-4D97-AF65-F5344CB8AC3E}">
        <p14:creationId xmlns:p14="http://schemas.microsoft.com/office/powerpoint/2010/main" val="389723151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zápatí 6"/>
          <p:cNvSpPr>
            <a:spLocks noGrp="1"/>
          </p:cNvSpPr>
          <p:nvPr>
            <p:ph type="ftr" sz="quarter" idx="11"/>
          </p:nvPr>
        </p:nvSpPr>
        <p:spPr>
          <a:xfrm>
            <a:off x="6199940" y="588880"/>
            <a:ext cx="2895600" cy="365125"/>
          </a:xfrm>
        </p:spPr>
        <p:txBody>
          <a:bodyPr/>
          <a:lstStyle/>
          <a:p>
            <a:r>
              <a:rPr lang="cs-CZ" dirty="0"/>
              <a:t>Dedikováno projektu MUNI/FR/0962/2017</a:t>
            </a:r>
          </a:p>
        </p:txBody>
      </p:sp>
      <p:sp>
        <p:nvSpPr>
          <p:cNvPr id="9" name="Zástupný symbol pro text 4"/>
          <p:cNvSpPr txBox="1">
            <a:spLocks/>
          </p:cNvSpPr>
          <p:nvPr/>
        </p:nvSpPr>
        <p:spPr>
          <a:xfrm>
            <a:off x="0" y="15788"/>
            <a:ext cx="9143999" cy="47667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</a:pPr>
            <a:r>
              <a:rPr lang="cs-CZ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PÉČE O OPERAČNÍ RÁNU - nehojící se rána - vlhké hojení ran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0" y="626051"/>
            <a:ext cx="356388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Výhody: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400" dirty="0"/>
              <a:t>Optimální podmínky pro hojení rány dle fáze hojení ve kterém se rána nachází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400" dirty="0"/>
              <a:t>Snížení četnosti převazů - tím eliminace zavlečení další sekundární infekce</a:t>
            </a:r>
          </a:p>
        </p:txBody>
      </p:sp>
      <p:pic>
        <p:nvPicPr>
          <p:cNvPr id="11" name="Zástupný symbol pro obsah 5"/>
          <p:cNvPicPr>
            <a:picLocks noGrp="1"/>
          </p:cNvPicPr>
          <p:nvPr>
            <p:ph idx="1"/>
          </p:nvPr>
        </p:nvPicPr>
        <p:blipFill rotWithShape="1">
          <a:blip r:embed="rId2"/>
          <a:srcRect l="12912" t="10093" r="11448" b="4677"/>
          <a:stretch/>
        </p:blipFill>
        <p:spPr bwMode="auto">
          <a:xfrm>
            <a:off x="35495" y="2090125"/>
            <a:ext cx="9108503" cy="457923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2" name="Obdélník 11"/>
          <p:cNvSpPr/>
          <p:nvPr/>
        </p:nvSpPr>
        <p:spPr>
          <a:xfrm>
            <a:off x="3275856" y="626051"/>
            <a:ext cx="5868144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Postup: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400" dirty="0"/>
              <a:t>Postup shodný jako u péče o operační ránu - standart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400" dirty="0"/>
              <a:t>Lékař indikuje druh krytí - sestra ustřihne za aseptických podmínek požadovanou velikost a podá lékaři - Lékař vloží do rány - popřípadě zvlhčí aktivačním roztokem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400" dirty="0"/>
              <a:t>Sterilní krytí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400" dirty="0"/>
              <a:t>Četnost převazů dle typu použitého materiálu a dle indikace lékaře</a:t>
            </a:r>
          </a:p>
        </p:txBody>
      </p:sp>
      <p:sp>
        <p:nvSpPr>
          <p:cNvPr id="13" name="Obdélník 12"/>
          <p:cNvSpPr/>
          <p:nvPr/>
        </p:nvSpPr>
        <p:spPr>
          <a:xfrm>
            <a:off x="395536" y="359026"/>
            <a:ext cx="80648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 rány je dle indikace lékaře aplikované speciální krytí.</a:t>
            </a:r>
          </a:p>
        </p:txBody>
      </p:sp>
      <p:sp>
        <p:nvSpPr>
          <p:cNvPr id="14" name="Obdélník 13"/>
          <p:cNvSpPr/>
          <p:nvPr/>
        </p:nvSpPr>
        <p:spPr>
          <a:xfrm>
            <a:off x="35492" y="6581001"/>
            <a:ext cx="906004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000" dirty="0"/>
              <a:t>http://www.promedica-praha.cz/__files/upload/content/smith-nephew-letak-time-system-pdf.pdf</a:t>
            </a: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5539FE03-5F91-4670-B3A3-7B9A03BDCB02}"/>
              </a:ext>
            </a:extLst>
          </p:cNvPr>
          <p:cNvSpPr txBox="1"/>
          <p:nvPr/>
        </p:nvSpPr>
        <p:spPr>
          <a:xfrm>
            <a:off x="8795828" y="6611779"/>
            <a:ext cx="2503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00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3730615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2360" y="872043"/>
            <a:ext cx="4631648" cy="5616625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cs-CZ" sz="1400" dirty="0"/>
              <a:t>Převzetí služby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cs-CZ" sz="1400" dirty="0"/>
              <a:t>Sběr teploměrů a záznam TT do dokumentace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cs-CZ" sz="1400" dirty="0"/>
              <a:t>Příprava </a:t>
            </a:r>
            <a:r>
              <a:rPr lang="cs-CZ" sz="1400" dirty="0" err="1"/>
              <a:t>operantů</a:t>
            </a:r>
            <a:r>
              <a:rPr lang="cs-CZ" sz="1400" dirty="0"/>
              <a:t>, kteří jsou první v operačním programu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cs-CZ" sz="1400" dirty="0"/>
              <a:t>Měření vitálních funkcí (krevní tlak, pulz) a záznam do dokumentace 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cs-CZ" sz="1400" dirty="0"/>
              <a:t>Hygiena nemocných a úprava lůžek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cs-CZ" sz="1400" dirty="0"/>
              <a:t>Odstranění nebo převázání bandáží DKK (včetně hygieny nohou)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cs-CZ" sz="1400" dirty="0"/>
              <a:t>Vizita -příprava pacienta, asistence při vizitě, převazy ran, úklid použitých pomůcek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cs-CZ" sz="1400" dirty="0"/>
              <a:t>Aplikace léčiv před jídlem (inzulin, léky per os na lačno)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cs-CZ" sz="1400" dirty="0"/>
              <a:t>Distribuce snídaně - dopomoc při podávání stravy (sledovat množství přijaté stravy a toleranci stravy)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cs-CZ" sz="1400" dirty="0"/>
              <a:t>Příprava </a:t>
            </a:r>
            <a:r>
              <a:rPr lang="cs-CZ" sz="1400" dirty="0" err="1"/>
              <a:t>operantů</a:t>
            </a:r>
            <a:r>
              <a:rPr lang="cs-CZ" sz="1400" dirty="0"/>
              <a:t>, kteří nejsou první v operačním programu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cs-CZ" sz="1400" dirty="0"/>
              <a:t>Hodnocení intenzity bolesti a záznam do dokumentace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400" dirty="0"/>
              <a:t>Aplikace ranních léků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400" dirty="0"/>
              <a:t>Aktivity spojené s příjem pacientů (seznámení s oddělením, domácím řádem, právy pacientů, sběr ošetřovatelské anamnézy, atd.)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cs-CZ" sz="1400" dirty="0"/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cs-CZ" sz="1400" dirty="0"/>
          </a:p>
          <a:p>
            <a:pPr>
              <a:buFont typeface="Wingdings" panose="05000000000000000000" pitchFamily="2" charset="2"/>
              <a:buChar char="ü"/>
            </a:pPr>
            <a:endParaRPr lang="cs-CZ" sz="1400" dirty="0"/>
          </a:p>
          <a:p>
            <a:pPr>
              <a:buFont typeface="Wingdings" panose="05000000000000000000" pitchFamily="2" charset="2"/>
              <a:buChar char="ü"/>
            </a:pPr>
            <a:endParaRPr lang="cs-CZ" sz="1400" dirty="0"/>
          </a:p>
        </p:txBody>
      </p:sp>
      <p:sp>
        <p:nvSpPr>
          <p:cNvPr id="2" name="Obdélník 1"/>
          <p:cNvSpPr/>
          <p:nvPr/>
        </p:nvSpPr>
        <p:spPr>
          <a:xfrm>
            <a:off x="4545721" y="872043"/>
            <a:ext cx="4572000" cy="4832092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400" dirty="0"/>
              <a:t>Aktivity spojené  s překladem a propuštěním pacienta (dopomoc pacientovi s balením osobních věcí, dopomoc s oblékáním, atd.)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400" dirty="0"/>
              <a:t>Plnění ordinací lékaře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400" dirty="0"/>
              <a:t>Příprava pacientů na vyšetření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400" dirty="0"/>
              <a:t>V 11:00 měření polední glykémie (20 min před monitorací vypnout infuze s glukózou)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400" dirty="0"/>
              <a:t>Podávání časovaných léků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400" dirty="0"/>
              <a:t>Měření vitálních funkcí dle indikace  (TT, P, TK) a hodnocení intenzity bolesti -záznam do dokumentace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400" dirty="0"/>
              <a:t>Pooperační péče o pacienty po návratu ze sálu (záznam do dokumentace, monitorace TK, P, vědomí, intenzity bolesti, stavu operační rány, močení)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400" dirty="0"/>
              <a:t>Aplikace léčiv před jídlem (inzulin)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400" dirty="0"/>
              <a:t>Distribuce stravy - dopomoc při podávání stravy (sledovat množství přijaté stravy a toleranci stravy)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400" dirty="0"/>
              <a:t>Podávání poledních léků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400" dirty="0"/>
              <a:t>Provedení poledních převazů ran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400" dirty="0"/>
              <a:t>Velká vizita - asistence při vizitě (úklid pokoje, příprava pacientů)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400" dirty="0"/>
              <a:t>Podávání časovaných léků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400" dirty="0"/>
              <a:t>Předání služby</a:t>
            </a:r>
          </a:p>
        </p:txBody>
      </p:sp>
      <p:sp>
        <p:nvSpPr>
          <p:cNvPr id="4" name="Obdélník 3"/>
          <p:cNvSpPr/>
          <p:nvPr/>
        </p:nvSpPr>
        <p:spPr>
          <a:xfrm>
            <a:off x="127214" y="6119336"/>
            <a:ext cx="900888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1400" b="1" dirty="0"/>
              <a:t>Celý den: </a:t>
            </a:r>
            <a:r>
              <a:rPr lang="cs-CZ" sz="1400" dirty="0"/>
              <a:t>kontrola operačních ran, sledování funkčnosti a fixace drénů, sledování množství a charakteru sekrece z drenáže, sledování a péče o </a:t>
            </a:r>
            <a:r>
              <a:rPr lang="cs-CZ" sz="1400" dirty="0" err="1"/>
              <a:t>stomie</a:t>
            </a:r>
            <a:r>
              <a:rPr lang="cs-CZ" sz="1400" dirty="0"/>
              <a:t>, dle potřeby slévání sběrných sáčků + záznam do dokumentace.</a:t>
            </a:r>
          </a:p>
          <a:p>
            <a:pPr algn="ctr"/>
            <a:r>
              <a:rPr lang="cs-CZ" sz="1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Veškeré informace musí být zaznamenány bezprostředně po provedení</a:t>
            </a:r>
          </a:p>
        </p:txBody>
      </p:sp>
      <p:sp>
        <p:nvSpPr>
          <p:cNvPr id="5" name="Obdélník 4"/>
          <p:cNvSpPr/>
          <p:nvPr/>
        </p:nvSpPr>
        <p:spPr>
          <a:xfrm>
            <a:off x="119308" y="-66973"/>
            <a:ext cx="9024692" cy="10310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33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ORGANIZACE PRÁCE - Chirurgická klinika odd. A</a:t>
            </a:r>
          </a:p>
          <a:p>
            <a:pPr algn="ctr"/>
            <a:r>
              <a:rPr lang="cs-CZ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Ranní směna</a:t>
            </a:r>
          </a:p>
        </p:txBody>
      </p:sp>
      <p:sp>
        <p:nvSpPr>
          <p:cNvPr id="6" name="Zástupný symbol pro zápatí 1"/>
          <p:cNvSpPr>
            <a:spLocks noGrp="1"/>
          </p:cNvSpPr>
          <p:nvPr>
            <p:ph type="ftr" sz="quarter" idx="11"/>
          </p:nvPr>
        </p:nvSpPr>
        <p:spPr>
          <a:xfrm>
            <a:off x="6248400" y="409682"/>
            <a:ext cx="2895600" cy="365125"/>
          </a:xfrm>
        </p:spPr>
        <p:txBody>
          <a:bodyPr/>
          <a:lstStyle/>
          <a:p>
            <a:r>
              <a:rPr lang="cs-CZ" dirty="0"/>
              <a:t>Dedikováno projektu MUNI/FR/0962/2017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2B14839E-1D2E-415C-9FFB-1BD62B3371D5}"/>
              </a:ext>
            </a:extLst>
          </p:cNvPr>
          <p:cNvSpPr txBox="1"/>
          <p:nvPr/>
        </p:nvSpPr>
        <p:spPr>
          <a:xfrm>
            <a:off x="8892479" y="6611779"/>
            <a:ext cx="22524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50150569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zápatí 6"/>
          <p:cNvSpPr>
            <a:spLocks noGrp="1"/>
          </p:cNvSpPr>
          <p:nvPr>
            <p:ph type="ftr" sz="quarter" idx="11"/>
          </p:nvPr>
        </p:nvSpPr>
        <p:spPr>
          <a:xfrm>
            <a:off x="5826693" y="6560923"/>
            <a:ext cx="2895600" cy="297077"/>
          </a:xfrm>
        </p:spPr>
        <p:txBody>
          <a:bodyPr/>
          <a:lstStyle/>
          <a:p>
            <a:r>
              <a:rPr lang="cs-CZ" dirty="0"/>
              <a:t>Dedikováno projektu MUNI/FR/0962/2017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31" b="9825"/>
          <a:stretch/>
        </p:blipFill>
        <p:spPr bwMode="auto">
          <a:xfrm>
            <a:off x="37498" y="4025243"/>
            <a:ext cx="7380312" cy="2384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Zástupný symbol pro text 4"/>
          <p:cNvSpPr txBox="1">
            <a:spLocks/>
          </p:cNvSpPr>
          <p:nvPr/>
        </p:nvSpPr>
        <p:spPr>
          <a:xfrm>
            <a:off x="0" y="35628"/>
            <a:ext cx="9144000" cy="47667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</a:pPr>
            <a:r>
              <a:rPr lang="cs-CZ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HODNOCENÍ RÁNY - nehojící se rána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5449"/>
            <a:ext cx="7596336" cy="900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Obrázek 12"/>
          <p:cNvPicPr/>
          <p:nvPr/>
        </p:nvPicPr>
        <p:blipFill rotWithShape="1">
          <a:blip r:embed="rId4"/>
          <a:srcRect l="41006" t="57672" r="13028" b="13492"/>
          <a:stretch/>
        </p:blipFill>
        <p:spPr bwMode="auto">
          <a:xfrm>
            <a:off x="37498" y="1511966"/>
            <a:ext cx="7558838" cy="170100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4" name="Obdélník 13"/>
          <p:cNvSpPr/>
          <p:nvPr/>
        </p:nvSpPr>
        <p:spPr>
          <a:xfrm>
            <a:off x="4805" y="679799"/>
            <a:ext cx="1008112" cy="360040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špatně</a:t>
            </a:r>
          </a:p>
        </p:txBody>
      </p:sp>
      <p:sp>
        <p:nvSpPr>
          <p:cNvPr id="15" name="Obdélník 14"/>
          <p:cNvSpPr/>
          <p:nvPr/>
        </p:nvSpPr>
        <p:spPr>
          <a:xfrm>
            <a:off x="6372200" y="679799"/>
            <a:ext cx="1008112" cy="36004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/>
              <a:t>dobře</a:t>
            </a:r>
          </a:p>
        </p:txBody>
      </p:sp>
      <p:sp>
        <p:nvSpPr>
          <p:cNvPr id="16" name="Obdélník 15"/>
          <p:cNvSpPr/>
          <p:nvPr/>
        </p:nvSpPr>
        <p:spPr>
          <a:xfrm>
            <a:off x="3275856" y="1235832"/>
            <a:ext cx="1008112" cy="360040"/>
          </a:xfrm>
          <a:prstGeom prst="rect">
            <a:avLst/>
          </a:prstGeom>
          <a:solidFill>
            <a:srgbClr val="FF0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hojení</a:t>
            </a:r>
          </a:p>
        </p:txBody>
      </p:sp>
      <p:sp>
        <p:nvSpPr>
          <p:cNvPr id="17" name="Obdélník 16"/>
          <p:cNvSpPr/>
          <p:nvPr/>
        </p:nvSpPr>
        <p:spPr>
          <a:xfrm>
            <a:off x="0" y="366724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HODNOCENÍ RÁNY DLE WHC  = THE WOUND HEALING CONTINUUM</a:t>
            </a:r>
          </a:p>
        </p:txBody>
      </p:sp>
      <p:sp>
        <p:nvSpPr>
          <p:cNvPr id="18" name="Bublinový popisek se šipkou doleva 17"/>
          <p:cNvSpPr/>
          <p:nvPr/>
        </p:nvSpPr>
        <p:spPr>
          <a:xfrm>
            <a:off x="7164288" y="684522"/>
            <a:ext cx="2006281" cy="2508197"/>
          </a:xfrm>
          <a:prstGeom prst="leftArrowCallout">
            <a:avLst>
              <a:gd name="adj1" fmla="val 13269"/>
              <a:gd name="adj2" fmla="val 13006"/>
              <a:gd name="adj3" fmla="val 20281"/>
              <a:gd name="adj4" fmla="val 73827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b="1" dirty="0"/>
              <a:t>Hodnocení WHC probíhá na základě vzhledu spodiny rány</a:t>
            </a:r>
          </a:p>
          <a:p>
            <a:pPr algn="ctr"/>
            <a:r>
              <a:rPr lang="cs-CZ" sz="1200" b="1" dirty="0"/>
              <a:t>Černá barva = nejhorší</a:t>
            </a:r>
          </a:p>
          <a:p>
            <a:pPr algn="ctr"/>
            <a:r>
              <a:rPr lang="cs-CZ" sz="1200" b="1" dirty="0"/>
              <a:t>Růžová nejlepší</a:t>
            </a:r>
          </a:p>
          <a:p>
            <a:pPr algn="ctr"/>
            <a:r>
              <a:rPr lang="cs-CZ" sz="1200" b="1" dirty="0"/>
              <a:t>Dle vzhledu spodiny je aplikován TIME </a:t>
            </a:r>
            <a:r>
              <a:rPr lang="cs-CZ" sz="1200" b="1" dirty="0" err="1"/>
              <a:t>menegement</a:t>
            </a:r>
            <a:r>
              <a:rPr lang="cs-CZ" sz="1200" b="1" dirty="0"/>
              <a:t> hojení rány</a:t>
            </a:r>
          </a:p>
        </p:txBody>
      </p:sp>
      <p:sp>
        <p:nvSpPr>
          <p:cNvPr id="19" name="Bublinový popisek se šipkou doleva 18"/>
          <p:cNvSpPr/>
          <p:nvPr/>
        </p:nvSpPr>
        <p:spPr>
          <a:xfrm>
            <a:off x="7014639" y="4033243"/>
            <a:ext cx="2123728" cy="2360973"/>
          </a:xfrm>
          <a:prstGeom prst="leftArrowCallout">
            <a:avLst>
              <a:gd name="adj1" fmla="val 14229"/>
              <a:gd name="adj2" fmla="val 25000"/>
              <a:gd name="adj3" fmla="val 20281"/>
              <a:gd name="adj4" fmla="val 73827"/>
            </a:avLst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b="1" dirty="0"/>
              <a:t>Jednotlivé kroky hojení nehojicí se rány - jejich sled je závislý na vzhledu spodiny rány (WHC)</a:t>
            </a:r>
          </a:p>
        </p:txBody>
      </p:sp>
      <p:sp>
        <p:nvSpPr>
          <p:cNvPr id="20" name="TextovéPole 19"/>
          <p:cNvSpPr txBox="1"/>
          <p:nvPr/>
        </p:nvSpPr>
        <p:spPr>
          <a:xfrm>
            <a:off x="468545" y="2074495"/>
            <a:ext cx="5040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</a:p>
        </p:txBody>
      </p:sp>
      <p:sp>
        <p:nvSpPr>
          <p:cNvPr id="21" name="TextovéPole 20"/>
          <p:cNvSpPr txBox="1"/>
          <p:nvPr/>
        </p:nvSpPr>
        <p:spPr>
          <a:xfrm>
            <a:off x="3548183" y="2108143"/>
            <a:ext cx="386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</a:t>
            </a:r>
          </a:p>
        </p:txBody>
      </p:sp>
      <p:sp>
        <p:nvSpPr>
          <p:cNvPr id="22" name="TextovéPole 21"/>
          <p:cNvSpPr txBox="1"/>
          <p:nvPr/>
        </p:nvSpPr>
        <p:spPr>
          <a:xfrm>
            <a:off x="1920600" y="2073385"/>
            <a:ext cx="2455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</a:p>
        </p:txBody>
      </p:sp>
      <p:sp>
        <p:nvSpPr>
          <p:cNvPr id="23" name="TextovéPole 22"/>
          <p:cNvSpPr txBox="1"/>
          <p:nvPr/>
        </p:nvSpPr>
        <p:spPr>
          <a:xfrm>
            <a:off x="5826693" y="2091030"/>
            <a:ext cx="296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</a:p>
        </p:txBody>
      </p:sp>
      <p:sp>
        <p:nvSpPr>
          <p:cNvPr id="24" name="Obdélník 23"/>
          <p:cNvSpPr/>
          <p:nvPr/>
        </p:nvSpPr>
        <p:spPr>
          <a:xfrm>
            <a:off x="4804" y="3638373"/>
            <a:ext cx="913356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ŘÍZENÍ HOJENÍ RÁNY = TIME management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26569" y="3212975"/>
            <a:ext cx="91065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STRYJA Jan, Terminologie chronické rány </a:t>
            </a:r>
            <a:r>
              <a:rPr lang="en-US" sz="1200" dirty="0"/>
              <a:t>[</a:t>
            </a:r>
            <a:r>
              <a:rPr lang="cs-CZ" sz="1200" dirty="0"/>
              <a:t>online]. </a:t>
            </a:r>
            <a:r>
              <a:rPr lang="cs-CZ" sz="1200" dirty="0" err="1"/>
              <a:t>Czechia</a:t>
            </a:r>
            <a:r>
              <a:rPr lang="cs-CZ" sz="1200" dirty="0"/>
              <a:t>: Nemocnice podlesí Třinec. </a:t>
            </a:r>
            <a:r>
              <a:rPr lang="en-US" sz="1200" dirty="0"/>
              <a:t>[</a:t>
            </a:r>
            <a:r>
              <a:rPr lang="cs-CZ" sz="1200" dirty="0" err="1"/>
              <a:t>cited</a:t>
            </a:r>
            <a:r>
              <a:rPr lang="cs-CZ" sz="1200" dirty="0"/>
              <a:t> 2018-7-9]. </a:t>
            </a:r>
            <a:r>
              <a:rPr lang="cs-CZ" sz="1200" dirty="0" err="1"/>
              <a:t>Available</a:t>
            </a:r>
            <a:r>
              <a:rPr lang="cs-CZ" sz="1200" dirty="0"/>
              <a:t> </a:t>
            </a:r>
            <a:r>
              <a:rPr lang="cs-CZ" sz="1200" dirty="0" err="1"/>
              <a:t>from</a:t>
            </a:r>
            <a:r>
              <a:rPr lang="cs-CZ" sz="1200" dirty="0"/>
              <a:t>: </a:t>
            </a:r>
            <a:r>
              <a:rPr lang="cs-CZ" sz="1200" dirty="0">
                <a:hlinkClick r:id="rId5"/>
              </a:rPr>
              <a:t>https://static.prolekare.cz/dokumenty/terminologie-chronicke-rany.pdf</a:t>
            </a:r>
            <a:r>
              <a:rPr lang="cs-CZ" sz="1200" dirty="0"/>
              <a:t>. Czech</a:t>
            </a:r>
          </a:p>
        </p:txBody>
      </p:sp>
      <p:sp>
        <p:nvSpPr>
          <p:cNvPr id="4" name="Obdélník 3"/>
          <p:cNvSpPr/>
          <p:nvPr/>
        </p:nvSpPr>
        <p:spPr>
          <a:xfrm>
            <a:off x="-5633" y="6394217"/>
            <a:ext cx="917620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sz="1000" dirty="0">
                <a:solidFill>
                  <a:srgbClr val="000000"/>
                </a:solidFill>
                <a:latin typeface="Noto Sans"/>
              </a:rPr>
              <a:t>POLISEPT, </a:t>
            </a:r>
            <a:r>
              <a:rPr lang="cs-CZ" sz="1000" dirty="0" err="1">
                <a:solidFill>
                  <a:srgbClr val="000000"/>
                </a:solidFill>
                <a:latin typeface="Noto Sans"/>
              </a:rPr>
              <a:t>Handling</a:t>
            </a:r>
            <a:r>
              <a:rPr lang="cs-CZ" sz="1000" dirty="0">
                <a:solidFill>
                  <a:srgbClr val="000000"/>
                </a:solidFill>
                <a:latin typeface="Noto Sans"/>
              </a:rPr>
              <a:t> </a:t>
            </a:r>
            <a:r>
              <a:rPr lang="cs-CZ" sz="1000" dirty="0" err="1">
                <a:solidFill>
                  <a:srgbClr val="000000"/>
                </a:solidFill>
                <a:latin typeface="Noto Sans"/>
              </a:rPr>
              <a:t>Wounds</a:t>
            </a:r>
            <a:r>
              <a:rPr lang="cs-CZ" sz="1000" dirty="0">
                <a:solidFill>
                  <a:srgbClr val="000000"/>
                </a:solidFill>
                <a:latin typeface="Noto Sans"/>
              </a:rPr>
              <a:t> „TIME“ </a:t>
            </a:r>
            <a:r>
              <a:rPr lang="cs-CZ" sz="1000" dirty="0" err="1">
                <a:solidFill>
                  <a:srgbClr val="000000"/>
                </a:solidFill>
                <a:latin typeface="Noto Sans"/>
              </a:rPr>
              <a:t>scheme</a:t>
            </a:r>
            <a:r>
              <a:rPr lang="cs-CZ" sz="1000" dirty="0">
                <a:solidFill>
                  <a:srgbClr val="000000"/>
                </a:solidFill>
                <a:latin typeface="Noto Sans"/>
              </a:rPr>
              <a:t> </a:t>
            </a:r>
            <a:r>
              <a:rPr lang="en-US" sz="1000" dirty="0"/>
              <a:t>[</a:t>
            </a:r>
            <a:r>
              <a:rPr lang="cs-CZ" sz="1000" dirty="0"/>
              <a:t>online]. </a:t>
            </a:r>
            <a:r>
              <a:rPr lang="en-US" sz="1000" dirty="0"/>
              <a:t>[</a:t>
            </a:r>
            <a:r>
              <a:rPr lang="cs-CZ" sz="1000" dirty="0" err="1"/>
              <a:t>cited</a:t>
            </a:r>
            <a:r>
              <a:rPr lang="cs-CZ" sz="1000" dirty="0"/>
              <a:t> 2018-7-9]. </a:t>
            </a:r>
            <a:r>
              <a:rPr lang="cs-CZ" sz="1000" dirty="0" err="1"/>
              <a:t>Available</a:t>
            </a:r>
            <a:r>
              <a:rPr lang="cs-CZ" sz="1000" dirty="0"/>
              <a:t> </a:t>
            </a:r>
            <a:r>
              <a:rPr lang="cs-CZ" sz="1000" dirty="0" err="1"/>
              <a:t>from</a:t>
            </a:r>
            <a:r>
              <a:rPr lang="cs-CZ" sz="1000" dirty="0"/>
              <a:t>: </a:t>
            </a:r>
            <a:r>
              <a:rPr lang="cs-CZ" sz="1000" dirty="0">
                <a:hlinkClick r:id="rId6"/>
              </a:rPr>
              <a:t>http://polisept.pl/en/</a:t>
            </a:r>
            <a:r>
              <a:rPr lang="cs-CZ" sz="1000" dirty="0" err="1">
                <a:hlinkClick r:id="rId6"/>
              </a:rPr>
              <a:t>handling-of-wounds</a:t>
            </a:r>
            <a:r>
              <a:rPr lang="cs-CZ" sz="1000" dirty="0">
                <a:hlinkClick r:id="rId6"/>
              </a:rPr>
              <a:t>/</a:t>
            </a:r>
            <a:r>
              <a:rPr lang="cs-CZ" sz="1000" dirty="0"/>
              <a:t>. </a:t>
            </a:r>
            <a:r>
              <a:rPr lang="cs-CZ" sz="1000" dirty="0" err="1"/>
              <a:t>English</a:t>
            </a:r>
            <a:r>
              <a:rPr lang="cs-CZ" sz="1000" dirty="0"/>
              <a:t>.</a:t>
            </a:r>
            <a:endParaRPr lang="cs-CZ" sz="1000" b="0" i="0" dirty="0">
              <a:solidFill>
                <a:srgbClr val="000000"/>
              </a:solidFill>
              <a:effectLst/>
              <a:latin typeface="Noto Sans"/>
            </a:endParaRPr>
          </a:p>
        </p:txBody>
      </p:sp>
      <p:sp>
        <p:nvSpPr>
          <p:cNvPr id="25" name="TextovéPole 24">
            <a:extLst>
              <a:ext uri="{FF2B5EF4-FFF2-40B4-BE49-F238E27FC236}">
                <a16:creationId xmlns:a16="http://schemas.microsoft.com/office/drawing/2014/main" id="{2B576C83-357E-4F05-81AA-C1079EA75065}"/>
              </a:ext>
            </a:extLst>
          </p:cNvPr>
          <p:cNvSpPr txBox="1"/>
          <p:nvPr/>
        </p:nvSpPr>
        <p:spPr>
          <a:xfrm>
            <a:off x="8854428" y="6604171"/>
            <a:ext cx="2503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00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34931817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495" y="404664"/>
            <a:ext cx="9056685" cy="576064"/>
          </a:xfrm>
        </p:spPr>
        <p:txBody>
          <a:bodyPr vert="horz" lIns="91440" tIns="45720" rIns="91440" bIns="45720" rtlCol="0">
            <a:noAutofit/>
          </a:bodyPr>
          <a:lstStyle/>
          <a:p>
            <a:pPr marL="0" indent="0" algn="ctr">
              <a:buNone/>
            </a:pPr>
            <a:r>
              <a:rPr lang="cs-CZ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Odvod tekutin (plynů) z operační rány a somatických dutin. </a:t>
            </a:r>
          </a:p>
          <a:p>
            <a:pPr marL="0" indent="0" algn="ctr">
              <a:buNone/>
            </a:pPr>
            <a:r>
              <a:rPr lang="cs-CZ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Odvod má zajistit rychlejší hojení, zamezení vzniku infekce a útlaku okolních tkání.</a:t>
            </a:r>
          </a:p>
          <a:p>
            <a:pPr marL="0" indent="0">
              <a:buNone/>
            </a:pPr>
            <a:endParaRPr lang="cs-CZ" sz="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cs-CZ" sz="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cs-CZ" sz="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cs-CZ" sz="1400" dirty="0"/>
          </a:p>
          <a:p>
            <a:pPr>
              <a:buFont typeface="Wingdings" panose="05000000000000000000" pitchFamily="2" charset="2"/>
              <a:buChar char="ü"/>
            </a:pPr>
            <a:endParaRPr lang="cs-CZ" sz="1400" dirty="0"/>
          </a:p>
        </p:txBody>
      </p:sp>
      <p:sp>
        <p:nvSpPr>
          <p:cNvPr id="4" name="Obdélník 3"/>
          <p:cNvSpPr/>
          <p:nvPr/>
        </p:nvSpPr>
        <p:spPr>
          <a:xfrm>
            <a:off x="1323785" y="0"/>
            <a:ext cx="6272551" cy="52322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algn="ctr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cs-CZ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DRÉNY PROFYLAKTICKÉ a TERAPEUTICKÉ</a:t>
            </a:r>
          </a:p>
        </p:txBody>
      </p:sp>
      <p:sp>
        <p:nvSpPr>
          <p:cNvPr id="5" name="Obdélník 4"/>
          <p:cNvSpPr/>
          <p:nvPr/>
        </p:nvSpPr>
        <p:spPr>
          <a:xfrm>
            <a:off x="35495" y="927884"/>
            <a:ext cx="4432491" cy="2123658"/>
          </a:xfrm>
          <a:prstGeom prst="rect">
            <a:avLst/>
          </a:prstGeom>
          <a:ln w="1905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r>
              <a:rPr lang="cs-CZ" sz="1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VOLNÁ DRENÁŽ </a:t>
            </a:r>
            <a:r>
              <a:rPr lang="cs-CZ" sz="1200" dirty="0"/>
              <a:t>-odvod sekretu do obvazu </a:t>
            </a:r>
          </a:p>
          <a:p>
            <a:pPr marL="179388" indent="-179388">
              <a:buFont typeface="Wingdings" panose="05000000000000000000" pitchFamily="2" charset="2"/>
              <a:buChar char="ü"/>
            </a:pPr>
            <a:r>
              <a:rPr lang="cs-CZ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Mulové drény </a:t>
            </a:r>
            <a:r>
              <a:rPr lang="cs-CZ" sz="1200" dirty="0"/>
              <a:t>- </a:t>
            </a:r>
            <a:r>
              <a:rPr lang="cs-CZ" sz="1200" dirty="0" err="1"/>
              <a:t>longeta</a:t>
            </a:r>
            <a:endParaRPr lang="cs-CZ" sz="1200" dirty="0"/>
          </a:p>
          <a:p>
            <a:pPr marL="179388" indent="-179388">
              <a:buFont typeface="Wingdings" panose="05000000000000000000" pitchFamily="2" charset="2"/>
              <a:buChar char="ü"/>
            </a:pPr>
            <a:r>
              <a:rPr lang="cs-CZ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Rukavicové drény </a:t>
            </a:r>
            <a:r>
              <a:rPr lang="cs-CZ" sz="1200" dirty="0"/>
              <a:t>- rozstřižená sterilní gumová rukavice (opláchnout pudr sterilním roztokem) </a:t>
            </a:r>
          </a:p>
          <a:p>
            <a:pPr marL="179388" indent="-179388">
              <a:buFont typeface="Wingdings" panose="05000000000000000000" pitchFamily="2" charset="2"/>
              <a:buChar char="ü"/>
            </a:pPr>
            <a:r>
              <a:rPr lang="cs-CZ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Korýtkové drény </a:t>
            </a:r>
            <a:r>
              <a:rPr lang="cs-CZ" sz="1200" dirty="0"/>
              <a:t>- podélně rozpůlená gumová hadička, propíchnutá spínacím špendlíkem (zamezení vpadnutí drénu do rány)</a:t>
            </a:r>
          </a:p>
          <a:p>
            <a:pPr marL="179388" indent="-179388">
              <a:buFont typeface="Wingdings" panose="05000000000000000000" pitchFamily="2" charset="2"/>
              <a:buChar char="ü"/>
            </a:pPr>
            <a:r>
              <a:rPr lang="cs-CZ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Zastřižený drén </a:t>
            </a:r>
            <a:r>
              <a:rPr lang="cs-CZ" sz="1200" dirty="0"/>
              <a:t>- hadička zajištěna spínacím špendlíkem - ústí do obvazu nebo do sběrného sáčku</a:t>
            </a:r>
          </a:p>
          <a:p>
            <a:pPr marL="179388" indent="-179388">
              <a:buFont typeface="Wingdings" panose="05000000000000000000" pitchFamily="2" charset="2"/>
              <a:buChar char="ü"/>
            </a:pPr>
            <a:endParaRPr lang="cs-CZ" sz="1200" dirty="0"/>
          </a:p>
          <a:p>
            <a:endParaRPr lang="cs-CZ" sz="1200" dirty="0"/>
          </a:p>
        </p:txBody>
      </p:sp>
      <p:sp>
        <p:nvSpPr>
          <p:cNvPr id="6" name="Obdélník 5"/>
          <p:cNvSpPr/>
          <p:nvPr/>
        </p:nvSpPr>
        <p:spPr>
          <a:xfrm>
            <a:off x="49207" y="3109854"/>
            <a:ext cx="4434476" cy="1200329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cs-CZ" sz="12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SPÁDOVÁ DRENÁŽ </a:t>
            </a:r>
            <a:r>
              <a:rPr lang="cs-CZ" sz="1200" dirty="0"/>
              <a:t>- odvod za využití gravitace</a:t>
            </a:r>
          </a:p>
          <a:p>
            <a:pPr marL="180975" indent="-180975">
              <a:buFont typeface="Wingdings" panose="05000000000000000000" pitchFamily="2" charset="2"/>
              <a:buChar char="ü"/>
            </a:pPr>
            <a:r>
              <a:rPr lang="cs-CZ" sz="1200" dirty="0"/>
              <a:t>Drenáž do sběrného sáčku (BD - spádový břišní drén)</a:t>
            </a:r>
          </a:p>
          <a:p>
            <a:pPr marL="180975" indent="-180975">
              <a:buFont typeface="Wingdings" panose="05000000000000000000" pitchFamily="2" charset="2"/>
              <a:buChar char="ü"/>
            </a:pPr>
            <a:r>
              <a:rPr lang="cs-CZ" sz="1200" dirty="0"/>
              <a:t>Sáček by měl být vždy pod úrovní drenážované oblasti = zamezení návratu sekretu do rány  - vracející sekret je rizikem pro vznik infekce</a:t>
            </a:r>
          </a:p>
          <a:p>
            <a:pPr marL="180975" indent="-180975">
              <a:buFont typeface="Wingdings" panose="05000000000000000000" pitchFamily="2" charset="2"/>
              <a:buChar char="ü"/>
            </a:pPr>
            <a:endParaRPr lang="cs-CZ" sz="1200" dirty="0"/>
          </a:p>
        </p:txBody>
      </p:sp>
      <p:sp>
        <p:nvSpPr>
          <p:cNvPr id="11" name="Obdélník 10"/>
          <p:cNvSpPr/>
          <p:nvPr/>
        </p:nvSpPr>
        <p:spPr>
          <a:xfrm>
            <a:off x="49207" y="4446098"/>
            <a:ext cx="9006159" cy="230832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cs-CZ" sz="12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PODTLAKOVÁ DRENÁŽ </a:t>
            </a:r>
            <a:r>
              <a:rPr lang="cs-CZ" sz="1200" dirty="0"/>
              <a:t>- odvod sekretu aktivně díky podtlaku ve sběrné nádobě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cs-CZ" sz="1200" dirty="0" err="1"/>
              <a:t>Redonova</a:t>
            </a:r>
            <a:r>
              <a:rPr lang="cs-CZ" sz="1200" dirty="0"/>
              <a:t> drenáž do nádobky s pod tlakem (RD)</a:t>
            </a:r>
          </a:p>
          <a:p>
            <a:pPr>
              <a:buFont typeface="Wingdings" panose="05000000000000000000" pitchFamily="2" charset="2"/>
              <a:buChar char="ü"/>
            </a:pPr>
            <a:endParaRPr lang="cs-CZ" sz="1200" dirty="0"/>
          </a:p>
          <a:p>
            <a:pPr>
              <a:buFont typeface="Wingdings" panose="05000000000000000000" pitchFamily="2" charset="2"/>
              <a:buChar char="ü"/>
            </a:pPr>
            <a:endParaRPr lang="cs-CZ" sz="1200" dirty="0"/>
          </a:p>
          <a:p>
            <a:pPr>
              <a:buFont typeface="Wingdings" panose="05000000000000000000" pitchFamily="2" charset="2"/>
              <a:buChar char="ü"/>
            </a:pPr>
            <a:endParaRPr lang="cs-CZ" sz="1200" dirty="0"/>
          </a:p>
          <a:p>
            <a:pPr>
              <a:buFont typeface="Wingdings" panose="05000000000000000000" pitchFamily="2" charset="2"/>
              <a:buChar char="ü"/>
            </a:pPr>
            <a:endParaRPr lang="cs-CZ" sz="1200" dirty="0"/>
          </a:p>
          <a:p>
            <a:pPr>
              <a:buFont typeface="Wingdings" panose="05000000000000000000" pitchFamily="2" charset="2"/>
              <a:buChar char="ü"/>
            </a:pPr>
            <a:endParaRPr lang="cs-CZ" sz="1200" dirty="0"/>
          </a:p>
          <a:p>
            <a:pPr>
              <a:buFont typeface="Wingdings" panose="05000000000000000000" pitchFamily="2" charset="2"/>
              <a:buChar char="ü"/>
            </a:pPr>
            <a:endParaRPr lang="cs-CZ" sz="1200" dirty="0"/>
          </a:p>
          <a:p>
            <a:pPr>
              <a:buFont typeface="Wingdings" panose="05000000000000000000" pitchFamily="2" charset="2"/>
              <a:buChar char="ü"/>
            </a:pPr>
            <a:endParaRPr lang="cs-CZ" sz="1200" dirty="0"/>
          </a:p>
          <a:p>
            <a:pPr>
              <a:buFont typeface="Wingdings" panose="05000000000000000000" pitchFamily="2" charset="2"/>
              <a:buChar char="ü"/>
            </a:pPr>
            <a:endParaRPr lang="cs-CZ" sz="1200" dirty="0"/>
          </a:p>
          <a:p>
            <a:pPr>
              <a:buFont typeface="Wingdings" panose="05000000000000000000" pitchFamily="2" charset="2"/>
              <a:buChar char="ü"/>
            </a:pPr>
            <a:endParaRPr lang="cs-CZ" sz="1200" dirty="0"/>
          </a:p>
          <a:p>
            <a:pPr>
              <a:buFont typeface="Wingdings" panose="05000000000000000000" pitchFamily="2" charset="2"/>
              <a:buChar char="ü"/>
            </a:pPr>
            <a:endParaRPr lang="cs-CZ" sz="1200" dirty="0"/>
          </a:p>
        </p:txBody>
      </p:sp>
      <p:sp>
        <p:nvSpPr>
          <p:cNvPr id="16" name="Zástupný symbol pro zápatí 3"/>
          <p:cNvSpPr txBox="1">
            <a:spLocks/>
          </p:cNvSpPr>
          <p:nvPr/>
        </p:nvSpPr>
        <p:spPr>
          <a:xfrm>
            <a:off x="-107734" y="6613785"/>
            <a:ext cx="2863038" cy="2606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/>
              <a:t>Dedikováno projektu MUNI/FR/0962/2017</a:t>
            </a:r>
          </a:p>
        </p:txBody>
      </p:sp>
      <p:sp>
        <p:nvSpPr>
          <p:cNvPr id="17" name="Obdélník 16"/>
          <p:cNvSpPr/>
          <p:nvPr/>
        </p:nvSpPr>
        <p:spPr>
          <a:xfrm>
            <a:off x="4584076" y="927685"/>
            <a:ext cx="4471290" cy="2123658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cs-CZ" sz="12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 DRÉN =  </a:t>
            </a:r>
            <a:r>
              <a:rPr lang="cs-CZ" sz="12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Kehrova</a:t>
            </a:r>
            <a:r>
              <a:rPr lang="cs-CZ" sz="12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drenáž - </a:t>
            </a:r>
            <a:r>
              <a:rPr lang="cs-CZ" sz="1200" dirty="0"/>
              <a:t>drén ve tvaru T</a:t>
            </a:r>
          </a:p>
          <a:p>
            <a:r>
              <a:rPr lang="cs-CZ" sz="12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PTD = Perkutánní </a:t>
            </a:r>
            <a:r>
              <a:rPr lang="cs-CZ" sz="12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transhepatická</a:t>
            </a:r>
            <a:r>
              <a:rPr lang="cs-CZ" sz="12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drenáž</a:t>
            </a:r>
            <a:endParaRPr lang="cs-CZ" sz="1200" dirty="0"/>
          </a:p>
          <a:p>
            <a:pPr marL="180975" indent="-180975">
              <a:buFont typeface="Wingdings" panose="05000000000000000000" pitchFamily="2" charset="2"/>
              <a:buChar char="ü"/>
            </a:pPr>
            <a:r>
              <a:rPr lang="cs-CZ" sz="1200" dirty="0"/>
              <a:t>Na spád - sběrný sáček - odvod biliární sekrece</a:t>
            </a:r>
          </a:p>
          <a:p>
            <a:pPr marL="180975" indent="-180975">
              <a:buFont typeface="Wingdings" panose="05000000000000000000" pitchFamily="2" charset="2"/>
              <a:buChar char="ü"/>
            </a:pPr>
            <a:r>
              <a:rPr lang="cs-CZ" sz="1200" dirty="0"/>
              <a:t>Uzavřený - proplachuje se za aseptických podmínek 3 krát denně 10 - 20 ml dle ordinace lékaře</a:t>
            </a:r>
          </a:p>
          <a:p>
            <a:pPr marL="180975" indent="-180975">
              <a:buFont typeface="Wingdings" panose="05000000000000000000" pitchFamily="2" charset="2"/>
              <a:buChar char="ü"/>
            </a:pPr>
            <a:endParaRPr lang="cs-CZ" sz="1200" dirty="0"/>
          </a:p>
          <a:p>
            <a:pPr marL="180975" indent="-180975">
              <a:buFont typeface="Wingdings" panose="05000000000000000000" pitchFamily="2" charset="2"/>
              <a:buChar char="ü"/>
            </a:pPr>
            <a:endParaRPr lang="cs-CZ" sz="1200" dirty="0"/>
          </a:p>
          <a:p>
            <a:pPr marL="180975" indent="-180975">
              <a:buFont typeface="Wingdings" panose="05000000000000000000" pitchFamily="2" charset="2"/>
              <a:buChar char="ü"/>
            </a:pPr>
            <a:endParaRPr lang="cs-CZ" sz="1200" dirty="0"/>
          </a:p>
          <a:p>
            <a:pPr marL="180975" indent="-180975">
              <a:buFont typeface="Wingdings" panose="05000000000000000000" pitchFamily="2" charset="2"/>
              <a:buChar char="ü"/>
            </a:pPr>
            <a:endParaRPr lang="cs-CZ" sz="1200" dirty="0"/>
          </a:p>
          <a:p>
            <a:endParaRPr lang="cs-CZ" sz="1200" dirty="0"/>
          </a:p>
          <a:p>
            <a:pPr marL="180975" indent="-180975">
              <a:buFont typeface="Wingdings" panose="05000000000000000000" pitchFamily="2" charset="2"/>
              <a:buChar char="ü"/>
            </a:pPr>
            <a:endParaRPr lang="cs-CZ" sz="1200" dirty="0"/>
          </a:p>
        </p:txBody>
      </p:sp>
      <p:pic>
        <p:nvPicPr>
          <p:cNvPr id="18" name="Obrázek 17"/>
          <p:cNvPicPr/>
          <p:nvPr/>
        </p:nvPicPr>
        <p:blipFill rotWithShape="1">
          <a:blip r:embed="rId2"/>
          <a:srcRect l="18043" t="11544" r="26146" b="18032"/>
          <a:stretch/>
        </p:blipFill>
        <p:spPr bwMode="auto">
          <a:xfrm>
            <a:off x="827584" y="4888905"/>
            <a:ext cx="2154783" cy="171007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Obdélník 6"/>
          <p:cNvSpPr/>
          <p:nvPr/>
        </p:nvSpPr>
        <p:spPr>
          <a:xfrm>
            <a:off x="6531338" y="4699907"/>
            <a:ext cx="24096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cs-CZ" sz="1200" dirty="0">
                <a:solidFill>
                  <a:schemeClr val="dk1"/>
                </a:solidFill>
              </a:rPr>
              <a:t>Na stříkačku (R na </a:t>
            </a:r>
            <a:r>
              <a:rPr lang="cs-CZ" sz="1200" dirty="0" err="1">
                <a:solidFill>
                  <a:schemeClr val="dk1"/>
                </a:solidFill>
              </a:rPr>
              <a:t>stř</a:t>
            </a:r>
            <a:r>
              <a:rPr lang="cs-CZ" sz="1200" dirty="0">
                <a:solidFill>
                  <a:schemeClr val="dk1"/>
                </a:solidFill>
              </a:rPr>
              <a:t>.)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cs-CZ" sz="1200" dirty="0">
                <a:solidFill>
                  <a:schemeClr val="dk1"/>
                </a:solidFill>
              </a:rPr>
              <a:t>Minimální velikost stříkačky 20 ml</a:t>
            </a:r>
          </a:p>
        </p:txBody>
      </p:sp>
      <p:sp>
        <p:nvSpPr>
          <p:cNvPr id="15" name="Šipka doprava 14"/>
          <p:cNvSpPr/>
          <p:nvPr/>
        </p:nvSpPr>
        <p:spPr>
          <a:xfrm>
            <a:off x="52223" y="4825770"/>
            <a:ext cx="994402" cy="1010236"/>
          </a:xfrm>
          <a:prstGeom prst="right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dirty="0"/>
              <a:t>Bez podtlaku</a:t>
            </a:r>
          </a:p>
        </p:txBody>
      </p:sp>
      <p:sp>
        <p:nvSpPr>
          <p:cNvPr id="19" name="Šipka doleva 18"/>
          <p:cNvSpPr/>
          <p:nvPr/>
        </p:nvSpPr>
        <p:spPr>
          <a:xfrm>
            <a:off x="2485276" y="4881766"/>
            <a:ext cx="1272452" cy="898244"/>
          </a:xfrm>
          <a:prstGeom prst="left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dirty="0"/>
              <a:t>S podtlakem</a:t>
            </a:r>
          </a:p>
        </p:txBody>
      </p:sp>
      <p:pic>
        <p:nvPicPr>
          <p:cNvPr id="2052" name="Picture 4" descr="VÃ½sledek obrÃ¡zku pro T drÃ©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933779"/>
            <a:ext cx="1258302" cy="1038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Obdélník 19"/>
          <p:cNvSpPr/>
          <p:nvPr/>
        </p:nvSpPr>
        <p:spPr>
          <a:xfrm>
            <a:off x="5833595" y="2663536"/>
            <a:ext cx="322177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000" dirty="0" err="1"/>
              <a:t>Kardiovs</a:t>
            </a:r>
            <a:r>
              <a:rPr lang="cs-CZ" sz="1000" dirty="0"/>
              <a:t>, chirurgie T- drén </a:t>
            </a:r>
            <a:r>
              <a:rPr lang="en-US" sz="1000" dirty="0"/>
              <a:t>[</a:t>
            </a:r>
            <a:r>
              <a:rPr lang="cs-CZ" sz="1000" dirty="0"/>
              <a:t>online]. </a:t>
            </a:r>
            <a:r>
              <a:rPr lang="en-US" sz="1000" dirty="0"/>
              <a:t>[</a:t>
            </a:r>
            <a:r>
              <a:rPr lang="cs-CZ" sz="1000" dirty="0" err="1"/>
              <a:t>cited</a:t>
            </a:r>
            <a:r>
              <a:rPr lang="cs-CZ" sz="1000" dirty="0"/>
              <a:t> 2018-7-9]. </a:t>
            </a:r>
            <a:r>
              <a:rPr lang="cs-CZ" sz="1000" dirty="0" err="1"/>
              <a:t>Available</a:t>
            </a:r>
            <a:r>
              <a:rPr lang="cs-CZ" sz="1000" dirty="0"/>
              <a:t> </a:t>
            </a:r>
            <a:r>
              <a:rPr lang="cs-CZ" sz="1000" dirty="0" err="1"/>
              <a:t>from</a:t>
            </a:r>
            <a:r>
              <a:rPr lang="cs-CZ" sz="1000" dirty="0"/>
              <a:t>: </a:t>
            </a:r>
            <a:r>
              <a:rPr lang="cs-CZ" sz="1000" dirty="0">
                <a:hlinkClick r:id="rId4"/>
              </a:rPr>
              <a:t>http://www.kardiovs.cz/t-dren.html</a:t>
            </a:r>
            <a:r>
              <a:rPr lang="cs-CZ" sz="1000" dirty="0"/>
              <a:t>. Czech</a:t>
            </a:r>
          </a:p>
        </p:txBody>
      </p:sp>
      <p:sp>
        <p:nvSpPr>
          <p:cNvPr id="22" name="Obdélník 21"/>
          <p:cNvSpPr/>
          <p:nvPr/>
        </p:nvSpPr>
        <p:spPr>
          <a:xfrm>
            <a:off x="4584076" y="3109854"/>
            <a:ext cx="4471290" cy="46166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cs-CZ" sz="12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PLEURACAN </a:t>
            </a:r>
            <a:r>
              <a:rPr lang="cs-CZ" sz="1200" dirty="0"/>
              <a:t>- vytvořen punkčně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cs-CZ" sz="1200" dirty="0"/>
              <a:t>drén z pohrudniční dutiny</a:t>
            </a:r>
          </a:p>
        </p:txBody>
      </p:sp>
      <p:sp>
        <p:nvSpPr>
          <p:cNvPr id="8" name="Obdélník 7"/>
          <p:cNvSpPr/>
          <p:nvPr/>
        </p:nvSpPr>
        <p:spPr>
          <a:xfrm>
            <a:off x="4584076" y="3630030"/>
            <a:ext cx="4471290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cs-CZ" sz="1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PENROUSŮV DRÉN </a:t>
            </a:r>
            <a:r>
              <a:rPr lang="cs-CZ" sz="1200" dirty="0"/>
              <a:t>– spádová drenáž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cs-CZ" sz="1200" dirty="0"/>
              <a:t>Tubulární kapilární drén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cs-CZ" sz="1200" dirty="0"/>
              <a:t>Drén složený z více tenkých hadiček </a:t>
            </a:r>
          </a:p>
        </p:txBody>
      </p:sp>
      <p:sp>
        <p:nvSpPr>
          <p:cNvPr id="9" name="Zástupný symbol pro zápatí 8">
            <a:extLst>
              <a:ext uri="{FF2B5EF4-FFF2-40B4-BE49-F238E27FC236}">
                <a16:creationId xmlns:a16="http://schemas.microsoft.com/office/drawing/2014/main" id="{42F67184-F9F6-4154-BF86-C5DB44DFC1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3266" y="6428729"/>
            <a:ext cx="2895600" cy="365125"/>
          </a:xfrm>
        </p:spPr>
        <p:txBody>
          <a:bodyPr/>
          <a:lstStyle/>
          <a:p>
            <a:r>
              <a:rPr lang="cs-CZ" dirty="0"/>
              <a:t>Dedikováno projektu MUNI/FR/0962/2017</a:t>
            </a:r>
          </a:p>
        </p:txBody>
      </p:sp>
      <p:sp>
        <p:nvSpPr>
          <p:cNvPr id="12" name="Řečová bublina: obdélníkový bublinový popisek se zakulacenými rohy 11">
            <a:extLst>
              <a:ext uri="{FF2B5EF4-FFF2-40B4-BE49-F238E27FC236}">
                <a16:creationId xmlns:a16="http://schemas.microsoft.com/office/drawing/2014/main" id="{228BD16C-A0C7-4A2C-AD9C-F3AAC9BC14AB}"/>
              </a:ext>
            </a:extLst>
          </p:cNvPr>
          <p:cNvSpPr/>
          <p:nvPr/>
        </p:nvSpPr>
        <p:spPr>
          <a:xfrm>
            <a:off x="7596336" y="3765945"/>
            <a:ext cx="1296144" cy="397982"/>
          </a:xfrm>
          <a:prstGeom prst="wedgeRoundRectCallout">
            <a:avLst>
              <a:gd name="adj1" fmla="val -73744"/>
              <a:gd name="adj2" fmla="val 8377"/>
              <a:gd name="adj3" fmla="val 16667"/>
            </a:avLst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dirty="0"/>
              <a:t>Nelze „povytáhnout“</a:t>
            </a:r>
          </a:p>
        </p:txBody>
      </p:sp>
      <p:sp>
        <p:nvSpPr>
          <p:cNvPr id="23" name="Řečová bublina: obdélníkový bublinový popisek se zakulacenými rohy 22">
            <a:extLst>
              <a:ext uri="{FF2B5EF4-FFF2-40B4-BE49-F238E27FC236}">
                <a16:creationId xmlns:a16="http://schemas.microsoft.com/office/drawing/2014/main" id="{23B4E791-ACF0-4F01-BF16-8D5A01D38181}"/>
              </a:ext>
            </a:extLst>
          </p:cNvPr>
          <p:cNvSpPr/>
          <p:nvPr/>
        </p:nvSpPr>
        <p:spPr>
          <a:xfrm>
            <a:off x="3783494" y="4654943"/>
            <a:ext cx="2780084" cy="1861770"/>
          </a:xfrm>
          <a:prstGeom prst="wedgeRoundRectCallout">
            <a:avLst>
              <a:gd name="adj1" fmla="val -84821"/>
              <a:gd name="adj2" fmla="val 40454"/>
              <a:gd name="adj3" fmla="val 16667"/>
            </a:avLst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dirty="0"/>
              <a:t>Při ztrátě podtlaku vyměň nádoby, nebo podtlak obnov 20 ml stříkačkou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cs-CZ" sz="1200" dirty="0"/>
              <a:t>zalemuj drén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cs-CZ" sz="1200" dirty="0" err="1"/>
              <a:t>odezinfikuj</a:t>
            </a:r>
            <a:r>
              <a:rPr lang="cs-CZ" sz="1200" dirty="0"/>
              <a:t> propojení sběrné nádoby v místě kde ústí hadička k pacientovi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cs-CZ" sz="1200" dirty="0"/>
              <a:t>rozpoj systém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cs-CZ" sz="1200" dirty="0"/>
              <a:t>se sběrné nádoby odsaj vzduch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cs-CZ" sz="1200" dirty="0"/>
              <a:t>napoj zpět k pacientovi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cs-CZ" sz="1200" dirty="0" err="1"/>
              <a:t>odklemuj</a:t>
            </a:r>
            <a:r>
              <a:rPr lang="cs-CZ" sz="1200" dirty="0"/>
              <a:t> drén</a:t>
            </a:r>
          </a:p>
        </p:txBody>
      </p:sp>
      <p:pic>
        <p:nvPicPr>
          <p:cNvPr id="21" name="Obrázek 20"/>
          <p:cNvPicPr/>
          <p:nvPr/>
        </p:nvPicPr>
        <p:blipFill rotWithShape="1">
          <a:blip r:embed="rId5"/>
          <a:srcRect l="12995" t="20010" r="12930" b="46124"/>
          <a:stretch/>
        </p:blipFill>
        <p:spPr bwMode="auto">
          <a:xfrm>
            <a:off x="6118334" y="5905847"/>
            <a:ext cx="2632486" cy="62095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Zaoblený obdélníkový bublinový popisek 1"/>
          <p:cNvSpPr/>
          <p:nvPr/>
        </p:nvSpPr>
        <p:spPr>
          <a:xfrm>
            <a:off x="6660232" y="5229530"/>
            <a:ext cx="2096762" cy="481891"/>
          </a:xfrm>
          <a:prstGeom prst="wedgeRoundRectCallout">
            <a:avLst>
              <a:gd name="adj1" fmla="val 27291"/>
              <a:gd name="adj2" fmla="val 140627"/>
              <a:gd name="adj3" fmla="val 16667"/>
            </a:avLst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dirty="0"/>
              <a:t>Podtlak ověřím povytažením pístu - píst se vrací = podtlak</a:t>
            </a:r>
          </a:p>
        </p:txBody>
      </p:sp>
      <p:sp>
        <p:nvSpPr>
          <p:cNvPr id="24" name="TextovéPole 23">
            <a:extLst>
              <a:ext uri="{FF2B5EF4-FFF2-40B4-BE49-F238E27FC236}">
                <a16:creationId xmlns:a16="http://schemas.microsoft.com/office/drawing/2014/main" id="{01EB159C-54E8-4E8D-8FC1-BD1D5EA9BA4D}"/>
              </a:ext>
            </a:extLst>
          </p:cNvPr>
          <p:cNvSpPr txBox="1"/>
          <p:nvPr/>
        </p:nvSpPr>
        <p:spPr>
          <a:xfrm>
            <a:off x="8815842" y="6526800"/>
            <a:ext cx="2503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00" dirty="0"/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08172495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6012874" y="6447693"/>
            <a:ext cx="2895600" cy="365125"/>
          </a:xfrm>
        </p:spPr>
        <p:txBody>
          <a:bodyPr/>
          <a:lstStyle/>
          <a:p>
            <a:r>
              <a:rPr lang="cs-CZ" dirty="0"/>
              <a:t>Dedikováno projektu MUNI/FR/0962/2017</a:t>
            </a:r>
          </a:p>
        </p:txBody>
      </p:sp>
      <p:sp>
        <p:nvSpPr>
          <p:cNvPr id="12" name="Obdélník 11"/>
          <p:cNvSpPr/>
          <p:nvPr/>
        </p:nvSpPr>
        <p:spPr>
          <a:xfrm>
            <a:off x="114952" y="188640"/>
            <a:ext cx="4501232" cy="323165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cs-CZ" sz="12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HRUDNÍ DRÉN  (HD)</a:t>
            </a:r>
            <a:r>
              <a:rPr lang="cs-CZ" sz="1200" dirty="0"/>
              <a:t>-- </a:t>
            </a:r>
            <a:r>
              <a:rPr lang="cs-CZ" sz="1200" dirty="0" err="1"/>
              <a:t>Büllauova</a:t>
            </a:r>
            <a:r>
              <a:rPr lang="cs-CZ" sz="1200" dirty="0"/>
              <a:t> drenáž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HDH</a:t>
            </a:r>
            <a:r>
              <a:rPr lang="cs-CZ" sz="1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cs-CZ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  <a:r>
              <a:rPr lang="cs-CZ" sz="1200" dirty="0"/>
              <a:t> - hrudní drén bez </a:t>
            </a:r>
            <a:r>
              <a:rPr lang="cs-CZ" sz="1200" dirty="0" err="1"/>
              <a:t>aktvního</a:t>
            </a:r>
            <a:r>
              <a:rPr lang="cs-CZ" sz="1200" dirty="0"/>
              <a:t> sání (vodní zámek musí být vždy u hrudních drénů)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AHS</a:t>
            </a:r>
            <a:r>
              <a:rPr lang="cs-CZ" sz="1200" dirty="0"/>
              <a:t>- hrudní drén z aktivním sáním - vodní zámek a napojení na aktivní sání</a:t>
            </a:r>
          </a:p>
          <a:p>
            <a:pPr marL="180975" indent="-180975">
              <a:buFont typeface="Wingdings" panose="05000000000000000000" pitchFamily="2" charset="2"/>
              <a:buChar char="ü"/>
            </a:pPr>
            <a:r>
              <a:rPr lang="cs-CZ" sz="1200" dirty="0"/>
              <a:t>Odvod vzduchu nebo tekutiny  z hrudní dutiny </a:t>
            </a:r>
          </a:p>
          <a:p>
            <a:pPr marL="180975" indent="-180975">
              <a:buFont typeface="Wingdings" panose="05000000000000000000" pitchFamily="2" charset="2"/>
              <a:buChar char="ü"/>
            </a:pPr>
            <a:r>
              <a:rPr lang="cs-CZ" sz="1200" dirty="0"/>
              <a:t>Komora vodního uzávěru: brání nasávání vzduchu z okolí za využití vodního zámku sterilní vodou</a:t>
            </a:r>
          </a:p>
          <a:p>
            <a:pPr marL="180975" indent="-180975">
              <a:buFont typeface="Wingdings" panose="05000000000000000000" pitchFamily="2" charset="2"/>
              <a:buChar char="ü"/>
            </a:pPr>
            <a:r>
              <a:rPr lang="cs-CZ" sz="1200" dirty="0"/>
              <a:t>Krabicový jednorázový drenážní systém - různý počet komor (např. ATRIUM </a:t>
            </a:r>
            <a:r>
              <a:rPr lang="cs-CZ" sz="1200" dirty="0" err="1"/>
              <a:t>ocean</a:t>
            </a:r>
            <a:r>
              <a:rPr lang="cs-CZ" sz="1200" dirty="0"/>
              <a:t>)</a:t>
            </a:r>
          </a:p>
          <a:p>
            <a:pPr marL="180975" lvl="1" indent="-180975">
              <a:buFont typeface="Wingdings" panose="05000000000000000000" pitchFamily="2" charset="2"/>
              <a:buChar char="ü"/>
            </a:pPr>
            <a:r>
              <a:rPr lang="cs-CZ" sz="1200" dirty="0"/>
              <a:t>Drén musí stát v kolmé poloze pod úrovní hrudníku pacienta</a:t>
            </a:r>
          </a:p>
          <a:p>
            <a:pPr marL="180975" lvl="1" indent="-180975">
              <a:buFont typeface="Wingdings" panose="05000000000000000000" pitchFamily="2" charset="2"/>
              <a:buChar char="ü"/>
            </a:pPr>
            <a:r>
              <a:rPr lang="cs-CZ" sz="1200" dirty="0"/>
              <a:t>Hadice nesmí být zalomené (vypodložit velkou vrstvou krytí)</a:t>
            </a:r>
          </a:p>
          <a:p>
            <a:pPr marL="180975" lvl="1" indent="-180975">
              <a:buFont typeface="Wingdings" panose="05000000000000000000" pitchFamily="2" charset="2"/>
              <a:buChar char="ü"/>
            </a:pPr>
            <a:r>
              <a:rPr lang="cs-CZ" sz="1200" dirty="0"/>
              <a:t>Hadice nesmí být </a:t>
            </a:r>
            <a:r>
              <a:rPr lang="cs-CZ" sz="1200" dirty="0" err="1"/>
              <a:t>klemované</a:t>
            </a:r>
            <a:r>
              <a:rPr lang="cs-CZ" sz="1200" dirty="0"/>
              <a:t> (vyjma výměny sběrné nádoby - dvojí </a:t>
            </a:r>
            <a:r>
              <a:rPr lang="cs-CZ" sz="1200" dirty="0" err="1"/>
              <a:t>klemování</a:t>
            </a:r>
            <a:r>
              <a:rPr lang="cs-CZ" sz="1200" dirty="0"/>
              <a:t>)</a:t>
            </a:r>
          </a:p>
          <a:p>
            <a:pPr marL="180975" lvl="1" indent="-180975">
              <a:buFont typeface="Wingdings" panose="05000000000000000000" pitchFamily="2" charset="2"/>
              <a:buChar char="ü"/>
            </a:pPr>
            <a:r>
              <a:rPr lang="cs-CZ" sz="1200" dirty="0"/>
              <a:t>Pravidelně kontrolujte funkčnost drenáže, těsnost zapojení, náplň vodního sloupce</a:t>
            </a:r>
          </a:p>
          <a:p>
            <a:pPr marL="180975" lvl="1" indent="-180975">
              <a:buFont typeface="Wingdings" panose="05000000000000000000" pitchFamily="2" charset="2"/>
              <a:buChar char="ü"/>
            </a:pPr>
            <a:r>
              <a:rPr lang="cs-CZ" sz="1200" dirty="0"/>
              <a:t>Více informací v přiloženém návodu na použití</a:t>
            </a:r>
          </a:p>
        </p:txBody>
      </p:sp>
      <p:pic>
        <p:nvPicPr>
          <p:cNvPr id="13" name="Obrázek 12"/>
          <p:cNvPicPr/>
          <p:nvPr/>
        </p:nvPicPr>
        <p:blipFill rotWithShape="1">
          <a:blip r:embed="rId2"/>
          <a:srcRect l="28621" t="6928" r="29053" b="6472"/>
          <a:stretch/>
        </p:blipFill>
        <p:spPr bwMode="auto">
          <a:xfrm>
            <a:off x="5807921" y="68720"/>
            <a:ext cx="2684245" cy="318241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4" name="Zaoblený obdélníkový bublinový popisek 13"/>
          <p:cNvSpPr/>
          <p:nvPr/>
        </p:nvSpPr>
        <p:spPr>
          <a:xfrm>
            <a:off x="7873226" y="692696"/>
            <a:ext cx="709681" cy="388588"/>
          </a:xfrm>
          <a:prstGeom prst="wedgeRoundRectCallout">
            <a:avLst>
              <a:gd name="adj1" fmla="val -97255"/>
              <a:gd name="adj2" fmla="val 166584"/>
              <a:gd name="adj3" fmla="val 16667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Sběrná komora</a:t>
            </a:r>
            <a:endParaRPr lang="cs-CZ" sz="1200" dirty="0"/>
          </a:p>
        </p:txBody>
      </p:sp>
      <p:sp>
        <p:nvSpPr>
          <p:cNvPr id="15" name="Zaoblený obdélníkový bublinový popisek 14"/>
          <p:cNvSpPr/>
          <p:nvPr/>
        </p:nvSpPr>
        <p:spPr>
          <a:xfrm>
            <a:off x="4706925" y="92253"/>
            <a:ext cx="2320926" cy="540988"/>
          </a:xfrm>
          <a:prstGeom prst="wedgeRoundRectCallout">
            <a:avLst>
              <a:gd name="adj1" fmla="val 7031"/>
              <a:gd name="adj2" fmla="val 158219"/>
              <a:gd name="adj3" fmla="val 16667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Komora regulace sání: </a:t>
            </a:r>
            <a:r>
              <a:rPr lang="cs-CZ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plní se sterilní vodou dle požadovaného podtlaku</a:t>
            </a:r>
            <a:endParaRPr lang="cs-CZ" sz="1200" dirty="0"/>
          </a:p>
        </p:txBody>
      </p:sp>
      <p:sp>
        <p:nvSpPr>
          <p:cNvPr id="16" name="Zaoblený obdélníkový bublinový popisek 15"/>
          <p:cNvSpPr/>
          <p:nvPr/>
        </p:nvSpPr>
        <p:spPr>
          <a:xfrm>
            <a:off x="4670288" y="1801178"/>
            <a:ext cx="1250465" cy="1449955"/>
          </a:xfrm>
          <a:prstGeom prst="wedgeRoundRectCallout">
            <a:avLst>
              <a:gd name="adj1" fmla="val 102326"/>
              <a:gd name="adj2" fmla="val 822"/>
              <a:gd name="adj3" fmla="val 16667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Komora vodního uzávěru: </a:t>
            </a:r>
            <a:r>
              <a:rPr lang="cs-CZ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plní se sterilní vodou do 2 cm (cca 45 ml)</a:t>
            </a:r>
          </a:p>
          <a:p>
            <a:pPr algn="ctr"/>
            <a:r>
              <a:rPr lang="cs-CZ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 aktivního hrudního sání </a:t>
            </a:r>
            <a:endParaRPr lang="cs-CZ" sz="1200" dirty="0"/>
          </a:p>
        </p:txBody>
      </p:sp>
      <p:sp>
        <p:nvSpPr>
          <p:cNvPr id="18" name="Zaoblený obdélníkový bublinový popisek 17"/>
          <p:cNvSpPr/>
          <p:nvPr/>
        </p:nvSpPr>
        <p:spPr>
          <a:xfrm>
            <a:off x="6516217" y="670330"/>
            <a:ext cx="1161352" cy="742445"/>
          </a:xfrm>
          <a:prstGeom prst="wedgeRoundRectCallout">
            <a:avLst>
              <a:gd name="adj1" fmla="val -58077"/>
              <a:gd name="adj2" fmla="val 152831"/>
              <a:gd name="adj3" fmla="val 16667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Vždy musí být naplněny obě komory </a:t>
            </a:r>
            <a:endParaRPr lang="cs-CZ" sz="1200" dirty="0"/>
          </a:p>
        </p:txBody>
      </p:sp>
      <p:pic>
        <p:nvPicPr>
          <p:cNvPr id="19" name="Obrázek 18"/>
          <p:cNvPicPr/>
          <p:nvPr/>
        </p:nvPicPr>
        <p:blipFill rotWithShape="1">
          <a:blip r:embed="rId3"/>
          <a:srcRect l="29279" t="16162" r="29037" b="12641"/>
          <a:stretch/>
        </p:blipFill>
        <p:spPr bwMode="auto">
          <a:xfrm>
            <a:off x="5843236" y="3769014"/>
            <a:ext cx="2648931" cy="267867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1" name="Zaoblený obdélníkový bublinový popisek 20"/>
          <p:cNvSpPr/>
          <p:nvPr/>
        </p:nvSpPr>
        <p:spPr>
          <a:xfrm>
            <a:off x="4694400" y="3635747"/>
            <a:ext cx="1240806" cy="540988"/>
          </a:xfrm>
          <a:prstGeom prst="wedgeRoundRectCallout">
            <a:avLst>
              <a:gd name="adj1" fmla="val 83501"/>
              <a:gd name="adj2" fmla="val 39471"/>
              <a:gd name="adj3" fmla="val 16667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dirty="0"/>
              <a:t>Otvor pro plnění komory regulace sání</a:t>
            </a:r>
          </a:p>
        </p:txBody>
      </p:sp>
      <p:sp>
        <p:nvSpPr>
          <p:cNvPr id="22" name="Zaoblený obdélníkový bublinový popisek 21"/>
          <p:cNvSpPr/>
          <p:nvPr/>
        </p:nvSpPr>
        <p:spPr>
          <a:xfrm>
            <a:off x="7882851" y="4490860"/>
            <a:ext cx="1231485" cy="1234986"/>
          </a:xfrm>
          <a:prstGeom prst="wedgeRoundRectCallout">
            <a:avLst>
              <a:gd name="adj1" fmla="val -40858"/>
              <a:gd name="adj2" fmla="val -86343"/>
              <a:gd name="adj3" fmla="val 16667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dirty="0"/>
              <a:t>Napojení pacienta -dvojhlavňový HD (lze napojit dva hrudní drény</a:t>
            </a:r>
          </a:p>
        </p:txBody>
      </p:sp>
      <p:sp>
        <p:nvSpPr>
          <p:cNvPr id="23" name="Zaoblený obdélníkový bublinový popisek 22"/>
          <p:cNvSpPr/>
          <p:nvPr/>
        </p:nvSpPr>
        <p:spPr>
          <a:xfrm>
            <a:off x="7873226" y="4485006"/>
            <a:ext cx="1231485" cy="1234986"/>
          </a:xfrm>
          <a:prstGeom prst="wedgeRoundRectCallout">
            <a:avLst>
              <a:gd name="adj1" fmla="val -114328"/>
              <a:gd name="adj2" fmla="val -91799"/>
              <a:gd name="adj3" fmla="val 16667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dirty="0"/>
              <a:t>Napojení pacienta -dvojhlavňový HD (lze napojit dva hrudní drény</a:t>
            </a:r>
          </a:p>
        </p:txBody>
      </p:sp>
      <p:pic>
        <p:nvPicPr>
          <p:cNvPr id="24" name="Obrázek 23"/>
          <p:cNvPicPr/>
          <p:nvPr/>
        </p:nvPicPr>
        <p:blipFill rotWithShape="1">
          <a:blip r:embed="rId4"/>
          <a:srcRect l="32229" t="8852" r="36491"/>
          <a:stretch/>
        </p:blipFill>
        <p:spPr bwMode="auto">
          <a:xfrm>
            <a:off x="898162" y="4158958"/>
            <a:ext cx="1643935" cy="265749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5" name="Obdélník 24"/>
          <p:cNvSpPr/>
          <p:nvPr/>
        </p:nvSpPr>
        <p:spPr>
          <a:xfrm>
            <a:off x="5807922" y="3251133"/>
            <a:ext cx="2690671" cy="51788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dirty="0"/>
              <a:t>Lze napojit aktivní hrudní sání</a:t>
            </a:r>
          </a:p>
        </p:txBody>
      </p:sp>
      <p:sp>
        <p:nvSpPr>
          <p:cNvPr id="26" name="Zaoblený obdélníkový bublinový popisek 25"/>
          <p:cNvSpPr/>
          <p:nvPr/>
        </p:nvSpPr>
        <p:spPr>
          <a:xfrm>
            <a:off x="-552" y="4721425"/>
            <a:ext cx="1184760" cy="762147"/>
          </a:xfrm>
          <a:prstGeom prst="wedgeRoundRectCallout">
            <a:avLst>
              <a:gd name="adj1" fmla="val 68204"/>
              <a:gd name="adj2" fmla="val -70865"/>
              <a:gd name="adj3" fmla="val 16667"/>
            </a:avLst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dirty="0"/>
              <a:t>Nálevka na plnění Komory vodního uzávěru</a:t>
            </a:r>
          </a:p>
        </p:txBody>
      </p:sp>
      <p:sp>
        <p:nvSpPr>
          <p:cNvPr id="27" name="Zaoblený obdélníkový bublinový popisek 26"/>
          <p:cNvSpPr/>
          <p:nvPr/>
        </p:nvSpPr>
        <p:spPr>
          <a:xfrm>
            <a:off x="0" y="6175653"/>
            <a:ext cx="890714" cy="412052"/>
          </a:xfrm>
          <a:prstGeom prst="wedgeRoundRectCallout">
            <a:avLst>
              <a:gd name="adj1" fmla="val 68566"/>
              <a:gd name="adj2" fmla="val 11079"/>
              <a:gd name="adj3" fmla="val 16667"/>
            </a:avLst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dirty="0"/>
              <a:t>Napojení pacienta</a:t>
            </a:r>
          </a:p>
        </p:txBody>
      </p:sp>
      <p:sp>
        <p:nvSpPr>
          <p:cNvPr id="28" name="Obdélník 27"/>
          <p:cNvSpPr/>
          <p:nvPr/>
        </p:nvSpPr>
        <p:spPr>
          <a:xfrm>
            <a:off x="898162" y="6669361"/>
            <a:ext cx="1643935" cy="18864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dirty="0"/>
              <a:t>Pouze vodní zámek</a:t>
            </a:r>
          </a:p>
        </p:txBody>
      </p:sp>
      <p:sp>
        <p:nvSpPr>
          <p:cNvPr id="30" name="Obdélník 29"/>
          <p:cNvSpPr/>
          <p:nvPr/>
        </p:nvSpPr>
        <p:spPr>
          <a:xfrm>
            <a:off x="2557943" y="4165708"/>
            <a:ext cx="2221922" cy="252376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cs-CZ" sz="13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EXTRAKCE HRUDNÍHO DRÉNU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200" dirty="0"/>
              <a:t>Postu jako u extrakce drénu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200" dirty="0"/>
              <a:t>Pacient poloha v sedě a v </a:t>
            </a:r>
            <a:r>
              <a:rPr lang="cs-CZ" sz="1200" dirty="0" err="1"/>
              <a:t>inspiriu</a:t>
            </a:r>
            <a:endParaRPr lang="cs-CZ" sz="12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200" dirty="0"/>
              <a:t>Lékaři podejte na </a:t>
            </a:r>
            <a:r>
              <a:rPr lang="cs-CZ" sz="1200" b="1" dirty="0"/>
              <a:t>sterilní špachtli vazelínu</a:t>
            </a:r>
            <a:r>
              <a:rPr lang="cs-CZ" sz="1200" dirty="0"/>
              <a:t> - aplikuje jí na místo po vytažení drénu = prevence PNO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200" dirty="0"/>
              <a:t>Po vytažení hrudního drénu se s odstupem dělá kontrolní RTG snímek k vyloučení PNO</a:t>
            </a:r>
          </a:p>
        </p:txBody>
      </p:sp>
      <p:sp>
        <p:nvSpPr>
          <p:cNvPr id="20" name="Zaoblený obdélníkový bublinový popisek 19"/>
          <p:cNvSpPr/>
          <p:nvPr/>
        </p:nvSpPr>
        <p:spPr>
          <a:xfrm>
            <a:off x="4906513" y="5834717"/>
            <a:ext cx="1184760" cy="762147"/>
          </a:xfrm>
          <a:prstGeom prst="wedgeRoundRectCallout">
            <a:avLst>
              <a:gd name="adj1" fmla="val 42206"/>
              <a:gd name="adj2" fmla="val -79523"/>
              <a:gd name="adj3" fmla="val 16667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dirty="0"/>
              <a:t>Nálevka na plnění Komory vodního uzávěru</a:t>
            </a:r>
          </a:p>
        </p:txBody>
      </p:sp>
      <p:pic>
        <p:nvPicPr>
          <p:cNvPr id="29" name="Obrázek 28"/>
          <p:cNvPicPr/>
          <p:nvPr/>
        </p:nvPicPr>
        <p:blipFill rotWithShape="1">
          <a:blip r:embed="rId5"/>
          <a:srcRect l="19336" t="41101" r="17648" b="30368"/>
          <a:stretch/>
        </p:blipFill>
        <p:spPr bwMode="auto">
          <a:xfrm>
            <a:off x="114952" y="3447223"/>
            <a:ext cx="2317933" cy="63951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Šipka doleva 1"/>
          <p:cNvSpPr/>
          <p:nvPr/>
        </p:nvSpPr>
        <p:spPr>
          <a:xfrm>
            <a:off x="2422247" y="3330577"/>
            <a:ext cx="2183299" cy="872802"/>
          </a:xfrm>
          <a:prstGeom prst="lef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dirty="0"/>
              <a:t>Klip se suchým zipem určený k fixaci  HD k lůžku pacienta</a:t>
            </a:r>
          </a:p>
        </p:txBody>
      </p:sp>
      <p:sp>
        <p:nvSpPr>
          <p:cNvPr id="31" name="TextovéPole 30">
            <a:extLst>
              <a:ext uri="{FF2B5EF4-FFF2-40B4-BE49-F238E27FC236}">
                <a16:creationId xmlns:a16="http://schemas.microsoft.com/office/drawing/2014/main" id="{008E05A6-04C4-41AB-A4A5-5B9D8B820E0C}"/>
              </a:ext>
            </a:extLst>
          </p:cNvPr>
          <p:cNvSpPr txBox="1"/>
          <p:nvPr/>
        </p:nvSpPr>
        <p:spPr>
          <a:xfrm>
            <a:off x="8776337" y="6623747"/>
            <a:ext cx="34817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00" dirty="0"/>
              <a:t>6.2</a:t>
            </a:r>
          </a:p>
        </p:txBody>
      </p:sp>
    </p:spTree>
    <p:extLst>
      <p:ext uri="{BB962C8B-B14F-4D97-AF65-F5344CB8AC3E}">
        <p14:creationId xmlns:p14="http://schemas.microsoft.com/office/powerpoint/2010/main" val="410607269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504" y="620688"/>
            <a:ext cx="8928992" cy="2075454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cs-CZ" sz="1400" dirty="0"/>
              <a:t>Nezbytné sledovat funkčnost, charakter, barvu a množství sekrece - konečná sumarizace se provádí v  6:00 hod</a:t>
            </a:r>
          </a:p>
          <a:p>
            <a:pPr lvl="2">
              <a:buFont typeface="Wingdings" panose="05000000000000000000" pitchFamily="2" charset="2"/>
              <a:buChar char="ü"/>
            </a:pPr>
            <a:r>
              <a:rPr lang="cs-CZ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Sběrné sáčky </a:t>
            </a:r>
            <a:r>
              <a:rPr lang="cs-CZ" sz="1400" dirty="0"/>
              <a:t>- nepřesná kalibrace - měřte v odměrném válci</a:t>
            </a:r>
          </a:p>
          <a:p>
            <a:pPr lvl="2">
              <a:buFont typeface="Wingdings" panose="05000000000000000000" pitchFamily="2" charset="2"/>
              <a:buChar char="ü"/>
            </a:pPr>
            <a:r>
              <a:rPr lang="cs-CZ" sz="1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Redonova</a:t>
            </a:r>
            <a:r>
              <a:rPr lang="cs-CZ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drenáž - nádobka, hrudní drén </a:t>
            </a:r>
            <a:r>
              <a:rPr lang="cs-CZ" sz="1400" dirty="0"/>
              <a:t>- značí se na nádobku fixem, do dokumentace se zaznamenává pouze množství, které přibylo od předchozí značky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cs-CZ" sz="1400" dirty="0"/>
              <a:t>Množství a charakter (barva) vypuštěné sekrece z drenážního systému se zapisuje do dokumentace pacienta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cs-CZ" sz="1400" dirty="0"/>
              <a:t>U podtlakové drenáže je nezbytné sledovat funkčnost, přítomnost podtlaku (podtlaková nádoba smrštění harmoniky, stříkačka - návrat pístu při jeho povytažení)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cs-CZ" sz="1400" dirty="0"/>
              <a:t>Dle potřeby a indikace měň sběrné nádoby</a:t>
            </a:r>
          </a:p>
          <a:p>
            <a:pPr>
              <a:buFont typeface="Wingdings" panose="05000000000000000000" pitchFamily="2" charset="2"/>
              <a:buChar char="ü"/>
            </a:pPr>
            <a:endParaRPr lang="cs-CZ" sz="1400" b="1" dirty="0"/>
          </a:p>
          <a:p>
            <a:pPr>
              <a:buFont typeface="Wingdings" panose="05000000000000000000" pitchFamily="2" charset="2"/>
              <a:buChar char="ü"/>
            </a:pPr>
            <a:endParaRPr lang="cs-CZ" sz="1400" b="1" dirty="0"/>
          </a:p>
          <a:p>
            <a:pPr>
              <a:buFont typeface="Wingdings" panose="05000000000000000000" pitchFamily="2" charset="2"/>
              <a:buChar char="ü"/>
            </a:pPr>
            <a:endParaRPr lang="cs-CZ" sz="1400" b="1" dirty="0"/>
          </a:p>
          <a:p>
            <a:pPr>
              <a:buFont typeface="Wingdings" panose="05000000000000000000" pitchFamily="2" charset="2"/>
              <a:buChar char="ü"/>
            </a:pPr>
            <a:endParaRPr lang="cs-CZ" sz="1400" dirty="0"/>
          </a:p>
          <a:p>
            <a:pPr>
              <a:buFont typeface="Wingdings" panose="05000000000000000000" pitchFamily="2" charset="2"/>
              <a:buChar char="ü"/>
            </a:pPr>
            <a:endParaRPr lang="cs-CZ" sz="1400" dirty="0"/>
          </a:p>
        </p:txBody>
      </p:sp>
      <p:sp>
        <p:nvSpPr>
          <p:cNvPr id="4" name="Nadpis 3"/>
          <p:cNvSpPr txBox="1">
            <a:spLocks/>
          </p:cNvSpPr>
          <p:nvPr/>
        </p:nvSpPr>
        <p:spPr>
          <a:xfrm>
            <a:off x="0" y="44624"/>
            <a:ext cx="9144000" cy="57606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defPPr>
              <a:defRPr lang="cs-CZ"/>
            </a:defPPr>
            <a:lvl1pPr indent="0" algn="ctr">
              <a:spcBef>
                <a:spcPct val="0"/>
              </a:spcBef>
              <a:buFont typeface="Arial" panose="020B0604020202020204" pitchFamily="34" charset="0"/>
              <a:buNone/>
              <a:defRPr sz="2800"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indent="0">
              <a:spcBef>
                <a:spcPct val="20000"/>
              </a:spcBef>
              <a:buFont typeface="Arial" panose="020B0604020202020204" pitchFamily="34" charset="0"/>
              <a:buNone/>
              <a:defRPr sz="2000" b="1"/>
            </a:lvl2pPr>
            <a:lvl3pPr indent="0">
              <a:spcBef>
                <a:spcPct val="20000"/>
              </a:spcBef>
              <a:buFont typeface="Arial" panose="020B0604020202020204" pitchFamily="34" charset="0"/>
              <a:buNone/>
              <a:defRPr b="1"/>
            </a:lvl3pPr>
            <a:lvl4pPr indent="0">
              <a:spcBef>
                <a:spcPct val="20000"/>
              </a:spcBef>
              <a:buFont typeface="Arial" panose="020B0604020202020204" pitchFamily="34" charset="0"/>
              <a:buNone/>
              <a:defRPr sz="1600" b="1"/>
            </a:lvl4pPr>
            <a:lvl5pPr indent="0">
              <a:spcBef>
                <a:spcPct val="20000"/>
              </a:spcBef>
              <a:buFont typeface="Arial" panose="020B0604020202020204" pitchFamily="34" charset="0"/>
              <a:buNone/>
              <a:defRPr sz="1600" b="1"/>
            </a:lvl5pPr>
            <a:lvl6pPr indent="0">
              <a:spcBef>
                <a:spcPct val="20000"/>
              </a:spcBef>
              <a:buFont typeface="Arial" panose="020B0604020202020204" pitchFamily="34" charset="0"/>
              <a:buNone/>
              <a:defRPr sz="1600" b="1"/>
            </a:lvl6pPr>
            <a:lvl7pPr indent="0">
              <a:spcBef>
                <a:spcPct val="20000"/>
              </a:spcBef>
              <a:buFont typeface="Arial" panose="020B0604020202020204" pitchFamily="34" charset="0"/>
              <a:buNone/>
              <a:defRPr sz="1600" b="1"/>
            </a:lvl7pPr>
            <a:lvl8pPr indent="0">
              <a:spcBef>
                <a:spcPct val="20000"/>
              </a:spcBef>
              <a:buFont typeface="Arial" panose="020B0604020202020204" pitchFamily="34" charset="0"/>
              <a:buNone/>
              <a:defRPr sz="1600" b="1"/>
            </a:lvl8pPr>
            <a:lvl9pPr indent="0">
              <a:spcBef>
                <a:spcPct val="20000"/>
              </a:spcBef>
              <a:buFont typeface="Arial" panose="020B0604020202020204" pitchFamily="34" charset="0"/>
              <a:buNone/>
              <a:defRPr sz="1600" b="1"/>
            </a:lvl9pPr>
          </a:lstStyle>
          <a:p>
            <a:r>
              <a:rPr lang="cs-CZ" dirty="0"/>
              <a:t>DRÉNY - SEKRECE Z DRÉNU</a:t>
            </a:r>
          </a:p>
        </p:txBody>
      </p:sp>
      <p:sp>
        <p:nvSpPr>
          <p:cNvPr id="2" name="Obdélník 1"/>
          <p:cNvSpPr/>
          <p:nvPr/>
        </p:nvSpPr>
        <p:spPr>
          <a:xfrm>
            <a:off x="107504" y="2854821"/>
            <a:ext cx="5112568" cy="98488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cs-CZ" sz="16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FYZIOLOGICKÉ</a:t>
            </a:r>
            <a:r>
              <a:rPr lang="cs-CZ" sz="1400" dirty="0"/>
              <a:t> (v přiměřeném množství)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cs-CZ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HEMORAGICKÁ = SANGUINÓZNÍ </a:t>
            </a:r>
            <a:r>
              <a:rPr lang="cs-CZ" sz="1400" dirty="0"/>
              <a:t>= krev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cs-CZ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SERÓZNÍ</a:t>
            </a:r>
            <a:r>
              <a:rPr lang="cs-CZ" sz="1400" dirty="0"/>
              <a:t> = čirý, jantarový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cs-CZ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SEROSANGUINÓZNÍ</a:t>
            </a:r>
            <a:r>
              <a:rPr lang="cs-CZ" sz="1400" dirty="0"/>
              <a:t> = směs krve a serózní tekutiny</a:t>
            </a:r>
          </a:p>
        </p:txBody>
      </p:sp>
      <p:sp>
        <p:nvSpPr>
          <p:cNvPr id="5" name="Obdélník 4"/>
          <p:cNvSpPr/>
          <p:nvPr/>
        </p:nvSpPr>
        <p:spPr>
          <a:xfrm>
            <a:off x="107504" y="4017669"/>
            <a:ext cx="5112568" cy="76944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cs-CZ" sz="16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PŘÍZNAK INFEKCE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cs-CZ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KALNÝ SEKRET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cs-CZ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PYURICKÝ SEKRET </a:t>
            </a:r>
            <a:r>
              <a:rPr lang="cs-CZ" sz="1400" dirty="0"/>
              <a:t>= hnisavý sekret – zeleně nebo žlutě zbarvený</a:t>
            </a:r>
          </a:p>
        </p:txBody>
      </p:sp>
      <p:sp>
        <p:nvSpPr>
          <p:cNvPr id="6" name="Obdélník 5"/>
          <p:cNvSpPr/>
          <p:nvPr/>
        </p:nvSpPr>
        <p:spPr>
          <a:xfrm>
            <a:off x="107504" y="4941168"/>
            <a:ext cx="5112568" cy="184665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cs-CZ" sz="1400" dirty="0"/>
              <a:t> </a:t>
            </a:r>
            <a:r>
              <a:rPr lang="cs-CZ" sz="1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SEKRET S PŘÍMĚSÍ </a:t>
            </a:r>
            <a:r>
              <a:rPr lang="cs-CZ" sz="1400" dirty="0"/>
              <a:t>(v břišním drénu patologie)</a:t>
            </a:r>
          </a:p>
          <a:p>
            <a:pPr marL="180975" indent="-180975">
              <a:buFont typeface="Wingdings" panose="05000000000000000000" pitchFamily="2" charset="2"/>
              <a:buChar char="ü"/>
            </a:pPr>
            <a:r>
              <a:rPr lang="cs-CZ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STERKORÁLNÍ = ENTERÁLNÍ </a:t>
            </a:r>
            <a:r>
              <a:rPr lang="cs-CZ" sz="1400" dirty="0"/>
              <a:t>= sekret obsahuje střevní obsah - zápach stolice</a:t>
            </a:r>
          </a:p>
          <a:p>
            <a:pPr marL="180975" indent="-180975">
              <a:buFont typeface="Wingdings" panose="05000000000000000000" pitchFamily="2" charset="2"/>
              <a:buChar char="ü"/>
            </a:pPr>
            <a:r>
              <a:rPr lang="cs-CZ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BILIÁRNÍ SEKRECE </a:t>
            </a:r>
            <a:r>
              <a:rPr lang="cs-CZ" sz="1400" dirty="0"/>
              <a:t>= sekret obsahuje žlučové kyseliny - hnědě zbarvený -  fyziologická v T drénu </a:t>
            </a:r>
          </a:p>
          <a:p>
            <a:pPr marL="180975" indent="-180975">
              <a:buFont typeface="Wingdings" panose="05000000000000000000" pitchFamily="2" charset="2"/>
              <a:buChar char="ü"/>
            </a:pPr>
            <a:r>
              <a:rPr lang="cs-CZ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PANKREATICKÝ SEKRET </a:t>
            </a:r>
            <a:r>
              <a:rPr lang="cs-CZ" sz="1400" dirty="0"/>
              <a:t>= pankreatické šťávy - barva kávy s mlékem</a:t>
            </a:r>
          </a:p>
          <a:p>
            <a:pPr marL="180975" indent="-180975">
              <a:buFont typeface="Wingdings" panose="05000000000000000000" pitchFamily="2" charset="2"/>
              <a:buChar char="ü"/>
            </a:pPr>
            <a:r>
              <a:rPr lang="cs-CZ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ASCITES</a:t>
            </a:r>
            <a:r>
              <a:rPr lang="cs-CZ" sz="1400" dirty="0"/>
              <a:t> = čirý, mírně nažloutlý (připomíná fyziologickou moč)</a:t>
            </a:r>
          </a:p>
        </p:txBody>
      </p:sp>
      <p:sp>
        <p:nvSpPr>
          <p:cNvPr id="7" name="Zástupný symbol pro zápatí 6">
            <a:extLst>
              <a:ext uri="{FF2B5EF4-FFF2-40B4-BE49-F238E27FC236}">
                <a16:creationId xmlns:a16="http://schemas.microsoft.com/office/drawing/2014/main" id="{62A558FB-CB16-4F4A-A4F5-F5CBFE8EC6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220072" y="6381328"/>
            <a:ext cx="2895600" cy="365125"/>
          </a:xfrm>
        </p:spPr>
        <p:txBody>
          <a:bodyPr/>
          <a:lstStyle/>
          <a:p>
            <a:r>
              <a:rPr lang="cs-CZ" dirty="0"/>
              <a:t>Dedikováno projektu MUNI/FR/0962/2017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6D245C3E-1DAB-4372-A86B-894F7FD24CC9}"/>
              </a:ext>
            </a:extLst>
          </p:cNvPr>
          <p:cNvSpPr txBox="1"/>
          <p:nvPr/>
        </p:nvSpPr>
        <p:spPr>
          <a:xfrm>
            <a:off x="8911301" y="6567155"/>
            <a:ext cx="2503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00" dirty="0"/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363199576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Dedikováno projektu MUNI/FR/0962/2017</a:t>
            </a:r>
          </a:p>
        </p:txBody>
      </p:sp>
    </p:spTree>
    <p:extLst>
      <p:ext uri="{BB962C8B-B14F-4D97-AF65-F5344CB8AC3E}">
        <p14:creationId xmlns:p14="http://schemas.microsoft.com/office/powerpoint/2010/main" val="358503783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86855" y="442584"/>
            <a:ext cx="7632848" cy="1647759"/>
          </a:xfr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>
              <a:buNone/>
            </a:pPr>
            <a:r>
              <a:rPr lang="cs-CZ" sz="1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PŘEVAZ DRÉNU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cs-CZ" sz="1200" dirty="0"/>
              <a:t>Postup shodný jako u péči o operační ránu - standart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cs-CZ" sz="1200" dirty="0"/>
              <a:t>Okolí drénu se dezinfikuje po dezinfekci rány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cs-CZ" sz="1200" dirty="0"/>
              <a:t>Pod drén se přikládá nastřižené sterilní krytí (nastřižení ve tvaru Y) na toto krytí se přikládá ještě nenastřižené sterilní krytí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cs-CZ" sz="1200" dirty="0"/>
              <a:t>Obnovení fixace drénu tak, aby drén nebyl zalomený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cs-CZ" sz="1200" dirty="0"/>
              <a:t>Pokud má pacient víc drénů, musí být drén označena na hadičce před napojením sběrné nádoby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107505" y="5347744"/>
            <a:ext cx="8208912" cy="141577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numCol="1" rtlCol="0">
            <a:spAutoFit/>
          </a:bodyPr>
          <a:lstStyle/>
          <a:p>
            <a:r>
              <a:rPr lang="cs-CZ" sz="14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POVYTAŽENÍ DRÉNU </a:t>
            </a:r>
            <a:r>
              <a:rPr lang="cs-CZ" sz="1200" dirty="0"/>
              <a:t>= změna pozice drénu - posunutí</a:t>
            </a:r>
          </a:p>
          <a:p>
            <a:pPr marL="361950" indent="-361950">
              <a:buFont typeface="Wingdings" panose="05000000000000000000" pitchFamily="2" charset="2"/>
              <a:buChar char="ü"/>
            </a:pPr>
            <a:r>
              <a:rPr lang="cs-CZ" sz="1200" b="1" dirty="0"/>
              <a:t>Dvě anatomické pinzety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cs-CZ" sz="1200" dirty="0"/>
              <a:t>Lékař bude požadovat </a:t>
            </a:r>
            <a:r>
              <a:rPr lang="cs-CZ" sz="1200" b="1" dirty="0" err="1"/>
              <a:t>Mesocain</a:t>
            </a:r>
            <a:r>
              <a:rPr lang="cs-CZ" sz="1200" b="1" dirty="0"/>
              <a:t> gel  </a:t>
            </a:r>
            <a:r>
              <a:rPr lang="cs-CZ" sz="1200" dirty="0"/>
              <a:t>(</a:t>
            </a:r>
            <a:r>
              <a:rPr lang="cs-CZ" sz="1200" dirty="0" err="1"/>
              <a:t>odmáčknout</a:t>
            </a:r>
            <a:r>
              <a:rPr lang="cs-CZ" sz="1200" dirty="0"/>
              <a:t> 1 cm masti do buničité vaty a vyhodit - poté aplikovat z výšky na drén)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cs-CZ" sz="1200" dirty="0"/>
              <a:t>Není třeba chránit ložní prádlo a pacienta před znečištěním - sekret nebude vytékat z drenážního systému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cs-CZ" sz="1200" dirty="0"/>
              <a:t>Sterilním krytím otřít zbytky </a:t>
            </a:r>
            <a:r>
              <a:rPr lang="cs-CZ" sz="1200" dirty="0" err="1"/>
              <a:t>Mesocain</a:t>
            </a:r>
            <a:r>
              <a:rPr lang="cs-CZ" sz="1200" dirty="0"/>
              <a:t> gelu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cs-CZ" sz="1200" dirty="0"/>
              <a:t>Déle postup jakou převazu drénu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cs-CZ" sz="1200" dirty="0"/>
              <a:t>Po výkonu je třeba monitorovat  odvod z drénu, obtékání okolo drénu a funkčnost drenáže</a:t>
            </a:r>
          </a:p>
        </p:txBody>
      </p:sp>
      <p:sp>
        <p:nvSpPr>
          <p:cNvPr id="9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1560" y="-40069"/>
            <a:ext cx="6777621" cy="476672"/>
          </a:xfrm>
        </p:spPr>
        <p:txBody>
          <a:bodyPr>
            <a:noAutofit/>
          </a:bodyPr>
          <a:lstStyle/>
          <a:p>
            <a:pPr algn="ctr">
              <a:spcBef>
                <a:spcPct val="0"/>
              </a:spcBef>
            </a:pPr>
            <a:r>
              <a:rPr lang="cs-CZ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PÉČE O OPERAČNÍ RÁNU - drén</a:t>
            </a:r>
          </a:p>
        </p:txBody>
      </p:sp>
      <p:sp>
        <p:nvSpPr>
          <p:cNvPr id="10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6280962" y="67943"/>
            <a:ext cx="2863038" cy="260648"/>
          </a:xfrm>
        </p:spPr>
        <p:txBody>
          <a:bodyPr/>
          <a:lstStyle/>
          <a:p>
            <a:r>
              <a:rPr lang="cs-CZ" dirty="0"/>
              <a:t>Dedikováno projektu MUNI/FR/0962/2017</a:t>
            </a:r>
          </a:p>
        </p:txBody>
      </p:sp>
      <p:sp>
        <p:nvSpPr>
          <p:cNvPr id="11" name="Zástupný symbol pro obsah 5"/>
          <p:cNvSpPr txBox="1">
            <a:spLocks/>
          </p:cNvSpPr>
          <p:nvPr/>
        </p:nvSpPr>
        <p:spPr>
          <a:xfrm>
            <a:off x="79479" y="2085159"/>
            <a:ext cx="8932800" cy="310055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cs-CZ" sz="1400" dirty="0"/>
          </a:p>
        </p:txBody>
      </p:sp>
      <p:pic>
        <p:nvPicPr>
          <p:cNvPr id="7" name="Obrázek 6"/>
          <p:cNvPicPr/>
          <p:nvPr/>
        </p:nvPicPr>
        <p:blipFill rotWithShape="1">
          <a:blip r:embed="rId2"/>
          <a:srcRect l="30784" t="18092" r="30255" b="14944"/>
          <a:stretch/>
        </p:blipFill>
        <p:spPr bwMode="auto">
          <a:xfrm>
            <a:off x="6882301" y="2116573"/>
            <a:ext cx="2066839" cy="303309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Obdélník 2"/>
          <p:cNvSpPr/>
          <p:nvPr/>
        </p:nvSpPr>
        <p:spPr>
          <a:xfrm>
            <a:off x="72472" y="2038913"/>
            <a:ext cx="681683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cs-CZ" sz="1400" b="1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107504" y="5345014"/>
            <a:ext cx="8932801" cy="1418502"/>
          </a:xfrm>
          <a:prstGeom prst="rect">
            <a:avLst/>
          </a:prstGeom>
          <a:noFill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Obdélník 11"/>
          <p:cNvSpPr/>
          <p:nvPr/>
        </p:nvSpPr>
        <p:spPr>
          <a:xfrm>
            <a:off x="83485" y="395405"/>
            <a:ext cx="8932801" cy="1568402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3" name="Obrázek 12"/>
          <p:cNvPicPr/>
          <p:nvPr/>
        </p:nvPicPr>
        <p:blipFill rotWithShape="1">
          <a:blip r:embed="rId3"/>
          <a:srcRect l="30809" t="18859" r="51137" b="54594"/>
          <a:stretch/>
        </p:blipFill>
        <p:spPr bwMode="auto">
          <a:xfrm>
            <a:off x="8172400" y="436604"/>
            <a:ext cx="819070" cy="69493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Obrázek 13"/>
          <p:cNvPicPr/>
          <p:nvPr/>
        </p:nvPicPr>
        <p:blipFill rotWithShape="1">
          <a:blip r:embed="rId4"/>
          <a:srcRect l="35839" t="38480" r="29289" b="6753"/>
          <a:stretch/>
        </p:blipFill>
        <p:spPr bwMode="auto">
          <a:xfrm rot="5400000">
            <a:off x="7746218" y="696110"/>
            <a:ext cx="845885" cy="155995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5" name="Zaoblený obdélníkový bublinový popisek 14"/>
          <p:cNvSpPr/>
          <p:nvPr/>
        </p:nvSpPr>
        <p:spPr>
          <a:xfrm>
            <a:off x="6114230" y="1375088"/>
            <a:ext cx="1327775" cy="258204"/>
          </a:xfrm>
          <a:prstGeom prst="wedgeRoundRectCallout">
            <a:avLst>
              <a:gd name="adj1" fmla="val 88614"/>
              <a:gd name="adj2" fmla="val -5712"/>
              <a:gd name="adj3" fmla="val 16667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dirty="0"/>
              <a:t>Fixace drénu</a:t>
            </a:r>
          </a:p>
        </p:txBody>
      </p:sp>
      <p:sp>
        <p:nvSpPr>
          <p:cNvPr id="16" name="Zaoblený obdélníkový bublinový popisek 15"/>
          <p:cNvSpPr/>
          <p:nvPr/>
        </p:nvSpPr>
        <p:spPr>
          <a:xfrm>
            <a:off x="6114230" y="757660"/>
            <a:ext cx="1640719" cy="267405"/>
          </a:xfrm>
          <a:prstGeom prst="wedgeRoundRectCallout">
            <a:avLst>
              <a:gd name="adj1" fmla="val 98296"/>
              <a:gd name="adj2" fmla="val 109096"/>
              <a:gd name="adj3" fmla="val 16667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dirty="0"/>
              <a:t>Označení drénu</a:t>
            </a:r>
          </a:p>
        </p:txBody>
      </p:sp>
      <p:pic>
        <p:nvPicPr>
          <p:cNvPr id="17" name="Obrázek 16"/>
          <p:cNvPicPr/>
          <p:nvPr/>
        </p:nvPicPr>
        <p:blipFill rotWithShape="1">
          <a:blip r:embed="rId5"/>
          <a:srcRect l="51486" t="13468" r="37460" b="6872"/>
          <a:stretch/>
        </p:blipFill>
        <p:spPr bwMode="auto">
          <a:xfrm rot="5400000">
            <a:off x="5521701" y="4738534"/>
            <a:ext cx="331824" cy="165516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8" name="Obrázek 17"/>
          <p:cNvPicPr/>
          <p:nvPr/>
        </p:nvPicPr>
        <p:blipFill rotWithShape="1">
          <a:blip r:embed="rId6"/>
          <a:srcRect l="41381" t="57634" r="50641" b="29460"/>
          <a:stretch/>
        </p:blipFill>
        <p:spPr bwMode="auto">
          <a:xfrm>
            <a:off x="8118125" y="5345014"/>
            <a:ext cx="894154" cy="79321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8090098" y="5682644"/>
            <a:ext cx="9502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200" dirty="0"/>
              <a:t>Sterilní krytí na otření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5687613" y="5372289"/>
            <a:ext cx="453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2 x</a:t>
            </a:r>
          </a:p>
        </p:txBody>
      </p:sp>
      <p:pic>
        <p:nvPicPr>
          <p:cNvPr id="20" name="Obrázek 19"/>
          <p:cNvPicPr/>
          <p:nvPr/>
        </p:nvPicPr>
        <p:blipFill rotWithShape="1">
          <a:blip r:embed="rId7"/>
          <a:srcRect l="18023" t="26455" r="17659" b="37831"/>
          <a:stretch/>
        </p:blipFill>
        <p:spPr bwMode="auto">
          <a:xfrm>
            <a:off x="6544430" y="5385027"/>
            <a:ext cx="1545668" cy="42023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1" name="Zaoblený obdélníkový bublinový popisek 20"/>
          <p:cNvSpPr/>
          <p:nvPr/>
        </p:nvSpPr>
        <p:spPr>
          <a:xfrm>
            <a:off x="6141583" y="416241"/>
            <a:ext cx="2004568" cy="263496"/>
          </a:xfrm>
          <a:prstGeom prst="wedgeRoundRectCallout">
            <a:avLst>
              <a:gd name="adj1" fmla="val 72646"/>
              <a:gd name="adj2" fmla="val 128790"/>
              <a:gd name="adj3" fmla="val 16667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dirty="0"/>
              <a:t>Nastřižené krytí ve tvaru Y</a:t>
            </a:r>
          </a:p>
        </p:txBody>
      </p:sp>
      <p:graphicFrame>
        <p:nvGraphicFramePr>
          <p:cNvPr id="26" name="Tabulka 25">
            <a:extLst>
              <a:ext uri="{FF2B5EF4-FFF2-40B4-BE49-F238E27FC236}">
                <a16:creationId xmlns:a16="http://schemas.microsoft.com/office/drawing/2014/main" id="{BC2119C7-3AD0-4F67-BEDC-19838EE79AF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0585337"/>
              </p:ext>
            </p:extLst>
          </p:nvPr>
        </p:nvGraphicFramePr>
        <p:xfrm>
          <a:off x="137363" y="2101294"/>
          <a:ext cx="6766721" cy="3108960"/>
        </p:xfrm>
        <a:graphic>
          <a:graphicData uri="http://schemas.openxmlformats.org/drawingml/2006/table">
            <a:tbl>
              <a:tblPr firstRow="1" firstCol="1" bandRow="1"/>
              <a:tblGrid>
                <a:gridCol w="3053079">
                  <a:extLst>
                    <a:ext uri="{9D8B030D-6E8A-4147-A177-3AD203B41FA5}">
                      <a16:colId xmlns:a16="http://schemas.microsoft.com/office/drawing/2014/main" val="2797145592"/>
                    </a:ext>
                  </a:extLst>
                </a:gridCol>
                <a:gridCol w="3713642">
                  <a:extLst>
                    <a:ext uri="{9D8B030D-6E8A-4147-A177-3AD203B41FA5}">
                      <a16:colId xmlns:a16="http://schemas.microsoft.com/office/drawing/2014/main" val="855096804"/>
                    </a:ext>
                  </a:extLst>
                </a:gridCol>
              </a:tblGrid>
              <a:tr h="209202">
                <a:tc gridSpan="2">
                  <a:txBody>
                    <a:bodyPr/>
                    <a:lstStyle/>
                    <a:p>
                      <a:pPr algn="ctr"/>
                      <a:r>
                        <a:rPr lang="cs-CZ" sz="1400" b="1" dirty="0">
                          <a:solidFill>
                            <a:srgbClr val="92D05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EXTRAKCE DRÉNU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cs-CZ" sz="1000" dirty="0">
                        <a:solidFill>
                          <a:srgbClr val="92D05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5643885"/>
                  </a:ext>
                </a:extLst>
              </a:tr>
              <a:tr h="14943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000" b="1" dirty="0">
                          <a:solidFill>
                            <a:srgbClr val="92D05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SESTRA ASISTUJÍCÍ LÉKAŘI</a:t>
                      </a:r>
                      <a:endParaRPr lang="cs-CZ" sz="1000" dirty="0">
                        <a:solidFill>
                          <a:srgbClr val="92D05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000" b="1" dirty="0">
                          <a:solidFill>
                            <a:srgbClr val="92D05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SESTRA – INFEKČNÍ MANIPULACE</a:t>
                      </a:r>
                      <a:endParaRPr lang="cs-CZ" sz="1000" dirty="0">
                        <a:solidFill>
                          <a:srgbClr val="92D05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92993097"/>
                  </a:ext>
                </a:extLst>
              </a:tr>
              <a:tr h="74715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cs-CZ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Lékaři podá: sterilní </a:t>
                      </a:r>
                      <a:r>
                        <a:rPr lang="cs-CZ" sz="1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ANATOMICKOU</a:t>
                      </a:r>
                      <a:r>
                        <a:rPr lang="cs-CZ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pinzetu + sterilní tampon s dezinfekcí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Přichystá do lůžka emitní misku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nasadí se jednorázové rukavice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odstraní použité krytí (na CHK provádí lékař)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JIŽ SE NESMÍ DOTKNOUT PŘEVAZOVÉHO VOZÍKU, DOKUD NEPROVEDE HDR</a:t>
                      </a:r>
                      <a:endParaRPr lang="cs-CZ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651144"/>
                  </a:ext>
                </a:extLst>
              </a:tr>
              <a:tr h="14943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Lékař provede dezinfekci rány a poté okolí drénu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45025396"/>
                  </a:ext>
                </a:extLst>
              </a:tr>
              <a:tr h="14943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Sestře pro infekční manipulaci podá buničitou vatu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63702311"/>
                  </a:ext>
                </a:extLst>
              </a:tr>
              <a:tr h="29886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Podá lékaři sterilní </a:t>
                      </a:r>
                      <a:r>
                        <a:rPr lang="cs-CZ" sz="1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HROTNATÉ</a:t>
                      </a:r>
                      <a:r>
                        <a:rPr lang="cs-CZ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nůžky nebo sterilní kopíčko – lékař odstraní stehy fixujících drén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1299965"/>
                  </a:ext>
                </a:extLst>
              </a:tr>
              <a:tr h="29886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Lékař extrahuje drén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Za využití</a:t>
                      </a:r>
                      <a:r>
                        <a:rPr lang="cs-CZ" sz="1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buničité vaty </a:t>
                      </a:r>
                      <a:r>
                        <a:rPr lang="cs-CZ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zabrání znečistění pacienta a lůžka sekretem z drénu a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266489963"/>
                  </a:ext>
                </a:extLst>
              </a:tr>
              <a:tr h="29886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Podávkami podá lékaři sterilní tampón (dbá na to, aby se lékař pinzetou nedotkl podávek)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Po extrakci </a:t>
                      </a:r>
                      <a:r>
                        <a:rPr lang="cs-CZ" sz="10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Redonu</a:t>
                      </a:r>
                      <a:r>
                        <a:rPr lang="cs-CZ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napojeného na stříkačku odstraní spínací špendlík a uloží jej do dezinfekční nádoby na </a:t>
                      </a:r>
                      <a:r>
                        <a:rPr lang="cs-CZ" sz="10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chir</a:t>
                      </a:r>
                      <a:r>
                        <a:rPr lang="cs-CZ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. nástroje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5758822"/>
                  </a:ext>
                </a:extLst>
              </a:tr>
              <a:tr h="29886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Podá lékaři sterilní krytí vhodné velikosti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Vyhazuje drén do infekčního odpadu – konec drénu bezprostředně po vytažení vloží do buničité vaty.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51491510"/>
                  </a:ext>
                </a:extLst>
              </a:tr>
              <a:tr h="14943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Fixuje sterilní krytí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Odstraní rukavice a provede HDR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3539389"/>
                  </a:ext>
                </a:extLst>
              </a:tr>
              <a:tr h="149430"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Pravidelně kontroluj přítomnost </a:t>
                      </a:r>
                      <a:r>
                        <a:rPr lang="cs-CZ" sz="10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prosaku</a:t>
                      </a:r>
                      <a:r>
                        <a:rPr lang="cs-CZ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v oblasti odstraněného drénu, dle potřeby na ránu „nadvaž“ savým krytím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91133491"/>
                  </a:ext>
                </a:extLst>
              </a:tr>
              <a:tr h="149430"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Při velkém </a:t>
                      </a:r>
                      <a:r>
                        <a:rPr lang="cs-CZ" sz="10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prosaku</a:t>
                      </a:r>
                      <a:r>
                        <a:rPr lang="cs-CZ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aplikuj na ránu po drénu sběrný drenážní sáček (viz DS po BD)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82652937"/>
                  </a:ext>
                </a:extLst>
              </a:tr>
            </a:tbl>
          </a:graphicData>
        </a:graphic>
      </p:graphicFrame>
      <p:sp>
        <p:nvSpPr>
          <p:cNvPr id="27" name="TextovéPole 26">
            <a:extLst>
              <a:ext uri="{FF2B5EF4-FFF2-40B4-BE49-F238E27FC236}">
                <a16:creationId xmlns:a16="http://schemas.microsoft.com/office/drawing/2014/main" id="{928127C5-1D65-4435-8EFA-F6107CDB258A}"/>
              </a:ext>
            </a:extLst>
          </p:cNvPr>
          <p:cNvSpPr txBox="1"/>
          <p:nvPr/>
        </p:nvSpPr>
        <p:spPr>
          <a:xfrm>
            <a:off x="8771569" y="6516027"/>
            <a:ext cx="2503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00" dirty="0"/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95422155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70304" y="666257"/>
            <a:ext cx="8992595" cy="2016224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cs-CZ" sz="1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ZKRÁCENÍ</a:t>
            </a:r>
            <a:r>
              <a:rPr lang="cs-CZ" sz="1400" dirty="0"/>
              <a:t> </a:t>
            </a:r>
            <a:r>
              <a:rPr lang="cs-CZ" sz="1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DRÉNU - břišního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cs-CZ" sz="1200" dirty="0"/>
              <a:t>Postup shodný jako u péči o operační ránu - standart</a:t>
            </a:r>
          </a:p>
          <a:p>
            <a:pPr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cs-CZ" sz="1200" dirty="0"/>
              <a:t>Lékaři podej </a:t>
            </a:r>
            <a:r>
              <a:rPr lang="cs-CZ" sz="1200" b="1" dirty="0"/>
              <a:t>anatomickou pinzetu</a:t>
            </a:r>
            <a:r>
              <a:rPr lang="cs-CZ" sz="1200" dirty="0"/>
              <a:t> </a:t>
            </a:r>
          </a:p>
          <a:p>
            <a:pPr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cs-CZ" sz="1200" dirty="0"/>
              <a:t>Další osoba si nasadí </a:t>
            </a:r>
            <a:r>
              <a:rPr lang="cs-CZ" sz="1200" b="1" dirty="0"/>
              <a:t>gumové rukavice</a:t>
            </a:r>
            <a:r>
              <a:rPr lang="cs-CZ" sz="1200" dirty="0"/>
              <a:t> a pomocí </a:t>
            </a:r>
            <a:r>
              <a:rPr lang="cs-CZ" sz="1200" b="1" dirty="0"/>
              <a:t>buničité vaty </a:t>
            </a:r>
            <a:r>
              <a:rPr lang="cs-CZ" sz="1200" dirty="0"/>
              <a:t>zabrání znečistění pacienta a lůžka sekretem z drénu (tato osoba smí sahat na převazový vozík až po odstranění rukavic a dezinfekci rukou)</a:t>
            </a:r>
          </a:p>
          <a:p>
            <a:pPr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cs-CZ" sz="1200" dirty="0"/>
              <a:t>Podej lékaři </a:t>
            </a:r>
            <a:r>
              <a:rPr lang="cs-CZ" sz="1200" b="1" dirty="0"/>
              <a:t>sterilní spínací špendlík </a:t>
            </a:r>
            <a:r>
              <a:rPr lang="cs-CZ" sz="1200" dirty="0"/>
              <a:t>(propíchnutí hadičky - zamezení zapadnutí drénu do rány)  </a:t>
            </a:r>
          </a:p>
          <a:p>
            <a:pPr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cs-CZ" sz="1200" dirty="0"/>
              <a:t>Podej lékaři </a:t>
            </a:r>
            <a:r>
              <a:rPr lang="cs-CZ" sz="1200" b="1" dirty="0"/>
              <a:t>sterilní nůžky </a:t>
            </a:r>
            <a:r>
              <a:rPr lang="cs-CZ" sz="1200" dirty="0"/>
              <a:t>- ustřihne drén</a:t>
            </a:r>
          </a:p>
          <a:p>
            <a:pPr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cs-CZ" sz="1200" dirty="0"/>
              <a:t>Podej lékaři sterilní krytí (druh a velikost dle množství odvodu z drénu),  </a:t>
            </a:r>
            <a:r>
              <a:rPr lang="cs-CZ" sz="1200" b="1" dirty="0"/>
              <a:t>nebo drenážní sáček </a:t>
            </a:r>
            <a:r>
              <a:rPr lang="cs-CZ" sz="1200" dirty="0"/>
              <a:t>- častěji drenážní sáček</a:t>
            </a:r>
          </a:p>
          <a:p>
            <a:pPr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cs-CZ" sz="1200" dirty="0"/>
              <a:t>Připevni sterilní krytí, nebo </a:t>
            </a:r>
            <a:r>
              <a:rPr lang="cs-CZ" sz="1200" b="1" dirty="0"/>
              <a:t>drenážní sáček </a:t>
            </a:r>
            <a:r>
              <a:rPr lang="cs-CZ" sz="1200" dirty="0"/>
              <a:t>(obdobný postup jako u připevnění </a:t>
            </a:r>
            <a:r>
              <a:rPr lang="cs-CZ" sz="1200" dirty="0" err="1"/>
              <a:t>stomického</a:t>
            </a:r>
            <a:r>
              <a:rPr lang="cs-CZ" sz="1200" dirty="0"/>
              <a:t> sáčku) </a:t>
            </a:r>
          </a:p>
          <a:p>
            <a:pPr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cs-CZ" sz="1200" dirty="0"/>
              <a:t>Pravidelně kontroluj </a:t>
            </a:r>
            <a:r>
              <a:rPr lang="cs-CZ" sz="1200" dirty="0" err="1"/>
              <a:t>prosak</a:t>
            </a:r>
            <a:r>
              <a:rPr lang="cs-CZ" sz="1200" dirty="0"/>
              <a:t> v oblasti zkráceného drénu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66921" y="5085184"/>
            <a:ext cx="4533873" cy="141577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numCol="1" rtlCol="0">
            <a:spAutoFit/>
          </a:bodyPr>
          <a:lstStyle/>
          <a:p>
            <a:r>
              <a:rPr lang="cs-CZ" sz="14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KORÝTKOVÝ DRÉN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200" dirty="0"/>
              <a:t>Podélně rozpůlená sterilní hadička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200" dirty="0"/>
              <a:t>Postup shodný jako u péče o operační ránu - standart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200" dirty="0"/>
              <a:t>Většinou je v </a:t>
            </a:r>
            <a:r>
              <a:rPr lang="cs-CZ" sz="1200" dirty="0" err="1"/>
              <a:t>perianální</a:t>
            </a:r>
            <a:r>
              <a:rPr lang="cs-CZ" sz="1200" dirty="0"/>
              <a:t> oblasti po abscesu - probíhají proplachy drénu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200" dirty="0"/>
              <a:t>Pozice drénu se fixuje (aby nezapadl do rány) stehy nebo sterilním spínacím špendlíkem zapíchnutým v drénu</a:t>
            </a:r>
          </a:p>
        </p:txBody>
      </p:sp>
      <p:sp>
        <p:nvSpPr>
          <p:cNvPr id="9" name="Zástupný symbol pro text 4"/>
          <p:cNvSpPr txBox="1">
            <a:spLocks/>
          </p:cNvSpPr>
          <p:nvPr/>
        </p:nvSpPr>
        <p:spPr>
          <a:xfrm>
            <a:off x="0" y="95235"/>
            <a:ext cx="9062899" cy="47667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</a:pPr>
            <a:r>
              <a:rPr lang="cs-CZ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PÉČE O OPERAČNÍ RÁNU - drén</a:t>
            </a:r>
          </a:p>
        </p:txBody>
      </p:sp>
      <p:sp>
        <p:nvSpPr>
          <p:cNvPr id="13" name="Zaoblený obdélníkový bublinový popisek 12"/>
          <p:cNvSpPr/>
          <p:nvPr/>
        </p:nvSpPr>
        <p:spPr>
          <a:xfrm>
            <a:off x="4634473" y="723678"/>
            <a:ext cx="1728192" cy="430566"/>
          </a:xfrm>
          <a:prstGeom prst="wedgeRoundRectCallout">
            <a:avLst>
              <a:gd name="adj1" fmla="val -79579"/>
              <a:gd name="adj2" fmla="val -36425"/>
              <a:gd name="adj3" fmla="val 16667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Důvod provedení: obtékání drénu</a:t>
            </a:r>
            <a:endParaRPr lang="cs-CZ" sz="1200" dirty="0"/>
          </a:p>
        </p:txBody>
      </p:sp>
      <p:sp>
        <p:nvSpPr>
          <p:cNvPr id="14" name="TextovéPole 13"/>
          <p:cNvSpPr txBox="1"/>
          <p:nvPr/>
        </p:nvSpPr>
        <p:spPr>
          <a:xfrm>
            <a:off x="4775748" y="5085184"/>
            <a:ext cx="4287152" cy="141577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numCol="1" rtlCol="0">
            <a:spAutoFit/>
          </a:bodyPr>
          <a:lstStyle/>
          <a:p>
            <a:r>
              <a:rPr lang="cs-CZ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RUKAVICOVÝ DRÉN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200" dirty="0"/>
              <a:t>Buď zatavený v </a:t>
            </a:r>
            <a:r>
              <a:rPr lang="cs-CZ" sz="1200" dirty="0" err="1"/>
              <a:t>lukasteriku</a:t>
            </a:r>
            <a:r>
              <a:rPr lang="cs-CZ" sz="1200" dirty="0"/>
              <a:t>, nebo  ustřihni sterilními nůžkami dostatečně dlouhý kus sterilní rukavice - nutno opláchnout sterilním roztokem - odstranit pudr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200" dirty="0"/>
              <a:t>Postup shodný jako </a:t>
            </a:r>
            <a:r>
              <a:rPr lang="cs-CZ" sz="1200"/>
              <a:t>u péče </a:t>
            </a:r>
            <a:r>
              <a:rPr lang="cs-CZ" sz="1200" dirty="0"/>
              <a:t>o operační ránu - standart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200" dirty="0"/>
              <a:t>Drén se vkládá do povrchových ran - není třeba fixovat jeho pozici</a:t>
            </a:r>
          </a:p>
        </p:txBody>
      </p:sp>
      <p:sp>
        <p:nvSpPr>
          <p:cNvPr id="16" name="TextovéPole 15"/>
          <p:cNvSpPr txBox="1"/>
          <p:nvPr/>
        </p:nvSpPr>
        <p:spPr>
          <a:xfrm>
            <a:off x="66922" y="2862403"/>
            <a:ext cx="8995977" cy="196977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numCol="1" rtlCol="0">
            <a:spAutoFit/>
          </a:bodyPr>
          <a:lstStyle/>
          <a:p>
            <a:r>
              <a:rPr lang="cs-CZ" sz="14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ZKRÁCENÍ</a:t>
            </a:r>
            <a:r>
              <a:rPr lang="cs-CZ" sz="14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cs-CZ" sz="14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DRÉNU - podtlakového = </a:t>
            </a:r>
            <a:r>
              <a:rPr lang="cs-CZ" sz="1400" b="1" dirty="0" err="1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Redon</a:t>
            </a:r>
            <a:r>
              <a:rPr lang="cs-CZ" sz="14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na stříkačku (R </a:t>
            </a:r>
            <a:r>
              <a:rPr lang="cs-CZ" sz="1400" b="1" dirty="0" err="1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stř</a:t>
            </a:r>
            <a:r>
              <a:rPr lang="cs-CZ" sz="14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.)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200" dirty="0"/>
              <a:t>Provádí sestra na základě indikace lékařem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200" dirty="0"/>
              <a:t>Proveď HDR a nasaď si gumové rukavice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200" dirty="0" err="1"/>
              <a:t>Zaklemuj</a:t>
            </a:r>
            <a:r>
              <a:rPr lang="cs-CZ" sz="1200" dirty="0"/>
              <a:t> drén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200" dirty="0"/>
              <a:t>Podlož drén ve vhodné vzdálenosti od pacienta </a:t>
            </a:r>
          </a:p>
          <a:p>
            <a:pPr marL="263525"/>
            <a:r>
              <a:rPr lang="cs-CZ" sz="1200" dirty="0"/>
              <a:t>(aby drén pacientovi nepřekážel) buničitou vatou a hadičku </a:t>
            </a:r>
            <a:r>
              <a:rPr lang="cs-CZ" sz="1200" dirty="0" err="1"/>
              <a:t>odezinfikuj</a:t>
            </a:r>
            <a:r>
              <a:rPr lang="cs-CZ" sz="1200" dirty="0"/>
              <a:t> (pod </a:t>
            </a:r>
            <a:r>
              <a:rPr lang="cs-CZ" sz="1200" dirty="0" err="1"/>
              <a:t>klemováním</a:t>
            </a:r>
            <a:r>
              <a:rPr lang="cs-CZ" sz="1200" dirty="0"/>
              <a:t>)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200" dirty="0"/>
              <a:t>Ustřihni hadičku sterilními nůžkami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200" dirty="0"/>
              <a:t>Nasaď 20 ml stříkačku a vytáhni píst (tvorba </a:t>
            </a:r>
            <a:r>
              <a:rPr lang="cs-CZ" sz="1200" dirty="0" err="1"/>
              <a:t>podlaku</a:t>
            </a:r>
            <a:r>
              <a:rPr lang="cs-CZ" sz="1200" dirty="0"/>
              <a:t>), píst zajisti spínacím špendlíkem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200" dirty="0"/>
              <a:t>Opatrně </a:t>
            </a:r>
            <a:r>
              <a:rPr lang="cs-CZ" sz="1200" dirty="0" err="1"/>
              <a:t>odklemuj</a:t>
            </a:r>
            <a:r>
              <a:rPr lang="cs-CZ" sz="1200" dirty="0"/>
              <a:t> drén a zkontroluj přítomnost podtlaku (povytáhni píst stříkačky- pokud se vrací spět = podtlak přítomen)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200" dirty="0"/>
              <a:t>Změř a zaznamenej do dokumentace množství sekrece v drenážní nádobě před jejím vyhozením</a:t>
            </a:r>
          </a:p>
        </p:txBody>
      </p:sp>
      <p:sp>
        <p:nvSpPr>
          <p:cNvPr id="17" name="Zaoblený obdélníkový bublinový popisek 16"/>
          <p:cNvSpPr/>
          <p:nvPr/>
        </p:nvSpPr>
        <p:spPr>
          <a:xfrm>
            <a:off x="3844356" y="3205785"/>
            <a:ext cx="2177040" cy="655263"/>
          </a:xfrm>
          <a:prstGeom prst="wedgeRoundRectCallout">
            <a:avLst>
              <a:gd name="adj1" fmla="val -70053"/>
              <a:gd name="adj2" fmla="val -59824"/>
              <a:gd name="adj3" fmla="val 16667"/>
            </a:avLst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Podtlakový drén vede již málo sekrece –přesnější monitorace odpadu z drénu</a:t>
            </a:r>
            <a:endParaRPr lang="cs-CZ" sz="1200" dirty="0"/>
          </a:p>
        </p:txBody>
      </p:sp>
      <p:sp>
        <p:nvSpPr>
          <p:cNvPr id="18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5844156" y="6542180"/>
            <a:ext cx="2863038" cy="260648"/>
          </a:xfrm>
        </p:spPr>
        <p:txBody>
          <a:bodyPr/>
          <a:lstStyle/>
          <a:p>
            <a:r>
              <a:rPr lang="cs-CZ" dirty="0"/>
              <a:t>Dedikováno projektu MUNI/FR/0962/2017</a:t>
            </a:r>
          </a:p>
        </p:txBody>
      </p:sp>
      <p:pic>
        <p:nvPicPr>
          <p:cNvPr id="15" name="Obrázek 14"/>
          <p:cNvPicPr/>
          <p:nvPr/>
        </p:nvPicPr>
        <p:blipFill rotWithShape="1">
          <a:blip r:embed="rId2"/>
          <a:srcRect l="35839" t="8292" r="45166" b="3398"/>
          <a:stretch/>
        </p:blipFill>
        <p:spPr bwMode="auto">
          <a:xfrm rot="16200000">
            <a:off x="7689863" y="-72715"/>
            <a:ext cx="619674" cy="212639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2" name="TextovéPole 11"/>
          <p:cNvSpPr txBox="1"/>
          <p:nvPr/>
        </p:nvSpPr>
        <p:spPr>
          <a:xfrm>
            <a:off x="7382123" y="851985"/>
            <a:ext cx="11768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cs-CZ"/>
            </a:defPPr>
            <a:lvl1pPr>
              <a:defRPr sz="1200"/>
            </a:lvl1pPr>
          </a:lstStyle>
          <a:p>
            <a:r>
              <a:rPr lang="cs-CZ" dirty="0"/>
              <a:t>Drenážní sáček</a:t>
            </a:r>
          </a:p>
        </p:txBody>
      </p:sp>
      <p:pic>
        <p:nvPicPr>
          <p:cNvPr id="19" name="Obrázek 18"/>
          <p:cNvPicPr/>
          <p:nvPr/>
        </p:nvPicPr>
        <p:blipFill rotWithShape="1">
          <a:blip r:embed="rId3"/>
          <a:srcRect l="39202" t="12702" r="30972" b="52795"/>
          <a:stretch/>
        </p:blipFill>
        <p:spPr bwMode="auto">
          <a:xfrm>
            <a:off x="6131668" y="3235002"/>
            <a:ext cx="910840" cy="113284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0" name="Picture 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24" t="24461" r="15019" b="21340"/>
          <a:stretch/>
        </p:blipFill>
        <p:spPr bwMode="auto">
          <a:xfrm>
            <a:off x="7042508" y="2875158"/>
            <a:ext cx="1550893" cy="414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Obrázek 20"/>
          <p:cNvPicPr/>
          <p:nvPr/>
        </p:nvPicPr>
        <p:blipFill rotWithShape="1">
          <a:blip r:embed="rId5"/>
          <a:srcRect l="30071" t="11929" r="55256" b="19184"/>
          <a:stretch/>
        </p:blipFill>
        <p:spPr bwMode="auto">
          <a:xfrm>
            <a:off x="7031121" y="3301442"/>
            <a:ext cx="339004" cy="109304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7358738" y="3074766"/>
            <a:ext cx="9852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/>
              <a:t>Buničitá vata</a:t>
            </a:r>
          </a:p>
        </p:txBody>
      </p:sp>
      <p:pic>
        <p:nvPicPr>
          <p:cNvPr id="23" name="Obrázek 22"/>
          <p:cNvPicPr/>
          <p:nvPr/>
        </p:nvPicPr>
        <p:blipFill rotWithShape="1">
          <a:blip r:embed="rId6"/>
          <a:srcRect l="30071" t="9621" r="29995" b="10727"/>
          <a:stretch/>
        </p:blipFill>
        <p:spPr bwMode="auto">
          <a:xfrm rot="16200000">
            <a:off x="7630682" y="3049081"/>
            <a:ext cx="1095311" cy="159551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2" name="TextovéPole 21">
            <a:extLst>
              <a:ext uri="{FF2B5EF4-FFF2-40B4-BE49-F238E27FC236}">
                <a16:creationId xmlns:a16="http://schemas.microsoft.com/office/drawing/2014/main" id="{E92B7E82-1344-4630-9E2F-C767EC67C19A}"/>
              </a:ext>
            </a:extLst>
          </p:cNvPr>
          <p:cNvSpPr txBox="1"/>
          <p:nvPr/>
        </p:nvSpPr>
        <p:spPr>
          <a:xfrm>
            <a:off x="8707194" y="6542180"/>
            <a:ext cx="2503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00" dirty="0"/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316408326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07504" y="116631"/>
            <a:ext cx="2448272" cy="576065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cs-CZ" dirty="0"/>
              <a:t>POMŮCKY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107504" y="620688"/>
            <a:ext cx="2448272" cy="6187996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>
              <a:buNone/>
            </a:pPr>
            <a:r>
              <a:rPr lang="cs-CZ" sz="1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Příprava vozíku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cs-CZ" sz="1200" dirty="0"/>
              <a:t>Vozík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cs-CZ" sz="1200" dirty="0"/>
              <a:t>Dva toulce s podávkami nebo sterilní rukavice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cs-CZ" sz="1200" dirty="0"/>
              <a:t>Dezinfekce na povrchy</a:t>
            </a:r>
          </a:p>
          <a:p>
            <a:pPr marL="0" indent="0">
              <a:buNone/>
            </a:pPr>
            <a:r>
              <a:rPr lang="cs-CZ" sz="1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Horní etáž vozíku - sterilní</a:t>
            </a:r>
            <a:endParaRPr lang="cs-CZ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cs-CZ" sz="1200" dirty="0"/>
              <a:t>Dvě sterilní roušky (překrytí vozíku)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cs-CZ" sz="1200" dirty="0"/>
              <a:t>Pomůcky dle výkonu (většinou sety pro daný výkon)</a:t>
            </a:r>
          </a:p>
          <a:p>
            <a:pPr marL="0" indent="0">
              <a:buNone/>
            </a:pPr>
            <a:r>
              <a:rPr lang="cs-CZ" sz="1200" b="1" i="1" dirty="0"/>
              <a:t>Dolní etáž vozíku - nesterilní vozíku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cs-CZ" sz="1200" dirty="0"/>
              <a:t>-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2555776" y="0"/>
            <a:ext cx="6552728" cy="476672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>
              <a:spcBef>
                <a:spcPct val="0"/>
              </a:spcBef>
            </a:pPr>
            <a:r>
              <a:rPr lang="cs-CZ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PŘÍPRAVA VOZÍKU K ASEPTICKÝM VÝKONŮM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2555776" y="476672"/>
            <a:ext cx="6588224" cy="6453336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cs-CZ" sz="1200" dirty="0"/>
              <a:t>Vozík připravuj těsně před výkonem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cs-CZ" sz="1200" dirty="0"/>
              <a:t>Očisti vozík (vyčisti i kolečka vozíku) a nanes povrchovou dezinfekci, počkej do uplynutí expoziční doby- proces dezinfekce zopakuj ještě jednou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cs-CZ" sz="1200" dirty="0"/>
              <a:t>Do dolní etáže vozíku připrav nesterilní pomůcky - doporučuji připravit na vydezinfikovaný tác - jednodušší manipulace (empír, ústenku, nesterilní rukavice, sterilní rukavice, roušku, dezinfekci na kůži, stříkačky, jehly, anestetika, fyziologický roztok, emitní misku, kontejner na ostrý odpad, šicí materiál…)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cs-CZ" sz="1200" dirty="0"/>
              <a:t>Za využití podávek překryj vozík sterilní rouškou zezadu do předu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cs-CZ" sz="1200" dirty="0"/>
              <a:t>Na povrch vozíku rozmísti podávkami potřebné sterilní pomůcky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cs-CZ" sz="1200" dirty="0"/>
              <a:t>Za využití podávek překryj vozík sterilní rouškou zepředu dozadu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cs-CZ" sz="1200" dirty="0"/>
              <a:t>Vozík převez za spodní část na bezpečné místo, kde nehrozí jeho </a:t>
            </a:r>
            <a:r>
              <a:rPr lang="cs-CZ" sz="1200" dirty="0" err="1"/>
              <a:t>znesterilnění</a:t>
            </a:r>
            <a:endParaRPr lang="cs-CZ" sz="1200" dirty="0"/>
          </a:p>
          <a:p>
            <a:pPr>
              <a:buFont typeface="Wingdings" panose="05000000000000000000" pitchFamily="2" charset="2"/>
              <a:buChar char="ü"/>
            </a:pPr>
            <a:endParaRPr lang="cs-CZ" sz="1200" dirty="0"/>
          </a:p>
        </p:txBody>
      </p:sp>
      <p:sp>
        <p:nvSpPr>
          <p:cNvPr id="7" name="Obdélník 6"/>
          <p:cNvSpPr/>
          <p:nvPr/>
        </p:nvSpPr>
        <p:spPr>
          <a:xfrm>
            <a:off x="2663280" y="2852936"/>
            <a:ext cx="6480720" cy="122377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Při přípravě vozíku lze místo podávek využít sterilní rukavice.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cs-CZ" sz="1200" dirty="0"/>
              <a:t>Vhodná je spolupráce dvou osob (jedna otvírá obaly, druhá ve sterilních rukavicích rozmisťuje pomůcky)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cs-CZ" sz="1200" dirty="0"/>
              <a:t>Pokud jste sami, tak před nasazením sterilních rukavic otevřete všechny obaly sterilních pomůcek, nasaďte si sterilní rukavice, rozmístěte pomůcky na vozík, dávejte pozor abyste rukavice </a:t>
            </a:r>
            <a:r>
              <a:rPr lang="cs-CZ" sz="1200" dirty="0" err="1"/>
              <a:t>neznesterilnily</a:t>
            </a:r>
            <a:r>
              <a:rPr lang="cs-CZ" sz="1200" dirty="0"/>
              <a:t>.</a:t>
            </a:r>
          </a:p>
        </p:txBody>
      </p:sp>
      <p:sp>
        <p:nvSpPr>
          <p:cNvPr id="8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107504" y="6455758"/>
            <a:ext cx="2448272" cy="283340"/>
          </a:xfrm>
        </p:spPr>
        <p:txBody>
          <a:bodyPr/>
          <a:lstStyle/>
          <a:p>
            <a:r>
              <a:rPr lang="cs-CZ" dirty="0"/>
              <a:t>Dedikováno projektu MUNI/FR/0962/2017</a:t>
            </a:r>
          </a:p>
        </p:txBody>
      </p:sp>
      <p:pic>
        <p:nvPicPr>
          <p:cNvPr id="10" name="Obrázek 9"/>
          <p:cNvPicPr/>
          <p:nvPr/>
        </p:nvPicPr>
        <p:blipFill rotWithShape="1">
          <a:blip r:embed="rId2"/>
          <a:srcRect l="31032" t="12699" r="28797" b="19192"/>
          <a:stretch/>
        </p:blipFill>
        <p:spPr bwMode="auto">
          <a:xfrm>
            <a:off x="2627784" y="4076771"/>
            <a:ext cx="2376264" cy="275787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Obrázek 10"/>
          <p:cNvPicPr/>
          <p:nvPr/>
        </p:nvPicPr>
        <p:blipFill rotWithShape="1">
          <a:blip r:embed="rId3"/>
          <a:srcRect l="30796" t="9620" r="30475" b="19954"/>
          <a:stretch/>
        </p:blipFill>
        <p:spPr bwMode="auto">
          <a:xfrm>
            <a:off x="4997472" y="4076710"/>
            <a:ext cx="1507444" cy="275793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Obrázek 11"/>
          <p:cNvPicPr/>
          <p:nvPr/>
        </p:nvPicPr>
        <p:blipFill rotWithShape="1">
          <a:blip r:embed="rId4"/>
          <a:srcRect l="31561" t="10777" r="13173" b="7246"/>
          <a:stretch/>
        </p:blipFill>
        <p:spPr bwMode="auto">
          <a:xfrm rot="5400000">
            <a:off x="6415703" y="4141846"/>
            <a:ext cx="2757934" cy="262766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FB5E1864-CC37-4BBC-8FC4-43FD8F1ECC88}"/>
              </a:ext>
            </a:extLst>
          </p:cNvPr>
          <p:cNvSpPr txBox="1"/>
          <p:nvPr/>
        </p:nvSpPr>
        <p:spPr>
          <a:xfrm>
            <a:off x="8587276" y="6597428"/>
            <a:ext cx="50366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00" dirty="0"/>
              <a:t>Různé</a:t>
            </a:r>
          </a:p>
        </p:txBody>
      </p:sp>
    </p:spTree>
    <p:extLst>
      <p:ext uri="{BB962C8B-B14F-4D97-AF65-F5344CB8AC3E}">
        <p14:creationId xmlns:p14="http://schemas.microsoft.com/office/powerpoint/2010/main" val="170240668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Dedikováno projektu MUNI/FR/0962/2017</a:t>
            </a:r>
          </a:p>
        </p:txBody>
      </p:sp>
    </p:spTree>
    <p:extLst>
      <p:ext uri="{BB962C8B-B14F-4D97-AF65-F5344CB8AC3E}">
        <p14:creationId xmlns:p14="http://schemas.microsoft.com/office/powerpoint/2010/main" val="380774441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1301" name="Picture 5" descr="sonda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8656" y="2550221"/>
            <a:ext cx="209550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11303" name="AutoShape 7"/>
          <p:cNvSpPr>
            <a:spLocks noChangeArrowheads="1"/>
          </p:cNvSpPr>
          <p:nvPr/>
        </p:nvSpPr>
        <p:spPr bwMode="auto">
          <a:xfrm>
            <a:off x="4993888" y="2843828"/>
            <a:ext cx="2051050" cy="453479"/>
          </a:xfrm>
          <a:prstGeom prst="wedgeRoundRectCallout">
            <a:avLst>
              <a:gd name="adj1" fmla="val 100263"/>
              <a:gd name="adj2" fmla="val 75208"/>
              <a:gd name="adj3" fmla="val 16667"/>
            </a:avLst>
          </a:prstGeom>
          <a:ln>
            <a:headEnd type="none" w="sm" len="sm"/>
            <a:tailEnd type="none" w="sm" len="sm"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algn="ctr">
              <a:lnSpc>
                <a:spcPct val="85000"/>
              </a:lnSpc>
            </a:pPr>
            <a:r>
              <a:rPr lang="cs-CZ" altLang="cs-CZ" sz="1400" dirty="0">
                <a:solidFill>
                  <a:schemeClr val="bg2"/>
                </a:solidFill>
              </a:rPr>
              <a:t>Vstupní cesta přes stěnu břišní</a:t>
            </a:r>
          </a:p>
        </p:txBody>
      </p:sp>
      <p:sp>
        <p:nvSpPr>
          <p:cNvPr id="311304" name="AutoShape 8"/>
          <p:cNvSpPr>
            <a:spLocks noChangeArrowheads="1"/>
          </p:cNvSpPr>
          <p:nvPr/>
        </p:nvSpPr>
        <p:spPr bwMode="auto">
          <a:xfrm>
            <a:off x="167899" y="1707952"/>
            <a:ext cx="1731672" cy="588370"/>
          </a:xfrm>
          <a:prstGeom prst="flowChartAlternateProcess">
            <a:avLst/>
          </a:prstGeom>
          <a:ln>
            <a:headEnd type="none" w="sm" len="sm"/>
            <a:tailEnd type="none" w="sm" len="sm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algn="ctr">
              <a:lnSpc>
                <a:spcPct val="80000"/>
              </a:lnSpc>
            </a:pPr>
            <a:r>
              <a:rPr lang="cs-CZ" altLang="cs-CZ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NGS</a:t>
            </a:r>
          </a:p>
          <a:p>
            <a:pPr algn="ctr">
              <a:lnSpc>
                <a:spcPct val="80000"/>
              </a:lnSpc>
            </a:pPr>
            <a:r>
              <a:rPr lang="cs-CZ" altLang="cs-CZ" sz="1400" dirty="0" err="1">
                <a:solidFill>
                  <a:schemeClr val="bg1"/>
                </a:solidFill>
              </a:rPr>
              <a:t>Nasogastrická</a:t>
            </a:r>
            <a:r>
              <a:rPr lang="cs-CZ" altLang="cs-CZ" sz="1400" dirty="0">
                <a:solidFill>
                  <a:schemeClr val="bg1"/>
                </a:solidFill>
              </a:rPr>
              <a:t> sonda</a:t>
            </a:r>
          </a:p>
        </p:txBody>
      </p:sp>
      <p:sp>
        <p:nvSpPr>
          <p:cNvPr id="311305" name="AutoShape 9"/>
          <p:cNvSpPr>
            <a:spLocks noChangeArrowheads="1"/>
          </p:cNvSpPr>
          <p:nvPr/>
        </p:nvSpPr>
        <p:spPr bwMode="auto">
          <a:xfrm>
            <a:off x="124567" y="3909966"/>
            <a:ext cx="1818336" cy="533250"/>
          </a:xfrm>
          <a:prstGeom prst="flowChartAlternateProcess">
            <a:avLst/>
          </a:prstGeom>
          <a:ln>
            <a:headEnd type="none" w="sm" len="sm"/>
            <a:tailEnd type="none" w="sm" len="sm"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algn="ctr">
              <a:lnSpc>
                <a:spcPct val="80000"/>
              </a:lnSpc>
            </a:pPr>
            <a:r>
              <a:rPr lang="cs-CZ" altLang="cs-CZ" sz="1400" b="1" dirty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NJS</a:t>
            </a:r>
          </a:p>
          <a:p>
            <a:pPr algn="ctr">
              <a:lnSpc>
                <a:spcPct val="80000"/>
              </a:lnSpc>
            </a:pPr>
            <a:r>
              <a:rPr lang="cs-CZ" altLang="cs-CZ" sz="1400" dirty="0" err="1">
                <a:solidFill>
                  <a:schemeClr val="lt1"/>
                </a:solidFill>
              </a:rPr>
              <a:t>Nasojejunální</a:t>
            </a:r>
            <a:r>
              <a:rPr lang="cs-CZ" altLang="cs-CZ" sz="1400" dirty="0">
                <a:solidFill>
                  <a:schemeClr val="lt1"/>
                </a:solidFill>
              </a:rPr>
              <a:t> sonda</a:t>
            </a:r>
          </a:p>
        </p:txBody>
      </p:sp>
      <p:sp>
        <p:nvSpPr>
          <p:cNvPr id="311306" name="AutoShape 10"/>
          <p:cNvSpPr>
            <a:spLocks noChangeArrowheads="1"/>
          </p:cNvSpPr>
          <p:nvPr/>
        </p:nvSpPr>
        <p:spPr bwMode="auto">
          <a:xfrm>
            <a:off x="6492367" y="4374082"/>
            <a:ext cx="2457742" cy="639093"/>
          </a:xfrm>
          <a:prstGeom prst="flowChartAlternateProcess">
            <a:avLst/>
          </a:prstGeom>
          <a:ln>
            <a:headEnd type="none" w="sm" len="sm"/>
            <a:tailEnd type="none" w="sm" len="sm"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algn="ctr">
              <a:lnSpc>
                <a:spcPct val="80000"/>
              </a:lnSpc>
            </a:pPr>
            <a:r>
              <a:rPr lang="cs-CZ" altLang="cs-CZ" sz="1400" b="1" dirty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PEJ</a:t>
            </a:r>
          </a:p>
          <a:p>
            <a:pPr algn="ctr">
              <a:lnSpc>
                <a:spcPct val="80000"/>
              </a:lnSpc>
            </a:pPr>
            <a:r>
              <a:rPr lang="cs-CZ" altLang="cs-CZ" sz="1400" dirty="0" err="1"/>
              <a:t>P</a:t>
            </a:r>
            <a:r>
              <a:rPr lang="cs-CZ" altLang="cs-CZ" sz="1400" dirty="0" err="1">
                <a:solidFill>
                  <a:schemeClr val="lt1"/>
                </a:solidFill>
              </a:rPr>
              <a:t>erkutální</a:t>
            </a:r>
            <a:r>
              <a:rPr lang="cs-CZ" altLang="cs-CZ" sz="1400" dirty="0">
                <a:solidFill>
                  <a:schemeClr val="lt1"/>
                </a:solidFill>
              </a:rPr>
              <a:t> endoskopická </a:t>
            </a:r>
            <a:r>
              <a:rPr lang="cs-CZ" altLang="cs-CZ" sz="1400" dirty="0" err="1">
                <a:solidFill>
                  <a:schemeClr val="lt1"/>
                </a:solidFill>
              </a:rPr>
              <a:t>jejunostomie</a:t>
            </a:r>
            <a:endParaRPr lang="cs-CZ" altLang="cs-CZ" sz="1400" dirty="0">
              <a:solidFill>
                <a:schemeClr val="lt1"/>
              </a:solidFill>
            </a:endParaRPr>
          </a:p>
        </p:txBody>
      </p:sp>
      <p:sp>
        <p:nvSpPr>
          <p:cNvPr id="311307" name="AutoShape 11"/>
          <p:cNvSpPr>
            <a:spLocks noChangeArrowheads="1"/>
          </p:cNvSpPr>
          <p:nvPr/>
        </p:nvSpPr>
        <p:spPr bwMode="auto">
          <a:xfrm>
            <a:off x="6533400" y="1707952"/>
            <a:ext cx="2430755" cy="655506"/>
          </a:xfrm>
          <a:prstGeom prst="flowChartAlternateProcess">
            <a:avLst/>
          </a:prstGeom>
          <a:ln>
            <a:headEnd type="none" w="sm" len="sm"/>
            <a:tailEnd type="none" w="sm" len="sm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algn="ctr">
              <a:lnSpc>
                <a:spcPct val="80000"/>
              </a:lnSpc>
            </a:pPr>
            <a:r>
              <a:rPr lang="cs-CZ" altLang="cs-CZ" sz="1400" b="1" dirty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PEG</a:t>
            </a:r>
          </a:p>
          <a:p>
            <a:pPr algn="ctr">
              <a:lnSpc>
                <a:spcPct val="80000"/>
              </a:lnSpc>
            </a:pPr>
            <a:r>
              <a:rPr lang="cs-CZ" altLang="cs-CZ" sz="1400" dirty="0"/>
              <a:t>P</a:t>
            </a:r>
            <a:r>
              <a:rPr lang="cs-CZ" altLang="cs-CZ" sz="1400" dirty="0">
                <a:solidFill>
                  <a:schemeClr val="lt1"/>
                </a:solidFill>
              </a:rPr>
              <a:t>erkutánní endoskopická gastrostomie</a:t>
            </a:r>
          </a:p>
        </p:txBody>
      </p:sp>
      <p:sp>
        <p:nvSpPr>
          <p:cNvPr id="311308" name="AutoShape 12"/>
          <p:cNvSpPr>
            <a:spLocks noChangeArrowheads="1"/>
          </p:cNvSpPr>
          <p:nvPr/>
        </p:nvSpPr>
        <p:spPr bwMode="auto">
          <a:xfrm>
            <a:off x="6481080" y="3909966"/>
            <a:ext cx="2457742" cy="431379"/>
          </a:xfrm>
          <a:prstGeom prst="flowChartAlternateProcess">
            <a:avLst/>
          </a:prstGeom>
          <a:ln>
            <a:headEnd type="none" w="sm" len="sm"/>
            <a:tailEnd type="none" w="sm" len="sm"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algn="ctr">
              <a:lnSpc>
                <a:spcPct val="80000"/>
              </a:lnSpc>
            </a:pPr>
            <a:r>
              <a:rPr lang="cs-CZ" altLang="cs-CZ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Výživná </a:t>
            </a:r>
            <a:r>
              <a:rPr lang="cs-CZ" altLang="cs-CZ" sz="1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jejunostomie</a:t>
            </a:r>
            <a:endParaRPr lang="cs-CZ" altLang="cs-CZ" sz="1400" b="1" dirty="0">
              <a:solidFill>
                <a:schemeClr val="l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lnSpc>
                <a:spcPct val="80000"/>
              </a:lnSpc>
            </a:pPr>
            <a:r>
              <a:rPr lang="cs-CZ" altLang="cs-CZ" sz="1400" dirty="0">
                <a:solidFill>
                  <a:schemeClr val="lt1"/>
                </a:solidFill>
              </a:rPr>
              <a:t>(vytvořená při operaci)</a:t>
            </a:r>
          </a:p>
          <a:p>
            <a:pPr algn="ctr">
              <a:lnSpc>
                <a:spcPct val="80000"/>
              </a:lnSpc>
            </a:pPr>
            <a:endParaRPr lang="cs-CZ" altLang="cs-CZ" sz="1400" b="1" dirty="0">
              <a:solidFill>
                <a:schemeClr val="l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11309" name="AutoShape 13"/>
          <p:cNvSpPr>
            <a:spLocks noChangeArrowheads="1"/>
          </p:cNvSpPr>
          <p:nvPr/>
        </p:nvSpPr>
        <p:spPr bwMode="auto">
          <a:xfrm>
            <a:off x="6533400" y="1113889"/>
            <a:ext cx="2430756" cy="498984"/>
          </a:xfrm>
          <a:prstGeom prst="flowChartAlternateProcess">
            <a:avLst/>
          </a:prstGeom>
          <a:ln>
            <a:headEnd type="none" w="sm" len="sm"/>
            <a:tailEnd type="none" w="sm" len="sm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algn="ctr">
              <a:lnSpc>
                <a:spcPct val="80000"/>
              </a:lnSpc>
            </a:pPr>
            <a:r>
              <a:rPr lang="cs-CZ" altLang="cs-CZ" sz="1400" b="1" dirty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Gastrostomie</a:t>
            </a:r>
          </a:p>
          <a:p>
            <a:pPr algn="ctr">
              <a:lnSpc>
                <a:spcPct val="80000"/>
              </a:lnSpc>
            </a:pPr>
            <a:r>
              <a:rPr lang="cs-CZ" altLang="cs-CZ" sz="1400" dirty="0"/>
              <a:t>(vytvořená </a:t>
            </a:r>
            <a:r>
              <a:rPr lang="cs-CZ" altLang="cs-CZ" sz="1400" dirty="0">
                <a:solidFill>
                  <a:schemeClr val="lt1"/>
                </a:solidFill>
              </a:rPr>
              <a:t>při operaci)</a:t>
            </a:r>
          </a:p>
        </p:txBody>
      </p:sp>
      <p:sp>
        <p:nvSpPr>
          <p:cNvPr id="311319" name="AutoShape 23"/>
          <p:cNvSpPr>
            <a:spLocks noChangeArrowheads="1"/>
          </p:cNvSpPr>
          <p:nvPr/>
        </p:nvSpPr>
        <p:spPr bwMode="auto">
          <a:xfrm>
            <a:off x="81234" y="635397"/>
            <a:ext cx="8909909" cy="1975879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92D050"/>
            </a:solidFill>
            <a:prstDash val="dash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311321" name="AutoShape 25"/>
          <p:cNvSpPr>
            <a:spLocks noChangeArrowheads="1"/>
          </p:cNvSpPr>
          <p:nvPr/>
        </p:nvSpPr>
        <p:spPr bwMode="auto">
          <a:xfrm>
            <a:off x="81235" y="3821295"/>
            <a:ext cx="8909908" cy="1340707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00B0F0"/>
            </a:solidFill>
            <a:prstDash val="dash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311322" name="Text Box 26"/>
          <p:cNvSpPr txBox="1">
            <a:spLocks noChangeArrowheads="1"/>
          </p:cNvSpPr>
          <p:nvPr/>
        </p:nvSpPr>
        <p:spPr bwMode="auto">
          <a:xfrm>
            <a:off x="1983192" y="892721"/>
            <a:ext cx="4550209" cy="15327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342900" indent="-342900"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cs-CZ" altLang="cs-CZ" sz="1200" dirty="0"/>
              <a:t>Bolusové podání – interval dle indikace lékaře 4 - 6 hod (</a:t>
            </a:r>
            <a:r>
              <a:rPr lang="cs-CZ" altLang="cs-CZ" sz="1200" dirty="0" err="1"/>
              <a:t>Janettova</a:t>
            </a:r>
            <a:r>
              <a:rPr lang="cs-CZ" altLang="cs-CZ" sz="1200" dirty="0"/>
              <a:t> stříkačka)</a:t>
            </a:r>
          </a:p>
          <a:p>
            <a:pPr marL="342900" indent="-342900"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cs-CZ" altLang="cs-CZ" sz="1200" dirty="0"/>
              <a:t>Kontinuální podání – vhodnější je bolusové</a:t>
            </a:r>
          </a:p>
          <a:p>
            <a:pPr marL="342900" indent="-342900"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cs-CZ" altLang="cs-CZ" sz="1200" dirty="0"/>
              <a:t>Kombinace bolusové a kontinuální aplikace</a:t>
            </a:r>
          </a:p>
          <a:p>
            <a:pPr marL="342900" indent="-342900"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cs-CZ" altLang="cs-CZ" sz="1200" dirty="0"/>
              <a:t>Může být podána i mixovaná strava strava</a:t>
            </a:r>
          </a:p>
          <a:p>
            <a:pPr marL="342900" indent="-342900"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cs-CZ" altLang="cs-CZ" sz="1200" dirty="0"/>
              <a:t>Důsledný proplach sondy (čajem, převařenou vodou - přiměřená teplota) po každé aplikaci jídla</a:t>
            </a:r>
            <a:endParaRPr lang="cs-CZ" altLang="cs-CZ" sz="1200" b="1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6019413" y="49312"/>
            <a:ext cx="2863038" cy="260648"/>
          </a:xfrm>
        </p:spPr>
        <p:txBody>
          <a:bodyPr/>
          <a:lstStyle/>
          <a:p>
            <a:r>
              <a:rPr lang="cs-CZ" dirty="0"/>
              <a:t>Dedikováno projektu MUNI/FR/0962/2017</a:t>
            </a:r>
          </a:p>
        </p:txBody>
      </p:sp>
      <p:sp>
        <p:nvSpPr>
          <p:cNvPr id="26" name="Zástupný symbol pro text 4"/>
          <p:cNvSpPr txBox="1">
            <a:spLocks/>
          </p:cNvSpPr>
          <p:nvPr/>
        </p:nvSpPr>
        <p:spPr>
          <a:xfrm>
            <a:off x="0" y="74588"/>
            <a:ext cx="9144000" cy="47667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buNone/>
            </a:pPr>
            <a:r>
              <a:rPr lang="cs-CZ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SONDY GIT</a:t>
            </a:r>
          </a:p>
        </p:txBody>
      </p:sp>
      <p:pic>
        <p:nvPicPr>
          <p:cNvPr id="311300" name="Picture 4" descr="sonda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35" y="2667000"/>
            <a:ext cx="1905000" cy="9961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11302" name="AutoShape 6"/>
          <p:cNvSpPr>
            <a:spLocks noChangeArrowheads="1"/>
          </p:cNvSpPr>
          <p:nvPr/>
        </p:nvSpPr>
        <p:spPr bwMode="auto">
          <a:xfrm>
            <a:off x="2259201" y="2843828"/>
            <a:ext cx="1728788" cy="424978"/>
          </a:xfrm>
          <a:prstGeom prst="wedgeRoundRectCallout">
            <a:avLst>
              <a:gd name="adj1" fmla="val -144597"/>
              <a:gd name="adj2" fmla="val -44178"/>
              <a:gd name="adj3" fmla="val 16667"/>
            </a:avLst>
          </a:prstGeom>
          <a:ln>
            <a:headEnd type="none" w="sm" len="sm"/>
            <a:tailEnd type="none" w="sm" len="sm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lnSpc>
                <a:spcPct val="85000"/>
              </a:lnSpc>
            </a:pPr>
            <a:r>
              <a:rPr lang="cs-CZ" altLang="cs-CZ" sz="1400" dirty="0">
                <a:solidFill>
                  <a:schemeClr val="bg2"/>
                </a:solidFill>
              </a:rPr>
              <a:t>Vstupní cesta nos</a:t>
            </a:r>
          </a:p>
        </p:txBody>
      </p:sp>
      <p:sp>
        <p:nvSpPr>
          <p:cNvPr id="27" name="Text Box 26"/>
          <p:cNvSpPr txBox="1">
            <a:spLocks noChangeArrowheads="1"/>
          </p:cNvSpPr>
          <p:nvPr/>
        </p:nvSpPr>
        <p:spPr bwMode="auto">
          <a:xfrm>
            <a:off x="3707606" y="3780101"/>
            <a:ext cx="172878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JEJUNUM</a:t>
            </a:r>
          </a:p>
        </p:txBody>
      </p:sp>
      <p:sp>
        <p:nvSpPr>
          <p:cNvPr id="3" name="Šipka nahoru 2"/>
          <p:cNvSpPr/>
          <p:nvPr/>
        </p:nvSpPr>
        <p:spPr>
          <a:xfrm>
            <a:off x="251520" y="2293836"/>
            <a:ext cx="504056" cy="317441"/>
          </a:xfrm>
          <a:prstGeom prst="up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Šipka dolů 3"/>
          <p:cNvSpPr/>
          <p:nvPr/>
        </p:nvSpPr>
        <p:spPr>
          <a:xfrm>
            <a:off x="167899" y="3514890"/>
            <a:ext cx="504056" cy="395076"/>
          </a:xfrm>
          <a:prstGeom prst="down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1" name="Šipka dolů 30"/>
          <p:cNvSpPr/>
          <p:nvPr/>
        </p:nvSpPr>
        <p:spPr>
          <a:xfrm>
            <a:off x="8453630" y="3524827"/>
            <a:ext cx="504056" cy="395076"/>
          </a:xfrm>
          <a:prstGeom prst="down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3" name="Šipka nahoru 32"/>
          <p:cNvSpPr/>
          <p:nvPr/>
        </p:nvSpPr>
        <p:spPr>
          <a:xfrm>
            <a:off x="8452544" y="2343430"/>
            <a:ext cx="504056" cy="317441"/>
          </a:xfrm>
          <a:prstGeom prst="up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Obdélník 4"/>
          <p:cNvSpPr/>
          <p:nvPr/>
        </p:nvSpPr>
        <p:spPr>
          <a:xfrm>
            <a:off x="3654099" y="586160"/>
            <a:ext cx="10606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ŽALUDEK</a:t>
            </a:r>
          </a:p>
        </p:txBody>
      </p:sp>
      <p:sp>
        <p:nvSpPr>
          <p:cNvPr id="6" name="Obdélník 5"/>
          <p:cNvSpPr/>
          <p:nvPr/>
        </p:nvSpPr>
        <p:spPr>
          <a:xfrm>
            <a:off x="1845750" y="4071379"/>
            <a:ext cx="4687651" cy="9417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342900" indent="-342900"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cs-CZ" altLang="cs-CZ" sz="1200" dirty="0"/>
              <a:t>Kontinuální podávání přes </a:t>
            </a:r>
            <a:r>
              <a:rPr lang="cs-CZ" altLang="cs-CZ" sz="1200" dirty="0" err="1"/>
              <a:t>enterálni</a:t>
            </a:r>
            <a:r>
              <a:rPr lang="cs-CZ" altLang="cs-CZ" sz="1200" dirty="0"/>
              <a:t> pumpu</a:t>
            </a:r>
          </a:p>
          <a:p>
            <a:pPr marL="342900" indent="-342900"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cs-CZ" altLang="cs-CZ" sz="1200" dirty="0"/>
              <a:t>Speciální farmaceuticky vyráběné přípravky </a:t>
            </a:r>
          </a:p>
          <a:p>
            <a:pPr marL="342900" indent="-342900"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cs-CZ" altLang="cs-CZ" sz="1200" dirty="0"/>
              <a:t>Pravidelný proplach sondy sterilními roztoky (cca. 3 krát/den 20 ml)</a:t>
            </a:r>
          </a:p>
          <a:p>
            <a:pPr marL="342900" indent="-342900"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cs-CZ" altLang="cs-CZ" sz="1200" dirty="0"/>
              <a:t>Noční pauza</a:t>
            </a:r>
          </a:p>
        </p:txBody>
      </p:sp>
      <p:sp>
        <p:nvSpPr>
          <p:cNvPr id="38" name="Zaoblený obdélník 37"/>
          <p:cNvSpPr/>
          <p:nvPr/>
        </p:nvSpPr>
        <p:spPr>
          <a:xfrm>
            <a:off x="81234" y="5281736"/>
            <a:ext cx="8909909" cy="1459632"/>
          </a:xfrm>
          <a:prstGeom prst="roundRect">
            <a:avLst/>
          </a:prstGeom>
          <a:solidFill>
            <a:schemeClr val="bg1"/>
          </a:solidFill>
          <a:ln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lnSpc>
                <a:spcPct val="75000"/>
              </a:lnSpc>
              <a:spcBef>
                <a:spcPct val="20000"/>
              </a:spcBef>
              <a:buFont typeface="Wingdings" pitchFamily="2" charset="2"/>
              <a:buNone/>
            </a:pPr>
            <a:r>
              <a:rPr lang="cs-CZ" altLang="cs-CZ" sz="1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KOMPLIKACE KRMENÍ SONDOU  </a:t>
            </a:r>
          </a:p>
          <a:p>
            <a:pPr marL="457200" indent="-457200">
              <a:lnSpc>
                <a:spcPct val="75000"/>
              </a:lnSpc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cs-CZ" altLang="cs-CZ" sz="1200" dirty="0">
                <a:solidFill>
                  <a:schemeClr val="tx1"/>
                </a:solidFill>
              </a:rPr>
              <a:t>Aspirace</a:t>
            </a:r>
          </a:p>
          <a:p>
            <a:pPr marL="457200" indent="-457200">
              <a:lnSpc>
                <a:spcPct val="75000"/>
              </a:lnSpc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cs-CZ" altLang="cs-CZ" sz="1200" dirty="0">
                <a:solidFill>
                  <a:schemeClr val="tx1"/>
                </a:solidFill>
              </a:rPr>
              <a:t>Ucpání sondy</a:t>
            </a:r>
          </a:p>
          <a:p>
            <a:pPr marL="457200" indent="-457200">
              <a:lnSpc>
                <a:spcPct val="75000"/>
              </a:lnSpc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cs-CZ" altLang="cs-CZ" sz="1200" dirty="0">
                <a:solidFill>
                  <a:schemeClr val="tx1"/>
                </a:solidFill>
              </a:rPr>
              <a:t>Dislokace sondy</a:t>
            </a:r>
          </a:p>
          <a:p>
            <a:pPr marL="457200" indent="-457200">
              <a:lnSpc>
                <a:spcPct val="75000"/>
              </a:lnSpc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cs-CZ" altLang="cs-CZ" sz="1200" dirty="0">
                <a:solidFill>
                  <a:schemeClr val="tx1"/>
                </a:solidFill>
              </a:rPr>
              <a:t>Léze (dekubitus) na sliznicích</a:t>
            </a:r>
          </a:p>
          <a:p>
            <a:pPr marL="457200" indent="-457200">
              <a:lnSpc>
                <a:spcPct val="75000"/>
              </a:lnSpc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cs-CZ" altLang="cs-CZ" sz="1200" dirty="0">
                <a:solidFill>
                  <a:schemeClr val="tx1"/>
                </a:solidFill>
              </a:rPr>
              <a:t>Syndrom dráždivého tračníku - pocit plnosti, škytavka, zvracení, průjem, křeče, ileus</a:t>
            </a:r>
          </a:p>
          <a:p>
            <a:pPr marL="457200" indent="-457200">
              <a:lnSpc>
                <a:spcPct val="75000"/>
              </a:lnSpc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cs-CZ" altLang="cs-CZ" sz="1200" dirty="0">
                <a:solidFill>
                  <a:schemeClr val="tx1"/>
                </a:solidFill>
              </a:rPr>
              <a:t>Metabolické komplikace (hyperglykémie, aj.)</a:t>
            </a:r>
          </a:p>
          <a:p>
            <a:pPr marL="457200" indent="-457200">
              <a:lnSpc>
                <a:spcPct val="75000"/>
              </a:lnSpc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cs-CZ" altLang="cs-CZ" sz="1200" dirty="0">
                <a:solidFill>
                  <a:schemeClr val="tx1"/>
                </a:solidFill>
              </a:rPr>
              <a:t>Technické poruchy dávkovacího zařízení (enterální pumpy)</a:t>
            </a:r>
          </a:p>
        </p:txBody>
      </p:sp>
      <p:sp>
        <p:nvSpPr>
          <p:cNvPr id="2" name="Zaoblený obdélníkový bublinový popisek 1"/>
          <p:cNvSpPr/>
          <p:nvPr/>
        </p:nvSpPr>
        <p:spPr>
          <a:xfrm>
            <a:off x="179772" y="727508"/>
            <a:ext cx="1719799" cy="860710"/>
          </a:xfrm>
          <a:prstGeom prst="wedgeRoundRectCallout">
            <a:avLst>
              <a:gd name="adj1" fmla="val 69111"/>
              <a:gd name="adj2" fmla="val 2170"/>
              <a:gd name="adj3" fmla="val 16667"/>
            </a:avLst>
          </a:prstGeom>
          <a:ln>
            <a:headEnd type="none" w="sm" len="sm"/>
            <a:tailEnd type="none" w="sm" len="sm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algn="ctr">
              <a:lnSpc>
                <a:spcPct val="80000"/>
              </a:lnSpc>
            </a:pPr>
            <a:r>
              <a:rPr lang="cs-CZ" sz="1400" dirty="0"/>
              <a:t>Pro zachování funkčnosti žaludku vhodnější bolusové podávání</a:t>
            </a:r>
          </a:p>
        </p:txBody>
      </p:sp>
      <p:sp>
        <p:nvSpPr>
          <p:cNvPr id="28" name="TextovéPole 27">
            <a:extLst>
              <a:ext uri="{FF2B5EF4-FFF2-40B4-BE49-F238E27FC236}">
                <a16:creationId xmlns:a16="http://schemas.microsoft.com/office/drawing/2014/main" id="{B8656975-A5F6-4329-8872-8C884B8866B0}"/>
              </a:ext>
            </a:extLst>
          </p:cNvPr>
          <p:cNvSpPr txBox="1"/>
          <p:nvPr/>
        </p:nvSpPr>
        <p:spPr>
          <a:xfrm>
            <a:off x="8582255" y="6467252"/>
            <a:ext cx="2503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00" dirty="0"/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8834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11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11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311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311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311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311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311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311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311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311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311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311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311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1303" grpId="0" animBg="1"/>
      <p:bldP spid="311304" grpId="0" animBg="1"/>
      <p:bldP spid="311305" grpId="0" animBg="1"/>
      <p:bldP spid="311306" grpId="0" animBg="1"/>
      <p:bldP spid="311307" grpId="0" animBg="1"/>
      <p:bldP spid="311308" grpId="0" animBg="1"/>
      <p:bldP spid="311309" grpId="0" animBg="1"/>
      <p:bldP spid="311319" grpId="0" animBg="1"/>
      <p:bldP spid="311321" grpId="0" animBg="1"/>
      <p:bldP spid="311322" grpId="0"/>
      <p:bldP spid="311302" grpId="0" animBg="1"/>
      <p:bldP spid="2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1164430"/>
            <a:ext cx="4427984" cy="4280794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cs-CZ" sz="1600" dirty="0"/>
              <a:t>Převzetí služby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cs-CZ" sz="1600" dirty="0"/>
              <a:t>Pooperační péče o pacienty po návratu ze sálu (monitorace TK, P, vědomí, intenzita bolesti, stav operační rány, močení, odvod z drénů)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cs-CZ" sz="1600" dirty="0"/>
              <a:t>Aplikace časovaných léčiv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cs-CZ" sz="1600" dirty="0"/>
              <a:t>Plnění časovaných ordinací (např. proplachy drénů, JS, převazy ran)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cs-CZ" sz="1600" dirty="0"/>
              <a:t>Předoperační příprava pacientů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cs-CZ" sz="1400" dirty="0"/>
              <a:t>Edukace </a:t>
            </a:r>
            <a:r>
              <a:rPr lang="cs-CZ" sz="1400" dirty="0" err="1"/>
              <a:t>operantů</a:t>
            </a:r>
            <a:endParaRPr lang="cs-CZ" sz="1400" dirty="0"/>
          </a:p>
          <a:p>
            <a:pPr lvl="1">
              <a:buFont typeface="Wingdings" panose="05000000000000000000" pitchFamily="2" charset="2"/>
              <a:buChar char="ü"/>
            </a:pPr>
            <a:r>
              <a:rPr lang="cs-CZ" sz="1400" dirty="0"/>
              <a:t>Odběr krve pro krevní banku na přípravu krevních derivátů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cs-CZ" sz="1400" dirty="0"/>
              <a:t>Holení operačního pole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cs-CZ" sz="1400" dirty="0"/>
              <a:t>Vyprazdňování stolice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cs-CZ" sz="1400" dirty="0"/>
              <a:t>Balení a úschova osobních věcí u osob s předpokládaným překladem na JIP/ORIM</a:t>
            </a:r>
          </a:p>
          <a:p>
            <a:pPr marL="358775" indent="-358775">
              <a:buFont typeface="Wingdings" panose="05000000000000000000" pitchFamily="2" charset="2"/>
              <a:buChar char="ü"/>
            </a:pPr>
            <a:endParaRPr lang="cs-CZ" sz="1600" dirty="0"/>
          </a:p>
          <a:p>
            <a:pPr marL="0" indent="0">
              <a:buNone/>
            </a:pPr>
            <a:endParaRPr lang="cs-CZ" sz="1600" dirty="0"/>
          </a:p>
          <a:p>
            <a:pPr>
              <a:buFont typeface="Wingdings" panose="05000000000000000000" pitchFamily="2" charset="2"/>
              <a:buChar char="ü"/>
            </a:pPr>
            <a:endParaRPr lang="cs-CZ" sz="1600" dirty="0"/>
          </a:p>
          <a:p>
            <a:pPr>
              <a:buFont typeface="Wingdings" panose="05000000000000000000" pitchFamily="2" charset="2"/>
              <a:buChar char="ü"/>
            </a:pPr>
            <a:endParaRPr lang="cs-CZ" sz="1600" dirty="0"/>
          </a:p>
        </p:txBody>
      </p:sp>
      <p:sp>
        <p:nvSpPr>
          <p:cNvPr id="2" name="Obdélník 1"/>
          <p:cNvSpPr/>
          <p:nvPr/>
        </p:nvSpPr>
        <p:spPr>
          <a:xfrm>
            <a:off x="4427984" y="1167301"/>
            <a:ext cx="4690522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8775" indent="-358775">
              <a:buFont typeface="Wingdings" panose="05000000000000000000" pitchFamily="2" charset="2"/>
              <a:buChar char="ü"/>
            </a:pPr>
            <a:r>
              <a:rPr lang="cs-CZ" sz="1600" dirty="0"/>
              <a:t>Aplikace léčiv před jídlem (inzulin)</a:t>
            </a:r>
          </a:p>
          <a:p>
            <a:pPr marL="358775" indent="-358775">
              <a:buFont typeface="Wingdings" panose="05000000000000000000" pitchFamily="2" charset="2"/>
              <a:buChar char="ü"/>
            </a:pPr>
            <a:r>
              <a:rPr lang="cs-CZ" sz="1600" dirty="0"/>
              <a:t>Distribuce večeře - dopomoc při podávání stravy (sledovat množství přijaté stravy a toleranci stravy)</a:t>
            </a:r>
          </a:p>
          <a:p>
            <a:pPr marL="358775" indent="-358775">
              <a:buFont typeface="Wingdings" panose="05000000000000000000" pitchFamily="2" charset="2"/>
              <a:buChar char="ü"/>
            </a:pPr>
            <a:r>
              <a:rPr lang="cs-CZ" sz="1600" dirty="0"/>
              <a:t>Měření vitálních funkcí dle indikace  (TT, P, TK) a hodnocení intenzity bolesti -záznam do dokumentace</a:t>
            </a:r>
          </a:p>
          <a:p>
            <a:pPr marL="358775" indent="-358775">
              <a:buFont typeface="Wingdings" panose="05000000000000000000" pitchFamily="2" charset="2"/>
              <a:buChar char="ü"/>
            </a:pPr>
            <a:r>
              <a:rPr lang="cs-CZ" sz="1600" dirty="0"/>
              <a:t>Záznam odchodu stolice</a:t>
            </a:r>
          </a:p>
          <a:p>
            <a:pPr marL="358775" indent="-358775">
              <a:buFont typeface="Wingdings" panose="05000000000000000000" pitchFamily="2" charset="2"/>
              <a:buChar char="ü"/>
            </a:pPr>
            <a:r>
              <a:rPr lang="cs-CZ" sz="1600" dirty="0"/>
              <a:t>Aplikace večerních léků</a:t>
            </a:r>
          </a:p>
          <a:p>
            <a:pPr marL="358775" indent="-358775">
              <a:buFont typeface="Wingdings" panose="05000000000000000000" pitchFamily="2" charset="2"/>
              <a:buChar char="ü"/>
            </a:pPr>
            <a:r>
              <a:rPr lang="cs-CZ" sz="1600" dirty="0"/>
              <a:t>Aplikace časovaných léčiv </a:t>
            </a:r>
          </a:p>
          <a:p>
            <a:pPr marL="358775" indent="-358775">
              <a:buFont typeface="Wingdings" panose="05000000000000000000" pitchFamily="2" charset="2"/>
              <a:buChar char="ü"/>
            </a:pPr>
            <a:r>
              <a:rPr lang="cs-CZ" sz="1600" dirty="0"/>
              <a:t>Předání služby</a:t>
            </a:r>
          </a:p>
        </p:txBody>
      </p:sp>
      <p:sp>
        <p:nvSpPr>
          <p:cNvPr id="4" name="Obdélník 3"/>
          <p:cNvSpPr/>
          <p:nvPr/>
        </p:nvSpPr>
        <p:spPr>
          <a:xfrm>
            <a:off x="127214" y="6119336"/>
            <a:ext cx="900888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1400" b="1" dirty="0"/>
              <a:t>Celý den: </a:t>
            </a:r>
            <a:r>
              <a:rPr lang="cs-CZ" sz="1400" dirty="0"/>
              <a:t>kontrola operačních ran, sledování funkčnosti a fixace drénů, sledování množství a charakteru sekrece z drenáže, sledování a péče o </a:t>
            </a:r>
            <a:r>
              <a:rPr lang="cs-CZ" sz="1400" dirty="0" err="1"/>
              <a:t>stomie</a:t>
            </a:r>
            <a:r>
              <a:rPr lang="cs-CZ" sz="1400" dirty="0"/>
              <a:t>, dle potřeby slévání sběrných sáčků + záznam do dokumentace.</a:t>
            </a:r>
          </a:p>
          <a:p>
            <a:pPr algn="ctr"/>
            <a:r>
              <a:rPr lang="cs-CZ" sz="1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Veškeré informace musí být zaznamenány bezprostředně po provedení</a:t>
            </a:r>
          </a:p>
        </p:txBody>
      </p:sp>
      <p:sp>
        <p:nvSpPr>
          <p:cNvPr id="5" name="Obdélník 4"/>
          <p:cNvSpPr/>
          <p:nvPr/>
        </p:nvSpPr>
        <p:spPr>
          <a:xfrm>
            <a:off x="93814" y="133379"/>
            <a:ext cx="9024692" cy="10310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33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ORGANIZACE PRÁCE - Chirurgická klinika odd. A</a:t>
            </a:r>
          </a:p>
          <a:p>
            <a:pPr algn="ctr"/>
            <a:r>
              <a:rPr lang="cs-CZ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Odpolední směna</a:t>
            </a:r>
          </a:p>
        </p:txBody>
      </p:sp>
      <p:sp>
        <p:nvSpPr>
          <p:cNvPr id="6" name="Zástupný symbol pro zápatí 1"/>
          <p:cNvSpPr>
            <a:spLocks noGrp="1"/>
          </p:cNvSpPr>
          <p:nvPr>
            <p:ph type="ftr" sz="quarter" idx="11"/>
          </p:nvPr>
        </p:nvSpPr>
        <p:spPr>
          <a:xfrm>
            <a:off x="6248400" y="-3518"/>
            <a:ext cx="2895600" cy="365125"/>
          </a:xfrm>
        </p:spPr>
        <p:txBody>
          <a:bodyPr/>
          <a:lstStyle/>
          <a:p>
            <a:r>
              <a:rPr lang="cs-CZ" dirty="0"/>
              <a:t>Dedikováno projektu MUNI/FR/0962/2017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CB0E5801-014E-4B0C-8BA9-9BD7F883BB6B}"/>
              </a:ext>
            </a:extLst>
          </p:cNvPr>
          <p:cNvSpPr txBox="1"/>
          <p:nvPr/>
        </p:nvSpPr>
        <p:spPr>
          <a:xfrm>
            <a:off x="8795828" y="6611779"/>
            <a:ext cx="2503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00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85101392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Dedikováno projektu MUNI/FR/0962/2017</a:t>
            </a:r>
          </a:p>
        </p:txBody>
      </p:sp>
    </p:spTree>
    <p:extLst>
      <p:ext uri="{BB962C8B-B14F-4D97-AF65-F5344CB8AC3E}">
        <p14:creationId xmlns:p14="http://schemas.microsoft.com/office/powerpoint/2010/main" val="242460366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>
          <a:xfrm>
            <a:off x="6444207" y="6511040"/>
            <a:ext cx="2666924" cy="365125"/>
          </a:xfrm>
        </p:spPr>
        <p:txBody>
          <a:bodyPr/>
          <a:lstStyle/>
          <a:p>
            <a:r>
              <a:rPr lang="cs-CZ" dirty="0"/>
              <a:t>Dedikováno projektu MUNI/FR/0962/2017</a:t>
            </a:r>
          </a:p>
        </p:txBody>
      </p:sp>
      <p:sp>
        <p:nvSpPr>
          <p:cNvPr id="3" name="Zástupný symbol pro text 4"/>
          <p:cNvSpPr txBox="1">
            <a:spLocks/>
          </p:cNvSpPr>
          <p:nvPr/>
        </p:nvSpPr>
        <p:spPr>
          <a:xfrm>
            <a:off x="203012" y="25045"/>
            <a:ext cx="8940988" cy="47667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buNone/>
            </a:pPr>
            <a:r>
              <a:rPr lang="cs-CZ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ENTERÁLNÍ PUMPA – kontinuální výživa</a:t>
            </a:r>
          </a:p>
        </p:txBody>
      </p:sp>
      <p:pic>
        <p:nvPicPr>
          <p:cNvPr id="5" name="Obrázek 4"/>
          <p:cNvPicPr/>
          <p:nvPr/>
        </p:nvPicPr>
        <p:blipFill rotWithShape="1">
          <a:blip r:embed="rId2"/>
          <a:srcRect l="15877" t="8851" r="29522" b="5721"/>
          <a:stretch/>
        </p:blipFill>
        <p:spPr bwMode="auto">
          <a:xfrm>
            <a:off x="0" y="532664"/>
            <a:ext cx="2118030" cy="217625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Obrázek 6"/>
          <p:cNvPicPr/>
          <p:nvPr/>
        </p:nvPicPr>
        <p:blipFill rotWithShape="1">
          <a:blip r:embed="rId3"/>
          <a:srcRect l="28866" t="22704" r="29028" b="3403"/>
          <a:stretch/>
        </p:blipFill>
        <p:spPr bwMode="auto">
          <a:xfrm>
            <a:off x="19319" y="3062746"/>
            <a:ext cx="2098711" cy="215075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Obrázek 7"/>
          <p:cNvPicPr/>
          <p:nvPr/>
        </p:nvPicPr>
        <p:blipFill rotWithShape="1">
          <a:blip r:embed="rId4"/>
          <a:srcRect l="28873" t="16546" r="29267" b="26673"/>
          <a:stretch/>
        </p:blipFill>
        <p:spPr bwMode="auto">
          <a:xfrm>
            <a:off x="2102615" y="965464"/>
            <a:ext cx="1867213" cy="174035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Obrázek 8"/>
          <p:cNvPicPr/>
          <p:nvPr/>
        </p:nvPicPr>
        <p:blipFill rotWithShape="1">
          <a:blip r:embed="rId5"/>
          <a:srcRect l="29353" t="20395" r="33118" b="23910"/>
          <a:stretch/>
        </p:blipFill>
        <p:spPr bwMode="auto">
          <a:xfrm>
            <a:off x="5522696" y="950310"/>
            <a:ext cx="2061444" cy="174101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Obrázek 9"/>
          <p:cNvPicPr/>
          <p:nvPr/>
        </p:nvPicPr>
        <p:blipFill rotWithShape="1">
          <a:blip r:embed="rId6"/>
          <a:srcRect l="28866" t="21549" r="29043" b="17417"/>
          <a:stretch/>
        </p:blipFill>
        <p:spPr bwMode="auto">
          <a:xfrm>
            <a:off x="7352333" y="949144"/>
            <a:ext cx="1774784" cy="172328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Obrázek 10"/>
          <p:cNvPicPr/>
          <p:nvPr/>
        </p:nvPicPr>
        <p:blipFill rotWithShape="1">
          <a:blip r:embed="rId7"/>
          <a:srcRect l="30316" t="22318" r="30240" b="12257"/>
          <a:stretch/>
        </p:blipFill>
        <p:spPr bwMode="auto">
          <a:xfrm>
            <a:off x="3978537" y="1003362"/>
            <a:ext cx="1574682" cy="169585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Obrázek 11"/>
          <p:cNvPicPr/>
          <p:nvPr/>
        </p:nvPicPr>
        <p:blipFill rotWithShape="1">
          <a:blip r:embed="rId8"/>
          <a:srcRect l="13468" t="8466" r="30255" b="6843"/>
          <a:stretch/>
        </p:blipFill>
        <p:spPr bwMode="auto">
          <a:xfrm>
            <a:off x="2114159" y="3078740"/>
            <a:ext cx="2285325" cy="213476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Obrázek 13"/>
          <p:cNvPicPr/>
          <p:nvPr/>
        </p:nvPicPr>
        <p:blipFill rotWithShape="1">
          <a:blip r:embed="rId9"/>
          <a:srcRect l="38734" t="39270" r="21335" b="34199"/>
          <a:stretch/>
        </p:blipFill>
        <p:spPr bwMode="auto">
          <a:xfrm rot="10800000">
            <a:off x="6686021" y="4150040"/>
            <a:ext cx="2425109" cy="99437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6" name="Ovál 15"/>
          <p:cNvSpPr/>
          <p:nvPr/>
        </p:nvSpPr>
        <p:spPr>
          <a:xfrm>
            <a:off x="1523190" y="1620792"/>
            <a:ext cx="360040" cy="310643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" name="Ovál 19"/>
          <p:cNvSpPr/>
          <p:nvPr/>
        </p:nvSpPr>
        <p:spPr>
          <a:xfrm>
            <a:off x="5767805" y="1446511"/>
            <a:ext cx="298059" cy="271509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2" name="Ovál 21"/>
          <p:cNvSpPr/>
          <p:nvPr/>
        </p:nvSpPr>
        <p:spPr>
          <a:xfrm>
            <a:off x="203012" y="4296343"/>
            <a:ext cx="289702" cy="197374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4" name="Ovál 23"/>
          <p:cNvSpPr/>
          <p:nvPr/>
        </p:nvSpPr>
        <p:spPr>
          <a:xfrm>
            <a:off x="2555408" y="3697808"/>
            <a:ext cx="298059" cy="271509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7" name="Ovál 26"/>
          <p:cNvSpPr/>
          <p:nvPr/>
        </p:nvSpPr>
        <p:spPr>
          <a:xfrm>
            <a:off x="7584140" y="1474532"/>
            <a:ext cx="289702" cy="22932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8" name="Obrázek 27"/>
          <p:cNvPicPr/>
          <p:nvPr/>
        </p:nvPicPr>
        <p:blipFill rotWithShape="1">
          <a:blip r:embed="rId10"/>
          <a:srcRect l="27423" t="15008" r="36495" b="14573"/>
          <a:stretch/>
        </p:blipFill>
        <p:spPr bwMode="auto">
          <a:xfrm rot="16200000">
            <a:off x="4480698" y="2970991"/>
            <a:ext cx="2145042" cy="230365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9" name="Obdélník 28"/>
          <p:cNvSpPr/>
          <p:nvPr/>
        </p:nvSpPr>
        <p:spPr>
          <a:xfrm>
            <a:off x="7278" y="5838941"/>
            <a:ext cx="6868978" cy="101906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7. PUSŤ VÝŽIVU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400" dirty="0"/>
              <a:t>Zaznamenej do dokumentace čas napojení nové dávky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400" dirty="0"/>
              <a:t>Pokud pacient přijímá stravu per os, je vhodné před jídlem aplikaci výživy přerušit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400" dirty="0"/>
              <a:t>Dle indikace lékaře přeruš výživu v noci – při přerušení nezapomeň propláchnout sondu</a:t>
            </a:r>
          </a:p>
        </p:txBody>
      </p:sp>
      <p:sp>
        <p:nvSpPr>
          <p:cNvPr id="4" name="Pětiúhelník 3"/>
          <p:cNvSpPr/>
          <p:nvPr/>
        </p:nvSpPr>
        <p:spPr>
          <a:xfrm>
            <a:off x="7279" y="434057"/>
            <a:ext cx="2093751" cy="417752"/>
          </a:xfrm>
          <a:prstGeom prst="homePlat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ZAPNI ENTERÁLNÍ PUMPU</a:t>
            </a:r>
          </a:p>
        </p:txBody>
      </p:sp>
      <p:sp>
        <p:nvSpPr>
          <p:cNvPr id="33" name="Pětiúhelník 32"/>
          <p:cNvSpPr/>
          <p:nvPr/>
        </p:nvSpPr>
        <p:spPr>
          <a:xfrm>
            <a:off x="2101030" y="432455"/>
            <a:ext cx="3452189" cy="913277"/>
          </a:xfrm>
          <a:prstGeom prst="homePlat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ZALOŽTE SET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cs-CZ" sz="1200" dirty="0"/>
              <a:t>Popište set datem exspirace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cs-CZ" sz="1200" dirty="0"/>
              <a:t>Dle výrobce (2 -3 dny)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cs-CZ" sz="1200" dirty="0"/>
              <a:t>Jakékoliv propojky  ze setu uschovejte označené u pacienta</a:t>
            </a:r>
          </a:p>
        </p:txBody>
      </p:sp>
      <p:sp>
        <p:nvSpPr>
          <p:cNvPr id="34" name="Pětiúhelník 33"/>
          <p:cNvSpPr/>
          <p:nvPr/>
        </p:nvSpPr>
        <p:spPr>
          <a:xfrm>
            <a:off x="5555554" y="421296"/>
            <a:ext cx="3598501" cy="923524"/>
          </a:xfrm>
          <a:prstGeom prst="homePlat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 PRIMUJ PUMPU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cs-CZ" sz="1200" dirty="0"/>
              <a:t>Znamená propláchnout set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cs-CZ" sz="1200" dirty="0"/>
              <a:t>Provádíme při založení nového setu nebo po pauze v aplikaci výživy - výživa v setu může být sražená</a:t>
            </a:r>
          </a:p>
        </p:txBody>
      </p:sp>
      <p:sp>
        <p:nvSpPr>
          <p:cNvPr id="35" name="Pětiúhelník 34"/>
          <p:cNvSpPr/>
          <p:nvPr/>
        </p:nvSpPr>
        <p:spPr>
          <a:xfrm>
            <a:off x="33038" y="5213503"/>
            <a:ext cx="4489286" cy="619066"/>
          </a:xfrm>
          <a:prstGeom prst="homePlat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4. NASTAV RYCHLOSTI APLIKACE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cs-CZ" sz="1200" dirty="0"/>
              <a:t>Dle ordinace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cs-CZ" sz="1200" dirty="0"/>
              <a:t>Zachovat nastavení-vymazat nastavení</a:t>
            </a:r>
          </a:p>
        </p:txBody>
      </p:sp>
      <p:sp>
        <p:nvSpPr>
          <p:cNvPr id="36" name="Pětiúhelník 35"/>
          <p:cNvSpPr/>
          <p:nvPr/>
        </p:nvSpPr>
        <p:spPr>
          <a:xfrm>
            <a:off x="4536043" y="5067330"/>
            <a:ext cx="2303654" cy="863098"/>
          </a:xfrm>
          <a:prstGeom prst="homePlat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5. </a:t>
            </a:r>
            <a:r>
              <a:rPr lang="cs-CZ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NAPOJTE SET K PACIENTOVI</a:t>
            </a:r>
          </a:p>
          <a:p>
            <a:pPr marL="179388" indent="-179388">
              <a:buFont typeface="Wingdings" panose="05000000000000000000" pitchFamily="2" charset="2"/>
              <a:buChar char="ü"/>
            </a:pPr>
            <a:r>
              <a:rPr lang="cs-CZ" sz="1200" dirty="0"/>
              <a:t>V jednorázových rukavicích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cs-CZ" sz="1200" dirty="0"/>
              <a:t>Dezinfikujte ústí sondy </a:t>
            </a:r>
          </a:p>
        </p:txBody>
      </p:sp>
      <p:sp>
        <p:nvSpPr>
          <p:cNvPr id="37" name="Pětiúhelník 36"/>
          <p:cNvSpPr/>
          <p:nvPr/>
        </p:nvSpPr>
        <p:spPr>
          <a:xfrm>
            <a:off x="6755147" y="4976473"/>
            <a:ext cx="2523672" cy="1212766"/>
          </a:xfrm>
          <a:prstGeom prst="homePlat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  <a:r>
              <a:rPr lang="cs-CZ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PROPLÁCHNĚTE SONDU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200" dirty="0"/>
              <a:t>20 ml sterilní tekutiny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200" dirty="0"/>
              <a:t>Přes poplachový ventil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200" dirty="0"/>
              <a:t>Hadičku zalomte tak, aby proplach proudil k pacientu </a:t>
            </a:r>
          </a:p>
        </p:txBody>
      </p:sp>
      <p:sp>
        <p:nvSpPr>
          <p:cNvPr id="13" name="Zaoblený obdélníkový bublinový popisek 12"/>
          <p:cNvSpPr/>
          <p:nvPr/>
        </p:nvSpPr>
        <p:spPr>
          <a:xfrm>
            <a:off x="6778062" y="3062746"/>
            <a:ext cx="2333068" cy="957582"/>
          </a:xfrm>
          <a:prstGeom prst="wedgeRoundRectCallout">
            <a:avLst>
              <a:gd name="adj1" fmla="val -52168"/>
              <a:gd name="adj2" fmla="val 61883"/>
              <a:gd name="adj3" fmla="val 16667"/>
            </a:avLst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dirty="0"/>
              <a:t>Krok 5 a 6 mohou být prohozeny – dle typu setu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cs-CZ" sz="1200" dirty="0"/>
              <a:t>Propláchnutí sondy přes  spojku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cs-CZ" sz="1200" dirty="0"/>
              <a:t>Napojení setu</a:t>
            </a:r>
          </a:p>
        </p:txBody>
      </p:sp>
      <p:sp>
        <p:nvSpPr>
          <p:cNvPr id="38" name="Zaoblený obdélníkový bublinový popisek 37"/>
          <p:cNvSpPr/>
          <p:nvPr/>
        </p:nvSpPr>
        <p:spPr>
          <a:xfrm>
            <a:off x="2129320" y="2712194"/>
            <a:ext cx="3423900" cy="348368"/>
          </a:xfrm>
          <a:prstGeom prst="wedgeRoundRectCallout">
            <a:avLst>
              <a:gd name="adj1" fmla="val -711"/>
              <a:gd name="adj2" fmla="val -105662"/>
              <a:gd name="adj3" fmla="val 16667"/>
            </a:avLst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dirty="0"/>
              <a:t>Typ setu je závislý na typu enterální pumpy</a:t>
            </a:r>
          </a:p>
        </p:txBody>
      </p:sp>
      <p:sp>
        <p:nvSpPr>
          <p:cNvPr id="30" name="TextovéPole 29">
            <a:extLst>
              <a:ext uri="{FF2B5EF4-FFF2-40B4-BE49-F238E27FC236}">
                <a16:creationId xmlns:a16="http://schemas.microsoft.com/office/drawing/2014/main" id="{D03A224F-DD54-4CF9-9201-35C6C3BEB8D0}"/>
              </a:ext>
            </a:extLst>
          </p:cNvPr>
          <p:cNvSpPr txBox="1"/>
          <p:nvPr/>
        </p:nvSpPr>
        <p:spPr>
          <a:xfrm>
            <a:off x="8762958" y="6603133"/>
            <a:ext cx="2503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00" dirty="0"/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26230251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Obrázek 42"/>
          <p:cNvPicPr/>
          <p:nvPr/>
        </p:nvPicPr>
        <p:blipFill rotWithShape="1">
          <a:blip r:embed="rId2"/>
          <a:srcRect l="31581" t="23007" r="31840" b="17490"/>
          <a:stretch/>
        </p:blipFill>
        <p:spPr bwMode="auto">
          <a:xfrm>
            <a:off x="2355719" y="3595921"/>
            <a:ext cx="2524990" cy="214328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>
          <a:xfrm>
            <a:off x="6695002" y="37197"/>
            <a:ext cx="2666924" cy="365125"/>
          </a:xfrm>
        </p:spPr>
        <p:txBody>
          <a:bodyPr/>
          <a:lstStyle/>
          <a:p>
            <a:r>
              <a:rPr lang="cs-CZ" dirty="0"/>
              <a:t>Dedikováno projektu MUNI/FR/0962/2017</a:t>
            </a:r>
          </a:p>
        </p:txBody>
      </p:sp>
      <p:sp>
        <p:nvSpPr>
          <p:cNvPr id="3" name="Zástupný symbol pro text 4"/>
          <p:cNvSpPr txBox="1">
            <a:spLocks/>
          </p:cNvSpPr>
          <p:nvPr/>
        </p:nvSpPr>
        <p:spPr>
          <a:xfrm>
            <a:off x="203012" y="25045"/>
            <a:ext cx="8940988" cy="47667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buNone/>
            </a:pPr>
            <a:r>
              <a:rPr lang="cs-CZ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ENTERÁLNÍ PUMPA – kontinuální výživa</a:t>
            </a:r>
          </a:p>
        </p:txBody>
      </p:sp>
      <p:pic>
        <p:nvPicPr>
          <p:cNvPr id="28" name="Obrázek 27"/>
          <p:cNvPicPr/>
          <p:nvPr/>
        </p:nvPicPr>
        <p:blipFill rotWithShape="1">
          <a:blip r:embed="rId3"/>
          <a:srcRect l="27423" t="15008" r="36495" b="14573"/>
          <a:stretch/>
        </p:blipFill>
        <p:spPr bwMode="auto">
          <a:xfrm rot="16200000">
            <a:off x="131371" y="3515736"/>
            <a:ext cx="2145042" cy="230365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9" name="Obdélník 28"/>
          <p:cNvSpPr/>
          <p:nvPr/>
        </p:nvSpPr>
        <p:spPr>
          <a:xfrm>
            <a:off x="2549514" y="5708639"/>
            <a:ext cx="2314479" cy="402239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7. PUSŤ VÝŽIVU</a:t>
            </a:r>
          </a:p>
        </p:txBody>
      </p:sp>
      <p:sp>
        <p:nvSpPr>
          <p:cNvPr id="4" name="Pětiúhelník 3"/>
          <p:cNvSpPr/>
          <p:nvPr/>
        </p:nvSpPr>
        <p:spPr>
          <a:xfrm>
            <a:off x="7279" y="434057"/>
            <a:ext cx="2271160" cy="417752"/>
          </a:xfrm>
          <a:prstGeom prst="homePlat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ZAPNI ENTERÁLNÍ PUMPU</a:t>
            </a:r>
          </a:p>
        </p:txBody>
      </p:sp>
      <p:sp>
        <p:nvSpPr>
          <p:cNvPr id="33" name="Pětiúhelník 32"/>
          <p:cNvSpPr/>
          <p:nvPr/>
        </p:nvSpPr>
        <p:spPr>
          <a:xfrm>
            <a:off x="2278438" y="432456"/>
            <a:ext cx="2284933" cy="435586"/>
          </a:xfrm>
          <a:prstGeom prst="homePlat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ZALOŽTE SET</a:t>
            </a:r>
          </a:p>
        </p:txBody>
      </p:sp>
      <p:sp>
        <p:nvSpPr>
          <p:cNvPr id="34" name="Pětiúhelník 33"/>
          <p:cNvSpPr/>
          <p:nvPr/>
        </p:nvSpPr>
        <p:spPr>
          <a:xfrm>
            <a:off x="4563371" y="421297"/>
            <a:ext cx="2312886" cy="453482"/>
          </a:xfrm>
          <a:prstGeom prst="homePlat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 PRIMUJ PUMPU</a:t>
            </a:r>
          </a:p>
        </p:txBody>
      </p:sp>
      <p:sp>
        <p:nvSpPr>
          <p:cNvPr id="35" name="Pětiúhelník 34"/>
          <p:cNvSpPr/>
          <p:nvPr/>
        </p:nvSpPr>
        <p:spPr>
          <a:xfrm>
            <a:off x="6778063" y="421296"/>
            <a:ext cx="2383124" cy="414104"/>
          </a:xfrm>
          <a:prstGeom prst="homePlat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4. NASTAV RYCHLOSTI APLIKACE</a:t>
            </a:r>
          </a:p>
        </p:txBody>
      </p:sp>
      <p:sp>
        <p:nvSpPr>
          <p:cNvPr id="36" name="Pětiúhelník 35"/>
          <p:cNvSpPr/>
          <p:nvPr/>
        </p:nvSpPr>
        <p:spPr>
          <a:xfrm>
            <a:off x="19455" y="5643122"/>
            <a:ext cx="2555776" cy="473645"/>
          </a:xfrm>
          <a:prstGeom prst="homePlat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5. PROPLÁCHNĚTE SONDU</a:t>
            </a:r>
          </a:p>
          <a:p>
            <a:pPr algn="ctr"/>
            <a:r>
              <a:rPr lang="cs-CZ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6. NAPOJTE SET K PACIENTOVI </a:t>
            </a:r>
          </a:p>
        </p:txBody>
      </p:sp>
      <p:pic>
        <p:nvPicPr>
          <p:cNvPr id="30" name="Obrázek 29"/>
          <p:cNvPicPr/>
          <p:nvPr/>
        </p:nvPicPr>
        <p:blipFill rotWithShape="1">
          <a:blip r:embed="rId4"/>
          <a:srcRect l="33834" t="22698" r="33542" b="24229"/>
          <a:stretch/>
        </p:blipFill>
        <p:spPr bwMode="auto">
          <a:xfrm>
            <a:off x="7278" y="905114"/>
            <a:ext cx="2271161" cy="264068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1" name="Ovál 30"/>
          <p:cNvSpPr/>
          <p:nvPr/>
        </p:nvSpPr>
        <p:spPr>
          <a:xfrm>
            <a:off x="203012" y="2031464"/>
            <a:ext cx="360040" cy="310643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32" name="Obrázek 31"/>
          <p:cNvPicPr/>
          <p:nvPr/>
        </p:nvPicPr>
        <p:blipFill rotWithShape="1">
          <a:blip r:embed="rId5"/>
          <a:srcRect l="31228" t="9818" r="32540" b="6729"/>
          <a:stretch/>
        </p:blipFill>
        <p:spPr bwMode="auto">
          <a:xfrm>
            <a:off x="2278440" y="871828"/>
            <a:ext cx="2089197" cy="270319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9" name="Obrázek 38"/>
          <p:cNvPicPr/>
          <p:nvPr/>
        </p:nvPicPr>
        <p:blipFill rotWithShape="1">
          <a:blip r:embed="rId2"/>
          <a:srcRect l="31581" t="23007" r="31840" b="17490"/>
          <a:stretch/>
        </p:blipFill>
        <p:spPr bwMode="auto">
          <a:xfrm>
            <a:off x="4367637" y="895677"/>
            <a:ext cx="2524990" cy="228776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0" name="Ovál 39"/>
          <p:cNvSpPr/>
          <p:nvPr/>
        </p:nvSpPr>
        <p:spPr>
          <a:xfrm>
            <a:off x="6220379" y="2364736"/>
            <a:ext cx="360040" cy="310643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41" name="Obrázek 40"/>
          <p:cNvPicPr/>
          <p:nvPr/>
        </p:nvPicPr>
        <p:blipFill rotWithShape="1">
          <a:blip r:embed="rId2"/>
          <a:srcRect l="31581" t="23007" r="31840" b="17490"/>
          <a:stretch/>
        </p:blipFill>
        <p:spPr bwMode="auto">
          <a:xfrm>
            <a:off x="6686021" y="885795"/>
            <a:ext cx="2475166" cy="221988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2" name="Ovál 41"/>
          <p:cNvSpPr/>
          <p:nvPr/>
        </p:nvSpPr>
        <p:spPr>
          <a:xfrm>
            <a:off x="7311536" y="2675379"/>
            <a:ext cx="1224136" cy="303577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8" name="Zaoblený obdélníkový bublinový popisek 37"/>
          <p:cNvSpPr/>
          <p:nvPr/>
        </p:nvSpPr>
        <p:spPr>
          <a:xfrm>
            <a:off x="3372790" y="3155805"/>
            <a:ext cx="3423900" cy="389995"/>
          </a:xfrm>
          <a:prstGeom prst="wedgeRoundRectCallout">
            <a:avLst>
              <a:gd name="adj1" fmla="val -25487"/>
              <a:gd name="adj2" fmla="val -127799"/>
              <a:gd name="adj3" fmla="val 16667"/>
            </a:avLst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dirty="0"/>
              <a:t>Typ setu je závislý na typu enterální pumpy</a:t>
            </a:r>
          </a:p>
        </p:txBody>
      </p:sp>
      <p:sp>
        <p:nvSpPr>
          <p:cNvPr id="44" name="Ovál 43"/>
          <p:cNvSpPr/>
          <p:nvPr/>
        </p:nvSpPr>
        <p:spPr>
          <a:xfrm>
            <a:off x="4294403" y="4650049"/>
            <a:ext cx="360040" cy="310643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45" name="Obrázek 44"/>
          <p:cNvPicPr/>
          <p:nvPr/>
        </p:nvPicPr>
        <p:blipFill rotWithShape="1">
          <a:blip r:embed="rId6"/>
          <a:srcRect l="31409" t="22084" r="31321" b="5221"/>
          <a:stretch/>
        </p:blipFill>
        <p:spPr bwMode="auto">
          <a:xfrm>
            <a:off x="4905215" y="3575023"/>
            <a:ext cx="4176205" cy="325628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6" name="Zaoblený obdélníkový bublinový popisek 45"/>
          <p:cNvSpPr/>
          <p:nvPr/>
        </p:nvSpPr>
        <p:spPr>
          <a:xfrm>
            <a:off x="4978248" y="3963209"/>
            <a:ext cx="1242131" cy="389995"/>
          </a:xfrm>
          <a:prstGeom prst="wedgeRoundRectCallout">
            <a:avLst>
              <a:gd name="adj1" fmla="val -714"/>
              <a:gd name="adj2" fmla="val 98191"/>
              <a:gd name="adj3" fmla="val 16667"/>
            </a:avLst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dirty="0"/>
              <a:t>Zapnutí pumpy</a:t>
            </a:r>
          </a:p>
        </p:txBody>
      </p:sp>
      <p:sp>
        <p:nvSpPr>
          <p:cNvPr id="47" name="Zaoblený obdélníkový bublinový popisek 46"/>
          <p:cNvSpPr/>
          <p:nvPr/>
        </p:nvSpPr>
        <p:spPr>
          <a:xfrm>
            <a:off x="6652206" y="3957403"/>
            <a:ext cx="1242131" cy="389995"/>
          </a:xfrm>
          <a:prstGeom prst="wedgeRoundRectCallout">
            <a:avLst>
              <a:gd name="adj1" fmla="val -714"/>
              <a:gd name="adj2" fmla="val 98191"/>
              <a:gd name="adj3" fmla="val 16667"/>
            </a:avLst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dirty="0"/>
              <a:t>Smazání nastavení</a:t>
            </a:r>
          </a:p>
        </p:txBody>
      </p:sp>
      <p:sp>
        <p:nvSpPr>
          <p:cNvPr id="48" name="Zaoblený obdélníkový bublinový popisek 47"/>
          <p:cNvSpPr/>
          <p:nvPr/>
        </p:nvSpPr>
        <p:spPr>
          <a:xfrm>
            <a:off x="7938446" y="3957403"/>
            <a:ext cx="1205553" cy="389995"/>
          </a:xfrm>
          <a:prstGeom prst="wedgeRoundRectCallout">
            <a:avLst>
              <a:gd name="adj1" fmla="val -23774"/>
              <a:gd name="adj2" fmla="val 109490"/>
              <a:gd name="adj3" fmla="val 16667"/>
            </a:avLst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dirty="0" err="1"/>
              <a:t>Primování</a:t>
            </a:r>
            <a:r>
              <a:rPr lang="cs-CZ" sz="1200" dirty="0"/>
              <a:t> pumpy</a:t>
            </a:r>
          </a:p>
        </p:txBody>
      </p:sp>
      <p:sp>
        <p:nvSpPr>
          <p:cNvPr id="49" name="Zaoblený obdélníkový bublinový popisek 48"/>
          <p:cNvSpPr/>
          <p:nvPr/>
        </p:nvSpPr>
        <p:spPr>
          <a:xfrm>
            <a:off x="7826156" y="5318644"/>
            <a:ext cx="1242131" cy="389995"/>
          </a:xfrm>
          <a:prstGeom prst="wedgeRoundRectCallout">
            <a:avLst>
              <a:gd name="adj1" fmla="val -714"/>
              <a:gd name="adj2" fmla="val -91076"/>
              <a:gd name="adj3" fmla="val 16667"/>
            </a:avLst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dirty="0"/>
              <a:t>Start výživy</a:t>
            </a:r>
          </a:p>
        </p:txBody>
      </p:sp>
      <p:sp>
        <p:nvSpPr>
          <p:cNvPr id="50" name="Zaoblený obdélníkový bublinový popisek 49"/>
          <p:cNvSpPr/>
          <p:nvPr/>
        </p:nvSpPr>
        <p:spPr>
          <a:xfrm>
            <a:off x="5463487" y="5211119"/>
            <a:ext cx="1242131" cy="389995"/>
          </a:xfrm>
          <a:prstGeom prst="wedgeRoundRectCallout">
            <a:avLst>
              <a:gd name="adj1" fmla="val -714"/>
              <a:gd name="adj2" fmla="val -91076"/>
              <a:gd name="adj3" fmla="val 16667"/>
            </a:avLst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dirty="0"/>
              <a:t>Nastavení rychlosti</a:t>
            </a:r>
          </a:p>
        </p:txBody>
      </p:sp>
      <p:sp>
        <p:nvSpPr>
          <p:cNvPr id="27" name="TextovéPole 26">
            <a:extLst>
              <a:ext uri="{FF2B5EF4-FFF2-40B4-BE49-F238E27FC236}">
                <a16:creationId xmlns:a16="http://schemas.microsoft.com/office/drawing/2014/main" id="{A0DD9A6E-F4A3-417A-8130-CF0639942389}"/>
              </a:ext>
            </a:extLst>
          </p:cNvPr>
          <p:cNvSpPr txBox="1"/>
          <p:nvPr/>
        </p:nvSpPr>
        <p:spPr>
          <a:xfrm>
            <a:off x="8709771" y="6585087"/>
            <a:ext cx="2503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00" dirty="0"/>
              <a:t>7</a:t>
            </a:r>
          </a:p>
        </p:txBody>
      </p:sp>
      <p:sp>
        <p:nvSpPr>
          <p:cNvPr id="37" name="Zaoblený obdélníkový bublinový popisek 12">
            <a:extLst>
              <a:ext uri="{FF2B5EF4-FFF2-40B4-BE49-F238E27FC236}">
                <a16:creationId xmlns:a16="http://schemas.microsoft.com/office/drawing/2014/main" id="{90DA1C66-2664-44D4-A484-77CAC19E42FA}"/>
              </a:ext>
            </a:extLst>
          </p:cNvPr>
          <p:cNvSpPr/>
          <p:nvPr/>
        </p:nvSpPr>
        <p:spPr>
          <a:xfrm>
            <a:off x="0" y="6154260"/>
            <a:ext cx="4176205" cy="665781"/>
          </a:xfrm>
          <a:prstGeom prst="wedgeRoundRectCallout">
            <a:avLst>
              <a:gd name="adj1" fmla="val 62783"/>
              <a:gd name="adj2" fmla="val -38263"/>
              <a:gd name="adj3" fmla="val 16667"/>
            </a:avLst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dirty="0"/>
              <a:t>Krok 5 a 6 mohou být prohozeny – dle typu setu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cs-CZ" sz="1200" dirty="0"/>
              <a:t>Propláchnutí sondy přes  spojku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cs-CZ" sz="1200" dirty="0"/>
              <a:t>Napojení setu</a:t>
            </a:r>
          </a:p>
        </p:txBody>
      </p:sp>
    </p:spTree>
    <p:extLst>
      <p:ext uri="{BB962C8B-B14F-4D97-AF65-F5344CB8AC3E}">
        <p14:creationId xmlns:p14="http://schemas.microsoft.com/office/powerpoint/2010/main" val="76436121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>
          <a:xfrm>
            <a:off x="6226931" y="-3998"/>
            <a:ext cx="2895600" cy="365125"/>
          </a:xfrm>
        </p:spPr>
        <p:txBody>
          <a:bodyPr/>
          <a:lstStyle/>
          <a:p>
            <a:r>
              <a:rPr lang="cs-CZ" dirty="0"/>
              <a:t>Dedikováno projektu MUNI/FR/0962/2017</a:t>
            </a:r>
          </a:p>
        </p:txBody>
      </p:sp>
      <p:sp>
        <p:nvSpPr>
          <p:cNvPr id="3" name="Zástupný symbol pro text 4"/>
          <p:cNvSpPr txBox="1">
            <a:spLocks/>
          </p:cNvSpPr>
          <p:nvPr/>
        </p:nvSpPr>
        <p:spPr>
          <a:xfrm>
            <a:off x="0" y="-33710"/>
            <a:ext cx="7283686" cy="47667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buNone/>
            </a:pPr>
            <a:r>
              <a:rPr lang="cs-CZ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CENTRÁLNÍ ŽILNÍ KATÉTRY = CVK, CŽK</a:t>
            </a:r>
          </a:p>
        </p:txBody>
      </p:sp>
      <p:sp>
        <p:nvSpPr>
          <p:cNvPr id="4" name="Zaoblený obdélník 3"/>
          <p:cNvSpPr/>
          <p:nvPr/>
        </p:nvSpPr>
        <p:spPr>
          <a:xfrm>
            <a:off x="138588" y="5345576"/>
            <a:ext cx="2692896" cy="667093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v. </a:t>
            </a:r>
            <a:r>
              <a:rPr lang="cs-CZ" b="1" dirty="0" err="1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subclavia</a:t>
            </a:r>
            <a:r>
              <a:rPr lang="cs-CZ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(v. </a:t>
            </a:r>
            <a:r>
              <a:rPr lang="cs-CZ" b="1" dirty="0" err="1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subcl</a:t>
            </a:r>
            <a:r>
              <a:rPr lang="cs-CZ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300" dirty="0"/>
              <a:t>Lepší funkčnost než v. </a:t>
            </a:r>
            <a:r>
              <a:rPr lang="cs-CZ" sz="1300" dirty="0" err="1"/>
              <a:t>jugularis</a:t>
            </a:r>
            <a:endParaRPr lang="cs-CZ" sz="13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300" dirty="0"/>
              <a:t>Hůř se zavádí</a:t>
            </a:r>
          </a:p>
        </p:txBody>
      </p:sp>
      <p:sp>
        <p:nvSpPr>
          <p:cNvPr id="5" name="Zaoblený obdélník 4"/>
          <p:cNvSpPr/>
          <p:nvPr/>
        </p:nvSpPr>
        <p:spPr>
          <a:xfrm>
            <a:off x="139039" y="3982654"/>
            <a:ext cx="2692445" cy="1328186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v. </a:t>
            </a:r>
            <a:r>
              <a:rPr lang="cs-CZ" b="1" dirty="0" err="1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jugularis</a:t>
            </a:r>
            <a:endParaRPr lang="cs-CZ" b="1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300" dirty="0"/>
              <a:t>Snazší zavedení než v. </a:t>
            </a:r>
            <a:r>
              <a:rPr lang="cs-CZ" sz="1300" dirty="0" err="1"/>
              <a:t>subcl</a:t>
            </a:r>
            <a:endParaRPr lang="cs-CZ" sz="13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300" dirty="0"/>
              <a:t>Menší riziko PNO než u v. </a:t>
            </a:r>
            <a:r>
              <a:rPr lang="cs-CZ" sz="1300" dirty="0" err="1"/>
              <a:t>subclavia</a:t>
            </a:r>
            <a:endParaRPr lang="cs-CZ" sz="13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300" dirty="0"/>
              <a:t>Hůř se přikládá sterilní krytí (vlasy, vousy</a:t>
            </a:r>
          </a:p>
        </p:txBody>
      </p:sp>
      <p:sp>
        <p:nvSpPr>
          <p:cNvPr id="13" name="Zaoblený obdélník 12"/>
          <p:cNvSpPr/>
          <p:nvPr/>
        </p:nvSpPr>
        <p:spPr>
          <a:xfrm>
            <a:off x="12036" y="6237000"/>
            <a:ext cx="9107813" cy="532983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 CVK nesmí být prováděna aplikace stříkačkou o menším objemu než 10 ml</a:t>
            </a:r>
          </a:p>
        </p:txBody>
      </p:sp>
      <p:pic>
        <p:nvPicPr>
          <p:cNvPr id="27" name="Obrázek 26"/>
          <p:cNvPicPr/>
          <p:nvPr/>
        </p:nvPicPr>
        <p:blipFill rotWithShape="1">
          <a:blip r:embed="rId2"/>
          <a:srcRect l="29101" t="8468" r="37951" b="7247"/>
          <a:stretch/>
        </p:blipFill>
        <p:spPr bwMode="auto">
          <a:xfrm rot="10800000">
            <a:off x="6936947" y="777955"/>
            <a:ext cx="2186768" cy="363781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8" name="Obrázek 27"/>
          <p:cNvPicPr/>
          <p:nvPr/>
        </p:nvPicPr>
        <p:blipFill rotWithShape="1">
          <a:blip r:embed="rId3"/>
          <a:srcRect l="29357" t="44637" r="28994" b="35342"/>
          <a:stretch/>
        </p:blipFill>
        <p:spPr bwMode="auto">
          <a:xfrm>
            <a:off x="6936947" y="4415767"/>
            <a:ext cx="2186768" cy="6481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29" name="Přímá spojnice se šipkou 28"/>
          <p:cNvCxnSpPr/>
          <p:nvPr/>
        </p:nvCxnSpPr>
        <p:spPr>
          <a:xfrm flipH="1">
            <a:off x="7478247" y="3490489"/>
            <a:ext cx="792088" cy="1152128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Přímá spojnice se šipkou 31"/>
          <p:cNvCxnSpPr/>
          <p:nvPr/>
        </p:nvCxnSpPr>
        <p:spPr>
          <a:xfrm>
            <a:off x="7324878" y="3519353"/>
            <a:ext cx="870152" cy="1152128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Přímá spojnice se šipkou 33"/>
          <p:cNvCxnSpPr/>
          <p:nvPr/>
        </p:nvCxnSpPr>
        <p:spPr>
          <a:xfrm>
            <a:off x="7900743" y="3399962"/>
            <a:ext cx="1052418" cy="1210205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Zaoblený obdélník 36"/>
          <p:cNvSpPr/>
          <p:nvPr/>
        </p:nvSpPr>
        <p:spPr>
          <a:xfrm>
            <a:off x="6936947" y="399838"/>
            <a:ext cx="2186768" cy="460975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/>
              <a:t>Vyústění jednotlivých vstupů  z katétru </a:t>
            </a:r>
          </a:p>
        </p:txBody>
      </p:sp>
      <p:sp>
        <p:nvSpPr>
          <p:cNvPr id="38" name="Zaoblený obdélníkový bublinový popisek 37"/>
          <p:cNvSpPr/>
          <p:nvPr/>
        </p:nvSpPr>
        <p:spPr>
          <a:xfrm>
            <a:off x="6903505" y="4255738"/>
            <a:ext cx="700011" cy="197117"/>
          </a:xfrm>
          <a:prstGeom prst="wedgeRoundRectCallout">
            <a:avLst>
              <a:gd name="adj1" fmla="val -7021"/>
              <a:gd name="adj2" fmla="val -288636"/>
              <a:gd name="adj3" fmla="val 16667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dirty="0" err="1"/>
              <a:t>Medial</a:t>
            </a:r>
            <a:endParaRPr lang="cs-CZ" sz="1200" dirty="0"/>
          </a:p>
        </p:txBody>
      </p:sp>
      <p:sp>
        <p:nvSpPr>
          <p:cNvPr id="39" name="Zaoblený obdélníkový bublinový popisek 38"/>
          <p:cNvSpPr/>
          <p:nvPr/>
        </p:nvSpPr>
        <p:spPr>
          <a:xfrm>
            <a:off x="7676126" y="2797943"/>
            <a:ext cx="700011" cy="197117"/>
          </a:xfrm>
          <a:prstGeom prst="wedgeRoundRectCallout">
            <a:avLst>
              <a:gd name="adj1" fmla="val -24527"/>
              <a:gd name="adj2" fmla="val 180032"/>
              <a:gd name="adj3" fmla="val 16667"/>
            </a:avLst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dirty="0" err="1"/>
              <a:t>Distal</a:t>
            </a:r>
            <a:endParaRPr lang="cs-CZ" sz="1200" dirty="0"/>
          </a:p>
        </p:txBody>
      </p:sp>
      <p:sp>
        <p:nvSpPr>
          <p:cNvPr id="40" name="Zaoblený obdélníkový bublinový popisek 39"/>
          <p:cNvSpPr/>
          <p:nvPr/>
        </p:nvSpPr>
        <p:spPr>
          <a:xfrm>
            <a:off x="8376137" y="3420794"/>
            <a:ext cx="751777" cy="224230"/>
          </a:xfrm>
          <a:prstGeom prst="wedgeRoundRectCallout">
            <a:avLst>
              <a:gd name="adj1" fmla="val -44727"/>
              <a:gd name="adj2" fmla="val -116473"/>
              <a:gd name="adj3" fmla="val 16667"/>
            </a:avLst>
          </a:prstGeom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1200" dirty="0" err="1"/>
              <a:t>Proximal</a:t>
            </a:r>
            <a:endParaRPr lang="cs-CZ" sz="1200" dirty="0"/>
          </a:p>
        </p:txBody>
      </p:sp>
      <p:pic>
        <p:nvPicPr>
          <p:cNvPr id="41" name="Obrázek 40"/>
          <p:cNvPicPr/>
          <p:nvPr/>
        </p:nvPicPr>
        <p:blipFill rotWithShape="1">
          <a:blip r:embed="rId4"/>
          <a:srcRect l="37518" t="7314" r="47090" b="3390"/>
          <a:stretch/>
        </p:blipFill>
        <p:spPr bwMode="auto">
          <a:xfrm rot="10800000">
            <a:off x="5284995" y="791404"/>
            <a:ext cx="1038657" cy="427246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2" name="Zaoblený obdélník 41"/>
          <p:cNvSpPr/>
          <p:nvPr/>
        </p:nvSpPr>
        <p:spPr>
          <a:xfrm>
            <a:off x="5272299" y="391406"/>
            <a:ext cx="1040610" cy="460975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/>
              <a:t>CVK - 3 vstupy</a:t>
            </a:r>
          </a:p>
        </p:txBody>
      </p:sp>
      <p:sp>
        <p:nvSpPr>
          <p:cNvPr id="54" name="Zaoblený obdélník 53"/>
          <p:cNvSpPr/>
          <p:nvPr/>
        </p:nvSpPr>
        <p:spPr>
          <a:xfrm>
            <a:off x="107504" y="400201"/>
            <a:ext cx="5040560" cy="400041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DĚLENÍ</a:t>
            </a:r>
          </a:p>
        </p:txBody>
      </p:sp>
      <p:sp>
        <p:nvSpPr>
          <p:cNvPr id="55" name="Zaoblený obdélník 54"/>
          <p:cNvSpPr/>
          <p:nvPr/>
        </p:nvSpPr>
        <p:spPr>
          <a:xfrm>
            <a:off x="93418" y="812550"/>
            <a:ext cx="2486640" cy="781002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Dle doby použitelnosti: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300" dirty="0"/>
              <a:t>Krátkodobé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300" dirty="0"/>
              <a:t>Střednědobé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300" dirty="0"/>
              <a:t>Dlouhodobé</a:t>
            </a:r>
          </a:p>
        </p:txBody>
      </p:sp>
      <p:sp>
        <p:nvSpPr>
          <p:cNvPr id="56" name="Zaoblený obdélník 55"/>
          <p:cNvSpPr/>
          <p:nvPr/>
        </p:nvSpPr>
        <p:spPr>
          <a:xfrm>
            <a:off x="2590801" y="804688"/>
            <a:ext cx="2569958" cy="788863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Dle místa zavedení: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300" dirty="0"/>
              <a:t>Horní dutá žíla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300" dirty="0"/>
              <a:t>Dolní dutá žíla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cs-CZ" sz="1300" dirty="0"/>
          </a:p>
        </p:txBody>
      </p:sp>
      <p:sp>
        <p:nvSpPr>
          <p:cNvPr id="57" name="Zaoblený obdélník 56"/>
          <p:cNvSpPr/>
          <p:nvPr/>
        </p:nvSpPr>
        <p:spPr>
          <a:xfrm>
            <a:off x="121848" y="3304024"/>
            <a:ext cx="5146425" cy="680812"/>
          </a:xfrm>
          <a:prstGeom prst="roundRect">
            <a:avLst/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Krátkodobé CVK (využití 1 - 2 týdny)</a:t>
            </a:r>
          </a:p>
          <a:p>
            <a:pPr algn="ctr"/>
            <a:r>
              <a:rPr lang="cs-CZ" sz="1400" i="1" dirty="0">
                <a:solidFill>
                  <a:schemeClr val="tx1"/>
                </a:solidFill>
              </a:rPr>
              <a:t>Katétry mohou být za účelem prodloužení </a:t>
            </a:r>
            <a:r>
              <a:rPr lang="cs-CZ" sz="1400" i="1" dirty="0" err="1">
                <a:solidFill>
                  <a:schemeClr val="tx1"/>
                </a:solidFill>
              </a:rPr>
              <a:t>expirace</a:t>
            </a:r>
            <a:r>
              <a:rPr lang="cs-CZ" sz="1400" i="1" dirty="0">
                <a:solidFill>
                  <a:schemeClr val="tx1"/>
                </a:solidFill>
              </a:rPr>
              <a:t> potaženy: </a:t>
            </a:r>
            <a:r>
              <a:rPr lang="cs-CZ" sz="1400" dirty="0">
                <a:solidFill>
                  <a:schemeClr val="tx1"/>
                </a:solidFill>
              </a:rPr>
              <a:t>dezinfekčním, antikoagulačním antibiotickým filmem</a:t>
            </a:r>
            <a:r>
              <a:rPr lang="cs-CZ" sz="1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cs-CZ" sz="1400" dirty="0">
              <a:solidFill>
                <a:schemeClr val="tx1"/>
              </a:solidFill>
            </a:endParaRPr>
          </a:p>
        </p:txBody>
      </p:sp>
      <p:sp>
        <p:nvSpPr>
          <p:cNvPr id="60" name="Zaoblený obdélník 59"/>
          <p:cNvSpPr/>
          <p:nvPr/>
        </p:nvSpPr>
        <p:spPr>
          <a:xfrm>
            <a:off x="2831484" y="4011557"/>
            <a:ext cx="2423301" cy="109434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cs-CZ" sz="16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v. </a:t>
            </a:r>
            <a:r>
              <a:rPr lang="cs-CZ" sz="1600" b="1" dirty="0" err="1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femoralis</a:t>
            </a:r>
            <a:endParaRPr lang="cs-CZ" sz="1600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300" dirty="0"/>
              <a:t>Snazší zavedení než v. </a:t>
            </a:r>
            <a:r>
              <a:rPr lang="cs-CZ" sz="1300" dirty="0" err="1"/>
              <a:t>subcl</a:t>
            </a:r>
            <a:endParaRPr lang="cs-CZ" sz="13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300" dirty="0"/>
              <a:t>Omezuje při chůzi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300" dirty="0"/>
              <a:t>Zavedena v místě vlhké zapářky - ↑ riziko infekce</a:t>
            </a:r>
          </a:p>
        </p:txBody>
      </p:sp>
      <p:sp>
        <p:nvSpPr>
          <p:cNvPr id="62" name="Zaoblený obdélník 61"/>
          <p:cNvSpPr/>
          <p:nvPr/>
        </p:nvSpPr>
        <p:spPr>
          <a:xfrm>
            <a:off x="83433" y="1605859"/>
            <a:ext cx="5127828" cy="1449848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Dle počtu vstupů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300" dirty="0"/>
              <a:t>Jednocestné, dvojcestné, trojcestné….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300" dirty="0"/>
              <a:t>↑ vstupů = ↑ riziko infekce, ale navyšuje možnost aplikace více léků najednou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300" dirty="0"/>
              <a:t>Vstupy jsou označeny dle místa kde z katétru ústí (1. </a:t>
            </a:r>
            <a:r>
              <a:rPr lang="cs-CZ" sz="1300" dirty="0" err="1"/>
              <a:t>proximalní</a:t>
            </a:r>
            <a:r>
              <a:rPr lang="cs-CZ" sz="1300" dirty="0"/>
              <a:t>, 2. </a:t>
            </a:r>
            <a:r>
              <a:rPr lang="cs-CZ" sz="1300" dirty="0" err="1"/>
              <a:t>medilalní</a:t>
            </a:r>
            <a:r>
              <a:rPr lang="cs-CZ" sz="1300" dirty="0"/>
              <a:t>, 3. </a:t>
            </a:r>
            <a:r>
              <a:rPr lang="cs-CZ" sz="1300" dirty="0" err="1"/>
              <a:t>distaníl</a:t>
            </a:r>
            <a:r>
              <a:rPr lang="cs-CZ" sz="1300" dirty="0"/>
              <a:t>)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3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Neaplikujte do vstupů označených červenou koncovkou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8003598" y="4739817"/>
            <a:ext cx="11980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/>
              <a:t>Konec katétru</a:t>
            </a:r>
          </a:p>
        </p:txBody>
      </p:sp>
      <p:sp>
        <p:nvSpPr>
          <p:cNvPr id="7" name="Zaoblený obdélníkový bublinový popisek 6"/>
          <p:cNvSpPr/>
          <p:nvPr/>
        </p:nvSpPr>
        <p:spPr>
          <a:xfrm>
            <a:off x="6839053" y="5100306"/>
            <a:ext cx="2280796" cy="1083982"/>
          </a:xfrm>
          <a:prstGeom prst="wedgeRoundRectCallout">
            <a:avLst>
              <a:gd name="adj1" fmla="val -96107"/>
              <a:gd name="adj2" fmla="val -38950"/>
              <a:gd name="adj3" fmla="val 16667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dirty="0"/>
              <a:t>Při proplachu CVK je doporučována metoda: </a:t>
            </a:r>
            <a:r>
              <a:rPr lang="cs-CZ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START - STOP</a:t>
            </a:r>
            <a:r>
              <a:rPr lang="cs-CZ" sz="1200" dirty="0"/>
              <a:t> = rychlá aplikace, pauza rychlá aplikace, pauza…..</a:t>
            </a:r>
          </a:p>
        </p:txBody>
      </p:sp>
      <p:sp>
        <p:nvSpPr>
          <p:cNvPr id="26" name="TextovéPole 25">
            <a:extLst>
              <a:ext uri="{FF2B5EF4-FFF2-40B4-BE49-F238E27FC236}">
                <a16:creationId xmlns:a16="http://schemas.microsoft.com/office/drawing/2014/main" id="{3D07ECE0-6394-4662-A3A5-463EAD548C7A}"/>
              </a:ext>
            </a:extLst>
          </p:cNvPr>
          <p:cNvSpPr txBox="1"/>
          <p:nvPr/>
        </p:nvSpPr>
        <p:spPr>
          <a:xfrm>
            <a:off x="8853511" y="6667931"/>
            <a:ext cx="2503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00" dirty="0"/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250571975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Dedikováno projektu MUNI/FR/0962/2017</a:t>
            </a:r>
          </a:p>
        </p:txBody>
      </p:sp>
      <p:sp>
        <p:nvSpPr>
          <p:cNvPr id="3" name="Obdélník 2"/>
          <p:cNvSpPr/>
          <p:nvPr/>
        </p:nvSpPr>
        <p:spPr>
          <a:xfrm>
            <a:off x="0" y="188640"/>
            <a:ext cx="9108504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000" dirty="0"/>
              <a:t>ŠEBELOVÁ H., ŠPAČKOVÁ J., KOUŘILOVÁ P., PICC Katétr, IHOK FN Brno a LF MU. Brno, 2015. Czech</a:t>
            </a:r>
          </a:p>
          <a:p>
            <a:r>
              <a:rPr lang="cs-CZ" sz="1000" dirty="0"/>
              <a:t>ŠEBELOVÁ H., ŠPAČKOVÁ J., KOUŘILOVÁ P. </a:t>
            </a:r>
            <a:r>
              <a:rPr lang="cs-CZ" sz="1000" i="1" dirty="0"/>
              <a:t>Ošetřovatelská péče o </a:t>
            </a:r>
            <a:r>
              <a:rPr lang="cs-CZ" sz="1000" i="1" dirty="0" err="1"/>
              <a:t>implantabilní</a:t>
            </a:r>
            <a:r>
              <a:rPr lang="cs-CZ" sz="1000" i="1" dirty="0"/>
              <a:t> podkožní port </a:t>
            </a:r>
            <a:r>
              <a:rPr lang="en-US" sz="1000" dirty="0"/>
              <a:t>[</a:t>
            </a:r>
            <a:r>
              <a:rPr lang="cs-CZ" sz="1000" dirty="0"/>
              <a:t>online]. Brno: IHOK FN Brno a LF (</a:t>
            </a:r>
            <a:r>
              <a:rPr lang="cs-CZ" sz="1000" dirty="0" err="1"/>
              <a:t>Czechia</a:t>
            </a:r>
            <a:r>
              <a:rPr lang="cs-CZ" sz="1000" dirty="0"/>
              <a:t>): KARIM: AKUTNĚ. CZ; </a:t>
            </a:r>
            <a:r>
              <a:rPr lang="en-US" sz="1000" dirty="0"/>
              <a:t>[</a:t>
            </a:r>
            <a:r>
              <a:rPr lang="cs-CZ" sz="1000" dirty="0" err="1"/>
              <a:t>cited</a:t>
            </a:r>
            <a:r>
              <a:rPr lang="cs-CZ" sz="1000" dirty="0"/>
              <a:t> 2018-7-9]. [49 p.].</a:t>
            </a:r>
            <a:r>
              <a:rPr lang="cs-CZ" sz="1000" dirty="0" err="1"/>
              <a:t>Available</a:t>
            </a:r>
            <a:r>
              <a:rPr lang="cs-CZ" sz="1000" dirty="0"/>
              <a:t> </a:t>
            </a:r>
            <a:r>
              <a:rPr lang="cs-CZ" sz="1000" dirty="0" err="1"/>
              <a:t>from</a:t>
            </a:r>
            <a:r>
              <a:rPr lang="cs-CZ" sz="1000" dirty="0"/>
              <a:t>: http://www.akutne.cz/res/publikace/k-elov-port-akutn-cz.pdf. Czech.</a:t>
            </a:r>
          </a:p>
          <a:p>
            <a:r>
              <a:rPr lang="cs-CZ" sz="1000" dirty="0"/>
              <a:t>SIROTEK, L. Podkožní žilní porty jako dlouhodobé cévní vstupy </a:t>
            </a:r>
            <a:r>
              <a:rPr lang="en-US" sz="1000" dirty="0"/>
              <a:t>[</a:t>
            </a:r>
            <a:r>
              <a:rPr lang="cs-CZ" sz="1000" dirty="0"/>
              <a:t>online]. Brno: MOÚ (</a:t>
            </a:r>
            <a:r>
              <a:rPr lang="cs-CZ" sz="1000" dirty="0" err="1"/>
              <a:t>Czechia</a:t>
            </a:r>
            <a:r>
              <a:rPr lang="cs-CZ" sz="1000" dirty="0"/>
              <a:t>): </a:t>
            </a:r>
            <a:r>
              <a:rPr lang="cs-CZ" sz="1000" dirty="0" err="1"/>
              <a:t>Symma</a:t>
            </a:r>
            <a:r>
              <a:rPr lang="cs-CZ" sz="1000" dirty="0"/>
              <a:t>;</a:t>
            </a:r>
            <a:r>
              <a:rPr lang="en-US" sz="1000" dirty="0"/>
              <a:t> [</a:t>
            </a:r>
            <a:r>
              <a:rPr lang="cs-CZ" sz="1000" dirty="0" err="1"/>
              <a:t>cited</a:t>
            </a:r>
            <a:r>
              <a:rPr lang="cs-CZ" sz="1000" dirty="0"/>
              <a:t> 2018-7-9]. [57 p.].</a:t>
            </a:r>
            <a:r>
              <a:rPr lang="cs-CZ" sz="1000" dirty="0" err="1"/>
              <a:t>Available</a:t>
            </a:r>
            <a:r>
              <a:rPr lang="cs-CZ" sz="1000" dirty="0"/>
              <a:t> </a:t>
            </a:r>
            <a:r>
              <a:rPr lang="cs-CZ" sz="1000" dirty="0" err="1"/>
              <a:t>from</a:t>
            </a:r>
            <a:r>
              <a:rPr lang="cs-CZ" sz="1000" dirty="0"/>
              <a:t>: </a:t>
            </a:r>
            <a:r>
              <a:rPr lang="cs-CZ" sz="1000" dirty="0">
                <a:hlinkClick r:id="rId2"/>
              </a:rPr>
              <a:t>http://www.symma.cz/farmacie2016/sbornik/prednasky/sirotek_farmko.pdf</a:t>
            </a:r>
            <a:r>
              <a:rPr lang="cs-CZ" sz="1000" dirty="0"/>
              <a:t> . Czech</a:t>
            </a:r>
          </a:p>
        </p:txBody>
      </p:sp>
    </p:spTree>
    <p:extLst>
      <p:ext uri="{BB962C8B-B14F-4D97-AF65-F5344CB8AC3E}">
        <p14:creationId xmlns:p14="http://schemas.microsoft.com/office/powerpoint/2010/main" val="386072736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>
          <a:xfrm>
            <a:off x="3293153" y="6492875"/>
            <a:ext cx="2895600" cy="365125"/>
          </a:xfrm>
        </p:spPr>
        <p:txBody>
          <a:bodyPr/>
          <a:lstStyle/>
          <a:p>
            <a:r>
              <a:rPr lang="cs-CZ" dirty="0"/>
              <a:t>Dedikováno projektu MUNI/FR/0962/2017</a:t>
            </a:r>
          </a:p>
        </p:txBody>
      </p:sp>
      <p:sp>
        <p:nvSpPr>
          <p:cNvPr id="4" name="Zaoblený obdélník 3"/>
          <p:cNvSpPr/>
          <p:nvPr/>
        </p:nvSpPr>
        <p:spPr>
          <a:xfrm>
            <a:off x="107504" y="404664"/>
            <a:ext cx="8928994" cy="3789039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ÚKON PROVÁDÍ LÉKAŘ, SESTRA PŘIPRVUJE POMŮCKY A ASISTUJE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400" dirty="0"/>
              <a:t>Příprava sterilního vozíku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400" dirty="0"/>
              <a:t>Příprava pacienta: edukace, celková hygiena, </a:t>
            </a:r>
            <a:r>
              <a:rPr lang="cs-CZ" sz="1400" dirty="0" err="1"/>
              <a:t>Trendelenburgova</a:t>
            </a:r>
            <a:r>
              <a:rPr lang="cs-CZ" sz="1400" dirty="0"/>
              <a:t> poloha - </a:t>
            </a:r>
            <a:r>
              <a:rPr lang="cs-CZ" sz="1400" dirty="0">
                <a:sym typeface="Symbol" panose="05050102010706020507" pitchFamily="18" charset="2"/>
              </a:rPr>
              <a:t> náplně cévního řečiště</a:t>
            </a:r>
            <a:endParaRPr lang="cs-CZ" sz="14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400" dirty="0"/>
              <a:t>Lékař ochranný oděv: plášť, ústenka, čepice, sterilní rukavice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400" dirty="0"/>
              <a:t>Dezinfekce místa vpichu (</a:t>
            </a:r>
            <a:r>
              <a:rPr lang="cs-CZ" sz="1400" dirty="0" err="1"/>
              <a:t>Chlorhexidine</a:t>
            </a:r>
            <a:r>
              <a:rPr lang="cs-CZ" sz="1400" dirty="0"/>
              <a:t> 2 %, </a:t>
            </a:r>
            <a:r>
              <a:rPr lang="cs-CZ" sz="1400" dirty="0" err="1"/>
              <a:t>Betadine</a:t>
            </a:r>
            <a:r>
              <a:rPr lang="cs-CZ" sz="1400" dirty="0"/>
              <a:t>) třikrát a provedení </a:t>
            </a:r>
            <a:r>
              <a:rPr lang="cs-CZ" sz="1400" dirty="0" err="1"/>
              <a:t>zarouškování</a:t>
            </a:r>
            <a:endParaRPr lang="cs-CZ" sz="14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400" dirty="0"/>
              <a:t>Aplikace lokální anestezie - „opich“ 1 % </a:t>
            </a:r>
            <a:r>
              <a:rPr lang="cs-CZ" sz="1400" dirty="0" err="1"/>
              <a:t>Mesocainem</a:t>
            </a:r>
            <a:endParaRPr lang="cs-CZ" sz="14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400" dirty="0"/>
              <a:t>Monitorace pacienta: bolest, saturace O</a:t>
            </a:r>
            <a:r>
              <a:rPr lang="cs-CZ" sz="1100" dirty="0"/>
              <a:t>2</a:t>
            </a:r>
            <a:r>
              <a:rPr lang="cs-CZ" sz="1400" dirty="0"/>
              <a:t>, vědomí, monitorace EKG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400" dirty="0"/>
              <a:t>Lékař volí místo vpichu: anatomická rozvaha, vhodnější: UZ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Zavedení CVK</a:t>
            </a:r>
            <a:r>
              <a:rPr lang="cs-CZ" sz="1400" dirty="0"/>
              <a:t>: </a:t>
            </a:r>
            <a:r>
              <a:rPr lang="cs-CZ" sz="1400" dirty="0" err="1"/>
              <a:t>Seldingerova</a:t>
            </a:r>
            <a:r>
              <a:rPr lang="cs-CZ" sz="1400" dirty="0"/>
              <a:t> metoda - zavede se jehla do ní vodící drát, poté dilatátor, dilatátor se odstraní a po vodícím drátu se zavede katétr - nejčastěji (dále může být metoda: skrze jehlu nebo po jehle)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400" dirty="0"/>
              <a:t>Ověření funkčnosti všech lumen katétru - aspirace krve a proplach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400" dirty="0"/>
              <a:t>Fixace pozice katétru stehy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400" dirty="0"/>
              <a:t>Přiložení sterilního krytí (prvních 24 hod většinou sterilní </a:t>
            </a:r>
            <a:r>
              <a:rPr lang="cs-CZ" sz="1400" dirty="0" err="1"/>
              <a:t>longeta</a:t>
            </a:r>
            <a:r>
              <a:rPr lang="cs-CZ" sz="1400" dirty="0"/>
              <a:t>, poté speciální krytí na CVK - např. </a:t>
            </a:r>
            <a:r>
              <a:rPr lang="cs-CZ" sz="1400" dirty="0" err="1"/>
              <a:t>Tegaderm</a:t>
            </a:r>
            <a:r>
              <a:rPr lang="cs-CZ" sz="1400" dirty="0"/>
              <a:t>, </a:t>
            </a:r>
            <a:r>
              <a:rPr lang="cs-CZ" sz="1400" dirty="0" err="1"/>
              <a:t>Tegaderm</a:t>
            </a:r>
            <a:r>
              <a:rPr lang="cs-CZ" sz="1400" dirty="0"/>
              <a:t> CH –krytí s polštářkem napuštěným </a:t>
            </a:r>
            <a:r>
              <a:rPr lang="cs-CZ" sz="1400" dirty="0" err="1"/>
              <a:t>chlorhexidinem</a:t>
            </a:r>
            <a:r>
              <a:rPr lang="cs-CZ" sz="1400" dirty="0"/>
              <a:t>)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400" dirty="0"/>
              <a:t>Kontrolní RTG hrudníku vyloučení PNO s odstupem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 nově zavedeného CVK je možná aplikace až po RTG kontrole a po  schválení lékařem.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Požaduje-li lékař aplikaci do CVK před RTG -  tato informace musí být jasně definována ve zdravotnické dokumentaci (většinou akutní stavy).</a:t>
            </a:r>
          </a:p>
        </p:txBody>
      </p:sp>
      <p:sp>
        <p:nvSpPr>
          <p:cNvPr id="5" name="Zaoblený obdélníkový bublinový popisek 4"/>
          <p:cNvSpPr/>
          <p:nvPr/>
        </p:nvSpPr>
        <p:spPr>
          <a:xfrm>
            <a:off x="5580112" y="1469053"/>
            <a:ext cx="3456384" cy="625757"/>
          </a:xfrm>
          <a:prstGeom prst="wedgeRoundRectCallout">
            <a:avLst>
              <a:gd name="adj1" fmla="val 4870"/>
              <a:gd name="adj2" fmla="val -83409"/>
              <a:gd name="adj3" fmla="val 16667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dirty="0"/>
              <a:t>Podívej se na video </a:t>
            </a:r>
            <a:r>
              <a:rPr lang="cs-CZ" sz="1200" dirty="0" err="1"/>
              <a:t>kanylace</a:t>
            </a:r>
            <a:r>
              <a:rPr lang="cs-CZ" sz="1200" dirty="0"/>
              <a:t> v. </a:t>
            </a:r>
            <a:r>
              <a:rPr lang="cs-CZ" sz="1200" dirty="0" err="1"/>
              <a:t>jugularis</a:t>
            </a:r>
            <a:r>
              <a:rPr lang="cs-CZ" sz="1200" dirty="0"/>
              <a:t> za využití </a:t>
            </a:r>
            <a:r>
              <a:rPr lang="cs-CZ" sz="1200" dirty="0" err="1"/>
              <a:t>seldingerovy</a:t>
            </a:r>
            <a:r>
              <a:rPr lang="cs-CZ" sz="1200" dirty="0"/>
              <a:t> metody: https://www.youtube.com/watch?v=edyUnWeJG_k</a:t>
            </a:r>
          </a:p>
        </p:txBody>
      </p:sp>
      <p:sp>
        <p:nvSpPr>
          <p:cNvPr id="7" name="Zástupný symbol pro text 4"/>
          <p:cNvSpPr txBox="1">
            <a:spLocks/>
          </p:cNvSpPr>
          <p:nvPr/>
        </p:nvSpPr>
        <p:spPr>
          <a:xfrm>
            <a:off x="323528" y="13692"/>
            <a:ext cx="8280920" cy="47667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buNone/>
            </a:pPr>
            <a:r>
              <a:rPr lang="cs-CZ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CENTRÁLNÍ ŽILNÍ KATÉTRY - ZAVEDENÍ</a:t>
            </a:r>
          </a:p>
        </p:txBody>
      </p:sp>
      <p:pic>
        <p:nvPicPr>
          <p:cNvPr id="9" name="Obrázek 8"/>
          <p:cNvPicPr/>
          <p:nvPr/>
        </p:nvPicPr>
        <p:blipFill rotWithShape="1">
          <a:blip r:embed="rId2"/>
          <a:srcRect l="13714" t="27320" r="14108" b="14561"/>
          <a:stretch/>
        </p:blipFill>
        <p:spPr bwMode="auto">
          <a:xfrm>
            <a:off x="107504" y="4481821"/>
            <a:ext cx="4156075" cy="209105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Obrázek 9"/>
          <p:cNvPicPr/>
          <p:nvPr/>
        </p:nvPicPr>
        <p:blipFill rotWithShape="1">
          <a:blip r:embed="rId3"/>
          <a:srcRect l="33758" t="53629" r="44925" b="8786"/>
          <a:stretch/>
        </p:blipFill>
        <p:spPr bwMode="auto">
          <a:xfrm rot="5400000">
            <a:off x="4170480" y="4564764"/>
            <a:ext cx="2091060" cy="192517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Obrázek 10"/>
          <p:cNvPicPr/>
          <p:nvPr/>
        </p:nvPicPr>
        <p:blipFill rotWithShape="1">
          <a:blip r:embed="rId4"/>
          <a:srcRect l="29585" t="10774" r="29292" b="11111"/>
          <a:stretch/>
        </p:blipFill>
        <p:spPr bwMode="auto">
          <a:xfrm rot="5400000">
            <a:off x="6488043" y="4182533"/>
            <a:ext cx="2091055" cy="270994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2" name="Zástupný symbol pro text 4"/>
          <p:cNvSpPr txBox="1">
            <a:spLocks/>
          </p:cNvSpPr>
          <p:nvPr/>
        </p:nvSpPr>
        <p:spPr>
          <a:xfrm>
            <a:off x="384483" y="4108003"/>
            <a:ext cx="8280920" cy="47667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buNone/>
            </a:pPr>
            <a:r>
              <a:rPr lang="cs-CZ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Set pro centrální žilní katetrizaci - basic</a:t>
            </a:r>
          </a:p>
        </p:txBody>
      </p:sp>
      <p:sp>
        <p:nvSpPr>
          <p:cNvPr id="3" name="Šipka doprava 2"/>
          <p:cNvSpPr/>
          <p:nvPr/>
        </p:nvSpPr>
        <p:spPr>
          <a:xfrm>
            <a:off x="1942586" y="5218735"/>
            <a:ext cx="2376264" cy="360040"/>
          </a:xfrm>
          <a:prstGeom prst="righ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6DEBE64F-F4B5-40E0-BB08-EFECC8F2A483}"/>
              </a:ext>
            </a:extLst>
          </p:cNvPr>
          <p:cNvSpPr txBox="1"/>
          <p:nvPr/>
        </p:nvSpPr>
        <p:spPr>
          <a:xfrm>
            <a:off x="8795828" y="6628497"/>
            <a:ext cx="2503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00" dirty="0"/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349923727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Dedikováno projektu MUNI/FR/0962/2017</a:t>
            </a:r>
          </a:p>
        </p:txBody>
      </p:sp>
      <p:pic>
        <p:nvPicPr>
          <p:cNvPr id="3" name="Obrázek 2"/>
          <p:cNvPicPr/>
          <p:nvPr/>
        </p:nvPicPr>
        <p:blipFill rotWithShape="1">
          <a:blip r:embed="rId2"/>
          <a:srcRect l="13974" t="13095" r="12913" b="19567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Zaoblený obdélníkový bublinový popisek 3"/>
          <p:cNvSpPr/>
          <p:nvPr/>
        </p:nvSpPr>
        <p:spPr>
          <a:xfrm>
            <a:off x="7092280" y="836712"/>
            <a:ext cx="1312252" cy="839116"/>
          </a:xfrm>
          <a:prstGeom prst="wedgeRoundRectCallout">
            <a:avLst>
              <a:gd name="adj1" fmla="val -65741"/>
              <a:gd name="adj2" fmla="val 104355"/>
              <a:gd name="adj3" fmla="val 16667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Ochranný oděv: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cs-CZ" sz="1200" dirty="0"/>
              <a:t>Ústenka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cs-CZ" sz="1200" dirty="0"/>
              <a:t>Čepice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cs-CZ" sz="1200" dirty="0" err="1"/>
              <a:t>Empýr</a:t>
            </a:r>
            <a:endParaRPr lang="cs-CZ" sz="1200" dirty="0"/>
          </a:p>
        </p:txBody>
      </p:sp>
      <p:sp>
        <p:nvSpPr>
          <p:cNvPr id="5" name="Zaoblený obdélníkový bublinový popisek 4"/>
          <p:cNvSpPr/>
          <p:nvPr/>
        </p:nvSpPr>
        <p:spPr>
          <a:xfrm>
            <a:off x="7748406" y="5589240"/>
            <a:ext cx="404909" cy="253721"/>
          </a:xfrm>
          <a:prstGeom prst="wedgeRoundRectCallout">
            <a:avLst>
              <a:gd name="adj1" fmla="val -104645"/>
              <a:gd name="adj2" fmla="val 163896"/>
              <a:gd name="adj3" fmla="val 16667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100" dirty="0"/>
              <a:t>2 x</a:t>
            </a:r>
          </a:p>
        </p:txBody>
      </p:sp>
      <p:sp>
        <p:nvSpPr>
          <p:cNvPr id="6" name="Zaoblený obdélníkový bublinový popisek 5"/>
          <p:cNvSpPr/>
          <p:nvPr/>
        </p:nvSpPr>
        <p:spPr>
          <a:xfrm>
            <a:off x="6910414" y="6107266"/>
            <a:ext cx="2232248" cy="746592"/>
          </a:xfrm>
          <a:prstGeom prst="wedgeRoundRectCallout">
            <a:avLst>
              <a:gd name="adj1" fmla="val -60380"/>
              <a:gd name="adj2" fmla="val -50948"/>
              <a:gd name="adj3" fmla="val 16667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Lokální anestezie: 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cs-CZ" sz="1200" dirty="0" err="1"/>
              <a:t>Mesocain</a:t>
            </a:r>
            <a:r>
              <a:rPr lang="cs-CZ" sz="1200" dirty="0"/>
              <a:t> 1 % ampule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cs-CZ" sz="1200" dirty="0"/>
              <a:t>Stříkačka 10 ml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cs-CZ" sz="1200" dirty="0"/>
              <a:t>Růžová a černá jehla</a:t>
            </a:r>
          </a:p>
        </p:txBody>
      </p:sp>
      <p:sp>
        <p:nvSpPr>
          <p:cNvPr id="7" name="Zaoblený obdélníkový bublinový popisek 6"/>
          <p:cNvSpPr/>
          <p:nvPr/>
        </p:nvSpPr>
        <p:spPr>
          <a:xfrm>
            <a:off x="4600516" y="3861048"/>
            <a:ext cx="1699675" cy="936105"/>
          </a:xfrm>
          <a:prstGeom prst="wedgeRoundRectCallout">
            <a:avLst>
              <a:gd name="adj1" fmla="val -27971"/>
              <a:gd name="adj2" fmla="val 114569"/>
              <a:gd name="adj3" fmla="val 16667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b="1" dirty="0"/>
              <a:t>Příprava místa vpichu: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cs-CZ" sz="1200" dirty="0" err="1"/>
              <a:t>Rouškování</a:t>
            </a:r>
            <a:endParaRPr lang="cs-CZ" sz="1200" dirty="0"/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cs-CZ" sz="1200" dirty="0"/>
              <a:t>Tampóny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cs-CZ" sz="1200" dirty="0"/>
              <a:t>Dezinfekce</a:t>
            </a:r>
          </a:p>
          <a:p>
            <a:pPr algn="ctr"/>
            <a:endParaRPr lang="cs-CZ" sz="1200" dirty="0"/>
          </a:p>
        </p:txBody>
      </p:sp>
      <p:sp>
        <p:nvSpPr>
          <p:cNvPr id="8" name="Zaoblený obdélníkový bublinový popisek 7"/>
          <p:cNvSpPr/>
          <p:nvPr/>
        </p:nvSpPr>
        <p:spPr>
          <a:xfrm>
            <a:off x="4600516" y="1265843"/>
            <a:ext cx="926234" cy="534358"/>
          </a:xfrm>
          <a:prstGeom prst="wedgeRoundRectCallout">
            <a:avLst>
              <a:gd name="adj1" fmla="val 56977"/>
              <a:gd name="adj2" fmla="val -141300"/>
              <a:gd name="adj3" fmla="val 16667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1200" b="1" dirty="0"/>
              <a:t>Sterilní rukavice</a:t>
            </a:r>
          </a:p>
        </p:txBody>
      </p:sp>
      <p:sp>
        <p:nvSpPr>
          <p:cNvPr id="9" name="Zaoblený obdélníkový bublinový popisek 8"/>
          <p:cNvSpPr/>
          <p:nvPr/>
        </p:nvSpPr>
        <p:spPr>
          <a:xfrm>
            <a:off x="2051720" y="0"/>
            <a:ext cx="1296144" cy="1052736"/>
          </a:xfrm>
          <a:prstGeom prst="wedgeRoundRectCallout">
            <a:avLst>
              <a:gd name="adj1" fmla="val 74712"/>
              <a:gd name="adj2" fmla="val -12073"/>
              <a:gd name="adj3" fmla="val 16667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Fixace: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cs-CZ" sz="1200" dirty="0"/>
              <a:t>Šicí materiál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cs-CZ" sz="1200" dirty="0"/>
              <a:t>Jehelec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cs-CZ" sz="1200" dirty="0"/>
              <a:t>Peán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cs-CZ" sz="1200" dirty="0"/>
              <a:t>Nůžky</a:t>
            </a:r>
          </a:p>
        </p:txBody>
      </p:sp>
      <p:sp>
        <p:nvSpPr>
          <p:cNvPr id="10" name="Zaoblený obdélníkový bublinový popisek 9"/>
          <p:cNvSpPr/>
          <p:nvPr/>
        </p:nvSpPr>
        <p:spPr>
          <a:xfrm>
            <a:off x="2843808" y="1339302"/>
            <a:ext cx="1728192" cy="336526"/>
          </a:xfrm>
          <a:prstGeom prst="wedgeRoundRectCallout">
            <a:avLst>
              <a:gd name="adj1" fmla="val 20162"/>
              <a:gd name="adj2" fmla="val 118567"/>
              <a:gd name="adj3" fmla="val 16667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b="1" dirty="0"/>
              <a:t>Centrální venózní katétr</a:t>
            </a:r>
          </a:p>
        </p:txBody>
      </p:sp>
      <p:sp>
        <p:nvSpPr>
          <p:cNvPr id="12" name="Zaoblený obdélník 11"/>
          <p:cNvSpPr/>
          <p:nvPr/>
        </p:nvSpPr>
        <p:spPr>
          <a:xfrm>
            <a:off x="667799" y="3788414"/>
            <a:ext cx="1080120" cy="5634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dirty="0"/>
              <a:t>Sterilní krytí na ránu </a:t>
            </a:r>
          </a:p>
        </p:txBody>
      </p:sp>
      <p:sp>
        <p:nvSpPr>
          <p:cNvPr id="13" name="Zaoblený obdélník 12"/>
          <p:cNvSpPr/>
          <p:nvPr/>
        </p:nvSpPr>
        <p:spPr>
          <a:xfrm>
            <a:off x="1907704" y="1850559"/>
            <a:ext cx="864096" cy="5634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dirty="0"/>
              <a:t>Roztok na proplach</a:t>
            </a:r>
          </a:p>
        </p:txBody>
      </p:sp>
      <p:sp>
        <p:nvSpPr>
          <p:cNvPr id="15" name="Zaoblený obdélníkový bublinový popisek 14"/>
          <p:cNvSpPr/>
          <p:nvPr/>
        </p:nvSpPr>
        <p:spPr>
          <a:xfrm>
            <a:off x="2195736" y="4869504"/>
            <a:ext cx="1151419" cy="516514"/>
          </a:xfrm>
          <a:prstGeom prst="wedgeRoundRectCallout">
            <a:avLst>
              <a:gd name="adj1" fmla="val 52479"/>
              <a:gd name="adj2" fmla="val 117616"/>
              <a:gd name="adj3" fmla="val 16667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dirty="0"/>
              <a:t>Sterilní krytí na sušení rány</a:t>
            </a:r>
          </a:p>
        </p:txBody>
      </p:sp>
      <p:sp>
        <p:nvSpPr>
          <p:cNvPr id="14" name="Zástupný symbol pro text 4"/>
          <p:cNvSpPr txBox="1">
            <a:spLocks/>
          </p:cNvSpPr>
          <p:nvPr/>
        </p:nvSpPr>
        <p:spPr>
          <a:xfrm>
            <a:off x="3347154" y="-8070"/>
            <a:ext cx="5795507" cy="37704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buNone/>
            </a:pPr>
            <a:r>
              <a:rPr lang="cs-CZ" sz="2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CENTRÁLNÍ ŽILNÍ KATÉTRY = ZAVEDENÍ - pomůcky</a:t>
            </a:r>
          </a:p>
        </p:txBody>
      </p:sp>
    </p:spTree>
    <p:extLst>
      <p:ext uri="{BB962C8B-B14F-4D97-AF65-F5344CB8AC3E}">
        <p14:creationId xmlns:p14="http://schemas.microsoft.com/office/powerpoint/2010/main" val="347050693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aoblený obdélník 5"/>
          <p:cNvSpPr/>
          <p:nvPr/>
        </p:nvSpPr>
        <p:spPr>
          <a:xfrm>
            <a:off x="179512" y="559091"/>
            <a:ext cx="8947829" cy="6303602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endParaRPr lang="cs-CZ" sz="12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200" dirty="0"/>
              <a:t>Sestra </a:t>
            </a:r>
            <a:r>
              <a:rPr lang="cs-CZ" sz="1200" dirty="0" err="1"/>
              <a:t>edukuje</a:t>
            </a:r>
            <a:r>
              <a:rPr lang="cs-CZ" sz="1200" dirty="0"/>
              <a:t> pacienta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200" dirty="0"/>
              <a:t>Sestra nasadí pacientovi i sobě ústenku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200" dirty="0"/>
              <a:t>V ochranných rukavicích odstraní krytí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200" dirty="0"/>
              <a:t>Vyhodí použité ochranné rukavice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200" dirty="0"/>
              <a:t>Vydezinfikuje si ruce a nasaďte si nové ochranné rukavice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200" dirty="0"/>
              <a:t>Dezinfikujte třemi sterilními štětičkami s dezinfekcí třemi tahy výstup </a:t>
            </a:r>
            <a:r>
              <a:rPr lang="cs-CZ" sz="1200" dirty="0" err="1"/>
              <a:t>katértu</a:t>
            </a:r>
            <a:r>
              <a:rPr lang="cs-CZ" sz="1200" dirty="0"/>
              <a:t> z těla, čtvrtou štětičkou fixační steh (lze použít 3  sterilní tampóny a pinzetu)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200" dirty="0"/>
              <a:t>Po zaschnutí dezinfekce přiložte krytí (např. </a:t>
            </a:r>
            <a:r>
              <a:rPr lang="cs-CZ" sz="1200" dirty="0" err="1"/>
              <a:t>Tegaderm</a:t>
            </a:r>
            <a:r>
              <a:rPr lang="cs-CZ" sz="1200" dirty="0"/>
              <a:t>), které označte datem </a:t>
            </a:r>
            <a:r>
              <a:rPr lang="cs-CZ" sz="1200" dirty="0" err="1"/>
              <a:t>expirace</a:t>
            </a:r>
            <a:endParaRPr lang="cs-CZ" sz="12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200" dirty="0"/>
              <a:t>Vyměňte </a:t>
            </a:r>
            <a:r>
              <a:rPr lang="cs-CZ" sz="1200" dirty="0" err="1"/>
              <a:t>bezjehlové</a:t>
            </a:r>
            <a:r>
              <a:rPr lang="cs-CZ" sz="1200" dirty="0"/>
              <a:t> spojky - dezinfekčním čtvercem otřete koncovky katétru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200" dirty="0"/>
              <a:t>Každý výstup propláchne 10 FR metodou strat - stop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200" dirty="0"/>
              <a:t>Úklid pomůcek</a:t>
            </a:r>
            <a:endParaRPr lang="cs-CZ" sz="1400" dirty="0"/>
          </a:p>
          <a:p>
            <a:endParaRPr lang="cs-CZ" sz="1400" dirty="0"/>
          </a:p>
          <a:p>
            <a:endParaRPr lang="cs-CZ" sz="1400" dirty="0"/>
          </a:p>
          <a:p>
            <a:endParaRPr lang="cs-CZ" sz="1400" dirty="0"/>
          </a:p>
          <a:p>
            <a:endParaRPr lang="cs-CZ" sz="1400" dirty="0"/>
          </a:p>
          <a:p>
            <a:endParaRPr lang="cs-CZ" sz="1400" dirty="0"/>
          </a:p>
          <a:p>
            <a:r>
              <a:rPr lang="cs-CZ" sz="1400" dirty="0"/>
              <a:t>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cs-CZ" sz="1400" dirty="0"/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cs-CZ" sz="1400" dirty="0"/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cs-CZ" sz="1400" dirty="0"/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cs-CZ" sz="1400" dirty="0"/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cs-CZ" sz="1400" dirty="0"/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cs-CZ" sz="1400" dirty="0"/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cs-CZ" sz="1400" dirty="0"/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cs-CZ" sz="1400" dirty="0"/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cs-CZ" sz="1400" dirty="0"/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cs-CZ" sz="1400" dirty="0"/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cs-CZ" sz="1400" dirty="0"/>
          </a:p>
          <a:p>
            <a:endParaRPr lang="cs-CZ" sz="1400" dirty="0"/>
          </a:p>
        </p:txBody>
      </p:sp>
      <p:sp>
        <p:nvSpPr>
          <p:cNvPr id="14" name="Zaoblený obdélníkový bublinový popisek 13"/>
          <p:cNvSpPr/>
          <p:nvPr/>
        </p:nvSpPr>
        <p:spPr>
          <a:xfrm>
            <a:off x="6588224" y="663459"/>
            <a:ext cx="1440160" cy="836259"/>
          </a:xfrm>
          <a:prstGeom prst="wedgeRoundRectCallout">
            <a:avLst>
              <a:gd name="adj1" fmla="val -7674"/>
              <a:gd name="adj2" fmla="val 74757"/>
              <a:gd name="adj3" fmla="val 16667"/>
            </a:avLst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dirty="0"/>
              <a:t>Tahy dezinfekcí</a:t>
            </a:r>
          </a:p>
          <a:p>
            <a:pPr algn="ctr"/>
            <a:endParaRPr lang="cs-CZ" sz="1400" dirty="0"/>
          </a:p>
          <a:p>
            <a:pPr algn="ctr"/>
            <a:endParaRPr lang="cs-CZ" sz="1400" dirty="0"/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>
          <a:xfrm>
            <a:off x="3109754" y="6468674"/>
            <a:ext cx="2895600" cy="365125"/>
          </a:xfrm>
        </p:spPr>
        <p:txBody>
          <a:bodyPr/>
          <a:lstStyle/>
          <a:p>
            <a:r>
              <a:rPr lang="cs-CZ" dirty="0"/>
              <a:t>Dedikováno projektu MUNI/FR/0962/2017</a:t>
            </a:r>
          </a:p>
        </p:txBody>
      </p:sp>
      <p:sp>
        <p:nvSpPr>
          <p:cNvPr id="4" name="Zástupný symbol pro text 4"/>
          <p:cNvSpPr txBox="1">
            <a:spLocks/>
          </p:cNvSpPr>
          <p:nvPr/>
        </p:nvSpPr>
        <p:spPr>
          <a:xfrm>
            <a:off x="-180529" y="45569"/>
            <a:ext cx="9305325" cy="47667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buNone/>
            </a:pPr>
            <a:r>
              <a:rPr lang="cs-CZ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CENTRÁLNÍ ŽILNÍ KATÉTRY - POSTUP PŘEVAZU (bez komplikací) </a:t>
            </a:r>
          </a:p>
        </p:txBody>
      </p:sp>
      <p:pic>
        <p:nvPicPr>
          <p:cNvPr id="5" name="Obrázek 4"/>
          <p:cNvPicPr/>
          <p:nvPr/>
        </p:nvPicPr>
        <p:blipFill rotWithShape="1">
          <a:blip r:embed="rId2"/>
          <a:srcRect l="29583" t="14628" r="29053" b="9556"/>
          <a:stretch/>
        </p:blipFill>
        <p:spPr bwMode="auto">
          <a:xfrm rot="16200000">
            <a:off x="2906836" y="823513"/>
            <a:ext cx="3481211" cy="790872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Šipka dolů 6"/>
          <p:cNvSpPr/>
          <p:nvPr/>
        </p:nvSpPr>
        <p:spPr>
          <a:xfrm>
            <a:off x="7344517" y="1036153"/>
            <a:ext cx="45719" cy="33009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TextovéPole 7"/>
          <p:cNvSpPr txBox="1"/>
          <p:nvPr/>
        </p:nvSpPr>
        <p:spPr>
          <a:xfrm>
            <a:off x="6888164" y="111383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7274267" y="1213549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7513320" y="1135982"/>
            <a:ext cx="245376" cy="36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11" name="Ovál 10"/>
          <p:cNvSpPr/>
          <p:nvPr/>
        </p:nvSpPr>
        <p:spPr>
          <a:xfrm flipH="1" flipV="1">
            <a:off x="7267543" y="1148106"/>
            <a:ext cx="182155" cy="117306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Zahnutá šipka doprava 11"/>
          <p:cNvSpPr/>
          <p:nvPr/>
        </p:nvSpPr>
        <p:spPr>
          <a:xfrm>
            <a:off x="7121709" y="1015303"/>
            <a:ext cx="144016" cy="360040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sp>
        <p:nvSpPr>
          <p:cNvPr id="13" name="Zahnutá šipka doleva 12"/>
          <p:cNvSpPr/>
          <p:nvPr/>
        </p:nvSpPr>
        <p:spPr>
          <a:xfrm>
            <a:off x="7474653" y="1015303"/>
            <a:ext cx="143915" cy="360040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sp>
        <p:nvSpPr>
          <p:cNvPr id="19" name="TextovéPole 18"/>
          <p:cNvSpPr txBox="1"/>
          <p:nvPr/>
        </p:nvSpPr>
        <p:spPr>
          <a:xfrm>
            <a:off x="1495613" y="5116860"/>
            <a:ext cx="12934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 err="1"/>
              <a:t>Bezjehlové</a:t>
            </a:r>
            <a:r>
              <a:rPr lang="cs-CZ" sz="1200" dirty="0"/>
              <a:t> spojky</a:t>
            </a:r>
          </a:p>
        </p:txBody>
      </p:sp>
      <p:sp>
        <p:nvSpPr>
          <p:cNvPr id="20" name="TextovéPole 19"/>
          <p:cNvSpPr txBox="1"/>
          <p:nvPr/>
        </p:nvSpPr>
        <p:spPr>
          <a:xfrm>
            <a:off x="984079" y="6330174"/>
            <a:ext cx="180158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/>
              <a:t>3 ks dezinfekčních čtverců</a:t>
            </a:r>
          </a:p>
        </p:txBody>
      </p:sp>
      <p:sp>
        <p:nvSpPr>
          <p:cNvPr id="21" name="TextovéPole 20"/>
          <p:cNvSpPr txBox="1"/>
          <p:nvPr/>
        </p:nvSpPr>
        <p:spPr>
          <a:xfrm>
            <a:off x="2369729" y="4346040"/>
            <a:ext cx="18616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/>
              <a:t>Emitní miska a 2 x rukavice</a:t>
            </a:r>
          </a:p>
        </p:txBody>
      </p:sp>
      <p:sp>
        <p:nvSpPr>
          <p:cNvPr id="22" name="TextovéPole 21"/>
          <p:cNvSpPr txBox="1"/>
          <p:nvPr/>
        </p:nvSpPr>
        <p:spPr>
          <a:xfrm>
            <a:off x="2411760" y="2980102"/>
            <a:ext cx="8887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/>
              <a:t>2 x ústenka</a:t>
            </a:r>
          </a:p>
        </p:txBody>
      </p:sp>
      <p:sp>
        <p:nvSpPr>
          <p:cNvPr id="24" name="TextovéPole 23"/>
          <p:cNvSpPr txBox="1"/>
          <p:nvPr/>
        </p:nvSpPr>
        <p:spPr>
          <a:xfrm>
            <a:off x="6024575" y="3001257"/>
            <a:ext cx="15542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/>
              <a:t>4 ks sterilních štětiček</a:t>
            </a:r>
          </a:p>
        </p:txBody>
      </p:sp>
      <p:sp>
        <p:nvSpPr>
          <p:cNvPr id="25" name="TextovéPole 24"/>
          <p:cNvSpPr txBox="1"/>
          <p:nvPr/>
        </p:nvSpPr>
        <p:spPr>
          <a:xfrm>
            <a:off x="4647442" y="3652055"/>
            <a:ext cx="8593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/>
              <a:t>Dezinfekce</a:t>
            </a:r>
          </a:p>
        </p:txBody>
      </p:sp>
      <p:sp>
        <p:nvSpPr>
          <p:cNvPr id="26" name="TextovéPole 25"/>
          <p:cNvSpPr txBox="1"/>
          <p:nvPr/>
        </p:nvSpPr>
        <p:spPr>
          <a:xfrm>
            <a:off x="6442773" y="4140176"/>
            <a:ext cx="13578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/>
              <a:t>Transparentní krytí</a:t>
            </a:r>
          </a:p>
        </p:txBody>
      </p:sp>
      <p:sp>
        <p:nvSpPr>
          <p:cNvPr id="28" name="TextovéPole 27"/>
          <p:cNvSpPr txBox="1"/>
          <p:nvPr/>
        </p:nvSpPr>
        <p:spPr>
          <a:xfrm>
            <a:off x="3563806" y="6030535"/>
            <a:ext cx="13350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/>
              <a:t>3 x 10 ml stříkačka</a:t>
            </a:r>
          </a:p>
        </p:txBody>
      </p:sp>
      <p:sp>
        <p:nvSpPr>
          <p:cNvPr id="29" name="TextovéPole 28"/>
          <p:cNvSpPr txBox="1"/>
          <p:nvPr/>
        </p:nvSpPr>
        <p:spPr>
          <a:xfrm>
            <a:off x="5236568" y="6219437"/>
            <a:ext cx="13267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/>
              <a:t>Poplachový roztok</a:t>
            </a:r>
          </a:p>
        </p:txBody>
      </p:sp>
      <p:sp>
        <p:nvSpPr>
          <p:cNvPr id="23" name="TextovéPole 22">
            <a:extLst>
              <a:ext uri="{FF2B5EF4-FFF2-40B4-BE49-F238E27FC236}">
                <a16:creationId xmlns:a16="http://schemas.microsoft.com/office/drawing/2014/main" id="{AA13C7F9-CA48-4E40-B7BA-5F6BFABDC0A7}"/>
              </a:ext>
            </a:extLst>
          </p:cNvPr>
          <p:cNvSpPr txBox="1"/>
          <p:nvPr/>
        </p:nvSpPr>
        <p:spPr>
          <a:xfrm>
            <a:off x="8795828" y="6628497"/>
            <a:ext cx="2503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00" dirty="0"/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265578411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Dedikováno projektu MUNI/FR/0962/2017</a:t>
            </a:r>
          </a:p>
        </p:txBody>
      </p:sp>
      <p:sp>
        <p:nvSpPr>
          <p:cNvPr id="3" name="Zaoblený obdélník 2"/>
          <p:cNvSpPr/>
          <p:nvPr/>
        </p:nvSpPr>
        <p:spPr>
          <a:xfrm>
            <a:off x="145674" y="530390"/>
            <a:ext cx="8818814" cy="6298907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ü"/>
            </a:pPr>
            <a:endParaRPr lang="cs-CZ" sz="1200" dirty="0"/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cs-CZ" sz="12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200" dirty="0" err="1"/>
              <a:t>Edukuj</a:t>
            </a:r>
            <a:r>
              <a:rPr lang="cs-CZ" sz="1200" dirty="0"/>
              <a:t> pacienta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200" dirty="0"/>
              <a:t>U katétru s více lumen preferujeme distální lumen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200" dirty="0"/>
              <a:t>Nasaďte si ochranné rukavice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200" dirty="0" err="1"/>
              <a:t>Odezinfikujte</a:t>
            </a:r>
            <a:r>
              <a:rPr lang="cs-CZ" sz="1200" dirty="0"/>
              <a:t> </a:t>
            </a:r>
            <a:r>
              <a:rPr lang="cs-CZ" sz="1200" dirty="0" err="1"/>
              <a:t>bezjehlovou</a:t>
            </a:r>
            <a:r>
              <a:rPr lang="cs-CZ" sz="1200" dirty="0"/>
              <a:t> spojku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200" dirty="0"/>
              <a:t>Do 20 ml stříkačky a odsajte 10 - 15 ml krve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200" dirty="0"/>
              <a:t>Na vstup do katétru nasaďte </a:t>
            </a:r>
            <a:r>
              <a:rPr lang="cs-CZ" sz="1200" dirty="0" err="1"/>
              <a:t>Sarsted</a:t>
            </a:r>
            <a:r>
              <a:rPr lang="cs-CZ" sz="1200" dirty="0"/>
              <a:t> propojku umožňující propojení se </a:t>
            </a:r>
            <a:r>
              <a:rPr lang="cs-CZ" sz="1200" dirty="0" err="1"/>
              <a:t>Sarsed</a:t>
            </a:r>
            <a:r>
              <a:rPr lang="cs-CZ" sz="1200" dirty="0"/>
              <a:t> zkumavkou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200" dirty="0"/>
              <a:t>Odeberte vzorky krve dle ordinace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200" dirty="0"/>
              <a:t>Pokud nelze nasát krev: vyzvi pacienta k hlubokému dýchání, pohybu HK, zkus jiný vstup CVK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200" dirty="0"/>
              <a:t>Odstraňte propojku </a:t>
            </a:r>
            <a:r>
              <a:rPr lang="cs-CZ" sz="1200" dirty="0" err="1"/>
              <a:t>Sarsed</a:t>
            </a:r>
            <a:endParaRPr lang="cs-CZ" sz="12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200" dirty="0"/>
              <a:t>Propláchněte vstup 20 ml FR metodou start - stop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200" dirty="0"/>
              <a:t>Ukliďte pomůcky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200" dirty="0"/>
              <a:t>Záznam do dokumentace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200" dirty="0"/>
              <a:t>Zajisti transport vzorků do laboratoře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cs-CZ" sz="1200" dirty="0"/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cs-CZ" sz="1200" dirty="0"/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cs-CZ" sz="1200" dirty="0"/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cs-CZ" sz="1200" dirty="0"/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cs-CZ" sz="1200" dirty="0"/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cs-CZ" sz="1200" dirty="0"/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cs-CZ" sz="1200" dirty="0"/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cs-CZ" sz="1200" dirty="0"/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cs-CZ" sz="1400" dirty="0"/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cs-CZ" sz="1400" dirty="0"/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cs-CZ" sz="1400" dirty="0"/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cs-CZ" sz="1400" dirty="0"/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cs-CZ" sz="1400" dirty="0"/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cs-CZ" sz="1400" dirty="0"/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cs-CZ" sz="1400" dirty="0"/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cs-CZ" sz="1400" dirty="0"/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cs-CZ" sz="1400" dirty="0"/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cs-CZ" sz="1400" dirty="0"/>
          </a:p>
          <a:p>
            <a:r>
              <a:rPr lang="cs-CZ" sz="1400" dirty="0"/>
              <a:t> </a:t>
            </a:r>
          </a:p>
        </p:txBody>
      </p:sp>
      <p:sp>
        <p:nvSpPr>
          <p:cNvPr id="4" name="Zástupný symbol pro text 4"/>
          <p:cNvSpPr txBox="1">
            <a:spLocks/>
          </p:cNvSpPr>
          <p:nvPr/>
        </p:nvSpPr>
        <p:spPr>
          <a:xfrm>
            <a:off x="-180529" y="45569"/>
            <a:ext cx="9305325" cy="47667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buNone/>
            </a:pPr>
            <a:r>
              <a:rPr lang="cs-CZ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CENTRÁLNÍ ŽILNÍ KATÉTRY - ODBĚR KRVE </a:t>
            </a:r>
          </a:p>
        </p:txBody>
      </p:sp>
      <p:pic>
        <p:nvPicPr>
          <p:cNvPr id="16" name="Obrázek 15"/>
          <p:cNvPicPr/>
          <p:nvPr/>
        </p:nvPicPr>
        <p:blipFill rotWithShape="1">
          <a:blip r:embed="rId3"/>
          <a:srcRect l="36583" t="50794" r="33109" b="30336"/>
          <a:stretch/>
        </p:blipFill>
        <p:spPr bwMode="auto">
          <a:xfrm rot="10800000">
            <a:off x="1346267" y="4360436"/>
            <a:ext cx="2183646" cy="58388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7" name="Obrázek 16"/>
          <p:cNvPicPr/>
          <p:nvPr/>
        </p:nvPicPr>
        <p:blipFill rotWithShape="1">
          <a:blip r:embed="rId4"/>
          <a:srcRect l="42103" t="23088" r="45857" b="9888"/>
          <a:stretch/>
        </p:blipFill>
        <p:spPr bwMode="auto">
          <a:xfrm rot="16200000">
            <a:off x="2066904" y="4225050"/>
            <a:ext cx="740873" cy="220296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8" name="Obrázek 17"/>
          <p:cNvPicPr/>
          <p:nvPr/>
        </p:nvPicPr>
        <p:blipFill rotWithShape="1">
          <a:blip r:embed="rId5"/>
          <a:srcRect l="39202" t="12702" r="30972" b="52795"/>
          <a:stretch/>
        </p:blipFill>
        <p:spPr bwMode="auto">
          <a:xfrm>
            <a:off x="6983686" y="3974296"/>
            <a:ext cx="1008113" cy="163674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0" name="Obrázek 29"/>
          <p:cNvPicPr/>
          <p:nvPr/>
        </p:nvPicPr>
        <p:blipFill rotWithShape="1">
          <a:blip r:embed="rId6"/>
          <a:srcRect l="32471" t="16169" r="34825" b="4155"/>
          <a:stretch/>
        </p:blipFill>
        <p:spPr bwMode="auto">
          <a:xfrm rot="16200000">
            <a:off x="7898813" y="3269505"/>
            <a:ext cx="988461" cy="82067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1" name="Obrázek 30"/>
          <p:cNvPicPr/>
          <p:nvPr/>
        </p:nvPicPr>
        <p:blipFill rotWithShape="1">
          <a:blip r:embed="rId7"/>
          <a:srcRect l="29583" t="58142" r="51887" b="28770"/>
          <a:stretch/>
        </p:blipFill>
        <p:spPr bwMode="auto">
          <a:xfrm rot="16200000">
            <a:off x="7663868" y="4480621"/>
            <a:ext cx="1440160" cy="82067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3" name="Obrázek 32"/>
          <p:cNvPicPr/>
          <p:nvPr/>
        </p:nvPicPr>
        <p:blipFill rotWithShape="1">
          <a:blip r:embed="rId8"/>
          <a:srcRect l="36570" t="16081" r="50036" b="10726"/>
          <a:stretch/>
        </p:blipFill>
        <p:spPr bwMode="auto">
          <a:xfrm rot="10800000">
            <a:off x="6581391" y="4543291"/>
            <a:ext cx="444829" cy="106289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4" name="Obrázek 33"/>
          <p:cNvPicPr/>
          <p:nvPr/>
        </p:nvPicPr>
        <p:blipFill rotWithShape="1">
          <a:blip r:embed="rId9"/>
          <a:srcRect l="43547" t="12313" r="42262" b="10714"/>
          <a:stretch/>
        </p:blipFill>
        <p:spPr bwMode="auto">
          <a:xfrm rot="16200000">
            <a:off x="2053685" y="2839960"/>
            <a:ext cx="826693" cy="219796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5" name="Obrázek 34"/>
          <p:cNvPicPr/>
          <p:nvPr/>
        </p:nvPicPr>
        <p:blipFill rotWithShape="1">
          <a:blip r:embed="rId10"/>
          <a:srcRect l="20933" t="31174" r="12654" b="31506"/>
          <a:stretch/>
        </p:blipFill>
        <p:spPr bwMode="auto">
          <a:xfrm rot="5400000">
            <a:off x="-232994" y="4075189"/>
            <a:ext cx="2178955" cy="106329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8" name="Obrázek 37"/>
          <p:cNvPicPr/>
          <p:nvPr/>
        </p:nvPicPr>
        <p:blipFill rotWithShape="1">
          <a:blip r:embed="rId3"/>
          <a:srcRect l="36583" t="50794" r="33109" b="30336"/>
          <a:stretch/>
        </p:blipFill>
        <p:spPr bwMode="auto">
          <a:xfrm rot="10800000">
            <a:off x="6134298" y="4240332"/>
            <a:ext cx="817321" cy="24823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0" name="Obrázek 39"/>
          <p:cNvPicPr/>
          <p:nvPr/>
        </p:nvPicPr>
        <p:blipFill rotWithShape="1">
          <a:blip r:embed="rId8"/>
          <a:srcRect l="36570" t="16081" r="50036" b="10726"/>
          <a:stretch/>
        </p:blipFill>
        <p:spPr bwMode="auto">
          <a:xfrm rot="10800000">
            <a:off x="6134299" y="4548146"/>
            <a:ext cx="444829" cy="106289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5" name="TextovéPole 14"/>
          <p:cNvSpPr txBox="1"/>
          <p:nvPr/>
        </p:nvSpPr>
        <p:spPr>
          <a:xfrm>
            <a:off x="950329" y="3112320"/>
            <a:ext cx="18294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Propojky SARSED</a:t>
            </a:r>
          </a:p>
        </p:txBody>
      </p:sp>
      <p:sp>
        <p:nvSpPr>
          <p:cNvPr id="41" name="TextovéPole 40"/>
          <p:cNvSpPr txBox="1"/>
          <p:nvPr/>
        </p:nvSpPr>
        <p:spPr>
          <a:xfrm>
            <a:off x="6436286" y="3156261"/>
            <a:ext cx="12747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Pomůcky</a:t>
            </a:r>
          </a:p>
        </p:txBody>
      </p:sp>
      <p:sp>
        <p:nvSpPr>
          <p:cNvPr id="42" name="TextovéPole 41"/>
          <p:cNvSpPr txBox="1"/>
          <p:nvPr/>
        </p:nvSpPr>
        <p:spPr>
          <a:xfrm>
            <a:off x="5768764" y="5522412"/>
            <a:ext cx="13350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/>
              <a:t>2 x 10 ml stříkačka</a:t>
            </a:r>
          </a:p>
        </p:txBody>
      </p:sp>
      <p:sp>
        <p:nvSpPr>
          <p:cNvPr id="43" name="TextovéPole 42"/>
          <p:cNvSpPr txBox="1"/>
          <p:nvPr/>
        </p:nvSpPr>
        <p:spPr>
          <a:xfrm>
            <a:off x="6383534" y="3758452"/>
            <a:ext cx="16745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/>
              <a:t>Emitní miska a rukavice</a:t>
            </a:r>
          </a:p>
        </p:txBody>
      </p:sp>
      <p:sp>
        <p:nvSpPr>
          <p:cNvPr id="44" name="TextovéPole 43"/>
          <p:cNvSpPr txBox="1"/>
          <p:nvPr/>
        </p:nvSpPr>
        <p:spPr>
          <a:xfrm>
            <a:off x="5882625" y="4008920"/>
            <a:ext cx="12535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/>
              <a:t>SARSED propojka</a:t>
            </a:r>
          </a:p>
        </p:txBody>
      </p:sp>
      <p:sp>
        <p:nvSpPr>
          <p:cNvPr id="45" name="TextovéPole 44"/>
          <p:cNvSpPr txBox="1"/>
          <p:nvPr/>
        </p:nvSpPr>
        <p:spPr>
          <a:xfrm>
            <a:off x="7620694" y="2965855"/>
            <a:ext cx="13878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/>
              <a:t>Dezinfekční čtverce</a:t>
            </a:r>
          </a:p>
        </p:txBody>
      </p:sp>
      <p:sp>
        <p:nvSpPr>
          <p:cNvPr id="46" name="TextovéPole 45"/>
          <p:cNvSpPr txBox="1"/>
          <p:nvPr/>
        </p:nvSpPr>
        <p:spPr>
          <a:xfrm>
            <a:off x="8002431" y="5539819"/>
            <a:ext cx="73199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/>
              <a:t>Proplach</a:t>
            </a:r>
          </a:p>
        </p:txBody>
      </p:sp>
      <p:pic>
        <p:nvPicPr>
          <p:cNvPr id="47" name="Obrázek 46"/>
          <p:cNvPicPr/>
          <p:nvPr/>
        </p:nvPicPr>
        <p:blipFill rotWithShape="1">
          <a:blip r:embed="rId9"/>
          <a:srcRect l="46400" t="12313" r="46183" b="27263"/>
          <a:stretch/>
        </p:blipFill>
        <p:spPr bwMode="auto">
          <a:xfrm rot="16200000">
            <a:off x="7289707" y="5156236"/>
            <a:ext cx="432048" cy="172539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8" name="TextovéPole 47"/>
          <p:cNvSpPr txBox="1"/>
          <p:nvPr/>
        </p:nvSpPr>
        <p:spPr>
          <a:xfrm>
            <a:off x="6183956" y="6234958"/>
            <a:ext cx="25153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/>
              <a:t>Zkumavky dle ordinovaných vyšetření</a:t>
            </a:r>
          </a:p>
        </p:txBody>
      </p:sp>
      <p:sp>
        <p:nvSpPr>
          <p:cNvPr id="24" name="TextovéPole 23">
            <a:extLst>
              <a:ext uri="{FF2B5EF4-FFF2-40B4-BE49-F238E27FC236}">
                <a16:creationId xmlns:a16="http://schemas.microsoft.com/office/drawing/2014/main" id="{EDFB9C38-BED6-4A6F-9DCB-092C6BD24A3D}"/>
              </a:ext>
            </a:extLst>
          </p:cNvPr>
          <p:cNvSpPr txBox="1"/>
          <p:nvPr/>
        </p:nvSpPr>
        <p:spPr>
          <a:xfrm>
            <a:off x="8795828" y="6628497"/>
            <a:ext cx="2503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00" dirty="0"/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287411911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>
          <a:xfrm>
            <a:off x="6227073" y="6109761"/>
            <a:ext cx="2895600" cy="365125"/>
          </a:xfrm>
        </p:spPr>
        <p:txBody>
          <a:bodyPr/>
          <a:lstStyle/>
          <a:p>
            <a:r>
              <a:rPr lang="cs-CZ" dirty="0"/>
              <a:t>Dedikováno projektu MUNI/FR/0962/2017</a:t>
            </a:r>
          </a:p>
        </p:txBody>
      </p:sp>
      <p:sp>
        <p:nvSpPr>
          <p:cNvPr id="4" name="Zástupný symbol pro text 4"/>
          <p:cNvSpPr txBox="1">
            <a:spLocks/>
          </p:cNvSpPr>
          <p:nvPr/>
        </p:nvSpPr>
        <p:spPr>
          <a:xfrm>
            <a:off x="32940" y="45569"/>
            <a:ext cx="9003556" cy="47667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buNone/>
            </a:pPr>
            <a:r>
              <a:rPr lang="cs-CZ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CENTRÁLNÍ ŽILNÍ KATÉTR - Střednědobý</a:t>
            </a:r>
          </a:p>
        </p:txBody>
      </p:sp>
      <p:sp>
        <p:nvSpPr>
          <p:cNvPr id="8" name="Zaoblený obdélník 7"/>
          <p:cNvSpPr/>
          <p:nvPr/>
        </p:nvSpPr>
        <p:spPr>
          <a:xfrm>
            <a:off x="107504" y="571463"/>
            <a:ext cx="8964995" cy="557662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cs-CZ" sz="1400" dirty="0"/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cs-CZ" sz="1400" dirty="0"/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cs-CZ" sz="1400" dirty="0"/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cs-CZ" sz="14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400" dirty="0"/>
              <a:t>Zavádí se  do periferní žíly na HK sahá až do HDŽ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400" dirty="0"/>
              <a:t>Více viz přiložená brožura</a:t>
            </a:r>
          </a:p>
          <a:p>
            <a:r>
              <a:rPr lang="cs-CZ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Délka využití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400" dirty="0"/>
              <a:t>Měsíce </a:t>
            </a:r>
          </a:p>
          <a:p>
            <a:r>
              <a:rPr lang="cs-CZ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Zavádění: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400" dirty="0"/>
              <a:t>Lokální nebo celková anestezie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400" dirty="0"/>
              <a:t>UZ kontrola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400" dirty="0"/>
              <a:t>Monitorace EKG - nárůst P vlny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400" dirty="0"/>
              <a:t>RTG kontrola pozice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cs-CZ" sz="1400" dirty="0"/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cs-CZ" sz="1400" dirty="0"/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cs-CZ" sz="1400" dirty="0"/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cs-CZ" sz="1400" dirty="0"/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cs-CZ" sz="1400" dirty="0"/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cs-CZ" sz="1400" dirty="0"/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cs-CZ" sz="1400" dirty="0"/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cs-CZ" sz="1400" dirty="0"/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cs-CZ" sz="1400" dirty="0"/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cs-CZ" sz="1400" dirty="0"/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cs-CZ" sz="1400" dirty="0"/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cs-CZ" sz="1400" dirty="0"/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cs-CZ" sz="1400" dirty="0"/>
          </a:p>
          <a:p>
            <a:endParaRPr lang="cs-CZ" sz="1400" dirty="0"/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cs-CZ" sz="1400" dirty="0"/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cs-CZ" sz="1400" dirty="0"/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cs-CZ" sz="1400" dirty="0"/>
          </a:p>
        </p:txBody>
      </p:sp>
      <p:pic>
        <p:nvPicPr>
          <p:cNvPr id="17" name="Obrázek 16"/>
          <p:cNvPicPr/>
          <p:nvPr/>
        </p:nvPicPr>
        <p:blipFill rotWithShape="1">
          <a:blip r:embed="rId2"/>
          <a:srcRect l="22403" t="6498" r="59985" b="68799"/>
          <a:stretch/>
        </p:blipFill>
        <p:spPr bwMode="auto">
          <a:xfrm>
            <a:off x="3028113" y="1381106"/>
            <a:ext cx="3560111" cy="373709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9" name="Zaoblený obdélníkový bublinový popisek 18"/>
          <p:cNvSpPr/>
          <p:nvPr/>
        </p:nvSpPr>
        <p:spPr>
          <a:xfrm>
            <a:off x="2983940" y="4599122"/>
            <a:ext cx="1015752" cy="360040"/>
          </a:xfrm>
          <a:prstGeom prst="wedgeRoundRectCallout">
            <a:avLst>
              <a:gd name="adj1" fmla="val 1993"/>
              <a:gd name="adj2" fmla="val -347469"/>
              <a:gd name="adj3" fmla="val 16667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dirty="0">
                <a:solidFill>
                  <a:schemeClr val="bg1"/>
                </a:solidFill>
              </a:rPr>
              <a:t>Katetr na povrchu těla</a:t>
            </a:r>
          </a:p>
        </p:txBody>
      </p:sp>
      <p:sp>
        <p:nvSpPr>
          <p:cNvPr id="20" name="Zaoblený obdélníkový bublinový popisek 19"/>
          <p:cNvSpPr/>
          <p:nvPr/>
        </p:nvSpPr>
        <p:spPr>
          <a:xfrm>
            <a:off x="4049866" y="4157313"/>
            <a:ext cx="1818278" cy="495823"/>
          </a:xfrm>
          <a:prstGeom prst="wedgeRoundRectCallout">
            <a:avLst>
              <a:gd name="adj1" fmla="val -43929"/>
              <a:gd name="adj2" fmla="val -264820"/>
              <a:gd name="adj3" fmla="val 16667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dirty="0">
                <a:solidFill>
                  <a:schemeClr val="bg1"/>
                </a:solidFill>
              </a:rPr>
              <a:t>Vstup katétru do těla - rovnou do žíly</a:t>
            </a:r>
          </a:p>
        </p:txBody>
      </p:sp>
      <p:sp>
        <p:nvSpPr>
          <p:cNvPr id="21" name="Zaoblený obdélníkový bublinový popisek 20"/>
          <p:cNvSpPr/>
          <p:nvPr/>
        </p:nvSpPr>
        <p:spPr>
          <a:xfrm>
            <a:off x="4734018" y="3627885"/>
            <a:ext cx="1854206" cy="525252"/>
          </a:xfrm>
          <a:prstGeom prst="wedgeRoundRectCallout">
            <a:avLst>
              <a:gd name="adj1" fmla="val -85737"/>
              <a:gd name="adj2" fmla="val -319594"/>
              <a:gd name="adj3" fmla="val 16667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dirty="0">
                <a:solidFill>
                  <a:schemeClr val="bg1"/>
                </a:solidFill>
              </a:rPr>
              <a:t>Katétr vede periferní cévou až do centrální žíly</a:t>
            </a:r>
          </a:p>
        </p:txBody>
      </p:sp>
      <p:pic>
        <p:nvPicPr>
          <p:cNvPr id="23" name="Obrázek 22"/>
          <p:cNvPicPr/>
          <p:nvPr/>
        </p:nvPicPr>
        <p:blipFill rotWithShape="1">
          <a:blip r:embed="rId2"/>
          <a:srcRect l="45788" t="6885" r="39759" b="74613"/>
          <a:stretch/>
        </p:blipFill>
        <p:spPr bwMode="auto">
          <a:xfrm rot="5400000">
            <a:off x="7188084" y="790522"/>
            <a:ext cx="1462556" cy="136613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8" name="Obdélník 27"/>
          <p:cNvSpPr/>
          <p:nvPr/>
        </p:nvSpPr>
        <p:spPr>
          <a:xfrm>
            <a:off x="32940" y="6083255"/>
            <a:ext cx="878753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>
              <a:buFont typeface="+mj-lt"/>
              <a:buAutoNum type="arabicPeriod"/>
            </a:pPr>
            <a:r>
              <a:rPr lang="cs-CZ" sz="1000" dirty="0" err="1"/>
              <a:t>Central</a:t>
            </a:r>
            <a:r>
              <a:rPr lang="cs-CZ" sz="1000" dirty="0"/>
              <a:t> </a:t>
            </a:r>
            <a:r>
              <a:rPr lang="cs-CZ" sz="1000" dirty="0" err="1"/>
              <a:t>Venous</a:t>
            </a:r>
            <a:r>
              <a:rPr lang="cs-CZ" sz="1000" dirty="0"/>
              <a:t> Access </a:t>
            </a:r>
            <a:r>
              <a:rPr lang="cs-CZ" sz="1000" dirty="0" err="1"/>
              <a:t>Catheters</a:t>
            </a:r>
            <a:r>
              <a:rPr lang="cs-CZ" sz="1000" dirty="0"/>
              <a:t> (</a:t>
            </a:r>
            <a:r>
              <a:rPr lang="cs-CZ" sz="1000" dirty="0" err="1"/>
              <a:t>Adult</a:t>
            </a:r>
            <a:r>
              <a:rPr lang="cs-CZ" sz="1000" dirty="0"/>
              <a:t>)</a:t>
            </a:r>
            <a:r>
              <a:rPr lang="en-US" sz="1000" dirty="0"/>
              <a:t> [</a:t>
            </a:r>
            <a:r>
              <a:rPr lang="cs-CZ" sz="1000" dirty="0"/>
              <a:t>online]. </a:t>
            </a:r>
            <a:r>
              <a:rPr lang="en-US" sz="1000" dirty="0"/>
              <a:t>[</a:t>
            </a:r>
            <a:r>
              <a:rPr lang="cs-CZ" sz="1000" dirty="0" err="1"/>
              <a:t>cited</a:t>
            </a:r>
            <a:r>
              <a:rPr lang="cs-CZ" sz="1000" dirty="0"/>
              <a:t> 2018-7-9]. </a:t>
            </a:r>
            <a:r>
              <a:rPr lang="cs-CZ" sz="1000" dirty="0" err="1"/>
              <a:t>Available</a:t>
            </a:r>
            <a:r>
              <a:rPr lang="cs-CZ" sz="1000" dirty="0"/>
              <a:t> </a:t>
            </a:r>
            <a:r>
              <a:rPr lang="cs-CZ" sz="1000" dirty="0" err="1"/>
              <a:t>from</a:t>
            </a:r>
            <a:r>
              <a:rPr lang="cs-CZ" sz="1000" dirty="0"/>
              <a:t>: </a:t>
            </a:r>
            <a:r>
              <a:rPr lang="cs-CZ" sz="1000" dirty="0">
                <a:hlinkClick r:id="rId3"/>
              </a:rPr>
              <a:t>https://www.uwhealth.org/</a:t>
            </a:r>
            <a:r>
              <a:rPr lang="cs-CZ" sz="1000" dirty="0" err="1">
                <a:hlinkClick r:id="rId3"/>
              </a:rPr>
              <a:t>images</a:t>
            </a:r>
            <a:r>
              <a:rPr lang="cs-CZ" sz="1000" dirty="0">
                <a:hlinkClick r:id="rId3"/>
              </a:rPr>
              <a:t>/</a:t>
            </a:r>
            <a:r>
              <a:rPr lang="cs-CZ" sz="1000" dirty="0" err="1">
                <a:hlinkClick r:id="rId3"/>
              </a:rPr>
              <a:t>ewebeditpro</a:t>
            </a:r>
            <a:r>
              <a:rPr lang="cs-CZ" sz="1000" dirty="0">
                <a:hlinkClick r:id="rId3"/>
              </a:rPr>
              <a:t>/</a:t>
            </a:r>
            <a:r>
              <a:rPr lang="cs-CZ" sz="1000" dirty="0" err="1">
                <a:hlinkClick r:id="rId3"/>
              </a:rPr>
              <a:t>uploadimages</a:t>
            </a:r>
            <a:r>
              <a:rPr lang="cs-CZ" sz="1000" dirty="0">
                <a:hlinkClick r:id="rId3"/>
              </a:rPr>
              <a:t>/4558_Figure_1.jpg</a:t>
            </a:r>
            <a:r>
              <a:rPr lang="cs-CZ" sz="1000" dirty="0"/>
              <a:t>. </a:t>
            </a:r>
            <a:r>
              <a:rPr lang="cs-CZ" sz="1000" dirty="0" err="1"/>
              <a:t>English</a:t>
            </a:r>
            <a:r>
              <a:rPr lang="cs-CZ" sz="1000" dirty="0"/>
              <a:t>.</a:t>
            </a:r>
          </a:p>
          <a:p>
            <a:pPr marL="228600" indent="-228600">
              <a:buFont typeface="+mj-lt"/>
              <a:buAutoNum type="arabicPeriod"/>
            </a:pPr>
            <a:r>
              <a:rPr lang="cs-CZ" sz="1000" dirty="0" err="1"/>
              <a:t>Kliebenstein</a:t>
            </a:r>
            <a:r>
              <a:rPr lang="cs-CZ" sz="1000" dirty="0"/>
              <a:t>,  M. </a:t>
            </a:r>
            <a:r>
              <a:rPr lang="en-US" sz="1000" dirty="0"/>
              <a:t>My patient has a CVAD…. What does that mean?</a:t>
            </a:r>
            <a:r>
              <a:rPr lang="cs-CZ" sz="1000" dirty="0"/>
              <a:t> </a:t>
            </a:r>
            <a:r>
              <a:rPr lang="en-US" sz="1000" dirty="0"/>
              <a:t>[</a:t>
            </a:r>
            <a:r>
              <a:rPr lang="cs-CZ" sz="1000" dirty="0"/>
              <a:t>online]. </a:t>
            </a:r>
            <a:r>
              <a:rPr lang="en-US" sz="1000" dirty="0"/>
              <a:t>[</a:t>
            </a:r>
            <a:r>
              <a:rPr lang="cs-CZ" sz="1000" dirty="0" err="1"/>
              <a:t>cited</a:t>
            </a:r>
            <a:r>
              <a:rPr lang="cs-CZ" sz="1000" dirty="0"/>
              <a:t> 2018-7-9]. </a:t>
            </a:r>
            <a:r>
              <a:rPr lang="cs-CZ" sz="1000" dirty="0" err="1"/>
              <a:t>Available</a:t>
            </a:r>
            <a:r>
              <a:rPr lang="cs-CZ" sz="1000" dirty="0"/>
              <a:t> </a:t>
            </a:r>
            <a:r>
              <a:rPr lang="cs-CZ" sz="1000" dirty="0" err="1"/>
              <a:t>from</a:t>
            </a:r>
            <a:r>
              <a:rPr lang="cs-CZ" sz="1000" dirty="0"/>
              <a:t>: </a:t>
            </a:r>
            <a:r>
              <a:rPr lang="cs-CZ" sz="1000" dirty="0">
                <a:hlinkClick r:id="rId4"/>
              </a:rPr>
              <a:t>https://www.chw.org/-/media/</a:t>
            </a:r>
            <a:r>
              <a:rPr lang="cs-CZ" sz="1000" dirty="0" err="1">
                <a:hlinkClick r:id="rId4"/>
              </a:rPr>
              <a:t>files</a:t>
            </a:r>
            <a:r>
              <a:rPr lang="cs-CZ" sz="1000" dirty="0">
                <a:hlinkClick r:id="rId4"/>
              </a:rPr>
              <a:t>/</a:t>
            </a:r>
            <a:r>
              <a:rPr lang="cs-CZ" sz="1000" dirty="0" err="1">
                <a:hlinkClick r:id="rId4"/>
              </a:rPr>
              <a:t>medical-professionals</a:t>
            </a:r>
            <a:r>
              <a:rPr lang="cs-CZ" sz="1000" dirty="0">
                <a:hlinkClick r:id="rId4"/>
              </a:rPr>
              <a:t>/</a:t>
            </a:r>
            <a:r>
              <a:rPr lang="cs-CZ" sz="1000" dirty="0" err="1">
                <a:hlinkClick r:id="rId4"/>
              </a:rPr>
              <a:t>nursing-students</a:t>
            </a:r>
            <a:r>
              <a:rPr lang="cs-CZ" sz="1000" dirty="0">
                <a:hlinkClick r:id="rId4"/>
              </a:rPr>
              <a:t>/post-</a:t>
            </a:r>
            <a:r>
              <a:rPr lang="cs-CZ" sz="1000" dirty="0" err="1">
                <a:hlinkClick r:id="rId4"/>
              </a:rPr>
              <a:t>conferences</a:t>
            </a:r>
            <a:r>
              <a:rPr lang="cs-CZ" sz="1000" dirty="0">
                <a:hlinkClick r:id="rId4"/>
              </a:rPr>
              <a:t>/</a:t>
            </a:r>
            <a:r>
              <a:rPr lang="cs-CZ" sz="1000" dirty="0" err="1">
                <a:hlinkClick r:id="rId4"/>
              </a:rPr>
              <a:t>centrallines.pdf?la</a:t>
            </a:r>
            <a:r>
              <a:rPr lang="cs-CZ" sz="1000" dirty="0">
                <a:hlinkClick r:id="rId4"/>
              </a:rPr>
              <a:t>=en</a:t>
            </a:r>
            <a:r>
              <a:rPr lang="cs-CZ" sz="1000" dirty="0"/>
              <a:t>. </a:t>
            </a:r>
            <a:r>
              <a:rPr lang="cs-CZ" sz="1000" dirty="0" err="1"/>
              <a:t>English</a:t>
            </a:r>
            <a:r>
              <a:rPr lang="cs-CZ" sz="1000" dirty="0"/>
              <a:t>. </a:t>
            </a:r>
          </a:p>
        </p:txBody>
      </p:sp>
      <p:sp>
        <p:nvSpPr>
          <p:cNvPr id="32" name="TextovéPole 31"/>
          <p:cNvSpPr txBox="1"/>
          <p:nvPr/>
        </p:nvSpPr>
        <p:spPr>
          <a:xfrm>
            <a:off x="8269550" y="1954373"/>
            <a:ext cx="4002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[2]</a:t>
            </a:r>
          </a:p>
        </p:txBody>
      </p:sp>
      <p:sp>
        <p:nvSpPr>
          <p:cNvPr id="35" name="Zaoblený obdélníkový bublinový popisek 34"/>
          <p:cNvSpPr/>
          <p:nvPr/>
        </p:nvSpPr>
        <p:spPr>
          <a:xfrm>
            <a:off x="5942350" y="5157795"/>
            <a:ext cx="2880320" cy="635711"/>
          </a:xfrm>
          <a:prstGeom prst="wedgeRoundRectCallout">
            <a:avLst>
              <a:gd name="adj1" fmla="val -22983"/>
              <a:gd name="adj2" fmla="val -159602"/>
              <a:gd name="adj3" fmla="val 16667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dirty="0"/>
              <a:t>Podívej se na video zavedení: https://www.youtube.com/watch?v=9FvUsjje8ic</a:t>
            </a:r>
          </a:p>
        </p:txBody>
      </p:sp>
      <p:sp>
        <p:nvSpPr>
          <p:cNvPr id="5" name="Zaoblený obdélníkový bublinový popisek 4"/>
          <p:cNvSpPr/>
          <p:nvPr/>
        </p:nvSpPr>
        <p:spPr>
          <a:xfrm>
            <a:off x="191618" y="3519461"/>
            <a:ext cx="2127643" cy="1259681"/>
          </a:xfrm>
          <a:prstGeom prst="wedgeRoundRectCallout">
            <a:avLst>
              <a:gd name="adj1" fmla="val 85315"/>
              <a:gd name="adj2" fmla="val -79009"/>
              <a:gd name="adj3" fmla="val 16667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MIDLINE KATÉTR</a:t>
            </a:r>
          </a:p>
          <a:p>
            <a:pPr algn="ctr"/>
            <a:r>
              <a:rPr lang="cs-CZ" sz="1200" dirty="0"/>
              <a:t>Je periferní žilní katétr zavedený obdobně jako PICC, ale nesahá až do HDŽ –končí v periferní žíle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168546FE-B919-461D-B7D4-6C5CB72C0C0E}"/>
              </a:ext>
            </a:extLst>
          </p:cNvPr>
          <p:cNvSpPr txBox="1"/>
          <p:nvPr/>
        </p:nvSpPr>
        <p:spPr>
          <a:xfrm>
            <a:off x="8795828" y="6628497"/>
            <a:ext cx="2503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00" dirty="0"/>
              <a:t>8</a:t>
            </a:r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43F9A5AC-10EC-4D05-92C5-BC86977DCD0A}"/>
              </a:ext>
            </a:extLst>
          </p:cNvPr>
          <p:cNvSpPr/>
          <p:nvPr/>
        </p:nvSpPr>
        <p:spPr>
          <a:xfrm>
            <a:off x="2228571" y="522082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cs-CZ" sz="23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PICC</a:t>
            </a:r>
          </a:p>
          <a:p>
            <a:pPr algn="ctr"/>
            <a:r>
              <a:rPr lang="cs-CZ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(periferní implantovaný centrální katétr) </a:t>
            </a:r>
          </a:p>
        </p:txBody>
      </p:sp>
    </p:spTree>
    <p:extLst>
      <p:ext uri="{BB962C8B-B14F-4D97-AF65-F5344CB8AC3E}">
        <p14:creationId xmlns:p14="http://schemas.microsoft.com/office/powerpoint/2010/main" val="10854878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248" y="738664"/>
            <a:ext cx="9001000" cy="6048672"/>
          </a:xfrm>
        </p:spPr>
        <p:txBody>
          <a:bodyPr>
            <a:noAutofit/>
          </a:bodyPr>
          <a:lstStyle/>
          <a:p>
            <a:pPr algn="l"/>
            <a:r>
              <a:rPr lang="cs-CZ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ASA I  </a:t>
            </a:r>
            <a:r>
              <a:rPr lang="cs-CZ" sz="1800" dirty="0">
                <a:latin typeface="+mn-lt"/>
              </a:rPr>
              <a:t>= zdravý pacient bez patologického klinického (psychosomatického) a laboratorního nálezu, chorobný proces, pro který je pacient operován, je lokalizovaný a nezpůsobuje systémovou poruchu</a:t>
            </a:r>
            <a:br>
              <a:rPr lang="cs-CZ" sz="1800" dirty="0">
                <a:latin typeface="+mn-lt"/>
              </a:rPr>
            </a:br>
            <a:r>
              <a:rPr lang="cs-CZ" sz="700" dirty="0">
                <a:latin typeface="+mn-lt"/>
              </a:rPr>
              <a:t> </a:t>
            </a:r>
            <a:br>
              <a:rPr lang="cs-CZ" sz="1800" dirty="0">
                <a:latin typeface="+mn-lt"/>
              </a:rPr>
            </a:br>
            <a:r>
              <a:rPr lang="cs-CZ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ASA II</a:t>
            </a:r>
            <a:r>
              <a:rPr lang="cs-CZ" sz="1800" b="1" dirty="0">
                <a:latin typeface="+mn-lt"/>
              </a:rPr>
              <a:t> = </a:t>
            </a:r>
            <a:r>
              <a:rPr lang="cs-CZ" sz="1800" dirty="0">
                <a:latin typeface="+mn-lt"/>
              </a:rPr>
              <a:t>lehké systémové onemocnění dobře kompenzované - neovlivňuje normální aktivitu jedince a funkci orgánů </a:t>
            </a:r>
            <a:r>
              <a:rPr lang="cs-CZ" sz="1200" dirty="0">
                <a:latin typeface="+mn-lt"/>
              </a:rPr>
              <a:t>(např. lehká hypertenze, DM, anemie, pokročilý věk, obezita, chronická bronchitis, lehká forma ICHS) </a:t>
            </a:r>
            <a:br>
              <a:rPr lang="cs-CZ" sz="1200" dirty="0">
                <a:latin typeface="+mn-lt"/>
              </a:rPr>
            </a:br>
            <a:br>
              <a:rPr lang="cs-CZ" sz="700" dirty="0">
                <a:latin typeface="+mn-lt"/>
              </a:rPr>
            </a:br>
            <a:r>
              <a:rPr lang="cs-CZ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ASA III </a:t>
            </a:r>
            <a:r>
              <a:rPr lang="cs-CZ" sz="1800" b="1" dirty="0">
                <a:latin typeface="+mn-lt"/>
              </a:rPr>
              <a:t>=</a:t>
            </a:r>
            <a:r>
              <a:rPr lang="cs-CZ" sz="1800" dirty="0">
                <a:latin typeface="+mn-lt"/>
              </a:rPr>
              <a:t>  středně závažné systémové onemocnění nebo systémové onemocnění více systémů, onemocnění omezující aktivitu nemocného a výkonnost a funkci orgánů </a:t>
            </a:r>
            <a:r>
              <a:rPr lang="cs-CZ" sz="1200" dirty="0">
                <a:latin typeface="+mn-lt"/>
              </a:rPr>
              <a:t>(</a:t>
            </a:r>
            <a:r>
              <a:rPr lang="cs-CZ" sz="1200" dirty="0"/>
              <a:t>např. </a:t>
            </a:r>
            <a:r>
              <a:rPr lang="cs-CZ" sz="1200" dirty="0">
                <a:latin typeface="+mn-lt"/>
              </a:rPr>
              <a:t>AP, st. po IM, závažná forma DM, srdeční selhání, kombinace DM  a hypertenze)</a:t>
            </a:r>
            <a:br>
              <a:rPr lang="cs-CZ" sz="1800" dirty="0">
                <a:latin typeface="+mn-lt"/>
              </a:rPr>
            </a:br>
            <a:r>
              <a:rPr lang="cs-CZ" sz="700" dirty="0">
                <a:latin typeface="+mn-lt"/>
              </a:rPr>
              <a:t> </a:t>
            </a:r>
            <a:br>
              <a:rPr lang="cs-CZ" sz="1800" dirty="0">
                <a:latin typeface="+mn-lt"/>
              </a:rPr>
            </a:br>
            <a:r>
              <a:rPr lang="cs-CZ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ASA IV</a:t>
            </a:r>
            <a:r>
              <a:rPr lang="cs-CZ" sz="1800" b="1" dirty="0">
                <a:latin typeface="+mn-lt"/>
              </a:rPr>
              <a:t> = </a:t>
            </a:r>
            <a:r>
              <a:rPr lang="cs-CZ" sz="1800" dirty="0">
                <a:latin typeface="+mn-lt"/>
              </a:rPr>
              <a:t>závažné systémové onemocnění, špatně kompenzované onemocnění nebo terminální stádium, které není vždy operací řešitelné </a:t>
            </a:r>
            <a:r>
              <a:rPr lang="cs-CZ" sz="1200" dirty="0">
                <a:latin typeface="+mn-lt"/>
              </a:rPr>
              <a:t>(</a:t>
            </a:r>
            <a:r>
              <a:rPr lang="cs-CZ" sz="1200" dirty="0"/>
              <a:t>např. </a:t>
            </a:r>
            <a:r>
              <a:rPr lang="cs-CZ" sz="1200" dirty="0">
                <a:latin typeface="+mn-lt"/>
              </a:rPr>
              <a:t>srdeční dekompenzace, nestabilní </a:t>
            </a:r>
            <a:r>
              <a:rPr lang="cs-CZ" sz="1200" dirty="0" err="1">
                <a:latin typeface="+mn-lt"/>
              </a:rPr>
              <a:t>sy</a:t>
            </a:r>
            <a:r>
              <a:rPr lang="cs-CZ" sz="1200" dirty="0">
                <a:latin typeface="+mn-lt"/>
              </a:rPr>
              <a:t> AP, akutní myokarditis, pokročilá forma plicní, ledvinné, jaterní a endokrinologické nedostatečnosti, hemoragický šok, peritonitis, ileus aj.)</a:t>
            </a:r>
            <a:br>
              <a:rPr lang="cs-CZ" sz="1800" dirty="0">
                <a:latin typeface="+mn-lt"/>
              </a:rPr>
            </a:br>
            <a:r>
              <a:rPr lang="cs-CZ" sz="700" dirty="0">
                <a:latin typeface="+mn-lt"/>
              </a:rPr>
              <a:t> </a:t>
            </a:r>
            <a:br>
              <a:rPr lang="cs-CZ" sz="1800" dirty="0">
                <a:latin typeface="+mn-lt"/>
              </a:rPr>
            </a:br>
            <a:r>
              <a:rPr lang="cs-CZ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ASA V </a:t>
            </a:r>
            <a:r>
              <a:rPr lang="cs-CZ" sz="1800" b="1" dirty="0">
                <a:latin typeface="+mn-lt"/>
              </a:rPr>
              <a:t>= </a:t>
            </a:r>
            <a:r>
              <a:rPr lang="cs-CZ" sz="1800" dirty="0">
                <a:latin typeface="+mn-lt"/>
              </a:rPr>
              <a:t>nemocný v akutním ohrožení smrtí, </a:t>
            </a:r>
            <a:r>
              <a:rPr lang="cs-CZ" sz="1800" dirty="0" err="1">
                <a:latin typeface="+mn-lt"/>
              </a:rPr>
              <a:t>moribundní</a:t>
            </a:r>
            <a:r>
              <a:rPr lang="cs-CZ" sz="1800" dirty="0">
                <a:latin typeface="+mn-lt"/>
              </a:rPr>
              <a:t> pacient, u něhož je operace poslední možností záchrany života, smrt je pravděpodobná do 24 hodin, ať již s operací, nebo bez ní</a:t>
            </a:r>
            <a:br>
              <a:rPr lang="cs-CZ" sz="1800" dirty="0">
                <a:latin typeface="+mn-lt"/>
              </a:rPr>
            </a:br>
            <a:br>
              <a:rPr lang="cs-CZ" sz="1800" dirty="0">
                <a:latin typeface="+mn-lt"/>
              </a:rPr>
            </a:br>
            <a:r>
              <a:rPr lang="cs-CZ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ASA VI </a:t>
            </a:r>
            <a:r>
              <a:rPr lang="cs-CZ" sz="1800" b="1" dirty="0"/>
              <a:t>= </a:t>
            </a:r>
            <a:r>
              <a:rPr lang="cs-CZ" sz="1800" dirty="0">
                <a:latin typeface="+mn-lt"/>
              </a:rPr>
              <a:t>pacienti s konstatovanou smrtí mozku - odjímání orgánů za účelem transplantace</a:t>
            </a:r>
            <a:br>
              <a:rPr lang="cs-CZ" sz="1800" dirty="0">
                <a:latin typeface="+mn-lt"/>
              </a:rPr>
            </a:br>
            <a:r>
              <a:rPr lang="cs-CZ" sz="700" dirty="0">
                <a:latin typeface="+mn-lt"/>
              </a:rPr>
              <a:t> </a:t>
            </a:r>
            <a:br>
              <a:rPr lang="cs-CZ" sz="1800" dirty="0">
                <a:latin typeface="+mn-lt"/>
              </a:rPr>
            </a:br>
            <a:r>
              <a:rPr lang="cs-CZ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E </a:t>
            </a:r>
            <a:r>
              <a:rPr lang="cs-CZ" sz="1800" b="1" dirty="0">
                <a:latin typeface="+mn-lt"/>
              </a:rPr>
              <a:t>= </a:t>
            </a:r>
            <a:r>
              <a:rPr lang="cs-CZ" sz="1800" dirty="0">
                <a:latin typeface="+mn-lt"/>
              </a:rPr>
              <a:t>Akutní výkony (z anglického </a:t>
            </a:r>
            <a:r>
              <a:rPr lang="cs-CZ" sz="1800" dirty="0" err="1">
                <a:latin typeface="+mn-lt"/>
              </a:rPr>
              <a:t>emegrency</a:t>
            </a:r>
            <a:r>
              <a:rPr lang="cs-CZ" sz="1800" dirty="0">
                <a:latin typeface="+mn-lt"/>
              </a:rPr>
              <a:t>), klinický stav pacienta je horší než odpovídající stupeň klasifikace ASA - riziko je 1,6 až 2x vyšší - připojuje se k ASA v případě akutní operace - pacient neprošel standartní předoperační přípravou.</a:t>
            </a:r>
          </a:p>
        </p:txBody>
      </p:sp>
      <p:sp>
        <p:nvSpPr>
          <p:cNvPr id="3" name="Obdélník 2"/>
          <p:cNvSpPr/>
          <p:nvPr/>
        </p:nvSpPr>
        <p:spPr>
          <a:xfrm>
            <a:off x="-3948" y="0"/>
            <a:ext cx="914794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KLASIFIKACE CELKOVÉHO FYZICKÉHO STAVU PŘED ANESTEZIÍ DLE ASA </a:t>
            </a:r>
            <a:r>
              <a:rPr lang="cs-CZ" sz="1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(HODNOCENÍ DLE AMERICAN SOCIETY OF ANESTHESIOLOGISTS)</a:t>
            </a:r>
            <a:r>
              <a:rPr lang="cs-CZ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cs-CZ" sz="1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= STANOVENÍ OPERAČNÍHO RIZIKA</a:t>
            </a:r>
            <a:r>
              <a:rPr lang="cs-CZ" sz="1600" b="1" dirty="0"/>
              <a:t> </a:t>
            </a:r>
            <a:endParaRPr lang="cs-CZ" sz="1600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3408C149-68C9-4698-953F-56F5FF55FA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Dedikováno projektu MUNI/FR/0962/2017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FF1E92DE-88FF-4ABC-85F4-18DB0A48943B}"/>
              </a:ext>
            </a:extLst>
          </p:cNvPr>
          <p:cNvSpPr txBox="1"/>
          <p:nvPr/>
        </p:nvSpPr>
        <p:spPr>
          <a:xfrm>
            <a:off x="8795828" y="6611779"/>
            <a:ext cx="2503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00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84644566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aoblený obdélník 6"/>
          <p:cNvSpPr/>
          <p:nvPr/>
        </p:nvSpPr>
        <p:spPr>
          <a:xfrm>
            <a:off x="21327" y="522241"/>
            <a:ext cx="9101346" cy="5561014"/>
          </a:xfrm>
          <a:prstGeom prst="roundRect">
            <a:avLst/>
          </a:prstGeom>
          <a:noFill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endParaRPr lang="cs-CZ" sz="1400" dirty="0"/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cs-CZ" sz="1400" dirty="0"/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cs-CZ" sz="1400" dirty="0"/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cs-CZ" sz="1400" dirty="0"/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cs-CZ" sz="1400" dirty="0"/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cs-CZ" sz="1400" dirty="0"/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cs-CZ" sz="1400" dirty="0"/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cs-CZ" sz="14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400" dirty="0"/>
              <a:t>Zavádí se  do HDŽ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400" dirty="0"/>
              <a:t>První etáž katétru vede podkožím, poté vstupuje do cévy a vede do HDŽ</a:t>
            </a:r>
          </a:p>
          <a:p>
            <a:r>
              <a:rPr lang="cs-CZ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Využití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400" dirty="0"/>
              <a:t>Měsíce </a:t>
            </a:r>
          </a:p>
          <a:p>
            <a:r>
              <a:rPr lang="cs-CZ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Zavádění na sálku: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400" dirty="0"/>
              <a:t>Lokální nebo celková </a:t>
            </a:r>
          </a:p>
          <a:p>
            <a:pPr>
              <a:tabLst>
                <a:tab pos="266700" algn="l"/>
              </a:tabLst>
            </a:pPr>
            <a:r>
              <a:rPr lang="cs-CZ" sz="1400" dirty="0"/>
              <a:t>	anestezie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400" dirty="0"/>
              <a:t>UZ kontrola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400" dirty="0"/>
              <a:t>Monitorace EKG</a:t>
            </a:r>
          </a:p>
          <a:p>
            <a:pPr indent="266700"/>
            <a:r>
              <a:rPr lang="cs-CZ" sz="1400" dirty="0"/>
              <a:t>nárůst P vlny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400" dirty="0"/>
              <a:t>RTG kontrola pozice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cs-CZ" sz="1400" dirty="0"/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cs-CZ" sz="1400" dirty="0"/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cs-CZ" sz="1400" dirty="0"/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cs-CZ" sz="1400" dirty="0"/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cs-CZ" sz="1400" dirty="0"/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cs-CZ" sz="1400" dirty="0"/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cs-CZ" sz="1400" dirty="0"/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cs-CZ" sz="1400" dirty="0"/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cs-CZ" sz="1400" dirty="0"/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cs-CZ" sz="1400" dirty="0"/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cs-CZ" sz="1400" dirty="0"/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cs-CZ" sz="1400" dirty="0"/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cs-CZ" sz="1400" dirty="0"/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cs-CZ" sz="1400" dirty="0"/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cs-CZ" sz="1400" dirty="0"/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cs-CZ" sz="1400" dirty="0"/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cs-CZ" sz="1400" dirty="0"/>
          </a:p>
        </p:txBody>
      </p:sp>
      <p:pic>
        <p:nvPicPr>
          <p:cNvPr id="25" name="Obrázek 24"/>
          <p:cNvPicPr/>
          <p:nvPr/>
        </p:nvPicPr>
        <p:blipFill rotWithShape="1">
          <a:blip r:embed="rId2"/>
          <a:srcRect l="61378" t="38099" r="25196" b="37277"/>
          <a:stretch/>
        </p:blipFill>
        <p:spPr bwMode="auto">
          <a:xfrm>
            <a:off x="7143172" y="3305310"/>
            <a:ext cx="1476552" cy="135461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>
          <a:xfrm>
            <a:off x="6227073" y="6066761"/>
            <a:ext cx="2895600" cy="365125"/>
          </a:xfrm>
        </p:spPr>
        <p:txBody>
          <a:bodyPr/>
          <a:lstStyle/>
          <a:p>
            <a:r>
              <a:rPr lang="cs-CZ" dirty="0"/>
              <a:t>Dedikováno projektu MUNI/FR/0962/2017</a:t>
            </a:r>
          </a:p>
        </p:txBody>
      </p:sp>
      <p:pic>
        <p:nvPicPr>
          <p:cNvPr id="3" name="Obrázek 2" descr="SouvisejÃ­cÃ­ obrÃ¡zek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4" t="3078" r="2457"/>
          <a:stretch/>
        </p:blipFill>
        <p:spPr bwMode="auto">
          <a:xfrm>
            <a:off x="2624064" y="2045692"/>
            <a:ext cx="4297699" cy="390358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Zástupný symbol pro text 4"/>
          <p:cNvSpPr txBox="1">
            <a:spLocks/>
          </p:cNvSpPr>
          <p:nvPr/>
        </p:nvSpPr>
        <p:spPr>
          <a:xfrm>
            <a:off x="32940" y="45569"/>
            <a:ext cx="9003556" cy="47667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buNone/>
            </a:pPr>
            <a:r>
              <a:rPr lang="cs-CZ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CENTRÁLNÍ ŽILNÍ KATÉTR = Střednědobý</a:t>
            </a:r>
          </a:p>
        </p:txBody>
      </p:sp>
      <p:sp>
        <p:nvSpPr>
          <p:cNvPr id="10" name="Zaoblený obdélníkový bublinový popisek 9"/>
          <p:cNvSpPr/>
          <p:nvPr/>
        </p:nvSpPr>
        <p:spPr>
          <a:xfrm>
            <a:off x="2572785" y="2636481"/>
            <a:ext cx="1179716" cy="426580"/>
          </a:xfrm>
          <a:prstGeom prst="wedgeRoundRectCallout">
            <a:avLst>
              <a:gd name="adj1" fmla="val 82238"/>
              <a:gd name="adj2" fmla="val 70390"/>
              <a:gd name="adj3" fmla="val 16667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dirty="0">
                <a:solidFill>
                  <a:schemeClr val="tx1"/>
                </a:solidFill>
              </a:rPr>
              <a:t>Vstup katétru do žíly</a:t>
            </a:r>
          </a:p>
        </p:txBody>
      </p:sp>
      <p:sp>
        <p:nvSpPr>
          <p:cNvPr id="11" name="Zaoblený obdélníkový bublinový popisek 10"/>
          <p:cNvSpPr/>
          <p:nvPr/>
        </p:nvSpPr>
        <p:spPr>
          <a:xfrm>
            <a:off x="3354756" y="2174999"/>
            <a:ext cx="1080120" cy="315760"/>
          </a:xfrm>
          <a:prstGeom prst="wedgeRoundRectCallout">
            <a:avLst>
              <a:gd name="adj1" fmla="val 57853"/>
              <a:gd name="adj2" fmla="val 234996"/>
              <a:gd name="adj3" fmla="val 16667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1200" dirty="0">
                <a:solidFill>
                  <a:schemeClr val="tx1"/>
                </a:solidFill>
              </a:rPr>
              <a:t>Katétr v žíle</a:t>
            </a:r>
          </a:p>
        </p:txBody>
      </p:sp>
      <p:sp>
        <p:nvSpPr>
          <p:cNvPr id="12" name="Zaoblený obdélníkový bublinový popisek 11"/>
          <p:cNvSpPr/>
          <p:nvPr/>
        </p:nvSpPr>
        <p:spPr>
          <a:xfrm>
            <a:off x="2527624" y="3856330"/>
            <a:ext cx="1540320" cy="360040"/>
          </a:xfrm>
          <a:prstGeom prst="wedgeRoundRectCallout">
            <a:avLst>
              <a:gd name="adj1" fmla="val 113453"/>
              <a:gd name="adj2" fmla="val -60122"/>
              <a:gd name="adj3" fmla="val 16667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dirty="0">
                <a:solidFill>
                  <a:schemeClr val="tx1"/>
                </a:solidFill>
              </a:rPr>
              <a:t>Vstup katétru do podloží</a:t>
            </a:r>
          </a:p>
        </p:txBody>
      </p:sp>
      <p:sp>
        <p:nvSpPr>
          <p:cNvPr id="13" name="Zaoblený obdélníkový bublinový popisek 12"/>
          <p:cNvSpPr/>
          <p:nvPr/>
        </p:nvSpPr>
        <p:spPr>
          <a:xfrm>
            <a:off x="4968483" y="5051806"/>
            <a:ext cx="1098288" cy="360040"/>
          </a:xfrm>
          <a:prstGeom prst="wedgeRoundRectCallout">
            <a:avLst>
              <a:gd name="adj1" fmla="val -84944"/>
              <a:gd name="adj2" fmla="val 39877"/>
              <a:gd name="adj3" fmla="val 16667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dirty="0">
                <a:solidFill>
                  <a:schemeClr val="tx1"/>
                </a:solidFill>
              </a:rPr>
              <a:t>Katetr na povrchu těla</a:t>
            </a:r>
          </a:p>
        </p:txBody>
      </p:sp>
      <p:sp>
        <p:nvSpPr>
          <p:cNvPr id="14" name="Zaoblený obdélníkový bublinový popisek 13"/>
          <p:cNvSpPr/>
          <p:nvPr/>
        </p:nvSpPr>
        <p:spPr>
          <a:xfrm>
            <a:off x="2572785" y="3102765"/>
            <a:ext cx="1224136" cy="593664"/>
          </a:xfrm>
          <a:prstGeom prst="wedgeRoundRectCallout">
            <a:avLst>
              <a:gd name="adj1" fmla="val 74993"/>
              <a:gd name="adj2" fmla="val -11094"/>
              <a:gd name="adj3" fmla="val 16667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dirty="0">
                <a:solidFill>
                  <a:schemeClr val="tx1"/>
                </a:solidFill>
              </a:rPr>
              <a:t>Tunel v podkoží kterým vede katétr</a:t>
            </a:r>
          </a:p>
        </p:txBody>
      </p:sp>
      <p:sp>
        <p:nvSpPr>
          <p:cNvPr id="15" name="Zaoblený obdélníkový bublinový popisek 14"/>
          <p:cNvSpPr/>
          <p:nvPr/>
        </p:nvSpPr>
        <p:spPr>
          <a:xfrm>
            <a:off x="4949169" y="4216370"/>
            <a:ext cx="1085928" cy="360040"/>
          </a:xfrm>
          <a:prstGeom prst="wedgeRoundRectCallout">
            <a:avLst>
              <a:gd name="adj1" fmla="val -83376"/>
              <a:gd name="adj2" fmla="val 63820"/>
              <a:gd name="adj3" fmla="val 16667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dirty="0">
                <a:solidFill>
                  <a:schemeClr val="tx1"/>
                </a:solidFill>
              </a:rPr>
              <a:t>Uzávěr katétru</a:t>
            </a:r>
          </a:p>
        </p:txBody>
      </p:sp>
      <p:pic>
        <p:nvPicPr>
          <p:cNvPr id="24" name="Obrázek 23"/>
          <p:cNvPicPr/>
          <p:nvPr/>
        </p:nvPicPr>
        <p:blipFill rotWithShape="1">
          <a:blip r:embed="rId4"/>
          <a:srcRect l="56878" t="26136" r="35704" b="63817"/>
          <a:stretch/>
        </p:blipFill>
        <p:spPr bwMode="auto">
          <a:xfrm>
            <a:off x="7106621" y="1995739"/>
            <a:ext cx="1476552" cy="128148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6" name="Zaoblený obdélníkový bublinový popisek 25"/>
          <p:cNvSpPr/>
          <p:nvPr/>
        </p:nvSpPr>
        <p:spPr>
          <a:xfrm>
            <a:off x="7747990" y="2755947"/>
            <a:ext cx="1080120" cy="524005"/>
          </a:xfrm>
          <a:prstGeom prst="wedgeRoundRectCallout">
            <a:avLst>
              <a:gd name="adj1" fmla="val -75589"/>
              <a:gd name="adj2" fmla="val -35426"/>
              <a:gd name="adj3" fmla="val 16667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dirty="0">
                <a:solidFill>
                  <a:schemeClr val="tx1"/>
                </a:solidFill>
              </a:rPr>
              <a:t>Vstup katétru do podloží</a:t>
            </a:r>
          </a:p>
        </p:txBody>
      </p:sp>
      <p:sp>
        <p:nvSpPr>
          <p:cNvPr id="27" name="Zaoblený obdélníkový bublinový popisek 26"/>
          <p:cNvSpPr/>
          <p:nvPr/>
        </p:nvSpPr>
        <p:spPr>
          <a:xfrm>
            <a:off x="6372200" y="3336389"/>
            <a:ext cx="1134706" cy="360040"/>
          </a:xfrm>
          <a:prstGeom prst="wedgeRoundRectCallout">
            <a:avLst>
              <a:gd name="adj1" fmla="val 42077"/>
              <a:gd name="adj2" fmla="val -99868"/>
              <a:gd name="adj3" fmla="val 16667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dirty="0">
                <a:solidFill>
                  <a:schemeClr val="tx1"/>
                </a:solidFill>
              </a:rPr>
              <a:t>Podkožní tunel</a:t>
            </a:r>
          </a:p>
        </p:txBody>
      </p:sp>
      <p:sp>
        <p:nvSpPr>
          <p:cNvPr id="28" name="Obdélník 27"/>
          <p:cNvSpPr/>
          <p:nvPr/>
        </p:nvSpPr>
        <p:spPr>
          <a:xfrm>
            <a:off x="32940" y="6083255"/>
            <a:ext cx="879517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>
              <a:buFont typeface="+mj-lt"/>
              <a:buAutoNum type="arabicPeriod"/>
            </a:pPr>
            <a:r>
              <a:rPr lang="cs-CZ" sz="1000" dirty="0" err="1"/>
              <a:t>Central</a:t>
            </a:r>
            <a:r>
              <a:rPr lang="cs-CZ" sz="1000" dirty="0"/>
              <a:t> </a:t>
            </a:r>
            <a:r>
              <a:rPr lang="cs-CZ" sz="1000" dirty="0" err="1"/>
              <a:t>Venous</a:t>
            </a:r>
            <a:r>
              <a:rPr lang="cs-CZ" sz="1000" dirty="0"/>
              <a:t> Access </a:t>
            </a:r>
            <a:r>
              <a:rPr lang="cs-CZ" sz="1000" dirty="0" err="1"/>
              <a:t>Catheters</a:t>
            </a:r>
            <a:r>
              <a:rPr lang="cs-CZ" sz="1000" dirty="0"/>
              <a:t> (</a:t>
            </a:r>
            <a:r>
              <a:rPr lang="cs-CZ" sz="1000" dirty="0" err="1"/>
              <a:t>Adult</a:t>
            </a:r>
            <a:r>
              <a:rPr lang="cs-CZ" sz="1000" dirty="0"/>
              <a:t>)</a:t>
            </a:r>
            <a:r>
              <a:rPr lang="en-US" sz="1000" dirty="0"/>
              <a:t> [</a:t>
            </a:r>
            <a:r>
              <a:rPr lang="cs-CZ" sz="1000" dirty="0"/>
              <a:t>online]. </a:t>
            </a:r>
            <a:r>
              <a:rPr lang="en-US" sz="1000" dirty="0"/>
              <a:t>[</a:t>
            </a:r>
            <a:r>
              <a:rPr lang="cs-CZ" sz="1000" dirty="0" err="1"/>
              <a:t>cited</a:t>
            </a:r>
            <a:r>
              <a:rPr lang="cs-CZ" sz="1000" dirty="0"/>
              <a:t> 2018-7-9]. </a:t>
            </a:r>
            <a:r>
              <a:rPr lang="cs-CZ" sz="1000" dirty="0" err="1"/>
              <a:t>Available</a:t>
            </a:r>
            <a:r>
              <a:rPr lang="cs-CZ" sz="1000" dirty="0"/>
              <a:t> </a:t>
            </a:r>
            <a:r>
              <a:rPr lang="cs-CZ" sz="1000" dirty="0" err="1"/>
              <a:t>from</a:t>
            </a:r>
            <a:r>
              <a:rPr lang="cs-CZ" sz="1000" dirty="0"/>
              <a:t>: </a:t>
            </a:r>
            <a:r>
              <a:rPr lang="cs-CZ" sz="1000" dirty="0">
                <a:hlinkClick r:id="rId5"/>
              </a:rPr>
              <a:t>https://www.uwhealth.org/</a:t>
            </a:r>
            <a:r>
              <a:rPr lang="cs-CZ" sz="1000" dirty="0" err="1">
                <a:hlinkClick r:id="rId5"/>
              </a:rPr>
              <a:t>images</a:t>
            </a:r>
            <a:r>
              <a:rPr lang="cs-CZ" sz="1000" dirty="0">
                <a:hlinkClick r:id="rId5"/>
              </a:rPr>
              <a:t>/</a:t>
            </a:r>
            <a:r>
              <a:rPr lang="cs-CZ" sz="1000" dirty="0" err="1">
                <a:hlinkClick r:id="rId5"/>
              </a:rPr>
              <a:t>ewebeditpro</a:t>
            </a:r>
            <a:r>
              <a:rPr lang="cs-CZ" sz="1000" dirty="0">
                <a:hlinkClick r:id="rId5"/>
              </a:rPr>
              <a:t>/</a:t>
            </a:r>
            <a:r>
              <a:rPr lang="cs-CZ" sz="1000" dirty="0" err="1">
                <a:hlinkClick r:id="rId5"/>
              </a:rPr>
              <a:t>uploadimages</a:t>
            </a:r>
            <a:r>
              <a:rPr lang="cs-CZ" sz="1000" dirty="0">
                <a:hlinkClick r:id="rId5"/>
              </a:rPr>
              <a:t>/4558_Figure_1.jpg</a:t>
            </a:r>
            <a:r>
              <a:rPr lang="cs-CZ" sz="1000" dirty="0"/>
              <a:t>. </a:t>
            </a:r>
            <a:r>
              <a:rPr lang="cs-CZ" sz="1000" dirty="0" err="1"/>
              <a:t>English</a:t>
            </a:r>
            <a:r>
              <a:rPr lang="cs-CZ" sz="1000" dirty="0"/>
              <a:t>.</a:t>
            </a:r>
          </a:p>
          <a:p>
            <a:pPr marL="228600" indent="-228600">
              <a:buFont typeface="+mj-lt"/>
              <a:buAutoNum type="arabicPeriod"/>
            </a:pPr>
            <a:r>
              <a:rPr lang="cs-CZ" sz="1000" dirty="0" err="1"/>
              <a:t>Kliebenstein</a:t>
            </a:r>
            <a:r>
              <a:rPr lang="cs-CZ" sz="1000" dirty="0"/>
              <a:t>,  M. </a:t>
            </a:r>
            <a:r>
              <a:rPr lang="en-US" sz="1000" dirty="0"/>
              <a:t>My patient has a CVAD…. What does that mean?</a:t>
            </a:r>
            <a:r>
              <a:rPr lang="cs-CZ" sz="1000" dirty="0"/>
              <a:t> </a:t>
            </a:r>
            <a:r>
              <a:rPr lang="en-US" sz="1000" dirty="0"/>
              <a:t>[</a:t>
            </a:r>
            <a:r>
              <a:rPr lang="cs-CZ" sz="1000" dirty="0"/>
              <a:t>online]. </a:t>
            </a:r>
            <a:r>
              <a:rPr lang="en-US" sz="1000" dirty="0"/>
              <a:t>[</a:t>
            </a:r>
            <a:r>
              <a:rPr lang="cs-CZ" sz="1000" dirty="0" err="1"/>
              <a:t>cited</a:t>
            </a:r>
            <a:r>
              <a:rPr lang="cs-CZ" sz="1000" dirty="0"/>
              <a:t> 2018-7-9]. </a:t>
            </a:r>
            <a:r>
              <a:rPr lang="cs-CZ" sz="1000" dirty="0" err="1"/>
              <a:t>Available</a:t>
            </a:r>
            <a:r>
              <a:rPr lang="cs-CZ" sz="1000" dirty="0"/>
              <a:t> </a:t>
            </a:r>
            <a:r>
              <a:rPr lang="cs-CZ" sz="1000" dirty="0" err="1"/>
              <a:t>from</a:t>
            </a:r>
            <a:r>
              <a:rPr lang="cs-CZ" sz="1000" dirty="0"/>
              <a:t>: </a:t>
            </a:r>
            <a:r>
              <a:rPr lang="cs-CZ" sz="1000" dirty="0">
                <a:hlinkClick r:id="rId6"/>
              </a:rPr>
              <a:t>https://www.chw.org/-/media/</a:t>
            </a:r>
            <a:r>
              <a:rPr lang="cs-CZ" sz="1000" dirty="0" err="1">
                <a:hlinkClick r:id="rId6"/>
              </a:rPr>
              <a:t>files</a:t>
            </a:r>
            <a:r>
              <a:rPr lang="cs-CZ" sz="1000" dirty="0">
                <a:hlinkClick r:id="rId6"/>
              </a:rPr>
              <a:t>/</a:t>
            </a:r>
            <a:r>
              <a:rPr lang="cs-CZ" sz="1000" dirty="0" err="1">
                <a:hlinkClick r:id="rId6"/>
              </a:rPr>
              <a:t>medical-professionals</a:t>
            </a:r>
            <a:r>
              <a:rPr lang="cs-CZ" sz="1000" dirty="0">
                <a:hlinkClick r:id="rId6"/>
              </a:rPr>
              <a:t>/</a:t>
            </a:r>
            <a:r>
              <a:rPr lang="cs-CZ" sz="1000" dirty="0" err="1">
                <a:hlinkClick r:id="rId6"/>
              </a:rPr>
              <a:t>nursing-students</a:t>
            </a:r>
            <a:r>
              <a:rPr lang="cs-CZ" sz="1000" dirty="0">
                <a:hlinkClick r:id="rId6"/>
              </a:rPr>
              <a:t>/post-</a:t>
            </a:r>
            <a:r>
              <a:rPr lang="cs-CZ" sz="1000" dirty="0" err="1">
                <a:hlinkClick r:id="rId6"/>
              </a:rPr>
              <a:t>conferences</a:t>
            </a:r>
            <a:r>
              <a:rPr lang="cs-CZ" sz="1000" dirty="0">
                <a:hlinkClick r:id="rId6"/>
              </a:rPr>
              <a:t>/</a:t>
            </a:r>
            <a:r>
              <a:rPr lang="cs-CZ" sz="1000" dirty="0" err="1">
                <a:hlinkClick r:id="rId6"/>
              </a:rPr>
              <a:t>centrallines.pdf?la</a:t>
            </a:r>
            <a:r>
              <a:rPr lang="cs-CZ" sz="1000" dirty="0">
                <a:hlinkClick r:id="rId6"/>
              </a:rPr>
              <a:t>=en</a:t>
            </a:r>
            <a:r>
              <a:rPr lang="cs-CZ" sz="1000" dirty="0"/>
              <a:t>. </a:t>
            </a:r>
            <a:r>
              <a:rPr lang="cs-CZ" sz="1000" dirty="0" err="1"/>
              <a:t>English</a:t>
            </a:r>
            <a:r>
              <a:rPr lang="cs-CZ" sz="1000" dirty="0"/>
              <a:t>. </a:t>
            </a:r>
          </a:p>
        </p:txBody>
      </p:sp>
      <p:sp>
        <p:nvSpPr>
          <p:cNvPr id="29" name="TextovéPole 28"/>
          <p:cNvSpPr txBox="1"/>
          <p:nvPr/>
        </p:nvSpPr>
        <p:spPr>
          <a:xfrm>
            <a:off x="2739689" y="5056634"/>
            <a:ext cx="4002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[1]</a:t>
            </a:r>
          </a:p>
        </p:txBody>
      </p:sp>
      <p:sp>
        <p:nvSpPr>
          <p:cNvPr id="30" name="TextovéPole 29"/>
          <p:cNvSpPr txBox="1"/>
          <p:nvPr/>
        </p:nvSpPr>
        <p:spPr>
          <a:xfrm>
            <a:off x="7106621" y="4368607"/>
            <a:ext cx="4002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[2]</a:t>
            </a:r>
          </a:p>
        </p:txBody>
      </p:sp>
      <p:sp>
        <p:nvSpPr>
          <p:cNvPr id="31" name="TextovéPole 30"/>
          <p:cNvSpPr txBox="1"/>
          <p:nvPr/>
        </p:nvSpPr>
        <p:spPr>
          <a:xfrm>
            <a:off x="7063310" y="2950408"/>
            <a:ext cx="3689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[2]</a:t>
            </a:r>
          </a:p>
        </p:txBody>
      </p:sp>
      <p:sp>
        <p:nvSpPr>
          <p:cNvPr id="34" name="Zaoblený obdélníkový bublinový popisek 33"/>
          <p:cNvSpPr/>
          <p:nvPr/>
        </p:nvSpPr>
        <p:spPr>
          <a:xfrm>
            <a:off x="6577005" y="5015778"/>
            <a:ext cx="2195736" cy="635711"/>
          </a:xfrm>
          <a:prstGeom prst="wedgeRoundRectCallout">
            <a:avLst>
              <a:gd name="adj1" fmla="val -34980"/>
              <a:gd name="adj2" fmla="val -88460"/>
              <a:gd name="adj3" fmla="val 16667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dirty="0"/>
              <a:t>Koukni na video zavedení: https://www.youtube.com/watch?v=fZSWNJloOas </a:t>
            </a:r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B96C0B85-5976-4B5C-A27D-799BD003FB04}"/>
              </a:ext>
            </a:extLst>
          </p:cNvPr>
          <p:cNvSpPr txBox="1"/>
          <p:nvPr/>
        </p:nvSpPr>
        <p:spPr>
          <a:xfrm>
            <a:off x="8795828" y="6628497"/>
            <a:ext cx="2503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00" dirty="0"/>
              <a:t>8</a:t>
            </a:r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A5FDF144-0EB8-464A-89EA-5EDDB5290766}"/>
              </a:ext>
            </a:extLst>
          </p:cNvPr>
          <p:cNvSpPr/>
          <p:nvPr/>
        </p:nvSpPr>
        <p:spPr>
          <a:xfrm>
            <a:off x="97672" y="537462"/>
            <a:ext cx="8665706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0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TUNELIZOVANÝ  KATÉTR </a:t>
            </a:r>
          </a:p>
          <a:p>
            <a:pPr algn="ctr"/>
            <a:r>
              <a:rPr lang="cs-CZ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Např.  </a:t>
            </a:r>
            <a:r>
              <a:rPr lang="cs-CZ" b="1" dirty="0" err="1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Broviac</a:t>
            </a:r>
            <a:r>
              <a:rPr lang="cs-CZ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(častěji u dospělých) </a:t>
            </a:r>
            <a:r>
              <a:rPr lang="cs-CZ" b="1" dirty="0" err="1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Hickman</a:t>
            </a:r>
            <a:r>
              <a:rPr lang="cs-CZ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 častěji u dětí)</a:t>
            </a:r>
            <a:endParaRPr lang="cs-CZ" sz="1200" dirty="0"/>
          </a:p>
        </p:txBody>
      </p:sp>
    </p:spTree>
    <p:extLst>
      <p:ext uri="{BB962C8B-B14F-4D97-AF65-F5344CB8AC3E}">
        <p14:creationId xmlns:p14="http://schemas.microsoft.com/office/powerpoint/2010/main" val="341778192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ek 9"/>
          <p:cNvPicPr/>
          <p:nvPr/>
        </p:nvPicPr>
        <p:blipFill rotWithShape="1">
          <a:blip r:embed="rId2"/>
          <a:srcRect l="32237" t="13853" r="15560" b="32269"/>
          <a:stretch/>
        </p:blipFill>
        <p:spPr bwMode="auto">
          <a:xfrm rot="10800000">
            <a:off x="6615852" y="2856434"/>
            <a:ext cx="2476016" cy="144273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>
          <a:xfrm>
            <a:off x="6860114" y="-16500"/>
            <a:ext cx="2283886" cy="365125"/>
          </a:xfrm>
        </p:spPr>
        <p:txBody>
          <a:bodyPr/>
          <a:lstStyle/>
          <a:p>
            <a:r>
              <a:rPr lang="cs-CZ" dirty="0"/>
              <a:t>Dedikováno projektu MUNI/FR/0962/2017</a:t>
            </a:r>
          </a:p>
        </p:txBody>
      </p:sp>
      <p:sp>
        <p:nvSpPr>
          <p:cNvPr id="5" name="Obdélník 4"/>
          <p:cNvSpPr/>
          <p:nvPr/>
        </p:nvSpPr>
        <p:spPr>
          <a:xfrm>
            <a:off x="251520" y="476672"/>
            <a:ext cx="889248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DLOUHODOBÝ VSTUP DO CENTRÁLNÍHO ŽILNÍHO SYSTÉMU ZA VYUŽITÍ KOMŮRKY UMÍSTĚNÉ POD KŮŽÍ PACIENTA. TATO KOMŮRKA JE PROPOJENA KATÉTREM S CENTRÁLNÍ VÉNOU (NEJČASTĚJI SE NACHÁZÍ NA HRUDNÍKU, V ÚROVNI NAD PRSNÍMI BRADAVKAMI) </a:t>
            </a:r>
          </a:p>
        </p:txBody>
      </p:sp>
      <p:pic>
        <p:nvPicPr>
          <p:cNvPr id="9" name="Obrázek 8"/>
          <p:cNvPicPr/>
          <p:nvPr/>
        </p:nvPicPr>
        <p:blipFill rotWithShape="1">
          <a:blip r:embed="rId3"/>
          <a:srcRect l="29349" t="27320" r="31683" b="11467"/>
          <a:stretch/>
        </p:blipFill>
        <p:spPr bwMode="auto">
          <a:xfrm>
            <a:off x="6106438" y="2856434"/>
            <a:ext cx="1538662" cy="143101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5" name="Obdélník 14"/>
          <p:cNvSpPr/>
          <p:nvPr/>
        </p:nvSpPr>
        <p:spPr>
          <a:xfrm>
            <a:off x="-1" y="6439215"/>
            <a:ext cx="906580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000" dirty="0"/>
              <a:t>ŠEBELOVÁ H. Podkožní žilní port. IHOK FN Brno a LF MU. Brno, 2015. Czech</a:t>
            </a:r>
          </a:p>
          <a:p>
            <a:r>
              <a:rPr lang="cs-CZ" sz="1000" dirty="0"/>
              <a:t>ŠEBELOVÁ H., ŠPAČKOVÁ J., KOUŘILOVÁ P., PICC Katétr, IHOK FN Brno a LF MU. Brno, 2015. Czech</a:t>
            </a:r>
          </a:p>
        </p:txBody>
      </p:sp>
      <p:sp>
        <p:nvSpPr>
          <p:cNvPr id="21" name="Obdélník 20"/>
          <p:cNvSpPr/>
          <p:nvPr/>
        </p:nvSpPr>
        <p:spPr>
          <a:xfrm>
            <a:off x="4788024" y="4420864"/>
            <a:ext cx="4303844" cy="175432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cs-CZ" sz="12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HEPARINOVÁ ZÁTKA (HZ)  </a:t>
            </a:r>
            <a:r>
              <a:rPr lang="cs-CZ" sz="1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(100 ml + 2,5 ml heparinu)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cs-CZ" sz="1200" dirty="0"/>
              <a:t>Port užíván méně často než co 24 hodin aplikuje se 5 ml HZ - při nepoužívání je nutné HZ měnit  v rozmění 4 - 6 týdnů</a:t>
            </a:r>
          </a:p>
          <a:p>
            <a:pPr marL="180975" indent="-180975">
              <a:buFont typeface="Wingdings" panose="05000000000000000000" pitchFamily="2" charset="2"/>
              <a:buChar char="ü"/>
            </a:pPr>
            <a:r>
              <a:rPr lang="cs-CZ" sz="1200" dirty="0"/>
              <a:t>Před aplikací do portu je třeba ověřit, zda obsahuje heparinovou zátku - pokud je přítomná, musí být odsáta (minimálně 5 ml)</a:t>
            </a:r>
          </a:p>
          <a:p>
            <a:endParaRPr lang="cs-CZ" sz="1200" dirty="0"/>
          </a:p>
          <a:p>
            <a:pPr algn="ctr"/>
            <a:r>
              <a:rPr lang="cs-CZ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Existují porty, které heparinovou zátku nevyžadují (informaci naleznete v portové knížce pacienta)</a:t>
            </a:r>
          </a:p>
        </p:txBody>
      </p:sp>
      <p:sp>
        <p:nvSpPr>
          <p:cNvPr id="30" name="Obdélník 29"/>
          <p:cNvSpPr/>
          <p:nvPr/>
        </p:nvSpPr>
        <p:spPr>
          <a:xfrm>
            <a:off x="46279" y="4425697"/>
            <a:ext cx="4480577" cy="156966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cs-CZ" sz="1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PŘED APLIKACÍ DO PORTU JE TŘEBA OVĚŘIT NÁVRAT KRVE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200" dirty="0"/>
              <a:t>Kontrola pozice jehly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200" dirty="0" err="1"/>
              <a:t>Tredeleburgova</a:t>
            </a:r>
            <a:r>
              <a:rPr lang="cs-CZ" sz="1200" dirty="0"/>
              <a:t> poloha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200" dirty="0"/>
              <a:t>Hluboké dýchání, zakašlání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200" dirty="0"/>
              <a:t>Pohyb (sed/leh, z boku na bok, pohyby HKK)</a:t>
            </a:r>
          </a:p>
          <a:p>
            <a:pPr algn="ctr"/>
            <a:r>
              <a:rPr lang="cs-CZ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Není-li návrat krve musí být informovaný lékař - aplikace je možná jen pokud lékař provede záznam do dokumentace že s tímto postupem souhlasí</a:t>
            </a:r>
          </a:p>
        </p:txBody>
      </p:sp>
      <p:sp>
        <p:nvSpPr>
          <p:cNvPr id="3" name="Obdélník 2"/>
          <p:cNvSpPr/>
          <p:nvPr/>
        </p:nvSpPr>
        <p:spPr>
          <a:xfrm>
            <a:off x="46280" y="2834504"/>
            <a:ext cx="608442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2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APLIKACE DO PORTU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200" dirty="0"/>
              <a:t>Napíchnout komůrku je možné pouze speciální jehlou (např. Huberovou) jehlou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200" dirty="0"/>
              <a:t>Port zajistit jehlou smí jen sestra s odpovídající specializací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200" dirty="0"/>
              <a:t>Port je v období jeho používání napojen prostřednictvím portové jehly na spojovací hadičku a kryt sterilním krytím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200" dirty="0"/>
              <a:t>Aplikace obdobná jako u jiných CVK (stříkačka min. 10 ml)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 aplikaci se vede záznam v portové knížce</a:t>
            </a:r>
          </a:p>
        </p:txBody>
      </p:sp>
      <p:sp>
        <p:nvSpPr>
          <p:cNvPr id="6" name="Obdélník 5"/>
          <p:cNvSpPr/>
          <p:nvPr/>
        </p:nvSpPr>
        <p:spPr>
          <a:xfrm>
            <a:off x="46279" y="2856434"/>
            <a:ext cx="9045589" cy="1441531"/>
          </a:xfrm>
          <a:prstGeom prst="rect">
            <a:avLst/>
          </a:prstGeom>
          <a:noFill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Obdélník 10"/>
          <p:cNvSpPr/>
          <p:nvPr/>
        </p:nvSpPr>
        <p:spPr>
          <a:xfrm>
            <a:off x="70189" y="1229368"/>
            <a:ext cx="510053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200" b="1" dirty="0">
                <a:solidFill>
                  <a:srgbClr val="002060"/>
                </a:solidFill>
              </a:rPr>
              <a:t>ZAVEDENÍ PORTU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cs-CZ" sz="1200" dirty="0"/>
              <a:t>Provádí lékař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cs-CZ" sz="1200" dirty="0"/>
              <a:t>v CA nebo LA- předoperační příprava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cs-CZ" sz="1200" dirty="0"/>
              <a:t>Holení od prsních bradavek po krk</a:t>
            </a:r>
          </a:p>
        </p:txBody>
      </p:sp>
      <p:sp>
        <p:nvSpPr>
          <p:cNvPr id="27" name="Obdélník 26"/>
          <p:cNvSpPr/>
          <p:nvPr/>
        </p:nvSpPr>
        <p:spPr>
          <a:xfrm>
            <a:off x="46279" y="1203180"/>
            <a:ext cx="5605841" cy="1552564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8" name="Zaoblený obdélníkový bublinový popisek 27"/>
          <p:cNvSpPr/>
          <p:nvPr/>
        </p:nvSpPr>
        <p:spPr>
          <a:xfrm>
            <a:off x="3111941" y="1237266"/>
            <a:ext cx="2415398" cy="680836"/>
          </a:xfrm>
          <a:prstGeom prst="wedgeRoundRectCallout">
            <a:avLst>
              <a:gd name="adj1" fmla="val -64940"/>
              <a:gd name="adj2" fmla="val -42283"/>
              <a:gd name="adj3" fmla="val 16667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Umožňuje aplikaci řadu let (životnost určuje počet vpichů 1500 - 3000)</a:t>
            </a:r>
          </a:p>
        </p:txBody>
      </p:sp>
      <p:sp>
        <p:nvSpPr>
          <p:cNvPr id="29" name="Zaoblený obdélníkový bublinový popisek 28"/>
          <p:cNvSpPr/>
          <p:nvPr/>
        </p:nvSpPr>
        <p:spPr>
          <a:xfrm>
            <a:off x="2915817" y="4703436"/>
            <a:ext cx="1440160" cy="490523"/>
          </a:xfrm>
          <a:prstGeom prst="wedgeRoundRectCallout">
            <a:avLst>
              <a:gd name="adj1" fmla="val -110265"/>
              <a:gd name="adj2" fmla="val -44163"/>
              <a:gd name="adj3" fmla="val 16667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Není-li návrat lze zkusit….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6860114" y="4029515"/>
            <a:ext cx="12004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/>
              <a:t>PORTOVÁ JEHLA</a:t>
            </a:r>
          </a:p>
        </p:txBody>
      </p:sp>
      <p:sp>
        <p:nvSpPr>
          <p:cNvPr id="13" name="Zaoblený obdélník 12"/>
          <p:cNvSpPr/>
          <p:nvPr/>
        </p:nvSpPr>
        <p:spPr>
          <a:xfrm>
            <a:off x="3236846" y="2693626"/>
            <a:ext cx="2384449" cy="303686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Dodržuj aseptický přístup</a:t>
            </a:r>
          </a:p>
        </p:txBody>
      </p:sp>
      <p:sp>
        <p:nvSpPr>
          <p:cNvPr id="31" name="Zaoblený obdélníkový bublinový popisek 30"/>
          <p:cNvSpPr/>
          <p:nvPr/>
        </p:nvSpPr>
        <p:spPr>
          <a:xfrm>
            <a:off x="3111941" y="1930009"/>
            <a:ext cx="2423887" cy="680836"/>
          </a:xfrm>
          <a:prstGeom prst="wedgeRoundRectCallout">
            <a:avLst>
              <a:gd name="adj1" fmla="val -64940"/>
              <a:gd name="adj2" fmla="val -42283"/>
              <a:gd name="adj3" fmla="val 16667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1200" dirty="0">
                <a:solidFill>
                  <a:schemeClr val="bg1"/>
                </a:solidFill>
              </a:rPr>
              <a:t>Podívej se na video zavedení: </a:t>
            </a:r>
            <a:r>
              <a:rPr lang="cs-CZ" sz="1200" dirty="0">
                <a:solidFill>
                  <a:schemeClr val="bg1"/>
                </a:solidFill>
                <a:hlinkClick r:id="rId4"/>
              </a:rPr>
              <a:t>http://www.video.muni.cz/public/IBA/portal/ven_port_w.mp4</a:t>
            </a:r>
            <a:endParaRPr lang="cs-CZ" sz="1200" dirty="0">
              <a:solidFill>
                <a:schemeClr val="bg1"/>
              </a:solidFill>
            </a:endParaRPr>
          </a:p>
        </p:txBody>
      </p:sp>
      <p:sp>
        <p:nvSpPr>
          <p:cNvPr id="33" name="Zástupný symbol pro text 4"/>
          <p:cNvSpPr txBox="1">
            <a:spLocks/>
          </p:cNvSpPr>
          <p:nvPr/>
        </p:nvSpPr>
        <p:spPr>
          <a:xfrm>
            <a:off x="-1" y="1025"/>
            <a:ext cx="8206372" cy="47667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buNone/>
            </a:pPr>
            <a:r>
              <a:rPr lang="cs-CZ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CENTRÁLNÍ ŽILNÍ KATÉTR - Dlouhodobý</a:t>
            </a:r>
          </a:p>
        </p:txBody>
      </p:sp>
      <p:sp>
        <p:nvSpPr>
          <p:cNvPr id="18" name="Obdélník 17"/>
          <p:cNvSpPr/>
          <p:nvPr/>
        </p:nvSpPr>
        <p:spPr>
          <a:xfrm>
            <a:off x="5777898" y="1215336"/>
            <a:ext cx="3269666" cy="154040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1200"/>
              <a:t>Zavádět a odstraňovat jehlu z portu musí dvě kvalifikované sestry</a:t>
            </a:r>
          </a:p>
          <a:p>
            <a:pPr algn="ctr"/>
            <a:r>
              <a:rPr lang="cs-CZ" sz="1200"/>
              <a:t>Podívej se na video: </a:t>
            </a:r>
            <a:endParaRPr lang="cs-CZ" sz="1200" dirty="0"/>
          </a:p>
        </p:txBody>
      </p: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5C965EA1-2FDD-4309-894D-D9FB253EEFA3}"/>
              </a:ext>
            </a:extLst>
          </p:cNvPr>
          <p:cNvSpPr txBox="1"/>
          <p:nvPr/>
        </p:nvSpPr>
        <p:spPr>
          <a:xfrm>
            <a:off x="8795828" y="6628497"/>
            <a:ext cx="2503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00" dirty="0"/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338685445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Dedikováno projektu MUNI/FR/0962/2017</a:t>
            </a:r>
          </a:p>
        </p:txBody>
      </p:sp>
      <p:pic>
        <p:nvPicPr>
          <p:cNvPr id="3" name="Obrázek 2"/>
          <p:cNvPicPr/>
          <p:nvPr/>
        </p:nvPicPr>
        <p:blipFill rotWithShape="1">
          <a:blip r:embed="rId2"/>
          <a:srcRect l="42493" t="26455" r="43949" b="55820"/>
          <a:stretch/>
        </p:blipFill>
        <p:spPr bwMode="auto">
          <a:xfrm>
            <a:off x="179512" y="890281"/>
            <a:ext cx="3837020" cy="319573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Zaoblený obdélníkový bublinový popisek 3"/>
          <p:cNvSpPr/>
          <p:nvPr/>
        </p:nvSpPr>
        <p:spPr>
          <a:xfrm>
            <a:off x="1763688" y="3068960"/>
            <a:ext cx="1084158" cy="658328"/>
          </a:xfrm>
          <a:prstGeom prst="wedgeRoundRectCallout">
            <a:avLst>
              <a:gd name="adj1" fmla="val 56086"/>
              <a:gd name="adj2" fmla="val -138093"/>
              <a:gd name="adj3" fmla="val 16667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dirty="0"/>
              <a:t>Konec katétru</a:t>
            </a:r>
          </a:p>
        </p:txBody>
      </p:sp>
      <p:sp>
        <p:nvSpPr>
          <p:cNvPr id="5" name="Zaoblený obdélníkový bublinový popisek 4"/>
          <p:cNvSpPr/>
          <p:nvPr/>
        </p:nvSpPr>
        <p:spPr>
          <a:xfrm>
            <a:off x="44067" y="2014039"/>
            <a:ext cx="1485809" cy="350548"/>
          </a:xfrm>
          <a:prstGeom prst="wedgeRoundRectCallout">
            <a:avLst>
              <a:gd name="adj1" fmla="val 85041"/>
              <a:gd name="adj2" fmla="val -15371"/>
              <a:gd name="adj3" fmla="val 16667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dirty="0"/>
              <a:t>Port</a:t>
            </a:r>
          </a:p>
        </p:txBody>
      </p:sp>
      <p:sp>
        <p:nvSpPr>
          <p:cNvPr id="6" name="Zaoblený obdélníkový bublinový popisek 5"/>
          <p:cNvSpPr/>
          <p:nvPr/>
        </p:nvSpPr>
        <p:spPr>
          <a:xfrm>
            <a:off x="44066" y="1651313"/>
            <a:ext cx="1485809" cy="343384"/>
          </a:xfrm>
          <a:prstGeom prst="wedgeRoundRectCallout">
            <a:avLst>
              <a:gd name="adj1" fmla="val 89239"/>
              <a:gd name="adj2" fmla="val 33908"/>
              <a:gd name="adj3" fmla="val 16667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dirty="0"/>
              <a:t>Katétr v podkoží</a:t>
            </a:r>
          </a:p>
        </p:txBody>
      </p:sp>
      <p:sp>
        <p:nvSpPr>
          <p:cNvPr id="7" name="Zaoblený obdélníkový bublinový popisek 6"/>
          <p:cNvSpPr/>
          <p:nvPr/>
        </p:nvSpPr>
        <p:spPr>
          <a:xfrm>
            <a:off x="44067" y="1288587"/>
            <a:ext cx="1485808" cy="362726"/>
          </a:xfrm>
          <a:prstGeom prst="wedgeRoundRectCallout">
            <a:avLst>
              <a:gd name="adj1" fmla="val 85870"/>
              <a:gd name="adj2" fmla="val 95163"/>
              <a:gd name="adj3" fmla="val 16667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dirty="0"/>
              <a:t>Vstup katétru do žíly</a:t>
            </a:r>
          </a:p>
        </p:txBody>
      </p:sp>
      <p:pic>
        <p:nvPicPr>
          <p:cNvPr id="8" name="Obrázek 7"/>
          <p:cNvPicPr/>
          <p:nvPr/>
        </p:nvPicPr>
        <p:blipFill rotWithShape="1">
          <a:blip r:embed="rId3"/>
          <a:srcRect l="27196" t="41559" r="56219" b="38427"/>
          <a:stretch/>
        </p:blipFill>
        <p:spPr bwMode="auto">
          <a:xfrm>
            <a:off x="4001212" y="2636912"/>
            <a:ext cx="1982817" cy="165618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Obrázek 8"/>
          <p:cNvPicPr/>
          <p:nvPr/>
        </p:nvPicPr>
        <p:blipFill rotWithShape="1">
          <a:blip r:embed="rId4"/>
          <a:srcRect l="51271" t="45026" r="27823" b="35722"/>
          <a:stretch/>
        </p:blipFill>
        <p:spPr bwMode="auto">
          <a:xfrm>
            <a:off x="5984029" y="3933056"/>
            <a:ext cx="1982817" cy="190528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Obdélník 9"/>
          <p:cNvSpPr/>
          <p:nvPr/>
        </p:nvSpPr>
        <p:spPr>
          <a:xfrm>
            <a:off x="0" y="19660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000" dirty="0" err="1"/>
              <a:t>Kliebenstein</a:t>
            </a:r>
            <a:r>
              <a:rPr lang="cs-CZ" sz="1000" dirty="0"/>
              <a:t>,  M. </a:t>
            </a:r>
            <a:r>
              <a:rPr lang="en-US" sz="1000" dirty="0"/>
              <a:t>My patient has a CVAD…. What does that mean?</a:t>
            </a:r>
            <a:r>
              <a:rPr lang="cs-CZ" sz="1000" dirty="0"/>
              <a:t> </a:t>
            </a:r>
            <a:r>
              <a:rPr lang="en-US" sz="1000" dirty="0"/>
              <a:t>[</a:t>
            </a:r>
            <a:r>
              <a:rPr lang="cs-CZ" sz="1000" dirty="0"/>
              <a:t>online]. </a:t>
            </a:r>
            <a:r>
              <a:rPr lang="en-US" sz="1000" dirty="0"/>
              <a:t>[</a:t>
            </a:r>
            <a:r>
              <a:rPr lang="cs-CZ" sz="1000" dirty="0" err="1"/>
              <a:t>cited</a:t>
            </a:r>
            <a:r>
              <a:rPr lang="cs-CZ" sz="1000" dirty="0"/>
              <a:t> 2018-7-9]. </a:t>
            </a:r>
            <a:r>
              <a:rPr lang="cs-CZ" sz="1000" dirty="0" err="1"/>
              <a:t>Available</a:t>
            </a:r>
            <a:r>
              <a:rPr lang="cs-CZ" sz="1000" dirty="0"/>
              <a:t> </a:t>
            </a:r>
            <a:r>
              <a:rPr lang="cs-CZ" sz="1000" dirty="0" err="1"/>
              <a:t>from</a:t>
            </a:r>
            <a:r>
              <a:rPr lang="cs-CZ" sz="1000" dirty="0"/>
              <a:t>: </a:t>
            </a:r>
            <a:r>
              <a:rPr lang="cs-CZ" sz="1000" dirty="0">
                <a:hlinkClick r:id="rId5"/>
              </a:rPr>
              <a:t>https://www.chw.org/-/media/</a:t>
            </a:r>
            <a:r>
              <a:rPr lang="cs-CZ" sz="1000" dirty="0" err="1">
                <a:hlinkClick r:id="rId5"/>
              </a:rPr>
              <a:t>files</a:t>
            </a:r>
            <a:r>
              <a:rPr lang="cs-CZ" sz="1000" dirty="0">
                <a:hlinkClick r:id="rId5"/>
              </a:rPr>
              <a:t>/</a:t>
            </a:r>
            <a:r>
              <a:rPr lang="cs-CZ" sz="1000" dirty="0" err="1">
                <a:hlinkClick r:id="rId5"/>
              </a:rPr>
              <a:t>medical-professionals</a:t>
            </a:r>
            <a:r>
              <a:rPr lang="cs-CZ" sz="1000" dirty="0">
                <a:hlinkClick r:id="rId5"/>
              </a:rPr>
              <a:t>/</a:t>
            </a:r>
            <a:r>
              <a:rPr lang="cs-CZ" sz="1000" dirty="0" err="1">
                <a:hlinkClick r:id="rId5"/>
              </a:rPr>
              <a:t>nursing-students</a:t>
            </a:r>
            <a:r>
              <a:rPr lang="cs-CZ" sz="1000" dirty="0">
                <a:hlinkClick r:id="rId5"/>
              </a:rPr>
              <a:t>/post-</a:t>
            </a:r>
            <a:r>
              <a:rPr lang="cs-CZ" sz="1000" dirty="0" err="1">
                <a:hlinkClick r:id="rId5"/>
              </a:rPr>
              <a:t>conferences</a:t>
            </a:r>
            <a:r>
              <a:rPr lang="cs-CZ" sz="1000" dirty="0">
                <a:hlinkClick r:id="rId5"/>
              </a:rPr>
              <a:t>/</a:t>
            </a:r>
            <a:r>
              <a:rPr lang="cs-CZ" sz="1000" dirty="0" err="1">
                <a:hlinkClick r:id="rId5"/>
              </a:rPr>
              <a:t>centrallines.pdf?la</a:t>
            </a:r>
            <a:r>
              <a:rPr lang="cs-CZ" sz="1000" dirty="0">
                <a:hlinkClick r:id="rId5"/>
              </a:rPr>
              <a:t>=en</a:t>
            </a:r>
            <a:r>
              <a:rPr lang="cs-CZ" sz="1000" dirty="0"/>
              <a:t>. </a:t>
            </a:r>
            <a:r>
              <a:rPr lang="cs-CZ" sz="1000" dirty="0" err="1"/>
              <a:t>English</a:t>
            </a:r>
            <a:r>
              <a:rPr lang="cs-CZ" sz="10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5497759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8517" y="238242"/>
            <a:ext cx="8928992" cy="6490425"/>
          </a:xfrm>
        </p:spPr>
        <p:txBody>
          <a:bodyPr>
            <a:noAutofit/>
          </a:bodyPr>
          <a:lstStyle/>
          <a:p>
            <a:pPr marL="0" lvl="1" indent="0">
              <a:spcBef>
                <a:spcPts val="0"/>
              </a:spcBef>
              <a:buNone/>
            </a:pPr>
            <a:r>
              <a:rPr lang="cs-CZ" sz="1200" b="1" dirty="0"/>
              <a:t>HOJENÍ PER PRIMAM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cs-CZ" sz="1200" dirty="0"/>
              <a:t>Hojení bez komplikací (na poprvé)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pl-PL" sz="1200" dirty="0"/>
              <a:t>Okraje rány jsou v dotyku a hojící proces není narušen zanětem</a:t>
            </a:r>
            <a:endParaRPr lang="cs-CZ" sz="1200" b="1" dirty="0"/>
          </a:p>
          <a:p>
            <a:pPr marL="0" indent="0">
              <a:buNone/>
            </a:pPr>
            <a:r>
              <a:rPr lang="cs-CZ" sz="1200" b="1" dirty="0"/>
              <a:t>HOJENÍ PER SECUNDAM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cs-CZ" sz="1200" dirty="0"/>
              <a:t>Proces hojení narušen buď zánětem nebo novotvořeným vazivem</a:t>
            </a:r>
          </a:p>
          <a:p>
            <a:pPr marL="0" indent="0">
              <a:buNone/>
            </a:pPr>
            <a:r>
              <a:rPr lang="cs-CZ" sz="1200" b="1" dirty="0"/>
              <a:t>DEHYSCENCE RÁNY; ROZESTUP RÁNY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cs-CZ" sz="1200" dirty="0"/>
              <a:t>Rozpad rány</a:t>
            </a:r>
          </a:p>
          <a:p>
            <a:pPr marL="0" indent="0">
              <a:buNone/>
            </a:pPr>
            <a:r>
              <a:rPr lang="cs-CZ" sz="1200" b="1" dirty="0"/>
              <a:t>ROZPUŠTĚNÍ RÁNY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cs-CZ" sz="1200" dirty="0"/>
              <a:t>Lékařem provedený rozpad rány (sutura jeví známky zánětu - lékař odstraní stehy)</a:t>
            </a:r>
          </a:p>
          <a:p>
            <a:pPr marL="0" indent="0">
              <a:buNone/>
            </a:pPr>
            <a:r>
              <a:rPr lang="cs-CZ" sz="1200" b="1" dirty="0"/>
              <a:t>NEKREKTOMIE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cs-CZ" sz="1200" dirty="0"/>
              <a:t>Odstranění nekrotické (odumřelé) tkáně</a:t>
            </a:r>
          </a:p>
          <a:p>
            <a:pPr marL="0" indent="0">
              <a:buNone/>
            </a:pPr>
            <a:r>
              <a:rPr lang="cs-CZ" sz="1200" b="1" dirty="0"/>
              <a:t>DÉBRIDEMENT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cs-CZ" sz="1200" dirty="0"/>
              <a:t>Odstranění nekrotické (odumřelé) tkáně, cizích materiálů z rány nebo kontaminovaných tkání z rány</a:t>
            </a:r>
          </a:p>
          <a:p>
            <a:pPr marL="0" indent="0">
              <a:buNone/>
            </a:pPr>
            <a:r>
              <a:rPr lang="cs-CZ" sz="1200" b="1" dirty="0"/>
              <a:t>RESUTURA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cs-CZ" sz="1200" dirty="0"/>
              <a:t>Opětovné sešití operační rány (dehiscence, rozestup, rozpuštění) - podmínkou úspěchu je, že rána nejeví známky infekce a neobsahuje nekrózu)</a:t>
            </a:r>
          </a:p>
          <a:p>
            <a:pPr marL="0" indent="0">
              <a:buNone/>
            </a:pPr>
            <a:r>
              <a:rPr lang="cs-CZ" sz="1200" b="1" dirty="0"/>
              <a:t>ADHESIOLYSIS = ADHEZIOLÝZA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cs-CZ" sz="1200" dirty="0"/>
              <a:t>Rozrušení srůstů</a:t>
            </a:r>
          </a:p>
          <a:p>
            <a:pPr marL="0" indent="0">
              <a:buNone/>
            </a:pPr>
            <a:r>
              <a:rPr lang="cs-CZ" sz="1200" b="1" dirty="0"/>
              <a:t>LAVAGE = LAVÁŽ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cs-CZ" sz="1200" dirty="0"/>
              <a:t>Oplachování, vyplachování či proplachování s léčebným nebo diagnostickým cílem</a:t>
            </a:r>
          </a:p>
          <a:p>
            <a:pPr marL="0" indent="0">
              <a:buNone/>
            </a:pPr>
            <a:r>
              <a:rPr lang="cs-CZ" sz="1200" b="1" dirty="0"/>
              <a:t>SECOND LOOK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cs-CZ" sz="1200" dirty="0"/>
              <a:t>Druhé nahlédnutí - druhá operace, většinou za účelem diagnostiky či léčby komplikací předchozí operace</a:t>
            </a:r>
          </a:p>
          <a:p>
            <a:pPr marL="0" indent="0">
              <a:buNone/>
            </a:pPr>
            <a:r>
              <a:rPr lang="cs-CZ" sz="1200" b="1" dirty="0"/>
              <a:t>DIAGNOSTICKÁ LAPAROTOMIE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cs-CZ" sz="1200" dirty="0"/>
              <a:t>Laparotomie (otevření dutiny břišní) za účelem stanovení diagnózy)</a:t>
            </a:r>
          </a:p>
          <a:p>
            <a:pPr marL="0" indent="0">
              <a:buNone/>
            </a:pPr>
            <a:r>
              <a:rPr lang="cs-CZ" sz="1200" b="1" dirty="0"/>
              <a:t>ANASTOMOSIS = ANASTOMÓZA  - </a:t>
            </a:r>
            <a:r>
              <a:rPr lang="cs-CZ" sz="1200" dirty="0"/>
              <a:t>uměle založená spojka mezi dvěma dutými orgány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cs-CZ" sz="1200" dirty="0"/>
              <a:t>END to END (E to E </a:t>
            </a:r>
            <a:r>
              <a:rPr lang="cs-CZ" sz="1200" dirty="0" err="1"/>
              <a:t>anastomosis</a:t>
            </a:r>
            <a:r>
              <a:rPr lang="cs-CZ" sz="1200" dirty="0"/>
              <a:t> ) = anastomóza konce ke konci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cs-CZ" sz="1200" dirty="0"/>
              <a:t>END to SIDE (E to S </a:t>
            </a:r>
            <a:r>
              <a:rPr lang="cs-CZ" sz="1200" dirty="0" err="1"/>
              <a:t>anastomosis</a:t>
            </a:r>
            <a:r>
              <a:rPr lang="cs-CZ" sz="1200" dirty="0"/>
              <a:t>) = anastomóza konce ke straně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cs-CZ" sz="1200" dirty="0"/>
              <a:t>SIDE to SIDE (S to S </a:t>
            </a:r>
            <a:r>
              <a:rPr lang="cs-CZ" sz="1200" dirty="0" err="1"/>
              <a:t>anastomosis</a:t>
            </a:r>
            <a:r>
              <a:rPr lang="cs-CZ" sz="1200" dirty="0"/>
              <a:t>) = anastomóza strany ke straně</a:t>
            </a:r>
          </a:p>
        </p:txBody>
      </p:sp>
      <p:sp>
        <p:nvSpPr>
          <p:cNvPr id="4" name="Nadpis 3"/>
          <p:cNvSpPr txBox="1">
            <a:spLocks/>
          </p:cNvSpPr>
          <p:nvPr/>
        </p:nvSpPr>
        <p:spPr>
          <a:xfrm>
            <a:off x="-324544" y="0"/>
            <a:ext cx="9135366" cy="43204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defPPr>
              <a:defRPr lang="cs-CZ"/>
            </a:defPPr>
            <a:lvl1pPr indent="0" algn="ctr">
              <a:spcBef>
                <a:spcPct val="0"/>
              </a:spcBef>
              <a:buFont typeface="Arial" panose="020B0604020202020204" pitchFamily="34" charset="0"/>
              <a:buNone/>
              <a:defRPr sz="2800"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indent="0">
              <a:spcBef>
                <a:spcPct val="20000"/>
              </a:spcBef>
              <a:buFont typeface="Arial" panose="020B0604020202020204" pitchFamily="34" charset="0"/>
              <a:buNone/>
              <a:defRPr sz="2000" b="1"/>
            </a:lvl2pPr>
            <a:lvl3pPr indent="0">
              <a:spcBef>
                <a:spcPct val="20000"/>
              </a:spcBef>
              <a:buFont typeface="Arial" panose="020B0604020202020204" pitchFamily="34" charset="0"/>
              <a:buNone/>
              <a:defRPr b="1"/>
            </a:lvl3pPr>
            <a:lvl4pPr indent="0">
              <a:spcBef>
                <a:spcPct val="20000"/>
              </a:spcBef>
              <a:buFont typeface="Arial" panose="020B0604020202020204" pitchFamily="34" charset="0"/>
              <a:buNone/>
              <a:defRPr sz="1600" b="1"/>
            </a:lvl4pPr>
            <a:lvl5pPr indent="0">
              <a:spcBef>
                <a:spcPct val="20000"/>
              </a:spcBef>
              <a:buFont typeface="Arial" panose="020B0604020202020204" pitchFamily="34" charset="0"/>
              <a:buNone/>
              <a:defRPr sz="1600" b="1"/>
            </a:lvl5pPr>
            <a:lvl6pPr indent="0">
              <a:spcBef>
                <a:spcPct val="20000"/>
              </a:spcBef>
              <a:buFont typeface="Arial" panose="020B0604020202020204" pitchFamily="34" charset="0"/>
              <a:buNone/>
              <a:defRPr sz="1600" b="1"/>
            </a:lvl6pPr>
            <a:lvl7pPr indent="0">
              <a:spcBef>
                <a:spcPct val="20000"/>
              </a:spcBef>
              <a:buFont typeface="Arial" panose="020B0604020202020204" pitchFamily="34" charset="0"/>
              <a:buNone/>
              <a:defRPr sz="1600" b="1"/>
            </a:lvl7pPr>
            <a:lvl8pPr indent="0">
              <a:spcBef>
                <a:spcPct val="20000"/>
              </a:spcBef>
              <a:buFont typeface="Arial" panose="020B0604020202020204" pitchFamily="34" charset="0"/>
              <a:buNone/>
              <a:defRPr sz="1600" b="1"/>
            </a:lvl8pPr>
            <a:lvl9pPr indent="0">
              <a:spcBef>
                <a:spcPct val="20000"/>
              </a:spcBef>
              <a:buFont typeface="Arial" panose="020B0604020202020204" pitchFamily="34" charset="0"/>
              <a:buNone/>
              <a:defRPr sz="1600" b="1"/>
            </a:lvl9pPr>
          </a:lstStyle>
          <a:p>
            <a:r>
              <a:rPr lang="cs-CZ" dirty="0"/>
              <a:t>TERMINOLOGIE - Chirurgie</a:t>
            </a:r>
          </a:p>
        </p:txBody>
      </p:sp>
      <p:pic>
        <p:nvPicPr>
          <p:cNvPr id="8" name="Zástupný symbol pro obsah 6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5465652" y="5088072"/>
            <a:ext cx="1622662" cy="1792795"/>
          </a:xfrm>
          <a:prstGeom prst="rect">
            <a:avLst/>
          </a:prstGeom>
        </p:spPr>
      </p:pic>
      <p:sp>
        <p:nvSpPr>
          <p:cNvPr id="9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6280962" y="17845"/>
            <a:ext cx="2863038" cy="260648"/>
          </a:xfrm>
        </p:spPr>
        <p:txBody>
          <a:bodyPr/>
          <a:lstStyle/>
          <a:p>
            <a:r>
              <a:rPr lang="cs-CZ" dirty="0"/>
              <a:t>Dedikováno projektu MUNI/FR/0962/2017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6538037" y="6629045"/>
            <a:ext cx="4002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[1]</a:t>
            </a:r>
          </a:p>
        </p:txBody>
      </p:sp>
      <p:sp>
        <p:nvSpPr>
          <p:cNvPr id="5" name="Obdélník 4"/>
          <p:cNvSpPr/>
          <p:nvPr/>
        </p:nvSpPr>
        <p:spPr>
          <a:xfrm>
            <a:off x="-23156" y="6400524"/>
            <a:ext cx="565306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7313" indent="-87313">
              <a:buFont typeface="+mj-lt"/>
              <a:buAutoNum type="arabicPeriod"/>
            </a:pPr>
            <a:r>
              <a:rPr lang="cs-CZ" sz="1200" dirty="0" err="1"/>
              <a:t>The</a:t>
            </a:r>
            <a:r>
              <a:rPr lang="cs-CZ" sz="1200" dirty="0"/>
              <a:t> Free </a:t>
            </a:r>
            <a:r>
              <a:rPr lang="cs-CZ" sz="1200" dirty="0" err="1"/>
              <a:t>Dictionary</a:t>
            </a:r>
            <a:r>
              <a:rPr lang="cs-CZ" sz="1200" dirty="0"/>
              <a:t> by </a:t>
            </a:r>
            <a:r>
              <a:rPr lang="cs-CZ" sz="1200" dirty="0" err="1"/>
              <a:t>Farlex</a:t>
            </a:r>
            <a:r>
              <a:rPr lang="cs-CZ" sz="1200" dirty="0"/>
              <a:t>, </a:t>
            </a:r>
            <a:r>
              <a:rPr lang="cs-CZ" sz="1200" dirty="0" err="1"/>
              <a:t>Anastomosis</a:t>
            </a:r>
            <a:r>
              <a:rPr lang="cs-CZ" sz="1200" dirty="0"/>
              <a:t> </a:t>
            </a:r>
            <a:r>
              <a:rPr lang="en-US" sz="1200" dirty="0"/>
              <a:t>[</a:t>
            </a:r>
            <a:r>
              <a:rPr lang="cs-CZ" sz="1200" dirty="0"/>
              <a:t>online]. </a:t>
            </a:r>
            <a:r>
              <a:rPr lang="en-US" sz="1200" dirty="0"/>
              <a:t>[</a:t>
            </a:r>
            <a:r>
              <a:rPr lang="cs-CZ" sz="1200" dirty="0" err="1"/>
              <a:t>cited</a:t>
            </a:r>
            <a:r>
              <a:rPr lang="cs-CZ" sz="1200" dirty="0"/>
              <a:t> 2018-7-9]. </a:t>
            </a:r>
            <a:r>
              <a:rPr lang="cs-CZ" sz="1200" dirty="0" err="1"/>
              <a:t>Available</a:t>
            </a:r>
            <a:r>
              <a:rPr lang="cs-CZ" sz="1200" dirty="0"/>
              <a:t> </a:t>
            </a:r>
            <a:r>
              <a:rPr lang="cs-CZ" sz="1200" dirty="0" err="1"/>
              <a:t>from</a:t>
            </a:r>
            <a:r>
              <a:rPr lang="cs-CZ" sz="1200" dirty="0"/>
              <a:t>: </a:t>
            </a:r>
            <a:r>
              <a:rPr lang="cs-CZ" sz="1200" dirty="0">
                <a:hlinkClick r:id="rId3"/>
              </a:rPr>
              <a:t>https://medical-dictionary.thefreedictionary.com/</a:t>
            </a:r>
            <a:r>
              <a:rPr lang="cs-CZ" sz="1200" dirty="0" err="1">
                <a:hlinkClick r:id="rId3"/>
              </a:rPr>
              <a:t>esophageal+anastomosis</a:t>
            </a:r>
            <a:r>
              <a:rPr lang="cs-CZ" sz="1200" dirty="0"/>
              <a:t>. </a:t>
            </a:r>
            <a:r>
              <a:rPr lang="cs-CZ" sz="1200" dirty="0" err="1"/>
              <a:t>English</a:t>
            </a:r>
            <a:endParaRPr lang="cs-CZ" sz="1200" dirty="0"/>
          </a:p>
        </p:txBody>
      </p:sp>
      <p:sp>
        <p:nvSpPr>
          <p:cNvPr id="2" name="Zaoblený obdélníkový bublinový popisek 1"/>
          <p:cNvSpPr/>
          <p:nvPr/>
        </p:nvSpPr>
        <p:spPr>
          <a:xfrm>
            <a:off x="6948264" y="5301207"/>
            <a:ext cx="2166900" cy="1521873"/>
          </a:xfrm>
          <a:prstGeom prst="wedgeRoundRectCallout">
            <a:avLst>
              <a:gd name="adj1" fmla="val -67816"/>
              <a:gd name="adj2" fmla="val -32610"/>
              <a:gd name="adj3" fmla="val 16667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/>
              <a:t>Specifikace orgánů mezi kterými je anastomóza (</a:t>
            </a:r>
            <a:r>
              <a:rPr lang="cs-CZ" sz="1400" dirty="0" err="1"/>
              <a:t>gastrojejuno</a:t>
            </a:r>
            <a:r>
              <a:rPr lang="cs-CZ" sz="1400" dirty="0"/>
              <a:t> anastomóza = našití žaludku na jejunum)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CD60D141-E934-46DC-87A5-1D3AD9B742F4}"/>
              </a:ext>
            </a:extLst>
          </p:cNvPr>
          <p:cNvSpPr txBox="1"/>
          <p:nvPr/>
        </p:nvSpPr>
        <p:spPr>
          <a:xfrm>
            <a:off x="8860967" y="6604664"/>
            <a:ext cx="193084" cy="2480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dirty="0"/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306619843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504" y="404665"/>
            <a:ext cx="4436134" cy="2677655"/>
          </a:xfr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>
              <a:buNone/>
            </a:pPr>
            <a:r>
              <a:rPr lang="cs-CZ" sz="1200" b="1" dirty="0"/>
              <a:t>INCIZE</a:t>
            </a:r>
            <a:r>
              <a:rPr lang="cs-CZ" sz="1200" dirty="0"/>
              <a:t> = naříznutí</a:t>
            </a:r>
          </a:p>
          <a:p>
            <a:pPr marL="0" indent="0">
              <a:buNone/>
            </a:pPr>
            <a:r>
              <a:rPr lang="cs-CZ" sz="1200" b="1" dirty="0"/>
              <a:t>PUNKCE</a:t>
            </a:r>
            <a:r>
              <a:rPr lang="cs-CZ" sz="1200" dirty="0"/>
              <a:t> = nabodnutí</a:t>
            </a:r>
          </a:p>
          <a:p>
            <a:pPr marL="0" indent="0">
              <a:buNone/>
            </a:pPr>
            <a:r>
              <a:rPr lang="cs-CZ" sz="1200" b="1" dirty="0"/>
              <a:t>VENESEKCE</a:t>
            </a:r>
            <a:r>
              <a:rPr lang="cs-CZ" sz="1200" dirty="0"/>
              <a:t> = otevření žíly</a:t>
            </a:r>
          </a:p>
          <a:p>
            <a:pPr marL="0" indent="0">
              <a:buNone/>
            </a:pPr>
            <a:r>
              <a:rPr lang="cs-CZ" sz="1200" b="1" dirty="0"/>
              <a:t>SUTURA</a:t>
            </a:r>
            <a:r>
              <a:rPr lang="cs-CZ" sz="1200" dirty="0"/>
              <a:t> = sešití</a:t>
            </a:r>
          </a:p>
          <a:p>
            <a:pPr marL="0" indent="0">
              <a:buNone/>
            </a:pPr>
            <a:r>
              <a:rPr lang="cs-CZ" sz="1200" b="1" dirty="0"/>
              <a:t>EXCIZE</a:t>
            </a:r>
            <a:r>
              <a:rPr lang="cs-CZ" sz="1200" dirty="0"/>
              <a:t> = vyříznutí části tkáně</a:t>
            </a:r>
          </a:p>
          <a:p>
            <a:pPr marL="0" indent="0">
              <a:buNone/>
            </a:pPr>
            <a:r>
              <a:rPr lang="cs-CZ" sz="1200" b="1" dirty="0"/>
              <a:t>EXTIRPACE</a:t>
            </a:r>
            <a:r>
              <a:rPr lang="cs-CZ" sz="1200" dirty="0"/>
              <a:t> = odstranění celého chorobného ložiska</a:t>
            </a:r>
          </a:p>
          <a:p>
            <a:pPr marL="0" indent="0">
              <a:buNone/>
            </a:pPr>
            <a:r>
              <a:rPr lang="cs-CZ" sz="1200" b="1" dirty="0"/>
              <a:t>EXKOCHLEACE</a:t>
            </a:r>
            <a:r>
              <a:rPr lang="cs-CZ" sz="1200" dirty="0"/>
              <a:t> = vyškrabání</a:t>
            </a:r>
          </a:p>
          <a:p>
            <a:pPr marL="0" indent="0">
              <a:buNone/>
            </a:pPr>
            <a:r>
              <a:rPr lang="cs-CZ" sz="1200" b="1" dirty="0"/>
              <a:t>ENUKLEACE </a:t>
            </a:r>
            <a:r>
              <a:rPr lang="cs-CZ" sz="1200" dirty="0"/>
              <a:t>= vyloupnutí dobře ohraničené struktury</a:t>
            </a:r>
          </a:p>
          <a:p>
            <a:pPr marL="0" indent="0">
              <a:buNone/>
            </a:pPr>
            <a:r>
              <a:rPr lang="cs-CZ" sz="1200" b="1" dirty="0"/>
              <a:t>EXTRAKCE</a:t>
            </a:r>
            <a:r>
              <a:rPr lang="cs-CZ" sz="1200" dirty="0"/>
              <a:t> = vytažení</a:t>
            </a:r>
          </a:p>
          <a:p>
            <a:pPr marL="0" indent="0">
              <a:buNone/>
            </a:pPr>
            <a:r>
              <a:rPr lang="cs-CZ" sz="1200" b="1" dirty="0"/>
              <a:t>EVISCERACE</a:t>
            </a:r>
            <a:r>
              <a:rPr lang="cs-CZ" sz="1200" dirty="0"/>
              <a:t> = vyjmutí vnitřních orgánů z těla</a:t>
            </a:r>
          </a:p>
          <a:p>
            <a:pPr marL="0" indent="0">
              <a:buNone/>
            </a:pPr>
            <a:r>
              <a:rPr lang="cs-CZ" sz="1200" b="1" dirty="0"/>
              <a:t>EVAKUACE</a:t>
            </a:r>
            <a:r>
              <a:rPr lang="cs-CZ" sz="1200" dirty="0"/>
              <a:t> = vypuštění</a:t>
            </a:r>
          </a:p>
          <a:p>
            <a:pPr marL="0" indent="0">
              <a:buNone/>
            </a:pPr>
            <a:r>
              <a:rPr lang="cs-CZ" sz="1200" b="1" dirty="0"/>
              <a:t>RESEKCE</a:t>
            </a:r>
            <a:r>
              <a:rPr lang="cs-CZ" sz="1200" dirty="0"/>
              <a:t> = odstranění části orgánů</a:t>
            </a:r>
          </a:p>
          <a:p>
            <a:pPr marL="0" indent="0">
              <a:buNone/>
            </a:pPr>
            <a:endParaRPr lang="cs-CZ" sz="1200" dirty="0"/>
          </a:p>
        </p:txBody>
      </p:sp>
      <p:sp>
        <p:nvSpPr>
          <p:cNvPr id="4" name="Nadpis 3"/>
          <p:cNvSpPr txBox="1">
            <a:spLocks/>
          </p:cNvSpPr>
          <p:nvPr/>
        </p:nvSpPr>
        <p:spPr>
          <a:xfrm>
            <a:off x="0" y="0"/>
            <a:ext cx="9135366" cy="43204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defPPr>
              <a:defRPr lang="cs-CZ"/>
            </a:defPPr>
            <a:lvl1pPr indent="0" algn="ctr">
              <a:spcBef>
                <a:spcPct val="0"/>
              </a:spcBef>
              <a:buFont typeface="Arial" panose="020B0604020202020204" pitchFamily="34" charset="0"/>
              <a:buNone/>
              <a:defRPr sz="2800"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indent="0">
              <a:spcBef>
                <a:spcPct val="20000"/>
              </a:spcBef>
              <a:buFont typeface="Arial" panose="020B0604020202020204" pitchFamily="34" charset="0"/>
              <a:buNone/>
              <a:defRPr sz="2000" b="1"/>
            </a:lvl2pPr>
            <a:lvl3pPr indent="0">
              <a:spcBef>
                <a:spcPct val="20000"/>
              </a:spcBef>
              <a:buFont typeface="Arial" panose="020B0604020202020204" pitchFamily="34" charset="0"/>
              <a:buNone/>
              <a:defRPr b="1"/>
            </a:lvl3pPr>
            <a:lvl4pPr indent="0">
              <a:spcBef>
                <a:spcPct val="20000"/>
              </a:spcBef>
              <a:buFont typeface="Arial" panose="020B0604020202020204" pitchFamily="34" charset="0"/>
              <a:buNone/>
              <a:defRPr sz="1600" b="1"/>
            </a:lvl4pPr>
            <a:lvl5pPr indent="0">
              <a:spcBef>
                <a:spcPct val="20000"/>
              </a:spcBef>
              <a:buFont typeface="Arial" panose="020B0604020202020204" pitchFamily="34" charset="0"/>
              <a:buNone/>
              <a:defRPr sz="1600" b="1"/>
            </a:lvl5pPr>
            <a:lvl6pPr indent="0">
              <a:spcBef>
                <a:spcPct val="20000"/>
              </a:spcBef>
              <a:buFont typeface="Arial" panose="020B0604020202020204" pitchFamily="34" charset="0"/>
              <a:buNone/>
              <a:defRPr sz="1600" b="1"/>
            </a:lvl6pPr>
            <a:lvl7pPr indent="0">
              <a:spcBef>
                <a:spcPct val="20000"/>
              </a:spcBef>
              <a:buFont typeface="Arial" panose="020B0604020202020204" pitchFamily="34" charset="0"/>
              <a:buNone/>
              <a:defRPr sz="1600" b="1"/>
            </a:lvl7pPr>
            <a:lvl8pPr indent="0">
              <a:spcBef>
                <a:spcPct val="20000"/>
              </a:spcBef>
              <a:buFont typeface="Arial" panose="020B0604020202020204" pitchFamily="34" charset="0"/>
              <a:buNone/>
              <a:defRPr sz="1600" b="1"/>
            </a:lvl8pPr>
            <a:lvl9pPr indent="0">
              <a:spcBef>
                <a:spcPct val="20000"/>
              </a:spcBef>
              <a:buFont typeface="Arial" panose="020B0604020202020204" pitchFamily="34" charset="0"/>
              <a:buNone/>
              <a:defRPr sz="1600" b="1"/>
            </a:lvl9pPr>
          </a:lstStyle>
          <a:p>
            <a:r>
              <a:rPr lang="cs-CZ" dirty="0"/>
              <a:t>TERMINOLOGIE - Chirurgie</a:t>
            </a:r>
          </a:p>
        </p:txBody>
      </p:sp>
      <p:sp>
        <p:nvSpPr>
          <p:cNvPr id="2" name="Obdélník 1"/>
          <p:cNvSpPr/>
          <p:nvPr/>
        </p:nvSpPr>
        <p:spPr>
          <a:xfrm>
            <a:off x="4651142" y="404664"/>
            <a:ext cx="4385354" cy="267765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cs-CZ" sz="1200" b="1" dirty="0"/>
              <a:t>EKTOMIE</a:t>
            </a:r>
            <a:r>
              <a:rPr lang="cs-CZ" sz="1200" dirty="0"/>
              <a:t> (např. </a:t>
            </a:r>
            <a:r>
              <a:rPr lang="cs-CZ" sz="1200" dirty="0" err="1"/>
              <a:t>gastrEKTOMIE</a:t>
            </a:r>
            <a:r>
              <a:rPr lang="cs-CZ" sz="1200" dirty="0"/>
              <a:t>) = odstranění orgánu či jeho části</a:t>
            </a:r>
            <a:endParaRPr lang="cs-CZ" sz="1200" b="1" dirty="0"/>
          </a:p>
          <a:p>
            <a:r>
              <a:rPr lang="cs-CZ" sz="1200" b="1" dirty="0"/>
              <a:t>TOMIE</a:t>
            </a:r>
            <a:r>
              <a:rPr lang="cs-CZ" sz="1200" dirty="0"/>
              <a:t> (např. </a:t>
            </a:r>
            <a:r>
              <a:rPr lang="cs-CZ" sz="1200" dirty="0" err="1"/>
              <a:t>laparoTOMIE</a:t>
            </a:r>
            <a:r>
              <a:rPr lang="cs-CZ" sz="1200" dirty="0"/>
              <a:t>) = otevření dutiny či orgánu</a:t>
            </a:r>
          </a:p>
          <a:p>
            <a:r>
              <a:rPr lang="cs-CZ" sz="1200" b="1" dirty="0"/>
              <a:t>STOMIE</a:t>
            </a:r>
            <a:r>
              <a:rPr lang="cs-CZ" sz="1200" dirty="0"/>
              <a:t> (např. </a:t>
            </a:r>
            <a:r>
              <a:rPr lang="cs-CZ" sz="1200" dirty="0" err="1"/>
              <a:t>sigmoideoSTOMIE</a:t>
            </a:r>
            <a:r>
              <a:rPr lang="cs-CZ" sz="1200" dirty="0"/>
              <a:t>) = vyústění dutého orgánu na povrch těla</a:t>
            </a:r>
          </a:p>
          <a:p>
            <a:r>
              <a:rPr lang="cs-CZ" sz="1200" b="1" dirty="0"/>
              <a:t>REPOZICE</a:t>
            </a:r>
            <a:r>
              <a:rPr lang="cs-CZ" sz="1200" dirty="0"/>
              <a:t> = napravení patologického postavení do anatomického</a:t>
            </a:r>
          </a:p>
          <a:p>
            <a:r>
              <a:rPr lang="cs-CZ" sz="1200" b="1" dirty="0"/>
              <a:t>OSTEOSYNTÉZA</a:t>
            </a:r>
            <a:r>
              <a:rPr lang="cs-CZ" sz="1200" dirty="0"/>
              <a:t> = spojení kostních úlomků za využití kovových implantátů</a:t>
            </a:r>
          </a:p>
          <a:p>
            <a:r>
              <a:rPr lang="cs-CZ" sz="1200" b="1" dirty="0"/>
              <a:t>TREPANACE</a:t>
            </a:r>
            <a:r>
              <a:rPr lang="cs-CZ" sz="1200" dirty="0"/>
              <a:t> = otevření lebky nebo dřeňové dutiny kostí</a:t>
            </a:r>
          </a:p>
          <a:p>
            <a:r>
              <a:rPr lang="cs-CZ" sz="1200" b="1" dirty="0"/>
              <a:t>AMPUTACE</a:t>
            </a:r>
            <a:r>
              <a:rPr lang="cs-CZ" sz="1200" dirty="0"/>
              <a:t> = odstranění periferní části těla</a:t>
            </a:r>
          </a:p>
          <a:p>
            <a:r>
              <a:rPr lang="cs-CZ" sz="1200" b="1" dirty="0"/>
              <a:t>ABLACE</a:t>
            </a:r>
            <a:r>
              <a:rPr lang="cs-CZ" sz="1200" dirty="0"/>
              <a:t> = odstranění části těla</a:t>
            </a:r>
          </a:p>
          <a:p>
            <a:r>
              <a:rPr lang="cs-CZ" sz="1200" b="1" dirty="0"/>
              <a:t>TRIPSE</a:t>
            </a:r>
            <a:r>
              <a:rPr lang="cs-CZ" sz="1200" dirty="0"/>
              <a:t> = rozdrcení např. kamenu v dutém orgánu</a:t>
            </a:r>
          </a:p>
          <a:p>
            <a:r>
              <a:rPr lang="cs-CZ" sz="1200" b="1" dirty="0"/>
              <a:t>PEXE</a:t>
            </a:r>
            <a:r>
              <a:rPr lang="cs-CZ" sz="1200" dirty="0"/>
              <a:t> = zavěšení orgánu</a:t>
            </a:r>
          </a:p>
          <a:p>
            <a:endParaRPr lang="cs-CZ" sz="1200" dirty="0"/>
          </a:p>
          <a:p>
            <a:endParaRPr lang="cs-CZ" sz="1200" dirty="0"/>
          </a:p>
        </p:txBody>
      </p:sp>
      <p:sp>
        <p:nvSpPr>
          <p:cNvPr id="5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6062041" y="6597684"/>
            <a:ext cx="2863038" cy="260648"/>
          </a:xfrm>
        </p:spPr>
        <p:txBody>
          <a:bodyPr/>
          <a:lstStyle/>
          <a:p>
            <a:r>
              <a:rPr lang="cs-CZ" dirty="0"/>
              <a:t>Dedikováno projektu MUNI/FR/0962/2017</a:t>
            </a:r>
          </a:p>
        </p:txBody>
      </p:sp>
      <p:sp>
        <p:nvSpPr>
          <p:cNvPr id="7" name="Zástupný symbol pro obsah 2"/>
          <p:cNvSpPr txBox="1">
            <a:spLocks/>
          </p:cNvSpPr>
          <p:nvPr/>
        </p:nvSpPr>
        <p:spPr>
          <a:xfrm>
            <a:off x="117368" y="3212976"/>
            <a:ext cx="8919128" cy="338437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cs-CZ" sz="1400" b="1" dirty="0"/>
              <a:t>TRUS</a:t>
            </a:r>
            <a:r>
              <a:rPr lang="cs-CZ" sz="1400" dirty="0"/>
              <a:t> = </a:t>
            </a:r>
            <a:r>
              <a:rPr lang="cs-CZ" sz="1400" dirty="0" err="1"/>
              <a:t>transrektální</a:t>
            </a:r>
            <a:r>
              <a:rPr lang="cs-CZ" sz="1400" dirty="0"/>
              <a:t> ultrasonografie (ultrazvuk sondou přes </a:t>
            </a:r>
            <a:r>
              <a:rPr lang="cs-CZ" sz="1400" dirty="0" err="1"/>
              <a:t>rectum</a:t>
            </a:r>
            <a:r>
              <a:rPr lang="cs-CZ" sz="1400" dirty="0"/>
              <a:t> -dle indikace lékařem se před výkonem aplikuje </a:t>
            </a:r>
            <a:r>
              <a:rPr lang="cs-CZ" sz="1400" dirty="0" err="1"/>
              <a:t>Yal</a:t>
            </a:r>
            <a:r>
              <a:rPr lang="cs-CZ" sz="1400" dirty="0"/>
              <a:t>)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cs-CZ" sz="1400" b="1" dirty="0"/>
              <a:t>SONO BŘICHA </a:t>
            </a:r>
            <a:r>
              <a:rPr lang="cs-CZ" sz="1400" dirty="0"/>
              <a:t>= Ultrazvuk břicha = pacient lačný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cs-CZ" sz="1400" b="1" dirty="0"/>
              <a:t>SONO STŘEV</a:t>
            </a:r>
            <a:r>
              <a:rPr lang="cs-CZ" sz="1400" dirty="0"/>
              <a:t> = Ultrazvuk střev = pacient nemusí být lačný</a:t>
            </a:r>
          </a:p>
          <a:p>
            <a:pPr marL="0" indent="0">
              <a:buNone/>
            </a:pPr>
            <a:r>
              <a:rPr lang="cs-CZ" sz="1400" b="1" dirty="0"/>
              <a:t>CT BŘICHA = </a:t>
            </a:r>
            <a:r>
              <a:rPr lang="cs-CZ" sz="1400" dirty="0"/>
              <a:t>Počítačová tomografie břicha - pacient lačný, zajištěný žilní vstup ()požadována </a:t>
            </a:r>
            <a:r>
              <a:rPr lang="cs-CZ" sz="1400" dirty="0" err="1"/>
              <a:t>min.růžová</a:t>
            </a:r>
            <a:r>
              <a:rPr lang="cs-CZ" sz="1400" dirty="0"/>
              <a:t> </a:t>
            </a:r>
            <a:r>
              <a:rPr lang="cs-CZ" sz="1400" dirty="0" err="1"/>
              <a:t>flexila</a:t>
            </a:r>
            <a:r>
              <a:rPr lang="cs-CZ" sz="1400" dirty="0"/>
              <a:t>) kontrastní látka</a:t>
            </a:r>
          </a:p>
          <a:p>
            <a:pPr marL="0" indent="0">
              <a:buNone/>
            </a:pPr>
            <a:r>
              <a:rPr lang="cs-CZ" sz="1400" b="1" dirty="0"/>
              <a:t>PET = </a:t>
            </a:r>
            <a:r>
              <a:rPr lang="cs-CZ" sz="1400" dirty="0"/>
              <a:t>Pozitronová emisní tomografie - lačnění 6 hod před výkonem, glykémie pac. nesmí přesáhnout 11 </a:t>
            </a:r>
            <a:r>
              <a:rPr lang="cs-CZ" sz="1400" dirty="0" err="1"/>
              <a:t>mmol</a:t>
            </a:r>
            <a:r>
              <a:rPr lang="cs-CZ" sz="1400" dirty="0"/>
              <a:t>/l, pacient po vyšetření vylučuje radioisotopové látky - nedoporučuje se kontakt s těhotnými a dětmi, výkaly (moč/stolice) jsou také radioaktivní - likvidace dle domluvy</a:t>
            </a:r>
          </a:p>
          <a:p>
            <a:pPr marL="0" indent="0">
              <a:buNone/>
            </a:pPr>
            <a:r>
              <a:rPr lang="cs-CZ" sz="1400" b="1" dirty="0"/>
              <a:t>ERCP = </a:t>
            </a:r>
            <a:r>
              <a:rPr lang="cs-CZ" sz="1400" dirty="0"/>
              <a:t>endoskopická retrográdní </a:t>
            </a:r>
            <a:r>
              <a:rPr lang="cs-CZ" sz="1400" dirty="0" err="1"/>
              <a:t>cholangiopankreatografie</a:t>
            </a:r>
            <a:r>
              <a:rPr lang="cs-CZ" sz="1400" dirty="0"/>
              <a:t> = endoskopické a RTG vyšetření žlučových cest (zavede se endoskop a do žlučových cest je vpravena kontrastní látka poté RTG), endoskopem lze popřípadě snést žlučové kameny, zavést </a:t>
            </a:r>
            <a:r>
              <a:rPr lang="cs-CZ" sz="1400" dirty="0" err="1"/>
              <a:t>duodenobiliární</a:t>
            </a:r>
            <a:r>
              <a:rPr lang="cs-CZ" sz="1400" dirty="0"/>
              <a:t> drén (DBD). </a:t>
            </a:r>
            <a:r>
              <a:rPr lang="cs-CZ" sz="1400" b="1" dirty="0"/>
              <a:t>Před výkonem: </a:t>
            </a:r>
            <a:r>
              <a:rPr lang="cs-CZ" sz="1400" dirty="0"/>
              <a:t>Pacient lační, zajištění žilního vstupu, aplikace </a:t>
            </a:r>
            <a:r>
              <a:rPr lang="cs-CZ" sz="1400" dirty="0" err="1"/>
              <a:t>indometacinového</a:t>
            </a:r>
            <a:r>
              <a:rPr lang="cs-CZ" sz="1400" dirty="0"/>
              <a:t> čípku a ATB </a:t>
            </a:r>
            <a:r>
              <a:rPr lang="cs-CZ" sz="1400" dirty="0" err="1"/>
              <a:t>profilaxe</a:t>
            </a:r>
            <a:r>
              <a:rPr lang="cs-CZ" sz="1400" dirty="0"/>
              <a:t> dle indikace lékařem. </a:t>
            </a:r>
            <a:r>
              <a:rPr lang="cs-CZ" sz="1400" b="1" dirty="0"/>
              <a:t>Po výkonu: </a:t>
            </a:r>
            <a:r>
              <a:rPr lang="cs-CZ" sz="1400" dirty="0"/>
              <a:t>monitorace VF, večer odběr jaterních testů (vyloučení akutní pankreatitidy, která může vzniknout po podráždění)</a:t>
            </a:r>
          </a:p>
          <a:p>
            <a:pPr marL="0" indent="0">
              <a:buNone/>
            </a:pPr>
            <a:r>
              <a:rPr lang="cs-CZ" sz="1400" b="1" dirty="0"/>
              <a:t>OKO</a:t>
            </a:r>
            <a:r>
              <a:rPr lang="cs-CZ" sz="1400" dirty="0"/>
              <a:t> = onkologické konzilium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39E06A6A-1A82-41E6-9FDE-5C9E12CB8B7C}"/>
              </a:ext>
            </a:extLst>
          </p:cNvPr>
          <p:cNvSpPr txBox="1"/>
          <p:nvPr/>
        </p:nvSpPr>
        <p:spPr>
          <a:xfrm>
            <a:off x="8923386" y="6616047"/>
            <a:ext cx="193084" cy="2480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dirty="0"/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76351850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45837"/>
            <a:ext cx="5498116" cy="5947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9636" y="621934"/>
            <a:ext cx="3405985" cy="3485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251520" y="344935"/>
            <a:ext cx="4002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[1]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8764360" y="3830804"/>
            <a:ext cx="4002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[2]</a:t>
            </a:r>
          </a:p>
        </p:txBody>
      </p:sp>
      <p:sp>
        <p:nvSpPr>
          <p:cNvPr id="8" name="Nadpis 3"/>
          <p:cNvSpPr txBox="1">
            <a:spLocks/>
          </p:cNvSpPr>
          <p:nvPr/>
        </p:nvSpPr>
        <p:spPr>
          <a:xfrm>
            <a:off x="-39887" y="63980"/>
            <a:ext cx="9135366" cy="41945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defPPr>
              <a:defRPr lang="cs-CZ"/>
            </a:defPPr>
            <a:lvl1pPr indent="0" algn="ctr">
              <a:spcBef>
                <a:spcPct val="0"/>
              </a:spcBef>
              <a:buFont typeface="Arial" panose="020B0604020202020204" pitchFamily="34" charset="0"/>
              <a:buNone/>
              <a:defRPr sz="2800"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indent="0">
              <a:spcBef>
                <a:spcPct val="20000"/>
              </a:spcBef>
              <a:buFont typeface="Arial" panose="020B0604020202020204" pitchFamily="34" charset="0"/>
              <a:buNone/>
              <a:defRPr sz="2000" b="1"/>
            </a:lvl2pPr>
            <a:lvl3pPr indent="0">
              <a:spcBef>
                <a:spcPct val="20000"/>
              </a:spcBef>
              <a:buFont typeface="Arial" panose="020B0604020202020204" pitchFamily="34" charset="0"/>
              <a:buNone/>
              <a:defRPr b="1"/>
            </a:lvl3pPr>
            <a:lvl4pPr indent="0">
              <a:spcBef>
                <a:spcPct val="20000"/>
              </a:spcBef>
              <a:buFont typeface="Arial" panose="020B0604020202020204" pitchFamily="34" charset="0"/>
              <a:buNone/>
              <a:defRPr sz="1600" b="1"/>
            </a:lvl4pPr>
            <a:lvl5pPr indent="0">
              <a:spcBef>
                <a:spcPct val="20000"/>
              </a:spcBef>
              <a:buFont typeface="Arial" panose="020B0604020202020204" pitchFamily="34" charset="0"/>
              <a:buNone/>
              <a:defRPr sz="1600" b="1"/>
            </a:lvl5pPr>
            <a:lvl6pPr indent="0">
              <a:spcBef>
                <a:spcPct val="20000"/>
              </a:spcBef>
              <a:buFont typeface="Arial" panose="020B0604020202020204" pitchFamily="34" charset="0"/>
              <a:buNone/>
              <a:defRPr sz="1600" b="1"/>
            </a:lvl6pPr>
            <a:lvl7pPr indent="0">
              <a:spcBef>
                <a:spcPct val="20000"/>
              </a:spcBef>
              <a:buFont typeface="Arial" panose="020B0604020202020204" pitchFamily="34" charset="0"/>
              <a:buNone/>
              <a:defRPr sz="1600" b="1"/>
            </a:lvl7pPr>
            <a:lvl8pPr indent="0">
              <a:spcBef>
                <a:spcPct val="20000"/>
              </a:spcBef>
              <a:buFont typeface="Arial" panose="020B0604020202020204" pitchFamily="34" charset="0"/>
              <a:buNone/>
              <a:defRPr sz="1600" b="1"/>
            </a:lvl8pPr>
            <a:lvl9pPr indent="0">
              <a:spcBef>
                <a:spcPct val="20000"/>
              </a:spcBef>
              <a:buFont typeface="Arial" panose="020B0604020202020204" pitchFamily="34" charset="0"/>
              <a:buNone/>
              <a:defRPr sz="1600" b="1"/>
            </a:lvl9pPr>
          </a:lstStyle>
          <a:p>
            <a:r>
              <a:rPr lang="cs-CZ" dirty="0"/>
              <a:t>ANATOMIE  GIT</a:t>
            </a:r>
          </a:p>
        </p:txBody>
      </p:sp>
      <p:sp>
        <p:nvSpPr>
          <p:cNvPr id="2" name="Obdélník 1"/>
          <p:cNvSpPr/>
          <p:nvPr/>
        </p:nvSpPr>
        <p:spPr>
          <a:xfrm>
            <a:off x="-52073" y="6420004"/>
            <a:ext cx="912594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>
              <a:buFont typeface="+mj-lt"/>
              <a:buAutoNum type="arabicPeriod"/>
            </a:pPr>
            <a:r>
              <a:rPr lang="cs-CZ" sz="1000" dirty="0"/>
              <a:t>Život s Pouchem, anatomie trávicího traktu </a:t>
            </a:r>
            <a:r>
              <a:rPr lang="en-US" sz="1000" dirty="0"/>
              <a:t>[</a:t>
            </a:r>
            <a:r>
              <a:rPr lang="cs-CZ" sz="1000" dirty="0"/>
              <a:t>online]. </a:t>
            </a:r>
            <a:r>
              <a:rPr lang="en-US" sz="1000" dirty="0"/>
              <a:t>[</a:t>
            </a:r>
            <a:r>
              <a:rPr lang="cs-CZ" sz="1000" dirty="0" err="1"/>
              <a:t>cited</a:t>
            </a:r>
            <a:r>
              <a:rPr lang="cs-CZ" sz="1000" dirty="0"/>
              <a:t> 2018-7-9]. </a:t>
            </a:r>
            <a:r>
              <a:rPr lang="cs-CZ" sz="1000" dirty="0" err="1"/>
              <a:t>Available</a:t>
            </a:r>
            <a:r>
              <a:rPr lang="cs-CZ" sz="1000" dirty="0"/>
              <a:t> </a:t>
            </a:r>
            <a:r>
              <a:rPr lang="cs-CZ" sz="1000" dirty="0" err="1"/>
              <a:t>from</a:t>
            </a:r>
            <a:r>
              <a:rPr lang="cs-CZ" sz="1000" dirty="0"/>
              <a:t>: https://pouch.webnode.cz/fotogalerie/anatomie-</a:t>
            </a:r>
            <a:r>
              <a:rPr lang="cs-CZ" sz="1000" dirty="0" err="1"/>
              <a:t>zazivaciho</a:t>
            </a:r>
            <a:r>
              <a:rPr lang="cs-CZ" sz="1000" dirty="0"/>
              <a:t>-traktu. Czech.</a:t>
            </a:r>
          </a:p>
          <a:p>
            <a:pPr marL="228600" indent="-228600">
              <a:buFont typeface="+mj-lt"/>
              <a:buAutoNum type="arabicPeriod"/>
            </a:pPr>
            <a:r>
              <a:rPr lang="cs-CZ" sz="1000" dirty="0"/>
              <a:t>Celostní medicína, </a:t>
            </a:r>
            <a:r>
              <a:rPr lang="cs-CZ" sz="1000" dirty="0" err="1"/>
              <a:t>Oddiho</a:t>
            </a:r>
            <a:r>
              <a:rPr lang="cs-CZ" sz="1000" dirty="0"/>
              <a:t> svěrač traktu </a:t>
            </a:r>
            <a:r>
              <a:rPr lang="en-US" sz="1000" dirty="0"/>
              <a:t>[</a:t>
            </a:r>
            <a:r>
              <a:rPr lang="cs-CZ" sz="1000" dirty="0"/>
              <a:t>online]. </a:t>
            </a:r>
            <a:r>
              <a:rPr lang="en-US" sz="1000" dirty="0"/>
              <a:t>[</a:t>
            </a:r>
            <a:r>
              <a:rPr lang="cs-CZ" sz="1000" dirty="0" err="1"/>
              <a:t>cited</a:t>
            </a:r>
            <a:r>
              <a:rPr lang="cs-CZ" sz="1000" dirty="0"/>
              <a:t> 2018-7-9]. </a:t>
            </a:r>
            <a:r>
              <a:rPr lang="cs-CZ" sz="1000" dirty="0" err="1"/>
              <a:t>Available</a:t>
            </a:r>
            <a:r>
              <a:rPr lang="cs-CZ" sz="1000" dirty="0"/>
              <a:t> </a:t>
            </a:r>
            <a:r>
              <a:rPr lang="cs-CZ" sz="1000" dirty="0" err="1"/>
              <a:t>from</a:t>
            </a:r>
            <a:r>
              <a:rPr lang="cs-CZ" sz="1000" dirty="0"/>
              <a:t>:  </a:t>
            </a:r>
            <a:r>
              <a:rPr lang="cs-CZ" sz="1000" dirty="0">
                <a:hlinkClick r:id="rId4"/>
              </a:rPr>
              <a:t>https://www.celostnimedicina.cz/oddiho-sverac.htm</a:t>
            </a:r>
            <a:r>
              <a:rPr lang="cs-CZ" sz="1000" dirty="0"/>
              <a:t>. Czech.</a:t>
            </a:r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F66AD534-5268-4B96-B9F1-45FA535F57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Dedikováno projektu MUNI/FR/0962/2017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1F7E6579-AD67-4296-9D52-35D3E742E8C2}"/>
              </a:ext>
            </a:extLst>
          </p:cNvPr>
          <p:cNvSpPr txBox="1"/>
          <p:nvPr/>
        </p:nvSpPr>
        <p:spPr>
          <a:xfrm>
            <a:off x="8860967" y="6604664"/>
            <a:ext cx="193084" cy="2480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dirty="0"/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171371600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Dedikováno projektu MUNI/FR/0962/2017</a:t>
            </a:r>
          </a:p>
        </p:txBody>
      </p:sp>
    </p:spTree>
    <p:extLst>
      <p:ext uri="{BB962C8B-B14F-4D97-AF65-F5344CB8AC3E}">
        <p14:creationId xmlns:p14="http://schemas.microsoft.com/office/powerpoint/2010/main" val="332395010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idx="1"/>
          </p:nvPr>
        </p:nvSpPr>
        <p:spPr>
          <a:xfrm>
            <a:off x="179512" y="851077"/>
            <a:ext cx="4320480" cy="3130212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endParaRPr lang="cs-CZ" b="0" dirty="0"/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cs-CZ" b="0" dirty="0"/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cs-CZ" b="0" dirty="0"/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cs-CZ" b="0" dirty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cs-CZ" sz="1200" b="0" dirty="0"/>
              <a:t>Jedná se o odstranění 2/3 žaludku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cs-CZ" sz="1200" b="0" dirty="0"/>
              <a:t>Jeden řez je veden těsně za pylorem, druhý nejširší částí žaludku.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cs-CZ" sz="1200" b="0" dirty="0"/>
              <a:t>Konec zbylé části žaludku se našívá ke konci duodena (</a:t>
            </a:r>
            <a:r>
              <a:rPr lang="cs-CZ" sz="1200" b="0" dirty="0" err="1"/>
              <a:t>gastroduodeno</a:t>
            </a:r>
            <a:r>
              <a:rPr lang="cs-CZ" sz="1200" b="0" dirty="0"/>
              <a:t> anastomóza)</a:t>
            </a:r>
          </a:p>
        </p:txBody>
      </p:sp>
      <p:pic>
        <p:nvPicPr>
          <p:cNvPr id="9" name="Zástupný symbol pro obsah 8"/>
          <p:cNvPicPr>
            <a:picLocks noGrp="1"/>
          </p:cNvPicPr>
          <p:nvPr>
            <p:ph sz="quarter" idx="4"/>
          </p:nvPr>
        </p:nvPicPr>
        <p:blipFill rotWithShape="1">
          <a:blip r:embed="rId2"/>
          <a:srcRect l="39050" t="22223" b="16308"/>
          <a:stretch/>
        </p:blipFill>
        <p:spPr bwMode="auto">
          <a:xfrm>
            <a:off x="5564230" y="847216"/>
            <a:ext cx="2808312" cy="214973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" name="Zástupný symbol pro text 1"/>
          <p:cNvSpPr>
            <a:spLocks noGrp="1"/>
          </p:cNvSpPr>
          <p:nvPr>
            <p:ph type="body" idx="1"/>
          </p:nvPr>
        </p:nvSpPr>
        <p:spPr>
          <a:xfrm>
            <a:off x="4673499" y="481744"/>
            <a:ext cx="4307455" cy="3499545"/>
          </a:xfr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cs-CZ" sz="1300" b="0" dirty="0">
                <a:solidFill>
                  <a:schemeClr val="dk1"/>
                </a:solidFill>
              </a:rPr>
              <a:t>1. Odstraněny 2/3 žaludku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cs-CZ" sz="1300" b="0" dirty="0">
                <a:solidFill>
                  <a:schemeClr val="dk1"/>
                </a:solidFill>
              </a:rPr>
              <a:t>2. Uzavření duodena suturou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cs-CZ" sz="1300" b="0" dirty="0">
                <a:solidFill>
                  <a:schemeClr val="dk1"/>
                </a:solidFill>
              </a:rPr>
              <a:t>3. Částečná sutura linie žaludku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cs-CZ" sz="1300" b="0" dirty="0">
                <a:solidFill>
                  <a:schemeClr val="dk1"/>
                </a:solidFill>
              </a:rPr>
              <a:t>4. Našití první kličky jejuna na pahýl žaludku (</a:t>
            </a:r>
            <a:r>
              <a:rPr lang="cs-CZ" sz="1300" b="0" dirty="0" err="1">
                <a:solidFill>
                  <a:schemeClr val="dk1"/>
                </a:solidFill>
              </a:rPr>
              <a:t>gastrojejuna</a:t>
            </a:r>
            <a:r>
              <a:rPr lang="cs-CZ" sz="1300" b="0" dirty="0">
                <a:solidFill>
                  <a:schemeClr val="dk1"/>
                </a:solidFill>
              </a:rPr>
              <a:t> anastomóza = GJA)</a:t>
            </a:r>
          </a:p>
        </p:txBody>
      </p:sp>
      <p:sp>
        <p:nvSpPr>
          <p:cNvPr id="6" name="Nadpis 3"/>
          <p:cNvSpPr txBox="1">
            <a:spLocks/>
          </p:cNvSpPr>
          <p:nvPr/>
        </p:nvSpPr>
        <p:spPr>
          <a:xfrm>
            <a:off x="-39887" y="63980"/>
            <a:ext cx="9135366" cy="41945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defPPr>
              <a:defRPr lang="cs-CZ"/>
            </a:defPPr>
            <a:lvl1pPr indent="0" algn="ctr">
              <a:spcBef>
                <a:spcPct val="0"/>
              </a:spcBef>
              <a:buFont typeface="Arial" panose="020B0604020202020204" pitchFamily="34" charset="0"/>
              <a:buNone/>
              <a:defRPr sz="2800"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indent="0">
              <a:spcBef>
                <a:spcPct val="20000"/>
              </a:spcBef>
              <a:buFont typeface="Arial" panose="020B0604020202020204" pitchFamily="34" charset="0"/>
              <a:buNone/>
              <a:defRPr sz="2000" b="1"/>
            </a:lvl2pPr>
            <a:lvl3pPr indent="0">
              <a:spcBef>
                <a:spcPct val="20000"/>
              </a:spcBef>
              <a:buFont typeface="Arial" panose="020B0604020202020204" pitchFamily="34" charset="0"/>
              <a:buNone/>
              <a:defRPr b="1"/>
            </a:lvl3pPr>
            <a:lvl4pPr indent="0">
              <a:spcBef>
                <a:spcPct val="20000"/>
              </a:spcBef>
              <a:buFont typeface="Arial" panose="020B0604020202020204" pitchFamily="34" charset="0"/>
              <a:buNone/>
              <a:defRPr sz="1600" b="1"/>
            </a:lvl4pPr>
            <a:lvl5pPr indent="0">
              <a:spcBef>
                <a:spcPct val="20000"/>
              </a:spcBef>
              <a:buFont typeface="Arial" panose="020B0604020202020204" pitchFamily="34" charset="0"/>
              <a:buNone/>
              <a:defRPr sz="1600" b="1"/>
            </a:lvl5pPr>
            <a:lvl6pPr indent="0">
              <a:spcBef>
                <a:spcPct val="20000"/>
              </a:spcBef>
              <a:buFont typeface="Arial" panose="020B0604020202020204" pitchFamily="34" charset="0"/>
              <a:buNone/>
              <a:defRPr sz="1600" b="1"/>
            </a:lvl6pPr>
            <a:lvl7pPr indent="0">
              <a:spcBef>
                <a:spcPct val="20000"/>
              </a:spcBef>
              <a:buFont typeface="Arial" panose="020B0604020202020204" pitchFamily="34" charset="0"/>
              <a:buNone/>
              <a:defRPr sz="1600" b="1"/>
            </a:lvl7pPr>
            <a:lvl8pPr indent="0">
              <a:spcBef>
                <a:spcPct val="20000"/>
              </a:spcBef>
              <a:buFont typeface="Arial" panose="020B0604020202020204" pitchFamily="34" charset="0"/>
              <a:buNone/>
              <a:defRPr sz="1600" b="1"/>
            </a:lvl8pPr>
            <a:lvl9pPr indent="0">
              <a:spcBef>
                <a:spcPct val="20000"/>
              </a:spcBef>
              <a:buFont typeface="Arial" panose="020B0604020202020204" pitchFamily="34" charset="0"/>
              <a:buNone/>
              <a:defRPr sz="1600" b="1"/>
            </a:lvl9pPr>
          </a:lstStyle>
          <a:p>
            <a:r>
              <a:rPr lang="cs-CZ" dirty="0"/>
              <a:t>OPERACE GIT</a:t>
            </a:r>
          </a:p>
        </p:txBody>
      </p:sp>
      <p:pic>
        <p:nvPicPr>
          <p:cNvPr id="10" name="Obrázek 9"/>
          <p:cNvPicPr/>
          <p:nvPr/>
        </p:nvPicPr>
        <p:blipFill rotWithShape="1">
          <a:blip r:embed="rId3"/>
          <a:srcRect l="34557" t="38889" r="57176" b="40641"/>
          <a:stretch/>
        </p:blipFill>
        <p:spPr bwMode="auto">
          <a:xfrm>
            <a:off x="1187624" y="807471"/>
            <a:ext cx="1512167" cy="184602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179512" y="481743"/>
            <a:ext cx="4320480" cy="369332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cs-CZ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Billroth</a:t>
            </a:r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</a:t>
            </a:r>
          </a:p>
        </p:txBody>
      </p:sp>
      <p:sp>
        <p:nvSpPr>
          <p:cNvPr id="13" name="TextovéPole 12"/>
          <p:cNvSpPr txBox="1"/>
          <p:nvPr/>
        </p:nvSpPr>
        <p:spPr>
          <a:xfrm>
            <a:off x="4673499" y="495740"/>
            <a:ext cx="4320480" cy="369332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cs-CZ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Billroth</a:t>
            </a:r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II</a:t>
            </a:r>
          </a:p>
        </p:txBody>
      </p:sp>
      <p:sp>
        <p:nvSpPr>
          <p:cNvPr id="15" name="TextovéPole 14"/>
          <p:cNvSpPr txBox="1"/>
          <p:nvPr/>
        </p:nvSpPr>
        <p:spPr>
          <a:xfrm>
            <a:off x="1187624" y="1012374"/>
            <a:ext cx="4002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[1]</a:t>
            </a:r>
          </a:p>
        </p:txBody>
      </p:sp>
      <p:sp>
        <p:nvSpPr>
          <p:cNvPr id="16" name="TextovéPole 15"/>
          <p:cNvSpPr txBox="1"/>
          <p:nvPr/>
        </p:nvSpPr>
        <p:spPr>
          <a:xfrm>
            <a:off x="5364088" y="1158746"/>
            <a:ext cx="4002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[2]</a:t>
            </a:r>
          </a:p>
        </p:txBody>
      </p:sp>
      <p:sp>
        <p:nvSpPr>
          <p:cNvPr id="17" name="Obdélník 16"/>
          <p:cNvSpPr/>
          <p:nvPr/>
        </p:nvSpPr>
        <p:spPr>
          <a:xfrm>
            <a:off x="101500" y="5839494"/>
            <a:ext cx="899398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>
              <a:buFont typeface="+mj-lt"/>
              <a:buAutoNum type="arabicPeriod"/>
            </a:pPr>
            <a:r>
              <a:rPr lang="cs-CZ" sz="1000" dirty="0" err="1"/>
              <a:t>UpToDate</a:t>
            </a:r>
            <a:r>
              <a:rPr lang="cs-CZ" sz="1000" dirty="0"/>
              <a:t>, Anatomy </a:t>
            </a:r>
            <a:r>
              <a:rPr lang="cs-CZ" sz="1000" dirty="0" err="1"/>
              <a:t>of</a:t>
            </a:r>
            <a:r>
              <a:rPr lang="cs-CZ" sz="1000" dirty="0"/>
              <a:t> </a:t>
            </a:r>
            <a:r>
              <a:rPr lang="cs-CZ" sz="1000" dirty="0" err="1"/>
              <a:t>Billroth</a:t>
            </a:r>
            <a:r>
              <a:rPr lang="cs-CZ" sz="1000" dirty="0"/>
              <a:t> </a:t>
            </a:r>
            <a:r>
              <a:rPr lang="cs-CZ" sz="1000" dirty="0" err="1"/>
              <a:t>reconstructions</a:t>
            </a:r>
            <a:r>
              <a:rPr lang="cs-CZ" sz="1000" dirty="0"/>
              <a:t> </a:t>
            </a:r>
            <a:r>
              <a:rPr lang="en-US" sz="1000" dirty="0"/>
              <a:t>[</a:t>
            </a:r>
            <a:r>
              <a:rPr lang="cs-CZ" sz="1000" dirty="0"/>
              <a:t>online]. </a:t>
            </a:r>
            <a:r>
              <a:rPr lang="en-US" sz="1000" dirty="0"/>
              <a:t>[</a:t>
            </a:r>
            <a:r>
              <a:rPr lang="cs-CZ" sz="1000" dirty="0" err="1"/>
              <a:t>cited</a:t>
            </a:r>
            <a:r>
              <a:rPr lang="cs-CZ" sz="1000" dirty="0"/>
              <a:t> 2018-7-9]. </a:t>
            </a:r>
            <a:r>
              <a:rPr lang="cs-CZ" sz="1000" dirty="0" err="1"/>
              <a:t>Available</a:t>
            </a:r>
            <a:r>
              <a:rPr lang="cs-CZ" sz="1000" dirty="0"/>
              <a:t> </a:t>
            </a:r>
            <a:r>
              <a:rPr lang="cs-CZ" sz="1000" dirty="0" err="1"/>
              <a:t>from</a:t>
            </a:r>
            <a:r>
              <a:rPr lang="cs-CZ" sz="1000" dirty="0"/>
              <a:t>: https://somepomed.org/</a:t>
            </a:r>
            <a:r>
              <a:rPr lang="cs-CZ" sz="1000" dirty="0" err="1"/>
              <a:t>articulos</a:t>
            </a:r>
            <a:r>
              <a:rPr lang="cs-CZ" sz="1000" dirty="0"/>
              <a:t>/</a:t>
            </a:r>
            <a:r>
              <a:rPr lang="cs-CZ" sz="1000" dirty="0" err="1"/>
              <a:t>contents</a:t>
            </a:r>
            <a:r>
              <a:rPr lang="cs-CZ" sz="1000" dirty="0"/>
              <a:t>/mobipreview.htm?39/62/40933. </a:t>
            </a:r>
            <a:r>
              <a:rPr lang="cs-CZ" sz="1000" dirty="0" err="1"/>
              <a:t>English</a:t>
            </a:r>
            <a:r>
              <a:rPr lang="cs-CZ" sz="1000" dirty="0"/>
              <a:t>.</a:t>
            </a:r>
          </a:p>
          <a:p>
            <a:pPr marL="228600" indent="-228600">
              <a:buFont typeface="+mj-lt"/>
              <a:buAutoNum type="arabicPeriod"/>
            </a:pPr>
            <a:r>
              <a:rPr lang="cs-CZ" sz="1000" dirty="0" err="1"/>
              <a:t>Johns</a:t>
            </a:r>
            <a:r>
              <a:rPr lang="cs-CZ" sz="1000" dirty="0"/>
              <a:t> </a:t>
            </a:r>
            <a:r>
              <a:rPr lang="cs-CZ" sz="1000" dirty="0" err="1"/>
              <a:t>Hopkins</a:t>
            </a:r>
            <a:r>
              <a:rPr lang="cs-CZ" sz="1000" dirty="0"/>
              <a:t> </a:t>
            </a:r>
            <a:r>
              <a:rPr lang="cs-CZ" sz="1000" dirty="0" err="1"/>
              <a:t>Medicine</a:t>
            </a:r>
            <a:r>
              <a:rPr lang="cs-CZ" sz="1000" dirty="0"/>
              <a:t> Gastroenterology &amp; Hepatology, </a:t>
            </a:r>
            <a:r>
              <a:rPr lang="cs-CZ" sz="1000" dirty="0" err="1"/>
              <a:t>Gastric</a:t>
            </a:r>
            <a:r>
              <a:rPr lang="cs-CZ" sz="1000" dirty="0"/>
              <a:t> </a:t>
            </a:r>
            <a:r>
              <a:rPr lang="cs-CZ" sz="1000" dirty="0" err="1"/>
              <a:t>cancer</a:t>
            </a:r>
            <a:r>
              <a:rPr lang="cs-CZ" sz="1000" dirty="0"/>
              <a:t>: </a:t>
            </a:r>
            <a:r>
              <a:rPr lang="cs-CZ" sz="1000" dirty="0" err="1"/>
              <a:t>Therapy</a:t>
            </a:r>
            <a:r>
              <a:rPr lang="cs-CZ" sz="1000" dirty="0"/>
              <a:t> </a:t>
            </a:r>
            <a:r>
              <a:rPr lang="en-US" sz="1000" dirty="0"/>
              <a:t>[</a:t>
            </a:r>
            <a:r>
              <a:rPr lang="cs-CZ" sz="1000" dirty="0"/>
              <a:t>online]. </a:t>
            </a:r>
            <a:r>
              <a:rPr lang="en-US" sz="1000" dirty="0"/>
              <a:t>[</a:t>
            </a:r>
            <a:r>
              <a:rPr lang="cs-CZ" sz="1000" dirty="0" err="1"/>
              <a:t>cited</a:t>
            </a:r>
            <a:r>
              <a:rPr lang="cs-CZ" sz="1000" dirty="0"/>
              <a:t> 2018-7-9]. </a:t>
            </a:r>
            <a:r>
              <a:rPr lang="cs-CZ" sz="1000" dirty="0" err="1"/>
              <a:t>Available</a:t>
            </a:r>
            <a:r>
              <a:rPr lang="cs-CZ" sz="1000" dirty="0"/>
              <a:t> </a:t>
            </a:r>
            <a:r>
              <a:rPr lang="cs-CZ" sz="1000" dirty="0" err="1"/>
              <a:t>from</a:t>
            </a:r>
            <a:r>
              <a:rPr lang="cs-CZ" sz="1000" dirty="0"/>
              <a:t>: https://www.halstedsurgery.org/</a:t>
            </a:r>
            <a:r>
              <a:rPr lang="cs-CZ" sz="1000" dirty="0" err="1"/>
              <a:t>GDL_Disease.aspx?CurrentUDV</a:t>
            </a:r>
            <a:r>
              <a:rPr lang="cs-CZ" sz="1000" dirty="0"/>
              <a:t>=31&amp;GDL_Cat_ID=AF793A59-B736-42CB-9E1F-E79D2B9FC358&amp;GDL_Disease_ID=DB2F8EAC-4421-41DD-B04E-684AFEF2AD94. </a:t>
            </a:r>
            <a:r>
              <a:rPr lang="cs-CZ" sz="1000" dirty="0" err="1"/>
              <a:t>English</a:t>
            </a:r>
            <a:r>
              <a:rPr lang="cs-CZ" sz="1000" dirty="0"/>
              <a:t>.</a:t>
            </a:r>
          </a:p>
        </p:txBody>
      </p:sp>
      <p:sp>
        <p:nvSpPr>
          <p:cNvPr id="18" name="Zaoblený obdélníkový bublinový popisek 17"/>
          <p:cNvSpPr/>
          <p:nvPr/>
        </p:nvSpPr>
        <p:spPr>
          <a:xfrm>
            <a:off x="5838337" y="1327733"/>
            <a:ext cx="252356" cy="216024"/>
          </a:xfrm>
          <a:prstGeom prst="wedgeRoundRectCallout">
            <a:avLst>
              <a:gd name="adj1" fmla="val 137464"/>
              <a:gd name="adj2" fmla="val 75569"/>
              <a:gd name="adj3" fmla="val 16667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/>
              <a:t>1</a:t>
            </a:r>
          </a:p>
        </p:txBody>
      </p:sp>
      <p:sp>
        <p:nvSpPr>
          <p:cNvPr id="19" name="Zaoblený obdélníkový bublinový popisek 18"/>
          <p:cNvSpPr/>
          <p:nvPr/>
        </p:nvSpPr>
        <p:spPr>
          <a:xfrm>
            <a:off x="6701048" y="1816368"/>
            <a:ext cx="252356" cy="211432"/>
          </a:xfrm>
          <a:prstGeom prst="wedgeRoundRectCallout">
            <a:avLst>
              <a:gd name="adj1" fmla="val 114818"/>
              <a:gd name="adj2" fmla="val -59248"/>
              <a:gd name="adj3" fmla="val 16667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/>
              <a:t>2</a:t>
            </a:r>
          </a:p>
        </p:txBody>
      </p:sp>
      <p:sp>
        <p:nvSpPr>
          <p:cNvPr id="20" name="Zaoblený obdélníkový bublinový popisek 19"/>
          <p:cNvSpPr/>
          <p:nvPr/>
        </p:nvSpPr>
        <p:spPr>
          <a:xfrm>
            <a:off x="7105439" y="1095112"/>
            <a:ext cx="252356" cy="232621"/>
          </a:xfrm>
          <a:prstGeom prst="wedgeRoundRectCallout">
            <a:avLst>
              <a:gd name="adj1" fmla="val 79036"/>
              <a:gd name="adj2" fmla="val 176276"/>
              <a:gd name="adj3" fmla="val 16667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/>
              <a:t>3</a:t>
            </a:r>
          </a:p>
        </p:txBody>
      </p:sp>
      <p:sp>
        <p:nvSpPr>
          <p:cNvPr id="21" name="Zaoblený obdélníkový bublinový popisek 20"/>
          <p:cNvSpPr/>
          <p:nvPr/>
        </p:nvSpPr>
        <p:spPr>
          <a:xfrm>
            <a:off x="8144587" y="1512075"/>
            <a:ext cx="252356" cy="216024"/>
          </a:xfrm>
          <a:prstGeom prst="wedgeRoundRectCallout">
            <a:avLst>
              <a:gd name="adj1" fmla="val -145618"/>
              <a:gd name="adj2" fmla="val 5022"/>
              <a:gd name="adj3" fmla="val 16667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/>
              <a:t>4</a:t>
            </a:r>
          </a:p>
        </p:txBody>
      </p:sp>
      <p:sp>
        <p:nvSpPr>
          <p:cNvPr id="22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5940851" y="6616402"/>
            <a:ext cx="2863038" cy="260648"/>
          </a:xfrm>
        </p:spPr>
        <p:txBody>
          <a:bodyPr/>
          <a:lstStyle/>
          <a:p>
            <a:r>
              <a:rPr lang="cs-CZ" dirty="0"/>
              <a:t>Dedikováno projektu MUNI/FR/0962/2017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179512" y="4691191"/>
            <a:ext cx="8814467" cy="109260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cs-CZ" sz="13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TME</a:t>
            </a:r>
            <a:r>
              <a:rPr lang="cs-CZ" sz="1300" dirty="0"/>
              <a:t> = Totální </a:t>
            </a:r>
            <a:r>
              <a:rPr lang="cs-CZ" sz="1300" dirty="0" err="1"/>
              <a:t>mezorektální</a:t>
            </a:r>
            <a:r>
              <a:rPr lang="cs-CZ" sz="1300" dirty="0"/>
              <a:t> excize = odstranění tukového obalu rekta (snaha o zachování </a:t>
            </a:r>
            <a:r>
              <a:rPr lang="cs-CZ" sz="1300" dirty="0" err="1"/>
              <a:t>sfigterů</a:t>
            </a:r>
            <a:r>
              <a:rPr lang="cs-CZ" sz="1300" dirty="0"/>
              <a:t> u nízko uložených nádorů </a:t>
            </a:r>
            <a:r>
              <a:rPr lang="cs-CZ" sz="1300" dirty="0" err="1"/>
              <a:t>recta</a:t>
            </a:r>
            <a:r>
              <a:rPr lang="cs-CZ" sz="1300" dirty="0"/>
              <a:t>)</a:t>
            </a:r>
          </a:p>
          <a:p>
            <a:r>
              <a:rPr lang="cs-CZ" sz="13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TAMIS </a:t>
            </a:r>
            <a:r>
              <a:rPr lang="cs-CZ" sz="1300" dirty="0"/>
              <a:t>= </a:t>
            </a:r>
            <a:r>
              <a:rPr lang="cs-CZ" sz="1300" dirty="0" err="1"/>
              <a:t>Transanální</a:t>
            </a:r>
            <a:r>
              <a:rPr lang="cs-CZ" sz="1300" dirty="0"/>
              <a:t> minimálně invazivní chirurgie </a:t>
            </a:r>
          </a:p>
          <a:p>
            <a:r>
              <a:rPr lang="cs-CZ" sz="13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EMR</a:t>
            </a:r>
            <a:r>
              <a:rPr lang="cs-CZ" sz="1300" dirty="0"/>
              <a:t> = Endoskopická mukózní resekce</a:t>
            </a:r>
          </a:p>
          <a:p>
            <a:r>
              <a:rPr lang="cs-CZ" sz="13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TEM</a:t>
            </a:r>
            <a:r>
              <a:rPr lang="cs-CZ" sz="1300" dirty="0"/>
              <a:t> = </a:t>
            </a:r>
            <a:r>
              <a:rPr lang="cs-CZ" sz="1300" dirty="0" err="1"/>
              <a:t>Transanální</a:t>
            </a:r>
            <a:r>
              <a:rPr lang="cs-CZ" sz="1300" dirty="0"/>
              <a:t> endoskopická mikrochirurgie</a:t>
            </a:r>
          </a:p>
        </p:txBody>
      </p:sp>
      <p:sp>
        <p:nvSpPr>
          <p:cNvPr id="23" name="Zaoblený obdélníkový bublinový popisek 22"/>
          <p:cNvSpPr/>
          <p:nvPr/>
        </p:nvSpPr>
        <p:spPr>
          <a:xfrm>
            <a:off x="3593509" y="1805581"/>
            <a:ext cx="1576544" cy="1015426"/>
          </a:xfrm>
          <a:prstGeom prst="wedgeRoundRectCallout">
            <a:avLst>
              <a:gd name="adj1" fmla="val 67261"/>
              <a:gd name="adj2" fmla="val 26795"/>
              <a:gd name="adj3" fmla="val 16667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dirty="0"/>
              <a:t>Před operací holím břicho (od prsních bradavek po </a:t>
            </a:r>
            <a:r>
              <a:rPr lang="cs-CZ" sz="1200" dirty="0" err="1"/>
              <a:t>podbříšek</a:t>
            </a:r>
            <a:r>
              <a:rPr lang="cs-CZ" sz="1200" dirty="0"/>
              <a:t>)</a:t>
            </a:r>
            <a:endParaRPr lang="cs-CZ" sz="1200" dirty="0">
              <a:solidFill>
                <a:schemeClr val="dk1"/>
              </a:solidFill>
            </a:endParaRPr>
          </a:p>
        </p:txBody>
      </p:sp>
      <p:sp>
        <p:nvSpPr>
          <p:cNvPr id="24" name="Zaoblený obdélníkový bublinový popisek 23"/>
          <p:cNvSpPr/>
          <p:nvPr/>
        </p:nvSpPr>
        <p:spPr>
          <a:xfrm>
            <a:off x="3586996" y="1793832"/>
            <a:ext cx="1576544" cy="1008213"/>
          </a:xfrm>
          <a:prstGeom prst="wedgeRoundRectCallout">
            <a:avLst>
              <a:gd name="adj1" fmla="val -71101"/>
              <a:gd name="adj2" fmla="val 25825"/>
              <a:gd name="adj3" fmla="val 16667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dirty="0"/>
              <a:t>Před operací holím břicho (od prsních bradavek po podbřišek)</a:t>
            </a:r>
            <a:endParaRPr lang="cs-CZ" sz="1200" dirty="0">
              <a:solidFill>
                <a:schemeClr val="dk1"/>
              </a:solidFill>
            </a:endParaRPr>
          </a:p>
        </p:txBody>
      </p:sp>
      <p:sp>
        <p:nvSpPr>
          <p:cNvPr id="28" name="Zaoblený obdélníkový bublinový popisek 27"/>
          <p:cNvSpPr/>
          <p:nvPr/>
        </p:nvSpPr>
        <p:spPr>
          <a:xfrm>
            <a:off x="5800316" y="5085446"/>
            <a:ext cx="1724011" cy="372412"/>
          </a:xfrm>
          <a:prstGeom prst="wedgeRoundRectCallout">
            <a:avLst>
              <a:gd name="adj1" fmla="val -71101"/>
              <a:gd name="adj2" fmla="val 25825"/>
              <a:gd name="adj3" fmla="val 16667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dirty="0"/>
              <a:t>Holím okolí konečníku</a:t>
            </a:r>
            <a:endParaRPr lang="cs-CZ" sz="1200" dirty="0">
              <a:solidFill>
                <a:schemeClr val="dk1"/>
              </a:solidFill>
            </a:endParaRPr>
          </a:p>
        </p:txBody>
      </p:sp>
      <p:sp>
        <p:nvSpPr>
          <p:cNvPr id="3" name="Obdélník 2"/>
          <p:cNvSpPr/>
          <p:nvPr/>
        </p:nvSpPr>
        <p:spPr>
          <a:xfrm>
            <a:off x="168632" y="4074548"/>
            <a:ext cx="8801442" cy="49244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cs-CZ" sz="13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HPDE</a:t>
            </a:r>
            <a:r>
              <a:rPr lang="cs-CZ" sz="1300" dirty="0"/>
              <a:t> = </a:t>
            </a:r>
            <a:r>
              <a:rPr lang="cs-CZ" sz="1300" dirty="0" err="1"/>
              <a:t>Hemipankreatoduodenektomie</a:t>
            </a:r>
            <a:r>
              <a:rPr lang="cs-CZ" sz="1300" dirty="0"/>
              <a:t> = odstranění poloviny slinivky břišní a dvanácterníku (nutno zajistit odvod žlučových a pankreatických šťáv do GIT = provádí se </a:t>
            </a:r>
            <a:r>
              <a:rPr lang="cs-CZ" sz="1300" dirty="0" err="1"/>
              <a:t>choledochojejuna</a:t>
            </a:r>
            <a:r>
              <a:rPr lang="cs-CZ" sz="1300" dirty="0"/>
              <a:t> anastomóza) – pacientovi indikována diabetická strava</a:t>
            </a:r>
          </a:p>
        </p:txBody>
      </p:sp>
      <p:sp>
        <p:nvSpPr>
          <p:cNvPr id="29" name="Zaoblený obdélníkový bublinový popisek 28"/>
          <p:cNvSpPr/>
          <p:nvPr/>
        </p:nvSpPr>
        <p:spPr>
          <a:xfrm>
            <a:off x="3580483" y="1791584"/>
            <a:ext cx="1576544" cy="1015426"/>
          </a:xfrm>
          <a:prstGeom prst="wedgeRoundRectCallout">
            <a:avLst>
              <a:gd name="adj1" fmla="val 5767"/>
              <a:gd name="adj2" fmla="val 183028"/>
              <a:gd name="adj3" fmla="val 16667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dirty="0"/>
              <a:t>Před operací holím břicho (od prsních bradavek po podbřišek)</a:t>
            </a:r>
            <a:endParaRPr lang="cs-CZ" sz="1200" dirty="0">
              <a:solidFill>
                <a:schemeClr val="dk1"/>
              </a:solidFill>
            </a:endParaRPr>
          </a:p>
        </p:txBody>
      </p:sp>
      <p:sp>
        <p:nvSpPr>
          <p:cNvPr id="25" name="TextovéPole 24">
            <a:extLst>
              <a:ext uri="{FF2B5EF4-FFF2-40B4-BE49-F238E27FC236}">
                <a16:creationId xmlns:a16="http://schemas.microsoft.com/office/drawing/2014/main" id="{C62BFC0F-493B-45FB-83A3-87542AD3F5F4}"/>
              </a:ext>
            </a:extLst>
          </p:cNvPr>
          <p:cNvSpPr txBox="1"/>
          <p:nvPr/>
        </p:nvSpPr>
        <p:spPr>
          <a:xfrm>
            <a:off x="8888766" y="6577265"/>
            <a:ext cx="193084" cy="2480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dirty="0"/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252985937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idx="1"/>
          </p:nvPr>
        </p:nvSpPr>
        <p:spPr>
          <a:xfrm>
            <a:off x="179512" y="851076"/>
            <a:ext cx="4320480" cy="3730052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endParaRPr lang="cs-CZ" sz="1300" b="0" dirty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cs-CZ" sz="1300" b="0" dirty="0" err="1"/>
              <a:t>Subtotální</a:t>
            </a:r>
            <a:r>
              <a:rPr lang="cs-CZ" sz="1300" b="0" dirty="0"/>
              <a:t> gastrektomie - zůstává část žaludku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cs-CZ" sz="1300" b="0" dirty="0"/>
              <a:t>1. Uzavření duodena suturou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cs-CZ" sz="1300" b="0" dirty="0"/>
              <a:t>2. Našití části jejuna s duodenem na jejunum (</a:t>
            </a:r>
            <a:r>
              <a:rPr lang="cs-CZ" sz="1300" b="0" dirty="0" err="1"/>
              <a:t>jejunojejuno</a:t>
            </a:r>
            <a:r>
              <a:rPr lang="cs-CZ" sz="1300" b="0" dirty="0"/>
              <a:t> anastomóza = JJA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cs-CZ" sz="1300" b="0" dirty="0"/>
              <a:t>3. Našití první kličky jejuna na pahýl žaludku (</a:t>
            </a:r>
            <a:r>
              <a:rPr lang="cs-CZ" sz="1300" b="0" dirty="0" err="1"/>
              <a:t>gastrojejuna</a:t>
            </a:r>
            <a:r>
              <a:rPr lang="cs-CZ" sz="1300" b="0" dirty="0"/>
              <a:t> anastomóza = EJA)</a:t>
            </a:r>
          </a:p>
        </p:txBody>
      </p:sp>
      <p:sp>
        <p:nvSpPr>
          <p:cNvPr id="11" name="Zástupný symbol pro text 1"/>
          <p:cNvSpPr>
            <a:spLocks noGrp="1"/>
          </p:cNvSpPr>
          <p:nvPr>
            <p:ph type="body" idx="1"/>
          </p:nvPr>
        </p:nvSpPr>
        <p:spPr>
          <a:xfrm>
            <a:off x="4673499" y="481743"/>
            <a:ext cx="4307455" cy="4099385"/>
          </a:xfr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cs-CZ" sz="1300" b="0" dirty="0">
                <a:solidFill>
                  <a:schemeClr val="dk1"/>
                </a:solidFill>
              </a:rPr>
              <a:t>Totální gastrektomie (odstranění celého žaludku)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cs-CZ" sz="1300" b="0" dirty="0"/>
              <a:t>1. Uzavření duodena suturou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cs-CZ" sz="1300" b="0" dirty="0">
                <a:solidFill>
                  <a:schemeClr val="dk1"/>
                </a:solidFill>
              </a:rPr>
              <a:t>2. Našití části jejuna s duodenem na jejunum (</a:t>
            </a:r>
            <a:r>
              <a:rPr lang="cs-CZ" sz="1300" b="0" dirty="0" err="1">
                <a:solidFill>
                  <a:schemeClr val="dk1"/>
                </a:solidFill>
              </a:rPr>
              <a:t>jejuno</a:t>
            </a:r>
            <a:r>
              <a:rPr lang="cs-CZ" sz="1300" b="0" dirty="0" err="1"/>
              <a:t>jejuno</a:t>
            </a:r>
            <a:r>
              <a:rPr lang="cs-CZ" sz="1300" b="0" dirty="0"/>
              <a:t> anastomóza = JJA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cs-CZ" sz="1300" b="0" dirty="0">
                <a:solidFill>
                  <a:schemeClr val="dk1"/>
                </a:solidFill>
              </a:rPr>
              <a:t>3. Našití první kličky jejuna na jícen (</a:t>
            </a:r>
            <a:r>
              <a:rPr lang="cs-CZ" sz="1300" b="0" dirty="0" err="1">
                <a:solidFill>
                  <a:schemeClr val="dk1"/>
                </a:solidFill>
              </a:rPr>
              <a:t>esophagojejuna</a:t>
            </a:r>
            <a:r>
              <a:rPr lang="cs-CZ" sz="1300" b="0" dirty="0">
                <a:solidFill>
                  <a:schemeClr val="dk1"/>
                </a:solidFill>
              </a:rPr>
              <a:t> anastomóza = EJA)</a:t>
            </a:r>
          </a:p>
        </p:txBody>
      </p:sp>
      <p:sp>
        <p:nvSpPr>
          <p:cNvPr id="6" name="Nadpis 3"/>
          <p:cNvSpPr txBox="1">
            <a:spLocks/>
          </p:cNvSpPr>
          <p:nvPr/>
        </p:nvSpPr>
        <p:spPr>
          <a:xfrm>
            <a:off x="-39887" y="63980"/>
            <a:ext cx="9135366" cy="41945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defPPr>
              <a:defRPr lang="cs-CZ"/>
            </a:defPPr>
            <a:lvl1pPr indent="0" algn="ctr">
              <a:spcBef>
                <a:spcPct val="0"/>
              </a:spcBef>
              <a:buFont typeface="Arial" panose="020B0604020202020204" pitchFamily="34" charset="0"/>
              <a:buNone/>
              <a:defRPr sz="2800"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indent="0">
              <a:spcBef>
                <a:spcPct val="20000"/>
              </a:spcBef>
              <a:buFont typeface="Arial" panose="020B0604020202020204" pitchFamily="34" charset="0"/>
              <a:buNone/>
              <a:defRPr sz="2000" b="1"/>
            </a:lvl2pPr>
            <a:lvl3pPr indent="0">
              <a:spcBef>
                <a:spcPct val="20000"/>
              </a:spcBef>
              <a:buFont typeface="Arial" panose="020B0604020202020204" pitchFamily="34" charset="0"/>
              <a:buNone/>
              <a:defRPr b="1"/>
            </a:lvl3pPr>
            <a:lvl4pPr indent="0">
              <a:spcBef>
                <a:spcPct val="20000"/>
              </a:spcBef>
              <a:buFont typeface="Arial" panose="020B0604020202020204" pitchFamily="34" charset="0"/>
              <a:buNone/>
              <a:defRPr sz="1600" b="1"/>
            </a:lvl4pPr>
            <a:lvl5pPr indent="0">
              <a:spcBef>
                <a:spcPct val="20000"/>
              </a:spcBef>
              <a:buFont typeface="Arial" panose="020B0604020202020204" pitchFamily="34" charset="0"/>
              <a:buNone/>
              <a:defRPr sz="1600" b="1"/>
            </a:lvl5pPr>
            <a:lvl6pPr indent="0">
              <a:spcBef>
                <a:spcPct val="20000"/>
              </a:spcBef>
              <a:buFont typeface="Arial" panose="020B0604020202020204" pitchFamily="34" charset="0"/>
              <a:buNone/>
              <a:defRPr sz="1600" b="1"/>
            </a:lvl6pPr>
            <a:lvl7pPr indent="0">
              <a:spcBef>
                <a:spcPct val="20000"/>
              </a:spcBef>
              <a:buFont typeface="Arial" panose="020B0604020202020204" pitchFamily="34" charset="0"/>
              <a:buNone/>
              <a:defRPr sz="1600" b="1"/>
            </a:lvl7pPr>
            <a:lvl8pPr indent="0">
              <a:spcBef>
                <a:spcPct val="20000"/>
              </a:spcBef>
              <a:buFont typeface="Arial" panose="020B0604020202020204" pitchFamily="34" charset="0"/>
              <a:buNone/>
              <a:defRPr sz="1600" b="1"/>
            </a:lvl8pPr>
            <a:lvl9pPr indent="0">
              <a:spcBef>
                <a:spcPct val="20000"/>
              </a:spcBef>
              <a:buFont typeface="Arial" panose="020B0604020202020204" pitchFamily="34" charset="0"/>
              <a:buNone/>
              <a:defRPr sz="1600" b="1"/>
            </a:lvl9pPr>
          </a:lstStyle>
          <a:p>
            <a:r>
              <a:rPr lang="cs-CZ" dirty="0"/>
              <a:t>OPERACE GIT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179512" y="481743"/>
            <a:ext cx="4320480" cy="369332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cs-CZ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Roux</a:t>
            </a:r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 en Y - </a:t>
            </a:r>
            <a:r>
              <a:rPr lang="cs-CZ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Subtotální</a:t>
            </a:r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gastrektomie</a:t>
            </a:r>
          </a:p>
        </p:txBody>
      </p:sp>
      <p:sp>
        <p:nvSpPr>
          <p:cNvPr id="13" name="TextovéPole 12"/>
          <p:cNvSpPr txBox="1"/>
          <p:nvPr/>
        </p:nvSpPr>
        <p:spPr>
          <a:xfrm>
            <a:off x="4673499" y="495740"/>
            <a:ext cx="4320480" cy="369332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cs-CZ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Roux</a:t>
            </a:r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 en Y - Totální gastrektomie</a:t>
            </a:r>
          </a:p>
        </p:txBody>
      </p:sp>
      <p:pic>
        <p:nvPicPr>
          <p:cNvPr id="12" name="Obrázek 11"/>
          <p:cNvPicPr/>
          <p:nvPr/>
        </p:nvPicPr>
        <p:blipFill rotWithShape="1">
          <a:blip r:embed="rId2"/>
          <a:srcRect l="54562" t="15609" r="32541" b="55555"/>
          <a:stretch/>
        </p:blipFill>
        <p:spPr bwMode="auto">
          <a:xfrm>
            <a:off x="6486778" y="908595"/>
            <a:ext cx="2299571" cy="238378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Obdélník 4"/>
          <p:cNvSpPr/>
          <p:nvPr/>
        </p:nvSpPr>
        <p:spPr>
          <a:xfrm>
            <a:off x="6221736" y="1101755"/>
            <a:ext cx="397564" cy="6274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Obdélník 13"/>
          <p:cNvSpPr/>
          <p:nvPr/>
        </p:nvSpPr>
        <p:spPr>
          <a:xfrm>
            <a:off x="7851498" y="914455"/>
            <a:ext cx="992114" cy="11596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7" name="Obrázek 16"/>
          <p:cNvPicPr/>
          <p:nvPr/>
        </p:nvPicPr>
        <p:blipFill rotWithShape="1">
          <a:blip r:embed="rId2"/>
          <a:srcRect l="54562" t="48942" r="32541" b="21693"/>
          <a:stretch/>
        </p:blipFill>
        <p:spPr bwMode="auto">
          <a:xfrm>
            <a:off x="382194" y="899442"/>
            <a:ext cx="1872208" cy="231249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8" name="Obdélník 17"/>
          <p:cNvSpPr/>
          <p:nvPr/>
        </p:nvSpPr>
        <p:spPr>
          <a:xfrm>
            <a:off x="288032" y="1030196"/>
            <a:ext cx="397564" cy="6274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TextovéPole 15"/>
          <p:cNvSpPr txBox="1"/>
          <p:nvPr/>
        </p:nvSpPr>
        <p:spPr>
          <a:xfrm>
            <a:off x="6372253" y="899442"/>
            <a:ext cx="4002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[1]</a:t>
            </a:r>
          </a:p>
        </p:txBody>
      </p:sp>
      <p:sp>
        <p:nvSpPr>
          <p:cNvPr id="7" name="Zaoblený obdélníkový bublinový popisek 6"/>
          <p:cNvSpPr/>
          <p:nvPr/>
        </p:nvSpPr>
        <p:spPr>
          <a:xfrm>
            <a:off x="3042979" y="1415484"/>
            <a:ext cx="3031990" cy="1145366"/>
          </a:xfrm>
          <a:prstGeom prst="wedgeRoundRectCallout">
            <a:avLst>
              <a:gd name="adj1" fmla="val -84578"/>
              <a:gd name="adj2" fmla="val 64248"/>
              <a:gd name="adj3" fmla="val 16667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/>
              <a:t>Označení Y v názvu je dáno tím, že jejunum po anastomózách má po tvar Y - </a:t>
            </a:r>
            <a:r>
              <a:rPr lang="cs-CZ" sz="1400" dirty="0" err="1"/>
              <a:t>ortoti</a:t>
            </a:r>
            <a:r>
              <a:rPr lang="cs-CZ" sz="1400" dirty="0"/>
              <a:t> variantě </a:t>
            </a:r>
            <a:r>
              <a:rPr lang="cs-CZ" sz="1400" dirty="0" err="1"/>
              <a:t>Biloroth</a:t>
            </a:r>
            <a:r>
              <a:rPr lang="cs-CZ" sz="1400" dirty="0"/>
              <a:t> II klesá napětí v anastomóze = menší pooperační komplikace </a:t>
            </a:r>
            <a:endParaRPr lang="cs-CZ" sz="1400" dirty="0">
              <a:solidFill>
                <a:schemeClr val="dk1"/>
              </a:solidFill>
            </a:endParaRPr>
          </a:p>
        </p:txBody>
      </p:sp>
      <p:sp>
        <p:nvSpPr>
          <p:cNvPr id="15" name="TextovéPole 14"/>
          <p:cNvSpPr txBox="1"/>
          <p:nvPr/>
        </p:nvSpPr>
        <p:spPr>
          <a:xfrm>
            <a:off x="413081" y="880723"/>
            <a:ext cx="4002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[1]</a:t>
            </a:r>
          </a:p>
        </p:txBody>
      </p:sp>
      <p:sp>
        <p:nvSpPr>
          <p:cNvPr id="19" name="Zaoblený obdélníkový bublinový popisek 18"/>
          <p:cNvSpPr/>
          <p:nvPr/>
        </p:nvSpPr>
        <p:spPr>
          <a:xfrm>
            <a:off x="3051635" y="1429480"/>
            <a:ext cx="3031990" cy="1145366"/>
          </a:xfrm>
          <a:prstGeom prst="wedgeRoundRectCallout">
            <a:avLst>
              <a:gd name="adj1" fmla="val 78466"/>
              <a:gd name="adj2" fmla="val 67574"/>
              <a:gd name="adj3" fmla="val 16667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/>
              <a:t>Označení Y v názvu je dáno tím, že jejunum po anastomózách má po tvar Y - proti variantě </a:t>
            </a:r>
            <a:r>
              <a:rPr lang="cs-CZ" sz="1400" dirty="0" err="1"/>
              <a:t>Biloroth</a:t>
            </a:r>
            <a:r>
              <a:rPr lang="cs-CZ" sz="1400" dirty="0"/>
              <a:t> II klesá napětí v anastomóze = menší pooperační komplikace </a:t>
            </a:r>
            <a:endParaRPr lang="cs-CZ" sz="1400" dirty="0">
              <a:solidFill>
                <a:schemeClr val="dk1"/>
              </a:solidFill>
            </a:endParaRPr>
          </a:p>
        </p:txBody>
      </p:sp>
      <p:sp>
        <p:nvSpPr>
          <p:cNvPr id="20" name="Obdélník 19"/>
          <p:cNvSpPr/>
          <p:nvPr/>
        </p:nvSpPr>
        <p:spPr>
          <a:xfrm>
            <a:off x="0" y="6092534"/>
            <a:ext cx="909548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>
              <a:buFont typeface="+mj-lt"/>
              <a:buAutoNum type="arabicPeriod"/>
            </a:pPr>
            <a:r>
              <a:rPr lang="cs-CZ" sz="1000" dirty="0" err="1"/>
              <a:t>Johns</a:t>
            </a:r>
            <a:r>
              <a:rPr lang="cs-CZ" sz="1000" dirty="0"/>
              <a:t> </a:t>
            </a:r>
            <a:r>
              <a:rPr lang="cs-CZ" sz="1000" dirty="0" err="1"/>
              <a:t>Hopkins</a:t>
            </a:r>
            <a:r>
              <a:rPr lang="cs-CZ" sz="1000" dirty="0"/>
              <a:t> </a:t>
            </a:r>
            <a:r>
              <a:rPr lang="cs-CZ" sz="1000" dirty="0" err="1"/>
              <a:t>Medicine</a:t>
            </a:r>
            <a:r>
              <a:rPr lang="cs-CZ" sz="1000" dirty="0"/>
              <a:t> Gastroenterology &amp; Hepatology, </a:t>
            </a:r>
            <a:r>
              <a:rPr lang="cs-CZ" sz="1000" dirty="0" err="1"/>
              <a:t>Gastric</a:t>
            </a:r>
            <a:r>
              <a:rPr lang="cs-CZ" sz="1000" dirty="0"/>
              <a:t> </a:t>
            </a:r>
            <a:r>
              <a:rPr lang="cs-CZ" sz="1000" dirty="0" err="1"/>
              <a:t>cancer</a:t>
            </a:r>
            <a:r>
              <a:rPr lang="cs-CZ" sz="1000" dirty="0"/>
              <a:t>: </a:t>
            </a:r>
            <a:r>
              <a:rPr lang="cs-CZ" sz="1000" dirty="0" err="1"/>
              <a:t>Therapy</a:t>
            </a:r>
            <a:r>
              <a:rPr lang="cs-CZ" sz="1000" dirty="0"/>
              <a:t> </a:t>
            </a:r>
            <a:r>
              <a:rPr lang="en-US" sz="1000" dirty="0"/>
              <a:t>[</a:t>
            </a:r>
            <a:r>
              <a:rPr lang="cs-CZ" sz="1000" dirty="0"/>
              <a:t>online]. </a:t>
            </a:r>
            <a:r>
              <a:rPr lang="en-US" sz="1000" dirty="0"/>
              <a:t>[</a:t>
            </a:r>
            <a:r>
              <a:rPr lang="cs-CZ" sz="1000" dirty="0" err="1"/>
              <a:t>cited</a:t>
            </a:r>
            <a:r>
              <a:rPr lang="cs-CZ" sz="1000" dirty="0"/>
              <a:t> 2018-7-9]. </a:t>
            </a:r>
            <a:r>
              <a:rPr lang="cs-CZ" sz="1000" dirty="0" err="1"/>
              <a:t>Available</a:t>
            </a:r>
            <a:r>
              <a:rPr lang="cs-CZ" sz="1000" dirty="0"/>
              <a:t> </a:t>
            </a:r>
            <a:r>
              <a:rPr lang="cs-CZ" sz="1000" dirty="0" err="1"/>
              <a:t>from</a:t>
            </a:r>
            <a:r>
              <a:rPr lang="cs-CZ" sz="1000" dirty="0"/>
              <a:t>: https://www.halstedsurgery.org/</a:t>
            </a:r>
            <a:r>
              <a:rPr lang="cs-CZ" sz="1000" dirty="0" err="1"/>
              <a:t>GDL_Disease.aspx?CurrentUDV</a:t>
            </a:r>
            <a:r>
              <a:rPr lang="cs-CZ" sz="1000" dirty="0"/>
              <a:t>=31&amp;GDL_Cat_ID=AF793A59-B736-42CB-9E1F-E79D2B9FC358&amp;GDL_Disease_ID=DB2F8EAC-4421-41DD-B04E-684AFEF2AD94. </a:t>
            </a:r>
            <a:r>
              <a:rPr lang="cs-CZ" sz="1000" dirty="0" err="1"/>
              <a:t>English</a:t>
            </a:r>
            <a:r>
              <a:rPr lang="cs-CZ" sz="1000" dirty="0"/>
              <a:t>.</a:t>
            </a:r>
          </a:p>
          <a:p>
            <a:pPr marL="228600" indent="-228600">
              <a:buFont typeface="+mj-lt"/>
              <a:buAutoNum type="arabicPeriod"/>
            </a:pPr>
            <a:r>
              <a:rPr lang="cs-CZ" sz="1000" dirty="0" err="1"/>
              <a:t>OneFAPvoice</a:t>
            </a:r>
            <a:r>
              <a:rPr lang="cs-CZ" sz="1000" dirty="0"/>
              <a:t>, </a:t>
            </a:r>
            <a:r>
              <a:rPr lang="cs-CZ" sz="1000" dirty="0" err="1"/>
              <a:t>Ileal</a:t>
            </a:r>
            <a:r>
              <a:rPr lang="cs-CZ" sz="1000" dirty="0"/>
              <a:t> </a:t>
            </a:r>
            <a:r>
              <a:rPr lang="cs-CZ" sz="1000" dirty="0" err="1"/>
              <a:t>Pauch</a:t>
            </a:r>
            <a:r>
              <a:rPr lang="cs-CZ" sz="1000" dirty="0"/>
              <a:t> </a:t>
            </a:r>
            <a:r>
              <a:rPr lang="cs-CZ" sz="1000" dirty="0" err="1"/>
              <a:t>anastomosis</a:t>
            </a:r>
            <a:r>
              <a:rPr lang="cs-CZ" sz="1000" dirty="0"/>
              <a:t> </a:t>
            </a:r>
            <a:r>
              <a:rPr lang="en-US" sz="1000" dirty="0"/>
              <a:t>[</a:t>
            </a:r>
            <a:r>
              <a:rPr lang="cs-CZ" sz="1000" dirty="0"/>
              <a:t>online]. </a:t>
            </a:r>
            <a:r>
              <a:rPr lang="en-US" sz="1000" dirty="0"/>
              <a:t>[</a:t>
            </a:r>
            <a:r>
              <a:rPr lang="cs-CZ" sz="1000" dirty="0" err="1"/>
              <a:t>cited</a:t>
            </a:r>
            <a:r>
              <a:rPr lang="cs-CZ" sz="1000" dirty="0"/>
              <a:t> 2018-7-9]. </a:t>
            </a:r>
            <a:r>
              <a:rPr lang="cs-CZ" sz="1000" dirty="0" err="1"/>
              <a:t>Available</a:t>
            </a:r>
            <a:r>
              <a:rPr lang="cs-CZ" sz="1000" dirty="0"/>
              <a:t> </a:t>
            </a:r>
            <a:r>
              <a:rPr lang="cs-CZ" sz="1000" dirty="0" err="1"/>
              <a:t>from</a:t>
            </a:r>
            <a:r>
              <a:rPr lang="cs-CZ" sz="1000" dirty="0"/>
              <a:t>: https://www.fapvoice.com/video-</a:t>
            </a:r>
            <a:r>
              <a:rPr lang="cs-CZ" sz="1000" dirty="0" err="1"/>
              <a:t>visual</a:t>
            </a:r>
            <a:r>
              <a:rPr lang="cs-CZ" sz="1000" dirty="0"/>
              <a:t>/total-proctocolectomy-ileal-pouch-anal-anastomosisj-pouch-s-pouch-w-pouch-2/. </a:t>
            </a:r>
            <a:r>
              <a:rPr lang="cs-CZ" sz="1000" dirty="0" err="1"/>
              <a:t>English</a:t>
            </a:r>
            <a:r>
              <a:rPr lang="cs-CZ" sz="1000" dirty="0"/>
              <a:t>.</a:t>
            </a:r>
          </a:p>
          <a:p>
            <a:pPr marL="228600" indent="-228600">
              <a:buFont typeface="+mj-lt"/>
              <a:buAutoNum type="arabicPeriod"/>
            </a:pPr>
            <a:endParaRPr lang="cs-CZ" sz="1000" dirty="0"/>
          </a:p>
        </p:txBody>
      </p:sp>
      <p:pic>
        <p:nvPicPr>
          <p:cNvPr id="1026" name="Picture 2" descr="http://my.clevelandclinic.org/ccf/media/Images/Digestive_Disease/pouch-center/s-w-j.JPG?la=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701" y="4743864"/>
            <a:ext cx="2887139" cy="1349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Zaoblený obdélníkový bublinový popisek 21"/>
          <p:cNvSpPr/>
          <p:nvPr/>
        </p:nvSpPr>
        <p:spPr>
          <a:xfrm>
            <a:off x="4772430" y="929718"/>
            <a:ext cx="1092282" cy="292280"/>
          </a:xfrm>
          <a:prstGeom prst="wedgeRoundRectCallout">
            <a:avLst>
              <a:gd name="adj1" fmla="val 5329"/>
              <a:gd name="adj2" fmla="val -100099"/>
              <a:gd name="adj3" fmla="val 16667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/>
              <a:t>Čte se „Roj“</a:t>
            </a:r>
          </a:p>
        </p:txBody>
      </p:sp>
      <p:sp>
        <p:nvSpPr>
          <p:cNvPr id="21" name="Obdélník 20"/>
          <p:cNvSpPr/>
          <p:nvPr/>
        </p:nvSpPr>
        <p:spPr>
          <a:xfrm>
            <a:off x="3031070" y="4746886"/>
            <a:ext cx="5929319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300" dirty="0">
                <a:solidFill>
                  <a:schemeClr val="dk1"/>
                </a:solidFill>
              </a:rPr>
              <a:t>Po totální gastrektomii nebo při </a:t>
            </a:r>
            <a:r>
              <a:rPr lang="cs-CZ" sz="1300" dirty="0" err="1">
                <a:solidFill>
                  <a:schemeClr val="dk1"/>
                </a:solidFill>
              </a:rPr>
              <a:t>ileorektální</a:t>
            </a:r>
            <a:r>
              <a:rPr lang="cs-CZ" sz="1300" dirty="0">
                <a:solidFill>
                  <a:schemeClr val="dk1"/>
                </a:solidFill>
              </a:rPr>
              <a:t> anastomóze lze vytvořit sešitím kliček tenkého střeva „</a:t>
            </a:r>
            <a:r>
              <a:rPr lang="cs-CZ" sz="1300" dirty="0" err="1">
                <a:solidFill>
                  <a:schemeClr val="dk1"/>
                </a:solidFill>
              </a:rPr>
              <a:t>rezveoár</a:t>
            </a:r>
            <a:r>
              <a:rPr lang="cs-CZ" sz="1300" dirty="0">
                <a:solidFill>
                  <a:schemeClr val="dk1"/>
                </a:solidFill>
              </a:rPr>
              <a:t>“, který zpomalí střevní pasáž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300" dirty="0">
                <a:solidFill>
                  <a:schemeClr val="dk1"/>
                </a:solidFill>
              </a:rPr>
              <a:t>Dle tvaru se rozlišuje J-Pouch, S-Pouch, W-</a:t>
            </a:r>
            <a:r>
              <a:rPr lang="cs-CZ" sz="1300" dirty="0" err="1">
                <a:solidFill>
                  <a:schemeClr val="dk1"/>
                </a:solidFill>
              </a:rPr>
              <a:t>pouch</a:t>
            </a:r>
            <a:endParaRPr lang="cs-CZ" sz="1300" dirty="0">
              <a:solidFill>
                <a:schemeClr val="dk1"/>
              </a:solidFill>
            </a:endParaRPr>
          </a:p>
        </p:txBody>
      </p:sp>
      <p:sp>
        <p:nvSpPr>
          <p:cNvPr id="23" name="Obdélník 22"/>
          <p:cNvSpPr/>
          <p:nvPr/>
        </p:nvSpPr>
        <p:spPr>
          <a:xfrm>
            <a:off x="179512" y="4690041"/>
            <a:ext cx="8814467" cy="1388496"/>
          </a:xfrm>
          <a:prstGeom prst="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5" name="TextovéPole 24"/>
          <p:cNvSpPr txBox="1"/>
          <p:nvPr/>
        </p:nvSpPr>
        <p:spPr>
          <a:xfrm>
            <a:off x="2731555" y="4803785"/>
            <a:ext cx="4002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[2]</a:t>
            </a:r>
          </a:p>
        </p:txBody>
      </p:sp>
      <p:sp>
        <p:nvSpPr>
          <p:cNvPr id="27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6264834" y="49983"/>
            <a:ext cx="2863038" cy="260648"/>
          </a:xfrm>
        </p:spPr>
        <p:txBody>
          <a:bodyPr/>
          <a:lstStyle/>
          <a:p>
            <a:r>
              <a:rPr lang="cs-CZ" dirty="0"/>
              <a:t>Dedikováno projektu MUNI/FR/0962/2017</a:t>
            </a:r>
          </a:p>
        </p:txBody>
      </p:sp>
      <p:sp>
        <p:nvSpPr>
          <p:cNvPr id="28" name="Zaoblený obdélníkový bublinový popisek 27"/>
          <p:cNvSpPr/>
          <p:nvPr/>
        </p:nvSpPr>
        <p:spPr>
          <a:xfrm>
            <a:off x="6440649" y="1564802"/>
            <a:ext cx="252356" cy="216024"/>
          </a:xfrm>
          <a:prstGeom prst="wedgeRoundRectCallout">
            <a:avLst>
              <a:gd name="adj1" fmla="val 118592"/>
              <a:gd name="adj2" fmla="val 49114"/>
              <a:gd name="adj3" fmla="val 16667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/>
              <a:t>1</a:t>
            </a:r>
          </a:p>
        </p:txBody>
      </p:sp>
      <p:sp>
        <p:nvSpPr>
          <p:cNvPr id="29" name="Zaoblený obdélníkový bublinový popisek 28"/>
          <p:cNvSpPr/>
          <p:nvPr/>
        </p:nvSpPr>
        <p:spPr>
          <a:xfrm>
            <a:off x="8326366" y="2972005"/>
            <a:ext cx="252356" cy="216024"/>
          </a:xfrm>
          <a:prstGeom prst="wedgeRoundRectCallout">
            <a:avLst>
              <a:gd name="adj1" fmla="val -160716"/>
              <a:gd name="adj2" fmla="val -61116"/>
              <a:gd name="adj3" fmla="val 16667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/>
              <a:t>2</a:t>
            </a:r>
          </a:p>
        </p:txBody>
      </p:sp>
      <p:sp>
        <p:nvSpPr>
          <p:cNvPr id="31" name="Zaoblený obdélníkový bublinový popisek 30"/>
          <p:cNvSpPr/>
          <p:nvPr/>
        </p:nvSpPr>
        <p:spPr>
          <a:xfrm>
            <a:off x="7712295" y="889138"/>
            <a:ext cx="252356" cy="216024"/>
          </a:xfrm>
          <a:prstGeom prst="wedgeRoundRectCallout">
            <a:avLst>
              <a:gd name="adj1" fmla="val -136107"/>
              <a:gd name="adj2" fmla="val 57227"/>
              <a:gd name="adj3" fmla="val 16667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/>
              <a:t>3</a:t>
            </a:r>
          </a:p>
        </p:txBody>
      </p:sp>
      <p:sp>
        <p:nvSpPr>
          <p:cNvPr id="32" name="Zaoblený obdélníkový bublinový popisek 31"/>
          <p:cNvSpPr/>
          <p:nvPr/>
        </p:nvSpPr>
        <p:spPr>
          <a:xfrm>
            <a:off x="267669" y="1525654"/>
            <a:ext cx="252356" cy="216024"/>
          </a:xfrm>
          <a:prstGeom prst="wedgeRoundRectCallout">
            <a:avLst>
              <a:gd name="adj1" fmla="val 126141"/>
              <a:gd name="adj2" fmla="val 35887"/>
              <a:gd name="adj3" fmla="val 16667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/>
              <a:t>1</a:t>
            </a:r>
          </a:p>
        </p:txBody>
      </p:sp>
      <p:sp>
        <p:nvSpPr>
          <p:cNvPr id="33" name="Zaoblený obdélníkový bublinový popisek 32"/>
          <p:cNvSpPr/>
          <p:nvPr/>
        </p:nvSpPr>
        <p:spPr>
          <a:xfrm>
            <a:off x="1882381" y="2958008"/>
            <a:ext cx="252356" cy="216024"/>
          </a:xfrm>
          <a:prstGeom prst="wedgeRoundRectCallout">
            <a:avLst>
              <a:gd name="adj1" fmla="val -130520"/>
              <a:gd name="adj2" fmla="val -96390"/>
              <a:gd name="adj3" fmla="val 16667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/>
              <a:t>2</a:t>
            </a:r>
          </a:p>
        </p:txBody>
      </p:sp>
      <p:sp>
        <p:nvSpPr>
          <p:cNvPr id="35" name="Zaoblený obdélníkový bublinový popisek 34"/>
          <p:cNvSpPr/>
          <p:nvPr/>
        </p:nvSpPr>
        <p:spPr>
          <a:xfrm>
            <a:off x="2012544" y="880722"/>
            <a:ext cx="252356" cy="216024"/>
          </a:xfrm>
          <a:prstGeom prst="wedgeRoundRectCallout">
            <a:avLst>
              <a:gd name="adj1" fmla="val -87039"/>
              <a:gd name="adj2" fmla="val 118956"/>
              <a:gd name="adj3" fmla="val 16667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/>
              <a:t>3</a:t>
            </a:r>
          </a:p>
        </p:txBody>
      </p:sp>
      <p:sp>
        <p:nvSpPr>
          <p:cNvPr id="30" name="TextovéPole 29">
            <a:extLst>
              <a:ext uri="{FF2B5EF4-FFF2-40B4-BE49-F238E27FC236}">
                <a16:creationId xmlns:a16="http://schemas.microsoft.com/office/drawing/2014/main" id="{A5C98EF2-6AAD-418F-9E8D-B65F081C751E}"/>
              </a:ext>
            </a:extLst>
          </p:cNvPr>
          <p:cNvSpPr txBox="1"/>
          <p:nvPr/>
        </p:nvSpPr>
        <p:spPr>
          <a:xfrm>
            <a:off x="8884412" y="6565065"/>
            <a:ext cx="193084" cy="2480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dirty="0"/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17521194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idx="1"/>
          </p:nvPr>
        </p:nvSpPr>
        <p:spPr>
          <a:xfrm>
            <a:off x="179512" y="851076"/>
            <a:ext cx="4320480" cy="3874068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endParaRPr lang="cs-CZ" b="0" dirty="0"/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cs-CZ" b="0" dirty="0"/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cs-CZ" b="0" dirty="0"/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cs-CZ" b="0" dirty="0"/>
          </a:p>
          <a:p>
            <a:endParaRPr lang="cs-CZ" b="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600" b="0" dirty="0"/>
              <a:t>Resekce </a:t>
            </a:r>
            <a:r>
              <a:rPr lang="cs-CZ" sz="1600" b="0" dirty="0" err="1"/>
              <a:t>rektosigmoidea</a:t>
            </a:r>
            <a:endParaRPr lang="cs-CZ" sz="1600" b="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600" b="0" dirty="0"/>
              <a:t>Terminální </a:t>
            </a:r>
            <a:r>
              <a:rPr lang="cs-CZ" sz="1600" b="0" dirty="0" err="1"/>
              <a:t>stomie</a:t>
            </a:r>
            <a:r>
              <a:rPr lang="cs-CZ" sz="1600" b="0" dirty="0"/>
              <a:t> a zašití pahýlu rekta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600" b="0" dirty="0" err="1"/>
              <a:t>Stomie</a:t>
            </a:r>
            <a:r>
              <a:rPr lang="cs-CZ" sz="1600" b="0" dirty="0"/>
              <a:t> dočasná - s odstupem času (2-3 měsíce) lze obnovit kontinuita GIT = většinou lze provést </a:t>
            </a:r>
            <a:r>
              <a:rPr lang="cs-CZ" sz="1600" b="0" dirty="0" err="1"/>
              <a:t>destomizaci</a:t>
            </a:r>
            <a:endParaRPr lang="cs-CZ" sz="1600" b="0" dirty="0"/>
          </a:p>
        </p:txBody>
      </p:sp>
      <p:sp>
        <p:nvSpPr>
          <p:cNvPr id="11" name="Zástupný symbol pro text 1"/>
          <p:cNvSpPr>
            <a:spLocks noGrp="1"/>
          </p:cNvSpPr>
          <p:nvPr>
            <p:ph type="body" idx="1"/>
          </p:nvPr>
        </p:nvSpPr>
        <p:spPr>
          <a:xfrm>
            <a:off x="4673499" y="481743"/>
            <a:ext cx="4307455" cy="4243401"/>
          </a:xfr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600" b="0" dirty="0"/>
              <a:t>Resekce dolní třetiny rekta (popř. střední třetiny).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600" b="0" dirty="0"/>
              <a:t>amputaci konečníku (včetně odstranění svěračů; zašití perinea)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600" b="0" dirty="0"/>
              <a:t>Trvalá </a:t>
            </a:r>
            <a:r>
              <a:rPr lang="cs-CZ" sz="1600" b="0" dirty="0" err="1"/>
              <a:t>sigmoideostomie</a:t>
            </a:r>
            <a:r>
              <a:rPr lang="cs-CZ" sz="1600" b="0" dirty="0"/>
              <a:t> = nelze provést </a:t>
            </a:r>
            <a:r>
              <a:rPr lang="cs-CZ" sz="1600" b="0" dirty="0" err="1"/>
              <a:t>destomizaci</a:t>
            </a:r>
            <a:endParaRPr lang="cs-CZ" sz="1600" b="0" dirty="0">
              <a:solidFill>
                <a:schemeClr val="dk1"/>
              </a:solidFill>
            </a:endParaRPr>
          </a:p>
        </p:txBody>
      </p:sp>
      <p:sp>
        <p:nvSpPr>
          <p:cNvPr id="6" name="Nadpis 3"/>
          <p:cNvSpPr txBox="1">
            <a:spLocks/>
          </p:cNvSpPr>
          <p:nvPr/>
        </p:nvSpPr>
        <p:spPr>
          <a:xfrm>
            <a:off x="-39887" y="63980"/>
            <a:ext cx="9135366" cy="41945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defPPr>
              <a:defRPr lang="cs-CZ"/>
            </a:defPPr>
            <a:lvl1pPr indent="0" algn="ctr">
              <a:spcBef>
                <a:spcPct val="0"/>
              </a:spcBef>
              <a:buFont typeface="Arial" panose="020B0604020202020204" pitchFamily="34" charset="0"/>
              <a:buNone/>
              <a:defRPr sz="2800"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indent="0">
              <a:spcBef>
                <a:spcPct val="20000"/>
              </a:spcBef>
              <a:buFont typeface="Arial" panose="020B0604020202020204" pitchFamily="34" charset="0"/>
              <a:buNone/>
              <a:defRPr sz="2000" b="1"/>
            </a:lvl2pPr>
            <a:lvl3pPr indent="0">
              <a:spcBef>
                <a:spcPct val="20000"/>
              </a:spcBef>
              <a:buFont typeface="Arial" panose="020B0604020202020204" pitchFamily="34" charset="0"/>
              <a:buNone/>
              <a:defRPr b="1"/>
            </a:lvl3pPr>
            <a:lvl4pPr indent="0">
              <a:spcBef>
                <a:spcPct val="20000"/>
              </a:spcBef>
              <a:buFont typeface="Arial" panose="020B0604020202020204" pitchFamily="34" charset="0"/>
              <a:buNone/>
              <a:defRPr sz="1600" b="1"/>
            </a:lvl4pPr>
            <a:lvl5pPr indent="0">
              <a:spcBef>
                <a:spcPct val="20000"/>
              </a:spcBef>
              <a:buFont typeface="Arial" panose="020B0604020202020204" pitchFamily="34" charset="0"/>
              <a:buNone/>
              <a:defRPr sz="1600" b="1"/>
            </a:lvl5pPr>
            <a:lvl6pPr indent="0">
              <a:spcBef>
                <a:spcPct val="20000"/>
              </a:spcBef>
              <a:buFont typeface="Arial" panose="020B0604020202020204" pitchFamily="34" charset="0"/>
              <a:buNone/>
              <a:defRPr sz="1600" b="1"/>
            </a:lvl6pPr>
            <a:lvl7pPr indent="0">
              <a:spcBef>
                <a:spcPct val="20000"/>
              </a:spcBef>
              <a:buFont typeface="Arial" panose="020B0604020202020204" pitchFamily="34" charset="0"/>
              <a:buNone/>
              <a:defRPr sz="1600" b="1"/>
            </a:lvl7pPr>
            <a:lvl8pPr indent="0">
              <a:spcBef>
                <a:spcPct val="20000"/>
              </a:spcBef>
              <a:buFont typeface="Arial" panose="020B0604020202020204" pitchFamily="34" charset="0"/>
              <a:buNone/>
              <a:defRPr sz="1600" b="1"/>
            </a:lvl8pPr>
            <a:lvl9pPr indent="0">
              <a:spcBef>
                <a:spcPct val="20000"/>
              </a:spcBef>
              <a:buFont typeface="Arial" panose="020B0604020202020204" pitchFamily="34" charset="0"/>
              <a:buNone/>
              <a:defRPr sz="1600" b="1"/>
            </a:lvl9pPr>
          </a:lstStyle>
          <a:p>
            <a:r>
              <a:rPr lang="cs-CZ" dirty="0"/>
              <a:t>OPERACE STŘEVA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179512" y="481743"/>
            <a:ext cx="4320480" cy="369332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Hartmannova resekce</a:t>
            </a:r>
          </a:p>
        </p:txBody>
      </p:sp>
      <p:sp>
        <p:nvSpPr>
          <p:cNvPr id="13" name="TextovéPole 12"/>
          <p:cNvSpPr txBox="1"/>
          <p:nvPr/>
        </p:nvSpPr>
        <p:spPr>
          <a:xfrm>
            <a:off x="4673499" y="495740"/>
            <a:ext cx="4320480" cy="369332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cs-CZ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Milesova</a:t>
            </a:r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operace</a:t>
            </a:r>
          </a:p>
        </p:txBody>
      </p:sp>
      <p:sp>
        <p:nvSpPr>
          <p:cNvPr id="17" name="Obdélník 16"/>
          <p:cNvSpPr/>
          <p:nvPr/>
        </p:nvSpPr>
        <p:spPr>
          <a:xfrm>
            <a:off x="0" y="6390756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>
              <a:buFont typeface="+mj-lt"/>
              <a:buAutoNum type="arabicPeriod"/>
            </a:pPr>
            <a:r>
              <a:rPr lang="cs-CZ" sz="1000" dirty="0" err="1"/>
              <a:t>Wikiskripta</a:t>
            </a:r>
            <a:r>
              <a:rPr lang="cs-CZ" sz="1000" dirty="0"/>
              <a:t>, Hartmannova operace </a:t>
            </a:r>
            <a:r>
              <a:rPr lang="en-US" sz="1000" dirty="0"/>
              <a:t>[</a:t>
            </a:r>
            <a:r>
              <a:rPr lang="cs-CZ" sz="1000" dirty="0"/>
              <a:t>online]. </a:t>
            </a:r>
            <a:r>
              <a:rPr lang="en-US" sz="1000" dirty="0"/>
              <a:t>[</a:t>
            </a:r>
            <a:r>
              <a:rPr lang="cs-CZ" sz="1000" dirty="0" err="1"/>
              <a:t>cited</a:t>
            </a:r>
            <a:r>
              <a:rPr lang="cs-CZ" sz="1000" dirty="0"/>
              <a:t> 2018-7-9]. </a:t>
            </a:r>
            <a:r>
              <a:rPr lang="cs-CZ" sz="1000" dirty="0" err="1"/>
              <a:t>Available</a:t>
            </a:r>
            <a:r>
              <a:rPr lang="cs-CZ" sz="1000" dirty="0"/>
              <a:t> </a:t>
            </a:r>
            <a:r>
              <a:rPr lang="cs-CZ" sz="1000" dirty="0" err="1"/>
              <a:t>from</a:t>
            </a:r>
            <a:r>
              <a:rPr lang="cs-CZ" sz="1000" dirty="0"/>
              <a:t>: https://www.wikiskripta.eu/w/</a:t>
            </a:r>
            <a:r>
              <a:rPr lang="cs-CZ" sz="1000" dirty="0" err="1"/>
              <a:t>Hartmannova_operace</a:t>
            </a:r>
            <a:r>
              <a:rPr lang="cs-CZ" sz="1000" dirty="0"/>
              <a:t>. Czech.</a:t>
            </a:r>
          </a:p>
          <a:p>
            <a:pPr marL="228600" indent="-228600">
              <a:buFont typeface="+mj-lt"/>
              <a:buAutoNum type="arabicPeriod"/>
            </a:pPr>
            <a:r>
              <a:rPr lang="cs-CZ" sz="1000" dirty="0" err="1"/>
              <a:t>Wikiskripta</a:t>
            </a:r>
            <a:r>
              <a:rPr lang="cs-CZ" sz="1000" dirty="0"/>
              <a:t>, </a:t>
            </a:r>
            <a:r>
              <a:rPr lang="cs-CZ" sz="1000" dirty="0" err="1"/>
              <a:t>Milesova</a:t>
            </a:r>
            <a:r>
              <a:rPr lang="cs-CZ" sz="1000" dirty="0"/>
              <a:t> operace </a:t>
            </a:r>
            <a:r>
              <a:rPr lang="en-US" sz="1000" dirty="0"/>
              <a:t>[</a:t>
            </a:r>
            <a:r>
              <a:rPr lang="cs-CZ" sz="1000" dirty="0"/>
              <a:t>online]. </a:t>
            </a:r>
            <a:r>
              <a:rPr lang="en-US" sz="1000" dirty="0"/>
              <a:t>[</a:t>
            </a:r>
            <a:r>
              <a:rPr lang="cs-CZ" sz="1000" dirty="0" err="1"/>
              <a:t>cited</a:t>
            </a:r>
            <a:r>
              <a:rPr lang="cs-CZ" sz="1000" dirty="0"/>
              <a:t> 2018-7-9]. </a:t>
            </a:r>
            <a:r>
              <a:rPr lang="cs-CZ" sz="1000" dirty="0" err="1"/>
              <a:t>Available</a:t>
            </a:r>
            <a:r>
              <a:rPr lang="cs-CZ" sz="1000" dirty="0"/>
              <a:t> </a:t>
            </a:r>
            <a:r>
              <a:rPr lang="cs-CZ" sz="1000" dirty="0" err="1"/>
              <a:t>from</a:t>
            </a:r>
            <a:r>
              <a:rPr lang="cs-CZ" sz="1000" dirty="0"/>
              <a:t>: https://www.wikiskripta.eu/w/</a:t>
            </a:r>
            <a:r>
              <a:rPr lang="cs-CZ" sz="1000" dirty="0" err="1"/>
              <a:t>Milesova_operace</a:t>
            </a:r>
            <a:r>
              <a:rPr lang="cs-CZ" sz="1000" dirty="0"/>
              <a:t>. Czech.</a:t>
            </a:r>
          </a:p>
        </p:txBody>
      </p:sp>
      <p:sp>
        <p:nvSpPr>
          <p:cNvPr id="22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6232441" y="39916"/>
            <a:ext cx="2863038" cy="260648"/>
          </a:xfrm>
        </p:spPr>
        <p:txBody>
          <a:bodyPr/>
          <a:lstStyle/>
          <a:p>
            <a:r>
              <a:rPr lang="cs-CZ" dirty="0"/>
              <a:t>Dedikováno projektu MUNI/FR/0962/2017</a:t>
            </a:r>
          </a:p>
        </p:txBody>
      </p:sp>
      <p:pic>
        <p:nvPicPr>
          <p:cNvPr id="23" name="Obrázek 22"/>
          <p:cNvPicPr/>
          <p:nvPr/>
        </p:nvPicPr>
        <p:blipFill rotWithShape="1">
          <a:blip r:embed="rId2"/>
          <a:srcRect l="11575" t="29365" r="68087" b="27778"/>
          <a:stretch/>
        </p:blipFill>
        <p:spPr bwMode="auto">
          <a:xfrm>
            <a:off x="2519771" y="976757"/>
            <a:ext cx="1911444" cy="236890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4" name="Obrázek 23"/>
          <p:cNvPicPr/>
          <p:nvPr/>
        </p:nvPicPr>
        <p:blipFill rotWithShape="1">
          <a:blip r:embed="rId3"/>
          <a:srcRect l="10417" t="29100" r="69244" b="29365"/>
          <a:stretch/>
        </p:blipFill>
        <p:spPr bwMode="auto">
          <a:xfrm>
            <a:off x="4983373" y="898438"/>
            <a:ext cx="1843853" cy="215287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5" name="Obdélník 24"/>
          <p:cNvSpPr/>
          <p:nvPr/>
        </p:nvSpPr>
        <p:spPr>
          <a:xfrm>
            <a:off x="179513" y="4789791"/>
            <a:ext cx="4320480" cy="1586968"/>
          </a:xfrm>
          <a:prstGeom prst="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 sz="16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600" dirty="0"/>
              <a:t>Operační zákrok, při kterém je u pacienta, který měl </a:t>
            </a:r>
            <a:r>
              <a:rPr lang="cs-CZ" sz="1600" dirty="0" err="1"/>
              <a:t>stomii</a:t>
            </a:r>
            <a:r>
              <a:rPr lang="cs-CZ" sz="1600" dirty="0"/>
              <a:t> opět obnovena kontinuita GIT</a:t>
            </a:r>
          </a:p>
        </p:txBody>
      </p:sp>
      <p:sp>
        <p:nvSpPr>
          <p:cNvPr id="26" name="TextovéPole 25"/>
          <p:cNvSpPr txBox="1"/>
          <p:nvPr/>
        </p:nvSpPr>
        <p:spPr>
          <a:xfrm>
            <a:off x="207316" y="4777213"/>
            <a:ext cx="4292676" cy="36933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cs-CZ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Destomizace</a:t>
            </a:r>
            <a:endParaRPr lang="cs-CZ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7" name="TextovéPole 26"/>
          <p:cNvSpPr txBox="1"/>
          <p:nvPr/>
        </p:nvSpPr>
        <p:spPr>
          <a:xfrm>
            <a:off x="4701303" y="4789791"/>
            <a:ext cx="4292676" cy="369332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cs-CZ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Proctocolektomie</a:t>
            </a:r>
            <a:endParaRPr lang="cs-CZ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8" name="Obdélník 27"/>
          <p:cNvSpPr/>
          <p:nvPr/>
        </p:nvSpPr>
        <p:spPr>
          <a:xfrm>
            <a:off x="4694596" y="4789790"/>
            <a:ext cx="4320480" cy="1600966"/>
          </a:xfrm>
          <a:prstGeom prst="rect">
            <a:avLst/>
          </a:prstGeom>
          <a:noFill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 sz="16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600" dirty="0"/>
              <a:t>Odstranění tlustého střeva a konečníku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600" dirty="0"/>
              <a:t>Vytvoření ileostomie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600" dirty="0"/>
              <a:t>Vytvoření </a:t>
            </a:r>
            <a:r>
              <a:rPr lang="cs-CZ" sz="1600" dirty="0" err="1"/>
              <a:t>ileorectoanastomózy</a:t>
            </a:r>
            <a:r>
              <a:rPr lang="cs-CZ" sz="1600" dirty="0"/>
              <a:t> (IRA) s rezervoárem dle </a:t>
            </a:r>
            <a:r>
              <a:rPr lang="cs-CZ" sz="1600" dirty="0" err="1"/>
              <a:t>Pouche</a:t>
            </a:r>
            <a:endParaRPr lang="cs-CZ" sz="1600" dirty="0"/>
          </a:p>
        </p:txBody>
      </p:sp>
      <p:sp>
        <p:nvSpPr>
          <p:cNvPr id="29" name="Zaoblený obdélníkový bublinový popisek 28"/>
          <p:cNvSpPr/>
          <p:nvPr/>
        </p:nvSpPr>
        <p:spPr>
          <a:xfrm>
            <a:off x="7308304" y="961266"/>
            <a:ext cx="1576544" cy="1135439"/>
          </a:xfrm>
          <a:prstGeom prst="wedgeRoundRectCallout">
            <a:avLst>
              <a:gd name="adj1" fmla="val -86203"/>
              <a:gd name="adj2" fmla="val 36620"/>
              <a:gd name="adj3" fmla="val 16667"/>
            </a:avLst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dirty="0"/>
              <a:t>Před operací holím břicho (od prsních bradavek po sponu stydkou a okolí konečníku (i u </a:t>
            </a:r>
            <a:r>
              <a:rPr lang="cs-CZ" sz="1200" dirty="0" err="1"/>
              <a:t>proctokolectomie</a:t>
            </a:r>
            <a:r>
              <a:rPr lang="cs-CZ" sz="1200" dirty="0"/>
              <a:t>)</a:t>
            </a:r>
            <a:endParaRPr lang="cs-CZ" sz="1200" dirty="0">
              <a:solidFill>
                <a:schemeClr val="dk1"/>
              </a:solidFill>
            </a:endParaRPr>
          </a:p>
        </p:txBody>
      </p:sp>
      <p:sp>
        <p:nvSpPr>
          <p:cNvPr id="30" name="Zaoblený obdélníkový bublinový popisek 29"/>
          <p:cNvSpPr/>
          <p:nvPr/>
        </p:nvSpPr>
        <p:spPr>
          <a:xfrm>
            <a:off x="366043" y="959847"/>
            <a:ext cx="1576544" cy="1135439"/>
          </a:xfrm>
          <a:prstGeom prst="wedgeRoundRectCallout">
            <a:avLst>
              <a:gd name="adj1" fmla="val 94514"/>
              <a:gd name="adj2" fmla="val 37468"/>
              <a:gd name="adj3" fmla="val 16667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dirty="0"/>
              <a:t>Před operací holím břicho (od prsních bradavek po sponu stydkou (i u </a:t>
            </a:r>
            <a:r>
              <a:rPr lang="cs-CZ" sz="1200" dirty="0" err="1"/>
              <a:t>Destomizace</a:t>
            </a:r>
            <a:r>
              <a:rPr lang="cs-CZ" sz="1200" dirty="0"/>
              <a:t>)</a:t>
            </a:r>
            <a:endParaRPr lang="cs-CZ" sz="1200" dirty="0">
              <a:solidFill>
                <a:schemeClr val="dk1"/>
              </a:solidFill>
            </a:endParaRPr>
          </a:p>
        </p:txBody>
      </p:sp>
      <p:sp>
        <p:nvSpPr>
          <p:cNvPr id="15" name="TextovéPole 14"/>
          <p:cNvSpPr txBox="1"/>
          <p:nvPr/>
        </p:nvSpPr>
        <p:spPr>
          <a:xfrm>
            <a:off x="2357966" y="935908"/>
            <a:ext cx="4002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[1]</a:t>
            </a:r>
          </a:p>
        </p:txBody>
      </p:sp>
      <p:sp>
        <p:nvSpPr>
          <p:cNvPr id="16" name="TextovéPole 15"/>
          <p:cNvSpPr txBox="1"/>
          <p:nvPr/>
        </p:nvSpPr>
        <p:spPr>
          <a:xfrm>
            <a:off x="4904470" y="865072"/>
            <a:ext cx="4002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[2]</a:t>
            </a:r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2C4A8A4C-4800-4C21-A4A5-2DA91B4DB976}"/>
              </a:ext>
            </a:extLst>
          </p:cNvPr>
          <p:cNvSpPr txBox="1"/>
          <p:nvPr/>
        </p:nvSpPr>
        <p:spPr>
          <a:xfrm>
            <a:off x="8860967" y="6604664"/>
            <a:ext cx="193084" cy="2480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dirty="0"/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36415382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Dedikováno projektu MUNI/FR/0962/2017</a:t>
            </a:r>
          </a:p>
        </p:txBody>
      </p:sp>
      <p:sp>
        <p:nvSpPr>
          <p:cNvPr id="5" name="Obdélník 4"/>
          <p:cNvSpPr/>
          <p:nvPr/>
        </p:nvSpPr>
        <p:spPr>
          <a:xfrm>
            <a:off x="29949" y="26870"/>
            <a:ext cx="9144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200" dirty="0"/>
              <a:t>FERKO, Alexander., VOBOŘIL Zbyněk, ŠMEJKAL Karel et al.  </a:t>
            </a:r>
            <a:r>
              <a:rPr lang="cs-CZ" sz="1200" i="1" dirty="0"/>
              <a:t>Chirurgie v kostce: vybrané kapitoly</a:t>
            </a:r>
            <a:r>
              <a:rPr lang="cs-CZ" sz="1200" dirty="0"/>
              <a:t>. Praha: </a:t>
            </a:r>
            <a:r>
              <a:rPr lang="cs-CZ" sz="1200" dirty="0" err="1"/>
              <a:t>Grada</a:t>
            </a:r>
            <a:r>
              <a:rPr lang="cs-CZ" sz="1200" dirty="0"/>
              <a:t>, 2002. ISBN 8024702304. Czech.</a:t>
            </a:r>
          </a:p>
        </p:txBody>
      </p:sp>
    </p:spTree>
    <p:extLst>
      <p:ext uri="{BB962C8B-B14F-4D97-AF65-F5344CB8AC3E}">
        <p14:creationId xmlns:p14="http://schemas.microsoft.com/office/powerpoint/2010/main" val="359223391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>
          <a:xfrm>
            <a:off x="6248400" y="47598"/>
            <a:ext cx="2895600" cy="365125"/>
          </a:xfrm>
        </p:spPr>
        <p:txBody>
          <a:bodyPr/>
          <a:lstStyle/>
          <a:p>
            <a:r>
              <a:rPr lang="cs-CZ" dirty="0"/>
              <a:t>Dedikováno projektu MUNI/FR/0962/2017</a:t>
            </a:r>
          </a:p>
        </p:txBody>
      </p:sp>
      <p:sp>
        <p:nvSpPr>
          <p:cNvPr id="3" name="Nadpis 3"/>
          <p:cNvSpPr txBox="1">
            <a:spLocks/>
          </p:cNvSpPr>
          <p:nvPr/>
        </p:nvSpPr>
        <p:spPr>
          <a:xfrm>
            <a:off x="6244" y="63980"/>
            <a:ext cx="8929479" cy="41945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defPPr>
              <a:defRPr lang="cs-CZ"/>
            </a:defPPr>
            <a:lvl1pPr indent="0" algn="ctr">
              <a:spcBef>
                <a:spcPct val="0"/>
              </a:spcBef>
              <a:buFont typeface="Arial" panose="020B0604020202020204" pitchFamily="34" charset="0"/>
              <a:buNone/>
              <a:defRPr sz="2800"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indent="0">
              <a:spcBef>
                <a:spcPct val="20000"/>
              </a:spcBef>
              <a:buFont typeface="Arial" panose="020B0604020202020204" pitchFamily="34" charset="0"/>
              <a:buNone/>
              <a:defRPr sz="2000" b="1"/>
            </a:lvl2pPr>
            <a:lvl3pPr indent="0">
              <a:spcBef>
                <a:spcPct val="20000"/>
              </a:spcBef>
              <a:buFont typeface="Arial" panose="020B0604020202020204" pitchFamily="34" charset="0"/>
              <a:buNone/>
              <a:defRPr b="1"/>
            </a:lvl3pPr>
            <a:lvl4pPr indent="0">
              <a:spcBef>
                <a:spcPct val="20000"/>
              </a:spcBef>
              <a:buFont typeface="Arial" panose="020B0604020202020204" pitchFamily="34" charset="0"/>
              <a:buNone/>
              <a:defRPr sz="1600" b="1"/>
            </a:lvl4pPr>
            <a:lvl5pPr indent="0">
              <a:spcBef>
                <a:spcPct val="20000"/>
              </a:spcBef>
              <a:buFont typeface="Arial" panose="020B0604020202020204" pitchFamily="34" charset="0"/>
              <a:buNone/>
              <a:defRPr sz="1600" b="1"/>
            </a:lvl5pPr>
            <a:lvl6pPr indent="0">
              <a:spcBef>
                <a:spcPct val="20000"/>
              </a:spcBef>
              <a:buFont typeface="Arial" panose="020B0604020202020204" pitchFamily="34" charset="0"/>
              <a:buNone/>
              <a:defRPr sz="1600" b="1"/>
            </a:lvl6pPr>
            <a:lvl7pPr indent="0">
              <a:spcBef>
                <a:spcPct val="20000"/>
              </a:spcBef>
              <a:buFont typeface="Arial" panose="020B0604020202020204" pitchFamily="34" charset="0"/>
              <a:buNone/>
              <a:defRPr sz="1600" b="1"/>
            </a:lvl7pPr>
            <a:lvl8pPr indent="0">
              <a:spcBef>
                <a:spcPct val="20000"/>
              </a:spcBef>
              <a:buFont typeface="Arial" panose="020B0604020202020204" pitchFamily="34" charset="0"/>
              <a:buNone/>
              <a:defRPr sz="1600" b="1"/>
            </a:lvl8pPr>
            <a:lvl9pPr indent="0">
              <a:spcBef>
                <a:spcPct val="20000"/>
              </a:spcBef>
              <a:buFont typeface="Arial" panose="020B0604020202020204" pitchFamily="34" charset="0"/>
              <a:buNone/>
              <a:defRPr sz="1600" b="1"/>
            </a:lvl9pPr>
          </a:lstStyle>
          <a:p>
            <a:r>
              <a:rPr lang="cs-CZ" dirty="0"/>
              <a:t>STOMIE ODVODNÉ - GIT</a:t>
            </a:r>
          </a:p>
        </p:txBody>
      </p:sp>
      <p:pic>
        <p:nvPicPr>
          <p:cNvPr id="2050" name="Picture 2" descr="https://ozpprace.cz/files/pictures/stomi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078" y="1847852"/>
            <a:ext cx="3263115" cy="3283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aoblený obdélníkový bublinový popisek 4"/>
          <p:cNvSpPr/>
          <p:nvPr/>
        </p:nvSpPr>
        <p:spPr>
          <a:xfrm>
            <a:off x="16990" y="3686714"/>
            <a:ext cx="1114539" cy="936104"/>
          </a:xfrm>
          <a:prstGeom prst="wedgeRoundRectCallout">
            <a:avLst>
              <a:gd name="adj1" fmla="val 69552"/>
              <a:gd name="adj2" fmla="val 11222"/>
              <a:gd name="adj3" fmla="val 16667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CÉKOSTOMIE</a:t>
            </a:r>
            <a:r>
              <a:rPr lang="cs-CZ" sz="1200" dirty="0"/>
              <a:t> Přechod tenkého tlustého střeva</a:t>
            </a:r>
            <a:endParaRPr lang="cs-CZ" sz="1200" dirty="0">
              <a:solidFill>
                <a:schemeClr val="dk1"/>
              </a:solidFill>
            </a:endParaRPr>
          </a:p>
        </p:txBody>
      </p:sp>
      <p:sp>
        <p:nvSpPr>
          <p:cNvPr id="7" name="Zaoblený obdélníkový bublinový popisek 6"/>
          <p:cNvSpPr/>
          <p:nvPr/>
        </p:nvSpPr>
        <p:spPr>
          <a:xfrm>
            <a:off x="16990" y="4668251"/>
            <a:ext cx="1614729" cy="427587"/>
          </a:xfrm>
          <a:prstGeom prst="wedgeRoundRectCallout">
            <a:avLst>
              <a:gd name="adj1" fmla="val 74512"/>
              <a:gd name="adj2" fmla="val -132187"/>
              <a:gd name="adj3" fmla="val 16667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SIGMOIDEOSTOMIE</a:t>
            </a:r>
            <a:r>
              <a:rPr lang="cs-CZ" sz="1200" dirty="0"/>
              <a:t> Esovitá klička</a:t>
            </a:r>
            <a:endParaRPr lang="cs-CZ" sz="1200" dirty="0">
              <a:solidFill>
                <a:schemeClr val="dk1"/>
              </a:solidFill>
            </a:endParaRPr>
          </a:p>
        </p:txBody>
      </p:sp>
      <p:sp>
        <p:nvSpPr>
          <p:cNvPr id="8" name="Zaoblený obdélníkový bublinový popisek 7"/>
          <p:cNvSpPr/>
          <p:nvPr/>
        </p:nvSpPr>
        <p:spPr>
          <a:xfrm>
            <a:off x="16990" y="3202921"/>
            <a:ext cx="1330564" cy="427587"/>
          </a:xfrm>
          <a:prstGeom prst="wedgeRoundRectCallout">
            <a:avLst>
              <a:gd name="adj1" fmla="val 57288"/>
              <a:gd name="adj2" fmla="val 82298"/>
              <a:gd name="adj3" fmla="val 16667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KOLONOSTOMIE</a:t>
            </a:r>
            <a:r>
              <a:rPr lang="cs-CZ" sz="1200" dirty="0" err="1"/>
              <a:t>Tlusté</a:t>
            </a:r>
            <a:r>
              <a:rPr lang="cs-CZ" sz="1200" dirty="0"/>
              <a:t> střevo</a:t>
            </a:r>
            <a:endParaRPr lang="cs-CZ" sz="1200" dirty="0">
              <a:solidFill>
                <a:schemeClr val="dk1"/>
              </a:solidFill>
            </a:endParaRPr>
          </a:p>
        </p:txBody>
      </p:sp>
      <p:sp>
        <p:nvSpPr>
          <p:cNvPr id="9" name="Zaoblený obdélníkový bublinový popisek 8"/>
          <p:cNvSpPr/>
          <p:nvPr/>
        </p:nvSpPr>
        <p:spPr>
          <a:xfrm>
            <a:off x="1351278" y="2452597"/>
            <a:ext cx="1584176" cy="427587"/>
          </a:xfrm>
          <a:prstGeom prst="wedgeRoundRectCallout">
            <a:avLst>
              <a:gd name="adj1" fmla="val -5708"/>
              <a:gd name="adj2" fmla="val 169175"/>
              <a:gd name="adj3" fmla="val 16667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TRANSVERZOSTOMIE</a:t>
            </a:r>
          </a:p>
          <a:p>
            <a:pPr algn="ctr"/>
            <a:r>
              <a:rPr lang="cs-CZ" sz="1200" dirty="0"/>
              <a:t>Příčný tračník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26478" y="432121"/>
            <a:ext cx="3887328" cy="5047536"/>
          </a:xfrm>
          <a:prstGeom prst="rect">
            <a:avLst/>
          </a:prstGeom>
          <a:noFill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cs-CZ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STOMIE</a:t>
            </a:r>
            <a:r>
              <a:rPr lang="cs-CZ" sz="1400" dirty="0"/>
              <a:t> = vyústění dutého orgánu na povrch těla</a:t>
            </a:r>
          </a:p>
          <a:p>
            <a:r>
              <a:rPr lang="cs-CZ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DĚLENÍ: </a:t>
            </a:r>
            <a:r>
              <a:rPr lang="cs-CZ" sz="1400" dirty="0"/>
              <a:t>trvalé/dočasné	</a:t>
            </a:r>
          </a:p>
          <a:p>
            <a:pPr>
              <a:tabLst>
                <a:tab pos="628650" algn="l"/>
              </a:tabLst>
            </a:pPr>
            <a:r>
              <a:rPr lang="cs-CZ" sz="1400" dirty="0"/>
              <a:t>	odvodné = derivační/přívodné = výživné</a:t>
            </a:r>
          </a:p>
          <a:p>
            <a:pPr>
              <a:tabLst>
                <a:tab pos="628650" algn="l"/>
              </a:tabLst>
            </a:pPr>
            <a:r>
              <a:rPr lang="cs-CZ" sz="1400" dirty="0"/>
              <a:t>	dle lokalizace</a:t>
            </a:r>
          </a:p>
          <a:p>
            <a:pPr algn="ctr"/>
            <a:r>
              <a:rPr lang="cs-CZ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Čím výš na GIT je umístěná </a:t>
            </a:r>
            <a:r>
              <a:rPr lang="cs-CZ" sz="1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stomie</a:t>
            </a:r>
            <a:r>
              <a:rPr lang="cs-CZ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tím rizikovější je pro zajištění nutrice a hydratace pacienta</a:t>
            </a:r>
          </a:p>
          <a:p>
            <a:pPr algn="ctr"/>
            <a:r>
              <a:rPr lang="cs-CZ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(to znamená ileostomie je horší než </a:t>
            </a:r>
            <a:r>
              <a:rPr lang="cs-CZ" sz="1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kolonostomie</a:t>
            </a:r>
            <a:r>
              <a:rPr lang="cs-CZ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).</a:t>
            </a:r>
          </a:p>
          <a:p>
            <a:pPr algn="ctr"/>
            <a:endParaRPr lang="cs-CZ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cs-CZ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cs-CZ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cs-CZ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cs-CZ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cs-CZ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cs-CZ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cs-CZ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cs-CZ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cs-CZ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cs-CZ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cs-CZ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cs-CZ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cs-CZ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cs-CZ" sz="1400" dirty="0"/>
              <a:t>	</a:t>
            </a:r>
          </a:p>
        </p:txBody>
      </p:sp>
      <p:sp>
        <p:nvSpPr>
          <p:cNvPr id="10" name="Bublinový popisek ve tvaru obláčku 9"/>
          <p:cNvSpPr/>
          <p:nvPr/>
        </p:nvSpPr>
        <p:spPr>
          <a:xfrm>
            <a:off x="41547" y="5320419"/>
            <a:ext cx="3818675" cy="1537581"/>
          </a:xfrm>
          <a:prstGeom prst="cloudCallout">
            <a:avLst>
              <a:gd name="adj1" fmla="val 50356"/>
              <a:gd name="adj2" fmla="val -91858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/>
              <a:t>Nezapomeňte pravidelně kontrolovat funkčnost </a:t>
            </a:r>
            <a:r>
              <a:rPr lang="cs-CZ" sz="1400" dirty="0" err="1"/>
              <a:t>stomie</a:t>
            </a:r>
            <a:r>
              <a:rPr lang="cs-CZ" sz="1400" dirty="0"/>
              <a:t>, </a:t>
            </a:r>
            <a:r>
              <a:rPr lang="cs-CZ" sz="1400" dirty="0" err="1"/>
              <a:t>stomických</a:t>
            </a:r>
            <a:r>
              <a:rPr lang="cs-CZ" sz="1400" dirty="0"/>
              <a:t> pomůcek, naplnění sběrného sáčku. Výpustný sáček pravidelně vypouštějte.</a:t>
            </a:r>
          </a:p>
        </p:txBody>
      </p:sp>
      <p:pic>
        <p:nvPicPr>
          <p:cNvPr id="14" name="Picture 3" descr="100_131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16769" y="1112533"/>
            <a:ext cx="2054223" cy="1550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5" name="Picture 3" descr="100_131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V="1">
            <a:off x="7502192" y="1144317"/>
            <a:ext cx="1641808" cy="1500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6" name="Picture 4" descr="P404016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35677" y="1112533"/>
            <a:ext cx="1466515" cy="153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9" name="Picture 3" descr="Obrázek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07592" y="3029364"/>
            <a:ext cx="2054137" cy="1397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1" name="Picture 4" descr="100_210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58555" y="3034286"/>
            <a:ext cx="1534607" cy="1379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2" name="Picture 3" descr="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685009" y="4779105"/>
            <a:ext cx="1817183" cy="1695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3" name="Picture 3" descr="100_132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09684" y="4784949"/>
            <a:ext cx="1675325" cy="1689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5" name="Picture 3" descr="100_1321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48020" y="3034359"/>
            <a:ext cx="1595980" cy="1387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7" name="Pětiúhelník 26"/>
          <p:cNvSpPr/>
          <p:nvPr/>
        </p:nvSpPr>
        <p:spPr>
          <a:xfrm>
            <a:off x="4016769" y="771426"/>
            <a:ext cx="2098576" cy="359064"/>
          </a:xfrm>
          <a:prstGeom prst="homePlat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Odstraňte použité pomůcky</a:t>
            </a:r>
          </a:p>
        </p:txBody>
      </p:sp>
      <p:sp>
        <p:nvSpPr>
          <p:cNvPr id="29" name="Pětiúhelník 28"/>
          <p:cNvSpPr/>
          <p:nvPr/>
        </p:nvSpPr>
        <p:spPr>
          <a:xfrm>
            <a:off x="6091667" y="773296"/>
            <a:ext cx="3041581" cy="359064"/>
          </a:xfrm>
          <a:prstGeom prst="homePlat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Očistěte </a:t>
            </a:r>
            <a:r>
              <a:rPr lang="cs-CZ" sz="1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stomii</a:t>
            </a:r>
            <a:endParaRPr lang="cs-CZ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" name="Pětiúhelník 29"/>
          <p:cNvSpPr/>
          <p:nvPr/>
        </p:nvSpPr>
        <p:spPr>
          <a:xfrm>
            <a:off x="4017752" y="2674853"/>
            <a:ext cx="1965622" cy="359064"/>
          </a:xfrm>
          <a:prstGeom prst="homePlat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Aplikujte ochranný film</a:t>
            </a:r>
          </a:p>
        </p:txBody>
      </p:sp>
      <p:sp>
        <p:nvSpPr>
          <p:cNvPr id="31" name="Pětiúhelník 30"/>
          <p:cNvSpPr/>
          <p:nvPr/>
        </p:nvSpPr>
        <p:spPr>
          <a:xfrm>
            <a:off x="5993534" y="2661926"/>
            <a:ext cx="1684970" cy="359064"/>
          </a:xfrm>
          <a:prstGeom prst="homePlat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Aplikujte vyrovnávací pastu (je-li třeba)</a:t>
            </a:r>
          </a:p>
        </p:txBody>
      </p:sp>
      <p:sp>
        <p:nvSpPr>
          <p:cNvPr id="32" name="Pětiúhelník 31"/>
          <p:cNvSpPr/>
          <p:nvPr/>
        </p:nvSpPr>
        <p:spPr>
          <a:xfrm>
            <a:off x="7629293" y="2664674"/>
            <a:ext cx="1514707" cy="359064"/>
          </a:xfrm>
          <a:prstGeom prst="homePlat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Vystřihněte otvoru na </a:t>
            </a:r>
            <a:r>
              <a:rPr lang="cs-CZ" sz="1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stomii</a:t>
            </a:r>
            <a:endParaRPr lang="cs-CZ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Zaoblený obdélníkový bublinový popisek 5"/>
          <p:cNvSpPr/>
          <p:nvPr/>
        </p:nvSpPr>
        <p:spPr>
          <a:xfrm>
            <a:off x="-3072" y="2520571"/>
            <a:ext cx="1114539" cy="427587"/>
          </a:xfrm>
          <a:prstGeom prst="wedgeRoundRectCallout">
            <a:avLst>
              <a:gd name="adj1" fmla="val 115125"/>
              <a:gd name="adj2" fmla="val 231548"/>
              <a:gd name="adj3" fmla="val 16667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ILEOSTOMIE</a:t>
            </a:r>
            <a:r>
              <a:rPr lang="cs-CZ" sz="1200" dirty="0"/>
              <a:t> Tenké střevo</a:t>
            </a:r>
            <a:endParaRPr lang="cs-CZ" sz="1200" dirty="0">
              <a:solidFill>
                <a:schemeClr val="dk1"/>
              </a:solidFill>
            </a:endParaRPr>
          </a:p>
        </p:txBody>
      </p:sp>
      <p:sp>
        <p:nvSpPr>
          <p:cNvPr id="28" name="Obdélník 27"/>
          <p:cNvSpPr/>
          <p:nvPr/>
        </p:nvSpPr>
        <p:spPr>
          <a:xfrm>
            <a:off x="4016769" y="432865"/>
            <a:ext cx="5127231" cy="334369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PÉČE O STOMII</a:t>
            </a:r>
          </a:p>
        </p:txBody>
      </p:sp>
      <p:pic>
        <p:nvPicPr>
          <p:cNvPr id="35" name="Picture 3" descr="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800000">
            <a:off x="7446298" y="4788001"/>
            <a:ext cx="1686950" cy="1704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6" name="Obdélník 35"/>
          <p:cNvSpPr/>
          <p:nvPr/>
        </p:nvSpPr>
        <p:spPr>
          <a:xfrm>
            <a:off x="4008008" y="4424861"/>
            <a:ext cx="5127231" cy="38184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Připevni </a:t>
            </a:r>
            <a:r>
              <a:rPr lang="cs-CZ" sz="1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stomickou</a:t>
            </a:r>
            <a:r>
              <a:rPr lang="cs-CZ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pomůcku</a:t>
            </a:r>
          </a:p>
        </p:txBody>
      </p:sp>
      <p:sp>
        <p:nvSpPr>
          <p:cNvPr id="2048" name="Zaoblený obdélníkový bublinový popisek 2047"/>
          <p:cNvSpPr/>
          <p:nvPr/>
        </p:nvSpPr>
        <p:spPr>
          <a:xfrm>
            <a:off x="5076056" y="3079608"/>
            <a:ext cx="914929" cy="558661"/>
          </a:xfrm>
          <a:prstGeom prst="wedgeRoundRectCallout">
            <a:avLst>
              <a:gd name="adj1" fmla="val 13533"/>
              <a:gd name="adj2" fmla="val 84898"/>
              <a:gd name="adj3" fmla="val 16667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dirty="0"/>
              <a:t>Nechejte důkladně zaschnout</a:t>
            </a:r>
          </a:p>
        </p:txBody>
      </p:sp>
      <p:sp>
        <p:nvSpPr>
          <p:cNvPr id="39" name="Zaoblený obdélníkový bublinový popisek 38"/>
          <p:cNvSpPr/>
          <p:nvPr/>
        </p:nvSpPr>
        <p:spPr>
          <a:xfrm>
            <a:off x="5911179" y="4092178"/>
            <a:ext cx="1589740" cy="361402"/>
          </a:xfrm>
          <a:prstGeom prst="wedgeRoundRectCallout">
            <a:avLst>
              <a:gd name="adj1" fmla="val -5236"/>
              <a:gd name="adj2" fmla="val -101534"/>
              <a:gd name="adj3" fmla="val 16667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dirty="0"/>
              <a:t>Roztírejte navlhčenou vatovou štětičkou</a:t>
            </a:r>
          </a:p>
        </p:txBody>
      </p:sp>
      <p:sp>
        <p:nvSpPr>
          <p:cNvPr id="40" name="Zaoblený obdélníkový bublinový popisek 39"/>
          <p:cNvSpPr/>
          <p:nvPr/>
        </p:nvSpPr>
        <p:spPr>
          <a:xfrm>
            <a:off x="7557905" y="4102540"/>
            <a:ext cx="1576210" cy="340677"/>
          </a:xfrm>
          <a:prstGeom prst="wedgeRoundRectCallout">
            <a:avLst>
              <a:gd name="adj1" fmla="val 2552"/>
              <a:gd name="adj2" fmla="val -122516"/>
              <a:gd name="adj3" fmla="val 16667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dirty="0"/>
              <a:t>Vystřihněte dle šablony - u pacienta</a:t>
            </a:r>
          </a:p>
        </p:txBody>
      </p:sp>
      <p:sp>
        <p:nvSpPr>
          <p:cNvPr id="2049" name="TextovéPole 2048"/>
          <p:cNvSpPr txBox="1"/>
          <p:nvPr/>
        </p:nvSpPr>
        <p:spPr>
          <a:xfrm>
            <a:off x="3924964" y="4747731"/>
            <a:ext cx="17600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Jednodílný výpustný sáček</a:t>
            </a:r>
          </a:p>
        </p:txBody>
      </p:sp>
      <p:sp>
        <p:nvSpPr>
          <p:cNvPr id="44" name="TextovéPole 43"/>
          <p:cNvSpPr txBox="1"/>
          <p:nvPr/>
        </p:nvSpPr>
        <p:spPr>
          <a:xfrm>
            <a:off x="5657643" y="6205082"/>
            <a:ext cx="34416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200" dirty="0"/>
              <a:t>Dvojdílný výpustný sáček</a:t>
            </a:r>
          </a:p>
        </p:txBody>
      </p:sp>
      <p:sp>
        <p:nvSpPr>
          <p:cNvPr id="45" name="Obdélník 44"/>
          <p:cNvSpPr/>
          <p:nvPr/>
        </p:nvSpPr>
        <p:spPr>
          <a:xfrm>
            <a:off x="4006017" y="6474232"/>
            <a:ext cx="5127231" cy="38184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dirty="0"/>
              <a:t>Tampón = Ochrana před znečištěním v průběhu výměny pomůcky - před nalepením sáčku ho odstraňte</a:t>
            </a:r>
          </a:p>
        </p:txBody>
      </p:sp>
      <p:pic>
        <p:nvPicPr>
          <p:cNvPr id="47" name="Obrázek 46"/>
          <p:cNvPicPr/>
          <p:nvPr/>
        </p:nvPicPr>
        <p:blipFill rotWithShape="1">
          <a:blip r:embed="rId12"/>
          <a:srcRect l="27447" t="34656" r="60317" b="43916"/>
          <a:stretch/>
        </p:blipFill>
        <p:spPr bwMode="auto">
          <a:xfrm>
            <a:off x="4007916" y="3752045"/>
            <a:ext cx="708100" cy="65774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7" name="Zaoblený obdélníkový bublinový popisek 36"/>
          <p:cNvSpPr/>
          <p:nvPr/>
        </p:nvSpPr>
        <p:spPr>
          <a:xfrm>
            <a:off x="6070992" y="2049932"/>
            <a:ext cx="1429927" cy="558661"/>
          </a:xfrm>
          <a:prstGeom prst="wedgeRoundRectCallout">
            <a:avLst>
              <a:gd name="adj1" fmla="val 52065"/>
              <a:gd name="adj2" fmla="val -74835"/>
              <a:gd name="adj3" fmla="val 16667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dirty="0"/>
              <a:t>Sprcha u zhojené </a:t>
            </a:r>
            <a:r>
              <a:rPr lang="cs-CZ" sz="1200" dirty="0" err="1"/>
              <a:t>stomie</a:t>
            </a:r>
            <a:r>
              <a:rPr lang="cs-CZ" sz="1200" dirty="0"/>
              <a:t> jinak sterilní roztok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EFAF7A3F-EAA1-4885-BBE0-A919D701248F}"/>
              </a:ext>
            </a:extLst>
          </p:cNvPr>
          <p:cNvSpPr txBox="1"/>
          <p:nvPr/>
        </p:nvSpPr>
        <p:spPr>
          <a:xfrm>
            <a:off x="8746604" y="6591496"/>
            <a:ext cx="38664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00" dirty="0"/>
              <a:t>Jiné</a:t>
            </a:r>
          </a:p>
        </p:txBody>
      </p:sp>
    </p:spTree>
    <p:extLst>
      <p:ext uri="{BB962C8B-B14F-4D97-AF65-F5344CB8AC3E}">
        <p14:creationId xmlns:p14="http://schemas.microsoft.com/office/powerpoint/2010/main" val="216873959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1556793"/>
            <a:ext cx="7772400" cy="2043658"/>
          </a:xfrm>
        </p:spPr>
        <p:txBody>
          <a:bodyPr>
            <a:normAutofit/>
          </a:bodyPr>
          <a:lstStyle/>
          <a:p>
            <a:r>
              <a:rPr lang="cs-CZ" sz="4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VÝUKOVÉ KARTY </a:t>
            </a:r>
            <a:br>
              <a:rPr lang="cs-CZ" sz="4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cs-CZ" sz="4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ODBORNÁ OŠETŘOVATELSKÁ PRAXE IV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>
                <a:solidFill>
                  <a:schemeClr val="tx1"/>
                </a:solidFill>
              </a:rPr>
              <a:t>Ošetřovatelská péče v úrazové chirurgii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Dedikováno projektu MUNI/FR/0962/2017</a:t>
            </a:r>
          </a:p>
        </p:txBody>
      </p:sp>
    </p:spTree>
    <p:extLst>
      <p:ext uri="{BB962C8B-B14F-4D97-AF65-F5344CB8AC3E}">
        <p14:creationId xmlns:p14="http://schemas.microsoft.com/office/powerpoint/2010/main" val="51392458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Dedikováno projektu MUNI/FR/0962/2017</a:t>
            </a:r>
          </a:p>
        </p:txBody>
      </p:sp>
    </p:spTree>
    <p:extLst>
      <p:ext uri="{BB962C8B-B14F-4D97-AF65-F5344CB8AC3E}">
        <p14:creationId xmlns:p14="http://schemas.microsoft.com/office/powerpoint/2010/main" val="257779260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3203848" y="6476413"/>
            <a:ext cx="2895600" cy="365125"/>
          </a:xfrm>
        </p:spPr>
        <p:txBody>
          <a:bodyPr/>
          <a:lstStyle/>
          <a:p>
            <a:r>
              <a:rPr lang="cs-CZ" dirty="0"/>
              <a:t>Dedikováno projektu MUNI/FR/0962/2017</a:t>
            </a:r>
          </a:p>
        </p:txBody>
      </p:sp>
      <p:sp>
        <p:nvSpPr>
          <p:cNvPr id="5" name="Nadpis 1"/>
          <p:cNvSpPr txBox="1">
            <a:spLocks/>
          </p:cNvSpPr>
          <p:nvPr/>
        </p:nvSpPr>
        <p:spPr>
          <a:xfrm>
            <a:off x="251520" y="116632"/>
            <a:ext cx="8229600" cy="620688"/>
          </a:xfrm>
          <a:prstGeom prst="rect">
            <a:avLst/>
          </a:prstGeom>
        </p:spPr>
        <p:txBody>
          <a:bodyPr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ORGANIZACE PRÁCE - KUCHC</a:t>
            </a:r>
          </a:p>
        </p:txBody>
      </p:sp>
      <p:sp>
        <p:nvSpPr>
          <p:cNvPr id="7" name="Zástupný symbol pro obsah 2"/>
          <p:cNvSpPr>
            <a:spLocks noGrp="1"/>
          </p:cNvSpPr>
          <p:nvPr>
            <p:ph idx="1"/>
          </p:nvPr>
        </p:nvSpPr>
        <p:spPr>
          <a:xfrm>
            <a:off x="251520" y="615441"/>
            <a:ext cx="8892480" cy="6235609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cs-CZ" sz="1700" dirty="0"/>
              <a:t>Převzetí služby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cs-CZ" sz="1700" dirty="0"/>
              <a:t>Předoperační příprava pacientů, kteří jsou první v operačním programu ( většinou se neholí)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cs-CZ" sz="1700" dirty="0"/>
              <a:t>Hygiena nemocných a úprava lůžek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cs-CZ" sz="1500" dirty="0"/>
              <a:t>Zvažte priority v poskytování hygienické péče, vzhledem k malé časové dotaci (do 7:00) - priorita  hygiena u </a:t>
            </a:r>
            <a:r>
              <a:rPr lang="cs-CZ" sz="1500" dirty="0" err="1"/>
              <a:t>operantů</a:t>
            </a:r>
            <a:r>
              <a:rPr lang="cs-CZ" sz="1500" dirty="0"/>
              <a:t>!!!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cs-CZ" sz="1500" dirty="0"/>
              <a:t>Při hygieně chraňte textilní ortézy, sádry před namočením (např. igelitovým pytlem)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cs-CZ" sz="1500" dirty="0"/>
              <a:t>Důkladně proveďte hygienickou péči pod ortézou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cs-CZ" sz="1500" dirty="0"/>
              <a:t>Nezapomeňte odstranit nebo převázat bandáže -  pokud nejsou bandáže znečištěné, nevyhazujte je, ale uschovej na stolku pacienta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cs-CZ" sz="1700" dirty="0"/>
              <a:t>Vizita - asistence při vizitě - jednorázové nástroje (změny při převazu)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cs-CZ" sz="1500" dirty="0"/>
              <a:t>Dva studenti u jednoho převazu - </a:t>
            </a:r>
            <a:r>
              <a:rPr lang="cs-CZ" sz="1500" b="1" dirty="0"/>
              <a:t>jeden student</a:t>
            </a:r>
            <a:r>
              <a:rPr lang="cs-CZ" sz="1500" dirty="0"/>
              <a:t> „špinavá“ manipulace má rukavice - odstraňuje krytí z rány, vyhazuje odpad, přidržuje končetinu. </a:t>
            </a:r>
            <a:r>
              <a:rPr lang="cs-CZ" sz="1500" b="1" dirty="0"/>
              <a:t>Druhý student</a:t>
            </a:r>
            <a:r>
              <a:rPr lang="cs-CZ" sz="1500" dirty="0"/>
              <a:t> „čistá“ manipulace - podává pomůcky z převazového vozíku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cs-CZ" sz="1500" dirty="0"/>
              <a:t>Stříhejte pouze primární obvaz rány - bandáž sejměte a znovu jí použijte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cs-CZ" sz="1500" dirty="0"/>
              <a:t>Při stříhání obvazu postupujte opatrně,  abyste nepřestřihli drén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cs-CZ" sz="1500" dirty="0"/>
              <a:t>Po rozstřižení krytí nůžky dezinfikujte (důsledně dodržujte bariérovou ošetřovatelskou péči)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cs-CZ" sz="1500" dirty="0"/>
              <a:t>Místo sterilních nůžek se používá kopíčko - vyhazuje se hned do kontejneru na ostrý odpad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cs-CZ" sz="1500" dirty="0"/>
              <a:t>Po vytažení drénu lékař ránu dezinfikuje.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cs-CZ" sz="1500" dirty="0"/>
              <a:t>Dezinfekce se aplikuje na tampóny v obalu - lékaři podejte pinzetu v otevřeném obalu - vezme si tampón. Pokud do obalu s tampóny lékař vloží použitou pinzetou , tampóny nelze použít u jiného pacienta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cs-CZ" sz="1500" dirty="0"/>
              <a:t>Dbejte zásad obvazové techniky</a:t>
            </a:r>
            <a:endParaRPr lang="cs-CZ" sz="1700" dirty="0"/>
          </a:p>
          <a:p>
            <a:pPr>
              <a:buFont typeface="Wingdings" panose="05000000000000000000" pitchFamily="2" charset="2"/>
              <a:buChar char="ü"/>
            </a:pPr>
            <a:endParaRPr lang="cs-CZ" sz="1700" dirty="0"/>
          </a:p>
        </p:txBody>
      </p:sp>
    </p:spTree>
    <p:extLst>
      <p:ext uri="{BB962C8B-B14F-4D97-AF65-F5344CB8AC3E}">
        <p14:creationId xmlns:p14="http://schemas.microsoft.com/office/powerpoint/2010/main" val="95169470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Dedikováno projektu MUNI/FR/0962/2017</a:t>
            </a:r>
          </a:p>
        </p:txBody>
      </p:sp>
      <p:sp>
        <p:nvSpPr>
          <p:cNvPr id="5" name="Obdélník 4"/>
          <p:cNvSpPr/>
          <p:nvPr/>
        </p:nvSpPr>
        <p:spPr>
          <a:xfrm>
            <a:off x="20111" y="625228"/>
            <a:ext cx="914400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dirty="0"/>
              <a:t>Péče o převazový vozík - po ukončení převazu vše odstraňte z vozíku, omyvatelné otřete dezinfekcí, převazové nůžky ponořte do dezinfekce v čistící místnosti, doplňte pomůcky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dirty="0"/>
              <a:t>Odběry krve, zajištění periferních žilních vstupů, aplikace infuzní terapie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dirty="0"/>
              <a:t>Aplikace léčiv před jídlem (inzulin)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dirty="0"/>
              <a:t>Distribuce snídaně - dopomoc při podávání stravy </a:t>
            </a:r>
            <a:r>
              <a:rPr lang="cs-CZ" sz="1500" dirty="0"/>
              <a:t>(sledujte množství přijaté stravy a toleranci stravy)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dirty="0"/>
              <a:t>Předoperační příprava pacientů, kteří nejsou první v operačním programu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dirty="0"/>
              <a:t>Měření vitálních funkcí (krevní tlak, pulz) a intenzity bolesti  - záznam do dokumentace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dirty="0"/>
              <a:t>Aplikace ranních léků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dirty="0"/>
              <a:t>Dokončení ranní hygieny a koupel nesoběstačných pacientů v mycím lůžku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dirty="0"/>
              <a:t>Plnění ordinací lékaře, příprava pacientů na vyšetření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dirty="0"/>
              <a:t>Pooperační péče po návratu pacientů z operačního sálu (stav vědomí, krevní tlak, pulz, intenzita bolesti, operační rána)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dirty="0"/>
              <a:t>V 11:00 měření polední glykémie </a:t>
            </a:r>
            <a:r>
              <a:rPr lang="cs-CZ" sz="1500" dirty="0"/>
              <a:t>(20 min před monitorací vypnout infuze s glukózou)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dirty="0"/>
              <a:t>Podávání časovaných léků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dirty="0"/>
              <a:t>Měření vitálních funkcí dle indikace  (TT, P, TK) a intenzity bolesti -záznam do dokumentace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dirty="0"/>
              <a:t>Aplikace léčiv před jídlem (inzulin)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dirty="0"/>
              <a:t>Distribuce stravy - dopomoc při podávání stravy </a:t>
            </a:r>
            <a:r>
              <a:rPr lang="cs-CZ" sz="1500" dirty="0"/>
              <a:t>(sledovat množství přijaté stravy a toleranci stravy)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dirty="0"/>
              <a:t>Podávání poledních léků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dirty="0"/>
              <a:t>Sledování drenážních systémů a katétrů </a:t>
            </a:r>
            <a:r>
              <a:rPr lang="cs-CZ" sz="1500" dirty="0"/>
              <a:t>(funkčnost, množství a charakter sekretu)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dirty="0"/>
              <a:t>Předání služby</a:t>
            </a: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457200" y="4540"/>
            <a:ext cx="8229600" cy="620688"/>
          </a:xfrm>
          <a:prstGeom prst="rect">
            <a:avLst/>
          </a:prstGeom>
        </p:spPr>
        <p:txBody>
          <a:bodyPr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ORGANIZACE PRÁCE - KUCHC</a:t>
            </a:r>
          </a:p>
        </p:txBody>
      </p:sp>
    </p:spTree>
    <p:extLst>
      <p:ext uri="{BB962C8B-B14F-4D97-AF65-F5344CB8AC3E}">
        <p14:creationId xmlns:p14="http://schemas.microsoft.com/office/powerpoint/2010/main" val="22452862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:\Users\Pospisilova\Desktop\Fleška 1.15\Grada -kniha\obrázky\DSCN831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612337"/>
            <a:ext cx="2583332" cy="1728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Pospisilova\Desktop\Fleška 1.15\Grada -kniha\obrázky\DSCN832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0211" y="4912509"/>
            <a:ext cx="2593788" cy="1940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Pospisilova\Desktop\Fleška 1.15\Grada -kniha\obrázky\DSCN832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647895"/>
            <a:ext cx="2627368" cy="1985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Pospisilova\Desktop\Fleška 1.15\Grada -kniha\obrázky\DSCN832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0211" y="470434"/>
            <a:ext cx="2593789" cy="1734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Popisek se šipkou nahoru 8"/>
          <p:cNvSpPr/>
          <p:nvPr/>
        </p:nvSpPr>
        <p:spPr>
          <a:xfrm>
            <a:off x="33579" y="2852163"/>
            <a:ext cx="2593790" cy="1132978"/>
          </a:xfrm>
          <a:prstGeom prst="upArrowCallou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cs-CZ" sz="1400" b="1" dirty="0"/>
              <a:t>KRUHOVÝ OBVAZ </a:t>
            </a:r>
            <a:r>
              <a:rPr lang="cs-CZ" sz="1400" b="1" i="1" dirty="0"/>
              <a:t>- </a:t>
            </a:r>
            <a:r>
              <a:rPr lang="cs-CZ" sz="1400" dirty="0" err="1"/>
              <a:t>obtáčky</a:t>
            </a:r>
            <a:r>
              <a:rPr lang="cs-CZ" sz="1400" dirty="0"/>
              <a:t> provádějte na jednom místě - bez posunu</a:t>
            </a:r>
          </a:p>
        </p:txBody>
      </p:sp>
      <p:sp>
        <p:nvSpPr>
          <p:cNvPr id="13" name="Popisek se šipkou nahoru 12"/>
          <p:cNvSpPr/>
          <p:nvPr/>
        </p:nvSpPr>
        <p:spPr>
          <a:xfrm>
            <a:off x="6550211" y="1888592"/>
            <a:ext cx="2580872" cy="936104"/>
          </a:xfrm>
          <a:prstGeom prst="upArrowCallou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cs-CZ" sz="1400" b="1" dirty="0"/>
              <a:t>KLASOVÝ OBVAZ </a:t>
            </a:r>
            <a:r>
              <a:rPr lang="cs-CZ" sz="1400" dirty="0"/>
              <a:t>- provádějte osmičkové </a:t>
            </a:r>
            <a:r>
              <a:rPr lang="cs-CZ" sz="1400" dirty="0" err="1"/>
              <a:t>obtáčky</a:t>
            </a:r>
            <a:r>
              <a:rPr lang="cs-CZ" sz="1400" dirty="0"/>
              <a:t> s posunem (pevnější než hoblinový)</a:t>
            </a:r>
          </a:p>
        </p:txBody>
      </p:sp>
      <p:sp>
        <p:nvSpPr>
          <p:cNvPr id="10" name="Popisek se šipkou dolů 9"/>
          <p:cNvSpPr/>
          <p:nvPr/>
        </p:nvSpPr>
        <p:spPr>
          <a:xfrm>
            <a:off x="33579" y="4005063"/>
            <a:ext cx="2593790" cy="1168099"/>
          </a:xfrm>
          <a:prstGeom prst="downArrowCallou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cs-CZ" sz="1400" b="1" dirty="0"/>
              <a:t>SPIRÁLOVÝ = HADOVÝ OBVAZ </a:t>
            </a:r>
            <a:r>
              <a:rPr lang="cs-CZ" sz="1400" dirty="0"/>
              <a:t>- mezi </a:t>
            </a:r>
            <a:r>
              <a:rPr lang="cs-CZ" sz="1400" dirty="0" err="1"/>
              <a:t>obtáčky</a:t>
            </a:r>
            <a:r>
              <a:rPr lang="cs-CZ" sz="1400" dirty="0"/>
              <a:t> ponechávejte mezery (přichycení dlahy)</a:t>
            </a:r>
          </a:p>
        </p:txBody>
      </p:sp>
      <p:sp>
        <p:nvSpPr>
          <p:cNvPr id="16" name="Popisek se šipkou dolů 15"/>
          <p:cNvSpPr/>
          <p:nvPr/>
        </p:nvSpPr>
        <p:spPr>
          <a:xfrm>
            <a:off x="6550212" y="4085673"/>
            <a:ext cx="2580872" cy="1277354"/>
          </a:xfrm>
          <a:prstGeom prst="downArrowCallou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cs-CZ" sz="1400" b="1" dirty="0"/>
              <a:t>HOBLINOVÝ OBVAZ </a:t>
            </a:r>
            <a:r>
              <a:rPr lang="cs-CZ" sz="1400" dirty="0"/>
              <a:t>- </a:t>
            </a:r>
            <a:r>
              <a:rPr lang="cs-CZ" sz="1400" dirty="0" err="1"/>
              <a:t>obtáčky</a:t>
            </a:r>
            <a:r>
              <a:rPr lang="cs-CZ" sz="1400" b="1" i="1" dirty="0"/>
              <a:t> </a:t>
            </a:r>
            <a:r>
              <a:rPr lang="cs-CZ" sz="1400" dirty="0"/>
              <a:t>překrývejte ze 2/3</a:t>
            </a:r>
            <a:r>
              <a:rPr lang="cs-CZ" sz="1400" b="1" i="1" dirty="0"/>
              <a:t> </a:t>
            </a:r>
            <a:endParaRPr lang="cs-CZ" sz="1400" dirty="0"/>
          </a:p>
        </p:txBody>
      </p:sp>
      <p:sp>
        <p:nvSpPr>
          <p:cNvPr id="11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3106326" y="6492875"/>
            <a:ext cx="2895600" cy="365125"/>
          </a:xfrm>
        </p:spPr>
        <p:txBody>
          <a:bodyPr/>
          <a:lstStyle/>
          <a:p>
            <a:r>
              <a:rPr lang="cs-CZ" dirty="0"/>
              <a:t>Dedikováno projektu MUNI/FR/0962/2017</a:t>
            </a:r>
          </a:p>
        </p:txBody>
      </p:sp>
      <p:sp>
        <p:nvSpPr>
          <p:cNvPr id="12" name="Nadpis 1"/>
          <p:cNvSpPr txBox="1">
            <a:spLocks/>
          </p:cNvSpPr>
          <p:nvPr/>
        </p:nvSpPr>
        <p:spPr>
          <a:xfrm>
            <a:off x="1187624" y="13348"/>
            <a:ext cx="7365504" cy="620688"/>
          </a:xfrm>
          <a:prstGeom prst="rect">
            <a:avLst/>
          </a:prstGeom>
        </p:spPr>
        <p:txBody>
          <a:bodyPr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OBVAZOVÁ TECHNIKA  </a:t>
            </a:r>
          </a:p>
        </p:txBody>
      </p:sp>
      <p:sp>
        <p:nvSpPr>
          <p:cNvPr id="2" name="Obdélník 1"/>
          <p:cNvSpPr/>
          <p:nvPr/>
        </p:nvSpPr>
        <p:spPr>
          <a:xfrm>
            <a:off x="2583332" y="427573"/>
            <a:ext cx="4010915" cy="615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cs-CZ" sz="1600" dirty="0">
                <a:ea typeface="Times New Roman" panose="02020603050405020304" pitchFamily="18" charset="0"/>
              </a:rPr>
              <a:t>Dle potřeby aplikujte analgetickou terapii</a:t>
            </a:r>
          </a:p>
          <a:p>
            <a:pPr marL="285750" indent="-285750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cs-CZ" sz="1600" dirty="0">
                <a:ea typeface="Times New Roman" panose="02020603050405020304" pitchFamily="18" charset="0"/>
              </a:rPr>
              <a:t>Vhodná poloha (sed, leh), edukace pacienta, sledování reakce pacienta při obvazování</a:t>
            </a:r>
          </a:p>
          <a:p>
            <a:pPr marL="285750" indent="-285750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cs-CZ" sz="1600" dirty="0">
                <a:ea typeface="Times New Roman" panose="02020603050405020304" pitchFamily="18" charset="0"/>
              </a:rPr>
              <a:t>Z obvazované části těla je nutné odstranit veškeré šperky</a:t>
            </a:r>
          </a:p>
          <a:p>
            <a:pPr marL="285750" indent="-285750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cs-CZ" sz="1600" dirty="0">
                <a:ea typeface="Times New Roman" panose="02020603050405020304" pitchFamily="18" charset="0"/>
              </a:rPr>
              <a:t>Druh a šířku obvazu zvolte dle účelu obvazu</a:t>
            </a:r>
          </a:p>
          <a:p>
            <a:pPr marL="285750" indent="-285750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cs-CZ" sz="1600" dirty="0">
                <a:ea typeface="Times New Roman" panose="02020603050405020304" pitchFamily="18" charset="0"/>
              </a:rPr>
              <a:t>Dbejte na správné držení obinadla</a:t>
            </a:r>
          </a:p>
          <a:p>
            <a:pPr marL="285750" indent="-285750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cs-CZ" sz="1600" dirty="0">
                <a:ea typeface="Times New Roman" panose="02020603050405020304" pitchFamily="18" charset="0"/>
              </a:rPr>
              <a:t>Obvazovat začněte na nejužším místě obvazované části těla</a:t>
            </a:r>
          </a:p>
          <a:p>
            <a:pPr marL="285750" indent="-285750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cs-CZ" sz="1600" dirty="0">
                <a:ea typeface="Times New Roman" panose="02020603050405020304" pitchFamily="18" charset="0"/>
              </a:rPr>
              <a:t>Postupujte rychle, ale ne na úkor provedení</a:t>
            </a:r>
          </a:p>
          <a:p>
            <a:pPr marL="285750" indent="-285750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cs-CZ" sz="1600" dirty="0">
                <a:ea typeface="Times New Roman" panose="02020603050405020304" pitchFamily="18" charset="0"/>
              </a:rPr>
              <a:t>Obvaz musí přesahovat sterilní krytí rány </a:t>
            </a:r>
            <a:r>
              <a:rPr lang="cs-CZ" sz="1400" dirty="0">
                <a:ea typeface="Times New Roman" panose="02020603050405020304" pitchFamily="18" charset="0"/>
              </a:rPr>
              <a:t>(snaž se o minimální kontaminaci obvazového materiálu)</a:t>
            </a:r>
          </a:p>
          <a:p>
            <a:pPr marL="285750" indent="-285750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cs-CZ" sz="1600" dirty="0">
                <a:ea typeface="Times New Roman" panose="02020603050405020304" pitchFamily="18" charset="0"/>
              </a:rPr>
              <a:t>Při prosáknutí původní vrstvy neodstraňujeme, ale přikládáme nové vrstvy </a:t>
            </a:r>
            <a:r>
              <a:rPr lang="cs-CZ" sz="1400" dirty="0">
                <a:ea typeface="Times New Roman" panose="02020603050405020304" pitchFamily="18" charset="0"/>
              </a:rPr>
              <a:t>(třikrát,  pak informujte lékaře + revize)</a:t>
            </a:r>
          </a:p>
          <a:p>
            <a:pPr marL="285750" indent="-285750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cs-CZ" sz="1600" dirty="0">
                <a:ea typeface="Times New Roman" panose="02020603050405020304" pitchFamily="18" charset="0"/>
              </a:rPr>
              <a:t>Obvaz nesmí být příliš utažený, ale ani příliš volný </a:t>
            </a:r>
            <a:r>
              <a:rPr lang="cs-CZ" sz="1400" dirty="0">
                <a:ea typeface="Times New Roman" panose="02020603050405020304" pitchFamily="18" charset="0"/>
              </a:rPr>
              <a:t>(překontroluje cca po 10min. po obvázání)</a:t>
            </a:r>
          </a:p>
          <a:p>
            <a:pPr marL="285750" indent="-285750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cs-CZ" sz="1600" dirty="0">
                <a:ea typeface="Times New Roman" panose="02020603050405020304" pitchFamily="18" charset="0"/>
              </a:rPr>
              <a:t>Místa, kde hrozí tlak nebo tření obvazu na pokožku, podložte vatou,</a:t>
            </a:r>
          </a:p>
          <a:p>
            <a:pPr marL="285750" indent="-285750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cs-CZ" sz="1600" dirty="0">
                <a:ea typeface="Times New Roman" panose="02020603050405020304" pitchFamily="18" charset="0"/>
              </a:rPr>
              <a:t>Obvaz ukončete náplastí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6" y="13348"/>
            <a:ext cx="2593789" cy="1598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571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C:\Users\Pospisilova\Desktop\Fleška 1.15\Grada -kniha\obrázky\DSCN834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6561" y="5165850"/>
            <a:ext cx="2852524" cy="1680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0"/>
            <a:ext cx="9138084" cy="6741368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endParaRPr lang="cs-CZ" sz="2000" dirty="0"/>
          </a:p>
          <a:p>
            <a:pPr marL="0" indent="0">
              <a:spcBef>
                <a:spcPts val="0"/>
              </a:spcBef>
              <a:buNone/>
            </a:pPr>
            <a:r>
              <a:rPr lang="cs-CZ" sz="2000" dirty="0"/>
              <a:t>Obvaz - šířka 3 cm - prsty</a:t>
            </a:r>
          </a:p>
          <a:p>
            <a:pPr marL="0" indent="0">
              <a:spcBef>
                <a:spcPts val="0"/>
              </a:spcBef>
              <a:buNone/>
            </a:pPr>
            <a:r>
              <a:rPr lang="cs-CZ" sz="2000" dirty="0"/>
              <a:t>Obvaz  - šířka 6 - 8 cm - předloktí, paže, rameno</a:t>
            </a:r>
          </a:p>
        </p:txBody>
      </p:sp>
      <p:pic>
        <p:nvPicPr>
          <p:cNvPr id="3074" name="Picture 2" descr="PALEC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41" t="24606" r="6920" b="15379"/>
          <a:stretch>
            <a:fillRect/>
          </a:stretch>
        </p:blipFill>
        <p:spPr bwMode="auto">
          <a:xfrm>
            <a:off x="57614" y="938965"/>
            <a:ext cx="2940610" cy="2008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/>
          <p:cNvSpPr/>
          <p:nvPr/>
        </p:nvSpPr>
        <p:spPr>
          <a:xfrm>
            <a:off x="2892860" y="938965"/>
            <a:ext cx="6174240" cy="2062103"/>
          </a:xfrm>
          <a:prstGeom prst="rect">
            <a:avLst/>
          </a:prstGeom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cs-CZ" sz="16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KLASOVÝ OBVAZ PALCE RUKY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400" dirty="0"/>
              <a:t>Zámeček (Z) udělejte kolem vrchní části palce (pokud chcete překrýt špičku palce, několikrát přes ni přetáhněte obvaz - viz. pacička)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400" dirty="0"/>
              <a:t>1. </a:t>
            </a:r>
            <a:r>
              <a:rPr lang="cs-CZ" sz="1400" dirty="0" err="1"/>
              <a:t>obtáčku</a:t>
            </a:r>
            <a:r>
              <a:rPr lang="cs-CZ" sz="1400" dirty="0"/>
              <a:t> veďte přes hřbet ruky na zápěstí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400" dirty="0"/>
              <a:t>pokračujte pod zápěstím, přes zevní stranu palce, palce obtočte a zpět přes hřbet ruky na zápěstí (opisujte osmičky kolem palce a zápěstí)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400" dirty="0"/>
              <a:t>opakujte, dokud neobvážete celý palec - </a:t>
            </a:r>
            <a:r>
              <a:rPr lang="cs-CZ" sz="1400" dirty="0" err="1"/>
              <a:t>obtáčky</a:t>
            </a:r>
            <a:r>
              <a:rPr lang="cs-CZ" sz="1400" dirty="0"/>
              <a:t> se překrývají ze 2/3,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400" dirty="0"/>
              <a:t>obvaz ukončete na zápěstí (K)</a:t>
            </a:r>
          </a:p>
          <a:p>
            <a:pPr algn="ctr"/>
            <a:r>
              <a:rPr lang="cs-CZ" sz="14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STEJNÝM ZPŮSOBEM LZE OVÁZAT JAKÝKOLIV PRST NA RUCE</a:t>
            </a:r>
          </a:p>
        </p:txBody>
      </p:sp>
      <p:pic>
        <p:nvPicPr>
          <p:cNvPr id="3075" name="Picture 3" descr="pacička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4" t="18454" r="4614" b="9227"/>
          <a:stretch>
            <a:fillRect/>
          </a:stretch>
        </p:blipFill>
        <p:spPr bwMode="auto">
          <a:xfrm rot="16200000">
            <a:off x="1161811" y="3323742"/>
            <a:ext cx="2007530" cy="1425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 descr="PACICKA A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34" t="7533" r="9625" b="4071"/>
          <a:stretch/>
        </p:blipFill>
        <p:spPr bwMode="auto">
          <a:xfrm rot="16200000">
            <a:off x="-248442" y="3338575"/>
            <a:ext cx="2007531" cy="1395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Obdélník 8"/>
          <p:cNvSpPr/>
          <p:nvPr/>
        </p:nvSpPr>
        <p:spPr>
          <a:xfrm>
            <a:off x="2940049" y="3103747"/>
            <a:ext cx="6220604" cy="2062103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cs-CZ" sz="16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KLASOVÝ OBVAZ CELÉ RUKY (pacička)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400" dirty="0"/>
              <a:t>Zvažte nutnost vložení obložek mezi prsty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400" dirty="0"/>
              <a:t>Několikrát přetáhněte obvaz od zápěstí, přes hřbet ruky, dlaň, po zápěstí (překryjete prsty i s jejich konečky)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400" dirty="0"/>
              <a:t>Obvaz překrývající prsty přichyťte zámečkem na zápěstí a spirálovou </a:t>
            </a:r>
            <a:r>
              <a:rPr lang="cs-CZ" sz="1400" dirty="0" err="1"/>
              <a:t>obtáčkou</a:t>
            </a:r>
            <a:r>
              <a:rPr lang="cs-CZ" sz="1400" dirty="0"/>
              <a:t> (až ke konečkům prstů)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400" dirty="0"/>
              <a:t>Obvažte celou ruku klasovým obvazem (palec vynechte)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400" dirty="0"/>
              <a:t>Obvaz ukončete na zápěstí (K)</a:t>
            </a:r>
          </a:p>
          <a:p>
            <a:pPr algn="ctr"/>
            <a:r>
              <a:rPr lang="cs-CZ" sz="14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TÍMTO ZPŮSOBEM LZE OBVÁZAT RUKU A CHODIDLO</a:t>
            </a:r>
            <a:r>
              <a:rPr lang="cs-CZ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1100" dirty="0"/>
              <a:t>(zámeček začíná na kotníku, zápěstí)</a:t>
            </a:r>
          </a:p>
        </p:txBody>
      </p:sp>
      <p:sp>
        <p:nvSpPr>
          <p:cNvPr id="11" name="Obdélník 10"/>
          <p:cNvSpPr/>
          <p:nvPr/>
        </p:nvSpPr>
        <p:spPr>
          <a:xfrm>
            <a:off x="2878120" y="5306883"/>
            <a:ext cx="6051218" cy="13849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cs-CZ" sz="14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ROZBÍHAVÝ OBVAZ LOKTE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400" dirty="0"/>
              <a:t>Zámeček udělejte přes kloub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400" dirty="0"/>
              <a:t>1. </a:t>
            </a:r>
            <a:r>
              <a:rPr lang="cs-CZ" sz="1400" dirty="0" err="1"/>
              <a:t>obtáčku</a:t>
            </a:r>
            <a:r>
              <a:rPr lang="cs-CZ" sz="1400" dirty="0"/>
              <a:t> veďte nad zámečkem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400" dirty="0"/>
              <a:t>Další </a:t>
            </a:r>
            <a:r>
              <a:rPr lang="cs-CZ" sz="1400" dirty="0" err="1"/>
              <a:t>obtáčku</a:t>
            </a:r>
            <a:r>
              <a:rPr lang="cs-CZ" sz="1400" dirty="0"/>
              <a:t> pod zámečkem, </a:t>
            </a:r>
            <a:r>
              <a:rPr lang="cs-CZ" sz="1400" dirty="0" err="1"/>
              <a:t>obtáčky</a:t>
            </a:r>
            <a:r>
              <a:rPr lang="cs-CZ" sz="1400" dirty="0"/>
              <a:t> tvoří osmičky křížící se na kloubu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400" dirty="0"/>
              <a:t>Postupně se oddalujte od kloubu a obvaz ukončete nad kloubem</a:t>
            </a:r>
          </a:p>
          <a:p>
            <a:pPr algn="ctr"/>
            <a:r>
              <a:rPr lang="cs-CZ" sz="14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TÍMTO ZPŮSOBEM LZE OVÁZAT LOKET, PATU,KOLENO</a:t>
            </a:r>
          </a:p>
        </p:txBody>
      </p:sp>
      <p:sp>
        <p:nvSpPr>
          <p:cNvPr id="10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6251352" y="14140"/>
            <a:ext cx="2895600" cy="365125"/>
          </a:xfrm>
        </p:spPr>
        <p:txBody>
          <a:bodyPr/>
          <a:lstStyle/>
          <a:p>
            <a:r>
              <a:rPr lang="cs-CZ" dirty="0"/>
              <a:t>Dedikováno projektu MUNI/FR/0962/2017</a:t>
            </a:r>
          </a:p>
        </p:txBody>
      </p:sp>
      <p:sp>
        <p:nvSpPr>
          <p:cNvPr id="5" name="Šipka dolů 4"/>
          <p:cNvSpPr/>
          <p:nvPr/>
        </p:nvSpPr>
        <p:spPr>
          <a:xfrm>
            <a:off x="1412575" y="5086358"/>
            <a:ext cx="396461" cy="455582"/>
          </a:xfrm>
          <a:prstGeom prst="downArrow">
            <a:avLst/>
          </a:prstGeom>
          <a:ln w="127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1200" dirty="0"/>
              <a:t>Z</a:t>
            </a:r>
          </a:p>
        </p:txBody>
      </p:sp>
      <p:sp>
        <p:nvSpPr>
          <p:cNvPr id="14" name="Šipka dolů 13"/>
          <p:cNvSpPr/>
          <p:nvPr/>
        </p:nvSpPr>
        <p:spPr>
          <a:xfrm>
            <a:off x="611605" y="1700808"/>
            <a:ext cx="215980" cy="246146"/>
          </a:xfrm>
          <a:prstGeom prst="downArrow">
            <a:avLst/>
          </a:prstGeom>
          <a:ln w="127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1200" dirty="0"/>
              <a:t>K</a:t>
            </a:r>
          </a:p>
        </p:txBody>
      </p:sp>
      <p:sp>
        <p:nvSpPr>
          <p:cNvPr id="6" name="Šipka nahoru 5"/>
          <p:cNvSpPr/>
          <p:nvPr/>
        </p:nvSpPr>
        <p:spPr>
          <a:xfrm>
            <a:off x="1747744" y="5634308"/>
            <a:ext cx="397340" cy="404664"/>
          </a:xfrm>
          <a:prstGeom prst="upArrow">
            <a:avLst/>
          </a:prstGeom>
          <a:ln w="127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1200" dirty="0">
                <a:solidFill>
                  <a:schemeClr val="dk1"/>
                </a:solidFill>
              </a:rPr>
              <a:t>1</a:t>
            </a:r>
          </a:p>
        </p:txBody>
      </p:sp>
      <p:sp>
        <p:nvSpPr>
          <p:cNvPr id="16" name="Šipka nahoru 15"/>
          <p:cNvSpPr/>
          <p:nvPr/>
        </p:nvSpPr>
        <p:spPr>
          <a:xfrm>
            <a:off x="1055692" y="5666518"/>
            <a:ext cx="397340" cy="404664"/>
          </a:xfrm>
          <a:prstGeom prst="upArrow">
            <a:avLst/>
          </a:prstGeom>
          <a:ln w="127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1200" dirty="0">
                <a:solidFill>
                  <a:schemeClr val="dk1"/>
                </a:solidFill>
              </a:rPr>
              <a:t>2</a:t>
            </a:r>
          </a:p>
        </p:txBody>
      </p:sp>
      <p:sp>
        <p:nvSpPr>
          <p:cNvPr id="17" name="Šipka nahoru 16"/>
          <p:cNvSpPr/>
          <p:nvPr/>
        </p:nvSpPr>
        <p:spPr>
          <a:xfrm>
            <a:off x="1933445" y="5580953"/>
            <a:ext cx="397340" cy="404664"/>
          </a:xfrm>
          <a:prstGeom prst="upArrow">
            <a:avLst/>
          </a:prstGeom>
          <a:ln w="127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1200" dirty="0">
                <a:solidFill>
                  <a:schemeClr val="dk1"/>
                </a:solidFill>
              </a:rPr>
              <a:t>3</a:t>
            </a:r>
          </a:p>
        </p:txBody>
      </p:sp>
      <p:sp>
        <p:nvSpPr>
          <p:cNvPr id="18" name="Šipka nahoru 17"/>
          <p:cNvSpPr/>
          <p:nvPr/>
        </p:nvSpPr>
        <p:spPr>
          <a:xfrm>
            <a:off x="872252" y="5605853"/>
            <a:ext cx="397340" cy="404664"/>
          </a:xfrm>
          <a:prstGeom prst="upArrow">
            <a:avLst/>
          </a:prstGeom>
          <a:ln w="127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1200" dirty="0">
                <a:solidFill>
                  <a:schemeClr val="dk1"/>
                </a:solidFill>
              </a:rPr>
              <a:t>4</a:t>
            </a:r>
          </a:p>
        </p:txBody>
      </p:sp>
      <p:sp>
        <p:nvSpPr>
          <p:cNvPr id="19" name="Šipka nahoru 18"/>
          <p:cNvSpPr/>
          <p:nvPr/>
        </p:nvSpPr>
        <p:spPr>
          <a:xfrm>
            <a:off x="1412575" y="5550007"/>
            <a:ext cx="397340" cy="512152"/>
          </a:xfrm>
          <a:prstGeom prst="upArrow">
            <a:avLst/>
          </a:prstGeom>
          <a:ln w="127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1200" dirty="0">
                <a:solidFill>
                  <a:schemeClr val="dk1"/>
                </a:solidFill>
              </a:rPr>
              <a:t>K</a:t>
            </a:r>
          </a:p>
        </p:txBody>
      </p:sp>
      <p:sp>
        <p:nvSpPr>
          <p:cNvPr id="20" name="Nadpis 1"/>
          <p:cNvSpPr txBox="1">
            <a:spLocks/>
          </p:cNvSpPr>
          <p:nvPr/>
        </p:nvSpPr>
        <p:spPr>
          <a:xfrm>
            <a:off x="50565" y="3900"/>
            <a:ext cx="8229600" cy="620688"/>
          </a:xfrm>
          <a:prstGeom prst="rect">
            <a:avLst/>
          </a:prstGeom>
        </p:spPr>
        <p:txBody>
          <a:bodyPr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OBVAZOVÁ TECHNIKA  </a:t>
            </a:r>
          </a:p>
        </p:txBody>
      </p:sp>
      <p:sp>
        <p:nvSpPr>
          <p:cNvPr id="21" name="Obdélník 20"/>
          <p:cNvSpPr/>
          <p:nvPr/>
        </p:nvSpPr>
        <p:spPr>
          <a:xfrm>
            <a:off x="23235" y="3015354"/>
            <a:ext cx="9036496" cy="2071003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2" name="Obdélník 21"/>
          <p:cNvSpPr/>
          <p:nvPr/>
        </p:nvSpPr>
        <p:spPr>
          <a:xfrm>
            <a:off x="30613" y="938965"/>
            <a:ext cx="9005884" cy="2008710"/>
          </a:xfrm>
          <a:prstGeom prst="rect">
            <a:avLst/>
          </a:prstGeom>
          <a:noFill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3" name="Obdélník 22"/>
          <p:cNvSpPr/>
          <p:nvPr/>
        </p:nvSpPr>
        <p:spPr>
          <a:xfrm>
            <a:off x="23235" y="5137499"/>
            <a:ext cx="9036496" cy="1720501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7413421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>
          <a:xfrm>
            <a:off x="0" y="6420593"/>
            <a:ext cx="2895600" cy="365125"/>
          </a:xfrm>
        </p:spPr>
        <p:txBody>
          <a:bodyPr/>
          <a:lstStyle/>
          <a:p>
            <a:r>
              <a:rPr lang="cs-CZ" dirty="0"/>
              <a:t>Dedikováno projektu MUNI/FR/0962/2017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64" y="543817"/>
            <a:ext cx="1769307" cy="2437982"/>
          </a:xfrm>
          <a:prstGeom prst="rect">
            <a:avLst/>
          </a:prstGeom>
        </p:spPr>
      </p:pic>
      <p:sp>
        <p:nvSpPr>
          <p:cNvPr id="4" name="Obdélník 3"/>
          <p:cNvSpPr/>
          <p:nvPr/>
        </p:nvSpPr>
        <p:spPr>
          <a:xfrm>
            <a:off x="1835696" y="741169"/>
            <a:ext cx="7308304" cy="20621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cs-CZ" sz="16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OBVAZ KYČLE (častěji se používá trubicový obvaz - </a:t>
            </a:r>
            <a:r>
              <a:rPr lang="cs-CZ" sz="1600" b="1" dirty="0" err="1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pruban</a:t>
            </a:r>
            <a:r>
              <a:rPr lang="cs-CZ" sz="16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600" dirty="0"/>
              <a:t> Zámeček veďte v horní třetině stehna,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600" dirty="0"/>
              <a:t>1. </a:t>
            </a:r>
            <a:r>
              <a:rPr lang="cs-CZ" sz="1600" dirty="0" err="1"/>
              <a:t>obtáčku</a:t>
            </a:r>
            <a:r>
              <a:rPr lang="cs-CZ" sz="1600" dirty="0"/>
              <a:t> veďte na protilehlou stranu pasu,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600" dirty="0"/>
              <a:t>2. </a:t>
            </a:r>
            <a:r>
              <a:rPr lang="cs-CZ" sz="1600" dirty="0" err="1"/>
              <a:t>obtáčku</a:t>
            </a:r>
            <a:r>
              <a:rPr lang="cs-CZ" sz="1600" dirty="0"/>
              <a:t> veďte okolo pasu,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600" dirty="0"/>
              <a:t>3. </a:t>
            </a:r>
            <a:r>
              <a:rPr lang="cs-CZ" sz="1600" dirty="0" err="1"/>
              <a:t>obtáčku</a:t>
            </a:r>
            <a:r>
              <a:rPr lang="cs-CZ" sz="1600" dirty="0"/>
              <a:t> veďte zpět na stehno (obmotejte stehno),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600" dirty="0"/>
              <a:t>Celý postup opakujte s posunem výše o 1/3 obvazu, dokud neobvážete celou kyčel (obvaz v oblasti třísel podložte vatou)</a:t>
            </a:r>
          </a:p>
          <a:p>
            <a:r>
              <a:rPr lang="cs-CZ" sz="14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STEJNÝM ZPŮSOBEM LZE OVÁZAT RAMENO</a:t>
            </a:r>
          </a:p>
        </p:txBody>
      </p:sp>
      <p:sp>
        <p:nvSpPr>
          <p:cNvPr id="5" name="Nadpis 1"/>
          <p:cNvSpPr txBox="1">
            <a:spLocks/>
          </p:cNvSpPr>
          <p:nvPr/>
        </p:nvSpPr>
        <p:spPr>
          <a:xfrm>
            <a:off x="50565" y="0"/>
            <a:ext cx="9093435" cy="688796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OBVAZOVÁ TECHNIKA  </a:t>
            </a: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49" y="3382308"/>
            <a:ext cx="1993564" cy="2664296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7916" y="3381025"/>
            <a:ext cx="1993564" cy="2664296"/>
          </a:xfrm>
          <a:prstGeom prst="rect">
            <a:avLst/>
          </a:prstGeom>
        </p:spPr>
      </p:pic>
      <p:sp>
        <p:nvSpPr>
          <p:cNvPr id="9" name="Obdélník 8"/>
          <p:cNvSpPr/>
          <p:nvPr/>
        </p:nvSpPr>
        <p:spPr>
          <a:xfrm>
            <a:off x="3978421" y="3149737"/>
            <a:ext cx="5137608" cy="33239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cs-CZ" sz="1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HIPPOKRATOVA ČEPICE  </a:t>
            </a:r>
          </a:p>
          <a:p>
            <a:r>
              <a:rPr lang="cs-CZ" sz="1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Potřeba jsou 2 obinadla</a:t>
            </a:r>
          </a:p>
          <a:p>
            <a:r>
              <a:rPr lang="cs-CZ" sz="1400" u="sng" dirty="0"/>
              <a:t>1. obinadlo (</a:t>
            </a:r>
            <a:r>
              <a:rPr lang="cs-CZ" sz="1400" u="sng" dirty="0" err="1"/>
              <a:t>obtáčky</a:t>
            </a:r>
            <a:r>
              <a:rPr lang="cs-CZ" sz="1400" u="sng" dirty="0"/>
              <a:t> 1, 2 , 3…)</a:t>
            </a:r>
            <a:endParaRPr lang="cs-CZ" sz="14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400" dirty="0"/>
              <a:t>Zámeček udělejte kolem temene hlavy (vodící kruh),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400" dirty="0"/>
              <a:t>Každá další </a:t>
            </a:r>
            <a:r>
              <a:rPr lang="cs-CZ" sz="1400" dirty="0" err="1"/>
              <a:t>obtáčka</a:t>
            </a:r>
            <a:r>
              <a:rPr lang="cs-CZ" sz="1400" dirty="0"/>
              <a:t> přichycuje </a:t>
            </a:r>
            <a:r>
              <a:rPr lang="cs-CZ" sz="1400" dirty="0" err="1"/>
              <a:t>obtočku</a:t>
            </a:r>
            <a:r>
              <a:rPr lang="cs-CZ" sz="1400" dirty="0"/>
              <a:t> druhého obinadla.</a:t>
            </a:r>
          </a:p>
          <a:p>
            <a:r>
              <a:rPr lang="cs-CZ" sz="1400" u="sng" dirty="0"/>
              <a:t>2. obinadlo (</a:t>
            </a:r>
            <a:r>
              <a:rPr lang="cs-CZ" sz="1400" u="sng" dirty="0" err="1"/>
              <a:t>obtáčky</a:t>
            </a:r>
            <a:r>
              <a:rPr lang="cs-CZ" sz="1400" u="sng" dirty="0"/>
              <a:t> A, B, C,…)</a:t>
            </a:r>
            <a:r>
              <a:rPr lang="cs-CZ" sz="1400" dirty="0"/>
              <a:t>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400" dirty="0"/>
              <a:t>1. </a:t>
            </a:r>
            <a:r>
              <a:rPr lang="cs-CZ" sz="1400" dirty="0" err="1"/>
              <a:t>obtočku</a:t>
            </a:r>
            <a:r>
              <a:rPr lang="cs-CZ" sz="1400" dirty="0"/>
              <a:t> veďte kolem vodícího kruhu v úrovni nosu a středu temene.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400" dirty="0"/>
              <a:t>2. </a:t>
            </a:r>
            <a:r>
              <a:rPr lang="cs-CZ" sz="1400" dirty="0" err="1"/>
              <a:t>obtočku</a:t>
            </a:r>
            <a:r>
              <a:rPr lang="cs-CZ" sz="1400" dirty="0"/>
              <a:t> veďte napravo od první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400" dirty="0"/>
              <a:t>3. </a:t>
            </a:r>
            <a:r>
              <a:rPr lang="cs-CZ" sz="1400" dirty="0" err="1"/>
              <a:t>obtočku</a:t>
            </a:r>
            <a:r>
              <a:rPr lang="cs-CZ" sz="1400" dirty="0"/>
              <a:t> veďte nalevo od první (čtvrtou napravo od druhé a pátou nalevo od třetí atd.),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400" dirty="0"/>
              <a:t>Každou z </a:t>
            </a:r>
            <a:r>
              <a:rPr lang="cs-CZ" sz="1400" dirty="0" err="1"/>
              <a:t>obtoček</a:t>
            </a:r>
            <a:r>
              <a:rPr lang="cs-CZ" sz="1400" dirty="0"/>
              <a:t> přichyťte </a:t>
            </a:r>
            <a:r>
              <a:rPr lang="cs-CZ" sz="1400" dirty="0" err="1"/>
              <a:t>obtočkou</a:t>
            </a:r>
            <a:r>
              <a:rPr lang="cs-CZ" sz="1400" dirty="0"/>
              <a:t> prvního obinadla,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400" dirty="0"/>
              <a:t>Celý postup opakujte, dokud neobvážete celou hlavu,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400" dirty="0"/>
              <a:t>Obvaz ukončete </a:t>
            </a:r>
            <a:r>
              <a:rPr lang="cs-CZ" sz="1400" dirty="0" err="1"/>
              <a:t>obtočkou</a:t>
            </a:r>
            <a:r>
              <a:rPr lang="cs-CZ" sz="1400" dirty="0"/>
              <a:t> kolem temene hlavy.</a:t>
            </a:r>
          </a:p>
          <a:p>
            <a:r>
              <a:rPr lang="cs-CZ" sz="1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ČASTĚJI SE POUŽÍVÁ TRUBICOVÝ OBVAZ - PRUBAN</a:t>
            </a:r>
            <a:endParaRPr lang="cs-CZ" sz="1400" dirty="0"/>
          </a:p>
        </p:txBody>
      </p:sp>
      <p:sp>
        <p:nvSpPr>
          <p:cNvPr id="10" name="Obdélník 9"/>
          <p:cNvSpPr/>
          <p:nvPr/>
        </p:nvSpPr>
        <p:spPr>
          <a:xfrm>
            <a:off x="50563" y="538651"/>
            <a:ext cx="8996082" cy="2442541"/>
          </a:xfrm>
          <a:prstGeom prst="rect">
            <a:avLst/>
          </a:prstGeom>
          <a:noFill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Obdélník 10"/>
          <p:cNvSpPr/>
          <p:nvPr/>
        </p:nvSpPr>
        <p:spPr>
          <a:xfrm>
            <a:off x="50563" y="3178544"/>
            <a:ext cx="8996082" cy="329518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97429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476672"/>
            <a:ext cx="9036496" cy="408011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cs-CZ" sz="1400" dirty="0"/>
              <a:t>Nejčastěji se používá u ran s vysokou sekrecí, které je třeba často převazovat, nebo na místech, kde by bylo složité použít klasické ovinové obinadlo.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cs-CZ" sz="1400" dirty="0"/>
              <a:t>Šířku obinadla volíme dle obvazované části těla.</a:t>
            </a:r>
          </a:p>
        </p:txBody>
      </p:sp>
      <p:pic>
        <p:nvPicPr>
          <p:cNvPr id="4098" name="Picture 2" descr="P100079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0" t="30757" r="4614" b="3076"/>
          <a:stretch>
            <a:fillRect/>
          </a:stretch>
        </p:blipFill>
        <p:spPr bwMode="auto">
          <a:xfrm>
            <a:off x="14501" y="2102928"/>
            <a:ext cx="2140069" cy="1376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bdélník 4"/>
          <p:cNvSpPr/>
          <p:nvPr/>
        </p:nvSpPr>
        <p:spPr>
          <a:xfrm>
            <a:off x="2373460" y="1526277"/>
            <a:ext cx="6770540" cy="16312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cs-CZ" sz="16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TRUBICOVÝ OBVAZ RUKY, NOHY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400" dirty="0"/>
              <a:t>Ustřihněte obinadlo o délce 1 ½ vzdálenosti  mezi zápěstím (kotníkem) a konečky prstů (40-50cm) - přiměřujte na zdravé končetině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400" dirty="0"/>
              <a:t>Obinadlo přetáhněte přes prsty (nárt), u špičky prstů přetočte a opět natáhněte přes prsty (nárt) až po zápěstí (kotník)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400" dirty="0"/>
              <a:t>Při obvazu ruky v úrovni palce vystřihněte otvor pro jeho provlečení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400" dirty="0"/>
              <a:t>U nohy prostřihněte otvor v oblasti paty</a:t>
            </a:r>
          </a:p>
        </p:txBody>
      </p:sp>
      <p:pic>
        <p:nvPicPr>
          <p:cNvPr id="4101" name="Picture 5" descr="P100079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48" b="20761"/>
          <a:stretch>
            <a:fillRect/>
          </a:stretch>
        </p:blipFill>
        <p:spPr bwMode="auto">
          <a:xfrm>
            <a:off x="26185" y="5023177"/>
            <a:ext cx="2336096" cy="179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7" descr="P100079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4" r="4614"/>
          <a:stretch>
            <a:fillRect/>
          </a:stretch>
        </p:blipFill>
        <p:spPr bwMode="auto">
          <a:xfrm>
            <a:off x="32201" y="4556782"/>
            <a:ext cx="1406178" cy="1112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Obdélník 11"/>
          <p:cNvSpPr/>
          <p:nvPr/>
        </p:nvSpPr>
        <p:spPr>
          <a:xfrm>
            <a:off x="2369847" y="4724684"/>
            <a:ext cx="6759157" cy="20928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cs-CZ" sz="1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TRUBICOVÝ OBVAZ TRUPU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400" dirty="0"/>
              <a:t>Ustřihněte obinadlo o délce od krku po trup (40-50cm)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400" dirty="0"/>
              <a:t>Obinadlo přetáhněte od krku přes trup postiženého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400" dirty="0"/>
              <a:t>Vystřihněte otvory pro horní končetiny</a:t>
            </a:r>
          </a:p>
          <a:p>
            <a:r>
              <a:rPr lang="cs-CZ" sz="1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TRUBICOVÝ OBVAZ BOKU, STEHNA, HÝŽDĚ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400" dirty="0"/>
              <a:t>Ustřihněte obinadlo o délce od stehna po pas (40-50cm)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400" dirty="0"/>
              <a:t>Vodorovně nastřihněte (asi do poloviny) ve vzdálenosti 15-20cm od kraje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400" dirty="0"/>
              <a:t>Vzniklým otvorem protáhněte zdravou DK postiženého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400" dirty="0"/>
              <a:t>Obvazovanou DK postiženého protáhněte delší „nohavicí“</a:t>
            </a:r>
          </a:p>
        </p:txBody>
      </p:sp>
      <p:sp>
        <p:nvSpPr>
          <p:cNvPr id="13" name="Obdélník 12"/>
          <p:cNvSpPr/>
          <p:nvPr/>
        </p:nvSpPr>
        <p:spPr>
          <a:xfrm>
            <a:off x="5353" y="3526130"/>
            <a:ext cx="9112564" cy="98488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cs-CZ" sz="16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TRUBICOVÝ OBVAZ HLAVY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400" dirty="0"/>
              <a:t>Ustřihněte obinadlo o délce dvojnásobku vzdálenosti krk - vrcholek hlavy (50-60cm)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400" dirty="0"/>
              <a:t>Vstřihněte otvor pro obličej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400" dirty="0"/>
              <a:t>Obinadlo přetáhněte od krku přes celou hlavu, na vrcholu hlavy překřižte a přetáhněte zpět přes vrchol hlavy</a:t>
            </a:r>
          </a:p>
        </p:txBody>
      </p:sp>
      <p:sp>
        <p:nvSpPr>
          <p:cNvPr id="10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6231464" y="899501"/>
            <a:ext cx="2895600" cy="365125"/>
          </a:xfrm>
        </p:spPr>
        <p:txBody>
          <a:bodyPr/>
          <a:lstStyle/>
          <a:p>
            <a:r>
              <a:rPr lang="cs-CZ" dirty="0"/>
              <a:t>Dedikováno projektu MUNI/FR/0962/2017</a:t>
            </a:r>
          </a:p>
        </p:txBody>
      </p:sp>
      <p:sp>
        <p:nvSpPr>
          <p:cNvPr id="11" name="Nadpis 1"/>
          <p:cNvSpPr txBox="1">
            <a:spLocks/>
          </p:cNvSpPr>
          <p:nvPr/>
        </p:nvSpPr>
        <p:spPr>
          <a:xfrm>
            <a:off x="50565" y="0"/>
            <a:ext cx="9093435" cy="688796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OBVAZOVÁ TECHNIKA  </a:t>
            </a:r>
          </a:p>
        </p:txBody>
      </p:sp>
      <p:pic>
        <p:nvPicPr>
          <p:cNvPr id="4100" name="Picture 4" descr="P100079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0" t="18454" r="6920" b="7689"/>
          <a:stretch>
            <a:fillRect/>
          </a:stretch>
        </p:blipFill>
        <p:spPr bwMode="auto">
          <a:xfrm>
            <a:off x="14501" y="1236392"/>
            <a:ext cx="1441578" cy="92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Obdélník 13"/>
          <p:cNvSpPr/>
          <p:nvPr/>
        </p:nvSpPr>
        <p:spPr>
          <a:xfrm>
            <a:off x="-1" y="1204693"/>
            <a:ext cx="9127065" cy="2274384"/>
          </a:xfrm>
          <a:prstGeom prst="rect">
            <a:avLst/>
          </a:prstGeom>
          <a:noFill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Obdélník 14"/>
          <p:cNvSpPr/>
          <p:nvPr/>
        </p:nvSpPr>
        <p:spPr>
          <a:xfrm>
            <a:off x="28126" y="4566793"/>
            <a:ext cx="9098937" cy="226105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Zaoblený obdélníkový bublinový popisek 3"/>
          <p:cNvSpPr/>
          <p:nvPr/>
        </p:nvSpPr>
        <p:spPr>
          <a:xfrm>
            <a:off x="1438379" y="4674383"/>
            <a:ext cx="698491" cy="251992"/>
          </a:xfrm>
          <a:prstGeom prst="wedgeRoundRectCallout">
            <a:avLst>
              <a:gd name="adj1" fmla="val -78866"/>
              <a:gd name="adj2" fmla="val 229"/>
              <a:gd name="adj3" fmla="val 16667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dirty="0"/>
              <a:t>Trup</a:t>
            </a:r>
          </a:p>
        </p:txBody>
      </p:sp>
      <p:sp>
        <p:nvSpPr>
          <p:cNvPr id="16" name="Zaoblený obdélníkový bublinový popisek 15"/>
          <p:cNvSpPr/>
          <p:nvPr/>
        </p:nvSpPr>
        <p:spPr>
          <a:xfrm>
            <a:off x="1063151" y="4960549"/>
            <a:ext cx="1395041" cy="274597"/>
          </a:xfrm>
          <a:prstGeom prst="wedgeRoundRectCallout">
            <a:avLst>
              <a:gd name="adj1" fmla="val -71813"/>
              <a:gd name="adj2" fmla="val 28465"/>
              <a:gd name="adj3" fmla="val 16667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dirty="0"/>
              <a:t>Výstup zdravé DK</a:t>
            </a:r>
          </a:p>
        </p:txBody>
      </p:sp>
    </p:spTree>
    <p:extLst>
      <p:ext uri="{BB962C8B-B14F-4D97-AF65-F5344CB8AC3E}">
        <p14:creationId xmlns:p14="http://schemas.microsoft.com/office/powerpoint/2010/main" val="354061320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>
          <a:xfrm>
            <a:off x="6248400" y="0"/>
            <a:ext cx="2895600" cy="365125"/>
          </a:xfrm>
        </p:spPr>
        <p:txBody>
          <a:bodyPr/>
          <a:lstStyle/>
          <a:p>
            <a:r>
              <a:rPr lang="cs-CZ" dirty="0"/>
              <a:t>Dedikováno projektu MUNI/FR/0962/2017</a:t>
            </a:r>
          </a:p>
        </p:txBody>
      </p:sp>
      <p:sp>
        <p:nvSpPr>
          <p:cNvPr id="3" name="Nadpis 1"/>
          <p:cNvSpPr txBox="1">
            <a:spLocks/>
          </p:cNvSpPr>
          <p:nvPr/>
        </p:nvSpPr>
        <p:spPr>
          <a:xfrm>
            <a:off x="251520" y="116632"/>
            <a:ext cx="8229600" cy="620688"/>
          </a:xfrm>
          <a:prstGeom prst="rect">
            <a:avLst/>
          </a:prstGeom>
        </p:spPr>
        <p:txBody>
          <a:bodyPr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TRAUMA- pojmy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107504" y="548680"/>
            <a:ext cx="903649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TRAUMA</a:t>
            </a:r>
            <a:r>
              <a:rPr lang="cs-CZ" dirty="0"/>
              <a:t> = úraz</a:t>
            </a:r>
          </a:p>
          <a:p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ÚRAZOVÁ DĚJ </a:t>
            </a:r>
            <a:r>
              <a:rPr lang="cs-CZ" dirty="0"/>
              <a:t>= proces jakým vznikl úraz (jízda na kole, pád z výšky)</a:t>
            </a:r>
          </a:p>
          <a:p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MONOTRAUMA</a:t>
            </a:r>
            <a:r>
              <a:rPr lang="cs-CZ" dirty="0"/>
              <a:t> = úraz jedné části těla</a:t>
            </a:r>
          </a:p>
          <a:p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MNOHOČETNÉ PORANĚNÍ </a:t>
            </a:r>
            <a:r>
              <a:rPr lang="cs-CZ" dirty="0"/>
              <a:t>= poranění více části těla, ale ani jedno z poranění bezprostředně neohrožuje zraněného na životě</a:t>
            </a:r>
          </a:p>
          <a:p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POLYTRAUMA</a:t>
            </a:r>
            <a:r>
              <a:rPr lang="cs-CZ" dirty="0"/>
              <a:t> = poranění více části těla, jedno z poranění bezprostředně ohrožuje zraněného na životě</a:t>
            </a:r>
          </a:p>
          <a:p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VYSOKOENERGETICKÝ ÚRAZ </a:t>
            </a:r>
            <a:r>
              <a:rPr lang="cs-CZ" dirty="0"/>
              <a:t>= tělo je vystaveno nadměrnému působení energie (např. náraz v autě, pád z výšky) </a:t>
            </a:r>
          </a:p>
        </p:txBody>
      </p:sp>
      <p:sp>
        <p:nvSpPr>
          <p:cNvPr id="6" name="Zaoblený obdélník 5"/>
          <p:cNvSpPr/>
          <p:nvPr/>
        </p:nvSpPr>
        <p:spPr>
          <a:xfrm>
            <a:off x="107503" y="3134003"/>
            <a:ext cx="4368529" cy="3679374"/>
          </a:xfrm>
          <a:prstGeom prst="round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cs-CZ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Klasifikace úrazů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dirty="0"/>
              <a:t>Dopravní úrazy (řidiči, chodci, cyklisti…)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dirty="0"/>
              <a:t>Domácí úrazy (úrazy v domech - pády ze schodů…, na zahradě - pády ze stromů…)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dirty="0"/>
              <a:t>Pracovní úrazy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dirty="0"/>
              <a:t>Sportovní úrazy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dirty="0"/>
              <a:t>Úrazy zemědělské a lesnické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dirty="0"/>
              <a:t>Kriminální úrazy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cs-CZ" dirty="0"/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cs-CZ" dirty="0"/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cs-CZ" dirty="0"/>
          </a:p>
        </p:txBody>
      </p:sp>
      <p:sp>
        <p:nvSpPr>
          <p:cNvPr id="9" name="Zaoblený obdélník 8"/>
          <p:cNvSpPr/>
          <p:nvPr/>
        </p:nvSpPr>
        <p:spPr>
          <a:xfrm>
            <a:off x="4583017" y="3134003"/>
            <a:ext cx="4453479" cy="3679373"/>
          </a:xfrm>
          <a:prstGeom prst="roundRect">
            <a:avLst/>
          </a:prstGeom>
          <a:ln w="381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Klasifikace ran = </a:t>
            </a:r>
            <a:r>
              <a:rPr lang="cs-CZ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vulnus</a:t>
            </a:r>
            <a:endParaRPr lang="cs-CZ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cs-CZ" dirty="0"/>
              <a:t>EXCORIATIO = oděrka</a:t>
            </a:r>
          </a:p>
          <a:p>
            <a:r>
              <a:rPr lang="cs-CZ" dirty="0"/>
              <a:t>VULNUS PUNCTUM = bodná rána</a:t>
            </a:r>
          </a:p>
          <a:p>
            <a:r>
              <a:rPr lang="cs-CZ" dirty="0"/>
              <a:t>VULNUS SCISSUM = řezná rána</a:t>
            </a:r>
          </a:p>
          <a:p>
            <a:r>
              <a:rPr lang="cs-CZ" dirty="0"/>
              <a:t>VULNUS LACERATUM = tržná rána</a:t>
            </a:r>
          </a:p>
          <a:p>
            <a:r>
              <a:rPr lang="cs-CZ" dirty="0"/>
              <a:t>VULNUS CONTUSUM = zhmožděná rána</a:t>
            </a:r>
          </a:p>
          <a:p>
            <a:r>
              <a:rPr lang="cs-CZ" dirty="0"/>
              <a:t>VULNUS CONTUSO-LACERUM = tržně zhmožděná rána</a:t>
            </a:r>
          </a:p>
          <a:p>
            <a:r>
              <a:rPr lang="cs-CZ" dirty="0"/>
              <a:t>VULNUS SCLOPETARIUM = střelná rána (průstřel - kulka prošla, zástřel - kulka zůstala, postřelení - kulka poranila povrchovou část těla)</a:t>
            </a:r>
          </a:p>
          <a:p>
            <a:r>
              <a:rPr lang="cs-CZ" dirty="0"/>
              <a:t>VULNUS MORSUM = kousnutí</a:t>
            </a:r>
          </a:p>
        </p:txBody>
      </p:sp>
    </p:spTree>
    <p:extLst>
      <p:ext uri="{BB962C8B-B14F-4D97-AF65-F5344CB8AC3E}">
        <p14:creationId xmlns:p14="http://schemas.microsoft.com/office/powerpoint/2010/main" val="14939546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pisek se šipkou dolů 1"/>
          <p:cNvSpPr/>
          <p:nvPr/>
        </p:nvSpPr>
        <p:spPr>
          <a:xfrm>
            <a:off x="-11846" y="620688"/>
            <a:ext cx="1891945" cy="3096344"/>
          </a:xfrm>
          <a:prstGeom prst="downArrowCallou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Dlouhodobá</a:t>
            </a:r>
          </a:p>
        </p:txBody>
      </p:sp>
      <p:sp>
        <p:nvSpPr>
          <p:cNvPr id="5" name="Popisek se šipkou dolů 4"/>
          <p:cNvSpPr/>
          <p:nvPr/>
        </p:nvSpPr>
        <p:spPr>
          <a:xfrm>
            <a:off x="-11846" y="3717032"/>
            <a:ext cx="1891945" cy="1368152"/>
          </a:xfrm>
          <a:prstGeom prst="downArrowCallou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Krátkodobá</a:t>
            </a:r>
          </a:p>
          <a:p>
            <a:pPr algn="ctr"/>
            <a:r>
              <a:rPr lang="cs-CZ" dirty="0"/>
              <a:t>- samostatně zmíněno</a:t>
            </a:r>
          </a:p>
        </p:txBody>
      </p:sp>
      <p:sp>
        <p:nvSpPr>
          <p:cNvPr id="3" name="Obdélník 2"/>
          <p:cNvSpPr/>
          <p:nvPr/>
        </p:nvSpPr>
        <p:spPr>
          <a:xfrm>
            <a:off x="6892" y="5085184"/>
            <a:ext cx="2160240" cy="1120796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Bezprostřední</a:t>
            </a:r>
          </a:p>
          <a:p>
            <a:pPr algn="ctr"/>
            <a:r>
              <a:rPr lang="cs-CZ" dirty="0"/>
              <a:t>- samostatně zmíněno</a:t>
            </a:r>
          </a:p>
        </p:txBody>
      </p:sp>
      <p:sp>
        <p:nvSpPr>
          <p:cNvPr id="9" name="Popisek se šipkou doleva 8"/>
          <p:cNvSpPr/>
          <p:nvPr/>
        </p:nvSpPr>
        <p:spPr>
          <a:xfrm>
            <a:off x="2167132" y="4941168"/>
            <a:ext cx="1872208" cy="1253459"/>
          </a:xfrm>
          <a:prstGeom prst="leftArrowCallou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Urgentní</a:t>
            </a:r>
          </a:p>
        </p:txBody>
      </p:sp>
      <p:sp>
        <p:nvSpPr>
          <p:cNvPr id="7" name="Obdélník 6"/>
          <p:cNvSpPr/>
          <p:nvPr/>
        </p:nvSpPr>
        <p:spPr>
          <a:xfrm>
            <a:off x="1880099" y="620688"/>
            <a:ext cx="7156395" cy="35394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400" dirty="0"/>
              <a:t>Výběr nejvhodnějšího operačního řešení</a:t>
            </a:r>
          </a:p>
          <a:p>
            <a:r>
              <a:rPr lang="cs-CZ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Interní předoperační vyšetření standardní</a:t>
            </a:r>
          </a:p>
          <a:p>
            <a:pPr marL="263525" lvl="1" indent="-84138">
              <a:buFont typeface="Arial" panose="020B0604020202020204" pitchFamily="34" charset="0"/>
              <a:buChar char="•"/>
            </a:pPr>
            <a:r>
              <a:rPr lang="cs-CZ" sz="1400" dirty="0"/>
              <a:t>VF</a:t>
            </a:r>
          </a:p>
          <a:p>
            <a:pPr marL="263525" lvl="1" indent="-84138">
              <a:buFont typeface="Arial" panose="020B0604020202020204" pitchFamily="34" charset="0"/>
              <a:buChar char="•"/>
            </a:pPr>
            <a:r>
              <a:rPr lang="cs-CZ" sz="1400" dirty="0"/>
              <a:t>moč + sediment</a:t>
            </a:r>
          </a:p>
          <a:p>
            <a:pPr marL="263525" lvl="1" indent="-84138">
              <a:buFont typeface="Arial" panose="020B0604020202020204" pitchFamily="34" charset="0"/>
              <a:buChar char="•"/>
              <a:tabLst>
                <a:tab pos="1611313" algn="l"/>
              </a:tabLst>
            </a:pPr>
            <a:r>
              <a:rPr lang="cs-CZ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VYŠETŘENÍ KRVE:  Hematologie: </a:t>
            </a:r>
            <a:r>
              <a:rPr lang="cs-CZ" sz="1400" dirty="0"/>
              <a:t>KO, </a:t>
            </a:r>
            <a:r>
              <a:rPr lang="cs-CZ" sz="1400" dirty="0" err="1"/>
              <a:t>Koag</a:t>
            </a:r>
            <a:r>
              <a:rPr lang="cs-CZ" sz="1400" dirty="0"/>
              <a:t> = </a:t>
            </a:r>
            <a:r>
              <a:rPr lang="cs-CZ" sz="1400" dirty="0" err="1"/>
              <a:t>aPTT</a:t>
            </a:r>
            <a:r>
              <a:rPr lang="cs-CZ" sz="1400" dirty="0"/>
              <a:t>, INR, fibrinogen, krevní skupina; 	</a:t>
            </a:r>
            <a:r>
              <a:rPr lang="cs-CZ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Biochemie (ZBV): </a:t>
            </a:r>
            <a:r>
              <a:rPr lang="cs-CZ" sz="1400" dirty="0"/>
              <a:t>minerály, </a:t>
            </a:r>
            <a:r>
              <a:rPr lang="en-US" sz="1400" dirty="0" err="1"/>
              <a:t>glykemie</a:t>
            </a:r>
            <a:r>
              <a:rPr lang="en-US" sz="1400" dirty="0"/>
              <a:t>,</a:t>
            </a:r>
            <a:r>
              <a:rPr lang="cs-CZ" sz="1400" dirty="0"/>
              <a:t> jaterní testy</a:t>
            </a:r>
            <a:r>
              <a:rPr lang="en-US" sz="1400" dirty="0"/>
              <a:t>, urea a </a:t>
            </a:r>
            <a:r>
              <a:rPr lang="en-US" sz="1400" dirty="0" err="1"/>
              <a:t>kreatinin</a:t>
            </a:r>
            <a:r>
              <a:rPr lang="en-US" sz="1400" dirty="0"/>
              <a:t>,</a:t>
            </a:r>
            <a:r>
              <a:rPr lang="cs-CZ" sz="1400" dirty="0"/>
              <a:t> CRP</a:t>
            </a:r>
          </a:p>
          <a:p>
            <a:pPr marL="263525" lvl="1" indent="-84138">
              <a:buFont typeface="Arial" panose="020B0604020202020204" pitchFamily="34" charset="0"/>
              <a:buChar char="•"/>
            </a:pPr>
            <a:r>
              <a:rPr lang="cs-CZ" sz="1400" dirty="0"/>
              <a:t>ženy gynekologické vyšetření</a:t>
            </a:r>
          </a:p>
          <a:p>
            <a:pPr marL="263525" lvl="1" indent="-84138">
              <a:buFont typeface="Arial" panose="020B0604020202020204" pitchFamily="34" charset="0"/>
              <a:buChar char="•"/>
            </a:pPr>
            <a:r>
              <a:rPr lang="cs-CZ" sz="1400" dirty="0"/>
              <a:t>RTG  </a:t>
            </a:r>
            <a:r>
              <a:rPr lang="cs-CZ" sz="1400" dirty="0">
                <a:sym typeface="Symbol"/>
              </a:rPr>
              <a:t></a:t>
            </a:r>
            <a:r>
              <a:rPr lang="cs-CZ" sz="1400" dirty="0"/>
              <a:t> a plic  - věk nad 60 let, kuřáci, onemocnění plic, dle ASA a závažnosti výkonu</a:t>
            </a:r>
          </a:p>
          <a:p>
            <a:pPr marL="263525" lvl="1" indent="-84138">
              <a:buFont typeface="Arial" panose="020B0604020202020204" pitchFamily="34" charset="0"/>
              <a:buChar char="•"/>
            </a:pPr>
            <a:r>
              <a:rPr lang="cs-CZ" sz="1400" dirty="0"/>
              <a:t>EKG - věk nad 40 let, dle ASA a závažnosti výkonu</a:t>
            </a:r>
          </a:p>
          <a:p>
            <a:pPr marL="263525" lvl="1" indent="-84138">
              <a:buFont typeface="Arial" panose="020B0604020202020204" pitchFamily="34" charset="0"/>
              <a:buChar char="•"/>
            </a:pPr>
            <a:endParaRPr lang="cs-CZ" sz="1400" dirty="0"/>
          </a:p>
          <a:p>
            <a:pPr marL="177800" lvl="1" indent="-177800"/>
            <a:r>
              <a:rPr lang="cs-CZ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Interní předoperační vyšetření specializované</a:t>
            </a:r>
          </a:p>
          <a:p>
            <a:pPr marL="263525" lvl="1" indent="-84138">
              <a:buFont typeface="Arial" panose="020B0604020202020204" pitchFamily="34" charset="0"/>
              <a:buChar char="•"/>
            </a:pPr>
            <a:r>
              <a:rPr lang="cs-CZ" sz="1400" dirty="0"/>
              <a:t>Dle druhu zákroku (např. operace plic = spirometrie)</a:t>
            </a:r>
          </a:p>
          <a:p>
            <a:pPr marL="263525" lvl="1" indent="-84138">
              <a:buFont typeface="Arial" panose="020B0604020202020204" pitchFamily="34" charset="0"/>
              <a:buChar char="•"/>
            </a:pPr>
            <a:r>
              <a:rPr lang="cs-CZ" sz="1400" dirty="0"/>
              <a:t>Dle  přidružených onemocnění (diabetici, </a:t>
            </a:r>
            <a:r>
              <a:rPr lang="cs-CZ" sz="1400" dirty="0" err="1"/>
              <a:t>warfarinizovaní</a:t>
            </a:r>
            <a:r>
              <a:rPr lang="cs-CZ" sz="1400" dirty="0"/>
              <a:t>, onemocnění DC =astmatici, CHOPN, onemocnění kardiovaskulárního systému, onemocnění </a:t>
            </a:r>
            <a:r>
              <a:rPr lang="cs-CZ" sz="1400" dirty="0" err="1"/>
              <a:t>urotraktu</a:t>
            </a:r>
            <a:r>
              <a:rPr lang="cs-CZ" sz="1400" dirty="0"/>
              <a:t>, onkologicky nemocní, onemocnění hematologické)</a:t>
            </a:r>
          </a:p>
          <a:p>
            <a:endParaRPr lang="cs-CZ" sz="1400" dirty="0"/>
          </a:p>
        </p:txBody>
      </p:sp>
      <p:sp>
        <p:nvSpPr>
          <p:cNvPr id="10" name="Obdélník 9"/>
          <p:cNvSpPr/>
          <p:nvPr/>
        </p:nvSpPr>
        <p:spPr>
          <a:xfrm>
            <a:off x="2150100" y="3687799"/>
            <a:ext cx="6886394" cy="82132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cs-CZ" sz="1400" b="1" dirty="0">
                <a:solidFill>
                  <a:schemeClr val="tx1"/>
                </a:solidFill>
              </a:rPr>
              <a:t>Interní předoperační vyšetření platnost: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400" dirty="0">
                <a:solidFill>
                  <a:schemeClr val="tx1"/>
                </a:solidFill>
              </a:rPr>
              <a:t>ASA I měsíc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400" dirty="0">
                <a:solidFill>
                  <a:schemeClr val="tx1"/>
                </a:solidFill>
              </a:rPr>
              <a:t>ASA II a III 14 dnů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400" dirty="0">
                <a:solidFill>
                  <a:schemeClr val="tx1"/>
                </a:solidFill>
              </a:rPr>
              <a:t>ASA IV a V čerstvé - max. týden</a:t>
            </a:r>
          </a:p>
        </p:txBody>
      </p:sp>
      <p:sp>
        <p:nvSpPr>
          <p:cNvPr id="11" name="Obdélník 10"/>
          <p:cNvSpPr/>
          <p:nvPr/>
        </p:nvSpPr>
        <p:spPr>
          <a:xfrm>
            <a:off x="4039339" y="4941168"/>
            <a:ext cx="4997155" cy="125345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cs-CZ" sz="1400" b="1" dirty="0"/>
              <a:t>Rozsah určí lékař dle druhu a naléhavosti zákroku</a:t>
            </a:r>
          </a:p>
          <a:p>
            <a:r>
              <a:rPr lang="cs-CZ" sz="1400" dirty="0">
                <a:solidFill>
                  <a:schemeClr val="tx1"/>
                </a:solidFill>
              </a:rPr>
              <a:t>KO, ZBV, KS a </a:t>
            </a:r>
            <a:r>
              <a:rPr lang="cs-CZ" sz="1400" dirty="0" err="1">
                <a:solidFill>
                  <a:schemeClr val="tx1"/>
                </a:solidFill>
              </a:rPr>
              <a:t>Rh</a:t>
            </a:r>
            <a:r>
              <a:rPr lang="cs-CZ" sz="1400" dirty="0">
                <a:solidFill>
                  <a:schemeClr val="tx1"/>
                </a:solidFill>
              </a:rPr>
              <a:t>, EKG</a:t>
            </a:r>
          </a:p>
          <a:p>
            <a:r>
              <a:rPr lang="cs-CZ" sz="1400" dirty="0">
                <a:solidFill>
                  <a:schemeClr val="tx1"/>
                </a:solidFill>
              </a:rPr>
              <a:t>Hygiena, odstranění šperků a protéz, příprava operačního pole, bandáže DKK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-11846" y="18978"/>
            <a:ext cx="8976335" cy="60016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cs-CZ"/>
            </a:defPPr>
            <a:lvl1pPr>
              <a:defRPr sz="330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dirty="0"/>
              <a:t>PŘEDOPERAČNÍ PŘÍPRAVA</a:t>
            </a:r>
          </a:p>
        </p:txBody>
      </p:sp>
      <p:sp>
        <p:nvSpPr>
          <p:cNvPr id="6" name="Obláček 5"/>
          <p:cNvSpPr/>
          <p:nvPr/>
        </p:nvSpPr>
        <p:spPr>
          <a:xfrm>
            <a:off x="6609925" y="3765267"/>
            <a:ext cx="2354564" cy="720080"/>
          </a:xfrm>
          <a:prstGeom prst="cloudCallout">
            <a:avLst>
              <a:gd name="adj1" fmla="val -82435"/>
              <a:gd name="adj2" fmla="val -43776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/>
              <a:t>Děti dva týdny</a:t>
            </a:r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1BF43093-E954-4E4C-9D63-1C467EDDB3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Dedikováno projektu MUNI/FR/0962/2017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72E03210-BDC7-4D67-B55B-448C479E1FB3}"/>
              </a:ext>
            </a:extLst>
          </p:cNvPr>
          <p:cNvSpPr txBox="1"/>
          <p:nvPr/>
        </p:nvSpPr>
        <p:spPr>
          <a:xfrm>
            <a:off x="8795828" y="6611779"/>
            <a:ext cx="34817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00" dirty="0"/>
              <a:t>2.2</a:t>
            </a:r>
          </a:p>
        </p:txBody>
      </p:sp>
    </p:spTree>
    <p:extLst>
      <p:ext uri="{BB962C8B-B14F-4D97-AF65-F5344CB8AC3E}">
        <p14:creationId xmlns:p14="http://schemas.microsoft.com/office/powerpoint/2010/main" val="123894868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Dedikováno projektu MUNI/FR/0962/2017</a:t>
            </a:r>
          </a:p>
        </p:txBody>
      </p:sp>
      <p:sp>
        <p:nvSpPr>
          <p:cNvPr id="4" name="Obdélník 3"/>
          <p:cNvSpPr/>
          <p:nvPr/>
        </p:nvSpPr>
        <p:spPr>
          <a:xfrm>
            <a:off x="179512" y="116632"/>
            <a:ext cx="8964488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000" dirty="0"/>
              <a:t>LUCKEROVÁ, Lucie. 3. Traumatologie. In LUCKEROVÁ, Lucie et al. </a:t>
            </a:r>
            <a:r>
              <a:rPr lang="cs-CZ" sz="1000" i="1" dirty="0"/>
              <a:t>Ošetřovatelská péče o pacienta v traumatologii. </a:t>
            </a:r>
            <a:r>
              <a:rPr lang="cs-CZ" sz="1000" dirty="0"/>
              <a:t>Brno (</a:t>
            </a:r>
            <a:r>
              <a:rPr lang="cs-CZ" sz="1000" dirty="0" err="1"/>
              <a:t>Czechia</a:t>
            </a:r>
            <a:r>
              <a:rPr lang="cs-CZ" sz="1000" dirty="0"/>
              <a:t>): NCO NZO, 2014, s. 11-12. ISBN 9788070135693. Czech.</a:t>
            </a:r>
          </a:p>
          <a:p>
            <a:r>
              <a:rPr lang="cs-CZ" sz="1000" dirty="0"/>
              <a:t>LUCKEROVÁ, Lucie, </a:t>
            </a:r>
            <a:r>
              <a:rPr lang="cs-CZ" sz="1000" dirty="0" err="1"/>
              <a:t>Rolková</a:t>
            </a:r>
            <a:r>
              <a:rPr lang="cs-CZ" sz="1000" dirty="0"/>
              <a:t> Sylvie. 4. Rány - otevřená poranění. In LUCKEROVÁ, Lucie et al. </a:t>
            </a:r>
            <a:r>
              <a:rPr lang="cs-CZ" sz="1000" i="1" dirty="0"/>
              <a:t>Ošetřovatelská péče o pacienta v traumatologii. </a:t>
            </a:r>
            <a:r>
              <a:rPr lang="cs-CZ" sz="1000" dirty="0"/>
              <a:t>Brno (</a:t>
            </a:r>
            <a:r>
              <a:rPr lang="cs-CZ" sz="1000" dirty="0" err="1"/>
              <a:t>Czechia</a:t>
            </a:r>
            <a:r>
              <a:rPr lang="cs-CZ" sz="1000" dirty="0"/>
              <a:t>): NCO NZO, 2014, s. 13-22. ISBN 9788070135693. Czech.</a:t>
            </a:r>
          </a:p>
          <a:p>
            <a:endParaRPr lang="cs-CZ" sz="1000" dirty="0"/>
          </a:p>
        </p:txBody>
      </p:sp>
    </p:spTree>
    <p:extLst>
      <p:ext uri="{BB962C8B-B14F-4D97-AF65-F5344CB8AC3E}">
        <p14:creationId xmlns:p14="http://schemas.microsoft.com/office/powerpoint/2010/main" val="4092984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Dedikováno projektu MUNI/FR/0962/2017</a:t>
            </a:r>
          </a:p>
        </p:txBody>
      </p:sp>
      <p:sp>
        <p:nvSpPr>
          <p:cNvPr id="3" name="Obdélník 2"/>
          <p:cNvSpPr/>
          <p:nvPr/>
        </p:nvSpPr>
        <p:spPr>
          <a:xfrm>
            <a:off x="208889" y="3815122"/>
            <a:ext cx="4348459" cy="2422190"/>
          </a:xfrm>
          <a:prstGeom prst="rect">
            <a:avLst/>
          </a:prstGeom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PŘÍMÁ kraniocerebrální traumata</a:t>
            </a:r>
          </a:p>
          <a:p>
            <a:pPr algn="ctr"/>
            <a:endParaRPr lang="cs-CZ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cs-CZ" dirty="0"/>
          </a:p>
          <a:p>
            <a:pPr algn="ctr"/>
            <a:endParaRPr lang="cs-CZ" dirty="0"/>
          </a:p>
          <a:p>
            <a:pPr algn="ctr"/>
            <a:endParaRPr lang="cs-CZ" dirty="0"/>
          </a:p>
          <a:p>
            <a:pPr algn="ctr"/>
            <a:endParaRPr lang="cs-CZ" dirty="0"/>
          </a:p>
          <a:p>
            <a:pPr algn="ctr"/>
            <a:endParaRPr lang="cs-CZ" dirty="0"/>
          </a:p>
        </p:txBody>
      </p:sp>
      <p:sp>
        <p:nvSpPr>
          <p:cNvPr id="4" name="Obdélník 3"/>
          <p:cNvSpPr/>
          <p:nvPr/>
        </p:nvSpPr>
        <p:spPr>
          <a:xfrm>
            <a:off x="323528" y="4444857"/>
            <a:ext cx="1152128" cy="360040"/>
          </a:xfrm>
          <a:prstGeom prst="rect">
            <a:avLst/>
          </a:prstGeom>
          <a:ln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1400" dirty="0">
                <a:solidFill>
                  <a:schemeClr val="dk1"/>
                </a:solidFill>
              </a:rPr>
              <a:t>Komoce</a:t>
            </a:r>
          </a:p>
        </p:txBody>
      </p:sp>
      <p:sp>
        <p:nvSpPr>
          <p:cNvPr id="5" name="Obdélník 4"/>
          <p:cNvSpPr/>
          <p:nvPr/>
        </p:nvSpPr>
        <p:spPr>
          <a:xfrm>
            <a:off x="971600" y="4836763"/>
            <a:ext cx="1152128" cy="360040"/>
          </a:xfrm>
          <a:prstGeom prst="rect">
            <a:avLst/>
          </a:prstGeom>
          <a:ln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1400" dirty="0"/>
              <a:t>Kontuze</a:t>
            </a:r>
          </a:p>
        </p:txBody>
      </p:sp>
      <p:sp>
        <p:nvSpPr>
          <p:cNvPr id="6" name="Obdélník 5"/>
          <p:cNvSpPr/>
          <p:nvPr/>
        </p:nvSpPr>
        <p:spPr>
          <a:xfrm>
            <a:off x="1662827" y="5251566"/>
            <a:ext cx="1152128" cy="360040"/>
          </a:xfrm>
          <a:prstGeom prst="rect">
            <a:avLst/>
          </a:prstGeom>
          <a:ln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1400" dirty="0"/>
              <a:t>Lacerace</a:t>
            </a:r>
          </a:p>
        </p:txBody>
      </p:sp>
      <p:sp>
        <p:nvSpPr>
          <p:cNvPr id="9" name="Nadpis 1"/>
          <p:cNvSpPr txBox="1">
            <a:spLocks/>
          </p:cNvSpPr>
          <p:nvPr/>
        </p:nvSpPr>
        <p:spPr>
          <a:xfrm>
            <a:off x="1038451" y="100005"/>
            <a:ext cx="7942833" cy="620688"/>
          </a:xfrm>
          <a:prstGeom prst="rect">
            <a:avLst/>
          </a:prstGeom>
        </p:spPr>
        <p:txBody>
          <a:bodyPr>
            <a:normAutofit fontScale="6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KRÁNIOCEREBRÁLNÍ PORANĚNÍ (KCP) - klasifikace</a:t>
            </a:r>
          </a:p>
        </p:txBody>
      </p:sp>
      <p:sp>
        <p:nvSpPr>
          <p:cNvPr id="10" name="Obdélník 9"/>
          <p:cNvSpPr/>
          <p:nvPr/>
        </p:nvSpPr>
        <p:spPr>
          <a:xfrm>
            <a:off x="4690216" y="777822"/>
            <a:ext cx="4274271" cy="5459490"/>
          </a:xfrm>
          <a:prstGeom prst="rect">
            <a:avLst/>
          </a:prstGeom>
          <a:ln w="5715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NEPŘÍMÁ kraniocerebrální traumata</a:t>
            </a:r>
          </a:p>
          <a:p>
            <a:pPr algn="ctr"/>
            <a:endParaRPr lang="cs-CZ" b="1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cs-CZ" b="1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cs-CZ" b="1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cs-CZ" b="1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cs-CZ" b="1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cs-CZ" b="1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cs-CZ" b="1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cs-CZ" b="1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cs-CZ" b="1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cs-CZ" b="1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cs-CZ" b="1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cs-CZ" b="1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cs-CZ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cs-CZ" dirty="0"/>
          </a:p>
          <a:p>
            <a:pPr algn="ctr"/>
            <a:endParaRPr lang="cs-CZ" dirty="0"/>
          </a:p>
          <a:p>
            <a:pPr algn="ctr"/>
            <a:endParaRPr lang="cs-CZ" dirty="0"/>
          </a:p>
          <a:p>
            <a:pPr algn="ctr"/>
            <a:endParaRPr lang="cs-CZ" dirty="0"/>
          </a:p>
          <a:p>
            <a:pPr algn="ctr"/>
            <a:endParaRPr lang="cs-CZ" dirty="0"/>
          </a:p>
        </p:txBody>
      </p:sp>
      <p:sp>
        <p:nvSpPr>
          <p:cNvPr id="11" name="Obdélník 10"/>
          <p:cNvSpPr/>
          <p:nvPr/>
        </p:nvSpPr>
        <p:spPr>
          <a:xfrm>
            <a:off x="4844266" y="1262942"/>
            <a:ext cx="4009395" cy="2278781"/>
          </a:xfrm>
          <a:prstGeom prst="rect">
            <a:avLst/>
          </a:prstGeom>
          <a:ln>
            <a:prstDash val="soli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</a:p>
          <a:p>
            <a:pPr algn="ctr"/>
            <a:r>
              <a:rPr lang="cs-CZ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</a:t>
            </a:r>
          </a:p>
          <a:p>
            <a:pPr algn="ctr"/>
            <a:r>
              <a:rPr lang="cs-CZ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</a:t>
            </a:r>
          </a:p>
          <a:p>
            <a:pPr algn="ctr"/>
            <a:r>
              <a:rPr lang="cs-CZ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</a:p>
          <a:p>
            <a:pPr algn="ctr"/>
            <a:r>
              <a:rPr lang="cs-CZ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</a:p>
          <a:p>
            <a:pPr algn="ctr"/>
            <a:r>
              <a:rPr lang="cs-CZ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Í</a:t>
            </a:r>
          </a:p>
        </p:txBody>
      </p:sp>
      <p:sp>
        <p:nvSpPr>
          <p:cNvPr id="12" name="Obdélník 11"/>
          <p:cNvSpPr/>
          <p:nvPr/>
        </p:nvSpPr>
        <p:spPr>
          <a:xfrm>
            <a:off x="4822653" y="3846676"/>
            <a:ext cx="4009395" cy="2200694"/>
          </a:xfrm>
          <a:prstGeom prst="rect">
            <a:avLst/>
          </a:prstGeom>
          <a:ln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24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CHRONICKÉ</a:t>
            </a:r>
          </a:p>
          <a:p>
            <a:pPr algn="ctr"/>
            <a:endParaRPr lang="cs-CZ" sz="900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Obdélník 12"/>
          <p:cNvSpPr/>
          <p:nvPr/>
        </p:nvSpPr>
        <p:spPr>
          <a:xfrm>
            <a:off x="4926659" y="1445366"/>
            <a:ext cx="1712578" cy="448579"/>
          </a:xfrm>
          <a:prstGeom prst="rect">
            <a:avLst/>
          </a:prstGeom>
          <a:ln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1400" dirty="0"/>
              <a:t>Akutní epidurální hematom</a:t>
            </a:r>
            <a:endParaRPr lang="cs-CZ" dirty="0"/>
          </a:p>
        </p:txBody>
      </p:sp>
      <p:sp>
        <p:nvSpPr>
          <p:cNvPr id="14" name="Obdélník 13"/>
          <p:cNvSpPr/>
          <p:nvPr/>
        </p:nvSpPr>
        <p:spPr>
          <a:xfrm>
            <a:off x="4926659" y="2070429"/>
            <a:ext cx="1712578" cy="397374"/>
          </a:xfrm>
          <a:prstGeom prst="rect">
            <a:avLst/>
          </a:prstGeom>
          <a:ln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1400" dirty="0"/>
              <a:t>Akutní subdurální hematom</a:t>
            </a:r>
          </a:p>
        </p:txBody>
      </p:sp>
      <p:sp>
        <p:nvSpPr>
          <p:cNvPr id="15" name="Obdélník 14"/>
          <p:cNvSpPr/>
          <p:nvPr/>
        </p:nvSpPr>
        <p:spPr>
          <a:xfrm>
            <a:off x="7020272" y="1445366"/>
            <a:ext cx="1712578" cy="421021"/>
          </a:xfrm>
          <a:prstGeom prst="rect">
            <a:avLst/>
          </a:prstGeom>
          <a:ln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1400" dirty="0" err="1"/>
              <a:t>Intraparenchmové</a:t>
            </a:r>
            <a:r>
              <a:rPr lang="cs-CZ" sz="1400" dirty="0"/>
              <a:t> krvácení</a:t>
            </a:r>
          </a:p>
        </p:txBody>
      </p:sp>
      <p:sp>
        <p:nvSpPr>
          <p:cNvPr id="16" name="Obdélník 15"/>
          <p:cNvSpPr/>
          <p:nvPr/>
        </p:nvSpPr>
        <p:spPr>
          <a:xfrm>
            <a:off x="7020272" y="2661137"/>
            <a:ext cx="1712578" cy="689761"/>
          </a:xfrm>
          <a:prstGeom prst="rect">
            <a:avLst/>
          </a:prstGeom>
          <a:ln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1400" dirty="0"/>
              <a:t>Traumatické </a:t>
            </a:r>
            <a:r>
              <a:rPr lang="cs-CZ" sz="1400" dirty="0" err="1"/>
              <a:t>subarachnoideální</a:t>
            </a:r>
            <a:r>
              <a:rPr lang="cs-CZ" sz="1400" dirty="0"/>
              <a:t> krvácení</a:t>
            </a:r>
          </a:p>
        </p:txBody>
      </p:sp>
      <p:sp>
        <p:nvSpPr>
          <p:cNvPr id="17" name="Obdélník 16"/>
          <p:cNvSpPr/>
          <p:nvPr/>
        </p:nvSpPr>
        <p:spPr>
          <a:xfrm>
            <a:off x="4926659" y="2717149"/>
            <a:ext cx="1712578" cy="637485"/>
          </a:xfrm>
          <a:prstGeom prst="rect">
            <a:avLst/>
          </a:prstGeom>
          <a:ln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1400" dirty="0"/>
              <a:t>Zduření mozku (</a:t>
            </a:r>
            <a:r>
              <a:rPr lang="cs-CZ" sz="1400" dirty="0" err="1"/>
              <a:t>swelling</a:t>
            </a:r>
            <a:r>
              <a:rPr lang="cs-CZ" sz="1400" dirty="0"/>
              <a:t>), edém mozku</a:t>
            </a:r>
          </a:p>
        </p:txBody>
      </p:sp>
      <p:sp>
        <p:nvSpPr>
          <p:cNvPr id="18" name="Obdélník 17"/>
          <p:cNvSpPr/>
          <p:nvPr/>
        </p:nvSpPr>
        <p:spPr>
          <a:xfrm>
            <a:off x="4926659" y="3967163"/>
            <a:ext cx="1712578" cy="477694"/>
          </a:xfrm>
          <a:prstGeom prst="rect">
            <a:avLst/>
          </a:prstGeom>
          <a:ln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1400" dirty="0"/>
              <a:t>Chronický subdurální hematom</a:t>
            </a:r>
            <a:endParaRPr lang="cs-CZ" dirty="0"/>
          </a:p>
        </p:txBody>
      </p:sp>
      <p:sp>
        <p:nvSpPr>
          <p:cNvPr id="19" name="Obdélník 18"/>
          <p:cNvSpPr/>
          <p:nvPr/>
        </p:nvSpPr>
        <p:spPr>
          <a:xfrm>
            <a:off x="7020272" y="3938904"/>
            <a:ext cx="1712578" cy="685973"/>
          </a:xfrm>
          <a:prstGeom prst="rect">
            <a:avLst/>
          </a:prstGeom>
          <a:ln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1400" dirty="0"/>
              <a:t>Opožděné </a:t>
            </a:r>
            <a:r>
              <a:rPr lang="cs-CZ" sz="1400" dirty="0" err="1"/>
              <a:t>intraparenchymové</a:t>
            </a:r>
            <a:r>
              <a:rPr lang="cs-CZ" sz="1400" dirty="0"/>
              <a:t> krvácení</a:t>
            </a:r>
          </a:p>
        </p:txBody>
      </p:sp>
      <p:sp>
        <p:nvSpPr>
          <p:cNvPr id="20" name="Obdélník 19"/>
          <p:cNvSpPr/>
          <p:nvPr/>
        </p:nvSpPr>
        <p:spPr>
          <a:xfrm>
            <a:off x="4926659" y="5069535"/>
            <a:ext cx="1207577" cy="407081"/>
          </a:xfrm>
          <a:prstGeom prst="rect">
            <a:avLst/>
          </a:prstGeom>
          <a:ln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1400" dirty="0"/>
              <a:t>Hydrocefalus</a:t>
            </a:r>
          </a:p>
        </p:txBody>
      </p:sp>
      <p:sp>
        <p:nvSpPr>
          <p:cNvPr id="21" name="Obdélník 20"/>
          <p:cNvSpPr/>
          <p:nvPr/>
        </p:nvSpPr>
        <p:spPr>
          <a:xfrm>
            <a:off x="6136294" y="5545115"/>
            <a:ext cx="1264827" cy="407082"/>
          </a:xfrm>
          <a:prstGeom prst="rect">
            <a:avLst/>
          </a:prstGeom>
          <a:ln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1400" dirty="0"/>
              <a:t>Epilepsie</a:t>
            </a:r>
          </a:p>
        </p:txBody>
      </p:sp>
      <p:sp>
        <p:nvSpPr>
          <p:cNvPr id="23" name="Obdélník 22"/>
          <p:cNvSpPr/>
          <p:nvPr/>
        </p:nvSpPr>
        <p:spPr>
          <a:xfrm>
            <a:off x="7322824" y="5069535"/>
            <a:ext cx="1410026" cy="407081"/>
          </a:xfrm>
          <a:prstGeom prst="rect">
            <a:avLst/>
          </a:prstGeom>
          <a:ln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1400" dirty="0"/>
              <a:t>Organický </a:t>
            </a:r>
            <a:r>
              <a:rPr lang="cs-CZ" sz="1400" dirty="0" err="1"/>
              <a:t>psychosyndrom</a:t>
            </a:r>
            <a:endParaRPr lang="cs-CZ" sz="1400" dirty="0"/>
          </a:p>
        </p:txBody>
      </p:sp>
      <p:graphicFrame>
        <p:nvGraphicFramePr>
          <p:cNvPr id="24" name="Tabulka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1194847"/>
              </p:ext>
            </p:extLst>
          </p:nvPr>
        </p:nvGraphicFramePr>
        <p:xfrm>
          <a:off x="208889" y="761687"/>
          <a:ext cx="4392489" cy="2804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52128">
                  <a:extLst>
                    <a:ext uri="{9D8B030D-6E8A-4147-A177-3AD203B41FA5}">
                      <a16:colId xmlns:a16="http://schemas.microsoft.com/office/drawing/2014/main" val="940543570"/>
                    </a:ext>
                  </a:extLst>
                </a:gridCol>
                <a:gridCol w="1584176">
                  <a:extLst>
                    <a:ext uri="{9D8B030D-6E8A-4147-A177-3AD203B41FA5}">
                      <a16:colId xmlns:a16="http://schemas.microsoft.com/office/drawing/2014/main" val="3574110980"/>
                    </a:ext>
                  </a:extLst>
                </a:gridCol>
                <a:gridCol w="1656185">
                  <a:extLst>
                    <a:ext uri="{9D8B030D-6E8A-4147-A177-3AD203B41FA5}">
                      <a16:colId xmlns:a16="http://schemas.microsoft.com/office/drawing/2014/main" val="4191214065"/>
                    </a:ext>
                  </a:extLst>
                </a:gridCol>
              </a:tblGrid>
              <a:tr h="277899">
                <a:tc gridSpan="3">
                  <a:txBody>
                    <a:bodyPr/>
                    <a:lstStyle/>
                    <a:p>
                      <a:pPr algn="ctr"/>
                      <a:r>
                        <a:rPr lang="cs-CZ" sz="1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Klinický stav pacienta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27780581"/>
                  </a:ext>
                </a:extLst>
              </a:tr>
              <a:tr h="650902">
                <a:tc>
                  <a:txBody>
                    <a:bodyPr/>
                    <a:lstStyle/>
                    <a:p>
                      <a:r>
                        <a:rPr lang="cs-CZ" sz="1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Klasifikace</a:t>
                      </a:r>
                    </a:p>
                    <a:p>
                      <a:r>
                        <a:rPr lang="cs-CZ" sz="1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KCP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Stav vědomí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Přítomnost ložiskových</a:t>
                      </a:r>
                      <a:r>
                        <a:rPr lang="cs-CZ" sz="1400" b="1" baseline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cs-CZ" sz="1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nebo neurologické změny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42048897"/>
                  </a:ext>
                </a:extLst>
              </a:tr>
              <a:tr h="461055">
                <a:tc>
                  <a:txBody>
                    <a:bodyPr/>
                    <a:lstStyle/>
                    <a:p>
                      <a:r>
                        <a:rPr lang="cs-CZ" sz="1400" dirty="0"/>
                        <a:t>Lehké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Při</a:t>
                      </a:r>
                      <a:r>
                        <a:rPr lang="cs-CZ" sz="1400" baseline="0" dirty="0"/>
                        <a:t> vědomí, krátké bezvědomí</a:t>
                      </a:r>
                      <a:endParaRPr lang="cs-CZ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Ne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5209930"/>
                  </a:ext>
                </a:extLst>
              </a:tr>
              <a:tr h="650902">
                <a:tc>
                  <a:txBody>
                    <a:bodyPr/>
                    <a:lstStyle/>
                    <a:p>
                      <a:r>
                        <a:rPr lang="cs-CZ" sz="1400" dirty="0"/>
                        <a:t>Středně těžké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Při</a:t>
                      </a:r>
                      <a:r>
                        <a:rPr lang="cs-CZ" sz="1400" baseline="0" dirty="0"/>
                        <a:t> vědomí, dočasné bezvědomí</a:t>
                      </a:r>
                      <a:endParaRPr lang="cs-CZ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Ano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99859910"/>
                  </a:ext>
                </a:extLst>
              </a:tr>
              <a:tr h="482539">
                <a:tc>
                  <a:txBody>
                    <a:bodyPr/>
                    <a:lstStyle/>
                    <a:p>
                      <a:r>
                        <a:rPr lang="cs-CZ" sz="1400" dirty="0"/>
                        <a:t>Těžké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Přetrvávající bezvědomí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Ano/Ne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51064357"/>
                  </a:ext>
                </a:extLst>
              </a:tr>
            </a:tbl>
          </a:graphicData>
        </a:graphic>
      </p:graphicFrame>
      <p:sp>
        <p:nvSpPr>
          <p:cNvPr id="7" name="Šipka doprava 6"/>
          <p:cNvSpPr/>
          <p:nvPr/>
        </p:nvSpPr>
        <p:spPr>
          <a:xfrm>
            <a:off x="4164362" y="3628218"/>
            <a:ext cx="583503" cy="436916"/>
          </a:xfrm>
          <a:prstGeom prst="righ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6729368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Dedikováno projektu MUNI/FR/0962/2017</a:t>
            </a:r>
          </a:p>
        </p:txBody>
      </p:sp>
      <p:sp>
        <p:nvSpPr>
          <p:cNvPr id="3" name="Obdélník 2"/>
          <p:cNvSpPr/>
          <p:nvPr/>
        </p:nvSpPr>
        <p:spPr>
          <a:xfrm>
            <a:off x="1112" y="31708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000" dirty="0"/>
              <a:t>ROLKOVÁ Sylvie. 7. Kraniocerebrální poranění. In LUCKEROVÁ, Lucie et al. </a:t>
            </a:r>
            <a:r>
              <a:rPr lang="cs-CZ" sz="1000" i="1" dirty="0"/>
              <a:t>Ošetřovatelská péče o pacienta v traumatologii. </a:t>
            </a:r>
            <a:r>
              <a:rPr lang="cs-CZ" sz="1000" dirty="0"/>
              <a:t>Brno (</a:t>
            </a:r>
            <a:r>
              <a:rPr lang="cs-CZ" sz="1000" dirty="0" err="1"/>
              <a:t>Czechia</a:t>
            </a:r>
            <a:r>
              <a:rPr lang="cs-CZ" sz="1000" dirty="0"/>
              <a:t>): NCO NZO, 2014, s. 38 - 44. ISBN 9788070135693. Czech.</a:t>
            </a:r>
          </a:p>
          <a:p>
            <a:r>
              <a:rPr lang="cs-CZ" sz="1000" dirty="0" err="1"/>
              <a:t>Wikiskripta</a:t>
            </a:r>
            <a:r>
              <a:rPr lang="cs-CZ" sz="1000" dirty="0"/>
              <a:t>. Kraniocerebrální traumata </a:t>
            </a:r>
            <a:r>
              <a:rPr lang="en-US" sz="1000" dirty="0"/>
              <a:t>[</a:t>
            </a:r>
            <a:r>
              <a:rPr lang="cs-CZ" sz="1000" dirty="0"/>
              <a:t>online]. </a:t>
            </a:r>
            <a:r>
              <a:rPr lang="en-US" sz="1000" dirty="0"/>
              <a:t>[</a:t>
            </a:r>
            <a:r>
              <a:rPr lang="cs-CZ" sz="1000" dirty="0" err="1"/>
              <a:t>cited</a:t>
            </a:r>
            <a:r>
              <a:rPr lang="cs-CZ" sz="1000" dirty="0"/>
              <a:t> 2018-7-9]. </a:t>
            </a:r>
            <a:r>
              <a:rPr lang="cs-CZ" sz="1000" dirty="0" err="1"/>
              <a:t>Available</a:t>
            </a:r>
            <a:r>
              <a:rPr lang="cs-CZ" sz="1000" dirty="0"/>
              <a:t> </a:t>
            </a:r>
            <a:r>
              <a:rPr lang="cs-CZ" sz="1000" dirty="0" err="1"/>
              <a:t>from</a:t>
            </a:r>
            <a:r>
              <a:rPr lang="cs-CZ" sz="1000" dirty="0"/>
              <a:t>: https://www.wikiskripta.eu/w/Kraniocerebr%C3%A1ln%C3%AD_a_m%C3%AD%C5%A1n%C3%AD_traumata/PGS. Czech</a:t>
            </a:r>
          </a:p>
        </p:txBody>
      </p:sp>
    </p:spTree>
    <p:extLst>
      <p:ext uri="{BB962C8B-B14F-4D97-AF65-F5344CB8AC3E}">
        <p14:creationId xmlns:p14="http://schemas.microsoft.com/office/powerpoint/2010/main" val="108298561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Dedikováno projektu MUNI/FR/0962/2017</a:t>
            </a:r>
          </a:p>
        </p:txBody>
      </p:sp>
      <p:sp>
        <p:nvSpPr>
          <p:cNvPr id="3" name="Nadpis 1"/>
          <p:cNvSpPr txBox="1">
            <a:spLocks/>
          </p:cNvSpPr>
          <p:nvPr/>
        </p:nvSpPr>
        <p:spPr>
          <a:xfrm>
            <a:off x="683568" y="116632"/>
            <a:ext cx="7942833" cy="620688"/>
          </a:xfrm>
          <a:prstGeom prst="rect">
            <a:avLst/>
          </a:prstGeom>
        </p:spPr>
        <p:txBody>
          <a:bodyPr>
            <a:normAutofit fontScale="7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KRÁNIOCEREBRÁLNÍ PORANĚNÍ - sledování</a:t>
            </a:r>
          </a:p>
        </p:txBody>
      </p:sp>
      <p:pic>
        <p:nvPicPr>
          <p:cNvPr id="4098" name="Picture 2" descr="https://ans.arim.cz/wp-content/uploads/2013/08/430781_402242873194455_277901250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5550" y="923240"/>
            <a:ext cx="2838450" cy="5181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Tabulk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9390113"/>
              </p:ext>
            </p:extLst>
          </p:nvPr>
        </p:nvGraphicFramePr>
        <p:xfrm>
          <a:off x="-1" y="4137052"/>
          <a:ext cx="6588224" cy="265032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76705">
                  <a:extLst>
                    <a:ext uri="{9D8B030D-6E8A-4147-A177-3AD203B41FA5}">
                      <a16:colId xmlns:a16="http://schemas.microsoft.com/office/drawing/2014/main" val="1118836198"/>
                    </a:ext>
                  </a:extLst>
                </a:gridCol>
                <a:gridCol w="3008183">
                  <a:extLst>
                    <a:ext uri="{9D8B030D-6E8A-4147-A177-3AD203B41FA5}">
                      <a16:colId xmlns:a16="http://schemas.microsoft.com/office/drawing/2014/main" val="2328813815"/>
                    </a:ext>
                  </a:extLst>
                </a:gridCol>
                <a:gridCol w="206993">
                  <a:extLst>
                    <a:ext uri="{9D8B030D-6E8A-4147-A177-3AD203B41FA5}">
                      <a16:colId xmlns:a16="http://schemas.microsoft.com/office/drawing/2014/main" val="2753217598"/>
                    </a:ext>
                  </a:extLst>
                </a:gridCol>
                <a:gridCol w="3096343">
                  <a:extLst>
                    <a:ext uri="{9D8B030D-6E8A-4147-A177-3AD203B41FA5}">
                      <a16:colId xmlns:a16="http://schemas.microsoft.com/office/drawing/2014/main" val="2837813840"/>
                    </a:ext>
                  </a:extLst>
                </a:gridCol>
              </a:tblGrid>
              <a:tr h="180077">
                <a:tc gridSpan="4">
                  <a:txBody>
                    <a:bodyPr/>
                    <a:lstStyle/>
                    <a:p>
                      <a:pPr algn="ctr"/>
                      <a:r>
                        <a:rPr lang="cs-CZ" sz="1200" dirty="0">
                          <a:effectLst/>
                          <a:latin typeface="+mj-lt"/>
                        </a:rPr>
                        <a:t>GLASGOW COMA SCALE (GCS)</a:t>
                      </a:r>
                      <a:endParaRPr lang="cs-CZ" sz="1200" b="1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89234966"/>
                  </a:ext>
                </a:extLst>
              </a:tr>
              <a:tr h="207089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Otevření očí </a:t>
                      </a:r>
                      <a:endParaRPr lang="cs-CZ" sz="12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b="1" kern="12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ea typeface="+mn-ea"/>
                          <a:cs typeface="+mn-cs"/>
                        </a:rPr>
                        <a:t>Nejlepší motorická odpověď</a:t>
                      </a: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44089650"/>
                  </a:ext>
                </a:extLst>
              </a:tr>
              <a:tr h="20708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  <a:latin typeface="+mj-lt"/>
                        </a:rPr>
                        <a:t>4 </a:t>
                      </a:r>
                      <a:endParaRPr lang="cs-CZ" sz="12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20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spontánně </a:t>
                      </a:r>
                      <a:endParaRPr lang="cs-CZ" sz="1200" dirty="0">
                        <a:effectLst/>
                        <a:latin typeface="+mj-lt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b="1" kern="1200" dirty="0">
                          <a:solidFill>
                            <a:schemeClr val="lt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6 </a:t>
                      </a:r>
                    </a:p>
                  </a:txBody>
                  <a:tcPr marL="68580" marR="68580" marT="0" marB="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  <a:latin typeface="+mj-lt"/>
                        </a:rPr>
                        <a:t>na výzvu adekvátní motorická reakce </a:t>
                      </a:r>
                      <a:endParaRPr lang="cs-CZ" sz="12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45806316"/>
                  </a:ext>
                </a:extLst>
              </a:tr>
              <a:tr h="20708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  <a:latin typeface="+mj-lt"/>
                        </a:rPr>
                        <a:t>3 </a:t>
                      </a:r>
                      <a:endParaRPr lang="cs-CZ" sz="12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20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na požádání </a:t>
                      </a:r>
                      <a:endParaRPr lang="cs-CZ" sz="1200" dirty="0">
                        <a:effectLst/>
                        <a:latin typeface="+mj-lt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b="1" kern="1200" dirty="0">
                          <a:solidFill>
                            <a:schemeClr val="lt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 marL="68580" marR="68580" marT="0" marB="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200" dirty="0">
                          <a:effectLst/>
                          <a:latin typeface="+mj-lt"/>
                        </a:rPr>
                        <a:t>na algický podnět cílená obranná reakce </a:t>
                      </a:r>
                      <a:endParaRPr lang="cs-CZ" sz="12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68685592"/>
                  </a:ext>
                </a:extLst>
              </a:tr>
              <a:tr h="20708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  <a:latin typeface="+mj-lt"/>
                        </a:rPr>
                        <a:t>2 </a:t>
                      </a:r>
                      <a:endParaRPr lang="cs-CZ" sz="12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20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na bolest </a:t>
                      </a:r>
                      <a:endParaRPr lang="cs-CZ" sz="1200" dirty="0">
                        <a:effectLst/>
                        <a:latin typeface="+mj-lt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b="1" kern="1200" dirty="0">
                          <a:solidFill>
                            <a:schemeClr val="lt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 marL="68580" marR="68580" marT="0" marB="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200" dirty="0">
                          <a:effectLst/>
                          <a:latin typeface="+mj-lt"/>
                        </a:rPr>
                        <a:t>na algický podnět úniková reakce</a:t>
                      </a:r>
                      <a:endParaRPr lang="cs-CZ" sz="12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4605569"/>
                  </a:ext>
                </a:extLst>
              </a:tr>
              <a:tr h="207089">
                <a:tc row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  <a:latin typeface="+mj-lt"/>
                        </a:rPr>
                        <a:t>1 </a:t>
                      </a:r>
                      <a:endParaRPr lang="cs-CZ" sz="12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20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nepřítomné</a:t>
                      </a:r>
                      <a:endParaRPr lang="cs-CZ" sz="1200" dirty="0">
                        <a:effectLst/>
                        <a:latin typeface="+mj-lt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b="1" kern="1200" dirty="0">
                          <a:solidFill>
                            <a:schemeClr val="lt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marL="68580" marR="68580" marT="0" marB="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20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na algický podnět necílená flexe </a:t>
                      </a:r>
                      <a:endParaRPr lang="cs-CZ" sz="1200" dirty="0">
                        <a:effectLst/>
                        <a:latin typeface="+mj-lt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67377285"/>
                  </a:ext>
                </a:extLst>
              </a:tr>
              <a:tr h="103545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cs-CZ" dirty="0"/>
                    </a:p>
                  </a:txBody>
                  <a:tcPr marL="68580" marR="68580" marT="0" marB="0"/>
                </a:tc>
                <a:tc row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b="1" kern="1200" dirty="0">
                          <a:solidFill>
                            <a:schemeClr val="lt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2 </a:t>
                      </a:r>
                    </a:p>
                  </a:txBody>
                  <a:tcPr marL="68580" marR="68580" marT="0" marB="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20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na algický podnět necílená extenze </a:t>
                      </a:r>
                      <a:endParaRPr lang="cs-CZ" sz="1200" dirty="0">
                        <a:effectLst/>
                        <a:latin typeface="+mj-lt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34404030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200" b="1" kern="12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Nejlepší slovní odpověď</a:t>
                      </a:r>
                      <a:endParaRPr lang="cs-CZ" sz="1200" b="1" kern="12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0830478"/>
                  </a:ext>
                </a:extLst>
              </a:tr>
              <a:tr h="0"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cs-CZ" sz="12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25712430"/>
                  </a:ext>
                </a:extLst>
              </a:tr>
              <a:tr h="86710">
                <a:tc vMerge="1">
                  <a:txBody>
                    <a:bodyPr/>
                    <a:lstStyle/>
                    <a:p>
                      <a:endParaRPr lang="cs-CZ" dirty="0"/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s-CZ" sz="1200" b="1" kern="12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b="1" kern="1200" dirty="0">
                          <a:solidFill>
                            <a:schemeClr val="lt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68580" marR="68580" marT="0" marB="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žádná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22474065"/>
                  </a:ext>
                </a:extLst>
              </a:tr>
              <a:tr h="20708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  <a:latin typeface="+mj-lt"/>
                        </a:rPr>
                        <a:t>5</a:t>
                      </a:r>
                      <a:endParaRPr lang="cs-CZ" sz="12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20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adekvátní slovní projev </a:t>
                      </a:r>
                      <a:endParaRPr lang="cs-CZ" sz="1200" dirty="0">
                        <a:effectLst/>
                        <a:latin typeface="+mj-lt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CELKEM BODŮ: </a:t>
                      </a:r>
                      <a:endParaRPr lang="cs-CZ" sz="12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23861655"/>
                  </a:ext>
                </a:extLst>
              </a:tr>
              <a:tr h="20708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  <a:latin typeface="+mj-lt"/>
                        </a:rPr>
                        <a:t>4</a:t>
                      </a:r>
                      <a:endParaRPr lang="cs-CZ" sz="12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20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neadekvátní slovní projev </a:t>
                      </a:r>
                      <a:endParaRPr lang="cs-CZ" sz="1200" dirty="0">
                        <a:effectLst/>
                        <a:latin typeface="+mj-lt"/>
                      </a:endParaRPr>
                    </a:p>
                  </a:txBody>
                  <a:tcPr marL="68580" marR="68580" marT="0" marB="0"/>
                </a:tc>
                <a:tc rowSpan="4"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  <a:latin typeface="+mj-lt"/>
                        </a:rPr>
                        <a:t>Hodnocení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  <a:latin typeface="+mj-lt"/>
                        </a:rPr>
                        <a:t>nad 13 = žádná nebo lehká porucha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  <a:latin typeface="+mj-lt"/>
                        </a:rPr>
                        <a:t>9-12 = středně závažná porucha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  <a:latin typeface="+mj-lt"/>
                        </a:rPr>
                        <a:t>do 8 = závažná porucha </a:t>
                      </a:r>
                      <a:endParaRPr lang="cs-CZ" sz="12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rowSpan="4"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23296135"/>
                  </a:ext>
                </a:extLst>
              </a:tr>
              <a:tr h="20708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  <a:latin typeface="+mj-lt"/>
                        </a:rPr>
                        <a:t>3 </a:t>
                      </a:r>
                      <a:endParaRPr lang="cs-CZ" sz="12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20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neadekvátní - jednotlivá slova </a:t>
                      </a:r>
                      <a:endParaRPr lang="cs-CZ" sz="1200" dirty="0">
                        <a:effectLst/>
                        <a:latin typeface="+mj-lt"/>
                      </a:endParaRPr>
                    </a:p>
                  </a:txBody>
                  <a:tcPr marL="68580" marR="68580" marT="0" marB="0"/>
                </a:tc>
                <a:tc gridSpan="2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4548792"/>
                  </a:ext>
                </a:extLst>
              </a:tr>
              <a:tr h="13716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  <a:latin typeface="+mj-lt"/>
                        </a:rPr>
                        <a:t>2 </a:t>
                      </a:r>
                      <a:endParaRPr lang="cs-CZ" sz="12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20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nesrozumitelná</a:t>
                      </a:r>
                      <a:r>
                        <a:rPr lang="cs-CZ" sz="1200" kern="1200" baseline="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-</a:t>
                      </a:r>
                      <a:r>
                        <a:rPr lang="cs-CZ" sz="120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zvuky </a:t>
                      </a:r>
                      <a:endParaRPr lang="cs-CZ" sz="1200" dirty="0">
                        <a:effectLst/>
                        <a:latin typeface="+mj-lt"/>
                      </a:endParaRPr>
                    </a:p>
                  </a:txBody>
                  <a:tcPr marL="68580" marR="68580" marT="0" marB="0"/>
                </a:tc>
                <a:tc gridSpan="2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9484285"/>
                  </a:ext>
                </a:extLst>
              </a:tr>
              <a:tr h="20708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  <a:latin typeface="+mj-lt"/>
                        </a:rPr>
                        <a:t>1 </a:t>
                      </a:r>
                      <a:endParaRPr lang="cs-CZ" sz="12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20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žádná</a:t>
                      </a:r>
                      <a:endParaRPr lang="cs-CZ" sz="1200" dirty="0">
                        <a:effectLst/>
                        <a:latin typeface="+mj-lt"/>
                      </a:endParaRPr>
                    </a:p>
                  </a:txBody>
                  <a:tcPr marL="68580" marR="68580" marT="0" marB="0"/>
                </a:tc>
                <a:tc gridSpan="2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4930947"/>
                  </a:ext>
                </a:extLst>
              </a:tr>
            </a:tbl>
          </a:graphicData>
        </a:graphic>
      </p:graphicFrame>
      <p:sp>
        <p:nvSpPr>
          <p:cNvPr id="8" name="TextovéPole 7"/>
          <p:cNvSpPr txBox="1"/>
          <p:nvPr/>
        </p:nvSpPr>
        <p:spPr>
          <a:xfrm>
            <a:off x="191871" y="447306"/>
            <a:ext cx="378642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400" dirty="0"/>
              <a:t>Vitálních funkcí (TK, P, dech) a bolest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400" dirty="0"/>
              <a:t>Zornic (změna tvaru, velikosti reakce na osvit)</a:t>
            </a:r>
          </a:p>
          <a:p>
            <a:endParaRPr lang="cs-CZ" sz="1400" dirty="0"/>
          </a:p>
        </p:txBody>
      </p:sp>
      <p:sp>
        <p:nvSpPr>
          <p:cNvPr id="10" name="TextovéPole 9"/>
          <p:cNvSpPr txBox="1"/>
          <p:nvPr/>
        </p:nvSpPr>
        <p:spPr>
          <a:xfrm>
            <a:off x="40598" y="2440454"/>
            <a:ext cx="673224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400" dirty="0"/>
              <a:t>Sledování přítomnosti meningeálních příznaků, neurologické vyšetření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400" dirty="0"/>
              <a:t>Vědomí (přítomnost kvalitativních i kvantitativních poruch)</a:t>
            </a:r>
          </a:p>
          <a:p>
            <a:pPr marL="895350" indent="-454025">
              <a:buFont typeface="Wingdings" panose="05000000000000000000" pitchFamily="2" charset="2"/>
              <a:buChar char="ü"/>
            </a:pPr>
            <a:r>
              <a:rPr lang="cs-CZ" sz="1400" dirty="0"/>
              <a:t>	</a:t>
            </a:r>
            <a:r>
              <a:rPr lang="cs-CZ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kvalitativní porucha </a:t>
            </a:r>
            <a:r>
              <a:rPr lang="cs-CZ" sz="1200" dirty="0"/>
              <a:t>= příjme podmět z okolí - reaguje nepřiměřeně  (zmatenost, agrese, halucinace….)</a:t>
            </a:r>
          </a:p>
          <a:p>
            <a:pPr marL="895350" indent="-454025">
              <a:buFont typeface="Wingdings" panose="05000000000000000000" pitchFamily="2" charset="2"/>
              <a:buChar char="ü"/>
            </a:pPr>
            <a:r>
              <a:rPr lang="cs-CZ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Kvantitativní porucha </a:t>
            </a:r>
            <a:r>
              <a:rPr lang="cs-CZ" sz="1200" dirty="0"/>
              <a:t>= omezení přijímání podmětů z okolí</a:t>
            </a:r>
          </a:p>
          <a:p>
            <a:pPr marL="1352550" lvl="1" indent="-454025">
              <a:buFont typeface="Wingdings" panose="05000000000000000000" pitchFamily="2" charset="2"/>
              <a:buChar char="ü"/>
            </a:pPr>
            <a:r>
              <a:rPr lang="cs-CZ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Somnolence</a:t>
            </a:r>
            <a:r>
              <a:rPr lang="cs-CZ" sz="1200" dirty="0"/>
              <a:t> (zvýšená spavost - reaguje na oslovení - souvislá slovní odpověď)</a:t>
            </a:r>
          </a:p>
          <a:p>
            <a:pPr marL="1352550" lvl="1" indent="-454025">
              <a:buFont typeface="Wingdings" panose="05000000000000000000" pitchFamily="2" charset="2"/>
              <a:buChar char="ü"/>
            </a:pPr>
            <a:r>
              <a:rPr lang="cs-CZ" sz="1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Sopor</a:t>
            </a:r>
            <a:r>
              <a:rPr lang="cs-CZ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1200" dirty="0"/>
              <a:t>(reaguje na bolestivý podnět - bez souvislé slovní odpovědi)</a:t>
            </a:r>
          </a:p>
          <a:p>
            <a:pPr marL="1352550" lvl="1" indent="-454025">
              <a:buFont typeface="Wingdings" panose="05000000000000000000" pitchFamily="2" charset="2"/>
              <a:buChar char="ü"/>
            </a:pPr>
            <a:r>
              <a:rPr lang="cs-CZ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Kóma</a:t>
            </a:r>
            <a:r>
              <a:rPr lang="cs-CZ" sz="1200" dirty="0"/>
              <a:t> (nereaguje)</a:t>
            </a:r>
          </a:p>
          <a:p>
            <a:pPr marL="441325"/>
            <a:endParaRPr lang="cs-CZ" sz="1200" dirty="0"/>
          </a:p>
        </p:txBody>
      </p:sp>
      <p:sp>
        <p:nvSpPr>
          <p:cNvPr id="12" name="TextovéPole 11"/>
          <p:cNvSpPr txBox="1"/>
          <p:nvPr/>
        </p:nvSpPr>
        <p:spPr>
          <a:xfrm>
            <a:off x="8626401" y="780960"/>
            <a:ext cx="4002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[1]</a:t>
            </a:r>
          </a:p>
        </p:txBody>
      </p:sp>
      <p:sp>
        <p:nvSpPr>
          <p:cNvPr id="4" name="Obdélník 3"/>
          <p:cNvSpPr/>
          <p:nvPr/>
        </p:nvSpPr>
        <p:spPr>
          <a:xfrm>
            <a:off x="6425816" y="707844"/>
            <a:ext cx="1510336" cy="52935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/>
              <a:t>Velikost v mm</a:t>
            </a:r>
          </a:p>
        </p:txBody>
      </p:sp>
      <p:graphicFrame>
        <p:nvGraphicFramePr>
          <p:cNvPr id="5" name="Tabulk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4743123"/>
              </p:ext>
            </p:extLst>
          </p:nvPr>
        </p:nvGraphicFramePr>
        <p:xfrm>
          <a:off x="58854" y="909963"/>
          <a:ext cx="6470515" cy="153049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16669">
                  <a:extLst>
                    <a:ext uri="{9D8B030D-6E8A-4147-A177-3AD203B41FA5}">
                      <a16:colId xmlns:a16="http://schemas.microsoft.com/office/drawing/2014/main" val="1078696117"/>
                    </a:ext>
                  </a:extLst>
                </a:gridCol>
                <a:gridCol w="2112820">
                  <a:extLst>
                    <a:ext uri="{9D8B030D-6E8A-4147-A177-3AD203B41FA5}">
                      <a16:colId xmlns:a16="http://schemas.microsoft.com/office/drawing/2014/main" val="536518883"/>
                    </a:ext>
                  </a:extLst>
                </a:gridCol>
                <a:gridCol w="2641026">
                  <a:extLst>
                    <a:ext uri="{9D8B030D-6E8A-4147-A177-3AD203B41FA5}">
                      <a16:colId xmlns:a16="http://schemas.microsoft.com/office/drawing/2014/main" val="4005385601"/>
                    </a:ext>
                  </a:extLst>
                </a:gridCol>
              </a:tblGrid>
              <a:tr h="241627"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kern="1200" dirty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Vyšetření zornic</a:t>
                      </a:r>
                    </a:p>
                  </a:txBody>
                  <a:tcPr marL="62503" marR="62503" marT="0" marB="0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03" marR="62503" marT="0" marB="0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cs-CZ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03" marR="62503" marT="0" marB="0"/>
                </a:tc>
                <a:extLst>
                  <a:ext uri="{0D108BD9-81ED-4DB2-BD59-A6C34878D82A}">
                    <a16:rowId xmlns:a16="http://schemas.microsoft.com/office/drawing/2014/main" val="3647259747"/>
                  </a:ext>
                </a:extLst>
              </a:tr>
              <a:tr h="18040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Termín</a:t>
                      </a:r>
                      <a:endParaRPr lang="cs-CZ" sz="12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03" marR="6250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Vzhled zornice</a:t>
                      </a:r>
                      <a:endParaRPr lang="cs-CZ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03" marR="6250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Důvody</a:t>
                      </a:r>
                      <a:endParaRPr lang="cs-CZ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03" marR="62503" marT="0" marB="0"/>
                </a:tc>
                <a:extLst>
                  <a:ext uri="{0D108BD9-81ED-4DB2-BD59-A6C34878D82A}">
                    <a16:rowId xmlns:a16="http://schemas.microsoft.com/office/drawing/2014/main" val="2392830825"/>
                  </a:ext>
                </a:extLst>
              </a:tr>
              <a:tr h="18040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 err="1">
                          <a:effectLst/>
                        </a:rPr>
                        <a:t>Isokorické</a:t>
                      </a:r>
                      <a:r>
                        <a:rPr lang="cs-CZ" sz="1200" dirty="0">
                          <a:effectLst/>
                        </a:rPr>
                        <a:t> zornice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03" marR="6250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Stejně velké zornice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03" marR="6250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fyziologické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03" marR="62503" marT="0" marB="0"/>
                </a:tc>
                <a:extLst>
                  <a:ext uri="{0D108BD9-81ED-4DB2-BD59-A6C34878D82A}">
                    <a16:rowId xmlns:a16="http://schemas.microsoft.com/office/drawing/2014/main" val="295586469"/>
                  </a:ext>
                </a:extLst>
              </a:tr>
              <a:tr h="37296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Anisokorické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03" marR="6250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Nestejně velké zornice - rozdíl </a:t>
                      </a:r>
                      <a:r>
                        <a:rPr lang="cs-CZ" sz="1200">
                          <a:effectLst/>
                          <a:sym typeface="Symbol" panose="05050102010706020507" pitchFamily="18" charset="2"/>
                        </a:rPr>
                        <a:t></a:t>
                      </a:r>
                      <a:r>
                        <a:rPr lang="cs-CZ" sz="1200">
                          <a:effectLst/>
                        </a:rPr>
                        <a:t> 0,3 mm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03" marR="6250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Útlak NIII. (např. epidurální hematom)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03" marR="62503" marT="0" marB="0"/>
                </a:tc>
                <a:extLst>
                  <a:ext uri="{0D108BD9-81ED-4DB2-BD59-A6C34878D82A}">
                    <a16:rowId xmlns:a16="http://schemas.microsoft.com/office/drawing/2014/main" val="1321128984"/>
                  </a:ext>
                </a:extLst>
              </a:tr>
              <a:tr h="18040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Mióza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03" marR="6250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Zúžení zornice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03" marR="6250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Zánět duhovky, některé léky/drogy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03" marR="62503" marT="0" marB="0"/>
                </a:tc>
                <a:extLst>
                  <a:ext uri="{0D108BD9-81ED-4DB2-BD59-A6C34878D82A}">
                    <a16:rowId xmlns:a16="http://schemas.microsoft.com/office/drawing/2014/main" val="1497588974"/>
                  </a:ext>
                </a:extLst>
              </a:tr>
              <a:tr h="26810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Mydriáza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03" marR="6250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Rozšíření zornic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03" marR="6250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Hluboké bezvědomí - působení atropinu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03" marR="62503" marT="0" marB="0"/>
                </a:tc>
                <a:extLst>
                  <a:ext uri="{0D108BD9-81ED-4DB2-BD59-A6C34878D82A}">
                    <a16:rowId xmlns:a16="http://schemas.microsoft.com/office/drawing/2014/main" val="316430099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7660687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0" y="6062798"/>
            <a:ext cx="914400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000" dirty="0"/>
              <a:t>ROLKOVÁ Sylvie. 7. Kraniocerebrální poranění. In LUCKEROVÁ, Lucie et al. </a:t>
            </a:r>
            <a:r>
              <a:rPr lang="cs-CZ" sz="1000" i="1" dirty="0"/>
              <a:t>Ošetřovatelská péče o pacienta v traumatologii. </a:t>
            </a:r>
            <a:r>
              <a:rPr lang="cs-CZ" sz="1000" dirty="0"/>
              <a:t>Brno (</a:t>
            </a:r>
            <a:r>
              <a:rPr lang="cs-CZ" sz="1000" dirty="0" err="1"/>
              <a:t>Czechia</a:t>
            </a:r>
            <a:r>
              <a:rPr lang="cs-CZ" sz="1000" dirty="0"/>
              <a:t>): NCO NZO, 2014, s. 38 - 44. ISBN 9788070135693. Czech.</a:t>
            </a:r>
          </a:p>
          <a:p>
            <a:r>
              <a:rPr lang="pl-PL" sz="1000" dirty="0"/>
              <a:t>Skórovací systémy v IP </a:t>
            </a:r>
            <a:r>
              <a:rPr lang="en-US" sz="1000" dirty="0"/>
              <a:t>[</a:t>
            </a:r>
            <a:r>
              <a:rPr lang="cs-CZ" sz="1000" dirty="0"/>
              <a:t>online]. </a:t>
            </a:r>
            <a:r>
              <a:rPr lang="en-US" sz="1000" dirty="0"/>
              <a:t>[</a:t>
            </a:r>
            <a:r>
              <a:rPr lang="cs-CZ" sz="1000" dirty="0" err="1"/>
              <a:t>cited</a:t>
            </a:r>
            <a:r>
              <a:rPr lang="cs-CZ" sz="1000" dirty="0"/>
              <a:t> 2018-10-11]. </a:t>
            </a:r>
            <a:r>
              <a:rPr lang="cs-CZ" sz="1000" dirty="0" err="1"/>
              <a:t>Available</a:t>
            </a:r>
            <a:r>
              <a:rPr lang="cs-CZ" sz="1000" dirty="0"/>
              <a:t> </a:t>
            </a:r>
            <a:r>
              <a:rPr lang="cs-CZ" sz="1000" dirty="0" err="1"/>
              <a:t>from</a:t>
            </a:r>
            <a:r>
              <a:rPr lang="cs-CZ" sz="1000" dirty="0"/>
              <a:t>: </a:t>
            </a:r>
            <a:r>
              <a:rPr lang="cs-CZ" sz="1000" dirty="0">
                <a:hlinkClick r:id="rId2"/>
              </a:rPr>
              <a:t>https://is.muni.cz/el/1411/jaro2014/BZPN0433c/um/SKOROVACI_SYSTEMY_v_IP.pdf</a:t>
            </a:r>
            <a:r>
              <a:rPr lang="cs-CZ" sz="1000" dirty="0"/>
              <a:t>. Czech</a:t>
            </a:r>
            <a:r>
              <a:rPr lang="pl-PL" sz="1000" dirty="0"/>
              <a:t>.</a:t>
            </a:r>
            <a:endParaRPr lang="cs-CZ" sz="1000" dirty="0"/>
          </a:p>
          <a:p>
            <a:pPr marL="228600" indent="-228600">
              <a:buAutoNum type="arabicPeriod"/>
            </a:pPr>
            <a:r>
              <a:rPr lang="cs-CZ" sz="1000" dirty="0" err="1"/>
              <a:t>Anesteziologe</a:t>
            </a:r>
            <a:r>
              <a:rPr lang="cs-CZ" sz="1000" dirty="0"/>
              <a:t>, resuscitace a intenzivní medicína. Vyšetření zornic </a:t>
            </a:r>
            <a:r>
              <a:rPr lang="en-US" sz="1000" dirty="0"/>
              <a:t>[</a:t>
            </a:r>
            <a:r>
              <a:rPr lang="cs-CZ" sz="1000" dirty="0"/>
              <a:t>online]. </a:t>
            </a:r>
            <a:r>
              <a:rPr lang="en-US" sz="1000" dirty="0"/>
              <a:t>[</a:t>
            </a:r>
            <a:r>
              <a:rPr lang="cs-CZ" sz="1000" dirty="0" err="1"/>
              <a:t>cited</a:t>
            </a:r>
            <a:r>
              <a:rPr lang="cs-CZ" sz="1000" dirty="0"/>
              <a:t> 2018-7-9]. </a:t>
            </a:r>
            <a:r>
              <a:rPr lang="cs-CZ" sz="1000" dirty="0" err="1"/>
              <a:t>Available</a:t>
            </a:r>
            <a:r>
              <a:rPr lang="cs-CZ" sz="1000" dirty="0"/>
              <a:t> </a:t>
            </a:r>
            <a:r>
              <a:rPr lang="cs-CZ" sz="1000" dirty="0" err="1"/>
              <a:t>from</a:t>
            </a:r>
            <a:r>
              <a:rPr lang="cs-CZ" sz="1000" dirty="0"/>
              <a:t>: </a:t>
            </a:r>
            <a:r>
              <a:rPr lang="cs-CZ" sz="1000" dirty="0">
                <a:hlinkClick r:id="rId3"/>
              </a:rPr>
              <a:t>https://ans.arim.cz/multimedia/vysetreni-zornic/.Czech</a:t>
            </a:r>
            <a:endParaRPr lang="cs-CZ" sz="1000" dirty="0"/>
          </a:p>
          <a:p>
            <a:pPr marL="228600" indent="-228600">
              <a:buFontTx/>
              <a:buAutoNum type="arabicPeriod"/>
            </a:pPr>
            <a:r>
              <a:rPr lang="cs-CZ" sz="1000" dirty="0" err="1"/>
              <a:t>Wikiskripta</a:t>
            </a:r>
            <a:r>
              <a:rPr lang="cs-CZ" sz="1000" dirty="0"/>
              <a:t>. Meningeální jevy </a:t>
            </a:r>
            <a:r>
              <a:rPr lang="en-US" sz="1000" dirty="0"/>
              <a:t>[</a:t>
            </a:r>
            <a:r>
              <a:rPr lang="cs-CZ" sz="1000" dirty="0"/>
              <a:t>online]. </a:t>
            </a:r>
            <a:r>
              <a:rPr lang="en-US" sz="1000" dirty="0"/>
              <a:t>[</a:t>
            </a:r>
            <a:r>
              <a:rPr lang="cs-CZ" sz="1000" dirty="0" err="1"/>
              <a:t>cited</a:t>
            </a:r>
            <a:r>
              <a:rPr lang="cs-CZ" sz="1000" dirty="0"/>
              <a:t> 2018-8-9]. </a:t>
            </a:r>
            <a:r>
              <a:rPr lang="cs-CZ" sz="1000" dirty="0" err="1"/>
              <a:t>Available</a:t>
            </a:r>
            <a:r>
              <a:rPr lang="cs-CZ" sz="1000" dirty="0"/>
              <a:t> </a:t>
            </a:r>
            <a:r>
              <a:rPr lang="cs-CZ" sz="1000" dirty="0" err="1"/>
              <a:t>from</a:t>
            </a:r>
            <a:r>
              <a:rPr lang="cs-CZ" sz="1000" dirty="0"/>
              <a:t>: </a:t>
            </a:r>
            <a:r>
              <a:rPr lang="cs-CZ" sz="1000" dirty="0">
                <a:hlinkClick r:id="rId4"/>
              </a:rPr>
              <a:t>https://www.wikiskripta.eu/w/Meninge%C3%A1ln%C3%AD_jevy</a:t>
            </a:r>
            <a:r>
              <a:rPr lang="cs-CZ" sz="1000" dirty="0"/>
              <a:t>. Czech</a:t>
            </a:r>
          </a:p>
        </p:txBody>
      </p:sp>
      <p:pic>
        <p:nvPicPr>
          <p:cNvPr id="4" name="Obrázek 3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2974"/>
            <a:ext cx="3713097" cy="5276850"/>
          </a:xfrm>
          <a:prstGeom prst="rect">
            <a:avLst/>
          </a:prstGeom>
        </p:spPr>
      </p:pic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>
          <a:xfrm>
            <a:off x="0" y="1133"/>
            <a:ext cx="2895600" cy="365125"/>
          </a:xfrm>
        </p:spPr>
        <p:txBody>
          <a:bodyPr/>
          <a:lstStyle/>
          <a:p>
            <a:r>
              <a:rPr lang="cs-CZ" dirty="0"/>
              <a:t>Dedikováno projektu MUNI/FR/0962/2017</a:t>
            </a:r>
          </a:p>
        </p:txBody>
      </p:sp>
      <p:sp>
        <p:nvSpPr>
          <p:cNvPr id="5" name="Nadpis 1"/>
          <p:cNvSpPr txBox="1">
            <a:spLocks/>
          </p:cNvSpPr>
          <p:nvPr/>
        </p:nvSpPr>
        <p:spPr>
          <a:xfrm>
            <a:off x="2221253" y="0"/>
            <a:ext cx="6646689" cy="620688"/>
          </a:xfrm>
          <a:prstGeom prst="rect">
            <a:avLst/>
          </a:prstGeom>
        </p:spPr>
        <p:txBody>
          <a:bodyPr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MENINGEÁLNÍ PŘÍZNAKY</a:t>
            </a:r>
          </a:p>
        </p:txBody>
      </p:sp>
      <p:sp>
        <p:nvSpPr>
          <p:cNvPr id="6" name="Obdélník 5"/>
          <p:cNvSpPr/>
          <p:nvPr/>
        </p:nvSpPr>
        <p:spPr>
          <a:xfrm>
            <a:off x="3419872" y="479311"/>
            <a:ext cx="5753437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1" dirty="0">
                <a:solidFill>
                  <a:schemeClr val="tx1"/>
                </a:solidFill>
              </a:rPr>
              <a:t>Opozice šíje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400" dirty="0">
                <a:solidFill>
                  <a:schemeClr val="tx1"/>
                </a:solidFill>
              </a:rPr>
              <a:t>Leh na zádech,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400" dirty="0"/>
              <a:t>P</a:t>
            </a:r>
            <a:r>
              <a:rPr lang="cs-CZ" sz="1400" dirty="0">
                <a:solidFill>
                  <a:schemeClr val="tx1"/>
                </a:solidFill>
              </a:rPr>
              <a:t>asivní anteflexe šíje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400" dirty="0"/>
              <a:t>P</a:t>
            </a:r>
            <a:r>
              <a:rPr lang="cs-CZ" sz="1400" dirty="0">
                <a:solidFill>
                  <a:schemeClr val="tx1"/>
                </a:solidFill>
              </a:rPr>
              <a:t>atologie: nelze provézt (svalový odpor a bolestivost), měříme počet prstů, které se vejdou do prostoru mezi bradu a sternum.</a:t>
            </a:r>
          </a:p>
          <a:p>
            <a:r>
              <a:rPr lang="cs-CZ" sz="1400" b="1" dirty="0" err="1"/>
              <a:t>Brudzinský</a:t>
            </a:r>
            <a:r>
              <a:rPr lang="cs-CZ" sz="1400" b="1" dirty="0"/>
              <a:t> I. příznak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400" dirty="0">
                <a:solidFill>
                  <a:schemeClr val="tx1"/>
                </a:solidFill>
              </a:rPr>
              <a:t>Leh na zádech a  anteflexe šíje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400" dirty="0"/>
              <a:t>Patologie: mimovolní</a:t>
            </a:r>
            <a:r>
              <a:rPr lang="cs-CZ" sz="1400" dirty="0">
                <a:solidFill>
                  <a:schemeClr val="tx1"/>
                </a:solidFill>
              </a:rPr>
              <a:t> pokrčení původně natažených DKK v kolenou </a:t>
            </a:r>
          </a:p>
          <a:p>
            <a:r>
              <a:rPr lang="cs-CZ" sz="1400" b="1" dirty="0"/>
              <a:t>Spinální příznak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400" dirty="0">
                <a:solidFill>
                  <a:schemeClr val="tx1"/>
                </a:solidFill>
              </a:rPr>
              <a:t>Neschopnost přiblížit ústa ke kolenům</a:t>
            </a:r>
          </a:p>
          <a:p>
            <a:r>
              <a:rPr lang="cs-CZ" sz="1400" b="1" dirty="0" err="1">
                <a:solidFill>
                  <a:schemeClr val="tx1"/>
                </a:solidFill>
              </a:rPr>
              <a:t>Lasegueův</a:t>
            </a:r>
            <a:r>
              <a:rPr lang="cs-CZ" sz="1400" b="1" dirty="0">
                <a:solidFill>
                  <a:schemeClr val="tx1"/>
                </a:solidFill>
              </a:rPr>
              <a:t> příznak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400" dirty="0">
                <a:solidFill>
                  <a:schemeClr val="tx1"/>
                </a:solidFill>
              </a:rPr>
              <a:t>Leh na zádech, zdvih natažené DK (úhel v kyčli 90°) a dorsální flexe nohy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400" dirty="0"/>
              <a:t>P</a:t>
            </a:r>
            <a:r>
              <a:rPr lang="cs-CZ" sz="1400" dirty="0">
                <a:solidFill>
                  <a:schemeClr val="tx1"/>
                </a:solidFill>
              </a:rPr>
              <a:t>atologie: tah/bolest/tlak v lýtku</a:t>
            </a:r>
          </a:p>
          <a:p>
            <a:r>
              <a:rPr lang="cs-CZ" sz="1400" b="1" dirty="0" err="1"/>
              <a:t>Kernigův</a:t>
            </a:r>
            <a:r>
              <a:rPr lang="cs-CZ" sz="1400" b="1" dirty="0"/>
              <a:t> příznak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400" dirty="0">
                <a:solidFill>
                  <a:schemeClr val="tx1"/>
                </a:solidFill>
              </a:rPr>
              <a:t>Leh na zádech, DK ohnutá v úhlu 90° (kyčel i koleno), následná extenze kolena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400" dirty="0"/>
              <a:t>P</a:t>
            </a:r>
            <a:r>
              <a:rPr lang="cs-CZ" sz="1400" dirty="0">
                <a:solidFill>
                  <a:schemeClr val="tx1"/>
                </a:solidFill>
              </a:rPr>
              <a:t>atologie: tah/bolest/tlak v lýtku.</a:t>
            </a:r>
          </a:p>
          <a:p>
            <a:r>
              <a:rPr lang="cs-CZ" sz="1400" b="1" dirty="0"/>
              <a:t>Příznak trojnožky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400" dirty="0">
                <a:solidFill>
                  <a:schemeClr val="tx1"/>
                </a:solidFill>
              </a:rPr>
              <a:t>Při posazování si pacient dává horní končetiny dozadu, nikoli souběžně s trupem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cs-CZ" sz="1400" dirty="0">
              <a:solidFill>
                <a:schemeClr val="tx1"/>
              </a:solidFill>
            </a:endParaRPr>
          </a:p>
          <a:p>
            <a:r>
              <a:rPr lang="cs-CZ" sz="1400" b="1" dirty="0">
                <a:solidFill>
                  <a:schemeClr val="tx1"/>
                </a:solidFill>
              </a:rPr>
              <a:t>Další </a:t>
            </a:r>
            <a:r>
              <a:rPr lang="cs-CZ" sz="1400" b="1" dirty="0" err="1">
                <a:solidFill>
                  <a:schemeClr val="tx1"/>
                </a:solidFill>
              </a:rPr>
              <a:t>symtomy</a:t>
            </a:r>
            <a:r>
              <a:rPr lang="cs-CZ" sz="1400" b="1" dirty="0">
                <a:solidFill>
                  <a:schemeClr val="tx1"/>
                </a:solidFill>
              </a:rPr>
              <a:t>: </a:t>
            </a:r>
            <a:r>
              <a:rPr lang="cs-CZ" sz="1400" dirty="0">
                <a:solidFill>
                  <a:schemeClr val="tx1"/>
                </a:solidFill>
              </a:rPr>
              <a:t>světloplachost, </a:t>
            </a:r>
            <a:r>
              <a:rPr lang="cs-CZ" sz="1400" dirty="0" err="1">
                <a:solidFill>
                  <a:schemeClr val="tx1"/>
                </a:solidFill>
              </a:rPr>
              <a:t>zvukoplachost</a:t>
            </a:r>
            <a:r>
              <a:rPr lang="cs-CZ" sz="1400" dirty="0">
                <a:solidFill>
                  <a:schemeClr val="tx1"/>
                </a:solidFill>
              </a:rPr>
              <a:t>, nevolnost/zvracení, bolest hlavy, únava</a:t>
            </a:r>
          </a:p>
          <a:p>
            <a:r>
              <a:rPr lang="cs-CZ" sz="1400" b="1" dirty="0">
                <a:solidFill>
                  <a:schemeClr val="tx1"/>
                </a:solidFill>
              </a:rPr>
              <a:t>Výskyt: </a:t>
            </a:r>
            <a:r>
              <a:rPr lang="cs-CZ" sz="1400" dirty="0">
                <a:solidFill>
                  <a:schemeClr val="tx1"/>
                </a:solidFill>
              </a:rPr>
              <a:t>meningitida, subarachnoidální krvácení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60373" y="407188"/>
            <a:ext cx="4002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[2]</a:t>
            </a:r>
          </a:p>
        </p:txBody>
      </p:sp>
    </p:spTree>
    <p:extLst>
      <p:ext uri="{BB962C8B-B14F-4D97-AF65-F5344CB8AC3E}">
        <p14:creationId xmlns:p14="http://schemas.microsoft.com/office/powerpoint/2010/main" val="45598210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>
          <a:xfrm>
            <a:off x="6186694" y="6460320"/>
            <a:ext cx="2895600" cy="365125"/>
          </a:xfrm>
        </p:spPr>
        <p:txBody>
          <a:bodyPr/>
          <a:lstStyle/>
          <a:p>
            <a:r>
              <a:rPr lang="cs-CZ" dirty="0"/>
              <a:t>Dedikováno projektu MUNI/FR/0962/2017</a:t>
            </a:r>
          </a:p>
        </p:txBody>
      </p:sp>
      <p:sp>
        <p:nvSpPr>
          <p:cNvPr id="3" name="Nadpis 1"/>
          <p:cNvSpPr txBox="1">
            <a:spLocks/>
          </p:cNvSpPr>
          <p:nvPr/>
        </p:nvSpPr>
        <p:spPr>
          <a:xfrm>
            <a:off x="107504" y="116632"/>
            <a:ext cx="8784976" cy="620688"/>
          </a:xfrm>
          <a:prstGeom prst="rect">
            <a:avLst/>
          </a:prstGeom>
        </p:spPr>
        <p:txBody>
          <a:bodyPr>
            <a:normAutofit fontScale="6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KRÁNIOCEREBRÁLNÍ PORANĚNÍ - režimová opatření</a:t>
            </a:r>
          </a:p>
        </p:txBody>
      </p:sp>
      <p:sp>
        <p:nvSpPr>
          <p:cNvPr id="5" name="Obdélník 4"/>
          <p:cNvSpPr/>
          <p:nvPr/>
        </p:nvSpPr>
        <p:spPr>
          <a:xfrm>
            <a:off x="113205" y="511363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Diskutabilní podepsání reverzu - pacient může být v období amnézie.</a:t>
            </a:r>
          </a:p>
          <a:p>
            <a:pPr algn="ctr"/>
            <a:r>
              <a:rPr lang="cs-CZ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Dodržování režimových opatření je důležité jako prevence komplikací a </a:t>
            </a:r>
            <a:r>
              <a:rPr lang="cs-CZ" sz="1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postkomočního</a:t>
            </a:r>
            <a:r>
              <a:rPr lang="cs-CZ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syndromu.</a:t>
            </a:r>
          </a:p>
          <a:p>
            <a:pPr lvl="1"/>
            <a:endParaRPr lang="cs-CZ" sz="1600" dirty="0"/>
          </a:p>
        </p:txBody>
      </p:sp>
      <p:sp>
        <p:nvSpPr>
          <p:cNvPr id="4" name="Pětiúhelník 3"/>
          <p:cNvSpPr/>
          <p:nvPr/>
        </p:nvSpPr>
        <p:spPr>
          <a:xfrm rot="5400000">
            <a:off x="1441874" y="-432866"/>
            <a:ext cx="1969068" cy="4796256"/>
          </a:xfrm>
          <a:prstGeom prst="homePlat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bdélník 5"/>
          <p:cNvSpPr/>
          <p:nvPr/>
        </p:nvSpPr>
        <p:spPr>
          <a:xfrm>
            <a:off x="281350" y="980728"/>
            <a:ext cx="4556102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První hodiny po úraze (dle indikace lékaře prvních 24 hod)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400" dirty="0"/>
              <a:t>Klid na lůžku - leh na zádech elevace trupu max. 30°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400" dirty="0"/>
              <a:t>Pacient nesmí sedět, chodit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400" dirty="0"/>
              <a:t>Tlumení světla/hluku (bolesti hlavy)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400" dirty="0"/>
              <a:t>Restrikce příjmu per os</a:t>
            </a:r>
          </a:p>
        </p:txBody>
      </p:sp>
      <p:sp>
        <p:nvSpPr>
          <p:cNvPr id="7" name="Pětiúhelník 6"/>
          <p:cNvSpPr/>
          <p:nvPr/>
        </p:nvSpPr>
        <p:spPr>
          <a:xfrm rot="5400000">
            <a:off x="1713172" y="634992"/>
            <a:ext cx="1426472" cy="4796256"/>
          </a:xfrm>
          <a:prstGeom prst="homePlat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Obdélník 7"/>
          <p:cNvSpPr/>
          <p:nvPr/>
        </p:nvSpPr>
        <p:spPr>
          <a:xfrm>
            <a:off x="281349" y="2316925"/>
            <a:ext cx="441748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4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Režim WC (indikuje lékař obvykle 24 hodin po úrazu)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400" dirty="0"/>
              <a:t>Klid na lůžku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400" dirty="0"/>
              <a:t>Pacient smí pouze na toaletu</a:t>
            </a:r>
          </a:p>
        </p:txBody>
      </p:sp>
      <p:sp>
        <p:nvSpPr>
          <p:cNvPr id="11" name="Obdélník 10"/>
          <p:cNvSpPr/>
          <p:nvPr/>
        </p:nvSpPr>
        <p:spPr>
          <a:xfrm>
            <a:off x="28280" y="3347313"/>
            <a:ext cx="4809172" cy="116196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indent="263525"/>
            <a:r>
              <a:rPr lang="cs-CZ" sz="1400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2-3 týdny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400" dirty="0">
                <a:solidFill>
                  <a:schemeClr val="tx1"/>
                </a:solidFill>
              </a:rPr>
              <a:t>Zůstat doma - odpočívat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400" dirty="0">
                <a:solidFill>
                  <a:schemeClr val="tx1"/>
                </a:solidFill>
              </a:rPr>
              <a:t>Nesportovat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400" dirty="0">
                <a:solidFill>
                  <a:schemeClr val="tx1"/>
                </a:solidFill>
              </a:rPr>
              <a:t>Omezit i psychické aktivity (čtení, televizi a počítač)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400" dirty="0">
                <a:solidFill>
                  <a:schemeClr val="tx1"/>
                </a:solidFill>
              </a:rPr>
              <a:t>Vyhnout se koupeli v horké vodě</a:t>
            </a:r>
          </a:p>
        </p:txBody>
      </p:sp>
      <p:sp>
        <p:nvSpPr>
          <p:cNvPr id="12" name="Obdélník 11"/>
          <p:cNvSpPr/>
          <p:nvPr/>
        </p:nvSpPr>
        <p:spPr>
          <a:xfrm>
            <a:off x="4866975" y="1011505"/>
            <a:ext cx="427702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POSTKOMOČNÍ SYNDROM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400" dirty="0"/>
              <a:t>U 50 % postižených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400" dirty="0"/>
              <a:t>Může se rozvinout i několik dní po úrazu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400" dirty="0"/>
              <a:t>Může přetrvávat řadu měsíců</a:t>
            </a:r>
          </a:p>
          <a:p>
            <a:r>
              <a:rPr lang="cs-CZ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Příznaky - přetrvávající</a:t>
            </a:r>
            <a:r>
              <a:rPr lang="cs-CZ" sz="1400" dirty="0"/>
              <a:t>: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400" dirty="0"/>
              <a:t>Bolest hlavy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400" dirty="0" err="1"/>
              <a:t>Tinnitus</a:t>
            </a:r>
            <a:endParaRPr lang="cs-CZ" sz="14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400" dirty="0"/>
              <a:t>Poruchy spánku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400" dirty="0"/>
              <a:t>Únava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400" dirty="0"/>
              <a:t>Porucha pozornosti, soustředění a paměti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400" dirty="0"/>
              <a:t>Podráždění, frustrace</a:t>
            </a:r>
          </a:p>
        </p:txBody>
      </p:sp>
      <p:sp>
        <p:nvSpPr>
          <p:cNvPr id="13" name="Zaoblený obdélník 12"/>
          <p:cNvSpPr/>
          <p:nvPr/>
        </p:nvSpPr>
        <p:spPr>
          <a:xfrm>
            <a:off x="3464002" y="5052857"/>
            <a:ext cx="3429062" cy="133619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lvl="1"/>
            <a:r>
              <a:rPr lang="cs-CZ" sz="14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Retrográdní amnézie</a:t>
            </a:r>
          </a:p>
          <a:p>
            <a:pPr marL="285750" lvl="1" indent="-285750">
              <a:buFont typeface="Wingdings" panose="05000000000000000000" pitchFamily="2" charset="2"/>
              <a:buChar char="ü"/>
            </a:pPr>
            <a:r>
              <a:rPr lang="cs-CZ" sz="1400" dirty="0"/>
              <a:t>Ztráta paměti na období před úrazem </a:t>
            </a:r>
          </a:p>
          <a:p>
            <a:pPr marL="0" lvl="1"/>
            <a:r>
              <a:rPr lang="cs-CZ" sz="14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Posttraumatická amnézie</a:t>
            </a:r>
          </a:p>
          <a:p>
            <a:pPr marL="285750" lvl="1" indent="-285750">
              <a:buFont typeface="Wingdings" panose="05000000000000000000" pitchFamily="2" charset="2"/>
              <a:buChar char="ü"/>
            </a:pPr>
            <a:r>
              <a:rPr lang="cs-CZ" sz="1400" dirty="0"/>
              <a:t>Ztráta paměti na období po úraze</a:t>
            </a:r>
          </a:p>
          <a:p>
            <a:pPr marL="285750" lvl="1" indent="-285750">
              <a:buFont typeface="Wingdings" panose="05000000000000000000" pitchFamily="2" charset="2"/>
              <a:buChar char="ü"/>
            </a:pPr>
            <a:r>
              <a:rPr lang="cs-CZ" sz="1400" dirty="0"/>
              <a:t>Trvá méně jak hodinu</a:t>
            </a:r>
          </a:p>
        </p:txBody>
      </p:sp>
      <p:sp>
        <p:nvSpPr>
          <p:cNvPr id="14" name="Zaoblený obdélník 13"/>
          <p:cNvSpPr/>
          <p:nvPr/>
        </p:nvSpPr>
        <p:spPr>
          <a:xfrm>
            <a:off x="11012" y="4613576"/>
            <a:ext cx="3452990" cy="2127792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lvl="1"/>
            <a:r>
              <a:rPr lang="cs-CZ" sz="14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Příznaky</a:t>
            </a:r>
          </a:p>
          <a:p>
            <a:pPr marL="355600" lvl="1" indent="-355600">
              <a:buFont typeface="Wingdings" panose="05000000000000000000" pitchFamily="2" charset="2"/>
              <a:buChar char="ü"/>
            </a:pPr>
            <a:r>
              <a:rPr lang="cs-CZ" sz="1400" dirty="0"/>
              <a:t>Amnézie</a:t>
            </a:r>
          </a:p>
          <a:p>
            <a:pPr marL="355600" lvl="1" indent="-355600">
              <a:buFont typeface="Wingdings" panose="05000000000000000000" pitchFamily="2" charset="2"/>
              <a:buChar char="ü"/>
            </a:pPr>
            <a:r>
              <a:rPr lang="cs-CZ" sz="1400" dirty="0"/>
              <a:t>Bolest hlavy</a:t>
            </a:r>
          </a:p>
          <a:p>
            <a:pPr marL="355600" lvl="1" indent="-355600">
              <a:buFont typeface="Wingdings" panose="05000000000000000000" pitchFamily="2" charset="2"/>
              <a:buChar char="ü"/>
            </a:pPr>
            <a:r>
              <a:rPr lang="cs-CZ" sz="1400" dirty="0"/>
              <a:t>Poruchy spánku</a:t>
            </a:r>
          </a:p>
          <a:p>
            <a:pPr marL="355600" lvl="1" indent="-355600">
              <a:buFont typeface="Wingdings" panose="05000000000000000000" pitchFamily="2" charset="2"/>
              <a:buChar char="ü"/>
            </a:pPr>
            <a:r>
              <a:rPr lang="cs-CZ" sz="1400" dirty="0"/>
              <a:t>Nauzea a vomitus</a:t>
            </a:r>
          </a:p>
          <a:p>
            <a:pPr marL="355600" lvl="1" indent="-355600">
              <a:buFont typeface="Wingdings" panose="05000000000000000000" pitchFamily="2" charset="2"/>
              <a:buChar char="ü"/>
            </a:pPr>
            <a:r>
              <a:rPr lang="cs-CZ" sz="1400" dirty="0"/>
              <a:t>Pocení, palpitace</a:t>
            </a:r>
          </a:p>
          <a:p>
            <a:pPr marL="355600" lvl="1" indent="-355600">
              <a:buFont typeface="Wingdings" panose="05000000000000000000" pitchFamily="2" charset="2"/>
              <a:buChar char="ü"/>
            </a:pPr>
            <a:r>
              <a:rPr lang="cs-CZ" sz="1400" dirty="0"/>
              <a:t>Závratě, nejistota při pohybu</a:t>
            </a:r>
          </a:p>
          <a:p>
            <a:pPr marL="355600" lvl="1" indent="-355600">
              <a:buFont typeface="Wingdings" panose="05000000000000000000" pitchFamily="2" charset="2"/>
              <a:buChar char="ü"/>
            </a:pPr>
            <a:r>
              <a:rPr lang="cs-CZ" sz="1400" dirty="0"/>
              <a:t>Ortostatická hypotenze a tachykardie</a:t>
            </a:r>
          </a:p>
          <a:p>
            <a:pPr marL="355600" lvl="1" indent="-355600">
              <a:buFont typeface="Wingdings" panose="05000000000000000000" pitchFamily="2" charset="2"/>
              <a:buChar char="ü"/>
            </a:pPr>
            <a:r>
              <a:rPr lang="cs-CZ" sz="1400" dirty="0"/>
              <a:t>Poruchy koncentrace, paměti</a:t>
            </a:r>
          </a:p>
        </p:txBody>
      </p:sp>
    </p:spTree>
    <p:extLst>
      <p:ext uri="{BB962C8B-B14F-4D97-AF65-F5344CB8AC3E}">
        <p14:creationId xmlns:p14="http://schemas.microsoft.com/office/powerpoint/2010/main" val="27843531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>
          <a:xfrm>
            <a:off x="6225466" y="6658573"/>
            <a:ext cx="2895600" cy="199427"/>
          </a:xfrm>
        </p:spPr>
        <p:txBody>
          <a:bodyPr/>
          <a:lstStyle/>
          <a:p>
            <a:r>
              <a:rPr lang="cs-CZ" dirty="0"/>
              <a:t>Dedikováno projektu MUNI/FR/0962/2017</a:t>
            </a:r>
          </a:p>
        </p:txBody>
      </p:sp>
      <p:graphicFrame>
        <p:nvGraphicFramePr>
          <p:cNvPr id="3" name="Tabulk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3365075"/>
              </p:ext>
            </p:extLst>
          </p:nvPr>
        </p:nvGraphicFramePr>
        <p:xfrm>
          <a:off x="-3879" y="4426966"/>
          <a:ext cx="9126494" cy="206425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52103">
                  <a:extLst>
                    <a:ext uri="{9D8B030D-6E8A-4147-A177-3AD203B41FA5}">
                      <a16:colId xmlns:a16="http://schemas.microsoft.com/office/drawing/2014/main" val="1608978757"/>
                    </a:ext>
                  </a:extLst>
                </a:gridCol>
                <a:gridCol w="1204280">
                  <a:extLst>
                    <a:ext uri="{9D8B030D-6E8A-4147-A177-3AD203B41FA5}">
                      <a16:colId xmlns:a16="http://schemas.microsoft.com/office/drawing/2014/main" val="3373962650"/>
                    </a:ext>
                  </a:extLst>
                </a:gridCol>
                <a:gridCol w="4203986">
                  <a:extLst>
                    <a:ext uri="{9D8B030D-6E8A-4147-A177-3AD203B41FA5}">
                      <a16:colId xmlns:a16="http://schemas.microsoft.com/office/drawing/2014/main" val="2781044798"/>
                    </a:ext>
                  </a:extLst>
                </a:gridCol>
                <a:gridCol w="1766125">
                  <a:extLst>
                    <a:ext uri="{9D8B030D-6E8A-4147-A177-3AD203B41FA5}">
                      <a16:colId xmlns:a16="http://schemas.microsoft.com/office/drawing/2014/main" val="2778719550"/>
                    </a:ext>
                  </a:extLst>
                </a:gridCol>
              </a:tblGrid>
              <a:tr h="28240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TYP</a:t>
                      </a:r>
                      <a:endParaRPr lang="cs-CZ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ZOBRAZOVACÍ TECHNIKY</a:t>
                      </a:r>
                      <a:endParaRPr lang="cs-CZ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LÉČBA</a:t>
                      </a:r>
                      <a:endParaRPr lang="cs-CZ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Prognóza</a:t>
                      </a:r>
                      <a:endParaRPr lang="cs-CZ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01999799"/>
                  </a:ext>
                </a:extLst>
              </a:tr>
              <a:tr h="36385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OTŘES MOZKU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200" dirty="0">
                          <a:effectLst/>
                        </a:rPr>
                        <a:t>CT bez </a:t>
                      </a:r>
                      <a:r>
                        <a:rPr lang="cs-CZ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nálezu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(kontrolní za 24 - 48 hod) 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2225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200" dirty="0">
                          <a:effectLst/>
                        </a:rPr>
                        <a:t>Monitorace (VF, GCS, zornice)</a:t>
                      </a:r>
                    </a:p>
                    <a:p>
                      <a:pPr marL="2222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Režimová opatření</a:t>
                      </a:r>
                    </a:p>
                    <a:p>
                      <a:pPr marL="2222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Léčba bolesti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Krátkodobé - bez následků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0748416"/>
                  </a:ext>
                </a:extLst>
              </a:tr>
              <a:tr h="36385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POHMOŽDĚNÍ MOZKU</a:t>
                      </a:r>
                      <a:endParaRPr lang="cs-CZ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row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CT s nálezem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Vyšetření očního pozadí</a:t>
                      </a:r>
                      <a:endParaRPr lang="cs-CZ" sz="18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EEG (do 3. měsíců po úrazu)</a:t>
                      </a:r>
                      <a:endParaRPr lang="cs-CZ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rowSpan="3">
                  <a:txBody>
                    <a:bodyPr/>
                    <a:lstStyle/>
                    <a:p>
                      <a:pPr marL="2222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Monitorace (VF, GCS, zornice)</a:t>
                      </a:r>
                      <a:endParaRPr lang="cs-CZ" sz="1800" dirty="0">
                        <a:effectLst/>
                      </a:endParaRPr>
                    </a:p>
                    <a:p>
                      <a:pPr marL="2222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Režimová opatření</a:t>
                      </a:r>
                    </a:p>
                    <a:p>
                      <a:pPr marL="22225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Léčba bolesti</a:t>
                      </a:r>
                    </a:p>
                    <a:p>
                      <a:pPr marL="2222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Léčba otoku mozku</a:t>
                      </a:r>
                      <a:endParaRPr lang="cs-CZ" sz="1800" dirty="0">
                        <a:effectLst/>
                      </a:endParaRPr>
                    </a:p>
                    <a:p>
                      <a:pPr marL="2222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Zvětšující se ložisko: chirurgická léčba (kraniotomie, trepanace)</a:t>
                      </a:r>
                      <a:endParaRPr lang="cs-CZ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Delší časový horizont - bez následků</a:t>
                      </a:r>
                      <a:endParaRPr lang="cs-CZ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42246716"/>
                  </a:ext>
                </a:extLst>
              </a:tr>
              <a:tr h="36385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KOMPRESE MOZKU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Špatná - dle lokalizace</a:t>
                      </a:r>
                      <a:endParaRPr lang="cs-CZ" sz="18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Špatná - dle lokalizace</a:t>
                      </a:r>
                      <a:endParaRPr lang="cs-CZ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49435835"/>
                  </a:ext>
                </a:extLst>
              </a:tr>
              <a:tr h="17597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ROZHMOŽDĚNÍ MOZKU</a:t>
                      </a:r>
                      <a:endParaRPr lang="cs-CZ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75482873"/>
                  </a:ext>
                </a:extLst>
              </a:tr>
            </a:tbl>
          </a:graphicData>
        </a:graphic>
      </p:graphicFrame>
      <p:sp>
        <p:nvSpPr>
          <p:cNvPr id="4" name="Zaoblený obdélník 3"/>
          <p:cNvSpPr/>
          <p:nvPr/>
        </p:nvSpPr>
        <p:spPr>
          <a:xfrm>
            <a:off x="28279" y="545544"/>
            <a:ext cx="8000105" cy="1532334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cs-CZ" sz="1400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OTŘES MOZKU - </a:t>
            </a:r>
            <a:r>
              <a:rPr lang="cs-CZ" sz="1400" b="1" dirty="0" err="1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Commotio</a:t>
            </a:r>
            <a:r>
              <a:rPr lang="cs-CZ" sz="1400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1400" b="1" dirty="0" err="1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cerebri</a:t>
            </a:r>
            <a:endParaRPr lang="cs-CZ" sz="1400" b="1" dirty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400" dirty="0">
                <a:solidFill>
                  <a:schemeClr val="tx1"/>
                </a:solidFill>
              </a:rPr>
              <a:t>Náhlá krátkodobá reversibilní úrazová porucha činnosti CNS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400" dirty="0">
                <a:solidFill>
                  <a:schemeClr val="tx1"/>
                </a:solidFill>
              </a:rPr>
              <a:t>Nemá žádné trvalé následky - při nedodržování režimových opatření se může rozvinout </a:t>
            </a:r>
            <a:r>
              <a:rPr lang="cs-CZ" sz="1400" dirty="0" err="1">
                <a:solidFill>
                  <a:schemeClr val="tx1"/>
                </a:solidFill>
              </a:rPr>
              <a:t>postkomoční</a:t>
            </a:r>
            <a:r>
              <a:rPr lang="cs-CZ" sz="1400" dirty="0">
                <a:solidFill>
                  <a:schemeClr val="tx1"/>
                </a:solidFill>
              </a:rPr>
              <a:t> syndrom nebo poúrazová epilepsie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400" b="1" dirty="0">
                <a:solidFill>
                  <a:schemeClr val="tx1"/>
                </a:solidFill>
              </a:rPr>
              <a:t>Etiologie: </a:t>
            </a:r>
            <a:r>
              <a:rPr lang="cs-CZ" sz="1400" dirty="0">
                <a:solidFill>
                  <a:schemeClr val="tx1"/>
                </a:solidFill>
              </a:rPr>
              <a:t>dysfunkce ascendentní retikulární formace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400" b="1" dirty="0">
                <a:solidFill>
                  <a:schemeClr val="tx1"/>
                </a:solidFill>
              </a:rPr>
              <a:t>Stupně: </a:t>
            </a:r>
            <a:r>
              <a:rPr lang="cs-CZ" sz="1400" dirty="0">
                <a:solidFill>
                  <a:schemeClr val="tx1"/>
                </a:solidFill>
              </a:rPr>
              <a:t>I. stupeň: bezvědomí </a:t>
            </a:r>
            <a:r>
              <a:rPr lang="cs-CZ" sz="1400" dirty="0">
                <a:solidFill>
                  <a:schemeClr val="tx1"/>
                </a:solidFill>
                <a:sym typeface="Symbol" panose="05050102010706020507" pitchFamily="18" charset="2"/>
              </a:rPr>
              <a:t></a:t>
            </a:r>
            <a:r>
              <a:rPr lang="cs-CZ" sz="1400" dirty="0">
                <a:solidFill>
                  <a:schemeClr val="tx1"/>
                </a:solidFill>
              </a:rPr>
              <a:t> 5 min, II stupeň </a:t>
            </a:r>
            <a:r>
              <a:rPr lang="cs-CZ" sz="1400" dirty="0">
                <a:solidFill>
                  <a:schemeClr val="tx1"/>
                </a:solidFill>
                <a:sym typeface="Symbol" panose="05050102010706020507" pitchFamily="18" charset="2"/>
              </a:rPr>
              <a:t></a:t>
            </a:r>
            <a:r>
              <a:rPr lang="cs-CZ" sz="1400" dirty="0">
                <a:solidFill>
                  <a:schemeClr val="tx1"/>
                </a:solidFill>
              </a:rPr>
              <a:t>5  a </a:t>
            </a:r>
            <a:r>
              <a:rPr lang="cs-CZ" sz="1400" dirty="0">
                <a:solidFill>
                  <a:schemeClr val="tx1"/>
                </a:solidFill>
                <a:sym typeface="Symbol" panose="05050102010706020507" pitchFamily="18" charset="2"/>
              </a:rPr>
              <a:t></a:t>
            </a:r>
            <a:r>
              <a:rPr lang="cs-CZ" sz="1400" dirty="0">
                <a:solidFill>
                  <a:schemeClr val="tx1"/>
                </a:solidFill>
              </a:rPr>
              <a:t>15 min, III stupeň </a:t>
            </a:r>
            <a:r>
              <a:rPr lang="cs-CZ" sz="1400" dirty="0">
                <a:solidFill>
                  <a:schemeClr val="tx1"/>
                </a:solidFill>
                <a:sym typeface="Symbol" panose="05050102010706020507" pitchFamily="18" charset="2"/>
              </a:rPr>
              <a:t></a:t>
            </a:r>
            <a:r>
              <a:rPr lang="cs-CZ" sz="1400" dirty="0">
                <a:solidFill>
                  <a:schemeClr val="tx1"/>
                </a:solidFill>
              </a:rPr>
              <a:t>15 min </a:t>
            </a:r>
            <a:r>
              <a:rPr lang="cs-CZ" sz="1400" dirty="0">
                <a:solidFill>
                  <a:schemeClr val="tx1"/>
                </a:solidFill>
                <a:sym typeface="Symbol" panose="05050102010706020507" pitchFamily="18" charset="2"/>
              </a:rPr>
              <a:t></a:t>
            </a:r>
            <a:r>
              <a:rPr lang="cs-CZ" sz="1400" dirty="0">
                <a:solidFill>
                  <a:schemeClr val="tx1"/>
                </a:solidFill>
              </a:rPr>
              <a:t>30 min</a:t>
            </a:r>
          </a:p>
        </p:txBody>
      </p:sp>
      <p:sp>
        <p:nvSpPr>
          <p:cNvPr id="5" name="Obdélník 4"/>
          <p:cNvSpPr/>
          <p:nvPr/>
        </p:nvSpPr>
        <p:spPr>
          <a:xfrm>
            <a:off x="-3879" y="70897"/>
            <a:ext cx="9147879" cy="549791"/>
          </a:xfrm>
          <a:prstGeom prst="rect">
            <a:avLst/>
          </a:prstGeom>
        </p:spPr>
        <p:txBody>
          <a:bodyPr>
            <a:normAutofit fontScale="82500" lnSpcReduction="20000"/>
          </a:bodyPr>
          <a:lstStyle/>
          <a:p>
            <a:pPr algn="ctr">
              <a:spcBef>
                <a:spcPct val="0"/>
              </a:spcBef>
            </a:pPr>
            <a:r>
              <a:rPr lang="cs-CZ" sz="4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KRANIOCEREBRÁLNÍ TRAUMATA - přímá</a:t>
            </a:r>
          </a:p>
        </p:txBody>
      </p:sp>
      <p:sp>
        <p:nvSpPr>
          <p:cNvPr id="6" name="Zaoblený obdélník 5"/>
          <p:cNvSpPr/>
          <p:nvPr/>
        </p:nvSpPr>
        <p:spPr>
          <a:xfrm>
            <a:off x="26800" y="2077387"/>
            <a:ext cx="8028385" cy="81724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cs-CZ" sz="14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POHMOŽDĚNÍ MOZKU - </a:t>
            </a:r>
            <a:r>
              <a:rPr lang="cs-CZ" sz="1400" b="1" dirty="0" err="1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Contusio</a:t>
            </a:r>
            <a:r>
              <a:rPr lang="cs-CZ" sz="14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1400" b="1" dirty="0" err="1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cerebri</a:t>
            </a:r>
            <a:endParaRPr lang="cs-CZ" sz="1400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400" dirty="0">
                <a:solidFill>
                  <a:schemeClr val="tx1"/>
                </a:solidFill>
              </a:rPr>
              <a:t>Ložiskové pohmoždění (nekrotická tkáň) mozkové tkáně - bez penetrujícího poranění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400" dirty="0">
                <a:solidFill>
                  <a:schemeClr val="tx1"/>
                </a:solidFill>
              </a:rPr>
              <a:t>Místo působení: </a:t>
            </a:r>
            <a:r>
              <a:rPr lang="cs-CZ" sz="1400" dirty="0" err="1">
                <a:solidFill>
                  <a:schemeClr val="tx1"/>
                </a:solidFill>
              </a:rPr>
              <a:t>Coup</a:t>
            </a:r>
            <a:r>
              <a:rPr lang="cs-CZ" sz="1400" dirty="0">
                <a:solidFill>
                  <a:schemeClr val="tx1"/>
                </a:solidFill>
              </a:rPr>
              <a:t> (v místě nárazu) </a:t>
            </a:r>
            <a:r>
              <a:rPr lang="cs-CZ" sz="1400" dirty="0" err="1">
                <a:solidFill>
                  <a:schemeClr val="tx1"/>
                </a:solidFill>
              </a:rPr>
              <a:t>Contre</a:t>
            </a:r>
            <a:r>
              <a:rPr lang="cs-CZ" sz="1400" dirty="0">
                <a:solidFill>
                  <a:schemeClr val="tx1"/>
                </a:solidFill>
              </a:rPr>
              <a:t> </a:t>
            </a:r>
            <a:r>
              <a:rPr lang="cs-CZ" sz="1400" dirty="0" err="1">
                <a:solidFill>
                  <a:schemeClr val="tx1"/>
                </a:solidFill>
              </a:rPr>
              <a:t>coup</a:t>
            </a:r>
            <a:r>
              <a:rPr lang="cs-CZ" sz="1400" dirty="0">
                <a:solidFill>
                  <a:schemeClr val="tx1"/>
                </a:solidFill>
              </a:rPr>
              <a:t> (na protilehlé straně - nárazem mozku na kost)</a:t>
            </a:r>
          </a:p>
        </p:txBody>
      </p:sp>
      <p:sp>
        <p:nvSpPr>
          <p:cNvPr id="7" name="Zaoblený obdélník 6"/>
          <p:cNvSpPr/>
          <p:nvPr/>
        </p:nvSpPr>
        <p:spPr>
          <a:xfrm>
            <a:off x="14989" y="2894632"/>
            <a:ext cx="8035502" cy="1532334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cs-CZ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KOMPRESE MOZKU - </a:t>
            </a:r>
            <a:r>
              <a:rPr lang="cs-CZ" sz="1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Compressio</a:t>
            </a:r>
            <a:r>
              <a:rPr lang="cs-CZ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1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cerebri</a:t>
            </a:r>
            <a:endParaRPr lang="cs-CZ" sz="1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400" dirty="0">
                <a:solidFill>
                  <a:schemeClr val="tx1"/>
                </a:solidFill>
              </a:rPr>
              <a:t>Stlačení mozku vlivem hematomu či otoku (edému mozku)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400" dirty="0">
                <a:solidFill>
                  <a:schemeClr val="tx1"/>
                </a:solidFill>
              </a:rPr>
              <a:t>Vyskytuje se lucidní interval (bezvědomí - vědomí - bezvědomí)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400" dirty="0">
                <a:solidFill>
                  <a:schemeClr val="tx1"/>
                </a:solidFill>
              </a:rPr>
              <a:t>Může vést k laceraci mozku</a:t>
            </a:r>
          </a:p>
          <a:p>
            <a:r>
              <a:rPr lang="cs-CZ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ROZHMOŽDĚNÍ MOZKU - Lacerace mozku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400" dirty="0">
                <a:solidFill>
                  <a:schemeClr val="tx1"/>
                </a:solidFill>
              </a:rPr>
              <a:t>Těžké, devastující poranění mozku</a:t>
            </a:r>
          </a:p>
        </p:txBody>
      </p:sp>
      <p:sp>
        <p:nvSpPr>
          <p:cNvPr id="13" name="Rovnoramenný trojúhelník 12"/>
          <p:cNvSpPr/>
          <p:nvPr/>
        </p:nvSpPr>
        <p:spPr>
          <a:xfrm>
            <a:off x="8100392" y="620688"/>
            <a:ext cx="1022223" cy="3643513"/>
          </a:xfrm>
          <a:prstGeom prst="triangle">
            <a:avLst>
              <a:gd name="adj" fmla="val 50942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 sz="1400" dirty="0"/>
          </a:p>
          <a:p>
            <a:pPr algn="ctr"/>
            <a:endParaRPr lang="cs-CZ" sz="1400" dirty="0"/>
          </a:p>
          <a:p>
            <a:pPr algn="ctr"/>
            <a:endParaRPr lang="cs-CZ" sz="1400" dirty="0"/>
          </a:p>
          <a:p>
            <a:pPr algn="ctr"/>
            <a:endParaRPr lang="cs-CZ" sz="1400" dirty="0"/>
          </a:p>
          <a:p>
            <a:pPr algn="ctr"/>
            <a:endParaRPr lang="cs-CZ" sz="1400" dirty="0"/>
          </a:p>
          <a:p>
            <a:pPr algn="ctr"/>
            <a:endParaRPr lang="cs-CZ" sz="1400" dirty="0"/>
          </a:p>
        </p:txBody>
      </p:sp>
      <p:sp>
        <p:nvSpPr>
          <p:cNvPr id="14" name="TextovéPole 13"/>
          <p:cNvSpPr txBox="1"/>
          <p:nvPr/>
        </p:nvSpPr>
        <p:spPr>
          <a:xfrm>
            <a:off x="8150094" y="3874249"/>
            <a:ext cx="9661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Nejhorší</a:t>
            </a:r>
          </a:p>
        </p:txBody>
      </p:sp>
      <p:sp>
        <p:nvSpPr>
          <p:cNvPr id="15" name="TextovéPole 14"/>
          <p:cNvSpPr txBox="1"/>
          <p:nvPr/>
        </p:nvSpPr>
        <p:spPr>
          <a:xfrm>
            <a:off x="8118378" y="417133"/>
            <a:ext cx="9444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Nejlehčí</a:t>
            </a:r>
          </a:p>
        </p:txBody>
      </p:sp>
      <p:sp>
        <p:nvSpPr>
          <p:cNvPr id="8" name="Obdélník 7"/>
          <p:cNvSpPr/>
          <p:nvPr/>
        </p:nvSpPr>
        <p:spPr>
          <a:xfrm>
            <a:off x="-3879" y="6492796"/>
            <a:ext cx="912013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000" dirty="0"/>
              <a:t>ROLKOVÁ Sylvie. 7. Kraniocerebrální poranění. In LUCKEROVÁ, Lucie et al. </a:t>
            </a:r>
            <a:r>
              <a:rPr lang="cs-CZ" sz="1000" i="1" dirty="0"/>
              <a:t>Ošetřovatelská péče o pacienta v traumatologii. </a:t>
            </a:r>
            <a:r>
              <a:rPr lang="cs-CZ" sz="1000" dirty="0"/>
              <a:t>Brno (</a:t>
            </a:r>
            <a:r>
              <a:rPr lang="cs-CZ" sz="1000" dirty="0" err="1"/>
              <a:t>Czechia</a:t>
            </a:r>
            <a:r>
              <a:rPr lang="cs-CZ" sz="1000" dirty="0"/>
              <a:t>): NCO NZO, 2014, s. 38 - 44. ISBN 9788070135693. Czech.</a:t>
            </a:r>
          </a:p>
        </p:txBody>
      </p:sp>
    </p:spTree>
    <p:extLst>
      <p:ext uri="{BB962C8B-B14F-4D97-AF65-F5344CB8AC3E}">
        <p14:creationId xmlns:p14="http://schemas.microsoft.com/office/powerpoint/2010/main" val="229285524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1"/>
          <p:cNvSpPr txBox="1">
            <a:spLocks/>
          </p:cNvSpPr>
          <p:nvPr/>
        </p:nvSpPr>
        <p:spPr>
          <a:xfrm>
            <a:off x="323528" y="89340"/>
            <a:ext cx="8819999" cy="620688"/>
          </a:xfrm>
          <a:prstGeom prst="rect">
            <a:avLst/>
          </a:prstGeom>
        </p:spPr>
        <p:txBody>
          <a:bodyPr>
            <a:normAutofit fontScale="67500" lnSpcReduction="20000"/>
          </a:bodyPr>
          <a:lstStyle>
            <a:defPPr>
              <a:defRPr lang="cs-CZ"/>
            </a:defPPr>
            <a:lvl1pPr algn="ctr">
              <a:spcBef>
                <a:spcPct val="0"/>
              </a:spcBef>
              <a:defRPr sz="440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/>
              <a:t>KRANIOCEREBRÁLNÍ TRAUMATA - nepřímá - krvácení</a:t>
            </a:r>
          </a:p>
        </p:txBody>
      </p:sp>
      <p:pic>
        <p:nvPicPr>
          <p:cNvPr id="4" name="Obrázek 3"/>
          <p:cNvPicPr/>
          <p:nvPr/>
        </p:nvPicPr>
        <p:blipFill rotWithShape="1">
          <a:blip r:embed="rId2"/>
          <a:srcRect l="2137" t="13919" r="2145" b="10123"/>
          <a:stretch/>
        </p:blipFill>
        <p:spPr bwMode="auto">
          <a:xfrm>
            <a:off x="107504" y="614123"/>
            <a:ext cx="5256583" cy="267280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5" name="Tabulk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3291283"/>
              </p:ext>
            </p:extLst>
          </p:nvPr>
        </p:nvGraphicFramePr>
        <p:xfrm>
          <a:off x="5375536" y="995834"/>
          <a:ext cx="3779913" cy="201622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72065">
                  <a:extLst>
                    <a:ext uri="{9D8B030D-6E8A-4147-A177-3AD203B41FA5}">
                      <a16:colId xmlns:a16="http://schemas.microsoft.com/office/drawing/2014/main" val="531776953"/>
                    </a:ext>
                  </a:extLst>
                </a:gridCol>
                <a:gridCol w="1330100">
                  <a:extLst>
                    <a:ext uri="{9D8B030D-6E8A-4147-A177-3AD203B41FA5}">
                      <a16:colId xmlns:a16="http://schemas.microsoft.com/office/drawing/2014/main" val="214077963"/>
                    </a:ext>
                  </a:extLst>
                </a:gridCol>
                <a:gridCol w="877748">
                  <a:extLst>
                    <a:ext uri="{9D8B030D-6E8A-4147-A177-3AD203B41FA5}">
                      <a16:colId xmlns:a16="http://schemas.microsoft.com/office/drawing/2014/main" val="2570119104"/>
                    </a:ext>
                  </a:extLst>
                </a:gridCol>
              </a:tblGrid>
              <a:tr h="28803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TYP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286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KAM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CÉVA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49979055"/>
                  </a:ext>
                </a:extLst>
              </a:tr>
              <a:tr h="57606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EPIDURÁLNÍ HEMATOM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u="none" strike="noStrike" dirty="0">
                          <a:effectLst/>
                        </a:rPr>
                        <a:t>Mezi </a:t>
                      </a:r>
                      <a:r>
                        <a:rPr lang="cs-CZ" sz="1200" u="none" strike="noStrike" dirty="0" err="1">
                          <a:effectLst/>
                        </a:rPr>
                        <a:t>dura</a:t>
                      </a:r>
                      <a:r>
                        <a:rPr lang="cs-CZ" sz="1200" u="none" strike="noStrike" dirty="0">
                          <a:effectLst/>
                        </a:rPr>
                        <a:t> meter</a:t>
                      </a:r>
                      <a:r>
                        <a:rPr lang="cs-CZ" sz="1200" u="none" strike="noStrike" baseline="0" dirty="0">
                          <a:effectLst/>
                        </a:rPr>
                        <a:t> </a:t>
                      </a:r>
                      <a:r>
                        <a:rPr lang="cs-CZ" sz="1200" u="none" dirty="0">
                          <a:effectLst/>
                        </a:rPr>
                        <a:t>a </a:t>
                      </a:r>
                      <a:r>
                        <a:rPr lang="cs-CZ" sz="1200" u="none" strike="noStrike" dirty="0" err="1">
                          <a:effectLst/>
                        </a:rPr>
                        <a:t>kalvu</a:t>
                      </a:r>
                      <a:r>
                        <a:rPr lang="cs-CZ" sz="1200" u="none" strike="noStrike" dirty="0">
                          <a:effectLst/>
                        </a:rPr>
                        <a:t> (kost)</a:t>
                      </a:r>
                      <a:endParaRPr lang="cs-CZ" sz="1200" u="none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Arteriální krvácení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66969442"/>
                  </a:ext>
                </a:extLst>
              </a:tr>
              <a:tr h="57606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SUBDURÁLNÍ HEMATOM (SDH)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u="none" strike="noStrike" dirty="0">
                          <a:effectLst/>
                        </a:rPr>
                        <a:t>Mezi </a:t>
                      </a:r>
                      <a:r>
                        <a:rPr lang="cs-CZ" sz="1200" u="none" strike="noStrike" dirty="0" err="1">
                          <a:effectLst/>
                        </a:rPr>
                        <a:t>dura</a:t>
                      </a:r>
                      <a:r>
                        <a:rPr lang="cs-CZ" sz="1200" u="none" strike="noStrike" dirty="0">
                          <a:effectLst/>
                        </a:rPr>
                        <a:t> meter a </a:t>
                      </a:r>
                      <a:r>
                        <a:rPr lang="cs-CZ" sz="1200" u="none" strike="noStrike" dirty="0" err="1">
                          <a:effectLst/>
                        </a:rPr>
                        <a:t>arachnoideu</a:t>
                      </a:r>
                      <a:r>
                        <a:rPr lang="cs-CZ" sz="1200" u="none" strike="noStrike" baseline="0" dirty="0">
                          <a:effectLst/>
                        </a:rPr>
                        <a:t> </a:t>
                      </a:r>
                      <a:r>
                        <a:rPr lang="cs-CZ" sz="1200" u="none" strike="noStrike" dirty="0">
                          <a:effectLst/>
                        </a:rPr>
                        <a:t> 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u="none" strike="noStrike" dirty="0">
                          <a:effectLst/>
                          <a:latin typeface="+mn-lt"/>
                          <a:ea typeface="+mn-ea"/>
                          <a:cs typeface="+mn-cs"/>
                        </a:rPr>
                        <a:t>Žilní</a:t>
                      </a:r>
                      <a:r>
                        <a:rPr lang="cs-CZ" sz="1200" u="none" strike="noStrike" baseline="0" dirty="0">
                          <a:effectLst/>
                          <a:latin typeface="+mn-lt"/>
                          <a:ea typeface="+mn-ea"/>
                          <a:cs typeface="+mn-cs"/>
                        </a:rPr>
                        <a:t> krvácení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23733241"/>
                  </a:ext>
                </a:extLst>
              </a:tr>
              <a:tr h="57606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SUBARACHNOIDÁLNÍ KRVÁCENÍ (SAK)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200" u="none" strike="noStrike" dirty="0">
                          <a:effectLst/>
                        </a:rPr>
                        <a:t>Mezi </a:t>
                      </a:r>
                      <a:r>
                        <a:rPr lang="cs-CZ" sz="1200" u="none" strike="noStrike" dirty="0" err="1">
                          <a:effectLst/>
                        </a:rPr>
                        <a:t>arachnoideu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u="none" strike="noStrike" dirty="0">
                          <a:effectLst/>
                        </a:rPr>
                        <a:t>a pia mater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Arteriální krvácení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44182298"/>
                  </a:ext>
                </a:extLst>
              </a:tr>
            </a:tbl>
          </a:graphicData>
        </a:graphic>
      </p:graphicFrame>
      <p:sp>
        <p:nvSpPr>
          <p:cNvPr id="6" name="Obdélník 5"/>
          <p:cNvSpPr/>
          <p:nvPr/>
        </p:nvSpPr>
        <p:spPr>
          <a:xfrm>
            <a:off x="107504" y="3012058"/>
            <a:ext cx="8928993" cy="1873154"/>
          </a:xfrm>
          <a:prstGeom prst="rect">
            <a:avLst/>
          </a:prstGeom>
          <a:ln w="28575">
            <a:solidFill>
              <a:srgbClr val="FF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cs-CZ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</a:t>
            </a:r>
            <a:r>
              <a:rPr lang="cs-CZ" sz="1600" b="1" dirty="0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linický obraz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600" dirty="0">
                <a:solidFill>
                  <a:schemeClr val="dk1"/>
                </a:solidFill>
              </a:rPr>
              <a:t>Poruchy vědomí = postupně se prohlubuje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cs-CZ" sz="1200" dirty="0"/>
              <a:t>Úraz hlavy → počáteční bezvědomí → lucidní interval → bezvědomí (může být bez počátečního bezvědomí nebo lucidního intervalu)</a:t>
            </a:r>
            <a:endParaRPr lang="cs-CZ" sz="1200" dirty="0">
              <a:solidFill>
                <a:schemeClr val="dk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600" dirty="0"/>
              <a:t>Lucidní interval (nemusí nastat): stupňující se bolest hlavy, nevolnost, zvracení, poruchy vidění , kvantitativní i kvalitativní poruch vědomí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600" dirty="0" err="1"/>
              <a:t>A</a:t>
            </a:r>
            <a:r>
              <a:rPr lang="cs-CZ" sz="1600" dirty="0" err="1">
                <a:solidFill>
                  <a:schemeClr val="dk1"/>
                </a:solidFill>
              </a:rPr>
              <a:t>nizokorie</a:t>
            </a:r>
            <a:r>
              <a:rPr lang="cs-CZ" sz="1600" dirty="0">
                <a:solidFill>
                  <a:schemeClr val="dk1"/>
                </a:solidFill>
              </a:rPr>
              <a:t> zornic = důsledek komprese </a:t>
            </a:r>
            <a:r>
              <a:rPr lang="cs-CZ" sz="1600" dirty="0" err="1">
                <a:solidFill>
                  <a:schemeClr val="dk1"/>
                </a:solidFill>
              </a:rPr>
              <a:t>nervus</a:t>
            </a:r>
            <a:r>
              <a:rPr lang="cs-CZ" sz="1600" dirty="0">
                <a:solidFill>
                  <a:schemeClr val="dk1"/>
                </a:solidFill>
              </a:rPr>
              <a:t> </a:t>
            </a:r>
            <a:r>
              <a:rPr lang="cs-CZ" sz="1600" dirty="0" err="1">
                <a:solidFill>
                  <a:schemeClr val="dk1"/>
                </a:solidFill>
              </a:rPr>
              <a:t>oculomotoricus</a:t>
            </a:r>
            <a:endParaRPr lang="cs-CZ" sz="16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600" dirty="0"/>
              <a:t>Porucha dýchání (při útlaku rozvoj </a:t>
            </a:r>
            <a:r>
              <a:rPr lang="cs-CZ" sz="1600" dirty="0" err="1"/>
              <a:t>Biotova</a:t>
            </a:r>
            <a:r>
              <a:rPr lang="cs-CZ" sz="1600" dirty="0"/>
              <a:t> a </a:t>
            </a:r>
            <a:r>
              <a:rPr lang="cs-CZ" sz="1600" dirty="0" err="1"/>
              <a:t>Cheineovo-Stokesova</a:t>
            </a:r>
            <a:r>
              <a:rPr lang="cs-CZ" sz="1600" dirty="0"/>
              <a:t> dýchání)</a:t>
            </a:r>
            <a:endParaRPr lang="cs-CZ" sz="1600" dirty="0">
              <a:solidFill>
                <a:schemeClr val="dk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600" dirty="0" err="1">
                <a:solidFill>
                  <a:schemeClr val="dk1"/>
                </a:solidFill>
              </a:rPr>
              <a:t>Hemiparéza</a:t>
            </a:r>
            <a:endParaRPr lang="cs-CZ" sz="1600" dirty="0"/>
          </a:p>
        </p:txBody>
      </p:sp>
      <p:sp>
        <p:nvSpPr>
          <p:cNvPr id="7" name="Obdélník 6"/>
          <p:cNvSpPr/>
          <p:nvPr/>
        </p:nvSpPr>
        <p:spPr>
          <a:xfrm>
            <a:off x="107504" y="4948325"/>
            <a:ext cx="8928993" cy="640634"/>
          </a:xfrm>
          <a:prstGeom prst="rect">
            <a:avLst/>
          </a:prstGeom>
          <a:ln w="28575">
            <a:solidFill>
              <a:srgbClr val="92D05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cs-CZ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DIAGNOSTIKA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600" dirty="0"/>
              <a:t>Klinické příznaky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600" dirty="0"/>
              <a:t>CT</a:t>
            </a:r>
            <a:endParaRPr lang="cs-CZ" sz="1600" dirty="0">
              <a:solidFill>
                <a:schemeClr val="dk1"/>
              </a:solidFill>
            </a:endParaRPr>
          </a:p>
        </p:txBody>
      </p:sp>
      <p:sp>
        <p:nvSpPr>
          <p:cNvPr id="8" name="Obdélník 7"/>
          <p:cNvSpPr/>
          <p:nvPr/>
        </p:nvSpPr>
        <p:spPr>
          <a:xfrm>
            <a:off x="107505" y="5649283"/>
            <a:ext cx="8928992" cy="1175723"/>
          </a:xfrm>
          <a:prstGeom prst="rect">
            <a:avLst/>
          </a:prstGeom>
          <a:ln w="28575">
            <a:solidFill>
              <a:srgbClr val="FFC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cs-CZ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LÉČBA</a:t>
            </a:r>
            <a:endParaRPr lang="cs-CZ" sz="1600" b="1" dirty="0">
              <a:solidFill>
                <a:schemeClr val="dk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600" b="1" dirty="0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Chirurgická</a:t>
            </a:r>
            <a:r>
              <a:rPr lang="cs-CZ" sz="1600" dirty="0">
                <a:solidFill>
                  <a:schemeClr val="dk1"/>
                </a:solidFill>
              </a:rPr>
              <a:t> - odsátí hematomu - podvázání cévy - u masivního krvácení vitální operace (trepanace, kraniotomie)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Konzervativní </a:t>
            </a:r>
            <a:r>
              <a:rPr lang="cs-CZ" sz="1600" dirty="0"/>
              <a:t>- klid na lůžku - režimová opatření, monitorace,  prevence zácpy - tlačení </a:t>
            </a:r>
            <a:r>
              <a:rPr lang="cs-CZ" sz="1600" dirty="0" err="1"/>
              <a:t>přidefekaci</a:t>
            </a:r>
            <a:r>
              <a:rPr lang="cs-CZ" sz="1600" dirty="0"/>
              <a:t> ↑ nitrolební tlak </a:t>
            </a:r>
            <a:r>
              <a:rPr lang="cs-CZ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cs-CZ" sz="1600" b="1" dirty="0">
              <a:solidFill>
                <a:schemeClr val="dk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Zaoblený obdélníkový bublinový popisek 8"/>
          <p:cNvSpPr/>
          <p:nvPr/>
        </p:nvSpPr>
        <p:spPr>
          <a:xfrm>
            <a:off x="5111079" y="4673454"/>
            <a:ext cx="4032448" cy="1246814"/>
          </a:xfrm>
          <a:prstGeom prst="wedgeRoundRectCallout">
            <a:avLst>
              <a:gd name="adj1" fmla="val 8920"/>
              <a:gd name="adj2" fmla="val -100913"/>
              <a:gd name="adj3" fmla="val 16667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EPIDURÁLNÍ HEMATOM RYCHLEJŠÍ ROZVOJ NEŽ SUBDURÁLNÍ HEMATOM (SDH)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400" dirty="0"/>
              <a:t>Akutní  SDH= projevující se do tří dnů po úrazu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400" dirty="0"/>
              <a:t>Subakutní SDH = 4 -21 dnů po úrazu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400" dirty="0"/>
              <a:t>Chronický SDH = déle než 21 dnů po úrazu</a:t>
            </a:r>
            <a:endParaRPr lang="cs-CZ" sz="1400" b="1" dirty="0">
              <a:solidFill>
                <a:schemeClr val="dk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0" y="366853"/>
            <a:ext cx="4002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[1]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>
          <a:xfrm>
            <a:off x="6240795" y="416978"/>
            <a:ext cx="2895600" cy="365125"/>
          </a:xfrm>
        </p:spPr>
        <p:txBody>
          <a:bodyPr/>
          <a:lstStyle/>
          <a:p>
            <a:r>
              <a:rPr lang="cs-CZ" dirty="0"/>
              <a:t>Dedikováno projektu MUNI/FR/0962/2017</a:t>
            </a:r>
          </a:p>
        </p:txBody>
      </p:sp>
    </p:spTree>
    <p:extLst>
      <p:ext uri="{BB962C8B-B14F-4D97-AF65-F5344CB8AC3E}">
        <p14:creationId xmlns:p14="http://schemas.microsoft.com/office/powerpoint/2010/main" val="993000528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Dedikováno projektu MUNI/FR/0962/2017</a:t>
            </a:r>
          </a:p>
        </p:txBody>
      </p:sp>
      <p:sp>
        <p:nvSpPr>
          <p:cNvPr id="3" name="Obdélník 2"/>
          <p:cNvSpPr/>
          <p:nvPr/>
        </p:nvSpPr>
        <p:spPr>
          <a:xfrm>
            <a:off x="1112" y="31708"/>
            <a:ext cx="91440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000" dirty="0"/>
              <a:t>ROLKOVÁ Sylvie. 7. Kraniocerebrální poranění. In LUCKEROVÁ, Lucie et al. </a:t>
            </a:r>
            <a:r>
              <a:rPr lang="cs-CZ" sz="1000" i="1" dirty="0"/>
              <a:t>Ošetřovatelská péče o pacienta v traumatologii. </a:t>
            </a:r>
            <a:r>
              <a:rPr lang="cs-CZ" sz="1000" dirty="0"/>
              <a:t>Brno (</a:t>
            </a:r>
            <a:r>
              <a:rPr lang="cs-CZ" sz="1000" dirty="0" err="1"/>
              <a:t>Czechia</a:t>
            </a:r>
            <a:r>
              <a:rPr lang="cs-CZ" sz="1000" dirty="0"/>
              <a:t>): NCO NZO, 2014, s. 38 - 44. ISBN 9788070135693. Czech.</a:t>
            </a:r>
          </a:p>
          <a:p>
            <a:pPr marL="228600" indent="-228600">
              <a:buFont typeface="+mj-lt"/>
              <a:buAutoNum type="arabicPeriod"/>
            </a:pPr>
            <a:r>
              <a:rPr lang="cs-CZ" sz="1000" dirty="0" err="1"/>
              <a:t>Wikiskripta</a:t>
            </a:r>
            <a:r>
              <a:rPr lang="cs-CZ" sz="1000" dirty="0"/>
              <a:t>. Epidurální hematom </a:t>
            </a:r>
            <a:r>
              <a:rPr lang="en-US" sz="1000" dirty="0"/>
              <a:t>[</a:t>
            </a:r>
            <a:r>
              <a:rPr lang="cs-CZ" sz="1000" dirty="0"/>
              <a:t>online]. </a:t>
            </a:r>
            <a:r>
              <a:rPr lang="en-US" sz="1000" dirty="0"/>
              <a:t>[</a:t>
            </a:r>
            <a:r>
              <a:rPr lang="cs-CZ" sz="1000" dirty="0" err="1"/>
              <a:t>cited</a:t>
            </a:r>
            <a:r>
              <a:rPr lang="cs-CZ" sz="1000" dirty="0"/>
              <a:t> 2018-7-9]. </a:t>
            </a:r>
            <a:r>
              <a:rPr lang="cs-CZ" sz="1000" dirty="0" err="1"/>
              <a:t>Available</a:t>
            </a:r>
            <a:r>
              <a:rPr lang="cs-CZ" sz="1000" dirty="0"/>
              <a:t> </a:t>
            </a:r>
            <a:r>
              <a:rPr lang="cs-CZ" sz="1000" dirty="0" err="1"/>
              <a:t>from</a:t>
            </a:r>
            <a:r>
              <a:rPr lang="cs-CZ" sz="1000" dirty="0"/>
              <a:t>: https://www.wikiskripta.eu/w/Epidur%C3%A1ln%C3%AD_hematom. Czech</a:t>
            </a:r>
          </a:p>
        </p:txBody>
      </p:sp>
    </p:spTree>
    <p:extLst>
      <p:ext uri="{BB962C8B-B14F-4D97-AF65-F5344CB8AC3E}">
        <p14:creationId xmlns:p14="http://schemas.microsoft.com/office/powerpoint/2010/main" val="3644616946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ulk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0436827"/>
              </p:ext>
            </p:extLst>
          </p:nvPr>
        </p:nvGraphicFramePr>
        <p:xfrm>
          <a:off x="11012" y="476672"/>
          <a:ext cx="9140830" cy="349663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20628">
                  <a:extLst>
                    <a:ext uri="{9D8B030D-6E8A-4147-A177-3AD203B41FA5}">
                      <a16:colId xmlns:a16="http://schemas.microsoft.com/office/drawing/2014/main" val="384577757"/>
                    </a:ext>
                  </a:extLst>
                </a:gridCol>
                <a:gridCol w="1872208">
                  <a:extLst>
                    <a:ext uri="{9D8B030D-6E8A-4147-A177-3AD203B41FA5}">
                      <a16:colId xmlns:a16="http://schemas.microsoft.com/office/drawing/2014/main" val="2313128019"/>
                    </a:ext>
                  </a:extLst>
                </a:gridCol>
                <a:gridCol w="2664296">
                  <a:extLst>
                    <a:ext uri="{9D8B030D-6E8A-4147-A177-3AD203B41FA5}">
                      <a16:colId xmlns:a16="http://schemas.microsoft.com/office/drawing/2014/main" val="1387636433"/>
                    </a:ext>
                  </a:extLst>
                </a:gridCol>
                <a:gridCol w="3283698">
                  <a:extLst>
                    <a:ext uri="{9D8B030D-6E8A-4147-A177-3AD203B41FA5}">
                      <a16:colId xmlns:a16="http://schemas.microsoft.com/office/drawing/2014/main" val="2809797137"/>
                    </a:ext>
                  </a:extLst>
                </a:gridCol>
              </a:tblGrid>
              <a:tr h="159731"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ZLOMENINY OBLIČEJE</a:t>
                      </a:r>
                    </a:p>
                  </a:txBody>
                  <a:tcPr marL="62503" marR="62503" marT="0" marB="0"/>
                </a:tc>
                <a:tc hMerge="1">
                  <a:txBody>
                    <a:bodyPr/>
                    <a:lstStyle/>
                    <a:p>
                      <a:pPr marL="2159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cs-CZ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03" marR="62503" marT="0" marB="0">
                    <a:cell3D prstMaterial="dkEdge">
                      <a:bevel/>
                      <a:lightRig rig="flood" dir="t"/>
                    </a:cell3D>
                  </a:tcPr>
                </a:tc>
                <a:tc hMerge="1"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endParaRPr lang="cs-CZ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03" marR="62503" marT="0" marB="0">
                    <a:cell3D prstMaterial="dkEdge">
                      <a:bevel/>
                      <a:lightRig rig="flood" dir="t"/>
                    </a:cell3D>
                  </a:tcPr>
                </a:tc>
                <a:tc hMerge="1"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endParaRPr lang="cs-CZ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03" marR="62503" marT="0" marB="0">
                    <a:cell3D prstMaterial="dkEdge">
                      <a:bevel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420680335"/>
                  </a:ext>
                </a:extLst>
              </a:tr>
              <a:tr h="15973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Horní obličejová etáž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03" marR="62503" marT="0" marB="0"/>
                </a:tc>
                <a:tc>
                  <a:txBody>
                    <a:bodyPr/>
                    <a:lstStyle/>
                    <a:p>
                      <a:pPr marL="2159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Od kořene nosu nahoru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03" marR="62503" marT="0" marB="0"/>
                </a:tc>
                <a:tc rowSpan="4">
                  <a:txBody>
                    <a:bodyPr/>
                    <a:lstStyle/>
                    <a:p>
                      <a:pPr mar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cs-CZ" sz="12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Diagnostika:</a:t>
                      </a:r>
                    </a:p>
                    <a:p>
                      <a:pPr marL="0" lv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None/>
                      </a:pPr>
                      <a:r>
                        <a:rPr lang="cs-CZ" sz="1200" dirty="0">
                          <a:effectLst/>
                        </a:rPr>
                        <a:t>Anamnéza</a:t>
                      </a:r>
                    </a:p>
                    <a:p>
                      <a:pPr marL="0" lv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None/>
                      </a:pPr>
                      <a:r>
                        <a:rPr lang="cs-CZ" sz="1200" dirty="0">
                          <a:effectLst/>
                        </a:rPr>
                        <a:t>RTG</a:t>
                      </a:r>
                    </a:p>
                    <a:p>
                      <a:pPr mar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cs-CZ" sz="12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Monitorace pacienta:</a:t>
                      </a:r>
                    </a:p>
                    <a:p>
                      <a:pPr marL="0" lv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None/>
                      </a:pPr>
                      <a:r>
                        <a:rPr lang="cs-CZ" sz="1200" dirty="0">
                          <a:effectLst/>
                        </a:rPr>
                        <a:t>TK, P, D, vědomí, zornice, bolest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03" marR="62503" marT="0" marB="0"/>
                </a:tc>
                <a:tc rowSpan="4">
                  <a:txBody>
                    <a:bodyPr/>
                    <a:lstStyle/>
                    <a:p>
                      <a:pPr mar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cs-CZ" sz="1200" b="1" dirty="0">
                          <a:effectLst/>
                        </a:rPr>
                        <a:t>Léčba:</a:t>
                      </a:r>
                    </a:p>
                    <a:p>
                      <a:pPr marL="0" lv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None/>
                      </a:pPr>
                      <a:r>
                        <a:rPr lang="cs-CZ" sz="1200" dirty="0">
                          <a:effectLst/>
                        </a:rPr>
                        <a:t>Konzervativní = repozice fixace</a:t>
                      </a:r>
                    </a:p>
                    <a:p>
                      <a:pPr marL="0" lv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None/>
                      </a:pPr>
                      <a:r>
                        <a:rPr lang="cs-CZ" sz="1200" dirty="0">
                          <a:effectLst/>
                        </a:rPr>
                        <a:t>Chirurgická repozice </a:t>
                      </a:r>
                    </a:p>
                    <a:p>
                      <a:pPr marL="0" lv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None/>
                      </a:pPr>
                      <a:r>
                        <a:rPr lang="cs-CZ" sz="1200" dirty="0">
                          <a:effectLst/>
                        </a:rPr>
                        <a:t>Nos = tamponáda nosu.</a:t>
                      </a:r>
                    </a:p>
                    <a:p>
                      <a:pPr marL="0" lv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None/>
                      </a:pPr>
                      <a:r>
                        <a:rPr lang="cs-CZ" sz="1200" dirty="0">
                          <a:effectLst/>
                        </a:rPr>
                        <a:t> 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03" marR="62503" marT="0" marB="0"/>
                </a:tc>
                <a:extLst>
                  <a:ext uri="{0D108BD9-81ED-4DB2-BD59-A6C34878D82A}">
                    <a16:rowId xmlns:a16="http://schemas.microsoft.com/office/drawing/2014/main" val="463179364"/>
                  </a:ext>
                </a:extLst>
              </a:tr>
              <a:tr h="47919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Střední obličejová etáž - centrální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03" marR="62503" marT="0" marB="0"/>
                </a:tc>
                <a:tc>
                  <a:txBody>
                    <a:bodyPr/>
                    <a:lstStyle/>
                    <a:p>
                      <a:pPr marL="2159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Nos</a:t>
                      </a:r>
                    </a:p>
                    <a:p>
                      <a:pPr marL="2159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Alveolární výběžek </a:t>
                      </a:r>
                      <a:r>
                        <a:rPr lang="cs-CZ" sz="1200" dirty="0" err="1">
                          <a:effectLst/>
                        </a:rPr>
                        <a:t>maxilly</a:t>
                      </a:r>
                      <a:endParaRPr lang="cs-CZ" sz="1200" dirty="0">
                        <a:effectLst/>
                      </a:endParaRPr>
                    </a:p>
                    <a:p>
                      <a:pPr marL="2159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 err="1">
                          <a:effectLst/>
                        </a:rPr>
                        <a:t>Le</a:t>
                      </a:r>
                      <a:r>
                        <a:rPr lang="cs-CZ" sz="1200" dirty="0">
                          <a:effectLst/>
                        </a:rPr>
                        <a:t> </a:t>
                      </a:r>
                      <a:r>
                        <a:rPr lang="cs-CZ" sz="1200" dirty="0" err="1">
                          <a:effectLst/>
                        </a:rPr>
                        <a:t>Fort</a:t>
                      </a:r>
                      <a:r>
                        <a:rPr lang="cs-CZ" sz="1200" dirty="0">
                          <a:effectLst/>
                        </a:rPr>
                        <a:t> I,</a:t>
                      </a:r>
                      <a:r>
                        <a:rPr lang="cs-CZ" sz="1200" baseline="0" dirty="0">
                          <a:effectLst/>
                        </a:rPr>
                        <a:t> </a:t>
                      </a:r>
                      <a:r>
                        <a:rPr lang="cs-CZ" sz="1200" baseline="0" dirty="0" err="1">
                          <a:effectLst/>
                        </a:rPr>
                        <a:t>Le</a:t>
                      </a:r>
                      <a:r>
                        <a:rPr lang="cs-CZ" sz="1200" baseline="0" dirty="0">
                          <a:effectLst/>
                        </a:rPr>
                        <a:t> Ford </a:t>
                      </a:r>
                      <a:r>
                        <a:rPr lang="cs-CZ" sz="1200" dirty="0">
                          <a:effectLst/>
                        </a:rPr>
                        <a:t>II 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03" marR="62503" marT="0" marB="0"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92730260"/>
                  </a:ext>
                </a:extLst>
              </a:tr>
              <a:tr h="47919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Střední obličejová etáž - laterální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03" marR="62503" marT="0" marB="0"/>
                </a:tc>
                <a:tc>
                  <a:txBody>
                    <a:bodyPr/>
                    <a:lstStyle/>
                    <a:p>
                      <a:pPr marL="2159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Očnice</a:t>
                      </a:r>
                    </a:p>
                    <a:p>
                      <a:pPr marL="2159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Lícní oblouk</a:t>
                      </a:r>
                    </a:p>
                    <a:p>
                      <a:pPr marL="2159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Lícně  - čelistní komplex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03" marR="62503" marT="0" marB="0"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62484316"/>
                  </a:ext>
                </a:extLst>
              </a:tr>
              <a:tr h="15973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Kombinace horní a střední etáže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03" marR="62503" marT="0" marB="0"/>
                </a:tc>
                <a:tc>
                  <a:txBody>
                    <a:bodyPr/>
                    <a:lstStyle/>
                    <a:p>
                      <a:pPr marL="2159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 err="1">
                          <a:effectLst/>
                        </a:rPr>
                        <a:t>Le</a:t>
                      </a:r>
                      <a:r>
                        <a:rPr lang="cs-CZ" sz="1200" dirty="0">
                          <a:effectLst/>
                        </a:rPr>
                        <a:t> </a:t>
                      </a:r>
                      <a:r>
                        <a:rPr lang="cs-CZ" sz="1200" dirty="0" err="1">
                          <a:effectLst/>
                        </a:rPr>
                        <a:t>Fort</a:t>
                      </a:r>
                      <a:r>
                        <a:rPr lang="cs-CZ" sz="1200" dirty="0">
                          <a:effectLst/>
                        </a:rPr>
                        <a:t> III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03" marR="62503" marT="0" marB="0"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02931111"/>
                  </a:ext>
                </a:extLst>
              </a:tr>
              <a:tr h="111811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Dolní obličejová etáž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03" marR="62503" marT="0" marB="0"/>
                </a:tc>
                <a:tc>
                  <a:txBody>
                    <a:bodyPr/>
                    <a:lstStyle/>
                    <a:p>
                      <a:pPr marL="2159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Dolní čelist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03" marR="62503" marT="0" marB="0"/>
                </a:tc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cs-CZ" sz="12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Diagnostika:</a:t>
                      </a:r>
                    </a:p>
                    <a:p>
                      <a:pPr marL="0" lv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None/>
                      </a:pPr>
                      <a:r>
                        <a:rPr lang="cs-CZ" sz="1200" dirty="0">
                          <a:effectLst/>
                        </a:rPr>
                        <a:t>Anamnéza,</a:t>
                      </a:r>
                    </a:p>
                    <a:p>
                      <a:pPr marL="0" lv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None/>
                      </a:pPr>
                      <a:r>
                        <a:rPr lang="cs-CZ" sz="1200" dirty="0">
                          <a:effectLst/>
                        </a:rPr>
                        <a:t>RTG (někdy nepřesné)</a:t>
                      </a:r>
                    </a:p>
                    <a:p>
                      <a:pPr marL="0" lv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None/>
                      </a:pPr>
                      <a:r>
                        <a:rPr lang="cs-CZ" sz="1200" dirty="0">
                          <a:effectLst/>
                        </a:rPr>
                        <a:t>výtok mozkomíšního moku z ucha, nosu</a:t>
                      </a:r>
                    </a:p>
                    <a:p>
                      <a:pPr mar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cs-CZ" sz="1200" b="1" dirty="0">
                          <a:effectLst/>
                        </a:rPr>
                        <a:t>Monitorace pacienta:</a:t>
                      </a:r>
                    </a:p>
                    <a:p>
                      <a:pPr mar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cs-CZ" sz="1200" dirty="0">
                          <a:effectLst/>
                        </a:rPr>
                        <a:t>VF, vědomí, zornice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03" marR="62503" marT="0" marB="0"/>
                </a:tc>
                <a:tc>
                  <a:txBody>
                    <a:bodyPr/>
                    <a:lstStyle/>
                    <a:p>
                      <a:pPr mar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cs-CZ" sz="12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Léčba:</a:t>
                      </a:r>
                    </a:p>
                    <a:p>
                      <a:pPr mar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cs-CZ" sz="1200" dirty="0">
                          <a:effectLst/>
                        </a:rPr>
                        <a:t>Chirurgická repozice</a:t>
                      </a:r>
                      <a:endParaRPr lang="cs-CZ" sz="12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lv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None/>
                      </a:pPr>
                      <a:r>
                        <a:rPr lang="cs-CZ" sz="1200" dirty="0">
                          <a:effectLst/>
                        </a:rPr>
                        <a:t>Konzervativní = repozice fixace</a:t>
                      </a:r>
                    </a:p>
                    <a:p>
                      <a:pPr marL="0" lv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None/>
                      </a:pPr>
                      <a:r>
                        <a:rPr lang="cs-CZ" sz="1200" dirty="0">
                          <a:effectLst/>
                        </a:rPr>
                        <a:t>Sauerova dlaha,</a:t>
                      </a:r>
                      <a:r>
                        <a:rPr lang="cs-CZ" sz="1200" baseline="0" dirty="0">
                          <a:effectLst/>
                        </a:rPr>
                        <a:t> </a:t>
                      </a:r>
                      <a:r>
                        <a:rPr lang="cs-CZ" sz="1200" dirty="0">
                          <a:effectLst/>
                        </a:rPr>
                        <a:t>mezičelistní fixace Velké riziko vzniku infekce u zlomenin čelisti.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03" marR="62503" marT="0" marB="0"/>
                </a:tc>
                <a:extLst>
                  <a:ext uri="{0D108BD9-81ED-4DB2-BD59-A6C34878D82A}">
                    <a16:rowId xmlns:a16="http://schemas.microsoft.com/office/drawing/2014/main" val="2267894821"/>
                  </a:ext>
                </a:extLst>
              </a:tr>
            </a:tbl>
          </a:graphicData>
        </a:graphic>
      </p:graphicFrame>
      <p:sp>
        <p:nvSpPr>
          <p:cNvPr id="4" name="Nadpis 1"/>
          <p:cNvSpPr txBox="1">
            <a:spLocks/>
          </p:cNvSpPr>
          <p:nvPr/>
        </p:nvSpPr>
        <p:spPr>
          <a:xfrm>
            <a:off x="162000" y="44624"/>
            <a:ext cx="8819999" cy="531348"/>
          </a:xfrm>
          <a:prstGeom prst="rect">
            <a:avLst/>
          </a:prstGeom>
        </p:spPr>
        <p:txBody>
          <a:bodyPr>
            <a:normAutofit fontScale="75000" lnSpcReduction="20000"/>
          </a:bodyPr>
          <a:lstStyle>
            <a:defPPr>
              <a:defRPr lang="cs-CZ"/>
            </a:defPPr>
            <a:lvl1pPr algn="ctr">
              <a:spcBef>
                <a:spcPct val="0"/>
              </a:spcBef>
              <a:defRPr sz="440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/>
              <a:t>ZLOMENINY LEBKY - obličej</a:t>
            </a:r>
          </a:p>
        </p:txBody>
      </p:sp>
      <p:pic>
        <p:nvPicPr>
          <p:cNvPr id="5" name="Obrázek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895" y="4051976"/>
            <a:ext cx="4660972" cy="2059351"/>
          </a:xfrm>
          <a:prstGeom prst="rect">
            <a:avLst/>
          </a:prstGeom>
        </p:spPr>
      </p:pic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>
          <a:xfrm>
            <a:off x="6248400" y="6669360"/>
            <a:ext cx="2895600" cy="188640"/>
          </a:xfrm>
        </p:spPr>
        <p:txBody>
          <a:bodyPr/>
          <a:lstStyle/>
          <a:p>
            <a:r>
              <a:rPr lang="cs-CZ" dirty="0"/>
              <a:t>Dedikováno projektu MUNI/FR/0962/2017</a:t>
            </a:r>
          </a:p>
        </p:txBody>
      </p:sp>
      <p:sp>
        <p:nvSpPr>
          <p:cNvPr id="8" name="Obdélník 7"/>
          <p:cNvSpPr/>
          <p:nvPr/>
        </p:nvSpPr>
        <p:spPr>
          <a:xfrm>
            <a:off x="-23895" y="4049373"/>
            <a:ext cx="1323975" cy="25717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cs-CZ" sz="12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Le</a:t>
            </a:r>
            <a:r>
              <a:rPr lang="cs-CZ" sz="1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2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Fort</a:t>
            </a:r>
            <a:r>
              <a:rPr lang="cs-CZ" sz="1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fraktury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1239797" y="4086041"/>
            <a:ext cx="4002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[1]</a:t>
            </a:r>
          </a:p>
        </p:txBody>
      </p:sp>
      <p:pic>
        <p:nvPicPr>
          <p:cNvPr id="12" name="Obrázek 11"/>
          <p:cNvPicPr/>
          <p:nvPr/>
        </p:nvPicPr>
        <p:blipFill rotWithShape="1">
          <a:blip r:embed="rId3"/>
          <a:srcRect l="24292" t="41026" r="58291" b="41143"/>
          <a:stretch/>
        </p:blipFill>
        <p:spPr bwMode="auto">
          <a:xfrm>
            <a:off x="4923198" y="4303944"/>
            <a:ext cx="1712912" cy="122413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Obdélník 6"/>
          <p:cNvSpPr/>
          <p:nvPr/>
        </p:nvSpPr>
        <p:spPr>
          <a:xfrm>
            <a:off x="4916388" y="5487567"/>
            <a:ext cx="1600200" cy="3048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cs-CZ" sz="1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Mezičelistní fixace</a:t>
            </a:r>
          </a:p>
        </p:txBody>
      </p:sp>
      <p:sp>
        <p:nvSpPr>
          <p:cNvPr id="13" name="TextovéPole 12"/>
          <p:cNvSpPr txBox="1"/>
          <p:nvPr/>
        </p:nvSpPr>
        <p:spPr>
          <a:xfrm>
            <a:off x="4805215" y="5254481"/>
            <a:ext cx="4002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[2]</a:t>
            </a:r>
          </a:p>
        </p:txBody>
      </p:sp>
      <p:sp>
        <p:nvSpPr>
          <p:cNvPr id="14" name="Zaoblený obdélníkový bublinový popisek 13"/>
          <p:cNvSpPr/>
          <p:nvPr/>
        </p:nvSpPr>
        <p:spPr>
          <a:xfrm>
            <a:off x="6804248" y="4224541"/>
            <a:ext cx="2339752" cy="1567825"/>
          </a:xfrm>
          <a:prstGeom prst="wedgeRoundRectCallout">
            <a:avLst>
              <a:gd name="adj1" fmla="val -76537"/>
              <a:gd name="adj2" fmla="val 6428"/>
              <a:gd name="adj3" fmla="val 16667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dirty="0"/>
              <a:t>Pacient musí mít u sebe kleště aby bylo možné dlahu odstranit v případě nutnosti - např.  zvracení, KPR, dušení</a:t>
            </a:r>
          </a:p>
          <a:p>
            <a:pPr algn="ctr"/>
            <a:r>
              <a:rPr lang="cs-CZ" sz="1200" dirty="0"/>
              <a:t>Je nutná důkladná hygiena DÚ</a:t>
            </a:r>
          </a:p>
          <a:p>
            <a:pPr algn="ctr"/>
            <a:r>
              <a:rPr lang="cs-CZ" sz="1200" dirty="0"/>
              <a:t>Strava tekutá/kašovitá: nutno monitorovat nutriční stav</a:t>
            </a:r>
          </a:p>
        </p:txBody>
      </p:sp>
      <p:sp>
        <p:nvSpPr>
          <p:cNvPr id="15" name="Obdélník 14"/>
          <p:cNvSpPr/>
          <p:nvPr/>
        </p:nvSpPr>
        <p:spPr>
          <a:xfrm>
            <a:off x="11012" y="5996226"/>
            <a:ext cx="91329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000" dirty="0"/>
              <a:t>ROLKOVÁ Sylvie. 7. Kraniocerebrální poranění. In LUCKEROVÁ, Lucie et al. </a:t>
            </a:r>
            <a:r>
              <a:rPr lang="cs-CZ" sz="1000" i="1" dirty="0"/>
              <a:t>Ošetřovatelská péče o pacienta v traumatologii. </a:t>
            </a:r>
            <a:r>
              <a:rPr lang="cs-CZ" sz="1000" dirty="0"/>
              <a:t>Brno (</a:t>
            </a:r>
            <a:r>
              <a:rPr lang="cs-CZ" sz="1000" dirty="0" err="1"/>
              <a:t>Czechia</a:t>
            </a:r>
            <a:r>
              <a:rPr lang="cs-CZ" sz="1000" dirty="0"/>
              <a:t>): NCO NZO, 2014, s. 38 - 44. ISBN 9788070135693. Czech.</a:t>
            </a:r>
          </a:p>
          <a:p>
            <a:pPr marL="228600" indent="-228600">
              <a:buFontTx/>
              <a:buAutoNum type="arabicPeriod"/>
            </a:pPr>
            <a:r>
              <a:rPr lang="de-DE" sz="1000" dirty="0"/>
              <a:t>Urban &amp; Fischer 2003 - Roche </a:t>
            </a:r>
            <a:r>
              <a:rPr lang="de-DE" sz="1000" dirty="0" err="1"/>
              <a:t>Lexiko</a:t>
            </a:r>
            <a:r>
              <a:rPr lang="cs-CZ" sz="1000" dirty="0"/>
              <a:t>n, </a:t>
            </a:r>
            <a:r>
              <a:rPr lang="cs-CZ" sz="1000" dirty="0" err="1"/>
              <a:t>Le</a:t>
            </a:r>
            <a:r>
              <a:rPr lang="cs-CZ" sz="1000" dirty="0"/>
              <a:t> </a:t>
            </a:r>
            <a:r>
              <a:rPr lang="cs-CZ" sz="1000" dirty="0" err="1"/>
              <a:t>Fort</a:t>
            </a:r>
            <a:r>
              <a:rPr lang="cs-CZ" sz="1000" dirty="0"/>
              <a:t> fraktury</a:t>
            </a:r>
            <a:r>
              <a:rPr lang="en-US" sz="1000" dirty="0"/>
              <a:t> [</a:t>
            </a:r>
            <a:r>
              <a:rPr lang="cs-CZ" sz="1000" dirty="0"/>
              <a:t>online]. </a:t>
            </a:r>
            <a:r>
              <a:rPr lang="en-US" sz="1000" dirty="0"/>
              <a:t>[</a:t>
            </a:r>
            <a:r>
              <a:rPr lang="cs-CZ" sz="1000" dirty="0" err="1"/>
              <a:t>cited</a:t>
            </a:r>
            <a:r>
              <a:rPr lang="cs-CZ" sz="1000" dirty="0"/>
              <a:t> 2018-7-9]. </a:t>
            </a:r>
            <a:r>
              <a:rPr lang="cs-CZ" sz="1000" dirty="0" err="1"/>
              <a:t>Available</a:t>
            </a:r>
            <a:r>
              <a:rPr lang="cs-CZ" sz="1000" dirty="0"/>
              <a:t> </a:t>
            </a:r>
            <a:r>
              <a:rPr lang="cs-CZ" sz="1000" dirty="0" err="1"/>
              <a:t>from</a:t>
            </a:r>
            <a:r>
              <a:rPr lang="cs-CZ" sz="1000" dirty="0"/>
              <a:t>: </a:t>
            </a:r>
            <a:r>
              <a:rPr lang="cs-CZ" sz="1000" dirty="0">
                <a:hlinkClick r:id="rId4"/>
              </a:rPr>
              <a:t>http://www.elsevier-data.de/rochelexikon5a/</a:t>
            </a:r>
            <a:r>
              <a:rPr lang="cs-CZ" sz="1000" dirty="0" err="1">
                <a:hlinkClick r:id="rId4"/>
              </a:rPr>
              <a:t>pics</a:t>
            </a:r>
            <a:r>
              <a:rPr lang="cs-CZ" sz="1000" dirty="0">
                <a:hlinkClick r:id="rId4"/>
              </a:rPr>
              <a:t>/p21900.000-1.html</a:t>
            </a:r>
            <a:r>
              <a:rPr lang="cs-CZ" sz="1000" dirty="0"/>
              <a:t>.</a:t>
            </a:r>
          </a:p>
          <a:p>
            <a:pPr marL="228600" indent="-228600">
              <a:buFontTx/>
              <a:buAutoNum type="arabicPeriod"/>
            </a:pPr>
            <a:r>
              <a:rPr lang="cs-CZ" sz="1000" dirty="0" err="1"/>
              <a:t>Medadvicees</a:t>
            </a:r>
            <a:r>
              <a:rPr lang="cs-CZ" sz="1000" dirty="0"/>
              <a:t>, Příčiny, příznaky a léčba zlomenin dolní čelisti</a:t>
            </a:r>
            <a:r>
              <a:rPr lang="en-US" sz="1000" dirty="0"/>
              <a:t> [</a:t>
            </a:r>
            <a:r>
              <a:rPr lang="cs-CZ" sz="1000" dirty="0"/>
              <a:t>online]. </a:t>
            </a:r>
            <a:r>
              <a:rPr lang="en-US" sz="1000" dirty="0"/>
              <a:t>[</a:t>
            </a:r>
            <a:r>
              <a:rPr lang="cs-CZ" sz="1000" dirty="0" err="1"/>
              <a:t>cited</a:t>
            </a:r>
            <a:r>
              <a:rPr lang="cs-CZ" sz="1000" dirty="0"/>
              <a:t> 2018-7-9]. </a:t>
            </a:r>
            <a:r>
              <a:rPr lang="cs-CZ" sz="1000" dirty="0" err="1"/>
              <a:t>Available</a:t>
            </a:r>
            <a:r>
              <a:rPr lang="cs-CZ" sz="1000" dirty="0"/>
              <a:t> </a:t>
            </a:r>
            <a:r>
              <a:rPr lang="cs-CZ" sz="1000" dirty="0" err="1"/>
              <a:t>from</a:t>
            </a:r>
            <a:r>
              <a:rPr lang="cs-CZ" sz="1000" dirty="0"/>
              <a:t>: </a:t>
            </a:r>
            <a:r>
              <a:rPr lang="cs-CZ" sz="1000" dirty="0">
                <a:hlinkClick r:id="rId5"/>
              </a:rPr>
              <a:t>http://medadvicees.com/</a:t>
            </a:r>
            <a:r>
              <a:rPr lang="cs-CZ" sz="1000" dirty="0" err="1">
                <a:hlinkClick r:id="rId5"/>
              </a:rPr>
              <a:t>cs</a:t>
            </a:r>
            <a:r>
              <a:rPr lang="cs-CZ" sz="1000" dirty="0">
                <a:hlinkClick r:id="rId5"/>
              </a:rPr>
              <a:t>/</a:t>
            </a:r>
            <a:r>
              <a:rPr lang="cs-CZ" sz="1000" dirty="0" err="1">
                <a:hlinkClick r:id="rId5"/>
              </a:rPr>
              <a:t>pages</a:t>
            </a:r>
            <a:r>
              <a:rPr lang="cs-CZ" sz="1000" dirty="0">
                <a:hlinkClick r:id="rId5"/>
              </a:rPr>
              <a:t>/2245</a:t>
            </a:r>
            <a:r>
              <a:rPr lang="cs-CZ" sz="1000" dirty="0"/>
              <a:t>. </a:t>
            </a:r>
            <a:r>
              <a:rPr lang="cs-CZ" sz="1000" dirty="0" err="1"/>
              <a:t>CZech</a:t>
            </a:r>
            <a:r>
              <a:rPr lang="cs-CZ" sz="1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864376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Dedikováno projektu MUNI/FR/0962/2017</a:t>
            </a:r>
          </a:p>
        </p:txBody>
      </p:sp>
      <p:sp>
        <p:nvSpPr>
          <p:cNvPr id="5" name="Obdélník 4"/>
          <p:cNvSpPr/>
          <p:nvPr/>
        </p:nvSpPr>
        <p:spPr>
          <a:xfrm>
            <a:off x="0" y="0"/>
            <a:ext cx="896448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200" dirty="0"/>
              <a:t>POKORNÁ, Andrea, Alena KOMÍNKOVÁ a Nikola SIKOROVÁ. </a:t>
            </a:r>
            <a:r>
              <a:rPr lang="cs-CZ" sz="1200" i="1" dirty="0"/>
              <a:t>Ošetřovatelské postupy založené na důkazech. </a:t>
            </a:r>
            <a:r>
              <a:rPr lang="cs-CZ" sz="1200" dirty="0"/>
              <a:t>Brno: LF MU, 2013, s. 102 -133. ISBN 9788021074156.</a:t>
            </a:r>
          </a:p>
          <a:p>
            <a:r>
              <a:rPr lang="cs-CZ" sz="1200" dirty="0"/>
              <a:t>JANÍKOVÁ Eva, Předoperační péče. In JANÍKOVÁ Eva,  ZELENÍKOVÁ Renáta. </a:t>
            </a:r>
            <a:r>
              <a:rPr lang="cs-CZ" sz="1200" i="1" dirty="0"/>
              <a:t>Ošetřovatelské péče v chirurgii pro bakalářské a magisterské studium. </a:t>
            </a:r>
            <a:r>
              <a:rPr lang="cs-CZ" sz="1200" dirty="0"/>
              <a:t>Praha: </a:t>
            </a:r>
            <a:r>
              <a:rPr lang="cs-CZ" sz="1200" dirty="0" err="1"/>
              <a:t>Grada</a:t>
            </a:r>
            <a:r>
              <a:rPr lang="cs-CZ" sz="1200" dirty="0"/>
              <a:t>, 2013, s. 26-39. ISBN 978-80-247-4412-4. Czech. </a:t>
            </a:r>
          </a:p>
          <a:p>
            <a:r>
              <a:rPr lang="cs-CZ" sz="1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62163506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>
          <a:xfrm>
            <a:off x="6217659" y="9820"/>
            <a:ext cx="2895600" cy="365125"/>
          </a:xfrm>
        </p:spPr>
        <p:txBody>
          <a:bodyPr/>
          <a:lstStyle/>
          <a:p>
            <a:r>
              <a:rPr lang="cs-CZ" dirty="0"/>
              <a:t>Dedikováno projektu MUNI/FR/0962/2017</a:t>
            </a:r>
          </a:p>
        </p:txBody>
      </p:sp>
      <p:sp>
        <p:nvSpPr>
          <p:cNvPr id="3" name="Nadpis 1"/>
          <p:cNvSpPr txBox="1">
            <a:spLocks/>
          </p:cNvSpPr>
          <p:nvPr/>
        </p:nvSpPr>
        <p:spPr>
          <a:xfrm>
            <a:off x="893816" y="9820"/>
            <a:ext cx="5323843" cy="531348"/>
          </a:xfrm>
          <a:prstGeom prst="rect">
            <a:avLst/>
          </a:prstGeom>
        </p:spPr>
        <p:txBody>
          <a:bodyPr>
            <a:normAutofit fontScale="75000" lnSpcReduction="20000"/>
          </a:bodyPr>
          <a:lstStyle>
            <a:defPPr>
              <a:defRPr lang="cs-CZ"/>
            </a:defPPr>
            <a:lvl1pPr algn="ctr">
              <a:spcBef>
                <a:spcPct val="0"/>
              </a:spcBef>
              <a:defRPr sz="440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/>
              <a:t>ZLOMENINY LEBKY - klenba</a:t>
            </a:r>
          </a:p>
        </p:txBody>
      </p:sp>
      <p:graphicFrame>
        <p:nvGraphicFramePr>
          <p:cNvPr id="4" name="Tabulk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2343699"/>
              </p:ext>
            </p:extLst>
          </p:nvPr>
        </p:nvGraphicFramePr>
        <p:xfrm>
          <a:off x="0" y="509441"/>
          <a:ext cx="9123403" cy="298061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79304">
                  <a:extLst>
                    <a:ext uri="{9D8B030D-6E8A-4147-A177-3AD203B41FA5}">
                      <a16:colId xmlns:a16="http://schemas.microsoft.com/office/drawing/2014/main" val="1058415252"/>
                    </a:ext>
                  </a:extLst>
                </a:gridCol>
                <a:gridCol w="1504711">
                  <a:extLst>
                    <a:ext uri="{9D8B030D-6E8A-4147-A177-3AD203B41FA5}">
                      <a16:colId xmlns:a16="http://schemas.microsoft.com/office/drawing/2014/main" val="1316842145"/>
                    </a:ext>
                  </a:extLst>
                </a:gridCol>
                <a:gridCol w="3304907">
                  <a:extLst>
                    <a:ext uri="{9D8B030D-6E8A-4147-A177-3AD203B41FA5}">
                      <a16:colId xmlns:a16="http://schemas.microsoft.com/office/drawing/2014/main" val="1112933699"/>
                    </a:ext>
                  </a:extLst>
                </a:gridCol>
                <a:gridCol w="2334481">
                  <a:extLst>
                    <a:ext uri="{9D8B030D-6E8A-4147-A177-3AD203B41FA5}">
                      <a16:colId xmlns:a16="http://schemas.microsoft.com/office/drawing/2014/main" val="1754789518"/>
                    </a:ext>
                  </a:extLst>
                </a:gridCol>
              </a:tblGrid>
              <a:tr h="189421">
                <a:tc gridSpan="4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ZLOMENINY KLENBY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03" marR="62503" marT="0" marB="0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1850892"/>
                  </a:ext>
                </a:extLst>
              </a:tr>
              <a:tr h="18942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Fissury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03" marR="62503" marT="0" marB="0"/>
                </a:tc>
                <a:tc>
                  <a:txBody>
                    <a:bodyPr/>
                    <a:lstStyle/>
                    <a:p>
                      <a:pPr marL="2159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Prasklinky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03" marR="62503" marT="0" marB="0"/>
                </a:tc>
                <a:tc row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200" b="1" dirty="0">
                          <a:effectLst/>
                        </a:rPr>
                        <a:t>Diagnostika:</a:t>
                      </a:r>
                    </a:p>
                    <a:p>
                      <a:pPr marL="0" lvl="0" indent="0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None/>
                      </a:pPr>
                      <a:r>
                        <a:rPr lang="cs-CZ" sz="1200" dirty="0">
                          <a:effectLst/>
                        </a:rPr>
                        <a:t>Anamnéza</a:t>
                      </a:r>
                    </a:p>
                    <a:p>
                      <a:pPr marL="0" lvl="0" indent="0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None/>
                      </a:pPr>
                      <a:r>
                        <a:rPr lang="cs-CZ" sz="1200" dirty="0">
                          <a:effectLst/>
                        </a:rPr>
                        <a:t>RTG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200" b="1" dirty="0">
                          <a:effectLst/>
                        </a:rPr>
                        <a:t>Monitorace pacienta:</a:t>
                      </a:r>
                    </a:p>
                    <a:p>
                      <a:pPr marL="0" lvl="0" indent="0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None/>
                      </a:pPr>
                      <a:r>
                        <a:rPr lang="cs-CZ" sz="1200" dirty="0">
                          <a:effectLst/>
                        </a:rPr>
                        <a:t>VF, vědomí, zornice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03" marR="62503" marT="0" marB="0"/>
                </a:tc>
                <a:tc row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2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Léčba:</a:t>
                      </a:r>
                    </a:p>
                    <a:p>
                      <a:pPr marL="0" lvl="0" indent="0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None/>
                      </a:pPr>
                      <a:r>
                        <a:rPr lang="cs-CZ" sz="1200" dirty="0">
                          <a:effectLst/>
                        </a:rPr>
                        <a:t>Konzervativní</a:t>
                      </a:r>
                    </a:p>
                    <a:p>
                      <a:pPr marL="0" lvl="0" indent="0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None/>
                      </a:pPr>
                      <a:r>
                        <a:rPr lang="cs-CZ" sz="1200" dirty="0">
                          <a:effectLst/>
                        </a:rPr>
                        <a:t>Chirurgická - pokud dislokace kosti je větší, než šířka kosti</a:t>
                      </a:r>
                    </a:p>
                    <a:p>
                      <a:pPr marL="0" lvl="0" indent="0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None/>
                      </a:pPr>
                      <a:r>
                        <a:rPr lang="cs-CZ" sz="1200" dirty="0">
                          <a:effectLst/>
                        </a:rPr>
                        <a:t>Riziko vzniku:</a:t>
                      </a:r>
                    </a:p>
                    <a:p>
                      <a:pPr marL="0" lvl="0" indent="0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None/>
                      </a:pPr>
                      <a:r>
                        <a:rPr lang="cs-CZ" sz="1200" dirty="0">
                          <a:effectLst/>
                        </a:rPr>
                        <a:t>Poranění mozku</a:t>
                      </a:r>
                    </a:p>
                    <a:p>
                      <a:pPr marL="0" lvl="0" indent="0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None/>
                      </a:pPr>
                      <a:r>
                        <a:rPr lang="cs-CZ" sz="1200" dirty="0">
                          <a:effectLst/>
                        </a:rPr>
                        <a:t>Infekce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03" marR="62503" marT="0" marB="0"/>
                </a:tc>
                <a:extLst>
                  <a:ext uri="{0D108BD9-81ED-4DB2-BD59-A6C34878D82A}">
                    <a16:rowId xmlns:a16="http://schemas.microsoft.com/office/drawing/2014/main" val="2700644325"/>
                  </a:ext>
                </a:extLst>
              </a:tr>
              <a:tr h="18942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Kominutivní zlomenina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03" marR="62503" marT="0" marB="0"/>
                </a:tc>
                <a:tc>
                  <a:txBody>
                    <a:bodyPr/>
                    <a:lstStyle/>
                    <a:p>
                      <a:pPr marL="2159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Tříštivá zlomenina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03" marR="62503" marT="0" marB="0"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92238926"/>
                  </a:ext>
                </a:extLst>
              </a:tr>
              <a:tr h="94710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Impresivní zlomenina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03" marR="62503" marT="0" marB="0"/>
                </a:tc>
                <a:tc>
                  <a:txBody>
                    <a:bodyPr/>
                    <a:lstStyle/>
                    <a:p>
                      <a:pPr marL="2159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Vpáčená zlomenina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03" marR="62503" marT="0" marB="0"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56314459"/>
                  </a:ext>
                </a:extLst>
              </a:tr>
              <a:tr h="189421">
                <a:tc gridSpan="4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ZLOMENINY LEBEČNÍ SPODINY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03" marR="62503" marT="0" marB="0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29710827"/>
                  </a:ext>
                </a:extLst>
              </a:tr>
              <a:tr h="37884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Frontobazální zlomenina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03" marR="62503" marT="0" marB="0"/>
                </a:tc>
                <a:tc>
                  <a:txBody>
                    <a:bodyPr/>
                    <a:lstStyle/>
                    <a:p>
                      <a:pPr marL="2159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Zlomenina přední jámy lební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03" marR="62503" marT="0" marB="0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200" b="1" dirty="0">
                          <a:effectLst/>
                        </a:rPr>
                        <a:t>Diagnostika:</a:t>
                      </a:r>
                    </a:p>
                    <a:p>
                      <a:pPr marL="0" lvl="0" indent="0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None/>
                      </a:pPr>
                      <a:r>
                        <a:rPr lang="cs-CZ" sz="1200" dirty="0">
                          <a:effectLst/>
                        </a:rPr>
                        <a:t>Anamnéza</a:t>
                      </a:r>
                    </a:p>
                    <a:p>
                      <a:pPr marL="0" lvl="0" indent="0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None/>
                      </a:pPr>
                      <a:r>
                        <a:rPr lang="cs-CZ" sz="1200" dirty="0">
                          <a:effectLst/>
                        </a:rPr>
                        <a:t>RTG (někdy nepřesné)</a:t>
                      </a:r>
                    </a:p>
                    <a:p>
                      <a:pPr marL="0" lvl="0" indent="0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None/>
                      </a:pPr>
                      <a:r>
                        <a:rPr lang="cs-CZ" sz="1200" dirty="0">
                          <a:effectLst/>
                        </a:rPr>
                        <a:t>Výtok mozkomíšního moku z ucha, nosu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2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Monitorace pacienta: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VF, vědomí, zornice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03" marR="62503" marT="0" marB="0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200" b="1" dirty="0">
                          <a:effectLst/>
                        </a:rPr>
                        <a:t>Léčba:</a:t>
                      </a:r>
                    </a:p>
                    <a:p>
                      <a:pPr marL="0" lvl="0" indent="0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None/>
                      </a:pPr>
                      <a:r>
                        <a:rPr lang="cs-CZ" sz="1200" dirty="0">
                          <a:effectLst/>
                        </a:rPr>
                        <a:t>Chirurgická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03" marR="62503" marT="0" marB="0"/>
                </a:tc>
                <a:extLst>
                  <a:ext uri="{0D108BD9-81ED-4DB2-BD59-A6C34878D82A}">
                    <a16:rowId xmlns:a16="http://schemas.microsoft.com/office/drawing/2014/main" val="73571152"/>
                  </a:ext>
                </a:extLst>
              </a:tr>
              <a:tr h="89698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Temporobazální zlomenina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03" marR="62503" marT="0" marB="0"/>
                </a:tc>
                <a:tc>
                  <a:txBody>
                    <a:bodyPr/>
                    <a:lstStyle/>
                    <a:p>
                      <a:pPr marL="2159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Zlomenina střední jámy lební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03" marR="62503" marT="0" marB="0"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12080710"/>
                  </a:ext>
                </a:extLst>
              </a:tr>
            </a:tbl>
          </a:graphicData>
        </a:graphic>
      </p:graphicFrame>
      <p:pic>
        <p:nvPicPr>
          <p:cNvPr id="6" name="Obrázek 5"/>
          <p:cNvPicPr/>
          <p:nvPr/>
        </p:nvPicPr>
        <p:blipFill rotWithShape="1">
          <a:blip r:embed="rId2"/>
          <a:srcRect l="21165" t="34657" r="53536" b="20105"/>
          <a:stretch/>
        </p:blipFill>
        <p:spPr bwMode="auto">
          <a:xfrm>
            <a:off x="0" y="2996952"/>
            <a:ext cx="3473895" cy="388058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Obrázek 6"/>
          <p:cNvPicPr/>
          <p:nvPr/>
        </p:nvPicPr>
        <p:blipFill rotWithShape="1">
          <a:blip r:embed="rId3"/>
          <a:srcRect l="33897" t="41760" r="34353" b="9639"/>
          <a:stretch/>
        </p:blipFill>
        <p:spPr bwMode="auto">
          <a:xfrm>
            <a:off x="3537703" y="3585867"/>
            <a:ext cx="3077407" cy="244541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TextovéPole 7"/>
          <p:cNvSpPr txBox="1"/>
          <p:nvPr/>
        </p:nvSpPr>
        <p:spPr>
          <a:xfrm>
            <a:off x="3137418" y="6597662"/>
            <a:ext cx="4002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[1]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6342160" y="5823429"/>
            <a:ext cx="4002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[1]</a:t>
            </a:r>
          </a:p>
        </p:txBody>
      </p:sp>
      <p:pic>
        <p:nvPicPr>
          <p:cNvPr id="10" name="Obrázek 9"/>
          <p:cNvPicPr/>
          <p:nvPr/>
        </p:nvPicPr>
        <p:blipFill rotWithShape="1">
          <a:blip r:embed="rId3"/>
          <a:srcRect l="33897" t="9005" r="34353" b="59456"/>
          <a:stretch/>
        </p:blipFill>
        <p:spPr bwMode="auto">
          <a:xfrm>
            <a:off x="6678918" y="3570538"/>
            <a:ext cx="2434341" cy="246074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" name="TextovéPole 10"/>
          <p:cNvSpPr txBox="1"/>
          <p:nvPr/>
        </p:nvSpPr>
        <p:spPr>
          <a:xfrm>
            <a:off x="8795736" y="5788855"/>
            <a:ext cx="4002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[1]</a:t>
            </a:r>
          </a:p>
        </p:txBody>
      </p:sp>
      <p:sp>
        <p:nvSpPr>
          <p:cNvPr id="12" name="Obdélník 11"/>
          <p:cNvSpPr/>
          <p:nvPr/>
        </p:nvSpPr>
        <p:spPr>
          <a:xfrm>
            <a:off x="3474012" y="6186933"/>
            <a:ext cx="567546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000" dirty="0"/>
              <a:t>ROLKOVÁ Sylvie. 7. Kraniocerebrální poranění. In LUCKEROVÁ, Lucie et al. </a:t>
            </a:r>
            <a:r>
              <a:rPr lang="cs-CZ" sz="1000" i="1" dirty="0"/>
              <a:t>Ošetřovatelská péče o pacienta v traumatologii. </a:t>
            </a:r>
            <a:r>
              <a:rPr lang="cs-CZ" sz="1000" dirty="0"/>
              <a:t>Brno (</a:t>
            </a:r>
            <a:r>
              <a:rPr lang="cs-CZ" sz="1000" dirty="0" err="1"/>
              <a:t>Czechia</a:t>
            </a:r>
            <a:r>
              <a:rPr lang="cs-CZ" sz="1000" dirty="0"/>
              <a:t>): NCO NZO, 2014, s. 38 - 44. ISBN 9788070135693. Czech.</a:t>
            </a:r>
          </a:p>
          <a:p>
            <a:pPr marL="228600" indent="-228600">
              <a:buFont typeface="+mj-lt"/>
              <a:buAutoNum type="arabicPeriod"/>
            </a:pPr>
            <a:r>
              <a:rPr lang="cs-CZ" sz="1000" dirty="0"/>
              <a:t>Fólie k výuce biologie. Lebka. </a:t>
            </a:r>
            <a:r>
              <a:rPr lang="en-US" sz="1000" dirty="0"/>
              <a:t>[</a:t>
            </a:r>
            <a:r>
              <a:rPr lang="cs-CZ" sz="1000" dirty="0"/>
              <a:t>online]. </a:t>
            </a:r>
            <a:r>
              <a:rPr lang="en-US" sz="1000" dirty="0"/>
              <a:t>[</a:t>
            </a:r>
            <a:r>
              <a:rPr lang="cs-CZ" sz="1000" dirty="0" err="1"/>
              <a:t>cited</a:t>
            </a:r>
            <a:r>
              <a:rPr lang="cs-CZ" sz="1000" dirty="0"/>
              <a:t> 2018-7-9]. </a:t>
            </a:r>
            <a:r>
              <a:rPr lang="cs-CZ" sz="1000" dirty="0" err="1"/>
              <a:t>Available</a:t>
            </a:r>
            <a:r>
              <a:rPr lang="cs-CZ" sz="1000" dirty="0"/>
              <a:t> </a:t>
            </a:r>
            <a:r>
              <a:rPr lang="cs-CZ" sz="1000" dirty="0" err="1"/>
              <a:t>from</a:t>
            </a:r>
            <a:r>
              <a:rPr lang="cs-CZ" sz="1000" dirty="0"/>
              <a:t>: </a:t>
            </a:r>
            <a:r>
              <a:rPr lang="cs-CZ" sz="1000" dirty="0">
                <a:hlinkClick r:id="rId4"/>
              </a:rPr>
              <a:t>http://gb3c.wz.cz/</a:t>
            </a:r>
            <a:r>
              <a:rPr lang="cs-CZ" sz="1000" dirty="0" err="1">
                <a:hlinkClick r:id="rId4"/>
              </a:rPr>
              <a:t>vyuka</a:t>
            </a:r>
            <a:r>
              <a:rPr lang="cs-CZ" sz="1000" dirty="0">
                <a:hlinkClick r:id="rId4"/>
              </a:rPr>
              <a:t>/biologie/ksichtLebky.jpg</a:t>
            </a:r>
            <a:r>
              <a:rPr lang="cs-CZ" sz="1000" dirty="0"/>
              <a:t>. Czech.</a:t>
            </a:r>
          </a:p>
        </p:txBody>
      </p:sp>
    </p:spTree>
    <p:extLst>
      <p:ext uri="{BB962C8B-B14F-4D97-AF65-F5344CB8AC3E}">
        <p14:creationId xmlns:p14="http://schemas.microsoft.com/office/powerpoint/2010/main" val="894778750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21229"/>
            <a:ext cx="6829685" cy="620688"/>
          </a:xfrm>
        </p:spPr>
        <p:txBody>
          <a:bodyPr>
            <a:normAutofit fontScale="90000"/>
          </a:bodyPr>
          <a:lstStyle/>
          <a:p>
            <a:r>
              <a:rPr lang="cs-CZ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PÁTEŘ - MÍCHA - typy poranění</a:t>
            </a:r>
          </a:p>
        </p:txBody>
      </p:sp>
      <p:sp>
        <p:nvSpPr>
          <p:cNvPr id="6" name="Obdélník 5"/>
          <p:cNvSpPr/>
          <p:nvPr/>
        </p:nvSpPr>
        <p:spPr>
          <a:xfrm>
            <a:off x="-12443" y="582387"/>
            <a:ext cx="4823520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FUNKCE PÁTEŘE:</a:t>
            </a:r>
          </a:p>
          <a:p>
            <a:pPr lvl="0"/>
            <a:r>
              <a:rPr lang="cs-CZ" sz="1600" dirty="0"/>
              <a:t>Nosná, pohybová, protektivní </a:t>
            </a:r>
            <a:r>
              <a:rPr lang="cs-CZ" sz="1200" dirty="0"/>
              <a:t>(ochrana nervové tkáně - míchy).</a:t>
            </a:r>
          </a:p>
        </p:txBody>
      </p:sp>
      <p:sp>
        <p:nvSpPr>
          <p:cNvPr id="14" name="Obdélník 13"/>
          <p:cNvSpPr/>
          <p:nvPr/>
        </p:nvSpPr>
        <p:spPr>
          <a:xfrm>
            <a:off x="4957685" y="620688"/>
            <a:ext cx="4136233" cy="615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NEJČASTĚJŠÍ ETIOLOGIE PORANĚNÍ PÁTEŘE: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cs-CZ" sz="1600" dirty="0"/>
              <a:t>dopravní nehody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600" dirty="0"/>
              <a:t>pády z výšek</a:t>
            </a:r>
            <a:endParaRPr lang="cs-CZ" b="1" dirty="0">
              <a:solidFill>
                <a:srgbClr val="002060"/>
              </a:solidFill>
            </a:endParaRPr>
          </a:p>
          <a:p>
            <a:r>
              <a:rPr lang="cs-CZ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TYPY PORANĚNÍ PÁTEŘE:</a:t>
            </a:r>
          </a:p>
          <a:p>
            <a:pPr lvl="0"/>
            <a:r>
              <a:rPr lang="cs-CZ" sz="1600" b="1" dirty="0"/>
              <a:t>Poranění vazivového aparátu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cs-CZ" sz="1600" dirty="0"/>
              <a:t>hojí se jizvou - funkční změny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cs-CZ" sz="1600" dirty="0"/>
              <a:t>distorze páteře </a:t>
            </a:r>
            <a:r>
              <a:rPr lang="cs-CZ" sz="1200" dirty="0"/>
              <a:t>(nejčastěji C)</a:t>
            </a:r>
          </a:p>
          <a:p>
            <a:pPr lvl="0"/>
            <a:r>
              <a:rPr lang="cs-CZ" sz="1600" b="1" dirty="0"/>
              <a:t>Poranění kostí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600" dirty="0"/>
              <a:t>dle mechanizmu vzniku </a:t>
            </a:r>
            <a:r>
              <a:rPr lang="cs-CZ" sz="1200" dirty="0"/>
              <a:t>(úrazové/patologické - tumory, metastázy, osteoporóza)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cs-CZ" sz="1600" dirty="0"/>
              <a:t>nezávažné zlomeniny </a:t>
            </a:r>
            <a:r>
              <a:rPr lang="cs-CZ" sz="1200" dirty="0"/>
              <a:t>(zlomeniny příčných či trnových výběžku na L páteři)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cs-CZ" sz="1600" dirty="0"/>
              <a:t>závažné zlomeniny </a:t>
            </a:r>
            <a:r>
              <a:rPr lang="cs-CZ" sz="1200" dirty="0"/>
              <a:t>(nestabilní zlomeniny)</a:t>
            </a:r>
          </a:p>
          <a:p>
            <a:pPr lvl="0"/>
            <a:r>
              <a:rPr lang="cs-CZ" sz="1600" b="1" dirty="0"/>
              <a:t>Kombinované úrazy = </a:t>
            </a:r>
            <a:r>
              <a:rPr lang="cs-CZ" sz="1600" dirty="0"/>
              <a:t>kombinace kosti/vazy</a:t>
            </a:r>
          </a:p>
          <a:p>
            <a:pPr lvl="0"/>
            <a:r>
              <a:rPr lang="cs-CZ" sz="1600" b="1" dirty="0"/>
              <a:t>Poranění stabilní </a:t>
            </a:r>
            <a:r>
              <a:rPr lang="cs-CZ" sz="1600" dirty="0"/>
              <a:t>= není ohrožena nervová struktura</a:t>
            </a:r>
          </a:p>
          <a:p>
            <a:pPr lvl="0"/>
            <a:r>
              <a:rPr lang="cs-CZ" sz="1600" b="1" dirty="0"/>
              <a:t>Poranění nestabilní </a:t>
            </a:r>
            <a:r>
              <a:rPr lang="cs-CZ" sz="1600" dirty="0"/>
              <a:t>= je ohrožena nervová struktura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cs-CZ" sz="1600" dirty="0" err="1"/>
              <a:t>temporární</a:t>
            </a:r>
            <a:r>
              <a:rPr lang="cs-CZ" sz="1600" dirty="0"/>
              <a:t> kostní 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cs-CZ" sz="1600" dirty="0" err="1"/>
              <a:t>instabilita</a:t>
            </a:r>
            <a:r>
              <a:rPr lang="cs-CZ" sz="1600" dirty="0"/>
              <a:t> - poškozené obratle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cs-CZ" sz="1600" dirty="0"/>
              <a:t>permanentní </a:t>
            </a:r>
            <a:r>
              <a:rPr lang="cs-CZ" sz="1600" dirty="0" err="1"/>
              <a:t>ligamentózní</a:t>
            </a:r>
            <a:r>
              <a:rPr lang="cs-CZ" sz="1600" dirty="0"/>
              <a:t> </a:t>
            </a:r>
            <a:r>
              <a:rPr lang="cs-CZ" sz="1600" dirty="0" err="1"/>
              <a:t>instabilita</a:t>
            </a:r>
            <a:r>
              <a:rPr lang="cs-CZ" sz="1600" dirty="0"/>
              <a:t> - poranění v intervertebrálních kloubech.</a:t>
            </a:r>
          </a:p>
          <a:p>
            <a:pPr lvl="0"/>
            <a:r>
              <a:rPr lang="cs-CZ" sz="1600" b="1" dirty="0" err="1"/>
              <a:t>Whiplash</a:t>
            </a:r>
            <a:r>
              <a:rPr lang="cs-CZ" sz="1600" b="1" dirty="0"/>
              <a:t> poranění</a:t>
            </a:r>
          </a:p>
        </p:txBody>
      </p:sp>
      <p:pic>
        <p:nvPicPr>
          <p:cNvPr id="7" name="Obrázek 6"/>
          <p:cNvPicPr/>
          <p:nvPr/>
        </p:nvPicPr>
        <p:blipFill rotWithShape="1">
          <a:blip r:embed="rId2"/>
          <a:srcRect l="34393" t="18518" r="23608" b="27163"/>
          <a:stretch/>
        </p:blipFill>
        <p:spPr bwMode="auto">
          <a:xfrm>
            <a:off x="0" y="1161764"/>
            <a:ext cx="4968552" cy="547260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6300192" y="2"/>
            <a:ext cx="2843808" cy="100840"/>
          </a:xfrm>
          <a:solidFill>
            <a:schemeClr val="bg1"/>
          </a:solidFill>
        </p:spPr>
        <p:txBody>
          <a:bodyPr/>
          <a:lstStyle/>
          <a:p>
            <a:r>
              <a:rPr lang="cs-CZ" dirty="0"/>
              <a:t>Dedikováno projektu MUNI/FR/0962/2017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107504" y="6193711"/>
            <a:ext cx="4002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[1]</a:t>
            </a:r>
          </a:p>
        </p:txBody>
      </p:sp>
    </p:spTree>
    <p:extLst>
      <p:ext uri="{BB962C8B-B14F-4D97-AF65-F5344CB8AC3E}">
        <p14:creationId xmlns:p14="http://schemas.microsoft.com/office/powerpoint/2010/main" val="1929627314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/>
          <p:nvPr/>
        </p:nvPicPr>
        <p:blipFill rotWithShape="1">
          <a:blip r:embed="rId2"/>
          <a:srcRect l="43818" t="27778" r="19309" b="26190"/>
          <a:stretch/>
        </p:blipFill>
        <p:spPr bwMode="auto">
          <a:xfrm>
            <a:off x="0" y="620689"/>
            <a:ext cx="9144000" cy="522930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Nadpis 1"/>
          <p:cNvSpPr>
            <a:spLocks noGrp="1"/>
          </p:cNvSpPr>
          <p:nvPr>
            <p:ph type="title"/>
          </p:nvPr>
        </p:nvSpPr>
        <p:spPr>
          <a:xfrm>
            <a:off x="0" y="107479"/>
            <a:ext cx="7756233" cy="620688"/>
          </a:xfrm>
        </p:spPr>
        <p:txBody>
          <a:bodyPr>
            <a:normAutofit fontScale="90000"/>
          </a:bodyPr>
          <a:lstStyle/>
          <a:p>
            <a:r>
              <a:rPr lang="cs-CZ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PÁTEŘ - MÍCHA - </a:t>
            </a:r>
            <a:r>
              <a:rPr lang="cs-CZ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Whiplash</a:t>
            </a:r>
            <a:r>
              <a:rPr lang="cs-CZ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poranění </a:t>
            </a:r>
          </a:p>
        </p:txBody>
      </p:sp>
      <p:sp>
        <p:nvSpPr>
          <p:cNvPr id="6" name="Obdélníkový popisek 5"/>
          <p:cNvSpPr/>
          <p:nvPr/>
        </p:nvSpPr>
        <p:spPr>
          <a:xfrm>
            <a:off x="7164288" y="692696"/>
            <a:ext cx="1872208" cy="864096"/>
          </a:xfrm>
          <a:prstGeom prst="wedgeRectCallout">
            <a:avLst>
              <a:gd name="adj1" fmla="val -64032"/>
              <a:gd name="adj2" fmla="val -42294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/>
              <a:t>Název z anglického termínu </a:t>
            </a:r>
            <a:r>
              <a:rPr lang="cs-CZ" sz="1400" dirty="0" err="1"/>
              <a:t>Whiplash</a:t>
            </a:r>
            <a:r>
              <a:rPr lang="cs-CZ" sz="1400" dirty="0"/>
              <a:t> = pohyb vlnícího se biče</a:t>
            </a:r>
          </a:p>
        </p:txBody>
      </p:sp>
      <p:sp>
        <p:nvSpPr>
          <p:cNvPr id="8" name="Obdélníkový popisek 7"/>
          <p:cNvSpPr/>
          <p:nvPr/>
        </p:nvSpPr>
        <p:spPr>
          <a:xfrm>
            <a:off x="2068960" y="1241377"/>
            <a:ext cx="4752528" cy="288032"/>
          </a:xfrm>
          <a:prstGeom prst="wedgeRectCallout">
            <a:avLst>
              <a:gd name="adj1" fmla="val -10850"/>
              <a:gd name="adj2" fmla="val -12243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/>
              <a:t>Dochází asi k němu asi v 50 % případů všech dopravních nehod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>
          <a:xfrm>
            <a:off x="6156176" y="0"/>
            <a:ext cx="2987824" cy="240032"/>
          </a:xfrm>
          <a:solidFill>
            <a:schemeClr val="bg1"/>
          </a:solidFill>
        </p:spPr>
        <p:txBody>
          <a:bodyPr/>
          <a:lstStyle/>
          <a:p>
            <a:pPr algn="l"/>
            <a:r>
              <a:rPr lang="cs-CZ" dirty="0"/>
              <a:t>Dedikováno projektu MUNI/FR/0962/2017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8743715" y="5522209"/>
            <a:ext cx="4002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[1]</a:t>
            </a:r>
          </a:p>
        </p:txBody>
      </p:sp>
      <p:sp>
        <p:nvSpPr>
          <p:cNvPr id="9" name="Obdélník 8"/>
          <p:cNvSpPr/>
          <p:nvPr/>
        </p:nvSpPr>
        <p:spPr>
          <a:xfrm>
            <a:off x="10227" y="5849992"/>
            <a:ext cx="913377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000" dirty="0"/>
              <a:t>ROLKOVÁ Sylvie. 11. Poranění páteře. In LUCKEROVÁ, Lucie et al. </a:t>
            </a:r>
            <a:r>
              <a:rPr lang="cs-CZ" sz="1000" i="1" dirty="0"/>
              <a:t>Ošetřovatelská péče o pacienta v traumatologii. </a:t>
            </a:r>
            <a:r>
              <a:rPr lang="cs-CZ" sz="1000" dirty="0"/>
              <a:t>Brno (</a:t>
            </a:r>
            <a:r>
              <a:rPr lang="cs-CZ" sz="1000" dirty="0" err="1"/>
              <a:t>Czechia</a:t>
            </a:r>
            <a:r>
              <a:rPr lang="cs-CZ" sz="1000" dirty="0"/>
              <a:t>): NCO NZO, 2014, s. 72-85. ISBN 9788070135693. Czech.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000" dirty="0"/>
              <a:t>The General Hospital of Chinese People's Armed Police</a:t>
            </a:r>
            <a:r>
              <a:rPr lang="cs-CZ" sz="1000" dirty="0"/>
              <a:t>. </a:t>
            </a:r>
            <a:r>
              <a:rPr lang="en-US" sz="1000" i="1" dirty="0"/>
              <a:t>Symptoms of Spinal Cord Injury</a:t>
            </a:r>
            <a:r>
              <a:rPr lang="cs-CZ" sz="1000" dirty="0"/>
              <a:t> </a:t>
            </a:r>
            <a:r>
              <a:rPr lang="en-US" sz="1000" dirty="0"/>
              <a:t>[</a:t>
            </a:r>
            <a:r>
              <a:rPr lang="cs-CZ" sz="1000" dirty="0"/>
              <a:t>online]. </a:t>
            </a:r>
            <a:r>
              <a:rPr lang="cs-CZ" sz="1000" dirty="0" err="1"/>
              <a:t>China</a:t>
            </a:r>
            <a:r>
              <a:rPr lang="cs-CZ" sz="1000" dirty="0"/>
              <a:t>: </a:t>
            </a:r>
            <a:r>
              <a:rPr lang="cs-CZ" sz="1000" dirty="0" err="1"/>
              <a:t>Beijing</a:t>
            </a:r>
            <a:r>
              <a:rPr lang="cs-CZ" sz="1000" dirty="0"/>
              <a:t>; </a:t>
            </a:r>
            <a:r>
              <a:rPr lang="en-US" sz="1000" dirty="0"/>
              <a:t>[</a:t>
            </a:r>
            <a:r>
              <a:rPr lang="cs-CZ" sz="1000" dirty="0" err="1"/>
              <a:t>cited</a:t>
            </a:r>
            <a:r>
              <a:rPr lang="cs-CZ" sz="1000" dirty="0"/>
              <a:t> 2018-7-9] </a:t>
            </a:r>
            <a:r>
              <a:rPr lang="cs-CZ" sz="1000" dirty="0" err="1"/>
              <a:t>Available</a:t>
            </a:r>
            <a:r>
              <a:rPr lang="cs-CZ" sz="1000" dirty="0"/>
              <a:t> </a:t>
            </a:r>
            <a:r>
              <a:rPr lang="cs-CZ" sz="1000" dirty="0" err="1"/>
              <a:t>from</a:t>
            </a:r>
            <a:r>
              <a:rPr lang="cs-CZ" sz="1000" dirty="0"/>
              <a:t>: </a:t>
            </a:r>
            <a:r>
              <a:rPr lang="cs-CZ" sz="1000" dirty="0">
                <a:hlinkClick r:id="rId3"/>
              </a:rPr>
              <a:t>http://thebrightdirection.com/</a:t>
            </a:r>
            <a:r>
              <a:rPr lang="cs-CZ" sz="1000" dirty="0" err="1">
                <a:hlinkClick r:id="rId3"/>
              </a:rPr>
              <a:t>symptoms-of-spinal-cord-injury</a:t>
            </a:r>
            <a:r>
              <a:rPr lang="cs-CZ" sz="1000" dirty="0">
                <a:hlinkClick r:id="rId3"/>
              </a:rPr>
              <a:t>/</a:t>
            </a:r>
            <a:r>
              <a:rPr lang="cs-CZ" sz="1000" dirty="0"/>
              <a:t>. </a:t>
            </a:r>
            <a:r>
              <a:rPr lang="cs-CZ" sz="1000" dirty="0" err="1"/>
              <a:t>English</a:t>
            </a:r>
            <a:r>
              <a:rPr lang="cs-CZ" sz="1000" dirty="0"/>
              <a:t>. </a:t>
            </a:r>
          </a:p>
          <a:p>
            <a:pPr marL="228600" indent="-228600">
              <a:buFont typeface="+mj-lt"/>
              <a:buAutoNum type="arabicPeriod"/>
            </a:pPr>
            <a:r>
              <a:rPr lang="cs-CZ" sz="1000" dirty="0" err="1"/>
              <a:t>The</a:t>
            </a:r>
            <a:r>
              <a:rPr lang="cs-CZ" sz="1000" dirty="0"/>
              <a:t> </a:t>
            </a:r>
            <a:r>
              <a:rPr lang="cs-CZ" sz="1000" dirty="0" err="1"/>
              <a:t>Flood</a:t>
            </a:r>
            <a:r>
              <a:rPr lang="cs-CZ" sz="1000" dirty="0"/>
              <a:t> </a:t>
            </a:r>
            <a:r>
              <a:rPr lang="cs-CZ" sz="1000" dirty="0" err="1"/>
              <a:t>Law</a:t>
            </a:r>
            <a:r>
              <a:rPr lang="cs-CZ" sz="1000" dirty="0"/>
              <a:t> </a:t>
            </a:r>
            <a:r>
              <a:rPr lang="cs-CZ" sz="1000" dirty="0" err="1"/>
              <a:t>Firm</a:t>
            </a:r>
            <a:r>
              <a:rPr lang="cs-CZ" sz="1000" dirty="0"/>
              <a:t>. </a:t>
            </a:r>
            <a:r>
              <a:rPr lang="cs-CZ" sz="1000" i="1" dirty="0" err="1"/>
              <a:t>Whiplash</a:t>
            </a:r>
            <a:r>
              <a:rPr lang="cs-CZ" sz="1000" i="1" dirty="0"/>
              <a:t> </a:t>
            </a:r>
            <a:r>
              <a:rPr lang="cs-CZ" sz="1000" i="1" dirty="0" err="1"/>
              <a:t>Injury</a:t>
            </a:r>
            <a:r>
              <a:rPr lang="cs-CZ" sz="1000" i="1" dirty="0"/>
              <a:t> </a:t>
            </a:r>
            <a:r>
              <a:rPr lang="en-US" sz="1000" dirty="0"/>
              <a:t>[</a:t>
            </a:r>
            <a:r>
              <a:rPr lang="cs-CZ" sz="1000" dirty="0"/>
              <a:t>online]. Washington St.: </a:t>
            </a:r>
            <a:r>
              <a:rPr lang="cs-CZ" sz="1000" dirty="0" err="1"/>
              <a:t>Middletown</a:t>
            </a:r>
            <a:r>
              <a:rPr lang="cs-CZ" sz="1000" dirty="0"/>
              <a:t>; </a:t>
            </a:r>
            <a:r>
              <a:rPr lang="en-US" sz="1000" dirty="0"/>
              <a:t>[</a:t>
            </a:r>
            <a:r>
              <a:rPr lang="cs-CZ" sz="1000" dirty="0" err="1"/>
              <a:t>cited</a:t>
            </a:r>
            <a:r>
              <a:rPr lang="cs-CZ" sz="1000" dirty="0"/>
              <a:t> 2018-7-9] </a:t>
            </a:r>
            <a:r>
              <a:rPr lang="cs-CZ" sz="1000" dirty="0" err="1"/>
              <a:t>Available</a:t>
            </a:r>
            <a:r>
              <a:rPr lang="cs-CZ" sz="1000" dirty="0"/>
              <a:t> </a:t>
            </a:r>
            <a:r>
              <a:rPr lang="cs-CZ" sz="1000" dirty="0" err="1"/>
              <a:t>from</a:t>
            </a:r>
            <a:r>
              <a:rPr lang="cs-CZ" sz="1000" dirty="0"/>
              <a:t>: </a:t>
            </a:r>
            <a:r>
              <a:rPr lang="cs-CZ" sz="1000" dirty="0">
                <a:hlinkClick r:id="rId4"/>
              </a:rPr>
              <a:t>https://www.thefloodlawfirm.com/car-</a:t>
            </a:r>
            <a:r>
              <a:rPr lang="cs-CZ" sz="1000" dirty="0" err="1">
                <a:hlinkClick r:id="rId4"/>
              </a:rPr>
              <a:t>accidents</a:t>
            </a:r>
            <a:r>
              <a:rPr lang="cs-CZ" sz="1000" dirty="0">
                <a:hlinkClick r:id="rId4"/>
              </a:rPr>
              <a:t>/car-</a:t>
            </a:r>
            <a:r>
              <a:rPr lang="cs-CZ" sz="1000" dirty="0" err="1">
                <a:hlinkClick r:id="rId4"/>
              </a:rPr>
              <a:t>accident</a:t>
            </a:r>
            <a:r>
              <a:rPr lang="cs-CZ" sz="1000" dirty="0">
                <a:hlinkClick r:id="rId4"/>
              </a:rPr>
              <a:t>-</a:t>
            </a:r>
            <a:r>
              <a:rPr lang="cs-CZ" sz="1000" dirty="0" err="1">
                <a:hlinkClick r:id="rId4"/>
              </a:rPr>
              <a:t>injuries</a:t>
            </a:r>
            <a:r>
              <a:rPr lang="cs-CZ" sz="1000" dirty="0">
                <a:hlinkClick r:id="rId4"/>
              </a:rPr>
              <a:t>/</a:t>
            </a:r>
            <a:r>
              <a:rPr lang="cs-CZ" sz="1000" dirty="0" err="1">
                <a:hlinkClick r:id="rId4"/>
              </a:rPr>
              <a:t>whiplash-injury</a:t>
            </a:r>
            <a:r>
              <a:rPr lang="cs-CZ" sz="1000" dirty="0">
                <a:hlinkClick r:id="rId4"/>
              </a:rPr>
              <a:t>/</a:t>
            </a:r>
            <a:r>
              <a:rPr lang="cs-CZ" sz="1000" dirty="0"/>
              <a:t>. </a:t>
            </a:r>
            <a:r>
              <a:rPr lang="cs-CZ" sz="1000" dirty="0" err="1"/>
              <a:t>English</a:t>
            </a:r>
            <a:r>
              <a:rPr lang="cs-CZ" sz="1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11063280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Šipka doleva 14"/>
          <p:cNvSpPr/>
          <p:nvPr/>
        </p:nvSpPr>
        <p:spPr>
          <a:xfrm>
            <a:off x="3570324" y="4662360"/>
            <a:ext cx="5458287" cy="864104"/>
          </a:xfrm>
          <a:prstGeom prst="lef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cs-CZ" sz="1200" dirty="0"/>
              <a:t>Zlomeniny s neurologickou symptomatologií, nestabilní zlomeniny, výrazná deformace</a:t>
            </a:r>
          </a:p>
        </p:txBody>
      </p:sp>
      <p:sp>
        <p:nvSpPr>
          <p:cNvPr id="2" name="Šipka doleva 1"/>
          <p:cNvSpPr/>
          <p:nvPr/>
        </p:nvSpPr>
        <p:spPr>
          <a:xfrm>
            <a:off x="3527262" y="3189758"/>
            <a:ext cx="5501350" cy="864104"/>
          </a:xfrm>
          <a:prstGeom prst="lef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cs-CZ" sz="1200" dirty="0"/>
              <a:t>Zlomeniny bez neurologické léze a bez většího stupně </a:t>
            </a:r>
            <a:r>
              <a:rPr lang="cs-CZ" sz="1200" dirty="0" err="1"/>
              <a:t>instability</a:t>
            </a:r>
            <a:r>
              <a:rPr lang="cs-CZ" sz="1200" dirty="0"/>
              <a:t> a deformity</a:t>
            </a:r>
          </a:p>
          <a:p>
            <a:r>
              <a:rPr lang="cs-CZ" sz="1200" dirty="0" err="1"/>
              <a:t>Th</a:t>
            </a:r>
            <a:r>
              <a:rPr lang="cs-CZ" sz="1200" dirty="0"/>
              <a:t> a L páteř (ulomení výběžků, kompresivní zlomeniny)</a:t>
            </a:r>
          </a:p>
        </p:txBody>
      </p:sp>
      <p:sp>
        <p:nvSpPr>
          <p:cNvPr id="5" name="Nadpis 1"/>
          <p:cNvSpPr>
            <a:spLocks noGrp="1"/>
          </p:cNvSpPr>
          <p:nvPr>
            <p:ph type="title"/>
          </p:nvPr>
        </p:nvSpPr>
        <p:spPr>
          <a:xfrm>
            <a:off x="0" y="83726"/>
            <a:ext cx="9144000" cy="404664"/>
          </a:xfrm>
        </p:spPr>
        <p:txBody>
          <a:bodyPr>
            <a:normAutofit fontScale="90000"/>
          </a:bodyPr>
          <a:lstStyle/>
          <a:p>
            <a:r>
              <a:rPr lang="cs-CZ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PÁTEŘ - MÍCHA </a:t>
            </a:r>
            <a:r>
              <a:rPr lang="cs-CZ" sz="3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první pomoc, diagnostika, léčba </a:t>
            </a:r>
            <a:endParaRPr lang="cs-CZ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Zaoblený obdélník 5"/>
          <p:cNvSpPr/>
          <p:nvPr/>
        </p:nvSpPr>
        <p:spPr>
          <a:xfrm>
            <a:off x="15023" y="1566494"/>
            <a:ext cx="2204400" cy="1584169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/>
              <a:t>DIAGNOSTIKA</a:t>
            </a:r>
          </a:p>
        </p:txBody>
      </p:sp>
      <p:sp>
        <p:nvSpPr>
          <p:cNvPr id="7" name="Zaoblený obdélník 6"/>
          <p:cNvSpPr/>
          <p:nvPr/>
        </p:nvSpPr>
        <p:spPr>
          <a:xfrm>
            <a:off x="2227306" y="1605589"/>
            <a:ext cx="6801306" cy="1584169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cs-CZ" sz="1600" dirty="0">
                <a:solidFill>
                  <a:schemeClr val="tx1"/>
                </a:solidFill>
              </a:rPr>
              <a:t>Na základě symptomů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cs-CZ" sz="1400" dirty="0"/>
              <a:t>poruchy cítivosti a hybnosti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cs-CZ" sz="1400" dirty="0"/>
              <a:t>hematom, bolest, otok v oblasti páteře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cs-CZ" sz="1600" dirty="0">
                <a:solidFill>
                  <a:schemeClr val="tx1"/>
                </a:solidFill>
              </a:rPr>
              <a:t>RTG nativní snímek - zobrazení kostí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cs-CZ" sz="1600" dirty="0">
                <a:solidFill>
                  <a:schemeClr val="tx1"/>
                </a:solidFill>
              </a:rPr>
              <a:t>CT vyšetření - určí typ zlomeniny i stav páteřního kanálu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600" dirty="0">
                <a:solidFill>
                  <a:schemeClr val="tx1"/>
                </a:solidFill>
              </a:rPr>
              <a:t>MR posouzení stavu míchy, pacient má symptomy poranění páteře, ale CT je neodhalilo</a:t>
            </a:r>
          </a:p>
        </p:txBody>
      </p:sp>
      <p:sp>
        <p:nvSpPr>
          <p:cNvPr id="8" name="Zaoblený obdélník 7"/>
          <p:cNvSpPr/>
          <p:nvPr/>
        </p:nvSpPr>
        <p:spPr>
          <a:xfrm>
            <a:off x="15023" y="505267"/>
            <a:ext cx="2204399" cy="1019515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/>
              <a:t>PRVNÍ POMOC</a:t>
            </a:r>
          </a:p>
        </p:txBody>
      </p:sp>
      <p:sp>
        <p:nvSpPr>
          <p:cNvPr id="9" name="Zaoblený obdélník 8"/>
          <p:cNvSpPr/>
          <p:nvPr/>
        </p:nvSpPr>
        <p:spPr>
          <a:xfrm>
            <a:off x="2219423" y="518693"/>
            <a:ext cx="6809189" cy="1019514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cs-CZ" sz="1600" dirty="0">
                <a:solidFill>
                  <a:schemeClr val="tx1"/>
                </a:solidFill>
              </a:rPr>
              <a:t>Šetrná manipulace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cs-CZ" sz="1200" dirty="0">
                <a:solidFill>
                  <a:schemeClr val="tx1"/>
                </a:solidFill>
              </a:rPr>
              <a:t>vyproštění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cs-CZ" sz="1200" dirty="0">
                <a:solidFill>
                  <a:schemeClr val="tx1"/>
                </a:solidFill>
              </a:rPr>
              <a:t>transport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cs-CZ" sz="1200" dirty="0">
                <a:solidFill>
                  <a:schemeClr val="tx1"/>
                </a:solidFill>
              </a:rPr>
              <a:t>polohování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600" dirty="0">
                <a:solidFill>
                  <a:schemeClr val="tx1"/>
                </a:solidFill>
              </a:rPr>
              <a:t>Poloha na zádech na tvrdé podložce bez položení hlavy a fixace hlavy</a:t>
            </a:r>
          </a:p>
        </p:txBody>
      </p:sp>
      <p:sp>
        <p:nvSpPr>
          <p:cNvPr id="10" name="Zaoblený obdélník 9"/>
          <p:cNvSpPr/>
          <p:nvPr/>
        </p:nvSpPr>
        <p:spPr>
          <a:xfrm>
            <a:off x="15023" y="3197026"/>
            <a:ext cx="1116125" cy="3030219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/>
              <a:t>LÉČBA</a:t>
            </a:r>
          </a:p>
        </p:txBody>
      </p:sp>
      <p:sp>
        <p:nvSpPr>
          <p:cNvPr id="11" name="Zaoblený obdélník 10"/>
          <p:cNvSpPr/>
          <p:nvPr/>
        </p:nvSpPr>
        <p:spPr>
          <a:xfrm>
            <a:off x="1103299" y="3246880"/>
            <a:ext cx="2467026" cy="576064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KONZERVATIVNÍ</a:t>
            </a:r>
          </a:p>
        </p:txBody>
      </p:sp>
      <p:sp>
        <p:nvSpPr>
          <p:cNvPr id="12" name="Zaoblený obdélník 11"/>
          <p:cNvSpPr/>
          <p:nvPr/>
        </p:nvSpPr>
        <p:spPr>
          <a:xfrm>
            <a:off x="1131148" y="4853935"/>
            <a:ext cx="2467026" cy="467438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CHIRURGICKÁ</a:t>
            </a:r>
          </a:p>
        </p:txBody>
      </p:sp>
      <p:sp>
        <p:nvSpPr>
          <p:cNvPr id="13" name="Zaoblený obdélník 12"/>
          <p:cNvSpPr/>
          <p:nvPr/>
        </p:nvSpPr>
        <p:spPr>
          <a:xfrm>
            <a:off x="1103299" y="3862590"/>
            <a:ext cx="7933196" cy="940924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cs-CZ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ORTÉZY</a:t>
            </a:r>
            <a:r>
              <a:rPr lang="cs-CZ" sz="1200" dirty="0"/>
              <a:t> - konkrétní typ ortézy určí lékař - </a:t>
            </a:r>
            <a:r>
              <a:rPr lang="cs-CZ" sz="1200" dirty="0" err="1"/>
              <a:t>ortotik</a:t>
            </a:r>
            <a:r>
              <a:rPr lang="cs-CZ" sz="1200" dirty="0"/>
              <a:t> přizpůsobí ortézu požadavkům pacienta</a:t>
            </a:r>
          </a:p>
          <a:p>
            <a:r>
              <a:rPr lang="cs-CZ" sz="1200" i="1" dirty="0"/>
              <a:t>Krční páteř </a:t>
            </a:r>
            <a:r>
              <a:rPr lang="cs-CZ" sz="1200" dirty="0"/>
              <a:t>- </a:t>
            </a:r>
            <a:r>
              <a:rPr lang="cs-CZ" sz="1200" dirty="0" err="1"/>
              <a:t>Hallo</a:t>
            </a:r>
            <a:r>
              <a:rPr lang="cs-CZ" sz="1200" dirty="0"/>
              <a:t> vesta, krční límec (měkký , polotuhý, tvrdý)</a:t>
            </a:r>
          </a:p>
          <a:p>
            <a:r>
              <a:rPr lang="cs-CZ" sz="1200" i="1" dirty="0"/>
              <a:t>Hrudní páteř  </a:t>
            </a:r>
            <a:r>
              <a:rPr lang="cs-CZ" sz="1200" dirty="0"/>
              <a:t>-  </a:t>
            </a:r>
            <a:r>
              <a:rPr lang="cs-CZ" sz="1200" dirty="0" err="1"/>
              <a:t>Sommy</a:t>
            </a:r>
            <a:r>
              <a:rPr lang="cs-CZ" sz="1200" dirty="0"/>
              <a:t> límec, </a:t>
            </a:r>
            <a:r>
              <a:rPr lang="cs-CZ" sz="1200" dirty="0" err="1"/>
              <a:t>Jawetova</a:t>
            </a:r>
            <a:r>
              <a:rPr lang="cs-CZ" sz="1200" dirty="0"/>
              <a:t> ortéza</a:t>
            </a:r>
          </a:p>
          <a:p>
            <a:r>
              <a:rPr lang="cs-CZ" sz="1200" i="1" dirty="0"/>
              <a:t>Bederní páteř </a:t>
            </a:r>
            <a:r>
              <a:rPr lang="cs-CZ" sz="1200" dirty="0"/>
              <a:t>- bederní pás</a:t>
            </a:r>
          </a:p>
          <a:p>
            <a:r>
              <a:rPr lang="cs-CZ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POHYBOVÉ OMEZENÍ, KLIDOVÝ REŽIM</a:t>
            </a:r>
          </a:p>
        </p:txBody>
      </p:sp>
      <p:sp>
        <p:nvSpPr>
          <p:cNvPr id="14" name="Zaoblený obdélník 13"/>
          <p:cNvSpPr/>
          <p:nvPr/>
        </p:nvSpPr>
        <p:spPr>
          <a:xfrm>
            <a:off x="1117222" y="5334684"/>
            <a:ext cx="7919273" cy="892561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cs-CZ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OPERAČNÍ VÝKONY - </a:t>
            </a:r>
            <a:r>
              <a:rPr lang="cs-CZ" sz="1200" dirty="0"/>
              <a:t>u neurologické </a:t>
            </a:r>
            <a:r>
              <a:rPr lang="cs-CZ" sz="1200" dirty="0" err="1"/>
              <a:t>symtomatologie</a:t>
            </a:r>
            <a:r>
              <a:rPr lang="cs-CZ" sz="1200" dirty="0"/>
              <a:t> operace nutná do 4 - 6 hodin</a:t>
            </a:r>
          </a:p>
          <a:p>
            <a:r>
              <a:rPr lang="cs-CZ" sz="1200" i="1" dirty="0"/>
              <a:t>Dle přístupové cesty: </a:t>
            </a:r>
            <a:r>
              <a:rPr lang="cs-CZ" sz="1200" dirty="0"/>
              <a:t>Zadní přístup (záda) x přední přístup (břicho, bok) x kombinace obojího</a:t>
            </a:r>
            <a:endParaRPr lang="cs-CZ" sz="1200" b="1" dirty="0"/>
          </a:p>
          <a:p>
            <a:r>
              <a:rPr lang="cs-CZ" sz="1200" i="1" dirty="0"/>
              <a:t>Výsledek operace: </a:t>
            </a:r>
            <a:r>
              <a:rPr lang="cs-CZ" sz="1200" dirty="0"/>
              <a:t>repozice x stabilizace x dekomprese ( v případě poranění nervových struktur)</a:t>
            </a:r>
          </a:p>
          <a:p>
            <a:r>
              <a:rPr lang="cs-CZ" sz="1200" dirty="0"/>
              <a:t>Operatér určí nutnost další restrikce pohybu ortézou</a:t>
            </a:r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6049004" y="553663"/>
            <a:ext cx="2895600" cy="365125"/>
          </a:xfrm>
        </p:spPr>
        <p:txBody>
          <a:bodyPr/>
          <a:lstStyle/>
          <a:p>
            <a:r>
              <a:rPr lang="cs-CZ" dirty="0"/>
              <a:t>Dedikováno projektu MUNI/FR/0962/2017</a:t>
            </a:r>
          </a:p>
        </p:txBody>
      </p:sp>
      <p:sp>
        <p:nvSpPr>
          <p:cNvPr id="16" name="Obdélník 15"/>
          <p:cNvSpPr/>
          <p:nvPr/>
        </p:nvSpPr>
        <p:spPr>
          <a:xfrm>
            <a:off x="0" y="6190810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000" dirty="0"/>
              <a:t>ROLKOVÁ Sylvie. 11. Poranění páteře. In LUCKEROVÁ Lucie et al. </a:t>
            </a:r>
            <a:r>
              <a:rPr lang="cs-CZ" sz="1000" i="1" dirty="0"/>
              <a:t>Ošetřovatelská péče o pacienta v traumatologii. </a:t>
            </a:r>
            <a:r>
              <a:rPr lang="cs-CZ" sz="1000" dirty="0"/>
              <a:t>Brno (</a:t>
            </a:r>
            <a:r>
              <a:rPr lang="cs-CZ" sz="1000" dirty="0" err="1"/>
              <a:t>Czechia</a:t>
            </a:r>
            <a:r>
              <a:rPr lang="cs-CZ" sz="1000" dirty="0"/>
              <a:t>): NCO NZO, 2014, s. 72-85. ISBN 9788070135693. Czech. Czech.</a:t>
            </a:r>
          </a:p>
          <a:p>
            <a:r>
              <a:rPr lang="cs-CZ" sz="1000" dirty="0"/>
              <a:t>SUCHÁ Šárka, MUŽÍK, Vladimír. </a:t>
            </a:r>
            <a:r>
              <a:rPr lang="cs-CZ" sz="1000" i="1" dirty="0"/>
              <a:t>Operační léčení poranění páteře a míchy</a:t>
            </a:r>
            <a:r>
              <a:rPr lang="cs-CZ" sz="1000" dirty="0"/>
              <a:t> </a:t>
            </a:r>
            <a:r>
              <a:rPr lang="en-US" sz="1000" dirty="0"/>
              <a:t>[</a:t>
            </a:r>
            <a:r>
              <a:rPr lang="cs-CZ" sz="1000" dirty="0"/>
              <a:t>online]. Brno (</a:t>
            </a:r>
            <a:r>
              <a:rPr lang="cs-CZ" sz="1000" dirty="0" err="1"/>
              <a:t>Czechia</a:t>
            </a:r>
            <a:r>
              <a:rPr lang="cs-CZ" sz="1000" dirty="0"/>
              <a:t>): KARIM: AKUTNĚ. CZ; </a:t>
            </a:r>
            <a:r>
              <a:rPr lang="en-US" sz="1000" dirty="0"/>
              <a:t>[</a:t>
            </a:r>
            <a:r>
              <a:rPr lang="cs-CZ" sz="1000" dirty="0" err="1"/>
              <a:t>cited</a:t>
            </a:r>
            <a:r>
              <a:rPr lang="cs-CZ" sz="1000" dirty="0"/>
              <a:t> 2018-7-9]. [37 p.] </a:t>
            </a:r>
            <a:r>
              <a:rPr lang="cs-CZ" sz="1000" dirty="0" err="1"/>
              <a:t>Available</a:t>
            </a:r>
            <a:r>
              <a:rPr lang="cs-CZ" sz="1000" dirty="0"/>
              <a:t> </a:t>
            </a:r>
            <a:r>
              <a:rPr lang="cs-CZ" sz="1000" dirty="0" err="1"/>
              <a:t>from</a:t>
            </a:r>
            <a:r>
              <a:rPr lang="cs-CZ" sz="1000" dirty="0"/>
              <a:t>: </a:t>
            </a:r>
            <a:r>
              <a:rPr lang="cs-CZ" sz="1000" dirty="0">
                <a:hlinkClick r:id="rId2"/>
              </a:rPr>
              <a:t>http://www.akutne.cz/res/publikace/operacni-leceni-poraneni-patere-a-michy-sucha-muzik.pdf</a:t>
            </a:r>
            <a:r>
              <a:rPr lang="cs-CZ" sz="1000" dirty="0"/>
              <a:t>. Czech.</a:t>
            </a:r>
          </a:p>
        </p:txBody>
      </p:sp>
    </p:spTree>
    <p:extLst>
      <p:ext uri="{BB962C8B-B14F-4D97-AF65-F5344CB8AC3E}">
        <p14:creationId xmlns:p14="http://schemas.microsoft.com/office/powerpoint/2010/main" val="2282690546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Výsledek obrázku pro AO klasifikace zlomenin páteř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4" y="2081909"/>
            <a:ext cx="5327475" cy="3777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opisek se šipkou dolů 4"/>
          <p:cNvSpPr/>
          <p:nvPr/>
        </p:nvSpPr>
        <p:spPr>
          <a:xfrm>
            <a:off x="51164" y="509882"/>
            <a:ext cx="1741750" cy="2216213"/>
          </a:xfrm>
          <a:prstGeom prst="downArrowCallout">
            <a:avLst>
              <a:gd name="adj1" fmla="val 25000"/>
              <a:gd name="adj2" fmla="val 25000"/>
              <a:gd name="adj3" fmla="val 25000"/>
              <a:gd name="adj4" fmla="val 69909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Postihují přední sloupec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Postižení těla obratle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Kompresivní zlomeniny</a:t>
            </a:r>
          </a:p>
        </p:txBody>
      </p:sp>
      <p:sp>
        <p:nvSpPr>
          <p:cNvPr id="7" name="Popisek se šipkou dolů 6"/>
          <p:cNvSpPr/>
          <p:nvPr/>
        </p:nvSpPr>
        <p:spPr>
          <a:xfrm>
            <a:off x="1798931" y="501864"/>
            <a:ext cx="1512167" cy="2232248"/>
          </a:xfrm>
          <a:prstGeom prst="downArrowCallout">
            <a:avLst>
              <a:gd name="adj1" fmla="val 25000"/>
              <a:gd name="adj2" fmla="val 25000"/>
              <a:gd name="adj3" fmla="val 25000"/>
              <a:gd name="adj4" fmla="val 69904"/>
            </a:avLst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Postihují pohybový segment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Jsou bez dislokace</a:t>
            </a:r>
          </a:p>
        </p:txBody>
      </p:sp>
      <p:sp>
        <p:nvSpPr>
          <p:cNvPr id="8" name="Popisek se šipkou dolů 7"/>
          <p:cNvSpPr/>
          <p:nvPr/>
        </p:nvSpPr>
        <p:spPr>
          <a:xfrm>
            <a:off x="3306727" y="495392"/>
            <a:ext cx="1868631" cy="2194233"/>
          </a:xfrm>
          <a:prstGeom prst="downArrowCallout">
            <a:avLst>
              <a:gd name="adj1" fmla="val 25000"/>
              <a:gd name="adj2" fmla="val 25000"/>
              <a:gd name="adj3" fmla="val 25000"/>
              <a:gd name="adj4" fmla="val 71881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Postihují přední a zadní segment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Jsou s dislokací</a:t>
            </a:r>
          </a:p>
        </p:txBody>
      </p:sp>
      <p:sp>
        <p:nvSpPr>
          <p:cNvPr id="9" name="Nadpis 1"/>
          <p:cNvSpPr>
            <a:spLocks noGrp="1"/>
          </p:cNvSpPr>
          <p:nvPr>
            <p:ph type="title"/>
          </p:nvPr>
        </p:nvSpPr>
        <p:spPr>
          <a:xfrm>
            <a:off x="21938" y="3196"/>
            <a:ext cx="9122061" cy="545484"/>
          </a:xfrm>
        </p:spPr>
        <p:txBody>
          <a:bodyPr>
            <a:normAutofit fontScale="90000"/>
          </a:bodyPr>
          <a:lstStyle/>
          <a:p>
            <a:r>
              <a:rPr lang="cs-CZ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PÁTEŘ - MÍCHA - klasifikace zlomenin</a:t>
            </a:r>
          </a:p>
        </p:txBody>
      </p:sp>
      <p:sp>
        <p:nvSpPr>
          <p:cNvPr id="6" name="Šipka nahoru 5"/>
          <p:cNvSpPr/>
          <p:nvPr/>
        </p:nvSpPr>
        <p:spPr>
          <a:xfrm>
            <a:off x="131740" y="4664861"/>
            <a:ext cx="445605" cy="864096"/>
          </a:xfrm>
          <a:prstGeom prst="up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Šipka dolů 9"/>
          <p:cNvSpPr/>
          <p:nvPr/>
        </p:nvSpPr>
        <p:spPr>
          <a:xfrm>
            <a:off x="1659996" y="3967109"/>
            <a:ext cx="432048" cy="936104"/>
          </a:xfrm>
          <a:prstGeom prst="down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TextovéPole 10"/>
          <p:cNvSpPr txBox="1"/>
          <p:nvPr/>
        </p:nvSpPr>
        <p:spPr>
          <a:xfrm>
            <a:off x="-1014" y="3908853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KOMPRESE</a:t>
            </a:r>
          </a:p>
        </p:txBody>
      </p:sp>
      <p:sp>
        <p:nvSpPr>
          <p:cNvPr id="13" name="Šipka nahoru 12"/>
          <p:cNvSpPr/>
          <p:nvPr/>
        </p:nvSpPr>
        <p:spPr>
          <a:xfrm>
            <a:off x="1646335" y="2769899"/>
            <a:ext cx="445605" cy="864096"/>
          </a:xfrm>
          <a:prstGeom prst="up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Šipka dolů 13"/>
          <p:cNvSpPr/>
          <p:nvPr/>
        </p:nvSpPr>
        <p:spPr>
          <a:xfrm>
            <a:off x="113357" y="3014541"/>
            <a:ext cx="432048" cy="936104"/>
          </a:xfrm>
          <a:prstGeom prst="down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TextovéPole 14"/>
          <p:cNvSpPr txBox="1"/>
          <p:nvPr/>
        </p:nvSpPr>
        <p:spPr>
          <a:xfrm>
            <a:off x="2091940" y="3915656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ROZTRŽENÍ</a:t>
            </a:r>
          </a:p>
        </p:txBody>
      </p:sp>
      <p:sp>
        <p:nvSpPr>
          <p:cNvPr id="12" name="Zahnutá šipka doprava 11"/>
          <p:cNvSpPr/>
          <p:nvPr/>
        </p:nvSpPr>
        <p:spPr>
          <a:xfrm>
            <a:off x="3709304" y="2822767"/>
            <a:ext cx="720080" cy="581526"/>
          </a:xfrm>
          <a:prstGeom prst="curved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sp>
        <p:nvSpPr>
          <p:cNvPr id="16" name="Zahnutá šipka doleva 15"/>
          <p:cNvSpPr/>
          <p:nvPr/>
        </p:nvSpPr>
        <p:spPr>
          <a:xfrm>
            <a:off x="4629518" y="3323269"/>
            <a:ext cx="734693" cy="573555"/>
          </a:xfrm>
          <a:prstGeom prst="curvedLef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sp>
        <p:nvSpPr>
          <p:cNvPr id="18" name="TextovéPole 17"/>
          <p:cNvSpPr txBox="1"/>
          <p:nvPr/>
        </p:nvSpPr>
        <p:spPr>
          <a:xfrm>
            <a:off x="3385268" y="3501837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ROZTRŽENÍ</a:t>
            </a:r>
          </a:p>
        </p:txBody>
      </p:sp>
      <p:sp>
        <p:nvSpPr>
          <p:cNvPr id="17" name="Obdélník 16"/>
          <p:cNvSpPr/>
          <p:nvPr/>
        </p:nvSpPr>
        <p:spPr>
          <a:xfrm>
            <a:off x="5288502" y="1448265"/>
            <a:ext cx="3783489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Morfologická klasifikace fraktury</a:t>
            </a:r>
          </a:p>
          <a:p>
            <a:r>
              <a:rPr lang="cs-CZ" dirty="0"/>
              <a:t>Vychází z </a:t>
            </a:r>
            <a:r>
              <a:rPr lang="cs-CZ" dirty="0" err="1"/>
              <a:t>Magerlovy</a:t>
            </a:r>
            <a:r>
              <a:rPr lang="cs-CZ" dirty="0"/>
              <a:t> klasifikace</a:t>
            </a:r>
          </a:p>
          <a:p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Typ A, B, C</a:t>
            </a:r>
          </a:p>
          <a:p>
            <a:r>
              <a:rPr lang="cs-CZ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Neurologické postižení</a:t>
            </a:r>
          </a:p>
          <a:p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N0</a:t>
            </a:r>
            <a:r>
              <a:rPr lang="cs-CZ" dirty="0"/>
              <a:t> není</a:t>
            </a:r>
          </a:p>
          <a:p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N1</a:t>
            </a:r>
            <a:r>
              <a:rPr lang="cs-CZ" dirty="0"/>
              <a:t> přechodný neurologický </a:t>
            </a:r>
            <a:r>
              <a:rPr lang="cs-CZ" dirty="0" err="1"/>
              <a:t>deficited</a:t>
            </a:r>
            <a:endParaRPr lang="cs-CZ" dirty="0"/>
          </a:p>
          <a:p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N2</a:t>
            </a:r>
            <a:r>
              <a:rPr lang="cs-CZ" dirty="0"/>
              <a:t> </a:t>
            </a:r>
            <a:r>
              <a:rPr lang="cs-CZ" dirty="0" err="1"/>
              <a:t>radikulopatie</a:t>
            </a:r>
            <a:endParaRPr lang="cs-CZ" dirty="0"/>
          </a:p>
          <a:p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N3</a:t>
            </a:r>
            <a:r>
              <a:rPr lang="cs-CZ" dirty="0"/>
              <a:t> nekompletní míšní léze nebo syndrom kaudy</a:t>
            </a:r>
          </a:p>
          <a:p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N4</a:t>
            </a:r>
            <a:r>
              <a:rPr lang="cs-CZ" dirty="0"/>
              <a:t> kompletní míšní léze</a:t>
            </a:r>
          </a:p>
          <a:p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NX</a:t>
            </a:r>
            <a:r>
              <a:rPr lang="cs-CZ" dirty="0"/>
              <a:t> nelze hodnotit</a:t>
            </a:r>
          </a:p>
          <a:p>
            <a:r>
              <a:rPr lang="cs-CZ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Klinické modifikátory</a:t>
            </a:r>
          </a:p>
          <a:p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M1</a:t>
            </a:r>
            <a:r>
              <a:rPr lang="cs-CZ" dirty="0"/>
              <a:t> nejisté poranění vaziv. struktur</a:t>
            </a:r>
          </a:p>
          <a:p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M2</a:t>
            </a:r>
            <a:r>
              <a:rPr lang="cs-CZ" dirty="0"/>
              <a:t> komorbidity, relativní indikace k operaci</a:t>
            </a:r>
          </a:p>
        </p:txBody>
      </p:sp>
      <p:sp>
        <p:nvSpPr>
          <p:cNvPr id="20" name="Šipka ohnutá nahoru 19"/>
          <p:cNvSpPr/>
          <p:nvPr/>
        </p:nvSpPr>
        <p:spPr>
          <a:xfrm rot="16200000">
            <a:off x="5542320" y="648556"/>
            <a:ext cx="648074" cy="1155705"/>
          </a:xfrm>
          <a:prstGeom prst="bentUp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>
          <a:xfrm>
            <a:off x="6239314" y="6492875"/>
            <a:ext cx="2895600" cy="365125"/>
          </a:xfrm>
        </p:spPr>
        <p:txBody>
          <a:bodyPr/>
          <a:lstStyle/>
          <a:p>
            <a:r>
              <a:rPr lang="cs-CZ" dirty="0"/>
              <a:t>Dedikováno projektu MUNI/FR/0962/2017</a:t>
            </a:r>
          </a:p>
        </p:txBody>
      </p:sp>
      <p:sp>
        <p:nvSpPr>
          <p:cNvPr id="21" name="TextovéPole 20"/>
          <p:cNvSpPr txBox="1"/>
          <p:nvPr/>
        </p:nvSpPr>
        <p:spPr>
          <a:xfrm>
            <a:off x="-45743" y="2007664"/>
            <a:ext cx="4002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[1]</a:t>
            </a:r>
          </a:p>
        </p:txBody>
      </p:sp>
      <p:sp>
        <p:nvSpPr>
          <p:cNvPr id="22" name="Obdélník 21"/>
          <p:cNvSpPr/>
          <p:nvPr/>
        </p:nvSpPr>
        <p:spPr>
          <a:xfrm>
            <a:off x="21938" y="5861463"/>
            <a:ext cx="892899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000" dirty="0"/>
              <a:t>ROLKOVÁ Sylvie. 11. Poranění páteře. In LUCKEROVÁ, Lucie et al. </a:t>
            </a:r>
            <a:r>
              <a:rPr lang="cs-CZ" sz="1000" i="1" dirty="0"/>
              <a:t>Ošetřovatelská péče o pacienta v traumatologii. </a:t>
            </a:r>
            <a:r>
              <a:rPr lang="cs-CZ" sz="1000" dirty="0"/>
              <a:t>Brno (</a:t>
            </a:r>
            <a:r>
              <a:rPr lang="cs-CZ" sz="1000" dirty="0" err="1"/>
              <a:t>Czechia</a:t>
            </a:r>
            <a:r>
              <a:rPr lang="cs-CZ" sz="1000" dirty="0"/>
              <a:t>): NCO NZO, 2014, s. 72-85. ISBN 9788070135693. Czech.</a:t>
            </a:r>
          </a:p>
          <a:p>
            <a:r>
              <a:rPr lang="cs-CZ" sz="1000" dirty="0"/>
              <a:t>SUCHÁ Šárka, MUŽÍK, Vladimír. </a:t>
            </a:r>
            <a:r>
              <a:rPr lang="cs-CZ" sz="1000" i="1" dirty="0"/>
              <a:t>Operační léčení poranění páteře a míchy</a:t>
            </a:r>
            <a:r>
              <a:rPr lang="cs-CZ" sz="1000" dirty="0"/>
              <a:t> </a:t>
            </a:r>
            <a:r>
              <a:rPr lang="en-US" sz="1000" dirty="0"/>
              <a:t>[</a:t>
            </a:r>
            <a:r>
              <a:rPr lang="cs-CZ" sz="1000" dirty="0"/>
              <a:t>online]. Brno (</a:t>
            </a:r>
            <a:r>
              <a:rPr lang="cs-CZ" sz="1000" dirty="0" err="1"/>
              <a:t>Czechia</a:t>
            </a:r>
            <a:r>
              <a:rPr lang="cs-CZ" sz="1000" dirty="0"/>
              <a:t>): KARIM: AKUTNĚ. CZ; </a:t>
            </a:r>
            <a:r>
              <a:rPr lang="en-US" sz="1000" dirty="0"/>
              <a:t>[</a:t>
            </a:r>
            <a:r>
              <a:rPr lang="cs-CZ" sz="1000" dirty="0" err="1"/>
              <a:t>cited</a:t>
            </a:r>
            <a:r>
              <a:rPr lang="cs-CZ" sz="1000" dirty="0"/>
              <a:t> 2018-7-9]. [37 p.] </a:t>
            </a:r>
            <a:r>
              <a:rPr lang="cs-CZ" sz="1000" dirty="0" err="1"/>
              <a:t>Available</a:t>
            </a:r>
            <a:r>
              <a:rPr lang="cs-CZ" sz="1000" dirty="0"/>
              <a:t> </a:t>
            </a:r>
            <a:r>
              <a:rPr lang="cs-CZ" sz="1000" dirty="0" err="1"/>
              <a:t>from</a:t>
            </a:r>
            <a:r>
              <a:rPr lang="cs-CZ" sz="1000" dirty="0"/>
              <a:t>: </a:t>
            </a:r>
            <a:r>
              <a:rPr lang="cs-CZ" sz="1000" dirty="0">
                <a:hlinkClick r:id="rId3"/>
              </a:rPr>
              <a:t>http://www.akutne.cz/res/publikace/operacni-leceni-poraneni-patere-a-michy-sucha-muzik.pdf</a:t>
            </a:r>
            <a:r>
              <a:rPr lang="cs-CZ" sz="1000" dirty="0"/>
              <a:t>. Czech.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000" dirty="0"/>
              <a:t>LITTLE, J. FOUKAL,</a:t>
            </a:r>
            <a:r>
              <a:rPr lang="cs-CZ" sz="1000" dirty="0"/>
              <a:t> J.,</a:t>
            </a:r>
            <a:r>
              <a:rPr lang="en-US" sz="1000" dirty="0"/>
              <a:t> PROCHÁZKOVÁ</a:t>
            </a:r>
            <a:r>
              <a:rPr lang="cs-CZ" sz="1000" dirty="0"/>
              <a:t>, J. Morfologická klasifikace fraktury </a:t>
            </a:r>
            <a:r>
              <a:rPr lang="en-US" sz="1000" dirty="0"/>
              <a:t>[</a:t>
            </a:r>
            <a:r>
              <a:rPr lang="cs-CZ" sz="1000" dirty="0"/>
              <a:t>online]. Brno (</a:t>
            </a:r>
            <a:r>
              <a:rPr lang="cs-CZ" sz="1000" dirty="0" err="1"/>
              <a:t>Czechia</a:t>
            </a:r>
            <a:r>
              <a:rPr lang="cs-CZ" sz="1000" dirty="0"/>
              <a:t>): KARIM - AKUTNĚ. CZ; </a:t>
            </a:r>
            <a:r>
              <a:rPr lang="en-US" sz="1000" dirty="0"/>
              <a:t>[</a:t>
            </a:r>
            <a:r>
              <a:rPr lang="cs-CZ" sz="1000" dirty="0" err="1"/>
              <a:t>cited</a:t>
            </a:r>
            <a:r>
              <a:rPr lang="cs-CZ" sz="1000" dirty="0"/>
              <a:t> 2018-7-9]. [20 p.] </a:t>
            </a:r>
            <a:r>
              <a:rPr lang="cs-CZ" sz="1000" dirty="0" err="1"/>
              <a:t>Available</a:t>
            </a:r>
            <a:r>
              <a:rPr lang="cs-CZ" sz="1000" dirty="0"/>
              <a:t> </a:t>
            </a:r>
            <a:r>
              <a:rPr lang="cs-CZ" sz="1000" dirty="0" err="1"/>
              <a:t>from</a:t>
            </a:r>
            <a:r>
              <a:rPr lang="cs-CZ" sz="1000" dirty="0"/>
              <a:t>: </a:t>
            </a:r>
            <a:r>
              <a:rPr lang="cs-CZ" sz="1000" dirty="0">
                <a:hlinkClick r:id="rId4"/>
              </a:rPr>
              <a:t>http://www.akutne.cz/res/publikace/10klasifikace-poraneni-patere-tl.pdf</a:t>
            </a:r>
            <a:r>
              <a:rPr lang="cs-CZ" sz="1000" dirty="0"/>
              <a:t>. Czech.</a:t>
            </a:r>
          </a:p>
        </p:txBody>
      </p:sp>
    </p:spTree>
    <p:extLst>
      <p:ext uri="{BB962C8B-B14F-4D97-AF65-F5344CB8AC3E}">
        <p14:creationId xmlns:p14="http://schemas.microsoft.com/office/powerpoint/2010/main" val="2543508193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thuasne.cz/stat/foto/prod/22-ortel-c4-rigid-2396_zoom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68" t="15369" r="12364" b="12599"/>
          <a:stretch/>
        </p:blipFill>
        <p:spPr bwMode="auto">
          <a:xfrm>
            <a:off x="16416" y="2059405"/>
            <a:ext cx="1195521" cy="1062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Nadpis 1"/>
          <p:cNvSpPr txBox="1">
            <a:spLocks/>
          </p:cNvSpPr>
          <p:nvPr/>
        </p:nvSpPr>
        <p:spPr>
          <a:xfrm>
            <a:off x="-144017" y="-1105"/>
            <a:ext cx="9144000" cy="7647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PÁTEŘ - MÍCHA </a:t>
            </a:r>
            <a:r>
              <a:rPr lang="cs-CZ" sz="3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krční páteř - protetika</a:t>
            </a:r>
            <a:endParaRPr lang="cs-CZ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6" name="Picture 8" descr="Související obrázek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11" t="3737" r="14983" b="5316"/>
          <a:stretch/>
        </p:blipFill>
        <p:spPr bwMode="auto">
          <a:xfrm>
            <a:off x="118399" y="3098447"/>
            <a:ext cx="1137620" cy="1199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PUSH BRACES Krční límec velikost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-136525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PUSH BRACES Krční límec velikost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15875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PUSH BRACES Krční límec velikost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168275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8" name="Picture 20" descr="Výsledek obrázku pro hallo vesta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77" t="5740" r="8314" b="4250"/>
          <a:stretch/>
        </p:blipFill>
        <p:spPr bwMode="auto">
          <a:xfrm>
            <a:off x="5787777" y="950900"/>
            <a:ext cx="1237342" cy="1906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Zaoblený obdélník 10"/>
          <p:cNvSpPr/>
          <p:nvPr/>
        </p:nvSpPr>
        <p:spPr>
          <a:xfrm>
            <a:off x="29067" y="4490571"/>
            <a:ext cx="6847189" cy="231064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Specifika ošetřovatelské péče u jedince krčním límcem</a:t>
            </a:r>
          </a:p>
          <a:p>
            <a:pPr marL="228600" indent="-228600">
              <a:buFont typeface="Wingdings" panose="05000000000000000000" pitchFamily="2" charset="2"/>
              <a:buChar char="ü"/>
            </a:pPr>
            <a:r>
              <a:rPr lang="cs-CZ" sz="1400" dirty="0"/>
              <a:t>Pokud lékař neurčí jinak, pacient nesmí límec snímat ani při provádění hygieny</a:t>
            </a:r>
          </a:p>
          <a:p>
            <a:pPr marL="228600" indent="-228600">
              <a:buFont typeface="Wingdings" panose="05000000000000000000" pitchFamily="2" charset="2"/>
              <a:buChar char="ü"/>
            </a:pPr>
            <a:r>
              <a:rPr lang="cs-CZ" sz="1400" dirty="0"/>
              <a:t>Součástí každodenní hygienické péče je očista pokožky pod límcem</a:t>
            </a:r>
          </a:p>
          <a:p>
            <a:pPr marL="228600" indent="-228600">
              <a:buFont typeface="Wingdings" panose="05000000000000000000" pitchFamily="2" charset="2"/>
              <a:buChar char="ü"/>
            </a:pPr>
            <a:r>
              <a:rPr lang="cs-CZ" sz="1400" dirty="0"/>
              <a:t>Vhodné je sepnout dlouhé vlasy</a:t>
            </a:r>
          </a:p>
          <a:p>
            <a:pPr marL="228600" indent="-228600">
              <a:buFont typeface="Wingdings" panose="05000000000000000000" pitchFamily="2" charset="2"/>
              <a:buChar char="ü"/>
            </a:pPr>
            <a:r>
              <a:rPr lang="cs-CZ" sz="1400" dirty="0"/>
              <a:t>Poučte pacienta o postupu a vysvětlete mu, že nesmí pohnout hlavu</a:t>
            </a:r>
          </a:p>
          <a:p>
            <a:pPr marL="228600" indent="-228600">
              <a:buFont typeface="Wingdings" panose="05000000000000000000" pitchFamily="2" charset="2"/>
              <a:buChar char="ü"/>
            </a:pPr>
            <a:r>
              <a:rPr lang="cs-CZ" sz="1400" dirty="0"/>
              <a:t>Jedna osoba drží hlavu pacienta v ose bez možnosti pohybu hlavy</a:t>
            </a:r>
          </a:p>
          <a:p>
            <a:pPr marL="228600" indent="-228600">
              <a:buFont typeface="Wingdings" panose="05000000000000000000" pitchFamily="2" charset="2"/>
              <a:buChar char="ü"/>
            </a:pPr>
            <a:r>
              <a:rPr lang="cs-CZ" sz="1400" dirty="0"/>
              <a:t>Druhá sejme límec</a:t>
            </a:r>
          </a:p>
          <a:p>
            <a:pPr marL="228600" indent="-228600">
              <a:buFont typeface="Wingdings" panose="05000000000000000000" pitchFamily="2" charset="2"/>
              <a:buChar char="ü"/>
            </a:pPr>
            <a:r>
              <a:rPr lang="cs-CZ" sz="1400" dirty="0"/>
              <a:t>Provede kontrolu stavu pokožky pod límcem</a:t>
            </a:r>
          </a:p>
          <a:p>
            <a:pPr marL="228600" indent="-228600">
              <a:buFont typeface="Wingdings" panose="05000000000000000000" pitchFamily="2" charset="2"/>
              <a:buChar char="ü"/>
            </a:pPr>
            <a:r>
              <a:rPr lang="cs-CZ" sz="1400" dirty="0"/>
              <a:t>Provede očistu krku a límce</a:t>
            </a:r>
          </a:p>
          <a:p>
            <a:pPr marL="228600" indent="-228600">
              <a:buFont typeface="Wingdings" panose="05000000000000000000" pitchFamily="2" charset="2"/>
              <a:buChar char="ü"/>
            </a:pPr>
            <a:r>
              <a:rPr lang="cs-CZ" sz="1400" dirty="0"/>
              <a:t>Límec dle potřeby vypodloží - prevence poškození kožního krytu </a:t>
            </a:r>
          </a:p>
          <a:p>
            <a:pPr marL="228600" indent="-228600">
              <a:buFont typeface="Wingdings" panose="05000000000000000000" pitchFamily="2" charset="2"/>
              <a:buChar char="ü"/>
            </a:pPr>
            <a:r>
              <a:rPr lang="cs-CZ" sz="1400" dirty="0"/>
              <a:t>Nasadí límec zpět</a:t>
            </a:r>
          </a:p>
        </p:txBody>
      </p:sp>
      <p:pic>
        <p:nvPicPr>
          <p:cNvPr id="24" name="Obrázek 23"/>
          <p:cNvPicPr/>
          <p:nvPr/>
        </p:nvPicPr>
        <p:blipFill rotWithShape="1">
          <a:blip r:embed="rId7"/>
          <a:srcRect l="48682" t="23102" r="31309" b="43895"/>
          <a:stretch/>
        </p:blipFill>
        <p:spPr bwMode="auto">
          <a:xfrm>
            <a:off x="4444872" y="947409"/>
            <a:ext cx="1330261" cy="18002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070" name="Picture 22" descr="http://www.ms-protetik.cz/gallery/images/somi_579f273e075cd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70" r="17659" b="14888"/>
          <a:stretch/>
        </p:blipFill>
        <p:spPr bwMode="auto">
          <a:xfrm>
            <a:off x="4784962" y="2834160"/>
            <a:ext cx="1014604" cy="1595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2" name="Picture 24" descr="http://www.ms-protetik.cz/gallery/images/4_bod_limec_579f2d75d236f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83" r="11397" b="5685"/>
          <a:stretch/>
        </p:blipFill>
        <p:spPr bwMode="auto">
          <a:xfrm>
            <a:off x="5799566" y="2834159"/>
            <a:ext cx="1279727" cy="1611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Zaoblený obdélník 34"/>
          <p:cNvSpPr/>
          <p:nvPr/>
        </p:nvSpPr>
        <p:spPr>
          <a:xfrm>
            <a:off x="6982892" y="1058449"/>
            <a:ext cx="2129614" cy="5742769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Specifika ošetřovatelské péče u jedince s Halo vestou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cs-CZ" sz="1400" dirty="0"/>
              <a:t>Pod vestou musí být oblečení (např. rozstřižené triko)</a:t>
            </a:r>
            <a:endParaRPr lang="cs-CZ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cs-CZ" sz="1400" dirty="0"/>
              <a:t>Každý den očista pinů a konstrukce vesty (viz čistění zevního fixátoru)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cs-CZ" sz="1400" dirty="0"/>
              <a:t>Kožíšky se nesmí namočit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cs-CZ" sz="1400" dirty="0"/>
              <a:t>Každý den hygiena pod vestou </a:t>
            </a:r>
            <a:r>
              <a:rPr lang="cs-CZ" sz="1400" i="1" dirty="0"/>
              <a:t> </a:t>
            </a:r>
            <a:r>
              <a:rPr lang="cs-CZ" sz="1400" dirty="0"/>
              <a:t>- vytírání srolovaným ručníkem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cs-CZ" sz="1400" dirty="0"/>
              <a:t>Mytí vlasů je možné - nutná dopomoc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cs-CZ" sz="1400" dirty="0"/>
              <a:t>Pac. musí mít u sebe nepřetržitě klíč - nutno sundat při KCPR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endParaRPr lang="cs-CZ" sz="1400" dirty="0"/>
          </a:p>
          <a:p>
            <a:pPr marL="171450" indent="-171450">
              <a:buFont typeface="Wingdings" panose="05000000000000000000" pitchFamily="2" charset="2"/>
              <a:buChar char="ü"/>
            </a:pPr>
            <a:endParaRPr lang="cs-CZ" sz="1400" dirty="0"/>
          </a:p>
          <a:p>
            <a:pPr marL="171450" indent="-171450">
              <a:buFont typeface="Wingdings" panose="05000000000000000000" pitchFamily="2" charset="2"/>
              <a:buChar char="ü"/>
            </a:pPr>
            <a:endParaRPr lang="cs-CZ" sz="1400" dirty="0"/>
          </a:p>
          <a:p>
            <a:pPr marL="171450" indent="-171450">
              <a:buFont typeface="Wingdings" panose="05000000000000000000" pitchFamily="2" charset="2"/>
              <a:buChar char="ü"/>
            </a:pPr>
            <a:endParaRPr lang="cs-CZ" sz="1400" dirty="0"/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>
          <a:xfrm>
            <a:off x="7020272" y="6436094"/>
            <a:ext cx="2110926" cy="365125"/>
          </a:xfrm>
        </p:spPr>
        <p:txBody>
          <a:bodyPr/>
          <a:lstStyle/>
          <a:p>
            <a:r>
              <a:rPr lang="cs-CZ" dirty="0"/>
              <a:t>Dedikováno projektu MUNI/FR/0962/2017</a:t>
            </a:r>
          </a:p>
        </p:txBody>
      </p:sp>
      <p:sp>
        <p:nvSpPr>
          <p:cNvPr id="25" name="TextovéPole 24"/>
          <p:cNvSpPr txBox="1"/>
          <p:nvPr/>
        </p:nvSpPr>
        <p:spPr>
          <a:xfrm>
            <a:off x="-30842" y="2839011"/>
            <a:ext cx="4002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[1]</a:t>
            </a:r>
          </a:p>
        </p:txBody>
      </p:sp>
      <p:pic>
        <p:nvPicPr>
          <p:cNvPr id="3074" name="Picture 2" descr="Thuasne KrÄnÃ­ mÄkkÃ½ anatomickÃ½ lÃ­mec - Ortel C1 Anatomic 2394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52" t="15559" r="25650" b="29427"/>
          <a:stretch/>
        </p:blipFill>
        <p:spPr bwMode="auto">
          <a:xfrm>
            <a:off x="29067" y="914158"/>
            <a:ext cx="1276642" cy="711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ovéPole 26"/>
          <p:cNvSpPr txBox="1"/>
          <p:nvPr/>
        </p:nvSpPr>
        <p:spPr>
          <a:xfrm>
            <a:off x="-78193" y="1403971"/>
            <a:ext cx="4002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[1]</a:t>
            </a:r>
          </a:p>
        </p:txBody>
      </p:sp>
      <p:sp>
        <p:nvSpPr>
          <p:cNvPr id="28" name="TextovéPole 27"/>
          <p:cNvSpPr txBox="1"/>
          <p:nvPr/>
        </p:nvSpPr>
        <p:spPr>
          <a:xfrm>
            <a:off x="4508453" y="2544528"/>
            <a:ext cx="4002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[3]</a:t>
            </a:r>
          </a:p>
        </p:txBody>
      </p:sp>
      <p:sp>
        <p:nvSpPr>
          <p:cNvPr id="29" name="TextovéPole 28"/>
          <p:cNvSpPr txBox="1"/>
          <p:nvPr/>
        </p:nvSpPr>
        <p:spPr>
          <a:xfrm>
            <a:off x="-1" y="4010580"/>
            <a:ext cx="4002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[2]</a:t>
            </a:r>
          </a:p>
        </p:txBody>
      </p:sp>
      <p:sp>
        <p:nvSpPr>
          <p:cNvPr id="34" name="TextovéPole 33"/>
          <p:cNvSpPr txBox="1"/>
          <p:nvPr/>
        </p:nvSpPr>
        <p:spPr>
          <a:xfrm>
            <a:off x="6720610" y="4200483"/>
            <a:ext cx="5245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[5]</a:t>
            </a:r>
          </a:p>
        </p:txBody>
      </p:sp>
      <p:sp>
        <p:nvSpPr>
          <p:cNvPr id="38" name="TextovéPole 37"/>
          <p:cNvSpPr txBox="1"/>
          <p:nvPr/>
        </p:nvSpPr>
        <p:spPr>
          <a:xfrm>
            <a:off x="6724488" y="2583711"/>
            <a:ext cx="4002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[4]</a:t>
            </a:r>
          </a:p>
        </p:txBody>
      </p:sp>
      <p:sp>
        <p:nvSpPr>
          <p:cNvPr id="3" name="Zaoblený obdélník 2"/>
          <p:cNvSpPr/>
          <p:nvPr/>
        </p:nvSpPr>
        <p:spPr>
          <a:xfrm>
            <a:off x="4489761" y="617689"/>
            <a:ext cx="4622745" cy="313139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Rigidní límce - tuhé límce</a:t>
            </a:r>
            <a:endParaRPr lang="cs-CZ" dirty="0"/>
          </a:p>
        </p:txBody>
      </p:sp>
      <p:sp>
        <p:nvSpPr>
          <p:cNvPr id="37" name="Zaoblený obdélník 36"/>
          <p:cNvSpPr/>
          <p:nvPr/>
        </p:nvSpPr>
        <p:spPr>
          <a:xfrm>
            <a:off x="29067" y="629521"/>
            <a:ext cx="4398916" cy="313139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Měkké límce </a:t>
            </a:r>
          </a:p>
        </p:txBody>
      </p:sp>
      <p:sp>
        <p:nvSpPr>
          <p:cNvPr id="40" name="Zaoblený obdélník 39"/>
          <p:cNvSpPr/>
          <p:nvPr/>
        </p:nvSpPr>
        <p:spPr>
          <a:xfrm>
            <a:off x="16415" y="1715648"/>
            <a:ext cx="4411568" cy="313139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Semirigidní</a:t>
            </a:r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límce - polotuhé límce </a:t>
            </a:r>
            <a:endParaRPr lang="cs-CZ" dirty="0"/>
          </a:p>
        </p:txBody>
      </p:sp>
      <p:sp>
        <p:nvSpPr>
          <p:cNvPr id="7" name="Zaoblený obdélník 6"/>
          <p:cNvSpPr/>
          <p:nvPr/>
        </p:nvSpPr>
        <p:spPr>
          <a:xfrm>
            <a:off x="1305710" y="987077"/>
            <a:ext cx="3139162" cy="693893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cs-CZ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Měkké límce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600" dirty="0"/>
              <a:t>Omezení flexe a extenze o 26 %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600" dirty="0"/>
              <a:t>Rotaci neomezuje</a:t>
            </a:r>
            <a:endParaRPr lang="cs-CZ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1" name="Zaoblený obdélník 40"/>
          <p:cNvSpPr/>
          <p:nvPr/>
        </p:nvSpPr>
        <p:spPr>
          <a:xfrm>
            <a:off x="1270799" y="3196287"/>
            <a:ext cx="3156051" cy="1003793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cs-CZ" sz="1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Stifneck</a:t>
            </a:r>
            <a:endParaRPr lang="cs-CZ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600" dirty="0"/>
              <a:t>Omezení flexe a extenze o 70 %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600" dirty="0"/>
              <a:t>Omezení rotace o 26 %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600" dirty="0"/>
              <a:t>Omezené otvírání úst</a:t>
            </a:r>
          </a:p>
        </p:txBody>
      </p:sp>
      <p:sp>
        <p:nvSpPr>
          <p:cNvPr id="42" name="Zaoblený obdélník 41"/>
          <p:cNvSpPr/>
          <p:nvPr/>
        </p:nvSpPr>
        <p:spPr>
          <a:xfrm>
            <a:off x="1288821" y="2130458"/>
            <a:ext cx="3174152" cy="920583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cs-CZ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Philadelphia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600" dirty="0"/>
              <a:t>Omezení flexe a extenze o 40 %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600" dirty="0"/>
              <a:t>Omezení rotace o 26 %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600" dirty="0"/>
              <a:t>Omezené otvírání úst</a:t>
            </a:r>
          </a:p>
        </p:txBody>
      </p:sp>
      <p:sp>
        <p:nvSpPr>
          <p:cNvPr id="8" name="Zaoblený obdélník 7"/>
          <p:cNvSpPr/>
          <p:nvPr/>
        </p:nvSpPr>
        <p:spPr>
          <a:xfrm>
            <a:off x="5294083" y="2599872"/>
            <a:ext cx="879040" cy="189573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1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Halo vesta</a:t>
            </a:r>
            <a:endParaRPr lang="cs-CZ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3" name="Zaoblený obdélník 42"/>
          <p:cNvSpPr/>
          <p:nvPr/>
        </p:nvSpPr>
        <p:spPr>
          <a:xfrm>
            <a:off x="6012159" y="3542064"/>
            <a:ext cx="791953" cy="658016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Trupová ortéza s límcem</a:t>
            </a:r>
          </a:p>
          <a:p>
            <a:pPr algn="ctr"/>
            <a:r>
              <a:rPr lang="cs-CZ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C1 -L3</a:t>
            </a:r>
          </a:p>
        </p:txBody>
      </p:sp>
      <p:sp>
        <p:nvSpPr>
          <p:cNvPr id="44" name="Zaoblený obdélník 43"/>
          <p:cNvSpPr/>
          <p:nvPr/>
        </p:nvSpPr>
        <p:spPr>
          <a:xfrm>
            <a:off x="4489761" y="3550956"/>
            <a:ext cx="667570" cy="519517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Somi</a:t>
            </a:r>
            <a:r>
              <a:rPr lang="cs-CZ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límec</a:t>
            </a:r>
          </a:p>
          <a:p>
            <a:pPr algn="ctr"/>
            <a:r>
              <a:rPr lang="cs-CZ" sz="1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C1 -Th6</a:t>
            </a:r>
          </a:p>
        </p:txBody>
      </p:sp>
    </p:spTree>
    <p:extLst>
      <p:ext uri="{BB962C8B-B14F-4D97-AF65-F5344CB8AC3E}">
        <p14:creationId xmlns:p14="http://schemas.microsoft.com/office/powerpoint/2010/main" val="2584169078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Dedikováno projektu MUNI/FR/0962/2017</a:t>
            </a:r>
          </a:p>
        </p:txBody>
      </p:sp>
      <p:sp>
        <p:nvSpPr>
          <p:cNvPr id="5" name="Obdélník 4"/>
          <p:cNvSpPr/>
          <p:nvPr/>
        </p:nvSpPr>
        <p:spPr>
          <a:xfrm>
            <a:off x="107504" y="116632"/>
            <a:ext cx="903649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000" dirty="0"/>
              <a:t>ROLKOVÁ Sylvie. 11. Poranění páteře. In LUCKEROVÁ, Lucie et al. </a:t>
            </a:r>
            <a:r>
              <a:rPr lang="cs-CZ" sz="1000" i="1" dirty="0"/>
              <a:t>Ošetřovatelská péče o pacienta v traumatologii. </a:t>
            </a:r>
            <a:r>
              <a:rPr lang="cs-CZ" sz="1000" dirty="0"/>
              <a:t>Brno (</a:t>
            </a:r>
            <a:r>
              <a:rPr lang="cs-CZ" sz="1000" dirty="0" err="1"/>
              <a:t>Czechia</a:t>
            </a:r>
            <a:r>
              <a:rPr lang="cs-CZ" sz="1000" dirty="0"/>
              <a:t>): NCO NZO, 2014, s. 72-85. ISBN 9788070135693. Czech.</a:t>
            </a:r>
          </a:p>
          <a:p>
            <a:r>
              <a:rPr lang="cs-CZ" sz="1000" dirty="0"/>
              <a:t>BARSA Pavel, SUCHOMEL Petr. Krční ortézy a jejich význam v klinické praxi. </a:t>
            </a:r>
            <a:r>
              <a:rPr lang="cs-CZ" sz="1000" i="1" dirty="0"/>
              <a:t>Neurologie pro praxi</a:t>
            </a:r>
            <a:r>
              <a:rPr lang="cs-CZ" sz="1000" dirty="0"/>
              <a:t>. 2005; 6(6): 315 -318. ISSN 1213-1814. Czech.</a:t>
            </a:r>
          </a:p>
          <a:p>
            <a:endParaRPr lang="cs-CZ" sz="1000" dirty="0"/>
          </a:p>
          <a:p>
            <a:pPr marL="228600" indent="-228600">
              <a:buFont typeface="+mj-lt"/>
              <a:buAutoNum type="arabicPeriod"/>
            </a:pPr>
            <a:r>
              <a:rPr lang="cs-CZ" sz="1000" dirty="0"/>
              <a:t>Zdravotní potřeby Drdlová. </a:t>
            </a:r>
            <a:r>
              <a:rPr lang="cs-CZ" sz="1000" dirty="0" err="1"/>
              <a:t>Thuasne</a:t>
            </a:r>
            <a:r>
              <a:rPr lang="cs-CZ" sz="1000" dirty="0"/>
              <a:t> krční pevný límec typ </a:t>
            </a:r>
            <a:r>
              <a:rPr lang="cs-CZ" sz="1000" dirty="0" err="1"/>
              <a:t>philadelphia</a:t>
            </a:r>
            <a:r>
              <a:rPr lang="cs-CZ" sz="1000" dirty="0"/>
              <a:t> - ortel c4 </a:t>
            </a:r>
            <a:r>
              <a:rPr lang="cs-CZ" sz="1000" dirty="0" err="1"/>
              <a:t>rigid</a:t>
            </a:r>
            <a:r>
              <a:rPr lang="cs-CZ" sz="1000" dirty="0"/>
              <a:t> 2396 </a:t>
            </a:r>
            <a:r>
              <a:rPr lang="en-US" sz="1000" dirty="0"/>
              <a:t>[</a:t>
            </a:r>
            <a:r>
              <a:rPr lang="cs-CZ" sz="1000" dirty="0"/>
              <a:t>online]. </a:t>
            </a:r>
            <a:r>
              <a:rPr lang="cs-CZ" sz="1000" dirty="0" err="1"/>
              <a:t>Czechia</a:t>
            </a:r>
            <a:r>
              <a:rPr lang="cs-CZ" sz="1000" dirty="0"/>
              <a:t>: Škrdlovice. </a:t>
            </a:r>
            <a:r>
              <a:rPr lang="en-US" sz="1000" dirty="0"/>
              <a:t>[</a:t>
            </a:r>
            <a:r>
              <a:rPr lang="cs-CZ" sz="1000" dirty="0" err="1"/>
              <a:t>cited</a:t>
            </a:r>
            <a:r>
              <a:rPr lang="cs-CZ" sz="1000" dirty="0"/>
              <a:t> 2018-7-9]. </a:t>
            </a:r>
            <a:r>
              <a:rPr lang="cs-CZ" sz="1000" dirty="0" err="1"/>
              <a:t>Available</a:t>
            </a:r>
            <a:r>
              <a:rPr lang="cs-CZ" sz="1000" dirty="0"/>
              <a:t> </a:t>
            </a:r>
            <a:r>
              <a:rPr lang="cs-CZ" sz="1000" dirty="0" err="1"/>
              <a:t>from</a:t>
            </a:r>
            <a:r>
              <a:rPr lang="cs-CZ" sz="1000" dirty="0"/>
              <a:t>: </a:t>
            </a:r>
            <a:r>
              <a:rPr lang="cs-CZ" sz="1000" dirty="0">
                <a:hlinkClick r:id="rId2"/>
              </a:rPr>
              <a:t>https://zdravotnicke-potreby-welnes.cz/</a:t>
            </a:r>
            <a:r>
              <a:rPr lang="cs-CZ" sz="1000" dirty="0" err="1">
                <a:hlinkClick r:id="rId2"/>
              </a:rPr>
              <a:t>cs</a:t>
            </a:r>
            <a:r>
              <a:rPr lang="cs-CZ" sz="1000" dirty="0">
                <a:hlinkClick r:id="rId2"/>
              </a:rPr>
              <a:t>/</a:t>
            </a:r>
            <a:r>
              <a:rPr lang="cs-CZ" sz="1000" dirty="0" err="1">
                <a:hlinkClick r:id="rId2"/>
              </a:rPr>
              <a:t>bandaze</a:t>
            </a:r>
            <a:r>
              <a:rPr lang="cs-CZ" sz="1000" dirty="0">
                <a:hlinkClick r:id="rId2"/>
              </a:rPr>
              <a:t>-a-</a:t>
            </a:r>
            <a:r>
              <a:rPr lang="cs-CZ" sz="1000" dirty="0" err="1">
                <a:hlinkClick r:id="rId2"/>
              </a:rPr>
              <a:t>ortezy</a:t>
            </a:r>
            <a:r>
              <a:rPr lang="cs-CZ" sz="1000" dirty="0">
                <a:hlinkClick r:id="rId2"/>
              </a:rPr>
              <a:t>/</a:t>
            </a:r>
            <a:r>
              <a:rPr lang="cs-CZ" sz="1000" dirty="0" err="1">
                <a:hlinkClick r:id="rId2"/>
              </a:rPr>
              <a:t>krcni-limce</a:t>
            </a:r>
            <a:r>
              <a:rPr lang="cs-CZ" sz="1000" dirty="0">
                <a:hlinkClick r:id="rId2"/>
              </a:rPr>
              <a:t>/thuasne-krcni-pevny-limec-typ-philadelphia-ortel-c4-rigid-2396</a:t>
            </a:r>
            <a:r>
              <a:rPr lang="cs-CZ" sz="1000" dirty="0"/>
              <a:t>. Czech</a:t>
            </a:r>
          </a:p>
          <a:p>
            <a:pPr marL="228600" indent="-228600">
              <a:buFont typeface="+mj-lt"/>
              <a:buAutoNum type="arabicPeriod"/>
            </a:pPr>
            <a:r>
              <a:rPr lang="cs-CZ" sz="1000" dirty="0"/>
              <a:t>ALFA-RESCUE. </a:t>
            </a:r>
            <a:r>
              <a:rPr lang="cs-CZ" sz="1000" dirty="0">
                <a:hlinkClick r:id="rId3" tooltip="Transport a fixace pacienta"/>
              </a:rPr>
              <a:t>Transport a fixace pacienta</a:t>
            </a:r>
            <a:r>
              <a:rPr lang="cs-CZ" sz="1000" dirty="0"/>
              <a:t> › </a:t>
            </a:r>
            <a:r>
              <a:rPr lang="cs-CZ" sz="1000" dirty="0">
                <a:hlinkClick r:id="rId4" tooltip="Krční límce"/>
              </a:rPr>
              <a:t>Krční límce</a:t>
            </a:r>
            <a:r>
              <a:rPr lang="cs-CZ" sz="1000" dirty="0"/>
              <a:t> › Stavitelný fixační límec - </a:t>
            </a:r>
            <a:r>
              <a:rPr lang="cs-CZ" sz="1000" dirty="0" err="1"/>
              <a:t>Stifneck</a:t>
            </a:r>
            <a:r>
              <a:rPr lang="cs-CZ" sz="1000" dirty="0"/>
              <a:t> </a:t>
            </a:r>
            <a:r>
              <a:rPr lang="cs-CZ" sz="1000" dirty="0" err="1"/>
              <a:t>Select</a:t>
            </a:r>
            <a:r>
              <a:rPr lang="cs-CZ" sz="1000" dirty="0"/>
              <a:t> </a:t>
            </a:r>
            <a:r>
              <a:rPr lang="cs-CZ" sz="1000" dirty="0" err="1"/>
              <a:t>Laerdal</a:t>
            </a:r>
            <a:r>
              <a:rPr lang="cs-CZ" sz="1000" dirty="0"/>
              <a:t> </a:t>
            </a:r>
            <a:r>
              <a:rPr lang="en-US" sz="1000" dirty="0"/>
              <a:t>[</a:t>
            </a:r>
            <a:r>
              <a:rPr lang="cs-CZ" sz="1000" dirty="0"/>
              <a:t>online]. </a:t>
            </a:r>
            <a:r>
              <a:rPr lang="cs-CZ" sz="1000" dirty="0" err="1"/>
              <a:t>Czechia</a:t>
            </a:r>
            <a:r>
              <a:rPr lang="cs-CZ" sz="1000" dirty="0"/>
              <a:t>: Praha. </a:t>
            </a:r>
            <a:r>
              <a:rPr lang="en-US" sz="1000" dirty="0"/>
              <a:t>[</a:t>
            </a:r>
            <a:r>
              <a:rPr lang="cs-CZ" sz="1000" dirty="0" err="1"/>
              <a:t>cited</a:t>
            </a:r>
            <a:r>
              <a:rPr lang="cs-CZ" sz="1000" dirty="0"/>
              <a:t> 2018-7-9] </a:t>
            </a:r>
            <a:r>
              <a:rPr lang="cs-CZ" sz="1000" dirty="0" err="1"/>
              <a:t>Available</a:t>
            </a:r>
            <a:r>
              <a:rPr lang="cs-CZ" sz="1000" dirty="0"/>
              <a:t> </a:t>
            </a:r>
            <a:r>
              <a:rPr lang="cs-CZ" sz="1000" dirty="0" err="1"/>
              <a:t>from</a:t>
            </a:r>
            <a:r>
              <a:rPr lang="cs-CZ" sz="1000" dirty="0"/>
              <a:t>: </a:t>
            </a:r>
            <a:r>
              <a:rPr lang="cs-CZ" sz="1000" dirty="0">
                <a:hlinkClick r:id="rId5"/>
              </a:rPr>
              <a:t>https://www.alfarescue.cz/krcni-limce/stavitelny-fixacni-limec-stifneck-select-laerdal/?</a:t>
            </a:r>
            <a:r>
              <a:rPr lang="cs-CZ" sz="1000" dirty="0" err="1">
                <a:hlinkClick r:id="rId5"/>
              </a:rPr>
              <a:t>gclid</a:t>
            </a:r>
            <a:r>
              <a:rPr lang="cs-CZ" sz="1000" dirty="0">
                <a:hlinkClick r:id="rId5"/>
              </a:rPr>
              <a:t>=EAIaIQobChMIkaHW89C33AIVQ6WaCh0fnApvEAQYASABEgLLE_D_BwE</a:t>
            </a:r>
            <a:r>
              <a:rPr lang="cs-CZ" sz="1000" dirty="0"/>
              <a:t>. Czech</a:t>
            </a:r>
          </a:p>
          <a:p>
            <a:pPr marL="228600" indent="-228600">
              <a:buFont typeface="+mj-lt"/>
              <a:buAutoNum type="arabicPeriod"/>
            </a:pPr>
            <a:r>
              <a:rPr lang="cs-CZ" sz="1000" dirty="0" err="1"/>
              <a:t>KidsHealth</a:t>
            </a:r>
            <a:r>
              <a:rPr lang="cs-CZ" sz="1000" dirty="0"/>
              <a:t>. </a:t>
            </a:r>
            <a:r>
              <a:rPr lang="cs-CZ" sz="1000" i="1" dirty="0" err="1"/>
              <a:t>What's</a:t>
            </a:r>
            <a:r>
              <a:rPr lang="cs-CZ" sz="1000" i="1" dirty="0"/>
              <a:t> a Halo? </a:t>
            </a:r>
            <a:r>
              <a:rPr lang="en-US" sz="1000" dirty="0"/>
              <a:t>[</a:t>
            </a:r>
            <a:r>
              <a:rPr lang="cs-CZ" sz="1000" dirty="0"/>
              <a:t>online]. </a:t>
            </a:r>
            <a:r>
              <a:rPr lang="en-US" sz="1000" dirty="0"/>
              <a:t>[</a:t>
            </a:r>
            <a:r>
              <a:rPr lang="cs-CZ" sz="1000" dirty="0" err="1"/>
              <a:t>cited</a:t>
            </a:r>
            <a:r>
              <a:rPr lang="cs-CZ" sz="1000" dirty="0"/>
              <a:t> 2018-7-9] </a:t>
            </a:r>
            <a:r>
              <a:rPr lang="cs-CZ" sz="1000" dirty="0" err="1"/>
              <a:t>Available</a:t>
            </a:r>
            <a:r>
              <a:rPr lang="cs-CZ" sz="1000" dirty="0"/>
              <a:t> </a:t>
            </a:r>
            <a:r>
              <a:rPr lang="cs-CZ" sz="1000" dirty="0" err="1"/>
              <a:t>from</a:t>
            </a:r>
            <a:r>
              <a:rPr lang="cs-CZ" sz="1000" dirty="0"/>
              <a:t>: </a:t>
            </a:r>
            <a:r>
              <a:rPr lang="cs-CZ" sz="1000" dirty="0">
                <a:hlinkClick r:id="rId6"/>
              </a:rPr>
              <a:t>https://kidshealth.org/en/</a:t>
            </a:r>
            <a:r>
              <a:rPr lang="cs-CZ" sz="1000" dirty="0" err="1">
                <a:hlinkClick r:id="rId6"/>
              </a:rPr>
              <a:t>parents</a:t>
            </a:r>
            <a:r>
              <a:rPr lang="cs-CZ" sz="1000" dirty="0">
                <a:hlinkClick r:id="rId6"/>
              </a:rPr>
              <a:t>/about.html</a:t>
            </a:r>
            <a:r>
              <a:rPr lang="cs-CZ" sz="1000" dirty="0"/>
              <a:t>. </a:t>
            </a:r>
            <a:r>
              <a:rPr lang="cs-CZ" sz="1000" dirty="0" err="1"/>
              <a:t>English</a:t>
            </a:r>
            <a:endParaRPr lang="cs-CZ" sz="1000" dirty="0"/>
          </a:p>
          <a:p>
            <a:pPr marL="228600" indent="-228600">
              <a:buFont typeface="+mj-lt"/>
              <a:buAutoNum type="arabicPeriod"/>
            </a:pPr>
            <a:r>
              <a:rPr lang="cs-CZ" sz="1000" dirty="0"/>
              <a:t>DP </a:t>
            </a:r>
            <a:r>
              <a:rPr lang="cs-CZ" sz="1000" dirty="0" err="1"/>
              <a:t>Medical</a:t>
            </a:r>
            <a:r>
              <a:rPr lang="cs-CZ" sz="1000" dirty="0"/>
              <a:t> Systems. </a:t>
            </a:r>
            <a:r>
              <a:rPr lang="cs-CZ" sz="1000" i="1" dirty="0"/>
              <a:t>Halo </a:t>
            </a:r>
            <a:r>
              <a:rPr lang="cs-CZ" sz="1000" i="1" dirty="0" err="1"/>
              <a:t>Features</a:t>
            </a:r>
            <a:r>
              <a:rPr lang="cs-CZ" sz="1000" dirty="0"/>
              <a:t> </a:t>
            </a:r>
            <a:r>
              <a:rPr lang="en-US" sz="1000" dirty="0"/>
              <a:t>[</a:t>
            </a:r>
            <a:r>
              <a:rPr lang="cs-CZ" sz="1000" dirty="0"/>
              <a:t>online]. </a:t>
            </a:r>
            <a:r>
              <a:rPr lang="cs-CZ" sz="1000" dirty="0">
                <a:hlinkClick r:id="rId7"/>
              </a:rPr>
              <a:t>United </a:t>
            </a:r>
            <a:r>
              <a:rPr lang="cs-CZ" sz="1000" dirty="0" err="1">
                <a:hlinkClick r:id="rId7"/>
              </a:rPr>
              <a:t>Kingdom</a:t>
            </a:r>
            <a:r>
              <a:rPr lang="cs-CZ" sz="1000" dirty="0"/>
              <a:t>: </a:t>
            </a:r>
            <a:r>
              <a:rPr lang="cs-CZ" sz="1000" dirty="0" err="1"/>
              <a:t>Chessington</a:t>
            </a:r>
            <a:endParaRPr lang="cs-CZ" sz="1000" dirty="0"/>
          </a:p>
          <a:p>
            <a:pPr marL="228600" indent="-228600">
              <a:buFont typeface="+mj-lt"/>
              <a:buAutoNum type="arabicPeriod"/>
            </a:pPr>
            <a:r>
              <a:rPr lang="cs-CZ" sz="1000" dirty="0"/>
              <a:t> </a:t>
            </a:r>
            <a:r>
              <a:rPr lang="en-US" sz="1000" dirty="0"/>
              <a:t>[</a:t>
            </a:r>
            <a:r>
              <a:rPr lang="cs-CZ" sz="1000" dirty="0" err="1"/>
              <a:t>cited</a:t>
            </a:r>
            <a:r>
              <a:rPr lang="cs-CZ" sz="1000" dirty="0"/>
              <a:t> 2018-7-9] </a:t>
            </a:r>
            <a:r>
              <a:rPr lang="cs-CZ" sz="1000" dirty="0" err="1"/>
              <a:t>Available</a:t>
            </a:r>
            <a:r>
              <a:rPr lang="cs-CZ" sz="1000" dirty="0"/>
              <a:t> </a:t>
            </a:r>
            <a:r>
              <a:rPr lang="cs-CZ" sz="1000" dirty="0" err="1"/>
              <a:t>from</a:t>
            </a:r>
            <a:r>
              <a:rPr lang="cs-CZ" sz="1000" dirty="0"/>
              <a:t>: http://www.dpmedicalsys.com/</a:t>
            </a:r>
            <a:r>
              <a:rPr lang="cs-CZ" sz="1000" dirty="0" err="1"/>
              <a:t>medical</a:t>
            </a:r>
            <a:r>
              <a:rPr lang="cs-CZ" sz="1000" dirty="0"/>
              <a:t>/halo/</a:t>
            </a:r>
            <a:r>
              <a:rPr lang="cs-CZ" sz="1000" dirty="0" err="1"/>
              <a:t>system-features</a:t>
            </a:r>
            <a:r>
              <a:rPr lang="cs-CZ" sz="1000" dirty="0"/>
              <a:t>/. Czech.</a:t>
            </a:r>
          </a:p>
          <a:p>
            <a:pPr marL="228600" indent="-228600">
              <a:buFont typeface="+mj-lt"/>
              <a:buAutoNum type="arabicPeriod"/>
            </a:pPr>
            <a:r>
              <a:rPr lang="cs-CZ" sz="1000" dirty="0" err="1"/>
              <a:t>Ortoticko</a:t>
            </a:r>
            <a:r>
              <a:rPr lang="cs-CZ" sz="1000" dirty="0"/>
              <a:t> protetické centrum s.r.o. Ortézy podpůrné </a:t>
            </a:r>
            <a:r>
              <a:rPr lang="en-US" sz="1000" dirty="0"/>
              <a:t>[</a:t>
            </a:r>
            <a:r>
              <a:rPr lang="cs-CZ" sz="1000" dirty="0"/>
              <a:t>online]. </a:t>
            </a:r>
            <a:r>
              <a:rPr lang="en-US" sz="1000" dirty="0"/>
              <a:t>[</a:t>
            </a:r>
            <a:r>
              <a:rPr lang="cs-CZ" sz="1000" dirty="0" err="1"/>
              <a:t>cited</a:t>
            </a:r>
            <a:r>
              <a:rPr lang="cs-CZ" sz="1000" dirty="0"/>
              <a:t> 2018-7-9] </a:t>
            </a:r>
            <a:r>
              <a:rPr lang="cs-CZ" sz="1000" dirty="0" err="1"/>
              <a:t>Available</a:t>
            </a:r>
            <a:r>
              <a:rPr lang="cs-CZ" sz="1000" dirty="0"/>
              <a:t> </a:t>
            </a:r>
            <a:r>
              <a:rPr lang="cs-CZ" sz="1000" dirty="0" err="1"/>
              <a:t>from</a:t>
            </a:r>
            <a:r>
              <a:rPr lang="cs-CZ" sz="1000" dirty="0"/>
              <a:t>: http://www.ms-protetik.cz/</a:t>
            </a:r>
            <a:r>
              <a:rPr lang="cs-CZ" sz="1000" dirty="0" err="1"/>
              <a:t>cz</a:t>
            </a:r>
            <a:r>
              <a:rPr lang="cs-CZ" sz="1000" dirty="0"/>
              <a:t>/</a:t>
            </a:r>
            <a:r>
              <a:rPr lang="cs-CZ" sz="1000" dirty="0" err="1"/>
              <a:t>vyrobky</a:t>
            </a:r>
            <a:r>
              <a:rPr lang="cs-CZ" sz="1000" dirty="0"/>
              <a:t>/</a:t>
            </a:r>
            <a:r>
              <a:rPr lang="cs-CZ" sz="1000" dirty="0" err="1"/>
              <a:t>ortezy-trupove</a:t>
            </a:r>
            <a:r>
              <a:rPr lang="cs-CZ" sz="1000" dirty="0"/>
              <a:t>/</a:t>
            </a:r>
            <a:r>
              <a:rPr lang="cs-CZ" sz="1000" dirty="0" err="1"/>
              <a:t>ortezy-podpurne</a:t>
            </a:r>
            <a:r>
              <a:rPr lang="cs-CZ" sz="1000" dirty="0"/>
              <a:t>. </a:t>
            </a:r>
            <a:r>
              <a:rPr lang="cs-CZ" sz="1000" dirty="0" err="1"/>
              <a:t>English</a:t>
            </a:r>
            <a:r>
              <a:rPr lang="cs-CZ" sz="1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97227564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" descr="SANOMED - bedernÃ­ pÃ¡s nÃ­zkÃ½ - 401 - snÃ­Å¾enÃ¡ cena - akce!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9" t="14928" r="11115" b="12173"/>
          <a:stretch/>
        </p:blipFill>
        <p:spPr bwMode="auto">
          <a:xfrm>
            <a:off x="1161916" y="5415626"/>
            <a:ext cx="1278279" cy="1265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Zaoblený obdélník 26"/>
          <p:cNvSpPr/>
          <p:nvPr/>
        </p:nvSpPr>
        <p:spPr>
          <a:xfrm>
            <a:off x="2364435" y="5385079"/>
            <a:ext cx="6628261" cy="143599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Specifika ošetřovatelské péče u jedince s bederním pásem (L páteř)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300" dirty="0"/>
              <a:t>Pokud lékař neurčí jinak </a:t>
            </a:r>
            <a:r>
              <a:rPr lang="cs-CZ" sz="1300" b="1" dirty="0"/>
              <a:t>MUSÍ</a:t>
            </a:r>
            <a:r>
              <a:rPr lang="cs-CZ" sz="1300" dirty="0"/>
              <a:t> být nasazena při sedu, chůzi, stoji </a:t>
            </a:r>
            <a:r>
              <a:rPr lang="cs-CZ" sz="1300" b="1" dirty="0"/>
              <a:t>NEMUSÍ</a:t>
            </a:r>
            <a:r>
              <a:rPr lang="cs-CZ" sz="1300" dirty="0"/>
              <a:t> být nasazena v leže, při spánku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300" dirty="0"/>
              <a:t>Bez ortézy je možné pouze převalování ze strany na stranu - nesmí se nazdvihovat hýždě ani tup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300" dirty="0"/>
              <a:t>Nasazujeme přes oděv - vyjma hygieny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300" dirty="0"/>
              <a:t>Při hygieně se nesmí namočit - dlouho schne</a:t>
            </a:r>
          </a:p>
        </p:txBody>
      </p:sp>
      <p:pic>
        <p:nvPicPr>
          <p:cNvPr id="6" name="Picture 8" descr="http://www.ortotikaprotetika.cz/oldweb/Obrazky/c52001/str16-5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29" t="13653" r="14498"/>
          <a:stretch/>
        </p:blipFill>
        <p:spPr bwMode="auto">
          <a:xfrm>
            <a:off x="8174398" y="709072"/>
            <a:ext cx="949912" cy="1557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o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4385" y="692696"/>
            <a:ext cx="1076325" cy="1573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too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0710" y="689993"/>
            <a:ext cx="1076325" cy="1576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JEWETT - trupová ortéz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59" y="692696"/>
            <a:ext cx="1187626" cy="1573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Nadpis 1"/>
          <p:cNvSpPr txBox="1">
            <a:spLocks/>
          </p:cNvSpPr>
          <p:nvPr/>
        </p:nvSpPr>
        <p:spPr>
          <a:xfrm>
            <a:off x="0" y="17006"/>
            <a:ext cx="9144000" cy="7647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PÁTEŘ - MÍCHA </a:t>
            </a:r>
            <a:r>
              <a:rPr lang="cs-CZ" sz="3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Th8 - L - protetika</a:t>
            </a:r>
            <a:endParaRPr lang="cs-CZ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Zaoblený obdélník 8"/>
          <p:cNvSpPr/>
          <p:nvPr/>
        </p:nvSpPr>
        <p:spPr>
          <a:xfrm>
            <a:off x="37434" y="2315569"/>
            <a:ext cx="8955262" cy="110820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Specifika ošetřovatelské péče u jedince s JEWETTOVOU trupovou ortézou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400" dirty="0"/>
              <a:t>Pokud lékař neurčí jinak </a:t>
            </a:r>
            <a:r>
              <a:rPr lang="cs-CZ" sz="1400" b="1" dirty="0"/>
              <a:t>MUSÍ</a:t>
            </a:r>
            <a:r>
              <a:rPr lang="cs-CZ" sz="1400" dirty="0"/>
              <a:t> být nasazena při sedu, chůzi, stoji </a:t>
            </a:r>
            <a:r>
              <a:rPr lang="cs-CZ" sz="1400" b="1" dirty="0"/>
              <a:t>NEMUSÍ</a:t>
            </a:r>
            <a:r>
              <a:rPr lang="cs-CZ" sz="1400" dirty="0"/>
              <a:t> být nasazena v leže, při spánku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400" dirty="0"/>
              <a:t>Bez ortézy je možné pouze převalování ze strany na stranu - nesmí se nazdvihovat hýždě ani tup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400" dirty="0"/>
              <a:t>Nasazujeme přes oděv - vyjma hygieny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400" dirty="0"/>
              <a:t>Po hygieně se nechá ortéza vyschnout - pacient leží v lůžku</a:t>
            </a:r>
          </a:p>
        </p:txBody>
      </p:sp>
      <p:sp>
        <p:nvSpPr>
          <p:cNvPr id="4" name="AutoShape 4" descr="Výsledek obrázku pro čtyřbodový Jewett obráze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1" name="Popisek se šipkou doleva 10"/>
          <p:cNvSpPr/>
          <p:nvPr/>
        </p:nvSpPr>
        <p:spPr>
          <a:xfrm>
            <a:off x="2956753" y="688612"/>
            <a:ext cx="5217645" cy="872057"/>
          </a:xfrm>
          <a:prstGeom prst="leftArrowCallout">
            <a:avLst>
              <a:gd name="adj1" fmla="val 25000"/>
              <a:gd name="adj2" fmla="val 25000"/>
              <a:gd name="adj3" fmla="val 25000"/>
              <a:gd name="adj4" fmla="val 92609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1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Jewettova</a:t>
            </a:r>
            <a:r>
              <a:rPr lang="cs-CZ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ortéza - </a:t>
            </a:r>
            <a:r>
              <a:rPr lang="cs-CZ" sz="1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trojbodobá</a:t>
            </a:r>
            <a:endParaRPr lang="cs-CZ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400" dirty="0"/>
              <a:t>Silové působení na sternum, symfýzu, dorzální část páteře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400" dirty="0"/>
              <a:t>Brání pohybu v sagitální rovině (předklon, záklon), částečně rotační</a:t>
            </a:r>
          </a:p>
        </p:txBody>
      </p:sp>
      <p:sp>
        <p:nvSpPr>
          <p:cNvPr id="13" name="Popisek se šipkou doprava 12"/>
          <p:cNvSpPr/>
          <p:nvPr/>
        </p:nvSpPr>
        <p:spPr>
          <a:xfrm>
            <a:off x="3357034" y="1610524"/>
            <a:ext cx="5103398" cy="655826"/>
          </a:xfrm>
          <a:prstGeom prst="rightArrowCallout">
            <a:avLst>
              <a:gd name="adj1" fmla="val 25000"/>
              <a:gd name="adj2" fmla="val 25000"/>
              <a:gd name="adj3" fmla="val 25000"/>
              <a:gd name="adj4" fmla="val 94258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1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Jewettova</a:t>
            </a:r>
            <a:r>
              <a:rPr lang="cs-CZ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ortéza - </a:t>
            </a:r>
            <a:r>
              <a:rPr lang="cs-CZ" sz="1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čtřbodová</a:t>
            </a:r>
            <a:r>
              <a:rPr lang="cs-CZ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 </a:t>
            </a:r>
            <a:r>
              <a:rPr lang="cs-CZ" sz="1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subklavikulárních</a:t>
            </a:r>
            <a:r>
              <a:rPr lang="cs-CZ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pelot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400" dirty="0"/>
              <a:t>Lépe tolerovaná např. u kyfózy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400" dirty="0"/>
              <a:t>Méně kvalitní znehybnění</a:t>
            </a:r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6228710" y="6455951"/>
            <a:ext cx="2895600" cy="365125"/>
          </a:xfrm>
        </p:spPr>
        <p:txBody>
          <a:bodyPr/>
          <a:lstStyle/>
          <a:p>
            <a:r>
              <a:rPr lang="cs-CZ" dirty="0"/>
              <a:t>Dedikováno projektu MUNI/FR/0962/2017</a:t>
            </a:r>
          </a:p>
        </p:txBody>
      </p:sp>
      <p:sp>
        <p:nvSpPr>
          <p:cNvPr id="17" name="TextovéPole 16"/>
          <p:cNvSpPr txBox="1"/>
          <p:nvPr/>
        </p:nvSpPr>
        <p:spPr>
          <a:xfrm>
            <a:off x="1021001" y="2085682"/>
            <a:ext cx="4002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[1]</a:t>
            </a:r>
          </a:p>
        </p:txBody>
      </p:sp>
      <p:sp>
        <p:nvSpPr>
          <p:cNvPr id="18" name="TextovéPole 17"/>
          <p:cNvSpPr txBox="1"/>
          <p:nvPr/>
        </p:nvSpPr>
        <p:spPr>
          <a:xfrm>
            <a:off x="8513725" y="1980113"/>
            <a:ext cx="378656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1200" dirty="0"/>
              <a:t>[2]</a:t>
            </a:r>
          </a:p>
        </p:txBody>
      </p:sp>
      <p:sp>
        <p:nvSpPr>
          <p:cNvPr id="19" name="TextovéPole 18"/>
          <p:cNvSpPr txBox="1"/>
          <p:nvPr/>
        </p:nvSpPr>
        <p:spPr>
          <a:xfrm>
            <a:off x="0" y="5047175"/>
            <a:ext cx="4002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[3]</a:t>
            </a:r>
          </a:p>
        </p:txBody>
      </p:sp>
      <p:sp>
        <p:nvSpPr>
          <p:cNvPr id="5" name="Ovál 4"/>
          <p:cNvSpPr/>
          <p:nvPr/>
        </p:nvSpPr>
        <p:spPr>
          <a:xfrm>
            <a:off x="1404526" y="980728"/>
            <a:ext cx="676043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" name="Ovál 19"/>
          <p:cNvSpPr/>
          <p:nvPr/>
        </p:nvSpPr>
        <p:spPr>
          <a:xfrm>
            <a:off x="1391287" y="1810171"/>
            <a:ext cx="676043" cy="36523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Ovál 20"/>
          <p:cNvSpPr/>
          <p:nvPr/>
        </p:nvSpPr>
        <p:spPr>
          <a:xfrm>
            <a:off x="8355060" y="731704"/>
            <a:ext cx="283384" cy="2716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2" name="Ovál 21"/>
          <p:cNvSpPr/>
          <p:nvPr/>
        </p:nvSpPr>
        <p:spPr>
          <a:xfrm>
            <a:off x="8709312" y="731704"/>
            <a:ext cx="283384" cy="2716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3" name="Ovál 22"/>
          <p:cNvSpPr/>
          <p:nvPr/>
        </p:nvSpPr>
        <p:spPr>
          <a:xfrm>
            <a:off x="8399357" y="1570018"/>
            <a:ext cx="586581" cy="26263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5" name="Picture 4" descr="SANOMED - bedernÃ­ pÃ¡s nÃ­zkÃ½ - 401 - snÃ­Å¾enÃ¡ cena - akce!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80" t="23285" r="13521"/>
          <a:stretch/>
        </p:blipFill>
        <p:spPr bwMode="auto">
          <a:xfrm>
            <a:off x="37434" y="5377235"/>
            <a:ext cx="1202518" cy="1298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ovéPole 28"/>
          <p:cNvSpPr txBox="1"/>
          <p:nvPr/>
        </p:nvSpPr>
        <p:spPr>
          <a:xfrm>
            <a:off x="-94619" y="6416223"/>
            <a:ext cx="4002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[4]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2345070" y="1905256"/>
            <a:ext cx="97291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100" dirty="0">
                <a:solidFill>
                  <a:schemeClr val="bg1"/>
                </a:solidFill>
              </a:rPr>
              <a:t>Třetí bod záda</a:t>
            </a:r>
          </a:p>
        </p:txBody>
      </p:sp>
      <p:sp>
        <p:nvSpPr>
          <p:cNvPr id="31" name="Ovál 30"/>
          <p:cNvSpPr/>
          <p:nvPr/>
        </p:nvSpPr>
        <p:spPr>
          <a:xfrm>
            <a:off x="2421839" y="925818"/>
            <a:ext cx="864327" cy="103389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2" name="TextovéPole 31"/>
          <p:cNvSpPr txBox="1"/>
          <p:nvPr/>
        </p:nvSpPr>
        <p:spPr>
          <a:xfrm>
            <a:off x="8355059" y="987749"/>
            <a:ext cx="6308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200" dirty="0" err="1">
                <a:solidFill>
                  <a:schemeClr val="bg1"/>
                </a:solidFill>
              </a:rPr>
              <a:t>Čtvrtýbod</a:t>
            </a:r>
            <a:r>
              <a:rPr lang="cs-CZ" sz="1200" dirty="0">
                <a:solidFill>
                  <a:schemeClr val="bg1"/>
                </a:solidFill>
              </a:rPr>
              <a:t> záda</a:t>
            </a:r>
          </a:p>
        </p:txBody>
      </p:sp>
      <p:pic>
        <p:nvPicPr>
          <p:cNvPr id="33" name="Obrázek 32"/>
          <p:cNvPicPr/>
          <p:nvPr/>
        </p:nvPicPr>
        <p:blipFill rotWithShape="1">
          <a:blip r:embed="rId8"/>
          <a:srcRect l="37426" t="19864" r="23040" b="59666"/>
          <a:stretch/>
        </p:blipFill>
        <p:spPr bwMode="auto">
          <a:xfrm>
            <a:off x="16760" y="3455516"/>
            <a:ext cx="9102362" cy="192956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041356280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Dedikováno projektu MUNI/FR/0962/2017</a:t>
            </a:r>
          </a:p>
        </p:txBody>
      </p:sp>
      <p:sp>
        <p:nvSpPr>
          <p:cNvPr id="5" name="Obdélník 4"/>
          <p:cNvSpPr/>
          <p:nvPr/>
        </p:nvSpPr>
        <p:spPr>
          <a:xfrm>
            <a:off x="107504" y="10272"/>
            <a:ext cx="878497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000" dirty="0"/>
              <a:t>ROLKOVÁ Sylvie. 11. Poranění páteře. In LUCKEROVÁ, Lucie et al. </a:t>
            </a:r>
            <a:r>
              <a:rPr lang="cs-CZ" sz="1000" i="1" dirty="0"/>
              <a:t>Ošetřovatelská péče o pacienta v traumatologii. </a:t>
            </a:r>
            <a:r>
              <a:rPr lang="cs-CZ" sz="1000" dirty="0"/>
              <a:t>Brno (</a:t>
            </a:r>
            <a:r>
              <a:rPr lang="cs-CZ" sz="1000" dirty="0" err="1"/>
              <a:t>Czechia</a:t>
            </a:r>
            <a:r>
              <a:rPr lang="cs-CZ" sz="1000" dirty="0"/>
              <a:t>): NCO NZO, 2014, s. 72-85. ISBN 9788070135693. Czech.</a:t>
            </a:r>
          </a:p>
          <a:p>
            <a:endParaRPr lang="cs-CZ" sz="1000" dirty="0"/>
          </a:p>
          <a:p>
            <a:endParaRPr lang="cs-CZ" sz="1000" dirty="0"/>
          </a:p>
          <a:p>
            <a:pPr marL="228600" indent="-228600">
              <a:buFont typeface="+mj-lt"/>
              <a:buAutoNum type="arabicPeriod"/>
            </a:pPr>
            <a:r>
              <a:rPr lang="cs-CZ" sz="1000" dirty="0"/>
              <a:t>ROSICKÝ Jiří. Stavebnicová stabilizační </a:t>
            </a:r>
            <a:r>
              <a:rPr lang="cs-CZ" sz="1000" dirty="0" err="1"/>
              <a:t>koret</a:t>
            </a:r>
            <a:r>
              <a:rPr lang="cs-CZ" sz="1000" dirty="0"/>
              <a:t> typu </a:t>
            </a:r>
            <a:r>
              <a:rPr lang="cs-CZ" sz="1000" dirty="0" err="1"/>
              <a:t>Jewet</a:t>
            </a:r>
            <a:r>
              <a:rPr lang="cs-CZ" sz="1000" dirty="0"/>
              <a:t> </a:t>
            </a:r>
            <a:r>
              <a:rPr lang="en-US" sz="1000" dirty="0"/>
              <a:t>[</a:t>
            </a:r>
            <a:r>
              <a:rPr lang="cs-CZ" sz="1000" dirty="0"/>
              <a:t>online]. </a:t>
            </a:r>
            <a:r>
              <a:rPr lang="cs-CZ" sz="1000" dirty="0" err="1"/>
              <a:t>Czechia</a:t>
            </a:r>
            <a:r>
              <a:rPr lang="cs-CZ" sz="1000" dirty="0"/>
              <a:t>: Praha. </a:t>
            </a:r>
            <a:r>
              <a:rPr lang="en-US" sz="1000" dirty="0"/>
              <a:t>[</a:t>
            </a:r>
            <a:r>
              <a:rPr lang="cs-CZ" sz="1000" dirty="0" err="1"/>
              <a:t>cited</a:t>
            </a:r>
            <a:r>
              <a:rPr lang="cs-CZ" sz="1000" dirty="0"/>
              <a:t> 2018-7-9]. </a:t>
            </a:r>
            <a:r>
              <a:rPr lang="cs-CZ" sz="1000" dirty="0" err="1"/>
              <a:t>Available</a:t>
            </a:r>
            <a:r>
              <a:rPr lang="cs-CZ" sz="1000" dirty="0"/>
              <a:t> </a:t>
            </a:r>
            <a:r>
              <a:rPr lang="cs-CZ" sz="1000" dirty="0" err="1"/>
              <a:t>from</a:t>
            </a:r>
            <a:r>
              <a:rPr lang="cs-CZ" sz="1000" dirty="0"/>
              <a:t>: </a:t>
            </a:r>
            <a:r>
              <a:rPr lang="cs-CZ" sz="1000" dirty="0">
                <a:hlinkClick r:id="rId2"/>
              </a:rPr>
              <a:t>http://www.ortotikaprotetika.cz/</a:t>
            </a:r>
            <a:r>
              <a:rPr lang="cs-CZ" sz="1000" dirty="0" err="1">
                <a:hlinkClick r:id="rId2"/>
              </a:rPr>
              <a:t>oldweb</a:t>
            </a:r>
            <a:r>
              <a:rPr lang="cs-CZ" sz="1000" dirty="0">
                <a:hlinkClick r:id="rId2"/>
              </a:rPr>
              <a:t>/Wc19ba1918f786.htm</a:t>
            </a:r>
            <a:r>
              <a:rPr lang="cs-CZ" sz="1000" dirty="0"/>
              <a:t>. Czech.</a:t>
            </a:r>
          </a:p>
          <a:p>
            <a:pPr marL="228600" indent="-228600">
              <a:buFont typeface="+mj-lt"/>
              <a:buAutoNum type="arabicPeriod"/>
            </a:pPr>
            <a:r>
              <a:rPr lang="cs-CZ" sz="1000" dirty="0" err="1">
                <a:hlinkClick r:id="rId3"/>
              </a:rPr>
              <a:t>Infinite</a:t>
            </a:r>
            <a:r>
              <a:rPr lang="cs-CZ" sz="1000" dirty="0">
                <a:hlinkClick r:id="rId3"/>
              </a:rPr>
              <a:t> Technologies </a:t>
            </a:r>
            <a:r>
              <a:rPr lang="cs-CZ" sz="1000" dirty="0" err="1">
                <a:hlinkClick r:id="rId3"/>
              </a:rPr>
              <a:t>Orthotics</a:t>
            </a:r>
            <a:r>
              <a:rPr lang="cs-CZ" sz="1000" dirty="0">
                <a:hlinkClick r:id="rId3"/>
              </a:rPr>
              <a:t> &amp; </a:t>
            </a:r>
            <a:r>
              <a:rPr lang="cs-CZ" sz="1000" dirty="0" err="1">
                <a:hlinkClick r:id="rId3"/>
              </a:rPr>
              <a:t>Prosthetics</a:t>
            </a:r>
            <a:r>
              <a:rPr lang="cs-CZ" sz="1000" dirty="0"/>
              <a:t>. </a:t>
            </a:r>
            <a:r>
              <a:rPr lang="en-US" sz="1000" dirty="0"/>
              <a:t>Jewett TLSO applied to patient lying down</a:t>
            </a:r>
            <a:r>
              <a:rPr lang="cs-CZ" sz="1000" dirty="0"/>
              <a:t> </a:t>
            </a:r>
            <a:r>
              <a:rPr lang="en-US" sz="1000" dirty="0"/>
              <a:t>[</a:t>
            </a:r>
            <a:r>
              <a:rPr lang="cs-CZ" sz="1000" dirty="0"/>
              <a:t>online]. Virginia: Maryland. </a:t>
            </a:r>
            <a:r>
              <a:rPr lang="en-US" sz="1000" dirty="0"/>
              <a:t>[</a:t>
            </a:r>
            <a:r>
              <a:rPr lang="cs-CZ" sz="1000" dirty="0" err="1"/>
              <a:t>cited</a:t>
            </a:r>
            <a:r>
              <a:rPr lang="cs-CZ" sz="1000" dirty="0"/>
              <a:t> 2018-7-9]. </a:t>
            </a:r>
            <a:r>
              <a:rPr lang="cs-CZ" sz="1000" dirty="0" err="1"/>
              <a:t>Available</a:t>
            </a:r>
            <a:r>
              <a:rPr lang="cs-CZ" sz="1000" dirty="0"/>
              <a:t> </a:t>
            </a:r>
            <a:r>
              <a:rPr lang="cs-CZ" sz="1000" dirty="0" err="1"/>
              <a:t>from</a:t>
            </a:r>
            <a:r>
              <a:rPr lang="cs-CZ" sz="1000" dirty="0"/>
              <a:t>: </a:t>
            </a:r>
            <a:r>
              <a:rPr lang="cs-CZ" sz="1000" dirty="0">
                <a:hlinkClick r:id="rId4"/>
              </a:rPr>
              <a:t>https://www.youtube.com/</a:t>
            </a:r>
            <a:r>
              <a:rPr lang="cs-CZ" sz="1000" dirty="0" err="1">
                <a:hlinkClick r:id="rId4"/>
              </a:rPr>
              <a:t>watch?v</a:t>
            </a:r>
            <a:r>
              <a:rPr lang="cs-CZ" sz="1000" dirty="0">
                <a:hlinkClick r:id="rId4"/>
              </a:rPr>
              <a:t>=p9eMEkqTUpc</a:t>
            </a:r>
            <a:r>
              <a:rPr lang="cs-CZ" sz="1000" dirty="0"/>
              <a:t>. </a:t>
            </a:r>
            <a:r>
              <a:rPr lang="cs-CZ" sz="1000" dirty="0" err="1"/>
              <a:t>English</a:t>
            </a:r>
            <a:r>
              <a:rPr lang="cs-CZ" sz="1000" dirty="0"/>
              <a:t>.</a:t>
            </a:r>
          </a:p>
          <a:p>
            <a:pPr marL="228600" indent="-228600">
              <a:buFont typeface="+mj-lt"/>
              <a:buAutoNum type="arabicPeriod"/>
            </a:pPr>
            <a:r>
              <a:rPr lang="cs-CZ" sz="1000" dirty="0"/>
              <a:t>SANOMED, spol. s r.o. JEWETT - trupová ortéza </a:t>
            </a:r>
            <a:r>
              <a:rPr lang="en-US" sz="1000" dirty="0"/>
              <a:t>[</a:t>
            </a:r>
            <a:r>
              <a:rPr lang="cs-CZ" sz="1000" dirty="0"/>
              <a:t>online]. </a:t>
            </a:r>
            <a:r>
              <a:rPr lang="cs-CZ" sz="1000" dirty="0" err="1"/>
              <a:t>Czechia</a:t>
            </a:r>
            <a:r>
              <a:rPr lang="cs-CZ" sz="1000" dirty="0"/>
              <a:t>: Brno. </a:t>
            </a:r>
            <a:r>
              <a:rPr lang="en-US" sz="1000" dirty="0"/>
              <a:t>[</a:t>
            </a:r>
            <a:r>
              <a:rPr lang="cs-CZ" sz="1000" dirty="0" err="1"/>
              <a:t>cited</a:t>
            </a:r>
            <a:r>
              <a:rPr lang="cs-CZ" sz="1000" dirty="0"/>
              <a:t> 2018-7-9]. </a:t>
            </a:r>
            <a:r>
              <a:rPr lang="cs-CZ" sz="1000" dirty="0" err="1"/>
              <a:t>Available</a:t>
            </a:r>
            <a:r>
              <a:rPr lang="cs-CZ" sz="1000" dirty="0"/>
              <a:t> </a:t>
            </a:r>
            <a:r>
              <a:rPr lang="cs-CZ" sz="1000" dirty="0" err="1"/>
              <a:t>from</a:t>
            </a:r>
            <a:r>
              <a:rPr lang="cs-CZ" sz="1000" dirty="0"/>
              <a:t>: https://www.sanomed.cz/e-</a:t>
            </a:r>
            <a:r>
              <a:rPr lang="cs-CZ" sz="1000" dirty="0" err="1"/>
              <a:t>shop</a:t>
            </a:r>
            <a:r>
              <a:rPr lang="cs-CZ" sz="1000" dirty="0"/>
              <a:t>/</a:t>
            </a:r>
            <a:r>
              <a:rPr lang="cs-CZ" sz="1000" dirty="0" err="1"/>
              <a:t>individualni-proteticke-pomucky</a:t>
            </a:r>
            <a:r>
              <a:rPr lang="cs-CZ" sz="1000" dirty="0"/>
              <a:t>/</a:t>
            </a:r>
            <a:r>
              <a:rPr lang="cs-CZ" sz="1000" dirty="0" err="1"/>
              <a:t>trupove-ortezy</a:t>
            </a:r>
            <a:r>
              <a:rPr lang="cs-CZ" sz="1000" dirty="0"/>
              <a:t>/0000957. Czech.</a:t>
            </a:r>
          </a:p>
        </p:txBody>
      </p:sp>
    </p:spTree>
    <p:extLst>
      <p:ext uri="{BB962C8B-B14F-4D97-AF65-F5344CB8AC3E}">
        <p14:creationId xmlns:p14="http://schemas.microsoft.com/office/powerpoint/2010/main" val="3482069870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>
          <a:xfrm>
            <a:off x="6248400" y="0"/>
            <a:ext cx="2895600" cy="365125"/>
          </a:xfrm>
        </p:spPr>
        <p:txBody>
          <a:bodyPr/>
          <a:lstStyle/>
          <a:p>
            <a:r>
              <a:rPr lang="cs-CZ" dirty="0"/>
              <a:t>Dedikováno projektu MUNI/FR/0962/2017</a:t>
            </a:r>
          </a:p>
        </p:txBody>
      </p:sp>
      <p:sp>
        <p:nvSpPr>
          <p:cNvPr id="5" name="Nadpis 1"/>
          <p:cNvSpPr txBox="1">
            <a:spLocks/>
          </p:cNvSpPr>
          <p:nvPr/>
        </p:nvSpPr>
        <p:spPr>
          <a:xfrm>
            <a:off x="179512" y="-1742"/>
            <a:ext cx="8229600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KOSTRA</a:t>
            </a:r>
          </a:p>
        </p:txBody>
      </p:sp>
      <p:sp>
        <p:nvSpPr>
          <p:cNvPr id="6" name="TextovéPole 5"/>
          <p:cNvSpPr txBox="1"/>
          <p:nvPr/>
        </p:nvSpPr>
        <p:spPr>
          <a:xfrm rot="16200000">
            <a:off x="-20631" y="5544158"/>
            <a:ext cx="4002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[1]</a:t>
            </a:r>
          </a:p>
        </p:txBody>
      </p:sp>
      <p:pic>
        <p:nvPicPr>
          <p:cNvPr id="4" name="Picture 2" descr="https://upload.wikimedia.org/wikipedia/commons/thumb/e/e6/Lidska_kostra_p%C5%99edek_cz.svg/512px-Lidska_kostra_p%C5%99edek_cz.sv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388782" y="-897221"/>
            <a:ext cx="6381328" cy="9129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20423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-108520" y="405262"/>
            <a:ext cx="9252520" cy="6336106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cs-CZ" sz="1400" dirty="0"/>
              <a:t>Obvykle nástup do zdravotnického zařízení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cs-CZ" sz="1400" dirty="0"/>
              <a:t>Seznámení klienta s plánovaným výkonem a  získání podpisu informovaného souhlasu s operací (popř. s vyšetřením) a anestezií  (pacienta informuje lékař a zajišťuje podpis příslušných dokumentů, sestra pouze kontroluje, zda je podepsáno)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cs-CZ" sz="1400" dirty="0"/>
              <a:t>Zajistit anesteziologické konzilium, následné určení premedikace a anestezie (premedikaci lékař přepíše do </a:t>
            </a:r>
            <a:r>
              <a:rPr lang="cs-CZ" sz="1400" dirty="0" err="1"/>
              <a:t>teplotky</a:t>
            </a:r>
            <a:r>
              <a:rPr lang="cs-CZ" sz="1400" dirty="0"/>
              <a:t> pacienta) - anesteziologické konzilium může již být hotové z anesteziologické ambulance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cs-CZ" sz="1400" dirty="0"/>
              <a:t>Dle ordinace zajištění krevních rezerv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cs-CZ" sz="1200" dirty="0"/>
              <a:t>u plánovaných výkonů mohou mít pacienti předpřipravené autotransfuze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cs-CZ" sz="1200" dirty="0"/>
              <a:t>sestra ověří zda pacient má vyšetřenou krevní skupinu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cs-CZ" sz="1200" dirty="0"/>
              <a:t>odebere vzorek na křížovou zkoušku popřípadě na stanovení krevní skupiny - vždy ověřovat i rodné číslo pacienta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cs-CZ" sz="1200" dirty="0"/>
              <a:t>vypíše žádanku na přípravu krevních derivátů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cs-CZ" sz="1200" dirty="0"/>
              <a:t>zaznamená do dokumentace do kdy jsou deriváty připraveny na transfuzním oddělení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cs-CZ" sz="1400" dirty="0"/>
              <a:t>Oholení operačního pole zastřihovačem (u operací na dolní části GIT od prsních bradavek po sponu stydkou, operace konečníku 20 cm kolem konečníku)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cs-CZ" sz="1400" dirty="0"/>
              <a:t>Informování klienta o celkové hygieně (proveď kontrolu a dle potřeby dopomáhej)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cs-CZ" sz="1200" dirty="0"/>
              <a:t>odlakování nehtů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cs-CZ" sz="1200" dirty="0"/>
              <a:t>informujte pacienta že v den operace se nesmí: líčit, mazat krémem, do vlasů dávat kovové sponky a gumičky s kovem - použité sponky a gumičky nesmí v leže tlačit)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cs-CZ" sz="1400" dirty="0"/>
              <a:t>Sbalení osobních věcí pacienta (zejména pokud jde na JIP)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cs-CZ" sz="1400" dirty="0"/>
              <a:t>Dle indikace zavedení CVK či </a:t>
            </a:r>
            <a:r>
              <a:rPr lang="cs-CZ" sz="1400" dirty="0" err="1"/>
              <a:t>epilinky</a:t>
            </a:r>
            <a:r>
              <a:rPr lang="cs-CZ" sz="1400" dirty="0"/>
              <a:t> na zákrokovém sálku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cs-CZ" sz="1400" dirty="0"/>
              <a:t>Vyprázdnění stolice (dle ordinace lékaře - typu operace, stavu pacienta)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cs-CZ" sz="1400" dirty="0"/>
              <a:t>Prevence TEN - nízkomolekulární heparin (obvykle první dávka cca. 10 hod před výkonem)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cs-CZ" sz="1400" dirty="0"/>
              <a:t>Ve spolupráci s fyzioterapeutem proveď s pacientem nácvik pohybů na lůžku, dechová gymnastika, odkašlávání, posazování, vstávání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cs-CZ" sz="1400" dirty="0"/>
              <a:t>Podání večerní premedikace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cs-CZ" sz="1400" dirty="0"/>
              <a:t>Poučit pacienta že od půlnoci nesmí jíst, pít, kouřit (6 - 8 hodin lačný), do půlnoci dostatek tekutin = prevence dehydratace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cs-CZ" sz="1400" dirty="0"/>
              <a:t>Poučte pacienta, že NEMÁ užívat chronickou medikaci - smí užít některé léky dle pokynu sestry (dle ordinace lékařem)</a:t>
            </a:r>
          </a:p>
        </p:txBody>
      </p:sp>
      <p:sp>
        <p:nvSpPr>
          <p:cNvPr id="4" name="Zástupný symbol pro zápatí 1"/>
          <p:cNvSpPr>
            <a:spLocks noGrp="1"/>
          </p:cNvSpPr>
          <p:nvPr>
            <p:ph type="ftr" sz="quarter" idx="11"/>
          </p:nvPr>
        </p:nvSpPr>
        <p:spPr>
          <a:xfrm>
            <a:off x="6215020" y="405262"/>
            <a:ext cx="2895600" cy="365125"/>
          </a:xfrm>
        </p:spPr>
        <p:txBody>
          <a:bodyPr/>
          <a:lstStyle/>
          <a:p>
            <a:r>
              <a:rPr lang="cs-CZ" dirty="0"/>
              <a:t>Dedikováno projektu MUNI/FR/0962/2017</a:t>
            </a:r>
          </a:p>
        </p:txBody>
      </p:sp>
      <p:sp>
        <p:nvSpPr>
          <p:cNvPr id="2" name="Obdélník 1"/>
          <p:cNvSpPr/>
          <p:nvPr/>
        </p:nvSpPr>
        <p:spPr>
          <a:xfrm>
            <a:off x="0" y="44624"/>
            <a:ext cx="9144000" cy="607251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algn="ctr">
              <a:spcBef>
                <a:spcPct val="0"/>
              </a:spcBef>
            </a:pPr>
            <a:r>
              <a:rPr lang="cs-CZ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KRÁTKODOBÁ PŘEDOPERAČNÍ PŘÍPRAVA - </a:t>
            </a:r>
            <a:r>
              <a:rPr lang="cs-CZ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den před operací </a:t>
            </a:r>
            <a:endParaRPr lang="cs-CZ" sz="28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7BA1D17D-F54E-4FDA-80A0-77B46361E4CC}"/>
              </a:ext>
            </a:extLst>
          </p:cNvPr>
          <p:cNvSpPr txBox="1"/>
          <p:nvPr/>
        </p:nvSpPr>
        <p:spPr>
          <a:xfrm>
            <a:off x="8795828" y="6611779"/>
            <a:ext cx="2503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00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592908408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6235011" y="6462234"/>
            <a:ext cx="2895600" cy="365125"/>
          </a:xfrm>
        </p:spPr>
        <p:txBody>
          <a:bodyPr/>
          <a:lstStyle/>
          <a:p>
            <a:r>
              <a:rPr lang="cs-CZ" dirty="0"/>
              <a:t>Dedikováno projektu MUNI/FR/0962/2017</a:t>
            </a:r>
          </a:p>
        </p:txBody>
      </p:sp>
      <p:sp>
        <p:nvSpPr>
          <p:cNvPr id="5" name="Obdélník 4"/>
          <p:cNvSpPr/>
          <p:nvPr/>
        </p:nvSpPr>
        <p:spPr>
          <a:xfrm>
            <a:off x="-23289" y="6232358"/>
            <a:ext cx="91539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>
              <a:buFont typeface="+mj-lt"/>
              <a:buAutoNum type="arabicPeriod"/>
            </a:pPr>
            <a:r>
              <a:rPr lang="cs-CZ" sz="1000" dirty="0"/>
              <a:t>Wikipedie. Lidská kostra </a:t>
            </a:r>
            <a:r>
              <a:rPr lang="en-US" sz="1000" dirty="0"/>
              <a:t>[</a:t>
            </a:r>
            <a:r>
              <a:rPr lang="cs-CZ" sz="1000" dirty="0"/>
              <a:t>online]. </a:t>
            </a:r>
            <a:r>
              <a:rPr lang="en-US" sz="1000" dirty="0"/>
              <a:t>[</a:t>
            </a:r>
            <a:r>
              <a:rPr lang="cs-CZ" sz="1000" dirty="0" err="1"/>
              <a:t>cited</a:t>
            </a:r>
            <a:r>
              <a:rPr lang="cs-CZ" sz="1000" dirty="0"/>
              <a:t> 2018-7-9]. </a:t>
            </a:r>
            <a:r>
              <a:rPr lang="cs-CZ" sz="1000" dirty="0" err="1"/>
              <a:t>Available</a:t>
            </a:r>
            <a:r>
              <a:rPr lang="cs-CZ" sz="1000" dirty="0"/>
              <a:t> </a:t>
            </a:r>
            <a:r>
              <a:rPr lang="cs-CZ" sz="1000" dirty="0" err="1"/>
              <a:t>from</a:t>
            </a:r>
            <a:r>
              <a:rPr lang="cs-CZ" sz="1000" dirty="0"/>
              <a:t>: https://cs.wikipedia.org/wiki/Lidsk%C3%A1_kostra. Czech</a:t>
            </a:r>
          </a:p>
          <a:p>
            <a:pPr marL="228600" indent="-228600">
              <a:buFont typeface="+mj-lt"/>
              <a:buAutoNum type="arabicPeriod"/>
            </a:pPr>
            <a:r>
              <a:rPr lang="cs-CZ" sz="1000" dirty="0" err="1"/>
              <a:t>Wikiskripta</a:t>
            </a:r>
            <a:r>
              <a:rPr lang="cs-CZ" sz="1000" dirty="0"/>
              <a:t>. Dětské zlomeniny a </a:t>
            </a:r>
            <a:r>
              <a:rPr lang="cs-CZ" sz="1000" dirty="0" err="1"/>
              <a:t>epifyzeolýzy</a:t>
            </a:r>
            <a:r>
              <a:rPr lang="cs-CZ" sz="1000" dirty="0"/>
              <a:t> </a:t>
            </a:r>
            <a:r>
              <a:rPr lang="en-US" sz="1000" dirty="0"/>
              <a:t>[</a:t>
            </a:r>
            <a:r>
              <a:rPr lang="cs-CZ" sz="1000" dirty="0"/>
              <a:t>online]. </a:t>
            </a:r>
            <a:r>
              <a:rPr lang="en-US" sz="1000" dirty="0"/>
              <a:t>[</a:t>
            </a:r>
            <a:r>
              <a:rPr lang="cs-CZ" sz="1000" dirty="0" err="1"/>
              <a:t>cited</a:t>
            </a:r>
            <a:r>
              <a:rPr lang="cs-CZ" sz="1000" dirty="0"/>
              <a:t> 2018-7-9]. </a:t>
            </a:r>
            <a:r>
              <a:rPr lang="cs-CZ" sz="1000" dirty="0" err="1"/>
              <a:t>Available</a:t>
            </a:r>
            <a:r>
              <a:rPr lang="cs-CZ" sz="1000" dirty="0"/>
              <a:t> </a:t>
            </a:r>
            <a:r>
              <a:rPr lang="cs-CZ" sz="1000" dirty="0" err="1"/>
              <a:t>from</a:t>
            </a:r>
            <a:r>
              <a:rPr lang="cs-CZ" sz="1000" dirty="0"/>
              <a:t>: https://www.wikiskripta.eu/w/D%C4%9Btsk%C3%A9_zlomeniny_a_epifyzeol%C3%BDzy. Czech</a:t>
            </a:r>
          </a:p>
          <a:p>
            <a:pPr marL="228600" indent="-228600">
              <a:buFont typeface="+mj-lt"/>
              <a:buAutoNum type="arabicPeriod"/>
            </a:pPr>
            <a:endParaRPr lang="cs-CZ" sz="1000" dirty="0"/>
          </a:p>
        </p:txBody>
      </p:sp>
      <p:pic>
        <p:nvPicPr>
          <p:cNvPr id="6" name="Picture 5" descr="https://upload.wikimedia.org/wikipedia/commons/6/63/SalterHarris_c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334" y="116632"/>
            <a:ext cx="7008777" cy="5303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Nadpis 1"/>
          <p:cNvSpPr txBox="1">
            <a:spLocks/>
          </p:cNvSpPr>
          <p:nvPr/>
        </p:nvSpPr>
        <p:spPr>
          <a:xfrm>
            <a:off x="395536" y="8097"/>
            <a:ext cx="8229600" cy="869179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 fontScale="6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EPIFYZÁRNÍ FRAKTURA  - </a:t>
            </a:r>
            <a:r>
              <a:rPr lang="cs-CZ" sz="43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klasifikace dle </a:t>
            </a:r>
            <a:r>
              <a:rPr lang="cs-CZ" sz="43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Saltera</a:t>
            </a:r>
            <a:r>
              <a:rPr lang="cs-CZ" sz="43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a </a:t>
            </a:r>
            <a:r>
              <a:rPr lang="cs-CZ" sz="43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Harrise</a:t>
            </a:r>
            <a:endParaRPr lang="cs-CZ" sz="43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r>
              <a:rPr lang="cs-CZ" sz="2000" dirty="0">
                <a:latin typeface="+mn-lt"/>
                <a:ea typeface="+mn-ea"/>
                <a:cs typeface="+mn-cs"/>
              </a:rPr>
              <a:t>(fraktura růstové chrupavky - vyskytuje se v dětském věku)</a:t>
            </a:r>
          </a:p>
        </p:txBody>
      </p:sp>
      <p:sp>
        <p:nvSpPr>
          <p:cNvPr id="2" name="Obdélník 1"/>
          <p:cNvSpPr/>
          <p:nvPr/>
        </p:nvSpPr>
        <p:spPr>
          <a:xfrm>
            <a:off x="3704559" y="2348776"/>
            <a:ext cx="2007096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cs-CZ" sz="1200" b="1" dirty="0">
                <a:solidFill>
                  <a:srgbClr val="25252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</a:t>
            </a:r>
            <a:r>
              <a:rPr lang="cs-CZ" sz="1200" dirty="0">
                <a:solidFill>
                  <a:srgbClr val="252525"/>
                </a:solidFill>
              </a:rPr>
              <a:t>čistá separace epifýzy v růstové spáře (5 %)</a:t>
            </a:r>
            <a:endParaRPr lang="cs-CZ" sz="1200" i="0" dirty="0">
              <a:solidFill>
                <a:srgbClr val="252525"/>
              </a:solidFill>
              <a:effectLst/>
            </a:endParaRPr>
          </a:p>
        </p:txBody>
      </p:sp>
      <p:sp>
        <p:nvSpPr>
          <p:cNvPr id="8" name="Obdélník 7"/>
          <p:cNvSpPr/>
          <p:nvPr/>
        </p:nvSpPr>
        <p:spPr>
          <a:xfrm>
            <a:off x="6028554" y="2348776"/>
            <a:ext cx="2007096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cs-CZ" sz="1200" b="1" dirty="0">
                <a:solidFill>
                  <a:srgbClr val="25252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</a:t>
            </a:r>
            <a:r>
              <a:rPr lang="cs-CZ" sz="1200" dirty="0">
                <a:solidFill>
                  <a:srgbClr val="252525"/>
                </a:solidFill>
              </a:rPr>
              <a:t>separace epifýzy, ale v určitém místě dochází k lomu směrem do metafýzy (75 %)</a:t>
            </a:r>
            <a:endParaRPr lang="cs-CZ" sz="1200" i="0" dirty="0">
              <a:solidFill>
                <a:srgbClr val="252525"/>
              </a:solidFill>
              <a:effectLst/>
            </a:endParaRPr>
          </a:p>
        </p:txBody>
      </p:sp>
      <p:sp>
        <p:nvSpPr>
          <p:cNvPr id="9" name="Obdélník 8"/>
          <p:cNvSpPr/>
          <p:nvPr/>
        </p:nvSpPr>
        <p:spPr>
          <a:xfrm>
            <a:off x="1368432" y="4653136"/>
            <a:ext cx="2520280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cs-CZ" sz="1200" b="1" dirty="0">
                <a:solidFill>
                  <a:srgbClr val="25252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 </a:t>
            </a:r>
            <a:r>
              <a:rPr lang="cs-CZ" sz="1200" dirty="0">
                <a:solidFill>
                  <a:srgbClr val="252525"/>
                </a:solidFill>
              </a:rPr>
              <a:t>pravá </a:t>
            </a:r>
            <a:r>
              <a:rPr lang="cs-CZ" sz="1200" dirty="0" err="1">
                <a:solidFill>
                  <a:srgbClr val="252525"/>
                </a:solidFill>
              </a:rPr>
              <a:t>epifyzární</a:t>
            </a:r>
            <a:r>
              <a:rPr lang="cs-CZ" sz="1200" dirty="0">
                <a:solidFill>
                  <a:srgbClr val="252525"/>
                </a:solidFill>
              </a:rPr>
              <a:t> zlomenina : lomná linie začíná v kloubu, probíhá jádrem epifýzy do periferie (10 %)</a:t>
            </a:r>
          </a:p>
        </p:txBody>
      </p:sp>
      <p:sp>
        <p:nvSpPr>
          <p:cNvPr id="10" name="Obdélník 9"/>
          <p:cNvSpPr/>
          <p:nvPr/>
        </p:nvSpPr>
        <p:spPr>
          <a:xfrm>
            <a:off x="4021458" y="4653136"/>
            <a:ext cx="2007096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cs-CZ" sz="1200" b="1" dirty="0">
                <a:solidFill>
                  <a:srgbClr val="25252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4. </a:t>
            </a:r>
            <a:r>
              <a:rPr lang="cs-CZ" sz="1200" dirty="0" err="1">
                <a:solidFill>
                  <a:srgbClr val="252525"/>
                </a:solidFill>
              </a:rPr>
              <a:t>transepimetafyzární</a:t>
            </a:r>
            <a:r>
              <a:rPr lang="cs-CZ" sz="1200" dirty="0">
                <a:solidFill>
                  <a:srgbClr val="252525"/>
                </a:solidFill>
              </a:rPr>
              <a:t> zlomeniny (10 %)</a:t>
            </a:r>
          </a:p>
        </p:txBody>
      </p:sp>
      <p:sp>
        <p:nvSpPr>
          <p:cNvPr id="11" name="Obdélník 10"/>
          <p:cNvSpPr/>
          <p:nvPr/>
        </p:nvSpPr>
        <p:spPr>
          <a:xfrm>
            <a:off x="6028554" y="4538963"/>
            <a:ext cx="2348655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cs-CZ" sz="1200" b="1" dirty="0">
                <a:solidFill>
                  <a:srgbClr val="25252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5. </a:t>
            </a:r>
            <a:r>
              <a:rPr lang="cs-CZ" sz="1200" dirty="0">
                <a:solidFill>
                  <a:srgbClr val="252525"/>
                </a:solidFill>
              </a:rPr>
              <a:t>úrazy růstové spáry způsobené axiální kompresí (nejméně)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1029334" y="847311"/>
            <a:ext cx="4002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[2]</a:t>
            </a:r>
          </a:p>
        </p:txBody>
      </p:sp>
    </p:spTree>
    <p:extLst>
      <p:ext uri="{BB962C8B-B14F-4D97-AF65-F5344CB8AC3E}">
        <p14:creationId xmlns:p14="http://schemas.microsoft.com/office/powerpoint/2010/main" val="2052230195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>
          <a:xfrm>
            <a:off x="3124200" y="6554134"/>
            <a:ext cx="2895600" cy="365125"/>
          </a:xfrm>
        </p:spPr>
        <p:txBody>
          <a:bodyPr/>
          <a:lstStyle/>
          <a:p>
            <a:r>
              <a:rPr lang="cs-CZ" dirty="0"/>
              <a:t>Dedikováno projektu MUNI/FR/0962/2017</a:t>
            </a:r>
          </a:p>
        </p:txBody>
      </p:sp>
      <p:sp>
        <p:nvSpPr>
          <p:cNvPr id="4" name="Nadpis 1"/>
          <p:cNvSpPr txBox="1">
            <a:spLocks/>
          </p:cNvSpPr>
          <p:nvPr/>
        </p:nvSpPr>
        <p:spPr>
          <a:xfrm>
            <a:off x="179512" y="-1742"/>
            <a:ext cx="8229600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FRAKTURA - klasifikace</a:t>
            </a:r>
          </a:p>
        </p:txBody>
      </p:sp>
      <p:sp>
        <p:nvSpPr>
          <p:cNvPr id="5" name="Zaoblený obdélník 4"/>
          <p:cNvSpPr/>
          <p:nvPr/>
        </p:nvSpPr>
        <p:spPr>
          <a:xfrm>
            <a:off x="4606288" y="548680"/>
            <a:ext cx="4427984" cy="6120680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POŠKOZENÍ MĚKKÝCH TKÁNÍ</a:t>
            </a:r>
          </a:p>
          <a:p>
            <a:r>
              <a:rPr lang="cs-CZ" sz="1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Zavřené zlomeniny - klasifikace dle </a:t>
            </a:r>
            <a:r>
              <a:rPr lang="cs-CZ" sz="14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Tscherneho</a:t>
            </a:r>
            <a:r>
              <a:rPr lang="cs-CZ" sz="1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r>
              <a:rPr lang="cs-CZ" sz="1400" dirty="0">
                <a:solidFill>
                  <a:schemeClr val="tx1"/>
                </a:solidFill>
              </a:rPr>
              <a:t>(G = </a:t>
            </a:r>
            <a:r>
              <a:rPr lang="cs-CZ" sz="1400" dirty="0" err="1">
                <a:solidFill>
                  <a:schemeClr val="tx1"/>
                </a:solidFill>
              </a:rPr>
              <a:t>Geschlossene</a:t>
            </a:r>
            <a:r>
              <a:rPr lang="cs-CZ" sz="1400" dirty="0">
                <a:solidFill>
                  <a:schemeClr val="tx1"/>
                </a:solidFill>
              </a:rPr>
              <a:t> = zavřená)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400" b="1" dirty="0">
                <a:solidFill>
                  <a:schemeClr val="tx1"/>
                </a:solidFill>
              </a:rPr>
              <a:t>G0</a:t>
            </a:r>
            <a:r>
              <a:rPr lang="cs-CZ" sz="1400" dirty="0">
                <a:solidFill>
                  <a:schemeClr val="tx1"/>
                </a:solidFill>
              </a:rPr>
              <a:t> - žádné nebo nepodstatné poškození měkkých tkání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400" b="1" dirty="0">
                <a:solidFill>
                  <a:schemeClr val="tx1"/>
                </a:solidFill>
              </a:rPr>
              <a:t>G1</a:t>
            </a:r>
            <a:r>
              <a:rPr lang="cs-CZ" sz="1400" dirty="0">
                <a:solidFill>
                  <a:schemeClr val="tx1"/>
                </a:solidFill>
              </a:rPr>
              <a:t> - zhmoždění kůže tlakem fragmentu zevnitř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400" b="1" dirty="0">
                <a:solidFill>
                  <a:schemeClr val="tx1"/>
                </a:solidFill>
              </a:rPr>
              <a:t>G2</a:t>
            </a:r>
            <a:r>
              <a:rPr lang="cs-CZ" sz="1400" dirty="0">
                <a:solidFill>
                  <a:schemeClr val="tx1"/>
                </a:solidFill>
              </a:rPr>
              <a:t> - zhmožděná kůže, podkoží a svalů - ohraničeným hematomem - riziko </a:t>
            </a:r>
            <a:r>
              <a:rPr lang="cs-CZ" sz="1400" dirty="0" err="1">
                <a:solidFill>
                  <a:schemeClr val="tx1"/>
                </a:solidFill>
              </a:rPr>
              <a:t>Kompartment</a:t>
            </a:r>
            <a:r>
              <a:rPr lang="cs-CZ" sz="1400" dirty="0">
                <a:solidFill>
                  <a:schemeClr val="tx1"/>
                </a:solidFill>
              </a:rPr>
              <a:t> syndromu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400" b="1" dirty="0">
                <a:solidFill>
                  <a:schemeClr val="tx1"/>
                </a:solidFill>
              </a:rPr>
              <a:t>G3</a:t>
            </a:r>
            <a:r>
              <a:rPr lang="cs-CZ" sz="1400" dirty="0">
                <a:solidFill>
                  <a:schemeClr val="tx1"/>
                </a:solidFill>
              </a:rPr>
              <a:t> - rozsáhlé pohmoždění měkkých tkání, zavřené poranění větších cév = masivní hematomem - </a:t>
            </a:r>
            <a:r>
              <a:rPr lang="cs-CZ" sz="1400" dirty="0" err="1">
                <a:solidFill>
                  <a:schemeClr val="tx1"/>
                </a:solidFill>
              </a:rPr>
              <a:t>Kompartment</a:t>
            </a:r>
            <a:r>
              <a:rPr lang="cs-CZ" sz="1400" dirty="0">
                <a:solidFill>
                  <a:schemeClr val="tx1"/>
                </a:solidFill>
              </a:rPr>
              <a:t> syndrom </a:t>
            </a:r>
          </a:p>
          <a:p>
            <a:r>
              <a:rPr lang="cs-CZ" sz="1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Otevřené zlomeniny - klasifikace podle </a:t>
            </a:r>
            <a:r>
              <a:rPr lang="cs-CZ" sz="14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Gustilova</a:t>
            </a:r>
            <a:endParaRPr lang="cs-CZ" sz="1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cs-CZ" sz="1400" dirty="0">
                <a:solidFill>
                  <a:schemeClr val="tx1"/>
                </a:solidFill>
              </a:rPr>
              <a:t>(O = </a:t>
            </a:r>
            <a:r>
              <a:rPr lang="cs-CZ" sz="1400" dirty="0" err="1">
                <a:solidFill>
                  <a:schemeClr val="tx1"/>
                </a:solidFill>
              </a:rPr>
              <a:t>Offene</a:t>
            </a:r>
            <a:r>
              <a:rPr lang="cs-CZ" sz="1400" dirty="0">
                <a:solidFill>
                  <a:schemeClr val="tx1"/>
                </a:solidFill>
              </a:rPr>
              <a:t> = otevřeno)</a:t>
            </a:r>
            <a:endParaRPr lang="cs-CZ" sz="1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400" b="1" dirty="0">
                <a:solidFill>
                  <a:schemeClr val="tx1"/>
                </a:solidFill>
              </a:rPr>
              <a:t>O1</a:t>
            </a:r>
            <a:r>
              <a:rPr lang="cs-CZ" sz="1400" dirty="0">
                <a:solidFill>
                  <a:schemeClr val="tx1"/>
                </a:solidFill>
              </a:rPr>
              <a:t> - rána do 1 cm - měkké tkáně neporušeny (probodnutí dislokovaným kostním úlomkem) - malá bakteriální kontaminace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400" b="1" dirty="0">
                <a:solidFill>
                  <a:schemeClr val="tx1"/>
                </a:solidFill>
              </a:rPr>
              <a:t>O2</a:t>
            </a:r>
            <a:r>
              <a:rPr lang="cs-CZ" sz="1400" dirty="0">
                <a:solidFill>
                  <a:schemeClr val="tx1"/>
                </a:solidFill>
              </a:rPr>
              <a:t> - rána nad 1 cm - poškození měkkých tkání bez poškození nervů a cév, - bakteriální kontaminace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400" b="1" dirty="0">
                <a:solidFill>
                  <a:schemeClr val="tx1"/>
                </a:solidFill>
              </a:rPr>
              <a:t>O3</a:t>
            </a:r>
            <a:r>
              <a:rPr lang="cs-CZ" sz="1400" dirty="0">
                <a:solidFill>
                  <a:schemeClr val="tx1"/>
                </a:solidFill>
              </a:rPr>
              <a:t> -rozsáhlá rána, poranění nervů, cév a rozsáhlá primární bakteriální kontaminace </a:t>
            </a:r>
          </a:p>
          <a:p>
            <a:pPr marL="685800" lvl="1" indent="-228600">
              <a:buFont typeface="+mj-lt"/>
              <a:buAutoNum type="alphaUcPeriod"/>
            </a:pPr>
            <a:r>
              <a:rPr lang="cs-CZ" sz="1100" dirty="0">
                <a:solidFill>
                  <a:schemeClr val="tx1"/>
                </a:solidFill>
              </a:rPr>
              <a:t>kožní kryt lze rekonstruovat (primární sutura)</a:t>
            </a:r>
          </a:p>
          <a:p>
            <a:pPr marL="685800" lvl="1" indent="-228600">
              <a:buFont typeface="+mj-lt"/>
              <a:buAutoNum type="alphaUcPeriod"/>
            </a:pPr>
            <a:r>
              <a:rPr lang="cs-CZ" sz="1100" dirty="0">
                <a:solidFill>
                  <a:schemeClr val="tx1"/>
                </a:solidFill>
              </a:rPr>
              <a:t>kožní kryt a měkké tkáně defektní - nelze ošetřit primární suturou, poranění cév nevyžaduje cévní rekonstrukci</a:t>
            </a:r>
          </a:p>
          <a:p>
            <a:pPr marL="685800" lvl="1" indent="-228600">
              <a:buFont typeface="+mj-lt"/>
              <a:buAutoNum type="alphaUcPeriod"/>
            </a:pPr>
            <a:r>
              <a:rPr lang="cs-CZ" sz="1100" dirty="0">
                <a:solidFill>
                  <a:schemeClr val="tx1"/>
                </a:solidFill>
              </a:rPr>
              <a:t>porušeno arteriální zásobení, nutná cévní rekonstrukce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400" b="1" dirty="0">
                <a:solidFill>
                  <a:schemeClr val="tx1"/>
                </a:solidFill>
              </a:rPr>
              <a:t>O4</a:t>
            </a:r>
            <a:r>
              <a:rPr lang="cs-CZ" sz="1400" dirty="0">
                <a:solidFill>
                  <a:schemeClr val="tx1"/>
                </a:solidFill>
              </a:rPr>
              <a:t> - devastační poranění až </a:t>
            </a:r>
            <a:r>
              <a:rPr lang="cs-CZ" sz="1400" dirty="0" err="1">
                <a:solidFill>
                  <a:schemeClr val="tx1"/>
                </a:solidFill>
              </a:rPr>
              <a:t>subtotální</a:t>
            </a:r>
            <a:r>
              <a:rPr lang="cs-CZ" sz="1400" dirty="0">
                <a:solidFill>
                  <a:schemeClr val="tx1"/>
                </a:solidFill>
              </a:rPr>
              <a:t> amputace rozsáhlé poškození cév nervů - ischemie tkáně</a:t>
            </a:r>
            <a:endParaRPr lang="cs-CZ" sz="1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Zaoblený obdélník 5"/>
          <p:cNvSpPr/>
          <p:nvPr/>
        </p:nvSpPr>
        <p:spPr>
          <a:xfrm>
            <a:off x="172576" y="548680"/>
            <a:ext cx="4399424" cy="6120680"/>
          </a:xfrm>
          <a:prstGeom prst="roundRect">
            <a:avLst/>
          </a:prstGeom>
          <a:solidFill>
            <a:schemeClr val="bg1"/>
          </a:solidFill>
          <a:ln>
            <a:solidFill>
              <a:srgbClr val="92D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POŠKOZENÍ KOSTNÍ TKÁNĚ</a:t>
            </a:r>
          </a:p>
          <a:p>
            <a:r>
              <a:rPr lang="cs-CZ" sz="1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AO - CCF = </a:t>
            </a:r>
            <a:r>
              <a:rPr lang="cs-CZ" sz="14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Comprehensive</a:t>
            </a:r>
            <a:r>
              <a:rPr lang="cs-CZ" sz="1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14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Classification</a:t>
            </a:r>
            <a:r>
              <a:rPr lang="cs-CZ" sz="1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14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</a:t>
            </a:r>
            <a:r>
              <a:rPr lang="cs-CZ" sz="1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14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Fractures</a:t>
            </a:r>
            <a:r>
              <a:rPr lang="cs-CZ" sz="1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 pětimístný kód </a:t>
            </a:r>
          </a:p>
          <a:p>
            <a:pPr marL="342900" indent="-342900">
              <a:buAutoNum type="arabicPeriod"/>
            </a:pPr>
            <a:r>
              <a:rPr lang="cs-CZ" sz="1400" dirty="0">
                <a:solidFill>
                  <a:schemeClr val="tx1"/>
                </a:solidFill>
              </a:rPr>
              <a:t>Číslice - kost</a:t>
            </a:r>
          </a:p>
          <a:p>
            <a:pPr marL="800100" lvl="1" indent="-342900">
              <a:buAutoNum type="arabicPeriod"/>
            </a:pPr>
            <a:r>
              <a:rPr lang="cs-CZ" sz="1100" dirty="0">
                <a:solidFill>
                  <a:schemeClr val="tx1"/>
                </a:solidFill>
              </a:rPr>
              <a:t>Pažní kost</a:t>
            </a:r>
          </a:p>
          <a:p>
            <a:pPr marL="800100" lvl="1" indent="-342900">
              <a:buAutoNum type="arabicPeriod"/>
            </a:pPr>
            <a:r>
              <a:rPr lang="cs-CZ" sz="1100" dirty="0">
                <a:solidFill>
                  <a:schemeClr val="tx1"/>
                </a:solidFill>
              </a:rPr>
              <a:t>Předloktí (ulna + </a:t>
            </a:r>
            <a:r>
              <a:rPr lang="cs-CZ" sz="1100" dirty="0" err="1">
                <a:solidFill>
                  <a:schemeClr val="tx1"/>
                </a:solidFill>
              </a:rPr>
              <a:t>radius</a:t>
            </a:r>
            <a:r>
              <a:rPr lang="cs-CZ" sz="1100" dirty="0">
                <a:solidFill>
                  <a:schemeClr val="tx1"/>
                </a:solidFill>
              </a:rPr>
              <a:t>) </a:t>
            </a:r>
          </a:p>
          <a:p>
            <a:pPr marL="800100" lvl="1" indent="-342900">
              <a:buAutoNum type="arabicPeriod"/>
            </a:pPr>
            <a:r>
              <a:rPr lang="cs-CZ" sz="1100" dirty="0">
                <a:solidFill>
                  <a:schemeClr val="tx1"/>
                </a:solidFill>
              </a:rPr>
              <a:t>Femur</a:t>
            </a:r>
          </a:p>
          <a:p>
            <a:pPr marL="800100" lvl="1" indent="-342900">
              <a:buAutoNum type="arabicPeriod"/>
            </a:pPr>
            <a:r>
              <a:rPr lang="cs-CZ" sz="1100" dirty="0">
                <a:solidFill>
                  <a:schemeClr val="tx1"/>
                </a:solidFill>
              </a:rPr>
              <a:t>Bérec (</a:t>
            </a:r>
            <a:r>
              <a:rPr lang="cs-CZ" sz="1100" dirty="0" err="1">
                <a:solidFill>
                  <a:schemeClr val="tx1"/>
                </a:solidFill>
              </a:rPr>
              <a:t>tibia</a:t>
            </a:r>
            <a:r>
              <a:rPr lang="cs-CZ" sz="1100" dirty="0">
                <a:solidFill>
                  <a:schemeClr val="tx1"/>
                </a:solidFill>
              </a:rPr>
              <a:t> + fibula)</a:t>
            </a:r>
          </a:p>
          <a:p>
            <a:pPr marL="800100" lvl="1" indent="-342900">
              <a:buAutoNum type="arabicPeriod"/>
            </a:pPr>
            <a:r>
              <a:rPr lang="cs-CZ" sz="1100" dirty="0">
                <a:solidFill>
                  <a:schemeClr val="tx1"/>
                </a:solidFill>
              </a:rPr>
              <a:t>Páteř</a:t>
            </a:r>
          </a:p>
          <a:p>
            <a:pPr marL="800100" lvl="1" indent="-342900">
              <a:buAutoNum type="arabicPeriod"/>
            </a:pPr>
            <a:r>
              <a:rPr lang="cs-CZ" sz="1100" dirty="0">
                <a:solidFill>
                  <a:schemeClr val="tx1"/>
                </a:solidFill>
              </a:rPr>
              <a:t>Pánev</a:t>
            </a:r>
          </a:p>
          <a:p>
            <a:pPr marL="800100" lvl="1" indent="-342900">
              <a:buAutoNum type="arabicPeriod"/>
            </a:pPr>
            <a:r>
              <a:rPr lang="cs-CZ" sz="1100" dirty="0">
                <a:solidFill>
                  <a:schemeClr val="tx1"/>
                </a:solidFill>
              </a:rPr>
              <a:t>Ruka</a:t>
            </a:r>
          </a:p>
          <a:p>
            <a:pPr marL="800100" lvl="1" indent="-342900">
              <a:buAutoNum type="arabicPeriod"/>
            </a:pPr>
            <a:r>
              <a:rPr lang="cs-CZ" sz="1100" dirty="0">
                <a:solidFill>
                  <a:schemeClr val="tx1"/>
                </a:solidFill>
              </a:rPr>
              <a:t>Noha</a:t>
            </a:r>
          </a:p>
          <a:p>
            <a:pPr marL="800100" lvl="1" indent="-342900">
              <a:buAutoNum type="arabicPeriod"/>
            </a:pPr>
            <a:r>
              <a:rPr lang="cs-CZ" sz="1100" dirty="0">
                <a:solidFill>
                  <a:schemeClr val="tx1"/>
                </a:solidFill>
              </a:rPr>
              <a:t>Klíček, lopatka, patela, mandibula, obličejový skelet</a:t>
            </a:r>
          </a:p>
          <a:p>
            <a:pPr marL="342900" indent="-342900">
              <a:buAutoNum type="arabicPeriod"/>
            </a:pPr>
            <a:r>
              <a:rPr lang="cs-CZ" sz="1400" dirty="0">
                <a:solidFill>
                  <a:schemeClr val="tx1"/>
                </a:solidFill>
              </a:rPr>
              <a:t>Číslice - poloha na kosti</a:t>
            </a:r>
          </a:p>
          <a:p>
            <a:pPr marL="800100" lvl="1" indent="-342900">
              <a:buAutoNum type="arabicPeriod"/>
            </a:pPr>
            <a:r>
              <a:rPr lang="cs-CZ" sz="1100" dirty="0">
                <a:solidFill>
                  <a:schemeClr val="tx1"/>
                </a:solidFill>
              </a:rPr>
              <a:t>Proximální část</a:t>
            </a:r>
          </a:p>
          <a:p>
            <a:pPr marL="800100" lvl="1" indent="-342900">
              <a:buAutoNum type="arabicPeriod"/>
            </a:pPr>
            <a:r>
              <a:rPr lang="cs-CZ" sz="1100" dirty="0">
                <a:solidFill>
                  <a:schemeClr val="tx1"/>
                </a:solidFill>
              </a:rPr>
              <a:t>Diafýza</a:t>
            </a:r>
          </a:p>
          <a:p>
            <a:pPr marL="800100" lvl="1" indent="-342900">
              <a:buAutoNum type="arabicPeriod"/>
            </a:pPr>
            <a:r>
              <a:rPr lang="cs-CZ" sz="1100" dirty="0">
                <a:solidFill>
                  <a:schemeClr val="tx1"/>
                </a:solidFill>
              </a:rPr>
              <a:t>Distální část </a:t>
            </a:r>
          </a:p>
          <a:p>
            <a:pPr marL="800100" lvl="1" indent="-342900">
              <a:buAutoNum type="arabicPeriod"/>
            </a:pPr>
            <a:r>
              <a:rPr lang="cs-CZ" sz="1100" dirty="0">
                <a:solidFill>
                  <a:schemeClr val="tx1"/>
                </a:solidFill>
              </a:rPr>
              <a:t>Zlomenina kotníku</a:t>
            </a:r>
            <a:endParaRPr lang="cs-CZ" sz="1400" dirty="0">
              <a:solidFill>
                <a:schemeClr val="tx1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cs-CZ" sz="1400" dirty="0">
                <a:solidFill>
                  <a:schemeClr val="tx1"/>
                </a:solidFill>
              </a:rPr>
              <a:t>Písmeno - povaha zlomeniny</a:t>
            </a:r>
          </a:p>
          <a:p>
            <a:r>
              <a:rPr lang="cs-CZ" sz="1400" dirty="0">
                <a:solidFill>
                  <a:schemeClr val="tx1"/>
                </a:solidFill>
              </a:rPr>
              <a:t>U kloubních konců (druhá číslice: 1; 3; 4)</a:t>
            </a:r>
          </a:p>
          <a:p>
            <a:pPr marL="800100" lvl="1" indent="-342900">
              <a:buAutoNum type="alphaUcParenR"/>
            </a:pPr>
            <a:r>
              <a:rPr lang="cs-CZ" sz="1100" dirty="0" err="1">
                <a:solidFill>
                  <a:schemeClr val="tx1"/>
                </a:solidFill>
              </a:rPr>
              <a:t>Extraartikulární</a:t>
            </a:r>
            <a:endParaRPr lang="cs-CZ" sz="1100" dirty="0">
              <a:solidFill>
                <a:schemeClr val="tx1"/>
              </a:solidFill>
            </a:endParaRPr>
          </a:p>
          <a:p>
            <a:pPr marL="800100" lvl="1" indent="-342900">
              <a:buAutoNum type="alphaUcParenR"/>
            </a:pPr>
            <a:r>
              <a:rPr lang="cs-CZ" sz="1100" dirty="0" err="1">
                <a:solidFill>
                  <a:schemeClr val="tx1"/>
                </a:solidFill>
              </a:rPr>
              <a:t>Častčně</a:t>
            </a:r>
            <a:r>
              <a:rPr lang="cs-CZ" sz="1100" dirty="0">
                <a:solidFill>
                  <a:schemeClr val="tx1"/>
                </a:solidFill>
              </a:rPr>
              <a:t> </a:t>
            </a:r>
            <a:r>
              <a:rPr lang="cs-CZ" sz="1100" dirty="0" err="1">
                <a:solidFill>
                  <a:schemeClr val="tx1"/>
                </a:solidFill>
              </a:rPr>
              <a:t>intrartikulární</a:t>
            </a:r>
            <a:endParaRPr lang="cs-CZ" sz="1100" dirty="0">
              <a:solidFill>
                <a:schemeClr val="tx1"/>
              </a:solidFill>
            </a:endParaRPr>
          </a:p>
          <a:p>
            <a:pPr marL="800100" lvl="1" indent="-342900">
              <a:buAutoNum type="alphaUcParenR"/>
            </a:pPr>
            <a:r>
              <a:rPr lang="cs-CZ" sz="1100" dirty="0">
                <a:solidFill>
                  <a:schemeClr val="tx1"/>
                </a:solidFill>
              </a:rPr>
              <a:t>Úplné </a:t>
            </a:r>
            <a:r>
              <a:rPr lang="cs-CZ" sz="1100" dirty="0" err="1">
                <a:solidFill>
                  <a:schemeClr val="tx1"/>
                </a:solidFill>
              </a:rPr>
              <a:t>intraartikulární</a:t>
            </a:r>
            <a:endParaRPr lang="cs-CZ" sz="1100" dirty="0">
              <a:solidFill>
                <a:schemeClr val="tx1"/>
              </a:solidFill>
            </a:endParaRPr>
          </a:p>
          <a:p>
            <a:r>
              <a:rPr lang="cs-CZ" sz="1400" dirty="0">
                <a:solidFill>
                  <a:schemeClr val="tx1"/>
                </a:solidFill>
              </a:rPr>
              <a:t>U diafýzy (druhá číslice: 2)</a:t>
            </a:r>
          </a:p>
          <a:p>
            <a:pPr marL="800100" lvl="1" indent="-342900">
              <a:buAutoNum type="alphaUcParenR"/>
            </a:pPr>
            <a:r>
              <a:rPr lang="cs-CZ" sz="1100" dirty="0">
                <a:solidFill>
                  <a:schemeClr val="tx1"/>
                </a:solidFill>
              </a:rPr>
              <a:t>Jednoduchá </a:t>
            </a:r>
            <a:r>
              <a:rPr lang="cs-CZ" sz="1100" dirty="0" err="1">
                <a:solidFill>
                  <a:schemeClr val="tx1"/>
                </a:solidFill>
              </a:rPr>
              <a:t>dvojúlomková</a:t>
            </a:r>
            <a:endParaRPr lang="cs-CZ" sz="1100" dirty="0">
              <a:solidFill>
                <a:schemeClr val="tx1"/>
              </a:solidFill>
            </a:endParaRPr>
          </a:p>
          <a:p>
            <a:pPr marL="800100" lvl="1" indent="-342900">
              <a:buAutoNum type="alphaUcParenR"/>
            </a:pPr>
            <a:r>
              <a:rPr lang="cs-CZ" sz="1100" dirty="0">
                <a:solidFill>
                  <a:schemeClr val="tx1"/>
                </a:solidFill>
              </a:rPr>
              <a:t>Klínovitá (tří úlomková s </a:t>
            </a:r>
            <a:r>
              <a:rPr lang="cs-CZ" sz="1100" dirty="0" err="1">
                <a:solidFill>
                  <a:schemeClr val="tx1"/>
                </a:solidFill>
              </a:rPr>
              <a:t>mezifragmenem</a:t>
            </a:r>
            <a:r>
              <a:rPr lang="cs-CZ" sz="1100" dirty="0">
                <a:solidFill>
                  <a:schemeClr val="tx1"/>
                </a:solidFill>
              </a:rPr>
              <a:t>)</a:t>
            </a:r>
          </a:p>
          <a:p>
            <a:pPr marL="800100" lvl="1" indent="-342900">
              <a:buAutoNum type="alphaUcParenR"/>
            </a:pPr>
            <a:r>
              <a:rPr lang="cs-CZ" sz="1100" dirty="0">
                <a:solidFill>
                  <a:schemeClr val="tx1"/>
                </a:solidFill>
              </a:rPr>
              <a:t>Tříštivá</a:t>
            </a:r>
            <a:endParaRPr lang="cs-CZ" sz="1400" dirty="0">
              <a:solidFill>
                <a:schemeClr val="tx1"/>
              </a:solidFill>
            </a:endParaRPr>
          </a:p>
          <a:p>
            <a:pPr marL="342900" indent="-342900">
              <a:buFont typeface="+mj-lt"/>
              <a:buAutoNum type="arabicPeriod" startAt="4"/>
            </a:pPr>
            <a:r>
              <a:rPr lang="cs-CZ" sz="1400" dirty="0">
                <a:solidFill>
                  <a:schemeClr val="tx1"/>
                </a:solidFill>
              </a:rPr>
              <a:t>Číslice - závažnost postižení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cs-CZ" sz="1100" dirty="0">
                <a:solidFill>
                  <a:schemeClr val="tx1"/>
                </a:solidFill>
              </a:rPr>
              <a:t>číslice 1 až 3, čím vyšší tím závažnější)</a:t>
            </a:r>
          </a:p>
          <a:p>
            <a:pPr marL="342900" indent="-342900">
              <a:buFont typeface="+mj-lt"/>
              <a:buAutoNum type="arabicPeriod" startAt="4"/>
            </a:pPr>
            <a:r>
              <a:rPr lang="cs-CZ" sz="1400" dirty="0">
                <a:solidFill>
                  <a:schemeClr val="tx1"/>
                </a:solidFill>
              </a:rPr>
              <a:t>Číslice - uvádí se jen u určitých typů zlomenin</a:t>
            </a:r>
          </a:p>
          <a:p>
            <a:pPr marL="342900" indent="-342900">
              <a:buFont typeface="+mj-lt"/>
              <a:buAutoNum type="arabicPeriod" startAt="4"/>
            </a:pPr>
            <a:endParaRPr lang="cs-CZ" sz="1400" dirty="0">
              <a:solidFill>
                <a:schemeClr val="tx1"/>
              </a:solidFill>
            </a:endParaRPr>
          </a:p>
          <a:p>
            <a:endParaRPr lang="cs-CZ" sz="1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aoblený obdélník 2"/>
          <p:cNvSpPr/>
          <p:nvPr/>
        </p:nvSpPr>
        <p:spPr>
          <a:xfrm>
            <a:off x="539551" y="6165304"/>
            <a:ext cx="3644999" cy="375929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b="1" dirty="0">
                <a:solidFill>
                  <a:srgbClr val="FF0000"/>
                </a:solidFill>
              </a:rPr>
              <a:t>1</a:t>
            </a:r>
            <a:r>
              <a:rPr lang="cs-CZ" sz="1200" b="1" dirty="0">
                <a:solidFill>
                  <a:schemeClr val="tx1"/>
                </a:solidFill>
              </a:rPr>
              <a:t>2</a:t>
            </a:r>
            <a:r>
              <a:rPr lang="cs-CZ" sz="1200" b="1" dirty="0"/>
              <a:t>A</a:t>
            </a:r>
            <a:r>
              <a:rPr lang="cs-CZ" sz="1200" b="1" dirty="0">
                <a:solidFill>
                  <a:srgbClr val="00B0F0"/>
                </a:solidFill>
              </a:rPr>
              <a:t>2</a:t>
            </a:r>
            <a:r>
              <a:rPr lang="cs-CZ" sz="1200" b="1" dirty="0"/>
              <a:t> = jednoduchá zlomenina </a:t>
            </a:r>
            <a:r>
              <a:rPr lang="cs-CZ" sz="1200" b="1" dirty="0">
                <a:solidFill>
                  <a:srgbClr val="FF0000"/>
                </a:solidFill>
              </a:rPr>
              <a:t>humeru</a:t>
            </a:r>
            <a:r>
              <a:rPr lang="cs-CZ" sz="1200" b="1" dirty="0"/>
              <a:t> v </a:t>
            </a:r>
            <a:r>
              <a:rPr lang="cs-CZ" sz="1200" b="1" dirty="0">
                <a:solidFill>
                  <a:schemeClr val="tx1"/>
                </a:solidFill>
              </a:rPr>
              <a:t>diafýze</a:t>
            </a:r>
            <a:r>
              <a:rPr lang="cs-CZ" sz="1200" b="1" dirty="0"/>
              <a:t> - </a:t>
            </a:r>
            <a:r>
              <a:rPr lang="cs-CZ" sz="1200" b="1" dirty="0">
                <a:solidFill>
                  <a:srgbClr val="00B0F0"/>
                </a:solidFill>
              </a:rPr>
              <a:t>středně těžké poškození</a:t>
            </a:r>
          </a:p>
        </p:txBody>
      </p:sp>
    </p:spTree>
    <p:extLst>
      <p:ext uri="{BB962C8B-B14F-4D97-AF65-F5344CB8AC3E}">
        <p14:creationId xmlns:p14="http://schemas.microsoft.com/office/powerpoint/2010/main" val="1591303524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>
          <a:xfrm>
            <a:off x="77359" y="5668645"/>
            <a:ext cx="2928509" cy="365125"/>
          </a:xfrm>
        </p:spPr>
        <p:txBody>
          <a:bodyPr/>
          <a:lstStyle/>
          <a:p>
            <a:r>
              <a:rPr lang="cs-CZ" dirty="0"/>
              <a:t>Dedikováno projektu MUNI/FR/0962/2017</a:t>
            </a:r>
          </a:p>
        </p:txBody>
      </p:sp>
      <p:sp>
        <p:nvSpPr>
          <p:cNvPr id="3" name="Obdélník 2"/>
          <p:cNvSpPr/>
          <p:nvPr/>
        </p:nvSpPr>
        <p:spPr>
          <a:xfrm>
            <a:off x="-17115" y="6186087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000" dirty="0">
                <a:hlinkClick r:id="rId2" tooltip="Institut biostatistiky a analýz"/>
              </a:rPr>
              <a:t>Institut biostatistiky a analýz</a:t>
            </a:r>
            <a:r>
              <a:rPr lang="cs-CZ" sz="1000" dirty="0"/>
              <a:t> Masarykovy univerzity. Traumatologie. Dětská chirurgie [online]. [</a:t>
            </a:r>
            <a:r>
              <a:rPr lang="cs-CZ" sz="1000" dirty="0" err="1"/>
              <a:t>cited</a:t>
            </a:r>
            <a:r>
              <a:rPr lang="cs-CZ" sz="1000" dirty="0"/>
              <a:t>. 2018-07-31]. </a:t>
            </a:r>
            <a:r>
              <a:rPr lang="cs-CZ" sz="1000" dirty="0" err="1"/>
              <a:t>Available</a:t>
            </a:r>
            <a:r>
              <a:rPr lang="cs-CZ" sz="1000" dirty="0"/>
              <a:t> </a:t>
            </a:r>
            <a:r>
              <a:rPr lang="cs-CZ" sz="1000" dirty="0" err="1"/>
              <a:t>from</a:t>
            </a:r>
            <a:r>
              <a:rPr lang="cs-CZ" sz="1000" dirty="0"/>
              <a:t>: http://telemedicina.med.muni.cz/</a:t>
            </a:r>
            <a:r>
              <a:rPr lang="cs-CZ" sz="1000" dirty="0" err="1"/>
              <a:t>pdm</a:t>
            </a:r>
            <a:r>
              <a:rPr lang="cs-CZ" sz="1000" dirty="0"/>
              <a:t>/</a:t>
            </a:r>
            <a:r>
              <a:rPr lang="cs-CZ" sz="1000" dirty="0" err="1"/>
              <a:t>detska</a:t>
            </a:r>
            <a:r>
              <a:rPr lang="cs-CZ" sz="1000" dirty="0"/>
              <a:t>-chirurgie/</a:t>
            </a:r>
            <a:r>
              <a:rPr lang="cs-CZ" sz="1000" dirty="0" err="1"/>
              <a:t>index.php?pg</a:t>
            </a:r>
            <a:r>
              <a:rPr lang="cs-CZ" sz="1000" dirty="0"/>
              <a:t>=traumatologie--klasifikace. Czech.</a:t>
            </a:r>
          </a:p>
          <a:p>
            <a:r>
              <a:rPr lang="cs-CZ" sz="1000" dirty="0"/>
              <a:t>ZEMAN, Miroslav a FÁRA Miroslav. Nauka o poraněních. In Miroslav ZEMAN, Zdeněk KRŠKA et al. Chirurgická propedeutika. Praha: </a:t>
            </a:r>
            <a:r>
              <a:rPr lang="cs-CZ" sz="1000" dirty="0" err="1"/>
              <a:t>Grada</a:t>
            </a:r>
            <a:r>
              <a:rPr lang="cs-CZ" sz="1000" dirty="0"/>
              <a:t>, 2011, s. 315 - 364. ISBN 9788024737706. Czech.</a:t>
            </a:r>
            <a:endParaRPr lang="cs-CZ" sz="1000" dirty="0">
              <a:solidFill>
                <a:srgbClr val="FF0000"/>
              </a:solidFill>
            </a:endParaRPr>
          </a:p>
        </p:txBody>
      </p:sp>
      <p:pic>
        <p:nvPicPr>
          <p:cNvPr id="4" name="Obrázek 3"/>
          <p:cNvPicPr/>
          <p:nvPr/>
        </p:nvPicPr>
        <p:blipFill rotWithShape="1">
          <a:blip r:embed="rId3"/>
          <a:srcRect l="43320" t="16137" r="28406" b="13756"/>
          <a:stretch/>
        </p:blipFill>
        <p:spPr bwMode="auto">
          <a:xfrm>
            <a:off x="319532" y="319778"/>
            <a:ext cx="2397737" cy="411733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44633" y="18516"/>
            <a:ext cx="28540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Číslice anatomické umístění - kost</a:t>
            </a:r>
          </a:p>
        </p:txBody>
      </p:sp>
      <p:pic>
        <p:nvPicPr>
          <p:cNvPr id="6" name="Obrázek 5"/>
          <p:cNvPicPr/>
          <p:nvPr/>
        </p:nvPicPr>
        <p:blipFill rotWithShape="1">
          <a:blip r:embed="rId4"/>
          <a:srcRect l="16203" t="14064" r="48082" b="61820"/>
          <a:stretch/>
        </p:blipFill>
        <p:spPr bwMode="auto">
          <a:xfrm>
            <a:off x="3371153" y="289650"/>
            <a:ext cx="3909020" cy="142527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Obrázek 6"/>
          <p:cNvPicPr/>
          <p:nvPr/>
        </p:nvPicPr>
        <p:blipFill rotWithShape="1">
          <a:blip r:embed="rId4"/>
          <a:srcRect l="16203" t="50384" r="48082" b="30968"/>
          <a:stretch/>
        </p:blipFill>
        <p:spPr bwMode="auto">
          <a:xfrm>
            <a:off x="4355971" y="2286665"/>
            <a:ext cx="3960440" cy="120868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Obrázek 7"/>
          <p:cNvPicPr/>
          <p:nvPr/>
        </p:nvPicPr>
        <p:blipFill rotWithShape="1">
          <a:blip r:embed="rId5"/>
          <a:srcRect l="16038" t="41953" r="50562" b="36022"/>
          <a:stretch/>
        </p:blipFill>
        <p:spPr bwMode="auto">
          <a:xfrm>
            <a:off x="5085065" y="4010946"/>
            <a:ext cx="3770337" cy="158017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Zaoblený obdélníkový bublinový popisek 8"/>
          <p:cNvSpPr/>
          <p:nvPr/>
        </p:nvSpPr>
        <p:spPr>
          <a:xfrm>
            <a:off x="3005868" y="1712420"/>
            <a:ext cx="1052698" cy="418002"/>
          </a:xfrm>
          <a:prstGeom prst="wedgeRoundRectCallout">
            <a:avLst>
              <a:gd name="adj1" fmla="val 22000"/>
              <a:gd name="adj2" fmla="val -74901"/>
              <a:gd name="adj3" fmla="val 16667"/>
            </a:avLst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1200" dirty="0"/>
              <a:t>Jednoduchá</a:t>
            </a:r>
          </a:p>
        </p:txBody>
      </p:sp>
      <p:sp>
        <p:nvSpPr>
          <p:cNvPr id="10" name="Zaoblený obdélníkový bublinový popisek 9"/>
          <p:cNvSpPr/>
          <p:nvPr/>
        </p:nvSpPr>
        <p:spPr>
          <a:xfrm>
            <a:off x="4101416" y="1704133"/>
            <a:ext cx="1008112" cy="404339"/>
          </a:xfrm>
          <a:prstGeom prst="wedgeRoundRectCallout">
            <a:avLst>
              <a:gd name="adj1" fmla="val -8254"/>
              <a:gd name="adj2" fmla="val -74669"/>
              <a:gd name="adj3" fmla="val 16667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dirty="0"/>
              <a:t>Jednoduchá</a:t>
            </a:r>
          </a:p>
          <a:p>
            <a:pPr algn="ctr"/>
            <a:r>
              <a:rPr lang="cs-CZ" sz="1200" dirty="0"/>
              <a:t>spirální</a:t>
            </a:r>
          </a:p>
        </p:txBody>
      </p:sp>
      <p:sp>
        <p:nvSpPr>
          <p:cNvPr id="11" name="Zaoblený obdélníkový bublinový popisek 10"/>
          <p:cNvSpPr/>
          <p:nvPr/>
        </p:nvSpPr>
        <p:spPr>
          <a:xfrm>
            <a:off x="5152419" y="1690016"/>
            <a:ext cx="1045814" cy="432574"/>
          </a:xfrm>
          <a:prstGeom prst="wedgeRoundRectCallout">
            <a:avLst>
              <a:gd name="adj1" fmla="val 4666"/>
              <a:gd name="adj2" fmla="val -74901"/>
              <a:gd name="adj3" fmla="val 16667"/>
            </a:avLst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dirty="0"/>
              <a:t>Jednoduchá</a:t>
            </a:r>
          </a:p>
          <a:p>
            <a:pPr algn="ctr"/>
            <a:r>
              <a:rPr lang="cs-CZ" sz="1200" dirty="0"/>
              <a:t>šikmá</a:t>
            </a:r>
          </a:p>
        </p:txBody>
      </p:sp>
      <p:sp>
        <p:nvSpPr>
          <p:cNvPr id="12" name="Zaoblený obdélníkový bublinový popisek 11"/>
          <p:cNvSpPr/>
          <p:nvPr/>
        </p:nvSpPr>
        <p:spPr>
          <a:xfrm>
            <a:off x="6234359" y="1695333"/>
            <a:ext cx="1045814" cy="432574"/>
          </a:xfrm>
          <a:prstGeom prst="wedgeRoundRectCallout">
            <a:avLst>
              <a:gd name="adj1" fmla="val 6415"/>
              <a:gd name="adj2" fmla="val -77015"/>
              <a:gd name="adj3" fmla="val 16667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dirty="0"/>
              <a:t>Jednoduchá</a:t>
            </a:r>
          </a:p>
          <a:p>
            <a:pPr algn="ctr"/>
            <a:r>
              <a:rPr lang="cs-CZ" sz="1200" dirty="0"/>
              <a:t>příčná</a:t>
            </a:r>
          </a:p>
        </p:txBody>
      </p:sp>
      <p:sp>
        <p:nvSpPr>
          <p:cNvPr id="13" name="TextovéPole 12"/>
          <p:cNvSpPr txBox="1"/>
          <p:nvPr/>
        </p:nvSpPr>
        <p:spPr>
          <a:xfrm>
            <a:off x="3400258" y="289498"/>
            <a:ext cx="30832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 Písmeno: A - jednoduchá zlomenina</a:t>
            </a:r>
          </a:p>
        </p:txBody>
      </p:sp>
      <p:sp>
        <p:nvSpPr>
          <p:cNvPr id="14" name="TextovéPole 13"/>
          <p:cNvSpPr txBox="1"/>
          <p:nvPr/>
        </p:nvSpPr>
        <p:spPr>
          <a:xfrm>
            <a:off x="3858533" y="2083493"/>
            <a:ext cx="30832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 Písmeno: B - klínovitá zlomenina</a:t>
            </a:r>
          </a:p>
        </p:txBody>
      </p:sp>
      <p:sp>
        <p:nvSpPr>
          <p:cNvPr id="15" name="Zaoblený obdélníkový bublinový popisek 14"/>
          <p:cNvSpPr/>
          <p:nvPr/>
        </p:nvSpPr>
        <p:spPr>
          <a:xfrm>
            <a:off x="3901525" y="3623523"/>
            <a:ext cx="1052698" cy="432574"/>
          </a:xfrm>
          <a:prstGeom prst="wedgeRoundRectCallout">
            <a:avLst>
              <a:gd name="adj1" fmla="val 22000"/>
              <a:gd name="adj2" fmla="val -74901"/>
              <a:gd name="adj3" fmla="val 16667"/>
            </a:avLst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1200" dirty="0"/>
              <a:t>Klínovitá zlomenina</a:t>
            </a:r>
          </a:p>
        </p:txBody>
      </p:sp>
      <p:sp>
        <p:nvSpPr>
          <p:cNvPr id="16" name="Zaoblený obdélníkový bublinový popisek 15"/>
          <p:cNvSpPr/>
          <p:nvPr/>
        </p:nvSpPr>
        <p:spPr>
          <a:xfrm>
            <a:off x="5008006" y="3615663"/>
            <a:ext cx="1008112" cy="431634"/>
          </a:xfrm>
          <a:prstGeom prst="wedgeRoundRectCallout">
            <a:avLst>
              <a:gd name="adj1" fmla="val -17324"/>
              <a:gd name="adj2" fmla="val -73981"/>
              <a:gd name="adj3" fmla="val 16667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dirty="0"/>
              <a:t>Klínovitá</a:t>
            </a:r>
          </a:p>
          <a:p>
            <a:pPr algn="ctr"/>
            <a:r>
              <a:rPr lang="cs-CZ" sz="1200" dirty="0"/>
              <a:t>spirální</a:t>
            </a:r>
          </a:p>
        </p:txBody>
      </p:sp>
      <p:sp>
        <p:nvSpPr>
          <p:cNvPr id="17" name="Zaoblený obdélníkový bublinový popisek 16"/>
          <p:cNvSpPr/>
          <p:nvPr/>
        </p:nvSpPr>
        <p:spPr>
          <a:xfrm>
            <a:off x="6078621" y="3614723"/>
            <a:ext cx="1045814" cy="432574"/>
          </a:xfrm>
          <a:prstGeom prst="wedgeRoundRectCallout">
            <a:avLst>
              <a:gd name="adj1" fmla="val -1454"/>
              <a:gd name="adj2" fmla="val -85470"/>
              <a:gd name="adj3" fmla="val 16667"/>
            </a:avLst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dirty="0"/>
              <a:t>Klínovitá s ohybem</a:t>
            </a:r>
          </a:p>
        </p:txBody>
      </p:sp>
      <p:sp>
        <p:nvSpPr>
          <p:cNvPr id="19" name="Zaoblený obdélníkový bublinový popisek 18"/>
          <p:cNvSpPr/>
          <p:nvPr/>
        </p:nvSpPr>
        <p:spPr>
          <a:xfrm>
            <a:off x="7232001" y="3512593"/>
            <a:ext cx="1193407" cy="432574"/>
          </a:xfrm>
          <a:prstGeom prst="wedgeRoundRectCallout">
            <a:avLst>
              <a:gd name="adj1" fmla="val 14077"/>
              <a:gd name="adj2" fmla="val -74901"/>
              <a:gd name="adj3" fmla="val 16667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dirty="0"/>
              <a:t>Klínovitá fragmentovaná</a:t>
            </a:r>
          </a:p>
        </p:txBody>
      </p:sp>
      <p:sp>
        <p:nvSpPr>
          <p:cNvPr id="20" name="Zaoblený obdélníkový bublinový popisek 19"/>
          <p:cNvSpPr/>
          <p:nvPr/>
        </p:nvSpPr>
        <p:spPr>
          <a:xfrm>
            <a:off x="4873791" y="5567666"/>
            <a:ext cx="1052698" cy="432574"/>
          </a:xfrm>
          <a:prstGeom prst="wedgeRoundRectCallout">
            <a:avLst>
              <a:gd name="adj1" fmla="val 12445"/>
              <a:gd name="adj2" fmla="val -81243"/>
              <a:gd name="adj3" fmla="val 16667"/>
            </a:avLst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1200" dirty="0"/>
              <a:t>Složení spirální</a:t>
            </a:r>
          </a:p>
        </p:txBody>
      </p:sp>
      <p:sp>
        <p:nvSpPr>
          <p:cNvPr id="21" name="Zaoblený obdélníkový bublinový popisek 20"/>
          <p:cNvSpPr/>
          <p:nvPr/>
        </p:nvSpPr>
        <p:spPr>
          <a:xfrm>
            <a:off x="6036943" y="5591121"/>
            <a:ext cx="1008112" cy="416922"/>
          </a:xfrm>
          <a:prstGeom prst="wedgeRoundRectCallout">
            <a:avLst>
              <a:gd name="adj1" fmla="val -22767"/>
              <a:gd name="adj2" fmla="val -66579"/>
              <a:gd name="adj3" fmla="val 16667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dirty="0"/>
              <a:t>Složená</a:t>
            </a:r>
          </a:p>
          <a:p>
            <a:pPr algn="ctr"/>
            <a:r>
              <a:rPr lang="cs-CZ" sz="1200" dirty="0"/>
              <a:t>spirální</a:t>
            </a:r>
          </a:p>
        </p:txBody>
      </p:sp>
      <p:sp>
        <p:nvSpPr>
          <p:cNvPr id="22" name="Zaoblený obdélníkový bublinový popisek 21"/>
          <p:cNvSpPr/>
          <p:nvPr/>
        </p:nvSpPr>
        <p:spPr>
          <a:xfrm>
            <a:off x="7052372" y="5591272"/>
            <a:ext cx="1045814" cy="432574"/>
          </a:xfrm>
          <a:prstGeom prst="wedgeRoundRectCallout">
            <a:avLst>
              <a:gd name="adj1" fmla="val 9912"/>
              <a:gd name="adj2" fmla="val -74901"/>
              <a:gd name="adj3" fmla="val 16667"/>
            </a:avLst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dirty="0"/>
              <a:t>Složená etážová</a:t>
            </a:r>
          </a:p>
        </p:txBody>
      </p:sp>
      <p:sp>
        <p:nvSpPr>
          <p:cNvPr id="23" name="Zaoblený obdélníkový bublinový popisek 22"/>
          <p:cNvSpPr/>
          <p:nvPr/>
        </p:nvSpPr>
        <p:spPr>
          <a:xfrm>
            <a:off x="8098186" y="5591272"/>
            <a:ext cx="1045814" cy="432574"/>
          </a:xfrm>
          <a:prstGeom prst="wedgeRoundRectCallout">
            <a:avLst>
              <a:gd name="adj1" fmla="val 6415"/>
              <a:gd name="adj2" fmla="val -77015"/>
              <a:gd name="adj3" fmla="val 16667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dirty="0"/>
              <a:t>Složená nepravidelná</a:t>
            </a:r>
          </a:p>
        </p:txBody>
      </p:sp>
      <p:sp>
        <p:nvSpPr>
          <p:cNvPr id="24" name="TextovéPole 23"/>
          <p:cNvSpPr txBox="1"/>
          <p:nvPr/>
        </p:nvSpPr>
        <p:spPr>
          <a:xfrm>
            <a:off x="5374256" y="3955806"/>
            <a:ext cx="30832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 Písmeno: B - tříštivá zlomenina</a:t>
            </a:r>
          </a:p>
        </p:txBody>
      </p:sp>
      <p:cxnSp>
        <p:nvCxnSpPr>
          <p:cNvPr id="26" name="Přímá spojnice 25"/>
          <p:cNvCxnSpPr>
            <a:stCxn id="5" idx="3"/>
          </p:cNvCxnSpPr>
          <p:nvPr/>
        </p:nvCxnSpPr>
        <p:spPr>
          <a:xfrm>
            <a:off x="2898689" y="172405"/>
            <a:ext cx="107179" cy="5880261"/>
          </a:xfrm>
          <a:prstGeom prst="line">
            <a:avLst/>
          </a:prstGeom>
          <a:ln w="381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7" name="Obdélník 26"/>
          <p:cNvSpPr/>
          <p:nvPr/>
        </p:nvSpPr>
        <p:spPr>
          <a:xfrm>
            <a:off x="-267120" y="1330942"/>
            <a:ext cx="132423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cs-CZ" sz="1100"/>
              <a:t>Humerus</a:t>
            </a:r>
            <a:endParaRPr lang="cs-CZ" sz="1100" dirty="0"/>
          </a:p>
        </p:txBody>
      </p:sp>
      <p:sp>
        <p:nvSpPr>
          <p:cNvPr id="28" name="Obdélník 27"/>
          <p:cNvSpPr/>
          <p:nvPr/>
        </p:nvSpPr>
        <p:spPr>
          <a:xfrm>
            <a:off x="-487164" y="2022780"/>
            <a:ext cx="1431972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cs-CZ" sz="1100"/>
              <a:t>Předloktí (ulna + radius) </a:t>
            </a:r>
            <a:endParaRPr lang="cs-CZ" sz="1100" dirty="0"/>
          </a:p>
        </p:txBody>
      </p:sp>
      <p:sp>
        <p:nvSpPr>
          <p:cNvPr id="29" name="Obdélník 28"/>
          <p:cNvSpPr/>
          <p:nvPr/>
        </p:nvSpPr>
        <p:spPr>
          <a:xfrm>
            <a:off x="197150" y="2858812"/>
            <a:ext cx="101662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/>
            <a:r>
              <a:rPr lang="cs-CZ" sz="1100" dirty="0"/>
              <a:t>Femur</a:t>
            </a:r>
          </a:p>
        </p:txBody>
      </p:sp>
      <p:sp>
        <p:nvSpPr>
          <p:cNvPr id="30" name="Obdélník 29"/>
          <p:cNvSpPr/>
          <p:nvPr/>
        </p:nvSpPr>
        <p:spPr>
          <a:xfrm>
            <a:off x="-182037" y="3254698"/>
            <a:ext cx="137516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cs-CZ" sz="1100"/>
              <a:t>Bérec (tibia + fibula)</a:t>
            </a:r>
            <a:endParaRPr lang="cs-CZ" sz="1100" dirty="0"/>
          </a:p>
        </p:txBody>
      </p:sp>
      <p:sp>
        <p:nvSpPr>
          <p:cNvPr id="31" name="Obdélník 30"/>
          <p:cNvSpPr/>
          <p:nvPr/>
        </p:nvSpPr>
        <p:spPr>
          <a:xfrm>
            <a:off x="1030184" y="1596023"/>
            <a:ext cx="95250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/>
            <a:r>
              <a:rPr lang="cs-CZ" sz="1100" dirty="0"/>
              <a:t>Páteř</a:t>
            </a:r>
          </a:p>
        </p:txBody>
      </p:sp>
      <p:sp>
        <p:nvSpPr>
          <p:cNvPr id="32" name="Obdélník 31"/>
          <p:cNvSpPr/>
          <p:nvPr/>
        </p:nvSpPr>
        <p:spPr>
          <a:xfrm>
            <a:off x="1263098" y="2083493"/>
            <a:ext cx="994183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/>
            <a:r>
              <a:rPr lang="cs-CZ" sz="1100" dirty="0"/>
              <a:t>Pánev</a:t>
            </a:r>
          </a:p>
        </p:txBody>
      </p:sp>
      <p:sp>
        <p:nvSpPr>
          <p:cNvPr id="33" name="Obdélník 32"/>
          <p:cNvSpPr/>
          <p:nvPr/>
        </p:nvSpPr>
        <p:spPr>
          <a:xfrm>
            <a:off x="1911192" y="2440158"/>
            <a:ext cx="928459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/>
            <a:r>
              <a:rPr lang="cs-CZ" sz="1100" dirty="0"/>
              <a:t>Ruka</a:t>
            </a:r>
          </a:p>
        </p:txBody>
      </p:sp>
      <p:sp>
        <p:nvSpPr>
          <p:cNvPr id="34" name="Obdélník 33"/>
          <p:cNvSpPr/>
          <p:nvPr/>
        </p:nvSpPr>
        <p:spPr>
          <a:xfrm>
            <a:off x="1657586" y="4328163"/>
            <a:ext cx="95250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/>
            <a:r>
              <a:rPr lang="cs-CZ" sz="1100" dirty="0"/>
              <a:t>Noha</a:t>
            </a:r>
          </a:p>
        </p:txBody>
      </p:sp>
      <p:sp>
        <p:nvSpPr>
          <p:cNvPr id="35" name="Obdélník 34"/>
          <p:cNvSpPr/>
          <p:nvPr/>
        </p:nvSpPr>
        <p:spPr>
          <a:xfrm>
            <a:off x="-419008" y="294762"/>
            <a:ext cx="2005256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cs-CZ" sz="1100" dirty="0"/>
              <a:t>9. Klíček, lopatka, patela, mandibula, obličejový skelet</a:t>
            </a:r>
          </a:p>
        </p:txBody>
      </p:sp>
      <p:sp>
        <p:nvSpPr>
          <p:cNvPr id="18" name="Rovnoramenný trojúhelník 17"/>
          <p:cNvSpPr/>
          <p:nvPr/>
        </p:nvSpPr>
        <p:spPr>
          <a:xfrm>
            <a:off x="3021071" y="-1"/>
            <a:ext cx="5583377" cy="326293"/>
          </a:xfrm>
          <a:prstGeom prst="triangle">
            <a:avLst>
              <a:gd name="adj" fmla="val 100000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/>
              <a:t>Nejhorší</a:t>
            </a:r>
          </a:p>
        </p:txBody>
      </p:sp>
      <p:sp>
        <p:nvSpPr>
          <p:cNvPr id="36" name="TextovéPole 35"/>
          <p:cNvSpPr txBox="1"/>
          <p:nvPr/>
        </p:nvSpPr>
        <p:spPr>
          <a:xfrm>
            <a:off x="3030431" y="-43040"/>
            <a:ext cx="9444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Nejlehčí</a:t>
            </a:r>
          </a:p>
        </p:txBody>
      </p:sp>
    </p:spTree>
    <p:extLst>
      <p:ext uri="{BB962C8B-B14F-4D97-AF65-F5344CB8AC3E}">
        <p14:creationId xmlns:p14="http://schemas.microsoft.com/office/powerpoint/2010/main" val="2814185998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390" y="404664"/>
            <a:ext cx="8928992" cy="6120680"/>
          </a:xfrm>
        </p:spPr>
        <p:txBody>
          <a:bodyPr/>
          <a:lstStyle/>
          <a:p>
            <a:pPr marL="0" indent="0">
              <a:buNone/>
            </a:pPr>
            <a:r>
              <a:rPr lang="cs-CZ" dirty="0"/>
              <a:t>FRAKTURA = ZLOMENINA = porucha integrity kosti</a:t>
            </a:r>
          </a:p>
          <a:p>
            <a:pPr marL="0" indent="0">
              <a:buNone/>
            </a:pPr>
            <a:endParaRPr lang="cs-CZ" dirty="0"/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179512" y="-1742"/>
            <a:ext cx="8229600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FRAKTURA - diagnostika, typy poranění</a:t>
            </a:r>
          </a:p>
        </p:txBody>
      </p:sp>
      <p:sp>
        <p:nvSpPr>
          <p:cNvPr id="8" name="Zaoblený obdélník 7"/>
          <p:cNvSpPr/>
          <p:nvPr/>
        </p:nvSpPr>
        <p:spPr>
          <a:xfrm>
            <a:off x="48440" y="3573015"/>
            <a:ext cx="2205686" cy="660971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DLE MECHANIZMU VZNIKU</a:t>
            </a:r>
          </a:p>
        </p:txBody>
      </p:sp>
      <p:sp>
        <p:nvSpPr>
          <p:cNvPr id="9" name="Zaoblený obdélník 8"/>
          <p:cNvSpPr/>
          <p:nvPr/>
        </p:nvSpPr>
        <p:spPr>
          <a:xfrm>
            <a:off x="29294" y="4248258"/>
            <a:ext cx="2274757" cy="259228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ÚRAZOVÁ</a:t>
            </a:r>
            <a:r>
              <a:rPr lang="cs-CZ" sz="1400" dirty="0"/>
              <a:t> na podkladě zevního násilí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ÚNAVOVÁ </a:t>
            </a:r>
            <a:r>
              <a:rPr lang="cs-CZ" sz="1400" dirty="0"/>
              <a:t>na podkladě dlouhodobého přetěžování kosti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PATOLOGICKÁ</a:t>
            </a:r>
            <a:r>
              <a:rPr lang="cs-CZ" sz="1400" dirty="0"/>
              <a:t> na základě oslabení kosti patologickým procesem (metastázy, osteoporóza)</a:t>
            </a:r>
          </a:p>
        </p:txBody>
      </p:sp>
      <p:sp>
        <p:nvSpPr>
          <p:cNvPr id="10" name="Zaoblený obdélník 9"/>
          <p:cNvSpPr/>
          <p:nvPr/>
        </p:nvSpPr>
        <p:spPr>
          <a:xfrm>
            <a:off x="2297834" y="3573014"/>
            <a:ext cx="2119860" cy="650413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DLE FRAGMENTŮ (úlomků)</a:t>
            </a:r>
          </a:p>
        </p:txBody>
      </p:sp>
      <p:sp>
        <p:nvSpPr>
          <p:cNvPr id="11" name="Zaoblený obdélník 10"/>
          <p:cNvSpPr/>
          <p:nvPr/>
        </p:nvSpPr>
        <p:spPr>
          <a:xfrm>
            <a:off x="2347760" y="4254264"/>
            <a:ext cx="2092428" cy="258628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INFRAKCE:</a:t>
            </a:r>
            <a:r>
              <a:rPr lang="cs-CZ" sz="1400" dirty="0"/>
              <a:t> nalomení kosti (neúplná zlomenina)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LOMNÁ LINIE: </a:t>
            </a:r>
            <a:r>
              <a:rPr lang="cs-CZ" sz="1400" dirty="0"/>
              <a:t>příčná, spirálovitá, šikmá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POČET FRAGMENŮ: </a:t>
            </a:r>
            <a:r>
              <a:rPr lang="cs-CZ" sz="1400" dirty="0"/>
              <a:t>jeden, dva, tři, tříštivá</a:t>
            </a:r>
          </a:p>
        </p:txBody>
      </p:sp>
      <p:sp>
        <p:nvSpPr>
          <p:cNvPr id="12" name="Zaoblený obdélník 11"/>
          <p:cNvSpPr/>
          <p:nvPr/>
        </p:nvSpPr>
        <p:spPr>
          <a:xfrm>
            <a:off x="4483896" y="3573014"/>
            <a:ext cx="2452036" cy="634996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DLE POSTAVENÍ FRAGMENŮ</a:t>
            </a:r>
          </a:p>
        </p:txBody>
      </p:sp>
      <p:sp>
        <p:nvSpPr>
          <p:cNvPr id="13" name="Zaoblený obdélník 12"/>
          <p:cNvSpPr/>
          <p:nvPr/>
        </p:nvSpPr>
        <p:spPr>
          <a:xfrm>
            <a:off x="4483897" y="4223428"/>
            <a:ext cx="2452036" cy="2603676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BEZ DISLOKACE </a:t>
            </a:r>
            <a:r>
              <a:rPr lang="cs-CZ" sz="1400" dirty="0"/>
              <a:t>(bez posunu) - kostní úlomky v ose kosti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 DISLOKACÍ </a:t>
            </a:r>
            <a:r>
              <a:rPr lang="cs-CZ" sz="1400" dirty="0"/>
              <a:t>- posun úlomků </a:t>
            </a:r>
            <a:r>
              <a:rPr lang="cs-CZ" sz="1100" dirty="0"/>
              <a:t>(do strany, do úhlu, rotační, do délky)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Repozice</a:t>
            </a:r>
            <a:r>
              <a:rPr lang="cs-CZ" sz="1400" dirty="0"/>
              <a:t> = „srovnání“ kostních úlomků do osy kosti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cs-CZ" sz="1200" dirty="0"/>
              <a:t>Reponibilní stabilní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cs-CZ" sz="1200" dirty="0"/>
              <a:t>Reponibilní nestabilní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cs-CZ" sz="1200" dirty="0" err="1"/>
              <a:t>Ireponibilní</a:t>
            </a:r>
            <a:endParaRPr lang="cs-CZ" sz="1200" dirty="0"/>
          </a:p>
        </p:txBody>
      </p:sp>
      <p:sp>
        <p:nvSpPr>
          <p:cNvPr id="14" name="Zaoblený obdélník 13"/>
          <p:cNvSpPr/>
          <p:nvPr/>
        </p:nvSpPr>
        <p:spPr>
          <a:xfrm>
            <a:off x="7002134" y="3573014"/>
            <a:ext cx="2063894" cy="612722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DLE PORUŠENÍ KOŽNÍHO KRYTU</a:t>
            </a:r>
          </a:p>
        </p:txBody>
      </p:sp>
      <p:sp>
        <p:nvSpPr>
          <p:cNvPr id="15" name="Zaoblený obdélník 14"/>
          <p:cNvSpPr/>
          <p:nvPr/>
        </p:nvSpPr>
        <p:spPr>
          <a:xfrm>
            <a:off x="7002134" y="4198300"/>
            <a:ext cx="2063894" cy="2603676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ZAVŘENÁ:</a:t>
            </a:r>
            <a:r>
              <a:rPr lang="cs-CZ" sz="1400" dirty="0"/>
              <a:t> kožní kryt neporušen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OTEVŘENÁ:</a:t>
            </a:r>
            <a:r>
              <a:rPr lang="cs-CZ" sz="1400" dirty="0"/>
              <a:t> kožní kryt porušen - vstupní brána infekce - </a:t>
            </a:r>
            <a:r>
              <a:rPr lang="cs-CZ" sz="1400" b="1" dirty="0"/>
              <a:t>podává se ATB profylaxe</a:t>
            </a:r>
          </a:p>
          <a:p>
            <a:r>
              <a:rPr lang="cs-CZ" sz="1400" b="1" dirty="0"/>
              <a:t> </a:t>
            </a:r>
          </a:p>
        </p:txBody>
      </p:sp>
      <p:sp>
        <p:nvSpPr>
          <p:cNvPr id="16" name="Zaoblený obdélník 15"/>
          <p:cNvSpPr/>
          <p:nvPr/>
        </p:nvSpPr>
        <p:spPr>
          <a:xfrm>
            <a:off x="18854" y="2537156"/>
            <a:ext cx="2189825" cy="792085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NEJISTÉ PŘÍZNAKY ZLOMENINY</a:t>
            </a:r>
          </a:p>
        </p:txBody>
      </p:sp>
      <p:sp>
        <p:nvSpPr>
          <p:cNvPr id="17" name="Zaoblený obdélník 16"/>
          <p:cNvSpPr/>
          <p:nvPr/>
        </p:nvSpPr>
        <p:spPr>
          <a:xfrm>
            <a:off x="2220169" y="2557990"/>
            <a:ext cx="4033608" cy="832176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cs-CZ" sz="1400" dirty="0">
                <a:solidFill>
                  <a:schemeClr val="tx1"/>
                </a:solidFill>
              </a:rPr>
              <a:t>Příznaky, které poukazují na to, že by mohla být narušena integrita kosti, ale může se jednat i o jiné poranění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cs-CZ" sz="1200" dirty="0">
                <a:solidFill>
                  <a:schemeClr val="tx1"/>
                </a:solidFill>
              </a:rPr>
              <a:t>bolest, otok, hematom, omezení hybnosti</a:t>
            </a:r>
          </a:p>
        </p:txBody>
      </p:sp>
      <p:sp>
        <p:nvSpPr>
          <p:cNvPr id="18" name="Zaoblený obdélník 17"/>
          <p:cNvSpPr/>
          <p:nvPr/>
        </p:nvSpPr>
        <p:spPr>
          <a:xfrm>
            <a:off x="8648" y="1612385"/>
            <a:ext cx="2211520" cy="907913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JISTÉ PŘÍZNAKY ZLOMENINY </a:t>
            </a:r>
          </a:p>
        </p:txBody>
      </p:sp>
      <p:sp>
        <p:nvSpPr>
          <p:cNvPr id="20" name="Zaoblený obdélník 19"/>
          <p:cNvSpPr/>
          <p:nvPr/>
        </p:nvSpPr>
        <p:spPr>
          <a:xfrm>
            <a:off x="2208679" y="1607769"/>
            <a:ext cx="4045097" cy="90791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cs-CZ" sz="1400" dirty="0">
                <a:solidFill>
                  <a:schemeClr val="tx1"/>
                </a:solidFill>
              </a:rPr>
              <a:t>Příznaky, které jednoznačně poukazují na zlomeninu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cs-CZ" sz="1200" dirty="0">
                <a:solidFill>
                  <a:schemeClr val="tx1"/>
                </a:solidFill>
              </a:rPr>
              <a:t>Krepitace - zvuk tření kostních úlomků o sebe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cs-CZ" sz="1200" dirty="0">
                <a:solidFill>
                  <a:schemeClr val="tx1"/>
                </a:solidFill>
              </a:rPr>
              <a:t>Deformace (patologické postavení)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cs-CZ" sz="1200" dirty="0">
                <a:solidFill>
                  <a:schemeClr val="tx1"/>
                </a:solidFill>
              </a:rPr>
              <a:t>Patologický pohyb končetiny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200" dirty="0">
                <a:solidFill>
                  <a:schemeClr val="tx1"/>
                </a:solidFill>
              </a:rPr>
              <a:t>Zlomenina je vidět (u otevřené fraktury)</a:t>
            </a:r>
          </a:p>
        </p:txBody>
      </p:sp>
      <p:sp>
        <p:nvSpPr>
          <p:cNvPr id="21" name="Zaoblený obdélník 20"/>
          <p:cNvSpPr/>
          <p:nvPr/>
        </p:nvSpPr>
        <p:spPr>
          <a:xfrm>
            <a:off x="18854" y="887995"/>
            <a:ext cx="2211616" cy="708680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DIAGNOSTIKA</a:t>
            </a:r>
          </a:p>
        </p:txBody>
      </p:sp>
      <p:sp>
        <p:nvSpPr>
          <p:cNvPr id="22" name="Zaoblený obdélník 21"/>
          <p:cNvSpPr/>
          <p:nvPr/>
        </p:nvSpPr>
        <p:spPr>
          <a:xfrm>
            <a:off x="2224781" y="903706"/>
            <a:ext cx="4028995" cy="661756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400" dirty="0"/>
              <a:t>Anamnéza, příznaky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400" dirty="0"/>
              <a:t>RTG ve dvou projekcích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400" dirty="0"/>
              <a:t>CT</a:t>
            </a:r>
          </a:p>
        </p:txBody>
      </p:sp>
      <p:cxnSp>
        <p:nvCxnSpPr>
          <p:cNvPr id="24" name="Přímá spojnice 23"/>
          <p:cNvCxnSpPr/>
          <p:nvPr/>
        </p:nvCxnSpPr>
        <p:spPr>
          <a:xfrm flipV="1">
            <a:off x="-3796" y="3407583"/>
            <a:ext cx="9133610" cy="95113"/>
          </a:xfrm>
          <a:prstGeom prst="line">
            <a:avLst/>
          </a:prstGeom>
          <a:ln w="381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>
          <a:xfrm>
            <a:off x="6235164" y="6493662"/>
            <a:ext cx="2895600" cy="365125"/>
          </a:xfrm>
        </p:spPr>
        <p:txBody>
          <a:bodyPr/>
          <a:lstStyle/>
          <a:p>
            <a:r>
              <a:rPr lang="cs-CZ" dirty="0"/>
              <a:t>Dedikováno projektu MUNI/FR/0962/2017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8649" y="4729601"/>
            <a:ext cx="27318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1" dirty="0"/>
              <a:t>S</a:t>
            </a:r>
          </a:p>
          <a:p>
            <a:r>
              <a:rPr lang="cs-CZ" sz="1400" b="1" dirty="0"/>
              <a:t>P</a:t>
            </a:r>
          </a:p>
          <a:p>
            <a:r>
              <a:rPr lang="cs-CZ" sz="1400" b="1" dirty="0"/>
              <a:t>O</a:t>
            </a:r>
          </a:p>
          <a:p>
            <a:r>
              <a:rPr lang="cs-CZ" sz="1400" b="1" dirty="0"/>
              <a:t>N</a:t>
            </a:r>
          </a:p>
          <a:p>
            <a:r>
              <a:rPr lang="cs-CZ" sz="1400" b="1" dirty="0"/>
              <a:t>T</a:t>
            </a:r>
          </a:p>
          <a:p>
            <a:r>
              <a:rPr lang="cs-CZ" sz="1400" b="1" dirty="0"/>
              <a:t>Á</a:t>
            </a:r>
          </a:p>
          <a:p>
            <a:r>
              <a:rPr lang="cs-CZ" sz="1400" b="1" dirty="0"/>
              <a:t>N</a:t>
            </a:r>
          </a:p>
          <a:p>
            <a:r>
              <a:rPr lang="cs-CZ" sz="1400" b="1" dirty="0"/>
              <a:t>N</a:t>
            </a:r>
          </a:p>
          <a:p>
            <a:r>
              <a:rPr lang="cs-CZ" sz="1400" b="1" dirty="0"/>
              <a:t>Í</a:t>
            </a:r>
          </a:p>
        </p:txBody>
      </p:sp>
      <p:sp>
        <p:nvSpPr>
          <p:cNvPr id="5" name="Šipka doleva 4"/>
          <p:cNvSpPr/>
          <p:nvPr/>
        </p:nvSpPr>
        <p:spPr>
          <a:xfrm rot="10800000">
            <a:off x="233971" y="5049214"/>
            <a:ext cx="288032" cy="216024"/>
          </a:xfrm>
          <a:prstGeom prst="lef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3" name="Šipka doleva 22"/>
          <p:cNvSpPr/>
          <p:nvPr/>
        </p:nvSpPr>
        <p:spPr>
          <a:xfrm rot="10800000">
            <a:off x="225409" y="5833703"/>
            <a:ext cx="288032" cy="216024"/>
          </a:xfrm>
          <a:prstGeom prst="lef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5" name="Zaoblený obdélník 24"/>
          <p:cNvSpPr/>
          <p:nvPr/>
        </p:nvSpPr>
        <p:spPr>
          <a:xfrm>
            <a:off x="6444208" y="887995"/>
            <a:ext cx="2621820" cy="243888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cs-CZ" sz="1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KOMPRESIVNÍ FRAKTURA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cs-CZ" sz="1100" dirty="0">
                <a:solidFill>
                  <a:schemeClr val="tx1"/>
                </a:solidFill>
              </a:rPr>
              <a:t>Násilí (stlačení) působí v ose kosti 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cs-CZ" sz="1100" dirty="0">
                <a:solidFill>
                  <a:schemeClr val="tx1"/>
                </a:solidFill>
              </a:rPr>
              <a:t>Např. obratle, hlavice dlouhých kostí</a:t>
            </a:r>
          </a:p>
          <a:p>
            <a:r>
              <a:rPr lang="cs-CZ" sz="1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IMPRESIVNÍ FRAKTURA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cs-CZ" sz="1100" dirty="0">
                <a:solidFill>
                  <a:schemeClr val="tx1"/>
                </a:solidFill>
              </a:rPr>
              <a:t>Vtlačení kosti dovnitř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cs-CZ" sz="1100" dirty="0">
                <a:solidFill>
                  <a:schemeClr val="tx1"/>
                </a:solidFill>
              </a:rPr>
              <a:t>Např. lebeční kosti</a:t>
            </a:r>
          </a:p>
          <a:p>
            <a:r>
              <a:rPr lang="cs-CZ" sz="1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TAHOVÁ FRAKTURA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cs-CZ" sz="1100" dirty="0">
                <a:solidFill>
                  <a:schemeClr val="tx1"/>
                </a:solidFill>
              </a:rPr>
              <a:t>Vznikají na podkladě tahu svalů a šlach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cs-CZ" sz="1100" dirty="0">
                <a:solidFill>
                  <a:schemeClr val="tx1"/>
                </a:solidFill>
              </a:rPr>
              <a:t>Např. čéška, </a:t>
            </a:r>
            <a:r>
              <a:rPr lang="cs-CZ" sz="1100" dirty="0" err="1">
                <a:solidFill>
                  <a:schemeClr val="tx1"/>
                </a:solidFill>
              </a:rPr>
              <a:t>olekranon</a:t>
            </a:r>
            <a:r>
              <a:rPr lang="cs-CZ" sz="1100" dirty="0">
                <a:solidFill>
                  <a:schemeClr val="tx1"/>
                </a:solidFill>
              </a:rPr>
              <a:t> ulny</a:t>
            </a:r>
          </a:p>
          <a:p>
            <a:r>
              <a:rPr lang="cs-CZ" sz="1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OHYBOVÁ FRAKTURA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cs-CZ" sz="1100" dirty="0">
                <a:solidFill>
                  <a:schemeClr val="tx1"/>
                </a:solidFill>
              </a:rPr>
              <a:t>Působení střižných a posuvných sil</a:t>
            </a:r>
            <a:endParaRPr lang="cs-CZ" sz="1200" dirty="0"/>
          </a:p>
        </p:txBody>
      </p:sp>
      <p:cxnSp>
        <p:nvCxnSpPr>
          <p:cNvPr id="19" name="Přímá spojnice 18"/>
          <p:cNvCxnSpPr/>
          <p:nvPr/>
        </p:nvCxnSpPr>
        <p:spPr>
          <a:xfrm>
            <a:off x="6320953" y="870578"/>
            <a:ext cx="0" cy="2519588"/>
          </a:xfrm>
          <a:prstGeom prst="line">
            <a:avLst/>
          </a:prstGeom>
          <a:ln w="381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8221102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-28024" y="70383"/>
            <a:ext cx="8229600" cy="4972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FRAKTURA - léčba</a:t>
            </a:r>
          </a:p>
        </p:txBody>
      </p:sp>
      <p:sp>
        <p:nvSpPr>
          <p:cNvPr id="5" name="Pětiúhelník 4"/>
          <p:cNvSpPr/>
          <p:nvPr/>
        </p:nvSpPr>
        <p:spPr>
          <a:xfrm>
            <a:off x="137732" y="2314334"/>
            <a:ext cx="3247296" cy="864096"/>
          </a:xfrm>
          <a:prstGeom prst="homePlat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REPOZICE</a:t>
            </a:r>
          </a:p>
          <a:p>
            <a:pPr algn="ctr"/>
            <a:r>
              <a:rPr lang="cs-CZ" sz="1400" dirty="0"/>
              <a:t>U dislokovaných zlomenin navrácení anatomického postavení</a:t>
            </a:r>
          </a:p>
        </p:txBody>
      </p:sp>
      <p:sp>
        <p:nvSpPr>
          <p:cNvPr id="8" name="Pětiúhelník 7"/>
          <p:cNvSpPr/>
          <p:nvPr/>
        </p:nvSpPr>
        <p:spPr>
          <a:xfrm>
            <a:off x="3385028" y="2314334"/>
            <a:ext cx="2808312" cy="895819"/>
          </a:xfrm>
          <a:prstGeom prst="homePlat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RETENCE A FIXACE</a:t>
            </a:r>
          </a:p>
          <a:p>
            <a:pPr algn="ctr"/>
            <a:r>
              <a:rPr lang="cs-CZ" sz="1400" dirty="0"/>
              <a:t>Udržení anatomického postavení</a:t>
            </a:r>
          </a:p>
        </p:txBody>
      </p:sp>
      <p:sp>
        <p:nvSpPr>
          <p:cNvPr id="11" name="Zaoblený obdélník 10"/>
          <p:cNvSpPr/>
          <p:nvPr/>
        </p:nvSpPr>
        <p:spPr>
          <a:xfrm>
            <a:off x="90883" y="3216717"/>
            <a:ext cx="5839584" cy="2948587"/>
          </a:xfrm>
          <a:prstGeom prst="roundRect">
            <a:avLst/>
          </a:prstGeom>
          <a:solidFill>
            <a:schemeClr val="bg1"/>
          </a:solidFill>
          <a:ln>
            <a:solidFill>
              <a:srgbClr val="92D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1400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UZAVŘENÁ REPOZICE:</a:t>
            </a:r>
          </a:p>
          <a:p>
            <a:r>
              <a:rPr lang="cs-CZ" sz="1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Repozice a sádrová fixace (SF): </a:t>
            </a:r>
            <a:r>
              <a:rPr lang="cs-CZ" sz="1400" dirty="0">
                <a:solidFill>
                  <a:schemeClr val="tx1"/>
                </a:solidFill>
              </a:rPr>
              <a:t>obnovení anatomického postavení pod RTG kontrolou a sádrová fixace</a:t>
            </a:r>
          </a:p>
          <a:p>
            <a:r>
              <a:rPr lang="cs-CZ" sz="1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C.R.E.F.</a:t>
            </a:r>
            <a:r>
              <a:rPr lang="cs-CZ" sz="1400" dirty="0">
                <a:solidFill>
                  <a:schemeClr val="tx1"/>
                </a:solidFill>
              </a:rPr>
              <a:t> =  </a:t>
            </a:r>
            <a:r>
              <a:rPr lang="cs-CZ" sz="1400" dirty="0" err="1">
                <a:solidFill>
                  <a:schemeClr val="tx1"/>
                </a:solidFill>
              </a:rPr>
              <a:t>Closed</a:t>
            </a:r>
            <a:r>
              <a:rPr lang="cs-CZ" sz="1400" dirty="0">
                <a:solidFill>
                  <a:schemeClr val="tx1"/>
                </a:solidFill>
              </a:rPr>
              <a:t> </a:t>
            </a:r>
            <a:r>
              <a:rPr lang="cs-CZ" sz="1400" dirty="0" err="1">
                <a:solidFill>
                  <a:schemeClr val="tx1"/>
                </a:solidFill>
              </a:rPr>
              <a:t>reduction</a:t>
            </a:r>
            <a:r>
              <a:rPr lang="cs-CZ" sz="1400" dirty="0">
                <a:solidFill>
                  <a:schemeClr val="tx1"/>
                </a:solidFill>
              </a:rPr>
              <a:t> and </a:t>
            </a:r>
            <a:r>
              <a:rPr lang="cs-CZ" sz="1400" dirty="0" err="1">
                <a:solidFill>
                  <a:schemeClr val="tx1"/>
                </a:solidFill>
              </a:rPr>
              <a:t>external</a:t>
            </a:r>
            <a:r>
              <a:rPr lang="cs-CZ" sz="1400" dirty="0">
                <a:solidFill>
                  <a:schemeClr val="tx1"/>
                </a:solidFill>
              </a:rPr>
              <a:t>  </a:t>
            </a:r>
            <a:r>
              <a:rPr lang="cs-CZ" sz="1400" dirty="0" err="1">
                <a:solidFill>
                  <a:schemeClr val="tx1"/>
                </a:solidFill>
              </a:rPr>
              <a:t>fixation</a:t>
            </a:r>
            <a:r>
              <a:rPr lang="cs-CZ" sz="1400" dirty="0">
                <a:solidFill>
                  <a:schemeClr val="tx1"/>
                </a:solidFill>
              </a:rPr>
              <a:t> = uzavřená repozice externí fixace</a:t>
            </a:r>
          </a:p>
          <a:p>
            <a:r>
              <a:rPr lang="cs-CZ" sz="1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C.R.I.F.</a:t>
            </a:r>
            <a:r>
              <a:rPr lang="cs-CZ" sz="1400" dirty="0">
                <a:solidFill>
                  <a:schemeClr val="tx1"/>
                </a:solidFill>
              </a:rPr>
              <a:t> = </a:t>
            </a:r>
            <a:r>
              <a:rPr lang="cs-CZ" sz="1400" dirty="0" err="1">
                <a:solidFill>
                  <a:schemeClr val="tx1"/>
                </a:solidFill>
              </a:rPr>
              <a:t>Closed</a:t>
            </a:r>
            <a:r>
              <a:rPr lang="cs-CZ" sz="1400" dirty="0">
                <a:solidFill>
                  <a:schemeClr val="tx1"/>
                </a:solidFill>
              </a:rPr>
              <a:t> </a:t>
            </a:r>
            <a:r>
              <a:rPr lang="cs-CZ" sz="1400" dirty="0" err="1">
                <a:solidFill>
                  <a:schemeClr val="tx1"/>
                </a:solidFill>
              </a:rPr>
              <a:t>reduction</a:t>
            </a:r>
            <a:r>
              <a:rPr lang="cs-CZ" sz="1400" dirty="0">
                <a:solidFill>
                  <a:schemeClr val="tx1"/>
                </a:solidFill>
              </a:rPr>
              <a:t> and </a:t>
            </a:r>
            <a:r>
              <a:rPr lang="cs-CZ" sz="1400" dirty="0" err="1">
                <a:solidFill>
                  <a:schemeClr val="tx1"/>
                </a:solidFill>
              </a:rPr>
              <a:t>internal</a:t>
            </a:r>
            <a:r>
              <a:rPr lang="cs-CZ" sz="1400" dirty="0">
                <a:solidFill>
                  <a:schemeClr val="tx1"/>
                </a:solidFill>
              </a:rPr>
              <a:t> </a:t>
            </a:r>
            <a:r>
              <a:rPr lang="cs-CZ" sz="1400" dirty="0" err="1">
                <a:solidFill>
                  <a:schemeClr val="tx1"/>
                </a:solidFill>
              </a:rPr>
              <a:t>fixation</a:t>
            </a:r>
            <a:r>
              <a:rPr lang="cs-CZ" sz="1400" dirty="0">
                <a:solidFill>
                  <a:schemeClr val="tx1"/>
                </a:solidFill>
              </a:rPr>
              <a:t> = uzavřená repozice interní fixace</a:t>
            </a:r>
          </a:p>
          <a:p>
            <a:r>
              <a:rPr lang="cs-CZ" sz="1400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OTEVŘENÁ REPOZICE: </a:t>
            </a:r>
            <a:r>
              <a:rPr lang="cs-CZ" sz="1400" dirty="0">
                <a:solidFill>
                  <a:schemeClr val="tx1"/>
                </a:solidFill>
              </a:rPr>
              <a:t>operační výkon, následuje fixace kostních úlomků</a:t>
            </a:r>
          </a:p>
          <a:p>
            <a:r>
              <a:rPr lang="cs-CZ" sz="1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O.R.I.F.</a:t>
            </a:r>
            <a:r>
              <a:rPr lang="cs-CZ" sz="1400" dirty="0">
                <a:solidFill>
                  <a:schemeClr val="tx1"/>
                </a:solidFill>
              </a:rPr>
              <a:t> = Open </a:t>
            </a:r>
            <a:r>
              <a:rPr lang="cs-CZ" sz="1400" dirty="0" err="1">
                <a:solidFill>
                  <a:schemeClr val="tx1"/>
                </a:solidFill>
              </a:rPr>
              <a:t>reduction</a:t>
            </a:r>
            <a:r>
              <a:rPr lang="cs-CZ" sz="1400" dirty="0">
                <a:solidFill>
                  <a:schemeClr val="tx1"/>
                </a:solidFill>
              </a:rPr>
              <a:t> and </a:t>
            </a:r>
            <a:r>
              <a:rPr lang="cs-CZ" sz="1400" dirty="0" err="1">
                <a:solidFill>
                  <a:schemeClr val="tx1"/>
                </a:solidFill>
              </a:rPr>
              <a:t>internal</a:t>
            </a:r>
            <a:r>
              <a:rPr lang="cs-CZ" sz="1400" dirty="0">
                <a:solidFill>
                  <a:schemeClr val="tx1"/>
                </a:solidFill>
              </a:rPr>
              <a:t>  </a:t>
            </a:r>
            <a:r>
              <a:rPr lang="cs-CZ" sz="1400" dirty="0" err="1">
                <a:solidFill>
                  <a:schemeClr val="tx1"/>
                </a:solidFill>
              </a:rPr>
              <a:t>fixation</a:t>
            </a:r>
            <a:r>
              <a:rPr lang="cs-CZ" sz="1400" dirty="0">
                <a:solidFill>
                  <a:schemeClr val="tx1"/>
                </a:solidFill>
              </a:rPr>
              <a:t> = otevřená repozice interní fixace (hřeby, dlahy, šrouby, </a:t>
            </a:r>
            <a:r>
              <a:rPr lang="cs-CZ" sz="1400" dirty="0" err="1">
                <a:solidFill>
                  <a:schemeClr val="tx1"/>
                </a:solidFill>
              </a:rPr>
              <a:t>Kirschnerovy</a:t>
            </a:r>
            <a:r>
              <a:rPr lang="cs-CZ" sz="1400" dirty="0">
                <a:solidFill>
                  <a:schemeClr val="tx1"/>
                </a:solidFill>
              </a:rPr>
              <a:t> dráty)</a:t>
            </a:r>
          </a:p>
          <a:p>
            <a:r>
              <a:rPr lang="cs-CZ" sz="1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O.R.E.F.</a:t>
            </a:r>
            <a:r>
              <a:rPr lang="cs-CZ" sz="1400" dirty="0">
                <a:solidFill>
                  <a:schemeClr val="tx1"/>
                </a:solidFill>
              </a:rPr>
              <a:t> = Open </a:t>
            </a:r>
            <a:r>
              <a:rPr lang="cs-CZ" sz="1400" dirty="0" err="1">
                <a:solidFill>
                  <a:schemeClr val="tx1"/>
                </a:solidFill>
              </a:rPr>
              <a:t>reduction</a:t>
            </a:r>
            <a:r>
              <a:rPr lang="cs-CZ" sz="1400" dirty="0">
                <a:solidFill>
                  <a:schemeClr val="tx1"/>
                </a:solidFill>
              </a:rPr>
              <a:t> and </a:t>
            </a:r>
            <a:r>
              <a:rPr lang="cs-CZ" sz="1400" dirty="0" err="1">
                <a:solidFill>
                  <a:schemeClr val="tx1"/>
                </a:solidFill>
              </a:rPr>
              <a:t>external</a:t>
            </a:r>
            <a:r>
              <a:rPr lang="cs-CZ" sz="1400" dirty="0">
                <a:solidFill>
                  <a:schemeClr val="tx1"/>
                </a:solidFill>
              </a:rPr>
              <a:t>  </a:t>
            </a:r>
            <a:r>
              <a:rPr lang="cs-CZ" sz="1400" dirty="0" err="1">
                <a:solidFill>
                  <a:schemeClr val="tx1"/>
                </a:solidFill>
              </a:rPr>
              <a:t>fixation</a:t>
            </a:r>
            <a:r>
              <a:rPr lang="cs-CZ" sz="1400" dirty="0">
                <a:solidFill>
                  <a:schemeClr val="tx1"/>
                </a:solidFill>
              </a:rPr>
              <a:t> = otevřená repozice externí fixace (zevní fixátor)</a:t>
            </a:r>
            <a:br>
              <a:rPr lang="cs-CZ" sz="1400" dirty="0">
                <a:solidFill>
                  <a:schemeClr val="tx1"/>
                </a:solidFill>
              </a:rPr>
            </a:br>
            <a:r>
              <a:rPr lang="cs-CZ" sz="1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TAHOVÁ CERKLÁŽ </a:t>
            </a:r>
            <a:r>
              <a:rPr lang="cs-CZ" sz="1400" dirty="0">
                <a:solidFill>
                  <a:schemeClr val="tx1"/>
                </a:solidFill>
              </a:rPr>
              <a:t>= stažení kostních úlomků za využití smyčky</a:t>
            </a:r>
          </a:p>
        </p:txBody>
      </p:sp>
      <p:sp>
        <p:nvSpPr>
          <p:cNvPr id="15" name="Zaoblený obdélník 14"/>
          <p:cNvSpPr/>
          <p:nvPr/>
        </p:nvSpPr>
        <p:spPr>
          <a:xfrm>
            <a:off x="6203768" y="3210153"/>
            <a:ext cx="2838696" cy="3013249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1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Probíhá dle indikace lékaře</a:t>
            </a:r>
          </a:p>
          <a:p>
            <a:r>
              <a:rPr lang="cs-CZ" sz="1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EDUKACE O: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400" dirty="0">
                <a:solidFill>
                  <a:schemeClr val="tx1"/>
                </a:solidFill>
              </a:rPr>
              <a:t>Procesu léčby,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400" dirty="0">
                <a:solidFill>
                  <a:schemeClr val="tx1"/>
                </a:solidFill>
              </a:rPr>
              <a:t>Léčebných omezeních,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400" dirty="0">
                <a:solidFill>
                  <a:schemeClr val="tx1"/>
                </a:solidFill>
              </a:rPr>
              <a:t>Používání kompenzačních pomůcek,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400" dirty="0">
                <a:solidFill>
                  <a:schemeClr val="tx1"/>
                </a:solidFill>
              </a:rPr>
              <a:t>Příznacích </a:t>
            </a:r>
            <a:r>
              <a:rPr lang="cs-CZ" sz="1400" dirty="0" err="1">
                <a:solidFill>
                  <a:schemeClr val="tx1"/>
                </a:solidFill>
              </a:rPr>
              <a:t>kompartment</a:t>
            </a:r>
            <a:r>
              <a:rPr lang="cs-CZ" sz="1400" dirty="0">
                <a:solidFill>
                  <a:schemeClr val="tx1"/>
                </a:solidFill>
              </a:rPr>
              <a:t> syndromu</a:t>
            </a:r>
          </a:p>
          <a:p>
            <a:r>
              <a:rPr lang="cs-CZ" sz="1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FYZIKÁLNÍ PROCEDURY: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400" dirty="0">
                <a:solidFill>
                  <a:schemeClr val="tx1"/>
                </a:solidFill>
              </a:rPr>
              <a:t>Posílení svalů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400" dirty="0">
                <a:solidFill>
                  <a:schemeClr val="tx1"/>
                </a:solidFill>
              </a:rPr>
              <a:t>Zamezení kontraktur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400" dirty="0">
                <a:solidFill>
                  <a:schemeClr val="tx1"/>
                </a:solidFill>
              </a:rPr>
              <a:t>Rozcvičení kloubů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400" dirty="0">
                <a:solidFill>
                  <a:schemeClr val="tx1"/>
                </a:solidFill>
              </a:rPr>
              <a:t>Mírnění otoku</a:t>
            </a:r>
          </a:p>
        </p:txBody>
      </p:sp>
      <p:sp>
        <p:nvSpPr>
          <p:cNvPr id="16" name="Obdélník 15"/>
          <p:cNvSpPr/>
          <p:nvPr/>
        </p:nvSpPr>
        <p:spPr>
          <a:xfrm>
            <a:off x="6149004" y="2314334"/>
            <a:ext cx="2873897" cy="88298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 REHABILITACE</a:t>
            </a:r>
          </a:p>
          <a:p>
            <a:pPr algn="ctr"/>
            <a:r>
              <a:rPr lang="cs-CZ" sz="1400" dirty="0"/>
              <a:t>Zachování nebo obnovení funkčnosti</a:t>
            </a:r>
          </a:p>
        </p:txBody>
      </p:sp>
      <p:sp>
        <p:nvSpPr>
          <p:cNvPr id="17" name="Zaoblený obdélník 16"/>
          <p:cNvSpPr/>
          <p:nvPr/>
        </p:nvSpPr>
        <p:spPr>
          <a:xfrm>
            <a:off x="119400" y="605876"/>
            <a:ext cx="3967376" cy="1508020"/>
          </a:xfrm>
          <a:prstGeom prst="roundRect">
            <a:avLst/>
          </a:prstGeom>
          <a:ln>
            <a:prstDash val="sysDot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Konzervativní léčba</a:t>
            </a:r>
          </a:p>
          <a:p>
            <a:r>
              <a:rPr lang="cs-CZ" sz="1400" dirty="0"/>
              <a:t>Imobilizace</a:t>
            </a:r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1400" dirty="0"/>
              <a:t>za využití sádrové fixace nebo skeletární trakce</a:t>
            </a:r>
          </a:p>
          <a:p>
            <a:r>
              <a:rPr lang="cs-CZ" sz="1400" dirty="0"/>
              <a:t>Znehybňuje se kloub nad a pod frakturou</a:t>
            </a:r>
          </a:p>
        </p:txBody>
      </p:sp>
      <p:sp>
        <p:nvSpPr>
          <p:cNvPr id="18" name="Zaoblený obdélník 17"/>
          <p:cNvSpPr/>
          <p:nvPr/>
        </p:nvSpPr>
        <p:spPr>
          <a:xfrm>
            <a:off x="5087488" y="605875"/>
            <a:ext cx="3949008" cy="1508021"/>
          </a:xfrm>
          <a:prstGeom prst="roundRect">
            <a:avLst/>
          </a:prstGeom>
          <a:ln>
            <a:prstDash val="sysDot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Operační léčba = osteosyntéza</a:t>
            </a:r>
          </a:p>
          <a:p>
            <a:r>
              <a:rPr lang="cs-CZ" sz="1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Osteosynéza</a:t>
            </a:r>
            <a:r>
              <a:rPr lang="cs-CZ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vnitřní: </a:t>
            </a:r>
            <a:r>
              <a:rPr lang="cs-CZ" sz="1400" dirty="0"/>
              <a:t>(hřeby, dlahy, šrouby, </a:t>
            </a:r>
            <a:r>
              <a:rPr lang="cs-CZ" sz="1400" dirty="0" err="1"/>
              <a:t>Kirschnerovy</a:t>
            </a:r>
            <a:r>
              <a:rPr lang="cs-CZ" sz="1400" dirty="0"/>
              <a:t> dráty)</a:t>
            </a:r>
          </a:p>
          <a:p>
            <a:r>
              <a:rPr lang="cs-CZ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Osteosyntéza vnější: </a:t>
            </a:r>
            <a:r>
              <a:rPr lang="cs-CZ" sz="1400" dirty="0"/>
              <a:t>zevní fixátor</a:t>
            </a:r>
          </a:p>
          <a:p>
            <a:r>
              <a:rPr lang="cs-CZ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Kombinovaná osteosyntéza: </a:t>
            </a:r>
            <a:r>
              <a:rPr lang="cs-CZ" sz="1400" dirty="0"/>
              <a:t>komplikované fraktury (vnitřní i zevní fixace)</a:t>
            </a:r>
            <a:endParaRPr lang="cs-CZ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>
          <a:xfrm>
            <a:off x="6242380" y="0"/>
            <a:ext cx="2895600" cy="365125"/>
          </a:xfrm>
        </p:spPr>
        <p:txBody>
          <a:bodyPr/>
          <a:lstStyle/>
          <a:p>
            <a:r>
              <a:rPr lang="cs-CZ" dirty="0"/>
              <a:t>Dedikováno projektu MUNI/FR/0962/2017</a:t>
            </a:r>
          </a:p>
        </p:txBody>
      </p:sp>
      <p:sp>
        <p:nvSpPr>
          <p:cNvPr id="12" name="Obdélník 11"/>
          <p:cNvSpPr/>
          <p:nvPr/>
        </p:nvSpPr>
        <p:spPr>
          <a:xfrm>
            <a:off x="-17269" y="6182049"/>
            <a:ext cx="916600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000" dirty="0"/>
              <a:t>LUCKEROVÁ, Lucie. 5. Zlomeniny. In LUCKEROVÁ, Lucie et al. </a:t>
            </a:r>
            <a:r>
              <a:rPr lang="cs-CZ" sz="1000" i="1" dirty="0"/>
              <a:t>Ošetřovatelská péče o pacienta v traumatologii. </a:t>
            </a:r>
            <a:r>
              <a:rPr lang="cs-CZ" sz="1000" dirty="0"/>
              <a:t>Brno (</a:t>
            </a:r>
            <a:r>
              <a:rPr lang="cs-CZ" sz="1000" dirty="0" err="1"/>
              <a:t>Czechia</a:t>
            </a:r>
            <a:r>
              <a:rPr lang="cs-CZ" sz="1000" dirty="0"/>
              <a:t>): NCO NZO, 2014, s. 23 - 35. ISBN 9788070135693. Czech.</a:t>
            </a:r>
          </a:p>
          <a:p>
            <a:r>
              <a:rPr lang="cs-CZ" sz="1000" dirty="0"/>
              <a:t>ZEMAN, Miroslav a FÁRA Miroslav. Nauka o poraněních. In Miroslav ZEMAN, Zdeněk KRŠKA et al. Chirurgická propedeutika. Praha: </a:t>
            </a:r>
            <a:r>
              <a:rPr lang="cs-CZ" sz="1000" dirty="0" err="1"/>
              <a:t>Grada</a:t>
            </a:r>
            <a:r>
              <a:rPr lang="cs-CZ" sz="1000" dirty="0"/>
              <a:t>, 2011, s. 315 - 364. ISBN 9788024737706. Czech.</a:t>
            </a:r>
          </a:p>
        </p:txBody>
      </p:sp>
    </p:spTree>
    <p:extLst>
      <p:ext uri="{BB962C8B-B14F-4D97-AF65-F5344CB8AC3E}">
        <p14:creationId xmlns:p14="http://schemas.microsoft.com/office/powerpoint/2010/main" val="4139453179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Zaoblený obdélník 19"/>
          <p:cNvSpPr/>
          <p:nvPr/>
        </p:nvSpPr>
        <p:spPr>
          <a:xfrm>
            <a:off x="48936" y="2465575"/>
            <a:ext cx="9068372" cy="2996806"/>
          </a:xfrm>
          <a:prstGeom prst="roundRect">
            <a:avLst/>
          </a:prstGeom>
          <a:ln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fontAlgn="base"/>
            <a:endParaRPr lang="cs-CZ" sz="1000" dirty="0">
              <a:solidFill>
                <a:schemeClr val="tx1"/>
              </a:solidFill>
            </a:endParaRPr>
          </a:p>
        </p:txBody>
      </p:sp>
      <p:sp>
        <p:nvSpPr>
          <p:cNvPr id="2" name="Nadpis 1"/>
          <p:cNvSpPr txBox="1">
            <a:spLocks/>
          </p:cNvSpPr>
          <p:nvPr/>
        </p:nvSpPr>
        <p:spPr>
          <a:xfrm>
            <a:off x="0" y="-1743"/>
            <a:ext cx="8409112" cy="7094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FRAKTURA - operační léčba - O.R.I.F.  a C.R.I.F.</a:t>
            </a:r>
          </a:p>
        </p:txBody>
      </p:sp>
      <p:pic>
        <p:nvPicPr>
          <p:cNvPr id="3" name="Obrázek 2"/>
          <p:cNvPicPr/>
          <p:nvPr/>
        </p:nvPicPr>
        <p:blipFill rotWithShape="1">
          <a:blip r:embed="rId2"/>
          <a:srcRect l="27117" t="55291" r="52877" b="20635"/>
          <a:stretch/>
        </p:blipFill>
        <p:spPr bwMode="auto">
          <a:xfrm>
            <a:off x="150603" y="4265262"/>
            <a:ext cx="1085990" cy="103623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Obrázek 4"/>
          <p:cNvPicPr/>
          <p:nvPr/>
        </p:nvPicPr>
        <p:blipFill rotWithShape="1">
          <a:blip r:embed="rId3"/>
          <a:srcRect l="52911" t="29365" r="35846" b="38360"/>
          <a:stretch/>
        </p:blipFill>
        <p:spPr bwMode="auto">
          <a:xfrm>
            <a:off x="1220324" y="4248308"/>
            <a:ext cx="1344079" cy="103623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Zaoblený obdélník 8"/>
          <p:cNvSpPr/>
          <p:nvPr/>
        </p:nvSpPr>
        <p:spPr>
          <a:xfrm>
            <a:off x="28135" y="653627"/>
            <a:ext cx="9041393" cy="1728749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cs-CZ" sz="1000" dirty="0">
              <a:solidFill>
                <a:schemeClr val="tx1"/>
              </a:solidFill>
            </a:endParaRPr>
          </a:p>
        </p:txBody>
      </p:sp>
      <p:pic>
        <p:nvPicPr>
          <p:cNvPr id="22" name="Obrázek 21"/>
          <p:cNvPicPr/>
          <p:nvPr/>
        </p:nvPicPr>
        <p:blipFill rotWithShape="1">
          <a:blip r:embed="rId4"/>
          <a:srcRect l="50429" t="47884" r="31217" b="29365"/>
          <a:stretch/>
        </p:blipFill>
        <p:spPr bwMode="auto">
          <a:xfrm>
            <a:off x="995201" y="780947"/>
            <a:ext cx="1576626" cy="142247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5" name="Zaoblený obdélník 24"/>
          <p:cNvSpPr/>
          <p:nvPr/>
        </p:nvSpPr>
        <p:spPr>
          <a:xfrm>
            <a:off x="48936" y="5578715"/>
            <a:ext cx="3096229" cy="1163858"/>
          </a:xfrm>
          <a:prstGeom prst="roundRect">
            <a:avLst/>
          </a:prstGeom>
          <a:ln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fontAlgn="base"/>
            <a:r>
              <a:rPr lang="cs-CZ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EXTRAKCE KOVŮ</a:t>
            </a:r>
          </a:p>
          <a:p>
            <a:pPr marL="285750" indent="-285750" fontAlgn="base">
              <a:buFont typeface="Wingdings" panose="05000000000000000000" pitchFamily="2" charset="2"/>
              <a:buChar char="ü"/>
            </a:pPr>
            <a:r>
              <a:rPr lang="cs-CZ" sz="1400" dirty="0">
                <a:solidFill>
                  <a:schemeClr val="tx1"/>
                </a:solidFill>
              </a:rPr>
              <a:t>Po zhojení odstranění materiálů užitých k osteosyntéze</a:t>
            </a:r>
          </a:p>
          <a:p>
            <a:pPr marL="285750" indent="-285750" fontAlgn="base">
              <a:buFont typeface="Wingdings" panose="05000000000000000000" pitchFamily="2" charset="2"/>
              <a:buChar char="ü"/>
            </a:pPr>
            <a:r>
              <a:rPr lang="cs-CZ" sz="1400" dirty="0">
                <a:solidFill>
                  <a:schemeClr val="tx1"/>
                </a:solidFill>
              </a:rPr>
              <a:t>Obvykle za 1,5 - 2 roky</a:t>
            </a:r>
          </a:p>
          <a:p>
            <a:pPr marL="285750" indent="-285750" fontAlgn="base">
              <a:buFont typeface="Wingdings" panose="05000000000000000000" pitchFamily="2" charset="2"/>
              <a:buChar char="ü"/>
            </a:pPr>
            <a:r>
              <a:rPr lang="cs-CZ" sz="1400" dirty="0">
                <a:solidFill>
                  <a:schemeClr val="tx1"/>
                </a:solidFill>
              </a:rPr>
              <a:t>Nemusí být provedena vždy </a:t>
            </a:r>
          </a:p>
        </p:txBody>
      </p:sp>
      <p:pic>
        <p:nvPicPr>
          <p:cNvPr id="19" name="Obrázek 18"/>
          <p:cNvPicPr/>
          <p:nvPr/>
        </p:nvPicPr>
        <p:blipFill rotWithShape="1">
          <a:blip r:embed="rId5"/>
          <a:srcRect l="37708" t="19003" r="56354" b="55582"/>
          <a:stretch/>
        </p:blipFill>
        <p:spPr bwMode="auto">
          <a:xfrm>
            <a:off x="168617" y="794639"/>
            <a:ext cx="836915" cy="144751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313351" y="2104781"/>
            <a:ext cx="5856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Hřeby</a:t>
            </a:r>
          </a:p>
        </p:txBody>
      </p:sp>
      <p:sp>
        <p:nvSpPr>
          <p:cNvPr id="6" name="Obdélník 5"/>
          <p:cNvSpPr/>
          <p:nvPr/>
        </p:nvSpPr>
        <p:spPr>
          <a:xfrm>
            <a:off x="2308628" y="2142013"/>
            <a:ext cx="13774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 err="1"/>
              <a:t>Kirschnerovy</a:t>
            </a:r>
            <a:r>
              <a:rPr lang="cs-CZ" sz="1200" dirty="0"/>
              <a:t> dráty </a:t>
            </a:r>
          </a:p>
        </p:txBody>
      </p:sp>
      <p:pic>
        <p:nvPicPr>
          <p:cNvPr id="24" name="Obrázek 23"/>
          <p:cNvPicPr/>
          <p:nvPr/>
        </p:nvPicPr>
        <p:blipFill rotWithShape="1">
          <a:blip r:embed="rId6"/>
          <a:srcRect l="29762" t="41799" r="56349" b="29365"/>
          <a:stretch/>
        </p:blipFill>
        <p:spPr bwMode="auto">
          <a:xfrm>
            <a:off x="880801" y="2522082"/>
            <a:ext cx="742332" cy="172785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2" name="Ovál 11"/>
          <p:cNvSpPr/>
          <p:nvPr/>
        </p:nvSpPr>
        <p:spPr>
          <a:xfrm>
            <a:off x="2138243" y="4671978"/>
            <a:ext cx="359965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TextovéPole 12"/>
          <p:cNvSpPr txBox="1"/>
          <p:nvPr/>
        </p:nvSpPr>
        <p:spPr>
          <a:xfrm>
            <a:off x="2629436" y="2459826"/>
            <a:ext cx="6286993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cs-CZ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EXTRAOSEÁLNÍ OSTEOSYNÉZA</a:t>
            </a:r>
          </a:p>
          <a:p>
            <a:pPr fontAlgn="base"/>
            <a:r>
              <a:rPr lang="cs-CZ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DLAHOVÁ OSTEOSYNTÉTA </a:t>
            </a:r>
            <a:r>
              <a:rPr lang="cs-CZ" sz="1400" dirty="0"/>
              <a:t>Ke kosti se přiloží dlaha vhodného tvaru a upevní se kostními šrouby</a:t>
            </a:r>
          </a:p>
          <a:p>
            <a:pPr marL="285750" indent="-285750" fontAlgn="base">
              <a:buFont typeface="Wingdings" panose="05000000000000000000" pitchFamily="2" charset="2"/>
              <a:buChar char="ü"/>
            </a:pPr>
            <a:r>
              <a:rPr lang="cs-CZ" sz="1400" dirty="0"/>
              <a:t>Dlahy jsou různých tvarů a velikostí</a:t>
            </a:r>
          </a:p>
          <a:p>
            <a:pPr fontAlgn="base"/>
            <a:r>
              <a:rPr lang="cs-CZ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OSTEOSYNTÉZA SAMOTNÝMI ŠROUBY </a:t>
            </a:r>
          </a:p>
          <a:p>
            <a:pPr marL="285750" indent="-285750" fontAlgn="base">
              <a:buFont typeface="Wingdings" panose="05000000000000000000" pitchFamily="2" charset="2"/>
              <a:buChar char="ü"/>
            </a:pPr>
            <a:r>
              <a:rPr lang="cs-CZ" sz="1400" dirty="0"/>
              <a:t>Zlomenina fixována pouze kostními šrouby</a:t>
            </a:r>
          </a:p>
          <a:p>
            <a:endParaRPr lang="cs-CZ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cs-CZ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cs-CZ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TAHOVÁ CERKLÁŽ (EXTRAOSEÁLNÍ)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400" dirty="0"/>
              <a:t>Stažení kostních úlomků za využití smyčky</a:t>
            </a:r>
          </a:p>
          <a:p>
            <a:pPr fontAlgn="base"/>
            <a:endParaRPr lang="cs-CZ" sz="1400" dirty="0"/>
          </a:p>
          <a:p>
            <a:pPr fontAlgn="base"/>
            <a:endParaRPr lang="cs-CZ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fontAlgn="base"/>
            <a:endParaRPr lang="cs-CZ" sz="1000" dirty="0"/>
          </a:p>
        </p:txBody>
      </p:sp>
      <p:sp>
        <p:nvSpPr>
          <p:cNvPr id="14" name="TextovéPole 13"/>
          <p:cNvSpPr txBox="1"/>
          <p:nvPr/>
        </p:nvSpPr>
        <p:spPr>
          <a:xfrm>
            <a:off x="4477746" y="794726"/>
            <a:ext cx="454438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NITRODŘEŇOVÁ (INTRAOSEÁLNÍ) OSTEOSYNTÉZA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400" dirty="0"/>
              <a:t>Interní fixace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400" dirty="0"/>
              <a:t>Kovové implantáty se vkládají dovnitř do kosti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400" dirty="0"/>
              <a:t>Různé tvary a velikosti - dle kosti, která je spojována</a:t>
            </a:r>
          </a:p>
          <a:p>
            <a:endParaRPr lang="cs-CZ" sz="1000" dirty="0"/>
          </a:p>
        </p:txBody>
      </p:sp>
      <p:sp>
        <p:nvSpPr>
          <p:cNvPr id="31" name="Zaoblený obdélník 30"/>
          <p:cNvSpPr/>
          <p:nvPr/>
        </p:nvSpPr>
        <p:spPr>
          <a:xfrm>
            <a:off x="3275856" y="5578715"/>
            <a:ext cx="5793672" cy="1163858"/>
          </a:xfrm>
          <a:prstGeom prst="roundRect">
            <a:avLst/>
          </a:prstGeom>
          <a:ln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fontAlgn="base"/>
            <a:r>
              <a:rPr lang="cs-CZ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SPECIÁLNÍ OZNAČENÍ POJÍCÍCH MATERIÁLŮ DLE VÝROBCE A VLASTNOSÍ</a:t>
            </a:r>
          </a:p>
          <a:p>
            <a:pPr marL="285750" indent="-285750" fontAlgn="base">
              <a:buFont typeface="Wingdings" panose="05000000000000000000" pitchFamily="2" charset="2"/>
              <a:buChar char="ü"/>
            </a:pPr>
            <a:r>
              <a:rPr lang="cs-CZ" sz="1400" dirty="0">
                <a:solidFill>
                  <a:schemeClr val="tx1"/>
                </a:solidFill>
              </a:rPr>
              <a:t>Šroub </a:t>
            </a:r>
            <a:r>
              <a:rPr lang="cs-CZ" sz="1400" dirty="0" err="1">
                <a:solidFill>
                  <a:schemeClr val="tx1"/>
                </a:solidFill>
              </a:rPr>
              <a:t>medlin</a:t>
            </a:r>
            <a:r>
              <a:rPr lang="cs-CZ" sz="1400" dirty="0">
                <a:solidFill>
                  <a:schemeClr val="tx1"/>
                </a:solidFill>
              </a:rPr>
              <a:t> - kostní šroub od firmy </a:t>
            </a:r>
            <a:r>
              <a:rPr lang="cs-CZ" sz="1400" dirty="0" err="1">
                <a:solidFill>
                  <a:schemeClr val="tx1"/>
                </a:solidFill>
              </a:rPr>
              <a:t>medlin</a:t>
            </a:r>
            <a:endParaRPr lang="cs-CZ" sz="1400" dirty="0">
              <a:solidFill>
                <a:schemeClr val="tx1"/>
              </a:solidFill>
            </a:endParaRPr>
          </a:p>
          <a:p>
            <a:pPr marL="285750" indent="-285750" fontAlgn="base">
              <a:buFont typeface="Wingdings" panose="05000000000000000000" pitchFamily="2" charset="2"/>
              <a:buChar char="ü"/>
            </a:pPr>
            <a:r>
              <a:rPr lang="cs-CZ" sz="1400" dirty="0" err="1">
                <a:solidFill>
                  <a:schemeClr val="tx1"/>
                </a:solidFill>
              </a:rPr>
              <a:t>Targon</a:t>
            </a:r>
            <a:r>
              <a:rPr lang="cs-CZ" sz="1400" dirty="0">
                <a:solidFill>
                  <a:schemeClr val="tx1"/>
                </a:solidFill>
              </a:rPr>
              <a:t> - firma </a:t>
            </a:r>
            <a:r>
              <a:rPr lang="cs-CZ" sz="1400" dirty="0" err="1">
                <a:solidFill>
                  <a:schemeClr val="tx1"/>
                </a:solidFill>
              </a:rPr>
              <a:t>Bbraun</a:t>
            </a:r>
            <a:r>
              <a:rPr lang="cs-CZ" sz="1400" dirty="0">
                <a:solidFill>
                  <a:schemeClr val="tx1"/>
                </a:solidFill>
              </a:rPr>
              <a:t> (různé tvary) </a:t>
            </a:r>
          </a:p>
          <a:p>
            <a:pPr marL="285750" indent="-285750" fontAlgn="base">
              <a:buFont typeface="Wingdings" panose="05000000000000000000" pitchFamily="2" charset="2"/>
              <a:buChar char="ü"/>
            </a:pPr>
            <a:r>
              <a:rPr lang="cs-CZ" sz="1400" dirty="0">
                <a:solidFill>
                  <a:schemeClr val="tx1"/>
                </a:solidFill>
              </a:rPr>
              <a:t>LCP dlaha</a:t>
            </a:r>
          </a:p>
        </p:txBody>
      </p:sp>
      <p:pic>
        <p:nvPicPr>
          <p:cNvPr id="3076" name="Picture 4" descr="http://medin.cz/data/filecache/3a/1527b8eed603630aa3af62a38033e15f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312700" y="2930517"/>
            <a:ext cx="1595821" cy="895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ovéPole 33"/>
          <p:cNvSpPr txBox="1"/>
          <p:nvPr/>
        </p:nvSpPr>
        <p:spPr>
          <a:xfrm>
            <a:off x="7024367" y="6504468"/>
            <a:ext cx="218132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dirty="0" err="1"/>
              <a:t>Targon</a:t>
            </a:r>
            <a:r>
              <a:rPr lang="cs-CZ" sz="1000" dirty="0"/>
              <a:t> - proximální krček femuru</a:t>
            </a:r>
          </a:p>
        </p:txBody>
      </p:sp>
      <p:pic>
        <p:nvPicPr>
          <p:cNvPr id="35" name="Obrázek 34"/>
          <p:cNvPicPr/>
          <p:nvPr/>
        </p:nvPicPr>
        <p:blipFill rotWithShape="1">
          <a:blip r:embed="rId8"/>
          <a:srcRect l="64703" t="33863" r="18320" b="34126"/>
          <a:stretch/>
        </p:blipFill>
        <p:spPr bwMode="auto">
          <a:xfrm>
            <a:off x="7596336" y="5819353"/>
            <a:ext cx="672902" cy="71490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8" name="TextovéPole 27"/>
          <p:cNvSpPr txBox="1"/>
          <p:nvPr/>
        </p:nvSpPr>
        <p:spPr>
          <a:xfrm>
            <a:off x="2267744" y="1965584"/>
            <a:ext cx="4002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[2]</a:t>
            </a:r>
          </a:p>
        </p:txBody>
      </p:sp>
      <p:sp>
        <p:nvSpPr>
          <p:cNvPr id="38" name="TextovéPole 37"/>
          <p:cNvSpPr txBox="1"/>
          <p:nvPr/>
        </p:nvSpPr>
        <p:spPr>
          <a:xfrm>
            <a:off x="707917" y="1949150"/>
            <a:ext cx="4002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solidFill>
                  <a:schemeClr val="bg1"/>
                </a:solidFill>
              </a:rPr>
              <a:t>[1]</a:t>
            </a:r>
          </a:p>
        </p:txBody>
      </p:sp>
      <p:sp>
        <p:nvSpPr>
          <p:cNvPr id="40" name="TextovéPole 39"/>
          <p:cNvSpPr txBox="1"/>
          <p:nvPr/>
        </p:nvSpPr>
        <p:spPr>
          <a:xfrm>
            <a:off x="2229151" y="4037625"/>
            <a:ext cx="4002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solidFill>
                  <a:schemeClr val="bg1"/>
                </a:solidFill>
              </a:rPr>
              <a:t>[4]</a:t>
            </a:r>
          </a:p>
        </p:txBody>
      </p:sp>
      <p:pic>
        <p:nvPicPr>
          <p:cNvPr id="41" name="Obrázek 40"/>
          <p:cNvPicPr/>
          <p:nvPr/>
        </p:nvPicPr>
        <p:blipFill rotWithShape="1">
          <a:blip r:embed="rId9"/>
          <a:srcRect l="51753" t="39683" r="33366" b="11376"/>
          <a:stretch/>
        </p:blipFill>
        <p:spPr bwMode="auto">
          <a:xfrm>
            <a:off x="178448" y="2537411"/>
            <a:ext cx="720552" cy="171252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9" name="TextovéPole 38"/>
          <p:cNvSpPr txBox="1"/>
          <p:nvPr/>
        </p:nvSpPr>
        <p:spPr>
          <a:xfrm>
            <a:off x="594914" y="4033610"/>
            <a:ext cx="4002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[5]</a:t>
            </a:r>
          </a:p>
        </p:txBody>
      </p:sp>
      <p:sp>
        <p:nvSpPr>
          <p:cNvPr id="42" name="TextovéPole 41"/>
          <p:cNvSpPr txBox="1"/>
          <p:nvPr/>
        </p:nvSpPr>
        <p:spPr>
          <a:xfrm>
            <a:off x="1325714" y="4010044"/>
            <a:ext cx="4002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solidFill>
                  <a:schemeClr val="bg1"/>
                </a:solidFill>
              </a:rPr>
              <a:t>[6]</a:t>
            </a:r>
          </a:p>
        </p:txBody>
      </p:sp>
      <p:pic>
        <p:nvPicPr>
          <p:cNvPr id="43" name="Picture 10" descr="Kirschnerovy drÃ¡ty a K-drÃ¡ty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292305" y="1091358"/>
            <a:ext cx="1411830" cy="812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TextovéPole 43"/>
          <p:cNvSpPr txBox="1"/>
          <p:nvPr/>
        </p:nvSpPr>
        <p:spPr>
          <a:xfrm>
            <a:off x="3070016" y="1960129"/>
            <a:ext cx="4002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[3]</a:t>
            </a:r>
          </a:p>
        </p:txBody>
      </p:sp>
      <p:pic>
        <p:nvPicPr>
          <p:cNvPr id="45" name="Obrázek 44"/>
          <p:cNvPicPr/>
          <p:nvPr/>
        </p:nvPicPr>
        <p:blipFill rotWithShape="1">
          <a:blip r:embed="rId11"/>
          <a:srcRect l="60847" t="43915" r="15178" b="20107"/>
          <a:stretch/>
        </p:blipFill>
        <p:spPr bwMode="auto">
          <a:xfrm>
            <a:off x="3424415" y="795051"/>
            <a:ext cx="1018213" cy="139774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7" name="TextovéPole 46"/>
          <p:cNvSpPr txBox="1"/>
          <p:nvPr/>
        </p:nvSpPr>
        <p:spPr>
          <a:xfrm>
            <a:off x="4182716" y="1989043"/>
            <a:ext cx="4002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solidFill>
                  <a:schemeClr val="bg1"/>
                </a:solidFill>
              </a:rPr>
              <a:t>[4]</a:t>
            </a:r>
          </a:p>
        </p:txBody>
      </p:sp>
      <p:sp>
        <p:nvSpPr>
          <p:cNvPr id="48" name="TextovéPole 47"/>
          <p:cNvSpPr txBox="1"/>
          <p:nvPr/>
        </p:nvSpPr>
        <p:spPr>
          <a:xfrm>
            <a:off x="2233102" y="4033398"/>
            <a:ext cx="4002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[7]</a:t>
            </a:r>
          </a:p>
        </p:txBody>
      </p:sp>
      <p:sp>
        <p:nvSpPr>
          <p:cNvPr id="49" name="TextovéPole 48"/>
          <p:cNvSpPr txBox="1"/>
          <p:nvPr/>
        </p:nvSpPr>
        <p:spPr>
          <a:xfrm>
            <a:off x="909640" y="5067647"/>
            <a:ext cx="4002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[9]</a:t>
            </a:r>
          </a:p>
        </p:txBody>
      </p:sp>
      <p:sp>
        <p:nvSpPr>
          <p:cNvPr id="50" name="TextovéPole 49"/>
          <p:cNvSpPr txBox="1"/>
          <p:nvPr/>
        </p:nvSpPr>
        <p:spPr>
          <a:xfrm>
            <a:off x="2267745" y="5079424"/>
            <a:ext cx="4557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solidFill>
                  <a:schemeClr val="bg1"/>
                </a:solidFill>
              </a:rPr>
              <a:t>[10]</a:t>
            </a:r>
          </a:p>
        </p:txBody>
      </p:sp>
      <p:sp>
        <p:nvSpPr>
          <p:cNvPr id="51" name="TextovéPole 50"/>
          <p:cNvSpPr txBox="1"/>
          <p:nvPr/>
        </p:nvSpPr>
        <p:spPr>
          <a:xfrm>
            <a:off x="7938257" y="6350579"/>
            <a:ext cx="4708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[11]</a:t>
            </a:r>
          </a:p>
        </p:txBody>
      </p:sp>
      <p:pic>
        <p:nvPicPr>
          <p:cNvPr id="37" name="Obrázek 36" descr="https://www.medin.cz/data/filecache/ab/1_2.png"/>
          <p:cNvPicPr/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7" t="6434" r="55853" b="12925"/>
          <a:stretch/>
        </p:blipFill>
        <p:spPr bwMode="auto">
          <a:xfrm>
            <a:off x="7452319" y="3269187"/>
            <a:ext cx="1550413" cy="96396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6" name="TextovéPole 45"/>
          <p:cNvSpPr txBox="1"/>
          <p:nvPr/>
        </p:nvSpPr>
        <p:spPr>
          <a:xfrm>
            <a:off x="8438766" y="3997524"/>
            <a:ext cx="4002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[8]</a:t>
            </a:r>
          </a:p>
        </p:txBody>
      </p:sp>
      <p:sp>
        <p:nvSpPr>
          <p:cNvPr id="52" name="Ovál 51"/>
          <p:cNvSpPr/>
          <p:nvPr/>
        </p:nvSpPr>
        <p:spPr>
          <a:xfrm>
            <a:off x="4932040" y="113454"/>
            <a:ext cx="232331" cy="45226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2800"/>
          </a:p>
        </p:txBody>
      </p:sp>
      <p:sp>
        <p:nvSpPr>
          <p:cNvPr id="53" name="Ovál 52"/>
          <p:cNvSpPr/>
          <p:nvPr/>
        </p:nvSpPr>
        <p:spPr>
          <a:xfrm>
            <a:off x="6372200" y="128773"/>
            <a:ext cx="232331" cy="45226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Zaoblený obdélníkový bublinový popisek 9"/>
          <p:cNvSpPr/>
          <p:nvPr/>
        </p:nvSpPr>
        <p:spPr>
          <a:xfrm>
            <a:off x="7596336" y="0"/>
            <a:ext cx="1529200" cy="612258"/>
          </a:xfrm>
          <a:prstGeom prst="wedgeRoundRectCallout">
            <a:avLst>
              <a:gd name="adj1" fmla="val -102557"/>
              <a:gd name="adj2" fmla="val -15853"/>
              <a:gd name="adj3" fmla="val 16667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600" b="1" dirty="0"/>
              <a:t>INTERNÍ FIXACE</a:t>
            </a:r>
          </a:p>
        </p:txBody>
      </p:sp>
      <p:sp>
        <p:nvSpPr>
          <p:cNvPr id="7" name="Zástupný symbol pro zápatí 6">
            <a:extLst>
              <a:ext uri="{FF2B5EF4-FFF2-40B4-BE49-F238E27FC236}">
                <a16:creationId xmlns:a16="http://schemas.microsoft.com/office/drawing/2014/main" id="{589C91A5-D5E7-4208-B1A3-B821CBA04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Dedikováno projektu MUNI/FR/0962/2017</a:t>
            </a:r>
          </a:p>
        </p:txBody>
      </p:sp>
    </p:spTree>
    <p:extLst>
      <p:ext uri="{BB962C8B-B14F-4D97-AF65-F5344CB8AC3E}">
        <p14:creationId xmlns:p14="http://schemas.microsoft.com/office/powerpoint/2010/main" val="3148142152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0" y="0"/>
            <a:ext cx="914400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000" dirty="0"/>
              <a:t>LUCKEROVÁ, Lucie. 5. Zlomeniny. In LUCKEROVÁ, Lucie et al. </a:t>
            </a:r>
            <a:r>
              <a:rPr lang="cs-CZ" sz="1000" i="1" dirty="0"/>
              <a:t>Ošetřovatelská péče o pacienta v traumatologii. </a:t>
            </a:r>
            <a:r>
              <a:rPr lang="cs-CZ" sz="1000" dirty="0"/>
              <a:t>Brno (</a:t>
            </a:r>
            <a:r>
              <a:rPr lang="cs-CZ" sz="1000" dirty="0" err="1"/>
              <a:t>Czechia</a:t>
            </a:r>
            <a:r>
              <a:rPr lang="cs-CZ" sz="1000" dirty="0"/>
              <a:t>): NCO NZO, 2014, s. 23 - 35. ISBN 9788070135693. Czech.</a:t>
            </a:r>
          </a:p>
          <a:p>
            <a:r>
              <a:rPr lang="cs-CZ" sz="1000" dirty="0"/>
              <a:t>ZEMAN, Miroslav a FÁRA Miroslav. Nauka o poraněních. In Miroslav ZEMAN, Zdeněk KRŠKA et al. Chirurgická propedeutika. Praha: </a:t>
            </a:r>
            <a:r>
              <a:rPr lang="cs-CZ" sz="1000" dirty="0" err="1"/>
              <a:t>Grada</a:t>
            </a:r>
            <a:r>
              <a:rPr lang="cs-CZ" sz="1000" dirty="0"/>
              <a:t>, 2011, s. 315 - 364. ISBN 9788024737706. Czech.</a:t>
            </a:r>
            <a:endParaRPr lang="cs-CZ" sz="1000" dirty="0">
              <a:solidFill>
                <a:srgbClr val="FF0000"/>
              </a:solidFill>
            </a:endParaRPr>
          </a:p>
          <a:p>
            <a:endParaRPr lang="cs-CZ" sz="1000" dirty="0"/>
          </a:p>
          <a:p>
            <a:endParaRPr lang="cs-CZ" sz="1000" u="sng" dirty="0"/>
          </a:p>
          <a:p>
            <a:pPr marL="228600" indent="-228600">
              <a:buFont typeface="+mj-lt"/>
              <a:buAutoNum type="arabicPeriod"/>
            </a:pPr>
            <a:r>
              <a:rPr lang="cs-CZ" sz="1000" dirty="0"/>
              <a:t>TRLICA, J., I. POČEPCOV, J. KOČÍ, M. FRANK, T. HOLEČEK a T. DĚDEK. </a:t>
            </a:r>
            <a:r>
              <a:rPr lang="cs-CZ" sz="1000" dirty="0" err="1"/>
              <a:t>True</a:t>
            </a:r>
            <a:r>
              <a:rPr lang="cs-CZ" sz="1000" dirty="0"/>
              <a:t>/</a:t>
            </a:r>
            <a:r>
              <a:rPr lang="cs-CZ" sz="1000" dirty="0" err="1"/>
              <a:t>Flex</a:t>
            </a:r>
            <a:r>
              <a:rPr lang="cs-CZ" sz="1000" dirty="0"/>
              <a:t> </a:t>
            </a:r>
            <a:r>
              <a:rPr lang="cs-CZ" sz="1000" dirty="0" err="1"/>
              <a:t>intramedullary</a:t>
            </a:r>
            <a:r>
              <a:rPr lang="cs-CZ" sz="1000" dirty="0"/>
              <a:t> </a:t>
            </a:r>
            <a:r>
              <a:rPr lang="cs-CZ" sz="1000" dirty="0" err="1"/>
              <a:t>nailing</a:t>
            </a:r>
            <a:r>
              <a:rPr lang="cs-CZ" sz="1000" dirty="0"/>
              <a:t> </a:t>
            </a:r>
            <a:r>
              <a:rPr lang="cs-CZ" sz="1000" dirty="0" err="1"/>
              <a:t>for</a:t>
            </a:r>
            <a:r>
              <a:rPr lang="cs-CZ" sz="1000" dirty="0"/>
              <a:t> </a:t>
            </a:r>
            <a:r>
              <a:rPr lang="cs-CZ" sz="1000" dirty="0" err="1"/>
              <a:t>forearm</a:t>
            </a:r>
            <a:r>
              <a:rPr lang="cs-CZ" sz="1000" dirty="0"/>
              <a:t> </a:t>
            </a:r>
            <a:r>
              <a:rPr lang="cs-CZ" sz="1000" dirty="0" err="1"/>
              <a:t>shaft</a:t>
            </a:r>
            <a:r>
              <a:rPr lang="cs-CZ" sz="1000" dirty="0"/>
              <a:t> </a:t>
            </a:r>
            <a:r>
              <a:rPr lang="cs-CZ" sz="1000" dirty="0" err="1"/>
              <a:t>fractures</a:t>
            </a:r>
            <a:r>
              <a:rPr lang="cs-CZ" sz="1000" dirty="0"/>
              <a:t>. Long-term </a:t>
            </a:r>
            <a:r>
              <a:rPr lang="cs-CZ" sz="1000" dirty="0" err="1"/>
              <a:t>results</a:t>
            </a:r>
            <a:r>
              <a:rPr lang="cs-CZ" sz="1000" dirty="0"/>
              <a:t>. </a:t>
            </a:r>
            <a:r>
              <a:rPr lang="cs-CZ" sz="1000" i="1" dirty="0"/>
              <a:t>Acta </a:t>
            </a:r>
            <a:r>
              <a:rPr lang="cs-CZ" sz="1000" i="1" dirty="0" err="1"/>
              <a:t>Chirurgiae</a:t>
            </a:r>
            <a:r>
              <a:rPr lang="cs-CZ" sz="1000" i="1" dirty="0"/>
              <a:t> </a:t>
            </a:r>
            <a:r>
              <a:rPr lang="cs-CZ" sz="1000" i="1" dirty="0" err="1"/>
              <a:t>Orthopaedicae</a:t>
            </a:r>
            <a:r>
              <a:rPr lang="cs-CZ" sz="1000" i="1" dirty="0"/>
              <a:t> et </a:t>
            </a:r>
            <a:r>
              <a:rPr lang="cs-CZ" sz="1000" i="1" dirty="0" err="1"/>
              <a:t>Traumatologiae</a:t>
            </a:r>
            <a:r>
              <a:rPr lang="cs-CZ" sz="1000" i="1" dirty="0"/>
              <a:t> </a:t>
            </a:r>
            <a:r>
              <a:rPr lang="cs-CZ" sz="1000" i="1" dirty="0" err="1"/>
              <a:t>Cechoslovaca</a:t>
            </a:r>
            <a:r>
              <a:rPr lang="cs-CZ" sz="1000" dirty="0"/>
              <a:t> [online]. 2012, 79(4), 347 - 354 [</a:t>
            </a:r>
            <a:r>
              <a:rPr lang="cs-CZ" sz="1000" dirty="0" err="1"/>
              <a:t>cited</a:t>
            </a:r>
            <a:r>
              <a:rPr lang="cs-CZ" sz="1000" dirty="0"/>
              <a:t>. 2018-07-18]. ISSN 00015415. </a:t>
            </a:r>
            <a:r>
              <a:rPr lang="cs-CZ" sz="1000" dirty="0" err="1"/>
              <a:t>Available</a:t>
            </a:r>
            <a:r>
              <a:rPr lang="cs-CZ" sz="1000" dirty="0"/>
              <a:t> </a:t>
            </a:r>
            <a:r>
              <a:rPr lang="cs-CZ" sz="1000" dirty="0" err="1"/>
              <a:t>from</a:t>
            </a:r>
            <a:r>
              <a:rPr lang="cs-CZ" sz="1000" dirty="0"/>
              <a:t>: </a:t>
            </a:r>
            <a:r>
              <a:rPr lang="cs-CZ" sz="1000" dirty="0">
                <a:hlinkClick r:id="rId2" action="ppaction://hlinkfile"/>
              </a:rPr>
              <a:t>file:///C:/Users/59873/Downloads/Oper%20navod-VCP-126.000.849.pdf</a:t>
            </a:r>
            <a:endParaRPr lang="cs-CZ" sz="1000" dirty="0"/>
          </a:p>
          <a:p>
            <a:pPr marL="228600" indent="-228600">
              <a:buFont typeface="+mj-lt"/>
              <a:buAutoNum type="arabicPeriod"/>
            </a:pPr>
            <a:r>
              <a:rPr lang="cs-CZ" sz="1000" dirty="0"/>
              <a:t>MARVAN, J., V. DŽUPA, R. BARTOŠKA, M. KRBEC, D. KACHLÍK a V. BÁČA. </a:t>
            </a:r>
            <a:r>
              <a:rPr lang="cs-CZ" sz="1000" dirty="0" err="1"/>
              <a:t>Kirschner</a:t>
            </a:r>
            <a:r>
              <a:rPr lang="cs-CZ" sz="1000" dirty="0"/>
              <a:t> </a:t>
            </a:r>
            <a:r>
              <a:rPr lang="cs-CZ" sz="1000" dirty="0" err="1"/>
              <a:t>wiretransfixation</a:t>
            </a:r>
            <a:r>
              <a:rPr lang="cs-CZ" sz="1000" dirty="0"/>
              <a:t> </a:t>
            </a:r>
            <a:r>
              <a:rPr lang="cs-CZ" sz="1000" dirty="0" err="1"/>
              <a:t>of</a:t>
            </a:r>
            <a:r>
              <a:rPr lang="cs-CZ" sz="1000" dirty="0"/>
              <a:t> </a:t>
            </a:r>
            <a:r>
              <a:rPr lang="cs-CZ" sz="1000" dirty="0" err="1"/>
              <a:t>unstable</a:t>
            </a:r>
            <a:r>
              <a:rPr lang="cs-CZ" sz="1000" dirty="0"/>
              <a:t> </a:t>
            </a:r>
            <a:r>
              <a:rPr lang="cs-CZ" sz="1000" dirty="0" err="1"/>
              <a:t>ankle</a:t>
            </a:r>
            <a:r>
              <a:rPr lang="cs-CZ" sz="1000" dirty="0"/>
              <a:t> </a:t>
            </a:r>
            <a:r>
              <a:rPr lang="cs-CZ" sz="1000" dirty="0" err="1"/>
              <a:t>fractures</a:t>
            </a:r>
            <a:r>
              <a:rPr lang="cs-CZ" sz="1000" dirty="0"/>
              <a:t>: </a:t>
            </a:r>
            <a:r>
              <a:rPr lang="cs-CZ" sz="1000" dirty="0" err="1"/>
              <a:t>Indication</a:t>
            </a:r>
            <a:r>
              <a:rPr lang="cs-CZ" sz="1000" dirty="0"/>
              <a:t>, </a:t>
            </a:r>
            <a:r>
              <a:rPr lang="cs-CZ" sz="1000" dirty="0" err="1"/>
              <a:t>surgical</a:t>
            </a:r>
            <a:r>
              <a:rPr lang="cs-CZ" sz="1000" dirty="0"/>
              <a:t> </a:t>
            </a:r>
            <a:r>
              <a:rPr lang="cs-CZ" sz="1000" dirty="0" err="1"/>
              <a:t>technique</a:t>
            </a:r>
            <a:r>
              <a:rPr lang="cs-CZ" sz="1000" dirty="0"/>
              <a:t> and </a:t>
            </a:r>
            <a:r>
              <a:rPr lang="cs-CZ" sz="1000" dirty="0" err="1"/>
              <a:t>outcomes</a:t>
            </a:r>
            <a:r>
              <a:rPr lang="cs-CZ" sz="1000" dirty="0"/>
              <a:t>. Acta </a:t>
            </a:r>
            <a:r>
              <a:rPr lang="cs-CZ" sz="1000" dirty="0" err="1"/>
              <a:t>Chirurgiae</a:t>
            </a:r>
            <a:r>
              <a:rPr lang="cs-CZ" sz="1000" dirty="0"/>
              <a:t> </a:t>
            </a:r>
            <a:r>
              <a:rPr lang="cs-CZ" sz="1000" dirty="0" err="1"/>
              <a:t>Orthopaedicae</a:t>
            </a:r>
            <a:r>
              <a:rPr lang="cs-CZ" sz="1000" dirty="0"/>
              <a:t> et </a:t>
            </a:r>
            <a:r>
              <a:rPr lang="cs-CZ" sz="1000" dirty="0" err="1"/>
              <a:t>Traumatologiae</a:t>
            </a:r>
            <a:r>
              <a:rPr lang="cs-CZ" sz="1000" dirty="0"/>
              <a:t> </a:t>
            </a:r>
            <a:r>
              <a:rPr lang="cs-CZ" sz="1000" dirty="0" err="1"/>
              <a:t>Cechoslovaca</a:t>
            </a:r>
            <a:r>
              <a:rPr lang="cs-CZ" sz="1000" dirty="0"/>
              <a:t> [online]. 2015, 82(3), 216 - 221 [</a:t>
            </a:r>
            <a:r>
              <a:rPr lang="cs-CZ" sz="1000" dirty="0" err="1"/>
              <a:t>cited</a:t>
            </a:r>
            <a:r>
              <a:rPr lang="cs-CZ" sz="1000" dirty="0"/>
              <a:t>. 2018-07-18]. ISSN 00015415. Czech. </a:t>
            </a:r>
          </a:p>
          <a:p>
            <a:pPr marL="228600" indent="-228600">
              <a:buFont typeface="+mj-lt"/>
              <a:buAutoNum type="arabicPeriod"/>
            </a:pPr>
            <a:r>
              <a:rPr lang="cs-CZ" sz="1000" dirty="0" err="1"/>
              <a:t>Medlin</a:t>
            </a:r>
            <a:r>
              <a:rPr lang="cs-CZ" sz="1000" dirty="0"/>
              <a:t>, </a:t>
            </a:r>
            <a:r>
              <a:rPr lang="cs-CZ" sz="1000" dirty="0" err="1"/>
              <a:t>Kirschnerovy</a:t>
            </a:r>
            <a:r>
              <a:rPr lang="cs-CZ" sz="1000" dirty="0"/>
              <a:t> dráty a K-dráty </a:t>
            </a:r>
            <a:r>
              <a:rPr lang="en-US" sz="1000" dirty="0"/>
              <a:t>[</a:t>
            </a:r>
            <a:r>
              <a:rPr lang="cs-CZ" sz="1000" dirty="0"/>
              <a:t>online]. </a:t>
            </a:r>
            <a:r>
              <a:rPr lang="cs-CZ" sz="1000" dirty="0" err="1"/>
              <a:t>Czechia</a:t>
            </a:r>
            <a:r>
              <a:rPr lang="cs-CZ" sz="1000" dirty="0"/>
              <a:t>: Nové Město na Moravě. </a:t>
            </a:r>
            <a:r>
              <a:rPr lang="en-US" sz="1000" dirty="0"/>
              <a:t>[</a:t>
            </a:r>
            <a:r>
              <a:rPr lang="cs-CZ" sz="1000" dirty="0" err="1"/>
              <a:t>cited</a:t>
            </a:r>
            <a:r>
              <a:rPr lang="cs-CZ" sz="1000" dirty="0"/>
              <a:t> 2018-7-9]. </a:t>
            </a:r>
            <a:r>
              <a:rPr lang="cs-CZ" sz="1000" dirty="0" err="1"/>
              <a:t>Available</a:t>
            </a:r>
            <a:r>
              <a:rPr lang="cs-CZ" sz="1000" dirty="0"/>
              <a:t> </a:t>
            </a:r>
            <a:r>
              <a:rPr lang="cs-CZ" sz="1000" dirty="0" err="1"/>
              <a:t>from</a:t>
            </a:r>
            <a:r>
              <a:rPr lang="cs-CZ" sz="1000" dirty="0"/>
              <a:t>: </a:t>
            </a:r>
            <a:r>
              <a:rPr lang="cs-CZ" sz="1000" dirty="0">
                <a:hlinkClick r:id="rId3"/>
              </a:rPr>
              <a:t>https://eshop.medin.cz/</a:t>
            </a:r>
            <a:r>
              <a:rPr lang="cs-CZ" sz="1000" dirty="0" err="1">
                <a:hlinkClick r:id="rId3"/>
              </a:rPr>
              <a:t>kirschnerovy</a:t>
            </a:r>
            <a:r>
              <a:rPr lang="cs-CZ" sz="1000" dirty="0">
                <a:hlinkClick r:id="rId3"/>
              </a:rPr>
              <a:t>-</a:t>
            </a:r>
            <a:r>
              <a:rPr lang="cs-CZ" sz="1000" dirty="0" err="1">
                <a:hlinkClick r:id="rId3"/>
              </a:rPr>
              <a:t>draty</a:t>
            </a:r>
            <a:r>
              <a:rPr lang="cs-CZ" sz="1000" dirty="0">
                <a:hlinkClick r:id="rId3"/>
              </a:rPr>
              <a:t>-a-k-</a:t>
            </a:r>
            <a:r>
              <a:rPr lang="cs-CZ" sz="1000" dirty="0" err="1">
                <a:hlinkClick r:id="rId3"/>
              </a:rPr>
              <a:t>draty</a:t>
            </a:r>
            <a:r>
              <a:rPr lang="cs-CZ" sz="1000" dirty="0"/>
              <a:t>. Czech.</a:t>
            </a:r>
          </a:p>
          <a:p>
            <a:pPr marL="228600" indent="-228600">
              <a:buFont typeface="+mj-lt"/>
              <a:buAutoNum type="arabicPeriod"/>
            </a:pPr>
            <a:r>
              <a:rPr lang="cs-CZ" sz="1000" dirty="0"/>
              <a:t>ANZDOC, Expert R/AFN. Retrográdní/</a:t>
            </a:r>
            <a:r>
              <a:rPr lang="cs-CZ" sz="1000" dirty="0" err="1"/>
              <a:t>antegrádní</a:t>
            </a:r>
            <a:r>
              <a:rPr lang="cs-CZ" sz="1000" dirty="0"/>
              <a:t> femorální hřeb. </a:t>
            </a:r>
            <a:r>
              <a:rPr lang="en-US" sz="1000" dirty="0"/>
              <a:t>[</a:t>
            </a:r>
            <a:r>
              <a:rPr lang="cs-CZ" sz="1000" dirty="0" err="1"/>
              <a:t>cited</a:t>
            </a:r>
            <a:r>
              <a:rPr lang="cs-CZ" sz="1000" dirty="0"/>
              <a:t> 2018-7-9]. </a:t>
            </a:r>
            <a:r>
              <a:rPr lang="cs-CZ" sz="1000" dirty="0" err="1"/>
              <a:t>Available</a:t>
            </a:r>
            <a:r>
              <a:rPr lang="cs-CZ" sz="1000" dirty="0"/>
              <a:t> </a:t>
            </a:r>
            <a:r>
              <a:rPr lang="cs-CZ" sz="1000" dirty="0" err="1"/>
              <a:t>from</a:t>
            </a:r>
            <a:r>
              <a:rPr lang="cs-CZ" sz="1000" dirty="0"/>
              <a:t>: </a:t>
            </a:r>
            <a:r>
              <a:rPr lang="cs-CZ" sz="1000" dirty="0">
                <a:hlinkClick r:id="rId4"/>
              </a:rPr>
              <a:t>https://anzdoc.com/antegradni-femoralni-heb.html</a:t>
            </a:r>
            <a:r>
              <a:rPr lang="cs-CZ" sz="1000" dirty="0"/>
              <a:t>. Czech.</a:t>
            </a:r>
          </a:p>
          <a:p>
            <a:pPr marL="228600" indent="-228600">
              <a:buFont typeface="+mj-lt"/>
              <a:buAutoNum type="arabicPeriod"/>
            </a:pPr>
            <a:r>
              <a:rPr lang="cs-CZ" sz="1000" dirty="0"/>
              <a:t>SYNTHES, LCP dlaha 4,5/5,0mm na proximální femur, s hákem. Součást systému </a:t>
            </a:r>
            <a:r>
              <a:rPr lang="cs-CZ" sz="1000" dirty="0" err="1"/>
              <a:t>periartikulárních</a:t>
            </a:r>
            <a:r>
              <a:rPr lang="cs-CZ" sz="1000" dirty="0"/>
              <a:t> LCP dlah. </a:t>
            </a:r>
            <a:r>
              <a:rPr lang="cs-CZ" sz="1000" dirty="0" err="1"/>
              <a:t>Czechia</a:t>
            </a:r>
            <a:r>
              <a:rPr lang="cs-CZ" sz="1000" dirty="0"/>
              <a:t>: Praha. </a:t>
            </a:r>
            <a:r>
              <a:rPr lang="en-US" sz="1000" dirty="0"/>
              <a:t>[</a:t>
            </a:r>
            <a:r>
              <a:rPr lang="cs-CZ" sz="1000" dirty="0" err="1"/>
              <a:t>cited</a:t>
            </a:r>
            <a:r>
              <a:rPr lang="cs-CZ" sz="1000" dirty="0"/>
              <a:t> 2018-7-9]. </a:t>
            </a:r>
            <a:r>
              <a:rPr lang="cs-CZ" sz="1000" dirty="0" err="1"/>
              <a:t>Available</a:t>
            </a:r>
            <a:r>
              <a:rPr lang="cs-CZ" sz="1000" dirty="0"/>
              <a:t> </a:t>
            </a:r>
            <a:r>
              <a:rPr lang="cs-CZ" sz="1000" dirty="0" err="1"/>
              <a:t>from</a:t>
            </a:r>
            <a:r>
              <a:rPr lang="cs-CZ" sz="1000" dirty="0"/>
              <a:t>: file:///C:/Users/59873/Downloads/Oper%20navod-PFP-hook-126.000.863.pdf. Czech.</a:t>
            </a:r>
          </a:p>
          <a:p>
            <a:pPr marL="228600" indent="-228600" fontAlgn="base">
              <a:buFont typeface="+mj-lt"/>
              <a:buAutoNum type="arabicPeriod"/>
            </a:pPr>
            <a:r>
              <a:rPr lang="cs-CZ" sz="1000" dirty="0"/>
              <a:t>MELUZINOVÁ, P., L. KOPP, K. EDELMANN, P. OBRUBA a P. DRÁČ. Plate </a:t>
            </a:r>
            <a:r>
              <a:rPr lang="cs-CZ" sz="1000" dirty="0" err="1"/>
              <a:t>osteosynthesis</a:t>
            </a:r>
            <a:r>
              <a:rPr lang="cs-CZ" sz="1000" dirty="0"/>
              <a:t> </a:t>
            </a:r>
            <a:r>
              <a:rPr lang="cs-CZ" sz="1000" dirty="0" err="1"/>
              <a:t>of</a:t>
            </a:r>
            <a:r>
              <a:rPr lang="cs-CZ" sz="1000" dirty="0"/>
              <a:t> </a:t>
            </a:r>
            <a:r>
              <a:rPr lang="cs-CZ" sz="1000" dirty="0" err="1"/>
              <a:t>distal</a:t>
            </a:r>
            <a:r>
              <a:rPr lang="cs-CZ" sz="1000" dirty="0"/>
              <a:t> ulna </a:t>
            </a:r>
            <a:r>
              <a:rPr lang="cs-CZ" sz="1000" dirty="0" err="1"/>
              <a:t>fractures</a:t>
            </a:r>
            <a:r>
              <a:rPr lang="cs-CZ" sz="1000" dirty="0"/>
              <a:t> </a:t>
            </a:r>
            <a:r>
              <a:rPr lang="cs-CZ" sz="1000" dirty="0" err="1"/>
              <a:t>with</a:t>
            </a:r>
            <a:r>
              <a:rPr lang="cs-CZ" sz="1000" dirty="0"/>
              <a:t> </a:t>
            </a:r>
            <a:r>
              <a:rPr lang="cs-CZ" sz="1000" dirty="0" err="1"/>
              <a:t>associated</a:t>
            </a:r>
            <a:r>
              <a:rPr lang="cs-CZ" sz="1000" dirty="0"/>
              <a:t> </a:t>
            </a:r>
            <a:r>
              <a:rPr lang="cs-CZ" sz="1000" dirty="0" err="1"/>
              <a:t>distal</a:t>
            </a:r>
            <a:r>
              <a:rPr lang="cs-CZ" sz="1000" dirty="0"/>
              <a:t> </a:t>
            </a:r>
            <a:r>
              <a:rPr lang="cs-CZ" sz="1000" dirty="0" err="1"/>
              <a:t>radius</a:t>
            </a:r>
            <a:r>
              <a:rPr lang="cs-CZ" sz="1000" dirty="0"/>
              <a:t> </a:t>
            </a:r>
            <a:r>
              <a:rPr lang="cs-CZ" sz="1000" dirty="0" err="1"/>
              <a:t>fractures</a:t>
            </a:r>
            <a:r>
              <a:rPr lang="cs-CZ" sz="1000" dirty="0"/>
              <a:t> </a:t>
            </a:r>
            <a:r>
              <a:rPr lang="cs-CZ" sz="1000" dirty="0" err="1"/>
              <a:t>treated</a:t>
            </a:r>
            <a:r>
              <a:rPr lang="cs-CZ" sz="1000" dirty="0"/>
              <a:t> by open </a:t>
            </a:r>
            <a:r>
              <a:rPr lang="cs-CZ" sz="1000" dirty="0" err="1"/>
              <a:t>reduction</a:t>
            </a:r>
            <a:r>
              <a:rPr lang="cs-CZ" sz="1000" dirty="0"/>
              <a:t> and </a:t>
            </a:r>
            <a:r>
              <a:rPr lang="cs-CZ" sz="1000" dirty="0" err="1"/>
              <a:t>internal</a:t>
            </a:r>
            <a:r>
              <a:rPr lang="cs-CZ" sz="1000" dirty="0"/>
              <a:t> </a:t>
            </a:r>
            <a:r>
              <a:rPr lang="cs-CZ" sz="1000" dirty="0" err="1"/>
              <a:t>fixation</a:t>
            </a:r>
            <a:r>
              <a:rPr lang="cs-CZ" sz="1000" dirty="0"/>
              <a:t> - </a:t>
            </a:r>
            <a:r>
              <a:rPr lang="cs-CZ" sz="1000" dirty="0" err="1"/>
              <a:t>short</a:t>
            </a:r>
            <a:r>
              <a:rPr lang="cs-CZ" sz="1000" dirty="0"/>
              <a:t>-term </a:t>
            </a:r>
            <a:r>
              <a:rPr lang="cs-CZ" sz="1000" dirty="0" err="1"/>
              <a:t>functional</a:t>
            </a:r>
            <a:r>
              <a:rPr lang="cs-CZ" sz="1000" dirty="0"/>
              <a:t> and </a:t>
            </a:r>
            <a:r>
              <a:rPr lang="cs-CZ" sz="1000" dirty="0" err="1"/>
              <a:t>radiographic</a:t>
            </a:r>
            <a:r>
              <a:rPr lang="cs-CZ" sz="1000" dirty="0"/>
              <a:t> </a:t>
            </a:r>
            <a:r>
              <a:rPr lang="cs-CZ" sz="1000" dirty="0" err="1"/>
              <a:t>results</a:t>
            </a:r>
            <a:r>
              <a:rPr lang="cs-CZ" sz="1000" dirty="0"/>
              <a:t>. </a:t>
            </a:r>
            <a:r>
              <a:rPr lang="cs-CZ" sz="1000" i="1" dirty="0"/>
              <a:t>Acta </a:t>
            </a:r>
            <a:r>
              <a:rPr lang="cs-CZ" sz="1000" i="1" dirty="0" err="1"/>
              <a:t>Chirurgiae</a:t>
            </a:r>
            <a:r>
              <a:rPr lang="cs-CZ" sz="1000" i="1" dirty="0"/>
              <a:t> </a:t>
            </a:r>
            <a:r>
              <a:rPr lang="cs-CZ" sz="1000" i="1" dirty="0" err="1"/>
              <a:t>Orthopaedicae</a:t>
            </a:r>
            <a:r>
              <a:rPr lang="cs-CZ" sz="1000" i="1" dirty="0"/>
              <a:t> et </a:t>
            </a:r>
            <a:r>
              <a:rPr lang="cs-CZ" sz="1000" i="1" dirty="0" err="1"/>
              <a:t>Traumatologiae</a:t>
            </a:r>
            <a:r>
              <a:rPr lang="cs-CZ" sz="1000" i="1" dirty="0"/>
              <a:t> </a:t>
            </a:r>
            <a:r>
              <a:rPr lang="cs-CZ" sz="1000" i="1" dirty="0" err="1"/>
              <a:t>Cechoslovaca</a:t>
            </a:r>
            <a:r>
              <a:rPr lang="cs-CZ" sz="1000" dirty="0"/>
              <a:t> [online]. 2015, 82(5), 369 - 376 [</a:t>
            </a:r>
            <a:r>
              <a:rPr lang="cs-CZ" sz="1000" dirty="0" err="1"/>
              <a:t>cited</a:t>
            </a:r>
            <a:r>
              <a:rPr lang="cs-CZ" sz="1000" dirty="0"/>
              <a:t>. 2018-07-18]. ISSN 00015415. Czech.</a:t>
            </a:r>
          </a:p>
          <a:p>
            <a:pPr marL="228600" indent="-228600" fontAlgn="base">
              <a:buFont typeface="+mj-lt"/>
              <a:buAutoNum type="arabicPeriod"/>
            </a:pPr>
            <a:r>
              <a:rPr lang="cs-CZ" sz="1000" dirty="0" err="1"/>
              <a:t>Medlin</a:t>
            </a:r>
            <a:r>
              <a:rPr lang="cs-CZ" sz="1000" dirty="0"/>
              <a:t>, Dlahy rekonstrukční úhlově stabilní </a:t>
            </a:r>
            <a:r>
              <a:rPr lang="en-US" sz="1000" dirty="0"/>
              <a:t>[</a:t>
            </a:r>
            <a:r>
              <a:rPr lang="cs-CZ" sz="1000" dirty="0"/>
              <a:t>online]. </a:t>
            </a:r>
            <a:r>
              <a:rPr lang="cs-CZ" sz="1000" dirty="0" err="1"/>
              <a:t>Czechia</a:t>
            </a:r>
            <a:r>
              <a:rPr lang="cs-CZ" sz="1000" dirty="0"/>
              <a:t>: Nové Město na Moravě. </a:t>
            </a:r>
            <a:r>
              <a:rPr lang="en-US" sz="1000" dirty="0"/>
              <a:t>[</a:t>
            </a:r>
            <a:r>
              <a:rPr lang="cs-CZ" sz="1000" dirty="0" err="1"/>
              <a:t>cited</a:t>
            </a:r>
            <a:r>
              <a:rPr lang="cs-CZ" sz="1000" dirty="0"/>
              <a:t> 2018-7-9]. </a:t>
            </a:r>
            <a:r>
              <a:rPr lang="cs-CZ" sz="1000" dirty="0" err="1"/>
              <a:t>Available</a:t>
            </a:r>
            <a:r>
              <a:rPr lang="cs-CZ" sz="1000" dirty="0"/>
              <a:t> </a:t>
            </a:r>
            <a:r>
              <a:rPr lang="cs-CZ" sz="1000" dirty="0" err="1"/>
              <a:t>from</a:t>
            </a:r>
            <a:r>
              <a:rPr lang="cs-CZ" sz="1000" dirty="0"/>
              <a:t>: </a:t>
            </a:r>
            <a:r>
              <a:rPr lang="cs-CZ" sz="1000" dirty="0">
                <a:hlinkClick r:id="rId5"/>
              </a:rPr>
              <a:t>http://medin.cz/dlahy-</a:t>
            </a:r>
            <a:r>
              <a:rPr lang="cs-CZ" sz="1000" dirty="0" err="1">
                <a:hlinkClick r:id="rId5"/>
              </a:rPr>
              <a:t>rekonstrukcni</a:t>
            </a:r>
            <a:r>
              <a:rPr lang="cs-CZ" sz="1000" dirty="0">
                <a:hlinkClick r:id="rId5"/>
              </a:rPr>
              <a:t>-</a:t>
            </a:r>
            <a:r>
              <a:rPr lang="cs-CZ" sz="1000" dirty="0" err="1">
                <a:hlinkClick r:id="rId5"/>
              </a:rPr>
              <a:t>uhlove-stabilni</a:t>
            </a:r>
            <a:r>
              <a:rPr lang="cs-CZ" sz="1000" dirty="0"/>
              <a:t>. Czech.</a:t>
            </a:r>
          </a:p>
          <a:p>
            <a:pPr marL="228600" indent="-228600" fontAlgn="base">
              <a:buFont typeface="+mj-lt"/>
              <a:buAutoNum type="arabicPeriod"/>
            </a:pPr>
            <a:r>
              <a:rPr lang="cs-CZ" sz="1000" dirty="0" err="1"/>
              <a:t>Medlin</a:t>
            </a:r>
            <a:r>
              <a:rPr lang="cs-CZ" sz="1000" dirty="0"/>
              <a:t>, Šrouby kostní - </a:t>
            </a:r>
            <a:r>
              <a:rPr lang="cs-CZ" sz="1000" dirty="0" err="1"/>
              <a:t>kanylované</a:t>
            </a:r>
            <a:r>
              <a:rPr lang="cs-CZ" sz="1000" dirty="0"/>
              <a:t> </a:t>
            </a:r>
            <a:r>
              <a:rPr lang="en-US" sz="1000" dirty="0"/>
              <a:t>[</a:t>
            </a:r>
            <a:r>
              <a:rPr lang="cs-CZ" sz="1000" dirty="0"/>
              <a:t>online]. </a:t>
            </a:r>
            <a:r>
              <a:rPr lang="cs-CZ" sz="1000" dirty="0" err="1"/>
              <a:t>Czechia</a:t>
            </a:r>
            <a:r>
              <a:rPr lang="cs-CZ" sz="1000" dirty="0"/>
              <a:t>: Nové Město na Moravě. </a:t>
            </a:r>
            <a:r>
              <a:rPr lang="en-US" sz="1000" dirty="0"/>
              <a:t>[</a:t>
            </a:r>
            <a:r>
              <a:rPr lang="cs-CZ" sz="1000" dirty="0" err="1"/>
              <a:t>cited</a:t>
            </a:r>
            <a:r>
              <a:rPr lang="cs-CZ" sz="1000" dirty="0"/>
              <a:t> 2018-7-9]. </a:t>
            </a:r>
            <a:r>
              <a:rPr lang="cs-CZ" sz="1000" dirty="0" err="1"/>
              <a:t>Available</a:t>
            </a:r>
            <a:r>
              <a:rPr lang="cs-CZ" sz="1000" dirty="0"/>
              <a:t> </a:t>
            </a:r>
            <a:r>
              <a:rPr lang="cs-CZ" sz="1000" dirty="0" err="1"/>
              <a:t>from</a:t>
            </a:r>
            <a:r>
              <a:rPr lang="cs-CZ" sz="1000" dirty="0"/>
              <a:t>: https://www.medin.cz/</a:t>
            </a:r>
            <a:r>
              <a:rPr lang="cs-CZ" sz="1000" dirty="0" err="1"/>
              <a:t>srouby-kostni-kanylovane</a:t>
            </a:r>
            <a:r>
              <a:rPr lang="cs-CZ" sz="1000" dirty="0"/>
              <a:t>. Czech.</a:t>
            </a:r>
          </a:p>
          <a:p>
            <a:pPr marL="228600" indent="-228600" fontAlgn="base">
              <a:buFont typeface="+mj-lt"/>
              <a:buAutoNum type="arabicPeriod"/>
            </a:pPr>
            <a:r>
              <a:rPr lang="cs-CZ" sz="1000" dirty="0"/>
              <a:t>SYNTHES, Systém lankové </a:t>
            </a:r>
            <a:r>
              <a:rPr lang="cs-CZ" sz="1000" dirty="0" err="1"/>
              <a:t>cerkláže</a:t>
            </a:r>
            <a:r>
              <a:rPr lang="cs-CZ" sz="1000" dirty="0"/>
              <a:t>. Pro použití v ortopedii i traumatologii. </a:t>
            </a:r>
            <a:r>
              <a:rPr lang="cs-CZ" sz="1000" dirty="0" err="1"/>
              <a:t>Czechia</a:t>
            </a:r>
            <a:r>
              <a:rPr lang="cs-CZ" sz="1000" dirty="0"/>
              <a:t>: Praha. </a:t>
            </a:r>
            <a:r>
              <a:rPr lang="en-US" sz="1000" dirty="0"/>
              <a:t>[</a:t>
            </a:r>
            <a:r>
              <a:rPr lang="cs-CZ" sz="1000" dirty="0" err="1"/>
              <a:t>cited</a:t>
            </a:r>
            <a:r>
              <a:rPr lang="cs-CZ" sz="1000" dirty="0"/>
              <a:t> 2018-7-9]. </a:t>
            </a:r>
            <a:r>
              <a:rPr lang="cs-CZ" sz="1000" dirty="0" err="1"/>
              <a:t>Available</a:t>
            </a:r>
            <a:r>
              <a:rPr lang="cs-CZ" sz="1000" dirty="0"/>
              <a:t> </a:t>
            </a:r>
            <a:r>
              <a:rPr lang="cs-CZ" sz="1000" dirty="0" err="1"/>
              <a:t>from</a:t>
            </a:r>
            <a:r>
              <a:rPr lang="cs-CZ" sz="1000" dirty="0"/>
              <a:t>: </a:t>
            </a:r>
            <a:r>
              <a:rPr lang="cs-CZ" sz="1000" dirty="0">
                <a:hlinkClick r:id="rId6" action="ppaction://hlinkfile"/>
              </a:rPr>
              <a:t>file:///C:/Users/59873/Downloads/Oper%20navod-Cable%20sys-126.000.371%20(3).pdf</a:t>
            </a:r>
            <a:r>
              <a:rPr lang="cs-CZ" sz="1000" dirty="0"/>
              <a:t>. Czech.</a:t>
            </a:r>
          </a:p>
          <a:p>
            <a:pPr marL="228600" indent="-228600" fontAlgn="base">
              <a:buFont typeface="+mj-lt"/>
              <a:buAutoNum type="arabicPeriod"/>
            </a:pPr>
            <a:r>
              <a:rPr lang="cs-CZ" sz="1000" dirty="0"/>
              <a:t>MAŇÁK, Pavel a Pavel DRÁČ. Osteosyntézy a </a:t>
            </a:r>
            <a:r>
              <a:rPr lang="cs-CZ" sz="1000" dirty="0" err="1"/>
              <a:t>artrodézy</a:t>
            </a:r>
            <a:r>
              <a:rPr lang="cs-CZ" sz="1000" dirty="0"/>
              <a:t> skeletu ruky, Praha: </a:t>
            </a:r>
            <a:r>
              <a:rPr lang="cs-CZ" sz="1000" dirty="0" err="1"/>
              <a:t>Grada</a:t>
            </a:r>
            <a:r>
              <a:rPr lang="cs-CZ" sz="1000" dirty="0"/>
              <a:t>, 2012, s. 16. ISBN 9788024738734. Czech.</a:t>
            </a:r>
          </a:p>
          <a:p>
            <a:pPr marL="228600" indent="-228600">
              <a:buFont typeface="+mj-lt"/>
              <a:buAutoNum type="arabicPeriod"/>
            </a:pPr>
            <a:r>
              <a:rPr lang="cs-CZ" sz="1000" dirty="0"/>
              <a:t>B/BRAUN, </a:t>
            </a:r>
            <a:r>
              <a:rPr lang="cs-CZ" sz="1000" dirty="0" err="1"/>
              <a:t>Targon</a:t>
            </a:r>
            <a:r>
              <a:rPr lang="cs-CZ" sz="1000" dirty="0"/>
              <a:t>® FN - krček femuru. </a:t>
            </a:r>
            <a:r>
              <a:rPr lang="en-US" sz="1000" dirty="0"/>
              <a:t>[</a:t>
            </a:r>
            <a:r>
              <a:rPr lang="cs-CZ" sz="1000" dirty="0"/>
              <a:t>online]. Slovakia: </a:t>
            </a:r>
            <a:r>
              <a:rPr lang="cs-CZ" sz="1000" dirty="0" err="1"/>
              <a:t>Bratislva</a:t>
            </a:r>
            <a:r>
              <a:rPr lang="cs-CZ" sz="1000" dirty="0"/>
              <a:t>. </a:t>
            </a:r>
            <a:r>
              <a:rPr lang="en-US" sz="1000" dirty="0"/>
              <a:t>[</a:t>
            </a:r>
            <a:r>
              <a:rPr lang="cs-CZ" sz="1000" dirty="0" err="1"/>
              <a:t>cited</a:t>
            </a:r>
            <a:r>
              <a:rPr lang="cs-CZ" sz="1000" dirty="0"/>
              <a:t> 2018-7-9]. </a:t>
            </a:r>
            <a:r>
              <a:rPr lang="cs-CZ" sz="1000" dirty="0" err="1"/>
              <a:t>Available</a:t>
            </a:r>
            <a:r>
              <a:rPr lang="cs-CZ" sz="1000" dirty="0"/>
              <a:t> </a:t>
            </a:r>
            <a:r>
              <a:rPr lang="cs-CZ" sz="1000" dirty="0" err="1"/>
              <a:t>from</a:t>
            </a:r>
            <a:r>
              <a:rPr lang="cs-CZ" sz="1000" dirty="0"/>
              <a:t>: </a:t>
            </a:r>
            <a:r>
              <a:rPr lang="cs-CZ" sz="1000" dirty="0">
                <a:hlinkClick r:id="rId7"/>
              </a:rPr>
              <a:t>https://www.bbraun.sk/</a:t>
            </a:r>
            <a:r>
              <a:rPr lang="cs-CZ" sz="1000" dirty="0" err="1">
                <a:hlinkClick r:id="rId7"/>
              </a:rPr>
              <a:t>sk</a:t>
            </a:r>
            <a:r>
              <a:rPr lang="cs-CZ" sz="1000" dirty="0">
                <a:hlinkClick r:id="rId7"/>
              </a:rPr>
              <a:t>/</a:t>
            </a:r>
            <a:r>
              <a:rPr lang="cs-CZ" sz="1000" dirty="0" err="1">
                <a:hlinkClick r:id="rId7"/>
              </a:rPr>
              <a:t>products</a:t>
            </a:r>
            <a:r>
              <a:rPr lang="cs-CZ" sz="1000" dirty="0">
                <a:hlinkClick r:id="rId7"/>
              </a:rPr>
              <a:t>/b0/targon-fn-kr-ek-femuru.html</a:t>
            </a:r>
            <a:r>
              <a:rPr lang="cs-CZ" sz="1000" dirty="0"/>
              <a:t>. Slovakia.</a:t>
            </a:r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Dedikováno projektu MUNI/FR/0962/2017</a:t>
            </a:r>
          </a:p>
        </p:txBody>
      </p:sp>
    </p:spTree>
    <p:extLst>
      <p:ext uri="{BB962C8B-B14F-4D97-AF65-F5344CB8AC3E}">
        <p14:creationId xmlns:p14="http://schemas.microsoft.com/office/powerpoint/2010/main" val="762491692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/>
          </p:cNvSpPr>
          <p:nvPr/>
        </p:nvSpPr>
        <p:spPr>
          <a:xfrm>
            <a:off x="0" y="-1742"/>
            <a:ext cx="8380068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FRAKTURA - zevní fixátor - C.R.E.F. a O.R.E.F</a:t>
            </a:r>
          </a:p>
        </p:txBody>
      </p:sp>
      <p:sp>
        <p:nvSpPr>
          <p:cNvPr id="20" name="Zaoblený obdélník 19"/>
          <p:cNvSpPr/>
          <p:nvPr/>
        </p:nvSpPr>
        <p:spPr>
          <a:xfrm>
            <a:off x="5002889" y="1899985"/>
            <a:ext cx="4142074" cy="4958014"/>
          </a:xfrm>
          <a:prstGeom prst="roundRect">
            <a:avLst/>
          </a:prstGeom>
          <a:ln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fontAlgn="base"/>
            <a:endParaRPr lang="cs-CZ" sz="1000" dirty="0">
              <a:solidFill>
                <a:schemeClr val="tx1"/>
              </a:solidFill>
            </a:endParaRPr>
          </a:p>
        </p:txBody>
      </p:sp>
      <p:sp>
        <p:nvSpPr>
          <p:cNvPr id="14" name="TextovéPole 13"/>
          <p:cNvSpPr txBox="1"/>
          <p:nvPr/>
        </p:nvSpPr>
        <p:spPr>
          <a:xfrm>
            <a:off x="5002889" y="1921917"/>
            <a:ext cx="4033607" cy="47243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ZEVNÍ FIXATOR</a:t>
            </a:r>
          </a:p>
          <a:p>
            <a:r>
              <a:rPr lang="cs-CZ" sz="13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Indikace: </a:t>
            </a:r>
            <a:r>
              <a:rPr lang="cs-CZ" sz="1300" dirty="0"/>
              <a:t>komplikovaná fraktura, otevřená zlomenina,  infekce, rozsáhlý defekt okolních měkkých tkání</a:t>
            </a:r>
          </a:p>
          <a:p>
            <a:r>
              <a:rPr lang="cs-CZ" sz="13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Druhy: </a:t>
            </a:r>
            <a:r>
              <a:rPr lang="cs-CZ" sz="1300" dirty="0" err="1"/>
              <a:t>jednorovinný</a:t>
            </a:r>
            <a:r>
              <a:rPr lang="cs-CZ" sz="1300" dirty="0"/>
              <a:t>, kruhový, dynamický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300" dirty="0"/>
              <a:t>Zevní fixátor může zůstat po celou dobu léčby, nebo s odstupem času (cca 14 dní) je provedena interní fixace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300" dirty="0"/>
              <a:t>Po edukaci je možné domácí ošetřování se zevním fixátorem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300" dirty="0"/>
              <a:t>Do úlomku kostí jsou navrtány piny (vstupy)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300" dirty="0"/>
              <a:t>Piny jsou propojeny rámem (konstrukcí), která je nad povrchem těla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300" dirty="0"/>
              <a:t>Výstup pinů se dezinfikuje (bezbarvou dezinfekcí nebo H2O2) sterilním tampónem nebo vatovou štětičkou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300" dirty="0"/>
              <a:t>Celá Konstrukce se otře sterilním krytím navlhčeným peroxidem vodíku nebo dezinfekcí</a:t>
            </a:r>
          </a:p>
          <a:p>
            <a:pPr marL="358775" lvl="1" indent="-95250">
              <a:buFont typeface="Wingdings" panose="05000000000000000000" pitchFamily="2" charset="2"/>
              <a:buChar char="ü"/>
            </a:pPr>
            <a:r>
              <a:rPr lang="cs-CZ" sz="1200" dirty="0"/>
              <a:t>(</a:t>
            </a:r>
            <a:r>
              <a:rPr lang="cs-CZ" sz="1200" dirty="0" err="1"/>
              <a:t>Longeta</a:t>
            </a:r>
            <a:r>
              <a:rPr lang="cs-CZ" sz="1200" dirty="0"/>
              <a:t> </a:t>
            </a:r>
            <a:r>
              <a:rPr lang="cs-CZ" sz="1200" dirty="0" err="1"/>
              <a:t>speroxidem</a:t>
            </a:r>
            <a:r>
              <a:rPr lang="cs-CZ" sz="1200" dirty="0"/>
              <a:t> se rozloží podélně, krouživým pohybem se otírají tyče konstrukce směrem od výstupu pinů - nevracet se spět a na každý pin nová </a:t>
            </a:r>
            <a:r>
              <a:rPr lang="cs-CZ" sz="1200" dirty="0" err="1"/>
              <a:t>longeta</a:t>
            </a:r>
            <a:r>
              <a:rPr lang="cs-CZ" sz="1200" dirty="0"/>
              <a:t>)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300" dirty="0"/>
              <a:t>Piny se obloží se nastřiženým sterilním krytím, fixace krytí obvazem (obvaz je veden pod konstrukcí)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300" dirty="0"/>
              <a:t>Kontrola pevnosti konstrukce </a:t>
            </a:r>
          </a:p>
        </p:txBody>
      </p:sp>
      <p:pic>
        <p:nvPicPr>
          <p:cNvPr id="30" name="Obrázek 29"/>
          <p:cNvPicPr/>
          <p:nvPr/>
        </p:nvPicPr>
        <p:blipFill rotWithShape="1">
          <a:blip r:embed="rId2"/>
          <a:srcRect l="11905" t="14021" r="24272" b="14285"/>
          <a:stretch/>
        </p:blipFill>
        <p:spPr bwMode="auto">
          <a:xfrm rot="16200000">
            <a:off x="-672793" y="1214661"/>
            <a:ext cx="6309317" cy="497735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7" name="Obrázek 26" descr="http://www.armedtech.cz/images/fixatory/f6_big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22" t="12346" r="18981" b="10273"/>
          <a:stretch/>
        </p:blipFill>
        <p:spPr bwMode="auto">
          <a:xfrm>
            <a:off x="6330972" y="560209"/>
            <a:ext cx="1440160" cy="131749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3" name="Obrázek 22"/>
          <p:cNvPicPr/>
          <p:nvPr/>
        </p:nvPicPr>
        <p:blipFill rotWithShape="1">
          <a:blip r:embed="rId4"/>
          <a:srcRect l="27131" t="19048" r="27249" b="4233"/>
          <a:stretch/>
        </p:blipFill>
        <p:spPr bwMode="auto">
          <a:xfrm>
            <a:off x="4890812" y="554953"/>
            <a:ext cx="1440160" cy="130961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1" name="Ovál 30"/>
          <p:cNvSpPr/>
          <p:nvPr/>
        </p:nvSpPr>
        <p:spPr>
          <a:xfrm>
            <a:off x="7681142" y="72531"/>
            <a:ext cx="359965" cy="45226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2" name="Ovál 31"/>
          <p:cNvSpPr/>
          <p:nvPr/>
        </p:nvSpPr>
        <p:spPr>
          <a:xfrm>
            <a:off x="5825528" y="89965"/>
            <a:ext cx="359965" cy="45226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33" name="Obrázek 32"/>
          <p:cNvPicPr/>
          <p:nvPr/>
        </p:nvPicPr>
        <p:blipFill rotWithShape="1">
          <a:blip r:embed="rId5"/>
          <a:srcRect l="60350" t="65873" r="27580" b="14021"/>
          <a:stretch/>
        </p:blipFill>
        <p:spPr bwMode="auto">
          <a:xfrm>
            <a:off x="7781392" y="542513"/>
            <a:ext cx="1039080" cy="132205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Obdélník 9"/>
          <p:cNvSpPr/>
          <p:nvPr/>
        </p:nvSpPr>
        <p:spPr>
          <a:xfrm>
            <a:off x="5813040" y="1605959"/>
            <a:ext cx="1015343" cy="276999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cs-CZ" sz="1200" dirty="0" err="1"/>
              <a:t>Jednorovinný</a:t>
            </a:r>
            <a:endParaRPr lang="cs-CZ" sz="1200" dirty="0"/>
          </a:p>
        </p:txBody>
      </p:sp>
      <p:sp>
        <p:nvSpPr>
          <p:cNvPr id="11" name="Obdélník 10"/>
          <p:cNvSpPr/>
          <p:nvPr/>
        </p:nvSpPr>
        <p:spPr>
          <a:xfrm>
            <a:off x="7760872" y="551960"/>
            <a:ext cx="695383" cy="276999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cs-CZ" sz="1200" dirty="0"/>
              <a:t>Kruhový</a:t>
            </a:r>
          </a:p>
        </p:txBody>
      </p:sp>
      <p:sp>
        <p:nvSpPr>
          <p:cNvPr id="34" name="TextovéPole 33"/>
          <p:cNvSpPr txBox="1"/>
          <p:nvPr/>
        </p:nvSpPr>
        <p:spPr>
          <a:xfrm>
            <a:off x="4818692" y="1638035"/>
            <a:ext cx="4002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[1]</a:t>
            </a:r>
          </a:p>
        </p:txBody>
      </p:sp>
      <p:sp>
        <p:nvSpPr>
          <p:cNvPr id="36" name="TextovéPole 35"/>
          <p:cNvSpPr txBox="1"/>
          <p:nvPr/>
        </p:nvSpPr>
        <p:spPr>
          <a:xfrm>
            <a:off x="7523422" y="1659879"/>
            <a:ext cx="4002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[2]</a:t>
            </a:r>
          </a:p>
        </p:txBody>
      </p:sp>
      <p:sp>
        <p:nvSpPr>
          <p:cNvPr id="37" name="TextovéPole 36"/>
          <p:cNvSpPr txBox="1"/>
          <p:nvPr/>
        </p:nvSpPr>
        <p:spPr>
          <a:xfrm>
            <a:off x="8292107" y="1664995"/>
            <a:ext cx="4002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[3]</a:t>
            </a:r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5626126" y="6629595"/>
            <a:ext cx="2895600" cy="278566"/>
          </a:xfrm>
        </p:spPr>
        <p:txBody>
          <a:bodyPr/>
          <a:lstStyle/>
          <a:p>
            <a:r>
              <a:rPr lang="cs-CZ" dirty="0"/>
              <a:t>Dedikováno projektu MUNI/FR/0962/2017</a:t>
            </a:r>
          </a:p>
        </p:txBody>
      </p:sp>
      <p:sp>
        <p:nvSpPr>
          <p:cNvPr id="17" name="Zaoblený obdélníkový bublinový popisek 16"/>
          <p:cNvSpPr/>
          <p:nvPr/>
        </p:nvSpPr>
        <p:spPr>
          <a:xfrm>
            <a:off x="8292106" y="87002"/>
            <a:ext cx="833429" cy="434299"/>
          </a:xfrm>
          <a:prstGeom prst="wedgeRoundRectCallout">
            <a:avLst>
              <a:gd name="adj1" fmla="val -65835"/>
              <a:gd name="adj2" fmla="val -60024"/>
              <a:gd name="adj3" fmla="val 16667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b="1" dirty="0"/>
              <a:t>EXTERNÍ FIXACE</a:t>
            </a:r>
          </a:p>
        </p:txBody>
      </p:sp>
    </p:spTree>
    <p:extLst>
      <p:ext uri="{BB962C8B-B14F-4D97-AF65-F5344CB8AC3E}">
        <p14:creationId xmlns:p14="http://schemas.microsoft.com/office/powerpoint/2010/main" val="2385491630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0" y="188640"/>
            <a:ext cx="91440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000" dirty="0"/>
              <a:t>LUCKEROVÁ, Lucie. 5. Zlomeniny. In LUCKEROVÁ, Lucie et al. </a:t>
            </a:r>
            <a:r>
              <a:rPr lang="cs-CZ" sz="1000" i="1" dirty="0"/>
              <a:t>Ošetřovatelská péče o pacienta v traumatologii. </a:t>
            </a:r>
            <a:r>
              <a:rPr lang="cs-CZ" sz="1000" dirty="0"/>
              <a:t>Brno (</a:t>
            </a:r>
            <a:r>
              <a:rPr lang="cs-CZ" sz="1000" dirty="0" err="1"/>
              <a:t>Czechia</a:t>
            </a:r>
            <a:r>
              <a:rPr lang="cs-CZ" sz="1000" dirty="0"/>
              <a:t>): NCO NZO, 2014, s. 23 - 35. ISBN 9788070135693. Czech.</a:t>
            </a:r>
          </a:p>
          <a:p>
            <a:r>
              <a:rPr lang="cs-CZ" sz="1000" dirty="0"/>
              <a:t>ZEMAN, Miroslav a FÁRA Miroslav. Nauka o poraněních. In Miroslav ZEMAN, Zdeněk KRŠKA et al. Chirurgická propedeutika. Praha: </a:t>
            </a:r>
            <a:r>
              <a:rPr lang="cs-CZ" sz="1000" dirty="0" err="1"/>
              <a:t>Grada</a:t>
            </a:r>
            <a:r>
              <a:rPr lang="cs-CZ" sz="1000" dirty="0"/>
              <a:t>, 2011, s. 315 - 364. ISBN 9788024737706. Czech.</a:t>
            </a:r>
            <a:endParaRPr lang="cs-CZ" sz="1000" dirty="0">
              <a:solidFill>
                <a:srgbClr val="FF0000"/>
              </a:solidFill>
            </a:endParaRPr>
          </a:p>
          <a:p>
            <a:endParaRPr lang="cs-CZ" sz="1000" dirty="0"/>
          </a:p>
          <a:p>
            <a:pPr marL="228600" indent="-228600">
              <a:buAutoNum type="arabicPeriod"/>
            </a:pPr>
            <a:r>
              <a:rPr lang="cs-CZ" sz="1000" dirty="0" err="1"/>
              <a:t>Medlin</a:t>
            </a:r>
            <a:r>
              <a:rPr lang="cs-CZ" sz="1000" dirty="0"/>
              <a:t>, Zevní fixátory </a:t>
            </a:r>
            <a:r>
              <a:rPr lang="en-US" sz="1000" dirty="0"/>
              <a:t>[</a:t>
            </a:r>
            <a:r>
              <a:rPr lang="cs-CZ" sz="1000" dirty="0"/>
              <a:t>online]. </a:t>
            </a:r>
            <a:r>
              <a:rPr lang="cs-CZ" sz="1000" dirty="0" err="1"/>
              <a:t>Czechia</a:t>
            </a:r>
            <a:r>
              <a:rPr lang="cs-CZ" sz="1000" dirty="0"/>
              <a:t>: Nové Město na Moravě. </a:t>
            </a:r>
            <a:r>
              <a:rPr lang="en-US" sz="1000" dirty="0"/>
              <a:t>[</a:t>
            </a:r>
            <a:r>
              <a:rPr lang="cs-CZ" sz="1000" dirty="0" err="1"/>
              <a:t>cited</a:t>
            </a:r>
            <a:r>
              <a:rPr lang="cs-CZ" sz="1000" dirty="0"/>
              <a:t> 2018-7-9]. </a:t>
            </a:r>
            <a:r>
              <a:rPr lang="cs-CZ" sz="1000" dirty="0" err="1"/>
              <a:t>Available</a:t>
            </a:r>
            <a:r>
              <a:rPr lang="cs-CZ" sz="1000" dirty="0"/>
              <a:t> </a:t>
            </a:r>
            <a:r>
              <a:rPr lang="cs-CZ" sz="1000" dirty="0" err="1"/>
              <a:t>from</a:t>
            </a:r>
            <a:r>
              <a:rPr lang="cs-CZ" sz="1000" dirty="0"/>
              <a:t>: h</a:t>
            </a:r>
            <a:r>
              <a:rPr lang="cs-CZ" sz="1000" dirty="0">
                <a:hlinkClick r:id="rId2"/>
              </a:rPr>
              <a:t>ttp://medin.cz/media/</a:t>
            </a:r>
            <a:r>
              <a:rPr lang="cs-CZ" sz="1000" dirty="0" err="1">
                <a:hlinkClick r:id="rId2"/>
              </a:rPr>
              <a:t>cache</a:t>
            </a:r>
            <a:r>
              <a:rPr lang="cs-CZ" sz="1000" dirty="0">
                <a:hlinkClick r:id="rId2"/>
              </a:rPr>
              <a:t>/</a:t>
            </a:r>
            <a:r>
              <a:rPr lang="cs-CZ" sz="1000" dirty="0" err="1">
                <a:hlinkClick r:id="rId2"/>
              </a:rPr>
              <a:t>file</a:t>
            </a:r>
            <a:r>
              <a:rPr lang="cs-CZ" sz="1000" dirty="0">
                <a:hlinkClick r:id="rId2"/>
              </a:rPr>
              <a:t>/28/katalog-traumatologie-zevni-fixatory.pdf</a:t>
            </a:r>
            <a:r>
              <a:rPr lang="cs-CZ" sz="1000" dirty="0"/>
              <a:t>. Czech.</a:t>
            </a:r>
          </a:p>
          <a:p>
            <a:pPr marL="228600" indent="-228600">
              <a:buFontTx/>
              <a:buAutoNum type="arabicPeriod"/>
            </a:pPr>
            <a:r>
              <a:rPr lang="cs-CZ" sz="1000" dirty="0"/>
              <a:t>ARMED </a:t>
            </a:r>
            <a:r>
              <a:rPr lang="cs-CZ" sz="1000" dirty="0" err="1"/>
              <a:t>technologies</a:t>
            </a:r>
            <a:r>
              <a:rPr lang="cs-CZ" sz="1000" dirty="0"/>
              <a:t> &amp; partner s.r.o., Zevní fixatér malých a středních kostí </a:t>
            </a:r>
            <a:r>
              <a:rPr lang="en-US" sz="1000" dirty="0"/>
              <a:t>[</a:t>
            </a:r>
            <a:r>
              <a:rPr lang="cs-CZ" sz="1000" dirty="0"/>
              <a:t>online]. </a:t>
            </a:r>
            <a:r>
              <a:rPr lang="cs-CZ" sz="1000" dirty="0" err="1"/>
              <a:t>Czechia</a:t>
            </a:r>
            <a:r>
              <a:rPr lang="cs-CZ" sz="1000" dirty="0"/>
              <a:t>: Jirny. </a:t>
            </a:r>
            <a:r>
              <a:rPr lang="en-US" sz="1000" dirty="0"/>
              <a:t>[</a:t>
            </a:r>
            <a:r>
              <a:rPr lang="cs-CZ" sz="1000" dirty="0" err="1"/>
              <a:t>cited</a:t>
            </a:r>
            <a:r>
              <a:rPr lang="cs-CZ" sz="1000" dirty="0"/>
              <a:t> 2018-7-9]. </a:t>
            </a:r>
            <a:r>
              <a:rPr lang="cs-CZ" sz="1000" dirty="0" err="1"/>
              <a:t>Available</a:t>
            </a:r>
            <a:r>
              <a:rPr lang="cs-CZ" sz="1000" dirty="0"/>
              <a:t> </a:t>
            </a:r>
            <a:r>
              <a:rPr lang="cs-CZ" sz="1000" dirty="0" err="1"/>
              <a:t>from</a:t>
            </a:r>
            <a:r>
              <a:rPr lang="cs-CZ" sz="1000" dirty="0"/>
              <a:t>: </a:t>
            </a:r>
            <a:r>
              <a:rPr lang="cs-CZ" sz="1000" dirty="0">
                <a:hlinkClick r:id="rId3"/>
              </a:rPr>
              <a:t>http://www.armedtech.cz/</a:t>
            </a:r>
            <a:r>
              <a:rPr lang="cs-CZ" sz="1000" dirty="0" err="1">
                <a:hlinkClick r:id="rId3"/>
              </a:rPr>
              <a:t>opravy.php</a:t>
            </a:r>
            <a:r>
              <a:rPr lang="cs-CZ" sz="1000" dirty="0"/>
              <a:t>. Czech.</a:t>
            </a:r>
          </a:p>
          <a:p>
            <a:pPr marL="228600" indent="-228600">
              <a:buFontTx/>
              <a:buAutoNum type="arabicPeriod"/>
            </a:pPr>
            <a:r>
              <a:rPr lang="cs-CZ" sz="1000" dirty="0"/>
              <a:t>VRONSKÝ, J., JELEN, S., KOPÁČEK, I. Naše zkušenosti se zevní fixací v dětské traumatologii </a:t>
            </a:r>
            <a:r>
              <a:rPr lang="en-US" sz="1000" dirty="0"/>
              <a:t>[</a:t>
            </a:r>
            <a:r>
              <a:rPr lang="cs-CZ" sz="1000" dirty="0"/>
              <a:t>online]. Brno (</a:t>
            </a:r>
            <a:r>
              <a:rPr lang="cs-CZ" sz="1000" dirty="0" err="1"/>
              <a:t>Czechia</a:t>
            </a:r>
            <a:r>
              <a:rPr lang="cs-CZ" sz="1000" dirty="0"/>
              <a:t>): KARIM - AKUTNĚ. CZ; </a:t>
            </a:r>
            <a:r>
              <a:rPr lang="en-US" sz="1000" dirty="0"/>
              <a:t>[</a:t>
            </a:r>
            <a:r>
              <a:rPr lang="cs-CZ" sz="1000" dirty="0" err="1"/>
              <a:t>cited</a:t>
            </a:r>
            <a:r>
              <a:rPr lang="cs-CZ" sz="1000" dirty="0"/>
              <a:t> 2018-7-9]. [20 p.] </a:t>
            </a:r>
            <a:r>
              <a:rPr lang="cs-CZ" sz="1000" dirty="0" err="1"/>
              <a:t>Available</a:t>
            </a:r>
            <a:r>
              <a:rPr lang="cs-CZ" sz="1000" dirty="0"/>
              <a:t> </a:t>
            </a:r>
            <a:r>
              <a:rPr lang="cs-CZ" sz="1000" dirty="0" err="1"/>
              <a:t>from</a:t>
            </a:r>
            <a:r>
              <a:rPr lang="cs-CZ" sz="1000" dirty="0"/>
              <a:t>: http://www.akutne.cz/res/publikace/32-nase-zkusenosti-se-zevni-fixaci-v-dets-traumat.pdf. Czech.</a:t>
            </a:r>
          </a:p>
          <a:p>
            <a:pPr marL="228600" indent="-228600">
              <a:buFontTx/>
              <a:buAutoNum type="arabicPeriod"/>
            </a:pPr>
            <a:endParaRPr lang="cs-CZ" sz="1000" dirty="0"/>
          </a:p>
          <a:p>
            <a:pPr marL="228600" indent="-228600">
              <a:buAutoNum type="arabicPeriod"/>
            </a:pPr>
            <a:endParaRPr lang="cs-CZ" sz="1000" dirty="0"/>
          </a:p>
          <a:p>
            <a:pPr marL="228600" indent="-228600">
              <a:buAutoNum type="arabicPeriod"/>
            </a:pPr>
            <a:endParaRPr lang="cs-CZ" sz="1000" dirty="0"/>
          </a:p>
          <a:p>
            <a:endParaRPr lang="cs-CZ" sz="1000" dirty="0"/>
          </a:p>
          <a:p>
            <a:endParaRPr lang="cs-CZ" sz="1000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Dedikováno projektu MUNI/FR/0962/2017</a:t>
            </a:r>
          </a:p>
        </p:txBody>
      </p:sp>
    </p:spTree>
    <p:extLst>
      <p:ext uri="{BB962C8B-B14F-4D97-AF65-F5344CB8AC3E}">
        <p14:creationId xmlns:p14="http://schemas.microsoft.com/office/powerpoint/2010/main" val="780693005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Obrázek 22"/>
          <p:cNvPicPr/>
          <p:nvPr/>
        </p:nvPicPr>
        <p:blipFill rotWithShape="1">
          <a:blip r:embed="rId2"/>
          <a:srcRect l="23644" t="29630" r="66931" b="50264"/>
          <a:stretch/>
        </p:blipFill>
        <p:spPr bwMode="auto">
          <a:xfrm rot="5400000">
            <a:off x="570001" y="4344543"/>
            <a:ext cx="830652" cy="173716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Nadpis 1"/>
          <p:cNvSpPr txBox="1">
            <a:spLocks/>
          </p:cNvSpPr>
          <p:nvPr/>
        </p:nvSpPr>
        <p:spPr>
          <a:xfrm>
            <a:off x="0" y="-1742"/>
            <a:ext cx="9144000" cy="5005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FRAKTURA - konzervativní léčba - SF</a:t>
            </a:r>
          </a:p>
        </p:txBody>
      </p:sp>
      <p:pic>
        <p:nvPicPr>
          <p:cNvPr id="3" name="Obrázek 2"/>
          <p:cNvPicPr/>
          <p:nvPr/>
        </p:nvPicPr>
        <p:blipFill rotWithShape="1">
          <a:blip r:embed="rId3"/>
          <a:srcRect l="23313" t="29365" r="65278" b="38360"/>
          <a:stretch/>
        </p:blipFill>
        <p:spPr bwMode="auto">
          <a:xfrm>
            <a:off x="65882" y="1030826"/>
            <a:ext cx="1953141" cy="252445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1945593" y="309776"/>
            <a:ext cx="7155770" cy="66171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SÁDROVÁ FIXACE (SF)</a:t>
            </a:r>
          </a:p>
          <a:p>
            <a:r>
              <a:rPr lang="cs-CZ" sz="1400" dirty="0"/>
              <a:t>Sádrovou fixaci přikládá lékař - sestra asistuje</a:t>
            </a:r>
          </a:p>
          <a:p>
            <a:r>
              <a:rPr lang="cs-CZ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Pomůcky: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400" dirty="0"/>
              <a:t>Podkladový materiál - vata (</a:t>
            </a:r>
            <a:r>
              <a:rPr lang="cs-CZ" sz="1400" dirty="0" err="1"/>
              <a:t>Matosoft</a:t>
            </a:r>
            <a:r>
              <a:rPr lang="cs-CZ" sz="1400" dirty="0"/>
              <a:t>, trikotový obvaz)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400" dirty="0"/>
              <a:t>Sádrový obvaz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400" dirty="0"/>
              <a:t>Voda, metr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400" dirty="0"/>
              <a:t>Nůžky, pila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400" dirty="0"/>
              <a:t>Ochranné pomůcky, igelitová zástěra</a:t>
            </a:r>
          </a:p>
          <a:p>
            <a:r>
              <a:rPr lang="cs-CZ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Postup: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400" dirty="0"/>
              <a:t>Odstranit šperky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400" dirty="0"/>
              <a:t>Nasadit trikotový obvaz s přesahem 3 cm na obou stranách -měřit na zdravé končetině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400" dirty="0"/>
              <a:t>Vypodložit vatou místa zvýšeného tlaku - zápěstí, kotník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400" dirty="0"/>
              <a:t>Končetinu držet v požadované poloze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400" dirty="0"/>
              <a:t>Namočit sádrový obvaz a přiložit cirkulárně od akrální části, překryt kloub nad a pod frakturou (doba schnutí sádry cca. 30 min)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400" dirty="0"/>
              <a:t>Sádru podélně rozříznout - prevence </a:t>
            </a:r>
            <a:r>
              <a:rPr lang="cs-CZ" sz="1400" dirty="0" err="1"/>
              <a:t>Kompartment</a:t>
            </a:r>
            <a:r>
              <a:rPr lang="cs-CZ" sz="1400" dirty="0"/>
              <a:t> syndromu - obvázat obinadlem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400" dirty="0"/>
              <a:t>Po odeznění otoku (cca za týden) může být naložen plný sádrový obvaz (bez nastřižení)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400" dirty="0"/>
              <a:t>Edukace pacienta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cs-CZ" sz="1400" dirty="0"/>
              <a:t>Rehabilitaci -procvičování </a:t>
            </a:r>
            <a:r>
              <a:rPr lang="cs-CZ" sz="1400" dirty="0" err="1"/>
              <a:t>nezasádrovaných</a:t>
            </a:r>
            <a:r>
              <a:rPr lang="cs-CZ" sz="1400" dirty="0"/>
              <a:t> kloubů, zatínání svalů (zachování funkčnosti)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cs-CZ" sz="1400" dirty="0"/>
              <a:t>Nehty bez laku (hodnocení prokrvení) 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cs-CZ" sz="1400" dirty="0"/>
              <a:t>Nutnosti končetinu </a:t>
            </a:r>
            <a:r>
              <a:rPr lang="cs-CZ" sz="1400" dirty="0" err="1"/>
              <a:t>elevovat</a:t>
            </a:r>
            <a:r>
              <a:rPr lang="cs-CZ" sz="1400" dirty="0"/>
              <a:t> (prevence otoku) 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cs-CZ" sz="1400" dirty="0"/>
              <a:t>Sledovat otok, snížení cítivosti, hybnosti, bolesti, chladu (</a:t>
            </a:r>
            <a:r>
              <a:rPr lang="cs-CZ" sz="1400" dirty="0" err="1"/>
              <a:t>Komartment</a:t>
            </a:r>
            <a:r>
              <a:rPr lang="cs-CZ" sz="1400" dirty="0"/>
              <a:t> syndrom)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cs-CZ" sz="1400" dirty="0"/>
              <a:t>Chránit obvaz před namočením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cs-CZ" sz="1400" dirty="0"/>
              <a:t>Sádru neupravovat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cs-CZ" sz="1400" dirty="0"/>
              <a:t>Po sádře bez podpatku nechodit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400" dirty="0"/>
              <a:t>Pravidelné kontroly s RTG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400" dirty="0"/>
              <a:t>Dle indikace lékařem aplikace nízkomolekulárních heparinů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cs-CZ" sz="1400" dirty="0"/>
          </a:p>
          <a:p>
            <a:endParaRPr lang="cs-CZ" sz="1400" dirty="0"/>
          </a:p>
        </p:txBody>
      </p:sp>
      <p:pic>
        <p:nvPicPr>
          <p:cNvPr id="5122" name="Picture 2" descr="Obinadlo Trikotschlauch 10cmx25m  -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277" y="5628450"/>
            <a:ext cx="1659631" cy="910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bdélník 8"/>
          <p:cNvSpPr/>
          <p:nvPr/>
        </p:nvSpPr>
        <p:spPr>
          <a:xfrm>
            <a:off x="272042" y="5398162"/>
            <a:ext cx="131824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400" dirty="0"/>
              <a:t>Trikotový obvaz</a:t>
            </a:r>
          </a:p>
        </p:txBody>
      </p:sp>
      <p:sp>
        <p:nvSpPr>
          <p:cNvPr id="11" name="Obdélník 10"/>
          <p:cNvSpPr/>
          <p:nvPr/>
        </p:nvSpPr>
        <p:spPr>
          <a:xfrm>
            <a:off x="271327" y="2597717"/>
            <a:ext cx="123008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400" dirty="0"/>
              <a:t>Sádrový obvaz</a:t>
            </a:r>
          </a:p>
        </p:txBody>
      </p:sp>
      <p:pic>
        <p:nvPicPr>
          <p:cNvPr id="5126" name="Picture 6" descr="http://www.zelenahvezda.cz/img/datasheet/galerie/600x600/gif/82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620688"/>
            <a:ext cx="2397646" cy="1131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Obdélník 13"/>
          <p:cNvSpPr/>
          <p:nvPr/>
        </p:nvSpPr>
        <p:spPr>
          <a:xfrm>
            <a:off x="6372200" y="1278872"/>
            <a:ext cx="129875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400" dirty="0"/>
              <a:t>Nůžky na sádru</a:t>
            </a:r>
          </a:p>
        </p:txBody>
      </p:sp>
      <p:pic>
        <p:nvPicPr>
          <p:cNvPr id="16" name="Obrázek 15"/>
          <p:cNvPicPr/>
          <p:nvPr/>
        </p:nvPicPr>
        <p:blipFill rotWithShape="1">
          <a:blip r:embed="rId6"/>
          <a:srcRect l="33730" t="42328" r="43783" b="48677"/>
          <a:stretch/>
        </p:blipFill>
        <p:spPr bwMode="auto">
          <a:xfrm>
            <a:off x="5699001" y="1639583"/>
            <a:ext cx="3023964" cy="94140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7" name="Obdélník 16"/>
          <p:cNvSpPr/>
          <p:nvPr/>
        </p:nvSpPr>
        <p:spPr>
          <a:xfrm>
            <a:off x="6712679" y="2419619"/>
            <a:ext cx="111761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400" dirty="0"/>
              <a:t>Pila na sádru</a:t>
            </a:r>
          </a:p>
        </p:txBody>
      </p:sp>
      <p:sp>
        <p:nvSpPr>
          <p:cNvPr id="19" name="TextovéPole 18"/>
          <p:cNvSpPr txBox="1"/>
          <p:nvPr/>
        </p:nvSpPr>
        <p:spPr>
          <a:xfrm>
            <a:off x="1407576" y="2613105"/>
            <a:ext cx="4002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[1]</a:t>
            </a:r>
          </a:p>
        </p:txBody>
      </p:sp>
      <p:sp>
        <p:nvSpPr>
          <p:cNvPr id="20" name="TextovéPole 19"/>
          <p:cNvSpPr txBox="1"/>
          <p:nvPr/>
        </p:nvSpPr>
        <p:spPr>
          <a:xfrm>
            <a:off x="1605099" y="6530665"/>
            <a:ext cx="4002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[4]</a:t>
            </a:r>
          </a:p>
        </p:txBody>
      </p:sp>
      <p:sp>
        <p:nvSpPr>
          <p:cNvPr id="21" name="TextovéPole 20"/>
          <p:cNvSpPr txBox="1"/>
          <p:nvPr/>
        </p:nvSpPr>
        <p:spPr>
          <a:xfrm>
            <a:off x="7720507" y="2435007"/>
            <a:ext cx="4002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[6]</a:t>
            </a:r>
          </a:p>
        </p:txBody>
      </p:sp>
      <p:sp>
        <p:nvSpPr>
          <p:cNvPr id="22" name="TextovéPole 21"/>
          <p:cNvSpPr txBox="1"/>
          <p:nvPr/>
        </p:nvSpPr>
        <p:spPr>
          <a:xfrm>
            <a:off x="7520364" y="1294260"/>
            <a:ext cx="4002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[5]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3124200" y="6486601"/>
            <a:ext cx="2895600" cy="365125"/>
          </a:xfrm>
        </p:spPr>
        <p:txBody>
          <a:bodyPr/>
          <a:lstStyle/>
          <a:p>
            <a:r>
              <a:rPr lang="cs-CZ" dirty="0"/>
              <a:t>Dedikováno projektu MUNI/FR/0962/2017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7"/>
          <a:srcRect l="23877" t="44646" r="66673" b="48153"/>
          <a:stretch/>
        </p:blipFill>
        <p:spPr>
          <a:xfrm>
            <a:off x="-17564" y="3875702"/>
            <a:ext cx="1807861" cy="860886"/>
          </a:xfrm>
          <a:prstGeom prst="rect">
            <a:avLst/>
          </a:prstGeom>
        </p:spPr>
      </p:pic>
      <p:sp>
        <p:nvSpPr>
          <p:cNvPr id="7" name="Obdélník 6"/>
          <p:cNvSpPr/>
          <p:nvPr/>
        </p:nvSpPr>
        <p:spPr>
          <a:xfrm>
            <a:off x="296378" y="3618374"/>
            <a:ext cx="130170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400" dirty="0" err="1"/>
              <a:t>Matosoft</a:t>
            </a:r>
            <a:r>
              <a:rPr lang="cs-CZ" sz="1400" dirty="0"/>
              <a:t> - vata</a:t>
            </a:r>
          </a:p>
        </p:txBody>
      </p:sp>
      <p:sp>
        <p:nvSpPr>
          <p:cNvPr id="24" name="TextovéPole 23"/>
          <p:cNvSpPr txBox="1"/>
          <p:nvPr/>
        </p:nvSpPr>
        <p:spPr>
          <a:xfrm>
            <a:off x="1530953" y="5131084"/>
            <a:ext cx="4002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[3]</a:t>
            </a:r>
          </a:p>
        </p:txBody>
      </p:sp>
      <p:sp>
        <p:nvSpPr>
          <p:cNvPr id="25" name="TextovéPole 24"/>
          <p:cNvSpPr txBox="1"/>
          <p:nvPr/>
        </p:nvSpPr>
        <p:spPr>
          <a:xfrm>
            <a:off x="1511738" y="3810273"/>
            <a:ext cx="4002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[2]</a:t>
            </a:r>
          </a:p>
        </p:txBody>
      </p:sp>
      <p:sp>
        <p:nvSpPr>
          <p:cNvPr id="8" name="Zaoblený obdélníkový bublinový popisek 7"/>
          <p:cNvSpPr/>
          <p:nvPr/>
        </p:nvSpPr>
        <p:spPr>
          <a:xfrm>
            <a:off x="6660232" y="5398162"/>
            <a:ext cx="2441131" cy="1409501"/>
          </a:xfrm>
          <a:prstGeom prst="wedgeRoundRectCallout">
            <a:avLst>
              <a:gd name="adj1" fmla="val -72040"/>
              <a:gd name="adj2" fmla="val -42090"/>
              <a:gd name="adj3" fmla="val 16667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Nasazování sádry po převazu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400" dirty="0"/>
              <a:t>Dle potřeby vypodložit vatou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400" dirty="0"/>
              <a:t>Vrátit sádru na končetinu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400" dirty="0"/>
              <a:t>Obvázat obinadlem</a:t>
            </a:r>
          </a:p>
        </p:txBody>
      </p:sp>
    </p:spTree>
    <p:extLst>
      <p:ext uri="{BB962C8B-B14F-4D97-AF65-F5344CB8AC3E}">
        <p14:creationId xmlns:p14="http://schemas.microsoft.com/office/powerpoint/2010/main" val="366010853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PPT_DBNAME" val="Výukové karty fin.[20190918145108875].mdb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9294</TotalTime>
  <Words>23946</Words>
  <Application>Microsoft Office PowerPoint</Application>
  <PresentationFormat>Předvádění na obrazovce (4:3)</PresentationFormat>
  <Paragraphs>3094</Paragraphs>
  <Slides>120</Slides>
  <Notes>5</Notes>
  <HiddenSlides>0</HiddenSlides>
  <MMClips>0</MMClips>
  <ScaleCrop>false</ScaleCrop>
  <HeadingPairs>
    <vt:vector size="6" baseType="variant">
      <vt:variant>
        <vt:lpstr>Použitá písma</vt:lpstr>
      </vt:variant>
      <vt:variant>
        <vt:i4>7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120</vt:i4>
      </vt:variant>
    </vt:vector>
  </HeadingPairs>
  <TitlesOfParts>
    <vt:vector size="128" baseType="lpstr">
      <vt:lpstr>Arial</vt:lpstr>
      <vt:lpstr>Calibri</vt:lpstr>
      <vt:lpstr>Noto Sans</vt:lpstr>
      <vt:lpstr>Symbol</vt:lpstr>
      <vt:lpstr>Times New Roman</vt:lpstr>
      <vt:lpstr>Wingdings</vt:lpstr>
      <vt:lpstr>Wingdings 2</vt:lpstr>
      <vt:lpstr>Motiv systému Office</vt:lpstr>
      <vt:lpstr>VÝUKOVÉ KARTY  ODBORNÁ OŠETŘOVATELSKÁ PRAXE III</vt:lpstr>
      <vt:lpstr>Prezentace aplikace PowerPoint</vt:lpstr>
      <vt:lpstr>Prezentace aplikace PowerPoint</vt:lpstr>
      <vt:lpstr>Prezentace aplikace PowerPoint</vt:lpstr>
      <vt:lpstr>ASA I  = zdravý pacient bez patologického klinického (psychosomatického) a laboratorního nálezu, chorobný proces, pro který je pacient operován, je lokalizovaný a nezpůsobuje systémovou poruchu   ASA II = lehké systémové onemocnění dobře kompenzované - neovlivňuje normální aktivitu jedince a funkci orgánů (např. lehká hypertenze, DM, anemie, pokročilý věk, obezita, chronická bronchitis, lehká forma ICHS)   ASA III =  středně závažné systémové onemocnění nebo systémové onemocnění více systémů, onemocnění omezující aktivitu nemocného a výkonnost a funkci orgánů (např. AP, st. po IM, závažná forma DM, srdeční selhání, kombinace DM  a hypertenze)   ASA IV = závažné systémové onemocnění, špatně kompenzované onemocnění nebo terminální stádium, které není vždy operací řešitelné (např. srdeční dekompenzace, nestabilní sy AP, akutní myokarditis, pokročilá forma plicní, ledvinné, jaterní a endokrinologické nedostatečnosti, hemoragický šok, peritonitis, ileus aj.)   ASA V = nemocný v akutním ohrožení smrtí, moribundní pacient, u něhož je operace poslední možností záchrany života, smrt je pravděpodobná do 24 hodin, ať již s operací, nebo bez ní  ASA VI = pacienti s konstatovanou smrtí mozku - odjímání orgánů za účelem transplantace   E = Akutní výkony (z anglického emegrency), klinický stav pacienta je horší než odpovídající stupeň klasifikace ASA - riziko je 1,6 až 2x vyšší - připojuje se k ASA v případě akutní operace - pacient neprošel standartní předoperační přípravou.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ZÁZNAM DO DOKUMENACE PO OPERACI </vt:lpstr>
      <vt:lpstr>Prezentace aplikace PowerPoint</vt:lpstr>
      <vt:lpstr>Prezentace aplikace PowerPoint</vt:lpstr>
      <vt:lpstr>POMŮCKY K PŘEVAZU</vt:lpstr>
      <vt:lpstr>Prezentace aplikace PowerPoint</vt:lpstr>
      <vt:lpstr>Prezentace aplikace PowerPoint</vt:lpstr>
      <vt:lpstr>PARAMETRY HODNOCENÉ NA RÁNĚ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VÝUKOVÉ KARTY  ODBORNÁ OŠETŘOVATELSKÁ PRAXE IV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PÁTEŘ - MÍCHA - typy poranění</vt:lpstr>
      <vt:lpstr>PÁTEŘ - MÍCHA - Whiplash poranění </vt:lpstr>
      <vt:lpstr>PÁTEŘ - MÍCHA - první pomoc, diagnostika, léčba </vt:lpstr>
      <vt:lpstr>PÁTEŘ - MÍCHA - klasifikace zlomenin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MU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Výukové karty  Odborná ošetřovatelská praxe IV</dc:title>
  <dc:creator>Pospisilova</dc:creator>
  <cp:lastModifiedBy>Alena Pospíšilová</cp:lastModifiedBy>
  <cp:revision>750</cp:revision>
  <cp:lastPrinted>2019-09-18T13:08:11Z</cp:lastPrinted>
  <dcterms:created xsi:type="dcterms:W3CDTF">2018-02-13T13:17:48Z</dcterms:created>
  <dcterms:modified xsi:type="dcterms:W3CDTF">2022-09-14T10:12:33Z</dcterms:modified>
</cp:coreProperties>
</file>