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7" r:id="rId3"/>
    <p:sldId id="303" r:id="rId4"/>
    <p:sldId id="292" r:id="rId5"/>
    <p:sldId id="290" r:id="rId6"/>
    <p:sldId id="277" r:id="rId7"/>
    <p:sldId id="279" r:id="rId8"/>
    <p:sldId id="298" r:id="rId9"/>
    <p:sldId id="299" r:id="rId10"/>
    <p:sldId id="278" r:id="rId11"/>
    <p:sldId id="281" r:id="rId12"/>
    <p:sldId id="267" r:id="rId13"/>
    <p:sldId id="274" r:id="rId14"/>
    <p:sldId id="296" r:id="rId15"/>
    <p:sldId id="275" r:id="rId16"/>
    <p:sldId id="294" r:id="rId17"/>
    <p:sldId id="276" r:id="rId18"/>
    <p:sldId id="282" r:id="rId19"/>
    <p:sldId id="268" r:id="rId20"/>
    <p:sldId id="293" r:id="rId21"/>
    <p:sldId id="269" r:id="rId22"/>
    <p:sldId id="295" r:id="rId23"/>
    <p:sldId id="285" r:id="rId24"/>
    <p:sldId id="284" r:id="rId25"/>
    <p:sldId id="288" r:id="rId26"/>
    <p:sldId id="283" r:id="rId27"/>
    <p:sldId id="286" r:id="rId28"/>
    <p:sldId id="287" r:id="rId29"/>
    <p:sldId id="289" r:id="rId30"/>
    <p:sldId id="270" r:id="rId31"/>
    <p:sldId id="271" r:id="rId32"/>
    <p:sldId id="272" r:id="rId33"/>
    <p:sldId id="297" r:id="rId34"/>
    <p:sldId id="301" r:id="rId35"/>
    <p:sldId id="300" r:id="rId36"/>
    <p:sldId id="302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7" r:id="rId45"/>
    <p:sldId id="318" r:id="rId46"/>
    <p:sldId id="319" r:id="rId47"/>
    <p:sldId id="320" r:id="rId48"/>
    <p:sldId id="321" r:id="rId49"/>
    <p:sldId id="312" r:id="rId50"/>
    <p:sldId id="313" r:id="rId51"/>
    <p:sldId id="314" r:id="rId52"/>
    <p:sldId id="316" r:id="rId53"/>
    <p:sldId id="315" r:id="rId54"/>
    <p:sldId id="273" r:id="rId5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FD97BD-CE9E-4084-945C-0DEC044A7F57}" v="71" dt="2022-11-27T19:23:23.109"/>
    <p1510:client id="{C692910F-C2B1-40C5-BA04-4EB42EEA84FA}" v="1" dt="2022-11-27T19:54:12.4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Komínek" userId="27af9eb8b496d58a" providerId="LiveId" clId="{A9B06D3E-0166-487D-9301-E71CE068F820}"/>
    <pc:docChg chg="undo redo custSel mod addSld delSld modSld sldOrd">
      <pc:chgData name="Martin Komínek" userId="27af9eb8b496d58a" providerId="LiveId" clId="{A9B06D3E-0166-487D-9301-E71CE068F820}" dt="2020-12-07T12:46:47.485" v="10474" actId="403"/>
      <pc:docMkLst>
        <pc:docMk/>
      </pc:docMkLst>
      <pc:sldChg chg="modSp new del mod">
        <pc:chgData name="Martin Komínek" userId="27af9eb8b496d58a" providerId="LiveId" clId="{A9B06D3E-0166-487D-9301-E71CE068F820}" dt="2020-12-02T17:38:58.451" v="24" actId="47"/>
        <pc:sldMkLst>
          <pc:docMk/>
          <pc:sldMk cId="1243530121" sldId="256"/>
        </pc:sldMkLst>
        <pc:spChg chg="mod">
          <ac:chgData name="Martin Komínek" userId="27af9eb8b496d58a" providerId="LiveId" clId="{A9B06D3E-0166-487D-9301-E71CE068F820}" dt="2020-12-02T17:38:14.075" v="23" actId="20577"/>
          <ac:spMkLst>
            <pc:docMk/>
            <pc:sldMk cId="1243530121" sldId="256"/>
            <ac:spMk id="2" creationId="{2805DA8F-9B80-46EB-8030-622FE40CA073}"/>
          </ac:spMkLst>
        </pc:spChg>
      </pc:sldChg>
      <pc:sldChg chg="delSp modSp new mod modAnim">
        <pc:chgData name="Martin Komínek" userId="27af9eb8b496d58a" providerId="LiveId" clId="{A9B06D3E-0166-487D-9301-E71CE068F820}" dt="2020-12-06T10:48:46.231" v="7915" actId="20577"/>
        <pc:sldMkLst>
          <pc:docMk/>
          <pc:sldMk cId="1177239991" sldId="257"/>
        </pc:sldMkLst>
        <pc:spChg chg="mod">
          <ac:chgData name="Martin Komínek" userId="27af9eb8b496d58a" providerId="LiveId" clId="{A9B06D3E-0166-487D-9301-E71CE068F820}" dt="2020-12-05T19:19:34.364" v="6047" actId="14100"/>
          <ac:spMkLst>
            <pc:docMk/>
            <pc:sldMk cId="1177239991" sldId="257"/>
            <ac:spMk id="2" creationId="{924CCA58-51CE-4D6C-A8F1-FF7AAE04BFAF}"/>
          </ac:spMkLst>
        </pc:spChg>
        <pc:spChg chg="mod">
          <ac:chgData name="Martin Komínek" userId="27af9eb8b496d58a" providerId="LiveId" clId="{A9B06D3E-0166-487D-9301-E71CE068F820}" dt="2020-12-06T10:48:46.231" v="7915" actId="20577"/>
          <ac:spMkLst>
            <pc:docMk/>
            <pc:sldMk cId="1177239991" sldId="257"/>
            <ac:spMk id="3" creationId="{D2E316DB-D25F-4308-B693-8985E5E59877}"/>
          </ac:spMkLst>
        </pc:spChg>
        <pc:spChg chg="del">
          <ac:chgData name="Martin Komínek" userId="27af9eb8b496d58a" providerId="LiveId" clId="{A9B06D3E-0166-487D-9301-E71CE068F820}" dt="2020-12-02T17:40:33.498" v="99" actId="478"/>
          <ac:spMkLst>
            <pc:docMk/>
            <pc:sldMk cId="1177239991" sldId="257"/>
            <ac:spMk id="4" creationId="{E1B42340-3C33-4EFD-81BD-9B4D4B7F877A}"/>
          </ac:spMkLst>
        </pc:spChg>
      </pc:sldChg>
      <pc:sldChg chg="modSp mod">
        <pc:chgData name="Martin Komínek" userId="27af9eb8b496d58a" providerId="LiveId" clId="{A9B06D3E-0166-487D-9301-E71CE068F820}" dt="2020-12-06T10:44:51.031" v="7891" actId="20577"/>
        <pc:sldMkLst>
          <pc:docMk/>
          <pc:sldMk cId="479089976" sldId="266"/>
        </pc:sldMkLst>
        <pc:spChg chg="mod">
          <ac:chgData name="Martin Komínek" userId="27af9eb8b496d58a" providerId="LiveId" clId="{A9B06D3E-0166-487D-9301-E71CE068F820}" dt="2020-12-02T17:39:17.791" v="26" actId="20577"/>
          <ac:spMkLst>
            <pc:docMk/>
            <pc:sldMk cId="479089976" sldId="266"/>
            <ac:spMk id="2" creationId="{D751D283-AA43-480F-80B9-15694FDBE08D}"/>
          </ac:spMkLst>
        </pc:spChg>
        <pc:spChg chg="mod">
          <ac:chgData name="Martin Komínek" userId="27af9eb8b496d58a" providerId="LiveId" clId="{A9B06D3E-0166-487D-9301-E71CE068F820}" dt="2020-12-06T10:44:51.031" v="7891" actId="20577"/>
          <ac:spMkLst>
            <pc:docMk/>
            <pc:sldMk cId="479089976" sldId="266"/>
            <ac:spMk id="3" creationId="{A1339402-17B1-40E0-B929-027E8D47CE9D}"/>
          </ac:spMkLst>
        </pc:spChg>
      </pc:sldChg>
      <pc:sldChg chg="delSp modSp new add del mod modAnim">
        <pc:chgData name="Martin Komínek" userId="27af9eb8b496d58a" providerId="LiveId" clId="{A9B06D3E-0166-487D-9301-E71CE068F820}" dt="2020-12-05T14:16:08.406" v="2426" actId="114"/>
        <pc:sldMkLst>
          <pc:docMk/>
          <pc:sldMk cId="3699293072" sldId="267"/>
        </pc:sldMkLst>
        <pc:spChg chg="mod">
          <ac:chgData name="Martin Komínek" userId="27af9eb8b496d58a" providerId="LiveId" clId="{A9B06D3E-0166-487D-9301-E71CE068F820}" dt="2020-12-02T17:43:41.670" v="167" actId="20577"/>
          <ac:spMkLst>
            <pc:docMk/>
            <pc:sldMk cId="3699293072" sldId="267"/>
            <ac:spMk id="2" creationId="{CDFC78E7-382B-4847-A6BC-74A5CC0DA00D}"/>
          </ac:spMkLst>
        </pc:spChg>
        <pc:spChg chg="mod">
          <ac:chgData name="Martin Komínek" userId="27af9eb8b496d58a" providerId="LiveId" clId="{A9B06D3E-0166-487D-9301-E71CE068F820}" dt="2020-12-05T14:16:08.406" v="2426" actId="114"/>
          <ac:spMkLst>
            <pc:docMk/>
            <pc:sldMk cId="3699293072" sldId="267"/>
            <ac:spMk id="3" creationId="{5D8A6E33-797E-4EEC-85CA-68838414F2BA}"/>
          </ac:spMkLst>
        </pc:spChg>
        <pc:spChg chg="del mod">
          <ac:chgData name="Martin Komínek" userId="27af9eb8b496d58a" providerId="LiveId" clId="{A9B06D3E-0166-487D-9301-E71CE068F820}" dt="2020-12-02T18:02:09.998" v="813" actId="478"/>
          <ac:spMkLst>
            <pc:docMk/>
            <pc:sldMk cId="3699293072" sldId="267"/>
            <ac:spMk id="4" creationId="{CA33E11D-73B8-4E3F-AAA2-2BC3F6C7D3D7}"/>
          </ac:spMkLst>
        </pc:spChg>
      </pc:sldChg>
      <pc:sldChg chg="add del">
        <pc:chgData name="Martin Komínek" userId="27af9eb8b496d58a" providerId="LiveId" clId="{A9B06D3E-0166-487D-9301-E71CE068F820}" dt="2020-12-02T17:39:41.837" v="66"/>
        <pc:sldMkLst>
          <pc:docMk/>
          <pc:sldMk cId="1450980872" sldId="268"/>
        </pc:sldMkLst>
      </pc:sldChg>
      <pc:sldChg chg="addSp delSp modSp add mod modAnim">
        <pc:chgData name="Martin Komínek" userId="27af9eb8b496d58a" providerId="LiveId" clId="{A9B06D3E-0166-487D-9301-E71CE068F820}" dt="2020-12-05T14:30:42.975" v="3361"/>
        <pc:sldMkLst>
          <pc:docMk/>
          <pc:sldMk cId="3136751099" sldId="268"/>
        </pc:sldMkLst>
        <pc:spChg chg="mod">
          <ac:chgData name="Martin Komínek" userId="27af9eb8b496d58a" providerId="LiveId" clId="{A9B06D3E-0166-487D-9301-E71CE068F820}" dt="2020-12-05T14:25:46.277" v="2660" actId="20577"/>
          <ac:spMkLst>
            <pc:docMk/>
            <pc:sldMk cId="3136751099" sldId="268"/>
            <ac:spMk id="2" creationId="{CDFC78E7-382B-4847-A6BC-74A5CC0DA00D}"/>
          </ac:spMkLst>
        </pc:spChg>
        <pc:spChg chg="add del mod">
          <ac:chgData name="Martin Komínek" userId="27af9eb8b496d58a" providerId="LiveId" clId="{A9B06D3E-0166-487D-9301-E71CE068F820}" dt="2020-12-05T14:30:17.668" v="3358" actId="20577"/>
          <ac:spMkLst>
            <pc:docMk/>
            <pc:sldMk cId="3136751099" sldId="268"/>
            <ac:spMk id="3" creationId="{5D8A6E33-797E-4EEC-85CA-68838414F2BA}"/>
          </ac:spMkLst>
        </pc:spChg>
        <pc:spChg chg="del mod">
          <ac:chgData name="Martin Komínek" userId="27af9eb8b496d58a" providerId="LiveId" clId="{A9B06D3E-0166-487D-9301-E71CE068F820}" dt="2020-12-05T14:30:28.475" v="3359" actId="478"/>
          <ac:spMkLst>
            <pc:docMk/>
            <pc:sldMk cId="3136751099" sldId="268"/>
            <ac:spMk id="4" creationId="{CA33E11D-73B8-4E3F-AAA2-2BC3F6C7D3D7}"/>
          </ac:spMkLst>
        </pc:spChg>
        <pc:picChg chg="add del mod">
          <ac:chgData name="Martin Komínek" userId="27af9eb8b496d58a" providerId="LiveId" clId="{A9B06D3E-0166-487D-9301-E71CE068F820}" dt="2020-12-02T17:47:37.035" v="193" actId="931"/>
          <ac:picMkLst>
            <pc:docMk/>
            <pc:sldMk cId="3136751099" sldId="268"/>
            <ac:picMk id="6" creationId="{B4D000F9-4543-4B89-A356-88BADEE7CA6E}"/>
          </ac:picMkLst>
        </pc:picChg>
      </pc:sldChg>
      <pc:sldChg chg="addSp delSp modSp add mod setBg modAnim">
        <pc:chgData name="Martin Komínek" userId="27af9eb8b496d58a" providerId="LiveId" clId="{A9B06D3E-0166-487D-9301-E71CE068F820}" dt="2020-12-06T09:39:03.748" v="7257"/>
        <pc:sldMkLst>
          <pc:docMk/>
          <pc:sldMk cId="2931131557" sldId="269"/>
        </pc:sldMkLst>
        <pc:spChg chg="mod">
          <ac:chgData name="Martin Komínek" userId="27af9eb8b496d58a" providerId="LiveId" clId="{A9B06D3E-0166-487D-9301-E71CE068F820}" dt="2020-12-05T15:58:23.694" v="3383" actId="20577"/>
          <ac:spMkLst>
            <pc:docMk/>
            <pc:sldMk cId="2931131557" sldId="269"/>
            <ac:spMk id="2" creationId="{CDFC78E7-382B-4847-A6BC-74A5CC0DA00D}"/>
          </ac:spMkLst>
        </pc:spChg>
        <pc:spChg chg="mod">
          <ac:chgData name="Martin Komínek" userId="27af9eb8b496d58a" providerId="LiveId" clId="{A9B06D3E-0166-487D-9301-E71CE068F820}" dt="2020-12-06T09:38:37.227" v="7252" actId="255"/>
          <ac:spMkLst>
            <pc:docMk/>
            <pc:sldMk cId="2931131557" sldId="269"/>
            <ac:spMk id="3" creationId="{5D8A6E33-797E-4EEC-85CA-68838414F2BA}"/>
          </ac:spMkLst>
        </pc:spChg>
        <pc:spChg chg="del mod">
          <ac:chgData name="Martin Komínek" userId="27af9eb8b496d58a" providerId="LiveId" clId="{A9B06D3E-0166-487D-9301-E71CE068F820}" dt="2020-12-05T16:27:36.221" v="3387" actId="478"/>
          <ac:spMkLst>
            <pc:docMk/>
            <pc:sldMk cId="2931131557" sldId="269"/>
            <ac:spMk id="4" creationId="{CA33E11D-73B8-4E3F-AAA2-2BC3F6C7D3D7}"/>
          </ac:spMkLst>
        </pc:spChg>
        <pc:spChg chg="add del mod">
          <ac:chgData name="Martin Komínek" userId="27af9eb8b496d58a" providerId="LiveId" clId="{A9B06D3E-0166-487D-9301-E71CE068F820}" dt="2020-12-06T09:37:17.106" v="7214" actId="478"/>
          <ac:spMkLst>
            <pc:docMk/>
            <pc:sldMk cId="2931131557" sldId="269"/>
            <ac:spMk id="5" creationId="{FFD5FC5D-5C58-4A6D-ABB6-CBF3914AA2F6}"/>
          </ac:spMkLst>
        </pc:spChg>
        <pc:picChg chg="add del mod">
          <ac:chgData name="Martin Komínek" userId="27af9eb8b496d58a" providerId="LiveId" clId="{A9B06D3E-0166-487D-9301-E71CE068F820}" dt="2020-12-06T09:36:35.552" v="7209" actId="478"/>
          <ac:picMkLst>
            <pc:docMk/>
            <pc:sldMk cId="2931131557" sldId="269"/>
            <ac:picMk id="2051" creationId="{719EDEDB-3D60-4F0B-9169-78087F770A59}"/>
          </ac:picMkLst>
        </pc:picChg>
      </pc:sldChg>
      <pc:sldChg chg="add del">
        <pc:chgData name="Martin Komínek" userId="27af9eb8b496d58a" providerId="LiveId" clId="{A9B06D3E-0166-487D-9301-E71CE068F820}" dt="2020-12-02T17:39:41.689" v="65"/>
        <pc:sldMkLst>
          <pc:docMk/>
          <pc:sldMk cId="4294792944" sldId="269"/>
        </pc:sldMkLst>
      </pc:sldChg>
      <pc:sldChg chg="add del">
        <pc:chgData name="Martin Komínek" userId="27af9eb8b496d58a" providerId="LiveId" clId="{A9B06D3E-0166-487D-9301-E71CE068F820}" dt="2020-12-02T17:39:41.545" v="64"/>
        <pc:sldMkLst>
          <pc:docMk/>
          <pc:sldMk cId="669660512" sldId="270"/>
        </pc:sldMkLst>
      </pc:sldChg>
      <pc:sldChg chg="delSp modSp add mod modAnim">
        <pc:chgData name="Martin Komínek" userId="27af9eb8b496d58a" providerId="LiveId" clId="{A9B06D3E-0166-487D-9301-E71CE068F820}" dt="2020-12-05T19:06:27.327" v="5125"/>
        <pc:sldMkLst>
          <pc:docMk/>
          <pc:sldMk cId="1605108504" sldId="270"/>
        </pc:sldMkLst>
        <pc:spChg chg="mod">
          <ac:chgData name="Martin Komínek" userId="27af9eb8b496d58a" providerId="LiveId" clId="{A9B06D3E-0166-487D-9301-E71CE068F820}" dt="2020-12-05T18:45:21.986" v="4283" actId="20577"/>
          <ac:spMkLst>
            <pc:docMk/>
            <pc:sldMk cId="1605108504" sldId="270"/>
            <ac:spMk id="2" creationId="{CDFC78E7-382B-4847-A6BC-74A5CC0DA00D}"/>
          </ac:spMkLst>
        </pc:spChg>
        <pc:spChg chg="mod">
          <ac:chgData name="Martin Komínek" userId="27af9eb8b496d58a" providerId="LiveId" clId="{A9B06D3E-0166-487D-9301-E71CE068F820}" dt="2020-12-05T18:57:02.902" v="4680" actId="20577"/>
          <ac:spMkLst>
            <pc:docMk/>
            <pc:sldMk cId="1605108504" sldId="270"/>
            <ac:spMk id="3" creationId="{5D8A6E33-797E-4EEC-85CA-68838414F2BA}"/>
          </ac:spMkLst>
        </pc:spChg>
        <pc:spChg chg="del mod">
          <ac:chgData name="Martin Komínek" userId="27af9eb8b496d58a" providerId="LiveId" clId="{A9B06D3E-0166-487D-9301-E71CE068F820}" dt="2020-12-05T19:02:53.396" v="4681" actId="478"/>
          <ac:spMkLst>
            <pc:docMk/>
            <pc:sldMk cId="1605108504" sldId="270"/>
            <ac:spMk id="4" creationId="{CA33E11D-73B8-4E3F-AAA2-2BC3F6C7D3D7}"/>
          </ac:spMkLst>
        </pc:spChg>
      </pc:sldChg>
      <pc:sldChg chg="delSp modSp add mod modAnim">
        <pc:chgData name="Martin Komínek" userId="27af9eb8b496d58a" providerId="LiveId" clId="{A9B06D3E-0166-487D-9301-E71CE068F820}" dt="2020-12-06T11:07:41.909" v="8401" actId="20577"/>
        <pc:sldMkLst>
          <pc:docMk/>
          <pc:sldMk cId="1565508995" sldId="271"/>
        </pc:sldMkLst>
        <pc:spChg chg="mod">
          <ac:chgData name="Martin Komínek" userId="27af9eb8b496d58a" providerId="LiveId" clId="{A9B06D3E-0166-487D-9301-E71CE068F820}" dt="2020-12-05T19:03:09.108" v="4719" actId="20577"/>
          <ac:spMkLst>
            <pc:docMk/>
            <pc:sldMk cId="1565508995" sldId="271"/>
            <ac:spMk id="2" creationId="{CDFC78E7-382B-4847-A6BC-74A5CC0DA00D}"/>
          </ac:spMkLst>
        </pc:spChg>
        <pc:spChg chg="mod">
          <ac:chgData name="Martin Komínek" userId="27af9eb8b496d58a" providerId="LiveId" clId="{A9B06D3E-0166-487D-9301-E71CE068F820}" dt="2020-12-06T11:07:41.909" v="8401" actId="20577"/>
          <ac:spMkLst>
            <pc:docMk/>
            <pc:sldMk cId="1565508995" sldId="271"/>
            <ac:spMk id="3" creationId="{5D8A6E33-797E-4EEC-85CA-68838414F2BA}"/>
          </ac:spMkLst>
        </pc:spChg>
        <pc:spChg chg="del mod">
          <ac:chgData name="Martin Komínek" userId="27af9eb8b496d58a" providerId="LiveId" clId="{A9B06D3E-0166-487D-9301-E71CE068F820}" dt="2020-12-05T19:06:09.576" v="5121" actId="478"/>
          <ac:spMkLst>
            <pc:docMk/>
            <pc:sldMk cId="1565508995" sldId="271"/>
            <ac:spMk id="4" creationId="{CA33E11D-73B8-4E3F-AAA2-2BC3F6C7D3D7}"/>
          </ac:spMkLst>
        </pc:spChg>
      </pc:sldChg>
      <pc:sldChg chg="add del">
        <pc:chgData name="Martin Komínek" userId="27af9eb8b496d58a" providerId="LiveId" clId="{A9B06D3E-0166-487D-9301-E71CE068F820}" dt="2020-12-02T17:39:41.388" v="63"/>
        <pc:sldMkLst>
          <pc:docMk/>
          <pc:sldMk cId="2009485741" sldId="271"/>
        </pc:sldMkLst>
      </pc:sldChg>
      <pc:sldChg chg="delSp modSp add mod modAnim">
        <pc:chgData name="Martin Komínek" userId="27af9eb8b496d58a" providerId="LiveId" clId="{A9B06D3E-0166-487D-9301-E71CE068F820}" dt="2020-12-06T09:10:39.264" v="6548" actId="20577"/>
        <pc:sldMkLst>
          <pc:docMk/>
          <pc:sldMk cId="516390592" sldId="272"/>
        </pc:sldMkLst>
        <pc:spChg chg="mod">
          <ac:chgData name="Martin Komínek" userId="27af9eb8b496d58a" providerId="LiveId" clId="{A9B06D3E-0166-487D-9301-E71CE068F820}" dt="2020-12-05T19:12:31.682" v="5595" actId="20577"/>
          <ac:spMkLst>
            <pc:docMk/>
            <pc:sldMk cId="516390592" sldId="272"/>
            <ac:spMk id="2" creationId="{CDFC78E7-382B-4847-A6BC-74A5CC0DA00D}"/>
          </ac:spMkLst>
        </pc:spChg>
        <pc:spChg chg="mod">
          <ac:chgData name="Martin Komínek" userId="27af9eb8b496d58a" providerId="LiveId" clId="{A9B06D3E-0166-487D-9301-E71CE068F820}" dt="2020-12-06T09:10:39.264" v="6548" actId="20577"/>
          <ac:spMkLst>
            <pc:docMk/>
            <pc:sldMk cId="516390592" sldId="272"/>
            <ac:spMk id="3" creationId="{5D8A6E33-797E-4EEC-85CA-68838414F2BA}"/>
          </ac:spMkLst>
        </pc:spChg>
        <pc:spChg chg="del mod">
          <ac:chgData name="Martin Komínek" userId="27af9eb8b496d58a" providerId="LiveId" clId="{A9B06D3E-0166-487D-9301-E71CE068F820}" dt="2020-12-05T19:12:50.346" v="5639" actId="478"/>
          <ac:spMkLst>
            <pc:docMk/>
            <pc:sldMk cId="516390592" sldId="272"/>
            <ac:spMk id="4" creationId="{CA33E11D-73B8-4E3F-AAA2-2BC3F6C7D3D7}"/>
          </ac:spMkLst>
        </pc:spChg>
      </pc:sldChg>
      <pc:sldChg chg="add del">
        <pc:chgData name="Martin Komínek" userId="27af9eb8b496d58a" providerId="LiveId" clId="{A9B06D3E-0166-487D-9301-E71CE068F820}" dt="2020-12-02T17:39:41.223" v="62"/>
        <pc:sldMkLst>
          <pc:docMk/>
          <pc:sldMk cId="3954394628" sldId="272"/>
        </pc:sldMkLst>
      </pc:sldChg>
      <pc:sldChg chg="add del">
        <pc:chgData name="Martin Komínek" userId="27af9eb8b496d58a" providerId="LiveId" clId="{A9B06D3E-0166-487D-9301-E71CE068F820}" dt="2020-12-02T17:39:41.077" v="61"/>
        <pc:sldMkLst>
          <pc:docMk/>
          <pc:sldMk cId="414520307" sldId="273"/>
        </pc:sldMkLst>
      </pc:sldChg>
      <pc:sldChg chg="modSp add mod">
        <pc:chgData name="Martin Komínek" userId="27af9eb8b496d58a" providerId="LiveId" clId="{A9B06D3E-0166-487D-9301-E71CE068F820}" dt="2020-12-06T10:44:30.406" v="7886" actId="14100"/>
        <pc:sldMkLst>
          <pc:docMk/>
          <pc:sldMk cId="3497117459" sldId="273"/>
        </pc:sldMkLst>
        <pc:spChg chg="mod">
          <ac:chgData name="Martin Komínek" userId="27af9eb8b496d58a" providerId="LiveId" clId="{A9B06D3E-0166-487D-9301-E71CE068F820}" dt="2020-12-06T10:44:30.406" v="7886" actId="14100"/>
          <ac:spMkLst>
            <pc:docMk/>
            <pc:sldMk cId="3497117459" sldId="273"/>
            <ac:spMk id="2" creationId="{CDFC78E7-382B-4847-A6BC-74A5CC0DA00D}"/>
          </ac:spMkLst>
        </pc:spChg>
      </pc:sldChg>
      <pc:sldChg chg="addSp delSp modSp add mod ord">
        <pc:chgData name="Martin Komínek" userId="27af9eb8b496d58a" providerId="LiveId" clId="{A9B06D3E-0166-487D-9301-E71CE068F820}" dt="2020-12-02T18:03:38.214" v="975"/>
        <pc:sldMkLst>
          <pc:docMk/>
          <pc:sldMk cId="1655129059" sldId="274"/>
        </pc:sldMkLst>
        <pc:spChg chg="del mod">
          <ac:chgData name="Martin Komínek" userId="27af9eb8b496d58a" providerId="LiveId" clId="{A9B06D3E-0166-487D-9301-E71CE068F820}" dt="2020-12-02T17:48:04.318" v="196" actId="931"/>
          <ac:spMkLst>
            <pc:docMk/>
            <pc:sldMk cId="1655129059" sldId="274"/>
            <ac:spMk id="3" creationId="{5D8A6E33-797E-4EEC-85CA-68838414F2BA}"/>
          </ac:spMkLst>
        </pc:spChg>
        <pc:spChg chg="mod">
          <ac:chgData name="Martin Komínek" userId="27af9eb8b496d58a" providerId="LiveId" clId="{A9B06D3E-0166-487D-9301-E71CE068F820}" dt="2020-12-02T18:00:10.699" v="648" actId="1076"/>
          <ac:spMkLst>
            <pc:docMk/>
            <pc:sldMk cId="1655129059" sldId="274"/>
            <ac:spMk id="4" creationId="{CA33E11D-73B8-4E3F-AAA2-2BC3F6C7D3D7}"/>
          </ac:spMkLst>
        </pc:spChg>
        <pc:spChg chg="add del mod">
          <ac:chgData name="Martin Komínek" userId="27af9eb8b496d58a" providerId="LiveId" clId="{A9B06D3E-0166-487D-9301-E71CE068F820}" dt="2020-12-02T17:58:09.721" v="633" actId="931"/>
          <ac:spMkLst>
            <pc:docMk/>
            <pc:sldMk cId="1655129059" sldId="274"/>
            <ac:spMk id="8" creationId="{A8054EBB-6BB1-4113-9DF8-42FCEB2F2CDF}"/>
          </ac:spMkLst>
        </pc:spChg>
        <pc:picChg chg="add del mod">
          <ac:chgData name="Martin Komínek" userId="27af9eb8b496d58a" providerId="LiveId" clId="{A9B06D3E-0166-487D-9301-E71CE068F820}" dt="2020-12-02T17:58:04.131" v="632" actId="478"/>
          <ac:picMkLst>
            <pc:docMk/>
            <pc:sldMk cId="1655129059" sldId="274"/>
            <ac:picMk id="6" creationId="{7A735F94-2F0A-4971-B448-2F67E908D023}"/>
          </ac:picMkLst>
        </pc:picChg>
        <pc:picChg chg="add mod ord modCrop">
          <ac:chgData name="Martin Komínek" userId="27af9eb8b496d58a" providerId="LiveId" clId="{A9B06D3E-0166-487D-9301-E71CE068F820}" dt="2020-12-02T17:59:18.978" v="640" actId="171"/>
          <ac:picMkLst>
            <pc:docMk/>
            <pc:sldMk cId="1655129059" sldId="274"/>
            <ac:picMk id="10" creationId="{AF08F449-7D86-4CEF-A79F-3F96C0255586}"/>
          </ac:picMkLst>
        </pc:picChg>
      </pc:sldChg>
      <pc:sldChg chg="add del">
        <pc:chgData name="Martin Komínek" userId="27af9eb8b496d58a" providerId="LiveId" clId="{A9B06D3E-0166-487D-9301-E71CE068F820}" dt="2020-12-02T17:39:40.910" v="60"/>
        <pc:sldMkLst>
          <pc:docMk/>
          <pc:sldMk cId="3902579641" sldId="274"/>
        </pc:sldMkLst>
      </pc:sldChg>
      <pc:sldChg chg="add del">
        <pc:chgData name="Martin Komínek" userId="27af9eb8b496d58a" providerId="LiveId" clId="{A9B06D3E-0166-487D-9301-E71CE068F820}" dt="2020-12-02T17:39:40.320" v="59"/>
        <pc:sldMkLst>
          <pc:docMk/>
          <pc:sldMk cId="400996438" sldId="275"/>
        </pc:sldMkLst>
      </pc:sldChg>
      <pc:sldChg chg="modSp add mod ord">
        <pc:chgData name="Martin Komínek" userId="27af9eb8b496d58a" providerId="LiveId" clId="{A9B06D3E-0166-487D-9301-E71CE068F820}" dt="2020-12-06T11:02:16.455" v="7988" actId="255"/>
        <pc:sldMkLst>
          <pc:docMk/>
          <pc:sldMk cId="3997358745" sldId="275"/>
        </pc:sldMkLst>
        <pc:spChg chg="mod">
          <ac:chgData name="Martin Komínek" userId="27af9eb8b496d58a" providerId="LiveId" clId="{A9B06D3E-0166-487D-9301-E71CE068F820}" dt="2020-12-06T11:02:16.455" v="7988" actId="255"/>
          <ac:spMkLst>
            <pc:docMk/>
            <pc:sldMk cId="3997358745" sldId="275"/>
            <ac:spMk id="4" creationId="{CA33E11D-73B8-4E3F-AAA2-2BC3F6C7D3D7}"/>
          </ac:spMkLst>
        </pc:spChg>
      </pc:sldChg>
      <pc:sldChg chg="modSp add mod modAnim">
        <pc:chgData name="Martin Komínek" userId="27af9eb8b496d58a" providerId="LiveId" clId="{A9B06D3E-0166-487D-9301-E71CE068F820}" dt="2020-12-05T14:24:48.319" v="2642"/>
        <pc:sldMkLst>
          <pc:docMk/>
          <pc:sldMk cId="1966713736" sldId="276"/>
        </pc:sldMkLst>
        <pc:spChg chg="mod">
          <ac:chgData name="Martin Komínek" userId="27af9eb8b496d58a" providerId="LiveId" clId="{A9B06D3E-0166-487D-9301-E71CE068F820}" dt="2020-12-05T14:23:14.863" v="2633" actId="255"/>
          <ac:spMkLst>
            <pc:docMk/>
            <pc:sldMk cId="1966713736" sldId="276"/>
            <ac:spMk id="2" creationId="{CDFC78E7-382B-4847-A6BC-74A5CC0DA00D}"/>
          </ac:spMkLst>
        </pc:spChg>
        <pc:spChg chg="mod">
          <ac:chgData name="Martin Komínek" userId="27af9eb8b496d58a" providerId="LiveId" clId="{A9B06D3E-0166-487D-9301-E71CE068F820}" dt="2020-12-05T14:24:10.755" v="2640" actId="113"/>
          <ac:spMkLst>
            <pc:docMk/>
            <pc:sldMk cId="1966713736" sldId="276"/>
            <ac:spMk id="3" creationId="{5D8A6E33-797E-4EEC-85CA-68838414F2BA}"/>
          </ac:spMkLst>
        </pc:spChg>
      </pc:sldChg>
      <pc:sldChg chg="modSp add mod modAnim">
        <pc:chgData name="Martin Komínek" userId="27af9eb8b496d58a" providerId="LiveId" clId="{A9B06D3E-0166-487D-9301-E71CE068F820}" dt="2020-12-06T09:03:09.896" v="6417" actId="20577"/>
        <pc:sldMkLst>
          <pc:docMk/>
          <pc:sldMk cId="3173419998" sldId="277"/>
        </pc:sldMkLst>
        <pc:spChg chg="mod">
          <ac:chgData name="Martin Komínek" userId="27af9eb8b496d58a" providerId="LiveId" clId="{A9B06D3E-0166-487D-9301-E71CE068F820}" dt="2020-12-05T13:52:10.601" v="1801" actId="20577"/>
          <ac:spMkLst>
            <pc:docMk/>
            <pc:sldMk cId="3173419998" sldId="277"/>
            <ac:spMk id="2" creationId="{924CCA58-51CE-4D6C-A8F1-FF7AAE04BFAF}"/>
          </ac:spMkLst>
        </pc:spChg>
        <pc:spChg chg="mod">
          <ac:chgData name="Martin Komínek" userId="27af9eb8b496d58a" providerId="LiveId" clId="{A9B06D3E-0166-487D-9301-E71CE068F820}" dt="2020-12-06T09:03:09.896" v="6417" actId="20577"/>
          <ac:spMkLst>
            <pc:docMk/>
            <pc:sldMk cId="3173419998" sldId="277"/>
            <ac:spMk id="3" creationId="{D2E316DB-D25F-4308-B693-8985E5E59877}"/>
          </ac:spMkLst>
        </pc:spChg>
      </pc:sldChg>
      <pc:sldChg chg="modSp add modAnim">
        <pc:chgData name="Martin Komínek" userId="27af9eb8b496d58a" providerId="LiveId" clId="{A9B06D3E-0166-487D-9301-E71CE068F820}" dt="2020-12-05T14:04:31.461" v="2274" actId="20577"/>
        <pc:sldMkLst>
          <pc:docMk/>
          <pc:sldMk cId="2191043981" sldId="278"/>
        </pc:sldMkLst>
        <pc:spChg chg="mod">
          <ac:chgData name="Martin Komínek" userId="27af9eb8b496d58a" providerId="LiveId" clId="{A9B06D3E-0166-487D-9301-E71CE068F820}" dt="2020-12-05T14:04:31.461" v="2274" actId="20577"/>
          <ac:spMkLst>
            <pc:docMk/>
            <pc:sldMk cId="2191043981" sldId="278"/>
            <ac:spMk id="3" creationId="{D2E316DB-D25F-4308-B693-8985E5E59877}"/>
          </ac:spMkLst>
        </pc:spChg>
      </pc:sldChg>
      <pc:sldChg chg="addSp delSp modSp add mod ord delAnim modAnim">
        <pc:chgData name="Martin Komínek" userId="27af9eb8b496d58a" providerId="LiveId" clId="{A9B06D3E-0166-487D-9301-E71CE068F820}" dt="2020-12-07T12:37:13.934" v="10465" actId="20577"/>
        <pc:sldMkLst>
          <pc:docMk/>
          <pc:sldMk cId="1608589424" sldId="279"/>
        </pc:sldMkLst>
        <pc:spChg chg="mod">
          <ac:chgData name="Martin Komínek" userId="27af9eb8b496d58a" providerId="LiveId" clId="{A9B06D3E-0166-487D-9301-E71CE068F820}" dt="2020-12-07T12:37:13.934" v="10465" actId="20577"/>
          <ac:spMkLst>
            <pc:docMk/>
            <pc:sldMk cId="1608589424" sldId="279"/>
            <ac:spMk id="2" creationId="{924CCA58-51CE-4D6C-A8F1-FF7AAE04BFAF}"/>
          </ac:spMkLst>
        </pc:spChg>
        <pc:spChg chg="del mod">
          <ac:chgData name="Martin Komínek" userId="27af9eb8b496d58a" providerId="LiveId" clId="{A9B06D3E-0166-487D-9301-E71CE068F820}" dt="2020-12-05T14:14:18.680" v="2419" actId="22"/>
          <ac:spMkLst>
            <pc:docMk/>
            <pc:sldMk cId="1608589424" sldId="279"/>
            <ac:spMk id="3" creationId="{D2E316DB-D25F-4308-B693-8985E5E59877}"/>
          </ac:spMkLst>
        </pc:spChg>
        <pc:spChg chg="add mod">
          <ac:chgData name="Martin Komínek" userId="27af9eb8b496d58a" providerId="LiveId" clId="{A9B06D3E-0166-487D-9301-E71CE068F820}" dt="2020-12-05T14:15:10.784" v="2424" actId="1076"/>
          <ac:spMkLst>
            <pc:docMk/>
            <pc:sldMk cId="1608589424" sldId="279"/>
            <ac:spMk id="4" creationId="{F295979B-3A9F-4B7D-8E4D-6A9A0325A2B0}"/>
          </ac:spMkLst>
        </pc:spChg>
        <pc:picChg chg="add mod ord">
          <ac:chgData name="Martin Komínek" userId="27af9eb8b496d58a" providerId="LiveId" clId="{A9B06D3E-0166-487D-9301-E71CE068F820}" dt="2020-12-05T14:14:58.343" v="2422" actId="1076"/>
          <ac:picMkLst>
            <pc:docMk/>
            <pc:sldMk cId="1608589424" sldId="279"/>
            <ac:picMk id="6" creationId="{352B2CDC-B781-4692-822C-7782E6BC1292}"/>
          </ac:picMkLst>
        </pc:picChg>
      </pc:sldChg>
      <pc:sldChg chg="add del">
        <pc:chgData name="Martin Komínek" userId="27af9eb8b496d58a" providerId="LiveId" clId="{A9B06D3E-0166-487D-9301-E71CE068F820}" dt="2020-12-05T14:25:15.294" v="2648" actId="47"/>
        <pc:sldMkLst>
          <pc:docMk/>
          <pc:sldMk cId="2587398942" sldId="280"/>
        </pc:sldMkLst>
      </pc:sldChg>
      <pc:sldChg chg="addSp delSp modSp add mod modAnim">
        <pc:chgData name="Martin Komínek" userId="27af9eb8b496d58a" providerId="LiveId" clId="{A9B06D3E-0166-487D-9301-E71CE068F820}" dt="2020-12-05T14:19:58.256" v="2462" actId="1076"/>
        <pc:sldMkLst>
          <pc:docMk/>
          <pc:sldMk cId="4087616048" sldId="281"/>
        </pc:sldMkLst>
        <pc:spChg chg="del mod">
          <ac:chgData name="Martin Komínek" userId="27af9eb8b496d58a" providerId="LiveId" clId="{A9B06D3E-0166-487D-9301-E71CE068F820}" dt="2020-12-05T14:19:34.981" v="2457" actId="478"/>
          <ac:spMkLst>
            <pc:docMk/>
            <pc:sldMk cId="4087616048" sldId="281"/>
            <ac:spMk id="2" creationId="{924CCA58-51CE-4D6C-A8F1-FF7AAE04BFAF}"/>
          </ac:spMkLst>
        </pc:spChg>
        <pc:spChg chg="add del mod">
          <ac:chgData name="Martin Komínek" userId="27af9eb8b496d58a" providerId="LiveId" clId="{A9B06D3E-0166-487D-9301-E71CE068F820}" dt="2020-12-05T14:17:53.031" v="2440" actId="931"/>
          <ac:spMkLst>
            <pc:docMk/>
            <pc:sldMk cId="4087616048" sldId="281"/>
            <ac:spMk id="3" creationId="{D2E316DB-D25F-4308-B693-8985E5E59877}"/>
          </ac:spMkLst>
        </pc:spChg>
        <pc:spChg chg="add mod">
          <ac:chgData name="Martin Komínek" userId="27af9eb8b496d58a" providerId="LiveId" clId="{A9B06D3E-0166-487D-9301-E71CE068F820}" dt="2020-12-05T14:19:52.496" v="2461" actId="1076"/>
          <ac:spMkLst>
            <pc:docMk/>
            <pc:sldMk cId="4087616048" sldId="281"/>
            <ac:spMk id="8" creationId="{5EFDE51D-E068-4212-84F3-EB8FC33BA616}"/>
          </ac:spMkLst>
        </pc:spChg>
        <pc:picChg chg="add del mod">
          <ac:chgData name="Martin Komínek" userId="27af9eb8b496d58a" providerId="LiveId" clId="{A9B06D3E-0166-487D-9301-E71CE068F820}" dt="2020-12-05T14:17:48.401" v="2439" actId="931"/>
          <ac:picMkLst>
            <pc:docMk/>
            <pc:sldMk cId="4087616048" sldId="281"/>
            <ac:picMk id="5" creationId="{517466D3-B970-45A9-A9E7-CFE3BE2B40EF}"/>
          </ac:picMkLst>
        </pc:picChg>
        <pc:picChg chg="add mod">
          <ac:chgData name="Martin Komínek" userId="27af9eb8b496d58a" providerId="LiveId" clId="{A9B06D3E-0166-487D-9301-E71CE068F820}" dt="2020-12-05T14:19:58.256" v="2462" actId="1076"/>
          <ac:picMkLst>
            <pc:docMk/>
            <pc:sldMk cId="4087616048" sldId="281"/>
            <ac:picMk id="7" creationId="{99D3CB12-8A13-4A70-B4D1-7FC5BC491ED5}"/>
          </ac:picMkLst>
        </pc:picChg>
      </pc:sldChg>
      <pc:sldChg chg="add ord">
        <pc:chgData name="Martin Komínek" userId="27af9eb8b496d58a" providerId="LiveId" clId="{A9B06D3E-0166-487D-9301-E71CE068F820}" dt="2020-12-05T14:25:05.092" v="2647"/>
        <pc:sldMkLst>
          <pc:docMk/>
          <pc:sldMk cId="1314570249" sldId="282"/>
        </pc:sldMkLst>
      </pc:sldChg>
      <pc:sldChg chg="addSp modSp add mod modAnim">
        <pc:chgData name="Martin Komínek" userId="27af9eb8b496d58a" providerId="LiveId" clId="{A9B06D3E-0166-487D-9301-E71CE068F820}" dt="2020-12-05T16:48:22.981" v="3831" actId="14100"/>
        <pc:sldMkLst>
          <pc:docMk/>
          <pc:sldMk cId="270292818" sldId="283"/>
        </pc:sldMkLst>
        <pc:spChg chg="mod">
          <ac:chgData name="Martin Komínek" userId="27af9eb8b496d58a" providerId="LiveId" clId="{A9B06D3E-0166-487D-9301-E71CE068F820}" dt="2020-12-05T16:31:53.306" v="3467" actId="1076"/>
          <ac:spMkLst>
            <pc:docMk/>
            <pc:sldMk cId="270292818" sldId="283"/>
            <ac:spMk id="3" creationId="{5D8A6E33-797E-4EEC-85CA-68838414F2BA}"/>
          </ac:spMkLst>
        </pc:spChg>
        <pc:picChg chg="add mod ord modCrop">
          <ac:chgData name="Martin Komínek" userId="27af9eb8b496d58a" providerId="LiveId" clId="{A9B06D3E-0166-487D-9301-E71CE068F820}" dt="2020-12-05T16:48:22.981" v="3831" actId="14100"/>
          <ac:picMkLst>
            <pc:docMk/>
            <pc:sldMk cId="270292818" sldId="283"/>
            <ac:picMk id="5" creationId="{71C2C0AD-2722-44CF-8F23-D16F2AD42463}"/>
          </ac:picMkLst>
        </pc:picChg>
      </pc:sldChg>
      <pc:sldChg chg="modSp add mod ord modAnim">
        <pc:chgData name="Martin Komínek" userId="27af9eb8b496d58a" providerId="LiveId" clId="{A9B06D3E-0166-487D-9301-E71CE068F820}" dt="2020-12-06T10:43:59.542" v="7851" actId="20577"/>
        <pc:sldMkLst>
          <pc:docMk/>
          <pc:sldMk cId="3104425726" sldId="284"/>
        </pc:sldMkLst>
        <pc:spChg chg="mod">
          <ac:chgData name="Martin Komínek" userId="27af9eb8b496d58a" providerId="LiveId" clId="{A9B06D3E-0166-487D-9301-E71CE068F820}" dt="2020-12-05T16:55:17.381" v="3901" actId="20577"/>
          <ac:spMkLst>
            <pc:docMk/>
            <pc:sldMk cId="3104425726" sldId="284"/>
            <ac:spMk id="2" creationId="{CDFC78E7-382B-4847-A6BC-74A5CC0DA00D}"/>
          </ac:spMkLst>
        </pc:spChg>
        <pc:spChg chg="mod">
          <ac:chgData name="Martin Komínek" userId="27af9eb8b496d58a" providerId="LiveId" clId="{A9B06D3E-0166-487D-9301-E71CE068F820}" dt="2020-12-06T10:43:59.542" v="7851" actId="20577"/>
          <ac:spMkLst>
            <pc:docMk/>
            <pc:sldMk cId="3104425726" sldId="284"/>
            <ac:spMk id="3" creationId="{5D8A6E33-797E-4EEC-85CA-68838414F2BA}"/>
          </ac:spMkLst>
        </pc:spChg>
      </pc:sldChg>
      <pc:sldChg chg="addSp delSp modSp add mod setBg delAnim modAnim">
        <pc:chgData name="Martin Komínek" userId="27af9eb8b496d58a" providerId="LiveId" clId="{A9B06D3E-0166-487D-9301-E71CE068F820}" dt="2020-12-05T16:40:39.100" v="3612" actId="20577"/>
        <pc:sldMkLst>
          <pc:docMk/>
          <pc:sldMk cId="2840175403" sldId="285"/>
        </pc:sldMkLst>
        <pc:spChg chg="mod">
          <ac:chgData name="Martin Komínek" userId="27af9eb8b496d58a" providerId="LiveId" clId="{A9B06D3E-0166-487D-9301-E71CE068F820}" dt="2020-12-05T16:40:07.420" v="3611" actId="1076"/>
          <ac:spMkLst>
            <pc:docMk/>
            <pc:sldMk cId="2840175403" sldId="285"/>
            <ac:spMk id="2" creationId="{CDFC78E7-382B-4847-A6BC-74A5CC0DA00D}"/>
          </ac:spMkLst>
        </pc:spChg>
        <pc:spChg chg="del mod">
          <ac:chgData name="Martin Komínek" userId="27af9eb8b496d58a" providerId="LiveId" clId="{A9B06D3E-0166-487D-9301-E71CE068F820}" dt="2020-12-05T16:37:34.217" v="3603" actId="478"/>
          <ac:spMkLst>
            <pc:docMk/>
            <pc:sldMk cId="2840175403" sldId="285"/>
            <ac:spMk id="3" creationId="{5D8A6E33-797E-4EEC-85CA-68838414F2BA}"/>
          </ac:spMkLst>
        </pc:spChg>
        <pc:spChg chg="add del">
          <ac:chgData name="Martin Komínek" userId="27af9eb8b496d58a" providerId="LiveId" clId="{A9B06D3E-0166-487D-9301-E71CE068F820}" dt="2020-12-05T16:37:30.019" v="3602" actId="26606"/>
          <ac:spMkLst>
            <pc:docMk/>
            <pc:sldMk cId="2840175403" sldId="285"/>
            <ac:spMk id="9" creationId="{1A95671B-3CC6-4792-9114-B74FAEA224E6}"/>
          </ac:spMkLst>
        </pc:spChg>
        <pc:spChg chg="add del">
          <ac:chgData name="Martin Komínek" userId="27af9eb8b496d58a" providerId="LiveId" clId="{A9B06D3E-0166-487D-9301-E71CE068F820}" dt="2020-12-05T16:37:30.019" v="3602" actId="26606"/>
          <ac:spMkLst>
            <pc:docMk/>
            <pc:sldMk cId="2840175403" sldId="285"/>
            <ac:spMk id="14" creationId="{1A95671B-3CC6-4792-9114-B74FAEA224E6}"/>
          </ac:spMkLst>
        </pc:spChg>
        <pc:graphicFrameChg chg="add mod modGraphic">
          <ac:chgData name="Martin Komínek" userId="27af9eb8b496d58a" providerId="LiveId" clId="{A9B06D3E-0166-487D-9301-E71CE068F820}" dt="2020-12-05T16:40:39.100" v="3612" actId="20577"/>
          <ac:graphicFrameMkLst>
            <pc:docMk/>
            <pc:sldMk cId="2840175403" sldId="285"/>
            <ac:graphicFrameMk id="4" creationId="{50F3876E-D984-4A9F-8316-4F6330F8F9CC}"/>
          </ac:graphicFrameMkLst>
        </pc:graphicFrameChg>
      </pc:sldChg>
      <pc:sldChg chg="addSp modSp add mod">
        <pc:chgData name="Martin Komínek" userId="27af9eb8b496d58a" providerId="LiveId" clId="{A9B06D3E-0166-487D-9301-E71CE068F820}" dt="2020-12-05T16:49:41.372" v="3842" actId="1076"/>
        <pc:sldMkLst>
          <pc:docMk/>
          <pc:sldMk cId="153756595" sldId="286"/>
        </pc:sldMkLst>
        <pc:picChg chg="add mod modCrop">
          <ac:chgData name="Martin Komínek" userId="27af9eb8b496d58a" providerId="LiveId" clId="{A9B06D3E-0166-487D-9301-E71CE068F820}" dt="2020-12-05T16:49:41.372" v="3842" actId="1076"/>
          <ac:picMkLst>
            <pc:docMk/>
            <pc:sldMk cId="153756595" sldId="286"/>
            <ac:picMk id="5" creationId="{A9076280-1B4D-41C1-B9EB-8F91B6D95051}"/>
          </ac:picMkLst>
        </pc:picChg>
      </pc:sldChg>
      <pc:sldChg chg="addSp delSp modSp add mod">
        <pc:chgData name="Martin Komínek" userId="27af9eb8b496d58a" providerId="LiveId" clId="{A9B06D3E-0166-487D-9301-E71CE068F820}" dt="2020-12-05T17:02:49.049" v="4136" actId="167"/>
        <pc:sldMkLst>
          <pc:docMk/>
          <pc:sldMk cId="2253807666" sldId="287"/>
        </pc:sldMkLst>
        <pc:spChg chg="mod">
          <ac:chgData name="Martin Komínek" userId="27af9eb8b496d58a" providerId="LiveId" clId="{A9B06D3E-0166-487D-9301-E71CE068F820}" dt="2020-12-05T17:02:20.868" v="4131" actId="14100"/>
          <ac:spMkLst>
            <pc:docMk/>
            <pc:sldMk cId="2253807666" sldId="287"/>
            <ac:spMk id="3" creationId="{5D8A6E33-797E-4EEC-85CA-68838414F2BA}"/>
          </ac:spMkLst>
        </pc:spChg>
        <pc:picChg chg="del">
          <ac:chgData name="Martin Komínek" userId="27af9eb8b496d58a" providerId="LiveId" clId="{A9B06D3E-0166-487D-9301-E71CE068F820}" dt="2020-12-05T16:50:41.643" v="3844" actId="478"/>
          <ac:picMkLst>
            <pc:docMk/>
            <pc:sldMk cId="2253807666" sldId="287"/>
            <ac:picMk id="5" creationId="{A9076280-1B4D-41C1-B9EB-8F91B6D95051}"/>
          </ac:picMkLst>
        </pc:picChg>
        <pc:picChg chg="add mod modCrop">
          <ac:chgData name="Martin Komínek" userId="27af9eb8b496d58a" providerId="LiveId" clId="{A9B06D3E-0166-487D-9301-E71CE068F820}" dt="2020-12-05T17:02:05.806" v="4129" actId="1076"/>
          <ac:picMkLst>
            <pc:docMk/>
            <pc:sldMk cId="2253807666" sldId="287"/>
            <ac:picMk id="6" creationId="{81426A1A-82EA-439C-B194-CF737684D28D}"/>
          </ac:picMkLst>
        </pc:picChg>
        <pc:picChg chg="add mod ord modCrop">
          <ac:chgData name="Martin Komínek" userId="27af9eb8b496d58a" providerId="LiveId" clId="{A9B06D3E-0166-487D-9301-E71CE068F820}" dt="2020-12-05T17:02:49.049" v="4136" actId="167"/>
          <ac:picMkLst>
            <pc:docMk/>
            <pc:sldMk cId="2253807666" sldId="287"/>
            <ac:picMk id="7" creationId="{EAEDF1F6-CF6C-49E8-A4DC-0828A8255093}"/>
          </ac:picMkLst>
        </pc:picChg>
      </pc:sldChg>
      <pc:sldChg chg="modSp add mod modAnim">
        <pc:chgData name="Martin Komínek" userId="27af9eb8b496d58a" providerId="LiveId" clId="{A9B06D3E-0166-487D-9301-E71CE068F820}" dt="2020-12-06T11:06:23.492" v="8388" actId="20577"/>
        <pc:sldMkLst>
          <pc:docMk/>
          <pc:sldMk cId="325186588" sldId="288"/>
        </pc:sldMkLst>
        <pc:spChg chg="mod">
          <ac:chgData name="Martin Komínek" userId="27af9eb8b496d58a" providerId="LiveId" clId="{A9B06D3E-0166-487D-9301-E71CE068F820}" dt="2020-12-05T16:55:11.232" v="3897" actId="20577"/>
          <ac:spMkLst>
            <pc:docMk/>
            <pc:sldMk cId="325186588" sldId="288"/>
            <ac:spMk id="2" creationId="{CDFC78E7-382B-4847-A6BC-74A5CC0DA00D}"/>
          </ac:spMkLst>
        </pc:spChg>
        <pc:spChg chg="mod">
          <ac:chgData name="Martin Komínek" userId="27af9eb8b496d58a" providerId="LiveId" clId="{A9B06D3E-0166-487D-9301-E71CE068F820}" dt="2020-12-06T11:06:23.492" v="8388" actId="20577"/>
          <ac:spMkLst>
            <pc:docMk/>
            <pc:sldMk cId="325186588" sldId="288"/>
            <ac:spMk id="3" creationId="{5D8A6E33-797E-4EEC-85CA-68838414F2BA}"/>
          </ac:spMkLst>
        </pc:spChg>
      </pc:sldChg>
      <pc:sldChg chg="addSp delSp modSp add mod ord">
        <pc:chgData name="Martin Komínek" userId="27af9eb8b496d58a" providerId="LiveId" clId="{A9B06D3E-0166-487D-9301-E71CE068F820}" dt="2020-12-05T17:12:20.070" v="4206" actId="14100"/>
        <pc:sldMkLst>
          <pc:docMk/>
          <pc:sldMk cId="1948428132" sldId="289"/>
        </pc:sldMkLst>
        <pc:spChg chg="mod">
          <ac:chgData name="Martin Komínek" userId="27af9eb8b496d58a" providerId="LiveId" clId="{A9B06D3E-0166-487D-9301-E71CE068F820}" dt="2020-12-05T17:12:20.070" v="4206" actId="14100"/>
          <ac:spMkLst>
            <pc:docMk/>
            <pc:sldMk cId="1948428132" sldId="289"/>
            <ac:spMk id="3" creationId="{5D8A6E33-797E-4EEC-85CA-68838414F2BA}"/>
          </ac:spMkLst>
        </pc:spChg>
        <pc:picChg chg="del">
          <ac:chgData name="Martin Komínek" userId="27af9eb8b496d58a" providerId="LiveId" clId="{A9B06D3E-0166-487D-9301-E71CE068F820}" dt="2020-12-05T17:10:51.732" v="4188" actId="478"/>
          <ac:picMkLst>
            <pc:docMk/>
            <pc:sldMk cId="1948428132" sldId="289"/>
            <ac:picMk id="5" creationId="{71C2C0AD-2722-44CF-8F23-D16F2AD42463}"/>
          </ac:picMkLst>
        </pc:picChg>
        <pc:picChg chg="add mod modCrop">
          <ac:chgData name="Martin Komínek" userId="27af9eb8b496d58a" providerId="LiveId" clId="{A9B06D3E-0166-487D-9301-E71CE068F820}" dt="2020-12-05T17:11:30.167" v="4197" actId="1076"/>
          <ac:picMkLst>
            <pc:docMk/>
            <pc:sldMk cId="1948428132" sldId="289"/>
            <ac:picMk id="6" creationId="{D2D2BAD4-F104-4B47-AF30-F52619FB1C8D}"/>
          </ac:picMkLst>
        </pc:picChg>
      </pc:sldChg>
      <pc:sldChg chg="add">
        <pc:chgData name="Martin Komínek" userId="27af9eb8b496d58a" providerId="LiveId" clId="{A9B06D3E-0166-487D-9301-E71CE068F820}" dt="2020-12-05T19:08:32.265" v="5277"/>
        <pc:sldMkLst>
          <pc:docMk/>
          <pc:sldMk cId="2313820808" sldId="290"/>
        </pc:sldMkLst>
      </pc:sldChg>
      <pc:sldChg chg="modSp add del mod">
        <pc:chgData name="Martin Komínek" userId="27af9eb8b496d58a" providerId="LiveId" clId="{A9B06D3E-0166-487D-9301-E71CE068F820}" dt="2020-12-05T19:20:34.673" v="6056" actId="47"/>
        <pc:sldMkLst>
          <pc:docMk/>
          <pc:sldMk cId="2350484238" sldId="291"/>
        </pc:sldMkLst>
        <pc:spChg chg="mod">
          <ac:chgData name="Martin Komínek" userId="27af9eb8b496d58a" providerId="LiveId" clId="{A9B06D3E-0166-487D-9301-E71CE068F820}" dt="2020-12-05T19:16:24.786" v="5975" actId="27636"/>
          <ac:spMkLst>
            <pc:docMk/>
            <pc:sldMk cId="2350484238" sldId="291"/>
            <ac:spMk id="3" creationId="{D2E316DB-D25F-4308-B693-8985E5E59877}"/>
          </ac:spMkLst>
        </pc:spChg>
      </pc:sldChg>
      <pc:sldChg chg="modSp add del modAnim">
        <pc:chgData name="Martin Komínek" userId="27af9eb8b496d58a" providerId="LiveId" clId="{A9B06D3E-0166-487D-9301-E71CE068F820}" dt="2020-12-06T10:50:58.860" v="7939" actId="20577"/>
        <pc:sldMkLst>
          <pc:docMk/>
          <pc:sldMk cId="3633633181" sldId="292"/>
        </pc:sldMkLst>
        <pc:spChg chg="mod">
          <ac:chgData name="Martin Komínek" userId="27af9eb8b496d58a" providerId="LiveId" clId="{A9B06D3E-0166-487D-9301-E71CE068F820}" dt="2020-12-06T10:50:58.860" v="7939" actId="20577"/>
          <ac:spMkLst>
            <pc:docMk/>
            <pc:sldMk cId="3633633181" sldId="292"/>
            <ac:spMk id="3" creationId="{D2E316DB-D25F-4308-B693-8985E5E59877}"/>
          </ac:spMkLst>
        </pc:spChg>
      </pc:sldChg>
      <pc:sldChg chg="modSp add mod ord modAnim">
        <pc:chgData name="Martin Komínek" userId="27af9eb8b496d58a" providerId="LiveId" clId="{A9B06D3E-0166-487D-9301-E71CE068F820}" dt="2020-12-06T10:39:59.328" v="7728" actId="20577"/>
        <pc:sldMkLst>
          <pc:docMk/>
          <pc:sldMk cId="2001394934" sldId="293"/>
        </pc:sldMkLst>
        <pc:spChg chg="mod">
          <ac:chgData name="Martin Komínek" userId="27af9eb8b496d58a" providerId="LiveId" clId="{A9B06D3E-0166-487D-9301-E71CE068F820}" dt="2020-12-06T10:39:59.328" v="7728" actId="20577"/>
          <ac:spMkLst>
            <pc:docMk/>
            <pc:sldMk cId="2001394934" sldId="293"/>
            <ac:spMk id="3" creationId="{5D8A6E33-797E-4EEC-85CA-68838414F2BA}"/>
          </ac:spMkLst>
        </pc:spChg>
      </pc:sldChg>
      <pc:sldChg chg="addSp delSp modSp add mod">
        <pc:chgData name="Martin Komínek" userId="27af9eb8b496d58a" providerId="LiveId" clId="{A9B06D3E-0166-487D-9301-E71CE068F820}" dt="2020-12-06T11:01:55.150" v="7987" actId="20577"/>
        <pc:sldMkLst>
          <pc:docMk/>
          <pc:sldMk cId="2019997637" sldId="294"/>
        </pc:sldMkLst>
        <pc:spChg chg="mod">
          <ac:chgData name="Martin Komínek" userId="27af9eb8b496d58a" providerId="LiveId" clId="{A9B06D3E-0166-487D-9301-E71CE068F820}" dt="2020-12-06T11:01:55.150" v="7987" actId="20577"/>
          <ac:spMkLst>
            <pc:docMk/>
            <pc:sldMk cId="2019997637" sldId="294"/>
            <ac:spMk id="4" creationId="{CA33E11D-73B8-4E3F-AAA2-2BC3F6C7D3D7}"/>
          </ac:spMkLst>
        </pc:spChg>
        <pc:spChg chg="add del mod">
          <ac:chgData name="Martin Komínek" userId="27af9eb8b496d58a" providerId="LiveId" clId="{A9B06D3E-0166-487D-9301-E71CE068F820}" dt="2020-12-06T10:58:28.302" v="7957"/>
          <ac:spMkLst>
            <pc:docMk/>
            <pc:sldMk cId="2019997637" sldId="294"/>
            <ac:spMk id="5" creationId="{DB0EB6EE-9780-4C66-B2A0-7D1C13CA01A9}"/>
          </ac:spMkLst>
        </pc:spChg>
        <pc:picChg chg="del">
          <ac:chgData name="Martin Komínek" userId="27af9eb8b496d58a" providerId="LiveId" clId="{A9B06D3E-0166-487D-9301-E71CE068F820}" dt="2020-12-06T10:58:21.340" v="7956" actId="478"/>
          <ac:picMkLst>
            <pc:docMk/>
            <pc:sldMk cId="2019997637" sldId="294"/>
            <ac:picMk id="6" creationId="{7A735F94-2F0A-4971-B448-2F67E908D023}"/>
          </ac:picMkLst>
        </pc:picChg>
        <pc:picChg chg="add mod">
          <ac:chgData name="Martin Komínek" userId="27af9eb8b496d58a" providerId="LiveId" clId="{A9B06D3E-0166-487D-9301-E71CE068F820}" dt="2020-12-06T10:58:38.575" v="7960" actId="14100"/>
          <ac:picMkLst>
            <pc:docMk/>
            <pc:sldMk cId="2019997637" sldId="294"/>
            <ac:picMk id="5122" creationId="{CFE9F2ED-C178-4E34-9827-1653285329A2}"/>
          </ac:picMkLst>
        </pc:picChg>
      </pc:sldChg>
      <pc:sldChg chg="modSp add mod modAnim">
        <pc:chgData name="Martin Komínek" userId="27af9eb8b496d58a" providerId="LiveId" clId="{A9B06D3E-0166-487D-9301-E71CE068F820}" dt="2020-12-06T10:42:22.079" v="7755" actId="20577"/>
        <pc:sldMkLst>
          <pc:docMk/>
          <pc:sldMk cId="632936294" sldId="295"/>
        </pc:sldMkLst>
        <pc:spChg chg="mod">
          <ac:chgData name="Martin Komínek" userId="27af9eb8b496d58a" providerId="LiveId" clId="{A9B06D3E-0166-487D-9301-E71CE068F820}" dt="2020-12-06T10:42:22.079" v="7755" actId="20577"/>
          <ac:spMkLst>
            <pc:docMk/>
            <pc:sldMk cId="632936294" sldId="295"/>
            <ac:spMk id="3" creationId="{5D8A6E33-797E-4EEC-85CA-68838414F2BA}"/>
          </ac:spMkLst>
        </pc:spChg>
      </pc:sldChg>
      <pc:sldChg chg="addSp delSp modSp add mod">
        <pc:chgData name="Martin Komínek" userId="27af9eb8b496d58a" providerId="LiveId" clId="{A9B06D3E-0166-487D-9301-E71CE068F820}" dt="2020-12-06T10:57:36.378" v="7955" actId="1076"/>
        <pc:sldMkLst>
          <pc:docMk/>
          <pc:sldMk cId="1207200711" sldId="296"/>
        </pc:sldMkLst>
        <pc:spChg chg="mod">
          <ac:chgData name="Martin Komínek" userId="27af9eb8b496d58a" providerId="LiveId" clId="{A9B06D3E-0166-487D-9301-E71CE068F820}" dt="2020-12-06T10:57:36.378" v="7955" actId="1076"/>
          <ac:spMkLst>
            <pc:docMk/>
            <pc:sldMk cId="1207200711" sldId="296"/>
            <ac:spMk id="4" creationId="{CA33E11D-73B8-4E3F-AAA2-2BC3F6C7D3D7}"/>
          </ac:spMkLst>
        </pc:spChg>
        <pc:spChg chg="add del mod">
          <ac:chgData name="Martin Komínek" userId="27af9eb8b496d58a" providerId="LiveId" clId="{A9B06D3E-0166-487D-9301-E71CE068F820}" dt="2020-12-06T10:56:27.218" v="7947" actId="478"/>
          <ac:spMkLst>
            <pc:docMk/>
            <pc:sldMk cId="1207200711" sldId="296"/>
            <ac:spMk id="5" creationId="{D9396467-EF4A-4C01-BD68-688DCD44345B}"/>
          </ac:spMkLst>
        </pc:spChg>
        <pc:picChg chg="del mod">
          <ac:chgData name="Martin Komínek" userId="27af9eb8b496d58a" providerId="LiveId" clId="{A9B06D3E-0166-487D-9301-E71CE068F820}" dt="2020-12-06T10:56:20.053" v="7945" actId="478"/>
          <ac:picMkLst>
            <pc:docMk/>
            <pc:sldMk cId="1207200711" sldId="296"/>
            <ac:picMk id="10" creationId="{AF08F449-7D86-4CEF-A79F-3F96C0255586}"/>
          </ac:picMkLst>
        </pc:picChg>
        <pc:picChg chg="add del mod">
          <ac:chgData name="Martin Komínek" userId="27af9eb8b496d58a" providerId="LiveId" clId="{A9B06D3E-0166-487D-9301-E71CE068F820}" dt="2020-12-06T10:56:18.222" v="7944"/>
          <ac:picMkLst>
            <pc:docMk/>
            <pc:sldMk cId="1207200711" sldId="296"/>
            <ac:picMk id="3074" creationId="{3E7539C0-1F34-47B9-88DF-467884F5E290}"/>
          </ac:picMkLst>
        </pc:picChg>
        <pc:picChg chg="add mod">
          <ac:chgData name="Martin Komínek" userId="27af9eb8b496d58a" providerId="LiveId" clId="{A9B06D3E-0166-487D-9301-E71CE068F820}" dt="2020-12-06T10:57:03.204" v="7951" actId="167"/>
          <ac:picMkLst>
            <pc:docMk/>
            <pc:sldMk cId="1207200711" sldId="296"/>
            <ac:picMk id="3076" creationId="{62FB2134-283C-461F-9E38-969807DE4168}"/>
          </ac:picMkLst>
        </pc:picChg>
      </pc:sldChg>
      <pc:sldChg chg="modSp add mod modAnim">
        <pc:chgData name="Martin Komínek" userId="27af9eb8b496d58a" providerId="LiveId" clId="{A9B06D3E-0166-487D-9301-E71CE068F820}" dt="2020-12-06T17:46:38.514" v="9387" actId="20577"/>
        <pc:sldMkLst>
          <pc:docMk/>
          <pc:sldMk cId="1803836654" sldId="297"/>
        </pc:sldMkLst>
        <pc:spChg chg="mod">
          <ac:chgData name="Martin Komínek" userId="27af9eb8b496d58a" providerId="LiveId" clId="{A9B06D3E-0166-487D-9301-E71CE068F820}" dt="2020-12-06T11:02:57.275" v="8001" actId="20577"/>
          <ac:spMkLst>
            <pc:docMk/>
            <pc:sldMk cId="1803836654" sldId="297"/>
            <ac:spMk id="2" creationId="{CDFC78E7-382B-4847-A6BC-74A5CC0DA00D}"/>
          </ac:spMkLst>
        </pc:spChg>
        <pc:spChg chg="mod">
          <ac:chgData name="Martin Komínek" userId="27af9eb8b496d58a" providerId="LiveId" clId="{A9B06D3E-0166-487D-9301-E71CE068F820}" dt="2020-12-06T17:46:38.514" v="9387" actId="20577"/>
          <ac:spMkLst>
            <pc:docMk/>
            <pc:sldMk cId="1803836654" sldId="297"/>
            <ac:spMk id="3" creationId="{5D8A6E33-797E-4EEC-85CA-68838414F2BA}"/>
          </ac:spMkLst>
        </pc:spChg>
      </pc:sldChg>
      <pc:sldChg chg="modSp add mod modAnim">
        <pc:chgData name="Martin Komínek" userId="27af9eb8b496d58a" providerId="LiveId" clId="{A9B06D3E-0166-487D-9301-E71CE068F820}" dt="2020-12-07T12:38:03.896" v="10466" actId="313"/>
        <pc:sldMkLst>
          <pc:docMk/>
          <pc:sldMk cId="1884720421" sldId="298"/>
        </pc:sldMkLst>
        <pc:spChg chg="mod">
          <ac:chgData name="Martin Komínek" userId="27af9eb8b496d58a" providerId="LiveId" clId="{A9B06D3E-0166-487D-9301-E71CE068F820}" dt="2020-12-07T12:38:03.896" v="10466" actId="313"/>
          <ac:spMkLst>
            <pc:docMk/>
            <pc:sldMk cId="1884720421" sldId="298"/>
            <ac:spMk id="3" creationId="{D2E316DB-D25F-4308-B693-8985E5E59877}"/>
          </ac:spMkLst>
        </pc:spChg>
      </pc:sldChg>
      <pc:sldChg chg="addSp modSp add mod modAnim">
        <pc:chgData name="Martin Komínek" userId="27af9eb8b496d58a" providerId="LiveId" clId="{A9B06D3E-0166-487D-9301-E71CE068F820}" dt="2020-12-06T11:21:56.991" v="9012" actId="1076"/>
        <pc:sldMkLst>
          <pc:docMk/>
          <pc:sldMk cId="2428823241" sldId="299"/>
        </pc:sldMkLst>
        <pc:spChg chg="mod">
          <ac:chgData name="Martin Komínek" userId="27af9eb8b496d58a" providerId="LiveId" clId="{A9B06D3E-0166-487D-9301-E71CE068F820}" dt="2020-12-06T11:19:26.696" v="8995" actId="20577"/>
          <ac:spMkLst>
            <pc:docMk/>
            <pc:sldMk cId="2428823241" sldId="299"/>
            <ac:spMk id="2" creationId="{924CCA58-51CE-4D6C-A8F1-FF7AAE04BFAF}"/>
          </ac:spMkLst>
        </pc:spChg>
        <pc:spChg chg="mod">
          <ac:chgData name="Martin Komínek" userId="27af9eb8b496d58a" providerId="LiveId" clId="{A9B06D3E-0166-487D-9301-E71CE068F820}" dt="2020-12-06T11:21:56.991" v="9012" actId="1076"/>
          <ac:spMkLst>
            <pc:docMk/>
            <pc:sldMk cId="2428823241" sldId="299"/>
            <ac:spMk id="3" creationId="{D2E316DB-D25F-4308-B693-8985E5E59877}"/>
          </ac:spMkLst>
        </pc:spChg>
        <pc:picChg chg="add mod">
          <ac:chgData name="Martin Komínek" userId="27af9eb8b496d58a" providerId="LiveId" clId="{A9B06D3E-0166-487D-9301-E71CE068F820}" dt="2020-12-06T11:21:37.027" v="9009" actId="1076"/>
          <ac:picMkLst>
            <pc:docMk/>
            <pc:sldMk cId="2428823241" sldId="299"/>
            <ac:picMk id="6146" creationId="{B3F8B554-DFB7-44E1-89B2-FCEDF5FB0B40}"/>
          </ac:picMkLst>
        </pc:picChg>
      </pc:sldChg>
      <pc:sldChg chg="modSp add mod modAnim">
        <pc:chgData name="Martin Komínek" userId="27af9eb8b496d58a" providerId="LiveId" clId="{A9B06D3E-0166-487D-9301-E71CE068F820}" dt="2020-12-07T12:46:32.256" v="10470" actId="255"/>
        <pc:sldMkLst>
          <pc:docMk/>
          <pc:sldMk cId="1556426592" sldId="300"/>
        </pc:sldMkLst>
        <pc:spChg chg="mod">
          <ac:chgData name="Martin Komínek" userId="27af9eb8b496d58a" providerId="LiveId" clId="{A9B06D3E-0166-487D-9301-E71CE068F820}" dt="2020-12-07T12:46:32.256" v="10470" actId="255"/>
          <ac:spMkLst>
            <pc:docMk/>
            <pc:sldMk cId="1556426592" sldId="300"/>
            <ac:spMk id="3" creationId="{5D8A6E33-797E-4EEC-85CA-68838414F2BA}"/>
          </ac:spMkLst>
        </pc:spChg>
      </pc:sldChg>
      <pc:sldChg chg="modSp add mod modAnim">
        <pc:chgData name="Martin Komínek" userId="27af9eb8b496d58a" providerId="LiveId" clId="{A9B06D3E-0166-487D-9301-E71CE068F820}" dt="2020-12-07T12:44:01.576" v="10468" actId="115"/>
        <pc:sldMkLst>
          <pc:docMk/>
          <pc:sldMk cId="2158057810" sldId="301"/>
        </pc:sldMkLst>
        <pc:spChg chg="mod">
          <ac:chgData name="Martin Komínek" userId="27af9eb8b496d58a" providerId="LiveId" clId="{A9B06D3E-0166-487D-9301-E71CE068F820}" dt="2020-12-07T12:44:01.576" v="10468" actId="115"/>
          <ac:spMkLst>
            <pc:docMk/>
            <pc:sldMk cId="2158057810" sldId="301"/>
            <ac:spMk id="3" creationId="{5D8A6E33-797E-4EEC-85CA-68838414F2BA}"/>
          </ac:spMkLst>
        </pc:spChg>
      </pc:sldChg>
      <pc:sldChg chg="modSp add mod modAnim">
        <pc:chgData name="Martin Komínek" userId="27af9eb8b496d58a" providerId="LiveId" clId="{A9B06D3E-0166-487D-9301-E71CE068F820}" dt="2020-12-07T12:46:47.485" v="10474" actId="403"/>
        <pc:sldMkLst>
          <pc:docMk/>
          <pc:sldMk cId="4047971026" sldId="302"/>
        </pc:sldMkLst>
        <pc:spChg chg="mod">
          <ac:chgData name="Martin Komínek" userId="27af9eb8b496d58a" providerId="LiveId" clId="{A9B06D3E-0166-487D-9301-E71CE068F820}" dt="2020-12-07T12:46:47.485" v="10474" actId="403"/>
          <ac:spMkLst>
            <pc:docMk/>
            <pc:sldMk cId="4047971026" sldId="302"/>
            <ac:spMk id="3" creationId="{5D8A6E33-797E-4EEC-85CA-68838414F2BA}"/>
          </ac:spMkLst>
        </pc:spChg>
      </pc:sldChg>
    </pc:docChg>
  </pc:docChgLst>
  <pc:docChgLst>
    <pc:chgData name="Martin Komínek" userId="27af9eb8b496d58a" providerId="LiveId" clId="{40FD97BD-CE9E-4084-945C-0DEC044A7F57}"/>
    <pc:docChg chg="modSld">
      <pc:chgData name="Martin Komínek" userId="27af9eb8b496d58a" providerId="LiveId" clId="{40FD97BD-CE9E-4084-945C-0DEC044A7F57}" dt="2022-11-27T19:23:23.109" v="70" actId="20577"/>
      <pc:docMkLst>
        <pc:docMk/>
      </pc:docMkLst>
      <pc:sldChg chg="modSp">
        <pc:chgData name="Martin Komínek" userId="27af9eb8b496d58a" providerId="LiveId" clId="{40FD97BD-CE9E-4084-945C-0DEC044A7F57}" dt="2022-11-27T19:15:51.900" v="34" actId="20577"/>
        <pc:sldMkLst>
          <pc:docMk/>
          <pc:sldMk cId="1177239991" sldId="257"/>
        </pc:sldMkLst>
        <pc:spChg chg="mod">
          <ac:chgData name="Martin Komínek" userId="27af9eb8b496d58a" providerId="LiveId" clId="{40FD97BD-CE9E-4084-945C-0DEC044A7F57}" dt="2022-11-27T19:15:51.900" v="34" actId="20577"/>
          <ac:spMkLst>
            <pc:docMk/>
            <pc:sldMk cId="1177239991" sldId="257"/>
            <ac:spMk id="3" creationId="{D2E316DB-D25F-4308-B693-8985E5E59877}"/>
          </ac:spMkLst>
        </pc:spChg>
      </pc:sldChg>
      <pc:sldChg chg="modSp">
        <pc:chgData name="Martin Komínek" userId="27af9eb8b496d58a" providerId="LiveId" clId="{40FD97BD-CE9E-4084-945C-0DEC044A7F57}" dt="2022-11-27T19:23:23.109" v="70" actId="20577"/>
        <pc:sldMkLst>
          <pc:docMk/>
          <pc:sldMk cId="3699293072" sldId="267"/>
        </pc:sldMkLst>
        <pc:spChg chg="mod">
          <ac:chgData name="Martin Komínek" userId="27af9eb8b496d58a" providerId="LiveId" clId="{40FD97BD-CE9E-4084-945C-0DEC044A7F57}" dt="2022-11-27T19:23:23.109" v="70" actId="20577"/>
          <ac:spMkLst>
            <pc:docMk/>
            <pc:sldMk cId="3699293072" sldId="267"/>
            <ac:spMk id="3" creationId="{5D8A6E33-797E-4EEC-85CA-68838414F2BA}"/>
          </ac:spMkLst>
        </pc:spChg>
      </pc:sldChg>
      <pc:sldChg chg="modSp">
        <pc:chgData name="Martin Komínek" userId="27af9eb8b496d58a" providerId="LiveId" clId="{40FD97BD-CE9E-4084-945C-0DEC044A7F57}" dt="2022-11-27T19:19:33.870" v="62" actId="20577"/>
        <pc:sldMkLst>
          <pc:docMk/>
          <pc:sldMk cId="3173419998" sldId="277"/>
        </pc:sldMkLst>
        <pc:spChg chg="mod">
          <ac:chgData name="Martin Komínek" userId="27af9eb8b496d58a" providerId="LiveId" clId="{40FD97BD-CE9E-4084-945C-0DEC044A7F57}" dt="2022-11-27T19:19:33.870" v="62" actId="20577"/>
          <ac:spMkLst>
            <pc:docMk/>
            <pc:sldMk cId="3173419998" sldId="277"/>
            <ac:spMk id="3" creationId="{D2E316DB-D25F-4308-B693-8985E5E59877}"/>
          </ac:spMkLst>
        </pc:spChg>
      </pc:sldChg>
    </pc:docChg>
  </pc:docChgLst>
  <pc:docChgLst>
    <pc:chgData name="Martin Komínek" userId="27af9eb8b496d58a" providerId="LiveId" clId="{3006FC8A-7A52-44CB-8F29-2BFED16B4C86}"/>
    <pc:docChg chg="addSld modSld">
      <pc:chgData name="Martin Komínek" userId="27af9eb8b496d58a" providerId="LiveId" clId="{3006FC8A-7A52-44CB-8F29-2BFED16B4C86}" dt="2021-11-28T22:33:12.230" v="277" actId="20577"/>
      <pc:docMkLst>
        <pc:docMk/>
      </pc:docMkLst>
      <pc:sldChg chg="modSp">
        <pc:chgData name="Martin Komínek" userId="27af9eb8b496d58a" providerId="LiveId" clId="{3006FC8A-7A52-44CB-8F29-2BFED16B4C86}" dt="2021-11-28T21:59:24.439" v="204" actId="20577"/>
        <pc:sldMkLst>
          <pc:docMk/>
          <pc:sldMk cId="1177239991" sldId="257"/>
        </pc:sldMkLst>
        <pc:spChg chg="mod">
          <ac:chgData name="Martin Komínek" userId="27af9eb8b496d58a" providerId="LiveId" clId="{3006FC8A-7A52-44CB-8F29-2BFED16B4C86}" dt="2021-11-28T21:59:24.439" v="204" actId="20577"/>
          <ac:spMkLst>
            <pc:docMk/>
            <pc:sldMk cId="1177239991" sldId="257"/>
            <ac:spMk id="3" creationId="{D2E316DB-D25F-4308-B693-8985E5E59877}"/>
          </ac:spMkLst>
        </pc:spChg>
      </pc:sldChg>
      <pc:sldChg chg="modSp mod">
        <pc:chgData name="Martin Komínek" userId="27af9eb8b496d58a" providerId="LiveId" clId="{3006FC8A-7A52-44CB-8F29-2BFED16B4C86}" dt="2021-11-28T21:58:54.609" v="202" actId="20577"/>
        <pc:sldMkLst>
          <pc:docMk/>
          <pc:sldMk cId="479089976" sldId="266"/>
        </pc:sldMkLst>
        <pc:spChg chg="mod">
          <ac:chgData name="Martin Komínek" userId="27af9eb8b496d58a" providerId="LiveId" clId="{3006FC8A-7A52-44CB-8F29-2BFED16B4C86}" dt="2021-11-28T21:58:45.278" v="197" actId="20577"/>
          <ac:spMkLst>
            <pc:docMk/>
            <pc:sldMk cId="479089976" sldId="266"/>
            <ac:spMk id="2" creationId="{D751D283-AA43-480F-80B9-15694FDBE08D}"/>
          </ac:spMkLst>
        </pc:spChg>
        <pc:spChg chg="mod">
          <ac:chgData name="Martin Komínek" userId="27af9eb8b496d58a" providerId="LiveId" clId="{3006FC8A-7A52-44CB-8F29-2BFED16B4C86}" dt="2021-11-28T21:58:54.609" v="202" actId="20577"/>
          <ac:spMkLst>
            <pc:docMk/>
            <pc:sldMk cId="479089976" sldId="266"/>
            <ac:spMk id="3" creationId="{A1339402-17B1-40E0-B929-027E8D47CE9D}"/>
          </ac:spMkLst>
        </pc:spChg>
      </pc:sldChg>
      <pc:sldChg chg="modSp">
        <pc:chgData name="Martin Komínek" userId="27af9eb8b496d58a" providerId="LiveId" clId="{3006FC8A-7A52-44CB-8F29-2BFED16B4C86}" dt="2021-11-28T22:11:11.630" v="253" actId="20577"/>
        <pc:sldMkLst>
          <pc:docMk/>
          <pc:sldMk cId="3699293072" sldId="267"/>
        </pc:sldMkLst>
        <pc:spChg chg="mod">
          <ac:chgData name="Martin Komínek" userId="27af9eb8b496d58a" providerId="LiveId" clId="{3006FC8A-7A52-44CB-8F29-2BFED16B4C86}" dt="2021-11-28T22:11:11.630" v="253" actId="20577"/>
          <ac:spMkLst>
            <pc:docMk/>
            <pc:sldMk cId="3699293072" sldId="267"/>
            <ac:spMk id="3" creationId="{5D8A6E33-797E-4EEC-85CA-68838414F2BA}"/>
          </ac:spMkLst>
        </pc:spChg>
      </pc:sldChg>
      <pc:sldChg chg="modSp modAnim">
        <pc:chgData name="Martin Komínek" userId="27af9eb8b496d58a" providerId="LiveId" clId="{3006FC8A-7A52-44CB-8F29-2BFED16B4C86}" dt="2021-11-28T22:22:34.021" v="275" actId="20577"/>
        <pc:sldMkLst>
          <pc:docMk/>
          <pc:sldMk cId="516390592" sldId="272"/>
        </pc:sldMkLst>
        <pc:spChg chg="mod">
          <ac:chgData name="Martin Komínek" userId="27af9eb8b496d58a" providerId="LiveId" clId="{3006FC8A-7A52-44CB-8F29-2BFED16B4C86}" dt="2021-11-28T22:22:34.021" v="275" actId="20577"/>
          <ac:spMkLst>
            <pc:docMk/>
            <pc:sldMk cId="516390592" sldId="272"/>
            <ac:spMk id="3" creationId="{5D8A6E33-797E-4EEC-85CA-68838414F2BA}"/>
          </ac:spMkLst>
        </pc:spChg>
      </pc:sldChg>
      <pc:sldChg chg="modSp">
        <pc:chgData name="Martin Komínek" userId="27af9eb8b496d58a" providerId="LiveId" clId="{3006FC8A-7A52-44CB-8F29-2BFED16B4C86}" dt="2021-11-28T22:33:12.230" v="277" actId="20577"/>
        <pc:sldMkLst>
          <pc:docMk/>
          <pc:sldMk cId="1556426592" sldId="300"/>
        </pc:sldMkLst>
        <pc:spChg chg="mod">
          <ac:chgData name="Martin Komínek" userId="27af9eb8b496d58a" providerId="LiveId" clId="{3006FC8A-7A52-44CB-8F29-2BFED16B4C86}" dt="2021-11-28T22:33:12.230" v="277" actId="20577"/>
          <ac:spMkLst>
            <pc:docMk/>
            <pc:sldMk cId="1556426592" sldId="300"/>
            <ac:spMk id="3" creationId="{5D8A6E33-797E-4EEC-85CA-68838414F2BA}"/>
          </ac:spMkLst>
        </pc:spChg>
      </pc:sldChg>
      <pc:sldChg chg="addSp modSp new modAnim">
        <pc:chgData name="Martin Komínek" userId="27af9eb8b496d58a" providerId="LiveId" clId="{3006FC8A-7A52-44CB-8F29-2BFED16B4C86}" dt="2021-11-28T22:02:57.913" v="207"/>
        <pc:sldMkLst>
          <pc:docMk/>
          <pc:sldMk cId="3014897437" sldId="303"/>
        </pc:sldMkLst>
        <pc:picChg chg="add mod">
          <ac:chgData name="Martin Komínek" userId="27af9eb8b496d58a" providerId="LiveId" clId="{3006FC8A-7A52-44CB-8F29-2BFED16B4C86}" dt="2021-11-28T22:01:57.366" v="206"/>
          <ac:picMkLst>
            <pc:docMk/>
            <pc:sldMk cId="3014897437" sldId="303"/>
            <ac:picMk id="2" creationId="{4DB78C5B-0409-40C0-B4CF-751F49F74D8C}"/>
          </ac:picMkLst>
        </pc:picChg>
      </pc:sldChg>
    </pc:docChg>
  </pc:docChgLst>
  <pc:docChgLst>
    <pc:chgData name="Martin Komínek" userId="27af9eb8b496d58a" providerId="LiveId" clId="{C692910F-C2B1-40C5-BA04-4EB42EEA84FA}"/>
    <pc:docChg chg="addSld delSld modSld">
      <pc:chgData name="Martin Komínek" userId="27af9eb8b496d58a" providerId="LiveId" clId="{C692910F-C2B1-40C5-BA04-4EB42EEA84FA}" dt="2022-11-28T12:59:51.865" v="5" actId="20577"/>
      <pc:docMkLst>
        <pc:docMk/>
      </pc:docMkLst>
      <pc:sldChg chg="modSp mod">
        <pc:chgData name="Martin Komínek" userId="27af9eb8b496d58a" providerId="LiveId" clId="{C692910F-C2B1-40C5-BA04-4EB42EEA84FA}" dt="2022-11-28T12:59:51.865" v="5" actId="20577"/>
        <pc:sldMkLst>
          <pc:docMk/>
          <pc:sldMk cId="479089976" sldId="266"/>
        </pc:sldMkLst>
        <pc:spChg chg="mod">
          <ac:chgData name="Martin Komínek" userId="27af9eb8b496d58a" providerId="LiveId" clId="{C692910F-C2B1-40C5-BA04-4EB42EEA84FA}" dt="2022-11-28T12:59:51.865" v="5" actId="20577"/>
          <ac:spMkLst>
            <pc:docMk/>
            <pc:sldMk cId="479089976" sldId="266"/>
            <ac:spMk id="3" creationId="{A1339402-17B1-40E0-B929-027E8D47CE9D}"/>
          </ac:spMkLst>
        </pc:spChg>
      </pc:sldChg>
      <pc:sldChg chg="add del">
        <pc:chgData name="Martin Komínek" userId="27af9eb8b496d58a" providerId="LiveId" clId="{C692910F-C2B1-40C5-BA04-4EB42EEA84FA}" dt="2022-11-27T19:54:25.650" v="1" actId="47"/>
        <pc:sldMkLst>
          <pc:docMk/>
          <pc:sldMk cId="1944402321" sldId="304"/>
        </pc:sldMkLst>
      </pc:sldChg>
      <pc:sldChg chg="add">
        <pc:chgData name="Martin Komínek" userId="27af9eb8b496d58a" providerId="LiveId" clId="{C692910F-C2B1-40C5-BA04-4EB42EEA84FA}" dt="2022-11-27T19:54:12.415" v="0"/>
        <pc:sldMkLst>
          <pc:docMk/>
          <pc:sldMk cId="1087383691" sldId="305"/>
        </pc:sldMkLst>
      </pc:sldChg>
      <pc:sldChg chg="add">
        <pc:chgData name="Martin Komínek" userId="27af9eb8b496d58a" providerId="LiveId" clId="{C692910F-C2B1-40C5-BA04-4EB42EEA84FA}" dt="2022-11-27T19:54:12.415" v="0"/>
        <pc:sldMkLst>
          <pc:docMk/>
          <pc:sldMk cId="1757594862" sldId="306"/>
        </pc:sldMkLst>
      </pc:sldChg>
      <pc:sldChg chg="add">
        <pc:chgData name="Martin Komínek" userId="27af9eb8b496d58a" providerId="LiveId" clId="{C692910F-C2B1-40C5-BA04-4EB42EEA84FA}" dt="2022-11-27T19:54:12.415" v="0"/>
        <pc:sldMkLst>
          <pc:docMk/>
          <pc:sldMk cId="1691708895" sldId="307"/>
        </pc:sldMkLst>
      </pc:sldChg>
      <pc:sldChg chg="add">
        <pc:chgData name="Martin Komínek" userId="27af9eb8b496d58a" providerId="LiveId" clId="{C692910F-C2B1-40C5-BA04-4EB42EEA84FA}" dt="2022-11-27T19:54:12.415" v="0"/>
        <pc:sldMkLst>
          <pc:docMk/>
          <pc:sldMk cId="90684301" sldId="308"/>
        </pc:sldMkLst>
      </pc:sldChg>
      <pc:sldChg chg="add">
        <pc:chgData name="Martin Komínek" userId="27af9eb8b496d58a" providerId="LiveId" clId="{C692910F-C2B1-40C5-BA04-4EB42EEA84FA}" dt="2022-11-27T19:54:12.415" v="0"/>
        <pc:sldMkLst>
          <pc:docMk/>
          <pc:sldMk cId="2665479330" sldId="309"/>
        </pc:sldMkLst>
      </pc:sldChg>
      <pc:sldChg chg="add">
        <pc:chgData name="Martin Komínek" userId="27af9eb8b496d58a" providerId="LiveId" clId="{C692910F-C2B1-40C5-BA04-4EB42EEA84FA}" dt="2022-11-27T19:54:12.415" v="0"/>
        <pc:sldMkLst>
          <pc:docMk/>
          <pc:sldMk cId="4082561020" sldId="310"/>
        </pc:sldMkLst>
      </pc:sldChg>
      <pc:sldChg chg="add">
        <pc:chgData name="Martin Komínek" userId="27af9eb8b496d58a" providerId="LiveId" clId="{C692910F-C2B1-40C5-BA04-4EB42EEA84FA}" dt="2022-11-27T19:54:12.415" v="0"/>
        <pc:sldMkLst>
          <pc:docMk/>
          <pc:sldMk cId="3302230248" sldId="311"/>
        </pc:sldMkLst>
      </pc:sldChg>
      <pc:sldChg chg="add">
        <pc:chgData name="Martin Komínek" userId="27af9eb8b496d58a" providerId="LiveId" clId="{C692910F-C2B1-40C5-BA04-4EB42EEA84FA}" dt="2022-11-27T19:54:12.415" v="0"/>
        <pc:sldMkLst>
          <pc:docMk/>
          <pc:sldMk cId="1414616750" sldId="312"/>
        </pc:sldMkLst>
      </pc:sldChg>
      <pc:sldChg chg="add">
        <pc:chgData name="Martin Komínek" userId="27af9eb8b496d58a" providerId="LiveId" clId="{C692910F-C2B1-40C5-BA04-4EB42EEA84FA}" dt="2022-11-27T19:54:12.415" v="0"/>
        <pc:sldMkLst>
          <pc:docMk/>
          <pc:sldMk cId="3735895375" sldId="313"/>
        </pc:sldMkLst>
      </pc:sldChg>
      <pc:sldChg chg="add">
        <pc:chgData name="Martin Komínek" userId="27af9eb8b496d58a" providerId="LiveId" clId="{C692910F-C2B1-40C5-BA04-4EB42EEA84FA}" dt="2022-11-27T19:54:12.415" v="0"/>
        <pc:sldMkLst>
          <pc:docMk/>
          <pc:sldMk cId="539320399" sldId="314"/>
        </pc:sldMkLst>
      </pc:sldChg>
      <pc:sldChg chg="add">
        <pc:chgData name="Martin Komínek" userId="27af9eb8b496d58a" providerId="LiveId" clId="{C692910F-C2B1-40C5-BA04-4EB42EEA84FA}" dt="2022-11-27T19:54:12.415" v="0"/>
        <pc:sldMkLst>
          <pc:docMk/>
          <pc:sldMk cId="3786441736" sldId="315"/>
        </pc:sldMkLst>
      </pc:sldChg>
      <pc:sldChg chg="add">
        <pc:chgData name="Martin Komínek" userId="27af9eb8b496d58a" providerId="LiveId" clId="{C692910F-C2B1-40C5-BA04-4EB42EEA84FA}" dt="2022-11-27T19:54:12.415" v="0"/>
        <pc:sldMkLst>
          <pc:docMk/>
          <pc:sldMk cId="3517583950" sldId="316"/>
        </pc:sldMkLst>
      </pc:sldChg>
      <pc:sldChg chg="add">
        <pc:chgData name="Martin Komínek" userId="27af9eb8b496d58a" providerId="LiveId" clId="{C692910F-C2B1-40C5-BA04-4EB42EEA84FA}" dt="2022-11-27T19:54:12.415" v="0"/>
        <pc:sldMkLst>
          <pc:docMk/>
          <pc:sldMk cId="673730886" sldId="317"/>
        </pc:sldMkLst>
      </pc:sldChg>
      <pc:sldChg chg="add">
        <pc:chgData name="Martin Komínek" userId="27af9eb8b496d58a" providerId="LiveId" clId="{C692910F-C2B1-40C5-BA04-4EB42EEA84FA}" dt="2022-11-27T19:54:12.415" v="0"/>
        <pc:sldMkLst>
          <pc:docMk/>
          <pc:sldMk cId="959586610" sldId="318"/>
        </pc:sldMkLst>
      </pc:sldChg>
      <pc:sldChg chg="add">
        <pc:chgData name="Martin Komínek" userId="27af9eb8b496d58a" providerId="LiveId" clId="{C692910F-C2B1-40C5-BA04-4EB42EEA84FA}" dt="2022-11-27T19:54:12.415" v="0"/>
        <pc:sldMkLst>
          <pc:docMk/>
          <pc:sldMk cId="2995756502" sldId="319"/>
        </pc:sldMkLst>
      </pc:sldChg>
      <pc:sldChg chg="add">
        <pc:chgData name="Martin Komínek" userId="27af9eb8b496d58a" providerId="LiveId" clId="{C692910F-C2B1-40C5-BA04-4EB42EEA84FA}" dt="2022-11-27T19:54:12.415" v="0"/>
        <pc:sldMkLst>
          <pc:docMk/>
          <pc:sldMk cId="1046935762" sldId="320"/>
        </pc:sldMkLst>
      </pc:sldChg>
      <pc:sldChg chg="add">
        <pc:chgData name="Martin Komínek" userId="27af9eb8b496d58a" providerId="LiveId" clId="{C692910F-C2B1-40C5-BA04-4EB42EEA84FA}" dt="2022-11-27T19:54:12.415" v="0"/>
        <pc:sldMkLst>
          <pc:docMk/>
          <pc:sldMk cId="1788174916" sldId="32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9180E9-828F-4DD4-8506-0D39C8BA5D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85A05DF-A44C-4E6F-B502-B5DE1C9AC3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8FB9D4B-FDB0-468C-A572-E65E0BC2D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62B1C-DBD6-4956-B23F-33A04FA505D2}" type="datetimeFigureOut">
              <a:rPr lang="cs-CZ" smtClean="0"/>
              <a:t>27.11.2022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C9052A7-4944-45FB-8298-0D157E4A3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F85B7BE-EFB1-458E-9CCA-487F03199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C2ED-4405-4770-8618-5BD6A36D6E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737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0CB7D6-3B62-47B5-9315-6F5A154A7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F9612D1-C4D1-408C-A3FC-209A2A2EB0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716613-B46B-493C-B410-943D3BBA5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62B1C-DBD6-4956-B23F-33A04FA505D2}" type="datetimeFigureOut">
              <a:rPr lang="cs-CZ" smtClean="0"/>
              <a:t>27.11.2022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4D20EB2-A3C2-4F41-9FD5-DC6E94220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66D37D7-A3E2-4120-95C9-AF1F9E7DF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C2ED-4405-4770-8618-5BD6A36D6E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345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02D1070-5510-445A-8C61-03C0A212CA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909C37F-1E35-490C-AA83-DF247C2D4F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A27490C-8BF7-465A-BB1B-61CE924AB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62B1C-DBD6-4956-B23F-33A04FA505D2}" type="datetimeFigureOut">
              <a:rPr lang="cs-CZ" smtClean="0"/>
              <a:t>27.11.2022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CEA0453-A3DC-4CBA-886D-231BE930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5D34486-2A0D-445B-A34D-CD6E33029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C2ED-4405-4770-8618-5BD6A36D6E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1034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C8C7DF-F66B-4842-892B-1A39808BE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0EB36-39C1-44AF-85FD-0585A7D90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F273869-E3A1-4768-8FFF-66DC4170A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62B1C-DBD6-4956-B23F-33A04FA505D2}" type="datetimeFigureOut">
              <a:rPr lang="cs-CZ" smtClean="0"/>
              <a:t>27.11.2022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65E5531-2C27-424E-8101-5D49B0D21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14A7717-9EF4-48BE-873B-05D8DE520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C2ED-4405-4770-8618-5BD6A36D6E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1826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9B495D-E970-48AB-BF33-DEB175E8B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EDC9102-CC8F-4F06-A109-EE22F4DF5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778E3EF-39BB-41C7-8C2F-21014F73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62B1C-DBD6-4956-B23F-33A04FA505D2}" type="datetimeFigureOut">
              <a:rPr lang="cs-CZ" smtClean="0"/>
              <a:t>27.11.2022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287A972-926C-4731-BD40-C448D5CD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93286C4-EF30-4CE8-BF3F-46B3B3CF4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C2ED-4405-4770-8618-5BD6A36D6E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6070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01D6D8-37A3-47F4-A886-CFFDB327C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C9AAA0-4774-4EEB-881B-BC3D1B62B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3682ED3-0435-4AD0-AAC1-E337A4956D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8E6B656-3547-43CA-896C-4F5279583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62B1C-DBD6-4956-B23F-33A04FA505D2}" type="datetimeFigureOut">
              <a:rPr lang="cs-CZ" smtClean="0"/>
              <a:t>27.11.2022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E2B7875-5C23-40C4-8E41-E62E65253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C83472E-211A-4C64-A59A-F9A626807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C2ED-4405-4770-8618-5BD6A36D6E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7471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3C32F0-A8A3-4A8B-A44D-CEAEE118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7BDBD08-4003-4866-A29E-312097542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AA5CCFE-2081-4336-BFEE-90D4F7C3A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B647B92-B5F3-4E56-8192-96C9D8A6AC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868B3AD-F4FE-470B-904F-AA762AC73B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BD6466C-465B-44DC-8F69-FAF811E5F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62B1C-DBD6-4956-B23F-33A04FA505D2}" type="datetimeFigureOut">
              <a:rPr lang="cs-CZ" smtClean="0"/>
              <a:t>27.11.2022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578DDF9-482E-4900-A9A0-888D3EACB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DFA7FA8-BE55-4B5D-8990-226F42BD6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C2ED-4405-4770-8618-5BD6A36D6E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5870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3A7C8C-5C24-4276-9EFF-8A56AD968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ED5965C-680D-49E9-9562-5E6DCEE8F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62B1C-DBD6-4956-B23F-33A04FA505D2}" type="datetimeFigureOut">
              <a:rPr lang="cs-CZ" smtClean="0"/>
              <a:t>27.11.2022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8869C76-B5C1-43C6-B452-C6CB9314E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7F6EB20-1C14-492A-8FB6-86F1103DA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C2ED-4405-4770-8618-5BD6A36D6E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2896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B810326-EDFD-4D6C-A8CD-683355E12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62B1C-DBD6-4956-B23F-33A04FA505D2}" type="datetimeFigureOut">
              <a:rPr lang="cs-CZ" smtClean="0"/>
              <a:t>27.11.2022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030B720-7575-4E8B-889F-54893868B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3303FBE-BEA3-4066-B39D-3214445BC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C2ED-4405-4770-8618-5BD6A36D6E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7791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12825F-215B-4583-8A61-EAA717DB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6CD829-C877-477C-BD6E-C6B90EA5F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F0B759C-5424-4EA5-A0DB-B5038BD0B3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87E5B97-0864-4C41-9BA0-368EA6EC0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62B1C-DBD6-4956-B23F-33A04FA505D2}" type="datetimeFigureOut">
              <a:rPr lang="cs-CZ" smtClean="0"/>
              <a:t>27.11.2022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54E81F6-4EC4-4C82-94BE-97632BA65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FAED391-9F16-4FE0-85C2-D741E17FF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C2ED-4405-4770-8618-5BD6A36D6E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7188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29FFB0-E042-4177-B447-8F277C5D7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47A109E-68D4-4E56-B0BE-EFDB82EA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4FDE81C-1685-453D-8E8E-74293D4DDF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C105C43-8008-401A-8BD7-84C797D85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62B1C-DBD6-4956-B23F-33A04FA505D2}" type="datetimeFigureOut">
              <a:rPr lang="cs-CZ" smtClean="0"/>
              <a:t>27.11.2022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8E2FE87-CFDE-4CDD-BF2E-01597EFA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2646744-FC81-46FE-8065-058B9C1EC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C2ED-4405-4770-8618-5BD6A36D6E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3974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D64F5D4-BF8E-4108-879A-54ECCCA4E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F85693B-FCE3-4D63-A2EB-52B732878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9F5836E-446A-40B6-9039-A8EAB8816A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62B1C-DBD6-4956-B23F-33A04FA505D2}" type="datetimeFigureOut">
              <a:rPr lang="cs-CZ" smtClean="0"/>
              <a:t>27.11.2022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8BE1AD9-8EF8-4C7A-A703-77884D8DCA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C3B566A-BA56-465E-9AA1-00E3977F5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BC2ED-4405-4770-8618-5BD6A36D6E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08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irect.com/science/article/pii/S1319453412000781" TargetMode="External"/><Relationship Id="rId2" Type="http://schemas.openxmlformats.org/officeDocument/2006/relationships/hyperlink" Target="https://doi.org/10.1016/j.sjopt.2012.05.008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iM2IhlQQBY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iM2IhlQQBY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9YC9_FuHAA4?t=19" TargetMode="External"/><Relationship Id="rId2" Type="http://schemas.openxmlformats.org/officeDocument/2006/relationships/hyperlink" Target="https://www.youtube.com/watch?v=N8Amo9y_lZE&amp;t=61s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youtu.be/0RGVg0ngeYw?t=15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51D283-AA43-480F-80B9-15694FDBE0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Strabologie</a:t>
            </a:r>
            <a:r>
              <a:rPr lang="cs-CZ" dirty="0"/>
              <a:t> I.</a:t>
            </a:r>
            <a:br>
              <a:rPr lang="cs-CZ" dirty="0"/>
            </a:b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5. přednáška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1339402-17B1-40E0-B929-027E8D47CE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02038"/>
            <a:ext cx="12192000" cy="299993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MUDr. Martin Komínek</a:t>
            </a:r>
            <a:endParaRPr lang="cs-CZ" dirty="0">
              <a:hlinkClick r:id="" action="ppaction://noaction"/>
            </a:endParaRPr>
          </a:p>
          <a:p>
            <a:r>
              <a:rPr lang="cs-CZ" dirty="0">
                <a:hlinkClick r:id="" action="ppaction://noaction"/>
              </a:rPr>
              <a:t>381272@mail.muni.cz</a:t>
            </a:r>
            <a:r>
              <a:rPr lang="cs-CZ" dirty="0"/>
              <a:t>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algn="r"/>
            <a:r>
              <a:rPr lang="cs-CZ" sz="2000" dirty="0"/>
              <a:t> Brno 28.11.2022</a:t>
            </a:r>
          </a:p>
        </p:txBody>
      </p:sp>
    </p:spTree>
    <p:extLst>
      <p:ext uri="{BB962C8B-B14F-4D97-AF65-F5344CB8AC3E}">
        <p14:creationId xmlns:p14="http://schemas.microsoft.com/office/powerpoint/2010/main" val="479089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4CCA58-51CE-4D6C-A8F1-FF7AAE04B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Posttraumatický restrikční strabismus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E316DB-D25F-4308-B693-8985E5E598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35133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2300" dirty="0"/>
              <a:t>Velice častý při traumatech </a:t>
            </a:r>
            <a:r>
              <a:rPr lang="cs-CZ" sz="2300" dirty="0" err="1"/>
              <a:t>splanchnocrania</a:t>
            </a:r>
            <a:r>
              <a:rPr lang="cs-CZ" sz="2300" dirty="0"/>
              <a:t>.</a:t>
            </a:r>
          </a:p>
          <a:p>
            <a:pPr>
              <a:spcAft>
                <a:spcPts val="600"/>
              </a:spcAft>
            </a:pPr>
            <a:r>
              <a:rPr lang="cs-CZ" sz="2300" dirty="0"/>
              <a:t>Naprostá většina dána pouze přechodným otokem/hematomem víček či </a:t>
            </a:r>
            <a:r>
              <a:rPr lang="cs-CZ" sz="2300" dirty="0" err="1"/>
              <a:t>intraorbitálně</a:t>
            </a:r>
            <a:r>
              <a:rPr lang="cs-CZ" sz="2300" dirty="0"/>
              <a:t>. </a:t>
            </a:r>
          </a:p>
          <a:p>
            <a:pPr>
              <a:spcAft>
                <a:spcPts val="600"/>
              </a:spcAft>
            </a:pPr>
            <a:r>
              <a:rPr lang="cs-CZ" sz="2300" dirty="0"/>
              <a:t>Spontánní úprava po vstřebání otoků a hematomů (obvykle do několika dní). </a:t>
            </a:r>
          </a:p>
          <a:p>
            <a:pPr>
              <a:spcAft>
                <a:spcPts val="600"/>
              </a:spcAft>
            </a:pPr>
            <a:r>
              <a:rPr lang="cs-CZ" sz="2300" dirty="0"/>
              <a:t>Pokud přetrvává strabismus i poté, je nutno pomýšlet spíše na traumatické poškození nervu, či samotného svalu. </a:t>
            </a:r>
          </a:p>
          <a:p>
            <a:pPr>
              <a:spcAft>
                <a:spcPts val="600"/>
              </a:spcAft>
            </a:pPr>
            <a:r>
              <a:rPr lang="cs-CZ" sz="2300" dirty="0"/>
              <a:t>Při traumatech hlavy zpravidla indikováno CT, které odhalí případné lomné linie, prolomení stěny orbity, či </a:t>
            </a:r>
            <a:r>
              <a:rPr lang="cs-CZ" sz="2300" dirty="0" err="1"/>
              <a:t>herniaci</a:t>
            </a:r>
            <a:r>
              <a:rPr lang="cs-CZ" sz="2300" dirty="0"/>
              <a:t> měkkých tkání do sousedních prostor. 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104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99D3CB12-8A13-4A70-B4D1-7FC5BC491ED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18" y="-37046"/>
            <a:ext cx="6284650" cy="6932091"/>
          </a:xfr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EFDE51D-E068-4212-84F3-EB8FC33BA616}"/>
              </a:ext>
            </a:extLst>
          </p:cNvPr>
          <p:cNvSpPr txBox="1"/>
          <p:nvPr/>
        </p:nvSpPr>
        <p:spPr>
          <a:xfrm>
            <a:off x="767179" y="6071467"/>
            <a:ext cx="3281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/>
              <a:t>https://i.pinimg.com/564x/7d/a5/74/7da5741d956690c29b32440f62a88e52.jpg</a:t>
            </a:r>
          </a:p>
        </p:txBody>
      </p:sp>
    </p:spTree>
    <p:extLst>
      <p:ext uri="{BB962C8B-B14F-4D97-AF65-F5344CB8AC3E}">
        <p14:creationId xmlns:p14="http://schemas.microsoft.com/office/powerpoint/2010/main" val="4087616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FC78E7-382B-4847-A6BC-74A5CC0DA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Blow-out</a:t>
            </a:r>
            <a:r>
              <a:rPr lang="cs-CZ" dirty="0"/>
              <a:t> </a:t>
            </a:r>
            <a:r>
              <a:rPr lang="cs-CZ" dirty="0" err="1"/>
              <a:t>fracture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8A6E33-797E-4EEC-85CA-68838414F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r>
              <a:rPr lang="cs-CZ" sz="2400" dirty="0"/>
              <a:t>Hydraulická zlomenina orbity při tupých úrazech oka.</a:t>
            </a:r>
          </a:p>
          <a:p>
            <a:r>
              <a:rPr lang="cs-CZ" sz="2400" dirty="0"/>
              <a:t>Přenos kinetické energie na bulbus -&gt; deformace bulbu do stran -&gt; prolomení spodiny orbity.  </a:t>
            </a:r>
          </a:p>
          <a:p>
            <a:r>
              <a:rPr lang="cs-CZ" sz="2400" dirty="0"/>
              <a:t>Restrikční strabismus se objeví při uskřinutí </a:t>
            </a:r>
            <a:r>
              <a:rPr lang="cs-CZ" sz="2400" b="1" dirty="0"/>
              <a:t>M.r.inf</a:t>
            </a:r>
            <a:r>
              <a:rPr lang="cs-CZ" sz="2400" dirty="0"/>
              <a:t>. v lomné linii protlačeným úlomkem </a:t>
            </a:r>
            <a:r>
              <a:rPr lang="cs-CZ" sz="2400" i="1" dirty="0"/>
              <a:t>(= trap-</a:t>
            </a:r>
            <a:r>
              <a:rPr lang="cs-CZ" sz="2400" i="1" dirty="0" err="1"/>
              <a:t>door</a:t>
            </a:r>
            <a:r>
              <a:rPr lang="cs-CZ" sz="2400" i="1" dirty="0"/>
              <a:t> </a:t>
            </a:r>
            <a:r>
              <a:rPr lang="cs-CZ" sz="2400" i="1" dirty="0" err="1"/>
              <a:t>fracture</a:t>
            </a:r>
            <a:r>
              <a:rPr lang="cs-CZ" sz="2400" i="1" dirty="0"/>
              <a:t>).</a:t>
            </a:r>
          </a:p>
          <a:p>
            <a:r>
              <a:rPr lang="cs-CZ" sz="2400" dirty="0"/>
              <a:t>Vázne elevace i deprese, v těchto pohledových směrech pacient udává diplopii. </a:t>
            </a:r>
          </a:p>
          <a:p>
            <a:r>
              <a:rPr lang="cs-CZ" sz="2400" dirty="0"/>
              <a:t>Doprovodným příznakem je často </a:t>
            </a:r>
            <a:r>
              <a:rPr lang="cs-CZ" sz="2400" dirty="0" err="1"/>
              <a:t>enoftalmus</a:t>
            </a:r>
            <a:r>
              <a:rPr lang="cs-CZ" sz="2400" dirty="0"/>
              <a:t>.</a:t>
            </a:r>
          </a:p>
          <a:p>
            <a:r>
              <a:rPr lang="cs-CZ" sz="2400" dirty="0"/>
              <a:t>Na pacientovi jsou navíc patrny další známky úrazu.</a:t>
            </a:r>
          </a:p>
          <a:p>
            <a:pPr lvl="1"/>
            <a:r>
              <a:rPr lang="cs-CZ" sz="2200" dirty="0"/>
              <a:t>Makroskopicky nejčastěji hematom a otok víček.</a:t>
            </a:r>
          </a:p>
          <a:p>
            <a:pPr lvl="1"/>
            <a:r>
              <a:rPr lang="cs-CZ" sz="2200"/>
              <a:t>Na ŠL </a:t>
            </a:r>
            <a:r>
              <a:rPr lang="cs-CZ" sz="2200" dirty="0"/>
              <a:t>pak </a:t>
            </a:r>
            <a:r>
              <a:rPr lang="cs-CZ" sz="2200" dirty="0" err="1"/>
              <a:t>hyféma</a:t>
            </a:r>
            <a:r>
              <a:rPr lang="cs-CZ" sz="2200" dirty="0"/>
              <a:t>, zánětlivá reakce v přední komoře atd…</a:t>
            </a:r>
          </a:p>
          <a:p>
            <a:r>
              <a:rPr lang="cs-CZ" sz="2400" dirty="0"/>
              <a:t>Pro otok nelze většinou hodnotit hned.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929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AF08F449-7D86-4CEF-A79F-3F96C02555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1"/>
          <a:stretch/>
        </p:blipFill>
        <p:spPr>
          <a:xfrm>
            <a:off x="2189269" y="1113554"/>
            <a:ext cx="7813460" cy="5056233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DFC78E7-382B-4847-A6BC-74A5CC0DA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Blow-out</a:t>
            </a:r>
            <a:r>
              <a:rPr lang="cs-CZ" dirty="0"/>
              <a:t> </a:t>
            </a:r>
            <a:r>
              <a:rPr lang="cs-CZ" dirty="0" err="1"/>
              <a:t>fracture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A33E11D-73B8-4E3F-AAA2-2BC3F6C7D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80771" y="6492875"/>
            <a:ext cx="8430458" cy="3230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200" i="1" dirty="0"/>
              <a:t>https://www.semanticscholar.org/paper/76-Facial-Trauma-Burton-Kuehl/149b2b47c2c00b770fc5e660253383053a6f2a0c/figure/7</a:t>
            </a:r>
          </a:p>
        </p:txBody>
      </p:sp>
    </p:spTree>
    <p:extLst>
      <p:ext uri="{BB962C8B-B14F-4D97-AF65-F5344CB8AC3E}">
        <p14:creationId xmlns:p14="http://schemas.microsoft.com/office/powerpoint/2010/main" val="1655129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62FB2134-283C-461F-9E38-969807DE4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845" y="1027906"/>
            <a:ext cx="7364243" cy="545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DFC78E7-382B-4847-A6BC-74A5CC0DA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Blow-out</a:t>
            </a:r>
            <a:r>
              <a:rPr lang="cs-CZ" dirty="0"/>
              <a:t> </a:t>
            </a:r>
            <a:r>
              <a:rPr lang="cs-CZ" dirty="0" err="1"/>
              <a:t>fracture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A33E11D-73B8-4E3F-AAA2-2BC3F6C7D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7845" y="6479821"/>
            <a:ext cx="5603105" cy="3230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200" i="1" dirty="0"/>
              <a:t>https://resources.aofoundation.org/-/jssmedia/surgery/92/92_o20_i110.ashx?w=620</a:t>
            </a:r>
          </a:p>
        </p:txBody>
      </p:sp>
    </p:spTree>
    <p:extLst>
      <p:ext uri="{BB962C8B-B14F-4D97-AF65-F5344CB8AC3E}">
        <p14:creationId xmlns:p14="http://schemas.microsoft.com/office/powerpoint/2010/main" val="1207200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FC78E7-382B-4847-A6BC-74A5CC0DA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Blow-out</a:t>
            </a:r>
            <a:r>
              <a:rPr lang="cs-CZ" dirty="0"/>
              <a:t> </a:t>
            </a:r>
            <a:r>
              <a:rPr lang="cs-CZ" dirty="0" err="1"/>
              <a:t>fracture</a:t>
            </a:r>
            <a:endParaRPr lang="cs-CZ" dirty="0"/>
          </a:p>
        </p:txBody>
      </p:sp>
      <p:pic>
        <p:nvPicPr>
          <p:cNvPr id="6" name="Zástupný obsah 5" descr="Obsah obrázku vsedě, stůl&#10;&#10;Popis byl vytvořen automaticky">
            <a:extLst>
              <a:ext uri="{FF2B5EF4-FFF2-40B4-BE49-F238E27FC236}">
                <a16:creationId xmlns:a16="http://schemas.microsoft.com/office/drawing/2014/main" id="{7A735F94-2F0A-4971-B448-2F67E908D0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19" y="1403038"/>
            <a:ext cx="10587361" cy="452142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A33E11D-73B8-4E3F-AAA2-2BC3F6C7D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2319" y="6169787"/>
            <a:ext cx="10587361" cy="646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400" i="1" dirty="0"/>
              <a:t>https://www.researchgate.net/profile/Ali_Bayram8/publication/303711336/figure/fig1/AS:614256689049601@1523461615147/a-b-Coronal-CT-scan-shows-blow-out-fracture-on-the-right-side-red-arrow-a.png</a:t>
            </a:r>
          </a:p>
        </p:txBody>
      </p:sp>
    </p:spTree>
    <p:extLst>
      <p:ext uri="{BB962C8B-B14F-4D97-AF65-F5344CB8AC3E}">
        <p14:creationId xmlns:p14="http://schemas.microsoft.com/office/powerpoint/2010/main" val="3997358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FC78E7-382B-4847-A6BC-74A5CC0DA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Blow-out</a:t>
            </a:r>
            <a:r>
              <a:rPr lang="cs-CZ" dirty="0"/>
              <a:t> </a:t>
            </a:r>
            <a:r>
              <a:rPr lang="cs-CZ" dirty="0" err="1"/>
              <a:t>fracture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A33E11D-73B8-4E3F-AAA2-2BC3F6C7D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2319" y="6169787"/>
            <a:ext cx="10587361" cy="6461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i="1" dirty="0"/>
              <a:t>Laura T. Phan, W. Jordan </a:t>
            </a:r>
            <a:r>
              <a:rPr lang="en-US" sz="1400" i="1" dirty="0" err="1"/>
              <a:t>Piluek</a:t>
            </a:r>
            <a:r>
              <a:rPr lang="en-US" sz="1400" i="1" dirty="0"/>
              <a:t>, Timothy J. McCulley,</a:t>
            </a:r>
            <a:r>
              <a:rPr lang="cs-CZ" sz="1400" i="1" dirty="0"/>
              <a:t> </a:t>
            </a:r>
            <a:r>
              <a:rPr lang="en-US" sz="1400" i="1" dirty="0"/>
              <a:t>Orbital trapdoor fractures,</a:t>
            </a:r>
            <a:r>
              <a:rPr lang="cs-CZ" sz="1400" i="1" dirty="0"/>
              <a:t> </a:t>
            </a:r>
            <a:r>
              <a:rPr lang="en-US" sz="1400" i="1" dirty="0"/>
              <a:t>Saudi Journal of Ophthalmology,</a:t>
            </a:r>
            <a:r>
              <a:rPr lang="cs-CZ" sz="1400" i="1" dirty="0"/>
              <a:t> </a:t>
            </a:r>
            <a:r>
              <a:rPr lang="en-US" sz="1400" i="1" dirty="0"/>
              <a:t>Volume 26, Issue 3,2012,</a:t>
            </a:r>
            <a:r>
              <a:rPr lang="cs-CZ" sz="1400" i="1" dirty="0"/>
              <a:t> </a:t>
            </a:r>
            <a:r>
              <a:rPr lang="en-US" sz="1400" i="1" dirty="0"/>
              <a:t>Pages 277-282,</a:t>
            </a:r>
            <a:r>
              <a:rPr lang="cs-CZ" sz="1400" i="1" dirty="0"/>
              <a:t> </a:t>
            </a:r>
            <a:r>
              <a:rPr lang="en-US" sz="1400" i="1" dirty="0"/>
              <a:t>ISSN 1319-4534,</a:t>
            </a:r>
            <a:r>
              <a:rPr lang="cs-CZ" sz="1400" i="1" dirty="0"/>
              <a:t> </a:t>
            </a:r>
            <a:r>
              <a:rPr lang="en-US" sz="1400" i="1" dirty="0">
                <a:hlinkClick r:id="rId2"/>
              </a:rPr>
              <a:t>https://doi.org/10.1016/j.sjopt.2012.05.008</a:t>
            </a:r>
            <a:r>
              <a:rPr lang="en-US" sz="1400" i="1" dirty="0"/>
              <a:t>.</a:t>
            </a:r>
            <a:r>
              <a:rPr lang="cs-CZ" sz="1400" i="1" dirty="0"/>
              <a:t> </a:t>
            </a:r>
            <a:r>
              <a:rPr lang="en-US" sz="1400" i="1" dirty="0"/>
              <a:t>(</a:t>
            </a:r>
            <a:r>
              <a:rPr lang="en-US" sz="1400" i="1" dirty="0">
                <a:hlinkClick r:id="rId3"/>
              </a:rPr>
              <a:t>http://www.sciencedirect.com/science/article/pii/S1319453412000781</a:t>
            </a:r>
            <a:r>
              <a:rPr lang="en-US" sz="1400" i="1" dirty="0"/>
              <a:t>)</a:t>
            </a:r>
            <a:endParaRPr lang="cs-CZ" sz="1400" i="1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FE9F2ED-C178-4E34-9827-1653285329A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05" y="1214323"/>
            <a:ext cx="9722694" cy="495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997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FC78E7-382B-4847-A6BC-74A5CC0DA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Další, méně časté případy posttraumatického restrikčního strabismu.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8A6E33-797E-4EEC-85CA-68838414F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10862569" cy="503237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2400" dirty="0"/>
              <a:t>Při frakturách </a:t>
            </a:r>
            <a:r>
              <a:rPr lang="cs-CZ" sz="2400" dirty="0" err="1"/>
              <a:t>zygomatikomaxilárního</a:t>
            </a:r>
            <a:r>
              <a:rPr lang="cs-CZ" sz="2400" dirty="0"/>
              <a:t> komplexu bývá traumaticky </a:t>
            </a:r>
            <a:r>
              <a:rPr lang="cs-CZ" sz="2400" dirty="0" err="1"/>
              <a:t>uskřinut</a:t>
            </a:r>
            <a:r>
              <a:rPr lang="cs-CZ" sz="2400" dirty="0"/>
              <a:t> </a:t>
            </a:r>
            <a:r>
              <a:rPr lang="cs-CZ" sz="2400" b="1" dirty="0"/>
              <a:t>MR </a:t>
            </a:r>
            <a:r>
              <a:rPr lang="cs-CZ" sz="2400" b="1" dirty="0" err="1"/>
              <a:t>ext</a:t>
            </a:r>
            <a:r>
              <a:rPr lang="cs-CZ" sz="2400" b="1" dirty="0"/>
              <a:t>.</a:t>
            </a:r>
          </a:p>
          <a:p>
            <a:pPr>
              <a:spcAft>
                <a:spcPts val="600"/>
              </a:spcAft>
            </a:pPr>
            <a:r>
              <a:rPr lang="cs-CZ" sz="2400" dirty="0" err="1"/>
              <a:t>Roof</a:t>
            </a:r>
            <a:r>
              <a:rPr lang="cs-CZ" sz="2400" dirty="0"/>
              <a:t> </a:t>
            </a:r>
            <a:r>
              <a:rPr lang="cs-CZ" sz="2400" dirty="0" err="1"/>
              <a:t>fracture</a:t>
            </a:r>
            <a:r>
              <a:rPr lang="cs-CZ" sz="2400" dirty="0"/>
              <a:t> = zlomenina stropu orbity, postižení </a:t>
            </a:r>
            <a:r>
              <a:rPr lang="cs-CZ" sz="2400" b="1" dirty="0"/>
              <a:t>MR sup. + M. </a:t>
            </a:r>
            <a:r>
              <a:rPr lang="cs-CZ" sz="2400" b="1" dirty="0" err="1"/>
              <a:t>retractor</a:t>
            </a:r>
            <a:r>
              <a:rPr lang="cs-CZ" sz="2400" b="1" dirty="0"/>
              <a:t> </a:t>
            </a:r>
            <a:r>
              <a:rPr lang="cs-CZ" sz="2400" b="1" dirty="0" err="1"/>
              <a:t>palp</a:t>
            </a:r>
            <a:r>
              <a:rPr lang="cs-CZ" sz="2400" b="1" dirty="0"/>
              <a:t>. sup.</a:t>
            </a:r>
            <a:r>
              <a:rPr lang="cs-CZ" sz="2400" dirty="0"/>
              <a:t> spíše </a:t>
            </a:r>
            <a:r>
              <a:rPr lang="cs-CZ" sz="2400" dirty="0" err="1"/>
              <a:t>prokrvácením</a:t>
            </a:r>
            <a:r>
              <a:rPr lang="cs-CZ" sz="2400" dirty="0"/>
              <a:t> a zhmožděním svalu než jejich </a:t>
            </a:r>
            <a:r>
              <a:rPr lang="cs-CZ" sz="2400" dirty="0" err="1"/>
              <a:t>uskřinutím</a:t>
            </a:r>
            <a:r>
              <a:rPr lang="cs-CZ" sz="2400" dirty="0"/>
              <a:t>. </a:t>
            </a:r>
          </a:p>
          <a:p>
            <a:pPr>
              <a:spcAft>
                <a:spcPts val="600"/>
              </a:spcAft>
            </a:pPr>
            <a:r>
              <a:rPr lang="cs-CZ" sz="2400" dirty="0"/>
              <a:t>Při frakturách </a:t>
            </a:r>
            <a:r>
              <a:rPr lang="cs-CZ" sz="2400" dirty="0" err="1"/>
              <a:t>nasomaxilárního</a:t>
            </a:r>
            <a:r>
              <a:rPr lang="cs-CZ" sz="2400" dirty="0"/>
              <a:t> komplexu může být </a:t>
            </a:r>
            <a:r>
              <a:rPr lang="cs-CZ" sz="2400" dirty="0" err="1"/>
              <a:t>uskřinut</a:t>
            </a:r>
            <a:r>
              <a:rPr lang="cs-CZ" sz="2400" dirty="0"/>
              <a:t> </a:t>
            </a:r>
            <a:r>
              <a:rPr lang="cs-CZ" sz="2400" b="1" dirty="0"/>
              <a:t>MR </a:t>
            </a:r>
            <a:r>
              <a:rPr lang="cs-CZ" sz="2400" b="1" dirty="0" err="1"/>
              <a:t>int</a:t>
            </a:r>
            <a:r>
              <a:rPr lang="cs-CZ" sz="2400" b="1" dirty="0"/>
              <a:t>. </a:t>
            </a:r>
            <a:r>
              <a:rPr lang="cs-CZ" sz="2400" dirty="0"/>
              <a:t>– někdy také po </a:t>
            </a:r>
            <a:r>
              <a:rPr lang="cs-CZ" sz="2400" dirty="0" err="1"/>
              <a:t>endonasálním</a:t>
            </a:r>
            <a:r>
              <a:rPr lang="cs-CZ" sz="2400" dirty="0"/>
              <a:t> chirurgickém výkonu.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671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99D3CB12-8A13-4A70-B4D1-7FC5BC491ED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18" y="-37046"/>
            <a:ext cx="6284650" cy="6932091"/>
          </a:xfr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EFDE51D-E068-4212-84F3-EB8FC33BA616}"/>
              </a:ext>
            </a:extLst>
          </p:cNvPr>
          <p:cNvSpPr txBox="1"/>
          <p:nvPr/>
        </p:nvSpPr>
        <p:spPr>
          <a:xfrm>
            <a:off x="767179" y="6071467"/>
            <a:ext cx="3281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/>
              <a:t>https://i.pinimg.com/564x/7d/a5/74/7da5741d956690c29b32440f62a88e52.jpg</a:t>
            </a:r>
          </a:p>
        </p:txBody>
      </p:sp>
    </p:spTree>
    <p:extLst>
      <p:ext uri="{BB962C8B-B14F-4D97-AF65-F5344CB8AC3E}">
        <p14:creationId xmlns:p14="http://schemas.microsoft.com/office/powerpoint/2010/main" val="1314570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FC78E7-382B-4847-A6BC-74A5CC0DA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Dg. a </a:t>
            </a:r>
            <a:r>
              <a:rPr lang="cs-CZ" dirty="0" err="1"/>
              <a:t>Th</a:t>
            </a:r>
            <a:r>
              <a:rPr lang="cs-CZ" dirty="0"/>
              <a:t>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8A6E33-797E-4EEC-85CA-68838414F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351338"/>
          </a:xfrm>
        </p:spPr>
        <p:txBody>
          <a:bodyPr/>
          <a:lstStyle/>
          <a:p>
            <a:r>
              <a:rPr lang="cs-CZ" dirty="0"/>
              <a:t>Diagnóza</a:t>
            </a:r>
          </a:p>
          <a:p>
            <a:pPr lvl="1"/>
            <a:r>
              <a:rPr lang="cs-CZ" dirty="0"/>
              <a:t>Anamnéza úrazu.</a:t>
            </a:r>
          </a:p>
          <a:p>
            <a:pPr lvl="1"/>
            <a:r>
              <a:rPr lang="cs-CZ" dirty="0"/>
              <a:t>Poúrazová diplopie – ve směru akce postiženého svalu, ale i jeho antagonisty. </a:t>
            </a:r>
          </a:p>
          <a:p>
            <a:pPr lvl="1"/>
            <a:r>
              <a:rPr lang="cs-CZ" dirty="0"/>
              <a:t>Zobrazovací metody – zejména CT (lepší na zobrazení skeletu). </a:t>
            </a:r>
          </a:p>
          <a:p>
            <a:r>
              <a:rPr lang="cs-CZ" dirty="0"/>
              <a:t>Terapie</a:t>
            </a:r>
          </a:p>
          <a:p>
            <a:pPr lvl="1"/>
            <a:r>
              <a:rPr lang="cs-CZ" dirty="0"/>
              <a:t>Pokud je evidentní uskřinutí svalu mezi kostěnými úlomky, tak časné chirurgické řešení – v řádech dnů, max. pár týdnů. </a:t>
            </a:r>
          </a:p>
          <a:p>
            <a:pPr lvl="1"/>
            <a:r>
              <a:rPr lang="cs-CZ" dirty="0"/>
              <a:t>Konzervativní - vyčkání na vstřebání otoků a hematomů. </a:t>
            </a:r>
          </a:p>
          <a:p>
            <a:pPr lvl="1"/>
            <a:r>
              <a:rPr lang="cs-CZ" dirty="0"/>
              <a:t>Pokud se strabismus nemění ani v půlročním sledovacím období, tak chirurgická </a:t>
            </a:r>
            <a:r>
              <a:rPr lang="cs-CZ" dirty="0" err="1"/>
              <a:t>th</a:t>
            </a:r>
            <a:r>
              <a:rPr lang="cs-CZ" dirty="0"/>
              <a:t>. 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675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4CCA58-51CE-4D6C-A8F1-FF7AAE04B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10409"/>
          </a:xfrm>
        </p:spPr>
        <p:txBody>
          <a:bodyPr/>
          <a:lstStyle/>
          <a:p>
            <a:r>
              <a:rPr lang="cs-CZ" dirty="0"/>
              <a:t>Paralytický strabismus - doplnění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E316DB-D25F-4308-B693-8985E5E598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9697" y="1580225"/>
            <a:ext cx="11114102" cy="52777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b="1" dirty="0"/>
              <a:t>Dvojitá obrna zvedačů</a:t>
            </a:r>
          </a:p>
          <a:p>
            <a:r>
              <a:rPr lang="cs-CZ" sz="2000" dirty="0"/>
              <a:t>Obrna obou svalů podílejících se na elevaci jednoho oka, tedy </a:t>
            </a:r>
            <a:r>
              <a:rPr lang="cs-CZ" sz="2000" b="1" dirty="0" err="1"/>
              <a:t>M.r</a:t>
            </a:r>
            <a:r>
              <a:rPr lang="cs-CZ" sz="2000" b="1" dirty="0"/>
              <a:t>. sup. a M. </a:t>
            </a:r>
            <a:r>
              <a:rPr lang="cs-CZ" sz="2000" b="1" dirty="0" err="1"/>
              <a:t>obl</a:t>
            </a:r>
            <a:r>
              <a:rPr lang="cs-CZ" sz="2000" b="1" dirty="0"/>
              <a:t>. </a:t>
            </a:r>
            <a:r>
              <a:rPr lang="cs-CZ" sz="2000" b="1" dirty="0" err="1"/>
              <a:t>Inf</a:t>
            </a:r>
            <a:r>
              <a:rPr lang="cs-CZ" sz="2000" b="1" dirty="0"/>
              <a:t>.</a:t>
            </a:r>
          </a:p>
          <a:p>
            <a:r>
              <a:rPr lang="cs-CZ" sz="2000" dirty="0"/>
              <a:t>Může být přítomna malá ptóza i </a:t>
            </a:r>
            <a:r>
              <a:rPr lang="cs-CZ" sz="2000" dirty="0" err="1"/>
              <a:t>pseudoptóza</a:t>
            </a:r>
            <a:r>
              <a:rPr lang="cs-CZ" sz="2000" dirty="0"/>
              <a:t>.</a:t>
            </a:r>
          </a:p>
          <a:p>
            <a:r>
              <a:rPr lang="cs-CZ" sz="2000" dirty="0"/>
              <a:t>Na podkladě léze v mozkovém kmeni v těsné blízkosti </a:t>
            </a:r>
            <a:r>
              <a:rPr lang="cs-CZ" sz="2000" i="1" dirty="0" err="1"/>
              <a:t>nucleus</a:t>
            </a:r>
            <a:r>
              <a:rPr lang="cs-CZ" sz="2000" i="1" dirty="0"/>
              <a:t> </a:t>
            </a:r>
            <a:r>
              <a:rPr lang="cs-CZ" sz="2000" i="1" dirty="0" err="1"/>
              <a:t>originis</a:t>
            </a:r>
            <a:r>
              <a:rPr lang="cs-CZ" sz="2000" i="1" dirty="0"/>
              <a:t> n III. </a:t>
            </a:r>
          </a:p>
          <a:p>
            <a:r>
              <a:rPr lang="cs-CZ" sz="2000" dirty="0"/>
              <a:t>Při fixaci zdravým okem je na paretickém oku malá </a:t>
            </a:r>
            <a:r>
              <a:rPr lang="cs-CZ" sz="2000" dirty="0" err="1"/>
              <a:t>hypotropie</a:t>
            </a:r>
            <a:r>
              <a:rPr lang="cs-CZ" sz="2000" dirty="0"/>
              <a:t>. </a:t>
            </a:r>
          </a:p>
          <a:p>
            <a:r>
              <a:rPr lang="cs-CZ" sz="2000" dirty="0"/>
              <a:t>Při fixaci paretickým okem je na zdravém velká </a:t>
            </a:r>
            <a:r>
              <a:rPr lang="cs-CZ" sz="2000" dirty="0" err="1"/>
              <a:t>hypertropie</a:t>
            </a:r>
            <a:r>
              <a:rPr lang="cs-CZ" sz="2000" dirty="0"/>
              <a:t>. </a:t>
            </a:r>
          </a:p>
          <a:p>
            <a:r>
              <a:rPr lang="cs-CZ" sz="2000" dirty="0"/>
              <a:t>V primárním postavení může být </a:t>
            </a:r>
            <a:r>
              <a:rPr lang="cs-CZ" sz="2000" dirty="0" err="1"/>
              <a:t>hypotropie</a:t>
            </a:r>
            <a:r>
              <a:rPr lang="cs-CZ" sz="2000" dirty="0"/>
              <a:t> latentní / manifestní. </a:t>
            </a:r>
          </a:p>
          <a:p>
            <a:r>
              <a:rPr lang="cs-CZ" sz="2000" dirty="0"/>
              <a:t>Při vyšetření motility je limitována elevace v abdukci i v addukci. </a:t>
            </a:r>
          </a:p>
          <a:p>
            <a:r>
              <a:rPr lang="cs-CZ" sz="2000" dirty="0"/>
              <a:t>Kompenzačním postavení - malý záklon hlavy. </a:t>
            </a:r>
          </a:p>
          <a:p>
            <a:r>
              <a:rPr lang="cs-CZ" sz="2000" dirty="0"/>
              <a:t>Pokud je přítomná malá úchylka v primárním postavení, může být korigována kompenzačním postavením hlavy vedoucí k latentní </a:t>
            </a:r>
            <a:r>
              <a:rPr lang="cs-CZ" sz="2000" dirty="0" err="1"/>
              <a:t>hypotropii</a:t>
            </a:r>
            <a:r>
              <a:rPr lang="cs-CZ" sz="2000" dirty="0"/>
              <a:t>.</a:t>
            </a:r>
          </a:p>
          <a:p>
            <a:r>
              <a:rPr lang="cs-CZ" sz="2000" dirty="0"/>
              <a:t>Může být přítomno binokulární vidění. </a:t>
            </a:r>
          </a:p>
        </p:txBody>
      </p:sp>
    </p:spTree>
    <p:extLst>
      <p:ext uri="{BB962C8B-B14F-4D97-AF65-F5344CB8AC3E}">
        <p14:creationId xmlns:p14="http://schemas.microsoft.com/office/powerpoint/2010/main" val="117723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FC78E7-382B-4847-A6BC-74A5CC0DA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Endokrinní </a:t>
            </a:r>
            <a:r>
              <a:rPr lang="cs-CZ" dirty="0" err="1"/>
              <a:t>orbitopatie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8A6E33-797E-4EEC-85CA-68838414F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4905" y="1825625"/>
            <a:ext cx="10838893" cy="4351338"/>
          </a:xfrm>
        </p:spPr>
        <p:txBody>
          <a:bodyPr>
            <a:normAutofit/>
          </a:bodyPr>
          <a:lstStyle/>
          <a:p>
            <a:r>
              <a:rPr lang="cs-CZ" sz="2400" dirty="0"/>
              <a:t>= </a:t>
            </a:r>
            <a:r>
              <a:rPr lang="cs-CZ" sz="2400" dirty="0" err="1"/>
              <a:t>Gravesova</a:t>
            </a:r>
            <a:r>
              <a:rPr lang="cs-CZ" sz="2400" dirty="0"/>
              <a:t> = Graves-</a:t>
            </a:r>
            <a:r>
              <a:rPr lang="cs-CZ" sz="2400" dirty="0" err="1"/>
              <a:t>Basedowova</a:t>
            </a:r>
            <a:r>
              <a:rPr lang="cs-CZ" sz="2400" dirty="0"/>
              <a:t> </a:t>
            </a:r>
            <a:r>
              <a:rPr lang="cs-CZ" sz="2400" dirty="0" err="1"/>
              <a:t>orbitopatie</a:t>
            </a:r>
            <a:r>
              <a:rPr lang="cs-CZ" sz="2400" dirty="0"/>
              <a:t> </a:t>
            </a:r>
          </a:p>
          <a:p>
            <a:r>
              <a:rPr lang="cs-CZ" sz="2400" dirty="0"/>
              <a:t>Chronické (většinou progresivní) onemocnění orbity s prokázanou vazbou na autoimunitní onemocnění ŠŽ (nejčastěji u Graves-</a:t>
            </a:r>
            <a:r>
              <a:rPr lang="cs-CZ" sz="2400" dirty="0" err="1"/>
              <a:t>Basedowovovy</a:t>
            </a:r>
            <a:r>
              <a:rPr lang="cs-CZ" sz="2400" dirty="0"/>
              <a:t> choroby, ať již ve fázi hyperfunkce, hypofunkce či </a:t>
            </a:r>
            <a:r>
              <a:rPr lang="cs-CZ" sz="2400" dirty="0" err="1"/>
              <a:t>eufunkce</a:t>
            </a:r>
            <a:r>
              <a:rPr lang="cs-CZ" sz="2400" dirty="0"/>
              <a:t>). </a:t>
            </a:r>
          </a:p>
          <a:p>
            <a:r>
              <a:rPr lang="cs-CZ" sz="2400" dirty="0"/>
              <a:t>Autoprotilátky se vážou na: </a:t>
            </a:r>
          </a:p>
          <a:p>
            <a:pPr lvl="1"/>
            <a:r>
              <a:rPr lang="cs-CZ" sz="2000" dirty="0" err="1"/>
              <a:t>Receptrory</a:t>
            </a:r>
            <a:r>
              <a:rPr lang="cs-CZ" sz="2000" dirty="0"/>
              <a:t> TSH ve ŠŽ -&gt; po navázání protilátek na tento receptor dochází k jeho aktivaci </a:t>
            </a:r>
          </a:p>
          <a:p>
            <a:pPr lvl="2"/>
            <a:r>
              <a:rPr lang="cs-CZ" sz="1600" dirty="0"/>
              <a:t>=&gt; </a:t>
            </a:r>
            <a:r>
              <a:rPr lang="cs-CZ" sz="1600" dirty="0" err="1"/>
              <a:t>způsobuí</a:t>
            </a:r>
            <a:r>
              <a:rPr lang="cs-CZ" sz="1600" dirty="0"/>
              <a:t> hypertyreózu, zvýšenou tvorbu hormonů T3 a T4.</a:t>
            </a:r>
          </a:p>
          <a:p>
            <a:pPr lvl="1"/>
            <a:r>
              <a:rPr lang="cs-CZ" sz="2000" dirty="0"/>
              <a:t>Pojivo orbitálního tuku a okohybných svalů – zmnožení objemu měkkých tkání orbity, později i </a:t>
            </a:r>
            <a:r>
              <a:rPr lang="cs-CZ" sz="2000" dirty="0" err="1"/>
              <a:t>fibrotizace</a:t>
            </a:r>
            <a:r>
              <a:rPr lang="cs-CZ" sz="2000" dirty="0"/>
              <a:t> těchto tkání -&gt; porucha motility z narušené mechaniky, tedy restrikce.</a:t>
            </a:r>
          </a:p>
          <a:p>
            <a:pPr lvl="1"/>
            <a:r>
              <a:rPr lang="cs-CZ" sz="2000" dirty="0"/>
              <a:t>Podkožní vazivo přední strany bérce (tedy holeň) = způsobuje </a:t>
            </a:r>
            <a:r>
              <a:rPr lang="cs-CZ" sz="2000" dirty="0" err="1"/>
              <a:t>pretibiální</a:t>
            </a:r>
            <a:r>
              <a:rPr lang="cs-CZ" sz="2000" dirty="0"/>
              <a:t> myxedém s porušením lymfatického toku, nebo </a:t>
            </a:r>
            <a:r>
              <a:rPr lang="cs-CZ" sz="2000" dirty="0" err="1"/>
              <a:t>dermatopatii</a:t>
            </a:r>
            <a:r>
              <a:rPr lang="cs-CZ" sz="2000" dirty="0"/>
              <a:t>.</a:t>
            </a:r>
          </a:p>
          <a:p>
            <a:pPr lvl="1"/>
            <a:r>
              <a:rPr lang="cs-CZ" sz="2000" dirty="0"/>
              <a:t>Podkoží rukou/nohou -&gt; paličkovité prsty =</a:t>
            </a:r>
            <a:r>
              <a:rPr lang="cs-CZ" sz="2000" dirty="0" err="1"/>
              <a:t>akropachie</a:t>
            </a:r>
            <a:r>
              <a:rPr lang="cs-CZ" sz="2000" dirty="0"/>
              <a:t>/</a:t>
            </a:r>
            <a:r>
              <a:rPr lang="cs-CZ" sz="2000" dirty="0" err="1"/>
              <a:t>pachyakrie</a:t>
            </a:r>
            <a:r>
              <a:rPr lang="cs-CZ" sz="2000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139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FC78E7-382B-4847-A6BC-74A5CC0DA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Endokrinní </a:t>
            </a:r>
            <a:r>
              <a:rPr lang="cs-CZ" dirty="0" err="1"/>
              <a:t>orbitopatie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8A6E33-797E-4EEC-85CA-68838414F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4905" y="1825625"/>
            <a:ext cx="10838893" cy="435133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2400" dirty="0"/>
              <a:t>U cca 50% pacientů je zjištěna hypertyreóza, u dalších cca 50% pacientů je v anamnéze léčba </a:t>
            </a:r>
            <a:r>
              <a:rPr lang="cs-CZ" sz="2400" dirty="0" err="1"/>
              <a:t>tyreotoxické</a:t>
            </a:r>
            <a:r>
              <a:rPr lang="cs-CZ" sz="2400" dirty="0"/>
              <a:t> krize (farmakologická/chirurgická/radiační). </a:t>
            </a:r>
          </a:p>
          <a:p>
            <a:pPr>
              <a:spcAft>
                <a:spcPts val="600"/>
              </a:spcAft>
            </a:pPr>
            <a:r>
              <a:rPr lang="cs-CZ" sz="2400" dirty="0"/>
              <a:t>Poruchy motility jsou přítomny u 30-50 % pacientů s G-B chorobou.</a:t>
            </a:r>
          </a:p>
          <a:p>
            <a:pPr>
              <a:spcAft>
                <a:spcPts val="600"/>
              </a:spcAft>
            </a:pPr>
            <a:r>
              <a:rPr lang="cs-CZ" sz="2400" dirty="0" err="1"/>
              <a:t>Subj</a:t>
            </a:r>
            <a:r>
              <a:rPr lang="cs-CZ" sz="2400" dirty="0"/>
              <a:t>. obtěžující diplopie.</a:t>
            </a:r>
          </a:p>
          <a:p>
            <a:pPr>
              <a:spcAft>
                <a:spcPts val="600"/>
              </a:spcAft>
            </a:pPr>
            <a:r>
              <a:rPr lang="cs-CZ" sz="2400" dirty="0"/>
              <a:t>Operace bývá indikována u 9-15 % pacientů s EO. </a:t>
            </a:r>
          </a:p>
          <a:p>
            <a:pPr>
              <a:spcAft>
                <a:spcPts val="600"/>
              </a:spcAft>
            </a:pPr>
            <a:r>
              <a:rPr lang="cs-CZ" sz="2400" dirty="0"/>
              <a:t>Nejčastěji po 5. </a:t>
            </a:r>
            <a:r>
              <a:rPr lang="cs-CZ" sz="2400" dirty="0" err="1"/>
              <a:t>deceniu</a:t>
            </a:r>
            <a:r>
              <a:rPr lang="cs-CZ" sz="2400" dirty="0"/>
              <a:t>, u dětí nebývá. 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rgbClr val="212529"/>
              </a:solidFill>
              <a:effectLst/>
              <a:latin typeface="-apple-system"/>
            </a:endParaRPr>
          </a:p>
          <a:p>
            <a:endParaRPr lang="cs-CZ" sz="2400" dirty="0"/>
          </a:p>
          <a:p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113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FC78E7-382B-4847-A6BC-74A5CC0DA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Endokrinní </a:t>
            </a:r>
            <a:r>
              <a:rPr lang="cs-CZ" dirty="0" err="1"/>
              <a:t>orbitopatie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8A6E33-797E-4EEC-85CA-68838414F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4905" y="1393794"/>
            <a:ext cx="10838893" cy="5211192"/>
          </a:xfrm>
        </p:spPr>
        <p:txBody>
          <a:bodyPr>
            <a:no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400" b="1" dirty="0"/>
              <a:t>Další příznaky G-B choroby:</a:t>
            </a:r>
            <a:endParaRPr kumimoji="0" lang="cs-CZ" altLang="cs-CZ" sz="2400" b="1" i="0" strike="noStrike" cap="none" normalizeH="0" baseline="0" dirty="0">
              <a:ln>
                <a:noFill/>
              </a:ln>
              <a:effectLst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sz="2000" i="0" strike="noStrike" cap="none" normalizeH="0" baseline="0" dirty="0">
                <a:ln>
                  <a:noFill/>
                </a:ln>
                <a:effectLst/>
              </a:rPr>
              <a:t>Struma</a:t>
            </a:r>
            <a:r>
              <a:rPr lang="cs-CZ" altLang="cs-CZ" sz="2000" dirty="0"/>
              <a:t> - difúzní</a:t>
            </a:r>
            <a:r>
              <a:rPr kumimoji="0" lang="cs-CZ" altLang="cs-CZ" sz="2000" i="0" strike="noStrike" cap="none" normalizeH="0" baseline="0" dirty="0">
                <a:ln>
                  <a:noFill/>
                </a:ln>
                <a:effectLst/>
              </a:rPr>
              <a:t>, u starších pacientů tvorba uzlů, někdy i poslechové šelesty.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2000" dirty="0"/>
              <a:t>T</a:t>
            </a:r>
            <a:r>
              <a:rPr kumimoji="0" lang="cs-CZ" altLang="cs-CZ" sz="2000" i="0" strike="noStrike" cap="none" normalizeH="0" baseline="0" dirty="0">
                <a:ln>
                  <a:noFill/>
                </a:ln>
                <a:effectLst/>
              </a:rPr>
              <a:t>yreotoxikóza</a:t>
            </a:r>
            <a:r>
              <a:rPr kumimoji="0" lang="cs-CZ" altLang="cs-CZ" sz="2000" i="0" strike="noStrike" cap="none" normalizeH="0" dirty="0">
                <a:ln>
                  <a:noFill/>
                </a:ln>
                <a:effectLst/>
              </a:rPr>
              <a:t> – nárůst hormonů ŠŽ v krevním oběhu -&gt; vliv na různé tkáně.</a:t>
            </a:r>
            <a:endParaRPr kumimoji="0" lang="cs-CZ" altLang="cs-CZ" sz="2000" i="0" strike="noStrike" cap="none" normalizeH="0" baseline="0" dirty="0">
              <a:ln>
                <a:noFill/>
              </a:ln>
              <a:effectLst/>
            </a:endParaRP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sz="2000" i="0" strike="noStrike" cap="none" normalizeH="0" baseline="0" dirty="0">
                <a:ln>
                  <a:noFill/>
                </a:ln>
                <a:effectLst/>
              </a:rPr>
              <a:t> Agitace, nervozita, nesoustředěnost, zvýšená teplota, pocení, intolerance tepla, úbytek váhy, 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2000" dirty="0"/>
              <a:t> Z</a:t>
            </a:r>
            <a:r>
              <a:rPr kumimoji="0" lang="cs-CZ" altLang="cs-CZ" sz="2000" i="0" strike="noStrike" cap="none" normalizeH="0" baseline="0" dirty="0">
                <a:ln>
                  <a:noFill/>
                </a:ln>
                <a:effectLst/>
              </a:rPr>
              <a:t>výšená chuť k jídlu, polyfagie. 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2000" dirty="0"/>
              <a:t> Z</a:t>
            </a:r>
            <a:r>
              <a:rPr kumimoji="0" lang="cs-CZ" altLang="cs-CZ" sz="2000" i="0" strike="noStrike" cap="none" normalizeH="0" baseline="0" dirty="0">
                <a:ln>
                  <a:noFill/>
                </a:ln>
                <a:effectLst/>
              </a:rPr>
              <a:t>výšená aktivace sympatiku − tachykardie, palpitace, </a:t>
            </a:r>
            <a:r>
              <a:rPr lang="cs-CZ" altLang="cs-CZ" sz="2000" dirty="0"/>
              <a:t>a</a:t>
            </a:r>
            <a:r>
              <a:rPr kumimoji="0" lang="cs-CZ" altLang="cs-CZ" sz="2000" i="0" strike="noStrike" cap="none" normalizeH="0" baseline="0" dirty="0">
                <a:ln>
                  <a:noFill/>
                </a:ln>
                <a:effectLst/>
              </a:rPr>
              <a:t>rytmie, hypertenze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sz="2000" i="0" strike="noStrike" cap="none" normalizeH="0" dirty="0">
                <a:ln>
                  <a:noFill/>
                </a:ln>
                <a:effectLst/>
              </a:rPr>
              <a:t> </a:t>
            </a:r>
            <a:r>
              <a:rPr lang="cs-CZ" altLang="cs-CZ" sz="2000" dirty="0"/>
              <a:t>P</a:t>
            </a:r>
            <a:r>
              <a:rPr kumimoji="0" lang="cs-CZ" altLang="cs-CZ" sz="2000" i="0" strike="noStrike" cap="none" normalizeH="0" baseline="0" dirty="0">
                <a:ln>
                  <a:noFill/>
                </a:ln>
                <a:effectLst/>
              </a:rPr>
              <a:t>růjmy, zvýšená peristaltika trávicí</a:t>
            </a:r>
            <a:r>
              <a:rPr kumimoji="0" lang="cs-CZ" altLang="cs-CZ" sz="2000" i="0" strike="noStrike" cap="none" normalizeH="0" dirty="0">
                <a:ln>
                  <a:noFill/>
                </a:ln>
                <a:effectLst/>
              </a:rPr>
              <a:t> trubice.  </a:t>
            </a:r>
            <a:endParaRPr kumimoji="0" lang="cs-CZ" altLang="cs-CZ" sz="2000" i="0" strike="noStrike" cap="none" normalizeH="0" baseline="0" dirty="0">
              <a:ln>
                <a:noFill/>
              </a:ln>
              <a:effectLst/>
            </a:endParaRP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sz="2000" i="0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lang="cs-CZ" altLang="cs-CZ" sz="2000" dirty="0" err="1"/>
              <a:t>H</a:t>
            </a:r>
            <a:r>
              <a:rPr kumimoji="0" lang="cs-CZ" altLang="cs-CZ" sz="2000" i="0" strike="noStrike" cap="none" normalizeH="0" baseline="0" dirty="0" err="1">
                <a:ln>
                  <a:noFill/>
                </a:ln>
                <a:effectLst/>
              </a:rPr>
              <a:t>yperreflexie</a:t>
            </a:r>
            <a:r>
              <a:rPr kumimoji="0" lang="cs-CZ" altLang="cs-CZ" sz="2000" i="0" strike="noStrike" cap="none" normalizeH="0" baseline="0" dirty="0">
                <a:ln>
                  <a:noFill/>
                </a:ln>
                <a:effectLst/>
              </a:rPr>
              <a:t>,</a:t>
            </a:r>
            <a:r>
              <a:rPr kumimoji="0" lang="cs-CZ" altLang="cs-CZ" sz="2000" i="0" strike="noStrike" cap="none" normalizeH="0" dirty="0">
                <a:ln>
                  <a:noFill/>
                </a:ln>
                <a:effectLst/>
              </a:rPr>
              <a:t> </a:t>
            </a:r>
            <a:r>
              <a:rPr kumimoji="0" lang="cs-CZ" altLang="cs-CZ" sz="2000" i="0" strike="noStrike" cap="none" normalizeH="0" baseline="0" dirty="0">
                <a:ln>
                  <a:noFill/>
                </a:ln>
                <a:effectLst/>
              </a:rPr>
              <a:t>třes rukou.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sz="2000" i="0" strike="noStrike" cap="none" normalizeH="0" baseline="0" dirty="0">
                <a:ln>
                  <a:noFill/>
                </a:ln>
                <a:effectLst/>
              </a:rPr>
              <a:t> Proximální myopatie − svalová slabost a atrofie především svalstva pletenců, tedy svalstva v okolí ramen/lopatek</a:t>
            </a:r>
            <a:r>
              <a:rPr kumimoji="0" lang="cs-CZ" altLang="cs-CZ" sz="2000" i="0" strike="noStrike" cap="none" normalizeH="0" dirty="0">
                <a:ln>
                  <a:noFill/>
                </a:ln>
                <a:effectLst/>
              </a:rPr>
              <a:t> a pánve/kyčlí. 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2000" baseline="0" dirty="0"/>
              <a:t> Osteoporóza.</a:t>
            </a:r>
            <a:endParaRPr kumimoji="0" lang="cs-CZ" altLang="cs-CZ" sz="2000" i="0" strike="noStrike" cap="none" normalizeH="0" baseline="0" dirty="0">
              <a:ln>
                <a:noFill/>
              </a:ln>
              <a:effectLst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0" lang="cs-CZ" altLang="cs-CZ" sz="2000" i="1" strike="noStrike" cap="none" normalizeH="0" baseline="0" dirty="0">
              <a:ln>
                <a:noFill/>
              </a:ln>
              <a:effectLst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cs-CZ" altLang="cs-CZ" sz="2000" i="0" strike="noStrike" cap="none" normalizeH="0" baseline="0" dirty="0">
                <a:ln>
                  <a:noFill/>
                </a:ln>
                <a:effectLst/>
              </a:rPr>
              <a:t>Starší lidé mají vyjádřeny spíše oběhové příznaky a tzv. </a:t>
            </a:r>
            <a:r>
              <a:rPr kumimoji="0" lang="cs-CZ" altLang="cs-CZ" sz="2000" i="0" strike="noStrike" cap="none" normalizeH="0" baseline="0" dirty="0" err="1">
                <a:ln>
                  <a:noFill/>
                </a:ln>
                <a:effectLst/>
              </a:rPr>
              <a:t>apatetickou</a:t>
            </a:r>
            <a:r>
              <a:rPr kumimoji="0" lang="cs-CZ" altLang="cs-CZ" sz="2000" i="0" strike="noStrike" cap="none" normalizeH="0" baseline="0" dirty="0">
                <a:ln>
                  <a:noFill/>
                </a:ln>
                <a:effectLst/>
              </a:rPr>
              <a:t> formu (apatie, snížená psychická</a:t>
            </a:r>
            <a:r>
              <a:rPr kumimoji="0" lang="cs-CZ" altLang="cs-CZ" sz="2000" i="0" strike="noStrike" cap="none" normalizeH="0" dirty="0">
                <a:ln>
                  <a:noFill/>
                </a:ln>
                <a:effectLst/>
              </a:rPr>
              <a:t> </a:t>
            </a:r>
            <a:r>
              <a:rPr kumimoji="0" lang="cs-CZ" altLang="cs-CZ" sz="2000" i="0" strike="noStrike" cap="none" normalizeH="0" baseline="0" dirty="0">
                <a:ln>
                  <a:noFill/>
                </a:ln>
                <a:effectLst/>
              </a:rPr>
              <a:t>reaktivita).</a:t>
            </a:r>
          </a:p>
        </p:txBody>
      </p:sp>
    </p:spTree>
    <p:extLst>
      <p:ext uri="{BB962C8B-B14F-4D97-AF65-F5344CB8AC3E}">
        <p14:creationId xmlns:p14="http://schemas.microsoft.com/office/powerpoint/2010/main" val="63293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DFC78E7-382B-4847-A6BC-74A5CC0DA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502" y="358738"/>
            <a:ext cx="10260537" cy="13321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Endokrinní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orbitopatie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-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příznaky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50F3876E-D984-4A9F-8316-4F6330F8F9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823268"/>
              </p:ext>
            </p:extLst>
          </p:nvPr>
        </p:nvGraphicFramePr>
        <p:xfrm>
          <a:off x="834502" y="1819922"/>
          <a:ext cx="10516248" cy="4137544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3606380">
                  <a:extLst>
                    <a:ext uri="{9D8B030D-6E8A-4147-A177-3AD203B41FA5}">
                      <a16:colId xmlns:a16="http://schemas.microsoft.com/office/drawing/2014/main" val="1636666456"/>
                    </a:ext>
                  </a:extLst>
                </a:gridCol>
                <a:gridCol w="6909868">
                  <a:extLst>
                    <a:ext uri="{9D8B030D-6E8A-4147-A177-3AD203B41FA5}">
                      <a16:colId xmlns:a16="http://schemas.microsoft.com/office/drawing/2014/main" val="1674725145"/>
                    </a:ext>
                  </a:extLst>
                </a:gridCol>
              </a:tblGrid>
              <a:tr h="722428">
                <a:tc>
                  <a:txBody>
                    <a:bodyPr/>
                    <a:lstStyle/>
                    <a:p>
                      <a:pPr algn="ctr"/>
                      <a:r>
                        <a:rPr lang="cs-CZ" sz="1700">
                          <a:effectLst/>
                        </a:rPr>
                        <a:t>Dalrymplův symptom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394" marR="95394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700" b="0" dirty="0" err="1">
                          <a:effectLst/>
                        </a:rPr>
                        <a:t>Retrakce</a:t>
                      </a:r>
                      <a:r>
                        <a:rPr lang="cs-CZ" sz="1700" b="0" dirty="0">
                          <a:effectLst/>
                        </a:rPr>
                        <a:t> horního víčka, nad limbem obnažuje skléru, zhoršuje uzávěr oční štěrbiny (</a:t>
                      </a:r>
                      <a:r>
                        <a:rPr lang="cs-CZ" sz="1700" b="0" dirty="0" err="1">
                          <a:effectLst/>
                        </a:rPr>
                        <a:t>lagoftalmus</a:t>
                      </a:r>
                      <a:r>
                        <a:rPr lang="cs-CZ" sz="1700" b="0" dirty="0">
                          <a:effectLst/>
                        </a:rPr>
                        <a:t>)</a:t>
                      </a:r>
                      <a:endParaRPr lang="cs-CZ" sz="15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394" marR="95394" marT="0" marB="0"/>
                </a:tc>
                <a:extLst>
                  <a:ext uri="{0D108BD9-81ED-4DB2-BD59-A6C34878D82A}">
                    <a16:rowId xmlns:a16="http://schemas.microsoft.com/office/drawing/2014/main" val="2193143932"/>
                  </a:ext>
                </a:extLst>
              </a:tr>
              <a:tr h="722428">
                <a:tc>
                  <a:txBody>
                    <a:bodyPr/>
                    <a:lstStyle/>
                    <a:p>
                      <a:pPr algn="ctr"/>
                      <a:r>
                        <a:rPr lang="cs-CZ" sz="1700" dirty="0" err="1">
                          <a:effectLst/>
                        </a:rPr>
                        <a:t>Graefeho</a:t>
                      </a:r>
                      <a:r>
                        <a:rPr lang="cs-CZ" sz="1700" dirty="0">
                          <a:effectLst/>
                        </a:rPr>
                        <a:t> symptom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394" marR="95394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700">
                          <a:effectLst/>
                        </a:rPr>
                        <a:t>Při pohledu dolů chybí souhyb horního víčka s bulbem, víčko zůstává pozadu, nad limbem jde vidět proužek obnažené skléry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394" marR="95394" marT="0" marB="0"/>
                </a:tc>
                <a:extLst>
                  <a:ext uri="{0D108BD9-81ED-4DB2-BD59-A6C34878D82A}">
                    <a16:rowId xmlns:a16="http://schemas.microsoft.com/office/drawing/2014/main" val="1588403493"/>
                  </a:ext>
                </a:extLst>
              </a:tr>
              <a:tr h="394052">
                <a:tc>
                  <a:txBody>
                    <a:bodyPr/>
                    <a:lstStyle/>
                    <a:p>
                      <a:pPr algn="ctr"/>
                      <a:r>
                        <a:rPr lang="cs-CZ" sz="1700">
                          <a:effectLst/>
                        </a:rPr>
                        <a:t>Giffordův symptom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394" marR="95394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700">
                          <a:effectLst/>
                        </a:rPr>
                        <a:t>Obtížná až nemožná everze horního víčka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394" marR="95394" marT="0" marB="0"/>
                </a:tc>
                <a:extLst>
                  <a:ext uri="{0D108BD9-81ED-4DB2-BD59-A6C34878D82A}">
                    <a16:rowId xmlns:a16="http://schemas.microsoft.com/office/drawing/2014/main" val="151910819"/>
                  </a:ext>
                </a:extLst>
              </a:tr>
              <a:tr h="394052">
                <a:tc>
                  <a:txBody>
                    <a:bodyPr/>
                    <a:lstStyle/>
                    <a:p>
                      <a:pPr algn="ctr"/>
                      <a:r>
                        <a:rPr lang="cs-CZ" sz="1700">
                          <a:effectLst/>
                        </a:rPr>
                        <a:t>Stellwagův symptom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394" marR="95394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700">
                          <a:effectLst/>
                        </a:rPr>
                        <a:t>Rohovka osychá, méně časté a vydatné mrkání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394" marR="95394" marT="0" marB="0"/>
                </a:tc>
                <a:extLst>
                  <a:ext uri="{0D108BD9-81ED-4DB2-BD59-A6C34878D82A}">
                    <a16:rowId xmlns:a16="http://schemas.microsoft.com/office/drawing/2014/main" val="960998338"/>
                  </a:ext>
                </a:extLst>
              </a:tr>
              <a:tr h="394052">
                <a:tc>
                  <a:txBody>
                    <a:bodyPr/>
                    <a:lstStyle/>
                    <a:p>
                      <a:pPr algn="ctr"/>
                      <a:r>
                        <a:rPr lang="cs-CZ" sz="1700">
                          <a:effectLst/>
                        </a:rPr>
                        <a:t>Jellinkův symptom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394" marR="95394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700">
                          <a:effectLst/>
                        </a:rPr>
                        <a:t>Abnormální pigmentace kůže víček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394" marR="95394" marT="0" marB="0"/>
                </a:tc>
                <a:extLst>
                  <a:ext uri="{0D108BD9-81ED-4DB2-BD59-A6C34878D82A}">
                    <a16:rowId xmlns:a16="http://schemas.microsoft.com/office/drawing/2014/main" val="372815517"/>
                  </a:ext>
                </a:extLst>
              </a:tr>
              <a:tr h="722428">
                <a:tc>
                  <a:txBody>
                    <a:bodyPr/>
                    <a:lstStyle/>
                    <a:p>
                      <a:pPr algn="ctr"/>
                      <a:r>
                        <a:rPr lang="cs-CZ" sz="1700">
                          <a:effectLst/>
                        </a:rPr>
                        <a:t>Enrothův symptom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394" marR="95394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700">
                          <a:effectLst/>
                        </a:rPr>
                        <a:t>Edém víčka v oblasti preseptální části, není v oblasti pretarzální části víčka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394" marR="95394" marT="0" marB="0"/>
                </a:tc>
                <a:extLst>
                  <a:ext uri="{0D108BD9-81ED-4DB2-BD59-A6C34878D82A}">
                    <a16:rowId xmlns:a16="http://schemas.microsoft.com/office/drawing/2014/main" val="1018976675"/>
                  </a:ext>
                </a:extLst>
              </a:tr>
              <a:tr h="394052">
                <a:tc>
                  <a:txBody>
                    <a:bodyPr/>
                    <a:lstStyle/>
                    <a:p>
                      <a:pPr algn="ctr"/>
                      <a:r>
                        <a:rPr lang="cs-CZ" sz="1700">
                          <a:effectLst/>
                        </a:rPr>
                        <a:t>Moebiův příznak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394" marR="95394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700" dirty="0">
                          <a:effectLst/>
                        </a:rPr>
                        <a:t>Nedostatečná konvergence kvůli </a:t>
                      </a:r>
                      <a:r>
                        <a:rPr lang="cs-CZ" sz="1700" dirty="0" err="1">
                          <a:effectLst/>
                        </a:rPr>
                        <a:t>fibrotizaci</a:t>
                      </a:r>
                      <a:r>
                        <a:rPr lang="cs-CZ" sz="1700" dirty="0">
                          <a:effectLst/>
                        </a:rPr>
                        <a:t> svalů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394" marR="95394" marT="0" marB="0"/>
                </a:tc>
                <a:extLst>
                  <a:ext uri="{0D108BD9-81ED-4DB2-BD59-A6C34878D82A}">
                    <a16:rowId xmlns:a16="http://schemas.microsoft.com/office/drawing/2014/main" val="1203823335"/>
                  </a:ext>
                </a:extLst>
              </a:tr>
              <a:tr h="394052">
                <a:tc>
                  <a:txBody>
                    <a:bodyPr/>
                    <a:lstStyle/>
                    <a:p>
                      <a:pPr algn="ctr"/>
                      <a:r>
                        <a:rPr lang="cs-CZ" sz="1700">
                          <a:effectLst/>
                        </a:rPr>
                        <a:t>Kocherův příznak</a:t>
                      </a:r>
                      <a:endParaRPr lang="cs-CZ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394" marR="95394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700" dirty="0">
                          <a:effectLst/>
                        </a:rPr>
                        <a:t> Vzhled zírání, „vytřeštěné oči“ </a:t>
                      </a:r>
                      <a:endParaRPr lang="cs-CZ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394" marR="95394" marT="0" marB="0"/>
                </a:tc>
                <a:extLst>
                  <a:ext uri="{0D108BD9-81ED-4DB2-BD59-A6C34878D82A}">
                    <a16:rowId xmlns:a16="http://schemas.microsoft.com/office/drawing/2014/main" val="2263282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0175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FC78E7-382B-4847-A6BC-74A5CC0DA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82880"/>
            <a:ext cx="10515600" cy="1325563"/>
          </a:xfrm>
        </p:spPr>
        <p:txBody>
          <a:bodyPr/>
          <a:lstStyle/>
          <a:p>
            <a:r>
              <a:rPr lang="cs-CZ" dirty="0"/>
              <a:t>Endokrinní </a:t>
            </a:r>
            <a:r>
              <a:rPr lang="cs-CZ" dirty="0" err="1"/>
              <a:t>orbitopatie</a:t>
            </a:r>
            <a:r>
              <a:rPr lang="cs-CZ" dirty="0"/>
              <a:t> - příznaky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8A6E33-797E-4EEC-85CA-68838414F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4905" y="1825625"/>
            <a:ext cx="10838893" cy="4351338"/>
          </a:xfrm>
        </p:spPr>
        <p:txBody>
          <a:bodyPr>
            <a:noAutofit/>
          </a:bodyPr>
          <a:lstStyle/>
          <a:p>
            <a:pPr lvl="0">
              <a:spcAft>
                <a:spcPts val="600"/>
              </a:spcAft>
            </a:pPr>
            <a:r>
              <a:rPr lang="cs-CZ" sz="2200" dirty="0"/>
              <a:t>Zánětlivý otok měkkých tkání orbity s axiální </a:t>
            </a:r>
            <a:r>
              <a:rPr lang="cs-CZ" sz="2200" dirty="0" err="1"/>
              <a:t>protruzí</a:t>
            </a:r>
            <a:r>
              <a:rPr lang="cs-CZ" sz="2200" dirty="0"/>
              <a:t> bulbu </a:t>
            </a:r>
            <a:r>
              <a:rPr lang="cs-CZ" sz="2200" b="1" dirty="0"/>
              <a:t>(=exoftalmus).</a:t>
            </a:r>
          </a:p>
          <a:p>
            <a:pPr lvl="0">
              <a:spcAft>
                <a:spcPts val="600"/>
              </a:spcAft>
            </a:pPr>
            <a:r>
              <a:rPr lang="cs-CZ" sz="2200" dirty="0" err="1"/>
              <a:t>Pseudoglaukom</a:t>
            </a:r>
            <a:r>
              <a:rPr lang="cs-CZ" sz="2200" dirty="0"/>
              <a:t> – útlak bulbu zvenčí může způsobit elevaci NT.</a:t>
            </a:r>
          </a:p>
          <a:p>
            <a:pPr lvl="0">
              <a:spcAft>
                <a:spcPts val="600"/>
              </a:spcAft>
            </a:pPr>
            <a:r>
              <a:rPr lang="cs-CZ" sz="2200" dirty="0"/>
              <a:t>V nejzávažnějších případech až ztráta zraku v důsledku útlaku zrakového nervu či poškození rohovky (v důsledku </a:t>
            </a:r>
            <a:r>
              <a:rPr lang="cs-CZ" sz="2200" dirty="0" err="1"/>
              <a:t>retrakce</a:t>
            </a:r>
            <a:r>
              <a:rPr lang="cs-CZ" sz="2200" dirty="0"/>
              <a:t> víček + exoftalmu a následné progredující expoziční </a:t>
            </a:r>
            <a:r>
              <a:rPr lang="cs-CZ" sz="2200" dirty="0" err="1"/>
              <a:t>keratopatii</a:t>
            </a:r>
            <a:r>
              <a:rPr lang="cs-CZ" sz="2200" dirty="0"/>
              <a:t>-&gt; v extrému až perforace bulbu při chronickém vředu rohovky).</a:t>
            </a:r>
          </a:p>
          <a:p>
            <a:pPr>
              <a:spcAft>
                <a:spcPts val="600"/>
              </a:spcAft>
            </a:pPr>
            <a:r>
              <a:rPr lang="cs-CZ" sz="2200" b="1" dirty="0"/>
              <a:t>Patogeneze: </a:t>
            </a:r>
            <a:r>
              <a:rPr lang="cs-CZ" sz="2200" dirty="0"/>
              <a:t>Není doposud přesně známa, předpokládá se zkřížená autoimunitní zánětlivá reakce spouštěná a podporovaná T lymfocyty, které produkují specifické protilátky proti antigenům štítné žlázy a měkkým tkáním orbity.</a:t>
            </a:r>
          </a:p>
          <a:p>
            <a:pPr>
              <a:spcAft>
                <a:spcPts val="600"/>
              </a:spcAft>
            </a:pPr>
            <a:r>
              <a:rPr lang="cs-CZ" sz="2200" b="1" dirty="0"/>
              <a:t>Dg.: </a:t>
            </a:r>
            <a:r>
              <a:rPr lang="cs-CZ" sz="2200" dirty="0"/>
              <a:t>anamnéza AI onemocnění ŠŽ, klinický obraz, zobrazovací metody (MRI orbit), role markerů je diskutována pro nejasnou vazbu na klinický průběh onemocnění. </a:t>
            </a:r>
          </a:p>
        </p:txBody>
      </p:sp>
    </p:spTree>
    <p:extLst>
      <p:ext uri="{BB962C8B-B14F-4D97-AF65-F5344CB8AC3E}">
        <p14:creationId xmlns:p14="http://schemas.microsoft.com/office/powerpoint/2010/main" val="310442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FC78E7-382B-4847-A6BC-74A5CC0DA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82880"/>
            <a:ext cx="10515600" cy="1325563"/>
          </a:xfrm>
        </p:spPr>
        <p:txBody>
          <a:bodyPr/>
          <a:lstStyle/>
          <a:p>
            <a:r>
              <a:rPr lang="cs-CZ" dirty="0"/>
              <a:t>Endokrinní </a:t>
            </a:r>
            <a:r>
              <a:rPr lang="cs-CZ" dirty="0" err="1"/>
              <a:t>orbitopatie</a:t>
            </a:r>
            <a:r>
              <a:rPr lang="cs-CZ" dirty="0"/>
              <a:t> – terapie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8A6E33-797E-4EEC-85CA-68838414F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4905" y="1825625"/>
            <a:ext cx="10838893" cy="4351338"/>
          </a:xfrm>
        </p:spPr>
        <p:txBody>
          <a:bodyPr>
            <a:noAutofit/>
          </a:bodyPr>
          <a:lstStyle/>
          <a:p>
            <a:pPr lvl="0"/>
            <a:r>
              <a:rPr lang="cs-CZ" sz="2200" dirty="0"/>
              <a:t>Podle aktivity a závažnosti onemocnění a </a:t>
            </a:r>
            <a:r>
              <a:rPr lang="cs-CZ" sz="2200" dirty="0" err="1"/>
              <a:t>subj</a:t>
            </a:r>
            <a:r>
              <a:rPr lang="cs-CZ" sz="2200" dirty="0"/>
              <a:t>. dopadu na pacientův život. </a:t>
            </a:r>
          </a:p>
          <a:p>
            <a:pPr lvl="0"/>
            <a:r>
              <a:rPr lang="cs-CZ" sz="2200" dirty="0"/>
              <a:t>Primárně snaha o </a:t>
            </a:r>
            <a:r>
              <a:rPr lang="cs-CZ" sz="2200" dirty="0" err="1"/>
              <a:t>eufunkci</a:t>
            </a:r>
            <a:r>
              <a:rPr lang="cs-CZ" sz="2200" dirty="0"/>
              <a:t> ŠŽ.</a:t>
            </a:r>
          </a:p>
          <a:p>
            <a:pPr lvl="0"/>
            <a:r>
              <a:rPr lang="cs-CZ" sz="2200" dirty="0" err="1"/>
              <a:t>I.v</a:t>
            </a:r>
            <a:r>
              <a:rPr lang="cs-CZ" sz="2200" dirty="0"/>
              <a:t>. kortikosteroidy. </a:t>
            </a:r>
          </a:p>
          <a:p>
            <a:pPr lvl="0"/>
            <a:r>
              <a:rPr lang="cs-CZ" sz="2200" dirty="0"/>
              <a:t>Anti-CD20 monoklonální protilátky (</a:t>
            </a:r>
            <a:r>
              <a:rPr lang="cs-CZ" sz="2200" dirty="0" err="1"/>
              <a:t>Rituximab</a:t>
            </a:r>
            <a:r>
              <a:rPr lang="cs-CZ" sz="2200" dirty="0"/>
              <a:t>).</a:t>
            </a:r>
          </a:p>
          <a:p>
            <a:pPr lvl="0"/>
            <a:r>
              <a:rPr lang="cs-CZ" sz="2200" dirty="0"/>
              <a:t>Striktní </a:t>
            </a:r>
            <a:r>
              <a:rPr lang="cs-CZ" sz="2200" b="1" dirty="0"/>
              <a:t>zákaz kouření </a:t>
            </a:r>
            <a:r>
              <a:rPr lang="cs-CZ" sz="2200" dirty="0"/>
              <a:t>(cigaretový kouř komplikuje průběh endokrinní </a:t>
            </a:r>
            <a:r>
              <a:rPr lang="cs-CZ" sz="2200" dirty="0" err="1"/>
              <a:t>orbitopatie</a:t>
            </a:r>
            <a:r>
              <a:rPr lang="cs-CZ" sz="2200" dirty="0"/>
              <a:t>, kuřáci mívají zpravidla těžší formy EO, kouření snižuje účinnost imunosupresivní léčby).</a:t>
            </a:r>
          </a:p>
          <a:p>
            <a:pPr lvl="0"/>
            <a:r>
              <a:rPr lang="cs-CZ" sz="2200" dirty="0"/>
              <a:t>Chirurgická terapie jen při neaktivní </a:t>
            </a:r>
            <a:r>
              <a:rPr lang="cs-CZ" sz="2200" dirty="0" err="1"/>
              <a:t>orbitopatii</a:t>
            </a:r>
            <a:r>
              <a:rPr lang="cs-CZ" sz="2200" dirty="0"/>
              <a:t> – </a:t>
            </a:r>
            <a:r>
              <a:rPr lang="cs-CZ" sz="2200" dirty="0" err="1"/>
              <a:t>retropozice</a:t>
            </a:r>
            <a:r>
              <a:rPr lang="cs-CZ" sz="2200" dirty="0"/>
              <a:t> svalů s restrikcí (komplikací chirurgického řešení bývá zejm. pooperační diplopie, ztráta fúze), případně i dekomprese orbity – snaha o zmírnění útlaku optiku. </a:t>
            </a:r>
          </a:p>
          <a:p>
            <a:pPr lvl="0"/>
            <a:r>
              <a:rPr lang="cs-CZ" sz="2200" dirty="0"/>
              <a:t>Radiační dekomprese orbity – 5-10 </a:t>
            </a:r>
            <a:r>
              <a:rPr lang="cs-CZ" sz="2200" dirty="0" err="1"/>
              <a:t>Gy</a:t>
            </a:r>
            <a:r>
              <a:rPr lang="cs-CZ" sz="2200" dirty="0"/>
              <a:t> z laterální strany, cílené na </a:t>
            </a:r>
            <a:r>
              <a:rPr lang="cs-CZ" sz="2200" dirty="0" err="1"/>
              <a:t>konus</a:t>
            </a:r>
            <a:r>
              <a:rPr lang="cs-CZ" sz="2200" dirty="0"/>
              <a:t> orbity – pozdější efekt než chirurgická </a:t>
            </a:r>
            <a:r>
              <a:rPr lang="cs-CZ" sz="2200" dirty="0" err="1"/>
              <a:t>th</a:t>
            </a:r>
            <a:r>
              <a:rPr lang="cs-CZ" sz="2200" dirty="0"/>
              <a:t>, dřívější než kortikoidy. </a:t>
            </a:r>
          </a:p>
          <a:p>
            <a:pPr lvl="0">
              <a:spcAft>
                <a:spcPts val="600"/>
              </a:spcAft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2518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FC78E7-382B-4847-A6BC-74A5CC0DA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Endokrinní </a:t>
            </a:r>
            <a:r>
              <a:rPr lang="cs-CZ" dirty="0" err="1"/>
              <a:t>orbitopatie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1C2C0AD-2722-44CF-8F23-D16F2AD424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26667" r="63857" b="25248"/>
          <a:stretch/>
        </p:blipFill>
        <p:spPr>
          <a:xfrm>
            <a:off x="3405084" y="1369595"/>
            <a:ext cx="5320627" cy="4916926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8A6E33-797E-4EEC-85CA-68838414F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6553" y="6116715"/>
            <a:ext cx="10838893" cy="4952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400" i="1" dirty="0"/>
              <a:t>Schovánek, J., </a:t>
            </a:r>
            <a:r>
              <a:rPr lang="cs-CZ" sz="1400" i="1" dirty="0" err="1"/>
              <a:t>Cibičková</a:t>
            </a:r>
            <a:r>
              <a:rPr lang="cs-CZ" sz="1400" i="1" dirty="0"/>
              <a:t>, Ľ., Karhanová FEBO, M., </a:t>
            </a:r>
            <a:r>
              <a:rPr lang="cs-CZ" sz="1400" i="1" dirty="0" err="1"/>
              <a:t>Kalitová</a:t>
            </a:r>
            <a:r>
              <a:rPr lang="cs-CZ" sz="1400" i="1" dirty="0"/>
              <a:t>, J., </a:t>
            </a:r>
            <a:r>
              <a:rPr lang="cs-CZ" sz="1400" i="1" dirty="0" err="1"/>
              <a:t>Fryšák</a:t>
            </a:r>
            <a:r>
              <a:rPr lang="cs-CZ" sz="1400" i="1" dirty="0"/>
              <a:t>, Z., &amp; Karásek, D. (2017). Endokrinní </a:t>
            </a:r>
            <a:r>
              <a:rPr lang="cs-CZ" sz="1400" i="1" dirty="0" err="1"/>
              <a:t>orbitopatie</a:t>
            </a:r>
            <a:r>
              <a:rPr lang="cs-CZ" sz="1400" i="1" dirty="0"/>
              <a:t> a nová doporučení. Interní Med., 19(5), 246-250. </a:t>
            </a:r>
            <a:r>
              <a:rPr lang="cs-CZ" sz="1400" i="1" dirty="0" err="1"/>
              <a:t>doi</a:t>
            </a:r>
            <a:r>
              <a:rPr lang="cs-CZ" sz="1400" i="1" dirty="0"/>
              <a:t>: 10.36290/int.2017.040.</a:t>
            </a:r>
          </a:p>
        </p:txBody>
      </p:sp>
    </p:spTree>
    <p:extLst>
      <p:ext uri="{BB962C8B-B14F-4D97-AF65-F5344CB8AC3E}">
        <p14:creationId xmlns:p14="http://schemas.microsoft.com/office/powerpoint/2010/main" val="2702928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FC78E7-382B-4847-A6BC-74A5CC0DA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Endokrinní </a:t>
            </a:r>
            <a:r>
              <a:rPr lang="cs-CZ" dirty="0" err="1"/>
              <a:t>orbitopatie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8A6E33-797E-4EEC-85CA-68838414F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6553" y="6116715"/>
            <a:ext cx="10838893" cy="4952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400" i="1" dirty="0"/>
              <a:t>Schovánek, J., </a:t>
            </a:r>
            <a:r>
              <a:rPr lang="cs-CZ" sz="1400" i="1" dirty="0" err="1"/>
              <a:t>Cibičková</a:t>
            </a:r>
            <a:r>
              <a:rPr lang="cs-CZ" sz="1400" i="1" dirty="0"/>
              <a:t>, Ľ., Karhanová FEBO, M., </a:t>
            </a:r>
            <a:r>
              <a:rPr lang="cs-CZ" sz="1400" i="1" dirty="0" err="1"/>
              <a:t>Kalitová</a:t>
            </a:r>
            <a:r>
              <a:rPr lang="cs-CZ" sz="1400" i="1" dirty="0"/>
              <a:t>, J., </a:t>
            </a:r>
            <a:r>
              <a:rPr lang="cs-CZ" sz="1400" i="1" dirty="0" err="1"/>
              <a:t>Fryšák</a:t>
            </a:r>
            <a:r>
              <a:rPr lang="cs-CZ" sz="1400" i="1" dirty="0"/>
              <a:t>, Z., &amp; Karásek, D. (2017). Endokrinní </a:t>
            </a:r>
            <a:r>
              <a:rPr lang="cs-CZ" sz="1400" i="1" dirty="0" err="1"/>
              <a:t>orbitopatie</a:t>
            </a:r>
            <a:r>
              <a:rPr lang="cs-CZ" sz="1400" i="1" dirty="0"/>
              <a:t> a nová doporučení. Interní Med., 19(5), 246-250. </a:t>
            </a:r>
            <a:r>
              <a:rPr lang="cs-CZ" sz="1400" i="1" dirty="0" err="1"/>
              <a:t>doi</a:t>
            </a:r>
            <a:r>
              <a:rPr lang="cs-CZ" sz="1400" i="1" dirty="0"/>
              <a:t>: 10.36290/int.2017.040.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9076280-1B4D-41C1-B9EB-8F91B6D950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79" t="27376" r="9202" b="25106"/>
          <a:stretch/>
        </p:blipFill>
        <p:spPr>
          <a:xfrm>
            <a:off x="52685" y="1705279"/>
            <a:ext cx="12086630" cy="390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65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EAEDF1F6-CF6C-49E8-A4DC-0828A82550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98" t="8712" r="40630" b="75139"/>
          <a:stretch/>
        </p:blipFill>
        <p:spPr>
          <a:xfrm>
            <a:off x="0" y="2849732"/>
            <a:ext cx="6161103" cy="138632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DFC78E7-382B-4847-A6BC-74A5CC0DA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Endokrinní </a:t>
            </a:r>
            <a:r>
              <a:rPr lang="cs-CZ" dirty="0" err="1"/>
              <a:t>orbitopatie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8A6E33-797E-4EEC-85CA-68838414F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4826" y="5706368"/>
            <a:ext cx="5911174" cy="7865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400" i="1" dirty="0"/>
              <a:t>Schovánek, J., </a:t>
            </a:r>
            <a:r>
              <a:rPr lang="cs-CZ" sz="1400" i="1" dirty="0" err="1"/>
              <a:t>Cibičková</a:t>
            </a:r>
            <a:r>
              <a:rPr lang="cs-CZ" sz="1400" i="1" dirty="0"/>
              <a:t>, Ľ., Karhanová FEBO, M., </a:t>
            </a:r>
            <a:r>
              <a:rPr lang="cs-CZ" sz="1400" i="1" dirty="0" err="1"/>
              <a:t>Kalitová</a:t>
            </a:r>
            <a:r>
              <a:rPr lang="cs-CZ" sz="1400" i="1" dirty="0"/>
              <a:t>, J., </a:t>
            </a:r>
            <a:r>
              <a:rPr lang="cs-CZ" sz="1400" i="1" dirty="0" err="1"/>
              <a:t>Fryšák</a:t>
            </a:r>
            <a:r>
              <a:rPr lang="cs-CZ" sz="1400" i="1" dirty="0"/>
              <a:t>, Z., &amp; Karásek, D. (2017). Endokrinní </a:t>
            </a:r>
            <a:r>
              <a:rPr lang="cs-CZ" sz="1400" i="1" dirty="0" err="1"/>
              <a:t>orbitopatie</a:t>
            </a:r>
            <a:r>
              <a:rPr lang="cs-CZ" sz="1400" i="1" dirty="0"/>
              <a:t> a nová doporučení. Interní Med., 19(5), 246-250. </a:t>
            </a:r>
            <a:r>
              <a:rPr lang="cs-CZ" sz="1400" i="1" dirty="0" err="1"/>
              <a:t>doi</a:t>
            </a:r>
            <a:r>
              <a:rPr lang="cs-CZ" sz="1400" i="1" dirty="0"/>
              <a:t>: 10.36290/int.2017.040.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1426A1A-82EA-439C-B194-CF737684D2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70" t="25182" r="40558" b="1419"/>
          <a:stretch/>
        </p:blipFill>
        <p:spPr>
          <a:xfrm>
            <a:off x="6096000" y="296963"/>
            <a:ext cx="6058602" cy="619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076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FC78E7-382B-4847-A6BC-74A5CC0DA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Endokrinní </a:t>
            </a:r>
            <a:r>
              <a:rPr lang="cs-CZ" dirty="0" err="1"/>
              <a:t>orbitopatie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8A6E33-797E-4EEC-85CA-68838414F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6555" y="5264458"/>
            <a:ext cx="5581090" cy="9942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400" i="1" dirty="0"/>
              <a:t>https://m.media-amazon.com/images/M/MV5BMTE4NTFiZWUtNjA1ZS00Y2EwLTg0OTktYTA0MjU0OWU4YTczXkEyXkFqcGdeQXVyNjUxNDEwOTk@._V1_UY1200_CR578,0,630,1200_AL_.jpg</a:t>
            </a:r>
          </a:p>
        </p:txBody>
      </p:sp>
      <p:pic>
        <p:nvPicPr>
          <p:cNvPr id="6" name="Obrázek 5" descr="Obsah obrázku muž, hledání, staré, vsedě&#10;&#10;Popis byl vytvořen automaticky">
            <a:extLst>
              <a:ext uri="{FF2B5EF4-FFF2-40B4-BE49-F238E27FC236}">
                <a16:creationId xmlns:a16="http://schemas.microsoft.com/office/drawing/2014/main" id="{D2D2BAD4-F104-4B47-AF30-F52619FB1C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1" b="30071"/>
          <a:stretch/>
        </p:blipFill>
        <p:spPr>
          <a:xfrm>
            <a:off x="6257645" y="498166"/>
            <a:ext cx="5257801" cy="599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28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vojitá obrna zvedačů">
            <a:hlinkClick r:id="" action="ppaction://media"/>
            <a:extLst>
              <a:ext uri="{FF2B5EF4-FFF2-40B4-BE49-F238E27FC236}">
                <a16:creationId xmlns:a16="http://schemas.microsoft.com/office/drawing/2014/main" id="{4DB78C5B-0409-40C0-B4CF-751F49F74D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9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FC78E7-382B-4847-A6BC-74A5CC0DA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Postparetický</a:t>
            </a:r>
            <a:r>
              <a:rPr lang="cs-CZ" dirty="0"/>
              <a:t> restrikční strabismus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8A6E33-797E-4EEC-85CA-68838414F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351338"/>
          </a:xfrm>
        </p:spPr>
        <p:txBody>
          <a:bodyPr/>
          <a:lstStyle/>
          <a:p>
            <a:r>
              <a:rPr lang="cs-CZ" dirty="0"/>
              <a:t>Pokud paréza či plegie (bez ohledu na příčinu) trvá delší dobu (roky). </a:t>
            </a:r>
          </a:p>
          <a:p>
            <a:r>
              <a:rPr lang="cs-CZ" dirty="0"/>
              <a:t>Atrofie/vazivová přestavba svalu. </a:t>
            </a:r>
          </a:p>
          <a:p>
            <a:r>
              <a:rPr lang="cs-CZ" dirty="0"/>
              <a:t>Poté i po vymizení primární příčiny parézy nedochází k návratu funkce svalu. </a:t>
            </a:r>
          </a:p>
          <a:p>
            <a:r>
              <a:rPr lang="cs-CZ" dirty="0"/>
              <a:t>Raritní diagnóza. </a:t>
            </a:r>
          </a:p>
        </p:txBody>
      </p:sp>
    </p:spTree>
    <p:extLst>
      <p:ext uri="{BB962C8B-B14F-4D97-AF65-F5344CB8AC3E}">
        <p14:creationId xmlns:p14="http://schemas.microsoft.com/office/powerpoint/2010/main" val="160510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FC78E7-382B-4847-A6BC-74A5CC0DA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Postoperační restrikční strabismus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8A6E33-797E-4EEC-85CA-68838414F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351338"/>
          </a:xfrm>
        </p:spPr>
        <p:txBody>
          <a:bodyPr/>
          <a:lstStyle/>
          <a:p>
            <a:r>
              <a:rPr lang="cs-CZ" dirty="0"/>
              <a:t>V návaznosti na chirurgický výkon v orbitě/jejich stěnách.</a:t>
            </a:r>
          </a:p>
          <a:p>
            <a:r>
              <a:rPr lang="cs-CZ" dirty="0"/>
              <a:t>Následkem pooperačního zánětu, jizvení orbitálních měkkých tkání či změny konformace orbity samotné. </a:t>
            </a:r>
          </a:p>
          <a:p>
            <a:r>
              <a:rPr lang="cs-CZ" dirty="0"/>
              <a:t>Důležitou součástí obsahu orbity je i orbitální tuk, který vytváří „polštář“ pro volný pohyb bulbu. </a:t>
            </a:r>
          </a:p>
          <a:p>
            <a:r>
              <a:rPr lang="cs-CZ" dirty="0"/>
              <a:t>Riziko stoupá s věkem, přidruženým onemocněním a rozsahem chirurgického výkonu. </a:t>
            </a:r>
          </a:p>
          <a:p>
            <a:r>
              <a:rPr lang="cs-CZ" dirty="0"/>
              <a:t>Raritní diagnóza. </a:t>
            </a:r>
          </a:p>
        </p:txBody>
      </p:sp>
    </p:spTree>
    <p:extLst>
      <p:ext uri="{BB962C8B-B14F-4D97-AF65-F5344CB8AC3E}">
        <p14:creationId xmlns:p14="http://schemas.microsoft.com/office/powerpoint/2010/main" val="156550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FC78E7-382B-4847-A6BC-74A5CC0DA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Myopický restrikční strabismus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8A6E33-797E-4EEC-85CA-68838414F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351338"/>
          </a:xfrm>
        </p:spPr>
        <p:txBody>
          <a:bodyPr/>
          <a:lstStyle/>
          <a:p>
            <a:r>
              <a:rPr lang="cs-CZ" dirty="0"/>
              <a:t>U extrémních axiálních myopií v dospělém věku (AXL i přes 30 mm).</a:t>
            </a:r>
          </a:p>
          <a:p>
            <a:r>
              <a:rPr lang="cs-CZ" dirty="0"/>
              <a:t>Přítomna často také porucha vaziva.</a:t>
            </a:r>
          </a:p>
          <a:p>
            <a:r>
              <a:rPr lang="cs-CZ" dirty="0" err="1"/>
              <a:t>M.r.sup</a:t>
            </a:r>
            <a:r>
              <a:rPr lang="cs-CZ" dirty="0"/>
              <a:t>. sklouzne k </a:t>
            </a:r>
            <a:r>
              <a:rPr lang="cs-CZ" dirty="0" err="1"/>
              <a:t>m.r</a:t>
            </a:r>
            <a:r>
              <a:rPr lang="cs-CZ" dirty="0"/>
              <a:t>. </a:t>
            </a:r>
            <a:r>
              <a:rPr lang="cs-CZ" dirty="0" err="1"/>
              <a:t>int</a:t>
            </a:r>
            <a:r>
              <a:rPr lang="cs-CZ" dirty="0"/>
              <a:t>. , </a:t>
            </a:r>
            <a:r>
              <a:rPr lang="cs-CZ" dirty="0" err="1"/>
              <a:t>m.r</a:t>
            </a:r>
            <a:r>
              <a:rPr lang="cs-CZ" dirty="0"/>
              <a:t>. </a:t>
            </a:r>
            <a:r>
              <a:rPr lang="cs-CZ" dirty="0" err="1"/>
              <a:t>ext</a:t>
            </a:r>
            <a:r>
              <a:rPr lang="cs-CZ" dirty="0"/>
              <a:t>. sklouzne k m.r.inf.</a:t>
            </a:r>
          </a:p>
          <a:p>
            <a:r>
              <a:rPr lang="cs-CZ" dirty="0"/>
              <a:t>Extrémně elongovaný bulbus omezen </a:t>
            </a:r>
            <a:r>
              <a:rPr lang="cs-CZ"/>
              <a:t>prostorem orbity.</a:t>
            </a:r>
            <a:endParaRPr lang="cs-CZ" dirty="0"/>
          </a:p>
          <a:p>
            <a:r>
              <a:rPr lang="cs-CZ" dirty="0"/>
              <a:t>Raritní diagnóza.  </a:t>
            </a:r>
          </a:p>
        </p:txBody>
      </p:sp>
    </p:spTree>
    <p:extLst>
      <p:ext uri="{BB962C8B-B14F-4D97-AF65-F5344CB8AC3E}">
        <p14:creationId xmlns:p14="http://schemas.microsoft.com/office/powerpoint/2010/main" val="51639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FC78E7-382B-4847-A6BC-74A5CC0DA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Myopatický restrikční strabismus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8A6E33-797E-4EEC-85CA-68838414F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400" b="1" dirty="0"/>
              <a:t>Myopatie = primární funkční/strukturální porucha kosterních (příčně pruhovaných) svalů. </a:t>
            </a:r>
            <a:endParaRPr lang="cs-CZ" sz="2400" dirty="0"/>
          </a:p>
          <a:p>
            <a:r>
              <a:rPr lang="cs-CZ" sz="2400" dirty="0"/>
              <a:t>Různé příčiny, nutno správně odlišit od jiných příčin restrikčních strabismů. </a:t>
            </a:r>
          </a:p>
          <a:p>
            <a:pPr lvl="0"/>
            <a:r>
              <a:rPr lang="cs-CZ" sz="2400" b="1" dirty="0"/>
              <a:t>Hereditární</a:t>
            </a:r>
            <a:r>
              <a:rPr lang="cs-CZ" sz="2400" dirty="0"/>
              <a:t> = vrozené </a:t>
            </a:r>
          </a:p>
          <a:p>
            <a:pPr lvl="1"/>
            <a:r>
              <a:rPr lang="cs-CZ" sz="2100" dirty="0"/>
              <a:t>svalové dystrofie</a:t>
            </a:r>
          </a:p>
          <a:p>
            <a:pPr lvl="1"/>
            <a:r>
              <a:rPr lang="cs-CZ" sz="2100" dirty="0"/>
              <a:t>myotonie a </a:t>
            </a:r>
            <a:r>
              <a:rPr lang="cs-CZ" sz="2100" dirty="0" err="1"/>
              <a:t>kanalopatie</a:t>
            </a:r>
            <a:r>
              <a:rPr lang="cs-CZ" sz="2100" dirty="0"/>
              <a:t> </a:t>
            </a:r>
          </a:p>
          <a:p>
            <a:pPr lvl="1"/>
            <a:r>
              <a:rPr lang="cs-CZ" sz="2100" dirty="0"/>
              <a:t>kongenitální myopatie</a:t>
            </a:r>
          </a:p>
          <a:p>
            <a:pPr lvl="1"/>
            <a:r>
              <a:rPr lang="cs-CZ" sz="2100" dirty="0"/>
              <a:t>metabolické myopatie </a:t>
            </a:r>
          </a:p>
          <a:p>
            <a:pPr lvl="1"/>
            <a:r>
              <a:rPr lang="cs-CZ" sz="2100" dirty="0"/>
              <a:t>mitochondriální myopatie</a:t>
            </a:r>
          </a:p>
          <a:p>
            <a:pPr lvl="0"/>
            <a:r>
              <a:rPr lang="cs-CZ" sz="2400" b="1" dirty="0"/>
              <a:t>Získané</a:t>
            </a:r>
            <a:r>
              <a:rPr lang="cs-CZ" sz="2400" dirty="0"/>
              <a:t> </a:t>
            </a:r>
          </a:p>
          <a:p>
            <a:pPr lvl="1"/>
            <a:r>
              <a:rPr lang="cs-CZ" sz="2100" dirty="0"/>
              <a:t>zánětlivé myopatie </a:t>
            </a:r>
          </a:p>
          <a:p>
            <a:pPr lvl="1"/>
            <a:r>
              <a:rPr lang="cs-CZ" sz="2100" dirty="0"/>
              <a:t>endokrinní myopatie </a:t>
            </a:r>
          </a:p>
          <a:p>
            <a:pPr lvl="1"/>
            <a:r>
              <a:rPr lang="cs-CZ" sz="2100" dirty="0"/>
              <a:t>myopatie u systémových onemocnění</a:t>
            </a:r>
          </a:p>
          <a:p>
            <a:pPr lvl="1"/>
            <a:r>
              <a:rPr lang="cs-CZ" sz="2100" dirty="0"/>
              <a:t>polékové a toxické myopatie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383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FC78E7-382B-4847-A6BC-74A5CC0DA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Myopatický restrikční strabismus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8A6E33-797E-4EEC-85CA-68838414F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 </a:t>
            </a:r>
            <a:r>
              <a:rPr lang="cs-CZ" sz="2600" b="1" dirty="0"/>
              <a:t>Chronická progresivní externí oftalmoplegie (CPEO)</a:t>
            </a:r>
            <a:endParaRPr lang="cs-CZ" sz="2600" dirty="0"/>
          </a:p>
          <a:p>
            <a:r>
              <a:rPr lang="cs-CZ" sz="2200" dirty="0"/>
              <a:t>Nejčastější projev </a:t>
            </a:r>
            <a:r>
              <a:rPr lang="cs-CZ" sz="2200" b="1" dirty="0"/>
              <a:t>mitochondriální myopatie</a:t>
            </a:r>
            <a:r>
              <a:rPr lang="cs-CZ" sz="2200" i="1" dirty="0"/>
              <a:t>.</a:t>
            </a:r>
            <a:endParaRPr lang="cs-CZ" sz="2200" dirty="0"/>
          </a:p>
          <a:p>
            <a:r>
              <a:rPr lang="cs-CZ" sz="2200" dirty="0"/>
              <a:t>V primárním postavení – oboustranná ptóza, vytahuje obočí nahoru, snaží se vytáhnout </a:t>
            </a:r>
            <a:r>
              <a:rPr lang="cs-CZ" sz="2200" dirty="0" err="1"/>
              <a:t>ptotická</a:t>
            </a:r>
            <a:r>
              <a:rPr lang="cs-CZ" sz="2200" dirty="0"/>
              <a:t> víčka, nelze elevace, chabé i pohledy v laterálních směrech.</a:t>
            </a:r>
          </a:p>
          <a:p>
            <a:r>
              <a:rPr lang="cs-CZ" sz="2200" dirty="0"/>
              <a:t>Pomalu progreduje, zpravidla symetrická oftalmoplegie.</a:t>
            </a:r>
          </a:p>
          <a:p>
            <a:r>
              <a:rPr lang="cs-CZ" sz="2200" dirty="0"/>
              <a:t>Různá manifestace – pouze víčka, okohybné svaly až následně, systémová postižení (encefalopatie).</a:t>
            </a:r>
          </a:p>
          <a:p>
            <a:r>
              <a:rPr lang="cs-CZ" sz="2200" dirty="0"/>
              <a:t>Nejvíce zasaženy tkáně s největším oxidativním metabolismem – kosterní svaly, mozek, myokard (tkáně nejvíce závislé na rychlé energii z mitochondrií). </a:t>
            </a:r>
          </a:p>
        </p:txBody>
      </p:sp>
    </p:spTree>
    <p:extLst>
      <p:ext uri="{BB962C8B-B14F-4D97-AF65-F5344CB8AC3E}">
        <p14:creationId xmlns:p14="http://schemas.microsoft.com/office/powerpoint/2010/main" val="215805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FC78E7-382B-4847-A6BC-74A5CC0DA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Myopatický restrikční strabismus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8A6E33-797E-4EEC-85CA-68838414F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10515599" cy="50323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b="1" dirty="0" err="1"/>
              <a:t>Kearnsův-Sayreův</a:t>
            </a:r>
            <a:r>
              <a:rPr lang="cs-CZ" sz="2400" b="1" dirty="0"/>
              <a:t> syndrom (KSS)</a:t>
            </a:r>
            <a:endParaRPr lang="cs-CZ" sz="2400" dirty="0"/>
          </a:p>
          <a:p>
            <a:r>
              <a:rPr lang="cs-CZ" sz="2000" dirty="0"/>
              <a:t>Mitochondriální myopatie s typickým nástupem před 20. rokem života</a:t>
            </a:r>
          </a:p>
          <a:p>
            <a:r>
              <a:rPr lang="cs-CZ" sz="2000" dirty="0"/>
              <a:t>Závažnější varianta CPEO</a:t>
            </a:r>
          </a:p>
          <a:p>
            <a:pPr marL="457200" lvl="1" indent="0">
              <a:buNone/>
            </a:pPr>
            <a:r>
              <a:rPr lang="cs-CZ" sz="1600" dirty="0"/>
              <a:t>+ pigmentová retinopatie, poruchy srdečního rytmu/mozečková ataxie/zvýšená hladina proteinu v </a:t>
            </a:r>
            <a:r>
              <a:rPr lang="cs-CZ" sz="1600" dirty="0" err="1"/>
              <a:t>likvoru</a:t>
            </a:r>
            <a:r>
              <a:rPr lang="cs-CZ" sz="1600" dirty="0"/>
              <a:t>. </a:t>
            </a:r>
          </a:p>
          <a:p>
            <a:pPr marL="0" indent="0">
              <a:buNone/>
            </a:pPr>
            <a:r>
              <a:rPr lang="cs-CZ" sz="2000" b="1" dirty="0"/>
              <a:t>Diagnostika</a:t>
            </a:r>
            <a:r>
              <a:rPr lang="cs-CZ" sz="2000" dirty="0"/>
              <a:t>:</a:t>
            </a:r>
          </a:p>
          <a:p>
            <a:pPr lvl="0"/>
            <a:r>
              <a:rPr lang="cs-CZ" sz="2000" dirty="0"/>
              <a:t>Molekulární diagnostika – zjistí sporadické chybění </a:t>
            </a:r>
            <a:r>
              <a:rPr lang="cs-CZ" sz="2000" dirty="0" err="1"/>
              <a:t>mtDNA</a:t>
            </a:r>
            <a:r>
              <a:rPr lang="cs-CZ" sz="2000" dirty="0"/>
              <a:t> (výjimečně je zjištěn i </a:t>
            </a:r>
            <a:r>
              <a:rPr lang="cs-CZ" sz="2000" dirty="0" err="1"/>
              <a:t>maternální</a:t>
            </a:r>
            <a:r>
              <a:rPr lang="cs-CZ" sz="2000" dirty="0"/>
              <a:t> přenos tohoto onemocnění). </a:t>
            </a:r>
          </a:p>
          <a:p>
            <a:pPr lvl="0"/>
            <a:r>
              <a:rPr lang="cs-CZ" sz="2000" dirty="0"/>
              <a:t>MRI – abnormální signál při normální velikost okohybných svalů, chronické případy atrofie EOS.</a:t>
            </a:r>
          </a:p>
          <a:p>
            <a:pPr lvl="0"/>
            <a:r>
              <a:rPr lang="cs-CZ" sz="2000" dirty="0"/>
              <a:t>Svalová biopsie, speciální histologické metody, molekulární histologické metody.</a:t>
            </a:r>
          </a:p>
          <a:p>
            <a:pPr lvl="0"/>
            <a:r>
              <a:rPr lang="cs-CZ" sz="2000" dirty="0"/>
              <a:t>Těžké víčka, diplopie v sekundárních </a:t>
            </a:r>
            <a:r>
              <a:rPr lang="cs-CZ" sz="2000"/>
              <a:t>a terciárních </a:t>
            </a:r>
            <a:r>
              <a:rPr lang="cs-CZ" sz="2000" dirty="0"/>
              <a:t>pohledových směrech.</a:t>
            </a:r>
          </a:p>
          <a:p>
            <a:pPr marL="0" lvl="0" indent="0">
              <a:buNone/>
            </a:pPr>
            <a:r>
              <a:rPr lang="cs-CZ" sz="2000" b="1" dirty="0"/>
              <a:t>Léčba</a:t>
            </a:r>
            <a:r>
              <a:rPr lang="cs-CZ" sz="2000" dirty="0"/>
              <a:t>: </a:t>
            </a:r>
          </a:p>
          <a:p>
            <a:r>
              <a:rPr lang="cs-CZ" sz="2000" dirty="0"/>
              <a:t>v současnosti není kauzální efektivní léčba, pacienta je nutno dispenzarizovat, mezioborová spolupráce, mírní se příznaky onemocnění. 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55642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FC78E7-382B-4847-A6BC-74A5CC0DA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Myopatický restrikční strabismus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8A6E33-797E-4EEC-85CA-68838414F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dirty="0"/>
              <a:t> </a:t>
            </a:r>
            <a:r>
              <a:rPr lang="cs-CZ" sz="2400" b="1" dirty="0"/>
              <a:t>Endokrinní myopatie </a:t>
            </a:r>
            <a:endParaRPr lang="cs-CZ" sz="2000" b="1" dirty="0"/>
          </a:p>
          <a:p>
            <a:pPr lvl="0"/>
            <a:r>
              <a:rPr lang="cs-CZ" sz="2000" dirty="0" err="1"/>
              <a:t>Thyreotoxická</a:t>
            </a:r>
            <a:r>
              <a:rPr lang="cs-CZ" sz="2000" dirty="0"/>
              <a:t> myopatie – při onemocnění štítné žlázy – slabost okohybných svalů, bez návaznosti na endokrinní </a:t>
            </a:r>
            <a:r>
              <a:rPr lang="cs-CZ" sz="2000" dirty="0" err="1"/>
              <a:t>orbitopatii</a:t>
            </a:r>
            <a:r>
              <a:rPr lang="cs-CZ" sz="2000" dirty="0"/>
              <a:t>. </a:t>
            </a:r>
          </a:p>
          <a:p>
            <a:pPr lvl="0"/>
            <a:r>
              <a:rPr lang="cs-CZ" sz="2000" dirty="0" err="1"/>
              <a:t>Thyreotoxická</a:t>
            </a:r>
            <a:r>
              <a:rPr lang="cs-CZ" sz="2000" dirty="0"/>
              <a:t> periodická paralýza (TPP)</a:t>
            </a:r>
          </a:p>
          <a:p>
            <a:pPr lvl="1"/>
            <a:r>
              <a:rPr lang="cs-CZ" sz="1600" dirty="0"/>
              <a:t>Ataky svalové slabosti při hypertyreóze.</a:t>
            </a:r>
          </a:p>
          <a:p>
            <a:pPr lvl="1"/>
            <a:r>
              <a:rPr lang="cs-CZ" sz="1600" dirty="0" err="1"/>
              <a:t>Hypokalémie</a:t>
            </a:r>
            <a:r>
              <a:rPr lang="cs-CZ" sz="1600" dirty="0"/>
              <a:t> -&gt; špatná funkce svalů. </a:t>
            </a:r>
          </a:p>
          <a:p>
            <a:pPr lvl="1"/>
            <a:r>
              <a:rPr lang="cs-CZ" sz="1600" dirty="0"/>
              <a:t>Asociovaná se specifickými genetickými mutacemi v genech pro iontové kanály =&gt; </a:t>
            </a:r>
            <a:r>
              <a:rPr lang="cs-CZ" sz="1600" dirty="0" err="1"/>
              <a:t>kanalopatie</a:t>
            </a:r>
            <a:r>
              <a:rPr lang="cs-CZ" sz="1600" dirty="0"/>
              <a:t>. </a:t>
            </a:r>
          </a:p>
          <a:p>
            <a:pPr lvl="1"/>
            <a:r>
              <a:rPr lang="cs-CZ" sz="1600" dirty="0"/>
              <a:t>Při postižení dýchacích svalů může pacienta ohrožovat na životě. </a:t>
            </a:r>
          </a:p>
          <a:p>
            <a:pPr lvl="1"/>
            <a:r>
              <a:rPr lang="cs-CZ" sz="1600" dirty="0"/>
              <a:t>Bez léčby se obvykle stav navrací, proto periodická paralýza. </a:t>
            </a:r>
            <a:endParaRPr lang="cs-CZ" sz="2000" dirty="0"/>
          </a:p>
          <a:p>
            <a:r>
              <a:rPr lang="cs-CZ" sz="2400" b="1" dirty="0"/>
              <a:t>Traumatická myopatie</a:t>
            </a:r>
            <a:r>
              <a:rPr lang="cs-CZ" sz="2400" dirty="0"/>
              <a:t> </a:t>
            </a:r>
          </a:p>
          <a:p>
            <a:pPr lvl="1"/>
            <a:r>
              <a:rPr lang="cs-CZ" sz="1600" dirty="0"/>
              <a:t>Po traumatu svalu jakýmkoliv mechanismem úrazu (tupé/ostré úrazy).</a:t>
            </a:r>
          </a:p>
        </p:txBody>
      </p:sp>
    </p:spTree>
    <p:extLst>
      <p:ext uri="{BB962C8B-B14F-4D97-AF65-F5344CB8AC3E}">
        <p14:creationId xmlns:p14="http://schemas.microsoft.com/office/powerpoint/2010/main" val="404797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4CCA58-51CE-4D6C-A8F1-FF7AAE04B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10409"/>
          </a:xfrm>
        </p:spPr>
        <p:txBody>
          <a:bodyPr/>
          <a:lstStyle/>
          <a:p>
            <a:r>
              <a:rPr lang="cs-CZ" dirty="0" err="1"/>
              <a:t>Congenital</a:t>
            </a:r>
            <a:r>
              <a:rPr lang="cs-CZ" dirty="0"/>
              <a:t> </a:t>
            </a:r>
            <a:r>
              <a:rPr lang="cs-CZ" dirty="0" err="1"/>
              <a:t>cranial</a:t>
            </a:r>
            <a:r>
              <a:rPr lang="cs-CZ" dirty="0"/>
              <a:t> </a:t>
            </a:r>
            <a:r>
              <a:rPr lang="cs-CZ" dirty="0" err="1"/>
              <a:t>dysinervation</a:t>
            </a:r>
            <a:r>
              <a:rPr lang="cs-CZ" dirty="0"/>
              <a:t> </a:t>
            </a:r>
            <a:r>
              <a:rPr lang="cs-CZ" dirty="0" err="1"/>
              <a:t>disorders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E316DB-D25F-4308-B693-8985E5E598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9697" y="1580225"/>
            <a:ext cx="11114102" cy="5277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= vrozené hlavové </a:t>
            </a:r>
            <a:r>
              <a:rPr lang="cs-CZ" b="1" dirty="0" err="1"/>
              <a:t>dysinervační</a:t>
            </a:r>
            <a:r>
              <a:rPr lang="cs-CZ" b="1" dirty="0"/>
              <a:t> poruchy</a:t>
            </a:r>
          </a:p>
          <a:p>
            <a:r>
              <a:rPr lang="cs-CZ" sz="2000" dirty="0"/>
              <a:t>Souhrnné označení pro skupinu </a:t>
            </a:r>
            <a:r>
              <a:rPr lang="cs-CZ" sz="2000" dirty="0" err="1"/>
              <a:t>strabologických</a:t>
            </a:r>
            <a:r>
              <a:rPr lang="cs-CZ" sz="2000" dirty="0"/>
              <a:t> diagnóz s těmito znaky: </a:t>
            </a:r>
          </a:p>
          <a:p>
            <a:pPr lvl="1"/>
            <a:r>
              <a:rPr lang="cs-CZ" sz="2000" dirty="0"/>
              <a:t>Vrozené.</a:t>
            </a:r>
          </a:p>
          <a:p>
            <a:pPr lvl="1"/>
            <a:r>
              <a:rPr lang="cs-CZ" sz="2000" dirty="0"/>
              <a:t>Neprogredující.</a:t>
            </a:r>
          </a:p>
          <a:p>
            <a:pPr lvl="1"/>
            <a:r>
              <a:rPr lang="cs-CZ" sz="2000" dirty="0"/>
              <a:t>Sporadické i dědičné formy.</a:t>
            </a:r>
          </a:p>
          <a:p>
            <a:pPr lvl="1"/>
            <a:r>
              <a:rPr lang="cs-CZ" sz="2000" dirty="0"/>
              <a:t>Vývojové abnormality jednoho či více hlavových nervů či jejich jader.</a:t>
            </a:r>
            <a:endParaRPr lang="en-US" sz="2000" dirty="0"/>
          </a:p>
          <a:p>
            <a:r>
              <a:rPr lang="cs-CZ" sz="2000" dirty="0"/>
              <a:t>Primární </a:t>
            </a:r>
            <a:r>
              <a:rPr lang="cs-CZ" sz="2000" dirty="0" err="1"/>
              <a:t>dysinervace</a:t>
            </a:r>
            <a:r>
              <a:rPr lang="cs-CZ" sz="2000" dirty="0"/>
              <a:t>: </a:t>
            </a:r>
            <a:endParaRPr lang="en-US" sz="2000" dirty="0"/>
          </a:p>
          <a:p>
            <a:pPr lvl="1"/>
            <a:r>
              <a:rPr lang="cs-CZ" sz="2000" dirty="0"/>
              <a:t>Chybí normální inervace.</a:t>
            </a:r>
            <a:endParaRPr lang="en-US" sz="2000" dirty="0"/>
          </a:p>
          <a:p>
            <a:pPr lvl="1"/>
            <a:r>
              <a:rPr lang="cs-CZ" sz="2000" dirty="0"/>
              <a:t>Neurony nejsou vyvinuty, nebo vedou jinam, než by měly.</a:t>
            </a:r>
            <a:endParaRPr lang="en-US" sz="2000" dirty="0"/>
          </a:p>
          <a:p>
            <a:r>
              <a:rPr lang="cs-CZ" sz="2000" dirty="0"/>
              <a:t>Sekundární </a:t>
            </a:r>
            <a:r>
              <a:rPr lang="cs-CZ" sz="2000" dirty="0" err="1"/>
              <a:t>dysinervace</a:t>
            </a:r>
            <a:r>
              <a:rPr lang="cs-CZ" sz="2000" dirty="0"/>
              <a:t>: </a:t>
            </a:r>
            <a:endParaRPr lang="en-US" sz="2000" dirty="0"/>
          </a:p>
          <a:p>
            <a:pPr lvl="1"/>
            <a:r>
              <a:rPr lang="cs-CZ" sz="2000" dirty="0"/>
              <a:t>Aberantní vývojová inervace jinými nervy. </a:t>
            </a:r>
            <a:endParaRPr lang="en-US" sz="2000" dirty="0"/>
          </a:p>
          <a:p>
            <a:r>
              <a:rPr lang="cs-CZ" sz="2000" dirty="0" err="1"/>
              <a:t>CCDDs</a:t>
            </a:r>
            <a:r>
              <a:rPr lang="cs-CZ" sz="2000" dirty="0"/>
              <a:t> primárně neprogredují, mohou však vést k sekundárním změnám (např. fibróze). </a:t>
            </a:r>
          </a:p>
          <a:p>
            <a:r>
              <a:rPr lang="cs-CZ" sz="2000" dirty="0"/>
              <a:t>Jsou na pomezí paralytického a restrikčního strabismu. </a:t>
            </a:r>
          </a:p>
          <a:p>
            <a:r>
              <a:rPr lang="cs-CZ" sz="2000" dirty="0"/>
              <a:t>Někdy i patologie samotných svalů/kostěných struktur orbity. </a:t>
            </a:r>
            <a:endParaRPr lang="en-US" sz="20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3D50CC6-6F55-4D4C-981F-53D3BACEA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C2ED-4405-4770-8618-5BD6A36D6E02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738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4CCA58-51CE-4D6C-A8F1-FF7AAE04B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10409"/>
          </a:xfrm>
        </p:spPr>
        <p:txBody>
          <a:bodyPr/>
          <a:lstStyle/>
          <a:p>
            <a:r>
              <a:rPr lang="cs-CZ" dirty="0" err="1"/>
              <a:t>Congenital</a:t>
            </a:r>
            <a:r>
              <a:rPr lang="cs-CZ" dirty="0"/>
              <a:t> </a:t>
            </a:r>
            <a:r>
              <a:rPr lang="cs-CZ" dirty="0" err="1"/>
              <a:t>cranial</a:t>
            </a:r>
            <a:r>
              <a:rPr lang="cs-CZ" dirty="0"/>
              <a:t> </a:t>
            </a:r>
            <a:r>
              <a:rPr lang="cs-CZ" dirty="0" err="1"/>
              <a:t>dysinervation</a:t>
            </a:r>
            <a:r>
              <a:rPr lang="cs-CZ" dirty="0"/>
              <a:t> </a:t>
            </a:r>
            <a:r>
              <a:rPr lang="cs-CZ" dirty="0" err="1"/>
              <a:t>disorders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E316DB-D25F-4308-B693-8985E5E598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9697" y="1580225"/>
            <a:ext cx="11114102" cy="52777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b="1" dirty="0"/>
              <a:t>Řadíme zde: </a:t>
            </a:r>
          </a:p>
          <a:p>
            <a:r>
              <a:rPr lang="cs-CZ" sz="2400" dirty="0" err="1"/>
              <a:t>Duanův</a:t>
            </a:r>
            <a:r>
              <a:rPr lang="cs-CZ" sz="2400" dirty="0"/>
              <a:t> </a:t>
            </a:r>
            <a:r>
              <a:rPr lang="cs-CZ" sz="2400" dirty="0" err="1"/>
              <a:t>retrakční</a:t>
            </a:r>
            <a:r>
              <a:rPr lang="cs-CZ" sz="2400" dirty="0"/>
              <a:t> syndrom.</a:t>
            </a:r>
          </a:p>
          <a:p>
            <a:r>
              <a:rPr lang="cs-CZ" sz="2400" dirty="0" err="1"/>
              <a:t>Duan</a:t>
            </a:r>
            <a:r>
              <a:rPr lang="cs-CZ" sz="2400" dirty="0"/>
              <a:t> </a:t>
            </a:r>
            <a:r>
              <a:rPr lang="cs-CZ" sz="2400" dirty="0" err="1"/>
              <a:t>radial-ray</a:t>
            </a:r>
            <a:r>
              <a:rPr lang="cs-CZ" sz="2400" dirty="0"/>
              <a:t> syndrome (DRRS).</a:t>
            </a:r>
          </a:p>
          <a:p>
            <a:r>
              <a:rPr lang="cs-CZ" sz="2400" dirty="0" err="1"/>
              <a:t>Möbiusův</a:t>
            </a:r>
            <a:r>
              <a:rPr lang="cs-CZ" sz="2400" dirty="0"/>
              <a:t> (někdy také </a:t>
            </a:r>
            <a:r>
              <a:rPr lang="cs-CZ" sz="2400" dirty="0" err="1"/>
              <a:t>Möbiův</a:t>
            </a:r>
            <a:r>
              <a:rPr lang="cs-CZ" sz="2400" dirty="0"/>
              <a:t>) syndrom.</a:t>
            </a:r>
          </a:p>
          <a:p>
            <a:r>
              <a:rPr lang="en-US" sz="2400" dirty="0"/>
              <a:t>Marcus</a:t>
            </a:r>
            <a:r>
              <a:rPr lang="cs-CZ" sz="2400" dirty="0"/>
              <a:t>-</a:t>
            </a:r>
            <a:r>
              <a:rPr lang="en-US" sz="2400" dirty="0"/>
              <a:t>Gunn jaw</a:t>
            </a:r>
            <a:r>
              <a:rPr lang="cs-CZ" sz="2400" dirty="0"/>
              <a:t>-</a:t>
            </a:r>
            <a:r>
              <a:rPr lang="en-US" sz="2400" dirty="0"/>
              <a:t>winking</a:t>
            </a:r>
            <a:r>
              <a:rPr lang="cs-CZ" sz="2400" dirty="0"/>
              <a:t> syndrom.</a:t>
            </a:r>
          </a:p>
          <a:p>
            <a:r>
              <a:rPr lang="cs-CZ" sz="2400" dirty="0" err="1"/>
              <a:t>Crocodile-tear</a:t>
            </a:r>
            <a:r>
              <a:rPr lang="cs-CZ" sz="2400" dirty="0"/>
              <a:t> syndrome = syndrom krokodýlích slz = </a:t>
            </a:r>
            <a:r>
              <a:rPr lang="cs-CZ" sz="2400" dirty="0" err="1"/>
              <a:t>Bogoradův</a:t>
            </a:r>
            <a:r>
              <a:rPr lang="cs-CZ" sz="2400" dirty="0"/>
              <a:t> syndrom. </a:t>
            </a:r>
          </a:p>
          <a:p>
            <a:r>
              <a:rPr lang="cs-CZ" sz="2400" dirty="0"/>
              <a:t>Někdy se k nim řadí také kongenitální ptózy a parézy. </a:t>
            </a:r>
          </a:p>
          <a:p>
            <a:r>
              <a:rPr lang="cs-CZ" sz="2400" dirty="0"/>
              <a:t>Dvojitá obrna zvedačů. </a:t>
            </a:r>
          </a:p>
          <a:p>
            <a:r>
              <a:rPr lang="cs-CZ" sz="2400" dirty="0"/>
              <a:t>Dědičná vrozená paréza </a:t>
            </a:r>
            <a:r>
              <a:rPr lang="cs-CZ" sz="2400" dirty="0" err="1"/>
              <a:t>n.VII</a:t>
            </a:r>
            <a:r>
              <a:rPr lang="cs-CZ" sz="2400" dirty="0"/>
              <a:t>. = </a:t>
            </a:r>
            <a:r>
              <a:rPr lang="cs-CZ" sz="2400" dirty="0" err="1"/>
              <a:t>hereditary</a:t>
            </a:r>
            <a:r>
              <a:rPr lang="cs-CZ" sz="2400" dirty="0"/>
              <a:t> </a:t>
            </a:r>
            <a:r>
              <a:rPr lang="cs-CZ" sz="2400" dirty="0" err="1"/>
              <a:t>congenital</a:t>
            </a:r>
            <a:r>
              <a:rPr lang="cs-CZ" sz="2400" dirty="0"/>
              <a:t> </a:t>
            </a:r>
            <a:r>
              <a:rPr lang="cs-CZ" sz="2400" dirty="0" err="1"/>
              <a:t>facial</a:t>
            </a:r>
            <a:r>
              <a:rPr lang="cs-CZ" sz="2400" dirty="0"/>
              <a:t> </a:t>
            </a:r>
            <a:r>
              <a:rPr lang="cs-CZ" sz="2400" dirty="0" err="1"/>
              <a:t>palsy</a:t>
            </a:r>
            <a:r>
              <a:rPr lang="cs-CZ" sz="2400" dirty="0"/>
              <a:t> </a:t>
            </a:r>
            <a:r>
              <a:rPr lang="en-US" sz="2400" dirty="0"/>
              <a:t>(HCFP</a:t>
            </a:r>
            <a:r>
              <a:rPr lang="cs-CZ" sz="2400" dirty="0"/>
              <a:t>)</a:t>
            </a:r>
            <a:endParaRPr lang="en-US" sz="2400" dirty="0"/>
          </a:p>
          <a:p>
            <a:r>
              <a:rPr lang="cs-CZ" sz="2400" dirty="0"/>
              <a:t>Někdy také </a:t>
            </a:r>
            <a:r>
              <a:rPr lang="en-US" sz="2400" dirty="0"/>
              <a:t>CFEOM</a:t>
            </a:r>
            <a:r>
              <a:rPr lang="cs-CZ" sz="2400" dirty="0"/>
              <a:t>.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0C8998F-6A7A-4FC3-BD08-07D32BFAC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C2ED-4405-4770-8618-5BD6A36D6E02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759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FB0CF5-648D-4A82-B9A8-06BF89325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DCADCD-79DB-46B5-86A4-9CF9FC687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FCD7BA2-F7DE-42C7-8E3C-4DEF204B28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13" b="6667"/>
          <a:stretch/>
        </p:blipFill>
        <p:spPr>
          <a:xfrm>
            <a:off x="0" y="367283"/>
            <a:ext cx="12192000" cy="6125592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B4BB0A9-729C-44E1-88FC-4B218332F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C2ED-4405-4770-8618-5BD6A36D6E02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1708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4CCA58-51CE-4D6C-A8F1-FF7AAE04B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10409"/>
          </a:xfrm>
        </p:spPr>
        <p:txBody>
          <a:bodyPr/>
          <a:lstStyle/>
          <a:p>
            <a:r>
              <a:rPr lang="cs-CZ" dirty="0"/>
              <a:t>Paralytický strabismus - doplnění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E316DB-D25F-4308-B693-8985E5E598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9697" y="1580225"/>
            <a:ext cx="11114102" cy="52777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b="1" dirty="0"/>
              <a:t>Dvojitá obrna zvedačů</a:t>
            </a:r>
          </a:p>
          <a:p>
            <a:r>
              <a:rPr lang="cs-CZ" sz="2000" dirty="0"/>
              <a:t>Test pasivní dukce může být pozitivní nebo negativní, záleží na příčině, která je důležitá při rozvaze chirurgického výkonu.  </a:t>
            </a:r>
          </a:p>
          <a:p>
            <a:r>
              <a:rPr lang="cs-CZ" sz="2000" b="1" dirty="0" err="1"/>
              <a:t>Diff</a:t>
            </a:r>
            <a:r>
              <a:rPr lang="cs-CZ" sz="2000" b="1" dirty="0"/>
              <a:t>. Dg.: </a:t>
            </a:r>
          </a:p>
          <a:p>
            <a:r>
              <a:rPr lang="cs-CZ" sz="2000" dirty="0"/>
              <a:t>S pozitivním testem pasivní dukce: </a:t>
            </a:r>
          </a:p>
          <a:p>
            <a:pPr lvl="1"/>
            <a:r>
              <a:rPr lang="cs-CZ" sz="1600" dirty="0"/>
              <a:t>Hydraulická zlomenina</a:t>
            </a:r>
          </a:p>
          <a:p>
            <a:pPr lvl="1"/>
            <a:r>
              <a:rPr lang="cs-CZ" sz="1600" dirty="0" err="1"/>
              <a:t>Hyperthyteóza</a:t>
            </a:r>
            <a:r>
              <a:rPr lang="cs-CZ" sz="1600" dirty="0"/>
              <a:t> </a:t>
            </a:r>
          </a:p>
          <a:p>
            <a:pPr lvl="1"/>
            <a:r>
              <a:rPr lang="cs-CZ" sz="1600" dirty="0"/>
              <a:t>Brownův syndrom </a:t>
            </a:r>
          </a:p>
          <a:p>
            <a:r>
              <a:rPr lang="cs-CZ" sz="2000" dirty="0"/>
              <a:t>S negativním testem pasivní dukce: </a:t>
            </a:r>
          </a:p>
          <a:p>
            <a:pPr lvl="1"/>
            <a:r>
              <a:rPr lang="cs-CZ" sz="1600" dirty="0"/>
              <a:t>anomální inserce svalových úponů horního nebo dolního přímého svalu.</a:t>
            </a:r>
          </a:p>
          <a:p>
            <a:r>
              <a:rPr lang="cs-CZ" sz="2000" dirty="0"/>
              <a:t>Chirurgické řešení indikováno při výškové úchylce v primárním postavení či kompenzačním postavení hlavy. </a:t>
            </a:r>
          </a:p>
          <a:p>
            <a:r>
              <a:rPr lang="cs-CZ" sz="2000" dirty="0"/>
              <a:t>Provádí se buď zeslabení obou hyperfunkčních svalů postiženého oka, tedy </a:t>
            </a:r>
            <a:r>
              <a:rPr lang="cs-CZ" sz="2000" b="1" dirty="0"/>
              <a:t>M. </a:t>
            </a:r>
            <a:r>
              <a:rPr lang="cs-CZ" sz="2000" b="1" dirty="0" err="1"/>
              <a:t>obl</a:t>
            </a:r>
            <a:r>
              <a:rPr lang="cs-CZ" sz="2000" b="1" dirty="0"/>
              <a:t>. sup. a M.r.inf.</a:t>
            </a:r>
            <a:r>
              <a:rPr lang="cs-CZ" sz="2000" dirty="0"/>
              <a:t>, nebo zeslabení hyperfunkčních zvedačů zdravého oka. Výběr oka záleží na tom, které častěji fixuje. 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63363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FB0CF5-648D-4A82-B9A8-06BF89325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DCADCD-79DB-46B5-86A4-9CF9FC687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D6BD8D4-C92F-4610-A629-FEFD19B295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13" b="6667"/>
          <a:stretch/>
        </p:blipFill>
        <p:spPr>
          <a:xfrm>
            <a:off x="0" y="365125"/>
            <a:ext cx="12192000" cy="6125592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71C101F-9666-4B98-AE0B-3D978F035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C2ED-4405-4770-8618-5BD6A36D6E02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6843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4CCA58-51CE-4D6C-A8F1-FF7AAE04B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10409"/>
          </a:xfrm>
        </p:spPr>
        <p:txBody>
          <a:bodyPr/>
          <a:lstStyle/>
          <a:p>
            <a:r>
              <a:rPr lang="cs-CZ" dirty="0" err="1"/>
              <a:t>Congenital</a:t>
            </a:r>
            <a:r>
              <a:rPr lang="cs-CZ" dirty="0"/>
              <a:t> </a:t>
            </a:r>
            <a:r>
              <a:rPr lang="cs-CZ" dirty="0" err="1"/>
              <a:t>cranial</a:t>
            </a:r>
            <a:r>
              <a:rPr lang="cs-CZ" dirty="0"/>
              <a:t> </a:t>
            </a:r>
            <a:r>
              <a:rPr lang="cs-CZ" dirty="0" err="1"/>
              <a:t>dysinervation</a:t>
            </a:r>
            <a:r>
              <a:rPr lang="cs-CZ" dirty="0"/>
              <a:t> </a:t>
            </a:r>
            <a:r>
              <a:rPr lang="cs-CZ" dirty="0" err="1"/>
              <a:t>disorders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E316DB-D25F-4308-B693-8985E5E598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9697" y="1580225"/>
            <a:ext cx="11114102" cy="52777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b="1" dirty="0"/>
              <a:t>Řadíme zde: </a:t>
            </a:r>
          </a:p>
          <a:p>
            <a:r>
              <a:rPr lang="cs-CZ" sz="2400" dirty="0" err="1"/>
              <a:t>Duanův</a:t>
            </a:r>
            <a:r>
              <a:rPr lang="cs-CZ" sz="2400" dirty="0"/>
              <a:t> </a:t>
            </a:r>
            <a:r>
              <a:rPr lang="cs-CZ" sz="2400" dirty="0" err="1"/>
              <a:t>retrakční</a:t>
            </a:r>
            <a:r>
              <a:rPr lang="cs-CZ" sz="2400" dirty="0"/>
              <a:t> syndrom.</a:t>
            </a:r>
          </a:p>
          <a:p>
            <a:r>
              <a:rPr lang="cs-CZ" sz="2400" dirty="0" err="1"/>
              <a:t>Duan</a:t>
            </a:r>
            <a:r>
              <a:rPr lang="cs-CZ" sz="2400" dirty="0"/>
              <a:t> </a:t>
            </a:r>
            <a:r>
              <a:rPr lang="cs-CZ" sz="2400" dirty="0" err="1"/>
              <a:t>radial-ray</a:t>
            </a:r>
            <a:r>
              <a:rPr lang="cs-CZ" sz="2400" dirty="0"/>
              <a:t> syndrome (DRRS). </a:t>
            </a:r>
          </a:p>
          <a:p>
            <a:r>
              <a:rPr lang="cs-CZ" sz="2400" dirty="0" err="1"/>
              <a:t>Möbiusův</a:t>
            </a:r>
            <a:r>
              <a:rPr lang="cs-CZ" sz="2400" dirty="0"/>
              <a:t> (někdy také </a:t>
            </a:r>
            <a:r>
              <a:rPr lang="cs-CZ" sz="2400" dirty="0" err="1"/>
              <a:t>Möbiův</a:t>
            </a:r>
            <a:r>
              <a:rPr lang="cs-CZ" sz="2400" dirty="0"/>
              <a:t>) syndrom.</a:t>
            </a:r>
          </a:p>
          <a:p>
            <a:r>
              <a:rPr lang="en-US" sz="2400" dirty="0"/>
              <a:t>Marcus</a:t>
            </a:r>
            <a:r>
              <a:rPr lang="cs-CZ" sz="2400" dirty="0"/>
              <a:t>-</a:t>
            </a:r>
            <a:r>
              <a:rPr lang="en-US" sz="2400" dirty="0"/>
              <a:t>Gunn jaw</a:t>
            </a:r>
            <a:r>
              <a:rPr lang="cs-CZ" sz="2400" dirty="0"/>
              <a:t>-</a:t>
            </a:r>
            <a:r>
              <a:rPr lang="en-US" sz="2400" dirty="0"/>
              <a:t>winking</a:t>
            </a:r>
            <a:r>
              <a:rPr lang="cs-CZ" sz="2400" dirty="0"/>
              <a:t> syndrom.</a:t>
            </a:r>
          </a:p>
          <a:p>
            <a:r>
              <a:rPr lang="cs-CZ" sz="2400" dirty="0" err="1"/>
              <a:t>Crocodile-tear</a:t>
            </a:r>
            <a:r>
              <a:rPr lang="cs-CZ" sz="2400" dirty="0"/>
              <a:t> syndrome = syndrom krokodýlích slz = </a:t>
            </a:r>
            <a:r>
              <a:rPr lang="cs-CZ" sz="2400" dirty="0" err="1"/>
              <a:t>Bogoradův</a:t>
            </a:r>
            <a:r>
              <a:rPr lang="cs-CZ" sz="2400" dirty="0"/>
              <a:t> syndrom. </a:t>
            </a:r>
          </a:p>
          <a:p>
            <a:r>
              <a:rPr lang="cs-CZ" sz="2400" dirty="0"/>
              <a:t>Někdy se k nim řadí také kongenitální ptózy a parézy. </a:t>
            </a:r>
          </a:p>
          <a:p>
            <a:r>
              <a:rPr lang="cs-CZ" sz="2400" dirty="0"/>
              <a:t>Dvojitá obrna zvedačů. </a:t>
            </a:r>
          </a:p>
          <a:p>
            <a:r>
              <a:rPr lang="cs-CZ" sz="2400" dirty="0"/>
              <a:t>Dědičná vrozená paréza </a:t>
            </a:r>
            <a:r>
              <a:rPr lang="cs-CZ" sz="2400" dirty="0" err="1"/>
              <a:t>n.VII</a:t>
            </a:r>
            <a:r>
              <a:rPr lang="cs-CZ" sz="2400" dirty="0"/>
              <a:t>. = </a:t>
            </a:r>
            <a:r>
              <a:rPr lang="cs-CZ" sz="2400" dirty="0" err="1"/>
              <a:t>hereditary</a:t>
            </a:r>
            <a:r>
              <a:rPr lang="cs-CZ" sz="2400" dirty="0"/>
              <a:t> </a:t>
            </a:r>
            <a:r>
              <a:rPr lang="cs-CZ" sz="2400" dirty="0" err="1"/>
              <a:t>congenital</a:t>
            </a:r>
            <a:r>
              <a:rPr lang="cs-CZ" sz="2400" dirty="0"/>
              <a:t> </a:t>
            </a:r>
            <a:r>
              <a:rPr lang="cs-CZ" sz="2400" dirty="0" err="1"/>
              <a:t>facial</a:t>
            </a:r>
            <a:r>
              <a:rPr lang="cs-CZ" sz="2400" dirty="0"/>
              <a:t> </a:t>
            </a:r>
            <a:r>
              <a:rPr lang="cs-CZ" sz="2400" dirty="0" err="1"/>
              <a:t>palsy</a:t>
            </a:r>
            <a:r>
              <a:rPr lang="cs-CZ" sz="2400" dirty="0"/>
              <a:t> </a:t>
            </a:r>
            <a:r>
              <a:rPr lang="en-US" sz="2400" dirty="0"/>
              <a:t>(HCFP</a:t>
            </a:r>
            <a:r>
              <a:rPr lang="cs-CZ" sz="2400" dirty="0"/>
              <a:t>).</a:t>
            </a:r>
            <a:endParaRPr lang="en-US" sz="2400" dirty="0"/>
          </a:p>
          <a:p>
            <a:r>
              <a:rPr lang="cs-CZ" sz="2400" dirty="0"/>
              <a:t>Někdy také </a:t>
            </a:r>
            <a:r>
              <a:rPr lang="en-US" sz="2400" dirty="0"/>
              <a:t>CFEOM</a:t>
            </a:r>
            <a:r>
              <a:rPr lang="cs-CZ" sz="2400" dirty="0"/>
              <a:t>. </a:t>
            </a:r>
            <a:endParaRPr lang="en-US" sz="2400" dirty="0"/>
          </a:p>
        </p:txBody>
      </p:sp>
      <p:pic>
        <p:nvPicPr>
          <p:cNvPr id="5" name="Grafický objekt 4" descr="Zaškrtnutí v odznáčku 1 se souvislou výplní">
            <a:extLst>
              <a:ext uri="{FF2B5EF4-FFF2-40B4-BE49-F238E27FC236}">
                <a16:creationId xmlns:a16="http://schemas.microsoft.com/office/drawing/2014/main" id="{6DF3FC95-BA7A-434B-92C7-2C60064F3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38034" y="4728162"/>
            <a:ext cx="549613" cy="549613"/>
          </a:xfrm>
          <a:prstGeom prst="rect">
            <a:avLst/>
          </a:prstGeom>
        </p:spPr>
      </p:pic>
      <p:pic>
        <p:nvPicPr>
          <p:cNvPr id="7" name="Grafický objekt 6" descr="Zaškrtnutí v odznáčku 1 se souvislou výplní">
            <a:extLst>
              <a:ext uri="{FF2B5EF4-FFF2-40B4-BE49-F238E27FC236}">
                <a16:creationId xmlns:a16="http://schemas.microsoft.com/office/drawing/2014/main" id="{DE9EFC84-5066-4572-9925-91C577D0A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34257" y="5651879"/>
            <a:ext cx="549613" cy="549613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181A14E-18A7-4559-80F3-056F6BFE2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C2ED-4405-4770-8618-5BD6A36D6E02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547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A1F6F0-11B6-4C25-98E2-A5B79F0EB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Duanův</a:t>
            </a:r>
            <a:r>
              <a:rPr lang="cs-CZ" dirty="0"/>
              <a:t> </a:t>
            </a:r>
            <a:r>
              <a:rPr lang="cs-CZ" dirty="0" err="1"/>
              <a:t>retrakční</a:t>
            </a:r>
            <a:r>
              <a:rPr lang="cs-CZ" dirty="0"/>
              <a:t> syndrom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C8D2DF-5DAE-4070-8BEC-76F6CE0777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9122546" cy="4351338"/>
          </a:xfrm>
        </p:spPr>
        <p:txBody>
          <a:bodyPr>
            <a:normAutofit lnSpcReduction="10000"/>
          </a:bodyPr>
          <a:lstStyle/>
          <a:p>
            <a:r>
              <a:rPr lang="cs-CZ" sz="2000" dirty="0"/>
              <a:t>Kongenitální.</a:t>
            </a:r>
          </a:p>
          <a:p>
            <a:r>
              <a:rPr lang="cs-CZ" sz="2000" dirty="0"/>
              <a:t>Některé znaky nemusí být patrny hned po narození.</a:t>
            </a:r>
          </a:p>
          <a:p>
            <a:r>
              <a:rPr lang="cs-CZ" sz="2000" dirty="0"/>
              <a:t>Variabilní porucha horizontálních pohybů se zúžením oční štěrbiny a </a:t>
            </a:r>
            <a:r>
              <a:rPr lang="cs-CZ" sz="2000" b="1" dirty="0" err="1"/>
              <a:t>retrakcí</a:t>
            </a:r>
            <a:r>
              <a:rPr lang="cs-CZ" sz="2000" dirty="0"/>
              <a:t> bulbu při pokusu o addukci. </a:t>
            </a:r>
          </a:p>
          <a:p>
            <a:r>
              <a:rPr lang="cs-CZ" sz="2000" dirty="0"/>
              <a:t>Někdy stočení bulbu nahoru/dolů.  </a:t>
            </a:r>
          </a:p>
          <a:p>
            <a:r>
              <a:rPr lang="cs-CZ" sz="2000" dirty="0"/>
              <a:t>Etiopatogeneze je vysvětlována jako abnormalita v mechanice svalů, jejich inervaci, či jako neurologická nebo genetická porucha</a:t>
            </a:r>
          </a:p>
          <a:p>
            <a:pPr lvl="1"/>
            <a:r>
              <a:rPr lang="cs-CZ" sz="1600" dirty="0"/>
              <a:t>Každá abnormita buď samostatně, nebo se navzájem ovlivňují </a:t>
            </a:r>
          </a:p>
          <a:p>
            <a:pPr lvl="1"/>
            <a:r>
              <a:rPr lang="cs-CZ" sz="1600" dirty="0"/>
              <a:t>-&gt; různé klinické manifestace. </a:t>
            </a:r>
          </a:p>
          <a:p>
            <a:pPr lvl="1"/>
            <a:r>
              <a:rPr lang="cs-CZ" sz="1600" dirty="0"/>
              <a:t>Předpoklad chybné inervace </a:t>
            </a:r>
            <a:r>
              <a:rPr lang="cs-CZ" sz="1600" b="1" dirty="0"/>
              <a:t>n. </a:t>
            </a:r>
            <a:r>
              <a:rPr lang="cs-CZ" sz="1600" b="1" dirty="0" err="1"/>
              <a:t>abducens</a:t>
            </a:r>
            <a:r>
              <a:rPr lang="cs-CZ" sz="1600" b="1" dirty="0"/>
              <a:t> </a:t>
            </a:r>
            <a:r>
              <a:rPr lang="cs-CZ" sz="1600" dirty="0"/>
              <a:t>a aberantní inervace </a:t>
            </a:r>
            <a:r>
              <a:rPr lang="cs-CZ" sz="1600" b="1" dirty="0" err="1"/>
              <a:t>M.r.ext</a:t>
            </a:r>
            <a:r>
              <a:rPr lang="cs-CZ" sz="1600" b="1" dirty="0"/>
              <a:t>. </a:t>
            </a:r>
            <a:r>
              <a:rPr lang="cs-CZ" sz="1600" dirty="0"/>
              <a:t>vlákny </a:t>
            </a:r>
            <a:r>
              <a:rPr lang="cs-CZ" sz="1600" b="1" dirty="0" err="1"/>
              <a:t>n.oculomotorius</a:t>
            </a:r>
            <a:r>
              <a:rPr lang="cs-CZ" sz="1600" dirty="0"/>
              <a:t>.</a:t>
            </a:r>
          </a:p>
          <a:p>
            <a:r>
              <a:rPr lang="cs-CZ" sz="2000" dirty="0"/>
              <a:t>80% je unilaterálních, častěji postiženo levé oko.</a:t>
            </a:r>
          </a:p>
          <a:p>
            <a:r>
              <a:rPr lang="cs-CZ" sz="2000" dirty="0"/>
              <a:t>Ženy jsou postiženy nepatrně častěji než muži (52:48).</a:t>
            </a:r>
          </a:p>
          <a:p>
            <a:r>
              <a:rPr lang="cs-CZ" sz="2000" dirty="0"/>
              <a:t>Při oboustranném postižení může být na každém oku jiný typ DS.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0279E5A-4ABB-43F3-8533-83581062B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C2ED-4405-4770-8618-5BD6A36D6E02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256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A1F6F0-11B6-4C25-98E2-A5B79F0EB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Duanův</a:t>
            </a:r>
            <a:r>
              <a:rPr lang="cs-CZ" dirty="0"/>
              <a:t> </a:t>
            </a:r>
            <a:r>
              <a:rPr lang="cs-CZ" dirty="0" err="1"/>
              <a:t>retrakční</a:t>
            </a:r>
            <a:r>
              <a:rPr lang="cs-CZ" dirty="0"/>
              <a:t> syndrom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C8D2DF-5DAE-4070-8BEC-76F6CE0777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9122546" cy="4351338"/>
          </a:xfrm>
        </p:spPr>
        <p:txBody>
          <a:bodyPr>
            <a:noAutofit/>
          </a:bodyPr>
          <a:lstStyle/>
          <a:p>
            <a:r>
              <a:rPr lang="cs-CZ" sz="2400" dirty="0"/>
              <a:t>Typ I. </a:t>
            </a:r>
            <a:endParaRPr lang="cs-CZ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/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Nejčastější, až 70% všech případů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Duanova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syndromu.</a:t>
            </a:r>
          </a:p>
          <a:p>
            <a:pPr lvl="1"/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Esotropie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– omezená nebo chybějící abdukce</a:t>
            </a:r>
          </a:p>
          <a:p>
            <a:pPr lvl="1"/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Relativně normální addukce. </a:t>
            </a:r>
          </a:p>
          <a:p>
            <a:pPr lvl="1"/>
            <a:r>
              <a:rPr lang="cs-CZ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R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etropozice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mediálního přímého svalu, v indikovaných případech navíc s resekcí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ipsilaterálního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zevního přímého svalu. </a:t>
            </a:r>
          </a:p>
          <a:p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Typ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II. </a:t>
            </a:r>
          </a:p>
          <a:p>
            <a:pPr lvl="1"/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Nejméně častý typ. </a:t>
            </a:r>
          </a:p>
          <a:p>
            <a:pPr lvl="1"/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Exotropie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– omezená nebo chybějící addukce.</a:t>
            </a:r>
          </a:p>
          <a:p>
            <a:pPr lvl="1"/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R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elativně normální abdukce. </a:t>
            </a:r>
          </a:p>
          <a:p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Typ. III. </a:t>
            </a:r>
          </a:p>
          <a:p>
            <a:pPr lvl="1"/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Esotropie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i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exotropie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 obojí je stejně pravděpodobné. </a:t>
            </a:r>
          </a:p>
          <a:p>
            <a:pPr lvl="1"/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Limitace abdukce i addukce, zúžení oční štěrbiny při addukci.</a:t>
            </a:r>
            <a:endParaRPr lang="cs-CZ" sz="1800" dirty="0"/>
          </a:p>
          <a:p>
            <a:pPr marL="0" indent="0">
              <a:buNone/>
            </a:pPr>
            <a:endParaRPr lang="cs-CZ" sz="20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92D0870-7AB3-4B24-9E6D-379BD4CFD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C2ED-4405-4770-8618-5BD6A36D6E02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223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9A161002-C3CF-4831-8D84-BFD0B14E41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58" t="27064" r="5292"/>
          <a:stretch/>
        </p:blipFill>
        <p:spPr>
          <a:xfrm>
            <a:off x="5038928" y="824927"/>
            <a:ext cx="5992238" cy="595976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4A1F6F0-11B6-4C25-98E2-A5B79F0EB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Duanův</a:t>
            </a:r>
            <a:r>
              <a:rPr lang="cs-CZ" dirty="0"/>
              <a:t> </a:t>
            </a:r>
            <a:r>
              <a:rPr lang="cs-CZ" dirty="0" err="1"/>
              <a:t>retrakční</a:t>
            </a:r>
            <a:r>
              <a:rPr lang="cs-CZ" dirty="0"/>
              <a:t> syndrom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B1D151E-8065-4A0E-9797-BD166FCCE3A2}"/>
              </a:ext>
            </a:extLst>
          </p:cNvPr>
          <p:cNvSpPr txBox="1"/>
          <p:nvPr/>
        </p:nvSpPr>
        <p:spPr>
          <a:xfrm>
            <a:off x="111169" y="6415355"/>
            <a:ext cx="4980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3"/>
              </a:rPr>
              <a:t>https://www.youtube.com/watch?v=RiM2IhlQQBY</a:t>
            </a:r>
            <a:r>
              <a:rPr lang="cs-CZ" dirty="0"/>
              <a:t> </a:t>
            </a:r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44797F2D-4B62-4E1F-99FB-64656ADE1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C2ED-4405-4770-8618-5BD6A36D6E02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37308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A1F6F0-11B6-4C25-98E2-A5B79F0EB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Duanův</a:t>
            </a:r>
            <a:r>
              <a:rPr lang="cs-CZ" dirty="0"/>
              <a:t> </a:t>
            </a:r>
            <a:r>
              <a:rPr lang="cs-CZ" dirty="0" err="1"/>
              <a:t>retrakční</a:t>
            </a:r>
            <a:r>
              <a:rPr lang="cs-CZ" dirty="0"/>
              <a:t> syndrom 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2DA97CA-5FB3-4309-8812-4B2D6B90E0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8745" t="25782" r="22590" b="32413"/>
          <a:stretch/>
        </p:blipFill>
        <p:spPr>
          <a:xfrm>
            <a:off x="1717382" y="2042809"/>
            <a:ext cx="8757236" cy="4231532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A4C5678-7403-4567-8498-86EF12EEB363}"/>
              </a:ext>
            </a:extLst>
          </p:cNvPr>
          <p:cNvSpPr txBox="1"/>
          <p:nvPr/>
        </p:nvSpPr>
        <p:spPr>
          <a:xfrm>
            <a:off x="3144174" y="6308209"/>
            <a:ext cx="5903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https://www.youtube.com/watch?v=RiM2IhlQQBY</a:t>
            </a:r>
            <a:r>
              <a:rPr lang="cs-CZ" dirty="0"/>
              <a:t>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633512E-EE7A-46F1-B85F-C30E00F5C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C2ED-4405-4770-8618-5BD6A36D6E02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5866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A1F6F0-11B6-4C25-98E2-A5B79F0EB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Duanův</a:t>
            </a:r>
            <a:r>
              <a:rPr lang="cs-CZ" dirty="0"/>
              <a:t> </a:t>
            </a:r>
            <a:r>
              <a:rPr lang="cs-CZ" dirty="0" err="1"/>
              <a:t>retrakční</a:t>
            </a:r>
            <a:r>
              <a:rPr lang="cs-CZ" dirty="0"/>
              <a:t> syndrom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C8D2DF-5DAE-4070-8BEC-76F6CE0777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9122546" cy="4351338"/>
          </a:xfrm>
        </p:spPr>
        <p:txBody>
          <a:bodyPr>
            <a:noAutofit/>
          </a:bodyPr>
          <a:lstStyle/>
          <a:p>
            <a:r>
              <a:rPr lang="cs-CZ" sz="2400" dirty="0"/>
              <a:t>Typ I. </a:t>
            </a:r>
          </a:p>
          <a:p>
            <a:pPr lvl="1"/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  <a:hlinkClick r:id="rId2"/>
              </a:rPr>
              <a:t>https://www.youtube.com/watch?v=N8Amo9y_lZE&amp;t=61s</a:t>
            </a:r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</a:rPr>
              <a:t>Typ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II. </a:t>
            </a:r>
          </a:p>
          <a:p>
            <a:pPr lvl="1"/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  <a:hlinkClick r:id="rId3"/>
              </a:rPr>
              <a:t>https://youtu.be/9YC9_FuHAA4?t=19</a:t>
            </a:r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cs-CZ" sz="2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Typ. III. </a:t>
            </a:r>
          </a:p>
          <a:p>
            <a:pPr lvl="1"/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  <a:hlinkClick r:id="rId4"/>
              </a:rPr>
              <a:t>https://youtu.be/0RGVg0ngeYw?t=15</a:t>
            </a:r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cs-CZ" sz="2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000" dirty="0"/>
              <a:t>	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E0CEEF9-D124-4084-BC82-6705C7877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C2ED-4405-4770-8618-5BD6A36D6E02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575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FB0CF5-648D-4A82-B9A8-06BF89325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Duan</a:t>
            </a:r>
            <a:r>
              <a:rPr lang="cs-CZ" dirty="0"/>
              <a:t> </a:t>
            </a:r>
            <a:r>
              <a:rPr lang="cs-CZ" dirty="0" err="1"/>
              <a:t>radial-ray</a:t>
            </a:r>
            <a:r>
              <a:rPr lang="cs-CZ" dirty="0"/>
              <a:t> syndrome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DCADCD-79DB-46B5-86A4-9CF9FC687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 err="1"/>
              <a:t>Duanův</a:t>
            </a:r>
            <a:r>
              <a:rPr lang="cs-CZ" sz="2000" dirty="0"/>
              <a:t> syndrom (kterýkoliv typ) + </a:t>
            </a:r>
            <a:r>
              <a:rPr lang="cs-CZ" sz="2000" b="1" dirty="0"/>
              <a:t>dysmelie</a:t>
            </a:r>
            <a:r>
              <a:rPr lang="cs-CZ" sz="2000" dirty="0"/>
              <a:t> (vývojová porucha končetiny) dána poruchou v radiálních paprscích.  </a:t>
            </a:r>
          </a:p>
          <a:p>
            <a:r>
              <a:rPr lang="cs-CZ" sz="2000" dirty="0"/>
              <a:t>= </a:t>
            </a:r>
            <a:r>
              <a:rPr lang="cs-CZ" sz="2000" dirty="0" err="1"/>
              <a:t>Okihirův</a:t>
            </a:r>
            <a:r>
              <a:rPr lang="cs-CZ" sz="2000" dirty="0"/>
              <a:t> syndrom (</a:t>
            </a:r>
            <a:r>
              <a:rPr lang="cs-CZ" sz="2000" dirty="0" err="1"/>
              <a:t>Okihiro</a:t>
            </a:r>
            <a:r>
              <a:rPr lang="cs-CZ" sz="2000" dirty="0"/>
              <a:t> syndrome).</a:t>
            </a:r>
          </a:p>
          <a:p>
            <a:r>
              <a:rPr lang="cs-CZ" sz="2000" dirty="0"/>
              <a:t>Genetický podklad.</a:t>
            </a:r>
          </a:p>
          <a:p>
            <a:endParaRPr lang="cs-CZ" sz="20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2490F6D-BD1D-41A1-9EBC-B78B819D8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C2ED-4405-4770-8618-5BD6A36D6E02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693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FB0CF5-648D-4A82-B9A8-06BF89325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Duan</a:t>
            </a:r>
            <a:r>
              <a:rPr lang="cs-CZ" dirty="0"/>
              <a:t> </a:t>
            </a:r>
            <a:r>
              <a:rPr lang="cs-CZ" dirty="0" err="1"/>
              <a:t>radial-ray</a:t>
            </a:r>
            <a:r>
              <a:rPr lang="cs-CZ" dirty="0"/>
              <a:t> syndrome</a:t>
            </a:r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F8D8D1E7-9227-4531-BB5C-F537333750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9" t="46384" r="479" b="-238"/>
          <a:stretch/>
        </p:blipFill>
        <p:spPr>
          <a:xfrm>
            <a:off x="6842305" y="1497087"/>
            <a:ext cx="3065530" cy="4716870"/>
          </a:xfr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CC0A6C1-6A1C-4DD4-9507-A8AE49BBA711}"/>
              </a:ext>
            </a:extLst>
          </p:cNvPr>
          <p:cNvSpPr txBox="1"/>
          <p:nvPr/>
        </p:nvSpPr>
        <p:spPr>
          <a:xfrm>
            <a:off x="2590809" y="6311900"/>
            <a:ext cx="7010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https://medlineplus.gov/genetics/condition/duane-radial-ray-syndrome/</a:t>
            </a:r>
          </a:p>
        </p:txBody>
      </p:sp>
      <p:pic>
        <p:nvPicPr>
          <p:cNvPr id="7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DF2556FA-EC28-48D2-BBCD-83999569C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8" t="237" r="748" b="54624"/>
          <a:stretch/>
        </p:blipFill>
        <p:spPr>
          <a:xfrm>
            <a:off x="1692364" y="1498059"/>
            <a:ext cx="3657333" cy="4716869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C5086ED-6968-48FB-8D45-0DB54F675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C2ED-4405-4770-8618-5BD6A36D6E02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81749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FB0CF5-648D-4A82-B9A8-06BF89325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Duan</a:t>
            </a:r>
            <a:r>
              <a:rPr lang="cs-CZ" dirty="0"/>
              <a:t> </a:t>
            </a:r>
            <a:r>
              <a:rPr lang="cs-CZ" dirty="0" err="1"/>
              <a:t>radial-ray</a:t>
            </a:r>
            <a:r>
              <a:rPr lang="cs-CZ" dirty="0"/>
              <a:t> syndrome</a:t>
            </a:r>
          </a:p>
        </p:txBody>
      </p:sp>
      <p:pic>
        <p:nvPicPr>
          <p:cNvPr id="6" name="Zástupný obsah 5" descr="Obsah obrázku ruka, rukavice&#10;&#10;Popis byl vytvořen automaticky">
            <a:extLst>
              <a:ext uri="{FF2B5EF4-FFF2-40B4-BE49-F238E27FC236}">
                <a16:creationId xmlns:a16="http://schemas.microsoft.com/office/drawing/2014/main" id="{4CE9591C-5ED0-4B03-818C-CB60FE819C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311" y="668098"/>
            <a:ext cx="3824936" cy="5824777"/>
          </a:xfr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CC0A6C1-6A1C-4DD4-9507-A8AE49BBA711}"/>
              </a:ext>
            </a:extLst>
          </p:cNvPr>
          <p:cNvSpPr txBox="1"/>
          <p:nvPr/>
        </p:nvSpPr>
        <p:spPr>
          <a:xfrm>
            <a:off x="3767866" y="6492875"/>
            <a:ext cx="7010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https://medlineplus.gov/genetics/condition/duane-radial-ray-syndrome/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752B94E-5E80-4021-B868-C7E8EED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C2ED-4405-4770-8618-5BD6A36D6E02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4616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4CCA58-51CE-4D6C-A8F1-FF7AAE04B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Inkomitantní</a:t>
            </a:r>
            <a:r>
              <a:rPr lang="cs-CZ" dirty="0"/>
              <a:t> strabismus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E316DB-D25F-4308-B693-8985E5E598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351338"/>
          </a:xfrm>
        </p:spPr>
        <p:txBody>
          <a:bodyPr/>
          <a:lstStyle/>
          <a:p>
            <a:r>
              <a:rPr lang="cs-CZ" dirty="0"/>
              <a:t>Paralytický</a:t>
            </a:r>
          </a:p>
          <a:p>
            <a:r>
              <a:rPr lang="cs-CZ" dirty="0"/>
              <a:t>Restrikční</a:t>
            </a:r>
          </a:p>
          <a:p>
            <a:pPr lvl="1"/>
            <a:r>
              <a:rPr lang="cs-CZ" dirty="0"/>
              <a:t>typ strabismu s limitovanou motilitou způsobenou vnitřními či vnějšími mechanickými faktory. </a:t>
            </a:r>
          </a:p>
          <a:p>
            <a:pPr lvl="1"/>
            <a:r>
              <a:rPr lang="cs-CZ" dirty="0"/>
              <a:t>Široké klinické spektrum.</a:t>
            </a:r>
          </a:p>
          <a:p>
            <a:pPr lvl="1"/>
            <a:r>
              <a:rPr lang="cs-CZ" dirty="0"/>
              <a:t>Většina případů jsou kongenitální, traumatické, endokrinní, </a:t>
            </a:r>
            <a:r>
              <a:rPr lang="cs-CZ" dirty="0" err="1"/>
              <a:t>postparetické</a:t>
            </a:r>
            <a:r>
              <a:rPr lang="cs-CZ" dirty="0"/>
              <a:t> (po prodělané paréze) či myopatické etiologie. </a:t>
            </a:r>
          </a:p>
          <a:p>
            <a:pPr lvl="1"/>
            <a:r>
              <a:rPr lang="cs-CZ" dirty="0"/>
              <a:t>Chirurgické řešení má za cíl napravit především abnormální postavení hlavy, eliminovat/mírnit diplopii v primárním postavení a zlepšit estetiku a psychosociální aspekty pacientova života. 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382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FB0CF5-648D-4A82-B9A8-06BF89325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Duan</a:t>
            </a:r>
            <a:r>
              <a:rPr lang="cs-CZ" dirty="0"/>
              <a:t> </a:t>
            </a:r>
            <a:r>
              <a:rPr lang="cs-CZ" dirty="0" err="1"/>
              <a:t>radial-ray</a:t>
            </a:r>
            <a:r>
              <a:rPr lang="cs-CZ" dirty="0"/>
              <a:t> syndrome</a:t>
            </a:r>
          </a:p>
        </p:txBody>
      </p:sp>
      <p:pic>
        <p:nvPicPr>
          <p:cNvPr id="6" name="Zástupný obsah 5" descr="Obsah obrázku rukavice&#10;&#10;Popis byl vytvořen automaticky">
            <a:extLst>
              <a:ext uri="{FF2B5EF4-FFF2-40B4-BE49-F238E27FC236}">
                <a16:creationId xmlns:a16="http://schemas.microsoft.com/office/drawing/2014/main" id="{A340B7B0-199D-4A76-A96E-490FC663A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979" y="1241789"/>
            <a:ext cx="5891130" cy="5616211"/>
          </a:xfr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CC0A6C1-6A1C-4DD4-9507-A8AE49BBA711}"/>
              </a:ext>
            </a:extLst>
          </p:cNvPr>
          <p:cNvSpPr txBox="1"/>
          <p:nvPr/>
        </p:nvSpPr>
        <p:spPr>
          <a:xfrm>
            <a:off x="665741" y="6025887"/>
            <a:ext cx="543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https://medlineplus.gov/genetics/condition/duane-radial-ray-syndrome/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BDB3D2F-C9A4-4B92-BF1B-0F0842FF6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C2ED-4405-4770-8618-5BD6A36D6E02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58953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EF7623-2694-49BF-8772-767D4867F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Crocodile</a:t>
            </a:r>
            <a:r>
              <a:rPr lang="cs-CZ" dirty="0"/>
              <a:t> </a:t>
            </a:r>
            <a:r>
              <a:rPr lang="cs-CZ" dirty="0" err="1"/>
              <a:t>tear</a:t>
            </a:r>
            <a:r>
              <a:rPr lang="cs-CZ" dirty="0"/>
              <a:t> syndrom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4FD69E-D5F0-4DDF-AC63-A5D6947E2C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351338"/>
          </a:xfrm>
        </p:spPr>
        <p:txBody>
          <a:bodyPr>
            <a:normAutofit/>
          </a:bodyPr>
          <a:lstStyle/>
          <a:p>
            <a:r>
              <a:rPr lang="cs-CZ" sz="2000" dirty="0"/>
              <a:t>= </a:t>
            </a:r>
            <a:r>
              <a:rPr lang="cs-CZ" sz="2000" dirty="0" err="1"/>
              <a:t>Gustolakrimální</a:t>
            </a:r>
            <a:r>
              <a:rPr lang="cs-CZ" sz="2000" dirty="0"/>
              <a:t> reflex = </a:t>
            </a:r>
            <a:r>
              <a:rPr lang="cs-CZ" sz="2000" dirty="0" err="1"/>
              <a:t>Bogoradův</a:t>
            </a:r>
            <a:r>
              <a:rPr lang="cs-CZ" sz="2000" dirty="0"/>
              <a:t> </a:t>
            </a:r>
            <a:r>
              <a:rPr lang="cs-CZ" sz="2000" dirty="0" err="1"/>
              <a:t>sy</a:t>
            </a:r>
            <a:r>
              <a:rPr lang="cs-CZ" sz="2000" dirty="0"/>
              <a:t>. </a:t>
            </a:r>
          </a:p>
          <a:p>
            <a:r>
              <a:rPr lang="cs-CZ" sz="2000" dirty="0"/>
              <a:t>Jednostranné slzení spouštěné chuťovými podněty.</a:t>
            </a:r>
          </a:p>
          <a:p>
            <a:r>
              <a:rPr lang="cs-CZ" sz="2000" dirty="0"/>
              <a:t>Vzácná diagnóza.</a:t>
            </a:r>
          </a:p>
          <a:p>
            <a:r>
              <a:rPr lang="cs-CZ" sz="2000" dirty="0"/>
              <a:t>Může se vyvinout po Bellově obrně, či traumatické paréze.</a:t>
            </a:r>
          </a:p>
          <a:p>
            <a:r>
              <a:rPr lang="cs-CZ" sz="2000" dirty="0"/>
              <a:t>Vrozený může být společně s </a:t>
            </a:r>
            <a:r>
              <a:rPr lang="cs-CZ" sz="2000" dirty="0" err="1"/>
              <a:t>Duanovým</a:t>
            </a:r>
            <a:r>
              <a:rPr lang="cs-CZ" sz="2000" dirty="0"/>
              <a:t> syndromem. </a:t>
            </a:r>
          </a:p>
          <a:p>
            <a:r>
              <a:rPr lang="cs-CZ" sz="2000" dirty="0"/>
              <a:t>Předpokládá se abnormální inervace slzné žlázy regenerujícími chuťovými vlákny buď z lícního nervu (N. VII.), nebo z </a:t>
            </a:r>
            <a:r>
              <a:rPr lang="cs-CZ" sz="2000" dirty="0" err="1"/>
              <a:t>glossopharyngeu</a:t>
            </a:r>
            <a:r>
              <a:rPr lang="cs-CZ" sz="2000" dirty="0"/>
              <a:t> (N. IX.) </a:t>
            </a:r>
          </a:p>
          <a:p>
            <a:r>
              <a:rPr lang="cs-CZ" sz="2000" dirty="0" err="1"/>
              <a:t>Ipsilaterální</a:t>
            </a:r>
            <a:r>
              <a:rPr lang="cs-CZ" sz="2000" dirty="0"/>
              <a:t> postižení. </a:t>
            </a:r>
          </a:p>
          <a:p>
            <a:r>
              <a:rPr lang="cs-CZ" sz="2000" dirty="0"/>
              <a:t>Vzácné + ze </a:t>
            </a:r>
            <a:r>
              <a:rPr lang="cs-CZ" sz="2000" dirty="0" err="1"/>
              <a:t>strabologického</a:t>
            </a:r>
            <a:r>
              <a:rPr lang="cs-CZ" sz="2000" dirty="0"/>
              <a:t> hlediska nic navíc oproti </a:t>
            </a:r>
            <a:r>
              <a:rPr lang="cs-CZ" sz="2000" dirty="0" err="1"/>
              <a:t>Duanovi</a:t>
            </a:r>
            <a:r>
              <a:rPr lang="cs-CZ" sz="2000" dirty="0"/>
              <a:t> =&gt; okrajová diagnóza.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1588CF8-5570-4F83-9130-F005DE761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C2ED-4405-4770-8618-5BD6A36D6E02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932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5AE0A0-46A0-4085-BCBA-6BA733A27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Hereditary</a:t>
            </a:r>
            <a:r>
              <a:rPr lang="cs-CZ" dirty="0"/>
              <a:t> </a:t>
            </a:r>
            <a:r>
              <a:rPr lang="cs-CZ" dirty="0" err="1"/>
              <a:t>congenital</a:t>
            </a:r>
            <a:r>
              <a:rPr lang="cs-CZ" dirty="0"/>
              <a:t> </a:t>
            </a:r>
            <a:r>
              <a:rPr lang="cs-CZ" dirty="0" err="1"/>
              <a:t>facial</a:t>
            </a:r>
            <a:r>
              <a:rPr lang="cs-CZ" dirty="0"/>
              <a:t> </a:t>
            </a:r>
            <a:r>
              <a:rPr lang="cs-CZ" dirty="0" err="1"/>
              <a:t>palsy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9C2F04-2BB5-431C-8E81-0F600CB764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cs-CZ" sz="2000" dirty="0"/>
              <a:t>Vrozené parézy obličeje, či jeho částí. </a:t>
            </a:r>
          </a:p>
          <a:p>
            <a:r>
              <a:rPr lang="cs-CZ" sz="2000" dirty="0"/>
              <a:t>Variabilní obraz, mohou být přítomné také ptózy, či </a:t>
            </a:r>
            <a:r>
              <a:rPr lang="cs-CZ" sz="2000" dirty="0" err="1"/>
              <a:t>lagophthalmus</a:t>
            </a:r>
            <a:r>
              <a:rPr lang="cs-CZ" sz="2000" dirty="0"/>
              <a:t>, paralytický strabismus, další CCDD…</a:t>
            </a:r>
          </a:p>
          <a:p>
            <a:r>
              <a:rPr lang="cs-CZ" sz="2000" dirty="0"/>
              <a:t>Individuální přístup.</a:t>
            </a:r>
          </a:p>
          <a:p>
            <a:r>
              <a:rPr lang="cs-CZ" sz="2000" dirty="0"/>
              <a:t>Poměrně vzácné. 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4B530DC-9859-416D-BCE4-B99D76CA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C2ED-4405-4770-8618-5BD6A36D6E02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758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4CCA58-51CE-4D6C-A8F1-FF7AAE04B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10409"/>
          </a:xfrm>
        </p:spPr>
        <p:txBody>
          <a:bodyPr/>
          <a:lstStyle/>
          <a:p>
            <a:r>
              <a:rPr lang="cs-CZ" dirty="0" err="1"/>
              <a:t>Congenital</a:t>
            </a:r>
            <a:r>
              <a:rPr lang="cs-CZ" dirty="0"/>
              <a:t> </a:t>
            </a:r>
            <a:r>
              <a:rPr lang="cs-CZ" dirty="0" err="1"/>
              <a:t>cranial</a:t>
            </a:r>
            <a:r>
              <a:rPr lang="cs-CZ" dirty="0"/>
              <a:t> </a:t>
            </a:r>
            <a:r>
              <a:rPr lang="cs-CZ" dirty="0" err="1"/>
              <a:t>dysinervation</a:t>
            </a:r>
            <a:r>
              <a:rPr lang="cs-CZ" dirty="0"/>
              <a:t> </a:t>
            </a:r>
            <a:r>
              <a:rPr lang="cs-CZ" dirty="0" err="1"/>
              <a:t>disorders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E316DB-D25F-4308-B693-8985E5E598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9697" y="1580225"/>
            <a:ext cx="11114102" cy="52777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b="1" dirty="0"/>
              <a:t>Řadíme zde: </a:t>
            </a:r>
          </a:p>
          <a:p>
            <a:r>
              <a:rPr lang="cs-CZ" sz="2400" dirty="0" err="1"/>
              <a:t>Duanův</a:t>
            </a:r>
            <a:r>
              <a:rPr lang="cs-CZ" sz="2400" dirty="0"/>
              <a:t> </a:t>
            </a:r>
            <a:r>
              <a:rPr lang="cs-CZ" sz="2400" dirty="0" err="1"/>
              <a:t>retrakční</a:t>
            </a:r>
            <a:r>
              <a:rPr lang="cs-CZ" sz="2400" dirty="0"/>
              <a:t> syndrom.</a:t>
            </a:r>
          </a:p>
          <a:p>
            <a:r>
              <a:rPr lang="cs-CZ" sz="2400" dirty="0" err="1"/>
              <a:t>Duan</a:t>
            </a:r>
            <a:r>
              <a:rPr lang="cs-CZ" sz="2400" dirty="0"/>
              <a:t> </a:t>
            </a:r>
            <a:r>
              <a:rPr lang="cs-CZ" sz="2400" dirty="0" err="1"/>
              <a:t>radial-ray</a:t>
            </a:r>
            <a:r>
              <a:rPr lang="cs-CZ" sz="2400" dirty="0"/>
              <a:t> syndrome (DRRS). </a:t>
            </a:r>
          </a:p>
          <a:p>
            <a:r>
              <a:rPr lang="cs-CZ" sz="2400" dirty="0" err="1"/>
              <a:t>Möbiusův</a:t>
            </a:r>
            <a:r>
              <a:rPr lang="cs-CZ" sz="2400" dirty="0"/>
              <a:t> (někdy také </a:t>
            </a:r>
            <a:r>
              <a:rPr lang="cs-CZ" sz="2400" dirty="0" err="1"/>
              <a:t>Möbiův</a:t>
            </a:r>
            <a:r>
              <a:rPr lang="cs-CZ" sz="2400" dirty="0"/>
              <a:t>) syndrom.</a:t>
            </a:r>
          </a:p>
          <a:p>
            <a:r>
              <a:rPr lang="en-US" sz="2400" dirty="0"/>
              <a:t>Marcus</a:t>
            </a:r>
            <a:r>
              <a:rPr lang="cs-CZ" sz="2400" dirty="0"/>
              <a:t>-</a:t>
            </a:r>
            <a:r>
              <a:rPr lang="en-US" sz="2400" dirty="0"/>
              <a:t>Gunn jaw</a:t>
            </a:r>
            <a:r>
              <a:rPr lang="cs-CZ" sz="2400" dirty="0"/>
              <a:t>-</a:t>
            </a:r>
            <a:r>
              <a:rPr lang="en-US" sz="2400" dirty="0"/>
              <a:t>winking</a:t>
            </a:r>
            <a:r>
              <a:rPr lang="cs-CZ" sz="2400" dirty="0"/>
              <a:t> syndrom.</a:t>
            </a:r>
          </a:p>
          <a:p>
            <a:r>
              <a:rPr lang="cs-CZ" sz="2400" dirty="0" err="1"/>
              <a:t>Crocodile-tear</a:t>
            </a:r>
            <a:r>
              <a:rPr lang="cs-CZ" sz="2400" dirty="0"/>
              <a:t> syndrome = syndrom krokodýlích slz = </a:t>
            </a:r>
            <a:r>
              <a:rPr lang="cs-CZ" sz="2400" dirty="0" err="1"/>
              <a:t>Bogoradův</a:t>
            </a:r>
            <a:r>
              <a:rPr lang="cs-CZ" sz="2400" dirty="0"/>
              <a:t> syndrom. </a:t>
            </a:r>
          </a:p>
          <a:p>
            <a:r>
              <a:rPr lang="cs-CZ" sz="2400" dirty="0"/>
              <a:t>Někdy se k nim řadí také kongenitální ptózy a parézy. </a:t>
            </a:r>
          </a:p>
          <a:p>
            <a:r>
              <a:rPr lang="cs-CZ" sz="2400" dirty="0"/>
              <a:t>Dvojitá obrna zvedačů. </a:t>
            </a:r>
          </a:p>
          <a:p>
            <a:r>
              <a:rPr lang="cs-CZ" sz="2400" dirty="0"/>
              <a:t>Dědičná vrozená paréza </a:t>
            </a:r>
            <a:r>
              <a:rPr lang="cs-CZ" sz="2400" dirty="0" err="1"/>
              <a:t>n.VII</a:t>
            </a:r>
            <a:r>
              <a:rPr lang="cs-CZ" sz="2400" dirty="0"/>
              <a:t>. = </a:t>
            </a:r>
            <a:r>
              <a:rPr lang="cs-CZ" sz="2400" dirty="0" err="1"/>
              <a:t>hereditary</a:t>
            </a:r>
            <a:r>
              <a:rPr lang="cs-CZ" sz="2400" dirty="0"/>
              <a:t> </a:t>
            </a:r>
            <a:r>
              <a:rPr lang="cs-CZ" sz="2400" dirty="0" err="1"/>
              <a:t>congenital</a:t>
            </a:r>
            <a:r>
              <a:rPr lang="cs-CZ" sz="2400" dirty="0"/>
              <a:t> </a:t>
            </a:r>
            <a:r>
              <a:rPr lang="cs-CZ" sz="2400" dirty="0" err="1"/>
              <a:t>facial</a:t>
            </a:r>
            <a:r>
              <a:rPr lang="cs-CZ" sz="2400" dirty="0"/>
              <a:t> </a:t>
            </a:r>
            <a:r>
              <a:rPr lang="cs-CZ" sz="2400" dirty="0" err="1"/>
              <a:t>palsy</a:t>
            </a:r>
            <a:r>
              <a:rPr lang="cs-CZ" sz="2400" dirty="0"/>
              <a:t> </a:t>
            </a:r>
            <a:r>
              <a:rPr lang="en-US" sz="2400" dirty="0"/>
              <a:t>(HCFP</a:t>
            </a:r>
            <a:r>
              <a:rPr lang="cs-CZ" sz="2400" dirty="0"/>
              <a:t>).</a:t>
            </a:r>
            <a:endParaRPr lang="en-US" sz="2400" dirty="0"/>
          </a:p>
          <a:p>
            <a:r>
              <a:rPr lang="cs-CZ" sz="2400" dirty="0"/>
              <a:t>Někdy také </a:t>
            </a:r>
            <a:r>
              <a:rPr lang="en-US" sz="2400" dirty="0"/>
              <a:t>CFEOM</a:t>
            </a:r>
            <a:r>
              <a:rPr lang="cs-CZ" sz="2400" dirty="0"/>
              <a:t>. </a:t>
            </a:r>
            <a:endParaRPr lang="en-US" sz="2400" dirty="0"/>
          </a:p>
        </p:txBody>
      </p:sp>
      <p:pic>
        <p:nvPicPr>
          <p:cNvPr id="5" name="Grafický objekt 4" descr="Zaškrtnutí v odznáčku 1 se souvislou výplní">
            <a:extLst>
              <a:ext uri="{FF2B5EF4-FFF2-40B4-BE49-F238E27FC236}">
                <a16:creationId xmlns:a16="http://schemas.microsoft.com/office/drawing/2014/main" id="{6DF3FC95-BA7A-434B-92C7-2C60064F3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11401" y="4728162"/>
            <a:ext cx="549613" cy="549613"/>
          </a:xfrm>
          <a:prstGeom prst="rect">
            <a:avLst/>
          </a:prstGeom>
        </p:spPr>
      </p:pic>
      <p:pic>
        <p:nvPicPr>
          <p:cNvPr id="7" name="Grafický objekt 6" descr="Zaškrtnutí v odznáčku 1 se souvislou výplní">
            <a:extLst>
              <a:ext uri="{FF2B5EF4-FFF2-40B4-BE49-F238E27FC236}">
                <a16:creationId xmlns:a16="http://schemas.microsoft.com/office/drawing/2014/main" id="{DE9EFC84-5066-4572-9925-91C577D0A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8746" y="5669634"/>
            <a:ext cx="549613" cy="549613"/>
          </a:xfrm>
          <a:prstGeom prst="rect">
            <a:avLst/>
          </a:prstGeom>
        </p:spPr>
      </p:pic>
      <p:pic>
        <p:nvPicPr>
          <p:cNvPr id="6" name="Grafický objekt 5" descr="Zaškrtnutí v odznáčku 1 se souvislou výplní">
            <a:extLst>
              <a:ext uri="{FF2B5EF4-FFF2-40B4-BE49-F238E27FC236}">
                <a16:creationId xmlns:a16="http://schemas.microsoft.com/office/drawing/2014/main" id="{CD5BF016-8769-4911-8901-7DA560E42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58053" y="1970936"/>
            <a:ext cx="549613" cy="549613"/>
          </a:xfrm>
          <a:prstGeom prst="rect">
            <a:avLst/>
          </a:prstGeom>
        </p:spPr>
      </p:pic>
      <p:pic>
        <p:nvPicPr>
          <p:cNvPr id="8" name="Grafický objekt 7" descr="Zaškrtnutí v odznáčku 1 se souvislou výplní">
            <a:extLst>
              <a:ext uri="{FF2B5EF4-FFF2-40B4-BE49-F238E27FC236}">
                <a16:creationId xmlns:a16="http://schemas.microsoft.com/office/drawing/2014/main" id="{D7A87427-28E9-4D6F-92D1-5E020A715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33023" y="2441021"/>
            <a:ext cx="549613" cy="549613"/>
          </a:xfrm>
          <a:prstGeom prst="rect">
            <a:avLst/>
          </a:prstGeom>
        </p:spPr>
      </p:pic>
      <p:pic>
        <p:nvPicPr>
          <p:cNvPr id="9" name="Grafický objekt 8" descr="Zaškrtnutí v odznáčku 1 se souvislou výplní">
            <a:extLst>
              <a:ext uri="{FF2B5EF4-FFF2-40B4-BE49-F238E27FC236}">
                <a16:creationId xmlns:a16="http://schemas.microsoft.com/office/drawing/2014/main" id="{95EE373B-F36A-4EA3-B4EA-F06355AF2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00096" y="3767153"/>
            <a:ext cx="549613" cy="549613"/>
          </a:xfrm>
          <a:prstGeom prst="rect">
            <a:avLst/>
          </a:prstGeom>
        </p:spPr>
      </p:pic>
      <p:pic>
        <p:nvPicPr>
          <p:cNvPr id="10" name="Grafický objekt 9" descr="Zaškrtnutí v odznáčku 1 se souvislou výplní">
            <a:extLst>
              <a:ext uri="{FF2B5EF4-FFF2-40B4-BE49-F238E27FC236}">
                <a16:creationId xmlns:a16="http://schemas.microsoft.com/office/drawing/2014/main" id="{B565C11D-4AE6-49E2-BAD9-7FA6AA1DA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03151" y="5142865"/>
            <a:ext cx="549613" cy="549613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D3D3C64-A15E-4CE2-BCC6-B5F4ADB33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C2ED-4405-4770-8618-5BD6A36D6E02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644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FC78E7-382B-4847-A6BC-74A5CC0DA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algn="ctr"/>
            <a:r>
              <a:rPr lang="cs-CZ" dirty="0"/>
              <a:t>Děkuji Vám za pozornost!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8A6E33-797E-4EEC-85CA-68838414F2B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A33E11D-73B8-4E3F-AAA2-2BC3F6C7D3D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7117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4CCA58-51CE-4D6C-A8F1-FF7AAE04B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Kongenitální restrikční strabismus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E316DB-D25F-4308-B693-8985E5E598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351338"/>
          </a:xfrm>
        </p:spPr>
        <p:txBody>
          <a:bodyPr>
            <a:normAutofit/>
          </a:bodyPr>
          <a:lstStyle/>
          <a:p>
            <a:pPr lvl="1">
              <a:spcAft>
                <a:spcPts val="600"/>
              </a:spcAft>
            </a:pPr>
            <a:r>
              <a:rPr lang="cs-CZ" dirty="0"/>
              <a:t>Vazivové změny svalu (COF – </a:t>
            </a:r>
            <a:r>
              <a:rPr lang="cs-CZ" dirty="0" err="1"/>
              <a:t>congenital</a:t>
            </a:r>
            <a:r>
              <a:rPr lang="cs-CZ" dirty="0"/>
              <a:t> orbital </a:t>
            </a:r>
            <a:r>
              <a:rPr lang="cs-CZ" dirty="0" err="1"/>
              <a:t>fibrosis</a:t>
            </a:r>
            <a:r>
              <a:rPr lang="cs-CZ" dirty="0"/>
              <a:t> /CFEOM - </a:t>
            </a:r>
            <a:r>
              <a:rPr lang="cs-CZ" dirty="0" err="1"/>
              <a:t>congenital</a:t>
            </a:r>
            <a:r>
              <a:rPr lang="cs-CZ" dirty="0"/>
              <a:t> </a:t>
            </a:r>
            <a:r>
              <a:rPr lang="cs-CZ" dirty="0" err="1"/>
              <a:t>fibrosis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extraocular</a:t>
            </a:r>
            <a:r>
              <a:rPr lang="cs-CZ" dirty="0"/>
              <a:t> </a:t>
            </a:r>
            <a:r>
              <a:rPr lang="cs-CZ" dirty="0" err="1"/>
              <a:t>muscles</a:t>
            </a:r>
            <a:r>
              <a:rPr lang="cs-CZ" dirty="0"/>
              <a:t>).</a:t>
            </a:r>
          </a:p>
          <a:p>
            <a:pPr lvl="1">
              <a:spcAft>
                <a:spcPts val="600"/>
              </a:spcAft>
            </a:pPr>
            <a:r>
              <a:rPr lang="cs-CZ" dirty="0"/>
              <a:t>Atypický úpon svalu.</a:t>
            </a:r>
          </a:p>
          <a:p>
            <a:pPr lvl="1">
              <a:spcAft>
                <a:spcPts val="600"/>
              </a:spcAft>
            </a:pPr>
            <a:r>
              <a:rPr lang="cs-CZ" dirty="0"/>
              <a:t>Atypicky tvořený prostor orbity neumožňující správnou mechanickou funkci svalu.</a:t>
            </a:r>
          </a:p>
          <a:p>
            <a:pPr lvl="1">
              <a:spcAft>
                <a:spcPts val="600"/>
              </a:spcAft>
            </a:pPr>
            <a:r>
              <a:rPr lang="cs-CZ" dirty="0"/>
              <a:t>Velice vzácné. </a:t>
            </a:r>
          </a:p>
          <a:p>
            <a:pPr lvl="1">
              <a:spcAft>
                <a:spcPts val="600"/>
              </a:spcAft>
            </a:pPr>
            <a:r>
              <a:rPr lang="cs-CZ" dirty="0"/>
              <a:t>Zvláštní skupinou tzv. </a:t>
            </a:r>
            <a:r>
              <a:rPr lang="cs-CZ" i="1" dirty="0"/>
              <a:t>kongenitální kraniální </a:t>
            </a:r>
            <a:r>
              <a:rPr lang="cs-CZ" i="1" dirty="0" err="1"/>
              <a:t>dysinervační</a:t>
            </a:r>
            <a:r>
              <a:rPr lang="cs-CZ" i="1" dirty="0"/>
              <a:t> syndromy (</a:t>
            </a:r>
            <a:r>
              <a:rPr lang="cs-CZ" i="1" dirty="0" err="1"/>
              <a:t>Congenital</a:t>
            </a:r>
            <a:r>
              <a:rPr lang="cs-CZ" i="1" dirty="0"/>
              <a:t> </a:t>
            </a:r>
            <a:r>
              <a:rPr lang="cs-CZ" i="1" dirty="0" err="1"/>
              <a:t>cranial</a:t>
            </a:r>
            <a:r>
              <a:rPr lang="cs-CZ" i="1" dirty="0"/>
              <a:t> </a:t>
            </a:r>
            <a:r>
              <a:rPr lang="cs-CZ" i="1" dirty="0" err="1"/>
              <a:t>dysinervation</a:t>
            </a:r>
            <a:r>
              <a:rPr lang="cs-CZ" i="1" dirty="0"/>
              <a:t> </a:t>
            </a:r>
            <a:r>
              <a:rPr lang="cs-CZ" i="1" dirty="0" err="1"/>
              <a:t>dysorders</a:t>
            </a:r>
            <a:r>
              <a:rPr lang="cs-CZ" i="1" dirty="0"/>
              <a:t> = CCDD)</a:t>
            </a:r>
            <a:endParaRPr lang="cs-CZ" dirty="0"/>
          </a:p>
          <a:p>
            <a:pPr lvl="2">
              <a:spcAft>
                <a:spcPts val="600"/>
              </a:spcAft>
            </a:pPr>
            <a:r>
              <a:rPr lang="cs-CZ" dirty="0"/>
              <a:t>na pomezí restrikce a parézy. 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341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4CCA58-51CE-4D6C-A8F1-FF7AAE04B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Kongenitální restrikční strabismus - COF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352B2CDC-B781-4692-822C-7782E6BC12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67202" y="1301842"/>
            <a:ext cx="8857592" cy="4849523"/>
          </a:xfr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295979B-3A9F-4B7D-8E4D-6A9A0325A2B0}"/>
              </a:ext>
            </a:extLst>
          </p:cNvPr>
          <p:cNvSpPr txBox="1"/>
          <p:nvPr/>
        </p:nvSpPr>
        <p:spPr>
          <a:xfrm>
            <a:off x="419097" y="6338986"/>
            <a:ext cx="11353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0" i="1" dirty="0" err="1">
                <a:solidFill>
                  <a:srgbClr val="000000"/>
                </a:solidFill>
                <a:effectLst/>
              </a:rPr>
              <a:t>Bata</a:t>
            </a:r>
            <a:r>
              <a:rPr lang="cs-CZ" sz="1400" b="0" i="1" dirty="0">
                <a:solidFill>
                  <a:srgbClr val="000000"/>
                </a:solidFill>
                <a:effectLst/>
              </a:rPr>
              <a:t>, B.M., </a:t>
            </a:r>
            <a:r>
              <a:rPr lang="cs-CZ" sz="1400" b="0" i="1" dirty="0" err="1">
                <a:solidFill>
                  <a:srgbClr val="000000"/>
                </a:solidFill>
                <a:effectLst/>
              </a:rPr>
              <a:t>Garrity</a:t>
            </a:r>
            <a:r>
              <a:rPr lang="cs-CZ" sz="1400" b="0" i="1" dirty="0">
                <a:solidFill>
                  <a:srgbClr val="000000"/>
                </a:solidFill>
                <a:effectLst/>
              </a:rPr>
              <a:t>, J.A., </a:t>
            </a:r>
            <a:r>
              <a:rPr lang="cs-CZ" sz="1400" b="0" i="1" dirty="0" err="1">
                <a:solidFill>
                  <a:srgbClr val="000000"/>
                </a:solidFill>
                <a:effectLst/>
              </a:rPr>
              <a:t>Brodsky</a:t>
            </a:r>
            <a:r>
              <a:rPr lang="cs-CZ" sz="1400" b="0" i="1" dirty="0">
                <a:solidFill>
                  <a:srgbClr val="000000"/>
                </a:solidFill>
                <a:effectLst/>
              </a:rPr>
              <a:t>, M.C., 2018. </a:t>
            </a:r>
            <a:r>
              <a:rPr lang="cs-CZ" sz="1400" b="0" i="1" dirty="0" err="1">
                <a:solidFill>
                  <a:srgbClr val="000000"/>
                </a:solidFill>
                <a:effectLst/>
              </a:rPr>
              <a:t>Congenital</a:t>
            </a:r>
            <a:r>
              <a:rPr lang="cs-CZ" sz="1400" b="0" i="1" dirty="0">
                <a:solidFill>
                  <a:srgbClr val="000000"/>
                </a:solidFill>
                <a:effectLst/>
              </a:rPr>
              <a:t> </a:t>
            </a:r>
            <a:r>
              <a:rPr lang="cs-CZ" sz="1400" b="0" i="1" dirty="0" err="1">
                <a:solidFill>
                  <a:srgbClr val="000000"/>
                </a:solidFill>
                <a:effectLst/>
              </a:rPr>
              <a:t>Restrictive</a:t>
            </a:r>
            <a:r>
              <a:rPr lang="cs-CZ" sz="1400" b="0" i="1" dirty="0">
                <a:solidFill>
                  <a:srgbClr val="000000"/>
                </a:solidFill>
                <a:effectLst/>
              </a:rPr>
              <a:t> Strabismus. JAMA </a:t>
            </a:r>
            <a:r>
              <a:rPr lang="cs-CZ" sz="1400" b="0" i="1" dirty="0" err="1">
                <a:solidFill>
                  <a:srgbClr val="000000"/>
                </a:solidFill>
                <a:effectLst/>
              </a:rPr>
              <a:t>Ophthalmology</a:t>
            </a:r>
            <a:r>
              <a:rPr lang="cs-CZ" sz="1400" b="0" i="1" dirty="0">
                <a:solidFill>
                  <a:srgbClr val="000000"/>
                </a:solidFill>
                <a:effectLst/>
              </a:rPr>
              <a:t> 136, 442.. doi:10.1001/jamaophthalmol.2017.4345</a:t>
            </a:r>
            <a:endParaRPr lang="cs-CZ" sz="1400" i="1" dirty="0"/>
          </a:p>
        </p:txBody>
      </p:sp>
    </p:spTree>
    <p:extLst>
      <p:ext uri="{BB962C8B-B14F-4D97-AF65-F5344CB8AC3E}">
        <p14:creationId xmlns:p14="http://schemas.microsoft.com/office/powerpoint/2010/main" val="1608589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4CCA58-51CE-4D6C-A8F1-FF7AAE04B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Kongenitální restrikční strabismus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E316DB-D25F-4308-B693-8985E5E598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Vrozená fibróza okohybných svalů - CFEOM</a:t>
            </a:r>
            <a:endParaRPr lang="cs-CZ" dirty="0"/>
          </a:p>
          <a:p>
            <a:pPr marL="0" indent="0">
              <a:buNone/>
            </a:pPr>
            <a:r>
              <a:rPr lang="cs-CZ" sz="2000" dirty="0"/>
              <a:t>= stacionární zevní oftalmoplegie nebo syndrom vrozené fibrózy zevních okohybných svalů. </a:t>
            </a:r>
          </a:p>
          <a:p>
            <a:r>
              <a:rPr lang="cs-CZ" sz="2000" b="1" dirty="0"/>
              <a:t>Oboustranné</a:t>
            </a:r>
            <a:r>
              <a:rPr lang="cs-CZ" sz="2000" dirty="0"/>
              <a:t> neprogresivní kongenitální onemocnění.</a:t>
            </a:r>
          </a:p>
          <a:p>
            <a:r>
              <a:rPr lang="cs-CZ" sz="2000" dirty="0"/>
              <a:t>Oboustranná ptóza (parciální, někdy asymetrická), </a:t>
            </a:r>
            <a:r>
              <a:rPr lang="cs-CZ" sz="2000" dirty="0" err="1"/>
              <a:t>hypotropie</a:t>
            </a:r>
            <a:r>
              <a:rPr lang="cs-CZ" sz="2000" dirty="0"/>
              <a:t> a váznoucí elevace obou bulbů.</a:t>
            </a:r>
          </a:p>
          <a:p>
            <a:r>
              <a:rPr lang="cs-CZ" sz="2000" dirty="0"/>
              <a:t>Bulby často nepřesáhnou ani horizontálu, bývá i omezena abdukce.  </a:t>
            </a:r>
          </a:p>
          <a:p>
            <a:r>
              <a:rPr lang="cs-CZ" sz="2000" dirty="0"/>
              <a:t>Mohou být také anomální synkinézy, nejčastěji při pokusu o pohled vzhůru, kdy se oči stáčejí do konvergence. </a:t>
            </a:r>
          </a:p>
          <a:p>
            <a:r>
              <a:rPr lang="cs-CZ" sz="2000" dirty="0"/>
              <a:t>Kompenzační postavení hlavy – záklon, zvednutá brada. </a:t>
            </a:r>
          </a:p>
          <a:p>
            <a:r>
              <a:rPr lang="cs-CZ" sz="2000" dirty="0"/>
              <a:t>Předpokládá se dysfunkce částí nebo celých nervů N.III a N. IV. a / nebo svalů, které jsou těmito nervy inervovány. </a:t>
            </a:r>
          </a:p>
          <a:p>
            <a:r>
              <a:rPr lang="cs-CZ" sz="2000" dirty="0"/>
              <a:t>Chirurgická léčba je svízelná. </a:t>
            </a:r>
          </a:p>
          <a:p>
            <a:r>
              <a:rPr lang="cs-CZ" sz="2000" dirty="0"/>
              <a:t> Raritní diagnóza.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472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4CCA58-51CE-4D6C-A8F1-FF7AAE04B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CFEOM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E316DB-D25F-4308-B693-8985E5E598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08299" y="6087534"/>
            <a:ext cx="6375401" cy="33760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cs-CZ" sz="1400" i="1" dirty="0"/>
              <a:t>https://webeye.ophth.uiowa.edu/eyeforum/cases-i/case114/CFEOM.html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3F8B554-DFB7-44E1-89B2-FCEDF5FB0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359" y="1435100"/>
            <a:ext cx="10053277" cy="39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82324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3729</TotalTime>
  <Words>3279</Words>
  <Application>Microsoft Office PowerPoint</Application>
  <PresentationFormat>Širokoúhlá obrazovka</PresentationFormat>
  <Paragraphs>356</Paragraphs>
  <Slides>54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59" baseType="lpstr">
      <vt:lpstr>-apple-system</vt:lpstr>
      <vt:lpstr>Arial</vt:lpstr>
      <vt:lpstr>Calibri</vt:lpstr>
      <vt:lpstr>Calibri Light</vt:lpstr>
      <vt:lpstr>Motiv Office</vt:lpstr>
      <vt:lpstr>Strabologie I.   5. přednáška </vt:lpstr>
      <vt:lpstr>Paralytický strabismus - doplnění</vt:lpstr>
      <vt:lpstr>Prezentace aplikace PowerPoint</vt:lpstr>
      <vt:lpstr>Paralytický strabismus - doplnění</vt:lpstr>
      <vt:lpstr>Inkomitantní strabismus</vt:lpstr>
      <vt:lpstr>Kongenitální restrikční strabismus</vt:lpstr>
      <vt:lpstr>Kongenitální restrikční strabismus - COF</vt:lpstr>
      <vt:lpstr>Kongenitální restrikční strabismus</vt:lpstr>
      <vt:lpstr>CFEOM</vt:lpstr>
      <vt:lpstr>Posttraumatický restrikční strabismus</vt:lpstr>
      <vt:lpstr>Prezentace aplikace PowerPoint</vt:lpstr>
      <vt:lpstr>Blow-out fracture</vt:lpstr>
      <vt:lpstr>Blow-out fracture</vt:lpstr>
      <vt:lpstr>Blow-out fracture</vt:lpstr>
      <vt:lpstr>Blow-out fracture</vt:lpstr>
      <vt:lpstr>Blow-out fracture</vt:lpstr>
      <vt:lpstr>Další, méně časté případy posttraumatického restrikčního strabismu.</vt:lpstr>
      <vt:lpstr>Prezentace aplikace PowerPoint</vt:lpstr>
      <vt:lpstr>Dg. a Th.</vt:lpstr>
      <vt:lpstr>Endokrinní orbitopatie</vt:lpstr>
      <vt:lpstr>Endokrinní orbitopatie</vt:lpstr>
      <vt:lpstr>Endokrinní orbitopatie</vt:lpstr>
      <vt:lpstr>Endokrinní orbitopatie - příznaky</vt:lpstr>
      <vt:lpstr>Endokrinní orbitopatie - příznaky</vt:lpstr>
      <vt:lpstr>Endokrinní orbitopatie – terapie</vt:lpstr>
      <vt:lpstr>Endokrinní orbitopatie</vt:lpstr>
      <vt:lpstr>Endokrinní orbitopatie</vt:lpstr>
      <vt:lpstr>Endokrinní orbitopatie</vt:lpstr>
      <vt:lpstr>Endokrinní orbitopatie</vt:lpstr>
      <vt:lpstr>Postparetický restrikční strabismus</vt:lpstr>
      <vt:lpstr>Postoperační restrikční strabismus</vt:lpstr>
      <vt:lpstr>Myopický restrikční strabismus</vt:lpstr>
      <vt:lpstr>Myopatický restrikční strabismus</vt:lpstr>
      <vt:lpstr>Myopatický restrikční strabismus</vt:lpstr>
      <vt:lpstr>Myopatický restrikční strabismus</vt:lpstr>
      <vt:lpstr>Myopatický restrikční strabismus</vt:lpstr>
      <vt:lpstr>Congenital cranial dysinervation disorders </vt:lpstr>
      <vt:lpstr>Congenital cranial dysinervation disorders </vt:lpstr>
      <vt:lpstr>Prezentace aplikace PowerPoint</vt:lpstr>
      <vt:lpstr>Prezentace aplikace PowerPoint</vt:lpstr>
      <vt:lpstr>Congenital cranial dysinervation disorders </vt:lpstr>
      <vt:lpstr>Duanův retrakční syndrom </vt:lpstr>
      <vt:lpstr>Duanův retrakční syndrom </vt:lpstr>
      <vt:lpstr>Duanův retrakční syndrom </vt:lpstr>
      <vt:lpstr>Duanův retrakční syndrom </vt:lpstr>
      <vt:lpstr>Duanův retrakční syndrom </vt:lpstr>
      <vt:lpstr>Duan radial-ray syndrome</vt:lpstr>
      <vt:lpstr>Duan radial-ray syndrome</vt:lpstr>
      <vt:lpstr>Duan radial-ray syndrome</vt:lpstr>
      <vt:lpstr>Duan radial-ray syndrome</vt:lpstr>
      <vt:lpstr>Crocodile tear syndrom</vt:lpstr>
      <vt:lpstr>Hereditary congenital facial palsy</vt:lpstr>
      <vt:lpstr>Congenital cranial dysinervation disorders </vt:lpstr>
      <vt:lpstr>Děkuji Vám za pozornost!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Strabologie I.   5. distanční přednáška </dc:title>
  <dc:creator>Martin Komínek</dc:creator>
  <cp:lastModifiedBy>Martin Komínek</cp:lastModifiedBy>
  <cp:revision>2</cp:revision>
  <dcterms:created xsi:type="dcterms:W3CDTF">2020-12-05T16:37:05Z</dcterms:created>
  <dcterms:modified xsi:type="dcterms:W3CDTF">2022-11-28T12:59:56Z</dcterms:modified>
</cp:coreProperties>
</file>