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7" r:id="rId16"/>
    <p:sldId id="279" r:id="rId17"/>
    <p:sldId id="28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Daňová soustava ČR</a:t>
            </a:r>
            <a:endParaRPr lang="cs-CZ" altLang="cs-CZ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Daně z příjmu</a:t>
            </a:r>
          </a:p>
          <a:p>
            <a:r>
              <a:rPr lang="cs-CZ" altLang="cs-CZ" sz="2800" dirty="0"/>
              <a:t>Majetkové daně</a:t>
            </a:r>
          </a:p>
          <a:p>
            <a:r>
              <a:rPr lang="cs-CZ" altLang="cs-CZ" sz="2800" dirty="0"/>
              <a:t>Nepřímé daně</a:t>
            </a:r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nemovitých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Dva typy daněného majetku jsou:</a:t>
            </a:r>
          </a:p>
          <a:p>
            <a:pPr lvl="1"/>
            <a:r>
              <a:rPr lang="cs-CZ" sz="1800" dirty="0"/>
              <a:t>pozemek,</a:t>
            </a:r>
          </a:p>
          <a:p>
            <a:pPr lvl="1"/>
            <a:r>
              <a:rPr lang="cs-CZ" sz="1800" dirty="0"/>
              <a:t>stavba.</a:t>
            </a:r>
          </a:p>
          <a:p>
            <a:endParaRPr lang="cs-CZ" sz="1800" b="1" dirty="0"/>
          </a:p>
          <a:p>
            <a:r>
              <a:rPr lang="cs-CZ" sz="1800" b="1" dirty="0"/>
              <a:t>Nemovitost</a:t>
            </a:r>
            <a:r>
              <a:rPr lang="cs-CZ" sz="1800" dirty="0"/>
              <a:t> je kombinací pozemku a jeho úprav.</a:t>
            </a:r>
          </a:p>
          <a:p>
            <a:endParaRPr lang="cs-CZ" sz="1800" dirty="0"/>
          </a:p>
          <a:p>
            <a:r>
              <a:rPr lang="cs-CZ" sz="1800" dirty="0"/>
              <a:t>Nemovitost je daněna dle toho, do jaké skupiny nemovitostí patří.</a:t>
            </a:r>
          </a:p>
          <a:p>
            <a:r>
              <a:rPr lang="cs-CZ" sz="1800" dirty="0"/>
              <a:t>Skupina se určuje podle toho, jak se nemovitost používá.</a:t>
            </a:r>
          </a:p>
          <a:p>
            <a:r>
              <a:rPr lang="cs-CZ" sz="1800" dirty="0"/>
              <a:t>Míra zdanění může být jiná pro každou skupinu.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silniční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dirty="0"/>
              <a:t>Předmětem </a:t>
            </a:r>
            <a:r>
              <a:rPr lang="cs-CZ" sz="1800" b="1" dirty="0"/>
              <a:t>daně </a:t>
            </a:r>
            <a:r>
              <a:rPr lang="cs-CZ" sz="1800" dirty="0"/>
              <a:t>jsou všechna motorová vozidla, která jsou používána k podnikání, a to i když jsou vlastněna soukromými osobami.</a:t>
            </a:r>
          </a:p>
          <a:p>
            <a:r>
              <a:rPr lang="cs-CZ" sz="1800" dirty="0"/>
              <a:t>Poplatníkem i plátcem této daně je provozovatel vozidla, který je zapsán v jeho technickém průkazu. </a:t>
            </a:r>
          </a:p>
          <a:p>
            <a:r>
              <a:rPr lang="cs-CZ" sz="1800" dirty="0"/>
              <a:t>Sazba daně je stanovena podle obsahu motoru a objemu válců v motoru u osobních automobilů, u nákladních pak závisí na hmotnosti celého vozidla a počtu náprav.</a:t>
            </a:r>
          </a:p>
          <a:p>
            <a:r>
              <a:rPr lang="cs-CZ" sz="1800" dirty="0"/>
              <a:t>V současné době se uplatňuje sleva na všechna vozidla dle data registrace – první tři roky 48 %, další tři roky 40% a další tři roky 25 %; vozidla s první registrací do 31. 12. 1989 platí malus 25 %. </a:t>
            </a:r>
          </a:p>
          <a:p>
            <a:r>
              <a:rPr lang="cs-CZ" sz="1800" dirty="0"/>
              <a:t>Zdaňovacím obdobím je 1 rok, daň se platí ve 4 zálohách (15. dubna, 15. července, 15. října a 15. prosince).</a:t>
            </a:r>
          </a:p>
          <a:p>
            <a:r>
              <a:rPr lang="cs-CZ" sz="1800" dirty="0"/>
              <a:t>Majitel vozidla je povinen do konce ledna následujícího roku podat daňové přiznání. </a:t>
            </a:r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daně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853808" cy="4147591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Nepřímá daň</a:t>
            </a:r>
            <a:r>
              <a:rPr lang="cs-CZ" sz="1800" dirty="0"/>
              <a:t> je taková daň, kterou státu platí jiná osoba (plátce) než ta, na kterou účinky daně dopadají (poplatník).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Označuje se také jako </a:t>
            </a:r>
            <a:r>
              <a:rPr lang="cs-CZ" sz="1800" b="1" dirty="0"/>
              <a:t>daň ze spotřeby</a:t>
            </a:r>
            <a:r>
              <a:rPr lang="cs-CZ" sz="1800" dirty="0"/>
              <a:t>, neboť daň je zahrnuta v ceně zboží nebo služeb nakupovaných poplatníkem, který tuto daň hradí v rámci úhrady své spotřeby (a státu pak daň zaplatí příslušný obchodník).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Nepřímá daň může být:</a:t>
            </a:r>
          </a:p>
          <a:p>
            <a:pPr lvl="1" algn="just">
              <a:spcBef>
                <a:spcPts val="0"/>
              </a:spcBef>
            </a:pPr>
            <a:r>
              <a:rPr lang="cs-CZ" sz="1800" b="1" dirty="0"/>
              <a:t>selektivní </a:t>
            </a:r>
            <a:r>
              <a:rPr lang="cs-CZ" sz="1800" dirty="0"/>
              <a:t>(např. spotřební daň), která se týká pouze vybraných druhů zboží,</a:t>
            </a:r>
          </a:p>
          <a:p>
            <a:pPr lvl="1" algn="just">
              <a:spcBef>
                <a:spcPts val="0"/>
              </a:spcBef>
            </a:pPr>
            <a:r>
              <a:rPr lang="cs-CZ" sz="1800" b="1" dirty="0"/>
              <a:t>univerzální </a:t>
            </a:r>
            <a:r>
              <a:rPr lang="cs-CZ" sz="1800" dirty="0"/>
              <a:t>(např. daň z přidané hodnoty), která se týká veškerého zboží.</a:t>
            </a:r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daně</a:t>
            </a:r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0"/>
              </a:spcBef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Ve srovnání s přímými daněmi lze některé vlastnosti nepřímých daní označit za </a:t>
            </a:r>
            <a:r>
              <a:rPr lang="cs-CZ" b="1" dirty="0"/>
              <a:t>výhodné</a:t>
            </a:r>
            <a:r>
              <a:rPr lang="cs-CZ" dirty="0"/>
              <a:t>: 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stabilní a předvídatelné, poplatník může změnou svého chování do určité míry ovlivnit výši odvedené daně,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jejich výběr je jednodušší než u přímých daní,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rovné – pro všechny platí stejná sazba daně,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nenápadné, skryté v ceně zboží – vyvolávají tedy u poplatníků méně negativních pocitů.</a:t>
            </a:r>
          </a:p>
          <a:p>
            <a:pPr algn="just">
              <a:spcBef>
                <a:spcPts val="0"/>
              </a:spcBef>
              <a:buClr>
                <a:schemeClr val="tx2"/>
              </a:buClr>
              <a:buSzPct val="120000"/>
            </a:pPr>
            <a:endParaRPr lang="cs-CZ" dirty="0"/>
          </a:p>
          <a:p>
            <a:pPr marL="285750" indent="-285750" algn="just">
              <a:spcBef>
                <a:spcPts val="0"/>
              </a:spcBef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Některé vlastnosti však lze označit naopak za </a:t>
            </a:r>
            <a:r>
              <a:rPr lang="cs-CZ" b="1" dirty="0"/>
              <a:t>nevýhodné</a:t>
            </a:r>
            <a:r>
              <a:rPr lang="cs-CZ" dirty="0"/>
              <a:t>: 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jednorázově zvyšují ceny a krátkodobě zvyšují inflaci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deformují ceny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nenápadné, skryté v ceně zboží.</a:t>
            </a:r>
          </a:p>
        </p:txBody>
      </p: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přidané hodnoty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320480"/>
          </a:xfrm>
        </p:spPr>
        <p:txBody>
          <a:bodyPr/>
          <a:lstStyle/>
          <a:p>
            <a:pPr algn="just"/>
            <a:r>
              <a:rPr lang="cs-CZ" sz="1600" b="1" dirty="0"/>
              <a:t>Daň z přidané hodnoty</a:t>
            </a:r>
            <a:r>
              <a:rPr lang="cs-CZ" sz="1600" dirty="0"/>
              <a:t> (zkratka </a:t>
            </a:r>
            <a:r>
              <a:rPr lang="cs-CZ" sz="1600" b="1" dirty="0"/>
              <a:t>DPH</a:t>
            </a:r>
            <a:r>
              <a:rPr lang="cs-CZ" sz="1600" dirty="0"/>
              <a:t>) tvoří jeden z nejdůležitějších příjmů státního rozpočtu.</a:t>
            </a:r>
          </a:p>
          <a:p>
            <a:pPr algn="just"/>
            <a:r>
              <a:rPr lang="cs-CZ" sz="1600" dirty="0"/>
              <a:t>Princip této daně je v tom, že dodavatel, pokud je registrován jako plátce, musí odvést z obchodu část hodnoty, pokud je tento obchod předmětem daně.</a:t>
            </a:r>
          </a:p>
          <a:p>
            <a:pPr algn="just"/>
            <a:r>
              <a:rPr lang="cs-CZ" sz="1600" dirty="0"/>
              <a:t>Naopak odběratel si za jistých podmínek může zažádat o vrácení daně, kterou při obchodu dodavateli (plátci) zaplatil.</a:t>
            </a:r>
          </a:p>
          <a:p>
            <a:pPr algn="just"/>
            <a:r>
              <a:rPr lang="cs-CZ" sz="1600" dirty="0"/>
              <a:t>Hlavní výhodou této daně je, že se snadno vymáhá a subjekty se jejímu placení mohou hůře vyhnout. </a:t>
            </a:r>
          </a:p>
          <a:p>
            <a:pPr algn="just"/>
            <a:r>
              <a:rPr lang="cs-CZ" sz="1600" dirty="0"/>
              <a:t>V České republice byla tato daň zavedena 1. ledna 1993 a nahradila tak dříve používanou daň z obratu.</a:t>
            </a:r>
          </a:p>
          <a:p>
            <a:pPr algn="just"/>
            <a:r>
              <a:rPr lang="cs-CZ" sz="1600" b="1" dirty="0"/>
              <a:t>Předmětem daně</a:t>
            </a:r>
            <a:r>
              <a:rPr lang="cs-CZ" sz="1600" dirty="0"/>
              <a:t> je dodání zboží (nejen v tuzemsku, ale i v zahraničí), převod nemovitosti  nebo poskytnutí služby za úplatu fyzickou nebo právnickou osobou, která samostatně uskutečňuje ekonomické činnosti, s místem plnění v tuzemsku, pokud nebylo od této daně osvobozeno.</a:t>
            </a:r>
          </a:p>
          <a:p>
            <a:pPr algn="just"/>
            <a:r>
              <a:rPr lang="cs-CZ" sz="1600" dirty="0"/>
              <a:t>Zboží není předmětem daně, pokud jeho celková hodnota (z jiného členského státu EU) nepřekročila 326 000 Kč v příslušném ani v předchozím roce.</a:t>
            </a:r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přidané hodnoty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507631"/>
          </a:xfrm>
        </p:spPr>
        <p:txBody>
          <a:bodyPr/>
          <a:lstStyle/>
          <a:p>
            <a:r>
              <a:rPr lang="cs-CZ" sz="1800" b="1" dirty="0"/>
              <a:t>Plátcem daně z přidané hodnoty</a:t>
            </a:r>
            <a:r>
              <a:rPr lang="cs-CZ" sz="1800" dirty="0"/>
              <a:t> je každý subjekt se sídlem, provozovnou či místem podnikání registrovaný jako plátce DPH.</a:t>
            </a:r>
          </a:p>
          <a:p>
            <a:r>
              <a:rPr lang="cs-CZ" sz="1800" dirty="0"/>
              <a:t>V ČR se plátcem musí povinně stát subjekt, jehož obrat přesáhl za 12 po sobě jdoucích kalendářních měsíců částku 1 000 000 Kč.</a:t>
            </a:r>
          </a:p>
          <a:p>
            <a:r>
              <a:rPr lang="cs-CZ" sz="1800" dirty="0"/>
              <a:t>Od 1. ledna 2010 se plátcem DPH stává každý český podnikatel, který poskytne nebo přijme službu od podnikatele registrovaného k DPH v jiném státu EU bez ohledu na výšku obratu.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Daň z přidané hodnoty v Česku je rozdělena do </a:t>
            </a:r>
            <a:r>
              <a:rPr lang="cs-CZ" sz="1800" b="1" dirty="0"/>
              <a:t>tří sazeb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základní sazba DPH ve výši 21 %</a:t>
            </a:r>
          </a:p>
          <a:p>
            <a:pPr lvl="1"/>
            <a:r>
              <a:rPr lang="cs-CZ" sz="1800" dirty="0"/>
              <a:t>první snížená sazba DPH ve výši 15 %</a:t>
            </a:r>
          </a:p>
          <a:p>
            <a:pPr lvl="1"/>
            <a:r>
              <a:rPr lang="cs-CZ" sz="1800" dirty="0"/>
              <a:t>druhá snížená sazba DPH ve výši 10 %.</a:t>
            </a:r>
          </a:p>
        </p:txBody>
      </p:sp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Spotřební daň</a:t>
            </a:r>
            <a:r>
              <a:rPr lang="cs-CZ" sz="1800" dirty="0"/>
              <a:t> je nepřímá selektivní daň, kterou zavádí stát za účelem regulovat cenu určitých komodit na trhu.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Spotřební daň se liší od daně z přidané hodnoty ve dvou bodech: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Je zpravidla selektivní. 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DPH se počítá jako procentuální částka ze základu, který zahrnuje i spotřební daň, která je přičítána fixní částkou podle naturální jednotky zboží (resp. minimální částkou).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Zdaňovací období pro tuto daň je jeden měsíc.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Plátci daně jsou výrobci a provozovatelé tzv. daňových skladů.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Poplatníky jsou pak kupující výrobku.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Sazby daně jsou většinou stanoveny samostatně pro každý typ výrobku v závislosti na měrných jednotkách (l, kg, ks, ...).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Spotřební daň tvoří přibližně 14 % státního rozpočtu ČR.</a:t>
            </a:r>
          </a:p>
        </p:txBody>
      </p:sp>
    </p:spTree>
    <p:extLst>
      <p:ext uri="{BB962C8B-B14F-4D97-AF65-F5344CB8AC3E}">
        <p14:creationId xmlns:p14="http://schemas.microsoft.com/office/powerpoint/2010/main" val="2720243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Jednotlivými spotřebními daněmi dle zákona o spotřební dani jsou: </a:t>
            </a:r>
          </a:p>
          <a:p>
            <a:pPr lvl="1"/>
            <a:r>
              <a:rPr lang="cs-CZ" sz="1800" dirty="0"/>
              <a:t>daň z minerálních olejů </a:t>
            </a:r>
          </a:p>
          <a:p>
            <a:pPr lvl="1"/>
            <a:r>
              <a:rPr lang="cs-CZ" sz="1800" dirty="0"/>
              <a:t>daň z lihu </a:t>
            </a:r>
          </a:p>
          <a:p>
            <a:pPr lvl="1"/>
            <a:r>
              <a:rPr lang="cs-CZ" sz="1800" dirty="0"/>
              <a:t>daň z piva </a:t>
            </a:r>
          </a:p>
          <a:p>
            <a:pPr lvl="1"/>
            <a:r>
              <a:rPr lang="cs-CZ" sz="1800" dirty="0"/>
              <a:t>daň z vína a meziproduktů </a:t>
            </a:r>
          </a:p>
          <a:p>
            <a:pPr lvl="1"/>
            <a:r>
              <a:rPr lang="cs-CZ" sz="1800" dirty="0"/>
              <a:t>daň z tabákových výrobků </a:t>
            </a:r>
          </a:p>
          <a:p>
            <a:pPr lvl="1"/>
            <a:r>
              <a:rPr lang="cs-CZ" sz="1800" dirty="0"/>
              <a:t>daň ze surového tabáku </a:t>
            </a:r>
          </a:p>
          <a:p>
            <a:pPr lvl="1"/>
            <a:r>
              <a:rPr lang="cs-CZ" sz="1800" dirty="0"/>
              <a:t>daň ze zahřívaných tabákových výrobků </a:t>
            </a:r>
          </a:p>
          <a:p>
            <a:pPr lvl="1"/>
            <a:r>
              <a:rPr lang="cs-CZ" sz="1800" dirty="0"/>
              <a:t>daň z elektřiny </a:t>
            </a:r>
          </a:p>
          <a:p>
            <a:pPr lvl="1"/>
            <a:r>
              <a:rPr lang="cs-CZ" sz="1800" dirty="0"/>
              <a:t>daň z pevných paliv </a:t>
            </a:r>
          </a:p>
          <a:p>
            <a:pPr lvl="1"/>
            <a:r>
              <a:rPr lang="cs-CZ" sz="1800" dirty="0"/>
              <a:t>daň ze zemního plynu a některých dalších plynů.</a:t>
            </a:r>
          </a:p>
        </p:txBody>
      </p:sp>
    </p:spTree>
    <p:extLst>
      <p:ext uri="{BB962C8B-B14F-4D97-AF65-F5344CB8AC3E}">
        <p14:creationId xmlns:p14="http://schemas.microsoft.com/office/powerpoint/2010/main" val="191042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Daňová soustava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/>
              <a:t>Daň</a:t>
            </a:r>
            <a:r>
              <a:rPr lang="cs-CZ" sz="1600" dirty="0"/>
              <a:t> je platbou: 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nedobrovolnou, povinnou a vynutitelnou státní mocí – placení daní je nařízeno zákonem,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nenávratnou – zaplacenou daň nelze požadovat zpět,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neekvivalentní – neexistuje nárok na adekvátní plnění za daň,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neúčelovou – plátce daně nemůže ovlivnit, na co budou daně použity,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ve prospěch veřejného rozpočtu,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obvykle opakovanou.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/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/>
              <a:t>Oproti tomu je </a:t>
            </a:r>
            <a:r>
              <a:rPr lang="cs-CZ" sz="1600" b="1" dirty="0"/>
              <a:t>poplatek</a:t>
            </a:r>
            <a:r>
              <a:rPr lang="cs-CZ" sz="1600" dirty="0"/>
              <a:t> jednorázová peněžní částka, která je vybírána například za nějakou službu, kterou lze charakterizovat jako platbu: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nepovinnou – pokud službu nepoužívám, poplatek neplatím,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nenávratnou – zaplacený poplatek nelze požadovat zpět,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ekvivalentní – existuje nárok na adekvátní plnění za poplatek,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účelovou – plátce platí poplatek za konkrétním účelem,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ve prospěch veřejného rozpočtu (zpravidla),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obvykle jednorázovou.</a:t>
            </a:r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Důvodem existence daní</a:t>
            </a:r>
            <a:r>
              <a:rPr lang="cs-CZ" sz="1600" dirty="0"/>
              <a:t> je nutnost získat prostředky pro veřejný sektor k financování funkcí státu a veřejné správy, jako jsou: </a:t>
            </a:r>
          </a:p>
          <a:p>
            <a:pPr>
              <a:buSzPct val="100000"/>
              <a:buFont typeface="+mj-lt"/>
              <a:buAutoNum type="alphaLcParenR"/>
            </a:pPr>
            <a:r>
              <a:rPr lang="cs-CZ" sz="1600" b="1" dirty="0"/>
              <a:t>základní</a:t>
            </a:r>
            <a:r>
              <a:rPr lang="cs-CZ" sz="1600" dirty="0"/>
              <a:t> funkce státu, které jsou nutné pro existenci státu: </a:t>
            </a:r>
          </a:p>
          <a:p>
            <a:pPr lvl="1"/>
            <a:r>
              <a:rPr lang="cs-CZ" sz="1600" b="1" dirty="0"/>
              <a:t>veřejná správa</a:t>
            </a:r>
            <a:r>
              <a:rPr lang="cs-CZ" sz="1600" dirty="0"/>
              <a:t> (moc) - vytváření a udržování pravidel a zákonů, práv včetně vlastnictví, tzn. zákonodárné a řídící orgány a jejich zaměstnanci</a:t>
            </a:r>
          </a:p>
          <a:p>
            <a:pPr lvl="1"/>
            <a:r>
              <a:rPr lang="cs-CZ" sz="1600" b="1" dirty="0"/>
              <a:t>vynucování</a:t>
            </a:r>
            <a:r>
              <a:rPr lang="cs-CZ" sz="1600" dirty="0"/>
              <a:t> dodržování těchto pravidel (policie, soudnictví, vězeňství, armáda)</a:t>
            </a:r>
          </a:p>
          <a:p>
            <a:pPr>
              <a:buSzPct val="100000"/>
              <a:buFont typeface="+mj-lt"/>
              <a:buAutoNum type="alphaLcParenR"/>
            </a:pPr>
            <a:r>
              <a:rPr lang="cs-CZ" sz="1600" b="1" dirty="0"/>
              <a:t>doplňkové</a:t>
            </a:r>
            <a:r>
              <a:rPr lang="cs-CZ" sz="1600" dirty="0"/>
              <a:t>, vedlejší funkce státu, které mohou být ponechávané soukromé iniciativě (sociální cíle a ovlivňování podnikání a ekonomiky). </a:t>
            </a:r>
          </a:p>
          <a:p>
            <a:pPr lvl="1"/>
            <a:r>
              <a:rPr lang="cs-CZ" sz="1600" b="1" dirty="0"/>
              <a:t>sociální funkce</a:t>
            </a:r>
            <a:r>
              <a:rPr lang="cs-CZ" sz="1600" dirty="0"/>
              <a:t> jsou přerozdělování bohatství mezi různými vrstvami obyvatelstva, zpravidla pro zmírňování rozdílů v životní úrovni (sociální péče, sociální dávky, starobní důchody, podpora v nezaměstnanosti, zdravotní péče, vzdělávání, ochrana životního prostředí apod.)</a:t>
            </a:r>
          </a:p>
          <a:p>
            <a:pPr lvl="1"/>
            <a:r>
              <a:rPr lang="cs-CZ" sz="1600" b="1" dirty="0"/>
              <a:t>ekonomické funkce státu</a:t>
            </a:r>
            <a:r>
              <a:rPr lang="cs-CZ" sz="1600" dirty="0"/>
              <a:t> (fiskální politika) jsou např. výstavba, údržba a provozování infrastruktury, daně nebo subvence.</a:t>
            </a:r>
          </a:p>
          <a:p>
            <a:pPr lvl="0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daní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Základním způsobem klasifikace daní je dělení na: 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daně přímé</a:t>
            </a:r>
            <a:r>
              <a:rPr lang="cs-CZ" dirty="0"/>
              <a:t>, které platí poplatník sám na vlastní účet (plátce a poplatník je jedna osoba), a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daně nepřímé</a:t>
            </a:r>
            <a:r>
              <a:rPr lang="cs-CZ" dirty="0"/>
              <a:t>, které odvádí plátce daně za poplatníka (od něhož předem daň vybere, např. formou přirážky k ceně).</a:t>
            </a:r>
          </a:p>
          <a:p>
            <a:pPr>
              <a:buClr>
                <a:schemeClr val="tx2"/>
              </a:buClr>
              <a:buSzPct val="120000"/>
            </a:pPr>
            <a:endParaRPr lang="cs-CZ" dirty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Poplatníkem daně</a:t>
            </a:r>
            <a:r>
              <a:rPr lang="cs-CZ" dirty="0"/>
              <a:t> je osoba, která příslušnou daň fyzicky platí (ať už hotově nebo bezhotovostně) finančnímu úřadu.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Plátcem daně</a:t>
            </a:r>
            <a:r>
              <a:rPr lang="cs-CZ" dirty="0"/>
              <a:t> je osoba, která příslušnou daň odvádí finančnímu úřadu, ale která sama tuto daň fyzicky neplatí (pokud není samozřejmě zároveň také poplatníkem daně).</a:t>
            </a:r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3"/>
            <a:ext cx="7772400" cy="460851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1800" dirty="0"/>
              <a:t>Členění daní: </a:t>
            </a:r>
          </a:p>
          <a:p>
            <a:pPr lvl="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1800" dirty="0"/>
              <a:t>Daně přímé 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Daň z příjmů </a:t>
            </a:r>
          </a:p>
          <a:p>
            <a:pPr lvl="3" algn="just">
              <a:spcBef>
                <a:spcPts val="0"/>
              </a:spcBef>
            </a:pPr>
            <a:r>
              <a:rPr lang="cs-CZ" sz="1800" dirty="0"/>
              <a:t>daň z příjmů fyzických osob</a:t>
            </a:r>
          </a:p>
          <a:p>
            <a:pPr lvl="3" algn="just">
              <a:spcBef>
                <a:spcPts val="0"/>
              </a:spcBef>
            </a:pPr>
            <a:r>
              <a:rPr lang="cs-CZ" sz="1800" dirty="0"/>
              <a:t>daň z příjmů právnických osob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Daně majetkové</a:t>
            </a:r>
          </a:p>
          <a:p>
            <a:pPr lvl="2" algn="just">
              <a:spcBef>
                <a:spcPts val="0"/>
              </a:spcBef>
            </a:pPr>
            <a:r>
              <a:rPr lang="cs-CZ" sz="1800" strike="sngStrike" dirty="0"/>
              <a:t>daň dědická, darovací a z převodu nemovitosti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daň z nemovitých věcí</a:t>
            </a:r>
          </a:p>
          <a:p>
            <a:pPr lvl="2" algn="just">
              <a:spcBef>
                <a:spcPts val="0"/>
              </a:spcBef>
            </a:pPr>
            <a:r>
              <a:rPr lang="cs-CZ" sz="1800" strike="sngStrike" dirty="0"/>
              <a:t>daň z nabytí nemovitých věcí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daň silniční</a:t>
            </a:r>
          </a:p>
          <a:p>
            <a:pPr lvl="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1800" dirty="0"/>
              <a:t>Daně nepřímé 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daň z přidané hodnoty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spotřební daň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ekologická daň.</a:t>
            </a:r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Daň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88840"/>
            <a:ext cx="7772400" cy="4536504"/>
          </a:xfrm>
        </p:spPr>
        <p:txBody>
          <a:bodyPr/>
          <a:lstStyle/>
          <a:p>
            <a:pPr algn="just"/>
            <a:r>
              <a:rPr lang="cs-CZ" sz="1800" b="1" dirty="0"/>
              <a:t>Daň z příjmů</a:t>
            </a:r>
            <a:r>
              <a:rPr lang="cs-CZ" sz="1800" dirty="0"/>
              <a:t> se obecně počítá jako součin daňové sazby a zdanitelného příjmu.</a:t>
            </a:r>
          </a:p>
          <a:p>
            <a:pPr algn="just"/>
            <a:r>
              <a:rPr lang="cs-CZ" sz="1800" dirty="0"/>
              <a:t>Sazba daně se může zvyšovat se zvyšováním zdanitelného příjmu.</a:t>
            </a:r>
          </a:p>
          <a:p>
            <a:pPr algn="just"/>
            <a:r>
              <a:rPr lang="cs-CZ" sz="1800" dirty="0"/>
              <a:t>Zdanitelný příjem poplatníků je obecně celkový příjem snížený o náklady na výrobu a další odpočty.</a:t>
            </a:r>
          </a:p>
          <a:p>
            <a:pPr algn="just"/>
            <a:r>
              <a:rPr lang="cs-CZ" sz="1800" b="1" dirty="0"/>
              <a:t>Odpočty</a:t>
            </a:r>
            <a:r>
              <a:rPr lang="cs-CZ" sz="1800" dirty="0"/>
              <a:t> obvykle zahrnují veškeré produkční nebo obchodní náklady, včetně opravné položky na úhradu nákladů na obchodní aktiva.</a:t>
            </a:r>
          </a:p>
          <a:p>
            <a:pPr algn="just"/>
            <a:r>
              <a:rPr lang="cs-CZ" sz="1800" dirty="0"/>
              <a:t>Mnoho států povoluje pro fyzické osoby pomyslné odpočty a může umožnit odpočet některých osobních nákladů (např. částka na poplatníka).</a:t>
            </a:r>
          </a:p>
          <a:p>
            <a:pPr algn="just"/>
            <a:r>
              <a:rPr lang="cs-CZ" sz="1800" b="1" dirty="0"/>
              <a:t>Daň z příjmů fyzických osob</a:t>
            </a:r>
            <a:r>
              <a:rPr lang="cs-CZ" sz="1800" dirty="0"/>
              <a:t> (DPFO) je stanovena zákonem č. 586/1992 Sb., ve znění pozdějších předpisů.</a:t>
            </a:r>
          </a:p>
          <a:p>
            <a:pPr algn="just">
              <a:spcBef>
                <a:spcPts val="0"/>
              </a:spcBef>
            </a:pPr>
            <a:endParaRPr lang="cs-CZ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800" b="1" dirty="0"/>
              <a:t>Poplatníky</a:t>
            </a:r>
            <a:r>
              <a:rPr lang="cs-CZ" sz="1800" dirty="0"/>
              <a:t> DPFO jsou všechny fyzické osoby, které mají na území ČR bydliště nebo se zde obvykle zdržují.</a:t>
            </a:r>
          </a:p>
          <a:p>
            <a:pPr>
              <a:spcBef>
                <a:spcPts val="0"/>
              </a:spcBef>
            </a:pPr>
            <a:r>
              <a:rPr lang="cs-CZ" sz="1800" dirty="0"/>
              <a:t>Jejich daňová povinnost se vztahuje na příjmy plynoucí ze zdrojů na území ČR, tak i na příjmy plynoucí ze zdrojů v zahraničí.</a:t>
            </a:r>
          </a:p>
          <a:p>
            <a:pPr marL="0" indent="0">
              <a:spcBef>
                <a:spcPts val="0"/>
              </a:spcBef>
              <a:buNone/>
            </a:pPr>
            <a:endParaRPr lang="cs-CZ" sz="9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Předmětem DPFO jsou: 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ze závislé činnosti a funkční požitky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ze samostatné činnosti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 kapitálového majetku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 nájmu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Ostatní příjmy.</a:t>
            </a:r>
          </a:p>
          <a:p>
            <a:pPr marL="0" indent="0">
              <a:spcBef>
                <a:spcPts val="0"/>
              </a:spcBef>
              <a:buNone/>
            </a:pPr>
            <a:endParaRPr lang="cs-CZ" sz="900" dirty="0"/>
          </a:p>
          <a:p>
            <a:pPr>
              <a:spcBef>
                <a:spcPts val="0"/>
              </a:spcBef>
            </a:pPr>
            <a:r>
              <a:rPr lang="cs-CZ" sz="1800" dirty="0"/>
              <a:t>Pro všechny výše uvedené příjmy platí v současné době v ČR rovná daň ve výši 15% (která je v určitých případech zvýšena o solidární daň ve výši 7%).</a:t>
            </a:r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Daň z příjmů právnických osob</a:t>
            </a:r>
            <a:r>
              <a:rPr lang="cs-CZ" sz="1800" dirty="0"/>
              <a:t> daní příjmy subjektů založených právním aktem, a to jak za účelem podnikání, tak se vztahuje i na ostatní subjekty, jako jsou nadace a občanská sdružení.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Pro tuto daň také platí zákon č. 586/1992 Sb., zvláště se jí zabývá II. část tohoto zákona, která stanovuje pravidla pro: 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poplatníky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předmět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osvobození od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základ daně a položky snižující základ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sazba a výpočet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zdaňovací období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Sazba daně je v současné době v ČR 19 % a zdaňovací období (základní) je kalendářní rok, ale podnik ho může změnit.</a:t>
            </a:r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Majetkové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88841"/>
            <a:ext cx="7772400" cy="4536504"/>
          </a:xfrm>
        </p:spPr>
        <p:txBody>
          <a:bodyPr/>
          <a:lstStyle/>
          <a:p>
            <a:r>
              <a:rPr lang="cs-CZ" sz="1800" b="1" dirty="0"/>
              <a:t>Majetkové daně</a:t>
            </a:r>
            <a:r>
              <a:rPr lang="cs-CZ" sz="1800" dirty="0"/>
              <a:t> jsou v českém právu nejstaršími daněmi, neboť na rozdíl od jiných, které prošly na počátku 90. let 20. století bouřlivými změnami, tyto zůstaly z velké části stejné.</a:t>
            </a:r>
          </a:p>
          <a:p>
            <a:r>
              <a:rPr lang="cs-CZ" sz="1800" dirty="0"/>
              <a:t>Zásadnější změny nastaly od 1. 1. 2014, kdy byla zrušena tzv. </a:t>
            </a:r>
            <a:r>
              <a:rPr lang="cs-CZ" sz="1800" dirty="0" err="1"/>
              <a:t>trojdaň</a:t>
            </a:r>
            <a:r>
              <a:rPr lang="cs-CZ" sz="1800" dirty="0"/>
              <a:t> (daň dědická, darovací a z převodu nemovitosti) a namísto ní byla zavedena daň z nabytí nemovitých věcí (zrušena v roce 2020).</a:t>
            </a:r>
          </a:p>
          <a:p>
            <a:r>
              <a:rPr lang="cs-CZ" sz="1800" dirty="0"/>
              <a:t>Jejich výnosy jsou pro stát malé, avšak stálé.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800" dirty="0"/>
              <a:t>Majetkové daně se dnes dělí do dvou kategorií: </a:t>
            </a:r>
          </a:p>
          <a:p>
            <a:pPr lvl="1"/>
            <a:r>
              <a:rPr lang="cs-CZ" sz="1800" b="1" dirty="0"/>
              <a:t>daň z nemovitých věcí </a:t>
            </a:r>
            <a:r>
              <a:rPr lang="cs-CZ" sz="1800" dirty="0"/>
              <a:t>(do roku 2014 daň z nemovitostí):</a:t>
            </a:r>
          </a:p>
          <a:p>
            <a:pPr lvl="2"/>
            <a:r>
              <a:rPr lang="cs-CZ" sz="1800" dirty="0"/>
              <a:t>daň z pozemků</a:t>
            </a:r>
          </a:p>
          <a:p>
            <a:pPr lvl="2"/>
            <a:r>
              <a:rPr lang="cs-CZ" sz="1800" dirty="0"/>
              <a:t>daň ze staveb a jednotek</a:t>
            </a:r>
          </a:p>
          <a:p>
            <a:pPr lvl="1"/>
            <a:r>
              <a:rPr lang="cs-CZ" sz="1800" b="1" dirty="0"/>
              <a:t>daň silniční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1771</Words>
  <Application>Microsoft Office PowerPoint</Application>
  <PresentationFormat>Předvádění na obrazovce (4:3)</PresentationFormat>
  <Paragraphs>167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Směsice</vt:lpstr>
      <vt:lpstr>Daňová soustava ČR</vt:lpstr>
      <vt:lpstr>Daňová soustava ČR</vt:lpstr>
      <vt:lpstr>Daňová soustava ČR</vt:lpstr>
      <vt:lpstr>Druhy daní</vt:lpstr>
      <vt:lpstr>Druhy daní</vt:lpstr>
      <vt:lpstr>Daň z příjmů</vt:lpstr>
      <vt:lpstr>Daň z příjmů</vt:lpstr>
      <vt:lpstr>Daň z příjmů</vt:lpstr>
      <vt:lpstr>Majetkové daně</vt:lpstr>
      <vt:lpstr>Daň z nemovitých věcí</vt:lpstr>
      <vt:lpstr>Daň silniční</vt:lpstr>
      <vt:lpstr>Nepřímé daně</vt:lpstr>
      <vt:lpstr>Nepřímé daně</vt:lpstr>
      <vt:lpstr>Daň z přidané hodnoty</vt:lpstr>
      <vt:lpstr>Daň z přidané hodnoty</vt:lpstr>
      <vt:lpstr>Spotřební daň</vt:lpstr>
      <vt:lpstr>Spotřební daň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Petr Suchánek</cp:lastModifiedBy>
  <cp:revision>219</cp:revision>
  <dcterms:created xsi:type="dcterms:W3CDTF">2020-11-01T14:42:00Z</dcterms:created>
  <dcterms:modified xsi:type="dcterms:W3CDTF">2022-12-12T13:11:27Z</dcterms:modified>
</cp:coreProperties>
</file>