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73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altLang="cs-CZ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altLang="cs-CZ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altLang="cs-CZ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33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altLang="cs-CZ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altLang="cs-CZ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BCCB148-35E5-41A1-9CFB-E1F1BB7168FF}" type="slidenum">
              <a:rPr lang="cs-CZ" altLang="cs-CZ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184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D03D3-30DC-48A5-9D58-69910411DCC4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65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D0803-7B2A-4057-ADA7-0DC477DFB1F1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92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5A41F-1F82-48D4-AA5F-68FA16B74068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83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EE93F-174F-4F56-9097-E9A9C3447530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64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481E6-1385-4784-98C4-C7CD89A4CE84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31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D3AC5-9C28-4E18-A384-9FD10BB7749A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45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C6031-502C-4B77-9A3A-5C474DAA28B8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32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627B2-954D-4754-A505-0BB3388C5DD6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97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C8BCD-54DF-4D2B-AB2B-B9F9E7EA8F02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18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4DE8F-BF75-4831-8965-2BC42EDBB3EE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043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9C1588-F40D-4272-837C-9C127D51795E}" type="slidenum">
              <a:rPr lang="cs-CZ" alt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68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Základy organizace podniku</a:t>
            </a:r>
            <a:endParaRPr lang="cs-CZ" altLang="cs-CZ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Dispozitivní práce (management a jeho funkce)</a:t>
            </a:r>
          </a:p>
          <a:p>
            <a:pPr eaLnBrk="1" hangingPunct="1"/>
            <a:r>
              <a:rPr lang="cs-CZ" altLang="cs-CZ" dirty="0" smtClean="0"/>
              <a:t>Oceňování práce (odměňování)</a:t>
            </a:r>
          </a:p>
          <a:p>
            <a:pPr eaLnBrk="1" hangingPunct="1"/>
            <a:r>
              <a:rPr lang="cs-CZ" altLang="cs-CZ" dirty="0" smtClean="0"/>
              <a:t>Dlouhodobý majetek</a:t>
            </a:r>
          </a:p>
          <a:p>
            <a:pPr eaLnBrk="1" hangingPunct="1"/>
            <a:r>
              <a:rPr lang="cs-CZ" altLang="cs-CZ" dirty="0" smtClean="0"/>
              <a:t>Materiál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977803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Odměňování zaměstnanců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None/>
            </a:pPr>
            <a:r>
              <a:rPr lang="cs-CZ" altLang="cs-CZ" sz="1800" b="1" dirty="0" smtClean="0"/>
              <a:t>Vlastní uplatnění metod hodnocení práce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sz="1800" dirty="0" smtClean="0"/>
              <a:t>probíhá ve dvou krocích:</a:t>
            </a:r>
          </a:p>
          <a:p>
            <a:r>
              <a:rPr lang="cs-CZ" altLang="cs-CZ" sz="1800" dirty="0" smtClean="0"/>
              <a:t>Nejprve je hodnocený pracovní postup popsán podle předem vymezených hodnotících požadavků.</a:t>
            </a:r>
          </a:p>
          <a:p>
            <a:r>
              <a:rPr lang="cs-CZ" altLang="cs-CZ" sz="1800" dirty="0" smtClean="0"/>
              <a:t>V navazujícím druhém kroku se slovní popisy obtížnosti pracovních postupů převádí do číselného vyjádření např. v bodech nebo stupních, které udávají hodnotu práce. </a:t>
            </a:r>
          </a:p>
        </p:txBody>
      </p:sp>
    </p:spTree>
    <p:extLst>
      <p:ext uri="{BB962C8B-B14F-4D97-AF65-F5344CB8AC3E}">
        <p14:creationId xmlns:p14="http://schemas.microsoft.com/office/powerpoint/2010/main" val="3630286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Odměňování zaměstnanců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Mzdovou formou</a:t>
            </a:r>
            <a:r>
              <a:rPr lang="cs-CZ" sz="1800" dirty="0"/>
              <a:t> se rozumí </a:t>
            </a:r>
            <a:r>
              <a:rPr lang="cs-CZ" sz="1800" b="1" dirty="0"/>
              <a:t>vztah mezi výší odměny za práci a výkonem</a:t>
            </a:r>
            <a:r>
              <a:rPr lang="cs-CZ" sz="1800" dirty="0"/>
              <a:t> při určité obtížnosti </a:t>
            </a:r>
            <a:r>
              <a:rPr lang="cs-CZ" sz="1800" dirty="0" smtClean="0"/>
              <a:t>práce.</a:t>
            </a:r>
          </a:p>
          <a:p>
            <a:r>
              <a:rPr lang="cs-CZ" sz="1800" dirty="0" smtClean="0"/>
              <a:t>Tento </a:t>
            </a:r>
            <a:r>
              <a:rPr lang="cs-CZ" sz="1800" dirty="0"/>
              <a:t>vztah musí být vymezen tak pružně, aby jeho prostřednictvím stanovovaná výše odměny v plné míře vyjadřovala rozdíly ve výkonnosti, tzn. aby odměna s růstem výkonu stoupala a při jeho poklesu </a:t>
            </a:r>
            <a:r>
              <a:rPr lang="cs-CZ" sz="1800" dirty="0" smtClean="0"/>
              <a:t>klesala.</a:t>
            </a:r>
          </a:p>
          <a:p>
            <a:r>
              <a:rPr lang="cs-CZ" sz="1800" dirty="0" smtClean="0"/>
              <a:t>V</a:t>
            </a:r>
            <a:r>
              <a:rPr lang="cs-CZ" sz="1800" dirty="0"/>
              <a:t> podnikové praxi se nejčastěji využívají tyto </a:t>
            </a:r>
            <a:r>
              <a:rPr lang="cs-CZ" sz="1800" b="1" dirty="0"/>
              <a:t>mzdové formy</a:t>
            </a:r>
            <a:r>
              <a:rPr lang="cs-CZ" sz="1800" dirty="0"/>
              <a:t>:</a:t>
            </a:r>
          </a:p>
          <a:p>
            <a:pPr lvl="1"/>
            <a:r>
              <a:rPr lang="cs-CZ" sz="1600" b="1" dirty="0"/>
              <a:t>časová mzda,</a:t>
            </a:r>
            <a:endParaRPr lang="cs-CZ" sz="1600" dirty="0"/>
          </a:p>
          <a:p>
            <a:pPr lvl="1"/>
            <a:r>
              <a:rPr lang="cs-CZ" sz="1600" b="1" dirty="0"/>
              <a:t>úkolová mzda,</a:t>
            </a:r>
            <a:endParaRPr lang="cs-CZ" sz="1600" dirty="0"/>
          </a:p>
          <a:p>
            <a:pPr lvl="1"/>
            <a:r>
              <a:rPr lang="cs-CZ" sz="1600" b="1" dirty="0"/>
              <a:t>prémiová mzda,</a:t>
            </a:r>
            <a:endParaRPr lang="cs-CZ" sz="1600" dirty="0"/>
          </a:p>
          <a:p>
            <a:pPr lvl="1"/>
            <a:r>
              <a:rPr lang="cs-CZ" sz="1600" b="1" dirty="0"/>
              <a:t>dodatková mzda</a:t>
            </a:r>
            <a:r>
              <a:rPr lang="cs-CZ" sz="1600" b="1" dirty="0" smtClean="0"/>
              <a:t>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978783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Odměňování zaměstnanců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sz="1800" dirty="0" smtClean="0"/>
              <a:t>U </a:t>
            </a:r>
            <a:r>
              <a:rPr lang="cs-CZ" altLang="cs-CZ" sz="1800" b="1" dirty="0" smtClean="0"/>
              <a:t>časové mzdy </a:t>
            </a:r>
            <a:r>
              <a:rPr lang="cs-CZ" altLang="cs-CZ" sz="1800" dirty="0" smtClean="0"/>
              <a:t>se uplatňují dva </a:t>
            </a:r>
            <a:r>
              <a:rPr lang="cs-CZ" altLang="cs-CZ" sz="1800" b="1" dirty="0" smtClean="0"/>
              <a:t>základní vztahy</a:t>
            </a:r>
            <a:r>
              <a:rPr lang="cs-CZ" altLang="cs-CZ" sz="1800" dirty="0" smtClean="0"/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/>
              <a:t>mzda za časovou jednotku je konstantní,</a:t>
            </a:r>
          </a:p>
          <a:p>
            <a:pPr>
              <a:spcBef>
                <a:spcPct val="10000"/>
              </a:spcBef>
            </a:pPr>
            <a:r>
              <a:rPr lang="cs-CZ" altLang="cs-CZ" sz="1800" dirty="0" smtClean="0"/>
              <a:t>mzdové náklady na kus (na jednotku výsledku práce) se mění podle výkonnosti a spotřeby času.</a:t>
            </a:r>
          </a:p>
          <a:p>
            <a:pPr marL="0" indent="0">
              <a:spcBef>
                <a:spcPct val="10000"/>
              </a:spcBef>
              <a:buNone/>
            </a:pPr>
            <a:endParaRPr lang="cs-CZ" altLang="cs-CZ" sz="1800" dirty="0" smtClean="0"/>
          </a:p>
          <a:p>
            <a:pPr>
              <a:buNone/>
            </a:pPr>
            <a:r>
              <a:rPr lang="cs-CZ" altLang="cs-CZ" sz="1800" b="1" dirty="0" smtClean="0"/>
              <a:t>Možnosti uplatnění </a:t>
            </a:r>
            <a:r>
              <a:rPr lang="cs-CZ" altLang="cs-CZ" sz="1800" dirty="0" smtClean="0"/>
              <a:t>úkolové mzdy:</a:t>
            </a:r>
          </a:p>
          <a:p>
            <a:r>
              <a:rPr lang="cs-CZ" altLang="cs-CZ" sz="1800" dirty="0" smtClean="0"/>
              <a:t>časový úkol,</a:t>
            </a:r>
          </a:p>
          <a:p>
            <a:r>
              <a:rPr lang="cs-CZ" altLang="cs-CZ" sz="1800" dirty="0" smtClean="0"/>
              <a:t>peněžní úkol.</a:t>
            </a:r>
          </a:p>
          <a:p>
            <a:pPr>
              <a:buNone/>
            </a:pPr>
            <a:endParaRPr lang="cs-CZ" altLang="cs-CZ" sz="1800" dirty="0" smtClean="0"/>
          </a:p>
          <a:p>
            <a:pPr>
              <a:buNone/>
            </a:pPr>
            <a:r>
              <a:rPr lang="cs-CZ" altLang="cs-CZ" sz="1800" dirty="0" smtClean="0"/>
              <a:t>Úkolová mzda má </a:t>
            </a:r>
            <a:r>
              <a:rPr lang="cs-CZ" altLang="cs-CZ" sz="1800" b="1" dirty="0" smtClean="0"/>
              <a:t>dvě části</a:t>
            </a:r>
            <a:r>
              <a:rPr lang="cs-CZ" altLang="cs-CZ" sz="1800" dirty="0" smtClean="0"/>
              <a:t>:</a:t>
            </a:r>
          </a:p>
          <a:p>
            <a:r>
              <a:rPr lang="cs-CZ" altLang="cs-CZ" sz="1800" dirty="0" smtClean="0"/>
              <a:t>zaručenou (tarifní) mzdu,</a:t>
            </a:r>
          </a:p>
          <a:p>
            <a:r>
              <a:rPr lang="cs-CZ" altLang="cs-CZ" sz="1800" dirty="0" smtClean="0"/>
              <a:t>úkolovou přirážku.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2696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Odměňování zaměstnanců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30000"/>
              </a:spcAft>
              <a:buNone/>
            </a:pPr>
            <a:r>
              <a:rPr lang="cs-CZ" altLang="cs-CZ" sz="1800" dirty="0" smtClean="0"/>
              <a:t>Nejvýznamnější </a:t>
            </a:r>
            <a:r>
              <a:rPr lang="cs-CZ" altLang="cs-CZ" sz="1800" b="1" dirty="0" smtClean="0"/>
              <a:t>prémiové mzdové systémy</a:t>
            </a:r>
            <a:r>
              <a:rPr lang="cs-CZ" altLang="cs-CZ" sz="1800" dirty="0" smtClean="0"/>
              <a:t>:</a:t>
            </a:r>
          </a:p>
          <a:p>
            <a:pPr>
              <a:spcBef>
                <a:spcPct val="30000"/>
              </a:spcBef>
            </a:pPr>
            <a:r>
              <a:rPr lang="cs-CZ" altLang="cs-CZ" sz="1800" dirty="0" err="1" smtClean="0"/>
              <a:t>Halseyův</a:t>
            </a:r>
            <a:r>
              <a:rPr lang="cs-CZ" altLang="cs-CZ" sz="1800" dirty="0" smtClean="0"/>
              <a:t> prémiový systém</a:t>
            </a:r>
          </a:p>
          <a:p>
            <a:pPr>
              <a:spcBef>
                <a:spcPct val="30000"/>
              </a:spcBef>
            </a:pPr>
            <a:r>
              <a:rPr lang="cs-CZ" altLang="cs-CZ" sz="1800" dirty="0" err="1" smtClean="0"/>
              <a:t>Rowanův</a:t>
            </a:r>
            <a:r>
              <a:rPr lang="cs-CZ" altLang="cs-CZ" sz="1800" dirty="0" smtClean="0"/>
              <a:t> prémiový mzdový systém</a:t>
            </a:r>
          </a:p>
          <a:p>
            <a:pPr>
              <a:spcBef>
                <a:spcPct val="30000"/>
              </a:spcBef>
            </a:pPr>
            <a:r>
              <a:rPr lang="cs-CZ" altLang="cs-CZ" sz="1800" dirty="0" smtClean="0"/>
              <a:t>Diferenciální kusová mzda podle </a:t>
            </a:r>
            <a:r>
              <a:rPr lang="cs-CZ" altLang="cs-CZ" sz="1800" dirty="0" err="1" smtClean="0"/>
              <a:t>Taylora</a:t>
            </a:r>
            <a:endParaRPr lang="cs-CZ" altLang="cs-CZ" sz="1800" dirty="0" smtClean="0"/>
          </a:p>
          <a:p>
            <a:pPr>
              <a:spcBef>
                <a:spcPct val="30000"/>
              </a:spcBef>
            </a:pPr>
            <a:r>
              <a:rPr lang="cs-CZ" altLang="cs-CZ" sz="1800" dirty="0" smtClean="0"/>
              <a:t>Prémiový mzdový systém podle </a:t>
            </a:r>
            <a:r>
              <a:rPr lang="cs-CZ" altLang="cs-CZ" sz="1800" dirty="0" err="1" smtClean="0"/>
              <a:t>Bedauxe</a:t>
            </a:r>
            <a:r>
              <a:rPr lang="cs-CZ" altLang="cs-CZ" sz="1800" dirty="0" smtClean="0"/>
              <a:t> </a:t>
            </a:r>
          </a:p>
          <a:p>
            <a:pPr marL="0" indent="0">
              <a:spcBef>
                <a:spcPct val="30000"/>
              </a:spcBef>
              <a:buNone/>
            </a:pPr>
            <a:endParaRPr lang="cs-CZ" altLang="cs-CZ" sz="1800" dirty="0" smtClean="0"/>
          </a:p>
          <a:p>
            <a:r>
              <a:rPr lang="cs-CZ" sz="1800" b="1" dirty="0"/>
              <a:t>Dodatkové mzdové formy</a:t>
            </a:r>
            <a:r>
              <a:rPr lang="cs-CZ" sz="1800" dirty="0"/>
              <a:t> jsou formami doplňkových mezd, jimiž se v odměně za práci oceňuje pracovní výkon podle slovně hodnotitelných ukazatelů (s výjimkou některých výše uvedených prémií</a:t>
            </a:r>
            <a:r>
              <a:rPr lang="cs-CZ" sz="1800" dirty="0" smtClean="0"/>
              <a:t>).</a:t>
            </a:r>
          </a:p>
          <a:p>
            <a:r>
              <a:rPr lang="cs-CZ" sz="1800" dirty="0" smtClean="0"/>
              <a:t>Tyto </a:t>
            </a:r>
            <a:r>
              <a:rPr lang="cs-CZ" sz="1800" dirty="0"/>
              <a:t>dodatky ke mzdě mohou být poskytovány jednak pravidelně, </a:t>
            </a:r>
            <a:r>
              <a:rPr lang="cs-CZ" sz="1800" dirty="0" smtClean="0"/>
              <a:t>například </a:t>
            </a:r>
            <a:r>
              <a:rPr lang="cs-CZ" sz="1800" dirty="0"/>
              <a:t>při jejich spojení s časovou formou základní mzdy, jednak za jednorázové a mimořádné výsledky práce.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554844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Mzdový systém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None/>
            </a:pPr>
            <a:r>
              <a:rPr lang="cs-CZ" altLang="cs-CZ" sz="1800" dirty="0" smtClean="0"/>
              <a:t>Podnik sleduje svou </a:t>
            </a:r>
            <a:r>
              <a:rPr lang="cs-CZ" altLang="cs-CZ" sz="1800" b="1" dirty="0" smtClean="0"/>
              <a:t>mzdovou politikou</a:t>
            </a:r>
            <a:r>
              <a:rPr lang="cs-CZ" altLang="cs-CZ" sz="1800" dirty="0" smtClean="0"/>
              <a:t> tyto </a:t>
            </a:r>
            <a:r>
              <a:rPr lang="cs-CZ" altLang="cs-CZ" sz="1800" b="1" dirty="0" smtClean="0"/>
              <a:t>cíle</a:t>
            </a:r>
            <a:r>
              <a:rPr lang="cs-CZ" altLang="cs-CZ" sz="1800" dirty="0" smtClean="0"/>
              <a:t>:</a:t>
            </a:r>
          </a:p>
          <a:p>
            <a:r>
              <a:rPr lang="cs-CZ" altLang="cs-CZ" sz="1800" dirty="0" smtClean="0"/>
              <a:t>získat a udržet kvalifikované pracovníky,</a:t>
            </a:r>
          </a:p>
          <a:p>
            <a:r>
              <a:rPr lang="cs-CZ" altLang="cs-CZ" sz="1800" dirty="0" smtClean="0"/>
              <a:t>stimulovat výkon a žádoucí pracovní chování zaměstnanců,</a:t>
            </a:r>
          </a:p>
          <a:p>
            <a:r>
              <a:rPr lang="cs-CZ" altLang="cs-CZ" sz="1800" dirty="0" smtClean="0"/>
              <a:t>udržet objem mzdových prostředků,</a:t>
            </a:r>
          </a:p>
          <a:p>
            <a:r>
              <a:rPr lang="cs-CZ" altLang="cs-CZ" sz="1800" dirty="0" smtClean="0"/>
              <a:t>zajistit zdůvodněnou mzdovou diferenciaci.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8060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Mzdový systém podniku</a:t>
            </a:r>
            <a:endParaRPr lang="cs-CZ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endParaRPr lang="cs-CZ" altLang="cs-CZ" sz="3000" kern="0" dirty="0"/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838200" y="2133600"/>
            <a:ext cx="7239000" cy="4038600"/>
            <a:chOff x="528" y="1344"/>
            <a:chExt cx="4560" cy="2544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528" y="1344"/>
              <a:ext cx="456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 dirty="0"/>
                <a:t>Mzdový systém podniku</a:t>
              </a: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528" y="1728"/>
              <a:ext cx="211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 sz="2000"/>
                <a:t>Tarifní soustava</a:t>
              </a: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2976" y="3600"/>
              <a:ext cx="2112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cs-CZ" altLang="cs-CZ" sz="1400"/>
                <a:t>Hodnocení pracovního výkonu a chování při práci</a:t>
              </a: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528" y="2112"/>
              <a:ext cx="100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cs-CZ" altLang="cs-CZ" sz="1400"/>
                <a:t>Stupnice mzdových tarifů</a:t>
              </a: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1632" y="2112"/>
              <a:ext cx="1008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cs-CZ" altLang="cs-CZ" sz="1400"/>
                <a:t>Příplatky a mzdová zvýhodnění za mimořádné pracovní podmínky</a:t>
              </a: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2976" y="2112"/>
              <a:ext cx="100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 sz="1400" dirty="0"/>
                <a:t>Časová mzda</a:t>
              </a:r>
            </a:p>
            <a:p>
              <a:pPr algn="ctr"/>
              <a:r>
                <a:rPr lang="cs-CZ" altLang="cs-CZ" sz="1400" dirty="0"/>
                <a:t>Úkolová </a:t>
              </a:r>
              <a:r>
                <a:rPr lang="cs-CZ" altLang="cs-CZ" sz="1400" dirty="0" smtClean="0"/>
                <a:t>mzda</a:t>
              </a:r>
            </a:p>
            <a:p>
              <a:pPr algn="ctr"/>
              <a:r>
                <a:rPr lang="cs-CZ" altLang="cs-CZ" sz="1400" dirty="0" smtClean="0"/>
                <a:t>Prémiová mzda</a:t>
              </a:r>
              <a:endParaRPr lang="cs-CZ" altLang="cs-CZ" sz="1400" dirty="0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080" y="2112"/>
              <a:ext cx="100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 sz="1400" dirty="0" smtClean="0"/>
                <a:t>Dodatkové formy</a:t>
              </a:r>
            </a:p>
            <a:p>
              <a:pPr algn="ctr"/>
              <a:r>
                <a:rPr lang="cs-CZ" altLang="cs-CZ" sz="1400" dirty="0" smtClean="0"/>
                <a:t>mzdy</a:t>
              </a:r>
              <a:endParaRPr lang="cs-CZ" altLang="cs-CZ" sz="1400" dirty="0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528" y="2592"/>
              <a:ext cx="1008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cs-CZ" altLang="cs-CZ" sz="1400"/>
                <a:t>Stupnice tarifních stupňů</a:t>
              </a: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528" y="3120"/>
              <a:ext cx="100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cs-CZ" altLang="cs-CZ" sz="1400"/>
                <a:t>Kvalifikační katalogy</a:t>
              </a: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528" y="3600"/>
              <a:ext cx="100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cs-CZ" altLang="cs-CZ" sz="1400"/>
                <a:t>Hodnocení práce</a:t>
              </a: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1632" y="3408"/>
              <a:ext cx="1008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cs-CZ" altLang="cs-CZ" sz="1400"/>
                <a:t>Hodnocení pracovních podmínek</a:t>
              </a: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2976" y="1728"/>
              <a:ext cx="211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 sz="2000"/>
                <a:t>Mzdové formy</a:t>
              </a:r>
            </a:p>
          </p:txBody>
        </p:sp>
        <p:cxnSp>
          <p:nvCxnSpPr>
            <p:cNvPr id="19" name="AutoShape 16"/>
            <p:cNvCxnSpPr>
              <a:cxnSpLocks noChangeShapeType="1"/>
              <a:stCxn id="7" idx="2"/>
              <a:endCxn id="8" idx="0"/>
            </p:cNvCxnSpPr>
            <p:nvPr/>
          </p:nvCxnSpPr>
          <p:spPr bwMode="auto">
            <a:xfrm rot="5400000">
              <a:off x="2124" y="1044"/>
              <a:ext cx="144" cy="1224"/>
            </a:xfrm>
            <a:prstGeom prst="bentConnector3">
              <a:avLst>
                <a:gd name="adj1" fmla="val 207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17"/>
            <p:cNvCxnSpPr>
              <a:cxnSpLocks noChangeShapeType="1"/>
              <a:stCxn id="7" idx="2"/>
              <a:endCxn id="18" idx="0"/>
            </p:cNvCxnSpPr>
            <p:nvPr/>
          </p:nvCxnSpPr>
          <p:spPr bwMode="auto">
            <a:xfrm rot="16200000" flipH="1">
              <a:off x="3348" y="1044"/>
              <a:ext cx="144" cy="1224"/>
            </a:xfrm>
            <a:prstGeom prst="bentConnector3">
              <a:avLst>
                <a:gd name="adj1" fmla="val 277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AutoShape 18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rot="5400000">
              <a:off x="1236" y="1764"/>
              <a:ext cx="144" cy="552"/>
            </a:xfrm>
            <a:prstGeom prst="bentConnector3">
              <a:avLst>
                <a:gd name="adj1" fmla="val -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AutoShape 19"/>
            <p:cNvCxnSpPr>
              <a:cxnSpLocks noChangeShapeType="1"/>
              <a:stCxn id="8" idx="2"/>
              <a:endCxn id="11" idx="0"/>
            </p:cNvCxnSpPr>
            <p:nvPr/>
          </p:nvCxnSpPr>
          <p:spPr bwMode="auto">
            <a:xfrm rot="16200000" flipH="1">
              <a:off x="1788" y="1764"/>
              <a:ext cx="144" cy="552"/>
            </a:xfrm>
            <a:prstGeom prst="bentConnector3">
              <a:avLst>
                <a:gd name="adj1" fmla="val -69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AutoShape 20"/>
            <p:cNvCxnSpPr>
              <a:cxnSpLocks noChangeShapeType="1"/>
              <a:stCxn id="10" idx="2"/>
              <a:endCxn id="14" idx="0"/>
            </p:cNvCxnSpPr>
            <p:nvPr/>
          </p:nvCxnSpPr>
          <p:spPr bwMode="auto">
            <a:xfrm>
              <a:off x="1032" y="2448"/>
              <a:ext cx="0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21"/>
            <p:cNvCxnSpPr>
              <a:cxnSpLocks noChangeShapeType="1"/>
              <a:stCxn id="14" idx="2"/>
              <a:endCxn id="15" idx="0"/>
            </p:cNvCxnSpPr>
            <p:nvPr/>
          </p:nvCxnSpPr>
          <p:spPr bwMode="auto">
            <a:xfrm>
              <a:off x="1032" y="2976"/>
              <a:ext cx="0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AutoShape 22"/>
            <p:cNvCxnSpPr>
              <a:cxnSpLocks noChangeShapeType="1"/>
              <a:stCxn id="15" idx="2"/>
              <a:endCxn id="16" idx="0"/>
            </p:cNvCxnSpPr>
            <p:nvPr/>
          </p:nvCxnSpPr>
          <p:spPr bwMode="auto">
            <a:xfrm>
              <a:off x="1032" y="3456"/>
              <a:ext cx="0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AutoShape 23"/>
            <p:cNvCxnSpPr>
              <a:cxnSpLocks noChangeShapeType="1"/>
              <a:stCxn id="11" idx="2"/>
              <a:endCxn id="17" idx="0"/>
            </p:cNvCxnSpPr>
            <p:nvPr/>
          </p:nvCxnSpPr>
          <p:spPr bwMode="auto">
            <a:xfrm>
              <a:off x="2136" y="2976"/>
              <a:ext cx="0" cy="4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AutoShape 24"/>
            <p:cNvCxnSpPr>
              <a:cxnSpLocks noChangeShapeType="1"/>
              <a:stCxn id="18" idx="2"/>
              <a:endCxn id="12" idx="0"/>
            </p:cNvCxnSpPr>
            <p:nvPr/>
          </p:nvCxnSpPr>
          <p:spPr bwMode="auto">
            <a:xfrm rot="5400000">
              <a:off x="3684" y="1764"/>
              <a:ext cx="144" cy="552"/>
            </a:xfrm>
            <a:prstGeom prst="bentConnector3">
              <a:avLst>
                <a:gd name="adj1" fmla="val -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AutoShape 25"/>
            <p:cNvCxnSpPr>
              <a:cxnSpLocks noChangeShapeType="1"/>
              <a:stCxn id="18" idx="2"/>
              <a:endCxn id="13" idx="0"/>
            </p:cNvCxnSpPr>
            <p:nvPr/>
          </p:nvCxnSpPr>
          <p:spPr bwMode="auto">
            <a:xfrm rot="16200000" flipH="1">
              <a:off x="4236" y="1764"/>
              <a:ext cx="144" cy="552"/>
            </a:xfrm>
            <a:prstGeom prst="bentConnector3">
              <a:avLst>
                <a:gd name="adj1" fmla="val -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3480" y="2688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>
              <a:off x="4584" y="2688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001342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Dlouhodobý majetek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772400" cy="4114800"/>
          </a:xfrm>
        </p:spPr>
        <p:txBody>
          <a:bodyPr/>
          <a:lstStyle/>
          <a:p>
            <a:r>
              <a:rPr lang="cs-CZ" sz="1800" dirty="0"/>
              <a:t>Pod pojmem </a:t>
            </a:r>
            <a:r>
              <a:rPr lang="cs-CZ" sz="1800" b="1" dirty="0"/>
              <a:t>dlouhodobý hmotný majetek</a:t>
            </a:r>
            <a:r>
              <a:rPr lang="cs-CZ" sz="1800" dirty="0"/>
              <a:t> </a:t>
            </a:r>
            <a:r>
              <a:rPr lang="cs-CZ" sz="1800" dirty="0" smtClean="0"/>
              <a:t>se zahrnuje, soubor </a:t>
            </a:r>
            <a:r>
              <a:rPr lang="cs-CZ" sz="1800" dirty="0"/>
              <a:t>věcných prostředků, které nejsou spotřebovávány v jednom výrobním cyklu, ale slouží v podniku delší dobu (oproti materiálu - dobu delší než jeden rok</a:t>
            </a:r>
            <a:r>
              <a:rPr lang="cs-CZ" sz="1800" dirty="0" smtClean="0"/>
              <a:t>).</a:t>
            </a:r>
          </a:p>
          <a:p>
            <a:r>
              <a:rPr lang="cs-CZ" sz="1800" dirty="0" smtClean="0"/>
              <a:t>V</a:t>
            </a:r>
            <a:r>
              <a:rPr lang="cs-CZ" sz="1800" dirty="0"/>
              <a:t> účetnictví je pro jejich vymezení z praktických důvodů stanovena i </a:t>
            </a:r>
            <a:r>
              <a:rPr lang="cs-CZ" sz="1800" b="1" dirty="0"/>
              <a:t>minimální cena</a:t>
            </a:r>
            <a:r>
              <a:rPr lang="cs-CZ" sz="1800" dirty="0"/>
              <a:t> 40 </a:t>
            </a:r>
            <a:r>
              <a:rPr lang="cs-CZ" sz="1800" dirty="0" smtClean="0"/>
              <a:t>000</a:t>
            </a:r>
            <a:r>
              <a:rPr lang="cs-CZ" sz="1800" dirty="0"/>
              <a:t> Kč. </a:t>
            </a:r>
            <a:endParaRPr lang="cs-CZ" sz="1800" dirty="0" smtClean="0"/>
          </a:p>
          <a:p>
            <a:pPr>
              <a:spcBef>
                <a:spcPct val="0"/>
              </a:spcBef>
              <a:buNone/>
            </a:pPr>
            <a:endParaRPr lang="cs-CZ" altLang="cs-CZ" sz="800" dirty="0" smtClean="0"/>
          </a:p>
          <a:p>
            <a:pPr>
              <a:spcBef>
                <a:spcPct val="0"/>
              </a:spcBef>
              <a:buNone/>
            </a:pPr>
            <a:r>
              <a:rPr lang="cs-CZ" altLang="cs-CZ" sz="1800" dirty="0" smtClean="0"/>
              <a:t>Dlouhodobý hmotný majetek:</a:t>
            </a:r>
          </a:p>
          <a:p>
            <a:pPr lvl="0"/>
            <a:r>
              <a:rPr lang="cs-CZ" sz="1600" dirty="0"/>
              <a:t>pozemky;</a:t>
            </a:r>
          </a:p>
          <a:p>
            <a:pPr lvl="0"/>
            <a:r>
              <a:rPr lang="cs-CZ" sz="1600" dirty="0"/>
              <a:t>budovy a stavby;</a:t>
            </a:r>
          </a:p>
          <a:p>
            <a:pPr lvl="0"/>
            <a:r>
              <a:rPr lang="cs-CZ" sz="1600" dirty="0"/>
              <a:t>stroje a výrobní zařízení;</a:t>
            </a:r>
          </a:p>
          <a:p>
            <a:pPr lvl="0"/>
            <a:r>
              <a:rPr lang="cs-CZ" sz="1600" dirty="0"/>
              <a:t>nástroje;</a:t>
            </a:r>
          </a:p>
          <a:p>
            <a:pPr lvl="0"/>
            <a:r>
              <a:rPr lang="cs-CZ" sz="1600" dirty="0"/>
              <a:t>dopravní prostředky a zařízení pro dopravu;</a:t>
            </a:r>
          </a:p>
          <a:p>
            <a:pPr lvl="0"/>
            <a:r>
              <a:rPr lang="cs-CZ" sz="1600" dirty="0"/>
              <a:t>zařízení kanceláří;</a:t>
            </a:r>
          </a:p>
          <a:p>
            <a:r>
              <a:rPr lang="cs-CZ" sz="1600" dirty="0"/>
              <a:t>výpočetní technika aj.</a:t>
            </a:r>
            <a:endParaRPr lang="cs-CZ" altLang="cs-CZ" sz="1600" dirty="0" smtClean="0"/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103739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Dlouhodobý majetek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Odpisy</a:t>
            </a:r>
            <a:r>
              <a:rPr lang="cs-CZ" sz="1800" dirty="0"/>
              <a:t> </a:t>
            </a:r>
            <a:r>
              <a:rPr lang="cs-CZ" sz="1800" dirty="0" smtClean="0"/>
              <a:t>vyjadřují </a:t>
            </a:r>
            <a:r>
              <a:rPr lang="cs-CZ" sz="1800" dirty="0"/>
              <a:t>finanční opotřebení konkrétního dlouhodobého hmotného majetku za určité období (zpravidla kalendářní </a:t>
            </a:r>
            <a:r>
              <a:rPr lang="cs-CZ" sz="1800" dirty="0" smtClean="0"/>
              <a:t>rok)</a:t>
            </a:r>
          </a:p>
          <a:p>
            <a:r>
              <a:rPr lang="cs-CZ" sz="1800" dirty="0" smtClean="0"/>
              <a:t>Kumulované </a:t>
            </a:r>
            <a:r>
              <a:rPr lang="cs-CZ" sz="1800" dirty="0"/>
              <a:t>odpisy za jednotlivé roky (zpravidla účetní období) se pak nazývají oprávky a tyto oprávky snižují účetní, resp. pořizovací cenu příslušného dlouhodobého hmotného </a:t>
            </a:r>
            <a:r>
              <a:rPr lang="cs-CZ" sz="1800" dirty="0" smtClean="0"/>
              <a:t>majetku</a:t>
            </a:r>
            <a:endParaRPr lang="cs-CZ" sz="1800" dirty="0"/>
          </a:p>
          <a:p>
            <a:endParaRPr lang="cs-CZ" sz="800" dirty="0"/>
          </a:p>
          <a:p>
            <a:r>
              <a:rPr lang="cs-CZ" altLang="cs-CZ" sz="1800" b="1" dirty="0" smtClean="0"/>
              <a:t>Ekonomická životnost </a:t>
            </a:r>
            <a:r>
              <a:rPr lang="cs-CZ" sz="1800" dirty="0"/>
              <a:t>je doba, po kterou je účelné dané zařízení hospodářsky využívat</a:t>
            </a:r>
            <a:endParaRPr lang="cs-CZ" altLang="cs-CZ" sz="1800" dirty="0" smtClean="0"/>
          </a:p>
          <a:p>
            <a:r>
              <a:rPr lang="cs-CZ" altLang="cs-CZ" sz="1800" b="1" dirty="0" smtClean="0"/>
              <a:t>Technická životnost </a:t>
            </a:r>
            <a:r>
              <a:rPr lang="cs-CZ" sz="1800" dirty="0"/>
              <a:t>je doba, během níž může dané zařízení poskytovat technicky nezávadný užitek</a:t>
            </a:r>
            <a:endParaRPr lang="cs-CZ" altLang="cs-CZ" sz="1800" dirty="0" smtClean="0"/>
          </a:p>
          <a:p>
            <a:endParaRPr lang="cs-CZ" altLang="cs-CZ" sz="800" dirty="0" smtClean="0"/>
          </a:p>
          <a:p>
            <a:r>
              <a:rPr lang="cs-CZ" altLang="cs-CZ" sz="1800" b="1" dirty="0" smtClean="0"/>
              <a:t>Užitná hodnota </a:t>
            </a:r>
            <a:r>
              <a:rPr lang="cs-CZ" sz="1800" dirty="0"/>
              <a:t>v prvních letech životnosti klesá pomalu, zatímco koncem doby využívání klesá rychleji</a:t>
            </a:r>
            <a:endParaRPr lang="cs-CZ" altLang="cs-CZ" sz="1800" dirty="0" smtClean="0"/>
          </a:p>
          <a:p>
            <a:r>
              <a:rPr lang="cs-CZ" altLang="cs-CZ" sz="1800" b="1" dirty="0" smtClean="0"/>
              <a:t>Tržní hodnota </a:t>
            </a:r>
            <a:r>
              <a:rPr lang="cs-CZ" sz="1800" dirty="0"/>
              <a:t>rychle klesá ihned po uvedení do </a:t>
            </a:r>
            <a:r>
              <a:rPr lang="cs-CZ" sz="1800" dirty="0" smtClean="0"/>
              <a:t>používání, zatímco koncem doby využívání klesá pomaleji</a:t>
            </a:r>
            <a:endParaRPr lang="cs-CZ" altLang="cs-CZ" sz="1800" dirty="0" smtClean="0"/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356161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Dlouhodobý </a:t>
            </a:r>
            <a:r>
              <a:rPr lang="cs-CZ" dirty="0" err="1" smtClean="0"/>
              <a:t>majatek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2851447"/>
          </a:xfrm>
        </p:spPr>
        <p:txBody>
          <a:bodyPr/>
          <a:lstStyle/>
          <a:p>
            <a:r>
              <a:rPr lang="cs-CZ" altLang="cs-CZ" sz="1800" b="1" dirty="0" smtClean="0"/>
              <a:t>Technická kapacita </a:t>
            </a:r>
            <a:r>
              <a:rPr lang="cs-CZ" altLang="cs-CZ" sz="1800" dirty="0" smtClean="0"/>
              <a:t>je </a:t>
            </a:r>
            <a:r>
              <a:rPr lang="cs-CZ" sz="1800" dirty="0" smtClean="0"/>
              <a:t>dosažitelné </a:t>
            </a:r>
            <a:r>
              <a:rPr lang="cs-CZ" sz="1800" dirty="0"/>
              <a:t>produkční množství, které </a:t>
            </a:r>
            <a:r>
              <a:rPr lang="cs-CZ" sz="1800" dirty="0" smtClean="0"/>
              <a:t>lze </a:t>
            </a:r>
            <a:r>
              <a:rPr lang="cs-CZ" sz="1800" dirty="0"/>
              <a:t>vyprodukovat a které nelze překročit</a:t>
            </a:r>
            <a:endParaRPr lang="cs-CZ" altLang="cs-CZ" sz="1800" dirty="0" smtClean="0"/>
          </a:p>
          <a:p>
            <a:r>
              <a:rPr lang="cs-CZ" altLang="cs-CZ" sz="1800" b="1" dirty="0" smtClean="0"/>
              <a:t>Ekonomická kapacita </a:t>
            </a:r>
            <a:r>
              <a:rPr lang="cs-CZ" sz="1800" dirty="0"/>
              <a:t>vyjadřuje množství produkce v příslušné kvalitě, které je z ekonomického hlediska optimální</a:t>
            </a:r>
            <a:endParaRPr lang="cs-CZ" altLang="cs-CZ" sz="1800" dirty="0" smtClean="0"/>
          </a:p>
          <a:p>
            <a:r>
              <a:rPr lang="cs-CZ" altLang="cs-CZ" sz="1800" b="1" dirty="0" smtClean="0"/>
              <a:t>Minimální kapacita </a:t>
            </a:r>
            <a:r>
              <a:rPr lang="cs-CZ" altLang="cs-CZ" sz="1800" dirty="0" smtClean="0"/>
              <a:t>- </a:t>
            </a:r>
            <a:r>
              <a:rPr lang="cs-CZ" altLang="cs-CZ" sz="1800" dirty="0"/>
              <a:t>v</a:t>
            </a:r>
            <a:r>
              <a:rPr lang="cs-CZ" sz="1800" dirty="0"/>
              <a:t> případě poklesu produkce pod tuto kapacitu dojde buď k neúměrnému nárůstu nákladů na jednotku produkce, nebo zařízení přestane být schopno práce</a:t>
            </a:r>
            <a:endParaRPr lang="cs-CZ" altLang="cs-CZ" sz="1800" dirty="0" smtClean="0"/>
          </a:p>
          <a:p>
            <a:pPr>
              <a:buNone/>
            </a:pPr>
            <a:endParaRPr lang="cs-CZ" altLang="cs-CZ" sz="1800" dirty="0" smtClean="0"/>
          </a:p>
          <a:p>
            <a:r>
              <a:rPr lang="cs-CZ" altLang="cs-CZ" sz="1800" dirty="0" smtClean="0"/>
              <a:t>Stupeň využití kapacity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619672" y="4797152"/>
            <a:ext cx="6858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altLang="cs-CZ" sz="2000" b="1" i="1" dirty="0">
                <a:latin typeface="Times New Roman" pitchFamily="18" charset="0"/>
              </a:rPr>
              <a:t>Stupeň využití kapacity</a:t>
            </a:r>
            <a:r>
              <a:rPr lang="cs-CZ" altLang="cs-CZ" sz="2000" dirty="0">
                <a:latin typeface="Times New Roman" pitchFamily="18" charset="0"/>
                <a:cs typeface="Times New Roman" pitchFamily="18" charset="0"/>
              </a:rPr>
              <a:t>  =</a:t>
            </a:r>
            <a:r>
              <a:rPr lang="cs-CZ" alt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1600" dirty="0">
                <a:latin typeface="Times New Roman" pitchFamily="18" charset="0"/>
              </a:rPr>
              <a:t>  </a:t>
            </a:r>
            <a:r>
              <a:rPr lang="cs-CZ" altLang="cs-CZ" sz="2000" u="sng" baseline="30000" dirty="0">
                <a:latin typeface="Times New Roman" pitchFamily="18" charset="0"/>
              </a:rPr>
              <a:t>_  </a:t>
            </a:r>
            <a:r>
              <a:rPr lang="cs-CZ" altLang="cs-CZ" sz="3200" u="sng" baseline="30000" dirty="0">
                <a:latin typeface="Times New Roman" pitchFamily="18" charset="0"/>
              </a:rPr>
              <a:t>skutečná produkce   </a:t>
            </a:r>
            <a:r>
              <a:rPr lang="cs-CZ" altLang="cs-CZ" sz="3200" dirty="0">
                <a:latin typeface="Times New Roman" pitchFamily="18" charset="0"/>
              </a:rPr>
              <a:t> </a:t>
            </a:r>
            <a:r>
              <a:rPr lang="cs-CZ" altLang="cs-CZ" sz="2000" dirty="0">
                <a:latin typeface="Times New Roman" pitchFamily="18" charset="0"/>
                <a:cs typeface="Times New Roman" pitchFamily="18" charset="0"/>
              </a:rPr>
              <a:t>* 100</a:t>
            </a:r>
          </a:p>
          <a:p>
            <a:pPr algn="just" eaLnBrk="0" hangingPunct="0"/>
            <a:r>
              <a:rPr lang="cs-CZ" altLang="cs-CZ" sz="1600" dirty="0">
                <a:latin typeface="Times New Roman" pitchFamily="18" charset="0"/>
              </a:rPr>
              <a:t>			</a:t>
            </a:r>
            <a:endParaRPr lang="cs-CZ" altLang="cs-CZ" sz="2200" dirty="0">
              <a:latin typeface="Times New Roman" pitchFamily="18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4572000" y="5157192"/>
            <a:ext cx="3024187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100" dirty="0">
                <a:latin typeface="Times New Roman" pitchFamily="18" charset="0"/>
              </a:rPr>
              <a:t>dosažitelná produkce</a:t>
            </a:r>
          </a:p>
        </p:txBody>
      </p:sp>
    </p:spTree>
    <p:extLst>
      <p:ext uri="{BB962C8B-B14F-4D97-AF65-F5344CB8AC3E}">
        <p14:creationId xmlns:p14="http://schemas.microsoft.com/office/powerpoint/2010/main" val="3533660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Dlouhodobý majetek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1915343"/>
          </a:xfrm>
        </p:spPr>
        <p:txBody>
          <a:bodyPr/>
          <a:lstStyle/>
          <a:p>
            <a:pPr>
              <a:buNone/>
            </a:pPr>
            <a:r>
              <a:rPr lang="cs-CZ" altLang="cs-CZ" sz="2400" b="1" dirty="0" smtClean="0"/>
              <a:t>Časové fondy</a:t>
            </a:r>
            <a:r>
              <a:rPr lang="cs-CZ" altLang="cs-CZ" sz="2400" dirty="0" smtClean="0"/>
              <a:t> výrobního zařízení:</a:t>
            </a:r>
          </a:p>
          <a:p>
            <a:r>
              <a:rPr lang="cs-CZ" altLang="cs-CZ" sz="2400" dirty="0" smtClean="0"/>
              <a:t>kalendářní časový fond</a:t>
            </a:r>
          </a:p>
          <a:p>
            <a:r>
              <a:rPr lang="cs-CZ" altLang="cs-CZ" sz="2400" dirty="0" smtClean="0"/>
              <a:t>nominální časový fond</a:t>
            </a:r>
          </a:p>
          <a:p>
            <a:r>
              <a:rPr lang="cs-CZ" altLang="cs-CZ" sz="2400" dirty="0" smtClean="0"/>
              <a:t>využitelný (efektivní) časový fond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547664" y="3933056"/>
            <a:ext cx="5486400" cy="2057400"/>
            <a:chOff x="768" y="2784"/>
            <a:chExt cx="3456" cy="1296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flipH="1">
              <a:off x="768" y="2784"/>
              <a:ext cx="3456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78000" rIns="378000" anchor="ctr"/>
            <a:lstStyle/>
            <a:p>
              <a:r>
                <a:rPr lang="cs-CZ" altLang="cs-CZ" sz="2000"/>
                <a:t>kalendářní časový fond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 flipH="1">
              <a:off x="768" y="3216"/>
              <a:ext cx="2544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78000" rIns="378000" anchor="ctr"/>
            <a:lstStyle/>
            <a:p>
              <a:r>
                <a:rPr lang="cs-CZ" altLang="cs-CZ" sz="2000"/>
                <a:t>nominální časový fond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 flipH="1">
              <a:off x="3312" y="3216"/>
              <a:ext cx="912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altLang="cs-CZ" sz="2000"/>
                <a:t>nepracovní dny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flipH="1">
              <a:off x="768" y="3648"/>
              <a:ext cx="1536" cy="432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78000" rIns="378000" anchor="ctr"/>
            <a:lstStyle/>
            <a:p>
              <a:r>
                <a:rPr lang="cs-CZ" altLang="cs-CZ" sz="2000"/>
                <a:t>využitelný časový fond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flipH="1">
              <a:off x="2304" y="3648"/>
              <a:ext cx="100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altLang="cs-CZ" sz="2000"/>
                <a:t>plánované prostoje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2158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Dispozitivní práce (management a jeho funkce)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altLang="cs-CZ" sz="1600" b="1" dirty="0" smtClean="0">
                <a:latin typeface="Times New Roman" pitchFamily="18" charset="0"/>
                <a:cs typeface="Times New Roman" pitchFamily="18" charset="0"/>
              </a:rPr>
              <a:t>Vrcholným cílem podniku v tržním hospodářství je dosahovat dlouhodobě a při plnění určitých vedlejších podmínek co nejvyššího zisku</a:t>
            </a:r>
            <a:r>
              <a:rPr lang="cs-CZ" altLang="cs-CZ" sz="1600" b="1" dirty="0" smtClean="0">
                <a:latin typeface="Times New Roman" pitchFamily="18" charset="0"/>
              </a:rPr>
              <a:t>.</a:t>
            </a:r>
          </a:p>
          <a:p>
            <a:pPr algn="just" eaLnBrk="1" hangingPunct="1"/>
            <a:r>
              <a:rPr lang="cs-CZ" altLang="cs-CZ" sz="1600" b="1" dirty="0" smtClean="0">
                <a:latin typeface="Times New Roman" pitchFamily="18" charset="0"/>
              </a:rPr>
              <a:t>Pro splnění </a:t>
            </a:r>
            <a:r>
              <a:rPr lang="cs-CZ" altLang="cs-CZ" sz="1600" b="1" dirty="0" smtClean="0">
                <a:latin typeface="Times New Roman" pitchFamily="18" charset="0"/>
                <a:cs typeface="Times New Roman" pitchFamily="18" charset="0"/>
              </a:rPr>
              <a:t>cíle se vytváří jednotné podnikové řízení, které plánuje kombinaci výrobních faktorů, organizuje jejich vynakládání a kontroluje průběh a výsledky podnikových procesů</a:t>
            </a:r>
            <a:r>
              <a:rPr lang="cs-CZ" altLang="cs-CZ" sz="1600" b="1" dirty="0" smtClean="0">
                <a:latin typeface="Times New Roman" pitchFamily="18" charset="0"/>
              </a:rPr>
              <a:t> </a:t>
            </a:r>
            <a:r>
              <a:rPr lang="cs-CZ" altLang="cs-CZ" sz="1600" b="1" dirty="0" smtClean="0">
                <a:latin typeface="Times New Roman" pitchFamily="18" charset="0"/>
                <a:sym typeface="Symbol" pitchFamily="18" charset="2"/>
              </a:rPr>
              <a:t></a:t>
            </a:r>
            <a:r>
              <a:rPr lang="cs-CZ" altLang="cs-CZ" sz="1600" dirty="0" smtClean="0">
                <a:latin typeface="Times New Roman" pitchFamily="18" charset="0"/>
              </a:rPr>
              <a:t> </a:t>
            </a:r>
            <a:r>
              <a:rPr lang="cs-CZ" altLang="cs-CZ" sz="16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řídící (dispozitivní) práce</a:t>
            </a:r>
            <a:r>
              <a:rPr lang="cs-CZ" altLang="cs-CZ" sz="1600" dirty="0" smtClean="0">
                <a:latin typeface="Times New Roman" pitchFamily="18" charset="0"/>
              </a:rPr>
              <a:t> </a:t>
            </a:r>
          </a:p>
          <a:p>
            <a:pPr algn="just" eaLnBrk="1" hangingPunct="1"/>
            <a:r>
              <a:rPr lang="cs-CZ" altLang="cs-CZ" sz="1600" b="1" dirty="0" smtClean="0">
                <a:latin typeface="Times New Roman" pitchFamily="18" charset="0"/>
                <a:cs typeface="Times New Roman" pitchFamily="18" charset="0"/>
              </a:rPr>
              <a:t>Úlohou řízení organizace je přijímat (řídící) rozhodnutí</a:t>
            </a:r>
            <a:r>
              <a:rPr lang="cs-CZ" altLang="cs-CZ" sz="1600" dirty="0" smtClean="0">
                <a:latin typeface="Times New Roman" pitchFamily="18" charset="0"/>
              </a:rPr>
              <a:t> </a:t>
            </a:r>
          </a:p>
          <a:p>
            <a:pPr algn="just" eaLnBrk="1" hangingPunct="1"/>
            <a:r>
              <a:rPr lang="cs-CZ" altLang="cs-CZ" sz="1600" b="1" dirty="0" smtClean="0">
                <a:latin typeface="Times New Roman" pitchFamily="18" charset="0"/>
                <a:cs typeface="Times New Roman" pitchFamily="18" charset="0"/>
              </a:rPr>
              <a:t>Vrcholným úkolem řízení organizace je stanovení konkrétních cílů</a:t>
            </a:r>
            <a:r>
              <a:rPr lang="cs-CZ" altLang="cs-CZ" sz="1600" dirty="0" smtClean="0">
                <a:latin typeface="Times New Roman" pitchFamily="18" charset="0"/>
              </a:rPr>
              <a:t> </a:t>
            </a:r>
          </a:p>
          <a:p>
            <a:pPr algn="just" eaLnBrk="1" hangingPunct="1"/>
            <a:r>
              <a:rPr lang="cs-CZ" altLang="cs-CZ" sz="1600" b="1" dirty="0" smtClean="0">
                <a:latin typeface="Times New Roman" pitchFamily="18" charset="0"/>
                <a:cs typeface="Times New Roman" pitchFamily="18" charset="0"/>
              </a:rPr>
              <a:t>Pro uskutečňování těchto cílů jsou využívány zdroje (výrobní faktory)</a:t>
            </a:r>
          </a:p>
          <a:p>
            <a:pPr algn="just" eaLnBrk="1" hangingPunct="1"/>
            <a:r>
              <a:rPr lang="cs-CZ" altLang="cs-CZ" sz="1600" b="1" dirty="0" smtClean="0">
                <a:latin typeface="Times New Roman" pitchFamily="18" charset="0"/>
              </a:rPr>
              <a:t>F</a:t>
            </a:r>
            <a:r>
              <a:rPr lang="cs-CZ" altLang="cs-CZ" sz="1600" b="1" dirty="0" smtClean="0">
                <a:latin typeface="Times New Roman" pitchFamily="18" charset="0"/>
                <a:cs typeface="Times New Roman" pitchFamily="18" charset="0"/>
              </a:rPr>
              <a:t>unkce řízení v organizaci pak lze vyjádřit sledem kroků řídících činností:</a:t>
            </a:r>
            <a:endParaRPr lang="cs-CZ" altLang="cs-CZ" sz="1600" b="1" dirty="0" smtClean="0">
              <a:latin typeface="Times New Roman" pitchFamily="18" charset="0"/>
            </a:endParaRPr>
          </a:p>
          <a:p>
            <a:pPr lvl="1" algn="just" eaLnBrk="1" hangingPunct="1">
              <a:buClr>
                <a:schemeClr val="tx2"/>
              </a:buClr>
              <a:buSzPct val="100000"/>
              <a:buFontTx/>
              <a:buChar char="•"/>
            </a:pPr>
            <a:r>
              <a:rPr lang="cs-CZ" altLang="cs-CZ" sz="1600" b="1" dirty="0" smtClean="0">
                <a:latin typeface="Times New Roman" pitchFamily="18" charset="0"/>
                <a:cs typeface="Times New Roman" pitchFamily="18" charset="0"/>
              </a:rPr>
              <a:t>tvorba cílů</a:t>
            </a:r>
            <a:endParaRPr lang="cs-CZ" altLang="cs-CZ" sz="1600" dirty="0" smtClean="0">
              <a:latin typeface="Times New Roman" pitchFamily="18" charset="0"/>
            </a:endParaRPr>
          </a:p>
          <a:p>
            <a:pPr lvl="1" algn="just" eaLnBrk="1" hangingPunct="1">
              <a:buClr>
                <a:schemeClr val="tx2"/>
              </a:buClr>
              <a:buSzPct val="100000"/>
              <a:buFontTx/>
              <a:buChar char="•"/>
            </a:pPr>
            <a:r>
              <a:rPr lang="cs-CZ" altLang="cs-CZ" sz="1600" b="1" dirty="0" smtClean="0">
                <a:latin typeface="Times New Roman" pitchFamily="18" charset="0"/>
                <a:cs typeface="Times New Roman" pitchFamily="18" charset="0"/>
              </a:rPr>
              <a:t>plánování</a:t>
            </a:r>
            <a:endParaRPr lang="cs-CZ" altLang="cs-CZ" sz="1600" dirty="0" smtClean="0">
              <a:latin typeface="Times New Roman" pitchFamily="18" charset="0"/>
            </a:endParaRPr>
          </a:p>
          <a:p>
            <a:pPr lvl="1" algn="just" eaLnBrk="1" hangingPunct="1">
              <a:buClr>
                <a:schemeClr val="tx2"/>
              </a:buClr>
              <a:buSzPct val="100000"/>
              <a:buFontTx/>
              <a:buChar char="•"/>
            </a:pPr>
            <a:r>
              <a:rPr lang="cs-CZ" altLang="cs-CZ" sz="1600" b="1" dirty="0" smtClean="0">
                <a:latin typeface="Times New Roman" pitchFamily="18" charset="0"/>
                <a:cs typeface="Times New Roman" pitchFamily="18" charset="0"/>
              </a:rPr>
              <a:t>realizace (organizování)</a:t>
            </a:r>
            <a:endParaRPr lang="cs-CZ" alt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buClr>
                <a:schemeClr val="tx2"/>
              </a:buClr>
              <a:buSzPct val="100000"/>
              <a:buFontTx/>
              <a:buChar char="•"/>
            </a:pPr>
            <a:r>
              <a:rPr lang="cs-CZ" altLang="cs-CZ" sz="1600" b="1" dirty="0" smtClean="0">
                <a:latin typeface="Times New Roman" pitchFamily="18" charset="0"/>
                <a:cs typeface="Times New Roman" pitchFamily="18" charset="0"/>
              </a:rPr>
              <a:t>kontrola</a:t>
            </a:r>
            <a:r>
              <a:rPr lang="cs-CZ" altLang="cs-CZ" sz="1600" dirty="0" smtClean="0">
                <a:latin typeface="Times New Roman" pitchFamily="18" charset="0"/>
              </a:rPr>
              <a:t> </a:t>
            </a:r>
          </a:p>
          <a:p>
            <a:pPr algn="just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585687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Materiál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None/>
            </a:pPr>
            <a:r>
              <a:rPr lang="cs-CZ" altLang="cs-CZ" sz="2000" dirty="0" smtClean="0"/>
              <a:t>Materiálem se rozumí všechny statky, z nichž vznikají konečné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sz="2000" dirty="0" smtClean="0"/>
              <a:t>výrobky změnou jejich tvaru, substance nebo zabudováním.</a:t>
            </a:r>
          </a:p>
          <a:p>
            <a:pPr>
              <a:buNone/>
            </a:pPr>
            <a:r>
              <a:rPr lang="cs-CZ" altLang="cs-CZ" sz="2000" b="1" dirty="0" smtClean="0"/>
              <a:t>Výrobní materiál</a:t>
            </a:r>
            <a:r>
              <a:rPr lang="cs-CZ" altLang="cs-CZ" sz="2000" dirty="0" smtClean="0"/>
              <a:t>:</a:t>
            </a:r>
          </a:p>
          <a:p>
            <a:r>
              <a:rPr lang="cs-CZ" altLang="cs-CZ" sz="2000" dirty="0" smtClean="0"/>
              <a:t>suroviny</a:t>
            </a:r>
          </a:p>
          <a:p>
            <a:r>
              <a:rPr lang="cs-CZ" altLang="cs-CZ" sz="2000" dirty="0" smtClean="0"/>
              <a:t>pomocné látky</a:t>
            </a:r>
          </a:p>
          <a:p>
            <a:r>
              <a:rPr lang="cs-CZ" altLang="cs-CZ" sz="2000" dirty="0" smtClean="0"/>
              <a:t>provozní látky</a:t>
            </a:r>
          </a:p>
          <a:p>
            <a:r>
              <a:rPr lang="cs-CZ" altLang="cs-CZ" sz="2000" dirty="0" smtClean="0"/>
              <a:t>hotové součástky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64150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Materiál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600" b="1" dirty="0"/>
              <a:t>Materiál vyvolává</a:t>
            </a:r>
            <a:r>
              <a:rPr lang="cs-CZ" sz="1600" dirty="0"/>
              <a:t> v podniku dva podstatné hospodářské </a:t>
            </a:r>
            <a:r>
              <a:rPr lang="cs-CZ" sz="1600" b="1" dirty="0"/>
              <a:t>problémy</a:t>
            </a:r>
            <a:r>
              <a:rPr lang="cs-CZ" sz="1600" dirty="0"/>
              <a:t>:</a:t>
            </a:r>
          </a:p>
          <a:p>
            <a:pPr lvl="0"/>
            <a:r>
              <a:rPr lang="cs-CZ" sz="1600" dirty="0"/>
              <a:t>problém </a:t>
            </a:r>
            <a:r>
              <a:rPr lang="cs-CZ" sz="1600" b="1" dirty="0"/>
              <a:t>času</a:t>
            </a:r>
            <a:r>
              <a:rPr lang="cs-CZ" sz="1600" dirty="0"/>
              <a:t>,</a:t>
            </a:r>
          </a:p>
          <a:p>
            <a:pPr lvl="0"/>
            <a:r>
              <a:rPr lang="cs-CZ" sz="1600" dirty="0"/>
              <a:t>problém </a:t>
            </a:r>
            <a:r>
              <a:rPr lang="cs-CZ" sz="1600" b="1" dirty="0"/>
              <a:t>využití materiálu</a:t>
            </a:r>
            <a:r>
              <a:rPr lang="cs-CZ" sz="1600" dirty="0"/>
              <a:t>.</a:t>
            </a:r>
          </a:p>
          <a:p>
            <a:pPr marL="0" indent="0">
              <a:buNone/>
            </a:pPr>
            <a:endParaRPr lang="cs-CZ" sz="800" dirty="0"/>
          </a:p>
          <a:p>
            <a:r>
              <a:rPr lang="cs-CZ" sz="1600" b="1" dirty="0"/>
              <a:t>Problém času</a:t>
            </a:r>
            <a:r>
              <a:rPr lang="cs-CZ" sz="1600" dirty="0"/>
              <a:t> je důležitým problémem v hospodaření s </a:t>
            </a:r>
            <a:r>
              <a:rPr lang="cs-CZ" sz="1600" dirty="0" smtClean="0"/>
              <a:t>materiálem.</a:t>
            </a:r>
          </a:p>
          <a:p>
            <a:r>
              <a:rPr lang="cs-CZ" sz="1600" dirty="0" smtClean="0"/>
              <a:t>V</a:t>
            </a:r>
            <a:r>
              <a:rPr lang="cs-CZ" sz="1600" dirty="0"/>
              <a:t> materiálu, podobně jako v dlouhodobém majetku, je vázán značný kapitál, který se uvolňuje až při prodeji </a:t>
            </a:r>
            <a:r>
              <a:rPr lang="cs-CZ" sz="1600" dirty="0" smtClean="0"/>
              <a:t>produktu.</a:t>
            </a:r>
          </a:p>
          <a:p>
            <a:r>
              <a:rPr lang="cs-CZ" sz="1600" dirty="0" smtClean="0"/>
              <a:t>Doba </a:t>
            </a:r>
            <a:r>
              <a:rPr lang="cs-CZ" sz="1600" dirty="0"/>
              <a:t>skladování před začátkem zpracování a čas klidu mezi jednotlivými fázemi výrobního procesu a případně i doba skladování hotových produktů, to jsou časové úseky, jejichž zkracováním se řeší problém materiálových časů</a:t>
            </a:r>
            <a:r>
              <a:rPr lang="cs-CZ" sz="1600" dirty="0" smtClean="0"/>
              <a:t>.</a:t>
            </a:r>
          </a:p>
          <a:p>
            <a:pPr>
              <a:spcAft>
                <a:spcPct val="30000"/>
              </a:spcAft>
            </a:pPr>
            <a:r>
              <a:rPr lang="cs-CZ" altLang="cs-CZ" sz="1600" dirty="0" smtClean="0"/>
              <a:t>„just-in-</a:t>
            </a:r>
            <a:r>
              <a:rPr lang="cs-CZ" altLang="cs-CZ" sz="1600" dirty="0" err="1" smtClean="0"/>
              <a:t>time</a:t>
            </a:r>
            <a:r>
              <a:rPr lang="cs-CZ" altLang="cs-CZ" sz="1600" dirty="0" smtClean="0"/>
              <a:t>-</a:t>
            </a:r>
            <a:r>
              <a:rPr lang="cs-CZ" altLang="cs-CZ" sz="1600" dirty="0" err="1" smtClean="0"/>
              <a:t>production</a:t>
            </a:r>
            <a:r>
              <a:rPr lang="cs-CZ" altLang="cs-CZ" sz="1600" dirty="0" smtClean="0"/>
              <a:t>“</a:t>
            </a:r>
          </a:p>
          <a:p>
            <a:pPr>
              <a:buNone/>
            </a:pPr>
            <a:r>
              <a:rPr lang="cs-CZ" altLang="cs-CZ" sz="1600" dirty="0" smtClean="0"/>
              <a:t>= řízení odbytu takovým způsobem, aby nevznikaly žádné zásoby hotových výrobků nebo aby tyto zásoby byly co nejmenší; obdobně i materiál se opatřuje tak, aby byl k dispozici právě při zahájení výroby</a:t>
            </a:r>
          </a:p>
        </p:txBody>
      </p:sp>
    </p:spTree>
    <p:extLst>
      <p:ext uri="{BB962C8B-B14F-4D97-AF65-F5344CB8AC3E}">
        <p14:creationId xmlns:p14="http://schemas.microsoft.com/office/powerpoint/2010/main" val="124315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Materiál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ct val="30000"/>
              </a:spcAft>
              <a:buNone/>
            </a:pPr>
            <a:r>
              <a:rPr lang="cs-CZ" altLang="cs-CZ" sz="2000" b="1" dirty="0" smtClean="0"/>
              <a:t>Materiálové ztráty</a:t>
            </a:r>
            <a:r>
              <a:rPr lang="cs-CZ" altLang="cs-CZ" sz="2000" dirty="0" smtClean="0"/>
              <a:t>:</a:t>
            </a:r>
          </a:p>
          <a:p>
            <a:pPr>
              <a:spcBef>
                <a:spcPts val="0"/>
              </a:spcBef>
            </a:pPr>
            <a:r>
              <a:rPr lang="cs-CZ" altLang="cs-CZ" sz="2000" b="1" i="1" dirty="0" smtClean="0"/>
              <a:t>zmetky</a:t>
            </a:r>
            <a:r>
              <a:rPr lang="cs-CZ" altLang="cs-CZ" sz="2000" dirty="0" smtClean="0"/>
              <a:t>, vzniklé chybou zpracování nebo materiálu,</a:t>
            </a:r>
          </a:p>
          <a:p>
            <a:pPr>
              <a:spcBef>
                <a:spcPts val="0"/>
              </a:spcBef>
            </a:pPr>
            <a:r>
              <a:rPr lang="cs-CZ" altLang="cs-CZ" sz="2000" b="1" i="1" dirty="0" smtClean="0"/>
              <a:t>materiálový odpad</a:t>
            </a:r>
            <a:r>
              <a:rPr lang="cs-CZ" altLang="cs-CZ" sz="2000" dirty="0" smtClean="0"/>
              <a:t>, vznikající například opracováním při změně tvaru materiálu, při jeho přetváření ve výrobek.</a:t>
            </a:r>
          </a:p>
          <a:p>
            <a:pPr marL="0" indent="0">
              <a:buNone/>
            </a:pPr>
            <a:endParaRPr lang="cs-CZ" altLang="cs-CZ" sz="2000" dirty="0" smtClean="0"/>
          </a:p>
          <a:p>
            <a:pPr>
              <a:spcBef>
                <a:spcPct val="0"/>
              </a:spcBef>
              <a:buNone/>
            </a:pPr>
            <a:r>
              <a:rPr lang="cs-CZ" altLang="cs-CZ" sz="2000" b="1" dirty="0" smtClean="0"/>
              <a:t>Předcházet vzniku odpadů a zmetkům </a:t>
            </a:r>
            <a:r>
              <a:rPr lang="cs-CZ" altLang="cs-CZ" sz="2000" dirty="0" smtClean="0"/>
              <a:t>může organizace opatřeními:</a:t>
            </a:r>
          </a:p>
          <a:p>
            <a:r>
              <a:rPr lang="cs-CZ" altLang="cs-CZ" sz="2000" dirty="0" smtClean="0"/>
              <a:t>účelný nákup materiálu,</a:t>
            </a:r>
          </a:p>
          <a:p>
            <a:r>
              <a:rPr lang="cs-CZ" altLang="cs-CZ" sz="2000" dirty="0" smtClean="0"/>
              <a:t>využívání racionálních a technicky vyspělých technologií,</a:t>
            </a:r>
          </a:p>
          <a:p>
            <a:r>
              <a:rPr lang="cs-CZ" altLang="cs-CZ" sz="2000" dirty="0" smtClean="0"/>
              <a:t>zainteresovanost pracovníků na materiálových úsporách a kvalitě práce.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0400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Materiál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None/>
            </a:pPr>
            <a:r>
              <a:rPr lang="cs-CZ" altLang="cs-CZ" sz="1800" b="1" dirty="0" smtClean="0"/>
              <a:t>Ztráty</a:t>
            </a:r>
            <a:r>
              <a:rPr lang="cs-CZ" altLang="cs-CZ" sz="1800" dirty="0" smtClean="0"/>
              <a:t>, které organizaci působí vzniklé zmetky a materiálový odpad, příp.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sz="1800" dirty="0" smtClean="0"/>
              <a:t>jejich likvidace, lze </a:t>
            </a:r>
            <a:r>
              <a:rPr lang="cs-CZ" altLang="cs-CZ" sz="1800" b="1" dirty="0" smtClean="0"/>
              <a:t>snižovat</a:t>
            </a:r>
            <a:r>
              <a:rPr lang="cs-CZ" altLang="cs-CZ" sz="1800" dirty="0" smtClean="0"/>
              <a:t> opatřeními:</a:t>
            </a:r>
          </a:p>
          <a:p>
            <a:r>
              <a:rPr lang="cs-CZ" altLang="cs-CZ" sz="1800" dirty="0" smtClean="0"/>
              <a:t>prodej odpadu a zmetků,</a:t>
            </a:r>
          </a:p>
          <a:p>
            <a:r>
              <a:rPr lang="cs-CZ" altLang="cs-CZ" sz="1800" dirty="0" smtClean="0"/>
              <a:t>zpracování odpadu na vedlejší výrobky,</a:t>
            </a:r>
          </a:p>
          <a:p>
            <a:r>
              <a:rPr lang="cs-CZ" altLang="cs-CZ" sz="1800" dirty="0" smtClean="0"/>
              <a:t>recyklace odpadu.</a:t>
            </a:r>
          </a:p>
          <a:p>
            <a:pPr marL="0" indent="0">
              <a:buNone/>
            </a:pPr>
            <a:endParaRPr lang="cs-CZ" altLang="cs-CZ" sz="800" dirty="0"/>
          </a:p>
          <a:p>
            <a:r>
              <a:rPr lang="cs-CZ" sz="1800" dirty="0"/>
              <a:t>Jestliže vzniká ve výrobním procesu </a:t>
            </a:r>
            <a:r>
              <a:rPr lang="cs-CZ" sz="1800" b="1" dirty="0"/>
              <a:t>materiálový odpad</a:t>
            </a:r>
            <a:r>
              <a:rPr lang="cs-CZ" sz="1800" dirty="0"/>
              <a:t>, který </a:t>
            </a:r>
            <a:r>
              <a:rPr lang="cs-CZ" sz="1800" b="1" dirty="0"/>
              <a:t>nelze dále zpracovat</a:t>
            </a:r>
            <a:r>
              <a:rPr lang="cs-CZ" sz="1800" dirty="0"/>
              <a:t> a zušlechtit, vyvstává před podnikem </a:t>
            </a:r>
            <a:r>
              <a:rPr lang="cs-CZ" sz="1800" b="1" dirty="0"/>
              <a:t>problém jeho </a:t>
            </a:r>
            <a:r>
              <a:rPr lang="cs-CZ" sz="1800" b="1" dirty="0" smtClean="0"/>
              <a:t>likvidace</a:t>
            </a:r>
            <a:r>
              <a:rPr lang="cs-CZ" sz="1800" dirty="0" smtClean="0"/>
              <a:t>, která </a:t>
            </a:r>
            <a:r>
              <a:rPr lang="cs-CZ" sz="1800" dirty="0"/>
              <a:t>se dotýká podniku ve dvou významných </a:t>
            </a:r>
            <a:r>
              <a:rPr lang="cs-CZ" sz="1800" dirty="0" smtClean="0"/>
              <a:t>aspektech:</a:t>
            </a:r>
          </a:p>
          <a:p>
            <a:pPr lvl="1"/>
            <a:r>
              <a:rPr lang="cs-CZ" sz="1800" b="1" dirty="0" smtClean="0"/>
              <a:t>způsob </a:t>
            </a:r>
            <a:r>
              <a:rPr lang="cs-CZ" sz="1800" b="1" dirty="0"/>
              <a:t>likvidace</a:t>
            </a:r>
            <a:r>
              <a:rPr lang="cs-CZ" sz="1800" dirty="0"/>
              <a:t>, který může vzhledem k rostoucímu zájmu veřejnosti o ekologii ovlivnit její vztah k </a:t>
            </a:r>
            <a:r>
              <a:rPr lang="cs-CZ" sz="1800" dirty="0" smtClean="0"/>
              <a:t>podniku</a:t>
            </a:r>
          </a:p>
          <a:p>
            <a:pPr lvl="1"/>
            <a:r>
              <a:rPr lang="cs-CZ" sz="1800" b="1" dirty="0" smtClean="0"/>
              <a:t>náklady</a:t>
            </a:r>
            <a:r>
              <a:rPr lang="cs-CZ" sz="1800" dirty="0"/>
              <a:t>, které likvidace materiálu vyvolává a které mnou významně ovlivnit výši nákladů podniku</a:t>
            </a:r>
            <a:r>
              <a:rPr lang="cs-CZ" sz="1800" dirty="0" smtClean="0"/>
              <a:t>.</a:t>
            </a:r>
            <a:endParaRPr lang="cs-CZ" alt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1320373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Dispozitivní práce (management a jeho funkce)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 dirty="0" smtClean="0"/>
              <a:t>Stanovení cílů je výchozím bodem úkolů dispozitivního faktoru</a:t>
            </a:r>
            <a:r>
              <a:rPr lang="cs-CZ" altLang="cs-CZ" sz="1800" dirty="0" smtClean="0"/>
              <a:t>.</a:t>
            </a:r>
          </a:p>
          <a:p>
            <a:pPr eaLnBrk="1" hangingPunct="1"/>
            <a:r>
              <a:rPr lang="cs-CZ" altLang="cs-CZ" sz="1800" dirty="0" smtClean="0"/>
              <a:t>Jeho obsahem je vymezení žádoucích stavu, o který je usilováno.</a:t>
            </a:r>
          </a:p>
          <a:p>
            <a:pPr eaLnBrk="1" hangingPunct="1"/>
            <a:r>
              <a:rPr lang="cs-CZ" altLang="cs-CZ" sz="1800" b="1" dirty="0" smtClean="0"/>
              <a:t>Cíle organizace</a:t>
            </a:r>
            <a:r>
              <a:rPr lang="cs-CZ" altLang="cs-CZ" sz="1800" dirty="0" smtClean="0"/>
              <a:t> jsou chápány, jako </a:t>
            </a:r>
            <a:r>
              <a:rPr lang="cs-CZ" altLang="cs-CZ" sz="1800" b="1" dirty="0" smtClean="0"/>
              <a:t>uspořádaný systém</a:t>
            </a:r>
            <a:r>
              <a:rPr lang="cs-CZ" altLang="cs-CZ" sz="1800" dirty="0" smtClean="0"/>
              <a:t>.</a:t>
            </a:r>
          </a:p>
          <a:p>
            <a:pPr marL="0" indent="0" eaLnBrk="1" hangingPunct="1">
              <a:buNone/>
            </a:pPr>
            <a:r>
              <a:rPr lang="cs-CZ" altLang="cs-CZ" sz="1800" dirty="0" smtClean="0"/>
              <a:t>Tento systém má:</a:t>
            </a:r>
          </a:p>
          <a:p>
            <a:pPr eaLnBrk="1" hangingPunct="1"/>
            <a:r>
              <a:rPr lang="cs-CZ" altLang="cs-CZ" sz="1800" b="1" dirty="0" smtClean="0"/>
              <a:t>horizontální rozměr</a:t>
            </a:r>
            <a:r>
              <a:rPr lang="cs-CZ" altLang="cs-CZ" sz="1800" dirty="0" smtClean="0"/>
              <a:t> = hlavní a vedlejší cíle</a:t>
            </a:r>
          </a:p>
          <a:p>
            <a:pPr eaLnBrk="1" hangingPunct="1"/>
            <a:r>
              <a:rPr lang="cs-CZ" altLang="cs-CZ" sz="1800" b="1" dirty="0" smtClean="0"/>
              <a:t>vertikální rozměr =</a:t>
            </a:r>
            <a:r>
              <a:rPr lang="cs-CZ" altLang="cs-CZ" sz="1800" dirty="0" smtClean="0"/>
              <a:t> hlavní cíle, </a:t>
            </a:r>
            <a:r>
              <a:rPr lang="cs-CZ" altLang="cs-CZ" sz="1800" dirty="0" err="1" smtClean="0"/>
              <a:t>mezicíle</a:t>
            </a:r>
            <a:r>
              <a:rPr lang="cs-CZ" altLang="cs-CZ" sz="1800" dirty="0" smtClean="0"/>
              <a:t> a dílčí cíle.</a:t>
            </a:r>
          </a:p>
          <a:p>
            <a:pPr eaLnBrk="1" hangingPunct="1"/>
            <a:endParaRPr lang="cs-CZ" altLang="cs-CZ" sz="1800" dirty="0" smtClean="0"/>
          </a:p>
          <a:p>
            <a:pPr eaLnBrk="1" hangingPunct="1"/>
            <a:r>
              <a:rPr lang="cs-CZ" altLang="cs-CZ" sz="1800" b="1" dirty="0" smtClean="0"/>
              <a:t>Plánování je funkcí řízení organizace, jejímž obsahem je hledání alternativních cest k dosažení stanovených cílů</a:t>
            </a:r>
            <a:r>
              <a:rPr lang="cs-CZ" altLang="cs-CZ" sz="1800" dirty="0" smtClean="0"/>
              <a:t>. </a:t>
            </a:r>
          </a:p>
          <a:p>
            <a:pPr eaLnBrk="1" hangingPunct="1"/>
            <a:r>
              <a:rPr lang="cs-CZ" altLang="cs-CZ" sz="1800" dirty="0" smtClean="0"/>
              <a:t>Z nabízených variant cest k dosažení stanoveného cíle je třeba určit tu, která nejlépe umožní dosažení cíle </a:t>
            </a:r>
            <a:r>
              <a:rPr lang="cs-CZ" altLang="cs-CZ" sz="1800" dirty="0" smtClean="0">
                <a:sym typeface="Symbol" pitchFamily="18" charset="2"/>
              </a:rPr>
              <a:t>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výběr jedné (optimální) varianty plánu</a:t>
            </a:r>
            <a:r>
              <a:rPr lang="cs-CZ" altLang="cs-CZ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4402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Dispozitivní práce (management a jeho funkce)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600" b="1" dirty="0" smtClean="0"/>
              <a:t>Realizování</a:t>
            </a:r>
            <a:r>
              <a:rPr lang="cs-CZ" altLang="cs-CZ" sz="1600" dirty="0" smtClean="0"/>
              <a:t> </a:t>
            </a:r>
            <a:r>
              <a:rPr lang="cs-CZ" altLang="cs-CZ" sz="1600" b="1" dirty="0" smtClean="0"/>
              <a:t>je</a:t>
            </a:r>
            <a:r>
              <a:rPr lang="cs-CZ" altLang="cs-CZ" sz="1600" dirty="0" smtClean="0"/>
              <a:t> </a:t>
            </a:r>
            <a:r>
              <a:rPr lang="cs-CZ" altLang="cs-CZ" sz="1600" b="1" dirty="0" smtClean="0"/>
              <a:t>uskutečňováním vybrané varianty plánu</a:t>
            </a:r>
            <a:r>
              <a:rPr lang="cs-CZ" altLang="cs-CZ" sz="1600" dirty="0" smtClean="0"/>
              <a:t>. Zahrnuje rozdělení úkolů a uspořádání lidí, věcných prostředků a informací v intencích přijatého plánu.</a:t>
            </a:r>
          </a:p>
          <a:p>
            <a:pPr eaLnBrk="1" hangingPunct="1"/>
            <a:r>
              <a:rPr lang="cs-CZ" altLang="cs-CZ" sz="1600" dirty="0" smtClean="0"/>
              <a:t>Obsahem realizování není provádění jednotlivých věcných úkolů </a:t>
            </a:r>
            <a:r>
              <a:rPr lang="cs-CZ" altLang="cs-CZ" sz="1600" dirty="0" smtClean="0">
                <a:sym typeface="Symbol" pitchFamily="18" charset="2"/>
              </a:rPr>
              <a:t> </a:t>
            </a:r>
            <a:r>
              <a:rPr lang="cs-CZ" altLang="cs-CZ" sz="1600" b="1" dirty="0" smtClean="0">
                <a:sym typeface="Symbol" pitchFamily="18" charset="2"/>
              </a:rPr>
              <a:t>realizování =</a:t>
            </a:r>
            <a:r>
              <a:rPr lang="cs-CZ" altLang="cs-CZ" sz="1600" dirty="0" smtClean="0">
                <a:sym typeface="Symbol" pitchFamily="18" charset="2"/>
              </a:rPr>
              <a:t> </a:t>
            </a:r>
            <a:r>
              <a:rPr lang="cs-CZ" altLang="cs-CZ" sz="1600" b="1" dirty="0" smtClean="0"/>
              <a:t>organizování</a:t>
            </a:r>
            <a:r>
              <a:rPr lang="cs-CZ" altLang="cs-CZ" sz="1600" dirty="0" smtClean="0"/>
              <a:t>, resp. organizace.</a:t>
            </a:r>
          </a:p>
          <a:p>
            <a:pPr eaLnBrk="1" hangingPunct="1"/>
            <a:endParaRPr lang="cs-CZ" altLang="cs-CZ" sz="1600" b="1" dirty="0" smtClean="0"/>
          </a:p>
          <a:p>
            <a:pPr eaLnBrk="1" hangingPunct="1"/>
            <a:r>
              <a:rPr lang="cs-CZ" altLang="cs-CZ" sz="1600" b="1" dirty="0" smtClean="0"/>
              <a:t>Kontrolování</a:t>
            </a:r>
            <a:r>
              <a:rPr lang="cs-CZ" altLang="cs-CZ" sz="1600" dirty="0" smtClean="0"/>
              <a:t> je funkcí podnikového řízení, která uzavírá modelové vysvětlení úkolů dispozitivního faktoru.</a:t>
            </a:r>
          </a:p>
          <a:p>
            <a:pPr eaLnBrk="1" hangingPunct="1"/>
            <a:r>
              <a:rPr lang="cs-CZ" altLang="cs-CZ" sz="1600" b="1" dirty="0" smtClean="0"/>
              <a:t>Prostřednictvím kontrolování získává dispozitivní faktor informace o tom, do jaké míry a jakým způsobem jsou stanovené cíle dosahovány</a:t>
            </a:r>
            <a:r>
              <a:rPr lang="cs-CZ" altLang="cs-CZ" sz="1600" dirty="0" smtClean="0"/>
              <a:t>.</a:t>
            </a:r>
          </a:p>
          <a:p>
            <a:pPr eaLnBrk="1" hangingPunct="1"/>
            <a:endParaRPr lang="cs-CZ" altLang="cs-CZ" sz="1600" dirty="0" smtClean="0"/>
          </a:p>
          <a:p>
            <a:pPr eaLnBrk="1" hangingPunct="1"/>
            <a:r>
              <a:rPr lang="cs-CZ" altLang="cs-CZ" sz="1600" dirty="0" smtClean="0"/>
              <a:t>Jednotlivé funkce po sobě nemusí následovat ve výše uvedeném pořadí </a:t>
            </a:r>
            <a:r>
              <a:rPr lang="cs-CZ" altLang="cs-CZ" sz="1600" dirty="0" smtClean="0">
                <a:sym typeface="Symbol" pitchFamily="18" charset="2"/>
              </a:rPr>
              <a:t></a:t>
            </a:r>
            <a:r>
              <a:rPr lang="cs-CZ" altLang="cs-CZ" sz="1600" dirty="0" smtClean="0"/>
              <a:t> vzájemně se prolínají a kombinují </a:t>
            </a:r>
            <a:r>
              <a:rPr lang="cs-CZ" altLang="cs-CZ" sz="1600" dirty="0" smtClean="0">
                <a:sym typeface="Symbol" pitchFamily="18" charset="2"/>
              </a:rPr>
              <a:t></a:t>
            </a:r>
            <a:r>
              <a:rPr lang="cs-CZ" altLang="cs-CZ" sz="1600" dirty="0" smtClean="0"/>
              <a:t> </a:t>
            </a:r>
            <a:r>
              <a:rPr lang="cs-CZ" altLang="cs-CZ" sz="1600" b="1" dirty="0" smtClean="0"/>
              <a:t>existují</a:t>
            </a:r>
            <a:r>
              <a:rPr lang="cs-CZ" altLang="cs-CZ" sz="1600" dirty="0" smtClean="0"/>
              <a:t> </a:t>
            </a:r>
            <a:r>
              <a:rPr lang="cs-CZ" altLang="cs-CZ" sz="1600" b="1" dirty="0" smtClean="0"/>
              <a:t>mezi nimi vzájemné souvislosti a zpětné vazby</a:t>
            </a:r>
            <a:r>
              <a:rPr lang="cs-CZ" altLang="cs-CZ" sz="1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9468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Dispozitivní práce (management a jeho funkce)</a:t>
            </a:r>
            <a:endParaRPr lang="cs-CZ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38200" y="1295400"/>
            <a:ext cx="7602538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cs-CZ" sz="2400" b="1" dirty="0">
                <a:latin typeface="Times New Roman" pitchFamily="18" charset="0"/>
              </a:rPr>
              <a:t>         </a:t>
            </a:r>
            <a:endParaRPr lang="cs-CZ" altLang="cs-CZ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cs-CZ" altLang="cs-CZ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cs-CZ" altLang="cs-CZ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altLang="cs-CZ" sz="1600" dirty="0">
                <a:latin typeface="Times New Roman" pitchFamily="18" charset="0"/>
                <a:cs typeface="Times New Roman" pitchFamily="18" charset="0"/>
              </a:rPr>
              <a:t>	Stanovení cílů		</a:t>
            </a:r>
            <a:r>
              <a:rPr lang="cs-CZ" altLang="cs-CZ" sz="1600" dirty="0">
                <a:latin typeface="Times New Roman" pitchFamily="18" charset="0"/>
              </a:rPr>
              <a:t>                  </a:t>
            </a:r>
            <a:r>
              <a:rPr lang="cs-CZ" altLang="cs-CZ" sz="1600" dirty="0">
                <a:latin typeface="Times New Roman" pitchFamily="18" charset="0"/>
                <a:cs typeface="Times New Roman" pitchFamily="18" charset="0"/>
              </a:rPr>
              <a:t>	rozhodování</a:t>
            </a:r>
          </a:p>
          <a:p>
            <a:pPr eaLnBrk="1" hangingPunct="1"/>
            <a:r>
              <a:rPr lang="cs-CZ" altLang="cs-CZ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cs-CZ" altLang="cs-CZ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cs-CZ" altLang="cs-CZ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cs-CZ" altLang="cs-CZ" sz="1600" dirty="0">
                <a:latin typeface="Times New Roman" pitchFamily="18" charset="0"/>
              </a:rPr>
              <a:t/>
            </a:r>
            <a:br>
              <a:rPr lang="cs-CZ" altLang="cs-CZ" sz="1600" dirty="0">
                <a:latin typeface="Times New Roman" pitchFamily="18" charset="0"/>
              </a:rPr>
            </a:br>
            <a:r>
              <a:rPr lang="cs-CZ" altLang="cs-CZ" sz="1600" dirty="0">
                <a:latin typeface="Times New Roman" pitchFamily="18" charset="0"/>
                <a:cs typeface="Times New Roman" pitchFamily="18" charset="0"/>
              </a:rPr>
              <a:t>plánování</a:t>
            </a:r>
            <a:r>
              <a:rPr lang="cs-CZ" altLang="cs-CZ" sz="1600" dirty="0">
                <a:latin typeface="Times New Roman" pitchFamily="18" charset="0"/>
              </a:rPr>
              <a:t>   </a:t>
            </a:r>
            <a:r>
              <a:rPr lang="cs-CZ" altLang="cs-CZ" sz="1600" dirty="0">
                <a:latin typeface="Times New Roman" pitchFamily="18" charset="0"/>
                <a:cs typeface="Times New Roman" pitchFamily="18" charset="0"/>
              </a:rPr>
              <a:t>	realizování	</a:t>
            </a:r>
            <a:r>
              <a:rPr lang="cs-CZ" altLang="cs-CZ" sz="1600" dirty="0">
                <a:latin typeface="Times New Roman" pitchFamily="18" charset="0"/>
              </a:rPr>
              <a:t>              </a:t>
            </a:r>
            <a:r>
              <a:rPr lang="cs-CZ" altLang="cs-CZ" sz="1600" dirty="0">
                <a:latin typeface="Times New Roman" pitchFamily="18" charset="0"/>
                <a:cs typeface="Times New Roman" pitchFamily="18" charset="0"/>
              </a:rPr>
              <a:t>kontrolování			rozhodování</a:t>
            </a:r>
          </a:p>
          <a:p>
            <a:pPr eaLnBrk="1" hangingPunct="1"/>
            <a:r>
              <a:rPr lang="cs-CZ" altLang="cs-CZ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altLang="cs-CZ" sz="1600" dirty="0">
                <a:latin typeface="Times New Roman" pitchFamily="18" charset="0"/>
              </a:rPr>
              <a:t>                </a:t>
            </a:r>
            <a:r>
              <a:rPr lang="cs-CZ" altLang="cs-CZ" sz="1600" dirty="0">
                <a:latin typeface="Times New Roman" pitchFamily="18" charset="0"/>
                <a:cs typeface="Times New Roman" pitchFamily="18" charset="0"/>
              </a:rPr>
              <a:t>(organizace)	(dohled)</a:t>
            </a:r>
          </a:p>
          <a:p>
            <a:pPr eaLnBrk="1" hangingPunct="1"/>
            <a:r>
              <a:rPr lang="cs-CZ" altLang="cs-CZ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cs-CZ" altLang="cs-CZ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cs-CZ" altLang="cs-CZ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cs-CZ" altLang="cs-CZ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cs-CZ" altLang="cs-CZ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cs-CZ" altLang="cs-CZ" sz="1600" dirty="0">
                <a:latin typeface="Times New Roman" pitchFamily="18" charset="0"/>
              </a:rPr>
              <a:t/>
            </a:r>
            <a:br>
              <a:rPr lang="cs-CZ" altLang="cs-CZ" sz="1600" dirty="0">
                <a:latin typeface="Times New Roman" pitchFamily="18" charset="0"/>
              </a:rPr>
            </a:br>
            <a:r>
              <a:rPr lang="cs-CZ" altLang="cs-CZ" sz="1600" dirty="0">
                <a:latin typeface="Times New Roman" pitchFamily="18" charset="0"/>
                <a:cs typeface="Times New Roman" pitchFamily="18" charset="0"/>
              </a:rPr>
              <a:t>výroba   investice   opatřování   personál   odbyt		</a:t>
            </a:r>
            <a:r>
              <a:rPr lang="cs-CZ" altLang="cs-CZ" sz="1600" dirty="0">
                <a:latin typeface="Times New Roman" pitchFamily="18" charset="0"/>
              </a:rPr>
              <a:t>                 </a:t>
            </a:r>
            <a:r>
              <a:rPr lang="cs-CZ" altLang="cs-CZ" sz="1600" dirty="0">
                <a:latin typeface="Times New Roman" pitchFamily="18" charset="0"/>
                <a:cs typeface="Times New Roman" pitchFamily="18" charset="0"/>
              </a:rPr>
              <a:t>rozhodování</a:t>
            </a:r>
          </a:p>
          <a:p>
            <a:pPr eaLnBrk="1" hangingPunct="1"/>
            <a:endParaRPr lang="cs-CZ" altLang="cs-CZ" sz="1600" dirty="0">
              <a:latin typeface="Times New Roman" pitchFamily="18" charset="0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7764463" y="2571750"/>
            <a:ext cx="0" cy="7620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7781925" y="3962400"/>
            <a:ext cx="0" cy="12192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3124200" y="2590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1295400" y="28194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1295400" y="2819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5029200" y="2819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1133475" y="4957763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1962150" y="49498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1125538" y="495776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2870200" y="49498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3868738" y="49593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4562475" y="495776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H="1">
            <a:off x="611188" y="4006850"/>
            <a:ext cx="457200" cy="685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1277938" y="3998913"/>
            <a:ext cx="0" cy="685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1536700" y="3989388"/>
            <a:ext cx="381000" cy="685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>
            <a:off x="2159000" y="4056063"/>
            <a:ext cx="685800" cy="533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3036888" y="4038600"/>
            <a:ext cx="0" cy="533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3303588" y="4038600"/>
            <a:ext cx="685800" cy="533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 flipH="1">
            <a:off x="4164013" y="3976688"/>
            <a:ext cx="533400" cy="609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4868863" y="3994150"/>
            <a:ext cx="0" cy="609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5132388" y="3986213"/>
            <a:ext cx="457200" cy="609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565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Oceňování práce (odměňování)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Výrobním </a:t>
            </a:r>
            <a:r>
              <a:rPr lang="cs-CZ" sz="1800" b="1" dirty="0"/>
              <a:t>faktorem práce</a:t>
            </a:r>
            <a:r>
              <a:rPr lang="cs-CZ" sz="1800" dirty="0"/>
              <a:t> (ať už výkonné nebo řídící) se v podnikovém hospodářství rozumí využívání fyzických a psychických vlastností člověka k realizaci cílů </a:t>
            </a:r>
            <a:r>
              <a:rPr lang="cs-CZ" sz="1800" dirty="0" smtClean="0"/>
              <a:t>podniku</a:t>
            </a:r>
          </a:p>
          <a:p>
            <a:endParaRPr lang="cs-CZ" sz="1800" dirty="0" smtClean="0"/>
          </a:p>
          <a:p>
            <a:r>
              <a:rPr lang="cs-CZ" sz="1800" dirty="0"/>
              <a:t>Problematika hodnocení a oceňování (odměňování) práce je (může být) pro oba typy práce (výkonné i dispozitivní) </a:t>
            </a:r>
            <a:r>
              <a:rPr lang="cs-CZ" sz="1800" dirty="0" smtClean="0"/>
              <a:t>společná</a:t>
            </a:r>
          </a:p>
          <a:p>
            <a:endParaRPr lang="cs-CZ" sz="1800" dirty="0" smtClean="0"/>
          </a:p>
          <a:p>
            <a:r>
              <a:rPr lang="cs-CZ" sz="1800" dirty="0"/>
              <a:t>Při zkoumání procesu vynakládání výrobního faktoru práce v rámci podnikového hospodářství je objektem tohoto výzkumu </a:t>
            </a:r>
            <a:r>
              <a:rPr lang="cs-CZ" sz="1800" b="1" dirty="0"/>
              <a:t>pracovní výkon</a:t>
            </a:r>
            <a:r>
              <a:rPr lang="cs-CZ" sz="1800" dirty="0"/>
              <a:t>, který závisí na:</a:t>
            </a:r>
          </a:p>
          <a:p>
            <a:pPr lvl="1"/>
            <a:r>
              <a:rPr lang="cs-CZ" sz="1600" b="1" dirty="0"/>
              <a:t>výkonnosti</a:t>
            </a:r>
            <a:r>
              <a:rPr lang="cs-CZ" sz="1600" dirty="0"/>
              <a:t> (způsobilosti zaměstnance k výkonu),</a:t>
            </a:r>
          </a:p>
          <a:p>
            <a:pPr lvl="1"/>
            <a:r>
              <a:rPr lang="cs-CZ" sz="1600" b="1" dirty="0"/>
              <a:t>snaze o výkon</a:t>
            </a:r>
            <a:r>
              <a:rPr lang="cs-CZ" sz="1600" dirty="0"/>
              <a:t> (motivovanosti zaměstnance k výkonu</a:t>
            </a:r>
            <a:r>
              <a:rPr lang="cs-CZ" sz="1600" dirty="0" smtClean="0"/>
              <a:t>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813224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Oceňování práce (odměňování)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altLang="cs-CZ" sz="1800" b="1" dirty="0" smtClean="0"/>
              <a:t>Výkonnost </a:t>
            </a:r>
            <a:r>
              <a:rPr lang="cs-CZ" altLang="cs-CZ" sz="1800" dirty="0" smtClean="0"/>
              <a:t>zaměstnance je dána jeho </a:t>
            </a:r>
            <a:r>
              <a:rPr lang="cs-CZ" altLang="cs-CZ" sz="1800" b="1" dirty="0" smtClean="0"/>
              <a:t>fyzickými a psychickými schopnostmi</a:t>
            </a:r>
            <a:r>
              <a:rPr lang="cs-CZ" altLang="cs-CZ" sz="1800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cs-CZ" altLang="cs-CZ" sz="1800" dirty="0" smtClean="0"/>
              <a:t>tělesná konstituce,</a:t>
            </a:r>
          </a:p>
          <a:p>
            <a:pPr>
              <a:lnSpc>
                <a:spcPct val="90000"/>
              </a:lnSpc>
            </a:pPr>
            <a:r>
              <a:rPr lang="cs-CZ" altLang="cs-CZ" sz="1800" dirty="0" smtClean="0"/>
              <a:t>nadání,</a:t>
            </a:r>
          </a:p>
          <a:p>
            <a:pPr>
              <a:lnSpc>
                <a:spcPct val="90000"/>
              </a:lnSpc>
            </a:pPr>
            <a:r>
              <a:rPr lang="cs-CZ" altLang="cs-CZ" sz="1800" dirty="0" smtClean="0"/>
              <a:t>odborná výchova,</a:t>
            </a:r>
          </a:p>
          <a:p>
            <a:pPr>
              <a:lnSpc>
                <a:spcPct val="90000"/>
              </a:lnSpc>
            </a:pPr>
            <a:r>
              <a:rPr lang="cs-CZ" altLang="cs-CZ" sz="1800" dirty="0" smtClean="0"/>
              <a:t>věk,</a:t>
            </a:r>
          </a:p>
          <a:p>
            <a:pPr>
              <a:lnSpc>
                <a:spcPct val="90000"/>
              </a:lnSpc>
            </a:pPr>
            <a:r>
              <a:rPr lang="cs-CZ" altLang="cs-CZ" sz="1800" dirty="0" smtClean="0"/>
              <a:t>zkušenosti.</a:t>
            </a:r>
          </a:p>
          <a:p>
            <a:pPr>
              <a:lnSpc>
                <a:spcPct val="90000"/>
              </a:lnSpc>
            </a:pPr>
            <a:endParaRPr lang="cs-CZ" altLang="cs-CZ" sz="1000" dirty="0"/>
          </a:p>
          <a:p>
            <a:pPr>
              <a:spcAft>
                <a:spcPct val="40000"/>
              </a:spcAft>
              <a:buNone/>
            </a:pPr>
            <a:r>
              <a:rPr lang="cs-CZ" altLang="cs-CZ" sz="1800" b="1" dirty="0" smtClean="0"/>
              <a:t>Snaha o výkon</a:t>
            </a:r>
            <a:r>
              <a:rPr lang="cs-CZ" altLang="cs-CZ" sz="1800" dirty="0" smtClean="0"/>
              <a:t> je </a:t>
            </a:r>
            <a:r>
              <a:rPr lang="cs-CZ" altLang="cs-CZ" sz="1800" b="1" dirty="0" smtClean="0"/>
              <a:t>projevem vůle </a:t>
            </a:r>
            <a:r>
              <a:rPr lang="cs-CZ" altLang="cs-CZ" sz="1800" dirty="0" smtClean="0"/>
              <a:t>pracovníka dát svou schopnost výkonu plně k dispozici organizace. </a:t>
            </a:r>
            <a:r>
              <a:rPr lang="cs-CZ" altLang="cs-CZ" sz="1800" b="1" dirty="0" smtClean="0"/>
              <a:t>Závisí na čtyřech faktorech</a:t>
            </a:r>
            <a:r>
              <a:rPr lang="cs-CZ" altLang="cs-CZ" sz="1800" dirty="0" smtClean="0"/>
              <a:t>:</a:t>
            </a:r>
          </a:p>
          <a:p>
            <a:r>
              <a:rPr lang="cs-CZ" altLang="cs-CZ" sz="1800" dirty="0" smtClean="0"/>
              <a:t>personální výběr,</a:t>
            </a:r>
          </a:p>
          <a:p>
            <a:r>
              <a:rPr lang="cs-CZ" altLang="cs-CZ" sz="1800" dirty="0" smtClean="0"/>
              <a:t>pracovní podmínky,</a:t>
            </a:r>
          </a:p>
          <a:p>
            <a:r>
              <a:rPr lang="cs-CZ" altLang="cs-CZ" sz="1800" dirty="0" smtClean="0"/>
              <a:t>výše odměny za práci,</a:t>
            </a:r>
          </a:p>
          <a:p>
            <a:r>
              <a:rPr lang="cs-CZ" altLang="cs-CZ" sz="1800" dirty="0" smtClean="0"/>
              <a:t>dobrovolné sociální požitky.</a:t>
            </a:r>
          </a:p>
          <a:p>
            <a:pPr>
              <a:lnSpc>
                <a:spcPct val="90000"/>
              </a:lnSpc>
            </a:pPr>
            <a:endParaRPr lang="cs-CZ" altLang="cs-CZ" sz="1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5379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Odměňování zaměstnanců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altLang="cs-CZ" sz="1800" dirty="0" smtClean="0"/>
              <a:t>Pod pojem </a:t>
            </a:r>
            <a:r>
              <a:rPr lang="cs-CZ" altLang="cs-CZ" sz="1800" b="1" dirty="0" smtClean="0"/>
              <a:t>mzda</a:t>
            </a:r>
            <a:r>
              <a:rPr lang="cs-CZ" altLang="cs-CZ" sz="1800" dirty="0" smtClean="0"/>
              <a:t> se zahrnují všechny odměny vyplácené podle pracovního výkonu:</a:t>
            </a:r>
          </a:p>
          <a:p>
            <a:pPr>
              <a:lnSpc>
                <a:spcPct val="90000"/>
              </a:lnSpc>
            </a:pPr>
            <a:r>
              <a:rPr lang="cs-CZ" altLang="cs-CZ" sz="1800" dirty="0" smtClean="0"/>
              <a:t>časové mzdy a platy,</a:t>
            </a:r>
          </a:p>
          <a:p>
            <a:pPr>
              <a:lnSpc>
                <a:spcPct val="90000"/>
              </a:lnSpc>
            </a:pPr>
            <a:r>
              <a:rPr lang="cs-CZ" altLang="cs-CZ" sz="1800" dirty="0" smtClean="0"/>
              <a:t>výkonové mzdy,</a:t>
            </a:r>
          </a:p>
          <a:p>
            <a:pPr>
              <a:lnSpc>
                <a:spcPct val="90000"/>
              </a:lnSpc>
            </a:pPr>
            <a:r>
              <a:rPr lang="cs-CZ" altLang="cs-CZ" sz="1800" dirty="0" smtClean="0"/>
              <a:t>prémie,</a:t>
            </a:r>
          </a:p>
          <a:p>
            <a:pPr>
              <a:lnSpc>
                <a:spcPct val="90000"/>
              </a:lnSpc>
            </a:pPr>
            <a:r>
              <a:rPr lang="cs-CZ" altLang="cs-CZ" sz="1800" dirty="0" smtClean="0"/>
              <a:t>příplatky ke mzdám,</a:t>
            </a:r>
          </a:p>
          <a:p>
            <a:pPr>
              <a:lnSpc>
                <a:spcPct val="90000"/>
              </a:lnSpc>
            </a:pPr>
            <a:r>
              <a:rPr lang="cs-CZ" altLang="cs-CZ" sz="1800" dirty="0" smtClean="0"/>
              <a:t>honoráře,</a:t>
            </a:r>
          </a:p>
          <a:p>
            <a:pPr>
              <a:lnSpc>
                <a:spcPct val="90000"/>
              </a:lnSpc>
            </a:pPr>
            <a:r>
              <a:rPr lang="cs-CZ" altLang="cs-CZ" sz="1800" dirty="0" smtClean="0"/>
              <a:t>provize.</a:t>
            </a:r>
          </a:p>
          <a:p>
            <a:pPr>
              <a:lnSpc>
                <a:spcPct val="90000"/>
              </a:lnSpc>
              <a:buNone/>
            </a:pPr>
            <a:endParaRPr lang="cs-CZ" altLang="cs-CZ" sz="1800" dirty="0" smtClean="0"/>
          </a:p>
          <a:p>
            <a:pPr>
              <a:lnSpc>
                <a:spcPct val="90000"/>
              </a:lnSpc>
              <a:buNone/>
            </a:pPr>
            <a:r>
              <a:rPr lang="cs-CZ" altLang="cs-CZ" sz="1800" b="1" dirty="0" smtClean="0"/>
              <a:t>Odměny</a:t>
            </a:r>
            <a:r>
              <a:rPr lang="cs-CZ" altLang="cs-CZ" sz="1800" dirty="0" smtClean="0"/>
              <a:t> jejichž výplata a výše závisí na zisku:</a:t>
            </a:r>
          </a:p>
          <a:p>
            <a:pPr>
              <a:lnSpc>
                <a:spcPct val="90000"/>
              </a:lnSpc>
            </a:pPr>
            <a:r>
              <a:rPr lang="cs-CZ" altLang="cs-CZ" sz="1800" dirty="0" smtClean="0"/>
              <a:t>podíly na zisku,</a:t>
            </a:r>
          </a:p>
          <a:p>
            <a:pPr>
              <a:lnSpc>
                <a:spcPct val="90000"/>
              </a:lnSpc>
            </a:pPr>
            <a:r>
              <a:rPr lang="cs-CZ" altLang="cs-CZ" sz="1800" dirty="0" smtClean="0"/>
              <a:t>tantiémy.</a:t>
            </a:r>
          </a:p>
        </p:txBody>
      </p:sp>
    </p:spTree>
    <p:extLst>
      <p:ext uri="{BB962C8B-B14F-4D97-AF65-F5344CB8AC3E}">
        <p14:creationId xmlns:p14="http://schemas.microsoft.com/office/powerpoint/2010/main" val="1762972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Odměňování zaměstnanců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altLang="cs-CZ" sz="1800" b="1" dirty="0" smtClean="0"/>
              <a:t>Pro relativní výši odměny za práci</a:t>
            </a:r>
            <a:r>
              <a:rPr lang="cs-CZ" altLang="cs-CZ" sz="1800" dirty="0" smtClean="0"/>
              <a:t> jsou </a:t>
            </a:r>
            <a:r>
              <a:rPr lang="cs-CZ" altLang="cs-CZ" sz="1800" b="1" dirty="0" smtClean="0"/>
              <a:t>směrodatné</a:t>
            </a:r>
            <a:r>
              <a:rPr lang="cs-CZ" altLang="cs-CZ" sz="1800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cs-CZ" altLang="cs-CZ" sz="1800" dirty="0" smtClean="0"/>
              <a:t>tělesné a duševní požadavky, které klade práce na člověka,</a:t>
            </a:r>
          </a:p>
          <a:p>
            <a:pPr>
              <a:lnSpc>
                <a:spcPct val="90000"/>
              </a:lnSpc>
            </a:pPr>
            <a:r>
              <a:rPr lang="cs-CZ" altLang="cs-CZ" sz="1800" dirty="0" smtClean="0"/>
              <a:t>dosažený pracovní výkon.</a:t>
            </a:r>
          </a:p>
          <a:p>
            <a:pPr>
              <a:lnSpc>
                <a:spcPct val="90000"/>
              </a:lnSpc>
              <a:buNone/>
            </a:pPr>
            <a:endParaRPr lang="cs-CZ" altLang="cs-CZ" sz="1800" dirty="0" smtClean="0"/>
          </a:p>
          <a:p>
            <a:pPr>
              <a:lnSpc>
                <a:spcPct val="90000"/>
              </a:lnSpc>
              <a:buNone/>
            </a:pPr>
            <a:r>
              <a:rPr lang="cs-CZ" altLang="cs-CZ" sz="1800" b="1" dirty="0" smtClean="0"/>
              <a:t>Princip ekvivalence</a:t>
            </a:r>
            <a:r>
              <a:rPr lang="cs-CZ" altLang="cs-CZ" sz="1800" dirty="0" smtClean="0"/>
              <a:t> (=zásada souladu mzdy s výkonem) se člení na:</a:t>
            </a:r>
          </a:p>
          <a:p>
            <a:pPr>
              <a:lnSpc>
                <a:spcPct val="90000"/>
              </a:lnSpc>
            </a:pPr>
            <a:r>
              <a:rPr lang="cs-CZ" altLang="cs-CZ" sz="1800" dirty="0" smtClean="0"/>
              <a:t>princip ekvivalence mzdy a míry požadavků,</a:t>
            </a:r>
          </a:p>
          <a:p>
            <a:pPr>
              <a:lnSpc>
                <a:spcPct val="90000"/>
              </a:lnSpc>
            </a:pPr>
            <a:r>
              <a:rPr lang="cs-CZ" altLang="cs-CZ" sz="1800" dirty="0" smtClean="0"/>
              <a:t>princip ekvivalence mzdy a míry výkonu.</a:t>
            </a:r>
          </a:p>
          <a:p>
            <a:pPr>
              <a:lnSpc>
                <a:spcPct val="90000"/>
              </a:lnSpc>
            </a:pPr>
            <a:endParaRPr lang="cs-CZ" altLang="cs-CZ" sz="1800" dirty="0"/>
          </a:p>
          <a:p>
            <a:pPr>
              <a:lnSpc>
                <a:spcPct val="90000"/>
              </a:lnSpc>
            </a:pPr>
            <a:r>
              <a:rPr lang="cs-CZ" sz="1800" b="1" dirty="0"/>
              <a:t>Nástrojem</a:t>
            </a:r>
            <a:r>
              <a:rPr lang="cs-CZ" sz="1800" dirty="0"/>
              <a:t>, který umožňuje v </a:t>
            </a:r>
            <a:r>
              <a:rPr lang="cs-CZ" sz="1800" dirty="0" smtClean="0"/>
              <a:t>podniku </a:t>
            </a:r>
            <a:r>
              <a:rPr lang="cs-CZ" sz="1800" b="1" dirty="0" smtClean="0"/>
              <a:t>diferencovat </a:t>
            </a:r>
            <a:r>
              <a:rPr lang="cs-CZ" sz="1800" b="1" dirty="0"/>
              <a:t>odměnu podle náročnosti</a:t>
            </a:r>
            <a:r>
              <a:rPr lang="cs-CZ" sz="1800" dirty="0"/>
              <a:t> vykonávané práce, je </a:t>
            </a:r>
            <a:r>
              <a:rPr lang="cs-CZ" sz="1800" b="1" dirty="0"/>
              <a:t>hodnocení práce</a:t>
            </a:r>
            <a:r>
              <a:rPr lang="cs-CZ" sz="1800" dirty="0"/>
              <a:t> a </a:t>
            </a:r>
            <a:r>
              <a:rPr lang="cs-CZ" sz="1800" b="1" dirty="0"/>
              <a:t>nástrojem</a:t>
            </a:r>
            <a:r>
              <a:rPr lang="cs-CZ" sz="1800" dirty="0"/>
              <a:t>, který slouží k vyjádření </a:t>
            </a:r>
            <a:r>
              <a:rPr lang="cs-CZ" sz="1800" b="1" dirty="0"/>
              <a:t>rozdílných výkonů</a:t>
            </a:r>
            <a:r>
              <a:rPr lang="cs-CZ" sz="1800" dirty="0"/>
              <a:t>, jsou </a:t>
            </a:r>
            <a:r>
              <a:rPr lang="cs-CZ" sz="1800" b="1" dirty="0"/>
              <a:t>mzdové formy.</a:t>
            </a:r>
            <a:endParaRPr lang="cs-CZ" altLang="cs-CZ" sz="1800" dirty="0" smtClean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8633453"/>
      </p:ext>
    </p:extLst>
  </p:cSld>
  <p:clrMapOvr>
    <a:masterClrMapping/>
  </p:clrMapOvr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1019</Words>
  <Application>Microsoft Office PowerPoint</Application>
  <PresentationFormat>Předvádění na obrazovce (4:3)</PresentationFormat>
  <Paragraphs>225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Směsice</vt:lpstr>
      <vt:lpstr>Základy organizace podniku</vt:lpstr>
      <vt:lpstr>Dispozitivní práce (management a jeho funkce)</vt:lpstr>
      <vt:lpstr>Dispozitivní práce (management a jeho funkce)</vt:lpstr>
      <vt:lpstr>Dispozitivní práce (management a jeho funkce)</vt:lpstr>
      <vt:lpstr>Dispozitivní práce (management a jeho funkce)</vt:lpstr>
      <vt:lpstr>Oceňování práce (odměňování)</vt:lpstr>
      <vt:lpstr>Oceňování práce (odměňování)</vt:lpstr>
      <vt:lpstr>Odměňování zaměstnanců</vt:lpstr>
      <vt:lpstr>Odměňování zaměstnanců</vt:lpstr>
      <vt:lpstr>Odměňování zaměstnanců</vt:lpstr>
      <vt:lpstr>Odměňování zaměstnanců</vt:lpstr>
      <vt:lpstr>Odměňování zaměstnanců</vt:lpstr>
      <vt:lpstr>Odměňování zaměstnanců</vt:lpstr>
      <vt:lpstr>Mzdový systém podniku</vt:lpstr>
      <vt:lpstr>Mzdový systém podniku</vt:lpstr>
      <vt:lpstr>Dlouhodobý majetek</vt:lpstr>
      <vt:lpstr>Dlouhodobý majetek</vt:lpstr>
      <vt:lpstr>Dlouhodobý majatek</vt:lpstr>
      <vt:lpstr>Dlouhodobý majetek</vt:lpstr>
      <vt:lpstr>Materiál</vt:lpstr>
      <vt:lpstr>Materiál</vt:lpstr>
      <vt:lpstr>Materiál</vt:lpstr>
      <vt:lpstr>Materiál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organizace podniku</dc:title>
  <dc:creator>Uzivatel</dc:creator>
  <cp:lastModifiedBy>Uzivatel</cp:lastModifiedBy>
  <cp:revision>48</cp:revision>
  <dcterms:created xsi:type="dcterms:W3CDTF">2020-11-01T14:42:00Z</dcterms:created>
  <dcterms:modified xsi:type="dcterms:W3CDTF">2020-11-01T16:50:24Z</dcterms:modified>
</cp:coreProperties>
</file>