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6047280" y="1824480"/>
            <a:ext cx="2874960" cy="71244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2619360" y="1696320"/>
            <a:ext cx="5542920" cy="84852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828880" y="1708560"/>
            <a:ext cx="5466600" cy="77292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5609520" y="1694880"/>
            <a:ext cx="3306600" cy="65016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211680" y="1679400"/>
            <a:ext cx="8722080" cy="132840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228600" y="228600"/>
            <a:ext cx="8694360" cy="603360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6054840" y="5499360"/>
            <a:ext cx="2878560" cy="71352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2622240" y="5370840"/>
            <a:ext cx="5550120" cy="84996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2832120" y="5383080"/>
            <a:ext cx="5473440" cy="77400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5616360" y="5369760"/>
            <a:ext cx="3310920" cy="65088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211680" y="5353920"/>
            <a:ext cx="8722080" cy="133020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6047280" y="1824480"/>
            <a:ext cx="2874960" cy="71244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3"/>
          <p:cNvSpPr/>
          <p:nvPr/>
        </p:nvSpPr>
        <p:spPr>
          <a:xfrm>
            <a:off x="2619360" y="1696320"/>
            <a:ext cx="5542920" cy="84852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4"/>
          <p:cNvSpPr/>
          <p:nvPr/>
        </p:nvSpPr>
        <p:spPr>
          <a:xfrm>
            <a:off x="2828880" y="1708560"/>
            <a:ext cx="5466600" cy="77292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5"/>
          <p:cNvSpPr/>
          <p:nvPr/>
        </p:nvSpPr>
        <p:spPr>
          <a:xfrm>
            <a:off x="5609520" y="1694880"/>
            <a:ext cx="3306600" cy="65016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6"/>
          <p:cNvSpPr/>
          <p:nvPr/>
        </p:nvSpPr>
        <p:spPr>
          <a:xfrm>
            <a:off x="211680" y="1679400"/>
            <a:ext cx="8722080" cy="132840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/>
          <p:nvPr/>
        </p:nvSpPr>
        <p:spPr>
          <a:xfrm>
            <a:off x="685800" y="1600200"/>
            <a:ext cx="7770960" cy="177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Technologie přípravy pokrmů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5" name="TextShape 2"/>
          <p:cNvSpPr/>
          <p:nvPr/>
        </p:nvSpPr>
        <p:spPr>
          <a:xfrm>
            <a:off x="1371600" y="3556080"/>
            <a:ext cx="6399360" cy="147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ffffff"/>
                </a:solidFill>
                <a:latin typeface="Candara"/>
                <a:ea typeface="DejaVu Sans"/>
              </a:rPr>
              <a:t>Mgr. Kamila Kroupová</a:t>
            </a:r>
            <a:endParaRPr b="0" lang="cs-CZ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/>
          <p:nvPr/>
        </p:nvSpPr>
        <p:spPr>
          <a:xfrm>
            <a:off x="945360" y="1653840"/>
            <a:ext cx="7334640" cy="446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Dle zápisu do tří skupin: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    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Jedná se vždy o pátek a sobotu.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Pátek:  začátek praxe ve 13 hodin do 20 hodin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Sobota: začátek praxe v 8 hodin do 15 hodin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 sebou: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pracovní oblečení (plášť, kalhoty bílé, tričko)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pracovní obuv – pohodlné, ne pantofle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bez ozdob, nehty nelakované – jinak rukavice,   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gumička na vlasy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psací potřeby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400,- Kč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svačina, pití, krabička na jídlo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platný zdravotní průkaz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117" name="TextShape 2"/>
          <p:cNvSpPr/>
          <p:nvPr/>
        </p:nvSpPr>
        <p:spPr>
          <a:xfrm>
            <a:off x="457560" y="27036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7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ndara"/>
                <a:ea typeface="DejaVu Sans"/>
              </a:rPr>
              <a:t>Praktická cvičení</a:t>
            </a:r>
            <a:br/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/>
          <p:nvPr/>
        </p:nvSpPr>
        <p:spPr>
          <a:xfrm>
            <a:off x="539640" y="620640"/>
            <a:ext cx="7623000" cy="344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Zdroje: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SEDLÁČKOVÁ, Hana a Pavel OTOUPAL. </a:t>
            </a:r>
            <a:r>
              <a:rPr b="0" i="1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Technologie přípravy pokrmů: učebnice pro střední odborná učiliště, učební obory kuchař-kuchařka, kuchař-číšník, číšník-servírka, a pro hotelové školy</a:t>
            </a: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. 3., přeprac. vyd. Praha: Fortuna, 2004. ISBN 80-7168-912-2.</a:t>
            </a:r>
            <a:endParaRPr b="0" lang="cs-CZ" sz="16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Obrázky:</a:t>
            </a:r>
            <a:endParaRPr b="0" lang="cs-CZ" sz="16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https://encrypted-tbn0.gstatic.com/images?q=tbn:ANd9GcTBcGVyzj6E4CZS9lVTLx0xYtgyGxIs5HgGgXnw9yl0pD58atNi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b="0" lang="cs-CZ" sz="16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https://www.mauriciusdovolena.cz/sites/default/files/aktivity/kurzy-vareni.jpg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/>
          <p:nvPr/>
        </p:nvSpPr>
        <p:spPr>
          <a:xfrm>
            <a:off x="329040" y="2452680"/>
            <a:ext cx="8711640" cy="344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Nutriční terapeut je plnohodnotný zdravotnický pracovník.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Má vědomosti o potravinách, jejich výrobě, mikrobiologii a technologii přípravy pokrmů. 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Orientuje se ve výživě člověka, v prevenci různých onemocnění, i ve výživě léčebné či klinické.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Má teoretický základ společný pro všechny zdravotníky. Ten zahrnuje například anatomii, fyziologii a patologickou fyziologii nebo farmakologii. 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7" name="TextShape 2"/>
          <p:cNvSpPr/>
          <p:nvPr/>
        </p:nvSpPr>
        <p:spPr>
          <a:xfrm>
            <a:off x="457560" y="18576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Nutriční terapeut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/>
          <p:nvPr/>
        </p:nvSpPr>
        <p:spPr>
          <a:xfrm>
            <a:off x="539640" y="1036440"/>
            <a:ext cx="8423640" cy="478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859"/>
              </a:spcBef>
            </a:pPr>
            <a:r>
              <a:rPr b="0" lang="cs-CZ" sz="4300" spc="-1" strike="noStrike">
                <a:solidFill>
                  <a:srgbClr val="073e87"/>
                </a:solidFill>
                <a:latin typeface="Candara"/>
                <a:ea typeface="DejaVu Sans"/>
              </a:rPr>
              <a:t>Praxe</a:t>
            </a:r>
            <a:endParaRPr b="0" lang="cs-CZ" sz="4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Během studia: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po prvním roce studia týden v nemocničním stravovacím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provozu.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-    týden v jídelně některého ze školských zařízení.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praxe v ambulancích, jako např. z obezitologických,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diabetologických či gastroenterologických, tak z klinické péče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přímo u lůžka pacienta. 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odběr nutriční anamnézy, zhodnocení výživového stavu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pacienta, návrh úpravy stravy či doplnění o umělou výživu.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/>
          <p:nvPr/>
        </p:nvSpPr>
        <p:spPr>
          <a:xfrm>
            <a:off x="251640" y="1700640"/>
            <a:ext cx="7847280" cy="496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Jako absolventi své znalosti můžete využít: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 nemocnicích na odděleních léčebné výživy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 ambulantní péči, kde můžete vhodnými nutričními intervencemi výrazně pomoci například onkologicky nemocným, obézním, diabetikům nebo pacientům po těžkých zákrocích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Pro otevření vlastní poradny nebo ambulance pro veřejnost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Při přípravě dietní stravy ve školních jídelnách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Ve Státním zdravotním ústavu, krajských hygienických stanicích nebo na Ministerstvu zdravotnictví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Při tvorbě projektů pro základní školy či osvětových kampaní pro veřejnost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Ve výzkumu týkajícím se výživy člověka na různých pracovištích v České republice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 potravinářských podnicích, které s pomocí nutričních terapeutů mohou například vyvíjet nové výrobky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0" name="TextShape 2"/>
          <p:cNvSpPr/>
          <p:nvPr/>
        </p:nvSpPr>
        <p:spPr>
          <a:xfrm>
            <a:off x="551880" y="0"/>
            <a:ext cx="8228160" cy="109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„</a:t>
            </a: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Nechť výživa je ti lékem“</a:t>
            </a:r>
            <a:endParaRPr b="0" lang="cs-CZ" sz="4400" spc="-1" strike="noStrike">
              <a:latin typeface="Arial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6160320" y="853920"/>
            <a:ext cx="1771200" cy="1635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3" descr=""/>
          <p:cNvPicPr/>
          <p:nvPr/>
        </p:nvPicPr>
        <p:blipFill>
          <a:blip r:embed="rId1"/>
          <a:stretch/>
        </p:blipFill>
        <p:spPr>
          <a:xfrm>
            <a:off x="441720" y="692640"/>
            <a:ext cx="2170440" cy="2103480"/>
          </a:xfrm>
          <a:prstGeom prst="rect">
            <a:avLst/>
          </a:prstGeom>
          <a:ln w="0">
            <a:noFill/>
          </a:ln>
        </p:spPr>
      </p:pic>
      <p:pic>
        <p:nvPicPr>
          <p:cNvPr id="103" name="Picture 4" descr=""/>
          <p:cNvPicPr/>
          <p:nvPr/>
        </p:nvPicPr>
        <p:blipFill>
          <a:blip r:embed="rId2"/>
          <a:stretch/>
        </p:blipFill>
        <p:spPr>
          <a:xfrm>
            <a:off x="5724000" y="476640"/>
            <a:ext cx="2950200" cy="2017080"/>
          </a:xfrm>
          <a:prstGeom prst="rect">
            <a:avLst/>
          </a:prstGeom>
          <a:ln w="0">
            <a:noFill/>
          </a:ln>
        </p:spPr>
      </p:pic>
      <p:pic>
        <p:nvPicPr>
          <p:cNvPr id="104" name="Picture 5" descr=""/>
          <p:cNvPicPr/>
          <p:nvPr/>
        </p:nvPicPr>
        <p:blipFill>
          <a:blip r:embed="rId3"/>
          <a:stretch/>
        </p:blipFill>
        <p:spPr>
          <a:xfrm>
            <a:off x="3286080" y="476640"/>
            <a:ext cx="2086920" cy="3136680"/>
          </a:xfrm>
          <a:prstGeom prst="rect">
            <a:avLst/>
          </a:prstGeom>
          <a:ln w="0">
            <a:noFill/>
          </a:ln>
        </p:spPr>
      </p:pic>
      <p:pic>
        <p:nvPicPr>
          <p:cNvPr id="105" name="Picture 6" descr=""/>
          <p:cNvPicPr/>
          <p:nvPr/>
        </p:nvPicPr>
        <p:blipFill>
          <a:blip r:embed="rId4"/>
          <a:stretch/>
        </p:blipFill>
        <p:spPr>
          <a:xfrm>
            <a:off x="480960" y="3933000"/>
            <a:ext cx="5687280" cy="200376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7" descr=""/>
          <p:cNvPicPr/>
          <p:nvPr/>
        </p:nvPicPr>
        <p:blipFill>
          <a:blip r:embed="rId5"/>
          <a:stretch/>
        </p:blipFill>
        <p:spPr>
          <a:xfrm>
            <a:off x="6372360" y="2925000"/>
            <a:ext cx="2617920" cy="1741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/>
          <p:nvPr/>
        </p:nvSpPr>
        <p:spPr>
          <a:xfrm>
            <a:off x="251640" y="2106360"/>
            <a:ext cx="8639640" cy="44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Technologie přípravy pokrmů má za úkol seznámit studenta  s významem a správnými způsoby přípravy pokrmů. 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Tyto znalosti vznikly na základě dlouholetých zkušeností práce mnoha špičkových kuchařů a jsou neustále obměňovány na základě moderních metod přípravy pokrmů a na základě současných lékařských znalostí a doporučení. 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Kvalitní znalosti kuchařské technologie nám mohou výrazně pomoci při přípravě nových pokrmů.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108" name="TextShape 2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Význam technologie přípravy pokrmů</a:t>
            </a:r>
            <a:endParaRPr b="0" lang="cs-CZ" sz="4400" spc="-1" strike="noStrike">
              <a:latin typeface="Arial"/>
            </a:endParaRPr>
          </a:p>
        </p:txBody>
      </p:sp>
      <p:pic>
        <p:nvPicPr>
          <p:cNvPr id="109" name="Picture 2" descr=""/>
          <p:cNvPicPr/>
          <p:nvPr/>
        </p:nvPicPr>
        <p:blipFill>
          <a:blip r:embed="rId1"/>
          <a:stretch/>
        </p:blipFill>
        <p:spPr>
          <a:xfrm>
            <a:off x="5508000" y="4997160"/>
            <a:ext cx="2797920" cy="160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/>
          <p:nvPr/>
        </p:nvSpPr>
        <p:spPr>
          <a:xfrm>
            <a:off x="539640" y="332640"/>
            <a:ext cx="7919280" cy="611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Při přípravě pokrmů musíme dbát na moderní trendy: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pestrá strava zaměřená na snížení množství konzumovaných   živočišných tuků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větší podíl zeleniny a ovoce a to hlavně v čerstvém stavu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zvýšený podíl výrobků z celozrnné mouky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omezení soli a cukru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dostatečné množství kvalitního tuku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Bezpečnost a ochrana zdraví při práci: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osobní hygiena 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hygiena na pracovišti 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všeobecné bezpečnostní předpisy 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osobní bezpečnost                                                         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Ochrana spotřebitele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: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čerstvé suroviny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hygiena při přípravě pokrmů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správné technologické postupy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dostatečná tepelná úprava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vhodné vybavení</a:t>
            </a:r>
            <a:endParaRPr b="0" lang="cs-CZ" sz="18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dodržování předpisů pro zpracování surovin </a:t>
            </a:r>
            <a:endParaRPr b="0" lang="cs-CZ" sz="1800" spc="-1" strike="noStrike">
              <a:latin typeface="Arial"/>
            </a:endParaRPr>
          </a:p>
        </p:txBody>
      </p:sp>
      <p:pic>
        <p:nvPicPr>
          <p:cNvPr id="111" name="Picture 2" descr=""/>
          <p:cNvPicPr/>
          <p:nvPr/>
        </p:nvPicPr>
        <p:blipFill>
          <a:blip r:embed="rId1"/>
          <a:stretch/>
        </p:blipFill>
        <p:spPr>
          <a:xfrm>
            <a:off x="5004000" y="3182040"/>
            <a:ext cx="3521160" cy="215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/>
          <p:nvPr/>
        </p:nvSpPr>
        <p:spPr>
          <a:xfrm>
            <a:off x="395640" y="2205000"/>
            <a:ext cx="8279640" cy="489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Seminární práce na téma „Já a moje životospráva“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Praktická cvičení – dle rozpisu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Tři průběžné orientační testy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Závěrečný test 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Opravný termín je možný 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Odevzdání žluté knihy Illková: Technologie přípravy pokrmů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3" name="TextShape 2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Podmínky ukončení předmětu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/>
          <p:nvPr/>
        </p:nvSpPr>
        <p:spPr>
          <a:xfrm>
            <a:off x="871920" y="2093760"/>
            <a:ext cx="7399080" cy="342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Titulní strana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Neexperimentovat s písmem – doporučeno Times New Roman, Arial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Řádkování: 1,5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Rozsah 1,5 až  2 A4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Úvaha o vašem životním stylu, životosprávě, vztahu k výživě, případně důvodu volby oboru nutriční terapeut.</a:t>
            </a:r>
            <a:endParaRPr b="0" lang="cs-CZ" sz="2400" spc="-1" strike="noStrike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115" name="TextShape 2"/>
          <p:cNvSpPr/>
          <p:nvPr/>
        </p:nvSpPr>
        <p:spPr>
          <a:xfrm>
            <a:off x="354240" y="39420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3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Seminární práce na téma </a:t>
            </a:r>
            <a:br/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„Já a moje životospráva“</a:t>
            </a:r>
            <a:br/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189</TotalTime>
  <Application>LibreOffice/7.1.2.2$Windows_X86_64 LibreOffice_project/8a45595d069ef5570103caea1b71cc9d82b2aae4</Application>
  <AppVersion>15.0000</AppVersion>
  <Words>699</Words>
  <Paragraphs>87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2019-07-30T19:16:48Z</dcterms:created>
  <dc:creator>Mama</dc:creator>
  <dc:description/>
  <dc:language>cs-CZ</dc:language>
  <cp:lastModifiedBy/>
  <dcterms:modified xsi:type="dcterms:W3CDTF">2022-09-11T20:31:23Z</dcterms:modified>
  <cp:revision>26</cp:revision>
  <dc:subject/>
  <dc:title>Technologie přípravy pokrmů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Předvádění na obrazovce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11</vt:i4>
  </property>
</Properties>
</file>