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67" r:id="rId7"/>
    <p:sldId id="268" r:id="rId8"/>
    <p:sldId id="259" r:id="rId9"/>
    <p:sldId id="269" r:id="rId10"/>
    <p:sldId id="260" r:id="rId11"/>
    <p:sldId id="270" r:id="rId12"/>
    <p:sldId id="261" r:id="rId13"/>
    <p:sldId id="271" r:id="rId14"/>
    <p:sldId id="262" r:id="rId15"/>
    <p:sldId id="265" r:id="rId16"/>
    <p:sldId id="263" r:id="rId17"/>
    <p:sldId id="264" r:id="rId18"/>
    <p:sldId id="272" r:id="rId19"/>
    <p:sldId id="273" r:id="rId20"/>
    <p:sldId id="275" r:id="rId21"/>
    <p:sldId id="276" r:id="rId22"/>
    <p:sldId id="277" r:id="rId23"/>
    <p:sldId id="278" r:id="rId24"/>
    <p:sldId id="266" r:id="rId25"/>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39" name="PlaceHolder 2"/>
          <p:cNvSpPr>
            <a:spLocks noGrp="1"/>
          </p:cNvSpPr>
          <p:nvPr>
            <p:ph type="body"/>
          </p:nvPr>
        </p:nvSpPr>
        <p:spPr>
          <a:xfrm>
            <a:off x="871920" y="267552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0" name="PlaceHolder 3"/>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42"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3"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4"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5" name="PlaceHolder 5"/>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47" name="PlaceHolder 2"/>
          <p:cNvSpPr>
            <a:spLocks noGrp="1"/>
          </p:cNvSpPr>
          <p:nvPr>
            <p:ph type="body"/>
          </p:nvPr>
        </p:nvSpPr>
        <p:spPr>
          <a:xfrm>
            <a:off x="8719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8" name="PlaceHolder 3"/>
          <p:cNvSpPr>
            <a:spLocks noGrp="1"/>
          </p:cNvSpPr>
          <p:nvPr>
            <p:ph type="body"/>
          </p:nvPr>
        </p:nvSpPr>
        <p:spPr>
          <a:xfrm>
            <a:off x="337644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49" name="PlaceHolder 4"/>
          <p:cNvSpPr>
            <a:spLocks noGrp="1"/>
          </p:cNvSpPr>
          <p:nvPr>
            <p:ph type="body"/>
          </p:nvPr>
        </p:nvSpPr>
        <p:spPr>
          <a:xfrm>
            <a:off x="58813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50" name="PlaceHolder 5"/>
          <p:cNvSpPr>
            <a:spLocks noGrp="1"/>
          </p:cNvSpPr>
          <p:nvPr>
            <p:ph type="body"/>
          </p:nvPr>
        </p:nvSpPr>
        <p:spPr>
          <a:xfrm>
            <a:off x="58813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51" name="PlaceHolder 6"/>
          <p:cNvSpPr>
            <a:spLocks noGrp="1"/>
          </p:cNvSpPr>
          <p:nvPr>
            <p:ph type="body"/>
          </p:nvPr>
        </p:nvSpPr>
        <p:spPr>
          <a:xfrm>
            <a:off x="337644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52" name="PlaceHolder 7"/>
          <p:cNvSpPr>
            <a:spLocks noGrp="1"/>
          </p:cNvSpPr>
          <p:nvPr>
            <p:ph type="body"/>
          </p:nvPr>
        </p:nvSpPr>
        <p:spPr>
          <a:xfrm>
            <a:off x="8719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71" name="PlaceHolder 2"/>
          <p:cNvSpPr>
            <a:spLocks noGrp="1"/>
          </p:cNvSpPr>
          <p:nvPr>
            <p:ph type="subTitle"/>
          </p:nvPr>
        </p:nvSpPr>
        <p:spPr>
          <a:xfrm>
            <a:off x="871920" y="2675520"/>
            <a:ext cx="7408080" cy="34502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73" name="PlaceHolder 2"/>
          <p:cNvSpPr>
            <a:spLocks noGrp="1"/>
          </p:cNvSpPr>
          <p:nvPr>
            <p:ph type="body"/>
          </p:nvPr>
        </p:nvSpPr>
        <p:spPr>
          <a:xfrm>
            <a:off x="871920" y="2675520"/>
            <a:ext cx="740808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75"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76" name="PlaceHolder 3"/>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78" name="PlaceHolder 1"/>
          <p:cNvSpPr>
            <a:spLocks noGrp="1"/>
          </p:cNvSpPr>
          <p:nvPr>
            <p:ph type="subTitle"/>
          </p:nvPr>
        </p:nvSpPr>
        <p:spPr>
          <a:xfrm>
            <a:off x="457200" y="338400"/>
            <a:ext cx="8229240" cy="580680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80"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81" name="PlaceHolder 3"/>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82" name="PlaceHolder 4"/>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8" name="PlaceHolder 2"/>
          <p:cNvSpPr>
            <a:spLocks noGrp="1"/>
          </p:cNvSpPr>
          <p:nvPr>
            <p:ph type="subTitle"/>
          </p:nvPr>
        </p:nvSpPr>
        <p:spPr>
          <a:xfrm>
            <a:off x="871920" y="2675520"/>
            <a:ext cx="7408080" cy="34502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84"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85"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86"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88"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89"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90" name="PlaceHolder 4"/>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92" name="PlaceHolder 2"/>
          <p:cNvSpPr>
            <a:spLocks noGrp="1"/>
          </p:cNvSpPr>
          <p:nvPr>
            <p:ph type="body"/>
          </p:nvPr>
        </p:nvSpPr>
        <p:spPr>
          <a:xfrm>
            <a:off x="871920" y="267552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93" name="PlaceHolder 3"/>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95"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96"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97"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98" name="PlaceHolder 5"/>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00" name="PlaceHolder 2"/>
          <p:cNvSpPr>
            <a:spLocks noGrp="1"/>
          </p:cNvSpPr>
          <p:nvPr>
            <p:ph type="body"/>
          </p:nvPr>
        </p:nvSpPr>
        <p:spPr>
          <a:xfrm>
            <a:off x="8719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01" name="PlaceHolder 3"/>
          <p:cNvSpPr>
            <a:spLocks noGrp="1"/>
          </p:cNvSpPr>
          <p:nvPr>
            <p:ph type="body"/>
          </p:nvPr>
        </p:nvSpPr>
        <p:spPr>
          <a:xfrm>
            <a:off x="337644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02" name="PlaceHolder 4"/>
          <p:cNvSpPr>
            <a:spLocks noGrp="1"/>
          </p:cNvSpPr>
          <p:nvPr>
            <p:ph type="body"/>
          </p:nvPr>
        </p:nvSpPr>
        <p:spPr>
          <a:xfrm>
            <a:off x="58813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03" name="PlaceHolder 5"/>
          <p:cNvSpPr>
            <a:spLocks noGrp="1"/>
          </p:cNvSpPr>
          <p:nvPr>
            <p:ph type="body"/>
          </p:nvPr>
        </p:nvSpPr>
        <p:spPr>
          <a:xfrm>
            <a:off x="58813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04" name="PlaceHolder 6"/>
          <p:cNvSpPr>
            <a:spLocks noGrp="1"/>
          </p:cNvSpPr>
          <p:nvPr>
            <p:ph type="body"/>
          </p:nvPr>
        </p:nvSpPr>
        <p:spPr>
          <a:xfrm>
            <a:off x="337644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05" name="PlaceHolder 7"/>
          <p:cNvSpPr>
            <a:spLocks noGrp="1"/>
          </p:cNvSpPr>
          <p:nvPr>
            <p:ph type="body"/>
          </p:nvPr>
        </p:nvSpPr>
        <p:spPr>
          <a:xfrm>
            <a:off x="8719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18" name="PlaceHolder 2"/>
          <p:cNvSpPr>
            <a:spLocks noGrp="1"/>
          </p:cNvSpPr>
          <p:nvPr>
            <p:ph type="subTitle"/>
          </p:nvPr>
        </p:nvSpPr>
        <p:spPr>
          <a:xfrm>
            <a:off x="871920" y="2675520"/>
            <a:ext cx="7408080" cy="34502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20" name="PlaceHolder 2"/>
          <p:cNvSpPr>
            <a:spLocks noGrp="1"/>
          </p:cNvSpPr>
          <p:nvPr>
            <p:ph type="body"/>
          </p:nvPr>
        </p:nvSpPr>
        <p:spPr>
          <a:xfrm>
            <a:off x="871920" y="2675520"/>
            <a:ext cx="740808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22"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23" name="PlaceHolder 3"/>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20" name="PlaceHolder 2"/>
          <p:cNvSpPr>
            <a:spLocks noGrp="1"/>
          </p:cNvSpPr>
          <p:nvPr>
            <p:ph type="body"/>
          </p:nvPr>
        </p:nvSpPr>
        <p:spPr>
          <a:xfrm>
            <a:off x="871920" y="2675520"/>
            <a:ext cx="740808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338400"/>
            <a:ext cx="8229240" cy="580680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27"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28" name="PlaceHolder 3"/>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29" name="PlaceHolder 4"/>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31"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32"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33"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35"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36"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37" name="PlaceHolder 4"/>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39" name="PlaceHolder 2"/>
          <p:cNvSpPr>
            <a:spLocks noGrp="1"/>
          </p:cNvSpPr>
          <p:nvPr>
            <p:ph type="body"/>
          </p:nvPr>
        </p:nvSpPr>
        <p:spPr>
          <a:xfrm>
            <a:off x="871920" y="267552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0" name="PlaceHolder 3"/>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42"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3"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4"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5" name="PlaceHolder 5"/>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147" name="PlaceHolder 2"/>
          <p:cNvSpPr>
            <a:spLocks noGrp="1"/>
          </p:cNvSpPr>
          <p:nvPr>
            <p:ph type="body"/>
          </p:nvPr>
        </p:nvSpPr>
        <p:spPr>
          <a:xfrm>
            <a:off x="8719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8" name="PlaceHolder 3"/>
          <p:cNvSpPr>
            <a:spLocks noGrp="1"/>
          </p:cNvSpPr>
          <p:nvPr>
            <p:ph type="body"/>
          </p:nvPr>
        </p:nvSpPr>
        <p:spPr>
          <a:xfrm>
            <a:off x="337644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49" name="PlaceHolder 4"/>
          <p:cNvSpPr>
            <a:spLocks noGrp="1"/>
          </p:cNvSpPr>
          <p:nvPr>
            <p:ph type="body"/>
          </p:nvPr>
        </p:nvSpPr>
        <p:spPr>
          <a:xfrm>
            <a:off x="5881320" y="267552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50" name="PlaceHolder 5"/>
          <p:cNvSpPr>
            <a:spLocks noGrp="1"/>
          </p:cNvSpPr>
          <p:nvPr>
            <p:ph type="body"/>
          </p:nvPr>
        </p:nvSpPr>
        <p:spPr>
          <a:xfrm>
            <a:off x="58813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51" name="PlaceHolder 6"/>
          <p:cNvSpPr>
            <a:spLocks noGrp="1"/>
          </p:cNvSpPr>
          <p:nvPr>
            <p:ph type="body"/>
          </p:nvPr>
        </p:nvSpPr>
        <p:spPr>
          <a:xfrm>
            <a:off x="337644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152" name="PlaceHolder 7"/>
          <p:cNvSpPr>
            <a:spLocks noGrp="1"/>
          </p:cNvSpPr>
          <p:nvPr>
            <p:ph type="body"/>
          </p:nvPr>
        </p:nvSpPr>
        <p:spPr>
          <a:xfrm>
            <a:off x="871920" y="4477680"/>
            <a:ext cx="238500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22"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23" name="PlaceHolder 3"/>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25" name="PlaceHolder 1"/>
          <p:cNvSpPr>
            <a:spLocks noGrp="1"/>
          </p:cNvSpPr>
          <p:nvPr>
            <p:ph type="subTitle"/>
          </p:nvPr>
        </p:nvSpPr>
        <p:spPr>
          <a:xfrm>
            <a:off x="457200" y="338400"/>
            <a:ext cx="8229240" cy="580680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27"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28" name="PlaceHolder 3"/>
          <p:cNvSpPr>
            <a:spLocks noGrp="1"/>
          </p:cNvSpPr>
          <p:nvPr>
            <p:ph type="body"/>
          </p:nvPr>
        </p:nvSpPr>
        <p:spPr>
          <a:xfrm>
            <a:off x="8719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29" name="PlaceHolder 4"/>
          <p:cNvSpPr>
            <a:spLocks noGrp="1"/>
          </p:cNvSpPr>
          <p:nvPr>
            <p:ph type="body"/>
          </p:nvPr>
        </p:nvSpPr>
        <p:spPr>
          <a:xfrm>
            <a:off x="46681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31" name="PlaceHolder 2"/>
          <p:cNvSpPr>
            <a:spLocks noGrp="1"/>
          </p:cNvSpPr>
          <p:nvPr>
            <p:ph type="body"/>
          </p:nvPr>
        </p:nvSpPr>
        <p:spPr>
          <a:xfrm>
            <a:off x="871920" y="2675520"/>
            <a:ext cx="3615120" cy="345024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32"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33" name="PlaceHolder 4"/>
          <p:cNvSpPr>
            <a:spLocks noGrp="1"/>
          </p:cNvSpPr>
          <p:nvPr>
            <p:ph type="body"/>
          </p:nvPr>
        </p:nvSpPr>
        <p:spPr>
          <a:xfrm>
            <a:off x="4668120" y="447768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338400"/>
            <a:ext cx="8229240" cy="1252440"/>
          </a:xfrm>
          <a:prstGeom prst="rect">
            <a:avLst/>
          </a:prstGeom>
        </p:spPr>
        <p:txBody>
          <a:bodyPr lIns="0" tIns="0" rIns="0" bIns="0" anchor="ctr"/>
          <a:lstStyle/>
          <a:p>
            <a:endParaRPr lang="cs-CZ" sz="1800" b="0" strike="noStrike" spc="-1">
              <a:solidFill>
                <a:srgbClr val="000000"/>
              </a:solidFill>
              <a:latin typeface="Candara"/>
            </a:endParaRPr>
          </a:p>
        </p:txBody>
      </p:sp>
      <p:sp>
        <p:nvSpPr>
          <p:cNvPr id="35" name="PlaceHolder 2"/>
          <p:cNvSpPr>
            <a:spLocks noGrp="1"/>
          </p:cNvSpPr>
          <p:nvPr>
            <p:ph type="body"/>
          </p:nvPr>
        </p:nvSpPr>
        <p:spPr>
          <a:xfrm>
            <a:off x="8719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36" name="PlaceHolder 3"/>
          <p:cNvSpPr>
            <a:spLocks noGrp="1"/>
          </p:cNvSpPr>
          <p:nvPr>
            <p:ph type="body"/>
          </p:nvPr>
        </p:nvSpPr>
        <p:spPr>
          <a:xfrm>
            <a:off x="4668120" y="2675520"/>
            <a:ext cx="3615120" cy="1645560"/>
          </a:xfrm>
          <a:prstGeom prst="rect">
            <a:avLst/>
          </a:prstGeom>
        </p:spPr>
        <p:txBody>
          <a:bodyPr lIns="0" tIns="0" rIns="0" bIns="0">
            <a:normAutofit/>
          </a:bodyPr>
          <a:lstStyle/>
          <a:p>
            <a:endParaRPr lang="cs-CZ" sz="2400" b="0" strike="noStrike" spc="-1">
              <a:solidFill>
                <a:srgbClr val="073E87"/>
              </a:solidFill>
              <a:latin typeface="Candara"/>
            </a:endParaRPr>
          </a:p>
        </p:txBody>
      </p:sp>
      <p:sp>
        <p:nvSpPr>
          <p:cNvPr id="37" name="PlaceHolder 4"/>
          <p:cNvSpPr>
            <a:spLocks noGrp="1"/>
          </p:cNvSpPr>
          <p:nvPr>
            <p:ph type="body"/>
          </p:nvPr>
        </p:nvSpPr>
        <p:spPr>
          <a:xfrm>
            <a:off x="871920" y="4477680"/>
            <a:ext cx="7408080" cy="1645560"/>
          </a:xfrm>
          <a:prstGeom prst="rect">
            <a:avLst/>
          </a:prstGeom>
        </p:spPr>
        <p:txBody>
          <a:bodyPr lIns="0" tIns="0" rIns="0" bIns="0">
            <a:normAutofit/>
          </a:bodyPr>
          <a:lstStyle/>
          <a:p>
            <a:endParaRPr lang="cs-CZ" sz="2400" b="0" strike="noStrike" spc="-1">
              <a:solidFill>
                <a:srgbClr val="073E87"/>
              </a:solidFill>
              <a:latin typeface="Candar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CustomShape 1" hidden="1"/>
          <p:cNvSpPr/>
          <p:nvPr/>
        </p:nvSpPr>
        <p:spPr>
          <a:xfrm>
            <a:off x="228600" y="228600"/>
            <a:ext cx="8695440" cy="2468520"/>
          </a:xfrm>
          <a:prstGeom prst="roundRect">
            <a:avLst>
              <a:gd name="adj" fmla="val 3362"/>
            </a:avLst>
          </a:prstGeom>
          <a:gradFill>
            <a:gsLst>
              <a:gs pos="0">
                <a:schemeClr val="accent1">
                  <a:lumMod val="75000"/>
                </a:schemeClr>
              </a:gs>
              <a:gs pos="90000">
                <a:schemeClr val="accent1">
                  <a:lumMod val="60000"/>
                  <a:lumOff val="40000"/>
                </a:schemeClr>
              </a:gs>
            </a:gsLst>
            <a:lin ang="16200000"/>
          </a:gradFill>
          <a:ln>
            <a:noFill/>
          </a:ln>
        </p:spPr>
        <p:style>
          <a:lnRef idx="2">
            <a:schemeClr val="accent1">
              <a:shade val="50000"/>
            </a:schemeClr>
          </a:lnRef>
          <a:fillRef idx="1">
            <a:schemeClr val="accent1"/>
          </a:fillRef>
          <a:effectRef idx="0">
            <a:schemeClr val="accent1"/>
          </a:effectRef>
          <a:fontRef idx="minor"/>
        </p:style>
      </p:sp>
      <p:sp>
        <p:nvSpPr>
          <p:cNvPr id="18" name="CustomShape 2"/>
          <p:cNvSpPr/>
          <p:nvPr/>
        </p:nvSpPr>
        <p:spPr>
          <a:xfrm>
            <a:off x="6047280" y="1824480"/>
            <a:ext cx="2876040" cy="71352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scrgbClr r="0" g="0" b="0"/>
          </a:lnRef>
          <a:fillRef idx="0">
            <a:scrgbClr r="0" g="0" b="0"/>
          </a:fillRef>
          <a:effectRef idx="0">
            <a:scrgbClr r="0" g="0" b="0"/>
          </a:effectRef>
          <a:fontRef idx="minor"/>
        </p:style>
      </p:sp>
      <p:sp>
        <p:nvSpPr>
          <p:cNvPr id="2" name="CustomShape 3"/>
          <p:cNvSpPr/>
          <p:nvPr/>
        </p:nvSpPr>
        <p:spPr>
          <a:xfrm>
            <a:off x="2619360" y="1696320"/>
            <a:ext cx="5544000" cy="8496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scrgbClr r="0" g="0" b="0"/>
          </a:lnRef>
          <a:fillRef idx="0">
            <a:scrgbClr r="0" g="0" b="0"/>
          </a:fillRef>
          <a:effectRef idx="0">
            <a:scrgbClr r="0" g="0" b="0"/>
          </a:effectRef>
          <a:fontRef idx="minor"/>
        </p:style>
      </p:sp>
      <p:sp>
        <p:nvSpPr>
          <p:cNvPr id="3" name="CustomShape 4"/>
          <p:cNvSpPr/>
          <p:nvPr/>
        </p:nvSpPr>
        <p:spPr>
          <a:xfrm>
            <a:off x="2828880" y="1708560"/>
            <a:ext cx="5467680" cy="77400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scrgbClr r="0" g="0" b="0"/>
          </a:lnRef>
          <a:fillRef idx="0">
            <a:scrgbClr r="0" g="0" b="0"/>
          </a:fillRef>
          <a:effectRef idx="0">
            <a:scrgbClr r="0" g="0" b="0"/>
          </a:effectRef>
          <a:fontRef idx="minor"/>
        </p:style>
      </p:sp>
      <p:sp>
        <p:nvSpPr>
          <p:cNvPr id="4" name="CustomShape 5"/>
          <p:cNvSpPr/>
          <p:nvPr/>
        </p:nvSpPr>
        <p:spPr>
          <a:xfrm>
            <a:off x="5609520" y="1694880"/>
            <a:ext cx="3307680" cy="65124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scrgbClr r="0" g="0" b="0"/>
          </a:lnRef>
          <a:fillRef idx="0">
            <a:scrgbClr r="0" g="0" b="0"/>
          </a:fillRef>
          <a:effectRef idx="0">
            <a:scrgbClr r="0" g="0" b="0"/>
          </a:effectRef>
          <a:fontRef idx="minor"/>
        </p:style>
      </p:sp>
      <p:sp>
        <p:nvSpPr>
          <p:cNvPr id="5" name="CustomShape 6"/>
          <p:cNvSpPr/>
          <p:nvPr/>
        </p:nvSpPr>
        <p:spPr>
          <a:xfrm>
            <a:off x="211680" y="1679400"/>
            <a:ext cx="8723160" cy="132948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scrgbClr r="0" g="0" b="0"/>
          </a:lnRef>
          <a:fillRef idx="0">
            <a:scrgbClr r="0" g="0" b="0"/>
          </a:fillRef>
          <a:effectRef idx="0">
            <a:scrgbClr r="0" g="0" b="0"/>
          </a:effectRef>
          <a:fontRef idx="minor"/>
        </p:style>
      </p:sp>
      <p:sp>
        <p:nvSpPr>
          <p:cNvPr id="6" name="CustomShape 7"/>
          <p:cNvSpPr/>
          <p:nvPr/>
        </p:nvSpPr>
        <p:spPr>
          <a:xfrm>
            <a:off x="228600" y="228600"/>
            <a:ext cx="8695440" cy="6034680"/>
          </a:xfrm>
          <a:prstGeom prst="roundRect">
            <a:avLst>
              <a:gd name="adj" fmla="val 1272"/>
            </a:avLst>
          </a:prstGeom>
          <a:gradFill>
            <a:gsLst>
              <a:gs pos="0">
                <a:schemeClr val="accent1">
                  <a:lumMod val="75000"/>
                </a:schemeClr>
              </a:gs>
              <a:gs pos="100000">
                <a:schemeClr val="accent1">
                  <a:lumMod val="60000"/>
                  <a:lumOff val="40000"/>
                </a:schemeClr>
              </a:gs>
            </a:gsLst>
            <a:lin ang="5400000"/>
          </a:gradFill>
          <a:ln>
            <a:noFill/>
          </a:ln>
        </p:spPr>
        <p:style>
          <a:lnRef idx="2">
            <a:schemeClr val="accent1">
              <a:shade val="50000"/>
            </a:schemeClr>
          </a:lnRef>
          <a:fillRef idx="1">
            <a:schemeClr val="accent1"/>
          </a:fillRef>
          <a:effectRef idx="0">
            <a:schemeClr val="accent1"/>
          </a:effectRef>
          <a:fontRef idx="minor"/>
        </p:style>
      </p:sp>
      <p:sp>
        <p:nvSpPr>
          <p:cNvPr id="7" name="CustomShape 8"/>
          <p:cNvSpPr/>
          <p:nvPr/>
        </p:nvSpPr>
        <p:spPr>
          <a:xfrm>
            <a:off x="6054840" y="5499360"/>
            <a:ext cx="2879640" cy="71460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scrgbClr r="0" g="0" b="0"/>
          </a:lnRef>
          <a:fillRef idx="0">
            <a:scrgbClr r="0" g="0" b="0"/>
          </a:fillRef>
          <a:effectRef idx="0">
            <a:scrgbClr r="0" g="0" b="0"/>
          </a:effectRef>
          <a:fontRef idx="minor"/>
        </p:style>
      </p:sp>
      <p:sp>
        <p:nvSpPr>
          <p:cNvPr id="8" name="CustomShape 9"/>
          <p:cNvSpPr/>
          <p:nvPr/>
        </p:nvSpPr>
        <p:spPr>
          <a:xfrm>
            <a:off x="2622240" y="5370840"/>
            <a:ext cx="5551200" cy="85104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scrgbClr r="0" g="0" b="0"/>
          </a:lnRef>
          <a:fillRef idx="0">
            <a:scrgbClr r="0" g="0" b="0"/>
          </a:fillRef>
          <a:effectRef idx="0">
            <a:scrgbClr r="0" g="0" b="0"/>
          </a:effectRef>
          <a:fontRef idx="minor"/>
        </p:style>
      </p:sp>
      <p:sp>
        <p:nvSpPr>
          <p:cNvPr id="9" name="CustomShape 10"/>
          <p:cNvSpPr/>
          <p:nvPr/>
        </p:nvSpPr>
        <p:spPr>
          <a:xfrm>
            <a:off x="2832120" y="5383080"/>
            <a:ext cx="5474520" cy="77508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scrgbClr r="0" g="0" b="0"/>
          </a:lnRef>
          <a:fillRef idx="0">
            <a:scrgbClr r="0" g="0" b="0"/>
          </a:fillRef>
          <a:effectRef idx="0">
            <a:scrgbClr r="0" g="0" b="0"/>
          </a:effectRef>
          <a:fontRef idx="minor"/>
        </p:style>
      </p:sp>
      <p:sp>
        <p:nvSpPr>
          <p:cNvPr id="10" name="CustomShape 11"/>
          <p:cNvSpPr/>
          <p:nvPr/>
        </p:nvSpPr>
        <p:spPr>
          <a:xfrm>
            <a:off x="5616360" y="5369760"/>
            <a:ext cx="3312000" cy="65196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scrgbClr r="0" g="0" b="0"/>
          </a:lnRef>
          <a:fillRef idx="0">
            <a:scrgbClr r="0" g="0" b="0"/>
          </a:fillRef>
          <a:effectRef idx="0">
            <a:scrgbClr r="0" g="0" b="0"/>
          </a:effectRef>
          <a:fontRef idx="minor"/>
        </p:style>
      </p:sp>
      <p:sp>
        <p:nvSpPr>
          <p:cNvPr id="11" name="CustomShape 12"/>
          <p:cNvSpPr/>
          <p:nvPr/>
        </p:nvSpPr>
        <p:spPr>
          <a:xfrm>
            <a:off x="211680" y="5353920"/>
            <a:ext cx="8723160" cy="133128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scrgbClr r="0" g="0" b="0"/>
          </a:lnRef>
          <a:fillRef idx="0">
            <a:scrgbClr r="0" g="0" b="0"/>
          </a:fillRef>
          <a:effectRef idx="0">
            <a:scrgbClr r="0" g="0" b="0"/>
          </a:effectRef>
          <a:fontRef idx="minor"/>
        </p:style>
      </p:sp>
      <p:sp>
        <p:nvSpPr>
          <p:cNvPr id="12" name="PlaceHolder 13"/>
          <p:cNvSpPr>
            <a:spLocks noGrp="1"/>
          </p:cNvSpPr>
          <p:nvPr>
            <p:ph type="title"/>
          </p:nvPr>
        </p:nvSpPr>
        <p:spPr>
          <a:xfrm>
            <a:off x="685800" y="1600200"/>
            <a:ext cx="7772040" cy="1779840"/>
          </a:xfrm>
          <a:prstGeom prst="rect">
            <a:avLst/>
          </a:prstGeom>
        </p:spPr>
        <p:txBody>
          <a:bodyPr anchor="b">
            <a:normAutofit/>
          </a:bodyPr>
          <a:lstStyle/>
          <a:p>
            <a:pPr algn="ctr">
              <a:lnSpc>
                <a:spcPct val="100000"/>
              </a:lnSpc>
            </a:pPr>
            <a:r>
              <a:rPr lang="cs-CZ" sz="4400" b="0" strike="noStrike" spc="-1">
                <a:solidFill>
                  <a:srgbClr val="FFFFFF"/>
                </a:solidFill>
                <a:latin typeface="Candara"/>
              </a:rPr>
              <a:t>Kliknutím lze upravit styl.</a:t>
            </a:r>
            <a:endParaRPr lang="cs-CZ" sz="4400" b="0" strike="noStrike" spc="-1">
              <a:solidFill>
                <a:srgbClr val="000000"/>
              </a:solidFill>
              <a:latin typeface="Candara"/>
            </a:endParaRPr>
          </a:p>
        </p:txBody>
      </p:sp>
      <p:sp>
        <p:nvSpPr>
          <p:cNvPr id="13" name="PlaceHolder 14"/>
          <p:cNvSpPr>
            <a:spLocks noGrp="1"/>
          </p:cNvSpPr>
          <p:nvPr>
            <p:ph type="dt"/>
          </p:nvPr>
        </p:nvSpPr>
        <p:spPr>
          <a:xfrm>
            <a:off x="5163840" y="6250320"/>
            <a:ext cx="3786480" cy="364680"/>
          </a:xfrm>
          <a:prstGeom prst="rect">
            <a:avLst/>
          </a:prstGeom>
        </p:spPr>
        <p:txBody>
          <a:bodyPr anchor="ctr"/>
          <a:lstStyle/>
          <a:p>
            <a:pPr algn="r">
              <a:lnSpc>
                <a:spcPct val="100000"/>
              </a:lnSpc>
            </a:pPr>
            <a:fld id="{4F4EE221-77A2-4290-B4D3-66035F1D811B}" type="datetime">
              <a:rPr lang="cs-CZ" sz="1000" b="0" strike="noStrike" spc="-1">
                <a:solidFill>
                  <a:srgbClr val="073E87"/>
                </a:solidFill>
                <a:latin typeface="Candara"/>
              </a:rPr>
              <a:t>15.10.2020</a:t>
            </a:fld>
            <a:endParaRPr lang="cs-CZ" sz="1000" b="0" strike="noStrike" spc="-1">
              <a:latin typeface="Times New Roman"/>
            </a:endParaRPr>
          </a:p>
        </p:txBody>
      </p:sp>
      <p:sp>
        <p:nvSpPr>
          <p:cNvPr id="14" name="PlaceHolder 15"/>
          <p:cNvSpPr>
            <a:spLocks noGrp="1"/>
          </p:cNvSpPr>
          <p:nvPr>
            <p:ph type="ftr"/>
          </p:nvPr>
        </p:nvSpPr>
        <p:spPr>
          <a:xfrm>
            <a:off x="193680" y="6250320"/>
            <a:ext cx="3786480" cy="364680"/>
          </a:xfrm>
          <a:prstGeom prst="rect">
            <a:avLst/>
          </a:prstGeom>
        </p:spPr>
        <p:txBody>
          <a:bodyPr anchor="ctr"/>
          <a:lstStyle/>
          <a:p>
            <a:endParaRPr lang="cs-CZ" sz="2400" b="0" strike="noStrike" spc="-1">
              <a:latin typeface="Times New Roman"/>
            </a:endParaRPr>
          </a:p>
        </p:txBody>
      </p:sp>
      <p:sp>
        <p:nvSpPr>
          <p:cNvPr id="15" name="PlaceHolder 16"/>
          <p:cNvSpPr>
            <a:spLocks noGrp="1"/>
          </p:cNvSpPr>
          <p:nvPr>
            <p:ph type="sldNum"/>
          </p:nvPr>
        </p:nvSpPr>
        <p:spPr>
          <a:xfrm>
            <a:off x="3990960" y="6250320"/>
            <a:ext cx="1161360" cy="364680"/>
          </a:xfrm>
          <a:prstGeom prst="rect">
            <a:avLst/>
          </a:prstGeom>
        </p:spPr>
        <p:txBody>
          <a:bodyPr anchor="ctr"/>
          <a:lstStyle/>
          <a:p>
            <a:pPr algn="ctr">
              <a:lnSpc>
                <a:spcPct val="100000"/>
              </a:lnSpc>
            </a:pPr>
            <a:fld id="{23CC0942-C43C-43BA-BB8E-9D0193D02EEC}" type="slidenum">
              <a:rPr lang="cs-CZ" sz="1000" b="0" strike="noStrike" spc="-1">
                <a:solidFill>
                  <a:srgbClr val="073E87"/>
                </a:solidFill>
                <a:latin typeface="Candara"/>
              </a:rPr>
              <a:t>‹#›</a:t>
            </a:fld>
            <a:endParaRPr lang="cs-CZ" sz="1000" b="0" strike="noStrike" spc="-1">
              <a:latin typeface="Times New Roman"/>
            </a:endParaRPr>
          </a:p>
        </p:txBody>
      </p:sp>
      <p:sp>
        <p:nvSpPr>
          <p:cNvPr id="16" name="PlaceHolder 1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2400" b="0" strike="noStrike" spc="-1">
                <a:solidFill>
                  <a:srgbClr val="073E87"/>
                </a:solidFill>
                <a:latin typeface="Candara"/>
              </a:rPr>
              <a:t>Klikněte pro úpravu formátu textu osnovy</a:t>
            </a:r>
          </a:p>
          <a:p>
            <a:pPr marL="864000" lvl="1" indent="-324000">
              <a:spcBef>
                <a:spcPts val="1134"/>
              </a:spcBef>
              <a:buClr>
                <a:srgbClr val="000000"/>
              </a:buClr>
              <a:buSzPct val="75000"/>
              <a:buFont typeface="Symbol" charset="2"/>
              <a:buChar char=""/>
            </a:pPr>
            <a:r>
              <a:rPr lang="cs-CZ" sz="2000" b="0" strike="noStrike" spc="-1">
                <a:solidFill>
                  <a:srgbClr val="073E87"/>
                </a:solidFill>
                <a:latin typeface="Candara"/>
              </a:rPr>
              <a:t>Druhá úroveň</a:t>
            </a:r>
          </a:p>
          <a:p>
            <a:pPr marL="1296000" lvl="2" indent="-288000">
              <a:spcBef>
                <a:spcPts val="850"/>
              </a:spcBef>
              <a:buClr>
                <a:srgbClr val="000000"/>
              </a:buClr>
              <a:buSzPct val="45000"/>
              <a:buFont typeface="Wingdings" charset="2"/>
              <a:buChar char=""/>
            </a:pPr>
            <a:r>
              <a:rPr lang="cs-CZ" sz="1800" b="0" strike="noStrike" spc="-1">
                <a:solidFill>
                  <a:srgbClr val="073E87"/>
                </a:solidFill>
                <a:latin typeface="Candara"/>
              </a:rPr>
              <a:t>Třetí úroveň</a:t>
            </a:r>
          </a:p>
          <a:p>
            <a:pPr marL="1728000" lvl="3" indent="-216000">
              <a:spcBef>
                <a:spcPts val="567"/>
              </a:spcBef>
              <a:buClr>
                <a:srgbClr val="000000"/>
              </a:buClr>
              <a:buSzPct val="75000"/>
              <a:buFont typeface="Symbol" charset="2"/>
              <a:buChar char=""/>
            </a:pPr>
            <a:r>
              <a:rPr lang="cs-CZ" sz="1600" b="0" strike="noStrike" spc="-1">
                <a:solidFill>
                  <a:srgbClr val="073E87"/>
                </a:solidFill>
                <a:latin typeface="Candara"/>
              </a:rPr>
              <a:t>Čtvrtá úroveň osnovy</a:t>
            </a:r>
          </a:p>
          <a:p>
            <a:pPr marL="2160000" lvl="4" indent="-216000">
              <a:spcBef>
                <a:spcPts val="283"/>
              </a:spcBef>
              <a:buClr>
                <a:srgbClr val="000000"/>
              </a:buClr>
              <a:buSzPct val="45000"/>
              <a:buFont typeface="Wingdings" charset="2"/>
              <a:buChar char=""/>
            </a:pPr>
            <a:r>
              <a:rPr lang="cs-CZ" sz="2000" b="0" strike="noStrike" spc="-1">
                <a:solidFill>
                  <a:srgbClr val="073E87"/>
                </a:solidFill>
                <a:latin typeface="Candara"/>
              </a:rPr>
              <a:t>Pátá úroveň osnovy</a:t>
            </a:r>
          </a:p>
          <a:p>
            <a:pPr marL="2592000" lvl="5" indent="-216000">
              <a:spcBef>
                <a:spcPts val="283"/>
              </a:spcBef>
              <a:buClr>
                <a:srgbClr val="000000"/>
              </a:buClr>
              <a:buSzPct val="45000"/>
              <a:buFont typeface="Wingdings" charset="2"/>
              <a:buChar char=""/>
            </a:pPr>
            <a:r>
              <a:rPr lang="cs-CZ" sz="2000" b="0" strike="noStrike" spc="-1">
                <a:solidFill>
                  <a:srgbClr val="073E87"/>
                </a:solidFill>
                <a:latin typeface="Candara"/>
              </a:rPr>
              <a:t>Šestá úroveň</a:t>
            </a:r>
          </a:p>
          <a:p>
            <a:pPr marL="3024000" lvl="6" indent="-216000">
              <a:spcBef>
                <a:spcPts val="283"/>
              </a:spcBef>
              <a:buClr>
                <a:srgbClr val="000000"/>
              </a:buClr>
              <a:buSzPct val="45000"/>
              <a:buFont typeface="Wingdings" charset="2"/>
              <a:buChar char=""/>
            </a:pPr>
            <a:r>
              <a:rPr lang="cs-CZ" sz="2000" b="0" strike="noStrike" spc="-1">
                <a:solidFill>
                  <a:srgbClr val="073E87"/>
                </a:solidFill>
                <a:latin typeface="Candara"/>
              </a:rPr>
              <a:t>Sedmá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 name="CustomShape 1" hidden="1"/>
          <p:cNvSpPr/>
          <p:nvPr/>
        </p:nvSpPr>
        <p:spPr>
          <a:xfrm>
            <a:off x="228600" y="228600"/>
            <a:ext cx="8695440" cy="2468520"/>
          </a:xfrm>
          <a:prstGeom prst="roundRect">
            <a:avLst>
              <a:gd name="adj" fmla="val 3362"/>
            </a:avLst>
          </a:prstGeom>
          <a:gradFill>
            <a:gsLst>
              <a:gs pos="0">
                <a:schemeClr val="accent1">
                  <a:lumMod val="75000"/>
                </a:schemeClr>
              </a:gs>
              <a:gs pos="90000">
                <a:schemeClr val="accent1">
                  <a:lumMod val="60000"/>
                  <a:lumOff val="40000"/>
                </a:schemeClr>
              </a:gs>
            </a:gsLst>
            <a:lin ang="16200000"/>
          </a:gradFill>
          <a:ln>
            <a:noFill/>
          </a:ln>
        </p:spPr>
        <p:style>
          <a:lnRef idx="2">
            <a:schemeClr val="accent1">
              <a:shade val="50000"/>
            </a:schemeClr>
          </a:lnRef>
          <a:fillRef idx="1">
            <a:schemeClr val="accent1"/>
          </a:fillRef>
          <a:effectRef idx="0">
            <a:schemeClr val="accent1"/>
          </a:effectRef>
          <a:fontRef idx="minor"/>
        </p:style>
      </p:sp>
      <p:sp>
        <p:nvSpPr>
          <p:cNvPr id="54" name="CustomShape 2"/>
          <p:cNvSpPr/>
          <p:nvPr/>
        </p:nvSpPr>
        <p:spPr>
          <a:xfrm>
            <a:off x="6047280" y="1824480"/>
            <a:ext cx="2876040" cy="71352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scrgbClr r="0" g="0" b="0"/>
          </a:lnRef>
          <a:fillRef idx="0">
            <a:scrgbClr r="0" g="0" b="0"/>
          </a:fillRef>
          <a:effectRef idx="0">
            <a:scrgbClr r="0" g="0" b="0"/>
          </a:effectRef>
          <a:fontRef idx="minor"/>
        </p:style>
      </p:sp>
      <p:sp>
        <p:nvSpPr>
          <p:cNvPr id="55" name="CustomShape 3"/>
          <p:cNvSpPr/>
          <p:nvPr/>
        </p:nvSpPr>
        <p:spPr>
          <a:xfrm>
            <a:off x="2619360" y="1696320"/>
            <a:ext cx="5544000" cy="8496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scrgbClr r="0" g="0" b="0"/>
          </a:lnRef>
          <a:fillRef idx="0">
            <a:scrgbClr r="0" g="0" b="0"/>
          </a:fillRef>
          <a:effectRef idx="0">
            <a:scrgbClr r="0" g="0" b="0"/>
          </a:effectRef>
          <a:fontRef idx="minor"/>
        </p:style>
      </p:sp>
      <p:sp>
        <p:nvSpPr>
          <p:cNvPr id="56" name="CustomShape 4"/>
          <p:cNvSpPr/>
          <p:nvPr/>
        </p:nvSpPr>
        <p:spPr>
          <a:xfrm>
            <a:off x="2828880" y="1708560"/>
            <a:ext cx="5467680" cy="77400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scrgbClr r="0" g="0" b="0"/>
          </a:lnRef>
          <a:fillRef idx="0">
            <a:scrgbClr r="0" g="0" b="0"/>
          </a:fillRef>
          <a:effectRef idx="0">
            <a:scrgbClr r="0" g="0" b="0"/>
          </a:effectRef>
          <a:fontRef idx="minor"/>
        </p:style>
      </p:sp>
      <p:sp>
        <p:nvSpPr>
          <p:cNvPr id="57" name="CustomShape 5"/>
          <p:cNvSpPr/>
          <p:nvPr/>
        </p:nvSpPr>
        <p:spPr>
          <a:xfrm>
            <a:off x="5609520" y="1694880"/>
            <a:ext cx="3307680" cy="65124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scrgbClr r="0" g="0" b="0"/>
          </a:lnRef>
          <a:fillRef idx="0">
            <a:scrgbClr r="0" g="0" b="0"/>
          </a:fillRef>
          <a:effectRef idx="0">
            <a:scrgbClr r="0" g="0" b="0"/>
          </a:effectRef>
          <a:fontRef idx="minor"/>
        </p:style>
      </p:sp>
      <p:sp>
        <p:nvSpPr>
          <p:cNvPr id="58" name="CustomShape 6"/>
          <p:cNvSpPr/>
          <p:nvPr/>
        </p:nvSpPr>
        <p:spPr>
          <a:xfrm>
            <a:off x="211680" y="1679400"/>
            <a:ext cx="8723160" cy="132948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scrgbClr r="0" g="0" b="0"/>
          </a:lnRef>
          <a:fillRef idx="0">
            <a:scrgbClr r="0" g="0" b="0"/>
          </a:fillRef>
          <a:effectRef idx="0">
            <a:scrgbClr r="0" g="0" b="0"/>
          </a:effectRef>
          <a:fontRef idx="minor"/>
        </p:style>
      </p:sp>
      <p:sp>
        <p:nvSpPr>
          <p:cNvPr id="59" name="CustomShape 7"/>
          <p:cNvSpPr/>
          <p:nvPr/>
        </p:nvSpPr>
        <p:spPr>
          <a:xfrm>
            <a:off x="228600" y="228600"/>
            <a:ext cx="8695440" cy="1425960"/>
          </a:xfrm>
          <a:prstGeom prst="roundRect">
            <a:avLst>
              <a:gd name="adj" fmla="val 7136"/>
            </a:avLst>
          </a:prstGeom>
          <a:gradFill>
            <a:gsLst>
              <a:gs pos="0">
                <a:schemeClr val="accent1">
                  <a:lumMod val="75000"/>
                </a:schemeClr>
              </a:gs>
              <a:gs pos="90000">
                <a:schemeClr val="accent1">
                  <a:lumMod val="60000"/>
                  <a:lumOff val="40000"/>
                </a:schemeClr>
              </a:gs>
            </a:gsLst>
            <a:lin ang="16200000"/>
          </a:gradFill>
          <a:ln>
            <a:noFill/>
          </a:ln>
        </p:spPr>
        <p:style>
          <a:lnRef idx="2">
            <a:schemeClr val="accent1">
              <a:shade val="50000"/>
            </a:schemeClr>
          </a:lnRef>
          <a:fillRef idx="1">
            <a:schemeClr val="accent1"/>
          </a:fillRef>
          <a:effectRef idx="0">
            <a:schemeClr val="accent1"/>
          </a:effectRef>
          <a:fontRef idx="minor"/>
        </p:style>
      </p:sp>
      <p:sp>
        <p:nvSpPr>
          <p:cNvPr id="60" name="CustomShape 8"/>
          <p:cNvSpPr/>
          <p:nvPr/>
        </p:nvSpPr>
        <p:spPr>
          <a:xfrm>
            <a:off x="6047280" y="859320"/>
            <a:ext cx="2876040" cy="71352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scrgbClr r="0" g="0" b="0"/>
          </a:lnRef>
          <a:fillRef idx="0">
            <a:scrgbClr r="0" g="0" b="0"/>
          </a:fillRef>
          <a:effectRef idx="0">
            <a:scrgbClr r="0" g="0" b="0"/>
          </a:effectRef>
          <a:fontRef idx="minor"/>
        </p:style>
      </p:sp>
      <p:sp>
        <p:nvSpPr>
          <p:cNvPr id="61" name="CustomShape 9"/>
          <p:cNvSpPr/>
          <p:nvPr/>
        </p:nvSpPr>
        <p:spPr>
          <a:xfrm>
            <a:off x="2619360" y="730800"/>
            <a:ext cx="5544000" cy="8496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scrgbClr r="0" g="0" b="0"/>
          </a:lnRef>
          <a:fillRef idx="0">
            <a:scrgbClr r="0" g="0" b="0"/>
          </a:fillRef>
          <a:effectRef idx="0">
            <a:scrgbClr r="0" g="0" b="0"/>
          </a:effectRef>
          <a:fontRef idx="minor"/>
        </p:style>
      </p:sp>
      <p:sp>
        <p:nvSpPr>
          <p:cNvPr id="62" name="CustomShape 10"/>
          <p:cNvSpPr/>
          <p:nvPr/>
        </p:nvSpPr>
        <p:spPr>
          <a:xfrm>
            <a:off x="2828880" y="743040"/>
            <a:ext cx="5467680" cy="77400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scrgbClr r="0" g="0" b="0"/>
          </a:lnRef>
          <a:fillRef idx="0">
            <a:scrgbClr r="0" g="0" b="0"/>
          </a:fillRef>
          <a:effectRef idx="0">
            <a:scrgbClr r="0" g="0" b="0"/>
          </a:effectRef>
          <a:fontRef idx="minor"/>
        </p:style>
      </p:sp>
      <p:sp>
        <p:nvSpPr>
          <p:cNvPr id="63" name="CustomShape 11"/>
          <p:cNvSpPr/>
          <p:nvPr/>
        </p:nvSpPr>
        <p:spPr>
          <a:xfrm>
            <a:off x="5609520" y="729720"/>
            <a:ext cx="3307680" cy="65124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scrgbClr r="0" g="0" b="0"/>
          </a:lnRef>
          <a:fillRef idx="0">
            <a:scrgbClr r="0" g="0" b="0"/>
          </a:fillRef>
          <a:effectRef idx="0">
            <a:scrgbClr r="0" g="0" b="0"/>
          </a:effectRef>
          <a:fontRef idx="minor"/>
        </p:style>
      </p:sp>
      <p:sp>
        <p:nvSpPr>
          <p:cNvPr id="64" name="CustomShape 12"/>
          <p:cNvSpPr/>
          <p:nvPr/>
        </p:nvSpPr>
        <p:spPr>
          <a:xfrm>
            <a:off x="211680" y="714240"/>
            <a:ext cx="8723160" cy="132948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scrgbClr r="0" g="0" b="0"/>
          </a:lnRef>
          <a:fillRef idx="0">
            <a:scrgbClr r="0" g="0" b="0"/>
          </a:fillRef>
          <a:effectRef idx="0">
            <a:scrgbClr r="0" g="0" b="0"/>
          </a:effectRef>
          <a:fontRef idx="minor"/>
        </p:style>
      </p:sp>
      <p:sp>
        <p:nvSpPr>
          <p:cNvPr id="65" name="PlaceHolder 13"/>
          <p:cNvSpPr>
            <a:spLocks noGrp="1"/>
          </p:cNvSpPr>
          <p:nvPr>
            <p:ph type="dt"/>
          </p:nvPr>
        </p:nvSpPr>
        <p:spPr>
          <a:xfrm>
            <a:off x="5163840" y="6250320"/>
            <a:ext cx="3786480" cy="364680"/>
          </a:xfrm>
          <a:prstGeom prst="rect">
            <a:avLst/>
          </a:prstGeom>
        </p:spPr>
        <p:txBody>
          <a:bodyPr anchor="ctr"/>
          <a:lstStyle/>
          <a:p>
            <a:pPr algn="r">
              <a:lnSpc>
                <a:spcPct val="100000"/>
              </a:lnSpc>
            </a:pPr>
            <a:fld id="{2A4D7DDD-FE39-45B5-984E-AA59348454C9}" type="datetime">
              <a:rPr lang="cs-CZ" sz="1000" b="0" strike="noStrike" spc="-1">
                <a:solidFill>
                  <a:srgbClr val="073E87"/>
                </a:solidFill>
                <a:latin typeface="Candara"/>
              </a:rPr>
              <a:t>15.10.2020</a:t>
            </a:fld>
            <a:endParaRPr lang="cs-CZ" sz="1000" b="0" strike="noStrike" spc="-1">
              <a:latin typeface="Times New Roman"/>
            </a:endParaRPr>
          </a:p>
        </p:txBody>
      </p:sp>
      <p:sp>
        <p:nvSpPr>
          <p:cNvPr id="66" name="PlaceHolder 14"/>
          <p:cNvSpPr>
            <a:spLocks noGrp="1"/>
          </p:cNvSpPr>
          <p:nvPr>
            <p:ph type="ftr"/>
          </p:nvPr>
        </p:nvSpPr>
        <p:spPr>
          <a:xfrm>
            <a:off x="193680" y="6250320"/>
            <a:ext cx="3786480" cy="364680"/>
          </a:xfrm>
          <a:prstGeom prst="rect">
            <a:avLst/>
          </a:prstGeom>
        </p:spPr>
        <p:txBody>
          <a:bodyPr anchor="ctr"/>
          <a:lstStyle/>
          <a:p>
            <a:endParaRPr lang="cs-CZ" sz="2400" b="0" strike="noStrike" spc="-1">
              <a:latin typeface="Times New Roman"/>
            </a:endParaRPr>
          </a:p>
        </p:txBody>
      </p:sp>
      <p:sp>
        <p:nvSpPr>
          <p:cNvPr id="67" name="PlaceHolder 15"/>
          <p:cNvSpPr>
            <a:spLocks noGrp="1"/>
          </p:cNvSpPr>
          <p:nvPr>
            <p:ph type="sldNum"/>
          </p:nvPr>
        </p:nvSpPr>
        <p:spPr>
          <a:xfrm>
            <a:off x="3990960" y="6250320"/>
            <a:ext cx="1161360" cy="364680"/>
          </a:xfrm>
          <a:prstGeom prst="rect">
            <a:avLst/>
          </a:prstGeom>
        </p:spPr>
        <p:txBody>
          <a:bodyPr anchor="ctr"/>
          <a:lstStyle/>
          <a:p>
            <a:pPr algn="ctr">
              <a:lnSpc>
                <a:spcPct val="100000"/>
              </a:lnSpc>
            </a:pPr>
            <a:fld id="{97526DA0-CE0D-4215-8F04-6FCA54ECA399}" type="slidenum">
              <a:rPr lang="cs-CZ" sz="1000" b="0" strike="noStrike" spc="-1">
                <a:solidFill>
                  <a:srgbClr val="073E87"/>
                </a:solidFill>
                <a:latin typeface="Candara"/>
              </a:rPr>
              <a:t>‹#›</a:t>
            </a:fld>
            <a:endParaRPr lang="cs-CZ" sz="1000" b="0" strike="noStrike" spc="-1">
              <a:latin typeface="Times New Roman"/>
            </a:endParaRPr>
          </a:p>
        </p:txBody>
      </p:sp>
      <p:sp>
        <p:nvSpPr>
          <p:cNvPr id="68" name="PlaceHolder 16"/>
          <p:cNvSpPr>
            <a:spLocks noGrp="1"/>
          </p:cNvSpPr>
          <p:nvPr>
            <p:ph type="title"/>
          </p:nvPr>
        </p:nvSpPr>
        <p:spPr>
          <a:xfrm>
            <a:off x="457200" y="273600"/>
            <a:ext cx="8229240" cy="1144800"/>
          </a:xfrm>
          <a:prstGeom prst="rect">
            <a:avLst/>
          </a:prstGeom>
        </p:spPr>
        <p:txBody>
          <a:bodyPr lIns="0" tIns="0" rIns="0" bIns="0" anchor="ctr"/>
          <a:lstStyle/>
          <a:p>
            <a:r>
              <a:rPr lang="cs-CZ" sz="1800" b="0" strike="noStrike" spc="-1">
                <a:solidFill>
                  <a:srgbClr val="000000"/>
                </a:solidFill>
                <a:latin typeface="Candara"/>
              </a:rPr>
              <a:t>Klikněte pro úpravu formátu textu nadpisu</a:t>
            </a:r>
          </a:p>
        </p:txBody>
      </p:sp>
      <p:sp>
        <p:nvSpPr>
          <p:cNvPr id="69" name="PlaceHolder 1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2400" b="0" strike="noStrike" spc="-1">
                <a:solidFill>
                  <a:srgbClr val="073E87"/>
                </a:solidFill>
                <a:latin typeface="Candara"/>
              </a:rPr>
              <a:t>Klikněte pro úpravu formátu textu osnovy</a:t>
            </a:r>
          </a:p>
          <a:p>
            <a:pPr marL="864000" lvl="1" indent="-324000">
              <a:spcBef>
                <a:spcPts val="1134"/>
              </a:spcBef>
              <a:buClr>
                <a:srgbClr val="000000"/>
              </a:buClr>
              <a:buSzPct val="75000"/>
              <a:buFont typeface="Symbol" charset="2"/>
              <a:buChar char=""/>
            </a:pPr>
            <a:r>
              <a:rPr lang="cs-CZ" sz="2000" b="0" strike="noStrike" spc="-1">
                <a:solidFill>
                  <a:srgbClr val="073E87"/>
                </a:solidFill>
                <a:latin typeface="Candara"/>
              </a:rPr>
              <a:t>Druhá úroveň</a:t>
            </a:r>
          </a:p>
          <a:p>
            <a:pPr marL="1296000" lvl="2" indent="-288000">
              <a:spcBef>
                <a:spcPts val="850"/>
              </a:spcBef>
              <a:buClr>
                <a:srgbClr val="000000"/>
              </a:buClr>
              <a:buSzPct val="45000"/>
              <a:buFont typeface="Wingdings" charset="2"/>
              <a:buChar char=""/>
            </a:pPr>
            <a:r>
              <a:rPr lang="cs-CZ" sz="1800" b="0" strike="noStrike" spc="-1">
                <a:solidFill>
                  <a:srgbClr val="073E87"/>
                </a:solidFill>
                <a:latin typeface="Candara"/>
              </a:rPr>
              <a:t>Třetí úroveň</a:t>
            </a:r>
          </a:p>
          <a:p>
            <a:pPr marL="1728000" lvl="3" indent="-216000">
              <a:spcBef>
                <a:spcPts val="567"/>
              </a:spcBef>
              <a:buClr>
                <a:srgbClr val="000000"/>
              </a:buClr>
              <a:buSzPct val="75000"/>
              <a:buFont typeface="Symbol" charset="2"/>
              <a:buChar char=""/>
            </a:pPr>
            <a:r>
              <a:rPr lang="cs-CZ" sz="1600" b="0" strike="noStrike" spc="-1">
                <a:solidFill>
                  <a:srgbClr val="073E87"/>
                </a:solidFill>
                <a:latin typeface="Candara"/>
              </a:rPr>
              <a:t>Čtvrtá úroveň osnovy</a:t>
            </a:r>
          </a:p>
          <a:p>
            <a:pPr marL="2160000" lvl="4" indent="-216000">
              <a:spcBef>
                <a:spcPts val="283"/>
              </a:spcBef>
              <a:buClr>
                <a:srgbClr val="000000"/>
              </a:buClr>
              <a:buSzPct val="45000"/>
              <a:buFont typeface="Wingdings" charset="2"/>
              <a:buChar char=""/>
            </a:pPr>
            <a:r>
              <a:rPr lang="cs-CZ" sz="2000" b="0" strike="noStrike" spc="-1">
                <a:solidFill>
                  <a:srgbClr val="073E87"/>
                </a:solidFill>
                <a:latin typeface="Candara"/>
              </a:rPr>
              <a:t>Pátá úroveň osnovy</a:t>
            </a:r>
          </a:p>
          <a:p>
            <a:pPr marL="2592000" lvl="5" indent="-216000">
              <a:spcBef>
                <a:spcPts val="283"/>
              </a:spcBef>
              <a:buClr>
                <a:srgbClr val="000000"/>
              </a:buClr>
              <a:buSzPct val="45000"/>
              <a:buFont typeface="Wingdings" charset="2"/>
              <a:buChar char=""/>
            </a:pPr>
            <a:r>
              <a:rPr lang="cs-CZ" sz="2000" b="0" strike="noStrike" spc="-1">
                <a:solidFill>
                  <a:srgbClr val="073E87"/>
                </a:solidFill>
                <a:latin typeface="Candara"/>
              </a:rPr>
              <a:t>Šestá úroveň</a:t>
            </a:r>
          </a:p>
          <a:p>
            <a:pPr marL="3024000" lvl="6" indent="-216000">
              <a:spcBef>
                <a:spcPts val="283"/>
              </a:spcBef>
              <a:buClr>
                <a:srgbClr val="000000"/>
              </a:buClr>
              <a:buSzPct val="45000"/>
              <a:buFont typeface="Wingdings" charset="2"/>
              <a:buChar char=""/>
            </a:pPr>
            <a:r>
              <a:rPr lang="cs-CZ" sz="2000" b="0" strike="noStrike" spc="-1">
                <a:solidFill>
                  <a:srgbClr val="073E87"/>
                </a:solidFill>
                <a:latin typeface="Candara"/>
              </a:rPr>
              <a:t>Sedmá úroveň</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 name="CustomShape 1"/>
          <p:cNvSpPr/>
          <p:nvPr/>
        </p:nvSpPr>
        <p:spPr>
          <a:xfrm>
            <a:off x="228600" y="228600"/>
            <a:ext cx="8695440" cy="2468520"/>
          </a:xfrm>
          <a:prstGeom prst="roundRect">
            <a:avLst>
              <a:gd name="adj" fmla="val 3362"/>
            </a:avLst>
          </a:prstGeom>
          <a:gradFill>
            <a:gsLst>
              <a:gs pos="0">
                <a:schemeClr val="accent1">
                  <a:lumMod val="75000"/>
                </a:schemeClr>
              </a:gs>
              <a:gs pos="90000">
                <a:schemeClr val="accent1">
                  <a:lumMod val="60000"/>
                  <a:lumOff val="40000"/>
                </a:schemeClr>
              </a:gs>
            </a:gsLst>
            <a:lin ang="16200000"/>
          </a:gradFill>
          <a:ln>
            <a:noFill/>
          </a:ln>
        </p:spPr>
        <p:style>
          <a:lnRef idx="2">
            <a:schemeClr val="accent1">
              <a:shade val="50000"/>
            </a:schemeClr>
          </a:lnRef>
          <a:fillRef idx="1">
            <a:schemeClr val="accent1"/>
          </a:fillRef>
          <a:effectRef idx="0">
            <a:schemeClr val="accent1"/>
          </a:effectRef>
          <a:fontRef idx="minor"/>
        </p:style>
      </p:sp>
      <p:sp>
        <p:nvSpPr>
          <p:cNvPr id="107" name="CustomShape 2"/>
          <p:cNvSpPr/>
          <p:nvPr/>
        </p:nvSpPr>
        <p:spPr>
          <a:xfrm>
            <a:off x="6047280" y="1824480"/>
            <a:ext cx="2876040" cy="71352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360">
            <a:noFill/>
          </a:ln>
        </p:spPr>
        <p:style>
          <a:lnRef idx="0">
            <a:scrgbClr r="0" g="0" b="0"/>
          </a:lnRef>
          <a:fillRef idx="0">
            <a:scrgbClr r="0" g="0" b="0"/>
          </a:fillRef>
          <a:effectRef idx="0">
            <a:scrgbClr r="0" g="0" b="0"/>
          </a:effectRef>
          <a:fontRef idx="minor"/>
        </p:style>
      </p:sp>
      <p:sp>
        <p:nvSpPr>
          <p:cNvPr id="108" name="CustomShape 3"/>
          <p:cNvSpPr/>
          <p:nvPr/>
        </p:nvSpPr>
        <p:spPr>
          <a:xfrm>
            <a:off x="2619360" y="1696320"/>
            <a:ext cx="5544000" cy="8496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360">
            <a:noFill/>
          </a:ln>
        </p:spPr>
        <p:style>
          <a:lnRef idx="0">
            <a:scrgbClr r="0" g="0" b="0"/>
          </a:lnRef>
          <a:fillRef idx="0">
            <a:scrgbClr r="0" g="0" b="0"/>
          </a:fillRef>
          <a:effectRef idx="0">
            <a:scrgbClr r="0" g="0" b="0"/>
          </a:effectRef>
          <a:fontRef idx="minor"/>
        </p:style>
      </p:sp>
      <p:sp>
        <p:nvSpPr>
          <p:cNvPr id="109" name="CustomShape 4"/>
          <p:cNvSpPr/>
          <p:nvPr/>
        </p:nvSpPr>
        <p:spPr>
          <a:xfrm>
            <a:off x="2828880" y="1708560"/>
            <a:ext cx="5467680" cy="77400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a:solidFill>
              <a:srgbClr val="FFFFFF"/>
            </a:solidFill>
          </a:ln>
        </p:spPr>
        <p:style>
          <a:lnRef idx="0">
            <a:scrgbClr r="0" g="0" b="0"/>
          </a:lnRef>
          <a:fillRef idx="0">
            <a:scrgbClr r="0" g="0" b="0"/>
          </a:fillRef>
          <a:effectRef idx="0">
            <a:scrgbClr r="0" g="0" b="0"/>
          </a:effectRef>
          <a:fontRef idx="minor"/>
        </p:style>
      </p:sp>
      <p:sp>
        <p:nvSpPr>
          <p:cNvPr id="110" name="CustomShape 5"/>
          <p:cNvSpPr/>
          <p:nvPr/>
        </p:nvSpPr>
        <p:spPr>
          <a:xfrm>
            <a:off x="5609520" y="1694880"/>
            <a:ext cx="3307680" cy="65124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a:solidFill>
              <a:srgbClr val="FFFFFF"/>
            </a:solidFill>
          </a:ln>
        </p:spPr>
        <p:style>
          <a:lnRef idx="0">
            <a:scrgbClr r="0" g="0" b="0"/>
          </a:lnRef>
          <a:fillRef idx="0">
            <a:scrgbClr r="0" g="0" b="0"/>
          </a:fillRef>
          <a:effectRef idx="0">
            <a:scrgbClr r="0" g="0" b="0"/>
          </a:effectRef>
          <a:fontRef idx="minor"/>
        </p:style>
      </p:sp>
      <p:sp>
        <p:nvSpPr>
          <p:cNvPr id="111" name="CustomShape 6"/>
          <p:cNvSpPr/>
          <p:nvPr/>
        </p:nvSpPr>
        <p:spPr>
          <a:xfrm>
            <a:off x="211680" y="1679400"/>
            <a:ext cx="8723160" cy="132948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rgbClr val="FFFFFF"/>
          </a:solidFill>
          <a:ln w="9360">
            <a:noFill/>
          </a:ln>
        </p:spPr>
        <p:style>
          <a:lnRef idx="0">
            <a:scrgbClr r="0" g="0" b="0"/>
          </a:lnRef>
          <a:fillRef idx="0">
            <a:scrgbClr r="0" g="0" b="0"/>
          </a:fillRef>
          <a:effectRef idx="0">
            <a:scrgbClr r="0" g="0" b="0"/>
          </a:effectRef>
          <a:fontRef idx="minor"/>
        </p:style>
      </p:sp>
      <p:sp>
        <p:nvSpPr>
          <p:cNvPr id="112" name="PlaceHolder 7"/>
          <p:cNvSpPr>
            <a:spLocks noGrp="1"/>
          </p:cNvSpPr>
          <p:nvPr>
            <p:ph type="body"/>
          </p:nvPr>
        </p:nvSpPr>
        <p:spPr>
          <a:xfrm>
            <a:off x="871920" y="2675520"/>
            <a:ext cx="7408080" cy="3450240"/>
          </a:xfrm>
          <a:prstGeom prst="rect">
            <a:avLst/>
          </a:prstGeom>
        </p:spPr>
        <p:txBody>
          <a:bodyPr/>
          <a:lstStyle/>
          <a:p>
            <a:pPr marL="274320" indent="-273960">
              <a:lnSpc>
                <a:spcPct val="100000"/>
              </a:lnSpc>
              <a:spcBef>
                <a:spcPts val="479"/>
              </a:spcBef>
              <a:buClr>
                <a:srgbClr val="31B6FD"/>
              </a:buClr>
              <a:buFont typeface="Symbol"/>
              <a:buChar char=""/>
            </a:pPr>
            <a:r>
              <a:rPr lang="cs-CZ" sz="2400" b="0" strike="noStrike" spc="-1">
                <a:solidFill>
                  <a:srgbClr val="073E87"/>
                </a:solidFill>
                <a:latin typeface="Candara"/>
              </a:rPr>
              <a:t>Kliknutím lze upravit styly předlohy textu.</a:t>
            </a:r>
          </a:p>
          <a:p>
            <a:pPr marL="576360" lvl="1" indent="-273960">
              <a:lnSpc>
                <a:spcPct val="100000"/>
              </a:lnSpc>
              <a:spcBef>
                <a:spcPts val="439"/>
              </a:spcBef>
              <a:buClr>
                <a:srgbClr val="31B6FD"/>
              </a:buClr>
              <a:buFont typeface="Symbol"/>
              <a:buChar char=""/>
            </a:pPr>
            <a:r>
              <a:rPr lang="cs-CZ" sz="2200" b="0" strike="noStrike" spc="-1">
                <a:solidFill>
                  <a:srgbClr val="073E87"/>
                </a:solidFill>
                <a:latin typeface="Candara"/>
              </a:rPr>
              <a:t>Druhá úroveň</a:t>
            </a:r>
          </a:p>
          <a:p>
            <a:pPr marL="855720" lvl="2" indent="-228240">
              <a:lnSpc>
                <a:spcPct val="100000"/>
              </a:lnSpc>
              <a:spcBef>
                <a:spcPts val="400"/>
              </a:spcBef>
              <a:buClr>
                <a:srgbClr val="31B6FD"/>
              </a:buClr>
              <a:buFont typeface="Symbol"/>
              <a:buChar char=""/>
            </a:pPr>
            <a:r>
              <a:rPr lang="cs-CZ" sz="2000" b="0" strike="noStrike" spc="-1">
                <a:solidFill>
                  <a:srgbClr val="073E87"/>
                </a:solidFill>
                <a:latin typeface="Candara"/>
              </a:rPr>
              <a:t>Třetí úroveň</a:t>
            </a:r>
          </a:p>
          <a:p>
            <a:pPr marL="1143000" lvl="3" indent="-228240">
              <a:lnSpc>
                <a:spcPct val="100000"/>
              </a:lnSpc>
              <a:spcBef>
                <a:spcPts val="360"/>
              </a:spcBef>
              <a:buClr>
                <a:srgbClr val="31B6FD"/>
              </a:buClr>
              <a:buFont typeface="Symbol"/>
              <a:buChar char=""/>
            </a:pPr>
            <a:r>
              <a:rPr lang="cs-CZ" sz="1800" b="0" strike="noStrike" spc="-1">
                <a:solidFill>
                  <a:srgbClr val="073E87"/>
                </a:solidFill>
                <a:latin typeface="Candara"/>
              </a:rPr>
              <a:t>Čtvrtá úroveň</a:t>
            </a:r>
          </a:p>
          <a:p>
            <a:pPr marL="1463040" lvl="4" indent="-228240">
              <a:lnSpc>
                <a:spcPct val="100000"/>
              </a:lnSpc>
              <a:spcBef>
                <a:spcPts val="320"/>
              </a:spcBef>
              <a:buClr>
                <a:srgbClr val="31B6FD"/>
              </a:buClr>
              <a:buFont typeface="Symbol"/>
              <a:buChar char=""/>
            </a:pPr>
            <a:r>
              <a:rPr lang="cs-CZ" sz="1600" b="0" strike="noStrike" spc="-1">
                <a:solidFill>
                  <a:srgbClr val="073E87"/>
                </a:solidFill>
                <a:latin typeface="Candara"/>
              </a:rPr>
              <a:t>Pátá úroveň</a:t>
            </a:r>
          </a:p>
        </p:txBody>
      </p:sp>
      <p:sp>
        <p:nvSpPr>
          <p:cNvPr id="113" name="PlaceHolder 8"/>
          <p:cNvSpPr>
            <a:spLocks noGrp="1"/>
          </p:cNvSpPr>
          <p:nvPr>
            <p:ph type="dt"/>
          </p:nvPr>
        </p:nvSpPr>
        <p:spPr>
          <a:xfrm>
            <a:off x="5163840" y="6250320"/>
            <a:ext cx="3786480" cy="364680"/>
          </a:xfrm>
          <a:prstGeom prst="rect">
            <a:avLst/>
          </a:prstGeom>
        </p:spPr>
        <p:txBody>
          <a:bodyPr anchor="ctr"/>
          <a:lstStyle/>
          <a:p>
            <a:pPr algn="r">
              <a:lnSpc>
                <a:spcPct val="100000"/>
              </a:lnSpc>
            </a:pPr>
            <a:fld id="{8F2F55EE-6849-4DE8-B666-ABC908BAD384}" type="datetime">
              <a:rPr lang="cs-CZ" sz="1000" b="0" strike="noStrike" spc="-1">
                <a:solidFill>
                  <a:srgbClr val="073E87"/>
                </a:solidFill>
                <a:latin typeface="Candara"/>
              </a:rPr>
              <a:t>15.10.2020</a:t>
            </a:fld>
            <a:endParaRPr lang="cs-CZ" sz="1000" b="0" strike="noStrike" spc="-1">
              <a:latin typeface="Times New Roman"/>
            </a:endParaRPr>
          </a:p>
        </p:txBody>
      </p:sp>
      <p:sp>
        <p:nvSpPr>
          <p:cNvPr id="114" name="PlaceHolder 9"/>
          <p:cNvSpPr>
            <a:spLocks noGrp="1"/>
          </p:cNvSpPr>
          <p:nvPr>
            <p:ph type="ftr"/>
          </p:nvPr>
        </p:nvSpPr>
        <p:spPr>
          <a:xfrm>
            <a:off x="193680" y="6250320"/>
            <a:ext cx="3786480" cy="364680"/>
          </a:xfrm>
          <a:prstGeom prst="rect">
            <a:avLst/>
          </a:prstGeom>
        </p:spPr>
        <p:txBody>
          <a:bodyPr anchor="ctr"/>
          <a:lstStyle/>
          <a:p>
            <a:endParaRPr lang="cs-CZ" sz="2400" b="0" strike="noStrike" spc="-1">
              <a:latin typeface="Times New Roman"/>
            </a:endParaRPr>
          </a:p>
        </p:txBody>
      </p:sp>
      <p:sp>
        <p:nvSpPr>
          <p:cNvPr id="115" name="PlaceHolder 10"/>
          <p:cNvSpPr>
            <a:spLocks noGrp="1"/>
          </p:cNvSpPr>
          <p:nvPr>
            <p:ph type="sldNum"/>
          </p:nvPr>
        </p:nvSpPr>
        <p:spPr>
          <a:xfrm>
            <a:off x="3990960" y="6250320"/>
            <a:ext cx="1161360" cy="364680"/>
          </a:xfrm>
          <a:prstGeom prst="rect">
            <a:avLst/>
          </a:prstGeom>
        </p:spPr>
        <p:txBody>
          <a:bodyPr anchor="ctr"/>
          <a:lstStyle/>
          <a:p>
            <a:pPr algn="ctr">
              <a:lnSpc>
                <a:spcPct val="100000"/>
              </a:lnSpc>
            </a:pPr>
            <a:fld id="{D4CB1887-147D-4FF1-9C2D-42B018CCDFED}" type="slidenum">
              <a:rPr lang="cs-CZ" sz="1000" b="0" strike="noStrike" spc="-1">
                <a:solidFill>
                  <a:srgbClr val="073E87"/>
                </a:solidFill>
                <a:latin typeface="Candara"/>
              </a:rPr>
              <a:t>‹#›</a:t>
            </a:fld>
            <a:endParaRPr lang="cs-CZ" sz="1000" b="0" strike="noStrike" spc="-1">
              <a:latin typeface="Times New Roman"/>
            </a:endParaRPr>
          </a:p>
        </p:txBody>
      </p:sp>
      <p:sp>
        <p:nvSpPr>
          <p:cNvPr id="116" name="PlaceHolder 11"/>
          <p:cNvSpPr>
            <a:spLocks noGrp="1"/>
          </p:cNvSpPr>
          <p:nvPr>
            <p:ph type="title"/>
          </p:nvPr>
        </p:nvSpPr>
        <p:spPr>
          <a:xfrm>
            <a:off x="457200" y="338400"/>
            <a:ext cx="8229240" cy="1252440"/>
          </a:xfrm>
          <a:prstGeom prst="rect">
            <a:avLst/>
          </a:prstGeom>
        </p:spPr>
        <p:txBody>
          <a:bodyPr anchor="ctr"/>
          <a:lstStyle/>
          <a:p>
            <a:pPr algn="ctr">
              <a:lnSpc>
                <a:spcPct val="100000"/>
              </a:lnSpc>
            </a:pPr>
            <a:r>
              <a:rPr lang="cs-CZ" sz="4400" b="0" strike="noStrike" spc="-1">
                <a:solidFill>
                  <a:srgbClr val="FFFFFF"/>
                </a:solidFill>
                <a:latin typeface="Candara"/>
              </a:rPr>
              <a:t>Kliknutím lze upravit styl.</a:t>
            </a:r>
            <a:endParaRPr lang="cs-CZ" sz="4400" b="0" strike="noStrike" spc="-1">
              <a:solidFill>
                <a:srgbClr val="000000"/>
              </a:solidFill>
              <a:latin typeface="Candara"/>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hyperlink" Target="https://slideplayer.cz/slide/12637966/76/images/5/%C5%A0krabka+na+brambory.jpg" TargetMode="External"/><Relationship Id="rId2" Type="http://schemas.openxmlformats.org/officeDocument/2006/relationships/hyperlink" Target="https://cdn.varimjakosef.cz/data/image/title/2018/08/5b657fa116e4d.jpg?1533378465" TargetMode="Externa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 name="TextShape 1"/>
          <p:cNvSpPr txBox="1"/>
          <p:nvPr/>
        </p:nvSpPr>
        <p:spPr>
          <a:xfrm>
            <a:off x="685800" y="1617260"/>
            <a:ext cx="7772040" cy="1779840"/>
          </a:xfrm>
          <a:prstGeom prst="rect">
            <a:avLst/>
          </a:prstGeom>
          <a:noFill/>
          <a:ln>
            <a:noFill/>
          </a:ln>
        </p:spPr>
        <p:txBody>
          <a:bodyPr anchor="b">
            <a:normAutofit fontScale="92500" lnSpcReduction="10000"/>
          </a:bodyPr>
          <a:lstStyle/>
          <a:p>
            <a:pPr algn="ctr">
              <a:lnSpc>
                <a:spcPct val="100000"/>
              </a:lnSpc>
            </a:pPr>
            <a:r>
              <a:rPr lang="cs-CZ" sz="4400" b="0" strike="noStrike" spc="-1" dirty="0">
                <a:solidFill>
                  <a:schemeClr val="tx2"/>
                </a:solidFill>
                <a:latin typeface="Candara"/>
              </a:rPr>
              <a:t>Technologie přípravy pokrmů</a:t>
            </a:r>
            <a:r>
              <a:rPr dirty="0">
                <a:solidFill>
                  <a:schemeClr val="tx2"/>
                </a:solidFill>
              </a:rPr>
              <a:t/>
            </a:r>
            <a:br>
              <a:rPr dirty="0">
                <a:solidFill>
                  <a:schemeClr val="tx2"/>
                </a:solidFill>
              </a:rPr>
            </a:br>
            <a:r>
              <a:rPr dirty="0">
                <a:solidFill>
                  <a:schemeClr val="tx2"/>
                </a:solidFill>
              </a:rPr>
              <a:t/>
            </a:r>
            <a:br>
              <a:rPr dirty="0">
                <a:solidFill>
                  <a:schemeClr val="tx2"/>
                </a:solidFill>
              </a:rPr>
            </a:br>
            <a:r>
              <a:rPr lang="cs-CZ" sz="3100" b="0" strike="noStrike" spc="-1" dirty="0">
                <a:solidFill>
                  <a:schemeClr val="tx2"/>
                </a:solidFill>
                <a:latin typeface="Candara"/>
              </a:rPr>
              <a:t>Základní složky výživy</a:t>
            </a:r>
            <a:r>
              <a:rPr dirty="0">
                <a:solidFill>
                  <a:schemeClr val="tx2"/>
                </a:solidFill>
              </a:rPr>
              <a:t/>
            </a:r>
            <a:br>
              <a:rPr dirty="0">
                <a:solidFill>
                  <a:schemeClr val="tx2"/>
                </a:solidFill>
              </a:rPr>
            </a:br>
            <a:r>
              <a:rPr lang="cs-CZ" sz="3100" b="0" strike="noStrike" spc="-1" dirty="0">
                <a:solidFill>
                  <a:schemeClr val="tx2"/>
                </a:solidFill>
                <a:latin typeface="Candara"/>
              </a:rPr>
              <a:t>TPP Illková: str.10-11, 14-17</a:t>
            </a:r>
          </a:p>
        </p:txBody>
      </p:sp>
      <p:sp>
        <p:nvSpPr>
          <p:cNvPr id="154" name="TextShape 2"/>
          <p:cNvSpPr txBox="1"/>
          <p:nvPr/>
        </p:nvSpPr>
        <p:spPr>
          <a:xfrm>
            <a:off x="1390571" y="3572225"/>
            <a:ext cx="6400440" cy="1472760"/>
          </a:xfrm>
          <a:prstGeom prst="rect">
            <a:avLst/>
          </a:prstGeom>
          <a:noFill/>
          <a:ln>
            <a:noFill/>
          </a:ln>
        </p:spPr>
        <p:txBody>
          <a:bodyPr/>
          <a:lstStyle/>
          <a:p>
            <a:pPr algn="ctr">
              <a:lnSpc>
                <a:spcPct val="100000"/>
              </a:lnSpc>
              <a:spcBef>
                <a:spcPts val="400"/>
              </a:spcBef>
            </a:pPr>
            <a:r>
              <a:rPr lang="cs-CZ" sz="2000" b="0" strike="noStrike" spc="-1" dirty="0">
                <a:solidFill>
                  <a:schemeClr val="tx2"/>
                </a:solidFill>
                <a:latin typeface="Candara"/>
              </a:rPr>
              <a:t>Mgr. Kamila Kroupová</a:t>
            </a:r>
            <a:endParaRPr lang="cs-CZ" sz="2000" b="0" strike="noStrike" spc="-1" dirty="0">
              <a:solidFill>
                <a:schemeClr val="tx2"/>
              </a:solidFill>
              <a:latin typeface="Arial"/>
            </a:endParaRPr>
          </a:p>
          <a:p>
            <a:pPr algn="ctr">
              <a:lnSpc>
                <a:spcPct val="100000"/>
              </a:lnSpc>
              <a:spcBef>
                <a:spcPts val="400"/>
              </a:spcBef>
            </a:pPr>
            <a:endParaRPr lang="cs-CZ" sz="2000" b="0" strike="noStrike" spc="-1" dirty="0">
              <a:solidFill>
                <a:schemeClr val="tx2"/>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 name="TextShape 1"/>
          <p:cNvSpPr txBox="1"/>
          <p:nvPr/>
        </p:nvSpPr>
        <p:spPr>
          <a:xfrm>
            <a:off x="65381" y="1340768"/>
            <a:ext cx="8964000" cy="4422071"/>
          </a:xfrm>
          <a:prstGeom prst="rect">
            <a:avLst/>
          </a:prstGeom>
          <a:noFill/>
          <a:ln>
            <a:noFill/>
          </a:ln>
        </p:spPr>
        <p:txBody>
          <a:bodyPr>
            <a:normAutofit/>
          </a:bodyPr>
          <a:lstStyle/>
          <a:p>
            <a:pPr>
              <a:lnSpc>
                <a:spcPct val="120000"/>
              </a:lnSpc>
            </a:pPr>
            <a:endParaRPr lang="cs-CZ" sz="2400" b="0" strike="noStrike" spc="-1" dirty="0">
              <a:solidFill>
                <a:srgbClr val="073E87"/>
              </a:solidFill>
              <a:latin typeface="Candara"/>
            </a:endParaRPr>
          </a:p>
          <a:p>
            <a:pPr marL="274320" indent="-273960">
              <a:lnSpc>
                <a:spcPct val="120000"/>
              </a:lnSpc>
              <a:buClr>
                <a:srgbClr val="31B6FD"/>
              </a:buClr>
              <a:buFont typeface="Symbol"/>
              <a:buChar char=""/>
            </a:pPr>
            <a:r>
              <a:rPr lang="cs-CZ" sz="2400" b="1" strike="noStrike" spc="-1" dirty="0">
                <a:solidFill>
                  <a:srgbClr val="073E87"/>
                </a:solidFill>
                <a:latin typeface="Candara"/>
              </a:rPr>
              <a:t>Nasycené mastné kyseliny </a:t>
            </a:r>
            <a:r>
              <a:rPr lang="cs-CZ" sz="2400" b="0" strike="noStrike" spc="-1" dirty="0">
                <a:solidFill>
                  <a:srgbClr val="073E87"/>
                </a:solidFill>
                <a:latin typeface="Candara"/>
              </a:rPr>
              <a:t>- jsou převážně z živočišných zdrojů, při pokojové teplotě jsou pevné. Patří sem např. tuk v mase, máslo, mléčné výrobky, palmový a kokosový olej. </a:t>
            </a:r>
            <a:endParaRPr lang="cs-CZ" sz="2400" b="0" strike="noStrike" spc="-1" dirty="0" smtClean="0">
              <a:solidFill>
                <a:srgbClr val="073E87"/>
              </a:solidFill>
              <a:latin typeface="Candara"/>
            </a:endParaRPr>
          </a:p>
          <a:p>
            <a:pPr marL="274320" indent="-273960">
              <a:lnSpc>
                <a:spcPct val="120000"/>
              </a:lnSpc>
              <a:buClr>
                <a:srgbClr val="31B6FD"/>
              </a:buClr>
              <a:buFont typeface="Symbol"/>
              <a:buChar char=""/>
            </a:pPr>
            <a:r>
              <a:rPr lang="cs-CZ" sz="2400" b="0" strike="noStrike" spc="-1" dirty="0" smtClean="0">
                <a:solidFill>
                  <a:srgbClr val="073E87"/>
                </a:solidFill>
                <a:latin typeface="Candara"/>
              </a:rPr>
              <a:t>Jejich </a:t>
            </a:r>
            <a:r>
              <a:rPr lang="cs-CZ" sz="2400" b="0" strike="noStrike" spc="-1" dirty="0">
                <a:solidFill>
                  <a:srgbClr val="073E87"/>
                </a:solidFill>
                <a:latin typeface="Candara"/>
              </a:rPr>
              <a:t>nadměrné množství zvyšuje riziko vzniku aterosklerózy a srdečně cévních onemocnění.</a:t>
            </a:r>
          </a:p>
          <a:p>
            <a:pPr>
              <a:lnSpc>
                <a:spcPct val="120000"/>
              </a:lnSpc>
            </a:pPr>
            <a:endParaRPr lang="cs-CZ" sz="2400" b="0" strike="noStrike" spc="-1" dirty="0">
              <a:solidFill>
                <a:srgbClr val="073E87"/>
              </a:solidFill>
              <a:latin typeface="Candara"/>
            </a:endParaRPr>
          </a:p>
        </p:txBody>
      </p:sp>
      <p:sp>
        <p:nvSpPr>
          <p:cNvPr id="202" name="TextShape 2"/>
          <p:cNvSpPr txBox="1"/>
          <p:nvPr/>
        </p:nvSpPr>
        <p:spPr>
          <a:xfrm>
            <a:off x="399356" y="338400"/>
            <a:ext cx="8229240"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Tuky</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p:nvPr>
        </p:nvSpPr>
        <p:spPr>
          <a:xfrm>
            <a:off x="467544" y="1916832"/>
            <a:ext cx="8136904" cy="4032448"/>
          </a:xfrm>
        </p:spPr>
        <p:txBody>
          <a:bodyPr/>
          <a:lstStyle/>
          <a:p>
            <a:r>
              <a:rPr lang="cs-CZ" sz="2400" b="1" strike="noStrike" spc="-1" dirty="0" smtClean="0">
                <a:solidFill>
                  <a:srgbClr val="073E87"/>
                </a:solidFill>
                <a:latin typeface="Candara"/>
              </a:rPr>
              <a:t>Trans-mastné kyseliny</a:t>
            </a:r>
            <a:r>
              <a:rPr lang="cs-CZ" sz="2400" b="0" strike="noStrike" spc="-1" dirty="0" smtClean="0">
                <a:solidFill>
                  <a:srgbClr val="073E87"/>
                </a:solidFill>
                <a:latin typeface="Candara"/>
              </a:rPr>
              <a:t> - jsou výsledkem technologického procesu hydrogenace (ztužování) tuků, kdy dochází k přeměně olejů na pevné tuky. Původní velmi cenné nenasycené mastné kyseliny se mění na pro nás nevyužitelnou formu. Tím může docházet ke vzniku nerovnováhy, protože relativně převažuje příjem nasycených mastných kyselin. Přirozeně se vyskytují např. v mase, mléce, sýrech. Najdeme je také často v polevách, náplních sušenek, levných čokoládách a dalších cukrovinkách. Řada výrobců už jejich množství redukovala na minimum, někde jich ale stále najdeme velké množství. </a:t>
            </a:r>
          </a:p>
          <a:p>
            <a:endParaRPr lang="cs-CZ" sz="2400" dirty="0"/>
          </a:p>
        </p:txBody>
      </p:sp>
      <p:sp>
        <p:nvSpPr>
          <p:cNvPr id="4" name="TextShape 2"/>
          <p:cNvSpPr txBox="1">
            <a:spLocks noGrp="1"/>
          </p:cNvSpPr>
          <p:nvPr>
            <p:ph type="title"/>
          </p:nvPr>
        </p:nvSpPr>
        <p:spPr>
          <a:prstGeom prst="rect">
            <a:avLst/>
          </a:prstGeom>
          <a:noFill/>
          <a:ln>
            <a:noFill/>
          </a:ln>
        </p:spPr>
        <p:txBody>
          <a:bodyPr anchor="ctr"/>
          <a:lstStyle/>
          <a:p>
            <a:pPr algn="ctr">
              <a:lnSpc>
                <a:spcPct val="100000"/>
              </a:lnSpc>
            </a:pPr>
            <a:r>
              <a:rPr lang="cs-CZ" sz="4400" b="0" strike="noStrike" spc="-1" dirty="0">
                <a:solidFill>
                  <a:schemeClr val="tx2"/>
                </a:solidFill>
                <a:latin typeface="Candara"/>
              </a:rPr>
              <a:t>Tuky</a:t>
            </a:r>
          </a:p>
        </p:txBody>
      </p:sp>
    </p:spTree>
    <p:extLst>
      <p:ext uri="{BB962C8B-B14F-4D97-AF65-F5344CB8AC3E}">
        <p14:creationId xmlns:p14="http://schemas.microsoft.com/office/powerpoint/2010/main" val="1722499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 name="TextShape 1"/>
          <p:cNvSpPr txBox="1"/>
          <p:nvPr/>
        </p:nvSpPr>
        <p:spPr>
          <a:xfrm>
            <a:off x="108000" y="836712"/>
            <a:ext cx="9036000" cy="3600400"/>
          </a:xfrm>
          <a:prstGeom prst="rect">
            <a:avLst/>
          </a:prstGeom>
          <a:noFill/>
          <a:ln>
            <a:noFill/>
          </a:ln>
        </p:spPr>
        <p:txBody>
          <a:bodyPr>
            <a:normAutofit/>
          </a:bodyPr>
          <a:lstStyle/>
          <a:p>
            <a:pPr marL="274320" indent="-273960">
              <a:lnSpc>
                <a:spcPct val="100000"/>
              </a:lnSpc>
              <a:spcBef>
                <a:spcPts val="479"/>
              </a:spcBef>
              <a:buClr>
                <a:srgbClr val="31B6FD"/>
              </a:buClr>
              <a:buFont typeface="Symbol"/>
              <a:buChar char=""/>
            </a:pPr>
            <a:r>
              <a:rPr lang="cs-CZ" sz="2400" b="1" strike="noStrike" spc="-1" dirty="0">
                <a:solidFill>
                  <a:srgbClr val="073E87"/>
                </a:solidFill>
                <a:latin typeface="Candara"/>
              </a:rPr>
              <a:t>Celkový příjem tuku nesmí při redukci váhy přesáhnout 25% celkové přijaté energie za den.</a:t>
            </a:r>
            <a:r>
              <a:rPr lang="cs-CZ" sz="2400" b="0" strike="noStrike" spc="-1" dirty="0">
                <a:solidFill>
                  <a:srgbClr val="073E87"/>
                </a:solidFill>
                <a:latin typeface="Candara"/>
              </a:rPr>
              <a:t> </a:t>
            </a:r>
            <a:endParaRPr lang="cs-CZ" sz="2400" b="0" strike="noStrike" spc="-1" dirty="0" smtClean="0">
              <a:solidFill>
                <a:srgbClr val="073E87"/>
              </a:solidFill>
              <a:latin typeface="Candara"/>
            </a:endParaRPr>
          </a:p>
          <a:p>
            <a:pPr marL="274320" indent="-273960">
              <a:lnSpc>
                <a:spcPct val="100000"/>
              </a:lnSpc>
              <a:spcBef>
                <a:spcPts val="479"/>
              </a:spcBef>
              <a:buClr>
                <a:srgbClr val="31B6FD"/>
              </a:buClr>
              <a:buFont typeface="Symbol"/>
              <a:buChar char=""/>
            </a:pPr>
            <a:endParaRPr lang="cs-CZ" sz="2400" b="0" strike="noStrike" spc="-1" dirty="0">
              <a:solidFill>
                <a:srgbClr val="073E87"/>
              </a:solidFill>
              <a:latin typeface="Candara"/>
            </a:endParaRPr>
          </a:p>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Příjem živočišných a rostlinných tuků by měl být v poměru</a:t>
            </a:r>
            <a:r>
              <a:rPr lang="cs-CZ" sz="2400" b="1" strike="noStrike" spc="-1" dirty="0">
                <a:solidFill>
                  <a:srgbClr val="073E87"/>
                </a:solidFill>
                <a:latin typeface="Candara"/>
              </a:rPr>
              <a:t> 1:2. </a:t>
            </a:r>
            <a:endParaRPr lang="cs-CZ" sz="2400" b="1" strike="noStrike" spc="-1" dirty="0" smtClean="0">
              <a:solidFill>
                <a:srgbClr val="073E87"/>
              </a:solidFill>
              <a:latin typeface="Candara"/>
            </a:endParaRPr>
          </a:p>
          <a:p>
            <a:pPr marL="274320" indent="-273960">
              <a:lnSpc>
                <a:spcPct val="100000"/>
              </a:lnSpc>
              <a:spcBef>
                <a:spcPts val="479"/>
              </a:spcBef>
              <a:buClr>
                <a:srgbClr val="31B6FD"/>
              </a:buClr>
              <a:buFont typeface="Symbol"/>
              <a:buChar char=""/>
            </a:pPr>
            <a:endParaRPr lang="cs-CZ" sz="2400" b="0" strike="noStrike" spc="-1" dirty="0">
              <a:solidFill>
                <a:srgbClr val="073E87"/>
              </a:solidFill>
              <a:latin typeface="Candara"/>
            </a:endParaRPr>
          </a:p>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Z živočišného tuků by to měl být hlavně tuk rybí a máslo. Z rostlinných pak hlavně oleje – olivový (pouze studená kuchyně), řepkový, sójový, lněný, slunečnicový.</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 name="TextShape 1"/>
          <p:cNvSpPr txBox="1"/>
          <p:nvPr/>
        </p:nvSpPr>
        <p:spPr>
          <a:xfrm>
            <a:off x="251640" y="1358242"/>
            <a:ext cx="8568720" cy="5256360"/>
          </a:xfrm>
          <a:prstGeom prst="rect">
            <a:avLst/>
          </a:prstGeom>
          <a:noFill/>
          <a:ln>
            <a:noFill/>
          </a:ln>
        </p:spPr>
        <p:txBody>
          <a:bodyPr>
            <a:normAutofit lnSpcReduction="10000"/>
          </a:bodyPr>
          <a:lstStyle/>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Možná už jste slyšeli o </a:t>
            </a:r>
            <a:r>
              <a:rPr lang="cs-CZ" sz="2400" b="0" strike="noStrike" spc="-1" dirty="0" smtClean="0">
                <a:solidFill>
                  <a:srgbClr val="073E87"/>
                </a:solidFill>
                <a:latin typeface="Candara"/>
              </a:rPr>
              <a:t>účincích</a:t>
            </a:r>
            <a:r>
              <a:rPr lang="cs-CZ" sz="2400" b="0" strike="noStrike" spc="-1" dirty="0">
                <a:solidFill>
                  <a:srgbClr val="073E87"/>
                </a:solidFill>
                <a:latin typeface="Candara"/>
              </a:rPr>
              <a:t> </a:t>
            </a:r>
            <a:r>
              <a:rPr lang="cs-CZ" sz="2400" b="1" strike="noStrike" spc="-1" dirty="0">
                <a:solidFill>
                  <a:srgbClr val="073E87"/>
                </a:solidFill>
                <a:latin typeface="Candara"/>
              </a:rPr>
              <a:t>rostlinných olejů lisovaných za </a:t>
            </a:r>
            <a:r>
              <a:rPr lang="cs-CZ" sz="2400" b="1" strike="noStrike" spc="-1" dirty="0" smtClean="0">
                <a:solidFill>
                  <a:srgbClr val="073E87"/>
                </a:solidFill>
                <a:latin typeface="Candara"/>
              </a:rPr>
              <a:t>studena na lidské zdraví</a:t>
            </a:r>
            <a:r>
              <a:rPr lang="cs-CZ" sz="2400" b="0" strike="noStrike" spc="-1" dirty="0" smtClean="0">
                <a:solidFill>
                  <a:srgbClr val="073E87"/>
                </a:solidFill>
                <a:latin typeface="Candara"/>
              </a:rPr>
              <a:t>. </a:t>
            </a:r>
            <a:r>
              <a:rPr lang="cs-CZ" sz="2400" b="0" strike="noStrike" spc="-1" dirty="0">
                <a:solidFill>
                  <a:srgbClr val="073E87"/>
                </a:solidFill>
                <a:latin typeface="Candara"/>
              </a:rPr>
              <a:t>Na rozdíl od těch běžný </a:t>
            </a:r>
            <a:r>
              <a:rPr lang="cs-CZ" sz="2400" b="0" strike="noStrike" spc="-1" dirty="0" smtClean="0">
                <a:solidFill>
                  <a:srgbClr val="073E87"/>
                </a:solidFill>
                <a:latin typeface="Candara"/>
              </a:rPr>
              <a:t>rafinovaných olejů </a:t>
            </a:r>
            <a:r>
              <a:rPr lang="cs-CZ" sz="2400" b="0" strike="noStrike" spc="-1" dirty="0">
                <a:solidFill>
                  <a:srgbClr val="073E87"/>
                </a:solidFill>
                <a:latin typeface="Candara"/>
              </a:rPr>
              <a:t>si zachovávají velké množství cenných látek. </a:t>
            </a:r>
            <a:endParaRPr lang="cs-CZ" sz="2400" b="0" strike="noStrike" spc="-1" dirty="0" smtClean="0">
              <a:solidFill>
                <a:srgbClr val="073E87"/>
              </a:solidFill>
              <a:latin typeface="Candara"/>
            </a:endParaRPr>
          </a:p>
          <a:p>
            <a:pPr marL="274320" indent="-273960">
              <a:lnSpc>
                <a:spcPct val="100000"/>
              </a:lnSpc>
              <a:spcBef>
                <a:spcPts val="479"/>
              </a:spcBef>
              <a:buClr>
                <a:srgbClr val="31B6FD"/>
              </a:buClr>
              <a:buFont typeface="Symbol"/>
              <a:buChar char=""/>
            </a:pPr>
            <a:r>
              <a:rPr lang="cs-CZ" sz="2400" b="0" strike="noStrike" spc="-1" dirty="0" smtClean="0">
                <a:solidFill>
                  <a:srgbClr val="073E87"/>
                </a:solidFill>
                <a:latin typeface="Candara"/>
              </a:rPr>
              <a:t>Kromě </a:t>
            </a:r>
            <a:r>
              <a:rPr lang="cs-CZ" sz="2400" b="0" strike="noStrike" spc="-1" dirty="0">
                <a:solidFill>
                  <a:srgbClr val="073E87"/>
                </a:solidFill>
                <a:latin typeface="Candara"/>
              </a:rPr>
              <a:t>nasycených a nenasycených mastných kyselin obsahují široké spektrum </a:t>
            </a:r>
            <a:r>
              <a:rPr lang="cs-CZ" sz="2400" b="1" strike="noStrike" spc="-1" dirty="0">
                <a:solidFill>
                  <a:srgbClr val="073E87"/>
                </a:solidFill>
                <a:latin typeface="Candara"/>
              </a:rPr>
              <a:t>vitaminů a minerálů</a:t>
            </a:r>
            <a:r>
              <a:rPr lang="cs-CZ" sz="2400" b="0" strike="noStrike" spc="-1" dirty="0">
                <a:solidFill>
                  <a:srgbClr val="073E87"/>
                </a:solidFill>
                <a:latin typeface="Candara"/>
              </a:rPr>
              <a:t>. Víte ale, že je jich nespočetně velké množství druhů a každý nám prospívá jinak?</a:t>
            </a:r>
          </a:p>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Olej lze vylisovat téměř z každého ořechu, semínka či olejnatého plodu. Vedle olejů olivových, sezamových nebo dýňových tak můžete narazit na speciality jako olej z </a:t>
            </a:r>
            <a:r>
              <a:rPr lang="cs-CZ" sz="2400" b="1" strike="noStrike" spc="-1" dirty="0">
                <a:solidFill>
                  <a:srgbClr val="073E87"/>
                </a:solidFill>
                <a:latin typeface="Candara"/>
              </a:rPr>
              <a:t>amarantových, petrželových nebo paprikových semínek</a:t>
            </a:r>
            <a:r>
              <a:rPr lang="cs-CZ" sz="2400" b="0" strike="noStrike" spc="-1" dirty="0">
                <a:solidFill>
                  <a:srgbClr val="073E87"/>
                </a:solidFill>
                <a:latin typeface="Candara"/>
              </a:rPr>
              <a:t>.</a:t>
            </a:r>
          </a:p>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Za studena lisované oleje by měli být důležitou součástí našeho jídelníčku. Denní dávka by obecně měla být kolem jedné lžíce, záleží však na celkovém složení stravy. Doporučuji pořizovat oleje v tmavé lahvi, kde máte jistotu, že nedojde k oxidaci. Po otevření raději skladujte v chladu.</a:t>
            </a:r>
          </a:p>
          <a:p>
            <a:pPr>
              <a:lnSpc>
                <a:spcPct val="100000"/>
              </a:lnSpc>
              <a:spcBef>
                <a:spcPts val="479"/>
              </a:spcBef>
            </a:pPr>
            <a:endParaRPr lang="cs-CZ" sz="2400" b="0" strike="noStrike" spc="-1" dirty="0">
              <a:solidFill>
                <a:srgbClr val="073E87"/>
              </a:solidFill>
              <a:latin typeface="Candara"/>
            </a:endParaRPr>
          </a:p>
        </p:txBody>
      </p:sp>
      <p:sp>
        <p:nvSpPr>
          <p:cNvPr id="209" name="TextShape 2"/>
          <p:cNvSpPr txBox="1"/>
          <p:nvPr/>
        </p:nvSpPr>
        <p:spPr>
          <a:xfrm>
            <a:off x="457200" y="126177"/>
            <a:ext cx="8229240" cy="1252440"/>
          </a:xfrm>
          <a:prstGeom prst="rect">
            <a:avLst/>
          </a:prstGeom>
          <a:noFill/>
          <a:ln>
            <a:noFill/>
          </a:ln>
        </p:spPr>
        <p:txBody>
          <a:bodyPr anchor="ctr"/>
          <a:lstStyle/>
          <a:p>
            <a:pPr algn="ctr">
              <a:lnSpc>
                <a:spcPct val="100000"/>
              </a:lnSpc>
            </a:pPr>
            <a:r>
              <a:rPr lang="cs-CZ" sz="4400" b="0" strike="noStrike" spc="-1" dirty="0">
                <a:solidFill>
                  <a:schemeClr val="tx2"/>
                </a:solidFill>
                <a:latin typeface="Candara"/>
              </a:rPr>
              <a:t>Za</a:t>
            </a:r>
            <a:r>
              <a:rPr lang="cs-CZ" sz="4400" b="0" strike="noStrike" spc="-1" dirty="0">
                <a:solidFill>
                  <a:srgbClr val="FFFFFF"/>
                </a:solidFill>
                <a:latin typeface="Candara"/>
              </a:rPr>
              <a:t> </a:t>
            </a:r>
            <a:r>
              <a:rPr lang="cs-CZ" sz="4400" b="0" strike="noStrike" spc="-1" dirty="0">
                <a:solidFill>
                  <a:schemeClr val="tx2"/>
                </a:solidFill>
                <a:latin typeface="Candara"/>
              </a:rPr>
              <a:t>studena</a:t>
            </a:r>
            <a:r>
              <a:rPr lang="cs-CZ" sz="4400" b="0" strike="noStrike" spc="-1" dirty="0">
                <a:solidFill>
                  <a:srgbClr val="FFFFFF"/>
                </a:solidFill>
                <a:latin typeface="Candara"/>
              </a:rPr>
              <a:t> </a:t>
            </a:r>
            <a:r>
              <a:rPr lang="cs-CZ" sz="4400" b="0" strike="noStrike" spc="-1" dirty="0">
                <a:solidFill>
                  <a:schemeClr val="tx2"/>
                </a:solidFill>
                <a:latin typeface="Candara"/>
              </a:rPr>
              <a:t>lisované</a:t>
            </a:r>
            <a:r>
              <a:rPr lang="cs-CZ" sz="4400" b="0" strike="noStrike" spc="-1" dirty="0">
                <a:solidFill>
                  <a:srgbClr val="FFFFFF"/>
                </a:solidFill>
                <a:latin typeface="Candara"/>
              </a:rPr>
              <a:t> </a:t>
            </a:r>
            <a:r>
              <a:rPr lang="cs-CZ" sz="4400" b="0" strike="noStrike" spc="-1" dirty="0">
                <a:solidFill>
                  <a:schemeClr val="tx2"/>
                </a:solidFill>
                <a:latin typeface="Candara"/>
              </a:rPr>
              <a:t>oleje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 name="TextShape 1"/>
          <p:cNvSpPr txBox="1"/>
          <p:nvPr/>
        </p:nvSpPr>
        <p:spPr>
          <a:xfrm>
            <a:off x="683568" y="1632342"/>
            <a:ext cx="7408080" cy="3450240"/>
          </a:xfrm>
          <a:prstGeom prst="rect">
            <a:avLst/>
          </a:prstGeom>
          <a:noFill/>
          <a:ln>
            <a:noFill/>
          </a:ln>
        </p:spPr>
        <p:txBody>
          <a:bodyPr/>
          <a:lstStyle/>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Jsou vynikajícím zdrojem energie ve formě glukózy nebo zásobního škrobu glykogenu. Glukóza slouží jako pohotový zdroj energie a glykogen jako zásobní forma, která je skladována v játrech a svalech. Glukóza je prioritním zdrojem energie pro nervový systém a mozek.</a:t>
            </a:r>
          </a:p>
          <a:p>
            <a:pPr marL="274320" indent="-273960">
              <a:lnSpc>
                <a:spcPct val="100000"/>
              </a:lnSpc>
              <a:spcBef>
                <a:spcPts val="479"/>
              </a:spcBef>
              <a:buClr>
                <a:srgbClr val="31B6FD"/>
              </a:buClr>
              <a:buFont typeface="Symbol"/>
              <a:buChar char=""/>
            </a:pPr>
            <a:r>
              <a:rPr lang="cs-CZ" sz="2400" b="0" strike="noStrike" spc="-1" dirty="0">
                <a:solidFill>
                  <a:srgbClr val="073E87"/>
                </a:solidFill>
                <a:latin typeface="Candara"/>
              </a:rPr>
              <a:t>Sacharidy dělíme na </a:t>
            </a:r>
            <a:r>
              <a:rPr lang="cs-CZ" sz="2400" b="0" strike="noStrike" spc="-1" dirty="0" smtClean="0">
                <a:solidFill>
                  <a:srgbClr val="073E87"/>
                </a:solidFill>
                <a:latin typeface="Candara"/>
              </a:rPr>
              <a:t>jednoduché, složené a složité </a:t>
            </a:r>
            <a:r>
              <a:rPr lang="cs-CZ" sz="2400" b="0" strike="noStrike" spc="-1" dirty="0">
                <a:solidFill>
                  <a:srgbClr val="073E87"/>
                </a:solidFill>
                <a:latin typeface="Candara"/>
              </a:rPr>
              <a:t>sacharidy.</a:t>
            </a:r>
          </a:p>
          <a:p>
            <a:pPr>
              <a:lnSpc>
                <a:spcPct val="100000"/>
              </a:lnSpc>
              <a:spcBef>
                <a:spcPts val="479"/>
              </a:spcBef>
            </a:pPr>
            <a:endParaRPr lang="cs-CZ" sz="2400" b="0" strike="noStrike" spc="-1" dirty="0">
              <a:solidFill>
                <a:srgbClr val="073E87"/>
              </a:solidFill>
              <a:latin typeface="Candara"/>
            </a:endParaRPr>
          </a:p>
        </p:txBody>
      </p:sp>
      <p:sp>
        <p:nvSpPr>
          <p:cNvPr id="205" name="TextShape 2"/>
          <p:cNvSpPr txBox="1"/>
          <p:nvPr/>
        </p:nvSpPr>
        <p:spPr>
          <a:xfrm>
            <a:off x="457200" y="338400"/>
            <a:ext cx="8229240"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Sacharidy</a:t>
            </a:r>
            <a:r>
              <a:rPr lang="cs-CZ" sz="4400" b="1" strike="noStrike" spc="-1" dirty="0">
                <a:solidFill>
                  <a:srgbClr val="FFFFFF"/>
                </a:solidFill>
                <a:latin typeface="Candara"/>
              </a:rPr>
              <a:t> (cukry)</a:t>
            </a:r>
            <a:endParaRPr lang="cs-CZ" sz="4400" b="0" strike="noStrike" spc="-1" dirty="0">
              <a:solidFill>
                <a:srgbClr val="000000"/>
              </a:solid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 name="TextShape 1"/>
          <p:cNvSpPr txBox="1"/>
          <p:nvPr/>
        </p:nvSpPr>
        <p:spPr>
          <a:xfrm>
            <a:off x="251640" y="1484640"/>
            <a:ext cx="8712720" cy="4641120"/>
          </a:xfrm>
          <a:prstGeom prst="rect">
            <a:avLst/>
          </a:prstGeom>
          <a:noFill/>
          <a:ln>
            <a:noFill/>
          </a:ln>
        </p:spPr>
        <p:txBody>
          <a:bodyPr>
            <a:normAutofit fontScale="92500" lnSpcReduction="10000"/>
          </a:bodyPr>
          <a:lstStyle/>
          <a:p>
            <a:pPr marL="360">
              <a:lnSpc>
                <a:spcPct val="120000"/>
              </a:lnSpc>
              <a:buClr>
                <a:srgbClr val="31B6FD"/>
              </a:buClr>
            </a:pPr>
            <a:r>
              <a:rPr lang="cs-CZ" sz="2400" b="1" strike="noStrike" spc="-1" dirty="0">
                <a:solidFill>
                  <a:srgbClr val="073E87"/>
                </a:solidFill>
                <a:latin typeface="Candara"/>
              </a:rPr>
              <a:t>Sacharidy dělíme na </a:t>
            </a:r>
            <a:r>
              <a:rPr lang="cs-CZ" sz="2400" b="1" strike="noStrike" spc="-1" dirty="0" smtClean="0">
                <a:solidFill>
                  <a:srgbClr val="073E87"/>
                </a:solidFill>
                <a:latin typeface="Candara"/>
              </a:rPr>
              <a:t>jednoduché, složené a složité</a:t>
            </a:r>
            <a:r>
              <a:rPr lang="cs-CZ" sz="2400" b="0" strike="noStrike" spc="-1" dirty="0" smtClean="0">
                <a:solidFill>
                  <a:srgbClr val="073E87"/>
                </a:solidFill>
                <a:latin typeface="Candara"/>
              </a:rPr>
              <a:t>.</a:t>
            </a:r>
          </a:p>
          <a:p>
            <a:pPr>
              <a:lnSpc>
                <a:spcPct val="120000"/>
              </a:lnSpc>
            </a:pPr>
            <a:r>
              <a:rPr lang="cs-CZ" sz="2400" b="0" strike="noStrike" spc="-1" dirty="0" smtClean="0">
                <a:solidFill>
                  <a:srgbClr val="073E87"/>
                </a:solidFill>
                <a:latin typeface="Candara"/>
              </a:rPr>
              <a:t>Mezi</a:t>
            </a:r>
            <a:r>
              <a:rPr lang="cs-CZ" sz="2400" b="0" strike="noStrike" spc="-1" dirty="0">
                <a:solidFill>
                  <a:srgbClr val="073E87"/>
                </a:solidFill>
                <a:latin typeface="Candara"/>
              </a:rPr>
              <a:t> </a:t>
            </a:r>
            <a:r>
              <a:rPr lang="cs-CZ" sz="2400" b="1" strike="noStrike" spc="-1" dirty="0">
                <a:solidFill>
                  <a:srgbClr val="073E87"/>
                </a:solidFill>
                <a:latin typeface="Candara"/>
              </a:rPr>
              <a:t>jednoduché sacharidy</a:t>
            </a:r>
            <a:r>
              <a:rPr lang="cs-CZ" sz="2400" b="0" strike="noStrike" spc="-1" dirty="0">
                <a:solidFill>
                  <a:srgbClr val="073E87"/>
                </a:solidFill>
                <a:latin typeface="Candara"/>
              </a:rPr>
              <a:t> (monosacharidy</a:t>
            </a:r>
            <a:r>
              <a:rPr lang="cs-CZ" sz="2400" b="0" strike="noStrike" spc="-1" dirty="0" smtClean="0">
                <a:solidFill>
                  <a:srgbClr val="073E87"/>
                </a:solidFill>
                <a:latin typeface="Candara"/>
              </a:rPr>
              <a:t>) patří glukóza, fruktóza (med</a:t>
            </a:r>
            <a:r>
              <a:rPr lang="cs-CZ" sz="2400" b="0" strike="noStrike" spc="-1" dirty="0">
                <a:solidFill>
                  <a:srgbClr val="073E87"/>
                </a:solidFill>
                <a:latin typeface="Candara"/>
              </a:rPr>
              <a:t>, </a:t>
            </a:r>
            <a:r>
              <a:rPr lang="cs-CZ" sz="2400" b="0" strike="noStrike" spc="-1" dirty="0" smtClean="0">
                <a:solidFill>
                  <a:srgbClr val="073E87"/>
                </a:solidFill>
                <a:latin typeface="Candara"/>
              </a:rPr>
              <a:t>ovoce). </a:t>
            </a:r>
          </a:p>
          <a:p>
            <a:pPr>
              <a:lnSpc>
                <a:spcPct val="120000"/>
              </a:lnSpc>
            </a:pPr>
            <a:r>
              <a:rPr lang="cs-CZ" sz="2400" b="1" spc="-1" dirty="0" smtClean="0">
                <a:solidFill>
                  <a:srgbClr val="073E87"/>
                </a:solidFill>
                <a:latin typeface="Candara"/>
              </a:rPr>
              <a:t>Složené sacharidy- </a:t>
            </a:r>
            <a:r>
              <a:rPr lang="cs-CZ" sz="2400" b="0" strike="noStrike" spc="-1" dirty="0" smtClean="0">
                <a:solidFill>
                  <a:srgbClr val="073E87"/>
                </a:solidFill>
                <a:latin typeface="Candara"/>
              </a:rPr>
              <a:t>patří řepkový či třtinový cukr, mléčný a</a:t>
            </a:r>
            <a:r>
              <a:rPr lang="cs-CZ" sz="2400" spc="-1" dirty="0" smtClean="0">
                <a:solidFill>
                  <a:srgbClr val="073E87"/>
                </a:solidFill>
                <a:latin typeface="Candara"/>
              </a:rPr>
              <a:t> </a:t>
            </a:r>
            <a:r>
              <a:rPr lang="cs-CZ" sz="2400" b="0" strike="noStrike" spc="-1" dirty="0" smtClean="0">
                <a:solidFill>
                  <a:srgbClr val="073E87"/>
                </a:solidFill>
                <a:latin typeface="Candara"/>
              </a:rPr>
              <a:t>sladový</a:t>
            </a:r>
            <a:endParaRPr lang="cs-CZ" sz="2400" b="1" strike="noStrike" spc="-1" dirty="0" smtClean="0">
              <a:solidFill>
                <a:srgbClr val="073E87"/>
              </a:solidFill>
              <a:latin typeface="Candara"/>
            </a:endParaRPr>
          </a:p>
          <a:p>
            <a:pPr marL="274320" indent="-273960">
              <a:lnSpc>
                <a:spcPct val="120000"/>
              </a:lnSpc>
              <a:buClr>
                <a:srgbClr val="31B6FD"/>
              </a:buClr>
              <a:buFont typeface="Symbol"/>
              <a:buChar char=""/>
            </a:pPr>
            <a:r>
              <a:rPr lang="cs-CZ" sz="2400" b="0" strike="noStrike" spc="-1" dirty="0" smtClean="0">
                <a:solidFill>
                  <a:srgbClr val="073E87"/>
                </a:solidFill>
                <a:latin typeface="Candara"/>
              </a:rPr>
              <a:t>Jednoduché a složené sacharidy jsou samozřejmě </a:t>
            </a:r>
            <a:r>
              <a:rPr lang="cs-CZ" sz="2400" b="0" strike="noStrike" spc="-1" dirty="0">
                <a:solidFill>
                  <a:srgbClr val="073E87"/>
                </a:solidFill>
                <a:latin typeface="Candara"/>
              </a:rPr>
              <a:t>všude tam, kde je kvůli chuti cukr přidáván, např. sladkosti, koláče, sušenky, bonbony, čokoláda (= tento zdroj energie označujeme jako "prázdné kalorie", které nám poskytují spoustu energie s nulovou biologickou hodnotou). </a:t>
            </a:r>
          </a:p>
          <a:p>
            <a:pPr>
              <a:lnSpc>
                <a:spcPct val="120000"/>
              </a:lnSpc>
            </a:pPr>
            <a:r>
              <a:rPr lang="cs-CZ" sz="2400" b="0" strike="noStrike" spc="-1" dirty="0">
                <a:solidFill>
                  <a:srgbClr val="073E87"/>
                </a:solidFill>
                <a:latin typeface="Candara"/>
              </a:rPr>
              <a:t>     Jednoduché cukry tělu dodávají rychlý zdroj energie, proto sytí    </a:t>
            </a:r>
          </a:p>
          <a:p>
            <a:pPr>
              <a:lnSpc>
                <a:spcPct val="120000"/>
              </a:lnSpc>
            </a:pPr>
            <a:r>
              <a:rPr lang="cs-CZ" sz="2400" b="0" strike="noStrike" spc="-1" dirty="0">
                <a:solidFill>
                  <a:srgbClr val="073E87"/>
                </a:solidFill>
                <a:latin typeface="Candara"/>
              </a:rPr>
              <a:t>     krátkodobě a člověk brzy cítí hlad</a:t>
            </a:r>
            <a:r>
              <a:rPr lang="cs-CZ" sz="2400" b="0" strike="noStrike" spc="-1" dirty="0" smtClean="0">
                <a:solidFill>
                  <a:srgbClr val="073E87"/>
                </a:solidFill>
                <a:latin typeface="Candara"/>
              </a:rPr>
              <a:t>.</a:t>
            </a:r>
          </a:p>
          <a:p>
            <a:pPr>
              <a:lnSpc>
                <a:spcPct val="120000"/>
              </a:lnSpc>
            </a:pPr>
            <a:r>
              <a:rPr lang="cs-CZ" sz="2400" b="1" spc="-1" dirty="0" smtClean="0">
                <a:solidFill>
                  <a:srgbClr val="073E87"/>
                </a:solidFill>
                <a:latin typeface="Candara"/>
              </a:rPr>
              <a:t>     </a:t>
            </a:r>
            <a:endParaRPr lang="cs-CZ" sz="2400" b="1" strike="noStrike" spc="-1" dirty="0">
              <a:solidFill>
                <a:srgbClr val="073E87"/>
              </a:solidFill>
              <a:latin typeface="Candara"/>
            </a:endParaRPr>
          </a:p>
        </p:txBody>
      </p:sp>
      <p:sp>
        <p:nvSpPr>
          <p:cNvPr id="207" name="TextShape 2"/>
          <p:cNvSpPr txBox="1"/>
          <p:nvPr/>
        </p:nvSpPr>
        <p:spPr>
          <a:xfrm>
            <a:off x="457200" y="338400"/>
            <a:ext cx="8229240"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Sacharidy</a:t>
            </a:r>
            <a:r>
              <a:rPr lang="cs-CZ" sz="4400" b="1" strike="noStrike" spc="-1" dirty="0">
                <a:solidFill>
                  <a:srgbClr val="FFFFFF"/>
                </a:solidFill>
                <a:latin typeface="Candara"/>
              </a:rPr>
              <a:t> (cukry)</a:t>
            </a:r>
            <a:endParaRPr lang="cs-CZ" sz="4400" b="0" strike="noStrike" spc="-1" dirty="0">
              <a:solidFill>
                <a:srgbClr val="000000"/>
              </a:solid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kumimoji="0" lang="cs-CZ" sz="4400" b="1" i="0" u="none" strike="noStrike" kern="1200" cap="none" spc="-1" normalizeH="0" baseline="0" noProof="0" dirty="0" smtClean="0">
                <a:ln>
                  <a:noFill/>
                </a:ln>
                <a:solidFill>
                  <a:srgbClr val="1F497D"/>
                </a:solidFill>
                <a:effectLst/>
                <a:uLnTx/>
                <a:uFillTx/>
                <a:latin typeface="Candara"/>
                <a:ea typeface="DejaVu Sans"/>
                <a:cs typeface="DejaVu Sans"/>
              </a:rPr>
              <a:t>Sacharidy</a:t>
            </a:r>
            <a:r>
              <a:rPr kumimoji="0" lang="cs-CZ" sz="4400" b="1" i="0" u="none" strike="noStrike" kern="1200" cap="none" spc="-1" normalizeH="0" baseline="0" noProof="0" dirty="0" smtClean="0">
                <a:ln>
                  <a:noFill/>
                </a:ln>
                <a:solidFill>
                  <a:srgbClr val="FFFFFF"/>
                </a:solidFill>
                <a:effectLst/>
                <a:uLnTx/>
                <a:uFillTx/>
                <a:latin typeface="Candara"/>
                <a:ea typeface="DejaVu Sans"/>
                <a:cs typeface="DejaVu Sans"/>
              </a:rPr>
              <a:t> (</a:t>
            </a:r>
            <a:endParaRPr lang="cs-CZ" dirty="0"/>
          </a:p>
        </p:txBody>
      </p:sp>
      <p:sp>
        <p:nvSpPr>
          <p:cNvPr id="3" name="Podnadpis 2"/>
          <p:cNvSpPr>
            <a:spLocks noGrp="1"/>
          </p:cNvSpPr>
          <p:nvPr>
            <p:ph type="subTitle"/>
          </p:nvPr>
        </p:nvSpPr>
        <p:spPr>
          <a:xfrm>
            <a:off x="395536" y="1700808"/>
            <a:ext cx="7884464" cy="4424952"/>
          </a:xfrm>
        </p:spPr>
        <p:txBody>
          <a:bodyPr/>
          <a:lstStyle/>
          <a:p>
            <a:pPr marL="274320" indent="-273960">
              <a:lnSpc>
                <a:spcPct val="120000"/>
              </a:lnSpc>
              <a:buClr>
                <a:srgbClr val="31B6FD"/>
              </a:buClr>
              <a:buFont typeface="Symbol"/>
              <a:buChar char=""/>
            </a:pPr>
            <a:r>
              <a:rPr lang="cs-CZ" sz="2400" b="0" strike="noStrike" spc="-1" dirty="0" smtClean="0">
                <a:solidFill>
                  <a:srgbClr val="073E87"/>
                </a:solidFill>
                <a:latin typeface="Candara"/>
              </a:rPr>
              <a:t>Mezi </a:t>
            </a:r>
            <a:r>
              <a:rPr lang="cs-CZ" sz="2400" b="1" strike="noStrike" spc="-1" dirty="0" smtClean="0">
                <a:solidFill>
                  <a:srgbClr val="073E87"/>
                </a:solidFill>
                <a:latin typeface="Candara"/>
              </a:rPr>
              <a:t>složité sacharidy</a:t>
            </a:r>
            <a:r>
              <a:rPr lang="cs-CZ" sz="2400" b="0" strike="noStrike" spc="-1" dirty="0" smtClean="0">
                <a:solidFill>
                  <a:srgbClr val="073E87"/>
                </a:solidFill>
                <a:latin typeface="Candara"/>
              </a:rPr>
              <a:t> (polysacharidy) patří škrob, buničina, glykogen, dextriny, pektiny, gumy -  (rýže, chleba, celozrnné pečivo, zelenina, těstoviny, cereálie, apod..) Vstřebávají se poměrně dlouho a tak sytí na delší čas. </a:t>
            </a:r>
          </a:p>
          <a:p>
            <a:pPr marL="274320" indent="-273960">
              <a:lnSpc>
                <a:spcPct val="120000"/>
              </a:lnSpc>
              <a:buClr>
                <a:srgbClr val="31B6FD"/>
              </a:buClr>
              <a:buFont typeface="Symbol"/>
              <a:buChar char=""/>
            </a:pPr>
            <a:r>
              <a:rPr lang="cs-CZ" sz="2400" b="0" strike="noStrike" spc="-1" dirty="0" smtClean="0">
                <a:solidFill>
                  <a:srgbClr val="073E87"/>
                </a:solidFill>
                <a:latin typeface="Candara"/>
              </a:rPr>
              <a:t>Do této kategorie řadíme i </a:t>
            </a:r>
            <a:r>
              <a:rPr lang="cs-CZ" sz="2400" b="1" strike="noStrike" spc="-1" dirty="0" smtClean="0">
                <a:solidFill>
                  <a:srgbClr val="073E87"/>
                </a:solidFill>
                <a:latin typeface="Candara"/>
              </a:rPr>
              <a:t>vlákninu</a:t>
            </a:r>
            <a:r>
              <a:rPr lang="cs-CZ" sz="2400" b="0" strike="noStrike" spc="-1" dirty="0" smtClean="0">
                <a:solidFill>
                  <a:srgbClr val="073E87"/>
                </a:solidFill>
                <a:latin typeface="Candara"/>
              </a:rPr>
              <a:t>. Vláknina má mnoho prokazatelných prospěšných účinků na zdraví člověka.</a:t>
            </a:r>
          </a:p>
          <a:p>
            <a:pPr marL="274320" indent="-273960">
              <a:lnSpc>
                <a:spcPct val="120000"/>
              </a:lnSpc>
              <a:buClr>
                <a:srgbClr val="31B6FD"/>
              </a:buClr>
              <a:buFont typeface="Symbol"/>
              <a:buChar char=""/>
            </a:pPr>
            <a:r>
              <a:rPr lang="cs-CZ" sz="2400" b="0" strike="noStrike" spc="-1" dirty="0" smtClean="0">
                <a:solidFill>
                  <a:srgbClr val="073E87"/>
                </a:solidFill>
                <a:latin typeface="Candara"/>
              </a:rPr>
              <a:t>Její příjem v racionální stravě nesmí být podhodnocen.</a:t>
            </a:r>
          </a:p>
          <a:p>
            <a:pPr>
              <a:lnSpc>
                <a:spcPct val="120000"/>
              </a:lnSpc>
            </a:pPr>
            <a:endParaRPr lang="cs-CZ" b="0" strike="noStrike" spc="-1" dirty="0" smtClean="0">
              <a:solidFill>
                <a:srgbClr val="073E87"/>
              </a:solidFill>
              <a:latin typeface="Candara"/>
            </a:endParaRPr>
          </a:p>
          <a:p>
            <a:endParaRPr lang="cs-CZ" dirty="0"/>
          </a:p>
        </p:txBody>
      </p:sp>
    </p:spTree>
    <p:extLst>
      <p:ext uri="{BB962C8B-B14F-4D97-AF65-F5344CB8AC3E}">
        <p14:creationId xmlns:p14="http://schemas.microsoft.com/office/powerpoint/2010/main" val="1596908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kumimoji="0" lang="cs-CZ" sz="4400" b="1" i="0" u="none" strike="noStrike" kern="1200" cap="none" spc="-1" normalizeH="0" baseline="0" noProof="0" dirty="0" smtClean="0">
                <a:ln>
                  <a:noFill/>
                </a:ln>
                <a:solidFill>
                  <a:srgbClr val="1F497D"/>
                </a:solidFill>
                <a:effectLst/>
                <a:uLnTx/>
                <a:uFillTx/>
                <a:latin typeface="Candara"/>
                <a:ea typeface="DejaVu Sans"/>
                <a:cs typeface="DejaVu Sans"/>
              </a:rPr>
              <a:t>Vitaminy</a:t>
            </a:r>
            <a:endParaRPr lang="cs-CZ" dirty="0"/>
          </a:p>
        </p:txBody>
      </p:sp>
      <p:sp>
        <p:nvSpPr>
          <p:cNvPr id="3" name="Podnadpis 2"/>
          <p:cNvSpPr>
            <a:spLocks noGrp="1"/>
          </p:cNvSpPr>
          <p:nvPr>
            <p:ph type="subTitle"/>
          </p:nvPr>
        </p:nvSpPr>
        <p:spPr>
          <a:xfrm>
            <a:off x="683568" y="1700808"/>
            <a:ext cx="7408080" cy="3450240"/>
          </a:xfrm>
        </p:spPr>
        <p:txBody>
          <a:bodyPr/>
          <a:lstStyle/>
          <a:p>
            <a:pPr marL="274320" marR="0" lvl="0" indent="-273960" defTabSz="914400" eaLnBrk="1" fontAlgn="auto" latinLnBrk="0" hangingPunct="1">
              <a:lnSpc>
                <a:spcPct val="120000"/>
              </a:lnSpc>
              <a:spcBef>
                <a:spcPts val="0"/>
              </a:spcBef>
              <a:spcAft>
                <a:spcPts val="0"/>
              </a:spcAft>
              <a:buClr>
                <a:srgbClr val="31B6FD"/>
              </a:buClr>
              <a:buSzTx/>
              <a:buFont typeface="Symbol"/>
              <a:buChar char=""/>
              <a:tabLst/>
              <a:defRPr/>
            </a:pPr>
            <a:r>
              <a:rPr kumimoji="0" lang="cs-CZ" sz="2400" b="0" i="0" u="none" strike="noStrike" kern="0" cap="none" spc="-1" normalizeH="0" baseline="0" noProof="0" dirty="0" smtClean="0">
                <a:ln>
                  <a:noFill/>
                </a:ln>
                <a:solidFill>
                  <a:srgbClr val="073E87"/>
                </a:solidFill>
                <a:effectLst/>
                <a:uLnTx/>
                <a:uFillTx/>
                <a:latin typeface="Candara"/>
              </a:rPr>
              <a:t>Vitaminy jsou látky ochranné, obsažené v potravinách rostlinného i</a:t>
            </a:r>
            <a:r>
              <a:rPr kumimoji="0" lang="cs-CZ" sz="2400" b="0" i="0" u="none" strike="noStrike" kern="0" cap="none" spc="-1" normalizeH="0" noProof="0" dirty="0" smtClean="0">
                <a:ln>
                  <a:noFill/>
                </a:ln>
                <a:solidFill>
                  <a:srgbClr val="073E87"/>
                </a:solidFill>
                <a:effectLst/>
                <a:uLnTx/>
                <a:uFillTx/>
                <a:latin typeface="Candara"/>
              </a:rPr>
              <a:t> živočišného původu. </a:t>
            </a:r>
            <a:endParaRPr kumimoji="0" lang="cs-CZ" sz="2400" b="0" i="0" u="none" strike="noStrike" kern="0" cap="none" spc="-1" normalizeH="0" baseline="0" noProof="0" dirty="0" smtClean="0">
              <a:ln>
                <a:noFill/>
              </a:ln>
              <a:solidFill>
                <a:srgbClr val="073E87"/>
              </a:solidFill>
              <a:effectLst/>
              <a:uLnTx/>
              <a:uFillTx/>
              <a:latin typeface="Candara"/>
            </a:endParaRPr>
          </a:p>
          <a:p>
            <a:pPr marL="274320" marR="0" lvl="0" indent="-273960" defTabSz="914400" eaLnBrk="1" fontAlgn="auto" latinLnBrk="0" hangingPunct="1">
              <a:lnSpc>
                <a:spcPct val="120000"/>
              </a:lnSpc>
              <a:spcBef>
                <a:spcPts val="0"/>
              </a:spcBef>
              <a:spcAft>
                <a:spcPts val="0"/>
              </a:spcAft>
              <a:buClr>
                <a:srgbClr val="31B6FD"/>
              </a:buClr>
              <a:buSzTx/>
              <a:buFont typeface="Symbol"/>
              <a:buChar char=""/>
              <a:tabLst/>
              <a:defRPr/>
            </a:pPr>
            <a:r>
              <a:rPr lang="cs-CZ" sz="2400" spc="-1" dirty="0" smtClean="0">
                <a:solidFill>
                  <a:srgbClr val="073E87"/>
                </a:solidFill>
                <a:latin typeface="Candara"/>
              </a:rPr>
              <a:t>Člověk si je ve svém organismu neumí vytvořit, musí být dodány potravou. Nelze je nahradit.</a:t>
            </a:r>
            <a:endParaRPr kumimoji="0" lang="cs-CZ" sz="2400" b="0" i="0" u="none" strike="noStrike" kern="0" cap="none" spc="-1" normalizeH="0" baseline="0" noProof="0" dirty="0" smtClean="0">
              <a:ln>
                <a:noFill/>
              </a:ln>
              <a:solidFill>
                <a:srgbClr val="073E87"/>
              </a:solidFill>
              <a:effectLst/>
              <a:uLnTx/>
              <a:uFillTx/>
              <a:latin typeface="Candara"/>
            </a:endParaRPr>
          </a:p>
          <a:p>
            <a:pPr marL="274320" marR="0" lvl="0" indent="-273960" defTabSz="914400" eaLnBrk="1" fontAlgn="auto" latinLnBrk="0" hangingPunct="1">
              <a:lnSpc>
                <a:spcPct val="120000"/>
              </a:lnSpc>
              <a:spcBef>
                <a:spcPts val="0"/>
              </a:spcBef>
              <a:spcAft>
                <a:spcPts val="0"/>
              </a:spcAft>
              <a:buClr>
                <a:srgbClr val="31B6FD"/>
              </a:buClr>
              <a:buSzTx/>
              <a:buFont typeface="Symbol"/>
              <a:buChar char=""/>
              <a:tabLst/>
              <a:defRPr/>
            </a:pPr>
            <a:r>
              <a:rPr lang="cs-CZ" sz="2400" spc="-1" dirty="0">
                <a:solidFill>
                  <a:srgbClr val="073E87"/>
                </a:solidFill>
                <a:latin typeface="Candara"/>
              </a:rPr>
              <a:t>S</a:t>
            </a:r>
            <a:r>
              <a:rPr kumimoji="0" lang="cs-CZ" sz="2400" b="0" i="0" u="none" strike="noStrike" kern="0" cap="none" spc="-1" normalizeH="0" baseline="0" noProof="0" dirty="0" smtClean="0">
                <a:ln>
                  <a:noFill/>
                </a:ln>
                <a:solidFill>
                  <a:srgbClr val="073E87"/>
                </a:solidFill>
                <a:effectLst/>
                <a:uLnTx/>
                <a:uFillTx/>
                <a:latin typeface="Candara"/>
              </a:rPr>
              <a:t>nížený příjem – hypovitaminóza</a:t>
            </a:r>
          </a:p>
          <a:p>
            <a:pPr marL="274320" marR="0" lvl="0" indent="-273960" defTabSz="914400" eaLnBrk="1" fontAlgn="auto" latinLnBrk="0" hangingPunct="1">
              <a:lnSpc>
                <a:spcPct val="120000"/>
              </a:lnSpc>
              <a:spcBef>
                <a:spcPts val="0"/>
              </a:spcBef>
              <a:spcAft>
                <a:spcPts val="0"/>
              </a:spcAft>
              <a:buClr>
                <a:srgbClr val="31B6FD"/>
              </a:buClr>
              <a:buSzTx/>
              <a:buFont typeface="Symbol"/>
              <a:buChar char=""/>
              <a:tabLst/>
              <a:defRPr/>
            </a:pPr>
            <a:r>
              <a:rPr lang="cs-CZ" sz="2400" spc="-1" noProof="0" dirty="0" smtClean="0">
                <a:solidFill>
                  <a:srgbClr val="073E87"/>
                </a:solidFill>
                <a:latin typeface="Candara"/>
              </a:rPr>
              <a:t>Nadměrný příjem - hypervitaminóza</a:t>
            </a:r>
            <a:endParaRPr kumimoji="0" lang="cs-CZ" sz="1800" b="0" i="0" u="none" strike="noStrike" kern="0" cap="none" spc="-1" normalizeH="0" baseline="0" noProof="0" dirty="0" smtClean="0">
              <a:ln>
                <a:noFill/>
              </a:ln>
              <a:solidFill>
                <a:srgbClr val="073E87"/>
              </a:solidFill>
              <a:effectLst/>
              <a:uLnTx/>
              <a:uFillTx/>
              <a:latin typeface="Candara"/>
            </a:endParaRPr>
          </a:p>
          <a:p>
            <a:endParaRPr lang="cs-CZ" dirty="0"/>
          </a:p>
        </p:txBody>
      </p:sp>
    </p:spTree>
    <p:extLst>
      <p:ext uri="{BB962C8B-B14F-4D97-AF65-F5344CB8AC3E}">
        <p14:creationId xmlns:p14="http://schemas.microsoft.com/office/powerpoint/2010/main" val="17436369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kumimoji="0" lang="cs-CZ" sz="4400" b="1" i="0" u="none" strike="noStrike" kern="1200" cap="none" spc="-1" normalizeH="0" baseline="0" noProof="0" dirty="0" smtClean="0">
                <a:ln>
                  <a:noFill/>
                </a:ln>
                <a:solidFill>
                  <a:srgbClr val="1F497D"/>
                </a:solidFill>
                <a:effectLst/>
                <a:uLnTx/>
                <a:uFillTx/>
                <a:latin typeface="Candara"/>
                <a:ea typeface="DejaVu Sans"/>
                <a:cs typeface="DejaVu Sans"/>
              </a:rPr>
              <a:t>Vitaminy rozpustné</a:t>
            </a:r>
            <a:r>
              <a:rPr kumimoji="0" lang="cs-CZ" sz="4400" b="1" i="0" u="none" strike="noStrike" kern="1200" cap="none" spc="-1" normalizeH="0" noProof="0" dirty="0" smtClean="0">
                <a:ln>
                  <a:noFill/>
                </a:ln>
                <a:solidFill>
                  <a:srgbClr val="1F497D"/>
                </a:solidFill>
                <a:effectLst/>
                <a:uLnTx/>
                <a:uFillTx/>
                <a:latin typeface="Candara"/>
                <a:ea typeface="DejaVu Sans"/>
                <a:cs typeface="DejaVu Sans"/>
              </a:rPr>
              <a:t> v tucích</a:t>
            </a:r>
            <a:endParaRPr lang="cs-CZ" dirty="0"/>
          </a:p>
        </p:txBody>
      </p:sp>
      <p:pic>
        <p:nvPicPr>
          <p:cNvPr id="1026" name="Picture 2" descr="tabul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00808"/>
            <a:ext cx="8874402" cy="3038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7502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115616" y="332656"/>
            <a:ext cx="8229240" cy="1252440"/>
          </a:xfrm>
        </p:spPr>
        <p:txBody>
          <a:bodyPr/>
          <a:lstStyle/>
          <a:p>
            <a:r>
              <a:rPr kumimoji="0" lang="cs-CZ" sz="4400" b="1" i="0" u="none" strike="noStrike" kern="1200" cap="none" spc="-1" normalizeH="0" baseline="0" noProof="0" dirty="0" smtClean="0">
                <a:ln>
                  <a:noFill/>
                </a:ln>
                <a:solidFill>
                  <a:srgbClr val="1F497D"/>
                </a:solidFill>
                <a:effectLst/>
                <a:uLnTx/>
                <a:uFillTx/>
                <a:latin typeface="Candara"/>
                <a:ea typeface="DejaVu Sans"/>
                <a:cs typeface="DejaVu Sans"/>
              </a:rPr>
              <a:t>Vitaminy rozpustné ve</a:t>
            </a:r>
            <a:r>
              <a:rPr kumimoji="0" lang="cs-CZ" sz="4400" b="1" i="0" u="none" strike="noStrike" kern="1200" cap="none" spc="-1" normalizeH="0" noProof="0" dirty="0" smtClean="0">
                <a:ln>
                  <a:noFill/>
                </a:ln>
                <a:solidFill>
                  <a:srgbClr val="1F497D"/>
                </a:solidFill>
                <a:effectLst/>
                <a:uLnTx/>
                <a:uFillTx/>
                <a:latin typeface="Candara"/>
                <a:ea typeface="DejaVu Sans"/>
                <a:cs typeface="DejaVu Sans"/>
              </a:rPr>
              <a:t> vodě</a:t>
            </a:r>
            <a:endParaRPr lang="cs-CZ" dirty="0"/>
          </a:p>
        </p:txBody>
      </p:sp>
      <p:pic>
        <p:nvPicPr>
          <p:cNvPr id="2050" name="Picture 2" descr="tabul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341763"/>
            <a:ext cx="7848872" cy="5009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9620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 name="CustomShape 1"/>
          <p:cNvSpPr/>
          <p:nvPr/>
        </p:nvSpPr>
        <p:spPr>
          <a:xfrm>
            <a:off x="3413160" y="97920"/>
            <a:ext cx="1944720" cy="395280"/>
          </a:xfrm>
          <a:prstGeom prst="rect">
            <a:avLst/>
          </a:prstGeom>
          <a:solidFill>
            <a:srgbClr val="FF5050"/>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cs-CZ" sz="2000" b="0" strike="noStrike" spc="-1">
                <a:solidFill>
                  <a:srgbClr val="000000"/>
                </a:solidFill>
                <a:latin typeface="Candara"/>
              </a:rPr>
              <a:t>Poživatiny</a:t>
            </a:r>
            <a:endParaRPr lang="cs-CZ" sz="2000" b="0" strike="noStrike" spc="-1">
              <a:latin typeface="Arial"/>
            </a:endParaRPr>
          </a:p>
        </p:txBody>
      </p:sp>
      <p:sp>
        <p:nvSpPr>
          <p:cNvPr id="156" name="CustomShape 2"/>
          <p:cNvSpPr/>
          <p:nvPr/>
        </p:nvSpPr>
        <p:spPr>
          <a:xfrm>
            <a:off x="447120" y="589680"/>
            <a:ext cx="1100160" cy="364680"/>
          </a:xfrm>
          <a:prstGeom prst="rect">
            <a:avLst/>
          </a:prstGeom>
          <a:solidFill>
            <a:schemeClr val="accent4">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Potraviny</a:t>
            </a:r>
            <a:endParaRPr lang="cs-CZ" sz="1800" b="0" strike="noStrike" spc="-1">
              <a:latin typeface="Arial"/>
            </a:endParaRPr>
          </a:p>
        </p:txBody>
      </p:sp>
      <p:sp>
        <p:nvSpPr>
          <p:cNvPr id="157" name="CustomShape 3"/>
          <p:cNvSpPr/>
          <p:nvPr/>
        </p:nvSpPr>
        <p:spPr>
          <a:xfrm>
            <a:off x="3052800" y="672480"/>
            <a:ext cx="1145880" cy="364680"/>
          </a:xfrm>
          <a:prstGeom prst="rect">
            <a:avLst/>
          </a:prstGeom>
          <a:solidFill>
            <a:schemeClr val="accent3"/>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Pochutiny</a:t>
            </a:r>
            <a:endParaRPr lang="cs-CZ" sz="1800" b="0" strike="noStrike" spc="-1">
              <a:latin typeface="Arial"/>
            </a:endParaRPr>
          </a:p>
        </p:txBody>
      </p:sp>
      <p:sp>
        <p:nvSpPr>
          <p:cNvPr id="158" name="CustomShape 4"/>
          <p:cNvSpPr/>
          <p:nvPr/>
        </p:nvSpPr>
        <p:spPr>
          <a:xfrm>
            <a:off x="5427720" y="467280"/>
            <a:ext cx="1433880" cy="364680"/>
          </a:xfrm>
          <a:prstGeom prst="rect">
            <a:avLst/>
          </a:prstGeom>
          <a:solidFill>
            <a:schemeClr val="tx2">
              <a:lumMod val="20000"/>
              <a:lumOff val="8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Voda, nápoje</a:t>
            </a:r>
            <a:endParaRPr lang="cs-CZ" sz="1800" b="0" strike="noStrike" spc="-1">
              <a:latin typeface="Arial"/>
            </a:endParaRPr>
          </a:p>
        </p:txBody>
      </p:sp>
      <p:sp>
        <p:nvSpPr>
          <p:cNvPr id="159" name="CustomShape 5"/>
          <p:cNvSpPr/>
          <p:nvPr/>
        </p:nvSpPr>
        <p:spPr>
          <a:xfrm>
            <a:off x="393120" y="1394280"/>
            <a:ext cx="1045440" cy="364680"/>
          </a:xfrm>
          <a:prstGeom prst="rect">
            <a:avLst/>
          </a:prstGeom>
          <a:solidFill>
            <a:schemeClr val="bg1">
              <a:lumMod val="85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Bílkoviny</a:t>
            </a:r>
            <a:endParaRPr lang="cs-CZ" sz="1800" b="0" strike="noStrike" spc="-1">
              <a:latin typeface="Arial"/>
            </a:endParaRPr>
          </a:p>
        </p:txBody>
      </p:sp>
      <p:sp>
        <p:nvSpPr>
          <p:cNvPr id="160" name="CustomShape 6"/>
          <p:cNvSpPr/>
          <p:nvPr/>
        </p:nvSpPr>
        <p:spPr>
          <a:xfrm>
            <a:off x="414360" y="2355840"/>
            <a:ext cx="627840" cy="364680"/>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Tuky</a:t>
            </a:r>
            <a:endParaRPr lang="cs-CZ" sz="1800" b="0" strike="noStrike" spc="-1">
              <a:latin typeface="Arial"/>
            </a:endParaRPr>
          </a:p>
        </p:txBody>
      </p:sp>
      <p:sp>
        <p:nvSpPr>
          <p:cNvPr id="161" name="CustomShape 7"/>
          <p:cNvSpPr/>
          <p:nvPr/>
        </p:nvSpPr>
        <p:spPr>
          <a:xfrm>
            <a:off x="395640" y="3226680"/>
            <a:ext cx="1157760" cy="364680"/>
          </a:xfrm>
          <a:prstGeom prst="rect">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Sacharidy</a:t>
            </a:r>
            <a:endParaRPr lang="cs-CZ" sz="1800" b="0" strike="noStrike" spc="-1">
              <a:latin typeface="Arial"/>
            </a:endParaRPr>
          </a:p>
        </p:txBody>
      </p:sp>
      <p:sp>
        <p:nvSpPr>
          <p:cNvPr id="162" name="CustomShape 8"/>
          <p:cNvSpPr/>
          <p:nvPr/>
        </p:nvSpPr>
        <p:spPr>
          <a:xfrm>
            <a:off x="410040" y="4968000"/>
            <a:ext cx="1243080" cy="3646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Vitamíny</a:t>
            </a:r>
            <a:endParaRPr lang="cs-CZ" sz="1800" b="0" strike="noStrike" spc="-1">
              <a:latin typeface="Arial"/>
            </a:endParaRPr>
          </a:p>
        </p:txBody>
      </p:sp>
      <p:sp>
        <p:nvSpPr>
          <p:cNvPr id="163" name="CustomShape 9"/>
          <p:cNvSpPr/>
          <p:nvPr/>
        </p:nvSpPr>
        <p:spPr>
          <a:xfrm>
            <a:off x="360720" y="5661360"/>
            <a:ext cx="1599840" cy="364680"/>
          </a:xfrm>
          <a:prstGeom prst="rect">
            <a:avLst/>
          </a:prstGeom>
          <a:solidFill>
            <a:srgbClr val="0070C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Minerální látky</a:t>
            </a:r>
            <a:endParaRPr lang="cs-CZ" sz="1800" b="0" strike="noStrike" spc="-1">
              <a:latin typeface="Arial"/>
            </a:endParaRPr>
          </a:p>
        </p:txBody>
      </p:sp>
      <p:sp>
        <p:nvSpPr>
          <p:cNvPr id="164" name="CustomShape 10"/>
          <p:cNvSpPr/>
          <p:nvPr/>
        </p:nvSpPr>
        <p:spPr>
          <a:xfrm>
            <a:off x="326880" y="6237360"/>
            <a:ext cx="1574280" cy="364680"/>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Stopové prvky</a:t>
            </a:r>
            <a:endParaRPr lang="cs-CZ" sz="1800" b="0" strike="noStrike" spc="-1">
              <a:latin typeface="Arial"/>
            </a:endParaRPr>
          </a:p>
        </p:txBody>
      </p:sp>
      <p:sp>
        <p:nvSpPr>
          <p:cNvPr id="165" name="CustomShape 11"/>
          <p:cNvSpPr/>
          <p:nvPr/>
        </p:nvSpPr>
        <p:spPr>
          <a:xfrm>
            <a:off x="1641960" y="1193400"/>
            <a:ext cx="1562040" cy="364680"/>
          </a:xfrm>
          <a:prstGeom prst="rect">
            <a:avLst/>
          </a:prstGeom>
          <a:solidFill>
            <a:schemeClr val="bg1">
              <a:lumMod val="85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plnohodnotné</a:t>
            </a:r>
            <a:endParaRPr lang="cs-CZ" sz="1800" b="0" strike="noStrike" spc="-1">
              <a:latin typeface="Arial"/>
            </a:endParaRPr>
          </a:p>
        </p:txBody>
      </p:sp>
      <p:sp>
        <p:nvSpPr>
          <p:cNvPr id="166" name="CustomShape 12"/>
          <p:cNvSpPr/>
          <p:nvPr/>
        </p:nvSpPr>
        <p:spPr>
          <a:xfrm>
            <a:off x="1640160" y="1716840"/>
            <a:ext cx="1802880" cy="3646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neplnohodnotné</a:t>
            </a:r>
            <a:endParaRPr lang="cs-CZ" sz="1800" b="0" strike="noStrike" spc="-1">
              <a:latin typeface="Arial"/>
            </a:endParaRPr>
          </a:p>
        </p:txBody>
      </p:sp>
      <p:sp>
        <p:nvSpPr>
          <p:cNvPr id="167" name="CustomShape 13"/>
          <p:cNvSpPr/>
          <p:nvPr/>
        </p:nvSpPr>
        <p:spPr>
          <a:xfrm>
            <a:off x="4011840" y="1241280"/>
            <a:ext cx="2567880" cy="364680"/>
          </a:xfrm>
          <a:prstGeom prst="rect">
            <a:avLst/>
          </a:prstGeom>
          <a:solidFill>
            <a:schemeClr val="bg1">
              <a:lumMod val="85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Maso, mléko, vejce , sója</a:t>
            </a:r>
            <a:endParaRPr lang="cs-CZ" sz="1800" b="0" strike="noStrike" spc="-1">
              <a:latin typeface="Arial"/>
            </a:endParaRPr>
          </a:p>
        </p:txBody>
      </p:sp>
      <p:sp>
        <p:nvSpPr>
          <p:cNvPr id="168" name="CustomShape 14"/>
          <p:cNvSpPr/>
          <p:nvPr/>
        </p:nvSpPr>
        <p:spPr>
          <a:xfrm>
            <a:off x="4132440" y="1718280"/>
            <a:ext cx="3175560" cy="3646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Obiloviny, luštěniny, brambory</a:t>
            </a:r>
            <a:endParaRPr lang="cs-CZ" sz="1800" b="0" strike="noStrike" spc="-1">
              <a:latin typeface="Arial"/>
            </a:endParaRPr>
          </a:p>
        </p:txBody>
      </p:sp>
      <p:sp>
        <p:nvSpPr>
          <p:cNvPr id="169" name="CustomShape 15"/>
          <p:cNvSpPr/>
          <p:nvPr/>
        </p:nvSpPr>
        <p:spPr>
          <a:xfrm>
            <a:off x="1637640" y="2240640"/>
            <a:ext cx="1062000" cy="364680"/>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živočišné</a:t>
            </a:r>
            <a:endParaRPr lang="cs-CZ" sz="1800" b="0" strike="noStrike" spc="-1">
              <a:latin typeface="Arial"/>
            </a:endParaRPr>
          </a:p>
        </p:txBody>
      </p:sp>
      <p:sp>
        <p:nvSpPr>
          <p:cNvPr id="170" name="CustomShape 16"/>
          <p:cNvSpPr/>
          <p:nvPr/>
        </p:nvSpPr>
        <p:spPr>
          <a:xfrm>
            <a:off x="1642680" y="2635200"/>
            <a:ext cx="1033200" cy="3646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rostlinné</a:t>
            </a:r>
            <a:endParaRPr lang="cs-CZ" sz="1800" b="0" strike="noStrike" spc="-1">
              <a:latin typeface="Arial"/>
            </a:endParaRPr>
          </a:p>
        </p:txBody>
      </p:sp>
      <p:sp>
        <p:nvSpPr>
          <p:cNvPr id="171" name="CustomShape 17"/>
          <p:cNvSpPr/>
          <p:nvPr/>
        </p:nvSpPr>
        <p:spPr>
          <a:xfrm>
            <a:off x="3346200" y="2240640"/>
            <a:ext cx="3317400" cy="364680"/>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Máslo, sádlo, lůj, vaječný žloutek</a:t>
            </a:r>
            <a:endParaRPr lang="cs-CZ" sz="1800" b="0" strike="noStrike" spc="-1">
              <a:latin typeface="Arial"/>
            </a:endParaRPr>
          </a:p>
        </p:txBody>
      </p:sp>
      <p:sp>
        <p:nvSpPr>
          <p:cNvPr id="172" name="CustomShape 18"/>
          <p:cNvSpPr/>
          <p:nvPr/>
        </p:nvSpPr>
        <p:spPr>
          <a:xfrm>
            <a:off x="3470400" y="2685240"/>
            <a:ext cx="4557600" cy="3646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Oleje – slunečnicový, řepkový, olivový, lněný</a:t>
            </a:r>
            <a:endParaRPr lang="cs-CZ" sz="1800" b="0" strike="noStrike" spc="-1">
              <a:latin typeface="Arial"/>
            </a:endParaRPr>
          </a:p>
        </p:txBody>
      </p:sp>
      <p:sp>
        <p:nvSpPr>
          <p:cNvPr id="173" name="CustomShape 19"/>
          <p:cNvSpPr/>
          <p:nvPr/>
        </p:nvSpPr>
        <p:spPr>
          <a:xfrm>
            <a:off x="1885320" y="3166920"/>
            <a:ext cx="1439640" cy="639000"/>
          </a:xfrm>
          <a:prstGeom prst="rect">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dirty="0">
                <a:solidFill>
                  <a:srgbClr val="000000"/>
                </a:solidFill>
                <a:latin typeface="Candara"/>
              </a:rPr>
              <a:t>Jednoduché</a:t>
            </a:r>
            <a:endParaRPr lang="cs-CZ" sz="1800" b="0" strike="noStrike" spc="-1" dirty="0">
              <a:latin typeface="Arial"/>
            </a:endParaRPr>
          </a:p>
          <a:p>
            <a:pPr>
              <a:lnSpc>
                <a:spcPct val="100000"/>
              </a:lnSpc>
            </a:pPr>
            <a:r>
              <a:rPr lang="cs-CZ" sz="1800" b="0" strike="noStrike" spc="-1" dirty="0" smtClean="0">
                <a:solidFill>
                  <a:srgbClr val="000000"/>
                </a:solidFill>
                <a:latin typeface="Candara"/>
              </a:rPr>
              <a:t>Složené </a:t>
            </a:r>
            <a:endParaRPr lang="cs-CZ" sz="1800" b="0" strike="noStrike" spc="-1" dirty="0">
              <a:latin typeface="Arial"/>
            </a:endParaRPr>
          </a:p>
        </p:txBody>
      </p:sp>
      <p:sp>
        <p:nvSpPr>
          <p:cNvPr id="174" name="CustomShape 20"/>
          <p:cNvSpPr/>
          <p:nvPr/>
        </p:nvSpPr>
        <p:spPr>
          <a:xfrm>
            <a:off x="1822320" y="4223160"/>
            <a:ext cx="808920" cy="364680"/>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dirty="0" smtClean="0">
                <a:solidFill>
                  <a:srgbClr val="000000"/>
                </a:solidFill>
                <a:latin typeface="Candara"/>
              </a:rPr>
              <a:t>Složité</a:t>
            </a:r>
            <a:endParaRPr lang="cs-CZ" sz="1800" b="0" strike="noStrike" spc="-1" dirty="0">
              <a:latin typeface="Arial"/>
            </a:endParaRPr>
          </a:p>
        </p:txBody>
      </p:sp>
      <p:sp>
        <p:nvSpPr>
          <p:cNvPr id="175" name="CustomShape 21"/>
          <p:cNvSpPr/>
          <p:nvPr/>
        </p:nvSpPr>
        <p:spPr>
          <a:xfrm>
            <a:off x="3444840" y="3119040"/>
            <a:ext cx="4583160" cy="820440"/>
          </a:xfrm>
          <a:prstGeom prst="rect">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600" b="0" strike="noStrike" spc="-1">
                <a:solidFill>
                  <a:srgbClr val="000000"/>
                </a:solidFill>
                <a:latin typeface="Candara"/>
              </a:rPr>
              <a:t>Glukosa-med, hroznový cukr, fruktóza – ovocný c.,  sacharóza (řepný cukr), laktóza (mléčný cukr)  maltóza (sladový cukr)</a:t>
            </a:r>
            <a:endParaRPr lang="cs-CZ" sz="1600" b="0" strike="noStrike" spc="-1">
              <a:latin typeface="Arial"/>
            </a:endParaRPr>
          </a:p>
        </p:txBody>
      </p:sp>
      <p:sp>
        <p:nvSpPr>
          <p:cNvPr id="179" name="CustomShape 22"/>
          <p:cNvSpPr/>
          <p:nvPr/>
        </p:nvSpPr>
        <p:spPr>
          <a:xfrm>
            <a:off x="3462480" y="4235760"/>
            <a:ext cx="2546280" cy="364680"/>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Škrob, celulóza, vláknina</a:t>
            </a:r>
            <a:endParaRPr lang="cs-CZ" sz="1800" b="0" strike="noStrike" spc="-1">
              <a:latin typeface="Arial"/>
            </a:endParaRPr>
          </a:p>
        </p:txBody>
      </p:sp>
      <p:sp>
        <p:nvSpPr>
          <p:cNvPr id="184" name="CustomShape 23"/>
          <p:cNvSpPr/>
          <p:nvPr/>
        </p:nvSpPr>
        <p:spPr>
          <a:xfrm>
            <a:off x="2455560" y="5661360"/>
            <a:ext cx="3688560" cy="364680"/>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Vápník, sodík, hořčík, fosfor, draslík</a:t>
            </a:r>
            <a:endParaRPr lang="cs-CZ" sz="1800" b="0" strike="noStrike" spc="-1">
              <a:latin typeface="Arial"/>
            </a:endParaRPr>
          </a:p>
        </p:txBody>
      </p:sp>
      <p:sp>
        <p:nvSpPr>
          <p:cNvPr id="185" name="CustomShape 24"/>
          <p:cNvSpPr/>
          <p:nvPr/>
        </p:nvSpPr>
        <p:spPr>
          <a:xfrm>
            <a:off x="2386800" y="6237360"/>
            <a:ext cx="1119960" cy="364680"/>
          </a:xfrm>
          <a:prstGeom prst="rect">
            <a:avLst/>
          </a:prstGeom>
          <a:solidFill>
            <a:schemeClr val="accent4">
              <a:lumMod val="40000"/>
              <a:lumOff val="60000"/>
            </a:schemeClr>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Selen, jód</a:t>
            </a:r>
            <a:endParaRPr lang="cs-CZ" sz="1800" b="0" strike="noStrike" spc="-1">
              <a:latin typeface="Arial"/>
            </a:endParaRPr>
          </a:p>
        </p:txBody>
      </p:sp>
      <p:sp>
        <p:nvSpPr>
          <p:cNvPr id="186" name="CustomShape 25"/>
          <p:cNvSpPr/>
          <p:nvPr/>
        </p:nvSpPr>
        <p:spPr>
          <a:xfrm>
            <a:off x="2226960" y="486900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187" name="CustomShape 26"/>
          <p:cNvSpPr/>
          <p:nvPr/>
        </p:nvSpPr>
        <p:spPr>
          <a:xfrm>
            <a:off x="1752480" y="4688640"/>
            <a:ext cx="2026800" cy="3646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Rozpustné ve vodě</a:t>
            </a:r>
            <a:endParaRPr lang="cs-CZ" sz="1800" b="0" strike="noStrike" spc="-1">
              <a:latin typeface="Arial"/>
            </a:endParaRPr>
          </a:p>
        </p:txBody>
      </p:sp>
      <p:sp>
        <p:nvSpPr>
          <p:cNvPr id="188" name="CustomShape 27"/>
          <p:cNvSpPr/>
          <p:nvPr/>
        </p:nvSpPr>
        <p:spPr>
          <a:xfrm>
            <a:off x="1750320" y="5147280"/>
            <a:ext cx="2013120" cy="3646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cs-CZ" sz="1800" b="0" strike="noStrike" spc="-1">
                <a:solidFill>
                  <a:srgbClr val="000000"/>
                </a:solidFill>
                <a:latin typeface="Candara"/>
              </a:rPr>
              <a:t>Rozpustné v tucích</a:t>
            </a:r>
            <a:endParaRPr lang="cs-CZ" sz="1800" b="0" strike="noStrike" spc="-1">
              <a:latin typeface="Arial"/>
            </a:endParaRPr>
          </a:p>
        </p:txBody>
      </p:sp>
      <p:sp>
        <p:nvSpPr>
          <p:cNvPr id="189" name="CustomShape 28"/>
          <p:cNvSpPr/>
          <p:nvPr/>
        </p:nvSpPr>
        <p:spPr>
          <a:xfrm>
            <a:off x="3833640" y="4752000"/>
            <a:ext cx="3186360" cy="3646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vitaminy skupiny B a vitamin C</a:t>
            </a:r>
            <a:endParaRPr lang="cs-CZ" sz="1800" b="0" strike="noStrike" spc="-1">
              <a:latin typeface="Arial"/>
            </a:endParaRPr>
          </a:p>
        </p:txBody>
      </p:sp>
      <p:sp>
        <p:nvSpPr>
          <p:cNvPr id="190" name="CustomShape 29"/>
          <p:cNvSpPr/>
          <p:nvPr/>
        </p:nvSpPr>
        <p:spPr>
          <a:xfrm>
            <a:off x="3886560" y="5167440"/>
            <a:ext cx="1471320" cy="364680"/>
          </a:xfrm>
          <a:prstGeom prst="rect">
            <a:avLst/>
          </a:prstGeom>
          <a:solidFill>
            <a:srgbClr val="FFFF0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1800" b="0" strike="noStrike" spc="-1">
                <a:solidFill>
                  <a:srgbClr val="000000"/>
                </a:solidFill>
                <a:latin typeface="Candara"/>
              </a:rPr>
              <a:t>A,D,E,K</a:t>
            </a:r>
            <a:endParaRPr lang="cs-CZ" sz="1800" b="0" strike="noStrike" spc="-1">
              <a:latin typeface="Arial"/>
            </a:endParaRPr>
          </a:p>
        </p:txBody>
      </p:sp>
      <p:sp>
        <p:nvSpPr>
          <p:cNvPr id="191" name="CustomShape 30"/>
          <p:cNvSpPr/>
          <p:nvPr/>
        </p:nvSpPr>
        <p:spPr>
          <a:xfrm flipH="1">
            <a:off x="1653480" y="467280"/>
            <a:ext cx="1733040" cy="20484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192" name="CustomShape 31"/>
          <p:cNvSpPr/>
          <p:nvPr/>
        </p:nvSpPr>
        <p:spPr>
          <a:xfrm flipH="1">
            <a:off x="699120" y="1041840"/>
            <a:ext cx="213480" cy="33588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193" name="CustomShape 32"/>
          <p:cNvSpPr/>
          <p:nvPr/>
        </p:nvSpPr>
        <p:spPr>
          <a:xfrm flipH="1">
            <a:off x="3625560" y="498240"/>
            <a:ext cx="112320" cy="17388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194" name="CustomShape 33"/>
          <p:cNvSpPr/>
          <p:nvPr/>
        </p:nvSpPr>
        <p:spPr>
          <a:xfrm>
            <a:off x="4385880" y="498240"/>
            <a:ext cx="1049760" cy="27576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cxnSp>
        <p:nvCxnSpPr>
          <p:cNvPr id="3" name="Přímá spojnice se šipkou 2"/>
          <p:cNvCxnSpPr>
            <a:stCxn id="159" idx="3"/>
            <a:endCxn id="165" idx="1"/>
          </p:cNvCxnSpPr>
          <p:nvPr/>
        </p:nvCxnSpPr>
        <p:spPr>
          <a:xfrm flipV="1">
            <a:off x="1438560" y="1375740"/>
            <a:ext cx="203400" cy="200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a:endCxn id="166" idx="1"/>
          </p:cNvCxnSpPr>
          <p:nvPr/>
        </p:nvCxnSpPr>
        <p:spPr>
          <a:xfrm>
            <a:off x="1438560" y="1718280"/>
            <a:ext cx="201600" cy="180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a:endCxn id="169" idx="1"/>
          </p:cNvCxnSpPr>
          <p:nvPr/>
        </p:nvCxnSpPr>
        <p:spPr>
          <a:xfrm flipV="1">
            <a:off x="1114020" y="2422980"/>
            <a:ext cx="523620" cy="1823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a:endCxn id="170" idx="1"/>
          </p:cNvCxnSpPr>
          <p:nvPr/>
        </p:nvCxnSpPr>
        <p:spPr>
          <a:xfrm>
            <a:off x="1114020" y="2653200"/>
            <a:ext cx="528660" cy="1643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a:stCxn id="161" idx="3"/>
          </p:cNvCxnSpPr>
          <p:nvPr/>
        </p:nvCxnSpPr>
        <p:spPr>
          <a:xfrm flipV="1">
            <a:off x="1553400" y="3226680"/>
            <a:ext cx="379080" cy="1823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Přímá spojnice se šipkou 55"/>
          <p:cNvCxnSpPr/>
          <p:nvPr/>
        </p:nvCxnSpPr>
        <p:spPr>
          <a:xfrm>
            <a:off x="1421640" y="3758220"/>
            <a:ext cx="321300" cy="477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Přímá spojnice se šipkou 62"/>
          <p:cNvCxnSpPr/>
          <p:nvPr/>
        </p:nvCxnSpPr>
        <p:spPr>
          <a:xfrm flipV="1">
            <a:off x="1590960" y="4915800"/>
            <a:ext cx="203400" cy="200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Přímá spojnice se šipkou 63"/>
          <p:cNvCxnSpPr>
            <a:stCxn id="162" idx="3"/>
            <a:endCxn id="188" idx="1"/>
          </p:cNvCxnSpPr>
          <p:nvPr/>
        </p:nvCxnSpPr>
        <p:spPr>
          <a:xfrm>
            <a:off x="1653120" y="5150340"/>
            <a:ext cx="97200" cy="179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Přímá spojnice se šipkou 66"/>
          <p:cNvCxnSpPr>
            <a:endCxn id="184" idx="1"/>
          </p:cNvCxnSpPr>
          <p:nvPr/>
        </p:nvCxnSpPr>
        <p:spPr>
          <a:xfrm flipV="1">
            <a:off x="1951630" y="5843700"/>
            <a:ext cx="503930" cy="100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Přímá spojnice se šipkou 68"/>
          <p:cNvCxnSpPr>
            <a:endCxn id="185" idx="1"/>
          </p:cNvCxnSpPr>
          <p:nvPr/>
        </p:nvCxnSpPr>
        <p:spPr>
          <a:xfrm>
            <a:off x="1960560" y="6419700"/>
            <a:ext cx="426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p:nvPr/>
        </p:nvCxnSpPr>
        <p:spPr>
          <a:xfrm>
            <a:off x="1540260" y="3591360"/>
            <a:ext cx="282060" cy="959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16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1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16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16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16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16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fill="hold" nodeType="clickEffect">
                                  <p:stCondLst>
                                    <p:cond delay="0"/>
                                  </p:stCondLst>
                                  <p:childTnLst>
                                    <p:set>
                                      <p:cBhvr>
                                        <p:cTn id="54" dur="1" fill="hold">
                                          <p:stCondLst>
                                            <p:cond delay="0"/>
                                          </p:stCondLst>
                                        </p:cTn>
                                        <p:tgtEl>
                                          <p:spTgt spid="16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fill="hold" nodeType="clickEffect">
                                  <p:stCondLst>
                                    <p:cond delay="0"/>
                                  </p:stCondLst>
                                  <p:childTnLst>
                                    <p:set>
                                      <p:cBhvr>
                                        <p:cTn id="58" dur="1" fill="hold">
                                          <p:stCondLst>
                                            <p:cond delay="0"/>
                                          </p:stCondLst>
                                        </p:cTn>
                                        <p:tgtEl>
                                          <p:spTgt spid="1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fill="hold" nodeType="clickEffect">
                                  <p:stCondLst>
                                    <p:cond delay="0"/>
                                  </p:stCondLst>
                                  <p:childTnLst>
                                    <p:set>
                                      <p:cBhvr>
                                        <p:cTn id="62" dur="1" fill="hold">
                                          <p:stCondLst>
                                            <p:cond delay="0"/>
                                          </p:stCondLst>
                                        </p:cTn>
                                        <p:tgtEl>
                                          <p:spTgt spid="16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fill="hold" nodeType="clickEffect">
                                  <p:stCondLst>
                                    <p:cond delay="0"/>
                                  </p:stCondLst>
                                  <p:childTnLst>
                                    <p:set>
                                      <p:cBhvr>
                                        <p:cTn id="66" dur="1" fill="hold">
                                          <p:stCondLst>
                                            <p:cond delay="0"/>
                                          </p:stCondLst>
                                        </p:cTn>
                                        <p:tgtEl>
                                          <p:spTgt spid="17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fill="hold" nodeType="clickEffect">
                                  <p:stCondLst>
                                    <p:cond delay="0"/>
                                  </p:stCondLst>
                                  <p:childTnLst>
                                    <p:set>
                                      <p:cBhvr>
                                        <p:cTn id="70" dur="1" fill="hold">
                                          <p:stCondLst>
                                            <p:cond delay="0"/>
                                          </p:stCondLst>
                                        </p:cTn>
                                        <p:tgtEl>
                                          <p:spTgt spid="17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fill="hold" nodeType="clickEffect">
                                  <p:stCondLst>
                                    <p:cond delay="0"/>
                                  </p:stCondLst>
                                  <p:childTnLst>
                                    <p:set>
                                      <p:cBhvr>
                                        <p:cTn id="74" dur="1" fill="hold">
                                          <p:stCondLst>
                                            <p:cond delay="0"/>
                                          </p:stCondLst>
                                        </p:cTn>
                                        <p:tgtEl>
                                          <p:spTgt spid="17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fill="hold" nodeType="clickEffect">
                                  <p:stCondLst>
                                    <p:cond delay="0"/>
                                  </p:stCondLst>
                                  <p:childTnLst>
                                    <p:set>
                                      <p:cBhvr>
                                        <p:cTn id="78" dur="1" fill="hold">
                                          <p:stCondLst>
                                            <p:cond delay="0"/>
                                          </p:stCondLst>
                                        </p:cTn>
                                        <p:tgtEl>
                                          <p:spTgt spid="17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fill="hold" nodeType="clickEffect">
                                  <p:stCondLst>
                                    <p:cond delay="0"/>
                                  </p:stCondLst>
                                  <p:childTnLst>
                                    <p:set>
                                      <p:cBhvr>
                                        <p:cTn id="82" dur="1" fill="hold">
                                          <p:stCondLst>
                                            <p:cond delay="0"/>
                                          </p:stCondLst>
                                        </p:cTn>
                                        <p:tgtEl>
                                          <p:spTgt spid="17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fill="hold" nodeType="clickEffect">
                                  <p:stCondLst>
                                    <p:cond delay="0"/>
                                  </p:stCondLst>
                                  <p:childTnLst>
                                    <p:set>
                                      <p:cBhvr>
                                        <p:cTn id="86" dur="1" fill="hold">
                                          <p:stCondLst>
                                            <p:cond delay="0"/>
                                          </p:stCondLst>
                                        </p:cTn>
                                        <p:tgtEl>
                                          <p:spTgt spid="17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fill="hold" nodeType="clickEffect">
                                  <p:stCondLst>
                                    <p:cond delay="0"/>
                                  </p:stCondLst>
                                  <p:childTnLst>
                                    <p:set>
                                      <p:cBhvr>
                                        <p:cTn id="90" dur="1" fill="hold">
                                          <p:stCondLst>
                                            <p:cond delay="0"/>
                                          </p:stCondLst>
                                        </p:cTn>
                                        <p:tgtEl>
                                          <p:spTgt spid="17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fill="hold" nodeType="clickEffect">
                                  <p:stCondLst>
                                    <p:cond delay="0"/>
                                  </p:stCondLst>
                                  <p:childTnLst>
                                    <p:set>
                                      <p:cBhvr>
                                        <p:cTn id="98" dur="1" fill="hold">
                                          <p:stCondLst>
                                            <p:cond delay="0"/>
                                          </p:stCondLst>
                                        </p:cTn>
                                        <p:tgtEl>
                                          <p:spTgt spid="18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fill="hold" nodeType="clickEffect">
                                  <p:stCondLst>
                                    <p:cond delay="0"/>
                                  </p:stCondLst>
                                  <p:childTnLst>
                                    <p:set>
                                      <p:cBhvr>
                                        <p:cTn id="102" dur="1" fill="hold">
                                          <p:stCondLst>
                                            <p:cond delay="0"/>
                                          </p:stCondLst>
                                        </p:cTn>
                                        <p:tgtEl>
                                          <p:spTgt spid="18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fill="hold" nodeType="clickEffect">
                                  <p:stCondLst>
                                    <p:cond delay="0"/>
                                  </p:stCondLst>
                                  <p:childTnLst>
                                    <p:set>
                                      <p:cBhvr>
                                        <p:cTn id="106" dur="1" fill="hold">
                                          <p:stCondLst>
                                            <p:cond delay="0"/>
                                          </p:stCondLst>
                                        </p:cTn>
                                        <p:tgtEl>
                                          <p:spTgt spid="19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fill="hold" nodeType="clickEffect">
                                  <p:stCondLst>
                                    <p:cond delay="0"/>
                                  </p:stCondLst>
                                  <p:childTnLst>
                                    <p:set>
                                      <p:cBhvr>
                                        <p:cTn id="110" dur="1" fill="hold">
                                          <p:stCondLst>
                                            <p:cond delay="0"/>
                                          </p:stCondLst>
                                        </p:cTn>
                                        <p:tgtEl>
                                          <p:spTgt spid="18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fill="hold" nodeType="clickEffect">
                                  <p:stCondLst>
                                    <p:cond delay="0"/>
                                  </p:stCondLst>
                                  <p:childTnLst>
                                    <p:set>
                                      <p:cBhvr>
                                        <p:cTn id="114"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kumimoji="0" lang="cs-CZ" sz="4400" b="1" i="0" u="none" strike="noStrike" kern="1200" cap="none" spc="-1" normalizeH="0" baseline="0" noProof="0" dirty="0" smtClean="0">
                <a:ln>
                  <a:noFill/>
                </a:ln>
                <a:solidFill>
                  <a:srgbClr val="1F497D"/>
                </a:solidFill>
                <a:effectLst/>
                <a:uLnTx/>
                <a:uFillTx/>
                <a:latin typeface="Candara"/>
                <a:ea typeface="DejaVu Sans"/>
                <a:cs typeface="DejaVu Sans"/>
              </a:rPr>
              <a:t>Minerální látky</a:t>
            </a:r>
            <a:endParaRPr lang="cs-CZ" dirty="0"/>
          </a:p>
        </p:txBody>
      </p:sp>
      <p:sp>
        <p:nvSpPr>
          <p:cNvPr id="3" name="Podnadpis 2"/>
          <p:cNvSpPr>
            <a:spLocks noGrp="1"/>
          </p:cNvSpPr>
          <p:nvPr>
            <p:ph type="subTitle"/>
          </p:nvPr>
        </p:nvSpPr>
        <p:spPr>
          <a:xfrm>
            <a:off x="539552" y="1556792"/>
            <a:ext cx="7740448" cy="3344832"/>
          </a:xfrm>
        </p:spPr>
        <p:txBody>
          <a:bodyPr/>
          <a:lstStyle/>
          <a:p>
            <a:pPr marL="274320" marR="0" lvl="0" indent="-273960" defTabSz="914400" eaLnBrk="1" fontAlgn="auto" latinLnBrk="0" hangingPunct="1">
              <a:lnSpc>
                <a:spcPct val="120000"/>
              </a:lnSpc>
              <a:spcBef>
                <a:spcPts val="0"/>
              </a:spcBef>
              <a:spcAft>
                <a:spcPts val="0"/>
              </a:spcAft>
              <a:buClr>
                <a:srgbClr val="31B6FD"/>
              </a:buClr>
              <a:buSzTx/>
              <a:buFont typeface="Symbol"/>
              <a:buChar char=""/>
              <a:tabLst/>
              <a:defRPr/>
            </a:pPr>
            <a:r>
              <a:rPr lang="cs-CZ" sz="2400" spc="-1" dirty="0" smtClean="0">
                <a:solidFill>
                  <a:srgbClr val="073E87"/>
                </a:solidFill>
                <a:latin typeface="Candara"/>
              </a:rPr>
              <a:t>Minerální látky jsou látky stavební, nezbytné pro život. Jsou obsaženy v potravinách rostlinného a živočišného původu.</a:t>
            </a:r>
            <a:endParaRPr lang="cs-CZ" sz="2400" spc="-1" dirty="0">
              <a:solidFill>
                <a:srgbClr val="073E87"/>
              </a:solidFill>
              <a:latin typeface="Candara"/>
            </a:endParaRPr>
          </a:p>
          <a:p>
            <a:endParaRPr lang="cs-CZ" dirty="0" smtClean="0"/>
          </a:p>
          <a:p>
            <a:endParaRPr lang="cs-CZ" dirty="0"/>
          </a:p>
        </p:txBody>
      </p:sp>
    </p:spTree>
    <p:extLst>
      <p:ext uri="{BB962C8B-B14F-4D97-AF65-F5344CB8AC3E}">
        <p14:creationId xmlns:p14="http://schemas.microsoft.com/office/powerpoint/2010/main" val="935865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abul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25903"/>
            <a:ext cx="8760931" cy="6591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9256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 name="TextShape 1"/>
          <p:cNvSpPr txBox="1"/>
          <p:nvPr/>
        </p:nvSpPr>
        <p:spPr>
          <a:xfrm>
            <a:off x="539640" y="620640"/>
            <a:ext cx="8280720" cy="3450240"/>
          </a:xfrm>
          <a:prstGeom prst="rect">
            <a:avLst/>
          </a:prstGeom>
          <a:noFill/>
          <a:ln>
            <a:noFill/>
          </a:ln>
        </p:spPr>
        <p:txBody>
          <a:bodyPr>
            <a:normAutofit/>
          </a:bodyPr>
          <a:lstStyle/>
          <a:p>
            <a:pPr>
              <a:lnSpc>
                <a:spcPct val="100000"/>
              </a:lnSpc>
              <a:spcBef>
                <a:spcPts val="360"/>
              </a:spcBef>
            </a:pPr>
            <a:r>
              <a:rPr lang="cs-CZ" sz="1800" b="0" strike="noStrike" spc="-1">
                <a:solidFill>
                  <a:srgbClr val="073E87"/>
                </a:solidFill>
                <a:latin typeface="Candara"/>
              </a:rPr>
              <a:t>Zdroje:</a:t>
            </a:r>
          </a:p>
          <a:p>
            <a:pPr>
              <a:lnSpc>
                <a:spcPct val="100000"/>
              </a:lnSpc>
              <a:spcBef>
                <a:spcPts val="320"/>
              </a:spcBef>
            </a:pPr>
            <a:r>
              <a:rPr lang="cs-CZ" sz="1600" b="0" strike="noStrike" spc="-1">
                <a:solidFill>
                  <a:srgbClr val="073E87"/>
                </a:solidFill>
                <a:latin typeface="Candara"/>
              </a:rPr>
              <a:t>KUDEROVÁ, Libuše. </a:t>
            </a:r>
            <a:r>
              <a:rPr lang="cs-CZ" sz="1600" b="0" i="1" strike="noStrike" spc="-1">
                <a:solidFill>
                  <a:srgbClr val="073E87"/>
                </a:solidFill>
                <a:latin typeface="Candara"/>
              </a:rPr>
              <a:t>Nauka o výživě pro střední hotelové školy a veřejnost</a:t>
            </a:r>
            <a:r>
              <a:rPr lang="cs-CZ" sz="1600" b="0" strike="noStrike" spc="-1">
                <a:solidFill>
                  <a:srgbClr val="073E87"/>
                </a:solidFill>
                <a:latin typeface="Candara"/>
              </a:rPr>
              <a:t>. Praha: Fortuna, 2005. ISBN 80-7168-926-2.</a:t>
            </a:r>
          </a:p>
          <a:p>
            <a:pPr>
              <a:lnSpc>
                <a:spcPct val="100000"/>
              </a:lnSpc>
              <a:spcBef>
                <a:spcPts val="360"/>
              </a:spcBef>
            </a:pPr>
            <a:r>
              <a:rPr lang="cs-CZ" sz="1800" b="0" strike="noStrike" spc="-1">
                <a:solidFill>
                  <a:srgbClr val="073E87"/>
                </a:solidFill>
                <a:latin typeface="Candara"/>
              </a:rPr>
              <a:t>Obrázky:</a:t>
            </a:r>
          </a:p>
          <a:p>
            <a:pPr>
              <a:lnSpc>
                <a:spcPct val="100000"/>
              </a:lnSpc>
              <a:spcBef>
                <a:spcPts val="360"/>
              </a:spcBef>
            </a:pPr>
            <a:r>
              <a:rPr lang="cs-CZ" sz="1800" b="0" u="sng" strike="noStrike" spc="-1">
                <a:solidFill>
                  <a:srgbClr val="0080FF"/>
                </a:solidFill>
                <a:uFillTx/>
                <a:latin typeface="Candara"/>
                <a:hlinkClick r:id="rId2"/>
              </a:rPr>
              <a:t>https://cdn.varimjakosef.cz/data/image/title/2018/08/5b657fa116e4d.jpg?1533378465</a:t>
            </a:r>
            <a:endParaRPr lang="cs-CZ" sz="1800" b="0" strike="noStrike" spc="-1">
              <a:solidFill>
                <a:srgbClr val="073E87"/>
              </a:solidFill>
              <a:latin typeface="Candara"/>
            </a:endParaRPr>
          </a:p>
          <a:p>
            <a:pPr>
              <a:lnSpc>
                <a:spcPct val="100000"/>
              </a:lnSpc>
              <a:spcBef>
                <a:spcPts val="360"/>
              </a:spcBef>
            </a:pPr>
            <a:r>
              <a:rPr lang="cs-CZ" sz="1800" b="0" u="sng" strike="noStrike" spc="-1">
                <a:solidFill>
                  <a:srgbClr val="0080FF"/>
                </a:solidFill>
                <a:uFillTx/>
                <a:latin typeface="Candara"/>
                <a:hlinkClick r:id="rId3"/>
              </a:rPr>
              <a:t>https://slideplayer.cz/slide/12637966/76/images/5/%C5%A0krabka+na+brambory.jpg</a:t>
            </a:r>
            <a:endParaRPr lang="cs-CZ" sz="1800" b="0" strike="noStrike" spc="-1">
              <a:solidFill>
                <a:srgbClr val="073E87"/>
              </a:solidFill>
              <a:latin typeface="Candara"/>
            </a:endParaRPr>
          </a:p>
          <a:p>
            <a:pPr>
              <a:lnSpc>
                <a:spcPct val="100000"/>
              </a:lnSpc>
              <a:spcBef>
                <a:spcPts val="360"/>
              </a:spcBef>
            </a:pPr>
            <a:r>
              <a:rPr lang="cs-CZ" sz="1800" b="0" strike="noStrike" spc="-1">
                <a:solidFill>
                  <a:srgbClr val="073E87"/>
                </a:solidFill>
                <a:latin typeface="Candara"/>
              </a:rPr>
              <a:t>https://encrypted-tbn0.gstatic.com/images?q=tbn:ANd9GcSEj9p8GPAOCEgRl_4h6Fv37Z-oaubvjkhrOlIlKXfdMK39n8NP1A</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 name="TextShape 1"/>
          <p:cNvSpPr txBox="1"/>
          <p:nvPr/>
        </p:nvSpPr>
        <p:spPr>
          <a:xfrm>
            <a:off x="264774" y="1700808"/>
            <a:ext cx="8785312" cy="4032448"/>
          </a:xfrm>
          <a:prstGeom prst="rect">
            <a:avLst/>
          </a:prstGeom>
          <a:noFill/>
          <a:ln>
            <a:noFill/>
          </a:ln>
        </p:spPr>
        <p:txBody>
          <a:bodyPr>
            <a:normAutofit/>
          </a:bodyPr>
          <a:lstStyle/>
          <a:p>
            <a:pPr marL="274320" indent="-273960">
              <a:lnSpc>
                <a:spcPct val="110000"/>
              </a:lnSpc>
              <a:buClr>
                <a:srgbClr val="31B6FD"/>
              </a:buClr>
              <a:buFont typeface="Symbol"/>
              <a:buChar char=""/>
            </a:pPr>
            <a:r>
              <a:rPr lang="cs-CZ" sz="2400" b="0" strike="noStrike" spc="-1" dirty="0">
                <a:solidFill>
                  <a:srgbClr val="073E87"/>
                </a:solidFill>
                <a:latin typeface="Candara"/>
              </a:rPr>
              <a:t>Jsou základní stavební složkou organismu, podílejí se na stavbě buněčných a kosterních struktur a tvoří se z nich nukleové kyseliny, enzymy a hormony. Jako zdroj energie slouží sekundárně ve vyhraněných případech (stres, nedostatek sacharidů v dietě, těžký katabolismus apod.). </a:t>
            </a:r>
          </a:p>
          <a:p>
            <a:pPr marL="274320" indent="-273960">
              <a:lnSpc>
                <a:spcPct val="110000"/>
              </a:lnSpc>
              <a:buClr>
                <a:srgbClr val="31B6FD"/>
              </a:buClr>
              <a:buFont typeface="Symbol"/>
              <a:buChar char=""/>
            </a:pPr>
            <a:r>
              <a:rPr lang="cs-CZ" sz="2400" b="0" strike="noStrike" spc="-1" dirty="0">
                <a:solidFill>
                  <a:srgbClr val="073E87"/>
                </a:solidFill>
                <a:latin typeface="Candara"/>
              </a:rPr>
              <a:t>Větší úbytek svalové tkáně při dietě je vždy ukazatelem nerovnováhy a je třeba upravit redukční plán. </a:t>
            </a:r>
          </a:p>
        </p:txBody>
      </p:sp>
      <p:sp>
        <p:nvSpPr>
          <p:cNvPr id="196" name="TextShape 2"/>
          <p:cNvSpPr txBox="1"/>
          <p:nvPr/>
        </p:nvSpPr>
        <p:spPr>
          <a:xfrm>
            <a:off x="245928" y="259940"/>
            <a:ext cx="8229240"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Bílkoviny</a:t>
            </a:r>
            <a:endParaRPr lang="cs-CZ" sz="4400" b="0" strike="noStrike" spc="-1" dirty="0">
              <a:solidFill>
                <a:schemeClr val="tx2"/>
              </a:solid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p:nvPr>
        </p:nvSpPr>
        <p:spPr>
          <a:xfrm>
            <a:off x="395536" y="1412776"/>
            <a:ext cx="7812456" cy="4136920"/>
          </a:xfrm>
        </p:spPr>
        <p:txBody>
          <a:bodyPr/>
          <a:lstStyle/>
          <a:p>
            <a:pPr marL="360">
              <a:lnSpc>
                <a:spcPct val="110000"/>
              </a:lnSpc>
              <a:buClr>
                <a:srgbClr val="31B6FD"/>
              </a:buClr>
            </a:pPr>
            <a:r>
              <a:rPr lang="cs-CZ" b="1" strike="noStrike" spc="-1" dirty="0" smtClean="0">
                <a:solidFill>
                  <a:srgbClr val="073E87"/>
                </a:solidFill>
                <a:latin typeface="Candara"/>
              </a:rPr>
              <a:t>      </a:t>
            </a:r>
            <a:r>
              <a:rPr lang="cs-CZ" sz="2400" b="1" strike="noStrike" spc="-1" dirty="0" smtClean="0">
                <a:solidFill>
                  <a:srgbClr val="073E87"/>
                </a:solidFill>
                <a:latin typeface="Candara"/>
              </a:rPr>
              <a:t>Bílkoviny dělíme na rostlinné a živočišné:</a:t>
            </a:r>
          </a:p>
          <a:p>
            <a:pPr marL="274320" indent="-273960">
              <a:lnSpc>
                <a:spcPct val="110000"/>
              </a:lnSpc>
              <a:buClr>
                <a:srgbClr val="31B6FD"/>
              </a:buClr>
              <a:buFont typeface="Symbol"/>
              <a:buChar char=""/>
            </a:pPr>
            <a:r>
              <a:rPr lang="cs-CZ" sz="2400" b="1" strike="noStrike" spc="-1" dirty="0" smtClean="0">
                <a:solidFill>
                  <a:srgbClr val="073E87"/>
                </a:solidFill>
                <a:latin typeface="Candara"/>
              </a:rPr>
              <a:t>živočišné:</a:t>
            </a:r>
            <a:r>
              <a:rPr lang="cs-CZ" sz="2400" b="0" strike="noStrike" spc="-1" dirty="0" smtClean="0">
                <a:solidFill>
                  <a:srgbClr val="073E87"/>
                </a:solidFill>
                <a:latin typeface="Candara"/>
              </a:rPr>
              <a:t> mají nejvyšší biologickou hodnotu, jsou obsažené v mase, rybách, vejcích a mléčných výrobcích. Vždy jsou doprovázeny cholesterolem a tuky.</a:t>
            </a:r>
          </a:p>
          <a:p>
            <a:pPr marL="274320" indent="-273960">
              <a:lnSpc>
                <a:spcPct val="110000"/>
              </a:lnSpc>
              <a:buClr>
                <a:srgbClr val="31B6FD"/>
              </a:buClr>
              <a:buFont typeface="Symbol"/>
              <a:buChar char=""/>
            </a:pPr>
            <a:r>
              <a:rPr lang="cs-CZ" sz="2400" b="1" strike="noStrike" spc="-1" dirty="0" smtClean="0">
                <a:solidFill>
                  <a:srgbClr val="073E87"/>
                </a:solidFill>
                <a:latin typeface="Candara"/>
              </a:rPr>
              <a:t>rostlinné:</a:t>
            </a:r>
            <a:r>
              <a:rPr lang="cs-CZ" sz="2400" b="0" strike="noStrike" spc="-1" dirty="0" smtClean="0">
                <a:solidFill>
                  <a:srgbClr val="073E87"/>
                </a:solidFill>
                <a:latin typeface="Candara"/>
              </a:rPr>
              <a:t> jsou méně bohaté na esenciální aminokyseliny, mají nižší biologickou hodnotu, avšak nejsou doprovázeny cholesterolem např. brambory, obiloviny, luštěniny.</a:t>
            </a:r>
          </a:p>
          <a:p>
            <a:pPr marL="274320" indent="-273960">
              <a:lnSpc>
                <a:spcPct val="110000"/>
              </a:lnSpc>
              <a:buClr>
                <a:srgbClr val="31B6FD"/>
              </a:buClr>
              <a:buFont typeface="Symbol"/>
              <a:buChar char=""/>
            </a:pPr>
            <a:endParaRPr lang="cs-CZ" sz="2400" b="0" strike="noStrike" spc="-1" dirty="0" smtClean="0">
              <a:solidFill>
                <a:srgbClr val="073E87"/>
              </a:solidFill>
              <a:latin typeface="Candara"/>
            </a:endParaRPr>
          </a:p>
        </p:txBody>
      </p:sp>
      <p:sp>
        <p:nvSpPr>
          <p:cNvPr id="4" name="TextShape 2"/>
          <p:cNvSpPr txBox="1">
            <a:spLocks noGrp="1"/>
          </p:cNvSpPr>
          <p:nvPr>
            <p:ph type="title"/>
          </p:nvPr>
        </p:nvSpPr>
        <p:spPr>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Bílkoviny</a:t>
            </a:r>
            <a:endParaRPr lang="cs-CZ" sz="4400" b="0" strike="noStrike" spc="-1" dirty="0">
              <a:solidFill>
                <a:schemeClr val="tx2"/>
              </a:solidFill>
              <a:latin typeface="Candara"/>
            </a:endParaRPr>
          </a:p>
        </p:txBody>
      </p:sp>
    </p:spTree>
    <p:extLst>
      <p:ext uri="{BB962C8B-B14F-4D97-AF65-F5344CB8AC3E}">
        <p14:creationId xmlns:p14="http://schemas.microsoft.com/office/powerpoint/2010/main" val="3564385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p:nvPr>
        </p:nvSpPr>
        <p:spPr>
          <a:xfrm>
            <a:off x="755576" y="1700808"/>
            <a:ext cx="7408080" cy="3450240"/>
          </a:xfrm>
        </p:spPr>
        <p:txBody>
          <a:bodyPr/>
          <a:lstStyle/>
          <a:p>
            <a:pPr marL="274320" indent="-273960">
              <a:lnSpc>
                <a:spcPct val="110000"/>
              </a:lnSpc>
              <a:buClr>
                <a:srgbClr val="31B6FD"/>
              </a:buClr>
              <a:buFont typeface="Symbol"/>
              <a:buChar char=""/>
            </a:pPr>
            <a:r>
              <a:rPr lang="cs-CZ" sz="2400" b="0" strike="noStrike" spc="-1" dirty="0" smtClean="0">
                <a:solidFill>
                  <a:srgbClr val="073E87"/>
                </a:solidFill>
                <a:latin typeface="Candara"/>
              </a:rPr>
              <a:t>Nedostatek bílkovin vede k poruchám tělesného a duševního vývoje, snížené imunitě, zhoršenému hojení ran, poruchám růstu u dětí, opožděnému celkovému vývoji dětí. Nadbytek zase zatěžuje játra a ledviny. Bílkoviny, hlavně živočišné, jsou doprovázeny množstvím tuku, proto nadbytek bílkovin ve stravě vede k narůstání hmotnosti.</a:t>
            </a:r>
          </a:p>
          <a:p>
            <a:endParaRPr lang="cs-CZ" sz="2400" dirty="0" smtClean="0"/>
          </a:p>
          <a:p>
            <a:endParaRPr lang="cs-CZ" dirty="0"/>
          </a:p>
        </p:txBody>
      </p:sp>
      <p:sp>
        <p:nvSpPr>
          <p:cNvPr id="4" name="TextShape 2"/>
          <p:cNvSpPr txBox="1">
            <a:spLocks noGrp="1"/>
          </p:cNvSpPr>
          <p:nvPr>
            <p:ph type="title"/>
          </p:nvPr>
        </p:nvSpPr>
        <p:spPr>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Bílkoviny</a:t>
            </a:r>
            <a:endParaRPr lang="cs-CZ" sz="4400" b="0" strike="noStrike" spc="-1" dirty="0">
              <a:solidFill>
                <a:schemeClr val="tx2"/>
              </a:solidFill>
              <a:latin typeface="Candara"/>
            </a:endParaRPr>
          </a:p>
        </p:txBody>
      </p:sp>
    </p:spTree>
    <p:extLst>
      <p:ext uri="{BB962C8B-B14F-4D97-AF65-F5344CB8AC3E}">
        <p14:creationId xmlns:p14="http://schemas.microsoft.com/office/powerpoint/2010/main" val="4278846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 name="TextShape 1"/>
          <p:cNvSpPr txBox="1"/>
          <p:nvPr/>
        </p:nvSpPr>
        <p:spPr>
          <a:xfrm>
            <a:off x="393934" y="1444298"/>
            <a:ext cx="8040339" cy="4092432"/>
          </a:xfrm>
          <a:prstGeom prst="rect">
            <a:avLst/>
          </a:prstGeom>
          <a:noFill/>
          <a:ln>
            <a:noFill/>
          </a:ln>
        </p:spPr>
        <p:txBody>
          <a:bodyPr>
            <a:normAutofit/>
          </a:bodyPr>
          <a:lstStyle/>
          <a:p>
            <a:pPr marL="274320" indent="-273960">
              <a:lnSpc>
                <a:spcPct val="120000"/>
              </a:lnSpc>
              <a:buClr>
                <a:srgbClr val="31B6FD"/>
              </a:buClr>
              <a:buFont typeface="Symbol"/>
              <a:buChar char=""/>
            </a:pPr>
            <a:r>
              <a:rPr lang="cs-CZ" sz="2400" b="0" strike="noStrike" spc="-1" dirty="0">
                <a:solidFill>
                  <a:srgbClr val="073E87"/>
                </a:solidFill>
                <a:latin typeface="Candara"/>
              </a:rPr>
              <a:t>Tuk se díky medializaci stal synonymem pro nezdravou stravu a člověk tak má tendenci ho při racionální dietě i v redukci proto vyřazovat z jídelníčku. Avšak tuk je v rozumném množství </a:t>
            </a:r>
            <a:r>
              <a:rPr lang="cs-CZ" sz="2400" b="1" strike="noStrike" spc="-1" dirty="0">
                <a:solidFill>
                  <a:srgbClr val="073E87"/>
                </a:solidFill>
                <a:latin typeface="Candara"/>
              </a:rPr>
              <a:t>nezbytnou látkou </a:t>
            </a:r>
            <a:r>
              <a:rPr lang="cs-CZ" sz="2400" b="0" strike="noStrike" spc="-1" dirty="0">
                <a:solidFill>
                  <a:srgbClr val="073E87"/>
                </a:solidFill>
                <a:latin typeface="Candara"/>
              </a:rPr>
              <a:t>lidského těla. </a:t>
            </a:r>
            <a:endParaRPr lang="cs-CZ" sz="2400" b="0" strike="noStrike" spc="-1" dirty="0" smtClean="0">
              <a:solidFill>
                <a:srgbClr val="073E87"/>
              </a:solidFill>
              <a:latin typeface="Candara"/>
            </a:endParaRPr>
          </a:p>
          <a:p>
            <a:pPr marL="360">
              <a:lnSpc>
                <a:spcPct val="120000"/>
              </a:lnSpc>
              <a:buClr>
                <a:srgbClr val="31B6FD"/>
              </a:buClr>
            </a:pPr>
            <a:r>
              <a:rPr lang="cs-CZ" sz="2400" spc="-1" dirty="0">
                <a:solidFill>
                  <a:srgbClr val="073E87"/>
                </a:solidFill>
                <a:latin typeface="Candara"/>
              </a:rPr>
              <a:t> </a:t>
            </a:r>
            <a:r>
              <a:rPr lang="cs-CZ" sz="2400" spc="-1" dirty="0" smtClean="0">
                <a:solidFill>
                  <a:srgbClr val="073E87"/>
                </a:solidFill>
                <a:latin typeface="Candara"/>
              </a:rPr>
              <a:t>    </a:t>
            </a:r>
            <a:r>
              <a:rPr lang="cs-CZ" sz="2400" b="0" strike="noStrike" spc="-1" dirty="0" smtClean="0">
                <a:solidFill>
                  <a:srgbClr val="073E87"/>
                </a:solidFill>
                <a:latin typeface="Candara"/>
              </a:rPr>
              <a:t>Proč</a:t>
            </a:r>
            <a:r>
              <a:rPr lang="cs-CZ" sz="2400" b="0" strike="noStrike" spc="-1" dirty="0">
                <a:solidFill>
                  <a:srgbClr val="073E87"/>
                </a:solidFill>
                <a:latin typeface="Candara"/>
              </a:rPr>
              <a:t>?</a:t>
            </a:r>
          </a:p>
          <a:p>
            <a:pPr marL="274320" indent="-273960">
              <a:lnSpc>
                <a:spcPct val="120000"/>
              </a:lnSpc>
              <a:buClr>
                <a:srgbClr val="31B6FD"/>
              </a:buClr>
              <a:buFont typeface="Symbol"/>
              <a:buChar char=""/>
            </a:pPr>
            <a:r>
              <a:rPr lang="cs-CZ" sz="2400" b="0" strike="noStrike" spc="-1" dirty="0">
                <a:solidFill>
                  <a:srgbClr val="073E87"/>
                </a:solidFill>
                <a:latin typeface="Candara"/>
              </a:rPr>
              <a:t>Je zdrojem energie pro svaly, takže i srdce a je součástí všech buněčných membrán.</a:t>
            </a:r>
          </a:p>
          <a:p>
            <a:pPr marL="274320" indent="-273960">
              <a:lnSpc>
                <a:spcPct val="120000"/>
              </a:lnSpc>
              <a:buClr>
                <a:srgbClr val="31B6FD"/>
              </a:buClr>
              <a:buFont typeface="Symbol"/>
              <a:buChar char=""/>
            </a:pPr>
            <a:r>
              <a:rPr lang="cs-CZ" sz="2400" b="0" strike="noStrike" spc="-1" dirty="0">
                <a:solidFill>
                  <a:srgbClr val="073E87"/>
                </a:solidFill>
                <a:latin typeface="Candara"/>
              </a:rPr>
              <a:t>Umožňuje cirkulaci, uchování a absorpci vitamínů rozpustných v tucích: </a:t>
            </a:r>
            <a:r>
              <a:rPr lang="cs-CZ" sz="2400" b="0" strike="noStrike" spc="-1" dirty="0" smtClean="0">
                <a:solidFill>
                  <a:srgbClr val="073E87"/>
                </a:solidFill>
                <a:latin typeface="Candara"/>
              </a:rPr>
              <a:t> </a:t>
            </a:r>
            <a:r>
              <a:rPr lang="cs-CZ" sz="2400" b="0" strike="noStrike" spc="-1" dirty="0">
                <a:solidFill>
                  <a:srgbClr val="073E87"/>
                </a:solidFill>
                <a:latin typeface="Candara"/>
              </a:rPr>
              <a:t>A, D, E a K.</a:t>
            </a:r>
          </a:p>
          <a:p>
            <a:pPr>
              <a:lnSpc>
                <a:spcPct val="100000"/>
              </a:lnSpc>
              <a:spcBef>
                <a:spcPts val="479"/>
              </a:spcBef>
            </a:pPr>
            <a:endParaRPr lang="cs-CZ" sz="2400" b="0" strike="noStrike" spc="-1" dirty="0">
              <a:solidFill>
                <a:srgbClr val="073E87"/>
              </a:solidFill>
              <a:latin typeface="Candara"/>
            </a:endParaRPr>
          </a:p>
        </p:txBody>
      </p:sp>
      <p:sp>
        <p:nvSpPr>
          <p:cNvPr id="198" name="TextShape 2"/>
          <p:cNvSpPr txBox="1"/>
          <p:nvPr/>
        </p:nvSpPr>
        <p:spPr>
          <a:xfrm>
            <a:off x="229077" y="160200"/>
            <a:ext cx="8229240"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Tuky</a:t>
            </a:r>
            <a:endParaRPr lang="cs-CZ" sz="4400" b="0" strike="noStrike" spc="-1" dirty="0">
              <a:solidFill>
                <a:schemeClr val="tx2"/>
              </a:solid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p:nvPr>
        </p:nvSpPr>
        <p:spPr>
          <a:xfrm>
            <a:off x="323528" y="1412776"/>
            <a:ext cx="8424936" cy="3488848"/>
          </a:xfrm>
        </p:spPr>
        <p:txBody>
          <a:bodyPr/>
          <a:lstStyle/>
          <a:p>
            <a:pPr marL="274320" indent="-273960">
              <a:lnSpc>
                <a:spcPct val="120000"/>
              </a:lnSpc>
              <a:buClr>
                <a:srgbClr val="31B6FD"/>
              </a:buClr>
              <a:buFont typeface="Symbol"/>
              <a:buChar char=""/>
            </a:pPr>
            <a:r>
              <a:rPr lang="cs-CZ" sz="2400" b="0" strike="noStrike" spc="-1" dirty="0" smtClean="0">
                <a:solidFill>
                  <a:srgbClr val="073E87"/>
                </a:solidFill>
                <a:latin typeface="Candara"/>
              </a:rPr>
              <a:t>Obklopuje důležité životní orgány a chrání je.</a:t>
            </a:r>
          </a:p>
          <a:p>
            <a:pPr marL="274320" indent="-273960">
              <a:lnSpc>
                <a:spcPct val="120000"/>
              </a:lnSpc>
              <a:buClr>
                <a:srgbClr val="31B6FD"/>
              </a:buClr>
              <a:buFont typeface="Symbol"/>
              <a:buChar char=""/>
            </a:pPr>
            <a:r>
              <a:rPr lang="cs-CZ" sz="2400" b="0" strike="noStrike" spc="-1" dirty="0" smtClean="0">
                <a:solidFill>
                  <a:srgbClr val="073E87"/>
                </a:solidFill>
                <a:latin typeface="Candara"/>
              </a:rPr>
              <a:t>Je důležitý pro termoregulaci.</a:t>
            </a:r>
          </a:p>
          <a:p>
            <a:pPr marL="274320" indent="-273960">
              <a:lnSpc>
                <a:spcPct val="120000"/>
              </a:lnSpc>
              <a:buClr>
                <a:srgbClr val="31B6FD"/>
              </a:buClr>
              <a:buFont typeface="Symbol"/>
              <a:buChar char=""/>
            </a:pPr>
            <a:r>
              <a:rPr lang="cs-CZ" sz="2400" b="0" strike="noStrike" spc="-1" dirty="0" smtClean="0">
                <a:solidFill>
                  <a:srgbClr val="073E87"/>
                </a:solidFill>
                <a:latin typeface="Candara"/>
              </a:rPr>
              <a:t>Některé druhy zásobují tělo nezbytnými mastnými kyselinami (</a:t>
            </a:r>
            <a:r>
              <a:rPr lang="cs-CZ" sz="2400" b="0" strike="noStrike" spc="-1" dirty="0" err="1" smtClean="0">
                <a:solidFill>
                  <a:srgbClr val="073E87"/>
                </a:solidFill>
                <a:latin typeface="Candara"/>
              </a:rPr>
              <a:t>kys</a:t>
            </a:r>
            <a:r>
              <a:rPr lang="cs-CZ" sz="2400" b="0" strike="noStrike" spc="-1" dirty="0" smtClean="0">
                <a:solidFill>
                  <a:srgbClr val="073E87"/>
                </a:solidFill>
                <a:latin typeface="Candara"/>
              </a:rPr>
              <a:t>. </a:t>
            </a:r>
            <a:r>
              <a:rPr lang="cs-CZ" sz="2400" b="0" strike="noStrike" spc="-1" dirty="0" err="1" smtClean="0">
                <a:solidFill>
                  <a:srgbClr val="073E87"/>
                </a:solidFill>
                <a:latin typeface="Candara"/>
              </a:rPr>
              <a:t>linolenová</a:t>
            </a:r>
            <a:r>
              <a:rPr lang="cs-CZ" sz="2400" b="0" strike="noStrike" spc="-1" dirty="0" smtClean="0">
                <a:solidFill>
                  <a:srgbClr val="073E87"/>
                </a:solidFill>
                <a:latin typeface="Candara"/>
              </a:rPr>
              <a:t>), kterou si tělo neumí vytvořit, ale musí jí přijmout z potravy.</a:t>
            </a:r>
          </a:p>
          <a:p>
            <a:pPr marL="274320" indent="-273960">
              <a:lnSpc>
                <a:spcPct val="120000"/>
              </a:lnSpc>
              <a:buClr>
                <a:srgbClr val="31B6FD"/>
              </a:buClr>
              <a:buFont typeface="Symbol"/>
              <a:buChar char=""/>
            </a:pPr>
            <a:r>
              <a:rPr lang="cs-CZ" sz="2400" b="0" strike="noStrike" spc="-1" dirty="0" smtClean="0">
                <a:solidFill>
                  <a:srgbClr val="073E87"/>
                </a:solidFill>
                <a:latin typeface="Candara"/>
              </a:rPr>
              <a:t>Dělá jídlo chutným a dodává mu aroma.</a:t>
            </a:r>
          </a:p>
          <a:p>
            <a:endParaRPr lang="cs-CZ" dirty="0"/>
          </a:p>
        </p:txBody>
      </p:sp>
      <p:sp>
        <p:nvSpPr>
          <p:cNvPr id="4" name="TextShape 2"/>
          <p:cNvSpPr txBox="1">
            <a:spLocks noGrp="1"/>
          </p:cNvSpPr>
          <p:nvPr>
            <p:ph type="title"/>
          </p:nvPr>
        </p:nvSpPr>
        <p:spPr>
          <a:prstGeom prst="rect">
            <a:avLst/>
          </a:prstGeom>
          <a:noFill/>
          <a:ln>
            <a:noFill/>
          </a:ln>
        </p:spPr>
        <p:txBody>
          <a:bodyPr anchor="ctr"/>
          <a:lstStyle/>
          <a:p>
            <a:pPr algn="ctr">
              <a:lnSpc>
                <a:spcPct val="100000"/>
              </a:lnSpc>
            </a:pPr>
            <a:r>
              <a:rPr lang="cs-CZ" sz="4400" b="1" strike="noStrike" spc="-1" dirty="0" smtClean="0">
                <a:solidFill>
                  <a:schemeClr val="tx2"/>
                </a:solidFill>
                <a:latin typeface="Candara"/>
              </a:rPr>
              <a:t>Tuk</a:t>
            </a:r>
            <a:endParaRPr lang="cs-CZ" sz="4400" b="0" strike="noStrike" spc="-1" dirty="0">
              <a:solidFill>
                <a:schemeClr val="tx2"/>
              </a:solidFill>
              <a:latin typeface="Candara"/>
            </a:endParaRPr>
          </a:p>
        </p:txBody>
      </p:sp>
    </p:spTree>
    <p:extLst>
      <p:ext uri="{BB962C8B-B14F-4D97-AF65-F5344CB8AC3E}">
        <p14:creationId xmlns:p14="http://schemas.microsoft.com/office/powerpoint/2010/main" val="111599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 name="TextShape 1"/>
          <p:cNvSpPr txBox="1"/>
          <p:nvPr/>
        </p:nvSpPr>
        <p:spPr>
          <a:xfrm>
            <a:off x="339628" y="1644921"/>
            <a:ext cx="8362800" cy="2736432"/>
          </a:xfrm>
          <a:prstGeom prst="rect">
            <a:avLst/>
          </a:prstGeom>
          <a:noFill/>
          <a:ln>
            <a:noFill/>
          </a:ln>
        </p:spPr>
        <p:txBody>
          <a:bodyPr>
            <a:normAutofit/>
          </a:bodyPr>
          <a:lstStyle/>
          <a:p>
            <a:pPr marL="274320" indent="-273960">
              <a:lnSpc>
                <a:spcPct val="110000"/>
              </a:lnSpc>
              <a:buClr>
                <a:srgbClr val="31B6FD"/>
              </a:buClr>
              <a:buFont typeface="Symbol"/>
              <a:buChar char=""/>
            </a:pPr>
            <a:r>
              <a:rPr lang="cs-CZ" sz="2400" b="1" strike="noStrike" spc="-1" dirty="0">
                <a:solidFill>
                  <a:srgbClr val="073E87"/>
                </a:solidFill>
                <a:latin typeface="Candara"/>
              </a:rPr>
              <a:t>Mononenasycené mastné kyseliny</a:t>
            </a:r>
            <a:r>
              <a:rPr lang="cs-CZ" sz="2400" b="0" strike="noStrike" spc="-1" dirty="0">
                <a:solidFill>
                  <a:srgbClr val="073E87"/>
                </a:solidFill>
                <a:latin typeface="Candara"/>
              </a:rPr>
              <a:t> - nejvýznamnějším zdrojem je olivový olej. Studie ukázaly, že strava s vyšším obsahem mononenasycených mastných kyselin snižuje celkový cholesterol, zvyšuje HDL cholesterol a snižuje výskyt srdečně cévních onemocnění</a:t>
            </a:r>
            <a:r>
              <a:rPr lang="cs-CZ" sz="2400" b="0" strike="noStrike" spc="-1" dirty="0" smtClean="0">
                <a:solidFill>
                  <a:srgbClr val="073E87"/>
                </a:solidFill>
                <a:latin typeface="Candara"/>
              </a:rPr>
              <a:t>.</a:t>
            </a:r>
            <a:endParaRPr lang="cs-CZ" sz="2400" b="0" strike="noStrike" spc="-1" dirty="0">
              <a:solidFill>
                <a:srgbClr val="073E87"/>
              </a:solidFill>
              <a:latin typeface="Candara"/>
            </a:endParaRPr>
          </a:p>
        </p:txBody>
      </p:sp>
      <p:sp>
        <p:nvSpPr>
          <p:cNvPr id="200" name="TextShape 2"/>
          <p:cNvSpPr txBox="1"/>
          <p:nvPr/>
        </p:nvSpPr>
        <p:spPr>
          <a:xfrm>
            <a:off x="256624" y="332656"/>
            <a:ext cx="8496832" cy="1252440"/>
          </a:xfrm>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Tuky</a:t>
            </a:r>
            <a:endParaRPr lang="cs-CZ" sz="4400" b="0" strike="noStrike" spc="-1" dirty="0">
              <a:solidFill>
                <a:schemeClr val="tx2"/>
              </a:solidFill>
              <a:latin typeface="Candar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p:nvPr>
        </p:nvSpPr>
        <p:spPr>
          <a:xfrm>
            <a:off x="323528" y="1340768"/>
            <a:ext cx="8280920" cy="3018192"/>
          </a:xfrm>
        </p:spPr>
        <p:txBody>
          <a:bodyPr/>
          <a:lstStyle/>
          <a:p>
            <a:r>
              <a:rPr lang="cs-CZ" sz="2400" b="1" strike="noStrike" spc="-1" dirty="0" smtClean="0">
                <a:solidFill>
                  <a:srgbClr val="073E87"/>
                </a:solidFill>
                <a:latin typeface="Candara"/>
              </a:rPr>
              <a:t>Polynenasycené mastné kyseliny</a:t>
            </a:r>
            <a:r>
              <a:rPr lang="cs-CZ" sz="2400" b="0" strike="noStrike" spc="-1" dirty="0" smtClean="0">
                <a:solidFill>
                  <a:srgbClr val="073E87"/>
                </a:solidFill>
                <a:latin typeface="Candara"/>
              </a:rPr>
              <a:t> - jsou nezbytné pro náš růst a vývoj. </a:t>
            </a:r>
          </a:p>
          <a:p>
            <a:r>
              <a:rPr lang="cs-CZ" sz="2400" b="0" strike="noStrike" spc="-1" dirty="0" smtClean="0">
                <a:solidFill>
                  <a:srgbClr val="073E87"/>
                </a:solidFill>
                <a:latin typeface="Candara"/>
              </a:rPr>
              <a:t>Patří mezi ně </a:t>
            </a:r>
            <a:r>
              <a:rPr lang="cs-CZ" sz="2400" b="1" strike="noStrike" spc="-1" dirty="0" smtClean="0">
                <a:solidFill>
                  <a:srgbClr val="073E87"/>
                </a:solidFill>
                <a:latin typeface="Candara"/>
              </a:rPr>
              <a:t>omega-3 mastné kyseliny</a:t>
            </a:r>
            <a:r>
              <a:rPr lang="cs-CZ" sz="2400" b="0" strike="noStrike" spc="-1" dirty="0" smtClean="0">
                <a:solidFill>
                  <a:srgbClr val="073E87"/>
                </a:solidFill>
                <a:latin typeface="Candara"/>
              </a:rPr>
              <a:t>, které jsou obsaženy v rybách (např. losos, tuňák, sardinka, makrela) a mořských plodech a v lisovaných olejích (např. olivový, sójový, lněný). </a:t>
            </a:r>
          </a:p>
          <a:p>
            <a:endParaRPr lang="cs-CZ" dirty="0"/>
          </a:p>
        </p:txBody>
      </p:sp>
      <p:sp>
        <p:nvSpPr>
          <p:cNvPr id="4" name="TextShape 2"/>
          <p:cNvSpPr txBox="1">
            <a:spLocks noGrp="1"/>
          </p:cNvSpPr>
          <p:nvPr>
            <p:ph type="title"/>
          </p:nvPr>
        </p:nvSpPr>
        <p:spPr>
          <a:prstGeom prst="rect">
            <a:avLst/>
          </a:prstGeom>
          <a:noFill/>
          <a:ln>
            <a:noFill/>
          </a:ln>
        </p:spPr>
        <p:txBody>
          <a:bodyPr anchor="ctr"/>
          <a:lstStyle/>
          <a:p>
            <a:pPr algn="ctr">
              <a:lnSpc>
                <a:spcPct val="100000"/>
              </a:lnSpc>
            </a:pPr>
            <a:r>
              <a:rPr lang="cs-CZ" sz="4400" b="1" strike="noStrike" spc="-1" dirty="0">
                <a:solidFill>
                  <a:schemeClr val="tx2"/>
                </a:solidFill>
                <a:latin typeface="Candara"/>
              </a:rPr>
              <a:t>Tuky</a:t>
            </a:r>
            <a:endParaRPr lang="cs-CZ" sz="4400" b="0" strike="noStrike" spc="-1" dirty="0">
              <a:solidFill>
                <a:schemeClr val="tx2"/>
              </a:solidFill>
              <a:latin typeface="Candara"/>
            </a:endParaRPr>
          </a:p>
        </p:txBody>
      </p:sp>
    </p:spTree>
    <p:extLst>
      <p:ext uri="{BB962C8B-B14F-4D97-AF65-F5344CB8AC3E}">
        <p14:creationId xmlns:p14="http://schemas.microsoft.com/office/powerpoint/2010/main" val="1555591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775</TotalTime>
  <Words>457</Words>
  <Application>Microsoft Office PowerPoint</Application>
  <PresentationFormat>Předvádění na obrazovce (4:3)</PresentationFormat>
  <Paragraphs>101</Paragraphs>
  <Slides>22</Slides>
  <Notes>0</Notes>
  <HiddenSlides>0</HiddenSlides>
  <MMClips>0</MMClips>
  <ScaleCrop>false</ScaleCrop>
  <HeadingPairs>
    <vt:vector size="4" baseType="variant">
      <vt:variant>
        <vt:lpstr>Motiv</vt:lpstr>
      </vt:variant>
      <vt:variant>
        <vt:i4>3</vt:i4>
      </vt:variant>
      <vt:variant>
        <vt:lpstr>Nadpisy snímků</vt:lpstr>
      </vt:variant>
      <vt:variant>
        <vt:i4>22</vt:i4>
      </vt:variant>
    </vt:vector>
  </HeadingPairs>
  <TitlesOfParts>
    <vt:vector size="25" baseType="lpstr">
      <vt:lpstr>Office Theme</vt:lpstr>
      <vt:lpstr>Office Theme</vt:lpstr>
      <vt:lpstr>Office Theme</vt:lpstr>
      <vt:lpstr>Prezentace aplikace PowerPoint</vt:lpstr>
      <vt:lpstr>Prezentace aplikace PowerPoint</vt:lpstr>
      <vt:lpstr>Prezentace aplikace PowerPoint</vt:lpstr>
      <vt:lpstr>Bílkoviny</vt:lpstr>
      <vt:lpstr>Bílkoviny</vt:lpstr>
      <vt:lpstr>Prezentace aplikace PowerPoint</vt:lpstr>
      <vt:lpstr>Tuk</vt:lpstr>
      <vt:lpstr>Prezentace aplikace PowerPoint</vt:lpstr>
      <vt:lpstr>Tuky</vt:lpstr>
      <vt:lpstr>Prezentace aplikace PowerPoint</vt:lpstr>
      <vt:lpstr>Tuky</vt:lpstr>
      <vt:lpstr>Prezentace aplikace PowerPoint</vt:lpstr>
      <vt:lpstr>Prezentace aplikace PowerPoint</vt:lpstr>
      <vt:lpstr>Prezentace aplikace PowerPoint</vt:lpstr>
      <vt:lpstr>Prezentace aplikace PowerPoint</vt:lpstr>
      <vt:lpstr>Sacharidy (</vt:lpstr>
      <vt:lpstr>Vitaminy</vt:lpstr>
      <vt:lpstr>Vitaminy rozpustné v tucích</vt:lpstr>
      <vt:lpstr>Vitaminy rozpustné ve vodě</vt:lpstr>
      <vt:lpstr>Minerální látky</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Technologie přípravy pokrmů</dc:title>
  <dc:subject/>
  <dc:creator>Mama</dc:creator>
  <dc:description/>
  <cp:lastModifiedBy>Mama</cp:lastModifiedBy>
  <cp:revision>58</cp:revision>
  <dcterms:created xsi:type="dcterms:W3CDTF">2019-07-30T19:16:48Z</dcterms:created>
  <dcterms:modified xsi:type="dcterms:W3CDTF">2020-10-15T17:30:34Z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Předvádění na obrazovce (4:3)</vt:lpwstr>
  </property>
  <property fmtid="{D5CDD505-2E9C-101B-9397-08002B2CF9AE}" pid="9" name="ScaleCrop">
    <vt:bool>false</vt:bool>
  </property>
  <property fmtid="{D5CDD505-2E9C-101B-9397-08002B2CF9AE}" pid="10" name="ShareDoc">
    <vt:bool>false</vt:bool>
  </property>
  <property fmtid="{D5CDD505-2E9C-101B-9397-08002B2CF9AE}" pid="11" name="Slides">
    <vt:i4>11</vt:i4>
  </property>
</Properties>
</file>