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20"/>
  </p:notesMasterIdLst>
  <p:handoutMasterIdLst>
    <p:handoutMasterId r:id="rId21"/>
  </p:handoutMasterIdLst>
  <p:sldIdLst>
    <p:sldId id="256" r:id="rId5"/>
    <p:sldId id="257" r:id="rId6"/>
    <p:sldId id="258" r:id="rId7"/>
    <p:sldId id="259" r:id="rId8"/>
    <p:sldId id="268" r:id="rId9"/>
    <p:sldId id="269" r:id="rId10"/>
    <p:sldId id="270" r:id="rId11"/>
    <p:sldId id="271" r:id="rId12"/>
    <p:sldId id="261" r:id="rId13"/>
    <p:sldId id="267" r:id="rId14"/>
    <p:sldId id="262" r:id="rId15"/>
    <p:sldId id="263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10" d="100"/>
          <a:sy n="110" d="100"/>
        </p:scale>
        <p:origin x="2184" y="-149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mila Jančeková" userId="656db89b-7df6-4c6e-85b9-991961173861" providerId="ADAL" clId="{5E0D2312-02CC-4E26-9E9D-FB0B80A43094}"/>
    <pc:docChg chg="modSld">
      <pc:chgData name="Kamila Jančeková" userId="656db89b-7df6-4c6e-85b9-991961173861" providerId="ADAL" clId="{5E0D2312-02CC-4E26-9E9D-FB0B80A43094}" dt="2021-04-15T07:00:45.967" v="1" actId="14100"/>
      <pc:docMkLst>
        <pc:docMk/>
      </pc:docMkLst>
      <pc:sldChg chg="modSp">
        <pc:chgData name="Kamila Jančeková" userId="656db89b-7df6-4c6e-85b9-991961173861" providerId="ADAL" clId="{5E0D2312-02CC-4E26-9E9D-FB0B80A43094}" dt="2021-04-15T07:00:45.967" v="1" actId="14100"/>
        <pc:sldMkLst>
          <pc:docMk/>
          <pc:sldMk cId="3911259112" sldId="266"/>
        </pc:sldMkLst>
        <pc:picChg chg="mod">
          <ac:chgData name="Kamila Jančeková" userId="656db89b-7df6-4c6e-85b9-991961173861" providerId="ADAL" clId="{5E0D2312-02CC-4E26-9E9D-FB0B80A43094}" dt="2021-04-15T07:00:45.967" v="1" actId="14100"/>
          <ac:picMkLst>
            <pc:docMk/>
            <pc:sldMk cId="3911259112" sldId="266"/>
            <ac:picMk id="5" creationId="{452FDCC4-D6BB-48AB-A746-DB16794D96B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37973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1870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717089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49847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6370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065388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92180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536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62382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367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09923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5112404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14361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5546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250825" y="687388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497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vložíte nadpis</a:t>
            </a:r>
            <a:endParaRPr 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Označování potravin</a:t>
            </a:r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r>
              <a:rPr lang="cs-CZ"/>
              <a:t>Ochrana a podpora zdraví II – cvičení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13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6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6781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203916" y="6349284"/>
            <a:ext cx="3309871" cy="5087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 userDrawn="1"/>
        </p:nvSpPr>
        <p:spPr>
          <a:xfrm>
            <a:off x="3706970" y="6349284"/>
            <a:ext cx="8281115" cy="5087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2914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obsah 2"/>
          <p:cNvSpPr>
            <a:spLocks noGrp="1"/>
          </p:cNvSpPr>
          <p:nvPr>
            <p:ph idx="1"/>
          </p:nvPr>
        </p:nvSpPr>
        <p:spPr>
          <a:xfrm>
            <a:off x="838200" y="1620816"/>
            <a:ext cx="10515600" cy="4380739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916010" y="6421078"/>
            <a:ext cx="1885681" cy="365125"/>
          </a:xfrm>
        </p:spPr>
        <p:txBody>
          <a:bodyPr/>
          <a:lstStyle>
            <a:lvl1pPr>
              <a:defRPr sz="18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15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9087118" y="6421078"/>
            <a:ext cx="2743200" cy="365125"/>
          </a:xfrm>
        </p:spPr>
        <p:txBody>
          <a:bodyPr/>
          <a:lstStyle>
            <a:lvl1pPr>
              <a:defRPr sz="1600" b="1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7D74F88D-855E-4C4A-AC2F-7A0A64C53FD8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16" name="Přímá spojnice 15"/>
          <p:cNvCxnSpPr/>
          <p:nvPr userDrawn="1"/>
        </p:nvCxnSpPr>
        <p:spPr>
          <a:xfrm>
            <a:off x="525888" y="1368717"/>
            <a:ext cx="11165983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759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/>
              <a:t>Kliknutím vložíte nadpis</a:t>
            </a:r>
            <a:endParaRPr lang="cs-CZ" noProof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Označování potravin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Označování potravin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1" r:id="rId18"/>
    <p:sldLayoutId id="2147483702" r:id="rId19"/>
  </p:sldLayoutIdLst>
  <p:hf hdr="0" ft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Označování potravin </a:t>
            </a:r>
            <a:br>
              <a:rPr lang="cs-CZ" dirty="0"/>
            </a:br>
            <a:r>
              <a:rPr lang="cs-CZ" sz="3600" dirty="0"/>
              <a:t>Jak rozumět údajům na obalech potravin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Mgr. Kamila Jančeková, Ph.D.</a:t>
            </a:r>
          </a:p>
          <a:p>
            <a:r>
              <a:rPr lang="cs-CZ" dirty="0"/>
              <a:t>Nutriční terapeutka</a:t>
            </a:r>
          </a:p>
          <a:p>
            <a:r>
              <a:rPr lang="cs-CZ" dirty="0"/>
              <a:t>Ústav ochrany a podpory zdraví</a:t>
            </a:r>
          </a:p>
          <a:p>
            <a:r>
              <a:rPr lang="cs-CZ" dirty="0"/>
              <a:t>LF MU Brno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37"/>
    </mc:Choice>
    <mc:Fallback xmlns="">
      <p:transition spd="slow" advTm="75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7D7AA4D-DE1A-4E31-B2B0-F974975C30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/>
          </a:p>
        </p:txBody>
      </p:sp>
      <p:pic>
        <p:nvPicPr>
          <p:cNvPr id="5" name="Picture 5" descr="http://www.motorestceskylev.cz/wp-content/uploads/2014/02/alergeny.jpg">
            <a:extLst>
              <a:ext uri="{FF2B5EF4-FFF2-40B4-BE49-F238E27FC236}">
                <a16:creationId xmlns:a16="http://schemas.microsoft.com/office/drawing/2014/main" id="{F678EE68-943D-4F66-B0F7-034CEAD7D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542" y="156317"/>
            <a:ext cx="4747005" cy="653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614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69963A4-E6A3-4E21-9DA5-4601924DCC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8A89A273-7B8E-42D5-A75C-56A11CA1D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Datum minimální trvanlivosti a datum použitelnosti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61E7F57-6B52-41A5-9F27-D6287E1FB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" y="1953818"/>
            <a:ext cx="4213628" cy="2069192"/>
          </a:xfr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D2EA0E03-7EE8-4696-A578-6F1850E575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379" y="3428999"/>
            <a:ext cx="4388434" cy="2402633"/>
          </a:xfrm>
          <a:prstGeom prst="rect">
            <a:avLst/>
          </a:prstGeom>
        </p:spPr>
      </p:pic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2F2CBD9-32CC-43A1-BF80-74118DC3E311}"/>
              </a:ext>
            </a:extLst>
          </p:cNvPr>
          <p:cNvCxnSpPr/>
          <p:nvPr/>
        </p:nvCxnSpPr>
        <p:spPr bwMode="auto">
          <a:xfrm>
            <a:off x="5430416" y="4180114"/>
            <a:ext cx="665584" cy="597159"/>
          </a:xfrm>
          <a:prstGeom prst="straightConnector1">
            <a:avLst/>
          </a:prstGeom>
          <a:ln w="76200">
            <a:headEnd type="none" w="med" len="med"/>
            <a:tailEnd type="triangle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2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690A5380-50CA-43EF-AFFC-92C8F62D57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4254D49-6F02-457E-B9E0-7EA4CA790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39616"/>
            <a:ext cx="10753200" cy="686384"/>
          </a:xfrm>
        </p:spPr>
        <p:txBody>
          <a:bodyPr/>
          <a:lstStyle/>
          <a:p>
            <a:r>
              <a:rPr lang="cs-CZ" sz="2800" dirty="0"/>
              <a:t>Označování výrazy „bez lepku“ a „velmi nízký obsah lepku“ se řídí výlučně nařízením (EU) č. 828/2014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11A02CC-1EB1-4029-98AF-9313A988E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2898"/>
            <a:ext cx="10753200" cy="433910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2000" b="1" dirty="0"/>
              <a:t>BEZ LEPKU</a:t>
            </a: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Tvrzení „bez lepku“ lze použít pouze tehdy, neobsahuje-li potravina ve stavu, v němž je prodávána konečnému spotřebiteli, </a:t>
            </a:r>
            <a:r>
              <a:rPr lang="cs-CZ" sz="2000" b="1" dirty="0"/>
              <a:t>více než 20 mg/kg lepku.</a:t>
            </a:r>
          </a:p>
          <a:p>
            <a:pPr algn="just">
              <a:lnSpc>
                <a:spcPct val="100000"/>
              </a:lnSpc>
            </a:pPr>
            <a:endParaRPr lang="cs-CZ" sz="2000" b="1" dirty="0"/>
          </a:p>
          <a:p>
            <a:pPr algn="just">
              <a:lnSpc>
                <a:spcPct val="100000"/>
              </a:lnSpc>
            </a:pPr>
            <a:r>
              <a:rPr lang="cs-CZ" sz="2000" b="1" dirty="0"/>
              <a:t>VELMI NÍZKÝ OBSAH LEPKU</a:t>
            </a: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2000" dirty="0"/>
              <a:t>Tvrzení „velmi nízký obsah lepku“ lze použít pouze tehdy, pokud u potravin, jež sestávají z jedné nebo více složek vyrobených z pšenice, žita, ječmene, ovsa nebo jejich kříženců, </a:t>
            </a:r>
            <a:r>
              <a:rPr lang="cs-CZ" sz="2000" b="1" dirty="0"/>
              <a:t>které byly speciálně zpracovány tak, aby v nich byl snížen obsah lepku, nebo tyto složky obsahují</a:t>
            </a:r>
            <a:r>
              <a:rPr lang="cs-CZ" sz="2000" dirty="0"/>
              <a:t>, činí obsah lepku v potravině ve stavu, v němž je prodávána konečnému spotřebiteli, </a:t>
            </a:r>
            <a:r>
              <a:rPr lang="cs-CZ" sz="2000" b="1" dirty="0"/>
              <a:t>nejvýše 100 mg/kg.</a:t>
            </a:r>
          </a:p>
          <a:p>
            <a:pPr algn="just">
              <a:lnSpc>
                <a:spcPct val="100000"/>
              </a:lnSpc>
            </a:pPr>
            <a:endParaRPr lang="cs-CZ" sz="2000" dirty="0"/>
          </a:p>
          <a:p>
            <a:pPr algn="just">
              <a:lnSpc>
                <a:spcPct val="100000"/>
              </a:lnSpc>
            </a:pPr>
            <a:r>
              <a:rPr lang="cs-CZ" sz="1800" b="1" dirty="0"/>
              <a:t>Dodatečné požadavky na potraviny obsahující oves:</a:t>
            </a:r>
            <a:endParaRPr lang="cs-CZ" sz="1800" dirty="0"/>
          </a:p>
          <a:p>
            <a:pPr algn="just">
              <a:lnSpc>
                <a:spcPct val="100000"/>
              </a:lnSpc>
            </a:pPr>
            <a:r>
              <a:rPr lang="cs-CZ" sz="1800" b="1" dirty="0"/>
              <a:t>Oves obsažený v potravinách označovaných jako „bez lepku“ nebo „s velmi nízkým obsahem lepku“ </a:t>
            </a:r>
            <a:r>
              <a:rPr lang="cs-CZ" sz="1800" dirty="0"/>
              <a:t>musí být speciálně vyroben, připraven a/nebo zpracován tak, aby bylo zamezeno kontaminaci pšenicí, žitem, ječmenem nebo jejich kříženci, přičemž </a:t>
            </a:r>
            <a:r>
              <a:rPr lang="cs-CZ" sz="1800" b="1" dirty="0"/>
              <a:t>obsah lepku v ovsu nesmí být vyšší než 20 mg/kg</a:t>
            </a:r>
            <a:r>
              <a:rPr lang="cs-CZ" sz="1800" dirty="0"/>
              <a:t>.</a:t>
            </a:r>
          </a:p>
          <a:p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4D5C9C4-DE0E-4F6F-B61D-15DEE51BD5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179" y="2080727"/>
            <a:ext cx="942392" cy="9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66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F3473BCE-6711-4AF2-9B77-028D05D437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24A2085-A671-4C46-A5A9-E0788EAA8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Potraviny s nízkým obsahem laktózy nebo </a:t>
            </a:r>
            <a:r>
              <a:rPr lang="cs-CZ" dirty="0" err="1"/>
              <a:t>bezlaktózové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9E35D8C0-852C-4671-AB19-ACF1ACBA8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98002"/>
            <a:ext cx="10753200" cy="413999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altLang="cs-CZ" sz="2000" b="1" dirty="0">
                <a:latin typeface="+mj-lt"/>
                <a:cs typeface="Segoe UI" panose="020B0502040204020203" pitchFamily="34" charset="0"/>
              </a:rPr>
              <a:t>Potraviny s nízkým obsahem laktózy </a:t>
            </a:r>
            <a:r>
              <a:rPr lang="cs-CZ" altLang="cs-CZ" sz="2000" dirty="0">
                <a:latin typeface="+mj-lt"/>
                <a:cs typeface="Segoe UI" panose="020B0502040204020203" pitchFamily="34" charset="0"/>
              </a:rPr>
              <a:t>- obsahují nejvýše 1 g laktózy ve 100 g nebo 100 ml potraviny ve stavu určeném ke spotřebě 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sz="2000" dirty="0">
              <a:latin typeface="+mj-lt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000" b="1" dirty="0">
                <a:latin typeface="+mj-lt"/>
                <a:cs typeface="Segoe UI" panose="020B0502040204020203" pitchFamily="34" charset="0"/>
              </a:rPr>
              <a:t>Potraviny </a:t>
            </a:r>
            <a:r>
              <a:rPr lang="cs-CZ" altLang="cs-CZ" sz="2000" b="1" dirty="0" err="1">
                <a:latin typeface="+mj-lt"/>
                <a:cs typeface="Segoe UI" panose="020B0502040204020203" pitchFamily="34" charset="0"/>
              </a:rPr>
              <a:t>bezlaktózové</a:t>
            </a:r>
            <a:r>
              <a:rPr lang="cs-CZ" altLang="cs-CZ" sz="2000" dirty="0">
                <a:latin typeface="+mj-lt"/>
                <a:cs typeface="Segoe UI" panose="020B0502040204020203" pitchFamily="34" charset="0"/>
              </a:rPr>
              <a:t> - obsahují nejvýše 10 mg laktózy ve 100 g nebo 100 ml potraviny ve stavu určeném ke spotřebě a ve kterých je přítomnost volné galaktózy vyloučena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sz="2000" dirty="0">
              <a:latin typeface="+mj-lt"/>
              <a:cs typeface="Segoe UI" panose="020B0502040204020203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altLang="cs-CZ" sz="2000" dirty="0">
                <a:latin typeface="+mj-lt"/>
                <a:cs typeface="Segoe UI" panose="020B0502040204020203" pitchFamily="34" charset="0"/>
              </a:rPr>
              <a:t>Jsou určeny pro osoby s poruchami přeměny látkové, potravinovými alergiemi nebo intolerancemi a narušenými funkcemi orgánů - </a:t>
            </a:r>
            <a:r>
              <a:rPr lang="cs-CZ" altLang="cs-CZ" sz="2000" b="1" dirty="0">
                <a:latin typeface="+mj-lt"/>
              </a:rPr>
              <a:t>potraviny pro zvláštní výživu – jsou určeny</a:t>
            </a:r>
            <a:r>
              <a:rPr lang="cs-CZ" altLang="cs-CZ" sz="2000" b="1" dirty="0">
                <a:latin typeface="+mj-lt"/>
                <a:cs typeface="Segoe UI" panose="020B0502040204020203" pitchFamily="34" charset="0"/>
              </a:rPr>
              <a:t> </a:t>
            </a:r>
            <a:r>
              <a:rPr lang="cs-CZ" altLang="cs-CZ" sz="2000" b="1" dirty="0">
                <a:latin typeface="+mj-lt"/>
              </a:rPr>
              <a:t>pro výživu osob se specifickými nutričními požadavky: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sz="2000" b="1" dirty="0">
              <a:latin typeface="+mj-lt"/>
            </a:endParaRPr>
          </a:p>
          <a:p>
            <a:pPr marL="0" indent="0">
              <a:lnSpc>
                <a:spcPct val="100000"/>
              </a:lnSpc>
            </a:pPr>
            <a:r>
              <a:rPr lang="cs-CZ" altLang="cs-CZ" sz="2000" dirty="0">
                <a:latin typeface="+mj-lt"/>
              </a:rPr>
              <a:t>  jejichž trávicí proces nebo látková přeměna je narušená</a:t>
            </a:r>
          </a:p>
          <a:p>
            <a:pPr marL="0" indent="0">
              <a:lnSpc>
                <a:spcPct val="100000"/>
              </a:lnSpc>
            </a:pPr>
            <a:r>
              <a:rPr lang="cs-CZ" altLang="cs-CZ" sz="2000" dirty="0">
                <a:latin typeface="+mj-lt"/>
              </a:rPr>
              <a:t>  nacházejících se ve zvláštním fyziologickém stavu a které proto mohou mít specifické výhody z řízené spotřeby určitých látek v potravinách, nebo</a:t>
            </a:r>
          </a:p>
          <a:p>
            <a:pPr marL="0" indent="0">
              <a:lnSpc>
                <a:spcPct val="100000"/>
              </a:lnSpc>
            </a:pPr>
            <a:r>
              <a:rPr lang="cs-CZ" altLang="cs-CZ" sz="2000" dirty="0">
                <a:latin typeface="+mj-lt"/>
              </a:rPr>
              <a:t>  citlivých skupin spotřebitelů: zdravých kojenců a malých dětí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4750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E601A83-6D99-4150-A47A-75C3AC7301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D53D001-B1AD-4077-A7CB-C41445DBB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Nepovinné údaje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ADE3EF76-BDAF-4CEA-90FC-E14692AAE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111" y="1728886"/>
            <a:ext cx="1202913" cy="1836249"/>
          </a:xfr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2557823-0565-4CBC-A336-1D8254548E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217" y="4245428"/>
            <a:ext cx="1963558" cy="1960230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03D52D5A-7AE8-445D-8F4A-782FBE9451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713" y="2098910"/>
            <a:ext cx="2247344" cy="1219184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AAE8A01-B616-4542-9457-FBE88C74C0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0" y="1464495"/>
            <a:ext cx="2324877" cy="2324877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081A66C-563A-409C-97E8-42449BFAAF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67" y="4871175"/>
            <a:ext cx="1905000" cy="1266825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90570614-F833-46B4-89BA-EBEC6C18C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59" y="3824008"/>
            <a:ext cx="2094334" cy="2094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36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C2632B2-C336-4C77-B03D-F1EC6FF51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DC2E885-2136-4ED4-B6C2-30EBA87D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Nutri</a:t>
            </a:r>
            <a:r>
              <a:rPr lang="cs-CZ" dirty="0"/>
              <a:t> – </a:t>
            </a:r>
            <a:r>
              <a:rPr lang="cs-CZ" dirty="0" err="1"/>
              <a:t>score</a:t>
            </a:r>
            <a:br>
              <a:rPr lang="cs-CZ" dirty="0"/>
            </a:br>
            <a:r>
              <a:rPr lang="cs-CZ" sz="2400" dirty="0"/>
              <a:t>nová cesta v označování potravin?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5099AA47-D509-444E-BDB8-3C77C2C8CA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9" y="2546459"/>
            <a:ext cx="6151065" cy="3331827"/>
          </a:xfrm>
        </p:spPr>
      </p:pic>
      <p:pic>
        <p:nvPicPr>
          <p:cNvPr id="5" name="Zástupný symbol pro obsah 5">
            <a:extLst>
              <a:ext uri="{FF2B5EF4-FFF2-40B4-BE49-F238E27FC236}">
                <a16:creationId xmlns:a16="http://schemas.microsoft.com/office/drawing/2014/main" id="{452FDCC4-D6BB-48AB-A746-DB16794D96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608" y="503679"/>
            <a:ext cx="5556392" cy="297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59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5A5F7B6-8261-4E63-87F7-945D945798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D45375-41E7-4D75-ABC2-C36BB0F4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Nařízení (EU) č. 1169/2011 o poskytování informací o potravinách spotřebitelům – POVINNÉ ÚDAJE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54BFA2A1-9939-4867-8F96-028E65936A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230016"/>
            <a:ext cx="10753200" cy="3601984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název potraviny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seznam složek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alergenní látky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množství složky nebo skupiny složek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čisté množství potraviny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datum minimální trvanlivosti nebo datum použitelnosti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podmínky uchování nebo podmínky použití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jméno nebo obch. název a adresa PPP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země původu nebo místo původu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návod k použití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obsah alkoholu - nápoje nad 1,2 % alkoholu 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cs-CZ" sz="1800" dirty="0"/>
              <a:t>výživové údaje</a:t>
            </a:r>
          </a:p>
          <a:p>
            <a:endParaRPr lang="cs-CZ" dirty="0"/>
          </a:p>
        </p:txBody>
      </p:sp>
      <p:pic>
        <p:nvPicPr>
          <p:cNvPr id="6" name="Picture 2" descr="http://paletapotravin.cz/data/images/product/494/product0_4.png">
            <a:extLst>
              <a:ext uri="{FF2B5EF4-FFF2-40B4-BE49-F238E27FC236}">
                <a16:creationId xmlns:a16="http://schemas.microsoft.com/office/drawing/2014/main" id="{86B8D88C-8610-4AF7-9678-D2713DEEA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3291" y="1757734"/>
            <a:ext cx="3958351" cy="395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76681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3FCA25-9CDC-415F-90AE-C12E387D81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01C37E-CCBA-4D0F-B7FE-3DB1828B88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Nařízení (EU) č. 1169/2011 o poskytování informací o potravinách spotřebitelům – Výživové údaje</a:t>
            </a:r>
            <a:br>
              <a:rPr lang="cs-CZ" sz="2800" dirty="0">
                <a:cs typeface="Arial" panose="020B0604020202020204" pitchFamily="34" charset="0"/>
              </a:rPr>
            </a:br>
            <a:endParaRPr lang="cs-CZ" sz="2800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86DF944-B8AD-4BE5-83F2-CA8C2904F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173" y="2155016"/>
            <a:ext cx="8809483" cy="419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36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7E83AA-5044-4C3E-B7A7-5C725903B1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58E0DB2-99CF-4F7A-9261-74DD856B2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Významné množství vitaminů a minerálních látek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AEE45E15-4CCB-45D4-A817-D5D2DAE06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987420"/>
            <a:ext cx="10753200" cy="384458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b="1" dirty="0"/>
              <a:t>15 %</a:t>
            </a:r>
            <a:r>
              <a:rPr lang="cs-CZ" altLang="cs-CZ" dirty="0"/>
              <a:t> referenční výživové hodnoty uvedené na 100 g nebo 100 ml v případě </a:t>
            </a:r>
            <a:r>
              <a:rPr lang="cs-CZ" altLang="cs-CZ" b="1" dirty="0"/>
              <a:t>jiných potravin, než jsou nápoje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/>
              <a:t>7,5 %</a:t>
            </a:r>
            <a:r>
              <a:rPr lang="cs-CZ" altLang="cs-CZ" dirty="0"/>
              <a:t> referenční výživové hodnoty na 100 ml v případě </a:t>
            </a:r>
            <a:r>
              <a:rPr lang="cs-CZ" altLang="cs-CZ" b="1" dirty="0"/>
              <a:t>nápojů</a:t>
            </a:r>
          </a:p>
          <a:p>
            <a:pPr>
              <a:lnSpc>
                <a:spcPct val="90000"/>
              </a:lnSpc>
            </a:pPr>
            <a:endParaRPr lang="cs-CZ" altLang="cs-CZ" dirty="0"/>
          </a:p>
          <a:p>
            <a:pPr>
              <a:lnSpc>
                <a:spcPct val="90000"/>
              </a:lnSpc>
            </a:pPr>
            <a:r>
              <a:rPr lang="cs-CZ" altLang="cs-CZ" b="1" dirty="0"/>
              <a:t>15 % </a:t>
            </a:r>
            <a:r>
              <a:rPr lang="cs-CZ" altLang="cs-CZ" dirty="0"/>
              <a:t>referenční výživové hodnoty v případě, že </a:t>
            </a:r>
            <a:r>
              <a:rPr lang="cs-CZ" altLang="cs-CZ" b="1" dirty="0"/>
              <a:t>balení obsahuje pouze jednu porci</a:t>
            </a:r>
          </a:p>
          <a:p>
            <a:pPr>
              <a:lnSpc>
                <a:spcPct val="90000"/>
              </a:lnSpc>
            </a:pPr>
            <a:endParaRPr lang="cs-CZ" altLang="cs-CZ" b="1" dirty="0"/>
          </a:p>
          <a:p>
            <a:pPr marL="72000" indent="0" algn="ctr">
              <a:buNone/>
            </a:pPr>
            <a:r>
              <a:rPr lang="cs-CZ" altLang="cs-CZ" sz="1800" b="1" dirty="0">
                <a:solidFill>
                  <a:schemeClr val="tx2"/>
                </a:solidFill>
              </a:rPr>
              <a:t>Referenční hodnota příjmu u průměrné dospělé osoby (8 400 </a:t>
            </a:r>
            <a:r>
              <a:rPr lang="cs-CZ" altLang="cs-CZ" sz="1800" b="1" dirty="0" err="1">
                <a:solidFill>
                  <a:schemeClr val="tx2"/>
                </a:solidFill>
              </a:rPr>
              <a:t>kJ</a:t>
            </a:r>
            <a:r>
              <a:rPr lang="cs-CZ" altLang="cs-CZ" sz="1800" b="1" dirty="0">
                <a:solidFill>
                  <a:schemeClr val="tx2"/>
                </a:solidFill>
              </a:rPr>
              <a:t>/2000 kcal)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2966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C005B88B-BED3-4E6F-A78D-125BA998B0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C601AC87-4D53-485A-A081-EB6295F1E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ea typeface="Segoe UI" panose="020B0502040204020203" pitchFamily="34" charset="0"/>
              </a:rPr>
              <a:t>Výživová a zdravotní tvrzení nesmí:</a:t>
            </a:r>
            <a:br>
              <a:rPr lang="cs-CZ" altLang="cs-CZ" dirty="0">
                <a:solidFill>
                  <a:srgbClr val="C00000"/>
                </a:solidFill>
                <a:ea typeface="Segoe UI" panose="020B0502040204020203" pitchFamily="34" charset="0"/>
              </a:rPr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3FCD83C-3B17-4A29-99E3-2180C843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45" y="1315617"/>
            <a:ext cx="10753200" cy="4460400"/>
          </a:xfrm>
        </p:spPr>
        <p:txBody>
          <a:bodyPr/>
          <a:lstStyle/>
          <a:p>
            <a:pPr marL="365125" indent="-282575" algn="ctr">
              <a:buFont typeface="Wingdings" panose="05000000000000000000" pitchFamily="2" charset="2"/>
              <a:buNone/>
              <a:defRPr/>
            </a:pPr>
            <a:endParaRPr lang="cs-CZ" altLang="cs-CZ" b="1" dirty="0">
              <a:solidFill>
                <a:schemeClr val="tx2"/>
              </a:solidFill>
              <a:ea typeface="Segoe UI" panose="020B0502040204020203" pitchFamily="34" charset="0"/>
            </a:endParaRPr>
          </a:p>
          <a:p>
            <a:pPr marL="365125" indent="-282575"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ea typeface="Segoe UI" panose="020B0502040204020203" pitchFamily="34" charset="0"/>
              </a:rPr>
              <a:t>být nepravdivá, dvojsmyslná nebo klamavá</a:t>
            </a:r>
          </a:p>
          <a:p>
            <a:pPr marL="365125" indent="-282575"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ea typeface="Segoe UI" panose="020B0502040204020203" pitchFamily="34" charset="0"/>
              </a:rPr>
              <a:t>vyvolávat pochybnosti o bezpečnosti nebo výživové přiměřenosti jiných potravin</a:t>
            </a:r>
          </a:p>
          <a:p>
            <a:pPr marL="365125" indent="-282575"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ea typeface="Segoe UI" panose="020B0502040204020203" pitchFamily="34" charset="0"/>
              </a:rPr>
              <a:t>nabádat k nadměrné konzumaci určité potraviny</a:t>
            </a:r>
          </a:p>
          <a:p>
            <a:pPr marL="365125" indent="-282575"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ea typeface="Segoe UI" panose="020B0502040204020203" pitchFamily="34" charset="0"/>
              </a:rPr>
              <a:t>uvádět nebo naznačovat, že vyvážená a různorodá strava nemůže obecně zajistit přiměřené množství živin</a:t>
            </a:r>
          </a:p>
          <a:p>
            <a:pPr marL="365125" indent="-282575">
              <a:buFont typeface="Wingdings" panose="05000000000000000000" pitchFamily="2" charset="2"/>
              <a:buChar char="ü"/>
              <a:defRPr/>
            </a:pPr>
            <a:r>
              <a:rPr lang="cs-CZ" altLang="cs-CZ" dirty="0">
                <a:ea typeface="Segoe UI" panose="020B0502040204020203" pitchFamily="34" charset="0"/>
              </a:rPr>
              <a:t>odkazovat na změny tělesných funkcí, které by mohly u spotřebitelů vzbuzovat strach a to jak pomocí textu, tak obrazově, graficky a symbolicky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456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06E3182-07BB-4A87-82F4-C8D70A7F8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042F1B-1C94-4C46-BB7F-48772BB2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Výživová tvrzení - příklad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DBA3F9B-69A5-4BDF-B7F6-8D1D950F8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52939"/>
            <a:ext cx="10753200" cy="4479061"/>
          </a:xfrm>
        </p:spPr>
        <p:txBody>
          <a:bodyPr/>
          <a:lstStyle/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800" b="1" dirty="0">
                <a:solidFill>
                  <a:schemeClr val="accent1"/>
                </a:solidFill>
              </a:rPr>
              <a:t>S NÍZKÝM OBSAHEM TUKU 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Tvrzení, že se jedná o nízkotučnou potravinu, a jakékoli tvrzení, které má pro spotřebitele pravděpodobně stejný význam, lze použít pouze tehdy, neobsahuje-li produkt více než 3 g tuku na 100 g v případě potravin pevné konzistence nebo 1,5 g tuku na 100 ml v případě tekutin (1,8 g tuku na 100 ml v případě polotučného mléka). 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800" b="1" dirty="0">
                <a:solidFill>
                  <a:schemeClr val="accent1"/>
                </a:solidFill>
              </a:rPr>
              <a:t>ZDROJ OMEGA-3 MASTNÝCH KYSELIN 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Tvrzení, že se jedná o potravinu, která je zdrojem omega-3 mastných kyselin, a jakékoli tvrzení, které má pro spotřebitele pravděpodobně stejný význam, lze použít pouze tehdy, obsahuje-li produkt alespoň 0,3 g kyseliny alfa-</a:t>
            </a:r>
            <a:r>
              <a:rPr lang="cs-CZ" sz="1800" dirty="0" err="1"/>
              <a:t>linolenové</a:t>
            </a:r>
            <a:r>
              <a:rPr lang="cs-CZ" sz="1800" dirty="0"/>
              <a:t> na 100 g a na 100 kcal nebo alespoň 40 mg celkového obsahu kyseliny </a:t>
            </a:r>
            <a:r>
              <a:rPr lang="cs-CZ" sz="1800" dirty="0" err="1"/>
              <a:t>eikosapentaenové</a:t>
            </a:r>
            <a:r>
              <a:rPr lang="cs-CZ" sz="1800" dirty="0"/>
              <a:t> a kyseliny </a:t>
            </a:r>
            <a:r>
              <a:rPr lang="cs-CZ" sz="1800" dirty="0" err="1"/>
              <a:t>dokosahexaenové</a:t>
            </a:r>
            <a:r>
              <a:rPr lang="cs-CZ" sz="1800" dirty="0"/>
              <a:t> na 100 g a na 100 kcal. 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800" b="1" dirty="0">
                <a:solidFill>
                  <a:schemeClr val="accent1"/>
                </a:solidFill>
              </a:rPr>
              <a:t>BEZ CUKRŮ</a:t>
            </a:r>
            <a:r>
              <a:rPr lang="cs-CZ" sz="1800" b="1" dirty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Tvrzení, že se jedná o potravinu bez cukrů, a jakékoli tvrzení, které má pro spotřebitele pravděpodobně stejný význam, lze použít pouze tehdy, neobsahuje-li produkt více než 0,5 g cukrů na 100 g nebo 100 ml. </a:t>
            </a:r>
          </a:p>
          <a:p>
            <a:pPr marL="0" indent="0">
              <a:lnSpc>
                <a:spcPct val="100000"/>
              </a:lnSpc>
              <a:buFontTx/>
              <a:buNone/>
              <a:defRPr/>
            </a:pPr>
            <a:r>
              <a:rPr lang="cs-CZ" sz="1800" b="1" dirty="0">
                <a:solidFill>
                  <a:schemeClr val="accent1"/>
                </a:solidFill>
              </a:rPr>
              <a:t>ZDROJ VLÁKNINY </a:t>
            </a:r>
          </a:p>
          <a:p>
            <a:pPr>
              <a:lnSpc>
                <a:spcPct val="100000"/>
              </a:lnSpc>
              <a:defRPr/>
            </a:pPr>
            <a:r>
              <a:rPr lang="cs-CZ" sz="1800" dirty="0"/>
              <a:t>Tvrzení, že se jedná o potravinu, která je zdrojem vlákniny, a jakékoli tvrzení, které má pro spotřebitele pravděpodobně stejný význam, lze použít pouze tehdy, obsahuje-li produkt alespoň 3 g vlákniny na 100 g nebo alespoň 1,5 g na 100 kcal.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5807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32FC45A-26E7-4E72-9192-F096B07F87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4BE0E040-DBC4-4F6F-985A-7DE00481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tvrzení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E3923B6-14AD-4953-A6F6-F1CECE45C4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altLang="cs-CZ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…každé tvrzení, které uvádí, naznačuje nebo ze kterého vyplývá, že existuje </a:t>
            </a:r>
            <a:r>
              <a:rPr lang="cs-CZ" altLang="cs-CZ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souvislost mezi kategorií potravin, potravinou </a:t>
            </a:r>
            <a:br>
              <a:rPr lang="cs-CZ" altLang="cs-CZ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altLang="cs-CZ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nebo některou z jejích složek a zdravím</a:t>
            </a:r>
          </a:p>
          <a:p>
            <a:pPr marL="72000" indent="0">
              <a:buNone/>
            </a:pPr>
            <a:endParaRPr lang="cs-CZ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FontTx/>
              <a:buNone/>
              <a:defRPr/>
            </a:pPr>
            <a:r>
              <a:rPr lang="cs-CZ" altLang="cs-CZ" sz="2000" dirty="0"/>
              <a:t>Příklad:</a:t>
            </a:r>
            <a:endParaRPr lang="cs-CZ" sz="2000" dirty="0"/>
          </a:p>
          <a:p>
            <a:pPr>
              <a:defRPr/>
            </a:pPr>
            <a:r>
              <a:rPr lang="cs-CZ" sz="2000" i="1" dirty="0"/>
              <a:t>Vápník je potřebný pro udržení normálního stavu kostí </a:t>
            </a:r>
          </a:p>
          <a:p>
            <a:pPr>
              <a:defRPr/>
            </a:pPr>
            <a:r>
              <a:rPr lang="cs-CZ" sz="2000" i="1" dirty="0"/>
              <a:t>Vitamin C přispívá k normální tvorbě kolagenu pro normální funkci dásní </a:t>
            </a:r>
          </a:p>
          <a:p>
            <a:pPr>
              <a:defRPr/>
            </a:pPr>
            <a:r>
              <a:rPr lang="cs-CZ" sz="2000" i="1" dirty="0" err="1"/>
              <a:t>Folát</a:t>
            </a:r>
            <a:r>
              <a:rPr lang="cs-CZ" sz="2000" i="1" dirty="0"/>
              <a:t> přispívá k růstu zárodečných tkání během těhotenství </a:t>
            </a:r>
          </a:p>
          <a:p>
            <a:pPr>
              <a:defRPr/>
            </a:pPr>
            <a:r>
              <a:rPr lang="cs-CZ" sz="2000" i="1" dirty="0"/>
              <a:t>EPA a DHA přispívají k normální činnosti srdce </a:t>
            </a:r>
          </a:p>
          <a:p>
            <a:pPr>
              <a:defRPr/>
            </a:pPr>
            <a:r>
              <a:rPr lang="cs-CZ" sz="2000" i="1" dirty="0"/>
              <a:t>Žvýkačky bez cukru přispívají ke zmírnění sucha v ústech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0407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3EA2BA53-2521-4235-9DB0-DD5326043F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E36539D1-5380-4681-B37C-44617788B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situace před rokem 2011, kdy nebylo označování potravin regulováno:</a:t>
            </a:r>
          </a:p>
        </p:txBody>
      </p:sp>
      <p:pic>
        <p:nvPicPr>
          <p:cNvPr id="5" name="Picture 2" descr="C:\Documents and Settings\Brezkova\Dokumenty\Obrázky\halinka\foto-12.jpg">
            <a:extLst>
              <a:ext uri="{FF2B5EF4-FFF2-40B4-BE49-F238E27FC236}">
                <a16:creationId xmlns:a16="http://schemas.microsoft.com/office/drawing/2014/main" id="{C7BCFCA9-1665-4915-9F92-BB58B6D345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784" y="1720267"/>
            <a:ext cx="3613194" cy="492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6737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9EB28DD-5BB5-4F33-8338-977DE06C30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125C313D-FF36-4987-9BB6-C65F5D8BB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Složení potraviny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450A08C-6437-4C6E-AC89-4F8179E16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suroviny uváděné v sestupném množství</a:t>
            </a:r>
          </a:p>
          <a:p>
            <a:r>
              <a:rPr lang="cs-CZ" dirty="0"/>
              <a:t>u vícesložkových surovin je jejich složení uvedeno v závorce)</a:t>
            </a:r>
          </a:p>
          <a:p>
            <a:r>
              <a:rPr lang="cs-CZ" dirty="0"/>
              <a:t>alergeny zvýrazněny tučně, kurzívou, nebo jinak graficky odlišeny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DA7729B-6729-46C1-9E05-860D5B9E9D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47" y="3351034"/>
            <a:ext cx="4720423" cy="312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481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D0D1F1D7741104FB0CEE139304576BC" ma:contentTypeVersion="13" ma:contentTypeDescription="Vytvoří nový dokument" ma:contentTypeScope="" ma:versionID="4630be5e22c57579131d02f542a7a004">
  <xsd:schema xmlns:xsd="http://www.w3.org/2001/XMLSchema" xmlns:xs="http://www.w3.org/2001/XMLSchema" xmlns:p="http://schemas.microsoft.com/office/2006/metadata/properties" xmlns:ns3="594b78a4-2bf0-4df0-b93f-64576109aa61" xmlns:ns4="b0b8ffb6-9dd1-4a5a-865d-25610c021c60" targetNamespace="http://schemas.microsoft.com/office/2006/metadata/properties" ma:root="true" ma:fieldsID="bb82c46157e6e03898d1baefe26a436e" ns3:_="" ns4:_="">
    <xsd:import namespace="594b78a4-2bf0-4df0-b93f-64576109aa61"/>
    <xsd:import namespace="b0b8ffb6-9dd1-4a5a-865d-25610c021c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4b78a4-2bf0-4df0-b93f-64576109aa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b8ffb6-9dd1-4a5a-865d-25610c021c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C065C8-1E7B-46EF-80CB-81E8C95047FD}">
  <ds:schemaRefs>
    <ds:schemaRef ds:uri="594b78a4-2bf0-4df0-b93f-64576109aa61"/>
    <ds:schemaRef ds:uri="http://schemas.microsoft.com/office/2006/documentManagement/types"/>
    <ds:schemaRef ds:uri="b0b8ffb6-9dd1-4a5a-865d-25610c021c60"/>
    <ds:schemaRef ds:uri="http://schemas.microsoft.com/office/infopath/2007/PartnerControls"/>
    <ds:schemaRef ds:uri="http://purl.org/dc/elements/1.1/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FC4BD5A-C588-4C4F-8AE5-144BC53CEF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1F62FA-4D9B-4C34-A2A2-C73C09757F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4b78a4-2bf0-4df0-b93f-64576109aa61"/>
    <ds:schemaRef ds:uri="b0b8ffb6-9dd1-4a5a-865d-25610c021c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MED MUNI</Template>
  <TotalTime>894</TotalTime>
  <Words>978</Words>
  <Application>Microsoft Office PowerPoint</Application>
  <PresentationFormat>Širokoúhlá obrazovka</PresentationFormat>
  <Paragraphs>109</Paragraphs>
  <Slides>15</Slides>
  <Notes>15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1" baseType="lpstr">
      <vt:lpstr>Arial</vt:lpstr>
      <vt:lpstr>Segoe UI</vt:lpstr>
      <vt:lpstr>Segoe UI Black</vt:lpstr>
      <vt:lpstr>Tahoma</vt:lpstr>
      <vt:lpstr>Wingdings</vt:lpstr>
      <vt:lpstr>Prezentace_MU_CZ</vt:lpstr>
      <vt:lpstr>Označování potravin  Jak rozumět údajům na obalech potravin</vt:lpstr>
      <vt:lpstr>Nařízení (EU) č. 1169/2011 o poskytování informací o potravinách spotřebitelům – POVINNÉ ÚDAJE  </vt:lpstr>
      <vt:lpstr>Nařízení (EU) č. 1169/2011 o poskytování informací o potravinách spotřebitelům – Výživové údaje </vt:lpstr>
      <vt:lpstr>Významné množství vitaminů a minerálních látek </vt:lpstr>
      <vt:lpstr>Výživová a zdravotní tvrzení nesmí: </vt:lpstr>
      <vt:lpstr>Výživová tvrzení - příklad</vt:lpstr>
      <vt:lpstr>Zdravotní tvrzení</vt:lpstr>
      <vt:lpstr>Příklad situace před rokem 2011, kdy nebylo označování potravin regulováno:</vt:lpstr>
      <vt:lpstr>Složení potraviny</vt:lpstr>
      <vt:lpstr>Prezentace aplikace PowerPoint</vt:lpstr>
      <vt:lpstr>Datum minimální trvanlivosti a datum použitelnosti</vt:lpstr>
      <vt:lpstr>Označování výrazy „bez lepku“ a „velmi nízký obsah lepku“ se řídí výlučně nařízením (EU) č. 828/2014 </vt:lpstr>
      <vt:lpstr>Potraviny s nízkým obsahem laktózy nebo bezlaktózové</vt:lpstr>
      <vt:lpstr>Nepovinné údaje</vt:lpstr>
      <vt:lpstr>Nutri – score nová cesta v označování potravin?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Výživa dětí</dc:title>
  <dc:creator>Martin Krobot</dc:creator>
  <cp:lastModifiedBy>Kamila Jančeková</cp:lastModifiedBy>
  <cp:revision>27</cp:revision>
  <cp:lastPrinted>2021-04-15T06:59:30Z</cp:lastPrinted>
  <dcterms:created xsi:type="dcterms:W3CDTF">2021-03-04T12:59:06Z</dcterms:created>
  <dcterms:modified xsi:type="dcterms:W3CDTF">2021-11-11T15:30:24Z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0x0101002D0D1F1D7741104FB0CEE139304576BC</vt:lpwstr>
  </property>
</Properties>
</file>