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6"/>
  </p:notesMasterIdLst>
  <p:handoutMasterIdLst>
    <p:handoutMasterId r:id="rId57"/>
  </p:handoutMasterIdLst>
  <p:sldIdLst>
    <p:sldId id="256" r:id="rId2"/>
    <p:sldId id="304" r:id="rId3"/>
    <p:sldId id="306" r:id="rId4"/>
    <p:sldId id="308" r:id="rId5"/>
    <p:sldId id="309" r:id="rId6"/>
    <p:sldId id="258" r:id="rId7"/>
    <p:sldId id="259" r:id="rId8"/>
    <p:sldId id="310" r:id="rId9"/>
    <p:sldId id="260" r:id="rId10"/>
    <p:sldId id="299" r:id="rId11"/>
    <p:sldId id="261" r:id="rId12"/>
    <p:sldId id="311" r:id="rId13"/>
    <p:sldId id="292" r:id="rId14"/>
    <p:sldId id="262" r:id="rId15"/>
    <p:sldId id="263" r:id="rId16"/>
    <p:sldId id="264" r:id="rId17"/>
    <p:sldId id="294" r:id="rId18"/>
    <p:sldId id="293" r:id="rId19"/>
    <p:sldId id="312" r:id="rId20"/>
    <p:sldId id="265" r:id="rId21"/>
    <p:sldId id="313" r:id="rId22"/>
    <p:sldId id="266" r:id="rId23"/>
    <p:sldId id="314" r:id="rId24"/>
    <p:sldId id="301" r:id="rId25"/>
    <p:sldId id="267" r:id="rId26"/>
    <p:sldId id="315" r:id="rId27"/>
    <p:sldId id="268" r:id="rId28"/>
    <p:sldId id="269" r:id="rId29"/>
    <p:sldId id="316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317" r:id="rId38"/>
    <p:sldId id="277" r:id="rId39"/>
    <p:sldId id="278" r:id="rId40"/>
    <p:sldId id="295" r:id="rId41"/>
    <p:sldId id="281" r:id="rId42"/>
    <p:sldId id="296" r:id="rId43"/>
    <p:sldId id="282" r:id="rId44"/>
    <p:sldId id="283" r:id="rId45"/>
    <p:sldId id="284" r:id="rId46"/>
    <p:sldId id="286" r:id="rId47"/>
    <p:sldId id="285" r:id="rId48"/>
    <p:sldId id="298" r:id="rId49"/>
    <p:sldId id="287" r:id="rId50"/>
    <p:sldId id="318" r:id="rId51"/>
    <p:sldId id="288" r:id="rId52"/>
    <p:sldId id="289" r:id="rId53"/>
    <p:sldId id="297" r:id="rId54"/>
    <p:sldId id="302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418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451C853A-4812-4D26-A727-BE0193B63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1C58041F-581C-4B88-8143-BE56D2D5D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Játra jsou uložena v pravé brániční klenbě, ke které jsou připevněna prostřednictvím vazivového pouzdra obalujícího jaterní hmotu. Na zevní, přední ploše jsou játra zřetelně rozdělena na pravý a levý lalok. Vnitřní, zadní a dolní plocha jater je rýhami ve tvaru písmene H členěna na čtvercový lalok a lalok dolní duté žíly. V pravé rýze je uložen žlučový měchýř (vesica fellea), obvykle svým dnem přesahující přední okraj jater. Příčný zářez tzv. jaterní porta (brána) obsahuje útvary vstupující a vystupující z jater. Jsou to především jaterní žlučovody odvádějící žluč z jater, jaterní tepna zásobující kyslíkem jaterní buňky, a vrátnicová žíla (vena portae) přivádějící krev z nepárových orgánů břišní dutiny, především ze stěny střeva.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Hovoříme o funkčním (v. portae) a výživovém (a. hepatica, v. hepatica) oběhu.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https://upload.wikimedia.org/wikipedia/commons/c/ce/Liver_02_Couinaud_classification_animation2.gif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14/9/2019 12:45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http://vos.palestra.cz/skripta/anatomie/10a5a1.htm</a:t>
            </a: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17EE8D52-5BBF-469D-94AB-266CFB015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0579A7-AC20-4D0D-BE82-D931536F5AB2}" type="slidenum">
              <a:rPr lang="cs-CZ" altLang="cs-CZ" sz="1300" smtClean="0"/>
              <a:pPr/>
              <a:t>2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AEFFD09F-047B-46B8-8D49-B7A2D8A480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9173F3C9-7403-4032-985F-0E188DFF7B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https://www.hepatitisc.uw.edu/go/management-cirrhosis-related-complications/ascites-diagnosis-management/core-concept/all 2/10/2019 15:05</a:t>
            </a:r>
          </a:p>
          <a:p>
            <a:endParaRPr lang="cs-CZ" altLang="cs-CZ"/>
          </a:p>
          <a:p>
            <a:r>
              <a:rPr lang="cs-CZ" altLang="cs-CZ"/>
              <a:t>https://wchcmr.org/2016/04/07/caput-medusae/</a:t>
            </a: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2C8861F1-8B12-4169-9F97-9E4765D8D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F839EB-4F7B-44EE-B123-E04138F352D1}" type="slidenum">
              <a:rPr lang="cs-CZ" altLang="cs-CZ" sz="1300" smtClean="0"/>
              <a:pPr/>
              <a:t>19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FCC19E0F-B026-4C27-B046-597A9771D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DEC6888C-7A1F-424A-B813-04608A31A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Hepatitida B je některými autory označována jako „chytrá“ choroba, vzhledem k možnosti vyvinout latentní formu, na kterou ani při vší snaze v nejbližší době zcela určitě nevynalezneme lék. Následná reaktivace probíhá skrytě až se vyvine jaterní cirhóza a jaterní selhání. V terénu cirhózy se může vyvinout hepatocelulární karcinom. Je nadmíru jasné, že takto stigmatizovaní jedinci budou potřebovat transplantaci jater, popřípadě zemřou. Toto je hlavní důvod očkování dětí v útlém věku proti Hepatitidě B!!!</a:t>
            </a:r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7CF133D7-02EA-4143-A1AF-61338746D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4851DB-482E-4552-96F0-E014754BE9F8}" type="slidenum">
              <a:rPr lang="cs-CZ" altLang="cs-CZ" sz="1300" smtClean="0"/>
              <a:pPr/>
              <a:t>27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C93EBFA9-3684-4A0C-A7AE-74D596EE1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597E586C-1038-4A12-BF65-C169FD1CE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C7B16AC3-9D76-4943-A68B-E90FEEBAB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1C6219-CFA0-4C3D-B493-C7DEBEBD811D}" type="slidenum">
              <a:rPr lang="cs-CZ" altLang="cs-CZ" sz="1300" smtClean="0"/>
              <a:pPr/>
              <a:t>28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AAB10306-F42F-4EDA-A030-ECFEA6C3D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FF35282B-E17C-4F65-B92C-72FB7EC9F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P. syndrom – soubor neurčitých příznaků u osob v rekonvalescenci při jinak normálním nálezu při vyšetřování. Nadměrná únava, trávicí obtíže apod. Při jeho vzniku se uplatňují zřejmě psychické vlivy.</a:t>
            </a:r>
          </a:p>
          <a:p>
            <a:endParaRPr lang="cs-CZ" altLang="cs-CZ"/>
          </a:p>
          <a:p>
            <a:r>
              <a:rPr lang="cs-CZ" altLang="cs-CZ"/>
              <a:t>P. hyperbilirubinemie – mírné zvýšení nekonjugovaného bilirubinu bez známek přetrvávání zánětu či jiného jaterního poškození.</a:t>
            </a: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0FB4EA18-824B-454C-9BD5-4E8FF66B5C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29592D-E49A-4757-A6D6-B3C9D387FDDB}" type="slidenum">
              <a:rPr lang="cs-CZ" altLang="cs-CZ" sz="1300" smtClean="0"/>
              <a:pPr/>
              <a:t>29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60D2CDAC-1D31-49E2-A73A-BE99A7F61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5B3B65A4-78FC-4A49-8798-7250AB99D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5A58A361-D882-4DF6-852C-3E1F5FC866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0892DF-53D2-4C94-9348-AF081A88632B}" type="slidenum">
              <a:rPr lang="cs-CZ" altLang="cs-CZ" sz="1300" smtClean="0"/>
              <a:pPr/>
              <a:t>51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7479B705-A6D3-4E58-A8ED-D1AD2E029B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2F225F1-AA23-4652-9004-CC4783CFD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https://cs.wikipedia.org/wiki/Hering%C5%AFv_kan%C3%A1lek#/media/Soubor:Hepatic_structure2.svg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14.9.2019 21:45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http://pfyziolklin.upol.cz/?p=3460</a:t>
            </a:r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DF120290-8E3C-4207-B4C9-416C4DA8A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072EC4-0F28-49F2-AF9D-D18AD0F82ED3}" type="slidenum">
              <a:rPr lang="cs-CZ" altLang="cs-CZ" sz="1300" smtClean="0"/>
              <a:pPr/>
              <a:t>3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E718AEF9-46A8-4223-9349-FED9F1A26F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6A633EAA-1756-4905-98E1-7AA414FDC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b="1" i="1"/>
              <a:t>https://www.solen.cz/pdfs/lek/2007/05/15.pdf</a:t>
            </a:r>
          </a:p>
          <a:p>
            <a:pPr eaLnBrk="1" hangingPunct="1">
              <a:spcBef>
                <a:spcPct val="0"/>
              </a:spcBef>
            </a:pPr>
            <a:endParaRPr lang="cs-CZ" altLang="cs-CZ" b="1" i="1"/>
          </a:p>
          <a:p>
            <a:pPr eaLnBrk="1" hangingPunct="1">
              <a:spcBef>
                <a:spcPct val="0"/>
              </a:spcBef>
            </a:pPr>
            <a:r>
              <a:rPr lang="cs-CZ" altLang="cs-CZ" b="1" i="1"/>
              <a:t>Metabolizmus sacharidů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glykogen (homeostáza koncentrace glukózy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 krvi, hormonální regulace glykogensyntézy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 glykogenolýzy)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glukóza (homeostáza koncentrace glukózy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tvorbou glukózy z neglukózových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zdrojů )</a:t>
            </a:r>
          </a:p>
          <a:p>
            <a:pPr eaLnBrk="1" hangingPunct="1">
              <a:spcBef>
                <a:spcPct val="0"/>
              </a:spcBef>
            </a:pPr>
            <a:r>
              <a:rPr lang="pl-PL" altLang="cs-CZ"/>
              <a:t>– galaktóza (utilizace galaktózy z laktózy,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biosyntéza z galaktózy)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fruktóza (její tvorba z disacharidu sacharózy)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Metabolizmus lipidů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lipoproteidy (syntéza i odbourávání VLDL,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LDL, HDL)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mastné kyseliny (syntéza ketolátek při beta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oxidaci mastných kyselin)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cholesterol (syntéza cholesterolu v závislosti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na jeho exokrinním příjmu)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tvorba žluči (naprosto nezbytná pro digesci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 resorpci lipidů a vitaminů rozpustných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 tucích ze střeva)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tvorba tukových zásob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Metabolizmus sloučenin dusíku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aminokyseliny (syntéza neesenciálních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aminokyselin, odbourávání esenciálních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i neesenciálních aminokyselin, dekarboxylace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aminokyselin na biogenní aminy)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močovina (syntéza)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kreatin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Syntéza důležitých proteinů organizmu</a:t>
            </a:r>
          </a:p>
          <a:p>
            <a:pPr eaLnBrk="1" hangingPunct="1">
              <a:spcBef>
                <a:spcPct val="0"/>
              </a:spcBef>
            </a:pPr>
            <a:r>
              <a:rPr lang="de-DE" altLang="cs-CZ"/>
              <a:t>– albumin (denně až 50 g)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angiotensinogen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alfa1-fetoprotein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orosomukoid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alfa1-antichymotripsin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ceruloplazmin</a:t>
            </a:r>
          </a:p>
          <a:p>
            <a:pPr eaLnBrk="1" hangingPunct="1">
              <a:spcBef>
                <a:spcPct val="0"/>
              </a:spcBef>
            </a:pPr>
            <a:r>
              <a:rPr lang="pl-PL" altLang="cs-CZ"/>
              <a:t>– faktory krevního srážení I, II, V, VII, VIII,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IX, X, XI, XII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inhibitory koagulace (alfa1-antitrypsin, antitrombin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III, alfa2-makroglobulin, protein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S, protein C)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fibrinolitické faktory (plasminogen)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inhibitory fibrinolýzy (alfa2-antiplasmin)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transportní proteiny (ceruloplazmin, globulin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vážící kortikosteroid, růstový hormon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/GH/-protein, haptoglobin, hemopexin, insulin-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/>
              <a:t>like growth hormon /IGF/-protein,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protein vážící retinol, globulin vážící pohlavní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hormony, globulin vážící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tyreoidální hormony, transferin, transthyretin,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protein vážící D vitamin)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apolipoproteiny (apo A-I, Apo A-II,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Apo A-IV, Apo B-100, Apo C-II, Apo D,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Apo E)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erytropoetin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Proteiny akutní fáze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faktory krevního srážení (především protrombin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 fibrinogenu)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komplementový systém (C1–C9)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kalikrein-kininový-systém (prekalikrein)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inhibitory proteináz (</a:t>
            </a:r>
            <a:r>
              <a:rPr lang="el-GR" altLang="cs-CZ"/>
              <a:t>α1-</a:t>
            </a:r>
            <a:r>
              <a:rPr lang="cs-CZ" altLang="cs-CZ"/>
              <a:t>antitrypsin, </a:t>
            </a:r>
            <a:r>
              <a:rPr lang="el-GR" altLang="cs-CZ"/>
              <a:t>α1-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anti chymotripsin)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opsoniny (C-reaktivní protein)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Metabolizmus steroidů – inaktivace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i="1"/>
              <a:t>a exkrece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aldosteronu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glukokortikoidů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estrogenu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progesteronu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testosteronu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Skladování některých vitaminů a mikronutrientů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K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B1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B6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B12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měď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železo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aktivace vitaminu D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https://cz.123rf.com/photo_47616714_liver-functions.-liver-plays-a-major-role-in-metabolism-with-numerous-functions-in-the-human-body,-i.html 2/10/2019 13:35</a:t>
            </a:r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79F0DB16-14B4-49DB-85AB-B2DA9233A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47AD29-CBAE-4EB4-B026-A12E284E8857}" type="slidenum">
              <a:rPr lang="cs-CZ" altLang="cs-CZ" sz="1300" smtClean="0"/>
              <a:pPr/>
              <a:t>4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6F1C8C8B-B978-483E-8CAF-66277E0D0C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08055732-C556-4183-97E4-E5A35D5848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HBsAg, anti-HBc IgM+celk, anti-HCV, anti -HEV              CMV EBV</a:t>
            </a:r>
          </a:p>
          <a:p>
            <a:pPr eaLnBrk="1" hangingPunct="1"/>
            <a:r>
              <a:rPr lang="cs-CZ" altLang="cs-CZ"/>
              <a:t>s-Fe, satFe, transferin, ferritin, sCu, ceruloplazmin, TSH, fT4, celk. IgM, celk. IgG           odpady Cu v moči/24h, </a:t>
            </a:r>
          </a:p>
          <a:p>
            <a:pPr eaLnBrk="1" hangingPunct="1"/>
            <a:r>
              <a:rPr lang="cs-CZ" altLang="cs-CZ"/>
              <a:t>gly nalačno nebo HBA1c + lipidové spektrum + výpočet BMI + změřit TK (NAFLD – typicky zvýšené ALT a GGT až 10x)</a:t>
            </a:r>
          </a:p>
          <a:p>
            <a:pPr eaLnBrk="1" hangingPunct="1"/>
            <a:r>
              <a:rPr lang="cs-CZ" altLang="cs-CZ"/>
              <a:t>+ Aeskulab: ANA (IF), anti-dsDNA (ELISA), hepatopatie BLOT (AMA,-M2, LKM-1, LC1, SLA, aktin), ASMA, anti-transglutamináza, anti-endomysium </a:t>
            </a:r>
          </a:p>
          <a:p>
            <a:pPr eaLnBrk="1" hangingPunct="1"/>
            <a:endParaRPr lang="cs-CZ" altLang="cs-CZ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B691858F-E02D-4853-B8EE-3F11880FF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124C40-C583-4D3F-9A51-36E73D131FAA}" type="slidenum">
              <a:rPr lang="cs-CZ" altLang="cs-CZ" sz="1300" smtClean="0"/>
              <a:pPr/>
              <a:t>6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2CFE857B-FEC3-485E-B6CD-30D0E48BE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07DF24F6-2AA0-44F5-838D-AAEACB79E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Klíčovou rolo hraje zejména patologická imunitnní reakce převážce T cytotoxických lymfocytů vedoucí k poškození nitrojaterních, především interlobulárnícha septálních žlučovodů.</a:t>
            </a: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E2DA3DDF-B1A8-450B-BB9B-5A591A4DD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6D5C1F-A970-434B-A403-D8FA399CEDE0}" type="slidenum">
              <a:rPr lang="cs-CZ" altLang="cs-CZ" sz="1300" smtClean="0"/>
              <a:pPr/>
              <a:t>11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7BB33BDF-AB98-464B-B357-89C48BB274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901253E-F4EC-4915-9AAC-3B689CD00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MRCP - magnetická rezonanční </a:t>
            </a:r>
            <a:r>
              <a:rPr lang="cs-CZ" dirty="0" err="1"/>
              <a:t>cholangiopankreatografie</a:t>
            </a:r>
            <a:r>
              <a:rPr lang="cs-CZ" dirty="0"/>
              <a:t>.</a:t>
            </a:r>
          </a:p>
          <a:p>
            <a:pPr>
              <a:defRPr/>
            </a:pPr>
            <a:r>
              <a:rPr lang="cs-CZ" dirty="0"/>
              <a:t>EUS – </a:t>
            </a:r>
            <a:r>
              <a:rPr lang="cs-CZ" dirty="0" err="1"/>
              <a:t>endosonografie</a:t>
            </a:r>
            <a:endParaRPr lang="cs-CZ" dirty="0"/>
          </a:p>
          <a:p>
            <a:pPr>
              <a:defRPr/>
            </a:pPr>
            <a:r>
              <a:rPr lang="cs-CZ" dirty="0" err="1"/>
              <a:t>Elastografie</a:t>
            </a:r>
            <a:r>
              <a:rPr lang="cs-CZ" dirty="0"/>
              <a:t> – posouzení pokročilosti jaterního poškození &gt;9,6 </a:t>
            </a:r>
            <a:r>
              <a:rPr lang="cs-CZ" dirty="0" err="1"/>
              <a:t>kPa</a:t>
            </a:r>
            <a:r>
              <a:rPr lang="cs-CZ" dirty="0"/>
              <a:t> – pokročilé</a:t>
            </a:r>
          </a:p>
          <a:p>
            <a:pPr>
              <a:defRPr/>
            </a:pPr>
            <a:r>
              <a:rPr lang="cs-CZ" dirty="0"/>
              <a:t>AMA - </a:t>
            </a:r>
            <a:r>
              <a:rPr lang="cs-CZ" dirty="0" err="1"/>
              <a:t>antimitichondriální</a:t>
            </a:r>
            <a:r>
              <a:rPr lang="cs-CZ" dirty="0"/>
              <a:t> </a:t>
            </a:r>
            <a:r>
              <a:rPr lang="cs-CZ" dirty="0" err="1"/>
              <a:t>antibody</a:t>
            </a:r>
            <a:r>
              <a:rPr lang="cs-CZ" dirty="0"/>
              <a:t> typ M2 (senzitivita 90%, specifita 95%) + cholestáza = PBC</a:t>
            </a:r>
          </a:p>
          <a:p>
            <a:pPr marL="181188" indent="-181188">
              <a:buFontTx/>
              <a:buChar char="-"/>
              <a:defRPr/>
            </a:pPr>
            <a:r>
              <a:rPr lang="cs-CZ" dirty="0"/>
              <a:t>Pouze AMA – kontroly 1x ročně </a:t>
            </a:r>
          </a:p>
          <a:p>
            <a:pPr>
              <a:defRPr/>
            </a:pPr>
            <a:r>
              <a:rPr lang="cs-CZ" dirty="0"/>
              <a:t>ANA – </a:t>
            </a:r>
            <a:r>
              <a:rPr lang="cs-CZ" dirty="0" err="1"/>
              <a:t>antinukleární</a:t>
            </a:r>
            <a:r>
              <a:rPr lang="cs-CZ" dirty="0"/>
              <a:t> </a:t>
            </a:r>
            <a:r>
              <a:rPr lang="cs-CZ" dirty="0" err="1"/>
              <a:t>antibody</a:t>
            </a:r>
            <a:r>
              <a:rPr lang="cs-CZ" dirty="0"/>
              <a:t> (</a:t>
            </a:r>
            <a:r>
              <a:rPr lang="cs-CZ" dirty="0" err="1"/>
              <a:t>snzitivita</a:t>
            </a:r>
            <a:r>
              <a:rPr lang="cs-CZ" dirty="0"/>
              <a:t> nízká, specifita u podtypů anti-sp100, anti-gp210 specifita 95%</a:t>
            </a: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E2302B7F-4E71-44E2-A5F2-1D0E288CF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019E30-345B-489A-B0C4-632D1B462E0F}" type="slidenum">
              <a:rPr lang="cs-CZ" altLang="cs-CZ" sz="1300" smtClean="0"/>
              <a:pPr/>
              <a:t>12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FD4CF745-56DB-4D60-A844-4503C3EFB5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907B5D2C-E771-4A35-BE9F-4172F220EF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2/10/2019 13:20 http://dailymedfact.com/primary-biliary-cholangitis-pbc/#prettyPhoto/0/ </a:t>
            </a: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EE40FF2A-0B43-4BE3-B45D-0C4030DE0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09B15D-C9AA-4848-9786-E9770EF69F46}" type="slidenum">
              <a:rPr lang="cs-CZ" altLang="cs-CZ" sz="1300" smtClean="0"/>
              <a:pPr/>
              <a:t>13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90CD8D99-4353-45F7-83E2-A06D0949B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FCE319D0-570B-44DC-875C-CEC26E8A2C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https://www.hepatitisc.uw.edu/go/management-cirrhosis-related-complications/varices-screening-prevention-bleeding/core-concept/all</a:t>
            </a:r>
          </a:p>
          <a:p>
            <a:r>
              <a:rPr lang="cs-CZ" altLang="cs-CZ"/>
              <a:t>2/10/2019</a:t>
            </a: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45AE43F0-CC73-4E03-8441-38F0A1FB0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6B9CD2-991A-4106-B0CC-31AB1BFCD118}" type="slidenum">
              <a:rPr lang="cs-CZ" altLang="cs-CZ" sz="1300" smtClean="0"/>
              <a:pPr/>
              <a:t>17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9405F858-8288-4865-9C7C-72ACF8ACB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D82F0D11-D4F6-4D12-860B-31BA4CA7B1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https://www.wjgnet.com/2150-5349/full/v10/i1/1.htm</a:t>
            </a:r>
          </a:p>
          <a:p>
            <a:endParaRPr lang="cs-CZ" altLang="cs-CZ"/>
          </a:p>
          <a:p>
            <a:r>
              <a:rPr lang="cs-CZ" altLang="cs-CZ"/>
              <a:t>https://www.omicsonline.org/ireland/esophageal-varices-peer-reviewed-pdf-ppt-articles/ 2/10/2019 13:50</a:t>
            </a: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BF584259-2D97-43C8-8C54-68BDAD430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B239F5-96FA-4757-8D53-F19ED601D8E0}" type="slidenum">
              <a:rPr lang="cs-CZ" altLang="cs-CZ" sz="1300" smtClean="0"/>
              <a:pPr/>
              <a:t>18</a:t>
            </a:fld>
            <a:endParaRPr lang="cs-CZ" altLang="cs-CZ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48158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000" dirty="0"/>
              <a:t>Gastroenterologie III</a:t>
            </a:r>
            <a:br>
              <a:rPr lang="cs-CZ" altLang="cs-CZ" sz="5400" dirty="0"/>
            </a:br>
            <a:br>
              <a:rPr lang="cs-CZ" altLang="cs-CZ" sz="5400" dirty="0"/>
            </a:br>
            <a:r>
              <a:rPr lang="cs-CZ" altLang="cs-CZ" sz="3000" dirty="0">
                <a:cs typeface="Calibri" panose="020F0502020204030204" pitchFamily="34" charset="0"/>
              </a:rPr>
              <a:t>Onemocnění jater, žlučníku a pankreatu</a:t>
            </a:r>
            <a:br>
              <a:rPr lang="sk-SK" altLang="cs-CZ" sz="3000" dirty="0">
                <a:solidFill>
                  <a:srgbClr val="898989"/>
                </a:solidFill>
                <a:cs typeface="Calibri" panose="020F050202020403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A288B627-E6F6-43E0-A358-970275F7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Ikterus</a:t>
            </a:r>
          </a:p>
        </p:txBody>
      </p:sp>
      <p:graphicFrame>
        <p:nvGraphicFramePr>
          <p:cNvPr id="16387" name="Object 5">
            <a:extLst>
              <a:ext uri="{FF2B5EF4-FFF2-40B4-BE49-F238E27FC236}">
                <a16:creationId xmlns:a16="http://schemas.microsoft.com/office/drawing/2014/main" id="{7B30CCF9-C919-4341-B44B-7A4ED6D2645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979901"/>
              </p:ext>
            </p:extLst>
          </p:nvPr>
        </p:nvGraphicFramePr>
        <p:xfrm>
          <a:off x="719999" y="1358900"/>
          <a:ext cx="5443931" cy="462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Fotografie" r:id="rId3" imgW="7895238" imgH="6714286" progId="MSPhotoEd.3">
                  <p:embed/>
                </p:oleObj>
              </mc:Choice>
              <mc:Fallback>
                <p:oleObj name="Fotografie" r:id="rId3" imgW="7895238" imgH="6714286" progId="MSPhotoEd.3">
                  <p:embed/>
                  <p:pic>
                    <p:nvPicPr>
                      <p:cNvPr id="16387" name="Object 5">
                        <a:extLst>
                          <a:ext uri="{FF2B5EF4-FFF2-40B4-BE49-F238E27FC236}">
                            <a16:creationId xmlns:a16="http://schemas.microsoft.com/office/drawing/2014/main" id="{7B30CCF9-C919-4341-B44B-7A4ED6D2645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358900"/>
                        <a:ext cx="5443931" cy="4629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CFE3FA-9E69-4B81-9EE4-20A3FEB5E6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C3C8BF-2465-4446-A131-792213768E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B12FD5D-F826-4CD9-888C-AF3F59E2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Primární biliární </a:t>
            </a:r>
            <a:r>
              <a:rPr lang="cs-CZ" altLang="cs-CZ" b="1" dirty="0" err="1"/>
              <a:t>cholangoitida</a:t>
            </a:r>
            <a:r>
              <a:rPr lang="cs-CZ" altLang="cs-CZ" b="1" dirty="0"/>
              <a:t> I</a:t>
            </a:r>
            <a:endParaRPr lang="cs-CZ" altLang="cs-CZ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37444C-39FB-4E7B-9074-C8EAECCC78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dříve primární biliární cirhóza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chronické autoimunitní onemocnění vyznačující se cholestázou přítomnou více </a:t>
            </a:r>
            <a:br>
              <a:rPr lang="cs-CZ" altLang="cs-CZ" dirty="0"/>
            </a:br>
            <a:r>
              <a:rPr lang="cs-CZ" altLang="cs-CZ" dirty="0"/>
              <a:t>než 6 měsíců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90% ženy, mladšího a středního věku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poškození </a:t>
            </a:r>
            <a:r>
              <a:rPr lang="cs-CZ" altLang="cs-CZ" dirty="0" err="1"/>
              <a:t>intrahepatalních</a:t>
            </a:r>
            <a:r>
              <a:rPr lang="cs-CZ" altLang="cs-CZ" dirty="0"/>
              <a:t>, především </a:t>
            </a:r>
            <a:r>
              <a:rPr lang="cs-CZ" altLang="cs-CZ" dirty="0" err="1"/>
              <a:t>interlobulárních</a:t>
            </a:r>
            <a:r>
              <a:rPr lang="cs-CZ" altLang="cs-CZ" dirty="0"/>
              <a:t> a septálních žlučovodů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postupné </a:t>
            </a:r>
            <a:r>
              <a:rPr lang="cs-CZ" altLang="cs-CZ" b="1" dirty="0">
                <a:solidFill>
                  <a:schemeClr val="tx2"/>
                </a:solidFill>
              </a:rPr>
              <a:t>ztlušťování stěny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žlučovodů s narůstající obstrukcí,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chemeClr val="tx2"/>
                </a:solidFill>
              </a:rPr>
              <a:t>fibróza</a:t>
            </a:r>
            <a:r>
              <a:rPr lang="cs-CZ" altLang="cs-CZ" dirty="0"/>
              <a:t> přilehlých jaterních buněk, </a:t>
            </a:r>
            <a:r>
              <a:rPr lang="cs-CZ" altLang="cs-CZ" b="1" dirty="0">
                <a:solidFill>
                  <a:schemeClr val="tx2"/>
                </a:solidFill>
              </a:rPr>
              <a:t>uzlovitá regenerace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jaterního parenchymu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B6AC71-7C23-492D-AC82-6C2E943A49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F1C4E8-6E0F-4320-B1D7-359C14843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D036630C-14CB-4B65-B83B-A06DE374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Primární biliární </a:t>
            </a:r>
            <a:r>
              <a:rPr lang="cs-CZ" altLang="cs-CZ" b="1" dirty="0" err="1"/>
              <a:t>cholangoitida</a:t>
            </a:r>
            <a:r>
              <a:rPr lang="cs-CZ" altLang="cs-CZ" b="1" dirty="0"/>
              <a:t> II</a:t>
            </a:r>
            <a:endParaRPr lang="cs-CZ" altLang="cs-CZ" dirty="0"/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98D8B028-ACE8-4449-8B01-2881C2F7C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laboratorně</a:t>
            </a:r>
            <a:r>
              <a:rPr lang="cs-CZ" altLang="cs-CZ" sz="2200" dirty="0"/>
              <a:t> - zvýšení ALP, GGT,   </a:t>
            </a:r>
            <a:r>
              <a:rPr lang="cs-CZ" altLang="cs-CZ" sz="2200" dirty="0" err="1"/>
              <a:t>hyperbilirubinémie</a:t>
            </a:r>
            <a:r>
              <a:rPr lang="cs-CZ" altLang="cs-CZ" sz="2200" dirty="0"/>
              <a:t> až v pozdním stadiu, anti M2 AMA, ANA, </a:t>
            </a:r>
            <a:r>
              <a:rPr lang="cs-CZ" altLang="cs-CZ" sz="2200" dirty="0" err="1"/>
              <a:t>polyklonální</a:t>
            </a:r>
            <a:r>
              <a:rPr lang="cs-CZ" altLang="cs-CZ" sz="2200" dirty="0"/>
              <a:t> zvýšení </a:t>
            </a:r>
            <a:r>
              <a:rPr lang="cs-CZ" altLang="cs-CZ" sz="2200" dirty="0" err="1"/>
              <a:t>IgM</a:t>
            </a:r>
            <a:r>
              <a:rPr lang="cs-CZ" altLang="cs-CZ" sz="2200" dirty="0"/>
              <a:t>,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zobrazovací metody </a:t>
            </a:r>
            <a:r>
              <a:rPr lang="cs-CZ" altLang="cs-CZ" sz="2200" dirty="0"/>
              <a:t>– UZ, MRCP, EUS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biopsie jater </a:t>
            </a:r>
            <a:r>
              <a:rPr lang="cs-CZ" altLang="cs-CZ" sz="2200" dirty="0"/>
              <a:t>– nejasné případy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1. volba </a:t>
            </a:r>
            <a:r>
              <a:rPr lang="cs-CZ" altLang="cs-CZ" sz="2200" dirty="0" err="1"/>
              <a:t>ursodeoxycholová</a:t>
            </a:r>
            <a:r>
              <a:rPr lang="cs-CZ" altLang="cs-CZ" sz="2200" dirty="0"/>
              <a:t> kyseliny, 2. </a:t>
            </a:r>
            <a:r>
              <a:rPr lang="cs-CZ" altLang="cs-CZ" sz="2200" dirty="0" err="1"/>
              <a:t>obeticholová</a:t>
            </a:r>
            <a:r>
              <a:rPr lang="cs-CZ" altLang="cs-CZ" sz="2200" dirty="0"/>
              <a:t> kyselina (ČR není registrována), (</a:t>
            </a:r>
            <a:r>
              <a:rPr lang="cs-CZ" altLang="cs-CZ" sz="2200" dirty="0" err="1"/>
              <a:t>budesonid</a:t>
            </a:r>
            <a:r>
              <a:rPr lang="cs-CZ" altLang="cs-CZ" sz="2200" dirty="0"/>
              <a:t>?, </a:t>
            </a:r>
            <a:r>
              <a:rPr lang="cs-CZ" altLang="cs-CZ" sz="2200" dirty="0" err="1"/>
              <a:t>fibráty</a:t>
            </a:r>
            <a:r>
              <a:rPr lang="cs-CZ" altLang="cs-CZ" sz="2200" dirty="0"/>
              <a:t>?), transplantace jater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6C0279-6443-4F5B-95E0-CBC6606A60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D7DB2C-E267-42A6-AEFB-A8BF823AB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7AAFE158-08A1-4B0A-B4DA-E43FD45C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MRCP při PBC</a:t>
            </a:r>
          </a:p>
        </p:txBody>
      </p:sp>
      <p:pic>
        <p:nvPicPr>
          <p:cNvPr id="21507" name="Zástupný symbol pro obsah 2">
            <a:extLst>
              <a:ext uri="{FF2B5EF4-FFF2-40B4-BE49-F238E27FC236}">
                <a16:creationId xmlns:a16="http://schemas.microsoft.com/office/drawing/2014/main" id="{F180724C-7B4E-4258-B644-7FED87FA7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29688"/>
            <a:ext cx="7218639" cy="414020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8B34A3-3F96-4E3E-A887-025F94ED95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AAFA19-A4F7-4E81-B0FF-DA7DEE456D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2068EBA-E6C0-4857-BC63-14D81EAF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Portální hypertenze I</a:t>
            </a:r>
            <a:endParaRPr lang="cs-CZ" altLang="cs-CZ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C747A61-9A5C-47C7-9F06-D8A5F0D6EF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1094372" cy="4139998"/>
          </a:xfrm>
        </p:spPr>
        <p:txBody>
          <a:bodyPr rtlCol="0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sk-SK" sz="3600" dirty="0"/>
              <a:t>zvýšení </a:t>
            </a:r>
            <a:r>
              <a:rPr lang="sk-SK" sz="3600" dirty="0" err="1"/>
              <a:t>portosystémového</a:t>
            </a:r>
            <a:r>
              <a:rPr lang="sk-SK" sz="3600" dirty="0"/>
              <a:t> tlakového gradientu nad </a:t>
            </a:r>
            <a:r>
              <a:rPr lang="sk-SK" sz="3600" b="1" dirty="0"/>
              <a:t>5 mm Hg</a:t>
            </a:r>
            <a:r>
              <a:rPr lang="sk-SK" sz="3600" dirty="0"/>
              <a:t> - klinicky závažná nad </a:t>
            </a:r>
            <a:r>
              <a:rPr lang="sk-SK" sz="3600" b="1" dirty="0"/>
              <a:t>10 mm Hg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600" dirty="0"/>
              <a:t>systém v. </a:t>
            </a:r>
            <a:r>
              <a:rPr lang="cs-CZ" altLang="cs-CZ" sz="3600" dirty="0" err="1"/>
              <a:t>portae</a:t>
            </a:r>
            <a:r>
              <a:rPr lang="cs-CZ" altLang="cs-CZ" sz="3600" dirty="0"/>
              <a:t> a v. </a:t>
            </a:r>
            <a:r>
              <a:rPr lang="cs-CZ" altLang="cs-CZ" sz="3600" dirty="0" err="1"/>
              <a:t>hepatica</a:t>
            </a:r>
            <a:r>
              <a:rPr lang="cs-CZ" altLang="cs-CZ" sz="3600" dirty="0"/>
              <a:t> je propojen přes jaterní sinusoidy, při ztížení průtoku vzniká portální hypertenze</a:t>
            </a:r>
          </a:p>
          <a:p>
            <a:pPr>
              <a:buFont typeface="Arial" charset="0"/>
              <a:buChar char="•"/>
              <a:defRPr/>
            </a:pPr>
            <a:r>
              <a:rPr lang="sk-SK" sz="3600" b="1" dirty="0" err="1">
                <a:solidFill>
                  <a:schemeClr val="tx2"/>
                </a:solidFill>
              </a:rPr>
              <a:t>prehepatální</a:t>
            </a:r>
            <a:r>
              <a:rPr lang="sk-SK" sz="3600" dirty="0"/>
              <a:t> – trombóza v. </a:t>
            </a:r>
            <a:r>
              <a:rPr lang="sk-SK" sz="3600" dirty="0" err="1"/>
              <a:t>lienalis</a:t>
            </a:r>
            <a:r>
              <a:rPr lang="sk-SK" sz="3600" dirty="0"/>
              <a:t>, v. </a:t>
            </a:r>
            <a:r>
              <a:rPr lang="sk-SK" sz="3600" dirty="0" err="1"/>
              <a:t>portae</a:t>
            </a:r>
            <a:endParaRPr lang="sk-SK" sz="3600" dirty="0"/>
          </a:p>
          <a:p>
            <a:pPr>
              <a:buFont typeface="Arial" charset="0"/>
              <a:buChar char="•"/>
              <a:defRPr/>
            </a:pPr>
            <a:r>
              <a:rPr lang="sk-SK" sz="3600" b="1" dirty="0" err="1">
                <a:solidFill>
                  <a:schemeClr val="tx2"/>
                </a:solidFill>
              </a:rPr>
              <a:t>intrahepatální</a:t>
            </a:r>
            <a:r>
              <a:rPr lang="sk-SK" sz="3600" i="1" u="sng" dirty="0"/>
              <a:t> </a:t>
            </a:r>
          </a:p>
          <a:p>
            <a:pPr marL="0" indent="0">
              <a:buNone/>
              <a:defRPr/>
            </a:pPr>
            <a:r>
              <a:rPr lang="sk-SK" sz="3600" i="1" dirty="0"/>
              <a:t>    </a:t>
            </a:r>
            <a:r>
              <a:rPr lang="sk-SK" sz="3600" dirty="0"/>
              <a:t>– </a:t>
            </a:r>
            <a:r>
              <a:rPr lang="sk-SK" sz="3600" dirty="0" err="1"/>
              <a:t>presinusoidální</a:t>
            </a:r>
            <a:r>
              <a:rPr lang="sk-SK" sz="3600" dirty="0"/>
              <a:t> (</a:t>
            </a:r>
            <a:r>
              <a:rPr lang="sk-SK" sz="3600" dirty="0" err="1"/>
              <a:t>schistosomiáza</a:t>
            </a:r>
            <a:r>
              <a:rPr lang="sk-SK" sz="3600" dirty="0"/>
              <a:t>, metastázy,</a:t>
            </a:r>
            <a:br>
              <a:rPr lang="sk-SK" sz="3600" dirty="0"/>
            </a:br>
            <a:r>
              <a:rPr lang="sk-SK" sz="3600" dirty="0"/>
              <a:t>       </a:t>
            </a:r>
            <a:r>
              <a:rPr lang="sk-SK" sz="3600" dirty="0" err="1"/>
              <a:t>myeloproliferace</a:t>
            </a:r>
            <a:r>
              <a:rPr lang="sk-SK" sz="3600" dirty="0"/>
              <a:t>)</a:t>
            </a:r>
          </a:p>
          <a:p>
            <a:pPr marL="0" indent="0">
              <a:buNone/>
              <a:defRPr/>
            </a:pPr>
            <a:r>
              <a:rPr lang="sk-SK" sz="3600" dirty="0"/>
              <a:t>    – </a:t>
            </a:r>
            <a:r>
              <a:rPr lang="sk-SK" sz="3600" dirty="0" err="1"/>
              <a:t>sinusoidální</a:t>
            </a:r>
            <a:r>
              <a:rPr lang="sk-SK" sz="3600" dirty="0"/>
              <a:t> (</a:t>
            </a:r>
            <a:r>
              <a:rPr lang="sk-SK" sz="3600" dirty="0" err="1"/>
              <a:t>jaterní</a:t>
            </a:r>
            <a:r>
              <a:rPr lang="sk-SK" sz="3600" dirty="0"/>
              <a:t> cirhóza)</a:t>
            </a:r>
          </a:p>
          <a:p>
            <a:pPr marL="0" indent="0">
              <a:buNone/>
              <a:defRPr/>
            </a:pPr>
            <a:r>
              <a:rPr lang="sk-SK" sz="3600" dirty="0"/>
              <a:t>    – </a:t>
            </a:r>
            <a:r>
              <a:rPr lang="sk-SK" sz="3600" dirty="0" err="1"/>
              <a:t>postsinusoidální</a:t>
            </a:r>
            <a:r>
              <a:rPr lang="sk-SK" sz="3600" dirty="0"/>
              <a:t> (</a:t>
            </a:r>
            <a:r>
              <a:rPr lang="sk-SK" sz="3600" dirty="0" err="1"/>
              <a:t>sinusoidální</a:t>
            </a:r>
            <a:r>
              <a:rPr lang="sk-SK" sz="3600" dirty="0"/>
              <a:t> </a:t>
            </a:r>
            <a:r>
              <a:rPr lang="sk-SK" sz="3600" dirty="0" err="1"/>
              <a:t>obstrukční</a:t>
            </a:r>
            <a:r>
              <a:rPr lang="sk-SK" sz="3600" dirty="0"/>
              <a:t> </a:t>
            </a:r>
            <a:r>
              <a:rPr lang="sk-SK" sz="3600" dirty="0" err="1"/>
              <a:t>syndrom</a:t>
            </a:r>
            <a:br>
              <a:rPr lang="sk-SK" sz="3600" dirty="0"/>
            </a:br>
            <a:r>
              <a:rPr lang="sk-SK" sz="3600" dirty="0"/>
              <a:t>       </a:t>
            </a:r>
            <a:r>
              <a:rPr lang="sk-SK" sz="3600" dirty="0" err="1"/>
              <a:t>dříve</a:t>
            </a:r>
            <a:r>
              <a:rPr lang="sk-SK" sz="3600" dirty="0"/>
              <a:t> </a:t>
            </a:r>
            <a:r>
              <a:rPr lang="sk-SK" sz="3600" dirty="0" err="1"/>
              <a:t>venookluzivní</a:t>
            </a:r>
            <a:r>
              <a:rPr lang="sk-SK" sz="3600" dirty="0"/>
              <a:t> nemoc)</a:t>
            </a:r>
          </a:p>
          <a:p>
            <a:pPr>
              <a:buFont typeface="Arial" charset="0"/>
              <a:buChar char="•"/>
              <a:defRPr/>
            </a:pPr>
            <a:r>
              <a:rPr lang="sk-SK" sz="3600" b="1" dirty="0" err="1">
                <a:solidFill>
                  <a:schemeClr val="tx2"/>
                </a:solidFill>
              </a:rPr>
              <a:t>posthepatální</a:t>
            </a:r>
            <a:r>
              <a:rPr lang="sk-SK" sz="3600" dirty="0"/>
              <a:t> – </a:t>
            </a:r>
            <a:r>
              <a:rPr lang="sk-SK" sz="3600" dirty="0" err="1"/>
              <a:t>Budd-Chiariho</a:t>
            </a:r>
            <a:r>
              <a:rPr lang="sk-SK" sz="3600" dirty="0"/>
              <a:t> </a:t>
            </a:r>
            <a:r>
              <a:rPr lang="sk-SK" sz="3600" dirty="0" err="1"/>
              <a:t>syndrom</a:t>
            </a:r>
            <a:r>
              <a:rPr lang="sk-SK" sz="3600" dirty="0"/>
              <a:t>, </a:t>
            </a:r>
            <a:r>
              <a:rPr lang="sk-SK" sz="3600" dirty="0" err="1"/>
              <a:t>kostriktivní</a:t>
            </a:r>
            <a:r>
              <a:rPr lang="sk-SK" sz="3600" dirty="0"/>
              <a:t> </a:t>
            </a:r>
            <a:r>
              <a:rPr lang="sk-SK" sz="3600" dirty="0" err="1"/>
              <a:t>perikarditída</a:t>
            </a:r>
            <a:r>
              <a:rPr lang="sk-SK" sz="3600" dirty="0"/>
              <a:t>, SS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1AE066-26FF-4533-AF87-615DD3C86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F3382A-9542-4603-BB59-888EB5B34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DFEDFD9-890A-47CB-BB96-6FD4897C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Portální hypertenze II</a:t>
            </a:r>
            <a:endParaRPr lang="cs-CZ" altLang="cs-CZ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AEA9DE5-2D9E-4E18-B464-FDD929286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kolaterální oběh v místech </a:t>
            </a:r>
            <a:r>
              <a:rPr lang="cs-CZ" altLang="cs-CZ" sz="2200" dirty="0" err="1"/>
              <a:t>portokaválních</a:t>
            </a:r>
            <a:r>
              <a:rPr lang="cs-CZ" altLang="cs-CZ" sz="2200" dirty="0"/>
              <a:t> anastomóz (jícnové varixy, hemoroidy, </a:t>
            </a:r>
            <a:r>
              <a:rPr lang="cs-CZ" altLang="cs-CZ" sz="2200" dirty="0" err="1"/>
              <a:t>caput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medusae</a:t>
            </a:r>
            <a:r>
              <a:rPr lang="cs-CZ" altLang="cs-CZ" sz="2200" dirty="0"/>
              <a:t>), ascites, splenomegalie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685261-6528-4EA5-9C01-8DCD4E5A5E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DAFDA5-A63A-4361-99E2-F11129A27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71CB903-91B9-4DBE-9486-E6F2A610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Portální hypertenze III - komplikace 1</a:t>
            </a:r>
            <a:endParaRPr lang="cs-CZ" altLang="cs-CZ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3C814F-A9AE-46DB-ADA0-F65C8DC9F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krvácení z jícnových varixů </a:t>
            </a:r>
            <a:r>
              <a:rPr lang="cs-CZ" altLang="cs-CZ" sz="2200" dirty="0"/>
              <a:t>- endoskopické ošetření (</a:t>
            </a:r>
            <a:r>
              <a:rPr lang="cs-CZ" altLang="cs-CZ" sz="2200" dirty="0" err="1"/>
              <a:t>Ligace</a:t>
            </a:r>
            <a:r>
              <a:rPr lang="cs-CZ" altLang="cs-CZ" sz="2200" dirty="0"/>
              <a:t>, Sklerotizace, Danišův stent, </a:t>
            </a:r>
            <a:r>
              <a:rPr lang="cs-CZ" altLang="cs-CZ" sz="2200" dirty="0" err="1"/>
              <a:t>Sengstakenova</a:t>
            </a:r>
            <a:r>
              <a:rPr lang="cs-CZ" altLang="cs-CZ" sz="2200" dirty="0"/>
              <a:t> sonda), TIPS, </a:t>
            </a:r>
            <a:r>
              <a:rPr lang="cs-CZ" altLang="cs-CZ" sz="2200" dirty="0" err="1"/>
              <a:t>terlipresin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somatostatin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octreotid</a:t>
            </a:r>
            <a:r>
              <a:rPr lang="cs-CZ" altLang="cs-CZ" sz="2200" dirty="0"/>
              <a:t>, substituce EBR, úprava koagulací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ascites </a:t>
            </a:r>
            <a:r>
              <a:rPr lang="cs-CZ" altLang="cs-CZ" sz="2200" dirty="0"/>
              <a:t>- ze zvýšeného portálního tlaku (spolu podíl </a:t>
            </a:r>
            <a:r>
              <a:rPr lang="cs-CZ" altLang="cs-CZ" sz="2200" dirty="0" err="1"/>
              <a:t>hypalbuminémie</a:t>
            </a:r>
            <a:r>
              <a:rPr lang="cs-CZ" altLang="cs-CZ" sz="2200" dirty="0"/>
              <a:t>, zvýšená tvorba lymfy při ztíženém odtoku z jater) - omezení tekutin, kalium šetřící diuretika, punkce - málo efektní, TIPS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38A900-FE83-41CD-94D6-22FB170CD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A2E3F1-C405-42C7-9465-4478CD89A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70C58AFD-7CBE-4CDE-921F-1895BEA5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Jícnové varixy – endoskopicky 1</a:t>
            </a:r>
          </a:p>
        </p:txBody>
      </p:sp>
      <p:pic>
        <p:nvPicPr>
          <p:cNvPr id="26627" name="Zástupný symbol pro obsah 5">
            <a:extLst>
              <a:ext uri="{FF2B5EF4-FFF2-40B4-BE49-F238E27FC236}">
                <a16:creationId xmlns:a16="http://schemas.microsoft.com/office/drawing/2014/main" id="{ED150CDB-6B09-48F3-9F69-5032BA898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16182"/>
            <a:ext cx="5262966" cy="4140200"/>
          </a:xfrm>
        </p:spPr>
      </p:pic>
      <p:pic>
        <p:nvPicPr>
          <p:cNvPr id="26628" name="Obrázek 6">
            <a:extLst>
              <a:ext uri="{FF2B5EF4-FFF2-40B4-BE49-F238E27FC236}">
                <a16:creationId xmlns:a16="http://schemas.microsoft.com/office/drawing/2014/main" id="{55A1E7A2-5EB1-429B-B439-A1743AB9A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18" y="1516182"/>
            <a:ext cx="518691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8774A5-A4F8-4793-95A2-4FD37C5FBD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9884C4-2C8A-448F-993F-8AF97D0E97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4E8D7DE-4213-422B-9F2A-9BC97E8B3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Jícnové varixy – endoskopicky 2</a:t>
            </a:r>
          </a:p>
        </p:txBody>
      </p:sp>
      <p:pic>
        <p:nvPicPr>
          <p:cNvPr id="28675" name="Zástupný symbol pro obsah 3">
            <a:extLst>
              <a:ext uri="{FF2B5EF4-FFF2-40B4-BE49-F238E27FC236}">
                <a16:creationId xmlns:a16="http://schemas.microsoft.com/office/drawing/2014/main" id="{AA4D959B-F9F9-4E86-9C92-745E4E5E6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41" y="1624388"/>
            <a:ext cx="5156273" cy="4150800"/>
          </a:xfrm>
        </p:spPr>
      </p:pic>
      <p:pic>
        <p:nvPicPr>
          <p:cNvPr id="28676" name="Zástupný symbol pro obsah 4">
            <a:extLst>
              <a:ext uri="{FF2B5EF4-FFF2-40B4-BE49-F238E27FC236}">
                <a16:creationId xmlns:a16="http://schemas.microsoft.com/office/drawing/2014/main" id="{F5E5EA24-C525-4A9E-A2C8-95FFA8991CC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128" y="1624388"/>
            <a:ext cx="4926641" cy="414000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186B8E-1FB4-4F3D-A68F-E03A6BA5FA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3BCABE-8EEC-45E6-BB36-2314437C1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1F4DBB7-DE6D-4364-AF9A-2517DAA6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Ascites a </a:t>
            </a:r>
            <a:r>
              <a:rPr lang="cs-CZ" altLang="cs-CZ" b="1" dirty="0" err="1"/>
              <a:t>caput</a:t>
            </a:r>
            <a:r>
              <a:rPr lang="cs-CZ" altLang="cs-CZ" b="1" dirty="0"/>
              <a:t> </a:t>
            </a:r>
            <a:r>
              <a:rPr lang="cs-CZ" altLang="cs-CZ" b="1" dirty="0" err="1"/>
              <a:t>medusae</a:t>
            </a:r>
            <a:endParaRPr lang="cs-CZ" altLang="cs-CZ" b="1" dirty="0"/>
          </a:p>
        </p:txBody>
      </p:sp>
      <p:pic>
        <p:nvPicPr>
          <p:cNvPr id="30723" name="Zástupný symbol pro obsah 3">
            <a:extLst>
              <a:ext uri="{FF2B5EF4-FFF2-40B4-BE49-F238E27FC236}">
                <a16:creationId xmlns:a16="http://schemas.microsoft.com/office/drawing/2014/main" id="{99DDB768-4948-43FC-A69D-8E1966530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46" y="1892890"/>
            <a:ext cx="8717982" cy="4140200"/>
          </a:xfrm>
        </p:spPr>
      </p:pic>
      <p:pic>
        <p:nvPicPr>
          <p:cNvPr id="30724" name="Obrázek 4">
            <a:extLst>
              <a:ext uri="{FF2B5EF4-FFF2-40B4-BE49-F238E27FC236}">
                <a16:creationId xmlns:a16="http://schemas.microsoft.com/office/drawing/2014/main" id="{3971EEC2-0C4B-4063-815E-27B9D8ED3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563141"/>
            <a:ext cx="3877870" cy="29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562786-4093-4DFE-95F0-59D397F7EA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2E6F90-9DF8-4685-AC35-BB950CA334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424D2C8-5326-4757-AA2A-0449FF38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Játra I</a:t>
            </a:r>
          </a:p>
        </p:txBody>
      </p:sp>
      <p:pic>
        <p:nvPicPr>
          <p:cNvPr id="4099" name="Zástupný symbol pro obsah 3">
            <a:extLst>
              <a:ext uri="{FF2B5EF4-FFF2-40B4-BE49-F238E27FC236}">
                <a16:creationId xmlns:a16="http://schemas.microsoft.com/office/drawing/2014/main" id="{291C827A-F975-406F-B88A-70457B992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521891"/>
            <a:ext cx="4555227" cy="455522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893E82C-34D4-426A-961D-7A5C6EE16B11}"/>
              </a:ext>
            </a:extLst>
          </p:cNvPr>
          <p:cNvSpPr txBox="1"/>
          <p:nvPr/>
        </p:nvSpPr>
        <p:spPr>
          <a:xfrm>
            <a:off x="5834358" y="1521890"/>
            <a:ext cx="536501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největší žláza lidského organismu,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váží 1300 – 1700 g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jsou uložena pod pravou brániční klenbou, ke které jsou přichycena prostřednictvím vazivového pouzdra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rozlišujeme pravý a levý lalok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a v nich 8 segmentů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žilní krev z žaludku, střev, slinivky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a sleziny je přiváděna do jater skrze portální žílu = portální oběh 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krev z jater odchází skrze 3 jaterní žíly do dolní duté žíly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kyslík a nutrici zajišťuje jaterní tepna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69E016-8CD4-42DD-B555-085CE02E58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C129AC-DF49-4D5B-8CF5-74D54C0E8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Nadpis 1">
            <a:extLst>
              <a:ext uri="{FF2B5EF4-FFF2-40B4-BE49-F238E27FC236}">
                <a16:creationId xmlns:a16="http://schemas.microsoft.com/office/drawing/2014/main" id="{575A9865-BB39-40FD-B57F-DAAD1415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Portální hypertenze IV - komplikace 2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1864FC1-DBC7-4E54-95C9-BB8BD4422D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jaterní encefalopatie </a:t>
            </a:r>
            <a:r>
              <a:rPr lang="cs-CZ" altLang="cs-CZ" sz="2200" b="1" dirty="0"/>
              <a:t>- </a:t>
            </a:r>
            <a:r>
              <a:rPr lang="sk-SK" altLang="cs-CZ" sz="2200" dirty="0"/>
              <a:t>k</a:t>
            </a:r>
            <a:r>
              <a:rPr lang="sk-SK" sz="2200" dirty="0"/>
              <a:t>omplexní, reverzibilní, </a:t>
            </a:r>
            <a:r>
              <a:rPr lang="sk-SK" sz="2200" dirty="0" err="1"/>
              <a:t>neuropsychiatrický</a:t>
            </a:r>
            <a:r>
              <a:rPr lang="sk-SK" sz="2200" dirty="0"/>
              <a:t> </a:t>
            </a:r>
            <a:r>
              <a:rPr lang="sk-SK" sz="2200" dirty="0" err="1"/>
              <a:t>syndrom</a:t>
            </a:r>
            <a:r>
              <a:rPr lang="sk-SK" sz="2200" dirty="0"/>
              <a:t> charakterizovaný poruchami </a:t>
            </a:r>
            <a:r>
              <a:rPr lang="sk-SK" sz="2200" dirty="0" err="1"/>
              <a:t>vědomí</a:t>
            </a:r>
            <a:r>
              <a:rPr lang="sk-SK" sz="2200" dirty="0"/>
              <a:t>, </a:t>
            </a:r>
            <a:r>
              <a:rPr lang="sk-SK" sz="2200" dirty="0" err="1"/>
              <a:t>chování</a:t>
            </a:r>
            <a:r>
              <a:rPr lang="sk-SK" sz="2200" dirty="0"/>
              <a:t>, </a:t>
            </a:r>
            <a:r>
              <a:rPr lang="sk-SK" sz="2200" dirty="0" err="1"/>
              <a:t>neurolog</a:t>
            </a:r>
            <a:r>
              <a:rPr lang="sk-SK" sz="2200" dirty="0"/>
              <a:t>. poruchami v </a:t>
            </a:r>
            <a:r>
              <a:rPr lang="sk-SK" sz="2200" dirty="0" err="1"/>
              <a:t>důsledku</a:t>
            </a:r>
            <a:r>
              <a:rPr lang="sk-SK" sz="2200" dirty="0"/>
              <a:t> </a:t>
            </a:r>
            <a:r>
              <a:rPr lang="sk-SK" sz="2200" dirty="0" err="1"/>
              <a:t>onemocnění</a:t>
            </a:r>
            <a:r>
              <a:rPr lang="sk-SK" sz="2200" dirty="0"/>
              <a:t> </a:t>
            </a:r>
            <a:r>
              <a:rPr lang="sk-SK" sz="2200" dirty="0" err="1"/>
              <a:t>jater</a:t>
            </a:r>
            <a:endParaRPr lang="sk-SK" sz="22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sk-SK" sz="22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vznik -</a:t>
            </a:r>
            <a:r>
              <a:rPr lang="cs-CZ" altLang="cs-CZ" sz="2200" b="1" dirty="0"/>
              <a:t> </a:t>
            </a:r>
            <a:r>
              <a:rPr lang="cs-CZ" altLang="cs-CZ" sz="2200" dirty="0"/>
              <a:t>vlivem </a:t>
            </a:r>
            <a:r>
              <a:rPr lang="cs-CZ" altLang="cs-CZ" sz="2200" dirty="0" err="1"/>
              <a:t>portokaválních</a:t>
            </a:r>
            <a:r>
              <a:rPr lang="cs-CZ" altLang="cs-CZ" sz="2200" dirty="0"/>
              <a:t> anastomóz obchází část krve detoxikaci, hromadí se amoniak – ovlivňuje mozkovou činnost</a:t>
            </a:r>
            <a:br>
              <a:rPr lang="cs-CZ" altLang="cs-CZ" sz="2200" dirty="0"/>
            </a:br>
            <a:r>
              <a:rPr lang="cs-CZ" altLang="cs-CZ" sz="2200" dirty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příznaky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zpomalení, apraxie, porucha písma, </a:t>
            </a:r>
            <a:r>
              <a:rPr lang="cs-CZ" altLang="cs-CZ" sz="2200" dirty="0" err="1"/>
              <a:t>flapping</a:t>
            </a:r>
            <a:r>
              <a:rPr lang="cs-CZ" altLang="cs-CZ" sz="2200" dirty="0"/>
              <a:t> tremor, </a:t>
            </a:r>
            <a:r>
              <a:rPr lang="cs-CZ" altLang="cs-CZ" sz="2200" dirty="0" err="1"/>
              <a:t>foetor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hepaticus</a:t>
            </a:r>
            <a:r>
              <a:rPr lang="cs-CZ" altLang="cs-CZ" sz="2200" dirty="0"/>
              <a:t>, somnolence, </a:t>
            </a:r>
            <a:r>
              <a:rPr lang="cs-CZ" altLang="cs-CZ" sz="2200" dirty="0" err="1"/>
              <a:t>sopor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koma</a:t>
            </a:r>
            <a:br>
              <a:rPr lang="cs-CZ" altLang="cs-CZ" sz="2200" dirty="0"/>
            </a:br>
            <a:r>
              <a:rPr lang="cs-CZ" altLang="cs-CZ" sz="2200" dirty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příčina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</a:t>
            </a:r>
            <a:r>
              <a:rPr lang="cs-CZ" altLang="cs-CZ" sz="2200" dirty="0" err="1"/>
              <a:t>infekt</a:t>
            </a:r>
            <a:r>
              <a:rPr lang="cs-CZ" altLang="cs-CZ" sz="2200" dirty="0"/>
              <a:t>, bílkovinná strava krvácení do GIT, fyzická zátěž, dekompenzace jaterní cirhózy</a:t>
            </a:r>
            <a:br>
              <a:rPr lang="cs-CZ" altLang="cs-CZ" sz="2200" dirty="0"/>
            </a:br>
            <a:r>
              <a:rPr lang="cs-CZ" altLang="cs-CZ" sz="2200" dirty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>
                <a:solidFill>
                  <a:schemeClr val="tx2"/>
                </a:solidFill>
              </a:rPr>
              <a:t> -</a:t>
            </a:r>
            <a:r>
              <a:rPr lang="cs-CZ" altLang="cs-CZ" sz="2200" dirty="0"/>
              <a:t> omezení bílkovin – více rostlinné, ATB, </a:t>
            </a:r>
            <a:r>
              <a:rPr lang="cs-CZ" altLang="cs-CZ" sz="2200" dirty="0" err="1"/>
              <a:t>lactulosa</a:t>
            </a:r>
            <a:r>
              <a:rPr lang="cs-CZ" altLang="cs-CZ" sz="2200" dirty="0"/>
              <a:t>, úprava vnitřního prostředí</a:t>
            </a:r>
            <a:endParaRPr lang="cs-CZ" altLang="cs-CZ" sz="2200" b="1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F0F22C-E27D-4A29-A9DE-D27CB0BF6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3B0106-BB68-4014-9E8A-BE7984C54F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80ECF41-2F41-4D3B-8F8E-F18A93DE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Portální hypertenze V</a:t>
            </a:r>
            <a:r>
              <a:rPr lang="cs-CZ" altLang="cs-CZ" dirty="0"/>
              <a:t> - </a:t>
            </a:r>
            <a:r>
              <a:rPr lang="cs-CZ" altLang="cs-CZ" b="1" dirty="0"/>
              <a:t>komplikace 3</a:t>
            </a: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E77CCE-4BE3-4D62-B011-AE85DD658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 err="1">
                <a:solidFill>
                  <a:schemeClr val="tx2"/>
                </a:solidFill>
              </a:rPr>
              <a:t>hepatorenální</a:t>
            </a:r>
            <a:r>
              <a:rPr lang="cs-CZ" sz="2200" b="1" dirty="0">
                <a:solidFill>
                  <a:schemeClr val="tx2"/>
                </a:solidFill>
              </a:rPr>
              <a:t> syndrom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 err="1">
                <a:solidFill>
                  <a:schemeClr val="tx2"/>
                </a:solidFill>
              </a:rPr>
              <a:t>hepatopulmonální</a:t>
            </a:r>
            <a:r>
              <a:rPr lang="cs-CZ" sz="2200" b="1" dirty="0">
                <a:solidFill>
                  <a:schemeClr val="tx2"/>
                </a:solidFill>
              </a:rPr>
              <a:t> syndrom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spontánní bakteriální peritonitida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portální </a:t>
            </a:r>
            <a:r>
              <a:rPr lang="cs-CZ" sz="2200" b="1" dirty="0" err="1">
                <a:solidFill>
                  <a:schemeClr val="tx2"/>
                </a:solidFill>
              </a:rPr>
              <a:t>gastropatie</a:t>
            </a:r>
            <a:endParaRPr lang="cs-CZ" sz="2200" b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23158B-AFDB-4BAA-957E-6CF95BA712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90360B-476A-4DF1-9C4C-74E84AC86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B2C41A1-D53F-4C5A-9109-B294C564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Jaterní selhání - definice</a:t>
            </a:r>
            <a:endParaRPr lang="cs-CZ" altLang="cs-CZ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7BB1062-B049-4E96-A0AF-2938F216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chorobný stav, který může mít mnoho příčin, při kterém dochází k významnému snížení jaterních funkcí: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dirty="0"/>
              <a:t>proteosyntézy (</a:t>
            </a:r>
            <a:r>
              <a:rPr lang="cs-CZ" altLang="cs-CZ" sz="2200" dirty="0" err="1"/>
              <a:t>hypoalbuminémie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koagulopatie</a:t>
            </a:r>
            <a:r>
              <a:rPr lang="cs-CZ" altLang="cs-CZ" sz="2200" dirty="0"/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dirty="0"/>
              <a:t>exkreční (ikterus) a inaktivační (zvýšené hladiny hormonů) funkce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dirty="0"/>
              <a:t>poruchou detoxikace (jaterní encefalopatie)</a:t>
            </a:r>
          </a:p>
          <a:p>
            <a:pPr eaLnBrk="1" hangingPunct="1">
              <a:buFontTx/>
              <a:buChar char="-"/>
            </a:pPr>
            <a:endParaRPr lang="cs-CZ" altLang="cs-CZ" dirty="0"/>
          </a:p>
          <a:p>
            <a:pPr eaLnBrk="1" hangingPunct="1"/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8BC6CB-B559-4D40-8F79-400D0CB8F8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0E097A-C9AF-448D-9B01-313A6DE4D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E866744-7ECD-40BE-9CE5-6CA59437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Jaterní selhání - příznaky</a:t>
            </a:r>
            <a:endParaRPr lang="cs-CZ" altLang="cs-CZ"/>
          </a:p>
        </p:txBody>
      </p:sp>
      <p:graphicFrame>
        <p:nvGraphicFramePr>
          <p:cNvPr id="35844" name="Object 7">
            <a:extLst>
              <a:ext uri="{FF2B5EF4-FFF2-40B4-BE49-F238E27FC236}">
                <a16:creationId xmlns:a16="http://schemas.microsoft.com/office/drawing/2014/main" id="{441A744E-E607-40B5-9D84-B60D600C170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886600"/>
              </p:ext>
            </p:extLst>
          </p:nvPr>
        </p:nvGraphicFramePr>
        <p:xfrm>
          <a:off x="720000" y="1629688"/>
          <a:ext cx="5567362" cy="414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Fotografie" r:id="rId3" imgW="9078592" imgH="6752381" progId="MSPhotoEd.3">
                  <p:embed/>
                </p:oleObj>
              </mc:Choice>
              <mc:Fallback>
                <p:oleObj name="Fotografie" r:id="rId3" imgW="9078592" imgH="6752381" progId="MSPhotoEd.3">
                  <p:embed/>
                  <p:pic>
                    <p:nvPicPr>
                      <p:cNvPr id="35844" name="Object 7">
                        <a:extLst>
                          <a:ext uri="{FF2B5EF4-FFF2-40B4-BE49-F238E27FC236}">
                            <a16:creationId xmlns:a16="http://schemas.microsoft.com/office/drawing/2014/main" id="{441A744E-E607-40B5-9D84-B60D600C170E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629688"/>
                        <a:ext cx="5567362" cy="414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Zástupný obsah 3">
            <a:extLst>
              <a:ext uri="{FF2B5EF4-FFF2-40B4-BE49-F238E27FC236}">
                <a16:creationId xmlns:a16="http://schemas.microsoft.com/office/drawing/2014/main" id="{F02118C1-CA98-43E7-A8C1-3135B49E0E3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73239" y="1629688"/>
            <a:ext cx="4455695" cy="3529453"/>
          </a:xfrm>
        </p:spPr>
        <p:txBody>
          <a:bodyPr/>
          <a:lstStyle/>
          <a:p>
            <a:r>
              <a:rPr lang="cs-CZ" altLang="cs-CZ" sz="2200" dirty="0"/>
              <a:t>Ikterus, svědění, zvýšené teploty, </a:t>
            </a:r>
            <a:r>
              <a:rPr lang="cs-CZ" altLang="cs-CZ" sz="2200" dirty="0" err="1"/>
              <a:t>foetor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hepaticus</a:t>
            </a:r>
            <a:r>
              <a:rPr lang="cs-CZ" altLang="cs-CZ" sz="2200" dirty="0"/>
              <a:t>, oběhové změny, jaterní encefalopatie, ascites, </a:t>
            </a:r>
            <a:r>
              <a:rPr lang="cs-CZ" altLang="cs-CZ" sz="2200" dirty="0" err="1"/>
              <a:t>caput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medusae</a:t>
            </a:r>
            <a:r>
              <a:rPr lang="cs-CZ" altLang="cs-CZ" sz="2200" dirty="0"/>
              <a:t>, koagulační poruchy, kožní změny - pavoučkové névy, endokrinní změny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B0FF0C-C551-4D9A-8EF3-165BE277B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0E0FC7-FB11-42C8-8148-22B9DF4D1D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EF530B9-A7EB-4F11-9199-55DFB7F1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Apraxie při jaterní encefalopatii</a:t>
            </a:r>
          </a:p>
        </p:txBody>
      </p:sp>
      <p:pic>
        <p:nvPicPr>
          <p:cNvPr id="36867" name="Obrázek 3">
            <a:extLst>
              <a:ext uri="{FF2B5EF4-FFF2-40B4-BE49-F238E27FC236}">
                <a16:creationId xmlns:a16="http://schemas.microsoft.com/office/drawing/2014/main" id="{CCE15099-9057-477A-B154-E98E9AFF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133600"/>
            <a:ext cx="4637419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ázek 4">
            <a:extLst>
              <a:ext uri="{FF2B5EF4-FFF2-40B4-BE49-F238E27FC236}">
                <a16:creationId xmlns:a16="http://schemas.microsoft.com/office/drawing/2014/main" id="{A3511E5D-3C61-429C-855C-6DD748D2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55" y="2133125"/>
            <a:ext cx="33782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25BDDC3-4087-45A1-B31E-F9E0DF337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3FA782-CDB4-4D19-BB4D-D0B7FAC2D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9A3220D-D247-47BC-9FEA-1665ABB2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hepatitidy I</a:t>
            </a:r>
            <a:endParaRPr lang="cs-CZ" altLang="cs-CZ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37BD87-BDE7-461D-8052-D51F16D81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akutní zánětlivé onemocnění jater, vyvolané přímým poškozením </a:t>
            </a:r>
            <a:r>
              <a:rPr lang="cs-CZ" altLang="cs-CZ" sz="2200" b="1" dirty="0" err="1">
                <a:solidFill>
                  <a:schemeClr val="tx2"/>
                </a:solidFill>
              </a:rPr>
              <a:t>hepatocytů</a:t>
            </a:r>
            <a:r>
              <a:rPr lang="cs-CZ" altLang="cs-CZ" sz="2200" b="1" dirty="0">
                <a:solidFill>
                  <a:schemeClr val="tx2"/>
                </a:solidFill>
              </a:rPr>
              <a:t> infekčním agens, nebo nepřímo imunitním systémem v reakci na přítomnost virových antigenů na povrchu jaterních buněk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virová hepatitida A, B, C, D, E, G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obligatorně </a:t>
            </a:r>
            <a:r>
              <a:rPr lang="cs-CZ" altLang="cs-CZ" sz="2200" dirty="0" err="1"/>
              <a:t>hepatotropní</a:t>
            </a:r>
            <a:r>
              <a:rPr lang="cs-CZ" altLang="cs-CZ" sz="2200" dirty="0"/>
              <a:t> viry - EB virus, CMV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leptospira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EEFAC5-B584-43BB-979A-0B644A3102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9714EE-8933-4EA6-A17F-43266C85D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7800A673-B16C-4949-BAFA-8EA18D24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Akutní hepatitidy II</a:t>
            </a:r>
          </a:p>
        </p:txBody>
      </p:sp>
      <p:sp>
        <p:nvSpPr>
          <p:cNvPr id="38915" name="Zástupný obsah 2">
            <a:extLst>
              <a:ext uri="{FF2B5EF4-FFF2-40B4-BE49-F238E27FC236}">
                <a16:creationId xmlns:a16="http://schemas.microsoft.com/office/drawing/2014/main" id="{8BE2C633-4910-46C0-A055-70108DE70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bifazický</a:t>
            </a:r>
            <a:r>
              <a:rPr lang="cs-CZ" altLang="cs-CZ" sz="2200" b="1" dirty="0">
                <a:solidFill>
                  <a:schemeClr val="tx2"/>
                </a:solidFill>
              </a:rPr>
              <a:t> průběh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v prodromálním stádiu - chřipkové a gastrointestinální příznaky (únava, snížená chuť k jídlu, nevolnost, zvracení, někdy nadýmání a říhání, tlakové bolesti v pravém podžebří, bolesti kloubů - zvláště u VHB, bolesti svalů, neurologické příznaky)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poté latentní fáze, ale pocit nemoci, ikterus a vlastní hepatitida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komplikace - </a:t>
            </a:r>
            <a:r>
              <a:rPr lang="cs-CZ" altLang="cs-CZ" sz="2200" b="1" dirty="0" err="1">
                <a:solidFill>
                  <a:schemeClr val="tx2"/>
                </a:solidFill>
              </a:rPr>
              <a:t>intrahepatální</a:t>
            </a:r>
            <a:r>
              <a:rPr lang="cs-CZ" altLang="cs-CZ" sz="2200" b="1" dirty="0">
                <a:solidFill>
                  <a:schemeClr val="tx2"/>
                </a:solidFill>
              </a:rPr>
              <a:t> cholestáza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nebo </a:t>
            </a:r>
            <a:r>
              <a:rPr lang="cs-CZ" altLang="cs-CZ" sz="2200" b="1" dirty="0">
                <a:solidFill>
                  <a:schemeClr val="tx2"/>
                </a:solidFill>
              </a:rPr>
              <a:t>fulminantním průběhem s jaterním selháním</a:t>
            </a:r>
            <a:endParaRPr lang="cs-CZ" altLang="cs-CZ" sz="22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F3A53F-1B9A-4099-AA02-0940D07EF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DA1792-1018-4CE9-99D5-57496339DC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E1B53F4-D62D-449A-BD88-8AC48FBD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hepatitidy III</a:t>
            </a:r>
            <a:endParaRPr lang="cs-CZ" altLang="cs-CZ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9EE079B-0013-4058-A9D4-046F68F3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laboratoř</a:t>
            </a:r>
            <a:r>
              <a:rPr lang="cs-CZ" altLang="cs-CZ" sz="2200" dirty="0"/>
              <a:t> - vzestup bilirubinu, </a:t>
            </a:r>
            <a:r>
              <a:rPr lang="cs-CZ" altLang="cs-CZ" sz="2200" dirty="0" err="1"/>
              <a:t>aminotransferáz</a:t>
            </a:r>
            <a:r>
              <a:rPr lang="cs-CZ" altLang="cs-CZ" sz="2200" dirty="0"/>
              <a:t> (ALT, AST), pokles leukocytů, vzestup protilátek </a:t>
            </a:r>
            <a:r>
              <a:rPr lang="cs-CZ" altLang="cs-CZ" sz="2200" dirty="0" err="1"/>
              <a:t>IgM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sérokonverze</a:t>
            </a:r>
            <a:r>
              <a:rPr lang="cs-CZ" altLang="cs-CZ" sz="2200" dirty="0"/>
              <a:t> na </a:t>
            </a:r>
            <a:r>
              <a:rPr lang="cs-CZ" altLang="cs-CZ" sz="2200" dirty="0" err="1"/>
              <a:t>IgG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hepatitida B, C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mohou přejít do chronického stadia spojeného s pokračováním zánětu jater až se vyvine jaterní cirhóza – sérová viremie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hepatitida B</a:t>
            </a:r>
            <a:r>
              <a:rPr lang="cs-CZ" altLang="cs-CZ" sz="2200" dirty="0"/>
              <a:t> – může přejít do latentní formy – virová </a:t>
            </a:r>
            <a:r>
              <a:rPr lang="cs-CZ" altLang="cs-CZ" sz="2200" dirty="0" err="1"/>
              <a:t>cccDNA</a:t>
            </a:r>
            <a:r>
              <a:rPr lang="cs-CZ" altLang="cs-CZ" sz="2200" dirty="0"/>
              <a:t> „čeká“ v </a:t>
            </a:r>
            <a:r>
              <a:rPr lang="cs-CZ" altLang="cs-CZ" sz="2200" dirty="0" err="1"/>
              <a:t>hepatocytech</a:t>
            </a:r>
            <a:br>
              <a:rPr lang="cs-CZ" altLang="cs-CZ" sz="2200" dirty="0"/>
            </a:br>
            <a:r>
              <a:rPr lang="cs-CZ" altLang="cs-CZ" sz="2200" dirty="0"/>
              <a:t>na pokles imunity, následně se skrytě reaktivuje a může způsobit selhání jater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39BEE9-7016-4678-A2C0-26D948585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72A066-8024-4D51-9A60-EB95C0B760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9E86C4A-D3D7-4A2B-B1E9-C81487C8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hepatitidy IV</a:t>
            </a:r>
            <a:endParaRPr lang="cs-CZ" altLang="cs-CZ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5B9078D-131D-4C15-B854-3B4AB160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probíhá na infekčních odděleních:</a:t>
            </a:r>
            <a:br>
              <a:rPr lang="cs-CZ" altLang="cs-CZ" sz="2200" dirty="0"/>
            </a:br>
            <a:r>
              <a:rPr lang="cs-CZ" altLang="cs-CZ" sz="2200" b="1" dirty="0"/>
              <a:t>-</a:t>
            </a:r>
            <a:r>
              <a:rPr lang="cs-CZ" altLang="cs-CZ" sz="2200" dirty="0"/>
              <a:t> dieta</a:t>
            </a:r>
            <a:br>
              <a:rPr lang="cs-CZ" altLang="cs-CZ" sz="2200" dirty="0"/>
            </a:br>
            <a:r>
              <a:rPr lang="cs-CZ" altLang="cs-CZ" sz="2200" b="1" dirty="0"/>
              <a:t>-</a:t>
            </a:r>
            <a:r>
              <a:rPr lang="cs-CZ" altLang="cs-CZ" sz="2200" dirty="0"/>
              <a:t> u nekomplikovaných případů se jedná pouze o </a:t>
            </a:r>
            <a:r>
              <a:rPr lang="cs-CZ" altLang="cs-CZ" sz="2200" b="1" dirty="0">
                <a:solidFill>
                  <a:schemeClr val="tx2"/>
                </a:solidFill>
              </a:rPr>
              <a:t>symptomatickou terapii </a:t>
            </a:r>
            <a:r>
              <a:rPr lang="cs-CZ" altLang="cs-CZ" sz="2200" dirty="0"/>
              <a:t>na standartním oddělení</a:t>
            </a:r>
            <a:r>
              <a:rPr lang="cs-CZ" altLang="cs-CZ" sz="2200" b="1" dirty="0"/>
              <a:t>, </a:t>
            </a:r>
            <a:r>
              <a:rPr lang="cs-CZ" altLang="cs-CZ" sz="2200" dirty="0"/>
              <a:t>komplikovaný průběh na JIP</a:t>
            </a:r>
            <a:br>
              <a:rPr lang="cs-CZ" altLang="cs-CZ" sz="2200" b="1" dirty="0"/>
            </a:br>
            <a:r>
              <a:rPr lang="cs-CZ" altLang="cs-CZ" sz="2200" b="1" dirty="0"/>
              <a:t>-</a:t>
            </a:r>
            <a:r>
              <a:rPr lang="cs-CZ" altLang="cs-CZ" sz="2200" dirty="0"/>
              <a:t> nebyl prokázán jednoznačně příznivý účinek </a:t>
            </a:r>
            <a:r>
              <a:rPr lang="cs-CZ" altLang="cs-CZ" sz="2200" dirty="0" err="1"/>
              <a:t>hepatoprotektiv</a:t>
            </a:r>
            <a:r>
              <a:rPr lang="cs-CZ" altLang="cs-CZ" sz="2200" dirty="0"/>
              <a:t> </a:t>
            </a:r>
            <a:br>
              <a:rPr lang="cs-CZ" altLang="cs-CZ" sz="2200" dirty="0"/>
            </a:br>
            <a:r>
              <a:rPr lang="cs-CZ" altLang="cs-CZ" sz="2200" b="1" dirty="0"/>
              <a:t>- </a:t>
            </a:r>
            <a:r>
              <a:rPr lang="cs-CZ" altLang="cs-CZ" sz="2200" b="1" dirty="0" err="1">
                <a:solidFill>
                  <a:schemeClr val="tx2"/>
                </a:solidFill>
              </a:rPr>
              <a:t>hepatida</a:t>
            </a:r>
            <a:r>
              <a:rPr lang="cs-CZ" altLang="cs-CZ" sz="2200" b="1" dirty="0">
                <a:solidFill>
                  <a:schemeClr val="tx2"/>
                </a:solidFill>
              </a:rPr>
              <a:t> B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 doživotní infekční choroba, </a:t>
            </a:r>
            <a:r>
              <a:rPr lang="cs-CZ" altLang="cs-CZ" sz="2200" dirty="0" err="1"/>
              <a:t>antivirotika</a:t>
            </a:r>
            <a:r>
              <a:rPr lang="cs-CZ" altLang="cs-CZ" sz="2200" dirty="0"/>
              <a:t> (první volby </a:t>
            </a:r>
            <a:r>
              <a:rPr lang="cs-CZ" altLang="cs-CZ" sz="2200" dirty="0" err="1"/>
              <a:t>tenofovir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entekavir</a:t>
            </a:r>
            <a:r>
              <a:rPr lang="cs-CZ" altLang="cs-CZ" sz="2200" dirty="0"/>
              <a:t>)</a:t>
            </a:r>
            <a:br>
              <a:rPr lang="cs-CZ" altLang="cs-CZ" sz="2200" dirty="0"/>
            </a:br>
            <a:r>
              <a:rPr lang="cs-CZ" altLang="cs-CZ" sz="2200" b="1" dirty="0"/>
              <a:t>- </a:t>
            </a:r>
            <a:r>
              <a:rPr lang="cs-CZ" altLang="cs-CZ" sz="2200" b="1" dirty="0" err="1">
                <a:solidFill>
                  <a:schemeClr val="tx2"/>
                </a:solidFill>
              </a:rPr>
              <a:t>hepatida</a:t>
            </a:r>
            <a:r>
              <a:rPr lang="cs-CZ" altLang="cs-CZ" sz="2200" b="1" dirty="0">
                <a:solidFill>
                  <a:schemeClr val="tx2"/>
                </a:solidFill>
              </a:rPr>
              <a:t> C</a:t>
            </a:r>
            <a:r>
              <a:rPr lang="cs-CZ" altLang="cs-CZ" sz="2200" b="1" dirty="0"/>
              <a:t> – </a:t>
            </a:r>
            <a:r>
              <a:rPr lang="cs-CZ" altLang="cs-CZ" sz="2200" dirty="0"/>
              <a:t>vyléčitelná </a:t>
            </a:r>
            <a:r>
              <a:rPr lang="cs-CZ" altLang="cs-CZ" sz="2200" dirty="0" err="1"/>
              <a:t>antivirotiky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2A7615-51FF-439D-8B7D-7F6E8D7EC8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98B157-879D-436F-A19E-C0B9A28DF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A202824B-2741-4EE3-B3FE-EAF78439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Akutní hepatitidy V</a:t>
            </a:r>
            <a:endParaRPr lang="cs-CZ" altLang="cs-CZ" dirty="0"/>
          </a:p>
        </p:txBody>
      </p:sp>
      <p:sp>
        <p:nvSpPr>
          <p:cNvPr id="44035" name="Zástupný obsah 2">
            <a:extLst>
              <a:ext uri="{FF2B5EF4-FFF2-40B4-BE49-F238E27FC236}">
                <a16:creationId xmlns:a16="http://schemas.microsoft.com/office/drawing/2014/main" id="{ED3FA974-DF72-460C-8C6E-B43498436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následky</a:t>
            </a:r>
            <a:r>
              <a:rPr lang="cs-CZ" altLang="cs-CZ" sz="2200" dirty="0"/>
              <a:t> – přechod do latentní/chronické formy, jaterní cirhóza, hepatocelulární karcinom (HCC), </a:t>
            </a:r>
            <a:r>
              <a:rPr lang="cs-CZ" altLang="cs-CZ" sz="2200" dirty="0" err="1"/>
              <a:t>posthepatitický</a:t>
            </a:r>
            <a:r>
              <a:rPr lang="cs-CZ" altLang="cs-CZ" sz="2200" dirty="0"/>
              <a:t> syndrom, obtíže biliárního rázu, snížení funkce pankreatu, hemolytický syndrom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C17A40-2C56-4F2C-B4C3-13E3CBD253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CEE95C-93BD-4005-9DEB-4A095DB84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FEEC42AC-4BC1-4763-BB88-2041279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Játra II</a:t>
            </a:r>
          </a:p>
        </p:txBody>
      </p:sp>
      <p:pic>
        <p:nvPicPr>
          <p:cNvPr id="6147" name="Zástupný symbol pro obsah 4">
            <a:extLst>
              <a:ext uri="{FF2B5EF4-FFF2-40B4-BE49-F238E27FC236}">
                <a16:creationId xmlns:a16="http://schemas.microsoft.com/office/drawing/2014/main" id="{395E6A6C-DC64-4206-B310-0B7AF323C8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2422974"/>
            <a:ext cx="5176147" cy="2334863"/>
          </a:xfrm>
        </p:spPr>
      </p:pic>
      <p:sp>
        <p:nvSpPr>
          <p:cNvPr id="6148" name="Zástupný symbol pro obsah 3">
            <a:extLst>
              <a:ext uri="{FF2B5EF4-FFF2-40B4-BE49-F238E27FC236}">
                <a16:creationId xmlns:a16="http://schemas.microsoft.com/office/drawing/2014/main" id="{C40B12E0-3BCC-4B59-B0E0-F98724F732C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00297" y="2332037"/>
            <a:ext cx="5096184" cy="2644565"/>
          </a:xfrm>
        </p:spPr>
        <p:txBody>
          <a:bodyPr/>
          <a:lstStyle/>
          <a:p>
            <a:pPr eaLnBrk="1" hangingPunct="1"/>
            <a:r>
              <a:rPr lang="cs-CZ" altLang="cs-CZ" sz="2200" b="1" dirty="0" err="1">
                <a:solidFill>
                  <a:schemeClr val="tx2"/>
                </a:solidFill>
              </a:rPr>
              <a:t>Hepatocyty</a:t>
            </a:r>
            <a:r>
              <a:rPr lang="cs-CZ" altLang="cs-CZ" sz="2200" dirty="0"/>
              <a:t> tvoří asi 2/3 jaterní hmoty. Mají krevní pól (</a:t>
            </a:r>
            <a:r>
              <a:rPr lang="cs-CZ" altLang="cs-CZ" sz="2200" dirty="0" err="1"/>
              <a:t>bazolaterální</a:t>
            </a:r>
            <a:r>
              <a:rPr lang="cs-CZ" altLang="cs-CZ" sz="2200" dirty="0"/>
              <a:t> membrána lemovaná mikroklky) a biliární pól (apikální membrána lemující žlučové kanálky).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33850E-8C24-48DC-B3B8-FFFA6D3725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AAD02C-89EA-422C-A37C-1F588CBC0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4DA1ECF-65B7-4EB5-B887-F19FC047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Chronické hepatitidy</a:t>
            </a:r>
            <a:endParaRPr lang="cs-CZ" altLang="cs-CZ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FA01592-AC40-4DEE-A935-0D63660B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AIHA, alkoholická hepatitida,  NASH, VHB, VHC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od asymptomatického po těžkou únavnost, neschopnost k základním úkonům, nechutenství, nadýmání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podle závažnosti - sledování, dieta, režim, </a:t>
            </a:r>
            <a:r>
              <a:rPr lang="cs-CZ" altLang="cs-CZ" sz="2200" dirty="0" err="1"/>
              <a:t>hepatoprotektiva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antivirotika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1F78C8-77D7-422C-B8A8-598B130A95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41ABD3-0CCA-4C85-AC8A-7D13CB312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3745E08-F0DA-4795-9C99-80C3530BF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Toxické a polékové poškození jater</a:t>
            </a:r>
            <a:endParaRPr lang="cs-CZ" altLang="cs-CZ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DE59281-48A9-4B44-8212-41BD443A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96751"/>
            <a:ext cx="10753200" cy="303104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hepatocelulární </a:t>
            </a:r>
            <a:r>
              <a:rPr lang="cs-CZ" altLang="cs-CZ" sz="2200" dirty="0"/>
              <a:t>- např. jed hub (</a:t>
            </a:r>
            <a:r>
              <a:rPr lang="cs-CZ" altLang="cs-CZ" sz="2200" dirty="0" err="1"/>
              <a:t>Amanita</a:t>
            </a:r>
            <a:r>
              <a:rPr lang="cs-CZ" altLang="cs-CZ" sz="2200" dirty="0"/>
              <a:t>), organická rozpouštědla, paracetamol, hormonální léčba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cholestatické</a:t>
            </a:r>
            <a:r>
              <a:rPr lang="cs-CZ" altLang="cs-CZ" sz="2200" dirty="0"/>
              <a:t> - medikamenty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poškození alkoholem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mezistupněm odbourání je acetaldehyd - provokuje tvorbu vaziva</a:t>
            </a:r>
          </a:p>
        </p:txBody>
      </p:sp>
      <p:pic>
        <p:nvPicPr>
          <p:cNvPr id="47108" name="Obrázek 2" descr="Obsah obrázku jídlo, pleťová voda&#10;&#10;Popis byl vytvořen automaticky">
            <a:extLst>
              <a:ext uri="{FF2B5EF4-FFF2-40B4-BE49-F238E27FC236}">
                <a16:creationId xmlns:a16="http://schemas.microsoft.com/office/drawing/2014/main" id="{EFCFF93A-3BC5-4C05-BAC0-7DF4770C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45" y="4153900"/>
            <a:ext cx="1469154" cy="20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Obrázek 4">
            <a:extLst>
              <a:ext uri="{FF2B5EF4-FFF2-40B4-BE49-F238E27FC236}">
                <a16:creationId xmlns:a16="http://schemas.microsoft.com/office/drawing/2014/main" id="{1F735E02-0B9B-4B2C-89E9-0C5920E2C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90" y="4268167"/>
            <a:ext cx="17192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Obrázek 6" descr="Obsah obrázku houba, exteriér, tráva, vsedě&#10;&#10;Popis byl vytvořen automaticky">
            <a:extLst>
              <a:ext uri="{FF2B5EF4-FFF2-40B4-BE49-F238E27FC236}">
                <a16:creationId xmlns:a16="http://schemas.microsoft.com/office/drawing/2014/main" id="{517CCC97-2123-4BA0-840C-8288DF15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346" y="336502"/>
            <a:ext cx="1079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Obrázek 8" descr="Obsah obrázku stůl, interiér, láhev, vsedě&#10;&#10;Popis byl vytvořen automaticky">
            <a:extLst>
              <a:ext uri="{FF2B5EF4-FFF2-40B4-BE49-F238E27FC236}">
                <a16:creationId xmlns:a16="http://schemas.microsoft.com/office/drawing/2014/main" id="{E3FE9C5F-9EB1-4DEE-98E3-5A4F0178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63" y="336502"/>
            <a:ext cx="150794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96535E-5DB5-41F2-BE46-9A5D30243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7A4EDF-A469-416A-BD10-8E24A1CDEE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A011A96-A2C2-4CCF-B35D-C013D2BC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Jaterní cirhózy</a:t>
            </a:r>
            <a:endParaRPr lang="cs-CZ" altLang="cs-CZ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6E3BF72-52C2-4B1C-8288-562B78F9E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-SK" altLang="cs-CZ" sz="2200" b="1" dirty="0" err="1">
                <a:solidFill>
                  <a:schemeClr val="tx2"/>
                </a:solidFill>
              </a:rPr>
              <a:t>difuzní</a:t>
            </a:r>
            <a:r>
              <a:rPr lang="sk-SK" altLang="cs-CZ" sz="2200" b="1" dirty="0">
                <a:solidFill>
                  <a:schemeClr val="tx2"/>
                </a:solidFill>
              </a:rPr>
              <a:t> </a:t>
            </a:r>
            <a:r>
              <a:rPr lang="sk-SK" altLang="cs-CZ" sz="2200" b="1" dirty="0" err="1">
                <a:solidFill>
                  <a:schemeClr val="tx2"/>
                </a:solidFill>
              </a:rPr>
              <a:t>přestavbový</a:t>
            </a:r>
            <a:r>
              <a:rPr lang="sk-SK" altLang="cs-CZ" sz="2200" b="1" dirty="0">
                <a:solidFill>
                  <a:schemeClr val="tx2"/>
                </a:solidFill>
              </a:rPr>
              <a:t> proces </a:t>
            </a:r>
            <a:r>
              <a:rPr lang="sk-SK" altLang="cs-CZ" sz="2200" b="1" dirty="0" err="1">
                <a:solidFill>
                  <a:schemeClr val="tx2"/>
                </a:solidFill>
              </a:rPr>
              <a:t>se</a:t>
            </a:r>
            <a:r>
              <a:rPr lang="sk-SK" altLang="cs-CZ" sz="2200" b="1" dirty="0">
                <a:solidFill>
                  <a:schemeClr val="tx2"/>
                </a:solidFill>
              </a:rPr>
              <a:t> </a:t>
            </a:r>
            <a:r>
              <a:rPr lang="sk-SK" altLang="cs-CZ" sz="2200" b="1" dirty="0" err="1">
                <a:solidFill>
                  <a:schemeClr val="tx2"/>
                </a:solidFill>
              </a:rPr>
              <a:t>zánětlivými</a:t>
            </a:r>
            <a:r>
              <a:rPr lang="sk-SK" altLang="cs-CZ" sz="2200" b="1" dirty="0">
                <a:solidFill>
                  <a:schemeClr val="tx2"/>
                </a:solidFill>
              </a:rPr>
              <a:t> a nekrotickými </a:t>
            </a:r>
            <a:r>
              <a:rPr lang="sk-SK" altLang="cs-CZ" sz="2200" b="1" dirty="0" err="1">
                <a:solidFill>
                  <a:schemeClr val="tx2"/>
                </a:solidFill>
              </a:rPr>
              <a:t>změnami</a:t>
            </a:r>
            <a:r>
              <a:rPr lang="sk-SK" altLang="cs-CZ" sz="2200" b="1" dirty="0">
                <a:solidFill>
                  <a:schemeClr val="tx2"/>
                </a:solidFill>
              </a:rPr>
              <a:t>, fibrózou a tvorbou </a:t>
            </a:r>
            <a:r>
              <a:rPr lang="sk-SK" altLang="cs-CZ" sz="2200" b="1" dirty="0" err="1">
                <a:solidFill>
                  <a:schemeClr val="tx2"/>
                </a:solidFill>
              </a:rPr>
              <a:t>regeneračních</a:t>
            </a:r>
            <a:r>
              <a:rPr lang="sk-SK" altLang="cs-CZ" sz="2200" b="1" dirty="0">
                <a:solidFill>
                  <a:schemeClr val="tx2"/>
                </a:solidFill>
              </a:rPr>
              <a:t> </a:t>
            </a:r>
            <a:r>
              <a:rPr lang="sk-SK" altLang="cs-CZ" sz="2200" b="1" dirty="0" err="1">
                <a:solidFill>
                  <a:schemeClr val="tx2"/>
                </a:solidFill>
              </a:rPr>
              <a:t>uzlů</a:t>
            </a:r>
            <a:endParaRPr lang="sk-SK" altLang="cs-CZ" sz="2200" b="1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kompenzovaná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prakt</a:t>
            </a:r>
            <a:r>
              <a:rPr lang="cs-CZ" altLang="cs-CZ" sz="2200" dirty="0"/>
              <a:t>. bez příznaků, nesnášenlivost tučných jídel, pozitivní </a:t>
            </a:r>
            <a:r>
              <a:rPr lang="cs-CZ" altLang="cs-CZ" sz="2200" dirty="0" err="1"/>
              <a:t>Ubg</a:t>
            </a:r>
            <a:r>
              <a:rPr lang="cs-CZ" altLang="cs-CZ" sz="2200" dirty="0"/>
              <a:t> v moči, mírné zvýšení transamináz, zvětšení a ztužení jater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dekompenzovaná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slabost, únavnost, nechutenství, </a:t>
            </a:r>
            <a:r>
              <a:rPr lang="cs-CZ" altLang="cs-CZ" sz="2200" dirty="0" err="1"/>
              <a:t>pavoučkovité</a:t>
            </a:r>
            <a:r>
              <a:rPr lang="cs-CZ" altLang="cs-CZ" sz="2200" dirty="0"/>
              <a:t> névy, krvácivé projevy, ascites, splenomegalie, otoky DKK, ikterus, zhoršení jícnových varixů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komplikace</a:t>
            </a:r>
            <a:r>
              <a:rPr lang="cs-CZ" altLang="cs-CZ" sz="2200" dirty="0"/>
              <a:t> - krvácení z varixů, encefalopatie, Ca jater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5C28C0-0C59-4EC0-8490-88BCD775E8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7197E4-E94E-4679-8319-EAD133211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60D3A57-B104-4B4C-8829-86D3DBCC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Jaterní steatóza</a:t>
            </a:r>
            <a:endParaRPr lang="cs-CZ" altLang="cs-CZ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05F1F11-5D4C-4C1D-9F5A-2F2B55220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většinou sekundární u jiných stavů</a:t>
            </a:r>
            <a:endParaRPr lang="cs-CZ" altLang="cs-CZ" sz="2200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vznik</a:t>
            </a:r>
            <a:r>
              <a:rPr lang="cs-CZ" altLang="cs-CZ" sz="2200" dirty="0"/>
              <a:t> - HLP, obezita, DM, chronická alkoholizmus, v těhotenství - zvláštní druh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</a:t>
            </a:r>
            <a:r>
              <a:rPr lang="cs-CZ" altLang="cs-CZ" sz="2200" dirty="0"/>
              <a:t>- sonografie, </a:t>
            </a:r>
            <a:r>
              <a:rPr lang="cs-CZ" altLang="cs-CZ" sz="2200" dirty="0" err="1"/>
              <a:t>elastografie</a:t>
            </a:r>
            <a:r>
              <a:rPr lang="cs-CZ" altLang="cs-CZ" sz="2200" dirty="0"/>
              <a:t>, zvýšení GGT, jaterní biopsie při podezření na NASH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léčba základní choroby, dieta, </a:t>
            </a:r>
            <a:r>
              <a:rPr lang="cs-CZ" altLang="cs-CZ" sz="2200" dirty="0" err="1"/>
              <a:t>hepatoprotektiva</a:t>
            </a:r>
            <a:r>
              <a:rPr lang="cs-CZ" altLang="cs-CZ" sz="2200" dirty="0"/>
              <a:t>, pravidelné kontroly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DFF651-C653-4243-9DCF-0058F431DD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897AB3-009F-40C6-9488-F341FDBF1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6F95AC1-64B0-4332-BB27-A963B419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jater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A953ACE-1B6C-4B75-A104-3D0E2A3CF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benigní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fibrom, lipom, </a:t>
            </a:r>
            <a:r>
              <a:rPr lang="cs-CZ" altLang="cs-CZ" sz="2200" dirty="0" err="1"/>
              <a:t>hemangion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maligní:</a:t>
            </a:r>
            <a:br>
              <a:rPr lang="cs-CZ" altLang="cs-CZ" sz="2200" b="1" dirty="0"/>
            </a:br>
            <a:r>
              <a:rPr lang="cs-CZ" altLang="cs-CZ" sz="2200" b="1" dirty="0">
                <a:solidFill>
                  <a:schemeClr val="tx2"/>
                </a:solidFill>
              </a:rPr>
              <a:t>- primární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hepatocelulární karcinom, </a:t>
            </a:r>
            <a:r>
              <a:rPr lang="cs-CZ" altLang="cs-CZ" sz="2200" dirty="0" err="1"/>
              <a:t>cholangiokarcinom</a:t>
            </a:r>
            <a:br>
              <a:rPr lang="cs-CZ" altLang="cs-CZ" sz="2200" dirty="0"/>
            </a:br>
            <a:r>
              <a:rPr lang="cs-CZ" altLang="cs-CZ" sz="2200" b="1" dirty="0">
                <a:solidFill>
                  <a:schemeClr val="tx2"/>
                </a:solidFill>
              </a:rPr>
              <a:t>- sekundární (metastatické)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nejčastější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jako dekompenzovaná cirhóza prognóza - velmi špatná, i když některé Tu rostou velmi pomalu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10A06C-FCA6-469B-8BF0-416CF0154A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26015F-AF3A-4946-93CE-969829C00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EDFB658-FAE6-49CD-9F64-DEEE86F97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Onemocnění žlučníku a žlučových cest</a:t>
            </a:r>
            <a:endParaRPr lang="cs-CZ" altLang="cs-CZ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AC8D2B6-31FF-4FA6-8F34-EC1C7E09D7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anatomie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ductus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hepaticus</a:t>
            </a:r>
            <a:r>
              <a:rPr lang="cs-CZ" altLang="cs-CZ" sz="2200" dirty="0"/>
              <a:t> sin., </a:t>
            </a:r>
            <a:r>
              <a:rPr lang="cs-CZ" altLang="cs-CZ" sz="2200" dirty="0" err="1"/>
              <a:t>dx</a:t>
            </a:r>
            <a:r>
              <a:rPr lang="cs-CZ" altLang="cs-CZ" sz="2200" dirty="0"/>
              <a:t>., žlučník, d. </a:t>
            </a:r>
            <a:r>
              <a:rPr lang="cs-CZ" altLang="cs-CZ" sz="2200" dirty="0" err="1"/>
              <a:t>cysticus</a:t>
            </a:r>
            <a:r>
              <a:rPr lang="cs-CZ" altLang="cs-CZ" sz="2200" dirty="0"/>
              <a:t>, d. </a:t>
            </a:r>
            <a:r>
              <a:rPr lang="cs-CZ" altLang="cs-CZ" sz="2200" dirty="0" err="1"/>
              <a:t>choledochus</a:t>
            </a:r>
            <a:r>
              <a:rPr lang="cs-CZ" altLang="cs-CZ" sz="2200" dirty="0"/>
              <a:t>, d. </a:t>
            </a:r>
            <a:r>
              <a:rPr lang="cs-CZ" altLang="cs-CZ" sz="2200" dirty="0" err="1"/>
              <a:t>pancreaticus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vaterská</a:t>
            </a:r>
            <a:r>
              <a:rPr lang="cs-CZ" altLang="cs-CZ" sz="2200" dirty="0"/>
              <a:t> papila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fyziologie</a:t>
            </a:r>
            <a:r>
              <a:rPr lang="cs-CZ" altLang="cs-CZ" sz="2200" dirty="0"/>
              <a:t> - žluč se shromažďuje ve žlučníku, koncentruje se, na impuls z pyloru se žlučníku kontrahuje a uvolňuje žluč do duodena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vyšetřovací metody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nativní RTG, sonografie, cholecystografie, cholangiografie, ERSP, PTC, HIDA, duodenální sonda na </a:t>
            </a:r>
            <a:r>
              <a:rPr lang="cs-CZ" altLang="cs-CZ" sz="2200" dirty="0" err="1"/>
              <a:t>lambliázu</a:t>
            </a:r>
            <a:r>
              <a:rPr lang="cs-CZ" altLang="cs-CZ" sz="2200" dirty="0"/>
              <a:t>, GGT, ALP, bilirubin přímý nepřímý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D306A4-95BF-4F49-B21F-0D1425208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26C437-9FB0-4F61-A36F-FF29A542FD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E81FA1-761B-4974-B57B-028AD07E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Cholecystolitiáza</a:t>
            </a:r>
            <a:r>
              <a:rPr lang="cs-CZ" altLang="cs-CZ" b="1" dirty="0"/>
              <a:t> I</a:t>
            </a:r>
            <a:endParaRPr lang="cs-CZ" altLang="cs-CZ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30BE944-D555-48EE-A5AC-196B493979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je přítomnost žlučových kamenů ve žlučníku nebo žlučových cestách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výskyt</a:t>
            </a:r>
            <a:r>
              <a:rPr lang="cs-CZ" altLang="cs-CZ" sz="2200" dirty="0"/>
              <a:t> - 50% žen, 30% mužů nad 50 let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druhy </a:t>
            </a:r>
            <a:r>
              <a:rPr lang="cs-CZ" altLang="cs-CZ" sz="2200" dirty="0"/>
              <a:t>-</a:t>
            </a:r>
            <a:r>
              <a:rPr lang="cs-CZ" altLang="cs-CZ" sz="2200" b="1" dirty="0"/>
              <a:t> </a:t>
            </a:r>
            <a:r>
              <a:rPr lang="cs-CZ" altLang="cs-CZ" sz="2200" dirty="0"/>
              <a:t>cholesterolové, </a:t>
            </a:r>
            <a:r>
              <a:rPr lang="cs-CZ" altLang="cs-CZ" sz="2200" dirty="0" err="1"/>
              <a:t>bilirubinkalcium</a:t>
            </a:r>
            <a:r>
              <a:rPr lang="cs-CZ" altLang="cs-CZ" sz="2200" dirty="0"/>
              <a:t>, smíšené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průběh</a:t>
            </a:r>
            <a:r>
              <a:rPr lang="cs-CZ" altLang="cs-CZ" sz="2200" b="1" dirty="0"/>
              <a:t> </a:t>
            </a:r>
            <a:r>
              <a:rPr lang="cs-CZ" altLang="cs-CZ" sz="2200" dirty="0"/>
              <a:t>- asymptomaticky, nadýmání, pocity plnosti, průjmy, biliární kolika (zaklínění kamene v krčku žlučníku, mechanické podráždění s následným spazmem), akutní cholecystitida, chronická cholecystitida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97679F-6C56-4BB3-852C-95CAE8346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6F07F1-444E-4F35-A8D3-A6F4C8B62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E12DC513-80A6-4D75-948A-4EAABC89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Cholelitiáza</a:t>
            </a:r>
          </a:p>
        </p:txBody>
      </p:sp>
      <p:pic>
        <p:nvPicPr>
          <p:cNvPr id="53251" name="Zástupný obsah 4" descr="Obsah obrázku zvíře&#10;&#10;Popis byl vytvořen automaticky">
            <a:extLst>
              <a:ext uri="{FF2B5EF4-FFF2-40B4-BE49-F238E27FC236}">
                <a16:creationId xmlns:a16="http://schemas.microsoft.com/office/drawing/2014/main" id="{B69873BB-2C77-469F-BCE7-84499C397F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85213"/>
            <a:ext cx="3167424" cy="1649912"/>
          </a:xfrm>
        </p:spPr>
      </p:pic>
      <p:pic>
        <p:nvPicPr>
          <p:cNvPr id="53252" name="Obrázek 6" descr="Obsah obrázku tabule, zvíře, voda&#10;&#10;Popis byl vytvořen automaticky">
            <a:extLst>
              <a:ext uri="{FF2B5EF4-FFF2-40B4-BE49-F238E27FC236}">
                <a16:creationId xmlns:a16="http://schemas.microsoft.com/office/drawing/2014/main" id="{04E0FDD4-C961-4DC6-B4E5-C4A96F49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46" y="1385213"/>
            <a:ext cx="3167424" cy="406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Obrázek 8" descr="Obsah obrázku sekera&#10;&#10;Popis byl vytvořen automaticky">
            <a:extLst>
              <a:ext uri="{FF2B5EF4-FFF2-40B4-BE49-F238E27FC236}">
                <a16:creationId xmlns:a16="http://schemas.microsoft.com/office/drawing/2014/main" id="{E18E82EE-591F-4F52-BDCE-E353BEA6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914" y="2455480"/>
            <a:ext cx="4663146" cy="349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96EBF-4C16-4B0B-9AA6-27CE12D91F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FDFB5C-68D1-461F-93EB-E6B5A068C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304B681-EB86-40AA-B95C-31DABC03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Cholecystolitiáza</a:t>
            </a:r>
            <a:r>
              <a:rPr lang="cs-CZ" altLang="cs-CZ" b="1" dirty="0"/>
              <a:t> II</a:t>
            </a:r>
            <a:endParaRPr lang="cs-CZ" altLang="cs-CZ" dirty="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8681EED-1B88-4F1D-A39D-22CE3E11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komplikace</a:t>
            </a:r>
            <a:r>
              <a:rPr lang="cs-CZ" altLang="cs-CZ" sz="2200" b="1" dirty="0"/>
              <a:t> - </a:t>
            </a:r>
            <a:r>
              <a:rPr lang="cs-CZ" altLang="cs-CZ" sz="2200" dirty="0"/>
              <a:t>obstrukční ikterus, empyém žlučníku, perforace, biliární peritonitida, píštěl do střeva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léčba:</a:t>
            </a:r>
            <a:br>
              <a:rPr lang="cs-CZ" altLang="cs-CZ" sz="2200" b="1" dirty="0">
                <a:solidFill>
                  <a:schemeClr val="tx2"/>
                </a:solidFill>
              </a:rPr>
            </a:br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akutní </a:t>
            </a:r>
            <a:r>
              <a:rPr lang="cs-CZ" altLang="cs-CZ" sz="2200" dirty="0"/>
              <a:t>- ERCP, chirurgická (akutně, elektivně), spasmolytika, </a:t>
            </a:r>
            <a:r>
              <a:rPr lang="cs-CZ" altLang="cs-CZ" sz="2200" dirty="0" err="1"/>
              <a:t>opioidy</a:t>
            </a:r>
            <a:r>
              <a:rPr lang="cs-CZ" altLang="cs-CZ" sz="2200" dirty="0"/>
              <a:t> (CAVE </a:t>
            </a:r>
            <a:r>
              <a:rPr lang="cs-CZ" altLang="cs-CZ" sz="2200" dirty="0" err="1"/>
              <a:t>morphin</a:t>
            </a:r>
            <a:r>
              <a:rPr lang="cs-CZ" altLang="cs-CZ" sz="2200" dirty="0"/>
              <a:t> - možný spazmus </a:t>
            </a:r>
            <a:r>
              <a:rPr lang="cs-CZ" altLang="cs-CZ" sz="2200" dirty="0" err="1"/>
              <a:t>Oddiho</a:t>
            </a:r>
            <a:r>
              <a:rPr lang="cs-CZ" altLang="cs-CZ" sz="2200" dirty="0"/>
              <a:t> svěrače), ATB dle výskytu teplot</a:t>
            </a:r>
            <a:br>
              <a:rPr lang="cs-CZ" altLang="cs-CZ" sz="2200" dirty="0"/>
            </a:br>
            <a:r>
              <a:rPr lang="cs-CZ" altLang="cs-CZ" sz="2200" b="1" dirty="0">
                <a:solidFill>
                  <a:schemeClr val="tx2"/>
                </a:solidFill>
              </a:rPr>
              <a:t>- dlouhodobě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dieta, režim, žlučové kyseliny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763ED3-2734-4B80-A7DB-0623BC743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D41020-F25E-4F0B-ADD6-E4DE32DC31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38C2445C-4BB1-479A-90BD-7248244B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Cholangoitida</a:t>
            </a:r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A239763-DF5A-4EC8-A497-12C4FA1AE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zánět žlučových cest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vysoké teploty, třesavky, ikterus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-</a:t>
            </a:r>
            <a:r>
              <a:rPr lang="cs-CZ" altLang="cs-CZ" sz="2200" dirty="0"/>
              <a:t> leukocytóza, GGT, ALP, CRP, </a:t>
            </a:r>
            <a:r>
              <a:rPr lang="cs-CZ" altLang="cs-CZ" sz="2200" dirty="0" err="1"/>
              <a:t>chol</a:t>
            </a:r>
            <a:r>
              <a:rPr lang="cs-CZ" altLang="cs-CZ" sz="2200" dirty="0"/>
              <a:t>., sonografie, CT, ERCP, PTC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accent1"/>
                </a:solidFill>
              </a:rPr>
              <a:t>léčba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  <a:r>
              <a:rPr lang="cs-CZ" altLang="cs-CZ" sz="2200" dirty="0"/>
              <a:t>- spasmolytika, antibiotika, </a:t>
            </a:r>
            <a:r>
              <a:rPr lang="cs-CZ" altLang="cs-CZ" sz="2200" dirty="0" err="1"/>
              <a:t>chir</a:t>
            </a:r>
            <a:r>
              <a:rPr lang="cs-CZ" altLang="cs-CZ" sz="2200" dirty="0"/>
              <a:t>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26D935-4A0F-4DE5-95FA-CB79D0D69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DB80BE-BAD0-4739-8763-5739DE91F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ED292CF1-9997-44FA-A445-B35970C9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Metabolizmus 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8E255E8D-F52F-4F2D-B433-55DB8E1BE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4830"/>
            <a:ext cx="7056446" cy="446317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sacharidů (glykogen, glukóza,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lipidů (lipoproteiny, mastné kyseliny,  cholesterol, žluč, tukové zásoby,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sloučeniny dusíku (aminokyseliny, močovina,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proteinů (albumin, srážecí faktory, imunoglobuliny, enzymy,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steroidů – inaktivace a exkrece (aldosteron, glukokortikoidy, estrogeny, progesteron, testosteron</a:t>
            </a:r>
          </a:p>
        </p:txBody>
      </p:sp>
      <p:pic>
        <p:nvPicPr>
          <p:cNvPr id="8196" name="Obrázek 1">
            <a:extLst>
              <a:ext uri="{FF2B5EF4-FFF2-40B4-BE49-F238E27FC236}">
                <a16:creationId xmlns:a16="http://schemas.microsoft.com/office/drawing/2014/main" id="{9493BD57-135B-4EE5-B34C-116640497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21" y="1296002"/>
            <a:ext cx="4206582" cy="42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431687-9D49-4C16-A368-CCDC44C661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A9A76C-3552-4A99-86B2-4AFBC5CB4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9839A7C-34D1-4D3D-9360-277A2C61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Polyp žlučníku</a:t>
            </a:r>
          </a:p>
        </p:txBody>
      </p:sp>
      <p:pic>
        <p:nvPicPr>
          <p:cNvPr id="57347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76A85F9C-4AE5-4BEB-BE18-5820842166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96298"/>
            <a:ext cx="3178232" cy="4259487"/>
          </a:xfrm>
        </p:spPr>
      </p:pic>
      <p:pic>
        <p:nvPicPr>
          <p:cNvPr id="57348" name="Obrázek 6" descr="Obsah obrázku vsedě&#10;&#10;Popis byl vytvořen automaticky">
            <a:extLst>
              <a:ext uri="{FF2B5EF4-FFF2-40B4-BE49-F238E27FC236}">
                <a16:creationId xmlns:a16="http://schemas.microsoft.com/office/drawing/2014/main" id="{A1D9B1A4-09D0-481F-82C8-2986F124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33" y="1941997"/>
            <a:ext cx="5215020" cy="35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E618-5726-439A-A274-EB9722FDD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E4FDFC-7AEC-4880-A72E-5DB4116DE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3E8F543-89F4-4AA9-A61F-72246523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žlučových cest</a:t>
            </a:r>
            <a:endParaRPr lang="cs-CZ" altLang="cs-CZ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42E83BA-7AE7-4F10-B422-E6EC0F197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nádor žlučníku, nádor žlučových cest - </a:t>
            </a:r>
            <a:r>
              <a:rPr lang="cs-CZ" altLang="cs-CZ" sz="2200" dirty="0" err="1"/>
              <a:t>Klatskinův</a:t>
            </a:r>
            <a:r>
              <a:rPr lang="cs-CZ" altLang="cs-CZ" sz="2200" dirty="0"/>
              <a:t> Tu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obvykle pozdě diagnostikovány, nemocní jsou navyklí na určité biliární obtíže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sonografie - neurčitý nález, CT, MR, laboratoř nespolehlivá, nádorové </a:t>
            </a:r>
            <a:r>
              <a:rPr lang="cs-CZ" altLang="cs-CZ" sz="2200" dirty="0" err="1"/>
              <a:t>markery</a:t>
            </a:r>
            <a:r>
              <a:rPr lang="cs-CZ" altLang="cs-CZ" sz="2200" dirty="0"/>
              <a:t> - u 80% lidí, ERCP zúžení žlučových cest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accent1"/>
                </a:solidFill>
              </a:rPr>
              <a:t>léčba –</a:t>
            </a:r>
            <a:r>
              <a:rPr lang="cs-CZ" altLang="cs-CZ" sz="2200" dirty="0"/>
              <a:t> </a:t>
            </a:r>
            <a:r>
              <a:rPr lang="cs-CZ" altLang="cs-CZ" sz="2200" dirty="0" err="1"/>
              <a:t>chir</a:t>
            </a:r>
            <a:r>
              <a:rPr lang="cs-CZ" altLang="cs-CZ" sz="2200" dirty="0"/>
              <a:t>. (</a:t>
            </a:r>
            <a:r>
              <a:rPr lang="cs-CZ" altLang="cs-CZ" sz="2200" dirty="0" err="1"/>
              <a:t>choledochojejunoanastomóza</a:t>
            </a:r>
            <a:r>
              <a:rPr lang="cs-CZ" altLang="cs-CZ" sz="2200" dirty="0"/>
              <a:t>), CHT, RT, paliativní, symptomatická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61AED1-3106-4607-BB1A-9920A924A8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08B302-EB71-4D1A-B1AD-812E52617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0004D84-149E-4A1C-8FD9-63D5F5C6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žlučových cest</a:t>
            </a:r>
          </a:p>
        </p:txBody>
      </p:sp>
      <p:graphicFrame>
        <p:nvGraphicFramePr>
          <p:cNvPr id="60419" name="Object 5">
            <a:extLst>
              <a:ext uri="{FF2B5EF4-FFF2-40B4-BE49-F238E27FC236}">
                <a16:creationId xmlns:a16="http://schemas.microsoft.com/office/drawing/2014/main" id="{1A373F59-54CE-4E06-81D8-9DD3EE5A4EE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182262"/>
              </p:ext>
            </p:extLst>
          </p:nvPr>
        </p:nvGraphicFramePr>
        <p:xfrm>
          <a:off x="719999" y="1503279"/>
          <a:ext cx="4353603" cy="4416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Fotografie" r:id="rId3" imgW="5304762" imgH="5380952" progId="MSPhotoEd.3">
                  <p:embed/>
                </p:oleObj>
              </mc:Choice>
              <mc:Fallback>
                <p:oleObj name="Fotografie" r:id="rId3" imgW="5304762" imgH="5380952" progId="MSPhotoEd.3">
                  <p:embed/>
                  <p:pic>
                    <p:nvPicPr>
                      <p:cNvPr id="60419" name="Object 5">
                        <a:extLst>
                          <a:ext uri="{FF2B5EF4-FFF2-40B4-BE49-F238E27FC236}">
                            <a16:creationId xmlns:a16="http://schemas.microsoft.com/office/drawing/2014/main" id="{1A373F59-54CE-4E06-81D8-9DD3EE5A4EE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503279"/>
                        <a:ext cx="4353603" cy="4416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242B9C-1A41-4025-A3D2-61956F480B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947C21-6638-4AC6-9BAB-05373A1DC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8001E41-A93D-491C-9467-9630DC00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Onemocnění slinivky břišní</a:t>
            </a:r>
            <a:endParaRPr lang="cs-CZ" altLang="cs-CZ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DAD2131-212B-4E9F-892A-4BE30EC65B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anatomicko-fyziologicky</a:t>
            </a:r>
            <a:r>
              <a:rPr lang="cs-CZ" altLang="cs-CZ" sz="2200" dirty="0"/>
              <a:t> - lalůčky produkující enzymy, hlavní a vedlejší vývod, ústí na </a:t>
            </a:r>
            <a:r>
              <a:rPr lang="cs-CZ" altLang="cs-CZ" sz="2200" dirty="0" err="1"/>
              <a:t>Vaterské</a:t>
            </a:r>
            <a:r>
              <a:rPr lang="cs-CZ" altLang="cs-CZ" sz="2200" dirty="0"/>
              <a:t> papile společně s choledochem, kontakt potravy se žaludeční sliznicí provokuje tvorbu a uvolnění pankreatických šťáv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vyšetření</a:t>
            </a:r>
            <a:r>
              <a:rPr lang="cs-CZ" altLang="cs-CZ" sz="2200" b="1" dirty="0"/>
              <a:t> </a:t>
            </a:r>
            <a:r>
              <a:rPr lang="cs-CZ" altLang="cs-CZ" sz="2200" dirty="0"/>
              <a:t>- ze séra - leukocytóza, AMS, PAMS, lipáza, Ca, stolice na zbytky, funkční testy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zobrazovací</a:t>
            </a:r>
            <a:r>
              <a:rPr lang="cs-CZ" altLang="cs-CZ" sz="2200" dirty="0"/>
              <a:t> - sonografie, EUS, CT, MR, ERCP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3693EF-12C9-48D5-8006-009155FE76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316F2C-44A6-4985-8261-1073A3F40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861EB42-9D3B-445B-A8B2-2E18BB87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Pankreatitidy</a:t>
            </a:r>
            <a:endParaRPr lang="cs-CZ" altLang="cs-CZ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DBE9131-0FE1-4F43-9EE6-F76D36E14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zánětlivé onemocnění slinivky břišní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akutní, akutní recidivující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většinou po závažné dietní chybě, při choledocholitiáze, v mezidobí bez poruch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chronická</a:t>
            </a:r>
            <a:r>
              <a:rPr lang="cs-CZ" altLang="cs-CZ" sz="2200" b="1" dirty="0"/>
              <a:t> </a:t>
            </a:r>
            <a:r>
              <a:rPr lang="cs-CZ" altLang="cs-CZ" sz="2200" dirty="0"/>
              <a:t>- bezbolestná forma, bolestivá forma, postupně ubývající funkce pankreatu, vývoj malnutrice, diabetu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4F2156-1469-4F9D-8A84-3C5D745AFC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A8274E-256F-4C01-B53D-12A0F742A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643879E-F1DA-430C-823E-294B5B6D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pankreatitida I</a:t>
            </a:r>
            <a:endParaRPr lang="cs-CZ" altLang="cs-CZ" dirty="0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3601A95-C6DA-4362-96CB-58B08ABDE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samonatrávení slinivky vlastními enzymy - dietní chyba, obstrukce choledochu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náhlá krutá šokující bolest, zvracení, maximum okolo pupku, propagace do levého </a:t>
            </a:r>
            <a:r>
              <a:rPr lang="cs-CZ" altLang="cs-CZ" sz="2200" dirty="0" err="1"/>
              <a:t>mesogastria</a:t>
            </a:r>
            <a:r>
              <a:rPr lang="cs-CZ" altLang="cs-CZ" sz="2200" dirty="0"/>
              <a:t>, úlevová poloha v předklonu, </a:t>
            </a:r>
            <a:r>
              <a:rPr lang="cs-CZ" altLang="cs-CZ" sz="2200" dirty="0" err="1"/>
              <a:t>nausea</a:t>
            </a:r>
            <a:r>
              <a:rPr lang="cs-CZ" altLang="cs-CZ" sz="2200" dirty="0"/>
              <a:t>, zvracení, křeče, zástava plynů a stolice, peritoneální dráždění, krvácení do stěny břišní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7F8716-D720-4C2A-A506-804A433964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62E684-8807-47F9-AA38-22371600F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C74FCDF-E794-41AB-97EA-EEE878E4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pankreatitida II</a:t>
            </a:r>
            <a:endParaRPr lang="cs-CZ" altLang="cs-CZ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AF1674F-F1BC-4508-B9E2-9D00F6A90E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b="1" dirty="0">
                <a:solidFill>
                  <a:schemeClr val="tx2"/>
                </a:solidFill>
              </a:rPr>
              <a:t>laboratorní nález</a:t>
            </a:r>
            <a:r>
              <a:rPr lang="cs-CZ" altLang="cs-CZ" sz="8800" dirty="0">
                <a:solidFill>
                  <a:schemeClr val="tx2"/>
                </a:solidFill>
              </a:rPr>
              <a:t> </a:t>
            </a:r>
            <a:r>
              <a:rPr lang="cs-CZ" altLang="cs-CZ" sz="8800" dirty="0"/>
              <a:t>- zvýšení AMS, PAMS, lipázy, snížení Ca, leukocytóza, zvýšení CRP, glykémie, metabolický rozvrat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b="1" dirty="0">
                <a:solidFill>
                  <a:schemeClr val="tx2"/>
                </a:solidFill>
              </a:rPr>
              <a:t>zobrazovací metody </a:t>
            </a:r>
            <a:r>
              <a:rPr lang="cs-CZ" altLang="cs-CZ" sz="8800" dirty="0"/>
              <a:t>-</a:t>
            </a:r>
            <a:r>
              <a:rPr lang="cs-CZ" altLang="cs-CZ" sz="8800" b="1" dirty="0"/>
              <a:t> </a:t>
            </a:r>
            <a:r>
              <a:rPr lang="cs-CZ" altLang="cs-CZ" sz="8800" dirty="0"/>
              <a:t>USG</a:t>
            </a:r>
            <a:r>
              <a:rPr lang="cs-CZ" altLang="cs-CZ" sz="8800" b="1" dirty="0"/>
              <a:t> </a:t>
            </a:r>
            <a:r>
              <a:rPr lang="cs-CZ" altLang="cs-CZ" sz="8800" dirty="0"/>
              <a:t>prosáknutí pankreatu, event. tvorba </a:t>
            </a:r>
            <a:r>
              <a:rPr lang="cs-CZ" altLang="cs-CZ" sz="8800" dirty="0" err="1"/>
              <a:t>pseudocysty</a:t>
            </a:r>
            <a:r>
              <a:rPr lang="cs-CZ" altLang="cs-CZ" sz="8800" dirty="0"/>
              <a:t>, </a:t>
            </a:r>
            <a:br>
              <a:rPr lang="cs-CZ" altLang="cs-CZ" sz="8800" dirty="0"/>
            </a:br>
            <a:r>
              <a:rPr lang="cs-CZ" altLang="cs-CZ" sz="8800" dirty="0"/>
              <a:t>CT nejdříve za 72h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b="1" dirty="0">
                <a:solidFill>
                  <a:schemeClr val="tx2"/>
                </a:solidFill>
              </a:rPr>
              <a:t>komplikace</a:t>
            </a:r>
            <a:r>
              <a:rPr lang="cs-CZ" altLang="cs-CZ" sz="8800" b="1" dirty="0"/>
              <a:t> </a:t>
            </a:r>
            <a:r>
              <a:rPr lang="cs-CZ" altLang="cs-CZ" sz="8800" dirty="0"/>
              <a:t>- </a:t>
            </a:r>
            <a:r>
              <a:rPr lang="cs-CZ" altLang="cs-CZ" sz="8800" dirty="0" err="1"/>
              <a:t>pseudocysta</a:t>
            </a:r>
            <a:r>
              <a:rPr lang="cs-CZ" altLang="cs-CZ" sz="8800" dirty="0"/>
              <a:t>, hnisavá pankreatitida, </a:t>
            </a:r>
            <a:r>
              <a:rPr lang="cs-CZ" altLang="cs-CZ" sz="8800" dirty="0" err="1"/>
              <a:t>hypokalcémické</a:t>
            </a:r>
            <a:r>
              <a:rPr lang="cs-CZ" altLang="cs-CZ" sz="8800" dirty="0"/>
              <a:t> křeče, DIC, flebitidy, šokový stav s multiorgánovým selháním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F4724F-3356-4F45-8984-46F6044073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AD4FAA-D392-47C9-A3A3-6BE8B375E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BBF9898-15A3-4A76-9AFB-6D6CA17A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pankreatitida III</a:t>
            </a:r>
            <a:endParaRPr lang="cs-CZ" altLang="cs-CZ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56443E6-4CB2-4D48-98D9-FAED2F4C7F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accent1"/>
                </a:solidFill>
              </a:rPr>
              <a:t>léčba:</a:t>
            </a:r>
            <a:br>
              <a:rPr lang="cs-CZ" altLang="cs-CZ" sz="2200" b="1" dirty="0">
                <a:solidFill>
                  <a:schemeClr val="accent1"/>
                </a:solidFill>
              </a:rPr>
            </a:br>
            <a:r>
              <a:rPr lang="cs-CZ" altLang="cs-CZ" sz="2200" b="1" dirty="0">
                <a:solidFill>
                  <a:schemeClr val="tx2"/>
                </a:solidFill>
              </a:rPr>
              <a:t>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převážně konzervativní </a:t>
            </a:r>
            <a:r>
              <a:rPr lang="cs-CZ" altLang="cs-CZ" sz="2200" dirty="0"/>
              <a:t>(analgetika, hydratace, výživa, korekce vnitřního prostředí, ATB), chirurgická pouze při komplikacích (drénování) </a:t>
            </a:r>
            <a:br>
              <a:rPr lang="cs-CZ" altLang="cs-CZ" sz="2200" dirty="0"/>
            </a:br>
            <a:r>
              <a:rPr lang="cs-CZ" altLang="cs-CZ" sz="2200" b="1" dirty="0">
                <a:solidFill>
                  <a:schemeClr val="tx2"/>
                </a:solidFill>
              </a:rPr>
              <a:t>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dietní a režimová opatření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do poklesu amyláz nic per os, dále speciální pankreatická dieta (PAN 1-4), následně 4S, pravidelný příjem potravy, dle druhu pankreatitidy dodávka enzymů</a:t>
            </a:r>
            <a:endParaRPr lang="cs-CZ" altLang="cs-CZ" sz="2200" b="1" dirty="0"/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E2F54F-F471-4CF4-A1A1-5756D4F51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AB5CF1-B247-48A8-A955-5803A95AE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>
            <a:extLst>
              <a:ext uri="{FF2B5EF4-FFF2-40B4-BE49-F238E27FC236}">
                <a16:creationId xmlns:a16="http://schemas.microsoft.com/office/drawing/2014/main" id="{A92694DC-B8CC-4B48-8B58-D474454E5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719999"/>
            <a:ext cx="11369331" cy="47353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300" dirty="0"/>
              <a:t>Kameny v </a:t>
            </a:r>
            <a:r>
              <a:rPr lang="cs-CZ" altLang="cs-CZ" sz="3300" dirty="0" err="1"/>
              <a:t>ductus</a:t>
            </a:r>
            <a:r>
              <a:rPr lang="cs-CZ" altLang="cs-CZ" sz="3300" dirty="0"/>
              <a:t> </a:t>
            </a:r>
            <a:r>
              <a:rPr lang="cs-CZ" altLang="cs-CZ" sz="3300" dirty="0" err="1"/>
              <a:t>pancreaticus</a:t>
            </a:r>
            <a:r>
              <a:rPr lang="cs-CZ" altLang="cs-CZ" sz="3300" dirty="0"/>
              <a:t>, </a:t>
            </a:r>
            <a:r>
              <a:rPr lang="cs-CZ" altLang="cs-CZ" sz="3300" dirty="0" err="1"/>
              <a:t>pseudocysty</a:t>
            </a:r>
            <a:r>
              <a:rPr lang="cs-CZ" altLang="cs-CZ" sz="3300" dirty="0"/>
              <a:t> pankreatu</a:t>
            </a:r>
          </a:p>
        </p:txBody>
      </p:sp>
      <p:graphicFrame>
        <p:nvGraphicFramePr>
          <p:cNvPr id="66563" name="Object 5">
            <a:extLst>
              <a:ext uri="{FF2B5EF4-FFF2-40B4-BE49-F238E27FC236}">
                <a16:creationId xmlns:a16="http://schemas.microsoft.com/office/drawing/2014/main" id="{211AB260-B9FA-42FC-9453-332ED488780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418611"/>
              </p:ext>
            </p:extLst>
          </p:nvPr>
        </p:nvGraphicFramePr>
        <p:xfrm>
          <a:off x="719999" y="1669241"/>
          <a:ext cx="10752138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Fotografie" r:id="rId3" imgW="11514286" imgH="4371429" progId="MSPhotoEd.3">
                  <p:embed/>
                </p:oleObj>
              </mc:Choice>
              <mc:Fallback>
                <p:oleObj name="Fotografie" r:id="rId3" imgW="11514286" imgH="4371429" progId="MSPhotoEd.3">
                  <p:embed/>
                  <p:pic>
                    <p:nvPicPr>
                      <p:cNvPr id="66563" name="Object 5">
                        <a:extLst>
                          <a:ext uri="{FF2B5EF4-FFF2-40B4-BE49-F238E27FC236}">
                            <a16:creationId xmlns:a16="http://schemas.microsoft.com/office/drawing/2014/main" id="{211AB260-B9FA-42FC-9453-332ED48878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669241"/>
                        <a:ext cx="10752138" cy="408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EDAA4B-A27E-4B1C-AF3F-559CF205D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8BC6F4-905B-4C77-BC28-7CFDA6CD4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0A8246F-889E-41FF-9A21-3856B4C3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Chronická pankreatitida I</a:t>
            </a:r>
            <a:endParaRPr lang="cs-CZ" altLang="cs-CZ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7102DF2-77EA-4779-9610-9DD1DC096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chronický zánět pankreatu </a:t>
            </a:r>
            <a:r>
              <a:rPr lang="cs-CZ" altLang="cs-CZ" sz="2200" b="1" dirty="0"/>
              <a:t>-</a:t>
            </a:r>
            <a:r>
              <a:rPr lang="cs-CZ" altLang="cs-CZ" sz="2200" dirty="0"/>
              <a:t> postupný </a:t>
            </a:r>
            <a:r>
              <a:rPr lang="cs-CZ" altLang="cs-CZ" sz="2200" dirty="0" err="1"/>
              <a:t>fibrotizující</a:t>
            </a:r>
            <a:r>
              <a:rPr lang="cs-CZ" altLang="cs-CZ" sz="2200" dirty="0"/>
              <a:t> proces - následek opakovaných akutních atak nebo primárně chronický proces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etiologie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většinou nejasná, chronický </a:t>
            </a:r>
            <a:r>
              <a:rPr lang="cs-CZ" altLang="cs-CZ" sz="2200" dirty="0" err="1"/>
              <a:t>ethylismus</a:t>
            </a:r>
            <a:r>
              <a:rPr lang="cs-CZ" altLang="cs-CZ" sz="2200" dirty="0"/>
              <a:t>, choledocholitiáza, nebezpečí přechodu do karcinomu pankreatu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97E7E6-77DB-4AEA-A9DF-048195235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FC2CD7-780C-4EB7-AECB-1F2B8AEA9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C90E6AC0-2A45-4286-B266-98868A68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Detoxikační funkce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5FBBE7FC-8625-432E-AB57-66DEEA29E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zevních i vnitřních látek </a:t>
            </a:r>
            <a:r>
              <a:rPr lang="cs-CZ" altLang="cs-CZ" sz="2200" dirty="0"/>
              <a:t>- konjugace s kyselinou </a:t>
            </a:r>
            <a:r>
              <a:rPr lang="cs-CZ" altLang="cs-CZ" sz="2200" dirty="0" err="1"/>
              <a:t>glukuronovou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2DFED5-D823-46E0-AEF2-C6734B807F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06D778-AC4E-4120-A540-DF48D8789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7E3CFDA7-D10E-4D90-9076-7C6C2B5D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Chronická pankreatitida II</a:t>
            </a:r>
            <a:endParaRPr lang="cs-CZ" altLang="cs-CZ" dirty="0"/>
          </a:p>
        </p:txBody>
      </p:sp>
      <p:sp>
        <p:nvSpPr>
          <p:cNvPr id="68611" name="Zástupný obsah 2">
            <a:extLst>
              <a:ext uri="{FF2B5EF4-FFF2-40B4-BE49-F238E27FC236}">
                <a16:creationId xmlns:a16="http://schemas.microsoft.com/office/drawing/2014/main" id="{2652BDCC-4760-450F-8A0F-D35CBF7D7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– obtížná chybí typický laboratorní nález jako u akutních pankreatitid, dominuje bolest z počátku bez jasného korelátu v zobrazovacích metodách, v pozdních stádiích narušení endokrinní (pokles inzulinu – zvýšení glykemie) i exokrinní funkce (</a:t>
            </a:r>
            <a:r>
              <a:rPr lang="cs-CZ" altLang="cs-CZ" sz="2200" dirty="0" err="1"/>
              <a:t>steatorrhea</a:t>
            </a:r>
            <a:r>
              <a:rPr lang="cs-CZ" altLang="cs-CZ" sz="2200" dirty="0"/>
              <a:t>, nestrávená stolice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980AB-6FE7-49CC-B75A-383A9A1B9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B3651B-10A3-4EB2-AACD-648B8F9FC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2533380D-3E6A-4252-A312-3B2FC741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Chronická pankreatitida III</a:t>
            </a:r>
            <a:endParaRPr lang="cs-CZ" altLang="cs-CZ" dirty="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7258F09-9860-418A-ACD8-F40058A6D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režim</a:t>
            </a:r>
            <a:r>
              <a:rPr lang="cs-CZ" altLang="cs-CZ" sz="2200" dirty="0"/>
              <a:t> - pravidelný příjem potravy, absolutní zákaz alkoholu, pravidelná životospráva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dieta</a:t>
            </a:r>
            <a:r>
              <a:rPr lang="cs-CZ" altLang="cs-CZ" sz="2200" dirty="0"/>
              <a:t> - s omezením až vyloučením tuků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léky</a:t>
            </a:r>
            <a:r>
              <a:rPr lang="cs-CZ" altLang="cs-CZ" sz="2200" dirty="0"/>
              <a:t> - enzymatické preparáty, spasmolytika, analgetika, </a:t>
            </a:r>
            <a:r>
              <a:rPr lang="cs-CZ" altLang="cs-CZ" sz="2200" dirty="0" err="1"/>
              <a:t>prokinetika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chirurgická léčba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</a:t>
            </a:r>
            <a:r>
              <a:rPr lang="cs-CZ" altLang="cs-CZ" sz="2200" dirty="0" err="1"/>
              <a:t>pseudocysty</a:t>
            </a:r>
            <a:r>
              <a:rPr lang="cs-CZ" altLang="cs-CZ" sz="2200" dirty="0"/>
              <a:t>, litiáza, stenóza papily, stenóza duodena, bolestivé formy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52B155-CA93-4148-B5A5-9CA46D2D1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04BCCA-CD20-4893-8F25-42451120A5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4ECDE85-98DB-4639-BA52-A4AD536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slinivky břišní</a:t>
            </a:r>
            <a:endParaRPr lang="cs-CZ" altLang="cs-CZ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F230D06-D9DF-4571-83FC-704F4D2D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druhy</a:t>
            </a:r>
            <a:r>
              <a:rPr lang="cs-CZ" altLang="cs-CZ" sz="2200" dirty="0"/>
              <a:t> - adenokarcinom hlavy, méně často kaudy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etiologie</a:t>
            </a:r>
            <a:r>
              <a:rPr lang="cs-CZ" altLang="cs-CZ" sz="2200" dirty="0"/>
              <a:t> - nejasná, více se vyskytuje u chronických alkoholiků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plíživé, v prodromálním stadiu vysledovatelné migrující flebitidy, bezbolestný ikterus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sonografie, CT, MR, PET CT/MR, histologie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chirurgická - radikální, paliativní, CHT, RT, biologická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F2CC5F-C5DC-4424-B30D-808CCFFE64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3D2FAA-FA2D-4794-BE0B-B59480812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C303DE5-A375-49D3-97F3-1EC0AD0F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Karcinom pankreatu</a:t>
            </a:r>
          </a:p>
        </p:txBody>
      </p:sp>
      <p:pic>
        <p:nvPicPr>
          <p:cNvPr id="72707" name="Zástupný obsah 6" descr="Obsah obrázku interiér, stůl, vsedě, dort&#10;&#10;Popis byl vytvořen automaticky">
            <a:extLst>
              <a:ext uri="{FF2B5EF4-FFF2-40B4-BE49-F238E27FC236}">
                <a16:creationId xmlns:a16="http://schemas.microsoft.com/office/drawing/2014/main" id="{6E92E237-0698-400D-8047-D498265B9D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74279"/>
            <a:ext cx="5241136" cy="3997131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D20596-35D9-4E91-8248-495E1BEC9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54FA23-8556-4491-A786-626373C01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b="1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4A7FFE6-B66D-4BAA-8BEA-C618E94C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Vyšetřovací metody I - laboratorní</a:t>
            </a:r>
            <a:endParaRPr lang="cs-CZ" altLang="cs-CZ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D57406E-BB46-4A91-93A6-320D7D3E25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jaterní testy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složitější interpretace, zachycují aktuální stav - AST, ALT - postižení jaterní buňky, GMT, ALP - obstrukce,  LD - anaerobní metabolizmus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hladina</a:t>
            </a:r>
            <a:r>
              <a:rPr lang="cs-CZ" altLang="cs-CZ" sz="2200" dirty="0"/>
              <a:t> albuminu, FG, koagulační faktorů - dlouhodobější ukazatelé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cholesterol</a:t>
            </a:r>
            <a:r>
              <a:rPr lang="cs-CZ" altLang="cs-CZ" sz="2200" dirty="0"/>
              <a:t> - zvýšení u obstrukce, snížení u poškození funkce, u poruch výživy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virologie, porfyriny, </a:t>
            </a:r>
            <a:r>
              <a:rPr lang="cs-CZ" altLang="cs-CZ" sz="2200" dirty="0" err="1"/>
              <a:t>Fe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Cu</a:t>
            </a:r>
            <a:r>
              <a:rPr lang="cs-CZ" altLang="cs-CZ" sz="2200" dirty="0"/>
              <a:t>, TSH, fT4, imunologie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D50040-273E-4331-800B-3B9A6C0DE4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8996E5-A512-4097-94AA-EDDA84DFB4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3B16A8B-6E46-4410-A919-1BB4EDB6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Vyšetřovací metody II - zobrazovací</a:t>
            </a:r>
            <a:endParaRPr lang="cs-CZ" altLang="cs-CZ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3A37B2E-DA96-43CC-9F58-F3A9E1028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RTG</a:t>
            </a:r>
            <a:r>
              <a:rPr lang="cs-CZ" altLang="cs-CZ" sz="2200" b="1" dirty="0"/>
              <a:t> </a:t>
            </a:r>
            <a:r>
              <a:rPr lang="cs-CZ" altLang="cs-CZ" sz="2200" dirty="0"/>
              <a:t>- nativní snímek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sonografie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</a:t>
            </a:r>
            <a:r>
              <a:rPr lang="cs-CZ" altLang="cs-CZ" sz="2200" b="1" dirty="0"/>
              <a:t> </a:t>
            </a:r>
            <a:r>
              <a:rPr lang="cs-CZ" altLang="cs-CZ" sz="2200" dirty="0"/>
              <a:t>prostá, CEUS, </a:t>
            </a:r>
            <a:r>
              <a:rPr lang="cs-CZ" altLang="cs-CZ" sz="2200" dirty="0" err="1"/>
              <a:t>elastografie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computerová</a:t>
            </a:r>
            <a:r>
              <a:rPr lang="cs-CZ" altLang="cs-CZ" sz="2200" b="1" dirty="0">
                <a:solidFill>
                  <a:schemeClr val="tx2"/>
                </a:solidFill>
              </a:rPr>
              <a:t> tomografie</a:t>
            </a:r>
            <a:r>
              <a:rPr lang="cs-CZ" altLang="cs-CZ" sz="2200" b="1" dirty="0"/>
              <a:t> </a:t>
            </a:r>
            <a:r>
              <a:rPr lang="cs-CZ" altLang="cs-CZ" sz="2200" dirty="0"/>
              <a:t>(CT) – nativní, kontrastní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magnetická rezonance </a:t>
            </a:r>
            <a:r>
              <a:rPr lang="cs-CZ" altLang="cs-CZ" sz="2200" dirty="0"/>
              <a:t>(MR) – nativní, kontrastní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funkční (NMR) </a:t>
            </a:r>
            <a:r>
              <a:rPr lang="cs-CZ" altLang="cs-CZ" sz="2200" dirty="0"/>
              <a:t>- HIDA - </a:t>
            </a:r>
            <a:r>
              <a:rPr lang="cs-CZ" altLang="cs-CZ" sz="2200" dirty="0" err="1"/>
              <a:t>iminodioctová</a:t>
            </a:r>
            <a:r>
              <a:rPr lang="cs-CZ" altLang="cs-CZ" sz="2200" dirty="0"/>
              <a:t> kyselina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invazivní</a:t>
            </a:r>
            <a:r>
              <a:rPr lang="cs-CZ" altLang="cs-CZ" sz="2200" dirty="0"/>
              <a:t> - ERCP, PTC, arteriografie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7D1599-6CE9-484B-BD11-24A8F4C6A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CBBE90-3B07-42D3-8AA5-89486281A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6323402D-EFE0-492E-BF58-8FAB29FD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Vyšetřovací metody III - </a:t>
            </a:r>
            <a:r>
              <a:rPr lang="cs-CZ" altLang="cs-CZ" b="1" dirty="0" err="1"/>
              <a:t>infazivní</a:t>
            </a:r>
            <a:endParaRPr lang="cs-CZ" altLang="cs-CZ" dirty="0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E928ECFE-349C-41ED-B1F7-302AE7F19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jaterní biopsie </a:t>
            </a:r>
            <a:r>
              <a:rPr lang="cs-CZ" altLang="cs-CZ" sz="2200" dirty="0"/>
              <a:t>– necílená, cílená, </a:t>
            </a:r>
            <a:r>
              <a:rPr lang="cs-CZ" altLang="cs-CZ" sz="2200" dirty="0" err="1"/>
              <a:t>transjugulární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laparoskopie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3D0CE6-3B96-4190-BF5E-AC589CEA7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7773FE-0C4E-4EE4-B345-71B142EE3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293C9E3-1211-4B66-9659-2D9865E7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Ikterus </a:t>
            </a:r>
            <a:endParaRPr lang="cs-CZ" altLang="cs-CZ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D9DD03A-8BCD-487D-A78D-8E9770B7E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dirty="0"/>
              <a:t>žloutenka </a:t>
            </a:r>
            <a:r>
              <a:rPr lang="cs-CZ" altLang="cs-CZ" dirty="0"/>
              <a:t>– </a:t>
            </a:r>
            <a:r>
              <a:rPr lang="cs-CZ" dirty="0"/>
              <a:t>žluté zbarvení kůže a sliznic způsobené zvýšeným obsahem žlučového barviva – bilirubinu</a:t>
            </a: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porucha metabolismu bilirubinu – nabídka, vstup do jaterní buňky, intracelulární transport, výstup z jaterní buňky, transport žlučovody intra a </a:t>
            </a:r>
            <a:r>
              <a:rPr lang="cs-CZ" altLang="cs-CZ" dirty="0" err="1"/>
              <a:t>extrahepatálními</a:t>
            </a: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prehepatální</a:t>
            </a:r>
            <a:r>
              <a:rPr lang="cs-CZ" altLang="cs-CZ" dirty="0"/>
              <a:t> - nekonjugovaný bilirubin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hepatocelulární</a:t>
            </a:r>
            <a:r>
              <a:rPr lang="cs-CZ" altLang="cs-CZ" dirty="0"/>
              <a:t> - obojí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cholestatický</a:t>
            </a:r>
            <a:r>
              <a:rPr lang="cs-CZ" altLang="cs-CZ" dirty="0"/>
              <a:t> - konjugovaný (přímý) bili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vrozené </a:t>
            </a:r>
            <a:r>
              <a:rPr lang="cs-CZ" altLang="cs-CZ" dirty="0" err="1"/>
              <a:t>hyperbilirubinémie</a:t>
            </a:r>
            <a:r>
              <a:rPr lang="cs-CZ" altLang="cs-CZ" dirty="0"/>
              <a:t> - porucha transportu v jaterní buňce - Gilbert, Rotor, Dubin Johnson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48B643-8EB8-4B20-95F0-9366ABB1E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C01D8F-4DD9-49AA-924D-AB5962364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2117</TotalTime>
  <Words>4215</Words>
  <Application>Microsoft Office PowerPoint</Application>
  <PresentationFormat>Širokoúhlá obrazovka</PresentationFormat>
  <Paragraphs>435</Paragraphs>
  <Slides>54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Calibri</vt:lpstr>
      <vt:lpstr>Tahoma</vt:lpstr>
      <vt:lpstr>Times New Roman</vt:lpstr>
      <vt:lpstr>Wingdings</vt:lpstr>
      <vt:lpstr>Prezentace_MU_CZ</vt:lpstr>
      <vt:lpstr>Fotografie</vt:lpstr>
      <vt:lpstr>Gastroenterologie III  Onemocnění jater, žlučníku a pankreatu   </vt:lpstr>
      <vt:lpstr>Játra I</vt:lpstr>
      <vt:lpstr>Játra II</vt:lpstr>
      <vt:lpstr>Metabolizmus </vt:lpstr>
      <vt:lpstr>Detoxikační funkce</vt:lpstr>
      <vt:lpstr>Vyšetřovací metody I - laboratorní</vt:lpstr>
      <vt:lpstr>Vyšetřovací metody II - zobrazovací</vt:lpstr>
      <vt:lpstr>Vyšetřovací metody III - infazivní</vt:lpstr>
      <vt:lpstr>Ikterus </vt:lpstr>
      <vt:lpstr>Ikterus</vt:lpstr>
      <vt:lpstr>Primární biliární cholangoitida I</vt:lpstr>
      <vt:lpstr>Primární biliární cholangoitida II</vt:lpstr>
      <vt:lpstr>MRCP při PBC</vt:lpstr>
      <vt:lpstr>Portální hypertenze I</vt:lpstr>
      <vt:lpstr>Portální hypertenze II</vt:lpstr>
      <vt:lpstr>Portální hypertenze III - komplikace 1</vt:lpstr>
      <vt:lpstr>Jícnové varixy – endoskopicky 1</vt:lpstr>
      <vt:lpstr>Jícnové varixy – endoskopicky 2</vt:lpstr>
      <vt:lpstr>Ascites a caput medusae</vt:lpstr>
      <vt:lpstr>Portální hypertenze IV - komplikace 2 </vt:lpstr>
      <vt:lpstr>Portální hypertenze V - komplikace 3</vt:lpstr>
      <vt:lpstr>Jaterní selhání - definice</vt:lpstr>
      <vt:lpstr>Jaterní selhání - příznaky</vt:lpstr>
      <vt:lpstr>Apraxie při jaterní encefalopatii</vt:lpstr>
      <vt:lpstr>Akutní hepatitidy I</vt:lpstr>
      <vt:lpstr>Akutní hepatitidy II</vt:lpstr>
      <vt:lpstr>Akutní hepatitidy III</vt:lpstr>
      <vt:lpstr>Akutní hepatitidy IV</vt:lpstr>
      <vt:lpstr>Akutní hepatitidy V</vt:lpstr>
      <vt:lpstr>Chronické hepatitidy</vt:lpstr>
      <vt:lpstr>Toxické a polékové poškození jater</vt:lpstr>
      <vt:lpstr>Jaterní cirhózy</vt:lpstr>
      <vt:lpstr>Jaterní steatóza</vt:lpstr>
      <vt:lpstr>Nádory jater</vt:lpstr>
      <vt:lpstr>Onemocnění žlučníku a žlučových cest</vt:lpstr>
      <vt:lpstr>Cholecystolitiáza I</vt:lpstr>
      <vt:lpstr>Cholelitiáza</vt:lpstr>
      <vt:lpstr>Cholecystolitiáza II</vt:lpstr>
      <vt:lpstr>Cholangoitida</vt:lpstr>
      <vt:lpstr>Polyp žlučníku</vt:lpstr>
      <vt:lpstr>Nádory žlučových cest</vt:lpstr>
      <vt:lpstr>Nádory žlučových cest</vt:lpstr>
      <vt:lpstr>Onemocnění slinivky břišní</vt:lpstr>
      <vt:lpstr>Pankreatitidy</vt:lpstr>
      <vt:lpstr>Akutní pankreatitida I</vt:lpstr>
      <vt:lpstr>Akutní pankreatitida II</vt:lpstr>
      <vt:lpstr>Akutní pankreatitida III</vt:lpstr>
      <vt:lpstr>Kameny v ductus pancreaticus, pseudocysty pankreatu</vt:lpstr>
      <vt:lpstr>Chronická pankreatitida I</vt:lpstr>
      <vt:lpstr>Chronická pankreatitida II</vt:lpstr>
      <vt:lpstr>Chronická pankreatitida III</vt:lpstr>
      <vt:lpstr>Nádory slinivky břišní</vt:lpstr>
      <vt:lpstr>Karcinom pankreatu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164</cp:revision>
  <cp:lastPrinted>1601-01-01T00:00:00Z</cp:lastPrinted>
  <dcterms:created xsi:type="dcterms:W3CDTF">2021-04-27T07:29:37Z</dcterms:created>
  <dcterms:modified xsi:type="dcterms:W3CDTF">2021-09-01T07:24:34Z</dcterms:modified>
</cp:coreProperties>
</file>