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Average"/>
      <p:regular r:id="rId28"/>
    </p:embeddedFont>
    <p:embeddedFont>
      <p:font typeface="Oswald"/>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Average-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swald-regular.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Oswald-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bdcafc15a7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bdcafc15a7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bdcafc15a7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bdcafc15a7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bdcafc15a7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bdcafc15a7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bdcafc15a7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bdcafc15a7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bdcafc15a7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bdcafc15a7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bdcafc15a7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bdcafc15a7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bdcafc15a7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bdcafc15a7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bdcafc15a7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bdcafc15a7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bdcafc15a7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bdcafc15a7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bdcafc15a7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bdcafc15a7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bdcafc15a7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bdcafc15a7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bdcafc15a7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bdcafc15a7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bdcafc15a7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bdcafc15a7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bdcafc15a7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bdcafc15a7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bd49ee587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bd49ee587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bdcafc15a7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bdcafc15a7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bdcafc15a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bdcafc15a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bdcafc15a7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bdcafc15a7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bdcafc15a7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bdcafc15a7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bdcafc15a7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bdcafc15a7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bdcafc15a7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bdcafc15a7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c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www.facebook.com/centrumlocika/" TargetMode="External"/><Relationship Id="rId4" Type="http://schemas.openxmlformats.org/officeDocument/2006/relationships/hyperlink" Target="https://nevypustdusi.cz/infografik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netflix.com/watch/81062190"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71258" y="2503100"/>
            <a:ext cx="78015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cs">
                <a:solidFill>
                  <a:srgbClr val="F1C232"/>
                </a:solidFill>
              </a:rPr>
              <a:t>Panická úzkost v PNP</a:t>
            </a:r>
            <a:endParaRPr>
              <a:solidFill>
                <a:srgbClr val="F1C232"/>
              </a:solidFill>
            </a:endParaRPr>
          </a:p>
        </p:txBody>
      </p:sp>
      <p:sp>
        <p:nvSpPr>
          <p:cNvPr id="60" name="Google Shape;60;p13"/>
          <p:cNvSpPr txBox="1"/>
          <p:nvPr>
            <p:ph idx="1" type="subTitle"/>
          </p:nvPr>
        </p:nvSpPr>
        <p:spPr>
          <a:xfrm>
            <a:off x="671250" y="4233201"/>
            <a:ext cx="7801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cs"/>
              <a:t>Mgr. Tereza Knejzlíková</a:t>
            </a:r>
            <a:endParaRPr/>
          </a:p>
        </p:txBody>
      </p:sp>
      <p:pic>
        <p:nvPicPr>
          <p:cNvPr id="61" name="Google Shape;61;p13"/>
          <p:cNvPicPr preferRelativeResize="0"/>
          <p:nvPr/>
        </p:nvPicPr>
        <p:blipFill>
          <a:blip r:embed="rId3">
            <a:alphaModFix/>
          </a:blip>
          <a:stretch>
            <a:fillRect/>
          </a:stretch>
        </p:blipFill>
        <p:spPr>
          <a:xfrm>
            <a:off x="2366534" y="225634"/>
            <a:ext cx="4410950" cy="2935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Únikové chování vs. udržování úzkosti</a:t>
            </a:r>
            <a:endParaRPr/>
          </a:p>
        </p:txBody>
      </p:sp>
      <p:sp>
        <p:nvSpPr>
          <p:cNvPr id="117" name="Google Shape;117;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solidFill>
                  <a:srgbClr val="F1C232"/>
                </a:solidFill>
              </a:rPr>
              <a:t>Vyhýbavé chování: </a:t>
            </a:r>
            <a:endParaRPr>
              <a:solidFill>
                <a:srgbClr val="F1C232"/>
              </a:solidFill>
            </a:endParaRPr>
          </a:p>
          <a:p>
            <a:pPr indent="-342900" lvl="0" marL="457200" rtl="0" algn="l">
              <a:spcBef>
                <a:spcPts val="1600"/>
              </a:spcBef>
              <a:spcAft>
                <a:spcPts val="0"/>
              </a:spcAft>
              <a:buClr>
                <a:srgbClr val="FFFFFF"/>
              </a:buClr>
              <a:buSzPts val="1800"/>
              <a:buChar char="-"/>
            </a:pPr>
            <a:r>
              <a:rPr lang="cs">
                <a:solidFill>
                  <a:srgbClr val="FFFFFF"/>
                </a:solidFill>
              </a:rPr>
              <a:t>člověk se vyhýbá místům, kde záchvat paniky zažil, obává se, že se to tam bude opakovat</a:t>
            </a:r>
            <a:endParaRPr>
              <a:solidFill>
                <a:srgbClr val="FFFFFF"/>
              </a:solidFill>
            </a:endParaRPr>
          </a:p>
          <a:p>
            <a:pPr indent="-342900" lvl="0" marL="457200" rtl="0" algn="l">
              <a:spcBef>
                <a:spcPts val="0"/>
              </a:spcBef>
              <a:spcAft>
                <a:spcPts val="0"/>
              </a:spcAft>
              <a:buClr>
                <a:srgbClr val="FFFFFF"/>
              </a:buClr>
              <a:buSzPts val="1800"/>
              <a:buChar char="-"/>
            </a:pPr>
            <a:r>
              <a:rPr lang="cs">
                <a:solidFill>
                  <a:srgbClr val="FFFFFF"/>
                </a:solidFill>
              </a:rPr>
              <a:t>vyhýbá se místům kde záchvat paniky nezažil ale předpokládá velmi nepříjemné důsledky (fyzické - pomočení) např. společenské (znemožnění, posměch…) kdyby se panika objevila. </a:t>
            </a:r>
            <a:endParaRPr>
              <a:solidFill>
                <a:srgbClr val="FFFFFF"/>
              </a:solidFill>
            </a:endParaRPr>
          </a:p>
          <a:p>
            <a:pPr indent="-342900" lvl="0" marL="457200" rtl="0" algn="l">
              <a:spcBef>
                <a:spcPts val="0"/>
              </a:spcBef>
              <a:spcAft>
                <a:spcPts val="0"/>
              </a:spcAft>
              <a:buClr>
                <a:srgbClr val="FFFFFF"/>
              </a:buClr>
              <a:buSzPts val="1800"/>
              <a:buChar char="-"/>
            </a:pPr>
            <a:r>
              <a:rPr lang="cs">
                <a:solidFill>
                  <a:srgbClr val="FFFFFF"/>
                </a:solidFill>
              </a:rPr>
              <a:t>vyhýbá se místům kde není dostupná pomoc (daleko od domova, v lese, v dopravní zácpě)</a:t>
            </a:r>
            <a:endParaRPr>
              <a:solidFill>
                <a:srgbClr val="FFFFFF"/>
              </a:solidFill>
            </a:endParaRPr>
          </a:p>
          <a:p>
            <a:pPr indent="-342900" lvl="0" marL="457200" rtl="0" algn="l">
              <a:spcBef>
                <a:spcPts val="0"/>
              </a:spcBef>
              <a:spcAft>
                <a:spcPts val="0"/>
              </a:spcAft>
              <a:buClr>
                <a:srgbClr val="FFFFFF"/>
              </a:buClr>
              <a:buSzPts val="1800"/>
              <a:buChar char="-"/>
            </a:pPr>
            <a:r>
              <a:rPr lang="cs">
                <a:solidFill>
                  <a:srgbClr val="FFFFFF"/>
                </a:solidFill>
              </a:rPr>
              <a:t>vyhýbá se zátěžovým situacím, při kterých by záchvat paniky mohl vzniknou</a:t>
            </a:r>
            <a:endParaRPr>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Únikové chování vs. udržování úzkosti</a:t>
            </a:r>
            <a:endParaRPr/>
          </a:p>
        </p:txBody>
      </p:sp>
      <p:sp>
        <p:nvSpPr>
          <p:cNvPr id="123" name="Google Shape;123;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solidFill>
                  <a:srgbClr val="F1C232"/>
                </a:solidFill>
              </a:rPr>
              <a:t>Zabezpečující chování</a:t>
            </a:r>
            <a:r>
              <a:rPr lang="cs">
                <a:solidFill>
                  <a:srgbClr val="F1C232"/>
                </a:solidFill>
              </a:rPr>
              <a:t>: </a:t>
            </a:r>
            <a:endParaRPr>
              <a:solidFill>
                <a:srgbClr val="F1C232"/>
              </a:solidFill>
            </a:endParaRPr>
          </a:p>
          <a:p>
            <a:pPr indent="-342900" lvl="0" marL="457200" rtl="0" algn="l">
              <a:spcBef>
                <a:spcPts val="1600"/>
              </a:spcBef>
              <a:spcAft>
                <a:spcPts val="0"/>
              </a:spcAft>
              <a:buClr>
                <a:srgbClr val="FFFFFF"/>
              </a:buClr>
              <a:buSzPts val="1800"/>
              <a:buChar char="-"/>
            </a:pPr>
            <a:r>
              <a:rPr lang="cs">
                <a:solidFill>
                  <a:srgbClr val="FFFFFF"/>
                </a:solidFill>
              </a:rPr>
              <a:t>zvýšená potřeba blízké osoby (</a:t>
            </a:r>
            <a:r>
              <a:rPr i="1" lang="cs">
                <a:solidFill>
                  <a:srgbClr val="FFFFFF"/>
                </a:solidFill>
              </a:rPr>
              <a:t>příbuzný, lékař, dobrý přítel</a:t>
            </a:r>
            <a:r>
              <a:rPr lang="cs">
                <a:solidFill>
                  <a:srgbClr val="FFFFFF"/>
                </a:solidFill>
              </a:rPr>
              <a:t>), kterého potřebu téměř neustále nablízku, protože “jedině s ním” jsou klidní</a:t>
            </a:r>
            <a:endParaRPr>
              <a:solidFill>
                <a:srgbClr val="FFFFFF"/>
              </a:solidFill>
            </a:endParaRPr>
          </a:p>
          <a:p>
            <a:pPr indent="-342900" lvl="0" marL="457200" rtl="0" algn="l">
              <a:spcBef>
                <a:spcPts val="0"/>
              </a:spcBef>
              <a:spcAft>
                <a:spcPts val="0"/>
              </a:spcAft>
              <a:buClr>
                <a:srgbClr val="FFFFFF"/>
              </a:buClr>
              <a:buSzPts val="1800"/>
              <a:buChar char="-"/>
            </a:pPr>
            <a:r>
              <a:rPr lang="cs">
                <a:solidFill>
                  <a:srgbClr val="FFFFFF"/>
                </a:solidFill>
              </a:rPr>
              <a:t>potřeba rychlého zklidnění vede jedince k nošení si uklidňujících léků, typicky léky z kategorie benzodiazepinů (</a:t>
            </a:r>
            <a:r>
              <a:rPr i="1" lang="cs">
                <a:solidFill>
                  <a:srgbClr val="FFFFFF"/>
                </a:solidFill>
              </a:rPr>
              <a:t>diazepam, Neurol, Rivotril, Lexaurin ….</a:t>
            </a:r>
            <a:r>
              <a:rPr lang="cs">
                <a:solidFill>
                  <a:srgbClr val="FFFFFF"/>
                </a:solidFill>
              </a:rPr>
              <a:t>)</a:t>
            </a:r>
            <a:endParaRPr>
              <a:solidFill>
                <a:srgbClr val="FFFFFF"/>
              </a:solidFill>
            </a:endParaRPr>
          </a:p>
          <a:p>
            <a:pPr indent="-342900" lvl="0" marL="457200" rtl="0" algn="l">
              <a:spcBef>
                <a:spcPts val="0"/>
              </a:spcBef>
              <a:spcAft>
                <a:spcPts val="0"/>
              </a:spcAft>
              <a:buClr>
                <a:srgbClr val="FFFFFF"/>
              </a:buClr>
              <a:buSzPts val="1800"/>
              <a:buChar char="-"/>
            </a:pPr>
            <a:r>
              <a:rPr lang="cs">
                <a:solidFill>
                  <a:srgbClr val="FFFFFF"/>
                </a:solidFill>
              </a:rPr>
              <a:t>nebo se zajišťují rychlou možností vyhledání lékařské pomoci (</a:t>
            </a:r>
            <a:r>
              <a:rPr i="1" lang="cs">
                <a:solidFill>
                  <a:srgbClr val="FFFFFF"/>
                </a:solidFill>
              </a:rPr>
              <a:t>častý motiv k hospitalizaci</a:t>
            </a:r>
            <a:r>
              <a:rPr lang="cs">
                <a:solidFill>
                  <a:srgbClr val="FFFFFF"/>
                </a:solidFill>
              </a:rPr>
              <a:t>) </a:t>
            </a:r>
            <a:endParaRPr>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Únikové chování vs. udržování úzkosti</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solidFill>
                  <a:srgbClr val="F1C232"/>
                </a:solidFill>
              </a:rPr>
              <a:t>Vyhledání pomoci a ujištění: </a:t>
            </a:r>
            <a:endParaRPr>
              <a:solidFill>
                <a:srgbClr val="F1C232"/>
              </a:solidFill>
            </a:endParaRPr>
          </a:p>
          <a:p>
            <a:pPr indent="-342900" lvl="0" marL="457200" rtl="0" algn="l">
              <a:spcBef>
                <a:spcPts val="1600"/>
              </a:spcBef>
              <a:spcAft>
                <a:spcPts val="0"/>
              </a:spcAft>
              <a:buClr>
                <a:srgbClr val="FFFFFF"/>
              </a:buClr>
              <a:buSzPts val="1800"/>
              <a:buChar char="-"/>
            </a:pPr>
            <a:r>
              <a:rPr lang="cs">
                <a:solidFill>
                  <a:srgbClr val="FFFFFF"/>
                </a:solidFill>
              </a:rPr>
              <a:t>Opakované vyhledávání pomoci a ujištění od druhých, které však nevede ke zklidnění, protože symptomy paniky jsou tak silné, že vedou pacienta k přesvědčení, že všichni lžou, nebo nejsou dostatečnými odborníky, aby jeho potížím dobře rozuměli (</a:t>
            </a:r>
            <a:r>
              <a:rPr i="1" lang="cs">
                <a:solidFill>
                  <a:srgbClr val="FFFFFF"/>
                </a:solidFill>
              </a:rPr>
              <a:t>důvod vzteku pacienta na personál, nebo rodinu</a:t>
            </a:r>
            <a:r>
              <a:rPr lang="cs">
                <a:solidFill>
                  <a:srgbClr val="FFFFFF"/>
                </a:solidFill>
              </a:rPr>
              <a:t>)</a:t>
            </a:r>
            <a:endParaRPr>
              <a:solidFill>
                <a:srgbClr val="FFFFFF"/>
              </a:solidFill>
            </a:endParaRPr>
          </a:p>
          <a:p>
            <a:pPr indent="-342900" lvl="0" marL="457200" rtl="0" algn="l">
              <a:spcBef>
                <a:spcPts val="0"/>
              </a:spcBef>
              <a:spcAft>
                <a:spcPts val="0"/>
              </a:spcAft>
              <a:buClr>
                <a:srgbClr val="FFFFFF"/>
              </a:buClr>
              <a:buSzPts val="1800"/>
              <a:buChar char="-"/>
            </a:pPr>
            <a:r>
              <a:rPr lang="cs">
                <a:solidFill>
                  <a:srgbClr val="FFFFFF"/>
                </a:solidFill>
              </a:rPr>
              <a:t>Uklidnění po vyšetření funguje pouze krátkou dobu </a:t>
            </a:r>
            <a:endParaRPr>
              <a:solidFill>
                <a:srgbClr val="FFFFFF"/>
              </a:solidFill>
            </a:endParaRPr>
          </a:p>
          <a:p>
            <a:pPr indent="-342900" lvl="0" marL="457200" rtl="0" algn="l">
              <a:spcBef>
                <a:spcPts val="0"/>
              </a:spcBef>
              <a:spcAft>
                <a:spcPts val="0"/>
              </a:spcAft>
              <a:buClr>
                <a:srgbClr val="FFFFFF"/>
              </a:buClr>
              <a:buSzPts val="1800"/>
              <a:buChar char="-"/>
            </a:pPr>
            <a:r>
              <a:rPr lang="cs">
                <a:solidFill>
                  <a:srgbClr val="FFFFFF"/>
                </a:solidFill>
              </a:rPr>
              <a:t>Téměř vždy po dalším vyšetření dochází k dalšímu nárůstu úzkosti “</a:t>
            </a:r>
            <a:r>
              <a:rPr i="1" lang="cs">
                <a:solidFill>
                  <a:srgbClr val="FFFFFF"/>
                </a:solidFill>
              </a:rPr>
              <a:t>Nikdo neví, co mi je”. </a:t>
            </a:r>
            <a:endParaRPr i="1">
              <a:solidFill>
                <a:srgbClr val="FFFFFF"/>
              </a:solidFill>
            </a:endParaRPr>
          </a:p>
          <a:p>
            <a:pPr indent="-342900" lvl="0" marL="457200" rtl="0" algn="l">
              <a:spcBef>
                <a:spcPts val="0"/>
              </a:spcBef>
              <a:spcAft>
                <a:spcPts val="0"/>
              </a:spcAft>
              <a:buClr>
                <a:srgbClr val="FFFFFF"/>
              </a:buClr>
              <a:buSzPts val="1800"/>
              <a:buChar char="-"/>
            </a:pPr>
            <a:r>
              <a:rPr lang="cs">
                <a:solidFill>
                  <a:srgbClr val="FFFFFF"/>
                </a:solidFill>
              </a:rPr>
              <a:t>Pacienti se chtějí diagnostikovat sami a vyhledáváním </a:t>
            </a:r>
            <a:r>
              <a:rPr lang="cs">
                <a:solidFill>
                  <a:srgbClr val="FFFFFF"/>
                </a:solidFill>
              </a:rPr>
              <a:t>různých</a:t>
            </a:r>
            <a:r>
              <a:rPr lang="cs">
                <a:solidFill>
                  <a:srgbClr val="FFFFFF"/>
                </a:solidFill>
              </a:rPr>
              <a:t> důvodů k jejich symptomům se pouze více vyděsí. </a:t>
            </a:r>
            <a:endParaRPr>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Únikové chování vs. udržování úzkosti = </a:t>
            </a:r>
            <a:r>
              <a:rPr lang="cs">
                <a:solidFill>
                  <a:srgbClr val="F1C232"/>
                </a:solidFill>
              </a:rPr>
              <a:t>VOLÁM 155/112</a:t>
            </a:r>
            <a:endParaRPr>
              <a:solidFill>
                <a:srgbClr val="F1C232"/>
              </a:solidFill>
            </a:endParaRPr>
          </a:p>
        </p:txBody>
      </p:sp>
      <p:sp>
        <p:nvSpPr>
          <p:cNvPr id="135" name="Google Shape;135;p25"/>
          <p:cNvSpPr txBox="1"/>
          <p:nvPr>
            <p:ph idx="1" type="body"/>
          </p:nvPr>
        </p:nvSpPr>
        <p:spPr>
          <a:xfrm>
            <a:off x="311700" y="982650"/>
            <a:ext cx="8520600" cy="358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sz="1400">
                <a:solidFill>
                  <a:srgbClr val="FFFFFF"/>
                </a:solidFill>
              </a:rPr>
              <a:t>Vláďovi je 36 let. Je úspěšný podnikatel, zvyklý pracovat 12 až 15 hodin denně. Žije neustále ve spěchu. Před rokem dostal z ničeho nic záchvat bušení srdce. Hrudník se mu sevřel a cítil brnění v prstech i ve rtech. Nemohl popadnout dech. Vyděsil se a zavolal záchranku. Lékař chvíli váhal nad EKG, pak mu ho natočil znova. Řekl mu, že se srdcem nic nemá, alespoň na EKG není nic vidět. Dostal injekci. Vláďovi se udělalo líp, ale </a:t>
            </a:r>
            <a:r>
              <a:rPr lang="cs" sz="1400">
                <a:solidFill>
                  <a:srgbClr val="FFFFFF"/>
                </a:solidFill>
              </a:rPr>
              <a:t>znervoznilo</a:t>
            </a:r>
            <a:r>
              <a:rPr lang="cs" sz="1400">
                <a:solidFill>
                  <a:srgbClr val="FFFFFF"/>
                </a:solidFill>
              </a:rPr>
              <a:t> ho, že mu EKG dělali dvakrát. </a:t>
            </a:r>
            <a:endParaRPr sz="1400">
              <a:solidFill>
                <a:srgbClr val="FFFFFF"/>
              </a:solidFill>
            </a:endParaRPr>
          </a:p>
          <a:p>
            <a:pPr indent="0" lvl="0" marL="0" rtl="0" algn="l">
              <a:spcBef>
                <a:spcPts val="1600"/>
              </a:spcBef>
              <a:spcAft>
                <a:spcPts val="0"/>
              </a:spcAft>
              <a:buNone/>
            </a:pPr>
            <a:r>
              <a:rPr lang="cs" sz="1400">
                <a:solidFill>
                  <a:srgbClr val="FFFFFF"/>
                </a:solidFill>
              </a:rPr>
              <a:t>Jednou v noci se probudil zpocený, srdce mu prudce bušilo, hrudník měl sevřený, nemohl popadnout dech. Utíkal k oknu a snažil se nadechnout čerstvého vzduchu. Žena ho vyděšeného odvezla na pohotovost. Scéna se opakovala jaho před týdnem, jen s jiným lékařem. </a:t>
            </a:r>
            <a:endParaRPr sz="1400">
              <a:solidFill>
                <a:srgbClr val="FFFFFF"/>
              </a:solidFill>
            </a:endParaRPr>
          </a:p>
          <a:p>
            <a:pPr indent="0" lvl="0" marL="0" rtl="0" algn="l">
              <a:spcBef>
                <a:spcPts val="1600"/>
              </a:spcBef>
              <a:spcAft>
                <a:spcPts val="0"/>
              </a:spcAft>
              <a:buNone/>
            </a:pPr>
            <a:r>
              <a:rPr lang="cs" sz="1400">
                <a:solidFill>
                  <a:srgbClr val="FFFFFF"/>
                </a:solidFill>
              </a:rPr>
              <a:t>Během půl roku byl na pohotovosti 17 krát. Absolvoval celou řadu vyšetření - opakovaně EKG, odběry krve, sonografii. Nic se nezjistilo a záchvaty se </a:t>
            </a:r>
            <a:r>
              <a:rPr lang="cs" sz="1400">
                <a:solidFill>
                  <a:srgbClr val="FFFFFF"/>
                </a:solidFill>
              </a:rPr>
              <a:t>objevovaly</a:t>
            </a:r>
            <a:r>
              <a:rPr lang="cs" sz="1400">
                <a:solidFill>
                  <a:srgbClr val="FFFFFF"/>
                </a:solidFill>
              </a:rPr>
              <a:t> dál.  Nechal se hospitalizovat na interně, kde pracoval jeho spolužák. Nakonec mu taktně doporučili psychiatra. Pro strach z možnosti dalšího záchvatu přestal cestovat, nebyl schopen pracovat jak předtím. </a:t>
            </a:r>
            <a:endParaRPr sz="1400">
              <a:solidFill>
                <a:srgbClr val="FFFFFF"/>
              </a:solidFill>
            </a:endParaRPr>
          </a:p>
          <a:p>
            <a:pPr indent="0" lvl="0" marL="0" rtl="0" algn="l">
              <a:spcBef>
                <a:spcPts val="1600"/>
              </a:spcBef>
              <a:spcAft>
                <a:spcPts val="1600"/>
              </a:spcAft>
              <a:buNone/>
            </a:pPr>
            <a:r>
              <a:rPr lang="cs" sz="1400">
                <a:solidFill>
                  <a:srgbClr val="FFFFFF"/>
                </a:solidFill>
              </a:rPr>
              <a:t>Nechal se znovu hospitalizovat, tentokrát na neurologii. Opět mu po řadě negativních vyšetření doporučili psychiatra.  </a:t>
            </a:r>
            <a:endParaRPr sz="1400">
              <a:solidFill>
                <a:srgbClr val="FFFFFF"/>
              </a:solidFill>
            </a:endParaRPr>
          </a:p>
        </p:txBody>
      </p:sp>
      <p:sp>
        <p:nvSpPr>
          <p:cNvPr id="136" name="Google Shape;136;p25"/>
          <p:cNvSpPr/>
          <p:nvPr/>
        </p:nvSpPr>
        <p:spPr>
          <a:xfrm>
            <a:off x="3829625" y="1042313"/>
            <a:ext cx="2533500" cy="1039800"/>
          </a:xfrm>
          <a:prstGeom prst="wedgeEllipseCallout">
            <a:avLst>
              <a:gd fmla="val -56970" name="adj1"/>
              <a:gd fmla="val 53679" name="adj2"/>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cs">
                <a:solidFill>
                  <a:srgbClr val="FFFFFF"/>
                </a:solidFill>
              </a:rPr>
              <a:t>1.S</a:t>
            </a:r>
            <a:r>
              <a:rPr b="1" lang="cs">
                <a:solidFill>
                  <a:srgbClr val="FFFFFF"/>
                </a:solidFill>
              </a:rPr>
              <a:t>tav paniky = strach o život</a:t>
            </a:r>
            <a:endParaRPr b="1">
              <a:solidFill>
                <a:srgbClr val="FFFFFF"/>
              </a:solidFill>
            </a:endParaRPr>
          </a:p>
        </p:txBody>
      </p:sp>
      <p:sp>
        <p:nvSpPr>
          <p:cNvPr id="137" name="Google Shape;137;p25"/>
          <p:cNvSpPr/>
          <p:nvPr/>
        </p:nvSpPr>
        <p:spPr>
          <a:xfrm>
            <a:off x="3829625" y="2106700"/>
            <a:ext cx="2533500" cy="1039800"/>
          </a:xfrm>
          <a:prstGeom prst="wedgeEllipseCallout">
            <a:avLst>
              <a:gd fmla="val -56970" name="adj1"/>
              <a:gd fmla="val 53679" name="adj2"/>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cs">
                <a:solidFill>
                  <a:srgbClr val="FFFFFF"/>
                </a:solidFill>
              </a:rPr>
              <a:t>Opakovaný stav paniky</a:t>
            </a:r>
            <a:endParaRPr b="1">
              <a:solidFill>
                <a:srgbClr val="FFFFFF"/>
              </a:solidFill>
            </a:endParaRPr>
          </a:p>
        </p:txBody>
      </p:sp>
      <p:sp>
        <p:nvSpPr>
          <p:cNvPr id="138" name="Google Shape;138;p25"/>
          <p:cNvSpPr/>
          <p:nvPr/>
        </p:nvSpPr>
        <p:spPr>
          <a:xfrm>
            <a:off x="3829625" y="3146500"/>
            <a:ext cx="2533500" cy="1039800"/>
          </a:xfrm>
          <a:prstGeom prst="wedgeEllipseCallout">
            <a:avLst>
              <a:gd fmla="val -56970" name="adj1"/>
              <a:gd fmla="val 53679" name="adj2"/>
            </a:avLst>
          </a:prstGeom>
          <a:solidFill>
            <a:srgbClr val="274E1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cs">
                <a:solidFill>
                  <a:srgbClr val="FFFFFF"/>
                </a:solidFill>
              </a:rPr>
              <a:t>Opakovaný stav paniky - žádný náhled na onemocnění</a:t>
            </a:r>
            <a:endParaRPr b="1">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Únikové chování vs. udržování úzkosti</a:t>
            </a:r>
            <a:endParaRPr/>
          </a:p>
        </p:txBody>
      </p:sp>
      <p:sp>
        <p:nvSpPr>
          <p:cNvPr id="144" name="Google Shape;144;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solidFill>
                  <a:srgbClr val="F1C232"/>
                </a:solidFill>
              </a:rPr>
              <a:t>Vyhýbavé chování - Zabezpečovací chování - </a:t>
            </a:r>
            <a:r>
              <a:rPr lang="cs">
                <a:solidFill>
                  <a:srgbClr val="F1C232"/>
                </a:solidFill>
              </a:rPr>
              <a:t>Vyhledání pomoci a ujištění</a:t>
            </a:r>
            <a:endParaRPr>
              <a:solidFill>
                <a:srgbClr val="F1C232"/>
              </a:solidFill>
            </a:endParaRPr>
          </a:p>
          <a:p>
            <a:pPr indent="0" lvl="0" marL="0" rtl="0" algn="l">
              <a:spcBef>
                <a:spcPts val="1600"/>
              </a:spcBef>
              <a:spcAft>
                <a:spcPts val="0"/>
              </a:spcAft>
              <a:buNone/>
            </a:pPr>
            <a:r>
              <a:rPr lang="cs">
                <a:solidFill>
                  <a:srgbClr val="FFFFFF"/>
                </a:solidFill>
              </a:rPr>
              <a:t>Ani jeden z typu chování, které si pacient volí nevede k dlouhodobému zlepšení jeho psychického stavu. Jedná se pouze o krátkodobé zklidnění, které je následované dalším zvýšením úzkosti, protože to nefunguje.</a:t>
            </a:r>
            <a:r>
              <a:rPr lang="cs">
                <a:solidFill>
                  <a:srgbClr val="F1C232"/>
                </a:solidFill>
              </a:rPr>
              <a:t> Zároveň jsou pacienti málo ochotní k experimentům s novým chováním. </a:t>
            </a:r>
            <a:r>
              <a:rPr lang="cs">
                <a:solidFill>
                  <a:srgbClr val="F1C232"/>
                </a:solidFill>
              </a:rPr>
              <a:t> </a:t>
            </a:r>
            <a:endParaRPr>
              <a:solidFill>
                <a:srgbClr val="F1C232"/>
              </a:solidFill>
            </a:endParaRPr>
          </a:p>
          <a:p>
            <a:pPr indent="0" lvl="0" marL="0" rtl="0" algn="l">
              <a:spcBef>
                <a:spcPts val="1600"/>
              </a:spcBef>
              <a:spcAft>
                <a:spcPts val="0"/>
              </a:spcAft>
              <a:buNone/>
            </a:pPr>
            <a:r>
              <a:rPr lang="cs">
                <a:solidFill>
                  <a:srgbClr val="FFFFFF"/>
                </a:solidFill>
              </a:rPr>
              <a:t>V kontaktu s pacientem se ptáme na užitečnost tohto typu chování </a:t>
            </a:r>
            <a:r>
              <a:rPr lang="cs">
                <a:solidFill>
                  <a:srgbClr val="F1C232"/>
                </a:solidFill>
              </a:rPr>
              <a:t>!!!!! </a:t>
            </a:r>
            <a:r>
              <a:rPr lang="cs">
                <a:solidFill>
                  <a:srgbClr val="FFFFFF"/>
                </a:solidFill>
              </a:rPr>
              <a:t>- tím obvykle získáme strategickou výhodu, protože pacient sám vnímá nízkú efektivitu a můžeme mu jednodušeji nabídnout jinou strategii. </a:t>
            </a:r>
            <a:endParaRPr>
              <a:solidFill>
                <a:srgbClr val="FFFFFF"/>
              </a:solidFill>
            </a:endParaRPr>
          </a:p>
          <a:p>
            <a:pPr indent="0" lvl="0" marL="0" rtl="0" algn="l">
              <a:spcBef>
                <a:spcPts val="1600"/>
              </a:spcBef>
              <a:spcAft>
                <a:spcPts val="1600"/>
              </a:spcAft>
              <a:buNone/>
            </a:pPr>
            <a:r>
              <a:rPr lang="cs">
                <a:solidFill>
                  <a:srgbClr val="FFFFFF"/>
                </a:solidFill>
              </a:rPr>
              <a:t>V akutní péči se jedná primárně o </a:t>
            </a:r>
            <a:r>
              <a:rPr lang="cs">
                <a:solidFill>
                  <a:srgbClr val="F1C232"/>
                </a:solidFill>
              </a:rPr>
              <a:t>strategie zklidnění s následnou podporou k vyhledání vhodného odborníka</a:t>
            </a:r>
            <a:r>
              <a:rPr lang="cs">
                <a:solidFill>
                  <a:srgbClr val="FFFFFF"/>
                </a:solidFill>
              </a:rPr>
              <a:t> - psychologa, psychiatra. </a:t>
            </a:r>
            <a:endParaRPr>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7"/>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cs"/>
              <a:t>Práce s úzkostným pacientem / dítětem /blízkým</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28"/>
          <p:cNvPicPr preferRelativeResize="0"/>
          <p:nvPr/>
        </p:nvPicPr>
        <p:blipFill>
          <a:blip r:embed="rId3">
            <a:alphaModFix/>
          </a:blip>
          <a:stretch>
            <a:fillRect/>
          </a:stretch>
        </p:blipFill>
        <p:spPr>
          <a:xfrm>
            <a:off x="87450" y="152400"/>
            <a:ext cx="5744776" cy="4838700"/>
          </a:xfrm>
          <a:prstGeom prst="rect">
            <a:avLst/>
          </a:prstGeom>
          <a:noFill/>
          <a:ln>
            <a:noFill/>
          </a:ln>
        </p:spPr>
      </p:pic>
      <p:sp>
        <p:nvSpPr>
          <p:cNvPr id="155" name="Google Shape;155;p28"/>
          <p:cNvSpPr/>
          <p:nvPr/>
        </p:nvSpPr>
        <p:spPr>
          <a:xfrm>
            <a:off x="2579425" y="1090125"/>
            <a:ext cx="1992600" cy="261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8"/>
          <p:cNvSpPr txBox="1"/>
          <p:nvPr/>
        </p:nvSpPr>
        <p:spPr>
          <a:xfrm>
            <a:off x="6034025" y="1725150"/>
            <a:ext cx="2825100" cy="215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cs" sz="1600">
                <a:solidFill>
                  <a:srgbClr val="FFFFFF"/>
                </a:solidFill>
                <a:latin typeface="Average"/>
                <a:ea typeface="Average"/>
                <a:cs typeface="Average"/>
                <a:sym typeface="Average"/>
              </a:rPr>
              <a:t>Doporučený postup je přenositelný napříč všemi kontexty a vztahy s osobami trpícími akutní úzkosti. </a:t>
            </a:r>
            <a:endParaRPr sz="1600">
              <a:solidFill>
                <a:srgbClr val="FFFFFF"/>
              </a:solidFill>
              <a:latin typeface="Average"/>
              <a:ea typeface="Average"/>
              <a:cs typeface="Average"/>
              <a:sym typeface="Average"/>
            </a:endParaRPr>
          </a:p>
          <a:p>
            <a:pPr indent="0" lvl="0" marL="0" rtl="0" algn="ctr">
              <a:spcBef>
                <a:spcPts val="0"/>
              </a:spcBef>
              <a:spcAft>
                <a:spcPts val="0"/>
              </a:spcAft>
              <a:buNone/>
            </a:pPr>
            <a:r>
              <a:t/>
            </a:r>
            <a:endParaRPr sz="1600">
              <a:solidFill>
                <a:srgbClr val="FFFFFF"/>
              </a:solidFill>
              <a:latin typeface="Average"/>
              <a:ea typeface="Average"/>
              <a:cs typeface="Average"/>
              <a:sym typeface="Average"/>
            </a:endParaRPr>
          </a:p>
          <a:p>
            <a:pPr indent="0" lvl="0" marL="0" rtl="0" algn="ctr">
              <a:spcBef>
                <a:spcPts val="0"/>
              </a:spcBef>
              <a:spcAft>
                <a:spcPts val="0"/>
              </a:spcAft>
              <a:buNone/>
            </a:pPr>
            <a:r>
              <a:t/>
            </a:r>
            <a:endParaRPr sz="1600">
              <a:solidFill>
                <a:srgbClr val="FFFFFF"/>
              </a:solidFill>
              <a:latin typeface="Average"/>
              <a:ea typeface="Average"/>
              <a:cs typeface="Average"/>
              <a:sym typeface="Average"/>
            </a:endParaRPr>
          </a:p>
          <a:p>
            <a:pPr indent="0" lvl="0" marL="0" rtl="0" algn="ctr">
              <a:spcBef>
                <a:spcPts val="0"/>
              </a:spcBef>
              <a:spcAft>
                <a:spcPts val="0"/>
              </a:spcAft>
              <a:buNone/>
            </a:pPr>
            <a:r>
              <a:rPr lang="cs" sz="1600">
                <a:solidFill>
                  <a:srgbClr val="FFFFFF"/>
                </a:solidFill>
                <a:latin typeface="Average"/>
                <a:ea typeface="Average"/>
                <a:cs typeface="Average"/>
                <a:sym typeface="Average"/>
              </a:rPr>
              <a:t>Nejdůležitější je, abychom my sami byli KLIDNÍ.  </a:t>
            </a:r>
            <a:endParaRPr sz="1600">
              <a:solidFill>
                <a:srgbClr val="FFFFFF"/>
              </a:solidFill>
              <a:latin typeface="Average"/>
              <a:ea typeface="Average"/>
              <a:cs typeface="Average"/>
              <a:sym typeface="Averag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Základní cvičení v akutní péči</a:t>
            </a:r>
            <a:endParaRPr/>
          </a:p>
        </p:txBody>
      </p:sp>
      <p:sp>
        <p:nvSpPr>
          <p:cNvPr id="162" name="Google Shape;162;p29"/>
          <p:cNvSpPr txBox="1"/>
          <p:nvPr>
            <p:ph idx="1" type="body"/>
          </p:nvPr>
        </p:nvSpPr>
        <p:spPr>
          <a:xfrm>
            <a:off x="311700" y="1017725"/>
            <a:ext cx="8520600" cy="355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cs" sz="1700">
                <a:solidFill>
                  <a:srgbClr val="F1C232"/>
                </a:solidFill>
              </a:rPr>
              <a:t>Kontrolovaný dech: </a:t>
            </a:r>
            <a:endParaRPr b="1" sz="1700">
              <a:solidFill>
                <a:srgbClr val="F1C232"/>
              </a:solidFill>
            </a:endParaRPr>
          </a:p>
          <a:p>
            <a:pPr indent="-336550" lvl="0" marL="457200" rtl="0" algn="l">
              <a:spcBef>
                <a:spcPts val="1600"/>
              </a:spcBef>
              <a:spcAft>
                <a:spcPts val="0"/>
              </a:spcAft>
              <a:buClr>
                <a:srgbClr val="FFFFFF"/>
              </a:buClr>
              <a:buSzPts val="1700"/>
              <a:buAutoNum type="alphaUcPeriod"/>
            </a:pPr>
            <a:r>
              <a:rPr lang="cs" sz="1700">
                <a:solidFill>
                  <a:srgbClr val="FFFFFF"/>
                </a:solidFill>
              </a:rPr>
              <a:t>začíná krátkým zadržením dechu na 3 vteřiny</a:t>
            </a:r>
            <a:endParaRPr sz="1700">
              <a:solidFill>
                <a:srgbClr val="FFFFFF"/>
              </a:solidFill>
            </a:endParaRPr>
          </a:p>
          <a:p>
            <a:pPr indent="-336550" lvl="0" marL="457200" rtl="0" algn="l">
              <a:spcBef>
                <a:spcPts val="0"/>
              </a:spcBef>
              <a:spcAft>
                <a:spcPts val="0"/>
              </a:spcAft>
              <a:buClr>
                <a:srgbClr val="FFFFFF"/>
              </a:buClr>
              <a:buSzPts val="1700"/>
              <a:buAutoNum type="alphaUcPeriod"/>
            </a:pPr>
            <a:r>
              <a:rPr lang="cs" sz="1700">
                <a:solidFill>
                  <a:srgbClr val="FFFFFF"/>
                </a:solidFill>
              </a:rPr>
              <a:t>provedeme dlouhý výdech trvající 6 vteřin</a:t>
            </a:r>
            <a:endParaRPr sz="1700">
              <a:solidFill>
                <a:srgbClr val="FFFFFF"/>
              </a:solidFill>
            </a:endParaRPr>
          </a:p>
          <a:p>
            <a:pPr indent="-336550" lvl="0" marL="457200" rtl="0" algn="l">
              <a:spcBef>
                <a:spcPts val="0"/>
              </a:spcBef>
              <a:spcAft>
                <a:spcPts val="0"/>
              </a:spcAft>
              <a:buClr>
                <a:srgbClr val="FFFFFF"/>
              </a:buClr>
              <a:buSzPts val="1700"/>
              <a:buAutoNum type="alphaUcPeriod"/>
            </a:pPr>
            <a:r>
              <a:rPr lang="cs" sz="1700">
                <a:solidFill>
                  <a:srgbClr val="FFFFFF"/>
                </a:solidFill>
              </a:rPr>
              <a:t>následuje krátká pauza před nádechem - 0,5 vteřiny</a:t>
            </a:r>
            <a:endParaRPr sz="1700">
              <a:solidFill>
                <a:srgbClr val="FFFFFF"/>
              </a:solidFill>
            </a:endParaRPr>
          </a:p>
          <a:p>
            <a:pPr indent="-336550" lvl="0" marL="457200" rtl="0" algn="l">
              <a:spcBef>
                <a:spcPts val="0"/>
              </a:spcBef>
              <a:spcAft>
                <a:spcPts val="0"/>
              </a:spcAft>
              <a:buClr>
                <a:srgbClr val="FFFFFF"/>
              </a:buClr>
              <a:buSzPts val="1700"/>
              <a:buAutoNum type="alphaUcPeriod"/>
            </a:pPr>
            <a:r>
              <a:rPr lang="cs" sz="1700">
                <a:solidFill>
                  <a:srgbClr val="FFFFFF"/>
                </a:solidFill>
              </a:rPr>
              <a:t>provedeme dlouhý nádech opět na 3 vteřiny</a:t>
            </a:r>
            <a:endParaRPr sz="1700">
              <a:solidFill>
                <a:srgbClr val="FFFFFF"/>
              </a:solidFill>
            </a:endParaRPr>
          </a:p>
          <a:p>
            <a:pPr indent="-336550" lvl="0" marL="457200" rtl="0" algn="l">
              <a:spcBef>
                <a:spcPts val="0"/>
              </a:spcBef>
              <a:spcAft>
                <a:spcPts val="0"/>
              </a:spcAft>
              <a:buClr>
                <a:srgbClr val="FFFFFF"/>
              </a:buClr>
              <a:buSzPts val="1700"/>
              <a:buAutoNum type="alphaUcPeriod"/>
            </a:pPr>
            <a:r>
              <a:rPr lang="cs" sz="1700">
                <a:solidFill>
                  <a:srgbClr val="FFFFFF"/>
                </a:solidFill>
              </a:rPr>
              <a:t>zadržíme dech v plném nádechu. Napneme svaly na ramenou a pažích a zároveň celou silou vytlačíme břišní stěnu jako míč dopředu. V maximálním napětí držíme 3 vteřiny.</a:t>
            </a:r>
            <a:endParaRPr sz="1700">
              <a:solidFill>
                <a:srgbClr val="FFFFFF"/>
              </a:solidFill>
            </a:endParaRPr>
          </a:p>
          <a:p>
            <a:pPr indent="-336550" lvl="0" marL="457200" rtl="0" algn="l">
              <a:spcBef>
                <a:spcPts val="0"/>
              </a:spcBef>
              <a:spcAft>
                <a:spcPts val="0"/>
              </a:spcAft>
              <a:buClr>
                <a:srgbClr val="FFFFFF"/>
              </a:buClr>
              <a:buSzPts val="1700"/>
              <a:buAutoNum type="alphaUcPeriod"/>
            </a:pPr>
            <a:r>
              <a:rPr lang="cs" sz="1700">
                <a:solidFill>
                  <a:srgbClr val="FFFFFF"/>
                </a:solidFill>
              </a:rPr>
              <a:t>následuje dlouhý a pomalý výdech trvající 6 vteřin. Vzduch necháváme z plic vycházet bez úsilí, spíše se snažíme výdech zpomalit než zrychlit. Během výdechu povolíme svaly ramen, paží a břicha, celé tělo necháme “zvadnout”.</a:t>
            </a:r>
            <a:endParaRPr sz="1700">
              <a:solidFill>
                <a:srgbClr val="FFFFFF"/>
              </a:solidFill>
            </a:endParaRPr>
          </a:p>
          <a:p>
            <a:pPr indent="-336550" lvl="0" marL="457200" rtl="0" algn="l">
              <a:spcBef>
                <a:spcPts val="0"/>
              </a:spcBef>
              <a:spcAft>
                <a:spcPts val="0"/>
              </a:spcAft>
              <a:buClr>
                <a:srgbClr val="D5A6BD"/>
              </a:buClr>
              <a:buSzPts val="1700"/>
              <a:buAutoNum type="alphaUcPeriod"/>
            </a:pPr>
            <a:r>
              <a:rPr lang="cs" sz="1700">
                <a:solidFill>
                  <a:srgbClr val="D5A6BD"/>
                </a:solidFill>
              </a:rPr>
              <a:t>opakujeme od bodu </a:t>
            </a:r>
            <a:r>
              <a:rPr b="1" lang="cs" sz="1700">
                <a:solidFill>
                  <a:srgbClr val="D5A6BD"/>
                </a:solidFill>
              </a:rPr>
              <a:t>C. </a:t>
            </a:r>
            <a:r>
              <a:rPr lang="cs" sz="1700">
                <a:solidFill>
                  <a:srgbClr val="D5A6BD"/>
                </a:solidFill>
              </a:rPr>
              <a:t>do bodu </a:t>
            </a:r>
            <a:r>
              <a:rPr b="1" lang="cs" sz="1700">
                <a:solidFill>
                  <a:srgbClr val="D5A6BD"/>
                </a:solidFill>
              </a:rPr>
              <a:t>F.</a:t>
            </a:r>
            <a:r>
              <a:rPr lang="cs" sz="1700">
                <a:solidFill>
                  <a:srgbClr val="D5A6BD"/>
                </a:solidFill>
              </a:rPr>
              <a:t> - stačí 10 opakování na odstranění většiny vegetativních příznaků. </a:t>
            </a:r>
            <a:endParaRPr sz="1700">
              <a:solidFill>
                <a:srgbClr val="D5A6BD"/>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Uvolnění panickej úzkosti může vést k pláči - jak reagovat?</a:t>
            </a:r>
            <a:endParaRPr/>
          </a:p>
        </p:txBody>
      </p:sp>
      <p:pic>
        <p:nvPicPr>
          <p:cNvPr id="168" name="Google Shape;168;p30"/>
          <p:cNvPicPr preferRelativeResize="0"/>
          <p:nvPr/>
        </p:nvPicPr>
        <p:blipFill>
          <a:blip r:embed="rId3">
            <a:alphaModFix/>
          </a:blip>
          <a:stretch>
            <a:fillRect/>
          </a:stretch>
        </p:blipFill>
        <p:spPr>
          <a:xfrm>
            <a:off x="488275" y="1152475"/>
            <a:ext cx="3753975" cy="3753975"/>
          </a:xfrm>
          <a:prstGeom prst="rect">
            <a:avLst/>
          </a:prstGeom>
          <a:noFill/>
          <a:ln>
            <a:noFill/>
          </a:ln>
        </p:spPr>
      </p:pic>
      <p:sp>
        <p:nvSpPr>
          <p:cNvPr id="169" name="Google Shape;169;p30"/>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sz="1500">
                <a:solidFill>
                  <a:srgbClr val="FFFFFF"/>
                </a:solidFill>
              </a:rPr>
              <a:t>PLÁČ je přirozená reakce, které není nutno bránit. </a:t>
            </a:r>
            <a:endParaRPr sz="1500">
              <a:solidFill>
                <a:srgbClr val="FFFFFF"/>
              </a:solidFill>
            </a:endParaRPr>
          </a:p>
          <a:p>
            <a:pPr indent="0" lvl="0" marL="0" rtl="0" algn="l">
              <a:spcBef>
                <a:spcPts val="1600"/>
              </a:spcBef>
              <a:spcAft>
                <a:spcPts val="0"/>
              </a:spcAft>
              <a:buNone/>
            </a:pPr>
            <a:r>
              <a:rPr lang="cs" sz="1500">
                <a:solidFill>
                  <a:srgbClr val="FFFFFF"/>
                </a:solidFill>
              </a:rPr>
              <a:t>Ba naopak, když přichází pláč po stavu panické úzkosti </a:t>
            </a:r>
            <a:r>
              <a:rPr lang="cs" sz="1500">
                <a:solidFill>
                  <a:srgbClr val="D5A6BD"/>
                </a:solidFill>
              </a:rPr>
              <a:t>je to signál, že sa pacientovi podařilo uvolnit </a:t>
            </a:r>
            <a:r>
              <a:rPr lang="cs" sz="1500">
                <a:solidFill>
                  <a:srgbClr val="FFFFFF"/>
                </a:solidFill>
              </a:rPr>
              <a:t>-</a:t>
            </a:r>
            <a:r>
              <a:rPr lang="cs" sz="1500">
                <a:solidFill>
                  <a:srgbClr val="FFFFFF"/>
                </a:solidFill>
                <a:highlight>
                  <a:srgbClr val="741B47"/>
                </a:highlight>
              </a:rPr>
              <a:t> to je důležité ocenit. </a:t>
            </a:r>
            <a:r>
              <a:rPr lang="cs" sz="1500">
                <a:solidFill>
                  <a:srgbClr val="FFFFFF"/>
                </a:solidFill>
              </a:rPr>
              <a:t> </a:t>
            </a:r>
            <a:endParaRPr sz="1500">
              <a:solidFill>
                <a:srgbClr val="FFFFFF"/>
              </a:solidFill>
            </a:endParaRPr>
          </a:p>
          <a:p>
            <a:pPr indent="0" lvl="0" marL="0" rtl="0" algn="l">
              <a:spcBef>
                <a:spcPts val="1600"/>
              </a:spcBef>
              <a:spcAft>
                <a:spcPts val="1600"/>
              </a:spcAft>
              <a:buNone/>
            </a:pPr>
            <a:r>
              <a:rPr lang="cs" sz="1500">
                <a:solidFill>
                  <a:srgbClr val="FFFFFF"/>
                </a:solidFill>
              </a:rPr>
              <a:t>Je důležité, abychom pláč </a:t>
            </a:r>
            <a:r>
              <a:rPr lang="cs" sz="1500" u="sng">
                <a:solidFill>
                  <a:srgbClr val="FFFFFF"/>
                </a:solidFill>
              </a:rPr>
              <a:t>nedevalvovali </a:t>
            </a:r>
            <a:r>
              <a:rPr i="1" lang="cs" sz="1500">
                <a:solidFill>
                  <a:srgbClr val="FFFFFF"/>
                </a:solidFill>
              </a:rPr>
              <a:t>“to si říkáš chlap, když takhle brečíš?</a:t>
            </a:r>
            <a:r>
              <a:rPr lang="cs" sz="1500">
                <a:solidFill>
                  <a:srgbClr val="FFFFFF"/>
                </a:solidFill>
              </a:rPr>
              <a:t>”, nijak mu </a:t>
            </a:r>
            <a:r>
              <a:rPr lang="cs" sz="1500" u="sng">
                <a:solidFill>
                  <a:srgbClr val="FFFFFF"/>
                </a:solidFill>
              </a:rPr>
              <a:t>nebránili</a:t>
            </a:r>
            <a:r>
              <a:rPr lang="cs" sz="1500">
                <a:solidFill>
                  <a:srgbClr val="FFFFFF"/>
                </a:solidFill>
              </a:rPr>
              <a:t> </a:t>
            </a:r>
            <a:r>
              <a:rPr i="1" lang="cs" sz="1500">
                <a:solidFill>
                  <a:srgbClr val="FFFFFF"/>
                </a:solidFill>
              </a:rPr>
              <a:t>“ale neplač</a:t>
            </a:r>
            <a:r>
              <a:rPr lang="cs" sz="1500">
                <a:solidFill>
                  <a:srgbClr val="FFFFFF"/>
                </a:solidFill>
              </a:rPr>
              <a:t>” nebo </a:t>
            </a:r>
            <a:r>
              <a:rPr lang="cs" sz="1500" u="sng">
                <a:solidFill>
                  <a:srgbClr val="FFFFFF"/>
                </a:solidFill>
              </a:rPr>
              <a:t>nebagatelizovali důvody pláče</a:t>
            </a:r>
            <a:r>
              <a:rPr lang="cs" sz="1500">
                <a:solidFill>
                  <a:srgbClr val="FFFFFF"/>
                </a:solidFill>
              </a:rPr>
              <a:t>, </a:t>
            </a:r>
            <a:r>
              <a:rPr lang="cs" sz="1500" u="sng">
                <a:solidFill>
                  <a:srgbClr val="FFFFFF"/>
                </a:solidFill>
              </a:rPr>
              <a:t>nebo pláč jako reakci</a:t>
            </a:r>
            <a:r>
              <a:rPr lang="cs" sz="1500">
                <a:solidFill>
                  <a:srgbClr val="FFFFFF"/>
                </a:solidFill>
              </a:rPr>
              <a:t> “</a:t>
            </a:r>
            <a:r>
              <a:rPr i="1" lang="cs" sz="1500">
                <a:solidFill>
                  <a:srgbClr val="FFFFFF"/>
                </a:solidFill>
              </a:rPr>
              <a:t>to nestojí za pláč”, “Pláč? To mi připadá přehnané”. </a:t>
            </a:r>
            <a:endParaRPr i="1" sz="150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Při opakovaném výjezdu k úzkosti pacienta je důležité:</a:t>
            </a:r>
            <a:endParaRPr/>
          </a:p>
        </p:txBody>
      </p:sp>
      <p:sp>
        <p:nvSpPr>
          <p:cNvPr id="175" name="Google Shape;175;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ctr">
              <a:spcBef>
                <a:spcPts val="0"/>
              </a:spcBef>
              <a:spcAft>
                <a:spcPts val="0"/>
              </a:spcAft>
              <a:buClr>
                <a:srgbClr val="F1C232"/>
              </a:buClr>
              <a:buSzPts val="1800"/>
              <a:buChar char="➢"/>
            </a:pPr>
            <a:r>
              <a:rPr b="1" lang="cs">
                <a:solidFill>
                  <a:srgbClr val="F1C232"/>
                </a:solidFill>
              </a:rPr>
              <a:t>Zeptat se na to, zda záchranku volá opakovaně, zda byl na lékařském vyšetření</a:t>
            </a:r>
            <a:endParaRPr b="1">
              <a:solidFill>
                <a:srgbClr val="F1C232"/>
              </a:solidFill>
            </a:endParaRPr>
          </a:p>
          <a:p>
            <a:pPr indent="-342900" lvl="0" marL="457200" rtl="0" algn="ctr">
              <a:spcBef>
                <a:spcPts val="0"/>
              </a:spcBef>
              <a:spcAft>
                <a:spcPts val="0"/>
              </a:spcAft>
              <a:buClr>
                <a:srgbClr val="FFFFFF"/>
              </a:buClr>
              <a:buSzPts val="1800"/>
              <a:buChar char="➢"/>
            </a:pPr>
            <a:r>
              <a:rPr b="1" lang="cs">
                <a:solidFill>
                  <a:srgbClr val="FFFFFF"/>
                </a:solidFill>
              </a:rPr>
              <a:t>Áno</a:t>
            </a:r>
            <a:endParaRPr b="1">
              <a:solidFill>
                <a:srgbClr val="FFFFFF"/>
              </a:solidFill>
            </a:endParaRPr>
          </a:p>
          <a:p>
            <a:pPr indent="-342900" lvl="0" marL="457200" rtl="0" algn="ctr">
              <a:spcBef>
                <a:spcPts val="0"/>
              </a:spcBef>
              <a:spcAft>
                <a:spcPts val="0"/>
              </a:spcAft>
              <a:buClr>
                <a:srgbClr val="FFFFFF"/>
              </a:buClr>
              <a:buSzPts val="1800"/>
              <a:buChar char="➢"/>
            </a:pPr>
            <a:r>
              <a:rPr b="1" lang="cs">
                <a:solidFill>
                  <a:srgbClr val="FFFFFF"/>
                </a:solidFill>
              </a:rPr>
              <a:t>Zeptat se na to, jaké byli výsledky vyšetření, co mu pomohlo, když dorazila záchranka</a:t>
            </a:r>
            <a:endParaRPr b="1">
              <a:solidFill>
                <a:srgbClr val="FFFFFF"/>
              </a:solidFill>
            </a:endParaRPr>
          </a:p>
          <a:p>
            <a:pPr indent="-342900" lvl="0" marL="457200" rtl="0" algn="ctr">
              <a:spcBef>
                <a:spcPts val="0"/>
              </a:spcBef>
              <a:spcAft>
                <a:spcPts val="0"/>
              </a:spcAft>
              <a:buClr>
                <a:srgbClr val="FFFFFF"/>
              </a:buClr>
              <a:buSzPts val="1800"/>
              <a:buChar char="➢"/>
            </a:pPr>
            <a:r>
              <a:rPr b="1" lang="cs">
                <a:solidFill>
                  <a:srgbClr val="FFFFFF"/>
                </a:solidFill>
              </a:rPr>
              <a:t>Zeptat se, jaká doporučení dostal</a:t>
            </a:r>
            <a:endParaRPr b="1">
              <a:solidFill>
                <a:srgbClr val="FFFFFF"/>
              </a:solidFill>
            </a:endParaRPr>
          </a:p>
          <a:p>
            <a:pPr indent="-342900" lvl="0" marL="457200" rtl="0" algn="ctr">
              <a:spcBef>
                <a:spcPts val="0"/>
              </a:spcBef>
              <a:spcAft>
                <a:spcPts val="0"/>
              </a:spcAft>
              <a:buClr>
                <a:srgbClr val="FFFFFF"/>
              </a:buClr>
              <a:buSzPts val="1800"/>
              <a:buChar char="➢"/>
            </a:pPr>
            <a:r>
              <a:rPr b="1" lang="cs">
                <a:solidFill>
                  <a:srgbClr val="FFFFFF"/>
                </a:solidFill>
              </a:rPr>
              <a:t>Zeptat se, které doporučení poslechl (jak?)</a:t>
            </a:r>
            <a:endParaRPr b="1">
              <a:solidFill>
                <a:srgbClr val="FFFFFF"/>
              </a:solidFill>
            </a:endParaRPr>
          </a:p>
          <a:p>
            <a:pPr indent="-342900" lvl="0" marL="457200" rtl="0" algn="ctr">
              <a:spcBef>
                <a:spcPts val="0"/>
              </a:spcBef>
              <a:spcAft>
                <a:spcPts val="0"/>
              </a:spcAft>
              <a:buClr>
                <a:srgbClr val="FFFFFF"/>
              </a:buClr>
              <a:buSzPts val="1800"/>
              <a:buChar char="➢"/>
            </a:pPr>
            <a:r>
              <a:rPr b="1" lang="cs">
                <a:solidFill>
                  <a:srgbClr val="FFFFFF"/>
                </a:solidFill>
              </a:rPr>
              <a:t>Žádná?</a:t>
            </a:r>
            <a:endParaRPr b="1">
              <a:solidFill>
                <a:srgbClr val="FFFFFF"/>
              </a:solidFill>
            </a:endParaRPr>
          </a:p>
          <a:p>
            <a:pPr indent="-342900" lvl="0" marL="457200" rtl="0" algn="ctr">
              <a:spcBef>
                <a:spcPts val="0"/>
              </a:spcBef>
              <a:spcAft>
                <a:spcPts val="0"/>
              </a:spcAft>
              <a:buClr>
                <a:srgbClr val="D5A6BD"/>
              </a:buClr>
              <a:buSzPts val="1800"/>
              <a:buChar char="➢"/>
            </a:pPr>
            <a:r>
              <a:rPr b="1" lang="cs">
                <a:solidFill>
                  <a:srgbClr val="D5A6BD"/>
                </a:solidFill>
              </a:rPr>
              <a:t>Zopakovat doporučení</a:t>
            </a:r>
            <a:endParaRPr b="1">
              <a:solidFill>
                <a:srgbClr val="D5A6BD"/>
              </a:solidFill>
            </a:endParaRPr>
          </a:p>
          <a:p>
            <a:pPr indent="-342900" lvl="0" marL="457200" rtl="0" algn="ctr">
              <a:spcBef>
                <a:spcPts val="0"/>
              </a:spcBef>
              <a:spcAft>
                <a:spcPts val="0"/>
              </a:spcAft>
              <a:buClr>
                <a:srgbClr val="93C47D"/>
              </a:buClr>
              <a:buSzPts val="1800"/>
              <a:buChar char="➢"/>
            </a:pPr>
            <a:r>
              <a:rPr b="1" lang="cs">
                <a:solidFill>
                  <a:srgbClr val="93C47D"/>
                </a:solidFill>
              </a:rPr>
              <a:t>Vyjádřit se k vyžadovaná pomoc jenom odkládá řešení jeho stavu a proto je důležité, aby se příště pokusil úzkost zvládnout sám nebo s pomocí blízkých</a:t>
            </a:r>
            <a:endParaRPr b="1">
              <a:solidFill>
                <a:srgbClr val="93C47D"/>
              </a:solidFill>
            </a:endParaRPr>
          </a:p>
          <a:p>
            <a:pPr indent="-342900" lvl="0" marL="457200" rtl="0" algn="ctr">
              <a:spcBef>
                <a:spcPts val="0"/>
              </a:spcBef>
              <a:spcAft>
                <a:spcPts val="0"/>
              </a:spcAft>
              <a:buClr>
                <a:srgbClr val="F1C232"/>
              </a:buClr>
              <a:buSzPts val="1800"/>
              <a:buChar char="➢"/>
            </a:pPr>
            <a:r>
              <a:rPr b="1" lang="cs">
                <a:solidFill>
                  <a:srgbClr val="F1C232"/>
                </a:solidFill>
              </a:rPr>
              <a:t>Jasně se ohradit vůči dalšímu zneužívání naši pomoci</a:t>
            </a:r>
            <a:endParaRPr b="1">
              <a:solidFill>
                <a:srgbClr val="F1C232"/>
              </a:solidFill>
            </a:endParaRPr>
          </a:p>
          <a:p>
            <a:pPr indent="-342900" lvl="0" marL="457200" rtl="0" algn="ctr">
              <a:spcBef>
                <a:spcPts val="0"/>
              </a:spcBef>
              <a:spcAft>
                <a:spcPts val="0"/>
              </a:spcAft>
              <a:buClr>
                <a:srgbClr val="FFFFFF"/>
              </a:buClr>
              <a:buSzPts val="1800"/>
              <a:buChar char="➢"/>
            </a:pPr>
            <a:r>
              <a:rPr b="1" lang="cs">
                <a:solidFill>
                  <a:srgbClr val="FFFFFF"/>
                </a:solidFill>
              </a:rPr>
              <a:t>Podpořit v </a:t>
            </a:r>
            <a:r>
              <a:rPr b="1" lang="cs">
                <a:solidFill>
                  <a:srgbClr val="FFFFFF"/>
                </a:solidFill>
              </a:rPr>
              <a:t>aktivním</a:t>
            </a:r>
            <a:r>
              <a:rPr b="1" lang="cs">
                <a:solidFill>
                  <a:srgbClr val="FFFFFF"/>
                </a:solidFill>
              </a:rPr>
              <a:t> řešení  - vyhledání vhodného odborníka</a:t>
            </a:r>
            <a:endParaRPr b="1">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Struktura</a:t>
            </a:r>
            <a:r>
              <a:rPr lang="cs"/>
              <a:t> </a:t>
            </a:r>
            <a:r>
              <a:rPr lang="cs"/>
              <a:t>odpovědi u</a:t>
            </a:r>
            <a:r>
              <a:rPr lang="cs"/>
              <a:t> zkoušky</a:t>
            </a:r>
            <a:endParaRPr/>
          </a:p>
        </p:txBody>
      </p:sp>
      <p:sp>
        <p:nvSpPr>
          <p:cNvPr id="67" name="Google Shape;67;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Co je úzkost (definice + význam)</a:t>
            </a:r>
            <a:endParaRPr/>
          </a:p>
          <a:p>
            <a:pPr indent="0" lvl="0" marL="0" rtl="0" algn="l">
              <a:spcBef>
                <a:spcPts val="1600"/>
              </a:spcBef>
              <a:spcAft>
                <a:spcPts val="0"/>
              </a:spcAft>
              <a:buNone/>
            </a:pPr>
            <a:r>
              <a:rPr lang="cs"/>
              <a:t>Popis bludného kruhu úzkosti</a:t>
            </a:r>
            <a:endParaRPr/>
          </a:p>
          <a:p>
            <a:pPr indent="0" lvl="0" marL="0" rtl="0" algn="l">
              <a:spcBef>
                <a:spcPts val="1600"/>
              </a:spcBef>
              <a:spcAft>
                <a:spcPts val="0"/>
              </a:spcAft>
              <a:buNone/>
            </a:pPr>
            <a:r>
              <a:rPr lang="cs"/>
              <a:t>Popis panické </a:t>
            </a:r>
            <a:r>
              <a:rPr lang="cs"/>
              <a:t>úzkostné</a:t>
            </a:r>
            <a:r>
              <a:rPr lang="cs"/>
              <a:t> poruchy</a:t>
            </a:r>
            <a:endParaRPr/>
          </a:p>
          <a:p>
            <a:pPr indent="0" lvl="0" marL="0" rtl="0" algn="l">
              <a:spcBef>
                <a:spcPts val="1600"/>
              </a:spcBef>
              <a:spcAft>
                <a:spcPts val="0"/>
              </a:spcAft>
              <a:buNone/>
            </a:pPr>
            <a:r>
              <a:rPr lang="cs"/>
              <a:t>Kde jinde (u jakých poruch, situací, zásahů) lze úzkost postiženého očekávat</a:t>
            </a:r>
            <a:endParaRPr/>
          </a:p>
          <a:p>
            <a:pPr indent="0" lvl="0" marL="0" rtl="0" algn="l">
              <a:spcBef>
                <a:spcPts val="1600"/>
              </a:spcBef>
              <a:spcAft>
                <a:spcPts val="0"/>
              </a:spcAft>
              <a:buNone/>
            </a:pPr>
            <a:r>
              <a:rPr lang="cs"/>
              <a:t>Jak reagovat v akutní situaci na jedince z úzkostí</a:t>
            </a:r>
            <a:endParaRPr/>
          </a:p>
          <a:p>
            <a:pPr indent="0" lvl="0" marL="0" rtl="0" algn="l">
              <a:spcBef>
                <a:spcPts val="1600"/>
              </a:spcBef>
              <a:spcAft>
                <a:spcPts val="1600"/>
              </a:spcAft>
              <a:buNone/>
            </a:pPr>
            <a:r>
              <a:rPr lang="cs"/>
              <a:t>Jaký byste zvolili postup ke zklidnění úzkostného pacienta (vyjmenujte konkrétní kroky, intervence + proč si myslíte , že to důležité/ jaký to má význam)</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32"/>
          <p:cNvPicPr preferRelativeResize="0"/>
          <p:nvPr/>
        </p:nvPicPr>
        <p:blipFill>
          <a:blip r:embed="rId3">
            <a:alphaModFix/>
          </a:blip>
          <a:stretch>
            <a:fillRect/>
          </a:stretch>
        </p:blipFill>
        <p:spPr>
          <a:xfrm>
            <a:off x="152400" y="152400"/>
            <a:ext cx="5754977" cy="4838700"/>
          </a:xfrm>
          <a:prstGeom prst="rect">
            <a:avLst/>
          </a:prstGeom>
          <a:noFill/>
          <a:ln>
            <a:noFill/>
          </a:ln>
        </p:spPr>
      </p:pic>
      <p:sp>
        <p:nvSpPr>
          <p:cNvPr id="181" name="Google Shape;181;p32"/>
          <p:cNvSpPr/>
          <p:nvPr/>
        </p:nvSpPr>
        <p:spPr>
          <a:xfrm>
            <a:off x="2671550" y="1151525"/>
            <a:ext cx="1942200" cy="245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2"/>
          <p:cNvSpPr txBox="1"/>
          <p:nvPr/>
        </p:nvSpPr>
        <p:spPr>
          <a:xfrm>
            <a:off x="6149175" y="970950"/>
            <a:ext cx="2671500" cy="363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cs" sz="1600">
                <a:solidFill>
                  <a:srgbClr val="FFFFFF"/>
                </a:solidFill>
                <a:latin typeface="Average"/>
                <a:ea typeface="Average"/>
                <a:cs typeface="Average"/>
                <a:sym typeface="Average"/>
              </a:rPr>
              <a:t>U dětí mohou být </a:t>
            </a:r>
            <a:r>
              <a:rPr lang="cs" sz="1600">
                <a:solidFill>
                  <a:srgbClr val="FFFFFF"/>
                </a:solidFill>
                <a:latin typeface="Average"/>
                <a:ea typeface="Average"/>
                <a:cs typeface="Average"/>
                <a:sym typeface="Average"/>
              </a:rPr>
              <a:t>přítomny</a:t>
            </a:r>
            <a:r>
              <a:rPr lang="cs" sz="1600">
                <a:solidFill>
                  <a:srgbClr val="FFFFFF"/>
                </a:solidFill>
                <a:latin typeface="Average"/>
                <a:ea typeface="Average"/>
                <a:cs typeface="Average"/>
                <a:sym typeface="Average"/>
              </a:rPr>
              <a:t> nepředvídatelé reakce.</a:t>
            </a:r>
            <a:endParaRPr sz="1600">
              <a:solidFill>
                <a:srgbClr val="FFFFFF"/>
              </a:solidFill>
              <a:latin typeface="Average"/>
              <a:ea typeface="Average"/>
              <a:cs typeface="Average"/>
              <a:sym typeface="Average"/>
            </a:endParaRPr>
          </a:p>
          <a:p>
            <a:pPr indent="0" lvl="0" marL="0" rtl="0" algn="ctr">
              <a:spcBef>
                <a:spcPts val="0"/>
              </a:spcBef>
              <a:spcAft>
                <a:spcPts val="0"/>
              </a:spcAft>
              <a:buNone/>
            </a:pPr>
            <a:r>
              <a:t/>
            </a:r>
            <a:endParaRPr sz="1600">
              <a:solidFill>
                <a:srgbClr val="FFFFFF"/>
              </a:solidFill>
              <a:latin typeface="Average"/>
              <a:ea typeface="Average"/>
              <a:cs typeface="Average"/>
              <a:sym typeface="Average"/>
            </a:endParaRPr>
          </a:p>
          <a:p>
            <a:pPr indent="0" lvl="0" marL="0" rtl="0" algn="ctr">
              <a:spcBef>
                <a:spcPts val="0"/>
              </a:spcBef>
              <a:spcAft>
                <a:spcPts val="0"/>
              </a:spcAft>
              <a:buNone/>
            </a:pPr>
            <a:r>
              <a:rPr lang="cs" sz="1600">
                <a:solidFill>
                  <a:srgbClr val="FFFFFF"/>
                </a:solidFill>
                <a:latin typeface="Average"/>
                <a:ea typeface="Average"/>
                <a:cs typeface="Average"/>
                <a:sym typeface="Average"/>
              </a:rPr>
              <a:t>U dětí je důležité zajistit pocit bezpečí</a:t>
            </a:r>
            <a:endParaRPr sz="1600">
              <a:solidFill>
                <a:srgbClr val="FFFFFF"/>
              </a:solidFill>
              <a:latin typeface="Average"/>
              <a:ea typeface="Average"/>
              <a:cs typeface="Average"/>
              <a:sym typeface="Average"/>
            </a:endParaRPr>
          </a:p>
          <a:p>
            <a:pPr indent="0" lvl="0" marL="0" rtl="0" algn="ctr">
              <a:spcBef>
                <a:spcPts val="0"/>
              </a:spcBef>
              <a:spcAft>
                <a:spcPts val="0"/>
              </a:spcAft>
              <a:buNone/>
            </a:pPr>
            <a:r>
              <a:t/>
            </a:r>
            <a:endParaRPr sz="1600">
              <a:solidFill>
                <a:srgbClr val="FFFFFF"/>
              </a:solidFill>
              <a:latin typeface="Average"/>
              <a:ea typeface="Average"/>
              <a:cs typeface="Average"/>
              <a:sym typeface="Average"/>
            </a:endParaRPr>
          </a:p>
          <a:p>
            <a:pPr indent="0" lvl="0" marL="0" rtl="0" algn="ctr">
              <a:spcBef>
                <a:spcPts val="0"/>
              </a:spcBef>
              <a:spcAft>
                <a:spcPts val="0"/>
              </a:spcAft>
              <a:buNone/>
            </a:pPr>
            <a:r>
              <a:rPr lang="cs" sz="1600">
                <a:solidFill>
                  <a:srgbClr val="FFFFFF"/>
                </a:solidFill>
                <a:latin typeface="Average"/>
                <a:ea typeface="Average"/>
                <a:cs typeface="Average"/>
                <a:sym typeface="Average"/>
              </a:rPr>
              <a:t>Dětem </a:t>
            </a:r>
            <a:r>
              <a:rPr lang="cs" sz="1600">
                <a:solidFill>
                  <a:srgbClr val="FFFFFF"/>
                </a:solidFill>
                <a:latin typeface="Average"/>
                <a:ea typeface="Average"/>
                <a:cs typeface="Average"/>
                <a:sym typeface="Average"/>
              </a:rPr>
              <a:t>aktivně</a:t>
            </a:r>
            <a:r>
              <a:rPr lang="cs" sz="1600">
                <a:solidFill>
                  <a:srgbClr val="FFFFFF"/>
                </a:solidFill>
                <a:latin typeface="Average"/>
                <a:ea typeface="Average"/>
                <a:cs typeface="Average"/>
                <a:sym typeface="Average"/>
              </a:rPr>
              <a:t> pomáháme v zvládání, podporujeme blízké aby jim pomáhali, na rozdíl od dospělých, u kterých podporujeme jejich vlastní zodpovědnost. </a:t>
            </a:r>
            <a:endParaRPr sz="1600">
              <a:solidFill>
                <a:srgbClr val="FFFFFF"/>
              </a:solidFill>
              <a:latin typeface="Average"/>
              <a:ea typeface="Average"/>
              <a:cs typeface="Average"/>
              <a:sym typeface="Average"/>
            </a:endParaRPr>
          </a:p>
          <a:p>
            <a:pPr indent="0" lvl="0" marL="0" rtl="0" algn="ctr">
              <a:spcBef>
                <a:spcPts val="0"/>
              </a:spcBef>
              <a:spcAft>
                <a:spcPts val="0"/>
              </a:spcAft>
              <a:buNone/>
            </a:pPr>
            <a:r>
              <a:t/>
            </a:r>
            <a:endParaRPr sz="1600">
              <a:solidFill>
                <a:srgbClr val="FFFFFF"/>
              </a:solidFill>
              <a:latin typeface="Average"/>
              <a:ea typeface="Average"/>
              <a:cs typeface="Average"/>
              <a:sym typeface="Average"/>
            </a:endParaRPr>
          </a:p>
          <a:p>
            <a:pPr indent="0" lvl="0" marL="0" rtl="0" algn="ctr">
              <a:spcBef>
                <a:spcPts val="0"/>
              </a:spcBef>
              <a:spcAft>
                <a:spcPts val="0"/>
              </a:spcAft>
              <a:buNone/>
            </a:pPr>
            <a:r>
              <a:t/>
            </a:r>
            <a:endParaRPr sz="1600">
              <a:solidFill>
                <a:srgbClr val="FFFFFF"/>
              </a:solidFill>
              <a:latin typeface="Average"/>
              <a:ea typeface="Average"/>
              <a:cs typeface="Average"/>
              <a:sym typeface="Averag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Úzkost, panická úzkost u dětí - </a:t>
            </a:r>
            <a:r>
              <a:rPr lang="cs"/>
              <a:t>jak reagovat?</a:t>
            </a:r>
            <a:endParaRPr/>
          </a:p>
        </p:txBody>
      </p:sp>
      <p:pic>
        <p:nvPicPr>
          <p:cNvPr id="188" name="Google Shape;188;p33"/>
          <p:cNvPicPr preferRelativeResize="0"/>
          <p:nvPr/>
        </p:nvPicPr>
        <p:blipFill rotWithShape="1">
          <a:blip r:embed="rId3">
            <a:alphaModFix/>
          </a:blip>
          <a:srcRect b="15074" l="0" r="980" t="0"/>
          <a:stretch/>
        </p:blipFill>
        <p:spPr>
          <a:xfrm>
            <a:off x="2405825" y="1105450"/>
            <a:ext cx="4332350" cy="37156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Literatura:</a:t>
            </a:r>
            <a:endParaRPr/>
          </a:p>
        </p:txBody>
      </p:sp>
      <p:sp>
        <p:nvSpPr>
          <p:cNvPr id="194" name="Google Shape;194;p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solidFill>
                  <a:srgbClr val="FFFFFF"/>
                </a:solidFill>
              </a:rPr>
              <a:t>Praško, J., Prašková, H., Vašková K., Vyskočilová, J. </a:t>
            </a:r>
            <a:r>
              <a:rPr i="1" lang="cs">
                <a:solidFill>
                  <a:srgbClr val="FFFFFF"/>
                </a:solidFill>
              </a:rPr>
              <a:t>Panická úzkostní porucha a jak ji zvládat. </a:t>
            </a:r>
            <a:r>
              <a:rPr lang="cs">
                <a:solidFill>
                  <a:srgbClr val="FFFFFF"/>
                </a:solidFill>
              </a:rPr>
              <a:t>(2006), Praha: Galen, ISBN 978-80-7262-424-9</a:t>
            </a:r>
            <a:endParaRPr>
              <a:solidFill>
                <a:srgbClr val="FFFFFF"/>
              </a:solidFill>
            </a:endParaRPr>
          </a:p>
          <a:p>
            <a:pPr indent="0" lvl="0" marL="0" rtl="0" algn="l">
              <a:spcBef>
                <a:spcPts val="1600"/>
              </a:spcBef>
              <a:spcAft>
                <a:spcPts val="0"/>
              </a:spcAft>
              <a:buNone/>
            </a:pPr>
            <a:r>
              <a:rPr lang="cs">
                <a:solidFill>
                  <a:srgbClr val="FFFFFF"/>
                </a:solidFill>
              </a:rPr>
              <a:t>Grafické pomůcky </a:t>
            </a:r>
            <a:endParaRPr>
              <a:solidFill>
                <a:srgbClr val="FFFFFF"/>
              </a:solidFill>
            </a:endParaRPr>
          </a:p>
          <a:p>
            <a:pPr indent="0" lvl="0" marL="0" rtl="0" algn="l">
              <a:spcBef>
                <a:spcPts val="1600"/>
              </a:spcBef>
              <a:spcAft>
                <a:spcPts val="0"/>
              </a:spcAft>
              <a:buNone/>
            </a:pPr>
            <a:r>
              <a:rPr lang="cs">
                <a:solidFill>
                  <a:srgbClr val="FFFFFF"/>
                </a:solidFill>
              </a:rPr>
              <a:t>- centrum LOCIKA </a:t>
            </a:r>
            <a:r>
              <a:rPr lang="cs" u="sng">
                <a:solidFill>
                  <a:srgbClr val="BF9000"/>
                </a:solidFill>
                <a:hlinkClick r:id="rId3">
                  <a:extLst>
                    <a:ext uri="{A12FA001-AC4F-418D-AE19-62706E023703}">
                      <ahyp:hlinkClr val="tx"/>
                    </a:ext>
                  </a:extLst>
                </a:hlinkClick>
              </a:rPr>
              <a:t>https://www.facebook.com/centrumlocika/</a:t>
            </a:r>
            <a:endParaRPr>
              <a:solidFill>
                <a:srgbClr val="BF9000"/>
              </a:solidFill>
            </a:endParaRPr>
          </a:p>
          <a:p>
            <a:pPr indent="0" lvl="0" marL="0" rtl="0" algn="l">
              <a:spcBef>
                <a:spcPts val="1600"/>
              </a:spcBef>
              <a:spcAft>
                <a:spcPts val="0"/>
              </a:spcAft>
              <a:buNone/>
            </a:pPr>
            <a:r>
              <a:rPr lang="cs">
                <a:solidFill>
                  <a:srgbClr val="FFFFFF"/>
                </a:solidFill>
              </a:rPr>
              <a:t>- portál Nevypusť duši </a:t>
            </a:r>
            <a:r>
              <a:rPr lang="cs" u="sng">
                <a:solidFill>
                  <a:srgbClr val="BF9000"/>
                </a:solidFill>
                <a:hlinkClick r:id="rId4">
                  <a:extLst>
                    <a:ext uri="{A12FA001-AC4F-418D-AE19-62706E023703}">
                      <ahyp:hlinkClr val="tx"/>
                    </a:ext>
                  </a:extLst>
                </a:hlinkClick>
              </a:rPr>
              <a:t>https://nevypustdusi.cz/infografika/</a:t>
            </a:r>
            <a:endParaRPr>
              <a:solidFill>
                <a:srgbClr val="BF9000"/>
              </a:solidFill>
            </a:endParaRPr>
          </a:p>
          <a:p>
            <a:pPr indent="0" lvl="0" marL="0" rtl="0" algn="l">
              <a:spcBef>
                <a:spcPts val="1600"/>
              </a:spcBef>
              <a:spcAft>
                <a:spcPts val="0"/>
              </a:spcAft>
              <a:buNone/>
            </a:pPr>
            <a:r>
              <a:t/>
            </a:r>
            <a:endParaRPr>
              <a:solidFill>
                <a:srgbClr val="FFFFFF"/>
              </a:solidFill>
            </a:endParaRPr>
          </a:p>
          <a:p>
            <a:pPr indent="0" lvl="0" marL="0" rtl="0" algn="l">
              <a:spcBef>
                <a:spcPts val="1600"/>
              </a:spcBef>
              <a:spcAft>
                <a:spcPts val="1600"/>
              </a:spcAft>
              <a:buNone/>
            </a:pPr>
            <a:r>
              <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Úzkost - </a:t>
            </a:r>
            <a:r>
              <a:rPr lang="cs"/>
              <a:t>studium</a:t>
            </a:r>
            <a:r>
              <a:rPr lang="cs"/>
              <a:t> před přednáškou</a:t>
            </a:r>
            <a:endParaRPr/>
          </a:p>
        </p:txBody>
      </p:sp>
      <p:sp>
        <p:nvSpPr>
          <p:cNvPr id="73" name="Google Shape;73;p15"/>
          <p:cNvSpPr txBox="1"/>
          <p:nvPr>
            <p:ph idx="1" type="body"/>
          </p:nvPr>
        </p:nvSpPr>
        <p:spPr>
          <a:xfrm>
            <a:off x="311700" y="1017725"/>
            <a:ext cx="8520600" cy="355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solidFill>
                  <a:srgbClr val="FFFFFF"/>
                </a:solidFill>
              </a:rPr>
              <a:t>Podívejte se na 20 minutový mimifilm k úzkosti na </a:t>
            </a:r>
            <a:r>
              <a:rPr i="1" lang="cs">
                <a:solidFill>
                  <a:srgbClr val="FFFFFF"/>
                </a:solidFill>
              </a:rPr>
              <a:t>Netflix - Lidská mysl máme jasno, epizoda úzkost  </a:t>
            </a:r>
            <a:r>
              <a:rPr i="1" lang="cs" u="sng">
                <a:solidFill>
                  <a:srgbClr val="F1C232"/>
                </a:solidFill>
                <a:hlinkClick r:id="rId3">
                  <a:extLst>
                    <a:ext uri="{A12FA001-AC4F-418D-AE19-62706E023703}">
                      <ahyp:hlinkClr val="tx"/>
                    </a:ext>
                  </a:extLst>
                </a:hlinkClick>
              </a:rPr>
              <a:t>https://www.netflix.com/watch/81062190</a:t>
            </a:r>
            <a:endParaRPr i="1">
              <a:solidFill>
                <a:srgbClr val="F1C232"/>
              </a:solidFill>
            </a:endParaRPr>
          </a:p>
          <a:p>
            <a:pPr indent="0" lvl="0" marL="0" rtl="0" algn="l">
              <a:spcBef>
                <a:spcPts val="1600"/>
              </a:spcBef>
              <a:spcAft>
                <a:spcPts val="0"/>
              </a:spcAft>
              <a:buNone/>
            </a:pPr>
            <a:r>
              <a:rPr lang="cs">
                <a:solidFill>
                  <a:srgbClr val="F1C232"/>
                </a:solidFill>
              </a:rPr>
              <a:t>https://nevypustdusi.cz/2018/10/31/o-zivote-s-uzkosti-pribeh-jitky/</a:t>
            </a:r>
            <a:endParaRPr>
              <a:solidFill>
                <a:srgbClr val="F1C232"/>
              </a:solidFill>
            </a:endParaRPr>
          </a:p>
          <a:p>
            <a:pPr indent="0" lvl="0" marL="0" rtl="0" algn="l">
              <a:spcBef>
                <a:spcPts val="1600"/>
              </a:spcBef>
              <a:spcAft>
                <a:spcPts val="0"/>
              </a:spcAft>
              <a:buNone/>
            </a:pPr>
            <a:r>
              <a:t/>
            </a:r>
            <a:endParaRPr>
              <a:solidFill>
                <a:srgbClr val="FFFFFF"/>
              </a:solidFill>
            </a:endParaRPr>
          </a:p>
          <a:p>
            <a:pPr indent="0" lvl="0" marL="0" rtl="0" algn="l">
              <a:spcBef>
                <a:spcPts val="1600"/>
              </a:spcBef>
              <a:spcAft>
                <a:spcPts val="0"/>
              </a:spcAft>
              <a:buNone/>
            </a:pPr>
            <a:r>
              <a:t/>
            </a:r>
            <a:endParaRPr>
              <a:solidFill>
                <a:srgbClr val="FFFFFF"/>
              </a:solidFill>
            </a:endParaRPr>
          </a:p>
          <a:p>
            <a:pPr indent="0" lvl="0" marL="0" rtl="0" algn="l">
              <a:spcBef>
                <a:spcPts val="1600"/>
              </a:spcBef>
              <a:spcAft>
                <a:spcPts val="0"/>
              </a:spcAft>
              <a:buNone/>
            </a:pPr>
            <a:r>
              <a:rPr lang="cs">
                <a:solidFill>
                  <a:srgbClr val="FFFFFF"/>
                </a:solidFill>
              </a:rPr>
              <a:t> </a:t>
            </a:r>
            <a:endParaRPr>
              <a:solidFill>
                <a:srgbClr val="FFFFFF"/>
              </a:solidFill>
            </a:endParaRPr>
          </a:p>
          <a:p>
            <a:pPr indent="0" lvl="0" marL="0" rtl="0" algn="l">
              <a:spcBef>
                <a:spcPts val="1600"/>
              </a:spcBef>
              <a:spcAft>
                <a:spcPts val="1600"/>
              </a:spcAft>
              <a:buNone/>
            </a:pPr>
            <a:r>
              <a:t/>
            </a:r>
            <a:endParaRPr i="1">
              <a:solidFill>
                <a:srgbClr val="FFFFFF"/>
              </a:solidFill>
            </a:endParaRPr>
          </a:p>
        </p:txBody>
      </p:sp>
      <p:pic>
        <p:nvPicPr>
          <p:cNvPr id="74" name="Google Shape;74;p15"/>
          <p:cNvPicPr preferRelativeResize="0"/>
          <p:nvPr/>
        </p:nvPicPr>
        <p:blipFill>
          <a:blip r:embed="rId4">
            <a:alphaModFix/>
          </a:blip>
          <a:stretch>
            <a:fillRect/>
          </a:stretch>
        </p:blipFill>
        <p:spPr>
          <a:xfrm>
            <a:off x="2389301" y="2267800"/>
            <a:ext cx="4365400" cy="28756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Co je úzkost a jak ji poznat</a:t>
            </a:r>
            <a:endParaRPr/>
          </a:p>
        </p:txBody>
      </p:sp>
      <p:sp>
        <p:nvSpPr>
          <p:cNvPr id="80" name="Google Shape;80;p16"/>
          <p:cNvSpPr txBox="1"/>
          <p:nvPr>
            <p:ph idx="1" type="body"/>
          </p:nvPr>
        </p:nvSpPr>
        <p:spPr>
          <a:xfrm>
            <a:off x="311700" y="1152475"/>
            <a:ext cx="4332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solidFill>
                  <a:srgbClr val="FFFFFF"/>
                </a:solidFill>
              </a:rPr>
              <a:t>Úzkost je jedna ze základních emocí, které jsou prožívaná všemi lidmi (i některými zv</a:t>
            </a:r>
            <a:r>
              <a:rPr lang="cs">
                <a:solidFill>
                  <a:srgbClr val="FFFFFF"/>
                </a:solidFill>
              </a:rPr>
              <a:t>ířaty) </a:t>
            </a:r>
            <a:r>
              <a:rPr lang="cs">
                <a:solidFill>
                  <a:srgbClr val="FFFFFF"/>
                </a:solidFill>
              </a:rPr>
              <a:t>na světě. </a:t>
            </a:r>
            <a:endParaRPr>
              <a:solidFill>
                <a:srgbClr val="FFFFFF"/>
              </a:solidFill>
            </a:endParaRPr>
          </a:p>
          <a:p>
            <a:pPr indent="0" lvl="0" marL="0" rtl="0" algn="l">
              <a:spcBef>
                <a:spcPts val="1600"/>
              </a:spcBef>
              <a:spcAft>
                <a:spcPts val="0"/>
              </a:spcAft>
              <a:buNone/>
            </a:pPr>
            <a:r>
              <a:rPr lang="cs">
                <a:solidFill>
                  <a:srgbClr val="FFFFFF"/>
                </a:solidFill>
              </a:rPr>
              <a:t>Jedná se o biologickou reakci, která je v nás fylogeneticky zakořeněná. </a:t>
            </a:r>
            <a:endParaRPr>
              <a:solidFill>
                <a:srgbClr val="FFFFFF"/>
              </a:solidFill>
            </a:endParaRPr>
          </a:p>
          <a:p>
            <a:pPr indent="0" lvl="0" marL="0" rtl="0" algn="l">
              <a:spcBef>
                <a:spcPts val="1600"/>
              </a:spcBef>
              <a:spcAft>
                <a:spcPts val="1600"/>
              </a:spcAft>
              <a:buNone/>
            </a:pPr>
            <a:r>
              <a:rPr lang="cs">
                <a:solidFill>
                  <a:srgbClr val="FFFFFF"/>
                </a:solidFill>
              </a:rPr>
              <a:t>Je to adaptivní mechanismus pro přežití, který se spouští na základě vyhodnocení “nebezpečí”, i když nám žádné reálné nehrozí. </a:t>
            </a:r>
            <a:endParaRPr>
              <a:solidFill>
                <a:srgbClr val="FFFFFF"/>
              </a:solidFill>
            </a:endParaRPr>
          </a:p>
        </p:txBody>
      </p:sp>
      <p:pic>
        <p:nvPicPr>
          <p:cNvPr id="81" name="Google Shape;81;p16"/>
          <p:cNvPicPr preferRelativeResize="0"/>
          <p:nvPr/>
        </p:nvPicPr>
        <p:blipFill>
          <a:blip r:embed="rId3">
            <a:alphaModFix/>
          </a:blip>
          <a:stretch>
            <a:fillRect/>
          </a:stretch>
        </p:blipFill>
        <p:spPr>
          <a:xfrm>
            <a:off x="4975683" y="0"/>
            <a:ext cx="3307434"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idx="1" type="body"/>
          </p:nvPr>
        </p:nvSpPr>
        <p:spPr>
          <a:xfrm>
            <a:off x="334750" y="200550"/>
            <a:ext cx="3999900" cy="479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sz="1800">
                <a:solidFill>
                  <a:srgbClr val="FFFFFF"/>
                </a:solidFill>
              </a:rPr>
              <a:t>Bludný kruh úzkosti:</a:t>
            </a:r>
            <a:endParaRPr sz="1800">
              <a:solidFill>
                <a:srgbClr val="FFFFFF"/>
              </a:solidFill>
            </a:endParaRPr>
          </a:p>
          <a:p>
            <a:pPr indent="0" lvl="0" marL="0" rtl="0" algn="l">
              <a:spcBef>
                <a:spcPts val="1600"/>
              </a:spcBef>
              <a:spcAft>
                <a:spcPts val="0"/>
              </a:spcAft>
              <a:buNone/>
            </a:pPr>
            <a:r>
              <a:rPr lang="cs" sz="1600">
                <a:solidFill>
                  <a:srgbClr val="D5A6BD"/>
                </a:solidFill>
              </a:rPr>
              <a:t>Jsem v nějaké situaci</a:t>
            </a:r>
            <a:r>
              <a:rPr lang="cs" sz="1600"/>
              <a:t>, která provokuje</a:t>
            </a:r>
            <a:r>
              <a:rPr lang="cs" sz="1600"/>
              <a:t> </a:t>
            </a:r>
            <a:r>
              <a:rPr lang="cs" sz="1600">
                <a:solidFill>
                  <a:srgbClr val="F4CCCC"/>
                </a:solidFill>
              </a:rPr>
              <a:t>automatické myšlenky, které  potencují nepříjemné pocity </a:t>
            </a:r>
            <a:r>
              <a:rPr lang="cs" sz="1600"/>
              <a:t>(nezvládneš to, všichni se dívají, si neschopný, zemřeš)</a:t>
            </a:r>
            <a:r>
              <a:rPr lang="cs" sz="1600"/>
              <a:t> - </a:t>
            </a:r>
            <a:r>
              <a:rPr lang="cs" sz="1600">
                <a:solidFill>
                  <a:srgbClr val="C9DAF8"/>
                </a:solidFill>
              </a:rPr>
              <a:t>pocity nejistoty, vnitřního napětí, strachu</a:t>
            </a:r>
            <a:r>
              <a:rPr lang="cs" sz="1600"/>
              <a:t> - </a:t>
            </a:r>
            <a:r>
              <a:rPr lang="cs" sz="1600">
                <a:solidFill>
                  <a:srgbClr val="B6D7A8"/>
                </a:solidFill>
              </a:rPr>
              <a:t>na to okamžitě reaguje tělo - hormonální soustava rozproudí bazální fyziologickou reakci pomocí hyperaktivity sympatického nervového systému - tím tělo dává správu, něco se děje</a:t>
            </a:r>
            <a:r>
              <a:rPr lang="cs" sz="1600"/>
              <a:t> - potvrzují se emoce i myšlenky - </a:t>
            </a:r>
            <a:r>
              <a:rPr lang="cs" sz="1600">
                <a:solidFill>
                  <a:srgbClr val="FFF2CC"/>
                </a:solidFill>
              </a:rPr>
              <a:t>člověk má potřebu opustit situaci, vyhnout se ji. </a:t>
            </a:r>
            <a:endParaRPr sz="1600">
              <a:solidFill>
                <a:srgbClr val="FFF2CC"/>
              </a:solidFill>
            </a:endParaRPr>
          </a:p>
          <a:p>
            <a:pPr indent="0" lvl="0" marL="0" rtl="0" algn="l">
              <a:spcBef>
                <a:spcPts val="1600"/>
              </a:spcBef>
              <a:spcAft>
                <a:spcPts val="1600"/>
              </a:spcAft>
              <a:buNone/>
            </a:pPr>
            <a:r>
              <a:rPr b="1" lang="cs">
                <a:solidFill>
                  <a:srgbClr val="FFFFFF"/>
                </a:solidFill>
              </a:rPr>
              <a:t>Celý systém se extrémně rychle FIXUJE a GENERALIZUJE</a:t>
            </a:r>
            <a:r>
              <a:rPr lang="cs"/>
              <a:t>  a zároveň vytváří </a:t>
            </a:r>
            <a:r>
              <a:rPr lang="cs">
                <a:solidFill>
                  <a:srgbClr val="F1C232"/>
                </a:solidFill>
              </a:rPr>
              <a:t>mylný dojem, že za to vše může tá situace.</a:t>
            </a:r>
            <a:endParaRPr>
              <a:solidFill>
                <a:srgbClr val="F1C232"/>
              </a:solidFill>
            </a:endParaRPr>
          </a:p>
        </p:txBody>
      </p:sp>
      <p:pic>
        <p:nvPicPr>
          <p:cNvPr descr="https://documents.lucidchart.com/documents/2cfa7fe5-f557-4025-92cb-a0e7f61d51a5/pages/0_0?a=226&amp;x=419&amp;y=-26&amp;w=462&amp;h=572&amp;store=1&amp;accept=image%2F*&amp;auth=LCA%209088701357d1c8feded323fd9f6ce1a97ed63131-ts%3D1475685472" id="87" name="Google Shape;87;p17"/>
          <p:cNvPicPr preferRelativeResize="0"/>
          <p:nvPr/>
        </p:nvPicPr>
        <p:blipFill rotWithShape="1">
          <a:blip r:embed="rId3">
            <a:alphaModFix/>
          </a:blip>
          <a:srcRect b="0" l="0" r="0" t="0"/>
          <a:stretch/>
        </p:blipFill>
        <p:spPr>
          <a:xfrm>
            <a:off x="4682900" y="148352"/>
            <a:ext cx="3920225" cy="4846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8"/>
          <p:cNvPicPr preferRelativeResize="0"/>
          <p:nvPr/>
        </p:nvPicPr>
        <p:blipFill>
          <a:blip r:embed="rId3">
            <a:alphaModFix/>
          </a:blip>
          <a:stretch>
            <a:fillRect/>
          </a:stretch>
        </p:blipFill>
        <p:spPr>
          <a:xfrm>
            <a:off x="152400" y="152400"/>
            <a:ext cx="4188500" cy="4838701"/>
          </a:xfrm>
          <a:prstGeom prst="rect">
            <a:avLst/>
          </a:prstGeom>
          <a:noFill/>
          <a:ln>
            <a:noFill/>
          </a:ln>
        </p:spPr>
      </p:pic>
      <p:sp>
        <p:nvSpPr>
          <p:cNvPr id="93" name="Google Shape;93;p18"/>
          <p:cNvSpPr txBox="1"/>
          <p:nvPr>
            <p:ph idx="2" type="body"/>
          </p:nvPr>
        </p:nvSpPr>
        <p:spPr>
          <a:xfrm>
            <a:off x="4809375" y="184250"/>
            <a:ext cx="3999900" cy="387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cs">
                <a:solidFill>
                  <a:srgbClr val="FFFFFF"/>
                </a:solidFill>
              </a:rPr>
              <a:t>Bludný kruh může spustit jakákoliv myšlenka v jakékoliv situaci. </a:t>
            </a:r>
            <a:endParaRPr b="1">
              <a:solidFill>
                <a:srgbClr val="FFFFFF"/>
              </a:solidFill>
            </a:endParaRPr>
          </a:p>
          <a:p>
            <a:pPr indent="0" lvl="0" marL="0" rtl="0" algn="l">
              <a:spcBef>
                <a:spcPts val="1600"/>
              </a:spcBef>
              <a:spcAft>
                <a:spcPts val="0"/>
              </a:spcAft>
              <a:buNone/>
            </a:pPr>
            <a:r>
              <a:rPr b="1" lang="cs">
                <a:solidFill>
                  <a:srgbClr val="FFFFFF"/>
                </a:solidFill>
              </a:rPr>
              <a:t>Vše provází:</a:t>
            </a:r>
            <a:endParaRPr b="1">
              <a:solidFill>
                <a:srgbClr val="FFFFFF"/>
              </a:solidFill>
            </a:endParaRPr>
          </a:p>
          <a:p>
            <a:pPr indent="-317500" lvl="0" marL="457200" rtl="0" algn="l">
              <a:spcBef>
                <a:spcPts val="1600"/>
              </a:spcBef>
              <a:spcAft>
                <a:spcPts val="0"/>
              </a:spcAft>
              <a:buSzPts val="1400"/>
              <a:buChar char="-"/>
            </a:pPr>
            <a:r>
              <a:rPr b="1" lang="cs">
                <a:solidFill>
                  <a:srgbClr val="FFFFFF"/>
                </a:solidFill>
              </a:rPr>
              <a:t>Psychické příznaky: </a:t>
            </a:r>
            <a:r>
              <a:rPr lang="cs">
                <a:solidFill>
                  <a:srgbClr val="F1C232"/>
                </a:solidFill>
              </a:rPr>
              <a:t>pocit ohrožení, pocit napětí, strach, potíže s koncentrací, nebo naopak nadměrná bdělost a ostražitost, lekavost, podrážděnost, pocit únavy, záchvaty paniky a úzkost z očekávání </a:t>
            </a:r>
            <a:r>
              <a:rPr lang="cs"/>
              <a:t>…..</a:t>
            </a:r>
            <a:endParaRPr/>
          </a:p>
          <a:p>
            <a:pPr indent="-317500" lvl="0" marL="457200" rtl="0" algn="l">
              <a:spcBef>
                <a:spcPts val="0"/>
              </a:spcBef>
              <a:spcAft>
                <a:spcPts val="0"/>
              </a:spcAft>
              <a:buSzPts val="1400"/>
              <a:buChar char="-"/>
            </a:pPr>
            <a:r>
              <a:rPr b="1" lang="cs">
                <a:solidFill>
                  <a:srgbClr val="FFFFFF"/>
                </a:solidFill>
              </a:rPr>
              <a:t>Tělesné příznaky:</a:t>
            </a:r>
            <a:r>
              <a:rPr lang="cs">
                <a:solidFill>
                  <a:srgbClr val="FFFFFF"/>
                </a:solidFill>
              </a:rPr>
              <a:t> </a:t>
            </a:r>
            <a:r>
              <a:rPr lang="cs">
                <a:solidFill>
                  <a:srgbClr val="D5A6BD"/>
                </a:solidFill>
              </a:rPr>
              <a:t>napětí ve svalech, zkrácení, zrychlení dechu, pocit nedostatku dechu, třes, cukání, zvýšená únavnost, bušení srdce, zrychlení tepu, tíhá nebo svírání na hrudi, časté močení, průjem, zácpa, nechutenství nebo naopak nutkání se přejíst, obtíže s polykáním, píchání u srdce, mžitky před očima </a:t>
            </a:r>
            <a:r>
              <a:rPr lang="cs"/>
              <a: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solidFill>
                  <a:srgbClr val="F1C232"/>
                </a:solidFill>
              </a:rPr>
              <a:t>F41.0 Panická úzkostní porucha</a:t>
            </a:r>
            <a:endParaRPr>
              <a:solidFill>
                <a:srgbClr val="F1C232"/>
              </a:solidFill>
            </a:endParaRPr>
          </a:p>
        </p:txBody>
      </p:sp>
      <p:sp>
        <p:nvSpPr>
          <p:cNvPr id="99" name="Google Shape;99;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FFFFFF"/>
              </a:buClr>
              <a:buSzPts val="1800"/>
              <a:buChar char="➔"/>
            </a:pPr>
            <a:r>
              <a:rPr lang="cs">
                <a:solidFill>
                  <a:srgbClr val="FFFFFF"/>
                </a:solidFill>
              </a:rPr>
              <a:t>Opakované záchvaty silné úzkosti</a:t>
            </a:r>
            <a:endParaRPr sz="1400">
              <a:solidFill>
                <a:srgbClr val="FFFFFF"/>
              </a:solidFill>
            </a:endParaRPr>
          </a:p>
          <a:p>
            <a:pPr indent="-342900" lvl="0" marL="457200" rtl="0" algn="l">
              <a:lnSpc>
                <a:spcPct val="115000"/>
              </a:lnSpc>
              <a:spcBef>
                <a:spcPts val="0"/>
              </a:spcBef>
              <a:spcAft>
                <a:spcPts val="0"/>
              </a:spcAft>
              <a:buClr>
                <a:srgbClr val="FFFFFF"/>
              </a:buClr>
              <a:buSzPts val="1800"/>
              <a:buChar char="➔"/>
            </a:pPr>
            <a:r>
              <a:rPr lang="cs">
                <a:solidFill>
                  <a:srgbClr val="FFFFFF"/>
                </a:solidFill>
              </a:rPr>
              <a:t>Nejsou vázány na žádnou situaci a nelze je předvídat </a:t>
            </a:r>
            <a:endParaRPr sz="1400">
              <a:solidFill>
                <a:srgbClr val="FFFFFF"/>
              </a:solidFill>
            </a:endParaRPr>
          </a:p>
          <a:p>
            <a:pPr indent="-342900" lvl="0" marL="457200" rtl="0" algn="l">
              <a:lnSpc>
                <a:spcPct val="115000"/>
              </a:lnSpc>
              <a:spcBef>
                <a:spcPts val="0"/>
              </a:spcBef>
              <a:spcAft>
                <a:spcPts val="0"/>
              </a:spcAft>
              <a:buClr>
                <a:srgbClr val="FFFFFF"/>
              </a:buClr>
              <a:buSzPts val="1800"/>
              <a:buChar char="➔"/>
            </a:pPr>
            <a:r>
              <a:rPr lang="cs">
                <a:solidFill>
                  <a:srgbClr val="FFFFFF"/>
                </a:solidFill>
              </a:rPr>
              <a:t>Trvají krátce – maximálně desítky minut. </a:t>
            </a:r>
            <a:endParaRPr sz="1400">
              <a:solidFill>
                <a:srgbClr val="FFFFFF"/>
              </a:solidFill>
            </a:endParaRPr>
          </a:p>
          <a:p>
            <a:pPr indent="-342900" lvl="0" marL="457200" rtl="0" algn="l">
              <a:lnSpc>
                <a:spcPct val="115000"/>
              </a:lnSpc>
              <a:spcBef>
                <a:spcPts val="0"/>
              </a:spcBef>
              <a:spcAft>
                <a:spcPts val="0"/>
              </a:spcAft>
              <a:buClr>
                <a:srgbClr val="FFFFFF"/>
              </a:buClr>
              <a:buSzPts val="1800"/>
              <a:buChar char="➔"/>
            </a:pPr>
            <a:r>
              <a:rPr lang="cs">
                <a:solidFill>
                  <a:srgbClr val="FFFFFF"/>
                </a:solidFill>
              </a:rPr>
              <a:t>Úzkost je provázena tělesnými příznaky (viz Fobické úzkostné poruchy), dále je přítomen strach ze smrti, ze zešílení, ze ztráty kontroly. </a:t>
            </a:r>
            <a:endParaRPr sz="1400">
              <a:solidFill>
                <a:srgbClr val="FFFFFF"/>
              </a:solidFill>
            </a:endParaRPr>
          </a:p>
          <a:p>
            <a:pPr indent="-342900" lvl="0" marL="457200" rtl="0" algn="l">
              <a:lnSpc>
                <a:spcPct val="115000"/>
              </a:lnSpc>
              <a:spcBef>
                <a:spcPts val="0"/>
              </a:spcBef>
              <a:spcAft>
                <a:spcPts val="0"/>
              </a:spcAft>
              <a:buClr>
                <a:srgbClr val="FFFFFF"/>
              </a:buClr>
              <a:buSzPts val="1800"/>
              <a:buChar char="➔"/>
            </a:pPr>
            <a:r>
              <a:rPr lang="cs">
                <a:solidFill>
                  <a:srgbClr val="FFFFFF"/>
                </a:solidFill>
              </a:rPr>
              <a:t>Postižení lidé si tyto stavy nejprve </a:t>
            </a:r>
            <a:r>
              <a:rPr lang="cs">
                <a:solidFill>
                  <a:srgbClr val="FFFFFF"/>
                </a:solidFill>
              </a:rPr>
              <a:t>vysvětluji</a:t>
            </a:r>
            <a:r>
              <a:rPr lang="cs">
                <a:solidFill>
                  <a:srgbClr val="FFFFFF"/>
                </a:solidFill>
              </a:rPr>
              <a:t>, jako závažné tělesné onemocnění </a:t>
            </a:r>
            <a:endParaRPr sz="1400">
              <a:solidFill>
                <a:srgbClr val="FFFFFF"/>
              </a:solidFill>
            </a:endParaRPr>
          </a:p>
          <a:p>
            <a:pPr indent="-342900" lvl="0" marL="457200" rtl="0" algn="l">
              <a:lnSpc>
                <a:spcPct val="115000"/>
              </a:lnSpc>
              <a:spcBef>
                <a:spcPts val="0"/>
              </a:spcBef>
              <a:spcAft>
                <a:spcPts val="0"/>
              </a:spcAft>
              <a:buClr>
                <a:srgbClr val="FFFFFF"/>
              </a:buClr>
              <a:buSzPts val="1800"/>
              <a:buChar char="➔"/>
            </a:pPr>
            <a:r>
              <a:rPr lang="cs">
                <a:solidFill>
                  <a:srgbClr val="FFFFFF"/>
                </a:solidFill>
              </a:rPr>
              <a:t>Často proto při prvních několika záchvatech paniky vyhledávají lékařskou pohotovost a teprve odtud jsou odesláni k psychiatrovi. </a:t>
            </a:r>
            <a:endParaRPr sz="1400">
              <a:solidFill>
                <a:srgbClr val="FFFFFF"/>
              </a:solidFill>
            </a:endParaRPr>
          </a:p>
          <a:p>
            <a:pPr indent="-342900" lvl="0" marL="457200" rtl="0" algn="l">
              <a:lnSpc>
                <a:spcPct val="115000"/>
              </a:lnSpc>
              <a:spcBef>
                <a:spcPts val="0"/>
              </a:spcBef>
              <a:spcAft>
                <a:spcPts val="0"/>
              </a:spcAft>
              <a:buClr>
                <a:srgbClr val="FFFFFF"/>
              </a:buClr>
              <a:buSzPts val="1800"/>
              <a:buChar char="➔"/>
            </a:pPr>
            <a:r>
              <a:rPr lang="cs">
                <a:solidFill>
                  <a:srgbClr val="FFFFFF"/>
                </a:solidFill>
              </a:rPr>
              <a:t>Základní podmínkou je pochopitelně </a:t>
            </a:r>
            <a:r>
              <a:rPr lang="cs">
                <a:solidFill>
                  <a:srgbClr val="BF9000"/>
                </a:solidFill>
              </a:rPr>
              <a:t>vyloučit jakoukoli závažnou tělesnou nemoc.</a:t>
            </a:r>
            <a:endParaRPr sz="1200">
              <a:solidFill>
                <a:srgbClr val="BF9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solidFill>
                  <a:srgbClr val="F1C232"/>
                </a:solidFill>
              </a:rPr>
              <a:t>Příčiny panické úzkosti - etiologie</a:t>
            </a:r>
            <a:endParaRPr>
              <a:solidFill>
                <a:srgbClr val="F1C232"/>
              </a:solidFill>
            </a:endParaRPr>
          </a:p>
        </p:txBody>
      </p:sp>
      <p:sp>
        <p:nvSpPr>
          <p:cNvPr id="105" name="Google Shape;105;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solidFill>
                  <a:srgbClr val="F1C232"/>
                </a:solidFill>
              </a:rPr>
              <a:t>Vrozené faktory: </a:t>
            </a:r>
            <a:r>
              <a:rPr lang="cs" sz="1400">
                <a:solidFill>
                  <a:srgbClr val="FFFFFF"/>
                </a:solidFill>
              </a:rPr>
              <a:t>dědičná je křehkost a zranitelnost,  predispozice k zvýšené citlivosti, dispozice reagovat úzkostí na zvýšenou zátěž. </a:t>
            </a:r>
            <a:endParaRPr sz="1400">
              <a:solidFill>
                <a:srgbClr val="FFFFFF"/>
              </a:solidFill>
            </a:endParaRPr>
          </a:p>
          <a:p>
            <a:pPr indent="0" lvl="0" marL="0" rtl="0" algn="l">
              <a:spcBef>
                <a:spcPts val="0"/>
              </a:spcBef>
              <a:spcAft>
                <a:spcPts val="0"/>
              </a:spcAft>
              <a:buNone/>
            </a:pPr>
            <a:r>
              <a:rPr lang="cs">
                <a:solidFill>
                  <a:srgbClr val="93C47D"/>
                </a:solidFill>
              </a:rPr>
              <a:t>Biochemické faktory:</a:t>
            </a:r>
            <a:r>
              <a:rPr lang="cs">
                <a:solidFill>
                  <a:srgbClr val="FFFFFF"/>
                </a:solidFill>
              </a:rPr>
              <a:t> </a:t>
            </a:r>
            <a:r>
              <a:rPr lang="cs" sz="1500">
                <a:solidFill>
                  <a:srgbClr val="FFFFFF"/>
                </a:solidFill>
              </a:rPr>
              <a:t>i úzkostných stavů dochází k poruše přenosu serotoninu (</a:t>
            </a:r>
            <a:r>
              <a:rPr i="1" lang="cs" sz="1500">
                <a:solidFill>
                  <a:srgbClr val="FFFFFF"/>
                </a:solidFill>
              </a:rPr>
              <a:t>někdy k nerovnováze mezi neurotransmitery</a:t>
            </a:r>
            <a:r>
              <a:rPr lang="cs" sz="1500">
                <a:solidFill>
                  <a:srgbClr val="FFFFFF"/>
                </a:solidFill>
              </a:rPr>
              <a:t>). </a:t>
            </a:r>
            <a:r>
              <a:rPr lang="cs" sz="1500">
                <a:solidFill>
                  <a:srgbClr val="FFFFFF"/>
                </a:solidFill>
              </a:rPr>
              <a:t>Antidepresiva</a:t>
            </a:r>
            <a:r>
              <a:rPr lang="cs" sz="1500">
                <a:solidFill>
                  <a:srgbClr val="FFFFFF"/>
                </a:solidFill>
              </a:rPr>
              <a:t> dokáží postupně zvýšit dostupnost serotoninu v mozku, čímž pomáhají normalizovat biologickou rovnováhu. </a:t>
            </a:r>
            <a:endParaRPr sz="1500">
              <a:solidFill>
                <a:srgbClr val="FFFFFF"/>
              </a:solidFill>
            </a:endParaRPr>
          </a:p>
          <a:p>
            <a:pPr indent="0" lvl="0" marL="0" rtl="0" algn="l">
              <a:spcBef>
                <a:spcPts val="0"/>
              </a:spcBef>
              <a:spcAft>
                <a:spcPts val="0"/>
              </a:spcAft>
              <a:buNone/>
            </a:pPr>
            <a:r>
              <a:rPr lang="cs">
                <a:solidFill>
                  <a:srgbClr val="F1C232"/>
                </a:solidFill>
              </a:rPr>
              <a:t>Podmínky vývoje v dětství a výchova:</a:t>
            </a:r>
            <a:r>
              <a:rPr lang="cs">
                <a:solidFill>
                  <a:srgbClr val="FFFFFF"/>
                </a:solidFill>
              </a:rPr>
              <a:t> </a:t>
            </a:r>
            <a:r>
              <a:rPr lang="cs" sz="1500">
                <a:solidFill>
                  <a:srgbClr val="FFFFFF"/>
                </a:solidFill>
              </a:rPr>
              <a:t>předčasné oddělení od matky (</a:t>
            </a:r>
            <a:r>
              <a:rPr i="1" lang="cs" sz="1500">
                <a:solidFill>
                  <a:srgbClr val="FFFFFF"/>
                </a:solidFill>
              </a:rPr>
              <a:t>narušení pocitu bezpečí</a:t>
            </a:r>
            <a:r>
              <a:rPr lang="cs" sz="1500">
                <a:solidFill>
                  <a:srgbClr val="FFFFFF"/>
                </a:solidFill>
              </a:rPr>
              <a:t>), perfekcionistická a nadměrně kritizující výchova, přehnaně pečující a rozmazlující výchova, úzkostlivý rodič jako vzor, výchova rodiči, kteří dávají dítěti najevo, že svět je plný nebezpečí, náhlé úmrtí blízkého člověka. </a:t>
            </a:r>
            <a:endParaRPr sz="1500">
              <a:solidFill>
                <a:srgbClr val="FFFFFF"/>
              </a:solidFill>
            </a:endParaRPr>
          </a:p>
          <a:p>
            <a:pPr indent="0" lvl="0" marL="0" rtl="0" algn="l">
              <a:spcBef>
                <a:spcPts val="0"/>
              </a:spcBef>
              <a:spcAft>
                <a:spcPts val="0"/>
              </a:spcAft>
              <a:buNone/>
            </a:pPr>
            <a:r>
              <a:rPr lang="cs">
                <a:solidFill>
                  <a:srgbClr val="93C47D"/>
                </a:solidFill>
              </a:rPr>
              <a:t>Rysy osobnosti:</a:t>
            </a:r>
            <a:r>
              <a:rPr lang="cs">
                <a:solidFill>
                  <a:srgbClr val="FFFFFF"/>
                </a:solidFill>
              </a:rPr>
              <a:t> </a:t>
            </a:r>
            <a:r>
              <a:rPr lang="cs" sz="1500">
                <a:solidFill>
                  <a:srgbClr val="FFFFFF"/>
                </a:solidFill>
              </a:rPr>
              <a:t>povahové vlastnosti jako celoživotní tendence dělat si starosti, problém v asertivním jednání. neschopnost říct “ne”, </a:t>
            </a:r>
            <a:r>
              <a:rPr lang="cs" sz="1500">
                <a:solidFill>
                  <a:srgbClr val="FFFFFF"/>
                </a:solidFill>
              </a:rPr>
              <a:t>přecitlivělost</a:t>
            </a:r>
            <a:r>
              <a:rPr lang="cs" sz="1500">
                <a:solidFill>
                  <a:srgbClr val="FFFFFF"/>
                </a:solidFill>
              </a:rPr>
              <a:t> na kritiku, nadměrná potřeba povzbuzení a podpory, závislost na hodnocení druhými, </a:t>
            </a:r>
            <a:r>
              <a:rPr lang="cs" sz="1500">
                <a:solidFill>
                  <a:srgbClr val="FFFFFF"/>
                </a:solidFill>
              </a:rPr>
              <a:t>perfekcionismus</a:t>
            </a:r>
            <a:r>
              <a:rPr lang="cs" sz="1500">
                <a:solidFill>
                  <a:srgbClr val="FFFFFF"/>
                </a:solidFill>
              </a:rPr>
              <a:t>, nadměrná orientace na výkon, nízká frustrační tolerance. </a:t>
            </a:r>
            <a:r>
              <a:rPr lang="cs">
                <a:solidFill>
                  <a:srgbClr val="FFFFFF"/>
                </a:solidFill>
              </a:rPr>
              <a:t> </a:t>
            </a:r>
            <a:endParaRPr>
              <a:solidFill>
                <a:srgbClr val="FFFFFF"/>
              </a:solidFill>
            </a:endParaRPr>
          </a:p>
          <a:p>
            <a:pPr indent="0" lvl="0" marL="0" rtl="0" algn="l">
              <a:spcBef>
                <a:spcPts val="0"/>
              </a:spcBef>
              <a:spcAft>
                <a:spcPts val="0"/>
              </a:spcAft>
              <a:buNone/>
            </a:pPr>
            <a:r>
              <a:t/>
            </a:r>
            <a:endParaRPr>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solidFill>
                  <a:srgbClr val="F1C232"/>
                </a:solidFill>
              </a:rPr>
              <a:t>Příčiny panické úzkosti - etiologie</a:t>
            </a:r>
            <a:endParaRPr>
              <a:solidFill>
                <a:srgbClr val="F1C232"/>
              </a:solidFill>
            </a:endParaRPr>
          </a:p>
        </p:txBody>
      </p:sp>
      <p:sp>
        <p:nvSpPr>
          <p:cNvPr id="111" name="Google Shape;111;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solidFill>
                  <a:srgbClr val="F1C232"/>
                </a:solidFill>
              </a:rPr>
              <a:t>Stres:</a:t>
            </a:r>
            <a:r>
              <a:rPr lang="cs">
                <a:solidFill>
                  <a:srgbClr val="FFFFFF"/>
                </a:solidFill>
              </a:rPr>
              <a:t> </a:t>
            </a:r>
            <a:r>
              <a:rPr lang="cs" sz="1500">
                <a:solidFill>
                  <a:srgbClr val="FFFFFF"/>
                </a:solidFill>
              </a:rPr>
              <a:t>život v stresujících podmínkách, rodinné konflikty, finanční tíseň, nadměrné pracovní tempo, nedostatek odpočinku. První záchvat paniky se obvykle objeví v období nadměrného stresu. </a:t>
            </a:r>
            <a:endParaRPr sz="1500">
              <a:solidFill>
                <a:srgbClr val="FFFFFF"/>
              </a:solidFill>
            </a:endParaRPr>
          </a:p>
          <a:p>
            <a:pPr indent="0" lvl="0" marL="0" rtl="0" algn="l">
              <a:spcBef>
                <a:spcPts val="0"/>
              </a:spcBef>
              <a:spcAft>
                <a:spcPts val="0"/>
              </a:spcAft>
              <a:buNone/>
            </a:pPr>
            <a:r>
              <a:rPr lang="cs">
                <a:solidFill>
                  <a:srgbClr val="93C47D"/>
                </a:solidFill>
              </a:rPr>
              <a:t>Životní události:</a:t>
            </a:r>
            <a:r>
              <a:rPr lang="cs">
                <a:solidFill>
                  <a:srgbClr val="FFFFFF"/>
                </a:solidFill>
              </a:rPr>
              <a:t> </a:t>
            </a:r>
            <a:r>
              <a:rPr lang="cs" sz="1500">
                <a:solidFill>
                  <a:srgbClr val="FFFFFF"/>
                </a:solidFill>
              </a:rPr>
              <a:t>rozvoj paniky nasadá na zásadní životní událost - ztráta partnera, úmrtí blízké osoby, narození dítěte, ztráta práce,  odchod dospělých dětí z domova, odchod z práce do důchodu nebo na mateřskou, návrat do práce po mateřské ...</a:t>
            </a:r>
            <a:endParaRPr sz="1500">
              <a:solidFill>
                <a:srgbClr val="FFFFFF"/>
              </a:solidFill>
            </a:endParaRPr>
          </a:p>
          <a:p>
            <a:pPr indent="0" lvl="0" marL="0" rtl="0" algn="l">
              <a:spcBef>
                <a:spcPts val="0"/>
              </a:spcBef>
              <a:spcAft>
                <a:spcPts val="0"/>
              </a:spcAft>
              <a:buNone/>
            </a:pPr>
            <a:r>
              <a:rPr lang="cs">
                <a:solidFill>
                  <a:srgbClr val="F1C232"/>
                </a:solidFill>
              </a:rPr>
              <a:t>Tělesná onemocnění: </a:t>
            </a:r>
            <a:r>
              <a:rPr lang="cs" sz="1500">
                <a:solidFill>
                  <a:srgbClr val="FFFFFF"/>
                </a:solidFill>
              </a:rPr>
              <a:t>úzkost může být spojená se souběžným tělesným onemocněním - hlavně u starší populace. Úzkost navazuje na ischemickou poruchu srdeční, vysoký krevní tlak, mozkovou příhodu, Parkinsonovou chorobu, cukrovku, revmatismus, potíže s štítnou žlázou. Navazuje na bouřlivé hormonální změny v těhotenství, po porodu v klimakteriu. </a:t>
            </a:r>
            <a:endParaRPr sz="1500">
              <a:solidFill>
                <a:srgbClr val="FFFFFF"/>
              </a:solidFill>
            </a:endParaRPr>
          </a:p>
          <a:p>
            <a:pPr indent="0" lvl="0" marL="0" rtl="0" algn="l">
              <a:spcBef>
                <a:spcPts val="0"/>
              </a:spcBef>
              <a:spcAft>
                <a:spcPts val="0"/>
              </a:spcAft>
              <a:buNone/>
            </a:pPr>
            <a:r>
              <a:rPr lang="cs">
                <a:solidFill>
                  <a:srgbClr val="93C47D"/>
                </a:solidFill>
              </a:rPr>
              <a:t>Léky, drogy, alkohol: </a:t>
            </a:r>
            <a:r>
              <a:rPr lang="cs" sz="1500">
                <a:solidFill>
                  <a:srgbClr val="FFFFFF"/>
                </a:solidFill>
              </a:rPr>
              <a:t>Úzkost se může objevovat v návaznosti na užívání některých léků - antiastmatika, kortikoidy, jako nežádoucí účinek antidepresiv (hlavně při nasazování), léky na vysoký krevní tlak. K úzkosti vede nadměrná konzumace alkoholu nebo závislost na drogách.</a:t>
            </a:r>
            <a:r>
              <a:rPr lang="cs">
                <a:solidFill>
                  <a:srgbClr val="FFFFFF"/>
                </a:solidFill>
              </a:rPr>
              <a:t> </a:t>
            </a:r>
            <a:endParaRPr>
              <a:solidFill>
                <a:srgbClr val="FFFFFF"/>
              </a:solidFill>
            </a:endParaRPr>
          </a:p>
          <a:p>
            <a:pPr indent="0" lvl="0" marL="0" rtl="0" algn="l">
              <a:spcBef>
                <a:spcPts val="0"/>
              </a:spcBef>
              <a:spcAft>
                <a:spcPts val="0"/>
              </a:spcAft>
              <a:buNone/>
            </a:pPr>
            <a:r>
              <a:rPr lang="cs">
                <a:solidFill>
                  <a:srgbClr val="FFFFFF"/>
                </a:solidFill>
              </a:rPr>
              <a:t> </a:t>
            </a:r>
            <a:endParaRPr>
              <a:solidFill>
                <a:srgbClr val="FFFFFF"/>
              </a:solidFill>
            </a:endParaRPr>
          </a:p>
          <a:p>
            <a:pPr indent="0" lvl="0" marL="0" rtl="0" algn="l">
              <a:spcBef>
                <a:spcPts val="0"/>
              </a:spcBef>
              <a:spcAft>
                <a:spcPts val="0"/>
              </a:spcAft>
              <a:buNone/>
            </a:pPr>
            <a:r>
              <a:t/>
            </a:r>
            <a:endParaRPr>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