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4" r:id="rId3"/>
    <p:sldId id="348" r:id="rId4"/>
    <p:sldId id="347" r:id="rId5"/>
    <p:sldId id="350" r:id="rId6"/>
    <p:sldId id="351" r:id="rId7"/>
    <p:sldId id="352" r:id="rId8"/>
    <p:sldId id="353" r:id="rId9"/>
    <p:sldId id="354" r:id="rId10"/>
    <p:sldId id="377" r:id="rId11"/>
    <p:sldId id="375" r:id="rId12"/>
    <p:sldId id="355" r:id="rId13"/>
    <p:sldId id="356" r:id="rId14"/>
    <p:sldId id="385" r:id="rId15"/>
    <p:sldId id="357" r:id="rId16"/>
    <p:sldId id="358" r:id="rId17"/>
    <p:sldId id="359" r:id="rId18"/>
    <p:sldId id="360" r:id="rId19"/>
    <p:sldId id="381" r:id="rId20"/>
    <p:sldId id="379" r:id="rId21"/>
    <p:sldId id="380" r:id="rId22"/>
    <p:sldId id="382" r:id="rId23"/>
    <p:sldId id="362" r:id="rId24"/>
    <p:sldId id="386" r:id="rId25"/>
    <p:sldId id="388" r:id="rId26"/>
    <p:sldId id="387" r:id="rId27"/>
    <p:sldId id="389" r:id="rId28"/>
    <p:sldId id="390" r:id="rId29"/>
    <p:sldId id="308" r:id="rId30"/>
  </p:sldIdLst>
  <p:sldSz cx="12192000" cy="6858000"/>
  <p:notesSz cx="6858000" cy="9144000"/>
  <p:custDataLst>
    <p:tags r:id="rId3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0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6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11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25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1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7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22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A1C9-6DB5-4336-BC76-A349C8625767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nv0BRs_T5w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enderaveda.cz/jedna-velikost-nestaci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centricclub.cz/2015/01/mame-mit-v-obcance-uvedeno-pohlavi-52-variant-pohlavni-orientace-na-facebook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3117F2-2389-43F7-978F-EA0F49B16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277484"/>
            <a:ext cx="1277115" cy="982982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0" y="1330036"/>
            <a:ext cx="12192000" cy="1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421645" y="1753986"/>
            <a:ext cx="1139905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>
                <a:latin typeface="Segoe UI Semibold" pitchFamily="34" charset="0"/>
              </a:rPr>
              <a:t>Modří jednorožci a růžová autíčka</a:t>
            </a:r>
          </a:p>
          <a:p>
            <a:r>
              <a:rPr lang="cs-CZ" sz="2400" b="1" dirty="0">
                <a:latin typeface="Segoe UI Semibold" pitchFamily="34" charset="0"/>
              </a:rPr>
              <a:t>Sociologie</a:t>
            </a:r>
          </a:p>
          <a:p>
            <a:r>
              <a:rPr lang="cs-CZ" sz="2000" dirty="0">
                <a:latin typeface="Segoe UI Semibold" pitchFamily="34" charset="0"/>
              </a:rPr>
              <a:t>(Porodní asistentky – PS)</a:t>
            </a:r>
          </a:p>
          <a:p>
            <a:r>
              <a:rPr lang="cs-CZ" sz="2000" dirty="0">
                <a:latin typeface="Segoe UI Semibold" pitchFamily="34" charset="0"/>
              </a:rPr>
              <a:t>(Zdravotničtí záchranáři – PS)</a:t>
            </a:r>
          </a:p>
          <a:p>
            <a:r>
              <a:rPr lang="cs-CZ" sz="2000" dirty="0">
                <a:latin typeface="Segoe UI Semibold" pitchFamily="34" charset="0"/>
              </a:rPr>
              <a:t>(Všeobecné ošetřovatelky – PS)</a:t>
            </a: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72925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Socializace do genderu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948580-765C-40F4-8B9B-D94DAADA9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665599" cy="191415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1C4A643-76E4-4E32-8805-9FBC70D40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15" y="3921370"/>
            <a:ext cx="10645593" cy="230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Socializace do genderu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 klucích a holkách hovoříme odlišně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Dáváme jim jiné hračky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Učíme je jinému chování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Pohádky a učebnice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princ a princezna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máma mele maso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Prokop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Family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k čemu jsou holky na světě</a:t>
            </a:r>
          </a:p>
        </p:txBody>
      </p:sp>
    </p:spTree>
    <p:extLst>
      <p:ext uri="{BB962C8B-B14F-4D97-AF65-F5344CB8AC3E}">
        <p14:creationId xmlns:p14="http://schemas.microsoft.com/office/powerpoint/2010/main" val="180774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 čemu jsou holky na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Aby z nich byly maminky,</a:t>
            </a:r>
            <a:br>
              <a:rPr lang="cs-CZ" i="1" dirty="0"/>
            </a:br>
            <a:r>
              <a:rPr lang="cs-CZ" i="1" dirty="0"/>
              <a:t>aby se pěkně usmály</a:t>
            </a:r>
            <a:br>
              <a:rPr lang="cs-CZ" i="1" dirty="0"/>
            </a:br>
            <a:r>
              <a:rPr lang="cs-CZ" i="1" dirty="0"/>
              <a:t>na toho, kdo je malinký.</a:t>
            </a:r>
            <a:endParaRPr lang="cs-CZ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Aby nás měl kdo pohladit</a:t>
            </a:r>
            <a:br>
              <a:rPr lang="cs-CZ" i="1" dirty="0"/>
            </a:br>
            <a:r>
              <a:rPr lang="cs-CZ" i="1" dirty="0"/>
              <a:t>a povědět nám pohádku.</a:t>
            </a:r>
            <a:br>
              <a:rPr lang="cs-CZ" i="1" dirty="0"/>
            </a:br>
            <a:r>
              <a:rPr lang="cs-CZ" i="1" dirty="0"/>
              <a:t>Proto jsou tady maminky,</a:t>
            </a:r>
            <a:br>
              <a:rPr lang="cs-CZ" i="1" dirty="0"/>
            </a:br>
            <a:r>
              <a:rPr lang="cs-CZ" i="1" dirty="0"/>
              <a:t>aby náš svět byl v pořádku.</a:t>
            </a:r>
            <a:endParaRPr lang="cs-CZ" dirty="0"/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0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 čemu jsou kluci na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Páni kluci jsou tu k tomu, aby svět byl veselý. Vystartují ráno z domu, jako když je vystřelí. </a:t>
            </a:r>
            <a:br>
              <a:rPr lang="cs-CZ" dirty="0"/>
            </a:br>
            <a:r>
              <a:rPr lang="cs-CZ" dirty="0"/>
              <a:t>Nevydrží chvíli v klidu, píšou na zeď, kdo co je, prozkoumají Antarktidu, promění se v kovboje. </a:t>
            </a:r>
            <a:br>
              <a:rPr lang="cs-CZ" dirty="0"/>
            </a:br>
            <a:r>
              <a:rPr lang="cs-CZ" dirty="0"/>
              <a:t>Na potoce staví jezy, loví lvy a vorvaně, vymýšlejí vynálezy, chytí hvězdu do dlaně. </a:t>
            </a:r>
            <a:br>
              <a:rPr lang="cs-CZ" dirty="0"/>
            </a:br>
            <a:r>
              <a:rPr lang="cs-CZ" dirty="0"/>
              <a:t>Neleknou se blesku, hromu, nevadí jim mráz a led. Páni kluci jsou tu k tomu, aby se svět točil vpřed. 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1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E146BF0-B3BE-4842-81A4-1F2E3AAB0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-1283350"/>
            <a:ext cx="5217502" cy="927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73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Genderová dělba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Tradičně: 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pečující o domácnost (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kuche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kirche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kindern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muži lovící potravu (chlebodárce)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50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Genderová dělba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Moderně: 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Roste podíl žen, které vstupují na trh práce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Roste průměrné vzdělání žen (aktuálně více SŠ i VŠ vzdělaných žen než mužů)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Dvoukariérová domácnost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A co na to muži?</a:t>
            </a:r>
          </a:p>
        </p:txBody>
      </p:sp>
    </p:spTree>
    <p:extLst>
      <p:ext uri="{BB962C8B-B14F-4D97-AF65-F5344CB8AC3E}">
        <p14:creationId xmlns:p14="http://schemas.microsoft.com/office/powerpoint/2010/main" val="4274090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Genderová dělba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A co na to muži?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Přebírají část péče o děti a domácnost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Je to dost? Je to dost rychle?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Mizí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Roste podíl svobodných matek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3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Dvojí metr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85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Dvojí metr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8315"/>
            <a:ext cx="10515600" cy="4708648"/>
          </a:xfrm>
        </p:spPr>
        <p:txBody>
          <a:bodyPr>
            <a:normAutofit/>
          </a:bodyPr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Muž pečující o dítě – hrdina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Žena odcházející do práce – kariéristka</a:t>
            </a:r>
          </a:p>
        </p:txBody>
      </p:sp>
    </p:spTree>
    <p:extLst>
      <p:ext uri="{BB962C8B-B14F-4D97-AF65-F5344CB8AC3E}">
        <p14:creationId xmlns:p14="http://schemas.microsoft.com/office/powerpoint/2010/main" val="180766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Kluci vs. holky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867486-F711-4050-A912-17B831CBE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Čím se lišíme?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Společensky ► CVIČENÍ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0EECDB-EB76-41B2-99B1-B47CF44DC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140" y="2312377"/>
            <a:ext cx="4664618" cy="454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Dvojí metr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8315"/>
            <a:ext cx="10515600" cy="4708648"/>
          </a:xfrm>
        </p:spPr>
        <p:txBody>
          <a:bodyPr>
            <a:normAutofit/>
          </a:bodyPr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Muž pečující o dítě – hrdina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Žena odcházející do práce – kariéristka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Biologická nezpůsobilost mužů starat se o dítě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Biologická nezpůsobilost žen vykonávat určitá povolání</a:t>
            </a:r>
          </a:p>
        </p:txBody>
      </p:sp>
    </p:spTree>
    <p:extLst>
      <p:ext uri="{BB962C8B-B14F-4D97-AF65-F5344CB8AC3E}">
        <p14:creationId xmlns:p14="http://schemas.microsoft.com/office/powerpoint/2010/main" val="1195379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Dvojí metr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8315"/>
            <a:ext cx="10515600" cy="4708648"/>
          </a:xfrm>
        </p:spPr>
        <p:txBody>
          <a:bodyPr>
            <a:normAutofit/>
          </a:bodyPr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Muž pečující o dítě – hrdina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Žena odcházející do práce – kariéristka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Biologická nezpůsobilost mužů starat se o dítě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Biologická nezpůsobilost žen vykonávat určitá povolání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Muž lovec, rozsévač semene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Žena coura</a:t>
            </a:r>
          </a:p>
        </p:txBody>
      </p:sp>
    </p:spTree>
    <p:extLst>
      <p:ext uri="{BB962C8B-B14F-4D97-AF65-F5344CB8AC3E}">
        <p14:creationId xmlns:p14="http://schemas.microsoft.com/office/powerpoint/2010/main" val="628556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Dvojí metr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8315"/>
            <a:ext cx="10515600" cy="4708648"/>
          </a:xfrm>
        </p:spPr>
        <p:txBody>
          <a:bodyPr>
            <a:normAutofit/>
          </a:bodyPr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Muž pečující o dítě – hrdina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Žena odcházející do práce – kariéristka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Biologická nezpůsobilost mužů starat se o dítě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Biologická nezpůsobilost žen vykonávat určitá povolání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Muž lovec, rozsévač semene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Žena coura</a:t>
            </a:r>
          </a:p>
          <a:p>
            <a:pPr marL="0" indent="0" algn="ctr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Genderová struktura se mění jen pomalu</a:t>
            </a:r>
          </a:p>
        </p:txBody>
      </p:sp>
    </p:spTree>
    <p:extLst>
      <p:ext uri="{BB962C8B-B14F-4D97-AF65-F5344CB8AC3E}">
        <p14:creationId xmlns:p14="http://schemas.microsoft.com/office/powerpoint/2010/main" val="2354260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Důsledky na trhu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Gender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Pay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Gap: rozdíl mezi platy mužů a žen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ČR: 22 %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Přední místo v EU spolu se Slovenskem, ale také Německem a Rakouskem</a:t>
            </a:r>
          </a:p>
        </p:txBody>
      </p:sp>
    </p:spTree>
    <p:extLst>
      <p:ext uri="{BB962C8B-B14F-4D97-AF65-F5344CB8AC3E}">
        <p14:creationId xmlns:p14="http://schemas.microsoft.com/office/powerpoint/2010/main" val="4048291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Gender ve zdravotnictví?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Gender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Pay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Gap: rozdíl mezi platy mužů a žen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Skleněný strop/výtah, mocenské vztahy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Párování (lékař-sestra / záchranář-lékařka?)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Vztah zdravotník*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ce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× Pacient*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ka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https://youtu.be/anv0BRs_T5w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Je problém i v léčbě?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Jiné nemoci?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Jiné příznaky?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Jiné dávkování?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Jiné klinické studie?</a:t>
            </a:r>
          </a:p>
        </p:txBody>
      </p:sp>
    </p:spTree>
    <p:extLst>
      <p:ext uri="{BB962C8B-B14F-4D97-AF65-F5344CB8AC3E}">
        <p14:creationId xmlns:p14="http://schemas.microsoft.com/office/powerpoint/2010/main" val="257922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 záchranáře: </a:t>
            </a:r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crash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testy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7D5814-6B2D-5762-CC63-8C04A7772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292470"/>
            <a:ext cx="10001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08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 záchranáře: </a:t>
            </a:r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crash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testy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FCD59D-F4C4-10B2-16E7-4FB6CE584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119313"/>
            <a:ext cx="100012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41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Gender v …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217304A-28D6-0E3C-98F0-BA22F721ECCE}"/>
              </a:ext>
            </a:extLst>
          </p:cNvPr>
          <p:cNvSpPr txBox="1"/>
          <p:nvPr/>
        </p:nvSpPr>
        <p:spPr>
          <a:xfrm>
            <a:off x="838200" y="1907903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https://genderaveda.cz/jedna-velikost-nestaci/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6883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a připomínky?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				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51066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Gender nebo pohlaví?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biologický pojem, přítomnost primárních/sekundárních pohlavních znaků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Nebinární osoby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hermafrodit / intersexuál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http://www.eccentricclub.cz/2015/01/mame-mit-v-obcance-uvedeno-pohlavi-52-variant-pohlavni-orientace-na-f</a:t>
            </a:r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acebooku/</a:t>
            </a:r>
            <a:endParaRPr lang="cs-CZ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potřebujeme to? vadí nám to?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824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Gender nebo pohlaví?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Pohlaví: 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biologický pojem, přítomnost primárních/sekundárních pohlavních znaků</a:t>
            </a:r>
          </a:p>
          <a:p>
            <a:r>
              <a:rPr lang="cs-CZ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Gender: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společenská role příslušníků jednotlivých pohlaví</a:t>
            </a:r>
          </a:p>
          <a:p>
            <a:pPr marL="0" indent="0">
              <a:buNone/>
            </a:pPr>
            <a:endParaRPr lang="cs-CZ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Kde se to v nás bere?</a:t>
            </a:r>
          </a:p>
          <a:p>
            <a:pPr marL="0" indent="0"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61E8B0-5DB6-4227-8C2E-59820405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3654425"/>
            <a:ext cx="26289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0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Socializace do genderu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77F556FC-BE73-413F-91CE-50A243D76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361" y="1381671"/>
            <a:ext cx="8354332" cy="6082999"/>
          </a:xfrm>
        </p:spPr>
      </p:pic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791F14E5-DD47-4D91-9716-151A4D53E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62" y="804114"/>
            <a:ext cx="5364313" cy="61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8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Socializace do genderu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 klucích a holkách hovoříme odlišně ► CVIČENÍ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3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Socializace do genderu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 klucích a holkách hovoříme odlišně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Dáváme jim jiné hračky</a:t>
            </a:r>
          </a:p>
        </p:txBody>
      </p:sp>
    </p:spTree>
    <p:extLst>
      <p:ext uri="{BB962C8B-B14F-4D97-AF65-F5344CB8AC3E}">
        <p14:creationId xmlns:p14="http://schemas.microsoft.com/office/powerpoint/2010/main" val="353323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Socializace do genderu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 klucích a holkách hovoříme odlišně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Dáváme jim jiné hračky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Učíme je jinému chování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kluci se neperou • holky nebrečí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holky hrají fotbal • kluci jezdí s kočárkem</a:t>
            </a:r>
          </a:p>
        </p:txBody>
      </p:sp>
    </p:spTree>
    <p:extLst>
      <p:ext uri="{BB962C8B-B14F-4D97-AF65-F5344CB8AC3E}">
        <p14:creationId xmlns:p14="http://schemas.microsoft.com/office/powerpoint/2010/main" val="3334270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Socializace do genderu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 klucích a holkách hovoříme odlišně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Dáváme jim jiné hračky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Učíme je jinému chování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Pohádky a učebnice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princ a princezna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máma mele maso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The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Prokop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Family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509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cv1-gender[20211201080528690].mdb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751</Words>
  <Application>Microsoft Office PowerPoint</Application>
  <PresentationFormat>Širokoúhlá obrazovka</PresentationFormat>
  <Paragraphs>137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Segoe UI</vt:lpstr>
      <vt:lpstr>Segoe UI Semibold</vt:lpstr>
      <vt:lpstr>Verdana</vt:lpstr>
      <vt:lpstr>Motiv Office</vt:lpstr>
      <vt:lpstr>Prezentace aplikace PowerPoint</vt:lpstr>
      <vt:lpstr>Kluci vs. holky</vt:lpstr>
      <vt:lpstr>Gender nebo pohlaví?</vt:lpstr>
      <vt:lpstr>Gender nebo pohlaví?</vt:lpstr>
      <vt:lpstr>Socializace do genderu</vt:lpstr>
      <vt:lpstr>Socializace do genderu</vt:lpstr>
      <vt:lpstr>Socializace do genderu</vt:lpstr>
      <vt:lpstr>Socializace do genderu</vt:lpstr>
      <vt:lpstr>Socializace do genderu</vt:lpstr>
      <vt:lpstr>Socializace do genderu</vt:lpstr>
      <vt:lpstr>Socializace do genderu</vt:lpstr>
      <vt:lpstr>K čemu jsou holky na světě</vt:lpstr>
      <vt:lpstr>K čemu jsou kluci na světě</vt:lpstr>
      <vt:lpstr>Prezentace aplikace PowerPoint</vt:lpstr>
      <vt:lpstr>Genderová dělba práce</vt:lpstr>
      <vt:lpstr>Genderová dělba práce</vt:lpstr>
      <vt:lpstr>Genderová dělba práce</vt:lpstr>
      <vt:lpstr>Dvojí metr</vt:lpstr>
      <vt:lpstr>Dvojí metr</vt:lpstr>
      <vt:lpstr>Dvojí metr</vt:lpstr>
      <vt:lpstr>Dvojí metr</vt:lpstr>
      <vt:lpstr>Dvojí metr</vt:lpstr>
      <vt:lpstr>Důsledky na trhu práce</vt:lpstr>
      <vt:lpstr>Gender ve zdravotnictví?</vt:lpstr>
      <vt:lpstr>Je problém i v léčbě?</vt:lpstr>
      <vt:lpstr>Pro záchranáře: crash testy</vt:lpstr>
      <vt:lpstr>Pro záchranáře: crash testy</vt:lpstr>
      <vt:lpstr>Gender v …</vt:lpstr>
      <vt:lpstr>Dotazy a připomínky?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Doseděl</dc:creator>
  <cp:lastModifiedBy>Tomáš Tomáš</cp:lastModifiedBy>
  <cp:revision>47</cp:revision>
  <dcterms:created xsi:type="dcterms:W3CDTF">2020-08-19T14:50:42Z</dcterms:created>
  <dcterms:modified xsi:type="dcterms:W3CDTF">2022-11-08T21:26:30Z</dcterms:modified>
</cp:coreProperties>
</file>