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31"/>
  </p:notesMasterIdLst>
  <p:sldIdLst>
    <p:sldId id="256" r:id="rId2"/>
    <p:sldId id="264" r:id="rId3"/>
    <p:sldId id="290" r:id="rId4"/>
    <p:sldId id="291" r:id="rId5"/>
    <p:sldId id="284" r:id="rId6"/>
    <p:sldId id="273" r:id="rId7"/>
    <p:sldId id="271" r:id="rId8"/>
    <p:sldId id="286" r:id="rId9"/>
    <p:sldId id="275" r:id="rId10"/>
    <p:sldId id="285" r:id="rId11"/>
    <p:sldId id="274" r:id="rId12"/>
    <p:sldId id="287" r:id="rId13"/>
    <p:sldId id="268" r:id="rId14"/>
    <p:sldId id="257" r:id="rId15"/>
    <p:sldId id="282" r:id="rId16"/>
    <p:sldId id="281" r:id="rId17"/>
    <p:sldId id="277" r:id="rId18"/>
    <p:sldId id="292" r:id="rId19"/>
    <p:sldId id="269" r:id="rId20"/>
    <p:sldId id="272" r:id="rId21"/>
    <p:sldId id="266" r:id="rId22"/>
    <p:sldId id="267" r:id="rId23"/>
    <p:sldId id="288" r:id="rId24"/>
    <p:sldId id="276" r:id="rId25"/>
    <p:sldId id="265" r:id="rId26"/>
    <p:sldId id="280" r:id="rId27"/>
    <p:sldId id="293" r:id="rId28"/>
    <p:sldId id="270" r:id="rId29"/>
    <p:sldId id="283" r:id="rId30"/>
  </p:sldIdLst>
  <p:sldSz cx="9144000" cy="6858000" type="screen4x3"/>
  <p:notesSz cx="6858000" cy="9144000"/>
  <p:custDataLst>
    <p:tags r:id="rId32"/>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125" d="100"/>
          <a:sy n="125" d="100"/>
        </p:scale>
        <p:origin x="90" y="90"/>
      </p:cViewPr>
      <p:guideLst>
        <p:guide orient="horz" pos="2160"/>
        <p:guide pos="9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ysClr val="windowText" lastClr="000000"/>
              </a:solidFill>
            </a:ln>
          </c:spPr>
          <c:dPt>
            <c:idx val="0"/>
            <c:bubble3D val="0"/>
            <c:spPr>
              <a:solidFill>
                <a:schemeClr val="accent1"/>
              </a:solidFill>
              <a:ln w="19050">
                <a:solidFill>
                  <a:sysClr val="windowText" lastClr="000000"/>
                </a:solidFill>
              </a:ln>
              <a:effectLst/>
            </c:spPr>
            <c:extLst>
              <c:ext xmlns:c16="http://schemas.microsoft.com/office/drawing/2014/chart" uri="{C3380CC4-5D6E-409C-BE32-E72D297353CC}">
                <c16:uniqueId val="{00000001-F498-42CF-BA99-0BA07E8A1D38}"/>
              </c:ext>
            </c:extLst>
          </c:dPt>
          <c:dPt>
            <c:idx val="1"/>
            <c:bubble3D val="0"/>
            <c:spPr>
              <a:solidFill>
                <a:schemeClr val="accent2"/>
              </a:solidFill>
              <a:ln w="19050">
                <a:solidFill>
                  <a:sysClr val="windowText" lastClr="000000"/>
                </a:solidFill>
              </a:ln>
              <a:effectLst/>
            </c:spPr>
            <c:extLst>
              <c:ext xmlns:c16="http://schemas.microsoft.com/office/drawing/2014/chart" uri="{C3380CC4-5D6E-409C-BE32-E72D297353CC}">
                <c16:uniqueId val="{00000003-F498-42CF-BA99-0BA07E8A1D38}"/>
              </c:ext>
            </c:extLst>
          </c:dPt>
          <c:dPt>
            <c:idx val="2"/>
            <c:bubble3D val="0"/>
            <c:spPr>
              <a:solidFill>
                <a:schemeClr val="accent3"/>
              </a:solidFill>
              <a:ln w="19050">
                <a:solidFill>
                  <a:sysClr val="windowText" lastClr="000000"/>
                </a:solidFill>
              </a:ln>
              <a:effectLst/>
            </c:spPr>
            <c:extLst>
              <c:ext xmlns:c16="http://schemas.microsoft.com/office/drawing/2014/chart" uri="{C3380CC4-5D6E-409C-BE32-E72D297353CC}">
                <c16:uniqueId val="{00000005-F498-42CF-BA99-0BA07E8A1D38}"/>
              </c:ext>
            </c:extLst>
          </c:dPt>
          <c:val>
            <c:numRef>
              <c:f>List1!$E$6:$E$8</c:f>
              <c:numCache>
                <c:formatCode>General</c:formatCode>
                <c:ptCount val="3"/>
                <c:pt idx="0">
                  <c:v>75</c:v>
                </c:pt>
                <c:pt idx="1">
                  <c:v>20</c:v>
                </c:pt>
                <c:pt idx="2">
                  <c:v>5</c:v>
                </c:pt>
              </c:numCache>
            </c:numRef>
          </c:val>
          <c:extLst>
            <c:ext xmlns:c16="http://schemas.microsoft.com/office/drawing/2014/chart" uri="{C3380CC4-5D6E-409C-BE32-E72D297353CC}">
              <c16:uniqueId val="{00000006-F498-42CF-BA99-0BA07E8A1D3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B84D0F-2D1E-47E3-8270-7AECD71309C6}" type="datetimeFigureOut">
              <a:rPr lang="en-US" smtClean="0"/>
              <a:t>9/29/2022</a:t>
            </a:fld>
            <a:endParaRPr lang="en-US"/>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A121C-2B5E-4448-BA03-E600BC4A3000}" type="slidenum">
              <a:rPr lang="en-US" smtClean="0"/>
              <a:t>‹#›</a:t>
            </a:fld>
            <a:endParaRPr lang="en-US"/>
          </a:p>
        </p:txBody>
      </p:sp>
    </p:spTree>
    <p:extLst>
      <p:ext uri="{BB962C8B-B14F-4D97-AF65-F5344CB8AC3E}">
        <p14:creationId xmlns:p14="http://schemas.microsoft.com/office/powerpoint/2010/main" val="2948990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endParaRPr lang="en-US"/>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0691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9984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endParaRPr lang="en-US"/>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165913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10"/>
          </p:nvPr>
        </p:nvSpPr>
        <p:spPr/>
        <p:txBody>
          <a:body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4510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endParaRPr lang="en-US"/>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70891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obsah 2"/>
          <p:cNvSpPr>
            <a:spLocks noGrp="1"/>
          </p:cNvSpPr>
          <p:nvPr>
            <p:ph sz="half" idx="1"/>
          </p:nvPr>
        </p:nvSpPr>
        <p:spPr>
          <a:xfrm>
            <a:off x="6286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obsah 3"/>
          <p:cNvSpPr>
            <a:spLocks noGrp="1"/>
          </p:cNvSpPr>
          <p:nvPr>
            <p:ph sz="half" idx="2"/>
          </p:nvPr>
        </p:nvSpPr>
        <p:spPr>
          <a:xfrm>
            <a:off x="4629150" y="1825625"/>
            <a:ext cx="38862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datum 4"/>
          <p:cNvSpPr>
            <a:spLocks noGrp="1"/>
          </p:cNvSpPr>
          <p:nvPr>
            <p:ph type="dt" sz="half" idx="10"/>
          </p:nvPr>
        </p:nvSpPr>
        <p:spPr/>
        <p:txBody>
          <a:bodyPr/>
          <a:lstStyle/>
          <a:p>
            <a:fld id="{DFE19016-BDD3-4972-99EC-59271E4C8383}" type="datetimeFigureOut">
              <a:rPr lang="en-US" smtClean="0"/>
              <a:t>9/29/2022</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9031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endParaRPr lang="en-US"/>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Zástupný symbol pro datum 6"/>
          <p:cNvSpPr>
            <a:spLocks noGrp="1"/>
          </p:cNvSpPr>
          <p:nvPr>
            <p:ph type="dt" sz="half" idx="10"/>
          </p:nvPr>
        </p:nvSpPr>
        <p:spPr/>
        <p:txBody>
          <a:bodyPr/>
          <a:lstStyle/>
          <a:p>
            <a:fld id="{DFE19016-BDD3-4972-99EC-59271E4C8383}" type="datetimeFigureOut">
              <a:rPr lang="en-US" smtClean="0"/>
              <a:t>9/29/2022</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101477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US"/>
          </a:p>
        </p:txBody>
      </p:sp>
      <p:sp>
        <p:nvSpPr>
          <p:cNvPr id="3" name="Zástupný symbol pro datum 2"/>
          <p:cNvSpPr>
            <a:spLocks noGrp="1"/>
          </p:cNvSpPr>
          <p:nvPr>
            <p:ph type="dt" sz="half" idx="10"/>
          </p:nvPr>
        </p:nvSpPr>
        <p:spPr/>
        <p:txBody>
          <a:bodyPr/>
          <a:lstStyle/>
          <a:p>
            <a:fld id="{DFE19016-BDD3-4972-99EC-59271E4C8383}" type="datetimeFigureOut">
              <a:rPr lang="en-US" smtClean="0"/>
              <a:t>9/29/2022</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239751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FE19016-BDD3-4972-99EC-59271E4C8383}" type="datetimeFigureOut">
              <a:rPr lang="en-US" smtClean="0"/>
              <a:t>9/29/2022</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002355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endParaRPr lang="en-US"/>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E19016-BDD3-4972-99EC-59271E4C8383}" type="datetimeFigureOut">
              <a:rPr lang="en-US" smtClean="0"/>
              <a:t>9/29/2022</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46468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endParaRPr lang="en-US"/>
          </a:p>
        </p:txBody>
      </p:sp>
      <p:sp>
        <p:nvSpPr>
          <p:cNvPr id="3" name="Zástupný symbol pro obrázek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FE19016-BDD3-4972-99EC-59271E4C8383}" type="datetimeFigureOut">
              <a:rPr lang="en-US" smtClean="0"/>
              <a:t>9/29/2022</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DE9BD7B7-24DB-4B95-A76D-A121C9E35186}" type="slidenum">
              <a:rPr lang="en-US" smtClean="0"/>
              <a:t>‹#›</a:t>
            </a:fld>
            <a:endParaRPr lang="en-US"/>
          </a:p>
        </p:txBody>
      </p:sp>
    </p:spTree>
    <p:extLst>
      <p:ext uri="{BB962C8B-B14F-4D97-AF65-F5344CB8AC3E}">
        <p14:creationId xmlns:p14="http://schemas.microsoft.com/office/powerpoint/2010/main" val="33256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FE19016-BDD3-4972-99EC-59271E4C8383}" type="datetimeFigureOut">
              <a:rPr lang="en-US" smtClean="0"/>
              <a:t>9/29/2022</a:t>
            </a:fld>
            <a:endParaRPr lang="en-US"/>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9BD7B7-24DB-4B95-A76D-A121C9E35186}" type="slidenum">
              <a:rPr lang="en-US" smtClean="0"/>
              <a:t>‹#›</a:t>
            </a:fld>
            <a:endParaRPr lang="en-US"/>
          </a:p>
        </p:txBody>
      </p:sp>
    </p:spTree>
    <p:extLst>
      <p:ext uri="{BB962C8B-B14F-4D97-AF65-F5344CB8AC3E}">
        <p14:creationId xmlns:p14="http://schemas.microsoft.com/office/powerpoint/2010/main" val="357582128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govinfo.gov/content/pkg/FR-2008-05-29/pdf/E8-11806.pdf" TargetMode="Externa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jpeg"/><Relationship Id="rId23" Type="http://schemas.openxmlformats.org/officeDocument/2006/relationships/image" Target="../media/image28.jpe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54EB3AF4-0A99-4E4E-B56C-822E0EA6A7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11" b="14533"/>
          <a:stretch/>
        </p:blipFill>
        <p:spPr bwMode="auto">
          <a:xfrm>
            <a:off x="81144" y="1497699"/>
            <a:ext cx="3050696" cy="4912166"/>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017F6CD0-FA70-8257-198D-F3983A6DE4D3}"/>
              </a:ext>
            </a:extLst>
          </p:cNvPr>
          <p:cNvSpPr txBox="1"/>
          <p:nvPr/>
        </p:nvSpPr>
        <p:spPr>
          <a:xfrm>
            <a:off x="2576146" y="2683840"/>
            <a:ext cx="6664569" cy="1815882"/>
          </a:xfrm>
          <a:prstGeom prst="rect">
            <a:avLst/>
          </a:prstGeom>
          <a:noFill/>
        </p:spPr>
        <p:txBody>
          <a:bodyPr wrap="square" rtlCol="0">
            <a:spAutoFit/>
          </a:bodyPr>
          <a:lstStyle/>
          <a:p>
            <a:pPr lvl="1" algn="ctr"/>
            <a:r>
              <a:rPr lang="cs-CZ" sz="5400" dirty="0">
                <a:solidFill>
                  <a:srgbClr val="0000DC"/>
                </a:solidFill>
                <a:latin typeface="Arial" panose="020B0604020202020204" pitchFamily="34" charset="0"/>
                <a:ea typeface="+mj-ea"/>
                <a:cs typeface="Arial" panose="020B0604020202020204" pitchFamily="34" charset="0"/>
              </a:rPr>
              <a:t>INTRODUCTION TO TERATOLOGY</a:t>
            </a:r>
            <a:endParaRPr lang="en-US" sz="5400" dirty="0">
              <a:solidFill>
                <a:srgbClr val="0000DC"/>
              </a:solidFill>
              <a:latin typeface="Arial" panose="020B0604020202020204" pitchFamily="34" charset="0"/>
              <a:ea typeface="+mj-ea"/>
              <a:cs typeface="Arial" panose="020B0604020202020204" pitchFamily="34" charset="0"/>
            </a:endParaRPr>
          </a:p>
        </p:txBody>
      </p:sp>
      <p:pic>
        <p:nvPicPr>
          <p:cNvPr id="8" name="Picture 2" descr="Ústav histologie a embryologie (CS) - Barevné provedení">
            <a:extLst>
              <a:ext uri="{FF2B5EF4-FFF2-40B4-BE49-F238E27FC236}">
                <a16:creationId xmlns:a16="http://schemas.microsoft.com/office/drawing/2014/main" id="{F3F47689-E2E9-BF8A-55EB-AFAB4E9EF4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61953"/>
            <a:ext cx="2976265" cy="122552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5">
            <a:extLst>
              <a:ext uri="{FF2B5EF4-FFF2-40B4-BE49-F238E27FC236}">
                <a16:creationId xmlns:a16="http://schemas.microsoft.com/office/drawing/2014/main" id="{08DCDA22-671A-E2F0-BBD4-2BC677ABAD62}"/>
              </a:ext>
            </a:extLst>
          </p:cNvPr>
          <p:cNvSpPr txBox="1">
            <a:spLocks noChangeArrowheads="1"/>
          </p:cNvSpPr>
          <p:nvPr/>
        </p:nvSpPr>
        <p:spPr bwMode="auto">
          <a:xfrm>
            <a:off x="6562292" y="6102089"/>
            <a:ext cx="2411238"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cs-CZ" altLang="cs-CZ" sz="1800"/>
              <a:t>Petr Vaňhara</a:t>
            </a:r>
            <a:endParaRPr lang="cs-CZ" altLang="cs-CZ" sz="1800" dirty="0"/>
          </a:p>
          <a:p>
            <a:pPr algn="r" eaLnBrk="1" hangingPunct="1">
              <a:spcBef>
                <a:spcPct val="0"/>
              </a:spcBef>
              <a:buFontTx/>
              <a:buNone/>
            </a:pPr>
            <a:r>
              <a:rPr lang="cs-CZ" altLang="cs-CZ" sz="1600" i="1" u="sng"/>
              <a:t>pvanhara@med.muni.cz</a:t>
            </a:r>
            <a:endParaRPr lang="cs-CZ" altLang="cs-CZ" sz="1600" i="1" u="sng" dirty="0"/>
          </a:p>
        </p:txBody>
      </p:sp>
    </p:spTree>
    <p:custDataLst>
      <p:tags r:id="rId1"/>
    </p:custDataLst>
    <p:extLst>
      <p:ext uri="{BB962C8B-B14F-4D97-AF65-F5344CB8AC3E}">
        <p14:creationId xmlns:p14="http://schemas.microsoft.com/office/powerpoint/2010/main" val="264439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285" y="641900"/>
            <a:ext cx="3629520"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How</a:t>
            </a:r>
            <a:r>
              <a:rPr lang="cs-CZ" sz="2000" b="1" dirty="0">
                <a:solidFill>
                  <a:srgbClr val="0000DC"/>
                </a:solidFill>
                <a:latin typeface="Arial" panose="020B0604020202020204" pitchFamily="34" charset="0"/>
                <a:cs typeface="Arial" panose="020B0604020202020204" pitchFamily="34" charset="0"/>
              </a:rPr>
              <a:t> to </a:t>
            </a:r>
            <a:r>
              <a:rPr lang="cs-CZ" sz="2000" b="1" dirty="0" err="1">
                <a:solidFill>
                  <a:srgbClr val="0000DC"/>
                </a:solidFill>
                <a:latin typeface="Arial" panose="020B0604020202020204" pitchFamily="34" charset="0"/>
                <a:cs typeface="Arial" panose="020B0604020202020204" pitchFamily="34" charset="0"/>
              </a:rPr>
              <a:t>identify</a:t>
            </a:r>
            <a:r>
              <a:rPr lang="cs-CZ" sz="2000" b="1" dirty="0">
                <a:solidFill>
                  <a:srgbClr val="0000DC"/>
                </a:solidFill>
                <a:latin typeface="Arial" panose="020B0604020202020204" pitchFamily="34" charset="0"/>
                <a:cs typeface="Arial" panose="020B0604020202020204" pitchFamily="34" charset="0"/>
              </a:rPr>
              <a:t> a teratogen?</a:t>
            </a:r>
            <a:endParaRPr lang="en-US" sz="2000" b="1" dirty="0">
              <a:solidFill>
                <a:srgbClr val="0000DC"/>
              </a:solidFill>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DA398815-5342-45D5-AEA2-34D1AD431182}"/>
              </a:ext>
            </a:extLst>
          </p:cNvPr>
          <p:cNvSpPr txBox="1"/>
          <p:nvPr/>
        </p:nvSpPr>
        <p:spPr>
          <a:xfrm>
            <a:off x="0" y="4124117"/>
            <a:ext cx="8732520" cy="2554545"/>
          </a:xfrm>
          <a:prstGeom prst="rect">
            <a:avLst/>
          </a:prstGeom>
          <a:noFill/>
        </p:spPr>
        <p:txBody>
          <a:bodyPr wrap="square" rtlCol="0">
            <a:spAutoFit/>
          </a:bodyPr>
          <a:lstStyle/>
          <a:p>
            <a:pPr algn="just"/>
            <a:r>
              <a:rPr lang="en-US" sz="1600" b="1" i="0" dirty="0">
                <a:solidFill>
                  <a:srgbClr val="0000DC"/>
                </a:solidFill>
                <a:effectLst/>
              </a:rPr>
              <a:t>"Koch's </a:t>
            </a:r>
            <a:r>
              <a:rPr lang="en-US" sz="1600" b="1" dirty="0">
                <a:solidFill>
                  <a:srgbClr val="0000DC"/>
                </a:solidFill>
              </a:rPr>
              <a:t>Postulates"</a:t>
            </a:r>
            <a:r>
              <a:rPr lang="cs-CZ" sz="1600" b="1" i="0" dirty="0">
                <a:solidFill>
                  <a:srgbClr val="0000DC"/>
                </a:solidFill>
                <a:effectLst/>
              </a:rPr>
              <a:t> </a:t>
            </a:r>
            <a:r>
              <a:rPr lang="cs-CZ" sz="1600" b="1" i="0" dirty="0" err="1">
                <a:solidFill>
                  <a:srgbClr val="0000DC"/>
                </a:solidFill>
                <a:effectLst/>
              </a:rPr>
              <a:t>adapted</a:t>
            </a:r>
            <a:r>
              <a:rPr lang="cs-CZ" sz="1600" b="1" i="0" dirty="0">
                <a:solidFill>
                  <a:srgbClr val="0000DC"/>
                </a:solidFill>
                <a:effectLst/>
              </a:rPr>
              <a:t> </a:t>
            </a:r>
            <a:r>
              <a:rPr lang="cs-CZ" sz="1600" b="1" i="0" dirty="0" err="1">
                <a:solidFill>
                  <a:srgbClr val="0000DC"/>
                </a:solidFill>
                <a:effectLst/>
              </a:rPr>
              <a:t>for</a:t>
            </a:r>
            <a:r>
              <a:rPr lang="cs-CZ" sz="1600" b="1" i="0" dirty="0">
                <a:solidFill>
                  <a:srgbClr val="0000DC"/>
                </a:solidFill>
                <a:effectLst/>
              </a:rPr>
              <a:t> </a:t>
            </a:r>
            <a:r>
              <a:rPr lang="cs-CZ" sz="1600" b="1" i="0" dirty="0" err="1">
                <a:solidFill>
                  <a:srgbClr val="0000DC"/>
                </a:solidFill>
                <a:effectLst/>
              </a:rPr>
              <a:t>teratology</a:t>
            </a:r>
            <a:r>
              <a:rPr lang="en-US" sz="1600" b="1" i="0" dirty="0">
                <a:solidFill>
                  <a:srgbClr val="0000DC"/>
                </a:solidFill>
                <a:effectLst/>
              </a:rPr>
              <a:t>:</a:t>
            </a:r>
          </a:p>
          <a:p>
            <a:pPr marL="742950" lvl="1" indent="-285750" algn="just">
              <a:buFont typeface="Arial" panose="020B0604020202020204" pitchFamily="34" charset="0"/>
              <a:buChar char="•"/>
            </a:pPr>
            <a:r>
              <a:rPr lang="en-US" sz="1600" b="0" i="0" dirty="0">
                <a:effectLst/>
              </a:rPr>
              <a:t>The agent must be present during the critical stage of development.</a:t>
            </a:r>
          </a:p>
          <a:p>
            <a:pPr marL="742950" lvl="1" indent="-285750" algn="just">
              <a:buFont typeface="Arial" panose="020B0604020202020204" pitchFamily="34" charset="0"/>
              <a:buChar char="•"/>
            </a:pPr>
            <a:r>
              <a:rPr lang="en-US" sz="1600" b="0" i="0" dirty="0">
                <a:effectLst/>
              </a:rPr>
              <a:t>The agent produces a particular pattern of birth defects in animal studies.</a:t>
            </a:r>
          </a:p>
          <a:p>
            <a:pPr marL="742950" lvl="1" indent="-285750" algn="just">
              <a:buFont typeface="Arial" panose="020B0604020202020204" pitchFamily="34" charset="0"/>
              <a:buChar char="•"/>
            </a:pPr>
            <a:r>
              <a:rPr lang="en-US" sz="1600" b="0" i="0" dirty="0">
                <a:effectLst/>
              </a:rPr>
              <a:t>The agent crosses the placenta and there is a dose-response relationship.</a:t>
            </a:r>
          </a:p>
          <a:p>
            <a:pPr marL="742950" lvl="1" indent="-285750" algn="just">
              <a:buFont typeface="Arial" panose="020B0604020202020204" pitchFamily="34" charset="0"/>
              <a:buChar char="•"/>
            </a:pPr>
            <a:r>
              <a:rPr lang="en-US" sz="1600" b="0" i="0" dirty="0">
                <a:effectLst/>
              </a:rPr>
              <a:t>There is an abrupt increase in the frequency of a particular defect or group of defects (syndrome).</a:t>
            </a:r>
          </a:p>
          <a:p>
            <a:pPr marL="742950" lvl="1" indent="-285750" algn="just">
              <a:buFont typeface="Arial" panose="020B0604020202020204" pitchFamily="34" charset="0"/>
              <a:buChar char="•"/>
            </a:pPr>
            <a:r>
              <a:rPr lang="en-US" sz="1600" b="0" i="0" dirty="0">
                <a:effectLst/>
              </a:rPr>
              <a:t>The increase of defects is associated with the use of a new drug or the widespread exposure to a chemical or environmental change.</a:t>
            </a:r>
          </a:p>
          <a:p>
            <a:pPr marL="742950" lvl="1" indent="-285750" algn="just">
              <a:buFont typeface="Arial" panose="020B0604020202020204" pitchFamily="34" charset="0"/>
              <a:buChar char="•"/>
            </a:pPr>
            <a:r>
              <a:rPr lang="en-US" sz="1600" b="0" i="0" dirty="0">
                <a:effectLst/>
              </a:rPr>
              <a:t>There is an absence of other factors to explain the observations.</a:t>
            </a:r>
          </a:p>
          <a:p>
            <a:pPr marL="742950" lvl="1" indent="-285750" algn="just">
              <a:buFont typeface="Arial" panose="020B0604020202020204" pitchFamily="34" charset="0"/>
              <a:buChar char="•"/>
            </a:pPr>
            <a:r>
              <a:rPr lang="en-US" sz="1600" b="0" i="0" dirty="0">
                <a:effectLst/>
              </a:rPr>
              <a:t>The mechanism of teratogenesis makes biological sense.</a:t>
            </a:r>
            <a:endParaRPr lang="en-US" sz="2000" b="1" dirty="0"/>
          </a:p>
        </p:txBody>
      </p:sp>
      <p:sp>
        <p:nvSpPr>
          <p:cNvPr id="7" name="TextovéPole 6">
            <a:extLst>
              <a:ext uri="{FF2B5EF4-FFF2-40B4-BE49-F238E27FC236}">
                <a16:creationId xmlns:a16="http://schemas.microsoft.com/office/drawing/2014/main" id="{09600FD7-C38A-4672-8663-E0658AEB22E3}"/>
              </a:ext>
            </a:extLst>
          </p:cNvPr>
          <p:cNvSpPr txBox="1"/>
          <p:nvPr/>
        </p:nvSpPr>
        <p:spPr>
          <a:xfrm>
            <a:off x="73152" y="1851609"/>
            <a:ext cx="8796528" cy="1600438"/>
          </a:xfrm>
          <a:prstGeom prst="rect">
            <a:avLst/>
          </a:prstGeom>
          <a:noFill/>
        </p:spPr>
        <p:txBody>
          <a:bodyPr wrap="square">
            <a:spAutoFit/>
          </a:bodyPr>
          <a:lstStyle/>
          <a:p>
            <a:pPr algn="just"/>
            <a:r>
              <a:rPr lang="en-US" sz="1400" b="1" i="1" dirty="0">
                <a:effectLst/>
              </a:rPr>
              <a:t>Koch's Postulates</a:t>
            </a:r>
            <a:r>
              <a:rPr lang="cs-CZ" sz="1400" b="1" i="1" dirty="0">
                <a:effectLst/>
              </a:rPr>
              <a:t> in </a:t>
            </a:r>
            <a:r>
              <a:rPr lang="cs-CZ" sz="1400" b="1" i="1" dirty="0" err="1">
                <a:effectLst/>
              </a:rPr>
              <a:t>microbiology</a:t>
            </a:r>
            <a:r>
              <a:rPr lang="en-US" sz="1400" b="1" i="1" dirty="0">
                <a:effectLst/>
              </a:rPr>
              <a:t>:</a:t>
            </a:r>
          </a:p>
          <a:p>
            <a:pPr marL="285750" indent="-285750" algn="just">
              <a:buFont typeface="Arial" panose="020B0604020202020204" pitchFamily="34" charset="0"/>
              <a:buChar char="•"/>
            </a:pPr>
            <a:r>
              <a:rPr lang="en-US" sz="1400" b="0" i="1" dirty="0">
                <a:effectLst/>
              </a:rPr>
              <a:t>The microorganism must be found in abundance in all organisms suffering from the disease, but should not be found in healthy organisms.</a:t>
            </a:r>
          </a:p>
          <a:p>
            <a:pPr marL="285750" indent="-285750" algn="just">
              <a:buFont typeface="Arial" panose="020B0604020202020204" pitchFamily="34" charset="0"/>
              <a:buChar char="•"/>
            </a:pPr>
            <a:r>
              <a:rPr lang="en-US" sz="1400" b="0" i="1" dirty="0">
                <a:effectLst/>
              </a:rPr>
              <a:t>The microorganism must be isolated from a diseased organism and grown in pure </a:t>
            </a:r>
            <a:r>
              <a:rPr lang="en-US" sz="1400" b="0" i="1" u="none" strike="noStrike" dirty="0">
                <a:effectLst/>
              </a:rPr>
              <a:t>culture</a:t>
            </a:r>
            <a:r>
              <a:rPr lang="en-US" sz="1400" b="0" i="1" dirty="0">
                <a:effectLst/>
              </a:rPr>
              <a:t>.</a:t>
            </a:r>
          </a:p>
          <a:p>
            <a:pPr marL="285750" indent="-285750" algn="just">
              <a:buFont typeface="Arial" panose="020B0604020202020204" pitchFamily="34" charset="0"/>
              <a:buChar char="•"/>
            </a:pPr>
            <a:r>
              <a:rPr lang="en-US" sz="1400" b="0" i="1" dirty="0">
                <a:effectLst/>
              </a:rPr>
              <a:t>The cultured microorganism should cause disease when introduced into a healthy organism.</a:t>
            </a:r>
          </a:p>
          <a:p>
            <a:pPr marL="285750" indent="-285750" algn="just">
              <a:buFont typeface="Arial" panose="020B0604020202020204" pitchFamily="34" charset="0"/>
              <a:buChar char="•"/>
            </a:pPr>
            <a:r>
              <a:rPr lang="en-US" sz="1400" b="0" i="1" dirty="0">
                <a:effectLst/>
              </a:rPr>
              <a:t>The microorganism must be reisolated from the inoculated, diseased experimental host and identified as being identical to the original specific causative agent.</a:t>
            </a:r>
          </a:p>
        </p:txBody>
      </p:sp>
      <p:sp>
        <p:nvSpPr>
          <p:cNvPr id="9" name="TextovéPole 8">
            <a:extLst>
              <a:ext uri="{FF2B5EF4-FFF2-40B4-BE49-F238E27FC236}">
                <a16:creationId xmlns:a16="http://schemas.microsoft.com/office/drawing/2014/main" id="{03FC9C9A-CB3E-4A2B-8CC4-DDDE29274AB4}"/>
              </a:ext>
            </a:extLst>
          </p:cNvPr>
          <p:cNvSpPr txBox="1"/>
          <p:nvPr/>
        </p:nvSpPr>
        <p:spPr>
          <a:xfrm>
            <a:off x="0" y="1183715"/>
            <a:ext cx="4590288" cy="646331"/>
          </a:xfrm>
          <a:prstGeom prst="rect">
            <a:avLst/>
          </a:prstGeom>
          <a:noFill/>
        </p:spPr>
        <p:txBody>
          <a:bodyPr wrap="square">
            <a:spAutoFit/>
          </a:bodyPr>
          <a:lstStyle/>
          <a:p>
            <a:pPr>
              <a:buFont typeface="Arial" panose="020B0604020202020204" pitchFamily="34" charset="0"/>
              <a:buChar char="•"/>
            </a:pPr>
            <a:r>
              <a:rPr lang="cs-CZ" sz="1800" b="1" i="0" dirty="0">
                <a:effectLst/>
              </a:rPr>
              <a:t> </a:t>
            </a:r>
            <a:r>
              <a:rPr lang="en-US" sz="1800" b="1" i="0" dirty="0">
                <a:effectLst/>
              </a:rPr>
              <a:t>Animal studies</a:t>
            </a:r>
            <a:r>
              <a:rPr lang="en-US" sz="1800" b="0" i="0" dirty="0">
                <a:effectLst/>
              </a:rPr>
              <a:t> </a:t>
            </a:r>
            <a:endParaRPr lang="cs-CZ" sz="1800" b="0" i="0" dirty="0">
              <a:effectLst/>
            </a:endParaRPr>
          </a:p>
          <a:p>
            <a:pPr>
              <a:buFont typeface="Arial" panose="020B0604020202020204" pitchFamily="34" charset="0"/>
              <a:buChar char="•"/>
            </a:pPr>
            <a:r>
              <a:rPr lang="cs-CZ" sz="1800" dirty="0"/>
              <a:t> </a:t>
            </a:r>
            <a:r>
              <a:rPr lang="en-US" sz="1800" b="1" dirty="0"/>
              <a:t>Observations from human exposure</a:t>
            </a:r>
            <a:r>
              <a:rPr lang="en-US" sz="1800" dirty="0"/>
              <a:t> </a:t>
            </a:r>
            <a:endParaRPr lang="cs-CZ" sz="1800" dirty="0"/>
          </a:p>
        </p:txBody>
      </p:sp>
      <p:sp>
        <p:nvSpPr>
          <p:cNvPr id="10" name="Šipka: dolů 9">
            <a:extLst>
              <a:ext uri="{FF2B5EF4-FFF2-40B4-BE49-F238E27FC236}">
                <a16:creationId xmlns:a16="http://schemas.microsoft.com/office/drawing/2014/main" id="{BF35EDFE-9C97-4209-9D45-E7DD293D7FF3}"/>
              </a:ext>
            </a:extLst>
          </p:cNvPr>
          <p:cNvSpPr/>
          <p:nvPr/>
        </p:nvSpPr>
        <p:spPr>
          <a:xfrm>
            <a:off x="4261104" y="3602736"/>
            <a:ext cx="958596" cy="80467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4098" name="Picture 2" descr="Happy Birthday Robert Koch! - The Microbial Menagerie">
            <a:extLst>
              <a:ext uri="{FF2B5EF4-FFF2-40B4-BE49-F238E27FC236}">
                <a16:creationId xmlns:a16="http://schemas.microsoft.com/office/drawing/2014/main" id="{44E05F1C-E1DD-4E79-9799-45941A55C7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144" y="3663296"/>
            <a:ext cx="2276856" cy="3231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47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rgehead Atractylodes Rhiz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58" y="602439"/>
            <a:ext cx="2149141" cy="1289485"/>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p:cNvPicPr>
            <a:picLocks noChangeAspect="1"/>
          </p:cNvPicPr>
          <p:nvPr/>
        </p:nvPicPr>
        <p:blipFill>
          <a:blip r:embed="rId3"/>
          <a:stretch>
            <a:fillRect/>
          </a:stretch>
        </p:blipFill>
        <p:spPr>
          <a:xfrm>
            <a:off x="1519713" y="1712881"/>
            <a:ext cx="7483348" cy="3043318"/>
          </a:xfrm>
          <a:prstGeom prst="rect">
            <a:avLst/>
          </a:prstGeom>
        </p:spPr>
      </p:pic>
      <p:pic>
        <p:nvPicPr>
          <p:cNvPr id="2052" name="Picture 4" descr="Image result for atractylodes macrocepha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3" y="503917"/>
            <a:ext cx="2140999" cy="2303291"/>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lů 2"/>
          <p:cNvSpPr/>
          <p:nvPr/>
        </p:nvSpPr>
        <p:spPr>
          <a:xfrm>
            <a:off x="3594801" y="1719787"/>
            <a:ext cx="574334" cy="581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3"/>
          <p:cNvPicPr>
            <a:picLocks noChangeAspect="1"/>
          </p:cNvPicPr>
          <p:nvPr/>
        </p:nvPicPr>
        <p:blipFill>
          <a:blip r:embed="rId5"/>
          <a:stretch>
            <a:fillRect/>
          </a:stretch>
        </p:blipFill>
        <p:spPr>
          <a:xfrm>
            <a:off x="5903245" y="4940160"/>
            <a:ext cx="3099816" cy="1852962"/>
          </a:xfrm>
          <a:prstGeom prst="rect">
            <a:avLst/>
          </a:prstGeom>
        </p:spPr>
      </p:pic>
      <p:sp>
        <p:nvSpPr>
          <p:cNvPr id="5" name="Obdélník 4">
            <a:extLst>
              <a:ext uri="{FF2B5EF4-FFF2-40B4-BE49-F238E27FC236}">
                <a16:creationId xmlns:a16="http://schemas.microsoft.com/office/drawing/2014/main" id="{0E41F8A8-8437-4BC0-A730-27837A2DFBB4}"/>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598AEE2E-9AEC-44E1-8A1E-98F63985DCDC}"/>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8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284" y="983957"/>
            <a:ext cx="3629520"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How</a:t>
            </a:r>
            <a:r>
              <a:rPr lang="cs-CZ" sz="2000" b="1" dirty="0">
                <a:solidFill>
                  <a:srgbClr val="0000DC"/>
                </a:solidFill>
                <a:latin typeface="Arial" panose="020B0604020202020204" pitchFamily="34" charset="0"/>
                <a:cs typeface="Arial" panose="020B0604020202020204" pitchFamily="34" charset="0"/>
              </a:rPr>
              <a:t> to </a:t>
            </a:r>
            <a:r>
              <a:rPr lang="cs-CZ" sz="2000" b="1" dirty="0" err="1">
                <a:solidFill>
                  <a:srgbClr val="0000DC"/>
                </a:solidFill>
                <a:latin typeface="Arial" panose="020B0604020202020204" pitchFamily="34" charset="0"/>
                <a:cs typeface="Arial" panose="020B0604020202020204" pitchFamily="34" charset="0"/>
              </a:rPr>
              <a:t>identify</a:t>
            </a:r>
            <a:r>
              <a:rPr lang="cs-CZ" sz="2000" b="1" dirty="0">
                <a:solidFill>
                  <a:srgbClr val="0000DC"/>
                </a:solidFill>
                <a:latin typeface="Arial" panose="020B0604020202020204" pitchFamily="34" charset="0"/>
                <a:cs typeface="Arial" panose="020B0604020202020204" pitchFamily="34" charset="0"/>
              </a:rPr>
              <a:t> a teratogen?</a:t>
            </a:r>
            <a:endParaRPr lang="en-US" sz="2000" b="1" dirty="0">
              <a:solidFill>
                <a:srgbClr val="0000DC"/>
              </a:solidFill>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03FC9C9A-CB3E-4A2B-8CC4-DDDE29274AB4}"/>
              </a:ext>
            </a:extLst>
          </p:cNvPr>
          <p:cNvSpPr txBox="1"/>
          <p:nvPr/>
        </p:nvSpPr>
        <p:spPr>
          <a:xfrm>
            <a:off x="44284" y="1642297"/>
            <a:ext cx="7024027" cy="923330"/>
          </a:xfrm>
          <a:prstGeom prst="rect">
            <a:avLst/>
          </a:prstGeom>
          <a:noFill/>
        </p:spPr>
        <p:txBody>
          <a:bodyPr wrap="square">
            <a:spAutoFit/>
          </a:bodyPr>
          <a:lstStyle/>
          <a:p>
            <a:endParaRPr lang="en-US" sz="1800" b="0" i="0" dirty="0">
              <a:effectLst/>
            </a:endParaRPr>
          </a:p>
          <a:p>
            <a:pPr>
              <a:buFont typeface="Arial" panose="020B0604020202020204" pitchFamily="34" charset="0"/>
              <a:buChar char="•"/>
            </a:pPr>
            <a:r>
              <a:rPr lang="cs-CZ" sz="1800" b="1" i="0" dirty="0">
                <a:effectLst/>
              </a:rPr>
              <a:t> </a:t>
            </a:r>
            <a:r>
              <a:rPr lang="en-US" sz="1800" b="1" i="0" dirty="0">
                <a:effectLst/>
              </a:rPr>
              <a:t>Animal studies</a:t>
            </a:r>
            <a:r>
              <a:rPr lang="en-US" sz="1800" b="0" i="0" dirty="0">
                <a:effectLst/>
              </a:rPr>
              <a:t> </a:t>
            </a:r>
            <a:endParaRPr lang="cs-CZ" sz="1800" b="0" i="0" dirty="0">
              <a:effectLst/>
            </a:endParaRPr>
          </a:p>
          <a:p>
            <a:pPr>
              <a:buFont typeface="Arial" panose="020B0604020202020204" pitchFamily="34" charset="0"/>
              <a:buChar char="•"/>
            </a:pPr>
            <a:r>
              <a:rPr lang="cs-CZ" sz="1800" dirty="0"/>
              <a:t> </a:t>
            </a:r>
            <a:r>
              <a:rPr lang="en-US" sz="1800" b="1" dirty="0"/>
              <a:t>Observations from human exposure</a:t>
            </a:r>
            <a:endParaRPr lang="cs-CZ" sz="1800" b="1" dirty="0"/>
          </a:p>
        </p:txBody>
      </p:sp>
      <p:sp>
        <p:nvSpPr>
          <p:cNvPr id="5" name="TextovéPole 4">
            <a:extLst>
              <a:ext uri="{FF2B5EF4-FFF2-40B4-BE49-F238E27FC236}">
                <a16:creationId xmlns:a16="http://schemas.microsoft.com/office/drawing/2014/main" id="{3EF87ACA-5BD8-F490-3898-7DA62E0EEB27}"/>
              </a:ext>
            </a:extLst>
          </p:cNvPr>
          <p:cNvSpPr txBox="1"/>
          <p:nvPr/>
        </p:nvSpPr>
        <p:spPr>
          <a:xfrm>
            <a:off x="3024553" y="4292374"/>
            <a:ext cx="6550270" cy="1569660"/>
          </a:xfrm>
          <a:prstGeom prst="rect">
            <a:avLst/>
          </a:prstGeom>
          <a:noFill/>
        </p:spPr>
        <p:txBody>
          <a:bodyPr wrap="square">
            <a:spAutoFit/>
          </a:bodyPr>
          <a:lstStyle/>
          <a:p>
            <a:r>
              <a:rPr lang="cs-CZ" sz="4800" b="1" dirty="0" err="1">
                <a:solidFill>
                  <a:srgbClr val="0000DC"/>
                </a:solidFill>
              </a:rPr>
              <a:t>Understand</a:t>
            </a:r>
            <a:r>
              <a:rPr lang="cs-CZ" sz="4800" b="1" dirty="0">
                <a:solidFill>
                  <a:srgbClr val="0000DC"/>
                </a:solidFill>
              </a:rPr>
              <a:t> </a:t>
            </a:r>
            <a:r>
              <a:rPr lang="cs-CZ" sz="4800" b="1" dirty="0" err="1">
                <a:solidFill>
                  <a:srgbClr val="0000DC"/>
                </a:solidFill>
              </a:rPr>
              <a:t>the</a:t>
            </a:r>
            <a:r>
              <a:rPr lang="cs-CZ" sz="4800" b="1" dirty="0">
                <a:solidFill>
                  <a:srgbClr val="0000DC"/>
                </a:solidFill>
              </a:rPr>
              <a:t> </a:t>
            </a:r>
            <a:r>
              <a:rPr lang="cs-CZ" sz="4800" b="1" dirty="0" err="1">
                <a:solidFill>
                  <a:srgbClr val="0000DC"/>
                </a:solidFill>
              </a:rPr>
              <a:t>biological</a:t>
            </a:r>
            <a:r>
              <a:rPr lang="cs-CZ" sz="4800" b="1" dirty="0">
                <a:solidFill>
                  <a:srgbClr val="0000DC"/>
                </a:solidFill>
              </a:rPr>
              <a:t> </a:t>
            </a:r>
            <a:r>
              <a:rPr lang="cs-CZ" sz="4800" b="1" dirty="0" err="1">
                <a:solidFill>
                  <a:srgbClr val="0000DC"/>
                </a:solidFill>
              </a:rPr>
              <a:t>context</a:t>
            </a:r>
            <a:r>
              <a:rPr lang="en-US" sz="4800" dirty="0">
                <a:solidFill>
                  <a:srgbClr val="0000DC"/>
                </a:solidFill>
              </a:rPr>
              <a:t> </a:t>
            </a:r>
            <a:endParaRPr lang="cs-CZ" sz="4800" dirty="0">
              <a:solidFill>
                <a:srgbClr val="0000DC"/>
              </a:solidFill>
            </a:endParaRPr>
          </a:p>
        </p:txBody>
      </p:sp>
    </p:spTree>
    <p:extLst>
      <p:ext uri="{BB962C8B-B14F-4D97-AF65-F5344CB8AC3E}">
        <p14:creationId xmlns:p14="http://schemas.microsoft.com/office/powerpoint/2010/main" val="889215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83079" y="548922"/>
            <a:ext cx="7160187" cy="5755422"/>
          </a:xfrm>
          <a:prstGeom prst="rect">
            <a:avLst/>
          </a:prstGeom>
        </p:spPr>
        <p:txBody>
          <a:bodyPr wrap="square">
            <a:spAutoFit/>
          </a:bodyPr>
          <a:lstStyle/>
          <a:p>
            <a:pPr algn="ctr"/>
            <a:r>
              <a:rPr lang="en-US" sz="2000" b="1" i="0" u="none" strike="noStrike" baseline="0" dirty="0">
                <a:solidFill>
                  <a:srgbClr val="0000DC"/>
                </a:solidFill>
                <a:latin typeface="AdvP7C2E"/>
              </a:rPr>
              <a:t>Wilson’s Six Principles of Teratology</a:t>
            </a:r>
            <a:r>
              <a:rPr lang="cs-CZ" sz="2000" b="1" i="0" u="none" strike="noStrike" baseline="0" dirty="0">
                <a:solidFill>
                  <a:srgbClr val="0000DC"/>
                </a:solidFill>
                <a:latin typeface="AdvP7C2E"/>
              </a:rPr>
              <a:t> (1977)</a:t>
            </a:r>
            <a:r>
              <a:rPr lang="en-US" sz="2000" b="1" i="0" u="none" strike="noStrike" baseline="0" dirty="0">
                <a:solidFill>
                  <a:srgbClr val="0000DC"/>
                </a:solidFill>
                <a:latin typeface="AdvP7C2E"/>
              </a:rPr>
              <a:t> </a:t>
            </a:r>
            <a:endParaRPr lang="cs-CZ" sz="2000" b="1" i="0" u="none" strike="noStrike" baseline="0" dirty="0">
              <a:solidFill>
                <a:srgbClr val="0000DC"/>
              </a:solidFill>
              <a:latin typeface="AdvP7C2E"/>
            </a:endParaRPr>
          </a:p>
          <a:p>
            <a:pPr algn="ctr"/>
            <a:endParaRPr lang="cs-CZ" sz="2000" b="0" i="0" u="none" strike="noStrike" baseline="0" dirty="0">
              <a:solidFill>
                <a:srgbClr val="241F20"/>
              </a:solidFill>
              <a:latin typeface="AdvP7C2E"/>
            </a:endParaRPr>
          </a:p>
          <a:p>
            <a:pPr algn="ctr"/>
            <a:r>
              <a:rPr lang="en-US" sz="1600" b="0" i="0" u="none" strike="noStrike" baseline="0" dirty="0">
                <a:solidFill>
                  <a:srgbClr val="241F20"/>
                </a:solidFill>
                <a:latin typeface="+mj-lt"/>
                <a:cs typeface="Arial" panose="020B0604020202020204" pitchFamily="34" charset="0"/>
              </a:rPr>
              <a:t>1. Susceptibility to teratogenesis depends on the</a:t>
            </a:r>
            <a:r>
              <a:rPr lang="cs-CZ" sz="1600" b="0" i="0" u="none" strike="noStrike" baseline="0" dirty="0">
                <a:solidFill>
                  <a:srgbClr val="241F20"/>
                </a:solidFill>
                <a:latin typeface="+mj-lt"/>
                <a:cs typeface="Arial" panose="020B0604020202020204" pitchFamily="34" charset="0"/>
              </a:rPr>
              <a:t> </a:t>
            </a:r>
            <a:r>
              <a:rPr lang="en-US" sz="2400" b="1" i="0" u="none" strike="noStrike" baseline="0" dirty="0">
                <a:solidFill>
                  <a:srgbClr val="241F20"/>
                </a:solidFill>
                <a:cs typeface="Arial" panose="020B0604020202020204" pitchFamily="34" charset="0"/>
              </a:rPr>
              <a:t>genotype</a:t>
            </a:r>
            <a:r>
              <a:rPr lang="en-US" sz="1600" b="0" i="0" u="none" strike="noStrike" baseline="0" dirty="0">
                <a:solidFill>
                  <a:srgbClr val="241F20"/>
                </a:solidFill>
                <a:latin typeface="+mj-lt"/>
                <a:cs typeface="Arial" panose="020B0604020202020204" pitchFamily="34" charset="0"/>
              </a:rPr>
              <a:t> of the conceptus and the </a:t>
            </a:r>
            <a:r>
              <a:rPr lang="cs-CZ" sz="1600" b="0" i="0" u="none" strike="noStrike" baseline="0" dirty="0" err="1">
                <a:solidFill>
                  <a:srgbClr val="241F20"/>
                </a:solidFill>
                <a:latin typeface="+mj-lt"/>
                <a:cs typeface="Arial" panose="020B0604020202020204" pitchFamily="34" charset="0"/>
              </a:rPr>
              <a:t>way</a:t>
            </a:r>
            <a:r>
              <a:rPr lang="en-US" sz="1600" b="0" i="0" u="none" strike="noStrike" baseline="0" dirty="0">
                <a:solidFill>
                  <a:srgbClr val="241F20"/>
                </a:solidFill>
                <a:latin typeface="+mj-lt"/>
                <a:cs typeface="Arial" panose="020B0604020202020204" pitchFamily="34" charset="0"/>
              </a:rPr>
              <a:t> in which</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this interacts with environmental factors.</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2. Susceptibility to teratogenic agents varies with the</a:t>
            </a:r>
            <a:r>
              <a:rPr lang="cs-CZ" sz="1600" b="0" i="0" u="none" strike="noStrike" baseline="0" dirty="0">
                <a:solidFill>
                  <a:srgbClr val="241F20"/>
                </a:solidFill>
                <a:latin typeface="+mj-lt"/>
                <a:cs typeface="Arial" panose="020B0604020202020204" pitchFamily="34" charset="0"/>
              </a:rPr>
              <a:t> </a:t>
            </a:r>
            <a:r>
              <a:rPr lang="en-US" sz="2400" b="1" dirty="0">
                <a:solidFill>
                  <a:srgbClr val="241F20"/>
                </a:solidFill>
                <a:cs typeface="Arial" panose="020B0604020202020204" pitchFamily="34" charset="0"/>
              </a:rPr>
              <a:t>developmental stage </a:t>
            </a:r>
            <a:r>
              <a:rPr lang="en-US" sz="1600" b="0" i="0" u="none" strike="noStrike" baseline="0" dirty="0">
                <a:solidFill>
                  <a:srgbClr val="241F20"/>
                </a:solidFill>
                <a:latin typeface="+mj-lt"/>
                <a:cs typeface="Arial" panose="020B0604020202020204" pitchFamily="34" charset="0"/>
              </a:rPr>
              <a:t>at the time of exposure.</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3. Teratogenic agents act in </a:t>
            </a:r>
            <a:r>
              <a:rPr lang="en-US" sz="2400" b="1" dirty="0">
                <a:solidFill>
                  <a:srgbClr val="241F20"/>
                </a:solidFill>
                <a:cs typeface="Arial" panose="020B0604020202020204" pitchFamily="34" charset="0"/>
              </a:rPr>
              <a:t>specific ways </a:t>
            </a:r>
            <a:r>
              <a:rPr lang="en-US" sz="1600" b="0" i="0" u="none" strike="noStrike" baseline="0" dirty="0">
                <a:solidFill>
                  <a:srgbClr val="241F20"/>
                </a:solidFill>
                <a:latin typeface="+mj-lt"/>
                <a:cs typeface="Arial" panose="020B0604020202020204" pitchFamily="34" charset="0"/>
              </a:rPr>
              <a:t>(mechanisms)</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on developing cells and tissues to initiate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abnormal</a:t>
            </a:r>
            <a:r>
              <a:rPr lang="cs-CZ" sz="1600" b="0" i="0" u="none" strike="noStrike"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embryogenesis (pathogenesis).</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4. The </a:t>
            </a:r>
            <a:r>
              <a:rPr lang="en-US" sz="2400" b="1" dirty="0">
                <a:solidFill>
                  <a:srgbClr val="241F20"/>
                </a:solidFill>
                <a:cs typeface="Arial" panose="020B0604020202020204" pitchFamily="34" charset="0"/>
              </a:rPr>
              <a:t>final manifestations </a:t>
            </a:r>
            <a:r>
              <a:rPr lang="en-US" sz="1600" b="0" i="0" u="none" strike="noStrike" baseline="0" dirty="0">
                <a:solidFill>
                  <a:srgbClr val="241F20"/>
                </a:solidFill>
                <a:latin typeface="+mj-lt"/>
                <a:cs typeface="Arial" panose="020B0604020202020204" pitchFamily="34" charset="0"/>
              </a:rPr>
              <a:t>of abnormal development are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death, malformation, growth retardation, and</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functional disorder.</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5. The access of adverse environmental influences to</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developing tissues depends on the </a:t>
            </a:r>
            <a:r>
              <a:rPr lang="en-US" sz="2400" b="1" dirty="0">
                <a:solidFill>
                  <a:srgbClr val="241F20"/>
                </a:solidFill>
                <a:cs typeface="Arial" panose="020B0604020202020204" pitchFamily="34" charset="0"/>
              </a:rPr>
              <a:t>nature of the</a:t>
            </a:r>
            <a:r>
              <a:rPr lang="cs-CZ" sz="2400" b="1" dirty="0">
                <a:solidFill>
                  <a:srgbClr val="241F20"/>
                </a:solidFill>
                <a:cs typeface="Arial" panose="020B0604020202020204" pitchFamily="34" charset="0"/>
              </a:rPr>
              <a:t> </a:t>
            </a:r>
            <a:r>
              <a:rPr lang="en-US" sz="2400" b="1" dirty="0">
                <a:solidFill>
                  <a:srgbClr val="241F20"/>
                </a:solidFill>
                <a:cs typeface="Arial" panose="020B0604020202020204" pitchFamily="34" charset="0"/>
              </a:rPr>
              <a:t>influences</a:t>
            </a:r>
            <a:r>
              <a:rPr lang="en-US" sz="1600" b="0" i="0" u="none" strike="noStrike" baseline="0" dirty="0">
                <a:solidFill>
                  <a:srgbClr val="241F20"/>
                </a:solidFill>
                <a:latin typeface="+mj-lt"/>
                <a:cs typeface="Arial" panose="020B0604020202020204" pitchFamily="34" charset="0"/>
              </a:rPr>
              <a:t> (agent).</a:t>
            </a:r>
            <a:endParaRPr lang="cs-CZ" sz="1600" b="0" i="0" u="none" strike="noStrike" baseline="0" dirty="0">
              <a:solidFill>
                <a:srgbClr val="241F20"/>
              </a:solidFill>
              <a:latin typeface="+mj-lt"/>
              <a:cs typeface="Arial" panose="020B0604020202020204" pitchFamily="34" charset="0"/>
            </a:endParaRPr>
          </a:p>
          <a:p>
            <a:pPr algn="ctr"/>
            <a:endParaRPr lang="en-US" sz="1600" b="0" i="0" u="none" strike="noStrike" baseline="0" dirty="0">
              <a:solidFill>
                <a:srgbClr val="241F20"/>
              </a:solidFill>
              <a:latin typeface="+mj-lt"/>
              <a:cs typeface="Arial" panose="020B0604020202020204" pitchFamily="34" charset="0"/>
            </a:endParaRPr>
          </a:p>
          <a:p>
            <a:pPr algn="ctr"/>
            <a:r>
              <a:rPr lang="en-US" sz="1600" b="0" i="0" u="none" strike="noStrike" baseline="0" dirty="0">
                <a:solidFill>
                  <a:srgbClr val="241F20"/>
                </a:solidFill>
                <a:latin typeface="+mj-lt"/>
                <a:cs typeface="Arial" panose="020B0604020202020204" pitchFamily="34" charset="0"/>
              </a:rPr>
              <a:t>6. Manifestations of deviant development increase in degree</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as </a:t>
            </a:r>
            <a:r>
              <a:rPr lang="en-US" sz="2400" b="1" dirty="0">
                <a:solidFill>
                  <a:srgbClr val="241F20"/>
                </a:solidFill>
                <a:cs typeface="Arial" panose="020B0604020202020204" pitchFamily="34" charset="0"/>
              </a:rPr>
              <a:t>dosage</a:t>
            </a:r>
            <a:r>
              <a:rPr lang="en-US" sz="1600" b="0" i="0" u="none" strike="noStrike" baseline="0" dirty="0">
                <a:solidFill>
                  <a:srgbClr val="241F20"/>
                </a:solidFill>
                <a:latin typeface="+mj-lt"/>
                <a:cs typeface="Arial" panose="020B0604020202020204" pitchFamily="34" charset="0"/>
              </a:rPr>
              <a:t> increases from the no-effect to the totally</a:t>
            </a:r>
            <a:r>
              <a:rPr lang="cs-CZ" sz="1600" b="0" i="0" u="none" strike="noStrike" baseline="0" dirty="0">
                <a:solidFill>
                  <a:srgbClr val="241F20"/>
                </a:solidFill>
                <a:latin typeface="+mj-lt"/>
                <a:cs typeface="Arial" panose="020B0604020202020204" pitchFamily="34" charset="0"/>
              </a:rPr>
              <a:t> </a:t>
            </a:r>
            <a:r>
              <a:rPr lang="en-US" sz="1600" b="0" i="0" u="none" strike="noStrike" baseline="0" dirty="0">
                <a:solidFill>
                  <a:srgbClr val="241F20"/>
                </a:solidFill>
                <a:latin typeface="+mj-lt"/>
                <a:cs typeface="Arial" panose="020B0604020202020204" pitchFamily="34" charset="0"/>
              </a:rPr>
              <a:t>lethal level.</a:t>
            </a:r>
            <a:endParaRPr lang="en-US" sz="1600" dirty="0">
              <a:latin typeface="+mj-lt"/>
              <a:cs typeface="Arial" panose="020B0604020202020204" pitchFamily="34" charset="0"/>
            </a:endParaRPr>
          </a:p>
        </p:txBody>
      </p:sp>
      <p:sp>
        <p:nvSpPr>
          <p:cNvPr id="4" name="Obdélník 3">
            <a:extLst>
              <a:ext uri="{FF2B5EF4-FFF2-40B4-BE49-F238E27FC236}">
                <a16:creationId xmlns:a16="http://schemas.microsoft.com/office/drawing/2014/main" id="{DBFBCC66-5AFE-4058-874E-0CB52A622FE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8A2C72C4-602F-4EB7-9192-6E187E32CA03}"/>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pic>
        <p:nvPicPr>
          <p:cNvPr id="3074" name="Picture 2">
            <a:extLst>
              <a:ext uri="{FF2B5EF4-FFF2-40B4-BE49-F238E27FC236}">
                <a16:creationId xmlns:a16="http://schemas.microsoft.com/office/drawing/2014/main" id="{B1933083-CF07-4622-A7E9-3F4D90463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5" y="548922"/>
            <a:ext cx="1667637" cy="239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1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embryonic periods of sensitiv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977" y="548922"/>
            <a:ext cx="6933688" cy="6075448"/>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a:extLst>
              <a:ext uri="{FF2B5EF4-FFF2-40B4-BE49-F238E27FC236}">
                <a16:creationId xmlns:a16="http://schemas.microsoft.com/office/drawing/2014/main" id="{02153414-0629-4B4A-AA3A-DC9166234F3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57306D29-AA61-4E06-8835-1590C38F1427}"/>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295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214287" y="644307"/>
            <a:ext cx="3018775"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Mechanisms</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of</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action</a:t>
            </a:r>
            <a:r>
              <a:rPr lang="cs-CZ" sz="2000" b="1" dirty="0">
                <a:solidFill>
                  <a:srgbClr val="0000DC"/>
                </a:solidFill>
                <a:latin typeface="Arial" panose="020B0604020202020204" pitchFamily="34" charset="0"/>
                <a:cs typeface="Arial" panose="020B0604020202020204" pitchFamily="34" charset="0"/>
              </a:rPr>
              <a:t>?</a:t>
            </a:r>
          </a:p>
        </p:txBody>
      </p:sp>
      <p:sp>
        <p:nvSpPr>
          <p:cNvPr id="4" name="TextovéPole 3">
            <a:extLst>
              <a:ext uri="{FF2B5EF4-FFF2-40B4-BE49-F238E27FC236}">
                <a16:creationId xmlns:a16="http://schemas.microsoft.com/office/drawing/2014/main" id="{BA0FE2D6-C558-4D8E-9751-C3D768583DBA}"/>
              </a:ext>
            </a:extLst>
          </p:cNvPr>
          <p:cNvSpPr txBox="1"/>
          <p:nvPr/>
        </p:nvSpPr>
        <p:spPr>
          <a:xfrm>
            <a:off x="327532" y="3581519"/>
            <a:ext cx="8404988" cy="3139321"/>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dirty="0"/>
              <a:t>Epigenetic control of gene expression </a:t>
            </a:r>
            <a:endParaRPr lang="cs-CZ" dirty="0"/>
          </a:p>
          <a:p>
            <a:pPr marL="285750" indent="-285750">
              <a:buFont typeface="Arial" panose="020B0604020202020204" pitchFamily="34" charset="0"/>
              <a:buChar char="•"/>
            </a:pPr>
            <a:r>
              <a:rPr lang="en-US" dirty="0"/>
              <a:t>The effects of small regulatory RNAs </a:t>
            </a:r>
            <a:endParaRPr lang="cs-CZ" dirty="0"/>
          </a:p>
          <a:p>
            <a:pPr marL="285750" indent="-285750">
              <a:buFont typeface="Arial" panose="020B0604020202020204" pitchFamily="34" charset="0"/>
              <a:buChar char="•"/>
            </a:pPr>
            <a:r>
              <a:rPr lang="en-US" dirty="0"/>
              <a:t>The imbalance of gene products resulting from submicroscopic alterations of genomic structure such as copy number changes</a:t>
            </a:r>
            <a:endParaRPr lang="cs-CZ" dirty="0"/>
          </a:p>
          <a:p>
            <a:pPr marL="285750" indent="-285750">
              <a:buFont typeface="Arial" panose="020B0604020202020204" pitchFamily="34" charset="0"/>
              <a:buChar char="•"/>
            </a:pPr>
            <a:r>
              <a:rPr lang="en-US" dirty="0"/>
              <a:t>Alterations of the </a:t>
            </a:r>
            <a:r>
              <a:rPr lang="cs-CZ" dirty="0"/>
              <a:t>cytoskeleton</a:t>
            </a:r>
          </a:p>
          <a:p>
            <a:pPr marL="285750" indent="-285750">
              <a:buFont typeface="Arial" panose="020B0604020202020204" pitchFamily="34" charset="0"/>
              <a:buChar char="•"/>
            </a:pPr>
            <a:r>
              <a:rPr lang="en-US" dirty="0"/>
              <a:t>Perturbations of the extracellular matrix </a:t>
            </a:r>
            <a:endParaRPr lang="cs-CZ" dirty="0"/>
          </a:p>
          <a:p>
            <a:pPr marL="285750" indent="-285750">
              <a:buFont typeface="Arial" panose="020B0604020202020204" pitchFamily="34" charset="0"/>
              <a:buChar char="•"/>
            </a:pPr>
            <a:r>
              <a:rPr lang="en-US" dirty="0"/>
              <a:t>Effects of mechanical forces on embryogenesis </a:t>
            </a:r>
            <a:endParaRPr lang="cs-CZ" dirty="0"/>
          </a:p>
          <a:p>
            <a:pPr marL="285750" indent="-285750">
              <a:buFont typeface="Arial" panose="020B0604020202020204" pitchFamily="34" charset="0"/>
              <a:buChar char="•"/>
            </a:pPr>
            <a:r>
              <a:rPr lang="en-US" dirty="0"/>
              <a:t>Disturbances of intracellular or intercellular </a:t>
            </a:r>
            <a:r>
              <a:rPr lang="cs-CZ" dirty="0" err="1"/>
              <a:t>signalling</a:t>
            </a:r>
            <a:endParaRPr lang="cs-CZ" dirty="0"/>
          </a:p>
          <a:p>
            <a:pPr marL="285750" indent="-285750">
              <a:buFont typeface="Arial" panose="020B0604020202020204" pitchFamily="34" charset="0"/>
              <a:buChar char="•"/>
            </a:pPr>
            <a:r>
              <a:rPr lang="en-US" dirty="0"/>
              <a:t>Dysfunction of molecular chaperones </a:t>
            </a:r>
            <a:endParaRPr lang="cs-CZ" dirty="0"/>
          </a:p>
          <a:p>
            <a:pPr marL="285750" indent="-285750">
              <a:buFont typeface="Arial" panose="020B0604020202020204" pitchFamily="34" charset="0"/>
              <a:buChar char="•"/>
            </a:pPr>
            <a:r>
              <a:rPr lang="en-US" dirty="0"/>
              <a:t>Effects on the distribution of molecules into subcellular compartments </a:t>
            </a:r>
            <a:endParaRPr lang="cs-CZ" dirty="0"/>
          </a:p>
          <a:p>
            <a:pPr marL="285750" indent="-285750">
              <a:buFont typeface="Arial" panose="020B0604020202020204" pitchFamily="34" charset="0"/>
              <a:buChar char="•"/>
            </a:pPr>
            <a:r>
              <a:rPr lang="en-US" dirty="0"/>
              <a:t>Alterations of the integrity of intracellular organelles </a:t>
            </a:r>
            <a:endParaRPr lang="cs-CZ" dirty="0"/>
          </a:p>
        </p:txBody>
      </p:sp>
      <p:sp>
        <p:nvSpPr>
          <p:cNvPr id="6" name="TextovéPole 5">
            <a:extLst>
              <a:ext uri="{FF2B5EF4-FFF2-40B4-BE49-F238E27FC236}">
                <a16:creationId xmlns:a16="http://schemas.microsoft.com/office/drawing/2014/main" id="{EF3D84BA-71D7-4673-AE83-6E2332748B70}"/>
              </a:ext>
            </a:extLst>
          </p:cNvPr>
          <p:cNvSpPr txBox="1"/>
          <p:nvPr/>
        </p:nvSpPr>
        <p:spPr>
          <a:xfrm>
            <a:off x="327532" y="1120676"/>
            <a:ext cx="8404988" cy="2308324"/>
          </a:xfrm>
          <a:prstGeom prst="rect">
            <a:avLst/>
          </a:prstGeom>
          <a:noFill/>
          <a:ln>
            <a:solidFill>
              <a:schemeClr val="tx1"/>
            </a:solidFill>
          </a:ln>
        </p:spPr>
        <p:txBody>
          <a:bodyPr wrap="square">
            <a:spAutoFit/>
          </a:bodyPr>
          <a:lstStyle/>
          <a:p>
            <a:pPr marL="285750" indent="-285750">
              <a:buFont typeface="Arial" panose="020B0604020202020204" pitchFamily="34" charset="0"/>
              <a:buChar char="•"/>
            </a:pPr>
            <a:r>
              <a:rPr lang="en-US" dirty="0"/>
              <a:t>Mutation </a:t>
            </a:r>
            <a:endParaRPr lang="cs-CZ" dirty="0"/>
          </a:p>
          <a:p>
            <a:pPr marL="285750" indent="-285750">
              <a:buFont typeface="Arial" panose="020B0604020202020204" pitchFamily="34" charset="0"/>
              <a:buChar char="•"/>
            </a:pPr>
            <a:r>
              <a:rPr lang="en-US" dirty="0"/>
              <a:t>Chromosomal nondisjunction and breaks Mitotic interference </a:t>
            </a:r>
            <a:endParaRPr lang="cs-CZ" dirty="0"/>
          </a:p>
          <a:p>
            <a:pPr marL="285750" indent="-285750">
              <a:buFont typeface="Arial" panose="020B0604020202020204" pitchFamily="34" charset="0"/>
              <a:buChar char="•"/>
            </a:pPr>
            <a:r>
              <a:rPr lang="en-US" dirty="0"/>
              <a:t>Altered nucleic acid integrity or function </a:t>
            </a:r>
            <a:endParaRPr lang="cs-CZ" dirty="0"/>
          </a:p>
          <a:p>
            <a:pPr marL="285750" indent="-285750">
              <a:buFont typeface="Arial" panose="020B0604020202020204" pitchFamily="34" charset="0"/>
              <a:buChar char="•"/>
            </a:pPr>
            <a:r>
              <a:rPr lang="en-US" dirty="0"/>
              <a:t>Lack of precursors and substrates needed for biosynthesis </a:t>
            </a:r>
            <a:endParaRPr lang="cs-CZ" dirty="0"/>
          </a:p>
          <a:p>
            <a:pPr marL="285750" indent="-285750">
              <a:buFont typeface="Arial" panose="020B0604020202020204" pitchFamily="34" charset="0"/>
              <a:buChar char="•"/>
            </a:pPr>
            <a:r>
              <a:rPr lang="en-US" dirty="0"/>
              <a:t>Altered energy sources </a:t>
            </a:r>
            <a:endParaRPr lang="cs-CZ" dirty="0"/>
          </a:p>
          <a:p>
            <a:pPr marL="285750" indent="-285750">
              <a:buFont typeface="Arial" panose="020B0604020202020204" pitchFamily="34" charset="0"/>
              <a:buChar char="•"/>
            </a:pPr>
            <a:r>
              <a:rPr lang="en-US" dirty="0"/>
              <a:t>Enzyme inhibitions </a:t>
            </a:r>
            <a:endParaRPr lang="cs-CZ" dirty="0"/>
          </a:p>
          <a:p>
            <a:pPr marL="285750" indent="-285750">
              <a:buFont typeface="Arial" panose="020B0604020202020204" pitchFamily="34" charset="0"/>
              <a:buChar char="•"/>
            </a:pPr>
            <a:r>
              <a:rPr lang="en-US" dirty="0"/>
              <a:t>Osmolar imbalance </a:t>
            </a:r>
            <a:endParaRPr lang="cs-CZ" dirty="0"/>
          </a:p>
          <a:p>
            <a:pPr marL="285750" indent="-285750">
              <a:buFont typeface="Arial" panose="020B0604020202020204" pitchFamily="34" charset="0"/>
              <a:buChar char="•"/>
            </a:pPr>
            <a:r>
              <a:rPr lang="en-US" dirty="0"/>
              <a:t>Altered membrane characteristics </a:t>
            </a:r>
            <a:endParaRPr lang="cs-CZ" dirty="0"/>
          </a:p>
        </p:txBody>
      </p:sp>
      <p:sp>
        <p:nvSpPr>
          <p:cNvPr id="7" name="TextovéPole 6">
            <a:extLst>
              <a:ext uri="{FF2B5EF4-FFF2-40B4-BE49-F238E27FC236}">
                <a16:creationId xmlns:a16="http://schemas.microsoft.com/office/drawing/2014/main" id="{8DF58D12-812B-453A-A4B3-340087F9A42F}"/>
              </a:ext>
            </a:extLst>
          </p:cNvPr>
          <p:cNvSpPr txBox="1"/>
          <p:nvPr/>
        </p:nvSpPr>
        <p:spPr>
          <a:xfrm>
            <a:off x="7260336" y="1613118"/>
            <a:ext cx="1472184" cy="707886"/>
          </a:xfrm>
          <a:prstGeom prst="rect">
            <a:avLst/>
          </a:prstGeom>
          <a:noFill/>
        </p:spPr>
        <p:txBody>
          <a:bodyPr wrap="square" rtlCol="0">
            <a:spAutoFit/>
          </a:bodyPr>
          <a:lstStyle/>
          <a:p>
            <a:r>
              <a:rPr lang="cs-CZ" sz="4000" b="1" dirty="0">
                <a:solidFill>
                  <a:srgbClr val="FF0000"/>
                </a:solidFill>
              </a:rPr>
              <a:t>1977</a:t>
            </a:r>
          </a:p>
        </p:txBody>
      </p:sp>
      <p:sp>
        <p:nvSpPr>
          <p:cNvPr id="9" name="TextovéPole 8">
            <a:extLst>
              <a:ext uri="{FF2B5EF4-FFF2-40B4-BE49-F238E27FC236}">
                <a16:creationId xmlns:a16="http://schemas.microsoft.com/office/drawing/2014/main" id="{53D045AB-0EF0-4E11-8D47-3CC7B4184A10}"/>
              </a:ext>
            </a:extLst>
          </p:cNvPr>
          <p:cNvSpPr txBox="1"/>
          <p:nvPr/>
        </p:nvSpPr>
        <p:spPr>
          <a:xfrm>
            <a:off x="7325868" y="4797236"/>
            <a:ext cx="1341120" cy="707886"/>
          </a:xfrm>
          <a:prstGeom prst="rect">
            <a:avLst/>
          </a:prstGeom>
          <a:noFill/>
        </p:spPr>
        <p:txBody>
          <a:bodyPr wrap="square" rtlCol="0">
            <a:spAutoFit/>
          </a:bodyPr>
          <a:lstStyle/>
          <a:p>
            <a:r>
              <a:rPr lang="cs-CZ" sz="4000" b="1" dirty="0">
                <a:solidFill>
                  <a:srgbClr val="FF0000"/>
                </a:solidFill>
              </a:rPr>
              <a:t>2010</a:t>
            </a:r>
          </a:p>
        </p:txBody>
      </p:sp>
      <p:sp>
        <p:nvSpPr>
          <p:cNvPr id="11" name="Obdélník 10">
            <a:extLst>
              <a:ext uri="{FF2B5EF4-FFF2-40B4-BE49-F238E27FC236}">
                <a16:creationId xmlns:a16="http://schemas.microsoft.com/office/drawing/2014/main" id="{9DAA9D0F-8E53-4788-8C71-8861194ED8B8}"/>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ovéPole 12">
            <a:extLst>
              <a:ext uri="{FF2B5EF4-FFF2-40B4-BE49-F238E27FC236}">
                <a16:creationId xmlns:a16="http://schemas.microsoft.com/office/drawing/2014/main" id="{01F00641-53BB-43A5-9281-A9B0E4CBAAE6}"/>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91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4566208" y="505920"/>
            <a:ext cx="4383074" cy="1876486"/>
          </a:xfrm>
          <a:prstGeom prst="rect">
            <a:avLst/>
          </a:prstGeom>
        </p:spPr>
      </p:pic>
      <p:pic>
        <p:nvPicPr>
          <p:cNvPr id="4" name="Obrázek 3"/>
          <p:cNvPicPr>
            <a:picLocks noChangeAspect="1"/>
          </p:cNvPicPr>
          <p:nvPr/>
        </p:nvPicPr>
        <p:blipFill>
          <a:blip r:embed="rId3"/>
          <a:stretch>
            <a:fillRect/>
          </a:stretch>
        </p:blipFill>
        <p:spPr>
          <a:xfrm>
            <a:off x="194718" y="505920"/>
            <a:ext cx="4188356" cy="6309078"/>
          </a:xfrm>
          <a:prstGeom prst="rect">
            <a:avLst/>
          </a:prstGeom>
        </p:spPr>
      </p:pic>
      <p:sp>
        <p:nvSpPr>
          <p:cNvPr id="5" name="TextovéPole 4"/>
          <p:cNvSpPr txBox="1"/>
          <p:nvPr/>
        </p:nvSpPr>
        <p:spPr>
          <a:xfrm>
            <a:off x="4663440" y="3429000"/>
            <a:ext cx="4627935" cy="1569660"/>
          </a:xfrm>
          <a:prstGeom prst="rect">
            <a:avLst/>
          </a:prstGeom>
          <a:noFill/>
        </p:spPr>
        <p:txBody>
          <a:bodyPr wrap="square" rtlCol="0">
            <a:spAutoFit/>
          </a:bodyPr>
          <a:lstStyle/>
          <a:p>
            <a:pPr marL="342900" indent="-342900">
              <a:buFont typeface="Arial" panose="020B0604020202020204" pitchFamily="34" charset="0"/>
              <a:buChar char="•"/>
            </a:pPr>
            <a:r>
              <a:rPr lang="cs-CZ" sz="2400" b="1" dirty="0" err="1"/>
              <a:t>Growth</a:t>
            </a:r>
            <a:r>
              <a:rPr lang="cs-CZ" sz="2400" b="1" dirty="0"/>
              <a:t> </a:t>
            </a:r>
            <a:r>
              <a:rPr lang="cs-CZ" sz="2400" b="1" dirty="0" err="1"/>
              <a:t>retardation</a:t>
            </a:r>
            <a:endParaRPr lang="cs-CZ" sz="2400" b="1" dirty="0"/>
          </a:p>
          <a:p>
            <a:pPr marL="342900" indent="-342900">
              <a:buFont typeface="Arial" panose="020B0604020202020204" pitchFamily="34" charset="0"/>
              <a:buChar char="•"/>
            </a:pPr>
            <a:r>
              <a:rPr lang="cs-CZ" sz="2400" b="1" dirty="0" err="1"/>
              <a:t>Failure</a:t>
            </a:r>
            <a:r>
              <a:rPr lang="cs-CZ" sz="2400" b="1" dirty="0"/>
              <a:t> </a:t>
            </a:r>
            <a:r>
              <a:rPr lang="cs-CZ" sz="2400" b="1" dirty="0" err="1"/>
              <a:t>of</a:t>
            </a:r>
            <a:r>
              <a:rPr lang="cs-CZ" sz="2400" b="1" dirty="0"/>
              <a:t> </a:t>
            </a:r>
            <a:r>
              <a:rPr lang="cs-CZ" sz="2400" b="1" dirty="0" err="1"/>
              <a:t>histogenesis</a:t>
            </a:r>
            <a:r>
              <a:rPr lang="cs-CZ" sz="2400" b="1" dirty="0"/>
              <a:t>, </a:t>
            </a:r>
            <a:r>
              <a:rPr lang="cs-CZ" sz="2400" b="1" dirty="0" err="1"/>
              <a:t>organogenesis</a:t>
            </a:r>
            <a:endParaRPr lang="cs-CZ" sz="2400" b="1" dirty="0"/>
          </a:p>
          <a:p>
            <a:pPr marL="342900" indent="-342900">
              <a:buFont typeface="Arial" panose="020B0604020202020204" pitchFamily="34" charset="0"/>
              <a:buChar char="•"/>
            </a:pPr>
            <a:r>
              <a:rPr lang="cs-CZ" sz="2400" b="1" dirty="0" err="1"/>
              <a:t>Embryonic</a:t>
            </a:r>
            <a:r>
              <a:rPr lang="cs-CZ" sz="2400" b="1" dirty="0"/>
              <a:t>/</a:t>
            </a:r>
            <a:r>
              <a:rPr lang="cs-CZ" sz="2400" b="1" dirty="0" err="1"/>
              <a:t>fetal</a:t>
            </a:r>
            <a:r>
              <a:rPr lang="cs-CZ" sz="2400" b="1" dirty="0"/>
              <a:t> </a:t>
            </a:r>
            <a:r>
              <a:rPr lang="cs-CZ" sz="2400" b="1" dirty="0" err="1"/>
              <a:t>death</a:t>
            </a:r>
            <a:endParaRPr lang="en-US" sz="2400" b="1" dirty="0"/>
          </a:p>
        </p:txBody>
      </p:sp>
      <p:sp>
        <p:nvSpPr>
          <p:cNvPr id="2" name="Obdélník 1">
            <a:extLst>
              <a:ext uri="{FF2B5EF4-FFF2-40B4-BE49-F238E27FC236}">
                <a16:creationId xmlns:a16="http://schemas.microsoft.com/office/drawing/2014/main" id="{935B350E-CFD6-47C1-BE7A-CA65F08D2BA0}"/>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4D107DD2-2361-4B97-8A1E-5CF0BDE97814}"/>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84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3584347" y="1764058"/>
            <a:ext cx="5416778" cy="4344708"/>
          </a:xfrm>
          <a:prstGeom prst="rect">
            <a:avLst/>
          </a:prstGeom>
        </p:spPr>
      </p:pic>
      <p:sp>
        <p:nvSpPr>
          <p:cNvPr id="4" name="Obdélník 3"/>
          <p:cNvSpPr/>
          <p:nvPr/>
        </p:nvSpPr>
        <p:spPr>
          <a:xfrm>
            <a:off x="175130" y="3059668"/>
            <a:ext cx="3090860" cy="523220"/>
          </a:xfrm>
          <a:prstGeom prst="rect">
            <a:avLst/>
          </a:prstGeom>
        </p:spPr>
        <p:txBody>
          <a:bodyPr wrap="square">
            <a:spAutoFit/>
          </a:bodyPr>
          <a:lstStyle/>
          <a:p>
            <a:r>
              <a:rPr lang="cs-CZ" sz="1400" dirty="0">
                <a:solidFill>
                  <a:srgbClr val="0000DC"/>
                </a:solidFill>
                <a:hlinkClick r:id="rId3">
                  <a:extLst>
                    <a:ext uri="{A12FA001-AC4F-418D-AE19-62706E023703}">
                      <ahyp:hlinkClr xmlns:ahyp="http://schemas.microsoft.com/office/drawing/2018/hyperlinkcolor" val="tx"/>
                    </a:ext>
                  </a:extLst>
                </a:hlinkClick>
              </a:rPr>
              <a:t>https://www.govinfo.gov/content/pkg/FR-2008-05-29/pdf/E8-11806.pdf</a:t>
            </a:r>
            <a:endParaRPr lang="en-US" sz="1400" dirty="0">
              <a:solidFill>
                <a:srgbClr val="0000DC"/>
              </a:solidFill>
            </a:endParaRPr>
          </a:p>
        </p:txBody>
      </p:sp>
      <p:sp>
        <p:nvSpPr>
          <p:cNvPr id="6" name="Obdélník 5">
            <a:extLst>
              <a:ext uri="{FF2B5EF4-FFF2-40B4-BE49-F238E27FC236}">
                <a16:creationId xmlns:a16="http://schemas.microsoft.com/office/drawing/2014/main" id="{17103E39-B793-4A58-962C-A00808B016D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EB533B98-3252-469F-A985-FD8498B358A5}"/>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10" name="TextovéPole 9">
            <a:extLst>
              <a:ext uri="{FF2B5EF4-FFF2-40B4-BE49-F238E27FC236}">
                <a16:creationId xmlns:a16="http://schemas.microsoft.com/office/drawing/2014/main" id="{B7CFA7BA-C0F4-400B-A508-BA23B65A85D1}"/>
              </a:ext>
            </a:extLst>
          </p:cNvPr>
          <p:cNvSpPr txBox="1"/>
          <p:nvPr/>
        </p:nvSpPr>
        <p:spPr>
          <a:xfrm>
            <a:off x="0" y="833613"/>
            <a:ext cx="5830557" cy="400110"/>
          </a:xfrm>
          <a:prstGeom prst="rect">
            <a:avLst/>
          </a:prstGeom>
          <a:noFill/>
        </p:spPr>
        <p:txBody>
          <a:bodyPr wrap="square" rtlCol="0">
            <a:spAutoFit/>
          </a:bodyPr>
          <a:lstStyle/>
          <a:p>
            <a:pPr algn="ctr"/>
            <a:r>
              <a:rPr lang="cs-CZ" sz="2000" b="1" dirty="0" err="1">
                <a:solidFill>
                  <a:srgbClr val="0000DC"/>
                </a:solidFill>
                <a:latin typeface="Arial" panose="020B0604020202020204" pitchFamily="34" charset="0"/>
                <a:cs typeface="Arial" panose="020B0604020202020204" pitchFamily="34" charset="0"/>
              </a:rPr>
              <a:t>How</a:t>
            </a:r>
            <a:r>
              <a:rPr lang="cs-CZ" sz="2000" b="1" dirty="0">
                <a:solidFill>
                  <a:srgbClr val="0000DC"/>
                </a:solidFill>
                <a:latin typeface="Arial" panose="020B0604020202020204" pitchFamily="34" charset="0"/>
                <a:cs typeface="Arial" panose="020B0604020202020204" pitchFamily="34" charset="0"/>
              </a:rPr>
              <a:t> to </a:t>
            </a:r>
            <a:r>
              <a:rPr lang="cs-CZ" sz="2000" b="1" dirty="0" err="1">
                <a:solidFill>
                  <a:srgbClr val="0000DC"/>
                </a:solidFill>
                <a:latin typeface="Arial" panose="020B0604020202020204" pitchFamily="34" charset="0"/>
                <a:cs typeface="Arial" panose="020B0604020202020204" pitchFamily="34" charset="0"/>
              </a:rPr>
              <a:t>classify</a:t>
            </a:r>
            <a:r>
              <a:rPr lang="cs-CZ" sz="2000" b="1" dirty="0">
                <a:solidFill>
                  <a:srgbClr val="0000DC"/>
                </a:solidFill>
                <a:latin typeface="Arial" panose="020B0604020202020204" pitchFamily="34" charset="0"/>
                <a:cs typeface="Arial" panose="020B0604020202020204" pitchFamily="34" charset="0"/>
              </a:rPr>
              <a:t> a teratogen?</a:t>
            </a:r>
          </a:p>
        </p:txBody>
      </p:sp>
      <p:pic>
        <p:nvPicPr>
          <p:cNvPr id="5122" name="Picture 2" descr="FDA Logo Policy | FDA">
            <a:extLst>
              <a:ext uri="{FF2B5EF4-FFF2-40B4-BE49-F238E27FC236}">
                <a16:creationId xmlns:a16="http://schemas.microsoft.com/office/drawing/2014/main" id="{149D0CD5-AEE7-4000-80AF-35E20C8B2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38036"/>
            <a:ext cx="3090860" cy="738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61838D32-C2D5-4BC0-1089-82DA9CD753CE}"/>
              </a:ext>
            </a:extLst>
          </p:cNvPr>
          <p:cNvSpPr txBox="1"/>
          <p:nvPr/>
        </p:nvSpPr>
        <p:spPr>
          <a:xfrm>
            <a:off x="141462" y="5331889"/>
            <a:ext cx="3410630" cy="1169551"/>
          </a:xfrm>
          <a:prstGeom prst="rect">
            <a:avLst/>
          </a:prstGeom>
          <a:noFill/>
        </p:spPr>
        <p:txBody>
          <a:bodyPr wrap="square">
            <a:spAutoFit/>
          </a:bodyPr>
          <a:lstStyle/>
          <a:p>
            <a:pPr algn="just"/>
            <a:r>
              <a:rPr lang="cs-CZ" sz="1400" u="sng" dirty="0">
                <a:solidFill>
                  <a:srgbClr val="0000DC"/>
                </a:solidFill>
              </a:rPr>
              <a:t>https://www.ema.europa.eu/en/documents/regulatory-procedural-guideline/guideline-exposure-medicinal-products-during-pregnancy-need-post-authorisation-data_en.pdf</a:t>
            </a:r>
          </a:p>
        </p:txBody>
      </p:sp>
      <p:pic>
        <p:nvPicPr>
          <p:cNvPr id="11" name="Grafický objekt 10">
            <a:extLst>
              <a:ext uri="{FF2B5EF4-FFF2-40B4-BE49-F238E27FC236}">
                <a16:creationId xmlns:a16="http://schemas.microsoft.com/office/drawing/2014/main" id="{211A821B-1567-9408-1C2A-E3F9EE01B3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62" y="4541278"/>
            <a:ext cx="3264543" cy="618545"/>
          </a:xfrm>
          <a:prstGeom prst="rect">
            <a:avLst/>
          </a:prstGeom>
        </p:spPr>
      </p:pic>
    </p:spTree>
    <p:extLst>
      <p:ext uri="{BB962C8B-B14F-4D97-AF65-F5344CB8AC3E}">
        <p14:creationId xmlns:p14="http://schemas.microsoft.com/office/powerpoint/2010/main" val="191941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5F8795D1-FBBA-2EDF-CC35-F7B0B85BEB91}"/>
              </a:ext>
            </a:extLst>
          </p:cNvPr>
          <p:cNvPicPr>
            <a:picLocks noChangeAspect="1"/>
          </p:cNvPicPr>
          <p:nvPr/>
        </p:nvPicPr>
        <p:blipFill>
          <a:blip r:embed="rId2"/>
          <a:stretch>
            <a:fillRect/>
          </a:stretch>
        </p:blipFill>
        <p:spPr>
          <a:xfrm>
            <a:off x="1776047" y="2114703"/>
            <a:ext cx="7155106" cy="4556828"/>
          </a:xfrm>
          <a:prstGeom prst="rect">
            <a:avLst/>
          </a:prstGeom>
        </p:spPr>
      </p:pic>
      <p:sp>
        <p:nvSpPr>
          <p:cNvPr id="4" name="Obdélník 3">
            <a:extLst>
              <a:ext uri="{FF2B5EF4-FFF2-40B4-BE49-F238E27FC236}">
                <a16:creationId xmlns:a16="http://schemas.microsoft.com/office/drawing/2014/main" id="{487AFAD5-B7EA-E690-08BD-A39CA520E971}"/>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C6E77CF6-B4FF-7F54-05B4-26208D115FE7}"/>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38E8F746-52AD-7B8A-85B7-197ABAEC6550}"/>
              </a:ext>
            </a:extLst>
          </p:cNvPr>
          <p:cNvSpPr txBox="1"/>
          <p:nvPr/>
        </p:nvSpPr>
        <p:spPr>
          <a:xfrm>
            <a:off x="0" y="833613"/>
            <a:ext cx="5830557" cy="400110"/>
          </a:xfrm>
          <a:prstGeom prst="rect">
            <a:avLst/>
          </a:prstGeom>
          <a:noFill/>
        </p:spPr>
        <p:txBody>
          <a:bodyPr wrap="square" rtlCol="0">
            <a:spAutoFit/>
          </a:bodyPr>
          <a:lstStyle/>
          <a:p>
            <a:r>
              <a:rPr lang="cs-CZ" sz="2000" b="1" dirty="0" err="1">
                <a:solidFill>
                  <a:srgbClr val="0000DC"/>
                </a:solidFill>
                <a:latin typeface="Arial" panose="020B0604020202020204" pitchFamily="34" charset="0"/>
                <a:cs typeface="Arial" panose="020B0604020202020204" pitchFamily="34" charset="0"/>
              </a:rPr>
              <a:t>Further</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reading</a:t>
            </a:r>
            <a:endParaRPr lang="cs-CZ" sz="2000" b="1" dirty="0">
              <a:solidFill>
                <a:srgbClr val="0000D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691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539" y="709612"/>
            <a:ext cx="8162925" cy="543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0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Obdélník 2"/>
          <p:cNvSpPr/>
          <p:nvPr/>
        </p:nvSpPr>
        <p:spPr>
          <a:xfrm>
            <a:off x="226103" y="2204846"/>
            <a:ext cx="8845499" cy="800219"/>
          </a:xfrm>
          <a:prstGeom prst="rect">
            <a:avLst/>
          </a:prstGeom>
        </p:spPr>
        <p:txBody>
          <a:bodyPr wrap="square">
            <a:spAutoFit/>
          </a:bodyPr>
          <a:lstStyle/>
          <a:p>
            <a:r>
              <a:rPr lang="en-US" sz="2800" b="1" i="0" dirty="0">
                <a:solidFill>
                  <a:srgbClr val="0000DC"/>
                </a:solidFill>
                <a:effectLst/>
                <a:cs typeface="Arial" panose="020B0604020202020204" pitchFamily="34" charset="0"/>
              </a:rPr>
              <a:t>Teratology</a:t>
            </a:r>
            <a:r>
              <a:rPr lang="en-US" b="0" i="0" dirty="0">
                <a:effectLst/>
                <a:cs typeface="Arial" panose="020B0604020202020204" pitchFamily="34" charset="0"/>
              </a:rPr>
              <a:t> is the study of </a:t>
            </a:r>
            <a:r>
              <a:rPr lang="en-US" b="0" i="0" u="none" strike="noStrike" dirty="0">
                <a:effectLst/>
                <a:cs typeface="Arial" panose="020B0604020202020204" pitchFamily="34" charset="0"/>
              </a:rPr>
              <a:t>birth defects</a:t>
            </a:r>
            <a:r>
              <a:rPr lang="en-US" b="0" i="0" dirty="0">
                <a:effectLst/>
                <a:cs typeface="Arial" panose="020B0604020202020204" pitchFamily="34" charset="0"/>
              </a:rPr>
              <a:t>, and a </a:t>
            </a:r>
            <a:r>
              <a:rPr lang="en-US" sz="2800" b="1" i="0" dirty="0">
                <a:solidFill>
                  <a:srgbClr val="0000DC"/>
                </a:solidFill>
                <a:effectLst/>
                <a:cs typeface="Arial" panose="020B0604020202020204" pitchFamily="34" charset="0"/>
              </a:rPr>
              <a:t>teratogen</a:t>
            </a:r>
            <a:r>
              <a:rPr lang="en-US" b="0" i="0" dirty="0">
                <a:effectLst/>
                <a:cs typeface="Arial" panose="020B0604020202020204" pitchFamily="34" charset="0"/>
              </a:rPr>
              <a:t> is something that either induces or amplifies abnormal embryonic or fetal development and causes </a:t>
            </a:r>
            <a:r>
              <a:rPr lang="en-US" b="0" i="0" u="none" strike="noStrike" dirty="0">
                <a:effectLst/>
                <a:cs typeface="Arial" panose="020B0604020202020204" pitchFamily="34" charset="0"/>
              </a:rPr>
              <a:t>birth defects</a:t>
            </a:r>
            <a:r>
              <a:rPr lang="en-US" b="0" i="0" dirty="0">
                <a:effectLst/>
                <a:cs typeface="Arial" panose="020B0604020202020204" pitchFamily="34" charset="0"/>
              </a:rPr>
              <a:t>. </a:t>
            </a:r>
            <a:endParaRPr lang="en-US" dirty="0">
              <a:cs typeface="Arial" panose="020B0604020202020204" pitchFamily="34" charset="0"/>
            </a:endParaRPr>
          </a:p>
        </p:txBody>
      </p:sp>
      <p:grpSp>
        <p:nvGrpSpPr>
          <p:cNvPr id="7" name="Skupina 6">
            <a:extLst>
              <a:ext uri="{FF2B5EF4-FFF2-40B4-BE49-F238E27FC236}">
                <a16:creationId xmlns:a16="http://schemas.microsoft.com/office/drawing/2014/main" id="{E488FADD-3E33-4CCC-A37F-2F336D1C6379}"/>
              </a:ext>
            </a:extLst>
          </p:cNvPr>
          <p:cNvGrpSpPr/>
          <p:nvPr/>
        </p:nvGrpSpPr>
        <p:grpSpPr>
          <a:xfrm>
            <a:off x="0" y="-131975"/>
            <a:ext cx="9144000" cy="505920"/>
            <a:chOff x="0" y="0"/>
            <a:chExt cx="9144000" cy="505920"/>
          </a:xfrm>
        </p:grpSpPr>
        <p:sp>
          <p:nvSpPr>
            <p:cNvPr id="2" name="Obdélník 1">
              <a:extLst>
                <a:ext uri="{FF2B5EF4-FFF2-40B4-BE49-F238E27FC236}">
                  <a16:creationId xmlns:a16="http://schemas.microsoft.com/office/drawing/2014/main" id="{79B57727-0C8D-4FF9-93B0-C9B54195DA8F}"/>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2BF11B7D-4989-43C0-81ED-A844B344AB8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10" name="Obdélník 9">
            <a:extLst>
              <a:ext uri="{FF2B5EF4-FFF2-40B4-BE49-F238E27FC236}">
                <a16:creationId xmlns:a16="http://schemas.microsoft.com/office/drawing/2014/main" id="{91450180-0AD8-4000-AC90-11CD07CA8E40}"/>
              </a:ext>
            </a:extLst>
          </p:cNvPr>
          <p:cNvSpPr/>
          <p:nvPr/>
        </p:nvSpPr>
        <p:spPr>
          <a:xfrm>
            <a:off x="226104" y="1044642"/>
            <a:ext cx="8845499" cy="523220"/>
          </a:xfrm>
          <a:prstGeom prst="rect">
            <a:avLst/>
          </a:prstGeom>
        </p:spPr>
        <p:txBody>
          <a:bodyPr wrap="square">
            <a:spAutoFit/>
          </a:bodyPr>
          <a:lstStyle/>
          <a:p>
            <a:r>
              <a:rPr lang="cs-CZ" sz="2800" b="1" i="0" dirty="0">
                <a:solidFill>
                  <a:srgbClr val="0000DC"/>
                </a:solidFill>
                <a:effectLst/>
                <a:cs typeface="Arial" panose="020B0604020202020204" pitchFamily="34" charset="0"/>
              </a:rPr>
              <a:t>Embryology</a:t>
            </a:r>
            <a:r>
              <a:rPr lang="en-US" b="0" i="0" dirty="0">
                <a:effectLst/>
                <a:cs typeface="Arial" panose="020B0604020202020204" pitchFamily="34" charset="0"/>
              </a:rPr>
              <a:t> is the study of normal </a:t>
            </a:r>
            <a:r>
              <a:rPr lang="cs-CZ" b="0" i="0" dirty="0" err="1">
                <a:effectLst/>
                <a:cs typeface="Arial" panose="020B0604020202020204" pitchFamily="34" charset="0"/>
              </a:rPr>
              <a:t>intrauterine</a:t>
            </a:r>
            <a:r>
              <a:rPr lang="cs-CZ" b="0" i="0" dirty="0">
                <a:effectLst/>
                <a:cs typeface="Arial" panose="020B0604020202020204" pitchFamily="34" charset="0"/>
              </a:rPr>
              <a:t> </a:t>
            </a:r>
            <a:r>
              <a:rPr lang="en-US" b="0" i="0" dirty="0">
                <a:effectLst/>
                <a:cs typeface="Arial" panose="020B0604020202020204" pitchFamily="34" charset="0"/>
              </a:rPr>
              <a:t>embryonic or fetal development</a:t>
            </a:r>
            <a:r>
              <a:rPr lang="cs-CZ" b="0" i="0" dirty="0">
                <a:effectLst/>
                <a:cs typeface="Arial" panose="020B0604020202020204" pitchFamily="34" charset="0"/>
              </a:rPr>
              <a:t>.</a:t>
            </a:r>
            <a:endParaRPr lang="en-US" dirty="0">
              <a:cs typeface="Arial" panose="020B0604020202020204" pitchFamily="34" charset="0"/>
            </a:endParaRPr>
          </a:p>
        </p:txBody>
      </p:sp>
      <p:pic>
        <p:nvPicPr>
          <p:cNvPr id="1032" name="Picture 8" descr="A Teratogen Is….” Campaign from Yukon | Girls, Women, Alcohol, and Pregnancy">
            <a:extLst>
              <a:ext uri="{FF2B5EF4-FFF2-40B4-BE49-F238E27FC236}">
                <a16:creationId xmlns:a16="http://schemas.microsoft.com/office/drawing/2014/main" id="{2180DF70-0002-43C5-AE37-32C5672A6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236976"/>
            <a:ext cx="3492818" cy="349281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1518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Behind Brazil's Alarming Surge in Babies Born with Small Hea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324" y="3000454"/>
            <a:ext cx="561975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The present day Zika Forest Research Field Station is located in the... |  Download Scientific Diagram">
            <a:extLst>
              <a:ext uri="{FF2B5EF4-FFF2-40B4-BE49-F238E27FC236}">
                <a16:creationId xmlns:a16="http://schemas.microsoft.com/office/drawing/2014/main" id="{BEB6E392-FC2A-4C24-8AB3-FBADEC664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48" y="291548"/>
            <a:ext cx="4600963" cy="460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392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297180" y="750637"/>
            <a:ext cx="8549640" cy="5776593"/>
          </a:xfrm>
          <a:prstGeom prst="rect">
            <a:avLst/>
          </a:prstGeom>
        </p:spPr>
      </p:pic>
      <p:sp>
        <p:nvSpPr>
          <p:cNvPr id="4" name="Obdélník 3">
            <a:extLst>
              <a:ext uri="{FF2B5EF4-FFF2-40B4-BE49-F238E27FC236}">
                <a16:creationId xmlns:a16="http://schemas.microsoft.com/office/drawing/2014/main" id="{7E92852D-D2CD-46EE-A7E6-4EC79F3CD442}"/>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793EA8B5-B734-4B8E-AB53-7E88B8D3DC6A}"/>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4465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zika microceph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908" y="1847279"/>
            <a:ext cx="8380184" cy="3377215"/>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 2"/>
          <p:cNvSpPr/>
          <p:nvPr/>
        </p:nvSpPr>
        <p:spPr>
          <a:xfrm>
            <a:off x="720019" y="1043207"/>
            <a:ext cx="5314275" cy="400110"/>
          </a:xfrm>
          <a:prstGeom prst="rect">
            <a:avLst/>
          </a:prstGeom>
        </p:spPr>
        <p:txBody>
          <a:bodyPr wrap="none">
            <a:spAutoFit/>
          </a:bodyPr>
          <a:lstStyle/>
          <a:p>
            <a:r>
              <a:rPr lang="cs-CZ" sz="2000" b="1" dirty="0">
                <a:solidFill>
                  <a:srgbClr val="0000DC"/>
                </a:solidFill>
                <a:latin typeface="Arial" panose="020B0604020202020204" pitchFamily="34" charset="0"/>
                <a:cs typeface="Arial" panose="020B0604020202020204" pitchFamily="34" charset="0"/>
              </a:rPr>
              <a:t>Evidence </a:t>
            </a:r>
            <a:r>
              <a:rPr lang="cs-CZ" sz="2000" b="1" dirty="0" err="1">
                <a:solidFill>
                  <a:srgbClr val="0000DC"/>
                </a:solidFill>
                <a:latin typeface="Arial" panose="020B0604020202020204" pitchFamily="34" charset="0"/>
                <a:cs typeface="Arial" panose="020B0604020202020204" pitchFamily="34" charset="0"/>
              </a:rPr>
              <a:t>for</a:t>
            </a:r>
            <a:r>
              <a:rPr lang="cs-CZ" sz="2000" b="1" dirty="0">
                <a:solidFill>
                  <a:srgbClr val="0000DC"/>
                </a:solidFill>
                <a:latin typeface="Arial" panose="020B0604020202020204" pitchFamily="34" charset="0"/>
                <a:cs typeface="Arial" panose="020B0604020202020204" pitchFamily="34" charset="0"/>
              </a:rPr>
              <a:t> ZIKV </a:t>
            </a:r>
            <a:r>
              <a:rPr lang="cs-CZ" sz="2000" b="1" dirty="0" err="1">
                <a:solidFill>
                  <a:srgbClr val="0000DC"/>
                </a:solidFill>
                <a:latin typeface="Arial" panose="020B0604020202020204" pitchFamily="34" charset="0"/>
                <a:cs typeface="Arial" panose="020B0604020202020204" pitchFamily="34" charset="0"/>
              </a:rPr>
              <a:t>induced</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microcephaly</a:t>
            </a:r>
            <a:r>
              <a:rPr lang="cs-CZ" sz="2000" b="1" dirty="0">
                <a:solidFill>
                  <a:srgbClr val="0000DC"/>
                </a:solidFill>
                <a:latin typeface="Arial" panose="020B0604020202020204" pitchFamily="34" charset="0"/>
                <a:cs typeface="Arial" panose="020B0604020202020204" pitchFamily="34" charset="0"/>
              </a:rPr>
              <a:t>?</a:t>
            </a:r>
            <a:endParaRPr lang="en-US" sz="2000" b="1" dirty="0">
              <a:solidFill>
                <a:srgbClr val="0000DC"/>
              </a:solidFill>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64F34240-14BE-4C5B-AE8F-F1F0FB2934BE}"/>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887E94CE-A4EC-4CDA-8D58-5625329562BA}"/>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7852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284" y="1098257"/>
            <a:ext cx="4198585"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How</a:t>
            </a:r>
            <a:r>
              <a:rPr lang="cs-CZ" sz="2000" b="1" dirty="0">
                <a:solidFill>
                  <a:srgbClr val="0000DC"/>
                </a:solidFill>
                <a:latin typeface="Arial" panose="020B0604020202020204" pitchFamily="34" charset="0"/>
                <a:cs typeface="Arial" panose="020B0604020202020204" pitchFamily="34" charset="0"/>
              </a:rPr>
              <a:t> to </a:t>
            </a:r>
            <a:r>
              <a:rPr lang="cs-CZ" sz="2000" b="1" dirty="0" err="1">
                <a:solidFill>
                  <a:srgbClr val="0000DC"/>
                </a:solidFill>
                <a:latin typeface="Arial" panose="020B0604020202020204" pitchFamily="34" charset="0"/>
                <a:cs typeface="Arial" panose="020B0604020202020204" pitchFamily="34" charset="0"/>
              </a:rPr>
              <a:t>identify</a:t>
            </a:r>
            <a:r>
              <a:rPr lang="cs-CZ" sz="2000" b="1" dirty="0">
                <a:solidFill>
                  <a:srgbClr val="0000DC"/>
                </a:solidFill>
                <a:latin typeface="Arial" panose="020B0604020202020204" pitchFamily="34" charset="0"/>
                <a:cs typeface="Arial" panose="020B0604020202020204" pitchFamily="34" charset="0"/>
              </a:rPr>
              <a:t> a </a:t>
            </a:r>
            <a:r>
              <a:rPr lang="cs-CZ" sz="2000" b="1" dirty="0" err="1">
                <a:solidFill>
                  <a:srgbClr val="0000DC"/>
                </a:solidFill>
                <a:latin typeface="Arial" panose="020B0604020202020204" pitchFamily="34" charset="0"/>
                <a:cs typeface="Arial" panose="020B0604020202020204" pitchFamily="34" charset="0"/>
              </a:rPr>
              <a:t>new</a:t>
            </a:r>
            <a:r>
              <a:rPr lang="cs-CZ" sz="2000" b="1" dirty="0">
                <a:solidFill>
                  <a:srgbClr val="0000DC"/>
                </a:solidFill>
                <a:latin typeface="Arial" panose="020B0604020202020204" pitchFamily="34" charset="0"/>
                <a:cs typeface="Arial" panose="020B0604020202020204" pitchFamily="34" charset="0"/>
              </a:rPr>
              <a:t> teratogen?</a:t>
            </a:r>
            <a:endParaRPr lang="en-US" sz="2000" b="1" dirty="0">
              <a:solidFill>
                <a:srgbClr val="0000DC"/>
              </a:solidFill>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03FC9C9A-CB3E-4A2B-8CC4-DDDE29274AB4}"/>
              </a:ext>
            </a:extLst>
          </p:cNvPr>
          <p:cNvSpPr txBox="1"/>
          <p:nvPr/>
        </p:nvSpPr>
        <p:spPr>
          <a:xfrm>
            <a:off x="142875" y="1498367"/>
            <a:ext cx="7024027" cy="3699474"/>
          </a:xfrm>
          <a:prstGeom prst="rect">
            <a:avLst/>
          </a:prstGeom>
          <a:noFill/>
        </p:spPr>
        <p:txBody>
          <a:bodyPr wrap="square">
            <a:spAutoFit/>
          </a:bodyPr>
          <a:lstStyle/>
          <a:p>
            <a:pPr algn="l">
              <a:lnSpc>
                <a:spcPct val="200000"/>
              </a:lnSpc>
            </a:pPr>
            <a:endParaRPr lang="en-US" sz="2000" dirty="0"/>
          </a:p>
          <a:p>
            <a:pPr>
              <a:lnSpc>
                <a:spcPct val="200000"/>
              </a:lnSpc>
              <a:buFont typeface="Arial" panose="020B0604020202020204" pitchFamily="34" charset="0"/>
              <a:buChar char="•"/>
            </a:pPr>
            <a:r>
              <a:rPr lang="cs-CZ" sz="2000" dirty="0"/>
              <a:t> </a:t>
            </a:r>
            <a:r>
              <a:rPr lang="en-US" sz="2000" dirty="0"/>
              <a:t>Observations from human exposure</a:t>
            </a:r>
            <a:endParaRPr lang="cs-CZ" sz="2000" dirty="0"/>
          </a:p>
          <a:p>
            <a:pPr>
              <a:lnSpc>
                <a:spcPct val="200000"/>
              </a:lnSpc>
              <a:buFont typeface="Arial" panose="020B0604020202020204" pitchFamily="34" charset="0"/>
              <a:buChar char="•"/>
            </a:pPr>
            <a:r>
              <a:rPr lang="cs-CZ" sz="2000" dirty="0"/>
              <a:t> </a:t>
            </a:r>
            <a:r>
              <a:rPr lang="cs-CZ" sz="2000" u="sng" dirty="0"/>
              <a:t>Epidemiology</a:t>
            </a:r>
            <a:r>
              <a:rPr lang="cs-CZ" sz="2000" dirty="0"/>
              <a:t> – </a:t>
            </a:r>
            <a:r>
              <a:rPr lang="cs-CZ" sz="2000" dirty="0" err="1"/>
              <a:t>Bradford</a:t>
            </a:r>
            <a:r>
              <a:rPr lang="cs-CZ" sz="2000" dirty="0"/>
              <a:t> </a:t>
            </a:r>
            <a:r>
              <a:rPr lang="cs-CZ" sz="2000" dirty="0" err="1"/>
              <a:t>Hill</a:t>
            </a:r>
            <a:r>
              <a:rPr lang="cs-CZ" sz="2000" dirty="0"/>
              <a:t> </a:t>
            </a:r>
            <a:r>
              <a:rPr lang="cs-CZ" sz="2000" dirty="0" err="1"/>
              <a:t>criteria</a:t>
            </a:r>
            <a:endParaRPr lang="cs-CZ" sz="2000" dirty="0"/>
          </a:p>
          <a:p>
            <a:pPr>
              <a:lnSpc>
                <a:spcPct val="200000"/>
              </a:lnSpc>
              <a:buFont typeface="Arial" panose="020B0604020202020204" pitchFamily="34" charset="0"/>
              <a:buChar char="•"/>
            </a:pPr>
            <a:r>
              <a:rPr lang="cs-CZ" sz="2000" dirty="0"/>
              <a:t> </a:t>
            </a:r>
            <a:r>
              <a:rPr lang="cs-CZ" sz="2000" u="sng" dirty="0" err="1"/>
              <a:t>Understand</a:t>
            </a:r>
            <a:r>
              <a:rPr lang="cs-CZ" sz="2000" u="sng" dirty="0"/>
              <a:t> </a:t>
            </a:r>
            <a:r>
              <a:rPr lang="cs-CZ" sz="2000" u="sng" dirty="0" err="1"/>
              <a:t>the</a:t>
            </a:r>
            <a:r>
              <a:rPr lang="cs-CZ" sz="2000" u="sng" dirty="0"/>
              <a:t> </a:t>
            </a:r>
            <a:r>
              <a:rPr lang="cs-CZ" sz="2000" u="sng" dirty="0" err="1"/>
              <a:t>biological</a:t>
            </a:r>
            <a:r>
              <a:rPr lang="cs-CZ" sz="2000" u="sng" dirty="0"/>
              <a:t> </a:t>
            </a:r>
            <a:r>
              <a:rPr lang="cs-CZ" sz="2000" u="sng" dirty="0" err="1"/>
              <a:t>context</a:t>
            </a:r>
            <a:r>
              <a:rPr lang="en-US" sz="2000" dirty="0"/>
              <a:t> </a:t>
            </a:r>
            <a:r>
              <a:rPr lang="cs-CZ" sz="2000" dirty="0"/>
              <a:t>– </a:t>
            </a:r>
            <a:r>
              <a:rPr lang="cs-CZ" sz="2000" dirty="0" err="1"/>
              <a:t>transmission</a:t>
            </a:r>
            <a:r>
              <a:rPr lang="cs-CZ" sz="2000" dirty="0"/>
              <a:t> in </a:t>
            </a:r>
            <a:r>
              <a:rPr lang="cs-CZ" sz="2000" dirty="0" err="1"/>
              <a:t>ecosystem</a:t>
            </a:r>
            <a:endParaRPr lang="cs-CZ" sz="2000" dirty="0"/>
          </a:p>
          <a:p>
            <a:pPr>
              <a:lnSpc>
                <a:spcPct val="200000"/>
              </a:lnSpc>
              <a:buFont typeface="Arial" panose="020B0604020202020204" pitchFamily="34" charset="0"/>
              <a:buChar char="•"/>
            </a:pPr>
            <a:r>
              <a:rPr lang="cs-CZ" sz="2000" u="sng" dirty="0"/>
              <a:t> </a:t>
            </a:r>
            <a:r>
              <a:rPr lang="cs-CZ" sz="2000" u="sng" dirty="0" err="1"/>
              <a:t>Mechanism</a:t>
            </a:r>
            <a:r>
              <a:rPr lang="cs-CZ" sz="2000" u="sng" dirty="0"/>
              <a:t> </a:t>
            </a:r>
            <a:r>
              <a:rPr lang="cs-CZ" sz="2000" u="sng" dirty="0" err="1"/>
              <a:t>of</a:t>
            </a:r>
            <a:r>
              <a:rPr lang="cs-CZ" sz="2000" u="sng" dirty="0"/>
              <a:t> </a:t>
            </a:r>
            <a:r>
              <a:rPr lang="cs-CZ" sz="2000" u="sng" dirty="0" err="1"/>
              <a:t>action</a:t>
            </a:r>
            <a:r>
              <a:rPr lang="cs-CZ" sz="2000" u="sng" dirty="0"/>
              <a:t>  </a:t>
            </a:r>
          </a:p>
          <a:p>
            <a:pPr>
              <a:lnSpc>
                <a:spcPct val="200000"/>
              </a:lnSpc>
              <a:buFont typeface="Arial" panose="020B0604020202020204" pitchFamily="34" charset="0"/>
              <a:buChar char="•"/>
            </a:pPr>
            <a:r>
              <a:rPr lang="cs-CZ" sz="2000" dirty="0"/>
              <a:t> </a:t>
            </a:r>
            <a:r>
              <a:rPr lang="cs-CZ" sz="2000" dirty="0" err="1"/>
              <a:t>Validate</a:t>
            </a:r>
            <a:r>
              <a:rPr lang="cs-CZ" sz="2000" dirty="0"/>
              <a:t> on </a:t>
            </a:r>
            <a:r>
              <a:rPr lang="cs-CZ" sz="2000" dirty="0" err="1"/>
              <a:t>animals</a:t>
            </a:r>
            <a:endParaRPr lang="cs-CZ" sz="2000" dirty="0"/>
          </a:p>
        </p:txBody>
      </p:sp>
    </p:spTree>
    <p:extLst>
      <p:ext uri="{BB962C8B-B14F-4D97-AF65-F5344CB8AC3E}">
        <p14:creationId xmlns:p14="http://schemas.microsoft.com/office/powerpoint/2010/main" val="186975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4285" y="1488770"/>
            <a:ext cx="9144000" cy="4893647"/>
          </a:xfrm>
          <a:prstGeom prst="rect">
            <a:avLst/>
          </a:prstGeom>
        </p:spPr>
        <p:txBody>
          <a:bodyPr wrap="square">
            <a:spAutoFit/>
          </a:bodyPr>
          <a:lstStyle/>
          <a:p>
            <a:r>
              <a:rPr lang="en-US" sz="2000" b="1" dirty="0"/>
              <a:t>Strength</a:t>
            </a:r>
            <a:r>
              <a:rPr lang="en-US" sz="1400" dirty="0"/>
              <a:t> (effect size): A small association does not mean that there is not a causal effect, though the larger the association, the more likely that it is causal.</a:t>
            </a:r>
          </a:p>
          <a:p>
            <a:r>
              <a:rPr lang="en-US" sz="2000" b="1" dirty="0"/>
              <a:t>Consistency</a:t>
            </a:r>
            <a:r>
              <a:rPr lang="en-US" sz="1400" dirty="0"/>
              <a:t> (reproducibility): Consistent findings observed by different persons in different places with different samples strengthens the likelihood of an effect.</a:t>
            </a:r>
          </a:p>
          <a:p>
            <a:r>
              <a:rPr lang="en-US" sz="2000" b="1" dirty="0"/>
              <a:t>Specificity</a:t>
            </a:r>
            <a:r>
              <a:rPr lang="en-US" sz="1400" dirty="0"/>
              <a:t>: Causation is likely if there is a very specific population at a specific site and disease with no other likely explanation. The more specific an association between a factor and an effect is, the bigger the probability of a causal relationship.</a:t>
            </a:r>
          </a:p>
          <a:p>
            <a:r>
              <a:rPr lang="en-US" sz="2000" b="1" dirty="0"/>
              <a:t>Temporality</a:t>
            </a:r>
            <a:r>
              <a:rPr lang="en-US" sz="1400" dirty="0"/>
              <a:t>: The effect has to occur after the cause (and if there is an expected delay between the cause and expected effect, then the effect must occur after that delay).</a:t>
            </a:r>
          </a:p>
          <a:p>
            <a:r>
              <a:rPr lang="en-US" sz="2000" b="1" dirty="0"/>
              <a:t>Biological gradient</a:t>
            </a:r>
            <a:r>
              <a:rPr lang="en-US" sz="1400" dirty="0"/>
              <a:t>: Greater exposure should generally lead to greater incidence of the effect. However, in some cases, the mere presence of the factor can trigger the effect. In other cases, an inverse proportion is observed: greater exposure leads to lower incidence.</a:t>
            </a:r>
          </a:p>
          <a:p>
            <a:r>
              <a:rPr lang="en-US" sz="2000" b="1" dirty="0"/>
              <a:t>Plausibility</a:t>
            </a:r>
            <a:r>
              <a:rPr lang="en-US" sz="1400" dirty="0"/>
              <a:t>: A plausible mechanism between cause and effect is helpful (but Hill noted that knowledge of the mechanism is limited by current knowledge).</a:t>
            </a:r>
          </a:p>
          <a:p>
            <a:r>
              <a:rPr lang="en-US" sz="2000" b="1" dirty="0"/>
              <a:t>Coherence</a:t>
            </a:r>
            <a:r>
              <a:rPr lang="en-US" sz="1400" dirty="0"/>
              <a:t>: Coherence between epidemiological and laboratory findings increases the likelihood of an effect. </a:t>
            </a:r>
            <a:endParaRPr lang="cs-CZ" sz="1400" dirty="0"/>
          </a:p>
          <a:p>
            <a:r>
              <a:rPr lang="en-US" sz="2000" b="1" dirty="0"/>
              <a:t>Experiment</a:t>
            </a:r>
            <a:r>
              <a:rPr lang="en-US" sz="1400" dirty="0"/>
              <a:t>: "Occasionally it is possible to appeal to experimental evidence".</a:t>
            </a:r>
          </a:p>
          <a:p>
            <a:r>
              <a:rPr lang="en-US" sz="2000" b="1" dirty="0"/>
              <a:t>Analogy</a:t>
            </a:r>
            <a:r>
              <a:rPr lang="en-US" sz="1400" dirty="0"/>
              <a:t>: The use of analogies or similarities between the observed association and any other associations.</a:t>
            </a:r>
          </a:p>
          <a:p>
            <a:r>
              <a:rPr lang="en-US" sz="2000" b="1" dirty="0"/>
              <a:t>Reversibility</a:t>
            </a:r>
            <a:r>
              <a:rPr lang="en-US" sz="1400" dirty="0"/>
              <a:t>: If the cause is deleted then the effect should disappear as well</a:t>
            </a:r>
            <a:r>
              <a:rPr lang="cs-CZ" sz="1400" dirty="0"/>
              <a:t>.</a:t>
            </a:r>
            <a:endParaRPr lang="en-US" sz="1400" b="0" i="0" dirty="0">
              <a:effectLst/>
            </a:endParaRPr>
          </a:p>
        </p:txBody>
      </p:sp>
      <p:sp>
        <p:nvSpPr>
          <p:cNvPr id="5" name="Obdélník 4"/>
          <p:cNvSpPr/>
          <p:nvPr/>
        </p:nvSpPr>
        <p:spPr>
          <a:xfrm>
            <a:off x="44285" y="685015"/>
            <a:ext cx="2659702"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Bradford</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Hill</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criteria</a:t>
            </a:r>
            <a:endParaRPr lang="cs-CZ" sz="2000" b="1" dirty="0">
              <a:solidFill>
                <a:srgbClr val="0000DC"/>
              </a:solidFill>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8169752" y="642069"/>
            <a:ext cx="829879" cy="846701"/>
          </a:xfrm>
          <a:prstGeom prst="rect">
            <a:avLst/>
          </a:prstGeom>
        </p:spPr>
      </p:pic>
      <p:pic>
        <p:nvPicPr>
          <p:cNvPr id="7" name="Obrázek 6"/>
          <p:cNvPicPr>
            <a:picLocks noChangeAspect="1"/>
          </p:cNvPicPr>
          <p:nvPr/>
        </p:nvPicPr>
        <p:blipFill>
          <a:blip r:embed="rId3"/>
          <a:stretch>
            <a:fillRect/>
          </a:stretch>
        </p:blipFill>
        <p:spPr>
          <a:xfrm>
            <a:off x="4981545" y="611200"/>
            <a:ext cx="3081528" cy="992069"/>
          </a:xfrm>
          <a:prstGeom prst="rect">
            <a:avLst/>
          </a:prstGeom>
        </p:spPr>
      </p:pic>
      <p:sp>
        <p:nvSpPr>
          <p:cNvPr id="2" name="Obdélník 1">
            <a:extLst>
              <a:ext uri="{FF2B5EF4-FFF2-40B4-BE49-F238E27FC236}">
                <a16:creationId xmlns:a16="http://schemas.microsoft.com/office/drawing/2014/main" id="{98050252-AA46-43E4-8374-B788EC7CDA9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ovéPole 3">
            <a:extLst>
              <a:ext uri="{FF2B5EF4-FFF2-40B4-BE49-F238E27FC236}">
                <a16:creationId xmlns:a16="http://schemas.microsoft.com/office/drawing/2014/main" id="{B8E601D3-BCF9-48C4-87A9-F7627AE03D67}"/>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293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5557000" y="761471"/>
            <a:ext cx="3128607" cy="2900018"/>
          </a:xfrm>
          <a:prstGeom prst="rect">
            <a:avLst/>
          </a:prstGeom>
        </p:spPr>
      </p:pic>
      <p:pic>
        <p:nvPicPr>
          <p:cNvPr id="4" name="Picture 2" descr="Image result for teratology ce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2363" y="3479375"/>
            <a:ext cx="3333714" cy="33786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23" y="1407802"/>
            <a:ext cx="5175544" cy="5303411"/>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108677" y="761471"/>
            <a:ext cx="2364750" cy="400110"/>
          </a:xfrm>
          <a:prstGeom prst="rect">
            <a:avLst/>
          </a:prstGeom>
        </p:spPr>
        <p:txBody>
          <a:bodyPr wrap="none">
            <a:spAutoFit/>
          </a:bodyPr>
          <a:lstStyle/>
          <a:p>
            <a:r>
              <a:rPr lang="cs-CZ" sz="2000" b="1" dirty="0">
                <a:solidFill>
                  <a:srgbClr val="0000DC"/>
                </a:solidFill>
                <a:latin typeface="Arial" panose="020B0604020202020204" pitchFamily="34" charset="0"/>
                <a:cs typeface="Arial" panose="020B0604020202020204" pitchFamily="34" charset="0"/>
              </a:rPr>
              <a:t>ZKV </a:t>
            </a:r>
            <a:r>
              <a:rPr lang="cs-CZ" sz="2000" b="1" dirty="0" err="1">
                <a:solidFill>
                  <a:srgbClr val="0000DC"/>
                </a:solidFill>
                <a:latin typeface="Arial" panose="020B0604020202020204" pitchFamily="34" charset="0"/>
                <a:cs typeface="Arial" panose="020B0604020202020204" pitchFamily="34" charset="0"/>
              </a:rPr>
              <a:t>transmission</a:t>
            </a:r>
            <a:endParaRPr lang="cs-CZ" sz="2000" b="1" dirty="0">
              <a:solidFill>
                <a:srgbClr val="0000DC"/>
              </a:solidFill>
              <a:latin typeface="Arial" panose="020B0604020202020204" pitchFamily="34" charset="0"/>
              <a:cs typeface="Arial" panose="020B0604020202020204" pitchFamily="34" charset="0"/>
            </a:endParaRPr>
          </a:p>
        </p:txBody>
      </p:sp>
      <p:sp>
        <p:nvSpPr>
          <p:cNvPr id="3" name="Obdélník 2">
            <a:extLst>
              <a:ext uri="{FF2B5EF4-FFF2-40B4-BE49-F238E27FC236}">
                <a16:creationId xmlns:a16="http://schemas.microsoft.com/office/drawing/2014/main" id="{698901ED-1BDE-4871-BEBB-9E66026CE5B9}"/>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ovéPole 4">
            <a:extLst>
              <a:ext uri="{FF2B5EF4-FFF2-40B4-BE49-F238E27FC236}">
                <a16:creationId xmlns:a16="http://schemas.microsoft.com/office/drawing/2014/main" id="{851D4CD3-12C8-4515-A4D3-E49BEED6721D}"/>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353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696617" y="1548095"/>
            <a:ext cx="8109055" cy="5266903"/>
          </a:xfrm>
          <a:prstGeom prst="rect">
            <a:avLst/>
          </a:prstGeom>
        </p:spPr>
      </p:pic>
      <p:sp>
        <p:nvSpPr>
          <p:cNvPr id="3" name="Obdélník 2"/>
          <p:cNvSpPr/>
          <p:nvPr/>
        </p:nvSpPr>
        <p:spPr>
          <a:xfrm>
            <a:off x="1955164" y="552444"/>
            <a:ext cx="3318537" cy="400110"/>
          </a:xfrm>
          <a:prstGeom prst="rect">
            <a:avLst/>
          </a:prstGeom>
        </p:spPr>
        <p:txBody>
          <a:bodyPr wrap="none">
            <a:spAutoFit/>
          </a:bodyPr>
          <a:lstStyle/>
          <a:p>
            <a:r>
              <a:rPr lang="cs-CZ" sz="2000" b="1" dirty="0">
                <a:solidFill>
                  <a:srgbClr val="0000DC"/>
                </a:solidFill>
                <a:latin typeface="Arial" panose="020B0604020202020204" pitchFamily="34" charset="0"/>
                <a:cs typeface="Arial" panose="020B0604020202020204" pitchFamily="34" charset="0"/>
              </a:rPr>
              <a:t>ZKV </a:t>
            </a:r>
            <a:r>
              <a:rPr lang="cs-CZ" sz="2000" b="1" dirty="0" err="1">
                <a:solidFill>
                  <a:srgbClr val="0000DC"/>
                </a:solidFill>
                <a:latin typeface="Arial" panose="020B0604020202020204" pitchFamily="34" charset="0"/>
                <a:cs typeface="Arial" panose="020B0604020202020204" pitchFamily="34" charset="0"/>
              </a:rPr>
              <a:t>mechanism</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of</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action</a:t>
            </a:r>
            <a:endParaRPr lang="cs-CZ" sz="2000" b="1" dirty="0">
              <a:solidFill>
                <a:srgbClr val="0000DC"/>
              </a:solidFill>
              <a:latin typeface="Arial" panose="020B0604020202020204" pitchFamily="34" charset="0"/>
              <a:cs typeface="Arial" panose="020B0604020202020204" pitchFamily="34" charset="0"/>
            </a:endParaRPr>
          </a:p>
        </p:txBody>
      </p:sp>
      <p:sp>
        <p:nvSpPr>
          <p:cNvPr id="5" name="Obdélník 4">
            <a:extLst>
              <a:ext uri="{FF2B5EF4-FFF2-40B4-BE49-F238E27FC236}">
                <a16:creationId xmlns:a16="http://schemas.microsoft.com/office/drawing/2014/main" id="{9988B765-DCAB-4E12-92B9-46F1C170A77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FBD22D5D-522B-4D20-9E31-38C2CBE7906C}"/>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3989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4285" y="868967"/>
            <a:ext cx="3400546"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Validation</a:t>
            </a:r>
            <a:r>
              <a:rPr lang="cs-CZ" sz="2000" b="1" dirty="0">
                <a:solidFill>
                  <a:srgbClr val="0000DC"/>
                </a:solidFill>
                <a:latin typeface="Arial" panose="020B0604020202020204" pitchFamily="34" charset="0"/>
                <a:cs typeface="Arial" panose="020B0604020202020204" pitchFamily="34" charset="0"/>
              </a:rPr>
              <a:t> in animal model</a:t>
            </a:r>
          </a:p>
        </p:txBody>
      </p:sp>
      <p:sp>
        <p:nvSpPr>
          <p:cNvPr id="5" name="Obdélník 4">
            <a:extLst>
              <a:ext uri="{FF2B5EF4-FFF2-40B4-BE49-F238E27FC236}">
                <a16:creationId xmlns:a16="http://schemas.microsoft.com/office/drawing/2014/main" id="{9988B765-DCAB-4E12-92B9-46F1C170A77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FBD22D5D-522B-4D20-9E31-38C2CBE7906C}"/>
              </a:ext>
            </a:extLst>
          </p:cNvPr>
          <p:cNvSpPr txBox="1"/>
          <p:nvPr/>
        </p:nvSpPr>
        <p:spPr>
          <a:xfrm>
            <a:off x="44285" y="43002"/>
            <a:ext cx="1842171"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CASE STUDY</a:t>
            </a:r>
            <a:endParaRPr lang="en-US" sz="2000" b="1" dirty="0">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8683279E-03DD-59BF-96BD-F0F6C67691D7}"/>
              </a:ext>
            </a:extLst>
          </p:cNvPr>
          <p:cNvSpPr txBox="1"/>
          <p:nvPr/>
        </p:nvSpPr>
        <p:spPr>
          <a:xfrm>
            <a:off x="4879730" y="5798458"/>
            <a:ext cx="4589584" cy="923330"/>
          </a:xfrm>
          <a:prstGeom prst="rect">
            <a:avLst/>
          </a:prstGeom>
          <a:noFill/>
        </p:spPr>
        <p:txBody>
          <a:bodyPr wrap="square">
            <a:spAutoFit/>
          </a:bodyPr>
          <a:lstStyle/>
          <a:p>
            <a:r>
              <a:rPr lang="cs-CZ" dirty="0"/>
              <a:t>https://www.cidrap.umn.edu/news-perspective/2016/05/animal-studies-detail-marked-zika-damage-developing-brains</a:t>
            </a:r>
          </a:p>
        </p:txBody>
      </p:sp>
      <p:pic>
        <p:nvPicPr>
          <p:cNvPr id="3074" name="Picture 2" descr=" Baby mice">
            <a:extLst>
              <a:ext uri="{FF2B5EF4-FFF2-40B4-BE49-F238E27FC236}">
                <a16:creationId xmlns:a16="http://schemas.microsoft.com/office/drawing/2014/main" id="{17D190C3-15C2-934E-DBFC-65E7B495A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416" y="1347201"/>
            <a:ext cx="4333875" cy="3609975"/>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94585055-0A72-8797-9CDA-148CFD726465}"/>
              </a:ext>
            </a:extLst>
          </p:cNvPr>
          <p:cNvSpPr txBox="1"/>
          <p:nvPr/>
        </p:nvSpPr>
        <p:spPr>
          <a:xfrm>
            <a:off x="142875" y="2228859"/>
            <a:ext cx="4589584" cy="646331"/>
          </a:xfrm>
          <a:prstGeom prst="rect">
            <a:avLst/>
          </a:prstGeom>
          <a:noFill/>
        </p:spPr>
        <p:txBody>
          <a:bodyPr wrap="square">
            <a:spAutoFit/>
          </a:bodyPr>
          <a:lstStyle/>
          <a:p>
            <a:pPr marL="285750" indent="-285750">
              <a:buFont typeface="Arial" panose="020B0604020202020204" pitchFamily="34" charset="0"/>
              <a:buChar char="•"/>
            </a:pPr>
            <a:r>
              <a:rPr lang="cs-CZ" dirty="0" err="1"/>
              <a:t>Failure</a:t>
            </a:r>
            <a:r>
              <a:rPr lang="cs-CZ" dirty="0"/>
              <a:t> </a:t>
            </a:r>
            <a:r>
              <a:rPr lang="cs-CZ" dirty="0" err="1"/>
              <a:t>of</a:t>
            </a:r>
            <a:r>
              <a:rPr lang="cs-CZ" dirty="0"/>
              <a:t> </a:t>
            </a:r>
            <a:r>
              <a:rPr lang="cs-CZ" dirty="0" err="1"/>
              <a:t>placental</a:t>
            </a:r>
            <a:r>
              <a:rPr lang="cs-CZ" dirty="0"/>
              <a:t> </a:t>
            </a:r>
            <a:r>
              <a:rPr lang="cs-CZ" dirty="0" err="1"/>
              <a:t>barrier</a:t>
            </a:r>
            <a:endParaRPr lang="cs-CZ" dirty="0"/>
          </a:p>
          <a:p>
            <a:pPr marL="285750" indent="-285750">
              <a:buFont typeface="Arial" panose="020B0604020202020204" pitchFamily="34" charset="0"/>
              <a:buChar char="•"/>
            </a:pPr>
            <a:r>
              <a:rPr lang="cs-CZ" dirty="0"/>
              <a:t>Brain </a:t>
            </a:r>
            <a:r>
              <a:rPr lang="cs-CZ" dirty="0" err="1"/>
              <a:t>damage</a:t>
            </a:r>
            <a:endParaRPr lang="cs-CZ" dirty="0"/>
          </a:p>
        </p:txBody>
      </p:sp>
    </p:spTree>
    <p:extLst>
      <p:ext uri="{BB962C8B-B14F-4D97-AF65-F5344CB8AC3E}">
        <p14:creationId xmlns:p14="http://schemas.microsoft.com/office/powerpoint/2010/main" val="48650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43583" y="986685"/>
            <a:ext cx="9000417" cy="2747740"/>
          </a:xfrm>
          <a:prstGeom prst="rect">
            <a:avLst/>
          </a:prstGeom>
        </p:spPr>
        <p:txBody>
          <a:bodyPr wrap="square">
            <a:spAutoFit/>
          </a:bodyPr>
          <a:lstStyle/>
          <a:p>
            <a:pPr marL="342900" indent="-342900">
              <a:lnSpc>
                <a:spcPct val="250000"/>
              </a:lnSpc>
              <a:buFont typeface="Arial" panose="020B0604020202020204" pitchFamily="34" charset="0"/>
              <a:buChar char="•"/>
            </a:pPr>
            <a:r>
              <a:rPr lang="cs-CZ" dirty="0" err="1"/>
              <a:t>Teratology</a:t>
            </a:r>
            <a:r>
              <a:rPr lang="cs-CZ" dirty="0"/>
              <a:t>, </a:t>
            </a:r>
            <a:r>
              <a:rPr lang="cs-CZ" dirty="0" err="1"/>
              <a:t>teratogens</a:t>
            </a:r>
            <a:r>
              <a:rPr lang="cs-CZ" dirty="0"/>
              <a:t> </a:t>
            </a:r>
            <a:r>
              <a:rPr lang="cs-CZ" dirty="0">
                <a:sym typeface="Symbol" panose="05050102010706020507" pitchFamily="18" charset="2"/>
              </a:rPr>
              <a:t></a:t>
            </a:r>
            <a:r>
              <a:rPr lang="cs-CZ" dirty="0"/>
              <a:t> </a:t>
            </a:r>
            <a:r>
              <a:rPr lang="cs-CZ" dirty="0" err="1"/>
              <a:t>From</a:t>
            </a:r>
            <a:r>
              <a:rPr lang="cs-CZ" dirty="0"/>
              <a:t> Koch</a:t>
            </a:r>
            <a:r>
              <a:rPr lang="en-US" dirty="0"/>
              <a:t>’s </a:t>
            </a:r>
            <a:r>
              <a:rPr lang="cs-CZ" dirty="0" err="1"/>
              <a:t>postulates</a:t>
            </a:r>
            <a:r>
              <a:rPr lang="cs-CZ" dirty="0"/>
              <a:t> to Wilson</a:t>
            </a:r>
            <a:r>
              <a:rPr lang="en-US" dirty="0"/>
              <a:t>’s </a:t>
            </a:r>
            <a:r>
              <a:rPr lang="cs-CZ" dirty="0" err="1"/>
              <a:t>principles</a:t>
            </a:r>
            <a:r>
              <a:rPr lang="cs-CZ" dirty="0"/>
              <a:t>  </a:t>
            </a:r>
          </a:p>
          <a:p>
            <a:pPr marL="342900" indent="-342900">
              <a:lnSpc>
                <a:spcPct val="250000"/>
              </a:lnSpc>
              <a:buFont typeface="Arial" panose="020B0604020202020204" pitchFamily="34" charset="0"/>
              <a:buChar char="•"/>
            </a:pPr>
            <a:r>
              <a:rPr lang="cs-CZ" dirty="0" err="1">
                <a:sym typeface="Symbol" panose="05050102010706020507" pitchFamily="18" charset="2"/>
              </a:rPr>
              <a:t>Mechanisms</a:t>
            </a:r>
            <a:r>
              <a:rPr lang="cs-CZ" dirty="0">
                <a:sym typeface="Symbol" panose="05050102010706020507" pitchFamily="18" charset="2"/>
              </a:rPr>
              <a:t> </a:t>
            </a:r>
            <a:r>
              <a:rPr lang="cs-CZ" dirty="0" err="1">
                <a:sym typeface="Symbol" panose="05050102010706020507" pitchFamily="18" charset="2"/>
              </a:rPr>
              <a:t>of</a:t>
            </a:r>
            <a:r>
              <a:rPr lang="cs-CZ" dirty="0">
                <a:sym typeface="Symbol" panose="05050102010706020507" pitchFamily="18" charset="2"/>
              </a:rPr>
              <a:t> </a:t>
            </a:r>
            <a:r>
              <a:rPr lang="cs-CZ" dirty="0" err="1">
                <a:sym typeface="Symbol" panose="05050102010706020507" pitchFamily="18" charset="2"/>
              </a:rPr>
              <a:t>action</a:t>
            </a:r>
            <a:r>
              <a:rPr lang="cs-CZ" dirty="0">
                <a:sym typeface="Symbol" panose="05050102010706020507" pitchFamily="18" charset="2"/>
              </a:rPr>
              <a:t>  any embryology and/</a:t>
            </a:r>
            <a:r>
              <a:rPr lang="cs-CZ" dirty="0" err="1">
                <a:sym typeface="Symbol" panose="05050102010706020507" pitchFamily="18" charset="2"/>
              </a:rPr>
              <a:t>or</a:t>
            </a:r>
            <a:r>
              <a:rPr lang="cs-CZ" dirty="0">
                <a:sym typeface="Symbol" panose="05050102010706020507" pitchFamily="18" charset="2"/>
              </a:rPr>
              <a:t> cell biology </a:t>
            </a:r>
            <a:r>
              <a:rPr lang="cs-CZ" dirty="0" err="1">
                <a:sym typeface="Symbol" panose="05050102010706020507" pitchFamily="18" charset="2"/>
              </a:rPr>
              <a:t>textbook</a:t>
            </a:r>
            <a:endParaRPr lang="cs-CZ" dirty="0">
              <a:sym typeface="Symbol" panose="05050102010706020507" pitchFamily="18" charset="2"/>
            </a:endParaRPr>
          </a:p>
          <a:p>
            <a:pPr marL="342900" indent="-342900">
              <a:lnSpc>
                <a:spcPct val="250000"/>
              </a:lnSpc>
              <a:buFont typeface="Arial" panose="020B0604020202020204" pitchFamily="34" charset="0"/>
              <a:buChar char="•"/>
            </a:pPr>
            <a:r>
              <a:rPr lang="cs-CZ" i="0" dirty="0" err="1">
                <a:effectLst/>
              </a:rPr>
              <a:t>Classification</a:t>
            </a:r>
            <a:r>
              <a:rPr lang="cs-CZ" i="0" dirty="0">
                <a:effectLst/>
              </a:rPr>
              <a:t> &amp; </a:t>
            </a:r>
            <a:r>
              <a:rPr lang="cs-CZ" i="0" dirty="0" err="1">
                <a:effectLst/>
              </a:rPr>
              <a:t>clinical</a:t>
            </a:r>
            <a:r>
              <a:rPr lang="cs-CZ" i="0" dirty="0">
                <a:effectLst/>
              </a:rPr>
              <a:t> </a:t>
            </a:r>
            <a:r>
              <a:rPr lang="cs-CZ" i="0" dirty="0" err="1">
                <a:effectLst/>
              </a:rPr>
              <a:t>examples</a:t>
            </a:r>
            <a:r>
              <a:rPr lang="cs-CZ" i="0" dirty="0">
                <a:effectLst/>
              </a:rPr>
              <a:t> </a:t>
            </a:r>
            <a:r>
              <a:rPr lang="cs-CZ" i="0" dirty="0">
                <a:effectLst/>
                <a:sym typeface="Symbol" panose="05050102010706020507" pitchFamily="18" charset="2"/>
              </a:rPr>
              <a:t> any embryology </a:t>
            </a:r>
            <a:r>
              <a:rPr lang="cs-CZ" i="0" dirty="0" err="1">
                <a:effectLst/>
                <a:sym typeface="Symbol" panose="05050102010706020507" pitchFamily="18" charset="2"/>
              </a:rPr>
              <a:t>textbook</a:t>
            </a:r>
            <a:r>
              <a:rPr lang="cs-CZ" i="0" dirty="0">
                <a:effectLst/>
                <a:sym typeface="Symbol" panose="05050102010706020507" pitchFamily="18" charset="2"/>
              </a:rPr>
              <a:t>, FDA (EU) </a:t>
            </a:r>
            <a:r>
              <a:rPr lang="cs-CZ" i="0" dirty="0" err="1">
                <a:effectLst/>
                <a:sym typeface="Symbol" panose="05050102010706020507" pitchFamily="18" charset="2"/>
              </a:rPr>
              <a:t>categories</a:t>
            </a:r>
            <a:endParaRPr lang="cs-CZ" i="0" dirty="0">
              <a:effectLst/>
              <a:sym typeface="Symbol" panose="05050102010706020507" pitchFamily="18" charset="2"/>
            </a:endParaRPr>
          </a:p>
          <a:p>
            <a:pPr marL="342900" indent="-342900">
              <a:lnSpc>
                <a:spcPct val="250000"/>
              </a:lnSpc>
              <a:buFont typeface="Arial" panose="020B0604020202020204" pitchFamily="34" charset="0"/>
              <a:buChar char="•"/>
            </a:pPr>
            <a:r>
              <a:rPr lang="cs-CZ" dirty="0" err="1">
                <a:sym typeface="Symbol" panose="05050102010706020507" pitchFamily="18" charset="2"/>
              </a:rPr>
              <a:t>Identification</a:t>
            </a:r>
            <a:r>
              <a:rPr lang="cs-CZ" dirty="0">
                <a:sym typeface="Symbol" panose="05050102010706020507" pitchFamily="18" charset="2"/>
              </a:rPr>
              <a:t>, </a:t>
            </a:r>
            <a:r>
              <a:rPr lang="cs-CZ" dirty="0" err="1">
                <a:sym typeface="Symbol" panose="05050102010706020507" pitchFamily="18" charset="2"/>
              </a:rPr>
              <a:t>validation</a:t>
            </a:r>
            <a:r>
              <a:rPr lang="cs-CZ" dirty="0">
                <a:sym typeface="Symbol" panose="05050102010706020507" pitchFamily="18" charset="2"/>
              </a:rPr>
              <a:t>  ZIIKA </a:t>
            </a:r>
            <a:r>
              <a:rPr lang="cs-CZ" dirty="0" err="1">
                <a:sym typeface="Symbol" panose="05050102010706020507" pitchFamily="18" charset="2"/>
              </a:rPr>
              <a:t>forest</a:t>
            </a:r>
            <a:r>
              <a:rPr lang="cs-CZ" dirty="0">
                <a:sym typeface="Symbol" panose="05050102010706020507" pitchFamily="18" charset="2"/>
              </a:rPr>
              <a:t> virus story &amp; </a:t>
            </a:r>
            <a:r>
              <a:rPr lang="cs-CZ" dirty="0" err="1">
                <a:sym typeface="Symbol" panose="05050102010706020507" pitchFamily="18" charset="2"/>
              </a:rPr>
              <a:t>Bradford</a:t>
            </a:r>
            <a:r>
              <a:rPr lang="cs-CZ" dirty="0">
                <a:sym typeface="Symbol" panose="05050102010706020507" pitchFamily="18" charset="2"/>
              </a:rPr>
              <a:t> </a:t>
            </a:r>
            <a:r>
              <a:rPr lang="cs-CZ" dirty="0" err="1">
                <a:sym typeface="Symbol" panose="05050102010706020507" pitchFamily="18" charset="2"/>
              </a:rPr>
              <a:t>Hill</a:t>
            </a:r>
            <a:r>
              <a:rPr lang="cs-CZ" dirty="0">
                <a:sym typeface="Symbol" panose="05050102010706020507" pitchFamily="18" charset="2"/>
              </a:rPr>
              <a:t> </a:t>
            </a:r>
            <a:r>
              <a:rPr lang="cs-CZ" dirty="0" err="1">
                <a:sym typeface="Symbol" panose="05050102010706020507" pitchFamily="18" charset="2"/>
              </a:rPr>
              <a:t>criteria</a:t>
            </a:r>
            <a:endParaRPr lang="cs-CZ" dirty="0">
              <a:sym typeface="Symbol" panose="05050102010706020507" pitchFamily="18" charset="2"/>
            </a:endParaRPr>
          </a:p>
        </p:txBody>
      </p:sp>
      <p:sp>
        <p:nvSpPr>
          <p:cNvPr id="4" name="Obdélník 3"/>
          <p:cNvSpPr/>
          <p:nvPr/>
        </p:nvSpPr>
        <p:spPr>
          <a:xfrm>
            <a:off x="143582" y="753439"/>
            <a:ext cx="2674322"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Take</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home</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message</a:t>
            </a:r>
            <a:endParaRPr lang="cs-CZ" sz="2000" b="1" dirty="0">
              <a:solidFill>
                <a:srgbClr val="0000DC"/>
              </a:solidFill>
              <a:latin typeface="Arial" panose="020B0604020202020204" pitchFamily="34" charset="0"/>
              <a:cs typeface="Arial" panose="020B0604020202020204" pitchFamily="34" charset="0"/>
            </a:endParaRPr>
          </a:p>
        </p:txBody>
      </p:sp>
      <p:sp>
        <p:nvSpPr>
          <p:cNvPr id="2" name="Obdélník 1">
            <a:extLst>
              <a:ext uri="{FF2B5EF4-FFF2-40B4-BE49-F238E27FC236}">
                <a16:creationId xmlns:a16="http://schemas.microsoft.com/office/drawing/2014/main" id="{2416F763-FBCD-4C6B-AE62-5D14F8AF7AC3}"/>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ovéPole 6">
            <a:extLst>
              <a:ext uri="{FF2B5EF4-FFF2-40B4-BE49-F238E27FC236}">
                <a16:creationId xmlns:a16="http://schemas.microsoft.com/office/drawing/2014/main" id="{522C6B73-3943-4397-8BA5-40CACA4B1E55}"/>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9" name="TextovéPole 8">
            <a:extLst>
              <a:ext uri="{FF2B5EF4-FFF2-40B4-BE49-F238E27FC236}">
                <a16:creationId xmlns:a16="http://schemas.microsoft.com/office/drawing/2014/main" id="{E4A5FE9D-7FF4-4814-BF91-775910F63D05}"/>
              </a:ext>
            </a:extLst>
          </p:cNvPr>
          <p:cNvSpPr txBox="1"/>
          <p:nvPr/>
        </p:nvSpPr>
        <p:spPr>
          <a:xfrm>
            <a:off x="143582" y="3867781"/>
            <a:ext cx="9000417" cy="2577885"/>
          </a:xfrm>
          <a:prstGeom prst="rect">
            <a:avLst/>
          </a:prstGeom>
          <a:noFill/>
        </p:spPr>
        <p:txBody>
          <a:bodyPr wrap="square">
            <a:spAutoFit/>
          </a:bodyPr>
          <a:lstStyle/>
          <a:p>
            <a:r>
              <a:rPr lang="cs-CZ" sz="2000" b="1" dirty="0" err="1">
                <a:solidFill>
                  <a:srgbClr val="0000DC"/>
                </a:solidFill>
                <a:latin typeface="Arial" panose="020B0604020202020204" pitchFamily="34" charset="0"/>
                <a:cs typeface="Arial" panose="020B0604020202020204" pitchFamily="34" charset="0"/>
              </a:rPr>
              <a:t>Further</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reading</a:t>
            </a:r>
            <a:r>
              <a:rPr lang="cs-CZ" sz="2000" b="1" dirty="0">
                <a:solidFill>
                  <a:srgbClr val="0000DC"/>
                </a:solidFill>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cs-CZ" sz="1600" dirty="0" err="1"/>
              <a:t>Friedman</a:t>
            </a:r>
            <a:r>
              <a:rPr lang="cs-CZ" sz="1600" dirty="0"/>
              <a:t>  JM. </a:t>
            </a:r>
            <a:r>
              <a:rPr lang="en-US" sz="1600" dirty="0"/>
              <a:t>The Principles of Teratology: Are They Still True?</a:t>
            </a:r>
            <a:r>
              <a:rPr lang="cs-CZ" sz="1600" dirty="0"/>
              <a:t> </a:t>
            </a:r>
            <a:r>
              <a:rPr lang="en-US" sz="1600" dirty="0"/>
              <a:t>Birth Defects Research (Part A): Clinical and Molecular Teratology</a:t>
            </a:r>
            <a:r>
              <a:rPr lang="cs-CZ" sz="1600" dirty="0"/>
              <a:t>. 2010.</a:t>
            </a:r>
            <a:r>
              <a:rPr lang="en-US" sz="1600" dirty="0"/>
              <a:t> 88:766–768</a:t>
            </a:r>
            <a:r>
              <a:rPr lang="cs-CZ" sz="1600" dirty="0"/>
              <a:t>.</a:t>
            </a:r>
          </a:p>
          <a:p>
            <a:pPr marL="285750" indent="-285750">
              <a:lnSpc>
                <a:spcPct val="150000"/>
              </a:lnSpc>
              <a:buFont typeface="Arial" panose="020B0604020202020204" pitchFamily="34" charset="0"/>
              <a:buChar char="•"/>
            </a:pPr>
            <a:r>
              <a:rPr lang="cs-CZ" sz="1600" dirty="0" err="1">
                <a:sym typeface="Symbol" panose="05050102010706020507" pitchFamily="18" charset="2"/>
              </a:rPr>
              <a:t>Schumann</a:t>
            </a:r>
            <a:r>
              <a:rPr lang="cs-CZ" sz="1600" dirty="0">
                <a:sym typeface="Symbol" panose="05050102010706020507" pitchFamily="18" charset="2"/>
              </a:rPr>
              <a:t> J. </a:t>
            </a:r>
            <a:r>
              <a:rPr lang="en-US" sz="1600" dirty="0">
                <a:sym typeface="Symbol" panose="05050102010706020507" pitchFamily="18" charset="2"/>
              </a:rPr>
              <a:t>Teratogen Screening: State of the Art</a:t>
            </a:r>
            <a:r>
              <a:rPr lang="cs-CZ" sz="1600" dirty="0">
                <a:sym typeface="Symbol" panose="05050102010706020507" pitchFamily="18" charset="2"/>
              </a:rPr>
              <a:t>. </a:t>
            </a:r>
            <a:r>
              <a:rPr lang="cs-CZ" sz="1600" dirty="0" err="1">
                <a:sym typeface="Symbol" panose="05050102010706020507" pitchFamily="18" charset="2"/>
              </a:rPr>
              <a:t>Avicenna</a:t>
            </a:r>
            <a:r>
              <a:rPr lang="cs-CZ" sz="1600" dirty="0">
                <a:sym typeface="Symbol" panose="05050102010706020507" pitchFamily="18" charset="2"/>
              </a:rPr>
              <a:t> J Med </a:t>
            </a:r>
            <a:r>
              <a:rPr lang="cs-CZ" sz="1600" dirty="0" err="1">
                <a:sym typeface="Symbol" panose="05050102010706020507" pitchFamily="18" charset="2"/>
              </a:rPr>
              <a:t>Biotechnol</a:t>
            </a:r>
            <a:r>
              <a:rPr lang="cs-CZ" sz="1600" dirty="0">
                <a:sym typeface="Symbol" panose="05050102010706020507" pitchFamily="18" charset="2"/>
              </a:rPr>
              <a:t>. 2010. 2(3): 115–121.</a:t>
            </a:r>
          </a:p>
          <a:p>
            <a:pPr marL="285750" indent="-285750">
              <a:lnSpc>
                <a:spcPct val="150000"/>
              </a:lnSpc>
              <a:buFont typeface="Arial" panose="020B0604020202020204" pitchFamily="34" charset="0"/>
              <a:buChar char="•"/>
            </a:pPr>
            <a:r>
              <a:rPr lang="cs-CZ" sz="1600" dirty="0"/>
              <a:t>Varga I. </a:t>
            </a:r>
            <a:r>
              <a:rPr lang="en-US" sz="1600" dirty="0"/>
              <a:t>Embryology Teaching: An Often-neglected Part </a:t>
            </a:r>
            <a:r>
              <a:rPr lang="cs-CZ" sz="1600" dirty="0"/>
              <a:t>o</a:t>
            </a:r>
            <a:r>
              <a:rPr lang="en-US" sz="1600" dirty="0"/>
              <a:t>f </a:t>
            </a:r>
            <a:r>
              <a:rPr lang="cs-CZ" sz="1600" dirty="0"/>
              <a:t>t</a:t>
            </a:r>
            <a:r>
              <a:rPr lang="en-US" sz="1600" dirty="0"/>
              <a:t>he Medical Curriculum.</a:t>
            </a:r>
            <a:r>
              <a:rPr lang="cs-CZ" sz="1600" dirty="0"/>
              <a:t> </a:t>
            </a:r>
            <a:r>
              <a:rPr lang="cs-CZ" sz="1600" dirty="0" err="1"/>
              <a:t>Rev</a:t>
            </a:r>
            <a:r>
              <a:rPr lang="cs-CZ" sz="1600" dirty="0"/>
              <a:t> Arg de Anat </a:t>
            </a:r>
            <a:r>
              <a:rPr lang="cs-CZ" sz="1600" dirty="0" err="1"/>
              <a:t>Clin</a:t>
            </a:r>
            <a:r>
              <a:rPr lang="cs-CZ" sz="1600" dirty="0"/>
              <a:t>. 2017. 9(2):47-51.</a:t>
            </a:r>
          </a:p>
          <a:p>
            <a:pPr marL="285750" indent="-285750">
              <a:lnSpc>
                <a:spcPct val="150000"/>
              </a:lnSpc>
              <a:buFont typeface="Arial" panose="020B0604020202020204" pitchFamily="34" charset="0"/>
              <a:buChar char="•"/>
            </a:pPr>
            <a:r>
              <a:rPr lang="cs-CZ" sz="1600" dirty="0" err="1"/>
              <a:t>Ujhazy</a:t>
            </a:r>
            <a:r>
              <a:rPr lang="cs-CZ" sz="1600" dirty="0"/>
              <a:t> et al. </a:t>
            </a:r>
            <a:r>
              <a:rPr lang="en-US" sz="1600" dirty="0"/>
              <a:t>Teratology – past, present and future</a:t>
            </a:r>
            <a:r>
              <a:rPr lang="cs-CZ" sz="1600" dirty="0"/>
              <a:t>. </a:t>
            </a:r>
            <a:r>
              <a:rPr lang="nl-NL" sz="1600" dirty="0"/>
              <a:t>Interdiscip Toxicol. </a:t>
            </a:r>
            <a:r>
              <a:rPr lang="cs-CZ" sz="1600" dirty="0"/>
              <a:t>2012. </a:t>
            </a:r>
            <a:r>
              <a:rPr lang="nl-NL" sz="1600" dirty="0"/>
              <a:t>5(4): 163–168</a:t>
            </a:r>
            <a:r>
              <a:rPr lang="cs-CZ" sz="1600" dirty="0"/>
              <a:t>.</a:t>
            </a:r>
          </a:p>
        </p:txBody>
      </p:sp>
    </p:spTree>
    <p:extLst>
      <p:ext uri="{BB962C8B-B14F-4D97-AF65-F5344CB8AC3E}">
        <p14:creationId xmlns:p14="http://schemas.microsoft.com/office/powerpoint/2010/main" val="104716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grow 200pcs/pack four leaf seeds bonsai seedsplant green plants bonsai four  leaf clover bonsai decor Sale - Banggood Mobile">
            <a:extLst>
              <a:ext uri="{FF2B5EF4-FFF2-40B4-BE49-F238E27FC236}">
                <a16:creationId xmlns:a16="http://schemas.microsoft.com/office/drawing/2014/main" id="{231B80F0-9380-4C4F-A293-7ECCCAA3F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667" y="2695764"/>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hamrock-Three leaf clover - Calorie Control Council">
            <a:extLst>
              <a:ext uri="{FF2B5EF4-FFF2-40B4-BE49-F238E27FC236}">
                <a16:creationId xmlns:a16="http://schemas.microsoft.com/office/drawing/2014/main" id="{B419F7F0-3FB4-4A21-A033-AC6A25AFF2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15" t="18943" r="14685" b="11958"/>
          <a:stretch/>
        </p:blipFill>
        <p:spPr bwMode="auto">
          <a:xfrm>
            <a:off x="1208129" y="2695764"/>
            <a:ext cx="2143126" cy="2143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7ACF8A65-6FF2-4FEA-8F10-A18C843BF1AA}"/>
              </a:ext>
            </a:extLst>
          </p:cNvPr>
          <p:cNvSpPr txBox="1"/>
          <p:nvPr/>
        </p:nvSpPr>
        <p:spPr>
          <a:xfrm>
            <a:off x="4333084" y="3076969"/>
            <a:ext cx="551754" cy="1107996"/>
          </a:xfrm>
          <a:prstGeom prst="rect">
            <a:avLst/>
          </a:prstGeom>
          <a:noFill/>
        </p:spPr>
        <p:txBody>
          <a:bodyPr wrap="none" rtlCol="0">
            <a:spAutoFit/>
          </a:bodyPr>
          <a:lstStyle/>
          <a:p>
            <a:r>
              <a:rPr lang="cs-CZ" sz="6600" dirty="0"/>
              <a:t>x</a:t>
            </a:r>
          </a:p>
        </p:txBody>
      </p:sp>
      <p:sp>
        <p:nvSpPr>
          <p:cNvPr id="21" name="Obdélník 20">
            <a:extLst>
              <a:ext uri="{FF2B5EF4-FFF2-40B4-BE49-F238E27FC236}">
                <a16:creationId xmlns:a16="http://schemas.microsoft.com/office/drawing/2014/main" id="{EBC93B3F-7A55-4D78-B431-72035EE2F441}"/>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ovéPole 22">
            <a:extLst>
              <a:ext uri="{FF2B5EF4-FFF2-40B4-BE49-F238E27FC236}">
                <a16:creationId xmlns:a16="http://schemas.microsoft.com/office/drawing/2014/main" id="{FC4D3A1B-22F8-4A30-A607-4A070481F9EE}"/>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25" name="Obdélník 24">
            <a:extLst>
              <a:ext uri="{FF2B5EF4-FFF2-40B4-BE49-F238E27FC236}">
                <a16:creationId xmlns:a16="http://schemas.microsoft.com/office/drawing/2014/main" id="{D4EA6B19-1F29-4010-8EB8-B33BDC9A7A5A}"/>
              </a:ext>
            </a:extLst>
          </p:cNvPr>
          <p:cNvSpPr/>
          <p:nvPr/>
        </p:nvSpPr>
        <p:spPr>
          <a:xfrm>
            <a:off x="535651" y="942221"/>
            <a:ext cx="8250315" cy="1077218"/>
          </a:xfrm>
          <a:prstGeom prst="rect">
            <a:avLst/>
          </a:prstGeom>
        </p:spPr>
        <p:txBody>
          <a:bodyPr wrap="square">
            <a:spAutoFit/>
          </a:bodyPr>
          <a:lstStyle/>
          <a:p>
            <a:pPr algn="ctr"/>
            <a:r>
              <a:rPr lang="en-US" sz="3200" b="1" dirty="0">
                <a:solidFill>
                  <a:srgbClr val="0000DC"/>
                </a:solidFill>
                <a:latin typeface="Arial" panose="020B0604020202020204" pitchFamily="34" charset="0"/>
                <a:cs typeface="Arial" panose="020B0604020202020204" pitchFamily="34" charset="0"/>
              </a:rPr>
              <a:t>Not every genetic anomaly results in a malfunction</a:t>
            </a:r>
          </a:p>
        </p:txBody>
      </p:sp>
      <p:pic>
        <p:nvPicPr>
          <p:cNvPr id="28" name="Obrázek 27">
            <a:extLst>
              <a:ext uri="{FF2B5EF4-FFF2-40B4-BE49-F238E27FC236}">
                <a16:creationId xmlns:a16="http://schemas.microsoft.com/office/drawing/2014/main" id="{60C237EB-5623-4834-80DE-07C070213DAB}"/>
              </a:ext>
            </a:extLst>
          </p:cNvPr>
          <p:cNvPicPr>
            <a:picLocks noChangeAspect="1"/>
          </p:cNvPicPr>
          <p:nvPr/>
        </p:nvPicPr>
        <p:blipFill>
          <a:blip r:embed="rId4"/>
          <a:stretch>
            <a:fillRect/>
          </a:stretch>
        </p:blipFill>
        <p:spPr>
          <a:xfrm>
            <a:off x="6875585" y="4970151"/>
            <a:ext cx="2268415" cy="768616"/>
          </a:xfrm>
          <a:prstGeom prst="rect">
            <a:avLst/>
          </a:prstGeom>
        </p:spPr>
      </p:pic>
      <p:sp>
        <p:nvSpPr>
          <p:cNvPr id="3" name="TextovéPole 2">
            <a:extLst>
              <a:ext uri="{FF2B5EF4-FFF2-40B4-BE49-F238E27FC236}">
                <a16:creationId xmlns:a16="http://schemas.microsoft.com/office/drawing/2014/main" id="{202E57A3-457F-BAFA-ED05-55CAA2C28CA0}"/>
              </a:ext>
            </a:extLst>
          </p:cNvPr>
          <p:cNvSpPr txBox="1"/>
          <p:nvPr/>
        </p:nvSpPr>
        <p:spPr>
          <a:xfrm>
            <a:off x="1208129" y="5738767"/>
            <a:ext cx="7035900" cy="830997"/>
          </a:xfrm>
          <a:prstGeom prst="rect">
            <a:avLst/>
          </a:prstGeom>
          <a:noFill/>
        </p:spPr>
        <p:txBody>
          <a:bodyPr wrap="none" rtlCol="0">
            <a:spAutoFit/>
          </a:bodyPr>
          <a:lstStyle/>
          <a:p>
            <a:r>
              <a:rPr lang="en-US" sz="4800" b="1" dirty="0">
                <a:solidFill>
                  <a:srgbClr val="0000DC"/>
                </a:solidFill>
                <a:latin typeface="Arial" panose="020B0604020202020204" pitchFamily="34" charset="0"/>
                <a:cs typeface="Arial" panose="020B0604020202020204" pitchFamily="34" charset="0"/>
              </a:rPr>
              <a:t>Thank you for attention</a:t>
            </a:r>
          </a:p>
        </p:txBody>
      </p:sp>
    </p:spTree>
    <p:extLst>
      <p:ext uri="{BB962C8B-B14F-4D97-AF65-F5344CB8AC3E}">
        <p14:creationId xmlns:p14="http://schemas.microsoft.com/office/powerpoint/2010/main" val="29582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a:extLst>
              <a:ext uri="{FF2B5EF4-FFF2-40B4-BE49-F238E27FC236}">
                <a16:creationId xmlns:a16="http://schemas.microsoft.com/office/drawing/2014/main" id="{D7C4585E-4E5B-4B1F-9621-33025C36E40D}"/>
              </a:ext>
            </a:extLst>
          </p:cNvPr>
          <p:cNvGrpSpPr/>
          <p:nvPr/>
        </p:nvGrpSpPr>
        <p:grpSpPr>
          <a:xfrm>
            <a:off x="0" y="-131975"/>
            <a:ext cx="9144000" cy="505920"/>
            <a:chOff x="0" y="0"/>
            <a:chExt cx="9144000" cy="505920"/>
          </a:xfrm>
        </p:grpSpPr>
        <p:sp>
          <p:nvSpPr>
            <p:cNvPr id="5" name="Obdélník 4">
              <a:extLst>
                <a:ext uri="{FF2B5EF4-FFF2-40B4-BE49-F238E27FC236}">
                  <a16:creationId xmlns:a16="http://schemas.microsoft.com/office/drawing/2014/main" id="{B02EED3F-2192-4DD0-B231-90DA9178C7BE}"/>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15FF039D-0ED3-4BA8-A52F-B39705F6F75C}"/>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10" name="Obdélník 9">
            <a:extLst>
              <a:ext uri="{FF2B5EF4-FFF2-40B4-BE49-F238E27FC236}">
                <a16:creationId xmlns:a16="http://schemas.microsoft.com/office/drawing/2014/main" id="{923DDA9E-F118-4729-BA78-DFC7294DF735}"/>
              </a:ext>
            </a:extLst>
          </p:cNvPr>
          <p:cNvSpPr/>
          <p:nvPr/>
        </p:nvSpPr>
        <p:spPr>
          <a:xfrm>
            <a:off x="226105" y="1044642"/>
            <a:ext cx="4656792" cy="523220"/>
          </a:xfrm>
          <a:prstGeom prst="rect">
            <a:avLst/>
          </a:prstGeom>
        </p:spPr>
        <p:txBody>
          <a:bodyPr wrap="square">
            <a:spAutoFit/>
          </a:bodyPr>
          <a:lstStyle/>
          <a:p>
            <a:r>
              <a:rPr lang="cs-CZ" sz="2800" b="1" i="0" dirty="0" err="1">
                <a:solidFill>
                  <a:srgbClr val="0000DC"/>
                </a:solidFill>
                <a:effectLst/>
                <a:cs typeface="Arial" panose="020B0604020202020204" pitchFamily="34" charset="0"/>
              </a:rPr>
              <a:t>Historical</a:t>
            </a:r>
            <a:r>
              <a:rPr lang="cs-CZ" sz="2800" b="1" i="0" dirty="0">
                <a:solidFill>
                  <a:srgbClr val="0000DC"/>
                </a:solidFill>
                <a:effectLst/>
                <a:cs typeface="Arial" panose="020B0604020202020204" pitchFamily="34" charset="0"/>
              </a:rPr>
              <a:t> </a:t>
            </a:r>
            <a:r>
              <a:rPr lang="cs-CZ" sz="2800" b="1" i="0" dirty="0" err="1">
                <a:solidFill>
                  <a:srgbClr val="0000DC"/>
                </a:solidFill>
                <a:effectLst/>
                <a:cs typeface="Arial" panose="020B0604020202020204" pitchFamily="34" charset="0"/>
              </a:rPr>
              <a:t>context</a:t>
            </a:r>
            <a:endParaRPr lang="en-US" dirty="0">
              <a:solidFill>
                <a:srgbClr val="0000DC"/>
              </a:solidFill>
              <a:cs typeface="Arial" panose="020B0604020202020204" pitchFamily="34" charset="0"/>
            </a:endParaRPr>
          </a:p>
        </p:txBody>
      </p:sp>
      <p:pic>
        <p:nvPicPr>
          <p:cNvPr id="10242" name="Picture 2" descr="Pin on Teratología -Teratology">
            <a:extLst>
              <a:ext uri="{FF2B5EF4-FFF2-40B4-BE49-F238E27FC236}">
                <a16:creationId xmlns:a16="http://schemas.microsoft.com/office/drawing/2014/main" id="{1223740C-F4C7-4583-9E8C-7FE4E814CD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1621" y="568791"/>
            <a:ext cx="3846274" cy="6218527"/>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a:extLst>
              <a:ext uri="{FF2B5EF4-FFF2-40B4-BE49-F238E27FC236}">
                <a16:creationId xmlns:a16="http://schemas.microsoft.com/office/drawing/2014/main" id="{ECF76215-5D10-45BA-A0DC-145BF4524DEF}"/>
              </a:ext>
            </a:extLst>
          </p:cNvPr>
          <p:cNvSpPr/>
          <p:nvPr/>
        </p:nvSpPr>
        <p:spPr>
          <a:xfrm>
            <a:off x="226105" y="2238559"/>
            <a:ext cx="8845499" cy="861774"/>
          </a:xfrm>
          <a:prstGeom prst="rect">
            <a:avLst/>
          </a:prstGeom>
        </p:spPr>
        <p:txBody>
          <a:bodyPr wrap="square">
            <a:spAutoFit/>
          </a:bodyPr>
          <a:lstStyle/>
          <a:p>
            <a:r>
              <a:rPr lang="el-GR" b="0" i="0" dirty="0">
                <a:solidFill>
                  <a:srgbClr val="202122"/>
                </a:solidFill>
                <a:effectLst/>
                <a:latin typeface="Arial" panose="020B0604020202020204" pitchFamily="34" charset="0"/>
              </a:rPr>
              <a:t>τέρας </a:t>
            </a:r>
            <a:r>
              <a:rPr lang="cs-CZ" b="0" i="0" dirty="0">
                <a:solidFill>
                  <a:srgbClr val="202122"/>
                </a:solidFill>
                <a:effectLst/>
                <a:latin typeface="Arial" panose="020B0604020202020204" pitchFamily="34" charset="0"/>
              </a:rPr>
              <a:t>(</a:t>
            </a:r>
            <a:r>
              <a:rPr lang="cs-CZ" b="0" i="0" dirty="0" err="1">
                <a:solidFill>
                  <a:srgbClr val="202122"/>
                </a:solidFill>
                <a:effectLst/>
                <a:latin typeface="Arial" panose="020B0604020202020204" pitchFamily="34" charset="0"/>
              </a:rPr>
              <a:t>Greek</a:t>
            </a:r>
            <a:r>
              <a:rPr lang="cs-CZ" b="0" i="0" dirty="0">
                <a:solidFill>
                  <a:srgbClr val="202122"/>
                </a:solidFill>
                <a:effectLst/>
                <a:latin typeface="Arial" panose="020B0604020202020204" pitchFamily="34" charset="0"/>
              </a:rPr>
              <a:t>) </a:t>
            </a:r>
            <a:r>
              <a:rPr lang="cs-CZ" sz="1600" b="0" i="1" dirty="0">
                <a:solidFill>
                  <a:srgbClr val="202122"/>
                </a:solidFill>
                <a:effectLst/>
                <a:latin typeface="Arial" panose="020B0604020202020204" pitchFamily="34" charset="0"/>
              </a:rPr>
              <a:t>teras</a:t>
            </a:r>
            <a:r>
              <a:rPr lang="cs-CZ" sz="1600" b="1" dirty="0">
                <a:solidFill>
                  <a:srgbClr val="202122"/>
                </a:solidFill>
                <a:latin typeface="Arial" panose="020B0604020202020204" pitchFamily="34" charset="0"/>
                <a:cs typeface="Arial" panose="020B0604020202020204" pitchFamily="34" charset="0"/>
              </a:rPr>
              <a:t> = monster</a:t>
            </a:r>
          </a:p>
          <a:p>
            <a:endParaRPr lang="cs-CZ" sz="1600" b="1" dirty="0">
              <a:solidFill>
                <a:srgbClr val="202122"/>
              </a:solidFill>
              <a:latin typeface="Arial" panose="020B0604020202020204" pitchFamily="34" charset="0"/>
              <a:cs typeface="Arial" panose="020B0604020202020204" pitchFamily="34" charset="0"/>
            </a:endParaRPr>
          </a:p>
          <a:p>
            <a:r>
              <a:rPr lang="cs-CZ" sz="1600" dirty="0" err="1">
                <a:solidFill>
                  <a:srgbClr val="202122"/>
                </a:solidFill>
                <a:latin typeface="Arial" panose="020B0604020202020204" pitchFamily="34" charset="0"/>
                <a:cs typeface="Arial" panose="020B0604020202020204" pitchFamily="34" charset="0"/>
              </a:rPr>
              <a:t>Everything</a:t>
            </a:r>
            <a:r>
              <a:rPr lang="cs-CZ" sz="1600" dirty="0">
                <a:solidFill>
                  <a:srgbClr val="202122"/>
                </a:solidFill>
                <a:latin typeface="Arial" panose="020B0604020202020204" pitchFamily="34" charset="0"/>
                <a:cs typeface="Arial" panose="020B0604020202020204" pitchFamily="34" charset="0"/>
              </a:rPr>
              <a:t> </a:t>
            </a:r>
            <a:r>
              <a:rPr lang="cs-CZ" sz="1600" dirty="0" err="1">
                <a:solidFill>
                  <a:srgbClr val="202122"/>
                </a:solidFill>
                <a:latin typeface="Arial" panose="020B0604020202020204" pitchFamily="34" charset="0"/>
                <a:cs typeface="Arial" panose="020B0604020202020204" pitchFamily="34" charset="0"/>
              </a:rPr>
              <a:t>looking</a:t>
            </a:r>
            <a:r>
              <a:rPr lang="cs-CZ" sz="1600" dirty="0">
                <a:solidFill>
                  <a:srgbClr val="202122"/>
                </a:solidFill>
                <a:latin typeface="Arial" panose="020B0604020202020204" pitchFamily="34" charset="0"/>
                <a:cs typeface="Arial" panose="020B0604020202020204" pitchFamily="34" charset="0"/>
              </a:rPr>
              <a:t> </a:t>
            </a:r>
            <a:r>
              <a:rPr lang="cs-CZ" sz="1600" dirty="0" err="1">
                <a:solidFill>
                  <a:srgbClr val="202122"/>
                </a:solidFill>
                <a:latin typeface="Arial" panose="020B0604020202020204" pitchFamily="34" charset="0"/>
                <a:cs typeface="Arial" panose="020B0604020202020204" pitchFamily="34" charset="0"/>
              </a:rPr>
              <a:t>abnormal</a:t>
            </a:r>
            <a:endParaRPr lang="en-US" sz="1600" dirty="0">
              <a:cs typeface="Arial" panose="020B0604020202020204" pitchFamily="34" charset="0"/>
            </a:endParaRPr>
          </a:p>
        </p:txBody>
      </p:sp>
    </p:spTree>
    <p:extLst>
      <p:ext uri="{BB962C8B-B14F-4D97-AF65-F5344CB8AC3E}">
        <p14:creationId xmlns:p14="http://schemas.microsoft.com/office/powerpoint/2010/main" val="23983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230DDAA5-11A9-47CD-8574-F94CE5B1AA75}"/>
              </a:ext>
            </a:extLst>
          </p:cNvPr>
          <p:cNvPicPr>
            <a:picLocks noChangeAspect="1"/>
          </p:cNvPicPr>
          <p:nvPr/>
        </p:nvPicPr>
        <p:blipFill>
          <a:blip r:embed="rId2"/>
          <a:stretch>
            <a:fillRect/>
          </a:stretch>
        </p:blipFill>
        <p:spPr>
          <a:xfrm>
            <a:off x="3904488" y="1999759"/>
            <a:ext cx="5040635" cy="4721420"/>
          </a:xfrm>
          <a:prstGeom prst="rect">
            <a:avLst/>
          </a:prstGeom>
        </p:spPr>
      </p:pic>
      <p:pic>
        <p:nvPicPr>
          <p:cNvPr id="5" name="Picture 2" descr="Teratology: Monsters and Prodigies | SpringerLink">
            <a:extLst>
              <a:ext uri="{FF2B5EF4-FFF2-40B4-BE49-F238E27FC236}">
                <a16:creationId xmlns:a16="http://schemas.microsoft.com/office/drawing/2014/main" id="{EC3AE04D-6D2B-48B1-87F6-EF5C0FF1F4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58" y="2361131"/>
            <a:ext cx="3370163" cy="428460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Skupina 5">
            <a:extLst>
              <a:ext uri="{FF2B5EF4-FFF2-40B4-BE49-F238E27FC236}">
                <a16:creationId xmlns:a16="http://schemas.microsoft.com/office/drawing/2014/main" id="{B79BE785-03F9-42E7-ACC3-63E092149FC7}"/>
              </a:ext>
            </a:extLst>
          </p:cNvPr>
          <p:cNvGrpSpPr/>
          <p:nvPr/>
        </p:nvGrpSpPr>
        <p:grpSpPr>
          <a:xfrm>
            <a:off x="0" y="-131975"/>
            <a:ext cx="9144000" cy="505920"/>
            <a:chOff x="0" y="0"/>
            <a:chExt cx="9144000" cy="505920"/>
          </a:xfrm>
        </p:grpSpPr>
        <p:sp>
          <p:nvSpPr>
            <p:cNvPr id="7" name="Obdélník 6">
              <a:extLst>
                <a:ext uri="{FF2B5EF4-FFF2-40B4-BE49-F238E27FC236}">
                  <a16:creationId xmlns:a16="http://schemas.microsoft.com/office/drawing/2014/main" id="{57B36FB6-888D-4736-978D-6A902C70CF76}"/>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ovéPole 7">
              <a:extLst>
                <a:ext uri="{FF2B5EF4-FFF2-40B4-BE49-F238E27FC236}">
                  <a16:creationId xmlns:a16="http://schemas.microsoft.com/office/drawing/2014/main" id="{9794EB56-AB62-45BC-8CC9-6B472DE3DB16}"/>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sp>
        <p:nvSpPr>
          <p:cNvPr id="9" name="Obdélník 8">
            <a:extLst>
              <a:ext uri="{FF2B5EF4-FFF2-40B4-BE49-F238E27FC236}">
                <a16:creationId xmlns:a16="http://schemas.microsoft.com/office/drawing/2014/main" id="{5C10A176-8187-4AD4-87EB-8A00CED9BD4E}"/>
              </a:ext>
            </a:extLst>
          </p:cNvPr>
          <p:cNvSpPr/>
          <p:nvPr/>
        </p:nvSpPr>
        <p:spPr>
          <a:xfrm>
            <a:off x="143809" y="684289"/>
            <a:ext cx="4656792" cy="523220"/>
          </a:xfrm>
          <a:prstGeom prst="rect">
            <a:avLst/>
          </a:prstGeom>
        </p:spPr>
        <p:txBody>
          <a:bodyPr wrap="square">
            <a:spAutoFit/>
          </a:bodyPr>
          <a:lstStyle/>
          <a:p>
            <a:r>
              <a:rPr lang="cs-CZ" sz="2800" b="1" i="0" dirty="0" err="1">
                <a:solidFill>
                  <a:srgbClr val="0000DC"/>
                </a:solidFill>
                <a:effectLst/>
                <a:cs typeface="Arial" panose="020B0604020202020204" pitchFamily="34" charset="0"/>
              </a:rPr>
              <a:t>Historical</a:t>
            </a:r>
            <a:r>
              <a:rPr lang="cs-CZ" sz="2800" b="1" i="0" dirty="0">
                <a:solidFill>
                  <a:srgbClr val="0000DC"/>
                </a:solidFill>
                <a:effectLst/>
                <a:cs typeface="Arial" panose="020B0604020202020204" pitchFamily="34" charset="0"/>
              </a:rPr>
              <a:t> </a:t>
            </a:r>
            <a:r>
              <a:rPr lang="cs-CZ" sz="2800" b="1" i="0" dirty="0" err="1">
                <a:solidFill>
                  <a:srgbClr val="0000DC"/>
                </a:solidFill>
                <a:effectLst/>
                <a:cs typeface="Arial" panose="020B0604020202020204" pitchFamily="34" charset="0"/>
              </a:rPr>
              <a:t>context</a:t>
            </a:r>
            <a:endParaRPr lang="en-US" dirty="0">
              <a:solidFill>
                <a:srgbClr val="0000DC"/>
              </a:solidFill>
              <a:cs typeface="Arial" panose="020B0604020202020204" pitchFamily="34" charset="0"/>
            </a:endParaRPr>
          </a:p>
        </p:txBody>
      </p:sp>
      <p:sp>
        <p:nvSpPr>
          <p:cNvPr id="11" name="Obdélník 10">
            <a:extLst>
              <a:ext uri="{FF2B5EF4-FFF2-40B4-BE49-F238E27FC236}">
                <a16:creationId xmlns:a16="http://schemas.microsoft.com/office/drawing/2014/main" id="{2795530E-9F45-49AA-9ED5-5E6514D5247B}"/>
              </a:ext>
            </a:extLst>
          </p:cNvPr>
          <p:cNvSpPr/>
          <p:nvPr/>
        </p:nvSpPr>
        <p:spPr>
          <a:xfrm>
            <a:off x="149250" y="1314208"/>
            <a:ext cx="8845499" cy="400110"/>
          </a:xfrm>
          <a:prstGeom prst="rect">
            <a:avLst/>
          </a:prstGeom>
        </p:spPr>
        <p:txBody>
          <a:bodyPr wrap="square">
            <a:spAutoFit/>
          </a:bodyPr>
          <a:lstStyle/>
          <a:p>
            <a:r>
              <a:rPr lang="cs-CZ" sz="2000" dirty="0" err="1">
                <a:cs typeface="Arial" panose="020B0604020202020204" pitchFamily="34" charset="0"/>
              </a:rPr>
              <a:t>Since</a:t>
            </a:r>
            <a:r>
              <a:rPr lang="cs-CZ" sz="2000" dirty="0">
                <a:cs typeface="Arial" panose="020B0604020202020204" pitchFamily="34" charset="0"/>
              </a:rPr>
              <a:t> </a:t>
            </a:r>
            <a:r>
              <a:rPr lang="cs-CZ" sz="2000" dirty="0" err="1">
                <a:cs typeface="Arial" panose="020B0604020202020204" pitchFamily="34" charset="0"/>
              </a:rPr>
              <a:t>the</a:t>
            </a:r>
            <a:r>
              <a:rPr lang="cs-CZ" sz="2000" dirty="0">
                <a:cs typeface="Arial" panose="020B0604020202020204" pitchFamily="34" charset="0"/>
              </a:rPr>
              <a:t> 17</a:t>
            </a:r>
            <a:r>
              <a:rPr lang="cs-CZ" sz="2000" baseline="30000" dirty="0">
                <a:cs typeface="Arial" panose="020B0604020202020204" pitchFamily="34" charset="0"/>
              </a:rPr>
              <a:t>th</a:t>
            </a:r>
            <a:r>
              <a:rPr lang="cs-CZ" sz="2000" dirty="0">
                <a:cs typeface="Arial" panose="020B0604020202020204" pitchFamily="34" charset="0"/>
              </a:rPr>
              <a:t> </a:t>
            </a:r>
            <a:r>
              <a:rPr lang="cs-CZ" sz="2000" dirty="0" err="1">
                <a:cs typeface="Arial" panose="020B0604020202020204" pitchFamily="34" charset="0"/>
              </a:rPr>
              <a:t>century</a:t>
            </a:r>
            <a:r>
              <a:rPr lang="cs-CZ" sz="2000" dirty="0">
                <a:cs typeface="Arial" panose="020B0604020202020204" pitchFamily="34" charset="0"/>
              </a:rPr>
              <a:t> </a:t>
            </a:r>
            <a:r>
              <a:rPr lang="cs-CZ" sz="2000" dirty="0" err="1">
                <a:cs typeface="Arial" panose="020B0604020202020204" pitchFamily="34" charset="0"/>
              </a:rPr>
              <a:t>related</a:t>
            </a:r>
            <a:r>
              <a:rPr lang="cs-CZ" sz="2000" dirty="0">
                <a:cs typeface="Arial" panose="020B0604020202020204" pitchFamily="34" charset="0"/>
              </a:rPr>
              <a:t> to </a:t>
            </a:r>
            <a:r>
              <a:rPr lang="cs-CZ" sz="2000" dirty="0" err="1">
                <a:cs typeface="Arial" panose="020B0604020202020204" pitchFamily="34" charset="0"/>
              </a:rPr>
              <a:t>abnormal</a:t>
            </a:r>
            <a:r>
              <a:rPr lang="cs-CZ" sz="2000" dirty="0">
                <a:cs typeface="Arial" panose="020B0604020202020204" pitchFamily="34" charset="0"/>
              </a:rPr>
              <a:t> </a:t>
            </a:r>
            <a:r>
              <a:rPr lang="cs-CZ" sz="2000" dirty="0" err="1">
                <a:cs typeface="Arial" panose="020B0604020202020204" pitchFamily="34" charset="0"/>
              </a:rPr>
              <a:t>births</a:t>
            </a:r>
            <a:r>
              <a:rPr lang="cs-CZ" sz="2000" dirty="0">
                <a:cs typeface="Arial" panose="020B0604020202020204" pitchFamily="34" charset="0"/>
              </a:rPr>
              <a:t> (development)</a:t>
            </a:r>
            <a:endParaRPr lang="en-US" sz="2000" dirty="0">
              <a:cs typeface="Arial" panose="020B0604020202020204" pitchFamily="34" charset="0"/>
            </a:endParaRPr>
          </a:p>
        </p:txBody>
      </p:sp>
    </p:spTree>
    <p:extLst>
      <p:ext uri="{BB962C8B-B14F-4D97-AF65-F5344CB8AC3E}">
        <p14:creationId xmlns:p14="http://schemas.microsoft.com/office/powerpoint/2010/main" val="1128401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Šipka: doprava 1">
            <a:extLst>
              <a:ext uri="{FF2B5EF4-FFF2-40B4-BE49-F238E27FC236}">
                <a16:creationId xmlns:a16="http://schemas.microsoft.com/office/drawing/2014/main" id="{28AE7A6C-CF62-4C6F-B6D7-5208144CEF22}"/>
              </a:ext>
            </a:extLst>
          </p:cNvPr>
          <p:cNvSpPr/>
          <p:nvPr/>
        </p:nvSpPr>
        <p:spPr>
          <a:xfrm>
            <a:off x="210410" y="3993553"/>
            <a:ext cx="8741664" cy="680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4" name="Skupina 3">
            <a:extLst>
              <a:ext uri="{FF2B5EF4-FFF2-40B4-BE49-F238E27FC236}">
                <a16:creationId xmlns:a16="http://schemas.microsoft.com/office/drawing/2014/main" id="{A23A37B4-DD49-46AE-B9B0-2F041CAD4165}"/>
              </a:ext>
            </a:extLst>
          </p:cNvPr>
          <p:cNvGrpSpPr/>
          <p:nvPr/>
        </p:nvGrpSpPr>
        <p:grpSpPr>
          <a:xfrm>
            <a:off x="0" y="0"/>
            <a:ext cx="9144000" cy="505920"/>
            <a:chOff x="0" y="0"/>
            <a:chExt cx="9144000" cy="505920"/>
          </a:xfrm>
        </p:grpSpPr>
        <p:sp>
          <p:nvSpPr>
            <p:cNvPr id="5" name="Obdélník 4">
              <a:extLst>
                <a:ext uri="{FF2B5EF4-FFF2-40B4-BE49-F238E27FC236}">
                  <a16:creationId xmlns:a16="http://schemas.microsoft.com/office/drawing/2014/main" id="{4A4D6115-A5D3-4165-9326-EE05D5873851}"/>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E6A24A8D-2AEB-40F7-B2AD-642BD06E6BD8}"/>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grpSp>
      <p:grpSp>
        <p:nvGrpSpPr>
          <p:cNvPr id="12" name="Skupina 11">
            <a:extLst>
              <a:ext uri="{FF2B5EF4-FFF2-40B4-BE49-F238E27FC236}">
                <a16:creationId xmlns:a16="http://schemas.microsoft.com/office/drawing/2014/main" id="{348772E8-9535-410E-9751-67FBAC00252B}"/>
              </a:ext>
            </a:extLst>
          </p:cNvPr>
          <p:cNvGrpSpPr/>
          <p:nvPr/>
        </p:nvGrpSpPr>
        <p:grpSpPr>
          <a:xfrm>
            <a:off x="44285" y="4675840"/>
            <a:ext cx="4928616" cy="1934768"/>
            <a:chOff x="124138" y="4921257"/>
            <a:chExt cx="4928616" cy="1934768"/>
          </a:xfrm>
        </p:grpSpPr>
        <p:sp>
          <p:nvSpPr>
            <p:cNvPr id="9" name="Bublinový popisek: se šipkou nahoru 8">
              <a:extLst>
                <a:ext uri="{FF2B5EF4-FFF2-40B4-BE49-F238E27FC236}">
                  <a16:creationId xmlns:a16="http://schemas.microsoft.com/office/drawing/2014/main" id="{2193872C-DC95-4FFF-B4BC-DC0EADAD011E}"/>
                </a:ext>
              </a:extLst>
            </p:cNvPr>
            <p:cNvSpPr/>
            <p:nvPr/>
          </p:nvSpPr>
          <p:spPr>
            <a:xfrm>
              <a:off x="320736" y="4921257"/>
              <a:ext cx="996696" cy="106984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1905</a:t>
              </a:r>
            </a:p>
          </p:txBody>
        </p:sp>
        <p:pic>
          <p:nvPicPr>
            <p:cNvPr id="11" name="Obrázek 10">
              <a:extLst>
                <a:ext uri="{FF2B5EF4-FFF2-40B4-BE49-F238E27FC236}">
                  <a16:creationId xmlns:a16="http://schemas.microsoft.com/office/drawing/2014/main" id="{605750A6-FCCB-46F2-AC51-1D25D0390C43}"/>
                </a:ext>
              </a:extLst>
            </p:cNvPr>
            <p:cNvPicPr>
              <a:picLocks noChangeAspect="1"/>
            </p:cNvPicPr>
            <p:nvPr/>
          </p:nvPicPr>
          <p:blipFill rotWithShape="1">
            <a:blip r:embed="rId2"/>
            <a:srcRect l="13780" r="3693"/>
            <a:stretch/>
          </p:blipFill>
          <p:spPr>
            <a:xfrm>
              <a:off x="124138" y="6074975"/>
              <a:ext cx="4928616" cy="781050"/>
            </a:xfrm>
            <a:prstGeom prst="rect">
              <a:avLst/>
            </a:prstGeom>
          </p:spPr>
        </p:pic>
      </p:grpSp>
      <p:grpSp>
        <p:nvGrpSpPr>
          <p:cNvPr id="16" name="Skupina 15">
            <a:extLst>
              <a:ext uri="{FF2B5EF4-FFF2-40B4-BE49-F238E27FC236}">
                <a16:creationId xmlns:a16="http://schemas.microsoft.com/office/drawing/2014/main" id="{3544DF09-E1B0-4B18-9107-59F7A201B1A0}"/>
              </a:ext>
            </a:extLst>
          </p:cNvPr>
          <p:cNvGrpSpPr/>
          <p:nvPr/>
        </p:nvGrpSpPr>
        <p:grpSpPr>
          <a:xfrm>
            <a:off x="219851" y="4668749"/>
            <a:ext cx="5029200" cy="1684467"/>
            <a:chOff x="652154" y="4765625"/>
            <a:chExt cx="5029200" cy="1684467"/>
          </a:xfrm>
        </p:grpSpPr>
        <p:sp>
          <p:nvSpPr>
            <p:cNvPr id="13" name="Bublinový popisek: se šipkou nahoru 12">
              <a:extLst>
                <a:ext uri="{FF2B5EF4-FFF2-40B4-BE49-F238E27FC236}">
                  <a16:creationId xmlns:a16="http://schemas.microsoft.com/office/drawing/2014/main" id="{D0539E88-A740-47B6-91A0-1A6844D055D9}"/>
                </a:ext>
              </a:extLst>
            </p:cNvPr>
            <p:cNvSpPr/>
            <p:nvPr/>
          </p:nvSpPr>
          <p:spPr>
            <a:xfrm>
              <a:off x="2278027" y="4765625"/>
              <a:ext cx="1099706" cy="89255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1921</a:t>
              </a:r>
            </a:p>
          </p:txBody>
        </p:sp>
        <p:pic>
          <p:nvPicPr>
            <p:cNvPr id="15" name="Obrázek 14">
              <a:extLst>
                <a:ext uri="{FF2B5EF4-FFF2-40B4-BE49-F238E27FC236}">
                  <a16:creationId xmlns:a16="http://schemas.microsoft.com/office/drawing/2014/main" id="{56157F61-FDE7-4ADE-9D0D-205B9960ACDD}"/>
                </a:ext>
              </a:extLst>
            </p:cNvPr>
            <p:cNvPicPr>
              <a:picLocks noChangeAspect="1"/>
            </p:cNvPicPr>
            <p:nvPr/>
          </p:nvPicPr>
          <p:blipFill>
            <a:blip r:embed="rId3"/>
            <a:stretch>
              <a:fillRect/>
            </a:stretch>
          </p:blipFill>
          <p:spPr>
            <a:xfrm>
              <a:off x="652154" y="5907167"/>
              <a:ext cx="5029200" cy="542925"/>
            </a:xfrm>
            <a:prstGeom prst="rect">
              <a:avLst/>
            </a:prstGeom>
          </p:spPr>
        </p:pic>
      </p:grpSp>
      <p:grpSp>
        <p:nvGrpSpPr>
          <p:cNvPr id="20" name="Skupina 19">
            <a:extLst>
              <a:ext uri="{FF2B5EF4-FFF2-40B4-BE49-F238E27FC236}">
                <a16:creationId xmlns:a16="http://schemas.microsoft.com/office/drawing/2014/main" id="{BCBB70FB-6A21-4E0E-9D8F-ED8E871E51EB}"/>
              </a:ext>
            </a:extLst>
          </p:cNvPr>
          <p:cNvGrpSpPr/>
          <p:nvPr/>
        </p:nvGrpSpPr>
        <p:grpSpPr>
          <a:xfrm>
            <a:off x="943719" y="4675840"/>
            <a:ext cx="5257800" cy="1776939"/>
            <a:chOff x="653796" y="4850892"/>
            <a:chExt cx="5257800" cy="1776939"/>
          </a:xfrm>
        </p:grpSpPr>
        <p:sp>
          <p:nvSpPr>
            <p:cNvPr id="17" name="Bublinový popisek: se šipkou nahoru 16">
              <a:extLst>
                <a:ext uri="{FF2B5EF4-FFF2-40B4-BE49-F238E27FC236}">
                  <a16:creationId xmlns:a16="http://schemas.microsoft.com/office/drawing/2014/main" id="{3842F877-F874-4806-86D8-85173AC48916}"/>
                </a:ext>
              </a:extLst>
            </p:cNvPr>
            <p:cNvSpPr/>
            <p:nvPr/>
          </p:nvSpPr>
          <p:spPr>
            <a:xfrm>
              <a:off x="2367160" y="4850892"/>
              <a:ext cx="1170432" cy="9845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1929</a:t>
              </a:r>
            </a:p>
          </p:txBody>
        </p:sp>
        <p:pic>
          <p:nvPicPr>
            <p:cNvPr id="19" name="Obrázek 18">
              <a:extLst>
                <a:ext uri="{FF2B5EF4-FFF2-40B4-BE49-F238E27FC236}">
                  <a16:creationId xmlns:a16="http://schemas.microsoft.com/office/drawing/2014/main" id="{C6EB0044-8C4F-4726-B0AA-23503A119CDC}"/>
                </a:ext>
              </a:extLst>
            </p:cNvPr>
            <p:cNvPicPr>
              <a:picLocks noChangeAspect="1"/>
            </p:cNvPicPr>
            <p:nvPr/>
          </p:nvPicPr>
          <p:blipFill>
            <a:blip r:embed="rId4"/>
            <a:stretch>
              <a:fillRect/>
            </a:stretch>
          </p:blipFill>
          <p:spPr>
            <a:xfrm>
              <a:off x="653796" y="5875356"/>
              <a:ext cx="5257800" cy="752475"/>
            </a:xfrm>
            <a:prstGeom prst="rect">
              <a:avLst/>
            </a:prstGeom>
          </p:spPr>
        </p:pic>
      </p:grpSp>
      <p:grpSp>
        <p:nvGrpSpPr>
          <p:cNvPr id="28" name="Skupina 27">
            <a:extLst>
              <a:ext uri="{FF2B5EF4-FFF2-40B4-BE49-F238E27FC236}">
                <a16:creationId xmlns:a16="http://schemas.microsoft.com/office/drawing/2014/main" id="{66722897-0F4D-4681-99BA-9380B7C5CFA9}"/>
              </a:ext>
            </a:extLst>
          </p:cNvPr>
          <p:cNvGrpSpPr/>
          <p:nvPr/>
        </p:nvGrpSpPr>
        <p:grpSpPr>
          <a:xfrm>
            <a:off x="1801885" y="4687509"/>
            <a:ext cx="5257800" cy="1780933"/>
            <a:chOff x="1330452" y="4865961"/>
            <a:chExt cx="5257800" cy="1780933"/>
          </a:xfrm>
        </p:grpSpPr>
        <p:pic>
          <p:nvPicPr>
            <p:cNvPr id="22" name="Obrázek 21">
              <a:extLst>
                <a:ext uri="{FF2B5EF4-FFF2-40B4-BE49-F238E27FC236}">
                  <a16:creationId xmlns:a16="http://schemas.microsoft.com/office/drawing/2014/main" id="{4AB1CD68-680C-485E-9F67-1FC975BF6313}"/>
                </a:ext>
              </a:extLst>
            </p:cNvPr>
            <p:cNvPicPr>
              <a:picLocks noChangeAspect="1"/>
            </p:cNvPicPr>
            <p:nvPr/>
          </p:nvPicPr>
          <p:blipFill>
            <a:blip r:embed="rId5"/>
            <a:stretch>
              <a:fillRect/>
            </a:stretch>
          </p:blipFill>
          <p:spPr>
            <a:xfrm>
              <a:off x="1330452" y="6113494"/>
              <a:ext cx="5257800" cy="533400"/>
            </a:xfrm>
            <a:prstGeom prst="rect">
              <a:avLst/>
            </a:prstGeom>
          </p:spPr>
        </p:pic>
        <p:sp>
          <p:nvSpPr>
            <p:cNvPr id="27" name="Bublinový popisek: se šipkou nahoru 26">
              <a:extLst>
                <a:ext uri="{FF2B5EF4-FFF2-40B4-BE49-F238E27FC236}">
                  <a16:creationId xmlns:a16="http://schemas.microsoft.com/office/drawing/2014/main" id="{90F4FE65-1B8D-42C1-B4B1-81536EFD9788}"/>
                </a:ext>
              </a:extLst>
            </p:cNvPr>
            <p:cNvSpPr/>
            <p:nvPr/>
          </p:nvSpPr>
          <p:spPr>
            <a:xfrm>
              <a:off x="3032303" y="4865961"/>
              <a:ext cx="1144136" cy="9998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1935</a:t>
              </a:r>
            </a:p>
          </p:txBody>
        </p:sp>
      </p:grpSp>
      <p:pic>
        <p:nvPicPr>
          <p:cNvPr id="30" name="Obrázek 29">
            <a:extLst>
              <a:ext uri="{FF2B5EF4-FFF2-40B4-BE49-F238E27FC236}">
                <a16:creationId xmlns:a16="http://schemas.microsoft.com/office/drawing/2014/main" id="{63B1A215-4FD4-4EDF-AF29-247CA3DC7D2A}"/>
              </a:ext>
            </a:extLst>
          </p:cNvPr>
          <p:cNvPicPr>
            <a:picLocks noChangeAspect="1"/>
          </p:cNvPicPr>
          <p:nvPr/>
        </p:nvPicPr>
        <p:blipFill>
          <a:blip r:embed="rId6"/>
          <a:stretch>
            <a:fillRect/>
          </a:stretch>
        </p:blipFill>
        <p:spPr>
          <a:xfrm>
            <a:off x="2448628" y="5634469"/>
            <a:ext cx="5257800" cy="723900"/>
          </a:xfrm>
          <a:prstGeom prst="rect">
            <a:avLst/>
          </a:prstGeom>
        </p:spPr>
      </p:pic>
      <p:sp>
        <p:nvSpPr>
          <p:cNvPr id="31" name="Bublinový popisek: se šipkou nahoru 30">
            <a:extLst>
              <a:ext uri="{FF2B5EF4-FFF2-40B4-BE49-F238E27FC236}">
                <a16:creationId xmlns:a16="http://schemas.microsoft.com/office/drawing/2014/main" id="{12E78039-5CE2-4BCA-9959-43698FDDA531}"/>
              </a:ext>
            </a:extLst>
          </p:cNvPr>
          <p:cNvSpPr/>
          <p:nvPr/>
        </p:nvSpPr>
        <p:spPr>
          <a:xfrm>
            <a:off x="4222884" y="4687509"/>
            <a:ext cx="1145160" cy="8664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1937</a:t>
            </a:r>
          </a:p>
        </p:txBody>
      </p:sp>
      <p:grpSp>
        <p:nvGrpSpPr>
          <p:cNvPr id="35" name="Skupina 34">
            <a:extLst>
              <a:ext uri="{FF2B5EF4-FFF2-40B4-BE49-F238E27FC236}">
                <a16:creationId xmlns:a16="http://schemas.microsoft.com/office/drawing/2014/main" id="{80F3E88E-1B74-4728-823E-47FB1C3818F4}"/>
              </a:ext>
            </a:extLst>
          </p:cNvPr>
          <p:cNvGrpSpPr/>
          <p:nvPr/>
        </p:nvGrpSpPr>
        <p:grpSpPr>
          <a:xfrm>
            <a:off x="2793231" y="4687509"/>
            <a:ext cx="5257800" cy="1397040"/>
            <a:chOff x="2820146" y="4891532"/>
            <a:chExt cx="5257800" cy="1397040"/>
          </a:xfrm>
        </p:grpSpPr>
        <p:sp>
          <p:nvSpPr>
            <p:cNvPr id="32" name="Bublinový popisek: se šipkou nahoru 31">
              <a:extLst>
                <a:ext uri="{FF2B5EF4-FFF2-40B4-BE49-F238E27FC236}">
                  <a16:creationId xmlns:a16="http://schemas.microsoft.com/office/drawing/2014/main" id="{E5DA4FCF-D851-4B44-8B9C-53A4E2A619DD}"/>
                </a:ext>
              </a:extLst>
            </p:cNvPr>
            <p:cNvSpPr/>
            <p:nvPr/>
          </p:nvSpPr>
          <p:spPr>
            <a:xfrm>
              <a:off x="4669191" y="4891532"/>
              <a:ext cx="1060704" cy="76401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1941</a:t>
              </a:r>
            </a:p>
          </p:txBody>
        </p:sp>
        <p:pic>
          <p:nvPicPr>
            <p:cNvPr id="34" name="Obrázek 33">
              <a:extLst>
                <a:ext uri="{FF2B5EF4-FFF2-40B4-BE49-F238E27FC236}">
                  <a16:creationId xmlns:a16="http://schemas.microsoft.com/office/drawing/2014/main" id="{76936E58-342A-482A-947B-830AA22A55B6}"/>
                </a:ext>
              </a:extLst>
            </p:cNvPr>
            <p:cNvPicPr>
              <a:picLocks noChangeAspect="1"/>
            </p:cNvPicPr>
            <p:nvPr/>
          </p:nvPicPr>
          <p:blipFill>
            <a:blip r:embed="rId7"/>
            <a:stretch>
              <a:fillRect/>
            </a:stretch>
          </p:blipFill>
          <p:spPr>
            <a:xfrm>
              <a:off x="2820146" y="5783747"/>
              <a:ext cx="5257800" cy="504825"/>
            </a:xfrm>
            <a:prstGeom prst="rect">
              <a:avLst/>
            </a:prstGeom>
          </p:spPr>
        </p:pic>
      </p:grpSp>
      <p:grpSp>
        <p:nvGrpSpPr>
          <p:cNvPr id="41" name="Skupina 40">
            <a:extLst>
              <a:ext uri="{FF2B5EF4-FFF2-40B4-BE49-F238E27FC236}">
                <a16:creationId xmlns:a16="http://schemas.microsoft.com/office/drawing/2014/main" id="{49E287DE-3614-4783-AFF0-5CD63BC191AD}"/>
              </a:ext>
            </a:extLst>
          </p:cNvPr>
          <p:cNvGrpSpPr/>
          <p:nvPr/>
        </p:nvGrpSpPr>
        <p:grpSpPr>
          <a:xfrm>
            <a:off x="3434089" y="4705123"/>
            <a:ext cx="5257800" cy="1858692"/>
            <a:chOff x="3472239" y="4895747"/>
            <a:chExt cx="5257800" cy="1858692"/>
          </a:xfrm>
        </p:grpSpPr>
        <p:pic>
          <p:nvPicPr>
            <p:cNvPr id="37" name="Obrázek 36">
              <a:extLst>
                <a:ext uri="{FF2B5EF4-FFF2-40B4-BE49-F238E27FC236}">
                  <a16:creationId xmlns:a16="http://schemas.microsoft.com/office/drawing/2014/main" id="{4CE76393-278C-419E-91E2-87B1EC8F86FA}"/>
                </a:ext>
              </a:extLst>
            </p:cNvPr>
            <p:cNvPicPr>
              <a:picLocks noChangeAspect="1"/>
            </p:cNvPicPr>
            <p:nvPr/>
          </p:nvPicPr>
          <p:blipFill>
            <a:blip r:embed="rId8"/>
            <a:stretch>
              <a:fillRect/>
            </a:stretch>
          </p:blipFill>
          <p:spPr>
            <a:xfrm>
              <a:off x="3472239" y="5792414"/>
              <a:ext cx="5257800" cy="962025"/>
            </a:xfrm>
            <a:prstGeom prst="rect">
              <a:avLst/>
            </a:prstGeom>
          </p:spPr>
        </p:pic>
        <p:sp>
          <p:nvSpPr>
            <p:cNvPr id="40" name="Bublinový popisek: se šipkou nahoru 39">
              <a:extLst>
                <a:ext uri="{FF2B5EF4-FFF2-40B4-BE49-F238E27FC236}">
                  <a16:creationId xmlns:a16="http://schemas.microsoft.com/office/drawing/2014/main" id="{8183B6CD-C2F8-4DB6-AABF-2F7BCCBF1CBE}"/>
                </a:ext>
              </a:extLst>
            </p:cNvPr>
            <p:cNvSpPr/>
            <p:nvPr/>
          </p:nvSpPr>
          <p:spPr>
            <a:xfrm>
              <a:off x="5545835" y="4895747"/>
              <a:ext cx="886968" cy="85790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1944</a:t>
              </a:r>
            </a:p>
          </p:txBody>
        </p:sp>
      </p:grpSp>
      <p:grpSp>
        <p:nvGrpSpPr>
          <p:cNvPr id="46" name="Skupina 45">
            <a:extLst>
              <a:ext uri="{FF2B5EF4-FFF2-40B4-BE49-F238E27FC236}">
                <a16:creationId xmlns:a16="http://schemas.microsoft.com/office/drawing/2014/main" id="{D2C946D1-EF9E-4F0E-81F2-ABB6FE13CB89}"/>
              </a:ext>
            </a:extLst>
          </p:cNvPr>
          <p:cNvGrpSpPr/>
          <p:nvPr/>
        </p:nvGrpSpPr>
        <p:grpSpPr>
          <a:xfrm>
            <a:off x="3886200" y="4695635"/>
            <a:ext cx="5257800" cy="1739828"/>
            <a:chOff x="3913115" y="4899658"/>
            <a:chExt cx="5257800" cy="1739828"/>
          </a:xfrm>
        </p:grpSpPr>
        <p:pic>
          <p:nvPicPr>
            <p:cNvPr id="43" name="Obrázek 42">
              <a:extLst>
                <a:ext uri="{FF2B5EF4-FFF2-40B4-BE49-F238E27FC236}">
                  <a16:creationId xmlns:a16="http://schemas.microsoft.com/office/drawing/2014/main" id="{2AB7D0C9-5AA5-4E6A-A825-7AA300548645}"/>
                </a:ext>
              </a:extLst>
            </p:cNvPr>
            <p:cNvPicPr>
              <a:picLocks noChangeAspect="1"/>
            </p:cNvPicPr>
            <p:nvPr/>
          </p:nvPicPr>
          <p:blipFill>
            <a:blip r:embed="rId9"/>
            <a:stretch>
              <a:fillRect/>
            </a:stretch>
          </p:blipFill>
          <p:spPr>
            <a:xfrm>
              <a:off x="3913115" y="5829861"/>
              <a:ext cx="5257800" cy="809625"/>
            </a:xfrm>
            <a:prstGeom prst="rect">
              <a:avLst/>
            </a:prstGeom>
          </p:spPr>
        </p:pic>
        <p:sp>
          <p:nvSpPr>
            <p:cNvPr id="44" name="Bublinový popisek: se šipkou nahoru 43">
              <a:extLst>
                <a:ext uri="{FF2B5EF4-FFF2-40B4-BE49-F238E27FC236}">
                  <a16:creationId xmlns:a16="http://schemas.microsoft.com/office/drawing/2014/main" id="{7E09E071-805A-4617-91A7-3842ACB2CACB}"/>
                </a:ext>
              </a:extLst>
            </p:cNvPr>
            <p:cNvSpPr/>
            <p:nvPr/>
          </p:nvSpPr>
          <p:spPr>
            <a:xfrm>
              <a:off x="6149287" y="4899658"/>
              <a:ext cx="886968" cy="85790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1948</a:t>
              </a:r>
            </a:p>
          </p:txBody>
        </p:sp>
      </p:grpSp>
      <p:grpSp>
        <p:nvGrpSpPr>
          <p:cNvPr id="52" name="Skupina 51">
            <a:extLst>
              <a:ext uri="{FF2B5EF4-FFF2-40B4-BE49-F238E27FC236}">
                <a16:creationId xmlns:a16="http://schemas.microsoft.com/office/drawing/2014/main" id="{CDB6038D-AFFA-4B31-A606-956D7DB91025}"/>
              </a:ext>
            </a:extLst>
          </p:cNvPr>
          <p:cNvGrpSpPr/>
          <p:nvPr/>
        </p:nvGrpSpPr>
        <p:grpSpPr>
          <a:xfrm>
            <a:off x="3827420" y="4696539"/>
            <a:ext cx="5257800" cy="1786716"/>
            <a:chOff x="3854335" y="4900562"/>
            <a:chExt cx="5257800" cy="1786716"/>
          </a:xfrm>
        </p:grpSpPr>
        <p:sp>
          <p:nvSpPr>
            <p:cNvPr id="49" name="Bublinový popisek: se šipkou nahoru 48">
              <a:extLst>
                <a:ext uri="{FF2B5EF4-FFF2-40B4-BE49-F238E27FC236}">
                  <a16:creationId xmlns:a16="http://schemas.microsoft.com/office/drawing/2014/main" id="{4D7ED448-9FCA-478A-88AA-D2EF331CF4C1}"/>
                </a:ext>
              </a:extLst>
            </p:cNvPr>
            <p:cNvSpPr/>
            <p:nvPr/>
          </p:nvSpPr>
          <p:spPr>
            <a:xfrm>
              <a:off x="6907328" y="4900562"/>
              <a:ext cx="886968" cy="84598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1952</a:t>
              </a:r>
            </a:p>
          </p:txBody>
        </p:sp>
        <p:pic>
          <p:nvPicPr>
            <p:cNvPr id="51" name="Obrázek 50">
              <a:extLst>
                <a:ext uri="{FF2B5EF4-FFF2-40B4-BE49-F238E27FC236}">
                  <a16:creationId xmlns:a16="http://schemas.microsoft.com/office/drawing/2014/main" id="{026CEA1B-7672-4C5A-A194-189620BDB628}"/>
                </a:ext>
              </a:extLst>
            </p:cNvPr>
            <p:cNvPicPr>
              <a:picLocks noChangeAspect="1"/>
            </p:cNvPicPr>
            <p:nvPr/>
          </p:nvPicPr>
          <p:blipFill>
            <a:blip r:embed="rId10"/>
            <a:stretch>
              <a:fillRect/>
            </a:stretch>
          </p:blipFill>
          <p:spPr>
            <a:xfrm>
              <a:off x="3854335" y="5877653"/>
              <a:ext cx="5257800" cy="809625"/>
            </a:xfrm>
            <a:prstGeom prst="rect">
              <a:avLst/>
            </a:prstGeom>
          </p:spPr>
        </p:pic>
      </p:grpSp>
      <p:grpSp>
        <p:nvGrpSpPr>
          <p:cNvPr id="56" name="Skupina 55">
            <a:extLst>
              <a:ext uri="{FF2B5EF4-FFF2-40B4-BE49-F238E27FC236}">
                <a16:creationId xmlns:a16="http://schemas.microsoft.com/office/drawing/2014/main" id="{0E53CF59-5EE5-42B4-8900-8529AD558AE9}"/>
              </a:ext>
            </a:extLst>
          </p:cNvPr>
          <p:cNvGrpSpPr/>
          <p:nvPr/>
        </p:nvGrpSpPr>
        <p:grpSpPr>
          <a:xfrm>
            <a:off x="3607825" y="4683548"/>
            <a:ext cx="5257800" cy="1726794"/>
            <a:chOff x="3634740" y="4887571"/>
            <a:chExt cx="5257800" cy="1726794"/>
          </a:xfrm>
        </p:grpSpPr>
        <p:pic>
          <p:nvPicPr>
            <p:cNvPr id="54" name="Obrázek 53">
              <a:extLst>
                <a:ext uri="{FF2B5EF4-FFF2-40B4-BE49-F238E27FC236}">
                  <a16:creationId xmlns:a16="http://schemas.microsoft.com/office/drawing/2014/main" id="{C1D4ECB1-2B68-4DB7-B28F-1CA186B0FB85}"/>
                </a:ext>
              </a:extLst>
            </p:cNvPr>
            <p:cNvPicPr>
              <a:picLocks noChangeAspect="1"/>
            </p:cNvPicPr>
            <p:nvPr/>
          </p:nvPicPr>
          <p:blipFill>
            <a:blip r:embed="rId11"/>
            <a:stretch>
              <a:fillRect/>
            </a:stretch>
          </p:blipFill>
          <p:spPr>
            <a:xfrm>
              <a:off x="3634740" y="5804740"/>
              <a:ext cx="5257800" cy="809625"/>
            </a:xfrm>
            <a:prstGeom prst="rect">
              <a:avLst/>
            </a:prstGeom>
          </p:spPr>
        </p:pic>
        <p:sp>
          <p:nvSpPr>
            <p:cNvPr id="55" name="Bublinový popisek: se šipkou nahoru 54">
              <a:extLst>
                <a:ext uri="{FF2B5EF4-FFF2-40B4-BE49-F238E27FC236}">
                  <a16:creationId xmlns:a16="http://schemas.microsoft.com/office/drawing/2014/main" id="{1B133C43-FDCC-4F30-A598-1D8BBF1CD54E}"/>
                </a:ext>
              </a:extLst>
            </p:cNvPr>
            <p:cNvSpPr/>
            <p:nvPr/>
          </p:nvSpPr>
          <p:spPr>
            <a:xfrm>
              <a:off x="7644275" y="4887571"/>
              <a:ext cx="946543" cy="85790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1959</a:t>
              </a:r>
            </a:p>
          </p:txBody>
        </p:sp>
      </p:grpSp>
      <p:grpSp>
        <p:nvGrpSpPr>
          <p:cNvPr id="60" name="Skupina 59">
            <a:extLst>
              <a:ext uri="{FF2B5EF4-FFF2-40B4-BE49-F238E27FC236}">
                <a16:creationId xmlns:a16="http://schemas.microsoft.com/office/drawing/2014/main" id="{5BDB2EAE-E2FE-4EED-B1FD-7D9C8131945F}"/>
              </a:ext>
            </a:extLst>
          </p:cNvPr>
          <p:cNvGrpSpPr/>
          <p:nvPr/>
        </p:nvGrpSpPr>
        <p:grpSpPr>
          <a:xfrm>
            <a:off x="5507685" y="4683548"/>
            <a:ext cx="3506335" cy="1609038"/>
            <a:chOff x="5534600" y="4887571"/>
            <a:chExt cx="3506335" cy="1609038"/>
          </a:xfrm>
        </p:grpSpPr>
        <p:pic>
          <p:nvPicPr>
            <p:cNvPr id="58" name="Obrázek 57">
              <a:extLst>
                <a:ext uri="{FF2B5EF4-FFF2-40B4-BE49-F238E27FC236}">
                  <a16:creationId xmlns:a16="http://schemas.microsoft.com/office/drawing/2014/main" id="{E418BABD-C1A9-4B2B-A090-4738227B00A9}"/>
                </a:ext>
              </a:extLst>
            </p:cNvPr>
            <p:cNvPicPr>
              <a:picLocks noChangeAspect="1"/>
            </p:cNvPicPr>
            <p:nvPr/>
          </p:nvPicPr>
          <p:blipFill>
            <a:blip r:embed="rId12"/>
            <a:stretch>
              <a:fillRect/>
            </a:stretch>
          </p:blipFill>
          <p:spPr>
            <a:xfrm>
              <a:off x="5534600" y="6048934"/>
              <a:ext cx="3409950" cy="447675"/>
            </a:xfrm>
            <a:prstGeom prst="rect">
              <a:avLst/>
            </a:prstGeom>
          </p:spPr>
        </p:pic>
        <p:sp>
          <p:nvSpPr>
            <p:cNvPr id="59" name="Bublinový popisek: se šipkou nahoru 58">
              <a:extLst>
                <a:ext uri="{FF2B5EF4-FFF2-40B4-BE49-F238E27FC236}">
                  <a16:creationId xmlns:a16="http://schemas.microsoft.com/office/drawing/2014/main" id="{61D14305-B2BE-4C56-B992-4367BB475D8B}"/>
                </a:ext>
              </a:extLst>
            </p:cNvPr>
            <p:cNvSpPr/>
            <p:nvPr/>
          </p:nvSpPr>
          <p:spPr>
            <a:xfrm>
              <a:off x="8044239" y="4887571"/>
              <a:ext cx="996696" cy="86648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1961</a:t>
              </a:r>
            </a:p>
          </p:txBody>
        </p:sp>
      </p:grpSp>
      <p:pic>
        <p:nvPicPr>
          <p:cNvPr id="2052" name="Picture 4" descr="A chest X-ray in progress at Professor Menard's radiology department at the  Cochin hospital, Paris, 1914. (Jacque… | Medical photography, Radiology,  Radiology humor">
            <a:extLst>
              <a:ext uri="{FF2B5EF4-FFF2-40B4-BE49-F238E27FC236}">
                <a16:creationId xmlns:a16="http://schemas.microsoft.com/office/drawing/2014/main" id="{49170BA0-68CF-4068-9524-E02E890CFAF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000" y="565414"/>
            <a:ext cx="2005127" cy="27188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ypical AMC symptoms in piglets (Above) Piglet affected with... | Download  Scientific Diagram">
            <a:extLst>
              <a:ext uri="{FF2B5EF4-FFF2-40B4-BE49-F238E27FC236}">
                <a16:creationId xmlns:a16="http://schemas.microsoft.com/office/drawing/2014/main" id="{F4D27861-7B7F-4B0B-8A41-0AA37EC4A9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37579" y="882471"/>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icrocephaly Diagnosis: During Pregnancy and After Birth">
            <a:extLst>
              <a:ext uri="{FF2B5EF4-FFF2-40B4-BE49-F238E27FC236}">
                <a16:creationId xmlns:a16="http://schemas.microsoft.com/office/drawing/2014/main" id="{635F4EAC-1E1B-4D58-8D66-FB235B489A0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45724" y="1076147"/>
            <a:ext cx="5619750" cy="26955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cular malformation in a newborn secondary to maternal hypovitaminosis A -  ScienceDirect">
            <a:extLst>
              <a:ext uri="{FF2B5EF4-FFF2-40B4-BE49-F238E27FC236}">
                <a16:creationId xmlns:a16="http://schemas.microsoft.com/office/drawing/2014/main" id="{F7FBBBAF-3ED3-4E5D-84C8-E0E3A24AFD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0594" y="624939"/>
            <a:ext cx="3436404" cy="3466977"/>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The Effects of Androgens on Fetal Sexual Development">
            <a:extLst>
              <a:ext uri="{FF2B5EF4-FFF2-40B4-BE49-F238E27FC236}">
                <a16:creationId xmlns:a16="http://schemas.microsoft.com/office/drawing/2014/main" id="{CD6491E9-745D-4A11-B7F4-2C2003055C4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326252" y="780626"/>
            <a:ext cx="2095879" cy="329017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ose-rash | definition of Rose-rash by Medical dictionary">
            <a:extLst>
              <a:ext uri="{FF2B5EF4-FFF2-40B4-BE49-F238E27FC236}">
                <a16:creationId xmlns:a16="http://schemas.microsoft.com/office/drawing/2014/main" id="{F3EF5B8E-9C88-408C-8E0D-97701701943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01571" y="614393"/>
            <a:ext cx="3535971" cy="345641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Laboratory White Rat Water Radial Maze | Animals/Wildlife Stock Image  204373261">
            <a:extLst>
              <a:ext uri="{FF2B5EF4-FFF2-40B4-BE49-F238E27FC236}">
                <a16:creationId xmlns:a16="http://schemas.microsoft.com/office/drawing/2014/main" id="{681DBF20-4D41-4436-B39A-F2BBD25DA23A}"/>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0934"/>
          <a:stretch/>
        </p:blipFill>
        <p:spPr bwMode="auto">
          <a:xfrm>
            <a:off x="2420133" y="787892"/>
            <a:ext cx="4723223" cy="308790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PDF] Apparent cyclophosphamide (cytoxan) embryopathy: a distinct phenotype?  | Semantic Scholar">
            <a:extLst>
              <a:ext uri="{FF2B5EF4-FFF2-40B4-BE49-F238E27FC236}">
                <a16:creationId xmlns:a16="http://schemas.microsoft.com/office/drawing/2014/main" id="{ACFDEEF9-3290-4C4B-BA37-DA045F4F6A6D}"/>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580201" y="553712"/>
            <a:ext cx="3701168" cy="357377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FFEDC2F6-076A-4872-9044-E37BDD4A741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93669" y="1587749"/>
            <a:ext cx="285750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Picture">
            <a:extLst>
              <a:ext uri="{FF2B5EF4-FFF2-40B4-BE49-F238E27FC236}">
                <a16:creationId xmlns:a16="http://schemas.microsoft.com/office/drawing/2014/main" id="{64314E6C-A044-4169-8F8D-E298DFAB2C0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57781" y="759515"/>
            <a:ext cx="5440495" cy="311389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Thalidomide Manufacturer Finally Apologizes for Birth Defects, Survivors  Say It's Not Enough | Smart News | Smithsonian Magazine">
            <a:extLst>
              <a:ext uri="{FF2B5EF4-FFF2-40B4-BE49-F238E27FC236}">
                <a16:creationId xmlns:a16="http://schemas.microsoft.com/office/drawing/2014/main" id="{19E5A606-F091-4184-9CC1-CB2C44A397B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35785" y="1010364"/>
            <a:ext cx="5476875"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2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5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054"/>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56"/>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0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nodeType="clickEffect">
                                  <p:stCondLst>
                                    <p:cond delay="0"/>
                                  </p:stCondLst>
                                  <p:childTnLst>
                                    <p:set>
                                      <p:cBhvr>
                                        <p:cTn id="43" dur="1" fill="hold">
                                          <p:stCondLst>
                                            <p:cond delay="0"/>
                                          </p:stCondLst>
                                        </p:cTn>
                                        <p:tgtEl>
                                          <p:spTgt spid="28"/>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058"/>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3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060"/>
                                        </p:tgtEl>
                                        <p:attrNameLst>
                                          <p:attrName>style.visibility</p:attrName>
                                        </p:attrNameLst>
                                      </p:cBhvr>
                                      <p:to>
                                        <p:strVal val="hidden"/>
                                      </p:to>
                                    </p:set>
                                  </p:childTnLst>
                                </p:cTn>
                              </p:par>
                            </p:childTnLst>
                          </p:cTn>
                        </p:par>
                        <p:par>
                          <p:cTn id="59" fill="hold">
                            <p:stCondLst>
                              <p:cond delay="0"/>
                            </p:stCondLst>
                            <p:childTnLst>
                              <p:par>
                                <p:cTn id="60" presetID="1" presetClass="exit" presetSubtype="0" fill="hold" grpId="1" nodeType="afterEffect">
                                  <p:stCondLst>
                                    <p:cond delay="0"/>
                                  </p:stCondLst>
                                  <p:childTnLst>
                                    <p:set>
                                      <p:cBhvr>
                                        <p:cTn id="61" dur="1" fill="hold">
                                          <p:stCondLst>
                                            <p:cond delay="0"/>
                                          </p:stCondLst>
                                        </p:cTn>
                                        <p:tgtEl>
                                          <p:spTgt spid="31"/>
                                        </p:tgtEl>
                                        <p:attrNameLst>
                                          <p:attrName>style.visibility</p:attrName>
                                        </p:attrNameLst>
                                      </p:cBhvr>
                                      <p:to>
                                        <p:strVal val="hidden"/>
                                      </p:to>
                                    </p:set>
                                  </p:childTnLst>
                                </p:cTn>
                              </p:par>
                            </p:childTnLst>
                          </p:cTn>
                        </p:par>
                        <p:par>
                          <p:cTn id="62" fill="hold">
                            <p:stCondLst>
                              <p:cond delay="0"/>
                            </p:stCondLst>
                            <p:childTnLst>
                              <p:par>
                                <p:cTn id="63" presetID="1" presetClass="entr" presetSubtype="0"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0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35"/>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2062"/>
                                        </p:tgtEl>
                                        <p:attrNameLst>
                                          <p:attrName>style.visibility</p:attrName>
                                        </p:attrNameLst>
                                      </p:cBhvr>
                                      <p:to>
                                        <p:strVal val="hidden"/>
                                      </p:to>
                                    </p:set>
                                  </p:childTnLst>
                                </p:cTn>
                              </p:par>
                            </p:childTnLst>
                          </p:cTn>
                        </p:par>
                        <p:par>
                          <p:cTn id="73" fill="hold">
                            <p:stCondLst>
                              <p:cond delay="0"/>
                            </p:stCondLst>
                            <p:childTnLst>
                              <p:par>
                                <p:cTn id="74" presetID="1" presetClass="entr" presetSubtype="0" fill="hold" nodeType="after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206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4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2064"/>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nodeType="after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06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nodeType="clickEffect">
                                  <p:stCondLst>
                                    <p:cond delay="0"/>
                                  </p:stCondLst>
                                  <p:childTnLst>
                                    <p:set>
                                      <p:cBhvr>
                                        <p:cTn id="92" dur="1" fill="hold">
                                          <p:stCondLst>
                                            <p:cond delay="0"/>
                                          </p:stCondLst>
                                        </p:cTn>
                                        <p:tgtEl>
                                          <p:spTgt spid="46"/>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2066"/>
                                        </p:tgtEl>
                                        <p:attrNameLst>
                                          <p:attrName>style.visibility</p:attrName>
                                        </p:attrNameLst>
                                      </p:cBhvr>
                                      <p:to>
                                        <p:strVal val="hidden"/>
                                      </p:to>
                                    </p:set>
                                  </p:childTnLst>
                                </p:cTn>
                              </p:par>
                            </p:childTnLst>
                          </p:cTn>
                        </p:par>
                        <p:par>
                          <p:cTn id="95" fill="hold">
                            <p:stCondLst>
                              <p:cond delay="0"/>
                            </p:stCondLst>
                            <p:childTnLst>
                              <p:par>
                                <p:cTn id="96" presetID="1" presetClass="entr" presetSubtype="0" fill="hold" nodeType="afterEffect">
                                  <p:stCondLst>
                                    <p:cond delay="0"/>
                                  </p:stCondLst>
                                  <p:childTnLst>
                                    <p:set>
                                      <p:cBhvr>
                                        <p:cTn id="97" dur="1" fill="hold">
                                          <p:stCondLst>
                                            <p:cond delay="0"/>
                                          </p:stCondLst>
                                        </p:cTn>
                                        <p:tgtEl>
                                          <p:spTgt spid="52"/>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2068"/>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xit" presetSubtype="0" fill="hold" nodeType="clickEffect">
                                  <p:stCondLst>
                                    <p:cond delay="0"/>
                                  </p:stCondLst>
                                  <p:childTnLst>
                                    <p:set>
                                      <p:cBhvr>
                                        <p:cTn id="103" dur="1" fill="hold">
                                          <p:stCondLst>
                                            <p:cond delay="0"/>
                                          </p:stCondLst>
                                        </p:cTn>
                                        <p:tgtEl>
                                          <p:spTgt spid="52"/>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068"/>
                                        </p:tgtEl>
                                        <p:attrNameLst>
                                          <p:attrName>style.visibility</p:attrName>
                                        </p:attrNameLst>
                                      </p:cBhvr>
                                      <p:to>
                                        <p:strVal val="hidden"/>
                                      </p:to>
                                    </p:set>
                                  </p:childTnLst>
                                </p:cTn>
                              </p:par>
                            </p:childTnLst>
                          </p:cTn>
                        </p:par>
                        <p:par>
                          <p:cTn id="106" fill="hold">
                            <p:stCondLst>
                              <p:cond delay="0"/>
                            </p:stCondLst>
                            <p:childTnLst>
                              <p:par>
                                <p:cTn id="107" presetID="1" presetClass="entr" presetSubtype="0" fill="hold" nodeType="afterEffect">
                                  <p:stCondLst>
                                    <p:cond delay="0"/>
                                  </p:stCondLst>
                                  <p:childTnLst>
                                    <p:set>
                                      <p:cBhvr>
                                        <p:cTn id="108" dur="1" fill="hold">
                                          <p:stCondLst>
                                            <p:cond delay="0"/>
                                          </p:stCondLst>
                                        </p:cTn>
                                        <p:tgtEl>
                                          <p:spTgt spid="5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207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nodeType="clickEffect">
                                  <p:stCondLst>
                                    <p:cond delay="0"/>
                                  </p:stCondLst>
                                  <p:childTnLst>
                                    <p:set>
                                      <p:cBhvr>
                                        <p:cTn id="114" dur="1" fill="hold">
                                          <p:stCondLst>
                                            <p:cond delay="0"/>
                                          </p:stCondLst>
                                        </p:cTn>
                                        <p:tgtEl>
                                          <p:spTgt spid="56"/>
                                        </p:tgtEl>
                                        <p:attrNameLst>
                                          <p:attrName>style.visibility</p:attrName>
                                        </p:attrNameLst>
                                      </p:cBhvr>
                                      <p:to>
                                        <p:strVal val="hidden"/>
                                      </p:to>
                                    </p:set>
                                  </p:childTnLst>
                                </p:cTn>
                              </p:par>
                              <p:par>
                                <p:cTn id="115" presetID="1" presetClass="exit" presetSubtype="0" fill="hold" nodeType="withEffect">
                                  <p:stCondLst>
                                    <p:cond delay="0"/>
                                  </p:stCondLst>
                                  <p:childTnLst>
                                    <p:set>
                                      <p:cBhvr>
                                        <p:cTn id="116" dur="1" fill="hold">
                                          <p:stCondLst>
                                            <p:cond delay="0"/>
                                          </p:stCondLst>
                                        </p:cTn>
                                        <p:tgtEl>
                                          <p:spTgt spid="2070"/>
                                        </p:tgtEl>
                                        <p:attrNameLst>
                                          <p:attrName>style.visibility</p:attrName>
                                        </p:attrNameLst>
                                      </p:cBhvr>
                                      <p:to>
                                        <p:strVal val="hidden"/>
                                      </p:to>
                                    </p:set>
                                  </p:childTnLst>
                                </p:cTn>
                              </p:par>
                            </p:childTnLst>
                          </p:cTn>
                        </p:par>
                        <p:par>
                          <p:cTn id="117" fill="hold">
                            <p:stCondLst>
                              <p:cond delay="0"/>
                            </p:stCondLst>
                            <p:childTnLst>
                              <p:par>
                                <p:cTn id="118" presetID="1" presetClass="entr" presetSubtype="0" fill="hold" nodeType="afterEffect">
                                  <p:stCondLst>
                                    <p:cond delay="0"/>
                                  </p:stCondLst>
                                  <p:childTnLst>
                                    <p:set>
                                      <p:cBhvr>
                                        <p:cTn id="119" dur="1" fill="hold">
                                          <p:stCondLst>
                                            <p:cond delay="0"/>
                                          </p:stCondLst>
                                        </p:cTn>
                                        <p:tgtEl>
                                          <p:spTgt spid="60"/>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264473" y="856079"/>
            <a:ext cx="2704587"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What</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is</a:t>
            </a:r>
            <a:r>
              <a:rPr lang="cs-CZ" sz="2000" b="1" dirty="0">
                <a:solidFill>
                  <a:srgbClr val="0000DC"/>
                </a:solidFill>
                <a:latin typeface="Arial" panose="020B0604020202020204" pitchFamily="34" charset="0"/>
                <a:cs typeface="Arial" panose="020B0604020202020204" pitchFamily="34" charset="0"/>
              </a:rPr>
              <a:t> a teratogen?</a:t>
            </a:r>
            <a:endParaRPr lang="en-US" sz="2000" dirty="0">
              <a:solidFill>
                <a:srgbClr val="0000DC"/>
              </a:solidFill>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141A1A54-EAB0-4C18-85A1-9AD7CFEAB287}"/>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51292119-D09C-4D56-9CEA-15492EEFC71A}"/>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7" name="TextovéPole 6">
            <a:extLst>
              <a:ext uri="{FF2B5EF4-FFF2-40B4-BE49-F238E27FC236}">
                <a16:creationId xmlns:a16="http://schemas.microsoft.com/office/drawing/2014/main" id="{536B0CE9-D8B7-4AEA-9017-593BEDDFEE39}"/>
              </a:ext>
            </a:extLst>
          </p:cNvPr>
          <p:cNvSpPr txBox="1"/>
          <p:nvPr/>
        </p:nvSpPr>
        <p:spPr>
          <a:xfrm>
            <a:off x="193211" y="2406569"/>
            <a:ext cx="6278194" cy="3780522"/>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X-Rays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Lipid diet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Hypovitaminosis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Sex hormones</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Virus infection</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Chemical substances (</a:t>
            </a:r>
            <a:r>
              <a:rPr lang="en-US" dirty="0" err="1">
                <a:latin typeface="Arial" panose="020B0604020202020204" pitchFamily="34" charset="0"/>
                <a:cs typeface="Arial" panose="020B0604020202020204" pitchFamily="34" charset="0"/>
              </a:rPr>
              <a:t>NaBr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retinoids</a:t>
            </a:r>
            <a:r>
              <a:rPr lang="en-US" dirty="0">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Drugs (</a:t>
            </a:r>
            <a:r>
              <a:rPr lang="en-US" dirty="0" err="1">
                <a:latin typeface="Arial" panose="020B0604020202020204" pitchFamily="34" charset="0"/>
                <a:cs typeface="Arial" panose="020B0604020202020204" pitchFamily="34" charset="0"/>
              </a:rPr>
              <a:t>aminopterins</a:t>
            </a:r>
            <a:r>
              <a:rPr lang="en-US" dirty="0">
                <a:latin typeface="Arial" panose="020B0604020202020204" pitchFamily="34" charset="0"/>
                <a:cs typeface="Arial" panose="020B0604020202020204" pitchFamily="34" charset="0"/>
              </a:rPr>
              <a:t>, thalidomide</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medications</a:t>
            </a:r>
            <a:r>
              <a:rPr lang="en-US" dirty="0">
                <a:latin typeface="Arial" panose="020B0604020202020204" pitchFamily="34" charset="0"/>
                <a:cs typeface="Arial" panose="020B0604020202020204" pitchFamily="34" charset="0"/>
              </a:rPr>
              <a:t>)</a:t>
            </a:r>
            <a:endParaRPr lang="cs-CZ"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cs-CZ" dirty="0" err="1">
                <a:latin typeface="Arial" panose="020B0604020202020204" pitchFamily="34" charset="0"/>
                <a:cs typeface="Arial" panose="020B0604020202020204" pitchFamily="34" charset="0"/>
              </a:rPr>
              <a:t>Recreational</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drugs</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alcohol</a:t>
            </a:r>
            <a:endParaRPr lang="en-US"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Environmental pollutant (methyl mercury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agrochemicals</a:t>
            </a:r>
            <a:r>
              <a:rPr lang="en-US" dirty="0">
                <a:latin typeface="Arial" panose="020B0604020202020204" pitchFamily="34" charset="0"/>
                <a:cs typeface="Arial" panose="020B0604020202020204" pitchFamily="34" charset="0"/>
              </a:rPr>
              <a:t>)</a:t>
            </a:r>
          </a:p>
        </p:txBody>
      </p:sp>
      <p:pic>
        <p:nvPicPr>
          <p:cNvPr id="9" name="Obrázek 8">
            <a:extLst>
              <a:ext uri="{FF2B5EF4-FFF2-40B4-BE49-F238E27FC236}">
                <a16:creationId xmlns:a16="http://schemas.microsoft.com/office/drawing/2014/main" id="{ACB792BD-EA2F-8792-3447-21C39A6CC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0849" y="815011"/>
            <a:ext cx="4628678" cy="4100719"/>
          </a:xfrm>
          <a:prstGeom prst="rect">
            <a:avLst/>
          </a:prstGeom>
        </p:spPr>
      </p:pic>
    </p:spTree>
    <p:extLst>
      <p:ext uri="{BB962C8B-B14F-4D97-AF65-F5344CB8AC3E}">
        <p14:creationId xmlns:p14="http://schemas.microsoft.com/office/powerpoint/2010/main" val="2166190118"/>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294724" y="768247"/>
            <a:ext cx="8554552" cy="3724096"/>
          </a:xfrm>
          <a:prstGeom prst="rect">
            <a:avLst/>
          </a:prstGeom>
          <a:noFill/>
        </p:spPr>
        <p:txBody>
          <a:bodyPr wrap="square" rtlCol="0">
            <a:spAutoFit/>
          </a:bodyPr>
          <a:lstStyle/>
          <a:p>
            <a:r>
              <a:rPr lang="cs-CZ" sz="2000" b="1" dirty="0" err="1">
                <a:solidFill>
                  <a:srgbClr val="0000DC"/>
                </a:solidFill>
                <a:latin typeface="Arial" panose="020B0604020202020204" pitchFamily="34" charset="0"/>
                <a:cs typeface="Arial" panose="020B0604020202020204" pitchFamily="34" charset="0"/>
              </a:rPr>
              <a:t>Teratogens</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around</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us</a:t>
            </a:r>
            <a:endParaRPr lang="cs-CZ" sz="2000" b="1" dirty="0">
              <a:solidFill>
                <a:srgbClr val="0000DC"/>
              </a:solidFill>
              <a:latin typeface="Arial" panose="020B0604020202020204" pitchFamily="34" charset="0"/>
              <a:cs typeface="Arial" panose="020B0604020202020204" pitchFamily="34" charset="0"/>
            </a:endParaRPr>
          </a:p>
          <a:p>
            <a:endParaRPr lang="cs-CZ" dirty="0"/>
          </a:p>
          <a:p>
            <a:r>
              <a:rPr lang="cs-CZ" b="1" dirty="0" err="1"/>
              <a:t>physical</a:t>
            </a:r>
            <a:r>
              <a:rPr lang="cs-CZ" b="1" dirty="0"/>
              <a:t>	</a:t>
            </a:r>
            <a:r>
              <a:rPr lang="cs-CZ" dirty="0" err="1"/>
              <a:t>ionizing</a:t>
            </a:r>
            <a:r>
              <a:rPr lang="cs-CZ" dirty="0"/>
              <a:t> </a:t>
            </a:r>
            <a:r>
              <a:rPr lang="cs-CZ" dirty="0" err="1"/>
              <a:t>irradiation</a:t>
            </a:r>
            <a:r>
              <a:rPr lang="cs-CZ" dirty="0"/>
              <a:t> (UV, RTG, </a:t>
            </a:r>
            <a:r>
              <a:rPr lang="cs-CZ" dirty="0">
                <a:sym typeface="Symbol" panose="05050102010706020507" pitchFamily="18" charset="2"/>
              </a:rPr>
              <a:t>, , ), </a:t>
            </a:r>
            <a:r>
              <a:rPr lang="cs-CZ" dirty="0" err="1">
                <a:sym typeface="Symbol" panose="05050102010706020507" pitchFamily="18" charset="2"/>
              </a:rPr>
              <a:t>temperature</a:t>
            </a:r>
            <a:r>
              <a:rPr lang="cs-CZ" dirty="0">
                <a:sym typeface="Symbol" panose="05050102010706020507" pitchFamily="18" charset="2"/>
              </a:rPr>
              <a:t>, </a:t>
            </a:r>
            <a:r>
              <a:rPr lang="cs-CZ" dirty="0" err="1">
                <a:sym typeface="Symbol" panose="05050102010706020507" pitchFamily="18" charset="2"/>
              </a:rPr>
              <a:t>mechanical</a:t>
            </a:r>
            <a:r>
              <a:rPr lang="cs-CZ" dirty="0">
                <a:sym typeface="Symbol" panose="05050102010706020507" pitchFamily="18" charset="2"/>
              </a:rPr>
              <a:t> </a:t>
            </a:r>
            <a:r>
              <a:rPr lang="cs-CZ" dirty="0" err="1">
                <a:sym typeface="Symbol" panose="05050102010706020507" pitchFamily="18" charset="2"/>
              </a:rPr>
              <a:t>factors</a:t>
            </a:r>
            <a:r>
              <a:rPr lang="cs-CZ" dirty="0">
                <a:sym typeface="Symbol" panose="05050102010706020507" pitchFamily="18" charset="2"/>
              </a:rPr>
              <a:t> (amnion 	</a:t>
            </a:r>
            <a:r>
              <a:rPr lang="cs-CZ" dirty="0" err="1">
                <a:sym typeface="Symbol" panose="05050102010706020507" pitchFamily="18" charset="2"/>
              </a:rPr>
              <a:t>bands</a:t>
            </a:r>
            <a:r>
              <a:rPr lang="cs-CZ" dirty="0">
                <a:sym typeface="Symbol" panose="05050102010706020507" pitchFamily="18" charset="2"/>
              </a:rPr>
              <a:t>, pes </a:t>
            </a:r>
            <a:r>
              <a:rPr lang="cs-CZ" dirty="0" err="1">
                <a:sym typeface="Symbol" panose="05050102010706020507" pitchFamily="18" charset="2"/>
              </a:rPr>
              <a:t>equinus</a:t>
            </a:r>
            <a:r>
              <a:rPr lang="cs-CZ" dirty="0">
                <a:sym typeface="Symbol" panose="05050102010706020507" pitchFamily="18" charset="2"/>
              </a:rPr>
              <a:t>, ...)</a:t>
            </a:r>
            <a:endParaRPr lang="cs-CZ" dirty="0"/>
          </a:p>
          <a:p>
            <a:endParaRPr lang="cs-CZ" b="1" dirty="0"/>
          </a:p>
          <a:p>
            <a:endParaRPr lang="cs-CZ" b="1" dirty="0"/>
          </a:p>
          <a:p>
            <a:endParaRPr lang="cs-CZ" b="1" dirty="0"/>
          </a:p>
          <a:p>
            <a:r>
              <a:rPr lang="cs-CZ" b="1" dirty="0" err="1"/>
              <a:t>chemical</a:t>
            </a:r>
            <a:r>
              <a:rPr lang="cs-CZ" b="1" dirty="0"/>
              <a:t>	</a:t>
            </a:r>
            <a:r>
              <a:rPr lang="cs-CZ" dirty="0" err="1"/>
              <a:t>pharmacological</a:t>
            </a:r>
            <a:r>
              <a:rPr lang="cs-CZ" dirty="0"/>
              <a:t> </a:t>
            </a:r>
            <a:r>
              <a:rPr lang="cs-CZ" dirty="0" err="1"/>
              <a:t>drugs</a:t>
            </a:r>
            <a:r>
              <a:rPr lang="cs-CZ" dirty="0"/>
              <a:t> (</a:t>
            </a:r>
            <a:r>
              <a:rPr lang="cs-CZ" dirty="0" err="1"/>
              <a:t>antibiotics</a:t>
            </a:r>
            <a:r>
              <a:rPr lang="cs-CZ" dirty="0"/>
              <a:t>, </a:t>
            </a:r>
            <a:r>
              <a:rPr lang="cs-CZ" dirty="0" err="1"/>
              <a:t>antiepileptics</a:t>
            </a:r>
            <a:r>
              <a:rPr lang="cs-CZ" dirty="0"/>
              <a:t>, </a:t>
            </a:r>
            <a:r>
              <a:rPr lang="cs-CZ" dirty="0" err="1"/>
              <a:t>anticoagulans</a:t>
            </a:r>
            <a:r>
              <a:rPr lang="cs-CZ" dirty="0"/>
              <a:t>, </a:t>
            </a:r>
            <a:r>
              <a:rPr lang="cs-CZ" dirty="0" err="1"/>
              <a:t>cytostatics</a:t>
            </a:r>
            <a:r>
              <a:rPr lang="cs-CZ" dirty="0"/>
              <a:t>)  	</a:t>
            </a:r>
            <a:r>
              <a:rPr lang="cs-CZ" dirty="0" err="1"/>
              <a:t>solvents</a:t>
            </a:r>
            <a:r>
              <a:rPr lang="cs-CZ" dirty="0"/>
              <a:t>, </a:t>
            </a:r>
            <a:r>
              <a:rPr lang="cs-CZ" dirty="0" err="1"/>
              <a:t>alcohol</a:t>
            </a:r>
            <a:r>
              <a:rPr lang="cs-CZ" dirty="0"/>
              <a:t>, </a:t>
            </a:r>
            <a:r>
              <a:rPr lang="cs-CZ" dirty="0" err="1"/>
              <a:t>heavy</a:t>
            </a:r>
            <a:r>
              <a:rPr lang="cs-CZ" dirty="0"/>
              <a:t> metals, </a:t>
            </a:r>
            <a:r>
              <a:rPr lang="cs-CZ" dirty="0" err="1"/>
              <a:t>organometals</a:t>
            </a:r>
            <a:r>
              <a:rPr lang="cs-CZ" dirty="0"/>
              <a:t>, ...</a:t>
            </a:r>
          </a:p>
          <a:p>
            <a:endParaRPr lang="cs-CZ" b="1" dirty="0"/>
          </a:p>
          <a:p>
            <a:endParaRPr lang="cs-CZ" b="1" dirty="0"/>
          </a:p>
          <a:p>
            <a:endParaRPr lang="cs-CZ" b="1" dirty="0"/>
          </a:p>
          <a:p>
            <a:r>
              <a:rPr lang="cs-CZ" b="1" dirty="0" err="1"/>
              <a:t>biological</a:t>
            </a:r>
            <a:r>
              <a:rPr lang="cs-CZ" b="1" dirty="0"/>
              <a:t> </a:t>
            </a:r>
            <a:r>
              <a:rPr lang="cs-CZ" dirty="0" err="1"/>
              <a:t>patogens</a:t>
            </a:r>
            <a:r>
              <a:rPr lang="cs-CZ" dirty="0"/>
              <a:t> (virus), </a:t>
            </a:r>
            <a:r>
              <a:rPr lang="cs-CZ" dirty="0" err="1"/>
              <a:t>disease</a:t>
            </a:r>
            <a:r>
              <a:rPr lang="cs-CZ" dirty="0"/>
              <a:t> </a:t>
            </a:r>
            <a:r>
              <a:rPr lang="cs-CZ" dirty="0" err="1"/>
              <a:t>of</a:t>
            </a:r>
            <a:r>
              <a:rPr lang="cs-CZ" dirty="0"/>
              <a:t> </a:t>
            </a:r>
            <a:r>
              <a:rPr lang="cs-CZ" dirty="0" err="1"/>
              <a:t>mother</a:t>
            </a:r>
            <a:r>
              <a:rPr lang="cs-CZ" dirty="0"/>
              <a:t> (diabetes, </a:t>
            </a:r>
            <a:r>
              <a:rPr lang="cs-CZ" dirty="0" err="1"/>
              <a:t>myasthenia</a:t>
            </a:r>
            <a:r>
              <a:rPr lang="cs-CZ" dirty="0"/>
              <a:t> gravis, PKU)</a:t>
            </a:r>
            <a:endParaRPr lang="en-US" dirty="0"/>
          </a:p>
        </p:txBody>
      </p:sp>
      <p:sp>
        <p:nvSpPr>
          <p:cNvPr id="4" name="Obdélník 3">
            <a:extLst>
              <a:ext uri="{FF2B5EF4-FFF2-40B4-BE49-F238E27FC236}">
                <a16:creationId xmlns:a16="http://schemas.microsoft.com/office/drawing/2014/main" id="{557FC5A4-9770-4B2F-BCE0-22A84140D234}"/>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9F40A7F3-159F-486B-992D-B54400DCFE03}"/>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pic>
        <p:nvPicPr>
          <p:cNvPr id="13314" name="Picture 2" descr="Ionizing radiation - Wikipedia">
            <a:extLst>
              <a:ext uri="{FF2B5EF4-FFF2-40B4-BE49-F238E27FC236}">
                <a16:creationId xmlns:a16="http://schemas.microsoft.com/office/drawing/2014/main" id="{1AEC22E8-B1AF-4061-BA13-CBC2A186A2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133" y="5075493"/>
            <a:ext cx="1724977" cy="150939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armful Chemicals Guidance Safety Signs">
            <a:extLst>
              <a:ext uri="{FF2B5EF4-FFF2-40B4-BE49-F238E27FC236}">
                <a16:creationId xmlns:a16="http://schemas.microsoft.com/office/drawing/2014/main" id="{DCDFB781-3D21-4A3B-BEA4-585241AE1C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181" y="5114129"/>
            <a:ext cx="2344389" cy="1667447"/>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A Brief History of the Iconic Biohazard Symbol">
            <a:extLst>
              <a:ext uri="{FF2B5EF4-FFF2-40B4-BE49-F238E27FC236}">
                <a16:creationId xmlns:a16="http://schemas.microsoft.com/office/drawing/2014/main" id="{EF500E31-D684-426C-9087-AE4D7DF242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3735" y="5075493"/>
            <a:ext cx="1724977" cy="1724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119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 2">
            <a:extLst>
              <a:ext uri="{FF2B5EF4-FFF2-40B4-BE49-F238E27FC236}">
                <a16:creationId xmlns:a16="http://schemas.microsoft.com/office/drawing/2014/main" id="{367C3381-5D1F-4A12-B900-75B82CE63F2A}"/>
              </a:ext>
            </a:extLst>
          </p:cNvPr>
          <p:cNvGraphicFramePr>
            <a:graphicFrameLocks/>
          </p:cNvGraphicFramePr>
          <p:nvPr>
            <p:extLst>
              <p:ext uri="{D42A27DB-BD31-4B8C-83A1-F6EECF244321}">
                <p14:modId xmlns:p14="http://schemas.microsoft.com/office/powerpoint/2010/main" val="857994081"/>
              </p:ext>
            </p:extLst>
          </p:nvPr>
        </p:nvGraphicFramePr>
        <p:xfrm>
          <a:off x="3289214" y="2223454"/>
          <a:ext cx="6192547" cy="463454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ovéPole 3">
            <a:extLst>
              <a:ext uri="{FF2B5EF4-FFF2-40B4-BE49-F238E27FC236}">
                <a16:creationId xmlns:a16="http://schemas.microsoft.com/office/drawing/2014/main" id="{E90DB26B-3666-4FFE-BB95-7C21C1547D64}"/>
              </a:ext>
            </a:extLst>
          </p:cNvPr>
          <p:cNvSpPr txBox="1"/>
          <p:nvPr/>
        </p:nvSpPr>
        <p:spPr>
          <a:xfrm>
            <a:off x="839685" y="5306431"/>
            <a:ext cx="3886201" cy="707886"/>
          </a:xfrm>
          <a:prstGeom prst="rect">
            <a:avLst/>
          </a:prstGeom>
          <a:noFill/>
        </p:spPr>
        <p:txBody>
          <a:bodyPr wrap="square" rtlCol="0">
            <a:spAutoFit/>
          </a:bodyPr>
          <a:lstStyle/>
          <a:p>
            <a:r>
              <a:rPr lang="cs-CZ" sz="2000" b="1" dirty="0"/>
              <a:t>65-75% </a:t>
            </a:r>
          </a:p>
          <a:p>
            <a:r>
              <a:rPr lang="cs-CZ" sz="2000" dirty="0" err="1"/>
              <a:t>Multifactorial</a:t>
            </a:r>
            <a:r>
              <a:rPr lang="cs-CZ" sz="2000" dirty="0"/>
              <a:t> </a:t>
            </a:r>
            <a:r>
              <a:rPr lang="cs-CZ" sz="2000" dirty="0" err="1"/>
              <a:t>or</a:t>
            </a:r>
            <a:r>
              <a:rPr lang="cs-CZ" sz="2000" dirty="0"/>
              <a:t> </a:t>
            </a:r>
            <a:r>
              <a:rPr lang="cs-CZ" sz="2000" dirty="0" err="1"/>
              <a:t>unknown</a:t>
            </a:r>
            <a:endParaRPr lang="cs-CZ" sz="2000" dirty="0"/>
          </a:p>
        </p:txBody>
      </p:sp>
      <p:sp>
        <p:nvSpPr>
          <p:cNvPr id="6" name="TextovéPole 5">
            <a:extLst>
              <a:ext uri="{FF2B5EF4-FFF2-40B4-BE49-F238E27FC236}">
                <a16:creationId xmlns:a16="http://schemas.microsoft.com/office/drawing/2014/main" id="{5E95488F-005D-4AF6-A4DC-1B37B71286C5}"/>
              </a:ext>
            </a:extLst>
          </p:cNvPr>
          <p:cNvSpPr txBox="1"/>
          <p:nvPr/>
        </p:nvSpPr>
        <p:spPr>
          <a:xfrm>
            <a:off x="839685" y="3647288"/>
            <a:ext cx="1794850" cy="707886"/>
          </a:xfrm>
          <a:prstGeom prst="rect">
            <a:avLst/>
          </a:prstGeom>
          <a:noFill/>
        </p:spPr>
        <p:txBody>
          <a:bodyPr wrap="square" rtlCol="0">
            <a:spAutoFit/>
          </a:bodyPr>
          <a:lstStyle/>
          <a:p>
            <a:r>
              <a:rPr lang="cs-CZ" sz="2000" b="1" dirty="0"/>
              <a:t>20-25% </a:t>
            </a:r>
            <a:r>
              <a:rPr lang="cs-CZ" sz="2000" dirty="0" err="1"/>
              <a:t>Genetical</a:t>
            </a:r>
            <a:endParaRPr lang="cs-CZ" sz="2000" dirty="0"/>
          </a:p>
        </p:txBody>
      </p:sp>
      <p:sp>
        <p:nvSpPr>
          <p:cNvPr id="8" name="TextovéPole 7">
            <a:extLst>
              <a:ext uri="{FF2B5EF4-FFF2-40B4-BE49-F238E27FC236}">
                <a16:creationId xmlns:a16="http://schemas.microsoft.com/office/drawing/2014/main" id="{E1F80328-EA24-4D06-8A33-45EEF0B18D0A}"/>
              </a:ext>
            </a:extLst>
          </p:cNvPr>
          <p:cNvSpPr txBox="1"/>
          <p:nvPr/>
        </p:nvSpPr>
        <p:spPr>
          <a:xfrm>
            <a:off x="839685" y="1299367"/>
            <a:ext cx="3732315" cy="1938992"/>
          </a:xfrm>
          <a:prstGeom prst="rect">
            <a:avLst/>
          </a:prstGeom>
          <a:noFill/>
        </p:spPr>
        <p:txBody>
          <a:bodyPr wrap="square" rtlCol="0">
            <a:spAutoFit/>
          </a:bodyPr>
          <a:lstStyle/>
          <a:p>
            <a:r>
              <a:rPr lang="en-US" sz="2000" b="1" dirty="0"/>
              <a:t>&lt;</a:t>
            </a:r>
            <a:r>
              <a:rPr lang="cs-CZ" sz="2000" b="1" dirty="0"/>
              <a:t>5% </a:t>
            </a:r>
          </a:p>
          <a:p>
            <a:pPr marL="342900" indent="-342900">
              <a:buFont typeface="Arial" panose="020B0604020202020204" pitchFamily="34" charset="0"/>
              <a:buChar char="•"/>
            </a:pPr>
            <a:r>
              <a:rPr lang="cs-CZ" sz="2000" dirty="0" err="1"/>
              <a:t>Environmental</a:t>
            </a:r>
            <a:endParaRPr lang="cs-CZ" sz="2000" dirty="0"/>
          </a:p>
          <a:p>
            <a:pPr marL="342900" indent="-342900">
              <a:buFont typeface="Arial" panose="020B0604020202020204" pitchFamily="34" charset="0"/>
              <a:buChar char="•"/>
            </a:pPr>
            <a:r>
              <a:rPr lang="cs-CZ" sz="2000" dirty="0" err="1"/>
              <a:t>Intrauterine</a:t>
            </a:r>
            <a:r>
              <a:rPr lang="cs-CZ" sz="2000" dirty="0"/>
              <a:t> </a:t>
            </a:r>
            <a:r>
              <a:rPr lang="cs-CZ" sz="2000" dirty="0" err="1"/>
              <a:t>infections</a:t>
            </a:r>
            <a:endParaRPr lang="cs-CZ" sz="2000" dirty="0"/>
          </a:p>
          <a:p>
            <a:pPr marL="342900" indent="-342900">
              <a:buFont typeface="Arial" panose="020B0604020202020204" pitchFamily="34" charset="0"/>
              <a:buChar char="•"/>
            </a:pPr>
            <a:r>
              <a:rPr lang="cs-CZ" sz="2000" dirty="0" err="1"/>
              <a:t>Metabolic</a:t>
            </a:r>
            <a:r>
              <a:rPr lang="cs-CZ" sz="2000" dirty="0"/>
              <a:t> </a:t>
            </a:r>
            <a:r>
              <a:rPr lang="cs-CZ" sz="2000" dirty="0" err="1"/>
              <a:t>disorder</a:t>
            </a:r>
            <a:r>
              <a:rPr lang="cs-CZ" sz="2000" dirty="0"/>
              <a:t> </a:t>
            </a:r>
            <a:r>
              <a:rPr lang="cs-CZ" sz="2000" dirty="0" err="1"/>
              <a:t>of</a:t>
            </a:r>
            <a:r>
              <a:rPr lang="cs-CZ" sz="2000" dirty="0"/>
              <a:t> </a:t>
            </a:r>
            <a:r>
              <a:rPr lang="cs-CZ" sz="2000" dirty="0" err="1"/>
              <a:t>mother</a:t>
            </a:r>
            <a:endParaRPr lang="cs-CZ" sz="2000" dirty="0"/>
          </a:p>
          <a:p>
            <a:pPr marL="342900" indent="-342900">
              <a:buFont typeface="Arial" panose="020B0604020202020204" pitchFamily="34" charset="0"/>
              <a:buChar char="•"/>
            </a:pPr>
            <a:r>
              <a:rPr lang="cs-CZ" sz="2000" dirty="0" err="1"/>
              <a:t>Drugs</a:t>
            </a:r>
            <a:r>
              <a:rPr lang="cs-CZ" sz="2000" dirty="0"/>
              <a:t> and </a:t>
            </a:r>
            <a:r>
              <a:rPr lang="cs-CZ" sz="2000" dirty="0" err="1"/>
              <a:t>medications</a:t>
            </a:r>
            <a:endParaRPr lang="cs-CZ" sz="2000" dirty="0"/>
          </a:p>
          <a:p>
            <a:pPr marL="342900" indent="-342900">
              <a:buFont typeface="Arial" panose="020B0604020202020204" pitchFamily="34" charset="0"/>
              <a:buChar char="•"/>
            </a:pPr>
            <a:r>
              <a:rPr lang="cs-CZ" sz="2000" dirty="0" err="1"/>
              <a:t>Radiation</a:t>
            </a:r>
            <a:endParaRPr lang="cs-CZ" sz="2000" dirty="0"/>
          </a:p>
        </p:txBody>
      </p:sp>
      <p:sp>
        <p:nvSpPr>
          <p:cNvPr id="12" name="Obdélník 11">
            <a:extLst>
              <a:ext uri="{FF2B5EF4-FFF2-40B4-BE49-F238E27FC236}">
                <a16:creationId xmlns:a16="http://schemas.microsoft.com/office/drawing/2014/main" id="{49A3F330-F101-49C4-A77A-38C9BD06AABB}"/>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ovéPole 13">
            <a:extLst>
              <a:ext uri="{FF2B5EF4-FFF2-40B4-BE49-F238E27FC236}">
                <a16:creationId xmlns:a16="http://schemas.microsoft.com/office/drawing/2014/main" id="{8D53B286-E740-4556-AA02-54F641DDBF0E}"/>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16" name="Obdélník 15">
            <a:extLst>
              <a:ext uri="{FF2B5EF4-FFF2-40B4-BE49-F238E27FC236}">
                <a16:creationId xmlns:a16="http://schemas.microsoft.com/office/drawing/2014/main" id="{3AA3ABE6-2B34-49F6-BBC0-C4CAA3675514}"/>
              </a:ext>
            </a:extLst>
          </p:cNvPr>
          <p:cNvSpPr/>
          <p:nvPr/>
        </p:nvSpPr>
        <p:spPr>
          <a:xfrm>
            <a:off x="44285" y="805874"/>
            <a:ext cx="3629520"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How</a:t>
            </a:r>
            <a:r>
              <a:rPr lang="cs-CZ" sz="2000" b="1" dirty="0">
                <a:solidFill>
                  <a:srgbClr val="0000DC"/>
                </a:solidFill>
                <a:latin typeface="Arial" panose="020B0604020202020204" pitchFamily="34" charset="0"/>
                <a:cs typeface="Arial" panose="020B0604020202020204" pitchFamily="34" charset="0"/>
              </a:rPr>
              <a:t> to </a:t>
            </a:r>
            <a:r>
              <a:rPr lang="cs-CZ" sz="2000" b="1" dirty="0" err="1">
                <a:solidFill>
                  <a:srgbClr val="0000DC"/>
                </a:solidFill>
                <a:latin typeface="Arial" panose="020B0604020202020204" pitchFamily="34" charset="0"/>
                <a:cs typeface="Arial" panose="020B0604020202020204" pitchFamily="34" charset="0"/>
              </a:rPr>
              <a:t>identify</a:t>
            </a:r>
            <a:r>
              <a:rPr lang="cs-CZ" sz="2000" b="1" dirty="0">
                <a:solidFill>
                  <a:srgbClr val="0000DC"/>
                </a:solidFill>
                <a:latin typeface="Arial" panose="020B0604020202020204" pitchFamily="34" charset="0"/>
                <a:cs typeface="Arial" panose="020B0604020202020204" pitchFamily="34" charset="0"/>
              </a:rPr>
              <a:t> a teratogen?</a:t>
            </a:r>
            <a:endParaRPr lang="en-US" sz="2000" b="1" dirty="0">
              <a:solidFill>
                <a:srgbClr val="0000DC"/>
              </a:solidFill>
              <a:latin typeface="Arial" panose="020B0604020202020204" pitchFamily="34" charset="0"/>
              <a:cs typeface="Arial" panose="020B0604020202020204" pitchFamily="34" charset="0"/>
            </a:endParaRPr>
          </a:p>
        </p:txBody>
      </p:sp>
      <p:cxnSp>
        <p:nvCxnSpPr>
          <p:cNvPr id="18" name="Spojnice: pravoúhlá 17">
            <a:extLst>
              <a:ext uri="{FF2B5EF4-FFF2-40B4-BE49-F238E27FC236}">
                <a16:creationId xmlns:a16="http://schemas.microsoft.com/office/drawing/2014/main" id="{1D7808A9-B0FA-4521-A1CF-119265502936}"/>
              </a:ext>
            </a:extLst>
          </p:cNvPr>
          <p:cNvCxnSpPr>
            <a:cxnSpLocks/>
          </p:cNvCxnSpPr>
          <p:nvPr/>
        </p:nvCxnSpPr>
        <p:spPr>
          <a:xfrm>
            <a:off x="4530852" y="2415055"/>
            <a:ext cx="1581912" cy="280977"/>
          </a:xfrm>
          <a:prstGeom prst="bentConnector3">
            <a:avLst>
              <a:gd name="adj1" fmla="val 100289"/>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Přímá spojnice 20">
            <a:extLst>
              <a:ext uri="{FF2B5EF4-FFF2-40B4-BE49-F238E27FC236}">
                <a16:creationId xmlns:a16="http://schemas.microsoft.com/office/drawing/2014/main" id="{3699EE01-52A6-409E-BFD8-BD1A66CD86B8}"/>
              </a:ext>
            </a:extLst>
          </p:cNvPr>
          <p:cNvCxnSpPr>
            <a:cxnSpLocks/>
          </p:cNvCxnSpPr>
          <p:nvPr/>
        </p:nvCxnSpPr>
        <p:spPr>
          <a:xfrm>
            <a:off x="2103401" y="4001231"/>
            <a:ext cx="2687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7DF76C41-C16F-4DE2-9CD2-CD5A4822FD6F}"/>
              </a:ext>
            </a:extLst>
          </p:cNvPr>
          <p:cNvCxnSpPr/>
          <p:nvPr/>
        </p:nvCxnSpPr>
        <p:spPr>
          <a:xfrm>
            <a:off x="3772925" y="5826983"/>
            <a:ext cx="2687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4285" y="811098"/>
            <a:ext cx="3475631" cy="400110"/>
          </a:xfrm>
          <a:prstGeom prst="rect">
            <a:avLst/>
          </a:prstGeom>
        </p:spPr>
        <p:txBody>
          <a:bodyPr wrap="none">
            <a:spAutoFit/>
          </a:bodyPr>
          <a:lstStyle/>
          <a:p>
            <a:r>
              <a:rPr lang="cs-CZ" sz="2000" b="1" dirty="0" err="1">
                <a:solidFill>
                  <a:srgbClr val="0000DC"/>
                </a:solidFill>
                <a:latin typeface="Arial" panose="020B0604020202020204" pitchFamily="34" charset="0"/>
                <a:cs typeface="Arial" panose="020B0604020202020204" pitchFamily="34" charset="0"/>
              </a:rPr>
              <a:t>What</a:t>
            </a:r>
            <a:r>
              <a:rPr lang="cs-CZ" sz="2000" b="1" dirty="0">
                <a:solidFill>
                  <a:srgbClr val="0000DC"/>
                </a:solidFill>
                <a:latin typeface="Arial" panose="020B0604020202020204" pitchFamily="34" charset="0"/>
                <a:cs typeface="Arial" panose="020B0604020202020204" pitchFamily="34" charset="0"/>
              </a:rPr>
              <a:t> </a:t>
            </a:r>
            <a:r>
              <a:rPr lang="cs-CZ" sz="2000" b="1" dirty="0" err="1">
                <a:solidFill>
                  <a:srgbClr val="0000DC"/>
                </a:solidFill>
                <a:latin typeface="Arial" panose="020B0604020202020204" pitchFamily="34" charset="0"/>
                <a:cs typeface="Arial" panose="020B0604020202020204" pitchFamily="34" charset="0"/>
              </a:rPr>
              <a:t>does</a:t>
            </a:r>
            <a:r>
              <a:rPr lang="cs-CZ" sz="2000" b="1" dirty="0">
                <a:solidFill>
                  <a:srgbClr val="0000DC"/>
                </a:solidFill>
                <a:latin typeface="Arial" panose="020B0604020202020204" pitchFamily="34" charset="0"/>
                <a:cs typeface="Arial" panose="020B0604020202020204" pitchFamily="34" charset="0"/>
              </a:rPr>
              <a:t> a teratogen do?</a:t>
            </a:r>
            <a:endParaRPr lang="en-US" sz="2000" b="1" dirty="0">
              <a:solidFill>
                <a:srgbClr val="0000DC"/>
              </a:solidFill>
              <a:latin typeface="Arial" panose="020B0604020202020204" pitchFamily="34" charset="0"/>
              <a:cs typeface="Arial" panose="020B0604020202020204" pitchFamily="34" charset="0"/>
            </a:endParaRPr>
          </a:p>
        </p:txBody>
      </p:sp>
      <p:sp>
        <p:nvSpPr>
          <p:cNvPr id="4" name="Obdélník 3">
            <a:extLst>
              <a:ext uri="{FF2B5EF4-FFF2-40B4-BE49-F238E27FC236}">
                <a16:creationId xmlns:a16="http://schemas.microsoft.com/office/drawing/2014/main" id="{4BD288B3-E81C-4357-88AF-D2F7FFECE16A}"/>
              </a:ext>
            </a:extLst>
          </p:cNvPr>
          <p:cNvSpPr/>
          <p:nvPr/>
        </p:nvSpPr>
        <p:spPr>
          <a:xfrm>
            <a:off x="0" y="0"/>
            <a:ext cx="9144000" cy="5059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ovéPole 5">
            <a:extLst>
              <a:ext uri="{FF2B5EF4-FFF2-40B4-BE49-F238E27FC236}">
                <a16:creationId xmlns:a16="http://schemas.microsoft.com/office/drawing/2014/main" id="{3C0C8E62-C8BC-418B-80DF-D60F742601D9}"/>
              </a:ext>
            </a:extLst>
          </p:cNvPr>
          <p:cNvSpPr txBox="1"/>
          <p:nvPr/>
        </p:nvSpPr>
        <p:spPr>
          <a:xfrm>
            <a:off x="44285" y="43002"/>
            <a:ext cx="4404347" cy="400110"/>
          </a:xfrm>
          <a:prstGeom prst="rect">
            <a:avLst/>
          </a:prstGeom>
          <a:noFill/>
          <a:ln>
            <a:noFill/>
          </a:ln>
        </p:spPr>
        <p:txBody>
          <a:bodyPr wrap="none" rtlCol="0">
            <a:spAutoFit/>
          </a:bodyPr>
          <a:lstStyle/>
          <a:p>
            <a:r>
              <a:rPr lang="cs-CZ" sz="2000" b="1" dirty="0">
                <a:latin typeface="Arial" panose="020B0604020202020204" pitchFamily="34" charset="0"/>
                <a:cs typeface="Arial" panose="020B0604020202020204" pitchFamily="34" charset="0"/>
              </a:rPr>
              <a:t>INTRODUCTION TO TERATOLOGY</a:t>
            </a:r>
            <a:endParaRPr lang="en-US" sz="2000" b="1" dirty="0">
              <a:latin typeface="Arial" panose="020B0604020202020204" pitchFamily="34" charset="0"/>
              <a:cs typeface="Arial" panose="020B0604020202020204" pitchFamily="34" charset="0"/>
            </a:endParaRPr>
          </a:p>
        </p:txBody>
      </p:sp>
      <p:sp>
        <p:nvSpPr>
          <p:cNvPr id="8" name="TextovéPole 7">
            <a:extLst>
              <a:ext uri="{FF2B5EF4-FFF2-40B4-BE49-F238E27FC236}">
                <a16:creationId xmlns:a16="http://schemas.microsoft.com/office/drawing/2014/main" id="{DA398815-5342-45D5-AEA2-34D1AD431182}"/>
              </a:ext>
            </a:extLst>
          </p:cNvPr>
          <p:cNvSpPr txBox="1"/>
          <p:nvPr/>
        </p:nvSpPr>
        <p:spPr>
          <a:xfrm>
            <a:off x="411480" y="2770632"/>
            <a:ext cx="5641848" cy="1852815"/>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cs-CZ" sz="2000" b="1" dirty="0"/>
              <a:t>Intra </a:t>
            </a:r>
            <a:r>
              <a:rPr lang="cs-CZ" sz="2000" b="1" dirty="0" err="1"/>
              <a:t>uterine</a:t>
            </a:r>
            <a:r>
              <a:rPr lang="cs-CZ" sz="2000" b="1" dirty="0"/>
              <a:t> </a:t>
            </a:r>
            <a:r>
              <a:rPr lang="cs-CZ" sz="2000" b="1" dirty="0" err="1"/>
              <a:t>growth</a:t>
            </a:r>
            <a:r>
              <a:rPr lang="cs-CZ" sz="2000" b="1" dirty="0"/>
              <a:t> </a:t>
            </a:r>
            <a:r>
              <a:rPr lang="cs-CZ" sz="2000" b="1" dirty="0" err="1"/>
              <a:t>retardation</a:t>
            </a:r>
            <a:endParaRPr lang="cs-CZ" sz="2000" b="1" dirty="0"/>
          </a:p>
          <a:p>
            <a:pPr marL="342900" indent="-342900">
              <a:lnSpc>
                <a:spcPct val="200000"/>
              </a:lnSpc>
              <a:buFont typeface="Arial" panose="020B0604020202020204" pitchFamily="34" charset="0"/>
              <a:buChar char="•"/>
            </a:pPr>
            <a:r>
              <a:rPr lang="cs-CZ" sz="2000" b="1" dirty="0" err="1"/>
              <a:t>Failure</a:t>
            </a:r>
            <a:r>
              <a:rPr lang="cs-CZ" sz="2000" b="1" dirty="0"/>
              <a:t> </a:t>
            </a:r>
            <a:r>
              <a:rPr lang="cs-CZ" sz="2000" b="1" dirty="0" err="1"/>
              <a:t>of</a:t>
            </a:r>
            <a:r>
              <a:rPr lang="cs-CZ" sz="2000" b="1" dirty="0"/>
              <a:t> </a:t>
            </a:r>
            <a:r>
              <a:rPr lang="cs-CZ" sz="2000" b="1" dirty="0" err="1"/>
              <a:t>histogenesis</a:t>
            </a:r>
            <a:r>
              <a:rPr lang="cs-CZ" sz="2000" b="1" dirty="0"/>
              <a:t>, </a:t>
            </a:r>
            <a:r>
              <a:rPr lang="cs-CZ" sz="2000" b="1" dirty="0" err="1"/>
              <a:t>organogenesis</a:t>
            </a:r>
            <a:endParaRPr lang="cs-CZ" sz="2000" b="1" dirty="0"/>
          </a:p>
          <a:p>
            <a:pPr marL="342900" indent="-342900">
              <a:lnSpc>
                <a:spcPct val="200000"/>
              </a:lnSpc>
              <a:buFont typeface="Arial" panose="020B0604020202020204" pitchFamily="34" charset="0"/>
              <a:buChar char="•"/>
            </a:pPr>
            <a:r>
              <a:rPr lang="cs-CZ" sz="2000" b="1" dirty="0" err="1"/>
              <a:t>Embryonic</a:t>
            </a:r>
            <a:r>
              <a:rPr lang="cs-CZ" sz="2000" b="1" dirty="0"/>
              <a:t>/</a:t>
            </a:r>
            <a:r>
              <a:rPr lang="cs-CZ" sz="2000" b="1" dirty="0" err="1"/>
              <a:t>fetal</a:t>
            </a:r>
            <a:r>
              <a:rPr lang="cs-CZ" sz="2000" b="1" dirty="0"/>
              <a:t> </a:t>
            </a:r>
            <a:r>
              <a:rPr lang="cs-CZ" sz="2000" b="1" dirty="0" err="1"/>
              <a:t>death</a:t>
            </a:r>
            <a:endParaRPr lang="en-US" sz="2000" b="1" dirty="0"/>
          </a:p>
        </p:txBody>
      </p:sp>
      <p:sp>
        <p:nvSpPr>
          <p:cNvPr id="10" name="TextovéPole 9">
            <a:extLst>
              <a:ext uri="{FF2B5EF4-FFF2-40B4-BE49-F238E27FC236}">
                <a16:creationId xmlns:a16="http://schemas.microsoft.com/office/drawing/2014/main" id="{EE6929B0-258F-47C1-ADFC-7004969C448C}"/>
              </a:ext>
            </a:extLst>
          </p:cNvPr>
          <p:cNvSpPr txBox="1"/>
          <p:nvPr/>
        </p:nvSpPr>
        <p:spPr>
          <a:xfrm>
            <a:off x="411480" y="2002536"/>
            <a:ext cx="6949440" cy="400110"/>
          </a:xfrm>
          <a:prstGeom prst="rect">
            <a:avLst/>
          </a:prstGeom>
          <a:noFill/>
        </p:spPr>
        <p:txBody>
          <a:bodyPr wrap="square" rtlCol="0">
            <a:spAutoFit/>
          </a:bodyPr>
          <a:lstStyle/>
          <a:p>
            <a:pPr marL="342900" indent="-342900">
              <a:buFont typeface="Arial" panose="020B0604020202020204" pitchFamily="34" charset="0"/>
              <a:buChar char="•"/>
            </a:pPr>
            <a:r>
              <a:rPr lang="cs-CZ" sz="2000" dirty="0" err="1"/>
              <a:t>Disrupts</a:t>
            </a:r>
            <a:r>
              <a:rPr lang="cs-CZ" sz="2000" dirty="0"/>
              <a:t> fine </a:t>
            </a:r>
            <a:r>
              <a:rPr lang="cs-CZ" sz="2000" dirty="0" err="1"/>
              <a:t>molecular</a:t>
            </a:r>
            <a:r>
              <a:rPr lang="cs-CZ" sz="2000" dirty="0"/>
              <a:t> </a:t>
            </a:r>
            <a:r>
              <a:rPr lang="cs-CZ" sz="2000" dirty="0" err="1"/>
              <a:t>or</a:t>
            </a:r>
            <a:r>
              <a:rPr lang="cs-CZ" sz="2000" dirty="0"/>
              <a:t> </a:t>
            </a:r>
            <a:r>
              <a:rPr lang="cs-CZ" sz="2000" dirty="0" err="1"/>
              <a:t>metabolic</a:t>
            </a:r>
            <a:r>
              <a:rPr lang="cs-CZ" sz="2000" dirty="0"/>
              <a:t> </a:t>
            </a:r>
            <a:r>
              <a:rPr lang="cs-CZ" sz="2000" dirty="0" err="1"/>
              <a:t>pathways</a:t>
            </a:r>
            <a:endParaRPr lang="en-US" sz="2000" dirty="0"/>
          </a:p>
        </p:txBody>
      </p:sp>
      <p:pic>
        <p:nvPicPr>
          <p:cNvPr id="11266" name="Picture 2" descr="Signalling Pathways in Embryonic Development | Frontiers Research Topic">
            <a:extLst>
              <a:ext uri="{FF2B5EF4-FFF2-40B4-BE49-F238E27FC236}">
                <a16:creationId xmlns:a16="http://schemas.microsoft.com/office/drawing/2014/main" id="{2DE22B41-BADB-4426-9382-45C63032F6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9522" y="2633472"/>
            <a:ext cx="2717902" cy="293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935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Introduction to teratology_2022[20220929114327200].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1306</TotalTime>
  <Words>1358</Words>
  <Application>Microsoft Office PowerPoint</Application>
  <PresentationFormat>Předvádění na obrazovce (4:3)</PresentationFormat>
  <Paragraphs>184</Paragraphs>
  <Slides>29</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29</vt:i4>
      </vt:variant>
    </vt:vector>
  </HeadingPairs>
  <TitlesOfParts>
    <vt:vector size="34" baseType="lpstr">
      <vt:lpstr>AdvP7C2E</vt:lpstr>
      <vt:lpstr>Arial</vt:lpstr>
      <vt:lpstr>Calibri</vt:lpstr>
      <vt:lpstr>Calibri Light</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ATC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Vaňhara</dc:creator>
  <cp:lastModifiedBy>ucitel</cp:lastModifiedBy>
  <cp:revision>53</cp:revision>
  <dcterms:created xsi:type="dcterms:W3CDTF">2019-10-01T07:04:03Z</dcterms:created>
  <dcterms:modified xsi:type="dcterms:W3CDTF">2022-09-29T09:43:27Z</dcterms:modified>
</cp:coreProperties>
</file>