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2" r:id="rId2"/>
    <p:sldId id="372" r:id="rId3"/>
    <p:sldId id="373" r:id="rId4"/>
    <p:sldId id="401" r:id="rId5"/>
    <p:sldId id="403" r:id="rId6"/>
    <p:sldId id="404" r:id="rId7"/>
    <p:sldId id="257" r:id="rId8"/>
    <p:sldId id="286" r:id="rId9"/>
    <p:sldId id="289" r:id="rId10"/>
    <p:sldId id="290" r:id="rId11"/>
    <p:sldId id="283" r:id="rId12"/>
    <p:sldId id="294" r:id="rId13"/>
    <p:sldId id="299" r:id="rId14"/>
    <p:sldId id="300" r:id="rId15"/>
    <p:sldId id="405" r:id="rId16"/>
    <p:sldId id="297" r:id="rId17"/>
    <p:sldId id="298" r:id="rId18"/>
    <p:sldId id="301" r:id="rId19"/>
    <p:sldId id="302" r:id="rId20"/>
    <p:sldId id="30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AF2DBB-9F05-4B7A-8ED2-043A71CAB131}" v="42" dt="2021-11-01T20:14:36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3A526-ECE0-42FC-85A6-F3A275E01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850756-28CC-4B4B-9B12-94E24529B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597B21-EA70-4DE4-8FB3-D6867B1A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006C-7419-41CF-927E-F63FDEF54071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4EDD7B-610A-40C5-AEB8-AFD06E0B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CAA438-0B28-4C95-8145-6EF2F3F6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6F9-410B-4463-B2DC-B80D1F8E7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7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22BCA-7DCF-4566-B935-F2AB28D1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F4B61B-9D4E-4A7C-AE3C-E3352023A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2CE49B-D55A-41A2-BFD4-FED4153B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006C-7419-41CF-927E-F63FDEF54071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279876-7BBF-4F89-BDF1-11711091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5380FA-D272-44C9-A272-69F382B6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6F9-410B-4463-B2DC-B80D1F8E7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82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B3A99D-5883-428F-9A7B-47D9CA738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CDB415-6828-4909-891D-712AA1FE8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F276F4-60AD-463E-940F-87147E58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006C-7419-41CF-927E-F63FDEF54071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FD45B4-6A1A-4A0A-AEFF-5E97EFEB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250FE-26D9-4510-B7CD-D382D7DC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6F9-410B-4463-B2DC-B80D1F8E7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50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40C6E-17DF-4F65-A681-DE10E5CA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37F59D-55E5-4903-BA3C-CBC35E6C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B3B601-5026-40A6-94FA-1F0D354D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006C-7419-41CF-927E-F63FDEF54071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1C4162-82C4-4B87-AEF3-8C6C4352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B54EB1-2C98-4843-8F6A-1593215E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6F9-410B-4463-B2DC-B80D1F8E7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38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EE100-CBE5-48ED-B507-C09B0AA5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ADBB77-C363-44CC-B1AC-469F20707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FD2F7-AC3C-46CC-9704-1EFCBBEB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006C-7419-41CF-927E-F63FDEF54071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9FEAF0-1E16-483E-978C-E21C2FDA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F3EB9B-2242-4EBD-9A2B-27D88DD9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6F9-410B-4463-B2DC-B80D1F8E7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6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FFCB5-18FA-4085-B580-908CAE68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C58A46-F109-410F-867B-36DC8A800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7777A8-831B-45F8-941D-61560C725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3D693-2879-472E-9E55-492F9F09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006C-7419-41CF-927E-F63FDEF54071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BD6596-97DA-41F2-B814-F0713E6F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A89937-EFF4-4CCA-B69B-88E0D244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6F9-410B-4463-B2DC-B80D1F8E7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64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3A3E0-EB20-49FB-A91E-DA745836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394B77-8EDC-4DAF-BD75-36A7DE29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3FEC94-0747-4710-8AC4-0820A8EB4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F7C8D7-667D-4F04-A409-471680795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6BB8ED-2C4A-4E44-857B-77403D436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9D31FEE-8291-4F77-8368-07ACAF72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006C-7419-41CF-927E-F63FDEF54071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AA96B6-633C-4D0C-B202-6606D189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D37EFF2-B85C-4500-A22F-FDCDF278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6F9-410B-4463-B2DC-B80D1F8E7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53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4CA85-FD1C-4127-A222-577FFE8B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872285-9A1E-45C0-89AE-3B98BE34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006C-7419-41CF-927E-F63FDEF54071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F6DD2D-D0E9-4D32-ABAB-AF534638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DCFCD6-A74A-48B1-B6E5-7421EBE7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6F9-410B-4463-B2DC-B80D1F8E7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84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9355766-B878-4FE7-8C57-95518E04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006C-7419-41CF-927E-F63FDEF54071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BCE838-44D5-47CB-8E1D-326C3F80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E3DCA9-F511-470E-A629-807D6F78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6F9-410B-4463-B2DC-B80D1F8E7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56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067E0-297B-49EF-BD4B-636CC783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511890-EC77-4B6C-BBD0-E57F7E65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00C5E0-B0EB-4EEB-85E0-0A32C3D14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948570-B605-43F2-A116-D2F6A0B1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006C-7419-41CF-927E-F63FDEF54071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CBE9CF-ECC4-4313-B3EA-8514651C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203098-7B3E-41F8-820D-B6D164BA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6F9-410B-4463-B2DC-B80D1F8E7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57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9EF2F-9A02-4DDE-A2AF-47194B6E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ED4D69-4354-4091-BAB8-DE10EFC15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2EEE7D-ED84-4446-8A27-E542BE32E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C264FD-A2A5-48AA-9AA1-44C8F52D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006C-7419-41CF-927E-F63FDEF54071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5415F5-46BE-4DC7-8583-0E15F27B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02AD34-8A75-4C88-A7BC-75AE2238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6F9-410B-4463-B2DC-B80D1F8E7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12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6E2FE9-6120-47DD-A936-6468A89E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206509-A9B8-41DF-8A7A-24D830BBE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6DA23C-3F86-47C7-8B7C-E5B610EB0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006C-7419-41CF-927E-F63FDEF54071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A6C582-790F-488C-A180-289F4A50E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2F6383-9942-4CC9-8DA0-50EFE04D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446F9-410B-4463-B2DC-B80D1F8E7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4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E8636-4236-4575-BF15-D38995810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9950"/>
            <a:ext cx="9144000" cy="2387600"/>
          </a:xfrm>
        </p:spPr>
        <p:txBody>
          <a:bodyPr/>
          <a:lstStyle/>
          <a:p>
            <a:r>
              <a:rPr lang="cs-CZ" b="1" dirty="0"/>
              <a:t>Osa TRH-TSH-štítná žláza</a:t>
            </a:r>
          </a:p>
        </p:txBody>
      </p:sp>
    </p:spTree>
    <p:extLst>
      <p:ext uri="{BB962C8B-B14F-4D97-AF65-F5344CB8AC3E}">
        <p14:creationId xmlns:p14="http://schemas.microsoft.com/office/powerpoint/2010/main" val="224450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pPr algn="ctr"/>
            <a:r>
              <a:rPr lang="cs-CZ" altLang="cs-CZ" b="1" dirty="0"/>
              <a:t>Zdroje intracelulárních T3 a T4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7924" t="28010" r="26785" b="20939"/>
          <a:stretch/>
        </p:blipFill>
        <p:spPr>
          <a:xfrm>
            <a:off x="269714" y="1105734"/>
            <a:ext cx="7428753" cy="4710147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 rot="10800000">
            <a:off x="5144323" y="3214116"/>
            <a:ext cx="3269473" cy="493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558519" y="1105734"/>
            <a:ext cx="349313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D2 představuje zdroj doplňkového jaderného (substrátem je T4)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558518" y="1890661"/>
            <a:ext cx="349313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Tkáně, pro něž je „přísun“ T3 zcela kritický:</a:t>
            </a:r>
          </a:p>
          <a:p>
            <a:pPr marL="285750" indent="-285750">
              <a:buFontTx/>
              <a:buChar char="-"/>
            </a:pPr>
            <a:r>
              <a:rPr lang="cs-CZ" dirty="0"/>
              <a:t>Kortex</a:t>
            </a:r>
          </a:p>
          <a:p>
            <a:pPr marL="285750" indent="-285750">
              <a:buFontTx/>
              <a:buChar char="-"/>
            </a:pPr>
            <a:r>
              <a:rPr lang="cs-CZ" dirty="0"/>
              <a:t>BAT</a:t>
            </a:r>
          </a:p>
          <a:p>
            <a:pPr marL="285750" indent="-285750">
              <a:buFontTx/>
              <a:buChar char="-"/>
            </a:pPr>
            <a:r>
              <a:rPr lang="cs-CZ" dirty="0"/>
              <a:t>PIT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558518" y="3506585"/>
            <a:ext cx="349313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Fyziologický význam:</a:t>
            </a:r>
          </a:p>
          <a:p>
            <a:pPr marL="285750" indent="-285750">
              <a:buFontTx/>
              <a:buChar char="-"/>
            </a:pPr>
            <a:r>
              <a:rPr lang="cs-CZ" dirty="0"/>
              <a:t>Normální vývoj</a:t>
            </a:r>
          </a:p>
          <a:p>
            <a:pPr marL="285750" indent="-285750">
              <a:buFontTx/>
              <a:buChar char="-"/>
            </a:pPr>
            <a:r>
              <a:rPr lang="cs-CZ" dirty="0"/>
              <a:t>Regulace funkce štítné žlázy</a:t>
            </a:r>
          </a:p>
          <a:p>
            <a:pPr marL="285750" indent="-285750">
              <a:buFontTx/>
              <a:buChar char="-"/>
            </a:pPr>
            <a:r>
              <a:rPr lang="cs-CZ" dirty="0"/>
              <a:t>Chlad - termoregulace </a:t>
            </a:r>
          </a:p>
        </p:txBody>
      </p:sp>
      <p:sp>
        <p:nvSpPr>
          <p:cNvPr id="5" name="Pravá složená závorka 4"/>
          <p:cNvSpPr/>
          <p:nvPr/>
        </p:nvSpPr>
        <p:spPr>
          <a:xfrm rot="5400000">
            <a:off x="1942275" y="4961773"/>
            <a:ext cx="378259" cy="153934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69714" y="6250466"/>
            <a:ext cx="381791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Preferenční využití plasmatického T3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558518" y="4845510"/>
            <a:ext cx="349313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Klinický přesah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Amiodaron</a:t>
            </a:r>
            <a:r>
              <a:rPr lang="cs-CZ" dirty="0"/>
              <a:t> (D1/D2 (-))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Propylthiouracil</a:t>
            </a:r>
            <a:r>
              <a:rPr lang="cs-CZ" dirty="0"/>
              <a:t> (D1 (-))</a:t>
            </a:r>
          </a:p>
          <a:p>
            <a:pPr marL="285750" indent="-285750">
              <a:buFontTx/>
              <a:buChar char="-"/>
            </a:pPr>
            <a:r>
              <a:rPr lang="cs-CZ" dirty="0"/>
              <a:t>Glukokortikoidy (D3 (+))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10515600" cy="1325563"/>
          </a:xfrm>
        </p:spPr>
        <p:txBody>
          <a:bodyPr/>
          <a:lstStyle/>
          <a:p>
            <a:pPr algn="ctr"/>
            <a:r>
              <a:rPr lang="cs-CZ" altLang="cs-CZ" b="1" dirty="0"/>
              <a:t>Dietární jód a jeho význam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 t="30652" r="33784" b="32751"/>
          <a:stretch>
            <a:fillRect/>
          </a:stretch>
        </p:blipFill>
        <p:spPr bwMode="auto">
          <a:xfrm>
            <a:off x="241300" y="1158834"/>
            <a:ext cx="591502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36539" y="4267497"/>
            <a:ext cx="5919786" cy="16160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altLang="cs-CZ" sz="2000" dirty="0"/>
              <a:t> </a:t>
            </a:r>
            <a:r>
              <a:rPr lang="cs-CZ" altLang="cs-CZ" sz="2000" dirty="0" err="1"/>
              <a:t>Biodostupnost</a:t>
            </a:r>
            <a:r>
              <a:rPr lang="cs-CZ" altLang="cs-CZ" sz="2000" dirty="0"/>
              <a:t> organického i anorganického I</a:t>
            </a:r>
          </a:p>
          <a:p>
            <a:pPr>
              <a:buFontTx/>
              <a:buChar char="-"/>
            </a:pPr>
            <a:r>
              <a:rPr lang="cs-CZ" altLang="cs-CZ" sz="2000" dirty="0"/>
              <a:t> ECF + Ery, sliny, žaludeční šťáva</a:t>
            </a:r>
          </a:p>
          <a:p>
            <a:pPr>
              <a:buFontTx/>
              <a:buChar char="-"/>
            </a:pPr>
            <a:r>
              <a:rPr lang="cs-CZ" altLang="cs-CZ" sz="2000" dirty="0"/>
              <a:t> mateřské mléko</a:t>
            </a:r>
          </a:p>
          <a:p>
            <a:r>
              <a:rPr lang="cs-CZ" altLang="cs-CZ" sz="2000" dirty="0"/>
              <a:t>- I</a:t>
            </a:r>
            <a:r>
              <a:rPr lang="cs-CZ" altLang="cs-CZ" sz="2000" baseline="30000" dirty="0"/>
              <a:t>-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fitrovány</a:t>
            </a:r>
            <a:r>
              <a:rPr lang="cs-CZ" altLang="cs-CZ" sz="2000" dirty="0"/>
              <a:t> s pasivní reabsorpcí 60 – 70 %</a:t>
            </a:r>
          </a:p>
          <a:p>
            <a:r>
              <a:rPr lang="cs-CZ" altLang="cs-CZ" sz="2000" dirty="0"/>
              <a:t>- Ztráty stolicí (10 – 20 </a:t>
            </a:r>
            <a:r>
              <a:rPr lang="cs-CZ" altLang="cs-CZ" sz="2000" dirty="0">
                <a:latin typeface="Symbol" panose="05050102010706020507" pitchFamily="18" charset="2"/>
              </a:rPr>
              <a:t>m</a:t>
            </a:r>
            <a:r>
              <a:rPr lang="cs-CZ" altLang="cs-CZ" sz="2000" dirty="0"/>
              <a:t>g/den)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272214" y="5096130"/>
            <a:ext cx="5726112" cy="10156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altLang="cs-CZ" sz="2000" dirty="0"/>
              <a:t> Nejvyšší denní příjem u Japonců (několik mg)</a:t>
            </a:r>
          </a:p>
          <a:p>
            <a:pPr>
              <a:buFontTx/>
              <a:buChar char="-"/>
            </a:pPr>
            <a:r>
              <a:rPr lang="cs-CZ" altLang="cs-CZ" sz="2000" dirty="0"/>
              <a:t> V řadě zemí příjem klesá – stravovací návyky</a:t>
            </a:r>
          </a:p>
          <a:p>
            <a:pPr>
              <a:buFontTx/>
              <a:buChar char="-"/>
            </a:pPr>
            <a:r>
              <a:rPr lang="cs-CZ" altLang="cs-CZ" sz="2000" dirty="0"/>
              <a:t> Vincentka</a:t>
            </a:r>
          </a:p>
        </p:txBody>
      </p:sp>
      <p:pic>
        <p:nvPicPr>
          <p:cNvPr id="28679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t="13202" r="35432" b="52493"/>
          <a:stretch>
            <a:fillRect/>
          </a:stretch>
        </p:blipFill>
        <p:spPr bwMode="auto">
          <a:xfrm>
            <a:off x="6269038" y="1158834"/>
            <a:ext cx="5729287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936" y="0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Deficit a nadbytek jodu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8561" y="981301"/>
            <a:ext cx="6790080" cy="3170099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dirty="0"/>
              <a:t>Deficit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Prudký pokles T4, vzestup TSH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Žádné změny v T3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Zvýšení exprese NIS, TPO, Tg, </a:t>
            </a:r>
            <a:r>
              <a:rPr lang="cs-CZ" altLang="cs-CZ" sz="2000" dirty="0" err="1"/>
              <a:t>organifikace</a:t>
            </a:r>
            <a:r>
              <a:rPr lang="cs-CZ" altLang="cs-CZ" sz="2000" dirty="0"/>
              <a:t> jodu a obratu Tg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Zvýšení D2 v CNS, </a:t>
            </a:r>
            <a:r>
              <a:rPr lang="cs-CZ" altLang="cs-CZ" sz="2000" dirty="0" err="1"/>
              <a:t>hypothalamu</a:t>
            </a:r>
            <a:r>
              <a:rPr lang="cs-CZ" altLang="cs-CZ" sz="2000" dirty="0"/>
              <a:t> a hypofýze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Stimulace folikulárních buněk (TSH) 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Dlouhodobý deficit – snížení D3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Pokles </a:t>
            </a:r>
            <a:r>
              <a:rPr lang="cs-CZ" altLang="cs-CZ" sz="2000" dirty="0" err="1"/>
              <a:t>suplementace</a:t>
            </a:r>
            <a:r>
              <a:rPr lang="cs-CZ" altLang="cs-CZ" sz="2000" dirty="0"/>
              <a:t> pod 75 µg/den (Čína, Indie, Indonésie, Afrika) 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 err="1"/>
              <a:t>hypothyroidismus</a:t>
            </a:r>
            <a:endParaRPr lang="cs-CZ" altLang="cs-CZ" sz="2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8561" y="4218979"/>
            <a:ext cx="679008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dirty="0"/>
              <a:t>Nadbytek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Zprvu nárůst, poté pokles </a:t>
            </a:r>
            <a:r>
              <a:rPr lang="cs-CZ" altLang="cs-CZ" sz="2000" dirty="0" err="1"/>
              <a:t>organifikace</a:t>
            </a:r>
            <a:r>
              <a:rPr lang="cs-CZ" altLang="cs-CZ" sz="2000" dirty="0"/>
              <a:t> jodu (</a:t>
            </a:r>
            <a:r>
              <a:rPr lang="cs-CZ" sz="2000" dirty="0" err="1"/>
              <a:t>Wolff</a:t>
            </a:r>
            <a:r>
              <a:rPr lang="cs-CZ" sz="2000" dirty="0"/>
              <a:t>–</a:t>
            </a:r>
            <a:r>
              <a:rPr lang="cs-CZ" sz="2000" dirty="0" err="1"/>
              <a:t>Chaikoff</a:t>
            </a:r>
            <a:r>
              <a:rPr lang="cs-CZ" sz="2000" dirty="0"/>
              <a:t> </a:t>
            </a:r>
            <a:r>
              <a:rPr lang="cs-CZ" sz="2000" dirty="0" err="1"/>
              <a:t>effect</a:t>
            </a:r>
            <a:r>
              <a:rPr lang="cs-CZ" altLang="cs-CZ" sz="20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Dlouhodobé podávání vysokých dávek jodu = </a:t>
            </a:r>
            <a:r>
              <a:rPr lang="cs-CZ" altLang="cs-CZ" sz="2000" dirty="0" err="1"/>
              <a:t>hypothyroidismus</a:t>
            </a:r>
            <a:r>
              <a:rPr lang="cs-CZ" altLang="cs-CZ" sz="2000" dirty="0"/>
              <a:t> a struma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Snížená exprese NIS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Okamžitá inhibice sekrece hormonů ŠZ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41229" t="21715" r="40749" b="30165"/>
          <a:stretch/>
        </p:blipFill>
        <p:spPr>
          <a:xfrm>
            <a:off x="7648016" y="981301"/>
            <a:ext cx="3651022" cy="54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8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1002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Fyziologické účinky hormonů štítné žlázy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2744629" y="1441938"/>
            <a:ext cx="498231" cy="1324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8922690" y="1441938"/>
            <a:ext cx="498231" cy="1324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08368" y="2915735"/>
            <a:ext cx="577075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Nejaderné receptory</a:t>
            </a:r>
          </a:p>
          <a:p>
            <a:pPr marL="285750" indent="-285750">
              <a:buFontTx/>
              <a:buChar char="-"/>
            </a:pPr>
            <a:r>
              <a:rPr lang="cs-CZ" dirty="0"/>
              <a:t>Interakce s adaptorovými proteiny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86429" y="2915735"/>
            <a:ext cx="577075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Regulace transkripční aktivity (</a:t>
            </a:r>
            <a:r>
              <a:rPr lang="cs-CZ" dirty="0" err="1"/>
              <a:t>heterodimerní</a:t>
            </a:r>
            <a:r>
              <a:rPr lang="cs-CZ" dirty="0"/>
              <a:t> receptory různých typů)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2744628" y="3711155"/>
            <a:ext cx="498231" cy="1324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08365" y="5092619"/>
            <a:ext cx="5770755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err="1"/>
              <a:t>cAMP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MAPK</a:t>
            </a:r>
          </a:p>
          <a:p>
            <a:pPr marL="285750" indent="-285750">
              <a:buFontTx/>
              <a:buChar char="-"/>
            </a:pPr>
            <a:r>
              <a:rPr lang="cs-CZ" dirty="0"/>
              <a:t>Ca</a:t>
            </a:r>
            <a:r>
              <a:rPr lang="cs-CZ" baseline="30000" dirty="0"/>
              <a:t>2+</a:t>
            </a:r>
            <a:r>
              <a:rPr lang="cs-CZ" dirty="0"/>
              <a:t>-</a:t>
            </a:r>
            <a:r>
              <a:rPr lang="cs-CZ" dirty="0" err="1"/>
              <a:t>ATPáza</a:t>
            </a:r>
            <a:r>
              <a:rPr lang="cs-CZ" dirty="0"/>
              <a:t> (+)</a:t>
            </a:r>
          </a:p>
          <a:p>
            <a:pPr marL="285750" indent="-285750">
              <a:buFontTx/>
              <a:buChar char="-"/>
            </a:pPr>
            <a:r>
              <a:rPr lang="cs-CZ" dirty="0"/>
              <a:t>Na</a:t>
            </a:r>
            <a:r>
              <a:rPr lang="cs-CZ" baseline="30000" dirty="0"/>
              <a:t>+</a:t>
            </a:r>
            <a:r>
              <a:rPr lang="cs-CZ" dirty="0"/>
              <a:t>/K</a:t>
            </a:r>
            <a:r>
              <a:rPr lang="cs-CZ" baseline="30000" dirty="0"/>
              <a:t>+</a:t>
            </a:r>
            <a:r>
              <a:rPr lang="cs-CZ" dirty="0"/>
              <a:t> </a:t>
            </a:r>
            <a:r>
              <a:rPr lang="cs-CZ" dirty="0" err="1"/>
              <a:t>ATPáza</a:t>
            </a:r>
            <a:r>
              <a:rPr lang="cs-CZ" dirty="0"/>
              <a:t> (+)</a:t>
            </a:r>
          </a:p>
          <a:p>
            <a:pPr marL="285750" indent="-285750">
              <a:buFontTx/>
              <a:buChar char="-"/>
            </a:pPr>
            <a:r>
              <a:rPr lang="cs-CZ" dirty="0"/>
              <a:t>Na</a:t>
            </a:r>
            <a:r>
              <a:rPr lang="cs-CZ" baseline="30000" dirty="0"/>
              <a:t>+</a:t>
            </a:r>
            <a:r>
              <a:rPr lang="cs-CZ" dirty="0"/>
              <a:t>/H</a:t>
            </a:r>
            <a:r>
              <a:rPr lang="cs-CZ" baseline="30000" dirty="0"/>
              <a:t>+</a:t>
            </a:r>
            <a:r>
              <a:rPr lang="cs-CZ" dirty="0"/>
              <a:t> </a:t>
            </a:r>
            <a:r>
              <a:rPr lang="cs-CZ" dirty="0" err="1"/>
              <a:t>antiporter</a:t>
            </a:r>
            <a:r>
              <a:rPr lang="cs-CZ" dirty="0"/>
              <a:t> (+)</a:t>
            </a:r>
          </a:p>
          <a:p>
            <a:pPr marL="285750" indent="-285750">
              <a:buFontTx/>
              <a:buChar char="-"/>
            </a:pPr>
            <a:r>
              <a:rPr lang="cs-CZ" dirty="0"/>
              <a:t>Glukózové transportéry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2379709" y="5629785"/>
            <a:ext cx="1377461" cy="310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915508" y="5600450"/>
            <a:ext cx="188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Buněčná odpověď</a:t>
            </a:r>
          </a:p>
        </p:txBody>
      </p:sp>
      <p:sp>
        <p:nvSpPr>
          <p:cNvPr id="14" name="Šipka dolů 13"/>
          <p:cNvSpPr/>
          <p:nvPr/>
        </p:nvSpPr>
        <p:spPr>
          <a:xfrm>
            <a:off x="8922690" y="3562066"/>
            <a:ext cx="498231" cy="1324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286429" y="5184952"/>
            <a:ext cx="57707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Normální vývoj a růst</a:t>
            </a:r>
          </a:p>
          <a:p>
            <a:pPr marL="285750" indent="-285750">
              <a:buFontTx/>
              <a:buChar char="-"/>
            </a:pPr>
            <a:r>
              <a:rPr lang="cs-CZ" dirty="0"/>
              <a:t>Kontrola metabolismu</a:t>
            </a:r>
          </a:p>
        </p:txBody>
      </p:sp>
    </p:spTree>
    <p:extLst>
      <p:ext uri="{BB962C8B-B14F-4D97-AF65-F5344CB8AC3E}">
        <p14:creationId xmlns:p14="http://schemas.microsoft.com/office/powerpoint/2010/main" val="146811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78" y="-158366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Orgánově specifické účinky TH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582" y="761356"/>
            <a:ext cx="5604582" cy="1261884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/>
              <a:t>Kosti</a:t>
            </a:r>
          </a:p>
          <a:p>
            <a:pPr>
              <a:buFontTx/>
              <a:buChar char="-"/>
            </a:pPr>
            <a:r>
              <a:rPr lang="cs-CZ" altLang="cs-CZ" sz="2000" dirty="0"/>
              <a:t> </a:t>
            </a:r>
            <a:r>
              <a:rPr lang="cs-CZ" altLang="cs-CZ" dirty="0"/>
              <a:t>Vývoj a růst kostí</a:t>
            </a:r>
          </a:p>
          <a:p>
            <a:pPr>
              <a:buFontTx/>
              <a:buChar char="-"/>
            </a:pPr>
            <a:r>
              <a:rPr lang="cs-CZ" altLang="cs-CZ" dirty="0"/>
              <a:t> Regulace aktivity osteoblastů, osteoklastů a chondrocytů</a:t>
            </a:r>
          </a:p>
          <a:p>
            <a:pPr>
              <a:buFontTx/>
              <a:buChar char="-"/>
            </a:pPr>
            <a:r>
              <a:rPr lang="cs-CZ" altLang="cs-CZ" dirty="0"/>
              <a:t> Zvýšení kostního obratu (pozn. osteoporóza)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7582" y="2086110"/>
            <a:ext cx="5604582" cy="37548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b="1" dirty="0"/>
              <a:t>Kardiovaskulární systém</a:t>
            </a:r>
          </a:p>
          <a:p>
            <a:pPr>
              <a:buFontTx/>
              <a:buChar char="-"/>
            </a:pPr>
            <a:r>
              <a:rPr lang="cs-CZ" altLang="cs-CZ" sz="2000" dirty="0"/>
              <a:t> </a:t>
            </a:r>
            <a:r>
              <a:rPr lang="cs-CZ" altLang="cs-CZ" dirty="0" err="1"/>
              <a:t>Inotropní</a:t>
            </a:r>
            <a:r>
              <a:rPr lang="cs-CZ" altLang="cs-CZ" dirty="0"/>
              <a:t> a </a:t>
            </a:r>
            <a:r>
              <a:rPr lang="cs-CZ" altLang="cs-CZ" dirty="0" err="1"/>
              <a:t>chronotropní</a:t>
            </a:r>
            <a:r>
              <a:rPr lang="cs-CZ" altLang="cs-CZ" dirty="0"/>
              <a:t> efekt – </a:t>
            </a:r>
            <a:r>
              <a:rPr lang="cs-CZ" altLang="cs-CZ" b="1" dirty="0"/>
              <a:t>zvýšení počtu </a:t>
            </a:r>
            <a:r>
              <a:rPr lang="cs-CZ" altLang="cs-CZ" b="1" dirty="0">
                <a:latin typeface="Symbol" panose="05050102010706020507" pitchFamily="18" charset="2"/>
              </a:rPr>
              <a:t>b</a:t>
            </a:r>
            <a:r>
              <a:rPr lang="cs-CZ" altLang="cs-CZ" b="1" dirty="0"/>
              <a:t>-adrenergních receptorů</a:t>
            </a:r>
          </a:p>
          <a:p>
            <a:pPr>
              <a:buFontTx/>
              <a:buChar char="-"/>
            </a:pPr>
            <a:r>
              <a:rPr lang="cs-CZ" altLang="cs-CZ" dirty="0"/>
              <a:t> (+) srdeční výdej a IVF</a:t>
            </a:r>
          </a:p>
          <a:p>
            <a:pPr>
              <a:buFontTx/>
              <a:buChar char="-"/>
            </a:pPr>
            <a:r>
              <a:rPr lang="cs-CZ" altLang="cs-CZ" dirty="0"/>
              <a:t> (-) cévní rezistence</a:t>
            </a:r>
          </a:p>
          <a:p>
            <a:pPr>
              <a:buFontTx/>
              <a:buChar char="-"/>
            </a:pPr>
            <a:r>
              <a:rPr lang="cs-CZ" altLang="cs-CZ" dirty="0"/>
              <a:t> změny v transkripční aktivitě:</a:t>
            </a:r>
          </a:p>
          <a:p>
            <a:pPr lvl="1">
              <a:buFontTx/>
              <a:buChar char="-"/>
            </a:pPr>
            <a:r>
              <a:rPr lang="cs-CZ" altLang="cs-CZ" dirty="0"/>
              <a:t>Ca</a:t>
            </a:r>
            <a:r>
              <a:rPr lang="cs-CZ" altLang="cs-CZ" baseline="30000" dirty="0"/>
              <a:t>2+</a:t>
            </a:r>
            <a:r>
              <a:rPr lang="cs-CZ" altLang="cs-CZ" dirty="0"/>
              <a:t>-</a:t>
            </a:r>
            <a:r>
              <a:rPr lang="cs-CZ" altLang="cs-CZ" dirty="0" err="1"/>
              <a:t>ATPáza</a:t>
            </a:r>
            <a:endParaRPr lang="cs-CZ" altLang="cs-CZ" dirty="0"/>
          </a:p>
          <a:p>
            <a:pPr lvl="1">
              <a:buFontTx/>
              <a:buChar char="-"/>
            </a:pPr>
            <a:r>
              <a:rPr lang="cs-CZ" altLang="cs-CZ" dirty="0" err="1"/>
              <a:t>Fosfolamban</a:t>
            </a:r>
            <a:endParaRPr lang="cs-CZ" altLang="cs-CZ" dirty="0"/>
          </a:p>
          <a:p>
            <a:pPr lvl="1">
              <a:buFontTx/>
              <a:buChar char="-"/>
            </a:pPr>
            <a:r>
              <a:rPr lang="cs-CZ" altLang="cs-CZ" dirty="0" err="1"/>
              <a:t>Myosin</a:t>
            </a:r>
            <a:endParaRPr lang="cs-CZ" altLang="cs-CZ" dirty="0"/>
          </a:p>
          <a:p>
            <a:pPr lvl="1">
              <a:buFontTx/>
              <a:buChar char="-"/>
            </a:pPr>
            <a:r>
              <a:rPr lang="cs-CZ" altLang="cs-CZ" dirty="0">
                <a:latin typeface="Symbol" panose="05050102010706020507" pitchFamily="18" charset="2"/>
              </a:rPr>
              <a:t>b</a:t>
            </a:r>
            <a:r>
              <a:rPr lang="cs-CZ" altLang="cs-CZ" dirty="0"/>
              <a:t>-AR</a:t>
            </a:r>
          </a:p>
          <a:p>
            <a:pPr lvl="1">
              <a:buFontTx/>
              <a:buChar char="-"/>
            </a:pPr>
            <a:r>
              <a:rPr lang="cs-CZ" altLang="cs-CZ" dirty="0"/>
              <a:t> AC</a:t>
            </a:r>
          </a:p>
          <a:p>
            <a:pPr lvl="1">
              <a:buFontTx/>
              <a:buChar char="-"/>
            </a:pPr>
            <a:r>
              <a:rPr lang="cs-CZ" altLang="cs-CZ" dirty="0"/>
              <a:t> Na</a:t>
            </a:r>
            <a:r>
              <a:rPr lang="cs-CZ" altLang="cs-CZ" baseline="30000" dirty="0"/>
              <a:t>+</a:t>
            </a:r>
            <a:r>
              <a:rPr lang="cs-CZ" altLang="cs-CZ" dirty="0"/>
              <a:t>/Ca</a:t>
            </a:r>
            <a:r>
              <a:rPr lang="cs-CZ" altLang="cs-CZ" baseline="30000" dirty="0"/>
              <a:t>2+</a:t>
            </a:r>
            <a:r>
              <a:rPr lang="cs-CZ" altLang="cs-CZ" dirty="0"/>
              <a:t> výměník, Na</a:t>
            </a:r>
            <a:r>
              <a:rPr lang="cs-CZ" altLang="cs-CZ" baseline="30000" dirty="0"/>
              <a:t>+</a:t>
            </a:r>
            <a:r>
              <a:rPr lang="cs-CZ" altLang="cs-CZ" dirty="0"/>
              <a:t>/K</a:t>
            </a:r>
            <a:r>
              <a:rPr lang="cs-CZ" altLang="cs-CZ" baseline="30000" dirty="0"/>
              <a:t>+</a:t>
            </a:r>
            <a:r>
              <a:rPr lang="cs-CZ" altLang="cs-CZ" dirty="0"/>
              <a:t>-</a:t>
            </a:r>
            <a:r>
              <a:rPr lang="cs-CZ" altLang="cs-CZ" dirty="0" err="1"/>
              <a:t>ATPáza</a:t>
            </a:r>
            <a:r>
              <a:rPr lang="cs-CZ" altLang="cs-CZ" dirty="0"/>
              <a:t>, napěťově řízené 	IK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67400" y="761356"/>
            <a:ext cx="6127018" cy="2893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b="1" dirty="0"/>
              <a:t>Metabolismus</a:t>
            </a:r>
          </a:p>
          <a:p>
            <a:pPr>
              <a:buFontTx/>
              <a:buChar char="-"/>
            </a:pPr>
            <a:r>
              <a:rPr lang="cs-CZ" altLang="cs-CZ" dirty="0"/>
              <a:t> </a:t>
            </a:r>
            <a:r>
              <a:rPr lang="cs-CZ" altLang="cs-CZ" b="1" dirty="0"/>
              <a:t>zvýšení bazálního metabolismu a spotřeby kyslíku v tkáních</a:t>
            </a:r>
          </a:p>
          <a:p>
            <a:pPr lvl="1">
              <a:buFontTx/>
              <a:buChar char="-"/>
            </a:pPr>
            <a:r>
              <a:rPr lang="cs-CZ" altLang="cs-CZ" dirty="0"/>
              <a:t>Stimulace Na</a:t>
            </a:r>
            <a:r>
              <a:rPr lang="cs-CZ" altLang="cs-CZ" baseline="30000" dirty="0"/>
              <a:t>+</a:t>
            </a:r>
            <a:r>
              <a:rPr lang="cs-CZ" altLang="cs-CZ" dirty="0"/>
              <a:t>/K</a:t>
            </a:r>
            <a:r>
              <a:rPr lang="cs-CZ" altLang="cs-CZ" baseline="30000" dirty="0"/>
              <a:t>+</a:t>
            </a:r>
            <a:r>
              <a:rPr lang="cs-CZ" altLang="cs-CZ" dirty="0"/>
              <a:t>-</a:t>
            </a:r>
            <a:r>
              <a:rPr lang="cs-CZ" altLang="cs-CZ" dirty="0" err="1"/>
              <a:t>ATPázy</a:t>
            </a:r>
            <a:r>
              <a:rPr lang="cs-CZ" altLang="cs-CZ" dirty="0"/>
              <a:t>, počtu a citlivosti </a:t>
            </a:r>
            <a:r>
              <a:rPr lang="cs-CZ" altLang="cs-CZ" dirty="0">
                <a:latin typeface="Symbol" panose="05050102010706020507" pitchFamily="18" charset="2"/>
              </a:rPr>
              <a:t>b</a:t>
            </a:r>
            <a:r>
              <a:rPr lang="cs-CZ" altLang="cs-CZ" dirty="0"/>
              <a:t>-adrenergních receptorů, zvýšená spotřeba kyslíku ve tkáních, zvýšená produkce tepla</a:t>
            </a:r>
          </a:p>
          <a:p>
            <a:pPr>
              <a:buFontTx/>
              <a:buChar char="-"/>
            </a:pPr>
            <a:r>
              <a:rPr lang="cs-CZ" altLang="cs-CZ" dirty="0"/>
              <a:t>Zvýšená utilizace </a:t>
            </a:r>
            <a:r>
              <a:rPr lang="cs-CZ" altLang="cs-CZ" dirty="0" err="1"/>
              <a:t>Glu</a:t>
            </a:r>
            <a:r>
              <a:rPr lang="cs-CZ" altLang="cs-CZ" dirty="0"/>
              <a:t> v tkáních</a:t>
            </a:r>
          </a:p>
          <a:p>
            <a:pPr>
              <a:buFontTx/>
              <a:buChar char="-"/>
            </a:pPr>
            <a:r>
              <a:rPr lang="cs-CZ" altLang="cs-CZ" dirty="0"/>
              <a:t>Lipolýza, zvýšená exprese LDL receptorů v játrech</a:t>
            </a:r>
          </a:p>
          <a:p>
            <a:pPr>
              <a:buFontTx/>
              <a:buChar char="-"/>
            </a:pPr>
            <a:r>
              <a:rPr lang="cs-CZ" altLang="cs-CZ" dirty="0"/>
              <a:t>Zvýšený obrat cholesterolu</a:t>
            </a:r>
          </a:p>
          <a:p>
            <a:pPr>
              <a:buFontTx/>
              <a:buChar char="-"/>
            </a:pPr>
            <a:r>
              <a:rPr lang="cs-CZ" altLang="cs-CZ" dirty="0"/>
              <a:t>Proteinový anabolismus (fyziologicky, fetální vývoj + 1. </a:t>
            </a:r>
            <a:r>
              <a:rPr lang="cs-CZ" altLang="cs-CZ"/>
              <a:t>rok života) </a:t>
            </a:r>
            <a:r>
              <a:rPr lang="cs-CZ" altLang="cs-CZ" dirty="0"/>
              <a:t>X katabolismus (nadbytek)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67400" y="3701937"/>
            <a:ext cx="6127018" cy="1538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b="1" dirty="0"/>
              <a:t>Játra</a:t>
            </a:r>
          </a:p>
          <a:p>
            <a:pPr>
              <a:buFontTx/>
              <a:buChar char="-"/>
            </a:pPr>
            <a:r>
              <a:rPr lang="cs-CZ" altLang="cs-CZ" sz="2000" dirty="0"/>
              <a:t> </a:t>
            </a:r>
            <a:r>
              <a:rPr lang="cs-CZ" altLang="cs-CZ" dirty="0"/>
              <a:t>regulace metabolismu triglyceridů, lipoproteinů a cholesterolu</a:t>
            </a:r>
          </a:p>
          <a:p>
            <a:pPr>
              <a:buFontTx/>
              <a:buChar char="-"/>
            </a:pPr>
            <a:r>
              <a:rPr lang="cs-CZ" altLang="cs-CZ" dirty="0"/>
              <a:t> (+) metabolismus MK</a:t>
            </a:r>
          </a:p>
          <a:p>
            <a:pPr>
              <a:buFontTx/>
              <a:buChar char="-"/>
            </a:pPr>
            <a:r>
              <a:rPr lang="cs-CZ" altLang="cs-CZ" dirty="0"/>
              <a:t> (+) glukoneogeneze</a:t>
            </a:r>
          </a:p>
          <a:p>
            <a:pPr>
              <a:buFontTx/>
              <a:buChar char="-"/>
            </a:pPr>
            <a:r>
              <a:rPr lang="cs-CZ" altLang="cs-CZ" dirty="0"/>
              <a:t> (+) mitochondriální respirace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67400" y="5288301"/>
            <a:ext cx="6127018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b="1" dirty="0"/>
              <a:t>CNS</a:t>
            </a:r>
          </a:p>
          <a:p>
            <a:pPr>
              <a:buFontTx/>
              <a:buChar char="-"/>
            </a:pPr>
            <a:r>
              <a:rPr lang="cs-CZ" altLang="cs-CZ" dirty="0"/>
              <a:t> Exprese genů spojených s </a:t>
            </a:r>
            <a:r>
              <a:rPr lang="cs-CZ" altLang="cs-CZ" dirty="0" err="1"/>
              <a:t>myelinizací</a:t>
            </a:r>
            <a:r>
              <a:rPr lang="cs-CZ" altLang="cs-CZ" dirty="0"/>
              <a:t>, buněčnou diferenciací, migrací a signalizací</a:t>
            </a:r>
          </a:p>
          <a:p>
            <a:pPr>
              <a:buFontTx/>
              <a:buChar char="-"/>
            </a:pPr>
            <a:r>
              <a:rPr lang="cs-CZ" altLang="cs-CZ" dirty="0"/>
              <a:t> </a:t>
            </a:r>
            <a:r>
              <a:rPr lang="cs-CZ" altLang="cs-CZ" dirty="0" err="1"/>
              <a:t>Axonální</a:t>
            </a:r>
            <a:r>
              <a:rPr lang="cs-CZ" altLang="cs-CZ" dirty="0"/>
              <a:t> růst a další vývoj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7582" y="5903854"/>
            <a:ext cx="560458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b="1" dirty="0"/>
              <a:t>GIT</a:t>
            </a:r>
          </a:p>
          <a:p>
            <a:pPr>
              <a:buFontTx/>
              <a:buChar char="-"/>
            </a:pPr>
            <a:r>
              <a:rPr lang="cs-CZ" altLang="cs-CZ" dirty="0"/>
              <a:t> (+) resorpce monosacharidů</a:t>
            </a:r>
          </a:p>
          <a:p>
            <a:pPr>
              <a:buFontTx/>
              <a:buChar char="-"/>
            </a:pPr>
            <a:r>
              <a:rPr lang="cs-CZ" altLang="cs-CZ" dirty="0"/>
              <a:t> (+) motilita</a:t>
            </a:r>
          </a:p>
        </p:txBody>
      </p:sp>
    </p:spTree>
    <p:extLst>
      <p:ext uri="{BB962C8B-B14F-4D97-AF65-F5344CB8AC3E}">
        <p14:creationId xmlns:p14="http://schemas.microsoft.com/office/powerpoint/2010/main" val="2517610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04A08-63CF-4822-B9AB-7246AC77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Orgánově specifické účinky TH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57B6904-B311-4A9B-B928-F484F7C41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3" y="1690688"/>
            <a:ext cx="5604582" cy="1323439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/>
              <a:t>Dýchací systém</a:t>
            </a:r>
          </a:p>
          <a:p>
            <a:pPr>
              <a:buFontTx/>
              <a:buChar char="-"/>
            </a:pPr>
            <a:r>
              <a:rPr lang="cs-CZ" altLang="cs-CZ" sz="2000" dirty="0"/>
              <a:t> udržení fyziologické reaktivity dechového centra</a:t>
            </a:r>
          </a:p>
          <a:p>
            <a:pPr>
              <a:buFontTx/>
              <a:buChar char="-"/>
            </a:pPr>
            <a:r>
              <a:rPr lang="cs-CZ" altLang="cs-CZ" sz="2000" dirty="0"/>
              <a:t> hyperventilace (</a:t>
            </a:r>
            <a:r>
              <a:rPr lang="cs-CZ" altLang="cs-CZ" sz="2000" dirty="0" err="1"/>
              <a:t>hyperthyreóza</a:t>
            </a:r>
            <a:r>
              <a:rPr lang="cs-CZ" altLang="cs-CZ" sz="2000" dirty="0"/>
              <a:t>) X hypoventilace (</a:t>
            </a:r>
            <a:r>
              <a:rPr lang="cs-CZ" altLang="cs-CZ" sz="2000" dirty="0" err="1"/>
              <a:t>hypothyreóza</a:t>
            </a:r>
            <a:r>
              <a:rPr lang="cs-CZ" altLang="cs-CZ" sz="2000" dirty="0"/>
              <a:t>)</a:t>
            </a:r>
            <a:endParaRPr lang="cs-CZ" altLang="cs-CZ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A72E4F8-FFE5-4E58-9C9F-E9EDF5288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3" y="3195818"/>
            <a:ext cx="5604582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b="1" dirty="0"/>
              <a:t>Svaly</a:t>
            </a:r>
          </a:p>
          <a:p>
            <a:pPr algn="just">
              <a:buFontTx/>
              <a:buChar char="-"/>
            </a:pPr>
            <a:r>
              <a:rPr lang="cs-CZ" altLang="cs-CZ" sz="2000" dirty="0"/>
              <a:t> Stimulace oxidativní fosforylace</a:t>
            </a:r>
          </a:p>
          <a:p>
            <a:pPr algn="just">
              <a:buFontTx/>
              <a:buChar char="-"/>
            </a:pPr>
            <a:r>
              <a:rPr lang="cs-CZ" altLang="cs-CZ" dirty="0"/>
              <a:t> vzestup tvorby ATP v mitochondriích</a:t>
            </a:r>
          </a:p>
          <a:p>
            <a:pPr algn="just">
              <a:buFontTx/>
              <a:buChar char="-"/>
            </a:pPr>
            <a:r>
              <a:rPr lang="cs-CZ" altLang="cs-CZ" dirty="0"/>
              <a:t> zvýšená exprese Ca</a:t>
            </a:r>
            <a:r>
              <a:rPr lang="cs-CZ" altLang="cs-CZ" baseline="30000" dirty="0"/>
              <a:t>2+</a:t>
            </a:r>
            <a:r>
              <a:rPr lang="cs-CZ" altLang="cs-CZ" dirty="0"/>
              <a:t> </a:t>
            </a:r>
            <a:r>
              <a:rPr lang="cs-CZ" altLang="cs-CZ" dirty="0" err="1"/>
              <a:t>ATPázy</a:t>
            </a:r>
            <a:endParaRPr lang="cs-CZ" altLang="cs-CZ" dirty="0"/>
          </a:p>
          <a:p>
            <a:pPr algn="just">
              <a:buFontTx/>
              <a:buChar char="-"/>
            </a:pPr>
            <a:r>
              <a:rPr lang="cs-CZ" altLang="cs-CZ" dirty="0"/>
              <a:t> zvýšení tvorby těžkých řetězců </a:t>
            </a:r>
            <a:r>
              <a:rPr lang="cs-CZ" altLang="cs-CZ" dirty="0" err="1"/>
              <a:t>myosinu</a:t>
            </a:r>
            <a:r>
              <a:rPr lang="cs-CZ" altLang="cs-CZ" dirty="0"/>
              <a:t> </a:t>
            </a:r>
            <a:r>
              <a:rPr lang="cs-CZ" altLang="cs-CZ" dirty="0">
                <a:latin typeface="Symbol" panose="05050102010706020507" pitchFamily="18" charset="2"/>
              </a:rPr>
              <a:t>a</a:t>
            </a:r>
            <a:r>
              <a:rPr lang="cs-CZ" altLang="cs-CZ" dirty="0"/>
              <a:t> s vysokou afinitou k ATP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0AA5058-59EA-4E0C-AD89-2E9F543CD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3" y="5193391"/>
            <a:ext cx="5604582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b="1" dirty="0"/>
              <a:t>Kůže</a:t>
            </a:r>
          </a:p>
          <a:p>
            <a:pPr>
              <a:buFontTx/>
              <a:buChar char="-"/>
            </a:pPr>
            <a:r>
              <a:rPr lang="cs-CZ" altLang="cs-CZ" dirty="0"/>
              <a:t> zvýšený obrat proteoglykanů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7BFF485-B83C-4F22-9DEF-9DAD5E4A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982" y="1690688"/>
            <a:ext cx="6127018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b="1" dirty="0"/>
              <a:t>Krvetvorba</a:t>
            </a:r>
          </a:p>
          <a:p>
            <a:pPr>
              <a:buFontTx/>
              <a:buChar char="-"/>
            </a:pPr>
            <a:r>
              <a:rPr lang="cs-CZ" altLang="cs-CZ" dirty="0"/>
              <a:t> zvýšená spotřeba kyslíku se zvýšenou tvorbou erytropoetinu</a:t>
            </a:r>
          </a:p>
          <a:p>
            <a:pPr>
              <a:buFontTx/>
              <a:buChar char="-"/>
            </a:pPr>
            <a:r>
              <a:rPr lang="cs-CZ" altLang="cs-CZ" dirty="0"/>
              <a:t> Zvýšený obrat 2,3-BPG v </a:t>
            </a:r>
            <a:r>
              <a:rPr lang="cs-CZ" altLang="cs-CZ" dirty="0" err="1"/>
              <a:t>ery</a:t>
            </a:r>
            <a:endParaRPr lang="cs-CZ" altLang="cs-CZ" dirty="0"/>
          </a:p>
          <a:p>
            <a:pPr>
              <a:buFontTx/>
              <a:buChar char="-"/>
            </a:pPr>
            <a:r>
              <a:rPr lang="cs-CZ" altLang="cs-CZ" dirty="0"/>
              <a:t> Zvýšená dostupnost kyslíku periferním tkáním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E8B07CB-689D-493D-A0B0-A07E6D55F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982" y="3265126"/>
            <a:ext cx="6127018" cy="1538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b="1" dirty="0"/>
              <a:t>Endokrinní orgány</a:t>
            </a:r>
          </a:p>
          <a:p>
            <a:pPr>
              <a:buFontTx/>
              <a:buChar char="-"/>
            </a:pPr>
            <a:r>
              <a:rPr lang="cs-CZ" altLang="cs-CZ" sz="2000" dirty="0"/>
              <a:t> </a:t>
            </a:r>
            <a:r>
              <a:rPr lang="cs-CZ" altLang="cs-CZ" dirty="0"/>
              <a:t>zvýšený obrat kortizolu</a:t>
            </a:r>
          </a:p>
          <a:p>
            <a:pPr>
              <a:buFontTx/>
              <a:buChar char="-"/>
            </a:pPr>
            <a:r>
              <a:rPr lang="cs-CZ" altLang="cs-CZ" dirty="0"/>
              <a:t> Inhibice produkce TRH a TSH</a:t>
            </a:r>
          </a:p>
          <a:p>
            <a:pPr>
              <a:buFontTx/>
              <a:buChar char="-"/>
            </a:pPr>
            <a:r>
              <a:rPr lang="cs-CZ" altLang="cs-CZ" dirty="0"/>
              <a:t> Zvýšená produkce PRL</a:t>
            </a:r>
          </a:p>
          <a:p>
            <a:pPr>
              <a:buFontTx/>
              <a:buChar char="-"/>
            </a:pPr>
            <a:r>
              <a:rPr lang="cs-CZ" altLang="cs-CZ" dirty="0"/>
              <a:t> Zvýšená produkce GH a IGF-1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A9FCC665-D36F-4C9F-A3FE-1B944A516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982" y="5075237"/>
            <a:ext cx="612701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b="1" dirty="0"/>
              <a:t>Imunitní systém</a:t>
            </a:r>
          </a:p>
          <a:p>
            <a:pPr>
              <a:buFontTx/>
              <a:buChar char="-"/>
            </a:pPr>
            <a:r>
              <a:rPr lang="cs-CZ" altLang="cs-CZ" dirty="0"/>
              <a:t> zvýšení počtu a citlivosti </a:t>
            </a:r>
            <a:r>
              <a:rPr lang="cs-CZ" altLang="cs-CZ" dirty="0">
                <a:latin typeface="Symbol" panose="05050102010706020507" pitchFamily="18" charset="2"/>
              </a:rPr>
              <a:t>b</a:t>
            </a:r>
            <a:r>
              <a:rPr lang="cs-CZ" altLang="cs-CZ" dirty="0"/>
              <a:t>-adrenergních receptorů lymfocytů</a:t>
            </a:r>
          </a:p>
          <a:p>
            <a:pPr>
              <a:buFontTx/>
              <a:buChar char="-"/>
            </a:pPr>
            <a:r>
              <a:rPr lang="cs-CZ" altLang="cs-CZ" dirty="0"/>
              <a:t> urychlení involuce thymu</a:t>
            </a:r>
          </a:p>
        </p:txBody>
      </p:sp>
    </p:spTree>
    <p:extLst>
      <p:ext uri="{BB962C8B-B14F-4D97-AF65-F5344CB8AC3E}">
        <p14:creationId xmlns:p14="http://schemas.microsoft.com/office/powerpoint/2010/main" val="3237352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019" y="-240323"/>
            <a:ext cx="11453445" cy="1325563"/>
          </a:xfrm>
        </p:spPr>
        <p:txBody>
          <a:bodyPr/>
          <a:lstStyle/>
          <a:p>
            <a:pPr algn="ctr"/>
            <a:r>
              <a:rPr lang="cs-CZ" b="1" dirty="0"/>
              <a:t>Funkce štítné žlázy během hladovění a nemoci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3988" t="39745" r="38602" b="37474"/>
          <a:stretch/>
        </p:blipFill>
        <p:spPr>
          <a:xfrm>
            <a:off x="4840916" y="780439"/>
            <a:ext cx="6993528" cy="3269473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2019" y="780439"/>
            <a:ext cx="4628399" cy="326947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/>
              <a:t>Hladovění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Pokles </a:t>
            </a:r>
            <a:r>
              <a:rPr lang="cs-CZ" altLang="cs-CZ" sz="2000" dirty="0" err="1"/>
              <a:t>plazm</a:t>
            </a:r>
            <a:r>
              <a:rPr lang="cs-CZ" altLang="cs-CZ" sz="2000" dirty="0"/>
              <a:t>. T3, vzestup rT3, T4 bez změny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 err="1"/>
              <a:t>Upregulace</a:t>
            </a:r>
            <a:r>
              <a:rPr lang="cs-CZ" altLang="cs-CZ" sz="2000" dirty="0"/>
              <a:t> D3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Pokles spotřeby kyslíku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Zpomalení srdeční frekvence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Pozitivnější dusíková bilance</a:t>
            </a:r>
          </a:p>
          <a:p>
            <a:r>
              <a:rPr lang="cs-CZ" altLang="cs-CZ" sz="2000" dirty="0"/>
              <a:t>= mechanismy šetřící energii a proteiny</a:t>
            </a:r>
          </a:p>
          <a:p>
            <a:endParaRPr lang="cs-CZ" altLang="cs-CZ" sz="2000" dirty="0"/>
          </a:p>
          <a:p>
            <a:r>
              <a:rPr lang="cs-CZ" altLang="cs-CZ" sz="2000" dirty="0"/>
              <a:t>- Chronická malnutrice – pokles </a:t>
            </a:r>
            <a:r>
              <a:rPr lang="cs-CZ" altLang="cs-CZ" sz="2000" dirty="0" err="1"/>
              <a:t>plasm</a:t>
            </a:r>
            <a:r>
              <a:rPr lang="cs-CZ" altLang="cs-CZ" sz="2000" dirty="0"/>
              <a:t>. T3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019" y="4101178"/>
            <a:ext cx="11712423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b="1" dirty="0"/>
              <a:t>Nemoc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Změny konverze T4 na T3 (D2) – vazba na TSH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IL-6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Vzestup intra- a extracelulárních ROS = změny v aktivitě </a:t>
            </a:r>
            <a:r>
              <a:rPr lang="cs-CZ" altLang="cs-CZ" sz="2000" dirty="0" err="1"/>
              <a:t>dejodáz</a:t>
            </a:r>
            <a:r>
              <a:rPr lang="cs-CZ" altLang="cs-CZ" sz="2000" dirty="0"/>
              <a:t> – snížení konverze T4 na T3 ALE beze změny v D3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Možná terapie – infuze TSH + GHRP2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2019" y="6091436"/>
            <a:ext cx="1171242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altLang="cs-CZ" sz="2000" dirty="0"/>
              <a:t>Bipolární poruchy – (+) TSH, (-) T4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Těžké deprese – (-) TSH, (+) T4</a:t>
            </a:r>
          </a:p>
        </p:txBody>
      </p:sp>
    </p:spTree>
    <p:extLst>
      <p:ext uri="{BB962C8B-B14F-4D97-AF65-F5344CB8AC3E}">
        <p14:creationId xmlns:p14="http://schemas.microsoft.com/office/powerpoint/2010/main" val="252816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431" y="66186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Hormony a štítná žláza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3428" y="1177970"/>
            <a:ext cx="11667458" cy="255454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/>
              <a:t>Glukokortikoidy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Nadbytek</a:t>
            </a:r>
          </a:p>
          <a:p>
            <a:pPr marL="800100" lvl="1" indent="-342900">
              <a:buFontTx/>
              <a:buChar char="-"/>
            </a:pPr>
            <a:r>
              <a:rPr lang="cs-CZ" altLang="cs-CZ" sz="2000" dirty="0"/>
              <a:t>Pokles pulzní sekrece TSH a sekrece TRH (</a:t>
            </a:r>
            <a:r>
              <a:rPr lang="cs-CZ" altLang="cs-CZ" sz="2000" dirty="0" err="1"/>
              <a:t>ak</a:t>
            </a:r>
            <a:r>
              <a:rPr lang="cs-CZ" altLang="cs-CZ" sz="2000" dirty="0"/>
              <a:t>.)</a:t>
            </a:r>
          </a:p>
          <a:p>
            <a:pPr marL="800100" lvl="1" indent="-342900">
              <a:buFontTx/>
              <a:buChar char="-"/>
            </a:pPr>
            <a:r>
              <a:rPr lang="cs-CZ" altLang="cs-CZ" sz="2000" dirty="0"/>
              <a:t>Snížení syntézy transportních proteinů</a:t>
            </a:r>
          </a:p>
          <a:p>
            <a:pPr marL="800100" lvl="1" indent="-342900">
              <a:buFontTx/>
              <a:buChar char="-"/>
            </a:pPr>
            <a:r>
              <a:rPr lang="cs-CZ" altLang="cs-CZ" sz="2000" dirty="0"/>
              <a:t>Zvýšení aktivity (exprese) D3</a:t>
            </a:r>
          </a:p>
          <a:p>
            <a:pPr marL="800100" lvl="1" indent="-342900">
              <a:buFontTx/>
              <a:buChar char="-"/>
            </a:pPr>
            <a:r>
              <a:rPr lang="cs-CZ" altLang="cs-CZ" sz="2000" dirty="0"/>
              <a:t>Vzestup rT3, pokles poměru T3/T4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Nedostatek</a:t>
            </a:r>
          </a:p>
          <a:p>
            <a:pPr marL="800100" lvl="1" indent="-342900">
              <a:buFontTx/>
              <a:buChar char="-"/>
            </a:pPr>
            <a:r>
              <a:rPr lang="cs-CZ" altLang="cs-CZ" sz="2000" dirty="0"/>
              <a:t>Vzestup TSH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3429" y="3766796"/>
            <a:ext cx="1166745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b="1" dirty="0"/>
              <a:t>Pohlavní hormony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Estrogeny</a:t>
            </a:r>
          </a:p>
          <a:p>
            <a:pPr marL="800100" lvl="1" indent="-342900">
              <a:buFontTx/>
              <a:buChar char="-"/>
            </a:pPr>
            <a:r>
              <a:rPr lang="cs-CZ" altLang="cs-CZ" sz="2000" dirty="0"/>
              <a:t>Vzestup TBG a jeho poločasu</a:t>
            </a:r>
          </a:p>
          <a:p>
            <a:pPr marL="800100" lvl="1" indent="-342900">
              <a:buFontTx/>
              <a:buChar char="-"/>
            </a:pPr>
            <a:r>
              <a:rPr lang="cs-CZ" altLang="cs-CZ" sz="2000" dirty="0"/>
              <a:t>TSH (+ 15 – 20 %)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Androgeny</a:t>
            </a:r>
          </a:p>
          <a:p>
            <a:pPr marL="800100" lvl="1" indent="-342900">
              <a:buFontTx/>
              <a:buChar char="-"/>
            </a:pPr>
            <a:r>
              <a:rPr lang="cs-CZ" altLang="cs-CZ" sz="2000" dirty="0"/>
              <a:t>Pokles TBG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3429" y="5778569"/>
            <a:ext cx="1166745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b="1" dirty="0"/>
              <a:t>GH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(+) T3, (-) T4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 err="1"/>
              <a:t>Dejodázy</a:t>
            </a:r>
            <a:r>
              <a:rPr lang="cs-CZ" altLang="cs-CZ" sz="2000" dirty="0"/>
              <a:t> (D3, -)</a:t>
            </a:r>
          </a:p>
        </p:txBody>
      </p:sp>
    </p:spTree>
    <p:extLst>
      <p:ext uri="{BB962C8B-B14F-4D97-AF65-F5344CB8AC3E}">
        <p14:creationId xmlns:p14="http://schemas.microsoft.com/office/powerpoint/2010/main" val="230338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730" y="69096"/>
            <a:ext cx="10515600" cy="1325563"/>
          </a:xfrm>
        </p:spPr>
        <p:txBody>
          <a:bodyPr/>
          <a:lstStyle/>
          <a:p>
            <a:pPr algn="ctr"/>
            <a:r>
              <a:rPr lang="cs-CZ" b="1" dirty="0" err="1"/>
              <a:t>Hypothyreóza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r="45440"/>
          <a:stretch/>
        </p:blipFill>
        <p:spPr>
          <a:xfrm>
            <a:off x="4737260" y="1100390"/>
            <a:ext cx="3726091" cy="5191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426" r="2641" b="27626"/>
          <a:stretch/>
        </p:blipFill>
        <p:spPr>
          <a:xfrm>
            <a:off x="8483085" y="1102184"/>
            <a:ext cx="3670757" cy="297386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742717" y="4960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9127" y="1100390"/>
            <a:ext cx="4628399" cy="544764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dirty="0"/>
              <a:t>Poruchy osy včetně mutací</a:t>
            </a:r>
          </a:p>
          <a:p>
            <a:r>
              <a:rPr lang="cs-CZ" altLang="cs-CZ" sz="2000" dirty="0" err="1"/>
              <a:t>Goitrogeny</a:t>
            </a:r>
            <a:r>
              <a:rPr lang="cs-CZ" altLang="cs-CZ" sz="2000" dirty="0"/>
              <a:t> a léčiva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Primární</a:t>
            </a:r>
            <a:r>
              <a:rPr lang="cs-CZ" altLang="cs-CZ" sz="2000" dirty="0"/>
              <a:t> versus </a:t>
            </a:r>
            <a:r>
              <a:rPr lang="cs-CZ" altLang="cs-CZ" sz="2000" b="1" dirty="0"/>
              <a:t>sekundární</a:t>
            </a:r>
          </a:p>
          <a:p>
            <a:endParaRPr lang="cs-CZ" altLang="cs-CZ" sz="2000" dirty="0"/>
          </a:p>
          <a:p>
            <a:pPr marL="342900" indent="-342900">
              <a:buFontTx/>
              <a:buChar char="-"/>
            </a:pPr>
            <a:r>
              <a:rPr lang="cs-CZ" altLang="cs-CZ" dirty="0"/>
              <a:t>Citlivost na chlad</a:t>
            </a:r>
          </a:p>
          <a:p>
            <a:pPr marL="342900" indent="-342900">
              <a:buFontTx/>
              <a:buChar char="-"/>
            </a:pPr>
            <a:r>
              <a:rPr lang="cs-CZ" altLang="cs-CZ" dirty="0"/>
              <a:t>Suchá chladná pokožka</a:t>
            </a:r>
          </a:p>
          <a:p>
            <a:pPr marL="342900" indent="-342900">
              <a:buFontTx/>
              <a:buChar char="-"/>
            </a:pPr>
            <a:r>
              <a:rPr lang="cs-CZ" altLang="cs-CZ" dirty="0"/>
              <a:t>Zpomalení pohybů </a:t>
            </a:r>
          </a:p>
          <a:p>
            <a:pPr marL="342900" indent="-342900">
              <a:buFontTx/>
              <a:buChar char="-"/>
            </a:pPr>
            <a:r>
              <a:rPr lang="cs-CZ" altLang="cs-CZ" dirty="0"/>
              <a:t>Pomalá tichá řeč </a:t>
            </a:r>
          </a:p>
          <a:p>
            <a:pPr marL="342900" indent="-342900">
              <a:buFontTx/>
              <a:buChar char="-"/>
            </a:pPr>
            <a:r>
              <a:rPr lang="cs-CZ" altLang="cs-CZ" dirty="0"/>
              <a:t>Bradykardie </a:t>
            </a:r>
          </a:p>
          <a:p>
            <a:pPr marL="342900" indent="-342900">
              <a:buFontTx/>
              <a:buChar char="-"/>
            </a:pPr>
            <a:r>
              <a:rPr lang="cs-CZ" altLang="cs-CZ" dirty="0"/>
              <a:t>Retence vody</a:t>
            </a:r>
          </a:p>
          <a:p>
            <a:r>
              <a:rPr lang="cs-CZ" altLang="cs-CZ" sz="20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altLang="cs-CZ" sz="2000" b="1" dirty="0"/>
              <a:t>Psychomotorická retardace </a:t>
            </a:r>
            <a:r>
              <a:rPr lang="cs-CZ" altLang="cs-CZ" sz="2000" dirty="0"/>
              <a:t>(děti)</a:t>
            </a:r>
          </a:p>
          <a:p>
            <a:pPr marL="342900" indent="-342900">
              <a:buFontTx/>
              <a:buChar char="-"/>
            </a:pPr>
            <a:r>
              <a:rPr lang="cs-CZ" altLang="cs-CZ" sz="2000" b="1" dirty="0"/>
              <a:t>Myxedém</a:t>
            </a:r>
            <a:r>
              <a:rPr lang="cs-CZ" altLang="cs-CZ" sz="2000" dirty="0"/>
              <a:t> (hromadění komplexů proteinů, polysacharidů, </a:t>
            </a:r>
            <a:r>
              <a:rPr lang="cs-CZ" altLang="cs-CZ" sz="2000" dirty="0" err="1"/>
              <a:t>hyaluronové</a:t>
            </a:r>
            <a:r>
              <a:rPr lang="cs-CZ" altLang="cs-CZ" sz="2000" dirty="0"/>
              <a:t> kyseliny a kyseliny </a:t>
            </a:r>
            <a:r>
              <a:rPr lang="cs-CZ" altLang="cs-CZ" sz="2000" dirty="0" err="1"/>
              <a:t>chondroitinsírové</a:t>
            </a:r>
            <a:r>
              <a:rPr lang="cs-CZ" altLang="cs-CZ" sz="2000" dirty="0"/>
              <a:t> v kůži)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Hypotyreóza od narození = </a:t>
            </a:r>
            <a:r>
              <a:rPr lang="cs-CZ" altLang="cs-CZ" sz="2000" b="1" dirty="0"/>
              <a:t>kretenismus</a:t>
            </a:r>
          </a:p>
        </p:txBody>
      </p:sp>
    </p:spTree>
    <p:extLst>
      <p:ext uri="{BB962C8B-B14F-4D97-AF65-F5344CB8AC3E}">
        <p14:creationId xmlns:p14="http://schemas.microsoft.com/office/powerpoint/2010/main" val="9330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7670" y="0"/>
            <a:ext cx="10515600" cy="1325563"/>
          </a:xfrm>
        </p:spPr>
        <p:txBody>
          <a:bodyPr/>
          <a:lstStyle/>
          <a:p>
            <a:pPr algn="ctr"/>
            <a:r>
              <a:rPr lang="cs-CZ" b="1" dirty="0" err="1"/>
              <a:t>Hyperthyreóza</a:t>
            </a:r>
            <a:endParaRPr lang="cs-CZ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548" y="1514830"/>
            <a:ext cx="4628399" cy="424731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cs-CZ" altLang="cs-CZ" sz="2000" b="1" dirty="0" err="1"/>
              <a:t>Gravesova</a:t>
            </a:r>
            <a:r>
              <a:rPr lang="cs-CZ" altLang="cs-CZ" sz="2000" b="1" dirty="0"/>
              <a:t> choroba</a:t>
            </a:r>
            <a:r>
              <a:rPr lang="cs-CZ" altLang="cs-CZ" sz="2000" dirty="0"/>
              <a:t>, </a:t>
            </a:r>
            <a:r>
              <a:rPr lang="cs-CZ" altLang="cs-CZ" sz="2000" b="1" dirty="0"/>
              <a:t>difuzní toxická struma</a:t>
            </a:r>
            <a:r>
              <a:rPr lang="cs-CZ" altLang="cs-CZ" sz="2000" dirty="0"/>
              <a:t>, toxická </a:t>
            </a:r>
            <a:r>
              <a:rPr lang="cs-CZ" altLang="cs-CZ" sz="2000" dirty="0" err="1"/>
              <a:t>nodulární</a:t>
            </a:r>
            <a:r>
              <a:rPr lang="cs-CZ" altLang="cs-CZ" sz="2000" dirty="0"/>
              <a:t> struma, nevhodná farmakoterapie, nadbytečný příjem jodu, </a:t>
            </a:r>
            <a:r>
              <a:rPr lang="cs-CZ" altLang="cs-CZ" sz="2000" dirty="0" err="1"/>
              <a:t>thyroiditida</a:t>
            </a:r>
            <a:r>
              <a:rPr lang="cs-CZ" altLang="cs-CZ" sz="2000" dirty="0"/>
              <a:t>, folikulární karcinom, nádory produkující TSH</a:t>
            </a:r>
          </a:p>
          <a:p>
            <a:endParaRPr lang="cs-CZ" altLang="cs-CZ" sz="2000" dirty="0"/>
          </a:p>
          <a:p>
            <a:pPr marL="342900" indent="-342900">
              <a:buFontTx/>
              <a:buChar char="-"/>
            </a:pPr>
            <a:r>
              <a:rPr lang="cs-CZ" altLang="cs-CZ" dirty="0"/>
              <a:t>Zvýšený BMR</a:t>
            </a:r>
          </a:p>
          <a:p>
            <a:pPr marL="342900" indent="-342900">
              <a:buFontTx/>
              <a:buChar char="-"/>
            </a:pPr>
            <a:r>
              <a:rPr lang="cs-CZ" altLang="cs-CZ" dirty="0"/>
              <a:t>Změny v reaktivitě na katecholaminy</a:t>
            </a:r>
          </a:p>
          <a:p>
            <a:pPr marL="342900" indent="-342900">
              <a:buFontTx/>
              <a:buChar char="-"/>
            </a:pPr>
            <a:r>
              <a:rPr lang="cs-CZ" altLang="cs-CZ" b="1" dirty="0"/>
              <a:t>Exoftalmus</a:t>
            </a:r>
            <a:r>
              <a:rPr lang="cs-CZ" altLang="cs-CZ" dirty="0"/>
              <a:t> (infiltrace </a:t>
            </a:r>
            <a:r>
              <a:rPr lang="cs-CZ" altLang="cs-CZ" dirty="0" err="1"/>
              <a:t>extraokulárních</a:t>
            </a:r>
            <a:r>
              <a:rPr lang="cs-CZ" altLang="cs-CZ" dirty="0"/>
              <a:t> svalů a tkáně lymfocyty a fibroblasty (</a:t>
            </a:r>
            <a:r>
              <a:rPr lang="cs-CZ" altLang="cs-CZ" dirty="0" err="1"/>
              <a:t>periokulární</a:t>
            </a:r>
            <a:r>
              <a:rPr lang="cs-CZ" altLang="cs-CZ" dirty="0"/>
              <a:t> fibroblasty)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Neklid</a:t>
            </a:r>
          </a:p>
          <a:p>
            <a:pPr marL="342900" indent="-342900">
              <a:buFontTx/>
              <a:buChar char="-"/>
            </a:pPr>
            <a:r>
              <a:rPr lang="cs-CZ" altLang="cs-CZ" sz="2000" b="1" dirty="0"/>
              <a:t>Tachykardie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Hyperventilace</a:t>
            </a:r>
            <a:endParaRPr lang="cs-CZ" altLang="cs-CZ" sz="20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03" y="1427516"/>
            <a:ext cx="3436569" cy="44340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487" y="1068400"/>
            <a:ext cx="3583697" cy="51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6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847513" cy="1325563"/>
          </a:xfrm>
        </p:spPr>
        <p:txBody>
          <a:bodyPr/>
          <a:lstStyle/>
          <a:p>
            <a:r>
              <a:rPr lang="cs-CZ" altLang="cs-CZ" b="1" dirty="0" err="1"/>
              <a:t>Thyreoliberin</a:t>
            </a:r>
            <a:r>
              <a:rPr lang="cs-CZ" altLang="cs-CZ" b="1" dirty="0"/>
              <a:t> (TRH, </a:t>
            </a:r>
            <a:r>
              <a:rPr lang="cs-CZ" altLang="cs-CZ" b="1" dirty="0" err="1"/>
              <a:t>thyrotropin-releasing</a:t>
            </a:r>
            <a:r>
              <a:rPr lang="cs-CZ" altLang="cs-CZ" b="1" dirty="0"/>
              <a:t> hormone)</a:t>
            </a:r>
          </a:p>
        </p:txBody>
      </p:sp>
      <p:sp>
        <p:nvSpPr>
          <p:cNvPr id="5" name="Obdélník 4"/>
          <p:cNvSpPr/>
          <p:nvPr/>
        </p:nvSpPr>
        <p:spPr>
          <a:xfrm>
            <a:off x="263524" y="1518493"/>
            <a:ext cx="1153091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/>
              <a:t>Charakteristika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Mediální a </a:t>
            </a:r>
            <a:r>
              <a:rPr lang="cs-CZ" dirty="0" err="1"/>
              <a:t>paraventrikulární</a:t>
            </a:r>
            <a:r>
              <a:rPr lang="cs-CZ" dirty="0"/>
              <a:t> oddílu PVN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prepro</a:t>
            </a:r>
            <a:r>
              <a:rPr lang="cs-CZ" dirty="0"/>
              <a:t>-TRH, </a:t>
            </a:r>
            <a:r>
              <a:rPr lang="cs-CZ" dirty="0" err="1"/>
              <a:t>odifikací</a:t>
            </a:r>
            <a:r>
              <a:rPr lang="cs-CZ" dirty="0"/>
              <a:t> vznikají peptidy potencující účinek TRH a stimulující sekreci PRL</a:t>
            </a:r>
          </a:p>
          <a:p>
            <a:pPr marL="285750" indent="-285750">
              <a:buFontTx/>
              <a:buChar char="-"/>
              <a:defRPr/>
            </a:pPr>
            <a:r>
              <a:rPr lang="cs-CZ" sz="1800" dirty="0"/>
              <a:t>Cirkadiánní rytmy (maximum mezi 21:00 a 5:00 a mezi 16:00 a 19:00, píky v 90 – 180 min intervalech</a:t>
            </a:r>
          </a:p>
          <a:p>
            <a:pPr marL="285750" indent="-285750">
              <a:buFontTx/>
              <a:buChar char="-"/>
              <a:defRPr/>
            </a:pP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AFC1413-8C37-4301-A27D-2FFC7BD5CADB}"/>
              </a:ext>
            </a:extLst>
          </p:cNvPr>
          <p:cNvSpPr txBox="1"/>
          <p:nvPr/>
        </p:nvSpPr>
        <p:spPr>
          <a:xfrm>
            <a:off x="263524" y="3211912"/>
            <a:ext cx="11530913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Nervová kontrola (</a:t>
            </a:r>
            <a:r>
              <a:rPr lang="cs-CZ" sz="2000" b="1" dirty="0"/>
              <a:t>katecholaminové neurony mozkového kmene, tělesná teplota</a:t>
            </a:r>
            <a:r>
              <a:rPr lang="cs-CZ" sz="2000" dirty="0"/>
              <a:t>) a </a:t>
            </a:r>
            <a:r>
              <a:rPr lang="cs-CZ" sz="2000" dirty="0" err="1"/>
              <a:t>nucleus</a:t>
            </a:r>
            <a:r>
              <a:rPr lang="cs-CZ" sz="2000" dirty="0"/>
              <a:t> </a:t>
            </a:r>
            <a:r>
              <a:rPr lang="cs-CZ" sz="2000" dirty="0" err="1"/>
              <a:t>arcuatus</a:t>
            </a:r>
            <a:r>
              <a:rPr lang="cs-CZ" sz="2000" dirty="0"/>
              <a:t> (</a:t>
            </a:r>
            <a:r>
              <a:rPr lang="cs-CZ" sz="2000" b="1" dirty="0"/>
              <a:t>energetický status</a:t>
            </a:r>
            <a:r>
              <a:rPr lang="cs-CZ" sz="2000" dirty="0"/>
              <a:t>) plus </a:t>
            </a:r>
            <a:r>
              <a:rPr lang="cs-CZ" sz="2000" dirty="0" err="1"/>
              <a:t>zpětněvazebná</a:t>
            </a:r>
            <a:r>
              <a:rPr lang="cs-CZ" sz="2000" dirty="0"/>
              <a:t> kontrola (</a:t>
            </a:r>
            <a:r>
              <a:rPr lang="cs-CZ" sz="2000" b="1" dirty="0"/>
              <a:t>T3</a:t>
            </a:r>
            <a:r>
              <a:rPr lang="cs-CZ" sz="2000" dirty="0"/>
              <a:t>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alfa-MSH, NPY, </a:t>
            </a:r>
            <a:r>
              <a:rPr lang="cs-CZ" sz="2000" dirty="0" err="1"/>
              <a:t>AgRP</a:t>
            </a:r>
            <a:r>
              <a:rPr lang="cs-CZ" sz="2000" dirty="0"/>
              <a:t> a CART (+)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IL-1 a -6, TNF-a (-, septické stavy)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Teplota (</a:t>
            </a:r>
            <a:r>
              <a:rPr lang="cs-CZ" sz="2000" b="1" dirty="0"/>
              <a:t>chlad</a:t>
            </a:r>
            <a:r>
              <a:rPr lang="cs-CZ" sz="2000" dirty="0"/>
              <a:t>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Kojení (PRL)</a:t>
            </a:r>
          </a:p>
          <a:p>
            <a:pPr marL="285750" indent="-285750" algn="just">
              <a:buFontTx/>
              <a:buChar char="-"/>
              <a:defRPr/>
            </a:pPr>
            <a:endParaRPr lang="cs-CZ" sz="2000" dirty="0"/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Stres – inhibice syntézy a sekrece TRH (nepřímá negativní zpětná vazba mezi glukokortikoidy a vlivem na hippokampus)</a:t>
            </a:r>
          </a:p>
          <a:p>
            <a:pPr marL="285750" indent="-285750" algn="just">
              <a:buFontTx/>
              <a:buChar char="-"/>
              <a:defRPr/>
            </a:pPr>
            <a:endParaRPr lang="cs-CZ" sz="2000" dirty="0"/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Hladovění – snížení sekrece TRH („úspora“ energie), tělesná hmotnost - systém POMC (-) a ARGP (+)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8465" y="14803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Hypo- versus </a:t>
            </a:r>
            <a:r>
              <a:rPr lang="cs-CZ" b="1" dirty="0"/>
              <a:t>hypertyreóza</a:t>
            </a:r>
            <a:endParaRPr lang="en-US" b="1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25193"/>
              </p:ext>
            </p:extLst>
          </p:nvPr>
        </p:nvGraphicFramePr>
        <p:xfrm>
          <a:off x="1658471" y="1289370"/>
          <a:ext cx="8991599" cy="4609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968">
                  <a:extLst>
                    <a:ext uri="{9D8B030D-6E8A-4147-A177-3AD203B41FA5}">
                      <a16:colId xmlns:a16="http://schemas.microsoft.com/office/drawing/2014/main" val="1500995783"/>
                    </a:ext>
                  </a:extLst>
                </a:gridCol>
                <a:gridCol w="3124660">
                  <a:extLst>
                    <a:ext uri="{9D8B030D-6E8A-4147-A177-3AD203B41FA5}">
                      <a16:colId xmlns:a16="http://schemas.microsoft.com/office/drawing/2014/main" val="2069510273"/>
                    </a:ext>
                  </a:extLst>
                </a:gridCol>
                <a:gridCol w="3025971">
                  <a:extLst>
                    <a:ext uri="{9D8B030D-6E8A-4147-A177-3AD203B41FA5}">
                      <a16:colId xmlns:a16="http://schemas.microsoft.com/office/drawing/2014/main" val="537112284"/>
                    </a:ext>
                  </a:extLst>
                </a:gridCol>
              </a:tblGrid>
              <a:tr h="484067">
                <a:tc>
                  <a:txBody>
                    <a:bodyPr/>
                    <a:lstStyle/>
                    <a:p>
                      <a:r>
                        <a:rPr lang="cs-CZ" dirty="0" err="1"/>
                        <a:t>Parameter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Hypotyreóza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Hypertyreóza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36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86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Metabolismus sacharidů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Glukoneogeneze (-)</a:t>
                      </a:r>
                    </a:p>
                    <a:p>
                      <a:r>
                        <a:rPr lang="cs-CZ" dirty="0" err="1"/>
                        <a:t>Glykogenolýza</a:t>
                      </a:r>
                      <a:r>
                        <a:rPr lang="cs-CZ" dirty="0"/>
                        <a:t> (-)</a:t>
                      </a:r>
                    </a:p>
                    <a:p>
                      <a:r>
                        <a:rPr lang="cs-CZ" dirty="0"/>
                        <a:t>Glykémie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Glukoneogeneze (+)</a:t>
                      </a:r>
                    </a:p>
                    <a:p>
                      <a:r>
                        <a:rPr lang="cs-CZ" dirty="0" err="1"/>
                        <a:t>Glykogenolýza</a:t>
                      </a:r>
                      <a:r>
                        <a:rPr lang="cs-CZ" dirty="0"/>
                        <a:t> (+)</a:t>
                      </a:r>
                    </a:p>
                    <a:p>
                      <a:r>
                        <a:rPr lang="cs-CZ" dirty="0"/>
                        <a:t>Glykémie 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427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Metabolismus proteinů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Proteosyntéza</a:t>
                      </a:r>
                      <a:r>
                        <a:rPr lang="cs-CZ" baseline="0" dirty="0"/>
                        <a:t> (-)</a:t>
                      </a:r>
                    </a:p>
                    <a:p>
                      <a:r>
                        <a:rPr lang="cs-CZ" baseline="0" dirty="0"/>
                        <a:t>Proteolýza (-)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Proteosyntéza (+)</a:t>
                      </a:r>
                    </a:p>
                    <a:p>
                      <a:r>
                        <a:rPr lang="cs-CZ" baseline="0" dirty="0"/>
                        <a:t>Proteolýza</a:t>
                      </a:r>
                      <a:r>
                        <a:rPr lang="cs-CZ" dirty="0"/>
                        <a:t> (+)</a:t>
                      </a:r>
                    </a:p>
                    <a:p>
                      <a:r>
                        <a:rPr lang="cs-CZ" dirty="0"/>
                        <a:t>Svalová hmota 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50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Metabolismus lipidů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Lipogeneze (-)</a:t>
                      </a:r>
                    </a:p>
                    <a:p>
                      <a:r>
                        <a:rPr lang="cs-CZ" dirty="0"/>
                        <a:t>Lipolýza (-)</a:t>
                      </a:r>
                    </a:p>
                    <a:p>
                      <a:r>
                        <a:rPr lang="cs-CZ" dirty="0"/>
                        <a:t>Sérový</a:t>
                      </a:r>
                      <a:r>
                        <a:rPr lang="cs-CZ" baseline="0" dirty="0"/>
                        <a:t> cholesterol (+)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Lipogeneze (+)</a:t>
                      </a:r>
                    </a:p>
                    <a:p>
                      <a:r>
                        <a:rPr lang="cs-CZ" dirty="0"/>
                        <a:t>Lipolýza (+)</a:t>
                      </a:r>
                    </a:p>
                    <a:p>
                      <a:r>
                        <a:rPr lang="cs-CZ" dirty="0"/>
                        <a:t>Sérový</a:t>
                      </a:r>
                      <a:r>
                        <a:rPr lang="cs-CZ" baseline="0" dirty="0"/>
                        <a:t> cholesterol </a:t>
                      </a:r>
                      <a:r>
                        <a:rPr lang="cs-CZ" dirty="0"/>
                        <a:t>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680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Termogeneze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38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Cirkulující katecholaminy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Zvýšená reaktivita – </a:t>
                      </a:r>
                      <a:r>
                        <a:rPr lang="cs-CZ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cs-CZ" dirty="0"/>
                        <a:t>-AR (+)</a:t>
                      </a:r>
                    </a:p>
                    <a:p>
                      <a:r>
                        <a:rPr lang="cs-CZ" dirty="0"/>
                        <a:t>Cirkulující katecholaminy 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9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52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344488" y="182993"/>
            <a:ext cx="10515600" cy="1325562"/>
          </a:xfrm>
        </p:spPr>
        <p:txBody>
          <a:bodyPr/>
          <a:lstStyle/>
          <a:p>
            <a:pPr algn="ctr"/>
            <a:r>
              <a:rPr lang="cs-CZ" altLang="cs-CZ" b="1" dirty="0" err="1"/>
              <a:t>Thyreoliberin</a:t>
            </a:r>
            <a:r>
              <a:rPr lang="cs-CZ" altLang="cs-CZ" b="1" dirty="0"/>
              <a:t> - regulace sekrece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3C71FE0-8132-442E-875F-1EA1A6BD629A}"/>
              </a:ext>
            </a:extLst>
          </p:cNvPr>
          <p:cNvSpPr/>
          <p:nvPr/>
        </p:nvSpPr>
        <p:spPr>
          <a:xfrm>
            <a:off x="101048" y="1679594"/>
            <a:ext cx="11847513" cy="203041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/>
              <a:t>Další místa tvorby/sekrece TRH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Kůra mozečku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Cirkumventrikulární</a:t>
            </a:r>
            <a:r>
              <a:rPr lang="cs-CZ" dirty="0"/>
              <a:t> struktury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Neurohypofýza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Buňky endokrinního pankreatu (stimulace sekrece glukagonu)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GIT (stimulace motility, žaludeční sekrece)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Srdce (pozitivní </a:t>
            </a:r>
            <a:r>
              <a:rPr lang="cs-CZ" dirty="0" err="1"/>
              <a:t>inotropie</a:t>
            </a:r>
            <a:r>
              <a:rPr lang="cs-CZ" dirty="0"/>
              <a:t> a </a:t>
            </a:r>
            <a:r>
              <a:rPr lang="cs-CZ" dirty="0" err="1"/>
              <a:t>chronotropie</a:t>
            </a:r>
            <a:r>
              <a:rPr lang="cs-CZ" dirty="0"/>
              <a:t>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914660-0E4B-4CEF-84CA-6CAC99F7C3B5}"/>
              </a:ext>
            </a:extLst>
          </p:cNvPr>
          <p:cNvSpPr txBox="1"/>
          <p:nvPr/>
        </p:nvSpPr>
        <p:spPr>
          <a:xfrm>
            <a:off x="101048" y="4391683"/>
            <a:ext cx="11847513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000" b="1" dirty="0"/>
              <a:t>Klinický význam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Dříve diagnostika </a:t>
            </a:r>
            <a:r>
              <a:rPr lang="cs-CZ" sz="2000" dirty="0" err="1"/>
              <a:t>hyperthyroidismu</a:t>
            </a:r>
            <a:r>
              <a:rPr lang="cs-CZ" sz="2000" dirty="0"/>
              <a:t> (</a:t>
            </a:r>
            <a:r>
              <a:rPr lang="cs-CZ" sz="2000" dirty="0" err="1"/>
              <a:t>hypothalamické</a:t>
            </a:r>
            <a:r>
              <a:rPr lang="cs-CZ" sz="2000" dirty="0"/>
              <a:t> X hypofyzární příčiny)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Možný klinický přesah v léčbě depresí, spinální svalové atrofie a amyotrofické laterální sklerózy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Léčba některých syndromů (</a:t>
            </a:r>
            <a:r>
              <a:rPr lang="cs-CZ" sz="2000" dirty="0" err="1"/>
              <a:t>West</a:t>
            </a:r>
            <a:r>
              <a:rPr lang="cs-CZ" sz="2000" dirty="0"/>
              <a:t>, </a:t>
            </a:r>
            <a:r>
              <a:rPr lang="cs-CZ" sz="2000" dirty="0" err="1"/>
              <a:t>Lannox-Gastaut</a:t>
            </a:r>
            <a:r>
              <a:rPr lang="cs-CZ" sz="2000" dirty="0"/>
              <a:t>, časná dětská epileptická encefalopatie)</a:t>
            </a:r>
          </a:p>
        </p:txBody>
      </p:sp>
      <p:sp>
        <p:nvSpPr>
          <p:cNvPr id="8" name="Pravá složená závorka 7">
            <a:extLst>
              <a:ext uri="{FF2B5EF4-FFF2-40B4-BE49-F238E27FC236}">
                <a16:creationId xmlns:a16="http://schemas.microsoft.com/office/drawing/2014/main" id="{2D854AA2-46B2-4195-A668-FBC70485DD70}"/>
              </a:ext>
            </a:extLst>
          </p:cNvPr>
          <p:cNvSpPr/>
          <p:nvPr/>
        </p:nvSpPr>
        <p:spPr>
          <a:xfrm>
            <a:off x="3265648" y="1906904"/>
            <a:ext cx="2560637" cy="79216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ADDF8CF-8867-4F8D-83D9-EC550CDD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467" y="1679594"/>
            <a:ext cx="73223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cs-CZ" altLang="cs-CZ" dirty="0"/>
              <a:t>Funkce </a:t>
            </a:r>
            <a:r>
              <a:rPr lang="cs-CZ" altLang="cs-CZ" dirty="0" err="1"/>
              <a:t>neuromediátoru</a:t>
            </a:r>
            <a:endParaRPr lang="cs-CZ" altLang="cs-CZ" dirty="0"/>
          </a:p>
          <a:p>
            <a:pPr>
              <a:buFontTx/>
              <a:buChar char="-"/>
            </a:pPr>
            <a:r>
              <a:rPr lang="cs-CZ" altLang="cs-CZ" dirty="0"/>
              <a:t>Význam v centrální termoregulaci</a:t>
            </a:r>
          </a:p>
          <a:p>
            <a:pPr>
              <a:buFontTx/>
              <a:buChar char="-"/>
            </a:pPr>
            <a:r>
              <a:rPr lang="cs-CZ" altLang="cs-CZ" dirty="0"/>
              <a:t>Paměť</a:t>
            </a:r>
          </a:p>
          <a:p>
            <a:pPr>
              <a:buFontTx/>
              <a:buChar char="-"/>
            </a:pPr>
            <a:r>
              <a:rPr lang="cs-CZ" altLang="cs-CZ" dirty="0"/>
              <a:t>Dilatace mozkových cév</a:t>
            </a:r>
          </a:p>
          <a:p>
            <a:pPr>
              <a:buFontTx/>
              <a:buChar char="-"/>
            </a:pPr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838200" y="-142875"/>
            <a:ext cx="10515600" cy="1325563"/>
          </a:xfrm>
        </p:spPr>
        <p:txBody>
          <a:bodyPr/>
          <a:lstStyle/>
          <a:p>
            <a:pPr algn="ctr"/>
            <a:r>
              <a:rPr lang="cs-CZ" altLang="cs-CZ" b="1" dirty="0"/>
              <a:t>TSH – </a:t>
            </a:r>
            <a:r>
              <a:rPr lang="cs-CZ" altLang="cs-CZ" b="1" dirty="0" err="1"/>
              <a:t>tyreotropní</a:t>
            </a:r>
            <a:r>
              <a:rPr lang="cs-CZ" altLang="cs-CZ" b="1" dirty="0"/>
              <a:t> hormon</a:t>
            </a:r>
          </a:p>
        </p:txBody>
      </p:sp>
      <p:sp>
        <p:nvSpPr>
          <p:cNvPr id="4" name="Obdélník 3"/>
          <p:cNvSpPr/>
          <p:nvPr/>
        </p:nvSpPr>
        <p:spPr>
          <a:xfrm>
            <a:off x="233363" y="869950"/>
            <a:ext cx="7007225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Charakteristika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Glykoprotein, </a:t>
            </a:r>
            <a:r>
              <a:rPr lang="cs-CZ" dirty="0" err="1"/>
              <a:t>heterodimer</a:t>
            </a: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Poločas 30 - 80 minut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Vysoké hladiny u kojenců, klesají během prvních tří dnů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Zvýšené hladiny po 65. roce věku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33363" y="5597525"/>
            <a:ext cx="7007225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Funkce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Stimulace syntézy H štítné žlázy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Růstový faktor pro štítnou žlázu (včetně ontogenetického vývoje)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Další tkáně (kostní, adipocyty, buňky imunitního systému)</a:t>
            </a:r>
          </a:p>
        </p:txBody>
      </p:sp>
      <p:sp>
        <p:nvSpPr>
          <p:cNvPr id="6" name="Obdélník 5"/>
          <p:cNvSpPr/>
          <p:nvPr/>
        </p:nvSpPr>
        <p:spPr>
          <a:xfrm>
            <a:off x="233362" y="2409860"/>
            <a:ext cx="7007225" cy="3139321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Regulace sekrece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2-3 h pulzy + tonická nepulzní sekrece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Pík mezi 23:00 a 5:00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Stabilní 24 hod. sekrece bez vlivu dalších faktorů (pohlaví, BMI, </a:t>
            </a:r>
            <a:r>
              <a:rPr lang="cs-CZ" dirty="0" err="1"/>
              <a:t>atd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  <a:defRPr/>
            </a:pPr>
            <a:r>
              <a:rPr lang="cs-CZ" b="1" dirty="0"/>
              <a:t>TRH</a:t>
            </a:r>
            <a:r>
              <a:rPr lang="cs-CZ" dirty="0"/>
              <a:t> (</a:t>
            </a:r>
            <a:r>
              <a:rPr lang="cs-CZ" dirty="0" err="1"/>
              <a:t>parakrinie</a:t>
            </a:r>
            <a:r>
              <a:rPr lang="cs-CZ" dirty="0"/>
              <a:t>), </a:t>
            </a:r>
            <a:r>
              <a:rPr lang="cs-CZ" b="1" dirty="0"/>
              <a:t>T3</a:t>
            </a:r>
            <a:r>
              <a:rPr lang="cs-CZ" dirty="0"/>
              <a:t> – </a:t>
            </a:r>
            <a:r>
              <a:rPr lang="cs-CZ" dirty="0" err="1"/>
              <a:t>dejodázy</a:t>
            </a:r>
            <a:r>
              <a:rPr lang="cs-CZ" dirty="0"/>
              <a:t> 2 (+T3) a 3 (-T3) s rozdílnou expresí</a:t>
            </a:r>
          </a:p>
          <a:p>
            <a:pPr marL="285750" indent="-285750">
              <a:buFontTx/>
              <a:buChar char="-"/>
              <a:defRPr/>
            </a:pP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Vliv stresu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Snížení sekrece TSH (glukokortikoidy, adrenergní stimulace, pokles TRH) </a:t>
            </a:r>
          </a:p>
          <a:p>
            <a:pPr marL="742950" lvl="1" indent="-285750">
              <a:buFontTx/>
              <a:buChar char="-"/>
              <a:defRPr/>
            </a:pP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Somatostatin</a:t>
            </a:r>
            <a:r>
              <a:rPr lang="cs-CZ" dirty="0"/>
              <a:t> (-), glukokortikoidy (-), NSA (-)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386638" y="2573338"/>
            <a:ext cx="4721225" cy="16319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dirty="0"/>
              <a:t>Klinický význam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TSH deficience (mutace v genech pro receptory TRH a TSH)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Analoga </a:t>
            </a:r>
            <a:r>
              <a:rPr lang="cs-CZ" sz="2000" dirty="0" err="1"/>
              <a:t>somatostatinu</a:t>
            </a:r>
            <a:endParaRPr lang="cs-CZ" sz="2000" dirty="0"/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! (+) metabolismus kortizolu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ACF68-0AA1-4CCD-9980-08D65DB8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Regulace osy TRH-TSH-štítná žláza (shrnutí)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E56695D-EE62-4535-995E-15048424D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79504"/>
              </p:ext>
            </p:extLst>
          </p:nvPr>
        </p:nvGraphicFramePr>
        <p:xfrm>
          <a:off x="838200" y="1338040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10142772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79167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Stimulace TRH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Inhibice TRH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80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Nízké hladiny T3 a 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Vysoké hladiny T3 a T4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4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Pulzatilní</a:t>
                      </a:r>
                      <a:r>
                        <a:rPr lang="cs-CZ" dirty="0"/>
                        <a:t> sekrece a cirkadiánní rytmus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cs-CZ" dirty="0"/>
                        <a:t>-adrenergní blokátory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cs-CZ" dirty="0"/>
                        <a:t>-adrenergní stimulace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11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Argininvazopresin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08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Chlad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759200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BE60643-E52A-4521-9C22-58498E0B36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385876"/>
              </p:ext>
            </p:extLst>
          </p:nvPr>
        </p:nvGraphicFramePr>
        <p:xfrm>
          <a:off x="838200" y="3798634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10142772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79167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Stimulace TSH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Inhibice TSH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80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Nízké hladiny T3 a 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Vysoké hladiny T3 a T4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4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Snížení aktivity 5´-dejodázy typu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Zvýšení aktivity 5´-dejodázy typu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+mn-lt"/>
                        </a:rPr>
                        <a:t>Estrogeny  - zvýšení počtu vazebných míst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Somatostatin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11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Dopamin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08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Glukokortikoidy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75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Chronická onemocnění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62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93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ACF68-0AA1-4CCD-9980-08D65DB8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Regulace osy TRH-TSH-štítná žláza (shrnutí)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E56695D-EE62-4535-995E-15048424D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003512"/>
              </p:ext>
            </p:extLst>
          </p:nvPr>
        </p:nvGraphicFramePr>
        <p:xfrm>
          <a:off x="838199" y="1537701"/>
          <a:ext cx="652318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592">
                  <a:extLst>
                    <a:ext uri="{9D8B030D-6E8A-4147-A177-3AD203B41FA5}">
                      <a16:colId xmlns:a16="http://schemas.microsoft.com/office/drawing/2014/main" val="2101427727"/>
                    </a:ext>
                  </a:extLst>
                </a:gridCol>
                <a:gridCol w="3261592">
                  <a:extLst>
                    <a:ext uri="{9D8B030D-6E8A-4147-A177-3AD203B41FA5}">
                      <a16:colId xmlns:a16="http://schemas.microsoft.com/office/drawing/2014/main" val="4179167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Stimulace 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Inhibice 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80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Vysoké hladiny T3 a T4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4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Protilátky stimulující receptor TSH (autoimunita)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Protilátky blokující receptor TSH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>
                          <a:latin typeface="+mn-lt"/>
                        </a:rPr>
                        <a:t>Flavonoidy</a:t>
                      </a:r>
                      <a:endParaRPr lang="cs-CZ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Nadbytek jodu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11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Nadbytek lithia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08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Brukvovité rostliny - </a:t>
                      </a:r>
                      <a:r>
                        <a:rPr lang="cs-CZ" dirty="0" err="1"/>
                        <a:t>goitrogeny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759200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01C01921-8584-4D98-A063-7E190638B7E7}"/>
              </a:ext>
            </a:extLst>
          </p:cNvPr>
          <p:cNvSpPr txBox="1"/>
          <p:nvPr/>
        </p:nvSpPr>
        <p:spPr>
          <a:xfrm>
            <a:off x="838199" y="6092765"/>
            <a:ext cx="10515599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2000" b="1" dirty="0"/>
              <a:t>V regulaci sekrece hormonů štítné žlázy se zásadně uplatňuje </a:t>
            </a:r>
            <a:r>
              <a:rPr lang="cs-CZ" sz="2000" b="1" dirty="0" err="1"/>
              <a:t>zpětněvazebný</a:t>
            </a:r>
            <a:r>
              <a:rPr lang="cs-CZ" sz="2000" b="1" dirty="0"/>
              <a:t> mechanismus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CDF0748-7FBB-47F7-8AFF-EABB72B41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99" y="1529288"/>
            <a:ext cx="4441840" cy="33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6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 noChangeArrowheads="1"/>
          </p:cNvSpPr>
          <p:nvPr>
            <p:ph type="title"/>
          </p:nvPr>
        </p:nvSpPr>
        <p:spPr>
          <a:xfrm>
            <a:off x="838200" y="234950"/>
            <a:ext cx="10515600" cy="1325563"/>
          </a:xfrm>
        </p:spPr>
        <p:txBody>
          <a:bodyPr/>
          <a:lstStyle/>
          <a:p>
            <a:r>
              <a:rPr lang="cs-CZ" altLang="cs-CZ" b="1" dirty="0"/>
              <a:t>Štítná žláza	</a:t>
            </a:r>
          </a:p>
        </p:txBody>
      </p:sp>
      <p:sp>
        <p:nvSpPr>
          <p:cNvPr id="2051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549274" y="1560513"/>
            <a:ext cx="5284788" cy="1819921"/>
          </a:xfrm>
          <a:solidFill>
            <a:schemeClr val="bg2"/>
          </a:solidFill>
        </p:spPr>
        <p:txBody>
          <a:bodyPr/>
          <a:lstStyle/>
          <a:p>
            <a:pPr algn="just">
              <a:lnSpc>
                <a:spcPct val="70000"/>
              </a:lnSpc>
            </a:pPr>
            <a:r>
              <a:rPr lang="cs-CZ" altLang="cs-CZ" sz="2000" b="1" dirty="0"/>
              <a:t>Folikulární buňky (T3/T4)</a:t>
            </a:r>
            <a:endParaRPr lang="cs-CZ" altLang="cs-CZ" sz="2000" dirty="0"/>
          </a:p>
          <a:p>
            <a:pPr algn="just">
              <a:lnSpc>
                <a:spcPct val="70000"/>
              </a:lnSpc>
            </a:pPr>
            <a:r>
              <a:rPr lang="cs-CZ" altLang="cs-CZ" sz="2000" dirty="0"/>
              <a:t>Dutina vyplněná koloidem</a:t>
            </a:r>
          </a:p>
          <a:p>
            <a:pPr algn="just">
              <a:lnSpc>
                <a:spcPct val="70000"/>
              </a:lnSpc>
            </a:pPr>
            <a:r>
              <a:rPr lang="cs-CZ" altLang="cs-CZ" sz="2000" dirty="0"/>
              <a:t>Kapiláry s fenestracemi</a:t>
            </a:r>
          </a:p>
          <a:p>
            <a:pPr algn="just">
              <a:lnSpc>
                <a:spcPct val="70000"/>
              </a:lnSpc>
            </a:pPr>
            <a:r>
              <a:rPr lang="cs-CZ" altLang="cs-CZ" sz="2000" b="1" dirty="0" err="1"/>
              <a:t>Parafolikulární</a:t>
            </a:r>
            <a:r>
              <a:rPr lang="cs-CZ" altLang="cs-CZ" sz="2000" b="1" dirty="0"/>
              <a:t> (C-) buňky (kalcitonin)</a:t>
            </a:r>
          </a:p>
          <a:p>
            <a:pPr algn="just">
              <a:lnSpc>
                <a:spcPct val="70000"/>
              </a:lnSpc>
            </a:pPr>
            <a:r>
              <a:rPr lang="cs-CZ" altLang="cs-CZ" sz="2000" dirty="0"/>
              <a:t>Již 29 den gravidity (Tg), T4 - 11. týden</a:t>
            </a:r>
          </a:p>
        </p:txBody>
      </p:sp>
      <p:pic>
        <p:nvPicPr>
          <p:cNvPr id="2056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9578" r="30714" b="13783"/>
          <a:stretch>
            <a:fillRect/>
          </a:stretch>
        </p:blipFill>
        <p:spPr bwMode="auto">
          <a:xfrm>
            <a:off x="6432249" y="301625"/>
            <a:ext cx="5578776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3819" y="6155023"/>
            <a:ext cx="6235700" cy="396875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cs-CZ" altLang="cs-CZ" sz="2000" b="1"/>
              <a:t>Folikuly představují základní funkční jednotky štítné žlázy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5DF7C75-3AAD-41BF-89B4-254B1CDC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4121257"/>
            <a:ext cx="5284787" cy="119856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>
              <a:lnSpc>
                <a:spcPct val="70000"/>
              </a:lnSpc>
              <a:buFontTx/>
              <a:buChar char="-"/>
            </a:pPr>
            <a:r>
              <a:rPr lang="cs-CZ" altLang="cs-CZ" sz="2000" dirty="0"/>
              <a:t>Syntéza T3 a T4</a:t>
            </a:r>
          </a:p>
          <a:p>
            <a:pPr marL="285750" indent="-285750" algn="just">
              <a:lnSpc>
                <a:spcPct val="70000"/>
              </a:lnSpc>
              <a:buFontTx/>
              <a:buChar char="-"/>
            </a:pPr>
            <a:r>
              <a:rPr lang="cs-CZ" altLang="cs-CZ" sz="2000" dirty="0"/>
              <a:t>T4 konvertován částečně na periferii na T3</a:t>
            </a:r>
          </a:p>
          <a:p>
            <a:pPr marL="285750" indent="-285750" algn="just">
              <a:lnSpc>
                <a:spcPct val="70000"/>
              </a:lnSpc>
              <a:buFontTx/>
              <a:buChar char="-"/>
            </a:pPr>
            <a:r>
              <a:rPr lang="cs-CZ" altLang="cs-CZ" sz="2000" b="1" dirty="0"/>
              <a:t>T3 10x účinnější než T4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8602"/>
            <a:ext cx="10515600" cy="1325563"/>
          </a:xfrm>
        </p:spPr>
        <p:txBody>
          <a:bodyPr/>
          <a:lstStyle/>
          <a:p>
            <a:r>
              <a:rPr lang="cs-CZ" altLang="cs-CZ" b="1" dirty="0"/>
              <a:t>Sekrece T3 a T4 a jejich transport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28625" y="1269206"/>
            <a:ext cx="5759112" cy="163121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altLang="cs-CZ" sz="2000" dirty="0"/>
              <a:t> </a:t>
            </a:r>
            <a:r>
              <a:rPr lang="cs-CZ" altLang="cs-CZ" sz="2000" b="1" dirty="0"/>
              <a:t>Výrazná zásoba versus malý denní obrat 		</a:t>
            </a:r>
            <a:r>
              <a:rPr lang="cs-CZ" altLang="cs-CZ" sz="2000" dirty="0"/>
              <a:t>(kolem 1 %)</a:t>
            </a:r>
          </a:p>
          <a:p>
            <a:pPr>
              <a:buFontTx/>
              <a:buChar char="-"/>
            </a:pPr>
            <a:r>
              <a:rPr lang="cs-CZ" altLang="cs-CZ" sz="2000" dirty="0"/>
              <a:t> </a:t>
            </a:r>
            <a:r>
              <a:rPr lang="cs-CZ" altLang="cs-CZ" sz="2000" dirty="0" err="1"/>
              <a:t>eutyreoidní</a:t>
            </a:r>
            <a:r>
              <a:rPr lang="cs-CZ" altLang="cs-CZ" sz="2000" dirty="0"/>
              <a:t> stav cca 50 dní</a:t>
            </a:r>
          </a:p>
          <a:p>
            <a:pPr>
              <a:buFontTx/>
              <a:buChar char="-"/>
            </a:pPr>
            <a:r>
              <a:rPr lang="cs-CZ" altLang="cs-CZ" sz="2000" dirty="0" err="1"/>
              <a:t>Voná</a:t>
            </a:r>
            <a:r>
              <a:rPr lang="cs-CZ" altLang="cs-CZ" sz="2000" dirty="0"/>
              <a:t> frakce méně než 1 %, další cirkulující metabolity TH (TETRAC, TRIAC)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8ED8531-FB67-4263-927F-376FF1392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563" y="1269206"/>
            <a:ext cx="5453063" cy="2246769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/>
              <a:t>TBG</a:t>
            </a:r>
          </a:p>
          <a:p>
            <a:pPr>
              <a:buFontTx/>
              <a:buChar char="-"/>
            </a:pPr>
            <a:r>
              <a:rPr lang="cs-CZ" altLang="cs-CZ" sz="2000" dirty="0"/>
              <a:t> Jedno vazebné místo pro </a:t>
            </a:r>
            <a:r>
              <a:rPr lang="cs-CZ" altLang="cs-CZ" sz="2000" dirty="0" err="1"/>
              <a:t>jodotyronin</a:t>
            </a:r>
            <a:endParaRPr lang="cs-CZ" altLang="cs-CZ" sz="2000" dirty="0"/>
          </a:p>
          <a:p>
            <a:pPr>
              <a:buFontTx/>
              <a:buChar char="-"/>
            </a:pPr>
            <a:r>
              <a:rPr lang="cs-CZ" altLang="cs-CZ" sz="2000" dirty="0"/>
              <a:t> </a:t>
            </a:r>
            <a:r>
              <a:rPr lang="cs-CZ" altLang="cs-CZ" sz="2000" b="1" dirty="0"/>
              <a:t>Vysoká afinita</a:t>
            </a:r>
            <a:r>
              <a:rPr lang="cs-CZ" altLang="cs-CZ" sz="2000" dirty="0"/>
              <a:t>, </a:t>
            </a:r>
            <a:r>
              <a:rPr lang="cs-CZ" altLang="cs-CZ" sz="2000" b="1" dirty="0"/>
              <a:t>pomalá disociace</a:t>
            </a:r>
          </a:p>
          <a:p>
            <a:pPr>
              <a:buFontTx/>
              <a:buChar char="-"/>
            </a:pPr>
            <a:r>
              <a:rPr lang="cs-CZ" altLang="cs-CZ" sz="2000" dirty="0"/>
              <a:t> Poločas cca 5 dní</a:t>
            </a:r>
          </a:p>
          <a:p>
            <a:pPr>
              <a:buFontTx/>
              <a:buChar char="-"/>
            </a:pPr>
            <a:r>
              <a:rPr lang="cs-CZ" altLang="cs-CZ" sz="2000" dirty="0"/>
              <a:t> stabilní zásoba TH</a:t>
            </a:r>
          </a:p>
          <a:p>
            <a:pPr>
              <a:buFontTx/>
              <a:buChar char="-"/>
            </a:pPr>
            <a:r>
              <a:rPr lang="cs-CZ" altLang="cs-CZ" sz="2000" dirty="0"/>
              <a:t> stimulační vliv estrogenů (i H antikoncepce)</a:t>
            </a:r>
          </a:p>
          <a:p>
            <a:pPr>
              <a:buFontTx/>
              <a:buChar char="-"/>
            </a:pPr>
            <a:r>
              <a:rPr lang="cs-CZ" altLang="cs-CZ" sz="2000" dirty="0"/>
              <a:t> inhibice – glukokortikoidy, androgeny,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2EA8E74-C7CF-4692-AED7-9528DE6A6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215" y="3562619"/>
            <a:ext cx="5454649" cy="1631216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 err="1"/>
              <a:t>Transthyretin</a:t>
            </a:r>
            <a:endParaRPr lang="cs-CZ" altLang="cs-CZ" sz="2000" b="1" dirty="0"/>
          </a:p>
          <a:p>
            <a:pPr>
              <a:buFontTx/>
              <a:buChar char="-"/>
            </a:pPr>
            <a:r>
              <a:rPr lang="cs-CZ" altLang="cs-CZ" sz="2000" dirty="0"/>
              <a:t> Vazba 1 molekuly T4, ale s nízkou afinitou</a:t>
            </a:r>
          </a:p>
          <a:p>
            <a:pPr>
              <a:buFontTx/>
              <a:buChar char="-"/>
            </a:pPr>
            <a:r>
              <a:rPr lang="cs-CZ" altLang="cs-CZ" sz="2000" dirty="0"/>
              <a:t> Poločas cca 2 dny</a:t>
            </a:r>
          </a:p>
          <a:p>
            <a:pPr>
              <a:buFontTx/>
              <a:buChar char="-"/>
            </a:pPr>
            <a:r>
              <a:rPr lang="cs-CZ" altLang="cs-CZ" sz="2000" dirty="0"/>
              <a:t> snadná disociace</a:t>
            </a:r>
          </a:p>
          <a:p>
            <a:pPr>
              <a:buFontTx/>
              <a:buChar char="-"/>
            </a:pPr>
            <a:r>
              <a:rPr lang="cs-CZ" altLang="cs-CZ" sz="2000" dirty="0"/>
              <a:t> Hlavní vazebný protein TH v mozku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725EF7D-0802-43C1-A286-666DEAF6B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389" y="5240479"/>
            <a:ext cx="5456237" cy="10064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/>
              <a:t>Albumin</a:t>
            </a:r>
          </a:p>
          <a:p>
            <a:pPr>
              <a:buFontTx/>
              <a:buChar char="-"/>
            </a:pPr>
            <a:r>
              <a:rPr lang="cs-CZ" altLang="cs-CZ" sz="2000" dirty="0"/>
              <a:t> Nízká afinita, vysoká vazebná kapacita</a:t>
            </a:r>
          </a:p>
          <a:p>
            <a:pPr>
              <a:buFontTx/>
              <a:buChar char="-"/>
            </a:pPr>
            <a:r>
              <a:rPr lang="cs-CZ" altLang="cs-CZ" sz="2000" dirty="0"/>
              <a:t> Malý význam pro transport T3/T4 (max. 10 %)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38D1E609-F255-4EB2-BFC7-4DCE0AE2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215" y="6287236"/>
            <a:ext cx="5459412" cy="396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dirty="0"/>
              <a:t>Další – lipoproteiny (3 – 6 %)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B2D983-2E4B-427F-B57A-15C6DB19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625" y="3127837"/>
            <a:ext cx="5229813" cy="35562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-86216"/>
            <a:ext cx="10515600" cy="1325562"/>
          </a:xfrm>
        </p:spPr>
        <p:txBody>
          <a:bodyPr/>
          <a:lstStyle/>
          <a:p>
            <a:pPr algn="ctr"/>
            <a:r>
              <a:rPr lang="cs-CZ" altLang="cs-CZ" b="1" dirty="0" err="1"/>
              <a:t>Dejodace</a:t>
            </a:r>
            <a:r>
              <a:rPr lang="cs-CZ" altLang="cs-CZ" b="1" dirty="0"/>
              <a:t> a (seleno)</a:t>
            </a:r>
            <a:r>
              <a:rPr lang="cs-CZ" altLang="cs-CZ" b="1" dirty="0" err="1"/>
              <a:t>dejodázy</a:t>
            </a:r>
            <a:endParaRPr lang="cs-CZ" alt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824" t="21228" r="22590" b="12745"/>
          <a:stretch/>
        </p:blipFill>
        <p:spPr>
          <a:xfrm>
            <a:off x="325245" y="943317"/>
            <a:ext cx="5770755" cy="399967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5245" y="4826675"/>
            <a:ext cx="5770755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všechny </a:t>
            </a:r>
            <a:r>
              <a:rPr lang="cs-CZ" dirty="0" err="1"/>
              <a:t>dejodázy</a:t>
            </a:r>
            <a:r>
              <a:rPr lang="cs-CZ" dirty="0"/>
              <a:t> vyžadují přítomnost </a:t>
            </a:r>
            <a:r>
              <a:rPr lang="cs-CZ" dirty="0" err="1"/>
              <a:t>thiolu</a:t>
            </a:r>
            <a:r>
              <a:rPr lang="cs-CZ" dirty="0"/>
              <a:t> jako kofaktoru (</a:t>
            </a:r>
            <a:r>
              <a:rPr lang="cs-CZ" dirty="0" err="1"/>
              <a:t>glutathion</a:t>
            </a:r>
            <a:r>
              <a:rPr lang="cs-CZ" dirty="0"/>
              <a:t> (GSH), </a:t>
            </a:r>
            <a:r>
              <a:rPr lang="cs-CZ" dirty="0" err="1"/>
              <a:t>thioredoxin</a:t>
            </a:r>
            <a:r>
              <a:rPr lang="cs-CZ" dirty="0"/>
              <a:t> (TRX), </a:t>
            </a:r>
            <a:r>
              <a:rPr lang="cs-CZ" dirty="0" err="1"/>
              <a:t>glutaredoxin</a:t>
            </a:r>
            <a:r>
              <a:rPr lang="cs-CZ" dirty="0"/>
              <a:t> (GRX))</a:t>
            </a:r>
          </a:p>
          <a:p>
            <a:pPr marL="285750" indent="-285750">
              <a:buFontTx/>
              <a:buChar char="-"/>
            </a:pPr>
            <a:r>
              <a:rPr lang="cs-CZ" dirty="0"/>
              <a:t>Význam selenu</a:t>
            </a:r>
          </a:p>
          <a:p>
            <a:pPr marL="285750" indent="-285750">
              <a:buFontTx/>
              <a:buChar char="-"/>
            </a:pPr>
            <a:r>
              <a:rPr lang="cs-CZ" dirty="0"/>
              <a:t>D1 je hlavním zdrojem plasmatického T3</a:t>
            </a:r>
          </a:p>
          <a:p>
            <a:pPr marL="285750" indent="-285750">
              <a:buFontTx/>
              <a:buChar char="-"/>
            </a:pPr>
            <a:r>
              <a:rPr lang="cs-CZ" dirty="0"/>
              <a:t>D3 je nejvýznamnějším „deaktivačním“ enzymem s </a:t>
            </a:r>
            <a:r>
              <a:rPr lang="cs-CZ" dirty="0" err="1"/>
              <a:t>overexpresí</a:t>
            </a:r>
            <a:r>
              <a:rPr lang="cs-CZ" dirty="0"/>
              <a:t> v nádorové tkáni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3965" t="29146" r="38694" b="17617"/>
          <a:stretch/>
        </p:blipFill>
        <p:spPr>
          <a:xfrm>
            <a:off x="6608954" y="943317"/>
            <a:ext cx="5257799" cy="57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151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1646</Words>
  <Application>Microsoft Office PowerPoint</Application>
  <PresentationFormat>Širokoúhlá obrazovka</PresentationFormat>
  <Paragraphs>326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Motiv Office</vt:lpstr>
      <vt:lpstr>Osa TRH-TSH-štítná žláza</vt:lpstr>
      <vt:lpstr>Thyreoliberin (TRH, thyrotropin-releasing hormone)</vt:lpstr>
      <vt:lpstr>Thyreoliberin - regulace sekrece</vt:lpstr>
      <vt:lpstr>TSH – tyreotropní hormon</vt:lpstr>
      <vt:lpstr>Regulace osy TRH-TSH-štítná žláza (shrnutí)</vt:lpstr>
      <vt:lpstr>Regulace osy TRH-TSH-štítná žláza (shrnutí)</vt:lpstr>
      <vt:lpstr>Štítná žláza </vt:lpstr>
      <vt:lpstr>Sekrece T3 a T4 a jejich transport</vt:lpstr>
      <vt:lpstr>Dejodace a (seleno)dejodázy</vt:lpstr>
      <vt:lpstr>Zdroje intracelulárních T3 a T4</vt:lpstr>
      <vt:lpstr>Dietární jód a jeho význam</vt:lpstr>
      <vt:lpstr>Deficit a nadbytek jodu</vt:lpstr>
      <vt:lpstr>Fyziologické účinky hormonů štítné žlázy</vt:lpstr>
      <vt:lpstr>Orgánově specifické účinky TH</vt:lpstr>
      <vt:lpstr>Orgánově specifické účinky TH</vt:lpstr>
      <vt:lpstr>Funkce štítné žlázy během hladovění a nemoci</vt:lpstr>
      <vt:lpstr>Hormony a štítná žláza</vt:lpstr>
      <vt:lpstr>Hypothyreóza</vt:lpstr>
      <vt:lpstr>Hyperthyreóza</vt:lpstr>
      <vt:lpstr>Hypo- versus hypertyreóza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Osa TRH-TSH-štítná žláza</dc:title>
  <dc:creator>Petr Babula</dc:creator>
  <cp:lastModifiedBy>Petr Babula</cp:lastModifiedBy>
  <cp:revision>24</cp:revision>
  <dcterms:created xsi:type="dcterms:W3CDTF">2021-10-31T15:00:50Z</dcterms:created>
  <dcterms:modified xsi:type="dcterms:W3CDTF">2022-11-03T07:25:34Z</dcterms:modified>
</cp:coreProperties>
</file>