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708" r:id="rId3"/>
    <p:sldId id="707" r:id="rId4"/>
    <p:sldId id="685" r:id="rId5"/>
    <p:sldId id="749" r:id="rId6"/>
    <p:sldId id="653" r:id="rId7"/>
    <p:sldId id="686" r:id="rId8"/>
    <p:sldId id="689" r:id="rId9"/>
    <p:sldId id="752" r:id="rId10"/>
    <p:sldId id="751" r:id="rId11"/>
    <p:sldId id="688" r:id="rId12"/>
    <p:sldId id="690" r:id="rId13"/>
    <p:sldId id="691" r:id="rId14"/>
    <p:sldId id="755" r:id="rId15"/>
    <p:sldId id="676" r:id="rId16"/>
    <p:sldId id="750" r:id="rId17"/>
    <p:sldId id="756" r:id="rId18"/>
    <p:sldId id="759" r:id="rId19"/>
  </p:sldIdLst>
  <p:sldSz cx="12192000" cy="6858000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626"/>
    <a:srgbClr val="EA4410"/>
    <a:srgbClr val="2972BB"/>
    <a:srgbClr val="2C7CCC"/>
    <a:srgbClr val="FFFFCC"/>
    <a:srgbClr val="3D89D5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6364" autoAdjust="0"/>
  </p:normalViewPr>
  <p:slideViewPr>
    <p:cSldViewPr>
      <p:cViewPr varScale="1">
        <p:scale>
          <a:sx n="59" d="100"/>
          <a:sy n="59" d="100"/>
        </p:scale>
        <p:origin x="72" y="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64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FBEA8F-8C0E-4EB5-B751-E8A63AD572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C184F6-9EF5-4996-9E84-76EDCE80B5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59FC955-76B3-4E78-9C7E-C5A5EE9273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69C78AC-9CAA-41F4-9E7C-1C800A57B3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A627091E-3E12-4FD4-B14D-B8E98D1D14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08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253BE77-2D8A-4F8B-B5E0-E20E154479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F3F9869-95A3-4C14-B7C1-78EDA6A76D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8C88FD7-DEA6-404F-97E5-8899F24DB7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40D7984-8F90-4369-978C-510188C5DB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0F1B02F-2DCD-4263-B37D-3F7A0D79AC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394E240-26E8-4641-8118-D3583C463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2" rIns="92745" bIns="46372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88E24CE0-43E4-4653-89FC-18AE0C11E1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70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A77F446B-DA87-4F50-A9C1-5FDC3E4E5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F7BA9F6F-436E-4DA7-8441-603B88FA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D6659C5B-00A3-4230-B518-70DBA2E1C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D91E6-CA66-4C7D-8C39-C5348EBA57A0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43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35B1102A-8B67-4AA3-A8BC-3F4875B85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F585C8DE-5C07-40D1-9285-F98BB945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337CAE80-CA03-4D85-AC82-CCA7FD57B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92E338-9778-45F5-83E6-78A089F83F69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61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9A93214B-6AD8-4F2F-AE5B-EB70B0B83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2F79DF50-1A64-4340-9108-9779E32A3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E0B49B08-080D-4147-970D-98C8F2F80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F477F0-98CB-4CD9-9C49-CB901F544561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15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54899EC2-155C-41B0-8D49-4E4E6DDE3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FEDAC52D-4705-4C07-BFD5-723800C96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62683F92-B9E4-4F4B-B416-70C9962B0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C7E4F-CA05-49FB-89D4-A7A2EAB00321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998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390CA661-7D5E-4373-8B45-9571C8190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54F90D57-2F12-4229-B036-70B18417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0A395EBC-9F5A-47F0-9B08-51EB34352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358844-5D34-4478-9FAE-48B7942EDF88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48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7A1F7198-1BD8-431A-8303-DFDA0EB5A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91874B43-CAF1-43B1-86F6-069D38554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C37B0A0F-864B-4FBF-8387-D7CF7145D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CFF607-3665-4CED-97A6-DF65C7B1754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074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96CAD91D-4605-4D7D-B793-755287283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686EB32D-BD0D-4519-8619-ACC1028F0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9617EBAC-15AD-4A55-8EB2-3A4628A5C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3AA218-D864-47AE-8A0E-D49ED77BBBF8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586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CD0E222D-D61F-4663-B531-A5C1E7F7F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0ABB8C91-384A-4999-95F5-DDAD3DC9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69C31003-3850-444A-949E-B225EAC3A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7AF08C-A009-4CDF-8862-B717E50923F9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397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D20077C9-4617-47D9-8DC3-5AA79EFC8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04284E0F-F865-4231-BC3F-E1935C92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0326570E-9DCE-4084-ADE4-80FFA70A0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044200-1D7A-4EBB-8FAC-EC542275E46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73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362AA51-088E-453A-B123-1EEF36A4E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27282EF-DD53-4ADF-B0A4-EA5E1491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FCC5A3B7-76C3-444C-A049-6A88DC2DD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75FD84-A543-4D90-8CC9-B24011128DE4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5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A0925AD1-C523-420F-9796-559D35165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4C6A44AF-71DE-4370-8406-D43195B5C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00E171FA-C880-4EFA-BF6A-DA3E9B365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ADBD47-1232-4C08-8E14-F2587009E9D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528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D732FFD7-EFFE-4197-A42E-A0F33182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88CCDDC9-D885-4618-9DDF-D5950564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85373F1A-5B63-49BF-8A71-9B48032CC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04F47-E3B8-4565-BDE6-B5F0841A7CCC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250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81AB1A47-AFCD-44E8-BEAC-9B598B149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E0602E52-6AC9-4FAA-97EF-24580018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08EB524B-837A-4DC9-8DE9-76F6915B3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40E98-D0EF-4C05-846B-921B96842BA9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157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F0F04F5B-9975-4043-88DE-49C2FC4F7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43651B27-EE94-4408-ADAE-D47902430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44B5AFD3-67EE-470D-A908-C9B4FDED7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F0ED74-0DD3-420D-913C-EAA6226BB5E8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4778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F0A5FECD-389D-4DC6-AC01-FDC999293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19BECDE9-44FC-4B0C-BD2F-22FEC5BFD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3C15093E-F051-4066-9414-AC6DB11A1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D5F35-6855-45B7-A177-0AEAEAB400F5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747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2B54BAE4-DA4E-40C6-B016-469C3603A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E89ED21F-A7C0-4665-94A7-891DC7BF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590808D1-D23D-40A1-B119-D71DF921E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861F99-DB68-4FE9-B919-C03AD58F6082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480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69A38712-CFAD-497C-B1CA-F2E8B96D3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8C3628EE-7B37-4A8B-A68C-4DCE6565B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57C505DA-4DF7-46BD-93C5-4808C6678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78DA0F-2457-449A-B7AF-3218C80E4ED3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BEB4CA-3331-4A25-8BA3-297D0C6736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41B4-D1F5-4D47-ADDE-54F4479CA4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106018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4B551E-746A-4198-BABD-2C6735F17F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B07C-B09D-415F-BAB8-47B04399C4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887824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81534" y="260351"/>
            <a:ext cx="2783417" cy="58658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7051" y="260351"/>
            <a:ext cx="8151283" cy="58658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884B3F-FC43-438D-8DA2-06446541E6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3257-F973-44C8-B3D7-D827C74624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31561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1137900" cy="10080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484313"/>
            <a:ext cx="5384800" cy="46418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84800" cy="46418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F02E89-1086-4E45-8575-2EA73BFAD8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90FC-C7A9-4533-BF58-2340A7BA43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11828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B2126B-3310-415A-BC43-015049AA3D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88C5-2C1A-43D8-A331-810D6465DB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525157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6B8027-C760-4DA4-9885-660E2E4DA9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813D-ED62-41EB-B2A0-9234B8D2B0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865600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5B301F-01AA-4DAD-B515-14DEF5DD85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32B1-AD34-4473-A694-2B8B52C673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557165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F0E58-CAA3-477F-8A59-11795110A4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0ED3-E5C8-4C39-9CD7-2D99ACE51A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43753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561021E-0D39-4FD8-9EF0-2203B0C5C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3113-EFF9-4D84-ACC4-74E6707787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827027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5FD38E1-AA51-4932-83BD-24AB0EACD1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FE3D-F78F-4829-9794-8D82D79791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23882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2D5A3A-611A-4436-A20C-6CA6EE88DF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35EE-6084-46F1-8117-1D6BE144F8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60680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0FDDBF-85C0-49DB-BF62-3A18F913F6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E3D1-D5D1-441E-A1CE-B2181012D7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075752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G_obloha">
            <a:extLst>
              <a:ext uri="{FF2B5EF4-FFF2-40B4-BE49-F238E27FC236}">
                <a16:creationId xmlns:a16="http://schemas.microsoft.com/office/drawing/2014/main" id="{0153EF32-8717-441B-BC27-3A361D41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CE4FF79-0FE5-4047-87CC-648ED46B3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1"/>
            <a:ext cx="11137900" cy="1008063"/>
          </a:xfrm>
          <a:prstGeom prst="rect">
            <a:avLst/>
          </a:prstGeom>
          <a:solidFill>
            <a:srgbClr val="599ADB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D1F4950-0FBF-4C2B-B311-4913C56A7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412875"/>
            <a:ext cx="109728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69396D-5242-4CCA-8550-BBB80453E5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1341438"/>
            <a:ext cx="7810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F140A22-8D7D-4A75-AD70-2C00DE9A5C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9" descr="dnbrno">
            <a:extLst>
              <a:ext uri="{FF2B5EF4-FFF2-40B4-BE49-F238E27FC236}">
                <a16:creationId xmlns:a16="http://schemas.microsoft.com/office/drawing/2014/main" id="{28A9A7B0-F912-436C-8F4F-0370C1FC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318250"/>
            <a:ext cx="115146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logo-MU">
            <a:extLst>
              <a:ext uri="{FF2B5EF4-FFF2-40B4-BE49-F238E27FC236}">
                <a16:creationId xmlns:a16="http://schemas.microsoft.com/office/drawing/2014/main" id="{D20A7607-643B-4B0E-B3DA-153C724F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68" y="6284913"/>
            <a:ext cx="72601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4">
            <a:extLst>
              <a:ext uri="{FF2B5EF4-FFF2-40B4-BE49-F238E27FC236}">
                <a16:creationId xmlns:a16="http://schemas.microsoft.com/office/drawing/2014/main" id="{1483FF8C-1236-4742-BD01-1B0EBD9F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584" y="6354763"/>
            <a:ext cx="62399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latin typeface="Times New Roman" pitchFamily="18" charset="0"/>
              </a:rPr>
              <a:t>Vytvořilo Oddělení lékařské genetiky FN Brno 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ECCE1F63-4752-4F78-900A-A2C5CC17B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18" y="6237288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Obrázek 2">
            <a:extLst>
              <a:ext uri="{FF2B5EF4-FFF2-40B4-BE49-F238E27FC236}">
                <a16:creationId xmlns:a16="http://schemas.microsoft.com/office/drawing/2014/main" id="{99E6E79A-4395-412B-8F04-8379BC90342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335713"/>
            <a:ext cx="1672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Obrázek 4">
            <a:extLst>
              <a:ext uri="{FF2B5EF4-FFF2-40B4-BE49-F238E27FC236}">
                <a16:creationId xmlns:a16="http://schemas.microsoft.com/office/drawing/2014/main" id="{235FC8DA-1054-44E6-816C-1E45C485A09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1" y="6318250"/>
            <a:ext cx="95673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media1.wma"/><Relationship Id="rId7" Type="http://schemas.openxmlformats.org/officeDocument/2006/relationships/oleObject" Target="../embeddings/oleObject1.bin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t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BD0AF7-0073-4D6A-B700-8B609F69BE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5626" y="1916113"/>
            <a:ext cx="8532813" cy="259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4000"/>
              <a:t>PRENATÁLNÍ DIAGNOSTIKA</a:t>
            </a:r>
            <a:br>
              <a:rPr lang="cs-CZ" altLang="cs-CZ" sz="4000"/>
            </a:br>
            <a:r>
              <a:rPr lang="cs-CZ" altLang="cs-CZ" sz="4000"/>
              <a:t>(PND) – </a:t>
            </a:r>
            <a:r>
              <a:rPr lang="cs-CZ" altLang="cs-CZ"/>
              <a:t>neinvazivní metody</a:t>
            </a:r>
            <a:endParaRPr lang="en-US" altLang="cs-CZ"/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55008D0E-3EA5-4D40-9347-05F67A3A40E5}"/>
              </a:ext>
            </a:extLst>
          </p:cNvPr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1524001" y="5607051"/>
          <a:ext cx="87313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Graf" r:id="rId7" imgW="1733821" imgH="914762" progId="MSGraph.Chart.8">
                  <p:embed followColorScheme="full"/>
                </p:oleObj>
              </mc:Choice>
              <mc:Fallback>
                <p:oleObj name="Graf" r:id="rId7" imgW="1733821" imgH="914762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607051"/>
                        <a:ext cx="87313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8">
            <a:extLst>
              <a:ext uri="{FF2B5EF4-FFF2-40B4-BE49-F238E27FC236}">
                <a16:creationId xmlns:a16="http://schemas.microsoft.com/office/drawing/2014/main" id="{C6CE0FCE-CC41-4B73-A3DC-69FA5197C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1" y="5518150"/>
            <a:ext cx="6430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zpracovala Mgr. Navaříková ve spolupráci s RNDr. Makaturovou</a:t>
            </a:r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id="{81B5210F-6C7D-42AF-9C96-851945C0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941889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vytvořilo CMBG FN Brno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70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5FF300-B4EB-4E50-BA7D-C381A0BF4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525D0B5-AEC4-48BD-B7D8-C805DB563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A1CDB623-BE55-48B4-880D-1834F52C3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1782764"/>
            <a:ext cx="5832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                     2) BIOCHEMICKÝ 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               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C0DFE8DD-4516-47B6-A923-07315AAB4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214563"/>
            <a:ext cx="82804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(2) biochemický screening ve II. trimestru (tripple test) – </a:t>
            </a:r>
            <a:r>
              <a:rPr lang="cs-CZ" altLang="cs-CZ" sz="1800" b="1">
                <a:solidFill>
                  <a:srgbClr val="EE2626"/>
                </a:solidFill>
                <a:latin typeface="Arial" panose="020B0604020202020204" pitchFamily="34" charset="0"/>
              </a:rPr>
              <a:t>15.- 18.t.g.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– z krevního séra matky</a:t>
            </a:r>
            <a:endParaRPr lang="cs-CZ" altLang="cs-CZ" sz="1800" b="1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- sledované parametry: - </a:t>
            </a:r>
            <a:r>
              <a:rPr lang="cs-CZ" altLang="cs-CZ" sz="1600" b="1">
                <a:latin typeface="Arial" panose="020B0604020202020204" pitchFamily="34" charset="0"/>
              </a:rPr>
              <a:t>AFP</a:t>
            </a:r>
            <a:r>
              <a:rPr lang="cs-CZ" altLang="cs-CZ" sz="1600">
                <a:latin typeface="Arial" panose="020B0604020202020204" pitchFamily="34" charset="0"/>
              </a:rPr>
              <a:t> (alfa-fetoprotein) - glykoprotein tvořený játry plodu,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vyskytující se v malém množství v plodové vodě, z níž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přestupuje do mateřské krve. Na základě hodnoty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AFP v krvi ženy je možné uvažovat o odchylkách ve vývoji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plodu (zejména rozštěpové vady neurální trubice s otevřenými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defekty kůže)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                                  </a:t>
            </a:r>
            <a:r>
              <a:rPr lang="cs-CZ" altLang="cs-CZ" sz="1600">
                <a:latin typeface="Arial" panose="020B0604020202020204" pitchFamily="34" charset="0"/>
              </a:rPr>
              <a:t>-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600" b="1">
                <a:latin typeface="Arial" panose="020B0604020202020204" pitchFamily="34" charset="0"/>
              </a:rPr>
              <a:t>hCG</a:t>
            </a:r>
            <a:r>
              <a:rPr lang="cs-CZ" altLang="cs-CZ" sz="1600">
                <a:latin typeface="Arial" panose="020B0604020202020204" pitchFamily="34" charset="0"/>
              </a:rPr>
              <a:t> (lidský choriový gonadotropin) nebo </a:t>
            </a:r>
            <a:r>
              <a:rPr lang="cs-CZ" altLang="cs-CZ" sz="1600" b="1">
                <a:latin typeface="Arial" panose="020B0604020202020204" pitchFamily="34" charset="0"/>
              </a:rPr>
              <a:t>volný </a:t>
            </a:r>
            <a:r>
              <a:rPr lang="en-US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600" b="1">
                <a:latin typeface="Arial" panose="020B0604020202020204" pitchFamily="34" charset="0"/>
              </a:rPr>
              <a:t>hCG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hCG je glykoprotein, v průběhu gravidity je produkován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trofoblastem placenty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-  </a:t>
            </a:r>
            <a:r>
              <a:rPr lang="cs-CZ" altLang="cs-CZ" sz="1600" b="1">
                <a:latin typeface="Arial" panose="020B0604020202020204" pitchFamily="34" charset="0"/>
              </a:rPr>
              <a:t>uE3</a:t>
            </a:r>
            <a:r>
              <a:rPr lang="cs-CZ" altLang="cs-CZ" sz="1600">
                <a:latin typeface="Arial" panose="020B0604020202020204" pitchFamily="34" charset="0"/>
              </a:rPr>
              <a:t> (nekonjugovaný estriol) - hormon tvořený plodem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a placentou. Je vylučován ledvinami plodu do plodové vody,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část estriolu proniká do krevního oběhu matky, snížen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u trisomií, extrémně snížen u X-vázané ichtyózy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78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35C76C9-5D96-4EBC-ACEE-FC28F91ED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BB72ACE-3839-40D9-A442-7DD6A2CD8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1482A153-00E9-4498-8668-E8ABDA3C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760539"/>
            <a:ext cx="62658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                     2) BIOCHEMICKÝ 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               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98B928BB-3177-4A62-94B1-C583CB21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133600"/>
            <a:ext cx="82804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(2) biochemický screening ve II. trimestru (tripple test) – </a:t>
            </a:r>
            <a:r>
              <a:rPr lang="cs-CZ" altLang="cs-CZ" sz="1800" b="1">
                <a:solidFill>
                  <a:srgbClr val="EE2626"/>
                </a:solidFill>
                <a:latin typeface="Arial" panose="020B0604020202020204" pitchFamily="34" charset="0"/>
              </a:rPr>
              <a:t>15.- 18.t.g.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</a:t>
            </a:r>
            <a:r>
              <a:rPr lang="cs-CZ" altLang="cs-CZ" sz="1600"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Test je zaměřen na: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- výpočet pravděpodobnosti výskytu VCA (vrozené chromosomové abnormality)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Downův syndrom (Edwardsův syndrom, Patauův syndrom)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- stanovení rizika rozštěpových vad páteře (NTD – neural tube defects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600">
                <a:latin typeface="Arial" panose="020B0604020202020204" pitchFamily="34" charset="0"/>
              </a:rPr>
              <a:t>) a defektů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přední břišní stěny (AWD - anterior wall defects)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- SLOS (Smith-Lemli-Opitz syndrom – metabolická vada)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</a:t>
            </a:r>
            <a:r>
              <a:rPr lang="cs-CZ" altLang="cs-CZ" sz="1600">
                <a:latin typeface="Arial" panose="020B0604020202020204" pitchFamily="34" charset="0"/>
              </a:rPr>
              <a:t>Výše individuálního rizika VVV je vypočítána počítačovým programem.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Výpočet rizika je prováděn pouze na základě biochemických vyšetření.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pozitivní výsledek testu (extrémní zvýšení / snížení některého ze sledovaných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biochemických markerů) neznamená přítomnost VVV – </a:t>
            </a: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pouze zvýšenou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      pravděpodobnost výskytu </a:t>
            </a:r>
            <a:r>
              <a:rPr lang="cs-CZ" altLang="cs-CZ" sz="1600">
                <a:latin typeface="Arial" panose="020B0604020202020204" pitchFamily="34" charset="0"/>
              </a:rPr>
              <a:t>(test má vysoké % falešné pozitivity) – pacientkám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je doporučeno pokračovat ve vyšetření metodami invazivní prenatální diagnostiky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858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1F59DD3-F49E-44BB-8184-467A0F23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61DDB8C-6A36-4CD4-AFF6-DA0FE6A97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1FBA5090-17F3-4512-9950-62FED7A3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773238"/>
            <a:ext cx="8497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                            2) BIOCHEMICKÝ 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               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B38C0CC6-0D53-4844-9D12-46E1EF30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214563"/>
            <a:ext cx="82804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(2) biochemický screening ve II. trimestru (tripple test) – </a:t>
            </a:r>
            <a:r>
              <a:rPr lang="cs-CZ" altLang="cs-CZ" sz="1800" b="1">
                <a:solidFill>
                  <a:srgbClr val="EE2626"/>
                </a:solidFill>
                <a:latin typeface="Arial" panose="020B0604020202020204" pitchFamily="34" charset="0"/>
              </a:rPr>
              <a:t>15.- 18.t.g.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obecně – patologické hodnoty: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- zvýšené riziko Downova sy – snížené AFP + zvýšené hCG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vysoká falešná pozitivita testu – přibližně 5%, většina těhotných s pozitivním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výsledkem screeningu porodí zdravé dítě (příčinou falešně pozitivních výsledků může být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i nepřesné datování těhotenství)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V případě pozitivního výsledku testu je doporučeno vyšetření metodou invazivní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prenatální diagnostiky.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Význam tripple testu: - pro těhotné, které přijdou k lékaři v pozdějším stádiu těhotenství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- jako součást integrovaného testu 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364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BAC5FEC-5016-4846-AD9D-3D9919A63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D1A4E0B-4AC0-4439-9508-A30FDD8F2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1700D2AA-B8F6-4CBE-BE9F-CA320B23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2081213"/>
            <a:ext cx="280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KOMBINACE TESTŮ: </a:t>
            </a: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B716AEA0-197E-422A-B960-6707A02D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708276"/>
            <a:ext cx="87137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1)   BCH screening I. trimestru + UZ vyšetření plodu v I. trimestru – </a:t>
            </a:r>
            <a:r>
              <a:rPr lang="cs-CZ" altLang="cs-CZ" sz="1600" b="1">
                <a:latin typeface="Arial" panose="020B0604020202020204" pitchFamily="34" charset="0"/>
              </a:rPr>
              <a:t>kombinovaný screening </a:t>
            </a:r>
            <a:r>
              <a:rPr lang="cs-CZ" altLang="cs-CZ" sz="1600">
                <a:latin typeface="Arial" panose="020B0604020202020204" pitchFamily="34" charset="0"/>
              </a:rPr>
              <a:t>– vysoký záchyt patologií při nízké falešné pozitivitě, časný výsledek</a:t>
            </a:r>
            <a:endParaRPr lang="cs-CZ" altLang="cs-CZ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2)   BCH screening I. + II. trimestru  + UZ screening I. trimestru – </a:t>
            </a:r>
            <a:r>
              <a:rPr lang="cs-CZ" altLang="cs-CZ" sz="1600" b="1">
                <a:latin typeface="Arial" panose="020B0604020202020204" pitchFamily="34" charset="0"/>
              </a:rPr>
              <a:t>integrovaný screening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cs-CZ" altLang="cs-CZ" sz="1600" b="1">
                <a:latin typeface="Arial" panose="020B0604020202020204" pitchFamily="34" charset="0"/>
              </a:rPr>
              <a:t>nebo sekvenční screening </a:t>
            </a:r>
            <a:r>
              <a:rPr lang="cs-CZ" altLang="cs-CZ" sz="1600">
                <a:latin typeface="Arial" panose="020B0604020202020204" pitchFamily="34" charset="0"/>
              </a:rPr>
              <a:t>(výsledky lze sdělit v I. i II. trimestru – lepší pro psychiku těhotné) – nejvyšší záchyt patologií při nízké falešné pozitivitě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(některá pracoviště nedoporučují absolvování screeningu II. trimestru po absolvování testů v I. trimestru</a:t>
            </a:r>
            <a:r>
              <a:rPr lang="en-US" altLang="cs-CZ" sz="1600">
                <a:latin typeface="Arial" panose="020B0604020202020204" pitchFamily="34" charset="0"/>
              </a:rPr>
              <a:t>;</a:t>
            </a:r>
            <a:r>
              <a:rPr lang="cs-CZ" altLang="cs-CZ" sz="1600">
                <a:latin typeface="Arial" panose="020B0604020202020204" pitchFamily="34" charset="0"/>
              </a:rPr>
              <a:t> je nutná vždy integrace – tj. zpracování výsledku v jedné laboratoři)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547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4798417-A331-4BC6-9C70-9E105E289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7069" y="173264"/>
            <a:ext cx="8280400" cy="1352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MOLEKULÁRNĚ GENETICKÉ</a:t>
            </a:r>
            <a:br>
              <a:rPr lang="cs-CZ" altLang="cs-CZ" dirty="0"/>
            </a:br>
            <a:r>
              <a:rPr lang="cs-CZ" altLang="cs-CZ" dirty="0"/>
              <a:t>PRENATÁLNÍ VYŠETŘENÍ 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6D09A7E-E6A9-4D4B-8910-5D8D5FEDC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B59AB96-44F4-477B-AA07-A2E2B4B5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341564"/>
            <a:ext cx="9132888" cy="21224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</a:t>
            </a: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cfDNA / cffDNA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 u="sng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</a:t>
            </a:r>
            <a:r>
              <a:rPr lang="cs-CZ" altLang="cs-CZ" sz="1400" b="1">
                <a:latin typeface="Arial" panose="020B0604020202020204" pitchFamily="34" charset="0"/>
              </a:rPr>
              <a:t>cfDNA</a:t>
            </a:r>
            <a:r>
              <a:rPr lang="cs-CZ" altLang="cs-CZ" sz="1400">
                <a:latin typeface="Arial" panose="020B0604020202020204" pitchFamily="34" charset="0"/>
              </a:rPr>
              <a:t> – volná mimobuněčná (cell-free) DNA v krevní plazmě matky – většina cfDNA je maternálního původu,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                     </a:t>
            </a:r>
            <a:r>
              <a:rPr lang="cs-CZ" altLang="cs-CZ" sz="1400">
                <a:latin typeface="Arial" panose="020B0604020202020204" pitchFamily="34" charset="0"/>
              </a:rPr>
              <a:t>4-25% celkové cfDNA tvoří cffDNA volná mimobuněčná (cell free) DNA, která pochází z placenty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 </a:t>
            </a:r>
            <a:r>
              <a:rPr lang="cs-CZ" altLang="cs-CZ" sz="1400" b="1">
                <a:latin typeface="Arial" panose="020B0604020202020204" pitchFamily="34" charset="0"/>
              </a:rPr>
              <a:t>izolace volné nebuněčné DNA </a:t>
            </a:r>
            <a:r>
              <a:rPr lang="cs-CZ" altLang="cs-CZ" sz="1400">
                <a:latin typeface="Arial" panose="020B0604020202020204" pitchFamily="34" charset="0"/>
              </a:rPr>
              <a:t>z periferní krve těhotné</a:t>
            </a:r>
            <a:r>
              <a:rPr lang="cs-CZ" altLang="cs-CZ" sz="1400" b="1">
                <a:latin typeface="Arial" panose="020B0604020202020204" pitchFamily="34" charset="0"/>
              </a:rPr>
              <a:t>, </a:t>
            </a:r>
            <a:r>
              <a:rPr lang="cs-CZ" altLang="cs-CZ" sz="1400">
                <a:latin typeface="Arial" panose="020B0604020202020204" pitchFamily="34" charset="0"/>
              </a:rPr>
              <a:t>lze odlišit volnou DNA plodu od mateřské volné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 délka fragmentů mimobuněčné DNA plodu 150-200 bp, reprezentují kompletní genetickou informaci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33D6EA39-5121-4602-A0EC-F94ED5EAE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574800"/>
            <a:ext cx="658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NEINVAZIVNÍ METODY PRENATÁLNÍ DIAGNOSTIKY 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32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D96D239-A9F2-4341-9544-E15635FCA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244" y="227013"/>
            <a:ext cx="8280400" cy="1352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MOLEKULÁRNĚ GENETICKÉ</a:t>
            </a:r>
            <a:br>
              <a:rPr lang="cs-CZ" altLang="cs-CZ" dirty="0"/>
            </a:br>
            <a:r>
              <a:rPr lang="cs-CZ" altLang="cs-CZ" dirty="0"/>
              <a:t>PRENATÁLNÍ VYŠETŘENÍ 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A8336A76-C9BE-49FF-A293-BB40BB95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32888" cy="35385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detekce volné nebuněčné fetální DNA (</a:t>
            </a:r>
            <a:r>
              <a:rPr lang="cs-CZ" altLang="cs-CZ" sz="2400" b="1" u="sng">
                <a:solidFill>
                  <a:srgbClr val="FF0000"/>
                </a:solidFill>
                <a:latin typeface="Arial" panose="020B0604020202020204" pitchFamily="34" charset="0"/>
              </a:rPr>
              <a:t>cff DNA</a:t>
            </a: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) v krevní plazmě </a:t>
            </a:r>
            <a:r>
              <a:rPr lang="en-US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ěhotné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chemeClr val="bg1"/>
                </a:solidFill>
                <a:latin typeface="Arial" panose="020B0604020202020204" pitchFamily="34" charset="0"/>
              </a:rPr>
              <a:t>                     =  </a:t>
            </a:r>
            <a:r>
              <a:rPr lang="cs-CZ" altLang="cs-CZ" sz="2000" b="1" u="sng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cs-CZ" altLang="cs-CZ" sz="2000" u="sng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u="sng">
                <a:solidFill>
                  <a:srgbClr val="FF0000"/>
                </a:solidFill>
                <a:latin typeface="Arial" panose="020B0604020202020204" pitchFamily="34" charset="0"/>
              </a:rPr>
              <a:t>NIPT</a:t>
            </a: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 (neinvazivní prenatální testování),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B050"/>
                </a:solidFill>
                <a:latin typeface="Arial" panose="020B0604020202020204" pitchFamily="34" charset="0"/>
              </a:rPr>
              <a:t>   V současnosti je screeningová alternativa invazivního vyšetření plodu v indikovaných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B050"/>
                </a:solidFill>
                <a:latin typeface="Arial" panose="020B0604020202020204" pitchFamily="34" charset="0"/>
              </a:rPr>
              <a:t>   případech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</a:t>
            </a:r>
            <a:endParaRPr lang="cs-CZ" altLang="cs-CZ" sz="1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 cffDNA lze v krevní plazmě matky detekovat od 4. t.g.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 její množství stoupá během těhotenství, po porodu vymizí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 vyšetření není časově omezeno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</a:t>
            </a:r>
            <a:endParaRPr lang="cs-CZ" altLang="cs-CZ" sz="1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-  </a:t>
            </a:r>
            <a:r>
              <a:rPr lang="cs-CZ" altLang="cs-CZ" sz="1400" b="1">
                <a:latin typeface="Arial" panose="020B0604020202020204" pitchFamily="34" charset="0"/>
              </a:rPr>
              <a:t>detekce aneuploidií, mikrodelečních syndromů,  stanovení pohlaví plodu, Rh faktoru plodu,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      výjimečně patogenních de novo mutací – např. achondroplazie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cfNIPT – prenatální diagnostika ze směsi fetálních a mateřských fragmentů DNA v mateřské plazmě</a:t>
            </a:r>
          </a:p>
        </p:txBody>
      </p:sp>
      <p:sp>
        <p:nvSpPr>
          <p:cNvPr id="45060" name="Text Box 7">
            <a:extLst>
              <a:ext uri="{FF2B5EF4-FFF2-40B4-BE49-F238E27FC236}">
                <a16:creationId xmlns:a16="http://schemas.microsoft.com/office/drawing/2014/main" id="{13AC2269-574E-4815-B84F-07199EF7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579563"/>
            <a:ext cx="658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NEINVAZIVNÍ METODY PRENATÁLNÍ DIAGNOSTIKY 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11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E0F18BB-E187-483B-8783-155D21373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6846" y="170606"/>
            <a:ext cx="8280400" cy="1352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MOLEKULÁRNĚ GENETICKÉ</a:t>
            </a:r>
            <a:br>
              <a:rPr lang="cs-CZ" altLang="cs-CZ" dirty="0"/>
            </a:br>
            <a:r>
              <a:rPr lang="cs-CZ" altLang="cs-CZ" dirty="0"/>
              <a:t>PRENATÁLNÍ VYŠETŘENÍ 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FA90BFD-CEAB-46B0-93C9-AEF34EB7B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474913"/>
            <a:ext cx="7848600" cy="2400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b="1" dirty="0"/>
              <a:t>     </a:t>
            </a:r>
            <a:r>
              <a:rPr lang="cs-CZ" altLang="cs-CZ" sz="1400" dirty="0"/>
              <a:t>NIPT je moderní technikou využívající masivní paralelní, nebo cílené </a:t>
            </a:r>
            <a:r>
              <a:rPr lang="cs-CZ" altLang="cs-CZ" sz="1400" dirty="0" err="1"/>
              <a:t>sekvenování</a:t>
            </a:r>
            <a:r>
              <a:rPr lang="cs-CZ" altLang="cs-CZ" sz="1400" dirty="0"/>
              <a:t> volné fetální DNA (</a:t>
            </a:r>
            <a:r>
              <a:rPr lang="cs-CZ" altLang="cs-CZ" sz="1400" dirty="0" err="1"/>
              <a:t>cffDNA</a:t>
            </a:r>
            <a:r>
              <a:rPr lang="cs-CZ" altLang="cs-CZ" sz="1400" dirty="0"/>
              <a:t>) z krve matky pro detekci chromosomových vad plodu. Základním rozdílem z pohledu získávané informace je skutečnost, že NIPT vyhodnocuje přímo genetickou výbavu plodu, kdežto standardní </a:t>
            </a:r>
            <a:r>
              <a:rPr lang="cs-CZ" altLang="cs-CZ" sz="1400" dirty="0" err="1"/>
              <a:t>screening</a:t>
            </a:r>
            <a:r>
              <a:rPr lang="cs-CZ" altLang="cs-CZ" sz="1400" dirty="0"/>
              <a:t> pro hodnocení využívá parametrů asociovaných s hledaným onemocněním. NIPT přináší těhotným ženám velmi přesné informace v brzkém stádiu těhotenství, ale nemůžeme je považovat za diagnostickou metodu. NIPT nabízí jednoduchost provedení a vysokou přesnost bez obavy z invazivního zákroku. Jednotlivé neinvazivní testy se od sebe mohou odlišovat způsobem vyjádření výsledku, přesností, spektrem vyšetřovaných onemocnění  a možností použití. 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350741AA-8D7E-4F15-AD93-4F8ECCB4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920876"/>
            <a:ext cx="65532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FF0000"/>
                </a:solidFill>
                <a:latin typeface="Arial" panose="020B0604020202020204" pitchFamily="34" charset="0"/>
              </a:rPr>
              <a:t>srovnání NIPT a standardního screeningu</a:t>
            </a: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47109" name="Text Box 7">
            <a:extLst>
              <a:ext uri="{FF2B5EF4-FFF2-40B4-BE49-F238E27FC236}">
                <a16:creationId xmlns:a16="http://schemas.microsoft.com/office/drawing/2014/main" id="{683915AD-0DDC-4259-82D8-CE8BAB93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1520825"/>
            <a:ext cx="658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NEINVAZIVNÍ METODY PRENATÁLNÍ DIAGNOSTIKY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8817F9-91A4-4C79-8B9D-8FE2281F88FE}"/>
              </a:ext>
            </a:extLst>
          </p:cNvPr>
          <p:cNvSpPr txBox="1"/>
          <p:nvPr/>
        </p:nvSpPr>
        <p:spPr>
          <a:xfrm>
            <a:off x="1703388" y="4921251"/>
            <a:ext cx="8528050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>
                <a:latin typeface="+mn-lt"/>
              </a:rPr>
              <a:t>NIPT je pojišťovnou nehrazené screeningové vyšetření, spolehlivá detekce plodu s Downovým syndromem,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>metoda zachytí více než 99% plodů s touto chromosomovou vadou. Pozitivní nález NIPT musí být potvrzen 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>přímým genetickým vyšetřením tkání plodu, např. aminocentézou. NIPT není plnohodnotnou náhradou 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>invazivního vyšetření, pokud je detekována VVV u plodu nebo u žen s jinou genetickou zátěží, např. </a:t>
            </a:r>
          </a:p>
          <a:p>
            <a:pPr>
              <a:defRPr/>
            </a:pPr>
            <a:r>
              <a:rPr lang="cs-CZ" sz="1200" dirty="0" err="1">
                <a:latin typeface="+mn-lt"/>
              </a:rPr>
              <a:t>monogenní</a:t>
            </a:r>
            <a:r>
              <a:rPr lang="cs-CZ" sz="1200" dirty="0">
                <a:latin typeface="+mn-lt"/>
              </a:rPr>
              <a:t> choroby, nosičství VCA a v dalších </a:t>
            </a:r>
            <a:r>
              <a:rPr lang="cs-CZ" sz="1200" dirty="0">
                <a:latin typeface="+mn-lt"/>
              </a:rPr>
              <a:t>případech.</a:t>
            </a:r>
            <a:endParaRPr lang="cs-CZ" sz="1200" dirty="0">
              <a:latin typeface="+mn-lt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42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BB88E82-D873-4F12-AE82-0ED7F569D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2782" y="257175"/>
            <a:ext cx="8280400" cy="1352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MOLEKULÁRNĚ GENETICKÉ</a:t>
            </a:r>
            <a:br>
              <a:rPr lang="cs-CZ" altLang="cs-CZ" dirty="0"/>
            </a:br>
            <a:r>
              <a:rPr lang="cs-CZ" altLang="cs-CZ" dirty="0"/>
              <a:t>PRENATÁLNÍ VYŠETŘENÍ 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49155" name="Text Box 7">
            <a:extLst>
              <a:ext uri="{FF2B5EF4-FFF2-40B4-BE49-F238E27FC236}">
                <a16:creationId xmlns:a16="http://schemas.microsoft.com/office/drawing/2014/main" id="{65D8C6DD-CF89-4321-BDF1-D59E26DD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1609725"/>
            <a:ext cx="658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NEINVAZIVNÍ METODY PRENATÁLNÍ DIAGNOSTIKY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3650C6F-BE34-4C6E-90D4-6637768F7A1C}"/>
              </a:ext>
            </a:extLst>
          </p:cNvPr>
          <p:cNvSpPr txBox="1"/>
          <p:nvPr/>
        </p:nvSpPr>
        <p:spPr>
          <a:xfrm>
            <a:off x="2279651" y="2565400"/>
            <a:ext cx="773112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Další materiál pro neinvazivní testování: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testování z jednotlivých buněk plodu (jaderných erytrocytů nebo buněk </a:t>
            </a:r>
          </a:p>
          <a:p>
            <a:pPr>
              <a:defRPr/>
            </a:pPr>
            <a:r>
              <a:rPr lang="cs-CZ" dirty="0"/>
              <a:t>     trofoblastu) kolujících v oběhu matky (</a:t>
            </a:r>
            <a:r>
              <a:rPr lang="cs-CZ" dirty="0" err="1"/>
              <a:t>cbNIPT</a:t>
            </a:r>
            <a:r>
              <a:rPr lang="cs-CZ" dirty="0"/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délník 1">
            <a:extLst>
              <a:ext uri="{FF2B5EF4-FFF2-40B4-BE49-F238E27FC236}">
                <a16:creationId xmlns:a16="http://schemas.microsoft.com/office/drawing/2014/main" id="{0F6B620D-7F79-4B09-BD68-CD9DB69A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2276476"/>
            <a:ext cx="5886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Obsah prezentace je v souladu s aktuálními doporučeními Společnosti lékařské genetiky a genomiky ČLS JEP (www.slg.cz)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0E7270-8DA3-4792-9C97-065149227570}"/>
              </a:ext>
            </a:extLst>
          </p:cNvPr>
          <p:cNvSpPr txBox="1">
            <a:spLocks/>
          </p:cNvSpPr>
          <p:nvPr/>
        </p:nvSpPr>
        <p:spPr>
          <a:xfrm>
            <a:off x="2905125" y="3573464"/>
            <a:ext cx="6059488" cy="4333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1800" kern="0" dirty="0"/>
              <a:t>Kontakt pro dotazy: Navarikova.Marta@fnbrno.cz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144071C-51B1-40B4-AE6F-29C6DF5C6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92151"/>
            <a:ext cx="8424862" cy="13684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VYŠETŘOVACÍ METODY </a:t>
            </a:r>
            <a:br>
              <a:rPr lang="cs-CZ" altLang="cs-CZ"/>
            </a:br>
            <a:r>
              <a:rPr lang="cs-CZ" altLang="cs-CZ"/>
              <a:t>PRENATÁLNÍ DIAGNOSTIKY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1BE314B-46F1-49EF-974E-65EB0E101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11675" y="5157789"/>
            <a:ext cx="2376488" cy="858837"/>
          </a:xfrm>
        </p:spPr>
        <p:txBody>
          <a:bodyPr/>
          <a:lstStyle/>
          <a:p>
            <a:pPr eaLnBrk="1" hangingPunct="1"/>
            <a:r>
              <a:rPr lang="cs-CZ" altLang="cs-CZ" sz="2000"/>
              <a:t>neinvazivní</a:t>
            </a:r>
          </a:p>
          <a:p>
            <a:pPr eaLnBrk="1" hangingPunct="1"/>
            <a:r>
              <a:rPr lang="cs-CZ" altLang="cs-CZ" sz="2000"/>
              <a:t>invazivní</a:t>
            </a:r>
          </a:p>
        </p:txBody>
      </p:sp>
      <p:sp>
        <p:nvSpPr>
          <p:cNvPr id="18436" name="TextovéPole 1">
            <a:extLst>
              <a:ext uri="{FF2B5EF4-FFF2-40B4-BE49-F238E27FC236}">
                <a16:creationId xmlns:a16="http://schemas.microsoft.com/office/drawing/2014/main" id="{946F8053-6576-40FC-9712-BA4E7BAA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2636839"/>
            <a:ext cx="8764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Prenatální diagnostika – soubor vyšetření, metod a postupů využívaných v průběhu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těhotenství k diagnostice vrozených vývojových vad plodu. Cílem prenatální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diagnostiky je odhalit vrozené vady, které jsou neslučitelné se životem, jejich léčba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není možná nebo je velmi obtížná.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PND musí být prováděna akreditovanými laboratořemi dle normy ČSN EN ISO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15189. Individuální způsob PND každého páru vyplývá z nedirektivních závěrů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klinicko – genetického vyšetření a rozhodnutí partnerů. </a:t>
            </a:r>
            <a:endParaRPr lang="cs-CZ" altLang="cs-CZ" sz="1800">
              <a:latin typeface="Symbol" panose="05050102010706020507" pitchFamily="18" charset="2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37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0B37A17-81AE-488B-A593-41F1663D5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620713"/>
            <a:ext cx="8497888" cy="16557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NEINVAZIVNÍ METODY </a:t>
            </a:r>
            <a:br>
              <a:rPr lang="cs-CZ" altLang="cs-CZ" dirty="0"/>
            </a:br>
            <a:r>
              <a:rPr lang="cs-CZ" altLang="cs-CZ" dirty="0"/>
              <a:t>PRENATÁLNÍ DIAGNOSTIKY</a:t>
            </a:r>
            <a:br>
              <a:rPr lang="cs-CZ" altLang="cs-CZ" dirty="0"/>
            </a:br>
            <a:r>
              <a:rPr lang="cs-CZ" altLang="cs-CZ" dirty="0"/>
              <a:t>- prenatální </a:t>
            </a:r>
            <a:r>
              <a:rPr lang="cs-CZ" altLang="cs-CZ" dirty="0" err="1"/>
              <a:t>screening</a:t>
            </a:r>
            <a:endParaRPr lang="cs-CZ" altLang="cs-CZ" dirty="0"/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C1231B08-7771-462A-BFB2-7FF244778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44900"/>
            <a:ext cx="583685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UZ vyšetření plodu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 biochemické vyšetření z krevního séra matky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kombinace těchto metod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20484" name="TextovéPole 1">
            <a:extLst>
              <a:ext uri="{FF2B5EF4-FFF2-40B4-BE49-F238E27FC236}">
                <a16:creationId xmlns:a16="http://schemas.microsoft.com/office/drawing/2014/main" id="{1AE9B68A-E9F9-4EEB-83AB-419CADE8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590800"/>
            <a:ext cx="8424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Screeningové vyšetření vrozených vad plodu je 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orientační metoda</a:t>
            </a:r>
            <a:r>
              <a:rPr lang="cs-CZ" altLang="cs-CZ" sz="1800" dirty="0">
                <a:latin typeface="Arial" panose="020B0604020202020204" pitchFamily="34" charset="0"/>
              </a:rPr>
              <a:t>, která slouží      k </a:t>
            </a:r>
            <a:r>
              <a:rPr lang="cs-CZ" altLang="cs-CZ" sz="1800" b="1" dirty="0">
                <a:latin typeface="Arial" panose="020B0604020202020204" pitchFamily="34" charset="0"/>
              </a:rPr>
              <a:t>vyhledání těhotných žen se zvýšeným rizikem některých vrozených vad plodu</a:t>
            </a:r>
            <a:r>
              <a:rPr lang="cs-CZ" altLang="cs-CZ" sz="1800" dirty="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46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03F0F9-9B8A-4AB1-B235-D980C0A40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8895" y="415142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F59B5D6-BE12-4289-8D0F-66002A69A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951C2DEE-FCE5-4164-89B1-2749A6DA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205038"/>
            <a:ext cx="77764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- v každém těhotenství existuje riziko asi 3 – 5%, že plod ponese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  nějakou vrozenou vývojovou vadu (VVV) nebo genetické onemocnění–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  vady různé závažnosti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- toto riziko je platné </a:t>
            </a:r>
            <a:r>
              <a:rPr lang="cs-CZ" altLang="cs-CZ" sz="1800" b="1" dirty="0">
                <a:latin typeface="Arial" panose="020B0604020202020204" pitchFamily="34" charset="0"/>
              </a:rPr>
              <a:t>i pro zdravé rodičovské páry bez genetické zátěže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 v rodině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prenatální </a:t>
            </a:r>
            <a:r>
              <a:rPr lang="cs-CZ" altLang="cs-CZ" sz="1800" b="1" dirty="0" err="1">
                <a:latin typeface="Arial" panose="020B0604020202020204" pitchFamily="34" charset="0"/>
              </a:rPr>
              <a:t>screening</a:t>
            </a:r>
            <a:r>
              <a:rPr lang="cs-CZ" altLang="cs-CZ" sz="1800" b="1" dirty="0">
                <a:latin typeface="Arial" panose="020B0604020202020204" pitchFamily="34" charset="0"/>
              </a:rPr>
              <a:t> je orientační metodou</a:t>
            </a:r>
            <a:r>
              <a:rPr lang="cs-CZ" altLang="cs-CZ" sz="1800" dirty="0">
                <a:latin typeface="Arial" panose="020B0604020202020204" pitchFamily="34" charset="0"/>
              </a:rPr>
              <a:t>, slouží k vyhledávání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 těhotných žen se zvýšeným rizikem některých VVV plodu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Arial" panose="020B0604020202020204" pitchFamily="34" charset="0"/>
              </a:rPr>
              <a:t> v ČR je prenatální </a:t>
            </a:r>
            <a:r>
              <a:rPr lang="cs-CZ" altLang="cs-CZ" sz="1800" dirty="0" err="1">
                <a:latin typeface="Arial" panose="020B0604020202020204" pitchFamily="34" charset="0"/>
              </a:rPr>
              <a:t>screening</a:t>
            </a:r>
            <a:r>
              <a:rPr lang="cs-CZ" altLang="cs-CZ" sz="1800" dirty="0">
                <a:latin typeface="Arial" panose="020B0604020202020204" pitchFamily="34" charset="0"/>
              </a:rPr>
              <a:t> prováděn u všech těhotných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Arial" panose="020B0604020202020204" pitchFamily="34" charset="0"/>
              </a:rPr>
              <a:t> neexistuje screeningový test, který by vyloučil všechny možné druhy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 VVV – kombinací různých testů lze odhalit VVV u plodu až u 65 – 95%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 případů (v závislosti na použité metodě či kombinaci metod)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- metodika </a:t>
            </a:r>
            <a:r>
              <a:rPr lang="cs-CZ" altLang="cs-CZ" sz="1800" dirty="0" err="1">
                <a:latin typeface="Arial" panose="020B0604020202020204" pitchFamily="34" charset="0"/>
              </a:rPr>
              <a:t>screeningu</a:t>
            </a:r>
            <a:r>
              <a:rPr lang="cs-CZ" altLang="cs-CZ" sz="1800" dirty="0">
                <a:latin typeface="Arial" panose="020B0604020202020204" pitchFamily="34" charset="0"/>
              </a:rPr>
              <a:t> se stále vyvíjí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918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7A61DB4-C2FF-4EE4-BBA4-8D65130F8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4108" y="384176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21F3E911-049B-4BA8-912F-E9FA1259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2276476"/>
            <a:ext cx="8661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Vrozené vývojové vady (VVV) </a:t>
            </a:r>
            <a:r>
              <a:rPr lang="cs-CZ" altLang="cs-CZ" sz="1800">
                <a:latin typeface="Arial" panose="020B0604020202020204" pitchFamily="34" charset="0"/>
              </a:rPr>
              <a:t>– odchylky od normálního prenatálního vývoje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jedince, které překračují míru variability běžnou v populaci a jsou pro svého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nositele patologické. Vrozená vada může narušovat strukturu tkání a orgánů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 jejich funkci. Vývojové vady mohou být různě závažné. Vznikají v důsledku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působení vnitřních (genetických) a / nebo vnějších faktorů (teratogeny – biologické,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chemické, fyzikální faktory), často zůstává příčina neodhalena.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Příklady VVV: rozštěpové vady (rtu a patra, páteře, přední stěny břišní),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poruchy vývoje mozku a nervové soustavy (NTD - defekt neurální trubice),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dalších vnitřních orgánů, poruchy vývoje končetin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55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89F6DA-AAD0-4698-AFC4-B727747D7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06F0D80-2DBD-437D-8E5F-1C83CF2F3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5A2708C1-5C2E-4E9F-9F29-1F02E62F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4" y="1773238"/>
            <a:ext cx="86772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                       1) VYŠETŘENÍ PLODU ULTRAZVUKEM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</a:rPr>
              <a:t>1. UZ vyšetření - 11.- 13.t.g.</a:t>
            </a:r>
            <a:r>
              <a:rPr lang="cs-CZ" altLang="cs-CZ" sz="1600" dirty="0">
                <a:latin typeface="Arial" panose="020B0604020202020204" pitchFamily="34" charset="0"/>
              </a:rPr>
              <a:t> – zaměřen na časný záchyt VVV, některé VSV (vrozené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               srdeční vady) plodu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             - určení stáří plodu (předpokládaného termínu porodu)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             - určení velikosti plodu, počtu plodů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2. UZ vyšetření - 20.- 22.t.g.</a:t>
            </a:r>
            <a:r>
              <a:rPr lang="cs-CZ" altLang="cs-CZ" sz="1600" dirty="0">
                <a:latin typeface="Arial" panose="020B0604020202020204" pitchFamily="34" charset="0"/>
              </a:rPr>
              <a:t> – zaměřen na odhalení VVV, VSV plodu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            - je možné doporučit i speciální UZ vyšetření na dětské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              kardiologii (výskyt VSV v rodě, podezření na VSV plodu)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sledované </a:t>
            </a:r>
            <a:r>
              <a:rPr lang="cs-CZ" altLang="cs-CZ" sz="1600" dirty="0" err="1">
                <a:latin typeface="Arial" panose="020B0604020202020204" pitchFamily="34" charset="0"/>
              </a:rPr>
              <a:t>markery</a:t>
            </a:r>
            <a:r>
              <a:rPr lang="cs-CZ" altLang="cs-CZ" sz="1600" dirty="0">
                <a:latin typeface="Arial" panose="020B0604020202020204" pitchFamily="34" charset="0"/>
              </a:rPr>
              <a:t>: - 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NT (</a:t>
            </a:r>
            <a:r>
              <a:rPr lang="cs-CZ" altLang="cs-CZ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nuchální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translucence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– šíjové projasnění)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(VVV)                  tloušťka kožní řasy na zadní straně krku plodu, hromadění tekutiny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v této oblasti, u Downova syndromu vyšší hodnota 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- </a:t>
            </a:r>
            <a:r>
              <a:rPr lang="cs-CZ" altLang="cs-CZ" sz="1600" b="1" dirty="0">
                <a:latin typeface="Arial" panose="020B0604020202020204" pitchFamily="34" charset="0"/>
              </a:rPr>
              <a:t>NB (</a:t>
            </a:r>
            <a:r>
              <a:rPr lang="cs-CZ" altLang="cs-CZ" sz="1600" b="1" dirty="0" err="1">
                <a:latin typeface="Arial" panose="020B0604020202020204" pitchFamily="34" charset="0"/>
              </a:rPr>
              <a:t>nasal</a:t>
            </a:r>
            <a:r>
              <a:rPr lang="cs-CZ" altLang="cs-CZ" sz="1600" b="1" dirty="0">
                <a:latin typeface="Arial" panose="020B0604020202020204" pitchFamily="34" charset="0"/>
              </a:rPr>
              <a:t> bone – nosní kůstka)</a:t>
            </a:r>
            <a:r>
              <a:rPr lang="cs-CZ" altLang="cs-CZ" sz="1600" dirty="0">
                <a:latin typeface="Arial" panose="020B0604020202020204" pitchFamily="34" charset="0"/>
              </a:rPr>
              <a:t> – chybění kůstky zvyšuje riziko VVV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plodu, </a:t>
            </a:r>
            <a:r>
              <a:rPr lang="cs-CZ" altLang="cs-CZ" sz="1600" b="1" dirty="0">
                <a:latin typeface="Arial" panose="020B0604020202020204" pitchFamily="34" charset="0"/>
              </a:rPr>
              <a:t>TR - trikuspidální regurgitace </a:t>
            </a:r>
            <a:r>
              <a:rPr lang="cs-CZ" altLang="cs-CZ" sz="1600" dirty="0">
                <a:latin typeface="Arial" panose="020B0604020202020204" pitchFamily="34" charset="0"/>
              </a:rPr>
              <a:t>(VSV)</a:t>
            </a:r>
            <a:r>
              <a:rPr lang="cs-CZ" altLang="cs-CZ" sz="1600" b="1" dirty="0">
                <a:latin typeface="Arial" panose="020B0604020202020204" pitchFamily="34" charset="0"/>
              </a:rPr>
              <a:t>,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</a:rPr>
              <a:t>DV - průtok </a:t>
            </a:r>
            <a:r>
              <a:rPr lang="cs-CZ" altLang="cs-CZ" sz="1600" b="1" dirty="0" err="1">
                <a:latin typeface="Arial" panose="020B0604020202020204" pitchFamily="34" charset="0"/>
              </a:rPr>
              <a:t>ductus</a:t>
            </a:r>
            <a:endParaRPr lang="cs-CZ" altLang="cs-CZ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                                  </a:t>
            </a:r>
            <a:r>
              <a:rPr lang="cs-CZ" altLang="cs-CZ" sz="1600" b="1" dirty="0" err="1">
                <a:latin typeface="Arial" panose="020B0604020202020204" pitchFamily="34" charset="0"/>
              </a:rPr>
              <a:t>venosus</a:t>
            </a:r>
            <a:r>
              <a:rPr lang="cs-CZ" altLang="cs-CZ" sz="1600" dirty="0">
                <a:latin typeface="Arial" panose="020B0604020202020204" pitchFamily="34" charset="0"/>
              </a:rPr>
              <a:t> (spojka mezi pupečníkovou žílou a tělním oběhem plodu</a:t>
            </a:r>
            <a:r>
              <a:rPr lang="cs-CZ" altLang="cs-CZ" sz="1600" dirty="0" smtClean="0">
                <a:latin typeface="Arial" panose="020B0604020202020204" pitchFamily="34" charset="0"/>
              </a:rPr>
              <a:t>), ad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447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2602DAC-C65E-4192-A59A-F6BCD22BD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2206D55-776E-4445-A45A-52D80C7EA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A4993549-83D4-40B1-8ED2-D7DD117A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773238"/>
            <a:ext cx="8497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                     1) VYŠETŘENÍ PLODU ULTRAZVUKEM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 3. UZ vyšetření - 30.- 32.t.g.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cs-CZ" altLang="cs-CZ" sz="1600">
                <a:latin typeface="Arial" panose="020B0604020202020204" pitchFamily="34" charset="0"/>
              </a:rPr>
              <a:t>- změření velikosti plodu, růstu plodu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      - určení polohy placenty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      - určení množství plodové vody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728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D6F2B-F9A2-43DE-B23E-EBCC6EBAB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Prenatální screening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0E35BA9-496E-4744-A200-F235C6ED1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80400" cy="4392612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186C46ED-BA44-40C3-932B-D0D7E318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773239"/>
            <a:ext cx="64087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                     2) BIOCHEMICKÝ 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               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17243A89-9A08-4CA3-B170-BC87F890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1"/>
            <a:ext cx="9144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(1) biochemický screening v I. trimestru  – </a:t>
            </a:r>
            <a:r>
              <a:rPr lang="cs-CZ" altLang="cs-CZ" sz="1800" b="1">
                <a:solidFill>
                  <a:srgbClr val="EE2626"/>
                </a:solidFill>
                <a:latin typeface="Arial" panose="020B0604020202020204" pitchFamily="34" charset="0"/>
              </a:rPr>
              <a:t>10.- 12.t.g.</a:t>
            </a:r>
            <a:r>
              <a:rPr lang="cs-CZ" altLang="cs-CZ" sz="1600">
                <a:latin typeface="Arial" panose="020B0604020202020204" pitchFamily="34" charset="0"/>
              </a:rPr>
              <a:t> – z krevního séra matky</a:t>
            </a:r>
            <a:endParaRPr lang="cs-CZ" altLang="cs-CZ" sz="1800" b="1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- sledované parametry: -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600" b="1">
                <a:latin typeface="Arial" panose="020B0604020202020204" pitchFamily="34" charset="0"/>
              </a:rPr>
              <a:t>free </a:t>
            </a:r>
            <a:r>
              <a:rPr lang="en-US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600" b="1">
                <a:latin typeface="Arial" panose="020B0604020202020204" pitchFamily="34" charset="0"/>
              </a:rPr>
              <a:t>hCG</a:t>
            </a:r>
            <a:r>
              <a:rPr lang="cs-CZ" altLang="cs-CZ" sz="1600">
                <a:latin typeface="Arial" panose="020B0604020202020204" pitchFamily="34" charset="0"/>
              </a:rPr>
              <a:t> (volná </a:t>
            </a:r>
            <a:r>
              <a:rPr lang="en-US" altLang="cs-CZ" sz="1600">
                <a:latin typeface="Arial" panose="020B0604020202020204" pitchFamily="34" charset="0"/>
              </a:rPr>
              <a:t>ß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600">
                <a:latin typeface="Arial" panose="020B0604020202020204" pitchFamily="34" charset="0"/>
              </a:rPr>
              <a:t>podjednotka lidského choriového gonadotropinu)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- </a:t>
            </a:r>
            <a:r>
              <a:rPr lang="cs-CZ" altLang="cs-CZ" sz="1600" b="1">
                <a:latin typeface="Arial" panose="020B0604020202020204" pitchFamily="34" charset="0"/>
              </a:rPr>
              <a:t>PAPP-A</a:t>
            </a:r>
            <a:r>
              <a:rPr lang="cs-CZ" altLang="cs-CZ" sz="1600">
                <a:latin typeface="Arial" panose="020B0604020202020204" pitchFamily="34" charset="0"/>
              </a:rPr>
              <a:t> (pregnancy – associated plasma protein A – specifický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 těhotenský protein) – vysokomolekulární glykoprotein produkovaný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 placentou během gravidity, přechází do krve matky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- </a:t>
            </a:r>
            <a:r>
              <a:rPr lang="cs-CZ" altLang="cs-CZ" sz="1600" b="1">
                <a:latin typeface="Arial" panose="020B0604020202020204" pitchFamily="34" charset="0"/>
              </a:rPr>
              <a:t>PIGF</a:t>
            </a:r>
            <a:r>
              <a:rPr lang="cs-CZ" altLang="cs-CZ" sz="1600">
                <a:latin typeface="Arial" panose="020B0604020202020204" pitchFamily="34" charset="0"/>
              </a:rPr>
              <a:t> (placentární růstový faktor) – zvyšuje přesnost kombinovaného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  testu, asociován s preeklampsií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- věk matky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                 - tělesná hmotnost matky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Falešná pozitivita testu – 3% (nižší než u BCH screeningu II. trimestru)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381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E6691B9-F9FA-470A-B62C-BD9438715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106" y="391546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Prenatální </a:t>
            </a:r>
            <a:r>
              <a:rPr lang="cs-CZ" altLang="cs-CZ" dirty="0" err="1"/>
              <a:t>screening</a:t>
            </a:r>
            <a:r>
              <a:rPr lang="cs-CZ" altLang="cs-CZ" dirty="0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EA89820-43A1-421F-AF0C-043ECDA77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5414" y="1773239"/>
            <a:ext cx="4321175" cy="503237"/>
          </a:xfrm>
        </p:spPr>
        <p:txBody>
          <a:bodyPr/>
          <a:lstStyle/>
          <a:p>
            <a:pPr eaLnBrk="1" hangingPunct="1"/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DB192236-585A-4001-9CED-6B3D46705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205039"/>
            <a:ext cx="6335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                     KOMBINOVANÝ 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EE262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               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2F594B66-A03D-47A2-BBF9-58B1786B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24176"/>
            <a:ext cx="867568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B050"/>
                </a:solidFill>
                <a:latin typeface="Arial" panose="020B0604020202020204" pitchFamily="34" charset="0"/>
              </a:rPr>
              <a:t>Základním vyšetřením </a:t>
            </a:r>
            <a:r>
              <a:rPr lang="cs-CZ" altLang="cs-CZ" sz="1600">
                <a:latin typeface="Arial" panose="020B0604020202020204" pitchFamily="34" charset="0"/>
              </a:rPr>
              <a:t>pro stanovení individuálního rizika časných aneuploidií u plodu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je </a:t>
            </a:r>
            <a:r>
              <a:rPr lang="cs-CZ" altLang="cs-CZ" sz="1600" b="1">
                <a:latin typeface="Arial" panose="020B0604020202020204" pitchFamily="34" charset="0"/>
              </a:rPr>
              <a:t>kombinovaný prenatální test</a:t>
            </a:r>
            <a:r>
              <a:rPr lang="cs-CZ" altLang="cs-CZ" sz="1600">
                <a:latin typeface="Arial" panose="020B0604020202020204" pitchFamily="34" charset="0"/>
              </a:rPr>
              <a:t>, sestávající z kombinace stanovení minimálně dvou biochemických markerů PAPP-A, free </a:t>
            </a:r>
            <a:r>
              <a:rPr lang="en-US" altLang="cs-CZ" sz="1600"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600">
                <a:latin typeface="Arial" panose="020B0604020202020204" pitchFamily="34" charset="0"/>
              </a:rPr>
              <a:t>hCG v 10. – 12. t.g. a ultrazvukového vyšetření plodu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 11.-13.t.g..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Výsledky hodnotí počítačový program, který stanoví riziko VCA (vrozených chromosomových abnormalit) - Downův, Edwardsův, Patauův syndrom.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je kombinované riziko některé z vyšetřovaných trisomií vyšší nebo rovné 1/100 nebo je zjištěn pozitivní UZ nález, je indikováno invazivní genetické vyšetření. Týká se 1-3% žen vyšetřených kombinovaným testem.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308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10525</TotalTime>
  <Words>1867</Words>
  <Application>Microsoft Office PowerPoint</Application>
  <PresentationFormat>Širokoúhlá obrazovka</PresentationFormat>
  <Paragraphs>249</Paragraphs>
  <Slides>18</Slides>
  <Notes>17</Notes>
  <HiddenSlides>0</HiddenSlides>
  <MMClips>16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Symbol</vt:lpstr>
      <vt:lpstr>Times New Roman</vt:lpstr>
      <vt:lpstr>Verdana</vt:lpstr>
      <vt:lpstr>Výchozí návrh</vt:lpstr>
      <vt:lpstr>Graf</vt:lpstr>
      <vt:lpstr>PRENATÁLNÍ DIAGNOSTIKA (PND) – neinvazivní metody</vt:lpstr>
      <vt:lpstr>VYŠETŘOVACÍ METODY  PRENATÁLNÍ DIAGNOSTIKY</vt:lpstr>
      <vt:lpstr>NEINVAZIVNÍ METODY  PRENATÁLNÍ DIAGNOSTIKY - prenatální screening</vt:lpstr>
      <vt:lpstr>Prenatální screening </vt:lpstr>
      <vt:lpstr>Prenatální screening </vt:lpstr>
      <vt:lpstr>Prenatální screening </vt:lpstr>
      <vt:lpstr>Prenatální screening </vt:lpstr>
      <vt:lpstr>Prenatální screening </vt:lpstr>
      <vt:lpstr>Prenatální screening </vt:lpstr>
      <vt:lpstr>Prenatální screening </vt:lpstr>
      <vt:lpstr>Prenatální screening </vt:lpstr>
      <vt:lpstr>Prenatální screening </vt:lpstr>
      <vt:lpstr>Prenatální screening </vt:lpstr>
      <vt:lpstr>MOLEKULÁRNĚ GENETICKÉ PRENATÁLNÍ VYŠETŘENÍ </vt:lpstr>
      <vt:lpstr>MOLEKULÁRNĚ GENETICKÉ PRENATÁLNÍ VYŠETŘENÍ </vt:lpstr>
      <vt:lpstr>MOLEKULÁRNĚ GENETICKÉ PRENATÁLNÍ VYŠETŘENÍ </vt:lpstr>
      <vt:lpstr>MOLEKULÁRNĚ GENETICKÉ PRENATÁLNÍ VYŠETŘENÍ </vt:lpstr>
      <vt:lpstr>Prezentace aplikace PowerPoint</vt:lpstr>
    </vt:vector>
  </TitlesOfParts>
  <Company>TCN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ii</dc:creator>
  <cp:lastModifiedBy>Navaříková Marta</cp:lastModifiedBy>
  <cp:revision>1118</cp:revision>
  <cp:lastPrinted>2004-10-08T11:35:14Z</cp:lastPrinted>
  <dcterms:created xsi:type="dcterms:W3CDTF">2004-09-03T10:48:34Z</dcterms:created>
  <dcterms:modified xsi:type="dcterms:W3CDTF">2021-02-19T13:55:12Z</dcterms:modified>
</cp:coreProperties>
</file>