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9" r:id="rId2"/>
    <p:sldId id="260" r:id="rId3"/>
    <p:sldId id="261" r:id="rId4"/>
  </p:sldIdLst>
  <p:sldSz cx="9144000" cy="6858000" type="screen4x3"/>
  <p:notesSz cx="6669088" cy="9928225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6D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90" y="8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AA96B2-0C11-4693-8173-39742D39CFDD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94C01-54BD-48AC-9239-15893D340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1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8B7B-5C9C-4E36-BD6A-ABA03D3D6810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381C5-4252-418B-BFE6-4A1E0A5CE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690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8B7B-5C9C-4E36-BD6A-ABA03D3D6810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381C5-4252-418B-BFE6-4A1E0A5CE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98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8B7B-5C9C-4E36-BD6A-ABA03D3D6810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381C5-4252-418B-BFE6-4A1E0A5CE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05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8B7B-5C9C-4E36-BD6A-ABA03D3D6810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381C5-4252-418B-BFE6-4A1E0A5CE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597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8B7B-5C9C-4E36-BD6A-ABA03D3D6810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381C5-4252-418B-BFE6-4A1E0A5CE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83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8B7B-5C9C-4E36-BD6A-ABA03D3D6810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381C5-4252-418B-BFE6-4A1E0A5CE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870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8B7B-5C9C-4E36-BD6A-ABA03D3D6810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381C5-4252-418B-BFE6-4A1E0A5CE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252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8B7B-5C9C-4E36-BD6A-ABA03D3D6810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381C5-4252-418B-BFE6-4A1E0A5CE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131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8B7B-5C9C-4E36-BD6A-ABA03D3D6810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381C5-4252-418B-BFE6-4A1E0A5CE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485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8B7B-5C9C-4E36-BD6A-ABA03D3D6810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381C5-4252-418B-BFE6-4A1E0A5CE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9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8B7B-5C9C-4E36-BD6A-ABA03D3D6810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381C5-4252-418B-BFE6-4A1E0A5CE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08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F8B7B-5C9C-4E36-BD6A-ABA03D3D6810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381C5-4252-418B-BFE6-4A1E0A5CE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51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296D7F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Georgia" pitchFamily="18" charset="0"/>
              </a:rPr>
              <a:t>Second conditional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296D7F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just"/>
            <a:r>
              <a:rPr lang="en-US" sz="1600" b="1" dirty="0">
                <a:solidFill>
                  <a:schemeClr val="bg1"/>
                </a:solidFill>
                <a:latin typeface="Georgia" pitchFamily="18" charset="0"/>
              </a:rPr>
              <a:t>							       	   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764704"/>
            <a:ext cx="8926979" cy="5361459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000" i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800" dirty="0" err="1">
                <a:latin typeface="Georgia" panose="02040502050405020303" pitchFamily="18" charset="0"/>
              </a:rPr>
              <a:t>If</a:t>
            </a:r>
            <a:r>
              <a:rPr lang="cs-CZ" sz="2800" dirty="0">
                <a:latin typeface="Georgia" panose="02040502050405020303" pitchFamily="18" charset="0"/>
              </a:rPr>
              <a:t> I </a:t>
            </a:r>
            <a:r>
              <a:rPr lang="cs-CZ" sz="2800" b="1" dirty="0" err="1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was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/</a:t>
            </a:r>
            <a:r>
              <a:rPr lang="cs-CZ" sz="2800" b="1" dirty="0" err="1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were</a:t>
            </a:r>
            <a:r>
              <a:rPr lang="cs-CZ" sz="2800" dirty="0">
                <a:latin typeface="Georgia" panose="02040502050405020303" pitchFamily="18" charset="0"/>
              </a:rPr>
              <a:t> in Japan </a:t>
            </a:r>
            <a:r>
              <a:rPr lang="cs-CZ" sz="2800" dirty="0" err="1">
                <a:latin typeface="Georgia" panose="02040502050405020303" pitchFamily="18" charset="0"/>
              </a:rPr>
              <a:t>now</a:t>
            </a:r>
            <a:r>
              <a:rPr lang="cs-CZ" sz="2800" dirty="0">
                <a:latin typeface="Georgia" panose="02040502050405020303" pitchFamily="18" charset="0"/>
              </a:rPr>
              <a:t>, I </a:t>
            </a:r>
            <a:endParaRPr lang="en-US" sz="28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800" dirty="0">
                <a:latin typeface="Georgia" panose="02040502050405020303" pitchFamily="18" charset="0"/>
              </a:rPr>
              <a:t>I </a:t>
            </a:r>
            <a:r>
              <a:rPr lang="en-US" sz="2800" dirty="0">
                <a:latin typeface="Georgia" panose="02040502050405020303" pitchFamily="18" charset="0"/>
              </a:rPr>
              <a:t>______</a:t>
            </a:r>
            <a:r>
              <a:rPr lang="cs-CZ" sz="2800" dirty="0">
                <a:latin typeface="Georgia" panose="02040502050405020303" pitchFamily="18" charset="0"/>
              </a:rPr>
              <a:t> in Japan </a:t>
            </a:r>
            <a:r>
              <a:rPr lang="cs-CZ" sz="2800" dirty="0" err="1">
                <a:latin typeface="Georgia" panose="02040502050405020303" pitchFamily="18" charset="0"/>
              </a:rPr>
              <a:t>now</a:t>
            </a:r>
            <a:r>
              <a:rPr lang="cs-CZ" sz="2800" dirty="0">
                <a:latin typeface="Georgia" panose="02040502050405020303" pitchFamily="18" charset="0"/>
              </a:rPr>
              <a:t>, so I </a:t>
            </a:r>
            <a:r>
              <a:rPr lang="en-US" sz="2800" dirty="0">
                <a:latin typeface="Georgia" panose="02040502050405020303" pitchFamily="18" charset="0"/>
              </a:rPr>
              <a:t>________________ .</a:t>
            </a:r>
          </a:p>
          <a:p>
            <a:pPr marL="0" indent="0">
              <a:buNone/>
            </a:pPr>
            <a:endParaRPr lang="en-US" sz="28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28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28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800" dirty="0" err="1">
                <a:latin typeface="Georgia" panose="02040502050405020303" pitchFamily="18" charset="0"/>
              </a:rPr>
              <a:t>If</a:t>
            </a:r>
            <a:r>
              <a:rPr lang="cs-CZ" sz="2800" dirty="0">
                <a:latin typeface="Georgia" panose="02040502050405020303" pitchFamily="18" charset="0"/>
              </a:rPr>
              <a:t> I </a:t>
            </a:r>
            <a:r>
              <a:rPr lang="cs-CZ" sz="2800" b="1" dirty="0" err="1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could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cs-CZ" sz="2800" b="1" dirty="0" err="1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speak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cs-CZ" sz="2800" dirty="0">
                <a:latin typeface="Georgia" panose="02040502050405020303" pitchFamily="18" charset="0"/>
              </a:rPr>
              <a:t>Czech, I  </a:t>
            </a:r>
            <a:r>
              <a:rPr lang="en-US" sz="2800" dirty="0">
                <a:latin typeface="Georgia" panose="02040502050405020303" pitchFamily="18" charset="0"/>
              </a:rPr>
              <a:t>                                </a:t>
            </a:r>
          </a:p>
          <a:p>
            <a:pPr marL="0" indent="0">
              <a:buNone/>
            </a:pPr>
            <a:r>
              <a:rPr lang="cs-CZ" sz="2800" dirty="0">
                <a:latin typeface="Georgia" panose="02040502050405020303" pitchFamily="18" charset="0"/>
              </a:rPr>
              <a:t>I</a:t>
            </a:r>
            <a:r>
              <a:rPr lang="en-US" sz="2800" dirty="0">
                <a:latin typeface="Georgia" panose="02040502050405020303" pitchFamily="18" charset="0"/>
              </a:rPr>
              <a:t> __________</a:t>
            </a:r>
            <a:r>
              <a:rPr lang="cs-CZ" sz="2800" dirty="0">
                <a:latin typeface="Georgia" panose="02040502050405020303" pitchFamily="18" charset="0"/>
              </a:rPr>
              <a:t> Czech, so I</a:t>
            </a:r>
            <a:r>
              <a:rPr lang="en-US" sz="2800" dirty="0">
                <a:latin typeface="Georgia" panose="02040502050405020303" pitchFamily="18" charset="0"/>
              </a:rPr>
              <a:t> ____________</a:t>
            </a:r>
            <a:r>
              <a:rPr lang="cs-CZ" sz="2800" dirty="0">
                <a:latin typeface="Georgia" panose="02040502050405020303" pitchFamily="18" charset="0"/>
              </a:rPr>
              <a:t>.</a:t>
            </a:r>
            <a:endParaRPr lang="en-US" sz="2800" dirty="0">
              <a:latin typeface="Georgia" panose="02040502050405020303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076056" y="1309703"/>
            <a:ext cx="1327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would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379232" y="1309703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do/go/meet…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54015" y="1832923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am not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788024" y="1829584"/>
            <a:ext cx="3744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don’t do/go/meet…</a:t>
            </a:r>
          </a:p>
        </p:txBody>
      </p:sp>
      <p:sp>
        <p:nvSpPr>
          <p:cNvPr id="6" name="Plus 5"/>
          <p:cNvSpPr/>
          <p:nvPr/>
        </p:nvSpPr>
        <p:spPr>
          <a:xfrm>
            <a:off x="1285550" y="803345"/>
            <a:ext cx="541945" cy="506358"/>
          </a:xfrm>
          <a:prstGeom prst="mathPlus">
            <a:avLst>
              <a:gd name="adj1" fmla="val 1344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lus 11"/>
          <p:cNvSpPr/>
          <p:nvPr/>
        </p:nvSpPr>
        <p:spPr>
          <a:xfrm>
            <a:off x="5485665" y="850574"/>
            <a:ext cx="541945" cy="506358"/>
          </a:xfrm>
          <a:prstGeom prst="mathPlus">
            <a:avLst>
              <a:gd name="adj1" fmla="val 1344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inus 8"/>
          <p:cNvSpPr/>
          <p:nvPr/>
        </p:nvSpPr>
        <p:spPr>
          <a:xfrm>
            <a:off x="861703" y="2524725"/>
            <a:ext cx="434834" cy="273066"/>
          </a:xfrm>
          <a:prstGeom prst="mathMinu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Minus 14"/>
          <p:cNvSpPr/>
          <p:nvPr/>
        </p:nvSpPr>
        <p:spPr>
          <a:xfrm>
            <a:off x="5321803" y="2520766"/>
            <a:ext cx="434834" cy="273066"/>
          </a:xfrm>
          <a:prstGeom prst="mathMinu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ovéPole 15"/>
          <p:cNvSpPr txBox="1"/>
          <p:nvPr/>
        </p:nvSpPr>
        <p:spPr>
          <a:xfrm>
            <a:off x="4326449" y="3870840"/>
            <a:ext cx="18149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wouldn’t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102531" y="387084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do/go/meet…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439870" y="4371066"/>
            <a:ext cx="22333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can’t speak</a:t>
            </a:r>
          </a:p>
        </p:txBody>
      </p:sp>
      <p:sp>
        <p:nvSpPr>
          <p:cNvPr id="19" name="Plus 18"/>
          <p:cNvSpPr/>
          <p:nvPr/>
        </p:nvSpPr>
        <p:spPr>
          <a:xfrm>
            <a:off x="1314942" y="3326156"/>
            <a:ext cx="542622" cy="544684"/>
          </a:xfrm>
          <a:prstGeom prst="mathPlus">
            <a:avLst>
              <a:gd name="adj1" fmla="val 1344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inus 19"/>
          <p:cNvSpPr/>
          <p:nvPr/>
        </p:nvSpPr>
        <p:spPr>
          <a:xfrm>
            <a:off x="1339105" y="5103915"/>
            <a:ext cx="434834" cy="273066"/>
          </a:xfrm>
          <a:prstGeom prst="mathMinu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Minus 20"/>
          <p:cNvSpPr/>
          <p:nvPr/>
        </p:nvSpPr>
        <p:spPr>
          <a:xfrm>
            <a:off x="5117216" y="3461965"/>
            <a:ext cx="434834" cy="273066"/>
          </a:xfrm>
          <a:prstGeom prst="mathMinu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ovéPole 9"/>
          <p:cNvSpPr txBox="1"/>
          <p:nvPr/>
        </p:nvSpPr>
        <p:spPr>
          <a:xfrm>
            <a:off x="4584681" y="4369318"/>
            <a:ext cx="26997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do/go/meet…</a:t>
            </a:r>
            <a:endParaRPr lang="en-US" sz="2800" dirty="0"/>
          </a:p>
        </p:txBody>
      </p:sp>
      <p:sp>
        <p:nvSpPr>
          <p:cNvPr id="22" name="Plus 21"/>
          <p:cNvSpPr/>
          <p:nvPr/>
        </p:nvSpPr>
        <p:spPr>
          <a:xfrm>
            <a:off x="5214015" y="4964666"/>
            <a:ext cx="542622" cy="544684"/>
          </a:xfrm>
          <a:prstGeom prst="mathPlus">
            <a:avLst>
              <a:gd name="adj1" fmla="val 1344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507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2" grpId="0"/>
      <p:bldP spid="3" grpId="0"/>
      <p:bldP spid="4" grpId="0"/>
      <p:bldP spid="5" grpId="0"/>
      <p:bldP spid="6" grpId="0" animBg="1"/>
      <p:bldP spid="12" grpId="0" animBg="1"/>
      <p:bldP spid="9" grpId="0" animBg="1"/>
      <p:bldP spid="15" grpId="0" animBg="1"/>
      <p:bldP spid="16" grpId="0"/>
      <p:bldP spid="17" grpId="0"/>
      <p:bldP spid="18" grpId="0"/>
      <p:bldP spid="19" grpId="0" animBg="1"/>
      <p:bldP spid="20" grpId="0" animBg="1"/>
      <p:bldP spid="21" grpId="0" animBg="1"/>
      <p:bldP spid="10" grpId="0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296D7F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Georgia" pitchFamily="18" charset="0"/>
              </a:rPr>
              <a:t>Second conditional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296D7F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just"/>
            <a:r>
              <a:rPr lang="en-US" sz="1600" b="1" dirty="0">
                <a:solidFill>
                  <a:schemeClr val="bg1"/>
                </a:solidFill>
                <a:latin typeface="Georgia" pitchFamily="18" charset="0"/>
              </a:rPr>
              <a:t>					       			    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764704"/>
            <a:ext cx="8926979" cy="5544616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>
                <a:latin typeface="Georgia" panose="02040502050405020303" pitchFamily="18" charset="0"/>
              </a:rPr>
              <a:t>The second conditional is used when we talk about</a:t>
            </a:r>
            <a:r>
              <a:rPr lang="en-US" sz="2400" b="1" i="1" dirty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en-US" sz="2400" b="1" i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unreal present or future</a:t>
            </a:r>
            <a:r>
              <a:rPr lang="en-US" sz="2400" i="1" dirty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endParaRPr lang="en-US" sz="2400" b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Georgia" panose="02040502050405020303" pitchFamily="18" charset="0"/>
              </a:rPr>
              <a:t>If the internet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didn’t exist</a:t>
            </a:r>
            <a:r>
              <a:rPr lang="en-US" sz="2800" dirty="0">
                <a:latin typeface="Georgia" panose="02040502050405020303" pitchFamily="18" charset="0"/>
              </a:rPr>
              <a:t>, I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wouldn’t have</a:t>
            </a:r>
            <a:r>
              <a:rPr lang="en-US" sz="2800" dirty="0">
                <a:latin typeface="Georgia" panose="02040502050405020303" pitchFamily="18" charset="0"/>
              </a:rPr>
              <a:t> a business.</a:t>
            </a:r>
          </a:p>
          <a:p>
            <a:pPr marL="0" indent="0">
              <a:buNone/>
            </a:pPr>
            <a:r>
              <a:rPr lang="en-US" sz="2800" dirty="0">
                <a:latin typeface="Georgia" panose="02040502050405020303" pitchFamily="18" charset="0"/>
              </a:rPr>
              <a:t>If they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turned off </a:t>
            </a:r>
            <a:r>
              <a:rPr lang="en-US" sz="2800" dirty="0">
                <a:latin typeface="Georgia" panose="02040502050405020303" pitchFamily="18" charset="0"/>
              </a:rPr>
              <a:t>their computers, they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might make</a:t>
            </a:r>
            <a:r>
              <a:rPr lang="en-US" sz="2800" dirty="0">
                <a:latin typeface="Georgia" panose="02040502050405020303" pitchFamily="18" charset="0"/>
              </a:rPr>
              <a:t> some friends.</a:t>
            </a:r>
          </a:p>
          <a:p>
            <a:pPr marL="0" indent="0">
              <a:buNone/>
            </a:pPr>
            <a:r>
              <a:rPr lang="en-US" sz="2800" dirty="0">
                <a:latin typeface="Georgia" panose="02040502050405020303" pitchFamily="18" charset="0"/>
              </a:rPr>
              <a:t>We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’d lose</a:t>
            </a:r>
            <a:r>
              <a:rPr lang="en-US" sz="2800" dirty="0">
                <a:latin typeface="Georgia" panose="02040502050405020303" pitchFamily="18" charset="0"/>
              </a:rPr>
              <a:t> a lot of customers if our website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crashed</a:t>
            </a:r>
            <a:r>
              <a:rPr lang="en-US" sz="28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330225"/>
              </p:ext>
            </p:extLst>
          </p:nvPr>
        </p:nvGraphicFramePr>
        <p:xfrm>
          <a:off x="467544" y="4941168"/>
          <a:ext cx="8280920" cy="1219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40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Georgia" pitchFamily="18" charset="0"/>
                        </a:rPr>
                        <a:t>condition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Georgia" pitchFamily="18" charset="0"/>
                        </a:rPr>
                        <a:t>activity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eorgia" pitchFamily="18" charset="0"/>
                        </a:rPr>
                        <a:t>   IF + </a:t>
                      </a:r>
                      <a:r>
                        <a:rPr lang="en-US" sz="2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eorgia" pitchFamily="18" charset="0"/>
                        </a:rPr>
                        <a:t>past simple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eorgia" pitchFamily="18" charset="0"/>
                        </a:rPr>
                        <a:t>   would + infinitive</a:t>
                      </a:r>
                    </a:p>
                    <a:p>
                      <a:r>
                        <a:rPr lang="en-US" sz="2400" dirty="0">
                          <a:latin typeface="Georgia" pitchFamily="18" charset="0"/>
                        </a:rPr>
                        <a:t>   (might, could,…)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384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296D7F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Georgia" pitchFamily="18" charset="0"/>
              </a:rPr>
              <a:t>First vs. Second conditional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296D7F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just"/>
            <a:r>
              <a:rPr lang="en-US" sz="1600" b="1" dirty="0">
                <a:solidFill>
                  <a:schemeClr val="bg1"/>
                </a:solidFill>
                <a:latin typeface="Georgia" pitchFamily="18" charset="0"/>
              </a:rPr>
              <a:t>					       			</a:t>
            </a:r>
            <a:r>
              <a:rPr lang="en-US" sz="1600" b="1">
                <a:solidFill>
                  <a:schemeClr val="bg1"/>
                </a:solidFill>
                <a:latin typeface="Georgia" pitchFamily="18" charset="0"/>
              </a:rPr>
              <a:t>    </a:t>
            </a:r>
            <a:endParaRPr lang="en-US" sz="16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764704"/>
            <a:ext cx="8926979" cy="5544616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b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Georgia" panose="02040502050405020303" pitchFamily="18" charset="0"/>
              </a:rPr>
              <a:t>If I have enough money, I’ll buy a new laptop.</a:t>
            </a:r>
          </a:p>
          <a:p>
            <a:pPr marL="0" indent="0">
              <a:buNone/>
            </a:pPr>
            <a:r>
              <a:rPr lang="en-US" sz="2800" dirty="0">
                <a:latin typeface="Georgia" panose="02040502050405020303" pitchFamily="18" charset="0"/>
              </a:rPr>
              <a:t>	</a:t>
            </a:r>
            <a:r>
              <a:rPr lang="en-US" sz="2800" i="1" dirty="0">
                <a:latin typeface="Georgia" panose="02040502050405020303" pitchFamily="18" charset="0"/>
              </a:rPr>
              <a:t>=&gt; I’m saving money and I think one day I’ll 	have 	enough to buy a laptop – it’s </a:t>
            </a:r>
            <a:r>
              <a:rPr lang="en-US" sz="2800" b="1" i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a real 	possibility</a:t>
            </a:r>
            <a:r>
              <a:rPr lang="en-US" sz="2800" i="1" dirty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endParaRPr lang="en-US" sz="28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Georgia" panose="02040502050405020303" pitchFamily="18" charset="0"/>
              </a:rPr>
              <a:t>If I had enough money, I’d buy a new laptop. </a:t>
            </a:r>
          </a:p>
          <a:p>
            <a:pPr marL="0" indent="0">
              <a:buNone/>
            </a:pPr>
            <a:r>
              <a:rPr lang="en-US" sz="2800" dirty="0">
                <a:latin typeface="Georgia" panose="02040502050405020303" pitchFamily="18" charset="0"/>
              </a:rPr>
              <a:t>	</a:t>
            </a:r>
            <a:r>
              <a:rPr lang="en-US" sz="2800" i="1" dirty="0">
                <a:latin typeface="Georgia" panose="02040502050405020303" pitchFamily="18" charset="0"/>
              </a:rPr>
              <a:t>=&gt; I don’t earn enough money to save for a 	laptop – </a:t>
            </a:r>
            <a:r>
              <a:rPr lang="en-US" sz="2800" b="1" i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it’s impossible</a:t>
            </a:r>
            <a:r>
              <a:rPr lang="en-US" sz="2800" i="1" dirty="0">
                <a:latin typeface="Georgia" panose="02040502050405020303" pitchFamily="18" charset="0"/>
              </a:rPr>
              <a:t> for me to buy a new 	one.</a:t>
            </a:r>
          </a:p>
        </p:txBody>
      </p:sp>
    </p:spTree>
    <p:extLst>
      <p:ext uri="{BB962C8B-B14F-4D97-AF65-F5344CB8AC3E}">
        <p14:creationId xmlns:p14="http://schemas.microsoft.com/office/powerpoint/2010/main" val="324898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second_conditional (3)[20220919132509314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247</Words>
  <Application>Microsoft Office PowerPoint</Application>
  <PresentationFormat>On-screen Show (4:3)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Garamond</vt:lpstr>
      <vt:lpstr>Georgia</vt:lpstr>
      <vt:lpstr>Motiv systému Office</vt:lpstr>
      <vt:lpstr>PowerPoint Presentation</vt:lpstr>
      <vt:lpstr>PowerPoint Presentation</vt:lpstr>
      <vt:lpstr>PowerPoint Presentation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Lukáčová Eva</dc:creator>
  <cp:lastModifiedBy>ucitel</cp:lastModifiedBy>
  <cp:revision>21</cp:revision>
  <cp:lastPrinted>2015-02-16T11:35:56Z</cp:lastPrinted>
  <dcterms:created xsi:type="dcterms:W3CDTF">2015-02-16T10:53:11Z</dcterms:created>
  <dcterms:modified xsi:type="dcterms:W3CDTF">2022-09-19T11:25:13Z</dcterms:modified>
</cp:coreProperties>
</file>