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343" r:id="rId3"/>
    <p:sldId id="344" r:id="rId4"/>
    <p:sldId id="298" r:id="rId5"/>
    <p:sldId id="345" r:id="rId6"/>
    <p:sldId id="346" r:id="rId7"/>
    <p:sldId id="303" r:id="rId8"/>
    <p:sldId id="335" r:id="rId9"/>
    <p:sldId id="363" r:id="rId10"/>
    <p:sldId id="361" r:id="rId11"/>
    <p:sldId id="358" r:id="rId12"/>
    <p:sldId id="300" r:id="rId13"/>
    <p:sldId id="301" r:id="rId14"/>
    <p:sldId id="277" r:id="rId15"/>
    <p:sldId id="278" r:id="rId16"/>
    <p:sldId id="347" r:id="rId17"/>
    <p:sldId id="302" r:id="rId18"/>
    <p:sldId id="306" r:id="rId19"/>
    <p:sldId id="271" r:id="rId20"/>
    <p:sldId id="305" r:id="rId21"/>
    <p:sldId id="308" r:id="rId22"/>
    <p:sldId id="349" r:id="rId23"/>
    <p:sldId id="310" r:id="rId24"/>
    <p:sldId id="356" r:id="rId25"/>
    <p:sldId id="330" r:id="rId26"/>
    <p:sldId id="284" r:id="rId27"/>
    <p:sldId id="294" r:id="rId28"/>
    <p:sldId id="295" r:id="rId29"/>
    <p:sldId id="312" r:id="rId30"/>
    <p:sldId id="323" r:id="rId31"/>
    <p:sldId id="315" r:id="rId32"/>
    <p:sldId id="313" r:id="rId33"/>
    <p:sldId id="378" r:id="rId34"/>
    <p:sldId id="368" r:id="rId35"/>
    <p:sldId id="377" r:id="rId36"/>
    <p:sldId id="290" r:id="rId37"/>
    <p:sldId id="291" r:id="rId38"/>
    <p:sldId id="357" r:id="rId39"/>
    <p:sldId id="320" r:id="rId40"/>
    <p:sldId id="321" r:id="rId41"/>
    <p:sldId id="369" r:id="rId42"/>
    <p:sldId id="370" r:id="rId43"/>
    <p:sldId id="371" r:id="rId44"/>
    <p:sldId id="292" r:id="rId45"/>
    <p:sldId id="293" r:id="rId46"/>
    <p:sldId id="317" r:id="rId47"/>
    <p:sldId id="325" r:id="rId48"/>
    <p:sldId id="353" r:id="rId49"/>
    <p:sldId id="354" r:id="rId50"/>
    <p:sldId id="372" r:id="rId51"/>
    <p:sldId id="319" r:id="rId52"/>
    <p:sldId id="375" r:id="rId53"/>
    <p:sldId id="376" r:id="rId54"/>
    <p:sldId id="366" r:id="rId55"/>
    <p:sldId id="373" r:id="rId56"/>
    <p:sldId id="374" r:id="rId57"/>
    <p:sldId id="348" r:id="rId58"/>
    <p:sldId id="322" r:id="rId59"/>
    <p:sldId id="327" r:id="rId60"/>
    <p:sldId id="328" r:id="rId61"/>
    <p:sldId id="329" r:id="rId62"/>
    <p:sldId id="350" r:id="rId6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22"/>
    <a:srgbClr val="67E1E7"/>
    <a:srgbClr val="8BFFFF"/>
    <a:srgbClr val="66FFFF"/>
    <a:srgbClr val="663300"/>
    <a:srgbClr val="CC3300"/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73" autoAdjust="0"/>
  </p:normalViewPr>
  <p:slideViewPr>
    <p:cSldViewPr>
      <p:cViewPr varScale="1">
        <p:scale>
          <a:sx n="84" d="100"/>
          <a:sy n="84" d="100"/>
        </p:scale>
        <p:origin x="12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E9FDD-CBBE-4CA6-B121-3D4533AE68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051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718EF-6369-45E1-BC56-577AD11184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59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CE99E-BC2F-4242-BCF9-E449746CED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747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Nadpis, videoklip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média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20D92-1507-4762-93D0-EAB6985994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624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FA9F3-D444-456E-BBC9-B953639460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442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E7EE-30D2-4844-A62F-8962F9196C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904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69DB2-1D9B-4517-96BE-AE3ECB67ED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796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C75F-2BB9-4D2A-BB6C-44B5EE51FF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667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99565-7967-44DF-ACCA-DF303AE9DE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20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A8100-7F0E-4B87-BC76-B1F1385AD4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707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6E46B-890F-4917-8E16-D165B2D4C5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31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B4BC9-BFF8-4BE6-BED1-89E79B315C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745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DE11502-8A37-4178-AA1E-3EEDF634AF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download.roche.com/selection/cobas8000/original/0004.jp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C6Py-6u7aAhULKuwKHQvRBr8QjRx6BAgBEAU&amp;url=https://www.corelaboratory.abbott/int/en/offerings/brands/Alinity&amp;psig=AOvVaw27x6DaUN9lt0FcvUxbUrdq&amp;ust=1525618649231664" TargetMode="External"/><Relationship Id="rId2" Type="http://schemas.openxmlformats.org/officeDocument/2006/relationships/hyperlink" Target="https://www.google.com/url?sa=i&amp;rct=j&amp;q=&amp;esrc=s&amp;source=images&amp;cd=&amp;cad=rja&amp;uact=8&amp;ved=2ahUKEwjhj8vp6e7aAhUCKewKHcVACgMQjRx6BAgBEAU&amp;url=https://www.corelaboratory.abbott/int/es/offerings/brands/Alinity&amp;psig=AOvVaw1FYKFyfBnOQnLElEoMxE3u&amp;ust=152561845030889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blockscientificstore.com/PhotoGallery.asp?ProductCode=Vitros-950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Analytická a perianalytická automatizace a robotizace</a:t>
            </a:r>
            <a:r>
              <a:rPr lang="cs-CZ" altLang="cs-CZ" b="1" smtClean="0"/>
              <a:t/>
            </a:r>
            <a:br>
              <a:rPr lang="cs-CZ" altLang="cs-CZ" b="1" smtClean="0"/>
            </a:br>
            <a:endParaRPr lang="cs-CZ" altLang="cs-CZ" sz="3200" b="1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r>
              <a:rPr lang="cs-CZ" altLang="cs-CZ" sz="2300" smtClean="0"/>
              <a:t>                                    Miroslava Beňovská</a:t>
            </a:r>
          </a:p>
          <a:p>
            <a:pPr eaLnBrk="1" hangingPunct="1">
              <a:defRPr/>
            </a:pP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smtClean="0"/>
              <a:t>Aeroset – firma Abbott:</a:t>
            </a:r>
            <a:br>
              <a:rPr lang="cs-CZ" altLang="cs-CZ" sz="2400" smtClean="0"/>
            </a:br>
            <a:r>
              <a:rPr lang="cs-CZ" altLang="cs-CZ" sz="2400" smtClean="0"/>
              <a:t>Čip na stanovení Na</a:t>
            </a:r>
            <a:r>
              <a:rPr lang="cs-CZ" altLang="cs-CZ" sz="2400" baseline="30000" smtClean="0"/>
              <a:t>+</a:t>
            </a:r>
            <a:r>
              <a:rPr lang="cs-CZ" altLang="cs-CZ" sz="2400" smtClean="0"/>
              <a:t>, K</a:t>
            </a:r>
            <a:r>
              <a:rPr lang="cs-CZ" altLang="cs-CZ" sz="2400" baseline="30000" smtClean="0"/>
              <a:t>+</a:t>
            </a:r>
            <a:r>
              <a:rPr lang="cs-CZ" altLang="cs-CZ" sz="2400" smtClean="0"/>
              <a:t>,Cl</a:t>
            </a:r>
            <a:r>
              <a:rPr lang="cs-CZ" altLang="cs-CZ" sz="2400" baseline="30000" smtClean="0"/>
              <a:t>-</a:t>
            </a:r>
          </a:p>
        </p:txBody>
      </p:sp>
      <p:pic>
        <p:nvPicPr>
          <p:cNvPr id="11267" name="Picture 3" descr="sejmout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052513"/>
            <a:ext cx="4362450" cy="5545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dirty="0"/>
              <a:t>3</a:t>
            </a:r>
            <a:r>
              <a:rPr lang="cs-CZ" altLang="cs-CZ" sz="2400" b="1" dirty="0" smtClean="0"/>
              <a:t>. Princip analyzátoru – chemiluminiscence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 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Automatické imunochemické analyzátory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91512" cy="55895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Spojení </a:t>
            </a:r>
            <a:r>
              <a:rPr lang="cs-CZ" altLang="cs-CZ" sz="2400" b="1" dirty="0" smtClean="0">
                <a:solidFill>
                  <a:srgbClr val="990000"/>
                </a:solidFill>
              </a:rPr>
              <a:t>luminiscenčních technik a </a:t>
            </a:r>
            <a:r>
              <a:rPr lang="cs-CZ" altLang="cs-CZ" sz="2400" b="1" dirty="0" err="1" smtClean="0">
                <a:solidFill>
                  <a:srgbClr val="990000"/>
                </a:solidFill>
              </a:rPr>
              <a:t>imunoanalýzy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Na nich většina imunoanalytických metod v laboratorní medicíně - biochemie, sérologie, transfúzní stanice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Automatizace koncem 80. let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 analyty s nízkou koncentrací (</a:t>
            </a:r>
            <a:r>
              <a:rPr lang="cs-CZ" altLang="cs-CZ" sz="2400" dirty="0" err="1" smtClean="0"/>
              <a:t>nmol</a:t>
            </a:r>
            <a:r>
              <a:rPr lang="cs-CZ" altLang="cs-CZ" sz="2400" dirty="0" smtClean="0"/>
              <a:t>/l, </a:t>
            </a:r>
            <a:r>
              <a:rPr lang="cs-CZ" altLang="cs-CZ" sz="2400" dirty="0" err="1" smtClean="0"/>
              <a:t>pmol</a:t>
            </a:r>
            <a:r>
              <a:rPr lang="cs-CZ" altLang="cs-CZ" sz="2400" dirty="0" smtClean="0"/>
              <a:t>/l)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Využití reakce antigen – protilátka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Značená protilátka (případně antigen)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Většinou heterogenní </a:t>
            </a:r>
            <a:r>
              <a:rPr lang="cs-CZ" altLang="cs-CZ" sz="2400" dirty="0" err="1" smtClean="0"/>
              <a:t>imunoanalýza</a:t>
            </a:r>
            <a:r>
              <a:rPr lang="cs-CZ" altLang="cs-CZ" sz="2400" dirty="0" smtClean="0"/>
              <a:t> (pevný povrch – paramagnetické částice, kulička)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Doba analýzy 15 – 60 min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Detekce s vysokou citlivostí (chemiluminiscence, </a:t>
            </a:r>
            <a:r>
              <a:rPr lang="cs-CZ" altLang="cs-CZ" sz="2400" dirty="0" err="1" smtClean="0"/>
              <a:t>elektrochemiluminiscence</a:t>
            </a:r>
            <a:r>
              <a:rPr lang="cs-CZ" altLang="cs-CZ" sz="2400" dirty="0" smtClean="0"/>
              <a:t>, fluorescence..)</a:t>
            </a:r>
          </a:p>
          <a:p>
            <a:pPr eaLnBrk="1" hangingPunct="1">
              <a:defRPr/>
            </a:pPr>
            <a:r>
              <a:rPr lang="cs-CZ" altLang="cs-CZ" sz="2400" dirty="0" smtClean="0"/>
              <a:t>Kazetový systém reagencií</a:t>
            </a:r>
          </a:p>
          <a:p>
            <a:pPr eaLnBrk="1" hangingPunct="1">
              <a:defRPr/>
            </a:pPr>
            <a:r>
              <a:rPr lang="cs-CZ" altLang="cs-CZ" sz="2400" dirty="0" smtClean="0"/>
              <a:t>Cena imunochemických vyšetření  poměrně vysoká -  řádově mezi 50 – 200 Kč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3684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</a:rPr>
              <a:t>Automatické analyzátory - </a:t>
            </a: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diskrétní</a:t>
            </a:r>
            <a:r>
              <a:rPr lang="cs-CZ" altLang="cs-CZ" sz="3200" b="1" smtClean="0">
                <a:solidFill>
                  <a:srgbClr val="CC3300"/>
                </a:solidFill>
              </a:rPr>
              <a:t/>
            </a:r>
            <a:br>
              <a:rPr lang="cs-CZ" altLang="cs-CZ" sz="3200" b="1" smtClean="0">
                <a:solidFill>
                  <a:srgbClr val="CC3300"/>
                </a:solidFill>
              </a:rPr>
            </a:br>
            <a:endParaRPr lang="cs-CZ" altLang="cs-CZ" sz="3200" b="1" smtClean="0">
              <a:solidFill>
                <a:srgbClr val="CC330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Napodobení jednotlivých kroků manuální analýzy</a:t>
            </a:r>
          </a:p>
          <a:p>
            <a:pPr eaLnBrk="1" hangingPunct="1">
              <a:defRPr/>
            </a:pPr>
            <a:r>
              <a:rPr lang="cs-CZ" altLang="cs-CZ" sz="2800" dirty="0" smtClean="0"/>
              <a:t>V současnosti – diskrétní selektivní  „</a:t>
            </a:r>
            <a:r>
              <a:rPr lang="cs-CZ" altLang="cs-CZ" sz="2800" dirty="0" err="1" smtClean="0"/>
              <a:t>random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access</a:t>
            </a:r>
            <a:r>
              <a:rPr lang="cs-CZ" altLang="cs-CZ" sz="2800" dirty="0" smtClean="0"/>
              <a:t>“ analyzátory – výběr z řady metod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altLang="cs-CZ" sz="2800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000" b="1" dirty="0" smtClean="0">
                <a:solidFill>
                  <a:srgbClr val="CC3300"/>
                </a:solidFill>
                <a:cs typeface="Times New Roman" pitchFamily="18" charset="0"/>
              </a:rPr>
              <a:t>Kontinuální</a:t>
            </a:r>
            <a:r>
              <a:rPr lang="cs-CZ" altLang="cs-CZ" sz="2000" b="1" dirty="0" smtClean="0">
                <a:solidFill>
                  <a:srgbClr val="CC3300"/>
                </a:solidFill>
              </a:rPr>
              <a:t> analyzátory -</a:t>
            </a:r>
            <a:r>
              <a:rPr lang="cs-CZ" altLang="cs-CZ" sz="2800" dirty="0" smtClean="0"/>
              <a:t> </a:t>
            </a:r>
            <a:r>
              <a:rPr lang="cs-CZ" altLang="cs-CZ" sz="2000" dirty="0" smtClean="0"/>
              <a:t>procesy kontinuálně v </a:t>
            </a:r>
            <a:r>
              <a:rPr lang="cs-CZ" altLang="cs-CZ" sz="2000" dirty="0" err="1" smtClean="0"/>
              <a:t>hadičkovém</a:t>
            </a:r>
            <a:r>
              <a:rPr lang="cs-CZ" altLang="cs-CZ" sz="2000" dirty="0" smtClean="0"/>
              <a:t> systému, oddělení vzorku a reagencií bublinami, v místě rozšíření hadičky smíchání a start reakce, měření v průtokové kyvetě, pouze po metodách – vývoj nepokračuje</a:t>
            </a:r>
          </a:p>
          <a:p>
            <a:pPr eaLnBrk="1" hangingPunct="1">
              <a:defRPr/>
            </a:pPr>
            <a:endParaRPr lang="cs-CZ" altLang="cs-CZ" sz="2800" dirty="0" smtClean="0"/>
          </a:p>
          <a:p>
            <a:pPr eaLnBrk="1" hangingPunct="1">
              <a:defRPr/>
            </a:pPr>
            <a:endParaRPr lang="cs-CZ" altLang="cs-CZ" sz="2800" dirty="0" smtClean="0"/>
          </a:p>
          <a:p>
            <a:pPr eaLnBrk="1" hangingPunct="1">
              <a:defRPr/>
            </a:pPr>
            <a:endParaRPr lang="cs-CZ" altLang="cs-CZ" sz="2800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033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373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smtClean="0"/>
              <a:t>Transportní systém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dopravuje vzorky ze vstupu analyzátoru do pracovního prostoru a na výstup z analyzátoru (posun stojánků se vzorky lineárním nebo otáčivým pohybem)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na vstupu laserová čtečka čarových kódů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dirty="0" err="1" smtClean="0"/>
              <a:t>Pipetor</a:t>
            </a:r>
            <a:r>
              <a:rPr lang="cs-CZ" altLang="cs-CZ" sz="2000" b="1" i="1" dirty="0" smtClean="0"/>
              <a:t> vzorků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zajišťuje pipetování vzorku do kyvety, je  z inertního materiálu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při kontaktu se vzorkem hladinový senzor zastaví pohyb </a:t>
            </a:r>
            <a:r>
              <a:rPr lang="cs-CZ" altLang="cs-CZ" sz="2000" b="1" dirty="0" err="1" smtClean="0"/>
              <a:t>pipetoru</a:t>
            </a:r>
            <a:r>
              <a:rPr lang="cs-CZ" altLang="cs-CZ" sz="2000" b="1" dirty="0" smtClean="0"/>
              <a:t>, nasátí vzorku těsně pod hladinou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dirty="0" smtClean="0"/>
              <a:t>    </a:t>
            </a:r>
            <a:r>
              <a:rPr lang="cs-CZ" altLang="cs-CZ" sz="2000" b="1" dirty="0" err="1" smtClean="0"/>
              <a:t>pipetovací</a:t>
            </a:r>
            <a:r>
              <a:rPr lang="cs-CZ" altLang="cs-CZ" sz="2000" b="1" dirty="0" smtClean="0"/>
              <a:t> objemy 1-20 </a:t>
            </a:r>
            <a:r>
              <a:rPr lang="cs-CZ" altLang="cs-CZ" sz="2000" b="1" dirty="0" err="1" smtClean="0"/>
              <a:t>ul</a:t>
            </a:r>
            <a:endParaRPr lang="cs-CZ" altLang="cs-CZ" sz="20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detekce sraženiny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dirty="0" smtClean="0"/>
              <a:t>    při ucpání se zvýší podtlak - systém detekuje chybu pipetování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 smtClean="0"/>
              <a:t>Zabránění  kontaminaci (cary </a:t>
            </a:r>
            <a:r>
              <a:rPr lang="cs-CZ" altLang="cs-CZ" sz="2000" b="1" dirty="0" err="1" smtClean="0"/>
              <a:t>over</a:t>
            </a:r>
            <a:r>
              <a:rPr lang="cs-CZ" altLang="cs-CZ" sz="2000" b="1" dirty="0" smtClean="0"/>
              <a:t>) – omytí </a:t>
            </a:r>
            <a:r>
              <a:rPr lang="cs-CZ" altLang="cs-CZ" sz="2000" b="1" dirty="0" err="1" smtClean="0"/>
              <a:t>pipetovací</a:t>
            </a:r>
            <a:r>
              <a:rPr lang="cs-CZ" altLang="cs-CZ" sz="2000" b="1" dirty="0" smtClean="0"/>
              <a:t> jehly zevně i  vnitřně, případně využití </a:t>
            </a:r>
            <a:r>
              <a:rPr lang="cs-CZ" altLang="cs-CZ" sz="2000" b="1" dirty="0" err="1" smtClean="0"/>
              <a:t>pipetovací</a:t>
            </a:r>
            <a:r>
              <a:rPr lang="cs-CZ" altLang="cs-CZ" sz="2000" b="1" dirty="0" smtClean="0"/>
              <a:t> špičky (</a:t>
            </a:r>
            <a:r>
              <a:rPr lang="cs-CZ" altLang="cs-CZ" sz="2000" b="1" dirty="0" err="1" smtClean="0"/>
              <a:t>imunoanalýza</a:t>
            </a:r>
            <a:r>
              <a:rPr lang="cs-CZ" altLang="cs-CZ" sz="2000" b="1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ideo_zkouška_2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ideo_zkouška_2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3962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sz="2800" b="1" i="1" smtClean="0"/>
              <a:t>Inkubační lázeň</a:t>
            </a:r>
            <a:endParaRPr lang="cs-CZ" altLang="cs-CZ" sz="2800" smtClean="0"/>
          </a:p>
          <a:p>
            <a:pPr eaLnBrk="1" hangingPunct="1">
              <a:defRPr/>
            </a:pPr>
            <a:r>
              <a:rPr lang="cs-CZ" altLang="cs-CZ" sz="2800" smtClean="0"/>
              <a:t>umístěny reakční kyvety</a:t>
            </a:r>
          </a:p>
          <a:p>
            <a:pPr eaLnBrk="1" hangingPunct="1">
              <a:defRPr/>
            </a:pPr>
            <a:r>
              <a:rPr lang="cs-CZ" altLang="cs-CZ" sz="2800" smtClean="0"/>
              <a:t>37 °C s přesností ± 0,1 °C (enzymy)</a:t>
            </a:r>
          </a:p>
          <a:p>
            <a:pPr eaLnBrk="1" hangingPunct="1">
              <a:defRPr/>
            </a:pPr>
            <a:r>
              <a:rPr lang="cs-CZ" altLang="cs-CZ" sz="2800" smtClean="0"/>
              <a:t>teplotní prostředí zajišťuje cirkulující voda, olej nebo vzduch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sz="2800" smtClean="0"/>
          </a:p>
          <a:p>
            <a:pPr eaLnBrk="1" hangingPunct="1">
              <a:defRPr/>
            </a:pPr>
            <a:endParaRPr lang="cs-CZ" altLang="cs-CZ" sz="280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Dávkovače reagencií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pracují na stejném principu včetně hladinových senzorů a oplachu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objemy např. 20-200 µl (reakční kyveta)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Přesné odměřování objemu vzorku a dávkování reagencií zajišťují pístové dávkovače, s koncovými </a:t>
            </a:r>
            <a:r>
              <a:rPr lang="cs-CZ" altLang="cs-CZ" sz="2400" dirty="0" err="1" smtClean="0"/>
              <a:t>pipetory</a:t>
            </a:r>
            <a:r>
              <a:rPr lang="cs-CZ" altLang="cs-CZ" sz="2400" dirty="0" smtClean="0"/>
              <a:t> jsou spojeny hadičkami naplněnými vodou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Reakční kyvety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 ( asi 100 µl)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jednorázové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opakovaně používané po automatickém vymytí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propustnost materiálu pro UV záření (340 </a:t>
            </a:r>
            <a:r>
              <a:rPr lang="cs-CZ" altLang="cs-CZ" sz="2400" dirty="0" err="1" smtClean="0"/>
              <a:t>nm</a:t>
            </a:r>
            <a:r>
              <a:rPr lang="cs-CZ" altLang="cs-CZ" sz="2400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syntetické materiály, křemenné sklo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47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Reagencie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běžně dvě reagencie na jednu metodu (často v kazetě)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tekuté (</a:t>
            </a:r>
            <a:r>
              <a:rPr lang="cs-CZ" altLang="cs-CZ" sz="2400" dirty="0" err="1" smtClean="0"/>
              <a:t>ready</a:t>
            </a:r>
            <a:r>
              <a:rPr lang="cs-CZ" altLang="cs-CZ" sz="2400" dirty="0" smtClean="0"/>
              <a:t> to use)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chlazené (stabilita)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označeny čarovým kódem nebo RFID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otáčení </a:t>
            </a:r>
            <a:r>
              <a:rPr lang="cs-CZ" altLang="cs-CZ" sz="2400" dirty="0" err="1" smtClean="0"/>
              <a:t>reag</a:t>
            </a:r>
            <a:r>
              <a:rPr lang="cs-CZ" altLang="cs-CZ" sz="2400" dirty="0" smtClean="0"/>
              <a:t>. kruhu před pipetováním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Míchadlo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zajišťuje promíchání reakční směsi v kyvetě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rotačním pohybem lopatky míchadla,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</a:t>
            </a:r>
            <a:r>
              <a:rPr lang="cs-CZ" altLang="cs-CZ" sz="2400" dirty="0" smtClean="0">
                <a:solidFill>
                  <a:srgbClr val="C00000"/>
                </a:solidFill>
              </a:rPr>
              <a:t>ultrazvuk</a:t>
            </a:r>
            <a:r>
              <a:rPr lang="cs-CZ" altLang="cs-CZ" sz="2400" dirty="0" smtClean="0"/>
              <a:t>, probubláním vzduchovými bublinami aj.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Mycí stanice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po měření odsává reakční směs, myje  a suší kyvety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Liverpool_04 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600" y="-1981200"/>
            <a:ext cx="14427200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611188" y="549275"/>
            <a:ext cx="807561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r>
              <a:rPr lang="cs-CZ" altLang="cs-CZ" sz="3600" b="1" smtClean="0">
                <a:latin typeface="Verdana" pitchFamily="34" charset="0"/>
              </a:rPr>
              <a:t>L</a:t>
            </a:r>
            <a:r>
              <a:rPr lang="pt-PT" altLang="cs-CZ" sz="3600" b="1" smtClean="0">
                <a:latin typeface="Verdana" pitchFamily="34" charset="0"/>
              </a:rPr>
              <a:t>aboratorní proces</a:t>
            </a:r>
            <a:r>
              <a:rPr lang="cs-CZ" altLang="cs-CZ" sz="3600" b="1" smtClean="0">
                <a:latin typeface="Verdana" pitchFamily="34" charset="0"/>
              </a:rPr>
              <a:t/>
            </a:r>
            <a:br>
              <a:rPr lang="cs-CZ" altLang="cs-CZ" sz="3600" b="1" smtClean="0">
                <a:latin typeface="Verdana" pitchFamily="34" charset="0"/>
              </a:rPr>
            </a:br>
            <a:endParaRPr lang="cs-CZ" altLang="cs-CZ" sz="3600" b="1" smtClean="0">
              <a:latin typeface="Verdana" pitchFamily="34" charset="0"/>
            </a:endParaRP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684213" y="1827213"/>
            <a:ext cx="828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endParaRPr lang="cs-CZ" altLang="cs-CZ" sz="2800" b="1" dirty="0" smtClean="0"/>
          </a:p>
          <a:p>
            <a:pPr>
              <a:defRPr/>
            </a:pPr>
            <a:r>
              <a:rPr lang="cs-CZ" altLang="cs-CZ" sz="2800" b="1" dirty="0" smtClean="0"/>
              <a:t>P</a:t>
            </a:r>
            <a:r>
              <a:rPr lang="pt-PT" altLang="cs-CZ" sz="2800" b="1" dirty="0" smtClean="0"/>
              <a:t>reanalytická</a:t>
            </a:r>
            <a:r>
              <a:rPr lang="pt-PT" altLang="cs-CZ" sz="2800" dirty="0" smtClean="0"/>
              <a:t> </a:t>
            </a:r>
            <a:r>
              <a:rPr lang="cs-CZ" altLang="cs-CZ" sz="2800" b="1" dirty="0" smtClean="0"/>
              <a:t>fáze</a:t>
            </a:r>
            <a:r>
              <a:rPr lang="cs-CZ" altLang="cs-CZ" sz="2800" dirty="0" smtClean="0"/>
              <a:t> -  </a:t>
            </a:r>
            <a:r>
              <a:rPr lang="pt-PT" altLang="cs-CZ" sz="2800" dirty="0" smtClean="0"/>
              <a:t>příprava </a:t>
            </a:r>
            <a:r>
              <a:rPr lang="cs-CZ" altLang="cs-CZ" sz="2800" dirty="0" smtClean="0"/>
              <a:t>   </a:t>
            </a:r>
            <a:r>
              <a:rPr lang="pt-PT" altLang="cs-CZ" sz="2800" dirty="0" smtClean="0"/>
              <a:t>vzorku </a:t>
            </a:r>
            <a:endParaRPr lang="cs-CZ" altLang="cs-CZ" sz="2800" dirty="0" smtClean="0"/>
          </a:p>
          <a:p>
            <a:pPr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              </a:t>
            </a:r>
            <a:r>
              <a:rPr lang="pt-PT" altLang="cs-CZ" sz="2800" dirty="0" smtClean="0"/>
              <a:t>k analýze </a:t>
            </a:r>
            <a:endParaRPr lang="cs-CZ" altLang="cs-CZ" sz="2800" dirty="0" smtClean="0"/>
          </a:p>
          <a:p>
            <a:pPr>
              <a:buFont typeface="Wingdings" pitchFamily="2" charset="2"/>
              <a:buNone/>
              <a:defRPr/>
            </a:pPr>
            <a:r>
              <a:rPr lang="pt-PT" altLang="cs-CZ" sz="2800" dirty="0" smtClean="0"/>
              <a:t>                                                     </a:t>
            </a:r>
            <a:endParaRPr lang="cs-CZ" altLang="cs-CZ" sz="2800" dirty="0" smtClean="0"/>
          </a:p>
          <a:p>
            <a:pPr>
              <a:defRPr/>
            </a:pPr>
            <a:r>
              <a:rPr lang="pt-PT" altLang="cs-CZ" sz="2800" b="1" dirty="0" smtClean="0">
                <a:solidFill>
                  <a:srgbClr val="C00000"/>
                </a:solidFill>
              </a:rPr>
              <a:t>Analytick</a:t>
            </a:r>
            <a:r>
              <a:rPr lang="cs-CZ" altLang="cs-CZ" sz="2800" b="1" dirty="0" smtClean="0">
                <a:solidFill>
                  <a:srgbClr val="C00000"/>
                </a:solidFill>
              </a:rPr>
              <a:t>á fáze - </a:t>
            </a:r>
            <a:r>
              <a:rPr lang="pt-PT" altLang="cs-CZ" sz="2800" dirty="0" smtClean="0">
                <a:solidFill>
                  <a:srgbClr val="C00000"/>
                </a:solidFill>
              </a:rPr>
              <a:t>stanovení </a:t>
            </a:r>
            <a:r>
              <a:rPr lang="cs-CZ" altLang="cs-CZ" sz="2800" dirty="0" smtClean="0">
                <a:solidFill>
                  <a:srgbClr val="C00000"/>
                </a:solidFill>
              </a:rPr>
              <a:t> </a:t>
            </a:r>
            <a:r>
              <a:rPr lang="pt-PT" altLang="cs-CZ" sz="2800" dirty="0" smtClean="0">
                <a:solidFill>
                  <a:srgbClr val="C00000"/>
                </a:solidFill>
              </a:rPr>
              <a:t>jednotlivých </a:t>
            </a:r>
            <a:r>
              <a:rPr lang="cs-CZ" altLang="cs-CZ" sz="2800" dirty="0" smtClean="0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altLang="cs-CZ" sz="2800" dirty="0" smtClean="0">
                <a:solidFill>
                  <a:srgbClr val="C00000"/>
                </a:solidFill>
              </a:rPr>
              <a:t>                               </a:t>
            </a:r>
            <a:r>
              <a:rPr lang="pt-PT" altLang="cs-CZ" sz="2800" dirty="0" smtClean="0">
                <a:solidFill>
                  <a:srgbClr val="C00000"/>
                </a:solidFill>
              </a:rPr>
              <a:t>parametrů</a:t>
            </a:r>
            <a:endParaRPr lang="cs-CZ" altLang="cs-CZ" sz="280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pt-PT" altLang="cs-CZ" sz="2800" b="1" dirty="0" smtClean="0">
              <a:solidFill>
                <a:srgbClr val="CC3300"/>
              </a:solidFill>
            </a:endParaRPr>
          </a:p>
          <a:p>
            <a:pPr>
              <a:defRPr/>
            </a:pPr>
            <a:r>
              <a:rPr lang="cs-CZ" altLang="cs-CZ" sz="2800" b="1" dirty="0" smtClean="0"/>
              <a:t>P</a:t>
            </a:r>
            <a:r>
              <a:rPr lang="pt-PT" altLang="cs-CZ" sz="2800" b="1" dirty="0" smtClean="0"/>
              <a:t>ostanalytická </a:t>
            </a:r>
            <a:r>
              <a:rPr lang="cs-CZ" altLang="cs-CZ" sz="2800" b="1" dirty="0" smtClean="0"/>
              <a:t>fáze</a:t>
            </a:r>
            <a:r>
              <a:rPr lang="pt-PT" altLang="cs-CZ" sz="2800" dirty="0" smtClean="0"/>
              <a:t> </a:t>
            </a:r>
            <a:r>
              <a:rPr lang="cs-CZ" altLang="cs-CZ" sz="2800" dirty="0" smtClean="0"/>
              <a:t>– </a:t>
            </a:r>
            <a:r>
              <a:rPr lang="pt-PT" altLang="cs-CZ" sz="2800" dirty="0" smtClean="0"/>
              <a:t>u</a:t>
            </a:r>
            <a:r>
              <a:rPr lang="cs-CZ" altLang="cs-CZ" sz="2800" dirty="0" err="1" smtClean="0"/>
              <a:t>skladnění</a:t>
            </a:r>
            <a:r>
              <a:rPr lang="cs-CZ" altLang="cs-CZ" sz="2800" dirty="0" smtClean="0"/>
              <a:t> </a:t>
            </a:r>
            <a:r>
              <a:rPr lang="pt-PT" altLang="cs-CZ" sz="2800" dirty="0" smtClean="0"/>
              <a:t>vzorků, </a:t>
            </a:r>
            <a:endParaRPr lang="cs-CZ" altLang="cs-CZ" sz="2800" dirty="0" smtClean="0"/>
          </a:p>
          <a:p>
            <a:pPr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              </a:t>
            </a:r>
            <a:r>
              <a:rPr lang="pt-PT" altLang="cs-CZ" sz="2800" dirty="0" smtClean="0"/>
              <a:t>interpretace výsledků</a:t>
            </a:r>
            <a:endParaRPr lang="cs-CZ" altLang="cs-CZ" sz="2800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Hlavní součásti automatického analyzátoru - software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Parametry-definice metod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způsob měření, vlnové délky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 pipetovaného vzorku a dávkovaných reagencií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měřící body - měření vzestupu nebo poklesu absorbance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hodnoty pro opakování analýzy s větším nebo menším objemem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Zobrazení a přenos výsledků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výsledky v databasi na obrazovce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možnost tisku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přenášeny do LIS a NIS do dokumentace pacienta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52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Hlavní součásti automatického analyzátoru - </a:t>
            </a:r>
            <a:r>
              <a:rPr lang="cs-CZ" altLang="cs-CZ" sz="3200" b="1" dirty="0"/>
              <a:t>software</a:t>
            </a:r>
            <a:endParaRPr lang="cs-CZ" altLang="cs-CZ" sz="3200" b="1" dirty="0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55895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Průběh reakce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Změny absorbance reakční směsi v kyvetě průběžně monitorovány a graficky zaznamenány (enzymy)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Chybová hlášení, autodiagnostika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Všechny činnosti analyzátoru naprogramované v  řídícím PC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pohyb pohyblivých součástí zajišťují krokové motory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funkce pohyblivých součástí - monitorována pomocí speciálních čidel - kontrola koncové polohy i času dosažení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při nedodržení se analyzátor </a:t>
            </a:r>
            <a:r>
              <a:rPr lang="cs-CZ" altLang="cs-CZ" sz="2400" dirty="0" smtClean="0">
                <a:solidFill>
                  <a:srgbClr val="C00000"/>
                </a:solidFill>
              </a:rPr>
              <a:t>zastaví s  chybovým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>
                <a:solidFill>
                  <a:srgbClr val="C00000"/>
                </a:solidFill>
              </a:rPr>
              <a:t> </a:t>
            </a:r>
            <a:r>
              <a:rPr lang="cs-CZ" altLang="cs-CZ" sz="2400" dirty="0" smtClean="0">
                <a:solidFill>
                  <a:srgbClr val="C00000"/>
                </a:solidFill>
              </a:rPr>
              <a:t>   hlášením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400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/>
              <a:t>Interní kontrola kvality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správnost kontrolována pravidelně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4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Reakční průběh</a:t>
            </a:r>
          </a:p>
        </p:txBody>
      </p:sp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7848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Zavedení automatických analyzátorů do klinické laboratorní praxe umožnilo: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endParaRPr lang="cs-CZ" altLang="cs-CZ" sz="320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Zvládnutí enormního nárůstu požadavků </a:t>
            </a:r>
          </a:p>
          <a:p>
            <a:pPr eaLnBrk="1" hangingPunct="1">
              <a:defRPr/>
            </a:pPr>
            <a:r>
              <a:rPr lang="cs-CZ" altLang="cs-CZ" sz="2800" smtClean="0"/>
              <a:t>Zkrácení časové odezvy (TAT) - statim desítky minut, vysoce speciální metody hodiny</a:t>
            </a:r>
          </a:p>
          <a:p>
            <a:pPr eaLnBrk="1" hangingPunct="1">
              <a:defRPr/>
            </a:pPr>
            <a:r>
              <a:rPr lang="cs-CZ" altLang="cs-CZ" sz="2800" smtClean="0"/>
              <a:t>Zajištění vyhovující přesnosti a správnosti analýz </a:t>
            </a:r>
          </a:p>
          <a:p>
            <a:pPr eaLnBrk="1" hangingPunct="1">
              <a:defRPr/>
            </a:pPr>
            <a:r>
              <a:rPr lang="cs-CZ" altLang="cs-CZ" sz="2800" smtClean="0"/>
              <a:t>Snížení spotřeby reagencií - zavedení mikrometod - náklady, životní prostředí</a:t>
            </a:r>
          </a:p>
          <a:p>
            <a:pPr eaLnBrk="1" hangingPunct="1">
              <a:defRPr/>
            </a:pPr>
            <a:r>
              <a:rPr lang="cs-CZ" altLang="cs-CZ" sz="2800" smtClean="0"/>
              <a:t>Snížení potřeby biologického materiálu</a:t>
            </a:r>
          </a:p>
          <a:p>
            <a:pPr eaLnBrk="1" hangingPunct="1">
              <a:defRPr/>
            </a:pPr>
            <a:r>
              <a:rPr lang="cs-CZ" altLang="cs-CZ" sz="2800" smtClean="0"/>
              <a:t>Zvýšení hygienického standardu </a:t>
            </a:r>
          </a:p>
          <a:p>
            <a:pPr eaLnBrk="1" hangingPunct="1">
              <a:defRPr/>
            </a:pPr>
            <a:r>
              <a:rPr lang="cs-CZ" altLang="cs-CZ" sz="2800" smtClean="0"/>
              <a:t>Elektronické zpracování získaných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008063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/>
              <a:t>Globální rozložení diagnostického průmyslu</a:t>
            </a:r>
            <a:endParaRPr lang="cs-CZ" sz="2800" b="1" dirty="0"/>
          </a:p>
        </p:txBody>
      </p:sp>
      <p:pic>
        <p:nvPicPr>
          <p:cNvPr id="25603" name="Picture 2" descr="F:\Cina\20151014_042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Integrace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Spojení  přístrojů (modulů) pracujících na různém principu </a:t>
            </a:r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Nejčastěji přístroje (moduly) na </a:t>
            </a:r>
            <a:r>
              <a:rPr lang="cs-CZ" altLang="cs-CZ" dirty="0" smtClean="0">
                <a:solidFill>
                  <a:srgbClr val="C00000"/>
                </a:solidFill>
              </a:rPr>
              <a:t>klinickou chemii a imunochemii</a:t>
            </a:r>
          </a:p>
          <a:p>
            <a:pPr eaLnBrk="1" hangingPunct="1">
              <a:defRPr/>
            </a:pPr>
            <a:endParaRPr lang="cs-CZ" altLang="cs-CZ" dirty="0" smtClean="0">
              <a:solidFill>
                <a:srgbClr val="C00000"/>
              </a:solidFill>
            </a:endParaRPr>
          </a:p>
          <a:p>
            <a:pPr eaLnBrk="1" hangingPunct="1">
              <a:defRPr/>
            </a:pPr>
            <a:r>
              <a:rPr lang="cs-CZ" altLang="cs-CZ" dirty="0" smtClean="0">
                <a:solidFill>
                  <a:srgbClr val="C00000"/>
                </a:solidFill>
              </a:rPr>
              <a:t>Spojení analytické a </a:t>
            </a:r>
            <a:r>
              <a:rPr lang="cs-CZ" altLang="cs-CZ" dirty="0" err="1" smtClean="0">
                <a:solidFill>
                  <a:srgbClr val="C00000"/>
                </a:solidFill>
              </a:rPr>
              <a:t>preanalytické</a:t>
            </a:r>
            <a:r>
              <a:rPr lang="cs-CZ" altLang="cs-CZ" dirty="0" smtClean="0"/>
              <a:t> techniky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0" y="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1" name="Snímek" r:id="rId3" imgW="4572180" imgH="3429163" progId="PowerPoint.Slide.8">
                  <p:embed/>
                </p:oleObj>
              </mc:Choice>
              <mc:Fallback>
                <p:oleObj name="Snímek" r:id="rId3" imgW="4572180" imgH="3429163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Obdélník 3"/>
          <p:cNvSpPr>
            <a:spLocks noChangeArrowheads="1"/>
          </p:cNvSpPr>
          <p:nvPr/>
        </p:nvSpPr>
        <p:spPr bwMode="auto">
          <a:xfrm>
            <a:off x="3462338" y="3244850"/>
            <a:ext cx="2219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hlink"/>
                </a:solidFill>
              </a:rPr>
              <a:t>Modular PPE, Roche</a:t>
            </a:r>
            <a:endParaRPr lang="cs-CZ" altLang="cs-CZ" sz="1800"/>
          </a:p>
        </p:txBody>
      </p:sp>
      <p:sp>
        <p:nvSpPr>
          <p:cNvPr id="27652" name="TextovéPole 4"/>
          <p:cNvSpPr txBox="1">
            <a:spLocks noChangeArrowheads="1"/>
          </p:cNvSpPr>
          <p:nvPr/>
        </p:nvSpPr>
        <p:spPr bwMode="auto">
          <a:xfrm>
            <a:off x="468313" y="836613"/>
            <a:ext cx="8207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2322"/>
                </a:solidFill>
              </a:rPr>
              <a:t>Modular PPE, Roche – </a:t>
            </a:r>
            <a:r>
              <a:rPr lang="cs-CZ" altLang="cs-CZ" sz="1800" b="1">
                <a:solidFill>
                  <a:srgbClr val="002322"/>
                </a:solidFill>
              </a:rPr>
              <a:t>první rozšířený integrovaný analyzátor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381000"/>
            <a:ext cx="836295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i="1" smtClean="0"/>
              <a:t>Cobas 6000 , Roche</a:t>
            </a:r>
            <a:br>
              <a:rPr lang="cs-CZ" altLang="cs-CZ" sz="4000" b="1" i="1" smtClean="0"/>
            </a:br>
            <a:endParaRPr lang="cs-CZ" altLang="cs-CZ" sz="4000" b="1" i="1" smtClean="0"/>
          </a:p>
        </p:txBody>
      </p:sp>
      <p:pic>
        <p:nvPicPr>
          <p:cNvPr id="28675" name="Picture 8" descr="7dcdaddc-c3d9-449c-91fa-37cf6d7ff6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696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i="1" smtClean="0"/>
              <a:t>Cobas 6000 , Roche</a:t>
            </a:r>
            <a:br>
              <a:rPr lang="cs-CZ" altLang="cs-CZ" sz="3200" b="1" i="1" smtClean="0"/>
            </a:br>
            <a:endParaRPr lang="cs-CZ" altLang="cs-CZ" sz="3200" b="1" i="1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Modul c 501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Absorpční fotometrie: Enzymy, substráty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    Turbidimetrie: Specifické proteiny, DAT 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ISE modul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Výkon až 1170 testů/hodinu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    Automatické vkládání a vykládání reagencií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    Možnost instalace metody jiné firmy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Modul e 601-Elektrochemiluminiscence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a) detekce sraženiny a pěny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b) jednorázové špičky eliminující přenos</a:t>
            </a:r>
            <a:br>
              <a:rPr lang="cs-CZ" altLang="cs-CZ" sz="2400" b="1" dirty="0" smtClean="0"/>
            </a:br>
            <a:r>
              <a:rPr lang="cs-CZ" altLang="cs-CZ" sz="2400" b="1" dirty="0" smtClean="0"/>
              <a:t>c) pravidelné promíchávání paramagnetických mikročástic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dirty="0" smtClean="0"/>
              <a:t>Reagencie kazetové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b="1" dirty="0" smtClean="0"/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5013325"/>
            <a:ext cx="1619250" cy="160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cobas® 8000 modular analyzer series with cobas c 701 module, cobas c 502 module and cobas e 602 module envisioned to provide serum work area solutions for large workload laboratori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3059113" y="404813"/>
            <a:ext cx="4090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Mimolaboratorní proces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29600" cy="41068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 smtClean="0"/>
              <a:t>Příprava pacienta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Odběr biologického materiálu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Elektronické zadání požadavků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Označení vzorků</a:t>
            </a:r>
          </a:p>
          <a:p>
            <a:pPr eaLnBrk="1" hangingPunct="1">
              <a:defRPr/>
            </a:pPr>
            <a:r>
              <a:rPr lang="cs-CZ" altLang="cs-CZ" sz="2800" b="1" dirty="0" smtClean="0"/>
              <a:t>Transport vzorku  - potrubní pošta, elektrická vozítka, výtahy, roboti (ultrazvukové mapování překážek)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altLang="cs-CZ" sz="2800" b="1" dirty="0" smtClean="0"/>
          </a:p>
        </p:txBody>
      </p:sp>
      <p:pic>
        <p:nvPicPr>
          <p:cNvPr id="4100" name="Picture 6" descr="https://patentimages.storage.googleapis.com/US6477442B1/US06477442-20021105-D00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647825"/>
            <a:ext cx="180022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smtClean="0">
                <a:solidFill>
                  <a:schemeClr val="tx1"/>
                </a:solidFill>
                <a:effectLst/>
              </a:rPr>
              <a:t>Cobas 8000, Roche</a:t>
            </a:r>
            <a:br>
              <a:rPr lang="cs-CZ" altLang="cs-CZ" sz="2400" b="1" smtClean="0">
                <a:solidFill>
                  <a:schemeClr val="tx1"/>
                </a:solidFill>
                <a:effectLst/>
              </a:rPr>
            </a:br>
            <a:endParaRPr lang="cs-CZ" altLang="cs-CZ" sz="24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smtClean="0"/>
              <a:t>Kombinace klinických a imunochemických testů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Multimodularita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Klinický modul – 2000 testů/hod.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Dynamika pohybu vzorků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Software detailně plní akreditační požadavky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010025"/>
            <a:ext cx="2128838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133600"/>
            <a:ext cx="31162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2555875" y="-171450"/>
            <a:ext cx="47529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Zásobník vzorků - Sample Buffer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5364163" y="908050"/>
            <a:ext cx="37798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• Automatické   vkládání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odstraňování reagencií 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chodu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•Automatické odzátkování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reagencií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051050" y="0"/>
            <a:ext cx="55483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702</a:t>
            </a:r>
          </a:p>
        </p:txBody>
      </p:sp>
      <p:pic>
        <p:nvPicPr>
          <p:cNvPr id="33796" name="Picture 2" descr="http://i.ytimg.com/vi/lJaTt_S7zW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60625"/>
            <a:ext cx="7589837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smtClean="0"/>
              <a:t>Modul e801, Roche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• Imunochemický </a:t>
            </a:r>
            <a:r>
              <a:rPr lang="cs-CZ" sz="2400" dirty="0"/>
              <a:t>modul série </a:t>
            </a:r>
            <a:endParaRPr lang="cs-CZ" sz="2400" dirty="0" smtClean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  </a:t>
            </a:r>
            <a:r>
              <a:rPr lang="cs-CZ" sz="2400" dirty="0" err="1" smtClean="0"/>
              <a:t>cobas</a:t>
            </a:r>
            <a:r>
              <a:rPr lang="cs-CZ" sz="2400" dirty="0" smtClean="0"/>
              <a:t> 8000</a:t>
            </a:r>
          </a:p>
          <a:p>
            <a:pPr marL="0" indent="0">
              <a:buFontTx/>
              <a:buNone/>
              <a:defRPr/>
            </a:pPr>
            <a:endParaRPr lang="cs-CZ" sz="2400" dirty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• 48 </a:t>
            </a:r>
            <a:r>
              <a:rPr lang="cs-CZ" sz="2400" dirty="0"/>
              <a:t>pozic pro reagencie </a:t>
            </a:r>
            <a:endParaRPr lang="cs-CZ" sz="2400" dirty="0" smtClean="0"/>
          </a:p>
          <a:p>
            <a:pPr marL="0" indent="0">
              <a:buFontTx/>
              <a:buNone/>
              <a:defRPr/>
            </a:pPr>
            <a:endParaRPr lang="cs-CZ" sz="2400" dirty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• Výkon </a:t>
            </a:r>
            <a:r>
              <a:rPr lang="cs-CZ" sz="2400" dirty="0"/>
              <a:t>až 300 testů/hod. </a:t>
            </a:r>
            <a:endParaRPr lang="cs-CZ" sz="2400" dirty="0" smtClean="0"/>
          </a:p>
          <a:p>
            <a:pPr marL="0" indent="0">
              <a:buFontTx/>
              <a:buNone/>
              <a:defRPr/>
            </a:pPr>
            <a:endParaRPr lang="cs-CZ" sz="2400" dirty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• Doplňování reagencií </a:t>
            </a:r>
            <a:r>
              <a:rPr lang="cs-CZ" sz="2400" dirty="0"/>
              <a:t>za </a:t>
            </a:r>
            <a:endParaRPr lang="cs-CZ" sz="2400" dirty="0" smtClean="0"/>
          </a:p>
          <a:p>
            <a:pPr marL="0" indent="0">
              <a:buFontTx/>
              <a:buNone/>
              <a:defRPr/>
            </a:pPr>
            <a:r>
              <a:rPr lang="cs-CZ" sz="2400" dirty="0" smtClean="0"/>
              <a:t>  provozu </a:t>
            </a:r>
            <a:endParaRPr lang="cs-CZ" sz="2400" dirty="0"/>
          </a:p>
          <a:p>
            <a:pPr marL="0" indent="0">
              <a:buFontTx/>
              <a:buNone/>
              <a:defRPr/>
            </a:pPr>
            <a:endParaRPr lang="cs-CZ" sz="2400" dirty="0"/>
          </a:p>
          <a:p>
            <a:pPr marL="0" indent="0">
              <a:buFontTx/>
              <a:buNone/>
              <a:defRPr/>
            </a:pPr>
            <a:endParaRPr lang="cs-CZ" sz="2400" dirty="0"/>
          </a:p>
          <a:p>
            <a:pPr>
              <a:defRPr/>
            </a:pPr>
            <a:endParaRPr lang="cs-CZ" dirty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57338"/>
            <a:ext cx="39909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393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Cobas</a:t>
            </a:r>
            <a:r>
              <a:rPr lang="cs-CZ" dirty="0" smtClean="0"/>
              <a:t> pro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16152"/>
          </a:xfrm>
        </p:spPr>
        <p:txBody>
          <a:bodyPr/>
          <a:lstStyle/>
          <a:p>
            <a:r>
              <a:rPr lang="cs-CZ" sz="2800" dirty="0" smtClean="0"/>
              <a:t>Na trhu od konce roku 2018</a:t>
            </a:r>
          </a:p>
          <a:p>
            <a:r>
              <a:rPr lang="cs-CZ" sz="2800" dirty="0" smtClean="0"/>
              <a:t>Složení: ISE, c503 (1000 testů/hod), e801</a:t>
            </a:r>
          </a:p>
          <a:p>
            <a:r>
              <a:rPr lang="cs-CZ" sz="2800" dirty="0" smtClean="0"/>
              <a:t>C503 – 60 reagenčních pozic</a:t>
            </a:r>
          </a:p>
          <a:p>
            <a:pPr marL="0" indent="0">
              <a:buNone/>
            </a:pPr>
            <a:r>
              <a:rPr lang="cs-CZ" sz="2800" dirty="0" smtClean="0"/>
              <a:t>            - stabilita kazet 6 měsíců na palubě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některé údržbové kroky na pozadí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ultrazvukové mytí vzorkového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  </a:t>
            </a:r>
            <a:r>
              <a:rPr lang="cs-CZ" sz="2800" dirty="0" err="1" smtClean="0"/>
              <a:t>pipetoru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menší </a:t>
            </a:r>
            <a:r>
              <a:rPr lang="cs-CZ" sz="2800" dirty="0" err="1" smtClean="0"/>
              <a:t>pipetovací</a:t>
            </a:r>
            <a:r>
              <a:rPr lang="cs-CZ" sz="2800" dirty="0" smtClean="0"/>
              <a:t> objemy</a:t>
            </a:r>
          </a:p>
          <a:p>
            <a:pPr marL="0" indent="0">
              <a:buNone/>
            </a:pPr>
            <a:r>
              <a:rPr lang="cs-CZ" sz="2800" dirty="0"/>
              <a:t> </a:t>
            </a:r>
            <a:r>
              <a:rPr lang="cs-CZ" sz="2800" dirty="0" smtClean="0"/>
              <a:t>           - nový způsob kalibrace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867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30" y="5013176"/>
            <a:ext cx="296748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6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cobas</a:t>
            </a:r>
            <a:r>
              <a:rPr lang="cs-CZ" dirty="0"/>
              <a:t> </a:t>
            </a:r>
            <a:r>
              <a:rPr lang="cs-CZ" dirty="0" err="1"/>
              <a:t>pure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Na trhu od 2022</a:t>
            </a:r>
          </a:p>
          <a:p>
            <a:r>
              <a:rPr lang="cs-CZ" sz="2000" dirty="0" smtClean="0"/>
              <a:t>Integrované řešení i pro malou</a:t>
            </a:r>
          </a:p>
          <a:p>
            <a:pPr marL="0" indent="0">
              <a:buNone/>
            </a:pPr>
            <a:r>
              <a:rPr lang="cs-CZ" sz="2000" dirty="0" smtClean="0"/>
              <a:t>    řadu analyzátorů (na 2m</a:t>
            </a:r>
            <a:r>
              <a:rPr lang="cs-CZ" sz="2000" baseline="30000" dirty="0" smtClean="0"/>
              <a:t>2</a:t>
            </a:r>
            <a:r>
              <a:rPr lang="cs-CZ" sz="2000" dirty="0" smtClean="0"/>
              <a:t>) -----------------------&gt;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Klinický modul c 303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-  750 testů/hod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- Nabídka &gt;120 metod</a:t>
            </a:r>
          </a:p>
          <a:p>
            <a:pPr marL="0" indent="0">
              <a:buNone/>
            </a:pPr>
            <a:r>
              <a:rPr lang="cs-CZ" sz="2000" dirty="0" smtClean="0"/>
              <a:t>        - Stabilita reagencií 6 měsíců</a:t>
            </a:r>
          </a:p>
          <a:p>
            <a:pPr marL="0" indent="0">
              <a:buNone/>
            </a:pPr>
            <a:r>
              <a:rPr lang="cs-CZ" sz="2000" dirty="0" smtClean="0"/>
              <a:t>        - Moderní kalibrace </a:t>
            </a:r>
          </a:p>
          <a:p>
            <a:pPr marL="0" indent="0">
              <a:buNone/>
            </a:pPr>
            <a:r>
              <a:rPr lang="cs-CZ" sz="2000" dirty="0" smtClean="0"/>
              <a:t>        </a:t>
            </a:r>
            <a:endParaRPr lang="cs-CZ" sz="2000" dirty="0"/>
          </a:p>
        </p:txBody>
      </p:sp>
      <p:pic>
        <p:nvPicPr>
          <p:cNvPr id="4" name="Picture 2" descr="Výsledek obrázku pro cobas p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46" y="2204864"/>
            <a:ext cx="2361954" cy="11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Výsledek obrázku pro cobas p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2568"/>
            <a:ext cx="2880320" cy="24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008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/siemens/en_GLOBAL/gg_diag_FBAs/images/product_images/ADVIA/ADVIA_2400/ADVIA_2400_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 , Siemens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2400, Siemens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Biochemický analyzátor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2400 </a:t>
            </a:r>
            <a:r>
              <a:rPr lang="cs-CZ" altLang="cs-CZ" sz="2800" b="1" i="1" dirty="0" err="1" smtClean="0"/>
              <a:t>tests</a:t>
            </a:r>
            <a:r>
              <a:rPr lang="cs-CZ" altLang="cs-CZ" sz="2800" b="1" i="1" dirty="0" smtClean="0"/>
              <a:t>/hod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 Fotometrie, turbidimetrie, ISE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Univerzální </a:t>
            </a:r>
            <a:r>
              <a:rPr lang="cs-CZ" altLang="cs-CZ" sz="2800" b="1" i="1" dirty="0" err="1" smtClean="0"/>
              <a:t>pětipoziční</a:t>
            </a:r>
            <a:r>
              <a:rPr lang="cs-CZ" altLang="cs-CZ" sz="2800" b="1" i="1" dirty="0" smtClean="0"/>
              <a:t> stojánek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Reflex </a:t>
            </a:r>
            <a:r>
              <a:rPr lang="cs-CZ" altLang="cs-CZ" sz="2800" b="1" i="1" dirty="0" err="1" smtClean="0"/>
              <a:t>Testing</a:t>
            </a:r>
            <a:r>
              <a:rPr lang="cs-CZ" altLang="cs-CZ" sz="2800" b="1" i="1" dirty="0" smtClean="0"/>
              <a:t>  - provádět testy na základě výsledků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Detekce sraženiny , sérové indexy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err="1" smtClean="0"/>
              <a:t>Předředění</a:t>
            </a:r>
            <a:r>
              <a:rPr lang="cs-CZ" altLang="cs-CZ" sz="2800" b="1" i="1" dirty="0" smtClean="0"/>
              <a:t> vzorků 1:5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Objem reagencií 80-120 µL / test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Plastové kyvety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dirty="0" smtClean="0"/>
              <a:t>14 vlnových délek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 err="1" smtClean="0"/>
              <a:t>Advia</a:t>
            </a:r>
            <a:r>
              <a:rPr lang="cs-CZ" altLang="cs-CZ" sz="4000" dirty="0" smtClean="0"/>
              <a:t> </a:t>
            </a:r>
            <a:r>
              <a:rPr lang="cs-CZ" altLang="cs-CZ" sz="4000" dirty="0" err="1" smtClean="0"/>
              <a:t>Centaur</a:t>
            </a:r>
            <a:r>
              <a:rPr lang="cs-CZ" altLang="cs-CZ" sz="4000" dirty="0" smtClean="0"/>
              <a:t> XP (Siemens)</a:t>
            </a:r>
          </a:p>
        </p:txBody>
      </p:sp>
      <p:pic>
        <p:nvPicPr>
          <p:cNvPr id="38915" name="Picture 7" descr="centaur"/>
          <p:cNvPicPr>
            <a:picLocks noGrp="1" noChangeAspect="1" noChangeArrowheads="1"/>
          </p:cNvPicPr>
          <p:nvPr>
            <p:ph type="media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08225"/>
            <a:ext cx="4038600" cy="310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205038"/>
            <a:ext cx="4316413" cy="3921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Imunochemický analyzátor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Stroj se nemusí zastavovat pro doplnění reagencií a vzorků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cs typeface="Times New Roman" pitchFamily="18" charset="0"/>
              </a:rPr>
              <a:t>240 stanovení za hodinu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9" descr="Dimension_RxL_Max_wModule_Transparent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5715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10"/>
          <p:cNvSpPr txBox="1">
            <a:spLocks noChangeArrowheads="1"/>
          </p:cNvSpPr>
          <p:nvPr/>
        </p:nvSpPr>
        <p:spPr bwMode="auto">
          <a:xfrm>
            <a:off x="539750" y="609600"/>
            <a:ext cx="8316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RxL Max – Integrovaný System , Siemens</a:t>
            </a:r>
          </a:p>
        </p:txBody>
      </p:sp>
      <p:sp>
        <p:nvSpPr>
          <p:cNvPr id="39940" name="Text Box 11"/>
          <p:cNvSpPr txBox="1">
            <a:spLocks noChangeArrowheads="1"/>
          </p:cNvSpPr>
          <p:nvPr/>
        </p:nvSpPr>
        <p:spPr bwMode="auto">
          <a:xfrm>
            <a:off x="6011863" y="2292350"/>
            <a:ext cx="31321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/>
              <a:t>Klinické a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testy – široké spektrum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léků a drog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800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Zatavené kyvety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jedno použití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Reagencie bez přípravy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Doplňování reagencií 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chodu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Minimální údržba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8874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Automatické biochemické analyzátory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686800" cy="55165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do praxe v 60.-70. letech minulého století </a:t>
            </a:r>
          </a:p>
          <a:p>
            <a:pPr eaLnBrk="1" hangingPunct="1">
              <a:defRPr/>
            </a:pPr>
            <a:r>
              <a:rPr lang="cs-CZ" altLang="cs-CZ" dirty="0" smtClean="0"/>
              <a:t>prvky   mechanizace a automatizace  -  pístové   pipety  a dávkovače </a:t>
            </a:r>
          </a:p>
          <a:p>
            <a:pPr eaLnBrk="1" hangingPunct="1">
              <a:defRPr/>
            </a:pPr>
            <a:r>
              <a:rPr lang="cs-CZ" altLang="cs-CZ" dirty="0" smtClean="0"/>
              <a:t>bez  zásahu  obsluhy  -  jednotlivé  kroky analýzy dle naprogramovaného algoritmu </a:t>
            </a:r>
          </a:p>
          <a:p>
            <a:pPr eaLnBrk="1" hangingPunct="1">
              <a:defRPr/>
            </a:pPr>
            <a:r>
              <a:rPr lang="cs-CZ" altLang="cs-CZ" dirty="0" smtClean="0"/>
              <a:t>transport vzorku,  pipetování,  dávkování reagencií,  promíchání,  inkubace, měření změn absorbance,  výpočet  koncentrace, zobrazení  a  tisk výsledku, případně jeho přenesení do LIS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79388" y="4437063"/>
            <a:ext cx="89646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1800" b="1"/>
              <a:t>Integrovaný systém - kombinuje princip fotometrie, turbidemetrie,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nephelometrie, IMT  (integrované  multisenzorové  technologie)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LOCI(moderní homogenní chemiluminiscence)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Všechny testy v jednom systému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1500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Možnost spojení dvou systému – 3000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2 hod uchovává alikvoty, které lze využít pro doordinovaná vyšetření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(alikvotační destičky)</a:t>
            </a:r>
          </a:p>
        </p:txBody>
      </p:sp>
      <p:sp>
        <p:nvSpPr>
          <p:cNvPr id="40963" name="Text Box 7"/>
          <p:cNvSpPr txBox="1">
            <a:spLocks noChangeArrowheads="1"/>
          </p:cNvSpPr>
          <p:nvPr/>
        </p:nvSpPr>
        <p:spPr bwMode="auto">
          <a:xfrm>
            <a:off x="0" y="27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Vista 1500  - Inteligentní Lab Systém, Siemens </a:t>
            </a:r>
          </a:p>
        </p:txBody>
      </p:sp>
      <p:pic>
        <p:nvPicPr>
          <p:cNvPr id="40964" name="Picture 10" descr="2772-3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836613"/>
            <a:ext cx="57118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Attelica, Siemens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5219700" y="5805488"/>
            <a:ext cx="3467100" cy="320675"/>
          </a:xfrm>
        </p:spPr>
        <p:txBody>
          <a:bodyPr/>
          <a:lstStyle/>
          <a:p>
            <a:pPr>
              <a:defRPr/>
            </a:pPr>
            <a:endParaRPr lang="cs-CZ" altLang="cs-CZ" sz="1400" smtClean="0"/>
          </a:p>
        </p:txBody>
      </p:sp>
      <p:pic>
        <p:nvPicPr>
          <p:cNvPr id="49156" name="Picture 2" descr="\\fnbrno.cz\tree\home\27232\My Pictures\Atellica 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35050"/>
            <a:ext cx="7477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2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Atellica,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Integrovaný systém pro </a:t>
            </a:r>
            <a:r>
              <a:rPr lang="cs-CZ" altLang="cs-CZ" sz="1800" b="1" dirty="0" err="1" smtClean="0"/>
              <a:t>imuno</a:t>
            </a:r>
            <a:r>
              <a:rPr lang="cs-CZ" altLang="cs-CZ" sz="1800" b="1" dirty="0" smtClean="0"/>
              <a:t> i klinickou chemii </a:t>
            </a:r>
            <a:r>
              <a:rPr lang="cs-CZ" altLang="cs-CZ" sz="1800" dirty="0" smtClean="0"/>
              <a:t>– nová řada Siemens, jméno </a:t>
            </a:r>
            <a:r>
              <a:rPr lang="cs-CZ" altLang="cs-CZ" sz="1800" dirty="0" err="1" smtClean="0"/>
              <a:t>Atellica</a:t>
            </a:r>
            <a:r>
              <a:rPr lang="cs-CZ" altLang="cs-CZ" sz="1800" dirty="0" smtClean="0"/>
              <a:t> pro všechny analyzátory (hematologie, močová analýza)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Posun vzorků (</a:t>
            </a:r>
            <a:r>
              <a:rPr lang="en-US" altLang="cs-CZ" sz="1800" dirty="0" smtClean="0"/>
              <a:t>Sample Handler</a:t>
            </a:r>
            <a:r>
              <a:rPr lang="cs-CZ" altLang="cs-CZ" sz="1800" dirty="0" smtClean="0"/>
              <a:t>) pomocí patentované </a:t>
            </a:r>
            <a:r>
              <a:rPr lang="en-US" altLang="cs-CZ" sz="1800" dirty="0" err="1" smtClean="0"/>
              <a:t>Atellica</a:t>
            </a:r>
            <a:r>
              <a:rPr lang="en-US" altLang="cs-CZ" sz="1800" dirty="0" smtClean="0"/>
              <a:t> </a:t>
            </a:r>
            <a:r>
              <a:rPr lang="en-US" altLang="cs-CZ" sz="1800" dirty="0" err="1" smtClean="0"/>
              <a:t>Magline</a:t>
            </a:r>
            <a:r>
              <a:rPr lang="en-US" altLang="cs-CZ" sz="1800" baseline="30000" dirty="0" smtClean="0"/>
              <a:t>™ </a:t>
            </a:r>
            <a:r>
              <a:rPr lang="cs-CZ" altLang="cs-CZ" sz="1800" dirty="0" smtClean="0"/>
              <a:t>- </a:t>
            </a:r>
            <a:r>
              <a:rPr lang="cs-CZ" altLang="cs-CZ" sz="1800" b="1" dirty="0" smtClean="0"/>
              <a:t>posun vzorků na magnetickém polštáři 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a mohou je využívat všechny spojené analyzátory</a:t>
            </a:r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55824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Aliniti, Abbott</a:t>
            </a:r>
          </a:p>
        </p:txBody>
      </p:sp>
      <p:sp>
        <p:nvSpPr>
          <p:cNvPr id="51203" name="AutoShape 2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414588"/>
            <a:ext cx="5038725" cy="503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51204" name="AutoShape 4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1557338"/>
            <a:ext cx="56499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Integrovaný systém pro imuno (Aliniti i) i klinickou chemii (Aliniti c)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Novinka firmy, dostává se na trh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Až čtyři moduly v jedné sestavě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Zabírá malou plochu</a:t>
            </a:r>
          </a:p>
        </p:txBody>
      </p:sp>
      <p:sp>
        <p:nvSpPr>
          <p:cNvPr id="51205" name="AutoShape 6" descr="Resultat d'imatges de alinity i abbot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096963"/>
            <a:ext cx="428625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51206" name="Picture 8" descr="\\fnbrno.cz\tree\home\27232\My Pictures\Abbott-Alinity-ci-crop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997200"/>
            <a:ext cx="514508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165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ARCHITECT c8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216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c8000, Abbott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445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3736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Otevřený systém pro klinickou biochemii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Možnost integrace s imunoanalytickým systémem </a:t>
            </a:r>
            <a:r>
              <a:rPr lang="cs-CZ" altLang="cs-CZ" sz="2400" dirty="0" err="1" smtClean="0"/>
              <a:t>Architect</a:t>
            </a:r>
            <a:r>
              <a:rPr lang="cs-CZ" altLang="cs-CZ" sz="2400" dirty="0" smtClean="0"/>
              <a:t> i2000 SR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Výkon až 1 200 testů za hodinu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Teflonová piezoelektrická míchadla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Rozšířená linearita </a:t>
            </a:r>
            <a:r>
              <a:rPr lang="cs-CZ" altLang="cs-CZ" sz="2400" dirty="0" err="1" smtClean="0"/>
              <a:t>FlexRate</a:t>
            </a:r>
            <a:r>
              <a:rPr lang="cs-CZ" altLang="cs-CZ" sz="2400" dirty="0" smtClean="0"/>
              <a:t> pro fotometrii  - vlnové délky (od 340 do 804 </a:t>
            </a:r>
            <a:r>
              <a:rPr lang="cs-CZ" altLang="cs-CZ" sz="2400" dirty="0" err="1" smtClean="0"/>
              <a:t>nm</a:t>
            </a:r>
            <a:r>
              <a:rPr lang="cs-CZ" altLang="cs-CZ" sz="2400" dirty="0" smtClean="0"/>
              <a:t>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Kyvety z křemenného skla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Integrovaný ISE </a:t>
            </a:r>
            <a:r>
              <a:rPr lang="cs-CZ" altLang="cs-CZ" sz="2400" dirty="0" err="1" smtClean="0"/>
              <a:t>Chip</a:t>
            </a:r>
            <a:r>
              <a:rPr lang="cs-CZ" altLang="cs-CZ" sz="2400" dirty="0" smtClean="0"/>
              <a:t> (ICT) pro Na</a:t>
            </a:r>
            <a:r>
              <a:rPr lang="cs-CZ" altLang="cs-CZ" sz="2400" baseline="30000" dirty="0" smtClean="0"/>
              <a:t>+</a:t>
            </a:r>
            <a:r>
              <a:rPr lang="cs-CZ" altLang="cs-CZ" sz="2400" dirty="0" smtClean="0"/>
              <a:t>, K</a:t>
            </a:r>
            <a:r>
              <a:rPr lang="cs-CZ" altLang="cs-CZ" sz="2400" baseline="30000" dirty="0" smtClean="0"/>
              <a:t>+</a:t>
            </a:r>
            <a:r>
              <a:rPr lang="cs-CZ" altLang="cs-CZ" sz="2400" dirty="0" smtClean="0"/>
              <a:t>, Cl</a:t>
            </a:r>
            <a:r>
              <a:rPr lang="cs-CZ" altLang="cs-CZ" sz="2400" baseline="30000" dirty="0" smtClean="0"/>
              <a:t>-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smtClean="0">
                <a:solidFill>
                  <a:srgbClr val="C00000"/>
                </a:solidFill>
              </a:rPr>
              <a:t>Smart </a:t>
            </a:r>
            <a:r>
              <a:rPr lang="cs-CZ" altLang="cs-CZ" sz="2400" b="1" dirty="0" err="1" smtClean="0">
                <a:solidFill>
                  <a:srgbClr val="C00000"/>
                </a:solidFill>
              </a:rPr>
              <a:t>Wash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dirty="0" smtClean="0"/>
              <a:t>– unikátní technologie pro 8 krokové mytí kyvet a dávkovacích jehel </a:t>
            </a:r>
            <a:r>
              <a:rPr lang="cs-CZ" altLang="cs-CZ" sz="2400" dirty="0"/>
              <a:t>– deklarován přenos vzorku do 0,1 </a:t>
            </a:r>
            <a:r>
              <a:rPr lang="cs-CZ" altLang="cs-CZ" sz="2400" dirty="0" err="1"/>
              <a:t>ppm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c16000_an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486251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5508625" y="2492375"/>
            <a:ext cx="3635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až 1800 klinických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65 reagencií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palubě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kombinace s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modulem i 2000 SR</a:t>
            </a:r>
          </a:p>
        </p:txBody>
      </p:sp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2339975" y="404813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Architect c 16000, Abbott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322638"/>
            <a:ext cx="3303587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3132138" y="560388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Alcyon, Abbott</a:t>
            </a:r>
          </a:p>
        </p:txBody>
      </p:sp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879475" y="1787525"/>
            <a:ext cx="79232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Stolní analyzátor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300 fotometrických and 450 ISE testů/ 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První výsledek za 3 až 6 min.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Integrovaný kyvetové  centrum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pro automatické vkládání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a vykládání kyvet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glb_bci_052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90675"/>
            <a:ext cx="52673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928992" cy="147404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AU5800</a:t>
            </a:r>
            <a:r>
              <a:rPr lang="cs-CZ" altLang="cs-CZ" sz="3600" dirty="0" smtClean="0"/>
              <a:t>, </a:t>
            </a:r>
            <a:r>
              <a:rPr lang="cs-CZ" altLang="cs-CZ" sz="3600" b="1" dirty="0" err="1" smtClean="0"/>
              <a:t>Beckman</a:t>
            </a:r>
            <a:r>
              <a:rPr lang="cs-CZ" altLang="cs-CZ" sz="3600" b="1" dirty="0"/>
              <a:t/>
            </a:r>
            <a:br>
              <a:rPr lang="cs-CZ" altLang="cs-CZ" sz="3600" b="1" dirty="0"/>
            </a:br>
            <a:r>
              <a:rPr lang="cs-CZ" altLang="cs-CZ" sz="2800" b="1" dirty="0"/>
              <a:t>(</a:t>
            </a:r>
            <a:r>
              <a:rPr lang="cs-CZ" altLang="cs-CZ" sz="2800" dirty="0"/>
              <a:t>vlastník</a:t>
            </a:r>
            <a:r>
              <a:rPr lang="cs-CZ" altLang="cs-CZ" sz="2800" b="1" dirty="0"/>
              <a:t> </a:t>
            </a:r>
            <a:r>
              <a:rPr lang="cs-CZ" altLang="cs-CZ" sz="2800" dirty="0" err="1" smtClean="0"/>
              <a:t>Danaher</a:t>
            </a:r>
            <a:r>
              <a:rPr lang="cs-CZ" altLang="cs-CZ" sz="2800" b="1" dirty="0" smtClean="0"/>
              <a:t>, </a:t>
            </a:r>
            <a:r>
              <a:rPr lang="cs-CZ" altLang="cs-CZ" sz="2800" dirty="0" smtClean="0"/>
              <a:t>vychází z analyzátorů </a:t>
            </a:r>
            <a:r>
              <a:rPr lang="cs-CZ" altLang="cs-CZ" sz="2800" dirty="0" err="1" smtClean="0"/>
              <a:t>Olympus</a:t>
            </a:r>
            <a:r>
              <a:rPr lang="cs-CZ" altLang="cs-CZ" sz="2800" b="1" dirty="0" smtClean="0"/>
              <a:t>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dirty="0" smtClean="0"/>
              <a:t>AU5800</a:t>
            </a:r>
            <a:r>
              <a:rPr lang="cs-CZ" altLang="cs-CZ" dirty="0" smtClean="0"/>
              <a:t>, </a:t>
            </a:r>
            <a:r>
              <a:rPr lang="cs-CZ" altLang="cs-CZ" b="1" dirty="0" err="1" smtClean="0"/>
              <a:t>Beckman</a:t>
            </a:r>
            <a:endParaRPr lang="cs-CZ" altLang="cs-CZ" b="1" dirty="0" smtClean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vysokokapacitní biochemický systém </a:t>
            </a:r>
          </a:p>
          <a:p>
            <a:pPr eaLnBrk="1" hangingPunct="1">
              <a:defRPr/>
            </a:pPr>
            <a:r>
              <a:rPr lang="cs-CZ" altLang="cs-CZ" dirty="0" smtClean="0"/>
              <a:t>výkon 2 000 fotometrických testů/hod na modul</a:t>
            </a:r>
          </a:p>
          <a:p>
            <a:pPr eaLnBrk="1" hangingPunct="1">
              <a:defRPr/>
            </a:pPr>
            <a:r>
              <a:rPr lang="cs-CZ" altLang="cs-CZ" dirty="0" smtClean="0"/>
              <a:t>až čtyři moduly </a:t>
            </a:r>
          </a:p>
          <a:p>
            <a:pPr eaLnBrk="1" hangingPunct="1">
              <a:defRPr/>
            </a:pPr>
            <a:r>
              <a:rPr lang="cs-CZ" altLang="cs-CZ" dirty="0" smtClean="0"/>
              <a:t>široké spektrum testů včetně léků, drog křemenné kyvety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Automatické (biochemické) analyzátory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76475"/>
            <a:ext cx="9144000" cy="3819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Princip  –   1. </a:t>
            </a:r>
            <a:r>
              <a:rPr lang="cs-CZ" altLang="cs-CZ" dirty="0" smtClean="0">
                <a:solidFill>
                  <a:srgbClr val="C00000"/>
                </a:solidFill>
              </a:rPr>
              <a:t>fotometrie, (</a:t>
            </a:r>
            <a:r>
              <a:rPr lang="cs-CZ" altLang="cs-CZ" dirty="0" err="1" smtClean="0">
                <a:solidFill>
                  <a:srgbClr val="C00000"/>
                </a:solidFill>
              </a:rPr>
              <a:t>imuno</a:t>
            </a:r>
            <a:r>
              <a:rPr lang="cs-CZ" altLang="cs-CZ" dirty="0" smtClean="0">
                <a:solidFill>
                  <a:srgbClr val="C00000"/>
                </a:solidFill>
              </a:rPr>
              <a:t>)turbidimetrie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2. </a:t>
            </a:r>
            <a:r>
              <a:rPr lang="cs-CZ" altLang="cs-CZ" dirty="0" err="1" smtClean="0">
                <a:solidFill>
                  <a:srgbClr val="C00000"/>
                </a:solidFill>
              </a:rPr>
              <a:t>potenciometrie</a:t>
            </a:r>
            <a:r>
              <a:rPr lang="cs-CZ" altLang="cs-CZ" dirty="0" smtClean="0"/>
              <a:t> (ISE)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3. </a:t>
            </a:r>
            <a:r>
              <a:rPr lang="cs-CZ" altLang="cs-CZ" dirty="0" smtClean="0">
                <a:solidFill>
                  <a:srgbClr val="C00000"/>
                </a:solidFill>
              </a:rPr>
              <a:t>chemiluminiscence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fluorrescence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/>
              <a:t>                   (</a:t>
            </a:r>
            <a:r>
              <a:rPr lang="en-US" altLang="cs-CZ" dirty="0"/>
              <a:t>&lt;</a:t>
            </a:r>
            <a:r>
              <a:rPr lang="en-US" altLang="cs-CZ" dirty="0" err="1"/>
              <a:t>konc</a:t>
            </a:r>
            <a:r>
              <a:rPr lang="en-US" altLang="cs-CZ" dirty="0"/>
              <a:t>.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656184"/>
          </a:xfrm>
        </p:spPr>
        <p:txBody>
          <a:bodyPr/>
          <a:lstStyle/>
          <a:p>
            <a:r>
              <a:rPr lang="cs-CZ" sz="3200" b="1" dirty="0" smtClean="0"/>
              <a:t>Biochemický analyzátor </a:t>
            </a:r>
            <a:r>
              <a:rPr lang="cs-CZ" sz="3200" b="1" dirty="0" err="1" smtClean="0"/>
              <a:t>DxC</a:t>
            </a:r>
            <a:r>
              <a:rPr lang="cs-CZ" sz="3200" b="1" dirty="0" smtClean="0"/>
              <a:t> 700 AU, </a:t>
            </a:r>
            <a:r>
              <a:rPr lang="cs-CZ" sz="3200" b="1" dirty="0" err="1" smtClean="0"/>
              <a:t>Beckman</a:t>
            </a:r>
            <a:r>
              <a:rPr lang="cs-CZ" sz="3200" b="1" dirty="0" smtClean="0"/>
              <a:t> (novinka)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251176"/>
          </a:xfrm>
        </p:spPr>
        <p:txBody>
          <a:bodyPr/>
          <a:lstStyle/>
          <a:p>
            <a:r>
              <a:rPr lang="cs-CZ" sz="2000" b="1" dirty="0" smtClean="0"/>
              <a:t>Pro střední laboratoře – 800 </a:t>
            </a:r>
            <a:r>
              <a:rPr lang="cs-CZ" sz="2000" b="1" dirty="0" err="1" smtClean="0"/>
              <a:t>fotom</a:t>
            </a:r>
            <a:r>
              <a:rPr lang="cs-CZ" sz="2000" b="1" dirty="0" smtClean="0"/>
              <a:t>. a 400 ISE testů/hod</a:t>
            </a:r>
          </a:p>
          <a:p>
            <a:r>
              <a:rPr lang="cs-CZ" sz="2000" b="1" dirty="0" smtClean="0"/>
              <a:t>Kombinuje nejlepší charakteristiky analyzátorů řady </a:t>
            </a:r>
            <a:r>
              <a:rPr lang="cs-CZ" sz="2000" b="1" dirty="0" err="1" smtClean="0"/>
              <a:t>DxC</a:t>
            </a:r>
            <a:r>
              <a:rPr lang="cs-CZ" sz="2000" b="1" dirty="0" smtClean="0"/>
              <a:t> a AU</a:t>
            </a:r>
          </a:p>
          <a:p>
            <a:r>
              <a:rPr lang="cs-CZ" sz="2000" b="1" dirty="0" smtClean="0"/>
              <a:t>Široké portfolio léků s EMIT 2000 technologií</a:t>
            </a:r>
            <a:endParaRPr lang="cs-CZ" sz="2000" b="1" dirty="0"/>
          </a:p>
        </p:txBody>
      </p:sp>
      <p:pic>
        <p:nvPicPr>
          <p:cNvPr id="29698" name="Picture 2" descr="C:\Users\27232\Documents\Magist.studium\DxC700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82808"/>
            <a:ext cx="4427984" cy="37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64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BS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5639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3779838" y="1412875"/>
            <a:ext cx="48958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Specifikace: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výkon 300 fotometrických testů/hod.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           180 ISE testů/hod.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50 pozic na reagencie + 4 ISE (Na+,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K+, Cl -, Li+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9 fixních vlnových délek: 340, 405,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450, 510, 546, 578, 630, 670, 700 nm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objem dávkovaného vzorku: 3 – 45 μl,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krok po 0,5 μl 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reakční objem: 180 – 500 μl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vzorkový kruh s 60-ti pozicemi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jednorázové reakční kyvety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automatickým podavačem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1476375" y="128588"/>
            <a:ext cx="74168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BS-300, MINDRAY, Čína – dodává Medesa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Integrovaný systém </a:t>
            </a:r>
            <a:r>
              <a:rPr lang="cs-CZ" dirty="0" err="1" smtClean="0"/>
              <a:t>Biolumi</a:t>
            </a:r>
            <a:r>
              <a:rPr lang="cs-CZ" dirty="0" smtClean="0"/>
              <a:t> 8000, </a:t>
            </a:r>
            <a:r>
              <a:rPr lang="cs-CZ" dirty="0" err="1" smtClean="0"/>
              <a:t>Snibe</a:t>
            </a:r>
            <a:r>
              <a:rPr lang="cs-CZ" dirty="0" smtClean="0"/>
              <a:t> (Čína)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ISE, biochemie, </a:t>
            </a:r>
            <a:r>
              <a:rPr lang="cs-CZ" dirty="0" err="1" smtClean="0"/>
              <a:t>imunoanalýza</a:t>
            </a:r>
            <a:endParaRPr lang="cs-CZ" dirty="0"/>
          </a:p>
        </p:txBody>
      </p:sp>
      <p:pic>
        <p:nvPicPr>
          <p:cNvPr id="31746" name="Picture 2" descr="C:\Users\27232\Documents\Magist.studium\Biolumi 8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8052189" cy="342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44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>
                <a:effectLst/>
              </a:rPr>
              <a:t>Chemiluminiscenční systémy, </a:t>
            </a:r>
            <a:r>
              <a:rPr lang="cs-CZ" sz="3600" b="1" dirty="0" err="1" smtClean="0">
                <a:effectLst/>
              </a:rPr>
              <a:t>Snibe</a:t>
            </a:r>
            <a:endParaRPr lang="cs-CZ" sz="3600" b="1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981200"/>
            <a:ext cx="8856984" cy="4114800"/>
          </a:xfrm>
        </p:spPr>
        <p:txBody>
          <a:bodyPr/>
          <a:lstStyle/>
          <a:p>
            <a:r>
              <a:rPr lang="cs-CZ" dirty="0" smtClean="0"/>
              <a:t>Řada analyzátorů a modulů </a:t>
            </a:r>
            <a:r>
              <a:rPr lang="cs-CZ" dirty="0" err="1" smtClean="0"/>
              <a:t>Maglumi</a:t>
            </a:r>
            <a:r>
              <a:rPr lang="cs-CZ" dirty="0" smtClean="0"/>
              <a:t> (600-4000)</a:t>
            </a:r>
          </a:p>
          <a:p>
            <a:r>
              <a:rPr lang="cs-CZ" dirty="0"/>
              <a:t>154 parametrů</a:t>
            </a:r>
          </a:p>
          <a:p>
            <a:r>
              <a:rPr lang="cs-CZ" dirty="0"/>
              <a:t>Ve 130 zemích</a:t>
            </a:r>
            <a:endParaRPr lang="cs-CZ" dirty="0" smtClean="0"/>
          </a:p>
          <a:p>
            <a:r>
              <a:rPr lang="cs-CZ" dirty="0" smtClean="0"/>
              <a:t>Délka analýzy17 min</a:t>
            </a:r>
          </a:p>
          <a:p>
            <a:r>
              <a:rPr lang="cs-CZ" dirty="0" err="1" smtClean="0"/>
              <a:t>Neenzymat</a:t>
            </a:r>
            <a:r>
              <a:rPr lang="cs-CZ" dirty="0" smtClean="0"/>
              <a:t>. </a:t>
            </a:r>
            <a:r>
              <a:rPr lang="cs-CZ" dirty="0" err="1"/>
              <a:t>c</a:t>
            </a:r>
            <a:r>
              <a:rPr lang="cs-CZ" dirty="0" err="1" smtClean="0"/>
              <a:t>hemilum</a:t>
            </a:r>
            <a:r>
              <a:rPr lang="cs-CZ" dirty="0" smtClean="0"/>
              <a:t>.</a:t>
            </a:r>
          </a:p>
          <a:p>
            <a:r>
              <a:rPr lang="cs-CZ" dirty="0" smtClean="0"/>
              <a:t>Značka ABEI (</a:t>
            </a:r>
            <a:r>
              <a:rPr lang="cs-CZ" dirty="0" err="1" smtClean="0"/>
              <a:t>aminobutyl</a:t>
            </a:r>
            <a:r>
              <a:rPr lang="cs-CZ" dirty="0" smtClean="0"/>
              <a:t> – </a:t>
            </a:r>
            <a:r>
              <a:rPr lang="cs-CZ" dirty="0" err="1" smtClean="0"/>
              <a:t>ethyl</a:t>
            </a:r>
            <a:r>
              <a:rPr lang="cs-CZ" dirty="0" smtClean="0"/>
              <a:t> -</a:t>
            </a:r>
            <a:r>
              <a:rPr lang="cs-CZ" dirty="0" err="1" smtClean="0"/>
              <a:t>isoluminol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2770" name="Picture 2" descr="C:\Users\27232\Documents\Magist.studium\Maglumi 2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78" y="2564904"/>
            <a:ext cx="4099322" cy="27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95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CS-6400, </a:t>
            </a:r>
            <a:r>
              <a:rPr lang="cs-CZ" dirty="0" err="1" smtClean="0"/>
              <a:t>Dirui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Plně automatizovaný, </a:t>
            </a:r>
            <a:r>
              <a:rPr lang="cs-CZ" sz="1800" b="1" dirty="0" err="1" smtClean="0"/>
              <a:t>random</a:t>
            </a:r>
            <a:r>
              <a:rPr lang="cs-CZ" sz="1800" b="1" dirty="0" smtClean="0"/>
              <a:t> </a:t>
            </a:r>
            <a:r>
              <a:rPr lang="cs-CZ" sz="1800" b="1" dirty="0" err="1"/>
              <a:t>access</a:t>
            </a:r>
            <a:r>
              <a:rPr lang="cs-CZ" sz="1800" b="1" dirty="0"/>
              <a:t> </a:t>
            </a:r>
            <a:endParaRPr lang="cs-CZ" sz="1800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Není v ČR (patrně ani v Evropě)</a:t>
            </a:r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1600 testů/hod</a:t>
            </a:r>
            <a:r>
              <a:rPr lang="cs-CZ" sz="1800" b="1" dirty="0"/>
              <a:t>. každý </a:t>
            </a:r>
            <a:r>
              <a:rPr lang="cs-CZ" sz="1800" b="1" dirty="0" smtClean="0"/>
              <a:t>modul, maximum </a:t>
            </a:r>
            <a:r>
              <a:rPr lang="cs-CZ" sz="1800" b="1" dirty="0"/>
              <a:t>4 moduly </a:t>
            </a:r>
            <a:r>
              <a:rPr lang="cs-CZ" sz="1800" b="1" dirty="0" smtClean="0"/>
              <a:t>a </a:t>
            </a:r>
            <a:r>
              <a:rPr lang="cs-CZ" sz="1800" b="1" dirty="0"/>
              <a:t>1 ISE modul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67 reagenčních pozic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330 reakčních kyvet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8372" name="Picture 2" descr="C:\Users\27232\AppData\Local\Microsoft\Windows\Temporary Internet Files\Content.Outlook\YXZ4HDAN\Sc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73463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47800"/>
          </a:xfrm>
        </p:spPr>
        <p:txBody>
          <a:bodyPr/>
          <a:lstStyle/>
          <a:p>
            <a:r>
              <a:rPr lang="cs-CZ" sz="3600" b="1" dirty="0" smtClean="0"/>
              <a:t>Biochemický analyzátor SK500, </a:t>
            </a:r>
            <a:r>
              <a:rPr lang="cs-CZ" sz="3600" b="1" dirty="0" err="1" smtClean="0"/>
              <a:t>Sekisui</a:t>
            </a:r>
            <a:r>
              <a:rPr lang="cs-CZ" sz="3600" b="1" dirty="0" smtClean="0"/>
              <a:t> (Japonsko)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35152"/>
          </a:xfrm>
        </p:spPr>
        <p:txBody>
          <a:bodyPr/>
          <a:lstStyle/>
          <a:p>
            <a:r>
              <a:rPr lang="cs-CZ" dirty="0" smtClean="0"/>
              <a:t>Pro menší laboratoře</a:t>
            </a:r>
          </a:p>
          <a:p>
            <a:r>
              <a:rPr lang="cs-CZ" dirty="0" smtClean="0"/>
              <a:t>Kruhový karusel na vzorky (72 pozic)</a:t>
            </a:r>
            <a:endParaRPr lang="cs-CZ" dirty="0"/>
          </a:p>
        </p:txBody>
      </p:sp>
      <p:pic>
        <p:nvPicPr>
          <p:cNvPr id="30722" name="Picture 2" descr="C:\Users\27232\Documents\Magist.studium\SK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6992"/>
            <a:ext cx="3521088" cy="29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490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 smtClean="0"/>
              <a:t>Biochemický analyzátor XL-640, Erba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0419" y="2204864"/>
            <a:ext cx="8229600" cy="3747120"/>
          </a:xfrm>
        </p:spPr>
        <p:txBody>
          <a:bodyPr/>
          <a:lstStyle/>
          <a:p>
            <a:r>
              <a:rPr lang="cs-CZ" dirty="0" smtClean="0"/>
              <a:t>56 pozic na reagencie</a:t>
            </a:r>
          </a:p>
          <a:p>
            <a:r>
              <a:rPr lang="cs-CZ" dirty="0" smtClean="0"/>
              <a:t>Kruhový karusel</a:t>
            </a:r>
          </a:p>
          <a:p>
            <a:r>
              <a:rPr lang="cs-CZ" dirty="0" smtClean="0"/>
              <a:t>80 pozic na vzorky</a:t>
            </a:r>
          </a:p>
          <a:p>
            <a:r>
              <a:rPr lang="cs-CZ" dirty="0" smtClean="0"/>
              <a:t>Skleněné kyvety</a:t>
            </a:r>
            <a:endParaRPr lang="cs-CZ" dirty="0"/>
          </a:p>
        </p:txBody>
      </p:sp>
      <p:pic>
        <p:nvPicPr>
          <p:cNvPr id="33794" name="Picture 2" descr="C:\Users\27232\Documents\Magist.studium\XL-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19" y="3140968"/>
            <a:ext cx="458188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2555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r>
              <a:rPr lang="cs-CZ" altLang="cs-CZ" sz="3600" b="1" dirty="0" smtClean="0"/>
              <a:t>Analyzátory řady </a:t>
            </a:r>
            <a:r>
              <a:rPr lang="cs-CZ" altLang="cs-CZ" sz="3600" b="1" dirty="0" err="1" smtClean="0"/>
              <a:t>Vitros</a:t>
            </a:r>
            <a:r>
              <a:rPr lang="cs-CZ" altLang="cs-CZ" sz="3600" b="1" dirty="0" smtClean="0"/>
              <a:t>, </a:t>
            </a:r>
            <a:r>
              <a:rPr lang="cs-CZ" altLang="cs-CZ" sz="3600" b="1" dirty="0" err="1" smtClean="0"/>
              <a:t>Ortho</a:t>
            </a:r>
            <a:r>
              <a:rPr lang="cs-CZ" altLang="cs-CZ" sz="3600" b="1" dirty="0" smtClean="0"/>
              <a:t> </a:t>
            </a:r>
            <a:br>
              <a:rPr lang="cs-CZ" altLang="cs-CZ" sz="3600" b="1" dirty="0" smtClean="0"/>
            </a:br>
            <a:endParaRPr lang="cs-CZ" altLang="cs-CZ" sz="3600" b="1" dirty="0" smtClean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Pracují   </a:t>
            </a:r>
            <a:r>
              <a:rPr lang="cs-CZ" altLang="cs-CZ" sz="2800" dirty="0" smtClean="0">
                <a:solidFill>
                  <a:srgbClr val="C00000"/>
                </a:solidFill>
              </a:rPr>
              <a:t>bez   kapalných   reagencií 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Reakční  zónu  tvoří tzv. „</a:t>
            </a:r>
            <a:r>
              <a:rPr lang="cs-CZ" altLang="cs-CZ" sz="2800" b="1" dirty="0" err="1" smtClean="0"/>
              <a:t>slide</a:t>
            </a:r>
            <a:r>
              <a:rPr lang="cs-CZ" altLang="cs-CZ" sz="2800" dirty="0" smtClean="0"/>
              <a:t>“, na kterém  je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zabudována  suchá reagenční  </a:t>
            </a:r>
            <a:r>
              <a:rPr lang="cs-CZ" altLang="cs-CZ" sz="2800" dirty="0" err="1" smtClean="0"/>
              <a:t>multivrstva</a:t>
            </a:r>
            <a:r>
              <a:rPr lang="cs-CZ" altLang="cs-CZ" sz="2800" dirty="0" smtClean="0"/>
              <a:t> na podložce z polystyrenu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Princip  -  </a:t>
            </a:r>
            <a:r>
              <a:rPr lang="cs-CZ" altLang="cs-CZ" sz="2800" b="1" dirty="0" smtClean="0"/>
              <a:t>reflexní   fotometrie  </a:t>
            </a:r>
            <a:r>
              <a:rPr lang="cs-CZ" altLang="cs-CZ" sz="2800" dirty="0" smtClean="0"/>
              <a:t> -  výpočet koncentrace využívá </a:t>
            </a:r>
            <a:r>
              <a:rPr lang="cs-CZ" altLang="cs-CZ" sz="2800" dirty="0" err="1" smtClean="0"/>
              <a:t>Williams</a:t>
            </a:r>
            <a:r>
              <a:rPr lang="cs-CZ" altLang="cs-CZ" sz="2800" dirty="0" smtClean="0"/>
              <a:t> – </a:t>
            </a:r>
            <a:r>
              <a:rPr lang="cs-CZ" altLang="cs-CZ" sz="2800" dirty="0" err="1" smtClean="0"/>
              <a:t>Clapperova</a:t>
            </a:r>
            <a:r>
              <a:rPr lang="cs-CZ" altLang="cs-CZ" sz="2800" dirty="0" smtClean="0"/>
              <a:t> vztahu  –  pro  kalibrační   křivku   nutné   tři koncentrační hladiny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- </a:t>
            </a:r>
            <a:r>
              <a:rPr lang="cs-CZ" altLang="cs-CZ" sz="2800" b="1" dirty="0" err="1" smtClean="0"/>
              <a:t>potenciometrie</a:t>
            </a:r>
            <a:endParaRPr lang="cs-CZ" altLang="cs-CZ" sz="2800" b="1" dirty="0" smtClean="0"/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Doba analýzy - test do 5 minut  </a:t>
            </a:r>
          </a:p>
        </p:txBody>
      </p:sp>
      <p:pic>
        <p:nvPicPr>
          <p:cNvPr id="59396" name="Picture 6" descr="J &amp; J Vitros 950">
            <a:hlinkClick r:id="rId2" tooltip="J &amp; J Vitros 950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24400"/>
            <a:ext cx="16573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6135688" y="6165850"/>
            <a:ext cx="2757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charset="0"/>
              </a:rPr>
              <a:t>J a J Vitros 950, Ortho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Znaky moderních analyzátorů</a:t>
            </a:r>
            <a:r>
              <a:rPr lang="cs-CZ" altLang="cs-CZ" dirty="0" smtClean="0"/>
              <a:t>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Detekce sraženiny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Výměna reagencií za chodu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Integrovaná chemie a imunochemie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Efektivní distribuce vzorků – krátký TAT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Malý objem kyvety, malý mrtvý objem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Kazetové reagencie bez přípravy s RFID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Minimální doba údržby – částečně za provozu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Široká nabídka vyšetření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Instalace metod s využitím webu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Možnost nainstalovat metodu jiného výrobce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Měření sérových indexů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Konsolidace laboratoří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Proces </a:t>
            </a:r>
            <a:r>
              <a:rPr lang="cs-CZ" altLang="cs-CZ" sz="2800" dirty="0" smtClean="0">
                <a:solidFill>
                  <a:srgbClr val="C00000"/>
                </a:solidFill>
              </a:rPr>
              <a:t>spojování laboratoří pracujících v různých oborech</a:t>
            </a:r>
            <a:r>
              <a:rPr lang="cs-CZ" altLang="cs-CZ" sz="2800" dirty="0" smtClean="0"/>
              <a:t> do jednoho celku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Spojení oddělení biochemie, hematologie a mikrobiologie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Zachování samostatnosti jednotlivých oborů – interpretace výsledků specialistou -  v čele laboratorního celku manažer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Analýza některých testů na společném přístroji (imunochemické analyzátory - testy biochemické i sérologické)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Flexibilní personál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 malých nemocnicích v ČR již proběhla před mnoha lety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V současnosti v soukromých velkých laboratořích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1. Princip analyzátoru - fotometr</a:t>
            </a:r>
          </a:p>
        </p:txBody>
      </p:sp>
      <p:pic>
        <p:nvPicPr>
          <p:cNvPr id="7171" name="Picture 4" descr="sejmout0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25538"/>
            <a:ext cx="6696075" cy="3535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0" y="4724400"/>
            <a:ext cx="9144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Obr.1</a:t>
            </a:r>
            <a:r>
              <a:rPr lang="cs-CZ" altLang="cs-CZ" sz="1800" b="1"/>
              <a:t>  </a:t>
            </a:r>
            <a:r>
              <a:rPr lang="cs-CZ" altLang="cs-CZ" sz="1800" i="1"/>
              <a:t>Optická dráha fotometru modulu c501 systému Cobas 6000, Roche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A </a:t>
            </a:r>
            <a:r>
              <a:rPr lang="cs-CZ" altLang="cs-CZ" sz="1800"/>
              <a:t>Lampa fotometru               </a:t>
            </a:r>
            <a:r>
              <a:rPr lang="cs-CZ" altLang="cs-CZ" sz="1800" b="1"/>
              <a:t>F </a:t>
            </a:r>
            <a:r>
              <a:rPr lang="cs-CZ" altLang="cs-CZ" sz="1800"/>
              <a:t>Štěrbina (vstupní)                            </a:t>
            </a:r>
            <a:r>
              <a:rPr lang="cs-CZ" altLang="cs-CZ" sz="1800" b="1"/>
              <a:t>K </a:t>
            </a:r>
            <a:r>
              <a:rPr lang="cs-CZ" altLang="cs-CZ" sz="1800"/>
              <a:t>Štěrbina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B </a:t>
            </a:r>
            <a:r>
              <a:rPr lang="cs-CZ" altLang="cs-CZ" sz="1800"/>
              <a:t>Vodní plášť                       </a:t>
            </a:r>
            <a:r>
              <a:rPr lang="cs-CZ" altLang="cs-CZ" sz="1800" b="1"/>
              <a:t>G </a:t>
            </a:r>
            <a:r>
              <a:rPr lang="cs-CZ" altLang="cs-CZ" sz="1800"/>
              <a:t>Reakční lázeň                                  </a:t>
            </a:r>
            <a:r>
              <a:rPr lang="cs-CZ" altLang="cs-CZ" sz="1800" b="1"/>
              <a:t>L </a:t>
            </a:r>
            <a:r>
              <a:rPr lang="cs-CZ" altLang="cs-CZ" sz="1800"/>
              <a:t>Fotometr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 </a:t>
            </a:r>
            <a:r>
              <a:rPr lang="cs-CZ" altLang="cs-CZ" sz="1800"/>
              <a:t>Filtr k eliminaci IČ              </a:t>
            </a:r>
            <a:r>
              <a:rPr lang="cs-CZ" altLang="cs-CZ" sz="1800" b="1"/>
              <a:t>H </a:t>
            </a:r>
            <a:r>
              <a:rPr lang="cs-CZ" altLang="cs-CZ" sz="1800"/>
              <a:t>Reakční kyveta s obsahem                </a:t>
            </a:r>
            <a:r>
              <a:rPr lang="cs-CZ" altLang="cs-CZ" sz="1800" b="1"/>
              <a:t>M </a:t>
            </a:r>
            <a:r>
              <a:rPr lang="cs-CZ" altLang="cs-CZ" sz="1800"/>
              <a:t>Mřížka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D </a:t>
            </a:r>
            <a:r>
              <a:rPr lang="cs-CZ" altLang="cs-CZ" sz="1800"/>
              <a:t>Maska                              </a:t>
            </a:r>
            <a:r>
              <a:rPr lang="cs-CZ" altLang="cs-CZ" sz="1800" b="1"/>
              <a:t>I </a:t>
            </a:r>
            <a:r>
              <a:rPr lang="cs-CZ" altLang="cs-CZ" sz="1800"/>
              <a:t>Štěrbina (výstupní)                            </a:t>
            </a:r>
            <a:r>
              <a:rPr lang="cs-CZ" altLang="cs-CZ" sz="1800" b="1"/>
              <a:t>N </a:t>
            </a:r>
            <a:r>
              <a:rPr lang="cs-CZ" altLang="cs-CZ" sz="1800"/>
              <a:t>Detektor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E </a:t>
            </a:r>
            <a:r>
              <a:rPr lang="cs-CZ" altLang="cs-CZ" sz="1800"/>
              <a:t>Čočky kondenzoru             </a:t>
            </a:r>
            <a:r>
              <a:rPr lang="cs-CZ" altLang="cs-CZ" sz="1800" b="1"/>
              <a:t>J </a:t>
            </a:r>
            <a:r>
              <a:rPr lang="cs-CZ" altLang="cs-CZ" sz="1800"/>
              <a:t>Zobrazovací čočka                                 diod. pole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dirty="0" smtClean="0"/>
              <a:t>Centralizace </a:t>
            </a:r>
            <a:r>
              <a:rPr lang="cs-CZ" altLang="cs-CZ" sz="4000" dirty="0" smtClean="0"/>
              <a:t/>
            </a:r>
            <a:br>
              <a:rPr lang="cs-CZ" altLang="cs-CZ" sz="4000" dirty="0" smtClean="0"/>
            </a:br>
            <a:endParaRPr lang="cs-CZ" altLang="cs-CZ" sz="4000" dirty="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Spojování pracovišť stejného oboru s cílem </a:t>
            </a:r>
            <a:r>
              <a:rPr lang="cs-CZ" altLang="cs-CZ" smtClean="0"/>
              <a:t>vytvořit </a:t>
            </a:r>
            <a:r>
              <a:rPr lang="cs-CZ" altLang="cs-CZ" smtClean="0">
                <a:solidFill>
                  <a:srgbClr val="C00000"/>
                </a:solidFill>
              </a:rPr>
              <a:t>větší laboratorní celky</a:t>
            </a:r>
            <a:endParaRPr lang="cs-CZ" altLang="cs-CZ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Možnost provádět široké spektrum laboratorních vyšetření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Přísun vzorků často svozem biologického materiálu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smtClean="0"/>
              <a:t>Proces centralizace a konsolidace bývá s výhodou kombinován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2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smtClean="0"/>
              <a:t>Význam konsolidace, centralizace a integrace</a:t>
            </a:r>
            <a:endParaRPr lang="cs-CZ" altLang="cs-CZ" sz="2800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 b="1" smtClean="0"/>
              <a:t>Ekonomický přínos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efektivní využití přístrojové techniky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sjednocení příjmu a přípravy biologického materiálu  a technického zázemí laboratoře (sklady, chladících boxy, úpravny vody nebo umývárny skla)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úspora nákladů na vybavení i mzdu, celkovému zvýšení produktivity práce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 b="1" smtClean="0"/>
              <a:t>Význam odborný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Bezprostřední kontakt  specialistů usnadní komplexní hodnocení pacienta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800" b="1" smtClean="0"/>
              <a:t>Úspora biologického materiálu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velký počet vyšetření z jedné zkumavky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Klinický význam</a:t>
            </a:r>
            <a:r>
              <a:rPr lang="cs-CZ" altLang="cs-CZ" sz="3600" smtClean="0"/>
              <a:t/>
            </a:r>
            <a:br>
              <a:rPr lang="cs-CZ" altLang="cs-CZ" sz="3600" smtClean="0"/>
            </a:br>
            <a:endParaRPr lang="cs-CZ" altLang="cs-CZ" sz="3600" smtClean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507412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Obrovský - náklady klinických  laboratoří ve  zdravotnictví představují pouze 7 %, avšak laboratoře hrají zásadní roli při rozhodování kliniků (analyzátory rozhodující podíl)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>
                <a:solidFill>
                  <a:srgbClr val="C00000"/>
                </a:solidFill>
              </a:rPr>
              <a:t>Patologické výsledky – příklady 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zvýšený bilirubin a enzymy ALT, AST při jaterních chorobách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snížená bílkovina u popálenin, zvýšená bílkovina u mnohočetného myelomu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zvýšené enzymy  amyláza a lipáza u pankreatitidy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zvýšená urea a kreatinin při zhoršené funkci ledvin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zvýšený C-reaktivní protein při bakteriálních zánětech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snížené železo, feritin a zvýšený transferin u anémie z nedostatku železa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6715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Princip analyzátoru - fotometr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b="1" i="1" dirty="0" smtClean="0"/>
              <a:t>Zdroj světelného záření-monochromátor- absorpční prostředí-detektor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zdroj - </a:t>
            </a:r>
            <a:r>
              <a:rPr lang="cs-CZ" altLang="cs-CZ" sz="2800" dirty="0" smtClean="0">
                <a:solidFill>
                  <a:srgbClr val="C00000"/>
                </a:solidFill>
              </a:rPr>
              <a:t>halogenová lampa</a:t>
            </a:r>
            <a:r>
              <a:rPr lang="cs-CZ" altLang="cs-CZ" sz="2800" dirty="0" smtClean="0"/>
              <a:t>  nebo  xenonová výbojka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Světelný  paprsek  spojitého  spektra  je  po průchodu  absorpčním  prostředím (</a:t>
            </a:r>
            <a:r>
              <a:rPr lang="cs-CZ" altLang="cs-CZ" sz="2800" dirty="0" smtClean="0">
                <a:solidFill>
                  <a:srgbClr val="C00000"/>
                </a:solidFill>
              </a:rPr>
              <a:t>kyvetou</a:t>
            </a:r>
            <a:r>
              <a:rPr lang="cs-CZ" altLang="cs-CZ" sz="2800" dirty="0" smtClean="0"/>
              <a:t>) rozložen monochromátorem (optická mřížka)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paprsky s definovanou vlnovou délkou (monochromatické záření)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>
                <a:solidFill>
                  <a:srgbClr val="C00000"/>
                </a:solidFill>
              </a:rPr>
              <a:t>detektor - diodové pole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diode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array</a:t>
            </a:r>
            <a:r>
              <a:rPr lang="cs-CZ" altLang="cs-CZ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změny absorbance zaznamenány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1295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dirty="0" smtClean="0"/>
              <a:t>2. Princip analyzátoru - Iontově selektivní elektrody (</a:t>
            </a:r>
            <a:r>
              <a:rPr lang="cs-CZ" altLang="cs-CZ" sz="2800" b="1" dirty="0" err="1" smtClean="0">
                <a:solidFill>
                  <a:srgbClr val="C00000"/>
                </a:solidFill>
              </a:rPr>
              <a:t>potenciometrie</a:t>
            </a:r>
            <a:r>
              <a:rPr lang="cs-CZ" altLang="cs-CZ" sz="2800" b="1" dirty="0" smtClean="0"/>
              <a:t>)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61615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Jednotlivé ISE elektrody  </a:t>
            </a:r>
          </a:p>
          <a:p>
            <a:pPr eaLnBrk="1" hangingPunct="1">
              <a:defRPr/>
            </a:pPr>
            <a:r>
              <a:rPr lang="cs-CZ" altLang="cs-CZ" dirty="0" smtClean="0"/>
              <a:t>Elektrody integrované - integrovaná </a:t>
            </a:r>
            <a:r>
              <a:rPr lang="cs-CZ" altLang="cs-CZ" dirty="0" err="1" smtClean="0"/>
              <a:t>chipová</a:t>
            </a:r>
            <a:r>
              <a:rPr lang="cs-CZ" altLang="cs-CZ" dirty="0" smtClean="0"/>
              <a:t> technologie</a:t>
            </a:r>
          </a:p>
          <a:p>
            <a:pPr eaLnBrk="1" hangingPunct="1">
              <a:defRPr/>
            </a:pPr>
            <a:r>
              <a:rPr lang="cs-CZ" altLang="cs-CZ" dirty="0" err="1"/>
              <a:t>diluent</a:t>
            </a:r>
            <a:r>
              <a:rPr lang="cs-CZ" altLang="cs-CZ" dirty="0"/>
              <a:t> s hovězím albuminem – proteinová chyba konstantní</a:t>
            </a:r>
          </a:p>
          <a:p>
            <a:pPr eaLnBrk="1" hangingPunct="1">
              <a:defRPr/>
            </a:pPr>
            <a:r>
              <a:rPr lang="cs-CZ" altLang="cs-CZ" dirty="0" smtClean="0"/>
              <a:t>Výhodou je: </a:t>
            </a:r>
            <a:r>
              <a:rPr lang="cs-CZ" altLang="cs-CZ" dirty="0" err="1" smtClean="0"/>
              <a:t>diluent</a:t>
            </a:r>
            <a:r>
              <a:rPr lang="cs-CZ" altLang="cs-CZ" dirty="0" smtClean="0"/>
              <a:t> </a:t>
            </a:r>
            <a:r>
              <a:rPr lang="cs-CZ" altLang="cs-CZ" dirty="0"/>
              <a:t>s hovězím albuminem – proteinová chyba </a:t>
            </a:r>
            <a:r>
              <a:rPr lang="cs-CZ" altLang="cs-CZ" dirty="0" smtClean="0"/>
              <a:t>konstantní </a:t>
            </a:r>
            <a:r>
              <a:rPr lang="cs-CZ" altLang="cs-CZ" smtClean="0"/>
              <a:t>(Siemens)</a:t>
            </a:r>
            <a:endParaRPr lang="cs-CZ" altLang="cs-CZ" dirty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ns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Ins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400" y="3933825"/>
            <a:ext cx="60261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3164</TotalTime>
  <Words>2392</Words>
  <Application>Microsoft Office PowerPoint</Application>
  <PresentationFormat>Předvádění na obrazovce (4:3)</PresentationFormat>
  <Paragraphs>401</Paragraphs>
  <Slides>62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9" baseType="lpstr">
      <vt:lpstr>Arial</vt:lpstr>
      <vt:lpstr>Tahoma</vt:lpstr>
      <vt:lpstr>Times New Roman</vt:lpstr>
      <vt:lpstr>Verdana</vt:lpstr>
      <vt:lpstr>Wingdings</vt:lpstr>
      <vt:lpstr>Textura</vt:lpstr>
      <vt:lpstr>Snímek</vt:lpstr>
      <vt:lpstr>Analytická a perianalytická automatizace a robotizace </vt:lpstr>
      <vt:lpstr>Prezentace aplikace PowerPoint</vt:lpstr>
      <vt:lpstr>Mimolaboratorní proces</vt:lpstr>
      <vt:lpstr>Automatické biochemické analyzátory</vt:lpstr>
      <vt:lpstr>Automatické (biochemické) analyzátory</vt:lpstr>
      <vt:lpstr>1. Princip analyzátoru - fotometr</vt:lpstr>
      <vt:lpstr>Princip analyzátoru - fotometr</vt:lpstr>
      <vt:lpstr>2. Princip analyzátoru - Iontově selektivní elektrody (potenciometrie)</vt:lpstr>
      <vt:lpstr>Prezentace aplikace PowerPoint</vt:lpstr>
      <vt:lpstr>Aeroset – firma Abbott: Čip na stanovení Na+, K+,Cl-</vt:lpstr>
      <vt:lpstr>3. Princip analyzátoru – chemiluminiscence  Automatické imunochemické analyzátory</vt:lpstr>
      <vt:lpstr>Automatické analyzátory - diskrétní </vt:lpstr>
      <vt:lpstr>Hlavní součásti automatického analyzátoru</vt:lpstr>
      <vt:lpstr>Prezentace aplikace PowerPoint</vt:lpstr>
      <vt:lpstr>Prezentace aplikace PowerPoint</vt:lpstr>
      <vt:lpstr>Hlavní součásti automatického analyzátoru</vt:lpstr>
      <vt:lpstr>Hlavní součásti automatického analyzátoru</vt:lpstr>
      <vt:lpstr>Hlavní součásti automatického analyzátoru</vt:lpstr>
      <vt:lpstr>Prezentace aplikace PowerPoint</vt:lpstr>
      <vt:lpstr>Hlavní součásti automatického analyzátoru - software</vt:lpstr>
      <vt:lpstr>Hlavní součásti automatického analyzátoru - software</vt:lpstr>
      <vt:lpstr>Reakční průběh</vt:lpstr>
      <vt:lpstr>Zavedení automatických analyzátorů do klinické laboratorní praxe umožnilo: </vt:lpstr>
      <vt:lpstr>Globální rozložení diagnostického průmyslu</vt:lpstr>
      <vt:lpstr>Integrace</vt:lpstr>
      <vt:lpstr>Prezentace aplikace PowerPoint</vt:lpstr>
      <vt:lpstr>Cobas 6000 , Roche </vt:lpstr>
      <vt:lpstr>Cobas 6000 , Roche </vt:lpstr>
      <vt:lpstr>Prezentace aplikace PowerPoint</vt:lpstr>
      <vt:lpstr>Cobas 8000, Roche </vt:lpstr>
      <vt:lpstr>Prezentace aplikace PowerPoint</vt:lpstr>
      <vt:lpstr>Prezentace aplikace PowerPoint</vt:lpstr>
      <vt:lpstr>Modul e801, Roche</vt:lpstr>
      <vt:lpstr>Cobas pro</vt:lpstr>
      <vt:lpstr>cobas pure</vt:lpstr>
      <vt:lpstr>ADVIA® 2400 , Siemens </vt:lpstr>
      <vt:lpstr>ADVIA® 2400, Siemens</vt:lpstr>
      <vt:lpstr>Advia Centaur XP (Siemens)</vt:lpstr>
      <vt:lpstr>Prezentace aplikace PowerPoint</vt:lpstr>
      <vt:lpstr>Prezentace aplikace PowerPoint</vt:lpstr>
      <vt:lpstr>Attelica, Siemens </vt:lpstr>
      <vt:lpstr>Atellica, Siemens </vt:lpstr>
      <vt:lpstr>Aliniti, Abbott</vt:lpstr>
      <vt:lpstr>ARCHITECT c8000, Abbott </vt:lpstr>
      <vt:lpstr>ARCHITECT c8000 </vt:lpstr>
      <vt:lpstr>Prezentace aplikace PowerPoint</vt:lpstr>
      <vt:lpstr>Prezentace aplikace PowerPoint</vt:lpstr>
      <vt:lpstr>AU5800, Beckman (vlastník Danaher, vychází z analyzátorů Olympus)</vt:lpstr>
      <vt:lpstr>AU5800, Beckman</vt:lpstr>
      <vt:lpstr>Biochemický analyzátor DxC 700 AU, Beckman (novinka)</vt:lpstr>
      <vt:lpstr>Prezentace aplikace PowerPoint</vt:lpstr>
      <vt:lpstr>Integrovaný systém Biolumi 8000, Snibe (Čína)</vt:lpstr>
      <vt:lpstr>Chemiluminiscenční systémy, Snibe</vt:lpstr>
      <vt:lpstr>CS-6400, Dirui  </vt:lpstr>
      <vt:lpstr>Biochemický analyzátor SK500, Sekisui (Japonsko)</vt:lpstr>
      <vt:lpstr>Biochemický analyzátor XL-640, Erba</vt:lpstr>
      <vt:lpstr>Prezentace aplikace PowerPoint</vt:lpstr>
      <vt:lpstr>Znaky moderních analyzátorů </vt:lpstr>
      <vt:lpstr>Konsolidace laboratoří </vt:lpstr>
      <vt:lpstr>Centralizace  </vt:lpstr>
      <vt:lpstr>Význam konsolidace, centralizace a integrace</vt:lpstr>
      <vt:lpstr>Klinický význam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Automatické biochemické analyzátory</dc:title>
  <dc:creator>OEM Installed</dc:creator>
  <cp:lastModifiedBy>Beňovská Miroslava</cp:lastModifiedBy>
  <cp:revision>96</cp:revision>
  <dcterms:created xsi:type="dcterms:W3CDTF">2006-03-26T21:54:08Z</dcterms:created>
  <dcterms:modified xsi:type="dcterms:W3CDTF">2022-09-20T15:01:32Z</dcterms:modified>
</cp:coreProperties>
</file>