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4" r:id="rId1"/>
  </p:sldMasterIdLst>
  <p:sldIdLst>
    <p:sldId id="256" r:id="rId2"/>
    <p:sldId id="316" r:id="rId3"/>
    <p:sldId id="392" r:id="rId4"/>
    <p:sldId id="404" r:id="rId5"/>
    <p:sldId id="405" r:id="rId6"/>
    <p:sldId id="407" r:id="rId7"/>
    <p:sldId id="406" r:id="rId8"/>
    <p:sldId id="393" r:id="rId9"/>
    <p:sldId id="394" r:id="rId10"/>
    <p:sldId id="323" r:id="rId11"/>
    <p:sldId id="395" r:id="rId12"/>
    <p:sldId id="396" r:id="rId13"/>
    <p:sldId id="397" r:id="rId14"/>
    <p:sldId id="399" r:id="rId15"/>
    <p:sldId id="378" r:id="rId16"/>
    <p:sldId id="400" r:id="rId17"/>
    <p:sldId id="381" r:id="rId18"/>
    <p:sldId id="380" r:id="rId19"/>
    <p:sldId id="379" r:id="rId20"/>
    <p:sldId id="401" r:id="rId21"/>
    <p:sldId id="364" r:id="rId22"/>
    <p:sldId id="402" r:id="rId23"/>
    <p:sldId id="403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4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E5620-0966-4DAC-8814-6B2F3D649E47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584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4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87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8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88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21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4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36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9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19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85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757B4-16B7-4348-9B32-6746E88EAA2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11E48-0CA7-4A49-9ED8-1BEC33584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07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apotheken-umschau.de/Laborwerte/Parathormon-PTH-Erhoeht-den-Blut-Kalziumspiegel-209059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ved=2ahUKEwiS6fKNqMTlAhV2D2MBHUj6B9MQjRx6BAgBEAQ&amp;url=https://www.sciencedirect.com/science/article/pii/B9780128014011000037&amp;psig=AOvVaw2ouOFHHIlM8Zf2f1cN8O-p&amp;ust=1572536224534684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ved=2ahUKEwiS6fKNqMTlAhV2D2MBHUj6B9MQjRx6BAgBEAQ&amp;url=https://www.sciencedirect.com/science/article/pii/B9780128014011000037&amp;psig=AOvVaw2ouOFHHIlM8Zf2f1cN8O-p&amp;ust=157253622453468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7848600" cy="1524000"/>
          </a:xfrm>
          <a:noFill/>
        </p:spPr>
        <p:txBody>
          <a:bodyPr/>
          <a:lstStyle/>
          <a:p>
            <a:r>
              <a:rPr lang="cs-CZ" altLang="cs-CZ" sz="3600" dirty="0" smtClean="0"/>
              <a:t>Metabolismus kostí, biochemické markery     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  <a:noFill/>
        </p:spPr>
        <p:txBody>
          <a:bodyPr/>
          <a:lstStyle/>
          <a:p>
            <a:r>
              <a:rPr lang="cs-CZ" altLang="cs-CZ" sz="2400" dirty="0" smtClean="0">
                <a:solidFill>
                  <a:srgbClr val="FFFFFF"/>
                </a:solidFill>
              </a:rPr>
              <a:t>Čermáková Zdeňka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371600" y="4155066"/>
            <a:ext cx="693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Marlett" pitchFamily="2" charset="2"/>
              <a:buChar char="4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«"/>
              <a:defRPr sz="27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99FF3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33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smtClean="0"/>
              <a:t>Zdeňka Čermáková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Parathormon </a:t>
            </a:r>
            <a:endParaRPr lang="en-GB" altLang="cs-CZ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 smtClean="0"/>
              <a:t>Cílové tkáně pro PTH </a:t>
            </a:r>
          </a:p>
          <a:p>
            <a:r>
              <a:rPr lang="cs-CZ" altLang="cs-CZ" sz="2400" dirty="0" smtClean="0"/>
              <a:t>Kost - odbourání = vzestup Ca v krvi	</a:t>
            </a:r>
          </a:p>
          <a:p>
            <a:pPr lvl="1"/>
            <a:r>
              <a:rPr lang="cs-CZ" altLang="cs-CZ" sz="2000" dirty="0" smtClean="0">
                <a:sym typeface="Symbol" pitchFamily="18" charset="2"/>
              </a:rPr>
              <a:t></a:t>
            </a:r>
            <a:r>
              <a:rPr lang="cs-CZ" altLang="cs-CZ" sz="2000" dirty="0" smtClean="0"/>
              <a:t> činnosti osteoklastů, </a:t>
            </a:r>
            <a:r>
              <a:rPr lang="cs-CZ" altLang="cs-CZ" sz="2000" dirty="0" smtClean="0">
                <a:sym typeface="Symbol" pitchFamily="18" charset="2"/>
              </a:rPr>
              <a:t></a:t>
            </a:r>
            <a:r>
              <a:rPr lang="cs-CZ" altLang="cs-CZ" sz="2000" dirty="0" smtClean="0"/>
              <a:t> osteoblastů </a:t>
            </a:r>
          </a:p>
          <a:p>
            <a:r>
              <a:rPr lang="cs-CZ" altLang="cs-CZ" sz="2400" dirty="0" smtClean="0"/>
              <a:t>Ledviny</a:t>
            </a:r>
          </a:p>
          <a:p>
            <a:pPr lvl="1"/>
            <a:r>
              <a:rPr lang="cs-CZ" altLang="cs-CZ" sz="2000" dirty="0" smtClean="0">
                <a:sym typeface="Symbol" pitchFamily="18" charset="2"/>
              </a:rPr>
              <a:t></a:t>
            </a:r>
            <a:r>
              <a:rPr lang="cs-CZ" altLang="cs-CZ" sz="2000" dirty="0" smtClean="0"/>
              <a:t> reabsorpce Ca, Mg</a:t>
            </a:r>
          </a:p>
          <a:p>
            <a:pPr lvl="1"/>
            <a:r>
              <a:rPr lang="cs-CZ" altLang="cs-CZ" sz="2000" dirty="0" smtClean="0">
                <a:sym typeface="Symbol" pitchFamily="18" charset="2"/>
              </a:rPr>
              <a:t></a:t>
            </a:r>
            <a:r>
              <a:rPr lang="cs-CZ" altLang="cs-CZ" sz="2000" dirty="0" smtClean="0"/>
              <a:t> vylučování P</a:t>
            </a:r>
          </a:p>
          <a:p>
            <a:pPr lvl="1"/>
            <a:r>
              <a:rPr lang="cs-CZ" altLang="cs-CZ" sz="2000" dirty="0" smtClean="0">
                <a:sym typeface="Symbol" pitchFamily="18" charset="2"/>
              </a:rPr>
              <a:t></a:t>
            </a:r>
            <a:r>
              <a:rPr lang="cs-CZ" altLang="cs-CZ" sz="2000" dirty="0" smtClean="0"/>
              <a:t> syntézy 1,25-dihydroxy vit</a:t>
            </a:r>
            <a:r>
              <a:rPr lang="cs-CZ" altLang="cs-CZ" sz="2000" smtClean="0"/>
              <a:t>. D</a:t>
            </a:r>
            <a:endParaRPr lang="cs-CZ" altLang="cs-CZ" sz="2000" dirty="0" smtClean="0"/>
          </a:p>
        </p:txBody>
      </p:sp>
      <p:pic>
        <p:nvPicPr>
          <p:cNvPr id="1026" name="Picture 2" descr="Image result for parathorm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3361894" cy="36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Vápník v séru (2,15-2,55 </a:t>
            </a:r>
            <a:r>
              <a:rPr lang="cs-CZ" dirty="0" err="1" smtClean="0"/>
              <a:t>mmol</a:t>
            </a:r>
            <a:r>
              <a:rPr lang="cs-CZ" dirty="0" smtClean="0"/>
              <a:t>/l)</a:t>
            </a:r>
            <a:endParaRPr lang="cs-CZ" dirty="0"/>
          </a:p>
        </p:txBody>
      </p:sp>
      <p:pic>
        <p:nvPicPr>
          <p:cNvPr id="5122" name="Picture 2" descr="Image result for serum calci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20" y="1469396"/>
            <a:ext cx="4535835" cy="49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Vápník v moči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Množství vápníku v moči závisí na </a:t>
            </a:r>
          </a:p>
          <a:p>
            <a:pPr lvl="1"/>
            <a:r>
              <a:rPr lang="cs-CZ" dirty="0" smtClean="0"/>
              <a:t>Obsahu vápníku v potravě a jeho resorpci ve střevě</a:t>
            </a:r>
          </a:p>
          <a:p>
            <a:pPr lvl="1"/>
            <a:r>
              <a:rPr lang="cs-CZ" dirty="0" smtClean="0"/>
              <a:t>Stupni </a:t>
            </a:r>
            <a:r>
              <a:rPr lang="cs-CZ" dirty="0" err="1" smtClean="0"/>
              <a:t>osteoresorpce</a:t>
            </a:r>
            <a:endParaRPr lang="cs-CZ" dirty="0" smtClean="0"/>
          </a:p>
          <a:p>
            <a:pPr lvl="1"/>
            <a:r>
              <a:rPr lang="cs-CZ" dirty="0" smtClean="0"/>
              <a:t>Funkci ledvinných tubulů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Sběr za 24 hod</a:t>
            </a:r>
          </a:p>
          <a:p>
            <a:pPr marL="0" indent="0">
              <a:buNone/>
            </a:pPr>
            <a:r>
              <a:rPr lang="cs-CZ" dirty="0" smtClean="0"/>
              <a:t>Jednorázový odběr moče – poměr Ca/</a:t>
            </a:r>
            <a:r>
              <a:rPr lang="cs-CZ" dirty="0" err="1" smtClean="0"/>
              <a:t>krea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75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Fosfor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Strukturální součást buněk (DNA, fosfolipidy)</a:t>
            </a:r>
          </a:p>
          <a:p>
            <a:r>
              <a:rPr lang="cs-CZ" sz="2000" dirty="0" smtClean="0"/>
              <a:t>Kostní tkáň</a:t>
            </a:r>
          </a:p>
          <a:p>
            <a:r>
              <a:rPr lang="cs-CZ" sz="2000" dirty="0" smtClean="0"/>
              <a:t>Uchování energie ve formě </a:t>
            </a:r>
            <a:r>
              <a:rPr lang="cs-CZ" sz="2000" dirty="0" err="1" smtClean="0"/>
              <a:t>makroergních</a:t>
            </a:r>
            <a:r>
              <a:rPr lang="cs-CZ" sz="2000" dirty="0" smtClean="0"/>
              <a:t> sloučenin (ATP, </a:t>
            </a:r>
            <a:r>
              <a:rPr lang="cs-CZ" sz="2000" dirty="0" err="1" smtClean="0"/>
              <a:t>kreatinfosfát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Regulace enzymové aktivity(fosforylace enzymů)</a:t>
            </a:r>
          </a:p>
          <a:p>
            <a:r>
              <a:rPr lang="cs-CZ" sz="2000" dirty="0" err="1" smtClean="0"/>
              <a:t>Pufrovací</a:t>
            </a:r>
            <a:r>
              <a:rPr lang="cs-CZ" sz="2000" dirty="0" smtClean="0"/>
              <a:t> systém (</a:t>
            </a:r>
            <a:r>
              <a:rPr lang="cs-CZ" sz="2000" dirty="0" err="1" smtClean="0"/>
              <a:t>hydrogenfosforečnany</a:t>
            </a:r>
            <a:r>
              <a:rPr lang="cs-CZ" sz="2000" dirty="0" smtClean="0"/>
              <a:t> a </a:t>
            </a:r>
            <a:r>
              <a:rPr lang="cs-CZ" sz="2000" dirty="0" err="1" smtClean="0"/>
              <a:t>dihydrogenfosforečnany</a:t>
            </a:r>
            <a:r>
              <a:rPr lang="cs-CZ" sz="2000" dirty="0" smtClean="0"/>
              <a:t>)</a:t>
            </a:r>
          </a:p>
          <a:p>
            <a:endParaRPr lang="cs-CZ" sz="2000" dirty="0"/>
          </a:p>
          <a:p>
            <a:r>
              <a:rPr lang="cs-CZ" sz="2000" dirty="0"/>
              <a:t>700 g fosforu</a:t>
            </a:r>
          </a:p>
          <a:p>
            <a:pPr lvl="1"/>
            <a:r>
              <a:rPr lang="cs-CZ" sz="2000" dirty="0"/>
              <a:t>V kostech (80%)</a:t>
            </a:r>
          </a:p>
          <a:p>
            <a:pPr lvl="1"/>
            <a:r>
              <a:rPr lang="cs-CZ" sz="2000" dirty="0"/>
              <a:t>Ve svalech a vnitřních orgánech (10-20%)</a:t>
            </a:r>
          </a:p>
          <a:p>
            <a:pPr lvl="1"/>
            <a:r>
              <a:rPr lang="cs-CZ" sz="2000" dirty="0"/>
              <a:t>Extracelulární tekutina (1%)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674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Fosfor v séru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Organický fosfor – součást fosfolipidů</a:t>
            </a:r>
          </a:p>
          <a:p>
            <a:r>
              <a:rPr lang="cs-CZ" dirty="0" smtClean="0"/>
              <a:t>Anorganické fosfáty </a:t>
            </a:r>
            <a:endParaRPr lang="cs-CZ" dirty="0" smtClean="0"/>
          </a:p>
          <a:p>
            <a:pPr lvl="1"/>
            <a:r>
              <a:rPr lang="cs-CZ" dirty="0" smtClean="0"/>
              <a:t>Volná forma</a:t>
            </a:r>
          </a:p>
          <a:p>
            <a:pPr lvl="1"/>
            <a:r>
              <a:rPr lang="cs-CZ" dirty="0" smtClean="0"/>
              <a:t>Vázaný na bílkoviny</a:t>
            </a:r>
          </a:p>
          <a:p>
            <a:pPr lvl="1"/>
            <a:r>
              <a:rPr lang="cs-CZ" dirty="0" smtClean="0"/>
              <a:t>Vázaný v komplexech s Ca, Mg 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S- anorganické fosfáty (0,81-1,45 </a:t>
            </a:r>
            <a:r>
              <a:rPr lang="cs-CZ" dirty="0" err="1" smtClean="0"/>
              <a:t>mmol</a:t>
            </a:r>
            <a:r>
              <a:rPr lang="cs-CZ" dirty="0" smtClean="0"/>
              <a:t>/l)</a:t>
            </a:r>
          </a:p>
          <a:p>
            <a:pPr lvl="1"/>
            <a:r>
              <a:rPr lang="cs-CZ" dirty="0" err="1" smtClean="0"/>
              <a:t>dU</a:t>
            </a:r>
            <a:r>
              <a:rPr lang="cs-CZ" dirty="0" smtClean="0"/>
              <a:t> – anorganické fosfáty (13,0-42,0 </a:t>
            </a:r>
            <a:r>
              <a:rPr lang="cs-CZ" dirty="0" err="1" smtClean="0"/>
              <a:t>mmol</a:t>
            </a:r>
            <a:r>
              <a:rPr lang="cs-CZ" dirty="0" smtClean="0"/>
              <a:t>/l)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5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dirty="0" smtClean="0"/>
              <a:t>Biochemické ukazatele kostní přestavby</a:t>
            </a:r>
            <a:endParaRPr lang="en-GB" alt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Nejsou specifické pro určité kostní onemocnění</a:t>
            </a:r>
          </a:p>
          <a:p>
            <a:r>
              <a:rPr lang="cs-CZ" sz="2400" dirty="0" smtClean="0"/>
              <a:t>Metabolický stav skeletu</a:t>
            </a:r>
          </a:p>
          <a:p>
            <a:r>
              <a:rPr lang="cs-CZ" sz="2400" dirty="0" smtClean="0"/>
              <a:t>Posuzujeme společně s nálezy metabolismu kalcia a fosfátu</a:t>
            </a:r>
          </a:p>
          <a:p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Degradační produkty, které se uvolňují při odbourávání kosti</a:t>
            </a:r>
          </a:p>
          <a:p>
            <a:r>
              <a:rPr lang="cs-CZ" sz="2400" dirty="0" smtClean="0"/>
              <a:t>Proteiny kostní matrix a kostní enzymy syntetizované v osteoblastech nebo osteoklastech a uvolňované do cirkulace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7095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Ukazatele novotvorby kostní tkáně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err="1" smtClean="0"/>
              <a:t>Amino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/>
              <a:t>karboxyterminální</a:t>
            </a:r>
            <a:r>
              <a:rPr lang="cs-CZ" dirty="0"/>
              <a:t> </a:t>
            </a:r>
            <a:r>
              <a:rPr lang="cs-CZ" dirty="0" err="1"/>
              <a:t>propeptid</a:t>
            </a:r>
            <a:r>
              <a:rPr lang="cs-CZ" dirty="0"/>
              <a:t> </a:t>
            </a:r>
            <a:r>
              <a:rPr lang="cs-CZ" dirty="0" err="1"/>
              <a:t>prokolagenu</a:t>
            </a:r>
            <a:r>
              <a:rPr lang="cs-CZ" dirty="0"/>
              <a:t> typu I (PINP,PICP)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Kostní </a:t>
            </a:r>
            <a:r>
              <a:rPr lang="cs-CZ" dirty="0" smtClean="0"/>
              <a:t>izoenzym alkalické fosfatázy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/>
              <a:t>Osteokalcin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46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PINP: N-terminální </a:t>
            </a:r>
            <a:r>
              <a:rPr lang="cs-CZ" altLang="cs-CZ" sz="2800" dirty="0" err="1"/>
              <a:t>propeptid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prokolagenu</a:t>
            </a:r>
            <a:r>
              <a:rPr lang="cs-CZ" altLang="cs-CZ" sz="2800" dirty="0"/>
              <a:t> I</a:t>
            </a:r>
            <a:br>
              <a:rPr lang="cs-CZ" altLang="cs-CZ" sz="2800" dirty="0"/>
            </a:br>
            <a:r>
              <a:rPr lang="cs-CZ" altLang="cs-CZ" sz="2800" dirty="0"/>
              <a:t>PICP</a:t>
            </a:r>
            <a:r>
              <a:rPr lang="cs-CZ" altLang="cs-CZ" sz="2800" dirty="0" smtClean="0"/>
              <a:t>: C-terminální </a:t>
            </a:r>
            <a:r>
              <a:rPr lang="cs-CZ" altLang="cs-CZ" sz="2800" dirty="0" err="1" smtClean="0"/>
              <a:t>propeptid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prokolagenu</a:t>
            </a:r>
            <a:r>
              <a:rPr lang="cs-CZ" altLang="cs-CZ" sz="2800" dirty="0" smtClean="0"/>
              <a:t> I</a:t>
            </a:r>
            <a:br>
              <a:rPr lang="cs-CZ" altLang="cs-CZ" sz="2800" dirty="0" smtClean="0"/>
            </a:br>
            <a:endParaRPr lang="cs-CZ" altLang="cs-CZ" sz="2800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28650" y="1825625"/>
            <a:ext cx="7327726" cy="4351338"/>
          </a:xfrm>
        </p:spPr>
        <p:txBody>
          <a:bodyPr/>
          <a:lstStyle/>
          <a:p>
            <a:r>
              <a:rPr lang="cs-CZ" altLang="cs-CZ" sz="2400" dirty="0" smtClean="0"/>
              <a:t>Kolagen typu I = 90 % organické kostní hmoty, není specifický jenom pro kost (kůže, vazivo…)</a:t>
            </a:r>
          </a:p>
          <a:p>
            <a:pPr lvl="1"/>
            <a:r>
              <a:rPr lang="cs-CZ" altLang="cs-CZ" sz="2000" dirty="0" smtClean="0"/>
              <a:t>Syntéza - </a:t>
            </a:r>
            <a:r>
              <a:rPr lang="cs-CZ" altLang="cs-CZ" sz="2000" dirty="0" err="1" smtClean="0"/>
              <a:t>prokolagen</a:t>
            </a:r>
            <a:r>
              <a:rPr lang="cs-CZ" altLang="cs-CZ" sz="2000" dirty="0" smtClean="0"/>
              <a:t> I</a:t>
            </a:r>
          </a:p>
          <a:p>
            <a:pPr lvl="1"/>
            <a:r>
              <a:rPr lang="cs-CZ" altLang="cs-CZ" sz="2000" dirty="0" smtClean="0"/>
              <a:t>Odštěpení </a:t>
            </a:r>
            <a:r>
              <a:rPr lang="cs-CZ" altLang="cs-CZ" sz="2000" dirty="0" err="1" smtClean="0"/>
              <a:t>propeptidů</a:t>
            </a:r>
            <a:r>
              <a:rPr lang="cs-CZ" altLang="cs-CZ" sz="2000" dirty="0" smtClean="0"/>
              <a:t> C-terminální a N-terminální</a:t>
            </a:r>
          </a:p>
          <a:p>
            <a:pPr marL="950913" lvl="2" indent="0">
              <a:buNone/>
            </a:pPr>
            <a:endParaRPr lang="cs-CZ" altLang="cs-CZ" sz="2000" dirty="0" smtClean="0"/>
          </a:p>
        </p:txBody>
      </p:sp>
      <p:pic>
        <p:nvPicPr>
          <p:cNvPr id="2050" name="Picture 2" descr="Image result for procollag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6963507" cy="23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Kostní ALP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smtClean="0"/>
              <a:t>Membrána osteoblastů</a:t>
            </a:r>
          </a:p>
          <a:p>
            <a:pPr lvl="1"/>
            <a:r>
              <a:rPr lang="cs-CZ" altLang="cs-CZ" sz="2000" smtClean="0"/>
              <a:t>Aktivita osteoblastů</a:t>
            </a:r>
          </a:p>
          <a:p>
            <a:pPr lvl="1"/>
            <a:endParaRPr lang="cs-CZ" altLang="cs-CZ" sz="2000" smtClean="0"/>
          </a:p>
          <a:p>
            <a:r>
              <a:rPr lang="cs-CZ" altLang="cs-CZ" sz="2400" smtClean="0"/>
              <a:t>Izoenzymy ALP</a:t>
            </a:r>
          </a:p>
          <a:p>
            <a:pPr lvl="1"/>
            <a:endParaRPr lang="cs-CZ" altLang="cs-CZ" sz="2000" smtClean="0"/>
          </a:p>
          <a:p>
            <a:r>
              <a:rPr lang="cs-CZ" altLang="cs-CZ" sz="2400" smtClean="0"/>
              <a:t>Obtížné odlišení kostní a jaterní ALP </a:t>
            </a:r>
          </a:p>
          <a:p>
            <a:pPr lvl="1"/>
            <a:r>
              <a:rPr lang="cs-CZ" altLang="cs-CZ" sz="2000" smtClean="0"/>
              <a:t>Podobná skladba molekul AMK</a:t>
            </a:r>
          </a:p>
        </p:txBody>
      </p:sp>
    </p:spTree>
    <p:extLst>
      <p:ext uri="{BB962C8B-B14F-4D97-AF65-F5344CB8AC3E}">
        <p14:creationId xmlns:p14="http://schemas.microsoft.com/office/powerpoint/2010/main" val="1373411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Osteokalcin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 smtClean="0"/>
              <a:t>Vedle kolagenu hlavní bílkovina kostní tkáně</a:t>
            </a:r>
          </a:p>
          <a:p>
            <a:pPr lvl="1"/>
            <a:r>
              <a:rPr lang="cs-CZ" altLang="cs-CZ" sz="2000" dirty="0" smtClean="0"/>
              <a:t>Syntéza </a:t>
            </a:r>
            <a:r>
              <a:rPr lang="cs-CZ" altLang="cs-CZ" sz="2000" dirty="0" smtClean="0"/>
              <a:t>– karboxylace -  </a:t>
            </a:r>
            <a:r>
              <a:rPr lang="cs-CZ" altLang="cs-CZ" sz="2000" dirty="0" smtClean="0"/>
              <a:t>vit. </a:t>
            </a:r>
            <a:r>
              <a:rPr lang="cs-CZ" altLang="cs-CZ" sz="2000" dirty="0" smtClean="0"/>
              <a:t>K,</a:t>
            </a:r>
          </a:p>
          <a:p>
            <a:pPr lvl="1"/>
            <a:r>
              <a:rPr lang="cs-CZ" altLang="cs-CZ" sz="2000" dirty="0" smtClean="0"/>
              <a:t>Silná </a:t>
            </a:r>
            <a:r>
              <a:rPr lang="cs-CZ" altLang="cs-CZ" sz="2000" dirty="0" smtClean="0"/>
              <a:t>vazba k </a:t>
            </a:r>
            <a:r>
              <a:rPr lang="cs-CZ" altLang="cs-CZ" sz="2000" dirty="0" err="1" smtClean="0"/>
              <a:t>hydroxyapatitu</a:t>
            </a:r>
            <a:endParaRPr lang="cs-CZ" altLang="cs-CZ" sz="2000" dirty="0" smtClean="0"/>
          </a:p>
          <a:p>
            <a:r>
              <a:rPr lang="cs-CZ" altLang="cs-CZ" sz="2400" dirty="0" smtClean="0"/>
              <a:t>Vlastnosti</a:t>
            </a:r>
          </a:p>
          <a:p>
            <a:pPr lvl="1"/>
            <a:r>
              <a:rPr lang="cs-CZ" altLang="cs-CZ" sz="2000" dirty="0"/>
              <a:t>Velmi malá molekula, rychle vyloučen močí</a:t>
            </a:r>
          </a:p>
          <a:p>
            <a:pPr lvl="2"/>
            <a:r>
              <a:rPr lang="cs-CZ" altLang="cs-CZ" dirty="0"/>
              <a:t>Zvýšená hladina při renální insuficienci</a:t>
            </a:r>
          </a:p>
          <a:p>
            <a:pPr lvl="1"/>
            <a:r>
              <a:rPr lang="cs-CZ" altLang="cs-CZ" sz="2000" dirty="0"/>
              <a:t>Diurnální rytmus - nejvíce v noci</a:t>
            </a:r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dirty="0" smtClean="0"/>
              <a:t>Dnes se považuje spíše za ukazatel celkového kostního obratu</a:t>
            </a: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2888859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 smtClean="0"/>
              <a:t>Kostní tkáň</a:t>
            </a:r>
            <a:endParaRPr lang="en-GB" altLang="cs-CZ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3065211" cy="2000584"/>
          </a:xfrm>
        </p:spPr>
        <p:txBody>
          <a:bodyPr>
            <a:normAutofit fontScale="62500" lnSpcReduction="20000"/>
          </a:bodyPr>
          <a:lstStyle/>
          <a:p>
            <a:r>
              <a:rPr lang="cs-CZ" altLang="cs-CZ" dirty="0" smtClean="0"/>
              <a:t>Mechanická opora těla</a:t>
            </a:r>
          </a:p>
          <a:p>
            <a:r>
              <a:rPr lang="cs-CZ" altLang="cs-CZ" dirty="0" smtClean="0"/>
              <a:t>Ochrana měkkých tkání organismu</a:t>
            </a:r>
          </a:p>
          <a:p>
            <a:r>
              <a:rPr lang="cs-CZ" altLang="cs-CZ" dirty="0" smtClean="0"/>
              <a:t>Umožňuje pohyb</a:t>
            </a:r>
          </a:p>
          <a:p>
            <a:r>
              <a:rPr lang="cs-CZ" altLang="cs-CZ" dirty="0" err="1" smtClean="0"/>
              <a:t>Hematopoeza</a:t>
            </a:r>
            <a:endParaRPr lang="cs-CZ" altLang="cs-CZ" dirty="0" smtClean="0"/>
          </a:p>
          <a:p>
            <a:r>
              <a:rPr lang="cs-CZ" altLang="cs-CZ" dirty="0" smtClean="0"/>
              <a:t>Zásobárna kalcia, fosforu, magnézia</a:t>
            </a:r>
          </a:p>
        </p:txBody>
      </p:sp>
      <p:pic>
        <p:nvPicPr>
          <p:cNvPr id="1026" name="Picture 2" descr="Image result for b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33056"/>
            <a:ext cx="3700460" cy="23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40" y="1412776"/>
            <a:ext cx="3861048" cy="3861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Ukazatele </a:t>
            </a:r>
            <a:r>
              <a:rPr lang="cs-CZ" dirty="0" smtClean="0"/>
              <a:t>odbourání kostní </a:t>
            </a:r>
            <a:r>
              <a:rPr lang="cs-CZ" dirty="0"/>
              <a:t>tkáně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Rozpouštění minerální složky, odbourávání kostní matrix</a:t>
            </a:r>
          </a:p>
          <a:p>
            <a:r>
              <a:rPr lang="cs-CZ" sz="2000" dirty="0" smtClean="0"/>
              <a:t>Vyplavení vápníku, fosforu, enzymů a degradačních produktů matrix do krve a do moči</a:t>
            </a:r>
          </a:p>
          <a:p>
            <a:endParaRPr lang="cs-CZ" sz="2000" dirty="0" smtClean="0"/>
          </a:p>
          <a:p>
            <a:r>
              <a:rPr lang="cs-CZ" sz="2000" dirty="0" smtClean="0"/>
              <a:t>Odpad vápníku močí</a:t>
            </a:r>
          </a:p>
          <a:p>
            <a:r>
              <a:rPr lang="cs-CZ" sz="2000" dirty="0" err="1" smtClean="0"/>
              <a:t>Karboxyterminální</a:t>
            </a:r>
            <a:r>
              <a:rPr lang="cs-CZ" sz="2000" dirty="0" smtClean="0"/>
              <a:t> </a:t>
            </a:r>
            <a:r>
              <a:rPr lang="cs-CZ" sz="2000" dirty="0" err="1" smtClean="0"/>
              <a:t>telopeptid</a:t>
            </a:r>
            <a:r>
              <a:rPr lang="cs-CZ" sz="2000" dirty="0" smtClean="0"/>
              <a:t> kolagenu I(ICTP)</a:t>
            </a:r>
            <a:endParaRPr lang="cs-CZ" sz="2000" dirty="0"/>
          </a:p>
        </p:txBody>
      </p:sp>
      <p:pic>
        <p:nvPicPr>
          <p:cNvPr id="6" name="Picture 2" descr="Image result for procollag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53136"/>
            <a:ext cx="5379331" cy="18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1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Novotvorba  x odbourávání kosti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1988839"/>
            <a:ext cx="8164016" cy="4702473"/>
          </a:xfrm>
        </p:spPr>
        <p:txBody>
          <a:bodyPr/>
          <a:lstStyle/>
          <a:p>
            <a:r>
              <a:rPr lang="cs-CZ" altLang="cs-CZ" dirty="0" smtClean="0"/>
              <a:t>Novotvorbu zvyšuje</a:t>
            </a:r>
          </a:p>
          <a:p>
            <a:pPr lvl="1"/>
            <a:r>
              <a:rPr lang="cs-CZ" altLang="cs-CZ" dirty="0" smtClean="0"/>
              <a:t>STH, insulin, vit. D, fyzická aktivita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Odbourávání zvyšuje</a:t>
            </a:r>
          </a:p>
          <a:p>
            <a:pPr lvl="1"/>
            <a:r>
              <a:rPr lang="cs-CZ" altLang="cs-CZ" dirty="0" smtClean="0"/>
              <a:t>PTH, glukokortikoidy, T3, T4, fyzická </a:t>
            </a:r>
            <a:r>
              <a:rPr lang="cs-CZ" altLang="cs-CZ" dirty="0" err="1" smtClean="0"/>
              <a:t>inaktivita</a:t>
            </a:r>
            <a:endParaRPr lang="cs-CZ" altLang="cs-CZ" dirty="0" smtClean="0"/>
          </a:p>
          <a:p>
            <a:endParaRPr lang="cs-CZ" altLang="cs-CZ" dirty="0" smtClean="0"/>
          </a:p>
          <a:p>
            <a:r>
              <a:rPr lang="cs-CZ" altLang="cs-CZ" dirty="0" smtClean="0"/>
              <a:t>Odbourávání snižuje</a:t>
            </a:r>
          </a:p>
          <a:p>
            <a:pPr lvl="1"/>
            <a:r>
              <a:rPr lang="cs-CZ" altLang="cs-CZ" dirty="0" smtClean="0"/>
              <a:t>Kalcitonin, estrogeny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Metabolická onemocnění kostní tkáně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Osteoporóza – úbytek kostní hmoty (rovnoměrný úbytek organické i anorganické matrix) – zvýšená fragilita</a:t>
            </a:r>
          </a:p>
          <a:p>
            <a:r>
              <a:rPr lang="cs-CZ" dirty="0" smtClean="0"/>
              <a:t>Civilizační </a:t>
            </a:r>
            <a:r>
              <a:rPr lang="cs-CZ" dirty="0" smtClean="0"/>
              <a:t>onemocnění – postihuje 7-8% populace</a:t>
            </a:r>
            <a:endParaRPr lang="cs-CZ" dirty="0" smtClean="0"/>
          </a:p>
          <a:p>
            <a:r>
              <a:rPr lang="cs-CZ" dirty="0" smtClean="0"/>
              <a:t>Starší ženy – </a:t>
            </a:r>
            <a:r>
              <a:rPr lang="cs-CZ" dirty="0" err="1" smtClean="0"/>
              <a:t>postmenopauza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Dg. – měření </a:t>
            </a:r>
            <a:r>
              <a:rPr lang="cs-CZ" dirty="0" err="1" smtClean="0"/>
              <a:t>denzity</a:t>
            </a:r>
            <a:r>
              <a:rPr lang="cs-CZ" dirty="0" smtClean="0"/>
              <a:t> kostní tkáně</a:t>
            </a:r>
          </a:p>
          <a:p>
            <a:r>
              <a:rPr lang="cs-CZ" dirty="0" smtClean="0"/>
              <a:t>Laboratorní parametry – sledování úspěšnosti léčby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Metabolická onemocnění kostní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Osteomalácie</a:t>
            </a:r>
            <a:r>
              <a:rPr lang="cs-CZ" dirty="0" smtClean="0"/>
              <a:t> – snížení minerální komponenty následkem porušené mineralizace </a:t>
            </a:r>
          </a:p>
          <a:p>
            <a:r>
              <a:rPr lang="cs-CZ" dirty="0" smtClean="0"/>
              <a:t>Křivice – </a:t>
            </a:r>
            <a:r>
              <a:rPr lang="cs-CZ" dirty="0" err="1" smtClean="0"/>
              <a:t>osteomalácie</a:t>
            </a:r>
            <a:r>
              <a:rPr lang="cs-CZ" dirty="0" smtClean="0"/>
              <a:t> u dětí </a:t>
            </a:r>
          </a:p>
          <a:p>
            <a:endParaRPr lang="cs-CZ" dirty="0"/>
          </a:p>
          <a:p>
            <a:r>
              <a:rPr lang="cs-CZ" dirty="0" smtClean="0"/>
              <a:t>Příčina nedostatek vitaminu D</a:t>
            </a:r>
          </a:p>
          <a:p>
            <a:endParaRPr lang="cs-CZ" dirty="0"/>
          </a:p>
          <a:p>
            <a:r>
              <a:rPr lang="cs-CZ" dirty="0" smtClean="0"/>
              <a:t>Nízká kalcémie, </a:t>
            </a:r>
            <a:r>
              <a:rPr lang="cs-CZ" dirty="0" err="1" smtClean="0"/>
              <a:t>fosfatémie</a:t>
            </a:r>
            <a:endParaRPr lang="cs-CZ" dirty="0" smtClean="0"/>
          </a:p>
          <a:p>
            <a:r>
              <a:rPr lang="cs-CZ" dirty="0" smtClean="0"/>
              <a:t>Dg. – laboratorní vyšetření, zobrazovací metody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2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Kostní tkáň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375398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Složení</a:t>
            </a:r>
          </a:p>
          <a:p>
            <a:pPr lvl="1"/>
            <a:endParaRPr lang="cs-CZ" dirty="0" smtClean="0"/>
          </a:p>
          <a:p>
            <a:pPr lvl="1"/>
            <a:r>
              <a:rPr lang="cs-CZ" dirty="0"/>
              <a:t>Kostní buňky</a:t>
            </a:r>
          </a:p>
          <a:p>
            <a:pPr lvl="2"/>
            <a:r>
              <a:rPr lang="cs-CZ" dirty="0"/>
              <a:t>Osteoblasty</a:t>
            </a:r>
          </a:p>
          <a:p>
            <a:pPr lvl="2"/>
            <a:r>
              <a:rPr lang="cs-CZ" dirty="0"/>
              <a:t>Osteoklasty</a:t>
            </a:r>
          </a:p>
          <a:p>
            <a:pPr lvl="2"/>
            <a:r>
              <a:rPr lang="cs-CZ" dirty="0" err="1"/>
              <a:t>Osteocyty</a:t>
            </a:r>
            <a:endParaRPr lang="cs-CZ" dirty="0"/>
          </a:p>
          <a:p>
            <a:pPr lvl="1"/>
            <a:r>
              <a:rPr lang="cs-CZ" dirty="0" smtClean="0"/>
              <a:t>Mezibuněčná hmota</a:t>
            </a:r>
            <a:endParaRPr lang="cs-CZ" dirty="0"/>
          </a:p>
          <a:p>
            <a:pPr lvl="2"/>
            <a:r>
              <a:rPr lang="cs-CZ" dirty="0" smtClean="0"/>
              <a:t>Bílkovinná </a:t>
            </a:r>
            <a:r>
              <a:rPr lang="cs-CZ" dirty="0"/>
              <a:t>složka – kolagen, </a:t>
            </a:r>
            <a:r>
              <a:rPr lang="cs-CZ" dirty="0" err="1" smtClean="0"/>
              <a:t>osteokalcin</a:t>
            </a:r>
            <a:r>
              <a:rPr lang="cs-CZ" dirty="0" smtClean="0"/>
              <a:t>…</a:t>
            </a:r>
          </a:p>
          <a:p>
            <a:pPr lvl="2"/>
            <a:r>
              <a:rPr lang="cs-CZ" dirty="0" smtClean="0"/>
              <a:t>Kostní </a:t>
            </a:r>
            <a:r>
              <a:rPr lang="cs-CZ" dirty="0"/>
              <a:t>minerál </a:t>
            </a:r>
            <a:r>
              <a:rPr lang="cs-CZ" dirty="0" smtClean="0"/>
              <a:t>– </a:t>
            </a:r>
            <a:r>
              <a:rPr lang="cs-CZ" dirty="0" err="1" smtClean="0"/>
              <a:t>hydroxyapatit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 smtClean="0"/>
          </a:p>
        </p:txBody>
      </p:sp>
      <p:pic>
        <p:nvPicPr>
          <p:cNvPr id="20" name="Picture 2" descr="Image result for osteobla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11" y="1825625"/>
            <a:ext cx="33164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Remodelace</a:t>
            </a:r>
            <a:r>
              <a:rPr lang="cs-CZ" dirty="0" smtClean="0"/>
              <a:t> kostí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399734" cy="4351338"/>
          </a:xfrm>
        </p:spPr>
        <p:txBody>
          <a:bodyPr/>
          <a:lstStyle/>
          <a:p>
            <a:r>
              <a:rPr lang="cs-CZ" dirty="0" smtClean="0"/>
              <a:t>Probíhá během celého života</a:t>
            </a:r>
          </a:p>
          <a:p>
            <a:endParaRPr lang="cs-CZ" dirty="0" smtClean="0"/>
          </a:p>
          <a:p>
            <a:r>
              <a:rPr lang="cs-CZ" dirty="0" smtClean="0"/>
              <a:t>Vrchol kostní hmoty je dosažen cca v 25 letech</a:t>
            </a:r>
          </a:p>
          <a:p>
            <a:endParaRPr lang="cs-CZ" dirty="0" smtClean="0"/>
          </a:p>
          <a:p>
            <a:r>
              <a:rPr lang="cs-CZ" dirty="0" smtClean="0"/>
              <a:t>Po té pomalý úbytek – 0,5% za rok</a:t>
            </a:r>
          </a:p>
          <a:p>
            <a:endParaRPr lang="cs-CZ" dirty="0" smtClean="0"/>
          </a:p>
          <a:p>
            <a:r>
              <a:rPr lang="cs-CZ" dirty="0" smtClean="0"/>
              <a:t>U žen po menopauze zrychlení úbytku – riziko rozvoje menopauzy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1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Regulace metabolismu kostí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Hormonální</a:t>
            </a:r>
          </a:p>
          <a:p>
            <a:pPr lvl="1"/>
            <a:r>
              <a:rPr lang="cs-CZ" dirty="0" smtClean="0"/>
              <a:t>Parathormon</a:t>
            </a:r>
          </a:p>
          <a:p>
            <a:pPr lvl="1"/>
            <a:r>
              <a:rPr lang="cs-CZ" dirty="0" smtClean="0"/>
              <a:t>Vitamin D</a:t>
            </a:r>
          </a:p>
          <a:p>
            <a:pPr lvl="1"/>
            <a:r>
              <a:rPr lang="cs-CZ" dirty="0" smtClean="0"/>
              <a:t>Kalcitonin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Estrogeny</a:t>
            </a:r>
          </a:p>
          <a:p>
            <a:pPr lvl="1"/>
            <a:r>
              <a:rPr lang="cs-CZ" dirty="0" smtClean="0"/>
              <a:t>Růstový hormon</a:t>
            </a:r>
          </a:p>
          <a:p>
            <a:pPr lvl="1"/>
            <a:r>
              <a:rPr lang="cs-CZ" dirty="0" smtClean="0"/>
              <a:t>Inzulin</a:t>
            </a:r>
          </a:p>
          <a:p>
            <a:pPr lvl="1"/>
            <a:r>
              <a:rPr lang="cs-CZ" dirty="0" smtClean="0"/>
              <a:t>Glukokortikoidy</a:t>
            </a:r>
          </a:p>
          <a:p>
            <a:pPr lvl="1"/>
            <a:r>
              <a:rPr lang="cs-CZ" dirty="0" smtClean="0"/>
              <a:t>Hormony štítné žlázy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Mechanická stimulace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45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67120" cy="44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5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88640"/>
            <a:ext cx="753300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Metabolismus vápníku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1000g</a:t>
            </a:r>
          </a:p>
          <a:p>
            <a:r>
              <a:rPr lang="cs-CZ" dirty="0" smtClean="0"/>
              <a:t>98-99% v kostech</a:t>
            </a:r>
          </a:p>
          <a:p>
            <a:r>
              <a:rPr lang="cs-CZ" dirty="0" smtClean="0"/>
              <a:t>1% extracelulárně</a:t>
            </a:r>
          </a:p>
          <a:p>
            <a:r>
              <a:rPr lang="cs-CZ" dirty="0" smtClean="0"/>
              <a:t>Intracelulárně malé množství</a:t>
            </a:r>
          </a:p>
          <a:p>
            <a:endParaRPr lang="cs-CZ" dirty="0"/>
          </a:p>
        </p:txBody>
      </p:sp>
      <p:pic>
        <p:nvPicPr>
          <p:cNvPr id="3074" name="Picture 2" descr="Image result for calcium homeosta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25625"/>
            <a:ext cx="4608512" cy="36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857"/>
            <a:ext cx="6984776" cy="68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2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1109&quot;&gt;&lt;/object&gt;&lt;object type=&quot;2&quot; unique_id=&quot;11110&quot;&gt;&lt;object type=&quot;3&quot; unique_id=&quot;11111&quot;&gt;&lt;property id=&quot;20148&quot; value=&quot;5&quot;/&gt;&lt;property id=&quot;20300&quot; value=&quot;Slide 1 - &amp;quot;Metabolizmus kostí, biochemické markery     &amp;quot;&quot;/&gt;&lt;property id=&quot;20307&quot; value=&quot;256&quot;/&gt;&lt;/object&gt;&lt;object type=&quot;3&quot; unique_id=&quot;11112&quot;&gt;&lt;property id=&quot;20148&quot; value=&quot;5&quot;/&gt;&lt;property id=&quot;20300&quot; value=&quot;Slide 2 - &amp;quot;Kost&amp;quot;&quot;/&gt;&lt;property id=&quot;20307&quot; value=&quot;316&quot;/&gt;&lt;/object&gt;&lt;object type=&quot;3&quot; unique_id=&quot;11113&quot;&gt;&lt;property id=&quot;20148&quot; value=&quot;5&quot;/&gt;&lt;property id=&quot;20300&quot; value=&quot;Slide 4 - &amp;quot;Kostní buňky&amp;quot;&quot;/&gt;&lt;property id=&quot;20307&quot; value=&quot;327&quot;/&gt;&lt;/object&gt;&lt;object type=&quot;3&quot; unique_id=&quot;11114&quot;&gt;&lt;property id=&quot;20148&quot; value=&quot;5&quot;/&gt;&lt;property id=&quot;20300&quot; value=&quot;Slide 5 - &amp;quot;Kostní matrix&amp;quot;&quot;/&gt;&lt;property id=&quot;20307&quot; value=&quot;363&quot;/&gt;&lt;/object&gt;&lt;object type=&quot;3&quot; unique_id=&quot;11115&quot;&gt;&lt;property id=&quot;20148&quot; value=&quot;5&quot;/&gt;&lt;property id=&quot;20300&quot; value=&quot;Slide 6 - &amp;quot;Novotvorba  x odbourávání kosti &amp;quot;&quot;/&gt;&lt;property id=&quot;20307&quot; value=&quot;364&quot;/&gt;&lt;/object&gt;&lt;object type=&quot;3&quot; unique_id=&quot;11116&quot;&gt;&lt;property id=&quot;20148&quot; value=&quot;5&quot;/&gt;&lt;property id=&quot;20300&quot; value=&quot;Slide 7 - &amp;quot;Minerály, hormony, markery metabolizmu &amp;quot;&quot;/&gt;&lt;property id=&quot;20307&quot; value=&quot;320&quot;/&gt;&lt;/object&gt;&lt;object type=&quot;3&quot; unique_id=&quot;11119&quot;&gt;&lt;property id=&quot;20148&quot; value=&quot;5&quot;/&gt;&lt;property id=&quot;20300&quot; value=&quot;Slide 9 - &amp;quot;Změny hladiny Ca v krvi&amp;quot;&quot;/&gt;&lt;property id=&quot;20307&quot; value=&quot;310&quot;/&gt;&lt;/object&gt;&lt;object type=&quot;3&quot; unique_id=&quot;11120&quot;&gt;&lt;property id=&quot;20148&quot; value=&quot;5&quot;/&gt;&lt;property id=&quot;20300&quot; value=&quot;Slide 10 - &amp;quot;Fosfáty: 0,81 - 1,45 mmol/l&amp;quot;&quot;/&gt;&lt;property id=&quot;20307&quot; value=&quot;313&quot;/&gt;&lt;/object&gt;&lt;object type=&quot;3&quot; unique_id=&quot;11122&quot;&gt;&lt;property id=&quot;20148&quot; value=&quot;5&quot;/&gt;&lt;property id=&quot;20300&quot; value=&quot;Slide 11 - &amp;quot; Hořčík - Mg (0,66 - 1,07 mol/l)&amp;quot;&quot;/&gt;&lt;property id=&quot;20307&quot; value=&quot;306&quot;/&gt;&lt;/object&gt;&lt;object type=&quot;3&quot; unique_id=&quot;11123&quot;&gt;&lt;property id=&quot;20148&quot; value=&quot;5&quot;/&gt;&lt;property id=&quot;20300&quot; value=&quot;Slide 12 - &amp;quot;Minerály, hormony, markery metabolizmu&amp;quot;&quot;/&gt;&lt;property id=&quot;20307&quot; value=&quot;328&quot;/&gt;&lt;/object&gt;&lt;object type=&quot;3&quot; unique_id=&quot;11124&quot;&gt;&lt;property id=&quot;20148&quot; value=&quot;5&quot;/&gt;&lt;property id=&quot;20300&quot; value=&quot;Slide 13 - &amp;quot;Parathormon: 1,5 - 7,6 pmol/l&amp;quot;&quot;/&gt;&lt;property id=&quot;20307&quot; value=&quot;302&quot;/&gt;&lt;/object&gt;&lt;object type=&quot;3&quot; unique_id=&quot;11125&quot;&gt;&lt;property id=&quot;20148&quot; value=&quot;5&quot;/&gt;&lt;property id=&quot;20300&quot; value=&quot;Slide 14 - &amp;quot;Parathormon &amp;quot;&quot;/&gt;&lt;property id=&quot;20307&quot; value=&quot;323&quot;/&gt;&lt;/object&gt;&lt;object type=&quot;3&quot; unique_id=&quot;11126&quot;&gt;&lt;property id=&quot;20148&quot; value=&quot;5&quot;/&gt;&lt;property id=&quot;20300&quot; value=&quot;Slide 15 - &amp;quot; Hyper a hypoparathyreóza&amp;quot;&quot;/&gt;&lt;property id=&quot;20307&quot; value=&quot;358&quot;/&gt;&lt;/object&gt;&lt;object type=&quot;3&quot; unique_id=&quot;11127&quot;&gt;&lt;property id=&quot;20148&quot; value=&quot;5&quot;/&gt;&lt;property id=&quot;20300&quot; value=&quot;Slide 16 - &amp;quot; Kalcitonin&amp;quot;&quot;/&gt;&lt;property id=&quot;20307&quot; value=&quot;304&quot;/&gt;&lt;/object&gt;&lt;object type=&quot;3&quot; unique_id=&quot;11128&quot;&gt;&lt;property id=&quot;20148&quot; value=&quot;5&quot;/&gt;&lt;property id=&quot;20300&quot; value=&quot;Slide 17 - &amp;quot;Vitamin D&amp;quot;&quot;/&gt;&lt;property id=&quot;20307&quot; value=&quot;324&quot;/&gt;&lt;/object&gt;&lt;object type=&quot;3&quot; unique_id=&quot;11129&quot;&gt;&lt;property id=&quot;20148&quot; value=&quot;5&quot;/&gt;&lt;property id=&quot;20300&quot; value=&quot;Slide 18 - &amp;quot;Kalcitriol&amp;quot;&quot;/&gt;&lt;property id=&quot;20307&quot; value=&quot;367&quot;/&gt;&lt;/object&gt;&lt;object type=&quot;3&quot; unique_id=&quot;11130&quot;&gt;&lt;property id=&quot;20148&quot; value=&quot;5&quot;/&gt;&lt;property id=&quot;20300&quot; value=&quot;Slide 19&quot;/&gt;&lt;property id=&quot;20307&quot; value=&quot;341&quot;/&gt;&lt;/object&gt;&lt;object type=&quot;3&quot; unique_id=&quot;11137&quot;&gt;&lt;property id=&quot;20148&quot; value=&quot;5&quot;/&gt;&lt;property id=&quot;20300&quot; value=&quot;Slide 33 - &amp;quot;Odpady Ca v moči&amp;quot;&quot;/&gt;&lt;property id=&quot;20307&quot; value=&quot;334&quot;/&gt;&lt;/object&gt;&lt;object type=&quot;3&quot; unique_id=&quot;11142&quot;&gt;&lt;property id=&quot;20148&quot; value=&quot;5&quot;/&gt;&lt;property id=&quot;20300&quot; value=&quot;Slide 34 - &amp;quot; Problematika vyšetřování kostních markerů&amp;quot;&quot;/&gt;&lt;property id=&quot;20307&quot; value=&quot;349&quot;/&gt;&lt;/object&gt;&lt;object type=&quot;3&quot; unique_id=&quot;11143&quot;&gt;&lt;property id=&quot;20148&quot; value=&quot;5&quot;/&gt;&lt;property id=&quot;20300&quot; value=&quot;Slide 35 - &amp;quot; Problematika vyšetřování kostních markerů&amp;quot;&quot;/&gt;&lt;property id=&quot;20307&quot; value=&quot;354&quot;/&gt;&lt;/object&gt;&lt;object type=&quot;3&quot; unique_id=&quot;11144&quot;&gt;&lt;property id=&quot;20148&quot; value=&quot;5&quot;/&gt;&lt;property id=&quot;20300&quot; value=&quot;Slide 36&quot;/&gt;&lt;property id=&quot;20307&quot; value=&quot;365&quot;/&gt;&lt;/object&gt;&lt;object type=&quot;3&quot; unique_id=&quot;11145&quot;&gt;&lt;property id=&quot;20148&quot; value=&quot;5&quot;/&gt;&lt;property id=&quot;20300&quot; value=&quot;Slide 37 - &amp;quot;Ca a urolithiáza  &amp;quot;&quot;/&gt;&lt;property id=&quot;20307&quot; value=&quot;355&quot;/&gt;&lt;/object&gt;&lt;object type=&quot;3&quot; unique_id=&quot;11146&quot;&gt;&lt;property id=&quot;20148&quot; value=&quot;5&quot;/&gt;&lt;property id=&quot;20300&quot; value=&quot;Slide 38 - &amp;quot;P a urolithiáza  &amp;quot;&quot;/&gt;&lt;property id=&quot;20307&quot; value=&quot;356&quot;/&gt;&lt;/object&gt;&lt;object type=&quot;3&quot; unique_id=&quot;11866&quot;&gt;&lt;property id=&quot;20148&quot; value=&quot;5&quot;/&gt;&lt;property id=&quot;20300&quot; value=&quot;Slide 8 - &amp;quot;Plazmatický Ca: 2,1 - 2,6 mmol/l&amp;quot;&quot;/&gt;&lt;property id=&quot;20307&quot; value=&quot;373&quot;/&gt;&lt;/object&gt;&lt;object type=&quot;3&quot; unique_id=&quot;14106&quot;&gt;&lt;property id=&quot;20148&quot; value=&quot;5&quot;/&gt;&lt;property id=&quot;20300&quot; value=&quot;Slide 3 - &amp;quot;Kostní buňky&amp;quot;&quot;/&gt;&lt;property id=&quot;20307&quot; value=&quot;377&quot;/&gt;&lt;/object&gt;&lt;object type=&quot;3&quot; unique_id=&quot;14601&quot;&gt;&lt;property id=&quot;20148&quot; value=&quot;5&quot;/&gt;&lt;property id=&quot;20300&quot; value=&quot;Slide 20 - &amp;quot;Minerály, hormony, markery metabolizmu&amp;quot;&quot;/&gt;&lt;property id=&quot;20307&quot; value=&quot;378&quot;/&gt;&lt;/object&gt;&lt;object type=&quot;3&quot; unique_id=&quot;14602&quot;&gt;&lt;property id=&quot;20148&quot; value=&quot;5&quot;/&gt;&lt;property id=&quot;20300&quot; value=&quot;Slide 21 - &amp;quot; Osteokalcin&amp;quot;&quot;/&gt;&lt;property id=&quot;20307&quot; value=&quot;379&quot;/&gt;&lt;/object&gt;&lt;object type=&quot;3&quot; unique_id=&quot;14603&quot;&gt;&lt;property id=&quot;20148&quot; value=&quot;5&quot;/&gt;&lt;property id=&quot;20300&quot; value=&quot;Slide 22 - &amp;quot;Kostní ALP&amp;quot;&quot;/&gt;&lt;property id=&quot;20307&quot; value=&quot;380&quot;/&gt;&lt;/object&gt;&lt;object type=&quot;3&quot; unique_id=&quot;14604&quot;&gt;&lt;property id=&quot;20148&quot; value=&quot;5&quot;/&gt;&lt;property id=&quot;20300&quot; value=&quot;Slide 23 - &amp;quot;PICP: C-terminální propeptid prokolagenu I&amp;#x0D;&amp;#x0A;PINP: N-terminální propeptid prokolagenu I&amp;quot;&quot;/&gt;&lt;property id=&quot;20307&quot; value=&quot;381&quot;/&gt;&lt;/object&gt;&lt;object type=&quot;3&quot; unique_id=&quot;14605&quot;&gt;&lt;property id=&quot;20148&quot; value=&quot;5&quot;/&gt;&lt;property id=&quot;20300&quot; value=&quot;Slide 24&quot;/&gt;&lt;property id=&quot;20307&quot; value=&quot;382&quot;/&gt;&lt;/object&gt;&lt;object type=&quot;3&quot; unique_id=&quot;14606&quot;&gt;&lt;property id=&quot;20148&quot; value=&quot;5&quot;/&gt;&lt;property id=&quot;20300&quot; value=&quot;Slide 25 - &amp;quot;Minerály, hormony, markery metabolizmu&amp;quot;&quot;/&gt;&lt;property id=&quot;20307&quot; value=&quot;383&quot;/&gt;&lt;/object&gt;&lt;object type=&quot;3&quot; unique_id=&quot;14607&quot;&gt;&lt;property id=&quot;20148&quot; value=&quot;5&quot;/&gt;&lt;property id=&quot;20300&quot; value=&quot;Slide 26&quot;/&gt;&lt;property id=&quot;20307&quot; value=&quot;384&quot;/&gt;&lt;/object&gt;&lt;object type=&quot;3&quot; unique_id=&quot;14608&quot;&gt;&lt;property id=&quot;20148&quot; value=&quot;5&quot;/&gt;&lt;property id=&quot;20300&quot; value=&quot;Slide 27&quot;/&gt;&lt;property id=&quot;20307&quot; value=&quot;385&quot;/&gt;&lt;/object&gt;&lt;object type=&quot;3&quot; unique_id=&quot;14609&quot;&gt;&lt;property id=&quot;20148&quot; value=&quot;5&quot;/&gt;&lt;property id=&quot;20300&quot; value=&quot;Slide 28 - &amp;quot;Tartarát-rezistentní ACP (TRACP)&amp;quot;&quot;/&gt;&lt;property id=&quot;20307&quot; value=&quot;386&quot;/&gt;&lt;/object&gt;&lt;object type=&quot;3&quot; unique_id=&quot;14610&quot;&gt;&lt;property id=&quot;20148&quot; value=&quot;5&quot;/&gt;&lt;property id=&quot;20300&quot; value=&quot;Slide 29 - &amp;quot;Pyridinolin (PYD), deoxypyridinolin (DPD) (cross-links)&amp;quot;&quot;/&gt;&lt;property id=&quot;20307&quot; value=&quot;387&quot;/&gt;&lt;/object&gt;&lt;object type=&quot;3&quot; unique_id=&quot;14611&quot;&gt;&lt;property id=&quot;20148&quot; value=&quot;5&quot;/&gt;&lt;property id=&quot;20300&quot; value=&quot;Slide 30 - &amp;quot;Pyridinolin, deoxypyridinolin (cross-links)&amp;quot;&quot;/&gt;&lt;property id=&quot;20307&quot; value=&quot;388&quot;/&gt;&lt;/object&gt;&lt;object type=&quot;3&quot; unique_id=&quot;14612&quot;&gt;&lt;property id=&quot;20148&quot; value=&quot;5&quot;/&gt;&lt;property id=&quot;20300&quot; value=&quot;Slide 31&quot;/&gt;&lt;property id=&quot;20307&quot; value=&quot;389&quot;/&gt;&lt;/object&gt;&lt;object type=&quot;3&quot; unique_id=&quot;14613&quot;&gt;&lt;property id=&quot;20148&quot; value=&quot;5&quot;/&gt;&lt;property id=&quot;20300&quot; value=&quot;Slide 32 - &amp;quot;Minerály, hormony, markery metabolizmu&amp;quot;&quot;/&gt;&lt;property id=&quot;20307&quot; value=&quot;39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Words>567</Words>
  <Application>Microsoft Office PowerPoint</Application>
  <PresentationFormat>Předvádění na obrazovce (4:3)</PresentationFormat>
  <Paragraphs>151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Office Theme</vt:lpstr>
      <vt:lpstr>Metabolismus kostí, biochemické markery     </vt:lpstr>
      <vt:lpstr>Kostní tkáň</vt:lpstr>
      <vt:lpstr>Kostní tkáň</vt:lpstr>
      <vt:lpstr>Remodelace kostí</vt:lpstr>
      <vt:lpstr>Regulace metabolismu kostí</vt:lpstr>
      <vt:lpstr>Prezentace aplikace PowerPoint</vt:lpstr>
      <vt:lpstr>Prezentace aplikace PowerPoint</vt:lpstr>
      <vt:lpstr>Metabolismus vápníku</vt:lpstr>
      <vt:lpstr>Prezentace aplikace PowerPoint</vt:lpstr>
      <vt:lpstr>Parathormon </vt:lpstr>
      <vt:lpstr>Vápník v séru (2,15-2,55 mmol/l)</vt:lpstr>
      <vt:lpstr>Vápník v moči</vt:lpstr>
      <vt:lpstr>Fosfor</vt:lpstr>
      <vt:lpstr>Fosfor v séru</vt:lpstr>
      <vt:lpstr>Biochemické ukazatele kostní přestavby</vt:lpstr>
      <vt:lpstr>Ukazatele novotvorby kostní tkáně</vt:lpstr>
      <vt:lpstr>PINP: N-terminální propeptid prokolagenu I PICP: C-terminální propeptid prokolagenu I </vt:lpstr>
      <vt:lpstr>Kostní ALP</vt:lpstr>
      <vt:lpstr> Osteokalcin</vt:lpstr>
      <vt:lpstr>Ukazatele odbourání kostní tkáně</vt:lpstr>
      <vt:lpstr>Novotvorba  x odbourávání kosti </vt:lpstr>
      <vt:lpstr>Metabolická onemocnění kostní tkáně</vt:lpstr>
      <vt:lpstr>Metabolická onemocnění kostní tkáně</vt:lpstr>
    </vt:vector>
  </TitlesOfParts>
  <Company>VS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Monitorování léků, drogy</dc:title>
  <dc:creator>Vladimír Soška</dc:creator>
  <cp:lastModifiedBy>MUDr. Zdeňka Čermáková, Ph.D.</cp:lastModifiedBy>
  <cp:revision>97</cp:revision>
  <dcterms:created xsi:type="dcterms:W3CDTF">2006-12-29T15:00:14Z</dcterms:created>
  <dcterms:modified xsi:type="dcterms:W3CDTF">2021-10-22T10:55:51Z</dcterms:modified>
</cp:coreProperties>
</file>