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5" r:id="rId4"/>
    <p:sldId id="258" r:id="rId5"/>
    <p:sldId id="260" r:id="rId6"/>
    <p:sldId id="259" r:id="rId7"/>
    <p:sldId id="261" r:id="rId8"/>
    <p:sldId id="262" r:id="rId9"/>
    <p:sldId id="263" r:id="rId10"/>
    <p:sldId id="316" r:id="rId11"/>
    <p:sldId id="265" r:id="rId12"/>
    <p:sldId id="266" r:id="rId13"/>
    <p:sldId id="317" r:id="rId14"/>
    <p:sldId id="267" r:id="rId15"/>
    <p:sldId id="268" r:id="rId16"/>
    <p:sldId id="269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291" r:id="rId33"/>
    <p:sldId id="289" r:id="rId34"/>
    <p:sldId id="288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34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0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98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94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94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45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77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4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76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80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24D32-D88E-4351-9B05-E1D9FA569BD5}" type="datetimeFigureOut">
              <a:rPr lang="cs-CZ" smtClean="0"/>
              <a:pPr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30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Toxikologické vyšetření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08104" y="5661248"/>
            <a:ext cx="3344416" cy="841648"/>
          </a:xfrm>
        </p:spPr>
        <p:txBody>
          <a:bodyPr>
            <a:normAutofit fontScale="92500"/>
          </a:bodyPr>
          <a:lstStyle/>
          <a:p>
            <a:r>
              <a:rPr lang="cs-CZ" sz="2800" dirty="0"/>
              <a:t>Mgr. Zuzana </a:t>
            </a:r>
            <a:r>
              <a:rPr lang="cs-CZ" sz="2800" dirty="0" smtClean="0"/>
              <a:t>Strašilová</a:t>
            </a:r>
            <a:endParaRPr lang="cs-CZ" sz="2800" dirty="0"/>
          </a:p>
          <a:p>
            <a:r>
              <a:rPr lang="cs-CZ" sz="1600" dirty="0"/>
              <a:t>Dle přednášky Mgr. Jany </a:t>
            </a:r>
            <a:r>
              <a:rPr lang="cs-CZ" sz="1600" dirty="0" err="1"/>
              <a:t>Pinkavové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010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Biologický materiál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E490C0FE-7863-4DB7-B591-3767479DB4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927787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91311963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18982206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Expozice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/>
                        <a:t>Biologický materiál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04409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cs-CZ" sz="2200" dirty="0"/>
                        <a:t>Bezprostředně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200" dirty="0"/>
                        <a:t>Vydechovaný vzduch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60043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cs-CZ" sz="2200" dirty="0"/>
                        <a:t>Hodiny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200" dirty="0"/>
                        <a:t>Krev, žaludeční obsah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35714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cs-CZ" sz="2200" dirty="0"/>
                        <a:t>Hodiny až dny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200" dirty="0"/>
                        <a:t>Krev, moč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65122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cs-CZ" sz="2200" dirty="0"/>
                        <a:t>Měsíce až roky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200" dirty="0"/>
                        <a:t>Vlasy (1cm cca 1 měsíc)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58544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cs-CZ" sz="2200" dirty="0"/>
                        <a:t>Půl rok a víc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200" dirty="0"/>
                        <a:t>Nehty (v koncové části nehtů zhruba za 6 měsíců)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205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29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Co prokazujeme?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samotný jed 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př. olovo v krvi, arzén ve vlasech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metabolity jedu 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hippurová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 moči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toulen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xylen)</a:t>
            </a:r>
            <a:r>
              <a:rPr lang="cs-CZ" sz="2000" dirty="0">
                <a:latin typeface="Arial"/>
                <a:cs typeface="Arial"/>
              </a:rPr>
              <a:t>; </a:t>
            </a:r>
          </a:p>
          <a:p>
            <a:pPr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		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mandlová v moči (styren)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jejichž koncentrace se mění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 souvislosti s otravou:			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př. u otravy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blokována syntéza 				  porfyrinů, v moči se prokazuje zvýšená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			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2000" dirty="0">
                <a:latin typeface="Arial"/>
                <a:cs typeface="Arial"/>
              </a:rPr>
              <a:t>δ</a:t>
            </a:r>
            <a:r>
              <a:rPr lang="cs-CZ" sz="2000" dirty="0">
                <a:latin typeface="Arial"/>
                <a:cs typeface="Arial"/>
              </a:rPr>
              <a:t>-</a:t>
            </a:r>
            <a:r>
              <a:rPr lang="cs-CZ" sz="2000" dirty="0" err="1">
                <a:latin typeface="Arial"/>
                <a:cs typeface="Arial"/>
              </a:rPr>
              <a:t>aminolevulové</a:t>
            </a:r>
            <a:r>
              <a:rPr lang="cs-CZ" sz="2000" dirty="0">
                <a:latin typeface="Arial"/>
                <a:cs typeface="Arial"/>
              </a:rPr>
              <a:t> a </a:t>
            </a:r>
            <a:r>
              <a:rPr lang="cs-CZ" sz="2000" dirty="0" err="1">
                <a:latin typeface="Arial"/>
                <a:cs typeface="Arial"/>
              </a:rPr>
              <a:t>koproporfyrin</a:t>
            </a:r>
            <a:r>
              <a:rPr lang="cs-CZ" sz="2000" dirty="0">
                <a:latin typeface="Arial"/>
                <a:cs typeface="Arial"/>
              </a:rPr>
              <a:t> III</a:t>
            </a:r>
          </a:p>
          <a:p>
            <a:pPr marL="0" indent="0">
              <a:buNone/>
            </a:pPr>
            <a:r>
              <a:rPr lang="cs-CZ" sz="2000" dirty="0">
                <a:latin typeface="Arial"/>
                <a:cs typeface="Arial"/>
              </a:rPr>
              <a:t>    			- při otravě organofosfáty klesá aktivita 				  </a:t>
            </a:r>
            <a:r>
              <a:rPr lang="cs-CZ" sz="2000" dirty="0" err="1">
                <a:latin typeface="Arial"/>
                <a:cs typeface="Arial"/>
              </a:rPr>
              <a:t>cholinesterázy</a:t>
            </a:r>
            <a:r>
              <a:rPr lang="cs-CZ" sz="2000" dirty="0">
                <a:latin typeface="Arial"/>
                <a:cs typeface="Arial"/>
              </a:rPr>
              <a:t> v krvi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jiné poškození organismu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př. otrava kadmiem způsobuje 				  poškození buněk tubulu ledvin</a:t>
            </a:r>
          </a:p>
        </p:txBody>
      </p:sp>
    </p:spTree>
    <p:extLst>
      <p:ext uri="{BB962C8B-B14F-4D97-AF65-F5344CB8AC3E}">
        <p14:creationId xmlns:p14="http://schemas.microsoft.com/office/powerpoint/2010/main" val="3902473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Metody stanovení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50000"/>
            </a:pPr>
            <a:r>
              <a:rPr lang="cs-CZ" sz="2500" b="1" dirty="0">
                <a:latin typeface="Arial" panose="020B0604020202020204" pitchFamily="34" charset="0"/>
                <a:cs typeface="Arial" panose="020B0604020202020204" pitchFamily="34" charset="0"/>
              </a:rPr>
              <a:t>Screeningové</a:t>
            </a:r>
          </a:p>
          <a:p>
            <a:pPr lvl="1">
              <a:buSzPct val="50000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rychlé, dostatečně specifické, méně citlivé, kvalitativní analýza</a:t>
            </a:r>
          </a:p>
          <a:p>
            <a:pPr lvl="1">
              <a:buSzPct val="50000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Skupina příbuzných látek</a:t>
            </a:r>
          </a:p>
          <a:p>
            <a:pPr lvl="1">
              <a:buSzPct val="50000"/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50000"/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500" b="1" dirty="0">
                <a:latin typeface="Arial" panose="020B0604020202020204" pitchFamily="34" charset="0"/>
                <a:cs typeface="Arial" panose="020B0604020202020204" pitchFamily="34" charset="0"/>
              </a:rPr>
              <a:t>Speciální</a:t>
            </a:r>
          </a:p>
          <a:p>
            <a:pPr lvl="1">
              <a:buSzPct val="50000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Stanovení konkrétní látky (např. ethanol)</a:t>
            </a:r>
          </a:p>
          <a:p>
            <a:pPr lvl="1">
              <a:buSzPct val="50000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50000"/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37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Metody stanovení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Chromatografické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		– TLC, GC -MS, HPLC-MS</a:t>
            </a:r>
          </a:p>
          <a:p>
            <a:pPr>
              <a:buSzPct val="5000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Spektrální analýza 	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UV, IR,  AAS</a:t>
            </a:r>
          </a:p>
          <a:p>
            <a:pPr>
              <a:buSzPct val="5000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Imunochemické metody 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EIA (EMIT, ELISA), KIMS, 				chemiluminiscence (LIA), fluorescenční (FPIA)</a:t>
            </a:r>
          </a:p>
          <a:p>
            <a:pPr>
              <a:buSzPct val="5000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Ostatní metody 	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mikroskopie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spóry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jedovatých hub)</a:t>
            </a:r>
          </a:p>
        </p:txBody>
      </p:sp>
    </p:spTree>
    <p:extLst>
      <p:ext uri="{BB962C8B-B14F-4D97-AF65-F5344CB8AC3E}">
        <p14:creationId xmlns:p14="http://schemas.microsoft.com/office/powerpoint/2010/main" val="2633424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Chromatografické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buSzPct val="50000"/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Nutná úprava vzorku – extrakce, destilace….</a:t>
            </a: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•"/>
            </a:pPr>
            <a:r>
              <a:rPr lang="cs-CZ" sz="1400" i="1" dirty="0">
                <a:solidFill>
                  <a:prstClr val="black"/>
                </a:solidFill>
              </a:rPr>
              <a:t>SPE</a:t>
            </a:r>
            <a:r>
              <a:rPr lang="cs-CZ" sz="1400" dirty="0">
                <a:solidFill>
                  <a:prstClr val="black"/>
                </a:solidFill>
              </a:rPr>
              <a:t> (Solid-</a:t>
            </a:r>
            <a:r>
              <a:rPr lang="cs-CZ" sz="1400" dirty="0" err="1">
                <a:solidFill>
                  <a:prstClr val="black"/>
                </a:solidFill>
              </a:rPr>
              <a:t>Phase</a:t>
            </a:r>
            <a:r>
              <a:rPr lang="cs-CZ" sz="1400" dirty="0">
                <a:solidFill>
                  <a:prstClr val="black"/>
                </a:solidFill>
              </a:rPr>
              <a:t> </a:t>
            </a:r>
            <a:r>
              <a:rPr lang="cs-CZ" sz="1400" dirty="0" err="1">
                <a:solidFill>
                  <a:prstClr val="black"/>
                </a:solidFill>
              </a:rPr>
              <a:t>Extraction</a:t>
            </a:r>
            <a:r>
              <a:rPr lang="cs-CZ" sz="1400" dirty="0">
                <a:solidFill>
                  <a:prstClr val="black"/>
                </a:solidFill>
              </a:rPr>
              <a:t>) – na kolonkách</a:t>
            </a: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•"/>
            </a:pPr>
            <a:r>
              <a:rPr lang="cs-CZ" sz="1400" i="1" dirty="0">
                <a:solidFill>
                  <a:prstClr val="black"/>
                </a:solidFill>
              </a:rPr>
              <a:t>LLE</a:t>
            </a:r>
            <a:r>
              <a:rPr lang="cs-CZ" sz="1400" dirty="0">
                <a:solidFill>
                  <a:prstClr val="black"/>
                </a:solidFill>
              </a:rPr>
              <a:t> (</a:t>
            </a:r>
            <a:r>
              <a:rPr lang="cs-CZ" sz="1400" dirty="0" err="1">
                <a:solidFill>
                  <a:prstClr val="black"/>
                </a:solidFill>
              </a:rPr>
              <a:t>Liquid-Liquid</a:t>
            </a:r>
            <a:r>
              <a:rPr lang="cs-CZ" sz="1400" dirty="0">
                <a:solidFill>
                  <a:prstClr val="black"/>
                </a:solidFill>
              </a:rPr>
              <a:t> </a:t>
            </a:r>
            <a:r>
              <a:rPr lang="cs-CZ" sz="1400" dirty="0" err="1">
                <a:solidFill>
                  <a:prstClr val="black"/>
                </a:solidFill>
              </a:rPr>
              <a:t>Extraction</a:t>
            </a:r>
            <a:r>
              <a:rPr lang="cs-CZ" sz="1400" dirty="0">
                <a:solidFill>
                  <a:prstClr val="black"/>
                </a:solidFill>
              </a:rPr>
              <a:t>) – extrakce do organických rozpouštědel</a:t>
            </a: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•"/>
            </a:pPr>
            <a:r>
              <a:rPr lang="cs-CZ" sz="1400" i="1" dirty="0">
                <a:solidFill>
                  <a:prstClr val="black"/>
                </a:solidFill>
              </a:rPr>
              <a:t>PP</a:t>
            </a:r>
            <a:r>
              <a:rPr lang="cs-CZ" sz="1400" dirty="0">
                <a:solidFill>
                  <a:prstClr val="black"/>
                </a:solidFill>
              </a:rPr>
              <a:t> (Protein </a:t>
            </a:r>
            <a:r>
              <a:rPr lang="cs-CZ" sz="1400" dirty="0" err="1">
                <a:solidFill>
                  <a:prstClr val="black"/>
                </a:solidFill>
              </a:rPr>
              <a:t>Precipitation</a:t>
            </a:r>
            <a:r>
              <a:rPr lang="cs-CZ" sz="1400" dirty="0">
                <a:solidFill>
                  <a:prstClr val="black"/>
                </a:solidFill>
              </a:rPr>
              <a:t>) – </a:t>
            </a:r>
            <a:r>
              <a:rPr lang="cs-CZ" sz="1400" dirty="0" err="1">
                <a:solidFill>
                  <a:prstClr val="black"/>
                </a:solidFill>
              </a:rPr>
              <a:t>deproteinace</a:t>
            </a:r>
            <a:r>
              <a:rPr lang="cs-CZ" sz="1400" dirty="0">
                <a:solidFill>
                  <a:prstClr val="black"/>
                </a:solidFill>
              </a:rPr>
              <a:t> vzorku</a:t>
            </a: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•"/>
            </a:pPr>
            <a:endParaRPr lang="cs-CZ" sz="1400" dirty="0">
              <a:solidFill>
                <a:prstClr val="black"/>
              </a:solidFill>
            </a:endParaRP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•"/>
            </a:pPr>
            <a:r>
              <a:rPr lang="cs-CZ" sz="1400" dirty="0">
                <a:solidFill>
                  <a:prstClr val="black"/>
                </a:solidFill>
              </a:rPr>
              <a:t>případně před-/</a:t>
            </a:r>
            <a:r>
              <a:rPr lang="cs-CZ" sz="1400" dirty="0" err="1">
                <a:solidFill>
                  <a:prstClr val="black"/>
                </a:solidFill>
              </a:rPr>
              <a:t>postkolonová</a:t>
            </a:r>
            <a:r>
              <a:rPr lang="cs-CZ" sz="1400" dirty="0">
                <a:solidFill>
                  <a:prstClr val="black"/>
                </a:solidFill>
              </a:rPr>
              <a:t> </a:t>
            </a:r>
            <a:r>
              <a:rPr lang="cs-CZ" sz="1400" i="1" dirty="0" err="1">
                <a:solidFill>
                  <a:prstClr val="black"/>
                </a:solidFill>
              </a:rPr>
              <a:t>derivatizace</a:t>
            </a:r>
            <a:r>
              <a:rPr lang="cs-CZ" sz="1400" i="1" dirty="0">
                <a:solidFill>
                  <a:prstClr val="black"/>
                </a:solidFill>
              </a:rPr>
              <a:t> </a:t>
            </a:r>
            <a:r>
              <a:rPr lang="cs-CZ" sz="1400" dirty="0">
                <a:solidFill>
                  <a:prstClr val="black"/>
                </a:solidFill>
              </a:rPr>
              <a:t>vzorku</a:t>
            </a:r>
            <a:endParaRPr lang="cs-CZ" sz="1400" i="1" dirty="0">
              <a:solidFill>
                <a:prstClr val="black"/>
              </a:solidFill>
            </a:endParaRPr>
          </a:p>
          <a:p>
            <a:pPr marL="457200" lvl="1" indent="0">
              <a:buSzPct val="50000"/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SzPct val="50000"/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Vysoká účinnost, dobrá opakovatelnost, robustnost</a:t>
            </a:r>
          </a:p>
          <a:p>
            <a:pPr marL="457200" lvl="1" indent="0">
              <a:buSzPct val="50000"/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Možnost rozlišení metabolitů</a:t>
            </a:r>
          </a:p>
          <a:p>
            <a:pPr marL="457200" lvl="1" indent="0">
              <a:buSzPct val="50000"/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Metody vyžadují vhodný způsob detekce v závislosti na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složení jedu – nejčastěji kombinace s MS</a:t>
            </a:r>
          </a:p>
          <a:p>
            <a:pPr marL="457200" lvl="1" indent="0">
              <a:buSzPct val="50000"/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TLC 		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kvalitativní průkaz, denzitometrická kvantifikace </a:t>
            </a:r>
          </a:p>
          <a:p>
            <a:pPr>
              <a:buSzPct val="50000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GC 		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 stanovení těkavých látek (alkoholy, chlorované 			 	 uhlovodíky)</a:t>
            </a:r>
          </a:p>
          <a:p>
            <a:pPr>
              <a:buSzPct val="50000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HPLC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		- dělení a detekce velkého spektra látek</a:t>
            </a:r>
          </a:p>
        </p:txBody>
      </p:sp>
    </p:spTree>
    <p:extLst>
      <p:ext uri="{BB962C8B-B14F-4D97-AF65-F5344CB8AC3E}">
        <p14:creationId xmlns:p14="http://schemas.microsoft.com/office/powerpoint/2010/main" val="289731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Spektrální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identifikace látky: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absorbční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spektrum izolované látky v UV (IR) oblasti spektra 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AAS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(Atomová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absorbční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spektrofotometrie) – kvantitativní 		stanovení kovů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Cd, Al,…..</a:t>
            </a:r>
          </a:p>
          <a:p>
            <a:pPr>
              <a:buSzPct val="5000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FAES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(Plamenová atomová emisní spektrometrie) – kvantitativní 	 stanovení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32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Imunochemické metody -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EIA (EMIT, ELISA) KIMS, LIA, FPIA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výhody: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kvantifikace jedů bez předchozí úpravy vzorků, </a:t>
            </a:r>
          </a:p>
          <a:p>
            <a:pPr marL="0" indent="0">
              <a:buSzPct val="50000"/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 	možná automatizace</a:t>
            </a:r>
          </a:p>
          <a:p>
            <a:pPr marL="0" indent="0">
              <a:buSzPct val="50000"/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rychlost</a:t>
            </a:r>
          </a:p>
          <a:p>
            <a:pPr marL="0" indent="0">
              <a:buSzPct val="50000"/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vysoká citlivost</a:t>
            </a:r>
          </a:p>
          <a:p>
            <a:pPr marL="0" indent="0">
              <a:buSzPct val="50000"/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jednoduchost, nenáročnost na kvalifikaci</a:t>
            </a:r>
          </a:p>
          <a:p>
            <a:pPr marL="0" indent="0">
              <a:buSzPct val="50000"/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nevýhoda: 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umožňují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pouze skupinovou detekci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s protilátkou 			reaguje více látek podobného složení, mohou reagovat 		i neúčinné metabolity</a:t>
            </a:r>
          </a:p>
          <a:p>
            <a:pPr>
              <a:buSzPct val="5000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použití: 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rychlá orientační detekce hlavně pro:</a:t>
            </a:r>
          </a:p>
          <a:p>
            <a:pPr lvl="3">
              <a:buSzPct val="50000"/>
              <a:buFont typeface="Arial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	drogový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 moči (OPI, AMP, BEN, BAR, MET, 	COC, THC, TCA….)</a:t>
            </a:r>
          </a:p>
          <a:p>
            <a:pPr lvl="3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monitorování hladin léků v séru (LIA, FPIA)</a:t>
            </a:r>
          </a:p>
          <a:p>
            <a:pPr>
              <a:buSzPct val="50000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92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Imunochemické metody – EIA-EMIT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pPr marL="342900" lvl="1" indent="-342900">
              <a:buSzPct val="50000"/>
              <a:buFont typeface="Arial" pitchFamily="34" charset="0"/>
              <a:buChar char="•"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kompetice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mezi látkou ve vzorku a látkou značenou enzymem o vazebná místa na protilátce</a:t>
            </a:r>
          </a:p>
          <a:p>
            <a:pPr marL="342900" lvl="1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Enzym = glukoso-6-fosfát dehydrogenáza (G6PDH)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aktivní enzym mění NAD na NADH → změna absorbance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aktivita enzymu klesá při vazbě protilátky, proto lze koncentraci látky ve vzorku měřit podle změny aktivity enzymu.</a:t>
            </a:r>
          </a:p>
          <a:p>
            <a:pPr lvl="1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endogenní sérová G6PDH neinterferuje, protože koenzym NAD působí pouze s bakteriálním enzymem (</a:t>
            </a:r>
            <a:r>
              <a:rPr lang="cs-CZ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leuconostoc</a:t>
            </a:r>
            <a:r>
              <a:rPr lang="cs-CZ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mesenteroides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použitým v tomto testu.</a:t>
            </a:r>
          </a:p>
          <a:p>
            <a:pPr>
              <a:buSzPct val="50000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41893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Otrava léky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Paracetamol 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SzPct val="50000"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závažné, smrtelné otravy, </a:t>
            </a:r>
          </a:p>
          <a:p>
            <a:pPr>
              <a:buSzPct val="50000"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játrech přeměna na toxický metabolit, </a:t>
            </a:r>
            <a:r>
              <a:rPr lang="cs-CZ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 kovalentně váže na bílkoviny </a:t>
            </a:r>
            <a:r>
              <a:rPr lang="cs-CZ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hepatocytu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hrozí jaterní selhání</a:t>
            </a:r>
          </a:p>
          <a:p>
            <a:pPr marL="0" lvl="0" indent="0">
              <a:buNone/>
            </a:pP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příznaky: nechutenství, pocení, ospalost, nauzea  a zvracení</a:t>
            </a:r>
          </a:p>
          <a:p>
            <a:pPr marL="0" lvl="0" indent="0">
              <a:buNone/>
            </a:pP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Laboratorní nález</a:t>
            </a:r>
          </a:p>
          <a:p>
            <a:pPr lvl="0">
              <a:buSzPct val="50000"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elevace </a:t>
            </a:r>
            <a:r>
              <a:rPr lang="cs-CZ" sz="1600" dirty="0">
                <a:solidFill>
                  <a:prstClr val="black"/>
                </a:solidFill>
                <a:latin typeface="Arial"/>
                <a:cs typeface="Arial"/>
              </a:rPr>
              <a:t>↑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jaterních enzymů,  </a:t>
            </a:r>
            <a:r>
              <a:rPr lang="cs-CZ" sz="1600" dirty="0">
                <a:solidFill>
                  <a:prstClr val="black"/>
                </a:solidFill>
                <a:latin typeface="Arial"/>
                <a:cs typeface="Arial"/>
              </a:rPr>
              <a:t>↑ 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bilirubinu, pokles </a:t>
            </a:r>
            <a:r>
              <a:rPr lang="cs-CZ" sz="1600" dirty="0">
                <a:solidFill>
                  <a:prstClr val="black"/>
                </a:solidFill>
                <a:latin typeface="Arial"/>
                <a:cs typeface="Arial"/>
              </a:rPr>
              <a:t>↓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albuminu , prodloužení APTT, častá hypoglykémie, vzestup  </a:t>
            </a:r>
            <a:r>
              <a:rPr lang="cs-CZ" sz="1600" dirty="0">
                <a:solidFill>
                  <a:prstClr val="black"/>
                </a:solidFill>
                <a:latin typeface="Arial"/>
                <a:cs typeface="Arial"/>
              </a:rPr>
              <a:t>↑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 (pankreatické amylázy)</a:t>
            </a:r>
          </a:p>
          <a:p>
            <a:pPr lvl="0">
              <a:buSzPct val="50000"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metabolická acidóza</a:t>
            </a:r>
          </a:p>
          <a:p>
            <a:pPr lvl="0">
              <a:buSzPct val="50000"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postižení ledvin: zvýšení urey,  kreatininu, proteinurie, hematurie</a:t>
            </a:r>
          </a:p>
          <a:p>
            <a:pPr marL="0" lvl="0" indent="0">
              <a:buNone/>
            </a:pP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Léčba</a:t>
            </a:r>
          </a:p>
          <a:p>
            <a:pPr>
              <a:buSzPct val="50000"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podání </a:t>
            </a:r>
            <a:r>
              <a:rPr lang="cs-CZ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(N-</a:t>
            </a:r>
            <a:r>
              <a:rPr lang="cs-CZ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acetylcystein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nejpozději do 12 -15 h. po požití</a:t>
            </a:r>
          </a:p>
          <a:p>
            <a:pPr marL="0" lvl="0" indent="0">
              <a:buNone/>
            </a:pPr>
            <a:endParaRPr lang="cs-CZ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04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Otrava kovy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Cd 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otrava při profesionální expozici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lvl="1" indent="-177800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poškození buněk proximálního tubulu ledvin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kumulace v organismu 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vys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konc.ve vlasech)</a:t>
            </a:r>
          </a:p>
          <a:p>
            <a:pPr marL="896938" lvl="1" indent="-177800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blokuje tvorbu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– v moči nacházíme jeho prekurzory </a:t>
            </a:r>
          </a:p>
          <a:p>
            <a:pPr marL="719138" lvl="1" indent="0">
              <a:spcBef>
                <a:spcPts val="0"/>
              </a:spcBef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aminolevulová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koproporfyrin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III)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u HD pacientů, je třeba zabránit přestupu do organismu z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dializačního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	roztoku (čištění vody reversní osmózou)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lvl="1" indent="-266700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snižuje citlivost kostní dřeně na erytropoetin, vyvolává psychické změny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Celkem v ČR 2-3 případy ročně.</a:t>
            </a:r>
          </a:p>
        </p:txBody>
      </p:sp>
    </p:spTree>
    <p:extLst>
      <p:ext uri="{BB962C8B-B14F-4D97-AF65-F5344CB8AC3E}">
        <p14:creationId xmlns:p14="http://schemas.microsoft.com/office/powerpoint/2010/main" val="384925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Toxikologie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SzPct val="50000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nauka o jedech, jejich vlastnostech, účincích na organizmus a léčbě otrav</a:t>
            </a:r>
          </a:p>
          <a:p>
            <a:pPr>
              <a:buSzPct val="50000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Jed		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- látka, vyvolávající po vniknutí do organismu (i v 		malém množství) jeho poškození</a:t>
            </a:r>
          </a:p>
          <a:p>
            <a:pPr>
              <a:buSzPct val="50000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řadí se mezi cizorodé látky tzv.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xenobiotika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(látky, které se v organismu přirozeně nevyskytují) 		</a:t>
            </a:r>
          </a:p>
          <a:p>
            <a:pPr marL="457200" lvl="1" indent="0">
              <a:buSzPct val="50000"/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-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 účinné léky se mohou při předávkování 		  projevit jako jedy</a:t>
            </a:r>
          </a:p>
          <a:p>
            <a:pPr marL="457200" lvl="1" indent="0">
              <a:buSzPct val="50000"/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nejčastější otravy: etanol, oxid uhelnatý, léky, drogy</a:t>
            </a:r>
          </a:p>
          <a:p>
            <a:pPr marL="0" indent="0">
              <a:buSzPct val="50000"/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7704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Otrava kovy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nejčastěji profesionální otrava (elektrolýza louhu, výroba rtuťových přístrojů)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lvl="1" indent="-26670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 organismu vniká inhalační cestou, trávicím ústrojím se nevstřebává</a:t>
            </a:r>
          </a:p>
          <a:p>
            <a:pPr marL="985838" lvl="1" indent="-26670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chronická otrava se projevuje zánětem dásní a třesem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Anorganické sloučeniny rtuti </a:t>
            </a:r>
          </a:p>
          <a:p>
            <a:pPr marL="985838" lvl="1" indent="-26670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sublimát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HgCl2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, vstřebávají se trávicím ústrojím.</a:t>
            </a:r>
          </a:p>
          <a:p>
            <a:pPr marL="985838" lvl="1" indent="-26670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akutní otrava, projevuje se zvracením krve nebo natrávené sliznice, v této fázi může dojít ke smrti perforací jícnu. Za 1-3 dny dochází k poškození ledvin.</a:t>
            </a:r>
          </a:p>
          <a:p>
            <a:pPr marL="985838" lvl="1" indent="-26670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Provádí se dialýza, úprava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fce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ledvin je pomalá</a:t>
            </a:r>
          </a:p>
          <a:p>
            <a:pPr marL="985838" lvl="1" indent="-266700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Organické sloučeniny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lvl="1" indent="-26670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velmi toxické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alkylsloučeniny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metylrtuť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dimetylrtuť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85838" lvl="1" indent="-26670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požití kontaminovaných ryb a vodních živočichů</a:t>
            </a:r>
          </a:p>
          <a:p>
            <a:pPr marL="985838" lvl="1" indent="-26670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 bezpříznakovém období (týdny až měsíce) dochází k neurologickým poruchám až ochrnutí</a:t>
            </a:r>
          </a:p>
          <a:p>
            <a:pPr marL="719138" lvl="1" indent="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87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Kazuistika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muž, 53 let omylem požil smrtelnou dávku HgCl</a:t>
            </a:r>
            <a:r>
              <a:rPr lang="cs-CZ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, vyplivl, vyplachoval dutinu ústní, k lékaři nešel ( až 3. den)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zvracel krev, nemočil, cítí se slabý, špatně dýchá </a:t>
            </a:r>
          </a:p>
          <a:p>
            <a:pPr marL="719138" lvl="1" indent="-274638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ihned přijat na JIP</a:t>
            </a:r>
          </a:p>
          <a:p>
            <a:pPr marL="719138" lvl="1" indent="-274638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konzultováno toxikologické centrum v Praze </a:t>
            </a:r>
          </a:p>
          <a:p>
            <a:pPr marL="719138" lvl="1" indent="-274638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 v této fázi doporučeno podat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antidotum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dimalvan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 s  denními hemodialýzami, hrazení tekutin</a:t>
            </a:r>
          </a:p>
          <a:p>
            <a:pPr lvl="1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Laboratorní výsledky (vstupní): </a:t>
            </a:r>
          </a:p>
          <a:p>
            <a:pPr marL="1474788" lvl="2" indent="-444500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urea 26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/l </a:t>
            </a:r>
            <a:r>
              <a:rPr lang="cs-CZ" sz="1400" dirty="0">
                <a:latin typeface="Arial"/>
                <a:cs typeface="Arial"/>
              </a:rPr>
              <a:t>[1,7-8,3]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Krea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810 </a:t>
            </a:r>
            <a:r>
              <a:rPr lang="cs-CZ" sz="1400" dirty="0">
                <a:latin typeface="Arial"/>
                <a:cs typeface="Arial"/>
              </a:rPr>
              <a:t>[60 - 115] - akutní selhání ledvin</a:t>
            </a:r>
          </a:p>
          <a:p>
            <a:pPr marL="1474788" lvl="2" indent="-444500"/>
            <a:r>
              <a:rPr lang="cs-CZ" sz="1400" dirty="0">
                <a:latin typeface="Arial"/>
                <a:cs typeface="Arial"/>
              </a:rPr>
              <a:t>postižení sliznic GIT</a:t>
            </a:r>
          </a:p>
          <a:p>
            <a:pPr marL="1074738" lvl="1" indent="-355600"/>
            <a:endParaRPr lang="cs-CZ" sz="1600" dirty="0">
              <a:latin typeface="Arial"/>
              <a:cs typeface="Arial"/>
            </a:endParaRPr>
          </a:p>
          <a:p>
            <a:r>
              <a:rPr lang="cs-CZ" sz="1800" dirty="0">
                <a:latin typeface="Arial"/>
                <a:cs typeface="Arial"/>
              </a:rPr>
              <a:t>Po 7 dnech přeložen na standartní odd. </a:t>
            </a:r>
          </a:p>
          <a:p>
            <a:pPr lvl="1"/>
            <a:r>
              <a:rPr lang="cs-CZ" sz="1600" b="1" dirty="0">
                <a:latin typeface="Arial"/>
                <a:cs typeface="Arial"/>
              </a:rPr>
              <a:t>Výstupní </a:t>
            </a:r>
            <a:r>
              <a:rPr lang="cs-CZ" sz="1600" b="1" dirty="0" err="1">
                <a:latin typeface="Arial"/>
                <a:cs typeface="Arial"/>
              </a:rPr>
              <a:t>lab</a:t>
            </a:r>
            <a:r>
              <a:rPr lang="cs-CZ" sz="1600" b="1" dirty="0">
                <a:latin typeface="Arial"/>
                <a:cs typeface="Arial"/>
              </a:rPr>
              <a:t>. hodnoty:</a:t>
            </a:r>
            <a:r>
              <a:rPr lang="cs-CZ" sz="1400" dirty="0">
                <a:latin typeface="Arial"/>
                <a:cs typeface="Arial"/>
              </a:rPr>
              <a:t> </a:t>
            </a:r>
          </a:p>
          <a:p>
            <a:pPr marL="1438275" lvl="2" indent="-523875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urea 9,6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/l </a:t>
            </a:r>
            <a:r>
              <a:rPr lang="cs-CZ" sz="1400" dirty="0">
                <a:latin typeface="Arial"/>
                <a:cs typeface="Arial"/>
              </a:rPr>
              <a:t>[1,7-8,3]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Krea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363 </a:t>
            </a:r>
            <a:r>
              <a:rPr lang="cs-CZ" sz="1400" dirty="0">
                <a:latin typeface="Arial"/>
                <a:cs typeface="Arial"/>
              </a:rPr>
              <a:t>[60 - 115]</a:t>
            </a:r>
          </a:p>
          <a:p>
            <a:pPr marL="1438275" lvl="2" indent="-523875"/>
            <a:endParaRPr lang="cs-CZ" sz="1400" dirty="0">
              <a:latin typeface="Arial"/>
              <a:cs typeface="Arial"/>
            </a:endParaRPr>
          </a:p>
          <a:p>
            <a:r>
              <a:rPr lang="cs-CZ" sz="1800" b="1" dirty="0">
                <a:latin typeface="Arial"/>
                <a:cs typeface="Arial"/>
              </a:rPr>
              <a:t>Závěr: chronické poškození ledvin, postižení sliznic GIT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22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Otrava houbami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Podle mechanismu účinku mykotoxinů se rozlišuje několik syndromů:</a:t>
            </a:r>
          </a:p>
          <a:p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hepatorenální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neurotoxický </a:t>
            </a:r>
          </a:p>
          <a:p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nefrotoxický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muskarinový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psychotropní 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Rozlišení jednotlivých hub je možné mikroskopickým vyšetřením zbytků syrových hub nebo jídla, zvratků, popř. stolice</a:t>
            </a:r>
          </a:p>
        </p:txBody>
      </p:sp>
    </p:spTree>
    <p:extLst>
      <p:ext uri="{BB962C8B-B14F-4D97-AF65-F5344CB8AC3E}">
        <p14:creationId xmlns:p14="http://schemas.microsoft.com/office/powerpoint/2010/main" val="3286389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Otrava houbami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Mochomůrka hlízovitá, zelená, jarní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hepatorenální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syndrom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toxické termostabilní peptidy -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amatoxiny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falotoxiny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(buněčné jedy),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LD -  50 g čerstvé houby (1 plodnice) 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Klinický obraz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 7-13 h. se objevuje  kolika, zvracení, průjmy, po zlepšení trvajícím 21-36 h. od požití nastává selhání jater a ledvin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Léčba: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výplach žaludku, projímadlo, opakované masivní dávky černého uhlí, 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podání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Legalon SIL inj. (silibinin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vytěsňuje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amatoxin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hepatocytů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), nutné do 48 h. – mívá pouze omezený efekt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hemodialýza, závažné případy- transplantace jater.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ČR ročně cca 10 případů.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26" y="5285506"/>
            <a:ext cx="2194522" cy="158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82801"/>
            <a:ext cx="2181622" cy="157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823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Otrava houbami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MARS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Adsorbent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Recirkulating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Systém) –tzv. „umělá játra“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pomáhají nahradit jaterní detoxikaci a mohou překlenout období jaterního selhání do doby transplantace nebo vlastní jaterní regenerace.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Princip: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kombinace dialýzy</a:t>
            </a:r>
          </a:p>
          <a:p>
            <a:pPr marL="457200" lvl="1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           v dialyzační tekutině je albumin, na který mohou vázat se toxiny 	  	           nerozpustné ve vodě.</a:t>
            </a:r>
          </a:p>
          <a:p>
            <a:pPr marL="457200" lvl="1" indent="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Klinické použití od r. 1993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ČR v FNUSA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2252092" cy="310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858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4038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MARS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krev proudí mimotělním oběhem do „MARS“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„MARS“ dialyzátoru je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spec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membrána, vně které je dialyzační roztok s albuminem – průtokem dochází k vazbě toxinů na volný albumin v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roztoku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dále je provedena regenerace albuminu (zbavení od toxinů) a jeho opětovné využití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0"/>
            <a:ext cx="4381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226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Otrava houbami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Mochomůrka  tygrovaná, červená – neurotoxický syndrom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hlavní toxiny: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ibotenová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muscinol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Klinický obraz: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 0,5-2 h salivace, slzení, kolika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poté nastupuje zčervenání kůže, tachykardie, hypotenze, dezorientace, halucinace, střídání euforie a deprese, křeče, kóma</a:t>
            </a: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Léčba: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výplach žaludku, aktivní uhlí, projímadlo,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Ca (ke snížení neuromuskulárního dráždění), péče o vitální funkce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77" y="4725143"/>
            <a:ext cx="2472567" cy="213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16534"/>
            <a:ext cx="2579737" cy="21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045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Otrava houbami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Pavučinec plyšový –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nefrotoxický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syndrom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toxin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orelanin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Klinický obraz: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nespecifické zažívací obtíže, bolesti v zádech, po 2-3 týdnech dochází k selhání ledvin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Léčba: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výplach žaludku, opakované podání aktivního uhlí,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hemodialýza účinně odstraňuje toxiny – nutné časné zahájení léčby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Závažné případy končí transplantací ledvin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32" y="4612947"/>
            <a:ext cx="3398992" cy="213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735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Otrava houbami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Vláknice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, strmělky – muskarinový syndrom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toxin muskarin</a:t>
            </a: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Klinický obraz: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během jídla záchvaty pocení, slzení, salivace, koliky, průjmy, bradykardie, hypotenze, křeče</a:t>
            </a: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Léčba: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aktivní uhlí, atropin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Lysohlávky – psychotropní syndrom, toxin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psilocybin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Klinický obraz: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halucinace,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extitace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deprese</a:t>
            </a: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Léčba: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aktivní uhlí, dále symptomatická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87599"/>
            <a:ext cx="3168352" cy="182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09119"/>
            <a:ext cx="1913185" cy="23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738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Otrava pesticidy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Organofosfáty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postřiky proti hmyzu….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Ireversibilní inhibitory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cholinesterázy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(CHE)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počáteční symptomy jsou závislé na způsobu intoxikace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při zasažení parami je jako první postiženo oko a dýchací soustava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při perorálním požití se otrava jako první projeví zasažením GIT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Klinické příznaky: 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nadměrná salivace a  pocení, únik moči a stolice, až svalové  paralýza, zmatenost, ataxie, ztráta reflexů až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koma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Léčba: 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spočívá v podání atropinu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i.v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a reaktivátorů CHE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reaktivátory jsou látky, které dokáží uvolnit organofosfáty z vazby na CHE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atropin potom jako antagonista acetylcholinu snižuje jeho účinek na receptorech</a:t>
            </a:r>
          </a:p>
        </p:txBody>
      </p:sp>
    </p:spTree>
    <p:extLst>
      <p:ext uri="{BB962C8B-B14F-4D97-AF65-F5344CB8AC3E}">
        <p14:creationId xmlns:p14="http://schemas.microsoft.com/office/powerpoint/2010/main" val="355659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Hlavní toxikologická odvětví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50000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Environmentální</a:t>
            </a:r>
          </a:p>
          <a:p>
            <a:pPr>
              <a:buSzPct val="50000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Klinická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</a:p>
          <a:p>
            <a:pPr>
              <a:buSzPct val="50000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Forenzní</a:t>
            </a:r>
          </a:p>
          <a:p>
            <a:pPr marL="0" indent="0">
              <a:buSzPct val="50000"/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50000"/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např. vojenská, veterinární, průmyslová, farmaceutická, experimentální </a:t>
            </a:r>
          </a:p>
          <a:p>
            <a:pPr>
              <a:buSzPct val="50000"/>
            </a:pPr>
            <a:endParaRPr lang="cs-CZ" sz="36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183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Vitamin 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Steroidní hormonální prekurzory – kalciferoly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D2 (ergokalciferol, rostlinného původu)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D3 cholekalciferol (živočišného původu)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tvoří se v kůži působením slunečního záření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nezastupitelná role při metabolizmu Ca – novotvorba kostí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cs-CZ" sz="2000" dirty="0">
                <a:latin typeface="Arial"/>
                <a:cs typeface="Arial"/>
              </a:rPr>
              <a:t>↑ VIT D vyplavovaní Ca z kostí, ↑↑Ca/S, ↑↑ Ca/U, kalcifikace </a:t>
            </a:r>
            <a:r>
              <a:rPr lang="cs-CZ" sz="2000" dirty="0" err="1">
                <a:latin typeface="Arial"/>
                <a:cs typeface="Arial"/>
              </a:rPr>
              <a:t>měkých</a:t>
            </a:r>
            <a:r>
              <a:rPr lang="cs-CZ" sz="2000" dirty="0">
                <a:latin typeface="Arial"/>
                <a:cs typeface="Arial"/>
              </a:rPr>
              <a:t> tkání (cévy, ledviny), poruchy GIT</a:t>
            </a:r>
          </a:p>
          <a:p>
            <a:endParaRPr lang="cs-CZ" sz="2000" dirty="0">
              <a:latin typeface="Arial"/>
              <a:cs typeface="Arial"/>
            </a:endParaRPr>
          </a:p>
          <a:p>
            <a:r>
              <a:rPr lang="cs-CZ" sz="2000" dirty="0">
                <a:latin typeface="Arial"/>
                <a:cs typeface="Arial"/>
              </a:rPr>
              <a:t>↑↑Ca/S – slabost, </a:t>
            </a:r>
            <a:r>
              <a:rPr lang="cs-CZ" sz="2000" dirty="0" err="1">
                <a:latin typeface="Arial"/>
                <a:cs typeface="Arial"/>
              </a:rPr>
              <a:t>letagie</a:t>
            </a:r>
            <a:r>
              <a:rPr lang="cs-CZ" sz="2000" dirty="0">
                <a:latin typeface="Arial"/>
                <a:cs typeface="Arial"/>
              </a:rPr>
              <a:t>, únava, nechutenství, zvracení, iritace pankreatu, bradykardie a hypertenze, může vyvrcholit zástavou srdce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91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Kazuistika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Muž, 21 let (zahraniční student medicíny),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přijat na IKK pro slabost, nevolnost, zvracení, dyspepsii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nedávné době opakované hospitalizace pro podobné stavy s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dg.pankreatitidy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po dietní chybě</a:t>
            </a:r>
          </a:p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. nález: </a:t>
            </a:r>
          </a:p>
          <a:p>
            <a:pPr lvl="1"/>
            <a:r>
              <a:rPr lang="cs-CZ" sz="1400" dirty="0">
                <a:latin typeface="Arial"/>
                <a:cs typeface="Arial"/>
              </a:rPr>
              <a:t>↑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urea 8,6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/l, </a:t>
            </a:r>
            <a:r>
              <a:rPr lang="cs-CZ" sz="1400" dirty="0">
                <a:latin typeface="Arial"/>
                <a:cs typeface="Arial"/>
              </a:rPr>
              <a:t>↑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krea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270 </a:t>
            </a:r>
            <a:r>
              <a:rPr lang="cs-CZ" sz="1400" dirty="0">
                <a:latin typeface="Arial"/>
                <a:cs typeface="Arial"/>
              </a:rPr>
              <a:t>µmol/l, ↑amyláza 3,52 µkat/l, ↑↑Ca 3,80 </a:t>
            </a:r>
            <a:r>
              <a:rPr lang="cs-CZ" sz="1400" dirty="0" err="1">
                <a:latin typeface="Arial"/>
                <a:cs typeface="Arial"/>
              </a:rPr>
              <a:t>mmol</a:t>
            </a:r>
            <a:r>
              <a:rPr lang="cs-CZ" sz="1400" dirty="0">
                <a:latin typeface="Arial"/>
                <a:cs typeface="Arial"/>
              </a:rPr>
              <a:t>/l </a:t>
            </a:r>
          </a:p>
          <a:p>
            <a:pPr lvl="1"/>
            <a:r>
              <a:rPr lang="cs-CZ" sz="1400" dirty="0">
                <a:latin typeface="Arial"/>
                <a:cs typeface="Arial"/>
              </a:rPr>
              <a:t>pro snížení Ca byla zavedena rehydratační terapie a podpora diurézy</a:t>
            </a:r>
          </a:p>
          <a:p>
            <a:pPr lvl="1"/>
            <a:r>
              <a:rPr lang="cs-CZ" sz="1400" dirty="0">
                <a:latin typeface="Arial"/>
                <a:cs typeface="Arial"/>
              </a:rPr>
              <a:t>následně bylo doplněno vyšetření VIT D 1583 </a:t>
            </a:r>
            <a:r>
              <a:rPr lang="cs-CZ" sz="1400" dirty="0" err="1">
                <a:latin typeface="Arial"/>
                <a:cs typeface="Arial"/>
              </a:rPr>
              <a:t>nmol</a:t>
            </a:r>
            <a:r>
              <a:rPr lang="cs-CZ" sz="1400" dirty="0">
                <a:latin typeface="Arial"/>
                <a:cs typeface="Arial"/>
              </a:rPr>
              <a:t>/l [75-225]!!</a:t>
            </a:r>
          </a:p>
          <a:p>
            <a:pPr lvl="1"/>
            <a:endParaRPr lang="cs-CZ" sz="1050" dirty="0">
              <a:latin typeface="Arial"/>
              <a:cs typeface="Arial"/>
            </a:endParaRPr>
          </a:p>
          <a:p>
            <a:r>
              <a:rPr lang="cs-CZ" sz="1600" dirty="0">
                <a:latin typeface="Arial"/>
                <a:cs typeface="Arial"/>
              </a:rPr>
              <a:t>V rámci </a:t>
            </a:r>
            <a:r>
              <a:rPr lang="cs-CZ" sz="1600" dirty="0" err="1">
                <a:latin typeface="Arial"/>
                <a:cs typeface="Arial"/>
              </a:rPr>
              <a:t>dif.dg</a:t>
            </a:r>
            <a:r>
              <a:rPr lang="cs-CZ" sz="1600" dirty="0">
                <a:latin typeface="Arial"/>
                <a:cs typeface="Arial"/>
              </a:rPr>
              <a:t>. se pátralo po jiných příčinách ↑↑Ca – vše negativní (PTH, RTG kostí, UZ…)</a:t>
            </a:r>
          </a:p>
          <a:p>
            <a:endParaRPr lang="cs-CZ" sz="1100" dirty="0">
              <a:latin typeface="Arial"/>
              <a:cs typeface="Arial"/>
            </a:endParaRPr>
          </a:p>
          <a:p>
            <a:r>
              <a:rPr lang="cs-CZ" sz="1600" dirty="0">
                <a:latin typeface="Arial"/>
                <a:cs typeface="Arial"/>
              </a:rPr>
              <a:t>Pacient přiznává opakovanou aplikaci preparátu s obsahem anabolik a VIT D – v rozmezí 3 </a:t>
            </a:r>
            <a:r>
              <a:rPr lang="cs-CZ" sz="1600" dirty="0" err="1">
                <a:latin typeface="Arial"/>
                <a:cs typeface="Arial"/>
              </a:rPr>
              <a:t>měs</a:t>
            </a:r>
            <a:r>
              <a:rPr lang="cs-CZ" sz="1600" dirty="0">
                <a:latin typeface="Arial"/>
                <a:cs typeface="Arial"/>
              </a:rPr>
              <a:t>. si do svalu aplikoval cca 14 mil. IU VIT D  (DDD je 600 IU /den)</a:t>
            </a:r>
          </a:p>
          <a:p>
            <a:endParaRPr lang="cs-CZ" sz="1100" dirty="0">
              <a:latin typeface="Arial"/>
              <a:cs typeface="Arial"/>
            </a:endParaRPr>
          </a:p>
          <a:p>
            <a:r>
              <a:rPr lang="cs-CZ" sz="1600" dirty="0" err="1">
                <a:latin typeface="Arial"/>
                <a:cs typeface="Arial"/>
              </a:rPr>
              <a:t>Hyperhydratační</a:t>
            </a:r>
            <a:r>
              <a:rPr lang="cs-CZ" sz="1600" dirty="0">
                <a:latin typeface="Arial"/>
                <a:cs typeface="Arial"/>
              </a:rPr>
              <a:t>, diuretická </a:t>
            </a:r>
            <a:r>
              <a:rPr lang="cs-CZ" sz="1600" dirty="0" err="1">
                <a:latin typeface="Arial"/>
                <a:cs typeface="Arial"/>
              </a:rPr>
              <a:t>tarapie</a:t>
            </a:r>
            <a:r>
              <a:rPr lang="cs-CZ" sz="1600" dirty="0">
                <a:latin typeface="Arial"/>
                <a:cs typeface="Arial"/>
              </a:rPr>
              <a:t> s aplikací kalcitoninu, parenterální výživa (elevace pankreatických enzymů), UZ vyšetření srdce s </a:t>
            </a:r>
            <a:r>
              <a:rPr lang="cs-CZ" sz="1600" dirty="0" err="1">
                <a:latin typeface="Arial"/>
                <a:cs typeface="Arial"/>
              </a:rPr>
              <a:t>poz</a:t>
            </a:r>
            <a:r>
              <a:rPr lang="cs-CZ" sz="1600" dirty="0">
                <a:latin typeface="Arial"/>
                <a:cs typeface="Arial"/>
              </a:rPr>
              <a:t>. nálezem</a:t>
            </a:r>
          </a:p>
          <a:p>
            <a:endParaRPr lang="cs-CZ" sz="1000" dirty="0">
              <a:latin typeface="Arial"/>
              <a:cs typeface="Arial"/>
            </a:endParaRPr>
          </a:p>
          <a:p>
            <a:r>
              <a:rPr lang="cs-CZ" sz="1600" dirty="0">
                <a:latin typeface="Arial"/>
                <a:cs typeface="Arial"/>
              </a:rPr>
              <a:t>Po 33 dnech hospitalizace VIT D 1024 </a:t>
            </a:r>
            <a:r>
              <a:rPr lang="cs-CZ" sz="1600" dirty="0" err="1">
                <a:latin typeface="Arial"/>
                <a:cs typeface="Arial"/>
              </a:rPr>
              <a:t>nmol</a:t>
            </a:r>
            <a:r>
              <a:rPr lang="cs-CZ" sz="1600" dirty="0">
                <a:latin typeface="Arial"/>
                <a:cs typeface="Arial"/>
              </a:rPr>
              <a:t>/l, Ca 2,99 </a:t>
            </a:r>
            <a:r>
              <a:rPr lang="cs-CZ" sz="1600" dirty="0" err="1">
                <a:latin typeface="Arial"/>
                <a:cs typeface="Arial"/>
              </a:rPr>
              <a:t>mmol</a:t>
            </a:r>
            <a:r>
              <a:rPr lang="cs-CZ" sz="1600" dirty="0">
                <a:latin typeface="Arial"/>
                <a:cs typeface="Arial"/>
              </a:rPr>
              <a:t>/l…..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4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Toxikologické informační středisko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Funkce:</a:t>
            </a:r>
          </a:p>
          <a:p>
            <a:pPr>
              <a:buSzPct val="50000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Nepřetržitá (24/7/365) celorepubliková telefonická lékařská informační služba v případech akutních otrav lidí a zvířat </a:t>
            </a:r>
          </a:p>
          <a:p>
            <a:pPr>
              <a:buSzPct val="50000"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evidence akutních intoxikací </a:t>
            </a:r>
          </a:p>
          <a:p>
            <a:pPr>
              <a:buSzPct val="50000"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Laboratoř průmyslové toxikologie</a:t>
            </a:r>
          </a:p>
          <a:p>
            <a:pPr>
              <a:buSzPct val="50000"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Státní zásoba vzácných a v ČR neregistrovaných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antidot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antisér, antitoxinů </a:t>
            </a:r>
          </a:p>
          <a:p>
            <a:pPr lvl="1">
              <a:buSzPct val="50000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Proč: v ČR není registrace - Vysoká cena, malé využití ZZ, rychlá exspirace </a:t>
            </a:r>
          </a:p>
          <a:p>
            <a:pPr>
              <a:buSzPct val="50000"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Státní systém krizové připravenosti (terorismus, chemické a radiační nehody, atd.) </a:t>
            </a:r>
          </a:p>
          <a:p>
            <a:pPr>
              <a:buSzPct val="50000"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Rychlá pomoc v urgentních situacích (kyanidy, organofosfáty, botulismus, atd.)</a:t>
            </a:r>
          </a:p>
          <a:p>
            <a:pPr>
              <a:buSzPct val="50000"/>
            </a:pPr>
            <a:endParaRPr lang="cs-CZ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32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Toxikologické informační středisko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Jak? </a:t>
            </a:r>
          </a:p>
          <a:p>
            <a:pPr marL="0" indent="0">
              <a:buNone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1. Telefonická konzultace TIS (224 91 92 93) 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2. Webové stránky TIS: www.tis-cz.cz, „Informace pro odborníky“ – 	„Dostupnost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antidot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 – „Žádost ZZ o poskytnutí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3. Zajištění transportu 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4. Refundace poskytnutého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102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36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Způsob intoxikace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040560"/>
          </a:xfrm>
        </p:spPr>
        <p:txBody>
          <a:bodyPr>
            <a:normAutofit fontScale="70000" lnSpcReduction="20000"/>
          </a:bodyPr>
          <a:lstStyle/>
          <a:p>
            <a:pPr>
              <a:buSzPct val="50000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Jedy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pevné, kapalné, plynné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Intenzita účinku</a:t>
            </a:r>
          </a:p>
          <a:p>
            <a:pPr>
              <a:buSzPct val="50000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cesta podání</a:t>
            </a:r>
          </a:p>
          <a:p>
            <a:pPr>
              <a:buSzPct val="50000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dávka a forma jedu</a:t>
            </a:r>
          </a:p>
          <a:p>
            <a:pPr>
              <a:buSzPct val="50000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současně podané látky, které ovlivňují vstřebávání a metabolismus </a:t>
            </a:r>
          </a:p>
          <a:p>
            <a:pPr>
              <a:buSzPct val="50000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resistence, vnímavost organismu</a:t>
            </a:r>
          </a:p>
          <a:p>
            <a:pPr>
              <a:buSzPct val="50000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142056"/>
              </p:ext>
            </p:extLst>
          </p:nvPr>
        </p:nvGraphicFramePr>
        <p:xfrm>
          <a:off x="467544" y="1988840"/>
          <a:ext cx="7892085" cy="2656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0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0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Dle</a:t>
                      </a:r>
                      <a:r>
                        <a:rPr lang="cs-CZ" baseline="0" dirty="0"/>
                        <a:t> způsobu intoxikace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Dle způsobu účinku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Dle cílového orgánu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096">
                <a:tc>
                  <a:txBody>
                    <a:bodyPr/>
                    <a:lstStyle/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/>
                        <a:t>požitím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/>
                        <a:t>vdechnutím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/>
                        <a:t>parenterálně</a:t>
                      </a:r>
                      <a:r>
                        <a:rPr lang="cs-CZ" baseline="0" dirty="0"/>
                        <a:t>  (injekcí)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/>
                        <a:t>kůží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/>
                        <a:t>s</a:t>
                      </a:r>
                      <a:r>
                        <a:rPr lang="cs-CZ" dirty="0" smtClean="0"/>
                        <a:t>liznicemi</a:t>
                      </a:r>
                      <a:endParaRPr lang="cs-CZ" dirty="0"/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/>
                        <a:t>per </a:t>
                      </a:r>
                      <a:r>
                        <a:rPr lang="cs-CZ" dirty="0" err="1"/>
                        <a:t>rectum</a:t>
                      </a:r>
                      <a:endParaRPr lang="cs-CZ" dirty="0"/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/>
                        <a:t>…</a:t>
                      </a:r>
                    </a:p>
                    <a:p>
                      <a:pPr marL="0" indent="0">
                        <a:buSzPct val="50000"/>
                        <a:buFont typeface="Arial" pitchFamily="34" charset="0"/>
                        <a:buNone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/>
                        <a:t>obecně působící (</a:t>
                      </a:r>
                      <a:r>
                        <a:rPr lang="cs-CZ" dirty="0" err="1"/>
                        <a:t>ovl</a:t>
                      </a:r>
                      <a:r>
                        <a:rPr lang="cs-CZ" dirty="0"/>
                        <a:t>. metabolické pochody)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/>
                        <a:t>karcinogeny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/>
                        <a:t>mutageny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/>
                        <a:t>narkotické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err="1"/>
                        <a:t>iritanty</a:t>
                      </a:r>
                      <a:endParaRPr lang="cs-CZ" dirty="0"/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/>
                        <a:t>alergeny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/>
                        <a:t>krevní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err="1"/>
                        <a:t>hepatotoxické</a:t>
                      </a:r>
                      <a:endParaRPr lang="cs-CZ" dirty="0"/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/>
                        <a:t>neurotoxické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/>
                        <a:t>poškozující</a:t>
                      </a:r>
                      <a:r>
                        <a:rPr lang="cs-CZ" baseline="0" dirty="0"/>
                        <a:t> kůži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baseline="0" dirty="0"/>
                        <a:t>…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11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Individuální rozdíly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SzPct val="50000"/>
              <a:buNone/>
            </a:pPr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Citlivost k účinkům ovlivněna:</a:t>
            </a:r>
          </a:p>
          <a:p>
            <a:pPr>
              <a:buSzPct val="50000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Věk		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př. děti jsou citlivější k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salicilátům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morfinu než 				dospělí, staří lidé pomaleji metabolizují řadů jedů 			než mladí, nejcitlivější je organismus v 					embryonálním období</a:t>
            </a:r>
          </a:p>
          <a:p>
            <a:pPr>
              <a:buSzPct val="50000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Pohlaví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	ženy obecně citlivější</a:t>
            </a:r>
          </a:p>
          <a:p>
            <a:pPr>
              <a:buSzPct val="50000"/>
            </a:pP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Fyziol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. stav organismu</a:t>
            </a:r>
          </a:p>
          <a:p>
            <a:pPr>
              <a:buSzPct val="50000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Současně probíhající choroba</a:t>
            </a:r>
          </a:p>
          <a:p>
            <a:pPr>
              <a:buSzPct val="50000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Návyk na jed</a:t>
            </a:r>
          </a:p>
          <a:p>
            <a:pPr>
              <a:buSzPct val="50000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Předchozí poškození cílového orgánu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(játra –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hepatotoxická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látka) </a:t>
            </a:r>
          </a:p>
          <a:p>
            <a:pPr>
              <a:buSzPct val="50000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Vzájemné interakce</a:t>
            </a:r>
          </a:p>
          <a:p>
            <a:pPr>
              <a:buSzPct val="50000"/>
            </a:pP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50000"/>
              <a:buNone/>
            </a:pPr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Příčiny otrav: </a:t>
            </a:r>
          </a:p>
          <a:p>
            <a:pPr>
              <a:buSzPct val="50000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úmyslné (sebevražda, toxikomanie, doping)</a:t>
            </a:r>
          </a:p>
          <a:p>
            <a:pPr>
              <a:buSzPct val="50000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náhodné </a:t>
            </a:r>
          </a:p>
          <a:p>
            <a:pPr marL="0" indent="0"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1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Účinek jedu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445224"/>
          </a:xfrm>
        </p:spPr>
        <p:txBody>
          <a:bodyPr>
            <a:normAutofit lnSpcReduction="10000"/>
          </a:bodyPr>
          <a:lstStyle/>
          <a:p>
            <a:pPr marL="0" indent="0">
              <a:buSzPct val="50000"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Dávka</a:t>
            </a: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Toxická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  - nejmenší množství jedu, schopné vyvolat příznaky 			otravy</a:t>
            </a:r>
          </a:p>
          <a:p>
            <a:pPr>
              <a:buSzPct val="50000"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letalní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(LD </a:t>
            </a:r>
            <a:r>
              <a:rPr lang="cs-CZ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)    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- vyjadřuje individuální citlivost organismu k jedu, 			           o</a:t>
            </a:r>
            <a:r>
              <a:rPr lang="cs-CZ" sz="2000" dirty="0"/>
              <a:t>bvykle se udává LD</a:t>
            </a:r>
            <a:r>
              <a:rPr lang="cs-CZ" sz="2000" baseline="-25000" dirty="0"/>
              <a:t>50</a:t>
            </a:r>
            <a:r>
              <a:rPr lang="cs-CZ" sz="2000" dirty="0"/>
              <a:t> = dávka, která vyvolá smrt 50 % 			             postižených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terapeutická (účinná)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- u léků, důležitá je tzv.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terapeutická šíře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-  rozdíl 		          mezi dávkou toxickou a terapeutickou (nebezpečí </a:t>
            </a:r>
          </a:p>
          <a:p>
            <a:pPr marL="0" indent="0">
              <a:buSzPct val="50000"/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          u léků s malou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šíří – nutno monitorovat)</a:t>
            </a: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nejvyšší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připustná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. látky (NPK)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- zákonem povolená max. 		          koncentrace látky v ovzduší, ve vodě, </a:t>
            </a:r>
          </a:p>
          <a:p>
            <a:pPr marL="0" indent="0">
              <a:buSzPct val="50000"/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          v potravinách,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prac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prostředí …</a:t>
            </a: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nejvyšší přípustný limit v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. materiálu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považována za 			          bezpečnou u osob při styku s jedem (např. v 			          pracovním procesu)</a:t>
            </a: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7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Jed v organismu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44616"/>
          </a:xfrm>
        </p:spPr>
        <p:txBody>
          <a:bodyPr>
            <a:normAutofit fontScale="92500" lnSpcReduction="10000"/>
          </a:bodyPr>
          <a:lstStyle/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Biolog. poločas 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doba za kterou množství jedu klesne na ½</a:t>
            </a: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Kumulativní jedy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hromadí se v organismu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), 				  kumulace může nastat i při poruše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orgánu 			  podílejícího se na metabolismu (játra) či 				  vylučování jedu (ledviny) </a:t>
            </a:r>
          </a:p>
          <a:p>
            <a:pPr>
              <a:buSzPct val="5000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Jed se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vylučuje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buď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nezměněn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častěji je však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metabolizován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redukcí, oxidací, metylací, hydroxylací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konj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glukuronovou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SzPct val="50000"/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cílem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snazší vyloučení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z organismu </a:t>
            </a:r>
          </a:p>
          <a:p>
            <a:pPr marL="457200" lvl="1" indent="0">
              <a:buSzPct val="50000"/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Metabolismus jedu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podílejí se: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Játra (nejvíce), 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dále svalová tkáň, ledviny</a:t>
            </a: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Vylučování jedů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(jejich metabolitů) z organismu: 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obvykle močí, 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dále dechem, žlučí…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31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Důvod toxikologického </a:t>
            </a:r>
            <a:r>
              <a:rPr lang="cs-CZ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screeningu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Akutní otravy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(akutní vyšetření)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náhodné x úmyslné</a:t>
            </a: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toxikomanie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nové zachycení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léčba metadonem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abstinence</a:t>
            </a: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monitorování hladin léků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(u léků s úzkou terapeutickou šíří)</a:t>
            </a: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otrava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	(v pracovním procesu – průmysl, zemědělství, 			desinfekce - profesionální toxikologie)</a:t>
            </a: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forenzní toxikologie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(podezření na trestní čin, alkohol u řidičů…, 		ústav soudního lékařství)</a:t>
            </a: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doping 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(antidopingové laboratoře)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4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Biologický materiál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krev, sérum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výhoda: 	   přímý  vztah mezi tíží otravy a koncentrací jedu v krvi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nevýhoda: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bývají nízké</a:t>
            </a:r>
            <a:r>
              <a:rPr lang="cs-CZ" sz="2000" dirty="0">
                <a:latin typeface="Arial"/>
                <a:cs typeface="Arial"/>
              </a:rPr>
              <a:t> - závisí na biologickém poločasu 		  jedu</a:t>
            </a:r>
          </a:p>
          <a:p>
            <a:pPr>
              <a:buSzPct val="50000"/>
            </a:pPr>
            <a:r>
              <a:rPr lang="cs-CZ" sz="2000" b="1" dirty="0">
                <a:latin typeface="Arial"/>
                <a:cs typeface="Arial"/>
              </a:rPr>
              <a:t>moč</a:t>
            </a:r>
            <a:r>
              <a:rPr lang="cs-CZ" sz="2000" dirty="0">
                <a:latin typeface="Arial"/>
                <a:cs typeface="Arial"/>
              </a:rPr>
              <a:t> 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/>
                <a:cs typeface="Arial"/>
              </a:rPr>
              <a:t>výhoda: 	  snadno se získá, jed bývá v moči koncentrován 		  (objeví se až za určitou dobu, později než v krvi)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/>
                <a:cs typeface="Arial"/>
              </a:rPr>
              <a:t>nevýhoda: koncentrace ovlivněna zahuštěním moče, výskyt řady 		  metabolitů – obtížnější hodnocení nálezu</a:t>
            </a:r>
          </a:p>
          <a:p>
            <a:pPr>
              <a:buSzPct val="50000"/>
            </a:pPr>
            <a:r>
              <a:rPr lang="cs-CZ" sz="2000" b="1" dirty="0">
                <a:latin typeface="Arial"/>
                <a:cs typeface="Arial"/>
              </a:rPr>
              <a:t>žaludeční obsah </a:t>
            </a:r>
            <a:r>
              <a:rPr lang="cs-CZ" sz="2000" dirty="0">
                <a:latin typeface="Arial"/>
                <a:cs typeface="Arial"/>
              </a:rPr>
              <a:t>(analýza původní látky)</a:t>
            </a:r>
          </a:p>
          <a:p>
            <a:pPr>
              <a:buSzPct val="50000"/>
            </a:pPr>
            <a:r>
              <a:rPr lang="cs-CZ" sz="2000" b="1" dirty="0">
                <a:latin typeface="Arial"/>
                <a:cs typeface="Arial"/>
              </a:rPr>
              <a:t>dech	  </a:t>
            </a:r>
            <a:r>
              <a:rPr lang="cs-CZ" sz="2000" dirty="0">
                <a:latin typeface="Arial"/>
                <a:cs typeface="Arial"/>
              </a:rPr>
              <a:t>(těkavé látky)</a:t>
            </a:r>
          </a:p>
          <a:p>
            <a:pPr>
              <a:buSzPct val="50000"/>
            </a:pPr>
            <a:r>
              <a:rPr lang="cs-CZ" sz="2000" b="1" dirty="0">
                <a:latin typeface="Arial"/>
                <a:cs typeface="Arial"/>
              </a:rPr>
              <a:t>vlasy, nehty   </a:t>
            </a:r>
            <a:r>
              <a:rPr lang="cs-CZ" sz="2000" dirty="0">
                <a:latin typeface="Arial"/>
                <a:cs typeface="Arial"/>
              </a:rPr>
              <a:t>(kumulativní jedy)</a:t>
            </a:r>
          </a:p>
          <a:p>
            <a:pPr>
              <a:buSzPct val="50000"/>
            </a:pPr>
            <a:r>
              <a:rPr lang="cs-CZ" sz="2000" b="1" dirty="0">
                <a:latin typeface="Arial"/>
                <a:cs typeface="Arial"/>
              </a:rPr>
              <a:t>tkáně</a:t>
            </a:r>
            <a:r>
              <a:rPr lang="cs-CZ" sz="2000" dirty="0">
                <a:latin typeface="Arial"/>
                <a:cs typeface="Arial"/>
              </a:rPr>
              <a:t> 	  (jaterní biopsie)</a:t>
            </a:r>
          </a:p>
          <a:p>
            <a:pPr>
              <a:buSzPct val="50000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863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2688</Words>
  <Application>Microsoft Office PowerPoint</Application>
  <PresentationFormat>Předvádění na obrazovce (4:3)</PresentationFormat>
  <Paragraphs>401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7" baseType="lpstr">
      <vt:lpstr>Arial</vt:lpstr>
      <vt:lpstr>Calibri</vt:lpstr>
      <vt:lpstr>Motiv systému Office</vt:lpstr>
      <vt:lpstr>Toxikologické vyšetření</vt:lpstr>
      <vt:lpstr>Toxikologie</vt:lpstr>
      <vt:lpstr>Hlavní toxikologická odvětví </vt:lpstr>
      <vt:lpstr>Způsob intoxikace </vt:lpstr>
      <vt:lpstr>Individuální rozdíly</vt:lpstr>
      <vt:lpstr>Účinek jedu</vt:lpstr>
      <vt:lpstr>Jed v organismu</vt:lpstr>
      <vt:lpstr>Důvod toxikologického screeningu</vt:lpstr>
      <vt:lpstr>Biologický materiál</vt:lpstr>
      <vt:lpstr>Biologický materiál</vt:lpstr>
      <vt:lpstr>Co prokazujeme?</vt:lpstr>
      <vt:lpstr>Metody stanovení</vt:lpstr>
      <vt:lpstr>Metody stanovení</vt:lpstr>
      <vt:lpstr>Chromatografické metody</vt:lpstr>
      <vt:lpstr>Spektrální analýza</vt:lpstr>
      <vt:lpstr>Imunochemické metody - EIA (EMIT, ELISA) KIMS, LIA, FPIA</vt:lpstr>
      <vt:lpstr>Imunochemické metody – EIA-EMIT</vt:lpstr>
      <vt:lpstr>Otrava léky</vt:lpstr>
      <vt:lpstr>Otrava kovy</vt:lpstr>
      <vt:lpstr>Otrava kovy</vt:lpstr>
      <vt:lpstr>Kazuistika</vt:lpstr>
      <vt:lpstr>Otrava houbami</vt:lpstr>
      <vt:lpstr>Otrava houbami</vt:lpstr>
      <vt:lpstr>Otrava houbami</vt:lpstr>
      <vt:lpstr>Prezentace aplikace PowerPoint</vt:lpstr>
      <vt:lpstr>Otrava houbami</vt:lpstr>
      <vt:lpstr>Otrava houbami</vt:lpstr>
      <vt:lpstr>Otrava houbami</vt:lpstr>
      <vt:lpstr>Otrava pesticidy</vt:lpstr>
      <vt:lpstr>Vitamin D</vt:lpstr>
      <vt:lpstr>Kazuistika</vt:lpstr>
      <vt:lpstr> Toxikologické informační středisko </vt:lpstr>
      <vt:lpstr>Toxikologické informační středisko</vt:lpstr>
      <vt:lpstr>Prezentace aplikace PowerPoint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Toxikologický screening</dc:title>
  <dc:creator>Gottwaldova Jana</dc:creator>
  <cp:lastModifiedBy>Strašilová Zuzana</cp:lastModifiedBy>
  <cp:revision>181</cp:revision>
  <dcterms:created xsi:type="dcterms:W3CDTF">2015-11-13T05:28:23Z</dcterms:created>
  <dcterms:modified xsi:type="dcterms:W3CDTF">2022-11-14T08:30:17Z</dcterms:modified>
</cp:coreProperties>
</file>