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35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3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4" r:id="rId68"/>
    <p:sldId id="323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4660"/>
  </p:normalViewPr>
  <p:slideViewPr>
    <p:cSldViewPr>
      <p:cViewPr varScale="1">
        <p:scale>
          <a:sx n="124" d="100"/>
          <a:sy n="124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525-FA96-40E0-8CA3-5FA907698B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1B14-1F41-4B4B-BA94-88A4F1C30C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2C00-0CC3-40C4-9B66-8D7271E7BF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F11F-91D9-4879-A7E6-84EEAA432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26CD-CAB4-4671-B29A-37F398902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6260-F633-4DAB-B818-6296E2C22E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EEC2-7040-42BA-BF62-9A9E1CF22C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96C5-81EC-4583-B80F-90900B764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D81A-1E7A-4393-8D80-F5AD6272AD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CDF9-4554-40BF-9BFB-002A666A34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25A56-975E-4168-890A-6A2E86E625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478647-C9F2-4610-B95E-86D1484E7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6600"/>
                </a:solidFill>
              </a:rPr>
              <a:t>Gram pozitivní aerobní a fakultativně anaerobní bakterie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Ivana Vítková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OKMI, FN Brno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LF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– faktory virulence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Umožňující protiútok bakterií proti obranným mechanismům hostitele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</a:t>
            </a:r>
            <a:r>
              <a:rPr lang="cs-CZ" sz="2800" dirty="0"/>
              <a:t>enterotoxiny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</a:t>
            </a:r>
            <a:r>
              <a:rPr lang="cs-CZ" sz="2800" dirty="0"/>
              <a:t>toxin syndromu toxického šoku 1 (TSST-1)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</a:t>
            </a:r>
            <a:r>
              <a:rPr lang="cs-CZ" sz="2800" dirty="0" err="1"/>
              <a:t>exfoliantiny</a:t>
            </a:r>
            <a:endParaRPr lang="cs-CZ" sz="2800" dirty="0"/>
          </a:p>
          <a:p>
            <a:pPr>
              <a:buFont typeface="Wingdings" pitchFamily="2" charset="2"/>
              <a:buNone/>
            </a:pPr>
            <a:r>
              <a:rPr lang="cs-CZ" sz="2800" dirty="0"/>
              <a:t>   </a:t>
            </a:r>
            <a:r>
              <a:rPr lang="cs-CZ" sz="2400" dirty="0"/>
              <a:t>protein A, </a:t>
            </a:r>
            <a:r>
              <a:rPr lang="cs-CZ" sz="2400" dirty="0" err="1"/>
              <a:t>stafylokináza</a:t>
            </a:r>
            <a:r>
              <a:rPr lang="cs-CZ" sz="2400" dirty="0"/>
              <a:t> (fibrinolyzin)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lipáza, </a:t>
            </a:r>
            <a:r>
              <a:rPr lang="cs-CZ" sz="2400" dirty="0" err="1"/>
              <a:t>leukocidiny</a:t>
            </a:r>
            <a:r>
              <a:rPr lang="cs-CZ" sz="2400" dirty="0"/>
              <a:t>, proteázy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</a:t>
            </a:r>
            <a:r>
              <a:rPr lang="el-GR" sz="2400" dirty="0">
                <a:cs typeface="Arial" charset="0"/>
              </a:rPr>
              <a:t>β</a:t>
            </a:r>
            <a:r>
              <a:rPr lang="cs-CZ" sz="2400" dirty="0">
                <a:cs typeface="Arial" charset="0"/>
              </a:rPr>
              <a:t>-</a:t>
            </a:r>
            <a:r>
              <a:rPr lang="cs-CZ" sz="2400" dirty="0" err="1">
                <a:cs typeface="Arial" charset="0"/>
              </a:rPr>
              <a:t>laktamáza</a:t>
            </a:r>
            <a:r>
              <a:rPr lang="cs-CZ" sz="2400" dirty="0">
                <a:cs typeface="Arial" charset="0"/>
              </a:rPr>
              <a:t>, </a:t>
            </a:r>
            <a:r>
              <a:rPr lang="cs-CZ" sz="2400" dirty="0" err="1">
                <a:cs typeface="Arial" charset="0"/>
              </a:rPr>
              <a:t>lysostafin</a:t>
            </a:r>
            <a:r>
              <a:rPr lang="cs-CZ" sz="2400" dirty="0"/>
              <a:t>, kataláza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1. </a:t>
            </a:r>
            <a:r>
              <a:rPr lang="cs-CZ" b="1"/>
              <a:t>Pyogenní infekce kůže a jejích adnex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</a:t>
            </a:r>
            <a:r>
              <a:rPr lang="cs-CZ" sz="2800"/>
              <a:t>impetigo, folliculitis, sycosis barbae,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hordeolum, conjunctivitis, furunculus,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carbunculus, mastitis, hidradenitis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                     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                        </a:t>
            </a:r>
            <a:r>
              <a:rPr lang="cs-CZ" sz="2400"/>
              <a:t>impetigo</a:t>
            </a:r>
          </a:p>
        </p:txBody>
      </p:sp>
      <p:pic>
        <p:nvPicPr>
          <p:cNvPr id="12292" name="Picture 4" descr="impetigo1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2211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/>
              <a:t>2. </a:t>
            </a:r>
            <a:r>
              <a:rPr lang="cs-CZ" b="1"/>
              <a:t>Infekce krevního řečiště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/>
              <a:t>       </a:t>
            </a:r>
            <a:r>
              <a:rPr lang="cs-CZ" sz="2800"/>
              <a:t>bakteriemie, sepse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infekční endokarditida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tromboflebitida (např. po zavedení i.v.katetru)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/>
              <a:t> </a:t>
            </a:r>
            <a:r>
              <a:rPr lang="cs-CZ"/>
              <a:t>3. </a:t>
            </a:r>
            <a:r>
              <a:rPr lang="cs-CZ" b="1"/>
              <a:t>Respirační infekce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pneumonie v komunitě (např. po chřipkách)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nozokomiální pneumonie (často   u pacientů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na ventilátorech)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                        </a:t>
            </a:r>
            <a:r>
              <a:rPr lang="cs-CZ"/>
              <a:t> </a:t>
            </a:r>
          </a:p>
        </p:txBody>
      </p:sp>
      <p:pic>
        <p:nvPicPr>
          <p:cNvPr id="13316" name="Picture 4" descr="endokard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196975"/>
            <a:ext cx="25368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4. </a:t>
            </a:r>
            <a:r>
              <a:rPr lang="cs-CZ" b="1"/>
              <a:t>Infekce pohybového aparátu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</a:t>
            </a:r>
            <a:r>
              <a:rPr lang="cs-CZ" sz="2800"/>
              <a:t>osteomyelitis, artritis</a:t>
            </a:r>
          </a:p>
        </p:txBody>
      </p:sp>
      <p:pic>
        <p:nvPicPr>
          <p:cNvPr id="14340" name="Picture 4" descr="osteomyl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781300"/>
            <a:ext cx="331152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osteomyl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213100"/>
            <a:ext cx="28082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5. </a:t>
            </a:r>
            <a:r>
              <a:rPr lang="cs-CZ" b="1"/>
              <a:t>Infekce centrálního nervového </a:t>
            </a:r>
            <a:r>
              <a:rPr lang="cs-CZ" b="1">
                <a:latin typeface="Arial" charset="0"/>
              </a:rPr>
              <a:t>systému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</a:t>
            </a:r>
            <a:r>
              <a:rPr lang="cs-CZ" sz="2800"/>
              <a:t>purulentní meningitida  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mozkový absces</a:t>
            </a:r>
          </a:p>
        </p:txBody>
      </p:sp>
      <p:pic>
        <p:nvPicPr>
          <p:cNvPr id="15364" name="Picture 4" descr="meningitismo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573463"/>
            <a:ext cx="3695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eningitispatol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9363"/>
            <a:ext cx="20875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růřezmozkemabsc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997200"/>
            <a:ext cx="16573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6. Onemocnění vzniklá účinkem toxinů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       </a:t>
            </a:r>
            <a:r>
              <a:rPr lang="cs-CZ" sz="2400"/>
              <a:t>Syndrom toxického šoku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    Stafylokokové enterotoxikózy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    Lyellův syndrom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    Pemphigus neonatorum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        </a:t>
            </a:r>
          </a:p>
        </p:txBody>
      </p:sp>
      <p:pic>
        <p:nvPicPr>
          <p:cNvPr id="16388" name="Picture 4" descr="Obrázek1u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371007"/>
            <a:ext cx="3675063" cy="2736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89" name="Picture 5" descr="pemfig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992563"/>
            <a:ext cx="26638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-  laboratorní průkaz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Materiály k vyšetření</a:t>
            </a:r>
            <a:r>
              <a:rPr lang="cs-CZ" sz="3600" dirty="0"/>
              <a:t>: </a:t>
            </a:r>
            <a:r>
              <a:rPr lang="cs-CZ" sz="2400" dirty="0"/>
              <a:t>hemokultura, hnis, sputum, punktáty, moč,..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Mikroskopie</a:t>
            </a:r>
            <a:r>
              <a:rPr lang="cs-CZ" sz="2400" dirty="0"/>
              <a:t>: Gram pozitivní koky ve shlucích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Kultivace</a:t>
            </a:r>
            <a:r>
              <a:rPr lang="cs-CZ" sz="2400" dirty="0"/>
              <a:t>: půdy obohacené krví -např. krevní agar, BHI (</a:t>
            </a:r>
            <a:r>
              <a:rPr lang="cs-CZ" sz="2400" dirty="0" err="1"/>
              <a:t>mozkosrdcový</a:t>
            </a:r>
            <a:r>
              <a:rPr lang="cs-CZ" sz="2400" dirty="0"/>
              <a:t>) bujón, selektivní půda – krevní agar s 10% </a:t>
            </a:r>
            <a:r>
              <a:rPr lang="cs-CZ" sz="2400" dirty="0" err="1"/>
              <a:t>NaCl</a:t>
            </a:r>
            <a:r>
              <a:rPr lang="cs-CZ" sz="2400" dirty="0">
                <a:latin typeface="Arial" charset="0"/>
              </a:rPr>
              <a:t>)</a:t>
            </a: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    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/>
              <a:t>kolonie bílé až žluté se zónou hemolýzy</a:t>
            </a:r>
            <a:endParaRPr lang="cs-CZ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 sz="400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Morfologie: </a:t>
            </a:r>
            <a:r>
              <a:rPr lang="cs-CZ" sz="2400"/>
              <a:t>pigmentované hladké kolonie,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nejčastěji smetanové či žluté barvy, velikosti 1 až 3mm   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za 24 hodin kultivace, zóna beta-hemolýzy </a:t>
            </a:r>
          </a:p>
        </p:txBody>
      </p:sp>
      <p:pic>
        <p:nvPicPr>
          <p:cNvPr id="18436" name="Picture 4" descr="STAU kolo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135313"/>
            <a:ext cx="496887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– laboratorní průkaz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800" dirty="0"/>
              <a:t>Průkaz  </a:t>
            </a:r>
            <a:r>
              <a:rPr lang="cs-CZ" sz="1800" dirty="0" err="1"/>
              <a:t>hyaluronidázy</a:t>
            </a:r>
            <a:r>
              <a:rPr lang="cs-CZ" sz="1800" dirty="0"/>
              <a:t>  </a:t>
            </a:r>
            <a:r>
              <a:rPr lang="cs-CZ" sz="2800" dirty="0"/>
              <a:t>: </a:t>
            </a:r>
            <a:r>
              <a:rPr lang="cs-CZ" sz="2000" dirty="0"/>
              <a:t>dekapsulace mukózního kmene </a:t>
            </a:r>
            <a:r>
              <a:rPr lang="cs-CZ" sz="2000" i="1" dirty="0" err="1"/>
              <a:t>Streptococcus</a:t>
            </a:r>
            <a:r>
              <a:rPr lang="cs-CZ" sz="2000" i="1" dirty="0"/>
              <a:t> </a:t>
            </a:r>
            <a:r>
              <a:rPr lang="cs-CZ" sz="2000" i="1" dirty="0" err="1"/>
              <a:t>equi</a:t>
            </a:r>
            <a:endParaRPr lang="cs-CZ" sz="2000" i="1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Latexová aglutinace</a:t>
            </a:r>
            <a:r>
              <a:rPr lang="cs-CZ" sz="2800" dirty="0"/>
              <a:t>: </a:t>
            </a:r>
            <a:r>
              <a:rPr lang="cs-CZ" sz="2000" dirty="0"/>
              <a:t>detekce proteinu A i kapsulárních polysacharidů 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MALDI TOF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Biochemie</a:t>
            </a:r>
            <a:r>
              <a:rPr lang="cs-CZ" sz="28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Průkaz volné koagulázy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Průkaz nukleových kyselin </a:t>
            </a:r>
            <a:r>
              <a:rPr lang="cs-CZ" sz="2000" dirty="0"/>
              <a:t>– přímo z materiálu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Průkaz toxinů: </a:t>
            </a:r>
            <a:r>
              <a:rPr lang="cs-CZ" sz="1800" dirty="0"/>
              <a:t>aglutinace</a:t>
            </a:r>
            <a:r>
              <a:rPr lang="cs-CZ" sz="2400" dirty="0"/>
              <a:t>, PCR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sz="2000" dirty="0"/>
          </a:p>
          <a:p>
            <a:pPr>
              <a:buFont typeface="Wingdings" pitchFamily="2" charset="2"/>
              <a:buChar char="§"/>
            </a:pPr>
            <a:endParaRPr lang="cs-CZ" sz="2000" dirty="0"/>
          </a:p>
          <a:p>
            <a:pPr>
              <a:buFont typeface="Wingdings" pitchFamily="2" charset="2"/>
              <a:buChar char="§"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methicilin rezistentní (MRSA)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Závažný nozokomiální patogen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Nutné dodržování speciálního hygienickoepidemiologického režimu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V laboratoři je potřeba používat speciální selektivní půdy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/>
              <a:t>Rezistentní k oxacilinu, často i dalším antibiotikům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/>
              <a:t>Léčíme jen infekce, ne kolonizace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/>
              <a:t>Lék volby je vankomycin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cs-CZ" sz="4000">
                <a:solidFill>
                  <a:srgbClr val="006600"/>
                </a:solidFill>
              </a:rPr>
              <a:t>Gram pozitivní koky - charakteristika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Koky: </a:t>
            </a:r>
            <a:r>
              <a:rPr lang="cs-CZ" sz="2400"/>
              <a:t>kulovitý tvar, velikost v průměru 1</a:t>
            </a:r>
            <a:r>
              <a:rPr lang="en-US" sz="2400">
                <a:cs typeface="Arial" charset="0"/>
              </a:rPr>
              <a:t>µ</a:t>
            </a:r>
            <a:endParaRPr lang="cs-CZ" sz="240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cs typeface="Arial" charset="0"/>
              </a:rPr>
              <a:t>Uspořádání: </a:t>
            </a:r>
            <a:r>
              <a:rPr lang="cs-CZ" sz="2400">
                <a:cs typeface="Arial" charset="0"/>
              </a:rPr>
              <a:t>dvojice (diplokoky), řetízky,                    tetrády, shluky</a:t>
            </a:r>
            <a:r>
              <a:rPr lang="cs-CZ" sz="2400"/>
              <a:t> </a:t>
            </a:r>
          </a:p>
        </p:txBody>
      </p:sp>
      <p:pic>
        <p:nvPicPr>
          <p:cNvPr id="3076" name="Picture 4" descr="enterococcus elekt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46563"/>
            <a:ext cx="33115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neumokok 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246563"/>
            <a:ext cx="31686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- terapie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Antibiotika</a:t>
            </a:r>
            <a:r>
              <a:rPr lang="cs-CZ" sz="3600"/>
              <a:t>: </a:t>
            </a:r>
            <a:r>
              <a:rPr lang="cs-CZ" sz="2400"/>
              <a:t>lék volby je oxacilin</a:t>
            </a:r>
            <a:r>
              <a:rPr lang="cs-CZ" sz="36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MRSA</a:t>
            </a:r>
            <a:r>
              <a:rPr lang="cs-CZ" sz="3600"/>
              <a:t>: </a:t>
            </a:r>
            <a:r>
              <a:rPr lang="cs-CZ" sz="2400"/>
              <a:t>vankomycin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360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4000" i="1">
                <a:solidFill>
                  <a:srgbClr val="006600"/>
                </a:solidFill>
              </a:rPr>
              <a:t>Staphylococcus intermedius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Hostitel pes, u člověka v ranách po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pokousáním psem </a:t>
            </a:r>
            <a:r>
              <a:rPr lang="cs-CZ" sz="40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4000"/>
              <a:t> </a:t>
            </a:r>
            <a:endParaRPr lang="cs-CZ" sz="2800"/>
          </a:p>
        </p:txBody>
      </p:sp>
      <p:pic>
        <p:nvPicPr>
          <p:cNvPr id="21508" name="Picture 4" descr="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4332288"/>
            <a:ext cx="2767012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>
                <a:solidFill>
                  <a:srgbClr val="006600"/>
                </a:solidFill>
              </a:rPr>
              <a:t>Stafylokoky koagulasanegativní (SKN)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400"/>
              <a:t>součást běžné flóry kůže a sliznic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</a:t>
            </a:r>
            <a:r>
              <a:rPr lang="cs-CZ" sz="2400">
                <a:latin typeface="Arial" charset="0"/>
              </a:rPr>
              <a:t>     </a:t>
            </a:r>
            <a:r>
              <a:rPr lang="cs-CZ" sz="2400"/>
              <a:t>oportunní patogen (ohroženi: imunokompromitovaní pacienti, pacienti se zavedenými pomůckami- např. katetry, cévní protézy, i.v. narkomani)</a:t>
            </a: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/>
              <a:t>Schopnost tvorby </a:t>
            </a:r>
            <a:r>
              <a:rPr lang="cs-CZ" sz="2800"/>
              <a:t>biofilmu</a:t>
            </a:r>
            <a:r>
              <a:rPr lang="cs-CZ" sz="2400"/>
              <a:t>, malá virulence, často stačí pouhé vyjmutí katetru </a:t>
            </a:r>
          </a:p>
          <a:p>
            <a:pPr>
              <a:buFont typeface="Wingdings" pitchFamily="2" charset="2"/>
              <a:buChar char="§"/>
            </a:pPr>
            <a:endParaRPr lang="cs-CZ" sz="2400"/>
          </a:p>
          <a:p>
            <a:pPr>
              <a:buFont typeface="Wingdings" pitchFamily="2" charset="2"/>
              <a:buNone/>
            </a:pPr>
            <a:r>
              <a:rPr lang="cs-CZ" sz="2800"/>
              <a:t>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Gram pozitivní koky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Uspořádané nejčastěji ve dvojicích,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    v řetízcích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Fakultativně anaerobní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Katalasa negativní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Nepohyblivé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Druhy obligátně patogenní, jiné součástí běžné flóry </a:t>
            </a:r>
          </a:p>
        </p:txBody>
      </p:sp>
      <p:pic>
        <p:nvPicPr>
          <p:cNvPr id="23558" name="Picture 6" descr="HBK pneumokok klasicky barvení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068638"/>
            <a:ext cx="1728788" cy="1296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</a:t>
            </a:r>
            <a:r>
              <a:rPr lang="cs-CZ">
                <a:solidFill>
                  <a:srgbClr val="006600"/>
                </a:solidFill>
              </a:rPr>
              <a:t> - rozdělení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b="1"/>
              <a:t>Beta-hemolytické - nejvýznamnější</a:t>
            </a:r>
            <a:r>
              <a:rPr lang="cs-CZ"/>
              <a:t>: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/>
              <a:t>               </a:t>
            </a:r>
            <a:r>
              <a:rPr lang="cs-CZ" sz="2800" i="1"/>
              <a:t>Streptococcus pyogenes </a:t>
            </a:r>
            <a:r>
              <a:rPr lang="cs-CZ" sz="2000"/>
              <a:t>(skupina A podle Lancefieldové)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         </a:t>
            </a:r>
            <a:r>
              <a:rPr lang="cs-CZ" sz="2800" i="1"/>
              <a:t>Streptococcus agalactiae </a:t>
            </a:r>
            <a:r>
              <a:rPr lang="cs-CZ" sz="2000"/>
              <a:t>(skupina B)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b="1"/>
              <a:t>Non-beta hemolytické - nejvýznamnější</a:t>
            </a:r>
            <a:r>
              <a:rPr lang="cs-CZ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          </a:t>
            </a:r>
            <a:r>
              <a:rPr lang="cs-CZ" sz="2800" i="1"/>
              <a:t>Streptococcus pneumoniae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i="1"/>
              <a:t>                   Streptococcus bovis,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i="1"/>
              <a:t>                   Streptococcus suis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          Nutriční varianty streptokoků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          Orální (ústní) streptokoky                                     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pyogenes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400"/>
              <a:t>hnisavé infekce faryngu a kůže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těžká celková onemocnění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možný vznik pozdních následků</a:t>
            </a: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/>
              <a:t>Morfologie</a:t>
            </a:r>
            <a:r>
              <a:rPr lang="cs-CZ" sz="2400"/>
              <a:t>: kulaté koky  ve dvojicích a řetízcích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    velikost 0,6 až 1</a:t>
            </a:r>
            <a:r>
              <a:rPr lang="el-GR" sz="2400">
                <a:cs typeface="Arial" charset="0"/>
              </a:rPr>
              <a:t>μ</a:t>
            </a:r>
            <a:r>
              <a:rPr lang="cs-CZ" sz="2400">
                <a:cs typeface="Arial" charset="0"/>
              </a:rPr>
              <a:t>m</a:t>
            </a:r>
          </a:p>
          <a:p>
            <a:pPr>
              <a:buFont typeface="Wingdings" pitchFamily="2" charset="2"/>
              <a:buNone/>
            </a:pPr>
            <a:endParaRPr lang="cs-CZ" sz="240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cs typeface="Arial" charset="0"/>
              </a:rPr>
              <a:t>Kultivace</a:t>
            </a:r>
            <a:r>
              <a:rPr lang="cs-CZ" sz="2400"/>
              <a:t> : půdy obohacené krví či sérem – krevní agar, </a:t>
            </a: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>
                <a:latin typeface="Arial" charset="0"/>
              </a:rPr>
              <a:t>    </a:t>
            </a:r>
            <a:r>
              <a:rPr lang="cs-CZ" sz="2400"/>
              <a:t>BHI</a:t>
            </a:r>
            <a:r>
              <a:rPr lang="cs-CZ" sz="2400">
                <a:latin typeface="Arial" charset="0"/>
              </a:rPr>
              <a:t> </a:t>
            </a:r>
            <a:r>
              <a:rPr lang="cs-CZ" sz="2400"/>
              <a:t>bujón, zvýšená tenze CO</a:t>
            </a:r>
            <a:r>
              <a:rPr lang="cs-CZ" sz="2400" baseline="-25000"/>
              <a:t>2</a:t>
            </a:r>
            <a:r>
              <a:rPr lang="cs-CZ" sz="2400">
                <a:cs typeface="Arial" charset="0"/>
              </a:rPr>
              <a:t>, 36-37</a:t>
            </a:r>
            <a:r>
              <a:rPr lang="en-US" sz="2400">
                <a:cs typeface="Arial" charset="0"/>
              </a:rPr>
              <a:t>°</a:t>
            </a:r>
            <a:r>
              <a:rPr lang="cs-CZ" sz="2400">
                <a:cs typeface="Arial" charset="0"/>
              </a:rPr>
              <a:t>C, 18-24 hod. </a:t>
            </a:r>
            <a:r>
              <a:rPr lang="cs-CZ" sz="2400"/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pyogenes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Kolonie </a:t>
            </a:r>
            <a:r>
              <a:rPr lang="cs-CZ" sz="2800"/>
              <a:t>drobné, lesklé, kolem zóna beta-hemolýzy, opouzdřené kmeny- růst ve větších mukózních koloniích </a:t>
            </a:r>
          </a:p>
        </p:txBody>
      </p:sp>
      <p:pic>
        <p:nvPicPr>
          <p:cNvPr id="26632" name="Picture 8" descr="347hemolysi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284538"/>
            <a:ext cx="2447925" cy="222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pyogenes</a:t>
            </a:r>
            <a:r>
              <a:rPr lang="cs-CZ">
                <a:solidFill>
                  <a:srgbClr val="006600"/>
                </a:solidFill>
              </a:rPr>
              <a:t> – faktory virulence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Povrchové: </a:t>
            </a:r>
            <a:r>
              <a:rPr lang="cs-CZ" sz="2400"/>
              <a:t>protein M, proteiny blízké proteinu M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       pouzdro z kyseliny hyaluronové</a:t>
            </a:r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Char char="§"/>
            </a:pPr>
            <a:r>
              <a:rPr lang="cs-CZ"/>
              <a:t>Extracelulární enzymy</a:t>
            </a:r>
            <a:r>
              <a:rPr lang="cs-CZ" sz="2400"/>
              <a:t>: streptolysin O, S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     streptokinasa, hyaluronidasa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     enolasa, C5 peptidasa</a:t>
            </a:r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Char char="§"/>
            </a:pPr>
            <a:r>
              <a:rPr lang="cs-CZ"/>
              <a:t>Toxiny</a:t>
            </a:r>
            <a:r>
              <a:rPr lang="cs-CZ" sz="2400"/>
              <a:t>: streptokokové pyrogenní toxiny (Spe)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pyogenes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1. Lokalizované pyogenní infekce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</a:t>
            </a:r>
            <a:r>
              <a:rPr lang="cs-CZ" sz="2400"/>
              <a:t>tonsillitis (angína), scarlatina (spála)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</a:t>
            </a:r>
          </a:p>
        </p:txBody>
      </p:sp>
      <p:pic>
        <p:nvPicPr>
          <p:cNvPr id="28676" name="Picture 6" descr="spála malinový jaz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429000"/>
            <a:ext cx="14684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scharlach02_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716338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spá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068638"/>
            <a:ext cx="19192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pyogenes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Lokalizované infekce –pyodermie</a:t>
            </a:r>
          </a:p>
          <a:p>
            <a:pPr>
              <a:buFont typeface="Wingdings" pitchFamily="2" charset="2"/>
              <a:buNone/>
            </a:pPr>
            <a:r>
              <a:rPr lang="cs-CZ"/>
              <a:t>    </a:t>
            </a:r>
            <a:r>
              <a:rPr lang="cs-CZ" sz="2400"/>
              <a:t>impetigo, erysipelas (růže), cellulitis (zánět   podkoží</a:t>
            </a:r>
            <a:r>
              <a:rPr lang="cs-CZ" sz="2400">
                <a:latin typeface="Arial" charset="0"/>
              </a:rPr>
              <a:t>),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</a:t>
            </a:r>
            <a:r>
              <a:rPr lang="cs-CZ" sz="2400">
                <a:latin typeface="Arial" charset="0"/>
              </a:rPr>
              <a:t> </a:t>
            </a:r>
            <a:r>
              <a:rPr lang="cs-CZ" sz="2400"/>
              <a:t>hnisání ran</a:t>
            </a:r>
          </a:p>
        </p:txBody>
      </p:sp>
      <p:pic>
        <p:nvPicPr>
          <p:cNvPr id="29700" name="Picture 4" descr="impetig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284538"/>
            <a:ext cx="2184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Erysipe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33825"/>
            <a:ext cx="31162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erysipelas-leg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860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pyogenes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2. Invazivní onemocnění a onemocnění způsobená toxiny</a:t>
            </a:r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400"/>
              <a:t>phlegmona, myositis,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myonecrosis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nekrotizující fasciitis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pneumonie, meningitis 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poporodní sepse (horečka omladnic)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syndrom streptokokového toxického šoku</a:t>
            </a:r>
          </a:p>
        </p:txBody>
      </p:sp>
      <p:pic>
        <p:nvPicPr>
          <p:cNvPr id="30724" name="Picture 4" descr="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492375"/>
            <a:ext cx="2879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rgbClr val="006600"/>
                </a:solidFill>
              </a:rPr>
              <a:t>Grampozitivní koky - charakteristika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Barvitelnost dle </a:t>
            </a:r>
            <a:r>
              <a:rPr lang="cs-CZ" dirty="0" err="1"/>
              <a:t>Grama</a:t>
            </a:r>
            <a:r>
              <a:rPr lang="cs-CZ" dirty="0"/>
              <a:t>: </a:t>
            </a:r>
            <a:r>
              <a:rPr lang="cs-CZ" sz="2400" dirty="0"/>
              <a:t>dělení bakterií podle schopnosti podržet si barvivo v přítomnosti alkoholu, dáno </a:t>
            </a:r>
          </a:p>
          <a:p>
            <a:pPr>
              <a:buFontTx/>
              <a:buNone/>
            </a:pPr>
            <a:r>
              <a:rPr lang="cs-CZ" sz="2400" dirty="0"/>
              <a:t>   </a:t>
            </a:r>
            <a:r>
              <a:rPr lang="cs-CZ" sz="2400" dirty="0">
                <a:latin typeface="Arial" charset="0"/>
              </a:rPr>
              <a:t>  </a:t>
            </a:r>
            <a:r>
              <a:rPr lang="cs-CZ" sz="2400" dirty="0"/>
              <a:t>složením bakteriální stěny</a:t>
            </a:r>
            <a:endParaRPr lang="cs-CZ" sz="2400" dirty="0">
              <a:latin typeface="Arial" charset="0"/>
            </a:endParaRPr>
          </a:p>
          <a:p>
            <a:pPr>
              <a:buFontTx/>
              <a:buNone/>
            </a:pPr>
            <a:endParaRPr lang="cs-CZ" sz="240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dirty="0"/>
              <a:t>Bakterie: </a:t>
            </a:r>
            <a:r>
              <a:rPr lang="cs-CZ" sz="2400" dirty="0"/>
              <a:t>Gram pozitivní</a:t>
            </a:r>
          </a:p>
          <a:p>
            <a:pPr>
              <a:buFontTx/>
              <a:buNone/>
            </a:pPr>
            <a:r>
              <a:rPr lang="cs-CZ" sz="2400" dirty="0"/>
              <a:t>                   </a:t>
            </a:r>
            <a:r>
              <a:rPr lang="cs-CZ" sz="2400" dirty="0">
                <a:latin typeface="Arial" charset="0"/>
              </a:rPr>
              <a:t>       </a:t>
            </a:r>
            <a:r>
              <a:rPr lang="cs-CZ" sz="2400" dirty="0"/>
              <a:t>Gram negativní</a:t>
            </a:r>
            <a:r>
              <a:rPr lang="cs-CZ" dirty="0"/>
              <a:t> </a:t>
            </a:r>
          </a:p>
        </p:txBody>
      </p:sp>
      <p:pic>
        <p:nvPicPr>
          <p:cNvPr id="4100" name="Picture 5" descr="bakteriální stěn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636838"/>
            <a:ext cx="21050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pyogenes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3. Pozdní následky streptokokových onemocnění</a:t>
            </a:r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800"/>
              <a:t> </a:t>
            </a:r>
            <a:r>
              <a:rPr lang="cs-CZ" sz="2400"/>
              <a:t>febris rheumatica (revmatická horečka)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glomerulonephritis acuta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neurologické – chorea minor</a:t>
            </a:r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endParaRPr lang="cs-CZ"/>
          </a:p>
        </p:txBody>
      </p:sp>
      <p:pic>
        <p:nvPicPr>
          <p:cNvPr id="31748" name="Picture 4" descr="revmatická horečka- srdeční v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429000"/>
            <a:ext cx="20351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pyogenes</a:t>
            </a:r>
            <a:r>
              <a:rPr lang="cs-CZ">
                <a:solidFill>
                  <a:srgbClr val="006600"/>
                </a:solidFill>
              </a:rPr>
              <a:t> – laboratorní průkaz</a:t>
            </a:r>
            <a:r>
              <a:rPr lang="cs-CZ" sz="400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dirty="0"/>
              <a:t>Materiály k vyšetření</a:t>
            </a:r>
            <a:r>
              <a:rPr lang="cs-CZ" sz="2800" dirty="0"/>
              <a:t>: </a:t>
            </a:r>
            <a:r>
              <a:rPr lang="cs-CZ" sz="2400" dirty="0"/>
              <a:t>výtěr z mandlí, rány,  hemokultura, hnis, sputum, punktáty, </a:t>
            </a:r>
            <a:r>
              <a:rPr lang="cs-CZ" sz="2400" dirty="0" err="1"/>
              <a:t>likvor</a:t>
            </a:r>
            <a:r>
              <a:rPr lang="cs-CZ" sz="2400" dirty="0"/>
              <a:t>,..</a:t>
            </a:r>
            <a:endParaRPr lang="cs-CZ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dirty="0"/>
              <a:t>Mikroskopie</a:t>
            </a:r>
            <a:r>
              <a:rPr lang="cs-CZ" sz="2800" dirty="0"/>
              <a:t>: </a:t>
            </a:r>
            <a:r>
              <a:rPr lang="cs-CZ" sz="2400" dirty="0"/>
              <a:t>Gram pozitivní koky ve dvojicích, řetízcích</a:t>
            </a:r>
            <a:endParaRPr lang="cs-CZ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dirty="0"/>
              <a:t>Kultivace</a:t>
            </a:r>
            <a:r>
              <a:rPr lang="cs-CZ" sz="2800" dirty="0"/>
              <a:t>: </a:t>
            </a:r>
            <a:r>
              <a:rPr lang="cs-CZ" sz="2400" dirty="0"/>
              <a:t>krevní agar, BHI (</a:t>
            </a:r>
            <a:r>
              <a:rPr lang="cs-CZ" sz="2400" dirty="0" err="1"/>
              <a:t>mozkosrdcový</a:t>
            </a:r>
            <a:r>
              <a:rPr lang="cs-CZ" sz="2400" dirty="0"/>
              <a:t>) bujón, 18-24 hod., CO</a:t>
            </a:r>
            <a:r>
              <a:rPr lang="cs-CZ" sz="2400" baseline="-25000" dirty="0"/>
              <a:t>2</a:t>
            </a:r>
            <a:r>
              <a:rPr lang="cs-CZ" sz="2400" dirty="0"/>
              <a:t> termostat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   </a:t>
            </a:r>
            <a:r>
              <a:rPr lang="cs-CZ" sz="2400" dirty="0">
                <a:latin typeface="Arial" charset="0"/>
              </a:rPr>
              <a:t>  </a:t>
            </a:r>
            <a:r>
              <a:rPr lang="cs-CZ" sz="2400" dirty="0"/>
              <a:t>drobné kolonie se zónou beta-hemolýzy</a:t>
            </a:r>
            <a:endParaRPr lang="cs-CZ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dirty="0"/>
              <a:t>Latexová aglutinace , MALDI TOF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dirty="0"/>
              <a:t>ASLO (</a:t>
            </a:r>
            <a:r>
              <a:rPr lang="cs-CZ" sz="2400" dirty="0" err="1"/>
              <a:t>antistreptolysin</a:t>
            </a:r>
            <a:r>
              <a:rPr lang="cs-CZ" sz="2400" dirty="0"/>
              <a:t> O)- pozdní následky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32772" name="Picture 4" descr="Fotky z práce 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01332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pyogenes</a:t>
            </a:r>
            <a:r>
              <a:rPr lang="cs-CZ">
                <a:solidFill>
                  <a:srgbClr val="006600"/>
                </a:solidFill>
              </a:rPr>
              <a:t> - terapie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/>
              <a:t>Lék volby: </a:t>
            </a:r>
            <a:r>
              <a:rPr lang="cs-CZ" sz="2400" b="1"/>
              <a:t>penicilin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/>
              <a:t>                       </a:t>
            </a:r>
            <a:r>
              <a:rPr lang="cs-CZ" sz="2400">
                <a:latin typeface="Arial" charset="0"/>
              </a:rPr>
              <a:t>      </a:t>
            </a:r>
            <a:r>
              <a:rPr lang="cs-CZ" sz="2400"/>
              <a:t>makrolidy (u alergických na PEN)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/>
              <a:t>                       </a:t>
            </a:r>
            <a:r>
              <a:rPr lang="cs-CZ" sz="2400">
                <a:latin typeface="Arial" charset="0"/>
              </a:rPr>
              <a:t>      </a:t>
            </a:r>
            <a:r>
              <a:rPr lang="cs-CZ" sz="2400"/>
              <a:t>cefalosporiny I. a II. Generace</a:t>
            </a:r>
            <a:endParaRPr lang="cs-CZ" sz="240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Příčiny „selhání léčby“:  nejčastěji </a:t>
            </a:r>
            <a:r>
              <a:rPr lang="cs-CZ" sz="2400" b="1"/>
              <a:t>nedodržení intervalu podávání antibiotika,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/>
              <a:t>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agalactiae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400"/>
              <a:t>nejdůležitější původce novorozeneckých meningitid a sepsí</a:t>
            </a:r>
            <a:endParaRPr lang="cs-CZ" sz="240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</a:t>
            </a:r>
            <a:r>
              <a:rPr lang="cs-CZ" sz="2400">
                <a:latin typeface="Arial" charset="0"/>
              </a:rPr>
              <a:t> </a:t>
            </a:r>
            <a:r>
              <a:rPr lang="cs-CZ" sz="2400"/>
              <a:t>POZOR na kolonizaci pochvy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</a:t>
            </a:r>
            <a:r>
              <a:rPr lang="cs-CZ" sz="2400">
                <a:latin typeface="Arial" charset="0"/>
              </a:rPr>
              <a:t> </a:t>
            </a:r>
            <a:r>
              <a:rPr lang="cs-CZ" sz="2400"/>
              <a:t>těhotných žen!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Morfologie</a:t>
            </a:r>
            <a:r>
              <a:rPr lang="cs-CZ" sz="2400"/>
              <a:t>: G+ koky v řetízcích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Kultivace</a:t>
            </a:r>
            <a:r>
              <a:rPr lang="cs-CZ" sz="2400"/>
              <a:t>: krevní agar,BHI bujón, teplota 36-37 </a:t>
            </a:r>
            <a:r>
              <a:rPr lang="en-US" sz="2400">
                <a:cs typeface="Arial" charset="0"/>
              </a:rPr>
              <a:t>°</a:t>
            </a:r>
            <a:r>
              <a:rPr lang="cs-CZ" sz="2400">
                <a:cs typeface="Arial" charset="0"/>
              </a:rPr>
              <a:t>C, zvýšená tenze CO2, 18-24 hod.</a:t>
            </a:r>
            <a:endParaRPr lang="en-US" sz="2400">
              <a:cs typeface="Arial" charset="0"/>
            </a:endParaRPr>
          </a:p>
        </p:txBody>
      </p:sp>
      <p:pic>
        <p:nvPicPr>
          <p:cNvPr id="34820" name="Picture 4" descr="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636838"/>
            <a:ext cx="23399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agalactiae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Kolonie na krevním agaru: </a:t>
            </a:r>
            <a:r>
              <a:rPr lang="cs-CZ" sz="2400"/>
              <a:t>obklopené úzkou zónou beta-hemolýzy, zesílení hemolýzy v sousedství </a:t>
            </a:r>
            <a:r>
              <a:rPr lang="cs-CZ" sz="2400" i="1"/>
              <a:t>Staphylococcu aureus </a:t>
            </a:r>
            <a:r>
              <a:rPr lang="cs-CZ" sz="2400"/>
              <a:t>díky CAMP-faktoru</a:t>
            </a:r>
          </a:p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pic>
        <p:nvPicPr>
          <p:cNvPr id="35844" name="Picture 5" descr="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617913"/>
            <a:ext cx="3240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s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573463"/>
            <a:ext cx="32607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agalactiae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1. Novorozenecké meningitidy a sepse</a:t>
            </a:r>
          </a:p>
          <a:p>
            <a:pPr>
              <a:buFont typeface="Wingdings" pitchFamily="2" charset="2"/>
              <a:buNone/>
            </a:pPr>
            <a:r>
              <a:rPr lang="cs-CZ"/>
              <a:t>    - časné infekce: </a:t>
            </a:r>
            <a:r>
              <a:rPr lang="cs-CZ" sz="2400"/>
              <a:t>vznik během průchodu porodním kanálem, projeví se během několika dní po narození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</a:t>
            </a:r>
            <a:r>
              <a:rPr lang="cs-CZ"/>
              <a:t>- pozdní infekce:</a:t>
            </a:r>
            <a:r>
              <a:rPr lang="cs-CZ" sz="2800"/>
              <a:t> </a:t>
            </a:r>
            <a:r>
              <a:rPr lang="cs-CZ" sz="2400"/>
              <a:t>dítě se nakazí až po porodu, projeví se koncem 1. měsíce života </a:t>
            </a: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/>
              <a:t>2. Komplikace v šestinedělí: </a:t>
            </a:r>
            <a:r>
              <a:rPr lang="cs-CZ" sz="2400"/>
              <a:t>endometritidy, infekce močových cest,..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agalactiae</a:t>
            </a:r>
            <a:r>
              <a:rPr lang="cs-CZ">
                <a:solidFill>
                  <a:srgbClr val="006600"/>
                </a:solidFill>
              </a:rPr>
              <a:t> – patogenita a terapie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3. Onemocnění imunokompromitovaných pacientů</a:t>
            </a:r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400"/>
              <a:t>- pneumonie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- meningitidy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- osteomyelitidy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- infekce ran</a:t>
            </a: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/>
              <a:t>Terapie: </a:t>
            </a:r>
            <a:r>
              <a:rPr lang="cs-CZ" sz="2400"/>
              <a:t>ampicilin, penicilin</a:t>
            </a:r>
            <a:r>
              <a:rPr lang="cs-CZ"/>
              <a:t> </a:t>
            </a:r>
            <a:endParaRPr lang="cs-CZ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agalactiae</a:t>
            </a:r>
            <a:r>
              <a:rPr lang="cs-CZ">
                <a:solidFill>
                  <a:srgbClr val="006600"/>
                </a:solidFill>
              </a:rPr>
              <a:t> – laboratorní průkaz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b="1" dirty="0"/>
              <a:t>Materiály k vyšetření</a:t>
            </a:r>
            <a:r>
              <a:rPr lang="cs-CZ" sz="2800" dirty="0"/>
              <a:t>: </a:t>
            </a:r>
            <a:r>
              <a:rPr lang="cs-CZ" sz="2400" dirty="0"/>
              <a:t>krev, </a:t>
            </a:r>
            <a:r>
              <a:rPr lang="cs-CZ" sz="2400" dirty="0" err="1"/>
              <a:t>likvor</a:t>
            </a:r>
            <a:r>
              <a:rPr lang="cs-CZ" sz="2400" dirty="0"/>
              <a:t>, hnis, punktáty,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moč,.. výtěr z vagíny – </a:t>
            </a:r>
            <a:r>
              <a:rPr lang="cs-CZ" sz="2400" dirty="0" err="1"/>
              <a:t>screening</a:t>
            </a:r>
            <a:r>
              <a:rPr lang="cs-CZ" sz="2400" dirty="0"/>
              <a:t> u těhotných</a:t>
            </a:r>
            <a:endParaRPr lang="cs-CZ" sz="24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b="1" dirty="0"/>
              <a:t>Mikroskopie</a:t>
            </a:r>
            <a:r>
              <a:rPr lang="cs-CZ" sz="2400" dirty="0"/>
              <a:t>: G+ koky v řetízcích</a:t>
            </a:r>
            <a:endParaRPr lang="cs-CZ" sz="24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b="1" dirty="0"/>
              <a:t>Kultivace</a:t>
            </a:r>
            <a:r>
              <a:rPr lang="cs-CZ" sz="2400" dirty="0"/>
              <a:t>: Krevní agar, zvýšená tenze CO</a:t>
            </a:r>
            <a:r>
              <a:rPr lang="cs-CZ" sz="2400" baseline="-25000" dirty="0"/>
              <a:t>2</a:t>
            </a:r>
            <a:r>
              <a:rPr lang="cs-CZ" sz="2400" dirty="0"/>
              <a:t>,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36-37 </a:t>
            </a:r>
            <a:r>
              <a:rPr lang="en-US" sz="2400" dirty="0">
                <a:cs typeface="Arial" charset="0"/>
              </a:rPr>
              <a:t>°</a:t>
            </a:r>
            <a:r>
              <a:rPr lang="cs-CZ" sz="2400" dirty="0">
                <a:cs typeface="Arial" charset="0"/>
              </a:rPr>
              <a:t>C, 18-24 ho</a:t>
            </a: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>
                <a:cs typeface="Arial" charset="0"/>
              </a:rPr>
              <a:t>Pozitivní CAMP test, MALDI TOF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>
                <a:cs typeface="Arial" charset="0"/>
              </a:rPr>
              <a:t>Latexová aglutinace - z narostlé kultury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cs typeface="Arial" charset="0"/>
              </a:rPr>
              <a:t>    </a:t>
            </a:r>
            <a:r>
              <a:rPr lang="cs-CZ" sz="2400" dirty="0">
                <a:latin typeface="Arial" charset="0"/>
                <a:cs typeface="Arial" charset="0"/>
              </a:rPr>
              <a:t> </a:t>
            </a:r>
            <a:endParaRPr lang="cs-CZ" sz="2400" dirty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>
                <a:cs typeface="Arial" charset="0"/>
              </a:rPr>
              <a:t>Průkaz nukleových kyselin - PCR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pneumoniae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800"/>
              <a:t>nejčastější bakteriální původce závažných komunitních pneumonií</a:t>
            </a:r>
          </a:p>
          <a:p>
            <a:pPr>
              <a:buFont typeface="Wingdings" pitchFamily="2" charset="2"/>
              <a:buNone/>
            </a:pPr>
            <a:endParaRPr lang="cs-CZ" sz="2800"/>
          </a:p>
          <a:p>
            <a:pPr>
              <a:buFont typeface="Wingdings" pitchFamily="2" charset="2"/>
              <a:buChar char="§"/>
            </a:pPr>
            <a:r>
              <a:rPr lang="cs-CZ"/>
              <a:t> Morfologie: </a:t>
            </a:r>
            <a:r>
              <a:rPr lang="cs-CZ" sz="2800"/>
              <a:t>G+ koky ve dvojicích s nebarvícím se pouzdrem   </a:t>
            </a:r>
            <a:endParaRPr lang="cs-CZ"/>
          </a:p>
        </p:txBody>
      </p:sp>
      <p:pic>
        <p:nvPicPr>
          <p:cNvPr id="39940" name="Picture 4" descr="pneumokok 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149725"/>
            <a:ext cx="33845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Streptococcus pneumoniae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Kultivace: </a:t>
            </a:r>
            <a:r>
              <a:rPr lang="cs-CZ" sz="2400"/>
              <a:t>půdy obohacené krví či sérem, teplota 36-37 </a:t>
            </a:r>
            <a:r>
              <a:rPr lang="en-US" sz="2400">
                <a:cs typeface="Arial" charset="0"/>
              </a:rPr>
              <a:t>°</a:t>
            </a:r>
            <a:r>
              <a:rPr lang="cs-CZ" sz="2400">
                <a:cs typeface="Arial" charset="0"/>
              </a:rPr>
              <a:t>C, zvýšená tenze CO2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cs typeface="Arial" charset="0"/>
              </a:rPr>
              <a:t>Morfologie kolonií na krevním agaru</a:t>
            </a:r>
            <a:r>
              <a:rPr lang="cs-CZ"/>
              <a:t>: </a:t>
            </a:r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400"/>
              <a:t>-</a:t>
            </a:r>
            <a:r>
              <a:rPr lang="cs-CZ" sz="2800"/>
              <a:t> </a:t>
            </a:r>
            <a:r>
              <a:rPr lang="cs-CZ" sz="2400"/>
              <a:t>hlenovité kolonie (mukózní -M fáze)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- miskovité kolonie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- suché kolonie (při snížené tvorbě pouzderného           polysacharidu)</a:t>
            </a: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2800"/>
              <a:t>     kolonie obklopené zónou alfa-hemolýzy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6600"/>
                </a:solidFill>
              </a:rPr>
              <a:t>Gram pozitivní koky - rozdělení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3320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err="1"/>
              <a:t>Katalasapozitivní</a:t>
            </a:r>
            <a:r>
              <a:rPr lang="cs-CZ" dirty="0"/>
              <a:t>: </a:t>
            </a:r>
            <a:r>
              <a:rPr lang="cs-CZ" i="1" dirty="0" err="1"/>
              <a:t>Staphylococcus</a:t>
            </a:r>
            <a:endParaRPr lang="cs-CZ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dirty="0"/>
              <a:t>                                    </a:t>
            </a:r>
            <a:r>
              <a:rPr lang="cs-CZ" i="1" dirty="0" err="1"/>
              <a:t>Micrococcus</a:t>
            </a:r>
            <a:endParaRPr lang="cs-CZ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err="1"/>
              <a:t>Katalasanegativní</a:t>
            </a:r>
            <a:r>
              <a:rPr lang="cs-CZ" i="1" dirty="0"/>
              <a:t>: </a:t>
            </a:r>
            <a:r>
              <a:rPr lang="cs-CZ" i="1" dirty="0" err="1"/>
              <a:t>Streptococcus</a:t>
            </a:r>
            <a:endParaRPr lang="cs-CZ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 dirty="0"/>
              <a:t>                                     </a:t>
            </a:r>
            <a:r>
              <a:rPr lang="cs-CZ" i="1" dirty="0" err="1"/>
              <a:t>Enterococcus</a:t>
            </a:r>
            <a:endParaRPr lang="cs-CZ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 dirty="0"/>
              <a:t>                                     </a:t>
            </a:r>
            <a:r>
              <a:rPr lang="cs-CZ" i="1" dirty="0" err="1"/>
              <a:t>Lactococcus</a:t>
            </a:r>
            <a:endParaRPr lang="cs-CZ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 dirty="0"/>
              <a:t>                                     </a:t>
            </a:r>
            <a:r>
              <a:rPr lang="cs-CZ" i="1" dirty="0" err="1"/>
              <a:t>Abiotrophia</a:t>
            </a:r>
            <a:endParaRPr lang="cs-CZ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 dirty="0"/>
              <a:t>                                     </a:t>
            </a:r>
            <a:r>
              <a:rPr lang="cs-CZ" i="1" dirty="0" err="1"/>
              <a:t>Granulicatella</a:t>
            </a:r>
            <a:r>
              <a:rPr lang="cs-CZ" dirty="0"/>
              <a:t>   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dirty="0"/>
              <a:t>                 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pneumoniae</a:t>
            </a:r>
            <a:r>
              <a:rPr lang="cs-CZ">
                <a:solidFill>
                  <a:srgbClr val="006600"/>
                </a:solidFill>
              </a:rPr>
              <a:t> </a:t>
            </a:r>
            <a:br>
              <a:rPr lang="cs-CZ">
                <a:solidFill>
                  <a:srgbClr val="006600"/>
                </a:solidFill>
              </a:rPr>
            </a:br>
            <a:r>
              <a:rPr lang="cs-CZ">
                <a:solidFill>
                  <a:srgbClr val="006600"/>
                </a:solidFill>
              </a:rPr>
              <a:t>mukózní kolonie na krevním agaru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dirty="0"/>
          </a:p>
        </p:txBody>
      </p:sp>
      <p:pic>
        <p:nvPicPr>
          <p:cNvPr id="41988" name="Picture 4" descr="pneumokok mukózní kolo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773238"/>
            <a:ext cx="4249737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pneumoniae</a:t>
            </a:r>
            <a:r>
              <a:rPr lang="cs-CZ">
                <a:solidFill>
                  <a:srgbClr val="006600"/>
                </a:solidFill>
              </a:rPr>
              <a:t> – faktory virulence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Polysacharidové pouzdro </a:t>
            </a:r>
            <a:r>
              <a:rPr lang="cs-CZ" sz="2400"/>
              <a:t>(ochrana  před</a:t>
            </a:r>
            <a:r>
              <a:rPr lang="cs-CZ" sz="2400">
                <a:latin typeface="Arial" charset="0"/>
              </a:rPr>
              <a:t> </a:t>
            </a:r>
            <a:r>
              <a:rPr lang="cs-CZ" sz="2400"/>
              <a:t>fagocytózou)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Adheziny: </a:t>
            </a:r>
            <a:r>
              <a:rPr lang="cs-CZ" sz="2800"/>
              <a:t>povrchový adhezin A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            </a:t>
            </a:r>
            <a:r>
              <a:rPr lang="cs-CZ" sz="2800">
                <a:latin typeface="Arial" charset="0"/>
              </a:rPr>
              <a:t>  </a:t>
            </a:r>
            <a:r>
              <a:rPr lang="cs-CZ" sz="2800"/>
              <a:t>povrchový protein C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Invaziny: </a:t>
            </a:r>
            <a:r>
              <a:rPr lang="cs-CZ" sz="2800"/>
              <a:t>hyaluronidasa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          </a:t>
            </a:r>
            <a:r>
              <a:rPr lang="cs-CZ" sz="2800">
                <a:latin typeface="Arial" charset="0"/>
              </a:rPr>
              <a:t>  </a:t>
            </a:r>
            <a:r>
              <a:rPr lang="cs-CZ" sz="2800"/>
              <a:t>neuraminidasa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Pneumolyzin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Autolyzin, polysacharid 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pneumoniae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1. Komunitní pneumonie </a:t>
            </a:r>
            <a:r>
              <a:rPr lang="cs-CZ" sz="2400"/>
              <a:t>(ohroženi zvláště kojenci a </a:t>
            </a:r>
            <a:r>
              <a:rPr lang="cs-CZ" sz="2400">
                <a:latin typeface="Arial" charset="0"/>
              </a:rPr>
              <a:t>         </a:t>
            </a:r>
            <a:r>
              <a:rPr lang="cs-CZ" sz="2400"/>
              <a:t>starší dospělí)</a:t>
            </a:r>
          </a:p>
          <a:p>
            <a:pPr>
              <a:buFont typeface="Wingdings" pitchFamily="2" charset="2"/>
              <a:buChar char="§"/>
            </a:pPr>
            <a:endParaRPr lang="cs-CZ" sz="2400"/>
          </a:p>
        </p:txBody>
      </p:sp>
      <p:pic>
        <p:nvPicPr>
          <p:cNvPr id="44036" name="Picture 4" descr="pneumokok plíce pneumo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373380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pneumokok mikrosk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997200"/>
            <a:ext cx="30956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pneumoniae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2. Rhinitis purulenta </a:t>
            </a:r>
            <a:r>
              <a:rPr lang="cs-CZ" sz="2400"/>
              <a:t>(zánět nosní sliznice)</a:t>
            </a: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       </a:t>
            </a:r>
            <a:r>
              <a:rPr lang="cs-CZ">
                <a:latin typeface="Arial" charset="0"/>
              </a:rPr>
              <a:t> </a:t>
            </a:r>
            <a:r>
              <a:rPr lang="cs-CZ"/>
              <a:t>Otitis media </a:t>
            </a:r>
            <a:r>
              <a:rPr lang="cs-CZ" sz="2400"/>
              <a:t>(zánět středního ucha)</a:t>
            </a:r>
            <a:r>
              <a:rPr lang="cs-CZ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</a:t>
            </a:r>
            <a:r>
              <a:rPr lang="cs-CZ" sz="2800">
                <a:latin typeface="Arial" charset="0"/>
              </a:rPr>
              <a:t> </a:t>
            </a:r>
            <a:r>
              <a:rPr lang="cs-CZ"/>
              <a:t>Mastoiditis</a:t>
            </a:r>
            <a:r>
              <a:rPr lang="cs-CZ" sz="2800"/>
              <a:t> </a:t>
            </a:r>
            <a:r>
              <a:rPr lang="cs-CZ" sz="2400"/>
              <a:t>(zánět bradavčitého výběžku)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</a:t>
            </a:r>
            <a:r>
              <a:rPr lang="cs-CZ" sz="2400">
                <a:latin typeface="Arial" charset="0"/>
              </a:rPr>
              <a:t>  </a:t>
            </a:r>
            <a:r>
              <a:rPr lang="cs-CZ"/>
              <a:t>Sinusitis</a:t>
            </a:r>
            <a:r>
              <a:rPr lang="cs-CZ" sz="2400"/>
              <a:t> (zánět vedlejších nosních dutin)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3. Purulentní meningitis </a:t>
            </a:r>
            <a:r>
              <a:rPr lang="cs-CZ" sz="2000"/>
              <a:t>(starší dospělí,malé děti)</a:t>
            </a:r>
            <a:r>
              <a:rPr lang="cs-CZ"/>
              <a:t> </a:t>
            </a:r>
          </a:p>
          <a:p>
            <a:endParaRPr lang="cs-CZ"/>
          </a:p>
        </p:txBody>
      </p:sp>
      <p:pic>
        <p:nvPicPr>
          <p:cNvPr id="45060" name="Picture 5" descr="pneumokok otit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673600"/>
            <a:ext cx="27368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mening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581525"/>
            <a:ext cx="2095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pneumoniae</a:t>
            </a:r>
            <a:r>
              <a:rPr lang="cs-CZ">
                <a:solidFill>
                  <a:srgbClr val="006600"/>
                </a:solidFill>
              </a:rPr>
              <a:t> – patogenita a terapie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4. Akutní endokarditida </a:t>
            </a:r>
            <a:r>
              <a:rPr lang="cs-CZ" sz="2400"/>
              <a:t>(zánět nitroblány srdeční)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5. Peritonitida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6. Sepse u asplenie </a:t>
            </a:r>
            <a:r>
              <a:rPr lang="cs-CZ" sz="2400"/>
              <a:t>( pacienti bez sleziny)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7. Arthritida </a:t>
            </a:r>
            <a:r>
              <a:rPr lang="cs-CZ" sz="2400"/>
              <a:t>(zánět kloubů)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Terapie: </a:t>
            </a:r>
            <a:r>
              <a:rPr lang="cs-CZ" sz="2400"/>
              <a:t>lék volby</a:t>
            </a:r>
            <a:r>
              <a:rPr lang="cs-CZ"/>
              <a:t> penicilin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                            </a:t>
            </a:r>
            <a:r>
              <a:rPr lang="cs-CZ" sz="2400"/>
              <a:t>ampicilin, cefotaxim, chloramfenikol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Prevence: </a:t>
            </a:r>
            <a:r>
              <a:rPr lang="cs-CZ" sz="2400"/>
              <a:t>vakcinace </a:t>
            </a:r>
            <a:r>
              <a:rPr lang="cs-CZ" sz="2000"/>
              <a:t>(malé děti, oslabení dospělí)</a:t>
            </a:r>
            <a:r>
              <a:rPr lang="cs-CZ" sz="240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Streptococcus pneumoniae</a:t>
            </a:r>
            <a:r>
              <a:rPr lang="cs-CZ">
                <a:solidFill>
                  <a:srgbClr val="006600"/>
                </a:solidFill>
              </a:rPr>
              <a:t> – laboratorní průkaz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Materiál k vyšetření: </a:t>
            </a:r>
            <a:r>
              <a:rPr lang="cs-CZ" sz="2400"/>
              <a:t>sputum, krev, punktáty, likvor, moč k průkazu antigenu,…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Mikroskopie: </a:t>
            </a:r>
            <a:r>
              <a:rPr lang="cs-CZ" sz="2400"/>
              <a:t>G+ koky ve dvojicích, pouzdro, lancetovitý tvar koků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Kultivace:</a:t>
            </a:r>
            <a:r>
              <a:rPr lang="cs-CZ" sz="2400"/>
              <a:t> krevní agar, zvýšená tenze CO</a:t>
            </a:r>
            <a:r>
              <a:rPr lang="cs-CZ" sz="2400" baseline="-25000"/>
              <a:t>2</a:t>
            </a:r>
            <a:r>
              <a:rPr lang="cs-CZ" sz="2400"/>
              <a:t>, 18-24 hod., typická morfologie kolonií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Optochinový test: </a:t>
            </a:r>
            <a:r>
              <a:rPr lang="cs-CZ" sz="2400"/>
              <a:t>kolem disku s optochinem vzniká zóna inhibice růstu</a:t>
            </a:r>
            <a:endParaRPr lang="cs-CZ"/>
          </a:p>
        </p:txBody>
      </p:sp>
      <p:pic>
        <p:nvPicPr>
          <p:cNvPr id="47108" name="Picture 4" descr="pneumokok optoch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5013325"/>
            <a:ext cx="2160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>
                <a:solidFill>
                  <a:srgbClr val="006600"/>
                </a:solidFill>
              </a:rPr>
              <a:t>Streptococcus pneumoniae – laboratorní průkaz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Průkaz antigenů: </a:t>
            </a:r>
            <a:r>
              <a:rPr lang="cs-CZ" sz="2400" dirty="0"/>
              <a:t>latexová aglutinace 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- z narostlé kultury  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- </a:t>
            </a:r>
            <a:r>
              <a:rPr lang="cs-CZ" sz="2400" dirty="0" err="1"/>
              <a:t>imunochromatograficky</a:t>
            </a:r>
            <a:r>
              <a:rPr lang="cs-CZ" sz="2400" dirty="0"/>
              <a:t> přímo z materiálu – </a:t>
            </a:r>
            <a:r>
              <a:rPr lang="cs-CZ" sz="2400" dirty="0" err="1"/>
              <a:t>likvor</a:t>
            </a:r>
            <a:r>
              <a:rPr lang="cs-CZ" sz="2400" dirty="0"/>
              <a:t>, moč</a:t>
            </a:r>
            <a:r>
              <a:rPr lang="cs-CZ" dirty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MALDI TOF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Test rozpustnosti ve žluči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Průkaz nukleových kyselin - PCR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Enterococcus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400"/>
              <a:t>součást normální mikroflóry střeva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   </a:t>
            </a:r>
            <a:r>
              <a:rPr lang="cs-CZ" sz="2400">
                <a:latin typeface="Arial" charset="0"/>
              </a:rPr>
              <a:t>   </a:t>
            </a:r>
            <a:r>
              <a:rPr lang="cs-CZ" sz="2400"/>
              <a:t>závažný podmíněný nemocniční patogen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Morfologie: </a:t>
            </a:r>
            <a:r>
              <a:rPr lang="cs-CZ" sz="2400"/>
              <a:t>G+ koky ve dvojicích či krátkých řetízcích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Více klinicky významných druhů: </a:t>
            </a:r>
            <a:r>
              <a:rPr lang="cs-CZ" sz="2000"/>
              <a:t>nejčastější</a:t>
            </a:r>
            <a:r>
              <a:rPr lang="cs-CZ"/>
              <a:t> </a:t>
            </a:r>
            <a:r>
              <a:rPr lang="cs-CZ" sz="2000" i="1"/>
              <a:t>Enterococcus faecalis, Enterococcus  faecium</a:t>
            </a:r>
            <a:endParaRPr lang="cs-CZ" i="1"/>
          </a:p>
        </p:txBody>
      </p:sp>
      <p:pic>
        <p:nvPicPr>
          <p:cNvPr id="49156" name="Picture 4" descr="enterococcus elekt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191000"/>
            <a:ext cx="3981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Enterococcus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Kultivace: </a:t>
            </a:r>
            <a:r>
              <a:rPr lang="cs-CZ" sz="2400" dirty="0"/>
              <a:t>kultivačně nenáročné, krevní agar, selektivní půdy (např. </a:t>
            </a:r>
            <a:r>
              <a:rPr lang="cs-CZ" sz="2400" dirty="0" err="1"/>
              <a:t>Slanetz-Bartleyho</a:t>
            </a:r>
            <a:r>
              <a:rPr lang="cs-CZ" sz="2400" dirty="0"/>
              <a:t> půda), 36-37</a:t>
            </a:r>
            <a:r>
              <a:rPr lang="en-US" sz="2400" dirty="0">
                <a:cs typeface="Arial" charset="0"/>
              </a:rPr>
              <a:t>°</a:t>
            </a:r>
            <a:r>
              <a:rPr lang="cs-CZ" sz="2400" dirty="0">
                <a:cs typeface="Arial" charset="0"/>
              </a:rPr>
              <a:t>C, 18-24 hod.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cs typeface="Arial" charset="0"/>
              </a:rPr>
              <a:t>Patogenita: </a:t>
            </a:r>
            <a:r>
              <a:rPr lang="cs-CZ" sz="2400" dirty="0">
                <a:cs typeface="Arial" charset="0"/>
              </a:rPr>
              <a:t>infekce močových cest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cs typeface="Arial" charset="0"/>
              </a:rPr>
              <a:t>                      </a:t>
            </a:r>
            <a:r>
              <a:rPr lang="cs-CZ" dirty="0">
                <a:latin typeface="Arial" charset="0"/>
                <a:cs typeface="Arial" charset="0"/>
              </a:rPr>
              <a:t>   </a:t>
            </a:r>
            <a:r>
              <a:rPr lang="cs-CZ" sz="2400" dirty="0">
                <a:cs typeface="Arial" charset="0"/>
              </a:rPr>
              <a:t>infekce nitrobřišní</a:t>
            </a:r>
          </a:p>
          <a:p>
            <a:pPr>
              <a:buFont typeface="Wingdings" pitchFamily="2" charset="2"/>
              <a:buNone/>
            </a:pPr>
            <a:r>
              <a:rPr lang="cs-CZ" sz="2400" dirty="0">
                <a:cs typeface="Arial" charset="0"/>
              </a:rPr>
              <a:t>                              </a:t>
            </a:r>
            <a:r>
              <a:rPr lang="cs-CZ" sz="2400" dirty="0">
                <a:latin typeface="Arial" charset="0"/>
                <a:cs typeface="Arial" charset="0"/>
              </a:rPr>
              <a:t>    </a:t>
            </a:r>
            <a:r>
              <a:rPr lang="cs-CZ" sz="2400" dirty="0">
                <a:cs typeface="Arial" charset="0"/>
              </a:rPr>
              <a:t>sepse u oslabených pacientů</a:t>
            </a:r>
          </a:p>
          <a:p>
            <a:pPr>
              <a:buFont typeface="Wingdings" pitchFamily="2" charset="2"/>
              <a:buNone/>
            </a:pPr>
            <a:r>
              <a:rPr lang="cs-CZ" sz="2400" dirty="0">
                <a:cs typeface="Arial" charset="0"/>
              </a:rPr>
              <a:t>                              </a:t>
            </a:r>
            <a:r>
              <a:rPr lang="cs-CZ" sz="2400" dirty="0">
                <a:latin typeface="Arial" charset="0"/>
                <a:cs typeface="Arial" charset="0"/>
              </a:rPr>
              <a:t>    </a:t>
            </a:r>
            <a:r>
              <a:rPr lang="cs-CZ" sz="2400" dirty="0">
                <a:cs typeface="Arial" charset="0"/>
              </a:rPr>
              <a:t>endokarditida</a:t>
            </a:r>
            <a:endParaRPr lang="en-US" sz="2400" dirty="0">
              <a:cs typeface="Arial" charset="0"/>
            </a:endParaRPr>
          </a:p>
        </p:txBody>
      </p:sp>
      <p:pic>
        <p:nvPicPr>
          <p:cNvPr id="50180" name="Picture 4" descr="enterococcus mikros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365625"/>
            <a:ext cx="23764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Enterococcus</a:t>
            </a:r>
            <a:r>
              <a:rPr lang="cs-CZ">
                <a:solidFill>
                  <a:srgbClr val="006600"/>
                </a:solidFill>
              </a:rPr>
              <a:t> – laboratorní diagnostika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Materiály k vyšetření: </a:t>
            </a:r>
            <a:r>
              <a:rPr lang="cs-CZ" sz="2400" dirty="0"/>
              <a:t>moč, krev, hnis, punktáty,..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Mikroskopie: </a:t>
            </a:r>
            <a:r>
              <a:rPr lang="cs-CZ" sz="2400" dirty="0" err="1"/>
              <a:t>G+koky</a:t>
            </a:r>
            <a:r>
              <a:rPr lang="cs-CZ" sz="2400" dirty="0"/>
              <a:t> ve dvojicích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Kultivace: </a:t>
            </a:r>
            <a:r>
              <a:rPr lang="cs-CZ" sz="2400" dirty="0"/>
              <a:t>viz výše, selektivní půdy na </a:t>
            </a:r>
            <a:r>
              <a:rPr lang="cs-CZ" sz="2400" dirty="0" err="1"/>
              <a:t>vankomycin</a:t>
            </a:r>
            <a:r>
              <a:rPr lang="cs-CZ" sz="2400" dirty="0"/>
              <a:t> rezistentní enterokoky, žluč-</a:t>
            </a:r>
            <a:r>
              <a:rPr lang="cs-CZ" sz="2400" dirty="0" err="1"/>
              <a:t>eskulinové</a:t>
            </a:r>
            <a:r>
              <a:rPr lang="cs-CZ" sz="2400" dirty="0"/>
              <a:t> půdy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PYR test: </a:t>
            </a:r>
            <a:r>
              <a:rPr lang="cs-CZ" sz="2400" dirty="0"/>
              <a:t>průkaz </a:t>
            </a:r>
            <a:r>
              <a:rPr lang="cs-CZ" sz="2400" dirty="0" err="1"/>
              <a:t>pyrolidonylaminopeptidasy</a:t>
            </a:r>
            <a:endParaRPr lang="cs-CZ" sz="2400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Biochemické testy</a:t>
            </a:r>
            <a:r>
              <a:rPr lang="cs-CZ" sz="2400" dirty="0"/>
              <a:t>, </a:t>
            </a:r>
            <a:r>
              <a:rPr lang="cs-CZ" dirty="0"/>
              <a:t>MALDI TOF</a:t>
            </a:r>
            <a:r>
              <a:rPr lang="cs-CZ" sz="2400" dirty="0"/>
              <a:t>, PCR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Grampozitivní koky uspořádané nejčastěji ve shlucích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Nepohyblivé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Netvoří spory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Většinou fakultativně anaerobní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Katalasapozitivní</a:t>
            </a:r>
          </a:p>
          <a:p>
            <a:pPr>
              <a:buFont typeface="Wingdings" pitchFamily="2" charset="2"/>
              <a:buChar char="§"/>
            </a:pPr>
            <a:endParaRPr lang="cs-CZ"/>
          </a:p>
        </p:txBody>
      </p:sp>
      <p:pic>
        <p:nvPicPr>
          <p:cNvPr id="6148" name="Picture 6" descr="Fotky z práce 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392613"/>
            <a:ext cx="32400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Enterococcus</a:t>
            </a:r>
            <a:r>
              <a:rPr lang="cs-CZ">
                <a:solidFill>
                  <a:srgbClr val="006600"/>
                </a:solidFill>
              </a:rPr>
              <a:t> - terapie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400" dirty="0"/>
              <a:t>Přirozená rezistence enterokoků závislá na druhu</a:t>
            </a:r>
          </a:p>
          <a:p>
            <a:pPr>
              <a:buFont typeface="Wingdings" pitchFamily="2" charset="2"/>
              <a:buChar char="§"/>
            </a:pPr>
            <a:endParaRPr lang="cs-CZ" sz="2400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Používaná antibiotika: </a:t>
            </a:r>
            <a:r>
              <a:rPr lang="cs-CZ" sz="2400" b="1" dirty="0"/>
              <a:t>ampicilin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                                   </a:t>
            </a:r>
            <a:r>
              <a:rPr lang="cs-CZ" dirty="0">
                <a:latin typeface="Arial" charset="0"/>
              </a:rPr>
              <a:t>    </a:t>
            </a:r>
            <a:r>
              <a:rPr lang="cs-CZ" sz="2400" dirty="0" err="1"/>
              <a:t>furantoin</a:t>
            </a:r>
            <a:r>
              <a:rPr lang="cs-CZ" sz="2400" dirty="0"/>
              <a:t> (moč. infekce)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                                                  </a:t>
            </a:r>
            <a:r>
              <a:rPr lang="cs-CZ" sz="2400" dirty="0">
                <a:latin typeface="Arial" charset="0"/>
              </a:rPr>
              <a:t>     </a:t>
            </a:r>
            <a:r>
              <a:rPr lang="cs-CZ" sz="2400" dirty="0" err="1"/>
              <a:t>vankomycin</a:t>
            </a:r>
            <a:r>
              <a:rPr lang="cs-CZ" sz="2400" dirty="0"/>
              <a:t>, …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Pozor na </a:t>
            </a:r>
            <a:r>
              <a:rPr lang="cs-CZ" sz="2400" b="1" dirty="0"/>
              <a:t>nemocniční kmeny rezistentní na </a:t>
            </a:r>
            <a:r>
              <a:rPr lang="cs-CZ" sz="2400" b="1" dirty="0" err="1"/>
              <a:t>vankomycin</a:t>
            </a:r>
            <a:r>
              <a:rPr lang="cs-CZ" sz="2400" dirty="0"/>
              <a:t> </a:t>
            </a:r>
            <a:r>
              <a:rPr lang="cs-CZ" sz="2400" b="1" dirty="0"/>
              <a:t>(VRE)</a:t>
            </a:r>
          </a:p>
          <a:p>
            <a:pPr>
              <a:buFont typeface="Wingdings" pitchFamily="2" charset="2"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>
                <a:solidFill>
                  <a:srgbClr val="006600"/>
                </a:solidFill>
              </a:rPr>
              <a:t>Gram pozitivní sporulující aerobní tyčinky – rod </a:t>
            </a:r>
            <a:r>
              <a:rPr lang="cs-CZ" i="1">
                <a:solidFill>
                  <a:srgbClr val="006600"/>
                </a:solidFill>
              </a:rPr>
              <a:t>Bacillus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800"/>
              <a:t>V přírodě běžně rozšířené</a:t>
            </a:r>
          </a:p>
          <a:p>
            <a:pPr>
              <a:buFont typeface="Wingdings" pitchFamily="2" charset="2"/>
              <a:buChar char="§"/>
            </a:pPr>
            <a:r>
              <a:rPr lang="cs-CZ" sz="2800"/>
              <a:t>Ke sporulaci dochází pouze za přítomnost kyslíku</a:t>
            </a:r>
          </a:p>
          <a:p>
            <a:pPr>
              <a:buFont typeface="Wingdings" pitchFamily="2" charset="2"/>
              <a:buChar char="§"/>
            </a:pPr>
            <a:r>
              <a:rPr lang="cs-CZ" sz="2800"/>
              <a:t>Patří sem více druhů, některé z nich jsou obligátní lidské patogeny (</a:t>
            </a:r>
            <a:r>
              <a:rPr lang="cs-CZ" sz="2800" i="1"/>
              <a:t>Bacilllus anthracis, </a:t>
            </a:r>
          </a:p>
          <a:p>
            <a:pPr>
              <a:buFont typeface="Wingdings" pitchFamily="2" charset="2"/>
              <a:buNone/>
            </a:pPr>
            <a:r>
              <a:rPr lang="cs-CZ" sz="2800" i="1"/>
              <a:t>    Bacillus cereus) </a:t>
            </a:r>
          </a:p>
        </p:txBody>
      </p:sp>
      <p:pic>
        <p:nvPicPr>
          <p:cNvPr id="53252" name="Picture 4" descr="Bacillus anthrac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29260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Bacillus anthracis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3000"/>
              <a:t>Význam: </a:t>
            </a:r>
            <a:r>
              <a:rPr lang="cs-CZ" sz="2600"/>
              <a:t>původce sněti slezinné (antraxu),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600"/>
              <a:t>                  možné zneužití – bioterorismus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900"/>
              <a:t>Z nakažených zvířat - býložravci – snadný přenos na člověka,  - možnost přenosu kontaktem -dobytčí kůže, štětiny,..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900"/>
              <a:t>Možnost nákazy vdechnutím spor (biologická válka, spory v dopisech, sekta Óm Šin Rikjo) 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3000"/>
              <a:t>Morfologie: </a:t>
            </a:r>
            <a:r>
              <a:rPr lang="cs-CZ" sz="2400"/>
              <a:t>velké nepohyblivé G+ tyčky s pozdrem, spory centrálně uložené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3000"/>
              <a:t>Kultivace</a:t>
            </a:r>
            <a:r>
              <a:rPr lang="cs-CZ" sz="2400"/>
              <a:t>: běžné kultivační půdy,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široké teplotní optimum, běžně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    36-37</a:t>
            </a:r>
            <a:r>
              <a:rPr lang="en-US" sz="2400">
                <a:cs typeface="Arial" charset="0"/>
              </a:rPr>
              <a:t>°</a:t>
            </a:r>
            <a:r>
              <a:rPr lang="cs-CZ" sz="2400">
                <a:cs typeface="Arial" charset="0"/>
              </a:rPr>
              <a:t>C</a:t>
            </a:r>
            <a:r>
              <a:rPr lang="cs-CZ" sz="24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/>
          </a:p>
        </p:txBody>
      </p:sp>
      <p:pic>
        <p:nvPicPr>
          <p:cNvPr id="54276" name="Picture 4" descr="bacillus anthracis mikros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581525"/>
            <a:ext cx="23749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Bacillus anthracis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Vzhled kolonií: </a:t>
            </a:r>
            <a:r>
              <a:rPr lang="cs-CZ" sz="2400"/>
              <a:t>plstnaté ploché šedé kolonie s dlouhými výběžky (caput Medusae) </a:t>
            </a:r>
            <a:endParaRPr lang="cs-CZ"/>
          </a:p>
        </p:txBody>
      </p:sp>
      <p:pic>
        <p:nvPicPr>
          <p:cNvPr id="55305" name="Picture 9" descr="18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933825"/>
            <a:ext cx="3024187" cy="2133600"/>
          </a:xfrm>
          <a:prstGeom prst="rect">
            <a:avLst/>
          </a:prstGeom>
          <a:noFill/>
        </p:spPr>
      </p:pic>
      <p:pic>
        <p:nvPicPr>
          <p:cNvPr id="55309" name="Picture 13" descr="anthrax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141663"/>
            <a:ext cx="2124075" cy="141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Bacillus anthracis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Kožní forma: </a:t>
            </a:r>
            <a:r>
              <a:rPr lang="cs-CZ" sz="2400"/>
              <a:t>zpočátku svědící papula, během několika dní se mění na nebolestivý vřed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s hemoragickou nekrózou obklopený edémem (pustula maligna), rozvíjí se lymfadenitida, později sepse</a:t>
            </a:r>
          </a:p>
        </p:txBody>
      </p:sp>
      <p:pic>
        <p:nvPicPr>
          <p:cNvPr id="56325" name="Picture 5" descr="antrax pustula malig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149725"/>
            <a:ext cx="21605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 descr="bac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149725"/>
            <a:ext cx="2735263" cy="19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Bacillus anthracis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Plicní forma: </a:t>
            </a:r>
            <a:r>
              <a:rPr lang="cs-CZ" sz="2400"/>
              <a:t>spory jsou vdechnuty, dostávají se 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do uzlin v mezihrudí, vzniká zde nekrotický zánět</a:t>
            </a:r>
            <a:r>
              <a:rPr lang="cs-CZ"/>
              <a:t>, </a:t>
            </a:r>
            <a:r>
              <a:rPr lang="cs-CZ" sz="2400"/>
              <a:t> sepse, nemocný umírá během několika hodin až dnů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Střevní forma: </a:t>
            </a:r>
            <a:r>
              <a:rPr lang="cs-CZ" sz="2400"/>
              <a:t>po požití kontaminované potravy, zvracení, silné bolesti břicha, sepse, smrt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Orofaryngeální forma:</a:t>
            </a:r>
            <a:r>
              <a:rPr lang="cs-CZ" sz="2400"/>
              <a:t> primární léze je na mandlích, nebo v ústní dutině </a:t>
            </a:r>
          </a:p>
        </p:txBody>
      </p:sp>
      <p:pic>
        <p:nvPicPr>
          <p:cNvPr id="57348" name="Picture 4" descr="antrax plí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24400"/>
            <a:ext cx="29162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Bacillus anthracis</a:t>
            </a:r>
            <a:r>
              <a:rPr lang="cs-CZ">
                <a:solidFill>
                  <a:srgbClr val="006600"/>
                </a:solidFill>
              </a:rPr>
              <a:t> – laboratorní vyšetření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400"/>
              <a:t>Běžné diagnostické laboratoře (BL2) neprovádějí diagnostiku, při podezření na </a:t>
            </a:r>
            <a:r>
              <a:rPr lang="cs-CZ" sz="2400" i="1"/>
              <a:t>Bacillus anthracis </a:t>
            </a:r>
            <a:r>
              <a:rPr lang="cs-CZ" sz="2400"/>
              <a:t>je materiál transportován ve trojitém obalu do NRL pro anthrax Státního veterinárního ústavu</a:t>
            </a:r>
          </a:p>
          <a:p>
            <a:pPr>
              <a:buFont typeface="Wingdings" pitchFamily="2" charset="2"/>
              <a:buChar char="§"/>
            </a:pPr>
            <a:r>
              <a:rPr lang="cs-CZ" sz="2800"/>
              <a:t>Podezření na anthrax: </a:t>
            </a:r>
            <a:r>
              <a:rPr lang="cs-CZ" sz="2400"/>
              <a:t>podle klinických příznaků, v laboratoři – typická mikroskopie z klinického materiálu, kultivace – typický vzhled kolonií, dále již v laboratoři BL2 nedourčujeme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Terapie: </a:t>
            </a:r>
            <a:r>
              <a:rPr lang="cs-CZ" sz="2400"/>
              <a:t>penicilin, ciprofloxacin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Prevence: </a:t>
            </a:r>
            <a:r>
              <a:rPr lang="cs-CZ" sz="2400"/>
              <a:t>vakcinace dobytka, ohrožených obyvatel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Bacillus cereus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Význam: </a:t>
            </a:r>
            <a:r>
              <a:rPr lang="cs-CZ" sz="2400" dirty="0"/>
              <a:t>původce závažných infekcí oka  a </a:t>
            </a:r>
            <a:r>
              <a:rPr lang="cs-CZ" sz="2400" dirty="0" err="1"/>
              <a:t>enterotoxikóz</a:t>
            </a:r>
            <a:r>
              <a:rPr lang="cs-CZ" sz="2400" dirty="0"/>
              <a:t>, nachází se běžně v zevním prostředí, je součástí střevní mikroflóry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Morfologie: </a:t>
            </a:r>
            <a:r>
              <a:rPr lang="cs-CZ" sz="2400" dirty="0"/>
              <a:t>G+ neopouzdřená tyčka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Kultivace: </a:t>
            </a:r>
            <a:r>
              <a:rPr lang="cs-CZ" sz="2400" dirty="0"/>
              <a:t>kultivačně nenáročná, běžné kultivační půdy i teploty, kolonie velké, plstnaté, se zónou beta-hemolýzy, lze používat i selektivně diagnostické půdy</a:t>
            </a:r>
            <a:endParaRPr lang="cs-CZ" dirty="0"/>
          </a:p>
        </p:txBody>
      </p:sp>
      <p:pic>
        <p:nvPicPr>
          <p:cNvPr id="59396" name="Picture 4" descr="bacillus cereus na mi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40275"/>
            <a:ext cx="23764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bacillus cereus kolonie na 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91075"/>
            <a:ext cx="25209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Bacillus cereus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Producent řady toxinů</a:t>
            </a:r>
            <a:r>
              <a:rPr lang="cs-CZ" sz="2400"/>
              <a:t>: enterotoxiny ( emetický a průjmový), hemolyziny, fosfolipasa C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Enterotoxikóza:</a:t>
            </a:r>
            <a:r>
              <a:rPr lang="cs-CZ" sz="2400"/>
              <a:t> po požití kontaminované potravy, podle typu toxinu: </a:t>
            </a:r>
            <a:r>
              <a:rPr lang="cs-CZ" sz="2400" b="1"/>
              <a:t>1. vodnatý průjem</a:t>
            </a:r>
            <a:r>
              <a:rPr lang="cs-CZ" sz="2400"/>
              <a:t>  a kolika po 6-16 hod. po požití (masné výrobky a omáčky, např. ohřívaný guláš)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             </a:t>
            </a:r>
            <a:r>
              <a:rPr lang="cs-CZ" sz="2400" b="1"/>
              <a:t>2. nausea a zvracení</a:t>
            </a:r>
            <a:r>
              <a:rPr lang="cs-CZ" sz="2400"/>
              <a:t> vznikající do 5 hod. po požití potravy (těstoviny a rýže)  </a:t>
            </a:r>
            <a:r>
              <a:rPr lang="cs-CZ"/>
              <a:t> </a:t>
            </a:r>
          </a:p>
        </p:txBody>
      </p:sp>
      <p:pic>
        <p:nvPicPr>
          <p:cNvPr id="60420" name="Picture 4" descr="bacillus cereus těstoviny a rýž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894263"/>
            <a:ext cx="22320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Bacillus cereus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Endoftalmitida:</a:t>
            </a:r>
            <a:r>
              <a:rPr lang="cs-CZ" sz="2400"/>
              <a:t> fulminantně probíhající zánět oka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Infekce ran, sepse, meningitis, endokarditis </a:t>
            </a:r>
            <a:endParaRPr lang="cs-CZ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>
                <a:latin typeface="Arial" charset="0"/>
              </a:rPr>
              <a:t>   </a:t>
            </a:r>
            <a:r>
              <a:rPr lang="cs-CZ" sz="2400"/>
              <a:t> u imunokomprpmitovaných pacientů</a:t>
            </a:r>
            <a:r>
              <a:rPr lang="cs-CZ"/>
              <a:t> </a:t>
            </a:r>
            <a:r>
              <a:rPr lang="cs-CZ" sz="2400"/>
              <a:t> </a:t>
            </a:r>
            <a:r>
              <a:rPr lang="cs-CZ"/>
              <a:t> </a:t>
            </a:r>
          </a:p>
        </p:txBody>
      </p:sp>
      <p:pic>
        <p:nvPicPr>
          <p:cNvPr id="61444" name="Picture 4" descr="Bacillus cereus endoftalmit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716338"/>
            <a:ext cx="2174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Celkem přes 50 různých  stafylokoků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Dělení: </a:t>
            </a:r>
            <a:r>
              <a:rPr lang="cs-CZ" sz="2400" dirty="0"/>
              <a:t>podle schopnosti koagulovat plazmu</a:t>
            </a:r>
          </a:p>
          <a:p>
            <a:pPr>
              <a:buFont typeface="Wingdings" pitchFamily="2" charset="2"/>
              <a:buChar char="§"/>
            </a:pPr>
            <a:endParaRPr lang="cs-CZ" sz="2400" dirty="0"/>
          </a:p>
          <a:p>
            <a:pPr>
              <a:buFont typeface="Wingdings" pitchFamily="2" charset="2"/>
              <a:buChar char="§"/>
            </a:pPr>
            <a:r>
              <a:rPr lang="cs-CZ" dirty="0" err="1"/>
              <a:t>Koagulasapozitivní</a:t>
            </a:r>
            <a:r>
              <a:rPr lang="cs-CZ" dirty="0"/>
              <a:t>: </a:t>
            </a:r>
            <a:r>
              <a:rPr lang="cs-CZ" i="1" dirty="0"/>
              <a:t>S. aureus</a:t>
            </a:r>
            <a:r>
              <a:rPr lang="cs-CZ" dirty="0"/>
              <a:t> (STAU)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                                    </a:t>
            </a:r>
            <a:r>
              <a:rPr lang="cs-CZ" i="1" dirty="0"/>
              <a:t>S. </a:t>
            </a:r>
            <a:r>
              <a:rPr lang="cs-CZ" i="1" dirty="0" err="1"/>
              <a:t>intermedius</a:t>
            </a:r>
            <a:endParaRPr lang="cs-CZ" i="1" dirty="0"/>
          </a:p>
          <a:p>
            <a:pPr>
              <a:buFont typeface="Wingdings" pitchFamily="2" charset="2"/>
              <a:buChar char="§"/>
            </a:pPr>
            <a:r>
              <a:rPr lang="cs-CZ" dirty="0" err="1"/>
              <a:t>Koagulasanegativní</a:t>
            </a:r>
            <a:r>
              <a:rPr lang="cs-CZ" dirty="0"/>
              <a:t> (KNS)</a:t>
            </a:r>
          </a:p>
          <a:p>
            <a:endParaRPr lang="cs-CZ" dirty="0"/>
          </a:p>
        </p:txBody>
      </p:sp>
      <p:pic>
        <p:nvPicPr>
          <p:cNvPr id="7172" name="Picture 4" descr="STAU kolo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4754563"/>
            <a:ext cx="280828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Bacillus cereus</a:t>
            </a:r>
            <a:r>
              <a:rPr lang="cs-CZ">
                <a:solidFill>
                  <a:srgbClr val="006600"/>
                </a:solidFill>
              </a:rPr>
              <a:t> – laboratorní diagnostika a terapie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Průkaz toxinů </a:t>
            </a:r>
            <a:r>
              <a:rPr lang="cs-CZ" sz="2400" dirty="0"/>
              <a:t>přímo z klinického materiálu či z narostlého kmene: latexová aglutinace, ELISA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Mikroskopie: </a:t>
            </a:r>
            <a:r>
              <a:rPr lang="cs-CZ" sz="2400" dirty="0"/>
              <a:t>G+ tyčky s centrálně uloženou </a:t>
            </a:r>
            <a:r>
              <a:rPr lang="cs-CZ" sz="2400" dirty="0" err="1"/>
              <a:t>spórou</a:t>
            </a:r>
            <a:r>
              <a:rPr lang="cs-CZ" sz="24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Kultivace: </a:t>
            </a:r>
            <a:r>
              <a:rPr lang="cs-CZ" sz="2400" dirty="0"/>
              <a:t>viz výše, typický vzhled kolonií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Biochemické testy, MALDI TOF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Terapie: </a:t>
            </a:r>
            <a:r>
              <a:rPr lang="cs-CZ" sz="2400" dirty="0" err="1"/>
              <a:t>enterotoxikózy</a:t>
            </a:r>
            <a:r>
              <a:rPr lang="cs-CZ" sz="2400" dirty="0"/>
              <a:t>- jen rehydratace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</a:t>
            </a:r>
            <a:r>
              <a:rPr lang="cs-CZ" dirty="0">
                <a:latin typeface="Arial" charset="0"/>
              </a:rPr>
              <a:t> </a:t>
            </a:r>
            <a:r>
              <a:rPr lang="cs-CZ" sz="2400" dirty="0"/>
              <a:t>invazivní onemocnění: </a:t>
            </a:r>
            <a:r>
              <a:rPr lang="cs-CZ" sz="2400" dirty="0" err="1"/>
              <a:t>linkosamidy</a:t>
            </a:r>
            <a:r>
              <a:rPr lang="cs-CZ" sz="2400" dirty="0"/>
              <a:t>, aminoglykosidy, </a:t>
            </a:r>
            <a:r>
              <a:rPr lang="cs-CZ" sz="2400" dirty="0">
                <a:latin typeface="Arial" charset="0"/>
              </a:rPr>
              <a:t>  </a:t>
            </a:r>
            <a:r>
              <a:rPr lang="cs-CZ" sz="2400" dirty="0" err="1"/>
              <a:t>vankomycin</a:t>
            </a:r>
            <a:r>
              <a:rPr lang="cs-CZ" sz="2400" dirty="0"/>
              <a:t>                                </a:t>
            </a:r>
            <a:r>
              <a:rPr lang="cs-CZ" dirty="0"/>
              <a:t>  </a:t>
            </a:r>
            <a:r>
              <a:rPr lang="cs-CZ" sz="2400" dirty="0"/>
              <a:t> </a:t>
            </a:r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Listeria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400"/>
              <a:t>pro člověka patogenní především </a:t>
            </a:r>
            <a:r>
              <a:rPr lang="cs-CZ" sz="2400" b="1" i="1"/>
              <a:t>Listeria monocytogenes</a:t>
            </a:r>
            <a:r>
              <a:rPr lang="cs-CZ" sz="2400" i="1"/>
              <a:t>, </a:t>
            </a:r>
            <a:r>
              <a:rPr lang="cs-CZ" sz="2400"/>
              <a:t>nejčastěji </a:t>
            </a:r>
            <a:r>
              <a:rPr lang="cs-CZ" sz="2400" b="1"/>
              <a:t>alimentární nákazy</a:t>
            </a:r>
            <a:r>
              <a:rPr lang="cs-CZ" sz="2400"/>
              <a:t>, ale i </a:t>
            </a:r>
            <a:r>
              <a:rPr lang="cs-CZ" sz="2400" b="1"/>
              <a:t>závažná onemocnění imunokompromitovaných</a:t>
            </a:r>
            <a:r>
              <a:rPr lang="cs-CZ" sz="2400"/>
              <a:t> pacientů, </a:t>
            </a:r>
            <a:r>
              <a:rPr lang="cs-CZ" sz="2400" b="1"/>
              <a:t>těhotných žen a novorozenců</a:t>
            </a:r>
            <a:r>
              <a:rPr lang="cs-CZ" sz="2400"/>
              <a:t>   </a:t>
            </a:r>
          </a:p>
          <a:p>
            <a:pPr>
              <a:buFont typeface="Wingdings" pitchFamily="2" charset="2"/>
              <a:buNone/>
            </a:pPr>
            <a:r>
              <a:rPr lang="cs-CZ" sz="2400" i="1"/>
              <a:t>                        </a:t>
            </a:r>
            <a:r>
              <a:rPr lang="cs-CZ" sz="2400"/>
              <a:t>běžně se nachází  v zevním prostředí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                   vektor nákazy: sýry, ..</a:t>
            </a:r>
            <a:r>
              <a:rPr lang="cs-CZ" sz="2400" i="1"/>
              <a:t> </a:t>
            </a:r>
          </a:p>
          <a:p>
            <a:pPr>
              <a:buFont typeface="Wingdings" pitchFamily="2" charset="2"/>
              <a:buNone/>
            </a:pPr>
            <a:r>
              <a:rPr lang="cs-CZ" i="1"/>
              <a:t>                  </a:t>
            </a:r>
          </a:p>
        </p:txBody>
      </p:sp>
      <p:pic>
        <p:nvPicPr>
          <p:cNvPr id="63492" name="Picture 5" descr="listeria obložená mí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49725"/>
            <a:ext cx="24114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listeria slep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160838"/>
            <a:ext cx="29876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Listeria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Morfologie: </a:t>
            </a:r>
            <a:r>
              <a:rPr lang="cs-CZ" sz="2400"/>
              <a:t>rovná G+ tyčka, pohyblivá při teplotě </a:t>
            </a:r>
            <a:r>
              <a:rPr lang="cs-CZ" sz="2400">
                <a:latin typeface="Arial" charset="0"/>
              </a:rPr>
              <a:t>         </a:t>
            </a:r>
            <a:r>
              <a:rPr lang="cs-CZ" sz="2400"/>
              <a:t>do 25 </a:t>
            </a:r>
            <a:r>
              <a:rPr lang="en-US" sz="2400">
                <a:cs typeface="Arial" charset="0"/>
              </a:rPr>
              <a:t>°</a:t>
            </a:r>
            <a:r>
              <a:rPr lang="cs-CZ" sz="2400">
                <a:cs typeface="Arial" charset="0"/>
              </a:rPr>
              <a:t>C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cs typeface="Arial" charset="0"/>
              </a:rPr>
              <a:t>Kultivace: </a:t>
            </a:r>
            <a:r>
              <a:rPr lang="cs-CZ" sz="2400">
                <a:cs typeface="Arial" charset="0"/>
              </a:rPr>
              <a:t>kultivačně nenáročná, běžné kultivační půdy i teploty, růst i při chladničkové teplotě a vysoké koncentraci NaCl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cs typeface="Arial" charset="0"/>
              </a:rPr>
              <a:t>Faktory virulence: </a:t>
            </a:r>
            <a:r>
              <a:rPr lang="cs-CZ" sz="2400">
                <a:cs typeface="Arial" charset="0"/>
              </a:rPr>
              <a:t>listeriolyzin O, fosfolipazy, internaliny (intracelulární růst) </a:t>
            </a:r>
            <a:r>
              <a:rPr lang="cs-CZ" sz="2400"/>
              <a:t> </a:t>
            </a:r>
            <a:endParaRPr lang="cs-CZ"/>
          </a:p>
        </p:txBody>
      </p:sp>
      <p:pic>
        <p:nvPicPr>
          <p:cNvPr id="64516" name="Picture 4" descr="listeria monocytogenes mikros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084763"/>
            <a:ext cx="21590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listerie-mikrosk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581525"/>
            <a:ext cx="27368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Listeria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400" b="1"/>
              <a:t>Zdraví lidé</a:t>
            </a:r>
            <a:r>
              <a:rPr lang="cs-CZ" sz="2400"/>
              <a:t> - bezpříznakové onemocnění, </a:t>
            </a:r>
            <a:r>
              <a:rPr lang="cs-CZ" sz="2400" b="1"/>
              <a:t>imunokompromitovaní</a:t>
            </a:r>
            <a:r>
              <a:rPr lang="cs-CZ" sz="2400"/>
              <a:t> (novorozenci, HIV+, onkologicky nemocní,..) – meningitidy, sepse, ..</a:t>
            </a:r>
          </a:p>
          <a:p>
            <a:pPr>
              <a:buFont typeface="Wingdings" pitchFamily="2" charset="2"/>
              <a:buChar char="§"/>
            </a:pPr>
            <a:r>
              <a:rPr lang="cs-CZ" sz="2400" b="1"/>
              <a:t>Novorozenci</a:t>
            </a:r>
            <a:r>
              <a:rPr lang="cs-CZ" sz="2400"/>
              <a:t>: infekce získané již v prenatálním období, či po porodu – nejčastěji sepse a meningitidy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</a:t>
            </a:r>
            <a:r>
              <a:rPr lang="cs-CZ" sz="2400">
                <a:latin typeface="Arial" charset="0"/>
              </a:rPr>
              <a:t> </a:t>
            </a:r>
            <a:r>
              <a:rPr lang="cs-CZ" sz="2400" b="1"/>
              <a:t>Pozor na stravování během těhotenství</a:t>
            </a:r>
            <a:r>
              <a:rPr lang="cs-CZ" sz="2400"/>
              <a:t> </a:t>
            </a:r>
            <a:endParaRPr 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>
                <a:latin typeface="Arial" charset="0"/>
              </a:rPr>
              <a:t>    </a:t>
            </a:r>
            <a:r>
              <a:rPr lang="cs-CZ" sz="2400"/>
              <a:t>zrající</a:t>
            </a:r>
            <a:r>
              <a:rPr lang="cs-CZ" sz="2400">
                <a:latin typeface="Arial" charset="0"/>
              </a:rPr>
              <a:t> </a:t>
            </a:r>
            <a:r>
              <a:rPr lang="cs-CZ" sz="2400"/>
              <a:t>nepasterizované sýry,….</a:t>
            </a:r>
          </a:p>
          <a:p>
            <a:pPr>
              <a:buFont typeface="Wingdings" pitchFamily="2" charset="2"/>
              <a:buChar char="§"/>
            </a:pPr>
            <a:endParaRPr lang="cs-CZ" sz="2400"/>
          </a:p>
        </p:txBody>
      </p:sp>
      <p:pic>
        <p:nvPicPr>
          <p:cNvPr id="65540" name="Picture 4" descr="sýry lis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562475"/>
            <a:ext cx="2305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Listeria</a:t>
            </a:r>
            <a:r>
              <a:rPr lang="cs-CZ">
                <a:solidFill>
                  <a:srgbClr val="006600"/>
                </a:solidFill>
              </a:rPr>
              <a:t> – laboratorní diagnostika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800" b="1" dirty="0"/>
              <a:t>Materiál k vyšetření</a:t>
            </a:r>
            <a:r>
              <a:rPr lang="cs-CZ" sz="2800" dirty="0"/>
              <a:t>:</a:t>
            </a:r>
            <a:r>
              <a:rPr lang="cs-CZ" sz="2000" dirty="0"/>
              <a:t> krev, </a:t>
            </a:r>
            <a:r>
              <a:rPr lang="cs-CZ" sz="2000" dirty="0" err="1"/>
              <a:t>likvor</a:t>
            </a:r>
            <a:r>
              <a:rPr lang="cs-CZ" sz="2000" dirty="0"/>
              <a:t>, sekrety, biopsie,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</a:t>
            </a:r>
            <a:r>
              <a:rPr lang="cs-CZ" sz="2000" dirty="0"/>
              <a:t>podezřelé potraviny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Mikroskopie</a:t>
            </a:r>
            <a:r>
              <a:rPr lang="cs-CZ" sz="2800" dirty="0"/>
              <a:t>: </a:t>
            </a:r>
            <a:r>
              <a:rPr lang="cs-CZ" sz="2000" dirty="0"/>
              <a:t>rovné G+ tyčky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Kultivace</a:t>
            </a:r>
            <a:r>
              <a:rPr lang="cs-CZ" sz="2800" dirty="0"/>
              <a:t>:</a:t>
            </a:r>
            <a:r>
              <a:rPr lang="cs-CZ" sz="2000" dirty="0"/>
              <a:t> viz výše, na krevním agaru lehce beta-hemolytické kolonie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Katalasa pozitivní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Pozitivní CAMP test, </a:t>
            </a:r>
            <a:r>
              <a:rPr lang="cs-CZ" sz="2000" dirty="0"/>
              <a:t>asi 80% </a:t>
            </a:r>
            <a:r>
              <a:rPr lang="cs-CZ" sz="2000" dirty="0" err="1"/>
              <a:t>listerií</a:t>
            </a:r>
            <a:endParaRPr lang="cs-CZ" sz="2000" dirty="0"/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MALDI TOF, Biochemie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PCR</a:t>
            </a:r>
          </a:p>
          <a:p>
            <a:pPr>
              <a:buFont typeface="Wingdings" pitchFamily="2" charset="2"/>
              <a:buChar char="§"/>
            </a:pPr>
            <a:endParaRPr lang="cs-CZ" sz="2800" dirty="0"/>
          </a:p>
        </p:txBody>
      </p:sp>
      <p:pic>
        <p:nvPicPr>
          <p:cNvPr id="66564" name="Picture 4" descr="listeria na mi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196975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C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116" y="5157192"/>
            <a:ext cx="226774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7" descr="listerka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175" y="4860925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Listeria</a:t>
            </a:r>
            <a:r>
              <a:rPr lang="cs-CZ">
                <a:solidFill>
                  <a:srgbClr val="006600"/>
                </a:solidFill>
              </a:rPr>
              <a:t> - terapie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Lék volby: </a:t>
            </a:r>
            <a:r>
              <a:rPr lang="cs-CZ" sz="2400" b="1"/>
              <a:t>ampicilin</a:t>
            </a:r>
            <a:r>
              <a:rPr lang="cs-CZ" sz="2400"/>
              <a:t> v kombinaci s </a:t>
            </a:r>
            <a:r>
              <a:rPr lang="cs-CZ" sz="2400" b="1"/>
              <a:t>gentamicinem</a:t>
            </a:r>
            <a:r>
              <a:rPr lang="cs-CZ" sz="2400"/>
              <a:t> </a:t>
            </a:r>
          </a:p>
        </p:txBody>
      </p:sp>
      <p:pic>
        <p:nvPicPr>
          <p:cNvPr id="67588" name="Picture 4" descr="listeria monocytogenes-CA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41575"/>
            <a:ext cx="504031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Erysipelothrix rhusiopathiae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Význam:</a:t>
            </a:r>
            <a:r>
              <a:rPr lang="cs-CZ" sz="2400" dirty="0"/>
              <a:t> původce červenky prasat, možný přenos na člověka, ohroženi především řezníci, kuchaři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Morfologie: </a:t>
            </a:r>
            <a:r>
              <a:rPr lang="cs-CZ" sz="2400" dirty="0"/>
              <a:t>G+ štíhlé tyčinky, nepohyblivé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Kultivace: </a:t>
            </a:r>
            <a:r>
              <a:rPr lang="cs-CZ" sz="2400" dirty="0"/>
              <a:t>půdy</a:t>
            </a:r>
            <a:r>
              <a:rPr lang="cs-CZ" dirty="0"/>
              <a:t> </a:t>
            </a:r>
            <a:r>
              <a:rPr lang="cs-CZ" sz="2400" dirty="0"/>
              <a:t>obohacené krví či sérem, zvýšená tenze CO</a:t>
            </a:r>
            <a:r>
              <a:rPr lang="cs-CZ" sz="2400" baseline="-25000" dirty="0"/>
              <a:t>2</a:t>
            </a:r>
            <a:r>
              <a:rPr lang="cs-CZ" sz="2400" dirty="0"/>
              <a:t> , široké rozmezí teplot, snáší i chladničkové teploty a vyšší koncentrace </a:t>
            </a:r>
            <a:r>
              <a:rPr lang="cs-CZ" sz="2400" dirty="0" err="1"/>
              <a:t>NaCl</a:t>
            </a:r>
            <a:endParaRPr lang="cs-CZ" sz="2400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Laboratorní průkaz:</a:t>
            </a:r>
            <a:r>
              <a:rPr lang="cs-CZ" sz="24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Materiál k vyšetření: stěry z ran, sekrety, krev,..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Mikroskopie, kultivace: viz výše, MALDI TOF, PCR</a:t>
            </a:r>
            <a:endParaRPr lang="cs-CZ" dirty="0"/>
          </a:p>
        </p:txBody>
      </p:sp>
      <p:pic>
        <p:nvPicPr>
          <p:cNvPr id="68615" name="Picture 7" descr="erysipelothrixrhusiopathi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868863"/>
            <a:ext cx="1584325" cy="158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>
                <a:solidFill>
                  <a:srgbClr val="006600"/>
                </a:solidFill>
              </a:rPr>
              <a:t>Erysipelothrix rusiopathiae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Zoonóza, </a:t>
            </a:r>
            <a:r>
              <a:rPr lang="cs-CZ" sz="2400"/>
              <a:t>přenos na člověka nejčastěji poraněnou kůží</a:t>
            </a:r>
            <a:endParaRPr lang="cs-CZ"/>
          </a:p>
          <a:p>
            <a:pPr>
              <a:buFont typeface="Wingdings" pitchFamily="2" charset="2"/>
              <a:buChar char="§"/>
            </a:pPr>
            <a:endParaRPr lang="cs-CZ"/>
          </a:p>
        </p:txBody>
      </p:sp>
      <p:pic>
        <p:nvPicPr>
          <p:cNvPr id="69636" name="Picture 4" descr="červenka -pr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852738"/>
            <a:ext cx="41529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er-piginf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852738"/>
            <a:ext cx="2205038" cy="314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Erysipelothrix rusiopathiae</a:t>
            </a:r>
            <a:r>
              <a:rPr lang="cs-CZ">
                <a:solidFill>
                  <a:srgbClr val="006600"/>
                </a:solidFill>
              </a:rPr>
              <a:t> – patogenita a terapie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Char char="§"/>
            </a:pPr>
            <a:r>
              <a:rPr lang="cs-CZ"/>
              <a:t>Erysipeloid: </a:t>
            </a:r>
            <a:r>
              <a:rPr lang="cs-CZ" sz="2400"/>
              <a:t>nejčastější, lokalní kožní léze, bolestivé zarudnutí kůže, bez hnisání, často s artritidou přilehlého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   kloubu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Endokarditida, sepse: </a:t>
            </a:r>
            <a:r>
              <a:rPr lang="cs-CZ" sz="2400"/>
              <a:t>oslabení jedinci (alkoholici)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Terapie: </a:t>
            </a:r>
            <a:r>
              <a:rPr lang="cs-CZ" sz="2400"/>
              <a:t>lék volby </a:t>
            </a:r>
            <a:r>
              <a:rPr lang="cs-CZ" sz="2400" b="1"/>
              <a:t>penicilin</a:t>
            </a:r>
            <a:r>
              <a:rPr lang="cs-CZ" sz="2400"/>
              <a:t>  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</a:t>
            </a:r>
            <a:r>
              <a:rPr lang="cs-CZ"/>
              <a:t> </a:t>
            </a:r>
          </a:p>
          <a:p>
            <a:pPr>
              <a:buFont typeface="Wingdings" pitchFamily="2" charset="2"/>
              <a:buChar char="§"/>
            </a:pPr>
            <a:endParaRPr lang="cs-CZ"/>
          </a:p>
        </p:txBody>
      </p:sp>
      <p:pic>
        <p:nvPicPr>
          <p:cNvPr id="70664" name="Picture 8" descr="Erysipeloid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149725"/>
            <a:ext cx="1697037" cy="2543175"/>
          </a:xfrm>
          <a:prstGeom prst="rect">
            <a:avLst/>
          </a:prstGeom>
          <a:noFill/>
        </p:spPr>
      </p:pic>
      <p:pic>
        <p:nvPicPr>
          <p:cNvPr id="70666" name="Picture 10" descr="image_thumb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5084763"/>
            <a:ext cx="230505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Arcanobacterium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400"/>
              <a:t>pro člověka patogenní druh </a:t>
            </a:r>
            <a:r>
              <a:rPr lang="cs-CZ" sz="2400" b="1"/>
              <a:t>Arcanobacterium haemolyticum</a:t>
            </a:r>
            <a:r>
              <a:rPr lang="cs-CZ" sz="2400"/>
              <a:t>, původce tonsilitid dospívajících, infekcí ran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Morfologie: </a:t>
            </a:r>
            <a:r>
              <a:rPr lang="cs-CZ" sz="2400"/>
              <a:t>G + tyčka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Kultivace: </a:t>
            </a:r>
            <a:r>
              <a:rPr lang="cs-CZ" sz="2400"/>
              <a:t>obohacené  půdy, nutná čára </a:t>
            </a:r>
            <a:r>
              <a:rPr lang="cs-CZ" sz="2400" i="1"/>
              <a:t>Staphylococcus aureus</a:t>
            </a:r>
            <a:r>
              <a:rPr lang="cs-CZ" sz="2400"/>
              <a:t>, 48 hod, teplota 36-37</a:t>
            </a:r>
            <a:r>
              <a:rPr lang="en-US" sz="2400">
                <a:cs typeface="Arial" charset="0"/>
              </a:rPr>
              <a:t>°</a:t>
            </a:r>
            <a:r>
              <a:rPr lang="cs-CZ" sz="2400">
                <a:cs typeface="Arial" charset="0"/>
              </a:rPr>
              <a:t>C</a:t>
            </a:r>
          </a:p>
          <a:p>
            <a:pPr>
              <a:buFont typeface="Wingdings" pitchFamily="2" charset="2"/>
              <a:buChar char="§"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Staphylococcus aureus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b="1" dirty="0"/>
              <a:t>Nejdůležitější lidský patogen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dirty="0"/>
              <a:t>Vůdčí původce </a:t>
            </a:r>
            <a:r>
              <a:rPr lang="cs-CZ" sz="2800" dirty="0" err="1"/>
              <a:t>nozokomiálních</a:t>
            </a:r>
            <a:r>
              <a:rPr lang="cs-CZ" sz="2800" dirty="0"/>
              <a:t> infekcí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dirty="0"/>
              <a:t>Vysoká schopnost vyvolávat infekce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dirty="0"/>
              <a:t>Vysoká schopnost kolonizovat (30% populace jsou perzistentní nosiči)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dirty="0"/>
              <a:t>Aerobní i anaerobní růst, teplota 7-46</a:t>
            </a:r>
            <a:r>
              <a:rPr lang="en-US" sz="2800" dirty="0">
                <a:cs typeface="Arial" charset="0"/>
              </a:rPr>
              <a:t>°</a:t>
            </a:r>
            <a:r>
              <a:rPr lang="cs-CZ" sz="2800" dirty="0">
                <a:cs typeface="Arial" charset="0"/>
              </a:rPr>
              <a:t>C, běžně kolem 36</a:t>
            </a:r>
            <a:r>
              <a:rPr lang="en-US" sz="2800" dirty="0">
                <a:cs typeface="Arial" charset="0"/>
              </a:rPr>
              <a:t>°</a:t>
            </a:r>
            <a:r>
              <a:rPr lang="cs-CZ" sz="2800" dirty="0">
                <a:cs typeface="Arial" charset="0"/>
              </a:rPr>
              <a:t>C</a:t>
            </a:r>
            <a:r>
              <a:rPr lang="cs-CZ" sz="2800" dirty="0"/>
              <a:t>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/>
              <a:t>     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Arcanobacterium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Laboratorní diagnostika:</a:t>
            </a:r>
          </a:p>
          <a:p>
            <a:pPr>
              <a:buFont typeface="Wingdings" pitchFamily="2" charset="2"/>
              <a:buChar char="§"/>
            </a:pPr>
            <a:r>
              <a:rPr lang="cs-CZ" sz="2400"/>
              <a:t>Mikroskopie: G+ tyčky.</a:t>
            </a:r>
          </a:p>
          <a:p>
            <a:pPr>
              <a:buFont typeface="Wingdings" pitchFamily="2" charset="2"/>
              <a:buChar char="§"/>
            </a:pPr>
            <a:r>
              <a:rPr lang="cs-CZ" sz="2400"/>
              <a:t>Katalasa negativní</a:t>
            </a:r>
          </a:p>
          <a:p>
            <a:pPr>
              <a:buFont typeface="Wingdings" pitchFamily="2" charset="2"/>
              <a:buChar char="§"/>
            </a:pPr>
            <a:r>
              <a:rPr lang="cs-CZ" sz="2400"/>
              <a:t>Typický reverzní CAMP test za 48 hodin kultivace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</a:t>
            </a:r>
          </a:p>
        </p:txBody>
      </p:sp>
      <p:pic>
        <p:nvPicPr>
          <p:cNvPr id="72708" name="Picture 5" descr="arcan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789363"/>
            <a:ext cx="374808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Arcanobacterium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Patogenita:</a:t>
            </a:r>
          </a:p>
          <a:p>
            <a:pPr>
              <a:buFont typeface="Wingdings" pitchFamily="2" charset="2"/>
              <a:buChar char="§"/>
            </a:pPr>
            <a:r>
              <a:rPr lang="cs-CZ" sz="2400" b="1"/>
              <a:t>Tonsilitida s vyrážkou</a:t>
            </a:r>
            <a:r>
              <a:rPr lang="cs-CZ" sz="2400"/>
              <a:t>, typické pro dospívající a mladé dospělé</a:t>
            </a:r>
          </a:p>
          <a:p>
            <a:pPr>
              <a:buFont typeface="Wingdings" pitchFamily="2" charset="2"/>
              <a:buChar char="§"/>
            </a:pPr>
            <a:r>
              <a:rPr lang="cs-CZ" sz="2400" b="1"/>
              <a:t>Infekce ran</a:t>
            </a:r>
          </a:p>
          <a:p>
            <a:pPr>
              <a:buFont typeface="Wingdings" pitchFamily="2" charset="2"/>
              <a:buChar char="§"/>
            </a:pPr>
            <a:r>
              <a:rPr lang="cs-CZ" b="1"/>
              <a:t>Terapie: </a:t>
            </a:r>
            <a:r>
              <a:rPr lang="cs-CZ" sz="2400" b="1"/>
              <a:t>makrolidy</a:t>
            </a:r>
            <a:endParaRPr lang="cs-CZ" b="1"/>
          </a:p>
        </p:txBody>
      </p:sp>
      <p:pic>
        <p:nvPicPr>
          <p:cNvPr id="73732" name="Picture 4" descr="arcano vyrážka r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508500"/>
            <a:ext cx="281146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arcanobacterium oblič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437063"/>
            <a:ext cx="280511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 descr="190px-Pharyngit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8913"/>
            <a:ext cx="1520825" cy="113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Nocardia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Význam: </a:t>
            </a:r>
            <a:r>
              <a:rPr lang="cs-CZ" sz="2400"/>
              <a:t>běžně se nalézají v půdě, infekce plic, mozku, kůže, oka,..- zvláště u imunokompromitovaných pacientů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Morfologie: </a:t>
            </a:r>
            <a:r>
              <a:rPr lang="cs-CZ" sz="2400"/>
              <a:t>G+ větvící se tyčinky až vlákna</a:t>
            </a:r>
            <a:endParaRPr lang="cs-CZ"/>
          </a:p>
        </p:txBody>
      </p:sp>
      <p:pic>
        <p:nvPicPr>
          <p:cNvPr id="74756" name="Picture 4" descr="nocardia mikroskopi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789363"/>
            <a:ext cx="28797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nocardia mikrosk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860800"/>
            <a:ext cx="30114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Nocardia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Kultivace: </a:t>
            </a:r>
            <a:r>
              <a:rPr lang="cs-CZ" sz="2400" dirty="0"/>
              <a:t>na běžných kultivačních půdách,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teplota 36-37 </a:t>
            </a:r>
            <a:r>
              <a:rPr lang="en-US" sz="2400" dirty="0">
                <a:cs typeface="Arial" charset="0"/>
              </a:rPr>
              <a:t>°</a:t>
            </a:r>
            <a:r>
              <a:rPr lang="cs-CZ" sz="2400" dirty="0">
                <a:cs typeface="Arial" charset="0"/>
              </a:rPr>
              <a:t>C</a:t>
            </a:r>
            <a:r>
              <a:rPr lang="cs-CZ" sz="2400" dirty="0"/>
              <a:t>, 2-5 (14) dní 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cs typeface="Arial" charset="0"/>
              </a:rPr>
              <a:t>Laboratorní diagnostika: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cs typeface="Arial" charset="0"/>
              </a:rPr>
              <a:t>Mikroskopie – z materiálu, z kultury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cs typeface="Arial" charset="0"/>
              </a:rPr>
              <a:t>Kultivace –viz výše, kolonie jsou bílé až oranžové, suché</a:t>
            </a:r>
            <a:r>
              <a:rPr lang="cs-CZ" dirty="0">
                <a:cs typeface="Arial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cs typeface="Arial" charset="0"/>
              </a:rPr>
              <a:t>MALDI TOF, PCR 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cs typeface="Arial" charset="0"/>
              </a:rPr>
              <a:t>     </a:t>
            </a:r>
            <a:endParaRPr lang="en-US" dirty="0">
              <a:cs typeface="Arial" charset="0"/>
            </a:endParaRPr>
          </a:p>
        </p:txBody>
      </p:sp>
      <p:pic>
        <p:nvPicPr>
          <p:cNvPr id="75780" name="Picture 4" descr="nocardia 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24400"/>
            <a:ext cx="24479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nocardia kolo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975" y="4724400"/>
            <a:ext cx="24622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Nocardia</a:t>
            </a:r>
            <a:r>
              <a:rPr lang="cs-CZ">
                <a:solidFill>
                  <a:srgbClr val="006600"/>
                </a:solidFill>
              </a:rPr>
              <a:t> – patogenita a terapie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400"/>
              <a:t>Ohroženy imunokompromitované osoby</a:t>
            </a:r>
          </a:p>
          <a:p>
            <a:pPr>
              <a:buFont typeface="Wingdings" pitchFamily="2" charset="2"/>
              <a:buChar char="§"/>
            </a:pPr>
            <a:r>
              <a:rPr lang="cs-CZ" sz="2400"/>
              <a:t>Abscesy plic, mozku., oka, orgány, kůže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Terapie: </a:t>
            </a:r>
            <a:r>
              <a:rPr lang="cs-CZ" sz="2400"/>
              <a:t>lék volby </a:t>
            </a:r>
            <a:r>
              <a:rPr lang="cs-CZ" sz="2400" b="1"/>
              <a:t>kotrimoxazol</a:t>
            </a:r>
            <a:endParaRPr lang="cs-CZ" b="1"/>
          </a:p>
        </p:txBody>
      </p:sp>
      <p:pic>
        <p:nvPicPr>
          <p:cNvPr id="76804" name="Picture 4" descr="nocardia absces mozku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00438"/>
            <a:ext cx="24320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nocardia asteroides na no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5013325"/>
            <a:ext cx="20875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nocardia keratit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573463"/>
            <a:ext cx="208756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 descr="nocardia RTG pl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573463"/>
            <a:ext cx="37084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Corynebacterium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dirty="0">
                <a:latin typeface="Arial" charset="0"/>
              </a:rPr>
              <a:t>Význam</a:t>
            </a:r>
            <a:r>
              <a:rPr lang="cs-CZ" sz="2400" dirty="0">
                <a:latin typeface="Arial" charset="0"/>
              </a:rPr>
              <a:t>: </a:t>
            </a:r>
            <a:r>
              <a:rPr lang="cs-CZ" sz="2400" dirty="0"/>
              <a:t>Některé druhy jsou součástí běžné kožní flóry,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diphteriae</a:t>
            </a:r>
            <a:r>
              <a:rPr lang="cs-CZ" sz="2400" dirty="0"/>
              <a:t> je původcem záškrtu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Morfologie: </a:t>
            </a:r>
            <a:r>
              <a:rPr lang="cs-CZ" sz="2400" dirty="0">
                <a:latin typeface="Tahoma" pitchFamily="34" charset="0"/>
              </a:rPr>
              <a:t>G+ tyčky kyjovitého tvaru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Kultivace</a:t>
            </a:r>
            <a:r>
              <a:rPr lang="cs-CZ" dirty="0"/>
              <a:t>: </a:t>
            </a:r>
            <a:r>
              <a:rPr lang="cs-CZ" sz="2400" dirty="0"/>
              <a:t>půdy obohacené krví, 36-37</a:t>
            </a:r>
            <a:r>
              <a:rPr lang="en-US" sz="2400" dirty="0">
                <a:cs typeface="Arial" charset="0"/>
              </a:rPr>
              <a:t>°</a:t>
            </a:r>
            <a:r>
              <a:rPr lang="cs-CZ" sz="2400" dirty="0">
                <a:cs typeface="Arial" charset="0"/>
              </a:rPr>
              <a:t>C, 18-24 hod., pro </a:t>
            </a:r>
            <a:r>
              <a:rPr lang="cs-CZ" sz="2400" i="1" dirty="0">
                <a:cs typeface="Arial" charset="0"/>
              </a:rPr>
              <a:t>C. </a:t>
            </a:r>
            <a:r>
              <a:rPr lang="cs-CZ" sz="2400" i="1" dirty="0" err="1">
                <a:cs typeface="Arial" charset="0"/>
              </a:rPr>
              <a:t>diphteriae</a:t>
            </a:r>
            <a:r>
              <a:rPr lang="cs-CZ" sz="2400" i="1" dirty="0">
                <a:cs typeface="Arial" charset="0"/>
              </a:rPr>
              <a:t>, </a:t>
            </a:r>
            <a:r>
              <a:rPr lang="cs-CZ" sz="2400" dirty="0">
                <a:cs typeface="Arial" charset="0"/>
              </a:rPr>
              <a:t>nutné selektivní půdy </a:t>
            </a:r>
            <a:r>
              <a:rPr lang="cs-CZ" sz="2000" dirty="0">
                <a:cs typeface="Arial" charset="0"/>
              </a:rPr>
              <a:t>(např. </a:t>
            </a:r>
            <a:r>
              <a:rPr lang="cs-CZ" sz="2000" dirty="0" err="1">
                <a:cs typeface="Arial" charset="0"/>
              </a:rPr>
              <a:t>Clauberova</a:t>
            </a:r>
            <a:r>
              <a:rPr lang="cs-CZ" sz="2000" dirty="0">
                <a:cs typeface="Arial" charset="0"/>
              </a:rPr>
              <a:t> půda s </a:t>
            </a:r>
            <a:r>
              <a:rPr lang="cs-CZ" sz="2000" dirty="0" err="1">
                <a:cs typeface="Arial" charset="0"/>
              </a:rPr>
              <a:t>teluričitanem</a:t>
            </a:r>
            <a:r>
              <a:rPr lang="cs-CZ" sz="2000" dirty="0">
                <a:cs typeface="Arial" charset="0"/>
              </a:rPr>
              <a:t> draselným)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Laboratorní průkaz: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dirty="0">
                <a:cs typeface="Arial" charset="0"/>
              </a:rPr>
              <a:t>Materiál k vyšetření</a:t>
            </a:r>
            <a:r>
              <a:rPr lang="cs-CZ" sz="2400" dirty="0">
                <a:cs typeface="Arial" charset="0"/>
              </a:rPr>
              <a:t>: výtěr z krku, </a:t>
            </a:r>
            <a:r>
              <a:rPr lang="cs-CZ" sz="2400" dirty="0" err="1">
                <a:cs typeface="Arial" charset="0"/>
              </a:rPr>
              <a:t>nasofaryngu</a:t>
            </a:r>
            <a:r>
              <a:rPr lang="cs-CZ" sz="2400" dirty="0">
                <a:cs typeface="Arial" charset="0"/>
              </a:rPr>
              <a:t>- záškrt,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cs typeface="Arial" charset="0"/>
              </a:rPr>
              <a:t>    krev, výtěry z ran,..-ostatní </a:t>
            </a:r>
            <a:r>
              <a:rPr lang="cs-CZ" sz="2400" dirty="0" err="1">
                <a:cs typeface="Arial" charset="0"/>
              </a:rPr>
              <a:t>korynebakteria</a:t>
            </a:r>
            <a:r>
              <a:rPr lang="cs-CZ" sz="2400" dirty="0"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dirty="0">
                <a:cs typeface="Arial" charset="0"/>
              </a:rPr>
              <a:t>Mikroskopie, kultivace: viz výše, MALDI TOF, PCR, </a:t>
            </a:r>
            <a:r>
              <a:rPr lang="cs-CZ" sz="2400" dirty="0" smtClean="0">
                <a:cs typeface="Arial" charset="0"/>
              </a:rPr>
              <a:t>biochemie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dirty="0" smtClean="0">
                <a:cs typeface="Arial" charset="0"/>
              </a:rPr>
              <a:t>Stanovení produkce difterického toxinu </a:t>
            </a:r>
            <a:r>
              <a:rPr lang="cs-CZ" sz="1800" dirty="0" smtClean="0">
                <a:cs typeface="Arial" charset="0"/>
              </a:rPr>
              <a:t>–</a:t>
            </a:r>
            <a:r>
              <a:rPr lang="cs-CZ" sz="2000" dirty="0" smtClean="0">
                <a:cs typeface="Arial" charset="0"/>
              </a:rPr>
              <a:t> Národní referenční laboratoř </a:t>
            </a:r>
            <a:endParaRPr lang="cs-CZ" sz="2000" dirty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Arial" charset="0"/>
            </a:endParaRPr>
          </a:p>
        </p:txBody>
      </p:sp>
      <p:pic>
        <p:nvPicPr>
          <p:cNvPr id="77828" name="Picture 4" descr="záškt-mikros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0"/>
            <a:ext cx="19431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 descr="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1220788" cy="128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Corynebacterium</a:t>
            </a:r>
            <a:r>
              <a:rPr lang="cs-CZ">
                <a:solidFill>
                  <a:srgbClr val="006600"/>
                </a:solidFill>
              </a:rPr>
              <a:t> - patogenita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400" b="1"/>
              <a:t>Corynebacterium diphteriae: </a:t>
            </a:r>
            <a:r>
              <a:rPr lang="cs-CZ" sz="2400">
                <a:cs typeface="Arial" charset="0"/>
              </a:rPr>
              <a:t>původce</a:t>
            </a:r>
            <a:r>
              <a:rPr lang="cs-CZ" sz="2400" b="1"/>
              <a:t> </a:t>
            </a:r>
            <a:r>
              <a:rPr lang="cs-CZ" sz="2400">
                <a:cs typeface="Arial" charset="0"/>
              </a:rPr>
              <a:t>záškrtu – projevuje se jako difterická angína, nebo croup (otok laryngu s pevnělnoucími pablánami) – může vést až k udušení, jako komplikace může vzniknout myokarditida, neuropatie</a:t>
            </a:r>
          </a:p>
          <a:p>
            <a:pPr>
              <a:buFont typeface="Wingdings" pitchFamily="2" charset="2"/>
              <a:buChar char="§"/>
            </a:pPr>
            <a:r>
              <a:rPr lang="cs-CZ" sz="2400" b="1">
                <a:cs typeface="Arial" charset="0"/>
              </a:rPr>
              <a:t>Corynebacterium ulcerans: </a:t>
            </a:r>
            <a:r>
              <a:rPr lang="cs-CZ" sz="2400">
                <a:cs typeface="Arial" charset="0"/>
              </a:rPr>
              <a:t>infekce ran</a:t>
            </a:r>
          </a:p>
          <a:p>
            <a:pPr>
              <a:buFont typeface="Wingdings" pitchFamily="2" charset="2"/>
              <a:buChar char="§"/>
            </a:pPr>
            <a:r>
              <a:rPr lang="cs-CZ" sz="2400" b="1">
                <a:cs typeface="Arial" charset="0"/>
              </a:rPr>
              <a:t>Ostatní korynebakteria: </a:t>
            </a:r>
            <a:r>
              <a:rPr lang="cs-CZ" sz="2400">
                <a:cs typeface="Arial" charset="0"/>
              </a:rPr>
              <a:t>součást kožní flóry  </a:t>
            </a:r>
          </a:p>
          <a:p>
            <a:pPr>
              <a:buFont typeface="Wingdings" pitchFamily="2" charset="2"/>
              <a:buChar char="§"/>
            </a:pPr>
            <a:r>
              <a:rPr lang="cs-CZ" sz="2400" b="1">
                <a:cs typeface="Arial" charset="0"/>
              </a:rPr>
              <a:t>Corynebacterium jejkeium</a:t>
            </a:r>
            <a:r>
              <a:rPr lang="cs-CZ" sz="2400">
                <a:cs typeface="Arial" charset="0"/>
              </a:rPr>
              <a:t>: nosokomiální patogen, sepse, infekce ran </a:t>
            </a:r>
          </a:p>
          <a:p>
            <a:pPr>
              <a:buFont typeface="Wingdings" pitchFamily="2" charset="2"/>
              <a:buChar char="§"/>
            </a:pPr>
            <a:endParaRPr lang="cs-CZ" sz="2400">
              <a:cs typeface="Arial" charset="0"/>
            </a:endParaRPr>
          </a:p>
        </p:txBody>
      </p:sp>
      <p:pic>
        <p:nvPicPr>
          <p:cNvPr id="78852" name="Picture 4" descr="zášk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724400"/>
            <a:ext cx="17684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c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213100"/>
            <a:ext cx="17287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>
                <a:solidFill>
                  <a:srgbClr val="006600"/>
                </a:solidFill>
              </a:rPr>
              <a:t>Corynebacterium</a:t>
            </a:r>
            <a:r>
              <a:rPr lang="cs-CZ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Terapie: </a:t>
            </a:r>
            <a:r>
              <a:rPr lang="cs-CZ" sz="2400"/>
              <a:t>lék volby </a:t>
            </a:r>
            <a:r>
              <a:rPr lang="cs-CZ" sz="2400" b="1"/>
              <a:t>penicilin</a:t>
            </a:r>
            <a:r>
              <a:rPr lang="cs-CZ" sz="2400"/>
              <a:t>, alternativa makrolidy</a:t>
            </a:r>
          </a:p>
          <a:p>
            <a:pPr>
              <a:buFont typeface="Wingdings" pitchFamily="2" charset="2"/>
              <a:buChar char="§"/>
            </a:pPr>
            <a:endParaRPr lang="cs-CZ"/>
          </a:p>
          <a:p>
            <a:pPr>
              <a:buFont typeface="Wingdings" pitchFamily="2" charset="2"/>
              <a:buChar char="§"/>
            </a:pPr>
            <a:r>
              <a:rPr lang="cs-CZ"/>
              <a:t>Prevence: </a:t>
            </a:r>
            <a:r>
              <a:rPr lang="cs-CZ" sz="2400"/>
              <a:t>součástí povinného očkování</a:t>
            </a:r>
          </a:p>
        </p:txBody>
      </p:sp>
      <p:pic>
        <p:nvPicPr>
          <p:cNvPr id="79880" name="Picture 8" descr="newborn_vac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221163"/>
            <a:ext cx="1944688" cy="1944687"/>
          </a:xfrm>
          <a:prstGeom prst="rect">
            <a:avLst/>
          </a:prstGeom>
          <a:noFill/>
        </p:spPr>
      </p:pic>
      <p:pic>
        <p:nvPicPr>
          <p:cNvPr id="79882" name="Picture 10" descr="201795-original1-e1t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256088"/>
            <a:ext cx="2951162" cy="190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6600"/>
                </a:solidFill>
              </a:rPr>
              <a:t>Děkuji Vám za pozornost</a:t>
            </a:r>
          </a:p>
        </p:txBody>
      </p:sp>
      <p:pic>
        <p:nvPicPr>
          <p:cNvPr id="1026" name="Picture 2" descr="\\fnbrno.cz\tree\Home\1075\Obrázky pracovní\CLDI\147563-top_foto1-k47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– faktory virulence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Umožňující adherenci k buňkám hostitele</a:t>
            </a:r>
          </a:p>
          <a:p>
            <a:pPr>
              <a:buFont typeface="Wingdings" pitchFamily="2" charset="2"/>
              <a:buChar char="§"/>
            </a:pP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800"/>
              <a:t>plazmakoaguláza</a:t>
            </a:r>
            <a:r>
              <a:rPr lang="cs-CZ"/>
              <a:t> – </a:t>
            </a:r>
            <a:r>
              <a:rPr lang="cs-CZ" sz="2400"/>
              <a:t>volná koaguláza</a:t>
            </a:r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800"/>
              <a:t>shlukovací faktor</a:t>
            </a:r>
            <a:r>
              <a:rPr lang="cs-CZ"/>
              <a:t> </a:t>
            </a:r>
            <a:r>
              <a:rPr lang="cs-CZ" sz="2800"/>
              <a:t>(</a:t>
            </a:r>
            <a:r>
              <a:rPr lang="cs-CZ" sz="2400"/>
              <a:t>clumping faktor)-vázaná koaguláza</a:t>
            </a:r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800"/>
              <a:t>kapsulární polysacharidové adheziny</a:t>
            </a:r>
          </a:p>
          <a:p>
            <a:pPr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800"/>
              <a:t>polysacharidové intracelulární adheziny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sliz     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>
                <a:solidFill>
                  <a:srgbClr val="006600"/>
                </a:solidFill>
              </a:rPr>
              <a:t>Staphylococcus aureus</a:t>
            </a:r>
            <a:r>
              <a:rPr lang="cs-CZ">
                <a:solidFill>
                  <a:srgbClr val="006600"/>
                </a:solidFill>
              </a:rPr>
              <a:t> – faktory virulence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/>
              <a:t>Umožňující pronikání do buněk nebo tkání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   hostitele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   </a:t>
            </a:r>
            <a:r>
              <a:rPr lang="el-GR" sz="2800">
                <a:cs typeface="Arial" charset="0"/>
              </a:rPr>
              <a:t>α</a:t>
            </a:r>
            <a:r>
              <a:rPr lang="cs-CZ" sz="2800">
                <a:cs typeface="Arial" charset="0"/>
              </a:rPr>
              <a:t>-hemolyzin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>
                <a:cs typeface="Arial" charset="0"/>
              </a:rPr>
              <a:t>   </a:t>
            </a:r>
            <a:r>
              <a:rPr lang="el-GR" sz="2800">
                <a:cs typeface="Arial" charset="0"/>
              </a:rPr>
              <a:t>β</a:t>
            </a:r>
            <a:r>
              <a:rPr lang="cs-CZ" sz="2800">
                <a:cs typeface="Arial" charset="0"/>
              </a:rPr>
              <a:t>-hemolyzin (fosfolipáza c)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>
                <a:cs typeface="Arial" charset="0"/>
              </a:rPr>
              <a:t>   </a:t>
            </a:r>
            <a:r>
              <a:rPr lang="el-GR" sz="2800">
                <a:cs typeface="Arial" charset="0"/>
              </a:rPr>
              <a:t>γ</a:t>
            </a:r>
            <a:r>
              <a:rPr lang="cs-CZ" sz="2800">
                <a:cs typeface="Arial" charset="0"/>
              </a:rPr>
              <a:t>-hemolyzin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>
                <a:cs typeface="Arial" charset="0"/>
              </a:rPr>
              <a:t>   </a:t>
            </a:r>
            <a:r>
              <a:rPr lang="el-GR" sz="2800">
                <a:cs typeface="Arial" charset="0"/>
              </a:rPr>
              <a:t>δ</a:t>
            </a:r>
            <a:r>
              <a:rPr lang="cs-CZ" sz="2800">
                <a:cs typeface="Arial" charset="0"/>
              </a:rPr>
              <a:t>-hemolyzin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>
                <a:cs typeface="Arial" charset="0"/>
              </a:rPr>
              <a:t>   nukleázy, fosfatáza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>
                <a:cs typeface="Arial" charset="0"/>
              </a:rPr>
              <a:t>   hyaluronidáza, elastáza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800">
                <a:cs typeface="Arial" charset="0"/>
              </a:rPr>
              <a:t>Pantonův-Valentinův leukocidin (PVL)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2994</Words>
  <Application>Microsoft Office PowerPoint</Application>
  <PresentationFormat>Předvádění na obrazovce (4:3)</PresentationFormat>
  <Paragraphs>481</Paragraphs>
  <Slides>78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3" baseType="lpstr">
      <vt:lpstr>Arial</vt:lpstr>
      <vt:lpstr>Calibri</vt:lpstr>
      <vt:lpstr>Tahoma</vt:lpstr>
      <vt:lpstr>Wingdings</vt:lpstr>
      <vt:lpstr>Motiv sady Office</vt:lpstr>
      <vt:lpstr>Gram pozitivní aerobní a fakultativně anaerobní bakterie</vt:lpstr>
      <vt:lpstr>Gram pozitivní koky - charakteristika</vt:lpstr>
      <vt:lpstr>Grampozitivní koky - charakteristika</vt:lpstr>
      <vt:lpstr>Gram pozitivní koky - rozdělení</vt:lpstr>
      <vt:lpstr>Staphylococcus</vt:lpstr>
      <vt:lpstr>Staphylococcus</vt:lpstr>
      <vt:lpstr>Staphylococcus aureus</vt:lpstr>
      <vt:lpstr>Staphylococcus aureus – faktory virulence</vt:lpstr>
      <vt:lpstr>Staphylococcus aureus – faktory virulence</vt:lpstr>
      <vt:lpstr>Staphylococcus aureus – faktory virulence</vt:lpstr>
      <vt:lpstr>Staphylococcus aureus - patogenita</vt:lpstr>
      <vt:lpstr>Staphylococcus aureus - patogenita</vt:lpstr>
      <vt:lpstr>Staphylococcus aureus - patogenita</vt:lpstr>
      <vt:lpstr>Staphylococcus aureus - patogenita</vt:lpstr>
      <vt:lpstr>Staphylococcus aureus - patogenita</vt:lpstr>
      <vt:lpstr>Staphylococcus aureus -  laboratorní průkaz</vt:lpstr>
      <vt:lpstr>Staphylococcus aureus </vt:lpstr>
      <vt:lpstr>Staphylococcus aureus – laboratorní průkaz</vt:lpstr>
      <vt:lpstr>Staphylococcus aureus methicilin rezistentní (MRSA)</vt:lpstr>
      <vt:lpstr>Staphylococcus aureus - terapie</vt:lpstr>
      <vt:lpstr>Stafylokoky koagulasanegativní (SKN)</vt:lpstr>
      <vt:lpstr>Streptococcus </vt:lpstr>
      <vt:lpstr>Streptococcus - rozdělení</vt:lpstr>
      <vt:lpstr>Streptococcus pyogenes</vt:lpstr>
      <vt:lpstr>Streptococcus pyogenes</vt:lpstr>
      <vt:lpstr>Streptococcus pyogenes – faktory virulence</vt:lpstr>
      <vt:lpstr>Streptococcus pyogenes - patogenita</vt:lpstr>
      <vt:lpstr>Streptococcus pyogenes - patogenita</vt:lpstr>
      <vt:lpstr>Streptococcus pyogenes - patogenita</vt:lpstr>
      <vt:lpstr>Streptococcus pyogenes - patogenita</vt:lpstr>
      <vt:lpstr>Streptococcus pyogenes – laboratorní průkaz </vt:lpstr>
      <vt:lpstr>Streptococcus pyogenes - terapie</vt:lpstr>
      <vt:lpstr>Streptococcus agalactiae</vt:lpstr>
      <vt:lpstr>Streptococcus agalactiae</vt:lpstr>
      <vt:lpstr>Streptococcus agalactiae - patogenita</vt:lpstr>
      <vt:lpstr>Streptococcus agalactiae – patogenita a terapie</vt:lpstr>
      <vt:lpstr>Streptococcus agalactiae – laboratorní průkaz</vt:lpstr>
      <vt:lpstr>Streptococcus pneumoniae</vt:lpstr>
      <vt:lpstr>Streptococcus pneumoniae</vt:lpstr>
      <vt:lpstr>Streptococcus pneumoniae  mukózní kolonie na krevním agaru</vt:lpstr>
      <vt:lpstr>Streptococcus pneumoniae – faktory virulence</vt:lpstr>
      <vt:lpstr>Streptococcus pneumoniae - patogenita</vt:lpstr>
      <vt:lpstr>Streptococcus pneumoniae - patogenita</vt:lpstr>
      <vt:lpstr>Streptococcus pneumoniae – patogenita a terapie</vt:lpstr>
      <vt:lpstr>Streptococcus pneumoniae – laboratorní průkaz</vt:lpstr>
      <vt:lpstr>Streptococcus pneumoniae – laboratorní průkaz</vt:lpstr>
      <vt:lpstr>Enterococcus</vt:lpstr>
      <vt:lpstr>Enterococcus</vt:lpstr>
      <vt:lpstr>Enterococcus – laboratorní diagnostika</vt:lpstr>
      <vt:lpstr>Enterococcus - terapie</vt:lpstr>
      <vt:lpstr>Gram pozitivní sporulující aerobní tyčinky – rod Bacillus</vt:lpstr>
      <vt:lpstr>Bacillus anthracis</vt:lpstr>
      <vt:lpstr>Bacillus anthracis</vt:lpstr>
      <vt:lpstr>Bacillus anthracis - patogenita</vt:lpstr>
      <vt:lpstr>Bacillus anthracis - patogenita</vt:lpstr>
      <vt:lpstr>Bacillus anthracis – laboratorní vyšetření</vt:lpstr>
      <vt:lpstr>Bacillus cereus</vt:lpstr>
      <vt:lpstr>Bacillus cereus - patogenita</vt:lpstr>
      <vt:lpstr>Bacillus cereus - patogenita</vt:lpstr>
      <vt:lpstr>Bacillus cereus – laboratorní diagnostika a terapie</vt:lpstr>
      <vt:lpstr>Listeria</vt:lpstr>
      <vt:lpstr>Listeria</vt:lpstr>
      <vt:lpstr>Listeria - patogenita</vt:lpstr>
      <vt:lpstr>Listeria – laboratorní diagnostika</vt:lpstr>
      <vt:lpstr>Listeria - terapie</vt:lpstr>
      <vt:lpstr>Erysipelothrix rhusiopathiae</vt:lpstr>
      <vt:lpstr>Erysipelothrix rusiopathiae - patogenita</vt:lpstr>
      <vt:lpstr>Erysipelothrix rusiopathiae – patogenita a terapie</vt:lpstr>
      <vt:lpstr>Arcanobacterium</vt:lpstr>
      <vt:lpstr>Arcanobacterium</vt:lpstr>
      <vt:lpstr>Arcanobacterium</vt:lpstr>
      <vt:lpstr>Nocardia</vt:lpstr>
      <vt:lpstr>Nocardia</vt:lpstr>
      <vt:lpstr>Nocardia – patogenita a terapie</vt:lpstr>
      <vt:lpstr>Corynebacterium</vt:lpstr>
      <vt:lpstr>Corynebacterium - patogenita</vt:lpstr>
      <vt:lpstr>Corynebacterium </vt:lpstr>
      <vt:lpstr>Děkuji Vám za pozornost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 pozitivní aerobní a fakultativně anaerobní koky</dc:title>
  <dc:creator>1075</dc:creator>
  <cp:lastModifiedBy>Vítková Ivana</cp:lastModifiedBy>
  <cp:revision>282</cp:revision>
  <dcterms:created xsi:type="dcterms:W3CDTF">2008-11-05T13:12:53Z</dcterms:created>
  <dcterms:modified xsi:type="dcterms:W3CDTF">2022-10-03T14:31:31Z</dcterms:modified>
</cp:coreProperties>
</file>