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93" r:id="rId4"/>
    <p:sldId id="259" r:id="rId5"/>
    <p:sldId id="298" r:id="rId6"/>
    <p:sldId id="260" r:id="rId7"/>
    <p:sldId id="261" r:id="rId8"/>
    <p:sldId id="294" r:id="rId9"/>
    <p:sldId id="295" r:id="rId10"/>
    <p:sldId id="258" r:id="rId11"/>
    <p:sldId id="297" r:id="rId12"/>
    <p:sldId id="264" r:id="rId13"/>
    <p:sldId id="296" r:id="rId14"/>
    <p:sldId id="265" r:id="rId15"/>
    <p:sldId id="262" r:id="rId16"/>
    <p:sldId id="300" r:id="rId17"/>
    <p:sldId id="266" r:id="rId18"/>
    <p:sldId id="279" r:id="rId19"/>
    <p:sldId id="267" r:id="rId20"/>
    <p:sldId id="268" r:id="rId21"/>
    <p:sldId id="271" r:id="rId22"/>
    <p:sldId id="272" r:id="rId23"/>
    <p:sldId id="273" r:id="rId24"/>
    <p:sldId id="275" r:id="rId25"/>
    <p:sldId id="276" r:id="rId26"/>
    <p:sldId id="277" r:id="rId27"/>
    <p:sldId id="283" r:id="rId28"/>
    <p:sldId id="285" r:id="rId29"/>
    <p:sldId id="286" r:id="rId30"/>
    <p:sldId id="263" r:id="rId31"/>
    <p:sldId id="338" r:id="rId32"/>
    <p:sldId id="352" r:id="rId33"/>
    <p:sldId id="354" r:id="rId34"/>
    <p:sldId id="353" r:id="rId35"/>
    <p:sldId id="355" r:id="rId36"/>
    <p:sldId id="356" r:id="rId3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92" autoAdjust="0"/>
  </p:normalViewPr>
  <p:slideViewPr>
    <p:cSldViewPr>
      <p:cViewPr varScale="1">
        <p:scale>
          <a:sx n="101" d="100"/>
          <a:sy n="101" d="100"/>
        </p:scale>
        <p:origin x="18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5T20:55:43.216" idx="1">
    <p:pos x="10" y="10"/>
    <p:text/>
  </p:cm>
  <p:cm authorId="1" dt="2019-10-05T20:55:45.704" idx="2">
    <p:pos x="146" y="146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2908605-337E-41FD-9477-62A02DAA14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C4D87F0-5F26-4E31-BF60-F298CC50F8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AF4AF62-60FC-4204-BBA0-85C37E0DCFAC}" type="datetimeFigureOut">
              <a:rPr lang="cs-CZ"/>
              <a:pPr>
                <a:defRPr/>
              </a:pPr>
              <a:t>28.03.2021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12A40C8F-4EBB-47B9-A9CF-268BE0E49F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930480AC-981E-4F23-BE94-87C841708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27E57F-AEA1-47C1-9744-F81CBE1707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A5C07F-1395-49F1-B7C4-DB247FBFB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FC56861-6C8B-471D-9E54-2AACB59FA8F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7CA56403-5C32-44FA-BEDB-E99F2CF9D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102ED6C8-1355-4365-B930-6645A9E7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DABC2-F3CA-49B5-8BB3-4F7CBC78FA33}" type="datetimeFigureOut">
              <a:rPr lang="cs-CZ"/>
              <a:pPr>
                <a:defRPr/>
              </a:pPr>
              <a:t>28.03.2021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3645838-D593-4F33-9EEB-6B8478C05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6E33BAD-74F1-4913-8506-B3009ECC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658C9-E933-4436-902C-9079C3C11D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738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603099-FCDF-477E-83EC-CFF4D2B47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D61D2-7731-40E2-83A3-1AAF3BB28A14}" type="datetimeFigureOut">
              <a:rPr lang="cs-CZ"/>
              <a:pPr>
                <a:defRPr/>
              </a:pPr>
              <a:t>28.03.2021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E6D205-E12C-4863-852D-8B8140FC4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E6AB83-2C63-47C4-8C41-C2A1420B9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14E42-5B3C-4B0B-8A8F-3EE14CCDB8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867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880EB8-8282-4A97-B1D4-19534692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21381-C186-45D2-A69E-BE8DDB8A1F9F}" type="datetimeFigureOut">
              <a:rPr lang="cs-CZ"/>
              <a:pPr>
                <a:defRPr/>
              </a:pPr>
              <a:t>28.03.2021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60A88B-4C8C-488A-BB10-9A4813C1A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9520FB-657F-4D81-95C7-DF4597086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7D549-A79B-4711-8A7E-D7455CD632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960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53975"/>
            <a:ext cx="8229600" cy="60721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2DF8904F-0BB5-4EA6-82A5-DE5AAFED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2A1B8-C486-4EED-AD6B-6E8693D7415B}" type="datetimeFigureOut">
              <a:rPr lang="cs-CZ"/>
              <a:pPr>
                <a:defRPr/>
              </a:pPr>
              <a:t>28.03.2021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6FBB9058-A2D9-4006-B5F5-518ED1D2D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62232167-3029-4CA5-9E7F-3F764FF35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DDC0A-E737-4561-A2D3-F7B77BBEE96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227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11DBF3-6671-47B4-951C-1FCCCC46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3BAC7-93B1-4759-80C4-D65FA41C512B}" type="datetimeFigureOut">
              <a:rPr lang="cs-CZ"/>
              <a:pPr>
                <a:defRPr/>
              </a:pPr>
              <a:t>28.03.2021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F6BA71-5BEA-4A35-BFC0-AF4582CB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54D0C3-BFAA-4914-B440-2C0857B6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8B4D5-CBDB-49CD-B319-0BEF2EA62C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214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>
            <a:extLst>
              <a:ext uri="{FF2B5EF4-FFF2-40B4-BE49-F238E27FC236}">
                <a16:creationId xmlns:a16="http://schemas.microsoft.com/office/drawing/2014/main" id="{81CF01F0-EEDA-4826-A45B-5F6F70AA0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361DCD6-B1E7-4B89-B994-C4C070921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C6C20-4385-4078-A620-578EF2AC1A22}" type="datetimeFigureOut">
              <a:rPr lang="cs-CZ"/>
              <a:pPr>
                <a:defRPr/>
              </a:pPr>
              <a:t>28.03.2021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9D4D32A-C783-4967-A1DD-2C28A2D10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5975569-1660-4D7C-9D34-E5D82E27D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7D988-E92C-46FB-9FEC-C37DD8084B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701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106C02D8-9F05-48F8-B804-04F63C018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7BF95-2446-4844-BE25-5BC15C222289}" type="datetimeFigureOut">
              <a:rPr lang="cs-CZ"/>
              <a:pPr>
                <a:defRPr/>
              </a:pPr>
              <a:t>28.03.2021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4BD3396-24CF-4B34-8BEA-C36209EB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CAD92EE-FB66-4019-B359-7598C2CA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8F58-D499-4048-92D0-2DAC4FE72E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5187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56F419BF-2632-4857-8599-8D382C42F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C0734-464B-47E8-8ADA-1B9F6C581AA5}" type="datetimeFigureOut">
              <a:rPr lang="cs-CZ"/>
              <a:pPr>
                <a:defRPr/>
              </a:pPr>
              <a:t>28.03.2021</a:t>
            </a:fld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2DFCCB2B-466E-4E8A-8476-777B71C6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F14CA45-62A3-4350-BAA2-E218E7D2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B7553-0587-4E96-9CF3-B9EBDC6AA2D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223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1A756A97-9349-48A0-B8A4-1CEB5997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695-661C-4694-B0BF-F477222C8D41}" type="datetimeFigureOut">
              <a:rPr lang="cs-CZ"/>
              <a:pPr>
                <a:defRPr/>
              </a:pPr>
              <a:t>28.03.2021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F58CC272-0736-4A3D-9BA0-E3D1A695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02441225-F22D-4AD7-B6EC-E6F24263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A87C4-90FB-4BB2-AD09-42AA98C87B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718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48FEB03C-8616-48B3-AD20-27DC3CC67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36002-9418-424E-AB42-4CB78914074A}" type="datetimeFigureOut">
              <a:rPr lang="cs-CZ"/>
              <a:pPr>
                <a:defRPr/>
              </a:pPr>
              <a:t>28.03.2021</a:t>
            </a:fld>
            <a:endParaRPr lang="cs-CZ" dirty="0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6B9A10E8-632B-4F35-A51E-6F4329DB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CA50CB7D-8270-4393-92B8-0B7996A7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23126-2A3D-4609-A337-F76AD51CDC1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305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71E3B05-4B66-4B26-B8B7-2F05E54C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A514A-3820-48AE-BC29-348E258450D8}" type="datetimeFigureOut">
              <a:rPr lang="cs-CZ"/>
              <a:pPr>
                <a:defRPr/>
              </a:pPr>
              <a:t>28.03.2021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C4A7752-E16E-4840-B566-A3C53596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E10D08C-B05F-4D0B-A7C5-AE49F74A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D6AD3-DCDE-408C-9873-F8C7CB266B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9575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D9FDC26-9A69-415A-8B2E-6D8F31A83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12BD7-03DF-40F8-B8C8-63200AC26336}" type="datetimeFigureOut">
              <a:rPr lang="cs-CZ"/>
              <a:pPr>
                <a:defRPr/>
              </a:pPr>
              <a:t>28.03.2021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8AA0CABE-A2CD-49B7-AD66-06882E7D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2DDCE0B-143D-4929-AAE0-793600361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E0781-1A24-4084-BECF-1499C5EAF4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682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>
            <a:extLst>
              <a:ext uri="{FF2B5EF4-FFF2-40B4-BE49-F238E27FC236}">
                <a16:creationId xmlns:a16="http://schemas.microsoft.com/office/drawing/2014/main" id="{78873DC5-3C96-4F13-BF92-BF1BD23D04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Obrázek 6">
            <a:extLst>
              <a:ext uri="{FF2B5EF4-FFF2-40B4-BE49-F238E27FC236}">
                <a16:creationId xmlns:a16="http://schemas.microsoft.com/office/drawing/2014/main" id="{6DD92ABA-03AA-45BE-914A-3E844754D0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Zástupný symbol pro nadpis 1">
            <a:extLst>
              <a:ext uri="{FF2B5EF4-FFF2-40B4-BE49-F238E27FC236}">
                <a16:creationId xmlns:a16="http://schemas.microsoft.com/office/drawing/2014/main" id="{8F7321BC-E86F-400F-8DFB-ECDC4808E9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9" name="Zástupný symbol pro text 2">
            <a:extLst>
              <a:ext uri="{FF2B5EF4-FFF2-40B4-BE49-F238E27FC236}">
                <a16:creationId xmlns:a16="http://schemas.microsoft.com/office/drawing/2014/main" id="{AE1A6485-85E8-4064-B8F6-9288CE6C8F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49E398-BE93-4784-B4CE-BEA671D96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E43765-44F7-4A82-86BA-01707968F3D9}" type="datetimeFigureOut">
              <a:rPr lang="cs-CZ"/>
              <a:pPr>
                <a:defRPr/>
              </a:pPr>
              <a:t>28.03.2021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9EBF1C-8E64-4809-B227-737F12FCA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FAFF59-57D1-49EC-8F9F-11C64A27B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67FA314F-29D9-49F4-ACF4-75994E34D947}" type="slidenum">
              <a:rPr lang="cs-CZ" altLang="cs-CZ"/>
              <a:pPr/>
              <a:t>‹#›</a:t>
            </a:fld>
            <a:endParaRPr lang="cs-CZ" alt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19FDC2D0-F5BF-42E4-8BC2-355D62C936B6}"/>
              </a:ext>
            </a:extLst>
          </p:cNvPr>
          <p:cNvCxnSpPr/>
          <p:nvPr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 descr="E:\##iba\karim\pack\znacka-full-FN-LF-cs\barva\znacka-full-FN-LF-cs-barva.emf">
            <a:extLst>
              <a:ext uri="{FF2B5EF4-FFF2-40B4-BE49-F238E27FC236}">
                <a16:creationId xmlns:a16="http://schemas.microsoft.com/office/drawing/2014/main" id="{457CDF8B-796E-47C7-9624-45EBEF8F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6337300"/>
            <a:ext cx="18478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17" r:id="rId2"/>
    <p:sldLayoutId id="2147483928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jf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9B8208C0-AFA9-4E85-809F-A44F56D8C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2781300"/>
            <a:ext cx="8640763" cy="3221038"/>
          </a:xfrm>
        </p:spPr>
        <p:txBody>
          <a:bodyPr/>
          <a:lstStyle/>
          <a:p>
            <a:pPr algn="ctr" eaLnBrk="1" hangingPunct="1"/>
            <a:r>
              <a:rPr lang="cs-CZ" altLang="cs-CZ" sz="4000" dirty="0"/>
              <a:t>     ANESTEZIE</a:t>
            </a:r>
            <a:br>
              <a:rPr lang="cs-CZ" altLang="cs-CZ" sz="4000" dirty="0"/>
            </a:br>
            <a:r>
              <a:rPr lang="cs-CZ" altLang="cs-CZ" sz="4000" dirty="0"/>
              <a:t>                      v gynekologii </a:t>
            </a:r>
            <a:br>
              <a:rPr lang="cs-CZ" altLang="cs-CZ" sz="4000" dirty="0"/>
            </a:br>
            <a:r>
              <a:rPr lang="cs-CZ" altLang="cs-CZ" sz="4000" dirty="0"/>
              <a:t>                        a porodnictví</a:t>
            </a:r>
            <a:br>
              <a:rPr lang="cs-CZ" altLang="cs-CZ" sz="4000" dirty="0"/>
            </a:br>
            <a:br>
              <a:rPr lang="cs-CZ" altLang="cs-CZ" sz="3600" dirty="0"/>
            </a:br>
            <a:r>
              <a:rPr lang="cs-CZ" altLang="cs-CZ" sz="3600" dirty="0"/>
              <a:t>                                </a:t>
            </a:r>
            <a:endParaRPr lang="cs-CZ" altLang="cs-CZ" sz="3600" dirty="0">
              <a:latin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0BAD1BF-DB09-4585-A7DF-E9418026F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1275" y="6426200"/>
            <a:ext cx="3673475" cy="431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MUDr. Jitka Zemanová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B6CD3B5-EDBC-4466-B706-0A7E0BDB4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2"/>
    </mc:Choice>
    <mc:Fallback xmlns="">
      <p:transition spd="slow" advTm="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36EC46D1-9A27-4250-B7D5-F68EA54CE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Císařský řez - plánovaný</a:t>
            </a:r>
          </a:p>
        </p:txBody>
      </p:sp>
      <p:sp>
        <p:nvSpPr>
          <p:cNvPr id="14339" name="Obdélník 2">
            <a:extLst>
              <a:ext uri="{FF2B5EF4-FFF2-40B4-BE49-F238E27FC236}">
                <a16:creationId xmlns:a16="http://schemas.microsoft.com/office/drawing/2014/main" id="{2CCEBAAF-A562-458F-9028-8C601DFEC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765175"/>
            <a:ext cx="8364538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000" b="1" dirty="0">
                <a:solidFill>
                  <a:srgbClr val="C00000"/>
                </a:solidFill>
                <a:latin typeface="+mj-lt"/>
              </a:rPr>
              <a:t>Indikace: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Ze strany matky: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kefalo-pelvický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nepoměr,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placenta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praevia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percreta</a:t>
            </a: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preeklampsie,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jizva na děloze, vícečetné těhotenství,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Interní onemocnění matky,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oční vady, ortopedické komplikace, stavy po neurochirurgických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operacích a aneurysmatech, psychologická indikace,.....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Ze strany plodu: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konec pánevní,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deflexní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poloha,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asynklitismus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, vysoký přímý stav,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chronická hypoxie plodu a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intrauteriní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růstová retardace,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Infekce plodových obalů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</p:txBody>
      </p:sp>
      <p:pic>
        <p:nvPicPr>
          <p:cNvPr id="14340" name="Picture 8" descr="32 T 4">
            <a:extLst>
              <a:ext uri="{FF2B5EF4-FFF2-40B4-BE49-F238E27FC236}">
                <a16:creationId xmlns:a16="http://schemas.microsoft.com/office/drawing/2014/main" id="{A21BA1C6-627B-42D9-A157-DF3028668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0597" b="69"/>
          <a:stretch>
            <a:fillRect/>
          </a:stretch>
        </p:blipFill>
        <p:spPr bwMode="auto">
          <a:xfrm>
            <a:off x="6743700" y="908050"/>
            <a:ext cx="18192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2153425-5AB5-4624-8032-C23ADDAC3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44"/>
    </mc:Choice>
    <mc:Fallback xmlns="">
      <p:transition spd="slow" advTm="72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48F012EA-50CB-4BD0-A802-826C1234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Císařský řez –urgentní - akutní</a:t>
            </a:r>
          </a:p>
        </p:txBody>
      </p:sp>
      <p:sp>
        <p:nvSpPr>
          <p:cNvPr id="10243" name="Obdélník 2">
            <a:extLst>
              <a:ext uri="{FF2B5EF4-FFF2-40B4-BE49-F238E27FC236}">
                <a16:creationId xmlns:a16="http://schemas.microsoft.com/office/drawing/2014/main" id="{B587E82E-3233-40FD-AD1C-CFD3241CD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765175"/>
            <a:ext cx="8364538" cy="554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3000" b="1" dirty="0">
                <a:solidFill>
                  <a:srgbClr val="C00000"/>
                </a:solidFill>
                <a:latin typeface="+mj-lt"/>
              </a:rPr>
              <a:t>Indikace: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Ze strany matky: </a:t>
            </a:r>
          </a:p>
          <a:p>
            <a:pPr>
              <a:defRPr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abrupce placenty,</a:t>
            </a:r>
          </a:p>
          <a:p>
            <a:pPr>
              <a:defRPr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dysfunkce dělohy, </a:t>
            </a:r>
          </a:p>
          <a:p>
            <a:pPr>
              <a:defRPr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placenta </a:t>
            </a:r>
            <a:r>
              <a:rPr lang="cs-CZ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praevia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</a:t>
            </a:r>
          </a:p>
          <a:p>
            <a:pPr>
              <a:defRPr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krvácení nejasného původu,</a:t>
            </a:r>
          </a:p>
          <a:p>
            <a:pPr>
              <a:defRPr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ruptura dělohy, </a:t>
            </a:r>
          </a:p>
          <a:p>
            <a:pPr>
              <a:defRPr/>
            </a:pPr>
            <a:r>
              <a:rPr lang="cs-CZ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preeklampsie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eklampsie, HELLP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,.....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Ze strany plodu: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výhřez pupečníku,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tíseň plodu,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malpozice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plodu,...</a:t>
            </a: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latin typeface="Arial" pitchFamily="34" charset="0"/>
            </a:endParaRPr>
          </a:p>
        </p:txBody>
      </p:sp>
      <p:pic>
        <p:nvPicPr>
          <p:cNvPr id="15364" name="Picture 8" descr="32 T 4">
            <a:extLst>
              <a:ext uri="{FF2B5EF4-FFF2-40B4-BE49-F238E27FC236}">
                <a16:creationId xmlns:a16="http://schemas.microsoft.com/office/drawing/2014/main" id="{07B758C2-32A2-4B8F-9201-CE4376E1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0597" b="69"/>
          <a:stretch>
            <a:fillRect/>
          </a:stretch>
        </p:blipFill>
        <p:spPr bwMode="auto">
          <a:xfrm>
            <a:off x="6732588" y="981075"/>
            <a:ext cx="18192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53DB89D-0F74-4BE7-96DE-32D85F641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72"/>
    </mc:Choice>
    <mc:Fallback xmlns="">
      <p:transition spd="slow" advTm="3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E6745B19-86E0-4D86-B92B-EC1FB62D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44500"/>
            <a:ext cx="5483225" cy="4953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  <a:latin typeface="Roboto-Bold"/>
              </a:rPr>
              <a:t>Volba typu anestezie</a:t>
            </a:r>
            <a:br>
              <a:rPr lang="cs-CZ" altLang="cs-CZ">
                <a:solidFill>
                  <a:srgbClr val="FF0000"/>
                </a:solidFill>
                <a:latin typeface="Roboto-Bold"/>
              </a:rPr>
            </a:br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16387" name="Obdélník 2">
            <a:extLst>
              <a:ext uri="{FF2B5EF4-FFF2-40B4-BE49-F238E27FC236}">
                <a16:creationId xmlns:a16="http://schemas.microsoft.com/office/drawing/2014/main" id="{D680A556-420C-4474-A221-2E9D15BF7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1833563"/>
            <a:ext cx="52562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Vzít v úvahu stav a přání rodičky,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   stav dítěte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Zvážit vliv anestezie na plod,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  přímý vliv při průchodu přes </a:t>
            </a:r>
            <a:r>
              <a:rPr lang="pl-PL" altLang="cs-CZ" sz="2000" dirty="0">
                <a:solidFill>
                  <a:srgbClr val="000000"/>
                </a:solidFill>
                <a:latin typeface="+mj-lt"/>
              </a:rPr>
              <a:t>placentu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2000" dirty="0">
                <a:solidFill>
                  <a:srgbClr val="000000"/>
                </a:solidFill>
                <a:latin typeface="+mj-lt"/>
              </a:rPr>
              <a:t>    hemodynamické změny matky</a:t>
            </a:r>
            <a:endParaRPr lang="cs-CZ" altLang="cs-CZ" sz="2000" dirty="0">
              <a:latin typeface="+mj-lt"/>
            </a:endParaRPr>
          </a:p>
        </p:txBody>
      </p:sp>
      <p:pic>
        <p:nvPicPr>
          <p:cNvPr id="16388" name="Picture 5" descr="DSC_1036">
            <a:extLst>
              <a:ext uri="{FF2B5EF4-FFF2-40B4-BE49-F238E27FC236}">
                <a16:creationId xmlns:a16="http://schemas.microsoft.com/office/drawing/2014/main" id="{C91A93CB-7B77-4DE6-978C-B61DDC3E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92150"/>
            <a:ext cx="3119437" cy="554513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4E6039-A606-4A9D-9ADA-86530926F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99"/>
    </mc:Choice>
    <mc:Fallback xmlns="">
      <p:transition spd="slow" advTm="47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9BA758F2-D358-44E6-9F14-6B4498CEE0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4988" y="333375"/>
            <a:ext cx="3030537" cy="719138"/>
          </a:xfrm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z="2400">
                <a:solidFill>
                  <a:srgbClr val="FF3300"/>
                </a:solidFill>
              </a:rPr>
              <a:t>Císařský řez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F4BA574F-C7D5-4B65-AD5B-8B00B4014E6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55650" y="1341438"/>
            <a:ext cx="3311525" cy="36004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 u="sng" dirty="0"/>
              <a:t>Celková anestezie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b="1" u="sng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Rychlý úvod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err="1"/>
              <a:t>Hemodynamická</a:t>
            </a:r>
            <a:r>
              <a:rPr lang="cs-CZ" altLang="cs-CZ" sz="2000" b="1" dirty="0"/>
              <a:t> stabilita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Dobré operační podmínky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FF0000"/>
                </a:solidFill>
              </a:rPr>
              <a:t>Riziko obtížné intubace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FF0000"/>
                </a:solidFill>
              </a:rPr>
              <a:t>Riziko hypoxie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FF0000"/>
                </a:solidFill>
              </a:rPr>
              <a:t>Riziko aspirace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solidFill>
                  <a:srgbClr val="FF0000"/>
                </a:solidFill>
              </a:rPr>
              <a:t>Riziko ovlivnění novorozence anestetiky</a:t>
            </a:r>
          </a:p>
        </p:txBody>
      </p:sp>
      <p:sp>
        <p:nvSpPr>
          <p:cNvPr id="8196" name="Rectangle 5">
            <a:extLst>
              <a:ext uri="{FF2B5EF4-FFF2-40B4-BE49-F238E27FC236}">
                <a16:creationId xmlns:a16="http://schemas.microsoft.com/office/drawing/2014/main" id="{96736498-319D-4711-8FFB-86741D81389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26000" y="1125538"/>
            <a:ext cx="4284663" cy="415131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u="sng" dirty="0">
                <a:solidFill>
                  <a:schemeClr val="accent1">
                    <a:lumMod val="50000"/>
                  </a:schemeClr>
                </a:solidFill>
              </a:rPr>
              <a:t>Svodná anestezie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solidFill>
                  <a:schemeClr val="accent1">
                    <a:lumMod val="50000"/>
                  </a:schemeClr>
                </a:solidFill>
              </a:rPr>
              <a:t>Odpadá riziko obtížné intubace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solidFill>
                  <a:schemeClr val="accent1">
                    <a:lumMod val="50000"/>
                  </a:schemeClr>
                </a:solidFill>
              </a:rPr>
              <a:t>Snížení rizika aspirace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solidFill>
                  <a:schemeClr val="accent1">
                    <a:lumMod val="50000"/>
                  </a:schemeClr>
                </a:solidFill>
              </a:rPr>
              <a:t>Snížená expozice anestetiky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solidFill>
                  <a:schemeClr val="accent1">
                    <a:lumMod val="50000"/>
                  </a:schemeClr>
                </a:solidFill>
              </a:rPr>
              <a:t>Psychosociální vazba dítě-matka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solidFill>
                  <a:schemeClr val="accent1">
                    <a:lumMod val="50000"/>
                  </a:schemeClr>
                </a:solidFill>
              </a:rPr>
              <a:t>Možnost pooperační </a:t>
            </a:r>
            <a:r>
              <a:rPr lang="cs-CZ" altLang="cs-CZ" sz="2000" b="1" dirty="0" err="1">
                <a:solidFill>
                  <a:schemeClr val="accent1">
                    <a:lumMod val="50000"/>
                  </a:schemeClr>
                </a:solidFill>
              </a:rPr>
              <a:t>analgézie</a:t>
            </a:r>
            <a:endParaRPr lang="cs-CZ" altLang="cs-CZ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rgbClr val="FF0000"/>
                </a:solidFill>
              </a:rPr>
              <a:t>Časová prodleva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rgbClr val="FF0000"/>
                </a:solidFill>
              </a:rPr>
              <a:t>Riziko hypotenze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rgbClr val="FF0000"/>
                </a:solidFill>
              </a:rPr>
              <a:t>Riziko nedostatečného rozsahu anestezie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rgbClr val="FF0000"/>
                </a:solidFill>
              </a:rPr>
              <a:t>U SA riziko </a:t>
            </a:r>
            <a:r>
              <a:rPr lang="cs-CZ" altLang="cs-CZ" sz="2000" dirty="0" err="1">
                <a:solidFill>
                  <a:srgbClr val="FF0000"/>
                </a:solidFill>
              </a:rPr>
              <a:t>postpunkční</a:t>
            </a:r>
            <a:r>
              <a:rPr lang="cs-CZ" altLang="cs-CZ" sz="2000" dirty="0">
                <a:solidFill>
                  <a:srgbClr val="FF0000"/>
                </a:solidFill>
              </a:rPr>
              <a:t> bolesti hlavy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D636CF48-C50C-44E7-8253-ACCD6F1DE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2741613"/>
            <a:ext cx="1970087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17414" name="Picture 7">
            <a:extLst>
              <a:ext uri="{FF2B5EF4-FFF2-40B4-BE49-F238E27FC236}">
                <a16:creationId xmlns:a16="http://schemas.microsoft.com/office/drawing/2014/main" id="{1E92D8F9-51C0-4385-9A98-1ACE98374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23889" r="68611" b="52037"/>
          <a:stretch>
            <a:fillRect/>
          </a:stretch>
        </p:blipFill>
        <p:spPr bwMode="auto">
          <a:xfrm>
            <a:off x="198438" y="4719638"/>
            <a:ext cx="2389187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44C35B0-72DA-4EBA-AEF6-CD9EE9321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71"/>
    </mc:Choice>
    <mc:Fallback xmlns="">
      <p:transition spd="slow" advTm="199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D9170F34-A6FB-4103-A891-23FA5E6D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61938"/>
            <a:ext cx="5483225" cy="4953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  <a:latin typeface="Roboto-Bold"/>
              </a:rPr>
              <a:t>Volba typu anestezie</a:t>
            </a:r>
            <a:br>
              <a:rPr lang="cs-CZ" altLang="cs-CZ">
                <a:solidFill>
                  <a:srgbClr val="FF0000"/>
                </a:solidFill>
                <a:latin typeface="Roboto-Bold"/>
              </a:rPr>
            </a:br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18435" name="Obdélník 2">
            <a:extLst>
              <a:ext uri="{FF2B5EF4-FFF2-40B4-BE49-F238E27FC236}">
                <a16:creationId xmlns:a16="http://schemas.microsoft.com/office/drawing/2014/main" id="{932F44E3-D112-4A6A-9283-219646A6F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796925"/>
            <a:ext cx="8208962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2A3991"/>
                </a:solidFill>
                <a:latin typeface="+mj-lt"/>
              </a:rPr>
              <a:t>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+mj-lt"/>
              </a:rPr>
              <a:t>Indikace: </a:t>
            </a: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masivní krvácení, </a:t>
            </a:r>
            <a:r>
              <a:rPr lang="cs-CZ" altLang="cs-CZ" sz="1800" dirty="0" err="1">
                <a:solidFill>
                  <a:srgbClr val="000000"/>
                </a:solidFill>
                <a:latin typeface="+mj-lt"/>
              </a:rPr>
              <a:t>koagulopatie</a:t>
            </a: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, selhání </a:t>
            </a:r>
            <a:r>
              <a:rPr lang="cs-CZ" altLang="cs-CZ" sz="1800" dirty="0" err="1">
                <a:solidFill>
                  <a:srgbClr val="000000"/>
                </a:solidFill>
                <a:latin typeface="+mj-lt"/>
              </a:rPr>
              <a:t>neuroaxiální</a:t>
            </a: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 anestezie,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odmítnutí </a:t>
            </a:r>
            <a:r>
              <a:rPr lang="cs-CZ" altLang="cs-CZ" sz="1800" dirty="0" err="1">
                <a:solidFill>
                  <a:srgbClr val="000000"/>
                </a:solidFill>
                <a:latin typeface="+mj-lt"/>
              </a:rPr>
              <a:t>neuroaxiální</a:t>
            </a: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 anestezie matkou, těžký distres plodu, významné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psychiatrické onemocnění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+mj-lt"/>
              </a:rPr>
              <a:t>Kontraindikace: </a:t>
            </a: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obtížná intubace, maligní hypertermie, těžké astma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2A3991"/>
                </a:solidFill>
                <a:latin typeface="+mj-lt"/>
              </a:rPr>
              <a:t>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+mj-lt"/>
              </a:rPr>
              <a:t>Indikace: </a:t>
            </a: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obecně doporučovaná technika, najezená rodička, hypertenze matky, přání matky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+mj-lt"/>
              </a:rPr>
              <a:t>Kontraindikace: </a:t>
            </a: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hypotenze, </a:t>
            </a:r>
            <a:r>
              <a:rPr lang="cs-CZ" altLang="cs-CZ" sz="1800" dirty="0" err="1">
                <a:solidFill>
                  <a:srgbClr val="000000"/>
                </a:solidFill>
                <a:latin typeface="+mj-lt"/>
              </a:rPr>
              <a:t>koagulopatie</a:t>
            </a: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, aplikace LMWH v posledních 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hodinách, sepse, infekce v místě vpichu, ↑ intrakraniální tlak, nesouhlas rodičky,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málo času</a:t>
            </a:r>
            <a:endParaRPr lang="cs-CZ" altLang="cs-CZ" sz="1800" dirty="0">
              <a:latin typeface="+mj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B993482-2AD9-4FFC-BB01-85A18D8DB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26"/>
    </mc:Choice>
    <mc:Fallback xmlns="">
      <p:transition spd="slow" advTm="69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3FAC9D04-23B8-48DB-A92C-F407ECCB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813"/>
            <a:ext cx="5483225" cy="4953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  <a:latin typeface="Roboto-Bold"/>
              </a:rPr>
              <a:t>Prevence kyselé aspirace:</a:t>
            </a:r>
            <a:br>
              <a:rPr lang="cs-CZ" altLang="cs-CZ">
                <a:solidFill>
                  <a:srgbClr val="FF0000"/>
                </a:solidFill>
                <a:latin typeface="Roboto-Bold"/>
              </a:rPr>
            </a:br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9219" name="Obdélník 2">
            <a:extLst>
              <a:ext uri="{FF2B5EF4-FFF2-40B4-BE49-F238E27FC236}">
                <a16:creationId xmlns:a16="http://schemas.microsoft.com/office/drawing/2014/main" id="{2F658FC5-E68E-42EE-BF59-F63A994EE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68413"/>
            <a:ext cx="8496300" cy="4648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+mj-lt"/>
              </a:rPr>
              <a:t>Lačnění optimálně noční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400" b="1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6 - 8hod,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lehčí večeře,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čiré nesycené tekutiny 2 hod. před operací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+mj-lt"/>
              </a:rPr>
              <a:t>Podávání antacid </a:t>
            </a:r>
            <a:r>
              <a:rPr lang="cs-CZ" altLang="cs-CZ" sz="2400" dirty="0">
                <a:solidFill>
                  <a:srgbClr val="000000"/>
                </a:solidFill>
                <a:latin typeface="+mj-lt"/>
              </a:rPr>
              <a:t>- individuálně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4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suspenzní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antacida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jsou KI (v případě aspirace poškodí plíce),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natrium citrát sám vyvolává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nauseu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H2 - blokátory -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ranitidin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či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famotidin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1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tbl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. V - R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metoclopramid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- ↑ motilitu horního GIT a ↑ tonus dolního jícnového    svěrače</a:t>
            </a:r>
            <a:endParaRPr lang="cs-CZ" altLang="cs-CZ" sz="2000" dirty="0">
              <a:latin typeface="+mj-lt"/>
            </a:endParaRPr>
          </a:p>
        </p:txBody>
      </p:sp>
      <p:pic>
        <p:nvPicPr>
          <p:cNvPr id="19460" name="Picture 5" descr="Zdravý talíř - zdravá strava">
            <a:extLst>
              <a:ext uri="{FF2B5EF4-FFF2-40B4-BE49-F238E27FC236}">
                <a16:creationId xmlns:a16="http://schemas.microsoft.com/office/drawing/2014/main" id="{DF270C82-F3A7-48B7-A592-85CD6413D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8913"/>
            <a:ext cx="352583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D62CCC-7C31-4407-AD79-A10B971E2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66"/>
    </mc:Choice>
    <mc:Fallback xmlns="">
      <p:transition spd="slow" advTm="6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8">
            <a:extLst>
              <a:ext uri="{FF2B5EF4-FFF2-40B4-BE49-F238E27FC236}">
                <a16:creationId xmlns:a16="http://schemas.microsoft.com/office/drawing/2014/main" id="{4641822D-43F1-4094-B84F-E5613B342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743" y="935435"/>
            <a:ext cx="4354513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5">
            <a:extLst>
              <a:ext uri="{FF2B5EF4-FFF2-40B4-BE49-F238E27FC236}">
                <a16:creationId xmlns:a16="http://schemas.microsoft.com/office/drawing/2014/main" id="{37B0A8A6-5275-4B6C-B062-85F939900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" y="4221163"/>
            <a:ext cx="8845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40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sk-SK" altLang="sk-SK" sz="4000" b="1" dirty="0" err="1">
                <a:solidFill>
                  <a:srgbClr val="C00000"/>
                </a:solidFill>
                <a:cs typeface="Calibri" panose="020F0502020204030204" pitchFamily="34" charset="0"/>
              </a:rPr>
              <a:t>Těhotná</a:t>
            </a:r>
            <a:r>
              <a:rPr lang="sk-SK" altLang="sk-SK" sz="4000" b="1" dirty="0">
                <a:solidFill>
                  <a:srgbClr val="C00000"/>
                </a:solidFill>
                <a:cs typeface="Calibri" panose="020F0502020204030204" pitchFamily="34" charset="0"/>
              </a:rPr>
              <a:t> žena</a:t>
            </a:r>
            <a:r>
              <a:rPr lang="en-US" altLang="sk-SK" sz="4000" b="1" dirty="0">
                <a:solidFill>
                  <a:srgbClr val="C00000"/>
                </a:solidFill>
                <a:cs typeface="Calibri" panose="020F0502020204030204" pitchFamily="34" charset="0"/>
              </a:rPr>
              <a:t> po 16.tydnu</a:t>
            </a:r>
            <a:endParaRPr lang="cs-CZ" altLang="sk-SK" sz="4000" b="1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4000" b="1" dirty="0">
                <a:solidFill>
                  <a:srgbClr val="C00000"/>
                </a:solidFill>
                <a:cs typeface="Calibri" panose="020F0502020204030204" pitchFamily="34" charset="0"/>
              </a:rPr>
              <a:t> nikdy </a:t>
            </a:r>
            <a:r>
              <a:rPr lang="sk-SK" altLang="sk-SK" sz="4000" b="1" dirty="0" err="1">
                <a:solidFill>
                  <a:srgbClr val="C00000"/>
                </a:solidFill>
                <a:cs typeface="Calibri" panose="020F0502020204030204" pitchFamily="34" charset="0"/>
              </a:rPr>
              <a:t>není</a:t>
            </a:r>
            <a:r>
              <a:rPr lang="sk-SK" altLang="sk-SK" sz="4000" b="1" dirty="0">
                <a:solidFill>
                  <a:srgbClr val="C00000"/>
                </a:solidFill>
                <a:cs typeface="Calibri" panose="020F0502020204030204" pitchFamily="34" charset="0"/>
              </a:rPr>
              <a:t> lačná </a:t>
            </a:r>
            <a:r>
              <a:rPr lang="en-US" altLang="sk-SK" sz="4000" b="1" dirty="0">
                <a:solidFill>
                  <a:srgbClr val="C00000"/>
                </a:solidFill>
                <a:cs typeface="Calibri" panose="020F0502020204030204" pitchFamily="34" charset="0"/>
              </a:rPr>
              <a:t>!!!</a:t>
            </a:r>
            <a:endParaRPr lang="sk-SK" altLang="sk-SK" sz="4000" b="1" dirty="0">
              <a:cs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F177D5-1A75-479E-A36F-BCD778A24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8"/>
    </mc:Choice>
    <mc:Fallback xmlns="">
      <p:transition spd="slow" advTm="19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971E3AD4-75B0-4EAC-B158-5E8DB5AD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76250"/>
            <a:ext cx="5483225" cy="495300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  <a:latin typeface="Roboto-Bold"/>
              </a:rPr>
              <a:t>Celková anestezie u císařského řezu</a:t>
            </a:r>
            <a:br>
              <a:rPr lang="cs-CZ" altLang="cs-CZ" sz="2400" dirty="0">
                <a:solidFill>
                  <a:srgbClr val="FF0000"/>
                </a:solidFill>
                <a:latin typeface="Roboto-Bold"/>
              </a:rPr>
            </a:b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12291" name="Obdélník 2">
            <a:extLst>
              <a:ext uri="{FF2B5EF4-FFF2-40B4-BE49-F238E27FC236}">
                <a16:creationId xmlns:a16="http://schemas.microsoft.com/office/drawing/2014/main" id="{172D66B3-787C-49F5-9B0E-42C701C17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96975"/>
            <a:ext cx="8640763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zhodnotit riziko obtížné intubace</a:t>
            </a:r>
          </a:p>
          <a:p>
            <a:pPr marL="285750" indent="-285750">
              <a:spcBef>
                <a:spcPct val="0"/>
              </a:spcBef>
              <a:defRPr/>
            </a:pPr>
            <a:endParaRPr lang="cs-CZ" altLang="cs-CZ" sz="2000" b="1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prevence aorto-</a:t>
            </a:r>
            <a:r>
              <a:rPr lang="cs-CZ" altLang="cs-CZ" sz="2000" b="1" dirty="0" err="1">
                <a:solidFill>
                  <a:srgbClr val="000000"/>
                </a:solidFill>
                <a:latin typeface="+mj-lt"/>
              </a:rPr>
              <a:t>kavální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 komprese – náklon operačního stolu o 15°  doleva</a:t>
            </a:r>
          </a:p>
          <a:p>
            <a:pPr marL="342900" indent="-342900">
              <a:spcBef>
                <a:spcPct val="0"/>
              </a:spcBef>
              <a:defRPr/>
            </a:pPr>
            <a:endParaRPr lang="cs-CZ" altLang="cs-CZ" sz="2000" b="1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na A-K kompresi myslet kdykoliv po 20.týdnu gestace</a:t>
            </a:r>
          </a:p>
          <a:p>
            <a:pPr marL="342900" indent="-342900">
              <a:spcBef>
                <a:spcPct val="0"/>
              </a:spcBef>
              <a:defRPr/>
            </a:pPr>
            <a:endParaRPr lang="cs-CZ" altLang="cs-CZ" sz="2000" dirty="0">
              <a:solidFill>
                <a:srgbClr val="000000"/>
              </a:solidFill>
              <a:latin typeface="Roboto-Regular"/>
            </a:endParaRPr>
          </a:p>
        </p:txBody>
      </p:sp>
      <p:pic>
        <p:nvPicPr>
          <p:cNvPr id="21508" name="Picture 6">
            <a:extLst>
              <a:ext uri="{FF2B5EF4-FFF2-40B4-BE49-F238E27FC236}">
                <a16:creationId xmlns:a16="http://schemas.microsoft.com/office/drawing/2014/main" id="{D569D58F-66ED-42E2-80E8-CEA72C29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27338"/>
            <a:ext cx="693261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A3B7FE0-755B-4AF8-9F55-64E065155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22"/>
    </mc:Choice>
    <mc:Fallback>
      <p:transition spd="slow" advTm="57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Obdélník 2">
            <a:extLst>
              <a:ext uri="{FF2B5EF4-FFF2-40B4-BE49-F238E27FC236}">
                <a16:creationId xmlns:a16="http://schemas.microsoft.com/office/drawing/2014/main" id="{484262E4-5870-443B-A801-CD12FAB18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82663"/>
            <a:ext cx="8363272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●  </a:t>
            </a:r>
            <a:r>
              <a:rPr lang="cs-CZ" altLang="cs-CZ" sz="1800" b="1" dirty="0">
                <a:solidFill>
                  <a:srgbClr val="000000"/>
                </a:solidFill>
                <a:latin typeface="+mj-lt"/>
              </a:rPr>
              <a:t>Monitorace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altLang="cs-CZ" sz="2000" b="1" dirty="0" err="1">
                <a:solidFill>
                  <a:srgbClr val="000000"/>
                </a:solidFill>
                <a:latin typeface="+mj-lt"/>
              </a:rPr>
              <a:t>Preoxygenace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před úvodem do CA 6 - 8 l/min po dobu 4 min., 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nebo  4 – 8 hlubokých nádechů 100% O2 , 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Z důvodu minimalizace účinku anestetik na plod je pacientka nejdříve plně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připravena k zahájení operačního výkonu, teprve potom je uvedena do CA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Vždy RSI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thiopental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/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propofol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+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succinylcholin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/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rocuronium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(pouze za přítomnosti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sugammadexu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                                                                                                                        16mg/kg</a:t>
            </a:r>
            <a:endParaRPr lang="cs-CZ" altLang="cs-CZ" sz="2000" dirty="0">
              <a:latin typeface="+mj-lt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B2BE06A-93E7-4B65-AF6D-7F0A5854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648"/>
            <a:ext cx="5483225" cy="495300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  <a:latin typeface="Roboto-Bold"/>
              </a:rPr>
              <a:t>Celková anestezie u císařského řezu</a:t>
            </a:r>
            <a:br>
              <a:rPr lang="cs-CZ" altLang="cs-CZ" sz="2400" dirty="0">
                <a:solidFill>
                  <a:srgbClr val="FF0000"/>
                </a:solidFill>
                <a:latin typeface="Roboto-Bold"/>
              </a:rPr>
            </a:br>
            <a:endParaRPr lang="cs-CZ" altLang="cs-CZ" sz="2400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E57F03F-D2EE-4F7F-A308-B9EC6055CC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434433"/>
              </p:ext>
            </p:extLst>
          </p:nvPr>
        </p:nvGraphicFramePr>
        <p:xfrm>
          <a:off x="7020272" y="4460538"/>
          <a:ext cx="18954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lip" r:id="rId4" imgW="2190718" imgH="3248082" progId="MS_ClipArt_Gallery.2">
                  <p:embed/>
                </p:oleObj>
              </mc:Choice>
              <mc:Fallback>
                <p:oleObj name="Klip" r:id="rId4" imgW="2190718" imgH="3248082" progId="MS_ClipArt_Gallery.2">
                  <p:embed/>
                  <p:pic>
                    <p:nvPicPr>
                      <p:cNvPr id="18436" name="Object 4">
                        <a:extLst>
                          <a:ext uri="{FF2B5EF4-FFF2-40B4-BE49-F238E27FC236}">
                            <a16:creationId xmlns:a16="http://schemas.microsoft.com/office/drawing/2014/main" id="{0370118C-F8E8-43B6-882F-62589C3B6C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4460538"/>
                        <a:ext cx="1895475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E35B35-EABF-48D6-B1BC-2C131D89B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038"/>
    </mc:Choice>
    <mc:Fallback>
      <p:transition spd="slow" advTm="167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délník 2">
            <a:extLst>
              <a:ext uri="{FF2B5EF4-FFF2-40B4-BE49-F238E27FC236}">
                <a16:creationId xmlns:a16="http://schemas.microsoft.com/office/drawing/2014/main" id="{63B31D06-B9A3-4B97-BACE-FE8B93E7A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765175"/>
            <a:ext cx="8351838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Při neúspěchu intubace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(2 pokusy)……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zavést LMA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a prodechnout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-  teprve až poté řešíme obtížnou intubaci standardními postupy pro obtížnou intubaci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000" b="1" dirty="0">
                <a:solidFill>
                  <a:srgbClr val="000000"/>
                </a:solidFill>
                <a:latin typeface="+mj-lt"/>
              </a:rPr>
              <a:t>Cílem anestezie je zajistit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○ Odpovídající oxygenaci a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normokapnii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matky a plodu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○ Dostatečnou hloubku anestezie pro matku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○ Minimalizace NÚ na plod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○ Vytvořit optimální operační podmínky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○ Minimalizovat NÚ anestetik na kontrakci dělohy</a:t>
            </a:r>
            <a:endParaRPr lang="cs-CZ" altLang="cs-CZ" sz="2000" dirty="0">
              <a:latin typeface="+mj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72E8D9-0A88-43A2-A071-D4CD301BF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94"/>
    </mc:Choice>
    <mc:Fallback>
      <p:transition spd="slow" advTm="165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1980BC43-7E7D-4090-83F6-1CA4F60F8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540750" cy="10795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Celková anestezie bez intubace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Celková anestezie s intubací a řízenou ventilací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Svodná anestezie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Epidurální katétr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TAP blok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folHlink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folHlink"/>
              </a:solidFill>
            </a:endParaRP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DDC7FEB1-EDDE-4D57-9A5A-BD8AD39B4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265113"/>
            <a:ext cx="4738688" cy="14303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8585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2875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77165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2885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8605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4325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0045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D20A11"/>
              </a:buClr>
              <a:buSzPct val="85000"/>
              <a:buFont typeface="Wingdings" panose="05000000000000000000" pitchFamily="2" charset="2"/>
              <a:buChar char="§"/>
            </a:pPr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Vaginálně prováděné výkony</a:t>
            </a:r>
          </a:p>
          <a:p>
            <a:pPr eaLnBrk="1" hangingPunct="1">
              <a:buClr>
                <a:srgbClr val="D20A11"/>
              </a:buClr>
              <a:buSzPct val="85000"/>
              <a:buFont typeface="Wingdings" panose="05000000000000000000" pitchFamily="2" charset="2"/>
              <a:buChar char="§"/>
            </a:pPr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Abdominálně prováděné výkony</a:t>
            </a:r>
          </a:p>
          <a:p>
            <a:pPr eaLnBrk="1" hangingPunct="1">
              <a:buClr>
                <a:srgbClr val="D20A11"/>
              </a:buClr>
              <a:buSzPct val="85000"/>
              <a:buFont typeface="Wingdings" panose="05000000000000000000" pitchFamily="2" charset="2"/>
              <a:buChar char="§"/>
            </a:pPr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Laparoskopická operativa</a:t>
            </a:r>
          </a:p>
        </p:txBody>
      </p:sp>
      <p:pic>
        <p:nvPicPr>
          <p:cNvPr id="6148" name="Picture 5" descr="DSC_1039">
            <a:extLst>
              <a:ext uri="{FF2B5EF4-FFF2-40B4-BE49-F238E27FC236}">
                <a16:creationId xmlns:a16="http://schemas.microsoft.com/office/drawing/2014/main" id="{6ABD3226-B919-4D5A-B68D-F9596396B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4202113"/>
            <a:ext cx="5148262" cy="2370137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3C515B4-A19A-440F-B538-9B4077556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73"/>
    </mc:Choice>
    <mc:Fallback xmlns="">
      <p:transition spd="slow" advTm="94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Obdélník 2">
            <a:extLst>
              <a:ext uri="{FF2B5EF4-FFF2-40B4-BE49-F238E27FC236}">
                <a16:creationId xmlns:a16="http://schemas.microsoft.com/office/drawing/2014/main" id="{59C3B69C-64FA-4DCE-826D-B03D1FAF1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764704"/>
            <a:ext cx="8424862" cy="409342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SzPct val="121000"/>
              <a:defRPr/>
            </a:pPr>
            <a:r>
              <a:rPr lang="cs-CZ" altLang="cs-CZ" sz="2000" b="1" dirty="0" err="1">
                <a:latin typeface="+mj-lt"/>
              </a:rPr>
              <a:t>Nedepolarizující</a:t>
            </a:r>
            <a:r>
              <a:rPr lang="cs-CZ" altLang="cs-CZ" sz="2000" b="1" dirty="0">
                <a:latin typeface="+mj-lt"/>
              </a:rPr>
              <a:t> relaxancia </a:t>
            </a:r>
            <a:r>
              <a:rPr lang="cs-CZ" altLang="cs-CZ" sz="2000" dirty="0">
                <a:latin typeface="+mj-lt"/>
              </a:rPr>
              <a:t>můžeme podat hned po intubaci</a:t>
            </a:r>
          </a:p>
          <a:p>
            <a:pPr marL="342900" indent="-342900">
              <a:spcBef>
                <a:spcPct val="0"/>
              </a:spcBef>
              <a:defRPr/>
            </a:pPr>
            <a:endParaRPr lang="cs-CZ" altLang="cs-CZ" sz="2000" dirty="0">
              <a:latin typeface="+mj-lt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b="1" dirty="0">
                <a:latin typeface="+mj-lt"/>
              </a:rPr>
              <a:t>Inhalační anestetika  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cs-CZ" altLang="cs-CZ" sz="2000" dirty="0">
                <a:latin typeface="+mj-lt"/>
              </a:rPr>
              <a:t>do podvázání pupečníku lze MAC 0,75 - 1,0, 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cs-CZ" altLang="cs-CZ" sz="2000" dirty="0">
                <a:latin typeface="+mj-lt"/>
              </a:rPr>
              <a:t>po vybavení plodu snížit MAC na 0,5 - 0,75 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r>
              <a:rPr lang="cs-CZ" altLang="cs-CZ" sz="2000" dirty="0">
                <a:latin typeface="+mj-lt"/>
              </a:rPr>
              <a:t>v těhotenství je spotřeba volatilních anestetik o 30% nižší </a:t>
            </a:r>
          </a:p>
          <a:p>
            <a:pPr marL="342900" indent="-342900">
              <a:spcBef>
                <a:spcPct val="0"/>
              </a:spcBef>
              <a:buFontTx/>
              <a:buChar char="-"/>
              <a:defRPr/>
            </a:pPr>
            <a:endParaRPr lang="cs-CZ" altLang="cs-CZ" sz="2000" dirty="0">
              <a:latin typeface="+mj-lt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b="1" dirty="0" err="1">
                <a:latin typeface="+mj-lt"/>
              </a:rPr>
              <a:t>Opioidy</a:t>
            </a:r>
            <a:r>
              <a:rPr lang="cs-CZ" altLang="cs-CZ" sz="2000" b="1" dirty="0">
                <a:latin typeface="+mj-lt"/>
              </a:rPr>
              <a:t> </a:t>
            </a:r>
            <a:r>
              <a:rPr lang="cs-CZ" altLang="cs-CZ" sz="2000" dirty="0">
                <a:latin typeface="+mj-lt"/>
              </a:rPr>
              <a:t>až po vybavení plodu</a:t>
            </a:r>
          </a:p>
          <a:p>
            <a:pPr marL="342900" indent="-342900">
              <a:spcBef>
                <a:spcPct val="0"/>
              </a:spcBef>
              <a:defRPr/>
            </a:pPr>
            <a:endParaRPr lang="cs-CZ" altLang="cs-CZ" sz="2000" dirty="0">
              <a:latin typeface="+mj-lt"/>
            </a:endParaRPr>
          </a:p>
          <a:p>
            <a:pPr marL="342900" indent="-342900">
              <a:spcBef>
                <a:spcPct val="0"/>
              </a:spcBef>
              <a:defRPr/>
            </a:pPr>
            <a:endParaRPr lang="cs-CZ" altLang="cs-CZ" sz="2000" dirty="0">
              <a:latin typeface="+mj-lt"/>
            </a:endParaRP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>
                <a:latin typeface="+mj-lt"/>
              </a:rPr>
              <a:t> Po vybavení plodu </a:t>
            </a:r>
            <a:r>
              <a:rPr lang="cs-CZ" altLang="cs-CZ" sz="2000" dirty="0" err="1">
                <a:latin typeface="+mj-lt"/>
              </a:rPr>
              <a:t>uterotonika</a:t>
            </a:r>
            <a:r>
              <a:rPr lang="cs-CZ" altLang="cs-CZ" sz="2000" dirty="0">
                <a:latin typeface="+mj-lt"/>
              </a:rPr>
              <a:t>, ATB profylaxe</a:t>
            </a:r>
          </a:p>
          <a:p>
            <a:pPr marL="342900" indent="-342900">
              <a:spcBef>
                <a:spcPct val="0"/>
              </a:spcBef>
              <a:defRPr/>
            </a:pPr>
            <a:endParaRPr lang="cs-CZ" altLang="cs-CZ" sz="2000" dirty="0">
              <a:latin typeface="+mj-lt"/>
            </a:endParaRPr>
          </a:p>
          <a:p>
            <a:pPr marL="342900" indent="-342900">
              <a:spcBef>
                <a:spcPct val="0"/>
              </a:spcBef>
              <a:defRPr/>
            </a:pPr>
            <a:endParaRPr lang="cs-CZ" altLang="cs-CZ" sz="2000" dirty="0">
              <a:latin typeface="Arial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2C91EC9-B6DE-4184-8058-D264E7C48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78"/>
    </mc:Choice>
    <mc:Fallback>
      <p:transition spd="slow" advTm="103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B4BFDD6C-5E9E-4931-A524-3FEC6354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54025"/>
            <a:ext cx="5483225" cy="495300"/>
          </a:xfrm>
        </p:spPr>
        <p:txBody>
          <a:bodyPr/>
          <a:lstStyle/>
          <a:p>
            <a:r>
              <a:rPr lang="cs-CZ" altLang="cs-CZ" sz="2400">
                <a:solidFill>
                  <a:srgbClr val="C00000"/>
                </a:solidFill>
                <a:latin typeface="Roboto-Bold"/>
              </a:rPr>
              <a:t>Neuroaxiální anestezie </a:t>
            </a:r>
            <a:endParaRPr lang="cs-CZ" altLang="cs-CZ" sz="2400">
              <a:solidFill>
                <a:srgbClr val="C00000"/>
              </a:solidFill>
            </a:endParaRPr>
          </a:p>
        </p:txBody>
      </p:sp>
      <p:sp>
        <p:nvSpPr>
          <p:cNvPr id="26627" name="Obdélník 2">
            <a:extLst>
              <a:ext uri="{FF2B5EF4-FFF2-40B4-BE49-F238E27FC236}">
                <a16:creationId xmlns:a16="http://schemas.microsoft.com/office/drawing/2014/main" id="{AC138DCF-9EEF-480E-B31B-FE9B5D1E7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052513"/>
            <a:ext cx="8483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Nezbytná informovanost a případně psychologický pohovor s rodičkou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b="1" dirty="0">
                <a:solidFill>
                  <a:srgbClr val="000000"/>
                </a:solidFill>
                <a:latin typeface="Roboto-Bold"/>
              </a:rPr>
              <a:t>Rozsah anestezie: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senzorická blokáda k Th</a:t>
            </a:r>
            <a:r>
              <a:rPr lang="cs-CZ" altLang="cs-CZ" sz="1200" dirty="0">
                <a:solidFill>
                  <a:srgbClr val="000000"/>
                </a:solidFill>
                <a:latin typeface="Roboto-Regular"/>
              </a:rPr>
              <a:t>4-5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, dostatečná blokáda sakrálních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kořenů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inervujících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peritoneum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26628" name="Picture 5" descr="Resize of PICT0012">
            <a:extLst>
              <a:ext uri="{FF2B5EF4-FFF2-40B4-BE49-F238E27FC236}">
                <a16:creationId xmlns:a16="http://schemas.microsoft.com/office/drawing/2014/main" id="{7EA228F0-FFC9-4108-8426-C742D68B8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0" y="3345854"/>
            <a:ext cx="2649538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>
            <a:extLst>
              <a:ext uri="{FF2B5EF4-FFF2-40B4-BE49-F238E27FC236}">
                <a16:creationId xmlns:a16="http://schemas.microsoft.com/office/drawing/2014/main" id="{0B93FC45-07B2-4962-9CC7-FF220AF20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86930"/>
            <a:ext cx="3073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3877F28-F876-4170-A6F0-6030058DD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82"/>
    </mc:Choice>
    <mc:Fallback>
      <p:transition spd="slow" advTm="3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42915EA0-A431-4C0F-8340-12AD0A77E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350"/>
            <a:ext cx="5483225" cy="495300"/>
          </a:xfrm>
        </p:spPr>
        <p:txBody>
          <a:bodyPr/>
          <a:lstStyle/>
          <a:p>
            <a:r>
              <a:rPr lang="cs-CZ" altLang="cs-CZ" sz="2400" dirty="0">
                <a:solidFill>
                  <a:srgbClr val="C00000"/>
                </a:solidFill>
                <a:latin typeface="Roboto-Bold"/>
              </a:rPr>
              <a:t>Subarachnoidální anestezie</a:t>
            </a:r>
            <a:br>
              <a:rPr lang="cs-CZ" altLang="cs-CZ" sz="2400" dirty="0">
                <a:solidFill>
                  <a:srgbClr val="C00000"/>
                </a:solidFill>
                <a:latin typeface="Roboto-Bold"/>
              </a:rPr>
            </a:br>
            <a:endParaRPr lang="cs-CZ" altLang="cs-CZ" sz="2400" dirty="0">
              <a:solidFill>
                <a:srgbClr val="C00000"/>
              </a:solidFill>
            </a:endParaRPr>
          </a:p>
        </p:txBody>
      </p:sp>
      <p:sp>
        <p:nvSpPr>
          <p:cNvPr id="27651" name="Obdélník 2">
            <a:extLst>
              <a:ext uri="{FF2B5EF4-FFF2-40B4-BE49-F238E27FC236}">
                <a16:creationId xmlns:a16="http://schemas.microsoft.com/office/drawing/2014/main" id="{F5AB9EDB-C819-4D47-8C4F-05BC9EAF0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052513"/>
            <a:ext cx="8857679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Jehly o průměru G25,27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Dostatečná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hydatace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- 10 - 15ml/kg v rychlé infuzi při punkci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Těhotné potřebují menší dávky LA -  menší množství CSF a vyšší citlivost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  nervových vláken k 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  (max. 3 ml 0,5 %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bupivacainu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Vasopresory</a:t>
            </a: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- efedrin minimálně snižuje průtok placentou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noradrenalin svou periferní vasokonstrikcí zhoršuje hypoxii plodu 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Prvním příznakem závažné hypotenze bývá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nausea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pro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hypoperfuzi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splanchniku</a:t>
            </a:r>
            <a:endParaRPr lang="cs-CZ" altLang="cs-CZ" sz="20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A0DEF2C-0604-4D9E-B2CD-DDC77E0C0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456"/>
    </mc:Choice>
    <mc:Fallback>
      <p:transition spd="slow" advTm="119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4D95F7DF-37F0-48DE-9C5F-11457335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3"/>
            <a:ext cx="5483225" cy="495300"/>
          </a:xfrm>
        </p:spPr>
        <p:txBody>
          <a:bodyPr/>
          <a:lstStyle/>
          <a:p>
            <a:r>
              <a:rPr lang="cs-CZ" altLang="cs-CZ" sz="2400">
                <a:solidFill>
                  <a:srgbClr val="C00000"/>
                </a:solidFill>
                <a:latin typeface="Roboto-Bold"/>
              </a:rPr>
              <a:t>Epidurální anestezie</a:t>
            </a:r>
            <a:br>
              <a:rPr lang="cs-CZ" altLang="cs-CZ" sz="2400">
                <a:solidFill>
                  <a:srgbClr val="C00000"/>
                </a:solidFill>
                <a:latin typeface="Roboto-Bold"/>
              </a:rPr>
            </a:br>
            <a:endParaRPr lang="cs-CZ" altLang="cs-CZ" sz="2400">
              <a:solidFill>
                <a:srgbClr val="C00000"/>
              </a:solidFill>
            </a:endParaRPr>
          </a:p>
        </p:txBody>
      </p:sp>
      <p:sp>
        <p:nvSpPr>
          <p:cNvPr id="28675" name="Obdélník 2">
            <a:extLst>
              <a:ext uri="{FF2B5EF4-FFF2-40B4-BE49-F238E27FC236}">
                <a16:creationId xmlns:a16="http://schemas.microsoft.com/office/drawing/2014/main" id="{9C86C467-6AA5-479C-B599-C07FE9924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582738"/>
            <a:ext cx="83534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Pomalejší nástup blokády sympatiku, a tím pomalejší rozvoj hypotenze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Při aplikaci LA dochází k vyšší systémové absorpci anestetika z důvodu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mohutné žilní pleteně v epidurálním prostoru - vyšší pravděpodobnost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intoxikace LA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● 18 - 22 ml 0,5%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bupivacainu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/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levobupivacainu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+ 10 </a:t>
            </a:r>
            <a:r>
              <a:rPr lang="el-GR" altLang="cs-CZ" sz="2000" dirty="0">
                <a:solidFill>
                  <a:srgbClr val="000000"/>
                </a:solidFill>
                <a:latin typeface="+mj-lt"/>
              </a:rPr>
              <a:t>μ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g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Sufentanilu</a:t>
            </a: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Se zavedeným epidurálním katetrem možnost prodloužení anestezie, výhoda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v následné regionální analgezii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+mj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6DD9734-8DDF-4E94-AB62-9B68CDB07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13"/>
    </mc:Choice>
    <mc:Fallback>
      <p:transition spd="slow" advTm="6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215EAB8B-E756-4237-8018-F3A23A83F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28613"/>
            <a:ext cx="5483225" cy="495300"/>
          </a:xfrm>
        </p:spPr>
        <p:txBody>
          <a:bodyPr/>
          <a:lstStyle/>
          <a:p>
            <a:r>
              <a:rPr lang="cs-CZ" altLang="cs-CZ" sz="2400">
                <a:solidFill>
                  <a:srgbClr val="C00000"/>
                </a:solidFill>
                <a:latin typeface="Roboto-Bold"/>
              </a:rPr>
              <a:t>Uterotonika</a:t>
            </a:r>
            <a:br>
              <a:rPr lang="cs-CZ" altLang="cs-CZ" sz="2400">
                <a:solidFill>
                  <a:srgbClr val="C00000"/>
                </a:solidFill>
                <a:latin typeface="Roboto-Bold"/>
              </a:rPr>
            </a:br>
            <a:endParaRPr lang="cs-CZ" altLang="cs-CZ" sz="2400">
              <a:solidFill>
                <a:srgbClr val="C00000"/>
              </a:solidFill>
            </a:endParaRPr>
          </a:p>
        </p:txBody>
      </p:sp>
      <p:sp>
        <p:nvSpPr>
          <p:cNvPr id="30723" name="Obdélník 2">
            <a:extLst>
              <a:ext uri="{FF2B5EF4-FFF2-40B4-BE49-F238E27FC236}">
                <a16:creationId xmlns:a16="http://schemas.microsoft.com/office/drawing/2014/main" id="{168CA882-15B0-4EEC-A666-CE7DCBEF3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96975"/>
            <a:ext cx="7921625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  <a:latin typeface="Roboto-Bold"/>
              </a:rPr>
              <a:t>Oxytocin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i.v., i.m., intramyometrálně, nasálně; jeho účinek trvá 3 - 5 minut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Aplikujeme po vybavení plodu a po jeho oddělení od pupečníku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               5 - 10 IU i.v. 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10 - 20 IU v 100 - 1000 ml infuzi izotonického roztoku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   (rychlý nástup účinku a minimum vedlejších účinků)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Výrazně neovlivňuje krevní tlak a nezpůsobuje tetanické kontrakce hladké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děložní svaloviny jiných orgánů jako to činí námelové alkaloidy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K jeho NÚ patří hypotenze, tachykardie, nausea, vomitus, hypoprotrombinémie a zvýšená fragilita erytrocytů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Po předchozí tokolýze beta-sympatomimetikami může být jeho uterotonický účinek snížen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0724" name="Picture 5">
            <a:extLst>
              <a:ext uri="{FF2B5EF4-FFF2-40B4-BE49-F238E27FC236}">
                <a16:creationId xmlns:a16="http://schemas.microsoft.com/office/drawing/2014/main" id="{58CFF31F-6A7F-415B-B1E8-1D125A0AA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210175"/>
            <a:ext cx="24876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9F1BFA2-07E3-44A2-806C-C6B75FF04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91"/>
    </mc:Choice>
    <mc:Fallback>
      <p:transition spd="slow" advTm="14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délník 2">
            <a:extLst>
              <a:ext uri="{FF2B5EF4-FFF2-40B4-BE49-F238E27FC236}">
                <a16:creationId xmlns:a16="http://schemas.microsoft.com/office/drawing/2014/main" id="{96746B8E-0C4F-4FFD-945F-8CE1F05C0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125538"/>
            <a:ext cx="8135938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Roboto-Bold"/>
              </a:rPr>
              <a:t>Carbetocin </a:t>
            </a:r>
            <a:r>
              <a:rPr lang="cs-CZ" altLang="cs-CZ" sz="2400">
                <a:solidFill>
                  <a:srgbClr val="C00000"/>
                </a:solidFill>
                <a:latin typeface="Roboto-Regular"/>
              </a:rPr>
              <a:t>(Duratocin)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C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Oproti oxytocinu vyšší účinnost na myometrium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 (1 ml = 100 </a:t>
            </a:r>
            <a:r>
              <a:rPr lang="el-GR" altLang="cs-CZ" sz="1800">
                <a:solidFill>
                  <a:srgbClr val="000000"/>
                </a:solidFill>
                <a:latin typeface="Roboto-Regular"/>
              </a:rPr>
              <a:t>μ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g má stejnou aktivitu jako 50 IU oxytocinu 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  delší biologický poločas (40 min.)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Podáváme bolus 1 ml při hypotonií až atonií, při doporučeném dávkování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významné hemodynamické změny nenastávají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NÚ jako u oxytocinu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1747" name="Picture 5">
            <a:extLst>
              <a:ext uri="{FF2B5EF4-FFF2-40B4-BE49-F238E27FC236}">
                <a16:creationId xmlns:a16="http://schemas.microsoft.com/office/drawing/2014/main" id="{CEBCBBB2-C378-429C-B485-2BC0E220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508500"/>
            <a:ext cx="40767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39CCB6B-5EBA-422A-846C-718FACB91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26"/>
    </mc:Choice>
    <mc:Fallback>
      <p:transition spd="slow" advTm="45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E56DB94E-05EE-4AA9-9C69-3BABFE28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404813"/>
            <a:ext cx="5976937" cy="495300"/>
          </a:xfrm>
        </p:spPr>
        <p:txBody>
          <a:bodyPr/>
          <a:lstStyle/>
          <a:p>
            <a:r>
              <a:rPr lang="cs-CZ" altLang="cs-CZ" sz="2400">
                <a:solidFill>
                  <a:srgbClr val="C00000"/>
                </a:solidFill>
                <a:latin typeface="Roboto-Bold"/>
              </a:rPr>
              <a:t>Námelové alkaloidy </a:t>
            </a:r>
            <a:r>
              <a:rPr lang="cs-CZ" altLang="cs-CZ" sz="2400">
                <a:solidFill>
                  <a:srgbClr val="C00000"/>
                </a:solidFill>
                <a:latin typeface="Roboto-Regular"/>
              </a:rPr>
              <a:t>(methylergometrin)</a:t>
            </a:r>
            <a:endParaRPr lang="cs-CZ" altLang="cs-CZ" sz="2400">
              <a:solidFill>
                <a:srgbClr val="C00000"/>
              </a:solidFill>
            </a:endParaRPr>
          </a:p>
        </p:txBody>
      </p:sp>
      <p:sp>
        <p:nvSpPr>
          <p:cNvPr id="32771" name="Obdélník 2">
            <a:extLst>
              <a:ext uri="{FF2B5EF4-FFF2-40B4-BE49-F238E27FC236}">
                <a16:creationId xmlns:a16="http://schemas.microsoft.com/office/drawing/2014/main" id="{E3E971AF-115A-4865-B5A4-B5DAA3906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981075"/>
            <a:ext cx="8353425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A3991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Vyvolává velmi rychle tetanický stah myometria po i.v. i po i.m. aplikaci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   (2 - 5 min.)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1 amp = 0,2 mg;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 nejvyšší jednotlivá dávka je 0,3 mg, nejvyšší denní dávka 0,6 mg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při i.v. velmi pomalá aplikace (až 1 min.);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významné nežádoucí účinky: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Periferní vazospazmus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Hypertenzní reakci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Stenokardie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Bradykardie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Dyspnoe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Nauzea a zvracení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Zesiluje účinky sympatomimetik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0B193E8-2E01-4B7C-983A-B18258675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10"/>
    </mc:Choice>
    <mc:Fallback>
      <p:transition spd="slow" advTm="77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25118A5-7CD9-4E31-8598-30912A88A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04813"/>
            <a:ext cx="5483225" cy="495300"/>
          </a:xfrm>
        </p:spPr>
        <p:txBody>
          <a:bodyPr/>
          <a:lstStyle/>
          <a:p>
            <a:r>
              <a:rPr lang="cs-CZ" altLang="cs-CZ" sz="2400">
                <a:solidFill>
                  <a:srgbClr val="C00000"/>
                </a:solidFill>
                <a:latin typeface="Roboto-Bold"/>
              </a:rPr>
              <a:t>Tokolýza</a:t>
            </a:r>
            <a:br>
              <a:rPr lang="cs-CZ" altLang="cs-CZ" sz="2400">
                <a:solidFill>
                  <a:srgbClr val="C00000"/>
                </a:solidFill>
                <a:latin typeface="Roboto-Bold"/>
              </a:rPr>
            </a:br>
            <a:endParaRPr lang="cs-CZ" altLang="cs-CZ" sz="2400">
              <a:solidFill>
                <a:srgbClr val="C00000"/>
              </a:solidFill>
            </a:endParaRPr>
          </a:p>
        </p:txBody>
      </p:sp>
      <p:sp>
        <p:nvSpPr>
          <p:cNvPr id="33795" name="Obdélník 2">
            <a:extLst>
              <a:ext uri="{FF2B5EF4-FFF2-40B4-BE49-F238E27FC236}">
                <a16:creationId xmlns:a16="http://schemas.microsoft.com/office/drawing/2014/main" id="{5C72AD6C-E2BC-4B37-ABFF-CE4691C70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25538"/>
            <a:ext cx="7993063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Beta-sympatomimetika (fenoterol, hexoprenalin =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GYNIPRAL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 arytmie (tachykardie),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Periferní vazodilatacem, pokles TK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přidružený účinek na vznik plicního edému (zvyšují kapilární permeabilitu)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400" b="1">
                <a:solidFill>
                  <a:srgbClr val="000000"/>
                </a:solidFill>
                <a:latin typeface="Roboto-Bold"/>
              </a:rPr>
              <a:t>Léčba: </a:t>
            </a:r>
            <a:r>
              <a:rPr lang="cs-CZ" altLang="cs-CZ" sz="1400">
                <a:solidFill>
                  <a:srgbClr val="000000"/>
                </a:solidFill>
                <a:latin typeface="Roboto-Regular"/>
              </a:rPr>
              <a:t>verapamil, esmolol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Magnesium sulfát –  alternativní tokolytikum – ne pro akutní tokolýzu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↓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presynaptické uvolňování acetylcholinu, </a:t>
            </a:r>
            <a:r>
              <a:rPr lang="cs-CZ" altLang="cs-CZ" sz="1800">
                <a:solidFill>
                  <a:srgbClr val="000000"/>
                </a:solidFill>
                <a:latin typeface="ArialMT"/>
              </a:rPr>
              <a:t>↓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excitabilitu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svalových membrán : 4g i.v. během 3min, dále 1-2g/h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CAVE: myasthenia gravis, srdeční arytmie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Antagonista oxytocinových receptorů - atosiban (Tractocile) – ne pro akutní tokolýzu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3796" name="Picture 7">
            <a:extLst>
              <a:ext uri="{FF2B5EF4-FFF2-40B4-BE49-F238E27FC236}">
                <a16:creationId xmlns:a16="http://schemas.microsoft.com/office/drawing/2014/main" id="{E31F744C-AEB6-4716-A676-B5E5924DE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97425"/>
            <a:ext cx="36290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27A889-7686-4647-BCAD-1F59FA376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227"/>
    </mc:Choice>
    <mc:Fallback>
      <p:transition spd="slow" advTm="131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Obdélník 2">
            <a:extLst>
              <a:ext uri="{FF2B5EF4-FFF2-40B4-BE49-F238E27FC236}">
                <a16:creationId xmlns:a16="http://schemas.microsoft.com/office/drawing/2014/main" id="{783EE7BB-98A4-435F-AD50-F83CD03EC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66738"/>
            <a:ext cx="813690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000" b="1" dirty="0" err="1">
                <a:solidFill>
                  <a:srgbClr val="2A3991"/>
                </a:solidFill>
                <a:latin typeface="Roboto-Bold"/>
              </a:rPr>
              <a:t>Peripartální</a:t>
            </a:r>
            <a:r>
              <a:rPr lang="cs-CZ" altLang="cs-CZ" sz="3000" b="1" dirty="0">
                <a:solidFill>
                  <a:srgbClr val="2A3991"/>
                </a:solidFill>
                <a:latin typeface="Roboto-Bold"/>
              </a:rPr>
              <a:t> život ohrožující krvácení (PPH)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3000" b="1" dirty="0">
              <a:solidFill>
                <a:srgbClr val="2A3991"/>
              </a:solidFill>
              <a:latin typeface="Roboto-Bold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800" dirty="0">
                <a:solidFill>
                  <a:srgbClr val="000000"/>
                </a:solidFill>
                <a:latin typeface="+mj-lt"/>
              </a:rPr>
              <a:t>rychle narůstající krevní ztráta 1</a:t>
            </a:r>
            <a:r>
              <a:rPr lang="pl-PL" altLang="cs-CZ" sz="2800" dirty="0">
                <a:solidFill>
                  <a:srgbClr val="000000"/>
                </a:solidFill>
                <a:latin typeface="+mj-lt"/>
              </a:rPr>
              <a:t>000 - 1500 ml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2800" dirty="0">
                <a:solidFill>
                  <a:srgbClr val="000000"/>
                </a:solidFill>
                <a:latin typeface="+mj-lt"/>
              </a:rPr>
              <a:t>je spojena s rozvojem klinických a laboratorních </a:t>
            </a:r>
            <a:r>
              <a:rPr lang="cs-CZ" altLang="cs-CZ" sz="2800" dirty="0">
                <a:solidFill>
                  <a:srgbClr val="000000"/>
                </a:solidFill>
                <a:latin typeface="+mj-lt"/>
              </a:rPr>
              <a:t>známek tkáňové </a:t>
            </a:r>
            <a:r>
              <a:rPr lang="cs-CZ" altLang="cs-CZ" sz="2800" dirty="0" err="1">
                <a:solidFill>
                  <a:srgbClr val="000000"/>
                </a:solidFill>
                <a:latin typeface="+mj-lt"/>
              </a:rPr>
              <a:t>hypoperfúze</a:t>
            </a:r>
            <a:endParaRPr lang="cs-CZ" altLang="cs-CZ" sz="28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+mj-lt"/>
            </a:endParaRPr>
          </a:p>
        </p:txBody>
      </p:sp>
      <p:pic>
        <p:nvPicPr>
          <p:cNvPr id="39940" name="Picture 2">
            <a:extLst>
              <a:ext uri="{FF2B5EF4-FFF2-40B4-BE49-F238E27FC236}">
                <a16:creationId xmlns:a16="http://schemas.microsoft.com/office/drawing/2014/main" id="{B20BD9A9-F031-46DA-ADF1-BE5880432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2" y="3140967"/>
            <a:ext cx="4492526" cy="32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04E3B4C-AE21-4FC4-BC86-93D130E93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57"/>
    </mc:Choice>
    <mc:Fallback>
      <p:transition spd="slow" advTm="52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Obdélník 2">
            <a:extLst>
              <a:ext uri="{FF2B5EF4-FFF2-40B4-BE49-F238E27FC236}">
                <a16:creationId xmlns:a16="http://schemas.microsoft.com/office/drawing/2014/main" id="{81317147-16F8-4E58-9220-67D46C198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16" y="332656"/>
            <a:ext cx="871296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2A3991"/>
                </a:solidFill>
                <a:latin typeface="Roboto-Regular"/>
              </a:rPr>
              <a:t>Příčiny: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b="1" dirty="0">
                <a:solidFill>
                  <a:srgbClr val="000000"/>
                </a:solidFill>
                <a:latin typeface="Roboto-Bold"/>
              </a:rPr>
              <a:t>Nechirurgické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vyčerpaná děloha po prolongovaném porodu,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vícečetné těhotenství,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poruchy odlučování placenty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b="1" dirty="0">
                <a:solidFill>
                  <a:srgbClr val="000000"/>
                </a:solidFill>
                <a:latin typeface="Roboto-Bold"/>
              </a:rPr>
              <a:t>Chirurgické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Roboto-Bold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porodnická poranění,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ruptura dělohy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4" name="Obdélník 2">
            <a:extLst>
              <a:ext uri="{FF2B5EF4-FFF2-40B4-BE49-F238E27FC236}">
                <a16:creationId xmlns:a16="http://schemas.microsoft.com/office/drawing/2014/main" id="{153E959E-6D61-408B-83EC-7E2E61D3A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140968"/>
            <a:ext cx="820891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chirurgické řešení krvácení, (revize,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angiolinka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- embolizace)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zajištění základních životních funkcí,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oxygenoterapie,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normotermie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,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tekutinová resuscitace – alespoň 2x periferní žíla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 k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yselina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tranexamová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20 - 25mg/kg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transfuzní přípravky, krevní deriváty    </a:t>
            </a:r>
            <a:r>
              <a:rPr lang="cs-CZ" altLang="cs-CZ" sz="1800" b="1" dirty="0">
                <a:solidFill>
                  <a:srgbClr val="000000"/>
                </a:solidFill>
                <a:latin typeface="Roboto-Regular"/>
              </a:rPr>
              <a:t>Fibrinogen 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KO, koagulacích, fibrinogenu,(ROTEM), ionty (včetně ionizovaného Ca),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cs-CZ" altLang="cs-CZ" sz="1800" dirty="0">
                <a:solidFill>
                  <a:srgbClr val="434343"/>
                </a:solidFill>
                <a:latin typeface="ArialMT"/>
              </a:rPr>
              <a:t> </a:t>
            </a: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45983E1-4735-478F-AA6F-A0FE9C379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109"/>
    </mc:Choice>
    <mc:Fallback>
      <p:transition spd="slow" advTm="30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351DDE8-AA3E-4B0B-BA3F-5AAC27ABA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3"/>
            <a:ext cx="7385050" cy="1065212"/>
          </a:xfrm>
        </p:spPr>
        <p:txBody>
          <a:bodyPr/>
          <a:lstStyle/>
          <a:p>
            <a:pPr eaLnBrk="1" hangingPunct="1"/>
            <a:r>
              <a:rPr lang="cs-CZ" altLang="cs-CZ" sz="2800"/>
              <a:t>Fyziologické změny v těhotenství</a:t>
            </a:r>
            <a:br>
              <a:rPr lang="cs-CZ" altLang="cs-CZ" sz="2800"/>
            </a:br>
            <a:r>
              <a:rPr lang="cs-CZ" altLang="cs-CZ" sz="2800"/>
              <a:t>-----------------------------------------------------------------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86949B1D-2BE7-4D49-802E-9A6CA4442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1438"/>
            <a:ext cx="7410450" cy="4400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800" dirty="0">
                <a:solidFill>
                  <a:schemeClr val="tx2">
                    <a:lumMod val="50000"/>
                  </a:schemeClr>
                </a:solidFill>
              </a:rPr>
              <a:t>-  </a:t>
            </a: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překrvení sliznice dýchacích cest, sklon k edémům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zvýšený stav bránice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pokles FRC (funkční residuální kapacita) plic o 20%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vzestup MV (minutové ventilace) o 50%   -  vzestup spotřeby O2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vzestup </a:t>
            </a:r>
            <a:r>
              <a:rPr lang="cs-CZ" altLang="cs-CZ" sz="2000" b="1" dirty="0" err="1">
                <a:solidFill>
                  <a:schemeClr val="tx2">
                    <a:lumMod val="50000"/>
                  </a:schemeClr>
                </a:solidFill>
              </a:rPr>
              <a:t>srd</a:t>
            </a: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. frekvence o 20%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vzestup </a:t>
            </a:r>
            <a:r>
              <a:rPr lang="cs-CZ" altLang="cs-CZ" sz="2000" b="1" dirty="0" err="1">
                <a:solidFill>
                  <a:schemeClr val="tx2">
                    <a:lumMod val="50000"/>
                  </a:schemeClr>
                </a:solidFill>
              </a:rPr>
              <a:t>srd</a:t>
            </a: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. výdeje o 30%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zvýšená sekrece ADH  -  retence vody v organizmu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pokles krevní viskozity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pokles </a:t>
            </a:r>
            <a:r>
              <a:rPr lang="cs-CZ" altLang="cs-CZ" sz="2000" b="1" dirty="0" err="1">
                <a:solidFill>
                  <a:schemeClr val="tx2">
                    <a:lumMod val="50000"/>
                  </a:schemeClr>
                </a:solidFill>
              </a:rPr>
              <a:t>Ht</a:t>
            </a: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 o 15%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sklon k </a:t>
            </a:r>
            <a:r>
              <a:rPr lang="cs-CZ" altLang="cs-CZ" sz="2000" b="1" dirty="0" err="1">
                <a:solidFill>
                  <a:schemeClr val="tx2">
                    <a:lumMod val="50000"/>
                  </a:schemeClr>
                </a:solidFill>
              </a:rPr>
              <a:t>hyperkoagulaci</a:t>
            </a: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 - vzestup fibrinogenu až o 50%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pokles albuminu, sklon k otokům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vzestup </a:t>
            </a:r>
            <a:r>
              <a:rPr lang="cs-CZ" altLang="cs-CZ" sz="2000" b="1" dirty="0" err="1">
                <a:solidFill>
                  <a:schemeClr val="tx2">
                    <a:lumMod val="50000"/>
                  </a:schemeClr>
                </a:solidFill>
              </a:rPr>
              <a:t>intragastrického</a:t>
            </a: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 tlaku, riziko regurgitace a aspirace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zpomalení vyprazdňování žaludku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změny psychiky - strach, úzkost, excitace</a:t>
            </a:r>
          </a:p>
        </p:txBody>
      </p:sp>
      <p:pic>
        <p:nvPicPr>
          <p:cNvPr id="7172" name="Picture 8" descr="32 T 4">
            <a:extLst>
              <a:ext uri="{FF2B5EF4-FFF2-40B4-BE49-F238E27FC236}">
                <a16:creationId xmlns:a16="http://schemas.microsoft.com/office/drawing/2014/main" id="{4E8CEF09-A444-482F-8CF5-9BFF98246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0597" b="69"/>
          <a:stretch>
            <a:fillRect/>
          </a:stretch>
        </p:blipFill>
        <p:spPr bwMode="auto">
          <a:xfrm>
            <a:off x="7146925" y="5091113"/>
            <a:ext cx="18938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35D3EB9-7DB8-4DD7-8AD3-3EECFB5FC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76"/>
    </mc:Choice>
    <mc:Fallback xmlns="">
      <p:transition spd="slow" advTm="29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Obdélník 1">
            <a:extLst>
              <a:ext uri="{FF2B5EF4-FFF2-40B4-BE49-F238E27FC236}">
                <a16:creationId xmlns:a16="http://schemas.microsoft.com/office/drawing/2014/main" id="{25680B33-9BC3-474F-8223-D484450F2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765175"/>
            <a:ext cx="80645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Nedostat se za žádných okolností do situace,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 na kterou bych nebyl předem vycvičen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 nebo se kterou bych nepočítal !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Výzva: K budování a obraně socialistické vlasti buď připraven …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Odezva: Vždy připraven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Pionýrská organizace Socialistického svazu mládeže, stanovy PO SSM, 1975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„</a:t>
            </a:r>
            <a:r>
              <a:rPr lang="cs-CZ" altLang="cs-CZ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Vždy připraven … na zhoršení klinického stavu“</a:t>
            </a:r>
          </a:p>
        </p:txBody>
      </p:sp>
      <p:pic>
        <p:nvPicPr>
          <p:cNvPr id="2" name="Obrázek 2" descr="Obsah obrázku osoba, interiér, vsedě, stůl&#10;&#10;Popis byl vytvořen automaticky">
            <a:extLst>
              <a:ext uri="{FF2B5EF4-FFF2-40B4-BE49-F238E27FC236}">
                <a16:creationId xmlns:a16="http://schemas.microsoft.com/office/drawing/2014/main" id="{54B70E68-6939-49E8-AEE6-9AED9CC1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4292600"/>
            <a:ext cx="39338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74EBCB3-92E1-4A16-B5D9-CD82E4F14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00"/>
    </mc:Choice>
    <mc:Fallback>
      <p:transition spd="slow" advTm="21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4DBC6A17-E6C5-4720-874E-506FDE9C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5483225" cy="495300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Placenta percreta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44D54CDC-1577-4904-B0B2-5C6C2D9C6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781050"/>
            <a:ext cx="7426325" cy="5360988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dle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gyn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UZ přesah až na močový měchýř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Indikován: Císařský řez  na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angiolince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Fáze 1</a:t>
            </a:r>
          </a:p>
          <a:p>
            <a:pPr marL="0" indent="0">
              <a:buFont typeface="Arial" charset="0"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radiologická:</a:t>
            </a:r>
          </a:p>
          <a:p>
            <a:pPr marL="0" indent="0">
              <a:buFont typeface="Arial" charset="0"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LA –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kanylace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ilica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bilat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charset="0"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zavedení 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obturačních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balónků</a:t>
            </a:r>
          </a:p>
          <a:p>
            <a:pPr marL="0" indent="0">
              <a:buFont typeface="Arial" charset="0"/>
              <a:buNone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6" name="Obrázek 1">
            <a:extLst>
              <a:ext uri="{FF2B5EF4-FFF2-40B4-BE49-F238E27FC236}">
                <a16:creationId xmlns:a16="http://schemas.microsoft.com/office/drawing/2014/main" id="{3DC85AC1-E905-4802-A020-281660A43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4" b="20280"/>
          <a:stretch>
            <a:fillRect/>
          </a:stretch>
        </p:blipFill>
        <p:spPr bwMode="auto">
          <a:xfrm>
            <a:off x="4716463" y="1770063"/>
            <a:ext cx="4257675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EA32B21-64E3-4680-A2D1-30BF3BEBA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53"/>
    </mc:Choice>
    <mc:Fallback>
      <p:transition spd="slow" advTm="12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C3723E58-F8AD-495D-8F04-E202E6796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5483225" cy="495300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Fáze 2</a:t>
            </a:r>
          </a:p>
        </p:txBody>
      </p:sp>
      <p:pic>
        <p:nvPicPr>
          <p:cNvPr id="50179" name="Zástupný symbol pro obsah 5">
            <a:extLst>
              <a:ext uri="{FF2B5EF4-FFF2-40B4-BE49-F238E27FC236}">
                <a16:creationId xmlns:a16="http://schemas.microsoft.com/office/drawing/2014/main" id="{A22058BA-1560-4F2C-8967-8DBAC607F2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484313"/>
            <a:ext cx="8229600" cy="4643437"/>
          </a:xfrm>
        </p:spPr>
      </p:pic>
      <p:sp>
        <p:nvSpPr>
          <p:cNvPr id="50180" name="TextovéPole 6">
            <a:extLst>
              <a:ext uri="{FF2B5EF4-FFF2-40B4-BE49-F238E27FC236}">
                <a16:creationId xmlns:a16="http://schemas.microsoft.com/office/drawing/2014/main" id="{307B1C28-67F6-44A8-B5A4-CF19D7277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57225"/>
            <a:ext cx="4344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CA:  Propofol, Rocuronium, intubace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vybavení dítěte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B0A3D1-18E4-4E71-8EF3-394E1BA9A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40"/>
    </mc:Choice>
    <mc:Fallback>
      <p:transition spd="slow" advTm="36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E2E6615C-9419-4A03-9307-FE72045D9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6"/>
          <a:stretch>
            <a:fillRect/>
          </a:stretch>
        </p:blipFill>
        <p:spPr bwMode="auto">
          <a:xfrm>
            <a:off x="4400550" y="811213"/>
            <a:ext cx="46005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Obrázek 2">
            <a:extLst>
              <a:ext uri="{FF2B5EF4-FFF2-40B4-BE49-F238E27FC236}">
                <a16:creationId xmlns:a16="http://schemas.microsoft.com/office/drawing/2014/main" id="{11AA34BE-17A5-4A29-BC10-A5922D4A9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/>
          <a:stretch>
            <a:fillRect/>
          </a:stretch>
        </p:blipFill>
        <p:spPr bwMode="auto">
          <a:xfrm>
            <a:off x="217488" y="333375"/>
            <a:ext cx="377825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EB77783-0945-4337-B406-8A57CFA73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47"/>
    </mc:Choice>
    <mc:Fallback>
      <p:transition spd="slow" advTm="32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57F93DCC-C80B-4375-BE03-5C882EE23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b="0">
                <a:latin typeface="Arial" panose="020B0604020202020204" pitchFamily="34" charset="0"/>
                <a:cs typeface="Arial" panose="020B0604020202020204" pitchFamily="34" charset="0"/>
              </a:rPr>
              <a:t>3. Fáze </a:t>
            </a:r>
          </a:p>
        </p:txBody>
      </p:sp>
      <p:sp>
        <p:nvSpPr>
          <p:cNvPr id="52227" name="Zástupný symbol pro obsah 2">
            <a:extLst>
              <a:ext uri="{FF2B5EF4-FFF2-40B4-BE49-F238E27FC236}">
                <a16:creationId xmlns:a16="http://schemas.microsoft.com/office/drawing/2014/main" id="{A747576F-C132-43F6-B4F3-953D4025D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Zaklemování a.illica bilat – omezený průtok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HY, resekce močového měchýře</a:t>
            </a:r>
          </a:p>
        </p:txBody>
      </p:sp>
      <p:pic>
        <p:nvPicPr>
          <p:cNvPr id="52228" name="Obrázek 3">
            <a:extLst>
              <a:ext uri="{FF2B5EF4-FFF2-40B4-BE49-F238E27FC236}">
                <a16:creationId xmlns:a16="http://schemas.microsoft.com/office/drawing/2014/main" id="{3705C5C7-C24B-4CD3-A4BC-462A0A7FC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3"/>
          <a:stretch>
            <a:fillRect/>
          </a:stretch>
        </p:blipFill>
        <p:spPr bwMode="auto">
          <a:xfrm>
            <a:off x="539750" y="2205038"/>
            <a:ext cx="2998788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2">
            <a:extLst>
              <a:ext uri="{FF2B5EF4-FFF2-40B4-BE49-F238E27FC236}">
                <a16:creationId xmlns:a16="http://schemas.microsoft.com/office/drawing/2014/main" id="{AE909A02-3490-4D14-93B8-A4859385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t="5943" r="22151" b="12778"/>
          <a:stretch>
            <a:fillRect/>
          </a:stretch>
        </p:blipFill>
        <p:spPr bwMode="auto">
          <a:xfrm>
            <a:off x="4121150" y="1679575"/>
            <a:ext cx="4833938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C3517A-815A-4472-8E74-CBACB1768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76"/>
    </mc:Choice>
    <mc:Fallback>
      <p:transition spd="slow" advTm="39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03D4EC58-0F8B-4155-B7FD-C26EE9932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7420" r="21542" b="8151"/>
          <a:stretch>
            <a:fillRect/>
          </a:stretch>
        </p:blipFill>
        <p:spPr bwMode="auto">
          <a:xfrm>
            <a:off x="179388" y="188913"/>
            <a:ext cx="383222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>
            <a:extLst>
              <a:ext uri="{FF2B5EF4-FFF2-40B4-BE49-F238E27FC236}">
                <a16:creationId xmlns:a16="http://schemas.microsoft.com/office/drawing/2014/main" id="{75A40686-564E-48E7-8A82-921C3D550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0935" r="6586"/>
          <a:stretch>
            <a:fillRect/>
          </a:stretch>
        </p:blipFill>
        <p:spPr bwMode="auto">
          <a:xfrm>
            <a:off x="4211638" y="2690813"/>
            <a:ext cx="4773612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ovéPole 3">
            <a:extLst>
              <a:ext uri="{FF2B5EF4-FFF2-40B4-BE49-F238E27FC236}">
                <a16:creationId xmlns:a16="http://schemas.microsoft.com/office/drawing/2014/main" id="{18EB9EFB-1EE5-4ECA-867B-2F56E3644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908050"/>
            <a:ext cx="3532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Krevní ztráta: 2000 ml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hrazeno : 4x EBR, Fibrinogen 4g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       Exacyl 1g</a:t>
            </a:r>
          </a:p>
        </p:txBody>
      </p:sp>
      <p:sp>
        <p:nvSpPr>
          <p:cNvPr id="53253" name="TextovéPole 4">
            <a:extLst>
              <a:ext uri="{FF2B5EF4-FFF2-40B4-BE49-F238E27FC236}">
                <a16:creationId xmlns:a16="http://schemas.microsoft.com/office/drawing/2014/main" id="{7A4AF897-CCD4-43FD-A2A9-F29D8F0C7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4652963"/>
            <a:ext cx="3762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Odložená extubace na ORIM lůžku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za 4 hod. po výkonu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59D1CA8-4C03-40E6-9088-D555E3815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51"/>
    </mc:Choice>
    <mc:Fallback>
      <p:transition spd="slow" advTm="35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ED724571-6053-4874-B5EC-FB0AB05C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4275" name="Obrázek 3" descr="Obsah obrázku osoba, jídlo, stůl, muž&#10;&#10;Popis byl vytvořen automaticky">
            <a:extLst>
              <a:ext uri="{FF2B5EF4-FFF2-40B4-BE49-F238E27FC236}">
                <a16:creationId xmlns:a16="http://schemas.microsoft.com/office/drawing/2014/main" id="{6A769EC5-7A46-4EF5-90DF-05FA15560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55650"/>
            <a:ext cx="300672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Obrázek 5" descr="Obsah obrázku interiér, osoba, budova, muž&#10;&#10;Popis byl vytvořen automaticky">
            <a:extLst>
              <a:ext uri="{FF2B5EF4-FFF2-40B4-BE49-F238E27FC236}">
                <a16:creationId xmlns:a16="http://schemas.microsoft.com/office/drawing/2014/main" id="{FC2139BB-D03A-4490-9246-DB8A092AF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7"/>
          <a:stretch>
            <a:fillRect/>
          </a:stretch>
        </p:blipFill>
        <p:spPr bwMode="auto">
          <a:xfrm>
            <a:off x="4527550" y="1252538"/>
            <a:ext cx="3857625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F77683-AB96-4205-918E-D682D4CB5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12"/>
    </mc:Choice>
    <mc:Fallback>
      <p:transition spd="slow" advTm="2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délník 2">
            <a:extLst>
              <a:ext uri="{FF2B5EF4-FFF2-40B4-BE49-F238E27FC236}">
                <a16:creationId xmlns:a16="http://schemas.microsoft.com/office/drawing/2014/main" id="{574A9C68-BE09-42C0-98DE-D7BE3D546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88" y="549275"/>
            <a:ext cx="8713787" cy="5294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cs-CZ" altLang="cs-CZ" sz="3000" b="1" dirty="0">
                <a:solidFill>
                  <a:srgbClr val="C00000"/>
                </a:solidFill>
                <a:latin typeface="+mj-lt"/>
              </a:rPr>
              <a:t>Fyziologické změny u žen v těhotenství</a:t>
            </a:r>
          </a:p>
          <a:p>
            <a:pPr>
              <a:defRPr/>
            </a:pPr>
            <a:endParaRPr lang="cs-CZ" altLang="cs-CZ" sz="3000" b="1" dirty="0">
              <a:solidFill>
                <a:srgbClr val="C00000"/>
              </a:solidFill>
              <a:latin typeface="+mj-lt"/>
            </a:endParaRPr>
          </a:p>
          <a:p>
            <a:pPr>
              <a:defRPr/>
            </a:pPr>
            <a:r>
              <a:rPr lang="cs-CZ" altLang="cs-CZ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+mj-lt"/>
              </a:rPr>
              <a:t>Srdeční výdej </a:t>
            </a:r>
          </a:p>
          <a:p>
            <a:pPr marL="342900" indent="-342900">
              <a:buFontTx/>
              <a:buChar char="-"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na konci III.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trim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. až 9 l/min → hypertrofie myokardu o 12%, </a:t>
            </a:r>
          </a:p>
          <a:p>
            <a:pPr marL="342900" indent="-342900">
              <a:buFontTx/>
              <a:buChar char="-"/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vyšší žilní návrat</a:t>
            </a:r>
          </a:p>
          <a:p>
            <a:pPr>
              <a:defRPr/>
            </a:pPr>
            <a:endParaRPr lang="cs-CZ" altLang="cs-CZ" sz="14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cs-CZ" altLang="cs-CZ" b="1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+mj-lt"/>
              </a:rPr>
              <a:t>TK</a:t>
            </a:r>
            <a:r>
              <a:rPr lang="cs-CZ" altLang="cs-CZ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altLang="cs-CZ" dirty="0">
                <a:solidFill>
                  <a:srgbClr val="000000"/>
                </a:solidFill>
                <a:latin typeface="+mj-lt"/>
              </a:rPr>
              <a:t>-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pokles STK i DTK, snížení PVR </a:t>
            </a:r>
          </a:p>
          <a:p>
            <a:pPr>
              <a:defRPr/>
            </a:pPr>
            <a:r>
              <a:rPr lang="cs-CZ" altLang="cs-CZ" dirty="0">
                <a:solidFill>
                  <a:srgbClr val="000000"/>
                </a:solidFill>
                <a:latin typeface="+mj-lt"/>
              </a:rPr>
              <a:t>      vasodilatační efekt progesteronu na hlad. sval. cév</a:t>
            </a:r>
          </a:p>
          <a:p>
            <a:pPr>
              <a:defRPr/>
            </a:pPr>
            <a:endParaRPr lang="cs-CZ" altLang="cs-CZ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cs-CZ" altLang="cs-CZ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+mj-lt"/>
              </a:rPr>
              <a:t>Nárůst krev. objemu o 30 - 50%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- plazma o 50%, </a:t>
            </a:r>
          </a:p>
          <a:p>
            <a:pPr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 erytrocyty o 18% </a:t>
            </a:r>
            <a:r>
              <a:rPr lang="cs-CZ" altLang="cs-CZ" dirty="0">
                <a:solidFill>
                  <a:srgbClr val="000000"/>
                </a:solidFill>
                <a:latin typeface="+mj-lt"/>
              </a:rPr>
              <a:t>(</a:t>
            </a:r>
            <a:r>
              <a:rPr lang="cs-CZ" altLang="cs-CZ" dirty="0" err="1">
                <a:solidFill>
                  <a:srgbClr val="000000"/>
                </a:solidFill>
                <a:latin typeface="+mj-lt"/>
              </a:rPr>
              <a:t>diluční</a:t>
            </a:r>
            <a:r>
              <a:rPr lang="cs-CZ" altLang="cs-CZ" dirty="0">
                <a:solidFill>
                  <a:srgbClr val="000000"/>
                </a:solidFill>
                <a:latin typeface="+mj-lt"/>
              </a:rPr>
              <a:t> anemie, snížení onkotického tlaku, pokles koncentrace     elektrolytů) </a:t>
            </a:r>
            <a:r>
              <a:rPr lang="cs-CZ" altLang="cs-CZ" dirty="0" err="1">
                <a:solidFill>
                  <a:srgbClr val="000000"/>
                </a:solidFill>
                <a:latin typeface="+mj-lt"/>
              </a:rPr>
              <a:t>Ht</a:t>
            </a:r>
            <a:r>
              <a:rPr lang="cs-CZ" altLang="cs-CZ" dirty="0">
                <a:solidFill>
                  <a:srgbClr val="000000"/>
                </a:solidFill>
                <a:latin typeface="+mj-lt"/>
              </a:rPr>
              <a:t> 0,33 - 0,35, </a:t>
            </a:r>
            <a:r>
              <a:rPr lang="cs-CZ" altLang="cs-CZ" dirty="0" err="1">
                <a:solidFill>
                  <a:srgbClr val="000000"/>
                </a:solidFill>
                <a:latin typeface="+mj-lt"/>
              </a:rPr>
              <a:t>Hb</a:t>
            </a:r>
            <a:r>
              <a:rPr lang="cs-CZ" altLang="cs-CZ" dirty="0">
                <a:solidFill>
                  <a:srgbClr val="000000"/>
                </a:solidFill>
                <a:latin typeface="+mj-lt"/>
              </a:rPr>
              <a:t> 110 - 120 g/l, Leu 12 - 16 x 109 /l </a:t>
            </a:r>
          </a:p>
          <a:p>
            <a:pPr>
              <a:defRPr/>
            </a:pPr>
            <a:endParaRPr lang="cs-CZ" altLang="cs-CZ" sz="1400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r>
              <a:rPr lang="cs-CZ" altLang="cs-CZ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+mj-lt"/>
              </a:rPr>
              <a:t>Hemostáza - </a:t>
            </a:r>
            <a:r>
              <a:rPr lang="cs-CZ" altLang="cs-CZ" sz="2400" b="1" dirty="0" err="1">
                <a:solidFill>
                  <a:srgbClr val="000000"/>
                </a:solidFill>
                <a:latin typeface="+mj-lt"/>
              </a:rPr>
              <a:t>hyperkoagulační</a:t>
            </a:r>
            <a:r>
              <a:rPr lang="cs-CZ" altLang="cs-CZ" sz="2400" b="1" dirty="0">
                <a:solidFill>
                  <a:srgbClr val="000000"/>
                </a:solidFill>
                <a:latin typeface="+mj-lt"/>
              </a:rPr>
              <a:t> stav</a:t>
            </a:r>
          </a:p>
          <a:p>
            <a:pPr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↑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fVII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fVIII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fX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, ↑ fibrinogenu až o 50%; </a:t>
            </a:r>
          </a:p>
          <a:p>
            <a:pPr>
              <a:defRPr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↓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koncentaceaktivátoru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plazminogenu</a:t>
            </a:r>
            <a:endParaRPr lang="cs-CZ" altLang="cs-CZ" sz="1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195" name="Picture 8" descr="32 T 4">
            <a:extLst>
              <a:ext uri="{FF2B5EF4-FFF2-40B4-BE49-F238E27FC236}">
                <a16:creationId xmlns:a16="http://schemas.microsoft.com/office/drawing/2014/main" id="{573AB721-6AE9-43B0-ACA1-D61BB3A0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0597" b="69"/>
          <a:stretch>
            <a:fillRect/>
          </a:stretch>
        </p:blipFill>
        <p:spPr bwMode="auto">
          <a:xfrm>
            <a:off x="6588125" y="4454525"/>
            <a:ext cx="240665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AEFD591-D7A6-4617-BFD0-036928A32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33"/>
    </mc:Choice>
    <mc:Fallback xmlns="">
      <p:transition spd="slow" advTm="78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CCDBCCE-7650-43E3-A353-1491DA626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8" y="188913"/>
            <a:ext cx="7513637" cy="692150"/>
          </a:xfrm>
        </p:spPr>
        <p:txBody>
          <a:bodyPr/>
          <a:lstStyle/>
          <a:p>
            <a:pPr eaLnBrk="1" hangingPunct="1"/>
            <a:r>
              <a:rPr lang="sk-SK" altLang="cs-CZ"/>
              <a:t>Fyziologické změny v těhotenství</a:t>
            </a:r>
          </a:p>
        </p:txBody>
      </p:sp>
      <p:pic>
        <p:nvPicPr>
          <p:cNvPr id="9219" name="Picture 10">
            <a:extLst>
              <a:ext uri="{FF2B5EF4-FFF2-40B4-BE49-F238E27FC236}">
                <a16:creationId xmlns:a16="http://schemas.microsoft.com/office/drawing/2014/main" id="{811C1C0C-0AF9-4AF5-B48E-ED3DEF4A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412875"/>
            <a:ext cx="3814763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8FAEDCB-44B1-49EB-9E66-0961F7E27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7022" t="8131" r="19150" b="21694"/>
          <a:stretch/>
        </p:blipFill>
        <p:spPr>
          <a:xfrm>
            <a:off x="683568" y="908720"/>
            <a:ext cx="1620000" cy="1440000"/>
          </a:xfrm>
          <a:effectLst>
            <a:softEdge rad="112500"/>
          </a:effectLst>
        </p:spPr>
      </p:pic>
      <p:sp>
        <p:nvSpPr>
          <p:cNvPr id="9221" name="Content Placeholder 3">
            <a:extLst>
              <a:ext uri="{FF2B5EF4-FFF2-40B4-BE49-F238E27FC236}">
                <a16:creationId xmlns:a16="http://schemas.microsoft.com/office/drawing/2014/main" id="{1C5BD979-AAF6-45AF-8D0C-F346455B9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5038" y="3429000"/>
            <a:ext cx="25050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0250" indent="-1714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290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8D1515"/>
              </a:buClr>
              <a:buSzPct val="145000"/>
            </a:pPr>
            <a:r>
              <a:rPr lang="sk-SK" altLang="sk-SK" sz="2400" dirty="0" err="1">
                <a:solidFill>
                  <a:srgbClr val="C00000"/>
                </a:solidFill>
                <a:cs typeface="Calibri" panose="020F0502020204030204" pitchFamily="34" charset="0"/>
              </a:rPr>
              <a:t>příprava</a:t>
            </a:r>
            <a:r>
              <a:rPr lang="sk-SK" altLang="sk-SK" sz="2400" dirty="0">
                <a:solidFill>
                  <a:srgbClr val="C00000"/>
                </a:solidFill>
                <a:cs typeface="Calibri" panose="020F0502020204030204" pitchFamily="34" charset="0"/>
              </a:rPr>
              <a:t> na </a:t>
            </a:r>
            <a:r>
              <a:rPr lang="sk-SK" altLang="sk-SK" sz="2400" dirty="0" err="1">
                <a:solidFill>
                  <a:srgbClr val="C00000"/>
                </a:solidFill>
                <a:cs typeface="Calibri" panose="020F0502020204030204" pitchFamily="34" charset="0"/>
              </a:rPr>
              <a:t>krevní</a:t>
            </a:r>
            <a:r>
              <a:rPr lang="sk-SK" altLang="sk-SK" sz="2400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en-US" altLang="sk-SK" sz="2400" dirty="0" err="1">
                <a:solidFill>
                  <a:srgbClr val="C00000"/>
                </a:solidFill>
                <a:cs typeface="Calibri" panose="020F0502020204030204" pitchFamily="34" charset="0"/>
              </a:rPr>
              <a:t>ztr</a:t>
            </a:r>
            <a:r>
              <a:rPr lang="sk-SK" altLang="sk-SK" sz="2400" dirty="0" err="1">
                <a:solidFill>
                  <a:srgbClr val="C00000"/>
                </a:solidFill>
                <a:cs typeface="Calibri" panose="020F0502020204030204" pitchFamily="34" charset="0"/>
              </a:rPr>
              <a:t>átu</a:t>
            </a:r>
            <a:r>
              <a:rPr lang="sk-SK" altLang="sk-SK" sz="2400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sk-SK" altLang="sk-SK" sz="2400" dirty="0" err="1">
                <a:solidFill>
                  <a:srgbClr val="C00000"/>
                </a:solidFill>
                <a:cs typeface="Calibri" panose="020F0502020204030204" pitchFamily="34" charset="0"/>
              </a:rPr>
              <a:t>během</a:t>
            </a:r>
            <a:r>
              <a:rPr lang="sk-SK" altLang="sk-SK" sz="2400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  <a:r>
              <a:rPr lang="sk-SK" altLang="sk-SK" sz="2400" dirty="0" err="1">
                <a:solidFill>
                  <a:srgbClr val="C00000"/>
                </a:solidFill>
                <a:cs typeface="Calibri" panose="020F0502020204030204" pitchFamily="34" charset="0"/>
              </a:rPr>
              <a:t>porodu</a:t>
            </a:r>
            <a:endParaRPr lang="sk-SK" altLang="sk-SK" sz="2400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pPr eaLnBrk="1" hangingPunct="1">
              <a:spcAft>
                <a:spcPts val="600"/>
              </a:spcAft>
              <a:buClr>
                <a:srgbClr val="8D1515"/>
              </a:buClr>
              <a:buSzPct val="145000"/>
            </a:pPr>
            <a:r>
              <a:rPr lang="en-US" altLang="sk-SK" sz="2400" dirty="0">
                <a:solidFill>
                  <a:srgbClr val="C00000"/>
                </a:solidFill>
                <a:cs typeface="Calibri" panose="020F0502020204030204" pitchFamily="34" charset="0"/>
              </a:rPr>
              <a:t>z</a:t>
            </a:r>
            <a:r>
              <a:rPr lang="sk-SK" altLang="sk-SK" sz="2400" dirty="0" err="1">
                <a:solidFill>
                  <a:srgbClr val="C00000"/>
                </a:solidFill>
                <a:cs typeface="Calibri" panose="020F0502020204030204" pitchFamily="34" charset="0"/>
              </a:rPr>
              <a:t>ajištení</a:t>
            </a:r>
            <a:r>
              <a:rPr lang="sk-SK" altLang="sk-SK" sz="2400" dirty="0">
                <a:solidFill>
                  <a:srgbClr val="C00000"/>
                </a:solidFill>
                <a:cs typeface="Calibri" panose="020F0502020204030204" pitchFamily="34" charset="0"/>
              </a:rPr>
              <a:t> vyšších </a:t>
            </a:r>
            <a:r>
              <a:rPr lang="sk-SK" altLang="sk-SK" sz="2400" dirty="0" err="1">
                <a:solidFill>
                  <a:srgbClr val="C00000"/>
                </a:solidFill>
                <a:cs typeface="Calibri" panose="020F0502020204030204" pitchFamily="34" charset="0"/>
              </a:rPr>
              <a:t>metabol</a:t>
            </a:r>
            <a:r>
              <a:rPr lang="sk-SK" altLang="sk-SK" sz="2400" dirty="0">
                <a:solidFill>
                  <a:srgbClr val="C00000"/>
                </a:solidFill>
                <a:cs typeface="Calibri" panose="020F0502020204030204" pitchFamily="34" charset="0"/>
              </a:rPr>
              <a:t>. </a:t>
            </a:r>
            <a:r>
              <a:rPr lang="en-US" altLang="sk-SK" sz="2400" dirty="0">
                <a:solidFill>
                  <a:srgbClr val="C00000"/>
                </a:solidFill>
                <a:cs typeface="Calibri" panose="020F0502020204030204" pitchFamily="34" charset="0"/>
              </a:rPr>
              <a:t>n</a:t>
            </a:r>
            <a:r>
              <a:rPr lang="sk-SK" altLang="sk-SK" sz="2400" dirty="0" err="1">
                <a:solidFill>
                  <a:srgbClr val="C00000"/>
                </a:solidFill>
                <a:cs typeface="Calibri" panose="020F0502020204030204" pitchFamily="34" charset="0"/>
              </a:rPr>
              <a:t>ároku</a:t>
            </a:r>
            <a:r>
              <a:rPr lang="sk-SK" altLang="sk-SK" sz="2400" dirty="0">
                <a:solidFill>
                  <a:srgbClr val="C00000"/>
                </a:solidFill>
                <a:cs typeface="Calibri" panose="020F0502020204030204" pitchFamily="34" charset="0"/>
              </a:rPr>
              <a:t> matky</a:t>
            </a:r>
            <a:r>
              <a:rPr lang="en-US" altLang="sk-SK" sz="2400" dirty="0">
                <a:solidFill>
                  <a:srgbClr val="C00000"/>
                </a:solidFill>
                <a:cs typeface="Calibri" panose="020F0502020204030204" pitchFamily="34" charset="0"/>
              </a:rPr>
              <a:t>+plod</a:t>
            </a:r>
            <a:endParaRPr lang="sk-SK" altLang="sk-SK" sz="2400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pPr eaLnBrk="1" hangingPunct="1">
              <a:spcAft>
                <a:spcPts val="600"/>
              </a:spcAft>
              <a:buClr>
                <a:srgbClr val="8D1515"/>
              </a:buClr>
              <a:buSzPct val="145000"/>
            </a:pPr>
            <a:endParaRPr lang="sk-SK" altLang="sk-SK" sz="2400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852D236A-F798-4B27-8BE6-02A2FAD30B1A}"/>
              </a:ext>
            </a:extLst>
          </p:cNvPr>
          <p:cNvSpPr/>
          <p:nvPr/>
        </p:nvSpPr>
        <p:spPr>
          <a:xfrm>
            <a:off x="6376988" y="1268413"/>
            <a:ext cx="1781175" cy="1336675"/>
          </a:xfrm>
          <a:prstGeom prst="wedgeRectCallout">
            <a:avLst>
              <a:gd name="adj1" fmla="val -59723"/>
              <a:gd name="adj2" fmla="val 368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/>
                </a:solidFill>
                <a:latin typeface="+mj-lt"/>
              </a:rPr>
              <a:t>Krevn</a:t>
            </a:r>
            <a:r>
              <a:rPr lang="sk-SK" dirty="0">
                <a:solidFill>
                  <a:schemeClr val="bg1"/>
                </a:solidFill>
                <a:latin typeface="+mj-lt"/>
              </a:rPr>
              <a:t>í ztráta do </a:t>
            </a:r>
            <a:r>
              <a:rPr lang="sk-SK" b="1" dirty="0">
                <a:solidFill>
                  <a:schemeClr val="bg1"/>
                </a:solidFill>
                <a:latin typeface="+mj-lt"/>
              </a:rPr>
              <a:t>1000 ml</a:t>
            </a:r>
            <a:r>
              <a:rPr lang="sk-SK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>
                <a:solidFill>
                  <a:schemeClr val="bg1"/>
                </a:solidFill>
                <a:latin typeface="+mj-lt"/>
              </a:rPr>
              <a:t>s dobrou </a:t>
            </a:r>
            <a:r>
              <a:rPr lang="sk-SK" dirty="0" err="1">
                <a:solidFill>
                  <a:schemeClr val="bg1"/>
                </a:solidFill>
                <a:latin typeface="+mj-lt"/>
              </a:rPr>
              <a:t>tolerancí</a:t>
            </a:r>
            <a:endParaRPr lang="sk-SK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63E9A9D-0A97-4529-80B0-090FC1DF7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1"/>
    </mc:Choice>
    <mc:Fallback xmlns="">
      <p:transition spd="slow" advTm="34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2">
            <a:extLst>
              <a:ext uri="{FF2B5EF4-FFF2-40B4-BE49-F238E27FC236}">
                <a16:creationId xmlns:a16="http://schemas.microsoft.com/office/drawing/2014/main" id="{B387BD7E-021D-4AEB-8469-2A600300D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49275"/>
            <a:ext cx="8686800" cy="40322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j-lt"/>
              </a:rPr>
              <a:t>Dechový objem: </a:t>
            </a:r>
            <a:r>
              <a:rPr lang="cs-CZ" altLang="cs-CZ" sz="2000" dirty="0">
                <a:latin typeface="+mj-lt"/>
              </a:rPr>
              <a:t>↑ až na 700ml, frekvence se nemění,</a:t>
            </a:r>
          </a:p>
          <a:p>
            <a:pPr>
              <a:defRPr/>
            </a:pPr>
            <a:r>
              <a:rPr lang="cs-CZ" altLang="cs-CZ" sz="2000" dirty="0">
                <a:latin typeface="+mj-lt"/>
              </a:rPr>
              <a:t> ↓ expirační rezervní objem i reziduální objem; alveolární ventilace ↑ až o 50% </a:t>
            </a:r>
            <a:r>
              <a:rPr lang="cs-CZ" altLang="cs-CZ" sz="1400" dirty="0">
                <a:latin typeface="+mj-lt"/>
              </a:rPr>
              <a:t>(progesteron přispívá k relaxaci hladké svaloviny dýchacích cest → pokles odporu DC až o 50%)</a:t>
            </a:r>
            <a:r>
              <a:rPr lang="cs-CZ" altLang="cs-CZ" dirty="0">
                <a:latin typeface="+mj-lt"/>
              </a:rPr>
              <a:t>, </a:t>
            </a:r>
          </a:p>
          <a:p>
            <a:pPr>
              <a:defRPr/>
            </a:pPr>
            <a:endParaRPr lang="cs-CZ" altLang="cs-CZ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j-lt"/>
              </a:rPr>
              <a:t>Vylučovací systém </a:t>
            </a:r>
            <a:r>
              <a:rPr lang="cs-CZ" altLang="cs-CZ" dirty="0">
                <a:latin typeface="+mj-lt"/>
              </a:rPr>
              <a:t>–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+mj-lt"/>
              </a:rPr>
              <a:t>↑ GF o 50 %; ↓ U, </a:t>
            </a:r>
            <a:r>
              <a:rPr lang="cs-CZ" altLang="cs-CZ" sz="2000" dirty="0" err="1">
                <a:latin typeface="+mj-lt"/>
              </a:rPr>
              <a:t>krea</a:t>
            </a:r>
            <a:endParaRPr lang="cs-CZ" altLang="cs-CZ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+mj-lt"/>
              </a:rPr>
              <a:t>Celkové množství vody v organismu stoupá až o 7 l </a:t>
            </a:r>
            <a:r>
              <a:rPr lang="cs-CZ" altLang="cs-CZ" dirty="0">
                <a:latin typeface="+mj-lt"/>
              </a:rPr>
              <a:t>→ ↑ ADH + reninu</a:t>
            </a:r>
          </a:p>
          <a:p>
            <a:pPr>
              <a:defRPr/>
            </a:pPr>
            <a:r>
              <a:rPr lang="cs-CZ" altLang="cs-CZ" dirty="0">
                <a:latin typeface="+mj-lt"/>
              </a:rPr>
              <a:t> </a:t>
            </a:r>
            <a:r>
              <a:rPr lang="cs-CZ" altLang="cs-CZ" sz="1400" dirty="0">
                <a:latin typeface="+mj-lt"/>
              </a:rPr>
              <a:t>(tvoří se nejen v ledvinách, ale i v těhotné děloze)</a:t>
            </a:r>
            <a:r>
              <a:rPr lang="cs-CZ" altLang="cs-CZ" dirty="0">
                <a:latin typeface="+mj-lt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+mj-lt"/>
              </a:rPr>
              <a:t> i přes 5x vyšší hladinu </a:t>
            </a:r>
            <a:r>
              <a:rPr lang="cs-CZ" altLang="cs-CZ" dirty="0" err="1">
                <a:latin typeface="+mj-lt"/>
              </a:rPr>
              <a:t>angiotenzinu</a:t>
            </a:r>
            <a:r>
              <a:rPr lang="cs-CZ" altLang="cs-CZ" dirty="0">
                <a:latin typeface="+mj-lt"/>
              </a:rPr>
              <a:t> II </a:t>
            </a:r>
            <a:r>
              <a:rPr lang="cs-CZ" altLang="cs-CZ" dirty="0" err="1">
                <a:latin typeface="+mj-lt"/>
              </a:rPr>
              <a:t>nadochází</a:t>
            </a:r>
            <a:r>
              <a:rPr lang="cs-CZ" altLang="cs-CZ" dirty="0">
                <a:latin typeface="+mj-lt"/>
              </a:rPr>
              <a:t> fyziologicky k nárůstu TK, a to jednak pro pokles PVR, ale také díky zvýšené aktivitě </a:t>
            </a:r>
            <a:r>
              <a:rPr lang="cs-CZ" altLang="cs-CZ" b="1" dirty="0">
                <a:latin typeface="+mj-lt"/>
              </a:rPr>
              <a:t>leucin-</a:t>
            </a:r>
            <a:r>
              <a:rPr lang="cs-CZ" altLang="cs-CZ" b="1" dirty="0" err="1">
                <a:latin typeface="+mj-lt"/>
              </a:rPr>
              <a:t>animopeptidázy</a:t>
            </a:r>
            <a:r>
              <a:rPr lang="cs-CZ" altLang="cs-CZ" dirty="0">
                <a:latin typeface="+mj-lt"/>
              </a:rPr>
              <a:t>, která </a:t>
            </a:r>
            <a:r>
              <a:rPr lang="cs-CZ" altLang="cs-CZ" dirty="0" err="1">
                <a:latin typeface="+mj-lt"/>
              </a:rPr>
              <a:t>angiotenzin</a:t>
            </a:r>
            <a:r>
              <a:rPr lang="cs-CZ" altLang="cs-CZ" dirty="0">
                <a:latin typeface="+mj-lt"/>
              </a:rPr>
              <a:t> II štěpí a snižuje tak jeho vliv na cévní stěnu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altLang="cs-CZ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latin typeface="+mj-lt"/>
              </a:rPr>
              <a:t>POZOR!!! </a:t>
            </a:r>
            <a:r>
              <a:rPr lang="cs-CZ" altLang="cs-CZ" sz="2000" dirty="0">
                <a:latin typeface="+mj-lt"/>
              </a:rPr>
              <a:t>při </a:t>
            </a:r>
            <a:r>
              <a:rPr lang="cs-CZ" altLang="cs-CZ" sz="2000" dirty="0" err="1">
                <a:latin typeface="+mj-lt"/>
              </a:rPr>
              <a:t>preeklampsii</a:t>
            </a:r>
            <a:r>
              <a:rPr lang="cs-CZ" altLang="cs-CZ" sz="2000" dirty="0">
                <a:latin typeface="+mj-lt"/>
              </a:rPr>
              <a:t> je hladina tohoto enzymu snížena</a:t>
            </a:r>
          </a:p>
        </p:txBody>
      </p:sp>
      <p:pic>
        <p:nvPicPr>
          <p:cNvPr id="10243" name="Picture 8" descr="32 T 4">
            <a:extLst>
              <a:ext uri="{FF2B5EF4-FFF2-40B4-BE49-F238E27FC236}">
                <a16:creationId xmlns:a16="http://schemas.microsoft.com/office/drawing/2014/main" id="{DCD5D7B4-E8F2-4744-8576-649BBAFA3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0597" b="69"/>
          <a:stretch>
            <a:fillRect/>
          </a:stretch>
        </p:blipFill>
        <p:spPr bwMode="auto">
          <a:xfrm>
            <a:off x="6732588" y="4575175"/>
            <a:ext cx="2205037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7A71BB7-3B05-4847-BE8F-FB0780788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64"/>
    </mc:Choice>
    <mc:Fallback xmlns="">
      <p:transition spd="slow" advTm="63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E927DF6A-249F-4975-A3F1-25053043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8450"/>
            <a:ext cx="5483225" cy="495300"/>
          </a:xfrm>
        </p:spPr>
        <p:txBody>
          <a:bodyPr/>
          <a:lstStyle/>
          <a:p>
            <a:r>
              <a:rPr lang="cs-CZ" altLang="cs-CZ" sz="2400">
                <a:solidFill>
                  <a:srgbClr val="FF0000"/>
                </a:solidFill>
                <a:latin typeface="Roboto-Bold"/>
              </a:rPr>
              <a:t>Specifická rizika rodičky</a:t>
            </a:r>
            <a:br>
              <a:rPr lang="cs-CZ" altLang="cs-CZ" sz="2400">
                <a:solidFill>
                  <a:srgbClr val="FF0000"/>
                </a:solidFill>
                <a:latin typeface="Roboto-Bold"/>
              </a:rPr>
            </a:b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1267" name="Obdélník 2">
            <a:extLst>
              <a:ext uri="{FF2B5EF4-FFF2-40B4-BE49-F238E27FC236}">
                <a16:creationId xmlns:a16="http://schemas.microsoft.com/office/drawing/2014/main" id="{98D6119E-EFBA-45B4-AF1D-F0AF5A836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96925"/>
            <a:ext cx="83629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+mj-lt"/>
              </a:rPr>
              <a:t>Primární změny vlivem gestagenů a estrogenů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- zúžené HCD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(v průběhu porodu pro zvýšené prokrvení tkání dochází až k otoku sliznic),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↑ fragilita kapilár,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často obezita, velká prsa,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↓ tonus jícnových sfinkterů,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přítomný žaludeční obsah při snížené motilitě a pasáži,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vyšší acidita žal.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štávy</a:t>
            </a: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j-l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+mj-lt"/>
              </a:rPr>
              <a:t>Sekundární změny spojené se zvětšením dělohy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- ↑ </a:t>
            </a:r>
            <a:r>
              <a:rPr lang="cs-CZ" altLang="cs-CZ" sz="2000" dirty="0" err="1">
                <a:solidFill>
                  <a:srgbClr val="000000"/>
                </a:solidFill>
                <a:latin typeface="+mj-lt"/>
              </a:rPr>
              <a:t>intragastrický</a:t>
            </a: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 tlak,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j-lt"/>
              </a:rPr>
              <a:t>horizontální poloha žaludku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3000" dirty="0">
                <a:solidFill>
                  <a:srgbClr val="2A3991"/>
                </a:solidFill>
                <a:latin typeface="+mj-lt"/>
              </a:rPr>
              <a:t>⇊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2A3991"/>
                </a:solidFill>
                <a:latin typeface="+mj-lt"/>
              </a:rPr>
              <a:t>OBTÍŽNÁ INTUBACE,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2A3991"/>
                </a:solidFill>
                <a:latin typeface="+mj-lt"/>
              </a:rPr>
              <a:t>VYSOKÉ RIZIKO ASPIRACE</a:t>
            </a:r>
            <a:endParaRPr lang="cs-CZ" altLang="cs-CZ" sz="1800" dirty="0">
              <a:latin typeface="+mj-lt"/>
            </a:endParaRPr>
          </a:p>
        </p:txBody>
      </p:sp>
      <p:pic>
        <p:nvPicPr>
          <p:cNvPr id="11268" name="Picture 8" descr="32 T 4">
            <a:extLst>
              <a:ext uri="{FF2B5EF4-FFF2-40B4-BE49-F238E27FC236}">
                <a16:creationId xmlns:a16="http://schemas.microsoft.com/office/drawing/2014/main" id="{A160C5C2-F7EF-4544-8477-EFE6848B5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0597" b="69"/>
          <a:stretch>
            <a:fillRect/>
          </a:stretch>
        </p:blipFill>
        <p:spPr bwMode="auto">
          <a:xfrm>
            <a:off x="6227763" y="4119563"/>
            <a:ext cx="26828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6BB95B6-1548-4577-B6DA-5CDDF0005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18"/>
    </mc:Choice>
    <mc:Fallback xmlns="">
      <p:transition spd="slow" advTm="88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>
            <a:extLst>
              <a:ext uri="{FF2B5EF4-FFF2-40B4-BE49-F238E27FC236}">
                <a16:creationId xmlns:a16="http://schemas.microsoft.com/office/drawing/2014/main" id="{F25498E7-4AF3-427B-8203-C2DA1194D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052513"/>
            <a:ext cx="835342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b="1" dirty="0">
                <a:latin typeface="+mj-lt"/>
              </a:rPr>
              <a:t>Řecká mytologie  </a:t>
            </a:r>
            <a:r>
              <a:rPr lang="cs-CZ" altLang="cs-CZ" sz="1800" dirty="0">
                <a:latin typeface="+mj-lt"/>
              </a:rPr>
              <a:t>-  </a:t>
            </a:r>
            <a:r>
              <a:rPr lang="cs-CZ" altLang="cs-CZ" sz="1800" dirty="0" err="1">
                <a:latin typeface="+mj-lt"/>
              </a:rPr>
              <a:t>Asklepios</a:t>
            </a:r>
            <a:r>
              <a:rPr lang="cs-CZ" altLang="cs-CZ" sz="1800" dirty="0">
                <a:latin typeface="+mj-lt"/>
              </a:rPr>
              <a:t>  (</a:t>
            </a:r>
            <a:r>
              <a:rPr lang="cs-CZ" altLang="cs-CZ" sz="1800" dirty="0" err="1">
                <a:latin typeface="+mj-lt"/>
              </a:rPr>
              <a:t>Aeskulap</a:t>
            </a:r>
            <a:r>
              <a:rPr lang="cs-CZ" altLang="cs-CZ" sz="1800" dirty="0">
                <a:latin typeface="+mj-lt"/>
              </a:rPr>
              <a:t>) se narodil z </a:t>
            </a:r>
            <a:r>
              <a:rPr lang="cs-CZ" altLang="cs-CZ" sz="1800" dirty="0" err="1">
                <a:latin typeface="+mj-lt"/>
              </a:rPr>
              <a:t>tělamrtvé</a:t>
            </a:r>
            <a:r>
              <a:rPr lang="cs-CZ" altLang="cs-CZ" sz="1800" dirty="0">
                <a:latin typeface="+mj-lt"/>
              </a:rPr>
              <a:t> matky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                                 Indie 6.st. př.n.l.  -   </a:t>
            </a:r>
            <a:r>
              <a:rPr lang="cs-CZ" altLang="cs-CZ" sz="1800" dirty="0" err="1">
                <a:latin typeface="+mj-lt"/>
              </a:rPr>
              <a:t>Gantáma</a:t>
            </a:r>
            <a:r>
              <a:rPr lang="cs-CZ" altLang="cs-CZ" sz="1800" dirty="0">
                <a:latin typeface="+mj-lt"/>
              </a:rPr>
              <a:t>  (Buddha)  - z boku své matky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Název pochází snad od Plinia</a:t>
            </a:r>
            <a:r>
              <a:rPr lang="cs-CZ" altLang="cs-CZ" sz="1800" b="1" dirty="0">
                <a:latin typeface="+mj-lt"/>
              </a:rPr>
              <a:t>:  </a:t>
            </a:r>
            <a:r>
              <a:rPr lang="cs-CZ" altLang="cs-CZ" sz="1800" b="1" dirty="0" err="1">
                <a:latin typeface="+mj-lt"/>
              </a:rPr>
              <a:t>sectio</a:t>
            </a:r>
            <a:r>
              <a:rPr lang="cs-CZ" altLang="cs-CZ" sz="1800" b="1" dirty="0">
                <a:latin typeface="+mj-lt"/>
              </a:rPr>
              <a:t> </a:t>
            </a:r>
            <a:r>
              <a:rPr lang="cs-CZ" altLang="cs-CZ" sz="1800" dirty="0">
                <a:latin typeface="+mj-lt"/>
              </a:rPr>
              <a:t>od základu </a:t>
            </a:r>
            <a:r>
              <a:rPr lang="cs-CZ" altLang="cs-CZ" sz="1800" b="1" dirty="0">
                <a:latin typeface="+mj-lt"/>
              </a:rPr>
              <a:t>„</a:t>
            </a:r>
            <a:r>
              <a:rPr lang="cs-CZ" altLang="cs-CZ" sz="1800" b="1" dirty="0" err="1">
                <a:latin typeface="+mj-lt"/>
              </a:rPr>
              <a:t>seco</a:t>
            </a:r>
            <a:r>
              <a:rPr lang="cs-CZ" altLang="cs-CZ" sz="1800" b="1" dirty="0">
                <a:latin typeface="+mj-lt"/>
              </a:rPr>
              <a:t>“ - řezati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j-lt"/>
              </a:rPr>
              <a:t>                                                   </a:t>
            </a:r>
            <a:r>
              <a:rPr lang="cs-CZ" altLang="cs-CZ" sz="1800" b="1" dirty="0" err="1">
                <a:latin typeface="+mj-lt"/>
              </a:rPr>
              <a:t>caesares</a:t>
            </a:r>
            <a:r>
              <a:rPr lang="cs-CZ" altLang="cs-CZ" sz="1800" b="1" dirty="0">
                <a:latin typeface="+mj-lt"/>
              </a:rPr>
              <a:t> </a:t>
            </a:r>
            <a:r>
              <a:rPr lang="cs-CZ" altLang="cs-CZ" sz="1800" dirty="0">
                <a:latin typeface="+mj-lt"/>
              </a:rPr>
              <a:t>od „</a:t>
            </a:r>
            <a:r>
              <a:rPr lang="cs-CZ" altLang="cs-CZ" sz="1800" b="1" dirty="0" err="1">
                <a:latin typeface="+mj-lt"/>
              </a:rPr>
              <a:t>caedo</a:t>
            </a:r>
            <a:r>
              <a:rPr lang="cs-CZ" altLang="cs-CZ" sz="1800" b="1" dirty="0">
                <a:latin typeface="+mj-lt"/>
              </a:rPr>
              <a:t>“  -  rozřezávati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                                                                           nemá žádnou spojitost s Caesarem.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 Starožidovský zákon zakazoval pohřbít těhotnou ženu, aniž byl předem vyříznut plod.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Výkon se dělal na ženách mrtvých nebo </a:t>
            </a:r>
            <a:r>
              <a:rPr lang="cs-CZ" altLang="cs-CZ" sz="1800" dirty="0" err="1">
                <a:latin typeface="+mj-lt"/>
              </a:rPr>
              <a:t>moribundních</a:t>
            </a:r>
            <a:r>
              <a:rPr lang="cs-CZ" altLang="cs-CZ" sz="1800" dirty="0">
                <a:latin typeface="+mj-lt"/>
              </a:rPr>
              <a:t>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 dirty="0">
                <a:latin typeface="+mj-lt"/>
              </a:rPr>
              <a:t>První řez na živé ženě byl údajně v 16.st.n.l., postupně jich přibývalo, úmrtnost   100%.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endParaRPr lang="cs-CZ" altLang="cs-CZ" sz="18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Čechy - r. 1786 vojenský chirurg Josef </a:t>
            </a:r>
            <a:r>
              <a:rPr lang="cs-CZ" altLang="cs-CZ" sz="1800" dirty="0" err="1">
                <a:latin typeface="+mj-lt"/>
              </a:rPr>
              <a:t>Staub</a:t>
            </a:r>
            <a:r>
              <a:rPr lang="cs-CZ" altLang="cs-CZ" sz="1800" dirty="0">
                <a:latin typeface="+mj-lt"/>
              </a:rPr>
              <a:t> - dítě mrtvé, žena zemřela druhý den.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+mj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 dirty="0">
                <a:latin typeface="+mj-lt"/>
              </a:rPr>
              <a:t>Císařských řezů přibývalo se zavedením anestezie (</a:t>
            </a:r>
            <a:r>
              <a:rPr lang="cs-CZ" altLang="cs-CZ" sz="1800" dirty="0" err="1">
                <a:latin typeface="+mj-lt"/>
              </a:rPr>
              <a:t>Morton</a:t>
            </a:r>
            <a:r>
              <a:rPr lang="cs-CZ" altLang="cs-CZ" sz="1800" dirty="0">
                <a:latin typeface="+mj-lt"/>
              </a:rPr>
              <a:t> 19.st.), posledním velkým problémem byly infekce až do zavedení asepse a antisepse  (</a:t>
            </a:r>
            <a:r>
              <a:rPr lang="cs-CZ" altLang="cs-CZ" sz="1800" dirty="0" err="1">
                <a:latin typeface="+mj-lt"/>
              </a:rPr>
              <a:t>Semmelweis</a:t>
            </a:r>
            <a:r>
              <a:rPr lang="cs-CZ" altLang="cs-CZ" sz="1800" dirty="0">
                <a:latin typeface="+mj-lt"/>
              </a:rPr>
              <a:t> 19.st.)     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Times New Roman" panose="02020603050405020304" pitchFamily="18" charset="0"/>
            </a:endParaRPr>
          </a:p>
        </p:txBody>
      </p:sp>
      <p:sp>
        <p:nvSpPr>
          <p:cNvPr id="12291" name="Nadpis 1">
            <a:extLst>
              <a:ext uri="{FF2B5EF4-FFF2-40B4-BE49-F238E27FC236}">
                <a16:creationId xmlns:a16="http://schemas.microsoft.com/office/drawing/2014/main" id="{BAA4EF41-30D0-4719-94F9-4E9BF84F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60350"/>
            <a:ext cx="5483225" cy="495300"/>
          </a:xfrm>
        </p:spPr>
        <p:txBody>
          <a:bodyPr/>
          <a:lstStyle/>
          <a:p>
            <a:r>
              <a:rPr lang="cs-CZ" altLang="cs-CZ" sz="2800" dirty="0"/>
              <a:t>Císařský řez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E4E62B0-9CF3-4042-B1CF-7E0031E27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8"/>
    </mc:Choice>
    <mc:Fallback xmlns="">
      <p:transition spd="slow" advTm="5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7594077-3B21-4202-9138-CBB1996F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60350"/>
            <a:ext cx="5578475" cy="1065213"/>
          </a:xfrm>
        </p:spPr>
        <p:txBody>
          <a:bodyPr/>
          <a:lstStyle/>
          <a:p>
            <a:pPr eaLnBrk="1" hangingPunct="1"/>
            <a:r>
              <a:rPr lang="cs-CZ" altLang="cs-CZ" sz="2400"/>
              <a:t>Z pohledu anesteziologa:</a:t>
            </a:r>
            <a:br>
              <a:rPr lang="cs-CZ" altLang="cs-CZ" sz="2400"/>
            </a:br>
            <a:r>
              <a:rPr lang="cs-CZ" altLang="cs-CZ" sz="2400"/>
              <a:t>---------------------------------------------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A4FE50A0-4875-456B-B83D-FFDF75084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12875"/>
            <a:ext cx="7920038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+mj-lt"/>
              </a:rPr>
              <a:t>1.  </a:t>
            </a:r>
            <a:r>
              <a:rPr lang="cs-CZ" altLang="cs-CZ" sz="2400" b="1" dirty="0" err="1">
                <a:latin typeface="+mj-lt"/>
              </a:rPr>
              <a:t>S.c</a:t>
            </a:r>
            <a:r>
              <a:rPr lang="cs-CZ" altLang="cs-CZ" sz="2400" b="1" dirty="0">
                <a:latin typeface="+mj-lt"/>
              </a:rPr>
              <a:t>. plánovaná</a:t>
            </a:r>
            <a:r>
              <a:rPr lang="cs-CZ" altLang="cs-CZ" sz="1800" dirty="0">
                <a:latin typeface="+mj-lt"/>
              </a:rPr>
              <a:t>, lze zvolit jakoukoli anestezii, rodička je připravená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            -  </a:t>
            </a:r>
            <a:r>
              <a:rPr lang="cs-CZ" altLang="cs-CZ" sz="1800" dirty="0" err="1">
                <a:latin typeface="+mj-lt"/>
              </a:rPr>
              <a:t>kefalopelvický</a:t>
            </a:r>
            <a:r>
              <a:rPr lang="cs-CZ" altLang="cs-CZ" sz="1800" dirty="0">
                <a:latin typeface="+mj-lt"/>
              </a:rPr>
              <a:t> nepoměr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            -  poloha plodu koncem pánevním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            -  neporodní indikace: ortopedické, oční, neurologické, interní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+mj-lt"/>
              </a:rPr>
              <a:t>2.  </a:t>
            </a:r>
            <a:r>
              <a:rPr lang="cs-CZ" altLang="cs-CZ" sz="2400" b="1" dirty="0" err="1">
                <a:latin typeface="+mj-lt"/>
              </a:rPr>
              <a:t>S.c</a:t>
            </a:r>
            <a:r>
              <a:rPr lang="cs-CZ" altLang="cs-CZ" sz="2400" b="1" dirty="0">
                <a:latin typeface="+mj-lt"/>
              </a:rPr>
              <a:t>. urgentní</a:t>
            </a:r>
            <a:r>
              <a:rPr lang="cs-CZ" altLang="cs-CZ" sz="1800" dirty="0">
                <a:latin typeface="+mj-lt"/>
              </a:rPr>
              <a:t>, rodička nepřipravená, ale je čas i na svodnou anestezii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            -  neúplný konec pánevní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            -  nepostupující porod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+mj-lt"/>
              </a:rPr>
              <a:t>3.  </a:t>
            </a:r>
            <a:r>
              <a:rPr lang="cs-CZ" altLang="cs-CZ" sz="2400" b="1" dirty="0" err="1">
                <a:latin typeface="+mj-lt"/>
              </a:rPr>
              <a:t>S.c</a:t>
            </a:r>
            <a:r>
              <a:rPr lang="cs-CZ" altLang="cs-CZ" sz="2400" b="1" dirty="0">
                <a:latin typeface="+mj-lt"/>
              </a:rPr>
              <a:t>. akutní</a:t>
            </a:r>
            <a:r>
              <a:rPr lang="cs-CZ" altLang="cs-CZ" sz="1800" dirty="0">
                <a:latin typeface="+mj-lt"/>
              </a:rPr>
              <a:t>, neodkladná, je nutná celková anestezie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            -  prolaps pupečníku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            -  abrupce placenty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            -  hypoxie plodu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j-lt"/>
              </a:rPr>
              <a:t>            -  </a:t>
            </a:r>
            <a:r>
              <a:rPr lang="cs-CZ" altLang="cs-CZ" sz="1800" dirty="0" err="1">
                <a:latin typeface="+mj-lt"/>
              </a:rPr>
              <a:t>eklamptický</a:t>
            </a:r>
            <a:r>
              <a:rPr lang="cs-CZ" altLang="cs-CZ" sz="1800" dirty="0">
                <a:latin typeface="+mj-lt"/>
              </a:rPr>
              <a:t> záchvat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58EDA53-84FC-4567-9B5C-D61F5AA9C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07"/>
    </mc:Choice>
    <mc:Fallback xmlns="">
      <p:transition spd="slow" advTm="8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6669</TotalTime>
  <Words>2176</Words>
  <Application>Microsoft Office PowerPoint</Application>
  <PresentationFormat>Předvádění na obrazovce (4:3)</PresentationFormat>
  <Paragraphs>374</Paragraphs>
  <Slides>36</Slides>
  <Notes>0</Notes>
  <HiddenSlides>0</HiddenSlides>
  <MMClips>36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6" baseType="lpstr">
      <vt:lpstr>Arial</vt:lpstr>
      <vt:lpstr>ArialMT</vt:lpstr>
      <vt:lpstr>Calibri</vt:lpstr>
      <vt:lpstr>Corbel</vt:lpstr>
      <vt:lpstr>Roboto-Bold</vt:lpstr>
      <vt:lpstr>Roboto-Regular</vt:lpstr>
      <vt:lpstr>Times New Roman</vt:lpstr>
      <vt:lpstr>Wingdings</vt:lpstr>
      <vt:lpstr>Motiv systému Office</vt:lpstr>
      <vt:lpstr>Microsoft Clip Gallery</vt:lpstr>
      <vt:lpstr>     ANESTEZIE                       v gynekologii                          a porodnictví                                  </vt:lpstr>
      <vt:lpstr>Prezentace aplikace PowerPoint</vt:lpstr>
      <vt:lpstr>Fyziologické změny v těhotenství -----------------------------------------------------------------</vt:lpstr>
      <vt:lpstr>Prezentace aplikace PowerPoint</vt:lpstr>
      <vt:lpstr>Fyziologické změny v těhotenství</vt:lpstr>
      <vt:lpstr>Prezentace aplikace PowerPoint</vt:lpstr>
      <vt:lpstr>Specifická rizika rodičky </vt:lpstr>
      <vt:lpstr>Císařský řez</vt:lpstr>
      <vt:lpstr>Z pohledu anesteziologa: ---------------------------------------------</vt:lpstr>
      <vt:lpstr>Císařský řez - plánovaný</vt:lpstr>
      <vt:lpstr>Císařský řez –urgentní - akutní</vt:lpstr>
      <vt:lpstr>Volba typu anestezie </vt:lpstr>
      <vt:lpstr>Císařský řez</vt:lpstr>
      <vt:lpstr>Volba typu anestezie </vt:lpstr>
      <vt:lpstr>Prevence kyselé aspirace: </vt:lpstr>
      <vt:lpstr>Prezentace aplikace PowerPoint</vt:lpstr>
      <vt:lpstr>Celková anestezie u císařského řezu </vt:lpstr>
      <vt:lpstr>Celková anestezie u císařského řezu </vt:lpstr>
      <vt:lpstr>Prezentace aplikace PowerPoint</vt:lpstr>
      <vt:lpstr>Prezentace aplikace PowerPoint</vt:lpstr>
      <vt:lpstr>Neuroaxiální anestezie </vt:lpstr>
      <vt:lpstr>Subarachnoidální anestezie </vt:lpstr>
      <vt:lpstr>Epidurální anestezie </vt:lpstr>
      <vt:lpstr>Uterotonika </vt:lpstr>
      <vt:lpstr>Prezentace aplikace PowerPoint</vt:lpstr>
      <vt:lpstr>Námelové alkaloidy (methylergometrin)</vt:lpstr>
      <vt:lpstr>Tokolýza </vt:lpstr>
      <vt:lpstr>Prezentace aplikace PowerPoint</vt:lpstr>
      <vt:lpstr>Prezentace aplikace PowerPoint</vt:lpstr>
      <vt:lpstr>Prezentace aplikace PowerPoint</vt:lpstr>
      <vt:lpstr>Placenta percreta</vt:lpstr>
      <vt:lpstr>Fáze 2</vt:lpstr>
      <vt:lpstr>Prezentace aplikace PowerPoint</vt:lpstr>
      <vt:lpstr>3. Fáze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malejJohn</dc:creator>
  <cp:lastModifiedBy>Jitka</cp:lastModifiedBy>
  <cp:revision>139</cp:revision>
  <dcterms:created xsi:type="dcterms:W3CDTF">2011-11-21T21:25:58Z</dcterms:created>
  <dcterms:modified xsi:type="dcterms:W3CDTF">2021-03-28T08:09:23Z</dcterms:modified>
</cp:coreProperties>
</file>