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427" r:id="rId3"/>
    <p:sldId id="437" r:id="rId4"/>
    <p:sldId id="436" r:id="rId5"/>
    <p:sldId id="315" r:id="rId6"/>
    <p:sldId id="348" r:id="rId7"/>
    <p:sldId id="349" r:id="rId8"/>
    <p:sldId id="350" r:id="rId9"/>
    <p:sldId id="261" r:id="rId10"/>
    <p:sldId id="257" r:id="rId11"/>
    <p:sldId id="266" r:id="rId12"/>
    <p:sldId id="271" r:id="rId13"/>
    <p:sldId id="366" r:id="rId14"/>
    <p:sldId id="316" r:id="rId15"/>
    <p:sldId id="284" r:id="rId16"/>
    <p:sldId id="285" r:id="rId17"/>
    <p:sldId id="286" r:id="rId18"/>
    <p:sldId id="287" r:id="rId19"/>
    <p:sldId id="288" r:id="rId20"/>
    <p:sldId id="289" r:id="rId21"/>
    <p:sldId id="404" r:id="rId22"/>
    <p:sldId id="405" r:id="rId23"/>
    <p:sldId id="410" r:id="rId24"/>
    <p:sldId id="294" r:id="rId25"/>
    <p:sldId id="295" r:id="rId26"/>
    <p:sldId id="264" r:id="rId27"/>
    <p:sldId id="304" r:id="rId28"/>
    <p:sldId id="424" r:id="rId29"/>
    <p:sldId id="296" r:id="rId30"/>
    <p:sldId id="297" r:id="rId31"/>
    <p:sldId id="299" r:id="rId32"/>
    <p:sldId id="298" r:id="rId33"/>
    <p:sldId id="301" r:id="rId34"/>
    <p:sldId id="421" r:id="rId35"/>
    <p:sldId id="412" r:id="rId36"/>
    <p:sldId id="413" r:id="rId37"/>
    <p:sldId id="309" r:id="rId38"/>
    <p:sldId id="414" r:id="rId39"/>
    <p:sldId id="385" r:id="rId40"/>
    <p:sldId id="386" r:id="rId41"/>
    <p:sldId id="389" r:id="rId42"/>
    <p:sldId id="391" r:id="rId43"/>
    <p:sldId id="393" r:id="rId44"/>
    <p:sldId id="394" r:id="rId45"/>
    <p:sldId id="395" r:id="rId46"/>
    <p:sldId id="302" r:id="rId47"/>
    <p:sldId id="396" r:id="rId48"/>
    <p:sldId id="397" r:id="rId49"/>
    <p:sldId id="398" r:id="rId50"/>
    <p:sldId id="438" r:id="rId51"/>
    <p:sldId id="364" r:id="rId52"/>
    <p:sldId id="433" r:id="rId53"/>
    <p:sldId id="356" r:id="rId54"/>
    <p:sldId id="321" r:id="rId55"/>
    <p:sldId id="322" r:id="rId56"/>
    <p:sldId id="439" r:id="rId57"/>
    <p:sldId id="355" r:id="rId58"/>
    <p:sldId id="416" r:id="rId59"/>
    <p:sldId id="258" r:id="rId60"/>
    <p:sldId id="346" r:id="rId61"/>
    <p:sldId id="435" r:id="rId62"/>
    <p:sldId id="417" r:id="rId63"/>
    <p:sldId id="418" r:id="rId64"/>
    <p:sldId id="431" r:id="rId65"/>
    <p:sldId id="432" r:id="rId66"/>
    <p:sldId id="269" r:id="rId67"/>
    <p:sldId id="434" r:id="rId68"/>
    <p:sldId id="429" r:id="rId69"/>
  </p:sldIdLst>
  <p:sldSz cx="9144000" cy="6858000" type="screen4x3"/>
  <p:notesSz cx="6858000" cy="9144000"/>
  <p:custDataLst>
    <p:tags r:id="rId71"/>
  </p:custDataLst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3" autoAdjust="0"/>
    <p:restoredTop sz="95202" autoAdjust="0"/>
  </p:normalViewPr>
  <p:slideViewPr>
    <p:cSldViewPr>
      <p:cViewPr varScale="1">
        <p:scale>
          <a:sx n="108" d="100"/>
          <a:sy n="108" d="100"/>
        </p:scale>
        <p:origin x="18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 dirty="0"/>
            <a:t>monitoring</a:t>
          </a:r>
        </a:p>
        <a:p>
          <a:r>
            <a:rPr lang="cs-CZ" dirty="0" err="1"/>
            <a:t>monere</a:t>
          </a:r>
          <a:endParaRPr lang="cs-CZ" dirty="0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 dirty="0"/>
            <a:t>hloubka</a:t>
          </a:r>
        </a:p>
        <a:p>
          <a:r>
            <a:rPr lang="cs-CZ" sz="2000" dirty="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dirty="0" err="1"/>
            <a:t>neuromonitoring</a:t>
          </a:r>
          <a:endParaRPr lang="cs-CZ" sz="2400" dirty="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dirty="0" err="1"/>
            <a:t>hemodynamika</a:t>
          </a:r>
          <a:endParaRPr lang="cs-CZ" dirty="0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 dirty="0"/>
            <a:t>míra analgezie</a:t>
          </a:r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 err="1"/>
            <a:t>monere</a:t>
          </a:r>
          <a:endParaRPr lang="cs-CZ" sz="5800" kern="1200" dirty="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neuromonitoring</a:t>
          </a:r>
          <a:endParaRPr lang="cs-CZ" sz="2400" kern="1200" dirty="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hemodynamika</a:t>
          </a:r>
          <a:endParaRPr lang="cs-CZ" sz="1900" kern="1200" dirty="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míra analgezie</a:t>
          </a:r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30.09.2022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30.09.2022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30.09.2022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arim.cz/content/uploads/2018/11/doporuceny-postup-zasady-bezpecne-anesteziologicke-pece-2017.pd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is.muni.cz/el/1411/podzim2012/MIOA011c/um/e-kurz/anesteziologicke-pracoviste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brazky.cz/?q=pavouci++drogy&amp;url=https://slideplayer.cz/slide/2613723/9/images/104/%C3%9A%C4%8Dinky%2Bdrog%2Bna%2Bbezobratl%C3%A9.jpg&amp;imageId=4146fe17057d12ff&amp;data=lgLEEFx8NV619eC9gkP1ytp36R_EMDo1kdc0h2RAiZ6odJWO1Fer1KLZsBqAAddnGZyFb_HaSc9tQ9Qg1LXmHMpCBYpYjc5drFRVxAL7H5PEAtdwxALD68QCVG8%3D" TargetMode="Externa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radkaloja.cz/wp-content/uploads/2017/08/Brain-vawes-II-e1503948540823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 dirty="0"/>
              <a:t>Technika v anesteziologické péči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MUDr. Jitka Zemanová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Anesteziologický přístroj  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640960" cy="561662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- </a:t>
            </a:r>
            <a:r>
              <a:rPr lang="en-US" sz="2400" dirty="0" err="1"/>
              <a:t>počítačem</a:t>
            </a:r>
            <a:r>
              <a:rPr lang="en-US" sz="2400" dirty="0"/>
              <a:t> </a:t>
            </a:r>
            <a:r>
              <a:rPr lang="en-US" sz="2400" dirty="0" err="1"/>
              <a:t>řízené</a:t>
            </a:r>
            <a:r>
              <a:rPr lang="en-US" sz="2400" dirty="0"/>
              <a:t> </a:t>
            </a:r>
            <a:r>
              <a:rPr lang="en-US" sz="2400" dirty="0" err="1"/>
              <a:t>systémy</a:t>
            </a:r>
            <a:r>
              <a:rPr lang="en-US" sz="2400" dirty="0"/>
              <a:t>, </a:t>
            </a:r>
            <a:r>
              <a:rPr lang="en-US" sz="2400" dirty="0" err="1"/>
              <a:t>fyziologický</a:t>
            </a:r>
            <a:r>
              <a:rPr lang="en-US" sz="2400" dirty="0"/>
              <a:t> monitor, </a:t>
            </a:r>
            <a:r>
              <a:rPr lang="cs-CZ" sz="2400" dirty="0"/>
              <a:t>pří</a:t>
            </a:r>
            <a:r>
              <a:rPr lang="en-US" sz="2400" dirty="0" err="1"/>
              <a:t>strojový</a:t>
            </a:r>
            <a:r>
              <a:rPr lang="en-US" sz="2400" dirty="0"/>
              <a:t> monitor a </a:t>
            </a:r>
            <a:r>
              <a:rPr lang="en-US" sz="2400" dirty="0" err="1"/>
              <a:t>integrace</a:t>
            </a:r>
            <a:r>
              <a:rPr lang="en-US" sz="2400" dirty="0"/>
              <a:t> </a:t>
            </a:r>
            <a:r>
              <a:rPr lang="en-US" sz="2400" dirty="0" err="1"/>
              <a:t>elektronických</a:t>
            </a:r>
            <a:r>
              <a:rPr lang="en-US" sz="2400" dirty="0"/>
              <a:t> </a:t>
            </a:r>
            <a:r>
              <a:rPr lang="en-US" sz="2400" dirty="0" err="1"/>
              <a:t>lékařských</a:t>
            </a:r>
            <a:r>
              <a:rPr lang="en-US" sz="2400" dirty="0"/>
              <a:t> </a:t>
            </a:r>
            <a:r>
              <a:rPr lang="en-US" sz="2400" dirty="0" err="1"/>
              <a:t>záznamů</a:t>
            </a:r>
            <a:endParaRPr lang="cs-CZ" sz="2800" dirty="0"/>
          </a:p>
          <a:p>
            <a:pPr marL="0" indent="0">
              <a:buNone/>
            </a:pPr>
            <a:endParaRPr lang="cs-CZ" sz="2400" dirty="0"/>
          </a:p>
          <a:p>
            <a:pPr lvl="1"/>
            <a:r>
              <a:rPr lang="cs-CZ" sz="2400" dirty="0"/>
              <a:t>vysokotlaký systém</a:t>
            </a:r>
          </a:p>
          <a:p>
            <a:pPr lvl="1"/>
            <a:r>
              <a:rPr lang="cs-CZ" sz="2400" dirty="0"/>
              <a:t>střednětlaký systém </a:t>
            </a:r>
          </a:p>
          <a:p>
            <a:pPr lvl="1"/>
            <a:r>
              <a:rPr lang="cs-CZ" sz="2400" dirty="0"/>
              <a:t>nízkotlaký systém </a:t>
            </a:r>
          </a:p>
          <a:p>
            <a:pPr lvl="1"/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jehlové ventily = rotametry</a:t>
            </a:r>
          </a:p>
          <a:p>
            <a:pPr>
              <a:buFontTx/>
              <a:buChar char="-"/>
            </a:pPr>
            <a:r>
              <a:rPr lang="cs-CZ" sz="2000" dirty="0"/>
              <a:t>elektronické ventily (digitální)</a:t>
            </a:r>
          </a:p>
          <a:p>
            <a:pPr>
              <a:buFontTx/>
              <a:buChar char="-"/>
            </a:pPr>
            <a:r>
              <a:rPr lang="cs-CZ" sz="2000" dirty="0"/>
              <a:t>proporcionální dělič (průtok / % O2)     </a:t>
            </a:r>
            <a:r>
              <a:rPr lang="cs-CZ" sz="1800" dirty="0"/>
              <a:t>- slouží k prevenci podání hypoxické směsi </a:t>
            </a:r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Zástupný obsah 12" descr="Obsah obrázku text, mapa&#10;&#10;Popis byl vytvořen automaticky">
            <a:extLst>
              <a:ext uri="{FF2B5EF4-FFF2-40B4-BE49-F238E27FC236}">
                <a16:creationId xmlns:a16="http://schemas.microsoft.com/office/drawing/2014/main" id="{46EC6766-F4F5-4C79-BDA7-D2711B90E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7770" y="1538456"/>
            <a:ext cx="4001038" cy="225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D6DC8-0B8B-4153-A6AC-E2729544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Obkročný ventil / by-pass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7E9D6-93F9-40A6-9278-973DD4661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4896073"/>
          </a:xfrm>
        </p:spPr>
        <p:txBody>
          <a:bodyPr/>
          <a:lstStyle/>
          <a:p>
            <a:pPr marL="0" indent="0">
              <a:buNone/>
            </a:pPr>
            <a:r>
              <a:rPr lang="cs-CZ" sz="2800" i="1" dirty="0"/>
              <a:t>= oxygen </a:t>
            </a:r>
            <a:r>
              <a:rPr lang="cs-CZ" sz="2800" i="1" dirty="0" err="1"/>
              <a:t>supply</a:t>
            </a:r>
            <a:r>
              <a:rPr lang="cs-CZ" sz="2800" i="1" dirty="0"/>
              <a:t> flush </a:t>
            </a:r>
            <a:r>
              <a:rPr lang="cs-CZ" sz="2800" i="1" dirty="0" err="1"/>
              <a:t>valve</a:t>
            </a:r>
            <a:endParaRPr lang="cs-CZ" sz="2800" i="1" dirty="0"/>
          </a:p>
          <a:p>
            <a:r>
              <a:rPr lang="cs-CZ" sz="2000" b="1" dirty="0"/>
              <a:t>střednětlaký  systém</a:t>
            </a:r>
          </a:p>
          <a:p>
            <a:r>
              <a:rPr lang="cs-CZ" sz="2000" dirty="0"/>
              <a:t>po stisknutí dodá do systému rychle 100% kyslík (</a:t>
            </a:r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flow</a:t>
            </a:r>
            <a:r>
              <a:rPr lang="cs-CZ" sz="2000" dirty="0"/>
              <a:t> </a:t>
            </a:r>
            <a:r>
              <a:rPr lang="cs-CZ" sz="2000" b="1" dirty="0"/>
              <a:t>35–75 L/min)</a:t>
            </a:r>
          </a:p>
          <a:p>
            <a:r>
              <a:rPr lang="cs-CZ" sz="2000" dirty="0"/>
              <a:t>obchází </a:t>
            </a:r>
            <a:r>
              <a:rPr lang="cs-CZ" sz="2000" dirty="0" err="1"/>
              <a:t>flowmetry</a:t>
            </a:r>
            <a:r>
              <a:rPr lang="cs-CZ" sz="2000" dirty="0"/>
              <a:t> (rotametry a odpařovače) – ředí směs plynů přiváděnou do pacienta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800" b="1" dirty="0"/>
              <a:t>CAVE: </a:t>
            </a:r>
          </a:p>
          <a:p>
            <a:r>
              <a:rPr lang="cs-CZ" sz="2400" dirty="0" err="1"/>
              <a:t>barotrauma</a:t>
            </a: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endParaRPr lang="en-US" sz="2800" dirty="0"/>
          </a:p>
        </p:txBody>
      </p:sp>
      <p:pic>
        <p:nvPicPr>
          <p:cNvPr id="5" name="Obrázek 4" descr="Obsah obrázku interiér, malé, auto, fotka&#10;&#10;Popis byl vytvořen automaticky">
            <a:extLst>
              <a:ext uri="{FF2B5EF4-FFF2-40B4-BE49-F238E27FC236}">
                <a16:creationId xmlns:a16="http://schemas.microsoft.com/office/drawing/2014/main" id="{C81D7A33-BC78-4321-B160-39A4B2450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24944"/>
            <a:ext cx="411480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19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C1601-2B01-4620-BF27-121D6BD6DD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sz="2400" dirty="0">
                <a:solidFill>
                  <a:srgbClr val="D20A11"/>
                </a:solidFill>
              </a:rPr>
              <a:t>Odpařovače = </a:t>
            </a:r>
            <a:r>
              <a:rPr lang="cs-CZ" sz="2400" dirty="0" err="1">
                <a:solidFill>
                  <a:srgbClr val="D20A11"/>
                </a:solidFill>
              </a:rPr>
              <a:t>vaporizéry</a:t>
            </a:r>
            <a:r>
              <a:rPr lang="cs-CZ" sz="2400" dirty="0">
                <a:solidFill>
                  <a:srgbClr val="D20A11"/>
                </a:solidFill>
              </a:rPr>
              <a:t> </a:t>
            </a:r>
            <a:endParaRPr lang="en-US" sz="2400" dirty="0">
              <a:solidFill>
                <a:srgbClr val="D20A1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BD2959-FB16-4D74-B078-93D3D1C681B8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475455" y="748269"/>
            <a:ext cx="7408913" cy="556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cs-CZ" sz="20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/>
              <a:t>Bezpečnostní kritéria: </a:t>
            </a:r>
          </a:p>
          <a:p>
            <a:r>
              <a:rPr lang="cs-CZ" sz="2400" dirty="0">
                <a:solidFill>
                  <a:schemeClr val="tx1"/>
                </a:solidFill>
              </a:rPr>
              <a:t>kvantitativní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termostabilní </a:t>
            </a:r>
            <a:r>
              <a:rPr lang="cs-CZ" sz="1800" dirty="0">
                <a:solidFill>
                  <a:schemeClr val="tx1"/>
                </a:solidFill>
              </a:rPr>
              <a:t>stálá teplota </a:t>
            </a:r>
            <a:r>
              <a:rPr lang="cs-CZ" sz="1800" dirty="0" err="1">
                <a:solidFill>
                  <a:schemeClr val="tx1"/>
                </a:solidFill>
              </a:rPr>
              <a:t>anest</a:t>
            </a:r>
            <a:r>
              <a:rPr lang="cs-CZ" sz="1800" dirty="0">
                <a:solidFill>
                  <a:schemeClr val="tx1"/>
                </a:solidFill>
              </a:rPr>
              <a:t>. směsi</a:t>
            </a:r>
          </a:p>
          <a:p>
            <a:r>
              <a:rPr lang="cs-CZ" sz="2400" dirty="0"/>
              <a:t>(</a:t>
            </a:r>
            <a:r>
              <a:rPr lang="cs-CZ" sz="2400" dirty="0" err="1"/>
              <a:t>key-filling</a:t>
            </a:r>
            <a:r>
              <a:rPr lang="cs-CZ" sz="2400" dirty="0"/>
              <a:t>) </a:t>
            </a:r>
            <a:r>
              <a:rPr lang="cs-CZ" sz="2400" dirty="0">
                <a:solidFill>
                  <a:schemeClr val="tx1"/>
                </a:solidFill>
              </a:rPr>
              <a:t>barevné oz</a:t>
            </a:r>
            <a:r>
              <a:rPr lang="cs-CZ" sz="2400" dirty="0"/>
              <a:t>načení dle normy</a:t>
            </a:r>
          </a:p>
          <a:p>
            <a:r>
              <a:rPr lang="cs-CZ" sz="2400" dirty="0"/>
              <a:t>„</a:t>
            </a:r>
            <a:r>
              <a:rPr lang="cs-CZ" sz="2400" dirty="0" err="1"/>
              <a:t>interlock</a:t>
            </a:r>
            <a:r>
              <a:rPr lang="cs-CZ" sz="2400" dirty="0"/>
              <a:t>“ – v chodu vždy jen 1 odpařovač</a:t>
            </a:r>
          </a:p>
          <a:p>
            <a:r>
              <a:rPr lang="cs-CZ" sz="2400" dirty="0"/>
              <a:t>stabilita (nesmí se převrhnout)</a:t>
            </a:r>
          </a:p>
          <a:p>
            <a:r>
              <a:rPr lang="cs-CZ" sz="2400" dirty="0"/>
              <a:t>vždy stejné ovládání  (při pohledu shora)</a:t>
            </a:r>
          </a:p>
          <a:p>
            <a:pPr lvl="1"/>
            <a:r>
              <a:rPr lang="cs-CZ" sz="2000" dirty="0"/>
              <a:t>přidávám v protisměru hodin. ručiček</a:t>
            </a:r>
          </a:p>
          <a:p>
            <a:pPr marL="457200" lvl="1" indent="0">
              <a:buNone/>
            </a:pPr>
            <a:endParaRPr lang="cs-CZ" sz="2000" dirty="0"/>
          </a:p>
          <a:p>
            <a:endParaRPr lang="cs-CZ" sz="2400" dirty="0"/>
          </a:p>
          <a:p>
            <a:endParaRPr lang="cs-CZ" sz="2400" dirty="0">
              <a:solidFill>
                <a:schemeClr val="tx1"/>
              </a:solidFill>
            </a:endParaRPr>
          </a:p>
          <a:p>
            <a:endParaRPr lang="cs-CZ" sz="2400" dirty="0"/>
          </a:p>
          <a:p>
            <a:pPr lvl="1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E1B01CB9-57FA-42B6-81BB-36FFE8EE4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26015"/>
            <a:ext cx="2544723" cy="1581720"/>
          </a:xfrm>
          <a:prstGeom prst="rect">
            <a:avLst/>
          </a:prstGeom>
        </p:spPr>
      </p:pic>
      <p:pic>
        <p:nvPicPr>
          <p:cNvPr id="8" name="Obrázek 7" descr="Obsah obrázku vsedě, bílá, malé, displej&#10;&#10;Popis byl vytvořen automaticky">
            <a:extLst>
              <a:ext uri="{FF2B5EF4-FFF2-40B4-BE49-F238E27FC236}">
                <a16:creationId xmlns:a16="http://schemas.microsoft.com/office/drawing/2014/main" id="{75F79512-0B8B-4119-832D-35B5A1416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62" y="4590712"/>
            <a:ext cx="1105183" cy="1519019"/>
          </a:xfrm>
          <a:prstGeom prst="rect">
            <a:avLst/>
          </a:prstGeom>
        </p:spPr>
      </p:pic>
      <p:pic>
        <p:nvPicPr>
          <p:cNvPr id="10" name="Obrázek 9" descr="Obsah obrázku hodiny&#10;&#10;Popis byl vytvořen automaticky">
            <a:extLst>
              <a:ext uri="{FF2B5EF4-FFF2-40B4-BE49-F238E27FC236}">
                <a16:creationId xmlns:a16="http://schemas.microsoft.com/office/drawing/2014/main" id="{86C54565-8A8F-4EF9-94EE-408960D0C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03" y="748269"/>
            <a:ext cx="14192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7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574501"/>
              </p:ext>
            </p:extLst>
          </p:nvPr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76250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2CE79-7232-4BD6-AFBF-2BC4525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Doporučení ČSARIM 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3C01A-A728-4B35-A06A-B85F56139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5175"/>
            <a:ext cx="8640960" cy="5360988"/>
          </a:xfrm>
        </p:spPr>
        <p:txBody>
          <a:bodyPr/>
          <a:lstStyle/>
          <a:p>
            <a:pPr marL="0" indent="0">
              <a:buNone/>
            </a:pPr>
            <a:r>
              <a:rPr lang="cs-CZ" sz="2000" u="sng" dirty="0">
                <a:hlinkClick r:id="rId2"/>
              </a:rPr>
              <a:t>Doporučený postup zásady bezpečné anesteziologické péče (2017)</a:t>
            </a:r>
            <a:endParaRPr lang="cs-CZ" sz="2000" u="sng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cs-CZ" sz="2000" b="1" dirty="0"/>
              <a:t>3.2. </a:t>
            </a:r>
            <a:r>
              <a:rPr lang="cs-CZ" sz="2000" b="1" dirty="0" err="1"/>
              <a:t>Před</a:t>
            </a:r>
            <a:r>
              <a:rPr lang="cs-CZ" sz="2000" b="1" dirty="0"/>
              <a:t> </a:t>
            </a:r>
            <a:r>
              <a:rPr lang="cs-CZ" sz="2000" b="1" dirty="0" err="1"/>
              <a:t>zahájením</a:t>
            </a:r>
            <a:r>
              <a:rPr lang="cs-CZ" sz="2000" b="1" dirty="0"/>
              <a:t> anestezie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cs-CZ" sz="2000" dirty="0"/>
              <a:t>3.2.1</a:t>
            </a:r>
            <a:br>
              <a:rPr lang="cs-CZ" sz="2000" dirty="0"/>
            </a:br>
            <a:r>
              <a:rPr lang="cs-CZ" sz="2000" b="1" dirty="0" err="1"/>
              <a:t>Před</a:t>
            </a:r>
            <a:r>
              <a:rPr lang="cs-CZ" sz="2000" b="1" dirty="0"/>
              <a:t> </a:t>
            </a:r>
            <a:r>
              <a:rPr lang="cs-CZ" sz="2000" dirty="0" err="1"/>
              <a:t>zahájením</a:t>
            </a:r>
            <a:r>
              <a:rPr lang="cs-CZ" sz="2000" dirty="0"/>
              <a:t> anestezie je provedena </a:t>
            </a:r>
            <a:r>
              <a:rPr lang="cs-CZ" sz="2000" b="1" dirty="0"/>
              <a:t>kontrola </a:t>
            </a:r>
            <a:r>
              <a:rPr lang="cs-CZ" sz="2000" b="1" dirty="0" err="1"/>
              <a:t>funkčního</a:t>
            </a:r>
            <a:r>
              <a:rPr lang="cs-CZ" sz="2000" b="1" dirty="0"/>
              <a:t> stavu </a:t>
            </a:r>
            <a:r>
              <a:rPr lang="cs-CZ" sz="2000" dirty="0" err="1"/>
              <a:t>anesteziologického</a:t>
            </a:r>
            <a:r>
              <a:rPr lang="cs-CZ" sz="2000" dirty="0"/>
              <a:t> </a:t>
            </a:r>
            <a:r>
              <a:rPr lang="cs-CZ" sz="2000" dirty="0" err="1"/>
              <a:t>přístroje</a:t>
            </a:r>
            <a:r>
              <a:rPr lang="cs-CZ" sz="2000" dirty="0"/>
              <a:t> a dostupnosti </a:t>
            </a:r>
            <a:r>
              <a:rPr lang="cs-CZ" sz="2000" dirty="0" err="1"/>
              <a:t>všech</a:t>
            </a:r>
            <a:r>
              <a:rPr lang="cs-CZ" sz="2000" dirty="0"/>
              <a:t> </a:t>
            </a:r>
            <a:r>
              <a:rPr lang="cs-CZ" sz="2000" dirty="0" err="1"/>
              <a:t>nezbytných</a:t>
            </a:r>
            <a:r>
              <a:rPr lang="cs-CZ" sz="2000" dirty="0"/>
              <a:t> </a:t>
            </a:r>
            <a:r>
              <a:rPr lang="cs-CZ" sz="2000" dirty="0" err="1"/>
              <a:t>přístroju</a:t>
            </a:r>
            <a:r>
              <a:rPr lang="cs-CZ" sz="2000" dirty="0"/>
              <a:t>̊, </a:t>
            </a:r>
            <a:r>
              <a:rPr lang="cs-CZ" sz="2000" dirty="0" err="1"/>
              <a:t>pomůcek</a:t>
            </a:r>
            <a:r>
              <a:rPr lang="cs-CZ" sz="2000" dirty="0"/>
              <a:t> a farmak pro </a:t>
            </a:r>
            <a:r>
              <a:rPr lang="cs-CZ" sz="2000" dirty="0" err="1"/>
              <a:t>léčbu</a:t>
            </a:r>
            <a:r>
              <a:rPr lang="cs-CZ" sz="2000" dirty="0"/>
              <a:t> komplikací </a:t>
            </a:r>
            <a:r>
              <a:rPr lang="cs-CZ" sz="2000" dirty="0" err="1"/>
              <a:t>spojených</a:t>
            </a:r>
            <a:r>
              <a:rPr lang="cs-CZ" sz="2000" dirty="0"/>
              <a:t> s </a:t>
            </a:r>
            <a:r>
              <a:rPr lang="cs-CZ" sz="2000" dirty="0" err="1"/>
              <a:t>poskytováním</a:t>
            </a:r>
            <a:r>
              <a:rPr lang="cs-CZ" sz="2000" dirty="0"/>
              <a:t> anestezie (viz </a:t>
            </a:r>
            <a:r>
              <a:rPr lang="cs-CZ" sz="2000" dirty="0" err="1"/>
              <a:t>doporučeni</a:t>
            </a:r>
            <a:r>
              <a:rPr lang="cs-CZ" sz="2000" dirty="0"/>
              <a:t>́ ČSARIM z roku 2012).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3.2.2</a:t>
            </a:r>
            <a:br>
              <a:rPr lang="cs-CZ" sz="2000" dirty="0"/>
            </a:br>
            <a:r>
              <a:rPr lang="cs-CZ" sz="2000" dirty="0" err="1"/>
              <a:t>Doporučujeme</a:t>
            </a:r>
            <a:r>
              <a:rPr lang="cs-CZ" sz="2000" dirty="0"/>
              <a:t> </a:t>
            </a:r>
            <a:r>
              <a:rPr lang="cs-CZ" sz="2000" b="1" dirty="0"/>
              <a:t>zaznamenat</a:t>
            </a:r>
            <a:r>
              <a:rPr lang="cs-CZ" sz="2000" dirty="0"/>
              <a:t> </a:t>
            </a:r>
            <a:r>
              <a:rPr lang="cs-CZ" sz="2000" dirty="0" err="1"/>
              <a:t>výsledek</a:t>
            </a:r>
            <a:r>
              <a:rPr lang="cs-CZ" sz="2000" dirty="0"/>
              <a:t> kontroly </a:t>
            </a:r>
            <a:r>
              <a:rPr lang="cs-CZ" sz="2000" dirty="0" err="1"/>
              <a:t>uvedene</a:t>
            </a:r>
            <a:r>
              <a:rPr lang="cs-CZ" sz="2000" dirty="0"/>
              <a:t>́ v bodě 3.2.1. </a:t>
            </a:r>
            <a:r>
              <a:rPr lang="cs-CZ" sz="2000" dirty="0" err="1"/>
              <a:t>průkazným</a:t>
            </a:r>
            <a:r>
              <a:rPr lang="cs-CZ" sz="2000" dirty="0"/>
              <a:t> </a:t>
            </a:r>
            <a:r>
              <a:rPr lang="cs-CZ" sz="2000" dirty="0" err="1"/>
              <a:t>způsobem</a:t>
            </a:r>
            <a:r>
              <a:rPr lang="cs-CZ" sz="2000" dirty="0"/>
              <a:t> do </a:t>
            </a:r>
            <a:r>
              <a:rPr lang="cs-CZ" sz="2000" dirty="0" err="1"/>
              <a:t>záznamu</a:t>
            </a:r>
            <a:r>
              <a:rPr lang="cs-CZ" sz="2000" dirty="0"/>
              <a:t> o anestezii.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3.2.3</a:t>
            </a:r>
            <a:br>
              <a:rPr lang="cs-CZ" sz="2000" dirty="0"/>
            </a:br>
            <a:r>
              <a:rPr lang="cs-CZ" sz="2000" b="1" dirty="0" err="1"/>
              <a:t>Monitorováni</a:t>
            </a:r>
            <a:r>
              <a:rPr lang="cs-CZ" sz="2000" b="1" dirty="0"/>
              <a:t>́</a:t>
            </a:r>
            <a:r>
              <a:rPr lang="cs-CZ" sz="2000" dirty="0"/>
              <a:t> </a:t>
            </a:r>
            <a:r>
              <a:rPr lang="cs-CZ" sz="2000" dirty="0" err="1"/>
              <a:t>základních</a:t>
            </a:r>
            <a:r>
              <a:rPr lang="cs-CZ" sz="2000" dirty="0"/>
              <a:t> </a:t>
            </a:r>
            <a:r>
              <a:rPr lang="cs-CZ" sz="2000" dirty="0" err="1"/>
              <a:t>fyziologických</a:t>
            </a:r>
            <a:r>
              <a:rPr lang="cs-CZ" sz="2000" dirty="0"/>
              <a:t> funkcí (viz </a:t>
            </a:r>
            <a:r>
              <a:rPr lang="cs-CZ" sz="2000" dirty="0" err="1"/>
              <a:t>dále</a:t>
            </a:r>
            <a:r>
              <a:rPr lang="cs-CZ" sz="2000" dirty="0"/>
              <a:t> bod 3.3) pacienta je </a:t>
            </a:r>
            <a:r>
              <a:rPr lang="cs-CZ" sz="2000" dirty="0" err="1"/>
              <a:t>zahájeno</a:t>
            </a:r>
            <a:r>
              <a:rPr lang="cs-CZ" sz="2000" dirty="0"/>
              <a:t> </a:t>
            </a:r>
            <a:r>
              <a:rPr lang="cs-CZ" sz="2000" dirty="0" err="1"/>
              <a:t>vždy</a:t>
            </a:r>
            <a:r>
              <a:rPr lang="cs-CZ" sz="2000" dirty="0"/>
              <a:t> </a:t>
            </a:r>
            <a:r>
              <a:rPr lang="cs-CZ" sz="2000" b="1" dirty="0" err="1"/>
              <a:t>před</a:t>
            </a:r>
            <a:r>
              <a:rPr lang="cs-CZ" sz="2000" b="1" dirty="0"/>
              <a:t> </a:t>
            </a:r>
            <a:r>
              <a:rPr lang="cs-CZ" sz="2000" b="1" dirty="0" err="1"/>
              <a:t>úvodem</a:t>
            </a:r>
            <a:r>
              <a:rPr lang="cs-CZ" sz="2000" b="1" dirty="0"/>
              <a:t> </a:t>
            </a:r>
            <a:r>
              <a:rPr lang="cs-CZ" sz="2000" dirty="0"/>
              <a:t>do anestezie. </a:t>
            </a:r>
            <a:r>
              <a:rPr lang="cs-CZ" sz="2000" dirty="0" err="1"/>
              <a:t>Monitorováni</a:t>
            </a:r>
            <a:r>
              <a:rPr lang="cs-CZ" sz="2000" dirty="0"/>
              <a:t>́ </a:t>
            </a:r>
            <a:r>
              <a:rPr lang="cs-CZ" sz="2000" dirty="0" err="1"/>
              <a:t>trva</a:t>
            </a:r>
            <a:r>
              <a:rPr lang="cs-CZ" sz="2000" dirty="0"/>
              <a:t>́ </a:t>
            </a:r>
            <a:r>
              <a:rPr lang="cs-CZ" sz="2000" dirty="0" err="1"/>
              <a:t>az</a:t>
            </a:r>
            <a:r>
              <a:rPr lang="cs-CZ" sz="2000" dirty="0"/>
              <a:t>̌ do zotavení pacienta z anestezie nebo do jeho </a:t>
            </a:r>
            <a:r>
              <a:rPr lang="cs-CZ" sz="2000" dirty="0" err="1"/>
              <a:t>překladu</a:t>
            </a:r>
            <a:r>
              <a:rPr lang="cs-CZ" sz="2000" dirty="0"/>
              <a:t> na </a:t>
            </a:r>
            <a:r>
              <a:rPr lang="cs-CZ" sz="2000" dirty="0" err="1"/>
              <a:t>odděleni</a:t>
            </a:r>
            <a:r>
              <a:rPr lang="cs-CZ" sz="2000" dirty="0"/>
              <a:t>́ typu ARO/JIP.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7626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0F7B6E-CE91-47A2-AF05-AFCC2870D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009531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3.3. </a:t>
            </a:r>
            <a:r>
              <a:rPr lang="cs-CZ" sz="1800" b="1" dirty="0" err="1"/>
              <a:t>Monitorováni</a:t>
            </a:r>
            <a:r>
              <a:rPr lang="cs-CZ" sz="1800" b="1" dirty="0"/>
              <a:t>́ v </a:t>
            </a:r>
            <a:r>
              <a:rPr lang="cs-CZ" sz="1800" b="1" dirty="0" err="1"/>
              <a:t>průběhu</a:t>
            </a:r>
            <a:r>
              <a:rPr lang="cs-CZ" sz="1800" b="1" dirty="0"/>
              <a:t> anestezie </a:t>
            </a:r>
            <a:endParaRPr lang="en-US" sz="1800" dirty="0"/>
          </a:p>
          <a:p>
            <a:pPr marL="0" indent="0">
              <a:buNone/>
            </a:pPr>
            <a:r>
              <a:rPr lang="cs-CZ" sz="1800" dirty="0"/>
              <a:t>3.3.1</a:t>
            </a:r>
            <a:br>
              <a:rPr lang="cs-CZ" sz="1800" dirty="0"/>
            </a:br>
            <a:r>
              <a:rPr lang="cs-CZ" sz="1800" dirty="0"/>
              <a:t>V </a:t>
            </a:r>
            <a:r>
              <a:rPr lang="cs-CZ" sz="1800" dirty="0" err="1"/>
              <a:t>průběhu</a:t>
            </a:r>
            <a:r>
              <a:rPr lang="cs-CZ" sz="1800" dirty="0"/>
              <a:t> anestezie je </a:t>
            </a:r>
            <a:r>
              <a:rPr lang="cs-CZ" sz="1800" dirty="0" err="1"/>
              <a:t>kontinuálne</a:t>
            </a:r>
            <a:r>
              <a:rPr lang="cs-CZ" sz="1800" dirty="0"/>
              <a:t>̌ klinicky </a:t>
            </a:r>
            <a:r>
              <a:rPr lang="cs-CZ" sz="1800" dirty="0" err="1"/>
              <a:t>sledován</a:t>
            </a:r>
            <a:r>
              <a:rPr lang="cs-CZ" sz="1800" dirty="0"/>
              <a:t> </a:t>
            </a:r>
            <a:r>
              <a:rPr lang="cs-CZ" sz="1800" dirty="0" err="1"/>
              <a:t>celkovy</a:t>
            </a:r>
            <a:r>
              <a:rPr lang="cs-CZ" sz="1800" dirty="0"/>
              <a:t>́ stav pacienta, stav </a:t>
            </a:r>
            <a:r>
              <a:rPr lang="cs-CZ" sz="1800" dirty="0" err="1"/>
              <a:t>orgánových</a:t>
            </a:r>
            <a:r>
              <a:rPr lang="cs-CZ" sz="1800" dirty="0"/>
              <a:t> funkcí, </a:t>
            </a:r>
            <a:r>
              <a:rPr lang="cs-CZ" sz="1800" dirty="0" err="1"/>
              <a:t>adekvátnost</a:t>
            </a:r>
            <a:r>
              <a:rPr lang="cs-CZ" sz="1800" dirty="0"/>
              <a:t> hloubky analgezie a anestezie a </a:t>
            </a:r>
            <a:r>
              <a:rPr lang="cs-CZ" sz="1800" dirty="0" err="1"/>
              <a:t>průběh</a:t>
            </a:r>
            <a:r>
              <a:rPr lang="cs-CZ" sz="1800" dirty="0"/>
              <a:t> </a:t>
            </a:r>
            <a:r>
              <a:rPr lang="cs-CZ" sz="1800" dirty="0" err="1"/>
              <a:t>léčebného</a:t>
            </a:r>
            <a:r>
              <a:rPr lang="cs-CZ" sz="1800" dirty="0"/>
              <a:t>/</a:t>
            </a:r>
            <a:r>
              <a:rPr lang="cs-CZ" sz="1800" dirty="0" err="1"/>
              <a:t>diagnostického</a:t>
            </a:r>
            <a:r>
              <a:rPr lang="cs-CZ" sz="1800" dirty="0"/>
              <a:t> </a:t>
            </a:r>
            <a:r>
              <a:rPr lang="cs-CZ" sz="1800" dirty="0" err="1"/>
              <a:t>výkonu</a:t>
            </a:r>
            <a:r>
              <a:rPr lang="cs-CZ" sz="1800" dirty="0"/>
              <a:t>, pro </a:t>
            </a:r>
            <a:r>
              <a:rPr lang="cs-CZ" sz="1800" dirty="0" err="1"/>
              <a:t>ktery</a:t>
            </a:r>
            <a:r>
              <a:rPr lang="cs-CZ" sz="1800" dirty="0"/>
              <a:t>́ je anestezie </a:t>
            </a:r>
            <a:r>
              <a:rPr lang="cs-CZ" sz="1800" dirty="0" err="1"/>
              <a:t>poskytována</a:t>
            </a:r>
            <a:r>
              <a:rPr lang="cs-CZ" sz="1800" dirty="0"/>
              <a:t>. </a:t>
            </a:r>
            <a:endParaRPr lang="en-US" sz="1800" dirty="0"/>
          </a:p>
          <a:p>
            <a:pPr marL="0" indent="0">
              <a:buNone/>
            </a:pPr>
            <a:r>
              <a:rPr lang="cs-CZ" sz="1800" dirty="0"/>
              <a:t>3.3.2</a:t>
            </a:r>
            <a:br>
              <a:rPr lang="cs-CZ" sz="1800" dirty="0"/>
            </a:br>
            <a:r>
              <a:rPr lang="cs-CZ" sz="1800" dirty="0"/>
              <a:t>V </a:t>
            </a:r>
            <a:r>
              <a:rPr lang="cs-CZ" sz="1800" dirty="0" err="1"/>
              <a:t>průběhu</a:t>
            </a:r>
            <a:r>
              <a:rPr lang="cs-CZ" sz="1800" dirty="0"/>
              <a:t> anestezie jsou </a:t>
            </a:r>
            <a:r>
              <a:rPr lang="cs-CZ" sz="1800" dirty="0" err="1"/>
              <a:t>monitorovány</a:t>
            </a:r>
            <a:r>
              <a:rPr lang="cs-CZ" sz="1800" dirty="0"/>
              <a:t> (</a:t>
            </a:r>
            <a:r>
              <a:rPr lang="cs-CZ" sz="1800" dirty="0" err="1"/>
              <a:t>kontinuálne</a:t>
            </a:r>
            <a:r>
              <a:rPr lang="cs-CZ" sz="1800" dirty="0"/>
              <a:t>̌ nebo v </a:t>
            </a:r>
            <a:r>
              <a:rPr lang="cs-CZ" sz="1800" dirty="0" err="1"/>
              <a:t>pravidelných</a:t>
            </a:r>
            <a:r>
              <a:rPr lang="cs-CZ" sz="1800" dirty="0"/>
              <a:t> </a:t>
            </a:r>
            <a:r>
              <a:rPr lang="cs-CZ" sz="1800" dirty="0" err="1"/>
              <a:t>přiměřených</a:t>
            </a:r>
            <a:r>
              <a:rPr lang="cs-CZ" sz="1800" dirty="0"/>
              <a:t> intervalech podle povahy </a:t>
            </a:r>
            <a:r>
              <a:rPr lang="cs-CZ" sz="1800" dirty="0" err="1"/>
              <a:t>operačního</a:t>
            </a:r>
            <a:r>
              <a:rPr lang="cs-CZ" sz="1800" dirty="0"/>
              <a:t> </a:t>
            </a:r>
            <a:r>
              <a:rPr lang="cs-CZ" sz="1800" dirty="0" err="1"/>
              <a:t>či</a:t>
            </a:r>
            <a:r>
              <a:rPr lang="cs-CZ" sz="1800" dirty="0"/>
              <a:t> </a:t>
            </a:r>
            <a:r>
              <a:rPr lang="cs-CZ" sz="1800" dirty="0" err="1"/>
              <a:t>diagnostického</a:t>
            </a:r>
            <a:r>
              <a:rPr lang="cs-CZ" sz="1800" dirty="0"/>
              <a:t> </a:t>
            </a:r>
            <a:r>
              <a:rPr lang="cs-CZ" sz="1800" dirty="0" err="1"/>
              <a:t>výkonu</a:t>
            </a:r>
            <a:r>
              <a:rPr lang="cs-CZ" sz="1800" dirty="0"/>
              <a:t>, </a:t>
            </a:r>
            <a:r>
              <a:rPr lang="cs-CZ" sz="1800" dirty="0" err="1"/>
              <a:t>sledovaného</a:t>
            </a:r>
            <a:r>
              <a:rPr lang="cs-CZ" sz="1800" dirty="0"/>
              <a:t> parametru a stavu pacienta) </a:t>
            </a:r>
            <a:r>
              <a:rPr lang="cs-CZ" sz="1800" dirty="0" err="1"/>
              <a:t>následujíci</a:t>
            </a:r>
            <a:r>
              <a:rPr lang="cs-CZ" sz="1800" dirty="0"/>
              <a:t>́ </a:t>
            </a:r>
            <a:r>
              <a:rPr lang="cs-CZ" sz="1800" dirty="0" err="1"/>
              <a:t>základni</a:t>
            </a:r>
            <a:r>
              <a:rPr lang="cs-CZ" sz="1800" dirty="0"/>
              <a:t>́ ukazatele: </a:t>
            </a:r>
            <a:endParaRPr lang="en-US" sz="1800" dirty="0"/>
          </a:p>
          <a:p>
            <a:pPr marL="0" lvl="0" indent="0">
              <a:buNone/>
            </a:pPr>
            <a:r>
              <a:rPr lang="cs-CZ" sz="1800" b="1" dirty="0"/>
              <a:t>a)  EKG,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b)  </a:t>
            </a:r>
            <a:r>
              <a:rPr lang="cs-CZ" sz="1800" b="1" dirty="0" err="1"/>
              <a:t>srdeční</a:t>
            </a:r>
            <a:r>
              <a:rPr lang="cs-CZ" sz="1800" b="1" dirty="0"/>
              <a:t> frekvence,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c)  krevní tlak (neinvazivní metoda),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d)  saturace hemoglobinu </a:t>
            </a:r>
            <a:r>
              <a:rPr lang="cs-CZ" sz="1800" b="1" dirty="0" err="1"/>
              <a:t>kyslíkem</a:t>
            </a:r>
            <a:r>
              <a:rPr lang="cs-CZ" sz="1800" b="1" dirty="0"/>
              <a:t> metodou pulzní </a:t>
            </a:r>
            <a:r>
              <a:rPr lang="cs-CZ" sz="1800" b="1" dirty="0" err="1"/>
              <a:t>oxymetrie</a:t>
            </a:r>
            <a:r>
              <a:rPr lang="cs-CZ" sz="1800" b="1" dirty="0"/>
              <a:t>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e)  </a:t>
            </a:r>
            <a:r>
              <a:rPr lang="cs-CZ" sz="1800" b="1" dirty="0" err="1"/>
              <a:t>dechova</a:t>
            </a:r>
            <a:r>
              <a:rPr lang="cs-CZ" sz="1800" b="1" dirty="0"/>
              <a:t>́ frekvence </a:t>
            </a:r>
            <a:r>
              <a:rPr lang="cs-CZ" sz="1800" b="1" dirty="0" err="1"/>
              <a:t>spontánne</a:t>
            </a:r>
            <a:r>
              <a:rPr lang="cs-CZ" sz="1800" b="1" dirty="0"/>
              <a:t>̌ </a:t>
            </a:r>
            <a:r>
              <a:rPr lang="cs-CZ" sz="1800" b="1" dirty="0" err="1"/>
              <a:t>dýchajících</a:t>
            </a:r>
            <a:r>
              <a:rPr lang="cs-CZ" sz="1800" b="1" dirty="0"/>
              <a:t> pacientů,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f)  nastavení </a:t>
            </a:r>
            <a:r>
              <a:rPr lang="cs-CZ" sz="1800" b="1" dirty="0" err="1"/>
              <a:t>ventilátoru</a:t>
            </a:r>
            <a:r>
              <a:rPr lang="cs-CZ" sz="1800" b="1" dirty="0"/>
              <a:t>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g)  </a:t>
            </a:r>
            <a:r>
              <a:rPr lang="cs-CZ" sz="1800" b="1" dirty="0" err="1"/>
              <a:t>tělesna</a:t>
            </a:r>
            <a:r>
              <a:rPr lang="cs-CZ" sz="1800" b="1" dirty="0"/>
              <a:t>́ teplota (u </a:t>
            </a:r>
            <a:r>
              <a:rPr lang="cs-CZ" sz="1800" b="1" dirty="0" err="1"/>
              <a:t>novorozencu</a:t>
            </a:r>
            <a:r>
              <a:rPr lang="cs-CZ" sz="1800" b="1" dirty="0"/>
              <a:t>̊ a </a:t>
            </a:r>
            <a:r>
              <a:rPr lang="cs-CZ" sz="1800" b="1" dirty="0" err="1"/>
              <a:t>kojencu</a:t>
            </a:r>
            <a:r>
              <a:rPr lang="cs-CZ" sz="1800" b="1" dirty="0"/>
              <a:t>̊ vždy, u </a:t>
            </a:r>
            <a:r>
              <a:rPr lang="cs-CZ" sz="1800" b="1" dirty="0" err="1"/>
              <a:t>dospělých</a:t>
            </a:r>
            <a:r>
              <a:rPr lang="cs-CZ" sz="1800" b="1" dirty="0"/>
              <a:t> a dětí u </a:t>
            </a:r>
            <a:r>
              <a:rPr lang="cs-CZ" sz="1800" b="1" dirty="0" err="1"/>
              <a:t>výkonu</a:t>
            </a:r>
            <a:r>
              <a:rPr lang="cs-CZ" sz="1800" b="1" dirty="0"/>
              <a:t>̊ s </a:t>
            </a:r>
            <a:r>
              <a:rPr lang="cs-CZ" sz="1800" b="1" dirty="0" err="1"/>
              <a:t>předpokladem</a:t>
            </a:r>
            <a:r>
              <a:rPr lang="cs-CZ" sz="1800" b="1" dirty="0"/>
              <a:t> doby </a:t>
            </a:r>
            <a:r>
              <a:rPr lang="cs-CZ" sz="1800" b="1" dirty="0" err="1"/>
              <a:t>trváni</a:t>
            </a:r>
            <a:r>
              <a:rPr lang="cs-CZ" sz="1800" b="1" dirty="0"/>
              <a:t>́ nad 30 minut), </a:t>
            </a:r>
            <a:endParaRPr lang="en-US" sz="1800" b="1" dirty="0"/>
          </a:p>
          <a:p>
            <a:pPr marL="0" lvl="0" indent="0">
              <a:buNone/>
            </a:pPr>
            <a:r>
              <a:rPr lang="cs-CZ" sz="1800" b="1" dirty="0"/>
              <a:t>h)  </a:t>
            </a:r>
            <a:r>
              <a:rPr lang="cs-CZ" sz="1800" b="1" dirty="0" err="1"/>
              <a:t>kapnometrie</a:t>
            </a:r>
            <a:r>
              <a:rPr lang="cs-CZ" sz="1800" b="1" dirty="0"/>
              <a:t> (u </a:t>
            </a:r>
            <a:r>
              <a:rPr lang="cs-CZ" sz="1800" b="1" dirty="0" err="1"/>
              <a:t>všech</a:t>
            </a:r>
            <a:r>
              <a:rPr lang="cs-CZ" sz="1800" b="1" dirty="0"/>
              <a:t> </a:t>
            </a:r>
            <a:r>
              <a:rPr lang="cs-CZ" sz="1800" b="1" dirty="0" err="1"/>
              <a:t>výkonu</a:t>
            </a:r>
            <a:r>
              <a:rPr lang="cs-CZ" sz="1800" b="1" dirty="0"/>
              <a:t>̊, kde jsou </a:t>
            </a:r>
            <a:r>
              <a:rPr lang="cs-CZ" sz="1800" b="1" dirty="0" err="1"/>
              <a:t>zajištěny</a:t>
            </a:r>
            <a:r>
              <a:rPr lang="cs-CZ" sz="1800" b="1" dirty="0"/>
              <a:t> </a:t>
            </a:r>
            <a:r>
              <a:rPr lang="cs-CZ" sz="1800" b="1" dirty="0" err="1"/>
              <a:t>dýchací</a:t>
            </a:r>
            <a:r>
              <a:rPr lang="cs-CZ" sz="1800" b="1" dirty="0"/>
              <a:t> cesty </a:t>
            </a:r>
            <a:r>
              <a:rPr lang="cs-CZ" sz="1800" b="1" dirty="0" err="1"/>
              <a:t>tracheální</a:t>
            </a:r>
            <a:r>
              <a:rPr lang="cs-CZ" sz="1800" b="1" dirty="0"/>
              <a:t> intubací/tracheostomií, </a:t>
            </a:r>
            <a:r>
              <a:rPr lang="cs-CZ" sz="1800" b="1" dirty="0" err="1"/>
              <a:t>laryngeální</a:t>
            </a:r>
            <a:r>
              <a:rPr lang="cs-CZ" sz="1800" b="1" dirty="0"/>
              <a:t> maskou nebo jinou </a:t>
            </a:r>
            <a:r>
              <a:rPr lang="cs-CZ" sz="1800" b="1" dirty="0" err="1"/>
              <a:t>supraglotickou</a:t>
            </a:r>
            <a:r>
              <a:rPr lang="cs-CZ" sz="1800" b="1" dirty="0"/>
              <a:t> </a:t>
            </a:r>
            <a:r>
              <a:rPr lang="cs-CZ" sz="1800" b="1" dirty="0" err="1"/>
              <a:t>pomůckou</a:t>
            </a:r>
            <a:r>
              <a:rPr lang="cs-CZ" sz="1800" b="1" dirty="0"/>
              <a:t>) </a:t>
            </a:r>
            <a:endParaRPr lang="en-US" sz="1800" b="1" dirty="0"/>
          </a:p>
          <a:p>
            <a:pPr marL="0" indent="0">
              <a:buNone/>
            </a:pPr>
            <a:r>
              <a:rPr lang="cs-CZ" sz="1800" b="1" dirty="0"/>
              <a:t>i)  hloubka </a:t>
            </a:r>
            <a:r>
              <a:rPr lang="cs-CZ" sz="1800" b="1" dirty="0" err="1"/>
              <a:t>nervosvalove</a:t>
            </a:r>
            <a:r>
              <a:rPr lang="cs-CZ" sz="1800" b="1" dirty="0"/>
              <a:t>́ </a:t>
            </a:r>
            <a:r>
              <a:rPr lang="cs-CZ" sz="1800" b="1" dirty="0" err="1"/>
              <a:t>blokády</a:t>
            </a:r>
            <a:r>
              <a:rPr lang="cs-CZ" sz="1800" b="1" dirty="0"/>
              <a:t> (NSB) u </a:t>
            </a:r>
            <a:r>
              <a:rPr lang="cs-CZ" sz="1800" b="1" dirty="0" err="1"/>
              <a:t>všech</a:t>
            </a:r>
            <a:r>
              <a:rPr lang="cs-CZ" sz="1800" b="1" dirty="0"/>
              <a:t> </a:t>
            </a:r>
            <a:r>
              <a:rPr lang="cs-CZ" sz="1800" b="1" dirty="0" err="1"/>
              <a:t>výkonu</a:t>
            </a:r>
            <a:r>
              <a:rPr lang="cs-CZ" sz="1800" b="1" dirty="0"/>
              <a:t>̊ s </a:t>
            </a:r>
            <a:r>
              <a:rPr lang="cs-CZ" sz="1800" b="1" dirty="0" err="1"/>
              <a:t>použitím</a:t>
            </a:r>
            <a:r>
              <a:rPr lang="cs-CZ" sz="1800" b="1" dirty="0"/>
              <a:t> </a:t>
            </a:r>
            <a:r>
              <a:rPr lang="cs-CZ" sz="1800" b="1" dirty="0" err="1"/>
              <a:t>nedepolarizujících</a:t>
            </a:r>
            <a:r>
              <a:rPr lang="cs-CZ" sz="1800" b="1" dirty="0"/>
              <a:t>    </a:t>
            </a:r>
            <a:r>
              <a:rPr lang="cs-CZ" sz="1800" b="1" dirty="0" err="1"/>
              <a:t>svalových</a:t>
            </a:r>
            <a:r>
              <a:rPr lang="cs-CZ" sz="1800" b="1" dirty="0"/>
              <a:t> relaxancií.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56434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4D393-A380-4A35-AAEA-E8BEEC1EE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038FE7-BEF7-4B05-879C-C5D394988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/>
              <a:t>3.3.3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Pokud to </a:t>
            </a:r>
            <a:r>
              <a:rPr lang="cs-CZ" sz="2000" dirty="0" err="1"/>
              <a:t>přístrojove</a:t>
            </a:r>
            <a:r>
              <a:rPr lang="cs-CZ" sz="2000" dirty="0"/>
              <a:t>́ vybavení </a:t>
            </a:r>
            <a:r>
              <a:rPr lang="cs-CZ" sz="2000" dirty="0" err="1"/>
              <a:t>pracovište</a:t>
            </a:r>
            <a:r>
              <a:rPr lang="cs-CZ" sz="2000" dirty="0"/>
              <a:t>̌ </a:t>
            </a:r>
            <a:r>
              <a:rPr lang="cs-CZ" sz="2000" dirty="0" err="1"/>
              <a:t>umožňuje</a:t>
            </a:r>
            <a:r>
              <a:rPr lang="cs-CZ" sz="2000" dirty="0"/>
              <a:t>, </a:t>
            </a:r>
            <a:r>
              <a:rPr lang="cs-CZ" sz="2000" dirty="0" err="1"/>
              <a:t>doporučujeme</a:t>
            </a:r>
            <a:r>
              <a:rPr lang="cs-CZ" sz="2000" dirty="0"/>
              <a:t> v </a:t>
            </a:r>
            <a:r>
              <a:rPr lang="cs-CZ" sz="2000" dirty="0" err="1"/>
              <a:t>průběhu</a:t>
            </a:r>
            <a:r>
              <a:rPr lang="cs-CZ" sz="2000" dirty="0"/>
              <a:t> anestezie </a:t>
            </a:r>
            <a:r>
              <a:rPr lang="cs-CZ" sz="2000" dirty="0" err="1"/>
              <a:t>monitorováni</a:t>
            </a:r>
            <a:r>
              <a:rPr lang="cs-CZ" sz="2000" dirty="0"/>
              <a:t>́ </a:t>
            </a:r>
            <a:r>
              <a:rPr lang="cs-CZ" sz="2000" dirty="0" err="1"/>
              <a:t>následujících</a:t>
            </a:r>
            <a:r>
              <a:rPr lang="cs-CZ" sz="2000" dirty="0"/>
              <a:t> </a:t>
            </a:r>
            <a:r>
              <a:rPr lang="cs-CZ" sz="2000" dirty="0" err="1"/>
              <a:t>ukazatelu</a:t>
            </a:r>
            <a:r>
              <a:rPr lang="cs-CZ" sz="2000" dirty="0"/>
              <a:t>̊: </a:t>
            </a:r>
            <a:endParaRPr lang="en-US" sz="2000" dirty="0"/>
          </a:p>
          <a:p>
            <a:pPr marL="0" lvl="0" indent="0">
              <a:buNone/>
            </a:pPr>
            <a:r>
              <a:rPr lang="cs-CZ" sz="2000" dirty="0">
                <a:highlight>
                  <a:srgbClr val="FFFF00"/>
                </a:highlight>
              </a:rPr>
              <a:t>a)  koncentrace </a:t>
            </a:r>
            <a:r>
              <a:rPr lang="cs-CZ" sz="2000" dirty="0" err="1">
                <a:highlight>
                  <a:srgbClr val="FFFF00"/>
                </a:highlight>
              </a:rPr>
              <a:t>inhalačního</a:t>
            </a:r>
            <a:r>
              <a:rPr lang="cs-CZ" sz="2000" dirty="0">
                <a:highlight>
                  <a:srgbClr val="FFFF00"/>
                </a:highlight>
              </a:rPr>
              <a:t> anestetika ve </a:t>
            </a:r>
            <a:r>
              <a:rPr lang="cs-CZ" sz="2000" dirty="0" err="1">
                <a:highlight>
                  <a:srgbClr val="FFFF00"/>
                </a:highlight>
              </a:rPr>
              <a:t>vydechovane</a:t>
            </a:r>
            <a:r>
              <a:rPr lang="cs-CZ" sz="2000" dirty="0">
                <a:highlight>
                  <a:srgbClr val="FFFF00"/>
                </a:highlight>
              </a:rPr>
              <a:t>́ </a:t>
            </a:r>
            <a:r>
              <a:rPr lang="cs-CZ" sz="2000" dirty="0" err="1">
                <a:highlight>
                  <a:srgbClr val="FFFF00"/>
                </a:highlight>
              </a:rPr>
              <a:t>směsi</a:t>
            </a:r>
            <a:r>
              <a:rPr lang="cs-CZ" sz="2000" dirty="0">
                <a:highlight>
                  <a:srgbClr val="FFFF00"/>
                </a:highlight>
              </a:rPr>
              <a:t> plynů, </a:t>
            </a:r>
            <a:endParaRPr lang="en-US" sz="2000" dirty="0">
              <a:highlight>
                <a:srgbClr val="FFFF00"/>
              </a:highlight>
            </a:endParaRPr>
          </a:p>
          <a:p>
            <a:pPr marL="0" lvl="0" indent="0">
              <a:buNone/>
            </a:pPr>
            <a:r>
              <a:rPr lang="cs-CZ" sz="2000" dirty="0">
                <a:highlight>
                  <a:srgbClr val="FFFF00"/>
                </a:highlight>
              </a:rPr>
              <a:t>b)  hloubka anestezie </a:t>
            </a:r>
            <a:r>
              <a:rPr lang="cs-CZ" sz="2000" dirty="0" err="1">
                <a:highlight>
                  <a:srgbClr val="FFFF00"/>
                </a:highlight>
              </a:rPr>
              <a:t>přístrojovou</a:t>
            </a:r>
            <a:r>
              <a:rPr lang="cs-CZ" sz="2000" dirty="0">
                <a:highlight>
                  <a:srgbClr val="FFFF00"/>
                </a:highlight>
              </a:rPr>
              <a:t> metodou.</a:t>
            </a:r>
            <a:br>
              <a:rPr lang="cs-CZ" sz="2000" dirty="0">
                <a:highlight>
                  <a:srgbClr val="FFFF00"/>
                </a:highlight>
              </a:rPr>
            </a:br>
            <a:r>
              <a:rPr lang="cs-CZ" sz="2000" dirty="0"/>
              <a:t>	</a:t>
            </a:r>
            <a:r>
              <a:rPr lang="cs-CZ" sz="2000" i="1" dirty="0" err="1"/>
              <a:t>Poznámka</a:t>
            </a:r>
            <a:r>
              <a:rPr lang="cs-CZ" sz="2000" i="1" dirty="0"/>
              <a:t>: </a:t>
            </a:r>
            <a:r>
              <a:rPr lang="cs-CZ" sz="2000" i="1" dirty="0" err="1"/>
              <a:t>Zvlášte</a:t>
            </a:r>
            <a:r>
              <a:rPr lang="cs-CZ" sz="2000" i="1" dirty="0"/>
              <a:t>̌ v </a:t>
            </a:r>
            <a:r>
              <a:rPr lang="cs-CZ" sz="2000" i="1" dirty="0" err="1"/>
              <a:t>případech</a:t>
            </a:r>
            <a:r>
              <a:rPr lang="cs-CZ" sz="2000" i="1" dirty="0"/>
              <a:t> </a:t>
            </a:r>
            <a:r>
              <a:rPr lang="cs-CZ" sz="2000" i="1" dirty="0" err="1"/>
              <a:t>použiti</a:t>
            </a:r>
            <a:r>
              <a:rPr lang="cs-CZ" sz="2000" i="1" dirty="0"/>
              <a:t>́ </a:t>
            </a:r>
            <a:r>
              <a:rPr lang="cs-CZ" sz="2000" i="1" dirty="0" err="1"/>
              <a:t>totálni</a:t>
            </a:r>
            <a:r>
              <a:rPr lang="cs-CZ" sz="2000" i="1" dirty="0"/>
              <a:t>́ </a:t>
            </a:r>
            <a:r>
              <a:rPr lang="cs-CZ" sz="2000" i="1" dirty="0" err="1"/>
              <a:t>intravenózni</a:t>
            </a:r>
            <a:r>
              <a:rPr lang="cs-CZ" sz="2000" i="1" dirty="0"/>
              <a:t>́ </a:t>
            </a:r>
            <a:r>
              <a:rPr lang="cs-CZ" sz="2000" i="1" dirty="0" err="1"/>
              <a:t>anestézie</a:t>
            </a:r>
            <a:r>
              <a:rPr lang="cs-CZ" sz="2000" i="1" dirty="0"/>
              <a:t> 	v kombinaci s </a:t>
            </a:r>
            <a:r>
              <a:rPr lang="cs-CZ" sz="2000" i="1" dirty="0" err="1"/>
              <a:t>použitím</a:t>
            </a:r>
            <a:r>
              <a:rPr lang="cs-CZ" sz="2000" i="1" dirty="0"/>
              <a:t> </a:t>
            </a:r>
            <a:r>
              <a:rPr lang="cs-CZ" sz="2000" i="1" dirty="0" err="1"/>
              <a:t>svalových</a:t>
            </a:r>
            <a:r>
              <a:rPr lang="cs-CZ" sz="2000" i="1" dirty="0"/>
              <a:t> relaxancií. </a:t>
            </a:r>
          </a:p>
          <a:p>
            <a:pPr marL="0" lv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cs-CZ" sz="2000" dirty="0"/>
              <a:t>3.3.4</a:t>
            </a:r>
            <a:br>
              <a:rPr lang="cs-CZ" sz="2000" dirty="0"/>
            </a:br>
            <a:r>
              <a:rPr lang="cs-CZ" sz="2000" dirty="0"/>
              <a:t>O </a:t>
            </a:r>
            <a:r>
              <a:rPr lang="cs-CZ" sz="2000" dirty="0" err="1"/>
              <a:t>rozšířeni</a:t>
            </a:r>
            <a:r>
              <a:rPr lang="cs-CZ" sz="2000" dirty="0"/>
              <a:t>́ rozsahu </a:t>
            </a:r>
            <a:r>
              <a:rPr lang="cs-CZ" sz="2000" dirty="0" err="1"/>
              <a:t>sledovaných</a:t>
            </a:r>
            <a:r>
              <a:rPr lang="cs-CZ" sz="2000" dirty="0"/>
              <a:t> </a:t>
            </a:r>
            <a:r>
              <a:rPr lang="cs-CZ" sz="2000" dirty="0" err="1"/>
              <a:t>ukazatelu</a:t>
            </a:r>
            <a:r>
              <a:rPr lang="cs-CZ" sz="2000" dirty="0"/>
              <a:t>̊ nad </a:t>
            </a:r>
            <a:r>
              <a:rPr lang="cs-CZ" sz="2000" dirty="0" err="1"/>
              <a:t>rámec</a:t>
            </a:r>
            <a:r>
              <a:rPr lang="cs-CZ" sz="2000" dirty="0"/>
              <a:t> </a:t>
            </a:r>
            <a:r>
              <a:rPr lang="cs-CZ" sz="2000" dirty="0" err="1"/>
              <a:t>základního</a:t>
            </a:r>
            <a:r>
              <a:rPr lang="cs-CZ" sz="2000" dirty="0"/>
              <a:t> </a:t>
            </a:r>
            <a:r>
              <a:rPr lang="cs-CZ" sz="2000" dirty="0" err="1"/>
              <a:t>monitorováni</a:t>
            </a:r>
            <a:r>
              <a:rPr lang="cs-CZ" sz="2000" dirty="0"/>
              <a:t>́ rozhodne </a:t>
            </a:r>
            <a:r>
              <a:rPr lang="cs-CZ" sz="2000" dirty="0" err="1"/>
              <a:t>lékar</a:t>
            </a:r>
            <a:r>
              <a:rPr lang="cs-CZ" sz="2000" dirty="0"/>
              <a:t>̌ se SZ v oboru AIM (nebo oboru AIM pod dohledem/dozorem v rozsahu </a:t>
            </a:r>
            <a:r>
              <a:rPr lang="cs-CZ" sz="2000" dirty="0" err="1"/>
              <a:t>svých</a:t>
            </a:r>
            <a:r>
              <a:rPr lang="cs-CZ" sz="2000" dirty="0"/>
              <a:t> kompetencí), s ohledem na </a:t>
            </a:r>
            <a:r>
              <a:rPr lang="cs-CZ" sz="2000" dirty="0" err="1"/>
              <a:t>zdravotni</a:t>
            </a:r>
            <a:r>
              <a:rPr lang="cs-CZ" sz="2000" dirty="0"/>
              <a:t>́ stav pacienta, povahu </a:t>
            </a:r>
            <a:r>
              <a:rPr lang="cs-CZ" sz="2000" dirty="0" err="1"/>
              <a:t>výkonu</a:t>
            </a:r>
            <a:r>
              <a:rPr lang="cs-CZ" sz="2000" dirty="0"/>
              <a:t> a </a:t>
            </a:r>
            <a:r>
              <a:rPr lang="cs-CZ" sz="2000" dirty="0" err="1"/>
              <a:t>použitou</a:t>
            </a:r>
            <a:r>
              <a:rPr lang="cs-CZ" sz="2000" dirty="0"/>
              <a:t> anesteziologickou techniku).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4688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2F7E1-92E7-4629-8F60-62A1887B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DE2F56-2778-466A-81CF-7CB6E9DDD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49275"/>
            <a:ext cx="8640960" cy="5576888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3.4 </a:t>
            </a:r>
            <a:r>
              <a:rPr lang="cs-CZ" sz="2000" b="1" dirty="0" err="1"/>
              <a:t>Monitorování</a:t>
            </a:r>
            <a:r>
              <a:rPr lang="cs-CZ" sz="2000" b="1" dirty="0"/>
              <a:t> v </a:t>
            </a:r>
            <a:r>
              <a:rPr lang="cs-CZ" sz="2000" b="1" dirty="0" err="1"/>
              <a:t>průběhu</a:t>
            </a:r>
            <a:r>
              <a:rPr lang="cs-CZ" sz="2000" b="1" dirty="0"/>
              <a:t> </a:t>
            </a:r>
            <a:r>
              <a:rPr lang="cs-CZ" sz="2000" b="1" dirty="0" err="1"/>
              <a:t>zotavování</a:t>
            </a:r>
            <a:r>
              <a:rPr lang="cs-CZ" sz="2000" b="1" dirty="0"/>
              <a:t> z anestezie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cs-CZ" sz="2000" dirty="0"/>
              <a:t>3.4.1</a:t>
            </a:r>
            <a:br>
              <a:rPr lang="cs-CZ" sz="2000" dirty="0"/>
            </a:br>
            <a:r>
              <a:rPr lang="cs-CZ" sz="2000" dirty="0" err="1"/>
              <a:t>Doporučujeme</a:t>
            </a:r>
            <a:r>
              <a:rPr lang="cs-CZ" sz="2000" dirty="0"/>
              <a:t>, aby </a:t>
            </a:r>
            <a:r>
              <a:rPr lang="cs-CZ" sz="2000" dirty="0" err="1"/>
              <a:t>monitorováni</a:t>
            </a:r>
            <a:r>
              <a:rPr lang="cs-CZ" sz="2000" dirty="0"/>
              <a:t>́ v </a:t>
            </a:r>
            <a:r>
              <a:rPr lang="cs-CZ" sz="2000" dirty="0" err="1"/>
              <a:t>průběhu</a:t>
            </a:r>
            <a:r>
              <a:rPr lang="cs-CZ" sz="2000" dirty="0"/>
              <a:t> </a:t>
            </a:r>
            <a:r>
              <a:rPr lang="cs-CZ" sz="2000" dirty="0" err="1"/>
              <a:t>zotavováni</a:t>
            </a:r>
            <a:r>
              <a:rPr lang="cs-CZ" sz="2000" dirty="0"/>
              <a:t>́ z anestezie </a:t>
            </a:r>
            <a:r>
              <a:rPr lang="cs-CZ" sz="2000" dirty="0" err="1"/>
              <a:t>probíhalo</a:t>
            </a:r>
            <a:r>
              <a:rPr lang="cs-CZ" sz="2000" dirty="0"/>
              <a:t> v souladu s </a:t>
            </a:r>
            <a:r>
              <a:rPr lang="cs-CZ" sz="2000" dirty="0" err="1"/>
              <a:t>doporučením</a:t>
            </a:r>
            <a:r>
              <a:rPr lang="cs-CZ" sz="2000" dirty="0"/>
              <a:t> ČSARIM pro </a:t>
            </a:r>
            <a:r>
              <a:rPr lang="cs-CZ" sz="2000" dirty="0" err="1"/>
              <a:t>poskytováni</a:t>
            </a:r>
            <a:r>
              <a:rPr lang="cs-CZ" sz="2000" dirty="0"/>
              <a:t>́ </a:t>
            </a:r>
            <a:r>
              <a:rPr lang="cs-CZ" sz="2000" dirty="0" err="1"/>
              <a:t>poanesteticke</a:t>
            </a:r>
            <a:r>
              <a:rPr lang="cs-CZ" sz="2000" dirty="0"/>
              <a:t>́ </a:t>
            </a:r>
            <a:r>
              <a:rPr lang="cs-CZ" sz="2000" dirty="0" err="1"/>
              <a:t>péče</a:t>
            </a:r>
            <a:r>
              <a:rPr lang="cs-CZ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3.4.2</a:t>
            </a:r>
            <a:br>
              <a:rPr lang="cs-CZ" sz="2000" dirty="0"/>
            </a:br>
            <a:r>
              <a:rPr lang="cs-CZ" sz="2000" dirty="0"/>
              <a:t>V </a:t>
            </a:r>
            <a:r>
              <a:rPr lang="cs-CZ" sz="2000" dirty="0" err="1"/>
              <a:t>případe</a:t>
            </a:r>
            <a:r>
              <a:rPr lang="cs-CZ" sz="2000" dirty="0"/>
              <a:t>̌ </a:t>
            </a:r>
            <a:r>
              <a:rPr lang="cs-CZ" sz="2000" dirty="0" err="1"/>
              <a:t>překladu</a:t>
            </a:r>
            <a:r>
              <a:rPr lang="cs-CZ" sz="2000" dirty="0"/>
              <a:t> pacienta na </a:t>
            </a:r>
            <a:r>
              <a:rPr lang="cs-CZ" sz="2000" dirty="0" err="1"/>
              <a:t>poanestetickou</a:t>
            </a:r>
            <a:r>
              <a:rPr lang="cs-CZ" sz="2000" dirty="0"/>
              <a:t>/</a:t>
            </a:r>
            <a:r>
              <a:rPr lang="cs-CZ" sz="2000" dirty="0" err="1"/>
              <a:t>dospávaci</a:t>
            </a:r>
            <a:r>
              <a:rPr lang="cs-CZ" sz="2000" dirty="0"/>
              <a:t>́ jednotku nebo </a:t>
            </a:r>
            <a:r>
              <a:rPr lang="cs-CZ" sz="2000" dirty="0" err="1"/>
              <a:t>odděleni</a:t>
            </a:r>
            <a:r>
              <a:rPr lang="cs-CZ" sz="2000" dirty="0"/>
              <a:t>́ typu ARO/JIP </a:t>
            </a:r>
            <a:r>
              <a:rPr lang="cs-CZ" sz="2000" dirty="0" err="1"/>
              <a:t>pokračuje</a:t>
            </a:r>
            <a:r>
              <a:rPr lang="cs-CZ" sz="2000" dirty="0"/>
              <a:t> </a:t>
            </a:r>
            <a:r>
              <a:rPr lang="cs-CZ" sz="2000" dirty="0" err="1"/>
              <a:t>monitorováni</a:t>
            </a:r>
            <a:r>
              <a:rPr lang="cs-CZ" sz="2000" dirty="0"/>
              <a:t>́ </a:t>
            </a:r>
            <a:r>
              <a:rPr lang="cs-CZ" sz="2000" dirty="0" err="1"/>
              <a:t>fyziologických</a:t>
            </a:r>
            <a:r>
              <a:rPr lang="cs-CZ" sz="2000" dirty="0"/>
              <a:t> funkcí v </a:t>
            </a:r>
            <a:r>
              <a:rPr lang="cs-CZ" sz="2000" dirty="0" err="1"/>
              <a:t>přiměřeném</a:t>
            </a:r>
            <a:r>
              <a:rPr lang="cs-CZ" sz="2000" dirty="0"/>
              <a:t> rozsahu </a:t>
            </a:r>
            <a:r>
              <a:rPr lang="cs-CZ" sz="2000" b="1" dirty="0"/>
              <a:t>i </a:t>
            </a:r>
            <a:r>
              <a:rPr lang="cs-CZ" sz="2000" b="1" dirty="0" err="1"/>
              <a:t>během</a:t>
            </a:r>
            <a:r>
              <a:rPr lang="cs-CZ" sz="2000" b="1" dirty="0"/>
              <a:t> transportu </a:t>
            </a:r>
            <a:r>
              <a:rPr lang="cs-CZ" sz="2000" dirty="0"/>
              <a:t>(viz bod 3.5.) </a:t>
            </a:r>
            <a:r>
              <a:rPr lang="cs-CZ" sz="2000" dirty="0" err="1"/>
              <a:t>az</a:t>
            </a:r>
            <a:r>
              <a:rPr lang="cs-CZ" sz="2000" dirty="0"/>
              <a:t>̌ do </a:t>
            </a:r>
            <a:r>
              <a:rPr lang="cs-CZ" sz="2000" dirty="0" err="1"/>
              <a:t>okamžiku</a:t>
            </a:r>
            <a:r>
              <a:rPr lang="cs-CZ" sz="2000" dirty="0"/>
              <a:t> </a:t>
            </a:r>
            <a:r>
              <a:rPr lang="cs-CZ" sz="2000" dirty="0" err="1"/>
              <a:t>předáni</a:t>
            </a:r>
            <a:r>
              <a:rPr lang="cs-CZ" sz="2000" dirty="0"/>
              <a:t>́ pacienta </a:t>
            </a:r>
            <a:r>
              <a:rPr lang="cs-CZ" sz="2000" dirty="0" err="1"/>
              <a:t>zdravotnickému</a:t>
            </a:r>
            <a:r>
              <a:rPr lang="cs-CZ" sz="2000" dirty="0"/>
              <a:t> </a:t>
            </a:r>
            <a:r>
              <a:rPr lang="cs-CZ" sz="2000" dirty="0" err="1"/>
              <a:t>pracovníkovi</a:t>
            </a:r>
            <a:r>
              <a:rPr lang="cs-CZ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3.4.3</a:t>
            </a:r>
            <a:br>
              <a:rPr lang="cs-CZ" sz="2000" dirty="0"/>
            </a:br>
            <a:r>
              <a:rPr lang="cs-CZ" sz="2000" dirty="0"/>
              <a:t>O </a:t>
            </a:r>
            <a:r>
              <a:rPr lang="cs-CZ" sz="2000" dirty="0" err="1"/>
              <a:t>rozšířeni</a:t>
            </a:r>
            <a:r>
              <a:rPr lang="cs-CZ" sz="2000" dirty="0"/>
              <a:t>́ rozsahu </a:t>
            </a:r>
            <a:r>
              <a:rPr lang="cs-CZ" sz="2000" dirty="0" err="1"/>
              <a:t>sledovaných</a:t>
            </a:r>
            <a:r>
              <a:rPr lang="cs-CZ" sz="2000" dirty="0"/>
              <a:t> </a:t>
            </a:r>
            <a:r>
              <a:rPr lang="cs-CZ" sz="2000" dirty="0" err="1"/>
              <a:t>ukazatelu</a:t>
            </a:r>
            <a:r>
              <a:rPr lang="cs-CZ" sz="2000" dirty="0"/>
              <a:t>̊ v </a:t>
            </a:r>
            <a:r>
              <a:rPr lang="cs-CZ" sz="2000" dirty="0" err="1"/>
              <a:t>průběhu</a:t>
            </a:r>
            <a:r>
              <a:rPr lang="cs-CZ" sz="2000" dirty="0"/>
              <a:t> </a:t>
            </a:r>
            <a:r>
              <a:rPr lang="cs-CZ" sz="2000" dirty="0" err="1"/>
              <a:t>zotavováni</a:t>
            </a:r>
            <a:r>
              <a:rPr lang="cs-CZ" sz="2000" dirty="0"/>
              <a:t>́ z anestezie rozhodne </a:t>
            </a:r>
            <a:r>
              <a:rPr lang="cs-CZ" sz="2000" dirty="0" err="1"/>
              <a:t>lékar</a:t>
            </a:r>
            <a:r>
              <a:rPr lang="cs-CZ" sz="2000" dirty="0"/>
              <a:t>̌ se SZ v oboru AIM (nebo </a:t>
            </a:r>
            <a:r>
              <a:rPr lang="cs-CZ" sz="2000" dirty="0" err="1"/>
              <a:t>lékar</a:t>
            </a:r>
            <a:r>
              <a:rPr lang="cs-CZ" sz="2000" dirty="0"/>
              <a:t>̌ oboru AIM pod dohledem/dozorem v rozsahu </a:t>
            </a:r>
            <a:r>
              <a:rPr lang="cs-CZ" sz="2000" dirty="0" err="1"/>
              <a:t>svých</a:t>
            </a:r>
            <a:r>
              <a:rPr lang="cs-CZ" sz="2000" dirty="0"/>
              <a:t> kompetencí) s ohledem na </a:t>
            </a:r>
            <a:r>
              <a:rPr lang="cs-CZ" sz="2000" dirty="0" err="1"/>
              <a:t>zdravotni</a:t>
            </a:r>
            <a:r>
              <a:rPr lang="cs-CZ" sz="2000" dirty="0"/>
              <a:t>́ stav pacienta, povahu </a:t>
            </a:r>
            <a:r>
              <a:rPr lang="cs-CZ" sz="2000" dirty="0" err="1"/>
              <a:t>výkonu</a:t>
            </a:r>
            <a:r>
              <a:rPr lang="cs-CZ" sz="2000" dirty="0"/>
              <a:t> a </a:t>
            </a:r>
            <a:r>
              <a:rPr lang="cs-CZ" sz="2000" dirty="0" err="1"/>
              <a:t>použitou</a:t>
            </a:r>
            <a:r>
              <a:rPr lang="cs-CZ" sz="2000" dirty="0"/>
              <a:t> anesteziologickou techniku). </a:t>
            </a:r>
            <a:r>
              <a:rPr lang="cs-CZ" sz="2000" dirty="0" err="1"/>
              <a:t>Péče</a:t>
            </a:r>
            <a:r>
              <a:rPr lang="cs-CZ" sz="2000" dirty="0"/>
              <a:t> v </a:t>
            </a:r>
            <a:r>
              <a:rPr lang="cs-CZ" sz="2000" dirty="0" err="1"/>
              <a:t>průběhu</a:t>
            </a:r>
            <a:r>
              <a:rPr lang="cs-CZ" sz="2000" dirty="0"/>
              <a:t> </a:t>
            </a:r>
            <a:r>
              <a:rPr lang="cs-CZ" sz="2000" dirty="0" err="1"/>
              <a:t>zotavováni</a:t>
            </a:r>
            <a:r>
              <a:rPr lang="cs-CZ" sz="2000" dirty="0"/>
              <a:t>́ z </a:t>
            </a:r>
            <a:r>
              <a:rPr lang="cs-CZ" sz="2000" dirty="0" err="1"/>
              <a:t>pověřenému</a:t>
            </a:r>
            <a:r>
              <a:rPr lang="cs-CZ" sz="2000" dirty="0"/>
              <a:t> anestezie je </a:t>
            </a:r>
            <a:r>
              <a:rPr lang="cs-CZ" sz="2000" dirty="0" err="1"/>
              <a:t>průkazne</a:t>
            </a:r>
            <a:r>
              <a:rPr lang="cs-CZ" sz="2000" dirty="0"/>
              <a:t>̌ </a:t>
            </a:r>
            <a:r>
              <a:rPr lang="cs-CZ" sz="2000" dirty="0" err="1"/>
              <a:t>dokumentována</a:t>
            </a:r>
            <a:r>
              <a:rPr lang="cs-CZ" sz="2000" dirty="0"/>
              <a:t>. Intervaly </a:t>
            </a:r>
            <a:r>
              <a:rPr lang="cs-CZ" sz="2000" dirty="0" err="1"/>
              <a:t>sledováni</a:t>
            </a:r>
            <a:r>
              <a:rPr lang="cs-CZ" sz="2000" dirty="0"/>
              <a:t>́ </a:t>
            </a:r>
            <a:r>
              <a:rPr lang="cs-CZ" sz="2000" dirty="0" err="1"/>
              <a:t>fyziologických</a:t>
            </a:r>
            <a:r>
              <a:rPr lang="cs-CZ" sz="2000" dirty="0"/>
              <a:t> funkcí </a:t>
            </a:r>
            <a:r>
              <a:rPr lang="cs-CZ" sz="2000" dirty="0" err="1"/>
              <a:t>stanovi</a:t>
            </a:r>
            <a:r>
              <a:rPr lang="cs-CZ" sz="2000" dirty="0"/>
              <a:t>́ </a:t>
            </a:r>
            <a:r>
              <a:rPr lang="cs-CZ" sz="2000" dirty="0" err="1"/>
              <a:t>lékar</a:t>
            </a:r>
            <a:r>
              <a:rPr lang="cs-CZ" sz="2000" dirty="0"/>
              <a:t>̌.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0714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A7512-052F-4F04-867F-457E2FFA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A43AAC-FAEA-4265-9809-8149CD68D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49275"/>
            <a:ext cx="8640960" cy="5576888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3.5 </a:t>
            </a:r>
            <a:r>
              <a:rPr lang="cs-CZ" sz="2000" b="1" dirty="0" err="1"/>
              <a:t>Monitorováni</a:t>
            </a:r>
            <a:r>
              <a:rPr lang="cs-CZ" sz="2000" b="1" dirty="0"/>
              <a:t>́ po anestezii v </a:t>
            </a:r>
            <a:r>
              <a:rPr lang="cs-CZ" sz="2000" b="1" dirty="0" err="1"/>
              <a:t>průběhu</a:t>
            </a:r>
            <a:r>
              <a:rPr lang="cs-CZ" sz="2000" b="1" dirty="0"/>
              <a:t> transportu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cs-CZ" sz="2000" dirty="0"/>
              <a:t>3.5.1</a:t>
            </a:r>
            <a:br>
              <a:rPr lang="cs-CZ" sz="2000" dirty="0"/>
            </a:br>
            <a:r>
              <a:rPr lang="cs-CZ" sz="2000" dirty="0"/>
              <a:t>V </a:t>
            </a:r>
            <a:r>
              <a:rPr lang="cs-CZ" sz="2000" dirty="0" err="1"/>
              <a:t>průběhu</a:t>
            </a:r>
            <a:r>
              <a:rPr lang="cs-CZ" sz="2000" dirty="0"/>
              <a:t> transportu </a:t>
            </a:r>
            <a:r>
              <a:rPr lang="cs-CZ" sz="2000" dirty="0" err="1"/>
              <a:t>doporučujeme</a:t>
            </a:r>
            <a:r>
              <a:rPr lang="cs-CZ" sz="2000" dirty="0"/>
              <a:t> sledovat klinicky </a:t>
            </a:r>
            <a:r>
              <a:rPr lang="cs-CZ" sz="2000" dirty="0" err="1"/>
              <a:t>celkovy</a:t>
            </a:r>
            <a:r>
              <a:rPr lang="cs-CZ" sz="2000" dirty="0"/>
              <a:t>́ stav pacienta a jeho </a:t>
            </a:r>
            <a:r>
              <a:rPr lang="cs-CZ" sz="2000" dirty="0" err="1"/>
              <a:t>orgánových</a:t>
            </a:r>
            <a:r>
              <a:rPr lang="cs-CZ" sz="2000" dirty="0"/>
              <a:t> funkcí.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3.5.2</a:t>
            </a:r>
            <a:br>
              <a:rPr lang="cs-CZ" sz="2000" dirty="0"/>
            </a:br>
            <a:r>
              <a:rPr lang="cs-CZ" sz="2000" dirty="0"/>
              <a:t>V </a:t>
            </a:r>
            <a:r>
              <a:rPr lang="cs-CZ" sz="2000" dirty="0" err="1"/>
              <a:t>průběhu</a:t>
            </a:r>
            <a:r>
              <a:rPr lang="cs-CZ" sz="2000" dirty="0"/>
              <a:t> transportu </a:t>
            </a:r>
            <a:r>
              <a:rPr lang="cs-CZ" sz="2000" dirty="0" err="1"/>
              <a:t>doporučujeme</a:t>
            </a:r>
            <a:r>
              <a:rPr lang="cs-CZ" sz="2000" dirty="0"/>
              <a:t> monitorovat </a:t>
            </a:r>
            <a:r>
              <a:rPr lang="cs-CZ" sz="2000" dirty="0" err="1"/>
              <a:t>kontinuálne</a:t>
            </a:r>
            <a:r>
              <a:rPr lang="cs-CZ" sz="2000" dirty="0"/>
              <a:t>̌ </a:t>
            </a:r>
            <a:r>
              <a:rPr lang="cs-CZ" sz="2000" dirty="0" err="1"/>
              <a:t>minimálne</a:t>
            </a:r>
            <a:r>
              <a:rPr lang="cs-CZ" sz="2000" dirty="0"/>
              <a:t>̌ saturaci hemoglobinu </a:t>
            </a:r>
            <a:r>
              <a:rPr lang="cs-CZ" sz="2000" dirty="0" err="1"/>
              <a:t>kyslíkem</a:t>
            </a:r>
            <a:r>
              <a:rPr lang="cs-CZ" sz="2000" dirty="0"/>
              <a:t> a </a:t>
            </a:r>
            <a:r>
              <a:rPr lang="cs-CZ" sz="2000" dirty="0" err="1"/>
              <a:t>srdečni</a:t>
            </a:r>
            <a:r>
              <a:rPr lang="cs-CZ" sz="2000" dirty="0"/>
              <a:t>́ frekvenci metodou </a:t>
            </a:r>
            <a:r>
              <a:rPr lang="cs-CZ" sz="2000" b="1" dirty="0" err="1"/>
              <a:t>pulzni</a:t>
            </a:r>
            <a:r>
              <a:rPr lang="cs-CZ" sz="2000" b="1" dirty="0"/>
              <a:t>́ </a:t>
            </a:r>
            <a:r>
              <a:rPr lang="cs-CZ" sz="2000" b="1" dirty="0" err="1"/>
              <a:t>oxymetrie</a:t>
            </a:r>
            <a:r>
              <a:rPr lang="cs-CZ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3.5.3</a:t>
            </a:r>
            <a:br>
              <a:rPr lang="cs-CZ" sz="2000" dirty="0"/>
            </a:br>
            <a:r>
              <a:rPr lang="cs-CZ" sz="2000" dirty="0"/>
              <a:t>O </a:t>
            </a:r>
            <a:r>
              <a:rPr lang="cs-CZ" sz="2000" dirty="0" err="1"/>
              <a:t>rozšířeni</a:t>
            </a:r>
            <a:r>
              <a:rPr lang="cs-CZ" sz="2000" dirty="0"/>
              <a:t>́ rozsahu </a:t>
            </a:r>
            <a:r>
              <a:rPr lang="cs-CZ" sz="2000" dirty="0" err="1"/>
              <a:t>sledovaných</a:t>
            </a:r>
            <a:r>
              <a:rPr lang="cs-CZ" sz="2000" dirty="0"/>
              <a:t> </a:t>
            </a:r>
            <a:r>
              <a:rPr lang="cs-CZ" sz="2000" dirty="0" err="1"/>
              <a:t>ukazatelu</a:t>
            </a:r>
            <a:r>
              <a:rPr lang="cs-CZ" sz="2000" dirty="0"/>
              <a:t>̊ </a:t>
            </a:r>
            <a:r>
              <a:rPr lang="cs-CZ" sz="2000" dirty="0" err="1"/>
              <a:t>během</a:t>
            </a:r>
            <a:r>
              <a:rPr lang="cs-CZ" sz="2000" dirty="0"/>
              <a:t> transportu rozhodne </a:t>
            </a:r>
            <a:r>
              <a:rPr lang="cs-CZ" sz="2000" dirty="0" err="1"/>
              <a:t>lékar</a:t>
            </a:r>
            <a:r>
              <a:rPr lang="cs-CZ" sz="2000" dirty="0"/>
              <a:t>̌ se SZ v oboru AIM (nebo </a:t>
            </a:r>
            <a:r>
              <a:rPr lang="cs-CZ" sz="2000" dirty="0" err="1"/>
              <a:t>lékar</a:t>
            </a:r>
            <a:r>
              <a:rPr lang="cs-CZ" sz="2000" dirty="0"/>
              <a:t>̌ oboru AIM pod dohledem/dozorem v rozsahu </a:t>
            </a:r>
            <a:r>
              <a:rPr lang="cs-CZ" sz="2000" dirty="0" err="1"/>
              <a:t>svých</a:t>
            </a:r>
            <a:r>
              <a:rPr lang="cs-CZ" sz="2000" dirty="0"/>
              <a:t> kompetencí) s ohledem na </a:t>
            </a:r>
            <a:r>
              <a:rPr lang="cs-CZ" sz="2000" dirty="0" err="1"/>
              <a:t>zdravotni</a:t>
            </a:r>
            <a:r>
              <a:rPr lang="cs-CZ" sz="2000" dirty="0"/>
              <a:t>́ stav pacienta, povahu </a:t>
            </a:r>
            <a:r>
              <a:rPr lang="cs-CZ" sz="2000" dirty="0" err="1"/>
              <a:t>výkonu</a:t>
            </a:r>
            <a:r>
              <a:rPr lang="cs-CZ" sz="2000" dirty="0"/>
              <a:t> a </a:t>
            </a:r>
            <a:r>
              <a:rPr lang="cs-CZ" sz="2000" dirty="0" err="1"/>
              <a:t>použitou</a:t>
            </a:r>
            <a:r>
              <a:rPr lang="cs-CZ" sz="2000" dirty="0"/>
              <a:t> anesteziologickou techniku. </a:t>
            </a:r>
            <a:r>
              <a:rPr lang="cs-CZ" sz="2000" dirty="0" err="1"/>
              <a:t>Péče</a:t>
            </a:r>
            <a:r>
              <a:rPr lang="cs-CZ" sz="2000" dirty="0"/>
              <a:t> v </a:t>
            </a:r>
            <a:r>
              <a:rPr lang="cs-CZ" sz="2000" dirty="0" err="1"/>
              <a:t>průběhu</a:t>
            </a:r>
            <a:r>
              <a:rPr lang="cs-CZ" sz="2000" dirty="0"/>
              <a:t> transportu je </a:t>
            </a:r>
            <a:r>
              <a:rPr lang="cs-CZ" sz="2000" dirty="0" err="1"/>
              <a:t>průkazne</a:t>
            </a:r>
            <a:r>
              <a:rPr lang="cs-CZ" sz="2000" dirty="0"/>
              <a:t>̌ </a:t>
            </a:r>
            <a:r>
              <a:rPr lang="cs-CZ" sz="2000" dirty="0" err="1"/>
              <a:t>dokumentována</a:t>
            </a:r>
            <a:r>
              <a:rPr lang="cs-CZ" sz="2000" dirty="0"/>
              <a:t>. 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626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466A9D9B-C831-43E3-A592-95487697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31775"/>
            <a:ext cx="55594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ED026EC-B0FB-4224-93F6-CE5E4B29D900}"/>
              </a:ext>
            </a:extLst>
          </p:cNvPr>
          <p:cNvSpPr/>
          <p:nvPr/>
        </p:nvSpPr>
        <p:spPr>
          <a:xfrm>
            <a:off x="5955529" y="805894"/>
            <a:ext cx="270657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05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  <a:cs typeface="+mn-cs"/>
              </a:rPr>
              <a:t>Titanic 1912</a:t>
            </a:r>
          </a:p>
        </p:txBody>
      </p:sp>
      <p:grpSp>
        <p:nvGrpSpPr>
          <p:cNvPr id="15364" name="Skupina 6">
            <a:extLst>
              <a:ext uri="{FF2B5EF4-FFF2-40B4-BE49-F238E27FC236}">
                <a16:creationId xmlns:a16="http://schemas.microsoft.com/office/drawing/2014/main" id="{64521BE7-DA5C-4787-8CA3-564F360574CB}"/>
              </a:ext>
            </a:extLst>
          </p:cNvPr>
          <p:cNvGrpSpPr>
            <a:grpSpLocks/>
          </p:cNvGrpSpPr>
          <p:nvPr/>
        </p:nvGrpSpPr>
        <p:grpSpPr bwMode="auto">
          <a:xfrm>
            <a:off x="3995738" y="3429000"/>
            <a:ext cx="4768850" cy="3182938"/>
            <a:chOff x="4139952" y="3140968"/>
            <a:chExt cx="4624003" cy="3471240"/>
          </a:xfrm>
        </p:grpSpPr>
        <p:pic>
          <p:nvPicPr>
            <p:cNvPr id="15365" name="Obrázek 2">
              <a:extLst>
                <a:ext uri="{FF2B5EF4-FFF2-40B4-BE49-F238E27FC236}">
                  <a16:creationId xmlns:a16="http://schemas.microsoft.com/office/drawing/2014/main" id="{99E78A6E-460C-4BA8-B056-9061F125C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3140968"/>
              <a:ext cx="4624003" cy="347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F621D04-D047-46A0-8DFA-3B721D4355FE}"/>
                </a:ext>
              </a:extLst>
            </p:cNvPr>
            <p:cNvSpPr txBox="1"/>
            <p:nvPr/>
          </p:nvSpPr>
          <p:spPr>
            <a:xfrm>
              <a:off x="5218988" y="3244845"/>
              <a:ext cx="1625564" cy="4027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dirty="0">
                  <a:solidFill>
                    <a:schemeClr val="bg1"/>
                  </a:solidFill>
                </a:rPr>
                <a:t>Titanic in 2021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 dirty="0"/>
              <a:t>Sledování a monitorování </a:t>
            </a:r>
            <a:br>
              <a:rPr lang="cs-CZ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 </a:t>
            </a:r>
            <a:r>
              <a:rPr lang="cs-CZ" sz="1400" dirty="0"/>
              <a:t>motto světového anesteziologického kongresu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b="1" dirty="0"/>
              <a:t>Nejlepším monitorem je pozorný a erudovaný anesteziolog a sestra</a:t>
            </a:r>
          </a:p>
          <a:p>
            <a:endParaRPr lang="cs-CZ" sz="2000" b="1" dirty="0"/>
          </a:p>
          <a:p>
            <a:r>
              <a:rPr lang="cs-CZ" sz="2000" b="1" dirty="0"/>
              <a:t>Pozornost by měla být kontinuální</a:t>
            </a:r>
          </a:p>
          <a:p>
            <a:endParaRPr lang="cs-CZ" sz="2000" b="1" dirty="0"/>
          </a:p>
          <a:p>
            <a:r>
              <a:rPr lang="cs-CZ" sz="2000" b="1" dirty="0"/>
              <a:t>Stejná pravidla platí pro CA / RA / ANS</a:t>
            </a:r>
          </a:p>
          <a:p>
            <a:endParaRPr lang="cs-CZ" sz="2000" b="1" dirty="0"/>
          </a:p>
          <a:p>
            <a:r>
              <a:rPr lang="cs-CZ" sz="2000" b="1" dirty="0"/>
              <a:t>O průběhu monitorace je nutné vést pečlivé záznamy</a:t>
            </a:r>
          </a:p>
          <a:p>
            <a:endParaRPr lang="en-US" sz="2800" dirty="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t="5983" r="26900" b="18577"/>
          <a:stretch/>
        </p:blipFill>
        <p:spPr>
          <a:xfrm rot="5400000">
            <a:off x="6151965" y="3577227"/>
            <a:ext cx="324878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Picture 2" descr="popal-IIb-I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3356992"/>
            <a:ext cx="3671888" cy="2751138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Metoda</a:t>
            </a:r>
            <a:r>
              <a:rPr lang="en-US" sz="1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auskultačně</a:t>
            </a:r>
            <a:r>
              <a:rPr lang="en-US" sz="1800" dirty="0"/>
              <a:t>: </a:t>
            </a:r>
            <a:r>
              <a:rPr lang="en-US" sz="1800" dirty="0" err="1"/>
              <a:t>Korotkov</a:t>
            </a:r>
            <a:r>
              <a:rPr lang="en-US" sz="1800" dirty="0"/>
              <a:t>/Riva-</a:t>
            </a:r>
            <a:r>
              <a:rPr lang="en-US" sz="1800" dirty="0" err="1"/>
              <a:t>Rocci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oscilotonometrie</a:t>
            </a:r>
            <a:r>
              <a:rPr lang="en-US" sz="1800" dirty="0"/>
              <a:t>: v. Recklinghausen </a:t>
            </a:r>
            <a:endParaRPr 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/>
              <a:t>M</a:t>
            </a:r>
            <a:r>
              <a:rPr lang="en-US" sz="2400" b="1" dirty="0" err="1"/>
              <a:t>anžeta</a:t>
            </a:r>
            <a:r>
              <a:rPr lang="en-US" sz="2400" b="1" dirty="0"/>
              <a:t> </a:t>
            </a:r>
            <a:r>
              <a:rPr lang="en-US" sz="2400" b="1" dirty="0" err="1"/>
              <a:t>vhodné</a:t>
            </a:r>
            <a:r>
              <a:rPr lang="en-US" sz="2400" b="1" dirty="0"/>
              <a:t> </a:t>
            </a:r>
            <a:r>
              <a:rPr lang="en-US" sz="2400" b="1" dirty="0" err="1"/>
              <a:t>šíře</a:t>
            </a:r>
            <a:r>
              <a:rPr lang="en-US" sz="2400" b="1" dirty="0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šířka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40 %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v </a:t>
            </a:r>
            <a:r>
              <a:rPr lang="en-US" sz="2000" dirty="0" err="1"/>
              <a:t>polovině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000" b="1" dirty="0"/>
              <a:t>d</a:t>
            </a:r>
            <a:r>
              <a:rPr lang="en-US" sz="2000" b="1" dirty="0" err="1"/>
              <a:t>élka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by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80 % </a:t>
            </a:r>
            <a:r>
              <a:rPr lang="en-US" sz="2000" dirty="0" err="1"/>
              <a:t>až</a:t>
            </a:r>
            <a:r>
              <a:rPr lang="en-US" sz="2000" dirty="0"/>
              <a:t> 100 %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středním</a:t>
            </a:r>
            <a:r>
              <a:rPr lang="en-US" sz="2000" dirty="0"/>
              <a:t> </a:t>
            </a:r>
            <a:r>
              <a:rPr lang="en-US" sz="2000" dirty="0" err="1"/>
              <a:t>bodě</a:t>
            </a:r>
            <a:r>
              <a:rPr lang="en-US" sz="2000" dirty="0"/>
              <a:t>. </a:t>
            </a: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malá</a:t>
            </a:r>
            <a:r>
              <a:rPr lang="en-US" sz="2000" dirty="0"/>
              <a:t> </a:t>
            </a:r>
            <a:r>
              <a:rPr lang="en-US" sz="2000" dirty="0" err="1"/>
              <a:t>manžeta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zapříčinit</a:t>
            </a:r>
            <a:r>
              <a:rPr lang="en-US" sz="2000" dirty="0"/>
              <a:t> </a:t>
            </a:r>
            <a:r>
              <a:rPr lang="en-US" sz="2000" dirty="0" err="1"/>
              <a:t>naměření</a:t>
            </a:r>
            <a:r>
              <a:rPr lang="en-US" sz="2000" dirty="0"/>
              <a:t> </a:t>
            </a:r>
            <a:r>
              <a:rPr lang="en-US" sz="2000" dirty="0" err="1"/>
              <a:t>falešně</a:t>
            </a:r>
            <a:r>
              <a:rPr lang="en-US" sz="2000" dirty="0"/>
              <a:t> </a:t>
            </a:r>
            <a:r>
              <a:rPr lang="en-US" sz="2000" dirty="0" err="1"/>
              <a:t>zvýšených</a:t>
            </a:r>
            <a:r>
              <a:rPr lang="en-US" sz="2000" dirty="0"/>
              <a:t> </a:t>
            </a:r>
            <a:r>
              <a:rPr lang="en-US" sz="2000" dirty="0" err="1"/>
              <a:t>hodnot</a:t>
            </a:r>
            <a:r>
              <a:rPr lang="en-US" sz="2000" dirty="0"/>
              <a:t> TK.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 err="1"/>
              <a:t>nejdéle</a:t>
            </a:r>
            <a:r>
              <a:rPr lang="en-US" sz="1800" b="1" dirty="0"/>
              <a:t> po 5 </a:t>
            </a:r>
            <a:r>
              <a:rPr lang="en-US" sz="1800" b="1" dirty="0" err="1"/>
              <a:t>minutách</a:t>
            </a:r>
            <a:r>
              <a:rPr lang="en-US" sz="1800" b="1" dirty="0"/>
              <a:t> </a:t>
            </a:r>
            <a:r>
              <a:rPr lang="cs-CZ" sz="1800" b="1" dirty="0"/>
              <a:t> !!! </a:t>
            </a:r>
            <a:endParaRPr lang="en-US" sz="1800" b="1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 dirty="0">
                <a:latin typeface="Times New Roman" panose="02020603050405020304" pitchFamily="18" charset="0"/>
              </a:rPr>
              <a:t>(cévní,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kardio</a:t>
            </a:r>
            <a:r>
              <a:rPr lang="cs-CZ" altLang="cs-CZ" sz="2000" dirty="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neurochir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 dirty="0">
                <a:latin typeface="Times New Roman" panose="02020603050405020304" pitchFamily="18" charset="0"/>
              </a:rPr>
              <a:t>.…)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 dirty="0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kontrapulzace</a:t>
            </a:r>
            <a:endParaRPr lang="cs-CZ" altLang="cs-CZ" sz="2000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komprese </a:t>
            </a:r>
            <a:r>
              <a:rPr lang="cs-CZ" altLang="cs-CZ" sz="2000" dirty="0" err="1"/>
              <a:t>a.radialis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a.ulnaris</a:t>
            </a:r>
            <a:r>
              <a:rPr lang="cs-CZ" altLang="cs-CZ" sz="2000" dirty="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uvolnit kompresi a. </a:t>
            </a:r>
            <a:r>
              <a:rPr lang="cs-CZ" altLang="cs-CZ" sz="2000" dirty="0" err="1"/>
              <a:t>ulnaris</a:t>
            </a: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Anakrotický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přechod </a:t>
            </a:r>
            <a:r>
              <a:rPr lang="cs-CZ" altLang="cs-CZ" b="1" dirty="0" err="1"/>
              <a:t>inotropické</a:t>
            </a:r>
            <a:endParaRPr lang="cs-CZ" altLang="cs-CZ" b="1" dirty="0"/>
          </a:p>
          <a:p>
            <a:r>
              <a:rPr lang="cs-CZ" altLang="cs-CZ" b="1" dirty="0"/>
              <a:t>   a objemové komponenty</a:t>
            </a:r>
          </a:p>
          <a:p>
            <a:r>
              <a:rPr lang="cs-CZ" altLang="cs-CZ" b="1" dirty="0"/>
              <a:t>   (těsně před otevřením</a:t>
            </a:r>
          </a:p>
          <a:p>
            <a:r>
              <a:rPr lang="cs-CZ" altLang="cs-CZ" b="1" dirty="0"/>
              <a:t>    aortální chlopně)</a:t>
            </a:r>
          </a:p>
          <a:p>
            <a:endParaRPr lang="cs-CZ" altLang="cs-CZ" b="1" dirty="0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Dikrotický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uzávěr aortální chlopně</a:t>
            </a:r>
          </a:p>
          <a:p>
            <a:r>
              <a:rPr lang="cs-CZ" altLang="cs-CZ" b="1" dirty="0"/>
              <a:t>   ukončení systoly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Pulzní </a:t>
            </a:r>
            <a:r>
              <a:rPr lang="cs-CZ" sz="2400" dirty="0" err="1"/>
              <a:t>oxymetrie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dirty="0" err="1"/>
              <a:t>měření</a:t>
            </a:r>
            <a:r>
              <a:rPr lang="en-US" sz="2400" dirty="0"/>
              <a:t> </a:t>
            </a:r>
            <a:r>
              <a:rPr lang="en-US" sz="2400" dirty="0" err="1"/>
              <a:t>absorpce</a:t>
            </a:r>
            <a:r>
              <a:rPr lang="en-US" sz="2400" dirty="0"/>
              <a:t> </a:t>
            </a:r>
            <a:r>
              <a:rPr lang="en-US" sz="2400" dirty="0" err="1"/>
              <a:t>světla</a:t>
            </a:r>
            <a:r>
              <a:rPr lang="en-US" sz="2400" dirty="0"/>
              <a:t> o </a:t>
            </a:r>
            <a:r>
              <a:rPr lang="en-US" sz="2400" dirty="0" err="1"/>
              <a:t>vlnové</a:t>
            </a:r>
            <a:r>
              <a:rPr lang="en-US" sz="2400" dirty="0"/>
              <a:t> </a:t>
            </a:r>
            <a:r>
              <a:rPr lang="en-US" sz="2400" dirty="0" err="1"/>
              <a:t>délce</a:t>
            </a:r>
            <a:r>
              <a:rPr lang="en-US" sz="2400" dirty="0"/>
              <a:t> 660</a:t>
            </a:r>
            <a:r>
              <a:rPr lang="cs-CZ" sz="2400" dirty="0"/>
              <a:t> (červená)</a:t>
            </a:r>
            <a:r>
              <a:rPr lang="en-US" sz="2400" dirty="0"/>
              <a:t> a 940 </a:t>
            </a:r>
            <a:r>
              <a:rPr lang="cs-CZ" sz="2400" dirty="0"/>
              <a:t>(infračervená) </a:t>
            </a:r>
            <a:r>
              <a:rPr lang="en-US" sz="2400" dirty="0"/>
              <a:t>nm </a:t>
            </a:r>
            <a:endParaRPr lang="cs-CZ" sz="2400" dirty="0"/>
          </a:p>
          <a:p>
            <a:r>
              <a:rPr lang="cs-CZ" sz="2400" dirty="0"/>
              <a:t>metoda pletysmografické pulsní </a:t>
            </a:r>
            <a:r>
              <a:rPr lang="cs-CZ" sz="2400" dirty="0" err="1"/>
              <a:t>oxymetrie</a:t>
            </a:r>
            <a:endParaRPr lang="cs-CZ" sz="2400" dirty="0"/>
          </a:p>
          <a:p>
            <a:r>
              <a:rPr lang="cs-CZ" sz="2400" dirty="0"/>
              <a:t>Rozdílná absorpce IR záření </a:t>
            </a:r>
            <a:r>
              <a:rPr lang="cs-CZ" sz="2400" dirty="0" err="1"/>
              <a:t>oxyHb</a:t>
            </a:r>
            <a:r>
              <a:rPr lang="cs-CZ" sz="2400" dirty="0"/>
              <a:t> a </a:t>
            </a:r>
            <a:r>
              <a:rPr lang="cs-CZ" sz="2400" dirty="0" err="1"/>
              <a:t>deoxyHb</a:t>
            </a:r>
            <a:r>
              <a:rPr lang="cs-CZ" sz="2400" dirty="0"/>
              <a:t>, spektrofotometrický princip (</a:t>
            </a:r>
            <a:r>
              <a:rPr lang="cs-CZ" sz="2400" dirty="0" err="1"/>
              <a:t>Lamber</a:t>
            </a:r>
            <a:r>
              <a:rPr lang="cs-CZ" sz="2400" dirty="0"/>
              <a:t>-Beerův zákon)</a:t>
            </a:r>
          </a:p>
          <a:p>
            <a:r>
              <a:rPr lang="cs-CZ" sz="2400" dirty="0"/>
              <a:t>Rozlišuje pouze mezi redukovaným </a:t>
            </a:r>
            <a:r>
              <a:rPr lang="cs-CZ" sz="2400" dirty="0" err="1"/>
              <a:t>Hb</a:t>
            </a:r>
            <a:r>
              <a:rPr lang="cs-CZ" sz="2400" dirty="0"/>
              <a:t> a ostatními </a:t>
            </a:r>
            <a:r>
              <a:rPr lang="cs-CZ" sz="2400" dirty="0" err="1"/>
              <a:t>Hb</a:t>
            </a:r>
            <a:r>
              <a:rPr lang="cs-CZ" sz="2400" dirty="0"/>
              <a:t> (CAVE: </a:t>
            </a:r>
            <a:r>
              <a:rPr lang="cs-CZ" sz="2400" dirty="0" err="1"/>
              <a:t>karboxyHb</a:t>
            </a:r>
            <a:r>
              <a:rPr lang="cs-CZ" sz="2400" dirty="0"/>
              <a:t> a methemoglobin!!)</a:t>
            </a:r>
          </a:p>
          <a:p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 dirty="0">
                <a:solidFill>
                  <a:srgbClr val="FF0000"/>
                </a:solidFill>
              </a:rPr>
              <a:t>2</a:t>
            </a:r>
            <a:endParaRPr lang="cs-CZ" alt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1"/>
          <p:cNvPicPr>
            <a:picLocks noChangeAspect="1" noChangeArrowheads="1"/>
          </p:cNvPicPr>
          <p:nvPr/>
        </p:nvPicPr>
        <p:blipFill>
          <a:blip r:embed="rId2">
            <a:lum bright="2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765175"/>
            <a:ext cx="8591550" cy="48244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5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Monitorace ventilace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r>
              <a:rPr lang="cs-CZ" sz="2400" dirty="0"/>
              <a:t>Poruchy dýchání patří k nejčastějším komplikacím v anestezii (mohou končit fatálně </a:t>
            </a:r>
            <a:r>
              <a:rPr lang="cs-CZ" sz="2400" dirty="0">
                <a:sym typeface="Wingdings" panose="05000000000000000000" pitchFamily="2" charset="2"/>
              </a:rPr>
              <a:t>)</a:t>
            </a:r>
            <a:endParaRPr lang="cs-CZ" sz="2400" dirty="0"/>
          </a:p>
          <a:p>
            <a:r>
              <a:rPr lang="cs-CZ" sz="2400" dirty="0"/>
              <a:t>Klinicky (pohled – zvedá se hrudník, barva kůže, poslech – fonendoskop..)</a:t>
            </a:r>
          </a:p>
          <a:p>
            <a:r>
              <a:rPr lang="cs-CZ" sz="2400" dirty="0"/>
              <a:t>Monitory: </a:t>
            </a:r>
            <a:r>
              <a:rPr lang="cs-CZ" sz="2400" dirty="0" err="1"/>
              <a:t>SpO</a:t>
            </a:r>
            <a:r>
              <a:rPr lang="cs-CZ" sz="2400" dirty="0"/>
              <a:t>₂, P, V, </a:t>
            </a:r>
            <a:r>
              <a:rPr lang="cs-CZ" sz="2400" dirty="0" err="1"/>
              <a:t>flow</a:t>
            </a:r>
            <a:r>
              <a:rPr lang="cs-CZ" sz="2400" dirty="0"/>
              <a:t>, P-V křivka, analýza plynů</a:t>
            </a:r>
          </a:p>
          <a:p>
            <a:r>
              <a:rPr lang="cs-CZ" sz="2400" dirty="0"/>
              <a:t>Koncentrace kyslíku ve vdechované směsi (FiO2)</a:t>
            </a:r>
          </a:p>
          <a:p>
            <a:pPr lvl="1"/>
            <a:r>
              <a:rPr lang="cs-CZ" sz="2000" dirty="0"/>
              <a:t>kyslíková čidla (využívá se paramagnetických vlastností O₂) – kontrola hypoxické směsi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 </a:t>
            </a:r>
            <a:r>
              <a:rPr lang="en-US" sz="2000" dirty="0" err="1"/>
              <a:t>norma</a:t>
            </a:r>
            <a:r>
              <a:rPr lang="en-US" sz="2000" dirty="0"/>
              <a:t>: </a:t>
            </a:r>
            <a:r>
              <a:rPr lang="en-US" sz="2000" b="1" dirty="0"/>
              <a:t>38-42 mm Hg; 4,5-5 obj.% </a:t>
            </a:r>
            <a:endParaRPr lang="cs-CZ" sz="2000" b="1" dirty="0"/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dirty="0" err="1"/>
              <a:t>Kapnografie</a:t>
            </a:r>
            <a:r>
              <a:rPr lang="cs-CZ" sz="1500" dirty="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Měření ve vedlejším proudu (tzv. </a:t>
            </a:r>
            <a:r>
              <a:rPr lang="cs-CZ" sz="1500" dirty="0" err="1"/>
              <a:t>side</a:t>
            </a:r>
            <a:r>
              <a:rPr lang="cs-CZ" sz="1500" dirty="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Důležitá pro identifikaci správného umístění tracheální rourky, zhodnocení fyziologických parametrů (ventilace </a:t>
            </a:r>
            <a:r>
              <a:rPr lang="cs-CZ" sz="1500" dirty="0" err="1"/>
              <a:t>paCO</a:t>
            </a:r>
            <a:r>
              <a:rPr lang="cs-CZ" sz="1500" dirty="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Využíváme korelace ETCO₂ = </a:t>
            </a:r>
            <a:r>
              <a:rPr lang="cs-CZ" sz="1500" dirty="0" err="1"/>
              <a:t>paCO</a:t>
            </a:r>
            <a:r>
              <a:rPr lang="cs-CZ" sz="1500" dirty="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plicní </a:t>
            </a:r>
            <a:r>
              <a:rPr lang="cs-CZ" sz="2000" dirty="0" err="1"/>
              <a:t>perfuze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Saturovaný CO</a:t>
            </a:r>
            <a:r>
              <a:rPr lang="cs-CZ" sz="2000" baseline="-25000" dirty="0"/>
              <a:t>2</a:t>
            </a:r>
            <a:r>
              <a:rPr lang="cs-CZ" sz="2000" dirty="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Vadná expirační chlopeň</a:t>
            </a:r>
          </a:p>
        </p:txBody>
      </p:sp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/>
              <a:t>Změna sklonu:</a:t>
            </a:r>
          </a:p>
          <a:p>
            <a:r>
              <a:rPr lang="cs-CZ" sz="2000" dirty="0"/>
              <a:t>Nárustu vydechovaného CO</a:t>
            </a:r>
            <a:r>
              <a:rPr lang="cs-CZ" sz="2000" baseline="-25000" dirty="0"/>
              <a:t>2</a:t>
            </a:r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r>
              <a:rPr lang="cs-CZ" sz="2000" dirty="0"/>
              <a:t>Poklesu vydechovaného CO</a:t>
            </a:r>
            <a:r>
              <a:rPr lang="cs-CZ" sz="20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 </a:t>
            </a:r>
            <a:r>
              <a:rPr lang="cs-CZ" dirty="0" err="1"/>
              <a:t>hemodynamické</a:t>
            </a:r>
            <a:r>
              <a:rPr lang="cs-CZ" dirty="0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Neinvazivní</a:t>
            </a:r>
          </a:p>
          <a:p>
            <a:r>
              <a:rPr lang="cs-CZ" sz="2400" dirty="0"/>
              <a:t>Monitorace u zdravých spíše kontraproduktivní, kardiální rezerva dovolí tekutinové přelití při využití maximalizace SV</a:t>
            </a:r>
          </a:p>
          <a:p>
            <a:r>
              <a:rPr lang="cs-CZ" sz="2400" dirty="0"/>
              <a:t>Ideální pacient</a:t>
            </a:r>
          </a:p>
          <a:p>
            <a:pPr lvl="1"/>
            <a:r>
              <a:rPr lang="cs-CZ" sz="2400" dirty="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áhnout - Oříznutý obraz člověka drží šálek kávy a pomocí přenosného počítače s linkedin na obrazovce v posteli doma — Stock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>
            <a:fillRect/>
          </a:stretch>
        </p:blipFill>
        <p:spPr bwMode="auto">
          <a:xfrm>
            <a:off x="3040063" y="2901950"/>
            <a:ext cx="252412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man-leaning-against-wall-using-laptop-9415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57275"/>
            <a:ext cx="25241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Stáhnout - Člověk používající digitální přenosný počítač — Stock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88" y="2841625"/>
            <a:ext cx="238601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0" descr="Manželství bez sexu? Tihle lidé si to proži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057275"/>
            <a:ext cx="25241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Zdravý senior: odkdy jsou lidé senioři a jak vypadá normální stáří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r="4463"/>
          <a:stretch>
            <a:fillRect/>
          </a:stretch>
        </p:blipFill>
        <p:spPr bwMode="auto">
          <a:xfrm>
            <a:off x="5956300" y="1057275"/>
            <a:ext cx="2592388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 descr="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789488"/>
            <a:ext cx="25908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6" descr="Nejlepší klávesové zkratky pro Window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4789488"/>
            <a:ext cx="258921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8" descr="Práce z domova: Důležitá je rutina a správné nástroje &gt; Webnode blo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901950"/>
            <a:ext cx="2590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0" descr="32. PIS - Růžena Bajcsy: Personalizovaný model kinematiky a dynamiky fyzických aktivit 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4789488"/>
            <a:ext cx="224948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929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žena, 28 let,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 dirty="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dirty="0" err="1">
                <a:latin typeface="Arial" panose="020B0604020202020204" pitchFamily="34" charset="0"/>
              </a:rPr>
              <a:t>mmHg</a:t>
            </a:r>
            <a:r>
              <a:rPr lang="cs-CZ" altLang="cs-CZ" sz="2000" dirty="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 dirty="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dirty="0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764704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latin typeface="Arial" panose="020B0604020202020204" pitchFamily="34" charset="0"/>
              </a:rPr>
              <a:t>Možnost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 dirty="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 dirty="0">
                <a:latin typeface="Arial" panose="020B0604020202020204" pitchFamily="34" charset="0"/>
              </a:rPr>
              <a:t>) a úrovně ventilace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 dirty="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 dirty="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 dirty="0">
                <a:latin typeface="Arial" panose="020B0604020202020204" pitchFamily="34" charset="0"/>
              </a:rPr>
              <a:t>.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E930C3A5-03C6-4486-9A14-2D8FD79A2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4904"/>
            <a:ext cx="3466728" cy="1828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Monitorování hloubky anestezie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2400" dirty="0"/>
              <a:t>KLINICKY</a:t>
            </a:r>
            <a:r>
              <a:rPr lang="cs-CZ" sz="2400" dirty="0"/>
              <a:t>:</a:t>
            </a:r>
          </a:p>
          <a:p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grimasování</a:t>
            </a:r>
            <a:r>
              <a:rPr lang="en-US" sz="2000" dirty="0"/>
              <a:t>, </a:t>
            </a:r>
            <a:r>
              <a:rPr lang="cs-CZ" sz="2000" dirty="0"/>
              <a:t>kolísání</a:t>
            </a:r>
            <a:r>
              <a:rPr lang="en-US" sz="2000" dirty="0"/>
              <a:t> </a:t>
            </a:r>
            <a:r>
              <a:rPr lang="en-US" sz="2000" dirty="0" err="1"/>
              <a:t>dechové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en-US" sz="2000" dirty="0" err="1"/>
              <a:t>Vegetatívní</a:t>
            </a:r>
            <a:r>
              <a:rPr lang="en-US" sz="2000" dirty="0"/>
              <a:t> </a:t>
            </a:r>
            <a:r>
              <a:rPr lang="en-US" sz="2000" dirty="0" err="1"/>
              <a:t>známky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Hyperten</a:t>
            </a:r>
            <a:r>
              <a:rPr lang="cs-CZ" sz="2000" dirty="0"/>
              <a:t>z</a:t>
            </a:r>
            <a:r>
              <a:rPr lang="en-US" sz="2000" dirty="0"/>
              <a:t>e </a:t>
            </a:r>
          </a:p>
          <a:p>
            <a:pPr lvl="1"/>
            <a:r>
              <a:rPr lang="en-US" sz="2000" dirty="0" err="1"/>
              <a:t>Tachykardie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La</a:t>
            </a:r>
            <a:r>
              <a:rPr lang="cs-CZ" sz="2000" dirty="0"/>
              <a:t>k</a:t>
            </a:r>
            <a:r>
              <a:rPr lang="en-US" sz="2000" dirty="0" err="1"/>
              <a:t>rimace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Pocení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obsah 2">
            <a:extLst>
              <a:ext uri="{FF2B5EF4-FFF2-40B4-BE49-F238E27FC236}">
                <a16:creationId xmlns:a16="http://schemas.microsoft.com/office/drawing/2014/main" id="{2558564F-3B74-4898-AC64-3406A68B0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300"/>
            <a:ext cx="8229600" cy="1800225"/>
          </a:xfrm>
        </p:spPr>
        <p:txBody>
          <a:bodyPr/>
          <a:lstStyle/>
          <a:p>
            <a:r>
              <a:rPr lang="cs-CZ" altLang="cs-CZ">
                <a:hlinkClick r:id="rId2"/>
              </a:rPr>
              <a:t>https://is.muni.cz/el/1411/podzim2012/MIOA011c/um/e-kurz/anesteziologicke-pracoviste.html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6147" name="Picture 5" descr="DSCN0129">
            <a:extLst>
              <a:ext uri="{FF2B5EF4-FFF2-40B4-BE49-F238E27FC236}">
                <a16:creationId xmlns:a16="http://schemas.microsoft.com/office/drawing/2014/main" id="{97FE8009-29D3-400C-B260-C4F8F0889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420938"/>
            <a:ext cx="4983163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r="8732"/>
          <a:stretch/>
        </p:blipFill>
        <p:spPr>
          <a:xfrm>
            <a:off x="6299782" y="1428807"/>
            <a:ext cx="2617837" cy="18002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781453" y="5052606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2915" r="27641"/>
          <a:stretch/>
        </p:blipFill>
        <p:spPr bwMode="auto">
          <a:xfrm>
            <a:off x="6228184" y="3971518"/>
            <a:ext cx="2761034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>
            <a:grpSpLocks/>
          </p:cNvGrpSpPr>
          <p:nvPr/>
        </p:nvGrpSpPr>
        <p:grpSpPr bwMode="auto">
          <a:xfrm>
            <a:off x="231375" y="1647579"/>
            <a:ext cx="5905351" cy="3788141"/>
            <a:chOff x="251520" y="506710"/>
            <a:chExt cx="8862994" cy="5476180"/>
          </a:xfrm>
        </p:grpSpPr>
        <p:pic>
          <p:nvPicPr>
            <p:cNvPr id="12" name="Obrázek 5" descr="Obsah obrázku kolo&#10;&#10;Popis byl vytvořen automatick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02" r="55002"/>
            <a:stretch>
              <a:fillRect/>
            </a:stretch>
          </p:blipFill>
          <p:spPr bwMode="auto">
            <a:xfrm>
              <a:off x="6416300" y="3297614"/>
              <a:ext cx="2669023" cy="2486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Obrázek 7" descr="Obsah obrázku kolo&#10;&#10;Popis byl vytvořen automatick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5" t="50967" r="3699" b="26270"/>
            <a:stretch>
              <a:fillRect/>
            </a:stretch>
          </p:blipFill>
          <p:spPr bwMode="auto">
            <a:xfrm>
              <a:off x="6350168" y="836712"/>
              <a:ext cx="2764346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normální síť pavouka. pavouk po aplikaci marihuany. Prášky na spaní. LSD.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06710"/>
              <a:ext cx="5879485" cy="4404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4454848" y="4523672"/>
              <a:ext cx="1895321" cy="40043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cs-CZ" sz="1200" dirty="0"/>
                <a:t>Chloral </a:t>
              </a:r>
              <a:r>
                <a:rPr lang="cs-CZ" sz="1200" dirty="0" err="1"/>
                <a:t>Hydrate</a:t>
              </a:r>
              <a:endParaRPr lang="cs-CZ" sz="12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6427615" y="2539844"/>
              <a:ext cx="2670169" cy="53391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900" dirty="0" err="1"/>
                <a:t>Caffeine</a:t>
              </a:r>
              <a:endParaRPr lang="cs-CZ" sz="900" dirty="0"/>
            </a:p>
            <a:p>
              <a:pPr>
                <a:defRPr/>
              </a:pPr>
              <a:endParaRPr lang="cs-CZ" sz="9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445931" y="5293255"/>
              <a:ext cx="2668583" cy="68963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cs-CZ" sz="1600" dirty="0"/>
                <a:t>Benzodiazepiny</a:t>
              </a:r>
            </a:p>
            <a:p>
              <a:pPr>
                <a:defRPr/>
              </a:pPr>
              <a:endParaRPr lang="cs-CZ" sz="9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99</a:t>
                      </a:r>
                    </a:p>
                    <a:p>
                      <a:r>
                        <a:rPr lang="cs-CZ" sz="1800" dirty="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bdění</a:t>
                      </a:r>
                    </a:p>
                    <a:p>
                      <a:r>
                        <a:rPr lang="cs-CZ" sz="1800" dirty="0" err="1"/>
                        <a:t>sedace</a:t>
                      </a:r>
                      <a:endParaRPr lang="cs-CZ" sz="1800" dirty="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hluboká anestezie</a:t>
                      </a:r>
                    </a:p>
                    <a:p>
                      <a:r>
                        <a:rPr lang="cs-CZ" sz="1800" dirty="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2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obsah 2"/>
          <p:cNvSpPr>
            <a:spLocks noGrp="1"/>
          </p:cNvSpPr>
          <p:nvPr>
            <p:ph idx="1"/>
          </p:nvPr>
        </p:nvSpPr>
        <p:spPr>
          <a:xfrm>
            <a:off x="179388" y="4149725"/>
            <a:ext cx="8229600" cy="1438275"/>
          </a:xfrm>
        </p:spPr>
        <p:txBody>
          <a:bodyPr/>
          <a:lstStyle/>
          <a:p>
            <a:r>
              <a:rPr lang="cs-CZ" altLang="cs-CZ" sz="2800" b="1"/>
              <a:t>Má to ale opravdu význam…. nebo jsou to jen metaanalýzy, kterým věříme….. a které často v poslední době někdo zpochybní ?</a:t>
            </a:r>
          </a:p>
        </p:txBody>
      </p:sp>
      <p:pic>
        <p:nvPicPr>
          <p:cNvPr id="30723" name="Picture 5" descr="Alfa stav a jeho využití v práci i v soukromí – Radka Loj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6250"/>
            <a:ext cx="37433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Obrázek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2636838"/>
            <a:ext cx="1395412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623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 dirty="0"/>
              <a:t>Verbální škála bolesti: </a:t>
            </a:r>
            <a:r>
              <a:rPr lang="cs-CZ" sz="1800" dirty="0"/>
              <a:t>Pacient intenzitu bolesti hodnotí verbálně dle kategorií, např. žádná – mírná – středně silná – </a:t>
            </a:r>
            <a:r>
              <a:rPr lang="cs-CZ" sz="1800" dirty="0" err="1"/>
              <a:t>silná</a:t>
            </a:r>
            <a:r>
              <a:rPr lang="cs-CZ" sz="1800" dirty="0"/>
              <a:t> – nesnesitelná bolest.</a:t>
            </a:r>
          </a:p>
          <a:p>
            <a:pPr lvl="0"/>
            <a:r>
              <a:rPr lang="cs-CZ" sz="1800" b="1" dirty="0"/>
              <a:t>Vizuální analogová škála (VAS): </a:t>
            </a:r>
            <a:r>
              <a:rPr lang="cs-CZ" sz="1800" dirty="0"/>
              <a:t>Pacient vyznačí intenzitu bolesti např. na úsečce.</a:t>
            </a:r>
          </a:p>
          <a:p>
            <a:pPr lvl="0"/>
            <a:r>
              <a:rPr lang="cs-CZ" sz="1800" b="1" dirty="0"/>
              <a:t>Numerická škála (</a:t>
            </a:r>
            <a:r>
              <a:rPr lang="cs-CZ" sz="1800" b="1" dirty="0" err="1"/>
              <a:t>Numerical</a:t>
            </a:r>
            <a:r>
              <a:rPr lang="cs-CZ" sz="1800" b="1" dirty="0"/>
              <a:t> Response </a:t>
            </a:r>
            <a:r>
              <a:rPr lang="cs-CZ" sz="1800" b="1" dirty="0" err="1"/>
              <a:t>Scale</a:t>
            </a:r>
            <a:r>
              <a:rPr lang="cs-CZ" sz="1800" b="1" dirty="0"/>
              <a:t> - NRS): </a:t>
            </a:r>
            <a:r>
              <a:rPr lang="cs-CZ" sz="1800" dirty="0"/>
              <a:t>Pacient zhodnotí intenzitu bolesti pomocí čísel v rozmezí od 0 do 10</a:t>
            </a:r>
          </a:p>
          <a:p>
            <a:pPr lvl="0"/>
            <a:r>
              <a:rPr lang="cs-CZ" sz="1800" b="1" dirty="0"/>
              <a:t>ANI (</a:t>
            </a:r>
            <a:r>
              <a:rPr lang="cs-CZ" sz="1800" b="1" dirty="0" err="1"/>
              <a:t>Analgesia</a:t>
            </a:r>
            <a:r>
              <a:rPr lang="cs-CZ" sz="1800" b="1" dirty="0"/>
              <a:t> </a:t>
            </a:r>
            <a:r>
              <a:rPr lang="cs-CZ" sz="1800" b="1" dirty="0" err="1"/>
              <a:t>Nociception</a:t>
            </a:r>
            <a:r>
              <a:rPr lang="cs-CZ" sz="1800" b="1" dirty="0"/>
              <a:t> Index): </a:t>
            </a:r>
            <a:r>
              <a:rPr lang="cs-CZ" sz="1800" dirty="0"/>
              <a:t> </a:t>
            </a:r>
          </a:p>
          <a:p>
            <a:r>
              <a:rPr lang="cs-CZ" sz="1800" b="1" dirty="0"/>
              <a:t>Index pupilární reakce na bolest: </a:t>
            </a:r>
            <a:r>
              <a:rPr lang="cs-CZ" sz="1800" dirty="0"/>
              <a:t>Intenzita bolesti je vyhodnocena dle míry dilatace pupily.</a:t>
            </a:r>
          </a:p>
          <a:p>
            <a:pPr lvl="0"/>
            <a:r>
              <a:rPr lang="cs-CZ" sz="1800" b="1" dirty="0" err="1"/>
              <a:t>Conox</a:t>
            </a:r>
            <a:r>
              <a:rPr lang="cs-CZ" sz="1800" b="1" dirty="0"/>
              <a:t>: </a:t>
            </a:r>
            <a:r>
              <a:rPr lang="cs-CZ" sz="1800" dirty="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(</a:t>
            </a:r>
            <a:r>
              <a:rPr lang="cs-CZ" dirty="0" err="1"/>
              <a:t>Analgesia</a:t>
            </a:r>
            <a:r>
              <a:rPr lang="cs-CZ" dirty="0"/>
              <a:t> </a:t>
            </a:r>
            <a:r>
              <a:rPr lang="cs-CZ" dirty="0" err="1"/>
              <a:t>Nociception</a:t>
            </a:r>
            <a:r>
              <a:rPr lang="cs-CZ" dirty="0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ANI je jeden ze způsobů měření analgesie u pacientů v celkové anestezii </a:t>
            </a:r>
          </a:p>
          <a:p>
            <a:r>
              <a:rPr lang="cs-CZ" sz="1800" dirty="0"/>
              <a:t>Index odráží aktivitu parasympatické komponenty autonomního nervového systému pomocí analýzy respirační sinusové arytmie</a:t>
            </a:r>
          </a:p>
          <a:p>
            <a:r>
              <a:rPr lang="cs-CZ" sz="1800" dirty="0"/>
              <a:t>Index nabývá hodnot 0 - 100, kdy:</a:t>
            </a:r>
          </a:p>
          <a:p>
            <a:pPr lvl="1"/>
            <a:r>
              <a:rPr lang="cs-CZ" sz="1650" dirty="0"/>
              <a:t>70 - 100 = pacient je bez bolesti</a:t>
            </a:r>
          </a:p>
          <a:p>
            <a:pPr lvl="1"/>
            <a:r>
              <a:rPr lang="cs-CZ" sz="1650" dirty="0"/>
              <a:t>50 - 70 = mírná bolest</a:t>
            </a:r>
          </a:p>
          <a:p>
            <a:pPr lvl="1"/>
            <a:r>
              <a:rPr lang="cs-CZ" sz="1650" dirty="0"/>
              <a:t>30 - 50 = střední bolest</a:t>
            </a:r>
          </a:p>
          <a:p>
            <a:pPr lvl="1"/>
            <a:r>
              <a:rPr lang="cs-CZ" sz="1650" dirty="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 koho to nebude fungovat:</a:t>
            </a:r>
          </a:p>
          <a:p>
            <a:pPr lvl="1"/>
            <a:r>
              <a:rPr lang="cs-CZ" sz="1800" dirty="0"/>
              <a:t>Pacienti s </a:t>
            </a:r>
            <a:r>
              <a:rPr lang="cs-CZ" sz="1800" dirty="0" err="1"/>
              <a:t>FiSi</a:t>
            </a:r>
            <a:endParaRPr lang="cs-CZ" sz="1800" dirty="0"/>
          </a:p>
          <a:p>
            <a:pPr lvl="1"/>
            <a:r>
              <a:rPr lang="cs-CZ" sz="1800" dirty="0"/>
              <a:t>Pacienti užívající betablokátory, </a:t>
            </a:r>
          </a:p>
          <a:p>
            <a:pPr lvl="1"/>
            <a:r>
              <a:rPr lang="cs-CZ" sz="1800" dirty="0"/>
              <a:t>Kardiostimulátor</a:t>
            </a:r>
          </a:p>
          <a:p>
            <a:pPr lvl="1"/>
            <a:r>
              <a:rPr lang="cs-CZ" sz="1800" dirty="0"/>
              <a:t>Stav po </a:t>
            </a:r>
            <a:r>
              <a:rPr lang="cs-CZ" sz="1800" dirty="0" err="1"/>
              <a:t>dekurarizaci</a:t>
            </a:r>
            <a:endParaRPr lang="cs-CZ" sz="1800" dirty="0"/>
          </a:p>
          <a:p>
            <a:pPr lvl="1"/>
            <a:r>
              <a:rPr lang="cs-CZ" sz="1800" dirty="0"/>
              <a:t>po podání atropin/efedrin &lt;30 minut před monitorací,</a:t>
            </a:r>
          </a:p>
          <a:p>
            <a:pPr lvl="1"/>
            <a:r>
              <a:rPr lang="cs-CZ" sz="1800" dirty="0"/>
              <a:t> </a:t>
            </a:r>
            <a:r>
              <a:rPr lang="cs-CZ" sz="1800" dirty="0" err="1"/>
              <a:t>aminophylin</a:t>
            </a:r>
            <a:r>
              <a:rPr lang="cs-CZ" sz="1800" dirty="0"/>
              <a:t> </a:t>
            </a:r>
          </a:p>
          <a:p>
            <a:pPr lvl="1"/>
            <a:r>
              <a:rPr lang="cs-CZ" sz="1800" dirty="0" err="1"/>
              <a:t>ketamin</a:t>
            </a:r>
            <a:endParaRPr lang="cs-CZ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neuro-muscular-stimulator-stimpod-2"/>
          <p:cNvSpPr>
            <a:spLocks noChangeAspect="1" noChangeArrowheads="1"/>
          </p:cNvSpPr>
          <p:nvPr/>
        </p:nvSpPr>
        <p:spPr bwMode="auto">
          <a:xfrm>
            <a:off x="63500" y="-136525"/>
            <a:ext cx="57245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1747" name="AutoShape 4" descr="neuro-muscular-stimulator-stimpod-2"/>
          <p:cNvSpPr>
            <a:spLocks noChangeAspect="1" noChangeArrowheads="1"/>
          </p:cNvSpPr>
          <p:nvPr/>
        </p:nvSpPr>
        <p:spPr bwMode="auto">
          <a:xfrm>
            <a:off x="215900" y="15875"/>
            <a:ext cx="57245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539750" y="687388"/>
            <a:ext cx="7261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nervosvalové blokády </a:t>
            </a:r>
          </a:p>
        </p:txBody>
      </p:sp>
      <p:sp>
        <p:nvSpPr>
          <p:cNvPr id="31749" name="AutoShape 6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31750" name="AutoShape 8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175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003425"/>
            <a:ext cx="500221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4" descr="TOF-Watch 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" b="4921"/>
          <a:stretch>
            <a:fillRect/>
          </a:stretch>
        </p:blipFill>
        <p:spPr bwMode="auto">
          <a:xfrm>
            <a:off x="5461000" y="2879725"/>
            <a:ext cx="3281363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630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Sledování odpovědi na elektrickou stimulaci</a:t>
            </a:r>
          </a:p>
          <a:p>
            <a:pPr lvl="0"/>
            <a:r>
              <a:rPr lang="cs-CZ" sz="2400" dirty="0"/>
              <a:t>Elektrody na průběh n. </a:t>
            </a:r>
            <a:r>
              <a:rPr lang="cs-CZ" sz="2400" dirty="0" err="1"/>
              <a:t>ulnaris</a:t>
            </a:r>
            <a:r>
              <a:rPr lang="cs-CZ" sz="2400" dirty="0"/>
              <a:t> – monitorace odpovědi na m. </a:t>
            </a:r>
            <a:r>
              <a:rPr lang="cs-CZ" sz="2400" dirty="0" err="1"/>
              <a:t>addductor</a:t>
            </a:r>
            <a:r>
              <a:rPr lang="cs-CZ" sz="2400" dirty="0"/>
              <a:t> </a:t>
            </a:r>
            <a:r>
              <a:rPr lang="cs-CZ" sz="2400" dirty="0" err="1"/>
              <a:t>pollicis</a:t>
            </a:r>
            <a:endParaRPr lang="cs-CZ" sz="2400" dirty="0"/>
          </a:p>
          <a:p>
            <a:r>
              <a:rPr lang="cs-CZ" sz="2400" dirty="0"/>
              <a:t>Variantou je obličejové svalstvo- m. </a:t>
            </a:r>
            <a:r>
              <a:rPr lang="cs-CZ" sz="2400" dirty="0" err="1"/>
              <a:t>orbicularis</a:t>
            </a:r>
            <a:r>
              <a:rPr lang="cs-CZ" sz="2400" dirty="0"/>
              <a:t> </a:t>
            </a:r>
            <a:r>
              <a:rPr lang="cs-CZ" sz="2400" dirty="0" err="1"/>
              <a:t>oculi</a:t>
            </a:r>
            <a:r>
              <a:rPr lang="cs-CZ" sz="2400" dirty="0"/>
              <a:t> elektrody v místě n. </a:t>
            </a:r>
            <a:r>
              <a:rPr lang="cs-CZ" sz="2400" dirty="0" err="1"/>
              <a:t>facialis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 dirty="0"/>
              <a:t>Single </a:t>
            </a:r>
            <a:r>
              <a:rPr lang="cs-CZ" sz="2400" b="1" dirty="0" err="1"/>
              <a:t>twitch</a:t>
            </a:r>
            <a:r>
              <a:rPr lang="cs-CZ" sz="2400" b="1" dirty="0"/>
              <a:t> TW </a:t>
            </a:r>
            <a:r>
              <a:rPr lang="cs-CZ" sz="2000" dirty="0"/>
              <a:t>– jednorázový impuls  T=0,2 </a:t>
            </a:r>
            <a:r>
              <a:rPr lang="cs-CZ" sz="2000" dirty="0" err="1"/>
              <a:t>ms</a:t>
            </a:r>
            <a:endParaRPr lang="cs-CZ" sz="2000" dirty="0"/>
          </a:p>
          <a:p>
            <a:r>
              <a:rPr lang="cs-CZ" sz="1800" b="1" dirty="0"/>
              <a:t>Tetanická stimulace TET </a:t>
            </a:r>
            <a:r>
              <a:rPr lang="cs-CZ" sz="1800" dirty="0"/>
              <a:t>– vysoká frekvence 50Hz nejčastěji v trvání 5 s</a:t>
            </a:r>
          </a:p>
          <a:p>
            <a:pPr>
              <a:buFontTx/>
              <a:buChar char="-"/>
            </a:pPr>
            <a:r>
              <a:rPr lang="cs-CZ" sz="1800" dirty="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 err="1"/>
              <a:t>Train</a:t>
            </a:r>
            <a:r>
              <a:rPr lang="cs-CZ" sz="2400" b="1" dirty="0"/>
              <a:t> – </a:t>
            </a:r>
            <a:r>
              <a:rPr lang="cs-CZ" sz="2400" b="1" dirty="0" err="1"/>
              <a:t>of</a:t>
            </a:r>
            <a:r>
              <a:rPr lang="cs-CZ" sz="2400" b="1" dirty="0"/>
              <a:t> – </a:t>
            </a:r>
            <a:r>
              <a:rPr lang="cs-CZ" sz="2400" b="1" dirty="0" err="1"/>
              <a:t>four</a:t>
            </a:r>
            <a:r>
              <a:rPr lang="cs-CZ" sz="2400" b="1" dirty="0"/>
              <a:t> </a:t>
            </a:r>
            <a:r>
              <a:rPr lang="cs-CZ" sz="2000" dirty="0"/>
              <a:t>(TOF série čtyř) – zlatý standard</a:t>
            </a:r>
          </a:p>
          <a:p>
            <a:r>
              <a:rPr lang="cs-CZ" sz="2000" dirty="0"/>
              <a:t>4 </a:t>
            </a:r>
            <a:r>
              <a:rPr lang="cs-CZ" sz="2000" dirty="0" err="1"/>
              <a:t>supramaximální</a:t>
            </a:r>
            <a:r>
              <a:rPr lang="cs-CZ" sz="2000" dirty="0"/>
              <a:t> impulzy frekvence 2Hz</a:t>
            </a:r>
          </a:p>
          <a:p>
            <a:endParaRPr lang="cs-CZ" sz="2000" dirty="0"/>
          </a:p>
          <a:p>
            <a:r>
              <a:rPr lang="cs-CZ" sz="2400" b="1" dirty="0"/>
              <a:t>TOF – ratio</a:t>
            </a:r>
          </a:p>
          <a:p>
            <a:r>
              <a:rPr lang="cs-CZ" sz="2000" dirty="0"/>
              <a:t>Poměr mezi odpovědí na poslední a první impulz</a:t>
            </a:r>
          </a:p>
          <a:p>
            <a:r>
              <a:rPr lang="cs-CZ" sz="2000" dirty="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TOFratio</a:t>
            </a:r>
            <a:r>
              <a:rPr lang="cs-CZ" dirty="0"/>
              <a:t> 1,0 – nástup depolarizační blokády,</a:t>
            </a:r>
          </a:p>
          <a:p>
            <a:r>
              <a:rPr lang="cs-CZ" dirty="0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TOF ratio nižší než 1,0 –</a:t>
            </a:r>
          </a:p>
          <a:p>
            <a:r>
              <a:rPr lang="cs-CZ" dirty="0"/>
              <a:t> nedepolarizační blokáda, postupně mizí reakce na 4., 3.,2. a 1. podnět</a:t>
            </a:r>
          </a:p>
          <a:p>
            <a:r>
              <a:rPr lang="cs-CZ" dirty="0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TOF ratio nejméně 0,9 = dostatečné zotavení z bloku</a:t>
            </a:r>
          </a:p>
        </p:txBody>
      </p:sp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TOF – </a:t>
            </a:r>
            <a:r>
              <a:rPr lang="cs-CZ" dirty="0" err="1"/>
              <a:t>count</a:t>
            </a:r>
            <a:endParaRPr lang="cs-CZ" dirty="0"/>
          </a:p>
          <a:p>
            <a:r>
              <a:rPr lang="cs-CZ" dirty="0"/>
              <a:t>Počet detekovaných svalových odpovědí při stimulaci</a:t>
            </a:r>
          </a:p>
          <a:p>
            <a:endParaRPr lang="cs-CZ" dirty="0"/>
          </a:p>
          <a:p>
            <a:r>
              <a:rPr lang="cs-CZ" dirty="0"/>
              <a:t>Přidání </a:t>
            </a:r>
            <a:r>
              <a:rPr lang="cs-CZ" dirty="0" err="1"/>
              <a:t>myorelaxancia</a:t>
            </a:r>
            <a:r>
              <a:rPr lang="cs-CZ" dirty="0"/>
              <a:t> TOF </a:t>
            </a:r>
            <a:r>
              <a:rPr lang="cs-CZ" dirty="0" err="1"/>
              <a:t>count</a:t>
            </a:r>
            <a:r>
              <a:rPr lang="cs-CZ" dirty="0"/>
              <a:t> 1-2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CAVE!!!</a:t>
            </a:r>
          </a:p>
          <a:p>
            <a:r>
              <a:rPr lang="cs-CZ" dirty="0"/>
              <a:t>Rozdílná citlivost bránice a svalů ruky k účinku relaxancií</a:t>
            </a:r>
          </a:p>
        </p:txBody>
      </p:sp>
      <p:pic>
        <p:nvPicPr>
          <p:cNvPr id="6" name="Obrázek 5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6141C1DF-530B-4D37-8674-238E2CB10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235" y="476672"/>
            <a:ext cx="2905053" cy="20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>
            <a:extLst>
              <a:ext uri="{FF2B5EF4-FFF2-40B4-BE49-F238E27FC236}">
                <a16:creationId xmlns:a16="http://schemas.microsoft.com/office/drawing/2014/main" id="{454D3078-BD72-4341-980C-C26A889D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951288" cy="31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Hemoglobin, koagulace</a:t>
            </a:r>
          </a:p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Quick</a:t>
            </a:r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, APTT,TT (</a:t>
            </a:r>
            <a:r>
              <a:rPr lang="cs-CZ" altLang="cs-CZ" sz="2400" b="1" dirty="0" err="1">
                <a:solidFill>
                  <a:srgbClr val="800080"/>
                </a:solidFill>
                <a:latin typeface="Times New Roman" panose="02020603050405020304" pitchFamily="18" charset="0"/>
              </a:rPr>
              <a:t>tromboelastografie</a:t>
            </a:r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)</a:t>
            </a:r>
          </a:p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 dirty="0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 dirty="0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0B2BB-941F-4A77-8B08-B93336083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08022B08-814E-46E7-86A1-41DBE28A1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2952328" cy="52485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2778" r="22700"/>
          <a:stretch/>
        </p:blipFill>
        <p:spPr>
          <a:xfrm rot="5400000">
            <a:off x="4277194" y="1263658"/>
            <a:ext cx="5252526" cy="41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294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/>
              <a:t>"</a:t>
            </a:r>
            <a:r>
              <a:rPr lang="cs-CZ" altLang="cs-CZ" sz="2800" b="1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2313" r="13817" b="3938"/>
          <a:stretch/>
        </p:blipFill>
        <p:spPr>
          <a:xfrm>
            <a:off x="208314" y="980729"/>
            <a:ext cx="8843971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dirty="0" err="1"/>
              <a:t>Schimmelbusch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6"/>
            <a:endParaRPr lang="cs-CZ" dirty="0"/>
          </a:p>
          <a:p>
            <a:pPr lvl="6"/>
            <a:endParaRPr lang="cs-CZ" dirty="0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Anest. přístroj, monitoring 21[20220930131529720].mdb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2647</Words>
  <Application>Microsoft Office PowerPoint</Application>
  <PresentationFormat>Předvádění na obrazovce (4:3)</PresentationFormat>
  <Paragraphs>410</Paragraphs>
  <Slides>68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5" baseType="lpstr">
      <vt:lpstr>Arial</vt:lpstr>
      <vt:lpstr>Calibri</vt:lpstr>
      <vt:lpstr>Comic Sans MS</vt:lpstr>
      <vt:lpstr>Helvetica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Anesteziologický přístroj  </vt:lpstr>
      <vt:lpstr>Obkročný ventil / by-pass</vt:lpstr>
      <vt:lpstr>Odpařovače = vaporizéry </vt:lpstr>
      <vt:lpstr>Přístrojová technika</vt:lpstr>
      <vt:lpstr>Monitoring</vt:lpstr>
      <vt:lpstr>Doporučení ČSARIM  </vt:lpstr>
      <vt:lpstr>Prezentace aplikace PowerPoint</vt:lpstr>
      <vt:lpstr>Prezentace aplikace PowerPoint</vt:lpstr>
      <vt:lpstr>Prezentace aplikace PowerPoint</vt:lpstr>
      <vt:lpstr>Prezentace aplikace PowerPoint</vt:lpstr>
      <vt:lpstr>Sledování a monitorování  </vt:lpstr>
      <vt:lpstr>Neléčíme monitor  -  léčíme pacienta !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Rychlý exponenciální pokles</vt:lpstr>
      <vt:lpstr>Prezentace aplikace PowerPoint</vt:lpstr>
      <vt:lpstr>Prezentace aplikace PowerPoint</vt:lpstr>
      <vt:lpstr>Prezentace aplikace PowerPoint</vt:lpstr>
      <vt:lpstr>Předpoklad hemodynamické monitorace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anestezie </vt:lpstr>
      <vt:lpstr>Historie EEG</vt:lpstr>
      <vt:lpstr>Prezentace aplikace PowerPoint</vt:lpstr>
      <vt:lpstr>Prezentace aplikace PowerPoint</vt:lpstr>
      <vt:lpstr>Monitoring hloubky anestezie</vt:lpstr>
      <vt:lpstr>Monitoring hloubky anestezie</vt:lpstr>
      <vt:lpstr>Prezentace aplikace PowerPoint</vt:lpstr>
      <vt:lpstr>Monitorování hloubky anestézie</vt:lpstr>
      <vt:lpstr>Prezentace aplikace PowerPoint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Jiří Šišma</cp:lastModifiedBy>
  <cp:revision>34</cp:revision>
  <dcterms:created xsi:type="dcterms:W3CDTF">2020-02-06T19:14:36Z</dcterms:created>
  <dcterms:modified xsi:type="dcterms:W3CDTF">2022-09-30T11:15:31Z</dcterms:modified>
</cp:coreProperties>
</file>