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421" r:id="rId2"/>
    <p:sldId id="270" r:id="rId3"/>
    <p:sldId id="267" r:id="rId4"/>
    <p:sldId id="276" r:id="rId5"/>
    <p:sldId id="274" r:id="rId6"/>
    <p:sldId id="275" r:id="rId7"/>
    <p:sldId id="347" r:id="rId8"/>
    <p:sldId id="348" r:id="rId9"/>
    <p:sldId id="277" r:id="rId10"/>
    <p:sldId id="39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310" r:id="rId19"/>
    <p:sldId id="391" r:id="rId20"/>
    <p:sldId id="309" r:id="rId21"/>
    <p:sldId id="289" r:id="rId22"/>
    <p:sldId id="286" r:id="rId23"/>
    <p:sldId id="298" r:id="rId24"/>
    <p:sldId id="296" r:id="rId25"/>
    <p:sldId id="297" r:id="rId26"/>
    <p:sldId id="299" r:id="rId27"/>
    <p:sldId id="315" r:id="rId28"/>
    <p:sldId id="300" r:id="rId29"/>
    <p:sldId id="369" r:id="rId30"/>
    <p:sldId id="388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A1998-0F32-4957-B79C-46BD3AC5034C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41EEE69F-4FDE-43AC-89ED-67933DBD3E4B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gm:t>
    </dgm:pt>
    <dgm:pt modelId="{7F7F9E76-737B-4E70-B7D8-D1F29039B5D4}" type="parTrans" cxnId="{A9CD489D-BA72-4923-B144-D0AA48528201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BA71875-21D5-4AAD-81F3-27DC80FD6A4E}" type="sibTrans" cxnId="{A9CD489D-BA72-4923-B144-D0AA48528201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9B2AC1D-EF84-4BEB-88E3-77A54E975BE0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gm:t>
    </dgm:pt>
    <dgm:pt modelId="{C588E9B5-0F6D-4C2B-9C14-22888AE64DF7}" type="parTrans" cxnId="{55A5D9E1-B518-45EF-A620-4355E2B538C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C7C7AD-3523-4984-B7BE-2BC6E9FF7842}" type="sibTrans" cxnId="{55A5D9E1-B518-45EF-A620-4355E2B538C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7B0D6-A2A6-4DE6-AE2F-1312AD783883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gm:t>
    </dgm:pt>
    <dgm:pt modelId="{D909B255-A91E-4456-874E-FB1CC9419FB8}" type="parTrans" cxnId="{71474663-135C-41BE-B260-8CB21780681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F94169A-FE52-4541-A7B1-031213D5B86E}" type="sibTrans" cxnId="{71474663-135C-41BE-B260-8CB21780681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E3643-6068-4B06-BCA7-DFF848A9C06C}">
      <dgm:prSet custT="1"/>
      <dgm:spPr/>
      <dgm:t>
        <a:bodyPr/>
        <a:lstStyle/>
        <a:p>
          <a:r>
            <a:rPr lang="cs-CZ" sz="1900" b="1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9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D4BCBB8-F944-419F-A53B-B2DDC89D74EF}" type="parTrans" cxnId="{6806A72C-0AA3-4D31-B82E-F0F4821A5B0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F2B6A6-DCF7-430A-910D-728E2EEA445B}" type="sibTrans" cxnId="{6806A72C-0AA3-4D31-B82E-F0F4821A5B0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4CCF7E-249F-40D5-A67F-16E0D4B64956}">
      <dgm:prSet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</a:p>
      </dgm:t>
    </dgm:pt>
    <dgm:pt modelId="{73E4FB84-78C1-4416-88A7-FD4F004437C1}" type="parTrans" cxnId="{ECFE848D-DDEC-418F-ADEF-995A4A457810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4911C5-896B-4BDA-B895-C30D1E070F29}" type="sibTrans" cxnId="{ECFE848D-DDEC-418F-ADEF-995A4A457810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16B996-FCD7-4A46-9CA6-92590737B27C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Koncepční fáze</a:t>
          </a:r>
        </a:p>
      </dgm:t>
    </dgm:pt>
    <dgm:pt modelId="{70437097-5E1B-4DE5-8E2C-E9AB6CC539A5}" type="parTrans" cxnId="{C40B3436-05C6-41D9-B8E5-BB0E539981B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14E94B4-B218-4354-9208-5C73DEF6205B}" type="sibTrans" cxnId="{C40B3436-05C6-41D9-B8E5-BB0E539981B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EBE575-9FBD-47E3-971C-724CB09FD4ED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Plánování</a:t>
          </a:r>
        </a:p>
      </dgm:t>
    </dgm:pt>
    <dgm:pt modelId="{0DA0E040-D318-41E3-9707-6C71610A776A}" type="parTrans" cxnId="{FF6A222B-B70F-4CDB-BF13-F73CDD556797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8E128A-0EE7-4DFA-92B4-FD2308E33FD2}" type="sibTrans" cxnId="{FF6A222B-B70F-4CDB-BF13-F73CDD556797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303E2D-92C8-4DBB-8907-788EB7C5785F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Empirická fáze</a:t>
          </a:r>
        </a:p>
      </dgm:t>
    </dgm:pt>
    <dgm:pt modelId="{EBFA7B71-6F23-4F69-A30B-579959D674EA}" type="parTrans" cxnId="{409EFC64-BEA9-43E6-AFB5-8B15838AA0A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D0C1202-EDAF-4E3A-95EF-8ED60ED0BE34}" type="sibTrans" cxnId="{409EFC64-BEA9-43E6-AFB5-8B15838AA0A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775A48-BC41-4CBD-9E61-3B64A22EB906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Analytická fáze</a:t>
          </a:r>
        </a:p>
      </dgm:t>
    </dgm:pt>
    <dgm:pt modelId="{04FCD21F-EED8-4CD5-BE81-B1CFBCACBEB7}" type="parTrans" cxnId="{1A21FCD8-627A-4068-B9BD-3B98012AE0AC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4082D8F-B44D-46FC-99AE-12DB217E183E}" type="sibTrans" cxnId="{1A21FCD8-627A-4068-B9BD-3B98012AE0AC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ECDA1A-7257-447B-A5AE-3DCAFF69F867}">
      <dgm:prSet custT="1"/>
      <dgm:spPr/>
      <dgm:t>
        <a:bodyPr/>
        <a:lstStyle/>
        <a:p>
          <a:pPr algn="l"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Diseminační fáze</a:t>
          </a:r>
        </a:p>
      </dgm:t>
    </dgm:pt>
    <dgm:pt modelId="{A86EBE53-5BF8-4CC2-A0FB-D2692069DCD3}" type="parTrans" cxnId="{4308F9B6-135C-45BD-90E2-C1B9974F109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8B9621-7AFC-4281-8368-50C7B65D388A}" type="sibTrans" cxnId="{4308F9B6-135C-45BD-90E2-C1B9974F109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925AEE-A612-4B56-8127-4DAFE0CF1B87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Vymezení výzkumného problému</a:t>
          </a:r>
        </a:p>
      </dgm:t>
    </dgm:pt>
    <dgm:pt modelId="{5C7B3B1B-8541-4F74-84CA-B582DD81E5DD}" type="parTrans" cxnId="{28BB8B7B-955F-40B5-A612-CC0C894F3CCA}">
      <dgm:prSet/>
      <dgm:spPr/>
      <dgm:t>
        <a:bodyPr/>
        <a:lstStyle/>
        <a:p>
          <a:endParaRPr lang="cs-CZ" sz="1900"/>
        </a:p>
      </dgm:t>
    </dgm:pt>
    <dgm:pt modelId="{16A94E56-F33B-429D-B5F4-7F5C228EC508}" type="sibTrans" cxnId="{28BB8B7B-955F-40B5-A612-CC0C894F3CCA}">
      <dgm:prSet/>
      <dgm:spPr/>
      <dgm:t>
        <a:bodyPr/>
        <a:lstStyle/>
        <a:p>
          <a:endParaRPr lang="cs-CZ" sz="1900"/>
        </a:p>
      </dgm:t>
    </dgm:pt>
    <dgm:pt modelId="{86BB548F-531D-42B6-9CA3-B2B638201808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Studium teoretických východisek</a:t>
          </a:r>
        </a:p>
      </dgm:t>
    </dgm:pt>
    <dgm:pt modelId="{587BC42E-43A6-486B-979C-29CCF3393E59}" type="parTrans" cxnId="{D1A39071-B8FC-431E-A025-AE0B9E1A5EFA}">
      <dgm:prSet/>
      <dgm:spPr/>
      <dgm:t>
        <a:bodyPr/>
        <a:lstStyle/>
        <a:p>
          <a:endParaRPr lang="cs-CZ" sz="1900"/>
        </a:p>
      </dgm:t>
    </dgm:pt>
    <dgm:pt modelId="{F0079505-EBC4-446F-BCEF-D56595962ADB}" type="sibTrans" cxnId="{D1A39071-B8FC-431E-A025-AE0B9E1A5EFA}">
      <dgm:prSet/>
      <dgm:spPr/>
      <dgm:t>
        <a:bodyPr/>
        <a:lstStyle/>
        <a:p>
          <a:endParaRPr lang="cs-CZ" sz="1900"/>
        </a:p>
      </dgm:t>
    </dgm:pt>
    <dgm:pt modelId="{984164FF-B979-4C4D-B05D-8EF24059433A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designu</a:t>
          </a:r>
        </a:p>
      </dgm:t>
    </dgm:pt>
    <dgm:pt modelId="{5075EBE5-D38E-47BD-A4E6-04F06DDE5C3A}" type="parTrans" cxnId="{46B80BEA-F395-4054-AB54-AE884287E2D1}">
      <dgm:prSet/>
      <dgm:spPr/>
      <dgm:t>
        <a:bodyPr/>
        <a:lstStyle/>
        <a:p>
          <a:endParaRPr lang="cs-CZ" sz="1900"/>
        </a:p>
      </dgm:t>
    </dgm:pt>
    <dgm:pt modelId="{D7DB52E2-41B9-4A66-B242-9AFACC179E41}" type="sibTrans" cxnId="{46B80BEA-F395-4054-AB54-AE884287E2D1}">
      <dgm:prSet/>
      <dgm:spPr/>
      <dgm:t>
        <a:bodyPr/>
        <a:lstStyle/>
        <a:p>
          <a:endParaRPr lang="cs-CZ" sz="1900"/>
        </a:p>
      </dgm:t>
    </dgm:pt>
    <dgm:pt modelId="{048D61CA-A7FF-4066-BD79-695DAF0B8C6B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nástroje</a:t>
          </a:r>
        </a:p>
      </dgm:t>
    </dgm:pt>
    <dgm:pt modelId="{89083EA9-408D-4CD6-BB89-E72DC3B214D9}" type="parTrans" cxnId="{493074A0-BEEE-43F5-B300-A1F2DDA5C72F}">
      <dgm:prSet/>
      <dgm:spPr/>
      <dgm:t>
        <a:bodyPr/>
        <a:lstStyle/>
        <a:p>
          <a:endParaRPr lang="cs-CZ" sz="1900"/>
        </a:p>
      </dgm:t>
    </dgm:pt>
    <dgm:pt modelId="{9403B437-0163-40D0-8B67-FA32B2E0891A}" type="sibTrans" cxnId="{493074A0-BEEE-43F5-B300-A1F2DDA5C72F}">
      <dgm:prSet/>
      <dgm:spPr/>
      <dgm:t>
        <a:bodyPr/>
        <a:lstStyle/>
        <a:p>
          <a:endParaRPr lang="cs-CZ" sz="1900"/>
        </a:p>
      </dgm:t>
    </dgm:pt>
    <dgm:pt modelId="{D2E18655-5A3B-42AB-9DAC-A76CFA120B1F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Formulace cílů/hypotéz/výzkumných otázek</a:t>
          </a:r>
          <a:endParaRPr lang="cs-CZ" sz="19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018565D5-684C-4153-9358-7556EEB3BAE6}" type="parTrans" cxnId="{68F23E33-5AD0-4B1B-BE5C-F3116A33A60F}">
      <dgm:prSet/>
      <dgm:spPr/>
      <dgm:t>
        <a:bodyPr/>
        <a:lstStyle/>
        <a:p>
          <a:endParaRPr lang="cs-CZ" sz="1900"/>
        </a:p>
      </dgm:t>
    </dgm:pt>
    <dgm:pt modelId="{0E4AADC2-40DA-4836-8F7B-62D2BD2BF9B1}" type="sibTrans" cxnId="{68F23E33-5AD0-4B1B-BE5C-F3116A33A60F}">
      <dgm:prSet/>
      <dgm:spPr/>
      <dgm:t>
        <a:bodyPr/>
        <a:lstStyle/>
        <a:p>
          <a:endParaRPr lang="cs-CZ" sz="1900"/>
        </a:p>
      </dgm:t>
    </dgm:pt>
    <dgm:pt modelId="{B4D81A4B-954F-4A61-9FAB-D9B30A63C837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Tvorba výzkumného nástroje</a:t>
          </a:r>
        </a:p>
      </dgm:t>
    </dgm:pt>
    <dgm:pt modelId="{7F3F36A3-24BC-420C-86DE-88528DD202E7}" type="parTrans" cxnId="{5312D005-CD7D-4823-974F-21003736F40F}">
      <dgm:prSet/>
      <dgm:spPr/>
      <dgm:t>
        <a:bodyPr/>
        <a:lstStyle/>
        <a:p>
          <a:endParaRPr lang="cs-CZ" sz="1900"/>
        </a:p>
      </dgm:t>
    </dgm:pt>
    <dgm:pt modelId="{D0A0EE2D-E033-49E9-A80D-55D96DC7BD90}" type="sibTrans" cxnId="{5312D005-CD7D-4823-974F-21003736F40F}">
      <dgm:prSet/>
      <dgm:spPr/>
      <dgm:t>
        <a:bodyPr/>
        <a:lstStyle/>
        <a:p>
          <a:endParaRPr lang="cs-CZ" sz="1900"/>
        </a:p>
      </dgm:t>
    </dgm:pt>
    <dgm:pt modelId="{D1931194-7E4C-40E3-9BAD-1879E2B21320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Sběr dat</a:t>
          </a:r>
        </a:p>
      </dgm:t>
    </dgm:pt>
    <dgm:pt modelId="{67E405B1-A85B-41F1-81AF-1EAD482D11D9}" type="parTrans" cxnId="{3F2EB340-C346-468C-83BC-7D1499BCFA92}">
      <dgm:prSet/>
      <dgm:spPr/>
      <dgm:t>
        <a:bodyPr/>
        <a:lstStyle/>
        <a:p>
          <a:endParaRPr lang="cs-CZ" sz="1900"/>
        </a:p>
      </dgm:t>
    </dgm:pt>
    <dgm:pt modelId="{A9BE80AE-C2EF-48D3-8208-0DC72B8A4FB8}" type="sibTrans" cxnId="{3F2EB340-C346-468C-83BC-7D1499BCFA92}">
      <dgm:prSet/>
      <dgm:spPr/>
      <dgm:t>
        <a:bodyPr/>
        <a:lstStyle/>
        <a:p>
          <a:endParaRPr lang="cs-CZ" sz="1900"/>
        </a:p>
      </dgm:t>
    </dgm:pt>
    <dgm:pt modelId="{62EA79F6-4AD2-43C6-B85A-3D8A552F309F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Interpretace dat</a:t>
          </a:r>
        </a:p>
      </dgm:t>
    </dgm:pt>
    <dgm:pt modelId="{4365449B-BD3A-49F7-8164-DD30D50CBA3D}" type="parTrans" cxnId="{C43ED5D7-6366-498D-95DD-DD34DB8F3733}">
      <dgm:prSet/>
      <dgm:spPr/>
      <dgm:t>
        <a:bodyPr/>
        <a:lstStyle/>
        <a:p>
          <a:endParaRPr lang="cs-CZ" sz="1900"/>
        </a:p>
      </dgm:t>
    </dgm:pt>
    <dgm:pt modelId="{E5A6CA9F-D0A0-4A25-8510-F4906322F393}" type="sibTrans" cxnId="{C43ED5D7-6366-498D-95DD-DD34DB8F3733}">
      <dgm:prSet/>
      <dgm:spPr/>
      <dgm:t>
        <a:bodyPr/>
        <a:lstStyle/>
        <a:p>
          <a:endParaRPr lang="cs-CZ" sz="1900"/>
        </a:p>
      </dgm:t>
    </dgm:pt>
    <dgm:pt modelId="{6EBAF44C-C154-4833-9CA1-CC3C9E0260CC}">
      <dgm:prSet custT="1"/>
      <dgm:spPr/>
      <dgm:t>
        <a:bodyPr/>
        <a:lstStyle/>
        <a:p>
          <a:pPr algn="l"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Aplikace výsledků šetření</a:t>
          </a:r>
        </a:p>
      </dgm:t>
    </dgm:pt>
    <dgm:pt modelId="{C299DC94-D5A3-4A92-9A30-16E58593C875}" type="parTrans" cxnId="{3E56D23D-4DBE-4C90-B3A9-32CD2CB9E566}">
      <dgm:prSet/>
      <dgm:spPr/>
      <dgm:t>
        <a:bodyPr/>
        <a:lstStyle/>
        <a:p>
          <a:endParaRPr lang="cs-CZ" sz="1900"/>
        </a:p>
      </dgm:t>
    </dgm:pt>
    <dgm:pt modelId="{6F20E163-DFBB-4B98-A0BB-48891CC7280E}" type="sibTrans" cxnId="{3E56D23D-4DBE-4C90-B3A9-32CD2CB9E566}">
      <dgm:prSet/>
      <dgm:spPr/>
      <dgm:t>
        <a:bodyPr/>
        <a:lstStyle/>
        <a:p>
          <a:endParaRPr lang="cs-CZ" sz="1900"/>
        </a:p>
      </dgm:t>
    </dgm:pt>
    <dgm:pt modelId="{25D81CE8-10E7-4872-9DAA-E47A0993CE2E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cílového souboru</a:t>
          </a:r>
        </a:p>
      </dgm:t>
    </dgm:pt>
    <dgm:pt modelId="{D6C026E0-0A23-4C36-8AAB-7EE0CF779E30}" type="parTrans" cxnId="{4DEAAC4A-5B87-4FAA-89B6-1987775C786B}">
      <dgm:prSet/>
      <dgm:spPr/>
      <dgm:t>
        <a:bodyPr/>
        <a:lstStyle/>
        <a:p>
          <a:endParaRPr lang="cs-CZ" sz="1900"/>
        </a:p>
      </dgm:t>
    </dgm:pt>
    <dgm:pt modelId="{D77E9E1D-ABE8-4B63-9EFC-557B2989A7E3}" type="sibTrans" cxnId="{4DEAAC4A-5B87-4FAA-89B6-1987775C786B}">
      <dgm:prSet/>
      <dgm:spPr/>
      <dgm:t>
        <a:bodyPr/>
        <a:lstStyle/>
        <a:p>
          <a:endParaRPr lang="cs-CZ" sz="1900"/>
        </a:p>
      </dgm:t>
    </dgm:pt>
    <dgm:pt modelId="{A4985ECE-893E-40B3-AC55-905C3E81FF68}">
      <dgm:prSet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</dgm:t>
    </dgm:pt>
    <dgm:pt modelId="{F4E0D5CF-AC26-4CEE-8822-63009205AEA0}" type="parTrans" cxnId="{41840BA7-9587-41F8-8D30-800D97FAFB76}">
      <dgm:prSet/>
      <dgm:spPr/>
      <dgm:t>
        <a:bodyPr/>
        <a:lstStyle/>
        <a:p>
          <a:endParaRPr lang="cs-CZ" sz="1900"/>
        </a:p>
      </dgm:t>
    </dgm:pt>
    <dgm:pt modelId="{3EB44E78-9E2A-4A39-AE5A-D6780C0F8AF8}" type="sibTrans" cxnId="{41840BA7-9587-41F8-8D30-800D97FAFB76}">
      <dgm:prSet/>
      <dgm:spPr/>
      <dgm:t>
        <a:bodyPr/>
        <a:lstStyle/>
        <a:p>
          <a:endParaRPr lang="cs-CZ" sz="1900"/>
        </a:p>
      </dgm:t>
    </dgm:pt>
    <dgm:pt modelId="{EE9BB4FF-4FC7-41A8-8ABB-4DEE9BE2C0C6}">
      <dgm:prSet custT="1"/>
      <dgm:spPr/>
      <dgm:t>
        <a:bodyPr/>
        <a:lstStyle/>
        <a:p>
          <a:pPr algn="l"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Distribuce výsledků šetření</a:t>
          </a:r>
        </a:p>
      </dgm:t>
    </dgm:pt>
    <dgm:pt modelId="{A9FCEB4F-DEDC-483D-99B1-A6EFEEB15617}" type="parTrans" cxnId="{876F605B-8ECC-4689-BF30-E6839DE67EDC}">
      <dgm:prSet/>
      <dgm:spPr/>
      <dgm:t>
        <a:bodyPr/>
        <a:lstStyle/>
        <a:p>
          <a:endParaRPr lang="cs-CZ" sz="1900"/>
        </a:p>
      </dgm:t>
    </dgm:pt>
    <dgm:pt modelId="{4454E68F-6020-43A9-B55B-E7AA6C71F88D}" type="sibTrans" cxnId="{876F605B-8ECC-4689-BF30-E6839DE67EDC}">
      <dgm:prSet/>
      <dgm:spPr/>
      <dgm:t>
        <a:bodyPr/>
        <a:lstStyle/>
        <a:p>
          <a:endParaRPr lang="cs-CZ" sz="1900"/>
        </a:p>
      </dgm:t>
    </dgm:pt>
    <dgm:pt modelId="{6B7F3878-D57C-4C69-A8D4-9D0349216F69}" type="pres">
      <dgm:prSet presAssocID="{426A1998-0F32-4957-B79C-46BD3AC5034C}" presName="linearFlow" presStyleCnt="0">
        <dgm:presLayoutVars>
          <dgm:dir/>
          <dgm:animLvl val="lvl"/>
          <dgm:resizeHandles val="exact"/>
        </dgm:presLayoutVars>
      </dgm:prSet>
      <dgm:spPr/>
    </dgm:pt>
    <dgm:pt modelId="{3C6D8F4C-40CD-48E6-8EBF-0EB33795324C}" type="pres">
      <dgm:prSet presAssocID="{41EEE69F-4FDE-43AC-89ED-67933DBD3E4B}" presName="composite" presStyleCnt="0"/>
      <dgm:spPr/>
    </dgm:pt>
    <dgm:pt modelId="{DF286EDD-CEC7-42D3-8C86-8D0577B0B55C}" type="pres">
      <dgm:prSet presAssocID="{41EEE69F-4FDE-43AC-89ED-67933DBD3E4B}" presName="parentText" presStyleLbl="alignNode1" presStyleIdx="0" presStyleCnt="5" custScaleY="134910" custLinFactNeighborX="0" custLinFactNeighborY="-13869">
        <dgm:presLayoutVars>
          <dgm:chMax val="1"/>
          <dgm:bulletEnabled val="1"/>
        </dgm:presLayoutVars>
      </dgm:prSet>
      <dgm:spPr/>
    </dgm:pt>
    <dgm:pt modelId="{F09A03C8-7052-49C9-AF3F-FDC112CEE1AF}" type="pres">
      <dgm:prSet presAssocID="{41EEE69F-4FDE-43AC-89ED-67933DBD3E4B}" presName="descendantText" presStyleLbl="alignAcc1" presStyleIdx="0" presStyleCnt="5" custScaleY="182972" custLinFactNeighborX="295" custLinFactNeighborY="-17615">
        <dgm:presLayoutVars>
          <dgm:bulletEnabled val="1"/>
        </dgm:presLayoutVars>
      </dgm:prSet>
      <dgm:spPr/>
    </dgm:pt>
    <dgm:pt modelId="{AC4E8559-0233-494E-A064-3A00300D979D}" type="pres">
      <dgm:prSet presAssocID="{3BA71875-21D5-4AAD-81F3-27DC80FD6A4E}" presName="sp" presStyleCnt="0"/>
      <dgm:spPr/>
    </dgm:pt>
    <dgm:pt modelId="{32B1E7CD-B774-4AF1-BC39-3A711E6EF120}" type="pres">
      <dgm:prSet presAssocID="{B9B2AC1D-EF84-4BEB-88E3-77A54E975BE0}" presName="composite" presStyleCnt="0"/>
      <dgm:spPr/>
    </dgm:pt>
    <dgm:pt modelId="{0F6E6112-97A1-4BB5-A4F9-24FA94A52E5F}" type="pres">
      <dgm:prSet presAssocID="{B9B2AC1D-EF84-4BEB-88E3-77A54E975BE0}" presName="parentText" presStyleLbl="alignNode1" presStyleIdx="1" presStyleCnt="5" custScaleY="105918" custLinFactNeighborX="0" custLinFactNeighborY="-5224">
        <dgm:presLayoutVars>
          <dgm:chMax val="1"/>
          <dgm:bulletEnabled val="1"/>
        </dgm:presLayoutVars>
      </dgm:prSet>
      <dgm:spPr/>
    </dgm:pt>
    <dgm:pt modelId="{0D42DE77-9115-45FE-AF36-4AE860E95981}" type="pres">
      <dgm:prSet presAssocID="{B9B2AC1D-EF84-4BEB-88E3-77A54E975BE0}" presName="descendantText" presStyleLbl="alignAcc1" presStyleIdx="1" presStyleCnt="5" custScaleY="137276">
        <dgm:presLayoutVars>
          <dgm:bulletEnabled val="1"/>
        </dgm:presLayoutVars>
      </dgm:prSet>
      <dgm:spPr/>
    </dgm:pt>
    <dgm:pt modelId="{10B0CF9C-9EA0-4AB2-B67E-5CACDB53E8AC}" type="pres">
      <dgm:prSet presAssocID="{52C7C7AD-3523-4984-B7BE-2BC6E9FF7842}" presName="sp" presStyleCnt="0"/>
      <dgm:spPr/>
    </dgm:pt>
    <dgm:pt modelId="{2832D165-FDD7-4D27-AE85-001951593D81}" type="pres">
      <dgm:prSet presAssocID="{DBE7B0D6-A2A6-4DE6-AE2F-1312AD783883}" presName="composite" presStyleCnt="0"/>
      <dgm:spPr/>
    </dgm:pt>
    <dgm:pt modelId="{0EC12212-346A-4AB7-ACA5-75C0ACA64481}" type="pres">
      <dgm:prSet presAssocID="{DBE7B0D6-A2A6-4DE6-AE2F-1312AD78388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7768E14-D2EF-4AD6-8E05-1704D4D0192A}" type="pres">
      <dgm:prSet presAssocID="{DBE7B0D6-A2A6-4DE6-AE2F-1312AD783883}" presName="descendantText" presStyleLbl="alignAcc1" presStyleIdx="2" presStyleCnt="5" custLinFactNeighborX="1117" custLinFactNeighborY="1034">
        <dgm:presLayoutVars>
          <dgm:bulletEnabled val="1"/>
        </dgm:presLayoutVars>
      </dgm:prSet>
      <dgm:spPr/>
    </dgm:pt>
    <dgm:pt modelId="{C158D4D0-FFB8-4EAB-A575-4EC08FA6C4A3}" type="pres">
      <dgm:prSet presAssocID="{4F94169A-FE52-4541-A7B1-031213D5B86E}" presName="sp" presStyleCnt="0"/>
      <dgm:spPr/>
    </dgm:pt>
    <dgm:pt modelId="{3911B5BC-0447-4102-89D6-C4ED09F2258C}" type="pres">
      <dgm:prSet presAssocID="{7A0E3643-6068-4B06-BCA7-DFF848A9C06C}" presName="composite" presStyleCnt="0"/>
      <dgm:spPr/>
    </dgm:pt>
    <dgm:pt modelId="{C8D56B89-B0DC-4658-AA53-DE98922A0BD0}" type="pres">
      <dgm:prSet presAssocID="{7A0E3643-6068-4B06-BCA7-DFF848A9C06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D3558A0-4A00-411E-9132-1ECC93F67009}" type="pres">
      <dgm:prSet presAssocID="{7A0E3643-6068-4B06-BCA7-DFF848A9C06C}" presName="descendantText" presStyleLbl="alignAcc1" presStyleIdx="3" presStyleCnt="5" custLinFactNeighborX="644" custLinFactNeighborY="6603">
        <dgm:presLayoutVars>
          <dgm:bulletEnabled val="1"/>
        </dgm:presLayoutVars>
      </dgm:prSet>
      <dgm:spPr/>
    </dgm:pt>
    <dgm:pt modelId="{BC0FB456-1314-4F2A-B9F5-2CD208D8E0A2}" type="pres">
      <dgm:prSet presAssocID="{E3F2B6A6-DCF7-430A-910D-728E2EEA445B}" presName="sp" presStyleCnt="0"/>
      <dgm:spPr/>
    </dgm:pt>
    <dgm:pt modelId="{9AE2F024-9557-475B-9E13-F5B818640693}" type="pres">
      <dgm:prSet presAssocID="{944CCF7E-249F-40D5-A67F-16E0D4B64956}" presName="composite" presStyleCnt="0"/>
      <dgm:spPr/>
    </dgm:pt>
    <dgm:pt modelId="{5755B60C-EB7D-438F-A39D-F84FFE9C1743}" type="pres">
      <dgm:prSet presAssocID="{944CCF7E-249F-40D5-A67F-16E0D4B6495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CA3827-207F-4ED3-A056-1CD90B7D1955}" type="pres">
      <dgm:prSet presAssocID="{944CCF7E-249F-40D5-A67F-16E0D4B6495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DDE4503-B38E-4918-AF65-236097FACE77}" type="presOf" srcId="{25D81CE8-10E7-4872-9DAA-E47A0993CE2E}" destId="{0D42DE77-9115-45FE-AF36-4AE860E95981}" srcOrd="0" destOrd="2" presId="urn:microsoft.com/office/officeart/2005/8/layout/chevron2"/>
    <dgm:cxn modelId="{5312D005-CD7D-4823-974F-21003736F40F}" srcId="{B8303E2D-92C8-4DBB-8907-788EB7C5785F}" destId="{B4D81A4B-954F-4A61-9FAB-D9B30A63C837}" srcOrd="1" destOrd="0" parTransId="{7F3F36A3-24BC-420C-86DE-88528DD202E7}" sibTransId="{D0A0EE2D-E033-49E9-A80D-55D96DC7BD90}"/>
    <dgm:cxn modelId="{DA24DA16-0F14-4D31-AC42-20D0F62F2A04}" type="presOf" srcId="{D2E18655-5A3B-42AB-9DAC-A76CFA120B1F}" destId="{57768E14-D2EF-4AD6-8E05-1704D4D0192A}" srcOrd="0" destOrd="1" presId="urn:microsoft.com/office/officeart/2005/8/layout/chevron2"/>
    <dgm:cxn modelId="{E8515817-76EE-4122-BC43-F6263628AEC1}" type="presOf" srcId="{B4D81A4B-954F-4A61-9FAB-D9B30A63C837}" destId="{57768E14-D2EF-4AD6-8E05-1704D4D0192A}" srcOrd="0" destOrd="2" presId="urn:microsoft.com/office/officeart/2005/8/layout/chevron2"/>
    <dgm:cxn modelId="{EF80AA27-13E7-4A7E-8C9C-38368880A876}" type="presOf" srcId="{B8303E2D-92C8-4DBB-8907-788EB7C5785F}" destId="{57768E14-D2EF-4AD6-8E05-1704D4D0192A}" srcOrd="0" destOrd="0" presId="urn:microsoft.com/office/officeart/2005/8/layout/chevron2"/>
    <dgm:cxn modelId="{FF6A222B-B70F-4CDB-BF13-F73CDD556797}" srcId="{B9B2AC1D-EF84-4BEB-88E3-77A54E975BE0}" destId="{41EBE575-9FBD-47E3-971C-724CB09FD4ED}" srcOrd="0" destOrd="0" parTransId="{0DA0E040-D318-41E3-9707-6C71610A776A}" sibTransId="{BC8E128A-0EE7-4DFA-92B4-FD2308E33FD2}"/>
    <dgm:cxn modelId="{6806A72C-0AA3-4D31-B82E-F0F4821A5B05}" srcId="{426A1998-0F32-4957-B79C-46BD3AC5034C}" destId="{7A0E3643-6068-4B06-BCA7-DFF848A9C06C}" srcOrd="3" destOrd="0" parTransId="{6D4BCBB8-F944-419F-A53B-B2DDC89D74EF}" sibTransId="{E3F2B6A6-DCF7-430A-910D-728E2EEA445B}"/>
    <dgm:cxn modelId="{68F23E33-5AD0-4B1B-BE5C-F3116A33A60F}" srcId="{B8303E2D-92C8-4DBB-8907-788EB7C5785F}" destId="{D2E18655-5A3B-42AB-9DAC-A76CFA120B1F}" srcOrd="0" destOrd="0" parTransId="{018565D5-684C-4153-9358-7556EEB3BAE6}" sibTransId="{0E4AADC2-40DA-4836-8F7B-62D2BD2BF9B1}"/>
    <dgm:cxn modelId="{C40B3436-05C6-41D9-B8E5-BB0E539981B2}" srcId="{41EEE69F-4FDE-43AC-89ED-67933DBD3E4B}" destId="{9B16B996-FCD7-4A46-9CA6-92590737B27C}" srcOrd="0" destOrd="0" parTransId="{70437097-5E1B-4DE5-8E2C-E9AB6CC539A5}" sibTransId="{B14E94B4-B218-4354-9208-5C73DEF6205B}"/>
    <dgm:cxn modelId="{4C8EE738-06AD-480A-B23F-61E0D3025FB2}" type="presOf" srcId="{B9B2AC1D-EF84-4BEB-88E3-77A54E975BE0}" destId="{0F6E6112-97A1-4BB5-A4F9-24FA94A52E5F}" srcOrd="0" destOrd="0" presId="urn:microsoft.com/office/officeart/2005/8/layout/chevron2"/>
    <dgm:cxn modelId="{3E56D23D-4DBE-4C90-B3A9-32CD2CB9E566}" srcId="{E1ECDA1A-7257-447B-A5AE-3DCAFF69F867}" destId="{6EBAF44C-C154-4833-9CA1-CC3C9E0260CC}" srcOrd="1" destOrd="0" parTransId="{C299DC94-D5A3-4A92-9A30-16E58593C875}" sibTransId="{6F20E163-DFBB-4B98-A0BB-48891CC7280E}"/>
    <dgm:cxn modelId="{3F2EB340-C346-468C-83BC-7D1499BCFA92}" srcId="{CA775A48-BC41-4CBD-9E61-3B64A22EB906}" destId="{D1931194-7E4C-40E3-9BAD-1879E2B21320}" srcOrd="0" destOrd="0" parTransId="{67E405B1-A85B-41F1-81AF-1EAD482D11D9}" sibTransId="{A9BE80AE-C2EF-48D3-8208-0DC72B8A4FB8}"/>
    <dgm:cxn modelId="{876F605B-8ECC-4689-BF30-E6839DE67EDC}" srcId="{E1ECDA1A-7257-447B-A5AE-3DCAFF69F867}" destId="{EE9BB4FF-4FC7-41A8-8ABB-4DEE9BE2C0C6}" srcOrd="0" destOrd="0" parTransId="{A9FCEB4F-DEDC-483D-99B1-A6EFEEB15617}" sibTransId="{4454E68F-6020-43A9-B55B-E7AA6C71F88D}"/>
    <dgm:cxn modelId="{71474663-135C-41BE-B260-8CB217806815}" srcId="{426A1998-0F32-4957-B79C-46BD3AC5034C}" destId="{DBE7B0D6-A2A6-4DE6-AE2F-1312AD783883}" srcOrd="2" destOrd="0" parTransId="{D909B255-A91E-4456-874E-FB1CC9419FB8}" sibTransId="{4F94169A-FE52-4541-A7B1-031213D5B86E}"/>
    <dgm:cxn modelId="{FD3B7364-41EA-4A31-A41A-C68BDEE9B264}" type="presOf" srcId="{6EBAF44C-C154-4833-9CA1-CC3C9E0260CC}" destId="{01CA3827-207F-4ED3-A056-1CD90B7D1955}" srcOrd="0" destOrd="2" presId="urn:microsoft.com/office/officeart/2005/8/layout/chevron2"/>
    <dgm:cxn modelId="{409EFC64-BEA9-43E6-AFB5-8B15838AA0AA}" srcId="{DBE7B0D6-A2A6-4DE6-AE2F-1312AD783883}" destId="{B8303E2D-92C8-4DBB-8907-788EB7C5785F}" srcOrd="0" destOrd="0" parTransId="{EBFA7B71-6F23-4F69-A30B-579959D674EA}" sibTransId="{AD0C1202-EDAF-4E3A-95EF-8ED60ED0BE34}"/>
    <dgm:cxn modelId="{DAF14A68-428E-4F42-9D67-EF28B5449421}" type="presOf" srcId="{944CCF7E-249F-40D5-A67F-16E0D4B64956}" destId="{5755B60C-EB7D-438F-A39D-F84FFE9C1743}" srcOrd="0" destOrd="0" presId="urn:microsoft.com/office/officeart/2005/8/layout/chevron2"/>
    <dgm:cxn modelId="{4DEAAC4A-5B87-4FAA-89B6-1987775C786B}" srcId="{41EBE575-9FBD-47E3-971C-724CB09FD4ED}" destId="{25D81CE8-10E7-4872-9DAA-E47A0993CE2E}" srcOrd="1" destOrd="0" parTransId="{D6C026E0-0A23-4C36-8AAB-7EE0CF779E30}" sibTransId="{D77E9E1D-ABE8-4B63-9EFC-557B2989A7E3}"/>
    <dgm:cxn modelId="{D5111650-CED1-44F9-AFE7-5155EDDB1E3F}" type="presOf" srcId="{71925AEE-A612-4B56-8127-4DAFE0CF1B87}" destId="{F09A03C8-7052-49C9-AF3F-FDC112CEE1AF}" srcOrd="0" destOrd="1" presId="urn:microsoft.com/office/officeart/2005/8/layout/chevron2"/>
    <dgm:cxn modelId="{D1A39071-B8FC-431E-A025-AE0B9E1A5EFA}" srcId="{9B16B996-FCD7-4A46-9CA6-92590737B27C}" destId="{86BB548F-531D-42B6-9CA3-B2B638201808}" srcOrd="2" destOrd="0" parTransId="{587BC42E-43A6-486B-979C-29CCF3393E59}" sibTransId="{F0079505-EBC4-446F-BCEF-D56595962ADB}"/>
    <dgm:cxn modelId="{589A4072-EFBF-4312-A4DE-16821F79661C}" type="presOf" srcId="{CA775A48-BC41-4CBD-9E61-3B64A22EB906}" destId="{5D3558A0-4A00-411E-9132-1ECC93F67009}" srcOrd="0" destOrd="0" presId="urn:microsoft.com/office/officeart/2005/8/layout/chevron2"/>
    <dgm:cxn modelId="{F16C5053-D676-43F2-810A-684D859217ED}" type="presOf" srcId="{048D61CA-A7FF-4066-BD79-695DAF0B8C6B}" destId="{0D42DE77-9115-45FE-AF36-4AE860E95981}" srcOrd="0" destOrd="3" presId="urn:microsoft.com/office/officeart/2005/8/layout/chevron2"/>
    <dgm:cxn modelId="{29BF1455-521B-4535-869E-71AF35CCC69C}" type="presOf" srcId="{41EBE575-9FBD-47E3-971C-724CB09FD4ED}" destId="{0D42DE77-9115-45FE-AF36-4AE860E95981}" srcOrd="0" destOrd="0" presId="urn:microsoft.com/office/officeart/2005/8/layout/chevron2"/>
    <dgm:cxn modelId="{28BB8B7B-955F-40B5-A612-CC0C894F3CCA}" srcId="{9B16B996-FCD7-4A46-9CA6-92590737B27C}" destId="{71925AEE-A612-4B56-8127-4DAFE0CF1B87}" srcOrd="0" destOrd="0" parTransId="{5C7B3B1B-8541-4F74-84CA-B582DD81E5DD}" sibTransId="{16A94E56-F33B-429D-B5F4-7F5C228EC508}"/>
    <dgm:cxn modelId="{0203AA8A-8387-4765-89A0-FA6D84521BF5}" type="presOf" srcId="{EE9BB4FF-4FC7-41A8-8ABB-4DEE9BE2C0C6}" destId="{01CA3827-207F-4ED3-A056-1CD90B7D1955}" srcOrd="0" destOrd="1" presId="urn:microsoft.com/office/officeart/2005/8/layout/chevron2"/>
    <dgm:cxn modelId="{6A83FE8C-6665-4566-947C-82D11E0130B8}" type="presOf" srcId="{984164FF-B979-4C4D-B05D-8EF24059433A}" destId="{0D42DE77-9115-45FE-AF36-4AE860E95981}" srcOrd="0" destOrd="1" presId="urn:microsoft.com/office/officeart/2005/8/layout/chevron2"/>
    <dgm:cxn modelId="{C3FA788D-8B71-4CBE-9F27-361CE6E6A356}" type="presOf" srcId="{E1ECDA1A-7257-447B-A5AE-3DCAFF69F867}" destId="{01CA3827-207F-4ED3-A056-1CD90B7D1955}" srcOrd="0" destOrd="0" presId="urn:microsoft.com/office/officeart/2005/8/layout/chevron2"/>
    <dgm:cxn modelId="{ECFE848D-DDEC-418F-ADEF-995A4A457810}" srcId="{426A1998-0F32-4957-B79C-46BD3AC5034C}" destId="{944CCF7E-249F-40D5-A67F-16E0D4B64956}" srcOrd="4" destOrd="0" parTransId="{73E4FB84-78C1-4416-88A7-FD4F004437C1}" sibTransId="{FA4911C5-896B-4BDA-B895-C30D1E070F29}"/>
    <dgm:cxn modelId="{B066AF9C-0DBA-4647-BC63-E41F27A7DB2F}" type="presOf" srcId="{62EA79F6-4AD2-43C6-B85A-3D8A552F309F}" destId="{5D3558A0-4A00-411E-9132-1ECC93F67009}" srcOrd="0" destOrd="2" presId="urn:microsoft.com/office/officeart/2005/8/layout/chevron2"/>
    <dgm:cxn modelId="{A9CD489D-BA72-4923-B144-D0AA48528201}" srcId="{426A1998-0F32-4957-B79C-46BD3AC5034C}" destId="{41EEE69F-4FDE-43AC-89ED-67933DBD3E4B}" srcOrd="0" destOrd="0" parTransId="{7F7F9E76-737B-4E70-B7D8-D1F29039B5D4}" sibTransId="{3BA71875-21D5-4AAD-81F3-27DC80FD6A4E}"/>
    <dgm:cxn modelId="{493074A0-BEEE-43F5-B300-A1F2DDA5C72F}" srcId="{41EBE575-9FBD-47E3-971C-724CB09FD4ED}" destId="{048D61CA-A7FF-4066-BD79-695DAF0B8C6B}" srcOrd="2" destOrd="0" parTransId="{89083EA9-408D-4CD6-BB89-E72DC3B214D9}" sibTransId="{9403B437-0163-40D0-8B67-FA32B2E0891A}"/>
    <dgm:cxn modelId="{41840BA7-9587-41F8-8D30-800D97FAFB76}" srcId="{9B16B996-FCD7-4A46-9CA6-92590737B27C}" destId="{A4985ECE-893E-40B3-AC55-905C3E81FF68}" srcOrd="1" destOrd="0" parTransId="{F4E0D5CF-AC26-4CEE-8822-63009205AEA0}" sibTransId="{3EB44E78-9E2A-4A39-AE5A-D6780C0F8AF8}"/>
    <dgm:cxn modelId="{12E286AA-64C0-4DF6-8189-B3A88C259B39}" type="presOf" srcId="{A4985ECE-893E-40B3-AC55-905C3E81FF68}" destId="{F09A03C8-7052-49C9-AF3F-FDC112CEE1AF}" srcOrd="0" destOrd="2" presId="urn:microsoft.com/office/officeart/2005/8/layout/chevron2"/>
    <dgm:cxn modelId="{4308F9B6-135C-45BD-90E2-C1B9974F109A}" srcId="{944CCF7E-249F-40D5-A67F-16E0D4B64956}" destId="{E1ECDA1A-7257-447B-A5AE-3DCAFF69F867}" srcOrd="0" destOrd="0" parTransId="{A86EBE53-5BF8-4CC2-A0FB-D2692069DCD3}" sibTransId="{1E8B9621-7AFC-4281-8368-50C7B65D388A}"/>
    <dgm:cxn modelId="{06196CBB-AAF4-4240-A386-F57897A66BB4}" type="presOf" srcId="{41EEE69F-4FDE-43AC-89ED-67933DBD3E4B}" destId="{DF286EDD-CEC7-42D3-8C86-8D0577B0B55C}" srcOrd="0" destOrd="0" presId="urn:microsoft.com/office/officeart/2005/8/layout/chevron2"/>
    <dgm:cxn modelId="{BBD4C7C4-CAB1-444F-955D-66B7482EFEB2}" type="presOf" srcId="{426A1998-0F32-4957-B79C-46BD3AC5034C}" destId="{6B7F3878-D57C-4C69-A8D4-9D0349216F69}" srcOrd="0" destOrd="0" presId="urn:microsoft.com/office/officeart/2005/8/layout/chevron2"/>
    <dgm:cxn modelId="{C43ED5D7-6366-498D-95DD-DD34DB8F3733}" srcId="{CA775A48-BC41-4CBD-9E61-3B64A22EB906}" destId="{62EA79F6-4AD2-43C6-B85A-3D8A552F309F}" srcOrd="1" destOrd="0" parTransId="{4365449B-BD3A-49F7-8164-DD30D50CBA3D}" sibTransId="{E5A6CA9F-D0A0-4A25-8510-F4906322F393}"/>
    <dgm:cxn modelId="{1A21FCD8-627A-4068-B9BD-3B98012AE0AC}" srcId="{7A0E3643-6068-4B06-BCA7-DFF848A9C06C}" destId="{CA775A48-BC41-4CBD-9E61-3B64A22EB906}" srcOrd="0" destOrd="0" parTransId="{04FCD21F-EED8-4CD5-BE81-B1CFBCACBEB7}" sibTransId="{A4082D8F-B44D-46FC-99AE-12DB217E183E}"/>
    <dgm:cxn modelId="{55A5D9E1-B518-45EF-A620-4355E2B538C2}" srcId="{426A1998-0F32-4957-B79C-46BD3AC5034C}" destId="{B9B2AC1D-EF84-4BEB-88E3-77A54E975BE0}" srcOrd="1" destOrd="0" parTransId="{C588E9B5-0F6D-4C2B-9C14-22888AE64DF7}" sibTransId="{52C7C7AD-3523-4984-B7BE-2BC6E9FF7842}"/>
    <dgm:cxn modelId="{29C7B2E9-1B2B-49ED-B71B-C28E5CFDC245}" type="presOf" srcId="{D1931194-7E4C-40E3-9BAD-1879E2B21320}" destId="{5D3558A0-4A00-411E-9132-1ECC93F67009}" srcOrd="0" destOrd="1" presId="urn:microsoft.com/office/officeart/2005/8/layout/chevron2"/>
    <dgm:cxn modelId="{46B80BEA-F395-4054-AB54-AE884287E2D1}" srcId="{41EBE575-9FBD-47E3-971C-724CB09FD4ED}" destId="{984164FF-B979-4C4D-B05D-8EF24059433A}" srcOrd="0" destOrd="0" parTransId="{5075EBE5-D38E-47BD-A4E6-04F06DDE5C3A}" sibTransId="{D7DB52E2-41B9-4A66-B242-9AFACC179E41}"/>
    <dgm:cxn modelId="{0DC044F0-0256-4587-B0B1-F181BFB262E8}" type="presOf" srcId="{DBE7B0D6-A2A6-4DE6-AE2F-1312AD783883}" destId="{0EC12212-346A-4AB7-ACA5-75C0ACA64481}" srcOrd="0" destOrd="0" presId="urn:microsoft.com/office/officeart/2005/8/layout/chevron2"/>
    <dgm:cxn modelId="{DD4642F3-271F-4195-BFA9-75AF3621239C}" type="presOf" srcId="{86BB548F-531D-42B6-9CA3-B2B638201808}" destId="{F09A03C8-7052-49C9-AF3F-FDC112CEE1AF}" srcOrd="0" destOrd="3" presId="urn:microsoft.com/office/officeart/2005/8/layout/chevron2"/>
    <dgm:cxn modelId="{6358B3F8-D0F8-4F7B-95CC-49A2FB813D48}" type="presOf" srcId="{9B16B996-FCD7-4A46-9CA6-92590737B27C}" destId="{F09A03C8-7052-49C9-AF3F-FDC112CEE1AF}" srcOrd="0" destOrd="0" presId="urn:microsoft.com/office/officeart/2005/8/layout/chevron2"/>
    <dgm:cxn modelId="{99EC88FA-CF48-40FA-9E3D-C015D7ADBF17}" type="presOf" srcId="{7A0E3643-6068-4B06-BCA7-DFF848A9C06C}" destId="{C8D56B89-B0DC-4658-AA53-DE98922A0BD0}" srcOrd="0" destOrd="0" presId="urn:microsoft.com/office/officeart/2005/8/layout/chevron2"/>
    <dgm:cxn modelId="{F569F61C-9C42-4D81-9377-658C05C78339}" type="presParOf" srcId="{6B7F3878-D57C-4C69-A8D4-9D0349216F69}" destId="{3C6D8F4C-40CD-48E6-8EBF-0EB33795324C}" srcOrd="0" destOrd="0" presId="urn:microsoft.com/office/officeart/2005/8/layout/chevron2"/>
    <dgm:cxn modelId="{6D400696-1D0E-45EA-96A9-F850623B8769}" type="presParOf" srcId="{3C6D8F4C-40CD-48E6-8EBF-0EB33795324C}" destId="{DF286EDD-CEC7-42D3-8C86-8D0577B0B55C}" srcOrd="0" destOrd="0" presId="urn:microsoft.com/office/officeart/2005/8/layout/chevron2"/>
    <dgm:cxn modelId="{9158D6C5-67D2-44DD-A04F-8226B6A1805B}" type="presParOf" srcId="{3C6D8F4C-40CD-48E6-8EBF-0EB33795324C}" destId="{F09A03C8-7052-49C9-AF3F-FDC112CEE1AF}" srcOrd="1" destOrd="0" presId="urn:microsoft.com/office/officeart/2005/8/layout/chevron2"/>
    <dgm:cxn modelId="{4428BF52-C699-46E6-9955-1A8D4C2B1C06}" type="presParOf" srcId="{6B7F3878-D57C-4C69-A8D4-9D0349216F69}" destId="{AC4E8559-0233-494E-A064-3A00300D979D}" srcOrd="1" destOrd="0" presId="urn:microsoft.com/office/officeart/2005/8/layout/chevron2"/>
    <dgm:cxn modelId="{CC3BD335-2FCF-4C3E-94D1-A607866CA091}" type="presParOf" srcId="{6B7F3878-D57C-4C69-A8D4-9D0349216F69}" destId="{32B1E7CD-B774-4AF1-BC39-3A711E6EF120}" srcOrd="2" destOrd="0" presId="urn:microsoft.com/office/officeart/2005/8/layout/chevron2"/>
    <dgm:cxn modelId="{153B203C-21AE-45D0-B142-0FDB323BCA69}" type="presParOf" srcId="{32B1E7CD-B774-4AF1-BC39-3A711E6EF120}" destId="{0F6E6112-97A1-4BB5-A4F9-24FA94A52E5F}" srcOrd="0" destOrd="0" presId="urn:microsoft.com/office/officeart/2005/8/layout/chevron2"/>
    <dgm:cxn modelId="{FDA7DE8B-5F89-4BDC-9929-F892ADEC93B3}" type="presParOf" srcId="{32B1E7CD-B774-4AF1-BC39-3A711E6EF120}" destId="{0D42DE77-9115-45FE-AF36-4AE860E95981}" srcOrd="1" destOrd="0" presId="urn:microsoft.com/office/officeart/2005/8/layout/chevron2"/>
    <dgm:cxn modelId="{0A055CE9-D38D-410A-89EE-293C6A9FA34E}" type="presParOf" srcId="{6B7F3878-D57C-4C69-A8D4-9D0349216F69}" destId="{10B0CF9C-9EA0-4AB2-B67E-5CACDB53E8AC}" srcOrd="3" destOrd="0" presId="urn:microsoft.com/office/officeart/2005/8/layout/chevron2"/>
    <dgm:cxn modelId="{C851AA0D-DCC3-4EFA-BE77-34D1F1BFDBFC}" type="presParOf" srcId="{6B7F3878-D57C-4C69-A8D4-9D0349216F69}" destId="{2832D165-FDD7-4D27-AE85-001951593D81}" srcOrd="4" destOrd="0" presId="urn:microsoft.com/office/officeart/2005/8/layout/chevron2"/>
    <dgm:cxn modelId="{5372675B-2189-412C-8576-125F546B6255}" type="presParOf" srcId="{2832D165-FDD7-4D27-AE85-001951593D81}" destId="{0EC12212-346A-4AB7-ACA5-75C0ACA64481}" srcOrd="0" destOrd="0" presId="urn:microsoft.com/office/officeart/2005/8/layout/chevron2"/>
    <dgm:cxn modelId="{C323620C-CBD0-42FD-986F-6E6AFB28D9B0}" type="presParOf" srcId="{2832D165-FDD7-4D27-AE85-001951593D81}" destId="{57768E14-D2EF-4AD6-8E05-1704D4D0192A}" srcOrd="1" destOrd="0" presId="urn:microsoft.com/office/officeart/2005/8/layout/chevron2"/>
    <dgm:cxn modelId="{850BCC73-B7B7-4EAE-B2BF-197709502201}" type="presParOf" srcId="{6B7F3878-D57C-4C69-A8D4-9D0349216F69}" destId="{C158D4D0-FFB8-4EAB-A575-4EC08FA6C4A3}" srcOrd="5" destOrd="0" presId="urn:microsoft.com/office/officeart/2005/8/layout/chevron2"/>
    <dgm:cxn modelId="{CA68F897-4FD1-4BEF-8EC6-CD693A273234}" type="presParOf" srcId="{6B7F3878-D57C-4C69-A8D4-9D0349216F69}" destId="{3911B5BC-0447-4102-89D6-C4ED09F2258C}" srcOrd="6" destOrd="0" presId="urn:microsoft.com/office/officeart/2005/8/layout/chevron2"/>
    <dgm:cxn modelId="{C354C6D6-645D-422A-935A-DFBAB82FCC98}" type="presParOf" srcId="{3911B5BC-0447-4102-89D6-C4ED09F2258C}" destId="{C8D56B89-B0DC-4658-AA53-DE98922A0BD0}" srcOrd="0" destOrd="0" presId="urn:microsoft.com/office/officeart/2005/8/layout/chevron2"/>
    <dgm:cxn modelId="{0D07A36D-4A1D-45B6-9AE8-DC12F86B4DB1}" type="presParOf" srcId="{3911B5BC-0447-4102-89D6-C4ED09F2258C}" destId="{5D3558A0-4A00-411E-9132-1ECC93F67009}" srcOrd="1" destOrd="0" presId="urn:microsoft.com/office/officeart/2005/8/layout/chevron2"/>
    <dgm:cxn modelId="{79857A27-B9B6-428C-BFCB-4FDA02BBD734}" type="presParOf" srcId="{6B7F3878-D57C-4C69-A8D4-9D0349216F69}" destId="{BC0FB456-1314-4F2A-B9F5-2CD208D8E0A2}" srcOrd="7" destOrd="0" presId="urn:microsoft.com/office/officeart/2005/8/layout/chevron2"/>
    <dgm:cxn modelId="{79084C52-BC33-4FB2-ADFF-1CCF590298D8}" type="presParOf" srcId="{6B7F3878-D57C-4C69-A8D4-9D0349216F69}" destId="{9AE2F024-9557-475B-9E13-F5B818640693}" srcOrd="8" destOrd="0" presId="urn:microsoft.com/office/officeart/2005/8/layout/chevron2"/>
    <dgm:cxn modelId="{AA1367A2-9DC4-4543-B645-39F28D2D0734}" type="presParOf" srcId="{9AE2F024-9557-475B-9E13-F5B818640693}" destId="{5755B60C-EB7D-438F-A39D-F84FFE9C1743}" srcOrd="0" destOrd="0" presId="urn:microsoft.com/office/officeart/2005/8/layout/chevron2"/>
    <dgm:cxn modelId="{1868A795-071E-478E-BF83-0E3407B590A3}" type="presParOf" srcId="{9AE2F024-9557-475B-9E13-F5B818640693}" destId="{01CA3827-207F-4ED3-A056-1CD90B7D1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600" dirty="0"/>
            <a:t>IGNORACE SOUVISLOSTÍ </a:t>
          </a:r>
        </a:p>
        <a:p>
          <a:r>
            <a:rPr lang="cs-CZ" sz="1400" dirty="0"/>
            <a:t>(např. prostředí, sociální stav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0" cap="none" spc="150" dirty="0">
              <a:ln w="11430"/>
              <a:solidFill>
                <a:srgbClr val="F8F8F8"/>
              </a:solidFill>
              <a:effectLst/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26590" custScaleY="113926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 custT="1"/>
      <dgm:spPr/>
      <dgm:t>
        <a:bodyPr vert="horz" lIns="0" tIns="0" rIns="0" bIns="0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indent="-180000" algn="ctr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36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sz="36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výzkumný soubor</a:t>
          </a:r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ScaleX="114055" custLinFactNeighborX="725" custLinFactNeighborY="-2589">
        <dgm:presLayoutVars>
          <dgm:chMax val="0"/>
          <dgm:chPref val="0"/>
          <dgm:bulletEnabled val="1"/>
        </dgm:presLayoutVars>
      </dgm:prSet>
      <dgm:spPr>
        <a:xfrm>
          <a:off x="68907" y="310893"/>
          <a:ext cx="5350133" cy="1468800"/>
        </a:xfrm>
        <a:prstGeom prst="rect">
          <a:avLst/>
        </a:prstGeom>
      </dgm:spPr>
    </dgm:pt>
    <dgm:pt modelId="{138A7D1D-F8CE-4B39-AC97-0029424561EF}" type="pres">
      <dgm:prSet presAssocID="{6248CEBA-A702-458A-AA3C-D5D103E7F8D0}" presName="desTx" presStyleLbl="alignAccFollowNode1" presStyleIdx="0" presStyleCnt="2" custScaleX="113908" custLinFactNeighborX="-77" custLinFactNeighborY="693">
        <dgm:presLayoutVars>
          <dgm:bulletEnabled val="1"/>
        </dgm:presLayoutVars>
      </dgm:prSet>
      <dgm:spPr>
        <a:xfrm>
          <a:off x="107147" y="1241123"/>
          <a:ext cx="5155332" cy="4079756"/>
        </a:xfrm>
        <a:prstGeom prst="rect">
          <a:avLst/>
        </a:prstGeom>
      </dgm:spPr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 custLinFactNeighborX="-195" custLinFactNeighborY="2014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>
        <a:xfrm>
          <a:off x="6048191" y="1826460"/>
          <a:ext cx="4955892" cy="2239920"/>
        </a:xfrm>
        <a:prstGeom prst="rect">
          <a:avLst/>
        </a:prstGeom>
      </dgm:spPr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</a:t>
          </a:r>
          <a:r>
            <a:rPr lang="cs-CZ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PŘIMĚŘENOSTI</a:t>
          </a: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pPr>
            <a:buNone/>
          </a:pPr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lze uplatnit měření ve dvou různých časech a sledovat shodu výsledků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vzniklá) a srovnání výsledků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pPr>
            <a:buNone/>
          </a:pPr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postupem a novým nástrojem, za účelem hledání shody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postupem a novým nástrojem měřícím opak, za účelem hledání rozdílu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>
        <a:xfrm>
          <a:off x="0" y="0"/>
          <a:ext cx="11996056" cy="2170803"/>
        </a:xfrm>
        <a:prstGeom prst="roundRect">
          <a:avLst>
            <a:gd name="adj" fmla="val 10000"/>
          </a:avLst>
        </a:prstGeom>
      </dgm:spPr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2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2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1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0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1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A2A98BFB-44BE-4BFB-9895-D3EA78C4A15C}" type="presOf" srcId="{56AA2636-65F5-4474-AD59-0AC62D080A2F}" destId="{06A3C329-F492-4AFA-9DBA-8F44C5CDC58F}" srcOrd="1" destOrd="1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500" dirty="0"/>
            <a:t>Použití u intervalových nebo poměrových (spojitých) dat</a:t>
          </a:r>
        </a:p>
        <a:p>
          <a:r>
            <a:rPr lang="cs-CZ" sz="1500" dirty="0"/>
            <a:t>Nástroj rozdán dvou skupinám a sledování shody odpovědí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500" dirty="0"/>
            <a:t>Použití u dichotomických položek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 custScaleY="94900" custLinFactNeighborX="-2288" custLinFactNeighborY="-4821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18324" custLinFactNeighborY="52022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6EDD-CEC7-42D3-8C86-8D0577B0B55C}">
      <dsp:nvSpPr>
        <dsp:cNvPr id="0" name=""/>
        <dsp:cNvSpPr/>
      </dsp:nvSpPr>
      <dsp:spPr>
        <a:xfrm rot="5400000">
          <a:off x="-383325" y="383325"/>
          <a:ext cx="1593420" cy="826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sp:txBody>
      <dsp:txXfrm rot="-5400000">
        <a:off x="1" y="413385"/>
        <a:ext cx="826769" cy="766651"/>
      </dsp:txXfrm>
    </dsp:sp>
    <dsp:sp modelId="{F09A03C8-7052-49C9-AF3F-FDC112CEE1AF}">
      <dsp:nvSpPr>
        <dsp:cNvPr id="0" name=""/>
        <dsp:cNvSpPr/>
      </dsp:nvSpPr>
      <dsp:spPr>
        <a:xfrm rot="5400000">
          <a:off x="4378008" y="-3551238"/>
          <a:ext cx="1404702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Koncepční fáze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Vymezení výzkumného problému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Studium teoretických východisek</a:t>
          </a:r>
        </a:p>
      </dsp:txBody>
      <dsp:txXfrm rot="-5400000">
        <a:off x="826770" y="68572"/>
        <a:ext cx="8438607" cy="1267558"/>
      </dsp:txXfrm>
    </dsp:sp>
    <dsp:sp modelId="{0F6E6112-97A1-4BB5-A4F9-24FA94A52E5F}">
      <dsp:nvSpPr>
        <dsp:cNvPr id="0" name=""/>
        <dsp:cNvSpPr/>
      </dsp:nvSpPr>
      <dsp:spPr>
        <a:xfrm rot="5400000">
          <a:off x="-212113" y="1885668"/>
          <a:ext cx="1250996" cy="826769"/>
        </a:xfrm>
        <a:prstGeom prst="chevron">
          <a:avLst/>
        </a:prstGeom>
        <a:solidFill>
          <a:schemeClr val="accent3">
            <a:hueOff val="850989"/>
            <a:satOff val="0"/>
            <a:lumOff val="75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sp:txBody>
      <dsp:txXfrm rot="-5400000">
        <a:off x="1" y="2086940"/>
        <a:ext cx="826769" cy="424227"/>
      </dsp:txXfrm>
    </dsp:sp>
    <dsp:sp modelId="{0D42DE77-9115-45FE-AF36-4AE860E95981}">
      <dsp:nvSpPr>
        <dsp:cNvPr id="0" name=""/>
        <dsp:cNvSpPr/>
      </dsp:nvSpPr>
      <dsp:spPr>
        <a:xfrm rot="5400000">
          <a:off x="4553415" y="-2099528"/>
          <a:ext cx="1053887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Plánování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designu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cílového souboru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nástroje</a:t>
          </a:r>
        </a:p>
      </dsp:txBody>
      <dsp:txXfrm rot="-5400000">
        <a:off x="826770" y="1678564"/>
        <a:ext cx="8455732" cy="950993"/>
      </dsp:txXfrm>
    </dsp:sp>
    <dsp:sp modelId="{0EC12212-346A-4AB7-ACA5-75C0ACA64481}">
      <dsp:nvSpPr>
        <dsp:cNvPr id="0" name=""/>
        <dsp:cNvSpPr/>
      </dsp:nvSpPr>
      <dsp:spPr>
        <a:xfrm rot="5400000">
          <a:off x="-177164" y="3062160"/>
          <a:ext cx="1181098" cy="826769"/>
        </a:xfrm>
        <a:prstGeom prst="chevron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sp:txBody>
      <dsp:txXfrm rot="-5400000">
        <a:off x="1" y="3298381"/>
        <a:ext cx="826769" cy="354329"/>
      </dsp:txXfrm>
    </dsp:sp>
    <dsp:sp modelId="{57768E14-D2EF-4AD6-8E05-1704D4D0192A}">
      <dsp:nvSpPr>
        <dsp:cNvPr id="0" name=""/>
        <dsp:cNvSpPr/>
      </dsp:nvSpPr>
      <dsp:spPr>
        <a:xfrm rot="5400000">
          <a:off x="4696501" y="-976799"/>
          <a:ext cx="767714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Empirická fáze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Formulace cílů/hypotéz/výzkumných otázek</a:t>
          </a:r>
          <a:endParaRPr lang="cs-CZ" sz="19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Tvorba výzkumného nástroje</a:t>
          </a:r>
        </a:p>
      </dsp:txBody>
      <dsp:txXfrm rot="-5400000">
        <a:off x="826769" y="2930410"/>
        <a:ext cx="8469702" cy="692760"/>
      </dsp:txXfrm>
    </dsp:sp>
    <dsp:sp modelId="{C8D56B89-B0DC-4658-AA53-DE98922A0BD0}">
      <dsp:nvSpPr>
        <dsp:cNvPr id="0" name=""/>
        <dsp:cNvSpPr/>
      </dsp:nvSpPr>
      <dsp:spPr>
        <a:xfrm rot="5400000">
          <a:off x="-177164" y="4142002"/>
          <a:ext cx="1181098" cy="826769"/>
        </a:xfrm>
        <a:prstGeom prst="chevron">
          <a:avLst/>
        </a:prstGeom>
        <a:solidFill>
          <a:schemeClr val="accent3">
            <a:hueOff val="2552966"/>
            <a:satOff val="0"/>
            <a:lumOff val="227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9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 rot="-5400000">
        <a:off x="1" y="4378223"/>
        <a:ext cx="826769" cy="354329"/>
      </dsp:txXfrm>
    </dsp:sp>
    <dsp:sp modelId="{5D3558A0-4A00-411E-9132-1ECC93F67009}">
      <dsp:nvSpPr>
        <dsp:cNvPr id="0" name=""/>
        <dsp:cNvSpPr/>
      </dsp:nvSpPr>
      <dsp:spPr>
        <a:xfrm rot="5400000">
          <a:off x="4696501" y="145797"/>
          <a:ext cx="767714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Analytická fáze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Sběr dat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Interpretace dat</a:t>
          </a:r>
        </a:p>
      </dsp:txBody>
      <dsp:txXfrm rot="-5400000">
        <a:off x="826769" y="4053007"/>
        <a:ext cx="8469702" cy="692760"/>
      </dsp:txXfrm>
    </dsp:sp>
    <dsp:sp modelId="{5755B60C-EB7D-438F-A39D-F84FFE9C1743}">
      <dsp:nvSpPr>
        <dsp:cNvPr id="0" name=""/>
        <dsp:cNvSpPr/>
      </dsp:nvSpPr>
      <dsp:spPr>
        <a:xfrm rot="5400000">
          <a:off x="-177164" y="5221845"/>
          <a:ext cx="1181098" cy="826769"/>
        </a:xfrm>
        <a:prstGeom prst="chevron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</a:p>
      </dsp:txBody>
      <dsp:txXfrm rot="-5400000">
        <a:off x="1" y="5458066"/>
        <a:ext cx="826769" cy="354329"/>
      </dsp:txXfrm>
    </dsp:sp>
    <dsp:sp modelId="{01CA3827-207F-4ED3-A056-1CD90B7D1955}">
      <dsp:nvSpPr>
        <dsp:cNvPr id="0" name=""/>
        <dsp:cNvSpPr/>
      </dsp:nvSpPr>
      <dsp:spPr>
        <a:xfrm rot="5400000">
          <a:off x="4696501" y="1174947"/>
          <a:ext cx="767714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Diseminační fáze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Distribuce výsledků šetření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Aplikace výsledků šetření</a:t>
          </a:r>
        </a:p>
      </dsp:txBody>
      <dsp:txXfrm rot="-5400000">
        <a:off x="826769" y="5082157"/>
        <a:ext cx="8469702" cy="692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4659315" y="1875356"/>
          <a:ext cx="2389281" cy="2066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5055252" y="2217858"/>
        <a:ext cx="1597407" cy="1381821"/>
      </dsp:txXfrm>
    </dsp:sp>
    <dsp:sp modelId="{2B88274A-4BEE-416D-A974-5273F590E088}">
      <dsp:nvSpPr>
        <dsp:cNvPr id="0" name=""/>
        <dsp:cNvSpPr/>
      </dsp:nvSpPr>
      <dsp:spPr>
        <a:xfrm>
          <a:off x="6165524" y="89094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4793275" y="0"/>
          <a:ext cx="215037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133788" y="268230"/>
        <a:ext cx="1469347" cy="1157439"/>
      </dsp:txXfrm>
    </dsp:sp>
    <dsp:sp modelId="{5CC37BAB-1357-4769-9156-C7BEE79B658A}">
      <dsp:nvSpPr>
        <dsp:cNvPr id="0" name=""/>
        <dsp:cNvSpPr/>
      </dsp:nvSpPr>
      <dsp:spPr>
        <a:xfrm>
          <a:off x="7217608" y="234302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6424858" y="923915"/>
          <a:ext cx="2478631" cy="192979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567182"/>
                <a:satOff val="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3567182"/>
                <a:satOff val="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3567182"/>
                <a:satOff val="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6815191" y="1227817"/>
        <a:ext cx="1697965" cy="1321988"/>
      </dsp:txXfrm>
    </dsp:sp>
    <dsp:sp modelId="{D8D1550F-84DB-422A-AC79-211DAFDBAD3A}">
      <dsp:nvSpPr>
        <dsp:cNvPr id="0" name=""/>
        <dsp:cNvSpPr/>
      </dsp:nvSpPr>
      <dsp:spPr>
        <a:xfrm>
          <a:off x="6486762" y="398214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6607354" y="3090041"/>
          <a:ext cx="2113640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134365"/>
                <a:satOff val="0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7134365"/>
                <a:satOff val="0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7134365"/>
                <a:satOff val="0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6944806" y="3360480"/>
        <a:ext cx="1438736" cy="1153021"/>
      </dsp:txXfrm>
    </dsp:sp>
    <dsp:sp modelId="{7B991CF4-FD8A-490E-8372-A69C92695B54}">
      <dsp:nvSpPr>
        <dsp:cNvPr id="0" name=""/>
        <dsp:cNvSpPr/>
      </dsp:nvSpPr>
      <dsp:spPr>
        <a:xfrm>
          <a:off x="4673820" y="4152297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4733419" y="4133068"/>
          <a:ext cx="227008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0701548"/>
                <a:satOff val="0"/>
                <a:lumOff val="-8235"/>
                <a:alphaOff val="0"/>
                <a:shade val="51000"/>
                <a:satMod val="130000"/>
              </a:schemeClr>
            </a:gs>
            <a:gs pos="80000">
              <a:schemeClr val="accent5">
                <a:hueOff val="10701548"/>
                <a:satOff val="0"/>
                <a:lumOff val="-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10701548"/>
                <a:satOff val="0"/>
                <a:lumOff val="-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IGNORACE SOUVISLOSTÍ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stav )</a:t>
          </a:r>
        </a:p>
      </dsp:txBody>
      <dsp:txXfrm>
        <a:off x="5083908" y="4394597"/>
        <a:ext cx="1569107" cy="1170841"/>
      </dsp:txXfrm>
    </dsp:sp>
    <dsp:sp modelId="{6D34F384-0963-47C6-9402-31586A8D85B2}">
      <dsp:nvSpPr>
        <dsp:cNvPr id="0" name=""/>
        <dsp:cNvSpPr/>
      </dsp:nvSpPr>
      <dsp:spPr>
        <a:xfrm>
          <a:off x="3604507" y="270079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3027974" y="3091206"/>
          <a:ext cx="207287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4268730"/>
                <a:satOff val="0"/>
                <a:lumOff val="-10980"/>
                <a:alphaOff val="0"/>
                <a:shade val="51000"/>
                <a:satMod val="130000"/>
              </a:schemeClr>
            </a:gs>
            <a:gs pos="80000">
              <a:schemeClr val="accent5">
                <a:hueOff val="14268730"/>
                <a:satOff val="0"/>
                <a:lumOff val="-10980"/>
                <a:alphaOff val="0"/>
                <a:shade val="93000"/>
                <a:satMod val="130000"/>
              </a:schemeClr>
            </a:gs>
            <a:gs pos="100000">
              <a:schemeClr val="accent5">
                <a:hueOff val="14268730"/>
                <a:satOff val="0"/>
                <a:lumOff val="-1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3362029" y="3364187"/>
        <a:ext cx="1404765" cy="1147937"/>
      </dsp:txXfrm>
    </dsp:sp>
    <dsp:sp modelId="{C2172B99-B288-4A01-A8C3-9376168A4CA4}">
      <dsp:nvSpPr>
        <dsp:cNvPr id="0" name=""/>
        <dsp:cNvSpPr/>
      </dsp:nvSpPr>
      <dsp:spPr>
        <a:xfrm>
          <a:off x="2999260" y="1039531"/>
          <a:ext cx="213030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7835912"/>
                <a:satOff val="0"/>
                <a:lumOff val="-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17835912"/>
                <a:satOff val="0"/>
                <a:lumOff val="-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17835912"/>
                <a:satOff val="0"/>
                <a:lumOff val="-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cap="none" spc="150" dirty="0">
              <a:ln w="11430"/>
              <a:solidFill>
                <a:srgbClr val="F8F8F8"/>
              </a:solidFill>
              <a:effectLst/>
            </a:rPr>
            <a:t>(výzkumník příliš ovlivňuje prostředí a cílovou skupinu)</a:t>
          </a:r>
        </a:p>
      </dsp:txBody>
      <dsp:txXfrm>
        <a:off x="3338101" y="1308959"/>
        <a:ext cx="1452621" cy="1155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43197" y="258570"/>
          <a:ext cx="5499931" cy="7751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lvl="0" indent="-180000" algn="ctr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r>
            <a:rPr lang="cs-CZ" sz="36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sp:txBody>
      <dsp:txXfrm>
        <a:off x="43197" y="258570"/>
        <a:ext cx="5499931" cy="775125"/>
      </dsp:txXfrm>
    </dsp:sp>
    <dsp:sp modelId="{138A7D1D-F8CE-4B39-AC97-0029424561EF}">
      <dsp:nvSpPr>
        <dsp:cNvPr id="0" name=""/>
        <dsp:cNvSpPr/>
      </dsp:nvSpPr>
      <dsp:spPr>
        <a:xfrm>
          <a:off x="8068" y="1075188"/>
          <a:ext cx="5492842" cy="30916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výzkumný soubor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068" y="1075188"/>
        <a:ext cx="5492842" cy="3091637"/>
      </dsp:txXfrm>
    </dsp:sp>
    <dsp:sp modelId="{0581F656-30F4-4511-8150-FF7B40CF4EC4}">
      <dsp:nvSpPr>
        <dsp:cNvPr id="0" name=""/>
        <dsp:cNvSpPr/>
      </dsp:nvSpPr>
      <dsp:spPr>
        <a:xfrm>
          <a:off x="6173219" y="294249"/>
          <a:ext cx="4817465" cy="775125"/>
        </a:xfrm>
        <a:prstGeom prst="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RELIABILITA</a:t>
          </a:r>
        </a:p>
      </dsp:txBody>
      <dsp:txXfrm>
        <a:off x="6173219" y="294249"/>
        <a:ext cx="4817465" cy="775125"/>
      </dsp:txXfrm>
    </dsp:sp>
    <dsp:sp modelId="{0DF89C82-CAF9-46E4-9373-C0DDB4CB9395}">
      <dsp:nvSpPr>
        <dsp:cNvPr id="0" name=""/>
        <dsp:cNvSpPr/>
      </dsp:nvSpPr>
      <dsp:spPr>
        <a:xfrm>
          <a:off x="6182613" y="1053763"/>
          <a:ext cx="4817465" cy="3091637"/>
        </a:xfrm>
        <a:prstGeom prst="rect">
          <a:avLst/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182613" y="1053763"/>
        <a:ext cx="4817465" cy="309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11996056" cy="2170803"/>
        </a:xfrm>
        <a:prstGeom prst="roundRect">
          <a:avLst>
            <a:gd name="adj" fmla="val 10000"/>
          </a:avLst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</a:t>
          </a:r>
          <a:r>
            <a:rPr lang="cs-CZ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PŘIMĚŘENOSTI</a:t>
          </a: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2545871" y="0"/>
        <a:ext cx="9450184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11996056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lze uplatnit měření ve dvou různých časech a sledovat shodu výsledků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vzniklá) a srovnání výsledků </a:t>
          </a:r>
        </a:p>
      </dsp:txBody>
      <dsp:txXfrm>
        <a:off x="2545871" y="2306727"/>
        <a:ext cx="9450184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11996056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postupem a novým nástrojem, za účelem hledání shody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postupem a novým nástrojem měřícím opak, za účelem hledání rozdílu</a:t>
          </a:r>
        </a:p>
      </dsp:txBody>
      <dsp:txXfrm>
        <a:off x="2545871" y="3899690"/>
        <a:ext cx="9450184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7170000" cy="82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</a:t>
          </a:r>
        </a:p>
      </dsp:txBody>
      <dsp:txXfrm>
        <a:off x="1504482" y="0"/>
        <a:ext cx="5665517" cy="821538"/>
      </dsp:txXfrm>
    </dsp:sp>
    <dsp:sp modelId="{78EFCA36-9BF4-476F-A09C-B0C6863877C9}">
      <dsp:nvSpPr>
        <dsp:cNvPr id="0" name=""/>
        <dsp:cNvSpPr/>
      </dsp:nvSpPr>
      <dsp:spPr>
        <a:xfrm>
          <a:off x="70482" y="128841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886861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</a:t>
          </a:r>
        </a:p>
      </dsp:txBody>
      <dsp:txXfrm>
        <a:off x="1504482" y="886861"/>
        <a:ext cx="5665517" cy="704820"/>
      </dsp:txXfrm>
    </dsp:sp>
    <dsp:sp modelId="{67536728-CF17-47DB-835C-B1E64118AD4C}">
      <dsp:nvSpPr>
        <dsp:cNvPr id="0" name=""/>
        <dsp:cNvSpPr/>
      </dsp:nvSpPr>
      <dsp:spPr>
        <a:xfrm>
          <a:off x="70482" y="962502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680171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</a:t>
          </a:r>
        </a:p>
      </dsp:txBody>
      <dsp:txXfrm>
        <a:off x="1504482" y="1680171"/>
        <a:ext cx="5665517" cy="704820"/>
      </dsp:txXfrm>
    </dsp:sp>
    <dsp:sp modelId="{B72B9A5E-9F23-4041-8D85-A91B91F73D2C}">
      <dsp:nvSpPr>
        <dsp:cNvPr id="0" name=""/>
        <dsp:cNvSpPr/>
      </dsp:nvSpPr>
      <dsp:spPr>
        <a:xfrm>
          <a:off x="82326" y="1770029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427711"/>
          <a:ext cx="7170000" cy="842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</a:t>
          </a:r>
        </a:p>
      </dsp:txBody>
      <dsp:txXfrm>
        <a:off x="1504482" y="2427711"/>
        <a:ext cx="5665517" cy="842478"/>
      </dsp:txXfrm>
    </dsp:sp>
    <dsp:sp modelId="{A2DF6467-ABE7-4D74-B111-228986F12234}">
      <dsp:nvSpPr>
        <dsp:cNvPr id="0" name=""/>
        <dsp:cNvSpPr/>
      </dsp:nvSpPr>
      <dsp:spPr>
        <a:xfrm>
          <a:off x="70482" y="2581936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355586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</a:t>
          </a:r>
        </a:p>
      </dsp:txBody>
      <dsp:txXfrm>
        <a:off x="1504482" y="3355586"/>
        <a:ext cx="5665517" cy="704820"/>
      </dsp:txXfrm>
    </dsp:sp>
    <dsp:sp modelId="{B6B76B9E-C4FC-4BAE-B7BB-CC5577943DCB}">
      <dsp:nvSpPr>
        <dsp:cNvPr id="0" name=""/>
        <dsp:cNvSpPr/>
      </dsp:nvSpPr>
      <dsp:spPr>
        <a:xfrm>
          <a:off x="99362" y="3439070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130888"/>
          <a:ext cx="7170000" cy="7048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(spojitých)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</a:t>
          </a:r>
        </a:p>
      </dsp:txBody>
      <dsp:txXfrm>
        <a:off x="1504482" y="4130888"/>
        <a:ext cx="5665517" cy="704820"/>
      </dsp:txXfrm>
    </dsp:sp>
    <dsp:sp modelId="{25ACB128-8B76-4FC2-B599-2C3E14BEB757}">
      <dsp:nvSpPr>
        <dsp:cNvPr id="0" name=""/>
        <dsp:cNvSpPr/>
      </dsp:nvSpPr>
      <dsp:spPr>
        <a:xfrm>
          <a:off x="70482" y="4201370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4905655"/>
          <a:ext cx="7170000" cy="7048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</a:t>
          </a:r>
        </a:p>
      </dsp:txBody>
      <dsp:txXfrm>
        <a:off x="1504482" y="4905655"/>
        <a:ext cx="5665517" cy="704820"/>
      </dsp:txXfrm>
    </dsp:sp>
    <dsp:sp modelId="{F1BB5CE5-1126-4062-98EC-947729AC3531}">
      <dsp:nvSpPr>
        <dsp:cNvPr id="0" name=""/>
        <dsp:cNvSpPr/>
      </dsp:nvSpPr>
      <dsp:spPr>
        <a:xfrm>
          <a:off x="37672" y="4963867"/>
          <a:ext cx="1434000" cy="5350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329953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329953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291" y="85192"/>
            <a:ext cx="7024744" cy="782960"/>
          </a:xfrm>
        </p:spPr>
        <p:txBody>
          <a:bodyPr>
            <a:normAutofit/>
          </a:bodyPr>
          <a:lstStyle/>
          <a:p>
            <a:r>
              <a:rPr lang="cs-CZ" dirty="0"/>
              <a:t>Fáze výzkumného procesu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05813" y="609600"/>
          <a:ext cx="9333949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7696" r="15196" b="7002"/>
          <a:stretch/>
        </p:blipFill>
        <p:spPr bwMode="auto">
          <a:xfrm>
            <a:off x="10095722" y="1045434"/>
            <a:ext cx="2096278" cy="41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DEA0D9-38AA-4C88-B045-EEB0D641D8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85240" y="6520808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DC7F21-A74A-449D-91C0-E6BBF87AB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33240" y="65208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15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74218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Základní metody kvalitativního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7AF452-4334-4BEA-A798-B36E5546BA48}"/>
              </a:ext>
            </a:extLst>
          </p:cNvPr>
          <p:cNvSpPr txBox="1"/>
          <p:nvPr/>
        </p:nvSpPr>
        <p:spPr>
          <a:xfrm>
            <a:off x="895739" y="3163078"/>
            <a:ext cx="4968027" cy="1815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Fenomenologický rozhovor</a:t>
            </a:r>
          </a:p>
          <a:p>
            <a:r>
              <a:rPr lang="cs-CZ" dirty="0"/>
              <a:t>Zakotvená teorie</a:t>
            </a:r>
          </a:p>
          <a:p>
            <a:r>
              <a:rPr lang="cs-CZ" dirty="0"/>
              <a:t>Etnografický výzkum</a:t>
            </a:r>
          </a:p>
          <a:p>
            <a:r>
              <a:rPr lang="cs-CZ" dirty="0"/>
              <a:t>Případová 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1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34477" y="1431147"/>
            <a:ext cx="5780657" cy="4865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/>
            <a:r>
              <a:rPr lang="cs-CZ" dirty="0"/>
              <a:t>Vztahuje se k prožitým zkušenostem (zkoumání každodenního života)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Odpovědi na otázky</a:t>
            </a:r>
          </a:p>
          <a:p>
            <a:pPr lvl="1"/>
            <a:r>
              <a:rPr lang="cs-CZ" dirty="0"/>
              <a:t>Jak můžete popsat zkušenost s…..?</a:t>
            </a:r>
          </a:p>
          <a:p>
            <a:pPr lvl="1"/>
            <a:r>
              <a:rPr lang="cs-CZ" dirty="0"/>
              <a:t>Co se Vám vybaví, když si vzpomenete na…..?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Pravidla fenomenologického výzkumu</a:t>
            </a:r>
          </a:p>
          <a:p>
            <a:pPr lvl="1"/>
            <a:r>
              <a:rPr lang="cs-CZ" dirty="0"/>
              <a:t>Nezaujatý přístup (oprostit se od dosavadního poznání)</a:t>
            </a:r>
          </a:p>
          <a:p>
            <a:pPr lvl="1"/>
            <a:r>
              <a:rPr lang="cs-CZ" dirty="0"/>
              <a:t>Pravidlo deskripce (ve fázi sběru dat pouze popisuj - nevysvětluj)</a:t>
            </a:r>
          </a:p>
          <a:p>
            <a:pPr lvl="1"/>
            <a:r>
              <a:rPr lang="cs-CZ" dirty="0"/>
              <a:t>Pravidlo horizontace (stejnou váha se přikládá všem zjištěným aspektům)</a:t>
            </a:r>
          </a:p>
          <a:p>
            <a:pPr lvl="1"/>
            <a:r>
              <a:rPr lang="cs-CZ" dirty="0"/>
              <a:t>Hierarchizace je až dalším krokem a určuje ji zkoumaný subjekt </a:t>
            </a:r>
          </a:p>
          <a:p>
            <a:pPr lvl="1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881780-0756-4CC7-AF7D-E2B3FA75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46643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6DCD44-5B09-4986-8CC6-B73F4C5C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99" y="6466435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9B3BBE-35C2-4515-96D2-DC690F26BA93}"/>
              </a:ext>
            </a:extLst>
          </p:cNvPr>
          <p:cNvSpPr txBox="1"/>
          <p:nvPr/>
        </p:nvSpPr>
        <p:spPr>
          <a:xfrm>
            <a:off x="413999" y="561411"/>
            <a:ext cx="1169713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Zkoumání lidské zkušenosti prostřednictvím dialogu vedeného s osobami, které mají zkušenost se zkoumaným jevem</a:t>
            </a:r>
            <a:endParaRPr lang="cs-CZ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50611D-775F-4D4B-897A-5DF9F1D05CA4}"/>
              </a:ext>
            </a:extLst>
          </p:cNvPr>
          <p:cNvSpPr/>
          <p:nvPr/>
        </p:nvSpPr>
        <p:spPr>
          <a:xfrm>
            <a:off x="6015134" y="2182421"/>
            <a:ext cx="6096000" cy="3494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rgbClr val="0000DC"/>
                </a:solidFill>
                <a:latin typeface="+mn-lt"/>
              </a:rPr>
              <a:t>Fenomenologický rozhovor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Klade velké nároky na schopnosti výzkumníka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Měl by probíhat ve třech oddělených fázích mezi kterými by měl být časový odstup 3 -7 dní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Každá fáze je v mezičase zhodnocena </a:t>
            </a:r>
            <a:r>
              <a:rPr lang="cs-CZ" sz="2000" dirty="0"/>
              <a:t>a </a:t>
            </a:r>
            <a:r>
              <a:rPr lang="cs-CZ" sz="2000" dirty="0">
                <a:latin typeface="+mn-lt"/>
              </a:rPr>
              <a:t>v další fázi se doplňují informace dle analýzy předchozí fáze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První rozhovor: </a:t>
            </a:r>
            <a:r>
              <a:rPr lang="cs-CZ" sz="1600" dirty="0">
                <a:latin typeface="+mn-lt"/>
              </a:rPr>
              <a:t>historie života – Jak k tomu došlo?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Druhý rozhovor: </a:t>
            </a:r>
            <a:r>
              <a:rPr lang="cs-CZ" sz="1600" dirty="0">
                <a:latin typeface="+mn-lt"/>
              </a:rPr>
              <a:t>získávání podrobností o proměnných popsaných v první fázi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Třetí rozhovor: </a:t>
            </a:r>
            <a:r>
              <a:rPr lang="cs-CZ" sz="1600" dirty="0"/>
              <a:t>reflexe a hierarchizace zjištění</a:t>
            </a:r>
            <a:r>
              <a:rPr lang="cs-CZ" sz="1600" dirty="0">
                <a:latin typeface="+mn-lt"/>
              </a:rPr>
              <a:t>, smysl života, vyhlídky do budoucna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65721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3599" y="755576"/>
            <a:ext cx="11948874" cy="5346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dirty="0"/>
              <a:t>Induktivní systematický přístup vedoucí k vytvoření teorie o základním společenském procesu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0000DC"/>
                </a:solidFill>
              </a:rPr>
              <a:t>Převážně tvoří nové teorie – neověřuje stávající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Zabývá se pozorováním a vnímáním společenského prostředí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Provedení prostřednictvím pozorování, rozhovoru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324000" lvl="1" indent="0">
              <a:lnSpc>
                <a:spcPct val="150000"/>
              </a:lnSpc>
              <a:buNone/>
            </a:pPr>
            <a:r>
              <a:rPr lang="cs-CZ" dirty="0">
                <a:solidFill>
                  <a:srgbClr val="0000DC"/>
                </a:solidFill>
              </a:rPr>
              <a:t>Hlavní rys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Sběr dat a analýza probíhá současně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 průběhu sběru dat výzkumník hledá pojmy a popisuje a vysvětluje vztahy mezi nimi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Analýza dat probíhá prostřednictvím kódování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B1EA2D-AEE3-46A2-A13B-8A98409F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15CE1-2229-4BB8-956F-77A8CCA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9432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9721" y="1157503"/>
            <a:ext cx="11884091" cy="1352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600" dirty="0"/>
              <a:t>Typická je práce v terénu, se snahou porozumět kultuře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Kultura jako taková není viditelná, proto je posuzována na základě komunikace a pozorovaného chování členů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Výzkumník se pokusí stát členem kultury (skupiny), po začlenění zkoumá etnografické jevy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rgbClr val="0000DC"/>
                </a:solidFill>
              </a:rPr>
              <a:t>Sběr dat </a:t>
            </a:r>
            <a:r>
              <a:rPr lang="cs-CZ" sz="1600" dirty="0"/>
              <a:t>– pozorování, rozhovory, studium historických materiálů a artefaktů, deníků, fotografií </a:t>
            </a:r>
          </a:p>
          <a:p>
            <a:pPr lvl="1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CDE194-DE7A-4A1D-8985-771D19C8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992" y="635855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22D7C-2FCC-4524-871E-65BE6158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000" y="6358555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5CC3882-B83A-41F0-AF35-31050B1DCF24}"/>
              </a:ext>
            </a:extLst>
          </p:cNvPr>
          <p:cNvSpPr/>
          <p:nvPr/>
        </p:nvSpPr>
        <p:spPr>
          <a:xfrm>
            <a:off x="539999" y="2575788"/>
            <a:ext cx="7636727" cy="3782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Dle rozsahu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Makroetnografie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zaměřena na širokou skupinu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Mikroetnografie</a:t>
            </a:r>
            <a:r>
              <a:rPr lang="cs-CZ" sz="1600" dirty="0">
                <a:latin typeface="+mn-lt"/>
              </a:rPr>
              <a:t> – zaměřena na malou skupinu (např. kultura v chráněném bydlení) </a:t>
            </a:r>
            <a:endParaRPr lang="cs-CZ" sz="1600" dirty="0">
              <a:solidFill>
                <a:srgbClr val="0000DC"/>
              </a:solidFill>
              <a:latin typeface="+mn-lt"/>
            </a:endParaRPr>
          </a:p>
          <a:p>
            <a:pPr marL="324000" lvl="1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Perspektiva pohledu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Emická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emic</a:t>
            </a:r>
            <a:r>
              <a:rPr lang="cs-CZ" sz="1600" b="1" dirty="0">
                <a:latin typeface="+mn-lt"/>
              </a:rPr>
              <a:t>) </a:t>
            </a:r>
            <a:r>
              <a:rPr lang="cs-CZ" sz="1600" b="1" dirty="0" err="1">
                <a:latin typeface="+mn-lt"/>
              </a:rPr>
              <a:t>prespektiva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„pohled zasvěcených“ = vyjádření členů zkoumané skupiny – typická i jejich lokálním žargonem. Pokouší se odhalit i </a:t>
            </a:r>
            <a:r>
              <a:rPr lang="cs-CZ" sz="1600" dirty="0" err="1">
                <a:latin typeface="+mn-lt"/>
              </a:rPr>
              <a:t>tacitní</a:t>
            </a:r>
            <a:r>
              <a:rPr lang="cs-CZ" sz="1600" dirty="0">
                <a:latin typeface="+mn-lt"/>
              </a:rPr>
              <a:t> informace (skryté, neuvědomované informace)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Etic</a:t>
            </a:r>
            <a:r>
              <a:rPr lang="cs-CZ" sz="1600" b="1" dirty="0">
                <a:latin typeface="+mn-lt"/>
              </a:rPr>
              <a:t> perspektiva  </a:t>
            </a:r>
            <a:r>
              <a:rPr lang="cs-CZ" sz="1600" dirty="0">
                <a:latin typeface="+mn-lt"/>
              </a:rPr>
              <a:t>- interpretace zkoumané zkušenosti zvenčí (od osoby, které není součásti zkoumané kultury)  pro etnografický výzkum je důležitější </a:t>
            </a:r>
            <a:r>
              <a:rPr lang="cs-CZ" sz="1600" dirty="0" err="1">
                <a:latin typeface="+mn-lt"/>
              </a:rPr>
              <a:t>emic</a:t>
            </a:r>
            <a:r>
              <a:rPr lang="cs-CZ" sz="1600" dirty="0">
                <a:latin typeface="+mn-lt"/>
              </a:rPr>
              <a:t> perspektiva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81A2A2-64DA-45CB-95DC-735F605AA0A9}"/>
              </a:ext>
            </a:extLst>
          </p:cNvPr>
          <p:cNvSpPr/>
          <p:nvPr/>
        </p:nvSpPr>
        <p:spPr>
          <a:xfrm>
            <a:off x="8111412" y="3083869"/>
            <a:ext cx="3897085" cy="2647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Odpověď na otázky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chování = Co členové kultury dělají?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řeč = Co členové kultury říkají a jak?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artefakty = Co členové kultury mají a používají?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2AE8E4-FFF4-47D4-951A-DC3A8B431979}"/>
              </a:ext>
            </a:extLst>
          </p:cNvPr>
          <p:cNvSpPr/>
          <p:nvPr/>
        </p:nvSpPr>
        <p:spPr>
          <a:xfrm>
            <a:off x="414000" y="641721"/>
            <a:ext cx="116598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/>
              <a:t>P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opis kulturního jednání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4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864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74037" y="1759023"/>
            <a:ext cx="5977473" cy="1669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800" dirty="0"/>
              <a:t>Předpokládá, že pokud porozumím jednomu případu, budu rozumět i podobným případům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měření….)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Výsledky jsou následně interpretovány jako integrovaný systém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317B86-4A0B-4672-8F8A-70A2916D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A396ED-5670-4813-BDC0-BF586567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14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C9F3F7-203F-432D-8DAE-51F8DD1B3068}"/>
              </a:ext>
            </a:extLst>
          </p:cNvPr>
          <p:cNvSpPr/>
          <p:nvPr/>
        </p:nvSpPr>
        <p:spPr>
          <a:xfrm>
            <a:off x="413999" y="692033"/>
            <a:ext cx="112679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>
                <a:solidFill>
                  <a:schemeClr val="dk1"/>
                </a:solidFill>
                <a:latin typeface="+mn-lt"/>
              </a:rPr>
              <a:t>Zkoumání jednoho nebo více případů se snahou zachytit složitost celého případu a pospat vztahy v jejich celistvosti.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19FB8FB-419B-42F7-A296-D3CB38B1F328}"/>
              </a:ext>
            </a:extLst>
          </p:cNvPr>
          <p:cNvSpPr/>
          <p:nvPr/>
        </p:nvSpPr>
        <p:spPr>
          <a:xfrm>
            <a:off x="6251510" y="1843950"/>
            <a:ext cx="5812972" cy="43840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Předměty zkoumání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Osobní případová studie – podrobný popis určitého aspektu u jedné osoby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komunity – zkoumání jedné či více komunit a porovnávání mezi nimi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skupiny – popisuje a analyzuje vztahy ve skupině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Studium organizací  a institucí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Zkoumání událostí, rolí a vztahů – popisuje interakci členů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24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7394" y="1578055"/>
            <a:ext cx="2016206" cy="463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cs-CZ" altLang="cs-CZ" sz="2000" dirty="0"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000" dirty="0">
                <a:latin typeface="+mj-lt"/>
                <a:cs typeface="Arial" pitchFamily="34" charset="0"/>
              </a:rPr>
              <a:t>V případě nových poznatků úprava plánu výzkumu, kategorizačního systému, průběhu sběru dat …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24" y="-20186"/>
            <a:ext cx="9134138" cy="7085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Schéma kvalitativního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15411" y="441476"/>
            <a:ext cx="3247221" cy="895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Koncepční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problému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Studium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15410" y="2401685"/>
            <a:ext cx="3234358" cy="1542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Empirická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Formulace cílů a výzkumných otázek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Tvorba výzkumného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Tvorba prvotního kategorizačního systému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34072" y="3960891"/>
            <a:ext cx="3215695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Analytická fáze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Kódování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Třídění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Rozvíjení kategorizačního systému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Analýza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Identifikování a definování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34073" y="5497137"/>
            <a:ext cx="3215694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Formulace výstupů</a:t>
            </a:r>
          </a:p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Diseminační fáze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792341" y="2982555"/>
            <a:ext cx="3048206" cy="1708460"/>
          </a:xfrm>
          <a:prstGeom prst="wedgeEllipseCallout">
            <a:avLst>
              <a:gd name="adj1" fmla="val -199694"/>
              <a:gd name="adj2" fmla="val 199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altLang="cs-CZ" sz="1300" dirty="0">
                <a:latin typeface="+mj-lt"/>
                <a:cs typeface="Arial" pitchFamily="34" charset="0"/>
              </a:rPr>
              <a:t>Přiřazování kódů do získaného materiálu dle kategorií – pozor čísla nepřestavují numerickou hodnotu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15411" y="1625306"/>
            <a:ext cx="3234357" cy="788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Plánování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metody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souboru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63041" y="1461962"/>
            <a:ext cx="3048206" cy="17352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Výzkumné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Interview (audio nahrávka)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Pozorování (videozáznam)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Studium dokumentů, obrázků, fotografií…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02110" y="5105197"/>
            <a:ext cx="678046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Slovní vyjádření se formulují ve tvaru: tři z pěti….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026D7-CD6E-493B-B025-FC2893A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D8E44A-5B52-4989-A0EF-8BAD148A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15</a:t>
            </a:fld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7C94983-66A1-47B4-99BF-89FF4F16DE27}"/>
              </a:ext>
            </a:extLst>
          </p:cNvPr>
          <p:cNvSpPr/>
          <p:nvPr/>
        </p:nvSpPr>
        <p:spPr bwMode="auto">
          <a:xfrm>
            <a:off x="4813481" y="1624021"/>
            <a:ext cx="697767" cy="25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C8B7640-3499-4FB4-82F8-2329D176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47" y="1298618"/>
            <a:ext cx="3247222" cy="326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Pilotáž</a:t>
            </a:r>
            <a:endParaRPr lang="cs-CZ" altLang="cs-CZ" sz="13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94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179316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90364"/>
            <a:ext cx="6512511" cy="6187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13999" y="979104"/>
            <a:ext cx="11623326" cy="473123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Vychází z předpokladu, že realita je jedna a stabilní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Využívá dedukci – na základě teorie vyslovím hypotézu, sleduji vztah mezi proměnnými v hypotéze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Lidské chování považuje za determinované (měřitelné a předpověditelné)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Výzkumník je pozorovatel 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standardizované vědecké výzkumné metody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Proměnné jsou vyjádřeny čísly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se v případě, kdy lze proměnnou jednoduše změřit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Za využití statistických metod ověřuje stanovené hypotézy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D0316B-6063-4FA9-A83F-3FB415A0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F5C66-887F-4C55-B49F-F6A8D59E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99" y="6497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56371" y="517211"/>
            <a:ext cx="11778001" cy="261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2800"/>
              </a:lnSpc>
              <a:buNone/>
            </a:pPr>
            <a:r>
              <a:rPr lang="cs-CZ" sz="1600" dirty="0">
                <a:solidFill>
                  <a:schemeClr val="tx2"/>
                </a:solidFill>
              </a:rPr>
              <a:t>Experiment = intervenční studie</a:t>
            </a:r>
          </a:p>
          <a:p>
            <a:pPr>
              <a:lnSpc>
                <a:spcPts val="2800"/>
              </a:lnSpc>
            </a:pPr>
            <a:r>
              <a:rPr lang="cs-CZ" sz="1600" dirty="0"/>
              <a:t>Provádí se intervence – manipulace s jednou proměnnou</a:t>
            </a:r>
          </a:p>
          <a:p>
            <a:pPr>
              <a:lnSpc>
                <a:spcPts val="2800"/>
              </a:lnSpc>
            </a:pPr>
            <a:r>
              <a:rPr lang="cs-CZ" sz="1600" dirty="0">
                <a:solidFill>
                  <a:schemeClr val="tx2"/>
                </a:solidFill>
              </a:rPr>
              <a:t>Laboratorní experiment </a:t>
            </a:r>
            <a:r>
              <a:rPr lang="cs-CZ" sz="1600" dirty="0"/>
              <a:t>– intervence probíhá v laboratorním prostředí – minimalizace intervenujících proměnných</a:t>
            </a:r>
          </a:p>
          <a:p>
            <a:pPr>
              <a:lnSpc>
                <a:spcPts val="2800"/>
              </a:lnSpc>
            </a:pPr>
            <a:r>
              <a:rPr lang="cs-CZ" sz="1600" dirty="0">
                <a:solidFill>
                  <a:schemeClr val="tx2"/>
                </a:solidFill>
              </a:rPr>
              <a:t>Terénní experiment </a:t>
            </a:r>
            <a:r>
              <a:rPr lang="cs-CZ" sz="1600" dirty="0"/>
              <a:t>- intervence probíhá v přirozeném prostředí</a:t>
            </a:r>
          </a:p>
          <a:p>
            <a:pPr>
              <a:lnSpc>
                <a:spcPts val="2800"/>
              </a:lnSpc>
            </a:pPr>
            <a:r>
              <a:rPr lang="cs-CZ" sz="1600" dirty="0">
                <a:solidFill>
                  <a:schemeClr val="tx2"/>
                </a:solidFill>
              </a:rPr>
              <a:t>Kontrolovaná studie  </a:t>
            </a:r>
            <a:r>
              <a:rPr lang="cs-CZ" sz="1600" dirty="0"/>
              <a:t>- randomizace = výzkumný soubor rozdělen náhodně na dva, u jednoho manipulace s proměnnou, u druhého ne</a:t>
            </a:r>
          </a:p>
          <a:p>
            <a:pPr>
              <a:lnSpc>
                <a:spcPts val="2800"/>
              </a:lnSpc>
            </a:pPr>
            <a:r>
              <a:rPr lang="cs-CZ" sz="1600" dirty="0" err="1">
                <a:solidFill>
                  <a:schemeClr val="tx2"/>
                </a:solidFill>
              </a:rPr>
              <a:t>Kvaziexperiment</a:t>
            </a:r>
            <a:r>
              <a:rPr lang="cs-CZ" sz="1600" dirty="0">
                <a:solidFill>
                  <a:schemeClr val="tx2"/>
                </a:solidFill>
              </a:rPr>
              <a:t> – </a:t>
            </a:r>
            <a:r>
              <a:rPr lang="cs-CZ" sz="1600" dirty="0"/>
              <a:t>není provedena randomizace výzkumného souboru </a:t>
            </a:r>
          </a:p>
          <a:p>
            <a:pPr>
              <a:lnSpc>
                <a:spcPts val="2800"/>
              </a:lnSpc>
            </a:pPr>
            <a:endParaRPr lang="cs-CZ" sz="1600" dirty="0"/>
          </a:p>
          <a:p>
            <a:pPr>
              <a:lnSpc>
                <a:spcPts val="2800"/>
              </a:lnSpc>
            </a:pPr>
            <a:endParaRPr lang="cs-CZ" sz="1600" dirty="0"/>
          </a:p>
          <a:p>
            <a:pPr>
              <a:lnSpc>
                <a:spcPts val="2800"/>
              </a:lnSpc>
            </a:pPr>
            <a:endParaRPr lang="cs-CZ" sz="16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692175" y="3161166"/>
            <a:ext cx="176407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533509" y="3161167"/>
            <a:ext cx="165594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10189454" y="3569195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3458598" y="4080702"/>
            <a:ext cx="5088096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156371" y="3607225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3432227" y="2936640"/>
            <a:ext cx="5114467" cy="1426864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RANDOMIZACE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18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7C6C6D-3803-4983-9120-62400F3A9EC0}"/>
              </a:ext>
            </a:extLst>
          </p:cNvPr>
          <p:cNvSpPr txBox="1"/>
          <p:nvPr/>
        </p:nvSpPr>
        <p:spPr>
          <a:xfrm>
            <a:off x="156371" y="4717131"/>
            <a:ext cx="12003134" cy="1510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>
                <a:solidFill>
                  <a:schemeClr val="tx2"/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Zaslepení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Žádné </a:t>
            </a:r>
            <a:r>
              <a:rPr lang="cs-CZ" sz="1600" dirty="0">
                <a:solidFill>
                  <a:schemeClr val="tx1"/>
                </a:solidFill>
              </a:rPr>
              <a:t>– všichni </a:t>
            </a:r>
            <a:r>
              <a:rPr lang="cs-CZ" sz="1600" dirty="0">
                <a:solidFill>
                  <a:srgbClr val="FF0000"/>
                </a:solidFill>
              </a:rPr>
              <a:t>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Jednoduché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</a:t>
            </a:r>
            <a:endParaRPr lang="cs-CZ" sz="1600" dirty="0"/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Dvojité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a ani ten kdo provádí intervenci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Trojité </a:t>
            </a:r>
            <a:r>
              <a:rPr lang="cs-CZ" sz="1600" dirty="0">
                <a:solidFill>
                  <a:schemeClr val="tx1"/>
                </a:solidFill>
              </a:rPr>
              <a:t>– cílová skupina, ani ten kdo provádí intervenci a ani výzkumník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k „odhalení“ dochází až při analýze dat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267" y="293803"/>
            <a:ext cx="11840300" cy="869738"/>
          </a:xfrm>
        </p:spPr>
        <p:txBody>
          <a:bodyPr/>
          <a:lstStyle/>
          <a:p>
            <a:r>
              <a:rPr lang="cs-CZ" sz="2800" dirty="0"/>
              <a:t>Metody a techniky kvantitativního výzkumu – </a:t>
            </a:r>
            <a:r>
              <a:rPr lang="cs-CZ" sz="2800" dirty="0" err="1"/>
              <a:t>Cros-ower</a:t>
            </a:r>
            <a:r>
              <a:rPr lang="cs-CZ" sz="2800" dirty="0"/>
              <a:t> studie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44987" y="3794353"/>
            <a:ext cx="11784563" cy="2334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dirty="0" err="1">
                <a:solidFill>
                  <a:schemeClr val="tx2"/>
                </a:solidFill>
              </a:rPr>
              <a:t>Cros-ower</a:t>
            </a:r>
            <a:r>
              <a:rPr lang="cs-CZ" sz="1800" dirty="0">
                <a:solidFill>
                  <a:schemeClr val="tx2"/>
                </a:solidFill>
              </a:rPr>
              <a:t> studie  </a:t>
            </a:r>
            <a:r>
              <a:rPr lang="cs-CZ" sz="1800" dirty="0"/>
              <a:t>- výzkumný soubor změřen před zásahem, poté manipulace (intervence), poté opětovné měření</a:t>
            </a:r>
          </a:p>
          <a:p>
            <a:pPr marL="7200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Nekontrolovaná studie </a:t>
            </a:r>
            <a:r>
              <a:rPr lang="cs-CZ" sz="1800" dirty="0"/>
              <a:t>– stav po zásahu je srovnáván s daty v minulosti</a:t>
            </a:r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30" name="Šipka doprava 29"/>
          <p:cNvSpPr/>
          <p:nvPr/>
        </p:nvSpPr>
        <p:spPr>
          <a:xfrm>
            <a:off x="3611675" y="2682117"/>
            <a:ext cx="4851189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Manipulace (intervence)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02383" y="5703416"/>
            <a:ext cx="11659462" cy="677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19</a:t>
            </a:fld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7DF25B0-0D2B-40D9-914E-E813C876A9D2}"/>
              </a:ext>
            </a:extLst>
          </p:cNvPr>
          <p:cNvSpPr/>
          <p:nvPr/>
        </p:nvSpPr>
        <p:spPr bwMode="auto">
          <a:xfrm>
            <a:off x="257267" y="259708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  <a:latin typeface="+mn-lt"/>
              </a:rPr>
              <a:t>Počáteční měření výzkumného souboru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7A8C3A2-0D96-42C2-976E-EBD62A3FE40D}"/>
              </a:ext>
            </a:extLst>
          </p:cNvPr>
          <p:cNvSpPr/>
          <p:nvPr/>
        </p:nvSpPr>
        <p:spPr bwMode="auto">
          <a:xfrm>
            <a:off x="8462864" y="261584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měření výzkumného souboru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1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8222" y="2239996"/>
            <a:ext cx="10823035" cy="643163"/>
          </a:xfrm>
        </p:spPr>
        <p:txBody>
          <a:bodyPr/>
          <a:lstStyle/>
          <a:p>
            <a:r>
              <a:rPr lang="cs-CZ" dirty="0"/>
              <a:t>2. Fáze výzkumu: plánování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8222" y="3429000"/>
            <a:ext cx="8748661" cy="2677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designu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cílového souboru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A7B803-17B3-4343-AB64-461B745CC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ED7F6-3898-43B5-A76F-73E64ED26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596" y="19220"/>
            <a:ext cx="11981404" cy="6598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Metody a techniky kvantitativního výzkumu –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2554" y="872716"/>
            <a:ext cx="5861945" cy="1653858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Neprovádí se intervence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Sleduje se jev přirozeně vyskytující a pak se numericky vyhodnocuje</a:t>
            </a:r>
          </a:p>
          <a:p>
            <a:pPr marL="72000">
              <a:lnSpc>
                <a:spcPts val="3600"/>
              </a:lnSpc>
            </a:pPr>
            <a:endParaRPr lang="cs-CZ" sz="2400" kern="1200" dirty="0"/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956200" y="1274701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613270" y="1282218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9273968" y="1458253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448311" y="941943"/>
            <a:ext cx="421461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978726" y="2526574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9615752" y="2533401"/>
            <a:ext cx="2264835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448311" y="2180271"/>
            <a:ext cx="42146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448310" y="3514051"/>
            <a:ext cx="42146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9282982" y="2742607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7010738" y="3869117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613270" y="3868103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9260456" y="4077835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67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6760556" y="758114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32ECED-8CBC-43E3-9690-471FDB4B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8FF14FBE-F29A-4614-8BA2-09E05671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20</a:t>
            </a:fld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02F7E53-E8E2-4234-8441-2FF4358B4A26}"/>
              </a:ext>
            </a:extLst>
          </p:cNvPr>
          <p:cNvSpPr txBox="1"/>
          <p:nvPr/>
        </p:nvSpPr>
        <p:spPr>
          <a:xfrm>
            <a:off x="242554" y="2926394"/>
            <a:ext cx="6099142" cy="28100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>
              <a:lnSpc>
                <a:spcPts val="3600"/>
              </a:lnSpc>
            </a:pPr>
            <a:r>
              <a:rPr lang="cs-CZ" sz="2400" kern="1200" dirty="0">
                <a:solidFill>
                  <a:schemeClr val="tx2"/>
                </a:solidFill>
                <a:latin typeface="+mj-lt"/>
              </a:rPr>
              <a:t>Deskriptivní = </a:t>
            </a:r>
            <a:r>
              <a:rPr lang="cs-CZ" sz="2400" kern="1200" dirty="0">
                <a:latin typeface="+mj-lt"/>
              </a:rPr>
              <a:t>popisné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>
                <a:latin typeface="+mj-lt"/>
              </a:rPr>
              <a:t>popisují distribuci proměnné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>
              <a:latin typeface="+mj-lt"/>
            </a:endParaRPr>
          </a:p>
          <a:p>
            <a:pPr marL="72000">
              <a:lnSpc>
                <a:spcPts val="3600"/>
              </a:lnSpc>
            </a:pPr>
            <a:r>
              <a:rPr lang="cs-CZ" sz="2400" kern="1200" dirty="0">
                <a:solidFill>
                  <a:schemeClr val="tx2"/>
                </a:solidFill>
                <a:latin typeface="+mj-lt"/>
              </a:rPr>
              <a:t>Analytické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>
                <a:latin typeface="+mj-lt"/>
              </a:rPr>
              <a:t>ověřují zda opravdu existuje vztah mezi proměnnými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36710" y="840160"/>
            <a:ext cx="9946433" cy="259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lvl="2"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Eliminace působení rušivých proměnných</a:t>
            </a:r>
          </a:p>
          <a:p>
            <a:pPr lvl="1"/>
            <a:r>
              <a:rPr lang="cs-CZ" dirty="0"/>
              <a:t>Rychlý sběr a analýza výsledků</a:t>
            </a:r>
          </a:p>
          <a:p>
            <a:pPr lvl="1"/>
            <a:r>
              <a:rPr lang="cs-CZ" dirty="0"/>
              <a:t>Výzkumník je pozorovatel – výsledky jsou na něm nezávislé</a:t>
            </a:r>
          </a:p>
          <a:p>
            <a:pPr lvl="1"/>
            <a:r>
              <a:rPr lang="cs-CZ" dirty="0"/>
              <a:t>Využití standardizovaných výzkumných nástrojů garantuje vysokou validitu výsledků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18189" t="37567" r="69576" b="41005"/>
          <a:stretch/>
        </p:blipFill>
        <p:spPr bwMode="auto">
          <a:xfrm>
            <a:off x="223174" y="84360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136710" y="3730328"/>
            <a:ext cx="9946433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</a:t>
            </a:r>
          </a:p>
          <a:p>
            <a:pPr lvl="1"/>
            <a:r>
              <a:rPr lang="cs-CZ" dirty="0"/>
              <a:t>Výzkumník může zapomenout sledovat důležité proměnné</a:t>
            </a:r>
          </a:p>
          <a:p>
            <a:pPr lvl="1"/>
            <a:r>
              <a:rPr lang="cs-CZ" dirty="0"/>
              <a:t>Výsledky mohou být příliš abstraktní, obecné</a:t>
            </a:r>
          </a:p>
          <a:p>
            <a:pPr lvl="1"/>
            <a:r>
              <a:rPr lang="cs-CZ" dirty="0"/>
              <a:t>Malá flexibilita – nemohu již reagovat na nové zjištění v průběhu výzkumu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5"/>
          <a:srcRect l="33566" t="38625" r="53867" b="41534"/>
          <a:stretch/>
        </p:blipFill>
        <p:spPr bwMode="auto">
          <a:xfrm>
            <a:off x="223174" y="3793696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C247A3-7564-47EB-B91A-25B34358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6BDEB7-954A-4F70-A4A5-80032D06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799" y="19220"/>
            <a:ext cx="775374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121804" y="61215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bg1"/>
                </a:solidFill>
              </a:rPr>
              <a:t>Vymezení výzkumného problému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Popisek se šipkou dolů 6"/>
          <p:cNvSpPr/>
          <p:nvPr/>
        </p:nvSpPr>
        <p:spPr>
          <a:xfrm>
            <a:off x="177443" y="1504341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148438" y="932035"/>
            <a:ext cx="3528392" cy="504055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dk1"/>
                </a:solidFill>
              </a:rPr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157312" y="2407109"/>
            <a:ext cx="3528392" cy="1389003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166186" y="3666372"/>
            <a:ext cx="3528392" cy="821251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Předvýzkum</a:t>
            </a:r>
            <a:r>
              <a:rPr lang="cs-CZ" dirty="0"/>
              <a:t> </a:t>
            </a:r>
          </a:p>
          <a:p>
            <a:pPr algn="ctr"/>
            <a:r>
              <a:rPr lang="cs-CZ" sz="1200" dirty="0"/>
              <a:t>(ověření výzkumného nástroje)</a:t>
            </a:r>
            <a:endParaRPr lang="cs-CZ" dirty="0"/>
          </a:p>
        </p:txBody>
      </p:sp>
      <p:sp>
        <p:nvSpPr>
          <p:cNvPr id="11" name="Popisek se šipkou dolů 10"/>
          <p:cNvSpPr/>
          <p:nvPr/>
        </p:nvSpPr>
        <p:spPr>
          <a:xfrm>
            <a:off x="166186" y="4504859"/>
            <a:ext cx="3538258" cy="98070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8438" y="5532747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algn="ctr"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04050" y="2420331"/>
            <a:ext cx="7464489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jejich vyjádření v tabulkách, kontingenčních tabulkách, grafech v absolutních i relativních četnostech (%)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A181DE-6F42-4372-8120-48510EE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C8A91D-02A7-4473-83BF-134F8D63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22</a:t>
            </a:fld>
            <a:endParaRPr lang="cs-CZ"/>
          </a:p>
        </p:txBody>
      </p:sp>
      <p:sp>
        <p:nvSpPr>
          <p:cNvPr id="14" name="Bublinový popisek: se šipkou doleva 13">
            <a:extLst>
              <a:ext uri="{FF2B5EF4-FFF2-40B4-BE49-F238E27FC236}">
                <a16:creationId xmlns:a16="http://schemas.microsoft.com/office/drawing/2014/main" id="{7DF716A5-C1A0-4058-A621-CED7379FA984}"/>
              </a:ext>
            </a:extLst>
          </p:cNvPr>
          <p:cNvSpPr/>
          <p:nvPr/>
        </p:nvSpPr>
        <p:spPr bwMode="auto">
          <a:xfrm>
            <a:off x="3704444" y="4633612"/>
            <a:ext cx="5439747" cy="3364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50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Analýza dat se zahajuje po jejich kompletním sesbírání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581" y="2420889"/>
            <a:ext cx="9228356" cy="1793167"/>
          </a:xfrm>
        </p:spPr>
        <p:txBody>
          <a:bodyPr/>
          <a:lstStyle/>
          <a:p>
            <a:r>
              <a:rPr lang="cs-CZ" dirty="0"/>
              <a:t>Reliabilita a validita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63BAA9-6556-40F3-88AE-70ACC7779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EAA8B7-C235-467F-9D25-0CBC1B330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23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9886" y="67755"/>
            <a:ext cx="8194123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159886" y="464723"/>
            <a:ext cx="11992903" cy="568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Jsou pojmy charakterizující vnitřní vlastnosti výzkumných metod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Pokud je výzkumný nástroj validní musí být i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. Opačně to ovšem neplatí –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 nástroj nemusí získávat validní informace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2855691"/>
              </p:ext>
            </p:extLst>
          </p:nvPr>
        </p:nvGraphicFramePr>
        <p:xfrm>
          <a:off x="414000" y="1929960"/>
          <a:ext cx="110083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CB3E4-2A29-4C43-A0EA-58B6CC8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5768C6-011F-409B-BA6B-D7EBA1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848" y="61613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 a reliabilita: posuzované parametry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0590" t="19841" r="30718" b="49206"/>
          <a:stretch/>
        </p:blipFill>
        <p:spPr bwMode="auto">
          <a:xfrm>
            <a:off x="720000" y="700354"/>
            <a:ext cx="5472608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91469" y="548680"/>
            <a:ext cx="5800531" cy="4760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0" indent="0" eaLnBrk="1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5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</a:rPr>
              <a:t>Selekční chyba: </a:t>
            </a:r>
            <a:r>
              <a:rPr lang="cs-CZ" sz="2000" dirty="0"/>
              <a:t>chyba ve výběru výzkumného vzorku</a:t>
            </a:r>
          </a:p>
          <a:p>
            <a:r>
              <a:rPr lang="cs-CZ" sz="2000" dirty="0">
                <a:solidFill>
                  <a:schemeClr val="tx2"/>
                </a:solidFill>
              </a:rPr>
              <a:t>Specifické události: </a:t>
            </a:r>
            <a:r>
              <a:rPr lang="cs-CZ" sz="2000" dirty="0"/>
              <a:t>odehraje se něco v průběhu výzkumu</a:t>
            </a:r>
          </a:p>
          <a:p>
            <a:r>
              <a:rPr lang="cs-CZ" sz="2000" dirty="0">
                <a:solidFill>
                  <a:schemeClr val="tx2"/>
                </a:solidFill>
              </a:rPr>
              <a:t>Změny subjektů</a:t>
            </a:r>
            <a:r>
              <a:rPr lang="cs-CZ" sz="2000" dirty="0"/>
              <a:t>: vývoj a změny výzkumných subjektů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Zkušenost: </a:t>
            </a:r>
            <a:r>
              <a:rPr lang="cs-CZ" sz="2000" dirty="0"/>
              <a:t>zkušenost výzkumných subjektů s podobným testováním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Nejednotný</a:t>
            </a:r>
            <a:r>
              <a:rPr lang="cs-CZ" sz="2000" dirty="0"/>
              <a:t> a špatně organizovaný sběr dat</a:t>
            </a:r>
          </a:p>
          <a:p>
            <a:r>
              <a:rPr lang="cs-CZ" sz="2000" dirty="0">
                <a:solidFill>
                  <a:schemeClr val="tx2"/>
                </a:solidFill>
              </a:rPr>
              <a:t>Odstoupení</a:t>
            </a:r>
            <a:r>
              <a:rPr lang="cs-CZ" sz="2000" dirty="0"/>
              <a:t> z výzkumu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4000" y="5231580"/>
            <a:ext cx="10177006" cy="86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0" indent="0" eaLnBrk="1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5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</a:rPr>
              <a:t>Systematická chyba: </a:t>
            </a:r>
            <a:r>
              <a:rPr lang="cs-CZ" sz="2000" dirty="0"/>
              <a:t>opakovaná chyba (např. váha váží vždy o 1 kg víc)</a:t>
            </a:r>
          </a:p>
          <a:p>
            <a:r>
              <a:rPr lang="cs-CZ" sz="2000" dirty="0">
                <a:solidFill>
                  <a:schemeClr val="tx2"/>
                </a:solidFill>
              </a:rPr>
              <a:t>Nahodilá chyba: </a:t>
            </a:r>
            <a:r>
              <a:rPr lang="cs-CZ" sz="2000" dirty="0"/>
              <a:t>vyskytují se nahodile, není známa příčina jejich vzniku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EA33C5-61D3-4DE3-9E65-C693EC16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9EBC49-1560-451D-9854-9C5DC67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89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691" y="6236"/>
            <a:ext cx="8208912" cy="72008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Validita: typy validity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161827"/>
              </p:ext>
            </p:extLst>
          </p:nvPr>
        </p:nvGraphicFramePr>
        <p:xfrm>
          <a:off x="97972" y="494328"/>
          <a:ext cx="119960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139597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8226" y="333864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KRITERIÁLNÍ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691" y="508125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KONSTRUKTOVÁ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6254F-D5F5-4575-B618-B78CF7DE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78267-4282-478D-B82C-5317C83F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26</a:t>
            </a:fld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EEC7DC2-9904-411D-A808-2A8A193CBFD2}"/>
              </a:ext>
            </a:extLst>
          </p:cNvPr>
          <p:cNvSpPr/>
          <p:nvPr/>
        </p:nvSpPr>
        <p:spPr bwMode="auto">
          <a:xfrm>
            <a:off x="0" y="378000"/>
            <a:ext cx="12192000" cy="218776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59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503" y="53964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02907"/>
              </p:ext>
            </p:extLst>
          </p:nvPr>
        </p:nvGraphicFramePr>
        <p:xfrm>
          <a:off x="133738" y="535876"/>
          <a:ext cx="11924523" cy="5611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75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9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Phdr.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6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C93C7C-89CF-44D5-B026-25ADC621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012319-95BF-4CCB-B89F-BCA2951D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728" y="26643"/>
            <a:ext cx="8208912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1659342"/>
              </p:ext>
            </p:extLst>
          </p:nvPr>
        </p:nvGraphicFramePr>
        <p:xfrm>
          <a:off x="176766" y="620688"/>
          <a:ext cx="717000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858887"/>
            <a:ext cx="102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600" dirty="0"/>
              <a:t>RETEST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766" y="1606610"/>
            <a:ext cx="15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400" dirty="0"/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766" y="3249960"/>
            <a:ext cx="151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190" y="4204375"/>
            <a:ext cx="141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4471" y="2417963"/>
            <a:ext cx="15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PROTICHŮDNÝ NÁSTROJ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63556" y="5513042"/>
            <a:ext cx="14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KUBER-RICHARDSONŮV KOEFICIENT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82728" y="647331"/>
            <a:ext cx="475212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1943887"/>
              </p:ext>
            </p:extLst>
          </p:nvPr>
        </p:nvGraphicFramePr>
        <p:xfrm>
          <a:off x="8556104" y="80636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1281013" y="1699066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7346767" y="3584629"/>
            <a:ext cx="4752124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91728BC4-D6FE-4007-942C-0BD3AEBB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AF5DCDF5-2DE3-4F70-BC55-3839E7E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28</a:t>
            </a:fld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E8A10A8-AC62-438C-9AF1-64182169EA92}"/>
              </a:ext>
            </a:extLst>
          </p:cNvPr>
          <p:cNvSpPr/>
          <p:nvPr/>
        </p:nvSpPr>
        <p:spPr>
          <a:xfrm>
            <a:off x="176765" y="4910970"/>
            <a:ext cx="149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CROMBACHOVA ALFA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12" y="157965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6612" y="908721"/>
            <a:ext cx="1200538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9D161A-DA77-43D9-89EC-0F9F60B9E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BB439F-1931-4715-8AAA-A604BAF12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84043" y="154157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72071"/>
              </p:ext>
            </p:extLst>
          </p:nvPr>
        </p:nvGraphicFramePr>
        <p:xfrm>
          <a:off x="0" y="625150"/>
          <a:ext cx="12061371" cy="62328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55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Prozkoumat komplexnost jevu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Prozkoumat rozebrat eliminovat chyby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Zkoumat jevy a vztahy a porozumět jim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Vytvářet teorie, popisy a hypotézy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Flexibilita, holismus, důslednost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Řízení, standardizace, kategorizace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Interaktivní, měnné jevy, zúčastněný výzkumník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Většinou účelový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Ideálně náhodný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 analýza a sběr dat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80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MŮŽE BÝT: 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časová, místní, souborová. </a:t>
                      </a:r>
                    </a:p>
                  </a:txBody>
                  <a:tcPr marL="68580" marR="68580" marT="0" marB="0">
                    <a:solidFill>
                      <a:srgbClr val="0000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936756"/>
            <a:ext cx="7616494" cy="702182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1A9D09-22F0-40F3-BD53-094752BC5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BA2B0-03E0-44AE-A2BB-2FB0AB5FC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30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011" y="2404564"/>
            <a:ext cx="12106989" cy="617755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cs-CZ" dirty="0"/>
              <a:t>Kvalitativní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200E99-771E-4195-8F55-D94FE158C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0CC21A-2872-4FEB-A787-5F22FBF06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pic>
        <p:nvPicPr>
          <p:cNvPr id="5" name="Picture 2" descr="Výsledek obrázku">
            <a:extLst>
              <a:ext uri="{FF2B5EF4-FFF2-40B4-BE49-F238E27FC236}">
                <a16:creationId xmlns:a16="http://schemas.microsoft.com/office/drawing/2014/main" id="{6E0E3608-FA15-4526-9283-091EEB95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022319"/>
            <a:ext cx="33380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63BC31-C622-4C6C-AA04-41EB13C9827E}"/>
              </a:ext>
            </a:extLst>
          </p:cNvPr>
          <p:cNvSpPr txBox="1"/>
          <p:nvPr/>
        </p:nvSpPr>
        <p:spPr>
          <a:xfrm>
            <a:off x="413999" y="1632964"/>
            <a:ext cx="27238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Fenomenologie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B0E332-EA54-4D17-A2AF-DB77AB674B77}"/>
              </a:ext>
            </a:extLst>
          </p:cNvPr>
          <p:cNvSpPr txBox="1"/>
          <p:nvPr/>
        </p:nvSpPr>
        <p:spPr>
          <a:xfrm>
            <a:off x="413998" y="2547213"/>
            <a:ext cx="27238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Interpretivismus</a:t>
            </a:r>
            <a:endParaRPr lang="cs-CZ" sz="28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3385C8-DD19-4C89-9A32-BFA886EA4C76}"/>
              </a:ext>
            </a:extLst>
          </p:cNvPr>
          <p:cNvSpPr txBox="1"/>
          <p:nvPr/>
        </p:nvSpPr>
        <p:spPr>
          <a:xfrm>
            <a:off x="413999" y="5240233"/>
            <a:ext cx="27238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Etnografie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868002-B266-4E13-B577-6E08CF03FEBD}"/>
              </a:ext>
            </a:extLst>
          </p:cNvPr>
          <p:cNvSpPr txBox="1"/>
          <p:nvPr/>
        </p:nvSpPr>
        <p:spPr>
          <a:xfrm>
            <a:off x="413998" y="4323829"/>
            <a:ext cx="27238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Etnografie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A55D219-DF5B-444E-934E-EB76375A1828}"/>
              </a:ext>
            </a:extLst>
          </p:cNvPr>
          <p:cNvSpPr txBox="1"/>
          <p:nvPr/>
        </p:nvSpPr>
        <p:spPr>
          <a:xfrm>
            <a:off x="413998" y="3353061"/>
            <a:ext cx="27238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N</a:t>
            </a:r>
            <a:r>
              <a:rPr lang="cs-CZ" sz="2800" dirty="0">
                <a:latin typeface="+mn-lt"/>
              </a:rPr>
              <a:t>aturalismus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E7454-ACF6-48CB-B21A-E8A1A2056482}"/>
              </a:ext>
            </a:extLst>
          </p:cNvPr>
          <p:cNvSpPr txBox="1"/>
          <p:nvPr/>
        </p:nvSpPr>
        <p:spPr>
          <a:xfrm>
            <a:off x="8963052" y="1495544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J</a:t>
            </a:r>
            <a:r>
              <a:rPr lang="cs-CZ" sz="2800" dirty="0">
                <a:latin typeface="+mn-lt"/>
              </a:rPr>
              <a:t>edinečnost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504A89-8604-4C75-A2F8-E0A3C347B7E8}"/>
              </a:ext>
            </a:extLst>
          </p:cNvPr>
          <p:cNvSpPr txBox="1"/>
          <p:nvPr/>
        </p:nvSpPr>
        <p:spPr>
          <a:xfrm>
            <a:off x="8963052" y="2240138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Dynamičnost</a:t>
            </a:r>
            <a:endParaRPr lang="cs-CZ" sz="2800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EEEA3AC-C570-42E0-BA11-53652C8167FD}"/>
              </a:ext>
            </a:extLst>
          </p:cNvPr>
          <p:cNvSpPr txBox="1"/>
          <p:nvPr/>
        </p:nvSpPr>
        <p:spPr>
          <a:xfrm>
            <a:off x="8963051" y="3884312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/>
              <a:t>Historický vývoj</a:t>
            </a:r>
            <a:endParaRPr lang="cs-CZ" sz="2800" dirty="0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8E808-EF52-4E2B-897B-0C48BC1CCD75}"/>
              </a:ext>
            </a:extLst>
          </p:cNvPr>
          <p:cNvSpPr txBox="1"/>
          <p:nvPr/>
        </p:nvSpPr>
        <p:spPr>
          <a:xfrm>
            <a:off x="8963052" y="3070433"/>
            <a:ext cx="28149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800" dirty="0" err="1"/>
              <a:t>Kontextuálnost</a:t>
            </a:r>
            <a:endParaRPr lang="cs-CZ" sz="2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76" y="19220"/>
            <a:ext cx="624890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3380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49575" y="485192"/>
            <a:ext cx="5498081" cy="3663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cs-CZ" sz="1800" dirty="0">
                <a:solidFill>
                  <a:srgbClr val="0000DC"/>
                </a:solidFill>
              </a:rPr>
              <a:t>Filozofické směry:</a:t>
            </a:r>
          </a:p>
          <a:p>
            <a:r>
              <a:rPr lang="cs-CZ" sz="1800" b="1" dirty="0"/>
              <a:t>Naturalismus</a:t>
            </a:r>
            <a:r>
              <a:rPr lang="cs-CZ" sz="1800" dirty="0"/>
              <a:t> – zkoumat v co nejpřirozenějším prostředí (pouze pozorovat)</a:t>
            </a:r>
          </a:p>
          <a:p>
            <a:r>
              <a:rPr lang="cs-CZ" sz="1800" b="1" dirty="0" err="1"/>
              <a:t>Interpretivismus</a:t>
            </a:r>
            <a:r>
              <a:rPr lang="cs-CZ" sz="1800" dirty="0"/>
              <a:t> – pozorování podléhá subjektivní interpretaci (vystihnu názor zkoumané osoby, ale soudy už jsou mé)</a:t>
            </a:r>
          </a:p>
          <a:p>
            <a:r>
              <a:rPr lang="cs-CZ" sz="1800" b="1" dirty="0"/>
              <a:t>Etnografie </a:t>
            </a:r>
            <a:r>
              <a:rPr lang="cs-CZ" sz="1800" dirty="0"/>
              <a:t> - jev ovlivní kultura a sociální vztahy</a:t>
            </a:r>
          </a:p>
          <a:p>
            <a:r>
              <a:rPr lang="cs-CZ" sz="1800" b="1" dirty="0"/>
              <a:t>Fenomenologie</a:t>
            </a:r>
            <a:r>
              <a:rPr lang="cs-CZ" sz="1800" dirty="0"/>
              <a:t> 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36995" y="485191"/>
            <a:ext cx="5657057" cy="4553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Vychází z předpokladu že jev je: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Dynamický</a:t>
            </a:r>
            <a:r>
              <a:rPr lang="cs-CZ" sz="1800" dirty="0">
                <a:latin typeface="+mn-lt"/>
              </a:rPr>
              <a:t> – mění se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Jedinečný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 err="1">
                <a:latin typeface="+mn-lt"/>
              </a:rPr>
              <a:t>Kontextuálnost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– při pozorování nelze eliminovat intervenující proměnné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Historičnost </a:t>
            </a:r>
            <a:r>
              <a:rPr lang="cs-CZ" sz="1800" dirty="0">
                <a:latin typeface="+mn-lt"/>
              </a:rPr>
              <a:t>– jev je ovlivněn svým vývojem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Reflektuje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Nekvantifikovatelný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Princip induktivní logiky </a:t>
            </a:r>
            <a:r>
              <a:rPr lang="cs-CZ" sz="1800" dirty="0">
                <a:latin typeface="+mn-lt"/>
              </a:rPr>
              <a:t>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81432" y="5228333"/>
            <a:ext cx="8107204" cy="1359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Umožní problémy prozkoumat do hloubky.</a:t>
            </a:r>
          </a:p>
          <a:p>
            <a:pPr marL="72000" indent="0" algn="ctr">
              <a:buNone/>
            </a:pPr>
            <a:r>
              <a:rPr lang="cs-CZ" dirty="0"/>
              <a:t>Snaha o zachycení problému i s jeho jedinečností.</a:t>
            </a:r>
          </a:p>
          <a:p>
            <a:pPr marL="72000" indent="0" algn="ctr">
              <a:buNone/>
            </a:pPr>
            <a:r>
              <a:rPr lang="cs-CZ" dirty="0"/>
              <a:t>Odpovídá na otázku „proč“.</a:t>
            </a:r>
          </a:p>
          <a:p>
            <a:endParaRPr lang="cs-CZ" dirty="0"/>
          </a:p>
        </p:txBody>
      </p:sp>
      <p:sp>
        <p:nvSpPr>
          <p:cNvPr id="7" name="Rámeček 6"/>
          <p:cNvSpPr/>
          <p:nvPr/>
        </p:nvSpPr>
        <p:spPr>
          <a:xfrm>
            <a:off x="3581432" y="5038531"/>
            <a:ext cx="8520372" cy="181947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8" y="152664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" y="666760"/>
            <a:ext cx="12192000" cy="55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Osobní a kulturní konstrukce nemocí, prevence, léčby a rizik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Hodnocení zda určité postoje, způsoby chování a jednání mohou souviset s výskytem nemoc/jevu 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Život s nemocí  zvládání fyzických, psychických, sociálních následků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Omezení z důvodu nemoci, léčby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Obranné mechanizmy a strategie, které využívají při řešení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Zkušenosti s tvorbou rozhodnutí na počátku a konci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Nutno respektovat etické normy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 pacientů, nebo jejich blízkých, v terminální fázi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pozorování, žen (nebo jejich blízkých), které se rozhodly podstoupit interrupci nebo dát dítě k adopci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Sledování, zda jsou v praxi dodržovány postupy lege </a:t>
            </a:r>
            <a:r>
              <a:rPr lang="cs-CZ" sz="1800" dirty="0" err="1"/>
              <a:t>artis</a:t>
            </a:r>
            <a:r>
              <a:rPr lang="cs-CZ" sz="1800" dirty="0"/>
              <a:t> (proč nejsou)?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s profesionály o adekvátnosti/neadekvátnosti určitého postupu péče</a:t>
            </a:r>
          </a:p>
          <a:p>
            <a:pPr lvl="1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258B38-A149-43D1-A06B-83C1CC5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B9ABF-5A12-4EA0-BEB5-A80FCFF4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122" y="0"/>
            <a:ext cx="11849877" cy="118327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800" dirty="0"/>
              <a:t>Požadavky na výzkumníka v kvalitativním výzkumu</a:t>
            </a:r>
            <a:br>
              <a:rPr lang="cs-CZ" sz="3800" dirty="0"/>
            </a:br>
            <a:endParaRPr lang="cs-CZ" sz="38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2122" y="2081990"/>
            <a:ext cx="5576253" cy="234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Dostatek znalostí – o problému o kvalitativním výzkumu</a:t>
            </a:r>
          </a:p>
          <a:p>
            <a:r>
              <a:rPr lang="cs-CZ" dirty="0"/>
              <a:t>Důležité je vypracovat podrobné materiály instruující způsobu získávání zpracování dat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Rámeček 5"/>
          <p:cNvSpPr/>
          <p:nvPr/>
        </p:nvSpPr>
        <p:spPr>
          <a:xfrm>
            <a:off x="342122" y="591634"/>
            <a:ext cx="11507756" cy="1183269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14000" y="736872"/>
            <a:ext cx="11314580" cy="679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2300" dirty="0"/>
              <a:t>Kvalitativní výzkum bývá méně strukturovaný než kvantitativní, o to větší požadavky klade na výzkumníka.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35C0F6-4922-4755-814F-67973452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816D773-DFFB-41B3-8E7F-EE4B9229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7</a:t>
            </a:fld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9D17F8-1905-4657-95CF-7BF2720AEB12}"/>
              </a:ext>
            </a:extLst>
          </p:cNvPr>
          <p:cNvSpPr/>
          <p:nvPr/>
        </p:nvSpPr>
        <p:spPr>
          <a:xfrm>
            <a:off x="7483151" y="2064154"/>
            <a:ext cx="4366727" cy="234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Vnímavost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Intuice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Kreativita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Kritické myšlení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Logické myšlení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67656"/>
            <a:ext cx="11650482" cy="476672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33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31455587"/>
              </p:ext>
            </p:extLst>
          </p:nvPr>
        </p:nvGraphicFramePr>
        <p:xfrm>
          <a:off x="289249" y="626368"/>
          <a:ext cx="11902751" cy="58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51473-FFEE-468D-BED9-2D18703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B87CFC-E8AF-4174-9948-DFE0590D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64606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63013" y="765109"/>
            <a:ext cx="7967227" cy="3615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Je flexibilní: </a:t>
            </a:r>
          </a:p>
          <a:p>
            <a:pPr lvl="2"/>
            <a:r>
              <a:rPr lang="cs-CZ" dirty="0"/>
              <a:t>Zjistím nové informace v průběhu sběru dat a mohu je zakomponovat do dalšího průběhu výzkumu</a:t>
            </a:r>
          </a:p>
          <a:p>
            <a:pPr lvl="2"/>
            <a:r>
              <a:rPr lang="cs-CZ" dirty="0"/>
              <a:t>Probíhá průběžná analýza dat (v době jejich sběru) a její výsledky ovlivňují další výzkumný postup</a:t>
            </a:r>
          </a:p>
          <a:p>
            <a:pPr marL="324000" lvl="1" indent="0">
              <a:buNone/>
            </a:pPr>
            <a:r>
              <a:rPr lang="cs-CZ" dirty="0"/>
              <a:t>Snaží se o porozumění celku – pozorování jevu v přirozeném prostředí:</a:t>
            </a:r>
          </a:p>
          <a:p>
            <a:pPr lvl="2"/>
            <a:r>
              <a:rPr lang="cs-CZ" dirty="0"/>
              <a:t>„Nevytrhává“ pozorovaný jev z kontextu</a:t>
            </a:r>
          </a:p>
          <a:p>
            <a:pPr marL="324000" lvl="1" indent="0">
              <a:buNone/>
            </a:pPr>
            <a:r>
              <a:rPr lang="cs-CZ" dirty="0"/>
              <a:t>Výzkumník je součástí výzkumu</a:t>
            </a:r>
          </a:p>
          <a:p>
            <a:pPr marL="324000" lvl="1" indent="0">
              <a:buNone/>
            </a:pPr>
            <a:r>
              <a:rPr lang="cs-CZ" dirty="0"/>
              <a:t>Validitu výzkumu lze navýšit tím, že analýzu výsledků provedou dva výzkumníci a hledá se shoda v jejich konsenzu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4"/>
          <a:srcRect l="18189" t="37567" r="69576" b="41005"/>
          <a:stretch/>
        </p:blipFill>
        <p:spPr bwMode="auto">
          <a:xfrm>
            <a:off x="114417" y="765109"/>
            <a:ext cx="1459859" cy="328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663013" y="4776613"/>
            <a:ext cx="7967227" cy="1055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Problematická generalizace výsledků</a:t>
            </a:r>
          </a:p>
          <a:p>
            <a:pPr marL="324000" lvl="1" indent="0">
              <a:buNone/>
            </a:pPr>
            <a:r>
              <a:rPr lang="cs-CZ" dirty="0"/>
              <a:t>Výzkum časově náročný</a:t>
            </a:r>
          </a:p>
          <a:p>
            <a:pPr marL="324000" lvl="1" indent="0">
              <a:buNone/>
            </a:pPr>
            <a:r>
              <a:rPr lang="cs-CZ" dirty="0"/>
              <a:t>Výsledky jsou do značné míry ovlivnitelné výzkumníkem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33566" t="38625" r="53867" b="41534"/>
          <a:stretch/>
        </p:blipFill>
        <p:spPr bwMode="auto">
          <a:xfrm>
            <a:off x="84837" y="4351303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D4624A-CCFE-49B3-A79B-79255967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A5AFFB-A77D-4DE2-B61A-2B9FFF88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404</TotalTime>
  <Words>3212</Words>
  <Application>Microsoft Office PowerPoint</Application>
  <PresentationFormat>Širokoúhlá obrazovka</PresentationFormat>
  <Paragraphs>502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Fáze výzkumného procesu</vt:lpstr>
      <vt:lpstr>2. Fáze výzkumu: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Základní metody kvalitativního výzkumu</vt:lpstr>
      <vt:lpstr>Fenomenologické přístupy</vt:lpstr>
      <vt:lpstr>Zakotvená teorie</vt:lpstr>
      <vt:lpstr>Etnografické přístupy</vt:lpstr>
      <vt:lpstr>Případové studie</vt:lpstr>
      <vt:lpstr>Schéma kvalitativního výzkum</vt:lpstr>
      <vt:lpstr>Kvantitativní výzkum</vt:lpstr>
      <vt:lpstr>Kvantitativní výzkum</vt:lpstr>
      <vt:lpstr>Metody a techniky kvantitativního výzkumu – experiment</vt:lpstr>
      <vt:lpstr>Metody a techniky kvantitativního výzkumu – Cros-ower studie </vt:lpstr>
      <vt:lpstr>Metody a techniky kvantitativního výzkumu –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 a reliabilita: posuzované parametry</vt:lpstr>
      <vt:lpstr>Validita: typy validity</vt:lpstr>
      <vt:lpstr>Expertní vlastnosti</vt:lpstr>
      <vt:lpstr>Reliabilita: způsoby ověření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32</cp:revision>
  <cp:lastPrinted>1601-01-01T00:00:00Z</cp:lastPrinted>
  <dcterms:created xsi:type="dcterms:W3CDTF">2021-09-08T10:42:39Z</dcterms:created>
  <dcterms:modified xsi:type="dcterms:W3CDTF">2022-09-21T11:38:37Z</dcterms:modified>
</cp:coreProperties>
</file>