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6"/>
  </p:notesMasterIdLst>
  <p:handoutMasterIdLst>
    <p:handoutMasterId r:id="rId17"/>
  </p:handoutMasterIdLst>
  <p:sldIdLst>
    <p:sldId id="256" r:id="rId2"/>
    <p:sldId id="337" r:id="rId3"/>
    <p:sldId id="336" r:id="rId4"/>
    <p:sldId id="427" r:id="rId5"/>
    <p:sldId id="428" r:id="rId6"/>
    <p:sldId id="423" r:id="rId7"/>
    <p:sldId id="412" r:id="rId8"/>
    <p:sldId id="300" r:id="rId9"/>
    <p:sldId id="301" r:id="rId10"/>
    <p:sldId id="393" r:id="rId11"/>
    <p:sldId id="338" r:id="rId12"/>
    <p:sldId id="422" r:id="rId13"/>
    <p:sldId id="425" r:id="rId14"/>
    <p:sldId id="426" r:id="rId15"/>
  </p:sldIdLst>
  <p:sldSz cx="12192000" cy="6858000"/>
  <p:notesSz cx="6858000" cy="9144000"/>
  <p:custDataLst>
    <p:tags r:id="rId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103" d="100"/>
          <a:sy n="103" d="100"/>
        </p:scale>
        <p:origin x="132" y="27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C3D610-A58E-4FCB-975D-713761586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EC5DCE5-526F-4F02-8D01-558E31A9D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753E6B-6E7E-4BEB-84A3-C9904EB92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3C10DD-3BE3-4B09-9C51-2C7FF6C19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223320-9D04-4A37-8063-0CAC5178B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52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4.png"/><Relationship Id="rId5" Type="http://schemas.openxmlformats.org/officeDocument/2006/relationships/hyperlink" Target="https://elearning.tul.cz/pluginfile.php/377521/mod_folder/content/0/4-12_atrium_oasis.pdf" TargetMode="Externa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3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Ošetřovatelský proces u poranění hrudníku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301248" y="582055"/>
            <a:ext cx="6598491" cy="64256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+mj-lt"/>
              </a:rPr>
              <a:t>HDH2O - hrudní drén bez </a:t>
            </a:r>
            <a:r>
              <a:rPr lang="cs-CZ" sz="1400" dirty="0" err="1">
                <a:solidFill>
                  <a:schemeClr val="tx1"/>
                </a:solidFill>
                <a:latin typeface="+mj-lt"/>
              </a:rPr>
              <a:t>aktvního</a:t>
            </a:r>
            <a:r>
              <a:rPr lang="cs-CZ" sz="1400" dirty="0">
                <a:solidFill>
                  <a:schemeClr val="tx1"/>
                </a:solidFill>
                <a:latin typeface="+mj-lt"/>
              </a:rPr>
              <a:t> sání (vodní zámek musí být vždy u hrudních drénů)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+mj-lt"/>
              </a:rPr>
              <a:t>AHS- hrudní drén z aktivním sáním - vodní zámek a napojení na aktivní sání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+mj-lt"/>
              </a:rPr>
              <a:t>Odvod vzduchu nebo tekutiny  z hrudní dutiny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+mj-lt"/>
              </a:rPr>
              <a:t>Komora vodního uzávěru: brání nasávání vzduchu z okolí za využití vodního zámku sterilní vodou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+mj-lt"/>
              </a:rPr>
              <a:t>Krabicový jednorázový drenážní systém - různý počet komor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200" dirty="0">
                <a:solidFill>
                  <a:schemeClr val="tx1"/>
                </a:solidFill>
                <a:latin typeface="+mj-lt"/>
              </a:rPr>
              <a:t>Drén musí stát v kolmé poloze pod úrovní hrudníku pacienta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200" dirty="0">
                <a:solidFill>
                  <a:schemeClr val="tx1"/>
                </a:solidFill>
                <a:latin typeface="+mj-lt"/>
              </a:rPr>
              <a:t>Hadice nesmí být zalomené (vypodložit velkou vrstvou krytí)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200" dirty="0">
                <a:solidFill>
                  <a:schemeClr val="tx1"/>
                </a:solidFill>
                <a:latin typeface="+mj-lt"/>
              </a:rPr>
              <a:t>Hadice nesmí být </a:t>
            </a:r>
            <a:r>
              <a:rPr lang="cs-CZ" sz="1200" dirty="0" err="1">
                <a:solidFill>
                  <a:schemeClr val="tx1"/>
                </a:solidFill>
                <a:latin typeface="+mj-lt"/>
              </a:rPr>
              <a:t>klemované</a:t>
            </a:r>
            <a:r>
              <a:rPr lang="cs-CZ" sz="1200" dirty="0">
                <a:solidFill>
                  <a:schemeClr val="tx1"/>
                </a:solidFill>
                <a:latin typeface="+mj-lt"/>
              </a:rPr>
              <a:t> (vyjma výměny sběrné nádoby - dvojí </a:t>
            </a:r>
            <a:r>
              <a:rPr lang="cs-CZ" sz="1200" dirty="0" err="1">
                <a:solidFill>
                  <a:schemeClr val="tx1"/>
                </a:solidFill>
                <a:latin typeface="+mj-lt"/>
              </a:rPr>
              <a:t>klemování</a:t>
            </a:r>
            <a:r>
              <a:rPr lang="cs-CZ" sz="1200" dirty="0">
                <a:solidFill>
                  <a:schemeClr val="tx1"/>
                </a:solidFill>
                <a:latin typeface="+mj-lt"/>
              </a:rPr>
              <a:t> – max. 1 minuta)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200" dirty="0">
                <a:solidFill>
                  <a:schemeClr val="tx1"/>
                </a:solidFill>
                <a:latin typeface="+mj-lt"/>
              </a:rPr>
              <a:t>Ke </a:t>
            </a:r>
            <a:r>
              <a:rPr lang="cs-CZ" sz="1200" dirty="0" err="1">
                <a:solidFill>
                  <a:schemeClr val="tx1"/>
                </a:solidFill>
                <a:latin typeface="+mj-lt"/>
              </a:rPr>
              <a:t>klemování</a:t>
            </a:r>
            <a:r>
              <a:rPr lang="cs-CZ" sz="1200" dirty="0">
                <a:solidFill>
                  <a:schemeClr val="tx1"/>
                </a:solidFill>
                <a:latin typeface="+mj-lt"/>
              </a:rPr>
              <a:t> vyžít peán s dlouhou pracovní částí a podložit ho mulovým čtvercem 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200" dirty="0">
                <a:solidFill>
                  <a:schemeClr val="tx1"/>
                </a:solidFill>
                <a:latin typeface="+mj-lt"/>
              </a:rPr>
              <a:t>Pravidelně kontrolujte funkčnost drenáže, těsnost zapojení, náplň vodního sloupce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200" dirty="0">
                <a:solidFill>
                  <a:schemeClr val="tx1"/>
                </a:solidFill>
                <a:latin typeface="+mj-lt"/>
              </a:rPr>
              <a:t>Více informací v přiloženém návodu na použití</a:t>
            </a:r>
          </a:p>
        </p:txBody>
      </p:sp>
      <p:pic>
        <p:nvPicPr>
          <p:cNvPr id="13" name="Obrázek 12"/>
          <p:cNvPicPr/>
          <p:nvPr/>
        </p:nvPicPr>
        <p:blipFill rotWithShape="1">
          <a:blip r:embed="rId3"/>
          <a:srcRect l="28621" t="6928" r="29053" b="6472"/>
          <a:stretch/>
        </p:blipFill>
        <p:spPr bwMode="auto">
          <a:xfrm>
            <a:off x="9419554" y="357075"/>
            <a:ext cx="2684245" cy="3182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Zaoblený obdélníkový bublinový popisek 13"/>
          <p:cNvSpPr/>
          <p:nvPr/>
        </p:nvSpPr>
        <p:spPr>
          <a:xfrm>
            <a:off x="10895560" y="0"/>
            <a:ext cx="1296440" cy="388588"/>
          </a:xfrm>
          <a:prstGeom prst="wedgeRoundRectCallout">
            <a:avLst>
              <a:gd name="adj1" fmla="val 5944"/>
              <a:gd name="adj2" fmla="val 463822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Sběrná komora</a:t>
            </a:r>
            <a:endParaRPr lang="cs-CZ" sz="1200" dirty="0"/>
          </a:p>
        </p:txBody>
      </p:sp>
      <p:sp>
        <p:nvSpPr>
          <p:cNvPr id="15" name="Zaoblený obdélníkový bublinový popisek 14"/>
          <p:cNvSpPr/>
          <p:nvPr/>
        </p:nvSpPr>
        <p:spPr>
          <a:xfrm>
            <a:off x="7621944" y="1201369"/>
            <a:ext cx="2320926" cy="540988"/>
          </a:xfrm>
          <a:prstGeom prst="wedgeRoundRectCallout">
            <a:avLst>
              <a:gd name="adj1" fmla="val 41867"/>
              <a:gd name="adj2" fmla="val 16177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Komora regulace sání: </a:t>
            </a:r>
            <a:r>
              <a:rPr 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plní se sterilní vodou dle požadovaného podtlaku</a:t>
            </a:r>
            <a:endParaRPr lang="cs-CZ" sz="1200" dirty="0"/>
          </a:p>
        </p:txBody>
      </p:sp>
      <p:sp>
        <p:nvSpPr>
          <p:cNvPr id="16" name="Zaoblený obdélníkový bublinový popisek 15"/>
          <p:cNvSpPr/>
          <p:nvPr/>
        </p:nvSpPr>
        <p:spPr>
          <a:xfrm>
            <a:off x="6987941" y="2085962"/>
            <a:ext cx="1849636" cy="1449955"/>
          </a:xfrm>
          <a:prstGeom prst="wedgeRoundRectCallout">
            <a:avLst>
              <a:gd name="adj1" fmla="val 127719"/>
              <a:gd name="adj2" fmla="val 822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Komora vodního uzávěru: </a:t>
            </a:r>
            <a:r>
              <a:rPr 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plní se sterilní vodou do 2 cm</a:t>
            </a:r>
          </a:p>
        </p:txBody>
      </p:sp>
      <p:sp>
        <p:nvSpPr>
          <p:cNvPr id="18" name="Zaoblený obdélníkový bublinový popisek 17"/>
          <p:cNvSpPr/>
          <p:nvPr/>
        </p:nvSpPr>
        <p:spPr>
          <a:xfrm>
            <a:off x="8317254" y="0"/>
            <a:ext cx="1161352" cy="742445"/>
          </a:xfrm>
          <a:prstGeom prst="wedgeRoundRectCallout">
            <a:avLst>
              <a:gd name="adj1" fmla="val 92764"/>
              <a:gd name="adj2" fmla="val -14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Vždy musí být naplněny obě komory </a:t>
            </a:r>
            <a:endParaRPr lang="cs-CZ" sz="1200" dirty="0"/>
          </a:p>
        </p:txBody>
      </p:sp>
      <p:pic>
        <p:nvPicPr>
          <p:cNvPr id="19" name="Obrázek 18"/>
          <p:cNvPicPr/>
          <p:nvPr/>
        </p:nvPicPr>
        <p:blipFill rotWithShape="1">
          <a:blip r:embed="rId4"/>
          <a:srcRect l="29279" t="16162" r="29037" b="12641"/>
          <a:stretch/>
        </p:blipFill>
        <p:spPr bwMode="auto">
          <a:xfrm>
            <a:off x="7697483" y="4153587"/>
            <a:ext cx="2648931" cy="26786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Zaoblený obdélníkový bublinový popisek 20"/>
          <p:cNvSpPr/>
          <p:nvPr/>
        </p:nvSpPr>
        <p:spPr>
          <a:xfrm>
            <a:off x="6457877" y="4132134"/>
            <a:ext cx="1240806" cy="540988"/>
          </a:xfrm>
          <a:prstGeom prst="wedgeRoundRectCallout">
            <a:avLst>
              <a:gd name="adj1" fmla="val 91258"/>
              <a:gd name="adj2" fmla="val 39471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Otvor pro plnění komory regulace sání</a:t>
            </a:r>
          </a:p>
        </p:txBody>
      </p:sp>
      <p:sp>
        <p:nvSpPr>
          <p:cNvPr id="22" name="Zaoblený obdélníkový bublinový popisek 21"/>
          <p:cNvSpPr/>
          <p:nvPr/>
        </p:nvSpPr>
        <p:spPr>
          <a:xfrm>
            <a:off x="10908509" y="4673122"/>
            <a:ext cx="1231485" cy="1234986"/>
          </a:xfrm>
          <a:prstGeom prst="wedgeRoundRectCallout">
            <a:avLst>
              <a:gd name="adj1" fmla="val -187017"/>
              <a:gd name="adj2" fmla="val -74652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Napojení pacienta -dvojhlavňový HD (lze napojit dva hrudní drény</a:t>
            </a:r>
          </a:p>
        </p:txBody>
      </p:sp>
      <p:sp>
        <p:nvSpPr>
          <p:cNvPr id="23" name="Zaoblený obdélníkový bublinový popisek 22"/>
          <p:cNvSpPr/>
          <p:nvPr/>
        </p:nvSpPr>
        <p:spPr>
          <a:xfrm>
            <a:off x="10908510" y="4674978"/>
            <a:ext cx="1231485" cy="1234986"/>
          </a:xfrm>
          <a:prstGeom prst="wedgeRoundRectCallout">
            <a:avLst>
              <a:gd name="adj1" fmla="val -105731"/>
              <a:gd name="adj2" fmla="val -7387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Napojení pacienta -dvojhlavňový HD (lze napojit dva hrudní drény)</a:t>
            </a:r>
          </a:p>
        </p:txBody>
      </p:sp>
      <p:pic>
        <p:nvPicPr>
          <p:cNvPr id="24" name="Obrázek 23"/>
          <p:cNvPicPr/>
          <p:nvPr/>
        </p:nvPicPr>
        <p:blipFill rotWithShape="1">
          <a:blip r:embed="rId5"/>
          <a:srcRect l="32229" t="8852" r="36491"/>
          <a:stretch/>
        </p:blipFill>
        <p:spPr bwMode="auto">
          <a:xfrm>
            <a:off x="1465416" y="4146931"/>
            <a:ext cx="1643935" cy="2657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Obdélník 24"/>
          <p:cNvSpPr/>
          <p:nvPr/>
        </p:nvSpPr>
        <p:spPr>
          <a:xfrm>
            <a:off x="9449323" y="3535917"/>
            <a:ext cx="2690671" cy="51788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Lze napojit aktivní hrudní sání</a:t>
            </a:r>
          </a:p>
        </p:txBody>
      </p:sp>
      <p:sp>
        <p:nvSpPr>
          <p:cNvPr id="26" name="Zaoblený obdélníkový bublinový popisek 25"/>
          <p:cNvSpPr/>
          <p:nvPr/>
        </p:nvSpPr>
        <p:spPr>
          <a:xfrm>
            <a:off x="0" y="4673122"/>
            <a:ext cx="1643935" cy="762147"/>
          </a:xfrm>
          <a:prstGeom prst="wedgeRoundRectCallout">
            <a:avLst>
              <a:gd name="adj1" fmla="val 68204"/>
              <a:gd name="adj2" fmla="val -70865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Nálevka na plnění Komory vodního uzávěru</a:t>
            </a:r>
          </a:p>
        </p:txBody>
      </p:sp>
      <p:sp>
        <p:nvSpPr>
          <p:cNvPr id="27" name="Zaoblený obdélníkový bublinový popisek 26"/>
          <p:cNvSpPr/>
          <p:nvPr/>
        </p:nvSpPr>
        <p:spPr>
          <a:xfrm>
            <a:off x="787994" y="6164561"/>
            <a:ext cx="890714" cy="412052"/>
          </a:xfrm>
          <a:prstGeom prst="wedgeRoundRectCallout">
            <a:avLst>
              <a:gd name="adj1" fmla="val 68566"/>
              <a:gd name="adj2" fmla="val 11079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Napojení pacienta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1465416" y="6659187"/>
            <a:ext cx="1643935" cy="18864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Pouze vodní zámek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3109352" y="4153587"/>
            <a:ext cx="3220796" cy="26803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600" b="1" dirty="0">
                <a:solidFill>
                  <a:srgbClr val="0000DC"/>
                </a:solidFill>
              </a:rPr>
              <a:t>EXTRAKCE HRUDNÍHO DRÉNU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Postu jako u extrakce drénu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Pacient poloha v sedě a v </a:t>
            </a:r>
            <a:r>
              <a:rPr lang="cs-CZ" sz="1600" dirty="0" err="1">
                <a:solidFill>
                  <a:schemeClr val="tx1"/>
                </a:solidFill>
              </a:rPr>
              <a:t>inspiriu</a:t>
            </a:r>
            <a:endParaRPr lang="cs-CZ" sz="1600" dirty="0">
              <a:solidFill>
                <a:schemeClr val="tx1"/>
              </a:solidFill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Sterilní špachtle vazelína - aplikuje se na místo po vytažení drénu = prevence PNO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Po vytažení hrudního drénu se s odstupem času dělá kontrolní RTG snímek k vyloučení PNO</a:t>
            </a:r>
          </a:p>
        </p:txBody>
      </p:sp>
      <p:sp>
        <p:nvSpPr>
          <p:cNvPr id="20" name="Zaoblený obdélníkový bublinový popisek 19"/>
          <p:cNvSpPr/>
          <p:nvPr/>
        </p:nvSpPr>
        <p:spPr>
          <a:xfrm>
            <a:off x="6410127" y="6070119"/>
            <a:ext cx="1396873" cy="762147"/>
          </a:xfrm>
          <a:prstGeom prst="wedgeRoundRectCallout">
            <a:avLst>
              <a:gd name="adj1" fmla="val 42206"/>
              <a:gd name="adj2" fmla="val -7952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Nálevka na plnění Komory vodního uzávěru</a:t>
            </a:r>
          </a:p>
        </p:txBody>
      </p:sp>
      <p:pic>
        <p:nvPicPr>
          <p:cNvPr id="29" name="Obrázek 28"/>
          <p:cNvPicPr/>
          <p:nvPr/>
        </p:nvPicPr>
        <p:blipFill rotWithShape="1">
          <a:blip r:embed="rId6"/>
          <a:srcRect l="19336" t="41101" r="17648" b="30368"/>
          <a:stretch/>
        </p:blipFill>
        <p:spPr bwMode="auto">
          <a:xfrm>
            <a:off x="312138" y="3447222"/>
            <a:ext cx="2317933" cy="639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Šipka doleva 1"/>
          <p:cNvSpPr/>
          <p:nvPr/>
        </p:nvSpPr>
        <p:spPr>
          <a:xfrm>
            <a:off x="2630070" y="3232672"/>
            <a:ext cx="3465929" cy="872802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Klip se suchým zipem vhodný k fixaci  HD k lůžku pacienta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C3F0AA1-4A1D-4B6A-8BCF-42BA75F3C88E}"/>
              </a:ext>
            </a:extLst>
          </p:cNvPr>
          <p:cNvSpPr/>
          <p:nvPr/>
        </p:nvSpPr>
        <p:spPr>
          <a:xfrm>
            <a:off x="301248" y="53573"/>
            <a:ext cx="7950790" cy="4463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4000"/>
              </a:lnSpc>
            </a:pPr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Hrudní drén  (HD)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9346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EA8530F-6FB9-451E-8D32-E465F1CD62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9BFC29-FDD4-4FD1-9D90-2136E56A2E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EC010CD-1E0F-47D2-BB83-5F4E076C4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371379"/>
            <a:ext cx="10753200" cy="451576"/>
          </a:xfrm>
        </p:spPr>
        <p:txBody>
          <a:bodyPr/>
          <a:lstStyle/>
          <a:p>
            <a:r>
              <a:rPr lang="cs-CZ" dirty="0"/>
              <a:t>Hrudní drén – návod na použití</a:t>
            </a:r>
          </a:p>
        </p:txBody>
      </p:sp>
      <p:pic>
        <p:nvPicPr>
          <p:cNvPr id="18" name="Zástupný obsah 17">
            <a:extLst>
              <a:ext uri="{FF2B5EF4-FFF2-40B4-BE49-F238E27FC236}">
                <a16:creationId xmlns:a16="http://schemas.microsoft.com/office/drawing/2014/main" id="{173CDB80-D4E5-4D7A-A1C0-B8F77CC25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254" t="18767" r="66340" b="7182"/>
          <a:stretch/>
        </p:blipFill>
        <p:spPr>
          <a:xfrm>
            <a:off x="3592285" y="822955"/>
            <a:ext cx="4198776" cy="4755579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5E6693F-868E-4FA8-9FDE-E83F230CD3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04" t="14490" r="68469" b="15578"/>
          <a:stretch/>
        </p:blipFill>
        <p:spPr>
          <a:xfrm>
            <a:off x="345232" y="1203985"/>
            <a:ext cx="3163420" cy="4282416"/>
          </a:xfrm>
          <a:prstGeom prst="rect">
            <a:avLst/>
          </a:prstGeom>
        </p:spPr>
      </p:pic>
      <p:sp>
        <p:nvSpPr>
          <p:cNvPr id="10" name="Řečová bublina: obdélníkový bublinový popisek se zakulacenými rohy 9">
            <a:extLst>
              <a:ext uri="{FF2B5EF4-FFF2-40B4-BE49-F238E27FC236}">
                <a16:creationId xmlns:a16="http://schemas.microsoft.com/office/drawing/2014/main" id="{3F9F5BEF-C513-433C-9AA7-85FCE2CB0EDC}"/>
              </a:ext>
            </a:extLst>
          </p:cNvPr>
          <p:cNvSpPr/>
          <p:nvPr/>
        </p:nvSpPr>
        <p:spPr bwMode="auto">
          <a:xfrm>
            <a:off x="345232" y="877413"/>
            <a:ext cx="2035249" cy="326571"/>
          </a:xfrm>
          <a:prstGeom prst="wedgeRoundRectCallout">
            <a:avLst>
              <a:gd name="adj1" fmla="val -14585"/>
              <a:gd name="adj2" fmla="val 577634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Suchá regulace sání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59812D2-7F4B-48A1-8017-312657CFE869}"/>
              </a:ext>
            </a:extLst>
          </p:cNvPr>
          <p:cNvSpPr txBox="1"/>
          <p:nvPr/>
        </p:nvSpPr>
        <p:spPr>
          <a:xfrm>
            <a:off x="718800" y="5688249"/>
            <a:ext cx="6106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2014 - A4-návod- Atrium_Oasis.pdf (tul.cz)</a:t>
            </a:r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50E65202-8D7A-414A-BDBE-5853B690E8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918" t="42245" r="66556" b="15850"/>
          <a:stretch/>
        </p:blipFill>
        <p:spPr>
          <a:xfrm>
            <a:off x="7629317" y="822955"/>
            <a:ext cx="4562683" cy="48652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3612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5F9F32E-8B37-4DBB-9F9D-2F932A735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6000" y="6218669"/>
            <a:ext cx="252000" cy="252000"/>
          </a:xfrm>
        </p:spPr>
        <p:txBody>
          <a:bodyPr/>
          <a:lstStyle/>
          <a:p>
            <a:r>
              <a:rPr lang="cs-CZ" dirty="0"/>
              <a:t>Lékařská fakulta Masarykovy univerzity, Ústav zdravotnických věd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899AB4C-B189-40D8-B86D-03B5680D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D489A2B8-3A29-4994-AA49-907AE96F85AB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4" name="Obrázek 3" descr="Zobrazit zdrojový obrázek">
            <a:extLst>
              <a:ext uri="{FF2B5EF4-FFF2-40B4-BE49-F238E27FC236}">
                <a16:creationId xmlns:a16="http://schemas.microsoft.com/office/drawing/2014/main" id="{7E4E69E0-3EEF-4B0B-BB73-36284FA67C3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1340"/>
            <a:ext cx="5760720" cy="3791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Zobrazit zdrojový obrázek">
            <a:extLst>
              <a:ext uri="{FF2B5EF4-FFF2-40B4-BE49-F238E27FC236}">
                <a16:creationId xmlns:a16="http://schemas.microsoft.com/office/drawing/2014/main" id="{A29A92B8-80D8-4866-ADA2-0F927EE0BAC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270" y="2087132"/>
            <a:ext cx="4000500" cy="37915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F334111-9FBD-4D46-B055-9D96E876BD7C}"/>
              </a:ext>
            </a:extLst>
          </p:cNvPr>
          <p:cNvSpPr/>
          <p:nvPr/>
        </p:nvSpPr>
        <p:spPr>
          <a:xfrm>
            <a:off x="127996" y="93627"/>
            <a:ext cx="7950790" cy="56874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10000"/>
          </a:bodyPr>
          <a:lstStyle/>
          <a:p>
            <a:pPr>
              <a:lnSpc>
                <a:spcPts val="4000"/>
              </a:lnSpc>
            </a:pPr>
            <a:r>
              <a:rPr lang="cs-CZ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HRUDNÍ DRÉN  - aktivní hrudní sání - přístroj</a:t>
            </a:r>
          </a:p>
        </p:txBody>
      </p:sp>
      <p:sp>
        <p:nvSpPr>
          <p:cNvPr id="7" name="Bublinový popisek: se šipkou dolů 6">
            <a:extLst>
              <a:ext uri="{FF2B5EF4-FFF2-40B4-BE49-F238E27FC236}">
                <a16:creationId xmlns:a16="http://schemas.microsoft.com/office/drawing/2014/main" id="{6A0D4B28-5BA0-47FA-AFD6-2AA4E5A0DF7F}"/>
              </a:ext>
            </a:extLst>
          </p:cNvPr>
          <p:cNvSpPr/>
          <p:nvPr/>
        </p:nvSpPr>
        <p:spPr bwMode="auto">
          <a:xfrm>
            <a:off x="7371270" y="662372"/>
            <a:ext cx="4820730" cy="1320432"/>
          </a:xfrm>
          <a:prstGeom prst="downArrow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solidFill>
                  <a:schemeClr val="bg1"/>
                </a:solidFill>
                <a:latin typeface="+mj-lt"/>
              </a:rPr>
              <a:t>K utěsnění spojů na hrudní drenáži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solidFill>
                  <a:schemeClr val="bg1"/>
                </a:solidFill>
                <a:latin typeface="+mj-lt"/>
              </a:rPr>
              <a:t>je vhodné využít plastové stahovače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D5FFBC7-CE51-42E8-961A-FBC6026D9FE1}"/>
              </a:ext>
            </a:extLst>
          </p:cNvPr>
          <p:cNvSpPr/>
          <p:nvPr/>
        </p:nvSpPr>
        <p:spPr>
          <a:xfrm>
            <a:off x="301248" y="53573"/>
            <a:ext cx="7950790" cy="4463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4000"/>
              </a:lnSpc>
            </a:pPr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Hrudní drén  (HD)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5898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8245F9-0316-4B19-9A5F-8CD4FBCEA8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78C674D-1338-418C-8608-7C05D15F2C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51C4D8-937E-4019-83FF-59A217C69ED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dirty="0"/>
              <a:t>Mediastinální emfyzém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997F55F-A073-4ABE-BB89-E3F49FBC5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Emfyzém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0AE50F3-CBD8-4D78-9C9B-55DB6FE8FC3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s-CZ" dirty="0"/>
              <a:t>Podkožní emfyzém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8533A2B6-7C69-42B9-9053-95E0A237AB09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r>
              <a:rPr lang="cs-CZ" dirty="0"/>
              <a:t>Nahromadění vzduchu v podkoží, mezi svaly a pod nimi</a:t>
            </a:r>
          </a:p>
          <a:p>
            <a:r>
              <a:rPr lang="cs-CZ" dirty="0"/>
              <a:t>Provází zlomeniny žeber</a:t>
            </a:r>
          </a:p>
          <a:p>
            <a:r>
              <a:rPr lang="cs-CZ" b="1" dirty="0"/>
              <a:t>Příznaky</a:t>
            </a:r>
            <a:r>
              <a:rPr lang="cs-CZ" dirty="0"/>
              <a:t>: otok, jemný </a:t>
            </a:r>
            <a:r>
              <a:rPr lang="cs-CZ" dirty="0" err="1"/>
              <a:t>krepit</a:t>
            </a:r>
            <a:endParaRPr lang="cs-CZ" dirty="0"/>
          </a:p>
          <a:p>
            <a:r>
              <a:rPr lang="cs-CZ" b="1" dirty="0"/>
              <a:t>Diagnostika</a:t>
            </a:r>
            <a:r>
              <a:rPr lang="cs-CZ" dirty="0"/>
              <a:t>: RTG</a:t>
            </a:r>
          </a:p>
          <a:p>
            <a:r>
              <a:rPr lang="cs-CZ" b="1" dirty="0"/>
              <a:t>Terapie</a:t>
            </a:r>
            <a:r>
              <a:rPr lang="cs-CZ" dirty="0"/>
              <a:t>: hrudní drenáž</a:t>
            </a:r>
          </a:p>
          <a:p>
            <a:endParaRPr lang="cs-CZ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79CCF060-F76F-4DBE-93B0-16CB351308D6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725" y="1701800"/>
            <a:ext cx="5219700" cy="4140200"/>
          </a:xfrm>
        </p:spPr>
        <p:txBody>
          <a:bodyPr/>
          <a:lstStyle/>
          <a:p>
            <a:r>
              <a:rPr lang="cs-CZ" dirty="0"/>
              <a:t>Izolovaný nebo součást PNO</a:t>
            </a:r>
          </a:p>
          <a:p>
            <a:r>
              <a:rPr lang="cs-CZ" dirty="0"/>
              <a:t>Vzduch proniká do mediastina</a:t>
            </a:r>
          </a:p>
          <a:p>
            <a:r>
              <a:rPr lang="cs-CZ" dirty="0"/>
              <a:t>Vznik při poranění tracheobronchiálního kmene, jícnu, dolní etáže obličejového skeletu</a:t>
            </a:r>
          </a:p>
          <a:p>
            <a:r>
              <a:rPr lang="cs-CZ" b="1" dirty="0"/>
              <a:t>Terapie</a:t>
            </a:r>
            <a:r>
              <a:rPr lang="cs-CZ" dirty="0"/>
              <a:t>: drenáž, ATB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9963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8245F9-0316-4B19-9A5F-8CD4FBCEA8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78C674D-1338-418C-8608-7C05D15F2C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51C4D8-937E-4019-83FF-59A217C69ED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dirty="0" err="1"/>
              <a:t>Hemoperikard</a:t>
            </a:r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997F55F-A073-4ABE-BB89-E3F49FBC5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Poranění srdce a cév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0AE50F3-CBD8-4D78-9C9B-55DB6FE8FC3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0575" y="4061707"/>
            <a:ext cx="5220000" cy="271576"/>
          </a:xfrm>
        </p:spPr>
        <p:txBody>
          <a:bodyPr/>
          <a:lstStyle/>
          <a:p>
            <a:r>
              <a:rPr lang="cs-CZ" dirty="0"/>
              <a:t>Kontuze srdce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8533A2B6-7C69-42B9-9053-95E0A237AB09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720000" y="4333283"/>
            <a:ext cx="5219998" cy="2003314"/>
          </a:xfrm>
        </p:spPr>
        <p:txBody>
          <a:bodyPr/>
          <a:lstStyle/>
          <a:p>
            <a:r>
              <a:rPr lang="cs-CZ" sz="1800" dirty="0"/>
              <a:t>Nespecifické příznaky</a:t>
            </a:r>
          </a:p>
          <a:p>
            <a:r>
              <a:rPr lang="cs-CZ" sz="1800" dirty="0"/>
              <a:t>asymptomatická, poruchy rytmu (extrasystoly, sinusová tachykardie, fibrilace, </a:t>
            </a:r>
            <a:r>
              <a:rPr lang="cs-CZ" sz="1800" dirty="0" err="1"/>
              <a:t>fluter</a:t>
            </a:r>
            <a:r>
              <a:rPr lang="cs-CZ" sz="1800" dirty="0"/>
              <a:t>)</a:t>
            </a:r>
          </a:p>
          <a:p>
            <a:r>
              <a:rPr lang="cs-CZ" sz="1800" dirty="0"/>
              <a:t>Známky ischemie myokardu </a:t>
            </a:r>
          </a:p>
          <a:p>
            <a:endParaRPr lang="cs-CZ" sz="1800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79CCF060-F76F-4DBE-93B0-16CB351308D6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725" y="1701800"/>
            <a:ext cx="5219700" cy="2235482"/>
          </a:xfrm>
        </p:spPr>
        <p:txBody>
          <a:bodyPr/>
          <a:lstStyle/>
          <a:p>
            <a:r>
              <a:rPr lang="cs-CZ" sz="1800" dirty="0"/>
              <a:t>Ohrožení pacienta, hypotenze, cyanóza, rozšířené krční žíly, paradoxní pulzace (utlumení periferní pulzace při nádechu)</a:t>
            </a:r>
          </a:p>
          <a:p>
            <a:r>
              <a:rPr lang="cs-CZ" sz="1800" b="1" dirty="0"/>
              <a:t>Terapie</a:t>
            </a:r>
            <a:r>
              <a:rPr lang="cs-CZ" sz="1800" dirty="0"/>
              <a:t>: Punkce, torakotomie</a:t>
            </a:r>
          </a:p>
          <a:p>
            <a:endParaRPr lang="cs-CZ" sz="1800" dirty="0"/>
          </a:p>
        </p:txBody>
      </p:sp>
      <p:sp>
        <p:nvSpPr>
          <p:cNvPr id="10" name="Zástupný text 5">
            <a:extLst>
              <a:ext uri="{FF2B5EF4-FFF2-40B4-BE49-F238E27FC236}">
                <a16:creationId xmlns:a16="http://schemas.microsoft.com/office/drawing/2014/main" id="{4BF3FDC5-0DA9-46EC-B669-B83E7BA05F70}"/>
              </a:ext>
            </a:extLst>
          </p:cNvPr>
          <p:cNvSpPr txBox="1">
            <a:spLocks/>
          </p:cNvSpPr>
          <p:nvPr/>
        </p:nvSpPr>
        <p:spPr>
          <a:xfrm>
            <a:off x="6251278" y="1290515"/>
            <a:ext cx="5220000" cy="2715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ts val="23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0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Traumatická ruptura aorty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F43A8A2-07C4-45E0-9C8C-5EB42D1086F1}"/>
              </a:ext>
            </a:extLst>
          </p:cNvPr>
          <p:cNvSpPr txBox="1">
            <a:spLocks/>
          </p:cNvSpPr>
          <p:nvPr/>
        </p:nvSpPr>
        <p:spPr>
          <a:xfrm>
            <a:off x="6096000" y="1568830"/>
            <a:ext cx="5219700" cy="22354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600" dirty="0"/>
              <a:t>90 % umře na místě nehody</a:t>
            </a:r>
          </a:p>
          <a:p>
            <a:r>
              <a:rPr lang="cs-CZ" sz="1600" dirty="0"/>
              <a:t>Naděje pouze u pacientů s neúplnou rupturou</a:t>
            </a:r>
          </a:p>
          <a:p>
            <a:r>
              <a:rPr lang="cs-CZ" sz="1600" b="1" dirty="0"/>
              <a:t>Diagnostika</a:t>
            </a:r>
            <a:r>
              <a:rPr lang="cs-CZ" sz="1600" dirty="0"/>
              <a:t>: RTG, CT</a:t>
            </a:r>
          </a:p>
          <a:p>
            <a:r>
              <a:rPr lang="cs-CZ" sz="1600" b="1" dirty="0"/>
              <a:t>Terapie:</a:t>
            </a:r>
            <a:r>
              <a:rPr lang="cs-CZ" sz="1600" dirty="0"/>
              <a:t> operační </a:t>
            </a:r>
          </a:p>
          <a:p>
            <a:endParaRPr lang="cs-CZ" sz="2000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6584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0824" y="555082"/>
            <a:ext cx="4373092" cy="6559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Dle porušení kožního krytu</a:t>
            </a:r>
          </a:p>
          <a:p>
            <a:pPr algn="ctr"/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448664" y="1031632"/>
            <a:ext cx="1152128" cy="3600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Otevřené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017364" y="1031632"/>
            <a:ext cx="1152128" cy="3600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Zavřené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511824" y="576078"/>
            <a:ext cx="3031976" cy="3147542"/>
          </a:xfrm>
          <a:prstGeom prst="rect">
            <a:avLst/>
          </a:prstGeom>
          <a:ln>
            <a:solidFill>
              <a:srgbClr val="92D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4497485" y="3804948"/>
            <a:ext cx="3060655" cy="3017448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4870905" y="626813"/>
            <a:ext cx="2488620" cy="3600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Zlomenina žebra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4862996" y="4417866"/>
            <a:ext cx="2496529" cy="18035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Pneumotorax (PNO)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Vzduch v dutině pleurální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b="1" dirty="0"/>
              <a:t>Zavřený - </a:t>
            </a:r>
            <a:r>
              <a:rPr lang="cs-CZ" sz="1200" dirty="0"/>
              <a:t>kožní kryt neporušen - poraněná plíce např. zlomeným žebrem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b="1" dirty="0"/>
              <a:t>Otevřený</a:t>
            </a:r>
            <a:r>
              <a:rPr lang="cs-CZ" sz="1200" dirty="0"/>
              <a:t> - kožní kryt porušen - bodná rána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b="1" dirty="0"/>
              <a:t>Tenzní</a:t>
            </a:r>
            <a:r>
              <a:rPr lang="cs-CZ" sz="1200" dirty="0"/>
              <a:t> - otevřený se záklopkou (vzduch se nasává, ale neodchází z  hrudníku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4862997" y="3925466"/>
            <a:ext cx="2496529" cy="4070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Hemothorax</a:t>
            </a:r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Krev v dutině pleurální 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4870905" y="1063943"/>
            <a:ext cx="2488620" cy="7917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Sériová zlomenina žeber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více jak 3 žebra</a:t>
            </a:r>
          </a:p>
          <a:p>
            <a:pPr algn="ctr"/>
            <a:endParaRPr lang="cs-CZ" dirty="0"/>
          </a:p>
        </p:txBody>
      </p:sp>
      <p:sp>
        <p:nvSpPr>
          <p:cNvPr id="27" name="Obdélník 26"/>
          <p:cNvSpPr/>
          <p:nvPr/>
        </p:nvSpPr>
        <p:spPr>
          <a:xfrm>
            <a:off x="4861773" y="1940781"/>
            <a:ext cx="2497752" cy="16952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Dvířková zlomenina žeber</a:t>
            </a:r>
          </a:p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(nestabilní hrudník)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300" dirty="0"/>
              <a:t>Žebro zlomené na dvakrát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300" dirty="0"/>
              <a:t>Při dýchání opačný mechanizmus pohybu než zbytek hrudníku (paradoxní dýchání)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300" dirty="0"/>
              <a:t>Velmi závažný stav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4423660" y="787049"/>
            <a:ext cx="4490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7670604" y="576078"/>
            <a:ext cx="296680" cy="624631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</a:p>
          <a:p>
            <a:pPr algn="ctr"/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endParaRPr lang="cs-CZ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</a:p>
        </p:txBody>
      </p:sp>
      <p:sp>
        <p:nvSpPr>
          <p:cNvPr id="31" name="Obdélník 30"/>
          <p:cNvSpPr/>
          <p:nvPr/>
        </p:nvSpPr>
        <p:spPr>
          <a:xfrm>
            <a:off x="8210939" y="576078"/>
            <a:ext cx="3841165" cy="3096488"/>
          </a:xfrm>
          <a:prstGeom prst="rect">
            <a:avLst/>
          </a:prstGeom>
          <a:ln>
            <a:solidFill>
              <a:srgbClr val="92D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Obdélník 31"/>
          <p:cNvSpPr/>
          <p:nvPr/>
        </p:nvSpPr>
        <p:spPr>
          <a:xfrm>
            <a:off x="8390608" y="626812"/>
            <a:ext cx="3533562" cy="12204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Vitální funkce</a:t>
            </a:r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Bolest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Saturace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Dechové funkce, pohyb hrudníku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8390608" y="1926590"/>
            <a:ext cx="3533562" cy="16905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Analgetika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Dechová RHB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Expektorancia a </a:t>
            </a:r>
            <a:r>
              <a:rPr lang="cs-CZ" sz="1400" dirty="0" err="1"/>
              <a:t>mukolytika</a:t>
            </a:r>
            <a:r>
              <a:rPr lang="cs-CZ" sz="1400" dirty="0"/>
              <a:t> přes den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Na noc antitusika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Při složitých frakturách </a:t>
            </a:r>
          </a:p>
          <a:p>
            <a:pPr indent="269875"/>
            <a:r>
              <a:rPr lang="cs-CZ" sz="1400" dirty="0"/>
              <a:t>O. R. I. F.</a:t>
            </a:r>
          </a:p>
        </p:txBody>
      </p:sp>
      <p:sp>
        <p:nvSpPr>
          <p:cNvPr id="34" name="Obdélník 33"/>
          <p:cNvSpPr/>
          <p:nvPr/>
        </p:nvSpPr>
        <p:spPr>
          <a:xfrm>
            <a:off x="4413916" y="3792142"/>
            <a:ext cx="44908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Ě</a:t>
            </a:r>
          </a:p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</a:p>
          <a:p>
            <a:pPr algn="ctr"/>
            <a:endParaRPr lang="cs-CZ" sz="1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</a:t>
            </a:r>
          </a:p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cs-CZ" sz="1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Obdélník 34"/>
          <p:cNvSpPr/>
          <p:nvPr/>
        </p:nvSpPr>
        <p:spPr>
          <a:xfrm>
            <a:off x="4870905" y="6318371"/>
            <a:ext cx="2496529" cy="4070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Fluidothorax</a:t>
            </a:r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tekutina v dutině pleurální</a:t>
            </a:r>
          </a:p>
        </p:txBody>
      </p:sp>
      <p:sp>
        <p:nvSpPr>
          <p:cNvPr id="36" name="Obdélník 35"/>
          <p:cNvSpPr/>
          <p:nvPr/>
        </p:nvSpPr>
        <p:spPr>
          <a:xfrm>
            <a:off x="8210938" y="3775865"/>
            <a:ext cx="3841165" cy="3046531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Obdélník 37"/>
          <p:cNvSpPr/>
          <p:nvPr/>
        </p:nvSpPr>
        <p:spPr>
          <a:xfrm>
            <a:off x="8390608" y="3831015"/>
            <a:ext cx="3533562" cy="12582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Vitální funkce</a:t>
            </a:r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Bolest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Saturace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Dechové funkce, pohyb hrudníku</a:t>
            </a:r>
          </a:p>
        </p:txBody>
      </p:sp>
      <p:sp>
        <p:nvSpPr>
          <p:cNvPr id="39" name="Obdélník 38"/>
          <p:cNvSpPr/>
          <p:nvPr/>
        </p:nvSpPr>
        <p:spPr>
          <a:xfrm>
            <a:off x="8390608" y="5186675"/>
            <a:ext cx="3533562" cy="15382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Hrudní punkce a drenáž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Dechová RHB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Analgetika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Expektorancia a </a:t>
            </a:r>
            <a:r>
              <a:rPr lang="cs-CZ" sz="1400" dirty="0" err="1"/>
              <a:t>mukolytika</a:t>
            </a:r>
            <a:r>
              <a:rPr lang="cs-CZ" sz="1400" dirty="0"/>
              <a:t> přes den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Na noc antitusika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59940" y="5674632"/>
            <a:ext cx="4363720" cy="1159207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cs-CZ"/>
            </a:defPPr>
            <a:lvl1pPr algn="ctr">
              <a:defRPr sz="16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MĚKKÉ TKÁNĚ</a:t>
            </a:r>
            <a:endParaRPr lang="cs-CZ" sz="1400" dirty="0">
              <a:solidFill>
                <a:schemeClr val="tx1"/>
              </a:solidFill>
            </a:endParaRPr>
          </a:p>
          <a:p>
            <a:pPr algn="l"/>
            <a:r>
              <a:rPr lang="cs-CZ" sz="1400" dirty="0">
                <a:solidFill>
                  <a:schemeClr val="tx1"/>
                </a:solidFill>
              </a:rPr>
              <a:t>Kontuze plic </a:t>
            </a:r>
            <a:r>
              <a:rPr lang="cs-CZ" sz="1400" b="0" dirty="0">
                <a:solidFill>
                  <a:schemeClr val="tx1"/>
                </a:solidFill>
                <a:effectLst/>
              </a:rPr>
              <a:t>= pohmoždění plic</a:t>
            </a:r>
          </a:p>
          <a:p>
            <a:pPr algn="l"/>
            <a:r>
              <a:rPr lang="cs-CZ" sz="1400" dirty="0">
                <a:solidFill>
                  <a:schemeClr val="tx1"/>
                </a:solidFill>
              </a:rPr>
              <a:t>Kontuze srdce </a:t>
            </a:r>
            <a:r>
              <a:rPr lang="cs-CZ" sz="1400" b="0" dirty="0">
                <a:solidFill>
                  <a:schemeClr val="tx1"/>
                </a:solidFill>
                <a:effectLst/>
              </a:rPr>
              <a:t>= pohmoždění srdce</a:t>
            </a:r>
          </a:p>
          <a:p>
            <a:pPr algn="l"/>
            <a:r>
              <a:rPr lang="cs-CZ" sz="1400" dirty="0" err="1">
                <a:solidFill>
                  <a:schemeClr val="tx1"/>
                </a:solidFill>
                <a:effectLst/>
              </a:rPr>
              <a:t>Hemoperikard</a:t>
            </a:r>
            <a:r>
              <a:rPr lang="cs-CZ" sz="1400" b="0" dirty="0">
                <a:solidFill>
                  <a:schemeClr val="tx1"/>
                </a:solidFill>
                <a:effectLst/>
              </a:rPr>
              <a:t> = tamponáda srdeční = krev v osrdečníku</a:t>
            </a:r>
          </a:p>
        </p:txBody>
      </p:sp>
      <p:pic>
        <p:nvPicPr>
          <p:cNvPr id="1026" name="Picture 2" descr="pneumothora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" r="50388"/>
          <a:stretch/>
        </p:blipFill>
        <p:spPr bwMode="auto">
          <a:xfrm>
            <a:off x="397645" y="1566244"/>
            <a:ext cx="1440161" cy="152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neumothora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9"/>
          <a:stretch/>
        </p:blipFill>
        <p:spPr bwMode="auto">
          <a:xfrm>
            <a:off x="2646514" y="1560898"/>
            <a:ext cx="1306958" cy="156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68156" y="1459833"/>
            <a:ext cx="114223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dirty="0"/>
              <a:t>PNO uzavřený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2357224" y="1443296"/>
            <a:ext cx="11240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dirty="0"/>
              <a:t>PNO otevřený</a:t>
            </a:r>
          </a:p>
        </p:txBody>
      </p:sp>
      <p:pic>
        <p:nvPicPr>
          <p:cNvPr id="1030" name="Picture 6" descr="http://stary.lf2.cuni.cz/Projekty/mua/images/3y6_0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53"/>
          <a:stretch/>
        </p:blipFill>
        <p:spPr bwMode="auto">
          <a:xfrm>
            <a:off x="612801" y="3722539"/>
            <a:ext cx="2668174" cy="135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bdélník 36"/>
          <p:cNvSpPr/>
          <p:nvPr/>
        </p:nvSpPr>
        <p:spPr>
          <a:xfrm>
            <a:off x="3556274" y="3672565"/>
            <a:ext cx="1037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PNO tenzní</a:t>
            </a:r>
          </a:p>
        </p:txBody>
      </p:sp>
      <p:sp>
        <p:nvSpPr>
          <p:cNvPr id="9" name="Bublinový popisek se šipkou dolů 8"/>
          <p:cNvSpPr/>
          <p:nvPr/>
        </p:nvSpPr>
        <p:spPr>
          <a:xfrm>
            <a:off x="54166" y="3046894"/>
            <a:ext cx="4291810" cy="864221"/>
          </a:xfrm>
          <a:prstGeom prst="down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Vzduch při nádechu proniká do hrudní  dutiny. </a:t>
            </a:r>
          </a:p>
          <a:p>
            <a:pPr algn="ctr"/>
            <a:r>
              <a:rPr lang="cs-CZ" sz="1200" dirty="0">
                <a:solidFill>
                  <a:schemeClr val="tx1"/>
                </a:solidFill>
              </a:rPr>
              <a:t>Při výdechu neodchází ven - záklopka z tkáně uzavře otvor.</a:t>
            </a:r>
          </a:p>
        </p:txBody>
      </p:sp>
      <p:sp>
        <p:nvSpPr>
          <p:cNvPr id="14" name="Šipka doprava 13"/>
          <p:cNvSpPr/>
          <p:nvPr/>
        </p:nvSpPr>
        <p:spPr>
          <a:xfrm>
            <a:off x="86494" y="5007797"/>
            <a:ext cx="1080477" cy="739906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Zvýšený tlak</a:t>
            </a:r>
          </a:p>
        </p:txBody>
      </p:sp>
      <p:sp>
        <p:nvSpPr>
          <p:cNvPr id="42" name="Šipka doprava 41"/>
          <p:cNvSpPr/>
          <p:nvPr/>
        </p:nvSpPr>
        <p:spPr>
          <a:xfrm>
            <a:off x="1162494" y="4983037"/>
            <a:ext cx="1484019" cy="830259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Přesun mediastina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2636781" y="5089228"/>
            <a:ext cx="1484018" cy="54695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Útlak orgánů a cév</a:t>
            </a:r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F36353C4-3AC2-4FD6-A1E7-A8539857E5AF}"/>
              </a:ext>
            </a:extLst>
          </p:cNvPr>
          <p:cNvSpPr/>
          <p:nvPr/>
        </p:nvSpPr>
        <p:spPr bwMode="auto">
          <a:xfrm>
            <a:off x="7547103" y="1175657"/>
            <a:ext cx="663835" cy="54463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4" name="Šipka: doprava 43">
            <a:extLst>
              <a:ext uri="{FF2B5EF4-FFF2-40B4-BE49-F238E27FC236}">
                <a16:creationId xmlns:a16="http://schemas.microsoft.com/office/drawing/2014/main" id="{07451790-6CB5-4F4F-AE57-3DC96FD755F4}"/>
              </a:ext>
            </a:extLst>
          </p:cNvPr>
          <p:cNvSpPr/>
          <p:nvPr/>
        </p:nvSpPr>
        <p:spPr bwMode="auto">
          <a:xfrm>
            <a:off x="7558140" y="5406659"/>
            <a:ext cx="663835" cy="54463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ACFDBD8-9ECE-4B73-8EA6-10B9D65B879E}"/>
              </a:ext>
            </a:extLst>
          </p:cNvPr>
          <p:cNvSpPr txBox="1"/>
          <p:nvPr/>
        </p:nvSpPr>
        <p:spPr>
          <a:xfrm>
            <a:off x="40824" y="19482"/>
            <a:ext cx="7502976" cy="5232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Poranění hrudníku - dělení</a:t>
            </a:r>
          </a:p>
        </p:txBody>
      </p:sp>
      <p:sp>
        <p:nvSpPr>
          <p:cNvPr id="2" name="Řečová bublina: obdélníkový bublinový popisek se zakulacenými rohy 1">
            <a:extLst>
              <a:ext uri="{FF2B5EF4-FFF2-40B4-BE49-F238E27FC236}">
                <a16:creationId xmlns:a16="http://schemas.microsoft.com/office/drawing/2014/main" id="{49C5E3F7-D5C4-4F72-AF54-BBCC37AA8056}"/>
              </a:ext>
            </a:extLst>
          </p:cNvPr>
          <p:cNvSpPr/>
          <p:nvPr/>
        </p:nvSpPr>
        <p:spPr bwMode="auto">
          <a:xfrm>
            <a:off x="6751336" y="35604"/>
            <a:ext cx="5300767" cy="437175"/>
          </a:xfrm>
          <a:prstGeom prst="wedgeRoundRectCallout">
            <a:avLst>
              <a:gd name="adj1" fmla="val -47655"/>
              <a:gd name="adj2" fmla="val 124394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Mohou poranit orgány: plíce, játra, slezinu…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5189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7772400" y="6597352"/>
            <a:ext cx="2895600" cy="260648"/>
          </a:xfrm>
        </p:spPr>
        <p:txBody>
          <a:bodyPr/>
          <a:lstStyle/>
          <a:p>
            <a:r>
              <a:rPr lang="cs-CZ" dirty="0"/>
              <a:t>Dedikováno projektu MUNI/FR/0962/2017</a:t>
            </a:r>
          </a:p>
        </p:txBody>
      </p:sp>
      <p:pic>
        <p:nvPicPr>
          <p:cNvPr id="2050" name="Picture 2" descr="https://www.prpom.cz/wp-content/uploads/2017/01/50_NEBOJ_pneumotorax_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823"/>
            <a:ext cx="9035167" cy="542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13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8245F9-0316-4B19-9A5F-8CD4FBCEA8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78C674D-1338-418C-8608-7C05D15F2C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51C4D8-937E-4019-83FF-59A217C69ED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880212"/>
            <a:ext cx="5220000" cy="271576"/>
          </a:xfrm>
        </p:spPr>
        <p:txBody>
          <a:bodyPr/>
          <a:lstStyle/>
          <a:p>
            <a:r>
              <a:rPr lang="cs-CZ" dirty="0"/>
              <a:t>Kontuze plic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997F55F-A073-4ABE-BB89-E3F49FBC5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25478"/>
            <a:ext cx="10753200" cy="451576"/>
          </a:xfrm>
        </p:spPr>
        <p:txBody>
          <a:bodyPr/>
          <a:lstStyle/>
          <a:p>
            <a:r>
              <a:rPr lang="cs-CZ" dirty="0"/>
              <a:t>Poranění plic a bránice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0AE50F3-CBD8-4D78-9C9B-55DB6FE8FC3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2000" y="958264"/>
            <a:ext cx="5220000" cy="271576"/>
          </a:xfrm>
        </p:spPr>
        <p:txBody>
          <a:bodyPr/>
          <a:lstStyle/>
          <a:p>
            <a:r>
              <a:rPr lang="cs-CZ" dirty="0"/>
              <a:t>Poranění bránice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8533A2B6-7C69-42B9-9053-95E0A237AB09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1577" y="1354946"/>
            <a:ext cx="5850524" cy="4139998"/>
          </a:xfrm>
        </p:spPr>
        <p:txBody>
          <a:bodyPr/>
          <a:lstStyle/>
          <a:p>
            <a:r>
              <a:rPr lang="cs-CZ" sz="1800" dirty="0"/>
              <a:t>Roztržení bránice při nárazech či pádech z výšky</a:t>
            </a:r>
          </a:p>
          <a:p>
            <a:r>
              <a:rPr lang="cs-CZ" sz="1800" dirty="0"/>
              <a:t>Většími trhlinami mohou pronikat nitrobřišní orgány</a:t>
            </a:r>
          </a:p>
          <a:p>
            <a:r>
              <a:rPr lang="cs-CZ" sz="1800" b="1" dirty="0"/>
              <a:t>Diagnostika</a:t>
            </a:r>
            <a:r>
              <a:rPr lang="cs-CZ" sz="1800" dirty="0"/>
              <a:t>: postupně narůstající známky ileózní a ventilační tísně</a:t>
            </a:r>
          </a:p>
          <a:p>
            <a:r>
              <a:rPr lang="cs-CZ" sz="1800" b="1" dirty="0"/>
              <a:t>Terapie</a:t>
            </a:r>
            <a:r>
              <a:rPr lang="cs-CZ" sz="1800" dirty="0"/>
              <a:t>: operační</a:t>
            </a:r>
          </a:p>
          <a:p>
            <a:pPr marL="72000" indent="0">
              <a:buNone/>
            </a:pPr>
            <a:endParaRPr lang="cs-CZ" sz="1800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79CCF060-F76F-4DBE-93B0-16CB351308D6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300" y="1354744"/>
            <a:ext cx="5219700" cy="4623044"/>
          </a:xfrm>
        </p:spPr>
        <p:txBody>
          <a:bodyPr/>
          <a:lstStyle/>
          <a:p>
            <a:r>
              <a:rPr lang="cs-CZ" sz="1800" dirty="0"/>
              <a:t>Závažný stav</a:t>
            </a:r>
          </a:p>
          <a:p>
            <a:r>
              <a:rPr lang="cs-CZ" sz="1800" dirty="0"/>
              <a:t>Následkem traumatu dochází k poškození alveolárních kapilár, což má za následek akumulaci krve a tekutin v plicním parenchymu</a:t>
            </a:r>
          </a:p>
          <a:p>
            <a:r>
              <a:rPr lang="cs-CZ" sz="1800" dirty="0"/>
              <a:t>Zhoršená výměna plynů – </a:t>
            </a:r>
            <a:r>
              <a:rPr lang="cs-CZ" sz="1800" dirty="0" err="1"/>
              <a:t>hypoxemie</a:t>
            </a:r>
            <a:endParaRPr lang="cs-CZ" sz="1800" dirty="0"/>
          </a:p>
          <a:p>
            <a:r>
              <a:rPr lang="cs-CZ" sz="1800" b="1" dirty="0"/>
              <a:t>Diagnostika</a:t>
            </a:r>
            <a:r>
              <a:rPr lang="cs-CZ" sz="1800" dirty="0"/>
              <a:t>: CT</a:t>
            </a:r>
          </a:p>
          <a:p>
            <a:r>
              <a:rPr lang="cs-CZ" sz="1800" b="1" dirty="0"/>
              <a:t>Příznaky</a:t>
            </a:r>
            <a:r>
              <a:rPr lang="cs-CZ" sz="1800" dirty="0"/>
              <a:t>: </a:t>
            </a:r>
            <a:r>
              <a:rPr lang="cs-CZ" sz="1800" dirty="0" err="1"/>
              <a:t>hypoxemie</a:t>
            </a:r>
            <a:r>
              <a:rPr lang="cs-CZ" sz="1800" dirty="0"/>
              <a:t>, </a:t>
            </a:r>
            <a:r>
              <a:rPr lang="cs-CZ" sz="1800" dirty="0" err="1"/>
              <a:t>hyperkapnie</a:t>
            </a:r>
            <a:endParaRPr lang="cs-CZ" sz="1800" dirty="0"/>
          </a:p>
          <a:p>
            <a:r>
              <a:rPr lang="cs-CZ" sz="1800" b="1" dirty="0"/>
              <a:t>Terapie: </a:t>
            </a:r>
            <a:r>
              <a:rPr lang="cs-CZ" sz="1800" dirty="0"/>
              <a:t>konzervativní, závažné kontuze – UPV, toaleta DC, </a:t>
            </a:r>
            <a:r>
              <a:rPr lang="cs-CZ" sz="1800" dirty="0" err="1"/>
              <a:t>broncholytika</a:t>
            </a:r>
            <a:r>
              <a:rPr lang="cs-CZ" sz="1800" dirty="0"/>
              <a:t>, ATB, dechová gymnastika, polohování</a:t>
            </a:r>
          </a:p>
          <a:p>
            <a:endParaRPr lang="cs-CZ" sz="1800" dirty="0"/>
          </a:p>
          <a:p>
            <a:endParaRPr lang="cs-CZ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0611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36CF4AF-6AF1-49A5-9220-4A26E98B09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8702CC-275E-489A-B46D-4FE230581B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5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F2FB155-8699-45DD-A845-5D40BAE50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Ošetřovatelské péče o pacienta s hrudním drénem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C9F06F1-9377-4F6C-B159-275A921AC5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6056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230B58E-3760-40AB-AD3B-B15E670D9C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C6A59E6-1A6F-486D-BF49-70AACA57BD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EF4F462-749F-4312-9771-1115E08B380D}"/>
              </a:ext>
            </a:extLst>
          </p:cNvPr>
          <p:cNvSpPr txBox="1"/>
          <p:nvPr/>
        </p:nvSpPr>
        <p:spPr>
          <a:xfrm>
            <a:off x="414000" y="920839"/>
            <a:ext cx="10393523" cy="39963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defTabSz="914400" eaLnBrk="1" latinLnBrk="0" hangingPunct="1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ct val="1000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6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r>
              <a:rPr lang="cs-CZ" dirty="0"/>
              <a:t>Inzerce vedena při horním okraji žebra, aby nedošlo k poranění nervově cévního svazku</a:t>
            </a:r>
          </a:p>
          <a:p>
            <a:r>
              <a:rPr lang="cs-CZ" dirty="0"/>
              <a:t>Punkce PNO – 2-3.mezižebří ve střední čáře klavikulární</a:t>
            </a:r>
          </a:p>
          <a:p>
            <a:r>
              <a:rPr lang="cs-CZ" dirty="0"/>
              <a:t>Punkce </a:t>
            </a:r>
            <a:r>
              <a:rPr lang="cs-CZ" dirty="0" err="1"/>
              <a:t>hemothoraxu</a:t>
            </a:r>
            <a:r>
              <a:rPr lang="cs-CZ" dirty="0"/>
              <a:t> či </a:t>
            </a:r>
            <a:r>
              <a:rPr lang="cs-CZ" dirty="0" err="1"/>
              <a:t>fluidothoraxu</a:t>
            </a:r>
            <a:r>
              <a:rPr lang="cs-CZ" dirty="0"/>
              <a:t> – 5-6.mezižebří v zadní čáře axilární</a:t>
            </a:r>
          </a:p>
          <a:p>
            <a:r>
              <a:rPr lang="cs-CZ" dirty="0"/>
              <a:t>Poloha pacienta vsedě nebo vleže na boku s horní končetinou nad hlavou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833CB24-1074-4993-96E4-4CCCD0790D2F}"/>
              </a:ext>
            </a:extLst>
          </p:cNvPr>
          <p:cNvSpPr/>
          <p:nvPr/>
        </p:nvSpPr>
        <p:spPr>
          <a:xfrm>
            <a:off x="414000" y="277507"/>
            <a:ext cx="7950790" cy="4463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4000"/>
              </a:lnSpc>
            </a:pPr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Hrudní drén - lokalizace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8846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5200" y="1812710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PŘÍPRAVA STERILNÍHO VOZÍKU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138E23-6C20-4EB6-BEC4-4BEE0BA1F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297" y="2341345"/>
            <a:ext cx="4722796" cy="377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2AC1AA0-2419-46AD-BE92-686FB4A4AE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BBFB1CC-0F4C-4621-83F8-DE54ED0520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8931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6705" y="180372"/>
            <a:ext cx="8136904" cy="64807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sz="3200" kern="1200" dirty="0"/>
              <a:t>PŘÍPRAVA STOLKU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2" y="978503"/>
            <a:ext cx="165618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736" y="978503"/>
            <a:ext cx="167984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 doleva 3"/>
          <p:cNvSpPr/>
          <p:nvPr/>
        </p:nvSpPr>
        <p:spPr>
          <a:xfrm>
            <a:off x="3474584" y="620689"/>
            <a:ext cx="7315336" cy="2122011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STOLEK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Celokovový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Pojízdný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Nejlépe dvojetážový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3" t="13217" r="34972" b="13207"/>
          <a:stretch/>
        </p:blipFill>
        <p:spPr bwMode="auto">
          <a:xfrm>
            <a:off x="1794736" y="2722892"/>
            <a:ext cx="774828" cy="193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Šipka doleva 7"/>
          <p:cNvSpPr/>
          <p:nvPr/>
        </p:nvSpPr>
        <p:spPr>
          <a:xfrm>
            <a:off x="3474585" y="2349791"/>
            <a:ext cx="7315335" cy="2122011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Očista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Mechanická očista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Dezinfekce postřiková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Vyčistit i kolečka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2" y="2647918"/>
            <a:ext cx="1545421" cy="193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2" y="5085186"/>
            <a:ext cx="1825663" cy="136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49" y="5085186"/>
            <a:ext cx="1576816" cy="136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Šipka doleva 13"/>
          <p:cNvSpPr/>
          <p:nvPr/>
        </p:nvSpPr>
        <p:spPr>
          <a:xfrm>
            <a:off x="3249598" y="3924402"/>
            <a:ext cx="8105350" cy="2618449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/>
              <a:t>Rouškování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Zezadu dopředu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Dvoje podávky či sterilní rukavice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Překrýt 1/3 noh stolku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Vozík s pomůckami posléze překrýt sterilní rouškou zepředu dozadu</a:t>
            </a:r>
          </a:p>
        </p:txBody>
      </p:sp>
      <p:sp>
        <p:nvSpPr>
          <p:cNvPr id="6" name="Zahnutá šipka doprava 5"/>
          <p:cNvSpPr/>
          <p:nvPr/>
        </p:nvSpPr>
        <p:spPr>
          <a:xfrm rot="5400000">
            <a:off x="2250887" y="4548252"/>
            <a:ext cx="409416" cy="88304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Obláček 6"/>
          <p:cNvSpPr/>
          <p:nvPr/>
        </p:nvSpPr>
        <p:spPr>
          <a:xfrm>
            <a:off x="8328248" y="30311"/>
            <a:ext cx="3790790" cy="1152128"/>
          </a:xfrm>
          <a:prstGeom prst="cloudCallout">
            <a:avLst>
              <a:gd name="adj1" fmla="val -92369"/>
              <a:gd name="adj2" fmla="val 186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Pro zmírnění rizika kontaminace </a:t>
            </a:r>
          </a:p>
          <a:p>
            <a:pPr algn="ctr"/>
            <a:r>
              <a:rPr lang="cs-CZ" sz="1400"/>
              <a:t>připravujte </a:t>
            </a:r>
            <a:r>
              <a:rPr lang="cs-CZ" sz="1400" dirty="0"/>
              <a:t>vozík těsně před užitím na klidném místě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49A7F7B-3114-410B-A17B-DCD712B6F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7052" y="6549099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13BD28-47B3-4140-A3CD-D5718273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6812" y="6542851"/>
            <a:ext cx="252000" cy="252000"/>
          </a:xfrm>
        </p:spPr>
        <p:txBody>
          <a:bodyPr/>
          <a:lstStyle/>
          <a:p>
            <a:fld id="{A05FB380-EC54-49B3-8736-933D3B8E9F30}" type="slidenum">
              <a:rPr lang="cs-CZ" smtClean="0"/>
              <a:t>8</a:t>
            </a:fld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9542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4875" y="158130"/>
            <a:ext cx="7768472" cy="530131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sz="4400" kern="1200" dirty="0"/>
              <a:t>INSTRUMENTÁRIUM</a:t>
            </a:r>
          </a:p>
        </p:txBody>
      </p:sp>
      <p:sp>
        <p:nvSpPr>
          <p:cNvPr id="4" name="Zaoblený obdélník 3"/>
          <p:cNvSpPr/>
          <p:nvPr/>
        </p:nvSpPr>
        <p:spPr>
          <a:xfrm>
            <a:off x="364875" y="1160748"/>
            <a:ext cx="1904763" cy="15121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Firemně přichystané sety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327777" y="4715832"/>
            <a:ext cx="1856916" cy="15121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Sestra chystá jednotlivé pomůcky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87" y="2834697"/>
            <a:ext cx="1400708" cy="11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aoblený obdélník 6"/>
          <p:cNvSpPr/>
          <p:nvPr/>
        </p:nvSpPr>
        <p:spPr>
          <a:xfrm>
            <a:off x="3727618" y="706441"/>
            <a:ext cx="1904763" cy="55738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/>
              <a:t>Vysypat pomůcky na připravený vozík z obalů</a:t>
            </a:r>
          </a:p>
          <a:p>
            <a:pPr algn="ctr"/>
            <a:endParaRPr lang="cs-CZ" sz="2000" dirty="0"/>
          </a:p>
          <a:p>
            <a:pPr algn="ctr"/>
            <a:endParaRPr lang="cs-CZ" sz="2000" dirty="0"/>
          </a:p>
          <a:p>
            <a:pPr algn="ctr"/>
            <a:endParaRPr lang="cs-CZ" sz="2000" dirty="0"/>
          </a:p>
          <a:p>
            <a:pPr algn="ctr"/>
            <a:endParaRPr lang="cs-CZ" sz="2000" dirty="0"/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Rozložit za využití podávek nebo sterilních rukavic</a:t>
            </a:r>
          </a:p>
          <a:p>
            <a:pPr algn="ctr"/>
            <a:endParaRPr lang="cs-CZ" sz="2000" dirty="0"/>
          </a:p>
        </p:txBody>
      </p:sp>
      <p:sp>
        <p:nvSpPr>
          <p:cNvPr id="6" name="Šipka doprava 5"/>
          <p:cNvSpPr/>
          <p:nvPr/>
        </p:nvSpPr>
        <p:spPr>
          <a:xfrm>
            <a:off x="2269638" y="1514170"/>
            <a:ext cx="1470252" cy="72008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2170883" y="5192833"/>
            <a:ext cx="1569007" cy="72008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aoblený obdélník 7"/>
          <p:cNvSpPr/>
          <p:nvPr/>
        </p:nvSpPr>
        <p:spPr>
          <a:xfrm>
            <a:off x="6219840" y="706440"/>
            <a:ext cx="5550568" cy="271460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b="1" dirty="0"/>
              <a:t>HORNÍ ČÁST VOZÍKU</a:t>
            </a:r>
          </a:p>
          <a:p>
            <a:pPr algn="ctr"/>
            <a:r>
              <a:rPr lang="cs-CZ" sz="1800" b="1" dirty="0">
                <a:solidFill>
                  <a:srgbClr val="FF0000"/>
                </a:solidFill>
              </a:rPr>
              <a:t>STERILNÍ </a:t>
            </a:r>
            <a:r>
              <a:rPr lang="cs-CZ" sz="1800" b="1" dirty="0"/>
              <a:t>pomůcky dle výkonu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Jehly (růžová natahování léků, aplikace lokální anestezie: oranžová, černá)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Stříkačky (5 ml, 10ml)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Nádobky (na dezinfekci, F1/1 – lze aplikovat bezdotykově bez nádobek) roztoky necháváme v originálním obale pro kontrolu lékařem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Instrumentárium dle konkrétního výkonu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6313656" y="3656597"/>
            <a:ext cx="5550567" cy="255322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b="1" dirty="0"/>
              <a:t>DOLNÍ ČÁST VOZÍKU</a:t>
            </a:r>
          </a:p>
          <a:p>
            <a:pPr algn="ctr"/>
            <a:r>
              <a:rPr lang="cs-CZ" sz="1800" b="1" dirty="0">
                <a:solidFill>
                  <a:srgbClr val="FF0000"/>
                </a:solidFill>
              </a:rPr>
              <a:t>NESTERILNÍ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pomůcky dle výkonu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OOPP (ústenka, čepice, plášť, sterilní rukavice, ochranné rukavice…)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Roušky (v obalu)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Dezinfekce na kůži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F1/1</a:t>
            </a:r>
            <a:r>
              <a:rPr lang="cs-CZ" sz="1050" dirty="0"/>
              <a:t>, </a:t>
            </a:r>
            <a:r>
              <a:rPr lang="cs-CZ" sz="1800" dirty="0"/>
              <a:t>ampule </a:t>
            </a:r>
            <a:r>
              <a:rPr lang="cs-CZ" sz="1800" dirty="0" err="1"/>
              <a:t>Mesocainu</a:t>
            </a:r>
            <a:r>
              <a:rPr lang="cs-CZ" sz="1800" dirty="0"/>
              <a:t> (anestetikum)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Emitní misky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Šití (v obalu) </a:t>
            </a:r>
            <a:endParaRPr lang="cs-CZ" sz="105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" t="3881" r="5083" b="4704"/>
          <a:stretch/>
        </p:blipFill>
        <p:spPr bwMode="auto">
          <a:xfrm>
            <a:off x="1610395" y="2671182"/>
            <a:ext cx="1470253" cy="14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BAA06D3-7ACD-4664-A8AD-26A6337F4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9BB87376-2DB8-415D-AEF4-BE7D1FE33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9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0655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Poranění hrudníku, dutiny břišní a pánve[20221003144236887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266</TotalTime>
  <Words>1127</Words>
  <Application>Microsoft Office PowerPoint</Application>
  <PresentationFormat>Širokoúhlá obrazovka</PresentationFormat>
  <Paragraphs>238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Tahoma</vt:lpstr>
      <vt:lpstr>Wingdings</vt:lpstr>
      <vt:lpstr>Prezentace_MU_CZ</vt:lpstr>
      <vt:lpstr>Ošetřovatelský proces u poranění hrudníku</vt:lpstr>
      <vt:lpstr>Prezentace aplikace PowerPoint</vt:lpstr>
      <vt:lpstr>Prezentace aplikace PowerPoint</vt:lpstr>
      <vt:lpstr>Poranění plic a bránice</vt:lpstr>
      <vt:lpstr>Ošetřovatelské péče o pacienta s hrudním drénem</vt:lpstr>
      <vt:lpstr>Prezentace aplikace PowerPoint</vt:lpstr>
      <vt:lpstr>PŘÍPRAVA STERILNÍHO VOZÍKU</vt:lpstr>
      <vt:lpstr>PŘÍPRAVA STOLKU</vt:lpstr>
      <vt:lpstr>INSTRUMENTÁRIUM</vt:lpstr>
      <vt:lpstr>Prezentace aplikace PowerPoint</vt:lpstr>
      <vt:lpstr>Hrudní drén – návod na použití</vt:lpstr>
      <vt:lpstr>Prezentace aplikace PowerPoint</vt:lpstr>
      <vt:lpstr>Emfyzém</vt:lpstr>
      <vt:lpstr>Poranění srdce a cév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Alena Pospíšilová</dc:creator>
  <cp:lastModifiedBy>Alena Pospíšilová</cp:lastModifiedBy>
  <cp:revision>19</cp:revision>
  <cp:lastPrinted>1601-01-01T00:00:00Z</cp:lastPrinted>
  <dcterms:created xsi:type="dcterms:W3CDTF">2021-09-08T10:42:39Z</dcterms:created>
  <dcterms:modified xsi:type="dcterms:W3CDTF">2022-10-03T15:08:33Z</dcterms:modified>
</cp:coreProperties>
</file>