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0"/>
  </p:notesMasterIdLst>
  <p:sldIdLst>
    <p:sldId id="264" r:id="rId2"/>
    <p:sldId id="266" r:id="rId3"/>
    <p:sldId id="267" r:id="rId4"/>
    <p:sldId id="270" r:id="rId5"/>
    <p:sldId id="269" r:id="rId6"/>
    <p:sldId id="272" r:id="rId7"/>
    <p:sldId id="273" r:id="rId8"/>
    <p:sldId id="287" r:id="rId9"/>
    <p:sldId id="274" r:id="rId10"/>
    <p:sldId id="288" r:id="rId11"/>
    <p:sldId id="289" r:id="rId12"/>
    <p:sldId id="285" r:id="rId13"/>
    <p:sldId id="286" r:id="rId14"/>
    <p:sldId id="296" r:id="rId15"/>
    <p:sldId id="291" r:id="rId16"/>
    <p:sldId id="281" r:id="rId17"/>
    <p:sldId id="297" r:id="rId18"/>
    <p:sldId id="298" r:id="rId1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17" autoAdjust="0"/>
  </p:normalViewPr>
  <p:slideViewPr>
    <p:cSldViewPr>
      <p:cViewPr>
        <p:scale>
          <a:sx n="80" d="100"/>
          <a:sy n="80" d="100"/>
        </p:scale>
        <p:origin x="-1086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E16B8E4-ADD1-4351-A5F9-2033DE6A5F01}" type="datetimeFigureOut">
              <a:rPr lang="cs-CZ"/>
              <a:pPr>
                <a:defRPr/>
              </a:pPr>
              <a:t>29.09.2022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6F6F426-CCA1-43A7-9248-E4C23FFA7F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6F426-CCA1-43A7-9248-E4C23FFA7FD4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6F426-CCA1-43A7-9248-E4C23FFA7FD4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6F426-CCA1-43A7-9248-E4C23FFA7FD4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6F426-CCA1-43A7-9248-E4C23FFA7FD4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6F426-CCA1-43A7-9248-E4C23FFA7FD4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6F426-CCA1-43A7-9248-E4C23FFA7FD4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6F426-CCA1-43A7-9248-E4C23FFA7FD4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6F426-CCA1-43A7-9248-E4C23FFA7FD4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6F426-CCA1-43A7-9248-E4C23FFA7FD4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6F426-CCA1-43A7-9248-E4C23FFA7FD4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6F426-CCA1-43A7-9248-E4C23FFA7FD4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6F426-CCA1-43A7-9248-E4C23FFA7FD4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6F426-CCA1-43A7-9248-E4C23FFA7FD4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6F426-CCA1-43A7-9248-E4C23FFA7FD4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6F426-CCA1-43A7-9248-E4C23FFA7FD4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6F426-CCA1-43A7-9248-E4C23FFA7FD4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6F426-CCA1-43A7-9248-E4C23FFA7FD4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6F426-CCA1-43A7-9248-E4C23FFA7FD4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35D24-6646-4FAE-96CE-1A523FB7011A}" type="datetimeFigureOut">
              <a:rPr lang="cs-CZ"/>
              <a:pPr>
                <a:defRPr/>
              </a:pPr>
              <a:t>29.09.2022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3DF42-3C91-4CF9-964A-C4AD978A97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3EB8B-2CBE-42A1-BA58-4CD45A96BF74}" type="datetimeFigureOut">
              <a:rPr lang="cs-CZ"/>
              <a:pPr>
                <a:defRPr/>
              </a:pPr>
              <a:t>29.09.2022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818F2-FB3B-4930-9DE0-E1818836096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639AB-9028-472B-99A3-5406ED796D65}" type="datetimeFigureOut">
              <a:rPr lang="cs-CZ"/>
              <a:pPr>
                <a:defRPr/>
              </a:pPr>
              <a:t>29.09.2022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BE97D-FF25-401C-9ED4-EA859BAC84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E37D3-85C6-4A77-9527-59CA99C31662}" type="datetimeFigureOut">
              <a:rPr lang="cs-CZ"/>
              <a:pPr>
                <a:defRPr/>
              </a:pPr>
              <a:t>29.09.2022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5D121-7C7C-499A-BB84-1D109D20F4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CCD70-E4EB-4009-B682-BB8F8608A8B9}" type="datetimeFigureOut">
              <a:rPr lang="cs-CZ"/>
              <a:pPr>
                <a:defRPr/>
              </a:pPr>
              <a:t>29.09.2022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1FACD-CD6B-4649-AA78-2B889A879F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7EC1F-7F31-4CC5-963A-A28FDB0AD6DE}" type="datetimeFigureOut">
              <a:rPr lang="cs-CZ"/>
              <a:pPr>
                <a:defRPr/>
              </a:pPr>
              <a:t>29.09.2022</a:t>
            </a:fld>
            <a:endParaRPr lang="cs-CZ"/>
          </a:p>
        </p:txBody>
      </p:sp>
      <p:sp>
        <p:nvSpPr>
          <p:cNvPr id="6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1C4E6-DF1F-4E3F-8060-9D7DE9AAB9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DB8F9-CB42-4DB7-9473-972F4B11CAF8}" type="datetimeFigureOut">
              <a:rPr lang="cs-CZ"/>
              <a:pPr>
                <a:defRPr/>
              </a:pPr>
              <a:t>29.09.2022</a:t>
            </a:fld>
            <a:endParaRPr lang="cs-CZ"/>
          </a:p>
        </p:txBody>
      </p:sp>
      <p:sp>
        <p:nvSpPr>
          <p:cNvPr id="8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13ED1-681B-409B-BC48-074D67AB34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7D71F-59B5-4B35-ADDE-700C003D08BF}" type="datetimeFigureOut">
              <a:rPr lang="cs-CZ"/>
              <a:pPr>
                <a:defRPr/>
              </a:pPr>
              <a:t>29.09.2022</a:t>
            </a:fld>
            <a:endParaRPr lang="cs-CZ"/>
          </a:p>
        </p:txBody>
      </p:sp>
      <p:sp>
        <p:nvSpPr>
          <p:cNvPr id="4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B98D0-DC23-46E3-BABE-98CAA7829D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FF10F-A05C-4167-A7AC-8123F39ECB00}" type="datetimeFigureOut">
              <a:rPr lang="cs-CZ"/>
              <a:pPr>
                <a:defRPr/>
              </a:pPr>
              <a:t>29.09.2022</a:t>
            </a:fld>
            <a:endParaRPr lang="cs-CZ"/>
          </a:p>
        </p:txBody>
      </p:sp>
      <p:sp>
        <p:nvSpPr>
          <p:cNvPr id="3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05AF6-2049-420D-AC2E-1CD209CFB6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92EAD-6625-485C-A30F-0A9E067C9035}" type="datetimeFigureOut">
              <a:rPr lang="cs-CZ"/>
              <a:pPr>
                <a:defRPr/>
              </a:pPr>
              <a:t>29.09.2022</a:t>
            </a:fld>
            <a:endParaRPr lang="cs-CZ"/>
          </a:p>
        </p:txBody>
      </p:sp>
      <p:sp>
        <p:nvSpPr>
          <p:cNvPr id="6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121FF-A44D-43F2-9BEC-91CFA0190B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s odříznutým a zakulaceným jedním rohem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úhlý trojúhelník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95462-2BF9-43F3-9E90-66D6747C7D20}" type="datetimeFigureOut">
              <a:rPr lang="cs-CZ"/>
              <a:pPr>
                <a:defRPr/>
              </a:pPr>
              <a:t>29.09.2022</a:t>
            </a:fld>
            <a:endParaRPr lang="cs-CZ"/>
          </a:p>
        </p:txBody>
      </p:sp>
      <p:sp>
        <p:nvSpPr>
          <p:cNvPr id="1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0F33E-8255-4776-A815-83E4EC6594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29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FE49AC-AF97-405B-A2F9-B637FB6F5948}" type="datetimeFigureOut">
              <a:rPr lang="cs-CZ"/>
              <a:pPr>
                <a:defRPr/>
              </a:pPr>
              <a:t>29.09.2022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C28A8B-326B-4F5A-BE71-9DE967F1B1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0" r:id="rId2"/>
    <p:sldLayoutId id="2147483769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70" r:id="rId9"/>
    <p:sldLayoutId id="2147483766" r:id="rId10"/>
    <p:sldLayoutId id="2147483767" r:id="rId11"/>
  </p:sldLayoutIdLst>
  <p:transition>
    <p:newsflash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85720" y="1142984"/>
            <a:ext cx="7929618" cy="646331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Dělení </a:t>
            </a:r>
            <a:r>
              <a:rPr lang="cs-CZ" sz="3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kompartment</a:t>
            </a:r>
            <a:r>
              <a:rPr lang="cs-CZ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 syndromu</a:t>
            </a:r>
          </a:p>
        </p:txBody>
      </p:sp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357188" y="2000250"/>
            <a:ext cx="41767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b="1">
                <a:solidFill>
                  <a:srgbClr val="A5C249"/>
                </a:solidFill>
                <a:latin typeface="Calibri" pitchFamily="34" charset="0"/>
                <a:cs typeface="Times New Roman" pitchFamily="18" charset="0"/>
              </a:rPr>
              <a:t> Kompartment syndrom-dělení  funkční:</a:t>
            </a:r>
            <a:endParaRPr lang="cs-CZ" b="1">
              <a:solidFill>
                <a:srgbClr val="A5C249"/>
              </a:solidFill>
            </a:endParaRPr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357188" y="2428875"/>
            <a:ext cx="8643937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14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Normální subfasciální tlak (tissue pressure)  </a:t>
            </a:r>
            <a:r>
              <a:rPr lang="cs-CZ" sz="1400" b="1">
                <a:latin typeface="Calibri" pitchFamily="34" charset="0"/>
                <a:cs typeface="Times New Roman" pitchFamily="18" charset="0"/>
              </a:rPr>
              <a:t>–  méně než 10 mm  Hg</a:t>
            </a:r>
          </a:p>
          <a:p>
            <a:pPr>
              <a:buFont typeface="Wingdings" pitchFamily="2" charset="2"/>
              <a:buChar char="Ø"/>
            </a:pPr>
            <a:endParaRPr lang="cs-CZ" sz="1400" b="1">
              <a:latin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cs-CZ" sz="14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Hrozící (latentní) KS </a:t>
            </a:r>
            <a:r>
              <a:rPr lang="cs-CZ" sz="1400" b="1">
                <a:latin typeface="Calibri" pitchFamily="34" charset="0"/>
                <a:cs typeface="Times New Roman" pitchFamily="18" charset="0"/>
              </a:rPr>
              <a:t>-  subfas. tlak 30-40 mm Hg-žádné snížení periferního prokrvení, mikrocirkulace je suficientní, neurol. příznaky chybí,  vedoucím příznakem je silná bolest, neobjasnitelná prim. traumatem.</a:t>
            </a:r>
          </a:p>
          <a:p>
            <a:pPr>
              <a:buFont typeface="Wingdings" pitchFamily="2" charset="2"/>
              <a:buChar char="Ø"/>
            </a:pPr>
            <a:endParaRPr lang="cs-CZ" sz="1400" b="1"/>
          </a:p>
          <a:p>
            <a:pPr eaLnBrk="0" hangingPunct="0">
              <a:buFont typeface="Wingdings" pitchFamily="2" charset="2"/>
              <a:buChar char="Ø"/>
            </a:pPr>
            <a:r>
              <a:rPr lang="cs-CZ" sz="14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Manifestní </a:t>
            </a:r>
            <a:r>
              <a:rPr lang="cs-CZ" sz="1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– subfas. tlak 40 mm Hg (5,3 kPa)  a více-charakt. perfůzním deficitem,  neurol. poruchy s výpadky svalových funkcí, obj. – otoky, napětí postiž. komp. zjistit. palpačně se silnými bolestmi.</a:t>
            </a:r>
            <a:endParaRPr lang="cs-CZ" sz="14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cs-CZ" sz="1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Dochází buď k mechanickému stlačení žil a tenkostěnných kapilár nebo ke zmenšení obsahu kyslíku-popř. k metabol. změnám ve svalovině, což vyvolává spasmus tepen-event. arteriol.</a:t>
            </a:r>
            <a:r>
              <a:rPr lang="cs-CZ" sz="1400" b="1">
                <a:latin typeface="Calibri" pitchFamily="34" charset="0"/>
              </a:rPr>
              <a:t> </a:t>
            </a:r>
          </a:p>
          <a:p>
            <a:pPr eaLnBrk="0" hangingPunct="0"/>
            <a:endParaRPr lang="cs-CZ" sz="1400" b="1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cs-CZ" sz="1400" b="1">
                <a:solidFill>
                  <a:schemeClr val="bg1"/>
                </a:solidFill>
                <a:latin typeface="Calibri" pitchFamily="34" charset="0"/>
              </a:rPr>
              <a:t> Sekundární KS</a:t>
            </a:r>
          </a:p>
          <a:p>
            <a:r>
              <a:rPr lang="cs-CZ" sz="1400" b="1">
                <a:latin typeface="Calibri" pitchFamily="34" charset="0"/>
              </a:rPr>
              <a:t>Vzniká např. po odstranění  „škrtícího“ obvazu končetiny, kdy dochází k rozvinutí svaloviny v důsledku postischemického otoku a tlačí na hranice fasc. lože, nebo po primární kožní sutuře po dekompresní fasciotomii. </a:t>
            </a:r>
          </a:p>
          <a:p>
            <a:pPr eaLnBrk="0" hangingPunct="0"/>
            <a:endParaRPr lang="cs-CZ" sz="1400" b="1">
              <a:latin typeface="Calibri" pitchFamily="34" charset="0"/>
            </a:endParaRPr>
          </a:p>
        </p:txBody>
      </p:sp>
      <p:sp>
        <p:nvSpPr>
          <p:cNvPr id="20484" name="Rectangle 1"/>
          <p:cNvSpPr>
            <a:spLocks noChangeArrowheads="1"/>
          </p:cNvSpPr>
          <p:nvPr/>
        </p:nvSpPr>
        <p:spPr bwMode="auto">
          <a:xfrm>
            <a:off x="357188" y="5357813"/>
            <a:ext cx="4584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b="1">
                <a:solidFill>
                  <a:srgbClr val="A5C249"/>
                </a:solidFill>
                <a:latin typeface="Calibri" pitchFamily="34" charset="0"/>
                <a:cs typeface="Times New Roman" pitchFamily="18" charset="0"/>
              </a:rPr>
              <a:t> Kompartment syndrom-dělení  anatomické:</a:t>
            </a:r>
            <a:endParaRPr lang="cs-CZ" b="1">
              <a:solidFill>
                <a:srgbClr val="A5C249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28625" y="5929313"/>
            <a:ext cx="7929563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b="1" dirty="0">
                <a:latin typeface="+mj-lt"/>
              </a:rPr>
              <a:t>Dělení dle lokalizace </a:t>
            </a:r>
            <a:r>
              <a:rPr lang="cs-CZ" sz="1400" b="1" dirty="0" err="1">
                <a:latin typeface="+mj-lt"/>
              </a:rPr>
              <a:t>kompartment</a:t>
            </a:r>
            <a:r>
              <a:rPr lang="cs-CZ" sz="1400" b="1" dirty="0">
                <a:latin typeface="+mj-lt"/>
              </a:rPr>
              <a:t> syndromu -horní či dolní končetina, abdominální </a:t>
            </a:r>
            <a:r>
              <a:rPr lang="cs-CZ" sz="1400" b="1" dirty="0" err="1">
                <a:latin typeface="+mj-lt"/>
              </a:rPr>
              <a:t>kompartment</a:t>
            </a:r>
            <a:r>
              <a:rPr lang="cs-CZ" sz="1400" b="1" dirty="0">
                <a:latin typeface="+mj-lt"/>
              </a:rPr>
              <a:t> </a:t>
            </a:r>
            <a:r>
              <a:rPr lang="cs-CZ" sz="1400" b="1" dirty="0" err="1">
                <a:latin typeface="+mj-lt"/>
              </a:rPr>
              <a:t>sy</a:t>
            </a:r>
            <a:r>
              <a:rPr lang="cs-CZ" sz="1400" b="1" dirty="0">
                <a:latin typeface="+mj-lt"/>
              </a:rPr>
              <a:t>., </a:t>
            </a:r>
            <a:r>
              <a:rPr lang="cs-CZ" sz="1400" b="1" dirty="0" err="1">
                <a:latin typeface="+mj-lt"/>
              </a:rPr>
              <a:t>ev</a:t>
            </a:r>
            <a:r>
              <a:rPr lang="cs-CZ" sz="1400" b="1" dirty="0">
                <a:latin typeface="+mj-lt"/>
              </a:rPr>
              <a:t>. jiná část těla. Nejčastějším místem výskytu KS je bérec a především přední  </a:t>
            </a:r>
            <a:r>
              <a:rPr lang="cs-CZ" sz="1400" b="1" dirty="0" err="1">
                <a:latin typeface="+mj-lt"/>
              </a:rPr>
              <a:t>tibiální</a:t>
            </a:r>
            <a:r>
              <a:rPr lang="cs-CZ" sz="1400" b="1" dirty="0">
                <a:latin typeface="+mj-lt"/>
              </a:rPr>
              <a:t> lóže.</a:t>
            </a:r>
          </a:p>
        </p:txBody>
      </p:sp>
    </p:spTree>
  </p:cSld>
  <p:clrMapOvr>
    <a:masterClrMapping/>
  </p:clrMapOvr>
  <p:transition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Obdélník 1"/>
          <p:cNvSpPr>
            <a:spLocks noChangeArrowheads="1"/>
          </p:cNvSpPr>
          <p:nvPr/>
        </p:nvSpPr>
        <p:spPr bwMode="auto">
          <a:xfrm>
            <a:off x="142875" y="1071563"/>
            <a:ext cx="8715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chemeClr val="bg1"/>
                </a:solidFill>
                <a:latin typeface="Constantia" pitchFamily="18" charset="0"/>
              </a:rPr>
              <a:t>Přístupy : </a:t>
            </a:r>
          </a:p>
          <a:p>
            <a:pPr>
              <a:buFont typeface="Wingdings" pitchFamily="2" charset="2"/>
              <a:buChar char="Ø"/>
            </a:pPr>
            <a:r>
              <a:rPr lang="cs-CZ" b="1">
                <a:latin typeface="Constantia" pitchFamily="18" charset="0"/>
              </a:rPr>
              <a:t> intermetakarpální prostory – dvě podélné incize nad II. a IV. MTC </a:t>
            </a:r>
          </a:p>
          <a:p>
            <a:pPr>
              <a:buFont typeface="Wingdings" pitchFamily="2" charset="2"/>
              <a:buChar char="Ø"/>
            </a:pPr>
            <a:r>
              <a:rPr lang="cs-CZ" b="1">
                <a:latin typeface="Constantia" pitchFamily="18" charset="0"/>
              </a:rPr>
              <a:t> prostory hypothenaru a thenaru – samostatné incize po radiální a ulnární straně I. a V. MTC nebo z výše uvedeného přístupu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571750"/>
            <a:ext cx="4357688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3286125"/>
            <a:ext cx="40957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extovéPole 2"/>
          <p:cNvSpPr txBox="1">
            <a:spLocks noChangeArrowheads="1"/>
          </p:cNvSpPr>
          <p:nvPr/>
        </p:nvSpPr>
        <p:spPr bwMode="auto">
          <a:xfrm>
            <a:off x="928688" y="1285875"/>
            <a:ext cx="7500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b="1">
                <a:latin typeface="Constantia" pitchFamily="18" charset="0"/>
              </a:rPr>
              <a:t> prsty – ulnární laterální incize pro II. , III. ,  IV.  prst a radiální laterální incize pro malíček a palec (dle dominance končetiny) </a:t>
            </a:r>
          </a:p>
        </p:txBody>
      </p:sp>
    </p:spTree>
  </p:cSld>
  <p:clrMapOvr>
    <a:masterClrMapping/>
  </p:clrMapOvr>
  <p:transition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00174"/>
            <a:ext cx="3810107" cy="33575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lum bright="-20000"/>
          </a:blip>
          <a:srcRect/>
          <a:stretch>
            <a:fillRect/>
          </a:stretch>
        </p:blipFill>
        <p:spPr bwMode="auto">
          <a:xfrm>
            <a:off x="4357688" y="2286000"/>
            <a:ext cx="4572000" cy="1584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Obdélník 3"/>
          <p:cNvSpPr/>
          <p:nvPr/>
        </p:nvSpPr>
        <p:spPr>
          <a:xfrm>
            <a:off x="1142976" y="642918"/>
            <a:ext cx="8429684" cy="646331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Fascie a prostory  stehna</a:t>
            </a:r>
          </a:p>
        </p:txBody>
      </p:sp>
      <p:sp>
        <p:nvSpPr>
          <p:cNvPr id="33796" name="TextovéPole 4"/>
          <p:cNvSpPr txBox="1">
            <a:spLocks noChangeArrowheads="1"/>
          </p:cNvSpPr>
          <p:nvPr/>
        </p:nvSpPr>
        <p:spPr bwMode="auto">
          <a:xfrm>
            <a:off x="214313" y="5214938"/>
            <a:ext cx="6729412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u="sng">
                <a:latin typeface="Constantia" pitchFamily="18" charset="0"/>
              </a:rPr>
              <a:t>Tři kompartmenty : přední, zadní, mediální ( adduktory ) </a:t>
            </a:r>
          </a:p>
          <a:p>
            <a:r>
              <a:rPr lang="cs-CZ" b="1">
                <a:solidFill>
                  <a:schemeClr val="bg1"/>
                </a:solidFill>
                <a:latin typeface="Constantia" pitchFamily="18" charset="0"/>
              </a:rPr>
              <a:t>Přístup:</a:t>
            </a:r>
          </a:p>
          <a:p>
            <a:pPr>
              <a:buFont typeface="Wingdings" pitchFamily="2" charset="2"/>
              <a:buChar char="Ø"/>
            </a:pPr>
            <a:r>
              <a:rPr lang="cs-CZ" b="1">
                <a:latin typeface="Constantia" pitchFamily="18" charset="0"/>
              </a:rPr>
              <a:t> typický boční přístup od troch. maj. fem. ke cond. lat. fem.</a:t>
            </a:r>
          </a:p>
          <a:p>
            <a:r>
              <a:rPr lang="cs-CZ" b="1">
                <a:latin typeface="Constantia" pitchFamily="18" charset="0"/>
              </a:rPr>
              <a:t>   ( odtud přístup ke všem kompartmentům )</a:t>
            </a:r>
          </a:p>
          <a:p>
            <a:endParaRPr lang="cs-CZ">
              <a:latin typeface="Constantia" pitchFamily="18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357290" y="714356"/>
            <a:ext cx="8429684" cy="646331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Fascie a prostory  bérce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1500174"/>
            <a:ext cx="3035054" cy="35004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lum bright="-20000"/>
          </a:blip>
          <a:srcRect/>
          <a:stretch>
            <a:fillRect/>
          </a:stretch>
        </p:blipFill>
        <p:spPr bwMode="auto">
          <a:xfrm>
            <a:off x="3786188" y="2286000"/>
            <a:ext cx="4929187" cy="2041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4820" name="TextovéPole 4"/>
          <p:cNvSpPr txBox="1">
            <a:spLocks noChangeArrowheads="1"/>
          </p:cNvSpPr>
          <p:nvPr/>
        </p:nvSpPr>
        <p:spPr bwMode="auto">
          <a:xfrm>
            <a:off x="285750" y="5357813"/>
            <a:ext cx="3278188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solidFill>
                  <a:schemeClr val="bg1"/>
                </a:solidFill>
                <a:latin typeface="Constantia" pitchFamily="18" charset="0"/>
              </a:rPr>
              <a:t>Čtyři kompartmenty : </a:t>
            </a:r>
          </a:p>
          <a:p>
            <a:r>
              <a:rPr lang="cs-CZ">
                <a:latin typeface="Constantia" pitchFamily="18" charset="0"/>
              </a:rPr>
              <a:t> -přední</a:t>
            </a:r>
          </a:p>
          <a:p>
            <a:r>
              <a:rPr lang="cs-CZ">
                <a:latin typeface="Constantia" pitchFamily="18" charset="0"/>
              </a:rPr>
              <a:t> -zadní (povrchový a hluboký)</a:t>
            </a:r>
          </a:p>
          <a:p>
            <a:r>
              <a:rPr lang="cs-CZ">
                <a:latin typeface="Constantia" pitchFamily="18" charset="0"/>
              </a:rPr>
              <a:t> -laterální (peroneální)</a:t>
            </a:r>
          </a:p>
          <a:p>
            <a:endParaRPr lang="cs-CZ">
              <a:latin typeface="Constantia" pitchFamily="18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786188"/>
            <a:ext cx="3959225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2950" y="1071563"/>
            <a:ext cx="3960813" cy="241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1000125"/>
            <a:ext cx="296703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5" y="2857500"/>
            <a:ext cx="30067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5" y="4581525"/>
            <a:ext cx="3000375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ovéPole 1"/>
          <p:cNvSpPr txBox="1">
            <a:spLocks noChangeArrowheads="1"/>
          </p:cNvSpPr>
          <p:nvPr/>
        </p:nvSpPr>
        <p:spPr bwMode="auto">
          <a:xfrm>
            <a:off x="142875" y="1214438"/>
            <a:ext cx="9001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chemeClr val="bg1"/>
                </a:solidFill>
                <a:latin typeface="Constantia" pitchFamily="18" charset="0"/>
              </a:rPr>
              <a:t>Přístupy : </a:t>
            </a:r>
          </a:p>
          <a:p>
            <a:pPr>
              <a:buFont typeface="Wingdings" pitchFamily="2" charset="2"/>
              <a:buChar char="Ø"/>
            </a:pPr>
            <a:r>
              <a:rPr lang="cs-CZ" b="1" i="1">
                <a:latin typeface="Constantia" pitchFamily="18" charset="0"/>
              </a:rPr>
              <a:t> parafibulární</a:t>
            </a:r>
            <a:r>
              <a:rPr lang="cs-CZ" b="1">
                <a:latin typeface="Constantia" pitchFamily="18" charset="0"/>
              </a:rPr>
              <a:t> – od caput fibulae k maleollus lateralis ( přístup ke všem kompartmentům, ev. přidatná incize pro otevření předního tibiálního lóže )</a:t>
            </a:r>
          </a:p>
          <a:p>
            <a:pPr>
              <a:buFont typeface="Wingdings" pitchFamily="2" charset="2"/>
              <a:buChar char="Ø"/>
            </a:pPr>
            <a:r>
              <a:rPr lang="cs-CZ" b="1" i="1">
                <a:latin typeface="Constantia" pitchFamily="18" charset="0"/>
              </a:rPr>
              <a:t> bilaterální</a:t>
            </a:r>
            <a:r>
              <a:rPr lang="cs-CZ" b="1">
                <a:latin typeface="Constantia" pitchFamily="18" charset="0"/>
              </a:rPr>
              <a:t> – z mediálního i laterálního přístupu  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 l="15909" r="4546" b="63635"/>
          <a:stretch>
            <a:fillRect/>
          </a:stretch>
        </p:blipFill>
        <p:spPr bwMode="auto">
          <a:xfrm>
            <a:off x="179388" y="3068638"/>
            <a:ext cx="4714875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 t="36157"/>
          <a:stretch>
            <a:fillRect/>
          </a:stretch>
        </p:blipFill>
        <p:spPr bwMode="auto">
          <a:xfrm>
            <a:off x="5072063" y="2428875"/>
            <a:ext cx="39116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928794" y="857232"/>
            <a:ext cx="8429684" cy="646331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Fascie a prostory  nohy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14488"/>
            <a:ext cx="3985229" cy="33575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lum bright="-20000"/>
          </a:blip>
          <a:srcRect/>
          <a:stretch>
            <a:fillRect/>
          </a:stretch>
        </p:blipFill>
        <p:spPr bwMode="auto">
          <a:xfrm>
            <a:off x="4643438" y="2214563"/>
            <a:ext cx="4305300" cy="22907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7892" name="TextovéPole 4"/>
          <p:cNvSpPr txBox="1">
            <a:spLocks noChangeArrowheads="1"/>
          </p:cNvSpPr>
          <p:nvPr/>
        </p:nvSpPr>
        <p:spPr bwMode="auto">
          <a:xfrm>
            <a:off x="285750" y="5214938"/>
            <a:ext cx="85725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latin typeface="Constantia" pitchFamily="18" charset="0"/>
              </a:rPr>
              <a:t>Kompartment laterální, mediální, střední a čtyři interosseální.</a:t>
            </a:r>
          </a:p>
          <a:p>
            <a:r>
              <a:rPr lang="cs-CZ" b="1">
                <a:solidFill>
                  <a:schemeClr val="bg1"/>
                </a:solidFill>
                <a:latin typeface="Constantia" pitchFamily="18" charset="0"/>
              </a:rPr>
              <a:t>Přístup:</a:t>
            </a:r>
          </a:p>
          <a:p>
            <a:pPr>
              <a:buFont typeface="Wingdings" pitchFamily="2" charset="2"/>
              <a:buChar char="Ø"/>
            </a:pPr>
            <a:r>
              <a:rPr lang="cs-CZ" b="1">
                <a:latin typeface="Constantia" pitchFamily="18" charset="0"/>
              </a:rPr>
              <a:t> podélným řezem na dorsu nohy mezi šlachami extensorů nad II. a IV. MTT , přístup možný i do mediálního a leterálního kompartmentu (do těchto kompartmentů možné samostatné incize).   </a:t>
            </a:r>
          </a:p>
        </p:txBody>
      </p:sp>
    </p:spTree>
  </p:cSld>
  <p:clrMapOvr>
    <a:masterClrMapping/>
  </p:clrMapOvr>
  <p:transition>
    <p:newsfla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71546"/>
            <a:ext cx="5136509" cy="36433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3643314"/>
            <a:ext cx="5561313" cy="29289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newsfla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42984"/>
            <a:ext cx="4643470" cy="29748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857628"/>
            <a:ext cx="4263797" cy="27670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42875" y="1571625"/>
            <a:ext cx="700087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b="1" dirty="0">
                <a:solidFill>
                  <a:schemeClr val="accent6"/>
                </a:solidFill>
                <a:latin typeface="+mn-lt"/>
              </a:rPr>
              <a:t> Jak odlišit </a:t>
            </a:r>
            <a:r>
              <a:rPr lang="cs-CZ" b="1" dirty="0" err="1">
                <a:solidFill>
                  <a:schemeClr val="accent6"/>
                </a:solidFill>
                <a:latin typeface="+mn-lt"/>
              </a:rPr>
              <a:t>kompartment</a:t>
            </a:r>
            <a:r>
              <a:rPr lang="cs-CZ" b="1" dirty="0">
                <a:solidFill>
                  <a:schemeClr val="accent6"/>
                </a:solidFill>
                <a:latin typeface="+mn-lt"/>
              </a:rPr>
              <a:t> syndrom?</a:t>
            </a:r>
          </a:p>
        </p:txBody>
      </p:sp>
      <p:sp>
        <p:nvSpPr>
          <p:cNvPr id="22530" name="Obdélník 2"/>
          <p:cNvSpPr>
            <a:spLocks noChangeArrowheads="1"/>
          </p:cNvSpPr>
          <p:nvPr/>
        </p:nvSpPr>
        <p:spPr bwMode="auto">
          <a:xfrm>
            <a:off x="2786063" y="2143125"/>
            <a:ext cx="5929312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1600">
                <a:latin typeface="Constantia" pitchFamily="18" charset="0"/>
              </a:rPr>
              <a:t> </a:t>
            </a:r>
            <a:r>
              <a:rPr lang="cs-CZ" sz="1600">
                <a:solidFill>
                  <a:schemeClr val="bg1"/>
                </a:solidFill>
                <a:latin typeface="Constantia" pitchFamily="18" charset="0"/>
              </a:rPr>
              <a:t>P</a:t>
            </a:r>
            <a:r>
              <a:rPr lang="cs-CZ" sz="1600">
                <a:latin typeface="Constantia" pitchFamily="18" charset="0"/>
              </a:rPr>
              <a:t>ain (bolestivost)</a:t>
            </a:r>
          </a:p>
          <a:p>
            <a:pPr>
              <a:buFont typeface="Wingdings" pitchFamily="2" charset="2"/>
              <a:buChar char="Ø"/>
            </a:pPr>
            <a:endParaRPr lang="cs-CZ" sz="1600">
              <a:latin typeface="Constant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cs-CZ" sz="1600">
                <a:latin typeface="Constantia" pitchFamily="18" charset="0"/>
              </a:rPr>
              <a:t> </a:t>
            </a:r>
            <a:r>
              <a:rPr lang="cs-CZ" sz="1600">
                <a:solidFill>
                  <a:schemeClr val="bg1"/>
                </a:solidFill>
                <a:latin typeface="Constantia" pitchFamily="18" charset="0"/>
              </a:rPr>
              <a:t>P</a:t>
            </a:r>
            <a:r>
              <a:rPr lang="cs-CZ" sz="1600">
                <a:latin typeface="Constantia" pitchFamily="18" charset="0"/>
              </a:rPr>
              <a:t>aresthesia (brnění  prstů)</a:t>
            </a:r>
          </a:p>
          <a:p>
            <a:pPr>
              <a:buFont typeface="Wingdings" pitchFamily="2" charset="2"/>
              <a:buChar char="Ø"/>
            </a:pPr>
            <a:endParaRPr lang="cs-CZ" sz="1600">
              <a:latin typeface="Constant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cs-CZ" sz="1600">
                <a:latin typeface="Constantia" pitchFamily="18" charset="0"/>
              </a:rPr>
              <a:t> </a:t>
            </a:r>
            <a:r>
              <a:rPr lang="cs-CZ" sz="1600">
                <a:solidFill>
                  <a:schemeClr val="bg1"/>
                </a:solidFill>
                <a:latin typeface="Constantia" pitchFamily="18" charset="0"/>
              </a:rPr>
              <a:t>P</a:t>
            </a:r>
            <a:r>
              <a:rPr lang="cs-CZ" sz="1600">
                <a:latin typeface="Constantia" pitchFamily="18" charset="0"/>
              </a:rPr>
              <a:t>allor (bledost kůže)</a:t>
            </a:r>
          </a:p>
          <a:p>
            <a:pPr>
              <a:buFont typeface="Wingdings" pitchFamily="2" charset="2"/>
              <a:buChar char="Ø"/>
            </a:pPr>
            <a:endParaRPr lang="cs-CZ" sz="1600">
              <a:latin typeface="Constant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cs-CZ" sz="1600">
                <a:latin typeface="Constantia" pitchFamily="18" charset="0"/>
              </a:rPr>
              <a:t> </a:t>
            </a:r>
            <a:r>
              <a:rPr lang="cs-CZ" sz="1600">
                <a:solidFill>
                  <a:schemeClr val="bg1"/>
                </a:solidFill>
                <a:latin typeface="Constantia" pitchFamily="18" charset="0"/>
              </a:rPr>
              <a:t>P</a:t>
            </a:r>
            <a:r>
              <a:rPr lang="cs-CZ" sz="1600">
                <a:latin typeface="Constantia" pitchFamily="18" charset="0"/>
              </a:rPr>
              <a:t>aralysis (porucha neuromuskul. fce)</a:t>
            </a:r>
          </a:p>
          <a:p>
            <a:pPr>
              <a:buFont typeface="Wingdings" pitchFamily="2" charset="2"/>
              <a:buChar char="Ø"/>
            </a:pPr>
            <a:endParaRPr lang="cs-CZ" sz="1600">
              <a:latin typeface="Constant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cs-CZ" sz="1600">
                <a:latin typeface="Constantia" pitchFamily="18" charset="0"/>
              </a:rPr>
              <a:t> </a:t>
            </a:r>
            <a:r>
              <a:rPr lang="cs-CZ" sz="1600">
                <a:solidFill>
                  <a:schemeClr val="bg1"/>
                </a:solidFill>
                <a:latin typeface="Constantia" pitchFamily="18" charset="0"/>
              </a:rPr>
              <a:t>P</a:t>
            </a:r>
            <a:r>
              <a:rPr lang="cs-CZ" sz="1600">
                <a:latin typeface="Constantia" pitchFamily="18" charset="0"/>
              </a:rPr>
              <a:t>ulse loss /late/ (chybějící či zpomalený puls na periferii)</a:t>
            </a:r>
          </a:p>
          <a:p>
            <a:pPr>
              <a:buFont typeface="Wingdings" pitchFamily="2" charset="2"/>
              <a:buChar char="Ø"/>
            </a:pPr>
            <a:endParaRPr lang="cs-CZ" sz="1600">
              <a:latin typeface="Constant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cs-CZ" sz="1600">
                <a:latin typeface="Constantia" pitchFamily="18" charset="0"/>
              </a:rPr>
              <a:t> Tissue pressure více než 35 mm Hg</a:t>
            </a:r>
          </a:p>
        </p:txBody>
      </p:sp>
      <p:sp>
        <p:nvSpPr>
          <p:cNvPr id="22531" name="Obdélník 3"/>
          <p:cNvSpPr>
            <a:spLocks noChangeArrowheads="1"/>
          </p:cNvSpPr>
          <p:nvPr/>
        </p:nvSpPr>
        <p:spPr bwMode="auto">
          <a:xfrm>
            <a:off x="428625" y="2143125"/>
            <a:ext cx="2179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u="sng">
                <a:solidFill>
                  <a:schemeClr val="bg1"/>
                </a:solidFill>
                <a:latin typeface="Constantia" pitchFamily="18" charset="0"/>
              </a:rPr>
              <a:t>Klinické příznaky:</a:t>
            </a:r>
          </a:p>
        </p:txBody>
      </p:sp>
      <p:sp>
        <p:nvSpPr>
          <p:cNvPr id="22532" name="Obdélník 4"/>
          <p:cNvSpPr>
            <a:spLocks noChangeArrowheads="1"/>
          </p:cNvSpPr>
          <p:nvPr/>
        </p:nvSpPr>
        <p:spPr bwMode="auto">
          <a:xfrm>
            <a:off x="285750" y="5000625"/>
            <a:ext cx="2520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u="sng">
                <a:solidFill>
                  <a:schemeClr val="bg1"/>
                </a:solidFill>
                <a:latin typeface="Constantia" pitchFamily="18" charset="0"/>
              </a:rPr>
              <a:t>Subjektivní příznaky:</a:t>
            </a:r>
          </a:p>
        </p:txBody>
      </p:sp>
      <p:sp>
        <p:nvSpPr>
          <p:cNvPr id="22533" name="Obdélník 5"/>
          <p:cNvSpPr>
            <a:spLocks noChangeArrowheads="1"/>
          </p:cNvSpPr>
          <p:nvPr/>
        </p:nvSpPr>
        <p:spPr bwMode="auto">
          <a:xfrm>
            <a:off x="428625" y="5357813"/>
            <a:ext cx="8501063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1600">
                <a:latin typeface="Constantia" pitchFamily="18" charset="0"/>
              </a:rPr>
              <a:t> silná bolestivost-narůstající tendence a nepoměrně větší než by odpovídalo lok. patol.  nálezu</a:t>
            </a:r>
          </a:p>
          <a:p>
            <a:pPr>
              <a:buFont typeface="Wingdings" pitchFamily="2" charset="2"/>
              <a:buChar char="Ø"/>
            </a:pPr>
            <a:endParaRPr lang="cs-CZ" sz="1600">
              <a:latin typeface="Constant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cs-CZ" sz="1600">
                <a:latin typeface="Constantia" pitchFamily="18" charset="0"/>
              </a:rPr>
              <a:t> parestézie/hypestézie</a:t>
            </a:r>
          </a:p>
          <a:p>
            <a:pPr>
              <a:buFont typeface="Wingdings" pitchFamily="2" charset="2"/>
              <a:buChar char="Ø"/>
            </a:pPr>
            <a:endParaRPr lang="cs-CZ" sz="1600">
              <a:latin typeface="Constant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cs-CZ" sz="1600">
                <a:latin typeface="Constantia" pitchFamily="18" charset="0"/>
              </a:rPr>
              <a:t> porucha svalové funkce</a:t>
            </a:r>
          </a:p>
        </p:txBody>
      </p:sp>
      <p:sp>
        <p:nvSpPr>
          <p:cNvPr id="7" name="Obdélník 6"/>
          <p:cNvSpPr/>
          <p:nvPr/>
        </p:nvSpPr>
        <p:spPr>
          <a:xfrm>
            <a:off x="714316" y="714356"/>
            <a:ext cx="8429684" cy="646331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Diagnostika  a příznaky KS</a:t>
            </a:r>
          </a:p>
        </p:txBody>
      </p:sp>
    </p:spTree>
  </p:cSld>
  <p:clrMapOvr>
    <a:masterClrMapping/>
  </p:clrMapOvr>
  <p:transition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42875" y="1071563"/>
            <a:ext cx="700087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b="1" dirty="0">
                <a:solidFill>
                  <a:schemeClr val="accent6"/>
                </a:solidFill>
                <a:latin typeface="+mn-lt"/>
              </a:rPr>
              <a:t> Diagnostický postup</a:t>
            </a:r>
          </a:p>
        </p:txBody>
      </p:sp>
      <p:sp>
        <p:nvSpPr>
          <p:cNvPr id="23554" name="Obdélník 3"/>
          <p:cNvSpPr>
            <a:spLocks noChangeArrowheads="1"/>
          </p:cNvSpPr>
          <p:nvPr/>
        </p:nvSpPr>
        <p:spPr bwMode="auto">
          <a:xfrm>
            <a:off x="428625" y="1500188"/>
            <a:ext cx="8715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1600">
                <a:latin typeface="Constantia" pitchFamily="18" charset="0"/>
              </a:rPr>
              <a:t> anamnéza</a:t>
            </a:r>
          </a:p>
          <a:p>
            <a:pPr>
              <a:buFont typeface="Wingdings" pitchFamily="2" charset="2"/>
              <a:buChar char="Ø"/>
            </a:pPr>
            <a:endParaRPr lang="cs-CZ" sz="1600">
              <a:latin typeface="Constant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cs-CZ" sz="1600">
                <a:latin typeface="Constantia" pitchFamily="18" charset="0"/>
              </a:rPr>
              <a:t> klinické vyšetření (neadekvátní bolestivost, otok, výpadek senzit. čití a motorický   deficit)</a:t>
            </a:r>
          </a:p>
          <a:p>
            <a:pPr>
              <a:buFont typeface="Wingdings" pitchFamily="2" charset="2"/>
              <a:buChar char="Ø"/>
            </a:pPr>
            <a:endParaRPr lang="cs-CZ" sz="1600">
              <a:latin typeface="Constant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cs-CZ" sz="1600">
                <a:latin typeface="Constantia" pitchFamily="18" charset="0"/>
              </a:rPr>
              <a:t> měření subfasciálního tlaku.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3071813"/>
            <a:ext cx="202882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13" y="4714875"/>
            <a:ext cx="20288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Obdélník 7"/>
          <p:cNvSpPr>
            <a:spLocks noChangeArrowheads="1"/>
          </p:cNvSpPr>
          <p:nvPr/>
        </p:nvSpPr>
        <p:spPr bwMode="auto">
          <a:xfrm>
            <a:off x="357188" y="2857500"/>
            <a:ext cx="1400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solidFill>
                  <a:schemeClr val="bg1"/>
                </a:solidFill>
                <a:latin typeface="Constantia" pitchFamily="18" charset="0"/>
              </a:rPr>
              <a:t>Hrozící KS:</a:t>
            </a:r>
          </a:p>
        </p:txBody>
      </p:sp>
      <p:sp>
        <p:nvSpPr>
          <p:cNvPr id="23558" name="Obdélník 8"/>
          <p:cNvSpPr>
            <a:spLocks noChangeArrowheads="1"/>
          </p:cNvSpPr>
          <p:nvPr/>
        </p:nvSpPr>
        <p:spPr bwMode="auto">
          <a:xfrm>
            <a:off x="500063" y="3214688"/>
            <a:ext cx="4572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>
                <a:latin typeface="Constantia" pitchFamily="18" charset="0"/>
              </a:rPr>
              <a:t>akutní , neadekvátní výrázná bolestivost, otok a lesklá napnutá kůže, lokální palpační bolestivost, subfasc. tlak 30-40 mm HG</a:t>
            </a:r>
          </a:p>
        </p:txBody>
      </p:sp>
      <p:sp>
        <p:nvSpPr>
          <p:cNvPr id="23559" name="Obdélník 11"/>
          <p:cNvSpPr>
            <a:spLocks noChangeArrowheads="1"/>
          </p:cNvSpPr>
          <p:nvPr/>
        </p:nvSpPr>
        <p:spPr bwMode="auto">
          <a:xfrm>
            <a:off x="500063" y="4000500"/>
            <a:ext cx="457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>
                <a:latin typeface="Constantia" pitchFamily="18" charset="0"/>
              </a:rPr>
              <a:t>Prevence: žádná zevní komprese,  substituce tekutinami, chlazení???,  polohovat max. 10 cm nad úroveň srdce, vazodilatancia</a:t>
            </a:r>
          </a:p>
        </p:txBody>
      </p:sp>
      <p:sp>
        <p:nvSpPr>
          <p:cNvPr id="23560" name="Obdélník 12"/>
          <p:cNvSpPr>
            <a:spLocks noChangeArrowheads="1"/>
          </p:cNvSpPr>
          <p:nvPr/>
        </p:nvSpPr>
        <p:spPr bwMode="auto">
          <a:xfrm>
            <a:off x="285750" y="5000625"/>
            <a:ext cx="1835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solidFill>
                  <a:schemeClr val="bg1"/>
                </a:solidFill>
                <a:latin typeface="Constantia" pitchFamily="18" charset="0"/>
              </a:rPr>
              <a:t>Manifestní  KS:</a:t>
            </a:r>
          </a:p>
        </p:txBody>
      </p:sp>
      <p:sp>
        <p:nvSpPr>
          <p:cNvPr id="23561" name="Obdélník 13"/>
          <p:cNvSpPr>
            <a:spLocks noChangeArrowheads="1"/>
          </p:cNvSpPr>
          <p:nvPr/>
        </p:nvSpPr>
        <p:spPr bwMode="auto">
          <a:xfrm>
            <a:off x="428625" y="5429250"/>
            <a:ext cx="41433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onstantia" pitchFamily="18" charset="0"/>
              </a:rPr>
              <a:t>výpadek senzit . čití , motorický svalový deficit, puls často hmatný, subfasc. tlak více než 40 mm</a:t>
            </a:r>
          </a:p>
        </p:txBody>
      </p:sp>
    </p:spTree>
  </p:cSld>
  <p:clrMapOvr>
    <a:masterClrMapping/>
  </p:clrMapOvr>
  <p:transition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71538" y="857232"/>
            <a:ext cx="2199898" cy="646331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Terapie</a:t>
            </a:r>
          </a:p>
        </p:txBody>
      </p:sp>
      <p:sp>
        <p:nvSpPr>
          <p:cNvPr id="4" name="Obdélník 3"/>
          <p:cNvSpPr/>
          <p:nvPr/>
        </p:nvSpPr>
        <p:spPr>
          <a:xfrm>
            <a:off x="142875" y="1571625"/>
            <a:ext cx="700087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b="1" dirty="0">
                <a:solidFill>
                  <a:schemeClr val="accent6"/>
                </a:solidFill>
                <a:latin typeface="+mn-lt"/>
              </a:rPr>
              <a:t> Rozvaha zda hrozící či manifestní KS</a:t>
            </a:r>
          </a:p>
        </p:txBody>
      </p:sp>
      <p:sp>
        <p:nvSpPr>
          <p:cNvPr id="24579" name="Obdélník 4"/>
          <p:cNvSpPr>
            <a:spLocks noChangeArrowheads="1"/>
          </p:cNvSpPr>
          <p:nvPr/>
        </p:nvSpPr>
        <p:spPr bwMode="auto">
          <a:xfrm>
            <a:off x="214313" y="2000250"/>
            <a:ext cx="87868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chemeClr val="bg1"/>
                </a:solidFill>
                <a:latin typeface="Constantia" pitchFamily="18" charset="0"/>
              </a:rPr>
              <a:t>Hrozící KS: </a:t>
            </a:r>
          </a:p>
          <a:p>
            <a:r>
              <a:rPr lang="cs-CZ" b="1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cs-CZ">
                <a:latin typeface="Constantia" pitchFamily="18" charset="0"/>
              </a:rPr>
              <a:t>uvolnění škrtícího obvazu, elevace konč. max. 10 cm nad úroveň srdce, u těžce zraněných masivní  náhrada krevního objemu-zvýšení stř. art. tlaku, zlepšení arterio – venózní diference a tím profylax KS , chlazení??? ,vazodilatancia</a:t>
            </a:r>
          </a:p>
        </p:txBody>
      </p:sp>
      <p:sp>
        <p:nvSpPr>
          <p:cNvPr id="24580" name="Obdélník 5"/>
          <p:cNvSpPr>
            <a:spLocks noChangeArrowheads="1"/>
          </p:cNvSpPr>
          <p:nvPr/>
        </p:nvSpPr>
        <p:spPr bwMode="auto">
          <a:xfrm>
            <a:off x="214313" y="3286125"/>
            <a:ext cx="8715375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chemeClr val="bg1"/>
                </a:solidFill>
                <a:latin typeface="Constantia" pitchFamily="18" charset="0"/>
              </a:rPr>
              <a:t>Manifestní KS:</a:t>
            </a:r>
          </a:p>
          <a:p>
            <a:r>
              <a:rPr lang="cs-CZ">
                <a:latin typeface="Constantia" pitchFamily="18" charset="0"/>
              </a:rPr>
              <a:t>neexistuje </a:t>
            </a:r>
            <a:r>
              <a:rPr lang="cs-CZ">
                <a:solidFill>
                  <a:srgbClr val="FF0000"/>
                </a:solidFill>
                <a:latin typeface="Constantia" pitchFamily="18" charset="0"/>
              </a:rPr>
              <a:t>žádná konzervativní metoda </a:t>
            </a:r>
            <a:r>
              <a:rPr lang="cs-CZ">
                <a:latin typeface="Constantia" pitchFamily="18" charset="0"/>
              </a:rPr>
              <a:t>k zajišťující účinné tlakové odlehčení.</a:t>
            </a:r>
          </a:p>
          <a:p>
            <a:endParaRPr lang="cs-CZ">
              <a:latin typeface="Constantia" pitchFamily="18" charset="0"/>
            </a:endParaRPr>
          </a:p>
          <a:p>
            <a:r>
              <a:rPr lang="cs-CZ">
                <a:latin typeface="Constantia" pitchFamily="18" charset="0"/>
              </a:rPr>
              <a:t>Dekomprese </a:t>
            </a:r>
            <a:r>
              <a:rPr lang="cs-CZ" b="1">
                <a:solidFill>
                  <a:srgbClr val="FF0000"/>
                </a:solidFill>
                <a:latin typeface="Constantia" pitchFamily="18" charset="0"/>
              </a:rPr>
              <a:t>DERMATOFASCIOTOMIÍ</a:t>
            </a:r>
            <a:r>
              <a:rPr lang="cs-CZ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cs-CZ">
                <a:latin typeface="Constantia" pitchFamily="18" charset="0"/>
              </a:rPr>
              <a:t>, jako definitivní a kausální způsob léčby.  </a:t>
            </a:r>
          </a:p>
          <a:p>
            <a:endParaRPr lang="cs-CZ">
              <a:latin typeface="Constantia" pitchFamily="18" charset="0"/>
            </a:endParaRPr>
          </a:p>
          <a:p>
            <a:r>
              <a:rPr lang="cs-CZ">
                <a:latin typeface="Constantia" pitchFamily="18" charset="0"/>
              </a:rPr>
              <a:t>Velice nevhodné jsou pouze redukované, podkožní fasciotomie, stejně jako primární sutury kůže po dekompresi fasciální lóže.</a:t>
            </a:r>
          </a:p>
          <a:p>
            <a:endParaRPr lang="cs-CZ">
              <a:latin typeface="Constantia" pitchFamily="18" charset="0"/>
            </a:endParaRPr>
          </a:p>
          <a:p>
            <a:r>
              <a:rPr lang="cs-CZ">
                <a:latin typeface="Constantia" pitchFamily="18" charset="0"/>
              </a:rPr>
              <a:t> Revize-kontrola vitaliti: </a:t>
            </a:r>
            <a:r>
              <a:rPr lang="cs-CZ" b="1">
                <a:latin typeface="Constantia" pitchFamily="18" charset="0"/>
              </a:rPr>
              <a:t>kontraktilita, konzistence, kolorit, kapilární prokrvení</a:t>
            </a:r>
            <a:r>
              <a:rPr lang="cs-CZ">
                <a:latin typeface="Constantia" pitchFamily="18" charset="0"/>
              </a:rPr>
              <a:t>. </a:t>
            </a:r>
          </a:p>
          <a:p>
            <a:endParaRPr lang="cs-CZ">
              <a:latin typeface="Constantia" pitchFamily="18" charset="0"/>
            </a:endParaRPr>
          </a:p>
          <a:p>
            <a:r>
              <a:rPr lang="cs-CZ">
                <a:latin typeface="Constantia" pitchFamily="18" charset="0"/>
              </a:rPr>
              <a:t>Indikace k fasciotomii: P art. diast. – P subfasc.  méně než 20 mm Hg</a:t>
            </a:r>
          </a:p>
          <a:p>
            <a:endParaRPr lang="cs-CZ">
              <a:latin typeface="Constantia" pitchFamily="18" charset="0"/>
            </a:endParaRPr>
          </a:p>
          <a:p>
            <a:endParaRPr lang="cs-CZ">
              <a:latin typeface="Constantia" pitchFamily="18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571875"/>
            <a:ext cx="20574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4929188"/>
            <a:ext cx="20574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38" y="5357813"/>
            <a:ext cx="22193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0" y="4286250"/>
            <a:ext cx="35623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750" y="4929188"/>
            <a:ext cx="35623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Obdélník 6"/>
          <p:cNvSpPr>
            <a:spLocks noChangeArrowheads="1"/>
          </p:cNvSpPr>
          <p:nvPr/>
        </p:nvSpPr>
        <p:spPr bwMode="auto">
          <a:xfrm>
            <a:off x="285750" y="928688"/>
            <a:ext cx="8858250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chemeClr val="bg1"/>
                </a:solidFill>
                <a:latin typeface="Constantia" pitchFamily="18" charset="0"/>
              </a:rPr>
              <a:t>Měření subfasciálního tlaku: </a:t>
            </a:r>
          </a:p>
          <a:p>
            <a:r>
              <a:rPr lang="cs-CZ">
                <a:latin typeface="Constantia" pitchFamily="18" charset="0"/>
              </a:rPr>
              <a:t>- jehlové metody, - katétry, - tlaková piezoelektrická čidla</a:t>
            </a:r>
          </a:p>
          <a:p>
            <a:r>
              <a:rPr lang="cs-CZ">
                <a:latin typeface="Constantia" pitchFamily="18" charset="0"/>
              </a:rPr>
              <a:t>- jendorázově či kontinuálně. </a:t>
            </a:r>
          </a:p>
          <a:p>
            <a:endParaRPr lang="cs-CZ">
              <a:latin typeface="Constantia" pitchFamily="18" charset="0"/>
            </a:endParaRPr>
          </a:p>
          <a:p>
            <a:r>
              <a:rPr lang="cs-CZ">
                <a:latin typeface="Constantia" pitchFamily="18" charset="0"/>
              </a:rPr>
              <a:t>Indikace zejm. u nespoluprac. a nespolehlivých pac., nereagujících pac., pac. s neurol. deficitem způsob. jinou příčinou, bezvědomí pac.</a:t>
            </a:r>
          </a:p>
          <a:p>
            <a:endParaRPr lang="cs-CZ">
              <a:latin typeface="Constantia" pitchFamily="18" charset="0"/>
            </a:endParaRPr>
          </a:p>
          <a:p>
            <a:r>
              <a:rPr lang="cs-CZ">
                <a:latin typeface="Constantia" pitchFamily="18" charset="0"/>
              </a:rPr>
              <a:t>Pomocné metody: </a:t>
            </a:r>
          </a:p>
          <a:p>
            <a:r>
              <a:rPr lang="cs-CZ">
                <a:latin typeface="Constantia" pitchFamily="18" charset="0"/>
              </a:rPr>
              <a:t>elektromyografie,  angiografie, UZ vyš. perif. cév, laboratorní vyšetření.</a:t>
            </a:r>
          </a:p>
        </p:txBody>
      </p:sp>
    </p:spTree>
  </p:cSld>
  <p:clrMapOvr>
    <a:masterClrMapping/>
  </p:clrMapOvr>
  <p:transition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85918" y="785794"/>
            <a:ext cx="8429684" cy="646331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Fascie a prostory paže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643050"/>
            <a:ext cx="4570371" cy="30003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lum bright="-20000"/>
          </a:blip>
          <a:srcRect/>
          <a:stretch>
            <a:fillRect/>
          </a:stretch>
        </p:blipFill>
        <p:spPr bwMode="auto">
          <a:xfrm>
            <a:off x="5357813" y="2071688"/>
            <a:ext cx="3571875" cy="1803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7652" name="TextovéPole 4"/>
          <p:cNvSpPr txBox="1">
            <a:spLocks noChangeArrowheads="1"/>
          </p:cNvSpPr>
          <p:nvPr/>
        </p:nvSpPr>
        <p:spPr bwMode="auto">
          <a:xfrm>
            <a:off x="214313" y="4929188"/>
            <a:ext cx="8572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chemeClr val="bg1"/>
                </a:solidFill>
                <a:latin typeface="Constantia" pitchFamily="18" charset="0"/>
              </a:rPr>
              <a:t>Přístup : </a:t>
            </a:r>
          </a:p>
          <a:p>
            <a:pPr>
              <a:buFont typeface="Wingdings" pitchFamily="2" charset="2"/>
              <a:buChar char="Ø"/>
            </a:pPr>
            <a:r>
              <a:rPr lang="cs-CZ" b="1">
                <a:latin typeface="Constantia" pitchFamily="18" charset="0"/>
              </a:rPr>
              <a:t> </a:t>
            </a:r>
            <a:r>
              <a:rPr lang="cs-CZ" b="1" i="1" u="sng">
                <a:latin typeface="Constantia" pitchFamily="18" charset="0"/>
              </a:rPr>
              <a:t>laterální</a:t>
            </a:r>
            <a:r>
              <a:rPr lang="cs-CZ" b="1">
                <a:latin typeface="Constantia" pitchFamily="18" charset="0"/>
              </a:rPr>
              <a:t> – přes sulcus bicipitalis lateralis </a:t>
            </a:r>
          </a:p>
          <a:p>
            <a:pPr>
              <a:buFont typeface="Wingdings" pitchFamily="2" charset="2"/>
              <a:buChar char="Ø"/>
            </a:pPr>
            <a:r>
              <a:rPr lang="cs-CZ" b="1" i="1" u="sng">
                <a:latin typeface="Constantia" pitchFamily="18" charset="0"/>
              </a:rPr>
              <a:t> mediální</a:t>
            </a:r>
            <a:r>
              <a:rPr lang="cs-CZ" b="1" i="1">
                <a:latin typeface="Constantia" pitchFamily="18" charset="0"/>
              </a:rPr>
              <a:t> </a:t>
            </a:r>
            <a:r>
              <a:rPr lang="cs-CZ" b="1">
                <a:latin typeface="Constantia" pitchFamily="18" charset="0"/>
              </a:rPr>
              <a:t>- přes sulcus bicipitalis medialis (v případě indikace k revizi nervově – cévního svazku)</a:t>
            </a:r>
          </a:p>
        </p:txBody>
      </p:sp>
    </p:spTree>
  </p:cSld>
  <p:clrMapOvr>
    <a:masterClrMapping/>
  </p:clrMapOvr>
  <p:transition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643050"/>
            <a:ext cx="4214842" cy="32958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Obdélník 2"/>
          <p:cNvSpPr/>
          <p:nvPr/>
        </p:nvSpPr>
        <p:spPr>
          <a:xfrm>
            <a:off x="1928794" y="857232"/>
            <a:ext cx="8429684" cy="646331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Fascie a prostory  předloktí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lum bright="-20000"/>
          </a:blip>
          <a:srcRect/>
          <a:stretch>
            <a:fillRect/>
          </a:stretch>
        </p:blipFill>
        <p:spPr bwMode="auto">
          <a:xfrm>
            <a:off x="4572000" y="2214563"/>
            <a:ext cx="4414838" cy="1577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8676" name="TextovéPole 6"/>
          <p:cNvSpPr txBox="1">
            <a:spLocks noChangeArrowheads="1"/>
          </p:cNvSpPr>
          <p:nvPr/>
        </p:nvSpPr>
        <p:spPr bwMode="auto">
          <a:xfrm>
            <a:off x="357188" y="5286375"/>
            <a:ext cx="6248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u="sng">
                <a:solidFill>
                  <a:schemeClr val="bg1"/>
                </a:solidFill>
                <a:latin typeface="Constantia" pitchFamily="18" charset="0"/>
              </a:rPr>
              <a:t>Tři osteofasciální prostory </a:t>
            </a:r>
          </a:p>
          <a:p>
            <a:pPr>
              <a:buFont typeface="Wingdings" pitchFamily="2" charset="2"/>
              <a:buChar char="Ø"/>
            </a:pPr>
            <a:r>
              <a:rPr lang="cs-CZ">
                <a:latin typeface="Constantia" pitchFamily="18" charset="0"/>
              </a:rPr>
              <a:t> přední (flexory) – dvě části oddělené septem s n.medianus </a:t>
            </a:r>
          </a:p>
          <a:p>
            <a:pPr>
              <a:buFont typeface="Wingdings" pitchFamily="2" charset="2"/>
              <a:buChar char="Ø"/>
            </a:pPr>
            <a:r>
              <a:rPr lang="cs-CZ">
                <a:latin typeface="Constantia" pitchFamily="18" charset="0"/>
              </a:rPr>
              <a:t> zadní (extenzory)</a:t>
            </a:r>
          </a:p>
          <a:p>
            <a:pPr>
              <a:buFont typeface="Wingdings" pitchFamily="2" charset="2"/>
              <a:buChar char="Ø"/>
            </a:pPr>
            <a:r>
              <a:rPr lang="cs-CZ">
                <a:latin typeface="Constantia" pitchFamily="18" charset="0"/>
              </a:rPr>
              <a:t> laterální (extenzory)</a:t>
            </a:r>
          </a:p>
        </p:txBody>
      </p:sp>
    </p:spTree>
  </p:cSld>
  <p:clrMapOvr>
    <a:masterClrMapping/>
  </p:clrMapOvr>
  <p:transition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2201847" y="2787643"/>
            <a:ext cx="4000527" cy="2689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698" name="Obdélník 2"/>
          <p:cNvSpPr>
            <a:spLocks noChangeArrowheads="1"/>
          </p:cNvSpPr>
          <p:nvPr/>
        </p:nvSpPr>
        <p:spPr bwMode="auto">
          <a:xfrm>
            <a:off x="285750" y="1143000"/>
            <a:ext cx="85725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chemeClr val="bg1"/>
                </a:solidFill>
                <a:latin typeface="Constantia" pitchFamily="18" charset="0"/>
              </a:rPr>
              <a:t>Přístup : </a:t>
            </a:r>
          </a:p>
          <a:p>
            <a:pPr>
              <a:buFont typeface="Wingdings" pitchFamily="2" charset="2"/>
              <a:buChar char="Ø"/>
            </a:pPr>
            <a:r>
              <a:rPr lang="cs-CZ" b="1">
                <a:latin typeface="Constantia" pitchFamily="18" charset="0"/>
              </a:rPr>
              <a:t> kompartment flexorů – volárně ulnární cik-cak přístup</a:t>
            </a:r>
            <a:r>
              <a:rPr lang="cs-CZ" b="1"/>
              <a:t>,</a:t>
            </a:r>
            <a:r>
              <a:rPr lang="cs-CZ" b="1">
                <a:latin typeface="Constantia" pitchFamily="18" charset="0"/>
              </a:rPr>
              <a:t> nutno uvolnit i Gyonův kanál, kde hrozí útlak n. ulnaris, dále uvolnit sulcus nervi ulnaris za med. epikondylem humeru, dále nutno protnout lig. carpi transversum a mnohdy </a:t>
            </a:r>
            <a:r>
              <a:rPr lang="cs-CZ" b="1"/>
              <a:t> </a:t>
            </a:r>
            <a:r>
              <a:rPr lang="cs-CZ" b="1">
                <a:latin typeface="Constantia" pitchFamily="18" charset="0"/>
              </a:rPr>
              <a:t>lacertus fibrosus, kde hrozí útlak  nervus medianus, s incizí možno pok</a:t>
            </a:r>
            <a:r>
              <a:rPr lang="cs-CZ" b="1"/>
              <a:t>r</a:t>
            </a:r>
            <a:r>
              <a:rPr lang="cs-CZ" b="1">
                <a:latin typeface="Constantia" pitchFamily="18" charset="0"/>
              </a:rPr>
              <a:t>ačovat přes loket na paži</a:t>
            </a:r>
            <a:endParaRPr lang="cs-CZ" b="1"/>
          </a:p>
        </p:txBody>
      </p:sp>
      <p:sp>
        <p:nvSpPr>
          <p:cNvPr id="29699" name="TextovéPole 3"/>
          <p:cNvSpPr txBox="1">
            <a:spLocks noChangeArrowheads="1"/>
          </p:cNvSpPr>
          <p:nvPr/>
        </p:nvSpPr>
        <p:spPr bwMode="auto">
          <a:xfrm>
            <a:off x="285750" y="5429250"/>
            <a:ext cx="90011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b="1">
                <a:latin typeface="Constantia" pitchFamily="18" charset="0"/>
              </a:rPr>
              <a:t> kompartmenty extenzorů (zadní a leterální) </a:t>
            </a:r>
          </a:p>
          <a:p>
            <a:r>
              <a:rPr lang="cs-CZ" b="1">
                <a:latin typeface="Constantia" pitchFamily="18" charset="0"/>
              </a:rPr>
              <a:t>-  podélnou dorzální incizí nad ulnou (retinaculum musculorum extensorum neprotínáme !) </a:t>
            </a:r>
          </a:p>
        </p:txBody>
      </p:sp>
    </p:spTree>
  </p:cSld>
  <p:clrMapOvr>
    <a:masterClrMapping/>
  </p:clrMapOvr>
  <p:transition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00174"/>
            <a:ext cx="4000528" cy="35743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lum bright="-20000"/>
          </a:blip>
          <a:srcRect/>
          <a:stretch>
            <a:fillRect/>
          </a:stretch>
        </p:blipFill>
        <p:spPr bwMode="auto">
          <a:xfrm>
            <a:off x="4500563" y="1785938"/>
            <a:ext cx="4508500" cy="2714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1214414" y="714356"/>
            <a:ext cx="8429684" cy="646331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Fascie a prostory  ruky</a:t>
            </a:r>
          </a:p>
        </p:txBody>
      </p:sp>
      <p:sp>
        <p:nvSpPr>
          <p:cNvPr id="30724" name="TextovéPole 7"/>
          <p:cNvSpPr txBox="1">
            <a:spLocks noChangeArrowheads="1"/>
          </p:cNvSpPr>
          <p:nvPr/>
        </p:nvSpPr>
        <p:spPr bwMode="auto">
          <a:xfrm>
            <a:off x="500063" y="5357813"/>
            <a:ext cx="82153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latin typeface="Constantia" pitchFamily="18" charset="0"/>
              </a:rPr>
              <a:t> Kompartment hypothenaru, thenaru, střední kompartment a čtyři intermetakarpální prostory</a:t>
            </a:r>
          </a:p>
        </p:txBody>
      </p:sp>
    </p:spTree>
  </p:cSld>
  <p:clrMapOvr>
    <a:masterClrMapping/>
  </p:clrMapOvr>
  <p:transition>
    <p:newsflash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974</TotalTime>
  <Words>793</Words>
  <Application>Microsoft Office PowerPoint</Application>
  <PresentationFormat>Předvádění na obrazovce (4:3)</PresentationFormat>
  <Paragraphs>120</Paragraphs>
  <Slides>18</Slides>
  <Notes>18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Tok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Intel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Jirka</dc:creator>
  <cp:lastModifiedBy>Hanička</cp:lastModifiedBy>
  <cp:revision>101</cp:revision>
  <dcterms:created xsi:type="dcterms:W3CDTF">2009-10-25T08:00:14Z</dcterms:created>
  <dcterms:modified xsi:type="dcterms:W3CDTF">2022-09-29T16:30:37Z</dcterms:modified>
</cp:coreProperties>
</file>