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56" r:id="rId1"/>
  </p:sldMasterIdLst>
  <p:notesMasterIdLst>
    <p:notesMasterId r:id="rId75"/>
  </p:notesMasterIdLst>
  <p:sldIdLst>
    <p:sldId id="256" r:id="rId2"/>
    <p:sldId id="257" r:id="rId3"/>
    <p:sldId id="260" r:id="rId4"/>
    <p:sldId id="297" r:id="rId5"/>
    <p:sldId id="262" r:id="rId6"/>
    <p:sldId id="261" r:id="rId7"/>
    <p:sldId id="258" r:id="rId8"/>
    <p:sldId id="259" r:id="rId9"/>
    <p:sldId id="263" r:id="rId10"/>
    <p:sldId id="331" r:id="rId11"/>
    <p:sldId id="264" r:id="rId12"/>
    <p:sldId id="265" r:id="rId13"/>
    <p:sldId id="332" r:id="rId14"/>
    <p:sldId id="333" r:id="rId15"/>
    <p:sldId id="334" r:id="rId16"/>
    <p:sldId id="270" r:id="rId17"/>
    <p:sldId id="335" r:id="rId18"/>
    <p:sldId id="271" r:id="rId19"/>
    <p:sldId id="272" r:id="rId20"/>
    <p:sldId id="336" r:id="rId21"/>
    <p:sldId id="273" r:id="rId22"/>
    <p:sldId id="274" r:id="rId23"/>
    <p:sldId id="275" r:id="rId24"/>
    <p:sldId id="276" r:id="rId25"/>
    <p:sldId id="337" r:id="rId26"/>
    <p:sldId id="277" r:id="rId27"/>
    <p:sldId id="328" r:id="rId28"/>
    <p:sldId id="278" r:id="rId29"/>
    <p:sldId id="338" r:id="rId30"/>
    <p:sldId id="266" r:id="rId31"/>
    <p:sldId id="268" r:id="rId32"/>
    <p:sldId id="298" r:id="rId33"/>
    <p:sldId id="269" r:id="rId34"/>
    <p:sldId id="282" r:id="rId35"/>
    <p:sldId id="280" r:id="rId36"/>
    <p:sldId id="279" r:id="rId37"/>
    <p:sldId id="293" r:id="rId38"/>
    <p:sldId id="350" r:id="rId39"/>
    <p:sldId id="294" r:id="rId40"/>
    <p:sldId id="295" r:id="rId41"/>
    <p:sldId id="303" r:id="rId42"/>
    <p:sldId id="305" r:id="rId43"/>
    <p:sldId id="347" r:id="rId44"/>
    <p:sldId id="306" r:id="rId45"/>
    <p:sldId id="304" r:id="rId46"/>
    <p:sldId id="308" r:id="rId47"/>
    <p:sldId id="309" r:id="rId48"/>
    <p:sldId id="310" r:id="rId49"/>
    <p:sldId id="316" r:id="rId50"/>
    <p:sldId id="317" r:id="rId51"/>
    <p:sldId id="318" r:id="rId52"/>
    <p:sldId id="319" r:id="rId53"/>
    <p:sldId id="320" r:id="rId54"/>
    <p:sldId id="321" r:id="rId55"/>
    <p:sldId id="322" r:id="rId56"/>
    <p:sldId id="323" r:id="rId57"/>
    <p:sldId id="324" r:id="rId58"/>
    <p:sldId id="340" r:id="rId59"/>
    <p:sldId id="342" r:id="rId60"/>
    <p:sldId id="343" r:id="rId61"/>
    <p:sldId id="344" r:id="rId62"/>
    <p:sldId id="346" r:id="rId63"/>
    <p:sldId id="325" r:id="rId64"/>
    <p:sldId id="326" r:id="rId65"/>
    <p:sldId id="327" r:id="rId66"/>
    <p:sldId id="329" r:id="rId67"/>
    <p:sldId id="330" r:id="rId68"/>
    <p:sldId id="348" r:id="rId69"/>
    <p:sldId id="349" r:id="rId70"/>
    <p:sldId id="296" r:id="rId71"/>
    <p:sldId id="307" r:id="rId72"/>
    <p:sldId id="351" r:id="rId73"/>
    <p:sldId id="302" r:id="rId74"/>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řední styl 2 – zvýraznění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8" autoAdjust="0"/>
    <p:restoredTop sz="94660"/>
  </p:normalViewPr>
  <p:slideViewPr>
    <p:cSldViewPr>
      <p:cViewPr varScale="1">
        <p:scale>
          <a:sx n="151" d="100"/>
          <a:sy n="151" d="100"/>
        </p:scale>
        <p:origin x="444" y="1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oleObject" Target="file:///C:\Users\Martina\Desktop\Statistika%20diplomka%20N1.xls" TargetMode="External"/><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Martina\Desktop\ALA,%20EPA,%20DHA.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i="0" u="none" strike="noStrike" baseline="0">
                <a:solidFill>
                  <a:srgbClr val="000000"/>
                </a:solidFill>
                <a:latin typeface="Comic Sans MS" pitchFamily="66" charset="0"/>
                <a:ea typeface="Arial"/>
                <a:cs typeface="Arial"/>
              </a:defRPr>
            </a:pPr>
            <a:r>
              <a:rPr lang="cs-CZ" sz="2000" dirty="0">
                <a:latin typeface="Comic Sans MS" pitchFamily="66" charset="0"/>
              </a:rPr>
              <a:t>Průměrný denní příjem skupiny masa v porcích </a:t>
            </a:r>
          </a:p>
        </c:rich>
      </c:tx>
      <c:layout>
        <c:manualLayout>
          <c:xMode val="edge"/>
          <c:yMode val="edge"/>
          <c:x val="0.11411435720067702"/>
          <c:y val="7.2089505760932395E-3"/>
        </c:manualLayout>
      </c:layout>
      <c:overlay val="0"/>
      <c:spPr>
        <a:noFill/>
        <a:ln w="25348">
          <a:noFill/>
        </a:ln>
      </c:spPr>
    </c:title>
    <c:autoTitleDeleted val="0"/>
    <c:view3D>
      <c:rotX val="15"/>
      <c:hPercent val="65"/>
      <c:rotY val="20"/>
      <c:depthPercent val="100"/>
      <c:rAngAx val="1"/>
    </c:view3D>
    <c:floor>
      <c:thickness val="0"/>
      <c:spPr>
        <a:solidFill>
          <a:srgbClr val="C0C0C0"/>
        </a:solidFill>
        <a:ln w="3175">
          <a:solidFill>
            <a:srgbClr val="000000"/>
          </a:solidFill>
          <a:prstDash val="solid"/>
        </a:ln>
      </c:spPr>
    </c:floor>
    <c:sideWall>
      <c:thickness val="0"/>
      <c:spPr>
        <a:solidFill>
          <a:srgbClr val="C0C0C0"/>
        </a:solidFill>
        <a:ln w="12700">
          <a:solidFill>
            <a:srgbClr val="808080"/>
          </a:solidFill>
          <a:prstDash val="solid"/>
        </a:ln>
      </c:spPr>
    </c:sideWall>
    <c:backWall>
      <c:thickness val="0"/>
      <c:spPr>
        <a:solidFill>
          <a:srgbClr val="C0C0C0"/>
        </a:solidFill>
        <a:ln w="12700">
          <a:solidFill>
            <a:srgbClr val="808080"/>
          </a:solidFill>
          <a:prstDash val="solid"/>
        </a:ln>
      </c:spPr>
    </c:backWall>
    <c:plotArea>
      <c:layout>
        <c:manualLayout>
          <c:layoutTarget val="inner"/>
          <c:xMode val="edge"/>
          <c:yMode val="edge"/>
          <c:x val="7.0539419087136929E-2"/>
          <c:y val="0.17066666666666666"/>
          <c:w val="0.90871369294605808"/>
          <c:h val="0.6186666666666667"/>
        </c:manualLayout>
      </c:layout>
      <c:bar3DChart>
        <c:barDir val="col"/>
        <c:grouping val="clustered"/>
        <c:varyColors val="0"/>
        <c:ser>
          <c:idx val="0"/>
          <c:order val="0"/>
          <c:spPr>
            <a:solidFill>
              <a:srgbClr val="9999FF"/>
            </a:solidFill>
            <a:ln w="12674">
              <a:solidFill>
                <a:srgbClr val="000000"/>
              </a:solidFill>
              <a:prstDash val="solid"/>
            </a:ln>
          </c:spPr>
          <c:invertIfNegative val="0"/>
          <c:dPt>
            <c:idx val="0"/>
            <c:invertIfNegative val="0"/>
            <c:bubble3D val="0"/>
            <c:spPr>
              <a:gradFill rotWithShape="0">
                <a:gsLst>
                  <a:gs pos="0">
                    <a:srgbClr val="99CCFF"/>
                  </a:gs>
                  <a:gs pos="100000">
                    <a:srgbClr val="FFCC00"/>
                  </a:gs>
                </a:gsLst>
                <a:lin ang="5400000" scaled="1"/>
              </a:gradFill>
              <a:ln w="12674">
                <a:solidFill>
                  <a:srgbClr val="000000"/>
                </a:solidFill>
                <a:prstDash val="solid"/>
              </a:ln>
            </c:spPr>
            <c:extLst>
              <c:ext xmlns:c16="http://schemas.microsoft.com/office/drawing/2014/chart" uri="{C3380CC4-5D6E-409C-BE32-E72D297353CC}">
                <c16:uniqueId val="{00000000-29D7-492B-9CA5-65AB0CDBDF3B}"/>
              </c:ext>
            </c:extLst>
          </c:dPt>
          <c:dPt>
            <c:idx val="1"/>
            <c:invertIfNegative val="0"/>
            <c:bubble3D val="0"/>
            <c:spPr>
              <a:gradFill rotWithShape="0">
                <a:gsLst>
                  <a:gs pos="0">
                    <a:srgbClr val="FFFF00"/>
                  </a:gs>
                  <a:gs pos="100000">
                    <a:srgbClr val="9999FF"/>
                  </a:gs>
                </a:gsLst>
                <a:lin ang="5400000" scaled="1"/>
              </a:gradFill>
              <a:ln w="12674">
                <a:solidFill>
                  <a:srgbClr val="000000"/>
                </a:solidFill>
                <a:prstDash val="solid"/>
              </a:ln>
            </c:spPr>
            <c:extLst>
              <c:ext xmlns:c16="http://schemas.microsoft.com/office/drawing/2014/chart" uri="{C3380CC4-5D6E-409C-BE32-E72D297353CC}">
                <c16:uniqueId val="{00000001-29D7-492B-9CA5-65AB0CDBDF3B}"/>
              </c:ext>
            </c:extLst>
          </c:dPt>
          <c:dPt>
            <c:idx val="2"/>
            <c:invertIfNegative val="0"/>
            <c:bubble3D val="0"/>
            <c:spPr>
              <a:gradFill rotWithShape="0">
                <a:gsLst>
                  <a:gs pos="0">
                    <a:srgbClr val="993366"/>
                  </a:gs>
                  <a:gs pos="100000">
                    <a:srgbClr val="9999FF"/>
                  </a:gs>
                </a:gsLst>
                <a:lin ang="5400000" scaled="1"/>
              </a:gradFill>
              <a:ln w="12674">
                <a:solidFill>
                  <a:srgbClr val="000000"/>
                </a:solidFill>
                <a:prstDash val="solid"/>
              </a:ln>
            </c:spPr>
            <c:extLst>
              <c:ext xmlns:c16="http://schemas.microsoft.com/office/drawing/2014/chart" uri="{C3380CC4-5D6E-409C-BE32-E72D297353CC}">
                <c16:uniqueId val="{00000002-29D7-492B-9CA5-65AB0CDBDF3B}"/>
              </c:ext>
            </c:extLst>
          </c:dPt>
          <c:dLbls>
            <c:spPr>
              <a:noFill/>
              <a:ln w="25348">
                <a:noFill/>
              </a:ln>
            </c:spPr>
            <c:txPr>
              <a:bodyPr/>
              <a:lstStyle/>
              <a:p>
                <a:pPr>
                  <a:defRPr sz="1600" b="0" i="0" u="none" strike="noStrike" baseline="0">
                    <a:solidFill>
                      <a:srgbClr val="000000"/>
                    </a:solidFill>
                    <a:latin typeface="Comic Sans MS" pitchFamily="66" charset="0"/>
                    <a:ea typeface="Arial"/>
                    <a:cs typeface="Aria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List1!$M$4:$O$4</c:f>
              <c:numCache>
                <c:formatCode>General</c:formatCode>
                <c:ptCount val="3"/>
                <c:pt idx="0">
                  <c:v>2</c:v>
                </c:pt>
                <c:pt idx="1">
                  <c:v>1.3</c:v>
                </c:pt>
                <c:pt idx="2">
                  <c:v>1.1000000000000001</c:v>
                </c:pt>
              </c:numCache>
            </c:numRef>
          </c:val>
          <c:extLst>
            <c:ext xmlns:c16="http://schemas.microsoft.com/office/drawing/2014/chart" uri="{C3380CC4-5D6E-409C-BE32-E72D297353CC}">
              <c16:uniqueId val="{00000003-29D7-492B-9CA5-65AB0CDBDF3B}"/>
            </c:ext>
          </c:extLst>
        </c:ser>
        <c:dLbls>
          <c:showLegendKey val="0"/>
          <c:showVal val="0"/>
          <c:showCatName val="0"/>
          <c:showSerName val="0"/>
          <c:showPercent val="0"/>
          <c:showBubbleSize val="0"/>
        </c:dLbls>
        <c:gapWidth val="150"/>
        <c:shape val="box"/>
        <c:axId val="111902080"/>
        <c:axId val="111920640"/>
        <c:axId val="0"/>
      </c:bar3DChart>
      <c:catAx>
        <c:axId val="111902080"/>
        <c:scaling>
          <c:orientation val="minMax"/>
        </c:scaling>
        <c:delete val="0"/>
        <c:axPos val="b"/>
        <c:title>
          <c:tx>
            <c:rich>
              <a:bodyPr/>
              <a:lstStyle/>
              <a:p>
                <a:pPr>
                  <a:defRPr sz="1600" b="0" i="0" u="none" strike="noStrike" baseline="0">
                    <a:solidFill>
                      <a:srgbClr val="000000"/>
                    </a:solidFill>
                    <a:latin typeface="Comic Sans MS" pitchFamily="66" charset="0"/>
                    <a:ea typeface="Arial"/>
                    <a:cs typeface="Arial"/>
                  </a:defRPr>
                </a:pPr>
                <a:r>
                  <a:rPr lang="cs-CZ" sz="1600" b="0">
                    <a:latin typeface="Comic Sans MS" pitchFamily="66" charset="0"/>
                  </a:rPr>
                  <a:t>1 - doporučované porce  2 - před intervencí 3 - po intervenci</a:t>
                </a:r>
              </a:p>
            </c:rich>
          </c:tx>
          <c:layout>
            <c:manualLayout>
              <c:xMode val="edge"/>
              <c:yMode val="edge"/>
              <c:x val="0.18257261410788381"/>
              <c:y val="0.85333333333333361"/>
            </c:manualLayout>
          </c:layout>
          <c:overlay val="0"/>
          <c:spPr>
            <a:noFill/>
            <a:ln w="25348">
              <a:noFill/>
            </a:ln>
          </c:spPr>
        </c:title>
        <c:numFmt formatCode="General" sourceLinked="1"/>
        <c:majorTickMark val="out"/>
        <c:minorTickMark val="none"/>
        <c:tickLblPos val="low"/>
        <c:spPr>
          <a:ln w="3169">
            <a:solidFill>
              <a:srgbClr val="000000"/>
            </a:solidFill>
            <a:prstDash val="solid"/>
          </a:ln>
        </c:spPr>
        <c:txPr>
          <a:bodyPr rot="0" vert="horz"/>
          <a:lstStyle/>
          <a:p>
            <a:pPr>
              <a:defRPr sz="923" b="0" i="0" u="none" strike="noStrike" baseline="0">
                <a:solidFill>
                  <a:srgbClr val="000000"/>
                </a:solidFill>
                <a:latin typeface="Arial"/>
                <a:ea typeface="Arial"/>
                <a:cs typeface="Arial"/>
              </a:defRPr>
            </a:pPr>
            <a:endParaRPr lang="cs-CZ"/>
          </a:p>
        </c:txPr>
        <c:crossAx val="111920640"/>
        <c:crosses val="autoZero"/>
        <c:auto val="1"/>
        <c:lblAlgn val="ctr"/>
        <c:lblOffset val="100"/>
        <c:tickLblSkip val="1"/>
        <c:tickMarkSkip val="1"/>
        <c:noMultiLvlLbl val="0"/>
      </c:catAx>
      <c:valAx>
        <c:axId val="111920640"/>
        <c:scaling>
          <c:orientation val="minMax"/>
        </c:scaling>
        <c:delete val="0"/>
        <c:axPos val="l"/>
        <c:numFmt formatCode="General" sourceLinked="1"/>
        <c:majorTickMark val="out"/>
        <c:minorTickMark val="none"/>
        <c:tickLblPos val="nextTo"/>
        <c:spPr>
          <a:ln w="3169">
            <a:solidFill>
              <a:srgbClr val="000000"/>
            </a:solidFill>
            <a:prstDash val="solid"/>
          </a:ln>
        </c:spPr>
        <c:txPr>
          <a:bodyPr rot="0" vert="horz"/>
          <a:lstStyle/>
          <a:p>
            <a:pPr>
              <a:defRPr sz="1600" b="0" i="0" u="none" strike="noStrike" baseline="0">
                <a:solidFill>
                  <a:srgbClr val="000000"/>
                </a:solidFill>
                <a:latin typeface="Comic Sans MS" pitchFamily="66" charset="0"/>
                <a:ea typeface="Arial"/>
                <a:cs typeface="Arial"/>
              </a:defRPr>
            </a:pPr>
            <a:endParaRPr lang="cs-CZ"/>
          </a:p>
        </c:txPr>
        <c:crossAx val="111902080"/>
        <c:crosses val="autoZero"/>
        <c:crossBetween val="between"/>
      </c:valAx>
      <c:spPr>
        <a:noFill/>
        <a:ln w="25348">
          <a:noFill/>
        </a:ln>
      </c:spPr>
    </c:plotArea>
    <c:plotVisOnly val="1"/>
    <c:dispBlanksAs val="gap"/>
    <c:showDLblsOverMax val="0"/>
  </c:chart>
  <c:spPr>
    <a:solidFill>
      <a:srgbClr val="FFFFFF"/>
    </a:solidFill>
    <a:ln>
      <a:noFill/>
    </a:ln>
  </c:spPr>
  <c:txPr>
    <a:bodyPr/>
    <a:lstStyle/>
    <a:p>
      <a:pPr>
        <a:defRPr sz="923" b="0" i="0" u="none" strike="noStrike" baseline="0">
          <a:solidFill>
            <a:srgbClr val="000000"/>
          </a:solidFill>
          <a:latin typeface="Arial"/>
          <a:ea typeface="Arial"/>
          <a:cs typeface="Arial"/>
        </a:defRPr>
      </a:pPr>
      <a:endParaRPr lang="cs-CZ"/>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Times New Roman"/>
                <a:ea typeface="Times New Roman"/>
                <a:cs typeface="Times New Roman"/>
              </a:defRPr>
            </a:pPr>
            <a:r>
              <a:rPr lang="cs-CZ" sz="1800" b="1" dirty="0">
                <a:latin typeface="Comic Sans MS" pitchFamily="66" charset="0"/>
              </a:rPr>
              <a:t>Průměrný denní příjem skupiny sůl, tuky, cukry v porcích   </a:t>
            </a:r>
          </a:p>
        </c:rich>
      </c:tx>
      <c:layout>
        <c:manualLayout>
          <c:xMode val="edge"/>
          <c:yMode val="edge"/>
          <c:x val="0.15470852017937259"/>
          <c:y val="2.1212121212121213E-2"/>
        </c:manualLayout>
      </c:layout>
      <c:overlay val="0"/>
      <c:spPr>
        <a:noFill/>
        <a:ln w="25400">
          <a:noFill/>
        </a:ln>
      </c:spPr>
    </c:title>
    <c:autoTitleDeleted val="0"/>
    <c:view3D>
      <c:rotX val="40"/>
      <c:hPercent val="59"/>
      <c:rotY val="24"/>
      <c:depthPercent val="20"/>
      <c:rAngAx val="1"/>
    </c:view3D>
    <c:floor>
      <c:thickness val="0"/>
      <c:spPr>
        <a:solidFill>
          <a:srgbClr val="C0C0C0"/>
        </a:solidFill>
        <a:ln w="3175">
          <a:solidFill>
            <a:srgbClr val="000000"/>
          </a:solidFill>
          <a:prstDash val="solid"/>
        </a:ln>
      </c:spPr>
    </c:floor>
    <c:sideWall>
      <c:thickness val="0"/>
      <c:spPr>
        <a:gradFill rotWithShape="0">
          <a:gsLst>
            <a:gs pos="0">
              <a:srgbClr val="CCCCFF"/>
            </a:gs>
            <a:gs pos="100000">
              <a:srgbClr val="000000"/>
            </a:gs>
          </a:gsLst>
          <a:lin ang="5400000" scaled="1"/>
        </a:gradFill>
        <a:ln w="12700">
          <a:solidFill>
            <a:srgbClr val="808080"/>
          </a:solidFill>
          <a:prstDash val="solid"/>
        </a:ln>
      </c:spPr>
    </c:sideWall>
    <c:backWall>
      <c:thickness val="0"/>
      <c:spPr>
        <a:gradFill rotWithShape="0">
          <a:gsLst>
            <a:gs pos="0">
              <a:srgbClr val="CCCCFF"/>
            </a:gs>
            <a:gs pos="100000">
              <a:srgbClr val="000000"/>
            </a:gs>
          </a:gsLst>
          <a:lin ang="5400000" scaled="1"/>
        </a:gradFill>
        <a:ln w="12700">
          <a:solidFill>
            <a:srgbClr val="808080"/>
          </a:solidFill>
          <a:prstDash val="solid"/>
        </a:ln>
      </c:spPr>
    </c:backWall>
    <c:plotArea>
      <c:layout>
        <c:manualLayout>
          <c:layoutTarget val="inner"/>
          <c:xMode val="edge"/>
          <c:yMode val="edge"/>
          <c:x val="0.15022421524663676"/>
          <c:y val="0.2181818181818182"/>
          <c:w val="0.82735426008968604"/>
          <c:h val="0.55757575757575761"/>
        </c:manualLayout>
      </c:layout>
      <c:bar3DChart>
        <c:barDir val="col"/>
        <c:grouping val="stacked"/>
        <c:varyColors val="0"/>
        <c:ser>
          <c:idx val="0"/>
          <c:order val="0"/>
          <c:spPr>
            <a:gradFill rotWithShape="0">
              <a:gsLst>
                <a:gs pos="0">
                  <a:srgbClr val="00FFFF"/>
                </a:gs>
                <a:gs pos="100000">
                  <a:srgbClr val="00FFFF">
                    <a:gamma/>
                    <a:shade val="46275"/>
                    <a:invGamma/>
                  </a:srgbClr>
                </a:gs>
              </a:gsLst>
              <a:lin ang="5400000" scaled="1"/>
            </a:gradFill>
            <a:ln w="12700">
              <a:solidFill>
                <a:srgbClr val="000000"/>
              </a:solidFill>
              <a:prstDash val="solid"/>
            </a:ln>
          </c:spPr>
          <c:invertIfNegative val="0"/>
          <c:dLbls>
            <c:spPr>
              <a:noFill/>
              <a:ln w="25400">
                <a:noFill/>
              </a:ln>
            </c:spPr>
            <c:txPr>
              <a:bodyPr/>
              <a:lstStyle/>
              <a:p>
                <a:pPr>
                  <a:defRPr sz="1600" b="0" i="0" u="none" strike="noStrike" baseline="0">
                    <a:solidFill>
                      <a:srgbClr val="000000"/>
                    </a:solidFill>
                    <a:latin typeface="Comic Sans MS" pitchFamily="66" charset="0"/>
                    <a:ea typeface="Times New Roman"/>
                    <a:cs typeface="Times New Roman"/>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List1!$A$1:$C$1</c:f>
              <c:numCache>
                <c:formatCode>General</c:formatCode>
                <c:ptCount val="3"/>
                <c:pt idx="0">
                  <c:v>2</c:v>
                </c:pt>
                <c:pt idx="1">
                  <c:v>1.7</c:v>
                </c:pt>
                <c:pt idx="2">
                  <c:v>1.7</c:v>
                </c:pt>
              </c:numCache>
            </c:numRef>
          </c:val>
          <c:extLst>
            <c:ext xmlns:c16="http://schemas.microsoft.com/office/drawing/2014/chart" uri="{C3380CC4-5D6E-409C-BE32-E72D297353CC}">
              <c16:uniqueId val="{00000000-5CCC-467D-B715-AC6959CEF8D2}"/>
            </c:ext>
          </c:extLst>
        </c:ser>
        <c:dLbls>
          <c:showLegendKey val="0"/>
          <c:showVal val="1"/>
          <c:showCatName val="0"/>
          <c:showSerName val="0"/>
          <c:showPercent val="0"/>
          <c:showBubbleSize val="0"/>
        </c:dLbls>
        <c:gapWidth val="140"/>
        <c:gapDepth val="180"/>
        <c:shape val="box"/>
        <c:axId val="111994752"/>
        <c:axId val="112070656"/>
        <c:axId val="0"/>
      </c:bar3DChart>
      <c:catAx>
        <c:axId val="111994752"/>
        <c:scaling>
          <c:orientation val="minMax"/>
        </c:scaling>
        <c:delete val="0"/>
        <c:axPos val="b"/>
        <c:title>
          <c:tx>
            <c:rich>
              <a:bodyPr/>
              <a:lstStyle/>
              <a:p>
                <a:pPr algn="l">
                  <a:defRPr sz="1600" b="0" i="0" u="none" strike="noStrike" baseline="0">
                    <a:solidFill>
                      <a:srgbClr val="000000"/>
                    </a:solidFill>
                    <a:latin typeface="Comic Sans MS" pitchFamily="66" charset="0"/>
                    <a:ea typeface="Times New Roman"/>
                    <a:cs typeface="Times New Roman"/>
                  </a:defRPr>
                </a:pPr>
                <a:r>
                  <a:rPr lang="cs-CZ" sz="1600" b="0">
                    <a:latin typeface="Comic Sans MS" pitchFamily="66" charset="0"/>
                  </a:rPr>
                  <a:t>1 - max. doporučený příjem 2 - před intervencí  3 - po intervenci</a:t>
                </a:r>
              </a:p>
            </c:rich>
          </c:tx>
          <c:layout>
            <c:manualLayout>
              <c:xMode val="edge"/>
              <c:yMode val="edge"/>
              <c:x val="0.15470852017937259"/>
              <c:y val="0.8606060606060606"/>
            </c:manualLayout>
          </c:layout>
          <c:overlay val="0"/>
          <c:spPr>
            <a:noFill/>
            <a:ln w="25400">
              <a:noFill/>
            </a:ln>
          </c:spPr>
        </c:title>
        <c:numFmt formatCode="General" sourceLinked="1"/>
        <c:majorTickMark val="out"/>
        <c:minorTickMark val="none"/>
        <c:tickLblPos val="low"/>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cs-CZ"/>
          </a:p>
        </c:txPr>
        <c:crossAx val="112070656"/>
        <c:crosses val="autoZero"/>
        <c:auto val="1"/>
        <c:lblAlgn val="ctr"/>
        <c:lblOffset val="100"/>
        <c:tickLblSkip val="1"/>
        <c:tickMarkSkip val="1"/>
        <c:noMultiLvlLbl val="0"/>
      </c:catAx>
      <c:valAx>
        <c:axId val="112070656"/>
        <c:scaling>
          <c:orientation val="minMax"/>
        </c:scaling>
        <c:delete val="0"/>
        <c:axPos val="l"/>
        <c:title>
          <c:tx>
            <c:rich>
              <a:bodyPr/>
              <a:lstStyle/>
              <a:p>
                <a:pPr>
                  <a:defRPr sz="1800" b="0" i="0" u="none" strike="noStrike" baseline="0">
                    <a:solidFill>
                      <a:srgbClr val="000000"/>
                    </a:solidFill>
                    <a:latin typeface="Comic Sans MS" pitchFamily="66" charset="0"/>
                    <a:ea typeface="Times New Roman"/>
                    <a:cs typeface="Times New Roman"/>
                  </a:defRPr>
                </a:pPr>
                <a:r>
                  <a:rPr lang="cs-CZ" sz="1800" b="0">
                    <a:latin typeface="Comic Sans MS" pitchFamily="66" charset="0"/>
                  </a:rPr>
                  <a:t>počet porcí</a:t>
                </a:r>
              </a:p>
            </c:rich>
          </c:tx>
          <c:layout>
            <c:manualLayout>
              <c:xMode val="edge"/>
              <c:yMode val="edge"/>
              <c:x val="0.11883408071748879"/>
              <c:y val="0.47878787878788004"/>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600" b="0" i="0" u="none" strike="noStrike" baseline="0">
                <a:solidFill>
                  <a:srgbClr val="000000"/>
                </a:solidFill>
                <a:latin typeface="Comic Sans MS" pitchFamily="66" charset="0"/>
                <a:ea typeface="Arial"/>
                <a:cs typeface="Arial"/>
              </a:defRPr>
            </a:pPr>
            <a:endParaRPr lang="cs-CZ"/>
          </a:p>
        </c:txPr>
        <c:crossAx val="111994752"/>
        <c:crosses val="autoZero"/>
        <c:crossBetween val="between"/>
        <c:majorUnit val="0.1"/>
      </c:valAx>
      <c:spPr>
        <a:noFill/>
        <a:ln w="25400">
          <a:noFill/>
        </a:ln>
      </c:spPr>
    </c:plotArea>
    <c:plotVisOnly val="1"/>
    <c:dispBlanksAs val="gap"/>
    <c:showDLblsOverMax val="0"/>
  </c:chart>
  <c:spPr>
    <a:solidFill>
      <a:srgbClr val="FFFFFF"/>
    </a:solidFill>
    <a:ln>
      <a:noFill/>
    </a:ln>
  </c:spPr>
  <c:txPr>
    <a:bodyPr/>
    <a:lstStyle/>
    <a:p>
      <a:pPr>
        <a:defRPr sz="1200" b="0" i="0" u="none" strike="noStrike" baseline="0">
          <a:solidFill>
            <a:srgbClr val="000000"/>
          </a:solidFill>
          <a:latin typeface="Arial"/>
          <a:ea typeface="Arial"/>
          <a:cs typeface="Arial"/>
        </a:defRPr>
      </a:pPr>
      <a:endParaRPr lang="cs-CZ"/>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view3D>
      <c:rotX val="30"/>
      <c:rotY val="0"/>
      <c:rAngAx val="0"/>
    </c:view3D>
    <c:floor>
      <c:thickness val="0"/>
    </c:floor>
    <c:sideWall>
      <c:thickness val="0"/>
    </c:sideWall>
    <c:backWall>
      <c:thickness val="0"/>
    </c:backWall>
    <c:plotArea>
      <c:layout/>
      <c:pie3DChart>
        <c:varyColors val="1"/>
        <c:ser>
          <c:idx val="0"/>
          <c:order val="0"/>
          <c:dPt>
            <c:idx val="4"/>
            <c:bubble3D val="0"/>
            <c:spPr>
              <a:solidFill>
                <a:srgbClr val="FF0066"/>
              </a:solidFill>
            </c:spPr>
            <c:extLst>
              <c:ext xmlns:c16="http://schemas.microsoft.com/office/drawing/2014/chart" uri="{C3380CC4-5D6E-409C-BE32-E72D297353CC}">
                <c16:uniqueId val="{00000000-A9A8-49F9-97FD-B1048822B1F8}"/>
              </c:ext>
            </c:extLst>
          </c:dPt>
          <c:dPt>
            <c:idx val="6"/>
            <c:bubble3D val="0"/>
            <c:spPr>
              <a:solidFill>
                <a:srgbClr val="FFFF00"/>
              </a:solidFill>
            </c:spPr>
            <c:extLst>
              <c:ext xmlns:c16="http://schemas.microsoft.com/office/drawing/2014/chart" uri="{C3380CC4-5D6E-409C-BE32-E72D297353CC}">
                <c16:uniqueId val="{00000001-A9A8-49F9-97FD-B1048822B1F8}"/>
              </c:ext>
            </c:extLst>
          </c:dPt>
          <c:dLbls>
            <c:spPr>
              <a:noFill/>
              <a:ln>
                <a:noFill/>
              </a:ln>
              <a:effectLst/>
            </c:spPr>
            <c:txPr>
              <a:bodyPr/>
              <a:lstStyle/>
              <a:p>
                <a:pPr>
                  <a:defRPr sz="2500" baseline="0"/>
                </a:pPr>
                <a:endParaRPr lang="cs-CZ"/>
              </a:p>
            </c:txPr>
            <c:showLegendKey val="0"/>
            <c:showVal val="0"/>
            <c:showCatName val="0"/>
            <c:showSerName val="0"/>
            <c:showPercent val="1"/>
            <c:showBubbleSize val="0"/>
            <c:showLeaderLines val="1"/>
            <c:extLst>
              <c:ext xmlns:c15="http://schemas.microsoft.com/office/drawing/2012/chart" uri="{CE6537A1-D6FC-4f65-9D91-7224C49458BB}"/>
            </c:extLst>
          </c:dLbls>
          <c:cat>
            <c:strRef>
              <c:f>List2!$D$161:$K$161</c:f>
              <c:strCache>
                <c:ptCount val="8"/>
                <c:pt idx="0">
                  <c:v>Těžké kovy</c:v>
                </c:pt>
                <c:pt idx="1">
                  <c:v>Bakterie</c:v>
                </c:pt>
                <c:pt idx="2">
                  <c:v>Vitamin A</c:v>
                </c:pt>
                <c:pt idx="3">
                  <c:v>Parazité</c:v>
                </c:pt>
                <c:pt idx="4">
                  <c:v>Histamin</c:v>
                </c:pt>
                <c:pt idx="5">
                  <c:v>Alergie</c:v>
                </c:pt>
                <c:pt idx="6">
                  <c:v>Dioxiny</c:v>
                </c:pt>
                <c:pt idx="7">
                  <c:v>Neví</c:v>
                </c:pt>
              </c:strCache>
            </c:strRef>
          </c:cat>
          <c:val>
            <c:numRef>
              <c:f>List2!$D$162:$K$162</c:f>
              <c:numCache>
                <c:formatCode>General</c:formatCode>
                <c:ptCount val="8"/>
                <c:pt idx="0">
                  <c:v>22</c:v>
                </c:pt>
                <c:pt idx="1">
                  <c:v>8</c:v>
                </c:pt>
                <c:pt idx="2">
                  <c:v>3</c:v>
                </c:pt>
                <c:pt idx="3">
                  <c:v>1</c:v>
                </c:pt>
                <c:pt idx="4">
                  <c:v>1</c:v>
                </c:pt>
                <c:pt idx="5">
                  <c:v>2</c:v>
                </c:pt>
                <c:pt idx="6">
                  <c:v>2</c:v>
                </c:pt>
                <c:pt idx="7">
                  <c:v>6</c:v>
                </c:pt>
              </c:numCache>
            </c:numRef>
          </c:val>
          <c:extLst>
            <c:ext xmlns:c16="http://schemas.microsoft.com/office/drawing/2014/chart" uri="{C3380CC4-5D6E-409C-BE32-E72D297353CC}">
              <c16:uniqueId val="{00000002-A9A8-49F9-97FD-B1048822B1F8}"/>
            </c:ext>
          </c:extLst>
        </c:ser>
        <c:dLbls>
          <c:showLegendKey val="0"/>
          <c:showVal val="0"/>
          <c:showCatName val="0"/>
          <c:showSerName val="0"/>
          <c:showPercent val="1"/>
          <c:showBubbleSize val="0"/>
          <c:showLeaderLines val="1"/>
        </c:dLbls>
      </c:pie3DChart>
      <c:spPr>
        <a:noFill/>
        <a:ln w="25400">
          <a:noFill/>
        </a:ln>
      </c:spPr>
    </c:plotArea>
    <c:legend>
      <c:legendPos val="r"/>
      <c:overlay val="0"/>
      <c:txPr>
        <a:bodyPr/>
        <a:lstStyle/>
        <a:p>
          <a:pPr>
            <a:defRPr sz="2500" baseline="0"/>
          </a:pPr>
          <a:endParaRPr lang="cs-CZ"/>
        </a:p>
      </c:txPr>
    </c:legend>
    <c:plotVisOnly val="1"/>
    <c:dispBlanksAs val="zero"/>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31"/>
    </mc:Choice>
    <mc:Fallback>
      <c:style val="31"/>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995044719304195"/>
          <c:y val="0.14227405832026221"/>
          <c:w val="0.83813915621658752"/>
          <c:h val="0.77243547021858783"/>
        </c:manualLayout>
      </c:layout>
      <c:barChart>
        <c:barDir val="col"/>
        <c:grouping val="clustered"/>
        <c:varyColors val="0"/>
        <c:ser>
          <c:idx val="0"/>
          <c:order val="0"/>
          <c:invertIfNegative val="0"/>
          <c:cat>
            <c:strRef>
              <c:f>List2!$A$3</c:f>
              <c:strCache>
                <c:ptCount val="1"/>
                <c:pt idx="0">
                  <c:v>EPA a DHA mg</c:v>
                </c:pt>
              </c:strCache>
            </c:strRef>
          </c:cat>
          <c:val>
            <c:numRef>
              <c:f>List2!$B$3</c:f>
              <c:numCache>
                <c:formatCode>0.00</c:formatCode>
                <c:ptCount val="1"/>
                <c:pt idx="0">
                  <c:v>50</c:v>
                </c:pt>
              </c:numCache>
            </c:numRef>
          </c:val>
          <c:extLst>
            <c:ext xmlns:c16="http://schemas.microsoft.com/office/drawing/2014/chart" uri="{C3380CC4-5D6E-409C-BE32-E72D297353CC}">
              <c16:uniqueId val="{00000000-6E8C-4A87-877C-7E2B793177E7}"/>
            </c:ext>
          </c:extLst>
        </c:ser>
        <c:ser>
          <c:idx val="1"/>
          <c:order val="1"/>
          <c:invertIfNegative val="0"/>
          <c:cat>
            <c:strRef>
              <c:f>List2!$A$3</c:f>
              <c:strCache>
                <c:ptCount val="1"/>
                <c:pt idx="0">
                  <c:v>EPA a DHA mg</c:v>
                </c:pt>
              </c:strCache>
            </c:strRef>
          </c:cat>
          <c:val>
            <c:numRef>
              <c:f>List2!$C$3</c:f>
              <c:numCache>
                <c:formatCode>0.00</c:formatCode>
                <c:ptCount val="1"/>
                <c:pt idx="0">
                  <c:v>527.3333333333336</c:v>
                </c:pt>
              </c:numCache>
            </c:numRef>
          </c:val>
          <c:extLst>
            <c:ext xmlns:c16="http://schemas.microsoft.com/office/drawing/2014/chart" uri="{C3380CC4-5D6E-409C-BE32-E72D297353CC}">
              <c16:uniqueId val="{00000001-6E8C-4A87-877C-7E2B793177E7}"/>
            </c:ext>
          </c:extLst>
        </c:ser>
        <c:ser>
          <c:idx val="2"/>
          <c:order val="2"/>
          <c:invertIfNegative val="0"/>
          <c:cat>
            <c:strRef>
              <c:f>List2!$A$3</c:f>
              <c:strCache>
                <c:ptCount val="1"/>
                <c:pt idx="0">
                  <c:v>EPA a DHA mg</c:v>
                </c:pt>
              </c:strCache>
            </c:strRef>
          </c:cat>
          <c:val>
            <c:numRef>
              <c:f>List2!$D$3</c:f>
              <c:numCache>
                <c:formatCode>0.00</c:formatCode>
                <c:ptCount val="1"/>
                <c:pt idx="0">
                  <c:v>1279.6666666666667</c:v>
                </c:pt>
              </c:numCache>
            </c:numRef>
          </c:val>
          <c:extLst>
            <c:ext xmlns:c16="http://schemas.microsoft.com/office/drawing/2014/chart" uri="{C3380CC4-5D6E-409C-BE32-E72D297353CC}">
              <c16:uniqueId val="{00000002-6E8C-4A87-877C-7E2B793177E7}"/>
            </c:ext>
          </c:extLst>
        </c:ser>
        <c:ser>
          <c:idx val="3"/>
          <c:order val="3"/>
          <c:invertIfNegative val="0"/>
          <c:cat>
            <c:strRef>
              <c:f>List2!$A$3</c:f>
              <c:strCache>
                <c:ptCount val="1"/>
                <c:pt idx="0">
                  <c:v>EPA a DHA mg</c:v>
                </c:pt>
              </c:strCache>
            </c:strRef>
          </c:cat>
          <c:val>
            <c:numRef>
              <c:f>List2!$E$3</c:f>
              <c:numCache>
                <c:formatCode>0.00</c:formatCode>
                <c:ptCount val="1"/>
                <c:pt idx="0">
                  <c:v>0.33333333333333331</c:v>
                </c:pt>
              </c:numCache>
            </c:numRef>
          </c:val>
          <c:extLst>
            <c:ext xmlns:c16="http://schemas.microsoft.com/office/drawing/2014/chart" uri="{C3380CC4-5D6E-409C-BE32-E72D297353CC}">
              <c16:uniqueId val="{00000003-6E8C-4A87-877C-7E2B793177E7}"/>
            </c:ext>
          </c:extLst>
        </c:ser>
        <c:ser>
          <c:idx val="4"/>
          <c:order val="4"/>
          <c:invertIfNegative val="0"/>
          <c:cat>
            <c:strRef>
              <c:f>List2!$A$3</c:f>
              <c:strCache>
                <c:ptCount val="1"/>
                <c:pt idx="0">
                  <c:v>EPA a DHA mg</c:v>
                </c:pt>
              </c:strCache>
            </c:strRef>
          </c:cat>
          <c:val>
            <c:numRef>
              <c:f>List2!$F$3</c:f>
              <c:numCache>
                <c:formatCode>0.00</c:formatCode>
                <c:ptCount val="1"/>
                <c:pt idx="0">
                  <c:v>0</c:v>
                </c:pt>
              </c:numCache>
            </c:numRef>
          </c:val>
          <c:extLst>
            <c:ext xmlns:c16="http://schemas.microsoft.com/office/drawing/2014/chart" uri="{C3380CC4-5D6E-409C-BE32-E72D297353CC}">
              <c16:uniqueId val="{00000004-6E8C-4A87-877C-7E2B793177E7}"/>
            </c:ext>
          </c:extLst>
        </c:ser>
        <c:ser>
          <c:idx val="5"/>
          <c:order val="5"/>
          <c:invertIfNegative val="0"/>
          <c:cat>
            <c:strRef>
              <c:f>List2!$A$3</c:f>
              <c:strCache>
                <c:ptCount val="1"/>
                <c:pt idx="0">
                  <c:v>EPA a DHA mg</c:v>
                </c:pt>
              </c:strCache>
            </c:strRef>
          </c:cat>
          <c:val>
            <c:numRef>
              <c:f>List2!$G$3</c:f>
              <c:numCache>
                <c:formatCode>0.00</c:formatCode>
                <c:ptCount val="1"/>
                <c:pt idx="0">
                  <c:v>95.666666666666671</c:v>
                </c:pt>
              </c:numCache>
            </c:numRef>
          </c:val>
          <c:extLst>
            <c:ext xmlns:c16="http://schemas.microsoft.com/office/drawing/2014/chart" uri="{C3380CC4-5D6E-409C-BE32-E72D297353CC}">
              <c16:uniqueId val="{00000005-6E8C-4A87-877C-7E2B793177E7}"/>
            </c:ext>
          </c:extLst>
        </c:ser>
        <c:ser>
          <c:idx val="6"/>
          <c:order val="6"/>
          <c:invertIfNegative val="0"/>
          <c:cat>
            <c:strRef>
              <c:f>List2!$A$3</c:f>
              <c:strCache>
                <c:ptCount val="1"/>
                <c:pt idx="0">
                  <c:v>EPA a DHA mg</c:v>
                </c:pt>
              </c:strCache>
            </c:strRef>
          </c:cat>
          <c:val>
            <c:numRef>
              <c:f>List2!$H$3</c:f>
              <c:numCache>
                <c:formatCode>0.00</c:formatCode>
                <c:ptCount val="1"/>
                <c:pt idx="0">
                  <c:v>10.333333333333334</c:v>
                </c:pt>
              </c:numCache>
            </c:numRef>
          </c:val>
          <c:extLst>
            <c:ext xmlns:c16="http://schemas.microsoft.com/office/drawing/2014/chart" uri="{C3380CC4-5D6E-409C-BE32-E72D297353CC}">
              <c16:uniqueId val="{00000006-6E8C-4A87-877C-7E2B793177E7}"/>
            </c:ext>
          </c:extLst>
        </c:ser>
        <c:ser>
          <c:idx val="7"/>
          <c:order val="7"/>
          <c:invertIfNegative val="0"/>
          <c:cat>
            <c:strRef>
              <c:f>List2!$A$3</c:f>
              <c:strCache>
                <c:ptCount val="1"/>
                <c:pt idx="0">
                  <c:v>EPA a DHA mg</c:v>
                </c:pt>
              </c:strCache>
            </c:strRef>
          </c:cat>
          <c:val>
            <c:numRef>
              <c:f>List2!$I$3</c:f>
              <c:numCache>
                <c:formatCode>0.00</c:formatCode>
                <c:ptCount val="1"/>
                <c:pt idx="0">
                  <c:v>0</c:v>
                </c:pt>
              </c:numCache>
            </c:numRef>
          </c:val>
          <c:extLst>
            <c:ext xmlns:c16="http://schemas.microsoft.com/office/drawing/2014/chart" uri="{C3380CC4-5D6E-409C-BE32-E72D297353CC}">
              <c16:uniqueId val="{00000007-6E8C-4A87-877C-7E2B793177E7}"/>
            </c:ext>
          </c:extLst>
        </c:ser>
        <c:ser>
          <c:idx val="8"/>
          <c:order val="8"/>
          <c:invertIfNegative val="0"/>
          <c:cat>
            <c:strRef>
              <c:f>List2!$A$3</c:f>
              <c:strCache>
                <c:ptCount val="1"/>
                <c:pt idx="0">
                  <c:v>EPA a DHA mg</c:v>
                </c:pt>
              </c:strCache>
            </c:strRef>
          </c:cat>
          <c:val>
            <c:numRef>
              <c:f>List2!$J$3</c:f>
              <c:numCache>
                <c:formatCode>0.00</c:formatCode>
                <c:ptCount val="1"/>
                <c:pt idx="0">
                  <c:v>306</c:v>
                </c:pt>
              </c:numCache>
            </c:numRef>
          </c:val>
          <c:extLst>
            <c:ext xmlns:c16="http://schemas.microsoft.com/office/drawing/2014/chart" uri="{C3380CC4-5D6E-409C-BE32-E72D297353CC}">
              <c16:uniqueId val="{00000008-6E8C-4A87-877C-7E2B793177E7}"/>
            </c:ext>
          </c:extLst>
        </c:ser>
        <c:ser>
          <c:idx val="9"/>
          <c:order val="9"/>
          <c:invertIfNegative val="0"/>
          <c:cat>
            <c:strRef>
              <c:f>List2!$A$3</c:f>
              <c:strCache>
                <c:ptCount val="1"/>
                <c:pt idx="0">
                  <c:v>EPA a DHA mg</c:v>
                </c:pt>
              </c:strCache>
            </c:strRef>
          </c:cat>
          <c:val>
            <c:numRef>
              <c:f>List2!$K$3</c:f>
              <c:numCache>
                <c:formatCode>0.00</c:formatCode>
                <c:ptCount val="1"/>
                <c:pt idx="0">
                  <c:v>151</c:v>
                </c:pt>
              </c:numCache>
            </c:numRef>
          </c:val>
          <c:extLst>
            <c:ext xmlns:c16="http://schemas.microsoft.com/office/drawing/2014/chart" uri="{C3380CC4-5D6E-409C-BE32-E72D297353CC}">
              <c16:uniqueId val="{00000009-6E8C-4A87-877C-7E2B793177E7}"/>
            </c:ext>
          </c:extLst>
        </c:ser>
        <c:ser>
          <c:idx val="10"/>
          <c:order val="10"/>
          <c:invertIfNegative val="0"/>
          <c:cat>
            <c:strRef>
              <c:f>List2!$A$3</c:f>
              <c:strCache>
                <c:ptCount val="1"/>
                <c:pt idx="0">
                  <c:v>EPA a DHA mg</c:v>
                </c:pt>
              </c:strCache>
            </c:strRef>
          </c:cat>
          <c:val>
            <c:numRef>
              <c:f>List2!$L$3</c:f>
              <c:numCache>
                <c:formatCode>0.00</c:formatCode>
                <c:ptCount val="1"/>
                <c:pt idx="0">
                  <c:v>0.33333333333333331</c:v>
                </c:pt>
              </c:numCache>
            </c:numRef>
          </c:val>
          <c:extLst>
            <c:ext xmlns:c16="http://schemas.microsoft.com/office/drawing/2014/chart" uri="{C3380CC4-5D6E-409C-BE32-E72D297353CC}">
              <c16:uniqueId val="{0000000A-6E8C-4A87-877C-7E2B793177E7}"/>
            </c:ext>
          </c:extLst>
        </c:ser>
        <c:ser>
          <c:idx val="11"/>
          <c:order val="11"/>
          <c:invertIfNegative val="0"/>
          <c:cat>
            <c:strRef>
              <c:f>List2!$A$3</c:f>
              <c:strCache>
                <c:ptCount val="1"/>
                <c:pt idx="0">
                  <c:v>EPA a DHA mg</c:v>
                </c:pt>
              </c:strCache>
            </c:strRef>
          </c:cat>
          <c:val>
            <c:numRef>
              <c:f>List2!$M$3</c:f>
              <c:numCache>
                <c:formatCode>0.00</c:formatCode>
                <c:ptCount val="1"/>
                <c:pt idx="0">
                  <c:v>578</c:v>
                </c:pt>
              </c:numCache>
            </c:numRef>
          </c:val>
          <c:extLst>
            <c:ext xmlns:c16="http://schemas.microsoft.com/office/drawing/2014/chart" uri="{C3380CC4-5D6E-409C-BE32-E72D297353CC}">
              <c16:uniqueId val="{0000000B-6E8C-4A87-877C-7E2B793177E7}"/>
            </c:ext>
          </c:extLst>
        </c:ser>
        <c:ser>
          <c:idx val="12"/>
          <c:order val="12"/>
          <c:invertIfNegative val="0"/>
          <c:cat>
            <c:strRef>
              <c:f>List2!$A$3</c:f>
              <c:strCache>
                <c:ptCount val="1"/>
                <c:pt idx="0">
                  <c:v>EPA a DHA mg</c:v>
                </c:pt>
              </c:strCache>
            </c:strRef>
          </c:cat>
          <c:val>
            <c:numRef>
              <c:f>List2!$N$3</c:f>
              <c:numCache>
                <c:formatCode>0.00</c:formatCode>
                <c:ptCount val="1"/>
                <c:pt idx="0">
                  <c:v>1549.333333333323</c:v>
                </c:pt>
              </c:numCache>
            </c:numRef>
          </c:val>
          <c:extLst>
            <c:ext xmlns:c16="http://schemas.microsoft.com/office/drawing/2014/chart" uri="{C3380CC4-5D6E-409C-BE32-E72D297353CC}">
              <c16:uniqueId val="{0000000C-6E8C-4A87-877C-7E2B793177E7}"/>
            </c:ext>
          </c:extLst>
        </c:ser>
        <c:ser>
          <c:idx val="13"/>
          <c:order val="13"/>
          <c:invertIfNegative val="0"/>
          <c:cat>
            <c:strRef>
              <c:f>List2!$A$3</c:f>
              <c:strCache>
                <c:ptCount val="1"/>
                <c:pt idx="0">
                  <c:v>EPA a DHA mg</c:v>
                </c:pt>
              </c:strCache>
            </c:strRef>
          </c:cat>
          <c:val>
            <c:numRef>
              <c:f>List2!$O$3</c:f>
              <c:numCache>
                <c:formatCode>0.00</c:formatCode>
                <c:ptCount val="1"/>
                <c:pt idx="0">
                  <c:v>8.6666666666666767</c:v>
                </c:pt>
              </c:numCache>
            </c:numRef>
          </c:val>
          <c:extLst>
            <c:ext xmlns:c16="http://schemas.microsoft.com/office/drawing/2014/chart" uri="{C3380CC4-5D6E-409C-BE32-E72D297353CC}">
              <c16:uniqueId val="{0000000D-6E8C-4A87-877C-7E2B793177E7}"/>
            </c:ext>
          </c:extLst>
        </c:ser>
        <c:ser>
          <c:idx val="14"/>
          <c:order val="14"/>
          <c:invertIfNegative val="0"/>
          <c:cat>
            <c:strRef>
              <c:f>List2!$A$3</c:f>
              <c:strCache>
                <c:ptCount val="1"/>
                <c:pt idx="0">
                  <c:v>EPA a DHA mg</c:v>
                </c:pt>
              </c:strCache>
            </c:strRef>
          </c:cat>
          <c:val>
            <c:numRef>
              <c:f>List2!$P$3</c:f>
              <c:numCache>
                <c:formatCode>0.00</c:formatCode>
                <c:ptCount val="1"/>
                <c:pt idx="0">
                  <c:v>0</c:v>
                </c:pt>
              </c:numCache>
            </c:numRef>
          </c:val>
          <c:extLst>
            <c:ext xmlns:c16="http://schemas.microsoft.com/office/drawing/2014/chart" uri="{C3380CC4-5D6E-409C-BE32-E72D297353CC}">
              <c16:uniqueId val="{0000000E-6E8C-4A87-877C-7E2B793177E7}"/>
            </c:ext>
          </c:extLst>
        </c:ser>
        <c:ser>
          <c:idx val="15"/>
          <c:order val="15"/>
          <c:invertIfNegative val="0"/>
          <c:cat>
            <c:strRef>
              <c:f>List2!$A$3</c:f>
              <c:strCache>
                <c:ptCount val="1"/>
                <c:pt idx="0">
                  <c:v>EPA a DHA mg</c:v>
                </c:pt>
              </c:strCache>
            </c:strRef>
          </c:cat>
          <c:val>
            <c:numRef>
              <c:f>List2!$Q$3</c:f>
              <c:numCache>
                <c:formatCode>0.00</c:formatCode>
                <c:ptCount val="1"/>
                <c:pt idx="0">
                  <c:v>35</c:v>
                </c:pt>
              </c:numCache>
            </c:numRef>
          </c:val>
          <c:extLst>
            <c:ext xmlns:c16="http://schemas.microsoft.com/office/drawing/2014/chart" uri="{C3380CC4-5D6E-409C-BE32-E72D297353CC}">
              <c16:uniqueId val="{0000000F-6E8C-4A87-877C-7E2B793177E7}"/>
            </c:ext>
          </c:extLst>
        </c:ser>
        <c:ser>
          <c:idx val="16"/>
          <c:order val="16"/>
          <c:invertIfNegative val="0"/>
          <c:cat>
            <c:strRef>
              <c:f>List2!$A$3</c:f>
              <c:strCache>
                <c:ptCount val="1"/>
                <c:pt idx="0">
                  <c:v>EPA a DHA mg</c:v>
                </c:pt>
              </c:strCache>
            </c:strRef>
          </c:cat>
          <c:val>
            <c:numRef>
              <c:f>List2!$R$3</c:f>
              <c:numCache>
                <c:formatCode>0.00</c:formatCode>
                <c:ptCount val="1"/>
                <c:pt idx="0">
                  <c:v>94.666666666666671</c:v>
                </c:pt>
              </c:numCache>
            </c:numRef>
          </c:val>
          <c:extLst>
            <c:ext xmlns:c16="http://schemas.microsoft.com/office/drawing/2014/chart" uri="{C3380CC4-5D6E-409C-BE32-E72D297353CC}">
              <c16:uniqueId val="{00000010-6E8C-4A87-877C-7E2B793177E7}"/>
            </c:ext>
          </c:extLst>
        </c:ser>
        <c:ser>
          <c:idx val="17"/>
          <c:order val="17"/>
          <c:invertIfNegative val="0"/>
          <c:cat>
            <c:strRef>
              <c:f>List2!$A$3</c:f>
              <c:strCache>
                <c:ptCount val="1"/>
                <c:pt idx="0">
                  <c:v>EPA a DHA mg</c:v>
                </c:pt>
              </c:strCache>
            </c:strRef>
          </c:cat>
          <c:val>
            <c:numRef>
              <c:f>List2!$S$3</c:f>
              <c:numCache>
                <c:formatCode>0.00</c:formatCode>
                <c:ptCount val="1"/>
                <c:pt idx="0">
                  <c:v>0</c:v>
                </c:pt>
              </c:numCache>
            </c:numRef>
          </c:val>
          <c:extLst>
            <c:ext xmlns:c16="http://schemas.microsoft.com/office/drawing/2014/chart" uri="{C3380CC4-5D6E-409C-BE32-E72D297353CC}">
              <c16:uniqueId val="{00000011-6E8C-4A87-877C-7E2B793177E7}"/>
            </c:ext>
          </c:extLst>
        </c:ser>
        <c:ser>
          <c:idx val="18"/>
          <c:order val="18"/>
          <c:invertIfNegative val="0"/>
          <c:cat>
            <c:strRef>
              <c:f>List2!$A$3</c:f>
              <c:strCache>
                <c:ptCount val="1"/>
                <c:pt idx="0">
                  <c:v>EPA a DHA mg</c:v>
                </c:pt>
              </c:strCache>
            </c:strRef>
          </c:cat>
          <c:val>
            <c:numRef>
              <c:f>List2!$T$3</c:f>
              <c:numCache>
                <c:formatCode>0.00</c:formatCode>
                <c:ptCount val="1"/>
                <c:pt idx="0">
                  <c:v>8.6666666666666767</c:v>
                </c:pt>
              </c:numCache>
            </c:numRef>
          </c:val>
          <c:extLst>
            <c:ext xmlns:c16="http://schemas.microsoft.com/office/drawing/2014/chart" uri="{C3380CC4-5D6E-409C-BE32-E72D297353CC}">
              <c16:uniqueId val="{00000012-6E8C-4A87-877C-7E2B793177E7}"/>
            </c:ext>
          </c:extLst>
        </c:ser>
        <c:ser>
          <c:idx val="19"/>
          <c:order val="19"/>
          <c:invertIfNegative val="0"/>
          <c:cat>
            <c:strRef>
              <c:f>List2!$A$3</c:f>
              <c:strCache>
                <c:ptCount val="1"/>
                <c:pt idx="0">
                  <c:v>EPA a DHA mg</c:v>
                </c:pt>
              </c:strCache>
            </c:strRef>
          </c:cat>
          <c:val>
            <c:numRef>
              <c:f>List2!$U$3</c:f>
              <c:numCache>
                <c:formatCode>0.00</c:formatCode>
                <c:ptCount val="1"/>
                <c:pt idx="0">
                  <c:v>922.00000000000011</c:v>
                </c:pt>
              </c:numCache>
            </c:numRef>
          </c:val>
          <c:extLst>
            <c:ext xmlns:c16="http://schemas.microsoft.com/office/drawing/2014/chart" uri="{C3380CC4-5D6E-409C-BE32-E72D297353CC}">
              <c16:uniqueId val="{00000013-6E8C-4A87-877C-7E2B793177E7}"/>
            </c:ext>
          </c:extLst>
        </c:ser>
        <c:ser>
          <c:idx val="20"/>
          <c:order val="20"/>
          <c:invertIfNegative val="0"/>
          <c:cat>
            <c:strRef>
              <c:f>List2!$A$3</c:f>
              <c:strCache>
                <c:ptCount val="1"/>
                <c:pt idx="0">
                  <c:v>EPA a DHA mg</c:v>
                </c:pt>
              </c:strCache>
            </c:strRef>
          </c:cat>
          <c:val>
            <c:numRef>
              <c:f>List2!$V$3</c:f>
              <c:numCache>
                <c:formatCode>0.00</c:formatCode>
                <c:ptCount val="1"/>
                <c:pt idx="0">
                  <c:v>13.333333333333332</c:v>
                </c:pt>
              </c:numCache>
            </c:numRef>
          </c:val>
          <c:extLst>
            <c:ext xmlns:c16="http://schemas.microsoft.com/office/drawing/2014/chart" uri="{C3380CC4-5D6E-409C-BE32-E72D297353CC}">
              <c16:uniqueId val="{00000014-6E8C-4A87-877C-7E2B793177E7}"/>
            </c:ext>
          </c:extLst>
        </c:ser>
        <c:ser>
          <c:idx val="21"/>
          <c:order val="21"/>
          <c:invertIfNegative val="0"/>
          <c:cat>
            <c:strRef>
              <c:f>List2!$A$3</c:f>
              <c:strCache>
                <c:ptCount val="1"/>
                <c:pt idx="0">
                  <c:v>EPA a DHA mg</c:v>
                </c:pt>
              </c:strCache>
            </c:strRef>
          </c:cat>
          <c:val>
            <c:numRef>
              <c:f>List2!$W$3</c:f>
              <c:numCache>
                <c:formatCode>0.00</c:formatCode>
                <c:ptCount val="1"/>
                <c:pt idx="0">
                  <c:v>40</c:v>
                </c:pt>
              </c:numCache>
            </c:numRef>
          </c:val>
          <c:extLst>
            <c:ext xmlns:c16="http://schemas.microsoft.com/office/drawing/2014/chart" uri="{C3380CC4-5D6E-409C-BE32-E72D297353CC}">
              <c16:uniqueId val="{00000015-6E8C-4A87-877C-7E2B793177E7}"/>
            </c:ext>
          </c:extLst>
        </c:ser>
        <c:ser>
          <c:idx val="22"/>
          <c:order val="22"/>
          <c:invertIfNegative val="0"/>
          <c:cat>
            <c:strRef>
              <c:f>List2!$A$3</c:f>
              <c:strCache>
                <c:ptCount val="1"/>
                <c:pt idx="0">
                  <c:v>EPA a DHA mg</c:v>
                </c:pt>
              </c:strCache>
            </c:strRef>
          </c:cat>
          <c:val>
            <c:numRef>
              <c:f>List2!$X$3</c:f>
              <c:numCache>
                <c:formatCode>0.00</c:formatCode>
                <c:ptCount val="1"/>
                <c:pt idx="0">
                  <c:v>147.66666666666652</c:v>
                </c:pt>
              </c:numCache>
            </c:numRef>
          </c:val>
          <c:extLst>
            <c:ext xmlns:c16="http://schemas.microsoft.com/office/drawing/2014/chart" uri="{C3380CC4-5D6E-409C-BE32-E72D297353CC}">
              <c16:uniqueId val="{00000016-6E8C-4A87-877C-7E2B793177E7}"/>
            </c:ext>
          </c:extLst>
        </c:ser>
        <c:ser>
          <c:idx val="23"/>
          <c:order val="23"/>
          <c:invertIfNegative val="0"/>
          <c:cat>
            <c:strRef>
              <c:f>List2!$A$3</c:f>
              <c:strCache>
                <c:ptCount val="1"/>
                <c:pt idx="0">
                  <c:v>EPA a DHA mg</c:v>
                </c:pt>
              </c:strCache>
            </c:strRef>
          </c:cat>
          <c:val>
            <c:numRef>
              <c:f>List2!$Y$3</c:f>
              <c:numCache>
                <c:formatCode>0.00</c:formatCode>
                <c:ptCount val="1"/>
                <c:pt idx="0">
                  <c:v>469.66666666666708</c:v>
                </c:pt>
              </c:numCache>
            </c:numRef>
          </c:val>
          <c:extLst>
            <c:ext xmlns:c16="http://schemas.microsoft.com/office/drawing/2014/chart" uri="{C3380CC4-5D6E-409C-BE32-E72D297353CC}">
              <c16:uniqueId val="{00000017-6E8C-4A87-877C-7E2B793177E7}"/>
            </c:ext>
          </c:extLst>
        </c:ser>
        <c:ser>
          <c:idx val="24"/>
          <c:order val="24"/>
          <c:invertIfNegative val="0"/>
          <c:cat>
            <c:strRef>
              <c:f>List2!$A$3</c:f>
              <c:strCache>
                <c:ptCount val="1"/>
                <c:pt idx="0">
                  <c:v>EPA a DHA mg</c:v>
                </c:pt>
              </c:strCache>
            </c:strRef>
          </c:cat>
          <c:val>
            <c:numRef>
              <c:f>List2!$Z$3</c:f>
              <c:numCache>
                <c:formatCode>0.00</c:formatCode>
                <c:ptCount val="1"/>
                <c:pt idx="0">
                  <c:v>0</c:v>
                </c:pt>
              </c:numCache>
            </c:numRef>
          </c:val>
          <c:extLst>
            <c:ext xmlns:c16="http://schemas.microsoft.com/office/drawing/2014/chart" uri="{C3380CC4-5D6E-409C-BE32-E72D297353CC}">
              <c16:uniqueId val="{00000018-6E8C-4A87-877C-7E2B793177E7}"/>
            </c:ext>
          </c:extLst>
        </c:ser>
        <c:ser>
          <c:idx val="25"/>
          <c:order val="25"/>
          <c:invertIfNegative val="0"/>
          <c:cat>
            <c:strRef>
              <c:f>List2!$A$3</c:f>
              <c:strCache>
                <c:ptCount val="1"/>
                <c:pt idx="0">
                  <c:v>EPA a DHA mg</c:v>
                </c:pt>
              </c:strCache>
            </c:strRef>
          </c:cat>
          <c:val>
            <c:numRef>
              <c:f>List2!$AA$3</c:f>
              <c:numCache>
                <c:formatCode>0.00</c:formatCode>
                <c:ptCount val="1"/>
                <c:pt idx="0">
                  <c:v>0</c:v>
                </c:pt>
              </c:numCache>
            </c:numRef>
          </c:val>
          <c:extLst>
            <c:ext xmlns:c16="http://schemas.microsoft.com/office/drawing/2014/chart" uri="{C3380CC4-5D6E-409C-BE32-E72D297353CC}">
              <c16:uniqueId val="{00000019-6E8C-4A87-877C-7E2B793177E7}"/>
            </c:ext>
          </c:extLst>
        </c:ser>
        <c:ser>
          <c:idx val="26"/>
          <c:order val="26"/>
          <c:invertIfNegative val="0"/>
          <c:cat>
            <c:strRef>
              <c:f>List2!$A$3</c:f>
              <c:strCache>
                <c:ptCount val="1"/>
                <c:pt idx="0">
                  <c:v>EPA a DHA mg</c:v>
                </c:pt>
              </c:strCache>
            </c:strRef>
          </c:cat>
          <c:val>
            <c:numRef>
              <c:f>List2!$AB$3</c:f>
              <c:numCache>
                <c:formatCode>0.00</c:formatCode>
                <c:ptCount val="1"/>
                <c:pt idx="0">
                  <c:v>8</c:v>
                </c:pt>
              </c:numCache>
            </c:numRef>
          </c:val>
          <c:extLst>
            <c:ext xmlns:c16="http://schemas.microsoft.com/office/drawing/2014/chart" uri="{C3380CC4-5D6E-409C-BE32-E72D297353CC}">
              <c16:uniqueId val="{0000001A-6E8C-4A87-877C-7E2B793177E7}"/>
            </c:ext>
          </c:extLst>
        </c:ser>
        <c:ser>
          <c:idx val="27"/>
          <c:order val="27"/>
          <c:invertIfNegative val="0"/>
          <c:cat>
            <c:strRef>
              <c:f>List2!$A$3</c:f>
              <c:strCache>
                <c:ptCount val="1"/>
                <c:pt idx="0">
                  <c:v>EPA a DHA mg</c:v>
                </c:pt>
              </c:strCache>
            </c:strRef>
          </c:cat>
          <c:val>
            <c:numRef>
              <c:f>List2!$AC$3</c:f>
              <c:numCache>
                <c:formatCode>0.00</c:formatCode>
                <c:ptCount val="1"/>
                <c:pt idx="0">
                  <c:v>627.3333333333336</c:v>
                </c:pt>
              </c:numCache>
            </c:numRef>
          </c:val>
          <c:extLst>
            <c:ext xmlns:c16="http://schemas.microsoft.com/office/drawing/2014/chart" uri="{C3380CC4-5D6E-409C-BE32-E72D297353CC}">
              <c16:uniqueId val="{0000001B-6E8C-4A87-877C-7E2B793177E7}"/>
            </c:ext>
          </c:extLst>
        </c:ser>
        <c:ser>
          <c:idx val="28"/>
          <c:order val="28"/>
          <c:invertIfNegative val="0"/>
          <c:cat>
            <c:strRef>
              <c:f>List2!$A$3</c:f>
              <c:strCache>
                <c:ptCount val="1"/>
                <c:pt idx="0">
                  <c:v>EPA a DHA mg</c:v>
                </c:pt>
              </c:strCache>
            </c:strRef>
          </c:cat>
          <c:val>
            <c:numRef>
              <c:f>List2!$AD$3</c:f>
              <c:numCache>
                <c:formatCode>0.00</c:formatCode>
                <c:ptCount val="1"/>
                <c:pt idx="0">
                  <c:v>146</c:v>
                </c:pt>
              </c:numCache>
            </c:numRef>
          </c:val>
          <c:extLst>
            <c:ext xmlns:c16="http://schemas.microsoft.com/office/drawing/2014/chart" uri="{C3380CC4-5D6E-409C-BE32-E72D297353CC}">
              <c16:uniqueId val="{0000001C-6E8C-4A87-877C-7E2B793177E7}"/>
            </c:ext>
          </c:extLst>
        </c:ser>
        <c:ser>
          <c:idx val="29"/>
          <c:order val="29"/>
          <c:invertIfNegative val="0"/>
          <c:cat>
            <c:strRef>
              <c:f>List2!$A$3</c:f>
              <c:strCache>
                <c:ptCount val="1"/>
                <c:pt idx="0">
                  <c:v>EPA a DHA mg</c:v>
                </c:pt>
              </c:strCache>
            </c:strRef>
          </c:cat>
          <c:val>
            <c:numRef>
              <c:f>List2!$AE$3</c:f>
              <c:numCache>
                <c:formatCode>0.00</c:formatCode>
                <c:ptCount val="1"/>
                <c:pt idx="0">
                  <c:v>462</c:v>
                </c:pt>
              </c:numCache>
            </c:numRef>
          </c:val>
          <c:extLst>
            <c:ext xmlns:c16="http://schemas.microsoft.com/office/drawing/2014/chart" uri="{C3380CC4-5D6E-409C-BE32-E72D297353CC}">
              <c16:uniqueId val="{0000001D-6E8C-4A87-877C-7E2B793177E7}"/>
            </c:ext>
          </c:extLst>
        </c:ser>
        <c:ser>
          <c:idx val="30"/>
          <c:order val="30"/>
          <c:invertIfNegative val="0"/>
          <c:cat>
            <c:strRef>
              <c:f>List2!$A$3</c:f>
              <c:strCache>
                <c:ptCount val="1"/>
                <c:pt idx="0">
                  <c:v>EPA a DHA mg</c:v>
                </c:pt>
              </c:strCache>
            </c:strRef>
          </c:cat>
          <c:val>
            <c:numRef>
              <c:f>List2!$AF$3</c:f>
              <c:numCache>
                <c:formatCode>0.00</c:formatCode>
                <c:ptCount val="1"/>
                <c:pt idx="0">
                  <c:v>69</c:v>
                </c:pt>
              </c:numCache>
            </c:numRef>
          </c:val>
          <c:extLst>
            <c:ext xmlns:c16="http://schemas.microsoft.com/office/drawing/2014/chart" uri="{C3380CC4-5D6E-409C-BE32-E72D297353CC}">
              <c16:uniqueId val="{0000001E-6E8C-4A87-877C-7E2B793177E7}"/>
            </c:ext>
          </c:extLst>
        </c:ser>
        <c:ser>
          <c:idx val="31"/>
          <c:order val="31"/>
          <c:invertIfNegative val="0"/>
          <c:cat>
            <c:strRef>
              <c:f>List2!$A$3</c:f>
              <c:strCache>
                <c:ptCount val="1"/>
                <c:pt idx="0">
                  <c:v>EPA a DHA mg</c:v>
                </c:pt>
              </c:strCache>
            </c:strRef>
          </c:cat>
          <c:val>
            <c:numRef>
              <c:f>List2!$AG$3</c:f>
              <c:numCache>
                <c:formatCode>0.00</c:formatCode>
                <c:ptCount val="1"/>
                <c:pt idx="0">
                  <c:v>172.66666666666652</c:v>
                </c:pt>
              </c:numCache>
            </c:numRef>
          </c:val>
          <c:extLst>
            <c:ext xmlns:c16="http://schemas.microsoft.com/office/drawing/2014/chart" uri="{C3380CC4-5D6E-409C-BE32-E72D297353CC}">
              <c16:uniqueId val="{0000001F-6E8C-4A87-877C-7E2B793177E7}"/>
            </c:ext>
          </c:extLst>
        </c:ser>
        <c:ser>
          <c:idx val="32"/>
          <c:order val="32"/>
          <c:invertIfNegative val="0"/>
          <c:cat>
            <c:strRef>
              <c:f>List2!$A$3</c:f>
              <c:strCache>
                <c:ptCount val="1"/>
                <c:pt idx="0">
                  <c:v>EPA a DHA mg</c:v>
                </c:pt>
              </c:strCache>
            </c:strRef>
          </c:cat>
          <c:val>
            <c:numRef>
              <c:f>List2!$AH$3</c:f>
              <c:numCache>
                <c:formatCode>0.00</c:formatCode>
                <c:ptCount val="1"/>
                <c:pt idx="0">
                  <c:v>34.333333333333336</c:v>
                </c:pt>
              </c:numCache>
            </c:numRef>
          </c:val>
          <c:extLst>
            <c:ext xmlns:c16="http://schemas.microsoft.com/office/drawing/2014/chart" uri="{C3380CC4-5D6E-409C-BE32-E72D297353CC}">
              <c16:uniqueId val="{00000020-6E8C-4A87-877C-7E2B793177E7}"/>
            </c:ext>
          </c:extLst>
        </c:ser>
        <c:ser>
          <c:idx val="33"/>
          <c:order val="33"/>
          <c:invertIfNegative val="0"/>
          <c:cat>
            <c:strRef>
              <c:f>List2!$A$3</c:f>
              <c:strCache>
                <c:ptCount val="1"/>
                <c:pt idx="0">
                  <c:v>EPA a DHA mg</c:v>
                </c:pt>
              </c:strCache>
            </c:strRef>
          </c:cat>
          <c:val>
            <c:numRef>
              <c:f>List2!$AI$3</c:f>
              <c:numCache>
                <c:formatCode>0.00</c:formatCode>
                <c:ptCount val="1"/>
                <c:pt idx="0">
                  <c:v>72.333333333333258</c:v>
                </c:pt>
              </c:numCache>
            </c:numRef>
          </c:val>
          <c:extLst>
            <c:ext xmlns:c16="http://schemas.microsoft.com/office/drawing/2014/chart" uri="{C3380CC4-5D6E-409C-BE32-E72D297353CC}">
              <c16:uniqueId val="{00000021-6E8C-4A87-877C-7E2B793177E7}"/>
            </c:ext>
          </c:extLst>
        </c:ser>
        <c:ser>
          <c:idx val="34"/>
          <c:order val="34"/>
          <c:invertIfNegative val="0"/>
          <c:cat>
            <c:strRef>
              <c:f>List2!$A$3</c:f>
              <c:strCache>
                <c:ptCount val="1"/>
                <c:pt idx="0">
                  <c:v>EPA a DHA mg</c:v>
                </c:pt>
              </c:strCache>
            </c:strRef>
          </c:cat>
          <c:val>
            <c:numRef>
              <c:f>List2!$AJ$3</c:f>
              <c:numCache>
                <c:formatCode>0.00</c:formatCode>
                <c:ptCount val="1"/>
                <c:pt idx="0">
                  <c:v>24.666666666666664</c:v>
                </c:pt>
              </c:numCache>
            </c:numRef>
          </c:val>
          <c:extLst>
            <c:ext xmlns:c16="http://schemas.microsoft.com/office/drawing/2014/chart" uri="{C3380CC4-5D6E-409C-BE32-E72D297353CC}">
              <c16:uniqueId val="{00000022-6E8C-4A87-877C-7E2B793177E7}"/>
            </c:ext>
          </c:extLst>
        </c:ser>
        <c:ser>
          <c:idx val="35"/>
          <c:order val="35"/>
          <c:invertIfNegative val="0"/>
          <c:cat>
            <c:strRef>
              <c:f>List2!$A$3</c:f>
              <c:strCache>
                <c:ptCount val="1"/>
                <c:pt idx="0">
                  <c:v>EPA a DHA mg</c:v>
                </c:pt>
              </c:strCache>
            </c:strRef>
          </c:cat>
          <c:val>
            <c:numRef>
              <c:f>List2!$AK$3</c:f>
              <c:numCache>
                <c:formatCode>0.00</c:formatCode>
                <c:ptCount val="1"/>
                <c:pt idx="0">
                  <c:v>13.000000000000002</c:v>
                </c:pt>
              </c:numCache>
            </c:numRef>
          </c:val>
          <c:extLst>
            <c:ext xmlns:c16="http://schemas.microsoft.com/office/drawing/2014/chart" uri="{C3380CC4-5D6E-409C-BE32-E72D297353CC}">
              <c16:uniqueId val="{00000023-6E8C-4A87-877C-7E2B793177E7}"/>
            </c:ext>
          </c:extLst>
        </c:ser>
        <c:ser>
          <c:idx val="36"/>
          <c:order val="36"/>
          <c:invertIfNegative val="0"/>
          <c:cat>
            <c:strRef>
              <c:f>List2!$A$3</c:f>
              <c:strCache>
                <c:ptCount val="1"/>
                <c:pt idx="0">
                  <c:v>EPA a DHA mg</c:v>
                </c:pt>
              </c:strCache>
            </c:strRef>
          </c:cat>
          <c:val>
            <c:numRef>
              <c:f>List2!$AL$3</c:f>
              <c:numCache>
                <c:formatCode>0.00</c:formatCode>
                <c:ptCount val="1"/>
                <c:pt idx="0">
                  <c:v>10</c:v>
                </c:pt>
              </c:numCache>
            </c:numRef>
          </c:val>
          <c:extLst>
            <c:ext xmlns:c16="http://schemas.microsoft.com/office/drawing/2014/chart" uri="{C3380CC4-5D6E-409C-BE32-E72D297353CC}">
              <c16:uniqueId val="{00000024-6E8C-4A87-877C-7E2B793177E7}"/>
            </c:ext>
          </c:extLst>
        </c:ser>
        <c:ser>
          <c:idx val="37"/>
          <c:order val="37"/>
          <c:invertIfNegative val="0"/>
          <c:cat>
            <c:strRef>
              <c:f>List2!$A$3</c:f>
              <c:strCache>
                <c:ptCount val="1"/>
                <c:pt idx="0">
                  <c:v>EPA a DHA mg</c:v>
                </c:pt>
              </c:strCache>
            </c:strRef>
          </c:cat>
          <c:val>
            <c:numRef>
              <c:f>List2!$AM$3</c:f>
              <c:numCache>
                <c:formatCode>0.00</c:formatCode>
                <c:ptCount val="1"/>
                <c:pt idx="0">
                  <c:v>84.833333333333258</c:v>
                </c:pt>
              </c:numCache>
            </c:numRef>
          </c:val>
          <c:extLst>
            <c:ext xmlns:c16="http://schemas.microsoft.com/office/drawing/2014/chart" uri="{C3380CC4-5D6E-409C-BE32-E72D297353CC}">
              <c16:uniqueId val="{00000025-6E8C-4A87-877C-7E2B793177E7}"/>
            </c:ext>
          </c:extLst>
        </c:ser>
        <c:ser>
          <c:idx val="38"/>
          <c:order val="38"/>
          <c:invertIfNegative val="0"/>
          <c:cat>
            <c:strRef>
              <c:f>List2!$A$3</c:f>
              <c:strCache>
                <c:ptCount val="1"/>
                <c:pt idx="0">
                  <c:v>EPA a DHA mg</c:v>
                </c:pt>
              </c:strCache>
            </c:strRef>
          </c:cat>
          <c:val>
            <c:numRef>
              <c:f>List2!$AN$3</c:f>
              <c:numCache>
                <c:formatCode>0.00</c:formatCode>
                <c:ptCount val="1"/>
                <c:pt idx="0">
                  <c:v>87.333333333333258</c:v>
                </c:pt>
              </c:numCache>
            </c:numRef>
          </c:val>
          <c:extLst>
            <c:ext xmlns:c16="http://schemas.microsoft.com/office/drawing/2014/chart" uri="{C3380CC4-5D6E-409C-BE32-E72D297353CC}">
              <c16:uniqueId val="{00000026-6E8C-4A87-877C-7E2B793177E7}"/>
            </c:ext>
          </c:extLst>
        </c:ser>
        <c:ser>
          <c:idx val="39"/>
          <c:order val="39"/>
          <c:invertIfNegative val="0"/>
          <c:cat>
            <c:strRef>
              <c:f>List2!$A$3</c:f>
              <c:strCache>
                <c:ptCount val="1"/>
                <c:pt idx="0">
                  <c:v>EPA a DHA mg</c:v>
                </c:pt>
              </c:strCache>
            </c:strRef>
          </c:cat>
          <c:val>
            <c:numRef>
              <c:f>List2!$AO$3</c:f>
              <c:numCache>
                <c:formatCode>0.00</c:formatCode>
                <c:ptCount val="1"/>
                <c:pt idx="0">
                  <c:v>216</c:v>
                </c:pt>
              </c:numCache>
            </c:numRef>
          </c:val>
          <c:extLst>
            <c:ext xmlns:c16="http://schemas.microsoft.com/office/drawing/2014/chart" uri="{C3380CC4-5D6E-409C-BE32-E72D297353CC}">
              <c16:uniqueId val="{00000027-6E8C-4A87-877C-7E2B793177E7}"/>
            </c:ext>
          </c:extLst>
        </c:ser>
        <c:ser>
          <c:idx val="40"/>
          <c:order val="40"/>
          <c:invertIfNegative val="0"/>
          <c:cat>
            <c:strRef>
              <c:f>List2!$A$3</c:f>
              <c:strCache>
                <c:ptCount val="1"/>
                <c:pt idx="0">
                  <c:v>EPA a DHA mg</c:v>
                </c:pt>
              </c:strCache>
            </c:strRef>
          </c:cat>
          <c:val>
            <c:numRef>
              <c:f>List2!$AP$3</c:f>
              <c:numCache>
                <c:formatCode>0.00</c:formatCode>
                <c:ptCount val="1"/>
                <c:pt idx="0">
                  <c:v>11.333333333333332</c:v>
                </c:pt>
              </c:numCache>
            </c:numRef>
          </c:val>
          <c:extLst>
            <c:ext xmlns:c16="http://schemas.microsoft.com/office/drawing/2014/chart" uri="{C3380CC4-5D6E-409C-BE32-E72D297353CC}">
              <c16:uniqueId val="{00000028-6E8C-4A87-877C-7E2B793177E7}"/>
            </c:ext>
          </c:extLst>
        </c:ser>
        <c:ser>
          <c:idx val="41"/>
          <c:order val="41"/>
          <c:invertIfNegative val="0"/>
          <c:cat>
            <c:strRef>
              <c:f>List2!$A$3</c:f>
              <c:strCache>
                <c:ptCount val="1"/>
                <c:pt idx="0">
                  <c:v>EPA a DHA mg</c:v>
                </c:pt>
              </c:strCache>
            </c:strRef>
          </c:cat>
          <c:val>
            <c:numRef>
              <c:f>List2!$AQ$3</c:f>
              <c:numCache>
                <c:formatCode>0.00</c:formatCode>
                <c:ptCount val="1"/>
                <c:pt idx="0">
                  <c:v>77.666666666666671</c:v>
                </c:pt>
              </c:numCache>
            </c:numRef>
          </c:val>
          <c:extLst>
            <c:ext xmlns:c16="http://schemas.microsoft.com/office/drawing/2014/chart" uri="{C3380CC4-5D6E-409C-BE32-E72D297353CC}">
              <c16:uniqueId val="{00000029-6E8C-4A87-877C-7E2B793177E7}"/>
            </c:ext>
          </c:extLst>
        </c:ser>
        <c:ser>
          <c:idx val="42"/>
          <c:order val="42"/>
          <c:invertIfNegative val="0"/>
          <c:cat>
            <c:strRef>
              <c:f>List2!$A$3</c:f>
              <c:strCache>
                <c:ptCount val="1"/>
                <c:pt idx="0">
                  <c:v>EPA a DHA mg</c:v>
                </c:pt>
              </c:strCache>
            </c:strRef>
          </c:cat>
          <c:val>
            <c:numRef>
              <c:f>List2!$AR$3</c:f>
              <c:numCache>
                <c:formatCode>0.00</c:formatCode>
                <c:ptCount val="1"/>
                <c:pt idx="0">
                  <c:v>736.00000000000011</c:v>
                </c:pt>
              </c:numCache>
            </c:numRef>
          </c:val>
          <c:extLst>
            <c:ext xmlns:c16="http://schemas.microsoft.com/office/drawing/2014/chart" uri="{C3380CC4-5D6E-409C-BE32-E72D297353CC}">
              <c16:uniqueId val="{0000002A-6E8C-4A87-877C-7E2B793177E7}"/>
            </c:ext>
          </c:extLst>
        </c:ser>
        <c:ser>
          <c:idx val="43"/>
          <c:order val="43"/>
          <c:invertIfNegative val="0"/>
          <c:cat>
            <c:strRef>
              <c:f>List2!$A$3</c:f>
              <c:strCache>
                <c:ptCount val="1"/>
                <c:pt idx="0">
                  <c:v>EPA a DHA mg</c:v>
                </c:pt>
              </c:strCache>
            </c:strRef>
          </c:cat>
          <c:val>
            <c:numRef>
              <c:f>List2!$AS$3</c:f>
              <c:numCache>
                <c:formatCode>0.00</c:formatCode>
                <c:ptCount val="1"/>
                <c:pt idx="0">
                  <c:v>1036</c:v>
                </c:pt>
              </c:numCache>
            </c:numRef>
          </c:val>
          <c:extLst>
            <c:ext xmlns:c16="http://schemas.microsoft.com/office/drawing/2014/chart" uri="{C3380CC4-5D6E-409C-BE32-E72D297353CC}">
              <c16:uniqueId val="{0000002B-6E8C-4A87-877C-7E2B793177E7}"/>
            </c:ext>
          </c:extLst>
        </c:ser>
        <c:ser>
          <c:idx val="44"/>
          <c:order val="44"/>
          <c:invertIfNegative val="0"/>
          <c:cat>
            <c:strRef>
              <c:f>List2!$A$3</c:f>
              <c:strCache>
                <c:ptCount val="1"/>
                <c:pt idx="0">
                  <c:v>EPA a DHA mg</c:v>
                </c:pt>
              </c:strCache>
            </c:strRef>
          </c:cat>
          <c:val>
            <c:numRef>
              <c:f>List2!$AT$3</c:f>
              <c:numCache>
                <c:formatCode>0.00</c:formatCode>
                <c:ptCount val="1"/>
                <c:pt idx="0">
                  <c:v>36.666666666666309</c:v>
                </c:pt>
              </c:numCache>
            </c:numRef>
          </c:val>
          <c:extLst>
            <c:ext xmlns:c16="http://schemas.microsoft.com/office/drawing/2014/chart" uri="{C3380CC4-5D6E-409C-BE32-E72D297353CC}">
              <c16:uniqueId val="{0000002C-6E8C-4A87-877C-7E2B793177E7}"/>
            </c:ext>
          </c:extLst>
        </c:ser>
        <c:ser>
          <c:idx val="45"/>
          <c:order val="45"/>
          <c:invertIfNegative val="0"/>
          <c:cat>
            <c:strRef>
              <c:f>List2!$A$3</c:f>
              <c:strCache>
                <c:ptCount val="1"/>
                <c:pt idx="0">
                  <c:v>EPA a DHA mg</c:v>
                </c:pt>
              </c:strCache>
            </c:strRef>
          </c:cat>
          <c:val>
            <c:numRef>
              <c:f>List2!$AU$3</c:f>
              <c:numCache>
                <c:formatCode>0.00</c:formatCode>
                <c:ptCount val="1"/>
                <c:pt idx="0">
                  <c:v>65</c:v>
                </c:pt>
              </c:numCache>
            </c:numRef>
          </c:val>
          <c:extLst>
            <c:ext xmlns:c16="http://schemas.microsoft.com/office/drawing/2014/chart" uri="{C3380CC4-5D6E-409C-BE32-E72D297353CC}">
              <c16:uniqueId val="{0000002D-6E8C-4A87-877C-7E2B793177E7}"/>
            </c:ext>
          </c:extLst>
        </c:ser>
        <c:ser>
          <c:idx val="46"/>
          <c:order val="46"/>
          <c:invertIfNegative val="0"/>
          <c:cat>
            <c:strRef>
              <c:f>List2!$A$3</c:f>
              <c:strCache>
                <c:ptCount val="1"/>
                <c:pt idx="0">
                  <c:v>EPA a DHA mg</c:v>
                </c:pt>
              </c:strCache>
            </c:strRef>
          </c:cat>
          <c:val>
            <c:numRef>
              <c:f>List2!$AV$3</c:f>
              <c:numCache>
                <c:formatCode>0.00</c:formatCode>
                <c:ptCount val="1"/>
                <c:pt idx="0">
                  <c:v>230.33333333333408</c:v>
                </c:pt>
              </c:numCache>
            </c:numRef>
          </c:val>
          <c:extLst>
            <c:ext xmlns:c16="http://schemas.microsoft.com/office/drawing/2014/chart" uri="{C3380CC4-5D6E-409C-BE32-E72D297353CC}">
              <c16:uniqueId val="{0000002E-6E8C-4A87-877C-7E2B793177E7}"/>
            </c:ext>
          </c:extLst>
        </c:ser>
        <c:ser>
          <c:idx val="47"/>
          <c:order val="47"/>
          <c:invertIfNegative val="0"/>
          <c:cat>
            <c:strRef>
              <c:f>List2!$A$3</c:f>
              <c:strCache>
                <c:ptCount val="1"/>
                <c:pt idx="0">
                  <c:v>EPA a DHA mg</c:v>
                </c:pt>
              </c:strCache>
            </c:strRef>
          </c:cat>
          <c:val>
            <c:numRef>
              <c:f>List2!$AW$3</c:f>
              <c:numCache>
                <c:formatCode>0.00</c:formatCode>
                <c:ptCount val="1"/>
                <c:pt idx="0">
                  <c:v>0.33333333333333331</c:v>
                </c:pt>
              </c:numCache>
            </c:numRef>
          </c:val>
          <c:extLst>
            <c:ext xmlns:c16="http://schemas.microsoft.com/office/drawing/2014/chart" uri="{C3380CC4-5D6E-409C-BE32-E72D297353CC}">
              <c16:uniqueId val="{0000002F-6E8C-4A87-877C-7E2B793177E7}"/>
            </c:ext>
          </c:extLst>
        </c:ser>
        <c:ser>
          <c:idx val="48"/>
          <c:order val="48"/>
          <c:invertIfNegative val="0"/>
          <c:cat>
            <c:strRef>
              <c:f>List2!$A$3</c:f>
              <c:strCache>
                <c:ptCount val="1"/>
                <c:pt idx="0">
                  <c:v>EPA a DHA mg</c:v>
                </c:pt>
              </c:strCache>
            </c:strRef>
          </c:cat>
          <c:val>
            <c:numRef>
              <c:f>List2!$AX$3</c:f>
              <c:numCache>
                <c:formatCode>0.00</c:formatCode>
                <c:ptCount val="1"/>
                <c:pt idx="0">
                  <c:v>102.66666666666667</c:v>
                </c:pt>
              </c:numCache>
            </c:numRef>
          </c:val>
          <c:extLst>
            <c:ext xmlns:c16="http://schemas.microsoft.com/office/drawing/2014/chart" uri="{C3380CC4-5D6E-409C-BE32-E72D297353CC}">
              <c16:uniqueId val="{00000030-6E8C-4A87-877C-7E2B793177E7}"/>
            </c:ext>
          </c:extLst>
        </c:ser>
        <c:ser>
          <c:idx val="49"/>
          <c:order val="49"/>
          <c:invertIfNegative val="0"/>
          <c:cat>
            <c:strRef>
              <c:f>List2!$A$3</c:f>
              <c:strCache>
                <c:ptCount val="1"/>
                <c:pt idx="0">
                  <c:v>EPA a DHA mg</c:v>
                </c:pt>
              </c:strCache>
            </c:strRef>
          </c:cat>
          <c:val>
            <c:numRef>
              <c:f>List2!$AY$3</c:f>
              <c:numCache>
                <c:formatCode>0.00</c:formatCode>
                <c:ptCount val="1"/>
                <c:pt idx="0">
                  <c:v>0</c:v>
                </c:pt>
              </c:numCache>
            </c:numRef>
          </c:val>
          <c:extLst>
            <c:ext xmlns:c16="http://schemas.microsoft.com/office/drawing/2014/chart" uri="{C3380CC4-5D6E-409C-BE32-E72D297353CC}">
              <c16:uniqueId val="{00000031-6E8C-4A87-877C-7E2B793177E7}"/>
            </c:ext>
          </c:extLst>
        </c:ser>
        <c:dLbls>
          <c:showLegendKey val="0"/>
          <c:showVal val="0"/>
          <c:showCatName val="0"/>
          <c:showSerName val="0"/>
          <c:showPercent val="0"/>
          <c:showBubbleSize val="0"/>
        </c:dLbls>
        <c:gapWidth val="150"/>
        <c:axId val="111969792"/>
        <c:axId val="112754688"/>
      </c:barChart>
      <c:catAx>
        <c:axId val="111969792"/>
        <c:scaling>
          <c:orientation val="minMax"/>
        </c:scaling>
        <c:delete val="1"/>
        <c:axPos val="b"/>
        <c:title>
          <c:tx>
            <c:rich>
              <a:bodyPr/>
              <a:lstStyle/>
              <a:p>
                <a:pPr>
                  <a:defRPr sz="2000" baseline="0"/>
                </a:pPr>
                <a:r>
                  <a:rPr lang="en-US" sz="2000" baseline="0" dirty="0" err="1"/>
                  <a:t>Těhotné</a:t>
                </a:r>
                <a:r>
                  <a:rPr lang="en-US" sz="2000" baseline="0" dirty="0"/>
                  <a:t> </a:t>
                </a:r>
                <a:r>
                  <a:rPr lang="en-US" sz="2000" baseline="0" dirty="0" err="1"/>
                  <a:t>ženy</a:t>
                </a:r>
                <a:endParaRPr lang="en-US" sz="2000" baseline="0" dirty="0"/>
              </a:p>
            </c:rich>
          </c:tx>
          <c:layout>
            <c:manualLayout>
              <c:xMode val="edge"/>
              <c:yMode val="edge"/>
              <c:x val="0.48448323893723838"/>
              <c:y val="0.93672575578687889"/>
            </c:manualLayout>
          </c:layout>
          <c:overlay val="0"/>
        </c:title>
        <c:numFmt formatCode="General" sourceLinked="0"/>
        <c:majorTickMark val="out"/>
        <c:minorTickMark val="none"/>
        <c:tickLblPos val="none"/>
        <c:crossAx val="112754688"/>
        <c:crosses val="autoZero"/>
        <c:auto val="1"/>
        <c:lblAlgn val="ctr"/>
        <c:lblOffset val="100"/>
        <c:tickMarkSkip val="1"/>
        <c:noMultiLvlLbl val="0"/>
      </c:catAx>
      <c:valAx>
        <c:axId val="112754688"/>
        <c:scaling>
          <c:orientation val="minMax"/>
        </c:scaling>
        <c:delete val="0"/>
        <c:axPos val="l"/>
        <c:majorGridlines/>
        <c:title>
          <c:tx>
            <c:rich>
              <a:bodyPr rot="-5400000" vert="horz"/>
              <a:lstStyle/>
              <a:p>
                <a:pPr>
                  <a:defRPr sz="2000" baseline="0"/>
                </a:pPr>
                <a:r>
                  <a:rPr lang="cs-CZ" sz="2000" baseline="0" dirty="0"/>
                  <a:t>Průměrný přívod </a:t>
                </a:r>
                <a:r>
                  <a:rPr lang="en-US" sz="2000" baseline="0" dirty="0"/>
                  <a:t>EPA + DHA </a:t>
                </a:r>
                <a:r>
                  <a:rPr lang="en-US" sz="2000" baseline="0" dirty="0" err="1"/>
                  <a:t>za</a:t>
                </a:r>
                <a:r>
                  <a:rPr lang="en-US" sz="2000" baseline="0" dirty="0"/>
                  <a:t> den </a:t>
                </a:r>
                <a:endParaRPr lang="cs-CZ" sz="2000" baseline="0" dirty="0"/>
              </a:p>
              <a:p>
                <a:pPr>
                  <a:defRPr sz="2000" baseline="0"/>
                </a:pPr>
                <a:r>
                  <a:rPr lang="en-US" sz="2000" baseline="0" dirty="0"/>
                  <a:t>(mg)</a:t>
                </a:r>
              </a:p>
            </c:rich>
          </c:tx>
          <c:layout>
            <c:manualLayout>
              <c:xMode val="edge"/>
              <c:yMode val="edge"/>
              <c:x val="0"/>
              <c:y val="0.15627198319760649"/>
            </c:manualLayout>
          </c:layout>
          <c:overlay val="0"/>
        </c:title>
        <c:numFmt formatCode="General" sourceLinked="0"/>
        <c:majorTickMark val="out"/>
        <c:minorTickMark val="none"/>
        <c:tickLblPos val="nextTo"/>
        <c:crossAx val="111969792"/>
        <c:crosses val="autoZero"/>
        <c:crossBetween val="between"/>
        <c:majorUnit val="100"/>
      </c:valAx>
      <c:spPr>
        <a:noFill/>
        <a:ln w="25400">
          <a:noFill/>
        </a:ln>
      </c:spPr>
    </c:plotArea>
    <c:plotVisOnly val="1"/>
    <c:dispBlanksAs val="gap"/>
    <c:showDLblsOverMax val="0"/>
  </c:chart>
  <c:externalData r:id="rId2">
    <c:autoUpdate val="0"/>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7E18F6-D058-4370-9107-692EEE8BB16F}"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cs-CZ"/>
        </a:p>
      </dgm:t>
    </dgm:pt>
    <dgm:pt modelId="{EF3853C5-D0E0-42B0-A982-8443B9D4F91C}">
      <dgm:prSet phldrT="[Text]"/>
      <dgm:spPr>
        <a:solidFill>
          <a:srgbClr val="00B050"/>
        </a:solidFill>
      </dgm:spPr>
      <dgm:t>
        <a:bodyPr/>
        <a:lstStyle/>
        <a:p>
          <a:r>
            <a:rPr lang="cs-CZ" dirty="0">
              <a:latin typeface="Comic Sans MS" pitchFamily="66" charset="0"/>
            </a:rPr>
            <a:t>Změny v jídelníčku</a:t>
          </a:r>
        </a:p>
      </dgm:t>
    </dgm:pt>
    <dgm:pt modelId="{70D81FE9-A6AE-44B6-845C-832A4F2660B3}" type="parTrans" cxnId="{ACD9B4D3-6426-440C-9913-0797B363FD9B}">
      <dgm:prSet/>
      <dgm:spPr/>
      <dgm:t>
        <a:bodyPr/>
        <a:lstStyle/>
        <a:p>
          <a:endParaRPr lang="cs-CZ"/>
        </a:p>
      </dgm:t>
    </dgm:pt>
    <dgm:pt modelId="{F183607E-BE7C-4A7C-91D6-ED88B2238690}" type="sibTrans" cxnId="{ACD9B4D3-6426-440C-9913-0797B363FD9B}">
      <dgm:prSet/>
      <dgm:spPr/>
      <dgm:t>
        <a:bodyPr/>
        <a:lstStyle/>
        <a:p>
          <a:endParaRPr lang="cs-CZ"/>
        </a:p>
      </dgm:t>
    </dgm:pt>
    <dgm:pt modelId="{43DC6D94-9F3E-42A6-BECA-53E929DBED93}">
      <dgm:prSet phldrT="[Text]"/>
      <dgm:spPr>
        <a:solidFill>
          <a:srgbClr val="92D050"/>
        </a:solidFill>
      </dgm:spPr>
      <dgm:t>
        <a:bodyPr/>
        <a:lstStyle/>
        <a:p>
          <a:r>
            <a:rPr lang="cs-CZ" dirty="0">
              <a:latin typeface="Comic Sans MS" pitchFamily="66" charset="0"/>
            </a:rPr>
            <a:t>Změny hormonální</a:t>
          </a:r>
        </a:p>
      </dgm:t>
    </dgm:pt>
    <dgm:pt modelId="{A627BEBE-6ABD-42E0-BACA-B77CCDB48BC3}" type="parTrans" cxnId="{0AA29898-0039-4FF0-AA2E-FB7E5E5A596C}">
      <dgm:prSet/>
      <dgm:spPr/>
      <dgm:t>
        <a:bodyPr/>
        <a:lstStyle/>
        <a:p>
          <a:endParaRPr lang="cs-CZ"/>
        </a:p>
      </dgm:t>
    </dgm:pt>
    <dgm:pt modelId="{B55D7EEE-C832-4410-9140-3E7455B61FDE}" type="sibTrans" cxnId="{0AA29898-0039-4FF0-AA2E-FB7E5E5A596C}">
      <dgm:prSet/>
      <dgm:spPr/>
      <dgm:t>
        <a:bodyPr/>
        <a:lstStyle/>
        <a:p>
          <a:endParaRPr lang="cs-CZ"/>
        </a:p>
      </dgm:t>
    </dgm:pt>
    <dgm:pt modelId="{524F3504-C811-43B1-8ECF-BD076455CFE8}">
      <dgm:prSet phldrT="[Text]"/>
      <dgm:spPr>
        <a:solidFill>
          <a:srgbClr val="92D050"/>
        </a:solidFill>
      </dgm:spPr>
      <dgm:t>
        <a:bodyPr/>
        <a:lstStyle/>
        <a:p>
          <a:r>
            <a:rPr lang="cs-CZ" dirty="0">
              <a:latin typeface="Comic Sans MS" pitchFamily="66" charset="0"/>
            </a:rPr>
            <a:t>Změny morfologické</a:t>
          </a:r>
        </a:p>
      </dgm:t>
    </dgm:pt>
    <dgm:pt modelId="{1480A588-E32E-4DAC-9458-BD6D504D14A4}" type="parTrans" cxnId="{07D4F92D-9805-441D-AFDF-348E304C8374}">
      <dgm:prSet/>
      <dgm:spPr/>
      <dgm:t>
        <a:bodyPr/>
        <a:lstStyle/>
        <a:p>
          <a:endParaRPr lang="cs-CZ"/>
        </a:p>
      </dgm:t>
    </dgm:pt>
    <dgm:pt modelId="{02BA1491-659B-4D14-AAB2-0D21043D56D8}" type="sibTrans" cxnId="{07D4F92D-9805-441D-AFDF-348E304C8374}">
      <dgm:prSet/>
      <dgm:spPr/>
      <dgm:t>
        <a:bodyPr/>
        <a:lstStyle/>
        <a:p>
          <a:endParaRPr lang="cs-CZ"/>
        </a:p>
      </dgm:t>
    </dgm:pt>
    <dgm:pt modelId="{901958F8-4D91-4530-BF7D-D29FD9AA53EB}">
      <dgm:prSet phldrT="[Text]"/>
      <dgm:spPr>
        <a:solidFill>
          <a:srgbClr val="92D050"/>
        </a:solidFill>
      </dgm:spPr>
      <dgm:t>
        <a:bodyPr/>
        <a:lstStyle/>
        <a:p>
          <a:r>
            <a:rPr lang="cs-CZ" dirty="0">
              <a:latin typeface="Comic Sans MS" pitchFamily="66" charset="0"/>
            </a:rPr>
            <a:t>Změny metabolismu</a:t>
          </a:r>
        </a:p>
      </dgm:t>
    </dgm:pt>
    <dgm:pt modelId="{32BD2448-6592-45A3-AD7C-E6B7720A3741}" type="parTrans" cxnId="{71FB47A6-9ADD-4F44-AD6B-A1606080AF06}">
      <dgm:prSet/>
      <dgm:spPr/>
      <dgm:t>
        <a:bodyPr/>
        <a:lstStyle/>
        <a:p>
          <a:endParaRPr lang="cs-CZ"/>
        </a:p>
      </dgm:t>
    </dgm:pt>
    <dgm:pt modelId="{04640F0F-5044-47C7-A056-D389AD5AB6B4}" type="sibTrans" cxnId="{71FB47A6-9ADD-4F44-AD6B-A1606080AF06}">
      <dgm:prSet/>
      <dgm:spPr/>
      <dgm:t>
        <a:bodyPr/>
        <a:lstStyle/>
        <a:p>
          <a:endParaRPr lang="cs-CZ"/>
        </a:p>
      </dgm:t>
    </dgm:pt>
    <dgm:pt modelId="{9BC69080-8865-4D23-9DB5-273E4567679D}" type="pres">
      <dgm:prSet presAssocID="{117E18F6-D058-4370-9107-692EEE8BB16F}" presName="cycle" presStyleCnt="0">
        <dgm:presLayoutVars>
          <dgm:chMax val="1"/>
          <dgm:dir/>
          <dgm:animLvl val="ctr"/>
          <dgm:resizeHandles val="exact"/>
        </dgm:presLayoutVars>
      </dgm:prSet>
      <dgm:spPr/>
    </dgm:pt>
    <dgm:pt modelId="{C70FF338-3DAB-47CC-A011-D10443A04FCB}" type="pres">
      <dgm:prSet presAssocID="{EF3853C5-D0E0-42B0-A982-8443B9D4F91C}" presName="centerShape" presStyleLbl="node0" presStyleIdx="0" presStyleCnt="1"/>
      <dgm:spPr/>
    </dgm:pt>
    <dgm:pt modelId="{7027E6CE-64CD-4BB4-A18B-4BEF345D9B27}" type="pres">
      <dgm:prSet presAssocID="{A627BEBE-6ABD-42E0-BACA-B77CCDB48BC3}" presName="parTrans" presStyleLbl="bgSibTrans2D1" presStyleIdx="0" presStyleCnt="3"/>
      <dgm:spPr/>
    </dgm:pt>
    <dgm:pt modelId="{CA22318C-1297-498A-BBC3-74D59F7A5E47}" type="pres">
      <dgm:prSet presAssocID="{43DC6D94-9F3E-42A6-BECA-53E929DBED93}" presName="node" presStyleLbl="node1" presStyleIdx="0" presStyleCnt="3" custRadScaleRad="99258" custRadScaleInc="-917">
        <dgm:presLayoutVars>
          <dgm:bulletEnabled val="1"/>
        </dgm:presLayoutVars>
      </dgm:prSet>
      <dgm:spPr/>
    </dgm:pt>
    <dgm:pt modelId="{161FA422-A699-4C96-A5BE-F6AD30DE9C06}" type="pres">
      <dgm:prSet presAssocID="{1480A588-E32E-4DAC-9458-BD6D504D14A4}" presName="parTrans" presStyleLbl="bgSibTrans2D1" presStyleIdx="1" presStyleCnt="3"/>
      <dgm:spPr/>
    </dgm:pt>
    <dgm:pt modelId="{A7950CB0-69C8-4A84-8FB6-F6535C964E67}" type="pres">
      <dgm:prSet presAssocID="{524F3504-C811-43B1-8ECF-BD076455CFE8}" presName="node" presStyleLbl="node1" presStyleIdx="1" presStyleCnt="3" custRadScaleRad="100096" custRadScaleInc="-415">
        <dgm:presLayoutVars>
          <dgm:bulletEnabled val="1"/>
        </dgm:presLayoutVars>
      </dgm:prSet>
      <dgm:spPr/>
    </dgm:pt>
    <dgm:pt modelId="{7DC4F4C8-FC95-4892-ABA2-1DC41821FBC9}" type="pres">
      <dgm:prSet presAssocID="{32BD2448-6592-45A3-AD7C-E6B7720A3741}" presName="parTrans" presStyleLbl="bgSibTrans2D1" presStyleIdx="2" presStyleCnt="3"/>
      <dgm:spPr/>
    </dgm:pt>
    <dgm:pt modelId="{0C4B55DE-7773-4290-A063-F85FC3DF99D9}" type="pres">
      <dgm:prSet presAssocID="{901958F8-4D91-4530-BF7D-D29FD9AA53EB}" presName="node" presStyleLbl="node1" presStyleIdx="2" presStyleCnt="3">
        <dgm:presLayoutVars>
          <dgm:bulletEnabled val="1"/>
        </dgm:presLayoutVars>
      </dgm:prSet>
      <dgm:spPr/>
    </dgm:pt>
  </dgm:ptLst>
  <dgm:cxnLst>
    <dgm:cxn modelId="{E00FCE1C-9656-4F79-8612-39F57F1DD234}" type="presOf" srcId="{117E18F6-D058-4370-9107-692EEE8BB16F}" destId="{9BC69080-8865-4D23-9DB5-273E4567679D}" srcOrd="0" destOrd="0" presId="urn:microsoft.com/office/officeart/2005/8/layout/radial4"/>
    <dgm:cxn modelId="{C237D127-5D6E-409E-86BE-52D4DC5757E2}" type="presOf" srcId="{901958F8-4D91-4530-BF7D-D29FD9AA53EB}" destId="{0C4B55DE-7773-4290-A063-F85FC3DF99D9}" srcOrd="0" destOrd="0" presId="urn:microsoft.com/office/officeart/2005/8/layout/radial4"/>
    <dgm:cxn modelId="{07D4F92D-9805-441D-AFDF-348E304C8374}" srcId="{EF3853C5-D0E0-42B0-A982-8443B9D4F91C}" destId="{524F3504-C811-43B1-8ECF-BD076455CFE8}" srcOrd="1" destOrd="0" parTransId="{1480A588-E32E-4DAC-9458-BD6D504D14A4}" sibTransId="{02BA1491-659B-4D14-AAB2-0D21043D56D8}"/>
    <dgm:cxn modelId="{9611A35F-8762-480B-9962-2B5A8A123DC1}" type="presOf" srcId="{EF3853C5-D0E0-42B0-A982-8443B9D4F91C}" destId="{C70FF338-3DAB-47CC-A011-D10443A04FCB}" srcOrd="0" destOrd="0" presId="urn:microsoft.com/office/officeart/2005/8/layout/radial4"/>
    <dgm:cxn modelId="{F35D366A-B2FC-4185-A6FA-73D0E60F71D3}" type="presOf" srcId="{32BD2448-6592-45A3-AD7C-E6B7720A3741}" destId="{7DC4F4C8-FC95-4892-ABA2-1DC41821FBC9}" srcOrd="0" destOrd="0" presId="urn:microsoft.com/office/officeart/2005/8/layout/radial4"/>
    <dgm:cxn modelId="{F20AD08C-87C2-4CD8-BF74-75FECB827AC7}" type="presOf" srcId="{43DC6D94-9F3E-42A6-BECA-53E929DBED93}" destId="{CA22318C-1297-498A-BBC3-74D59F7A5E47}" srcOrd="0" destOrd="0" presId="urn:microsoft.com/office/officeart/2005/8/layout/radial4"/>
    <dgm:cxn modelId="{0AA29898-0039-4FF0-AA2E-FB7E5E5A596C}" srcId="{EF3853C5-D0E0-42B0-A982-8443B9D4F91C}" destId="{43DC6D94-9F3E-42A6-BECA-53E929DBED93}" srcOrd="0" destOrd="0" parTransId="{A627BEBE-6ABD-42E0-BACA-B77CCDB48BC3}" sibTransId="{B55D7EEE-C832-4410-9140-3E7455B61FDE}"/>
    <dgm:cxn modelId="{BC0556A4-7F8F-4FE7-9945-71212272119B}" type="presOf" srcId="{A627BEBE-6ABD-42E0-BACA-B77CCDB48BC3}" destId="{7027E6CE-64CD-4BB4-A18B-4BEF345D9B27}" srcOrd="0" destOrd="0" presId="urn:microsoft.com/office/officeart/2005/8/layout/radial4"/>
    <dgm:cxn modelId="{71FB47A6-9ADD-4F44-AD6B-A1606080AF06}" srcId="{EF3853C5-D0E0-42B0-A982-8443B9D4F91C}" destId="{901958F8-4D91-4530-BF7D-D29FD9AA53EB}" srcOrd="2" destOrd="0" parTransId="{32BD2448-6592-45A3-AD7C-E6B7720A3741}" sibTransId="{04640F0F-5044-47C7-A056-D389AD5AB6B4}"/>
    <dgm:cxn modelId="{747304AE-4B64-4BC9-88EA-E3025525439B}" type="presOf" srcId="{1480A588-E32E-4DAC-9458-BD6D504D14A4}" destId="{161FA422-A699-4C96-A5BE-F6AD30DE9C06}" srcOrd="0" destOrd="0" presId="urn:microsoft.com/office/officeart/2005/8/layout/radial4"/>
    <dgm:cxn modelId="{ACD9B4D3-6426-440C-9913-0797B363FD9B}" srcId="{117E18F6-D058-4370-9107-692EEE8BB16F}" destId="{EF3853C5-D0E0-42B0-A982-8443B9D4F91C}" srcOrd="0" destOrd="0" parTransId="{70D81FE9-A6AE-44B6-845C-832A4F2660B3}" sibTransId="{F183607E-BE7C-4A7C-91D6-ED88B2238690}"/>
    <dgm:cxn modelId="{143A54D9-91B0-46A5-BE3C-15CE696936DC}" type="presOf" srcId="{524F3504-C811-43B1-8ECF-BD076455CFE8}" destId="{A7950CB0-69C8-4A84-8FB6-F6535C964E67}" srcOrd="0" destOrd="0" presId="urn:microsoft.com/office/officeart/2005/8/layout/radial4"/>
    <dgm:cxn modelId="{3E9CA61F-096C-46DA-A60B-CA5DFC1B3FE5}" type="presParOf" srcId="{9BC69080-8865-4D23-9DB5-273E4567679D}" destId="{C70FF338-3DAB-47CC-A011-D10443A04FCB}" srcOrd="0" destOrd="0" presId="urn:microsoft.com/office/officeart/2005/8/layout/radial4"/>
    <dgm:cxn modelId="{8575FCE5-99FB-4E5D-83F8-FB5BB82B634D}" type="presParOf" srcId="{9BC69080-8865-4D23-9DB5-273E4567679D}" destId="{7027E6CE-64CD-4BB4-A18B-4BEF345D9B27}" srcOrd="1" destOrd="0" presId="urn:microsoft.com/office/officeart/2005/8/layout/radial4"/>
    <dgm:cxn modelId="{98AFE603-3E9F-4ED4-859F-7D201864C758}" type="presParOf" srcId="{9BC69080-8865-4D23-9DB5-273E4567679D}" destId="{CA22318C-1297-498A-BBC3-74D59F7A5E47}" srcOrd="2" destOrd="0" presId="urn:microsoft.com/office/officeart/2005/8/layout/radial4"/>
    <dgm:cxn modelId="{FE541C4D-56D9-4DDE-9D05-D1E2B982B379}" type="presParOf" srcId="{9BC69080-8865-4D23-9DB5-273E4567679D}" destId="{161FA422-A699-4C96-A5BE-F6AD30DE9C06}" srcOrd="3" destOrd="0" presId="urn:microsoft.com/office/officeart/2005/8/layout/radial4"/>
    <dgm:cxn modelId="{188B8E72-3F6D-425C-A5B3-C74D3ED383E8}" type="presParOf" srcId="{9BC69080-8865-4D23-9DB5-273E4567679D}" destId="{A7950CB0-69C8-4A84-8FB6-F6535C964E67}" srcOrd="4" destOrd="0" presId="urn:microsoft.com/office/officeart/2005/8/layout/radial4"/>
    <dgm:cxn modelId="{D0ED427C-8134-476D-9917-B6E54A7A00BB}" type="presParOf" srcId="{9BC69080-8865-4D23-9DB5-273E4567679D}" destId="{7DC4F4C8-FC95-4892-ABA2-1DC41821FBC9}" srcOrd="5" destOrd="0" presId="urn:microsoft.com/office/officeart/2005/8/layout/radial4"/>
    <dgm:cxn modelId="{392F525D-F420-40A5-B9A0-CD5B1827F86A}" type="presParOf" srcId="{9BC69080-8865-4D23-9DB5-273E4567679D}" destId="{0C4B55DE-7773-4290-A063-F85FC3DF99D9}"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0FF338-3DAB-47CC-A011-D10443A04FCB}">
      <dsp:nvSpPr>
        <dsp:cNvPr id="0" name=""/>
        <dsp:cNvSpPr/>
      </dsp:nvSpPr>
      <dsp:spPr>
        <a:xfrm>
          <a:off x="2707140" y="2578079"/>
          <a:ext cx="2002542" cy="2002542"/>
        </a:xfrm>
        <a:prstGeom prst="ellipse">
          <a:avLst/>
        </a:prstGeom>
        <a:solidFill>
          <a:srgbClr val="00B05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cs-CZ" sz="2300" kern="1200" dirty="0">
              <a:latin typeface="Comic Sans MS" pitchFamily="66" charset="0"/>
            </a:rPr>
            <a:t>Změny v jídelníčku</a:t>
          </a:r>
        </a:p>
      </dsp:txBody>
      <dsp:txXfrm>
        <a:off x="3000405" y="2871344"/>
        <a:ext cx="1416012" cy="1416012"/>
      </dsp:txXfrm>
    </dsp:sp>
    <dsp:sp modelId="{7027E6CE-64CD-4BB4-A18B-4BEF345D9B27}">
      <dsp:nvSpPr>
        <dsp:cNvPr id="0" name=""/>
        <dsp:cNvSpPr/>
      </dsp:nvSpPr>
      <dsp:spPr>
        <a:xfrm rot="12866988">
          <a:off x="1253166" y="2191751"/>
          <a:ext cx="1696935" cy="57072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A22318C-1297-498A-BBC3-74D59F7A5E47}">
      <dsp:nvSpPr>
        <dsp:cNvPr id="0" name=""/>
        <dsp:cNvSpPr/>
      </dsp:nvSpPr>
      <dsp:spPr>
        <a:xfrm>
          <a:off x="450761" y="1236183"/>
          <a:ext cx="1902415" cy="1521932"/>
        </a:xfrm>
        <a:prstGeom prst="roundRect">
          <a:avLst>
            <a:gd name="adj" fmla="val 10000"/>
          </a:avLst>
        </a:prstGeom>
        <a:solidFill>
          <a:srgbClr val="92D05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cs-CZ" sz="2200" kern="1200" dirty="0">
              <a:latin typeface="Comic Sans MS" pitchFamily="66" charset="0"/>
            </a:rPr>
            <a:t>Změny hormonální</a:t>
          </a:r>
        </a:p>
      </dsp:txBody>
      <dsp:txXfrm>
        <a:off x="495337" y="1280759"/>
        <a:ext cx="1813263" cy="1432780"/>
      </dsp:txXfrm>
    </dsp:sp>
    <dsp:sp modelId="{161FA422-A699-4C96-A5BE-F6AD30DE9C06}">
      <dsp:nvSpPr>
        <dsp:cNvPr id="0" name=""/>
        <dsp:cNvSpPr/>
      </dsp:nvSpPr>
      <dsp:spPr>
        <a:xfrm rot="16185048">
          <a:off x="2841289" y="1334194"/>
          <a:ext cx="1717197" cy="57072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7950CB0-69C8-4A84-8FB6-F6535C964E67}">
      <dsp:nvSpPr>
        <dsp:cNvPr id="0" name=""/>
        <dsp:cNvSpPr/>
      </dsp:nvSpPr>
      <dsp:spPr>
        <a:xfrm>
          <a:off x="2744946" y="0"/>
          <a:ext cx="1902415" cy="1521932"/>
        </a:xfrm>
        <a:prstGeom prst="roundRect">
          <a:avLst>
            <a:gd name="adj" fmla="val 10000"/>
          </a:avLst>
        </a:prstGeom>
        <a:solidFill>
          <a:srgbClr val="92D05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cs-CZ" sz="2200" kern="1200" dirty="0">
              <a:latin typeface="Comic Sans MS" pitchFamily="66" charset="0"/>
            </a:rPr>
            <a:t>Změny morfologické</a:t>
          </a:r>
        </a:p>
      </dsp:txBody>
      <dsp:txXfrm>
        <a:off x="2789522" y="44576"/>
        <a:ext cx="1813263" cy="1432780"/>
      </dsp:txXfrm>
    </dsp:sp>
    <dsp:sp modelId="{7DC4F4C8-FC95-4892-ABA2-1DC41821FBC9}">
      <dsp:nvSpPr>
        <dsp:cNvPr id="0" name=""/>
        <dsp:cNvSpPr/>
      </dsp:nvSpPr>
      <dsp:spPr>
        <a:xfrm rot="19500000">
          <a:off x="4455219" y="2170047"/>
          <a:ext cx="1716693" cy="57072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4B55DE-7773-4290-A063-F85FC3DF99D9}">
      <dsp:nvSpPr>
        <dsp:cNvPr id="0" name=""/>
        <dsp:cNvSpPr/>
      </dsp:nvSpPr>
      <dsp:spPr>
        <a:xfrm>
          <a:off x="5065475" y="1202115"/>
          <a:ext cx="1902415" cy="1521932"/>
        </a:xfrm>
        <a:prstGeom prst="roundRect">
          <a:avLst>
            <a:gd name="adj" fmla="val 10000"/>
          </a:avLst>
        </a:prstGeom>
        <a:solidFill>
          <a:srgbClr val="92D05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cs-CZ" sz="2200" kern="1200" dirty="0">
              <a:latin typeface="Comic Sans MS" pitchFamily="66" charset="0"/>
            </a:rPr>
            <a:t>Změny metabolismu</a:t>
          </a:r>
        </a:p>
      </dsp:txBody>
      <dsp:txXfrm>
        <a:off x="5110051" y="1246691"/>
        <a:ext cx="1813263" cy="1432780"/>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drawings/drawing1.xml><?xml version="1.0" encoding="utf-8"?>
<c:userShapes xmlns:c="http://schemas.openxmlformats.org/drawingml/2006/chart">
  <cdr:relSizeAnchor xmlns:cdr="http://schemas.openxmlformats.org/drawingml/2006/chartDrawing">
    <cdr:from>
      <cdr:x>0.62519</cdr:x>
      <cdr:y>0.57975</cdr:y>
    </cdr:from>
    <cdr:to>
      <cdr:x>0.78756</cdr:x>
      <cdr:y>0.78519</cdr:y>
    </cdr:to>
    <cdr:sp macro="" textlink="">
      <cdr:nvSpPr>
        <cdr:cNvPr id="8" name="TextovéPole 7"/>
        <cdr:cNvSpPr txBox="1"/>
      </cdr:nvSpPr>
      <cdr:spPr>
        <a:xfrm xmlns:a="http://schemas.openxmlformats.org/drawingml/2006/main">
          <a:off x="5318671" y="3240360"/>
          <a:ext cx="1381329" cy="1148256"/>
        </a:xfrm>
        <a:prstGeom xmlns:a="http://schemas.openxmlformats.org/drawingml/2006/main" prst="rect">
          <a:avLst/>
        </a:prstGeom>
      </cdr:spPr>
      <cdr:txBody>
        <a:bodyPr xmlns:a="http://schemas.openxmlformats.org/drawingml/2006/main" vertOverflow="clip" wrap="none" rtlCol="0">
          <a:scene3d>
            <a:camera prst="orthographicFront"/>
            <a:lightRig rig="flat" dir="tl">
              <a:rot lat="0" lon="0" rev="6600000"/>
            </a:lightRig>
          </a:scene3d>
          <a:sp3d extrusionH="25400" contourW="8890">
            <a:bevelT w="38100" h="31750"/>
            <a:contourClr>
              <a:schemeClr val="accent2">
                <a:shade val="75000"/>
              </a:schemeClr>
            </a:contourClr>
          </a:sp3d>
        </a:bodyPr>
        <a:lstStyle xmlns:a="http://schemas.openxmlformats.org/drawingml/2006/main"/>
        <a:p xmlns:a="http://schemas.openxmlformats.org/drawingml/2006/main">
          <a:r>
            <a:rPr lang="cs-CZ" sz="2500" dirty="0"/>
            <a:t>Doporučený</a:t>
          </a:r>
          <a:r>
            <a:rPr lang="cs-CZ" sz="2500" baseline="0" dirty="0"/>
            <a:t> přívod </a:t>
          </a:r>
        </a:p>
        <a:p xmlns:a="http://schemas.openxmlformats.org/drawingml/2006/main">
          <a:r>
            <a:rPr lang="cs-CZ" sz="2500" baseline="0" dirty="0"/>
            <a:t>EPA + DHA dle EFSA</a:t>
          </a:r>
          <a:endParaRPr lang="cs-CZ" sz="2500" dirty="0"/>
        </a:p>
      </cdr:txBody>
    </cdr:sp>
  </cdr:relSizeAnchor>
  <cdr:relSizeAnchor xmlns:cdr="http://schemas.openxmlformats.org/drawingml/2006/chartDrawing">
    <cdr:from>
      <cdr:x>0.10356</cdr:x>
      <cdr:y>0.74723</cdr:y>
    </cdr:from>
    <cdr:to>
      <cdr:x>0.99127</cdr:x>
      <cdr:y>0.7497</cdr:y>
    </cdr:to>
    <cdr:sp macro="" textlink="">
      <cdr:nvSpPr>
        <cdr:cNvPr id="7" name="Přímá spojovací čára 6"/>
        <cdr:cNvSpPr/>
      </cdr:nvSpPr>
      <cdr:spPr>
        <a:xfrm xmlns:a="http://schemas.openxmlformats.org/drawingml/2006/main">
          <a:off x="899592" y="4176464"/>
          <a:ext cx="7711360" cy="13806"/>
        </a:xfrm>
        <a:prstGeom xmlns:a="http://schemas.openxmlformats.org/drawingml/2006/main" prst="line">
          <a:avLst/>
        </a:prstGeom>
      </cdr:spPr>
      <cdr:style>
        <a:lnRef xmlns:a="http://schemas.openxmlformats.org/drawingml/2006/main" idx="3">
          <a:schemeClr val="accent2"/>
        </a:lnRef>
        <a:fillRef xmlns:a="http://schemas.openxmlformats.org/drawingml/2006/main" idx="0">
          <a:schemeClr val="accent2"/>
        </a:fillRef>
        <a:effectRef xmlns:a="http://schemas.openxmlformats.org/drawingml/2006/main" idx="2">
          <a:schemeClr val="accent2"/>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cs-CZ"/>
        </a:p>
      </cdr:txBody>
    </cdr:sp>
  </cdr:relSizeAnchor>
  <cdr:relSizeAnchor xmlns:cdr="http://schemas.openxmlformats.org/drawingml/2006/chartDrawing">
    <cdr:from>
      <cdr:x>0.04501</cdr:x>
      <cdr:y>0.69045</cdr:y>
    </cdr:from>
    <cdr:to>
      <cdr:x>0.13251</cdr:x>
      <cdr:y>0.84499</cdr:y>
    </cdr:to>
    <cdr:sp macro="" textlink="">
      <cdr:nvSpPr>
        <cdr:cNvPr id="9" name="TextovéPole 8"/>
        <cdr:cNvSpPr txBox="1"/>
      </cdr:nvSpPr>
      <cdr:spPr>
        <a:xfrm xmlns:a="http://schemas.openxmlformats.org/drawingml/2006/main">
          <a:off x="390961" y="3353786"/>
          <a:ext cx="760084" cy="750670"/>
        </a:xfrm>
        <a:prstGeom xmlns:a="http://schemas.openxmlformats.org/drawingml/2006/main" prst="rect">
          <a:avLst/>
        </a:prstGeom>
      </cdr:spPr>
      <cdr:txBody>
        <a:bodyPr xmlns:a="http://schemas.openxmlformats.org/drawingml/2006/main" vertOverflow="clip" wrap="none" rtlCol="0">
          <a:scene3d>
            <a:camera prst="orthographicFront"/>
            <a:lightRig rig="flat" dir="tl">
              <a:rot lat="0" lon="0" rev="6600000"/>
            </a:lightRig>
          </a:scene3d>
          <a:sp3d extrusionH="25400" contourW="8890">
            <a:bevelT w="38100" h="31750"/>
            <a:contourClr>
              <a:schemeClr val="accent2">
                <a:shade val="75000"/>
              </a:schemeClr>
            </a:contourClr>
          </a:sp3d>
        </a:bodyPr>
        <a:lstStyle xmlns:a="http://schemas.openxmlformats.org/drawingml/2006/main"/>
        <a:p xmlns:a="http://schemas.openxmlformats.org/drawingml/2006/main">
          <a:endParaRPr lang="cs-CZ"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xmlns:a="http://schemas.openxmlformats.org/drawingml/2006/main">
          <a:r>
            <a:rPr lang="cs-CZ"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a:t>
          </a:r>
          <a:r>
            <a:rPr lang="cs-CZ" sz="11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50</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EEEA3E-DA63-4B7A-B009-662E5A23CFFE}" type="datetimeFigureOut">
              <a:rPr lang="cs-CZ" smtClean="0"/>
              <a:pPr/>
              <a:t>16.12.2019</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496E0D-9AF3-4058-B861-0604056A56D5}"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Kyselina listová-v počátečních fázích těhotenství (4-7týden)nedostatečné zásobení</a:t>
            </a:r>
          </a:p>
        </p:txBody>
      </p:sp>
      <p:sp>
        <p:nvSpPr>
          <p:cNvPr id="4" name="Zástupný symbol pro číslo snímku 3"/>
          <p:cNvSpPr>
            <a:spLocks noGrp="1"/>
          </p:cNvSpPr>
          <p:nvPr>
            <p:ph type="sldNum" sz="quarter" idx="10"/>
          </p:nvPr>
        </p:nvSpPr>
        <p:spPr/>
        <p:txBody>
          <a:bodyPr/>
          <a:lstStyle/>
          <a:p>
            <a:fld id="{0C496E0D-9AF3-4058-B861-0604056A56D5}" type="slidenum">
              <a:rPr lang="cs-CZ" smtClean="0"/>
              <a:pPr/>
              <a:t>5</a:t>
            </a:fld>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Zdraví 2020 (</a:t>
            </a:r>
            <a:r>
              <a:rPr lang="cs-CZ" sz="1200" dirty="0">
                <a:latin typeface="Comic Sans MS" pitchFamily="66" charset="0"/>
              </a:rPr>
              <a:t>Národní</a:t>
            </a:r>
            <a:r>
              <a:rPr lang="cs-CZ" sz="1200" baseline="0" dirty="0">
                <a:latin typeface="Comic Sans MS" pitchFamily="66" charset="0"/>
              </a:rPr>
              <a:t> strategie ochrany a podpory zdraví a prevence nemoci) 2014-2020, vychází z programu SZO a navazuje na Dlouhodobý program zlepšování zdravotního stavu obyvatelstva ČR-Zdraví 21</a:t>
            </a:r>
            <a:endParaRPr lang="cs-CZ" dirty="0"/>
          </a:p>
        </p:txBody>
      </p:sp>
      <p:sp>
        <p:nvSpPr>
          <p:cNvPr id="4" name="Zástupný symbol pro číslo snímku 3"/>
          <p:cNvSpPr>
            <a:spLocks noGrp="1"/>
          </p:cNvSpPr>
          <p:nvPr>
            <p:ph type="sldNum" sz="quarter" idx="10"/>
          </p:nvPr>
        </p:nvSpPr>
        <p:spPr/>
        <p:txBody>
          <a:bodyPr/>
          <a:lstStyle/>
          <a:p>
            <a:fld id="{0C496E0D-9AF3-4058-B861-0604056A56D5}" type="slidenum">
              <a:rPr lang="cs-CZ" smtClean="0"/>
              <a:pPr/>
              <a:t>63</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0C496E0D-9AF3-4058-B861-0604056A56D5}" type="slidenum">
              <a:rPr lang="cs-CZ" smtClean="0"/>
              <a:pPr/>
              <a:t>8</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Optimálně +2 kg-první trimestr, další každý týden + 0,3-0,5 kg.</a:t>
            </a:r>
          </a:p>
        </p:txBody>
      </p:sp>
      <p:sp>
        <p:nvSpPr>
          <p:cNvPr id="4" name="Zástupný symbol pro číslo snímku 3"/>
          <p:cNvSpPr>
            <a:spLocks noGrp="1"/>
          </p:cNvSpPr>
          <p:nvPr>
            <p:ph type="sldNum" sz="quarter" idx="10"/>
          </p:nvPr>
        </p:nvSpPr>
        <p:spPr/>
        <p:txBody>
          <a:bodyPr/>
          <a:lstStyle/>
          <a:p>
            <a:fld id="{0C496E0D-9AF3-4058-B861-0604056A56D5}" type="slidenum">
              <a:rPr lang="cs-CZ" smtClean="0"/>
              <a:pPr/>
              <a:t>12</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300 </a:t>
            </a:r>
            <a:r>
              <a:rPr lang="cs-CZ" dirty="0" err="1"/>
              <a:t>kcal</a:t>
            </a:r>
            <a:r>
              <a:rPr lang="cs-CZ" dirty="0"/>
              <a:t>-1 jablko</a:t>
            </a:r>
            <a:r>
              <a:rPr lang="cs-CZ" baseline="0" dirty="0"/>
              <a:t> +</a:t>
            </a:r>
            <a:r>
              <a:rPr lang="cs-CZ" dirty="0"/>
              <a:t> 1</a:t>
            </a:r>
            <a:r>
              <a:rPr lang="cs-CZ" baseline="0" dirty="0"/>
              <a:t> bílý jogurt + 1 rohlík</a:t>
            </a:r>
            <a:endParaRPr lang="cs-CZ" dirty="0"/>
          </a:p>
        </p:txBody>
      </p:sp>
      <p:sp>
        <p:nvSpPr>
          <p:cNvPr id="4" name="Zástupný symbol pro číslo snímku 3"/>
          <p:cNvSpPr>
            <a:spLocks noGrp="1"/>
          </p:cNvSpPr>
          <p:nvPr>
            <p:ph type="sldNum" sz="quarter" idx="10"/>
          </p:nvPr>
        </p:nvSpPr>
        <p:spPr/>
        <p:txBody>
          <a:bodyPr/>
          <a:lstStyle/>
          <a:p>
            <a:fld id="{0C496E0D-9AF3-4058-B861-0604056A56D5}" type="slidenum">
              <a:rPr lang="cs-CZ" smtClean="0"/>
              <a:pPr/>
              <a:t>16</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 1600</a:t>
            </a:r>
            <a:r>
              <a:rPr lang="cs-CZ" baseline="0" dirty="0"/>
              <a:t> </a:t>
            </a:r>
            <a:r>
              <a:rPr lang="cs-CZ" baseline="0" dirty="0" err="1"/>
              <a:t>kJ</a:t>
            </a:r>
            <a:r>
              <a:rPr lang="cs-CZ" dirty="0"/>
              <a:t>= krajíc chleba a tři plátky</a:t>
            </a:r>
            <a:r>
              <a:rPr lang="cs-CZ" baseline="0" dirty="0"/>
              <a:t> drůbeží šunky a rajče a jablko</a:t>
            </a:r>
            <a:endParaRPr lang="cs-CZ" dirty="0"/>
          </a:p>
        </p:txBody>
      </p:sp>
      <p:sp>
        <p:nvSpPr>
          <p:cNvPr id="4" name="Zástupný symbol pro číslo snímku 3"/>
          <p:cNvSpPr>
            <a:spLocks noGrp="1"/>
          </p:cNvSpPr>
          <p:nvPr>
            <p:ph type="sldNum" sz="quarter" idx="10"/>
          </p:nvPr>
        </p:nvSpPr>
        <p:spPr/>
        <p:txBody>
          <a:bodyPr/>
          <a:lstStyle/>
          <a:p>
            <a:fld id="{0C496E0D-9AF3-4058-B861-0604056A56D5}" type="slidenum">
              <a:rPr lang="cs-CZ" smtClean="0"/>
              <a:pPr/>
              <a:t>39</a:t>
            </a:fld>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0C496E0D-9AF3-4058-B861-0604056A56D5}" type="slidenum">
              <a:rPr lang="cs-CZ" smtClean="0"/>
              <a:pPr/>
              <a:t>41</a:t>
            </a:fld>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Romky 2,8-2,1</a:t>
            </a:r>
          </a:p>
        </p:txBody>
      </p:sp>
      <p:sp>
        <p:nvSpPr>
          <p:cNvPr id="4" name="Zástupný symbol pro číslo snímku 3"/>
          <p:cNvSpPr>
            <a:spLocks noGrp="1"/>
          </p:cNvSpPr>
          <p:nvPr>
            <p:ph type="sldNum" sz="quarter" idx="10"/>
          </p:nvPr>
        </p:nvSpPr>
        <p:spPr/>
        <p:txBody>
          <a:bodyPr/>
          <a:lstStyle/>
          <a:p>
            <a:fld id="{0C496E0D-9AF3-4058-B861-0604056A56D5}" type="slidenum">
              <a:rPr lang="cs-CZ" smtClean="0"/>
              <a:pPr/>
              <a:t>56</a:t>
            </a:fld>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err="1"/>
              <a:t>Transmastné</a:t>
            </a:r>
            <a:r>
              <a:rPr lang="cs-CZ" dirty="0"/>
              <a:t> kyseliny</a:t>
            </a:r>
            <a:r>
              <a:rPr lang="cs-CZ" baseline="0" dirty="0"/>
              <a:t> konkurují </a:t>
            </a:r>
            <a:r>
              <a:rPr lang="cs-CZ" baseline="0" dirty="0" err="1"/>
              <a:t>stejnýi</a:t>
            </a:r>
            <a:r>
              <a:rPr lang="cs-CZ" baseline="0" dirty="0"/>
              <a:t> enzymatickými systémy a zvyšují tak potřebu esenciálních MK.</a:t>
            </a:r>
            <a:endParaRPr lang="cs-CZ" dirty="0"/>
          </a:p>
        </p:txBody>
      </p:sp>
      <p:sp>
        <p:nvSpPr>
          <p:cNvPr id="4" name="Zástupný symbol pro číslo snímku 3"/>
          <p:cNvSpPr>
            <a:spLocks noGrp="1"/>
          </p:cNvSpPr>
          <p:nvPr>
            <p:ph type="sldNum" sz="quarter" idx="10"/>
          </p:nvPr>
        </p:nvSpPr>
        <p:spPr/>
        <p:txBody>
          <a:bodyPr/>
          <a:lstStyle/>
          <a:p>
            <a:fld id="{0C496E0D-9AF3-4058-B861-0604056A56D5}" type="slidenum">
              <a:rPr lang="cs-CZ" smtClean="0"/>
              <a:pPr/>
              <a:t>58</a:t>
            </a:fld>
            <a:endParaRPr lang="cs-CZ"/>
          </a:p>
        </p:txBody>
      </p:sp>
    </p:spTree>
    <p:extLst>
      <p:ext uri="{BB962C8B-B14F-4D97-AF65-F5344CB8AC3E}">
        <p14:creationId xmlns:p14="http://schemas.microsoft.com/office/powerpoint/2010/main" val="1079738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0C496E0D-9AF3-4058-B861-0604056A56D5}" type="slidenum">
              <a:rPr lang="cs-CZ" smtClean="0"/>
              <a:pPr/>
              <a:t>62</a:t>
            </a:fld>
            <a:endParaRPr lang="cs-CZ"/>
          </a:p>
        </p:txBody>
      </p:sp>
    </p:spTree>
    <p:extLst>
      <p:ext uri="{BB962C8B-B14F-4D97-AF65-F5344CB8AC3E}">
        <p14:creationId xmlns:p14="http://schemas.microsoft.com/office/powerpoint/2010/main" val="957023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2"/>
      </p:bgRef>
    </p:bg>
    <p:spTree>
      <p:nvGrpSpPr>
        <p:cNvPr id="1" name=""/>
        <p:cNvGrpSpPr/>
        <p:nvPr/>
      </p:nvGrpSpPr>
      <p:grpSpPr>
        <a:xfrm>
          <a:off x="0" y="0"/>
          <a:ext cx="0" cy="0"/>
          <a:chOff x="0" y="0"/>
          <a:chExt cx="0" cy="0"/>
        </a:xfrm>
      </p:grpSpPr>
      <p:sp>
        <p:nvSpPr>
          <p:cNvPr id="7" name="Obdélník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élník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bdélník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Nadpis 7"/>
          <p:cNvSpPr>
            <a:spLocks noGrp="1"/>
          </p:cNvSpPr>
          <p:nvPr>
            <p:ph type="ctrTitle"/>
          </p:nvPr>
        </p:nvSpPr>
        <p:spPr>
          <a:xfrm>
            <a:off x="2362200" y="4038600"/>
            <a:ext cx="6477000" cy="1828800"/>
          </a:xfrm>
        </p:spPr>
        <p:txBody>
          <a:bodyPr anchor="b"/>
          <a:lstStyle>
            <a:lvl1pPr>
              <a:defRPr cap="all" baseline="0"/>
            </a:lvl1pPr>
          </a:lstStyle>
          <a:p>
            <a:r>
              <a:rPr kumimoji="0" lang="cs-CZ"/>
              <a:t>Klepnutím lze upravit styl předlohy nadpisů.</a:t>
            </a:r>
            <a:endParaRPr kumimoji="0" lang="en-US"/>
          </a:p>
        </p:txBody>
      </p:sp>
      <p:sp>
        <p:nvSpPr>
          <p:cNvPr id="9" name="Podnadpis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a:t>Klepnutím lze upravit styl předlohy podnadpisů.</a:t>
            </a:r>
            <a:endParaRPr kumimoji="0" lang="en-US"/>
          </a:p>
        </p:txBody>
      </p:sp>
      <p:sp>
        <p:nvSpPr>
          <p:cNvPr id="28" name="Zástupný symbol pro datum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6EA79B0D-4337-4290-9CA9-A45046B7E2AE}" type="datetimeFigureOut">
              <a:rPr lang="cs-CZ" smtClean="0"/>
              <a:pPr/>
              <a:t>16.12.2019</a:t>
            </a:fld>
            <a:endParaRPr lang="cs-CZ"/>
          </a:p>
        </p:txBody>
      </p:sp>
      <p:sp>
        <p:nvSpPr>
          <p:cNvPr id="17" name="Zástupný symbol pro zápatí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cs-CZ"/>
          </a:p>
        </p:txBody>
      </p:sp>
      <p:sp>
        <p:nvSpPr>
          <p:cNvPr id="29" name="Zástupný symbol pro číslo snímku 28"/>
          <p:cNvSpPr>
            <a:spLocks noGrp="1"/>
          </p:cNvSpPr>
          <p:nvPr>
            <p:ph type="sldNum" sz="quarter" idx="12"/>
          </p:nvPr>
        </p:nvSpPr>
        <p:spPr>
          <a:xfrm>
            <a:off x="8001000" y="228600"/>
            <a:ext cx="838200" cy="381000"/>
          </a:xfrm>
        </p:spPr>
        <p:txBody>
          <a:bodyPr/>
          <a:lstStyle>
            <a:lvl1pPr>
              <a:defRPr>
                <a:solidFill>
                  <a:schemeClr val="tx2"/>
                </a:solidFill>
              </a:defRPr>
            </a:lvl1pPr>
          </a:lstStyle>
          <a:p>
            <a:fld id="{2175B752-0839-4B3B-8817-57F696C1AB8F}" type="slidenum">
              <a:rPr lang="cs-CZ" smtClean="0"/>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6EA79B0D-4337-4290-9CA9-A45046B7E2AE}" type="datetimeFigureOut">
              <a:rPr lang="cs-CZ" smtClean="0"/>
              <a:pPr/>
              <a:t>16.12.2019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175B752-0839-4B3B-8817-57F696C1AB8F}"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bg>
      <p:bgRef idx="1001">
        <a:schemeClr val="bg1"/>
      </p:bgRef>
    </p:bg>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53200" y="609600"/>
            <a:ext cx="2057400" cy="5516563"/>
          </a:xfrm>
        </p:spPr>
        <p:txBody>
          <a:bodyPr vert="eaVert"/>
          <a:lstStyle/>
          <a:p>
            <a:r>
              <a:rPr kumimoji="0" lang="cs-CZ"/>
              <a:t>Klepnutím lze upravit styl předlohy nadpisů.</a:t>
            </a:r>
            <a:endParaRPr kumimoji="0" lang="en-US"/>
          </a:p>
        </p:txBody>
      </p:sp>
      <p:sp>
        <p:nvSpPr>
          <p:cNvPr id="3" name="Zástupný symbol pro svislý text 2"/>
          <p:cNvSpPr>
            <a:spLocks noGrp="1"/>
          </p:cNvSpPr>
          <p:nvPr>
            <p:ph type="body" orient="vert" idx="1"/>
          </p:nvPr>
        </p:nvSpPr>
        <p:spPr>
          <a:xfrm>
            <a:off x="457200" y="609600"/>
            <a:ext cx="5562600" cy="5516564"/>
          </a:xfrm>
        </p:spPr>
        <p:txBody>
          <a:bodyPr vert="eaVer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a:xfrm>
            <a:off x="6553200" y="6248402"/>
            <a:ext cx="2209800" cy="365125"/>
          </a:xfrm>
        </p:spPr>
        <p:txBody>
          <a:bodyPr/>
          <a:lstStyle/>
          <a:p>
            <a:fld id="{6EA79B0D-4337-4290-9CA9-A45046B7E2AE}" type="datetimeFigureOut">
              <a:rPr lang="cs-CZ" smtClean="0"/>
              <a:pPr/>
              <a:t>16.12.2019</a:t>
            </a:fld>
            <a:endParaRPr lang="cs-CZ"/>
          </a:p>
        </p:txBody>
      </p:sp>
      <p:sp>
        <p:nvSpPr>
          <p:cNvPr id="5" name="Zástupný symbol pro zápatí 4"/>
          <p:cNvSpPr>
            <a:spLocks noGrp="1"/>
          </p:cNvSpPr>
          <p:nvPr>
            <p:ph type="ftr" sz="quarter" idx="11"/>
          </p:nvPr>
        </p:nvSpPr>
        <p:spPr>
          <a:xfrm>
            <a:off x="457201" y="6248207"/>
            <a:ext cx="5573483" cy="365125"/>
          </a:xfrm>
        </p:spPr>
        <p:txBody>
          <a:bodyPr/>
          <a:lstStyle/>
          <a:p>
            <a:endParaRPr lang="cs-CZ"/>
          </a:p>
        </p:txBody>
      </p:sp>
      <p:sp>
        <p:nvSpPr>
          <p:cNvPr id="7" name="Obdélník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Obdélník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Obdélník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Zástupný symbol pro číslo snímku 5"/>
          <p:cNvSpPr>
            <a:spLocks noGrp="1"/>
          </p:cNvSpPr>
          <p:nvPr>
            <p:ph type="sldNum" sz="quarter" idx="12"/>
          </p:nvPr>
        </p:nvSpPr>
        <p:spPr>
          <a:xfrm rot="5400000">
            <a:off x="5989638" y="144462"/>
            <a:ext cx="533400" cy="244476"/>
          </a:xfrm>
        </p:spPr>
        <p:txBody>
          <a:bodyPr/>
          <a:lstStyle/>
          <a:p>
            <a:fld id="{2175B752-0839-4B3B-8817-57F696C1AB8F}" type="slidenum">
              <a:rPr lang="cs-CZ" smtClean="0"/>
              <a:pPr/>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612648" y="228600"/>
            <a:ext cx="8153400" cy="990600"/>
          </a:xfrm>
        </p:spPr>
        <p:txBody>
          <a:bodyPr/>
          <a:lstStyle/>
          <a:p>
            <a:r>
              <a:rPr kumimoji="0" lang="cs-CZ"/>
              <a:t>Klepnutím lze upravit styl předlohy nadpisů.</a:t>
            </a:r>
            <a:endParaRPr kumimoji="0" lang="en-US"/>
          </a:p>
        </p:txBody>
      </p:sp>
      <p:sp>
        <p:nvSpPr>
          <p:cNvPr id="4" name="Zástupný symbol pro datum 3"/>
          <p:cNvSpPr>
            <a:spLocks noGrp="1"/>
          </p:cNvSpPr>
          <p:nvPr>
            <p:ph type="dt" sz="half" idx="10"/>
          </p:nvPr>
        </p:nvSpPr>
        <p:spPr/>
        <p:txBody>
          <a:bodyPr/>
          <a:lstStyle/>
          <a:p>
            <a:fld id="{6EA79B0D-4337-4290-9CA9-A45046B7E2AE}" type="datetimeFigureOut">
              <a:rPr lang="cs-CZ" smtClean="0"/>
              <a:pPr/>
              <a:t>16.12.2019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lvl1pPr>
              <a:defRPr>
                <a:solidFill>
                  <a:srgbClr val="FFFFFF"/>
                </a:solidFill>
              </a:defRPr>
            </a:lvl1pPr>
          </a:lstStyle>
          <a:p>
            <a:fld id="{2175B752-0839-4B3B-8817-57F696C1AB8F}" type="slidenum">
              <a:rPr lang="cs-CZ" smtClean="0"/>
              <a:pPr/>
              <a:t>‹#›</a:t>
            </a:fld>
            <a:endParaRPr lang="cs-CZ"/>
          </a:p>
        </p:txBody>
      </p:sp>
      <p:sp>
        <p:nvSpPr>
          <p:cNvPr id="8" name="Zástupný symbol pro obsah 7"/>
          <p:cNvSpPr>
            <a:spLocks noGrp="1"/>
          </p:cNvSpPr>
          <p:nvPr>
            <p:ph sz="quarter" idx="1"/>
          </p:nvPr>
        </p:nvSpPr>
        <p:spPr>
          <a:xfrm>
            <a:off x="612648" y="1600200"/>
            <a:ext cx="8153400" cy="4495800"/>
          </a:xfr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3">
        <a:schemeClr val="bg1"/>
      </p:bgRef>
    </p:bg>
    <p:spTree>
      <p:nvGrpSpPr>
        <p:cNvPr id="1" name=""/>
        <p:cNvGrpSpPr/>
        <p:nvPr/>
      </p:nvGrpSpPr>
      <p:grpSpPr>
        <a:xfrm>
          <a:off x="0" y="0"/>
          <a:ext cx="0" cy="0"/>
          <a:chOff x="0" y="0"/>
          <a:chExt cx="0" cy="0"/>
        </a:xfrm>
      </p:grpSpPr>
      <p:sp>
        <p:nvSpPr>
          <p:cNvPr id="3" name="Zástupný symbol pro text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a:t>Klepnutím lze upravit styly předlohy textu.</a:t>
            </a:r>
          </a:p>
        </p:txBody>
      </p:sp>
      <p:sp>
        <p:nvSpPr>
          <p:cNvPr id="7" name="Obdélník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bdélník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Obdélník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Nadpis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cs-CZ"/>
              <a:t>Klepnutím lze upravit styl předlohy nadpisů.</a:t>
            </a:r>
            <a:endParaRPr kumimoji="0" lang="en-US"/>
          </a:p>
        </p:txBody>
      </p:sp>
      <p:sp>
        <p:nvSpPr>
          <p:cNvPr id="12" name="Zástupný symbol pro datum 11"/>
          <p:cNvSpPr>
            <a:spLocks noGrp="1"/>
          </p:cNvSpPr>
          <p:nvPr>
            <p:ph type="dt" sz="half" idx="10"/>
          </p:nvPr>
        </p:nvSpPr>
        <p:spPr/>
        <p:txBody>
          <a:bodyPr/>
          <a:lstStyle/>
          <a:p>
            <a:fld id="{6EA79B0D-4337-4290-9CA9-A45046B7E2AE}" type="datetimeFigureOut">
              <a:rPr lang="cs-CZ" smtClean="0"/>
              <a:pPr/>
              <a:t>16.12.2019</a:t>
            </a:fld>
            <a:endParaRPr lang="cs-CZ"/>
          </a:p>
        </p:txBody>
      </p:sp>
      <p:sp>
        <p:nvSpPr>
          <p:cNvPr id="13" name="Zástupný symbol pro číslo snímku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2175B752-0839-4B3B-8817-57F696C1AB8F}" type="slidenum">
              <a:rPr lang="cs-CZ" smtClean="0"/>
              <a:pPr/>
              <a:t>‹#›</a:t>
            </a:fld>
            <a:endParaRPr lang="cs-CZ"/>
          </a:p>
        </p:txBody>
      </p:sp>
      <p:sp>
        <p:nvSpPr>
          <p:cNvPr id="14" name="Zástupný symbol pro zápatí 13"/>
          <p:cNvSpPr>
            <a:spLocks noGrp="1"/>
          </p:cNvSpPr>
          <p:nvPr>
            <p:ph type="ftr" sz="quarter" idx="12"/>
          </p:nvPr>
        </p:nvSpPr>
        <p:spPr/>
        <p:txBody>
          <a:bodyPr/>
          <a:lstStyle/>
          <a:p>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Klepnutím lze upravit styl předlohy nadpisů.</a:t>
            </a:r>
            <a:endParaRPr kumimoji="0" lang="en-US"/>
          </a:p>
        </p:txBody>
      </p:sp>
      <p:sp>
        <p:nvSpPr>
          <p:cNvPr id="9" name="Zástupný symbol pro obsah 8"/>
          <p:cNvSpPr>
            <a:spLocks noGrp="1"/>
          </p:cNvSpPr>
          <p:nvPr>
            <p:ph sz="quarter" idx="1"/>
          </p:nvPr>
        </p:nvSpPr>
        <p:spPr>
          <a:xfrm>
            <a:off x="609600" y="1589567"/>
            <a:ext cx="3886200" cy="4572000"/>
          </a:xfr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11" name="Zástupný symbol pro obsah 10"/>
          <p:cNvSpPr>
            <a:spLocks noGrp="1"/>
          </p:cNvSpPr>
          <p:nvPr>
            <p:ph sz="quarter" idx="2"/>
          </p:nvPr>
        </p:nvSpPr>
        <p:spPr>
          <a:xfrm>
            <a:off x="4844901" y="1589567"/>
            <a:ext cx="3886200" cy="4572000"/>
          </a:xfr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8" name="Zástupný symbol pro datum 7"/>
          <p:cNvSpPr>
            <a:spLocks noGrp="1"/>
          </p:cNvSpPr>
          <p:nvPr>
            <p:ph type="dt" sz="half" idx="15"/>
          </p:nvPr>
        </p:nvSpPr>
        <p:spPr/>
        <p:txBody>
          <a:bodyPr rtlCol="0"/>
          <a:lstStyle/>
          <a:p>
            <a:fld id="{6EA79B0D-4337-4290-9CA9-A45046B7E2AE}" type="datetimeFigureOut">
              <a:rPr lang="cs-CZ" smtClean="0"/>
              <a:pPr/>
              <a:t>16.12.2019</a:t>
            </a:fld>
            <a:endParaRPr lang="cs-CZ"/>
          </a:p>
        </p:txBody>
      </p:sp>
      <p:sp>
        <p:nvSpPr>
          <p:cNvPr id="10" name="Zástupný symbol pro číslo snímku 9"/>
          <p:cNvSpPr>
            <a:spLocks noGrp="1"/>
          </p:cNvSpPr>
          <p:nvPr>
            <p:ph type="sldNum" sz="quarter" idx="16"/>
          </p:nvPr>
        </p:nvSpPr>
        <p:spPr/>
        <p:txBody>
          <a:bodyPr rtlCol="0"/>
          <a:lstStyle/>
          <a:p>
            <a:fld id="{2175B752-0839-4B3B-8817-57F696C1AB8F}" type="slidenum">
              <a:rPr lang="cs-CZ" smtClean="0"/>
              <a:pPr/>
              <a:t>‹#›</a:t>
            </a:fld>
            <a:endParaRPr lang="cs-CZ"/>
          </a:p>
        </p:txBody>
      </p:sp>
      <p:sp>
        <p:nvSpPr>
          <p:cNvPr id="12" name="Zástupný symbol pro zápatí 11"/>
          <p:cNvSpPr>
            <a:spLocks noGrp="1"/>
          </p:cNvSpPr>
          <p:nvPr>
            <p:ph type="ftr" sz="quarter" idx="17"/>
          </p:nvPr>
        </p:nvSpPr>
        <p:spPr/>
        <p:txBody>
          <a:bodyPr rtlCol="0"/>
          <a:lstStyle/>
          <a:p>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33400" y="273050"/>
            <a:ext cx="8153400" cy="869950"/>
          </a:xfrm>
        </p:spPr>
        <p:txBody>
          <a:bodyPr anchor="ctr"/>
          <a:lstStyle>
            <a:lvl1pPr>
              <a:defRPr/>
            </a:lvl1pPr>
          </a:lstStyle>
          <a:p>
            <a:r>
              <a:rPr kumimoji="0" lang="cs-CZ"/>
              <a:t>Klepnutím lze upravit styl předlohy nadpisů.</a:t>
            </a:r>
            <a:endParaRPr kumimoji="0" lang="en-US"/>
          </a:p>
        </p:txBody>
      </p:sp>
      <p:sp>
        <p:nvSpPr>
          <p:cNvPr id="11" name="Zástupný symbol pro obsah 10"/>
          <p:cNvSpPr>
            <a:spLocks noGrp="1"/>
          </p:cNvSpPr>
          <p:nvPr>
            <p:ph sz="quarter" idx="2"/>
          </p:nvPr>
        </p:nvSpPr>
        <p:spPr>
          <a:xfrm>
            <a:off x="609600" y="2438400"/>
            <a:ext cx="3886200" cy="3581400"/>
          </a:xfr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13" name="Zástupný symbol pro obsah 12"/>
          <p:cNvSpPr>
            <a:spLocks noGrp="1"/>
          </p:cNvSpPr>
          <p:nvPr>
            <p:ph sz="quarter" idx="4"/>
          </p:nvPr>
        </p:nvSpPr>
        <p:spPr>
          <a:xfrm>
            <a:off x="4800600" y="2438400"/>
            <a:ext cx="3886200" cy="3581400"/>
          </a:xfr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10" name="Zástupný symbol pro datum 9"/>
          <p:cNvSpPr>
            <a:spLocks noGrp="1"/>
          </p:cNvSpPr>
          <p:nvPr>
            <p:ph type="dt" sz="half" idx="15"/>
          </p:nvPr>
        </p:nvSpPr>
        <p:spPr/>
        <p:txBody>
          <a:bodyPr rtlCol="0"/>
          <a:lstStyle/>
          <a:p>
            <a:fld id="{6EA79B0D-4337-4290-9CA9-A45046B7E2AE}" type="datetimeFigureOut">
              <a:rPr lang="cs-CZ" smtClean="0"/>
              <a:pPr/>
              <a:t>16.12.2019</a:t>
            </a:fld>
            <a:endParaRPr lang="cs-CZ"/>
          </a:p>
        </p:txBody>
      </p:sp>
      <p:sp>
        <p:nvSpPr>
          <p:cNvPr id="12" name="Zástupný symbol pro číslo snímku 11"/>
          <p:cNvSpPr>
            <a:spLocks noGrp="1"/>
          </p:cNvSpPr>
          <p:nvPr>
            <p:ph type="sldNum" sz="quarter" idx="16"/>
          </p:nvPr>
        </p:nvSpPr>
        <p:spPr/>
        <p:txBody>
          <a:bodyPr rtlCol="0"/>
          <a:lstStyle/>
          <a:p>
            <a:fld id="{2175B752-0839-4B3B-8817-57F696C1AB8F}" type="slidenum">
              <a:rPr lang="cs-CZ" smtClean="0"/>
              <a:pPr/>
              <a:t>‹#›</a:t>
            </a:fld>
            <a:endParaRPr lang="cs-CZ"/>
          </a:p>
        </p:txBody>
      </p:sp>
      <p:sp>
        <p:nvSpPr>
          <p:cNvPr id="14" name="Zástupný symbol pro zápatí 13"/>
          <p:cNvSpPr>
            <a:spLocks noGrp="1"/>
          </p:cNvSpPr>
          <p:nvPr>
            <p:ph type="ftr" sz="quarter" idx="17"/>
          </p:nvPr>
        </p:nvSpPr>
        <p:spPr/>
        <p:txBody>
          <a:bodyPr rtlCol="0"/>
          <a:lstStyle/>
          <a:p>
            <a:endParaRPr lang="cs-CZ"/>
          </a:p>
        </p:txBody>
      </p:sp>
      <p:sp>
        <p:nvSpPr>
          <p:cNvPr id="16" name="Zástupný symbol pro text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cs-CZ"/>
              <a:t>Klepnutím lze upravit styly předlohy textu.</a:t>
            </a:r>
          </a:p>
        </p:txBody>
      </p:sp>
      <p:sp>
        <p:nvSpPr>
          <p:cNvPr id="15" name="Zástupný symbol pro text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cs-CZ"/>
              <a:t>Klepnutím lze upravit styly předlohy textu.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Klepnutím lze upravit styl předlohy nadpisů.</a:t>
            </a:r>
            <a:endParaRPr kumimoji="0" lang="en-US"/>
          </a:p>
        </p:txBody>
      </p:sp>
      <p:sp>
        <p:nvSpPr>
          <p:cNvPr id="3" name="Zástupný symbol pro datum 2"/>
          <p:cNvSpPr>
            <a:spLocks noGrp="1"/>
          </p:cNvSpPr>
          <p:nvPr>
            <p:ph type="dt" sz="half" idx="10"/>
          </p:nvPr>
        </p:nvSpPr>
        <p:spPr/>
        <p:txBody>
          <a:bodyPr/>
          <a:lstStyle/>
          <a:p>
            <a:fld id="{6EA79B0D-4337-4290-9CA9-A45046B7E2AE}" type="datetimeFigureOut">
              <a:rPr lang="cs-CZ" smtClean="0"/>
              <a:pPr/>
              <a:t>16.12.2019</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lvl1pPr>
              <a:defRPr>
                <a:solidFill>
                  <a:srgbClr val="FFFFFF"/>
                </a:solidFill>
              </a:defRPr>
            </a:lvl1pPr>
          </a:lstStyle>
          <a:p>
            <a:fld id="{2175B752-0839-4B3B-8817-57F696C1AB8F}"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6EA79B0D-4337-4290-9CA9-A45046B7E2AE}" type="datetimeFigureOut">
              <a:rPr lang="cs-CZ" smtClean="0"/>
              <a:pPr/>
              <a:t>16.12.2019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a:xfrm>
            <a:off x="0" y="6248400"/>
            <a:ext cx="533400" cy="381000"/>
          </a:xfrm>
        </p:spPr>
        <p:txBody>
          <a:bodyPr/>
          <a:lstStyle>
            <a:lvl1pPr>
              <a:defRPr>
                <a:solidFill>
                  <a:schemeClr val="tx2"/>
                </a:solidFill>
              </a:defRPr>
            </a:lvl1pPr>
          </a:lstStyle>
          <a:p>
            <a:fld id="{2175B752-0839-4B3B-8817-57F696C1AB8F}"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0" y="273050"/>
            <a:ext cx="8077200" cy="869950"/>
          </a:xfrm>
        </p:spPr>
        <p:txBody>
          <a:bodyPr anchor="ctr"/>
          <a:lstStyle>
            <a:lvl1pPr algn="l">
              <a:buNone/>
              <a:defRPr sz="4400" b="0"/>
            </a:lvl1pPr>
          </a:lstStyle>
          <a:p>
            <a:r>
              <a:rPr kumimoji="0" lang="cs-CZ"/>
              <a:t>Klepnutím lze upravit styl předlohy nadpisů.</a:t>
            </a:r>
            <a:endParaRPr kumimoji="0" lang="en-US"/>
          </a:p>
        </p:txBody>
      </p:sp>
      <p:sp>
        <p:nvSpPr>
          <p:cNvPr id="5" name="Zástupný symbol pro datum 4"/>
          <p:cNvSpPr>
            <a:spLocks noGrp="1"/>
          </p:cNvSpPr>
          <p:nvPr>
            <p:ph type="dt" sz="half" idx="10"/>
          </p:nvPr>
        </p:nvSpPr>
        <p:spPr/>
        <p:txBody>
          <a:bodyPr/>
          <a:lstStyle/>
          <a:p>
            <a:fld id="{6EA79B0D-4337-4290-9CA9-A45046B7E2AE}" type="datetimeFigureOut">
              <a:rPr lang="cs-CZ" smtClean="0"/>
              <a:pPr/>
              <a:t>16.12.2019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lvl1pPr>
              <a:defRPr>
                <a:solidFill>
                  <a:srgbClr val="FFFFFF"/>
                </a:solidFill>
              </a:defRPr>
            </a:lvl1pPr>
          </a:lstStyle>
          <a:p>
            <a:fld id="{2175B752-0839-4B3B-8817-57F696C1AB8F}" type="slidenum">
              <a:rPr lang="cs-CZ" smtClean="0"/>
              <a:pPr/>
              <a:t>‹#›</a:t>
            </a:fld>
            <a:endParaRPr lang="cs-CZ"/>
          </a:p>
        </p:txBody>
      </p:sp>
      <p:sp>
        <p:nvSpPr>
          <p:cNvPr id="3" name="Zástupný symbol pro text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cs-CZ"/>
              <a:t>Klepnutím lze upravit styly předlohy textu.</a:t>
            </a:r>
          </a:p>
        </p:txBody>
      </p:sp>
      <p:sp>
        <p:nvSpPr>
          <p:cNvPr id="9" name="Zástupný symbol pro obsah 8"/>
          <p:cNvSpPr>
            <a:spLocks noGrp="1"/>
          </p:cNvSpPr>
          <p:nvPr>
            <p:ph sz="quarter" idx="1"/>
          </p:nvPr>
        </p:nvSpPr>
        <p:spPr>
          <a:xfrm>
            <a:off x="2362200" y="1752600"/>
            <a:ext cx="6400800" cy="4419600"/>
          </a:xfr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bg>
      <p:bgRef idx="1003">
        <a:schemeClr val="bg2"/>
      </p:bgRef>
    </p:bg>
    <p:spTree>
      <p:nvGrpSpPr>
        <p:cNvPr id="1" name=""/>
        <p:cNvGrpSpPr/>
        <p:nvPr/>
      </p:nvGrpSpPr>
      <p:grpSpPr>
        <a:xfrm>
          <a:off x="0" y="0"/>
          <a:ext cx="0" cy="0"/>
          <a:chOff x="0" y="0"/>
          <a:chExt cx="0" cy="0"/>
        </a:xfrm>
      </p:grpSpPr>
      <p:sp>
        <p:nvSpPr>
          <p:cNvPr id="4" name="Zástupný symbol pro text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cs-CZ"/>
              <a:t>Klepnutím lze upravit styly předlohy textu.</a:t>
            </a:r>
          </a:p>
        </p:txBody>
      </p:sp>
      <p:sp>
        <p:nvSpPr>
          <p:cNvPr id="8" name="Obdélník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Obdélník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élník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Nadpis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cs-CZ"/>
              <a:t>Klepnutím lze upravit styl předlohy nadpisů.</a:t>
            </a:r>
            <a:endParaRPr kumimoji="0" lang="en-US"/>
          </a:p>
        </p:txBody>
      </p:sp>
      <p:sp>
        <p:nvSpPr>
          <p:cNvPr id="11" name="Obdélník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Zástupný symbol pro datum 11"/>
          <p:cNvSpPr>
            <a:spLocks noGrp="1"/>
          </p:cNvSpPr>
          <p:nvPr>
            <p:ph type="dt" sz="half" idx="10"/>
          </p:nvPr>
        </p:nvSpPr>
        <p:spPr>
          <a:xfrm>
            <a:off x="6248400" y="6248400"/>
            <a:ext cx="2667000" cy="365125"/>
          </a:xfrm>
        </p:spPr>
        <p:txBody>
          <a:bodyPr rtlCol="0"/>
          <a:lstStyle/>
          <a:p>
            <a:fld id="{6EA79B0D-4337-4290-9CA9-A45046B7E2AE}" type="datetimeFigureOut">
              <a:rPr lang="cs-CZ" smtClean="0"/>
              <a:pPr/>
              <a:t>16.12.2019</a:t>
            </a:fld>
            <a:endParaRPr lang="cs-CZ"/>
          </a:p>
        </p:txBody>
      </p:sp>
      <p:sp>
        <p:nvSpPr>
          <p:cNvPr id="13" name="Zástupný symbol pro číslo snímku 12"/>
          <p:cNvSpPr>
            <a:spLocks noGrp="1"/>
          </p:cNvSpPr>
          <p:nvPr>
            <p:ph type="sldNum" sz="quarter" idx="11"/>
          </p:nvPr>
        </p:nvSpPr>
        <p:spPr>
          <a:xfrm>
            <a:off x="0" y="4667249"/>
            <a:ext cx="1447800" cy="663578"/>
          </a:xfrm>
        </p:spPr>
        <p:txBody>
          <a:bodyPr rtlCol="0"/>
          <a:lstStyle>
            <a:lvl1pPr>
              <a:defRPr sz="2800"/>
            </a:lvl1pPr>
          </a:lstStyle>
          <a:p>
            <a:fld id="{2175B752-0839-4B3B-8817-57F696C1AB8F}" type="slidenum">
              <a:rPr lang="cs-CZ" smtClean="0"/>
              <a:pPr/>
              <a:t>‹#›</a:t>
            </a:fld>
            <a:endParaRPr lang="cs-CZ"/>
          </a:p>
        </p:txBody>
      </p:sp>
      <p:sp>
        <p:nvSpPr>
          <p:cNvPr id="14" name="Zástupný symbol pro zápatí 13"/>
          <p:cNvSpPr>
            <a:spLocks noGrp="1"/>
          </p:cNvSpPr>
          <p:nvPr>
            <p:ph type="ftr" sz="quarter" idx="12"/>
          </p:nvPr>
        </p:nvSpPr>
        <p:spPr>
          <a:xfrm>
            <a:off x="1600200" y="6248206"/>
            <a:ext cx="4572000" cy="365125"/>
          </a:xfrm>
        </p:spPr>
        <p:txBody>
          <a:bodyPr rtlCol="0"/>
          <a:lstStyle/>
          <a:p>
            <a:endParaRPr lang="cs-CZ"/>
          </a:p>
        </p:txBody>
      </p:sp>
      <p:sp>
        <p:nvSpPr>
          <p:cNvPr id="3" name="Zástupný symbol pro obrázek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cs-CZ"/>
              <a:t>Klepnutím na ikonu přidáte obrázek.</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Zástupný symbol pro nadpis 21"/>
          <p:cNvSpPr>
            <a:spLocks noGrp="1"/>
          </p:cNvSpPr>
          <p:nvPr>
            <p:ph type="title"/>
          </p:nvPr>
        </p:nvSpPr>
        <p:spPr>
          <a:xfrm>
            <a:off x="609600" y="228600"/>
            <a:ext cx="8153400" cy="990600"/>
          </a:xfrm>
          <a:prstGeom prst="rect">
            <a:avLst/>
          </a:prstGeom>
        </p:spPr>
        <p:txBody>
          <a:bodyPr vert="horz" anchor="ctr">
            <a:normAutofit/>
          </a:bodyPr>
          <a:lstStyle/>
          <a:p>
            <a:r>
              <a:rPr kumimoji="0" lang="cs-CZ"/>
              <a:t>Klepnutím lze upravit styl předlohy nadpisů.</a:t>
            </a:r>
            <a:endParaRPr kumimoji="0" lang="en-US"/>
          </a:p>
        </p:txBody>
      </p:sp>
      <p:sp>
        <p:nvSpPr>
          <p:cNvPr id="13" name="Zástupný symbol pro text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cs-CZ"/>
              <a:t>Klepnutím lze upravit styly předlohy textu.</a:t>
            </a:r>
          </a:p>
          <a:p>
            <a:pPr lvl="1" eaLnBrk="1" latinLnBrk="0" hangingPunct="1"/>
            <a:r>
              <a:rPr kumimoji="0" lang="cs-CZ"/>
              <a:t>Druhá úroveň</a:t>
            </a:r>
          </a:p>
          <a:p>
            <a:pPr lvl="2" eaLnBrk="1" latinLnBrk="0" hangingPunct="1"/>
            <a:r>
              <a:rPr kumimoji="0" lang="cs-CZ"/>
              <a:t>Třetí úroveň</a:t>
            </a:r>
          </a:p>
          <a:p>
            <a:pPr lvl="3" eaLnBrk="1" latinLnBrk="0" hangingPunct="1"/>
            <a:r>
              <a:rPr kumimoji="0" lang="cs-CZ"/>
              <a:t>Čtvrtá úroveň</a:t>
            </a:r>
          </a:p>
          <a:p>
            <a:pPr lvl="4" eaLnBrk="1" latinLnBrk="0" hangingPunct="1"/>
            <a:r>
              <a:rPr kumimoji="0" lang="cs-CZ"/>
              <a:t>Pátá úroveň</a:t>
            </a:r>
            <a:endParaRPr kumimoji="0" lang="en-US"/>
          </a:p>
        </p:txBody>
      </p:sp>
      <p:sp>
        <p:nvSpPr>
          <p:cNvPr id="14" name="Zástupný symbol pro datum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6EA79B0D-4337-4290-9CA9-A45046B7E2AE}" type="datetimeFigureOut">
              <a:rPr lang="cs-CZ" smtClean="0"/>
              <a:pPr/>
              <a:t>16.12.2019</a:t>
            </a:fld>
            <a:endParaRPr lang="cs-CZ"/>
          </a:p>
        </p:txBody>
      </p:sp>
      <p:sp>
        <p:nvSpPr>
          <p:cNvPr id="3" name="Zástupný symbol pro zápatí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cs-CZ"/>
          </a:p>
        </p:txBody>
      </p:sp>
      <p:sp>
        <p:nvSpPr>
          <p:cNvPr id="7" name="Obdélník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bdélník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Obdélník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Zástupný symbol pro číslo snímku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2175B752-0839-4B3B-8817-57F696C1AB8F}"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7.e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8.e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9.e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0.emf"/></Relationships>
</file>

<file path=ppt/slides/_rels/slide5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hyperlink" Target="http://www.vrozene-vady.cz/primarni-prevence/"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1000dni.cz/"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together-project.eu/cs"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www.researchgate.net/profile/Huelya_Yardimci3" TargetMode="External"/><Relationship Id="rId2" Type="http://schemas.openxmlformats.org/officeDocument/2006/relationships/hyperlink" Target="https://www.researchgate.net/profile/Taha_Uelger" TargetMode="External"/><Relationship Id="rId1" Type="http://schemas.openxmlformats.org/officeDocument/2006/relationships/slideLayout" Target="../slideLayouts/slideLayout2.xml"/><Relationship Id="rId4" Type="http://schemas.openxmlformats.org/officeDocument/2006/relationships/hyperlink" Target="https://www.researchgate.net/profile/Caglar_Akcali" TargetMode="Externa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www.szu.cz/czzp/vvv/denniprijem.php" TargetMode="External"/><Relationship Id="rId7" Type="http://schemas.openxmlformats.org/officeDocument/2006/relationships/hyperlink" Target="https://bmcpregnancychildbirth.biomedcentral.com/articles/10.1186/1471-2393-11-81" TargetMode="External"/><Relationship Id="rId2" Type="http://schemas.openxmlformats.org/officeDocument/2006/relationships/hyperlink" Target="http://www.khsbrno.cz/aktuality/epida/listerioza.pdf" TargetMode="External"/><Relationship Id="rId1" Type="http://schemas.openxmlformats.org/officeDocument/2006/relationships/slideLayout" Target="../slideLayouts/slideLayout2.xml"/><Relationship Id="rId6" Type="http://schemas.openxmlformats.org/officeDocument/2006/relationships/hyperlink" Target="https://journals.plos.org/plosone/article/authors?id=10.1371/journal.pone.0213982" TargetMode="External"/><Relationship Id="rId5" Type="http://schemas.openxmlformats.org/officeDocument/2006/relationships/hyperlink" Target="http://www.1000dni.cz/" TargetMode="External"/><Relationship Id="rId4" Type="http://schemas.openxmlformats.org/officeDocument/2006/relationships/hyperlink" Target="http://www.together-project.eu/cs" TargetMode="Externa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fontScale="90000"/>
          </a:bodyPr>
          <a:lstStyle/>
          <a:p>
            <a:br>
              <a:rPr lang="cs-CZ" dirty="0">
                <a:solidFill>
                  <a:schemeClr val="accent4">
                    <a:lumMod val="75000"/>
                  </a:schemeClr>
                </a:solidFill>
                <a:latin typeface="Comic Sans MS" pitchFamily="66" charset="0"/>
              </a:rPr>
            </a:br>
            <a:r>
              <a:rPr lang="cs-CZ" dirty="0">
                <a:solidFill>
                  <a:schemeClr val="accent4">
                    <a:lumMod val="75000"/>
                  </a:schemeClr>
                </a:solidFill>
                <a:latin typeface="Comic Sans MS" pitchFamily="66" charset="0"/>
              </a:rPr>
              <a:t>Výživa těhotných a   </a:t>
            </a:r>
            <a:br>
              <a:rPr lang="cs-CZ" dirty="0">
                <a:solidFill>
                  <a:schemeClr val="accent4">
                    <a:lumMod val="75000"/>
                  </a:schemeClr>
                </a:solidFill>
                <a:latin typeface="Comic Sans MS" pitchFamily="66" charset="0"/>
              </a:rPr>
            </a:br>
            <a:r>
              <a:rPr lang="cs-CZ" dirty="0">
                <a:solidFill>
                  <a:schemeClr val="accent4">
                    <a:lumMod val="75000"/>
                  </a:schemeClr>
                </a:solidFill>
                <a:latin typeface="Comic Sans MS" pitchFamily="66" charset="0"/>
              </a:rPr>
              <a:t>kojících žen</a:t>
            </a:r>
            <a:br>
              <a:rPr lang="cs-CZ" dirty="0">
                <a:solidFill>
                  <a:schemeClr val="accent4">
                    <a:lumMod val="75000"/>
                  </a:schemeClr>
                </a:solidFill>
                <a:latin typeface="Comic Sans MS" pitchFamily="66" charset="0"/>
              </a:rPr>
            </a:br>
            <a:r>
              <a:rPr lang="cs-CZ" sz="2400" dirty="0">
                <a:solidFill>
                  <a:schemeClr val="accent4">
                    <a:lumMod val="75000"/>
                  </a:schemeClr>
                </a:solidFill>
                <a:latin typeface="Comic Sans MS" pitchFamily="66" charset="0"/>
              </a:rPr>
              <a:t>studie a projekty, listopad 2019</a:t>
            </a:r>
            <a:br>
              <a:rPr lang="cs-CZ" dirty="0">
                <a:solidFill>
                  <a:schemeClr val="accent4">
                    <a:lumMod val="75000"/>
                  </a:schemeClr>
                </a:solidFill>
              </a:rPr>
            </a:br>
            <a:endParaRPr lang="cs-CZ" dirty="0">
              <a:solidFill>
                <a:schemeClr val="accent4">
                  <a:lumMod val="75000"/>
                </a:schemeClr>
              </a:solidFill>
            </a:endParaRPr>
          </a:p>
        </p:txBody>
      </p:sp>
      <p:sp>
        <p:nvSpPr>
          <p:cNvPr id="3" name="Podnadpis 2"/>
          <p:cNvSpPr>
            <a:spLocks noGrp="1"/>
          </p:cNvSpPr>
          <p:nvPr>
            <p:ph type="subTitle" idx="1"/>
          </p:nvPr>
        </p:nvSpPr>
        <p:spPr/>
        <p:txBody>
          <a:bodyPr>
            <a:normAutofit/>
          </a:bodyPr>
          <a:lstStyle/>
          <a:p>
            <a:pPr algn="r"/>
            <a:r>
              <a:rPr lang="cs-CZ" sz="2400" dirty="0">
                <a:solidFill>
                  <a:schemeClr val="tx1"/>
                </a:solidFill>
                <a:latin typeface="Comic Sans MS" pitchFamily="66" charset="0"/>
              </a:rPr>
              <a:t>Martina Nevrlá</a:t>
            </a:r>
          </a:p>
        </p:txBody>
      </p:sp>
      <p:pic>
        <p:nvPicPr>
          <p:cNvPr id="4" name="Obrázek 3" descr="images.jpg"/>
          <p:cNvPicPr>
            <a:picLocks noChangeAspect="1"/>
          </p:cNvPicPr>
          <p:nvPr/>
        </p:nvPicPr>
        <p:blipFill>
          <a:blip r:embed="rId2" cstate="print"/>
          <a:stretch>
            <a:fillRect/>
          </a:stretch>
        </p:blipFill>
        <p:spPr>
          <a:xfrm>
            <a:off x="2555776" y="1052736"/>
            <a:ext cx="4248472" cy="2092622"/>
          </a:xfrm>
          <a:prstGeom prst="rect">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3DFC7B-7476-450E-8809-9B29DED13497}"/>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40938D66-011E-4291-89CC-849731477680}"/>
              </a:ext>
            </a:extLst>
          </p:cNvPr>
          <p:cNvSpPr>
            <a:spLocks noGrp="1"/>
          </p:cNvSpPr>
          <p:nvPr>
            <p:ph sz="quarter" idx="1"/>
          </p:nvPr>
        </p:nvSpPr>
        <p:spPr/>
        <p:txBody>
          <a:bodyPr/>
          <a:lstStyle/>
          <a:p>
            <a:endParaRPr lang="cs-CZ" sz="3200" dirty="0">
              <a:solidFill>
                <a:schemeClr val="accent1">
                  <a:lumMod val="75000"/>
                </a:schemeClr>
              </a:solidFill>
              <a:latin typeface="Comic Sans MS" pitchFamily="66" charset="0"/>
            </a:endParaRPr>
          </a:p>
          <a:p>
            <a:endParaRPr lang="cs-CZ" sz="3200" dirty="0">
              <a:solidFill>
                <a:schemeClr val="accent1">
                  <a:lumMod val="75000"/>
                </a:schemeClr>
              </a:solidFill>
              <a:latin typeface="Comic Sans MS" pitchFamily="66" charset="0"/>
            </a:endParaRPr>
          </a:p>
          <a:p>
            <a:endParaRPr lang="cs-CZ" sz="3200" dirty="0">
              <a:solidFill>
                <a:schemeClr val="accent1">
                  <a:lumMod val="75000"/>
                </a:schemeClr>
              </a:solidFill>
              <a:latin typeface="Comic Sans MS" pitchFamily="66" charset="0"/>
            </a:endParaRPr>
          </a:p>
          <a:p>
            <a:r>
              <a:rPr lang="cs-CZ" sz="2800" dirty="0">
                <a:solidFill>
                  <a:schemeClr val="accent1">
                    <a:lumMod val="75000"/>
                  </a:schemeClr>
                </a:solidFill>
                <a:latin typeface="Comic Sans MS" pitchFamily="66" charset="0"/>
              </a:rPr>
              <a:t>Žena by v těhotenství měla přibrat 8-15 kg?</a:t>
            </a:r>
            <a:endParaRPr lang="cs-CZ" sz="2800" dirty="0"/>
          </a:p>
        </p:txBody>
      </p:sp>
    </p:spTree>
    <p:extLst>
      <p:ext uri="{BB962C8B-B14F-4D97-AF65-F5344CB8AC3E}">
        <p14:creationId xmlns:p14="http://schemas.microsoft.com/office/powerpoint/2010/main" val="768426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a:latin typeface="Comic Sans MS" pitchFamily="66" charset="0"/>
              </a:rPr>
              <a:t>Přírůstek hmotnosti v těhotenství</a:t>
            </a:r>
          </a:p>
        </p:txBody>
      </p:sp>
      <p:graphicFrame>
        <p:nvGraphicFramePr>
          <p:cNvPr id="6" name="Tabulka 5"/>
          <p:cNvGraphicFramePr>
            <a:graphicFrameLocks noGrp="1"/>
          </p:cNvGraphicFramePr>
          <p:nvPr/>
        </p:nvGraphicFramePr>
        <p:xfrm>
          <a:off x="1524000" y="2375128"/>
          <a:ext cx="6096000" cy="4270287"/>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616049">
                <a:tc>
                  <a:txBody>
                    <a:bodyPr/>
                    <a:lstStyle/>
                    <a:p>
                      <a:endParaRPr lang="cs-CZ" dirty="0"/>
                    </a:p>
                  </a:txBody>
                  <a:tcPr/>
                </a:tc>
                <a:tc>
                  <a:txBody>
                    <a:bodyPr/>
                    <a:lstStyle/>
                    <a:p>
                      <a:pPr algn="ctr"/>
                      <a:r>
                        <a:rPr lang="cs-CZ" dirty="0">
                          <a:latin typeface="Comic Sans MS" pitchFamily="66" charset="0"/>
                        </a:rPr>
                        <a:t>Průměrný přírůstek hmotnosti v gramech </a:t>
                      </a:r>
                    </a:p>
                  </a:txBody>
                  <a:tcPr/>
                </a:tc>
                <a:extLst>
                  <a:ext uri="{0D108BD9-81ED-4DB2-BD59-A6C34878D82A}">
                    <a16:rowId xmlns:a16="http://schemas.microsoft.com/office/drawing/2014/main" val="10000"/>
                  </a:ext>
                </a:extLst>
              </a:tr>
              <a:tr h="427161">
                <a:tc>
                  <a:txBody>
                    <a:bodyPr/>
                    <a:lstStyle/>
                    <a:p>
                      <a:r>
                        <a:rPr lang="cs-CZ" dirty="0">
                          <a:latin typeface="Comic Sans MS" pitchFamily="66" charset="0"/>
                        </a:rPr>
                        <a:t>Placenta</a:t>
                      </a:r>
                    </a:p>
                  </a:txBody>
                  <a:tcPr/>
                </a:tc>
                <a:tc>
                  <a:txBody>
                    <a:bodyPr/>
                    <a:lstStyle/>
                    <a:p>
                      <a:r>
                        <a:rPr lang="cs-CZ" dirty="0">
                          <a:latin typeface="Comic Sans MS" pitchFamily="66" charset="0"/>
                        </a:rPr>
                        <a:t>650</a:t>
                      </a:r>
                    </a:p>
                  </a:txBody>
                  <a:tcPr/>
                </a:tc>
                <a:extLst>
                  <a:ext uri="{0D108BD9-81ED-4DB2-BD59-A6C34878D82A}">
                    <a16:rowId xmlns:a16="http://schemas.microsoft.com/office/drawing/2014/main" val="10001"/>
                  </a:ext>
                </a:extLst>
              </a:tr>
              <a:tr h="427161">
                <a:tc>
                  <a:txBody>
                    <a:bodyPr/>
                    <a:lstStyle/>
                    <a:p>
                      <a:r>
                        <a:rPr lang="cs-CZ" dirty="0">
                          <a:latin typeface="Comic Sans MS" pitchFamily="66" charset="0"/>
                        </a:rPr>
                        <a:t>Plodová</a:t>
                      </a:r>
                      <a:r>
                        <a:rPr lang="cs-CZ" baseline="0" dirty="0">
                          <a:latin typeface="Comic Sans MS" pitchFamily="66" charset="0"/>
                        </a:rPr>
                        <a:t> voda</a:t>
                      </a:r>
                      <a:endParaRPr lang="cs-CZ" dirty="0">
                        <a:latin typeface="Comic Sans MS" pitchFamily="66" charset="0"/>
                      </a:endParaRPr>
                    </a:p>
                  </a:txBody>
                  <a:tcPr/>
                </a:tc>
                <a:tc>
                  <a:txBody>
                    <a:bodyPr/>
                    <a:lstStyle/>
                    <a:p>
                      <a:r>
                        <a:rPr lang="cs-CZ" dirty="0">
                          <a:latin typeface="Comic Sans MS" pitchFamily="66" charset="0"/>
                        </a:rPr>
                        <a:t>800</a:t>
                      </a:r>
                    </a:p>
                  </a:txBody>
                  <a:tcPr/>
                </a:tc>
                <a:extLst>
                  <a:ext uri="{0D108BD9-81ED-4DB2-BD59-A6C34878D82A}">
                    <a16:rowId xmlns:a16="http://schemas.microsoft.com/office/drawing/2014/main" val="10002"/>
                  </a:ext>
                </a:extLst>
              </a:tr>
              <a:tr h="427161">
                <a:tc>
                  <a:txBody>
                    <a:bodyPr/>
                    <a:lstStyle/>
                    <a:p>
                      <a:r>
                        <a:rPr lang="cs-CZ" dirty="0">
                          <a:latin typeface="Comic Sans MS" pitchFamily="66" charset="0"/>
                        </a:rPr>
                        <a:t>Plod</a:t>
                      </a:r>
                    </a:p>
                  </a:txBody>
                  <a:tcPr/>
                </a:tc>
                <a:tc>
                  <a:txBody>
                    <a:bodyPr/>
                    <a:lstStyle/>
                    <a:p>
                      <a:r>
                        <a:rPr lang="cs-CZ" dirty="0">
                          <a:latin typeface="Comic Sans MS" pitchFamily="66" charset="0"/>
                        </a:rPr>
                        <a:t>3200</a:t>
                      </a:r>
                    </a:p>
                  </a:txBody>
                  <a:tcPr/>
                </a:tc>
                <a:extLst>
                  <a:ext uri="{0D108BD9-81ED-4DB2-BD59-A6C34878D82A}">
                    <a16:rowId xmlns:a16="http://schemas.microsoft.com/office/drawing/2014/main" val="10003"/>
                  </a:ext>
                </a:extLst>
              </a:tr>
              <a:tr h="427161">
                <a:tc>
                  <a:txBody>
                    <a:bodyPr/>
                    <a:lstStyle/>
                    <a:p>
                      <a:r>
                        <a:rPr lang="cs-CZ" dirty="0">
                          <a:latin typeface="Comic Sans MS" pitchFamily="66" charset="0"/>
                        </a:rPr>
                        <a:t>Děloha</a:t>
                      </a:r>
                    </a:p>
                  </a:txBody>
                  <a:tcPr/>
                </a:tc>
                <a:tc>
                  <a:txBody>
                    <a:bodyPr/>
                    <a:lstStyle/>
                    <a:p>
                      <a:r>
                        <a:rPr lang="cs-CZ" dirty="0">
                          <a:latin typeface="Comic Sans MS" pitchFamily="66" charset="0"/>
                        </a:rPr>
                        <a:t>1000</a:t>
                      </a:r>
                    </a:p>
                  </a:txBody>
                  <a:tcPr/>
                </a:tc>
                <a:extLst>
                  <a:ext uri="{0D108BD9-81ED-4DB2-BD59-A6C34878D82A}">
                    <a16:rowId xmlns:a16="http://schemas.microsoft.com/office/drawing/2014/main" val="10004"/>
                  </a:ext>
                </a:extLst>
              </a:tr>
              <a:tr h="427161">
                <a:tc>
                  <a:txBody>
                    <a:bodyPr/>
                    <a:lstStyle/>
                    <a:p>
                      <a:r>
                        <a:rPr lang="cs-CZ" dirty="0">
                          <a:latin typeface="Comic Sans MS" pitchFamily="66" charset="0"/>
                        </a:rPr>
                        <a:t>Prsy</a:t>
                      </a:r>
                    </a:p>
                  </a:txBody>
                  <a:tcPr/>
                </a:tc>
                <a:tc>
                  <a:txBody>
                    <a:bodyPr/>
                    <a:lstStyle/>
                    <a:p>
                      <a:r>
                        <a:rPr lang="cs-CZ" dirty="0">
                          <a:latin typeface="Comic Sans MS" pitchFamily="66" charset="0"/>
                        </a:rPr>
                        <a:t>500</a:t>
                      </a:r>
                    </a:p>
                  </a:txBody>
                  <a:tcPr/>
                </a:tc>
                <a:extLst>
                  <a:ext uri="{0D108BD9-81ED-4DB2-BD59-A6C34878D82A}">
                    <a16:rowId xmlns:a16="http://schemas.microsoft.com/office/drawing/2014/main" val="10005"/>
                  </a:ext>
                </a:extLst>
              </a:tr>
              <a:tr h="427161">
                <a:tc>
                  <a:txBody>
                    <a:bodyPr/>
                    <a:lstStyle/>
                    <a:p>
                      <a:r>
                        <a:rPr lang="cs-CZ" dirty="0">
                          <a:latin typeface="Comic Sans MS" pitchFamily="66" charset="0"/>
                        </a:rPr>
                        <a:t>Objem</a:t>
                      </a:r>
                      <a:r>
                        <a:rPr lang="cs-CZ" baseline="0" dirty="0">
                          <a:latin typeface="Comic Sans MS" pitchFamily="66" charset="0"/>
                        </a:rPr>
                        <a:t> krve</a:t>
                      </a:r>
                      <a:endParaRPr lang="cs-CZ" dirty="0">
                        <a:latin typeface="Comic Sans MS" pitchFamily="66" charset="0"/>
                      </a:endParaRPr>
                    </a:p>
                  </a:txBody>
                  <a:tcPr/>
                </a:tc>
                <a:tc>
                  <a:txBody>
                    <a:bodyPr/>
                    <a:lstStyle/>
                    <a:p>
                      <a:r>
                        <a:rPr lang="cs-CZ" dirty="0">
                          <a:latin typeface="Comic Sans MS" pitchFamily="66" charset="0"/>
                        </a:rPr>
                        <a:t>1500</a:t>
                      </a:r>
                    </a:p>
                  </a:txBody>
                  <a:tcPr/>
                </a:tc>
                <a:extLst>
                  <a:ext uri="{0D108BD9-81ED-4DB2-BD59-A6C34878D82A}">
                    <a16:rowId xmlns:a16="http://schemas.microsoft.com/office/drawing/2014/main" val="10006"/>
                  </a:ext>
                </a:extLst>
              </a:tr>
              <a:tr h="427161">
                <a:tc>
                  <a:txBody>
                    <a:bodyPr/>
                    <a:lstStyle/>
                    <a:p>
                      <a:r>
                        <a:rPr lang="cs-CZ" dirty="0">
                          <a:latin typeface="Comic Sans MS" pitchFamily="66" charset="0"/>
                        </a:rPr>
                        <a:t>Tuk</a:t>
                      </a:r>
                    </a:p>
                  </a:txBody>
                  <a:tcPr/>
                </a:tc>
                <a:tc>
                  <a:txBody>
                    <a:bodyPr/>
                    <a:lstStyle/>
                    <a:p>
                      <a:r>
                        <a:rPr lang="cs-CZ" dirty="0">
                          <a:latin typeface="Comic Sans MS" pitchFamily="66" charset="0"/>
                        </a:rPr>
                        <a:t>3300</a:t>
                      </a:r>
                    </a:p>
                  </a:txBody>
                  <a:tcPr/>
                </a:tc>
                <a:extLst>
                  <a:ext uri="{0D108BD9-81ED-4DB2-BD59-A6C34878D82A}">
                    <a16:rowId xmlns:a16="http://schemas.microsoft.com/office/drawing/2014/main" val="10007"/>
                  </a:ext>
                </a:extLst>
              </a:tr>
              <a:tr h="6160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latin typeface="Comic Sans MS" pitchFamily="66" charset="0"/>
                        </a:rPr>
                        <a:t>Celkem</a:t>
                      </a:r>
                    </a:p>
                    <a:p>
                      <a:endParaRPr lang="cs-CZ" dirty="0">
                        <a:latin typeface="Comic Sans MS" pitchFamily="66" charset="0"/>
                      </a:endParaRPr>
                    </a:p>
                  </a:txBody>
                  <a:tcPr/>
                </a:tc>
                <a:tc>
                  <a:txBody>
                    <a:bodyPr/>
                    <a:lstStyle/>
                    <a:p>
                      <a:r>
                        <a:rPr lang="cs-CZ" dirty="0">
                          <a:latin typeface="Comic Sans MS" pitchFamily="66" charset="0"/>
                        </a:rPr>
                        <a:t>10950</a:t>
                      </a:r>
                    </a:p>
                  </a:txBody>
                  <a:tcPr/>
                </a:tc>
                <a:extLst>
                  <a:ext uri="{0D108BD9-81ED-4DB2-BD59-A6C34878D82A}">
                    <a16:rowId xmlns:a16="http://schemas.microsoft.com/office/drawing/2014/main" val="10008"/>
                  </a:ext>
                </a:extLst>
              </a:tr>
            </a:tbl>
          </a:graphicData>
        </a:graphic>
      </p:graphicFrame>
      <p:sp>
        <p:nvSpPr>
          <p:cNvPr id="7" name="Zástupný symbol pro obsah 6"/>
          <p:cNvSpPr>
            <a:spLocks noGrp="1"/>
          </p:cNvSpPr>
          <p:nvPr>
            <p:ph sz="quarter" idx="1"/>
          </p:nvPr>
        </p:nvSpPr>
        <p:spPr>
          <a:xfrm>
            <a:off x="612648" y="1268760"/>
            <a:ext cx="8153400" cy="5112568"/>
          </a:xfrm>
        </p:spPr>
        <p:txBody>
          <a:bodyPr>
            <a:normAutofit/>
          </a:bodyPr>
          <a:lstStyle/>
          <a:p>
            <a:pPr>
              <a:buNone/>
            </a:pPr>
            <a:r>
              <a:rPr lang="cs-CZ" sz="2400" dirty="0"/>
              <a:t> </a:t>
            </a:r>
          </a:p>
          <a:p>
            <a:pPr>
              <a:buNone/>
            </a:pPr>
            <a:r>
              <a:rPr lang="cs-CZ" sz="2000" dirty="0">
                <a:latin typeface="Comic Sans MS" pitchFamily="66" charset="0"/>
              </a:rPr>
              <a:t>Průměrný přírůstek hmotnosti v gramech-čím je způsoben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descr="images (2).jpg"/>
          <p:cNvPicPr>
            <a:picLocks noChangeAspect="1"/>
          </p:cNvPicPr>
          <p:nvPr/>
        </p:nvPicPr>
        <p:blipFill>
          <a:blip r:embed="rId3" cstate="print"/>
          <a:stretch>
            <a:fillRect/>
          </a:stretch>
        </p:blipFill>
        <p:spPr>
          <a:xfrm>
            <a:off x="5148064" y="4221088"/>
            <a:ext cx="3312368" cy="2088232"/>
          </a:xfrm>
          <a:prstGeom prst="rect">
            <a:avLst/>
          </a:prstGeom>
          <a:ln>
            <a:noFill/>
          </a:ln>
          <a:effectLst>
            <a:softEdge rad="112500"/>
          </a:effectLst>
        </p:spPr>
      </p:pic>
      <p:sp>
        <p:nvSpPr>
          <p:cNvPr id="2" name="Nadpis 1"/>
          <p:cNvSpPr>
            <a:spLocks noGrp="1"/>
          </p:cNvSpPr>
          <p:nvPr>
            <p:ph type="title"/>
          </p:nvPr>
        </p:nvSpPr>
        <p:spPr/>
        <p:txBody>
          <a:bodyPr>
            <a:normAutofit/>
          </a:bodyPr>
          <a:lstStyle/>
          <a:p>
            <a:r>
              <a:rPr lang="cs-CZ" sz="3600" dirty="0">
                <a:latin typeface="Comic Sans MS" pitchFamily="66" charset="0"/>
              </a:rPr>
              <a:t>Přírůstek hmotnosti v těhotenství</a:t>
            </a:r>
          </a:p>
        </p:txBody>
      </p:sp>
      <p:graphicFrame>
        <p:nvGraphicFramePr>
          <p:cNvPr id="4" name="Zástupný symbol pro obsah 3"/>
          <p:cNvGraphicFramePr>
            <a:graphicFrameLocks noGrp="1"/>
          </p:cNvGraphicFramePr>
          <p:nvPr>
            <p:ph sz="quarter" idx="1"/>
            <p:extLst>
              <p:ext uri="{D42A27DB-BD31-4B8C-83A1-F6EECF244321}">
                <p14:modId xmlns:p14="http://schemas.microsoft.com/office/powerpoint/2010/main" val="3863120879"/>
              </p:ext>
            </p:extLst>
          </p:nvPr>
        </p:nvGraphicFramePr>
        <p:xfrm>
          <a:off x="612775" y="1600200"/>
          <a:ext cx="8152824" cy="2412164"/>
        </p:xfrm>
        <a:graphic>
          <a:graphicData uri="http://schemas.openxmlformats.org/drawingml/2006/table">
            <a:tbl>
              <a:tblPr firstRow="1" bandRow="1">
                <a:tableStyleId>{00A15C55-8517-42AA-B614-E9B94910E393}</a:tableStyleId>
              </a:tblPr>
              <a:tblGrid>
                <a:gridCol w="4076412">
                  <a:extLst>
                    <a:ext uri="{9D8B030D-6E8A-4147-A177-3AD203B41FA5}">
                      <a16:colId xmlns:a16="http://schemas.microsoft.com/office/drawing/2014/main" val="20000"/>
                    </a:ext>
                  </a:extLst>
                </a:gridCol>
                <a:gridCol w="4076412">
                  <a:extLst>
                    <a:ext uri="{9D8B030D-6E8A-4147-A177-3AD203B41FA5}">
                      <a16:colId xmlns:a16="http://schemas.microsoft.com/office/drawing/2014/main" val="20001"/>
                    </a:ext>
                  </a:extLst>
                </a:gridCol>
              </a:tblGrid>
              <a:tr h="374441">
                <a:tc>
                  <a:txBody>
                    <a:bodyPr/>
                    <a:lstStyle/>
                    <a:p>
                      <a:r>
                        <a:rPr lang="cs-CZ" dirty="0">
                          <a:latin typeface="Comic Sans MS" pitchFamily="66" charset="0"/>
                        </a:rPr>
                        <a:t>Hodnota BMI pře otěhotněním</a:t>
                      </a:r>
                      <a:r>
                        <a:rPr lang="cs-CZ" baseline="0" dirty="0">
                          <a:latin typeface="Comic Sans MS" pitchFamily="66" charset="0"/>
                        </a:rPr>
                        <a:t> (kg/m2)</a:t>
                      </a:r>
                      <a:endParaRPr lang="cs-CZ" dirty="0">
                        <a:latin typeface="Comic Sans MS" pitchFamily="66" charset="0"/>
                      </a:endParaRPr>
                    </a:p>
                  </a:txBody>
                  <a:tcPr marL="92248" marR="92248"/>
                </a:tc>
                <a:tc>
                  <a:txBody>
                    <a:bodyPr/>
                    <a:lstStyle/>
                    <a:p>
                      <a:r>
                        <a:rPr lang="cs-CZ" dirty="0">
                          <a:latin typeface="Comic Sans MS" pitchFamily="66" charset="0"/>
                        </a:rPr>
                        <a:t>Doporučený přírůstek hmotnosti (kg)        </a:t>
                      </a:r>
                      <a:r>
                        <a:rPr lang="cs-CZ" dirty="0">
                          <a:solidFill>
                            <a:srgbClr val="FF0000"/>
                          </a:solidFill>
                          <a:latin typeface="Comic Sans MS" pitchFamily="66" charset="0"/>
                        </a:rPr>
                        <a:t> dvoučetné těhotenství                  </a:t>
                      </a:r>
                      <a:endParaRPr lang="cs-CZ" dirty="0">
                        <a:latin typeface="Comic Sans MS" pitchFamily="66" charset="0"/>
                      </a:endParaRPr>
                    </a:p>
                    <a:p>
                      <a:endParaRPr lang="cs-CZ" dirty="0">
                        <a:latin typeface="Comic Sans MS" pitchFamily="66" charset="0"/>
                      </a:endParaRPr>
                    </a:p>
                  </a:txBody>
                  <a:tcPr marL="92248" marR="92248"/>
                </a:tc>
                <a:extLst>
                  <a:ext uri="{0D108BD9-81ED-4DB2-BD59-A6C34878D82A}">
                    <a16:rowId xmlns:a16="http://schemas.microsoft.com/office/drawing/2014/main" val="10000"/>
                  </a:ext>
                </a:extLst>
              </a:tr>
              <a:tr h="374441">
                <a:tc>
                  <a:txBody>
                    <a:bodyPr/>
                    <a:lstStyle/>
                    <a:p>
                      <a:r>
                        <a:rPr lang="cs-CZ" dirty="0">
                          <a:latin typeface="Comic Sans MS" pitchFamily="66" charset="0"/>
                        </a:rPr>
                        <a:t>Podváha pod 19,5</a:t>
                      </a:r>
                    </a:p>
                  </a:txBody>
                  <a:tcPr marL="92248" marR="92248"/>
                </a:tc>
                <a:tc>
                  <a:txBody>
                    <a:bodyPr/>
                    <a:lstStyle/>
                    <a:p>
                      <a:r>
                        <a:rPr lang="cs-CZ" dirty="0">
                          <a:latin typeface="Comic Sans MS" pitchFamily="66" charset="0"/>
                        </a:rPr>
                        <a:t>12.5-18                 </a:t>
                      </a:r>
                      <a:r>
                        <a:rPr lang="cs-CZ" dirty="0">
                          <a:solidFill>
                            <a:srgbClr val="FF0000"/>
                          </a:solidFill>
                          <a:latin typeface="Comic Sans MS" pitchFamily="66" charset="0"/>
                        </a:rPr>
                        <a:t>nestanoveno</a:t>
                      </a:r>
                    </a:p>
                  </a:txBody>
                  <a:tcPr marL="92248" marR="92248"/>
                </a:tc>
                <a:extLst>
                  <a:ext uri="{0D108BD9-81ED-4DB2-BD59-A6C34878D82A}">
                    <a16:rowId xmlns:a16="http://schemas.microsoft.com/office/drawing/2014/main" val="10001"/>
                  </a:ext>
                </a:extLst>
              </a:tr>
              <a:tr h="374441">
                <a:tc>
                  <a:txBody>
                    <a:bodyPr/>
                    <a:lstStyle/>
                    <a:p>
                      <a:r>
                        <a:rPr lang="cs-CZ" dirty="0">
                          <a:latin typeface="Comic Sans MS" pitchFamily="66" charset="0"/>
                        </a:rPr>
                        <a:t>Optimální hmotnost 19,5-24,9</a:t>
                      </a:r>
                    </a:p>
                  </a:txBody>
                  <a:tcPr marL="92248" marR="92248"/>
                </a:tc>
                <a:tc>
                  <a:txBody>
                    <a:bodyPr/>
                    <a:lstStyle/>
                    <a:p>
                      <a:r>
                        <a:rPr lang="cs-CZ" dirty="0">
                          <a:latin typeface="Comic Sans MS" pitchFamily="66" charset="0"/>
                        </a:rPr>
                        <a:t>11,5-16                      </a:t>
                      </a:r>
                      <a:r>
                        <a:rPr lang="cs-CZ" dirty="0">
                          <a:solidFill>
                            <a:srgbClr val="FF0000"/>
                          </a:solidFill>
                          <a:latin typeface="Comic Sans MS" pitchFamily="66" charset="0"/>
                        </a:rPr>
                        <a:t>17-25</a:t>
                      </a:r>
                    </a:p>
                  </a:txBody>
                  <a:tcPr marL="92248" marR="92248"/>
                </a:tc>
                <a:extLst>
                  <a:ext uri="{0D108BD9-81ED-4DB2-BD59-A6C34878D82A}">
                    <a16:rowId xmlns:a16="http://schemas.microsoft.com/office/drawing/2014/main" val="10002"/>
                  </a:ext>
                </a:extLst>
              </a:tr>
              <a:tr h="374441">
                <a:tc>
                  <a:txBody>
                    <a:bodyPr/>
                    <a:lstStyle/>
                    <a:p>
                      <a:r>
                        <a:rPr lang="cs-CZ" dirty="0">
                          <a:latin typeface="Comic Sans MS" pitchFamily="66" charset="0"/>
                        </a:rPr>
                        <a:t>Nadváha 25-29,9</a:t>
                      </a:r>
                    </a:p>
                  </a:txBody>
                  <a:tcPr marL="92248" marR="92248"/>
                </a:tc>
                <a:tc>
                  <a:txBody>
                    <a:bodyPr/>
                    <a:lstStyle/>
                    <a:p>
                      <a:r>
                        <a:rPr lang="cs-CZ" dirty="0">
                          <a:latin typeface="Comic Sans MS" pitchFamily="66" charset="0"/>
                        </a:rPr>
                        <a:t>7,5-11,5                     </a:t>
                      </a:r>
                      <a:r>
                        <a:rPr lang="cs-CZ" dirty="0">
                          <a:solidFill>
                            <a:srgbClr val="FF0000"/>
                          </a:solidFill>
                          <a:latin typeface="Comic Sans MS" pitchFamily="66" charset="0"/>
                        </a:rPr>
                        <a:t>14-23</a:t>
                      </a:r>
                    </a:p>
                  </a:txBody>
                  <a:tcPr marL="92248" marR="92248"/>
                </a:tc>
                <a:extLst>
                  <a:ext uri="{0D108BD9-81ED-4DB2-BD59-A6C34878D82A}">
                    <a16:rowId xmlns:a16="http://schemas.microsoft.com/office/drawing/2014/main" val="10003"/>
                  </a:ext>
                </a:extLst>
              </a:tr>
              <a:tr h="374441">
                <a:tc>
                  <a:txBody>
                    <a:bodyPr/>
                    <a:lstStyle/>
                    <a:p>
                      <a:r>
                        <a:rPr lang="cs-CZ" dirty="0">
                          <a:latin typeface="Comic Sans MS" pitchFamily="66" charset="0"/>
                        </a:rPr>
                        <a:t>Obezita nad 30</a:t>
                      </a:r>
                    </a:p>
                  </a:txBody>
                  <a:tcPr marL="92248" marR="92248"/>
                </a:tc>
                <a:tc>
                  <a:txBody>
                    <a:bodyPr/>
                    <a:lstStyle/>
                    <a:p>
                      <a:r>
                        <a:rPr lang="cs-CZ" dirty="0">
                          <a:latin typeface="Comic Sans MS" pitchFamily="66" charset="0"/>
                        </a:rPr>
                        <a:t>7,5                             </a:t>
                      </a:r>
                      <a:r>
                        <a:rPr lang="cs-CZ" dirty="0">
                          <a:solidFill>
                            <a:srgbClr val="FF0000"/>
                          </a:solidFill>
                          <a:latin typeface="Comic Sans MS" pitchFamily="66" charset="0"/>
                        </a:rPr>
                        <a:t>11-19</a:t>
                      </a:r>
                    </a:p>
                  </a:txBody>
                  <a:tcPr marL="92248" marR="92248"/>
                </a:tc>
                <a:extLst>
                  <a:ext uri="{0D108BD9-81ED-4DB2-BD59-A6C34878D82A}">
                    <a16:rowId xmlns:a16="http://schemas.microsoft.com/office/drawing/2014/main" val="10004"/>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CFEBF1D-D5EE-486B-BE43-27693C1C1A21}"/>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0DEF5B78-6F38-4DA5-B8BD-2C8C91FECE09}"/>
              </a:ext>
            </a:extLst>
          </p:cNvPr>
          <p:cNvSpPr>
            <a:spLocks noGrp="1"/>
          </p:cNvSpPr>
          <p:nvPr>
            <p:ph sz="quarter" idx="1"/>
          </p:nvPr>
        </p:nvSpPr>
        <p:spPr/>
        <p:txBody>
          <a:bodyPr/>
          <a:lstStyle/>
          <a:p>
            <a:endParaRPr lang="cs-CZ" dirty="0">
              <a:solidFill>
                <a:schemeClr val="accent1">
                  <a:lumMod val="75000"/>
                </a:schemeClr>
              </a:solidFill>
              <a:latin typeface="Comic Sans MS" pitchFamily="66" charset="0"/>
            </a:endParaRPr>
          </a:p>
          <a:p>
            <a:endParaRPr lang="cs-CZ" dirty="0">
              <a:solidFill>
                <a:schemeClr val="accent1">
                  <a:lumMod val="75000"/>
                </a:schemeClr>
              </a:solidFill>
              <a:latin typeface="Comic Sans MS" pitchFamily="66" charset="0"/>
            </a:endParaRPr>
          </a:p>
          <a:p>
            <a:endParaRPr lang="cs-CZ" dirty="0">
              <a:solidFill>
                <a:schemeClr val="accent1">
                  <a:lumMod val="75000"/>
                </a:schemeClr>
              </a:solidFill>
              <a:latin typeface="Comic Sans MS" pitchFamily="66" charset="0"/>
            </a:endParaRPr>
          </a:p>
          <a:p>
            <a:r>
              <a:rPr lang="cs-CZ" dirty="0">
                <a:solidFill>
                  <a:schemeClr val="accent1">
                    <a:lumMod val="75000"/>
                  </a:schemeClr>
                </a:solidFill>
                <a:latin typeface="Comic Sans MS" pitchFamily="66" charset="0"/>
              </a:rPr>
              <a:t>V každém měsíci těhotenství by měla žena přibrat 1 kilogram?</a:t>
            </a:r>
          </a:p>
          <a:p>
            <a:endParaRPr lang="cs-CZ" dirty="0">
              <a:solidFill>
                <a:schemeClr val="accent1">
                  <a:lumMod val="75000"/>
                </a:schemeClr>
              </a:solidFill>
              <a:latin typeface="Comic Sans MS" pitchFamily="66" charset="0"/>
            </a:endParaRPr>
          </a:p>
          <a:p>
            <a:endParaRPr lang="cs-CZ" dirty="0"/>
          </a:p>
        </p:txBody>
      </p:sp>
    </p:spTree>
    <p:extLst>
      <p:ext uri="{BB962C8B-B14F-4D97-AF65-F5344CB8AC3E}">
        <p14:creationId xmlns:p14="http://schemas.microsoft.com/office/powerpoint/2010/main" val="196374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7C7243-5EA1-471B-9415-0D8E6A32CC5F}"/>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F26517B2-7BD1-4917-99D7-CE53EF0890EF}"/>
              </a:ext>
            </a:extLst>
          </p:cNvPr>
          <p:cNvSpPr>
            <a:spLocks noGrp="1"/>
          </p:cNvSpPr>
          <p:nvPr>
            <p:ph sz="quarter" idx="1"/>
          </p:nvPr>
        </p:nvSpPr>
        <p:spPr/>
        <p:txBody>
          <a:bodyPr/>
          <a:lstStyle/>
          <a:p>
            <a:endParaRPr lang="cs-CZ" dirty="0">
              <a:latin typeface="Comic Sans MS" pitchFamily="66" charset="0"/>
            </a:endParaRPr>
          </a:p>
          <a:p>
            <a:endParaRPr lang="cs-CZ" dirty="0">
              <a:latin typeface="Comic Sans MS" pitchFamily="66" charset="0"/>
            </a:endParaRPr>
          </a:p>
          <a:p>
            <a:endParaRPr lang="cs-CZ" dirty="0">
              <a:latin typeface="Comic Sans MS" pitchFamily="66" charset="0"/>
            </a:endParaRPr>
          </a:p>
          <a:p>
            <a:r>
              <a:rPr lang="cs-CZ" dirty="0">
                <a:latin typeface="Comic Sans MS" pitchFamily="66" charset="0"/>
              </a:rPr>
              <a:t>Optimálně +2 kg-první trimestr, další každý týden + 0,3-0,5 kg</a:t>
            </a:r>
            <a:endParaRPr lang="cs-CZ" dirty="0"/>
          </a:p>
        </p:txBody>
      </p:sp>
    </p:spTree>
    <p:extLst>
      <p:ext uri="{BB962C8B-B14F-4D97-AF65-F5344CB8AC3E}">
        <p14:creationId xmlns:p14="http://schemas.microsoft.com/office/powerpoint/2010/main" val="3072755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A09179-CE55-4E7F-9EA9-6B73C4FC14F9}"/>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4B9BE5C1-5A3B-40FA-ACC6-965D833F8909}"/>
              </a:ext>
            </a:extLst>
          </p:cNvPr>
          <p:cNvSpPr>
            <a:spLocks noGrp="1"/>
          </p:cNvSpPr>
          <p:nvPr>
            <p:ph sz="quarter" idx="1"/>
          </p:nvPr>
        </p:nvSpPr>
        <p:spPr/>
        <p:txBody>
          <a:bodyPr/>
          <a:lstStyle/>
          <a:p>
            <a:endParaRPr lang="cs-CZ" dirty="0">
              <a:solidFill>
                <a:schemeClr val="accent1">
                  <a:lumMod val="75000"/>
                </a:schemeClr>
              </a:solidFill>
              <a:latin typeface="Comic Sans MS" pitchFamily="66" charset="0"/>
            </a:endParaRPr>
          </a:p>
          <a:p>
            <a:endParaRPr lang="cs-CZ" dirty="0">
              <a:solidFill>
                <a:schemeClr val="accent1">
                  <a:lumMod val="75000"/>
                </a:schemeClr>
              </a:solidFill>
              <a:latin typeface="Comic Sans MS" pitchFamily="66" charset="0"/>
            </a:endParaRPr>
          </a:p>
          <a:p>
            <a:endParaRPr lang="cs-CZ" dirty="0">
              <a:solidFill>
                <a:schemeClr val="accent1">
                  <a:lumMod val="75000"/>
                </a:schemeClr>
              </a:solidFill>
              <a:latin typeface="Comic Sans MS" pitchFamily="66" charset="0"/>
            </a:endParaRPr>
          </a:p>
          <a:p>
            <a:r>
              <a:rPr lang="cs-CZ" dirty="0">
                <a:solidFill>
                  <a:schemeClr val="accent1">
                    <a:lumMod val="75000"/>
                  </a:schemeClr>
                </a:solidFill>
                <a:latin typeface="Comic Sans MS" pitchFamily="66" charset="0"/>
              </a:rPr>
              <a:t>Během těhotenství musí budoucí maminka zdvojnásobit svůj energetický příjem, protože jí za dva?</a:t>
            </a:r>
          </a:p>
          <a:p>
            <a:endParaRPr lang="cs-CZ" dirty="0"/>
          </a:p>
        </p:txBody>
      </p:sp>
    </p:spTree>
    <p:extLst>
      <p:ext uri="{BB962C8B-B14F-4D97-AF65-F5344CB8AC3E}">
        <p14:creationId xmlns:p14="http://schemas.microsoft.com/office/powerpoint/2010/main" val="2610824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latin typeface="Comic Sans MS" pitchFamily="66" charset="0"/>
              </a:rPr>
              <a:t>Potřeba živin v těhotenství</a:t>
            </a:r>
          </a:p>
        </p:txBody>
      </p:sp>
      <p:sp>
        <p:nvSpPr>
          <p:cNvPr id="3" name="Zástupný symbol pro obsah 2"/>
          <p:cNvSpPr>
            <a:spLocks noGrp="1"/>
          </p:cNvSpPr>
          <p:nvPr>
            <p:ph sz="quarter" idx="1"/>
          </p:nvPr>
        </p:nvSpPr>
        <p:spPr/>
        <p:txBody>
          <a:bodyPr>
            <a:normAutofit fontScale="92500" lnSpcReduction="20000"/>
          </a:bodyPr>
          <a:lstStyle/>
          <a:p>
            <a:r>
              <a:rPr lang="cs-CZ" dirty="0">
                <a:latin typeface="Comic Sans MS" pitchFamily="66" charset="0"/>
              </a:rPr>
              <a:t>Energie</a:t>
            </a:r>
            <a:r>
              <a:rPr lang="cs-CZ" sz="1800" dirty="0">
                <a:latin typeface="Comic Sans MS" pitchFamily="66" charset="0"/>
              </a:rPr>
              <a:t>-druhý a třetí trimestr těhotenství navýšení energetického příjmu o </a:t>
            </a:r>
          </a:p>
          <a:p>
            <a:pPr>
              <a:buNone/>
            </a:pPr>
            <a:r>
              <a:rPr lang="cs-CZ" sz="1800" dirty="0">
                <a:latin typeface="Comic Sans MS" pitchFamily="66" charset="0"/>
              </a:rPr>
              <a:t>	</a:t>
            </a:r>
            <a:r>
              <a:rPr lang="cs-CZ" sz="2800" dirty="0">
                <a:latin typeface="Comic Sans MS" pitchFamily="66" charset="0"/>
              </a:rPr>
              <a:t>200-300 kcal = 830-1250 </a:t>
            </a:r>
            <a:r>
              <a:rPr lang="cs-CZ" sz="1900" dirty="0" err="1">
                <a:latin typeface="Comic Sans MS" pitchFamily="66" charset="0"/>
              </a:rPr>
              <a:t>kJ</a:t>
            </a:r>
            <a:r>
              <a:rPr lang="cs-CZ" sz="1900" dirty="0">
                <a:latin typeface="Comic Sans MS" pitchFamily="66" charset="0"/>
              </a:rPr>
              <a:t>/den (dle DACH až 500 kcal/den = 2100 </a:t>
            </a:r>
            <a:r>
              <a:rPr lang="cs-CZ" sz="1900" dirty="0" err="1">
                <a:latin typeface="Comic Sans MS" pitchFamily="66" charset="0"/>
              </a:rPr>
              <a:t>kJ</a:t>
            </a:r>
            <a:endParaRPr lang="cs-CZ" sz="1900" dirty="0">
              <a:latin typeface="Comic Sans MS" pitchFamily="66" charset="0"/>
            </a:endParaRPr>
          </a:p>
          <a:p>
            <a:pPr>
              <a:buNone/>
            </a:pPr>
            <a:r>
              <a:rPr lang="cs-CZ" sz="1900" dirty="0">
                <a:latin typeface="Comic Sans MS" pitchFamily="66" charset="0"/>
              </a:rPr>
              <a:t>-třetí trimestr)</a:t>
            </a:r>
          </a:p>
          <a:p>
            <a:r>
              <a:rPr lang="cs-CZ" dirty="0">
                <a:latin typeface="Comic Sans MS" pitchFamily="66" charset="0"/>
              </a:rPr>
              <a:t>Bílkoviny- </a:t>
            </a:r>
            <a:r>
              <a:rPr lang="cs-CZ" sz="1800" dirty="0">
                <a:latin typeface="Comic Sans MS" pitchFamily="66" charset="0"/>
              </a:rPr>
              <a:t>vytváření nových buněk placenty, plodu, prsou. </a:t>
            </a:r>
          </a:p>
          <a:p>
            <a:pPr>
              <a:buNone/>
            </a:pPr>
            <a:r>
              <a:rPr lang="cs-CZ" sz="1800" dirty="0">
                <a:latin typeface="Comic Sans MS" pitchFamily="66" charset="0"/>
              </a:rPr>
              <a:t>	15 % E příjmu, 0,8g/kg/den + zvýšená potřeba od 4 měsíce o </a:t>
            </a:r>
            <a:r>
              <a:rPr lang="cs-CZ" sz="2800" dirty="0">
                <a:latin typeface="Comic Sans MS" pitchFamily="66" charset="0"/>
              </a:rPr>
              <a:t>10-15g B/den! kvalitní zdroje bílkovin (živočišné zdroje)</a:t>
            </a:r>
          </a:p>
          <a:p>
            <a:pPr>
              <a:buNone/>
            </a:pPr>
            <a:r>
              <a:rPr lang="cs-CZ" sz="2800" dirty="0">
                <a:latin typeface="Comic Sans MS" pitchFamily="66" charset="0"/>
              </a:rPr>
              <a:t>    rostlinné x živočišné 1:1</a:t>
            </a:r>
            <a:endParaRPr lang="cs-CZ" sz="1800" dirty="0">
              <a:latin typeface="Comic Sans MS" pitchFamily="66" charset="0"/>
            </a:endParaRPr>
          </a:p>
          <a:p>
            <a:r>
              <a:rPr lang="cs-CZ" sz="2800" dirty="0">
                <a:latin typeface="Comic Sans MS" pitchFamily="66" charset="0"/>
              </a:rPr>
              <a:t>Sacharidy- </a:t>
            </a:r>
            <a:r>
              <a:rPr lang="cs-CZ" sz="1800" dirty="0">
                <a:latin typeface="Comic Sans MS" pitchFamily="66" charset="0"/>
              </a:rPr>
              <a:t>až 60 % energetického příjmu -základním zdrojem energie, upřednostňovat polysacharidy</a:t>
            </a:r>
          </a:p>
          <a:p>
            <a:pPr>
              <a:buNone/>
            </a:pPr>
            <a:r>
              <a:rPr lang="cs-CZ" sz="1800" dirty="0">
                <a:latin typeface="Comic Sans MS" pitchFamily="66" charset="0"/>
              </a:rPr>
              <a:t>    </a:t>
            </a:r>
            <a:r>
              <a:rPr lang="cs-CZ" sz="2800" dirty="0">
                <a:latin typeface="Comic Sans MS" pitchFamily="66" charset="0"/>
              </a:rPr>
              <a:t>Vláknina- 30g/den</a:t>
            </a:r>
            <a:r>
              <a:rPr lang="cs-CZ" sz="1800" dirty="0">
                <a:latin typeface="Comic Sans MS" pitchFamily="66" charset="0"/>
              </a:rPr>
              <a:t> </a:t>
            </a:r>
            <a:endParaRPr lang="cs-CZ" sz="2800" dirty="0">
              <a:latin typeface="Comic Sans MS" pitchFamily="66"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AA7007-CA0E-42EB-8398-2FBC638954E9}"/>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DCCB94F5-D39A-4147-8CBC-77FD1710C227}"/>
              </a:ext>
            </a:extLst>
          </p:cNvPr>
          <p:cNvSpPr>
            <a:spLocks noGrp="1"/>
          </p:cNvSpPr>
          <p:nvPr>
            <p:ph sz="quarter" idx="1"/>
          </p:nvPr>
        </p:nvSpPr>
        <p:spPr/>
        <p:txBody>
          <a:bodyPr/>
          <a:lstStyle/>
          <a:p>
            <a:endParaRPr lang="cs-CZ" dirty="0">
              <a:solidFill>
                <a:schemeClr val="accent1">
                  <a:lumMod val="75000"/>
                </a:schemeClr>
              </a:solidFill>
              <a:latin typeface="Comic Sans MS" pitchFamily="66" charset="0"/>
            </a:endParaRPr>
          </a:p>
          <a:p>
            <a:endParaRPr lang="cs-CZ" dirty="0">
              <a:solidFill>
                <a:schemeClr val="accent1">
                  <a:lumMod val="75000"/>
                </a:schemeClr>
              </a:solidFill>
              <a:latin typeface="Comic Sans MS" pitchFamily="66" charset="0"/>
            </a:endParaRPr>
          </a:p>
          <a:p>
            <a:endParaRPr lang="cs-CZ" dirty="0">
              <a:solidFill>
                <a:schemeClr val="accent1">
                  <a:lumMod val="75000"/>
                </a:schemeClr>
              </a:solidFill>
              <a:latin typeface="Comic Sans MS" pitchFamily="66" charset="0"/>
            </a:endParaRPr>
          </a:p>
          <a:p>
            <a:r>
              <a:rPr lang="cs-CZ" dirty="0">
                <a:solidFill>
                  <a:schemeClr val="accent1">
                    <a:lumMod val="75000"/>
                  </a:schemeClr>
                </a:solidFill>
                <a:latin typeface="Comic Sans MS" pitchFamily="66" charset="0"/>
              </a:rPr>
              <a:t>Nízkotučná dieta Vám pomůže během těhotenství nepřibrat zbytečná kila navíc a je tedy pro těhotnou ženu vhodná?</a:t>
            </a:r>
          </a:p>
          <a:p>
            <a:endParaRPr lang="cs-CZ" dirty="0"/>
          </a:p>
        </p:txBody>
      </p:sp>
    </p:spTree>
    <p:extLst>
      <p:ext uri="{BB962C8B-B14F-4D97-AF65-F5344CB8AC3E}">
        <p14:creationId xmlns:p14="http://schemas.microsoft.com/office/powerpoint/2010/main" val="3945218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latin typeface="Comic Sans MS" pitchFamily="66" charset="0"/>
              </a:rPr>
              <a:t>Potřeba živin v těhotenství</a:t>
            </a:r>
          </a:p>
        </p:txBody>
      </p:sp>
      <p:sp>
        <p:nvSpPr>
          <p:cNvPr id="3" name="Zástupný symbol pro obsah 2"/>
          <p:cNvSpPr>
            <a:spLocks noGrp="1"/>
          </p:cNvSpPr>
          <p:nvPr>
            <p:ph sz="quarter" idx="1"/>
          </p:nvPr>
        </p:nvSpPr>
        <p:spPr/>
        <p:txBody>
          <a:bodyPr>
            <a:normAutofit/>
          </a:bodyPr>
          <a:lstStyle/>
          <a:p>
            <a:r>
              <a:rPr lang="cs-CZ" dirty="0">
                <a:latin typeface="Comic Sans MS" pitchFamily="66" charset="0"/>
              </a:rPr>
              <a:t>Tuky  30-35% E, 60-80g/den, </a:t>
            </a:r>
          </a:p>
          <a:p>
            <a:pPr>
              <a:buNone/>
            </a:pPr>
            <a:r>
              <a:rPr lang="cs-CZ" dirty="0">
                <a:latin typeface="Comic Sans MS" pitchFamily="66" charset="0"/>
              </a:rPr>
              <a:t>nasycené x nenasycené </a:t>
            </a:r>
            <a:r>
              <a:rPr lang="cs-CZ" sz="2400" dirty="0">
                <a:latin typeface="Comic Sans MS" pitchFamily="66" charset="0"/>
              </a:rPr>
              <a:t>(</a:t>
            </a:r>
            <a:r>
              <a:rPr lang="cs-CZ" sz="2400" dirty="0" err="1">
                <a:latin typeface="Comic Sans MS" pitchFamily="66" charset="0"/>
              </a:rPr>
              <a:t>mononenasycené</a:t>
            </a:r>
            <a:r>
              <a:rPr lang="cs-CZ" sz="2400" dirty="0">
                <a:latin typeface="Comic Sans MS" pitchFamily="66" charset="0"/>
              </a:rPr>
              <a:t>, polynenasycené)</a:t>
            </a:r>
          </a:p>
          <a:p>
            <a:pPr>
              <a:buNone/>
            </a:pPr>
            <a:endParaRPr lang="cs-CZ" sz="2400" dirty="0">
              <a:latin typeface="Comic Sans MS" pitchFamily="66" charset="0"/>
            </a:endParaRPr>
          </a:p>
          <a:p>
            <a:pPr>
              <a:buNone/>
            </a:pPr>
            <a:r>
              <a:rPr lang="cs-CZ" sz="2400" dirty="0">
                <a:latin typeface="Comic Sans MS" pitchFamily="66" charset="0"/>
              </a:rPr>
              <a:t> nasycené             </a:t>
            </a:r>
            <a:r>
              <a:rPr lang="cs-CZ" sz="2400" dirty="0" err="1">
                <a:latin typeface="Comic Sans MS" pitchFamily="66" charset="0"/>
              </a:rPr>
              <a:t>mononenasycené</a:t>
            </a:r>
            <a:r>
              <a:rPr lang="cs-CZ" sz="2400" dirty="0">
                <a:latin typeface="Comic Sans MS" pitchFamily="66" charset="0"/>
              </a:rPr>
              <a:t>         polynenasycené</a:t>
            </a:r>
          </a:p>
          <a:p>
            <a:pPr>
              <a:buNone/>
            </a:pPr>
            <a:r>
              <a:rPr lang="cs-CZ" sz="2400" dirty="0">
                <a:latin typeface="Comic Sans MS" pitchFamily="66" charset="0"/>
              </a:rPr>
              <a:t>      1            :                  </a:t>
            </a:r>
            <a:r>
              <a:rPr lang="cs-CZ" sz="2400" dirty="0" err="1">
                <a:latin typeface="Comic Sans MS" pitchFamily="66" charset="0"/>
              </a:rPr>
              <a:t>1</a:t>
            </a:r>
            <a:r>
              <a:rPr lang="cs-CZ" sz="2400" dirty="0">
                <a:latin typeface="Comic Sans MS" pitchFamily="66" charset="0"/>
              </a:rPr>
              <a:t>, 4               :           0,6</a:t>
            </a:r>
          </a:p>
          <a:p>
            <a:pPr>
              <a:buNone/>
            </a:pPr>
            <a:r>
              <a:rPr lang="cs-CZ" sz="2400" dirty="0">
                <a:latin typeface="Comic Sans MS" pitchFamily="66" charset="0"/>
              </a:rPr>
              <a:t>20-30g/den            28-42g/den                 12-18g/den</a:t>
            </a:r>
          </a:p>
          <a:p>
            <a:pPr>
              <a:buNone/>
            </a:pPr>
            <a:r>
              <a:rPr lang="cs-CZ" sz="2400" dirty="0">
                <a:latin typeface="Comic Sans MS" pitchFamily="66" charset="0"/>
              </a:rPr>
              <a:t>2-3 polévkové         3-4 polévkové              1-2 polévkové</a:t>
            </a:r>
          </a:p>
          <a:p>
            <a:pPr>
              <a:buNone/>
            </a:pPr>
            <a:r>
              <a:rPr lang="cs-CZ" sz="2400" dirty="0">
                <a:latin typeface="Comic Sans MS" pitchFamily="66" charset="0"/>
              </a:rPr>
              <a:t>lžíce                       </a:t>
            </a:r>
            <a:r>
              <a:rPr lang="cs-CZ" sz="2400" dirty="0" err="1">
                <a:latin typeface="Comic Sans MS" pitchFamily="66" charset="0"/>
              </a:rPr>
              <a:t>lžíce</a:t>
            </a:r>
            <a:r>
              <a:rPr lang="cs-CZ" sz="2400" dirty="0">
                <a:latin typeface="Comic Sans MS" pitchFamily="66" charset="0"/>
              </a:rPr>
              <a:t>                             </a:t>
            </a:r>
            <a:r>
              <a:rPr lang="cs-CZ" sz="2400" dirty="0" err="1">
                <a:latin typeface="Comic Sans MS" pitchFamily="66" charset="0"/>
              </a:rPr>
              <a:t>lžíce</a:t>
            </a:r>
            <a:endParaRPr lang="cs-CZ" sz="2400" dirty="0">
              <a:latin typeface="Comic Sans MS" pitchFamily="66" charset="0"/>
            </a:endParaRPr>
          </a:p>
          <a:p>
            <a:pPr>
              <a:buNone/>
            </a:pPr>
            <a:endParaRPr lang="cs-CZ" sz="2400" dirty="0">
              <a:latin typeface="Comic Sans MS" pitchFamily="66" charset="0"/>
            </a:endParaRPr>
          </a:p>
          <a:p>
            <a:pPr>
              <a:buNone/>
            </a:pPr>
            <a:endParaRPr lang="cs-CZ" sz="2400" dirty="0"/>
          </a:p>
          <a:p>
            <a:pPr>
              <a:buNone/>
            </a:pPr>
            <a:endParaRPr lang="cs-CZ"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latin typeface="Comic Sans MS" pitchFamily="66" charset="0"/>
              </a:rPr>
              <a:t>Potřeba živin v těhotenství</a:t>
            </a:r>
          </a:p>
        </p:txBody>
      </p:sp>
      <p:sp>
        <p:nvSpPr>
          <p:cNvPr id="3" name="Zástupný symbol pro obsah 2"/>
          <p:cNvSpPr>
            <a:spLocks noGrp="1"/>
          </p:cNvSpPr>
          <p:nvPr>
            <p:ph sz="quarter" idx="1"/>
          </p:nvPr>
        </p:nvSpPr>
        <p:spPr/>
        <p:txBody>
          <a:bodyPr>
            <a:normAutofit/>
          </a:bodyPr>
          <a:lstStyle/>
          <a:p>
            <a:r>
              <a:rPr lang="cs-CZ" dirty="0">
                <a:latin typeface="Comic Sans MS" pitchFamily="66" charset="0"/>
              </a:rPr>
              <a:t>Nasycené mastné kyseliny: </a:t>
            </a:r>
            <a:r>
              <a:rPr lang="cs-CZ" sz="2400" dirty="0">
                <a:latin typeface="Comic Sans MS" pitchFamily="66" charset="0"/>
              </a:rPr>
              <a:t>máslo, sádlo, maso, mléko, mléčné výrobky, palmový a palmojádrová tuk, kokosový tuk</a:t>
            </a:r>
            <a:r>
              <a:rPr lang="cs-CZ" dirty="0">
                <a:latin typeface="Comic Sans MS" pitchFamily="66" charset="0"/>
              </a:rPr>
              <a:t>.</a:t>
            </a:r>
          </a:p>
          <a:p>
            <a:r>
              <a:rPr lang="cs-CZ" dirty="0" err="1">
                <a:latin typeface="Comic Sans MS" pitchFamily="66" charset="0"/>
              </a:rPr>
              <a:t>Mononenasycené</a:t>
            </a:r>
            <a:r>
              <a:rPr lang="cs-CZ" dirty="0">
                <a:latin typeface="Comic Sans MS" pitchFamily="66" charset="0"/>
              </a:rPr>
              <a:t> mastné kyseliny: </a:t>
            </a:r>
            <a:r>
              <a:rPr lang="cs-CZ" sz="2400" dirty="0">
                <a:latin typeface="Comic Sans MS" pitchFamily="66" charset="0"/>
              </a:rPr>
              <a:t>řepkový a olivový olej, ořechy lískové, kešu, mandle, arašídy, avokádo.</a:t>
            </a:r>
          </a:p>
          <a:p>
            <a:r>
              <a:rPr lang="cs-CZ" dirty="0">
                <a:latin typeface="Comic Sans MS" pitchFamily="66" charset="0"/>
              </a:rPr>
              <a:t>Polynenasycené mastné kyseliny: </a:t>
            </a:r>
            <a:r>
              <a:rPr lang="cs-CZ" sz="2400" dirty="0">
                <a:latin typeface="Comic Sans MS" pitchFamily="66" charset="0"/>
              </a:rPr>
              <a:t>vlašské ořechy, lněný, řepkový, sojový olej, sezamový olej, tučné ryby a mořští živočichové, mořské řasy.</a:t>
            </a:r>
          </a:p>
          <a:p>
            <a:endParaRPr lang="cs-CZ"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accent4">
                    <a:lumMod val="75000"/>
                  </a:schemeClr>
                </a:solidFill>
                <a:latin typeface="Comic Sans MS" pitchFamily="66" charset="0"/>
              </a:rPr>
              <a:t>Struktura přednášky</a:t>
            </a:r>
          </a:p>
        </p:txBody>
      </p:sp>
      <p:sp>
        <p:nvSpPr>
          <p:cNvPr id="3" name="Zástupný symbol pro obsah 2"/>
          <p:cNvSpPr>
            <a:spLocks noGrp="1"/>
          </p:cNvSpPr>
          <p:nvPr>
            <p:ph sz="quarter" idx="1"/>
          </p:nvPr>
        </p:nvSpPr>
        <p:spPr/>
        <p:txBody>
          <a:bodyPr>
            <a:normAutofit fontScale="92500" lnSpcReduction="10000"/>
          </a:bodyPr>
          <a:lstStyle/>
          <a:p>
            <a:r>
              <a:rPr lang="cs-CZ" dirty="0"/>
              <a:t> </a:t>
            </a:r>
            <a:r>
              <a:rPr lang="cs-CZ" dirty="0">
                <a:latin typeface="Comic Sans MS" pitchFamily="66" charset="0"/>
              </a:rPr>
              <a:t>Výživa před početím</a:t>
            </a:r>
          </a:p>
          <a:p>
            <a:pPr>
              <a:buNone/>
            </a:pPr>
            <a:endParaRPr lang="cs-CZ" dirty="0">
              <a:latin typeface="Comic Sans MS" pitchFamily="66" charset="0"/>
            </a:endParaRPr>
          </a:p>
          <a:p>
            <a:pPr>
              <a:buFont typeface="Wingdings" pitchFamily="2" charset="2"/>
              <a:buChar char="q"/>
            </a:pPr>
            <a:r>
              <a:rPr lang="cs-CZ" dirty="0">
                <a:latin typeface="Comic Sans MS" pitchFamily="66" charset="0"/>
              </a:rPr>
              <a:t>Význam výživy v těhotenství</a:t>
            </a:r>
          </a:p>
          <a:p>
            <a:pPr>
              <a:buNone/>
            </a:pPr>
            <a:endParaRPr lang="cs-CZ" dirty="0">
              <a:latin typeface="Comic Sans MS" pitchFamily="66" charset="0"/>
            </a:endParaRPr>
          </a:p>
          <a:p>
            <a:pPr>
              <a:buFont typeface="Wingdings" pitchFamily="2" charset="2"/>
              <a:buChar char="q"/>
            </a:pPr>
            <a:r>
              <a:rPr lang="cs-CZ" dirty="0">
                <a:latin typeface="Comic Sans MS" pitchFamily="66" charset="0"/>
              </a:rPr>
              <a:t>Doporučení týkající se těhotných žen</a:t>
            </a:r>
          </a:p>
          <a:p>
            <a:pPr>
              <a:buFont typeface="Wingdings" pitchFamily="2" charset="2"/>
              <a:buChar char="q"/>
            </a:pPr>
            <a:endParaRPr lang="cs-CZ" dirty="0">
              <a:latin typeface="Comic Sans MS" pitchFamily="66" charset="0"/>
            </a:endParaRPr>
          </a:p>
          <a:p>
            <a:pPr>
              <a:buFont typeface="Wingdings" pitchFamily="2" charset="2"/>
              <a:buChar char="q"/>
            </a:pPr>
            <a:r>
              <a:rPr lang="cs-CZ" dirty="0">
                <a:latin typeface="Comic Sans MS" pitchFamily="66" charset="0"/>
              </a:rPr>
              <a:t>Význam výživy při kojení</a:t>
            </a:r>
          </a:p>
          <a:p>
            <a:pPr>
              <a:buFont typeface="Wingdings" pitchFamily="2" charset="2"/>
              <a:buChar char="q"/>
            </a:pPr>
            <a:endParaRPr lang="cs-CZ" dirty="0">
              <a:latin typeface="Comic Sans MS" pitchFamily="66" charset="0"/>
            </a:endParaRPr>
          </a:p>
          <a:p>
            <a:pPr>
              <a:buFont typeface="Wingdings" pitchFamily="2" charset="2"/>
              <a:buChar char="q"/>
            </a:pPr>
            <a:r>
              <a:rPr lang="cs-CZ" dirty="0">
                <a:latin typeface="Comic Sans MS" pitchFamily="66" charset="0"/>
              </a:rPr>
              <a:t>Doporučení týkající se kojících žen</a:t>
            </a:r>
          </a:p>
          <a:p>
            <a:pPr>
              <a:buFont typeface="Wingdings" pitchFamily="2" charset="2"/>
              <a:buChar char="q"/>
            </a:pPr>
            <a:endParaRPr lang="cs-CZ" dirty="0"/>
          </a:p>
          <a:p>
            <a:pPr>
              <a:buNone/>
            </a:pPr>
            <a:endParaRPr lang="cs-CZ" dirty="0"/>
          </a:p>
        </p:txBody>
      </p:sp>
      <p:pic>
        <p:nvPicPr>
          <p:cNvPr id="4" name="Obrázek 3" descr="stažený soubor.jpg"/>
          <p:cNvPicPr>
            <a:picLocks noChangeAspect="1"/>
          </p:cNvPicPr>
          <p:nvPr/>
        </p:nvPicPr>
        <p:blipFill>
          <a:blip r:embed="rId2" cstate="print"/>
          <a:stretch>
            <a:fillRect/>
          </a:stretch>
        </p:blipFill>
        <p:spPr>
          <a:xfrm>
            <a:off x="7000875" y="4714875"/>
            <a:ext cx="2143125" cy="214312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28B77CF-9775-412B-9616-BB1BBF495BE1}"/>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79B3A6A4-1207-4B27-A5DC-37391775F2A3}"/>
              </a:ext>
            </a:extLst>
          </p:cNvPr>
          <p:cNvSpPr>
            <a:spLocks noGrp="1"/>
          </p:cNvSpPr>
          <p:nvPr>
            <p:ph sz="quarter" idx="1"/>
          </p:nvPr>
        </p:nvSpPr>
        <p:spPr/>
        <p:txBody>
          <a:bodyPr/>
          <a:lstStyle/>
          <a:p>
            <a:endParaRPr lang="cs-CZ" dirty="0">
              <a:solidFill>
                <a:schemeClr val="accent1">
                  <a:lumMod val="75000"/>
                </a:schemeClr>
              </a:solidFill>
              <a:latin typeface="Comic Sans MS" pitchFamily="66" charset="0"/>
            </a:endParaRPr>
          </a:p>
          <a:p>
            <a:endParaRPr lang="cs-CZ" dirty="0">
              <a:solidFill>
                <a:schemeClr val="accent1">
                  <a:lumMod val="75000"/>
                </a:schemeClr>
              </a:solidFill>
              <a:latin typeface="Comic Sans MS" pitchFamily="66" charset="0"/>
            </a:endParaRPr>
          </a:p>
          <a:p>
            <a:endParaRPr lang="cs-CZ" dirty="0">
              <a:solidFill>
                <a:schemeClr val="accent1">
                  <a:lumMod val="75000"/>
                </a:schemeClr>
              </a:solidFill>
              <a:latin typeface="Comic Sans MS" pitchFamily="66" charset="0"/>
            </a:endParaRPr>
          </a:p>
          <a:p>
            <a:r>
              <a:rPr lang="cs-CZ" dirty="0">
                <a:solidFill>
                  <a:schemeClr val="accent1">
                    <a:lumMod val="75000"/>
                  </a:schemeClr>
                </a:solidFill>
                <a:latin typeface="Comic Sans MS" pitchFamily="66" charset="0"/>
              </a:rPr>
              <a:t>Konzumace kterých ryb je v těhotenství vhodná ?</a:t>
            </a:r>
          </a:p>
          <a:p>
            <a:endParaRPr lang="cs-CZ" dirty="0"/>
          </a:p>
        </p:txBody>
      </p:sp>
    </p:spTree>
    <p:extLst>
      <p:ext uri="{BB962C8B-B14F-4D97-AF65-F5344CB8AC3E}">
        <p14:creationId xmlns:p14="http://schemas.microsoft.com/office/powerpoint/2010/main" val="23561691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latin typeface="Comic Sans MS" pitchFamily="66" charset="0"/>
              </a:rPr>
              <a:t>Potřeba živin v těhotenství</a:t>
            </a:r>
          </a:p>
        </p:txBody>
      </p:sp>
      <p:sp>
        <p:nvSpPr>
          <p:cNvPr id="3" name="Zástupný symbol pro obsah 2"/>
          <p:cNvSpPr>
            <a:spLocks noGrp="1"/>
          </p:cNvSpPr>
          <p:nvPr>
            <p:ph sz="quarter" idx="1"/>
          </p:nvPr>
        </p:nvSpPr>
        <p:spPr/>
        <p:txBody>
          <a:bodyPr>
            <a:normAutofit fontScale="92500" lnSpcReduction="20000"/>
          </a:bodyPr>
          <a:lstStyle/>
          <a:p>
            <a:r>
              <a:rPr lang="cs-CZ" dirty="0"/>
              <a:t> </a:t>
            </a:r>
            <a:r>
              <a:rPr lang="cs-CZ" dirty="0">
                <a:latin typeface="Comic Sans MS" pitchFamily="66" charset="0"/>
              </a:rPr>
              <a:t>V období těhotenství zvláště důležitý příjem polynenasycených mastných kyselin s dlouhým řetězcem  EPA a DHA</a:t>
            </a:r>
          </a:p>
          <a:p>
            <a:pPr>
              <a:buNone/>
            </a:pPr>
            <a:r>
              <a:rPr lang="cs-CZ" sz="2200" dirty="0">
                <a:latin typeface="Comic Sans MS" pitchFamily="66" charset="0"/>
              </a:rPr>
              <a:t>= kyselina </a:t>
            </a:r>
            <a:r>
              <a:rPr lang="cs-CZ" sz="2200" dirty="0" err="1">
                <a:latin typeface="Comic Sans MS" pitchFamily="66" charset="0"/>
              </a:rPr>
              <a:t>eikosapentaenová</a:t>
            </a:r>
            <a:r>
              <a:rPr lang="cs-CZ" sz="2200" dirty="0">
                <a:latin typeface="Comic Sans MS" pitchFamily="66" charset="0"/>
              </a:rPr>
              <a:t> a </a:t>
            </a:r>
            <a:r>
              <a:rPr lang="cs-CZ" sz="2200" dirty="0" err="1">
                <a:latin typeface="Comic Sans MS" pitchFamily="66" charset="0"/>
              </a:rPr>
              <a:t>dokosahexaenová</a:t>
            </a:r>
            <a:endParaRPr lang="cs-CZ" sz="2200" dirty="0">
              <a:latin typeface="Comic Sans MS" pitchFamily="66" charset="0"/>
            </a:endParaRPr>
          </a:p>
          <a:p>
            <a:pPr>
              <a:buNone/>
            </a:pPr>
            <a:endParaRPr lang="cs-CZ" sz="2200" dirty="0">
              <a:latin typeface="Comic Sans MS" pitchFamily="66" charset="0"/>
            </a:endParaRPr>
          </a:p>
          <a:p>
            <a:pPr>
              <a:buNone/>
            </a:pPr>
            <a:r>
              <a:rPr lang="cs-CZ" sz="2200" dirty="0">
                <a:latin typeface="Comic Sans MS" pitchFamily="66" charset="0"/>
              </a:rPr>
              <a:t>Zdravotní tvrzení schválené EFSA:</a:t>
            </a:r>
          </a:p>
          <a:p>
            <a:r>
              <a:rPr lang="cs-CZ" sz="2000" dirty="0">
                <a:solidFill>
                  <a:srgbClr val="008000"/>
                </a:solidFill>
                <a:latin typeface="Comic Sans MS" pitchFamily="66" charset="0"/>
              </a:rPr>
              <a:t>DHA přispívá k normálnímu vývoji zraku kojenců do 12 měsíců věku</a:t>
            </a:r>
          </a:p>
          <a:p>
            <a:endParaRPr lang="cs-CZ" sz="2000" dirty="0">
              <a:solidFill>
                <a:srgbClr val="008000"/>
              </a:solidFill>
              <a:latin typeface="Comic Sans MS" pitchFamily="66" charset="0"/>
            </a:endParaRPr>
          </a:p>
          <a:p>
            <a:r>
              <a:rPr lang="cs-CZ" sz="2000" dirty="0">
                <a:solidFill>
                  <a:srgbClr val="008000"/>
                </a:solidFill>
                <a:latin typeface="Comic Sans MS" pitchFamily="66" charset="0"/>
              </a:rPr>
              <a:t>Příjem DHA z těla matky přispívá k normálnímu vývoji mozku plodu v těle matky a kojenců vyživovaných mateřským mlékem</a:t>
            </a:r>
          </a:p>
          <a:p>
            <a:endParaRPr lang="cs-CZ" sz="2000" dirty="0">
              <a:solidFill>
                <a:srgbClr val="008000"/>
              </a:solidFill>
              <a:latin typeface="Comic Sans MS" pitchFamily="66" charset="0"/>
            </a:endParaRPr>
          </a:p>
          <a:p>
            <a:r>
              <a:rPr lang="cs-CZ" sz="2000" dirty="0">
                <a:solidFill>
                  <a:srgbClr val="008000"/>
                </a:solidFill>
                <a:latin typeface="Comic Sans MS" pitchFamily="66" charset="0"/>
              </a:rPr>
              <a:t>Příjem DHA z těla matky přispívá k normálnímu vývoji očí plodu v těle matky a kojenců vyživovaných mateřským mlékem</a:t>
            </a:r>
          </a:p>
          <a:p>
            <a:pPr>
              <a:buNone/>
            </a:pPr>
            <a:endParaRPr lang="cs-CZ" sz="2200" dirty="0">
              <a:latin typeface="Comic Sans MS" pitchFamily="66" charset="0"/>
            </a:endParaRPr>
          </a:p>
          <a:p>
            <a:endParaRPr lang="cs-CZ" dirty="0"/>
          </a:p>
          <a:p>
            <a:endParaRPr lang="cs-CZ" dirty="0"/>
          </a:p>
          <a:p>
            <a:endParaRPr lang="cs-CZ" dirty="0"/>
          </a:p>
          <a:p>
            <a:endParaRPr lang="cs-CZ" dirty="0"/>
          </a:p>
        </p:txBody>
      </p:sp>
      <p:pic>
        <p:nvPicPr>
          <p:cNvPr id="4" name="Obrázek 3" descr="images (3).jpg"/>
          <p:cNvPicPr>
            <a:picLocks noChangeAspect="1"/>
          </p:cNvPicPr>
          <p:nvPr/>
        </p:nvPicPr>
        <p:blipFill>
          <a:blip r:embed="rId2" cstate="print"/>
          <a:stretch>
            <a:fillRect/>
          </a:stretch>
        </p:blipFill>
        <p:spPr>
          <a:xfrm>
            <a:off x="5686425" y="5805264"/>
            <a:ext cx="3457575" cy="1052736"/>
          </a:xfrm>
          <a:prstGeom prst="rect">
            <a:avLst/>
          </a:prstGeom>
          <a:ln>
            <a:noFill/>
          </a:ln>
          <a:effectLst>
            <a:softEdge rad="112500"/>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latin typeface="Comic Sans MS" pitchFamily="66" charset="0"/>
              </a:rPr>
              <a:t>Potřeba živin v těhotenství</a:t>
            </a:r>
            <a:endParaRPr lang="cs-CZ" dirty="0"/>
          </a:p>
        </p:txBody>
      </p:sp>
      <p:sp>
        <p:nvSpPr>
          <p:cNvPr id="5" name="Zástupný symbol pro obsah 4"/>
          <p:cNvSpPr>
            <a:spLocks noGrp="1"/>
          </p:cNvSpPr>
          <p:nvPr>
            <p:ph sz="quarter" idx="1"/>
          </p:nvPr>
        </p:nvSpPr>
        <p:spPr/>
        <p:txBody>
          <a:bodyPr/>
          <a:lstStyle/>
          <a:p>
            <a:pPr>
              <a:buNone/>
            </a:pPr>
            <a:r>
              <a:rPr lang="cs-CZ" dirty="0">
                <a:latin typeface="Comic Sans MS" pitchFamily="66" charset="0"/>
              </a:rPr>
              <a:t>Dle EFSA:</a:t>
            </a:r>
          </a:p>
          <a:p>
            <a:pPr>
              <a:buNone/>
            </a:pPr>
            <a:r>
              <a:rPr lang="cs-CZ" dirty="0">
                <a:latin typeface="Comic Sans MS" pitchFamily="66" charset="0"/>
              </a:rPr>
              <a:t>		</a:t>
            </a:r>
            <a:r>
              <a:rPr lang="cs-CZ" sz="1800" dirty="0">
                <a:solidFill>
                  <a:srgbClr val="FF0000"/>
                </a:solidFill>
                <a:latin typeface="Comic Sans MS" pitchFamily="66" charset="0"/>
              </a:rPr>
              <a:t>100-200 mg DHA </a:t>
            </a:r>
            <a:r>
              <a:rPr lang="cs-CZ" sz="1800" dirty="0">
                <a:latin typeface="Comic Sans MS" pitchFamily="66" charset="0"/>
              </a:rPr>
              <a:t>+ DDD 250 mg DHA + EPA</a:t>
            </a:r>
          </a:p>
          <a:p>
            <a:pPr>
              <a:buNone/>
            </a:pPr>
            <a:r>
              <a:rPr lang="cs-CZ" dirty="0"/>
              <a:t>			</a:t>
            </a:r>
            <a:r>
              <a:rPr lang="cs-CZ" dirty="0">
                <a:solidFill>
                  <a:srgbClr val="006600"/>
                </a:solidFill>
                <a:latin typeface="Comic Sans MS" pitchFamily="66" charset="0"/>
              </a:rPr>
              <a:t>350-450 mg EPA +DHA/den</a:t>
            </a:r>
          </a:p>
          <a:p>
            <a:pPr>
              <a:buNone/>
            </a:pPr>
            <a:r>
              <a:rPr lang="cs-CZ" dirty="0">
                <a:solidFill>
                  <a:srgbClr val="006600"/>
                </a:solidFill>
                <a:latin typeface="Comic Sans MS" pitchFamily="66" charset="0"/>
              </a:rPr>
              <a:t>						=</a:t>
            </a:r>
          </a:p>
          <a:p>
            <a:pPr>
              <a:buNone/>
            </a:pPr>
            <a:r>
              <a:rPr lang="cs-CZ" dirty="0">
                <a:solidFill>
                  <a:srgbClr val="006600"/>
                </a:solidFill>
                <a:latin typeface="Comic Sans MS" pitchFamily="66" charset="0"/>
              </a:rPr>
              <a:t>	1-2 porce tučných mořských ryb/týden</a:t>
            </a:r>
          </a:p>
          <a:p>
            <a:endParaRPr lang="cs-CZ" dirty="0"/>
          </a:p>
        </p:txBody>
      </p:sp>
      <p:pic>
        <p:nvPicPr>
          <p:cNvPr id="7" name="Obrázek 6" descr="images (1).jpg"/>
          <p:cNvPicPr>
            <a:picLocks noChangeAspect="1"/>
          </p:cNvPicPr>
          <p:nvPr/>
        </p:nvPicPr>
        <p:blipFill>
          <a:blip r:embed="rId2" cstate="print"/>
          <a:stretch>
            <a:fillRect/>
          </a:stretch>
        </p:blipFill>
        <p:spPr>
          <a:xfrm>
            <a:off x="4932040" y="4509120"/>
            <a:ext cx="3888432" cy="2160240"/>
          </a:xfrm>
          <a:prstGeom prst="rect">
            <a:avLst/>
          </a:prstGeom>
          <a:ln>
            <a:noFill/>
          </a:ln>
          <a:effectLst>
            <a:softEdge rad="112500"/>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latin typeface="Comic Sans MS" pitchFamily="66" charset="0"/>
              </a:rPr>
              <a:t>Potřeba živin v těhotenství</a:t>
            </a:r>
            <a:endParaRPr lang="cs-CZ" dirty="0"/>
          </a:p>
        </p:txBody>
      </p:sp>
      <p:sp>
        <p:nvSpPr>
          <p:cNvPr id="3" name="Zástupný symbol pro obsah 2"/>
          <p:cNvSpPr>
            <a:spLocks noGrp="1"/>
          </p:cNvSpPr>
          <p:nvPr>
            <p:ph sz="quarter" idx="1"/>
          </p:nvPr>
        </p:nvSpPr>
        <p:spPr/>
        <p:txBody>
          <a:bodyPr>
            <a:normAutofit fontScale="77500" lnSpcReduction="20000"/>
          </a:bodyPr>
          <a:lstStyle/>
          <a:p>
            <a:r>
              <a:rPr lang="cs-CZ" b="1" dirty="0">
                <a:solidFill>
                  <a:srgbClr val="008000"/>
                </a:solidFill>
                <a:latin typeface="Comic Sans MS" pitchFamily="66" charset="0"/>
              </a:rPr>
              <a:t>Jaké ryby tedy konzumovat?</a:t>
            </a:r>
          </a:p>
          <a:p>
            <a:endParaRPr lang="cs-CZ" b="1" dirty="0">
              <a:solidFill>
                <a:srgbClr val="008000"/>
              </a:solidFill>
              <a:latin typeface="Comic Sans MS" pitchFamily="66" charset="0"/>
            </a:endParaRPr>
          </a:p>
          <a:p>
            <a:pPr>
              <a:buNone/>
            </a:pPr>
            <a:r>
              <a:rPr lang="cs-CZ" b="1" dirty="0">
                <a:solidFill>
                  <a:srgbClr val="FF0000"/>
                </a:solidFill>
                <a:latin typeface="Comic Sans MS" pitchFamily="66" charset="0"/>
              </a:rPr>
              <a:t>Ne!</a:t>
            </a:r>
          </a:p>
          <a:p>
            <a:pPr>
              <a:buNone/>
            </a:pPr>
            <a:r>
              <a:rPr lang="cs-CZ" dirty="0">
                <a:solidFill>
                  <a:srgbClr val="FF0000"/>
                </a:solidFill>
                <a:latin typeface="Comic Sans MS" pitchFamily="66" charset="0"/>
              </a:rPr>
              <a:t>velké, staré, rybí predátory! </a:t>
            </a:r>
          </a:p>
          <a:p>
            <a:pPr>
              <a:buNone/>
            </a:pPr>
            <a:r>
              <a:rPr lang="cs-CZ" dirty="0">
                <a:solidFill>
                  <a:srgbClr val="FF0000"/>
                </a:solidFill>
                <a:latin typeface="Comic Sans MS" pitchFamily="66" charset="0"/>
              </a:rPr>
              <a:t>žralok, mečoun, štika, candát,</a:t>
            </a:r>
          </a:p>
          <a:p>
            <a:pPr>
              <a:buNone/>
            </a:pPr>
            <a:r>
              <a:rPr lang="cs-CZ" dirty="0">
                <a:solidFill>
                  <a:srgbClr val="FF0000"/>
                </a:solidFill>
                <a:latin typeface="Comic Sans MS" pitchFamily="66" charset="0"/>
              </a:rPr>
              <a:t>bolen</a:t>
            </a:r>
          </a:p>
          <a:p>
            <a:pPr>
              <a:buNone/>
            </a:pPr>
            <a:endParaRPr lang="cs-CZ" dirty="0">
              <a:solidFill>
                <a:srgbClr val="FF0000"/>
              </a:solidFill>
              <a:latin typeface="Comic Sans MS" pitchFamily="66" charset="0"/>
            </a:endParaRPr>
          </a:p>
          <a:p>
            <a:pPr>
              <a:buNone/>
            </a:pPr>
            <a:r>
              <a:rPr lang="cs-CZ" b="1" dirty="0">
                <a:solidFill>
                  <a:srgbClr val="008000"/>
                </a:solidFill>
                <a:latin typeface="Comic Sans MS" pitchFamily="66" charset="0"/>
              </a:rPr>
              <a:t>Ano! </a:t>
            </a:r>
          </a:p>
          <a:p>
            <a:pPr>
              <a:buNone/>
            </a:pPr>
            <a:r>
              <a:rPr lang="cs-CZ" dirty="0">
                <a:solidFill>
                  <a:srgbClr val="008000"/>
                </a:solidFill>
                <a:latin typeface="Comic Sans MS" pitchFamily="66" charset="0"/>
              </a:rPr>
              <a:t>filé (treska, mořská štika, </a:t>
            </a:r>
            <a:r>
              <a:rPr lang="cs-CZ" dirty="0" err="1">
                <a:solidFill>
                  <a:srgbClr val="008000"/>
                </a:solidFill>
                <a:latin typeface="Comic Sans MS" pitchFamily="66" charset="0"/>
              </a:rPr>
              <a:t>hejk</a:t>
            </a:r>
            <a:r>
              <a:rPr lang="cs-CZ" dirty="0">
                <a:solidFill>
                  <a:srgbClr val="008000"/>
                </a:solidFill>
                <a:latin typeface="Comic Sans MS" pitchFamily="66" charset="0"/>
              </a:rPr>
              <a:t>), losos, sardinky,</a:t>
            </a:r>
          </a:p>
          <a:p>
            <a:pPr>
              <a:buNone/>
            </a:pPr>
            <a:r>
              <a:rPr lang="cs-CZ" dirty="0">
                <a:solidFill>
                  <a:srgbClr val="008000"/>
                </a:solidFill>
                <a:latin typeface="Comic Sans MS" pitchFamily="66" charset="0"/>
              </a:rPr>
              <a:t>krevety, kapr, šproty, ančovičky, herinky, pstruzi aj.  </a:t>
            </a:r>
          </a:p>
          <a:p>
            <a:pPr>
              <a:buNone/>
            </a:pPr>
            <a:r>
              <a:rPr lang="cs-CZ" dirty="0">
                <a:solidFill>
                  <a:srgbClr val="008000"/>
                </a:solidFill>
                <a:latin typeface="Comic Sans MS" pitchFamily="66" charset="0"/>
              </a:rPr>
              <a:t>					</a:t>
            </a:r>
          </a:p>
          <a:p>
            <a:pPr>
              <a:buFont typeface="Wingdings" pitchFamily="2" charset="2"/>
              <a:buChar char="ü"/>
            </a:pPr>
            <a:r>
              <a:rPr lang="cs-CZ" dirty="0">
                <a:solidFill>
                  <a:srgbClr val="008000"/>
                </a:solidFill>
                <a:latin typeface="Comic Sans MS" pitchFamily="66" charset="0"/>
              </a:rPr>
              <a:t>2 x týdně = 340 g tepelně zpracovaného masa či konzervy</a:t>
            </a:r>
          </a:p>
          <a:p>
            <a:endParaRPr lang="cs-CZ" dirty="0"/>
          </a:p>
        </p:txBody>
      </p:sp>
      <p:pic>
        <p:nvPicPr>
          <p:cNvPr id="4" name="Obrázek 3" descr="fish-eat-fish-richard-cook-artville-com1.jpg"/>
          <p:cNvPicPr>
            <a:picLocks noChangeAspect="1"/>
          </p:cNvPicPr>
          <p:nvPr/>
        </p:nvPicPr>
        <p:blipFill>
          <a:blip r:embed="rId2" cstate="print"/>
          <a:stretch>
            <a:fillRect/>
          </a:stretch>
        </p:blipFill>
        <p:spPr>
          <a:xfrm>
            <a:off x="5796136" y="2204864"/>
            <a:ext cx="2987824" cy="1512168"/>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latin typeface="Comic Sans MS" pitchFamily="66" charset="0"/>
              </a:rPr>
              <a:t>Potřeba živin v těhotenství</a:t>
            </a:r>
            <a:endParaRPr lang="cs-CZ" dirty="0"/>
          </a:p>
        </p:txBody>
      </p:sp>
      <p:sp>
        <p:nvSpPr>
          <p:cNvPr id="3" name="Zástupný symbol pro obsah 2"/>
          <p:cNvSpPr>
            <a:spLocks noGrp="1"/>
          </p:cNvSpPr>
          <p:nvPr>
            <p:ph sz="quarter" idx="1"/>
          </p:nvPr>
        </p:nvSpPr>
        <p:spPr/>
        <p:txBody>
          <a:bodyPr>
            <a:normAutofit fontScale="47500" lnSpcReduction="20000"/>
          </a:bodyPr>
          <a:lstStyle/>
          <a:p>
            <a:pPr>
              <a:buNone/>
            </a:pPr>
            <a:r>
              <a:rPr lang="cs-CZ" sz="4200" dirty="0">
                <a:solidFill>
                  <a:srgbClr val="C00000"/>
                </a:solidFill>
                <a:latin typeface="Comic Sans MS" pitchFamily="66" charset="0"/>
              </a:rPr>
              <a:t>                        Riziko zvýšeného množství </a:t>
            </a:r>
            <a:r>
              <a:rPr lang="cs-CZ" sz="4200" dirty="0" err="1">
                <a:solidFill>
                  <a:srgbClr val="C00000"/>
                </a:solidFill>
                <a:latin typeface="Comic Sans MS" pitchFamily="66" charset="0"/>
              </a:rPr>
              <a:t>methyl</a:t>
            </a:r>
            <a:r>
              <a:rPr lang="cs-CZ" sz="4200" dirty="0">
                <a:solidFill>
                  <a:srgbClr val="C00000"/>
                </a:solidFill>
                <a:latin typeface="Comic Sans MS" pitchFamily="66" charset="0"/>
              </a:rPr>
              <a:t>-rtuti</a:t>
            </a:r>
          </a:p>
          <a:p>
            <a:endParaRPr lang="cs-CZ" sz="4200" dirty="0">
              <a:solidFill>
                <a:srgbClr val="C00000"/>
              </a:solidFill>
              <a:latin typeface="Comic Sans MS" pitchFamily="66" charset="0"/>
            </a:endParaRPr>
          </a:p>
          <a:p>
            <a:pPr>
              <a:buNone/>
            </a:pPr>
            <a:r>
              <a:rPr lang="cs-CZ" sz="4200" dirty="0">
                <a:solidFill>
                  <a:srgbClr val="C00000"/>
                </a:solidFill>
                <a:latin typeface="Comic Sans MS" pitchFamily="66" charset="0"/>
              </a:rPr>
              <a:t>                                           tuňák, makrela</a:t>
            </a:r>
          </a:p>
          <a:p>
            <a:pPr>
              <a:buNone/>
            </a:pPr>
            <a:r>
              <a:rPr lang="cs-CZ" sz="3200" dirty="0">
                <a:solidFill>
                  <a:srgbClr val="C00000"/>
                </a:solidFill>
                <a:latin typeface="Comic Sans MS" pitchFamily="66" charset="0"/>
              </a:rPr>
              <a:t>				</a:t>
            </a:r>
          </a:p>
          <a:p>
            <a:pPr>
              <a:buNone/>
            </a:pPr>
            <a:r>
              <a:rPr lang="cs-CZ" sz="3200" dirty="0">
                <a:solidFill>
                  <a:srgbClr val="C00000"/>
                </a:solidFill>
                <a:latin typeface="Comic Sans MS" pitchFamily="66" charset="0"/>
              </a:rPr>
              <a:t>			  		    		</a:t>
            </a:r>
          </a:p>
          <a:p>
            <a:pPr>
              <a:buNone/>
            </a:pPr>
            <a:endParaRPr lang="cs-CZ" sz="3200" dirty="0">
              <a:solidFill>
                <a:srgbClr val="C00000"/>
              </a:solidFill>
              <a:latin typeface="Comic Sans MS" pitchFamily="66" charset="0"/>
            </a:endParaRPr>
          </a:p>
          <a:p>
            <a:pPr>
              <a:buNone/>
            </a:pPr>
            <a:endParaRPr lang="cs-CZ" sz="3200" dirty="0">
              <a:solidFill>
                <a:srgbClr val="C00000"/>
              </a:solidFill>
              <a:latin typeface="Comic Sans MS" pitchFamily="66" charset="0"/>
            </a:endParaRPr>
          </a:p>
          <a:p>
            <a:pPr>
              <a:buNone/>
            </a:pPr>
            <a:endParaRPr lang="cs-CZ" sz="3200" dirty="0">
              <a:solidFill>
                <a:srgbClr val="C00000"/>
              </a:solidFill>
              <a:latin typeface="Comic Sans MS" pitchFamily="66" charset="0"/>
            </a:endParaRPr>
          </a:p>
          <a:p>
            <a:pPr>
              <a:buNone/>
            </a:pPr>
            <a:r>
              <a:rPr lang="cs-CZ" sz="3200" dirty="0">
                <a:solidFill>
                  <a:srgbClr val="C00000"/>
                </a:solidFill>
                <a:latin typeface="Comic Sans MS" pitchFamily="66" charset="0"/>
              </a:rPr>
              <a:t>				         </a:t>
            </a:r>
            <a:r>
              <a:rPr lang="cs-CZ" sz="3200" dirty="0">
                <a:solidFill>
                  <a:srgbClr val="006600"/>
                </a:solidFill>
                <a:latin typeface="Comic Sans MS" pitchFamily="66" charset="0"/>
              </a:rPr>
              <a:t>1 x týdně = 170 g </a:t>
            </a:r>
          </a:p>
          <a:p>
            <a:pPr>
              <a:buNone/>
            </a:pPr>
            <a:r>
              <a:rPr lang="cs-CZ" sz="3200" dirty="0">
                <a:solidFill>
                  <a:srgbClr val="006600"/>
                </a:solidFill>
                <a:latin typeface="Comic Sans MS" pitchFamily="66" charset="0"/>
              </a:rPr>
              <a:t>			             tepelně zpracovaného masa či konzervy</a:t>
            </a:r>
          </a:p>
          <a:p>
            <a:pPr>
              <a:buNone/>
            </a:pPr>
            <a:endParaRPr lang="cs-CZ" sz="3200" dirty="0">
              <a:solidFill>
                <a:srgbClr val="006600"/>
              </a:solidFill>
              <a:latin typeface="Comic Sans MS" pitchFamily="66" charset="0"/>
            </a:endParaRPr>
          </a:p>
          <a:p>
            <a:pPr>
              <a:buFont typeface="Wingdings" pitchFamily="2" charset="2"/>
              <a:buChar char="ü"/>
            </a:pPr>
            <a:r>
              <a:rPr lang="cs-CZ" sz="3200" dirty="0">
                <a:solidFill>
                  <a:srgbClr val="C00000"/>
                </a:solidFill>
                <a:latin typeface="Comic Sans MS" pitchFamily="66" charset="0"/>
              </a:rPr>
              <a:t>dioxiny</a:t>
            </a:r>
          </a:p>
          <a:p>
            <a:pPr>
              <a:buFont typeface="Wingdings" pitchFamily="2" charset="2"/>
              <a:buChar char="ü"/>
            </a:pPr>
            <a:r>
              <a:rPr lang="cs-CZ" sz="3200" dirty="0">
                <a:solidFill>
                  <a:srgbClr val="C00000"/>
                </a:solidFill>
                <a:latin typeface="Comic Sans MS" pitchFamily="66" charset="0"/>
              </a:rPr>
              <a:t>bakterie</a:t>
            </a:r>
          </a:p>
          <a:p>
            <a:pPr>
              <a:buFont typeface="Wingdings" pitchFamily="2" charset="2"/>
              <a:buChar char="ü"/>
            </a:pPr>
            <a:r>
              <a:rPr lang="cs-CZ" sz="3200" dirty="0">
                <a:solidFill>
                  <a:srgbClr val="C00000"/>
                </a:solidFill>
                <a:latin typeface="Comic Sans MS" pitchFamily="66" charset="0"/>
              </a:rPr>
              <a:t>parazité</a:t>
            </a:r>
            <a:r>
              <a:rPr lang="cs-CZ" sz="3200" dirty="0">
                <a:solidFill>
                  <a:srgbClr val="006600"/>
                </a:solidFill>
                <a:latin typeface="Comic Sans MS" pitchFamily="66" charset="0"/>
              </a:rPr>
              <a:t>					</a:t>
            </a:r>
            <a:r>
              <a:rPr lang="cs-CZ" sz="3200" dirty="0">
                <a:solidFill>
                  <a:srgbClr val="C00000"/>
                </a:solidFill>
                <a:latin typeface="Comic Sans MS" pitchFamily="66" charset="0"/>
              </a:rPr>
              <a:t> </a:t>
            </a:r>
            <a:br>
              <a:rPr lang="cs-CZ" dirty="0">
                <a:solidFill>
                  <a:srgbClr val="C00000"/>
                </a:solidFill>
                <a:latin typeface="Comic Sans MS" pitchFamily="66" charset="0"/>
              </a:rPr>
            </a:br>
            <a:endParaRPr lang="cs-CZ" dirty="0"/>
          </a:p>
        </p:txBody>
      </p:sp>
      <p:sp>
        <p:nvSpPr>
          <p:cNvPr id="4" name="Popisek se šipkou dolů 3"/>
          <p:cNvSpPr/>
          <p:nvPr/>
        </p:nvSpPr>
        <p:spPr>
          <a:xfrm>
            <a:off x="3779912" y="2564904"/>
            <a:ext cx="2088232" cy="1080120"/>
          </a:xfrm>
          <a:prstGeom prst="downArrowCallout">
            <a:avLst>
              <a:gd name="adj1" fmla="val 25000"/>
              <a:gd name="adj2" fmla="val 25000"/>
              <a:gd name="adj3" fmla="val 27791"/>
              <a:gd name="adj4" fmla="val 72209"/>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cs-CZ" b="1" cap="all" dirty="0">
                <a:ln w="9000" cmpd="sng">
                  <a:solidFill>
                    <a:schemeClr val="accent4">
                      <a:shade val="50000"/>
                      <a:satMod val="120000"/>
                    </a:schemeClr>
                  </a:solidFill>
                  <a:prstDash val="solid"/>
                </a:ln>
                <a:solidFill>
                  <a:srgbClr val="003300"/>
                </a:solidFill>
                <a:effectLst>
                  <a:reflection blurRad="12700" stA="28000" endPos="45000" dist="1000" dir="5400000" sy="-100000" algn="bl" rotWithShape="0"/>
                </a:effectLst>
              </a:rPr>
              <a:t>Bezpečné </a:t>
            </a:r>
            <a:r>
              <a:rPr lang="cs-CZ" b="1" cap="all" dirty="0" err="1">
                <a:ln w="9000" cmpd="sng">
                  <a:solidFill>
                    <a:schemeClr val="accent4">
                      <a:shade val="50000"/>
                      <a:satMod val="120000"/>
                    </a:schemeClr>
                  </a:solidFill>
                  <a:prstDash val="solid"/>
                </a:ln>
                <a:solidFill>
                  <a:srgbClr val="003300"/>
                </a:solidFill>
                <a:effectLst>
                  <a:reflection blurRad="12700" stA="28000" endPos="45000" dist="1000" dir="5400000" sy="-100000" algn="bl" rotWithShape="0"/>
                </a:effectLst>
              </a:rPr>
              <a:t>množsví</a:t>
            </a:r>
            <a:endParaRPr lang="cs-CZ" b="1" spc="50" dirty="0">
              <a:ln w="9000" cmpd="sng">
                <a:solidFill>
                  <a:srgbClr val="003300"/>
                </a:solidFill>
                <a:prstDash val="solid"/>
              </a:ln>
              <a:solidFill>
                <a:srgbClr val="003300"/>
              </a:solidFill>
              <a:effectLst>
                <a:outerShdw blurRad="76200" dist="50800" dir="5400000" algn="tl" rotWithShape="0">
                  <a:srgbClr val="000000">
                    <a:alpha val="65000"/>
                  </a:srgbClr>
                </a:outerShdw>
              </a:effectLs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8EA1036-E9EA-4687-B578-072405FFD78E}"/>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1107D33C-AFA9-4D86-B791-F0E653A962BB}"/>
              </a:ext>
            </a:extLst>
          </p:cNvPr>
          <p:cNvSpPr>
            <a:spLocks noGrp="1"/>
          </p:cNvSpPr>
          <p:nvPr>
            <p:ph sz="quarter" idx="1"/>
          </p:nvPr>
        </p:nvSpPr>
        <p:spPr/>
        <p:txBody>
          <a:bodyPr/>
          <a:lstStyle/>
          <a:p>
            <a:endParaRPr lang="cs-CZ" dirty="0"/>
          </a:p>
          <a:p>
            <a:endParaRPr lang="cs-CZ" dirty="0"/>
          </a:p>
          <a:p>
            <a:r>
              <a:rPr lang="cs-CZ" sz="2400" dirty="0">
                <a:solidFill>
                  <a:schemeClr val="accent1">
                    <a:lumMod val="75000"/>
                  </a:schemeClr>
                </a:solidFill>
                <a:latin typeface="Comic Sans MS" panose="030F0702030302020204" pitchFamily="66" charset="0"/>
              </a:rPr>
              <a:t>Jaké je doporučené množství tekutin v těhotenství?</a:t>
            </a:r>
          </a:p>
          <a:p>
            <a:endParaRPr lang="cs-CZ" sz="2400" dirty="0">
              <a:solidFill>
                <a:schemeClr val="accent1">
                  <a:lumMod val="75000"/>
                </a:schemeClr>
              </a:solidFill>
              <a:latin typeface="Comic Sans MS" panose="030F0702030302020204" pitchFamily="66" charset="0"/>
            </a:endParaRPr>
          </a:p>
          <a:p>
            <a:r>
              <a:rPr lang="cs-CZ" sz="2400" dirty="0">
                <a:solidFill>
                  <a:schemeClr val="accent1">
                    <a:lumMod val="75000"/>
                  </a:schemeClr>
                </a:solidFill>
                <a:latin typeface="Comic Sans MS" panose="030F0702030302020204" pitchFamily="66" charset="0"/>
              </a:rPr>
              <a:t>Kterým nápojům by se měla těhotná žena vyhnout?</a:t>
            </a:r>
          </a:p>
        </p:txBody>
      </p:sp>
    </p:spTree>
    <p:extLst>
      <p:ext uri="{BB962C8B-B14F-4D97-AF65-F5344CB8AC3E}">
        <p14:creationId xmlns:p14="http://schemas.microsoft.com/office/powerpoint/2010/main" val="31121655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images (4).jpg"/>
          <p:cNvPicPr>
            <a:picLocks noChangeAspect="1"/>
          </p:cNvPicPr>
          <p:nvPr/>
        </p:nvPicPr>
        <p:blipFill>
          <a:blip r:embed="rId2" cstate="print"/>
          <a:stretch>
            <a:fillRect/>
          </a:stretch>
        </p:blipFill>
        <p:spPr>
          <a:xfrm>
            <a:off x="7477125" y="4114800"/>
            <a:ext cx="1666875" cy="2743200"/>
          </a:xfrm>
          <a:prstGeom prst="rect">
            <a:avLst/>
          </a:prstGeom>
        </p:spPr>
      </p:pic>
      <p:sp>
        <p:nvSpPr>
          <p:cNvPr id="2" name="Nadpis 1"/>
          <p:cNvSpPr>
            <a:spLocks noGrp="1"/>
          </p:cNvSpPr>
          <p:nvPr>
            <p:ph type="title"/>
          </p:nvPr>
        </p:nvSpPr>
        <p:spPr/>
        <p:txBody>
          <a:bodyPr/>
          <a:lstStyle/>
          <a:p>
            <a:r>
              <a:rPr lang="cs-CZ" dirty="0">
                <a:latin typeface="Comic Sans MS" pitchFamily="66" charset="0"/>
              </a:rPr>
              <a:t>Pitný režim v těhotenství</a:t>
            </a:r>
          </a:p>
        </p:txBody>
      </p:sp>
      <p:sp>
        <p:nvSpPr>
          <p:cNvPr id="3" name="Zástupný symbol pro obsah 2"/>
          <p:cNvSpPr>
            <a:spLocks noGrp="1"/>
          </p:cNvSpPr>
          <p:nvPr>
            <p:ph sz="quarter" idx="1"/>
          </p:nvPr>
        </p:nvSpPr>
        <p:spPr/>
        <p:txBody>
          <a:bodyPr/>
          <a:lstStyle/>
          <a:p>
            <a:r>
              <a:rPr lang="cs-CZ" dirty="0">
                <a:latin typeface="Comic Sans MS" pitchFamily="66" charset="0"/>
              </a:rPr>
              <a:t>Potřeba tekutin záleží na mnoha faktorech:</a:t>
            </a:r>
          </a:p>
          <a:p>
            <a:pPr>
              <a:buNone/>
            </a:pPr>
            <a:r>
              <a:rPr lang="cs-CZ" dirty="0">
                <a:latin typeface="Comic Sans MS" pitchFamily="66" charset="0"/>
              </a:rPr>
              <a:t>   </a:t>
            </a:r>
            <a:r>
              <a:rPr lang="cs-CZ" sz="2400" dirty="0">
                <a:latin typeface="Comic Sans MS" pitchFamily="66" charset="0"/>
              </a:rPr>
              <a:t>teplota okolního prostředí, intenzita tělesné aktivity, zdravotní stav, tělesná hmotnost….aj</a:t>
            </a:r>
          </a:p>
          <a:p>
            <a:pPr>
              <a:buNone/>
            </a:pPr>
            <a:endParaRPr lang="cs-CZ" dirty="0">
              <a:latin typeface="Comic Sans MS" pitchFamily="66" charset="0"/>
            </a:endParaRPr>
          </a:p>
          <a:p>
            <a:pPr>
              <a:buNone/>
            </a:pPr>
            <a:r>
              <a:rPr lang="cs-CZ" dirty="0">
                <a:latin typeface="Comic Sans MS" pitchFamily="66" charset="0"/>
              </a:rPr>
              <a:t> </a:t>
            </a:r>
            <a:r>
              <a:rPr lang="cs-CZ" dirty="0">
                <a:solidFill>
                  <a:srgbClr val="FF0000"/>
                </a:solidFill>
                <a:latin typeface="Comic Sans MS" pitchFamily="66" charset="0"/>
              </a:rPr>
              <a:t>35ml/kg/den</a:t>
            </a:r>
          </a:p>
          <a:p>
            <a:pPr>
              <a:buNone/>
            </a:pPr>
            <a:r>
              <a:rPr lang="cs-CZ" dirty="0">
                <a:latin typeface="Comic Sans MS" pitchFamily="66" charset="0"/>
              </a:rPr>
              <a:t> </a:t>
            </a:r>
            <a:r>
              <a:rPr lang="cs-CZ" sz="2400" dirty="0">
                <a:latin typeface="Comic Sans MS" pitchFamily="66" charset="0"/>
              </a:rPr>
              <a:t>(včetně polévek, mléka, ovoce, zeleniny)</a:t>
            </a:r>
          </a:p>
          <a:p>
            <a:pPr>
              <a:buNone/>
            </a:pPr>
            <a:r>
              <a:rPr lang="cs-CZ" sz="2400" dirty="0">
                <a:latin typeface="Comic Sans MS" pitchFamily="66" charset="0"/>
              </a:rPr>
              <a:t>Vhodná voda slabě mineralizovaná 100-500 mg/litr</a:t>
            </a:r>
          </a:p>
          <a:p>
            <a:pPr>
              <a:buNone/>
            </a:pPr>
            <a:r>
              <a:rPr lang="cs-CZ" sz="1400" dirty="0">
                <a:latin typeface="Comic Sans MS" pitchFamily="66" charset="0"/>
              </a:rPr>
              <a:t>(</a:t>
            </a:r>
            <a:r>
              <a:rPr lang="cs-CZ" sz="1400" dirty="0" err="1">
                <a:latin typeface="Comic Sans MS" pitchFamily="66" charset="0"/>
              </a:rPr>
              <a:t>Bonaqua</a:t>
            </a:r>
            <a:r>
              <a:rPr lang="cs-CZ" sz="1400" dirty="0">
                <a:latin typeface="Comic Sans MS" pitchFamily="66" charset="0"/>
              </a:rPr>
              <a:t>, </a:t>
            </a:r>
            <a:r>
              <a:rPr lang="cs-CZ" sz="1400" dirty="0" err="1">
                <a:latin typeface="Comic Sans MS" pitchFamily="66" charset="0"/>
              </a:rPr>
              <a:t>Aquila</a:t>
            </a:r>
            <a:r>
              <a:rPr lang="cs-CZ" sz="1400" dirty="0">
                <a:latin typeface="Comic Sans MS" pitchFamily="66" charset="0"/>
              </a:rPr>
              <a:t>, </a:t>
            </a:r>
            <a:r>
              <a:rPr lang="cs-CZ" sz="1400" dirty="0" err="1">
                <a:latin typeface="Comic Sans MS" pitchFamily="66" charset="0"/>
              </a:rPr>
              <a:t>Rajec</a:t>
            </a:r>
            <a:r>
              <a:rPr lang="cs-CZ" sz="1400" dirty="0">
                <a:latin typeface="Comic Sans MS" pitchFamily="66" charset="0"/>
              </a:rPr>
              <a:t>, </a:t>
            </a:r>
            <a:r>
              <a:rPr lang="cs-CZ" sz="1400" dirty="0" err="1">
                <a:latin typeface="Comic Sans MS" pitchFamily="66" charset="0"/>
              </a:rPr>
              <a:t>Toma</a:t>
            </a:r>
            <a:r>
              <a:rPr lang="cs-CZ" sz="1400" dirty="0">
                <a:latin typeface="Comic Sans MS" pitchFamily="66" charset="0"/>
              </a:rPr>
              <a:t> natura, Dobrá voda, </a:t>
            </a:r>
            <a:r>
              <a:rPr lang="cs-CZ" sz="1400" dirty="0" err="1">
                <a:latin typeface="Comic Sans MS" pitchFamily="66" charset="0"/>
              </a:rPr>
              <a:t>Evian</a:t>
            </a:r>
            <a:r>
              <a:rPr lang="cs-CZ" sz="1400" dirty="0">
                <a:latin typeface="Comic Sans MS" pitchFamily="66" charset="0"/>
              </a:rPr>
              <a:t>, </a:t>
            </a:r>
            <a:r>
              <a:rPr lang="cs-CZ" sz="1400" dirty="0" err="1">
                <a:latin typeface="Comic Sans MS" pitchFamily="66" charset="0"/>
              </a:rPr>
              <a:t>Tanja</a:t>
            </a:r>
            <a:r>
              <a:rPr lang="cs-CZ" sz="1400" dirty="0">
                <a:latin typeface="Comic Sans MS" pitchFamily="66" charset="0"/>
              </a:rPr>
              <a:t>, </a:t>
            </a:r>
            <a:r>
              <a:rPr lang="cs-CZ" sz="1400" dirty="0" err="1">
                <a:latin typeface="Comic Sans MS" pitchFamily="66" charset="0"/>
              </a:rPr>
              <a:t>Clever</a:t>
            </a:r>
            <a:r>
              <a:rPr lang="cs-CZ" sz="1400" dirty="0">
                <a:latin typeface="Comic Sans MS" pitchFamily="66" charset="0"/>
              </a:rPr>
              <a:t> aj.)</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latin typeface="Comic Sans MS" pitchFamily="66" charset="0"/>
              </a:rPr>
              <a:t>Mineralizace vody</a:t>
            </a:r>
            <a:endParaRPr lang="cs-CZ" dirty="0"/>
          </a:p>
        </p:txBody>
      </p:sp>
      <p:graphicFrame>
        <p:nvGraphicFramePr>
          <p:cNvPr id="4" name="Zástupný symbol pro obsah 3"/>
          <p:cNvGraphicFramePr>
            <a:graphicFrameLocks noGrp="1"/>
          </p:cNvGraphicFramePr>
          <p:nvPr>
            <p:ph sz="quarter" idx="1"/>
          </p:nvPr>
        </p:nvGraphicFramePr>
        <p:xfrm>
          <a:off x="179511" y="2276873"/>
          <a:ext cx="8586664" cy="3665989"/>
        </p:xfrm>
        <a:graphic>
          <a:graphicData uri="http://schemas.openxmlformats.org/drawingml/2006/table">
            <a:tbl>
              <a:tblPr firstRow="1" bandRow="1">
                <a:tableStyleId>{5C22544A-7EE6-4342-B048-85BDC9FD1C3A}</a:tableStyleId>
              </a:tblPr>
              <a:tblGrid>
                <a:gridCol w="4680521">
                  <a:extLst>
                    <a:ext uri="{9D8B030D-6E8A-4147-A177-3AD203B41FA5}">
                      <a16:colId xmlns:a16="http://schemas.microsoft.com/office/drawing/2014/main" val="20000"/>
                    </a:ext>
                  </a:extLst>
                </a:gridCol>
                <a:gridCol w="3906143">
                  <a:extLst>
                    <a:ext uri="{9D8B030D-6E8A-4147-A177-3AD203B41FA5}">
                      <a16:colId xmlns:a16="http://schemas.microsoft.com/office/drawing/2014/main" val="20001"/>
                    </a:ext>
                  </a:extLst>
                </a:gridCol>
              </a:tblGrid>
              <a:tr h="286758">
                <a:tc>
                  <a:txBody>
                    <a:bodyPr/>
                    <a:lstStyle/>
                    <a:p>
                      <a:r>
                        <a:rPr lang="cs-CZ" dirty="0">
                          <a:latin typeface="Comic Sans MS" pitchFamily="66" charset="0"/>
                        </a:rPr>
                        <a:t>Mineralizace</a:t>
                      </a:r>
                    </a:p>
                  </a:txBody>
                  <a:tcPr/>
                </a:tc>
                <a:tc>
                  <a:txBody>
                    <a:bodyPr/>
                    <a:lstStyle/>
                    <a:p>
                      <a:r>
                        <a:rPr lang="cs-CZ" dirty="0">
                          <a:latin typeface="Comic Sans MS" pitchFamily="66" charset="0"/>
                        </a:rPr>
                        <a:t>Značka</a:t>
                      </a:r>
                    </a:p>
                  </a:txBody>
                  <a:tcPr/>
                </a:tc>
                <a:extLst>
                  <a:ext uri="{0D108BD9-81ED-4DB2-BD59-A6C34878D82A}">
                    <a16:rowId xmlns:a16="http://schemas.microsoft.com/office/drawing/2014/main" val="10000"/>
                  </a:ext>
                </a:extLst>
              </a:tr>
              <a:tr h="770234">
                <a:tc>
                  <a:txBody>
                    <a:bodyPr/>
                    <a:lstStyle/>
                    <a:p>
                      <a:r>
                        <a:rPr lang="cs-CZ" dirty="0">
                          <a:latin typeface="Comic Sans MS" pitchFamily="66" charset="0"/>
                        </a:rPr>
                        <a:t>Slabě</a:t>
                      </a:r>
                      <a:r>
                        <a:rPr lang="cs-CZ" baseline="0" dirty="0">
                          <a:latin typeface="Comic Sans MS" pitchFamily="66" charset="0"/>
                        </a:rPr>
                        <a:t> mineralizované (100-500 mg/l)</a:t>
                      </a:r>
                      <a:endParaRPr lang="cs-CZ" dirty="0">
                        <a:latin typeface="Comic Sans MS" pitchFamily="66"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err="1">
                          <a:latin typeface="Comic Sans MS" pitchFamily="66" charset="0"/>
                        </a:rPr>
                        <a:t>Bonaqua</a:t>
                      </a:r>
                      <a:r>
                        <a:rPr lang="cs-CZ" dirty="0">
                          <a:latin typeface="Comic Sans MS" pitchFamily="66" charset="0"/>
                        </a:rPr>
                        <a:t>, </a:t>
                      </a:r>
                      <a:r>
                        <a:rPr lang="cs-CZ" dirty="0" err="1">
                          <a:latin typeface="Comic Sans MS" pitchFamily="66" charset="0"/>
                        </a:rPr>
                        <a:t>Aquila</a:t>
                      </a:r>
                      <a:r>
                        <a:rPr lang="cs-CZ" dirty="0">
                          <a:latin typeface="Comic Sans MS" pitchFamily="66" charset="0"/>
                        </a:rPr>
                        <a:t>, </a:t>
                      </a:r>
                      <a:r>
                        <a:rPr lang="cs-CZ" dirty="0" err="1">
                          <a:latin typeface="Comic Sans MS" pitchFamily="66" charset="0"/>
                        </a:rPr>
                        <a:t>Rajec</a:t>
                      </a:r>
                      <a:r>
                        <a:rPr lang="cs-CZ" dirty="0">
                          <a:latin typeface="Comic Sans MS" pitchFamily="66" charset="0"/>
                        </a:rPr>
                        <a:t>,</a:t>
                      </a:r>
                      <a:r>
                        <a:rPr lang="cs-CZ" baseline="0" dirty="0">
                          <a:latin typeface="Comic Sans MS" pitchFamily="66" charset="0"/>
                        </a:rPr>
                        <a:t> </a:t>
                      </a:r>
                      <a:r>
                        <a:rPr lang="cs-CZ" baseline="0" dirty="0" err="1">
                          <a:latin typeface="Comic Sans MS" pitchFamily="66" charset="0"/>
                        </a:rPr>
                        <a:t>Toma</a:t>
                      </a:r>
                      <a:r>
                        <a:rPr lang="cs-CZ" baseline="0" dirty="0">
                          <a:latin typeface="Comic Sans MS" pitchFamily="66" charset="0"/>
                        </a:rPr>
                        <a:t> natura, Dobrá voda, </a:t>
                      </a:r>
                      <a:r>
                        <a:rPr lang="cs-CZ" baseline="0" dirty="0" err="1">
                          <a:latin typeface="Comic Sans MS" pitchFamily="66" charset="0"/>
                        </a:rPr>
                        <a:t>Valvert</a:t>
                      </a:r>
                      <a:r>
                        <a:rPr lang="cs-CZ" baseline="0" dirty="0">
                          <a:latin typeface="Comic Sans MS" pitchFamily="66" charset="0"/>
                        </a:rPr>
                        <a:t>, </a:t>
                      </a:r>
                      <a:r>
                        <a:rPr lang="cs-CZ" baseline="0" dirty="0" err="1">
                          <a:latin typeface="Comic Sans MS" pitchFamily="66" charset="0"/>
                        </a:rPr>
                        <a:t>Evian</a:t>
                      </a:r>
                      <a:r>
                        <a:rPr lang="cs-CZ" baseline="0" dirty="0">
                          <a:latin typeface="Comic Sans MS" pitchFamily="66" charset="0"/>
                        </a:rPr>
                        <a:t>, </a:t>
                      </a:r>
                      <a:r>
                        <a:rPr lang="cs-CZ" baseline="0" dirty="0" err="1">
                          <a:latin typeface="Comic Sans MS" pitchFamily="66" charset="0"/>
                        </a:rPr>
                        <a:t>Tanja</a:t>
                      </a:r>
                      <a:r>
                        <a:rPr lang="cs-CZ" baseline="0" dirty="0">
                          <a:latin typeface="Comic Sans MS" pitchFamily="66" charset="0"/>
                        </a:rPr>
                        <a:t>, </a:t>
                      </a:r>
                      <a:r>
                        <a:rPr lang="cs-CZ" baseline="0" dirty="0" err="1">
                          <a:latin typeface="Comic Sans MS" pitchFamily="66" charset="0"/>
                        </a:rPr>
                        <a:t>Clever</a:t>
                      </a:r>
                      <a:r>
                        <a:rPr lang="cs-CZ" baseline="0" dirty="0">
                          <a:latin typeface="Comic Sans MS" pitchFamily="66" charset="0"/>
                        </a:rPr>
                        <a:t>, Horský pramen, Baby </a:t>
                      </a:r>
                      <a:r>
                        <a:rPr lang="cs-CZ" baseline="0" dirty="0" err="1">
                          <a:latin typeface="Comic Sans MS" pitchFamily="66" charset="0"/>
                        </a:rPr>
                        <a:t>Wellness</a:t>
                      </a:r>
                      <a:endParaRPr lang="cs-CZ" dirty="0">
                        <a:latin typeface="Comic Sans MS" pitchFamily="66" charset="0"/>
                      </a:endParaRPr>
                    </a:p>
                  </a:txBody>
                  <a:tcPr/>
                </a:tc>
                <a:extLst>
                  <a:ext uri="{0D108BD9-81ED-4DB2-BD59-A6C34878D82A}">
                    <a16:rowId xmlns:a16="http://schemas.microsoft.com/office/drawing/2014/main" val="10001"/>
                  </a:ext>
                </a:extLst>
              </a:tr>
              <a:tr h="770234">
                <a:tc>
                  <a:txBody>
                    <a:bodyPr/>
                    <a:lstStyle/>
                    <a:p>
                      <a:r>
                        <a:rPr lang="cs-CZ" dirty="0">
                          <a:latin typeface="Comic Sans MS" pitchFamily="66" charset="0"/>
                        </a:rPr>
                        <a:t>Středně mineralizované (500-1500 mg/l)</a:t>
                      </a:r>
                    </a:p>
                  </a:txBody>
                  <a:tcPr/>
                </a:tc>
                <a:tc>
                  <a:txBody>
                    <a:bodyPr/>
                    <a:lstStyle/>
                    <a:p>
                      <a:r>
                        <a:rPr lang="cs-CZ" dirty="0" err="1">
                          <a:latin typeface="Comic Sans MS" pitchFamily="66" charset="0"/>
                        </a:rPr>
                        <a:t>Mattoni</a:t>
                      </a:r>
                      <a:r>
                        <a:rPr lang="cs-CZ" dirty="0">
                          <a:latin typeface="Comic Sans MS" pitchFamily="66" charset="0"/>
                        </a:rPr>
                        <a:t>, Magnesia, Karlovarská</a:t>
                      </a:r>
                      <a:r>
                        <a:rPr lang="cs-CZ" baseline="0" dirty="0">
                          <a:latin typeface="Comic Sans MS" pitchFamily="66" charset="0"/>
                        </a:rPr>
                        <a:t> korunní, </a:t>
                      </a:r>
                      <a:r>
                        <a:rPr lang="cs-CZ" baseline="0" dirty="0" err="1">
                          <a:latin typeface="Comic Sans MS" pitchFamily="66" charset="0"/>
                        </a:rPr>
                        <a:t>Ondrášovka</a:t>
                      </a:r>
                      <a:r>
                        <a:rPr lang="cs-CZ" baseline="0" dirty="0">
                          <a:latin typeface="Comic Sans MS" pitchFamily="66" charset="0"/>
                        </a:rPr>
                        <a:t>, </a:t>
                      </a:r>
                      <a:r>
                        <a:rPr lang="cs-CZ" baseline="0" dirty="0" err="1">
                          <a:latin typeface="Comic Sans MS" pitchFamily="66" charset="0"/>
                        </a:rPr>
                        <a:t>Vittel</a:t>
                      </a:r>
                      <a:r>
                        <a:rPr lang="cs-CZ" baseline="0" dirty="0">
                          <a:latin typeface="Comic Sans MS" pitchFamily="66" charset="0"/>
                        </a:rPr>
                        <a:t>, </a:t>
                      </a:r>
                      <a:r>
                        <a:rPr lang="cs-CZ" baseline="0" dirty="0" err="1">
                          <a:latin typeface="Comic Sans MS" pitchFamily="66" charset="0"/>
                        </a:rPr>
                        <a:t>Tesco</a:t>
                      </a:r>
                      <a:r>
                        <a:rPr lang="cs-CZ" baseline="0" dirty="0">
                          <a:latin typeface="Comic Sans MS" pitchFamily="66" charset="0"/>
                        </a:rPr>
                        <a:t> </a:t>
                      </a:r>
                      <a:r>
                        <a:rPr lang="cs-CZ" baseline="0" dirty="0" err="1">
                          <a:latin typeface="Comic Sans MS" pitchFamily="66" charset="0"/>
                        </a:rPr>
                        <a:t>minerálni</a:t>
                      </a:r>
                      <a:r>
                        <a:rPr lang="cs-CZ" baseline="0" dirty="0">
                          <a:latin typeface="Comic Sans MS" pitchFamily="66" charset="0"/>
                        </a:rPr>
                        <a:t> voda, </a:t>
                      </a:r>
                      <a:r>
                        <a:rPr lang="cs-CZ" baseline="0" dirty="0" err="1">
                          <a:latin typeface="Comic Sans MS" pitchFamily="66" charset="0"/>
                        </a:rPr>
                        <a:t>Perrier</a:t>
                      </a:r>
                      <a:endParaRPr lang="cs-CZ" dirty="0">
                        <a:latin typeface="Comic Sans MS" pitchFamily="66" charset="0"/>
                      </a:endParaRPr>
                    </a:p>
                  </a:txBody>
                  <a:tcPr/>
                </a:tc>
                <a:extLst>
                  <a:ext uri="{0D108BD9-81ED-4DB2-BD59-A6C34878D82A}">
                    <a16:rowId xmlns:a16="http://schemas.microsoft.com/office/drawing/2014/main" val="10002"/>
                  </a:ext>
                </a:extLst>
              </a:tr>
              <a:tr h="1197109">
                <a:tc>
                  <a:txBody>
                    <a:bodyPr/>
                    <a:lstStyle/>
                    <a:p>
                      <a:r>
                        <a:rPr lang="cs-CZ" dirty="0">
                          <a:latin typeface="Comic Sans MS" pitchFamily="66" charset="0"/>
                        </a:rPr>
                        <a:t>Silně mineralizované (1500-5000 mg/l)</a:t>
                      </a:r>
                    </a:p>
                  </a:txBody>
                  <a:tcPr/>
                </a:tc>
                <a:tc>
                  <a:txBody>
                    <a:bodyPr/>
                    <a:lstStyle/>
                    <a:p>
                      <a:r>
                        <a:rPr lang="cs-CZ" dirty="0">
                          <a:latin typeface="Comic Sans MS" pitchFamily="66" charset="0"/>
                        </a:rPr>
                        <a:t>Hanácká, Poděbradka, Odysea</a:t>
                      </a:r>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latin typeface="Comic Sans MS" pitchFamily="66" charset="0"/>
              </a:rPr>
              <a:t>Pitný režim v těhotenství</a:t>
            </a:r>
            <a:endParaRPr lang="cs-CZ" dirty="0"/>
          </a:p>
        </p:txBody>
      </p:sp>
      <p:sp>
        <p:nvSpPr>
          <p:cNvPr id="3" name="Zástupný symbol pro obsah 2"/>
          <p:cNvSpPr>
            <a:spLocks noGrp="1"/>
          </p:cNvSpPr>
          <p:nvPr>
            <p:ph sz="quarter" idx="1"/>
          </p:nvPr>
        </p:nvSpPr>
        <p:spPr>
          <a:xfrm>
            <a:off x="611560" y="1556792"/>
            <a:ext cx="8153400" cy="4495800"/>
          </a:xfrm>
        </p:spPr>
        <p:txBody>
          <a:bodyPr>
            <a:normAutofit fontScale="85000" lnSpcReduction="20000"/>
          </a:bodyPr>
          <a:lstStyle/>
          <a:p>
            <a:r>
              <a:rPr lang="cs-CZ" dirty="0">
                <a:latin typeface="Comic Sans MS" pitchFamily="66" charset="0"/>
              </a:rPr>
              <a:t>Káva, černý čaj, zelený čaj- </a:t>
            </a:r>
            <a:r>
              <a:rPr lang="cs-CZ" sz="2000" dirty="0">
                <a:latin typeface="Comic Sans MS" pitchFamily="66" charset="0"/>
              </a:rPr>
              <a:t>omezená konzumace-kofein- do 150mg/den </a:t>
            </a:r>
          </a:p>
          <a:p>
            <a:pPr>
              <a:buNone/>
            </a:pPr>
            <a:r>
              <a:rPr lang="cs-CZ" sz="2000" dirty="0">
                <a:latin typeface="Comic Sans MS" pitchFamily="66" charset="0"/>
              </a:rPr>
              <a:t>    -možné alternativy:</a:t>
            </a:r>
          </a:p>
          <a:p>
            <a:pPr>
              <a:buNone/>
            </a:pPr>
            <a:r>
              <a:rPr lang="cs-CZ" sz="2000" dirty="0">
                <a:solidFill>
                  <a:schemeClr val="accent3">
                    <a:lumMod val="75000"/>
                  </a:schemeClr>
                </a:solidFill>
                <a:latin typeface="Comic Sans MS" pitchFamily="66" charset="0"/>
              </a:rPr>
              <a:t>čaj </a:t>
            </a:r>
            <a:r>
              <a:rPr lang="cs-CZ" sz="2000" dirty="0" err="1">
                <a:solidFill>
                  <a:schemeClr val="accent3">
                    <a:lumMod val="75000"/>
                  </a:schemeClr>
                </a:solidFill>
                <a:latin typeface="Comic Sans MS" pitchFamily="66" charset="0"/>
              </a:rPr>
              <a:t>Roibos</a:t>
            </a:r>
            <a:r>
              <a:rPr lang="cs-CZ" sz="2000" dirty="0">
                <a:solidFill>
                  <a:schemeClr val="accent3">
                    <a:lumMod val="75000"/>
                  </a:schemeClr>
                </a:solidFill>
                <a:latin typeface="Comic Sans MS" pitchFamily="66" charset="0"/>
              </a:rPr>
              <a:t> (neobsahuje kofein), káva bez kofeinu, obilninové kávy</a:t>
            </a:r>
          </a:p>
          <a:p>
            <a:endParaRPr lang="cs-CZ" sz="2000" dirty="0">
              <a:latin typeface="Comic Sans MS" pitchFamily="66" charset="0"/>
            </a:endParaRPr>
          </a:p>
          <a:p>
            <a:r>
              <a:rPr lang="cs-CZ" dirty="0">
                <a:latin typeface="Comic Sans MS" pitchFamily="66" charset="0"/>
              </a:rPr>
              <a:t>Pozor na kofein i v jiných nápojích    </a:t>
            </a:r>
          </a:p>
          <a:p>
            <a:endParaRPr lang="cs-CZ" dirty="0">
              <a:latin typeface="Comic Sans MS" pitchFamily="66" charset="0"/>
            </a:endParaRPr>
          </a:p>
          <a:p>
            <a:r>
              <a:rPr lang="cs-CZ" dirty="0">
                <a:latin typeface="Comic Sans MS" pitchFamily="66" charset="0"/>
              </a:rPr>
              <a:t>Vyhýbat se </a:t>
            </a:r>
            <a:r>
              <a:rPr lang="cs-CZ" sz="2000" dirty="0">
                <a:latin typeface="Comic Sans MS" pitchFamily="66" charset="0"/>
              </a:rPr>
              <a:t>:</a:t>
            </a:r>
            <a:r>
              <a:rPr lang="cs-CZ" sz="2000" dirty="0" err="1">
                <a:latin typeface="Comic Sans MS" pitchFamily="66" charset="0"/>
              </a:rPr>
              <a:t>Tonicu</a:t>
            </a:r>
            <a:r>
              <a:rPr lang="cs-CZ" sz="2000" dirty="0">
                <a:latin typeface="Comic Sans MS" pitchFamily="66" charset="0"/>
              </a:rPr>
              <a:t> (obsahuje chinin), alkoholu</a:t>
            </a:r>
          </a:p>
          <a:p>
            <a:endParaRPr lang="cs-CZ" sz="2000" dirty="0">
              <a:latin typeface="Comic Sans MS" pitchFamily="66" charset="0"/>
            </a:endParaRPr>
          </a:p>
          <a:p>
            <a:r>
              <a:rPr lang="cs-CZ" dirty="0">
                <a:solidFill>
                  <a:srgbClr val="FF0000"/>
                </a:solidFill>
                <a:latin typeface="Comic Sans MS" pitchFamily="66" charset="0"/>
              </a:rPr>
              <a:t>Bylinné čaje konzultovat s lékařem či lékárníkem</a:t>
            </a:r>
          </a:p>
          <a:p>
            <a:endParaRPr lang="cs-CZ" dirty="0">
              <a:latin typeface="Comic Sans MS" pitchFamily="66" charset="0"/>
            </a:endParaRPr>
          </a:p>
          <a:p>
            <a:r>
              <a:rPr lang="cs-CZ" dirty="0">
                <a:latin typeface="Comic Sans MS" pitchFamily="66" charset="0"/>
              </a:rPr>
              <a:t>Vyhýbat se: doslazovaným nápojům a nápojům s CO2</a:t>
            </a:r>
          </a:p>
        </p:txBody>
      </p:sp>
      <p:pic>
        <p:nvPicPr>
          <p:cNvPr id="4" name="Obrázek 3" descr="images (5).jpg"/>
          <p:cNvPicPr>
            <a:picLocks noChangeAspect="1"/>
          </p:cNvPicPr>
          <p:nvPr/>
        </p:nvPicPr>
        <p:blipFill>
          <a:blip r:embed="rId2" cstate="print"/>
          <a:stretch>
            <a:fillRect/>
          </a:stretch>
        </p:blipFill>
        <p:spPr>
          <a:xfrm>
            <a:off x="6438900" y="2780928"/>
            <a:ext cx="2705100" cy="168592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DEC4C33-2FA5-4FEE-8257-8DF2BE9C6CE4}"/>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ABA966FA-8A3A-45B4-87B2-2144E98AF198}"/>
              </a:ext>
            </a:extLst>
          </p:cNvPr>
          <p:cNvSpPr>
            <a:spLocks noGrp="1"/>
          </p:cNvSpPr>
          <p:nvPr>
            <p:ph sz="quarter" idx="1"/>
          </p:nvPr>
        </p:nvSpPr>
        <p:spPr/>
        <p:txBody>
          <a:bodyPr/>
          <a:lstStyle/>
          <a:p>
            <a:pPr marL="0" indent="0" algn="ctr">
              <a:buNone/>
            </a:pPr>
            <a:r>
              <a:rPr lang="cs-CZ" dirty="0">
                <a:solidFill>
                  <a:schemeClr val="accent1">
                    <a:lumMod val="75000"/>
                  </a:schemeClr>
                </a:solidFill>
                <a:latin typeface="Comic Sans MS" panose="030F0702030302020204" pitchFamily="66" charset="0"/>
              </a:rPr>
              <a:t>Jaká je potřeba </a:t>
            </a:r>
          </a:p>
          <a:p>
            <a:pPr algn="ctr"/>
            <a:endParaRPr lang="cs-CZ" dirty="0">
              <a:solidFill>
                <a:schemeClr val="accent1">
                  <a:lumMod val="75000"/>
                </a:schemeClr>
              </a:solidFill>
              <a:latin typeface="Comic Sans MS" panose="030F0702030302020204" pitchFamily="66" charset="0"/>
            </a:endParaRPr>
          </a:p>
          <a:p>
            <a:pPr marL="0" indent="0" algn="ctr">
              <a:buNone/>
            </a:pPr>
            <a:r>
              <a:rPr lang="cs-CZ" dirty="0">
                <a:solidFill>
                  <a:schemeClr val="accent1">
                    <a:lumMod val="75000"/>
                  </a:schemeClr>
                </a:solidFill>
                <a:latin typeface="Comic Sans MS" panose="030F0702030302020204" pitchFamily="66" charset="0"/>
              </a:rPr>
              <a:t>kyseliny listové, vitaminu D, Ca, </a:t>
            </a:r>
            <a:r>
              <a:rPr lang="cs-CZ" dirty="0" err="1">
                <a:solidFill>
                  <a:schemeClr val="accent1">
                    <a:lumMod val="75000"/>
                  </a:schemeClr>
                </a:solidFill>
                <a:latin typeface="Comic Sans MS" panose="030F0702030302020204" pitchFamily="66" charset="0"/>
              </a:rPr>
              <a:t>Fe</a:t>
            </a:r>
            <a:r>
              <a:rPr lang="cs-CZ" dirty="0">
                <a:solidFill>
                  <a:schemeClr val="accent1">
                    <a:lumMod val="75000"/>
                  </a:schemeClr>
                </a:solidFill>
                <a:latin typeface="Comic Sans MS" panose="030F0702030302020204" pitchFamily="66" charset="0"/>
              </a:rPr>
              <a:t>, </a:t>
            </a:r>
            <a:r>
              <a:rPr lang="cs-CZ" dirty="0" err="1">
                <a:solidFill>
                  <a:schemeClr val="accent1">
                    <a:lumMod val="75000"/>
                  </a:schemeClr>
                </a:solidFill>
                <a:latin typeface="Comic Sans MS" panose="030F0702030302020204" pitchFamily="66" charset="0"/>
              </a:rPr>
              <a:t>Zn</a:t>
            </a:r>
            <a:r>
              <a:rPr lang="cs-CZ" dirty="0">
                <a:solidFill>
                  <a:schemeClr val="accent1">
                    <a:lumMod val="75000"/>
                  </a:schemeClr>
                </a:solidFill>
                <a:latin typeface="Comic Sans MS" panose="030F0702030302020204" pitchFamily="66" charset="0"/>
              </a:rPr>
              <a:t>, I v období těhotenství?</a:t>
            </a:r>
          </a:p>
        </p:txBody>
      </p:sp>
    </p:spTree>
    <p:extLst>
      <p:ext uri="{BB962C8B-B14F-4D97-AF65-F5344CB8AC3E}">
        <p14:creationId xmlns:p14="http://schemas.microsoft.com/office/powerpoint/2010/main" val="3382280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latin typeface="Comic Sans MS" pitchFamily="66" charset="0"/>
              </a:rPr>
              <a:t>Výživa před početím</a:t>
            </a:r>
          </a:p>
        </p:txBody>
      </p:sp>
      <p:sp>
        <p:nvSpPr>
          <p:cNvPr id="3" name="Zástupný symbol pro obsah 2"/>
          <p:cNvSpPr>
            <a:spLocks noGrp="1"/>
          </p:cNvSpPr>
          <p:nvPr>
            <p:ph sz="quarter" idx="1"/>
          </p:nvPr>
        </p:nvSpPr>
        <p:spPr/>
        <p:txBody>
          <a:bodyPr>
            <a:normAutofit fontScale="70000" lnSpcReduction="20000"/>
          </a:bodyPr>
          <a:lstStyle/>
          <a:p>
            <a:pPr>
              <a:buFont typeface="Wingdings" pitchFamily="2" charset="2"/>
              <a:buChar char="§"/>
            </a:pPr>
            <a:r>
              <a:rPr lang="cs-CZ" dirty="0">
                <a:latin typeface="Comic Sans MS" pitchFamily="66" charset="0"/>
              </a:rPr>
              <a:t>Může negativně či pozitivně ovlivnit samotné početí</a:t>
            </a:r>
          </a:p>
          <a:p>
            <a:pPr>
              <a:buFont typeface="Wingdings" pitchFamily="2" charset="2"/>
              <a:buChar char="§"/>
            </a:pPr>
            <a:endParaRPr lang="cs-CZ" dirty="0">
              <a:latin typeface="Comic Sans MS" pitchFamily="66" charset="0"/>
            </a:endParaRPr>
          </a:p>
          <a:p>
            <a:pPr>
              <a:buFont typeface="Wingdings" pitchFamily="2" charset="2"/>
              <a:buChar char="§"/>
            </a:pPr>
            <a:r>
              <a:rPr lang="cs-CZ" dirty="0">
                <a:latin typeface="Comic Sans MS" pitchFamily="66" charset="0"/>
              </a:rPr>
              <a:t>Zdravotní stav</a:t>
            </a:r>
          </a:p>
          <a:p>
            <a:pPr>
              <a:buFont typeface="Wingdings" pitchFamily="2" charset="2"/>
              <a:buChar char="§"/>
            </a:pPr>
            <a:endParaRPr lang="cs-CZ" dirty="0">
              <a:latin typeface="Comic Sans MS" pitchFamily="66" charset="0"/>
            </a:endParaRPr>
          </a:p>
          <a:p>
            <a:pPr>
              <a:buFont typeface="Wingdings" pitchFamily="2" charset="2"/>
              <a:buChar char="§"/>
            </a:pPr>
            <a:r>
              <a:rPr lang="cs-CZ" dirty="0">
                <a:latin typeface="Comic Sans MS" pitchFamily="66" charset="0"/>
              </a:rPr>
              <a:t>Zásoby některých složek potravy v těle</a:t>
            </a:r>
          </a:p>
          <a:p>
            <a:pPr>
              <a:buFont typeface="Wingdings" pitchFamily="2" charset="2"/>
              <a:buChar char="§"/>
            </a:pPr>
            <a:endParaRPr lang="cs-CZ" dirty="0">
              <a:latin typeface="Comic Sans MS" pitchFamily="66" charset="0"/>
            </a:endParaRPr>
          </a:p>
          <a:p>
            <a:pPr>
              <a:buFont typeface="Wingdings" pitchFamily="2" charset="2"/>
              <a:buChar char="§"/>
            </a:pPr>
            <a:r>
              <a:rPr lang="cs-CZ" dirty="0">
                <a:latin typeface="Comic Sans MS" pitchFamily="66" charset="0"/>
              </a:rPr>
              <a:t>Ovlivnění plodu POZITIVNĚ/NEGATIVNĚ</a:t>
            </a:r>
          </a:p>
          <a:p>
            <a:pPr>
              <a:buFont typeface="Wingdings" pitchFamily="2" charset="2"/>
              <a:buChar char="§"/>
            </a:pPr>
            <a:endParaRPr lang="cs-CZ" dirty="0">
              <a:latin typeface="Comic Sans MS" pitchFamily="66" charset="0"/>
            </a:endParaRPr>
          </a:p>
          <a:p>
            <a:pPr>
              <a:buFont typeface="Wingdings" pitchFamily="2" charset="2"/>
              <a:buChar char="§"/>
            </a:pPr>
            <a:r>
              <a:rPr lang="cs-CZ" dirty="0">
                <a:latin typeface="Comic Sans MS" pitchFamily="66" charset="0"/>
              </a:rPr>
              <a:t>Důležité i stravovací návyky otce</a:t>
            </a:r>
          </a:p>
          <a:p>
            <a:pPr>
              <a:buFont typeface="Wingdings" pitchFamily="2" charset="2"/>
              <a:buChar char="§"/>
            </a:pPr>
            <a:endParaRPr lang="cs-CZ" dirty="0">
              <a:latin typeface="Comic Sans MS" pitchFamily="66" charset="0"/>
            </a:endParaRPr>
          </a:p>
          <a:p>
            <a:pPr>
              <a:buFont typeface="Wingdings" pitchFamily="2" charset="2"/>
              <a:buChar char="§"/>
            </a:pPr>
            <a:r>
              <a:rPr lang="cs-CZ" dirty="0">
                <a:latin typeface="Comic Sans MS" pitchFamily="66" charset="0"/>
              </a:rPr>
              <a:t>Vhodná úprava jídelníčku-později příliš velká změna/stres</a:t>
            </a:r>
          </a:p>
          <a:p>
            <a:pPr>
              <a:buFont typeface="Wingdings" pitchFamily="2" charset="2"/>
              <a:buChar char="§"/>
            </a:pPr>
            <a:endParaRPr lang="cs-CZ" dirty="0">
              <a:latin typeface="Comic Sans MS" pitchFamily="66" charset="0"/>
            </a:endParaRPr>
          </a:p>
          <a:p>
            <a:pPr>
              <a:buFont typeface="Wingdings" pitchFamily="2" charset="2"/>
              <a:buChar char="§"/>
            </a:pPr>
            <a:r>
              <a:rPr lang="cs-CZ" dirty="0">
                <a:latin typeface="Comic Sans MS" pitchFamily="66" charset="0"/>
              </a:rPr>
              <a:t>Rodiče-vzor pro dítě</a:t>
            </a:r>
          </a:p>
          <a:p>
            <a:pPr>
              <a:buNone/>
            </a:pPr>
            <a:endParaRPr lang="cs-CZ"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latin typeface="Comic Sans MS" pitchFamily="66" charset="0"/>
              </a:rPr>
              <a:t>Potřeba vitaminů v těhotenství </a:t>
            </a:r>
          </a:p>
        </p:txBody>
      </p:sp>
      <p:sp>
        <p:nvSpPr>
          <p:cNvPr id="3" name="Zástupný symbol pro obsah 2"/>
          <p:cNvSpPr>
            <a:spLocks noGrp="1"/>
          </p:cNvSpPr>
          <p:nvPr>
            <p:ph sz="quarter" idx="1"/>
          </p:nvPr>
        </p:nvSpPr>
        <p:spPr/>
        <p:txBody>
          <a:bodyPr>
            <a:normAutofit fontScale="70000" lnSpcReduction="20000"/>
          </a:bodyPr>
          <a:lstStyle/>
          <a:p>
            <a:r>
              <a:rPr lang="cs-CZ" dirty="0">
                <a:latin typeface="Comic Sans MS" pitchFamily="66" charset="0"/>
              </a:rPr>
              <a:t>Vitamin A 1,1 </a:t>
            </a:r>
            <a:r>
              <a:rPr lang="cs-CZ" dirty="0">
                <a:latin typeface="Comic Sans MS" pitchFamily="66" charset="0"/>
                <a:cs typeface="Times New Roman"/>
              </a:rPr>
              <a:t>mg</a:t>
            </a:r>
            <a:r>
              <a:rPr lang="cs-CZ" dirty="0">
                <a:latin typeface="Comic Sans MS" pitchFamily="66" charset="0"/>
              </a:rPr>
              <a:t>/den teratogenní účinky při vysokých dávkách! (nekonzumovat játra)</a:t>
            </a:r>
          </a:p>
          <a:p>
            <a:r>
              <a:rPr lang="cs-CZ" dirty="0">
                <a:solidFill>
                  <a:srgbClr val="FF0000"/>
                </a:solidFill>
                <a:latin typeface="Comic Sans MS" pitchFamily="66" charset="0"/>
              </a:rPr>
              <a:t>Vitamin D</a:t>
            </a:r>
            <a:r>
              <a:rPr lang="cs-CZ" dirty="0">
                <a:solidFill>
                  <a:srgbClr val="FF0000"/>
                </a:solidFill>
                <a:latin typeface="Comic Sans MS" pitchFamily="66" charset="0"/>
                <a:cs typeface="Times New Roman"/>
              </a:rPr>
              <a:t> 20</a:t>
            </a:r>
            <a:r>
              <a:rPr lang="el-GR" dirty="0">
                <a:solidFill>
                  <a:srgbClr val="FF0000"/>
                </a:solidFill>
                <a:latin typeface="Comic Sans MS" pitchFamily="66" charset="0"/>
                <a:cs typeface="Times New Roman"/>
              </a:rPr>
              <a:t> μ</a:t>
            </a:r>
            <a:r>
              <a:rPr lang="cs-CZ" dirty="0">
                <a:solidFill>
                  <a:srgbClr val="FF0000"/>
                </a:solidFill>
                <a:latin typeface="Comic Sans MS" pitchFamily="66" charset="0"/>
                <a:cs typeface="Times New Roman"/>
              </a:rPr>
              <a:t>g /den</a:t>
            </a:r>
            <a:endParaRPr lang="cs-CZ" dirty="0">
              <a:solidFill>
                <a:srgbClr val="FF0000"/>
              </a:solidFill>
              <a:latin typeface="Comic Sans MS" pitchFamily="66" charset="0"/>
            </a:endParaRPr>
          </a:p>
          <a:p>
            <a:r>
              <a:rPr lang="cs-CZ" dirty="0">
                <a:latin typeface="Comic Sans MS" pitchFamily="66" charset="0"/>
              </a:rPr>
              <a:t>Vitamin E 13 mg/den</a:t>
            </a:r>
          </a:p>
          <a:p>
            <a:r>
              <a:rPr lang="cs-CZ" dirty="0">
                <a:latin typeface="Comic Sans MS" pitchFamily="66" charset="0"/>
              </a:rPr>
              <a:t>Vitamin K 60 </a:t>
            </a:r>
            <a:r>
              <a:rPr lang="el-GR" dirty="0">
                <a:latin typeface="Comic Sans MS" pitchFamily="66" charset="0"/>
                <a:cs typeface="Times New Roman"/>
              </a:rPr>
              <a:t>μ</a:t>
            </a:r>
            <a:r>
              <a:rPr lang="cs-CZ" dirty="0">
                <a:latin typeface="Comic Sans MS" pitchFamily="66" charset="0"/>
                <a:cs typeface="Times New Roman"/>
              </a:rPr>
              <a:t>g/den</a:t>
            </a:r>
            <a:r>
              <a:rPr lang="cs-CZ" dirty="0">
                <a:latin typeface="Comic Sans MS" pitchFamily="66" charset="0"/>
              </a:rPr>
              <a:t> </a:t>
            </a:r>
          </a:p>
          <a:p>
            <a:r>
              <a:rPr lang="cs-CZ" dirty="0">
                <a:latin typeface="Comic Sans MS" pitchFamily="66" charset="0"/>
              </a:rPr>
              <a:t>Vitamin C 105 mg/den</a:t>
            </a:r>
          </a:p>
          <a:p>
            <a:r>
              <a:rPr lang="cs-CZ" dirty="0">
                <a:latin typeface="Comic Sans MS" pitchFamily="66" charset="0"/>
              </a:rPr>
              <a:t>Vitamin B1 1,2-1,3 mg/den         </a:t>
            </a:r>
          </a:p>
          <a:p>
            <a:r>
              <a:rPr lang="cs-CZ" dirty="0">
                <a:latin typeface="Comic Sans MS" pitchFamily="66" charset="0"/>
              </a:rPr>
              <a:t>Vitamin B2 1,3-1,4 mg/den</a:t>
            </a:r>
          </a:p>
          <a:p>
            <a:r>
              <a:rPr lang="cs-CZ" dirty="0">
                <a:latin typeface="Comic Sans MS" pitchFamily="66" charset="0"/>
              </a:rPr>
              <a:t>Vitamin B6 1,5-1,8 mg/den</a:t>
            </a:r>
          </a:p>
          <a:p>
            <a:r>
              <a:rPr lang="cs-CZ" dirty="0">
                <a:solidFill>
                  <a:srgbClr val="FF0000"/>
                </a:solidFill>
                <a:latin typeface="Comic Sans MS" pitchFamily="66" charset="0"/>
              </a:rPr>
              <a:t>Vitamin B9 (kyselina listová) 550</a:t>
            </a:r>
            <a:r>
              <a:rPr lang="el-GR" dirty="0">
                <a:solidFill>
                  <a:srgbClr val="FF0000"/>
                </a:solidFill>
                <a:latin typeface="Comic Sans MS" pitchFamily="66" charset="0"/>
                <a:cs typeface="Times New Roman"/>
              </a:rPr>
              <a:t> μ</a:t>
            </a:r>
            <a:r>
              <a:rPr lang="cs-CZ" dirty="0">
                <a:solidFill>
                  <a:srgbClr val="FF0000"/>
                </a:solidFill>
                <a:latin typeface="Comic Sans MS" pitchFamily="66" charset="0"/>
                <a:cs typeface="Times New Roman"/>
              </a:rPr>
              <a:t>g /den</a:t>
            </a:r>
            <a:endParaRPr lang="cs-CZ" dirty="0">
              <a:solidFill>
                <a:srgbClr val="FF0000"/>
              </a:solidFill>
              <a:latin typeface="Comic Sans MS" pitchFamily="66" charset="0"/>
            </a:endParaRPr>
          </a:p>
          <a:p>
            <a:r>
              <a:rPr lang="cs-CZ" dirty="0">
                <a:latin typeface="Comic Sans MS" pitchFamily="66" charset="0"/>
              </a:rPr>
              <a:t>Vitamin B12 4,5</a:t>
            </a:r>
            <a:r>
              <a:rPr lang="el-GR" dirty="0">
                <a:latin typeface="Comic Sans MS" pitchFamily="66" charset="0"/>
                <a:cs typeface="Times New Roman"/>
              </a:rPr>
              <a:t> μ</a:t>
            </a:r>
            <a:r>
              <a:rPr lang="cs-CZ" dirty="0">
                <a:latin typeface="Comic Sans MS" pitchFamily="66" charset="0"/>
                <a:cs typeface="Times New Roman"/>
              </a:rPr>
              <a:t>g /den</a:t>
            </a:r>
          </a:p>
          <a:p>
            <a:endParaRPr lang="cs-CZ" dirty="0">
              <a:latin typeface="Comic Sans MS" pitchFamily="66" charset="0"/>
              <a:cs typeface="Times New Roman"/>
            </a:endParaRPr>
          </a:p>
          <a:p>
            <a:r>
              <a:rPr lang="cs-CZ" dirty="0">
                <a:latin typeface="Comic Sans MS" pitchFamily="66" charset="0"/>
              </a:rPr>
              <a:t>Zdroj DDD: DACH (2019)</a:t>
            </a:r>
          </a:p>
        </p:txBody>
      </p:sp>
      <p:pic>
        <p:nvPicPr>
          <p:cNvPr id="4" name="Obrázek 3" descr="images (6).jpg"/>
          <p:cNvPicPr>
            <a:picLocks noChangeAspect="1"/>
          </p:cNvPicPr>
          <p:nvPr/>
        </p:nvPicPr>
        <p:blipFill>
          <a:blip r:embed="rId2" cstate="print"/>
          <a:stretch>
            <a:fillRect/>
          </a:stretch>
        </p:blipFill>
        <p:spPr>
          <a:xfrm>
            <a:off x="6084168" y="2420888"/>
            <a:ext cx="2143125" cy="2143125"/>
          </a:xfrm>
          <a:prstGeom prst="rect">
            <a:avLst/>
          </a:prstGeom>
          <a:ln>
            <a:noFill/>
          </a:ln>
          <a:effectLst>
            <a:softEdge rad="112500"/>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a:latin typeface="Comic Sans MS" pitchFamily="66" charset="0"/>
              </a:rPr>
              <a:t>Potřeba minerálních látek v těhotenství</a:t>
            </a:r>
          </a:p>
        </p:txBody>
      </p:sp>
      <p:sp>
        <p:nvSpPr>
          <p:cNvPr id="3" name="Zástupný symbol pro obsah 2"/>
          <p:cNvSpPr>
            <a:spLocks noGrp="1"/>
          </p:cNvSpPr>
          <p:nvPr>
            <p:ph sz="quarter" idx="1"/>
          </p:nvPr>
        </p:nvSpPr>
        <p:spPr>
          <a:xfrm>
            <a:off x="683568" y="1844824"/>
            <a:ext cx="8082480" cy="5184576"/>
          </a:xfrm>
        </p:spPr>
        <p:txBody>
          <a:bodyPr>
            <a:normAutofit/>
          </a:bodyPr>
          <a:lstStyle/>
          <a:p>
            <a:r>
              <a:rPr lang="cs-CZ" dirty="0">
                <a:latin typeface="Comic Sans MS" pitchFamily="66" charset="0"/>
              </a:rPr>
              <a:t>Ca </a:t>
            </a:r>
            <a:r>
              <a:rPr lang="cs-CZ" sz="1800" dirty="0">
                <a:latin typeface="Comic Sans MS" pitchFamily="66" charset="0"/>
              </a:rPr>
              <a:t>regulace funkce nervů a svalů, srdeční aktivita, tvorba a obnova kostí a zubní tkáně, vývoj skeletu plodu. Vitamin D!</a:t>
            </a:r>
          </a:p>
          <a:p>
            <a:pPr>
              <a:buNone/>
            </a:pPr>
            <a:r>
              <a:rPr lang="cs-CZ" sz="1800" dirty="0">
                <a:latin typeface="Comic Sans MS" pitchFamily="66" charset="0"/>
              </a:rPr>
              <a:t>    </a:t>
            </a:r>
          </a:p>
          <a:p>
            <a:pPr>
              <a:buNone/>
            </a:pPr>
            <a:endParaRPr lang="cs-CZ" sz="1800" dirty="0">
              <a:latin typeface="Comic Sans MS" pitchFamily="66" charset="0"/>
            </a:endParaRPr>
          </a:p>
          <a:p>
            <a:pPr>
              <a:buNone/>
            </a:pPr>
            <a:endParaRPr lang="cs-CZ" sz="1800" dirty="0">
              <a:latin typeface="Comic Sans MS" pitchFamily="66" charset="0"/>
            </a:endParaRPr>
          </a:p>
          <a:p>
            <a:pPr>
              <a:buNone/>
            </a:pPr>
            <a:r>
              <a:rPr lang="cs-CZ" sz="1800" dirty="0">
                <a:latin typeface="Comic Sans MS" pitchFamily="66" charset="0"/>
              </a:rPr>
              <a:t> </a:t>
            </a:r>
          </a:p>
          <a:p>
            <a:pPr>
              <a:buNone/>
            </a:pPr>
            <a:endParaRPr lang="cs-CZ" sz="1800" dirty="0">
              <a:latin typeface="Comic Sans MS" pitchFamily="66" charset="0"/>
            </a:endParaRPr>
          </a:p>
          <a:p>
            <a:pPr>
              <a:buNone/>
            </a:pPr>
            <a:endParaRPr lang="cs-CZ" sz="1800" dirty="0">
              <a:latin typeface="Comic Sans MS" pitchFamily="66" charset="0"/>
            </a:endParaRPr>
          </a:p>
          <a:p>
            <a:pPr>
              <a:buNone/>
            </a:pPr>
            <a:endParaRPr lang="cs-CZ" sz="1800" dirty="0">
              <a:latin typeface="Comic Sans MS" pitchFamily="66" charset="0"/>
            </a:endParaRPr>
          </a:p>
          <a:p>
            <a:pPr>
              <a:buNone/>
            </a:pPr>
            <a:r>
              <a:rPr lang="cs-CZ" sz="1800" dirty="0">
                <a:latin typeface="Comic Sans MS" pitchFamily="66" charset="0"/>
              </a:rPr>
              <a:t> </a:t>
            </a:r>
          </a:p>
          <a:p>
            <a:pPr>
              <a:buNone/>
            </a:pPr>
            <a:r>
              <a:rPr lang="cs-CZ" sz="1800" dirty="0">
                <a:latin typeface="Comic Sans MS" pitchFamily="66" charset="0"/>
              </a:rPr>
              <a:t>   </a:t>
            </a:r>
          </a:p>
          <a:p>
            <a:pPr>
              <a:buNone/>
            </a:pPr>
            <a:r>
              <a:rPr lang="cs-CZ" sz="1800" dirty="0">
                <a:latin typeface="Comic Sans MS" pitchFamily="66" charset="0"/>
              </a:rPr>
              <a:t>     </a:t>
            </a:r>
          </a:p>
          <a:p>
            <a:pPr>
              <a:buNone/>
            </a:pPr>
            <a:r>
              <a:rPr lang="cs-CZ" sz="1800" dirty="0">
                <a:latin typeface="Comic Sans MS" pitchFamily="66" charset="0"/>
              </a:rPr>
              <a:t>ZDROJE: </a:t>
            </a:r>
            <a:r>
              <a:rPr lang="cs-CZ" sz="1600" dirty="0">
                <a:latin typeface="Comic Sans MS" pitchFamily="66" charset="0"/>
              </a:rPr>
              <a:t>mléčné výrobky, ořechy, košťálová zelenina </a:t>
            </a:r>
            <a:r>
              <a:rPr lang="cs-CZ" sz="1800" dirty="0">
                <a:solidFill>
                  <a:srgbClr val="FF0000"/>
                </a:solidFill>
                <a:latin typeface="Comic Sans MS" pitchFamily="66" charset="0"/>
              </a:rPr>
              <a:t>(</a:t>
            </a:r>
            <a:r>
              <a:rPr lang="cs-CZ" sz="1900" dirty="0">
                <a:solidFill>
                  <a:srgbClr val="FF0000"/>
                </a:solidFill>
                <a:latin typeface="Comic Sans MS" pitchFamily="66" charset="0"/>
              </a:rPr>
              <a:t>1000 -1200mg/den)</a:t>
            </a:r>
          </a:p>
          <a:p>
            <a:pPr>
              <a:buNone/>
            </a:pPr>
            <a:endParaRPr lang="cs-CZ" dirty="0">
              <a:latin typeface="Comic Sans MS" pitchFamily="66" charset="0"/>
            </a:endParaRPr>
          </a:p>
          <a:p>
            <a:pPr>
              <a:buNone/>
            </a:pPr>
            <a:endParaRPr lang="cs-CZ" dirty="0">
              <a:latin typeface="Comic Sans MS" pitchFamily="66" charset="0"/>
            </a:endParaRPr>
          </a:p>
        </p:txBody>
      </p:sp>
      <p:graphicFrame>
        <p:nvGraphicFramePr>
          <p:cNvPr id="4" name="Tabulka 3"/>
          <p:cNvGraphicFramePr>
            <a:graphicFrameLocks noGrp="1"/>
          </p:cNvGraphicFramePr>
          <p:nvPr/>
        </p:nvGraphicFramePr>
        <p:xfrm>
          <a:off x="1547664" y="2762592"/>
          <a:ext cx="6096000" cy="34747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35441">
                <a:tc>
                  <a:txBody>
                    <a:bodyPr/>
                    <a:lstStyle/>
                    <a:p>
                      <a:r>
                        <a:rPr lang="cs-CZ" dirty="0"/>
                        <a:t>Využitelnost</a:t>
                      </a:r>
                    </a:p>
                  </a:txBody>
                  <a:tcPr/>
                </a:tc>
                <a:tc>
                  <a:txBody>
                    <a:bodyPr/>
                    <a:lstStyle/>
                    <a:p>
                      <a:r>
                        <a:rPr lang="cs-CZ" dirty="0"/>
                        <a:t>Zdroje</a:t>
                      </a:r>
                    </a:p>
                  </a:txBody>
                  <a:tcPr/>
                </a:tc>
                <a:extLst>
                  <a:ext uri="{0D108BD9-81ED-4DB2-BD59-A6C34878D82A}">
                    <a16:rowId xmlns:a16="http://schemas.microsoft.com/office/drawing/2014/main" val="10000"/>
                  </a:ext>
                </a:extLst>
              </a:tr>
              <a:tr h="1090183">
                <a:tc>
                  <a:txBody>
                    <a:bodyPr/>
                    <a:lstStyle/>
                    <a:p>
                      <a:r>
                        <a:rPr lang="cs-CZ" dirty="0">
                          <a:latin typeface="Times New Roman"/>
                          <a:cs typeface="Times New Roman"/>
                        </a:rPr>
                        <a:t>≥ 50 %</a:t>
                      </a:r>
                      <a:endParaRPr lang="cs-CZ" dirty="0"/>
                    </a:p>
                  </a:txBody>
                  <a:tcPr/>
                </a:tc>
                <a:tc>
                  <a:txBody>
                    <a:bodyPr/>
                    <a:lstStyle/>
                    <a:p>
                      <a:r>
                        <a:rPr lang="cs-CZ" dirty="0"/>
                        <a:t>květák, řeřicha, čínské zelí,</a:t>
                      </a:r>
                      <a:r>
                        <a:rPr lang="cs-CZ" baseline="0" dirty="0"/>
                        <a:t> hlávkové zelí, kapusta, tuřín, kedluben,růžičková kapusta, brokolice</a:t>
                      </a:r>
                      <a:endParaRPr lang="cs-CZ" dirty="0"/>
                    </a:p>
                  </a:txBody>
                  <a:tcPr/>
                </a:tc>
                <a:extLst>
                  <a:ext uri="{0D108BD9-81ED-4DB2-BD59-A6C34878D82A}">
                    <a16:rowId xmlns:a16="http://schemas.microsoft.com/office/drawing/2014/main" val="10001"/>
                  </a:ext>
                </a:extLst>
              </a:tr>
              <a:tr h="838602">
                <a:tc>
                  <a:txBody>
                    <a:bodyPr/>
                    <a:lstStyle/>
                    <a:p>
                      <a:r>
                        <a:rPr lang="cs-CZ" dirty="0"/>
                        <a:t>30 %</a:t>
                      </a:r>
                    </a:p>
                  </a:txBody>
                  <a:tcPr/>
                </a:tc>
                <a:tc>
                  <a:txBody>
                    <a:bodyPr/>
                    <a:lstStyle/>
                    <a:p>
                      <a:r>
                        <a:rPr lang="cs-CZ" dirty="0"/>
                        <a:t>mléko, obohacené sojové mléko, tofu-vyrobené</a:t>
                      </a:r>
                      <a:r>
                        <a:rPr lang="cs-CZ" baseline="0" dirty="0"/>
                        <a:t> pomocí kalciové soli, obohacené džusy</a:t>
                      </a:r>
                      <a:endParaRPr lang="cs-CZ" dirty="0"/>
                    </a:p>
                  </a:txBody>
                  <a:tcPr/>
                </a:tc>
                <a:extLst>
                  <a:ext uri="{0D108BD9-81ED-4DB2-BD59-A6C34878D82A}">
                    <a16:rowId xmlns:a16="http://schemas.microsoft.com/office/drawing/2014/main" val="10002"/>
                  </a:ext>
                </a:extLst>
              </a:tr>
              <a:tr h="587021">
                <a:tc>
                  <a:txBody>
                    <a:bodyPr/>
                    <a:lstStyle/>
                    <a:p>
                      <a:r>
                        <a:rPr lang="cs-CZ" dirty="0"/>
                        <a:t>20</a:t>
                      </a:r>
                      <a:r>
                        <a:rPr lang="cs-CZ" baseline="0" dirty="0"/>
                        <a:t> %</a:t>
                      </a:r>
                      <a:endParaRPr lang="cs-CZ" dirty="0"/>
                    </a:p>
                  </a:txBody>
                  <a:tcPr/>
                </a:tc>
                <a:tc>
                  <a:txBody>
                    <a:bodyPr/>
                    <a:lstStyle/>
                    <a:p>
                      <a:r>
                        <a:rPr lang="cs-CZ" dirty="0"/>
                        <a:t>mandle,  sezamová semínka, fazole</a:t>
                      </a:r>
                    </a:p>
                  </a:txBody>
                  <a:tcPr/>
                </a:tc>
                <a:extLst>
                  <a:ext uri="{0D108BD9-81ED-4DB2-BD59-A6C34878D82A}">
                    <a16:rowId xmlns:a16="http://schemas.microsoft.com/office/drawing/2014/main" val="10003"/>
                  </a:ext>
                </a:extLst>
              </a:tr>
              <a:tr h="335441">
                <a:tc>
                  <a:txBody>
                    <a:bodyPr/>
                    <a:lstStyle/>
                    <a:p>
                      <a:r>
                        <a:rPr lang="cs-CZ" dirty="0">
                          <a:latin typeface="Times New Roman"/>
                          <a:cs typeface="Times New Roman"/>
                        </a:rPr>
                        <a:t>≤ 5 %</a:t>
                      </a:r>
                      <a:endParaRPr lang="cs-CZ" dirty="0"/>
                    </a:p>
                  </a:txBody>
                  <a:tcPr/>
                </a:tc>
                <a:tc>
                  <a:txBody>
                    <a:bodyPr/>
                    <a:lstStyle/>
                    <a:p>
                      <a:r>
                        <a:rPr lang="cs-CZ" dirty="0"/>
                        <a:t>špenát,</a:t>
                      </a:r>
                      <a:r>
                        <a:rPr lang="cs-CZ" baseline="0" dirty="0"/>
                        <a:t> rebarbora</a:t>
                      </a:r>
                      <a:endParaRPr lang="cs-CZ" dirty="0"/>
                    </a:p>
                  </a:txBody>
                  <a:tcPr/>
                </a:tc>
                <a:extLst>
                  <a:ext uri="{0D108BD9-81ED-4DB2-BD59-A6C34878D82A}">
                    <a16:rowId xmlns:a16="http://schemas.microsoft.com/office/drawing/2014/main" val="10004"/>
                  </a:ext>
                </a:extLst>
              </a:tr>
            </a:tbl>
          </a:graphicData>
        </a:graphic>
      </p:graphicFrame>
    </p:spTree>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a:latin typeface="Comic Sans MS" pitchFamily="66" charset="0"/>
              </a:rPr>
              <a:t>Potřeba minerálních látek v těhotenství</a:t>
            </a:r>
            <a:endParaRPr lang="cs-CZ" sz="3200" dirty="0"/>
          </a:p>
        </p:txBody>
      </p:sp>
      <p:sp>
        <p:nvSpPr>
          <p:cNvPr id="3" name="Zástupný symbol pro obsah 2"/>
          <p:cNvSpPr>
            <a:spLocks noGrp="1"/>
          </p:cNvSpPr>
          <p:nvPr>
            <p:ph sz="quarter" idx="1"/>
          </p:nvPr>
        </p:nvSpPr>
        <p:spPr/>
        <p:txBody>
          <a:bodyPr>
            <a:noAutofit/>
          </a:bodyPr>
          <a:lstStyle/>
          <a:p>
            <a:r>
              <a:rPr lang="cs-CZ" sz="2400" dirty="0" err="1">
                <a:latin typeface="Comic Sans MS" pitchFamily="66" charset="0"/>
              </a:rPr>
              <a:t>Fe</a:t>
            </a:r>
            <a:r>
              <a:rPr lang="cs-CZ" sz="1800" dirty="0">
                <a:latin typeface="Comic Sans MS" pitchFamily="66" charset="0"/>
              </a:rPr>
              <a:t> </a:t>
            </a:r>
            <a:r>
              <a:rPr lang="cs-CZ" sz="1400" dirty="0">
                <a:latin typeface="Comic Sans MS" pitchFamily="66" charset="0"/>
              </a:rPr>
              <a:t>Tvorba červených krvinek (rozvádějí kyslík), jeho nedostatek: anémie, špatný vývoj plodu, předčasný porod, potrat. Maso-využitelnost 20-30 %, rostlinné zdroje-využitelnost 5 %, vstřebatelnost podporují:vitamin C, živočišné bílkoviny a organické kyseliny. ZDROJE: červené maso, listová zelenina, špenát </a:t>
            </a:r>
            <a:r>
              <a:rPr lang="cs-CZ" sz="1600" dirty="0">
                <a:solidFill>
                  <a:srgbClr val="FF0000"/>
                </a:solidFill>
                <a:latin typeface="Comic Sans MS" pitchFamily="66" charset="0"/>
              </a:rPr>
              <a:t>(30 mg/den)</a:t>
            </a:r>
          </a:p>
          <a:p>
            <a:r>
              <a:rPr lang="cs-CZ" sz="2400" dirty="0">
                <a:latin typeface="Comic Sans MS" pitchFamily="66" charset="0"/>
              </a:rPr>
              <a:t>I</a:t>
            </a:r>
            <a:r>
              <a:rPr lang="cs-CZ" sz="1600" dirty="0">
                <a:latin typeface="Comic Sans MS" pitchFamily="66" charset="0"/>
                <a:cs typeface="Times New Roman"/>
              </a:rPr>
              <a:t> </a:t>
            </a:r>
            <a:r>
              <a:rPr lang="cs-CZ" sz="1400" dirty="0">
                <a:latin typeface="Comic Sans MS" pitchFamily="66" charset="0"/>
                <a:cs typeface="Times New Roman"/>
              </a:rPr>
              <a:t>Biosyntéza hormonů štítné žlázy, stimuluje syntézu bílkovin a produkci tepla, správný tělesný a duševní vývoj dítěte. Při jeho nedostatku hrozí: nižší porodní hmotnost, kretenismus, špatné prospívání plodu. ZDROJE: sůl obohacená jódem, </a:t>
            </a:r>
            <a:r>
              <a:rPr lang="cs-CZ" sz="1400" dirty="0" err="1">
                <a:latin typeface="Comic Sans MS" pitchFamily="66" charset="0"/>
                <a:cs typeface="Times New Roman"/>
              </a:rPr>
              <a:t>jodidovaná</a:t>
            </a:r>
            <a:r>
              <a:rPr lang="cs-CZ" sz="1400" dirty="0">
                <a:latin typeface="Comic Sans MS" pitchFamily="66" charset="0"/>
                <a:cs typeface="Times New Roman"/>
              </a:rPr>
              <a:t> sůl se používá i při výrobě potravin, jod je přidáván do krmiva dobytka, dobrým zdrojem jsou mořští živočichové  </a:t>
            </a:r>
            <a:r>
              <a:rPr lang="cs-CZ" sz="1600" dirty="0">
                <a:solidFill>
                  <a:srgbClr val="FF0000"/>
                </a:solidFill>
                <a:latin typeface="Comic Sans MS" pitchFamily="66" charset="0"/>
                <a:cs typeface="Times New Roman"/>
              </a:rPr>
              <a:t>(</a:t>
            </a:r>
            <a:r>
              <a:rPr lang="cs-CZ" sz="1600" dirty="0">
                <a:solidFill>
                  <a:srgbClr val="FF0000"/>
                </a:solidFill>
                <a:latin typeface="Comic Sans MS" pitchFamily="66" charset="0"/>
              </a:rPr>
              <a:t>230 </a:t>
            </a:r>
            <a:r>
              <a:rPr lang="el-GR" sz="1600" dirty="0">
                <a:solidFill>
                  <a:srgbClr val="FF0000"/>
                </a:solidFill>
                <a:latin typeface="Comic Sans MS" pitchFamily="66" charset="0"/>
                <a:cs typeface="Times New Roman"/>
              </a:rPr>
              <a:t>μ</a:t>
            </a:r>
            <a:r>
              <a:rPr lang="cs-CZ" sz="1600" dirty="0">
                <a:solidFill>
                  <a:srgbClr val="FF0000"/>
                </a:solidFill>
                <a:latin typeface="Comic Sans MS" pitchFamily="66" charset="0"/>
                <a:cs typeface="Times New Roman"/>
              </a:rPr>
              <a:t>g/den)</a:t>
            </a:r>
            <a:endParaRPr lang="cs-CZ" sz="1600" dirty="0">
              <a:solidFill>
                <a:srgbClr val="FF0000"/>
              </a:solidFill>
              <a:latin typeface="Comic Sans MS" pitchFamily="66" charset="0"/>
            </a:endParaRPr>
          </a:p>
          <a:p>
            <a:r>
              <a:rPr lang="cs-CZ" sz="2400" dirty="0" err="1">
                <a:latin typeface="Comic Sans MS" pitchFamily="66" charset="0"/>
              </a:rPr>
              <a:t>Zn</a:t>
            </a:r>
            <a:r>
              <a:rPr lang="cs-CZ" sz="2400" dirty="0">
                <a:latin typeface="Comic Sans MS" pitchFamily="66" charset="0"/>
              </a:rPr>
              <a:t> </a:t>
            </a:r>
            <a:r>
              <a:rPr lang="cs-CZ" sz="1400" dirty="0">
                <a:latin typeface="Comic Sans MS" pitchFamily="66" charset="0"/>
              </a:rPr>
              <a:t>Účastní se metabolismu sacharidů a hormonů (tvorba insulinu), nezbytný pro funkce imunitního systému, nezbytný pro syntézu DNA, důležitý pro inkorporaci </a:t>
            </a:r>
            <a:r>
              <a:rPr lang="cs-CZ" sz="1400" dirty="0" err="1">
                <a:latin typeface="Comic Sans MS" pitchFamily="66" charset="0"/>
              </a:rPr>
              <a:t>Fe</a:t>
            </a:r>
            <a:r>
              <a:rPr lang="cs-CZ" sz="1400" dirty="0">
                <a:latin typeface="Comic Sans MS" pitchFamily="66" charset="0"/>
              </a:rPr>
              <a:t> do hemoglobinu aj. ZDROJE: maso, celozrnné pečivo </a:t>
            </a:r>
            <a:r>
              <a:rPr lang="cs-CZ" sz="1600" dirty="0">
                <a:solidFill>
                  <a:srgbClr val="FF0000"/>
                </a:solidFill>
                <a:latin typeface="Comic Sans MS" pitchFamily="66" charset="0"/>
              </a:rPr>
              <a:t>(10 mg/den)</a:t>
            </a:r>
          </a:p>
          <a:p>
            <a:r>
              <a:rPr lang="cs-CZ" sz="2400" dirty="0">
                <a:latin typeface="Comic Sans MS" pitchFamily="66" charset="0"/>
              </a:rPr>
              <a:t>Mg</a:t>
            </a:r>
            <a:r>
              <a:rPr lang="cs-CZ" sz="1600" dirty="0">
                <a:latin typeface="Comic Sans MS" pitchFamily="66" charset="0"/>
              </a:rPr>
              <a:t> </a:t>
            </a:r>
            <a:r>
              <a:rPr lang="cs-CZ" sz="1400" dirty="0">
                <a:latin typeface="Comic Sans MS" pitchFamily="66" charset="0"/>
              </a:rPr>
              <a:t>Reguluje činnost srdce, ovlivňuje metabolismus glukózy a její využití, nezbytný pro stavbu kostí. Nedostatek v těhotenství-křeče, poruchy srážlivosti, dráždivá děloha, </a:t>
            </a:r>
            <a:r>
              <a:rPr lang="cs-CZ" sz="1400" dirty="0" err="1">
                <a:latin typeface="Comic Sans MS" pitchFamily="66" charset="0"/>
              </a:rPr>
              <a:t>preeklampsie</a:t>
            </a:r>
            <a:r>
              <a:rPr lang="cs-CZ" sz="1400" dirty="0">
                <a:latin typeface="Comic Sans MS" pitchFamily="66" charset="0"/>
              </a:rPr>
              <a:t> . ZDROJE: luštěniny, celozrnné obiloviny, ořechy</a:t>
            </a:r>
            <a:r>
              <a:rPr lang="cs-CZ" sz="1600" b="1" dirty="0">
                <a:latin typeface="Comic Sans MS" pitchFamily="66" charset="0"/>
              </a:rPr>
              <a:t> </a:t>
            </a:r>
            <a:r>
              <a:rPr lang="cs-CZ" sz="1600" dirty="0">
                <a:latin typeface="Comic Sans MS" pitchFamily="66" charset="0"/>
              </a:rPr>
              <a:t>(310-350 mg/den)</a:t>
            </a:r>
          </a:p>
          <a:p>
            <a:r>
              <a:rPr lang="cs-CZ" sz="2400" dirty="0">
                <a:latin typeface="Comic Sans MS" pitchFamily="66" charset="0"/>
              </a:rPr>
              <a:t>P </a:t>
            </a:r>
            <a:r>
              <a:rPr lang="cs-CZ" sz="1400" dirty="0">
                <a:latin typeface="Comic Sans MS" pitchFamily="66" charset="0"/>
              </a:rPr>
              <a:t>Spolu s Ca se podílí na stavbě kostí a zubů, důležitý pro </a:t>
            </a:r>
            <a:r>
              <a:rPr lang="cs-CZ" sz="1400" dirty="0" err="1">
                <a:latin typeface="Comic Sans MS" pitchFamily="66" charset="0"/>
              </a:rPr>
              <a:t>využitÍ</a:t>
            </a:r>
            <a:r>
              <a:rPr lang="cs-CZ" sz="1400" dirty="0">
                <a:latin typeface="Comic Sans MS" pitchFamily="66" charset="0"/>
              </a:rPr>
              <a:t> energie, snižuje využitelnost Ca. ZDROJE: tavený sýr, vejce, maso </a:t>
            </a:r>
            <a:r>
              <a:rPr lang="cs-CZ" sz="1600" dirty="0">
                <a:latin typeface="Comic Sans MS" pitchFamily="66" charset="0"/>
              </a:rPr>
              <a:t>(800-1250 mg/den)</a:t>
            </a:r>
          </a:p>
          <a:p>
            <a:r>
              <a:rPr lang="cs-CZ" sz="1600" dirty="0">
                <a:latin typeface="Comic Sans MS" pitchFamily="66" charset="0"/>
              </a:rPr>
              <a:t> Zdroj DDD: DACH</a:t>
            </a:r>
          </a:p>
          <a:p>
            <a:endParaRPr lang="cs-CZ" sz="1600" dirty="0">
              <a:latin typeface="Comic Sans MS" pitchFamily="66" charset="0"/>
            </a:endParaRPr>
          </a:p>
          <a:p>
            <a:endParaRPr lang="cs-CZ" sz="1600" dirty="0">
              <a:latin typeface="Comic Sans MS" pitchFamily="66" charset="0"/>
            </a:endParaRPr>
          </a:p>
          <a:p>
            <a:endParaRPr lang="cs-CZ" sz="16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z="3600" dirty="0">
                <a:latin typeface="Comic Sans MS" pitchFamily="66" charset="0"/>
              </a:rPr>
              <a:t>Čemu se v těhotenství ještě vyhnout?</a:t>
            </a:r>
          </a:p>
        </p:txBody>
      </p:sp>
      <p:sp>
        <p:nvSpPr>
          <p:cNvPr id="3" name="Zástupný symbol pro obsah 2"/>
          <p:cNvSpPr>
            <a:spLocks noGrp="1"/>
          </p:cNvSpPr>
          <p:nvPr>
            <p:ph sz="quarter" idx="1"/>
          </p:nvPr>
        </p:nvSpPr>
        <p:spPr/>
        <p:txBody>
          <a:bodyPr>
            <a:normAutofit fontScale="25000" lnSpcReduction="20000"/>
          </a:bodyPr>
          <a:lstStyle/>
          <a:p>
            <a:pPr>
              <a:buNone/>
            </a:pPr>
            <a:r>
              <a:rPr lang="cs-CZ" sz="8600" dirty="0">
                <a:latin typeface="Comic Sans MS" pitchFamily="66" charset="0"/>
              </a:rPr>
              <a:t> Prevence nákazy listeriózou:</a:t>
            </a:r>
          </a:p>
          <a:p>
            <a:pPr>
              <a:buNone/>
            </a:pPr>
            <a:endParaRPr lang="cs-CZ" dirty="0">
              <a:latin typeface="Comic Sans MS" pitchFamily="66" charset="0"/>
            </a:endParaRPr>
          </a:p>
          <a:p>
            <a:pPr>
              <a:buNone/>
            </a:pPr>
            <a:r>
              <a:rPr lang="cs-CZ" sz="7200" dirty="0">
                <a:solidFill>
                  <a:srgbClr val="FF0000"/>
                </a:solidFill>
                <a:latin typeface="Comic Sans MS" pitchFamily="66" charset="0"/>
              </a:rPr>
              <a:t> !    </a:t>
            </a:r>
            <a:r>
              <a:rPr lang="cs-CZ" sz="7200" dirty="0">
                <a:latin typeface="Comic Sans MS" pitchFamily="66" charset="0"/>
              </a:rPr>
              <a:t>vždy pečlivě umýt ovoce a zeleninu</a:t>
            </a:r>
          </a:p>
          <a:p>
            <a:pPr>
              <a:buNone/>
            </a:pPr>
            <a:endParaRPr lang="cs-CZ" sz="7200" dirty="0">
              <a:latin typeface="Comic Sans MS" pitchFamily="66" charset="0"/>
            </a:endParaRPr>
          </a:p>
          <a:p>
            <a:pPr>
              <a:buNone/>
            </a:pPr>
            <a:r>
              <a:rPr lang="cs-CZ" sz="7200" dirty="0">
                <a:solidFill>
                  <a:srgbClr val="FF0000"/>
                </a:solidFill>
                <a:latin typeface="Comic Sans MS" pitchFamily="66" charset="0"/>
              </a:rPr>
              <a:t> !    </a:t>
            </a:r>
            <a:r>
              <a:rPr lang="cs-CZ" sz="7200" dirty="0">
                <a:latin typeface="Comic Sans MS" pitchFamily="66" charset="0"/>
              </a:rPr>
              <a:t>nekonzumovat potraviny bez náležité tepelné úpravy</a:t>
            </a:r>
          </a:p>
          <a:p>
            <a:pPr>
              <a:buNone/>
            </a:pPr>
            <a:endParaRPr lang="cs-CZ" sz="7200" dirty="0">
              <a:latin typeface="Comic Sans MS" pitchFamily="66" charset="0"/>
            </a:endParaRPr>
          </a:p>
          <a:p>
            <a:pPr>
              <a:buNone/>
            </a:pPr>
            <a:r>
              <a:rPr lang="cs-CZ" sz="7200" dirty="0">
                <a:solidFill>
                  <a:srgbClr val="FF0000"/>
                </a:solidFill>
                <a:latin typeface="Comic Sans MS" pitchFamily="66" charset="0"/>
              </a:rPr>
              <a:t>! </a:t>
            </a:r>
            <a:r>
              <a:rPr lang="cs-CZ" sz="7200" dirty="0">
                <a:latin typeface="Comic Sans MS" pitchFamily="66" charset="0"/>
              </a:rPr>
              <a:t>    pečlivě oddělovat tepelně upravené a syrové potraviny</a:t>
            </a:r>
          </a:p>
          <a:p>
            <a:pPr>
              <a:buNone/>
            </a:pPr>
            <a:endParaRPr lang="cs-CZ" sz="7200" dirty="0">
              <a:latin typeface="Comic Sans MS" pitchFamily="66" charset="0"/>
            </a:endParaRPr>
          </a:p>
          <a:p>
            <a:pPr>
              <a:buNone/>
            </a:pPr>
            <a:r>
              <a:rPr lang="cs-CZ" sz="7200" dirty="0">
                <a:solidFill>
                  <a:srgbClr val="FF0000"/>
                </a:solidFill>
                <a:latin typeface="Comic Sans MS" pitchFamily="66" charset="0"/>
              </a:rPr>
              <a:t>! </a:t>
            </a:r>
            <a:r>
              <a:rPr lang="cs-CZ" sz="7200" dirty="0">
                <a:latin typeface="Comic Sans MS" pitchFamily="66" charset="0"/>
              </a:rPr>
              <a:t>   důsledně dodržovat hygienu při přípravě pokrmů (mytí rukou, kuchyňského náčiní) aj.</a:t>
            </a:r>
          </a:p>
          <a:p>
            <a:pPr>
              <a:buFontTx/>
              <a:buChar char="-"/>
            </a:pPr>
            <a:endParaRPr lang="cs-CZ" sz="7200" dirty="0">
              <a:latin typeface="Comic Sans MS" pitchFamily="66" charset="0"/>
            </a:endParaRPr>
          </a:p>
          <a:p>
            <a:pPr>
              <a:buNone/>
            </a:pPr>
            <a:r>
              <a:rPr lang="cs-CZ" sz="7200" dirty="0">
                <a:solidFill>
                  <a:srgbClr val="FF0000"/>
                </a:solidFill>
                <a:latin typeface="Comic Sans MS" pitchFamily="66" charset="0"/>
              </a:rPr>
              <a:t>!</a:t>
            </a:r>
            <a:r>
              <a:rPr lang="cs-CZ" sz="7200" dirty="0">
                <a:latin typeface="Comic Sans MS" pitchFamily="66" charset="0"/>
              </a:rPr>
              <a:t>    vyhýbat se rizikovým potravinám:nepasterizované mléko, syrové maso, měkké zrající sýry, lahůdkářské produkty (hermelínový salát aj.)</a:t>
            </a:r>
          </a:p>
          <a:p>
            <a:pPr>
              <a:buNone/>
            </a:pPr>
            <a:endParaRPr lang="cs-CZ" sz="5000" dirty="0">
              <a:latin typeface="Comic Sans MS" pitchFamily="66" charset="0"/>
            </a:endParaRPr>
          </a:p>
          <a:p>
            <a:pPr>
              <a:buFontTx/>
              <a:buChar char="-"/>
            </a:pPr>
            <a:r>
              <a:rPr lang="cs-CZ" sz="5000" dirty="0"/>
              <a:t>-</a:t>
            </a:r>
          </a:p>
          <a:p>
            <a:pPr>
              <a:buFontTx/>
              <a:buChar char="-"/>
            </a:pPr>
            <a:endParaRPr lang="cs-CZ"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z="3600" dirty="0">
                <a:latin typeface="Comic Sans MS" pitchFamily="66" charset="0"/>
              </a:rPr>
              <a:t>Čemu se v těhotenství ještě vyhnout?</a:t>
            </a:r>
            <a:endParaRPr lang="cs-CZ" sz="3600" dirty="0"/>
          </a:p>
        </p:txBody>
      </p:sp>
      <p:sp>
        <p:nvSpPr>
          <p:cNvPr id="3" name="Zástupný symbol pro obsah 2"/>
          <p:cNvSpPr>
            <a:spLocks noGrp="1"/>
          </p:cNvSpPr>
          <p:nvPr>
            <p:ph sz="quarter" idx="1"/>
          </p:nvPr>
        </p:nvSpPr>
        <p:spPr/>
        <p:txBody>
          <a:bodyPr>
            <a:normAutofit fontScale="25000" lnSpcReduction="20000"/>
          </a:bodyPr>
          <a:lstStyle/>
          <a:p>
            <a:r>
              <a:rPr lang="cs-CZ" sz="8000" dirty="0">
                <a:latin typeface="Comic Sans MS" pitchFamily="66" charset="0"/>
              </a:rPr>
              <a:t>Jak se vyhnout jiným alimentárním nákazám?</a:t>
            </a:r>
          </a:p>
          <a:p>
            <a:pPr>
              <a:buFont typeface="Wingdings" pitchFamily="2" charset="2"/>
              <a:buChar char="ü"/>
            </a:pPr>
            <a:r>
              <a:rPr lang="cs-CZ" sz="6400" dirty="0">
                <a:latin typeface="Comic Sans MS" pitchFamily="66" charset="0"/>
              </a:rPr>
              <a:t>      kontrolovat trvanlivost potravin (vzhled, vůni, barvu,konzistenci)</a:t>
            </a:r>
          </a:p>
          <a:p>
            <a:pPr>
              <a:buFont typeface="Wingdings" pitchFamily="2" charset="2"/>
              <a:buChar char="ü"/>
            </a:pPr>
            <a:r>
              <a:rPr lang="cs-CZ" sz="6400" dirty="0">
                <a:latin typeface="Comic Sans MS" pitchFamily="66" charset="0"/>
              </a:rPr>
              <a:t>      nekonzumujte syrové maso a maso nedostatečně  tepelně upravené (ve všech</a:t>
            </a:r>
          </a:p>
          <a:p>
            <a:pPr>
              <a:buNone/>
            </a:pPr>
            <a:r>
              <a:rPr lang="cs-CZ" sz="6400" dirty="0">
                <a:latin typeface="Comic Sans MS" pitchFamily="66" charset="0"/>
              </a:rPr>
              <a:t>           částech potraviny musí byt dosažena teplota nejméně 70ºC alespoň po 10      </a:t>
            </a:r>
          </a:p>
          <a:p>
            <a:pPr>
              <a:buNone/>
            </a:pPr>
            <a:r>
              <a:rPr lang="cs-CZ" sz="6400" dirty="0">
                <a:latin typeface="Comic Sans MS" pitchFamily="66" charset="0"/>
              </a:rPr>
              <a:t>           minut)</a:t>
            </a:r>
          </a:p>
          <a:p>
            <a:pPr>
              <a:buFont typeface="Wingdings" pitchFamily="2" charset="2"/>
              <a:buChar char="ü"/>
            </a:pPr>
            <a:r>
              <a:rPr lang="cs-CZ" sz="6400" dirty="0">
                <a:latin typeface="Comic Sans MS" pitchFamily="66" charset="0"/>
              </a:rPr>
              <a:t>      pokud skladujete tepelně upravenou potravinu, je nutné ji před konzumací   </a:t>
            </a:r>
          </a:p>
          <a:p>
            <a:pPr>
              <a:buNone/>
            </a:pPr>
            <a:r>
              <a:rPr lang="cs-CZ" sz="6400" dirty="0">
                <a:latin typeface="Comic Sans MS" pitchFamily="66" charset="0"/>
              </a:rPr>
              <a:t>           opět ohřát minimálně na 70ºC po 10 minut</a:t>
            </a:r>
          </a:p>
          <a:p>
            <a:pPr>
              <a:buFont typeface="Wingdings" pitchFamily="2" charset="2"/>
              <a:buChar char="ü"/>
            </a:pPr>
            <a:r>
              <a:rPr lang="cs-CZ" sz="6400" dirty="0">
                <a:latin typeface="Comic Sans MS" pitchFamily="66" charset="0"/>
              </a:rPr>
              <a:t>      po manipulaci se syrovým masem se nedotýkejte očí a sliznic a dutiny ústní,    </a:t>
            </a:r>
          </a:p>
          <a:p>
            <a:pPr>
              <a:buNone/>
            </a:pPr>
            <a:r>
              <a:rPr lang="cs-CZ" sz="6400" dirty="0">
                <a:latin typeface="Comic Sans MS" pitchFamily="66" charset="0"/>
              </a:rPr>
              <a:t>           důkladně si umývejte ruce po manipulaci se syrovou potravinou (před    </a:t>
            </a:r>
          </a:p>
          <a:p>
            <a:pPr>
              <a:buNone/>
            </a:pPr>
            <a:r>
              <a:rPr lang="cs-CZ" sz="6400" dirty="0">
                <a:latin typeface="Comic Sans MS" pitchFamily="66" charset="0"/>
              </a:rPr>
              <a:t>           začátkem  manipulace  s potravinou, i při přerušení manipulace)</a:t>
            </a:r>
          </a:p>
          <a:p>
            <a:pPr>
              <a:buFont typeface="Wingdings" pitchFamily="2" charset="2"/>
              <a:buChar char="ü"/>
            </a:pPr>
            <a:r>
              <a:rPr lang="cs-CZ" sz="6400" dirty="0">
                <a:latin typeface="Comic Sans MS" pitchFamily="66" charset="0"/>
              </a:rPr>
              <a:t>      vyhýbejte se křížové kontaminaci  = syrové x tepelně upravené potraviny</a:t>
            </a:r>
          </a:p>
          <a:p>
            <a:pPr>
              <a:buFont typeface="Wingdings" pitchFamily="2" charset="2"/>
              <a:buChar char="ü"/>
            </a:pPr>
            <a:r>
              <a:rPr lang="cs-CZ" sz="6400" dirty="0">
                <a:latin typeface="Comic Sans MS" pitchFamily="66" charset="0"/>
              </a:rPr>
              <a:t>      řádně před konzumací umývejte ovoce a zeleninu </a:t>
            </a:r>
          </a:p>
          <a:p>
            <a:pPr>
              <a:buFont typeface="Wingdings" pitchFamily="2" charset="2"/>
              <a:buChar char="ü"/>
            </a:pPr>
            <a:r>
              <a:rPr lang="cs-CZ" sz="6400" dirty="0">
                <a:latin typeface="Comic Sans MS" pitchFamily="66" charset="0"/>
              </a:rPr>
              <a:t>      při manipulaci s potravinami používejte pouze pitnou vodu</a:t>
            </a:r>
          </a:p>
          <a:p>
            <a:pPr>
              <a:buFont typeface="Wingdings" pitchFamily="2" charset="2"/>
              <a:buChar char="ü"/>
            </a:pPr>
            <a:r>
              <a:rPr lang="cs-CZ" sz="6400" dirty="0">
                <a:latin typeface="Comic Sans MS" pitchFamily="66" charset="0"/>
              </a:rPr>
              <a:t>      mléko konzumujte pouze po pasterizaci</a:t>
            </a:r>
          </a:p>
          <a:p>
            <a:pPr>
              <a:buFont typeface="Wingdings" pitchFamily="2" charset="2"/>
              <a:buChar char="ü"/>
            </a:pPr>
            <a:r>
              <a:rPr lang="cs-CZ" sz="6400" dirty="0">
                <a:latin typeface="Comic Sans MS" pitchFamily="66" charset="0"/>
              </a:rPr>
              <a:t>       nekonzumujte zrající sýry</a:t>
            </a:r>
          </a:p>
          <a:p>
            <a:pPr>
              <a:buFont typeface="Wingdings" pitchFamily="2" charset="2"/>
              <a:buChar char="ü"/>
            </a:pPr>
            <a:r>
              <a:rPr lang="cs-CZ" sz="6400" dirty="0">
                <a:latin typeface="Comic Sans MS" pitchFamily="66" charset="0"/>
              </a:rPr>
              <a:t>       pokud krmíte kočku syrovým masem-několik týdnů uskladnit v mrazáku</a:t>
            </a:r>
            <a:endParaRPr lang="cs-CZ" sz="4800" dirty="0">
              <a:latin typeface="Comic Sans MS" pitchFamily="66" charset="0"/>
            </a:endParaRPr>
          </a:p>
          <a:p>
            <a:pPr>
              <a:buFont typeface="Wingdings" pitchFamily="2" charset="2"/>
              <a:buChar char="ü"/>
            </a:pPr>
            <a:r>
              <a:rPr lang="cs-CZ" sz="6400" dirty="0">
                <a:latin typeface="Comic Sans MS" pitchFamily="66" charset="0"/>
              </a:rPr>
              <a:t>       pozor na stánky s rychlým občerstvením a  na potraviny zabalené v obchodě</a:t>
            </a:r>
          </a:p>
          <a:p>
            <a:pPr>
              <a:buFont typeface="Wingdings" pitchFamily="2" charset="2"/>
              <a:buChar char="ü"/>
            </a:pPr>
            <a:r>
              <a:rPr lang="cs-CZ" sz="6400" dirty="0">
                <a:latin typeface="Comic Sans MS" pitchFamily="66" charset="0"/>
              </a:rPr>
              <a:t>       po kontaktu s domácími zvířaty dbejte na důkladnou hygienu</a:t>
            </a:r>
          </a:p>
          <a:p>
            <a:pPr>
              <a:buNone/>
            </a:pPr>
            <a:r>
              <a:rPr lang="cs-CZ" sz="6400" dirty="0">
                <a:latin typeface="Comic Sans MS" pitchFamily="66" charset="0"/>
              </a:rPr>
              <a:t>        </a:t>
            </a:r>
          </a:p>
          <a:p>
            <a:pPr>
              <a:buNone/>
            </a:pPr>
            <a:r>
              <a:rPr lang="cs-CZ" sz="1100" dirty="0">
                <a:latin typeface="Comic Sans MS" pitchFamily="66" charset="0"/>
              </a:rPr>
              <a:t>        </a:t>
            </a:r>
          </a:p>
          <a:p>
            <a:pPr>
              <a:buNone/>
            </a:pPr>
            <a:r>
              <a:rPr lang="cs-CZ" sz="1100" dirty="0">
                <a:latin typeface="Comic Sans MS" pitchFamily="66" charset="0"/>
              </a:rPr>
              <a:t>        </a:t>
            </a:r>
          </a:p>
          <a:p>
            <a:endParaRPr lang="cs-CZ" sz="2000" dirty="0">
              <a:latin typeface="Comic Sans MS" pitchFamily="66" charset="0"/>
            </a:endParaRPr>
          </a:p>
          <a:p>
            <a:pPr>
              <a:buNone/>
            </a:pPr>
            <a:endParaRPr lang="cs-CZ" sz="2000" dirty="0">
              <a:latin typeface="Comic Sans MS" pitchFamily="66" charset="0"/>
            </a:endParaRPr>
          </a:p>
          <a:p>
            <a:endParaRPr lang="cs-CZ" sz="20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z="3600" dirty="0">
                <a:latin typeface="Comic Sans MS" pitchFamily="66" charset="0"/>
              </a:rPr>
              <a:t>Čemu se v těhotenství ještě vyhnout?</a:t>
            </a:r>
            <a:endParaRPr lang="cs-CZ" sz="3600" dirty="0"/>
          </a:p>
        </p:txBody>
      </p:sp>
      <p:sp>
        <p:nvSpPr>
          <p:cNvPr id="3" name="Zástupný symbol pro obsah 2"/>
          <p:cNvSpPr>
            <a:spLocks noGrp="1"/>
          </p:cNvSpPr>
          <p:nvPr>
            <p:ph sz="quarter" idx="1"/>
          </p:nvPr>
        </p:nvSpPr>
        <p:spPr/>
        <p:txBody>
          <a:bodyPr>
            <a:normAutofit fontScale="62500" lnSpcReduction="20000"/>
          </a:bodyPr>
          <a:lstStyle/>
          <a:p>
            <a:r>
              <a:rPr lang="cs-CZ" sz="2400" dirty="0">
                <a:latin typeface="Comic Sans MS" pitchFamily="66" charset="0"/>
              </a:rPr>
              <a:t>nápoje s kofeinem, chininem, alkoholu</a:t>
            </a:r>
          </a:p>
          <a:p>
            <a:endParaRPr lang="cs-CZ" sz="2400" dirty="0">
              <a:latin typeface="Comic Sans MS" pitchFamily="66" charset="0"/>
            </a:endParaRPr>
          </a:p>
          <a:p>
            <a:r>
              <a:rPr lang="cs-CZ" sz="2400" dirty="0">
                <a:latin typeface="Comic Sans MS" pitchFamily="66" charset="0"/>
              </a:rPr>
              <a:t>některým bylinným čajům, některému koření</a:t>
            </a:r>
          </a:p>
          <a:p>
            <a:endParaRPr lang="cs-CZ" sz="2400" dirty="0">
              <a:latin typeface="Comic Sans MS" pitchFamily="66" charset="0"/>
            </a:endParaRPr>
          </a:p>
          <a:p>
            <a:r>
              <a:rPr lang="cs-CZ" sz="2400" dirty="0">
                <a:latin typeface="Comic Sans MS" pitchFamily="66" charset="0"/>
              </a:rPr>
              <a:t>syrovému masu, syrovému mléku, syrovým vejcím</a:t>
            </a:r>
          </a:p>
          <a:p>
            <a:endParaRPr lang="cs-CZ" sz="2400" dirty="0">
              <a:latin typeface="Comic Sans MS" pitchFamily="66" charset="0"/>
            </a:endParaRPr>
          </a:p>
          <a:p>
            <a:r>
              <a:rPr lang="cs-CZ" sz="2400" dirty="0">
                <a:latin typeface="Comic Sans MS" pitchFamily="66" charset="0"/>
              </a:rPr>
              <a:t>dbát na hygienu při manipulaci s potravinami</a:t>
            </a:r>
          </a:p>
          <a:p>
            <a:endParaRPr lang="cs-CZ" sz="2400" dirty="0">
              <a:latin typeface="Comic Sans MS" pitchFamily="66" charset="0"/>
            </a:endParaRPr>
          </a:p>
          <a:p>
            <a:r>
              <a:rPr lang="cs-CZ" sz="2400" dirty="0">
                <a:latin typeface="Comic Sans MS" pitchFamily="66" charset="0"/>
              </a:rPr>
              <a:t>vyhnout se rybám s vysokým množstvím rtuti: žralok, mečoun, štika, candát, bolen</a:t>
            </a:r>
          </a:p>
          <a:p>
            <a:endParaRPr lang="cs-CZ" sz="2400" dirty="0">
              <a:latin typeface="Comic Sans MS" pitchFamily="66" charset="0"/>
            </a:endParaRPr>
          </a:p>
          <a:p>
            <a:r>
              <a:rPr lang="cs-CZ" sz="2400" dirty="0">
                <a:latin typeface="Comic Sans MS" pitchFamily="66" charset="0"/>
              </a:rPr>
              <a:t>vyhnout se plesnivým potravinám</a:t>
            </a:r>
          </a:p>
          <a:p>
            <a:endParaRPr lang="cs-CZ" sz="2400" dirty="0">
              <a:latin typeface="Comic Sans MS" pitchFamily="66" charset="0"/>
            </a:endParaRPr>
          </a:p>
          <a:p>
            <a:r>
              <a:rPr lang="cs-CZ" sz="2400" dirty="0">
                <a:latin typeface="Comic Sans MS" pitchFamily="66" charset="0"/>
              </a:rPr>
              <a:t>vyhnout se trvanlivým fermentovaným  masným výrobkům(Herkules, </a:t>
            </a:r>
            <a:r>
              <a:rPr lang="cs-CZ" sz="2400" dirty="0" err="1">
                <a:latin typeface="Comic Sans MS" pitchFamily="66" charset="0"/>
              </a:rPr>
              <a:t>Poličan</a:t>
            </a:r>
            <a:r>
              <a:rPr lang="cs-CZ" sz="2400" dirty="0">
                <a:latin typeface="Comic Sans MS" pitchFamily="66" charset="0"/>
              </a:rPr>
              <a:t>, dunajská klobása), nepasterizované jablečné šťávě</a:t>
            </a:r>
          </a:p>
          <a:p>
            <a:endParaRPr lang="cs-CZ" sz="2400" dirty="0">
              <a:latin typeface="Comic Sans MS" pitchFamily="66" charset="0"/>
            </a:endParaRPr>
          </a:p>
          <a:p>
            <a:r>
              <a:rPr lang="cs-CZ" sz="2400" dirty="0">
                <a:latin typeface="Comic Sans MS" pitchFamily="66" charset="0"/>
              </a:rPr>
              <a:t>nekonzumovat játra-vysoké množství vitaminu A-teratogenní</a:t>
            </a:r>
          </a:p>
          <a:p>
            <a:endParaRPr lang="cs-CZ" sz="2400" dirty="0">
              <a:latin typeface="Comic Sans MS" pitchFamily="66"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z="3600" dirty="0">
                <a:latin typeface="Comic Sans MS" pitchFamily="66" charset="0"/>
              </a:rPr>
              <a:t>Čemu se v těhotenství ještě vyhnout?</a:t>
            </a:r>
            <a:endParaRPr lang="cs-CZ" sz="3600" b="1" dirty="0"/>
          </a:p>
        </p:txBody>
      </p:sp>
      <p:sp>
        <p:nvSpPr>
          <p:cNvPr id="3" name="Zástupný symbol pro obsah 2"/>
          <p:cNvSpPr>
            <a:spLocks noGrp="1"/>
          </p:cNvSpPr>
          <p:nvPr>
            <p:ph sz="quarter" idx="1"/>
          </p:nvPr>
        </p:nvSpPr>
        <p:spPr/>
        <p:txBody>
          <a:bodyPr>
            <a:normAutofit/>
          </a:bodyPr>
          <a:lstStyle/>
          <a:p>
            <a:r>
              <a:rPr lang="cs-CZ" dirty="0"/>
              <a:t>Omezit používání těchto druhů koření:</a:t>
            </a:r>
          </a:p>
          <a:p>
            <a:pPr>
              <a:buNone/>
            </a:pPr>
            <a:r>
              <a:rPr lang="cs-CZ" dirty="0"/>
              <a:t>   </a:t>
            </a:r>
            <a:r>
              <a:rPr lang="cs-CZ" sz="2400" dirty="0"/>
              <a:t>estragon, fenykl, kmín, libeček, hřebíček, majoránka, rozmarýn, nať petržele, skořice, šafrán, tymián, yzop</a:t>
            </a:r>
          </a:p>
          <a:p>
            <a:pPr>
              <a:buNone/>
            </a:pPr>
            <a:endParaRPr lang="cs-CZ" sz="2400" dirty="0"/>
          </a:p>
          <a:p>
            <a:r>
              <a:rPr lang="cs-CZ" sz="2800" dirty="0"/>
              <a:t>Nedoporučené byliny:</a:t>
            </a:r>
            <a:r>
              <a:rPr lang="cs-CZ" sz="1600" dirty="0"/>
              <a:t> Aloe léčivé, Bazalka pravá, Bříza bělokorá, Dřišťál obecný, Divizna velkokvětá, Dobromysl obecná (oregano), Hlaváček jarní, Hloh obecný, Hluchavka bílá, Jalovec obecný, Jaterník podléška, Jestřabina lékařská, Jmelí bílé, Kopytník evropský, Kokoška pastuší tobolka, Komonice lékařská, kostival lékařský, Kozlík lékařský, Krušina olšová, Lékořice lysá, Mačinka vonná, Máta peprná, Mateřídouška obecná, Medvědice lékařská, Mydlice lékařská, Pelyněk pravý, Pivoňka lékařská, Podběl lékařský, Prvosenka jarní, Přeslička rolní, Routa vonná, Rozmarýn lékařský, Sedmikráska obecná, Smetánka lékařská, Sporýš lékařský, Srdečník obecný, Svízel přítula, Šalvěj lékařská, Třezalka tečkovaná, Vachta trojlistá, Vlaštovičník větší, Vratič obecný, Zázvor lékařský, Ženšen.</a:t>
            </a:r>
          </a:p>
        </p:txBody>
      </p:sp>
      <p:pic>
        <p:nvPicPr>
          <p:cNvPr id="5" name="Obrázek 4" descr="images (7).jpg"/>
          <p:cNvPicPr>
            <a:picLocks noChangeAspect="1"/>
          </p:cNvPicPr>
          <p:nvPr/>
        </p:nvPicPr>
        <p:blipFill>
          <a:blip r:embed="rId2" cstate="print"/>
          <a:stretch>
            <a:fillRect/>
          </a:stretch>
        </p:blipFill>
        <p:spPr>
          <a:xfrm>
            <a:off x="6400800" y="2564904"/>
            <a:ext cx="2743200" cy="116205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latin typeface="Comic Sans MS" pitchFamily="66" charset="0"/>
              </a:rPr>
              <a:t>Výživa kojících žen</a:t>
            </a:r>
            <a:endParaRPr lang="cs-CZ" dirty="0"/>
          </a:p>
        </p:txBody>
      </p:sp>
      <p:sp>
        <p:nvSpPr>
          <p:cNvPr id="3" name="Zástupný symbol pro obsah 2"/>
          <p:cNvSpPr>
            <a:spLocks noGrp="1"/>
          </p:cNvSpPr>
          <p:nvPr>
            <p:ph sz="quarter" idx="1"/>
          </p:nvPr>
        </p:nvSpPr>
        <p:spPr/>
        <p:txBody>
          <a:bodyPr>
            <a:normAutofit lnSpcReduction="10000"/>
          </a:bodyPr>
          <a:lstStyle/>
          <a:p>
            <a:r>
              <a:rPr lang="cs-CZ" dirty="0">
                <a:latin typeface="Comic Sans MS" pitchFamily="66" charset="0"/>
              </a:rPr>
              <a:t>množství mateřského mléka(dále MM) nelze ovlivnit stravou, příjmem tekutin, </a:t>
            </a:r>
          </a:p>
          <a:p>
            <a:endParaRPr lang="cs-CZ" dirty="0">
              <a:latin typeface="Comic Sans MS" pitchFamily="66" charset="0"/>
            </a:endParaRPr>
          </a:p>
          <a:p>
            <a:r>
              <a:rPr lang="cs-CZ" dirty="0">
                <a:latin typeface="Comic Sans MS" pitchFamily="66" charset="0"/>
              </a:rPr>
              <a:t> množství MM ovlivní:  pozitivně: klid, frekvence kojení </a:t>
            </a:r>
          </a:p>
          <a:p>
            <a:pPr marL="0" indent="0">
              <a:buNone/>
            </a:pPr>
            <a:r>
              <a:rPr lang="cs-CZ" dirty="0">
                <a:latin typeface="Comic Sans MS" pitchFamily="66" charset="0"/>
              </a:rPr>
              <a:t>                                       negativně:  nadměrné užívání alkoholu, kouření….</a:t>
            </a:r>
          </a:p>
          <a:p>
            <a:endParaRPr lang="cs-CZ" dirty="0">
              <a:latin typeface="Comic Sans MS" pitchFamily="66" charset="0"/>
            </a:endParaRPr>
          </a:p>
          <a:p>
            <a:r>
              <a:rPr lang="cs-CZ" dirty="0">
                <a:latin typeface="Comic Sans MS" pitchFamily="66" charset="0"/>
              </a:rPr>
              <a:t>složení MM ovlivnit lze</a:t>
            </a:r>
          </a:p>
        </p:txBody>
      </p:sp>
      <p:pic>
        <p:nvPicPr>
          <p:cNvPr id="4" name="Obrázek 3" descr="stažený soubor (7).jpg"/>
          <p:cNvPicPr>
            <a:picLocks noChangeAspect="1"/>
          </p:cNvPicPr>
          <p:nvPr/>
        </p:nvPicPr>
        <p:blipFill>
          <a:blip r:embed="rId2" cstate="print"/>
          <a:stretch>
            <a:fillRect/>
          </a:stretch>
        </p:blipFill>
        <p:spPr>
          <a:xfrm>
            <a:off x="6804248" y="5733256"/>
            <a:ext cx="2339752" cy="1124744"/>
          </a:xfrm>
          <a:prstGeom prst="rect">
            <a:avLst/>
          </a:prstGeom>
          <a:ln>
            <a:noFill/>
          </a:ln>
          <a:effectLst>
            <a:softEdge rad="112500"/>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2B23404-FC48-41B6-BD74-56C44CA2ACF0}"/>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AF703C9D-7370-4ACB-94C3-1597567F8429}"/>
              </a:ext>
            </a:extLst>
          </p:cNvPr>
          <p:cNvSpPr>
            <a:spLocks noGrp="1"/>
          </p:cNvSpPr>
          <p:nvPr>
            <p:ph sz="quarter" idx="1"/>
          </p:nvPr>
        </p:nvSpPr>
        <p:spPr>
          <a:xfrm>
            <a:off x="612648" y="1772816"/>
            <a:ext cx="8153400" cy="4856584"/>
          </a:xfrm>
        </p:spPr>
        <p:txBody>
          <a:bodyPr>
            <a:normAutofit fontScale="47500" lnSpcReduction="20000"/>
          </a:bodyPr>
          <a:lstStyle/>
          <a:p>
            <a:r>
              <a:rPr lang="cs-CZ" b="1" dirty="0">
                <a:latin typeface="Comic Sans MS" panose="030F0702030302020204" pitchFamily="66" charset="0"/>
              </a:rPr>
              <a:t>Výživa kojící matky</a:t>
            </a:r>
            <a:r>
              <a:rPr lang="cs-CZ" dirty="0">
                <a:latin typeface="Comic Sans MS" panose="030F0702030302020204" pitchFamily="66" charset="0"/>
              </a:rPr>
              <a:t> jen málo ovlivňuje množství bílkovin a sacharidů, Ca, </a:t>
            </a:r>
            <a:r>
              <a:rPr lang="cs-CZ" dirty="0" err="1">
                <a:latin typeface="Comic Sans MS" panose="030F0702030302020204" pitchFamily="66" charset="0"/>
              </a:rPr>
              <a:t>Fe</a:t>
            </a:r>
            <a:r>
              <a:rPr lang="cs-CZ" dirty="0">
                <a:latin typeface="Comic Sans MS" panose="030F0702030302020204" pitchFamily="66" charset="0"/>
              </a:rPr>
              <a:t>, Zn, </a:t>
            </a:r>
            <a:r>
              <a:rPr lang="cs-CZ" dirty="0" err="1">
                <a:latin typeface="Comic Sans MS" panose="030F0702030302020204" pitchFamily="66" charset="0"/>
              </a:rPr>
              <a:t>Cu</a:t>
            </a:r>
            <a:r>
              <a:rPr lang="cs-CZ" dirty="0">
                <a:latin typeface="Comic Sans MS" panose="030F0702030302020204" pitchFamily="66" charset="0"/>
              </a:rPr>
              <a:t> a kyseliny listové v mm – tyto složky mm jsou ovlivněny stravou kojící matky jen nepatrně. Pokud však množství těchto živin vylučovaných matkou do mm převýší její příjem stravou, můžou být tyto živiny v těle matky v nedostatku.</a:t>
            </a:r>
          </a:p>
          <a:p>
            <a:endParaRPr lang="cs-CZ" dirty="0">
              <a:latin typeface="Comic Sans MS" panose="030F0702030302020204" pitchFamily="66" charset="0"/>
            </a:endParaRPr>
          </a:p>
          <a:p>
            <a:r>
              <a:rPr lang="cs-CZ" b="1" dirty="0">
                <a:latin typeface="Comic Sans MS" panose="030F0702030302020204" pitchFamily="66" charset="0"/>
              </a:rPr>
              <a:t>Výživa kojící matky</a:t>
            </a:r>
            <a:r>
              <a:rPr lang="cs-CZ" dirty="0">
                <a:latin typeface="Comic Sans MS" panose="030F0702030302020204" pitchFamily="66" charset="0"/>
              </a:rPr>
              <a:t> však přímo ovlivňuje množství vitaminu A, vitaminu D, mastných kyselin (například EPA, DHA, trans mastné kyseliny, ale i jiné), cholinu, Se, I, některých vitaminů rozpustných ve vodě (Vit C, Vitamin B1,B2,B3, B6, B12) v mm</a:t>
            </a:r>
          </a:p>
          <a:p>
            <a:endParaRPr lang="cs-CZ" dirty="0">
              <a:latin typeface="Comic Sans MS" panose="030F0702030302020204" pitchFamily="66" charset="0"/>
            </a:endParaRPr>
          </a:p>
          <a:p>
            <a:r>
              <a:rPr lang="cs-CZ" dirty="0">
                <a:latin typeface="Comic Sans MS" panose="030F0702030302020204" pitchFamily="66" charset="0"/>
              </a:rPr>
              <a:t>Z vitaminů rozpustných v tucích obsahuje mateřské mléko dostatek vitaminu A </a:t>
            </a:r>
            <a:r>
              <a:rPr lang="cs-CZ" dirty="0" err="1">
                <a:latin typeface="Comic Sans MS" panose="030F0702030302020204" pitchFamily="66" charset="0"/>
              </a:rPr>
              <a:t>a</a:t>
            </a:r>
            <a:r>
              <a:rPr lang="cs-CZ" dirty="0">
                <a:latin typeface="Comic Sans MS" panose="030F0702030302020204" pitchFamily="66" charset="0"/>
              </a:rPr>
              <a:t> E (záleží však na přijmu tuků, které v mm kolísají- také záleží na přijmu kojící matky)</a:t>
            </a:r>
          </a:p>
          <a:p>
            <a:r>
              <a:rPr lang="cs-CZ" dirty="0">
                <a:latin typeface="Comic Sans MS" panose="030F0702030302020204" pitchFamily="66" charset="0"/>
              </a:rPr>
              <a:t> Vitaminy D a K jsou v mm v nedostatečném množství, je nutné je </a:t>
            </a:r>
            <a:r>
              <a:rPr lang="cs-CZ" dirty="0" err="1">
                <a:latin typeface="Comic Sans MS" panose="030F0702030302020204" pitchFamily="66" charset="0"/>
              </a:rPr>
              <a:t>suplementovat</a:t>
            </a:r>
            <a:r>
              <a:rPr lang="cs-CZ" dirty="0">
                <a:latin typeface="Comic Sans MS" panose="030F0702030302020204" pitchFamily="66" charset="0"/>
              </a:rPr>
              <a:t> (u dítěte). </a:t>
            </a:r>
          </a:p>
          <a:p>
            <a:r>
              <a:rPr lang="cs-CZ" dirty="0">
                <a:latin typeface="Comic Sans MS" panose="030F0702030302020204" pitchFamily="66" charset="0"/>
              </a:rPr>
              <a:t>Zn, </a:t>
            </a:r>
            <a:r>
              <a:rPr lang="cs-CZ" dirty="0" err="1">
                <a:latin typeface="Comic Sans MS" panose="030F0702030302020204" pitchFamily="66" charset="0"/>
              </a:rPr>
              <a:t>Fe</a:t>
            </a:r>
            <a:r>
              <a:rPr lang="cs-CZ" dirty="0">
                <a:latin typeface="Comic Sans MS" panose="030F0702030302020204" pitchFamily="66" charset="0"/>
              </a:rPr>
              <a:t>- zásoby u dítěte se tvoří již během těhotenství</a:t>
            </a:r>
          </a:p>
          <a:p>
            <a:endParaRPr lang="cs-CZ" dirty="0">
              <a:latin typeface="Comic Sans MS" panose="030F0702030302020204" pitchFamily="66" charset="0"/>
            </a:endParaRPr>
          </a:p>
          <a:p>
            <a:endParaRPr lang="cs-CZ" dirty="0">
              <a:latin typeface="Comic Sans MS" panose="030F0702030302020204" pitchFamily="66" charset="0"/>
            </a:endParaRPr>
          </a:p>
          <a:p>
            <a:r>
              <a:rPr lang="cs-CZ" dirty="0">
                <a:solidFill>
                  <a:srgbClr val="FF0000"/>
                </a:solidFill>
                <a:latin typeface="Comic Sans MS" panose="030F0702030302020204" pitchFamily="66" charset="0"/>
              </a:rPr>
              <a:t>Studií na toto téma je velké množství, je však obtížné dojít k jednotnému názoru.</a:t>
            </a:r>
          </a:p>
          <a:p>
            <a:r>
              <a:rPr lang="cs-CZ" dirty="0">
                <a:latin typeface="Comic Sans MS" panose="030F0702030302020204" pitchFamily="66" charset="0"/>
              </a:rPr>
              <a:t>Množství živin v mm totiž ve studiích ovlivňuje celá řada faktorů: fáze laktace, genetické faktory matky, kdy byl během dne odběr mm proveden, jak byl vzorek mm skladován, celkově strava matka, kolikáté dítě to je, věk matky, její zdravotní stav aj.</a:t>
            </a:r>
          </a:p>
          <a:p>
            <a:endParaRPr lang="cs-CZ" dirty="0"/>
          </a:p>
        </p:txBody>
      </p:sp>
    </p:spTree>
    <p:extLst>
      <p:ext uri="{BB962C8B-B14F-4D97-AF65-F5344CB8AC3E}">
        <p14:creationId xmlns:p14="http://schemas.microsoft.com/office/powerpoint/2010/main" val="36247683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latin typeface="Comic Sans MS" pitchFamily="66" charset="0"/>
              </a:rPr>
              <a:t>Výživa kojících žen</a:t>
            </a:r>
            <a:endParaRPr lang="cs-CZ" dirty="0"/>
          </a:p>
        </p:txBody>
      </p:sp>
      <p:sp>
        <p:nvSpPr>
          <p:cNvPr id="3" name="Zástupný symbol pro obsah 2"/>
          <p:cNvSpPr>
            <a:spLocks noGrp="1"/>
          </p:cNvSpPr>
          <p:nvPr>
            <p:ph sz="quarter" idx="1"/>
          </p:nvPr>
        </p:nvSpPr>
        <p:spPr/>
        <p:txBody>
          <a:bodyPr>
            <a:normAutofit fontScale="92500" lnSpcReduction="20000"/>
          </a:bodyPr>
          <a:lstStyle/>
          <a:p>
            <a:r>
              <a:rPr lang="cs-CZ" dirty="0">
                <a:latin typeface="Comic Sans MS" pitchFamily="66" charset="0"/>
              </a:rPr>
              <a:t>nejlepší pomocník pro zhodnocení jídelníčku - potravinová pyramida</a:t>
            </a:r>
          </a:p>
          <a:p>
            <a:r>
              <a:rPr lang="cs-CZ" dirty="0">
                <a:latin typeface="Comic Sans MS" pitchFamily="66" charset="0"/>
              </a:rPr>
              <a:t>zvýšit energetický příjem o 380-500 kcal (1590-2095 </a:t>
            </a:r>
            <a:r>
              <a:rPr lang="cs-CZ" dirty="0" err="1">
                <a:latin typeface="Comic Sans MS" pitchFamily="66" charset="0"/>
              </a:rPr>
              <a:t>kJ</a:t>
            </a:r>
            <a:r>
              <a:rPr lang="cs-CZ" dirty="0">
                <a:latin typeface="Comic Sans MS" pitchFamily="66" charset="0"/>
              </a:rPr>
              <a:t>)</a:t>
            </a:r>
          </a:p>
          <a:p>
            <a:r>
              <a:rPr lang="cs-CZ" dirty="0">
                <a:latin typeface="Comic Sans MS" pitchFamily="66" charset="0"/>
              </a:rPr>
              <a:t>zvýšit příjem bílkovin o 20g</a:t>
            </a:r>
          </a:p>
          <a:p>
            <a:r>
              <a:rPr lang="cs-CZ" dirty="0">
                <a:latin typeface="Comic Sans MS" pitchFamily="66" charset="0"/>
              </a:rPr>
              <a:t>důležitý vitamin D (</a:t>
            </a:r>
            <a:r>
              <a:rPr lang="cs-CZ" dirty="0">
                <a:solidFill>
                  <a:srgbClr val="FF0000"/>
                </a:solidFill>
                <a:latin typeface="Comic Sans MS" pitchFamily="66" charset="0"/>
              </a:rPr>
              <a:t>20 </a:t>
            </a:r>
            <a:r>
              <a:rPr lang="cs-CZ" dirty="0">
                <a:solidFill>
                  <a:srgbClr val="FF0000"/>
                </a:solidFill>
                <a:latin typeface="Comic Sans MS" pitchFamily="66" charset="0"/>
                <a:cs typeface="Times New Roman"/>
              </a:rPr>
              <a:t>µg</a:t>
            </a:r>
            <a:r>
              <a:rPr lang="cs-CZ" dirty="0">
                <a:latin typeface="Times New Roman"/>
                <a:cs typeface="Times New Roman"/>
              </a:rPr>
              <a:t>)</a:t>
            </a:r>
            <a:r>
              <a:rPr lang="cs-CZ" dirty="0">
                <a:latin typeface="Comic Sans MS" pitchFamily="66" charset="0"/>
              </a:rPr>
              <a:t>, kyselina listová (</a:t>
            </a:r>
            <a:r>
              <a:rPr lang="cs-CZ" dirty="0">
                <a:solidFill>
                  <a:schemeClr val="accent5">
                    <a:lumMod val="75000"/>
                  </a:schemeClr>
                </a:solidFill>
                <a:latin typeface="Comic Sans MS" pitchFamily="66" charset="0"/>
              </a:rPr>
              <a:t>450 </a:t>
            </a:r>
            <a:r>
              <a:rPr lang="cs-CZ" dirty="0">
                <a:solidFill>
                  <a:schemeClr val="accent5">
                    <a:lumMod val="75000"/>
                  </a:schemeClr>
                </a:solidFill>
                <a:latin typeface="Comic Sans MS" pitchFamily="66" charset="0"/>
                <a:cs typeface="Times New Roman"/>
              </a:rPr>
              <a:t>µg</a:t>
            </a:r>
            <a:r>
              <a:rPr lang="cs-CZ" dirty="0">
                <a:latin typeface="Comic Sans MS" pitchFamily="66" charset="0"/>
                <a:cs typeface="Times New Roman"/>
              </a:rPr>
              <a:t>)</a:t>
            </a:r>
            <a:r>
              <a:rPr lang="cs-CZ" dirty="0">
                <a:latin typeface="Comic Sans MS" pitchFamily="66" charset="0"/>
              </a:rPr>
              <a:t> , </a:t>
            </a:r>
            <a:r>
              <a:rPr lang="cs-CZ" dirty="0">
                <a:solidFill>
                  <a:schemeClr val="tx2"/>
                </a:solidFill>
                <a:latin typeface="Comic Sans MS" pitchFamily="66" charset="0"/>
              </a:rPr>
              <a:t>Ca</a:t>
            </a:r>
            <a:r>
              <a:rPr lang="cs-CZ" dirty="0">
                <a:latin typeface="Comic Sans MS" pitchFamily="66" charset="0"/>
              </a:rPr>
              <a:t> (</a:t>
            </a:r>
            <a:r>
              <a:rPr lang="cs-CZ" dirty="0">
                <a:solidFill>
                  <a:srgbClr val="FF0000"/>
                </a:solidFill>
                <a:latin typeface="Comic Sans MS" pitchFamily="66" charset="0"/>
              </a:rPr>
              <a:t>1000-1200 mg</a:t>
            </a:r>
            <a:r>
              <a:rPr lang="cs-CZ" dirty="0">
                <a:latin typeface="Comic Sans MS" pitchFamily="66" charset="0"/>
              </a:rPr>
              <a:t>), </a:t>
            </a:r>
            <a:r>
              <a:rPr lang="cs-CZ" dirty="0" err="1">
                <a:latin typeface="Comic Sans MS" pitchFamily="66" charset="0"/>
              </a:rPr>
              <a:t>Fe</a:t>
            </a:r>
            <a:r>
              <a:rPr lang="cs-CZ" dirty="0">
                <a:latin typeface="Comic Sans MS" pitchFamily="66" charset="0"/>
              </a:rPr>
              <a:t> (</a:t>
            </a:r>
            <a:r>
              <a:rPr lang="cs-CZ" dirty="0">
                <a:solidFill>
                  <a:schemeClr val="accent5">
                    <a:lumMod val="75000"/>
                  </a:schemeClr>
                </a:solidFill>
                <a:latin typeface="Comic Sans MS" pitchFamily="66" charset="0"/>
              </a:rPr>
              <a:t>20</a:t>
            </a:r>
            <a:r>
              <a:rPr lang="cs-CZ" dirty="0">
                <a:latin typeface="Comic Sans MS" pitchFamily="66" charset="0"/>
              </a:rPr>
              <a:t> </a:t>
            </a:r>
            <a:r>
              <a:rPr lang="cs-CZ" sz="3200" dirty="0">
                <a:solidFill>
                  <a:schemeClr val="accent5">
                    <a:lumMod val="75000"/>
                  </a:schemeClr>
                </a:solidFill>
                <a:latin typeface="Comic Sans MS" pitchFamily="66" charset="0"/>
              </a:rPr>
              <a:t>mg</a:t>
            </a:r>
            <a:r>
              <a:rPr lang="cs-CZ" sz="3200" dirty="0">
                <a:latin typeface="Comic Sans MS" pitchFamily="66" charset="0"/>
              </a:rPr>
              <a:t>)</a:t>
            </a:r>
            <a:r>
              <a:rPr lang="cs-CZ" dirty="0">
                <a:latin typeface="Comic Sans MS" pitchFamily="66" charset="0"/>
              </a:rPr>
              <a:t>, </a:t>
            </a:r>
          </a:p>
          <a:p>
            <a:pPr>
              <a:buNone/>
            </a:pPr>
            <a:r>
              <a:rPr lang="cs-CZ" dirty="0">
                <a:latin typeface="Comic Sans MS" pitchFamily="66" charset="0"/>
              </a:rPr>
              <a:t>   </a:t>
            </a:r>
            <a:r>
              <a:rPr lang="cs-CZ" dirty="0" err="1">
                <a:latin typeface="Comic Sans MS" pitchFamily="66" charset="0"/>
              </a:rPr>
              <a:t>Zn</a:t>
            </a:r>
            <a:r>
              <a:rPr lang="cs-CZ" dirty="0">
                <a:latin typeface="Comic Sans MS" pitchFamily="66" charset="0"/>
              </a:rPr>
              <a:t> (</a:t>
            </a:r>
            <a:r>
              <a:rPr lang="cs-CZ" dirty="0">
                <a:solidFill>
                  <a:schemeClr val="accent5">
                    <a:lumMod val="75000"/>
                  </a:schemeClr>
                </a:solidFill>
                <a:latin typeface="Comic Sans MS" pitchFamily="66" charset="0"/>
              </a:rPr>
              <a:t>11</a:t>
            </a:r>
            <a:r>
              <a:rPr lang="cs-CZ" dirty="0">
                <a:latin typeface="Comic Sans MS" pitchFamily="66" charset="0"/>
              </a:rPr>
              <a:t> </a:t>
            </a:r>
            <a:r>
              <a:rPr lang="cs-CZ" dirty="0">
                <a:solidFill>
                  <a:srgbClr val="00B050"/>
                </a:solidFill>
                <a:latin typeface="Comic Sans MS" pitchFamily="66" charset="0"/>
              </a:rPr>
              <a:t>mg</a:t>
            </a:r>
            <a:r>
              <a:rPr lang="cs-CZ" dirty="0">
                <a:latin typeface="Comic Sans MS" pitchFamily="66" charset="0"/>
              </a:rPr>
              <a:t>) I (</a:t>
            </a:r>
            <a:r>
              <a:rPr lang="cs-CZ" dirty="0">
                <a:solidFill>
                  <a:srgbClr val="00B050"/>
                </a:solidFill>
                <a:latin typeface="Comic Sans MS" pitchFamily="66" charset="0"/>
              </a:rPr>
              <a:t>260 </a:t>
            </a:r>
            <a:r>
              <a:rPr lang="el-GR" sz="3200" dirty="0">
                <a:solidFill>
                  <a:srgbClr val="00B050"/>
                </a:solidFill>
                <a:latin typeface="Comic Sans MS" pitchFamily="66" charset="0"/>
                <a:cs typeface="Times New Roman"/>
              </a:rPr>
              <a:t>μ</a:t>
            </a:r>
            <a:r>
              <a:rPr lang="cs-CZ" sz="3200" dirty="0">
                <a:solidFill>
                  <a:srgbClr val="00B050"/>
                </a:solidFill>
                <a:latin typeface="Comic Sans MS" pitchFamily="66" charset="0"/>
                <a:cs typeface="Times New Roman"/>
              </a:rPr>
              <a:t>g</a:t>
            </a:r>
            <a:r>
              <a:rPr lang="cs-CZ" sz="3200" dirty="0">
                <a:latin typeface="Comic Sans MS" pitchFamily="66" charset="0"/>
                <a:cs typeface="Times New Roman"/>
              </a:rPr>
              <a:t>) </a:t>
            </a:r>
          </a:p>
          <a:p>
            <a:pPr>
              <a:buNone/>
            </a:pPr>
            <a:r>
              <a:rPr lang="cs-CZ" sz="3200" dirty="0">
                <a:latin typeface="Comic Sans MS" pitchFamily="66" charset="0"/>
                <a:cs typeface="Times New Roman"/>
              </a:rPr>
              <a:t>            </a:t>
            </a:r>
            <a:r>
              <a:rPr lang="cs-CZ" dirty="0">
                <a:latin typeface="Comic Sans MS" pitchFamily="66" charset="0"/>
              </a:rPr>
              <a:t>- </a:t>
            </a:r>
            <a:r>
              <a:rPr lang="cs-CZ" sz="1900" dirty="0">
                <a:solidFill>
                  <a:srgbClr val="00B050"/>
                </a:solidFill>
                <a:latin typeface="Comic Sans MS" pitchFamily="66" charset="0"/>
              </a:rPr>
              <a:t>ROZDÍL S DOPORUČENÍMI PRO TĚHOTNÉ?</a:t>
            </a:r>
          </a:p>
          <a:p>
            <a:r>
              <a:rPr lang="cs-CZ" dirty="0">
                <a:latin typeface="Comic Sans MS" pitchFamily="66" charset="0"/>
              </a:rPr>
              <a:t>zvýšená potřeba tekutin - </a:t>
            </a:r>
            <a:r>
              <a:rPr lang="cs-CZ" dirty="0">
                <a:solidFill>
                  <a:schemeClr val="accent5">
                    <a:lumMod val="75000"/>
                  </a:schemeClr>
                </a:solidFill>
                <a:latin typeface="Comic Sans MS" pitchFamily="66" charset="0"/>
              </a:rPr>
              <a:t>45ml</a:t>
            </a:r>
            <a:r>
              <a:rPr lang="cs-CZ" dirty="0">
                <a:latin typeface="Comic Sans MS" pitchFamily="66" charset="0"/>
              </a:rPr>
              <a:t>/kg/den (včetně potravin obsahujících vodu)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latin typeface="Comic Sans MS" pitchFamily="66" charset="0"/>
              </a:rPr>
              <a:t>Výživový stav budoucí  matky</a:t>
            </a:r>
          </a:p>
        </p:txBody>
      </p:sp>
      <p:sp>
        <p:nvSpPr>
          <p:cNvPr id="7" name="Zástupný symbol pro obsah 6"/>
          <p:cNvSpPr>
            <a:spLocks noGrp="1"/>
          </p:cNvSpPr>
          <p:nvPr>
            <p:ph sz="quarter" idx="1"/>
          </p:nvPr>
        </p:nvSpPr>
        <p:spPr/>
        <p:txBody>
          <a:bodyPr>
            <a:normAutofit fontScale="92500" lnSpcReduction="20000"/>
          </a:bodyPr>
          <a:lstStyle/>
          <a:p>
            <a:pPr algn="ctr">
              <a:buNone/>
            </a:pPr>
            <a:r>
              <a:rPr lang="cs-CZ" dirty="0">
                <a:latin typeface="Comic Sans MS" pitchFamily="66" charset="0"/>
              </a:rPr>
              <a:t>Nadváha a obezita</a:t>
            </a:r>
          </a:p>
          <a:p>
            <a:pPr>
              <a:buNone/>
            </a:pPr>
            <a:r>
              <a:rPr lang="cs-CZ" sz="2400" dirty="0">
                <a:solidFill>
                  <a:srgbClr val="FF0000"/>
                </a:solidFill>
                <a:latin typeface="Comic Sans MS" pitchFamily="66" charset="0"/>
              </a:rPr>
              <a:t>Rizika pro matku: </a:t>
            </a:r>
            <a:r>
              <a:rPr lang="cs-CZ" sz="2400" dirty="0">
                <a:latin typeface="Comic Sans MS" pitchFamily="66" charset="0"/>
              </a:rPr>
              <a:t>gestační diabetes, těhotenská hypertenze, </a:t>
            </a:r>
            <a:r>
              <a:rPr lang="cs-CZ" sz="2400" dirty="0" err="1">
                <a:latin typeface="Comic Sans MS" pitchFamily="66" charset="0"/>
              </a:rPr>
              <a:t>preeklamsie</a:t>
            </a:r>
            <a:r>
              <a:rPr lang="cs-CZ" sz="2400" dirty="0">
                <a:latin typeface="Comic Sans MS" pitchFamily="66" charset="0"/>
              </a:rPr>
              <a:t>, zhoršení obezity matky</a:t>
            </a:r>
          </a:p>
          <a:p>
            <a:pPr>
              <a:buNone/>
            </a:pPr>
            <a:r>
              <a:rPr lang="cs-CZ" sz="2800" dirty="0">
                <a:latin typeface="Comic Sans MS" pitchFamily="66" charset="0"/>
              </a:rPr>
              <a:t> </a:t>
            </a:r>
            <a:r>
              <a:rPr lang="cs-CZ" sz="2400" dirty="0">
                <a:solidFill>
                  <a:srgbClr val="FF0000"/>
                </a:solidFill>
                <a:latin typeface="Comic Sans MS" pitchFamily="66" charset="0"/>
              </a:rPr>
              <a:t>Rizika pro plod: </a:t>
            </a:r>
            <a:r>
              <a:rPr lang="cs-CZ" sz="2400" dirty="0" err="1">
                <a:latin typeface="Comic Sans MS" pitchFamily="66" charset="0"/>
              </a:rPr>
              <a:t>makrosomie</a:t>
            </a:r>
            <a:r>
              <a:rPr lang="cs-CZ" sz="2400" dirty="0">
                <a:latin typeface="Comic Sans MS" pitchFamily="66" charset="0"/>
              </a:rPr>
              <a:t> plodu, riziko obezity u potomka, kryptorchizmus u mužských potomků, defekt neurální trubice</a:t>
            </a:r>
          </a:p>
          <a:p>
            <a:pPr algn="ctr">
              <a:buNone/>
            </a:pPr>
            <a:r>
              <a:rPr lang="cs-CZ" sz="2800" dirty="0">
                <a:latin typeface="Comic Sans MS" pitchFamily="66" charset="0"/>
              </a:rPr>
              <a:t>Podvýživa/malnutrice</a:t>
            </a:r>
          </a:p>
          <a:p>
            <a:pPr>
              <a:buNone/>
            </a:pPr>
            <a:r>
              <a:rPr lang="cs-CZ" sz="2400" dirty="0">
                <a:solidFill>
                  <a:srgbClr val="FF0000"/>
                </a:solidFill>
                <a:latin typeface="Comic Sans MS" pitchFamily="66" charset="0"/>
              </a:rPr>
              <a:t>Rizika pro matku:</a:t>
            </a:r>
            <a:r>
              <a:rPr lang="cs-CZ" sz="2400" dirty="0">
                <a:latin typeface="Comic Sans MS" pitchFamily="66" charset="0"/>
              </a:rPr>
              <a:t> vyplnění nutričních zásob matky, anémie matky-mortalita v rozvojových zemích, osteoporóza</a:t>
            </a:r>
          </a:p>
          <a:p>
            <a:pPr>
              <a:buNone/>
            </a:pPr>
            <a:r>
              <a:rPr lang="cs-CZ" sz="2400" dirty="0">
                <a:solidFill>
                  <a:srgbClr val="FF0000"/>
                </a:solidFill>
                <a:latin typeface="Comic Sans MS" pitchFamily="66" charset="0"/>
              </a:rPr>
              <a:t>Rizika pro plod</a:t>
            </a:r>
            <a:r>
              <a:rPr lang="cs-CZ" sz="2400" dirty="0">
                <a:latin typeface="Comic Sans MS" pitchFamily="66" charset="0"/>
              </a:rPr>
              <a:t>: spontánní potraty, předčasné porody, malformace, mentální retardace, nízká porodní hmotnost, metabolické choroby v dospělosti,nedostatek nutričních zásob plodu</a:t>
            </a:r>
          </a:p>
          <a:p>
            <a:pPr algn="ctr">
              <a:buNone/>
            </a:pPr>
            <a:endParaRPr lang="cs-CZ" sz="2400" dirty="0">
              <a:latin typeface="Comic Sans MS" pitchFamily="66"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latin typeface="Comic Sans MS" pitchFamily="66" charset="0"/>
              </a:rPr>
              <a:t>Výživa kojících žen</a:t>
            </a:r>
            <a:endParaRPr lang="cs-CZ" dirty="0"/>
          </a:p>
        </p:txBody>
      </p:sp>
      <p:sp>
        <p:nvSpPr>
          <p:cNvPr id="3" name="Zástupný symbol pro obsah 2"/>
          <p:cNvSpPr>
            <a:spLocks noGrp="1"/>
          </p:cNvSpPr>
          <p:nvPr>
            <p:ph sz="quarter" idx="1"/>
          </p:nvPr>
        </p:nvSpPr>
        <p:spPr/>
        <p:txBody>
          <a:bodyPr>
            <a:normAutofit/>
          </a:bodyPr>
          <a:lstStyle/>
          <a:p>
            <a:r>
              <a:rPr lang="cs-CZ" dirty="0">
                <a:latin typeface="Comic Sans MS" pitchFamily="66" charset="0"/>
              </a:rPr>
              <a:t>pestrá strava a pravidelná strava</a:t>
            </a:r>
          </a:p>
          <a:p>
            <a:r>
              <a:rPr lang="cs-CZ" dirty="0">
                <a:latin typeface="Comic Sans MS" pitchFamily="66" charset="0"/>
              </a:rPr>
              <a:t>omezit: </a:t>
            </a:r>
            <a:r>
              <a:rPr lang="cs-CZ" dirty="0">
                <a:solidFill>
                  <a:srgbClr val="FF0000"/>
                </a:solidFill>
                <a:latin typeface="Comic Sans MS" pitchFamily="66" charset="0"/>
              </a:rPr>
              <a:t>alkohol, kofeinové nápoje, o bylinných čajích se vždy poradit s lékárníkem</a:t>
            </a:r>
          </a:p>
          <a:p>
            <a:r>
              <a:rPr lang="cs-CZ" dirty="0">
                <a:latin typeface="Comic Sans MS" pitchFamily="66" charset="0"/>
              </a:rPr>
              <a:t>alergie BKM</a:t>
            </a:r>
          </a:p>
          <a:p>
            <a:r>
              <a:rPr lang="cs-CZ" dirty="0">
                <a:solidFill>
                  <a:srgbClr val="FF0000"/>
                </a:solidFill>
                <a:latin typeface="Comic Sans MS" pitchFamily="66" charset="0"/>
              </a:rPr>
              <a:t>postupně zařazovat jednotlivé druhy citrusových plodů</a:t>
            </a:r>
            <a:r>
              <a:rPr lang="cs-CZ" dirty="0">
                <a:latin typeface="Comic Sans MS" pitchFamily="66" charset="0"/>
              </a:rPr>
              <a:t>, nekonzumovat ve velkém množství silně kořeněné potraviny, omezit konzumaci uzených a smažených potravin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a:latin typeface="Comic Sans MS" pitchFamily="66" charset="0"/>
              </a:rPr>
              <a:t>Průzkumy výživy těhotných žen v ČR</a:t>
            </a:r>
          </a:p>
        </p:txBody>
      </p:sp>
      <p:sp>
        <p:nvSpPr>
          <p:cNvPr id="3" name="Zástupný symbol pro obsah 2"/>
          <p:cNvSpPr>
            <a:spLocks noGrp="1"/>
          </p:cNvSpPr>
          <p:nvPr>
            <p:ph sz="quarter" idx="1"/>
          </p:nvPr>
        </p:nvSpPr>
        <p:spPr/>
        <p:txBody>
          <a:bodyPr>
            <a:normAutofit lnSpcReduction="10000"/>
          </a:bodyPr>
          <a:lstStyle/>
          <a:p>
            <a:r>
              <a:rPr lang="cs-CZ" sz="1600" dirty="0">
                <a:solidFill>
                  <a:schemeClr val="accent3">
                    <a:lumMod val="75000"/>
                  </a:schemeClr>
                </a:solidFill>
                <a:latin typeface="Comic Sans MS" pitchFamily="66" charset="0"/>
              </a:rPr>
              <a:t>Průzkum z roku 1997, 180 gravidních žen, plzeňský region, průměrná doba gravidity 28 týdnů</a:t>
            </a:r>
          </a:p>
          <a:p>
            <a:endParaRPr lang="cs-CZ" sz="1600" dirty="0">
              <a:latin typeface="Comic Sans MS" pitchFamily="66" charset="0"/>
            </a:endParaRPr>
          </a:p>
          <a:p>
            <a:r>
              <a:rPr lang="cs-CZ" sz="1600" dirty="0">
                <a:latin typeface="Comic Sans MS" pitchFamily="66" charset="0"/>
              </a:rPr>
              <a:t>34 % žen- rizikový stav nutriční stav na počátku gravidity</a:t>
            </a:r>
          </a:p>
          <a:p>
            <a:pPr>
              <a:buNone/>
            </a:pPr>
            <a:r>
              <a:rPr lang="cs-CZ" sz="1600" dirty="0">
                <a:latin typeface="Comic Sans MS" pitchFamily="66" charset="0"/>
              </a:rPr>
              <a:t>                                                   (nadváha, obezita, podvýživa)</a:t>
            </a:r>
          </a:p>
          <a:p>
            <a:r>
              <a:rPr lang="cs-CZ" sz="1600" dirty="0">
                <a:latin typeface="Comic Sans MS" pitchFamily="66" charset="0"/>
              </a:rPr>
              <a:t>12 % žen-nechutenství</a:t>
            </a:r>
          </a:p>
          <a:p>
            <a:r>
              <a:rPr lang="cs-CZ" sz="1600" dirty="0">
                <a:latin typeface="Comic Sans MS" pitchFamily="66" charset="0"/>
              </a:rPr>
              <a:t>39 % žen-zvracení </a:t>
            </a:r>
          </a:p>
          <a:p>
            <a:endParaRPr lang="cs-CZ" sz="1600" dirty="0">
              <a:latin typeface="Comic Sans MS" pitchFamily="66" charset="0"/>
            </a:endParaRPr>
          </a:p>
          <a:p>
            <a:r>
              <a:rPr lang="cs-CZ" sz="1600" dirty="0">
                <a:latin typeface="Comic Sans MS" pitchFamily="66" charset="0"/>
              </a:rPr>
              <a:t>24h </a:t>
            </a:r>
            <a:r>
              <a:rPr lang="cs-CZ" sz="1600" dirty="0" err="1">
                <a:latin typeface="Comic Sans MS" pitchFamily="66" charset="0"/>
              </a:rPr>
              <a:t>recall</a:t>
            </a:r>
            <a:r>
              <a:rPr lang="cs-CZ" sz="1600" dirty="0">
                <a:latin typeface="Comic Sans MS" pitchFamily="66" charset="0"/>
              </a:rPr>
              <a:t>:</a:t>
            </a:r>
          </a:p>
          <a:p>
            <a:pPr>
              <a:buNone/>
            </a:pPr>
            <a:r>
              <a:rPr lang="cs-CZ" sz="1600" dirty="0">
                <a:latin typeface="Comic Sans MS" pitchFamily="66" charset="0"/>
              </a:rPr>
              <a:t>     Vzhledem k výživovým doporučením byl zjištěn: </a:t>
            </a:r>
          </a:p>
          <a:p>
            <a:pPr>
              <a:buNone/>
            </a:pPr>
            <a:r>
              <a:rPr lang="cs-CZ" sz="1600" dirty="0">
                <a:solidFill>
                  <a:srgbClr val="FF0000"/>
                </a:solidFill>
                <a:latin typeface="Comic Sans MS" pitchFamily="66" charset="0"/>
              </a:rPr>
              <a:t>     nedostatečný příjem jodu, kyseliny listové, železa a celkové energie</a:t>
            </a:r>
          </a:p>
          <a:p>
            <a:pPr>
              <a:buNone/>
            </a:pPr>
            <a:r>
              <a:rPr lang="cs-CZ" sz="1600" dirty="0">
                <a:solidFill>
                  <a:srgbClr val="FF0000"/>
                </a:solidFill>
                <a:latin typeface="Comic Sans MS" pitchFamily="66" charset="0"/>
              </a:rPr>
              <a:t>    </a:t>
            </a:r>
            <a:r>
              <a:rPr lang="cs-CZ" sz="1600" dirty="0">
                <a:latin typeface="Comic Sans MS" pitchFamily="66" charset="0"/>
              </a:rPr>
              <a:t>  významná skupina žen měla nízký příjem vitaminu B</a:t>
            </a:r>
            <a:r>
              <a:rPr lang="cs-CZ" sz="1600" baseline="-25000" dirty="0">
                <a:latin typeface="Comic Sans MS" pitchFamily="66" charset="0"/>
              </a:rPr>
              <a:t>1</a:t>
            </a:r>
            <a:r>
              <a:rPr lang="cs-CZ" sz="1600" dirty="0">
                <a:latin typeface="Comic Sans MS" pitchFamily="66" charset="0"/>
              </a:rPr>
              <a:t>, B</a:t>
            </a:r>
            <a:r>
              <a:rPr lang="cs-CZ" sz="1600" baseline="-25000" dirty="0">
                <a:latin typeface="Comic Sans MS" pitchFamily="66" charset="0"/>
              </a:rPr>
              <a:t>6</a:t>
            </a:r>
            <a:r>
              <a:rPr lang="cs-CZ" sz="1600" dirty="0">
                <a:latin typeface="Comic Sans MS" pitchFamily="66" charset="0"/>
              </a:rPr>
              <a:t> a vitaminu E, Ca a Se</a:t>
            </a:r>
          </a:p>
          <a:p>
            <a:r>
              <a:rPr lang="cs-CZ" sz="1600" dirty="0">
                <a:latin typeface="Comic Sans MS" pitchFamily="66" charset="0"/>
              </a:rPr>
              <a:t>50 % žen užívalo doplňky stravy</a:t>
            </a:r>
          </a:p>
          <a:p>
            <a:r>
              <a:rPr lang="cs-CZ" sz="1600" dirty="0">
                <a:latin typeface="Comic Sans MS" pitchFamily="66" charset="0"/>
              </a:rPr>
              <a:t>Převaha saturovaných tuků                                   (Svačina a kolektiv, 2008)</a:t>
            </a:r>
            <a:endParaRPr lang="cs-CZ" sz="16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a:latin typeface="Comic Sans MS" pitchFamily="66" charset="0"/>
              </a:rPr>
              <a:t>Průzkumy výživy těhotných žen v ČR</a:t>
            </a:r>
            <a:endParaRPr lang="cs-CZ" sz="3200" dirty="0"/>
          </a:p>
        </p:txBody>
      </p:sp>
      <p:sp>
        <p:nvSpPr>
          <p:cNvPr id="3" name="Zástupný symbol pro obsah 2"/>
          <p:cNvSpPr>
            <a:spLocks noGrp="1"/>
          </p:cNvSpPr>
          <p:nvPr>
            <p:ph sz="quarter" idx="1"/>
          </p:nvPr>
        </p:nvSpPr>
        <p:spPr/>
        <p:txBody>
          <a:bodyPr>
            <a:normAutofit/>
          </a:bodyPr>
          <a:lstStyle/>
          <a:p>
            <a:r>
              <a:rPr lang="cs-CZ" sz="1600" dirty="0">
                <a:solidFill>
                  <a:schemeClr val="accent3">
                    <a:lumMod val="75000"/>
                  </a:schemeClr>
                </a:solidFill>
                <a:latin typeface="Comic Sans MS" pitchFamily="66" charset="0"/>
              </a:rPr>
              <a:t>Průzkum z roku 2002 o primární prevenci v těhotenství, 215 gravidních žen</a:t>
            </a:r>
          </a:p>
          <a:p>
            <a:pPr marL="0" indent="0">
              <a:buNone/>
            </a:pPr>
            <a:endParaRPr lang="cs-CZ" sz="1600" dirty="0">
              <a:latin typeface="Comic Sans MS" pitchFamily="66" charset="0"/>
            </a:endParaRPr>
          </a:p>
          <a:p>
            <a:pPr marL="0" indent="0">
              <a:buNone/>
            </a:pPr>
            <a:r>
              <a:rPr lang="cs-CZ" sz="1600" dirty="0">
                <a:latin typeface="Comic Sans MS" pitchFamily="66" charset="0"/>
              </a:rPr>
              <a:t>1/3 žen získala v prenatální poradně radu týkající se zásad zdravé výživy</a:t>
            </a:r>
          </a:p>
          <a:p>
            <a:pPr marL="0" indent="0">
              <a:buNone/>
            </a:pPr>
            <a:endParaRPr lang="cs-CZ" sz="1600" dirty="0">
              <a:latin typeface="Comic Sans MS" pitchFamily="66" charset="0"/>
            </a:endParaRPr>
          </a:p>
          <a:p>
            <a:pPr marL="0" indent="0">
              <a:buNone/>
            </a:pPr>
            <a:r>
              <a:rPr lang="cs-CZ" sz="1600" dirty="0">
                <a:latin typeface="Comic Sans MS" pitchFamily="66" charset="0"/>
              </a:rPr>
              <a:t>2/3 matek užívaly v těhotenství různé </a:t>
            </a:r>
            <a:r>
              <a:rPr lang="cs-CZ" sz="1600" dirty="0">
                <a:solidFill>
                  <a:srgbClr val="FF0000"/>
                </a:solidFill>
                <a:latin typeface="Comic Sans MS" pitchFamily="66" charset="0"/>
              </a:rPr>
              <a:t>multivitaminové preparáty </a:t>
            </a:r>
            <a:r>
              <a:rPr lang="cs-CZ" sz="1600" dirty="0">
                <a:latin typeface="Comic Sans MS" pitchFamily="66" charset="0"/>
              </a:rPr>
              <a:t>na doporučení lékaře a </a:t>
            </a:r>
            <a:r>
              <a:rPr lang="cs-CZ" sz="1600" dirty="0">
                <a:solidFill>
                  <a:srgbClr val="FF0000"/>
                </a:solidFill>
                <a:latin typeface="Comic Sans MS" pitchFamily="66" charset="0"/>
              </a:rPr>
              <a:t>10 % žen si je kupovalo bez porady s lékařem</a:t>
            </a:r>
          </a:p>
          <a:p>
            <a:pPr marL="0" indent="0">
              <a:buNone/>
            </a:pPr>
            <a:endParaRPr lang="cs-CZ" sz="1600" dirty="0">
              <a:solidFill>
                <a:srgbClr val="FF0000"/>
              </a:solidFill>
              <a:latin typeface="Comic Sans MS" pitchFamily="66" charset="0"/>
            </a:endParaRPr>
          </a:p>
          <a:p>
            <a:pPr marL="0" indent="0">
              <a:buNone/>
            </a:pPr>
            <a:r>
              <a:rPr lang="cs-CZ" sz="1600" dirty="0">
                <a:latin typeface="Comic Sans MS" pitchFamily="66" charset="0"/>
              </a:rPr>
              <a:t>1/3 žen znala pojem </a:t>
            </a:r>
            <a:r>
              <a:rPr lang="cs-CZ" sz="1600" dirty="0">
                <a:solidFill>
                  <a:srgbClr val="FF0000"/>
                </a:solidFill>
                <a:latin typeface="Comic Sans MS" pitchFamily="66" charset="0"/>
              </a:rPr>
              <a:t>potravinová pyramida a  1/5 žen se těmito zásadami snažila řídit</a:t>
            </a:r>
          </a:p>
          <a:p>
            <a:pPr marL="0" indent="0">
              <a:buNone/>
            </a:pPr>
            <a:endParaRPr lang="cs-CZ" sz="1600" dirty="0">
              <a:solidFill>
                <a:srgbClr val="FF0000"/>
              </a:solidFill>
              <a:latin typeface="Comic Sans MS" pitchFamily="66" charset="0"/>
            </a:endParaRPr>
          </a:p>
          <a:p>
            <a:pPr marL="0" indent="0">
              <a:buNone/>
            </a:pPr>
            <a:r>
              <a:rPr lang="cs-CZ" sz="1600" dirty="0">
                <a:latin typeface="Comic Sans MS" pitchFamily="66" charset="0"/>
              </a:rPr>
              <a:t>více než 40 % žen mělo během těhotenství přírůstek vyšší než 15 kg</a:t>
            </a:r>
          </a:p>
          <a:p>
            <a:endParaRPr lang="cs-CZ" sz="1600" dirty="0">
              <a:latin typeface="Comic Sans MS" pitchFamily="66" charset="0"/>
            </a:endParaRPr>
          </a:p>
          <a:p>
            <a:pPr>
              <a:buNone/>
            </a:pPr>
            <a:endParaRPr lang="cs-CZ" sz="1600" dirty="0">
              <a:latin typeface="Comic Sans MS" pitchFamily="66" charset="0"/>
            </a:endParaRPr>
          </a:p>
          <a:p>
            <a:pPr>
              <a:buNone/>
            </a:pPr>
            <a:r>
              <a:rPr lang="cs-CZ" sz="1600" dirty="0">
                <a:latin typeface="Comic Sans MS" pitchFamily="66" charset="0"/>
              </a:rPr>
              <a:t>                                                                                             (Hrubá, Malíková, 2002)</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7D9F11-6924-4620-BA97-ED89ED519DF5}"/>
              </a:ext>
            </a:extLst>
          </p:cNvPr>
          <p:cNvSpPr>
            <a:spLocks noGrp="1"/>
          </p:cNvSpPr>
          <p:nvPr>
            <p:ph type="title"/>
          </p:nvPr>
        </p:nvSpPr>
        <p:spPr/>
        <p:txBody>
          <a:bodyPr/>
          <a:lstStyle/>
          <a:p>
            <a:r>
              <a:rPr lang="cs-CZ" sz="3200" dirty="0">
                <a:solidFill>
                  <a:srgbClr val="04617B"/>
                </a:solidFill>
                <a:latin typeface="Comic Sans MS" pitchFamily="66" charset="0"/>
              </a:rPr>
              <a:t>Průzkumy výživy těhotných žen v ČR</a:t>
            </a:r>
            <a:endParaRPr lang="cs-CZ" dirty="0"/>
          </a:p>
        </p:txBody>
      </p:sp>
      <p:sp>
        <p:nvSpPr>
          <p:cNvPr id="3" name="Zástupný symbol pro obsah 2">
            <a:extLst>
              <a:ext uri="{FF2B5EF4-FFF2-40B4-BE49-F238E27FC236}">
                <a16:creationId xmlns:a16="http://schemas.microsoft.com/office/drawing/2014/main" id="{71E95A58-D832-4432-A621-39A19AD2C672}"/>
              </a:ext>
            </a:extLst>
          </p:cNvPr>
          <p:cNvSpPr>
            <a:spLocks noGrp="1"/>
          </p:cNvSpPr>
          <p:nvPr>
            <p:ph sz="quarter" idx="1"/>
          </p:nvPr>
        </p:nvSpPr>
        <p:spPr/>
        <p:txBody>
          <a:bodyPr>
            <a:normAutofit lnSpcReduction="10000"/>
          </a:bodyPr>
          <a:lstStyle/>
          <a:p>
            <a:r>
              <a:rPr lang="cs-CZ" sz="1800" dirty="0">
                <a:solidFill>
                  <a:schemeClr val="accent3">
                    <a:lumMod val="75000"/>
                  </a:schemeClr>
                </a:solidFill>
                <a:latin typeface="Comic Sans MS" panose="030F0702030302020204" pitchFamily="66" charset="0"/>
              </a:rPr>
              <a:t>PPZ- SZÚ, Praha,    Komplexní intervence v těhotenství</a:t>
            </a:r>
          </a:p>
          <a:p>
            <a:pPr marL="0" indent="0">
              <a:buNone/>
            </a:pPr>
            <a:r>
              <a:rPr lang="cs-CZ" sz="1400" dirty="0">
                <a:solidFill>
                  <a:schemeClr val="accent3">
                    <a:lumMod val="75000"/>
                  </a:schemeClr>
                </a:solidFill>
                <a:latin typeface="Comic Sans MS" panose="030F0702030302020204" pitchFamily="66" charset="0"/>
              </a:rPr>
              <a:t>          2004-2006                         (Janatová, </a:t>
            </a:r>
            <a:r>
              <a:rPr lang="cs-CZ" sz="1400" dirty="0" err="1">
                <a:solidFill>
                  <a:schemeClr val="accent3">
                    <a:lumMod val="75000"/>
                  </a:schemeClr>
                </a:solidFill>
                <a:latin typeface="Comic Sans MS" panose="030F0702030302020204" pitchFamily="66" charset="0"/>
              </a:rPr>
              <a:t>Štundlová</a:t>
            </a:r>
            <a:r>
              <a:rPr lang="cs-CZ" sz="1400" dirty="0">
                <a:solidFill>
                  <a:schemeClr val="accent3">
                    <a:lumMod val="75000"/>
                  </a:schemeClr>
                </a:solidFill>
                <a:latin typeface="Comic Sans MS" panose="030F0702030302020204" pitchFamily="66" charset="0"/>
              </a:rPr>
              <a:t>, Skývová, Uličná)</a:t>
            </a:r>
          </a:p>
          <a:p>
            <a:pPr marL="0" indent="0">
              <a:buNone/>
            </a:pPr>
            <a:r>
              <a:rPr lang="cs-CZ" sz="1400" dirty="0">
                <a:solidFill>
                  <a:schemeClr val="accent3">
                    <a:lumMod val="75000"/>
                  </a:schemeClr>
                </a:solidFill>
                <a:latin typeface="Comic Sans MS" panose="030F0702030302020204" pitchFamily="66" charset="0"/>
              </a:rPr>
              <a:t>             169 žen</a:t>
            </a:r>
          </a:p>
          <a:p>
            <a:pPr marL="0" indent="0">
              <a:buNone/>
            </a:pPr>
            <a:endParaRPr lang="cs-CZ" sz="1400" dirty="0">
              <a:solidFill>
                <a:schemeClr val="accent3">
                  <a:lumMod val="75000"/>
                </a:schemeClr>
              </a:solidFill>
              <a:latin typeface="Comic Sans MS" panose="030F0702030302020204" pitchFamily="66" charset="0"/>
            </a:endParaRPr>
          </a:p>
          <a:p>
            <a:pPr marL="0" indent="0">
              <a:buNone/>
            </a:pPr>
            <a:endParaRPr lang="cs-CZ" sz="1400" dirty="0">
              <a:latin typeface="Comic Sans MS" panose="030F0702030302020204" pitchFamily="66" charset="0"/>
            </a:endParaRPr>
          </a:p>
          <a:p>
            <a:pPr marL="0" indent="0">
              <a:buNone/>
            </a:pPr>
            <a:r>
              <a:rPr lang="cs-CZ" sz="1400" dirty="0">
                <a:latin typeface="Comic Sans MS" panose="030F0702030302020204" pitchFamily="66" charset="0"/>
              </a:rPr>
              <a:t>Informace o zdravém životním stylu ženy získávaly především </a:t>
            </a:r>
            <a:r>
              <a:rPr lang="cs-CZ" sz="1400" dirty="0">
                <a:solidFill>
                  <a:srgbClr val="FF0000"/>
                </a:solidFill>
                <a:latin typeface="Comic Sans MS" panose="030F0702030302020204" pitchFamily="66" charset="0"/>
              </a:rPr>
              <a:t>z reklamy potravinářských a farmaceutických společností</a:t>
            </a:r>
          </a:p>
          <a:p>
            <a:pPr marL="0" indent="0">
              <a:buNone/>
            </a:pPr>
            <a:endParaRPr lang="cs-CZ" sz="1400" dirty="0">
              <a:latin typeface="Comic Sans MS" panose="030F0702030302020204" pitchFamily="66" charset="0"/>
            </a:endParaRPr>
          </a:p>
          <a:p>
            <a:pPr marL="0" indent="0">
              <a:buNone/>
            </a:pPr>
            <a:r>
              <a:rPr lang="cs-CZ" sz="1400" dirty="0">
                <a:latin typeface="Comic Sans MS" panose="030F0702030302020204" pitchFamily="66" charset="0"/>
              </a:rPr>
              <a:t> 1/2 žen uvedla, že v těhotenství změnila způsob stravování</a:t>
            </a:r>
          </a:p>
          <a:p>
            <a:pPr marL="0" indent="0">
              <a:buNone/>
            </a:pPr>
            <a:endParaRPr lang="cs-CZ" sz="1400" dirty="0">
              <a:latin typeface="Comic Sans MS" panose="030F0702030302020204" pitchFamily="66" charset="0"/>
            </a:endParaRPr>
          </a:p>
          <a:p>
            <a:pPr marL="0" indent="0">
              <a:buNone/>
            </a:pPr>
            <a:r>
              <a:rPr lang="cs-CZ" sz="1400" dirty="0">
                <a:solidFill>
                  <a:srgbClr val="FF0000"/>
                </a:solidFill>
                <a:latin typeface="Comic Sans MS" panose="030F0702030302020204" pitchFamily="66" charset="0"/>
              </a:rPr>
              <a:t>79 % žen užívalo doplňky stravy</a:t>
            </a:r>
          </a:p>
          <a:p>
            <a:pPr marL="0" indent="0">
              <a:buNone/>
            </a:pPr>
            <a:endParaRPr lang="cs-CZ" sz="1400" dirty="0">
              <a:solidFill>
                <a:srgbClr val="FF0000"/>
              </a:solidFill>
              <a:latin typeface="Comic Sans MS" panose="030F0702030302020204" pitchFamily="66" charset="0"/>
            </a:endParaRPr>
          </a:p>
          <a:p>
            <a:pPr marL="0" indent="0">
              <a:buNone/>
            </a:pPr>
            <a:r>
              <a:rPr lang="cs-CZ" sz="1400" dirty="0">
                <a:solidFill>
                  <a:srgbClr val="FF0000"/>
                </a:solidFill>
                <a:latin typeface="Comic Sans MS" panose="030F0702030302020204" pitchFamily="66" charset="0"/>
              </a:rPr>
              <a:t>21 % žen nekonzumovalo ryby</a:t>
            </a:r>
          </a:p>
          <a:p>
            <a:pPr marL="0" indent="0">
              <a:buNone/>
            </a:pPr>
            <a:endParaRPr lang="cs-CZ" sz="1400" dirty="0">
              <a:solidFill>
                <a:schemeClr val="accent3">
                  <a:lumMod val="75000"/>
                </a:schemeClr>
              </a:solidFill>
              <a:latin typeface="Comic Sans MS" panose="030F0702030302020204" pitchFamily="66" charset="0"/>
            </a:endParaRPr>
          </a:p>
          <a:p>
            <a:pPr marL="0" indent="0">
              <a:buNone/>
            </a:pPr>
            <a:r>
              <a:rPr lang="cs-CZ" sz="1400" dirty="0">
                <a:solidFill>
                  <a:schemeClr val="tx1">
                    <a:lumMod val="95000"/>
                    <a:lumOff val="5000"/>
                  </a:schemeClr>
                </a:solidFill>
                <a:latin typeface="Comic Sans MS" panose="030F0702030302020204" pitchFamily="66" charset="0"/>
              </a:rPr>
              <a:t>						</a:t>
            </a:r>
            <a:r>
              <a:rPr lang="cs-CZ" sz="1600" dirty="0">
                <a:solidFill>
                  <a:schemeClr val="tx1">
                    <a:lumMod val="95000"/>
                    <a:lumOff val="5000"/>
                  </a:schemeClr>
                </a:solidFill>
                <a:latin typeface="Comic Sans MS" panose="030F0702030302020204" pitchFamily="66" charset="0"/>
              </a:rPr>
              <a:t>(Janatová, 2008)</a:t>
            </a:r>
          </a:p>
        </p:txBody>
      </p:sp>
    </p:spTree>
    <p:extLst>
      <p:ext uri="{BB962C8B-B14F-4D97-AF65-F5344CB8AC3E}">
        <p14:creationId xmlns:p14="http://schemas.microsoft.com/office/powerpoint/2010/main" val="18431011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404664"/>
            <a:ext cx="8153400" cy="990600"/>
          </a:xfrm>
        </p:spPr>
        <p:txBody>
          <a:bodyPr>
            <a:normAutofit/>
          </a:bodyPr>
          <a:lstStyle/>
          <a:p>
            <a:r>
              <a:rPr lang="cs-CZ" sz="3200" dirty="0">
                <a:latin typeface="Comic Sans MS" pitchFamily="66" charset="0"/>
              </a:rPr>
              <a:t>Průzkumy výživy těhotných žen v ČR</a:t>
            </a:r>
            <a:endParaRPr lang="cs-CZ" sz="3200" dirty="0"/>
          </a:p>
        </p:txBody>
      </p:sp>
      <p:sp>
        <p:nvSpPr>
          <p:cNvPr id="3" name="Zástupný symbol pro obsah 2"/>
          <p:cNvSpPr>
            <a:spLocks noGrp="1"/>
          </p:cNvSpPr>
          <p:nvPr>
            <p:ph sz="quarter" idx="1"/>
          </p:nvPr>
        </p:nvSpPr>
        <p:spPr/>
        <p:txBody>
          <a:bodyPr>
            <a:normAutofit lnSpcReduction="10000"/>
          </a:bodyPr>
          <a:lstStyle/>
          <a:p>
            <a:r>
              <a:rPr lang="cs-CZ" sz="1600" dirty="0">
                <a:solidFill>
                  <a:schemeClr val="accent3">
                    <a:lumMod val="75000"/>
                  </a:schemeClr>
                </a:solidFill>
                <a:latin typeface="Comic Sans MS" pitchFamily="66" charset="0"/>
              </a:rPr>
              <a:t>Průzkum z roku 2007, zabývající se pitným režimem těhotných a kojících</a:t>
            </a:r>
          </a:p>
          <a:p>
            <a:endParaRPr lang="cs-CZ" sz="1600" dirty="0">
              <a:latin typeface="Comic Sans MS" pitchFamily="66" charset="0"/>
            </a:endParaRPr>
          </a:p>
          <a:p>
            <a:r>
              <a:rPr lang="cs-CZ" sz="1600" dirty="0">
                <a:latin typeface="Comic Sans MS" pitchFamily="66" charset="0"/>
              </a:rPr>
              <a:t>doporučená množství tekutin přijímá pouze </a:t>
            </a:r>
            <a:r>
              <a:rPr lang="cs-CZ" sz="1600" dirty="0">
                <a:solidFill>
                  <a:srgbClr val="FF0000"/>
                </a:solidFill>
                <a:latin typeface="Comic Sans MS" pitchFamily="66" charset="0"/>
              </a:rPr>
              <a:t>62 %</a:t>
            </a:r>
            <a:r>
              <a:rPr lang="cs-CZ" sz="1600" dirty="0">
                <a:latin typeface="Comic Sans MS" pitchFamily="66" charset="0"/>
              </a:rPr>
              <a:t> těhotných a</a:t>
            </a:r>
            <a:r>
              <a:rPr lang="cs-CZ" sz="1600" dirty="0">
                <a:solidFill>
                  <a:srgbClr val="FF0000"/>
                </a:solidFill>
                <a:latin typeface="Comic Sans MS" pitchFamily="66" charset="0"/>
              </a:rPr>
              <a:t> 61 % </a:t>
            </a:r>
            <a:r>
              <a:rPr lang="cs-CZ" sz="1600" dirty="0">
                <a:latin typeface="Comic Sans MS" pitchFamily="66" charset="0"/>
              </a:rPr>
              <a:t>kojících</a:t>
            </a:r>
          </a:p>
          <a:p>
            <a:endParaRPr lang="cs-CZ" sz="1600" dirty="0">
              <a:latin typeface="Comic Sans MS" pitchFamily="66" charset="0"/>
            </a:endParaRPr>
          </a:p>
          <a:p>
            <a:r>
              <a:rPr lang="cs-CZ" sz="1600" dirty="0">
                <a:latin typeface="Comic Sans MS" pitchFamily="66" charset="0"/>
              </a:rPr>
              <a:t>ženy nejsou dostatečně informovány o potřebném množství tekutin a ni o vhodných nápojích (doporučená množství nadsazují)</a:t>
            </a:r>
          </a:p>
          <a:p>
            <a:endParaRPr lang="cs-CZ" sz="1600" dirty="0">
              <a:latin typeface="Comic Sans MS" pitchFamily="66" charset="0"/>
            </a:endParaRPr>
          </a:p>
          <a:p>
            <a:r>
              <a:rPr lang="cs-CZ" sz="1600" dirty="0">
                <a:latin typeface="Comic Sans MS" pitchFamily="66" charset="0"/>
              </a:rPr>
              <a:t>i když ženy věděly, jaké je doporučované množství tekutin, pitný režim nebyly schopné dodržet-</a:t>
            </a:r>
            <a:r>
              <a:rPr lang="cs-CZ" sz="1600" dirty="0">
                <a:solidFill>
                  <a:srgbClr val="FF0000"/>
                </a:solidFill>
                <a:latin typeface="Comic Sans MS" pitchFamily="66" charset="0"/>
              </a:rPr>
              <a:t>absence žízně</a:t>
            </a:r>
          </a:p>
          <a:p>
            <a:endParaRPr lang="cs-CZ" sz="1600" dirty="0">
              <a:latin typeface="Comic Sans MS" pitchFamily="66" charset="0"/>
            </a:endParaRPr>
          </a:p>
          <a:p>
            <a:r>
              <a:rPr lang="cs-CZ" sz="1600" dirty="0">
                <a:latin typeface="Comic Sans MS" pitchFamily="66" charset="0"/>
              </a:rPr>
              <a:t>ženy nejčastěji konzumovaly: balené vody, vodu z veřejného vodovodu, nápoje na bázi mléka</a:t>
            </a:r>
          </a:p>
          <a:p>
            <a:endParaRPr lang="cs-CZ" sz="1600" dirty="0">
              <a:latin typeface="Comic Sans MS" pitchFamily="66" charset="0"/>
            </a:endParaRPr>
          </a:p>
          <a:p>
            <a:r>
              <a:rPr lang="cs-CZ" sz="1600" dirty="0">
                <a:solidFill>
                  <a:srgbClr val="FF0000"/>
                </a:solidFill>
                <a:latin typeface="Comic Sans MS" pitchFamily="66" charset="0"/>
              </a:rPr>
              <a:t>pouze 17 % žen bylo informováno zdravotnickým personálem</a:t>
            </a:r>
            <a:r>
              <a:rPr lang="cs-CZ" sz="1600" dirty="0">
                <a:latin typeface="Comic Sans MS" pitchFamily="66" charset="0"/>
              </a:rPr>
              <a:t>, největším zdrojem informací-časopisy                                                            (Pokorná, 2007)</a:t>
            </a:r>
          </a:p>
          <a:p>
            <a:endParaRPr lang="cs-CZ" sz="1600" dirty="0">
              <a:latin typeface="Comic Sans MS" pitchFamily="66" charset="0"/>
            </a:endParaRPr>
          </a:p>
          <a:p>
            <a:endParaRPr lang="cs-CZ" sz="1600" dirty="0">
              <a:latin typeface="Comic Sans MS" pitchFamily="66" charset="0"/>
            </a:endParaRPr>
          </a:p>
          <a:p>
            <a:endParaRPr lang="cs-CZ" sz="1600" dirty="0">
              <a:latin typeface="Comic Sans MS" pitchFamily="66" charset="0"/>
            </a:endParaRPr>
          </a:p>
          <a:p>
            <a:endParaRPr lang="cs-CZ" sz="1600" dirty="0">
              <a:latin typeface="Comic Sans MS" pitchFamily="66"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a:latin typeface="Comic Sans MS" pitchFamily="66" charset="0"/>
              </a:rPr>
              <a:t>Průzkumy výživy těhotných žen v ČR</a:t>
            </a:r>
            <a:endParaRPr lang="cs-CZ" sz="3200" dirty="0"/>
          </a:p>
        </p:txBody>
      </p:sp>
      <p:sp>
        <p:nvSpPr>
          <p:cNvPr id="3" name="Zástupný symbol pro obsah 2"/>
          <p:cNvSpPr>
            <a:spLocks noGrp="1"/>
          </p:cNvSpPr>
          <p:nvPr>
            <p:ph sz="quarter" idx="1"/>
          </p:nvPr>
        </p:nvSpPr>
        <p:spPr/>
        <p:txBody>
          <a:bodyPr>
            <a:normAutofit/>
          </a:bodyPr>
          <a:lstStyle/>
          <a:p>
            <a:r>
              <a:rPr lang="cs-CZ" sz="1600" dirty="0">
                <a:solidFill>
                  <a:schemeClr val="accent3">
                    <a:lumMod val="75000"/>
                  </a:schemeClr>
                </a:solidFill>
                <a:latin typeface="Comic Sans MS" pitchFamily="66" charset="0"/>
              </a:rPr>
              <a:t>Průzkum z roku 2009, zabývající se přívodem </a:t>
            </a:r>
            <a:r>
              <a:rPr lang="cs-CZ" sz="1600" dirty="0" err="1">
                <a:solidFill>
                  <a:schemeClr val="accent3">
                    <a:lumMod val="75000"/>
                  </a:schemeClr>
                </a:solidFill>
                <a:latin typeface="Comic Sans MS" pitchFamily="66" charset="0"/>
              </a:rPr>
              <a:t>Fe</a:t>
            </a:r>
            <a:r>
              <a:rPr lang="cs-CZ" sz="1600" dirty="0">
                <a:solidFill>
                  <a:schemeClr val="accent3">
                    <a:lumMod val="75000"/>
                  </a:schemeClr>
                </a:solidFill>
                <a:latin typeface="Comic Sans MS" pitchFamily="66" charset="0"/>
              </a:rPr>
              <a:t> u těhotných žen</a:t>
            </a:r>
          </a:p>
          <a:p>
            <a:pPr>
              <a:buNone/>
            </a:pPr>
            <a:r>
              <a:rPr lang="cs-CZ" sz="1600" dirty="0">
                <a:solidFill>
                  <a:schemeClr val="accent3">
                    <a:lumMod val="75000"/>
                  </a:schemeClr>
                </a:solidFill>
                <a:latin typeface="Comic Sans MS" pitchFamily="66" charset="0"/>
              </a:rPr>
              <a:t>      </a:t>
            </a:r>
            <a:r>
              <a:rPr lang="cs-CZ" sz="1600" dirty="0">
                <a:latin typeface="Comic Sans MS" pitchFamily="66" charset="0"/>
              </a:rPr>
              <a:t>Ve vyspělých zemích trpí </a:t>
            </a:r>
            <a:r>
              <a:rPr lang="cs-CZ" sz="1600" dirty="0" err="1">
                <a:latin typeface="Comic Sans MS" pitchFamily="66" charset="0"/>
              </a:rPr>
              <a:t>sideropenickou</a:t>
            </a:r>
            <a:r>
              <a:rPr lang="cs-CZ" sz="1600" dirty="0">
                <a:latin typeface="Comic Sans MS" pitchFamily="66" charset="0"/>
              </a:rPr>
              <a:t> anémií 14-20 % žen. V těhotenství cca 18 % žen</a:t>
            </a:r>
          </a:p>
          <a:p>
            <a:pPr>
              <a:buNone/>
            </a:pPr>
            <a:r>
              <a:rPr lang="cs-CZ" sz="1600" dirty="0">
                <a:solidFill>
                  <a:schemeClr val="accent3">
                    <a:lumMod val="75000"/>
                  </a:schemeClr>
                </a:solidFill>
                <a:latin typeface="Comic Sans MS" pitchFamily="66" charset="0"/>
              </a:rPr>
              <a:t>      </a:t>
            </a:r>
            <a:r>
              <a:rPr lang="cs-CZ" sz="1600" dirty="0">
                <a:latin typeface="Comic Sans MS" pitchFamily="66" charset="0"/>
              </a:rPr>
              <a:t>Doporučeného denního přívodu železa nedosahuje 58 % žen</a:t>
            </a:r>
          </a:p>
          <a:p>
            <a:pPr>
              <a:buNone/>
            </a:pPr>
            <a:endParaRPr lang="cs-CZ" sz="1600" dirty="0">
              <a:latin typeface="Comic Sans MS" pitchFamily="66" charset="0"/>
            </a:endParaRPr>
          </a:p>
          <a:p>
            <a:pPr>
              <a:buNone/>
            </a:pPr>
            <a:r>
              <a:rPr lang="cs-CZ" sz="1600" dirty="0">
                <a:latin typeface="Comic Sans MS" pitchFamily="66" charset="0"/>
              </a:rPr>
              <a:t>Řešení u těhotných v ČR:</a:t>
            </a:r>
          </a:p>
          <a:p>
            <a:pPr>
              <a:buNone/>
            </a:pPr>
            <a:r>
              <a:rPr lang="cs-CZ" sz="1600" dirty="0">
                <a:latin typeface="Comic Sans MS" pitchFamily="66" charset="0"/>
              </a:rPr>
              <a:t>Hematologické vyšetření těhotné v 1. nebo 2, trimestru  (</a:t>
            </a:r>
            <a:r>
              <a:rPr lang="cs-CZ" sz="1600" dirty="0" err="1">
                <a:latin typeface="Comic Sans MS" pitchFamily="66" charset="0"/>
              </a:rPr>
              <a:t>Hb</a:t>
            </a:r>
            <a:r>
              <a:rPr lang="cs-CZ" sz="1600" dirty="0">
                <a:latin typeface="Comic Sans MS" pitchFamily="66" charset="0"/>
              </a:rPr>
              <a:t>, </a:t>
            </a:r>
            <a:r>
              <a:rPr lang="cs-CZ" sz="1600" dirty="0" err="1">
                <a:latin typeface="Comic Sans MS" pitchFamily="66" charset="0"/>
              </a:rPr>
              <a:t>Ht</a:t>
            </a:r>
            <a:r>
              <a:rPr lang="cs-CZ" sz="1600" dirty="0">
                <a:latin typeface="Comic Sans MS" pitchFamily="66" charset="0"/>
              </a:rPr>
              <a:t>, počet erytrocytů)</a:t>
            </a:r>
          </a:p>
          <a:p>
            <a:pPr>
              <a:buNone/>
            </a:pPr>
            <a:r>
              <a:rPr lang="cs-CZ" sz="1600" dirty="0">
                <a:latin typeface="Comic Sans MS" pitchFamily="66" charset="0"/>
              </a:rPr>
              <a:t>-dle výsledků doporučeny přípravky </a:t>
            </a:r>
            <a:r>
              <a:rPr lang="cs-CZ" sz="1600" dirty="0" err="1">
                <a:latin typeface="Comic Sans MS" pitchFamily="66" charset="0"/>
              </a:rPr>
              <a:t>Fe</a:t>
            </a:r>
            <a:endParaRPr lang="cs-CZ" sz="1600" dirty="0">
              <a:latin typeface="Comic Sans MS" pitchFamily="66" charset="0"/>
            </a:endParaRPr>
          </a:p>
          <a:p>
            <a:pPr>
              <a:buNone/>
            </a:pPr>
            <a:endParaRPr lang="cs-CZ" sz="1600" dirty="0">
              <a:latin typeface="Comic Sans MS" pitchFamily="66" charset="0"/>
            </a:endParaRPr>
          </a:p>
          <a:p>
            <a:pPr>
              <a:buNone/>
            </a:pPr>
            <a:r>
              <a:rPr lang="cs-CZ" sz="1600" dirty="0">
                <a:solidFill>
                  <a:srgbClr val="FF0000"/>
                </a:solidFill>
                <a:latin typeface="Comic Sans MS" pitchFamily="66" charset="0"/>
              </a:rPr>
              <a:t>Hladiny </a:t>
            </a:r>
            <a:r>
              <a:rPr lang="cs-CZ" sz="1600" dirty="0" err="1">
                <a:solidFill>
                  <a:srgbClr val="FF0000"/>
                </a:solidFill>
                <a:latin typeface="Comic Sans MS" pitchFamily="66" charset="0"/>
              </a:rPr>
              <a:t>Hb</a:t>
            </a:r>
            <a:r>
              <a:rPr lang="cs-CZ" sz="1600" dirty="0">
                <a:solidFill>
                  <a:srgbClr val="FF0000"/>
                </a:solidFill>
                <a:latin typeface="Comic Sans MS" pitchFamily="66" charset="0"/>
              </a:rPr>
              <a:t>, </a:t>
            </a:r>
            <a:r>
              <a:rPr lang="cs-CZ" sz="1600" dirty="0" err="1">
                <a:solidFill>
                  <a:srgbClr val="FF0000"/>
                </a:solidFill>
                <a:latin typeface="Comic Sans MS" pitchFamily="66" charset="0"/>
              </a:rPr>
              <a:t>Ht</a:t>
            </a:r>
            <a:r>
              <a:rPr lang="cs-CZ" sz="1600" dirty="0">
                <a:solidFill>
                  <a:srgbClr val="FF0000"/>
                </a:solidFill>
                <a:latin typeface="Comic Sans MS" pitchFamily="66" charset="0"/>
              </a:rPr>
              <a:t>, počet erytrocytů klesají až při výrazném deficitu</a:t>
            </a:r>
            <a:r>
              <a:rPr lang="cs-CZ" sz="1600" dirty="0">
                <a:latin typeface="Comic Sans MS" pitchFamily="66" charset="0"/>
              </a:rPr>
              <a:t>, prvními laboratorními </a:t>
            </a:r>
            <a:r>
              <a:rPr lang="cs-CZ" sz="1600" dirty="0">
                <a:solidFill>
                  <a:schemeClr val="accent3">
                    <a:lumMod val="75000"/>
                  </a:schemeClr>
                </a:solidFill>
                <a:latin typeface="Comic Sans MS" pitchFamily="66" charset="0"/>
              </a:rPr>
              <a:t>ukazateli-feritin v séru, cirkulující transferinový receptor</a:t>
            </a:r>
            <a:r>
              <a:rPr lang="cs-CZ" sz="1600" dirty="0">
                <a:latin typeface="Comic Sans MS" pitchFamily="66" charset="0"/>
              </a:rPr>
              <a:t> a </a:t>
            </a:r>
            <a:r>
              <a:rPr lang="cs-CZ" sz="1600" dirty="0">
                <a:solidFill>
                  <a:schemeClr val="accent3">
                    <a:lumMod val="75000"/>
                  </a:schemeClr>
                </a:solidFill>
                <a:latin typeface="Comic Sans MS" pitchFamily="66" charset="0"/>
              </a:rPr>
              <a:t>vazebná kapacita </a:t>
            </a:r>
            <a:r>
              <a:rPr lang="cs-CZ" sz="1600" dirty="0" err="1">
                <a:solidFill>
                  <a:schemeClr val="accent3">
                    <a:lumMod val="75000"/>
                  </a:schemeClr>
                </a:solidFill>
                <a:latin typeface="Comic Sans MS" pitchFamily="66" charset="0"/>
              </a:rPr>
              <a:t>Fe</a:t>
            </a:r>
            <a:endParaRPr lang="cs-CZ" sz="1600" dirty="0">
              <a:solidFill>
                <a:schemeClr val="accent3">
                  <a:lumMod val="75000"/>
                </a:schemeClr>
              </a:solidFill>
              <a:latin typeface="Comic Sans MS" pitchFamily="66" charset="0"/>
            </a:endParaRPr>
          </a:p>
          <a:p>
            <a:pPr>
              <a:buNone/>
            </a:pPr>
            <a:r>
              <a:rPr lang="cs-CZ" sz="1600" dirty="0">
                <a:latin typeface="Comic Sans MS" pitchFamily="66" charset="0"/>
              </a:rPr>
              <a:t>Indikace přípravků </a:t>
            </a:r>
            <a:r>
              <a:rPr lang="cs-CZ" sz="1600" dirty="0" err="1">
                <a:latin typeface="Comic Sans MS" pitchFamily="66" charset="0"/>
              </a:rPr>
              <a:t>Fe</a:t>
            </a:r>
            <a:r>
              <a:rPr lang="cs-CZ" sz="1600" dirty="0">
                <a:latin typeface="Comic Sans MS" pitchFamily="66" charset="0"/>
              </a:rPr>
              <a:t>-nejednotná</a:t>
            </a:r>
          </a:p>
          <a:p>
            <a:pPr>
              <a:buNone/>
            </a:pPr>
            <a:r>
              <a:rPr lang="cs-CZ" sz="1600" dirty="0">
                <a:latin typeface="Comic Sans MS" pitchFamily="66" charset="0"/>
              </a:rPr>
              <a:t>                                                                                    (Pokorná , 2009)</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a:latin typeface="Comic Sans MS" pitchFamily="66" charset="0"/>
              </a:rPr>
              <a:t>Průzkumy výživy těhotných žen v ČR</a:t>
            </a:r>
            <a:endParaRPr lang="cs-CZ" sz="3200" dirty="0"/>
          </a:p>
        </p:txBody>
      </p:sp>
      <p:sp>
        <p:nvSpPr>
          <p:cNvPr id="3" name="Zástupný symbol pro obsah 2"/>
          <p:cNvSpPr>
            <a:spLocks noGrp="1"/>
          </p:cNvSpPr>
          <p:nvPr>
            <p:ph sz="quarter" idx="1"/>
          </p:nvPr>
        </p:nvSpPr>
        <p:spPr/>
        <p:txBody>
          <a:bodyPr>
            <a:normAutofit fontScale="25000" lnSpcReduction="20000"/>
          </a:bodyPr>
          <a:lstStyle/>
          <a:p>
            <a:r>
              <a:rPr lang="cs-CZ" sz="8000" dirty="0">
                <a:latin typeface="Comic Sans MS" pitchFamily="66" charset="0"/>
              </a:rPr>
              <a:t>Norma </a:t>
            </a:r>
            <a:r>
              <a:rPr lang="cs-CZ" sz="8000" dirty="0" err="1">
                <a:latin typeface="Comic Sans MS" pitchFamily="66" charset="0"/>
              </a:rPr>
              <a:t>Hb</a:t>
            </a:r>
            <a:r>
              <a:rPr lang="cs-CZ" sz="8000" dirty="0">
                <a:latin typeface="Comic Sans MS" pitchFamily="66" charset="0"/>
              </a:rPr>
              <a:t> pro ženy do 120 g/l, pro těhotné ženy </a:t>
            </a:r>
            <a:r>
              <a:rPr lang="cs-CZ" sz="8000" dirty="0">
                <a:solidFill>
                  <a:srgbClr val="FF0000"/>
                </a:solidFill>
                <a:latin typeface="Comic Sans MS" pitchFamily="66" charset="0"/>
              </a:rPr>
              <a:t>110-100g/l</a:t>
            </a:r>
            <a:r>
              <a:rPr lang="cs-CZ" sz="8000" dirty="0">
                <a:latin typeface="Comic Sans MS" pitchFamily="66" charset="0"/>
              </a:rPr>
              <a:t>.</a:t>
            </a:r>
          </a:p>
          <a:p>
            <a:endParaRPr lang="cs-CZ" sz="8000" dirty="0">
              <a:latin typeface="Comic Sans MS" pitchFamily="66" charset="0"/>
            </a:endParaRPr>
          </a:p>
          <a:p>
            <a:r>
              <a:rPr lang="cs-CZ" sz="8000" dirty="0">
                <a:latin typeface="Comic Sans MS" pitchFamily="66" charset="0"/>
              </a:rPr>
              <a:t>Celkově v těhotenství stoupne objem plazmy o 40-60 % (estrogeny, progesteron vliv na osu renin-</a:t>
            </a:r>
            <a:r>
              <a:rPr lang="cs-CZ" sz="8000" dirty="0" err="1">
                <a:latin typeface="Comic Sans MS" pitchFamily="66" charset="0"/>
              </a:rPr>
              <a:t>angiotenzin</a:t>
            </a:r>
            <a:r>
              <a:rPr lang="cs-CZ" sz="8000" dirty="0">
                <a:latin typeface="Comic Sans MS" pitchFamily="66" charset="0"/>
              </a:rPr>
              <a:t>-aldosteron)</a:t>
            </a:r>
          </a:p>
          <a:p>
            <a:r>
              <a:rPr lang="cs-CZ" sz="8000" dirty="0">
                <a:latin typeface="Comic Sans MS" pitchFamily="66" charset="0"/>
              </a:rPr>
              <a:t>Objem </a:t>
            </a:r>
            <a:r>
              <a:rPr lang="cs-CZ" sz="8000" dirty="0" err="1">
                <a:latin typeface="Comic Sans MS" pitchFamily="66" charset="0"/>
              </a:rPr>
              <a:t>erytrocytární</a:t>
            </a:r>
            <a:r>
              <a:rPr lang="cs-CZ" sz="8000" dirty="0">
                <a:latin typeface="Comic Sans MS" pitchFamily="66" charset="0"/>
              </a:rPr>
              <a:t> masy naroste jen o 20-30 %</a:t>
            </a:r>
          </a:p>
          <a:p>
            <a:r>
              <a:rPr lang="cs-CZ" sz="8000" dirty="0">
                <a:latin typeface="Comic Sans MS" pitchFamily="66" charset="0"/>
              </a:rPr>
              <a:t>Vzniká –HEMODILUCE = zředění krve zvětšením objemu tekutiny v cévách</a:t>
            </a:r>
          </a:p>
          <a:p>
            <a:r>
              <a:rPr lang="cs-CZ" sz="8000" dirty="0">
                <a:latin typeface="Comic Sans MS" pitchFamily="66" charset="0"/>
              </a:rPr>
              <a:t>Koncentrace </a:t>
            </a:r>
            <a:r>
              <a:rPr lang="cs-CZ" sz="8000" dirty="0" err="1">
                <a:latin typeface="Comic Sans MS" pitchFamily="66" charset="0"/>
              </a:rPr>
              <a:t>Hb</a:t>
            </a:r>
            <a:r>
              <a:rPr lang="cs-CZ" sz="8000" dirty="0">
                <a:latin typeface="Comic Sans MS" pitchFamily="66" charset="0"/>
              </a:rPr>
              <a:t> klesá o 10-20 g/l není anémie (chorobný stav)</a:t>
            </a:r>
          </a:p>
          <a:p>
            <a:pPr>
              <a:buNone/>
            </a:pPr>
            <a:endParaRPr lang="cs-CZ" sz="8000" dirty="0">
              <a:latin typeface="Comic Sans MS" pitchFamily="66" charset="0"/>
            </a:endParaRPr>
          </a:p>
          <a:p>
            <a:pPr>
              <a:buNone/>
            </a:pPr>
            <a:r>
              <a:rPr lang="cs-CZ" sz="8000" dirty="0">
                <a:latin typeface="Comic Sans MS" pitchFamily="66" charset="0"/>
              </a:rPr>
              <a:t>HEMODILUCE  umožňuje lepší průtok krve placentou a větší objem krve slouží při porodu jako </a:t>
            </a:r>
          </a:p>
          <a:p>
            <a:pPr>
              <a:buNone/>
            </a:pPr>
            <a:r>
              <a:rPr lang="cs-CZ" sz="8000" dirty="0">
                <a:latin typeface="Times New Roman"/>
                <a:cs typeface="Times New Roman"/>
              </a:rPr>
              <a:t>„</a:t>
            </a:r>
            <a:r>
              <a:rPr lang="cs-CZ" sz="8000" dirty="0">
                <a:latin typeface="Comic Sans MS" pitchFamily="66" charset="0"/>
                <a:cs typeface="Times New Roman"/>
              </a:rPr>
              <a:t>autotransfuze</a:t>
            </a:r>
            <a:r>
              <a:rPr lang="cs-CZ" sz="8000" dirty="0">
                <a:latin typeface="Comic Sans MS" pitchFamily="66" charset="0"/>
              </a:rPr>
              <a:t> </a:t>
            </a:r>
            <a:r>
              <a:rPr lang="cs-CZ" sz="8000" dirty="0">
                <a:latin typeface="Comic Sans MS" pitchFamily="66" charset="0"/>
                <a:cs typeface="Times New Roman"/>
              </a:rPr>
              <a:t>”(pomáhá vyrovnávat krevní ztráty)</a:t>
            </a:r>
          </a:p>
          <a:p>
            <a:pPr>
              <a:buNone/>
            </a:pPr>
            <a:endParaRPr lang="cs-CZ" sz="8000" dirty="0">
              <a:latin typeface="Comic Sans MS" pitchFamily="66" charset="0"/>
            </a:endParaRPr>
          </a:p>
          <a:p>
            <a:pPr>
              <a:buNone/>
            </a:pPr>
            <a:r>
              <a:rPr lang="cs-CZ" sz="8000" dirty="0">
                <a:latin typeface="Comic Sans MS" pitchFamily="66" charset="0"/>
              </a:rPr>
              <a:t>Absence poklesu koncentrace </a:t>
            </a:r>
            <a:r>
              <a:rPr lang="cs-CZ" sz="8000" dirty="0" err="1">
                <a:latin typeface="Comic Sans MS" pitchFamily="66" charset="0"/>
              </a:rPr>
              <a:t>Hb</a:t>
            </a:r>
            <a:r>
              <a:rPr lang="cs-CZ" sz="8000" dirty="0">
                <a:latin typeface="Comic Sans MS" pitchFamily="66" charset="0"/>
              </a:rPr>
              <a:t>-patologická-často u těhotenstvím indukované hypertenze a </a:t>
            </a:r>
            <a:r>
              <a:rPr lang="cs-CZ" sz="8000" dirty="0" err="1">
                <a:latin typeface="Comic Sans MS" pitchFamily="66" charset="0"/>
              </a:rPr>
              <a:t>preeklampsie</a:t>
            </a:r>
            <a:r>
              <a:rPr lang="cs-CZ" sz="8000" dirty="0">
                <a:latin typeface="Comic Sans MS" pitchFamily="66" charset="0"/>
              </a:rPr>
              <a:t>               </a:t>
            </a:r>
            <a:r>
              <a:rPr lang="cs-CZ" sz="6400" dirty="0">
                <a:latin typeface="Comic Sans MS" pitchFamily="66" charset="0"/>
              </a:rPr>
              <a:t>(Pokorná, 2009)</a:t>
            </a:r>
          </a:p>
          <a:p>
            <a:endParaRPr lang="cs-CZ" sz="8000" dirty="0">
              <a:latin typeface="Comic Sans MS" pitchFamily="66" charset="0"/>
            </a:endParaRPr>
          </a:p>
          <a:p>
            <a:endParaRPr lang="cs-CZ" sz="8000" dirty="0">
              <a:latin typeface="Comic Sans MS" pitchFamily="66" charset="0"/>
            </a:endParaRPr>
          </a:p>
          <a:p>
            <a:endParaRPr lang="cs-CZ" sz="8000" dirty="0">
              <a:latin typeface="Comic Sans MS" pitchFamily="66" charset="0"/>
            </a:endParaRPr>
          </a:p>
          <a:p>
            <a:endParaRPr lang="cs-CZ" sz="3200" dirty="0">
              <a:latin typeface="Comic Sans MS" pitchFamily="66" charset="0"/>
            </a:endParaRPr>
          </a:p>
          <a:p>
            <a:endParaRPr lang="cs-CZ" sz="3200" dirty="0">
              <a:latin typeface="Comic Sans MS" pitchFamily="66" charset="0"/>
            </a:endParaRPr>
          </a:p>
          <a:p>
            <a:pPr>
              <a:buNone/>
            </a:pPr>
            <a:r>
              <a:rPr lang="cs-CZ" sz="1800" dirty="0">
                <a:latin typeface="Comic Sans MS" pitchFamily="66" charset="0"/>
              </a:rPr>
              <a:t>                                                                                                             </a:t>
            </a:r>
          </a:p>
          <a:p>
            <a:pPr>
              <a:buNone/>
            </a:pPr>
            <a:endParaRPr lang="cs-CZ" sz="1800" dirty="0">
              <a:latin typeface="Comic Sans MS" pitchFamily="66" charset="0"/>
            </a:endParaRPr>
          </a:p>
          <a:p>
            <a:pPr>
              <a:buNone/>
            </a:pPr>
            <a:endParaRPr lang="cs-CZ" sz="1800" dirty="0">
              <a:latin typeface="Comic Sans MS" pitchFamily="66" charset="0"/>
            </a:endParaRPr>
          </a:p>
          <a:p>
            <a:pPr>
              <a:buNone/>
            </a:pPr>
            <a:endParaRPr lang="cs-CZ" sz="1800" dirty="0">
              <a:latin typeface="Comic Sans MS" pitchFamily="66" charset="0"/>
            </a:endParaRPr>
          </a:p>
          <a:p>
            <a:pPr>
              <a:buNone/>
            </a:pPr>
            <a:endParaRPr lang="cs-CZ" sz="1800" dirty="0">
              <a:latin typeface="Comic Sans MS" pitchFamily="66"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a:latin typeface="Comic Sans MS" pitchFamily="66" charset="0"/>
              </a:rPr>
              <a:t>Průzkumy výživy těhotných žen v ČR</a:t>
            </a:r>
            <a:endParaRPr lang="cs-CZ" sz="3200" dirty="0"/>
          </a:p>
        </p:txBody>
      </p:sp>
      <p:sp>
        <p:nvSpPr>
          <p:cNvPr id="3" name="Zástupný symbol pro obsah 2"/>
          <p:cNvSpPr>
            <a:spLocks noGrp="1"/>
          </p:cNvSpPr>
          <p:nvPr>
            <p:ph sz="quarter" idx="1"/>
          </p:nvPr>
        </p:nvSpPr>
        <p:spPr/>
        <p:txBody>
          <a:bodyPr>
            <a:normAutofit/>
          </a:bodyPr>
          <a:lstStyle/>
          <a:p>
            <a:r>
              <a:rPr lang="cs-CZ" sz="1800" dirty="0">
                <a:latin typeface="Comic Sans MS" pitchFamily="66" charset="0"/>
              </a:rPr>
              <a:t>Ve výzkumu bylo zjištěno, že:</a:t>
            </a:r>
          </a:p>
          <a:p>
            <a:endParaRPr lang="cs-CZ" sz="1800" dirty="0">
              <a:latin typeface="Comic Sans MS" pitchFamily="66" charset="0"/>
            </a:endParaRPr>
          </a:p>
          <a:p>
            <a:r>
              <a:rPr lang="cs-CZ" sz="1800" dirty="0">
                <a:latin typeface="Comic Sans MS" pitchFamily="66" charset="0"/>
              </a:rPr>
              <a:t>Ženy užívající přípravky </a:t>
            </a:r>
            <a:r>
              <a:rPr lang="cs-CZ" sz="1800" dirty="0" err="1">
                <a:latin typeface="Comic Sans MS" pitchFamily="66" charset="0"/>
              </a:rPr>
              <a:t>Fe</a:t>
            </a:r>
            <a:r>
              <a:rPr lang="cs-CZ" sz="1800" dirty="0">
                <a:latin typeface="Comic Sans MS" pitchFamily="66" charset="0"/>
              </a:rPr>
              <a:t>, konzumují méně často potraviny zlepšující jeho status</a:t>
            </a:r>
          </a:p>
          <a:p>
            <a:endParaRPr lang="cs-CZ" sz="1800" dirty="0">
              <a:latin typeface="Comic Sans MS" pitchFamily="66" charset="0"/>
            </a:endParaRPr>
          </a:p>
          <a:p>
            <a:r>
              <a:rPr lang="cs-CZ" sz="1800" dirty="0">
                <a:latin typeface="Comic Sans MS" pitchFamily="66" charset="0"/>
              </a:rPr>
              <a:t>Zdá se, že kouření má negativní vliv na status </a:t>
            </a:r>
            <a:r>
              <a:rPr lang="cs-CZ" sz="1800" dirty="0" err="1">
                <a:latin typeface="Comic Sans MS" pitchFamily="66" charset="0"/>
              </a:rPr>
              <a:t>Fe</a:t>
            </a:r>
            <a:r>
              <a:rPr lang="cs-CZ" sz="1800" dirty="0">
                <a:latin typeface="Comic Sans MS" pitchFamily="66" charset="0"/>
              </a:rPr>
              <a:t> v těhotenství</a:t>
            </a:r>
          </a:p>
          <a:p>
            <a:endParaRPr lang="cs-CZ" sz="1800" dirty="0">
              <a:latin typeface="Comic Sans MS" pitchFamily="66" charset="0"/>
            </a:endParaRPr>
          </a:p>
          <a:p>
            <a:r>
              <a:rPr lang="cs-CZ" sz="1800" dirty="0">
                <a:latin typeface="Comic Sans MS" pitchFamily="66" charset="0"/>
              </a:rPr>
              <a:t>Informovanost žen o výživě zdravotníky je nedostatečná, ženy často získávají informace ze zdrojů méně validních</a:t>
            </a:r>
          </a:p>
          <a:p>
            <a:endParaRPr lang="cs-CZ" sz="1800" dirty="0">
              <a:latin typeface="Comic Sans MS" pitchFamily="66" charset="0"/>
            </a:endParaRPr>
          </a:p>
          <a:p>
            <a:pPr>
              <a:buNone/>
            </a:pPr>
            <a:r>
              <a:rPr lang="cs-CZ" sz="1800" dirty="0">
                <a:latin typeface="Comic Sans MS" pitchFamily="66" charset="0"/>
              </a:rPr>
              <a:t>                                                                                           (Pokorná, 2009)</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a:latin typeface="Comic Sans MS" pitchFamily="66" charset="0"/>
              </a:rPr>
              <a:t>Průzkumy výživy těhotných žen v ČR</a:t>
            </a:r>
            <a:endParaRPr lang="cs-CZ" sz="3200" dirty="0"/>
          </a:p>
        </p:txBody>
      </p:sp>
      <p:sp>
        <p:nvSpPr>
          <p:cNvPr id="3" name="Zástupný symbol pro obsah 2"/>
          <p:cNvSpPr>
            <a:spLocks noGrp="1"/>
          </p:cNvSpPr>
          <p:nvPr>
            <p:ph sz="quarter" idx="1"/>
          </p:nvPr>
        </p:nvSpPr>
        <p:spPr/>
        <p:txBody>
          <a:bodyPr>
            <a:normAutofit/>
          </a:bodyPr>
          <a:lstStyle/>
          <a:p>
            <a:r>
              <a:rPr lang="cs-CZ" sz="1800" dirty="0">
                <a:solidFill>
                  <a:schemeClr val="accent3">
                    <a:lumMod val="75000"/>
                  </a:schemeClr>
                </a:solidFill>
                <a:latin typeface="Comic Sans MS" pitchFamily="66" charset="0"/>
              </a:rPr>
              <a:t>Co by mohlo situaci ohledně přijmu </a:t>
            </a:r>
            <a:r>
              <a:rPr lang="cs-CZ" sz="1800" dirty="0" err="1">
                <a:solidFill>
                  <a:schemeClr val="accent3">
                    <a:lumMod val="75000"/>
                  </a:schemeClr>
                </a:solidFill>
                <a:latin typeface="Comic Sans MS" pitchFamily="66" charset="0"/>
              </a:rPr>
              <a:t>Fe</a:t>
            </a:r>
            <a:r>
              <a:rPr lang="cs-CZ" sz="1800" dirty="0">
                <a:solidFill>
                  <a:schemeClr val="accent3">
                    <a:lumMod val="75000"/>
                  </a:schemeClr>
                </a:solidFill>
                <a:latin typeface="Comic Sans MS" pitchFamily="66" charset="0"/>
              </a:rPr>
              <a:t> u těhotných žen zlepšit?</a:t>
            </a:r>
          </a:p>
          <a:p>
            <a:endParaRPr lang="cs-CZ" sz="1800" dirty="0">
              <a:solidFill>
                <a:schemeClr val="accent3">
                  <a:lumMod val="75000"/>
                </a:schemeClr>
              </a:solidFill>
            </a:endParaRPr>
          </a:p>
          <a:p>
            <a:r>
              <a:rPr lang="cs-CZ" sz="1800" dirty="0">
                <a:latin typeface="Comic Sans MS" pitchFamily="66" charset="0"/>
              </a:rPr>
              <a:t>Sjednocení diagnostiky nedostatku </a:t>
            </a:r>
            <a:r>
              <a:rPr lang="cs-CZ" sz="1800" dirty="0" err="1">
                <a:latin typeface="Comic Sans MS" pitchFamily="66" charset="0"/>
              </a:rPr>
              <a:t>Fe</a:t>
            </a:r>
            <a:endParaRPr lang="cs-CZ" sz="1800" dirty="0">
              <a:latin typeface="Comic Sans MS" pitchFamily="66" charset="0"/>
            </a:endParaRPr>
          </a:p>
          <a:p>
            <a:pPr>
              <a:buNone/>
            </a:pPr>
            <a:r>
              <a:rPr lang="cs-CZ" sz="1800" dirty="0">
                <a:latin typeface="Comic Sans MS" pitchFamily="66" charset="0"/>
              </a:rPr>
              <a:t>      -zařadit paušálně i </a:t>
            </a:r>
            <a:r>
              <a:rPr lang="cs-CZ" sz="1800" dirty="0">
                <a:solidFill>
                  <a:schemeClr val="accent1">
                    <a:lumMod val="75000"/>
                  </a:schemeClr>
                </a:solidFill>
                <a:latin typeface="Comic Sans MS" pitchFamily="66" charset="0"/>
              </a:rPr>
              <a:t>odběr feritinu, cirkulujícího transferinového receptoru</a:t>
            </a:r>
            <a:r>
              <a:rPr lang="cs-CZ" sz="1800" dirty="0">
                <a:solidFill>
                  <a:schemeClr val="accent3">
                    <a:lumMod val="75000"/>
                  </a:schemeClr>
                </a:solidFill>
                <a:latin typeface="Comic Sans MS" pitchFamily="66" charset="0"/>
              </a:rPr>
              <a:t> </a:t>
            </a:r>
            <a:r>
              <a:rPr lang="cs-CZ" sz="1800" dirty="0">
                <a:latin typeface="Comic Sans MS" pitchFamily="66" charset="0"/>
              </a:rPr>
              <a:t>a </a:t>
            </a:r>
            <a:r>
              <a:rPr lang="cs-CZ" sz="1800" dirty="0">
                <a:solidFill>
                  <a:schemeClr val="accent1">
                    <a:lumMod val="75000"/>
                  </a:schemeClr>
                </a:solidFill>
                <a:latin typeface="Comic Sans MS" pitchFamily="66" charset="0"/>
              </a:rPr>
              <a:t>vazebnou kapacitu </a:t>
            </a:r>
            <a:r>
              <a:rPr lang="cs-CZ" sz="1800" dirty="0" err="1">
                <a:solidFill>
                  <a:schemeClr val="accent1">
                    <a:lumMod val="75000"/>
                  </a:schemeClr>
                </a:solidFill>
                <a:latin typeface="Comic Sans MS" pitchFamily="66" charset="0"/>
              </a:rPr>
              <a:t>Fe</a:t>
            </a:r>
            <a:endParaRPr lang="cs-CZ" sz="1800" dirty="0">
              <a:solidFill>
                <a:schemeClr val="accent1">
                  <a:lumMod val="75000"/>
                </a:schemeClr>
              </a:solidFill>
              <a:latin typeface="Comic Sans MS" pitchFamily="66" charset="0"/>
            </a:endParaRPr>
          </a:p>
          <a:p>
            <a:pPr>
              <a:buNone/>
            </a:pPr>
            <a:r>
              <a:rPr lang="cs-CZ" sz="1800" dirty="0">
                <a:solidFill>
                  <a:schemeClr val="accent1">
                    <a:lumMod val="75000"/>
                  </a:schemeClr>
                </a:solidFill>
                <a:latin typeface="Comic Sans MS" pitchFamily="66" charset="0"/>
              </a:rPr>
              <a:t>      </a:t>
            </a:r>
            <a:r>
              <a:rPr lang="cs-CZ" sz="1800" dirty="0">
                <a:latin typeface="Comic Sans MS" pitchFamily="66" charset="0"/>
              </a:rPr>
              <a:t>-vyšetřovat ženy již v </a:t>
            </a:r>
            <a:r>
              <a:rPr lang="cs-CZ" sz="1800" dirty="0">
                <a:solidFill>
                  <a:schemeClr val="accent1">
                    <a:lumMod val="75000"/>
                  </a:schemeClr>
                </a:solidFill>
                <a:latin typeface="Comic Sans MS" pitchFamily="66" charset="0"/>
              </a:rPr>
              <a:t>1. trimestru</a:t>
            </a:r>
          </a:p>
          <a:p>
            <a:r>
              <a:rPr lang="cs-CZ" sz="1800" dirty="0">
                <a:latin typeface="Comic Sans MS" pitchFamily="66" charset="0"/>
              </a:rPr>
              <a:t>Pokud dojde ke snížení zásob </a:t>
            </a:r>
            <a:r>
              <a:rPr lang="cs-CZ" sz="1800" dirty="0" err="1">
                <a:latin typeface="Comic Sans MS" pitchFamily="66" charset="0"/>
              </a:rPr>
              <a:t>Fe</a:t>
            </a:r>
            <a:r>
              <a:rPr lang="cs-CZ" sz="1800" dirty="0">
                <a:latin typeface="Comic Sans MS" pitchFamily="66" charset="0"/>
              </a:rPr>
              <a:t> –zaměřit se nejdříve na stravovací návyky až poté přistoupit k předepisování přípravků </a:t>
            </a:r>
            <a:r>
              <a:rPr lang="cs-CZ" sz="1800" dirty="0" err="1">
                <a:latin typeface="Comic Sans MS" pitchFamily="66" charset="0"/>
              </a:rPr>
              <a:t>Fe</a:t>
            </a:r>
            <a:endParaRPr lang="cs-CZ" sz="1800" dirty="0">
              <a:latin typeface="Comic Sans MS" pitchFamily="66" charset="0"/>
            </a:endParaRPr>
          </a:p>
          <a:p>
            <a:endParaRPr lang="cs-CZ" sz="1800" dirty="0">
              <a:latin typeface="Comic Sans MS" pitchFamily="66" charset="0"/>
            </a:endParaRPr>
          </a:p>
          <a:p>
            <a:r>
              <a:rPr lang="cs-CZ" sz="1800" dirty="0">
                <a:solidFill>
                  <a:srgbClr val="FF0000"/>
                </a:solidFill>
                <a:latin typeface="Comic Sans MS" pitchFamily="66" charset="0"/>
              </a:rPr>
              <a:t>Zaměřit se na stravování ženy již v </a:t>
            </a:r>
            <a:r>
              <a:rPr lang="cs-CZ" sz="1800" dirty="0" err="1">
                <a:solidFill>
                  <a:srgbClr val="FF0000"/>
                </a:solidFill>
                <a:latin typeface="Comic Sans MS" pitchFamily="66" charset="0"/>
              </a:rPr>
              <a:t>prekoncepčním</a:t>
            </a:r>
            <a:r>
              <a:rPr lang="cs-CZ" sz="1800" dirty="0">
                <a:solidFill>
                  <a:srgbClr val="FF0000"/>
                </a:solidFill>
                <a:latin typeface="Comic Sans MS" pitchFamily="66" charset="0"/>
              </a:rPr>
              <a:t> období ! </a:t>
            </a:r>
          </a:p>
          <a:p>
            <a:pPr>
              <a:buNone/>
            </a:pPr>
            <a:endParaRPr lang="cs-CZ" sz="1800" dirty="0">
              <a:latin typeface="Comic Sans MS" pitchFamily="66" charset="0"/>
            </a:endParaRPr>
          </a:p>
          <a:p>
            <a:pPr>
              <a:buNone/>
            </a:pPr>
            <a:r>
              <a:rPr lang="cs-CZ" sz="1800" dirty="0">
                <a:latin typeface="Comic Sans MS" pitchFamily="66" charset="0"/>
              </a:rPr>
              <a:t>                                                                                 (Pokorná, 2009)</a:t>
            </a:r>
          </a:p>
          <a:p>
            <a:pPr>
              <a:buNone/>
            </a:pPr>
            <a:endParaRPr lang="cs-CZ" sz="1800" dirty="0">
              <a:solidFill>
                <a:schemeClr val="accent1">
                  <a:lumMod val="75000"/>
                </a:schemeClr>
              </a:solidFill>
              <a:latin typeface="Comic Sans MS" pitchFamily="66" charset="0"/>
            </a:endParaRPr>
          </a:p>
          <a:p>
            <a:pPr>
              <a:buNone/>
            </a:pPr>
            <a:endParaRPr lang="cs-CZ" sz="1800" dirty="0">
              <a:solidFill>
                <a:schemeClr val="accent1">
                  <a:lumMod val="75000"/>
                </a:schemeClr>
              </a:solidFill>
              <a:latin typeface="Comic Sans MS" pitchFamily="66" charset="0"/>
            </a:endParaRPr>
          </a:p>
          <a:p>
            <a:endParaRPr lang="cs-CZ" sz="18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dirty="0">
                <a:latin typeface="Comic Sans MS" pitchFamily="66" charset="0"/>
              </a:rPr>
              <a:t>P</a:t>
            </a:r>
            <a:r>
              <a:rPr lang="cs-CZ" sz="3100" dirty="0">
                <a:latin typeface="Comic Sans MS" pitchFamily="66" charset="0"/>
              </a:rPr>
              <a:t>růzkumy výživy těhotných žen v ČR</a:t>
            </a:r>
            <a:endParaRPr lang="cs-CZ" sz="3100" dirty="0"/>
          </a:p>
        </p:txBody>
      </p:sp>
      <p:sp>
        <p:nvSpPr>
          <p:cNvPr id="3" name="Zástupný symbol pro obsah 2"/>
          <p:cNvSpPr>
            <a:spLocks noGrp="1"/>
          </p:cNvSpPr>
          <p:nvPr>
            <p:ph sz="quarter" idx="1"/>
          </p:nvPr>
        </p:nvSpPr>
        <p:spPr/>
        <p:txBody>
          <a:bodyPr>
            <a:normAutofit/>
          </a:bodyPr>
          <a:lstStyle/>
          <a:p>
            <a:r>
              <a:rPr lang="cs-CZ" sz="1800" dirty="0">
                <a:solidFill>
                  <a:schemeClr val="accent3">
                    <a:lumMod val="75000"/>
                  </a:schemeClr>
                </a:solidFill>
                <a:latin typeface="Comic Sans MS" pitchFamily="66" charset="0"/>
              </a:rPr>
              <a:t>Průzkum z roku 2004-2006, sledování výživy těhotných žen,</a:t>
            </a:r>
          </a:p>
          <a:p>
            <a:pPr>
              <a:buNone/>
            </a:pPr>
            <a:r>
              <a:rPr lang="cs-CZ" sz="1800" dirty="0">
                <a:solidFill>
                  <a:schemeClr val="accent3">
                    <a:lumMod val="75000"/>
                  </a:schemeClr>
                </a:solidFill>
                <a:latin typeface="Comic Sans MS" pitchFamily="66" charset="0"/>
              </a:rPr>
              <a:t>     221 těhotných, do 25tt, průměrný věk 26,5 let</a:t>
            </a:r>
          </a:p>
          <a:p>
            <a:pPr>
              <a:buNone/>
            </a:pPr>
            <a:endParaRPr lang="cs-CZ" sz="1800" dirty="0">
              <a:solidFill>
                <a:schemeClr val="accent3">
                  <a:lumMod val="75000"/>
                </a:schemeClr>
              </a:solidFill>
              <a:latin typeface="Comic Sans MS" pitchFamily="66" charset="0"/>
            </a:endParaRPr>
          </a:p>
          <a:p>
            <a:pPr>
              <a:buNone/>
            </a:pPr>
            <a:r>
              <a:rPr lang="cs-CZ" sz="1800" dirty="0">
                <a:latin typeface="Comic Sans MS" pitchFamily="66" charset="0"/>
              </a:rPr>
              <a:t>Metodika:</a:t>
            </a:r>
          </a:p>
          <a:p>
            <a:pPr>
              <a:buNone/>
            </a:pPr>
            <a:endParaRPr lang="cs-CZ" sz="1800" dirty="0">
              <a:latin typeface="Comic Sans MS" pitchFamily="66" charset="0"/>
            </a:endParaRPr>
          </a:p>
          <a:p>
            <a:pPr>
              <a:buNone/>
            </a:pPr>
            <a:r>
              <a:rPr lang="cs-CZ" sz="1800" dirty="0">
                <a:latin typeface="Comic Sans MS" pitchFamily="66" charset="0"/>
              </a:rPr>
              <a:t>K získání stravovacích zvyklostí byla použita metoda 24 h </a:t>
            </a:r>
            <a:r>
              <a:rPr lang="cs-CZ" sz="1800" dirty="0" err="1">
                <a:latin typeface="Comic Sans MS" pitchFamily="66" charset="0"/>
              </a:rPr>
              <a:t>Recallu</a:t>
            </a:r>
            <a:r>
              <a:rPr lang="cs-CZ" sz="1800" dirty="0">
                <a:latin typeface="Comic Sans MS" pitchFamily="66" charset="0"/>
              </a:rPr>
              <a:t>, zjištěné potraviny a nápoje byly převedeny (dle porcí) do potravinové pyramidy</a:t>
            </a:r>
          </a:p>
          <a:p>
            <a:pPr>
              <a:buNone/>
            </a:pPr>
            <a:r>
              <a:rPr lang="cs-CZ" sz="1800" dirty="0">
                <a:latin typeface="Comic Sans MS" pitchFamily="66" charset="0"/>
              </a:rPr>
              <a:t>Poté byla těhotná intervenovaná, ve které skupině potravin  by se měla zlepšit a o kolik porcí</a:t>
            </a:r>
          </a:p>
          <a:p>
            <a:pPr>
              <a:buNone/>
            </a:pPr>
            <a:r>
              <a:rPr lang="cs-CZ" sz="1800" dirty="0">
                <a:latin typeface="Comic Sans MS" pitchFamily="66" charset="0"/>
              </a:rPr>
              <a:t>Za 4-6 týdnů bylo vše zopakováno-cíl přiblížit se doporučením</a:t>
            </a:r>
          </a:p>
          <a:p>
            <a:pPr>
              <a:buNone/>
            </a:pPr>
            <a:r>
              <a:rPr lang="cs-CZ" sz="1800" dirty="0">
                <a:latin typeface="Comic Sans MS" pitchFamily="66" charset="0"/>
              </a:rPr>
              <a:t>Také byl požit FFQ              </a:t>
            </a:r>
          </a:p>
          <a:p>
            <a:pPr>
              <a:buNone/>
            </a:pPr>
            <a:r>
              <a:rPr lang="cs-CZ" sz="1800" dirty="0">
                <a:latin typeface="Comic Sans MS" pitchFamily="66" charset="0"/>
              </a:rPr>
              <a:t>                                                                                      (Mottlová, 2008)</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latin typeface="Comic Sans MS" pitchFamily="66" charset="0"/>
              </a:rPr>
              <a:t>Výživa před početím </a:t>
            </a:r>
          </a:p>
        </p:txBody>
      </p:sp>
      <p:sp>
        <p:nvSpPr>
          <p:cNvPr id="3" name="Zástupný symbol pro obsah 2"/>
          <p:cNvSpPr>
            <a:spLocks noGrp="1"/>
          </p:cNvSpPr>
          <p:nvPr>
            <p:ph sz="quarter" idx="1"/>
          </p:nvPr>
        </p:nvSpPr>
        <p:spPr/>
        <p:txBody>
          <a:bodyPr>
            <a:normAutofit fontScale="25000" lnSpcReduction="20000"/>
          </a:bodyPr>
          <a:lstStyle/>
          <a:p>
            <a:pPr>
              <a:buNone/>
            </a:pPr>
            <a:r>
              <a:rPr lang="cs-CZ" sz="5000" dirty="0">
                <a:latin typeface="Comic Sans MS" pitchFamily="66" charset="0"/>
              </a:rPr>
              <a:t>Na co se zaměřit:</a:t>
            </a:r>
          </a:p>
          <a:p>
            <a:pPr>
              <a:buNone/>
            </a:pPr>
            <a:endParaRPr lang="cs-CZ" dirty="0">
              <a:latin typeface="Comic Sans MS" pitchFamily="66" charset="0"/>
            </a:endParaRPr>
          </a:p>
          <a:p>
            <a:pPr>
              <a:lnSpc>
                <a:spcPct val="120000"/>
              </a:lnSpc>
              <a:buFont typeface="Wingdings" pitchFamily="2" charset="2"/>
              <a:buChar char="§"/>
            </a:pPr>
            <a:r>
              <a:rPr lang="cs-CZ" sz="6400" b="1" dirty="0">
                <a:latin typeface="Comic Sans MS" pitchFamily="66" charset="0"/>
              </a:rPr>
              <a:t>Optimální tělesná hmotnost</a:t>
            </a:r>
          </a:p>
          <a:p>
            <a:pPr>
              <a:lnSpc>
                <a:spcPct val="120000"/>
              </a:lnSpc>
              <a:buFont typeface="Wingdings" pitchFamily="2" charset="2"/>
              <a:buChar char="§"/>
            </a:pPr>
            <a:r>
              <a:rPr lang="cs-CZ" sz="6400" b="1" dirty="0">
                <a:latin typeface="Comic Sans MS" pitchFamily="66" charset="0"/>
              </a:rPr>
              <a:t>Polynenasycené mastné kyseliny EPA,DHA </a:t>
            </a:r>
            <a:r>
              <a:rPr lang="cs-CZ" sz="6400" dirty="0">
                <a:latin typeface="Comic Sans MS" pitchFamily="66" charset="0"/>
              </a:rPr>
              <a:t>(nervová soustava dítěte se začíná utvářet už kolem 3.týdne těhotenství)</a:t>
            </a:r>
          </a:p>
          <a:p>
            <a:pPr>
              <a:lnSpc>
                <a:spcPct val="120000"/>
              </a:lnSpc>
              <a:buFont typeface="Wingdings" pitchFamily="2" charset="2"/>
              <a:buChar char="§"/>
            </a:pPr>
            <a:r>
              <a:rPr lang="cs-CZ" sz="6400" b="1" dirty="0">
                <a:latin typeface="Comic Sans MS" pitchFamily="66" charset="0"/>
              </a:rPr>
              <a:t>Jod</a:t>
            </a:r>
            <a:r>
              <a:rPr lang="cs-CZ" sz="6400" dirty="0">
                <a:latin typeface="Comic Sans MS" pitchFamily="66" charset="0"/>
              </a:rPr>
              <a:t> (nedostatek na počátku těhotenství-závažné poruchy vývoje plodu) </a:t>
            </a:r>
          </a:p>
          <a:p>
            <a:pPr>
              <a:lnSpc>
                <a:spcPct val="120000"/>
              </a:lnSpc>
              <a:buNone/>
            </a:pPr>
            <a:r>
              <a:rPr lang="cs-CZ" sz="6400" dirty="0">
                <a:latin typeface="Comic Sans MS" pitchFamily="66" charset="0"/>
              </a:rPr>
              <a:t>       nedostatek: nižší porodní hmotnost, špatné prospívání, postižení mozku dítěte</a:t>
            </a:r>
          </a:p>
          <a:p>
            <a:pPr>
              <a:lnSpc>
                <a:spcPct val="120000"/>
              </a:lnSpc>
              <a:buFont typeface="Wingdings" pitchFamily="2" charset="2"/>
              <a:buChar char="§"/>
            </a:pPr>
            <a:r>
              <a:rPr lang="cs-CZ" sz="6400" b="1" dirty="0">
                <a:latin typeface="Comic Sans MS" pitchFamily="66" charset="0"/>
              </a:rPr>
              <a:t>Železo </a:t>
            </a:r>
            <a:r>
              <a:rPr lang="cs-CZ" sz="6400" dirty="0">
                <a:latin typeface="Comic Sans MS" pitchFamily="66" charset="0"/>
              </a:rPr>
              <a:t>(strava bohatá na železo)</a:t>
            </a:r>
          </a:p>
          <a:p>
            <a:pPr>
              <a:lnSpc>
                <a:spcPct val="120000"/>
              </a:lnSpc>
              <a:buNone/>
            </a:pPr>
            <a:r>
              <a:rPr lang="cs-CZ" sz="6400" dirty="0">
                <a:latin typeface="Comic Sans MS" pitchFamily="66" charset="0"/>
              </a:rPr>
              <a:t>      - určující jsou zásoby před početím</a:t>
            </a:r>
          </a:p>
          <a:p>
            <a:pPr>
              <a:lnSpc>
                <a:spcPct val="120000"/>
              </a:lnSpc>
              <a:buNone/>
            </a:pPr>
            <a:r>
              <a:rPr lang="cs-CZ" sz="6400" dirty="0">
                <a:latin typeface="Comic Sans MS" pitchFamily="66" charset="0"/>
              </a:rPr>
              <a:t>ZDROJE: </a:t>
            </a:r>
            <a:r>
              <a:rPr lang="cs-CZ" sz="6600" dirty="0">
                <a:latin typeface="Comic Sans MS" pitchFamily="66" charset="0"/>
              </a:rPr>
              <a:t>červené maso, listová zelenina, špenát </a:t>
            </a:r>
            <a:endParaRPr lang="cs-CZ" sz="6400" dirty="0">
              <a:latin typeface="Comic Sans MS" pitchFamily="66" charset="0"/>
            </a:endParaRPr>
          </a:p>
          <a:p>
            <a:pPr>
              <a:lnSpc>
                <a:spcPct val="120000"/>
              </a:lnSpc>
              <a:buFont typeface="Wingdings" pitchFamily="2" charset="2"/>
              <a:buChar char="§"/>
            </a:pPr>
            <a:r>
              <a:rPr lang="cs-CZ" sz="6400" b="1" dirty="0">
                <a:latin typeface="Comic Sans MS" pitchFamily="66" charset="0"/>
              </a:rPr>
              <a:t>Kyselina listová </a:t>
            </a:r>
            <a:r>
              <a:rPr lang="cs-CZ" sz="6400" dirty="0">
                <a:latin typeface="Comic Sans MS" pitchFamily="66" charset="0"/>
              </a:rPr>
              <a:t>(600 </a:t>
            </a:r>
            <a:r>
              <a:rPr lang="el-GR" sz="6400" dirty="0">
                <a:latin typeface="Comic Sans MS" pitchFamily="66" charset="0"/>
                <a:cs typeface="Times New Roman"/>
              </a:rPr>
              <a:t>μ</a:t>
            </a:r>
            <a:r>
              <a:rPr lang="cs-CZ" sz="6400" dirty="0">
                <a:latin typeface="Comic Sans MS" pitchFamily="66" charset="0"/>
                <a:cs typeface="Times New Roman"/>
              </a:rPr>
              <a:t>g/den) </a:t>
            </a:r>
          </a:p>
          <a:p>
            <a:pPr>
              <a:lnSpc>
                <a:spcPct val="120000"/>
              </a:lnSpc>
              <a:buFont typeface="Wingdings" pitchFamily="2" charset="2"/>
              <a:buChar char="§"/>
            </a:pPr>
            <a:r>
              <a:rPr lang="cs-CZ" sz="6400" dirty="0">
                <a:latin typeface="Comic Sans MS" pitchFamily="66" charset="0"/>
                <a:cs typeface="Times New Roman"/>
              </a:rPr>
              <a:t>Nervová trubice dítěte se uzavírá  mezi 22.-28.dnem těhotenství</a:t>
            </a:r>
          </a:p>
          <a:p>
            <a:pPr>
              <a:lnSpc>
                <a:spcPct val="120000"/>
              </a:lnSpc>
              <a:buNone/>
            </a:pPr>
            <a:r>
              <a:rPr lang="cs-CZ" sz="6400" dirty="0">
                <a:latin typeface="Comic Sans MS" pitchFamily="66" charset="0"/>
                <a:cs typeface="Times New Roman"/>
              </a:rPr>
              <a:t>     - již 3 měsíce před početím a v prvním trimestru </a:t>
            </a:r>
          </a:p>
          <a:p>
            <a:pPr>
              <a:lnSpc>
                <a:spcPct val="120000"/>
              </a:lnSpc>
              <a:buNone/>
            </a:pPr>
            <a:r>
              <a:rPr lang="cs-CZ" sz="6400" dirty="0">
                <a:latin typeface="Comic Sans MS" pitchFamily="66" charset="0"/>
                <a:cs typeface="Times New Roman"/>
              </a:rPr>
              <a:t>400</a:t>
            </a:r>
            <a:r>
              <a:rPr lang="cs-CZ" sz="6400" dirty="0">
                <a:latin typeface="Comic Sans MS" pitchFamily="66" charset="0"/>
              </a:rPr>
              <a:t> </a:t>
            </a:r>
            <a:r>
              <a:rPr lang="el-GR" sz="6400" dirty="0">
                <a:latin typeface="Comic Sans MS" pitchFamily="66" charset="0"/>
                <a:cs typeface="Times New Roman"/>
              </a:rPr>
              <a:t>μ</a:t>
            </a:r>
            <a:r>
              <a:rPr lang="cs-CZ" sz="6400" dirty="0">
                <a:latin typeface="Comic Sans MS" pitchFamily="66" charset="0"/>
                <a:cs typeface="Times New Roman"/>
              </a:rPr>
              <a:t>g v doplňcích stravy a běžná strava</a:t>
            </a:r>
          </a:p>
          <a:p>
            <a:pPr>
              <a:lnSpc>
                <a:spcPct val="120000"/>
              </a:lnSpc>
              <a:buNone/>
            </a:pPr>
            <a:r>
              <a:rPr lang="cs-CZ" sz="6400" dirty="0">
                <a:latin typeface="Comic Sans MS" pitchFamily="66" charset="0"/>
                <a:cs typeface="Times New Roman"/>
              </a:rPr>
              <a:t>       !!!! kuřačky, HAK, špatná výživa,alkohol !!!!!! </a:t>
            </a:r>
          </a:p>
          <a:p>
            <a:pPr>
              <a:lnSpc>
                <a:spcPct val="120000"/>
              </a:lnSpc>
              <a:buNone/>
            </a:pPr>
            <a:r>
              <a:rPr lang="cs-CZ" sz="6400" dirty="0">
                <a:latin typeface="Comic Sans MS" pitchFamily="66" charset="0"/>
                <a:cs typeface="Times New Roman"/>
              </a:rPr>
              <a:t>ZDROJE: listová zelenina, košťálová zelenina, ořechy, luštěniny, pšeničné klíčky, obiloviny, kvasnice, vnitřnosti </a:t>
            </a:r>
            <a:endParaRPr lang="cs-CZ" sz="6400" dirty="0">
              <a:latin typeface="Comic Sans MS" pitchFamily="66"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dirty="0">
                <a:latin typeface="Comic Sans MS" pitchFamily="66" charset="0"/>
              </a:rPr>
              <a:t>Průzkumy výživy těhotných žen v ČR</a:t>
            </a:r>
            <a:endParaRPr lang="cs-CZ" sz="2800" dirty="0"/>
          </a:p>
        </p:txBody>
      </p:sp>
      <p:sp>
        <p:nvSpPr>
          <p:cNvPr id="3" name="Zástupný symbol pro obsah 2"/>
          <p:cNvSpPr>
            <a:spLocks noGrp="1"/>
          </p:cNvSpPr>
          <p:nvPr>
            <p:ph sz="quarter" idx="1"/>
          </p:nvPr>
        </p:nvSpPr>
        <p:spPr/>
        <p:txBody>
          <a:bodyPr>
            <a:normAutofit/>
          </a:bodyPr>
          <a:lstStyle/>
          <a:p>
            <a:r>
              <a:rPr lang="cs-CZ" sz="2800" dirty="0">
                <a:solidFill>
                  <a:schemeClr val="accent2">
                    <a:lumMod val="75000"/>
                  </a:schemeClr>
                </a:solidFill>
                <a:latin typeface="Comic Sans MS" pitchFamily="66" charset="0"/>
              </a:rPr>
              <a:t>Výsledky:</a:t>
            </a:r>
          </a:p>
          <a:p>
            <a:endParaRPr lang="cs-CZ" sz="1800" dirty="0">
              <a:solidFill>
                <a:schemeClr val="accent2">
                  <a:lumMod val="75000"/>
                </a:schemeClr>
              </a:solidFill>
              <a:latin typeface="Comic Sans MS" pitchFamily="66" charset="0"/>
            </a:endParaRPr>
          </a:p>
          <a:p>
            <a:endParaRPr lang="cs-CZ" sz="1800" dirty="0">
              <a:solidFill>
                <a:schemeClr val="accent2">
                  <a:lumMod val="75000"/>
                </a:schemeClr>
              </a:solidFill>
              <a:latin typeface="Comic Sans MS" pitchFamily="66" charset="0"/>
            </a:endParaRPr>
          </a:p>
        </p:txBody>
      </p:sp>
      <p:graphicFrame>
        <p:nvGraphicFramePr>
          <p:cNvPr id="4" name="Tabulka 3"/>
          <p:cNvGraphicFramePr>
            <a:graphicFrameLocks noGrp="1"/>
          </p:cNvGraphicFramePr>
          <p:nvPr/>
        </p:nvGraphicFramePr>
        <p:xfrm>
          <a:off x="251520" y="2204864"/>
          <a:ext cx="8496943" cy="4174779"/>
        </p:xfrm>
        <a:graphic>
          <a:graphicData uri="http://schemas.openxmlformats.org/drawingml/2006/table">
            <a:tbl>
              <a:tblPr firstRow="1" bandRow="1">
                <a:tableStyleId>{5C22544A-7EE6-4342-B048-85BDC9FD1C3A}</a:tableStyleId>
              </a:tblPr>
              <a:tblGrid>
                <a:gridCol w="1213849">
                  <a:extLst>
                    <a:ext uri="{9D8B030D-6E8A-4147-A177-3AD203B41FA5}">
                      <a16:colId xmlns:a16="http://schemas.microsoft.com/office/drawing/2014/main" val="20000"/>
                    </a:ext>
                  </a:extLst>
                </a:gridCol>
                <a:gridCol w="1213849">
                  <a:extLst>
                    <a:ext uri="{9D8B030D-6E8A-4147-A177-3AD203B41FA5}">
                      <a16:colId xmlns:a16="http://schemas.microsoft.com/office/drawing/2014/main" val="20001"/>
                    </a:ext>
                  </a:extLst>
                </a:gridCol>
                <a:gridCol w="1213849">
                  <a:extLst>
                    <a:ext uri="{9D8B030D-6E8A-4147-A177-3AD203B41FA5}">
                      <a16:colId xmlns:a16="http://schemas.microsoft.com/office/drawing/2014/main" val="20002"/>
                    </a:ext>
                  </a:extLst>
                </a:gridCol>
                <a:gridCol w="1213849">
                  <a:extLst>
                    <a:ext uri="{9D8B030D-6E8A-4147-A177-3AD203B41FA5}">
                      <a16:colId xmlns:a16="http://schemas.microsoft.com/office/drawing/2014/main" val="20003"/>
                    </a:ext>
                  </a:extLst>
                </a:gridCol>
                <a:gridCol w="1213849">
                  <a:extLst>
                    <a:ext uri="{9D8B030D-6E8A-4147-A177-3AD203B41FA5}">
                      <a16:colId xmlns:a16="http://schemas.microsoft.com/office/drawing/2014/main" val="20004"/>
                    </a:ext>
                  </a:extLst>
                </a:gridCol>
                <a:gridCol w="1213849">
                  <a:extLst>
                    <a:ext uri="{9D8B030D-6E8A-4147-A177-3AD203B41FA5}">
                      <a16:colId xmlns:a16="http://schemas.microsoft.com/office/drawing/2014/main" val="20005"/>
                    </a:ext>
                  </a:extLst>
                </a:gridCol>
                <a:gridCol w="1213849">
                  <a:extLst>
                    <a:ext uri="{9D8B030D-6E8A-4147-A177-3AD203B41FA5}">
                      <a16:colId xmlns:a16="http://schemas.microsoft.com/office/drawing/2014/main" val="20006"/>
                    </a:ext>
                  </a:extLst>
                </a:gridCol>
              </a:tblGrid>
              <a:tr h="660073">
                <a:tc>
                  <a:txBody>
                    <a:bodyPr/>
                    <a:lstStyle/>
                    <a:p>
                      <a:pPr algn="ctr">
                        <a:spcAft>
                          <a:spcPts val="0"/>
                        </a:spcAft>
                      </a:pPr>
                      <a:r>
                        <a:rPr lang="cs-CZ" sz="1600" dirty="0">
                          <a:latin typeface="Comic Sans MS" pitchFamily="66" charset="0"/>
                          <a:ea typeface="Times New Roman"/>
                          <a:cs typeface="Times New Roman"/>
                        </a:rPr>
                        <a:t>Potravinová skupina</a:t>
                      </a:r>
                    </a:p>
                  </a:txBody>
                  <a:tcPr marL="44450" marR="44450" marT="0" marB="0" anchor="b"/>
                </a:tc>
                <a:tc>
                  <a:txBody>
                    <a:bodyPr/>
                    <a:lstStyle/>
                    <a:p>
                      <a:pPr algn="ctr">
                        <a:spcAft>
                          <a:spcPts val="0"/>
                        </a:spcAft>
                      </a:pPr>
                      <a:r>
                        <a:rPr lang="cs-CZ" sz="1600" dirty="0">
                          <a:latin typeface="Comic Sans MS" pitchFamily="66" charset="0"/>
                          <a:ea typeface="Times New Roman"/>
                          <a:cs typeface="Times New Roman"/>
                        </a:rPr>
                        <a:t>5 obiloviny</a:t>
                      </a:r>
                    </a:p>
                  </a:txBody>
                  <a:tcPr marL="44450" marR="44450" marT="0" marB="0" anchor="b"/>
                </a:tc>
                <a:tc>
                  <a:txBody>
                    <a:bodyPr/>
                    <a:lstStyle/>
                    <a:p>
                      <a:pPr algn="ctr">
                        <a:spcAft>
                          <a:spcPts val="0"/>
                        </a:spcAft>
                      </a:pPr>
                      <a:r>
                        <a:rPr lang="cs-CZ" sz="1600" dirty="0">
                          <a:latin typeface="Comic Sans MS" pitchFamily="66" charset="0"/>
                          <a:ea typeface="Times New Roman"/>
                          <a:cs typeface="Times New Roman"/>
                        </a:rPr>
                        <a:t>4 zelenina</a:t>
                      </a:r>
                    </a:p>
                  </a:txBody>
                  <a:tcPr marL="44450" marR="44450" marT="0" marB="0" anchor="b"/>
                </a:tc>
                <a:tc>
                  <a:txBody>
                    <a:bodyPr/>
                    <a:lstStyle/>
                    <a:p>
                      <a:pPr algn="ctr">
                        <a:spcAft>
                          <a:spcPts val="0"/>
                        </a:spcAft>
                      </a:pPr>
                      <a:r>
                        <a:rPr lang="cs-CZ" sz="1600" dirty="0">
                          <a:latin typeface="Comic Sans MS" pitchFamily="66" charset="0"/>
                          <a:ea typeface="Times New Roman"/>
                          <a:cs typeface="Times New Roman"/>
                        </a:rPr>
                        <a:t>3 ovoce</a:t>
                      </a:r>
                    </a:p>
                  </a:txBody>
                  <a:tcPr marL="44450" marR="44450" marT="0" marB="0" anchor="b"/>
                </a:tc>
                <a:tc>
                  <a:txBody>
                    <a:bodyPr/>
                    <a:lstStyle/>
                    <a:p>
                      <a:pPr algn="ctr">
                        <a:spcAft>
                          <a:spcPts val="0"/>
                        </a:spcAft>
                      </a:pPr>
                      <a:r>
                        <a:rPr lang="cs-CZ" sz="1600" dirty="0">
                          <a:latin typeface="Comic Sans MS" pitchFamily="66" charset="0"/>
                          <a:ea typeface="Times New Roman"/>
                          <a:cs typeface="Times New Roman"/>
                        </a:rPr>
                        <a:t>3 mléko</a:t>
                      </a:r>
                    </a:p>
                  </a:txBody>
                  <a:tcPr marL="44450" marR="44450" marT="0" marB="0" anchor="b"/>
                </a:tc>
                <a:tc>
                  <a:txBody>
                    <a:bodyPr/>
                    <a:lstStyle/>
                    <a:p>
                      <a:pPr algn="ctr">
                        <a:spcAft>
                          <a:spcPts val="0"/>
                        </a:spcAft>
                      </a:pPr>
                      <a:r>
                        <a:rPr lang="cs-CZ" sz="1600" dirty="0">
                          <a:latin typeface="Comic Sans MS" pitchFamily="66" charset="0"/>
                          <a:ea typeface="Times New Roman"/>
                          <a:cs typeface="Times New Roman"/>
                        </a:rPr>
                        <a:t>2 maso</a:t>
                      </a:r>
                    </a:p>
                  </a:txBody>
                  <a:tcPr marL="44450" marR="44450" marT="0" marB="0" anchor="b"/>
                </a:tc>
                <a:tc>
                  <a:txBody>
                    <a:bodyPr/>
                    <a:lstStyle/>
                    <a:p>
                      <a:pPr algn="ctr">
                        <a:spcAft>
                          <a:spcPts val="0"/>
                        </a:spcAft>
                      </a:pPr>
                      <a:r>
                        <a:rPr lang="cs-CZ" sz="1600" dirty="0">
                          <a:latin typeface="Comic Sans MS" pitchFamily="66" charset="0"/>
                          <a:ea typeface="Times New Roman"/>
                          <a:cs typeface="Times New Roman"/>
                        </a:rPr>
                        <a:t>Max2 sůl, tuky cukry</a:t>
                      </a:r>
                    </a:p>
                  </a:txBody>
                  <a:tcPr marL="44450" marR="44450" marT="0" marB="0" anchor="b"/>
                </a:tc>
                <a:extLst>
                  <a:ext uri="{0D108BD9-81ED-4DB2-BD59-A6C34878D82A}">
                    <a16:rowId xmlns:a16="http://schemas.microsoft.com/office/drawing/2014/main" val="10000"/>
                  </a:ext>
                </a:extLst>
              </a:tr>
              <a:tr h="660073">
                <a:tc>
                  <a:txBody>
                    <a:bodyPr/>
                    <a:lstStyle/>
                    <a:p>
                      <a:pPr algn="ctr">
                        <a:spcAft>
                          <a:spcPts val="0"/>
                        </a:spcAft>
                      </a:pPr>
                      <a:r>
                        <a:rPr lang="cs-CZ" sz="1600">
                          <a:latin typeface="Comic Sans MS" pitchFamily="66" charset="0"/>
                          <a:ea typeface="Times New Roman"/>
                          <a:cs typeface="Times New Roman"/>
                        </a:rPr>
                        <a:t>průměr porcí před intervencí</a:t>
                      </a:r>
                    </a:p>
                  </a:txBody>
                  <a:tcPr marL="44450" marR="44450" marT="0" marB="0" anchor="b"/>
                </a:tc>
                <a:tc>
                  <a:txBody>
                    <a:bodyPr/>
                    <a:lstStyle/>
                    <a:p>
                      <a:pPr algn="ctr">
                        <a:spcAft>
                          <a:spcPts val="0"/>
                        </a:spcAft>
                      </a:pPr>
                      <a:r>
                        <a:rPr lang="cs-CZ" sz="1600">
                          <a:latin typeface="Comic Sans MS" pitchFamily="66" charset="0"/>
                          <a:ea typeface="Times New Roman"/>
                          <a:cs typeface="Times New Roman"/>
                        </a:rPr>
                        <a:t>3,6 / +/- 1,88</a:t>
                      </a:r>
                    </a:p>
                  </a:txBody>
                  <a:tcPr marL="44450" marR="44450" marT="0" marB="0" anchor="b"/>
                </a:tc>
                <a:tc>
                  <a:txBody>
                    <a:bodyPr/>
                    <a:lstStyle/>
                    <a:p>
                      <a:pPr algn="ctr">
                        <a:spcAft>
                          <a:spcPts val="0"/>
                        </a:spcAft>
                      </a:pPr>
                      <a:r>
                        <a:rPr lang="cs-CZ" sz="1600">
                          <a:latin typeface="Comic Sans MS" pitchFamily="66" charset="0"/>
                          <a:ea typeface="Times New Roman"/>
                          <a:cs typeface="Times New Roman"/>
                        </a:rPr>
                        <a:t>1,3 / +/- 1,11</a:t>
                      </a:r>
                    </a:p>
                  </a:txBody>
                  <a:tcPr marL="44450" marR="44450" marT="0" marB="0" anchor="b"/>
                </a:tc>
                <a:tc>
                  <a:txBody>
                    <a:bodyPr/>
                    <a:lstStyle/>
                    <a:p>
                      <a:pPr algn="ctr">
                        <a:spcAft>
                          <a:spcPts val="0"/>
                        </a:spcAft>
                      </a:pPr>
                      <a:r>
                        <a:rPr lang="cs-CZ" sz="1600">
                          <a:latin typeface="Comic Sans MS" pitchFamily="66" charset="0"/>
                          <a:ea typeface="Times New Roman"/>
                          <a:cs typeface="Times New Roman"/>
                        </a:rPr>
                        <a:t>1,62 / +/- 1,19</a:t>
                      </a:r>
                    </a:p>
                  </a:txBody>
                  <a:tcPr marL="44450" marR="44450" marT="0" marB="0" anchor="b"/>
                </a:tc>
                <a:tc>
                  <a:txBody>
                    <a:bodyPr/>
                    <a:lstStyle/>
                    <a:p>
                      <a:pPr algn="ctr">
                        <a:spcAft>
                          <a:spcPts val="0"/>
                        </a:spcAft>
                      </a:pPr>
                      <a:r>
                        <a:rPr lang="cs-CZ" sz="1600">
                          <a:latin typeface="Comic Sans MS" pitchFamily="66" charset="0"/>
                          <a:ea typeface="Times New Roman"/>
                          <a:cs typeface="Times New Roman"/>
                        </a:rPr>
                        <a:t>1,7 / +/- 0,87</a:t>
                      </a:r>
                    </a:p>
                  </a:txBody>
                  <a:tcPr marL="44450" marR="44450" marT="0" marB="0" anchor="b"/>
                </a:tc>
                <a:tc>
                  <a:txBody>
                    <a:bodyPr/>
                    <a:lstStyle/>
                    <a:p>
                      <a:pPr algn="ctr">
                        <a:spcAft>
                          <a:spcPts val="0"/>
                        </a:spcAft>
                      </a:pPr>
                      <a:r>
                        <a:rPr lang="cs-CZ" sz="1600">
                          <a:latin typeface="Comic Sans MS" pitchFamily="66" charset="0"/>
                          <a:ea typeface="Times New Roman"/>
                          <a:cs typeface="Times New Roman"/>
                        </a:rPr>
                        <a:t>1,3 / +/- 0,94</a:t>
                      </a:r>
                    </a:p>
                  </a:txBody>
                  <a:tcPr marL="44450" marR="44450" marT="0" marB="0" anchor="b"/>
                </a:tc>
                <a:tc>
                  <a:txBody>
                    <a:bodyPr/>
                    <a:lstStyle/>
                    <a:p>
                      <a:pPr algn="ctr">
                        <a:spcAft>
                          <a:spcPts val="0"/>
                        </a:spcAft>
                      </a:pPr>
                      <a:r>
                        <a:rPr lang="cs-CZ" sz="1600">
                          <a:latin typeface="Comic Sans MS" pitchFamily="66" charset="0"/>
                          <a:ea typeface="Times New Roman"/>
                          <a:cs typeface="Times New Roman"/>
                        </a:rPr>
                        <a:t>1,7 / +/- 0,89</a:t>
                      </a:r>
                    </a:p>
                  </a:txBody>
                  <a:tcPr marL="44450" marR="44450" marT="0" marB="0" anchor="b"/>
                </a:tc>
                <a:extLst>
                  <a:ext uri="{0D108BD9-81ED-4DB2-BD59-A6C34878D82A}">
                    <a16:rowId xmlns:a16="http://schemas.microsoft.com/office/drawing/2014/main" val="10001"/>
                  </a:ext>
                </a:extLst>
              </a:tr>
              <a:tr h="660073">
                <a:tc>
                  <a:txBody>
                    <a:bodyPr/>
                    <a:lstStyle/>
                    <a:p>
                      <a:pPr algn="ctr">
                        <a:spcAft>
                          <a:spcPts val="0"/>
                        </a:spcAft>
                      </a:pPr>
                      <a:r>
                        <a:rPr lang="cs-CZ" sz="1600">
                          <a:latin typeface="Comic Sans MS" pitchFamily="66" charset="0"/>
                          <a:ea typeface="Times New Roman"/>
                          <a:cs typeface="Times New Roman"/>
                        </a:rPr>
                        <a:t>průměr porcí po intervenci</a:t>
                      </a:r>
                    </a:p>
                  </a:txBody>
                  <a:tcPr marL="44450" marR="44450" marT="0" marB="0" anchor="b"/>
                </a:tc>
                <a:tc>
                  <a:txBody>
                    <a:bodyPr/>
                    <a:lstStyle/>
                    <a:p>
                      <a:pPr algn="ctr">
                        <a:spcAft>
                          <a:spcPts val="0"/>
                        </a:spcAft>
                      </a:pPr>
                      <a:r>
                        <a:rPr lang="cs-CZ" sz="1600">
                          <a:latin typeface="Comic Sans MS" pitchFamily="66" charset="0"/>
                          <a:ea typeface="Times New Roman"/>
                          <a:cs typeface="Times New Roman"/>
                        </a:rPr>
                        <a:t>4,3 / +/- 1,4</a:t>
                      </a:r>
                    </a:p>
                  </a:txBody>
                  <a:tcPr marL="44450" marR="44450" marT="0" marB="0" anchor="b"/>
                </a:tc>
                <a:tc>
                  <a:txBody>
                    <a:bodyPr/>
                    <a:lstStyle/>
                    <a:p>
                      <a:pPr algn="ctr">
                        <a:spcAft>
                          <a:spcPts val="0"/>
                        </a:spcAft>
                      </a:pPr>
                      <a:r>
                        <a:rPr lang="cs-CZ" sz="1600">
                          <a:latin typeface="Comic Sans MS" pitchFamily="66" charset="0"/>
                          <a:ea typeface="Times New Roman"/>
                          <a:cs typeface="Times New Roman"/>
                        </a:rPr>
                        <a:t>2,6 / +/- 1,22</a:t>
                      </a:r>
                    </a:p>
                  </a:txBody>
                  <a:tcPr marL="44450" marR="44450" marT="0" marB="0" anchor="b"/>
                </a:tc>
                <a:tc>
                  <a:txBody>
                    <a:bodyPr/>
                    <a:lstStyle/>
                    <a:p>
                      <a:pPr algn="ctr">
                        <a:spcAft>
                          <a:spcPts val="0"/>
                        </a:spcAft>
                      </a:pPr>
                      <a:r>
                        <a:rPr lang="cs-CZ" sz="1600">
                          <a:latin typeface="Comic Sans MS" pitchFamily="66" charset="0"/>
                          <a:ea typeface="Times New Roman"/>
                          <a:cs typeface="Times New Roman"/>
                        </a:rPr>
                        <a:t>1,68 / +/- 1,01</a:t>
                      </a:r>
                    </a:p>
                  </a:txBody>
                  <a:tcPr marL="44450" marR="44450" marT="0" marB="0" anchor="b"/>
                </a:tc>
                <a:tc>
                  <a:txBody>
                    <a:bodyPr/>
                    <a:lstStyle/>
                    <a:p>
                      <a:pPr algn="ctr">
                        <a:spcAft>
                          <a:spcPts val="0"/>
                        </a:spcAft>
                      </a:pPr>
                      <a:r>
                        <a:rPr lang="cs-CZ" sz="1600">
                          <a:latin typeface="Comic Sans MS" pitchFamily="66" charset="0"/>
                          <a:ea typeface="Times New Roman"/>
                          <a:cs typeface="Times New Roman"/>
                        </a:rPr>
                        <a:t>1,9/ +/- 0,95</a:t>
                      </a:r>
                    </a:p>
                  </a:txBody>
                  <a:tcPr marL="44450" marR="44450" marT="0" marB="0" anchor="b"/>
                </a:tc>
                <a:tc>
                  <a:txBody>
                    <a:bodyPr/>
                    <a:lstStyle/>
                    <a:p>
                      <a:pPr algn="ctr">
                        <a:spcAft>
                          <a:spcPts val="0"/>
                        </a:spcAft>
                      </a:pPr>
                      <a:r>
                        <a:rPr lang="cs-CZ" sz="1600">
                          <a:latin typeface="Comic Sans MS" pitchFamily="66" charset="0"/>
                          <a:ea typeface="Times New Roman"/>
                          <a:cs typeface="Times New Roman"/>
                        </a:rPr>
                        <a:t>1,1 / +/ - 0,71</a:t>
                      </a:r>
                    </a:p>
                  </a:txBody>
                  <a:tcPr marL="44450" marR="44450" marT="0" marB="0" anchor="b"/>
                </a:tc>
                <a:tc>
                  <a:txBody>
                    <a:bodyPr/>
                    <a:lstStyle/>
                    <a:p>
                      <a:pPr algn="ctr">
                        <a:spcAft>
                          <a:spcPts val="0"/>
                        </a:spcAft>
                      </a:pPr>
                      <a:r>
                        <a:rPr lang="cs-CZ" sz="1600">
                          <a:latin typeface="Comic Sans MS" pitchFamily="66" charset="0"/>
                          <a:ea typeface="Times New Roman"/>
                          <a:cs typeface="Times New Roman"/>
                        </a:rPr>
                        <a:t>1,7 / +/ - 0,72</a:t>
                      </a:r>
                    </a:p>
                  </a:txBody>
                  <a:tcPr marL="44450" marR="44450" marT="0" marB="0" anchor="b"/>
                </a:tc>
                <a:extLst>
                  <a:ext uri="{0D108BD9-81ED-4DB2-BD59-A6C34878D82A}">
                    <a16:rowId xmlns:a16="http://schemas.microsoft.com/office/drawing/2014/main" val="10002"/>
                  </a:ext>
                </a:extLst>
              </a:tr>
              <a:tr h="660073">
                <a:tc>
                  <a:txBody>
                    <a:bodyPr/>
                    <a:lstStyle/>
                    <a:p>
                      <a:pPr algn="ctr">
                        <a:spcAft>
                          <a:spcPts val="0"/>
                        </a:spcAft>
                      </a:pPr>
                      <a:r>
                        <a:rPr lang="cs-CZ" sz="1600">
                          <a:latin typeface="Comic Sans MS" pitchFamily="66" charset="0"/>
                          <a:ea typeface="Times New Roman"/>
                          <a:cs typeface="Times New Roman"/>
                        </a:rPr>
                        <a:t>porce zvýšilo v  % </a:t>
                      </a:r>
                    </a:p>
                  </a:txBody>
                  <a:tcPr marL="44450" marR="44450" marT="0" marB="0" anchor="b"/>
                </a:tc>
                <a:tc>
                  <a:txBody>
                    <a:bodyPr/>
                    <a:lstStyle/>
                    <a:p>
                      <a:pPr algn="ctr">
                        <a:spcAft>
                          <a:spcPts val="0"/>
                        </a:spcAft>
                      </a:pPr>
                      <a:r>
                        <a:rPr lang="cs-CZ" sz="1600">
                          <a:latin typeface="Comic Sans MS" pitchFamily="66" charset="0"/>
                          <a:ea typeface="Times New Roman"/>
                          <a:cs typeface="Times New Roman"/>
                        </a:rPr>
                        <a:t>62,80</a:t>
                      </a:r>
                    </a:p>
                  </a:txBody>
                  <a:tcPr marL="44450" marR="44450" marT="0" marB="0" anchor="b"/>
                </a:tc>
                <a:tc>
                  <a:txBody>
                    <a:bodyPr/>
                    <a:lstStyle/>
                    <a:p>
                      <a:pPr algn="ctr">
                        <a:spcAft>
                          <a:spcPts val="0"/>
                        </a:spcAft>
                      </a:pPr>
                      <a:r>
                        <a:rPr lang="cs-CZ" sz="1600">
                          <a:latin typeface="Comic Sans MS" pitchFamily="66" charset="0"/>
                          <a:ea typeface="Times New Roman"/>
                          <a:cs typeface="Times New Roman"/>
                        </a:rPr>
                        <a:t>67,40</a:t>
                      </a:r>
                    </a:p>
                  </a:txBody>
                  <a:tcPr marL="44450" marR="44450" marT="0" marB="0" anchor="b"/>
                </a:tc>
                <a:tc>
                  <a:txBody>
                    <a:bodyPr/>
                    <a:lstStyle/>
                    <a:p>
                      <a:pPr algn="ctr">
                        <a:spcAft>
                          <a:spcPts val="0"/>
                        </a:spcAft>
                      </a:pPr>
                      <a:r>
                        <a:rPr lang="cs-CZ" sz="1600">
                          <a:latin typeface="Comic Sans MS" pitchFamily="66" charset="0"/>
                          <a:ea typeface="Times New Roman"/>
                          <a:cs typeface="Times New Roman"/>
                        </a:rPr>
                        <a:t>32,50</a:t>
                      </a:r>
                    </a:p>
                  </a:txBody>
                  <a:tcPr marL="44450" marR="44450" marT="0" marB="0" anchor="b"/>
                </a:tc>
                <a:tc>
                  <a:txBody>
                    <a:bodyPr/>
                    <a:lstStyle/>
                    <a:p>
                      <a:pPr algn="ctr">
                        <a:spcAft>
                          <a:spcPts val="0"/>
                        </a:spcAft>
                      </a:pPr>
                      <a:r>
                        <a:rPr lang="cs-CZ" sz="1600">
                          <a:latin typeface="Comic Sans MS" pitchFamily="66" charset="0"/>
                          <a:ea typeface="Times New Roman"/>
                          <a:cs typeface="Times New Roman"/>
                        </a:rPr>
                        <a:t>39,30</a:t>
                      </a:r>
                    </a:p>
                  </a:txBody>
                  <a:tcPr marL="44450" marR="44450" marT="0" marB="0" anchor="b"/>
                </a:tc>
                <a:tc>
                  <a:txBody>
                    <a:bodyPr/>
                    <a:lstStyle/>
                    <a:p>
                      <a:pPr algn="ctr">
                        <a:spcAft>
                          <a:spcPts val="0"/>
                        </a:spcAft>
                      </a:pPr>
                      <a:r>
                        <a:rPr lang="cs-CZ" sz="1600">
                          <a:latin typeface="Comic Sans MS" pitchFamily="66" charset="0"/>
                          <a:ea typeface="Times New Roman"/>
                          <a:cs typeface="Times New Roman"/>
                        </a:rPr>
                        <a:t>27,10</a:t>
                      </a:r>
                    </a:p>
                  </a:txBody>
                  <a:tcPr marL="44450" marR="44450" marT="0" marB="0" anchor="b"/>
                </a:tc>
                <a:tc>
                  <a:txBody>
                    <a:bodyPr/>
                    <a:lstStyle/>
                    <a:p>
                      <a:pPr algn="ctr">
                        <a:spcAft>
                          <a:spcPts val="0"/>
                        </a:spcAft>
                      </a:pPr>
                      <a:r>
                        <a:rPr lang="cs-CZ" sz="1600">
                          <a:latin typeface="Comic Sans MS" pitchFamily="66" charset="0"/>
                          <a:ea typeface="Times New Roman"/>
                          <a:cs typeface="Times New Roman"/>
                        </a:rPr>
                        <a:t>23,50</a:t>
                      </a:r>
                    </a:p>
                  </a:txBody>
                  <a:tcPr marL="44450" marR="44450" marT="0" marB="0" anchor="b"/>
                </a:tc>
                <a:extLst>
                  <a:ext uri="{0D108BD9-81ED-4DB2-BD59-A6C34878D82A}">
                    <a16:rowId xmlns:a16="http://schemas.microsoft.com/office/drawing/2014/main" val="10003"/>
                  </a:ext>
                </a:extLst>
              </a:tr>
              <a:tr h="660073">
                <a:tc>
                  <a:txBody>
                    <a:bodyPr/>
                    <a:lstStyle/>
                    <a:p>
                      <a:pPr algn="ctr">
                        <a:spcAft>
                          <a:spcPts val="0"/>
                        </a:spcAft>
                      </a:pPr>
                      <a:r>
                        <a:rPr lang="cs-CZ" sz="1600">
                          <a:latin typeface="Comic Sans MS" pitchFamily="66" charset="0"/>
                          <a:ea typeface="Times New Roman"/>
                          <a:cs typeface="Times New Roman"/>
                        </a:rPr>
                        <a:t>porce nezměnilo v %</a:t>
                      </a:r>
                    </a:p>
                  </a:txBody>
                  <a:tcPr marL="44450" marR="44450" marT="0" marB="0" anchor="b"/>
                </a:tc>
                <a:tc>
                  <a:txBody>
                    <a:bodyPr/>
                    <a:lstStyle/>
                    <a:p>
                      <a:pPr algn="ctr">
                        <a:spcAft>
                          <a:spcPts val="0"/>
                        </a:spcAft>
                      </a:pPr>
                      <a:r>
                        <a:rPr lang="cs-CZ" sz="1600">
                          <a:latin typeface="Comic Sans MS" pitchFamily="66" charset="0"/>
                          <a:ea typeface="Times New Roman"/>
                          <a:cs typeface="Times New Roman"/>
                        </a:rPr>
                        <a:t>12,20</a:t>
                      </a:r>
                    </a:p>
                  </a:txBody>
                  <a:tcPr marL="44450" marR="44450" marT="0" marB="0" anchor="b"/>
                </a:tc>
                <a:tc>
                  <a:txBody>
                    <a:bodyPr/>
                    <a:lstStyle/>
                    <a:p>
                      <a:pPr algn="ctr">
                        <a:spcAft>
                          <a:spcPts val="0"/>
                        </a:spcAft>
                      </a:pPr>
                      <a:r>
                        <a:rPr lang="cs-CZ" sz="1600">
                          <a:latin typeface="Comic Sans MS" pitchFamily="66" charset="0"/>
                          <a:ea typeface="Times New Roman"/>
                          <a:cs typeface="Times New Roman"/>
                        </a:rPr>
                        <a:t>15,80</a:t>
                      </a:r>
                    </a:p>
                  </a:txBody>
                  <a:tcPr marL="44450" marR="44450" marT="0" marB="0" anchor="b"/>
                </a:tc>
                <a:tc>
                  <a:txBody>
                    <a:bodyPr/>
                    <a:lstStyle/>
                    <a:p>
                      <a:pPr algn="ctr">
                        <a:spcAft>
                          <a:spcPts val="0"/>
                        </a:spcAft>
                      </a:pPr>
                      <a:r>
                        <a:rPr lang="cs-CZ" sz="1600">
                          <a:latin typeface="Comic Sans MS" pitchFamily="66" charset="0"/>
                          <a:ea typeface="Times New Roman"/>
                          <a:cs typeface="Times New Roman"/>
                        </a:rPr>
                        <a:t>42,90</a:t>
                      </a:r>
                    </a:p>
                  </a:txBody>
                  <a:tcPr marL="44450" marR="44450" marT="0" marB="0" anchor="b"/>
                </a:tc>
                <a:tc>
                  <a:txBody>
                    <a:bodyPr/>
                    <a:lstStyle/>
                    <a:p>
                      <a:pPr algn="ctr">
                        <a:spcAft>
                          <a:spcPts val="0"/>
                        </a:spcAft>
                      </a:pPr>
                      <a:r>
                        <a:rPr lang="cs-CZ" sz="1600">
                          <a:latin typeface="Comic Sans MS" pitchFamily="66" charset="0"/>
                          <a:ea typeface="Times New Roman"/>
                          <a:cs typeface="Times New Roman"/>
                        </a:rPr>
                        <a:t>42</a:t>
                      </a:r>
                    </a:p>
                  </a:txBody>
                  <a:tcPr marL="44450" marR="44450" marT="0" marB="0" anchor="b"/>
                </a:tc>
                <a:tc>
                  <a:txBody>
                    <a:bodyPr/>
                    <a:lstStyle/>
                    <a:p>
                      <a:pPr algn="ctr">
                        <a:spcAft>
                          <a:spcPts val="0"/>
                        </a:spcAft>
                      </a:pPr>
                      <a:r>
                        <a:rPr lang="cs-CZ" sz="1600">
                          <a:latin typeface="Comic Sans MS" pitchFamily="66" charset="0"/>
                          <a:ea typeface="Times New Roman"/>
                          <a:cs typeface="Times New Roman"/>
                        </a:rPr>
                        <a:t>41,10</a:t>
                      </a:r>
                    </a:p>
                  </a:txBody>
                  <a:tcPr marL="44450" marR="44450" marT="0" marB="0" anchor="b"/>
                </a:tc>
                <a:tc>
                  <a:txBody>
                    <a:bodyPr/>
                    <a:lstStyle/>
                    <a:p>
                      <a:pPr algn="ctr">
                        <a:spcAft>
                          <a:spcPts val="0"/>
                        </a:spcAft>
                      </a:pPr>
                      <a:r>
                        <a:rPr lang="cs-CZ" sz="1600">
                          <a:latin typeface="Comic Sans MS" pitchFamily="66" charset="0"/>
                          <a:ea typeface="Times New Roman"/>
                          <a:cs typeface="Times New Roman"/>
                        </a:rPr>
                        <a:t>52,90</a:t>
                      </a:r>
                    </a:p>
                  </a:txBody>
                  <a:tcPr marL="44450" marR="44450" marT="0" marB="0" anchor="b"/>
                </a:tc>
                <a:extLst>
                  <a:ext uri="{0D108BD9-81ED-4DB2-BD59-A6C34878D82A}">
                    <a16:rowId xmlns:a16="http://schemas.microsoft.com/office/drawing/2014/main" val="10004"/>
                  </a:ext>
                </a:extLst>
              </a:tr>
              <a:tr h="660073">
                <a:tc>
                  <a:txBody>
                    <a:bodyPr/>
                    <a:lstStyle/>
                    <a:p>
                      <a:pPr algn="ctr">
                        <a:spcAft>
                          <a:spcPts val="0"/>
                        </a:spcAft>
                      </a:pPr>
                      <a:r>
                        <a:rPr lang="cs-CZ" sz="1600">
                          <a:latin typeface="Comic Sans MS" pitchFamily="66" charset="0"/>
                          <a:ea typeface="Times New Roman"/>
                          <a:cs typeface="Times New Roman"/>
                        </a:rPr>
                        <a:t>porce snížilo v %</a:t>
                      </a:r>
                    </a:p>
                  </a:txBody>
                  <a:tcPr marL="44450" marR="44450" marT="0" marB="0" anchor="b"/>
                </a:tc>
                <a:tc>
                  <a:txBody>
                    <a:bodyPr/>
                    <a:lstStyle/>
                    <a:p>
                      <a:pPr algn="ctr">
                        <a:spcAft>
                          <a:spcPts val="0"/>
                        </a:spcAft>
                      </a:pPr>
                      <a:r>
                        <a:rPr lang="cs-CZ" sz="1600">
                          <a:latin typeface="Comic Sans MS" pitchFamily="66" charset="0"/>
                          <a:ea typeface="Times New Roman"/>
                          <a:cs typeface="Times New Roman"/>
                        </a:rPr>
                        <a:t>24,80</a:t>
                      </a:r>
                    </a:p>
                  </a:txBody>
                  <a:tcPr marL="44450" marR="44450" marT="0" marB="0" anchor="b"/>
                </a:tc>
                <a:tc>
                  <a:txBody>
                    <a:bodyPr/>
                    <a:lstStyle/>
                    <a:p>
                      <a:pPr algn="ctr">
                        <a:spcAft>
                          <a:spcPts val="0"/>
                        </a:spcAft>
                      </a:pPr>
                      <a:r>
                        <a:rPr lang="cs-CZ" sz="1600">
                          <a:latin typeface="Comic Sans MS" pitchFamily="66" charset="0"/>
                          <a:ea typeface="Times New Roman"/>
                          <a:cs typeface="Times New Roman"/>
                        </a:rPr>
                        <a:t>16,70</a:t>
                      </a:r>
                    </a:p>
                  </a:txBody>
                  <a:tcPr marL="44450" marR="44450" marT="0" marB="0" anchor="b"/>
                </a:tc>
                <a:tc>
                  <a:txBody>
                    <a:bodyPr/>
                    <a:lstStyle/>
                    <a:p>
                      <a:pPr algn="ctr">
                        <a:spcAft>
                          <a:spcPts val="0"/>
                        </a:spcAft>
                      </a:pPr>
                      <a:r>
                        <a:rPr lang="cs-CZ" sz="1600">
                          <a:latin typeface="Comic Sans MS" pitchFamily="66" charset="0"/>
                          <a:ea typeface="Times New Roman"/>
                          <a:cs typeface="Times New Roman"/>
                        </a:rPr>
                        <a:t>24,40</a:t>
                      </a:r>
                    </a:p>
                  </a:txBody>
                  <a:tcPr marL="44450" marR="44450" marT="0" marB="0" anchor="b"/>
                </a:tc>
                <a:tc>
                  <a:txBody>
                    <a:bodyPr/>
                    <a:lstStyle/>
                    <a:p>
                      <a:pPr algn="ctr">
                        <a:spcAft>
                          <a:spcPts val="0"/>
                        </a:spcAft>
                      </a:pPr>
                      <a:r>
                        <a:rPr lang="cs-CZ" sz="1600">
                          <a:latin typeface="Comic Sans MS" pitchFamily="66" charset="0"/>
                          <a:ea typeface="Times New Roman"/>
                          <a:cs typeface="Times New Roman"/>
                        </a:rPr>
                        <a:t>18,50</a:t>
                      </a:r>
                    </a:p>
                  </a:txBody>
                  <a:tcPr marL="44450" marR="44450" marT="0" marB="0" anchor="b"/>
                </a:tc>
                <a:tc>
                  <a:txBody>
                    <a:bodyPr/>
                    <a:lstStyle/>
                    <a:p>
                      <a:pPr algn="ctr">
                        <a:spcAft>
                          <a:spcPts val="0"/>
                        </a:spcAft>
                      </a:pPr>
                      <a:r>
                        <a:rPr lang="cs-CZ" sz="1600">
                          <a:latin typeface="Comic Sans MS" pitchFamily="66" charset="0"/>
                          <a:ea typeface="Times New Roman"/>
                          <a:cs typeface="Times New Roman"/>
                        </a:rPr>
                        <a:t>31,60</a:t>
                      </a:r>
                    </a:p>
                  </a:txBody>
                  <a:tcPr marL="44450" marR="44450" marT="0" marB="0" anchor="b"/>
                </a:tc>
                <a:tc>
                  <a:txBody>
                    <a:bodyPr/>
                    <a:lstStyle/>
                    <a:p>
                      <a:pPr algn="ctr">
                        <a:spcAft>
                          <a:spcPts val="0"/>
                        </a:spcAft>
                      </a:pPr>
                      <a:r>
                        <a:rPr lang="cs-CZ" sz="1600" dirty="0">
                          <a:latin typeface="Comic Sans MS" pitchFamily="66" charset="0"/>
                          <a:ea typeface="Times New Roman"/>
                          <a:cs typeface="Times New Roman"/>
                        </a:rPr>
                        <a:t>23,50</a:t>
                      </a:r>
                    </a:p>
                  </a:txBody>
                  <a:tcPr marL="44450" marR="44450" marT="0" marB="0" anchor="b"/>
                </a:tc>
                <a:extLst>
                  <a:ext uri="{0D108BD9-81ED-4DB2-BD59-A6C34878D82A}">
                    <a16:rowId xmlns:a16="http://schemas.microsoft.com/office/drawing/2014/main" val="10005"/>
                  </a:ext>
                </a:extLst>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dirty="0">
                <a:latin typeface="Comic Sans MS" pitchFamily="66" charset="0"/>
              </a:rPr>
              <a:t>Průzkumy výživy těhotných žen v ČR</a:t>
            </a:r>
            <a:br>
              <a:rPr lang="cs-CZ" sz="2800" dirty="0">
                <a:latin typeface="Comic Sans MS" pitchFamily="66" charset="0"/>
              </a:rPr>
            </a:br>
            <a:r>
              <a:rPr lang="cs-CZ" sz="1100" dirty="0">
                <a:latin typeface="Comic Sans MS" pitchFamily="66" charset="0"/>
              </a:rPr>
              <a:t>(Mottlová, 2008)</a:t>
            </a:r>
            <a:endParaRPr lang="cs-CZ" sz="2800" dirty="0"/>
          </a:p>
        </p:txBody>
      </p:sp>
      <p:graphicFrame>
        <p:nvGraphicFramePr>
          <p:cNvPr id="1026" name="Object 5"/>
          <p:cNvGraphicFramePr>
            <a:graphicFrameLocks noGrp="1" noChangeAspect="1"/>
          </p:cNvGraphicFramePr>
          <p:nvPr>
            <p:ph sz="quarter" idx="1"/>
          </p:nvPr>
        </p:nvGraphicFramePr>
        <p:xfrm>
          <a:off x="0" y="1556792"/>
          <a:ext cx="9144000" cy="5301208"/>
        </p:xfrm>
        <a:graphic>
          <a:graphicData uri="http://schemas.openxmlformats.org/presentationml/2006/ole">
            <mc:AlternateContent xmlns:mc="http://schemas.openxmlformats.org/markup-compatibility/2006">
              <mc:Choice xmlns:v="urn:schemas-microsoft-com:vml" Requires="v">
                <p:oleObj spid="_x0000_s1309" name="Chart" r:id="rId3" imgW="4952875" imgH="3810112" progId="Excel.Sheet.8">
                  <p:embed/>
                </p:oleObj>
              </mc:Choice>
              <mc:Fallback>
                <p:oleObj name="Chart" r:id="rId3" imgW="4952875" imgH="3810112" progId="Excel.Sheet.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56792"/>
                        <a:ext cx="9144000" cy="53012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dirty="0">
                <a:latin typeface="Comic Sans MS" pitchFamily="66" charset="0"/>
              </a:rPr>
              <a:t>Průzkumy výživy těhotných žen v ČR</a:t>
            </a:r>
            <a:br>
              <a:rPr lang="cs-CZ" sz="1100" dirty="0">
                <a:latin typeface="Comic Sans MS" pitchFamily="66" charset="0"/>
              </a:rPr>
            </a:br>
            <a:r>
              <a:rPr lang="cs-CZ" sz="1100" dirty="0">
                <a:latin typeface="Comic Sans MS" pitchFamily="66" charset="0"/>
              </a:rPr>
              <a:t>(Mottlová, 2008)</a:t>
            </a:r>
            <a:endParaRPr lang="cs-CZ" sz="2800" dirty="0"/>
          </a:p>
        </p:txBody>
      </p:sp>
      <p:graphicFrame>
        <p:nvGraphicFramePr>
          <p:cNvPr id="2050" name="Object 5"/>
          <p:cNvGraphicFramePr>
            <a:graphicFrameLocks noGrp="1" noChangeAspect="1"/>
          </p:cNvGraphicFramePr>
          <p:nvPr>
            <p:ph sz="quarter" idx="1"/>
          </p:nvPr>
        </p:nvGraphicFramePr>
        <p:xfrm>
          <a:off x="179512" y="1556792"/>
          <a:ext cx="8712968" cy="5112568"/>
        </p:xfrm>
        <a:graphic>
          <a:graphicData uri="http://schemas.openxmlformats.org/presentationml/2006/ole">
            <mc:AlternateContent xmlns:mc="http://schemas.openxmlformats.org/markup-compatibility/2006">
              <mc:Choice xmlns:v="urn:schemas-microsoft-com:vml" Requires="v">
                <p:oleObj spid="_x0000_s2333" name="Chart" r:id="rId3" imgW="4743401" imgH="4200436" progId="Excel.Sheet.8">
                  <p:embed/>
                </p:oleObj>
              </mc:Choice>
              <mc:Fallback>
                <p:oleObj name="Chart" r:id="rId3" imgW="4743401" imgH="4200436" progId="Excel.Sheet.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556792"/>
                        <a:ext cx="8712968" cy="51125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dirty="0">
                <a:latin typeface="Comic Sans MS" pitchFamily="66" charset="0"/>
              </a:rPr>
              <a:t>Průzkumy výživy těhotných žen v ČR</a:t>
            </a:r>
            <a:br>
              <a:rPr lang="cs-CZ" sz="2800" dirty="0">
                <a:latin typeface="Comic Sans MS" pitchFamily="66" charset="0"/>
              </a:rPr>
            </a:br>
            <a:r>
              <a:rPr lang="cs-CZ" sz="1100" dirty="0">
                <a:latin typeface="Comic Sans MS" pitchFamily="66" charset="0"/>
              </a:rPr>
              <a:t>(Mottlová, 2008)</a:t>
            </a:r>
            <a:endParaRPr lang="cs-CZ" sz="2800" dirty="0"/>
          </a:p>
        </p:txBody>
      </p:sp>
      <p:graphicFrame>
        <p:nvGraphicFramePr>
          <p:cNvPr id="3074" name="Object 5"/>
          <p:cNvGraphicFramePr>
            <a:graphicFrameLocks noGrp="1" noChangeAspect="1"/>
          </p:cNvGraphicFramePr>
          <p:nvPr>
            <p:ph sz="quarter" idx="1"/>
          </p:nvPr>
        </p:nvGraphicFramePr>
        <p:xfrm>
          <a:off x="0" y="1556792"/>
          <a:ext cx="9144000" cy="5301208"/>
        </p:xfrm>
        <a:graphic>
          <a:graphicData uri="http://schemas.openxmlformats.org/presentationml/2006/ole">
            <mc:AlternateContent xmlns:mc="http://schemas.openxmlformats.org/markup-compatibility/2006">
              <mc:Choice xmlns:v="urn:schemas-microsoft-com:vml" Requires="v">
                <p:oleObj spid="_x0000_s3357" name="Chart" r:id="rId3" imgW="4267225" imgH="4267110" progId="Excel.Sheet.8">
                  <p:embed/>
                </p:oleObj>
              </mc:Choice>
              <mc:Fallback>
                <p:oleObj name="Chart" r:id="rId3" imgW="4267225" imgH="4267110" progId="Excel.Sheet.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56792"/>
                        <a:ext cx="9144000" cy="53012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dirty="0">
                <a:latin typeface="Comic Sans MS" pitchFamily="66" charset="0"/>
              </a:rPr>
              <a:t>Průzkumy výživy těhotných žen v ČR</a:t>
            </a:r>
            <a:br>
              <a:rPr lang="cs-CZ" sz="2800" dirty="0">
                <a:latin typeface="Comic Sans MS" pitchFamily="66" charset="0"/>
              </a:rPr>
            </a:br>
            <a:r>
              <a:rPr lang="cs-CZ" sz="1100" dirty="0">
                <a:latin typeface="Comic Sans MS" pitchFamily="66" charset="0"/>
              </a:rPr>
              <a:t>(Mottlová, 2008)</a:t>
            </a:r>
            <a:endParaRPr lang="cs-CZ" sz="2800" dirty="0"/>
          </a:p>
        </p:txBody>
      </p:sp>
      <p:graphicFrame>
        <p:nvGraphicFramePr>
          <p:cNvPr id="4098" name="Object 5"/>
          <p:cNvGraphicFramePr>
            <a:graphicFrameLocks noGrp="1" noChangeAspect="1"/>
          </p:cNvGraphicFramePr>
          <p:nvPr>
            <p:ph sz="quarter" idx="1"/>
          </p:nvPr>
        </p:nvGraphicFramePr>
        <p:xfrm>
          <a:off x="0" y="1268760"/>
          <a:ext cx="9144000" cy="5373216"/>
        </p:xfrm>
        <a:graphic>
          <a:graphicData uri="http://schemas.openxmlformats.org/presentationml/2006/ole">
            <mc:AlternateContent xmlns:mc="http://schemas.openxmlformats.org/markup-compatibility/2006">
              <mc:Choice xmlns:v="urn:schemas-microsoft-com:vml" Requires="v">
                <p:oleObj spid="_x0000_s4381" name="Chart" r:id="rId3" imgW="4829242" imgH="3714826" progId="Excel.Sheet.8">
                  <p:embed/>
                </p:oleObj>
              </mc:Choice>
              <mc:Fallback>
                <p:oleObj name="Chart" r:id="rId3" imgW="4829242" imgH="3714826" progId="Excel.Sheet.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68760"/>
                        <a:ext cx="9144000" cy="53732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dirty="0">
                <a:latin typeface="Comic Sans MS" pitchFamily="66" charset="0"/>
              </a:rPr>
              <a:t>Průzkumy výživy těhotných žen v ČR</a:t>
            </a:r>
            <a:br>
              <a:rPr lang="cs-CZ" sz="2800" dirty="0">
                <a:latin typeface="Comic Sans MS" pitchFamily="66" charset="0"/>
              </a:rPr>
            </a:br>
            <a:r>
              <a:rPr lang="cs-CZ" sz="1100" dirty="0">
                <a:latin typeface="Comic Sans MS" pitchFamily="66" charset="0"/>
              </a:rPr>
              <a:t>(Mottlová, 2008)</a:t>
            </a:r>
            <a:endParaRPr lang="cs-CZ" sz="2800" dirty="0"/>
          </a:p>
        </p:txBody>
      </p:sp>
      <p:graphicFrame>
        <p:nvGraphicFramePr>
          <p:cNvPr id="4" name="objekt 59"/>
          <p:cNvGraphicFramePr>
            <a:graphicFrameLocks noGrp="1"/>
          </p:cNvGraphicFramePr>
          <p:nvPr>
            <p:ph sz="quarter" idx="1"/>
          </p:nvPr>
        </p:nvGraphicFramePr>
        <p:xfrm>
          <a:off x="0" y="1600200"/>
          <a:ext cx="9144000" cy="5257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dirty="0">
                <a:latin typeface="Comic Sans MS" pitchFamily="66" charset="0"/>
              </a:rPr>
              <a:t>Průzkumy výživy těhotných žen v ČR</a:t>
            </a:r>
            <a:br>
              <a:rPr lang="cs-CZ" sz="2800" dirty="0">
                <a:latin typeface="Comic Sans MS" pitchFamily="66" charset="0"/>
              </a:rPr>
            </a:br>
            <a:r>
              <a:rPr lang="cs-CZ" sz="1100" dirty="0">
                <a:latin typeface="Comic Sans MS" pitchFamily="66" charset="0"/>
              </a:rPr>
              <a:t>(Mottlová, 2008)</a:t>
            </a:r>
            <a:endParaRPr lang="cs-CZ" sz="2800" dirty="0"/>
          </a:p>
        </p:txBody>
      </p:sp>
      <p:graphicFrame>
        <p:nvGraphicFramePr>
          <p:cNvPr id="4" name="objekt 21"/>
          <p:cNvGraphicFramePr>
            <a:graphicFrameLocks noGrp="1"/>
          </p:cNvGraphicFramePr>
          <p:nvPr>
            <p:ph sz="quarter" idx="1"/>
          </p:nvPr>
        </p:nvGraphicFramePr>
        <p:xfrm>
          <a:off x="612775" y="1600200"/>
          <a:ext cx="8153400" cy="4495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br>
              <a:rPr lang="cs-CZ" sz="3100" dirty="0">
                <a:latin typeface="Comic Sans MS" pitchFamily="66" charset="0"/>
              </a:rPr>
            </a:br>
            <a:r>
              <a:rPr lang="cs-CZ" sz="3100" dirty="0">
                <a:latin typeface="Comic Sans MS" pitchFamily="66" charset="0"/>
              </a:rPr>
              <a:t>Průzkumy výživy těhotných žen v ČR</a:t>
            </a:r>
            <a:br>
              <a:rPr lang="cs-CZ" sz="3100" dirty="0">
                <a:latin typeface="Comic Sans MS" pitchFamily="66" charset="0"/>
              </a:rPr>
            </a:br>
            <a:r>
              <a:rPr lang="cs-CZ" sz="1100" dirty="0">
                <a:latin typeface="Comic Sans MS" pitchFamily="66" charset="0"/>
              </a:rPr>
              <a:t>(Mottlová,2008)</a:t>
            </a:r>
            <a:br>
              <a:rPr lang="cs-CZ" dirty="0">
                <a:latin typeface="Comic Sans MS" pitchFamily="66" charset="0"/>
              </a:rPr>
            </a:br>
            <a:endParaRPr lang="cs-CZ" dirty="0"/>
          </a:p>
        </p:txBody>
      </p:sp>
      <p:sp>
        <p:nvSpPr>
          <p:cNvPr id="3" name="Zástupný symbol pro obsah 2"/>
          <p:cNvSpPr>
            <a:spLocks noGrp="1"/>
          </p:cNvSpPr>
          <p:nvPr>
            <p:ph sz="quarter" idx="1"/>
          </p:nvPr>
        </p:nvSpPr>
        <p:spPr/>
        <p:txBody>
          <a:bodyPr>
            <a:normAutofit/>
          </a:bodyPr>
          <a:lstStyle/>
          <a:p>
            <a:r>
              <a:rPr lang="cs-CZ" sz="1800" dirty="0">
                <a:latin typeface="Comic Sans MS" pitchFamily="66" charset="0"/>
              </a:rPr>
              <a:t>Závěry:</a:t>
            </a:r>
          </a:p>
          <a:p>
            <a:endParaRPr lang="cs-CZ" sz="1800" dirty="0">
              <a:latin typeface="Comic Sans MS" pitchFamily="66" charset="0"/>
            </a:endParaRPr>
          </a:p>
          <a:p>
            <a:r>
              <a:rPr lang="cs-CZ" sz="1800" dirty="0">
                <a:latin typeface="Comic Sans MS" pitchFamily="66" charset="0"/>
              </a:rPr>
              <a:t>Ve výživě těhotných žen je </a:t>
            </a:r>
            <a:r>
              <a:rPr lang="cs-CZ" sz="1800" dirty="0">
                <a:solidFill>
                  <a:srgbClr val="FF0000"/>
                </a:solidFill>
                <a:latin typeface="Comic Sans MS" pitchFamily="66" charset="0"/>
              </a:rPr>
              <a:t>stále nutriční intervence nedostatečná</a:t>
            </a:r>
          </a:p>
          <a:p>
            <a:r>
              <a:rPr lang="cs-CZ" sz="1800" dirty="0">
                <a:latin typeface="Comic Sans MS" pitchFamily="66" charset="0"/>
              </a:rPr>
              <a:t>Ženy nepřijímaly doporučený počet porcí</a:t>
            </a:r>
          </a:p>
          <a:p>
            <a:r>
              <a:rPr lang="cs-CZ" sz="1800" dirty="0">
                <a:latin typeface="Comic Sans MS" pitchFamily="66" charset="0"/>
              </a:rPr>
              <a:t>Konzumovaly </a:t>
            </a:r>
            <a:r>
              <a:rPr lang="cs-CZ" sz="1800" dirty="0">
                <a:solidFill>
                  <a:srgbClr val="FF0000"/>
                </a:solidFill>
                <a:latin typeface="Comic Sans MS" pitchFamily="66" charset="0"/>
              </a:rPr>
              <a:t>nadměrné množství nasycených tuků a jednoduchých sacharidů</a:t>
            </a:r>
          </a:p>
          <a:p>
            <a:r>
              <a:rPr lang="cs-CZ" sz="1800" dirty="0">
                <a:latin typeface="Comic Sans MS" pitchFamily="66" charset="0"/>
              </a:rPr>
              <a:t>Byla zjištěna </a:t>
            </a:r>
            <a:r>
              <a:rPr lang="cs-CZ" sz="1800" dirty="0">
                <a:solidFill>
                  <a:srgbClr val="FF0000"/>
                </a:solidFill>
                <a:latin typeface="Comic Sans MS" pitchFamily="66" charset="0"/>
              </a:rPr>
              <a:t>nedostatečná konzumace Ca</a:t>
            </a:r>
            <a:r>
              <a:rPr lang="cs-CZ" sz="1800" dirty="0">
                <a:latin typeface="Comic Sans MS" pitchFamily="66" charset="0"/>
              </a:rPr>
              <a:t>, </a:t>
            </a:r>
            <a:r>
              <a:rPr lang="cs-CZ" sz="1800" dirty="0">
                <a:solidFill>
                  <a:srgbClr val="FF0000"/>
                </a:solidFill>
                <a:latin typeface="Comic Sans MS" pitchFamily="66" charset="0"/>
              </a:rPr>
              <a:t>vlákniny</a:t>
            </a:r>
            <a:r>
              <a:rPr lang="cs-CZ" sz="1800" dirty="0">
                <a:latin typeface="Comic Sans MS" pitchFamily="66" charset="0"/>
              </a:rPr>
              <a:t> a </a:t>
            </a:r>
            <a:r>
              <a:rPr lang="cs-CZ" sz="1800" dirty="0">
                <a:solidFill>
                  <a:srgbClr val="FF0000"/>
                </a:solidFill>
                <a:latin typeface="Comic Sans MS" pitchFamily="66" charset="0"/>
              </a:rPr>
              <a:t>ryb</a:t>
            </a:r>
          </a:p>
          <a:p>
            <a:r>
              <a:rPr lang="cs-CZ" sz="1800" dirty="0">
                <a:latin typeface="Comic Sans MS" pitchFamily="66" charset="0"/>
              </a:rPr>
              <a:t>Klíčová nutriční rizika je třeba monitorovat</a:t>
            </a:r>
          </a:p>
          <a:p>
            <a:r>
              <a:rPr lang="cs-CZ" sz="1800" dirty="0">
                <a:solidFill>
                  <a:srgbClr val="FF0000"/>
                </a:solidFill>
                <a:latin typeface="Comic Sans MS" pitchFamily="66" charset="0"/>
              </a:rPr>
              <a:t>Nutriční edukace je přínosná !!!</a:t>
            </a:r>
          </a:p>
          <a:p>
            <a:r>
              <a:rPr lang="cs-CZ" sz="1800" dirty="0">
                <a:latin typeface="Comic Sans MS" pitchFamily="66" charset="0"/>
              </a:rPr>
              <a:t>Bylo by potřeba poskytovat nutriční edukace individuálně v nutričních poradnách či v rámci gynekologické ordinace</a:t>
            </a:r>
          </a:p>
          <a:p>
            <a:endParaRPr lang="cs-CZ" sz="1800" dirty="0">
              <a:latin typeface="Comic Sans MS" pitchFamily="66" charset="0"/>
            </a:endParaRPr>
          </a:p>
          <a:p>
            <a:endParaRPr lang="cs-CZ" sz="1800" dirty="0">
              <a:latin typeface="Comic Sans MS" pitchFamily="66"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a:latin typeface="Comic Sans MS" pitchFamily="66" charset="0"/>
              </a:rPr>
              <a:t>Průzkumy výživy těhotných žen v ČR</a:t>
            </a:r>
            <a:endParaRPr lang="cs-CZ" sz="3200" dirty="0"/>
          </a:p>
        </p:txBody>
      </p:sp>
      <p:sp>
        <p:nvSpPr>
          <p:cNvPr id="3" name="Zástupný symbol pro obsah 2"/>
          <p:cNvSpPr>
            <a:spLocks noGrp="1"/>
          </p:cNvSpPr>
          <p:nvPr>
            <p:ph sz="quarter" idx="1"/>
          </p:nvPr>
        </p:nvSpPr>
        <p:spPr/>
        <p:txBody>
          <a:bodyPr>
            <a:normAutofit fontScale="92500" lnSpcReduction="10000"/>
          </a:bodyPr>
          <a:lstStyle/>
          <a:p>
            <a:r>
              <a:rPr lang="cs-CZ" sz="1800" dirty="0">
                <a:solidFill>
                  <a:schemeClr val="accent3">
                    <a:lumMod val="75000"/>
                  </a:schemeClr>
                </a:solidFill>
                <a:latin typeface="Comic Sans MS" pitchFamily="66" charset="0"/>
              </a:rPr>
              <a:t>Průzkum z roku 2013 týkající se příjmu polynenasycených mastných kyselin v těhotenství</a:t>
            </a:r>
          </a:p>
          <a:p>
            <a:endParaRPr lang="cs-CZ" sz="1800" dirty="0">
              <a:solidFill>
                <a:schemeClr val="accent3">
                  <a:lumMod val="75000"/>
                </a:schemeClr>
              </a:solidFill>
              <a:latin typeface="Comic Sans MS" pitchFamily="66" charset="0"/>
            </a:endParaRPr>
          </a:p>
          <a:p>
            <a:pPr>
              <a:buNone/>
            </a:pPr>
            <a:r>
              <a:rPr lang="cs-CZ" sz="1800" b="1" dirty="0">
                <a:solidFill>
                  <a:srgbClr val="008000"/>
                </a:solidFill>
                <a:latin typeface="Comic Sans MS" pitchFamily="66" charset="0"/>
              </a:rPr>
              <a:t>Metabolismus PNMK</a:t>
            </a:r>
            <a:endParaRPr lang="cs-CZ" sz="1800" dirty="0"/>
          </a:p>
          <a:p>
            <a:pPr>
              <a:buNone/>
            </a:pPr>
            <a:r>
              <a:rPr lang="cs-CZ" sz="1800" dirty="0">
                <a:solidFill>
                  <a:schemeClr val="accent2">
                    <a:lumMod val="75000"/>
                  </a:schemeClr>
                </a:solidFill>
                <a:latin typeface="Comic Sans MS" pitchFamily="66" charset="0"/>
              </a:rPr>
              <a:t>Esenciální – </a:t>
            </a:r>
            <a:r>
              <a:rPr lang="cs-CZ" sz="1800" dirty="0" err="1">
                <a:solidFill>
                  <a:schemeClr val="accent2">
                    <a:lumMod val="75000"/>
                  </a:schemeClr>
                </a:solidFill>
                <a:latin typeface="Comic Sans MS" pitchFamily="66" charset="0"/>
              </a:rPr>
              <a:t>linolová</a:t>
            </a:r>
            <a:r>
              <a:rPr lang="cs-CZ" sz="1800" dirty="0">
                <a:solidFill>
                  <a:schemeClr val="accent2">
                    <a:lumMod val="75000"/>
                  </a:schemeClr>
                </a:solidFill>
                <a:latin typeface="Comic Sans MS" pitchFamily="66" charset="0"/>
              </a:rPr>
              <a:t>, </a:t>
            </a:r>
            <a:r>
              <a:rPr lang="el-GR" sz="1800" dirty="0">
                <a:solidFill>
                  <a:schemeClr val="accent2">
                    <a:lumMod val="75000"/>
                  </a:schemeClr>
                </a:solidFill>
                <a:latin typeface="Comic Sans MS" pitchFamily="66" charset="0"/>
              </a:rPr>
              <a:t>α</a:t>
            </a:r>
            <a:r>
              <a:rPr lang="cs-CZ" sz="1800" dirty="0">
                <a:solidFill>
                  <a:schemeClr val="accent2">
                    <a:lumMod val="75000"/>
                  </a:schemeClr>
                </a:solidFill>
                <a:latin typeface="Comic Sans MS" pitchFamily="66" charset="0"/>
              </a:rPr>
              <a:t>-</a:t>
            </a:r>
            <a:r>
              <a:rPr lang="cs-CZ" sz="1800" dirty="0" err="1">
                <a:solidFill>
                  <a:schemeClr val="accent2">
                    <a:lumMod val="75000"/>
                  </a:schemeClr>
                </a:solidFill>
                <a:latin typeface="Comic Sans MS" pitchFamily="66" charset="0"/>
              </a:rPr>
              <a:t>linolenová</a:t>
            </a:r>
            <a:r>
              <a:rPr lang="cs-CZ" sz="1800" dirty="0">
                <a:solidFill>
                  <a:schemeClr val="accent2">
                    <a:lumMod val="75000"/>
                  </a:schemeClr>
                </a:solidFill>
                <a:latin typeface="Comic Sans MS" pitchFamily="66" charset="0"/>
              </a:rPr>
              <a:t> </a:t>
            </a:r>
          </a:p>
          <a:p>
            <a:pPr>
              <a:buNone/>
            </a:pPr>
            <a:endParaRPr lang="cs-CZ" sz="1800" dirty="0">
              <a:latin typeface="Comic Sans MS" pitchFamily="66" charset="0"/>
            </a:endParaRPr>
          </a:p>
          <a:p>
            <a:pPr>
              <a:buNone/>
            </a:pPr>
            <a:r>
              <a:rPr lang="cs-CZ" sz="1800" dirty="0" err="1">
                <a:solidFill>
                  <a:schemeClr val="accent2">
                    <a:lumMod val="75000"/>
                  </a:schemeClr>
                </a:solidFill>
                <a:latin typeface="Comic Sans MS" pitchFamily="66" charset="0"/>
              </a:rPr>
              <a:t>linolová</a:t>
            </a:r>
            <a:r>
              <a:rPr lang="cs-CZ" sz="1800" dirty="0">
                <a:solidFill>
                  <a:schemeClr val="accent2">
                    <a:lumMod val="75000"/>
                  </a:schemeClr>
                </a:solidFill>
                <a:latin typeface="Comic Sans MS" pitchFamily="66" charset="0"/>
              </a:rPr>
              <a:t> (</a:t>
            </a:r>
            <a:r>
              <a:rPr lang="el-GR" sz="1800" dirty="0">
                <a:solidFill>
                  <a:schemeClr val="accent2">
                    <a:lumMod val="75000"/>
                  </a:schemeClr>
                </a:solidFill>
                <a:latin typeface="Comic Sans MS" pitchFamily="66" charset="0"/>
              </a:rPr>
              <a:t>ω</a:t>
            </a:r>
            <a:r>
              <a:rPr lang="cs-CZ" sz="1800" dirty="0">
                <a:solidFill>
                  <a:schemeClr val="accent2">
                    <a:lumMod val="75000"/>
                  </a:schemeClr>
                </a:solidFill>
                <a:latin typeface="Comic Sans MS" pitchFamily="66" charset="0"/>
              </a:rPr>
              <a:t>-6)</a:t>
            </a:r>
            <a:r>
              <a:rPr lang="cs-CZ" sz="1800" dirty="0">
                <a:latin typeface="Comic Sans MS" pitchFamily="66" charset="0"/>
              </a:rPr>
              <a:t>→ arachidonová (</a:t>
            </a:r>
            <a:r>
              <a:rPr lang="el-GR" sz="1800" dirty="0">
                <a:latin typeface="Comic Sans MS" pitchFamily="66" charset="0"/>
              </a:rPr>
              <a:t>ω</a:t>
            </a:r>
            <a:r>
              <a:rPr lang="cs-CZ" sz="1800" dirty="0">
                <a:latin typeface="Comic Sans MS" pitchFamily="66" charset="0"/>
              </a:rPr>
              <a:t>-6)</a:t>
            </a:r>
          </a:p>
          <a:p>
            <a:pPr>
              <a:buNone/>
            </a:pPr>
            <a:r>
              <a:rPr lang="el-GR" sz="1800" dirty="0">
                <a:solidFill>
                  <a:schemeClr val="accent2">
                    <a:lumMod val="75000"/>
                  </a:schemeClr>
                </a:solidFill>
                <a:latin typeface="Comic Sans MS" pitchFamily="66" charset="0"/>
              </a:rPr>
              <a:t>α</a:t>
            </a:r>
            <a:r>
              <a:rPr lang="cs-CZ" sz="1800" dirty="0">
                <a:solidFill>
                  <a:schemeClr val="accent2">
                    <a:lumMod val="75000"/>
                  </a:schemeClr>
                </a:solidFill>
                <a:latin typeface="Comic Sans MS" pitchFamily="66" charset="0"/>
              </a:rPr>
              <a:t>-</a:t>
            </a:r>
            <a:r>
              <a:rPr lang="cs-CZ" sz="1800" dirty="0" err="1">
                <a:solidFill>
                  <a:schemeClr val="accent2">
                    <a:lumMod val="75000"/>
                  </a:schemeClr>
                </a:solidFill>
                <a:latin typeface="Comic Sans MS" pitchFamily="66" charset="0"/>
              </a:rPr>
              <a:t>linolenová</a:t>
            </a:r>
            <a:r>
              <a:rPr lang="cs-CZ" sz="1800" dirty="0">
                <a:solidFill>
                  <a:schemeClr val="accent2">
                    <a:lumMod val="75000"/>
                  </a:schemeClr>
                </a:solidFill>
                <a:latin typeface="Comic Sans MS" pitchFamily="66" charset="0"/>
              </a:rPr>
              <a:t> (</a:t>
            </a:r>
            <a:r>
              <a:rPr lang="el-GR" sz="1800" dirty="0">
                <a:solidFill>
                  <a:schemeClr val="accent2">
                    <a:lumMod val="75000"/>
                  </a:schemeClr>
                </a:solidFill>
                <a:latin typeface="Comic Sans MS" pitchFamily="66" charset="0"/>
              </a:rPr>
              <a:t>ω</a:t>
            </a:r>
            <a:r>
              <a:rPr lang="cs-CZ" sz="1800" dirty="0">
                <a:solidFill>
                  <a:schemeClr val="accent2">
                    <a:lumMod val="75000"/>
                  </a:schemeClr>
                </a:solidFill>
                <a:latin typeface="Comic Sans MS" pitchFamily="66" charset="0"/>
              </a:rPr>
              <a:t>-3)</a:t>
            </a:r>
            <a:r>
              <a:rPr lang="cs-CZ" sz="1800" dirty="0">
                <a:latin typeface="Comic Sans MS" pitchFamily="66" charset="0"/>
              </a:rPr>
              <a:t> →</a:t>
            </a:r>
            <a:r>
              <a:rPr lang="cs-CZ" sz="1800" b="1" dirty="0">
                <a:latin typeface="Comic Sans MS" pitchFamily="66" charset="0"/>
              </a:rPr>
              <a:t> </a:t>
            </a:r>
            <a:r>
              <a:rPr lang="cs-CZ" sz="3200" b="1" dirty="0">
                <a:solidFill>
                  <a:srgbClr val="006600"/>
                </a:solidFill>
                <a:latin typeface="Comic Sans MS" pitchFamily="66" charset="0"/>
              </a:rPr>
              <a:t>EPA</a:t>
            </a:r>
            <a:r>
              <a:rPr lang="cs-CZ" sz="1800" dirty="0">
                <a:latin typeface="Comic Sans MS" pitchFamily="66" charset="0"/>
              </a:rPr>
              <a:t>(</a:t>
            </a:r>
            <a:r>
              <a:rPr lang="el-GR" sz="1800" dirty="0">
                <a:latin typeface="Comic Sans MS" pitchFamily="66" charset="0"/>
              </a:rPr>
              <a:t>ω</a:t>
            </a:r>
            <a:r>
              <a:rPr lang="cs-CZ" sz="1800" dirty="0">
                <a:latin typeface="Comic Sans MS" pitchFamily="66" charset="0"/>
              </a:rPr>
              <a:t>-3)→</a:t>
            </a:r>
            <a:r>
              <a:rPr lang="cs-CZ" sz="2800" b="1" dirty="0">
                <a:solidFill>
                  <a:srgbClr val="006600"/>
                </a:solidFill>
                <a:latin typeface="Comic Sans MS" pitchFamily="66" charset="0"/>
              </a:rPr>
              <a:t>DHA</a:t>
            </a:r>
            <a:r>
              <a:rPr lang="cs-CZ" sz="1800" dirty="0">
                <a:latin typeface="Comic Sans MS" pitchFamily="66" charset="0"/>
              </a:rPr>
              <a:t>(</a:t>
            </a:r>
            <a:r>
              <a:rPr lang="el-GR" sz="1800" dirty="0">
                <a:latin typeface="Comic Sans MS" pitchFamily="66" charset="0"/>
              </a:rPr>
              <a:t>ω</a:t>
            </a:r>
            <a:r>
              <a:rPr lang="cs-CZ" sz="1800" dirty="0">
                <a:latin typeface="Comic Sans MS" pitchFamily="66" charset="0"/>
              </a:rPr>
              <a:t>-3) </a:t>
            </a:r>
          </a:p>
          <a:p>
            <a:pPr>
              <a:buNone/>
            </a:pPr>
            <a:endParaRPr lang="cs-CZ" sz="1800" dirty="0">
              <a:latin typeface="Comic Sans MS" pitchFamily="66" charset="0"/>
            </a:endParaRPr>
          </a:p>
          <a:p>
            <a:pPr>
              <a:buNone/>
            </a:pPr>
            <a:r>
              <a:rPr lang="cs-CZ" sz="1800" dirty="0">
                <a:latin typeface="Comic Sans MS" pitchFamily="66" charset="0"/>
              </a:rPr>
              <a:t>V experimentech  bylo však </a:t>
            </a:r>
            <a:r>
              <a:rPr lang="cs-CZ" sz="1800" dirty="0">
                <a:solidFill>
                  <a:srgbClr val="FF0000"/>
                </a:solidFill>
                <a:latin typeface="Comic Sans MS" pitchFamily="66" charset="0"/>
              </a:rPr>
              <a:t>pouze 10 % </a:t>
            </a:r>
            <a:r>
              <a:rPr lang="cs-CZ" sz="1800" dirty="0">
                <a:latin typeface="Comic Sans MS" pitchFamily="66" charset="0"/>
              </a:rPr>
              <a:t>esenciálních mastných kyselin z potravy (kyselina </a:t>
            </a:r>
            <a:r>
              <a:rPr lang="cs-CZ" sz="1800" dirty="0" err="1">
                <a:latin typeface="Comic Sans MS" pitchFamily="66" charset="0"/>
              </a:rPr>
              <a:t>linolová</a:t>
            </a:r>
            <a:r>
              <a:rPr lang="cs-CZ" sz="1800" dirty="0">
                <a:latin typeface="Comic Sans MS" pitchFamily="66" charset="0"/>
              </a:rPr>
              <a:t> a </a:t>
            </a:r>
            <a:r>
              <a:rPr lang="el-GR" sz="1800" dirty="0">
                <a:latin typeface="Comic Sans MS" pitchFamily="66" charset="0"/>
              </a:rPr>
              <a:t>α-</a:t>
            </a:r>
            <a:r>
              <a:rPr lang="cs-CZ" sz="1800" dirty="0" err="1">
                <a:latin typeface="Comic Sans MS" pitchFamily="66" charset="0"/>
              </a:rPr>
              <a:t>linolenová</a:t>
            </a:r>
            <a:r>
              <a:rPr lang="cs-CZ" sz="1800" dirty="0">
                <a:latin typeface="Comic Sans MS" pitchFamily="66" charset="0"/>
              </a:rPr>
              <a:t> ) přeměněno na odpovídající deriváty s dlouhým řetězcem. V těhotenství NEDOSTATEČNÉ!</a:t>
            </a:r>
          </a:p>
          <a:p>
            <a:pPr>
              <a:buNone/>
            </a:pPr>
            <a:endParaRPr lang="cs-CZ" sz="1800" dirty="0">
              <a:latin typeface="Comic Sans MS" pitchFamily="66" charset="0"/>
            </a:endParaRPr>
          </a:p>
          <a:p>
            <a:pPr>
              <a:buNone/>
            </a:pPr>
            <a:r>
              <a:rPr lang="cs-CZ" sz="1800" dirty="0">
                <a:latin typeface="Comic Sans MS" pitchFamily="66" charset="0"/>
              </a:rPr>
              <a:t>                                                                                (</a:t>
            </a:r>
            <a:r>
              <a:rPr lang="cs-CZ" sz="1800" dirty="0" err="1">
                <a:latin typeface="Comic Sans MS" pitchFamily="66" charset="0"/>
              </a:rPr>
              <a:t>Stojanovičová</a:t>
            </a:r>
            <a:r>
              <a:rPr lang="cs-CZ" sz="1800" dirty="0">
                <a:latin typeface="Comic Sans MS" pitchFamily="66" charset="0"/>
              </a:rPr>
              <a:t>, 2013)</a:t>
            </a:r>
            <a:endParaRPr lang="cs-CZ" sz="1100" dirty="0">
              <a:latin typeface="Comic Sans MS" pitchFamily="66" charset="0"/>
            </a:endParaRPr>
          </a:p>
          <a:p>
            <a:endParaRPr lang="cs-CZ" sz="1800" dirty="0">
              <a:solidFill>
                <a:schemeClr val="accent3">
                  <a:lumMod val="75000"/>
                </a:schemeClr>
              </a:solidFill>
              <a:latin typeface="Comic Sans MS" pitchFamily="66" charset="0"/>
            </a:endParaRPr>
          </a:p>
        </p:txBody>
      </p:sp>
    </p:spTree>
    <p:extLst>
      <p:ext uri="{BB962C8B-B14F-4D97-AF65-F5344CB8AC3E}">
        <p14:creationId xmlns:p14="http://schemas.microsoft.com/office/powerpoint/2010/main" val="30875736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a:latin typeface="Comic Sans MS" pitchFamily="66" charset="0"/>
              </a:rPr>
              <a:t>Průzkumy výživy těhotných žen v ČR</a:t>
            </a:r>
            <a:endParaRPr lang="cs-CZ" sz="3200" dirty="0"/>
          </a:p>
        </p:txBody>
      </p:sp>
      <p:sp>
        <p:nvSpPr>
          <p:cNvPr id="3" name="Zástupný symbol pro obsah 2"/>
          <p:cNvSpPr>
            <a:spLocks noGrp="1"/>
          </p:cNvSpPr>
          <p:nvPr>
            <p:ph sz="quarter" idx="1"/>
          </p:nvPr>
        </p:nvSpPr>
        <p:spPr/>
        <p:txBody>
          <a:bodyPr>
            <a:normAutofit/>
          </a:bodyPr>
          <a:lstStyle/>
          <a:p>
            <a:pPr>
              <a:buNone/>
            </a:pPr>
            <a:endParaRPr lang="cs-CZ" sz="1800" dirty="0">
              <a:latin typeface="Comic Sans MS" pitchFamily="66" charset="0"/>
            </a:endParaRPr>
          </a:p>
          <a:p>
            <a:pPr>
              <a:buNone/>
            </a:pPr>
            <a:endParaRPr lang="cs-CZ" sz="1800" dirty="0">
              <a:latin typeface="Comic Sans MS" pitchFamily="66" charset="0"/>
            </a:endParaRPr>
          </a:p>
          <a:p>
            <a:pPr>
              <a:buNone/>
            </a:pPr>
            <a:r>
              <a:rPr lang="cs-CZ" sz="1800" dirty="0">
                <a:solidFill>
                  <a:schemeClr val="accent3">
                    <a:lumMod val="75000"/>
                  </a:schemeClr>
                </a:solidFill>
                <a:latin typeface="Comic Sans MS" pitchFamily="66" charset="0"/>
              </a:rPr>
              <a:t>74 % </a:t>
            </a:r>
            <a:r>
              <a:rPr lang="cs-CZ" sz="1800" dirty="0">
                <a:latin typeface="Comic Sans MS" pitchFamily="66" charset="0"/>
              </a:rPr>
              <a:t>žen -výborná znalost o PUFA-zkreslení</a:t>
            </a:r>
          </a:p>
          <a:p>
            <a:pPr>
              <a:buNone/>
            </a:pPr>
            <a:endParaRPr lang="cs-CZ" sz="1800" dirty="0">
              <a:latin typeface="Comic Sans MS" pitchFamily="66" charset="0"/>
            </a:endParaRPr>
          </a:p>
          <a:p>
            <a:pPr>
              <a:buNone/>
            </a:pPr>
            <a:r>
              <a:rPr lang="cs-CZ" sz="1800" dirty="0">
                <a:solidFill>
                  <a:schemeClr val="accent3">
                    <a:lumMod val="75000"/>
                  </a:schemeClr>
                </a:solidFill>
                <a:latin typeface="Comic Sans MS" pitchFamily="66" charset="0"/>
              </a:rPr>
              <a:t>50 % </a:t>
            </a:r>
            <a:r>
              <a:rPr lang="cs-CZ" sz="1800" dirty="0">
                <a:latin typeface="Comic Sans MS" pitchFamily="66" charset="0"/>
              </a:rPr>
              <a:t>žen bylo poučeno-nejčastější zdroj informací ženy uvedly </a:t>
            </a:r>
            <a:r>
              <a:rPr lang="cs-CZ" sz="1800" dirty="0">
                <a:solidFill>
                  <a:srgbClr val="FF0000"/>
                </a:solidFill>
                <a:latin typeface="Comic Sans MS" pitchFamily="66" charset="0"/>
              </a:rPr>
              <a:t>INTERNET</a:t>
            </a:r>
          </a:p>
          <a:p>
            <a:pPr>
              <a:buNone/>
            </a:pPr>
            <a:endParaRPr lang="cs-CZ" sz="1800" dirty="0">
              <a:latin typeface="Comic Sans MS" pitchFamily="66" charset="0"/>
            </a:endParaRPr>
          </a:p>
          <a:p>
            <a:pPr>
              <a:buNone/>
            </a:pPr>
            <a:r>
              <a:rPr lang="cs-CZ" sz="1800" dirty="0">
                <a:solidFill>
                  <a:schemeClr val="accent3">
                    <a:lumMod val="75000"/>
                  </a:schemeClr>
                </a:solidFill>
                <a:latin typeface="Comic Sans MS" pitchFamily="66" charset="0"/>
              </a:rPr>
              <a:t>100 % </a:t>
            </a:r>
            <a:r>
              <a:rPr lang="cs-CZ" sz="1800" dirty="0">
                <a:latin typeface="Comic Sans MS" pitchFamily="66" charset="0"/>
              </a:rPr>
              <a:t>žen konzumovalo ryby</a:t>
            </a:r>
          </a:p>
          <a:p>
            <a:pPr>
              <a:buNone/>
            </a:pPr>
            <a:endParaRPr lang="cs-CZ" sz="1800" dirty="0">
              <a:latin typeface="Comic Sans MS" pitchFamily="66" charset="0"/>
            </a:endParaRPr>
          </a:p>
          <a:p>
            <a:pPr>
              <a:buNone/>
            </a:pPr>
            <a:r>
              <a:rPr lang="cs-CZ" sz="1800" dirty="0">
                <a:solidFill>
                  <a:schemeClr val="accent3">
                    <a:lumMod val="75000"/>
                  </a:schemeClr>
                </a:solidFill>
                <a:latin typeface="Comic Sans MS" pitchFamily="66" charset="0"/>
              </a:rPr>
              <a:t> 70 % </a:t>
            </a:r>
            <a:r>
              <a:rPr lang="cs-CZ" sz="1800" dirty="0">
                <a:latin typeface="Comic Sans MS" pitchFamily="66" charset="0"/>
              </a:rPr>
              <a:t>žen si bylo vědomo určitých rizik při konzumaci </a:t>
            </a:r>
          </a:p>
          <a:p>
            <a:pPr>
              <a:buNone/>
            </a:pPr>
            <a:r>
              <a:rPr lang="cs-CZ" sz="1800" dirty="0">
                <a:latin typeface="Comic Sans MS" pitchFamily="66" charset="0"/>
              </a:rPr>
              <a:t> </a:t>
            </a:r>
          </a:p>
          <a:p>
            <a:pPr>
              <a:buNone/>
            </a:pPr>
            <a:r>
              <a:rPr lang="cs-CZ" sz="1800" dirty="0">
                <a:latin typeface="Comic Sans MS" pitchFamily="66" charset="0"/>
              </a:rPr>
              <a:t>                                                                                  (</a:t>
            </a:r>
            <a:r>
              <a:rPr lang="cs-CZ" sz="1800" dirty="0" err="1">
                <a:latin typeface="Comic Sans MS" pitchFamily="66" charset="0"/>
              </a:rPr>
              <a:t>Stojanovičová</a:t>
            </a:r>
            <a:r>
              <a:rPr lang="cs-CZ" sz="1800" dirty="0">
                <a:latin typeface="Comic Sans MS" pitchFamily="66" charset="0"/>
              </a:rPr>
              <a:t>, 2013)</a:t>
            </a:r>
          </a:p>
        </p:txBody>
      </p:sp>
    </p:spTree>
    <p:extLst>
      <p:ext uri="{BB962C8B-B14F-4D97-AF65-F5344CB8AC3E}">
        <p14:creationId xmlns:p14="http://schemas.microsoft.com/office/powerpoint/2010/main" val="3699525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Výživa před početím</a:t>
            </a:r>
          </a:p>
        </p:txBody>
      </p:sp>
      <p:pic>
        <p:nvPicPr>
          <p:cNvPr id="1026" name="Picture 2" descr="C:\Users\Martina\Desktop\pyramidab_500x409.png"/>
          <p:cNvPicPr>
            <a:picLocks noGrp="1" noChangeAspect="1" noChangeArrowheads="1"/>
          </p:cNvPicPr>
          <p:nvPr>
            <p:ph sz="quarter" idx="1"/>
          </p:nvPr>
        </p:nvPicPr>
        <p:blipFill>
          <a:blip r:embed="rId2" cstate="print"/>
          <a:srcRect/>
          <a:stretch>
            <a:fillRect/>
          </a:stretch>
        </p:blipFill>
        <p:spPr bwMode="auto">
          <a:xfrm>
            <a:off x="4535488" y="2564904"/>
            <a:ext cx="4608512" cy="4032448"/>
          </a:xfrm>
          <a:prstGeom prst="rect">
            <a:avLst/>
          </a:prstGeom>
          <a:noFill/>
        </p:spPr>
      </p:pic>
      <p:pic>
        <p:nvPicPr>
          <p:cNvPr id="4" name="Zástupný symbol pro obsah 5" descr="pyramida.jpg"/>
          <p:cNvPicPr>
            <a:picLocks noChangeAspect="1"/>
          </p:cNvPicPr>
          <p:nvPr/>
        </p:nvPicPr>
        <p:blipFill>
          <a:blip r:embed="rId3" cstate="print"/>
          <a:stretch>
            <a:fillRect/>
          </a:stretch>
        </p:blipFill>
        <p:spPr>
          <a:xfrm>
            <a:off x="323528" y="1772816"/>
            <a:ext cx="3816424" cy="3096344"/>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dirty="0">
                <a:latin typeface="Comic Sans MS" pitchFamily="66" charset="0"/>
              </a:rPr>
              <a:t>Průzkumy výživy těhotných žen v ČR</a:t>
            </a:r>
            <a:endParaRPr lang="cs-CZ" sz="2800" dirty="0"/>
          </a:p>
        </p:txBody>
      </p:sp>
      <p:sp>
        <p:nvSpPr>
          <p:cNvPr id="3" name="Zástupný symbol pro obsah 2"/>
          <p:cNvSpPr>
            <a:spLocks noGrp="1"/>
          </p:cNvSpPr>
          <p:nvPr>
            <p:ph sz="quarter" idx="1"/>
          </p:nvPr>
        </p:nvSpPr>
        <p:spPr/>
        <p:txBody>
          <a:bodyPr>
            <a:normAutofit/>
          </a:bodyPr>
          <a:lstStyle/>
          <a:p>
            <a:r>
              <a:rPr lang="cs-CZ" sz="1800" dirty="0">
                <a:solidFill>
                  <a:schemeClr val="accent3">
                    <a:lumMod val="75000"/>
                  </a:schemeClr>
                </a:solidFill>
              </a:rPr>
              <a:t>Co podle žen představuje největší riziko?</a:t>
            </a:r>
          </a:p>
          <a:p>
            <a:endParaRPr lang="cs-CZ" sz="1800" dirty="0">
              <a:solidFill>
                <a:schemeClr val="accent3">
                  <a:lumMod val="75000"/>
                </a:schemeClr>
              </a:solidFill>
            </a:endParaRPr>
          </a:p>
          <a:p>
            <a:endParaRPr lang="cs-CZ" sz="1800" dirty="0">
              <a:solidFill>
                <a:schemeClr val="accent3">
                  <a:lumMod val="75000"/>
                </a:schemeClr>
              </a:solidFill>
            </a:endParaRPr>
          </a:p>
          <a:p>
            <a:endParaRPr lang="cs-CZ" sz="1800" dirty="0">
              <a:solidFill>
                <a:schemeClr val="accent3">
                  <a:lumMod val="75000"/>
                </a:schemeClr>
              </a:solidFill>
            </a:endParaRPr>
          </a:p>
        </p:txBody>
      </p:sp>
      <p:graphicFrame>
        <p:nvGraphicFramePr>
          <p:cNvPr id="5" name="Zástupný symbol pro obsah 3"/>
          <p:cNvGraphicFramePr>
            <a:graphicFrameLocks/>
          </p:cNvGraphicFramePr>
          <p:nvPr/>
        </p:nvGraphicFramePr>
        <p:xfrm>
          <a:off x="323528" y="16288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410918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434AEE-3A1A-423F-88FD-283101BB5505}"/>
              </a:ext>
            </a:extLst>
          </p:cNvPr>
          <p:cNvSpPr>
            <a:spLocks noGrp="1"/>
          </p:cNvSpPr>
          <p:nvPr>
            <p:ph type="title"/>
          </p:nvPr>
        </p:nvSpPr>
        <p:spPr/>
        <p:txBody>
          <a:bodyPr/>
          <a:lstStyle/>
          <a:p>
            <a:endParaRPr lang="cs-CZ"/>
          </a:p>
        </p:txBody>
      </p:sp>
      <p:graphicFrame>
        <p:nvGraphicFramePr>
          <p:cNvPr id="4" name="Zástupný symbol pro obsah 3">
            <a:extLst>
              <a:ext uri="{FF2B5EF4-FFF2-40B4-BE49-F238E27FC236}">
                <a16:creationId xmlns:a16="http://schemas.microsoft.com/office/drawing/2014/main" id="{EC3F685D-87EE-4185-BE55-1E380E86D37A}"/>
              </a:ext>
            </a:extLst>
          </p:cNvPr>
          <p:cNvGraphicFramePr>
            <a:graphicFrameLocks noGrp="1"/>
          </p:cNvGraphicFramePr>
          <p:nvPr>
            <p:ph sz="quarter" idx="1"/>
          </p:nvPr>
        </p:nvGraphicFramePr>
        <p:xfrm>
          <a:off x="612775" y="1600200"/>
          <a:ext cx="8153400" cy="4495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076545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dirty="0">
                <a:latin typeface="Comic Sans MS" pitchFamily="66" charset="0"/>
              </a:rPr>
              <a:t>Průzkumy výživy těhotných žen v ČR</a:t>
            </a:r>
            <a:endParaRPr lang="cs-CZ" sz="2800" dirty="0"/>
          </a:p>
        </p:txBody>
      </p:sp>
      <p:sp>
        <p:nvSpPr>
          <p:cNvPr id="3" name="Zástupný symbol pro obsah 2"/>
          <p:cNvSpPr>
            <a:spLocks noGrp="1"/>
          </p:cNvSpPr>
          <p:nvPr>
            <p:ph sz="quarter" idx="1"/>
          </p:nvPr>
        </p:nvSpPr>
        <p:spPr/>
        <p:txBody>
          <a:bodyPr>
            <a:normAutofit lnSpcReduction="10000"/>
          </a:bodyPr>
          <a:lstStyle/>
          <a:p>
            <a:r>
              <a:rPr lang="cs-CZ" dirty="0">
                <a:latin typeface="Comic Sans MS" pitchFamily="66" charset="0"/>
              </a:rPr>
              <a:t>Praktická stránka věci.</a:t>
            </a:r>
          </a:p>
          <a:p>
            <a:pPr>
              <a:buNone/>
            </a:pPr>
            <a:r>
              <a:rPr lang="cs-CZ" dirty="0">
                <a:latin typeface="Comic Sans MS" pitchFamily="66" charset="0"/>
              </a:rPr>
              <a:t>    	(dohledání, kartičky, edukace, program)</a:t>
            </a:r>
          </a:p>
          <a:p>
            <a:endParaRPr lang="cs-CZ" dirty="0">
              <a:latin typeface="Comic Sans MS" pitchFamily="66" charset="0"/>
            </a:endParaRPr>
          </a:p>
          <a:p>
            <a:r>
              <a:rPr lang="cs-CZ" dirty="0">
                <a:latin typeface="Comic Sans MS" pitchFamily="66" charset="0"/>
              </a:rPr>
              <a:t>Volba zdrojů EPA a DHA u vegetariánů a žen alergických na ryby </a:t>
            </a:r>
          </a:p>
          <a:p>
            <a:endParaRPr lang="cs-CZ" dirty="0">
              <a:latin typeface="Comic Sans MS" pitchFamily="66" charset="0"/>
            </a:endParaRPr>
          </a:p>
          <a:p>
            <a:r>
              <a:rPr lang="cs-CZ" dirty="0">
                <a:latin typeface="Comic Sans MS" pitchFamily="66" charset="0"/>
              </a:rPr>
              <a:t>Celkové složení stravy</a:t>
            </a:r>
          </a:p>
          <a:p>
            <a:endParaRPr lang="cs-CZ" dirty="0">
              <a:latin typeface="Comic Sans MS" pitchFamily="66" charset="0"/>
            </a:endParaRPr>
          </a:p>
          <a:p>
            <a:pPr>
              <a:buNone/>
            </a:pPr>
            <a:r>
              <a:rPr lang="cs-CZ" sz="1800" dirty="0">
                <a:latin typeface="Comic Sans MS" pitchFamily="66" charset="0"/>
              </a:rPr>
              <a:t>                                                                                  (</a:t>
            </a:r>
            <a:r>
              <a:rPr lang="cs-CZ" sz="1800" dirty="0" err="1">
                <a:latin typeface="Comic Sans MS" pitchFamily="66" charset="0"/>
              </a:rPr>
              <a:t>Stojanovičová</a:t>
            </a:r>
            <a:r>
              <a:rPr lang="cs-CZ" sz="1800" dirty="0">
                <a:latin typeface="Comic Sans MS" pitchFamily="66" charset="0"/>
              </a:rPr>
              <a:t>, 2013)</a:t>
            </a:r>
          </a:p>
        </p:txBody>
      </p:sp>
    </p:spTree>
    <p:extLst>
      <p:ext uri="{BB962C8B-B14F-4D97-AF65-F5344CB8AC3E}">
        <p14:creationId xmlns:p14="http://schemas.microsoft.com/office/powerpoint/2010/main" val="42829844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dirty="0">
                <a:latin typeface="Comic Sans MS" pitchFamily="66" charset="0"/>
              </a:rPr>
              <a:t>Projekty</a:t>
            </a:r>
          </a:p>
        </p:txBody>
      </p:sp>
      <p:sp>
        <p:nvSpPr>
          <p:cNvPr id="3" name="Zástupný symbol pro obsah 2"/>
          <p:cNvSpPr>
            <a:spLocks noGrp="1"/>
          </p:cNvSpPr>
          <p:nvPr>
            <p:ph sz="quarter" idx="1"/>
          </p:nvPr>
        </p:nvSpPr>
        <p:spPr/>
        <p:txBody>
          <a:bodyPr>
            <a:normAutofit lnSpcReduction="10000"/>
          </a:bodyPr>
          <a:lstStyle/>
          <a:p>
            <a:r>
              <a:rPr lang="cs-CZ" sz="2000" dirty="0">
                <a:latin typeface="Comic Sans MS" pitchFamily="66" charset="0"/>
              </a:rPr>
              <a:t>Mysli na mě včas  </a:t>
            </a:r>
            <a:r>
              <a:rPr lang="cs-CZ" sz="2400" dirty="0">
                <a:latin typeface="Comic Sans MS" pitchFamily="66" charset="0"/>
              </a:rPr>
              <a:t>(</a:t>
            </a:r>
            <a:r>
              <a:rPr lang="cs-CZ" sz="2000" dirty="0">
                <a:latin typeface="Comic Sans MS" pitchFamily="66" charset="0"/>
              </a:rPr>
              <a:t>2010), PPZ SZÚ</a:t>
            </a:r>
          </a:p>
          <a:p>
            <a:pPr>
              <a:buNone/>
            </a:pPr>
            <a:r>
              <a:rPr lang="cs-CZ" sz="2000" dirty="0">
                <a:latin typeface="Comic Sans MS" pitchFamily="66" charset="0"/>
              </a:rPr>
              <a:t>   -projekt součást programu Zdraví 21</a:t>
            </a:r>
            <a:r>
              <a:rPr lang="cs-CZ" dirty="0">
                <a:latin typeface="Comic Sans MS" pitchFamily="66" charset="0"/>
              </a:rPr>
              <a:t> </a:t>
            </a:r>
            <a:r>
              <a:rPr lang="cs-CZ" sz="1400" dirty="0">
                <a:latin typeface="Comic Sans MS" pitchFamily="66" charset="0"/>
              </a:rPr>
              <a:t>(2003-2012)</a:t>
            </a:r>
          </a:p>
          <a:p>
            <a:pPr>
              <a:buNone/>
            </a:pPr>
            <a:r>
              <a:rPr lang="cs-CZ" sz="1800" dirty="0">
                <a:latin typeface="Comic Sans MS" pitchFamily="66" charset="0"/>
              </a:rPr>
              <a:t>Cílem projektu je zpřístupnit laické veřejnosti informace o možnostech primární prevence VVV ve srozumitelné formě</a:t>
            </a:r>
          </a:p>
          <a:p>
            <a:pPr>
              <a:buNone/>
            </a:pPr>
            <a:endParaRPr lang="cs-CZ" sz="1800" dirty="0">
              <a:latin typeface="Comic Sans MS" pitchFamily="66" charset="0"/>
            </a:endParaRPr>
          </a:p>
          <a:p>
            <a:pPr>
              <a:buNone/>
            </a:pPr>
            <a:r>
              <a:rPr lang="cs-CZ" sz="1800" dirty="0">
                <a:latin typeface="Comic Sans MS" pitchFamily="66" charset="0"/>
              </a:rPr>
              <a:t> CÍL 3: Zdravý start do života.</a:t>
            </a:r>
          </a:p>
          <a:p>
            <a:pPr>
              <a:buFontTx/>
              <a:buChar char="-"/>
            </a:pPr>
            <a:r>
              <a:rPr lang="cs-CZ" sz="1800" dirty="0">
                <a:latin typeface="Comic Sans MS" pitchFamily="66" charset="0"/>
              </a:rPr>
              <a:t>Snížení podílu vrozených vad na úmrtnosti živě narozených dětí</a:t>
            </a:r>
          </a:p>
          <a:p>
            <a:pPr>
              <a:buNone/>
            </a:pPr>
            <a:r>
              <a:rPr lang="cs-CZ" sz="1800" dirty="0">
                <a:latin typeface="Comic Sans MS" pitchFamily="66" charset="0"/>
              </a:rPr>
              <a:t>Prvním bodem (3.3.1) řešení je:</a:t>
            </a:r>
          </a:p>
          <a:p>
            <a:pPr>
              <a:buNone/>
            </a:pPr>
            <a:r>
              <a:rPr lang="cs-CZ" sz="1800" dirty="0">
                <a:latin typeface="Comic Sans MS" pitchFamily="66" charset="0"/>
              </a:rPr>
              <a:t>             ZAVEDENÍ PROGRAMU PRIMÁRNÍ PREVENCE</a:t>
            </a:r>
          </a:p>
          <a:p>
            <a:pPr>
              <a:buFontTx/>
              <a:buChar char="-"/>
            </a:pPr>
            <a:r>
              <a:rPr lang="cs-CZ" sz="1800" dirty="0">
                <a:latin typeface="Comic Sans MS" pitchFamily="66" charset="0"/>
              </a:rPr>
              <a:t>program je zaměřen na: </a:t>
            </a:r>
            <a:r>
              <a:rPr lang="cs-CZ" sz="1800" dirty="0">
                <a:solidFill>
                  <a:srgbClr val="009900"/>
                </a:solidFill>
                <a:latin typeface="Comic Sans MS" pitchFamily="66" charset="0"/>
              </a:rPr>
              <a:t>výživu v těhotenství, léky, kouření, alkohol v těhotenství, genetické poradenství</a:t>
            </a:r>
          </a:p>
          <a:p>
            <a:pPr>
              <a:buFontTx/>
              <a:buChar char="-"/>
            </a:pPr>
            <a:endParaRPr lang="cs-CZ" sz="1800" dirty="0">
              <a:solidFill>
                <a:srgbClr val="009900"/>
              </a:solidFill>
              <a:latin typeface="Comic Sans MS" pitchFamily="66" charset="0"/>
            </a:endParaRPr>
          </a:p>
          <a:p>
            <a:pPr>
              <a:buFontTx/>
              <a:buChar char="-"/>
            </a:pPr>
            <a:r>
              <a:rPr lang="cs-CZ" sz="1800" dirty="0">
                <a:latin typeface="Comic Sans MS" pitchFamily="66" charset="0"/>
              </a:rPr>
              <a:t>www.</a:t>
            </a:r>
            <a:r>
              <a:rPr lang="cs-CZ" sz="1800" dirty="0" err="1">
                <a:latin typeface="Comic Sans MS" pitchFamily="66" charset="0"/>
              </a:rPr>
              <a:t>vrozene</a:t>
            </a:r>
            <a:r>
              <a:rPr lang="cs-CZ" sz="1800" dirty="0">
                <a:latin typeface="Comic Sans MS" pitchFamily="66" charset="0"/>
              </a:rPr>
              <a:t>-vady.</a:t>
            </a:r>
            <a:r>
              <a:rPr lang="cs-CZ" sz="1800" dirty="0" err="1">
                <a:latin typeface="Comic Sans MS" pitchFamily="66" charset="0"/>
              </a:rPr>
              <a:t>cz</a:t>
            </a:r>
            <a:r>
              <a:rPr lang="cs-CZ" sz="1800" dirty="0">
                <a:latin typeface="Comic Sans MS" pitchFamily="66" charset="0"/>
              </a:rPr>
              <a:t>/</a:t>
            </a:r>
            <a:r>
              <a:rPr lang="cs-CZ" sz="1800" dirty="0" err="1">
                <a:latin typeface="Comic Sans MS" pitchFamily="66" charset="0"/>
              </a:rPr>
              <a:t>primarni</a:t>
            </a:r>
            <a:r>
              <a:rPr lang="cs-CZ" sz="1800" dirty="0">
                <a:latin typeface="Comic Sans MS" pitchFamily="66" charset="0"/>
              </a:rPr>
              <a:t>-prevence/</a:t>
            </a:r>
          </a:p>
          <a:p>
            <a:pPr>
              <a:buFontTx/>
              <a:buChar char="-"/>
            </a:pPr>
            <a:endParaRPr lang="cs-CZ" sz="1800" dirty="0">
              <a:latin typeface="Comic Sans MS" pitchFamily="66" charset="0"/>
            </a:endParaRPr>
          </a:p>
          <a:p>
            <a:pPr>
              <a:buNone/>
            </a:pPr>
            <a:endParaRPr lang="cs-CZ" sz="1400" dirty="0">
              <a:latin typeface="Comic Sans MS" pitchFamily="66" charset="0"/>
            </a:endParaRPr>
          </a:p>
          <a:p>
            <a:pPr>
              <a:buNone/>
            </a:pPr>
            <a:endParaRPr lang="cs-CZ" dirty="0">
              <a:latin typeface="Comic Sans MS" pitchFamily="66" charset="0"/>
            </a:endParaRPr>
          </a:p>
          <a:p>
            <a:pPr>
              <a:buNone/>
            </a:pPr>
            <a:endParaRPr lang="cs-CZ" dirty="0">
              <a:latin typeface="Comic Sans MS" pitchFamily="66" charset="0"/>
            </a:endParaRPr>
          </a:p>
        </p:txBody>
      </p:sp>
      <p:pic>
        <p:nvPicPr>
          <p:cNvPr id="4" name="Obrázek 3" descr="mysli_na_mne_vcas_1.jpg"/>
          <p:cNvPicPr>
            <a:picLocks noChangeAspect="1"/>
          </p:cNvPicPr>
          <p:nvPr/>
        </p:nvPicPr>
        <p:blipFill>
          <a:blip r:embed="rId3" cstate="print"/>
          <a:stretch>
            <a:fillRect/>
          </a:stretch>
        </p:blipFill>
        <p:spPr>
          <a:xfrm>
            <a:off x="7236296" y="0"/>
            <a:ext cx="1907704" cy="1800200"/>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400" dirty="0">
                <a:latin typeface="Comic Sans MS" pitchFamily="66" charset="0"/>
                <a:hlinkClick r:id="rId2"/>
              </a:rPr>
              <a:t>http://www.vrozene-vady.cz/primarni-prevence/</a:t>
            </a:r>
            <a:r>
              <a:rPr lang="cs-CZ" sz="2400" dirty="0">
                <a:latin typeface="Comic Sans MS" pitchFamily="66" charset="0"/>
              </a:rPr>
              <a:t> </a:t>
            </a:r>
          </a:p>
        </p:txBody>
      </p:sp>
      <p:pic>
        <p:nvPicPr>
          <p:cNvPr id="4" name="Picture 2"/>
          <p:cNvPicPr>
            <a:picLocks noGrp="1" noChangeAspect="1" noChangeArrowheads="1"/>
          </p:cNvPicPr>
          <p:nvPr>
            <p:ph sz="quarter" idx="1"/>
          </p:nvPr>
        </p:nvPicPr>
        <p:blipFill>
          <a:blip r:embed="rId3" cstate="print"/>
          <a:srcRect/>
          <a:stretch>
            <a:fillRect/>
          </a:stretch>
        </p:blipFill>
        <p:spPr>
          <a:xfrm>
            <a:off x="0" y="1340768"/>
            <a:ext cx="9143999" cy="5517232"/>
          </a:xfr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dirty="0">
                <a:latin typeface="Comic Sans MS" pitchFamily="66" charset="0"/>
              </a:rPr>
              <a:t>http://www.</a:t>
            </a:r>
            <a:r>
              <a:rPr lang="cs-CZ" sz="2800" dirty="0" err="1">
                <a:latin typeface="Comic Sans MS" pitchFamily="66" charset="0"/>
              </a:rPr>
              <a:t>szu.cz</a:t>
            </a:r>
            <a:r>
              <a:rPr lang="cs-CZ" sz="2800" dirty="0">
                <a:latin typeface="Comic Sans MS" pitchFamily="66" charset="0"/>
              </a:rPr>
              <a:t>/</a:t>
            </a:r>
            <a:r>
              <a:rPr lang="cs-CZ" sz="2800" dirty="0" err="1">
                <a:latin typeface="Comic Sans MS" pitchFamily="66" charset="0"/>
              </a:rPr>
              <a:t>czzp</a:t>
            </a:r>
            <a:r>
              <a:rPr lang="cs-CZ" sz="2800" dirty="0">
                <a:latin typeface="Comic Sans MS" pitchFamily="66" charset="0"/>
              </a:rPr>
              <a:t>/</a:t>
            </a:r>
            <a:r>
              <a:rPr lang="cs-CZ" sz="2800" dirty="0" err="1">
                <a:latin typeface="Comic Sans MS" pitchFamily="66" charset="0"/>
              </a:rPr>
              <a:t>vvv</a:t>
            </a:r>
            <a:r>
              <a:rPr lang="cs-CZ" sz="2800" dirty="0">
                <a:latin typeface="Comic Sans MS" pitchFamily="66" charset="0"/>
              </a:rPr>
              <a:t>/</a:t>
            </a:r>
            <a:r>
              <a:rPr lang="cs-CZ" sz="2800" dirty="0" err="1">
                <a:latin typeface="Comic Sans MS" pitchFamily="66" charset="0"/>
              </a:rPr>
              <a:t>denniprijem.php</a:t>
            </a:r>
            <a:endParaRPr lang="cs-CZ" sz="2800" dirty="0">
              <a:latin typeface="Comic Sans MS" pitchFamily="66" charset="0"/>
            </a:endParaRPr>
          </a:p>
        </p:txBody>
      </p:sp>
      <p:pic>
        <p:nvPicPr>
          <p:cNvPr id="4" name="Picture 3"/>
          <p:cNvPicPr>
            <a:picLocks noGrp="1" noChangeAspect="1" noChangeArrowheads="1"/>
          </p:cNvPicPr>
          <p:nvPr>
            <p:ph sz="quarter" idx="1"/>
          </p:nvPr>
        </p:nvPicPr>
        <p:blipFill>
          <a:blip r:embed="rId2" cstate="print"/>
          <a:srcRect/>
          <a:stretch>
            <a:fillRect/>
          </a:stretch>
        </p:blipFill>
        <p:spPr bwMode="auto">
          <a:xfrm>
            <a:off x="0" y="1268760"/>
            <a:ext cx="9143999" cy="5589240"/>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280FC87-E859-47F4-B251-241A1354B0BE}"/>
              </a:ext>
            </a:extLst>
          </p:cNvPr>
          <p:cNvSpPr>
            <a:spLocks noGrp="1"/>
          </p:cNvSpPr>
          <p:nvPr>
            <p:ph type="title"/>
          </p:nvPr>
        </p:nvSpPr>
        <p:spPr>
          <a:xfrm>
            <a:off x="251520" y="116632"/>
            <a:ext cx="8153400" cy="464096"/>
          </a:xfrm>
        </p:spPr>
        <p:txBody>
          <a:bodyPr>
            <a:normAutofit/>
          </a:bodyPr>
          <a:lstStyle/>
          <a:p>
            <a:r>
              <a:rPr lang="cs-CZ" sz="2400" dirty="0">
                <a:solidFill>
                  <a:schemeClr val="accent1">
                    <a:lumMod val="75000"/>
                  </a:schemeClr>
                </a:solidFill>
                <a:latin typeface="Comic Sans MS" panose="030F0702030302020204" pitchFamily="66" charset="0"/>
                <a:hlinkClick r:id="rId2"/>
              </a:rPr>
              <a:t>http://www.1000dni.cz/</a:t>
            </a:r>
            <a:r>
              <a:rPr lang="cs-CZ" sz="2400" dirty="0">
                <a:solidFill>
                  <a:schemeClr val="accent1">
                    <a:lumMod val="75000"/>
                  </a:schemeClr>
                </a:solidFill>
                <a:latin typeface="Comic Sans MS" panose="030F0702030302020204" pitchFamily="66" charset="0"/>
              </a:rPr>
              <a:t>    </a:t>
            </a:r>
            <a:r>
              <a:rPr lang="cs-CZ" sz="2400" dirty="0" err="1">
                <a:solidFill>
                  <a:schemeClr val="accent1">
                    <a:lumMod val="75000"/>
                  </a:schemeClr>
                </a:solidFill>
                <a:latin typeface="Comic Sans MS" panose="030F0702030302020204" pitchFamily="66" charset="0"/>
              </a:rPr>
              <a:t>Nutricia</a:t>
            </a:r>
            <a:r>
              <a:rPr lang="cs-CZ" sz="2400" dirty="0">
                <a:solidFill>
                  <a:schemeClr val="accent1">
                    <a:lumMod val="75000"/>
                  </a:schemeClr>
                </a:solidFill>
                <a:latin typeface="Comic Sans MS" panose="030F0702030302020204" pitchFamily="66" charset="0"/>
              </a:rPr>
              <a:t> (2014)</a:t>
            </a:r>
          </a:p>
        </p:txBody>
      </p:sp>
      <p:pic>
        <p:nvPicPr>
          <p:cNvPr id="7" name="Zástupný symbol pro obsah 6">
            <a:extLst>
              <a:ext uri="{FF2B5EF4-FFF2-40B4-BE49-F238E27FC236}">
                <a16:creationId xmlns:a16="http://schemas.microsoft.com/office/drawing/2014/main" id="{036815DB-D017-4991-9C21-9A2DDA653E19}"/>
              </a:ext>
            </a:extLst>
          </p:cNvPr>
          <p:cNvPicPr>
            <a:picLocks noGrp="1" noChangeAspect="1"/>
          </p:cNvPicPr>
          <p:nvPr>
            <p:ph sz="quarter" idx="1"/>
          </p:nvPr>
        </p:nvPicPr>
        <p:blipFill rotWithShape="1">
          <a:blip r:embed="rId3">
            <a:extLst>
              <a:ext uri="{28A0092B-C50C-407E-A947-70E740481C1C}">
                <a14:useLocalDpi xmlns:a14="http://schemas.microsoft.com/office/drawing/2010/main" val="0"/>
              </a:ext>
            </a:extLst>
          </a:blip>
          <a:srcRect l="3410" t="10505" r="3540" b="3782"/>
          <a:stretch/>
        </p:blipFill>
        <p:spPr>
          <a:xfrm>
            <a:off x="0" y="836712"/>
            <a:ext cx="9144000" cy="5976664"/>
          </a:xfrm>
        </p:spPr>
      </p:pic>
    </p:spTree>
    <p:extLst>
      <p:ext uri="{BB962C8B-B14F-4D97-AF65-F5344CB8AC3E}">
        <p14:creationId xmlns:p14="http://schemas.microsoft.com/office/powerpoint/2010/main" val="2308743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7AD804F-BB1E-4F24-91B2-D4125C0D132D}"/>
              </a:ext>
            </a:extLst>
          </p:cNvPr>
          <p:cNvSpPr>
            <a:spLocks noGrp="1"/>
          </p:cNvSpPr>
          <p:nvPr>
            <p:ph type="title"/>
          </p:nvPr>
        </p:nvSpPr>
        <p:spPr/>
        <p:txBody>
          <a:bodyPr>
            <a:normAutofit fontScale="90000"/>
          </a:bodyPr>
          <a:lstStyle/>
          <a:p>
            <a:r>
              <a:rPr lang="cs-CZ" sz="2400" dirty="0">
                <a:latin typeface="Comic Sans MS" panose="030F0702030302020204" pitchFamily="66" charset="0"/>
              </a:rPr>
              <a:t>Financován z fondů EU (2015)</a:t>
            </a:r>
            <a:br>
              <a:rPr lang="cs-CZ" sz="2400" dirty="0">
                <a:latin typeface="Comic Sans MS" panose="030F0702030302020204" pitchFamily="66" charset="0"/>
              </a:rPr>
            </a:br>
            <a:r>
              <a:rPr lang="cs-CZ" sz="2400" dirty="0">
                <a:latin typeface="Comic Sans MS" panose="030F0702030302020204" pitchFamily="66" charset="0"/>
              </a:rPr>
              <a:t> </a:t>
            </a:r>
            <a:r>
              <a:rPr lang="cs-CZ" sz="2400" dirty="0">
                <a:solidFill>
                  <a:schemeClr val="tx1"/>
                </a:solidFill>
                <a:latin typeface="Comic Sans MS" panose="030F0702030302020204" pitchFamily="66" charset="0"/>
                <a:hlinkClick r:id="rId2"/>
              </a:rPr>
              <a:t>http://www.together-project.eu/cs</a:t>
            </a:r>
            <a:br>
              <a:rPr lang="cs-CZ" sz="2400" dirty="0">
                <a:latin typeface="Comic Sans MS" panose="030F0702030302020204" pitchFamily="66" charset="0"/>
              </a:rPr>
            </a:br>
            <a:endParaRPr lang="cs-CZ" sz="2400" dirty="0">
              <a:latin typeface="Comic Sans MS" panose="030F0702030302020204" pitchFamily="66" charset="0"/>
            </a:endParaRPr>
          </a:p>
        </p:txBody>
      </p:sp>
      <p:pic>
        <p:nvPicPr>
          <p:cNvPr id="4" name="Zástupný symbol pro obsah 3">
            <a:extLst>
              <a:ext uri="{FF2B5EF4-FFF2-40B4-BE49-F238E27FC236}">
                <a16:creationId xmlns:a16="http://schemas.microsoft.com/office/drawing/2014/main" id="{3F7E51F5-5A51-4068-9BFF-DFB6693B06E5}"/>
              </a:ext>
            </a:extLst>
          </p:cNvPr>
          <p:cNvPicPr>
            <a:picLocks noGrp="1" noChangeAspect="1"/>
          </p:cNvPicPr>
          <p:nvPr>
            <p:ph sz="quarter" idx="1"/>
          </p:nvPr>
        </p:nvPicPr>
        <p:blipFill rotWithShape="1">
          <a:blip r:embed="rId3"/>
          <a:srcRect l="-121" t="10247" r="-1" b="4865"/>
          <a:stretch/>
        </p:blipFill>
        <p:spPr>
          <a:xfrm>
            <a:off x="0" y="1219199"/>
            <a:ext cx="9144000" cy="4855435"/>
          </a:xfrm>
          <a:prstGeom prst="rect">
            <a:avLst/>
          </a:prstGeom>
        </p:spPr>
      </p:pic>
    </p:spTree>
    <p:extLst>
      <p:ext uri="{BB962C8B-B14F-4D97-AF65-F5344CB8AC3E}">
        <p14:creationId xmlns:p14="http://schemas.microsoft.com/office/powerpoint/2010/main" val="23167543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27A07C-DD3B-4E58-93A0-623FBF5430BE}"/>
              </a:ext>
            </a:extLst>
          </p:cNvPr>
          <p:cNvSpPr>
            <a:spLocks noGrp="1"/>
          </p:cNvSpPr>
          <p:nvPr>
            <p:ph type="title"/>
          </p:nvPr>
        </p:nvSpPr>
        <p:spPr/>
        <p:txBody>
          <a:bodyPr>
            <a:normAutofit/>
          </a:bodyPr>
          <a:lstStyle/>
          <a:p>
            <a:r>
              <a:rPr lang="cs-CZ" sz="1800" dirty="0">
                <a:latin typeface="Comic Sans MS" panose="030F0702030302020204" pitchFamily="66" charset="0"/>
              </a:rPr>
              <a:t>https://www.nal.usda.gov/fnic/resources-educating-pregnant-women</a:t>
            </a:r>
          </a:p>
        </p:txBody>
      </p:sp>
      <p:pic>
        <p:nvPicPr>
          <p:cNvPr id="4" name="Zástupný obsah 3">
            <a:extLst>
              <a:ext uri="{FF2B5EF4-FFF2-40B4-BE49-F238E27FC236}">
                <a16:creationId xmlns:a16="http://schemas.microsoft.com/office/drawing/2014/main" id="{B54370A6-50BD-42F0-82B1-02D684A48DA3}"/>
              </a:ext>
            </a:extLst>
          </p:cNvPr>
          <p:cNvPicPr>
            <a:picLocks noGrp="1" noChangeAspect="1"/>
          </p:cNvPicPr>
          <p:nvPr>
            <p:ph sz="quarter" idx="1"/>
          </p:nvPr>
        </p:nvPicPr>
        <p:blipFill rotWithShape="1">
          <a:blip r:embed="rId2"/>
          <a:srcRect l="-803" t="15728" r="-1" b="5018"/>
          <a:stretch/>
        </p:blipFill>
        <p:spPr>
          <a:xfrm>
            <a:off x="107504" y="1124744"/>
            <a:ext cx="9036496" cy="5328592"/>
          </a:xfrm>
          <a:prstGeom prst="rect">
            <a:avLst/>
          </a:prstGeom>
        </p:spPr>
      </p:pic>
    </p:spTree>
    <p:extLst>
      <p:ext uri="{BB962C8B-B14F-4D97-AF65-F5344CB8AC3E}">
        <p14:creationId xmlns:p14="http://schemas.microsoft.com/office/powerpoint/2010/main" val="15634410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37C31E-D2B2-4D83-B3FA-60B495746357}"/>
              </a:ext>
            </a:extLst>
          </p:cNvPr>
          <p:cNvSpPr>
            <a:spLocks noGrp="1"/>
          </p:cNvSpPr>
          <p:nvPr>
            <p:ph type="title"/>
          </p:nvPr>
        </p:nvSpPr>
        <p:spPr/>
        <p:txBody>
          <a:bodyPr/>
          <a:lstStyle/>
          <a:p>
            <a:r>
              <a:rPr lang="cs-CZ" dirty="0">
                <a:latin typeface="Comic Sans MS" panose="030F0702030302020204" pitchFamily="66" charset="0"/>
              </a:rPr>
              <a:t>Zahraniční studie:</a:t>
            </a:r>
          </a:p>
        </p:txBody>
      </p:sp>
      <p:sp>
        <p:nvSpPr>
          <p:cNvPr id="3" name="Zástupný obsah 2">
            <a:extLst>
              <a:ext uri="{FF2B5EF4-FFF2-40B4-BE49-F238E27FC236}">
                <a16:creationId xmlns:a16="http://schemas.microsoft.com/office/drawing/2014/main" id="{C5B5E1CA-7E13-439E-9C75-E1D665E12FFD}"/>
              </a:ext>
            </a:extLst>
          </p:cNvPr>
          <p:cNvSpPr>
            <a:spLocks noGrp="1"/>
          </p:cNvSpPr>
          <p:nvPr>
            <p:ph sz="quarter" idx="1"/>
          </p:nvPr>
        </p:nvSpPr>
        <p:spPr/>
        <p:txBody>
          <a:bodyPr>
            <a:normAutofit/>
          </a:bodyPr>
          <a:lstStyle/>
          <a:p>
            <a:r>
              <a:rPr lang="cs-CZ" sz="1500" dirty="0" err="1">
                <a:latin typeface="Comic Sans MS" panose="030F0702030302020204" pitchFamily="66" charset="0"/>
              </a:rPr>
              <a:t>Zelalem</a:t>
            </a:r>
            <a:r>
              <a:rPr lang="cs-CZ" sz="1500" dirty="0">
                <a:latin typeface="Comic Sans MS" panose="030F0702030302020204" pitchFamily="66" charset="0"/>
              </a:rPr>
              <a:t>, </a:t>
            </a:r>
            <a:r>
              <a:rPr lang="cs-CZ" sz="1500" dirty="0" err="1">
                <a:latin typeface="Comic Sans MS" panose="030F0702030302020204" pitchFamily="66" charset="0"/>
              </a:rPr>
              <a:t>Endeshaw</a:t>
            </a:r>
            <a:r>
              <a:rPr lang="cs-CZ" sz="1500" dirty="0">
                <a:latin typeface="Comic Sans MS" panose="030F0702030302020204" pitchFamily="66" charset="0"/>
              </a:rPr>
              <a:t>, </a:t>
            </a:r>
            <a:r>
              <a:rPr lang="cs-CZ" sz="1500" dirty="0" err="1">
                <a:latin typeface="Comic Sans MS" panose="030F0702030302020204" pitchFamily="66" charset="0"/>
              </a:rPr>
              <a:t>Ayenew</a:t>
            </a:r>
            <a:r>
              <a:rPr lang="cs-CZ" sz="1500" dirty="0">
                <a:latin typeface="Comic Sans MS" panose="030F0702030302020204" pitchFamily="66" charset="0"/>
              </a:rPr>
              <a:t>, </a:t>
            </a:r>
            <a:r>
              <a:rPr lang="cs-CZ" sz="1500" dirty="0" err="1">
                <a:latin typeface="Comic Sans MS" panose="030F0702030302020204" pitchFamily="66" charset="0"/>
              </a:rPr>
              <a:t>Shiferaw</a:t>
            </a:r>
            <a:r>
              <a:rPr lang="cs-CZ" sz="1500" dirty="0">
                <a:latin typeface="Comic Sans MS" panose="030F0702030302020204" pitchFamily="66" charset="0"/>
              </a:rPr>
              <a:t>, </a:t>
            </a:r>
            <a:r>
              <a:rPr lang="cs-CZ" sz="1500" dirty="0" err="1">
                <a:latin typeface="Comic Sans MS" panose="030F0702030302020204" pitchFamily="66" charset="0"/>
              </a:rPr>
              <a:t>Yirgu</a:t>
            </a:r>
            <a:r>
              <a:rPr lang="cs-CZ" sz="1500" dirty="0">
                <a:latin typeface="Comic Sans MS" panose="030F0702030302020204" pitchFamily="66" charset="0"/>
              </a:rPr>
              <a:t>, 2017 Etiopie</a:t>
            </a:r>
          </a:p>
          <a:p>
            <a:pPr marL="0" indent="0">
              <a:buNone/>
            </a:pPr>
            <a:r>
              <a:rPr lang="cs-CZ" sz="1800" dirty="0">
                <a:latin typeface="Comic Sans MS" panose="030F0702030302020204" pitchFamily="66" charset="0"/>
              </a:rPr>
              <a:t>Edukace </a:t>
            </a:r>
            <a:r>
              <a:rPr lang="cs-CZ" sz="1800" dirty="0" err="1">
                <a:latin typeface="Comic Sans MS" panose="030F0702030302020204" pitchFamily="66" charset="0"/>
              </a:rPr>
              <a:t>těhotncých</a:t>
            </a:r>
            <a:r>
              <a:rPr lang="cs-CZ" sz="1800" dirty="0">
                <a:latin typeface="Comic Sans MS" panose="030F0702030302020204" pitchFamily="66" charset="0"/>
              </a:rPr>
              <a:t> žen &gt; pozitivní vliv na znalosti a chování </a:t>
            </a:r>
          </a:p>
          <a:p>
            <a:pPr marL="0" indent="0">
              <a:buNone/>
            </a:pPr>
            <a:endParaRPr lang="cs-CZ" sz="1500" dirty="0">
              <a:latin typeface="Comic Sans MS" panose="030F0702030302020204" pitchFamily="66" charset="0"/>
            </a:endParaRPr>
          </a:p>
          <a:p>
            <a:r>
              <a:rPr lang="cs-CZ" sz="1500" dirty="0" err="1">
                <a:latin typeface="Comic Sans MS" panose="030F0702030302020204" pitchFamily="66" charset="0"/>
              </a:rPr>
              <a:t>Sunuwar,Sangroula</a:t>
            </a:r>
            <a:r>
              <a:rPr lang="cs-CZ" sz="1500" dirty="0">
                <a:latin typeface="Comic Sans MS" panose="030F0702030302020204" pitchFamily="66" charset="0"/>
              </a:rPr>
              <a:t>, </a:t>
            </a:r>
            <a:r>
              <a:rPr lang="cs-CZ" sz="1500" dirty="0" err="1">
                <a:latin typeface="Comic Sans MS" panose="030F0702030302020204" pitchFamily="66" charset="0"/>
              </a:rPr>
              <a:t>Shakya</a:t>
            </a:r>
            <a:r>
              <a:rPr lang="cs-CZ" sz="1500" dirty="0">
                <a:latin typeface="Comic Sans MS" panose="030F0702030302020204" pitchFamily="66" charset="0"/>
              </a:rPr>
              <a:t>, </a:t>
            </a:r>
            <a:r>
              <a:rPr lang="cs-CZ" sz="1500" dirty="0" err="1">
                <a:latin typeface="Comic Sans MS" panose="030F0702030302020204" pitchFamily="66" charset="0"/>
              </a:rPr>
              <a:t>Yadav</a:t>
            </a:r>
            <a:r>
              <a:rPr lang="cs-CZ" sz="1500" dirty="0">
                <a:latin typeface="Comic Sans MS" panose="030F0702030302020204" pitchFamily="66" charset="0"/>
              </a:rPr>
              <a:t>, </a:t>
            </a:r>
            <a:r>
              <a:rPr lang="cs-CZ" sz="1500" dirty="0" err="1">
                <a:latin typeface="Comic Sans MS" panose="030F0702030302020204" pitchFamily="66" charset="0"/>
              </a:rPr>
              <a:t>Chaudhary</a:t>
            </a:r>
            <a:r>
              <a:rPr lang="cs-CZ" sz="1500" dirty="0">
                <a:latin typeface="Comic Sans MS" panose="030F0702030302020204" pitchFamily="66" charset="0"/>
              </a:rPr>
              <a:t>, </a:t>
            </a:r>
            <a:r>
              <a:rPr lang="cs-CZ" sz="1500" dirty="0" err="1">
                <a:latin typeface="Comic Sans MS" panose="030F0702030302020204" pitchFamily="66" charset="0"/>
              </a:rPr>
              <a:t>Pradhan</a:t>
            </a:r>
            <a:r>
              <a:rPr lang="cs-CZ" sz="1500" dirty="0">
                <a:latin typeface="Comic Sans MS" panose="030F0702030302020204" pitchFamily="66" charset="0"/>
              </a:rPr>
              <a:t>, 2019 Nepál</a:t>
            </a:r>
            <a:endParaRPr lang="cs-CZ" dirty="0"/>
          </a:p>
          <a:p>
            <a:pPr marL="0" indent="0">
              <a:buNone/>
            </a:pPr>
            <a:r>
              <a:rPr lang="cs-CZ" sz="1800" dirty="0">
                <a:latin typeface="Comic Sans MS" panose="030F0702030302020204" pitchFamily="66" charset="0"/>
              </a:rPr>
              <a:t>Edukace o přijmu </a:t>
            </a:r>
            <a:r>
              <a:rPr lang="cs-CZ" sz="1800" dirty="0" err="1">
                <a:latin typeface="Comic Sans MS" panose="030F0702030302020204" pitchFamily="66" charset="0"/>
              </a:rPr>
              <a:t>Fe</a:t>
            </a:r>
            <a:r>
              <a:rPr lang="cs-CZ" sz="1800" dirty="0">
                <a:latin typeface="Comic Sans MS" panose="030F0702030302020204" pitchFamily="66" charset="0"/>
              </a:rPr>
              <a:t> u těhotných žen &gt; zvýšení </a:t>
            </a:r>
            <a:r>
              <a:rPr lang="cs-CZ" sz="1800" dirty="0" err="1">
                <a:latin typeface="Comic Sans MS" panose="030F0702030302020204" pitchFamily="66" charset="0"/>
              </a:rPr>
              <a:t>přijmmu</a:t>
            </a:r>
            <a:r>
              <a:rPr lang="cs-CZ" sz="1800" dirty="0">
                <a:latin typeface="Comic Sans MS" panose="030F0702030302020204" pitchFamily="66" charset="0"/>
              </a:rPr>
              <a:t> </a:t>
            </a:r>
            <a:r>
              <a:rPr lang="cs-CZ" sz="1800" dirty="0" err="1">
                <a:latin typeface="Comic Sans MS" panose="030F0702030302020204" pitchFamily="66" charset="0"/>
              </a:rPr>
              <a:t>Fe</a:t>
            </a:r>
            <a:r>
              <a:rPr lang="cs-CZ" sz="1800" dirty="0">
                <a:latin typeface="Comic Sans MS" panose="030F0702030302020204" pitchFamily="66" charset="0"/>
              </a:rPr>
              <a:t> (z potravy) a zvýšení hladin hemoglobinu, zlepšení znalostí</a:t>
            </a:r>
          </a:p>
          <a:p>
            <a:pPr marL="0" indent="0">
              <a:buNone/>
            </a:pPr>
            <a:endParaRPr lang="cs-CZ" sz="1800" dirty="0">
              <a:latin typeface="Comic Sans MS" panose="030F0702030302020204" pitchFamily="66" charset="0"/>
            </a:endParaRPr>
          </a:p>
          <a:p>
            <a:r>
              <a:rPr lang="cs-CZ" sz="1500" dirty="0" err="1">
                <a:latin typeface="Comic Sans MS" panose="030F0702030302020204" pitchFamily="66" charset="0"/>
                <a:hlinkClick r:id="rId2">
                  <a:extLst>
                    <a:ext uri="{A12FA001-AC4F-418D-AE19-62706E023703}">
                      <ahyp:hlinkClr xmlns:ahyp="http://schemas.microsoft.com/office/drawing/2018/hyperlinkcolor" val="tx"/>
                    </a:ext>
                  </a:extLst>
                </a:hlinkClick>
              </a:rPr>
              <a:t>Ülger</a:t>
            </a:r>
            <a:r>
              <a:rPr lang="cs-CZ" sz="1500" dirty="0">
                <a:latin typeface="Comic Sans MS" panose="030F0702030302020204" pitchFamily="66" charset="0"/>
              </a:rPr>
              <a:t>, </a:t>
            </a:r>
            <a:r>
              <a:rPr lang="cs-CZ" sz="1500" dirty="0" err="1">
                <a:latin typeface="Comic Sans MS" panose="030F0702030302020204" pitchFamily="66" charset="0"/>
                <a:hlinkClick r:id="rId3">
                  <a:extLst>
                    <a:ext uri="{A12FA001-AC4F-418D-AE19-62706E023703}">
                      <ahyp:hlinkClr xmlns:ahyp="http://schemas.microsoft.com/office/drawing/2018/hyperlinkcolor" val="tx"/>
                    </a:ext>
                  </a:extLst>
                </a:hlinkClick>
              </a:rPr>
              <a:t>Yardimci</a:t>
            </a:r>
            <a:r>
              <a:rPr lang="cs-CZ" sz="1500" dirty="0">
                <a:latin typeface="Comic Sans MS" panose="030F0702030302020204" pitchFamily="66" charset="0"/>
              </a:rPr>
              <a:t>, </a:t>
            </a:r>
            <a:r>
              <a:rPr lang="cs-CZ" sz="1500" dirty="0" err="1">
                <a:latin typeface="Comic Sans MS" panose="030F0702030302020204" pitchFamily="66" charset="0"/>
                <a:hlinkClick r:id="rId4">
                  <a:extLst>
                    <a:ext uri="{A12FA001-AC4F-418D-AE19-62706E023703}">
                      <ahyp:hlinkClr xmlns:ahyp="http://schemas.microsoft.com/office/drawing/2018/hyperlinkcolor" val="tx"/>
                    </a:ext>
                  </a:extLst>
                </a:hlinkClick>
              </a:rPr>
              <a:t>Akçali</a:t>
            </a:r>
            <a:r>
              <a:rPr lang="cs-CZ" sz="1500" dirty="0">
                <a:latin typeface="Comic Sans MS" panose="030F0702030302020204" pitchFamily="66" charset="0"/>
              </a:rPr>
              <a:t>, 2018 Turecko</a:t>
            </a:r>
          </a:p>
          <a:p>
            <a:pPr marL="0" indent="0">
              <a:buNone/>
            </a:pPr>
            <a:r>
              <a:rPr lang="cs-CZ" sz="1800" dirty="0">
                <a:latin typeface="Comic Sans MS" panose="030F0702030302020204" pitchFamily="66" charset="0"/>
              </a:rPr>
              <a:t>Edukace těhotných žen o výživě &gt; pozitivní efekt na znalosti těhotných žen</a:t>
            </a:r>
          </a:p>
          <a:p>
            <a:pPr marL="0" indent="0">
              <a:buNone/>
            </a:pPr>
            <a:endParaRPr lang="cs-CZ" sz="1500" dirty="0">
              <a:latin typeface="Comic Sans MS" panose="030F0702030302020204" pitchFamily="66" charset="0"/>
            </a:endParaRPr>
          </a:p>
          <a:p>
            <a:r>
              <a:rPr lang="cs-CZ" sz="1500" dirty="0" err="1">
                <a:latin typeface="Comic Sans MS" panose="030F0702030302020204" pitchFamily="66" charset="0"/>
              </a:rPr>
              <a:t>Tanentsapf</a:t>
            </a:r>
            <a:r>
              <a:rPr lang="cs-CZ" sz="1500" dirty="0">
                <a:latin typeface="Comic Sans MS" panose="030F0702030302020204" pitchFamily="66" charset="0"/>
              </a:rPr>
              <a:t> et al 2011, </a:t>
            </a:r>
            <a:r>
              <a:rPr lang="cs-CZ" sz="1500" dirty="0" err="1">
                <a:latin typeface="Comic Sans MS" panose="030F0702030302020204" pitchFamily="66" charset="0"/>
              </a:rPr>
              <a:t>Kunath</a:t>
            </a:r>
            <a:r>
              <a:rPr lang="cs-CZ" sz="1500" dirty="0">
                <a:latin typeface="Comic Sans MS" panose="030F0702030302020204" pitchFamily="66" charset="0"/>
              </a:rPr>
              <a:t> et al 2013, </a:t>
            </a:r>
            <a:r>
              <a:rPr lang="cs-CZ" sz="1500" dirty="0" err="1">
                <a:latin typeface="Comic Sans MS" panose="030F0702030302020204" pitchFamily="66" charset="0"/>
              </a:rPr>
              <a:t>Rauh</a:t>
            </a:r>
            <a:r>
              <a:rPr lang="cs-CZ" sz="1500" dirty="0">
                <a:latin typeface="Comic Sans MS" panose="030F0702030302020204" pitchFamily="66" charset="0"/>
              </a:rPr>
              <a:t> et al 2019</a:t>
            </a:r>
          </a:p>
          <a:p>
            <a:pPr marL="0" indent="0">
              <a:buNone/>
            </a:pPr>
            <a:r>
              <a:rPr lang="cs-CZ" sz="1800" dirty="0">
                <a:latin typeface="Comic Sans MS" panose="030F0702030302020204" pitchFamily="66" charset="0"/>
              </a:rPr>
              <a:t>Vliv intervencí na nadměrné přibývání na váze &gt; výsledky se liší</a:t>
            </a:r>
          </a:p>
          <a:p>
            <a:pPr marL="0" indent="0">
              <a:buNone/>
            </a:pPr>
            <a:r>
              <a:rPr lang="cs-CZ" sz="1800" dirty="0">
                <a:latin typeface="Comic Sans MS" panose="030F0702030302020204" pitchFamily="66" charset="0"/>
              </a:rPr>
              <a:t>………………………………………………………………………………</a:t>
            </a:r>
          </a:p>
          <a:p>
            <a:pPr marL="0" indent="0">
              <a:buNone/>
            </a:pPr>
            <a:endParaRPr lang="cs-CZ" sz="1800" dirty="0">
              <a:latin typeface="Comic Sans MS" panose="030F0702030302020204" pitchFamily="66" charset="0"/>
            </a:endParaRPr>
          </a:p>
          <a:p>
            <a:pPr marL="0" indent="0">
              <a:buNone/>
            </a:pPr>
            <a:endParaRPr lang="cs-CZ" sz="1800" dirty="0">
              <a:latin typeface="Comic Sans MS" panose="030F0702030302020204" pitchFamily="66" charset="0"/>
            </a:endParaRPr>
          </a:p>
        </p:txBody>
      </p:sp>
    </p:spTree>
    <p:extLst>
      <p:ext uri="{BB962C8B-B14F-4D97-AF65-F5344CB8AC3E}">
        <p14:creationId xmlns:p14="http://schemas.microsoft.com/office/powerpoint/2010/main" val="95764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solidFill>
                  <a:schemeClr val="accent4">
                    <a:lumMod val="75000"/>
                  </a:schemeClr>
                </a:solidFill>
                <a:latin typeface="Comic Sans MS" pitchFamily="66" charset="0"/>
              </a:rPr>
              <a:t>Význam výživy v těhotenství</a:t>
            </a:r>
          </a:p>
        </p:txBody>
      </p:sp>
      <p:sp>
        <p:nvSpPr>
          <p:cNvPr id="3" name="Zástupný symbol pro obsah 2"/>
          <p:cNvSpPr>
            <a:spLocks noGrp="1"/>
          </p:cNvSpPr>
          <p:nvPr>
            <p:ph sz="quarter" idx="1"/>
          </p:nvPr>
        </p:nvSpPr>
        <p:spPr/>
        <p:txBody>
          <a:bodyPr/>
          <a:lstStyle/>
          <a:p>
            <a:pPr>
              <a:buNone/>
            </a:pPr>
            <a:r>
              <a:rPr lang="cs-CZ" dirty="0">
                <a:latin typeface="Comic Sans MS" pitchFamily="66" charset="0"/>
              </a:rPr>
              <a:t>  V tomto období se mění potřeby organismu</a:t>
            </a:r>
          </a:p>
          <a:p>
            <a:pPr>
              <a:buNone/>
            </a:pPr>
            <a:r>
              <a:rPr lang="cs-CZ" sz="2000" dirty="0"/>
              <a:t>        </a:t>
            </a:r>
          </a:p>
          <a:p>
            <a:pPr>
              <a:buNone/>
            </a:pPr>
            <a:r>
              <a:rPr lang="cs-CZ" sz="2000" dirty="0"/>
              <a:t>                                           </a:t>
            </a:r>
          </a:p>
          <a:p>
            <a:pPr>
              <a:buNone/>
            </a:pPr>
            <a:endParaRPr lang="cs-CZ" sz="2000" dirty="0"/>
          </a:p>
          <a:p>
            <a:pPr>
              <a:buNone/>
            </a:pPr>
            <a:endParaRPr lang="cs-CZ" sz="2000" dirty="0"/>
          </a:p>
          <a:p>
            <a:pPr>
              <a:buNone/>
            </a:pPr>
            <a:endParaRPr lang="cs-CZ" sz="2000" dirty="0"/>
          </a:p>
          <a:p>
            <a:pPr>
              <a:buNone/>
            </a:pPr>
            <a:r>
              <a:rPr lang="cs-CZ" sz="2000" dirty="0"/>
              <a:t>				</a:t>
            </a:r>
          </a:p>
        </p:txBody>
      </p:sp>
      <p:graphicFrame>
        <p:nvGraphicFramePr>
          <p:cNvPr id="7" name="Diagram 6"/>
          <p:cNvGraphicFramePr/>
          <p:nvPr/>
        </p:nvGraphicFramePr>
        <p:xfrm>
          <a:off x="683568" y="2276872"/>
          <a:ext cx="7416824" cy="4581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latin typeface="Comic Sans MS" pitchFamily="66" charset="0"/>
              </a:rPr>
              <a:t>Zdroje:</a:t>
            </a:r>
          </a:p>
        </p:txBody>
      </p:sp>
      <p:sp>
        <p:nvSpPr>
          <p:cNvPr id="3" name="Zástupný symbol pro obsah 2"/>
          <p:cNvSpPr>
            <a:spLocks noGrp="1"/>
          </p:cNvSpPr>
          <p:nvPr>
            <p:ph sz="quarter" idx="1"/>
          </p:nvPr>
        </p:nvSpPr>
        <p:spPr>
          <a:xfrm>
            <a:off x="611560" y="1556792"/>
            <a:ext cx="8153400" cy="4495800"/>
          </a:xfrm>
        </p:spPr>
        <p:txBody>
          <a:bodyPr>
            <a:normAutofit fontScale="92500" lnSpcReduction="20000"/>
          </a:bodyPr>
          <a:lstStyle/>
          <a:p>
            <a:pPr>
              <a:buNone/>
            </a:pPr>
            <a:r>
              <a:rPr lang="cs-CZ" sz="1600" dirty="0">
                <a:latin typeface="Comic Sans MS" pitchFamily="66" charset="0"/>
              </a:rPr>
              <a:t>BLATTNÁ, J. </a:t>
            </a:r>
            <a:r>
              <a:rPr lang="cs-CZ" sz="1600" dirty="0" err="1">
                <a:latin typeface="Comic Sans MS" pitchFamily="66" charset="0"/>
              </a:rPr>
              <a:t>et</a:t>
            </a:r>
            <a:r>
              <a:rPr lang="cs-CZ" sz="1600" dirty="0">
                <a:latin typeface="Comic Sans MS" pitchFamily="66" charset="0"/>
              </a:rPr>
              <a:t> </a:t>
            </a:r>
            <a:r>
              <a:rPr lang="cs-CZ" sz="1600" dirty="0" err="1">
                <a:latin typeface="Comic Sans MS" pitchFamily="66" charset="0"/>
              </a:rPr>
              <a:t>al</a:t>
            </a:r>
            <a:r>
              <a:rPr lang="cs-CZ" sz="1600" dirty="0">
                <a:latin typeface="Comic Sans MS" pitchFamily="66" charset="0"/>
              </a:rPr>
              <a:t>. </a:t>
            </a:r>
            <a:r>
              <a:rPr lang="cs-CZ" sz="1600" i="1" dirty="0">
                <a:latin typeface="Comic Sans MS" pitchFamily="66" charset="0"/>
              </a:rPr>
              <a:t>Výživa na začátku 21. století</a:t>
            </a:r>
            <a:r>
              <a:rPr lang="cs-CZ" sz="1600" dirty="0">
                <a:latin typeface="Comic Sans MS" pitchFamily="66" charset="0"/>
              </a:rPr>
              <a:t>. Praha, 2005</a:t>
            </a:r>
          </a:p>
          <a:p>
            <a:pPr>
              <a:buNone/>
            </a:pPr>
            <a:r>
              <a:rPr lang="cs-CZ" sz="1600" dirty="0">
                <a:latin typeface="Comic Sans MS" pitchFamily="66" charset="0"/>
              </a:rPr>
              <a:t>DACH-https://www.dge.de/wissenschaft/referenzwerte/</a:t>
            </a:r>
          </a:p>
          <a:p>
            <a:pPr>
              <a:buNone/>
            </a:pPr>
            <a:r>
              <a:rPr lang="cs-CZ" sz="1600" dirty="0">
                <a:latin typeface="Comic Sans MS" pitchFamily="66" charset="0"/>
              </a:rPr>
              <a:t>HRONEK, M. </a:t>
            </a:r>
            <a:r>
              <a:rPr lang="cs-CZ" sz="1600" i="1" dirty="0">
                <a:latin typeface="Comic Sans MS" pitchFamily="66" charset="0"/>
              </a:rPr>
              <a:t>Výživa ženy v obdobích těhotenství a kojení. </a:t>
            </a:r>
            <a:r>
              <a:rPr lang="cs-CZ" sz="1600" dirty="0">
                <a:latin typeface="Comic Sans MS" pitchFamily="66" charset="0"/>
              </a:rPr>
              <a:t>Praha,</a:t>
            </a:r>
          </a:p>
          <a:p>
            <a:pPr>
              <a:buNone/>
            </a:pPr>
            <a:r>
              <a:rPr lang="cs-CZ" sz="1600" dirty="0">
                <a:latin typeface="Comic Sans MS" pitchFamily="66" charset="0"/>
              </a:rPr>
              <a:t>2004.</a:t>
            </a:r>
          </a:p>
          <a:p>
            <a:pPr>
              <a:buNone/>
            </a:pPr>
            <a:r>
              <a:rPr lang="cs-CZ" sz="1600" dirty="0">
                <a:latin typeface="Comic Sans MS" pitchFamily="66" charset="0"/>
              </a:rPr>
              <a:t>HRUBÁ, D., MALÍKOVÁ, E. Primární prevence v těhotenství. </a:t>
            </a:r>
            <a:r>
              <a:rPr lang="cs-CZ" sz="1600" i="1" dirty="0">
                <a:latin typeface="Comic Sans MS" pitchFamily="66" charset="0"/>
              </a:rPr>
              <a:t>Praktická gynekologie</a:t>
            </a:r>
            <a:r>
              <a:rPr lang="cs-CZ" sz="1600" dirty="0">
                <a:latin typeface="Comic Sans MS" pitchFamily="66" charset="0"/>
              </a:rPr>
              <a:t>, 2002, č.4, s 29-32. </a:t>
            </a:r>
          </a:p>
          <a:p>
            <a:pPr>
              <a:buNone/>
            </a:pPr>
            <a:r>
              <a:rPr lang="cs-CZ" sz="1600" dirty="0">
                <a:latin typeface="Comic Sans MS" pitchFamily="66" charset="0"/>
              </a:rPr>
              <a:t>KASPER, H. </a:t>
            </a:r>
            <a:r>
              <a:rPr lang="cs-CZ" sz="1600" i="1" dirty="0">
                <a:latin typeface="Comic Sans MS" pitchFamily="66" charset="0"/>
              </a:rPr>
              <a:t>Výživa v medicíně a dietetika.</a:t>
            </a:r>
            <a:r>
              <a:rPr lang="cs-CZ" sz="1600" dirty="0">
                <a:latin typeface="Comic Sans MS" pitchFamily="66" charset="0"/>
              </a:rPr>
              <a:t> Praha, 2015.</a:t>
            </a:r>
          </a:p>
          <a:p>
            <a:pPr>
              <a:buNone/>
            </a:pPr>
            <a:r>
              <a:rPr lang="cs-CZ" sz="1600" dirty="0">
                <a:latin typeface="Comic Sans MS" pitchFamily="66" charset="0"/>
              </a:rPr>
              <a:t>JANATOVÁ, H. et al. Komplexní intervence v těhotenství. </a:t>
            </a:r>
            <a:r>
              <a:rPr lang="cs-CZ" sz="1600" i="1" dirty="0">
                <a:latin typeface="Comic Sans MS" pitchFamily="66" charset="0"/>
              </a:rPr>
              <a:t>Hygiena, 2008.č.1, s. 48-51.</a:t>
            </a:r>
          </a:p>
          <a:p>
            <a:pPr>
              <a:buNone/>
            </a:pPr>
            <a:r>
              <a:rPr lang="cs-CZ" sz="1600" dirty="0">
                <a:latin typeface="Comic Sans MS" pitchFamily="66" charset="0"/>
              </a:rPr>
              <a:t>MOTTLOVÁ, A. Porovnání výživy české a jiné národní/etnické populace.Brno, 2008. 173 s. Disertační práce na Lékařské fakultě Masarykovy univerzity. Vedoucí bakalářské práce: Prof. MUDr. Zuzana </a:t>
            </a:r>
            <a:r>
              <a:rPr lang="cs-CZ" sz="1600" dirty="0" err="1">
                <a:latin typeface="Comic Sans MS" pitchFamily="66" charset="0"/>
              </a:rPr>
              <a:t>Derflerová</a:t>
            </a:r>
            <a:r>
              <a:rPr lang="cs-CZ" sz="1600" dirty="0">
                <a:latin typeface="Comic Sans MS" pitchFamily="66" charset="0"/>
              </a:rPr>
              <a:t> Brázdová, </a:t>
            </a:r>
            <a:r>
              <a:rPr lang="cs-CZ" sz="1600" dirty="0" err="1">
                <a:latin typeface="Comic Sans MS" pitchFamily="66" charset="0"/>
              </a:rPr>
              <a:t>DrSc</a:t>
            </a:r>
            <a:endParaRPr lang="cs-CZ" sz="1600" dirty="0">
              <a:latin typeface="Comic Sans MS" pitchFamily="66" charset="0"/>
            </a:endParaRPr>
          </a:p>
          <a:p>
            <a:pPr>
              <a:buNone/>
            </a:pPr>
            <a:r>
              <a:rPr lang="cs-CZ" sz="1600" dirty="0">
                <a:latin typeface="Comic Sans MS" pitchFamily="66" charset="0"/>
              </a:rPr>
              <a:t>PALÁNOVÁ, B. Mikrobiologické rizika z potravin během těhotenství. Brno, 2014. 62 s. Bakalářská práce na Lékařské fakultě Masarykovy univerzity. Vedoucí bakalářské práce: RNDr. Danuše </a:t>
            </a:r>
            <a:r>
              <a:rPr lang="cs-CZ" sz="1600" dirty="0" err="1">
                <a:latin typeface="Comic Sans MS" pitchFamily="66" charset="0"/>
              </a:rPr>
              <a:t>Lefnerová</a:t>
            </a:r>
            <a:r>
              <a:rPr lang="cs-CZ" sz="1600" dirty="0">
                <a:latin typeface="Comic Sans MS" pitchFamily="66" charset="0"/>
              </a:rPr>
              <a:t>, </a:t>
            </a:r>
            <a:r>
              <a:rPr lang="cs-CZ" sz="1600" dirty="0" err="1">
                <a:latin typeface="Comic Sans MS" pitchFamily="66" charset="0"/>
              </a:rPr>
              <a:t>Ph.D</a:t>
            </a:r>
            <a:r>
              <a:rPr lang="cs-CZ" sz="1600" dirty="0">
                <a:latin typeface="Comic Sans MS" pitchFamily="66" charset="0"/>
              </a:rPr>
              <a:t>.</a:t>
            </a:r>
          </a:p>
          <a:p>
            <a:pPr>
              <a:buNone/>
            </a:pPr>
            <a:r>
              <a:rPr lang="cs-CZ" sz="1600" dirty="0">
                <a:latin typeface="Comic Sans MS" pitchFamily="66" charset="0"/>
              </a:rPr>
              <a:t>POKORNÁ, J., BŘEZKOVÁ, V., PRŮŠA, T. </a:t>
            </a:r>
            <a:r>
              <a:rPr lang="cs-CZ" sz="1600" i="1" dirty="0">
                <a:latin typeface="Comic Sans MS" pitchFamily="66" charset="0"/>
              </a:rPr>
              <a:t>Výživa a léky v těhotenství a při kojení</a:t>
            </a:r>
            <a:r>
              <a:rPr lang="cs-CZ" sz="1600" dirty="0">
                <a:latin typeface="Comic Sans MS" pitchFamily="66" charset="0"/>
              </a:rPr>
              <a:t>. Brno, 2008.</a:t>
            </a:r>
          </a:p>
          <a:p>
            <a:pPr>
              <a:buNone/>
            </a:pPr>
            <a:r>
              <a:rPr lang="cs-CZ" sz="1600" dirty="0">
                <a:latin typeface="Comic Sans MS" pitchFamily="66" charset="0"/>
              </a:rPr>
              <a:t>POKORNÁ, J. Pitný režim v těhotenství a v období kojení. Brno, 2007. 70 s. Bakalářská práce na Lékařské fakultě Masarykovy univerzity. Vedoucí bakalářské práce:MVDr. Halina </a:t>
            </a:r>
            <a:r>
              <a:rPr lang="cs-CZ" sz="1600" dirty="0" err="1">
                <a:latin typeface="Comic Sans MS" pitchFamily="66" charset="0"/>
              </a:rPr>
              <a:t>Matějová</a:t>
            </a:r>
            <a:endParaRPr lang="cs-CZ" sz="1600" dirty="0">
              <a:latin typeface="Comic Sans MS" pitchFamily="66" charset="0"/>
            </a:endParaRPr>
          </a:p>
          <a:p>
            <a:pPr>
              <a:buNone/>
            </a:pPr>
            <a:endParaRPr lang="cs-CZ" sz="1600" dirty="0">
              <a:latin typeface="Comic Sans MS" pitchFamily="66" charset="0"/>
            </a:endParaRPr>
          </a:p>
          <a:p>
            <a:pPr>
              <a:buNone/>
            </a:pPr>
            <a:endParaRPr lang="cs-CZ"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latin typeface="Comic Sans MS" pitchFamily="66" charset="0"/>
              </a:rPr>
              <a:t>Zdroje:</a:t>
            </a:r>
            <a:endParaRPr lang="cs-CZ" dirty="0"/>
          </a:p>
        </p:txBody>
      </p:sp>
      <p:sp>
        <p:nvSpPr>
          <p:cNvPr id="3" name="Zástupný symbol pro obsah 2"/>
          <p:cNvSpPr>
            <a:spLocks noGrp="1"/>
          </p:cNvSpPr>
          <p:nvPr>
            <p:ph sz="quarter" idx="1"/>
          </p:nvPr>
        </p:nvSpPr>
        <p:spPr/>
        <p:txBody>
          <a:bodyPr>
            <a:normAutofit fontScale="77500" lnSpcReduction="20000"/>
          </a:bodyPr>
          <a:lstStyle/>
          <a:p>
            <a:pPr>
              <a:buNone/>
            </a:pPr>
            <a:r>
              <a:rPr lang="cs-CZ" sz="1600" dirty="0">
                <a:latin typeface="Comic Sans MS" pitchFamily="66" charset="0"/>
              </a:rPr>
              <a:t>POKORNÁ, J. Význam </a:t>
            </a:r>
            <a:r>
              <a:rPr lang="cs-CZ" sz="1600" dirty="0" err="1">
                <a:latin typeface="Comic Sans MS" pitchFamily="66" charset="0"/>
              </a:rPr>
              <a:t>Fe</a:t>
            </a:r>
            <a:r>
              <a:rPr lang="cs-CZ" sz="1600" dirty="0">
                <a:latin typeface="Comic Sans MS" pitchFamily="66" charset="0"/>
              </a:rPr>
              <a:t> v těhotenství.Brno, 2009. Bakalářská práce na Lékařské fakultě Masarykovy univerzity. Vedoucí bakalářské práce:MVDr. Halina </a:t>
            </a:r>
            <a:r>
              <a:rPr lang="cs-CZ" sz="1600" dirty="0" err="1">
                <a:latin typeface="Comic Sans MS" pitchFamily="66" charset="0"/>
              </a:rPr>
              <a:t>Matějová</a:t>
            </a:r>
            <a:endParaRPr lang="cs-CZ" sz="1600" dirty="0">
              <a:latin typeface="Comic Sans MS" pitchFamily="66" charset="0"/>
            </a:endParaRPr>
          </a:p>
          <a:p>
            <a:pPr>
              <a:buNone/>
            </a:pPr>
            <a:r>
              <a:rPr lang="cs-CZ" sz="1600" dirty="0">
                <a:latin typeface="Comic Sans MS" pitchFamily="66" charset="0"/>
              </a:rPr>
              <a:t>STOJANOVIČOVÁ, M. Význam polynenasycených mastných kyselin během těhotenství a při kojení, jejich zdroje a přívod. Brno, 2013. 97 s. Diplomová práce na Lékařské fakultě Masarykovy univerzity. Vedoucí bakalářské práce: Prof. MUDr. Zuzana </a:t>
            </a:r>
            <a:r>
              <a:rPr lang="cs-CZ" sz="1600" dirty="0" err="1">
                <a:latin typeface="Comic Sans MS" pitchFamily="66" charset="0"/>
              </a:rPr>
              <a:t>Derflerová</a:t>
            </a:r>
            <a:r>
              <a:rPr lang="cs-CZ" sz="1600" dirty="0">
                <a:latin typeface="Comic Sans MS" pitchFamily="66" charset="0"/>
              </a:rPr>
              <a:t> Brázdová, </a:t>
            </a:r>
            <a:r>
              <a:rPr lang="cs-CZ" sz="1600" dirty="0" err="1">
                <a:latin typeface="Comic Sans MS" pitchFamily="66" charset="0"/>
              </a:rPr>
              <a:t>DrSc</a:t>
            </a:r>
            <a:endParaRPr lang="cs-CZ" sz="1600" dirty="0">
              <a:latin typeface="Comic Sans MS" pitchFamily="66" charset="0"/>
            </a:endParaRPr>
          </a:p>
          <a:p>
            <a:pPr>
              <a:buNone/>
            </a:pPr>
            <a:r>
              <a:rPr lang="cs-CZ" sz="1600" dirty="0">
                <a:latin typeface="Comic Sans MS" pitchFamily="66" charset="0"/>
              </a:rPr>
              <a:t>SVAČINA, Š. </a:t>
            </a:r>
            <a:r>
              <a:rPr lang="cs-CZ" sz="1600" i="1" dirty="0">
                <a:latin typeface="Comic Sans MS" pitchFamily="66" charset="0"/>
              </a:rPr>
              <a:t>Klinická dietologie</a:t>
            </a:r>
            <a:r>
              <a:rPr lang="cs-CZ" sz="1600" dirty="0">
                <a:latin typeface="Comic Sans MS" pitchFamily="66" charset="0"/>
              </a:rPr>
              <a:t>. Praha, 2008.</a:t>
            </a:r>
          </a:p>
          <a:p>
            <a:pPr>
              <a:buNone/>
            </a:pPr>
            <a:r>
              <a:rPr lang="cs-CZ" sz="1600" dirty="0">
                <a:latin typeface="Comic Sans MS" pitchFamily="66" charset="0"/>
              </a:rPr>
              <a:t>SVAČINA, Š. </a:t>
            </a:r>
            <a:r>
              <a:rPr lang="cs-CZ" sz="1600" i="1" dirty="0">
                <a:latin typeface="Comic Sans MS" pitchFamily="66" charset="0"/>
              </a:rPr>
              <a:t>Poruchy metabolismu a výživy.</a:t>
            </a:r>
            <a:r>
              <a:rPr lang="cs-CZ" sz="1600" dirty="0">
                <a:latin typeface="Comic Sans MS" pitchFamily="66" charset="0"/>
              </a:rPr>
              <a:t> Praha 2010</a:t>
            </a:r>
          </a:p>
          <a:p>
            <a:pPr>
              <a:buNone/>
            </a:pPr>
            <a:r>
              <a:rPr lang="cs-CZ" sz="1600" dirty="0">
                <a:latin typeface="Comic Sans MS" pitchFamily="66" charset="0"/>
              </a:rPr>
              <a:t>ZADÁK, Z. </a:t>
            </a:r>
            <a:r>
              <a:rPr lang="cs-CZ" sz="1600" i="1" dirty="0" err="1">
                <a:latin typeface="Comic Sans MS" pitchFamily="66" charset="0"/>
              </a:rPr>
              <a:t>Magnézim</a:t>
            </a:r>
            <a:r>
              <a:rPr lang="cs-CZ" sz="1600" i="1" dirty="0">
                <a:latin typeface="Comic Sans MS" pitchFamily="66" charset="0"/>
              </a:rPr>
              <a:t> a další minerály, vitaminy a stopové prvky ve službách zdraví. </a:t>
            </a:r>
            <a:r>
              <a:rPr lang="cs-CZ" sz="1600" dirty="0">
                <a:latin typeface="Comic Sans MS" pitchFamily="66" charset="0"/>
              </a:rPr>
              <a:t>2010</a:t>
            </a:r>
          </a:p>
          <a:p>
            <a:pPr>
              <a:buNone/>
            </a:pPr>
            <a:r>
              <a:rPr lang="cs-CZ" sz="1600" i="1" dirty="0">
                <a:latin typeface="Comic Sans MS" pitchFamily="66" charset="0"/>
              </a:rPr>
              <a:t>http://www.</a:t>
            </a:r>
            <a:r>
              <a:rPr lang="cs-CZ" sz="1600" i="1" dirty="0" err="1">
                <a:latin typeface="Comic Sans MS" pitchFamily="66" charset="0"/>
              </a:rPr>
              <a:t>diab.cz</a:t>
            </a:r>
            <a:r>
              <a:rPr lang="cs-CZ" sz="1600" i="1" dirty="0">
                <a:latin typeface="Comic Sans MS" pitchFamily="66" charset="0"/>
              </a:rPr>
              <a:t>/dokumenty/DP_DM_</a:t>
            </a:r>
            <a:r>
              <a:rPr lang="cs-CZ" sz="1600" i="1" dirty="0" err="1">
                <a:latin typeface="Comic Sans MS" pitchFamily="66" charset="0"/>
              </a:rPr>
              <a:t>tehotenstvi</a:t>
            </a:r>
            <a:r>
              <a:rPr lang="cs-CZ" sz="1600" i="1" dirty="0">
                <a:latin typeface="Comic Sans MS" pitchFamily="66" charset="0"/>
              </a:rPr>
              <a:t>_CDS_2014.pdf</a:t>
            </a:r>
          </a:p>
          <a:p>
            <a:pPr>
              <a:buNone/>
            </a:pPr>
            <a:r>
              <a:rPr lang="cs-CZ" sz="1600" dirty="0">
                <a:latin typeface="Comic Sans MS" pitchFamily="66" charset="0"/>
                <a:hlinkClick r:id="rId2"/>
              </a:rPr>
              <a:t>http://www.khsbrno.cz/aktuality/epida/listerioza.pdf</a:t>
            </a:r>
            <a:endParaRPr lang="cs-CZ" sz="1600" dirty="0">
              <a:latin typeface="Comic Sans MS" pitchFamily="66" charset="0"/>
            </a:endParaRPr>
          </a:p>
          <a:p>
            <a:pPr>
              <a:buNone/>
            </a:pPr>
            <a:r>
              <a:rPr lang="cs-CZ" sz="1600" dirty="0">
                <a:latin typeface="Comic Sans MS" pitchFamily="66" charset="0"/>
                <a:hlinkClick r:id="rId3"/>
              </a:rPr>
              <a:t>http://www.szu.cz/czzp/vvv/denniprijem.php</a:t>
            </a:r>
            <a:endParaRPr lang="cs-CZ" sz="1600" dirty="0">
              <a:latin typeface="Comic Sans MS" pitchFamily="66" charset="0"/>
            </a:endParaRPr>
          </a:p>
          <a:p>
            <a:pPr>
              <a:buNone/>
            </a:pPr>
            <a:r>
              <a:rPr lang="cs-CZ" sz="1600" dirty="0">
                <a:latin typeface="Comic Sans MS" pitchFamily="66" charset="0"/>
              </a:rPr>
              <a:t> </a:t>
            </a:r>
            <a:r>
              <a:rPr lang="cs-CZ" sz="1600" dirty="0">
                <a:latin typeface="Comic Sans MS" panose="030F0702030302020204" pitchFamily="66" charset="0"/>
                <a:hlinkClick r:id="rId4"/>
              </a:rPr>
              <a:t>http://www.together-project.eu/cs</a:t>
            </a:r>
            <a:endParaRPr lang="cs-CZ" sz="1600" dirty="0">
              <a:latin typeface="Comic Sans MS" panose="030F0702030302020204" pitchFamily="66" charset="0"/>
            </a:endParaRPr>
          </a:p>
          <a:p>
            <a:pPr>
              <a:buNone/>
            </a:pPr>
            <a:r>
              <a:rPr lang="cs-CZ" sz="1600" dirty="0">
                <a:solidFill>
                  <a:schemeClr val="accent1">
                    <a:lumMod val="75000"/>
                  </a:schemeClr>
                </a:solidFill>
                <a:latin typeface="Comic Sans MS" panose="030F0702030302020204" pitchFamily="66" charset="0"/>
                <a:hlinkClick r:id="rId5"/>
              </a:rPr>
              <a:t>http://www.1000dni.cz/</a:t>
            </a:r>
            <a:endParaRPr lang="cs-CZ" sz="1600" dirty="0">
              <a:solidFill>
                <a:schemeClr val="accent1">
                  <a:lumMod val="75000"/>
                </a:schemeClr>
              </a:solidFill>
              <a:latin typeface="Comic Sans MS" panose="030F0702030302020204" pitchFamily="66" charset="0"/>
            </a:endParaRPr>
          </a:p>
          <a:p>
            <a:pPr>
              <a:buNone/>
            </a:pPr>
            <a:r>
              <a:rPr lang="cs-CZ" sz="1600" dirty="0">
                <a:hlinkClick r:id="rId6"/>
              </a:rPr>
              <a:t>https://journals.plos.org/plosone/article/authors?id=10.1371/journal.pone.0213982</a:t>
            </a:r>
            <a:endParaRPr lang="cs-CZ" sz="1600" dirty="0"/>
          </a:p>
          <a:p>
            <a:pPr>
              <a:buNone/>
            </a:pPr>
            <a:r>
              <a:rPr lang="cs-CZ" sz="1600" dirty="0"/>
              <a:t>ttps://www.researchgate.net/publication/328654406_Evaluation_of_Nutrition_Education_During_Pregnancy_and_Nutritional_Knowledge_of_Pregnant_Women </a:t>
            </a:r>
          </a:p>
          <a:p>
            <a:pPr>
              <a:buNone/>
            </a:pPr>
            <a:r>
              <a:rPr lang="cs-CZ" sz="1600" dirty="0"/>
              <a:t>pregnancy-specific-nutrition-knowledge-andhealthy-dietary-practice-among-pregnant-women-in-addis-2090-7214-1000265.pdf</a:t>
            </a:r>
          </a:p>
          <a:p>
            <a:pPr>
              <a:buNone/>
            </a:pPr>
            <a:r>
              <a:rPr lang="cs-CZ" sz="1600" dirty="0">
                <a:hlinkClick r:id="rId7"/>
              </a:rPr>
              <a:t>https://bmcpregnancychildbirth.biomedcentral.com/articles/10.1186/1471-2393-11-81</a:t>
            </a:r>
            <a:endParaRPr lang="cs-CZ" sz="1600"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1ABB1E1-EFEB-42E8-955E-C9635B3E49D1}"/>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18AE693C-317F-44F8-9F37-97D1A6F9FEBF}"/>
              </a:ext>
            </a:extLst>
          </p:cNvPr>
          <p:cNvSpPr>
            <a:spLocks noGrp="1"/>
          </p:cNvSpPr>
          <p:nvPr>
            <p:ph sz="quarter" idx="1"/>
          </p:nvPr>
        </p:nvSpPr>
        <p:spPr/>
        <p:txBody>
          <a:bodyPr>
            <a:normAutofit/>
          </a:bodyPr>
          <a:lstStyle/>
          <a:p>
            <a:pPr marL="0" indent="0">
              <a:buNone/>
            </a:pPr>
            <a:r>
              <a:rPr lang="cs-CZ" sz="900" b="1" dirty="0" err="1">
                <a:latin typeface="Comic Sans MS" panose="030F0702030302020204" pitchFamily="66" charset="0"/>
                <a:cs typeface="Times New Roman" panose="02020603050405020304" pitchFamily="18" charset="0"/>
              </a:rPr>
              <a:t>Human</a:t>
            </a:r>
            <a:r>
              <a:rPr lang="cs-CZ" sz="900" b="1" dirty="0">
                <a:latin typeface="Comic Sans MS" panose="030F0702030302020204" pitchFamily="66" charset="0"/>
                <a:cs typeface="Times New Roman" panose="02020603050405020304" pitchFamily="18" charset="0"/>
              </a:rPr>
              <a:t> </a:t>
            </a:r>
            <a:r>
              <a:rPr lang="cs-CZ" sz="900" b="1" dirty="0" err="1">
                <a:latin typeface="Comic Sans MS" panose="030F0702030302020204" pitchFamily="66" charset="0"/>
                <a:cs typeface="Times New Roman" panose="02020603050405020304" pitchFamily="18" charset="0"/>
              </a:rPr>
              <a:t>Milk</a:t>
            </a:r>
            <a:r>
              <a:rPr lang="cs-CZ" sz="900" b="1" dirty="0">
                <a:latin typeface="Comic Sans MS" panose="030F0702030302020204" pitchFamily="66" charset="0"/>
                <a:cs typeface="Times New Roman" panose="02020603050405020304" pitchFamily="18" charset="0"/>
              </a:rPr>
              <a:t> Nutrient </a:t>
            </a:r>
            <a:r>
              <a:rPr lang="cs-CZ" sz="900" b="1" dirty="0" err="1">
                <a:latin typeface="Comic Sans MS" panose="030F0702030302020204" pitchFamily="66" charset="0"/>
                <a:cs typeface="Times New Roman" panose="02020603050405020304" pitchFamily="18" charset="0"/>
              </a:rPr>
              <a:t>Composition</a:t>
            </a:r>
            <a:r>
              <a:rPr lang="cs-CZ" sz="900" b="1" dirty="0">
                <a:latin typeface="Comic Sans MS" panose="030F0702030302020204" pitchFamily="66" charset="0"/>
                <a:cs typeface="Times New Roman" panose="02020603050405020304" pitchFamily="18" charset="0"/>
              </a:rPr>
              <a:t> in </a:t>
            </a:r>
            <a:r>
              <a:rPr lang="cs-CZ" sz="900" b="1" dirty="0" err="1">
                <a:latin typeface="Comic Sans MS" panose="030F0702030302020204" pitchFamily="66" charset="0"/>
                <a:cs typeface="Times New Roman" panose="02020603050405020304" pitchFamily="18" charset="0"/>
              </a:rPr>
              <a:t>the</a:t>
            </a:r>
            <a:r>
              <a:rPr lang="cs-CZ" sz="900" b="1" dirty="0">
                <a:latin typeface="Comic Sans MS" panose="030F0702030302020204" pitchFamily="66" charset="0"/>
                <a:cs typeface="Times New Roman" panose="02020603050405020304" pitchFamily="18" charset="0"/>
              </a:rPr>
              <a:t> United </a:t>
            </a:r>
            <a:r>
              <a:rPr lang="cs-CZ" sz="900" b="1" dirty="0" err="1">
                <a:latin typeface="Comic Sans MS" panose="030F0702030302020204" pitchFamily="66" charset="0"/>
                <a:cs typeface="Times New Roman" panose="02020603050405020304" pitchFamily="18" charset="0"/>
              </a:rPr>
              <a:t>States</a:t>
            </a:r>
            <a:r>
              <a:rPr lang="cs-CZ" sz="900" b="1" dirty="0">
                <a:latin typeface="Comic Sans MS" panose="030F0702030302020204" pitchFamily="66" charset="0"/>
                <a:cs typeface="Times New Roman" panose="02020603050405020304" pitchFamily="18" charset="0"/>
              </a:rPr>
              <a:t>: </a:t>
            </a:r>
            <a:r>
              <a:rPr lang="cs-CZ" sz="900" b="1" dirty="0" err="1">
                <a:latin typeface="Comic Sans MS" panose="030F0702030302020204" pitchFamily="66" charset="0"/>
                <a:cs typeface="Times New Roman" panose="02020603050405020304" pitchFamily="18" charset="0"/>
              </a:rPr>
              <a:t>Current</a:t>
            </a:r>
            <a:r>
              <a:rPr lang="cs-CZ" sz="900" b="1" dirty="0">
                <a:latin typeface="Comic Sans MS" panose="030F0702030302020204" pitchFamily="66" charset="0"/>
                <a:cs typeface="Times New Roman" panose="02020603050405020304" pitchFamily="18" charset="0"/>
              </a:rPr>
              <a:t> </a:t>
            </a:r>
            <a:r>
              <a:rPr lang="cs-CZ" sz="900" b="1" dirty="0" err="1">
                <a:latin typeface="Comic Sans MS" panose="030F0702030302020204" pitchFamily="66" charset="0"/>
                <a:cs typeface="Times New Roman" panose="02020603050405020304" pitchFamily="18" charset="0"/>
              </a:rPr>
              <a:t>Knowledge</a:t>
            </a:r>
            <a:r>
              <a:rPr lang="cs-CZ" sz="900" b="1" dirty="0">
                <a:latin typeface="Comic Sans MS" panose="030F0702030302020204" pitchFamily="66" charset="0"/>
                <a:cs typeface="Times New Roman" panose="02020603050405020304" pitchFamily="18" charset="0"/>
              </a:rPr>
              <a:t>, </a:t>
            </a:r>
            <a:r>
              <a:rPr lang="cs-CZ" sz="900" b="1" dirty="0" err="1">
                <a:latin typeface="Comic Sans MS" panose="030F0702030302020204" pitchFamily="66" charset="0"/>
                <a:cs typeface="Times New Roman" panose="02020603050405020304" pitchFamily="18" charset="0"/>
              </a:rPr>
              <a:t>Challenges</a:t>
            </a:r>
            <a:r>
              <a:rPr lang="cs-CZ" sz="900" b="1" dirty="0">
                <a:latin typeface="Comic Sans MS" panose="030F0702030302020204" pitchFamily="66" charset="0"/>
                <a:cs typeface="Times New Roman" panose="02020603050405020304" pitchFamily="18" charset="0"/>
              </a:rPr>
              <a:t>, and </a:t>
            </a:r>
            <a:r>
              <a:rPr lang="cs-CZ" sz="900" b="1" dirty="0" err="1">
                <a:latin typeface="Comic Sans MS" panose="030F0702030302020204" pitchFamily="66" charset="0"/>
                <a:cs typeface="Times New Roman" panose="02020603050405020304" pitchFamily="18" charset="0"/>
              </a:rPr>
              <a:t>Research</a:t>
            </a:r>
            <a:r>
              <a:rPr lang="cs-CZ" sz="900" b="1" dirty="0">
                <a:latin typeface="Comic Sans MS" panose="030F0702030302020204" pitchFamily="66" charset="0"/>
                <a:cs typeface="Times New Roman" panose="02020603050405020304" pitchFamily="18" charset="0"/>
              </a:rPr>
              <a:t> </a:t>
            </a:r>
            <a:r>
              <a:rPr lang="cs-CZ" sz="900" b="1" dirty="0" err="1">
                <a:latin typeface="Comic Sans MS" panose="030F0702030302020204" pitchFamily="66" charset="0"/>
                <a:cs typeface="Times New Roman" panose="02020603050405020304" pitchFamily="18" charset="0"/>
              </a:rPr>
              <a:t>Needs</a:t>
            </a:r>
            <a:r>
              <a:rPr lang="cs-CZ" sz="900" b="1" dirty="0">
                <a:latin typeface="Comic Sans MS" panose="030F0702030302020204" pitchFamily="66" charset="0"/>
                <a:cs typeface="Times New Roman" panose="02020603050405020304" pitchFamily="18" charset="0"/>
              </a:rPr>
              <a:t> </a:t>
            </a:r>
          </a:p>
          <a:p>
            <a:pPr marL="0" indent="0">
              <a:buNone/>
            </a:pPr>
            <a:r>
              <a:rPr lang="cs-CZ" sz="900" dirty="0" err="1">
                <a:latin typeface="Comic Sans MS" panose="030F0702030302020204" pitchFamily="66" charset="0"/>
                <a:cs typeface="Times New Roman" panose="02020603050405020304" pitchFamily="18" charset="0"/>
              </a:rPr>
              <a:t>Xianli</a:t>
            </a:r>
            <a:r>
              <a:rPr lang="cs-CZ" sz="900" dirty="0">
                <a:latin typeface="Comic Sans MS" panose="030F0702030302020204" pitchFamily="66" charset="0"/>
                <a:cs typeface="Times New Roman" panose="02020603050405020304" pitchFamily="18" charset="0"/>
              </a:rPr>
              <a:t> </a:t>
            </a:r>
            <a:r>
              <a:rPr lang="cs-CZ" sz="900" dirty="0" err="1">
                <a:latin typeface="Comic Sans MS" panose="030F0702030302020204" pitchFamily="66" charset="0"/>
                <a:cs typeface="Times New Roman" panose="02020603050405020304" pitchFamily="18" charset="0"/>
              </a:rPr>
              <a:t>Wu</a:t>
            </a:r>
            <a:r>
              <a:rPr lang="cs-CZ" sz="900" dirty="0">
                <a:latin typeface="Comic Sans MS" panose="030F0702030302020204" pitchFamily="66" charset="0"/>
                <a:cs typeface="Times New Roman" panose="02020603050405020304" pitchFamily="18" charset="0"/>
              </a:rPr>
              <a:t>, Robert T Jackson, </a:t>
            </a:r>
            <a:r>
              <a:rPr lang="cs-CZ" sz="900" dirty="0" err="1">
                <a:latin typeface="Comic Sans MS" panose="030F0702030302020204" pitchFamily="66" charset="0"/>
                <a:cs typeface="Times New Roman" panose="02020603050405020304" pitchFamily="18" charset="0"/>
              </a:rPr>
              <a:t>Saira</a:t>
            </a:r>
            <a:r>
              <a:rPr lang="cs-CZ" sz="900" dirty="0">
                <a:latin typeface="Comic Sans MS" panose="030F0702030302020204" pitchFamily="66" charset="0"/>
                <a:cs typeface="Times New Roman" panose="02020603050405020304" pitchFamily="18" charset="0"/>
              </a:rPr>
              <a:t> A </a:t>
            </a:r>
            <a:r>
              <a:rPr lang="cs-CZ" sz="900" dirty="0" err="1">
                <a:latin typeface="Comic Sans MS" panose="030F0702030302020204" pitchFamily="66" charset="0"/>
                <a:cs typeface="Times New Roman" panose="02020603050405020304" pitchFamily="18" charset="0"/>
              </a:rPr>
              <a:t>Khan</a:t>
            </a:r>
            <a:r>
              <a:rPr lang="cs-CZ" sz="900" dirty="0">
                <a:latin typeface="Comic Sans MS" panose="030F0702030302020204" pitchFamily="66" charset="0"/>
                <a:cs typeface="Times New Roman" panose="02020603050405020304" pitchFamily="18" charset="0"/>
              </a:rPr>
              <a:t>, </a:t>
            </a:r>
            <a:r>
              <a:rPr lang="cs-CZ" sz="900" dirty="0" err="1">
                <a:latin typeface="Comic Sans MS" panose="030F0702030302020204" pitchFamily="66" charset="0"/>
                <a:cs typeface="Times New Roman" panose="02020603050405020304" pitchFamily="18" charset="0"/>
              </a:rPr>
              <a:t>Jaspreet</a:t>
            </a:r>
            <a:r>
              <a:rPr lang="cs-CZ" sz="900" dirty="0">
                <a:latin typeface="Comic Sans MS" panose="030F0702030302020204" pitchFamily="66" charset="0"/>
                <a:cs typeface="Times New Roman" panose="02020603050405020304" pitchFamily="18" charset="0"/>
              </a:rPr>
              <a:t> </a:t>
            </a:r>
            <a:r>
              <a:rPr lang="cs-CZ" sz="900" dirty="0" err="1">
                <a:latin typeface="Comic Sans MS" panose="030F0702030302020204" pitchFamily="66" charset="0"/>
                <a:cs typeface="Times New Roman" panose="02020603050405020304" pitchFamily="18" charset="0"/>
              </a:rPr>
              <a:t>Ahuja</a:t>
            </a:r>
            <a:r>
              <a:rPr lang="cs-CZ" sz="900" dirty="0">
                <a:latin typeface="Comic Sans MS" panose="030F0702030302020204" pitchFamily="66" charset="0"/>
                <a:cs typeface="Times New Roman" panose="02020603050405020304" pitchFamily="18" charset="0"/>
              </a:rPr>
              <a:t>, and Pamela R </a:t>
            </a:r>
            <a:r>
              <a:rPr lang="cs-CZ" sz="900" dirty="0" err="1">
                <a:latin typeface="Comic Sans MS" panose="030F0702030302020204" pitchFamily="66" charset="0"/>
                <a:cs typeface="Times New Roman" panose="02020603050405020304" pitchFamily="18" charset="0"/>
              </a:rPr>
              <a:t>Pehrsson</a:t>
            </a:r>
            <a:r>
              <a:rPr lang="cs-CZ" sz="900" dirty="0">
                <a:latin typeface="Comic Sans MS" panose="030F0702030302020204" pitchFamily="66" charset="0"/>
                <a:cs typeface="Times New Roman" panose="02020603050405020304" pitchFamily="18" charset="0"/>
              </a:rPr>
              <a:t> (2018)</a:t>
            </a:r>
          </a:p>
          <a:p>
            <a:pPr marL="0" indent="0">
              <a:buNone/>
            </a:pPr>
            <a:endParaRPr lang="cs-CZ" sz="900" dirty="0">
              <a:latin typeface="Comic Sans MS" panose="030F0702030302020204" pitchFamily="66" charset="0"/>
              <a:cs typeface="Times New Roman" panose="02020603050405020304" pitchFamily="18" charset="0"/>
            </a:endParaRPr>
          </a:p>
          <a:p>
            <a:pPr marL="0" indent="0">
              <a:buNone/>
            </a:pPr>
            <a:r>
              <a:rPr lang="cs-CZ" sz="900" b="1" dirty="0" err="1">
                <a:latin typeface="Comic Sans MS" panose="030F0702030302020204" pitchFamily="66" charset="0"/>
                <a:cs typeface="Times New Roman" panose="02020603050405020304" pitchFamily="18" charset="0"/>
              </a:rPr>
              <a:t>Impact</a:t>
            </a:r>
            <a:r>
              <a:rPr lang="cs-CZ" sz="900" b="1" dirty="0">
                <a:latin typeface="Comic Sans MS" panose="030F0702030302020204" pitchFamily="66" charset="0"/>
                <a:cs typeface="Times New Roman" panose="02020603050405020304" pitchFamily="18" charset="0"/>
              </a:rPr>
              <a:t> </a:t>
            </a:r>
            <a:r>
              <a:rPr lang="cs-CZ" sz="900" b="1" dirty="0" err="1">
                <a:latin typeface="Comic Sans MS" panose="030F0702030302020204" pitchFamily="66" charset="0"/>
                <a:cs typeface="Times New Roman" panose="02020603050405020304" pitchFamily="18" charset="0"/>
              </a:rPr>
              <a:t>of</a:t>
            </a:r>
            <a:r>
              <a:rPr lang="cs-CZ" sz="900" b="1" dirty="0">
                <a:latin typeface="Comic Sans MS" panose="030F0702030302020204" pitchFamily="66" charset="0"/>
                <a:cs typeface="Times New Roman" panose="02020603050405020304" pitchFamily="18" charset="0"/>
              </a:rPr>
              <a:t> </a:t>
            </a:r>
            <a:r>
              <a:rPr lang="cs-CZ" sz="900" b="1" dirty="0" err="1">
                <a:latin typeface="Comic Sans MS" panose="030F0702030302020204" pitchFamily="66" charset="0"/>
                <a:cs typeface="Times New Roman" panose="02020603050405020304" pitchFamily="18" charset="0"/>
              </a:rPr>
              <a:t>maternal</a:t>
            </a:r>
            <a:r>
              <a:rPr lang="cs-CZ" sz="900" b="1" dirty="0">
                <a:latin typeface="Comic Sans MS" panose="030F0702030302020204" pitchFamily="66" charset="0"/>
                <a:cs typeface="Times New Roman" panose="02020603050405020304" pitchFamily="18" charset="0"/>
              </a:rPr>
              <a:t> </a:t>
            </a:r>
            <a:r>
              <a:rPr lang="cs-CZ" sz="900" b="1" dirty="0" err="1">
                <a:latin typeface="Comic Sans MS" panose="030F0702030302020204" pitchFamily="66" charset="0"/>
                <a:cs typeface="Times New Roman" panose="02020603050405020304" pitchFamily="18" charset="0"/>
              </a:rPr>
              <a:t>nutrition</a:t>
            </a:r>
            <a:r>
              <a:rPr lang="cs-CZ" sz="900" b="1" dirty="0">
                <a:latin typeface="Comic Sans MS" panose="030F0702030302020204" pitchFamily="66" charset="0"/>
                <a:cs typeface="Times New Roman" panose="02020603050405020304" pitchFamily="18" charset="0"/>
              </a:rPr>
              <a:t> on </a:t>
            </a:r>
            <a:r>
              <a:rPr lang="cs-CZ" sz="900" b="1" dirty="0" err="1">
                <a:latin typeface="Comic Sans MS" panose="030F0702030302020204" pitchFamily="66" charset="0"/>
                <a:cs typeface="Times New Roman" panose="02020603050405020304" pitchFamily="18" charset="0"/>
              </a:rPr>
              <a:t>breast-milk</a:t>
            </a:r>
            <a:r>
              <a:rPr lang="cs-CZ" sz="900" b="1" dirty="0">
                <a:latin typeface="Comic Sans MS" panose="030F0702030302020204" pitchFamily="66" charset="0"/>
                <a:cs typeface="Times New Roman" panose="02020603050405020304" pitchFamily="18" charset="0"/>
              </a:rPr>
              <a:t> </a:t>
            </a:r>
            <a:r>
              <a:rPr lang="cs-CZ" sz="900" b="1" dirty="0" err="1">
                <a:latin typeface="Comic Sans MS" panose="030F0702030302020204" pitchFamily="66" charset="0"/>
                <a:cs typeface="Times New Roman" panose="02020603050405020304" pitchFamily="18" charset="0"/>
              </a:rPr>
              <a:t>composition:a</a:t>
            </a:r>
            <a:r>
              <a:rPr lang="cs-CZ" sz="900" b="1" dirty="0">
                <a:latin typeface="Comic Sans MS" panose="030F0702030302020204" pitchFamily="66" charset="0"/>
                <a:cs typeface="Times New Roman" panose="02020603050405020304" pitchFamily="18" charset="0"/>
              </a:rPr>
              <a:t> </a:t>
            </a:r>
            <a:r>
              <a:rPr lang="cs-CZ" sz="900" b="1" dirty="0" err="1">
                <a:latin typeface="Comic Sans MS" panose="030F0702030302020204" pitchFamily="66" charset="0"/>
                <a:cs typeface="Times New Roman" panose="02020603050405020304" pitchFamily="18" charset="0"/>
              </a:rPr>
              <a:t>systematic</a:t>
            </a:r>
            <a:r>
              <a:rPr lang="cs-CZ" sz="900" b="1" dirty="0">
                <a:latin typeface="Comic Sans MS" panose="030F0702030302020204" pitchFamily="66" charset="0"/>
                <a:cs typeface="Times New Roman" panose="02020603050405020304" pitchFamily="18" charset="0"/>
              </a:rPr>
              <a:t> </a:t>
            </a:r>
            <a:r>
              <a:rPr lang="cs-CZ" sz="900" b="1" dirty="0" err="1">
                <a:latin typeface="Comic Sans MS" panose="030F0702030302020204" pitchFamily="66" charset="0"/>
                <a:cs typeface="Times New Roman" panose="02020603050405020304" pitchFamily="18" charset="0"/>
              </a:rPr>
              <a:t>review</a:t>
            </a:r>
            <a:endParaRPr lang="cs-CZ" sz="900" b="1" dirty="0">
              <a:latin typeface="Comic Sans MS" panose="030F0702030302020204" pitchFamily="66" charset="0"/>
              <a:cs typeface="Times New Roman" panose="02020603050405020304" pitchFamily="18" charset="0"/>
            </a:endParaRPr>
          </a:p>
          <a:p>
            <a:pPr marL="0" indent="0">
              <a:buNone/>
            </a:pPr>
            <a:r>
              <a:rPr lang="cs-CZ" sz="900" dirty="0">
                <a:latin typeface="Comic Sans MS" panose="030F0702030302020204" pitchFamily="66" charset="0"/>
                <a:cs typeface="Times New Roman" panose="02020603050405020304" pitchFamily="18" charset="0"/>
              </a:rPr>
              <a:t>Francesca </a:t>
            </a:r>
            <a:r>
              <a:rPr lang="cs-CZ" sz="900" dirty="0" err="1">
                <a:latin typeface="Comic Sans MS" panose="030F0702030302020204" pitchFamily="66" charset="0"/>
                <a:cs typeface="Times New Roman" panose="02020603050405020304" pitchFamily="18" charset="0"/>
              </a:rPr>
              <a:t>Bravi</a:t>
            </a:r>
            <a:r>
              <a:rPr lang="cs-CZ" sz="900" dirty="0">
                <a:latin typeface="Comic Sans MS" panose="030F0702030302020204" pitchFamily="66" charset="0"/>
                <a:cs typeface="Times New Roman" panose="02020603050405020304" pitchFamily="18" charset="0"/>
              </a:rPr>
              <a:t>, Frank </a:t>
            </a:r>
            <a:r>
              <a:rPr lang="cs-CZ" sz="900" dirty="0" err="1">
                <a:latin typeface="Comic Sans MS" panose="030F0702030302020204" pitchFamily="66" charset="0"/>
                <a:cs typeface="Times New Roman" panose="02020603050405020304" pitchFamily="18" charset="0"/>
              </a:rPr>
              <a:t>Wiens,Adriano</a:t>
            </a:r>
            <a:r>
              <a:rPr lang="cs-CZ" sz="900" dirty="0">
                <a:latin typeface="Comic Sans MS" panose="030F0702030302020204" pitchFamily="66" charset="0"/>
                <a:cs typeface="Times New Roman" panose="02020603050405020304" pitchFamily="18" charset="0"/>
              </a:rPr>
              <a:t> </a:t>
            </a:r>
            <a:r>
              <a:rPr lang="cs-CZ" sz="900" dirty="0" err="1">
                <a:latin typeface="Comic Sans MS" panose="030F0702030302020204" pitchFamily="66" charset="0"/>
                <a:cs typeface="Times New Roman" panose="02020603050405020304" pitchFamily="18" charset="0"/>
              </a:rPr>
              <a:t>Decarli</a:t>
            </a:r>
            <a:r>
              <a:rPr lang="cs-CZ" sz="900" dirty="0">
                <a:latin typeface="Comic Sans MS" panose="030F0702030302020204" pitchFamily="66" charset="0"/>
                <a:cs typeface="Times New Roman" panose="02020603050405020304" pitchFamily="18" charset="0"/>
              </a:rPr>
              <a:t>, Alessia Dal Pont, Carlo </a:t>
            </a:r>
            <a:r>
              <a:rPr lang="cs-CZ" sz="900" dirty="0" err="1">
                <a:latin typeface="Comic Sans MS" panose="030F0702030302020204" pitchFamily="66" charset="0"/>
                <a:cs typeface="Times New Roman" panose="02020603050405020304" pitchFamily="18" charset="0"/>
              </a:rPr>
              <a:t>Agostoni</a:t>
            </a:r>
            <a:r>
              <a:rPr lang="cs-CZ" sz="900" dirty="0">
                <a:latin typeface="Comic Sans MS" panose="030F0702030302020204" pitchFamily="66" charset="0"/>
                <a:cs typeface="Times New Roman" panose="02020603050405020304" pitchFamily="18" charset="0"/>
              </a:rPr>
              <a:t> and Monica </a:t>
            </a:r>
            <a:r>
              <a:rPr lang="cs-CZ" sz="900" dirty="0" err="1">
                <a:latin typeface="Comic Sans MS" panose="030F0702030302020204" pitchFamily="66" charset="0"/>
                <a:cs typeface="Times New Roman" panose="02020603050405020304" pitchFamily="18" charset="0"/>
              </a:rPr>
              <a:t>Ferraroni</a:t>
            </a:r>
            <a:r>
              <a:rPr lang="cs-CZ" sz="900" dirty="0">
                <a:latin typeface="Comic Sans MS" panose="030F0702030302020204" pitchFamily="66" charset="0"/>
                <a:cs typeface="Times New Roman" panose="02020603050405020304" pitchFamily="18" charset="0"/>
              </a:rPr>
              <a:t> (2016)</a:t>
            </a:r>
          </a:p>
          <a:p>
            <a:pPr marL="0" indent="0">
              <a:buNone/>
            </a:pPr>
            <a:endParaRPr lang="cs-CZ" sz="900" dirty="0">
              <a:latin typeface="Comic Sans MS" panose="030F0702030302020204" pitchFamily="66" charset="0"/>
              <a:cs typeface="Times New Roman" panose="02020603050405020304" pitchFamily="18" charset="0"/>
            </a:endParaRPr>
          </a:p>
          <a:p>
            <a:pPr marL="0" indent="0">
              <a:buNone/>
            </a:pPr>
            <a:r>
              <a:rPr lang="cs-CZ" sz="900" b="1" dirty="0" err="1">
                <a:latin typeface="Comic Sans MS" panose="030F0702030302020204" pitchFamily="66" charset="0"/>
                <a:cs typeface="Times New Roman" panose="02020603050405020304" pitchFamily="18" charset="0"/>
              </a:rPr>
              <a:t>Nutritional</a:t>
            </a:r>
            <a:r>
              <a:rPr lang="cs-CZ" sz="900" b="1" dirty="0">
                <a:latin typeface="Comic Sans MS" panose="030F0702030302020204" pitchFamily="66" charset="0"/>
                <a:cs typeface="Times New Roman" panose="02020603050405020304" pitchFamily="18" charset="0"/>
              </a:rPr>
              <a:t> Management </a:t>
            </a:r>
            <a:r>
              <a:rPr lang="cs-CZ" sz="900" b="1" dirty="0" err="1">
                <a:latin typeface="Comic Sans MS" panose="030F0702030302020204" pitchFamily="66" charset="0"/>
                <a:cs typeface="Times New Roman" panose="02020603050405020304" pitchFamily="18" charset="0"/>
              </a:rPr>
              <a:t>of</a:t>
            </a:r>
            <a:r>
              <a:rPr lang="cs-CZ" sz="900" b="1" dirty="0">
                <a:latin typeface="Comic Sans MS" panose="030F0702030302020204" pitchFamily="66" charset="0"/>
                <a:cs typeface="Times New Roman" panose="02020603050405020304" pitchFamily="18" charset="0"/>
              </a:rPr>
              <a:t> </a:t>
            </a:r>
            <a:r>
              <a:rPr lang="cs-CZ" sz="900" b="1" dirty="0" err="1">
                <a:latin typeface="Comic Sans MS" panose="030F0702030302020204" pitchFamily="66" charset="0"/>
                <a:cs typeface="Times New Roman" panose="02020603050405020304" pitchFamily="18" charset="0"/>
              </a:rPr>
              <a:t>the</a:t>
            </a:r>
            <a:r>
              <a:rPr lang="cs-CZ" sz="900" b="1" dirty="0">
                <a:latin typeface="Comic Sans MS" panose="030F0702030302020204" pitchFamily="66" charset="0"/>
                <a:cs typeface="Times New Roman" panose="02020603050405020304" pitchFamily="18" charset="0"/>
              </a:rPr>
              <a:t> </a:t>
            </a:r>
            <a:r>
              <a:rPr lang="cs-CZ" sz="900" b="1" dirty="0" err="1">
                <a:latin typeface="Comic Sans MS" panose="030F0702030302020204" pitchFamily="66" charset="0"/>
                <a:cs typeface="Times New Roman" panose="02020603050405020304" pitchFamily="18" charset="0"/>
              </a:rPr>
              <a:t>Breastfeeding</a:t>
            </a:r>
            <a:r>
              <a:rPr lang="cs-CZ" sz="900" b="1" dirty="0">
                <a:latin typeface="Comic Sans MS" panose="030F0702030302020204" pitchFamily="66" charset="0"/>
                <a:cs typeface="Times New Roman" panose="02020603050405020304" pitchFamily="18" charset="0"/>
              </a:rPr>
              <a:t> </a:t>
            </a:r>
            <a:r>
              <a:rPr lang="cs-CZ" sz="900" b="1" dirty="0" err="1">
                <a:latin typeface="Comic Sans MS" panose="030F0702030302020204" pitchFamily="66" charset="0"/>
                <a:cs typeface="Times New Roman" panose="02020603050405020304" pitchFamily="18" charset="0"/>
              </a:rPr>
              <a:t>Dyad</a:t>
            </a:r>
            <a:endParaRPr lang="cs-CZ" sz="900" b="1" dirty="0">
              <a:latin typeface="Comic Sans MS" panose="030F0702030302020204" pitchFamily="66" charset="0"/>
              <a:cs typeface="Times New Roman" panose="02020603050405020304" pitchFamily="18" charset="0"/>
            </a:endParaRPr>
          </a:p>
          <a:p>
            <a:pPr marL="0" indent="0">
              <a:buNone/>
            </a:pPr>
            <a:r>
              <a:rPr lang="cs-CZ" sz="900" dirty="0">
                <a:latin typeface="Comic Sans MS" panose="030F0702030302020204" pitchFamily="66" charset="0"/>
                <a:cs typeface="Times New Roman" panose="02020603050405020304" pitchFamily="18" charset="0"/>
              </a:rPr>
              <a:t>Valentine, Christina J. a, Wagner, Carol L.  (2013)</a:t>
            </a:r>
          </a:p>
          <a:p>
            <a:endParaRPr lang="cs-CZ" sz="900" dirty="0">
              <a:latin typeface="Comic Sans MS" panose="030F0702030302020204" pitchFamily="66" charset="0"/>
              <a:cs typeface="Times New Roman" panose="02020603050405020304" pitchFamily="18" charset="0"/>
            </a:endParaRPr>
          </a:p>
          <a:p>
            <a:pPr marL="0" indent="0">
              <a:buNone/>
            </a:pPr>
            <a:r>
              <a:rPr lang="cs-CZ" sz="900" b="1" dirty="0">
                <a:latin typeface="Comic Sans MS" panose="030F0702030302020204" pitchFamily="66" charset="0"/>
                <a:cs typeface="Times New Roman" panose="02020603050405020304" pitchFamily="18" charset="0"/>
              </a:rPr>
              <a:t>B </a:t>
            </a:r>
            <a:r>
              <a:rPr lang="cs-CZ" sz="900" b="1" dirty="0" err="1">
                <a:latin typeface="Comic Sans MS" panose="030F0702030302020204" pitchFamily="66" charset="0"/>
                <a:cs typeface="Times New Roman" panose="02020603050405020304" pitchFamily="18" charset="0"/>
              </a:rPr>
              <a:t>Vitamins</a:t>
            </a:r>
            <a:r>
              <a:rPr lang="cs-CZ" sz="900" b="1" dirty="0">
                <a:latin typeface="Comic Sans MS" panose="030F0702030302020204" pitchFamily="66" charset="0"/>
                <a:cs typeface="Times New Roman" panose="02020603050405020304" pitchFamily="18" charset="0"/>
              </a:rPr>
              <a:t> in </a:t>
            </a:r>
            <a:r>
              <a:rPr lang="cs-CZ" sz="900" b="1" dirty="0" err="1">
                <a:latin typeface="Comic Sans MS" panose="030F0702030302020204" pitchFamily="66" charset="0"/>
                <a:cs typeface="Times New Roman" panose="02020603050405020304" pitchFamily="18" charset="0"/>
              </a:rPr>
              <a:t>Breast</a:t>
            </a:r>
            <a:r>
              <a:rPr lang="cs-CZ" sz="900" b="1" dirty="0">
                <a:latin typeface="Comic Sans MS" panose="030F0702030302020204" pitchFamily="66" charset="0"/>
                <a:cs typeface="Times New Roman" panose="02020603050405020304" pitchFamily="18" charset="0"/>
              </a:rPr>
              <a:t> </a:t>
            </a:r>
            <a:r>
              <a:rPr lang="cs-CZ" sz="900" b="1" dirty="0" err="1">
                <a:latin typeface="Comic Sans MS" panose="030F0702030302020204" pitchFamily="66" charset="0"/>
                <a:cs typeface="Times New Roman" panose="02020603050405020304" pitchFamily="18" charset="0"/>
              </a:rPr>
              <a:t>Milk</a:t>
            </a:r>
            <a:r>
              <a:rPr lang="cs-CZ" sz="900" b="1" dirty="0">
                <a:latin typeface="Comic Sans MS" panose="030F0702030302020204" pitchFamily="66" charset="0"/>
                <a:cs typeface="Times New Roman" panose="02020603050405020304" pitchFamily="18" charset="0"/>
              </a:rPr>
              <a:t>: </a:t>
            </a:r>
            <a:r>
              <a:rPr lang="cs-CZ" sz="900" b="1" dirty="0" err="1">
                <a:latin typeface="Comic Sans MS" panose="030F0702030302020204" pitchFamily="66" charset="0"/>
                <a:cs typeface="Times New Roman" panose="02020603050405020304" pitchFamily="18" charset="0"/>
              </a:rPr>
              <a:t>Relative</a:t>
            </a:r>
            <a:r>
              <a:rPr lang="cs-CZ" sz="900" b="1" dirty="0">
                <a:latin typeface="Comic Sans MS" panose="030F0702030302020204" pitchFamily="66" charset="0"/>
                <a:cs typeface="Times New Roman" panose="02020603050405020304" pitchFamily="18" charset="0"/>
              </a:rPr>
              <a:t> </a:t>
            </a:r>
            <a:r>
              <a:rPr lang="cs-CZ" sz="900" b="1" dirty="0" err="1">
                <a:latin typeface="Comic Sans MS" panose="030F0702030302020204" pitchFamily="66" charset="0"/>
                <a:cs typeface="Times New Roman" panose="02020603050405020304" pitchFamily="18" charset="0"/>
              </a:rPr>
              <a:t>Importance</a:t>
            </a:r>
            <a:r>
              <a:rPr lang="cs-CZ" sz="900" b="1" dirty="0">
                <a:latin typeface="Comic Sans MS" panose="030F0702030302020204" pitchFamily="66" charset="0"/>
                <a:cs typeface="Times New Roman" panose="02020603050405020304" pitchFamily="18" charset="0"/>
              </a:rPr>
              <a:t> </a:t>
            </a:r>
            <a:r>
              <a:rPr lang="cs-CZ" sz="900" b="1" dirty="0" err="1">
                <a:latin typeface="Comic Sans MS" panose="030F0702030302020204" pitchFamily="66" charset="0"/>
                <a:cs typeface="Times New Roman" panose="02020603050405020304" pitchFamily="18" charset="0"/>
              </a:rPr>
              <a:t>of</a:t>
            </a:r>
            <a:r>
              <a:rPr lang="cs-CZ" sz="900" b="1" dirty="0">
                <a:latin typeface="Comic Sans MS" panose="030F0702030302020204" pitchFamily="66" charset="0"/>
                <a:cs typeface="Times New Roman" panose="02020603050405020304" pitchFamily="18" charset="0"/>
              </a:rPr>
              <a:t> </a:t>
            </a:r>
            <a:r>
              <a:rPr lang="cs-CZ" sz="900" b="1" dirty="0" err="1">
                <a:latin typeface="Comic Sans MS" panose="030F0702030302020204" pitchFamily="66" charset="0"/>
                <a:cs typeface="Times New Roman" panose="02020603050405020304" pitchFamily="18" charset="0"/>
              </a:rPr>
              <a:t>Maternal</a:t>
            </a:r>
            <a:r>
              <a:rPr lang="cs-CZ" sz="900" b="1" dirty="0">
                <a:latin typeface="Comic Sans MS" panose="030F0702030302020204" pitchFamily="66" charset="0"/>
                <a:cs typeface="Times New Roman" panose="02020603050405020304" pitchFamily="18" charset="0"/>
              </a:rPr>
              <a:t> Status and </a:t>
            </a:r>
            <a:r>
              <a:rPr lang="cs-CZ" sz="900" b="1" dirty="0" err="1">
                <a:latin typeface="Comic Sans MS" panose="030F0702030302020204" pitchFamily="66" charset="0"/>
                <a:cs typeface="Times New Roman" panose="02020603050405020304" pitchFamily="18" charset="0"/>
              </a:rPr>
              <a:t>Intake</a:t>
            </a:r>
            <a:r>
              <a:rPr lang="cs-CZ" sz="900" b="1" dirty="0">
                <a:latin typeface="Comic Sans MS" panose="030F0702030302020204" pitchFamily="66" charset="0"/>
                <a:cs typeface="Times New Roman" panose="02020603050405020304" pitchFamily="18" charset="0"/>
              </a:rPr>
              <a:t>, and </a:t>
            </a:r>
            <a:r>
              <a:rPr lang="cs-CZ" sz="900" b="1" dirty="0" err="1">
                <a:latin typeface="Comic Sans MS" panose="030F0702030302020204" pitchFamily="66" charset="0"/>
                <a:cs typeface="Times New Roman" panose="02020603050405020304" pitchFamily="18" charset="0"/>
              </a:rPr>
              <a:t>Effects</a:t>
            </a:r>
            <a:r>
              <a:rPr lang="cs-CZ" sz="900" b="1" dirty="0">
                <a:latin typeface="Comic Sans MS" panose="030F0702030302020204" pitchFamily="66" charset="0"/>
                <a:cs typeface="Times New Roman" panose="02020603050405020304" pitchFamily="18" charset="0"/>
              </a:rPr>
              <a:t> on Infant Status and </a:t>
            </a:r>
            <a:r>
              <a:rPr lang="cs-CZ" sz="900" b="1" dirty="0" err="1">
                <a:latin typeface="Comic Sans MS" panose="030F0702030302020204" pitchFamily="66" charset="0"/>
                <a:cs typeface="Times New Roman" panose="02020603050405020304" pitchFamily="18" charset="0"/>
              </a:rPr>
              <a:t>Function</a:t>
            </a:r>
            <a:endParaRPr lang="cs-CZ" sz="900" b="1" dirty="0">
              <a:latin typeface="Comic Sans MS" panose="030F0702030302020204" pitchFamily="66" charset="0"/>
              <a:cs typeface="Times New Roman" panose="02020603050405020304" pitchFamily="18" charset="0"/>
            </a:endParaRPr>
          </a:p>
          <a:p>
            <a:pPr marL="0" indent="0">
              <a:buNone/>
            </a:pPr>
            <a:r>
              <a:rPr lang="cs-CZ" sz="900" dirty="0">
                <a:latin typeface="Comic Sans MS" panose="030F0702030302020204" pitchFamily="66" charset="0"/>
                <a:cs typeface="Times New Roman" panose="02020603050405020304" pitchFamily="18" charset="0"/>
              </a:rPr>
              <a:t> </a:t>
            </a:r>
            <a:r>
              <a:rPr lang="cs-CZ" sz="900" dirty="0" err="1">
                <a:latin typeface="Comic Sans MS" panose="030F0702030302020204" pitchFamily="66" charset="0"/>
                <a:cs typeface="Times New Roman" panose="02020603050405020304" pitchFamily="18" charset="0"/>
              </a:rPr>
              <a:t>Lindsay</a:t>
            </a:r>
            <a:r>
              <a:rPr lang="cs-CZ" sz="900" dirty="0">
                <a:latin typeface="Comic Sans MS" panose="030F0702030302020204" pitchFamily="66" charset="0"/>
                <a:cs typeface="Times New Roman" panose="02020603050405020304" pitchFamily="18" charset="0"/>
              </a:rPr>
              <a:t> H. Allen</a:t>
            </a:r>
          </a:p>
          <a:p>
            <a:pPr marL="0" indent="0">
              <a:buNone/>
            </a:pPr>
            <a:endParaRPr lang="cs-CZ" sz="900" dirty="0">
              <a:latin typeface="Comic Sans MS" panose="030F0702030302020204" pitchFamily="66" charset="0"/>
              <a:cs typeface="Times New Roman" panose="02020603050405020304" pitchFamily="18" charset="0"/>
            </a:endParaRPr>
          </a:p>
          <a:p>
            <a:pPr marL="0" indent="0">
              <a:buNone/>
            </a:pPr>
            <a:r>
              <a:rPr lang="cs-CZ" sz="900" dirty="0">
                <a:latin typeface="Comic Sans MS" panose="030F0702030302020204" pitchFamily="66" charset="0"/>
                <a:cs typeface="Times New Roman" panose="02020603050405020304" pitchFamily="18" charset="0"/>
              </a:rPr>
              <a:t> Základy dětského </a:t>
            </a:r>
            <a:r>
              <a:rPr lang="cs-CZ" sz="900" dirty="0" err="1">
                <a:latin typeface="Comic Sans MS" panose="030F0702030302020204" pitchFamily="66" charset="0"/>
                <a:cs typeface="Times New Roman" panose="02020603050405020304" pitchFamily="18" charset="0"/>
              </a:rPr>
              <a:t>lékařsktví</a:t>
            </a:r>
            <a:r>
              <a:rPr lang="cs-CZ" sz="900" dirty="0">
                <a:latin typeface="Comic Sans MS" panose="030F0702030302020204" pitchFamily="66" charset="0"/>
                <a:cs typeface="Times New Roman" panose="02020603050405020304" pitchFamily="18" charset="0"/>
              </a:rPr>
              <a:t> :</a:t>
            </a:r>
            <a:r>
              <a:rPr lang="cs-CZ" sz="900" dirty="0" err="1">
                <a:latin typeface="Comic Sans MS" panose="030F0702030302020204" pitchFamily="66" charset="0"/>
                <a:cs typeface="Times New Roman" panose="02020603050405020304" pitchFamily="18" charset="0"/>
              </a:rPr>
              <a:t>Strožický</a:t>
            </a:r>
            <a:r>
              <a:rPr lang="cs-CZ" sz="900" dirty="0">
                <a:latin typeface="Comic Sans MS" panose="030F0702030302020204" pitchFamily="66" charset="0"/>
                <a:cs typeface="Times New Roman" panose="02020603050405020304" pitchFamily="18" charset="0"/>
              </a:rPr>
              <a:t>, Sýkora</a:t>
            </a:r>
          </a:p>
        </p:txBody>
      </p:sp>
    </p:spTree>
    <p:extLst>
      <p:ext uri="{BB962C8B-B14F-4D97-AF65-F5344CB8AC3E}">
        <p14:creationId xmlns:p14="http://schemas.microsoft.com/office/powerpoint/2010/main" val="26561417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sz="quarter" idx="1"/>
          </p:nvPr>
        </p:nvSpPr>
        <p:spPr/>
        <p:txBody>
          <a:bodyPr>
            <a:normAutofit lnSpcReduction="10000"/>
          </a:bodyPr>
          <a:lstStyle/>
          <a:p>
            <a:pPr>
              <a:buNone/>
            </a:pPr>
            <a:endParaRPr lang="cs-CZ" dirty="0"/>
          </a:p>
          <a:p>
            <a:pPr>
              <a:buNone/>
            </a:pPr>
            <a:endParaRPr lang="cs-CZ" dirty="0"/>
          </a:p>
          <a:p>
            <a:pPr>
              <a:buNone/>
            </a:pPr>
            <a:endParaRPr lang="cs-CZ" dirty="0"/>
          </a:p>
          <a:p>
            <a:pPr>
              <a:buNone/>
            </a:pPr>
            <a:r>
              <a:rPr lang="cs-CZ" dirty="0"/>
              <a:t>          </a:t>
            </a:r>
            <a:r>
              <a:rPr lang="cs-CZ" sz="4000" dirty="0">
                <a:solidFill>
                  <a:srgbClr val="00B050"/>
                </a:solidFill>
                <a:latin typeface="Comic Sans MS" pitchFamily="66" charset="0"/>
              </a:rPr>
              <a:t>Děkuji Vám za pozornost!</a:t>
            </a:r>
          </a:p>
          <a:p>
            <a:pPr>
              <a:buNone/>
            </a:pPr>
            <a:endParaRPr lang="cs-CZ" sz="4000" dirty="0">
              <a:solidFill>
                <a:srgbClr val="00B050"/>
              </a:solidFill>
              <a:latin typeface="Comic Sans MS" pitchFamily="66" charset="0"/>
            </a:endParaRPr>
          </a:p>
          <a:p>
            <a:pPr>
              <a:buNone/>
            </a:pPr>
            <a:endParaRPr lang="cs-CZ" sz="4000" dirty="0">
              <a:solidFill>
                <a:srgbClr val="00B050"/>
              </a:solidFill>
              <a:latin typeface="Comic Sans MS" pitchFamily="66" charset="0"/>
            </a:endParaRPr>
          </a:p>
          <a:p>
            <a:pPr>
              <a:buNone/>
            </a:pPr>
            <a:endParaRPr lang="cs-CZ" sz="4000" dirty="0">
              <a:solidFill>
                <a:srgbClr val="00B050"/>
              </a:solidFill>
              <a:latin typeface="Comic Sans MS" pitchFamily="66" charset="0"/>
            </a:endParaRPr>
          </a:p>
          <a:p>
            <a:pPr>
              <a:buNone/>
            </a:pPr>
            <a:r>
              <a:rPr lang="cs-CZ" sz="1800" dirty="0" err="1">
                <a:solidFill>
                  <a:srgbClr val="00B050"/>
                </a:solidFill>
                <a:latin typeface="Comic Sans MS" pitchFamily="66" charset="0"/>
              </a:rPr>
              <a:t>nevrlamartina</a:t>
            </a:r>
            <a:r>
              <a:rPr lang="cs-CZ" sz="1800" dirty="0">
                <a:solidFill>
                  <a:srgbClr val="00B050"/>
                </a:solidFill>
                <a:latin typeface="Comic Sans MS" pitchFamily="66" charset="0"/>
                <a:cs typeface="Times New Roman"/>
              </a:rPr>
              <a:t>@</a:t>
            </a:r>
            <a:r>
              <a:rPr lang="cs-CZ" sz="1800" dirty="0" err="1">
                <a:solidFill>
                  <a:srgbClr val="00B050"/>
                </a:solidFill>
                <a:latin typeface="Comic Sans MS" pitchFamily="66" charset="0"/>
                <a:cs typeface="Times New Roman"/>
              </a:rPr>
              <a:t>gmail.com</a:t>
            </a:r>
            <a:endParaRPr lang="cs-CZ" sz="1800" dirty="0">
              <a:solidFill>
                <a:srgbClr val="00B050"/>
              </a:solidFill>
              <a:latin typeface="Comic Sans MS" pitchFamily="66"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solidFill>
                  <a:schemeClr val="accent3">
                    <a:lumMod val="75000"/>
                  </a:schemeClr>
                </a:solidFill>
                <a:latin typeface="Comic Sans MS" pitchFamily="66" charset="0"/>
              </a:rPr>
              <a:t>Hormonální a metabolické změny</a:t>
            </a:r>
          </a:p>
        </p:txBody>
      </p:sp>
      <p:sp>
        <p:nvSpPr>
          <p:cNvPr id="3" name="Zástupný symbol pro obsah 2"/>
          <p:cNvSpPr>
            <a:spLocks noGrp="1"/>
          </p:cNvSpPr>
          <p:nvPr>
            <p:ph sz="quarter" idx="1"/>
          </p:nvPr>
        </p:nvSpPr>
        <p:spPr/>
        <p:txBody>
          <a:bodyPr>
            <a:normAutofit/>
          </a:bodyPr>
          <a:lstStyle/>
          <a:p>
            <a:r>
              <a:rPr lang="cs-CZ" dirty="0">
                <a:latin typeface="Comic Sans MS" pitchFamily="66" charset="0"/>
              </a:rPr>
              <a:t>Lidský placentární </a:t>
            </a:r>
            <a:r>
              <a:rPr lang="cs-CZ" dirty="0" err="1">
                <a:latin typeface="Comic Sans MS" pitchFamily="66" charset="0"/>
              </a:rPr>
              <a:t>laktogen</a:t>
            </a:r>
            <a:endParaRPr lang="cs-CZ" dirty="0">
              <a:latin typeface="Comic Sans MS" pitchFamily="66" charset="0"/>
            </a:endParaRPr>
          </a:p>
          <a:p>
            <a:r>
              <a:rPr lang="cs-CZ" dirty="0">
                <a:latin typeface="Comic Sans MS" pitchFamily="66" charset="0"/>
              </a:rPr>
              <a:t>Prolaktin</a:t>
            </a:r>
          </a:p>
          <a:p>
            <a:r>
              <a:rPr lang="cs-CZ" dirty="0" err="1">
                <a:latin typeface="Comic Sans MS" pitchFamily="66" charset="0"/>
              </a:rPr>
              <a:t>Choriogonádotropin</a:t>
            </a:r>
            <a:r>
              <a:rPr lang="cs-CZ" dirty="0">
                <a:latin typeface="Comic Sans MS" pitchFamily="66" charset="0"/>
              </a:rPr>
              <a:t> aj.</a:t>
            </a:r>
          </a:p>
          <a:p>
            <a:r>
              <a:rPr lang="cs-CZ" dirty="0">
                <a:latin typeface="Comic Sans MS" pitchFamily="66" charset="0"/>
              </a:rPr>
              <a:t>Ovlivnění hladin všech základních živin B,S,T.</a:t>
            </a:r>
          </a:p>
          <a:p>
            <a:pPr>
              <a:buNone/>
            </a:pPr>
            <a:endParaRPr lang="cs-CZ" dirty="0">
              <a:latin typeface="Comic Sans MS" pitchFamily="66" charset="0"/>
            </a:endParaRPr>
          </a:p>
          <a:p>
            <a:pPr>
              <a:buNone/>
            </a:pPr>
            <a:r>
              <a:rPr lang="cs-CZ" sz="2400" dirty="0">
                <a:latin typeface="Comic Sans MS" pitchFamily="66" charset="0"/>
              </a:rPr>
              <a:t> </a:t>
            </a:r>
          </a:p>
          <a:p>
            <a:endParaRPr lang="cs-CZ" dirty="0"/>
          </a:p>
          <a:p>
            <a:endParaRPr lang="cs-CZ" dirty="0"/>
          </a:p>
        </p:txBody>
      </p:sp>
      <p:pic>
        <p:nvPicPr>
          <p:cNvPr id="4" name="Obrázek 3" descr="images (3).jpg"/>
          <p:cNvPicPr>
            <a:picLocks noChangeAspect="1"/>
          </p:cNvPicPr>
          <p:nvPr/>
        </p:nvPicPr>
        <p:blipFill>
          <a:blip r:embed="rId3" cstate="print"/>
          <a:stretch>
            <a:fillRect/>
          </a:stretch>
        </p:blipFill>
        <p:spPr>
          <a:xfrm>
            <a:off x="4427984" y="4365104"/>
            <a:ext cx="4191000" cy="1872208"/>
          </a:xfrm>
          <a:prstGeom prst="rect">
            <a:avLst/>
          </a:prstGeom>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accent2">
                    <a:lumMod val="75000"/>
                  </a:schemeClr>
                </a:solidFill>
                <a:latin typeface="Comic Sans MS" pitchFamily="66" charset="0"/>
              </a:rPr>
              <a:t>Změny v těhotenství</a:t>
            </a:r>
          </a:p>
        </p:txBody>
      </p:sp>
      <p:sp>
        <p:nvSpPr>
          <p:cNvPr id="3" name="Zástupný symbol pro obsah 2"/>
          <p:cNvSpPr>
            <a:spLocks noGrp="1"/>
          </p:cNvSpPr>
          <p:nvPr>
            <p:ph sz="quarter" idx="1"/>
          </p:nvPr>
        </p:nvSpPr>
        <p:spPr/>
        <p:txBody>
          <a:bodyPr>
            <a:normAutofit fontScale="47500" lnSpcReduction="20000"/>
          </a:bodyPr>
          <a:lstStyle/>
          <a:p>
            <a:r>
              <a:rPr lang="cs-CZ" dirty="0">
                <a:latin typeface="Comic Sans MS" pitchFamily="66" charset="0"/>
              </a:rPr>
              <a:t>V prvním trimestru-se zvyšuje hladina insulinu (anabolická fáze)</a:t>
            </a:r>
            <a:r>
              <a:rPr lang="cs-CZ" dirty="0">
                <a:latin typeface="Times New Roman"/>
                <a:cs typeface="Times New Roman"/>
              </a:rPr>
              <a:t>→</a:t>
            </a:r>
            <a:r>
              <a:rPr lang="cs-CZ" dirty="0">
                <a:latin typeface="Comic Sans MS" pitchFamily="66" charset="0"/>
                <a:cs typeface="Times New Roman"/>
              </a:rPr>
              <a:t>tvorba tukových zásob</a:t>
            </a:r>
          </a:p>
          <a:p>
            <a:pPr>
              <a:buNone/>
            </a:pPr>
            <a:endParaRPr lang="cs-CZ" dirty="0">
              <a:latin typeface="Comic Sans MS" pitchFamily="66" charset="0"/>
              <a:cs typeface="Times New Roman"/>
            </a:endParaRPr>
          </a:p>
          <a:p>
            <a:r>
              <a:rPr lang="cs-CZ" dirty="0">
                <a:latin typeface="Comic Sans MS" pitchFamily="66" charset="0"/>
                <a:cs typeface="Times New Roman"/>
              </a:rPr>
              <a:t>Nárůst lipidů v plazmě (CH, TAG, fosfolipidy, volné MK, lipoproteiny)- tvoří se nové buňky, VMK a TAG-zdroje energie, Lipoproteiny-transportují tuk v krvi</a:t>
            </a:r>
          </a:p>
          <a:p>
            <a:endParaRPr lang="cs-CZ" dirty="0">
              <a:latin typeface="Comic Sans MS" pitchFamily="66" charset="0"/>
            </a:endParaRPr>
          </a:p>
          <a:p>
            <a:r>
              <a:rPr lang="cs-CZ" dirty="0">
                <a:latin typeface="Comic Sans MS" pitchFamily="66" charset="0"/>
              </a:rPr>
              <a:t>Zvyšuje se bazální metabolismus</a:t>
            </a:r>
          </a:p>
          <a:p>
            <a:endParaRPr lang="cs-CZ" dirty="0">
              <a:latin typeface="Comic Sans MS" pitchFamily="66" charset="0"/>
            </a:endParaRPr>
          </a:p>
          <a:p>
            <a:r>
              <a:rPr lang="cs-CZ" dirty="0">
                <a:latin typeface="Comic Sans MS" pitchFamily="66" charset="0"/>
              </a:rPr>
              <a:t>Těhotenství je potenciálně </a:t>
            </a:r>
            <a:r>
              <a:rPr lang="cs-CZ" dirty="0" err="1">
                <a:latin typeface="Comic Sans MS" pitchFamily="66" charset="0"/>
              </a:rPr>
              <a:t>diabetogenní</a:t>
            </a:r>
            <a:r>
              <a:rPr lang="cs-CZ" dirty="0">
                <a:latin typeface="Comic Sans MS" pitchFamily="66" charset="0"/>
              </a:rPr>
              <a:t>, druhý a třetí trimestr –rozvoj insulinové rezistence  </a:t>
            </a:r>
            <a:r>
              <a:rPr lang="cs-CZ" dirty="0">
                <a:latin typeface="Times New Roman"/>
                <a:cs typeface="Times New Roman"/>
              </a:rPr>
              <a:t>→→</a:t>
            </a:r>
            <a:r>
              <a:rPr lang="cs-CZ" dirty="0">
                <a:latin typeface="Comic Sans MS" pitchFamily="66" charset="0"/>
              </a:rPr>
              <a:t>  gestační diabetes </a:t>
            </a:r>
            <a:r>
              <a:rPr lang="cs-CZ" dirty="0" err="1">
                <a:latin typeface="Comic Sans MS" pitchFamily="66" charset="0"/>
              </a:rPr>
              <a:t>mellitus</a:t>
            </a:r>
            <a:endParaRPr lang="cs-CZ" dirty="0">
              <a:latin typeface="Comic Sans MS" pitchFamily="66" charset="0"/>
            </a:endParaRPr>
          </a:p>
          <a:p>
            <a:endParaRPr lang="cs-CZ" dirty="0">
              <a:latin typeface="Comic Sans MS" pitchFamily="66" charset="0"/>
            </a:endParaRPr>
          </a:p>
          <a:p>
            <a:r>
              <a:rPr lang="cs-CZ" dirty="0">
                <a:latin typeface="Comic Sans MS" pitchFamily="66" charset="0"/>
              </a:rPr>
              <a:t>Změny GIT –Progesteron-ochabování hladkého svalstva GIT, ovlivňuje:</a:t>
            </a:r>
          </a:p>
          <a:p>
            <a:endParaRPr lang="cs-CZ" dirty="0">
              <a:latin typeface="Comic Sans MS" pitchFamily="66" charset="0"/>
            </a:endParaRPr>
          </a:p>
          <a:p>
            <a:r>
              <a:rPr lang="cs-CZ" dirty="0">
                <a:latin typeface="Comic Sans MS" pitchFamily="66" charset="0"/>
              </a:rPr>
              <a:t>Porucha vyprazdňování střeva</a:t>
            </a:r>
          </a:p>
          <a:p>
            <a:r>
              <a:rPr lang="cs-CZ" dirty="0">
                <a:latin typeface="Comic Sans MS" pitchFamily="66" charset="0"/>
              </a:rPr>
              <a:t>Rozvoj zácpy</a:t>
            </a:r>
          </a:p>
          <a:p>
            <a:r>
              <a:rPr lang="cs-CZ" dirty="0">
                <a:latin typeface="Comic Sans MS" pitchFamily="66" charset="0"/>
              </a:rPr>
              <a:t>Pyróza</a:t>
            </a:r>
          </a:p>
          <a:p>
            <a:endParaRPr lang="cs-CZ" dirty="0">
              <a:latin typeface="Comic Sans MS" pitchFamily="66" charset="0"/>
            </a:endParaRPr>
          </a:p>
          <a:p>
            <a:r>
              <a:rPr lang="cs-CZ" dirty="0">
                <a:latin typeface="Comic Sans MS" pitchFamily="66" charset="0"/>
              </a:rPr>
              <a:t>Nevolnost, zvracení (</a:t>
            </a:r>
            <a:r>
              <a:rPr lang="cs-CZ" dirty="0" err="1">
                <a:latin typeface="Comic Sans MS" pitchFamily="66" charset="0"/>
              </a:rPr>
              <a:t>hCG</a:t>
            </a:r>
            <a:r>
              <a:rPr lang="cs-CZ" dirty="0">
                <a:latin typeface="Comic Sans MS" pitchFamily="66" charset="0"/>
              </a:rPr>
              <a:t>?)</a:t>
            </a:r>
          </a:p>
          <a:p>
            <a:pPr>
              <a:buNone/>
            </a:pPr>
            <a:endParaRPr lang="cs-CZ" dirty="0">
              <a:latin typeface="Comic Sans MS" pitchFamily="66" charset="0"/>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án">
  <a:themeElements>
    <a:clrScheme name="Tok">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Mediá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á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7591</TotalTime>
  <Words>4518</Words>
  <Application>Microsoft Office PowerPoint</Application>
  <PresentationFormat>Předvádění na obrazovce (4:3)</PresentationFormat>
  <Paragraphs>707</Paragraphs>
  <Slides>73</Slides>
  <Notes>10</Notes>
  <HiddenSlides>0</HiddenSlides>
  <MMClips>0</MMClips>
  <ScaleCrop>false</ScaleCrop>
  <HeadingPairs>
    <vt:vector size="8" baseType="variant">
      <vt:variant>
        <vt:lpstr>Použitá písma</vt:lpstr>
      </vt:variant>
      <vt:variant>
        <vt:i4>7</vt:i4>
      </vt:variant>
      <vt:variant>
        <vt:lpstr>Motiv</vt:lpstr>
      </vt:variant>
      <vt:variant>
        <vt:i4>1</vt:i4>
      </vt:variant>
      <vt:variant>
        <vt:lpstr>Vložené servery OLE</vt:lpstr>
      </vt:variant>
      <vt:variant>
        <vt:i4>1</vt:i4>
      </vt:variant>
      <vt:variant>
        <vt:lpstr>Nadpisy snímků</vt:lpstr>
      </vt:variant>
      <vt:variant>
        <vt:i4>73</vt:i4>
      </vt:variant>
    </vt:vector>
  </HeadingPairs>
  <TitlesOfParts>
    <vt:vector size="82" baseType="lpstr">
      <vt:lpstr>Arial</vt:lpstr>
      <vt:lpstr>Calibri</vt:lpstr>
      <vt:lpstr>Comic Sans MS</vt:lpstr>
      <vt:lpstr>Times New Roman</vt:lpstr>
      <vt:lpstr>Tw Cen MT</vt:lpstr>
      <vt:lpstr>Wingdings</vt:lpstr>
      <vt:lpstr>Wingdings 2</vt:lpstr>
      <vt:lpstr>Medián</vt:lpstr>
      <vt:lpstr>Chart</vt:lpstr>
      <vt:lpstr> Výživa těhotných a    kojících žen studie a projekty, listopad 2019 </vt:lpstr>
      <vt:lpstr>Struktura přednášky</vt:lpstr>
      <vt:lpstr>Výživa před početím</vt:lpstr>
      <vt:lpstr>Výživový stav budoucí  matky</vt:lpstr>
      <vt:lpstr>Výživa před početím </vt:lpstr>
      <vt:lpstr>Výživa před početím</vt:lpstr>
      <vt:lpstr>Význam výživy v těhotenství</vt:lpstr>
      <vt:lpstr>Hormonální a metabolické změny</vt:lpstr>
      <vt:lpstr>Změny v těhotenství</vt:lpstr>
      <vt:lpstr>Prezentace aplikace PowerPoint</vt:lpstr>
      <vt:lpstr>Přírůstek hmotnosti v těhotenství</vt:lpstr>
      <vt:lpstr>Přírůstek hmotnosti v těhotenství</vt:lpstr>
      <vt:lpstr>Prezentace aplikace PowerPoint</vt:lpstr>
      <vt:lpstr>Prezentace aplikace PowerPoint</vt:lpstr>
      <vt:lpstr>Prezentace aplikace PowerPoint</vt:lpstr>
      <vt:lpstr>Potřeba živin v těhotenství</vt:lpstr>
      <vt:lpstr>Prezentace aplikace PowerPoint</vt:lpstr>
      <vt:lpstr>Potřeba živin v těhotenství</vt:lpstr>
      <vt:lpstr>Potřeba živin v těhotenství</vt:lpstr>
      <vt:lpstr>Prezentace aplikace PowerPoint</vt:lpstr>
      <vt:lpstr>Potřeba živin v těhotenství</vt:lpstr>
      <vt:lpstr>Potřeba živin v těhotenství</vt:lpstr>
      <vt:lpstr>Potřeba živin v těhotenství</vt:lpstr>
      <vt:lpstr>Potřeba živin v těhotenství</vt:lpstr>
      <vt:lpstr>Prezentace aplikace PowerPoint</vt:lpstr>
      <vt:lpstr>Pitný režim v těhotenství</vt:lpstr>
      <vt:lpstr>Mineralizace vody</vt:lpstr>
      <vt:lpstr>Pitný režim v těhotenství</vt:lpstr>
      <vt:lpstr>Prezentace aplikace PowerPoint</vt:lpstr>
      <vt:lpstr>Potřeba vitaminů v těhotenství </vt:lpstr>
      <vt:lpstr>Potřeba minerálních látek v těhotenství</vt:lpstr>
      <vt:lpstr>Potřeba minerálních látek v těhotenství</vt:lpstr>
      <vt:lpstr>Čemu se v těhotenství ještě vyhnout?</vt:lpstr>
      <vt:lpstr>Čemu se v těhotenství ještě vyhnout?</vt:lpstr>
      <vt:lpstr>Čemu se v těhotenství ještě vyhnout?</vt:lpstr>
      <vt:lpstr>Čemu se v těhotenství ještě vyhnout?</vt:lpstr>
      <vt:lpstr>Výživa kojících žen</vt:lpstr>
      <vt:lpstr>Prezentace aplikace PowerPoint</vt:lpstr>
      <vt:lpstr>Výživa kojících žen</vt:lpstr>
      <vt:lpstr>Výživa kojících žen</vt:lpstr>
      <vt:lpstr>Průzkumy výživy těhotných žen v ČR</vt:lpstr>
      <vt:lpstr>Průzkumy výživy těhotných žen v ČR</vt:lpstr>
      <vt:lpstr>Průzkumy výživy těhotných žen v ČR</vt:lpstr>
      <vt:lpstr>Průzkumy výživy těhotných žen v ČR</vt:lpstr>
      <vt:lpstr>Průzkumy výživy těhotných žen v ČR</vt:lpstr>
      <vt:lpstr>Průzkumy výživy těhotných žen v ČR</vt:lpstr>
      <vt:lpstr>Průzkumy výživy těhotných žen v ČR</vt:lpstr>
      <vt:lpstr>Průzkumy výživy těhotných žen v ČR</vt:lpstr>
      <vt:lpstr>Průzkumy výživy těhotných žen v ČR</vt:lpstr>
      <vt:lpstr>Průzkumy výživy těhotných žen v ČR</vt:lpstr>
      <vt:lpstr>Průzkumy výživy těhotných žen v ČR (Mottlová, 2008)</vt:lpstr>
      <vt:lpstr>Průzkumy výživy těhotných žen v ČR (Mottlová, 2008)</vt:lpstr>
      <vt:lpstr>Průzkumy výživy těhotných žen v ČR (Mottlová, 2008)</vt:lpstr>
      <vt:lpstr>Průzkumy výživy těhotných žen v ČR (Mottlová, 2008)</vt:lpstr>
      <vt:lpstr>Průzkumy výživy těhotných žen v ČR (Mottlová, 2008)</vt:lpstr>
      <vt:lpstr>Průzkumy výživy těhotných žen v ČR (Mottlová, 2008)</vt:lpstr>
      <vt:lpstr> Průzkumy výživy těhotných žen v ČR (Mottlová,2008) </vt:lpstr>
      <vt:lpstr>Průzkumy výživy těhotných žen v ČR</vt:lpstr>
      <vt:lpstr>Průzkumy výživy těhotných žen v ČR</vt:lpstr>
      <vt:lpstr>Průzkumy výživy těhotných žen v ČR</vt:lpstr>
      <vt:lpstr>Prezentace aplikace PowerPoint</vt:lpstr>
      <vt:lpstr>Průzkumy výživy těhotných žen v ČR</vt:lpstr>
      <vt:lpstr>Projekty</vt:lpstr>
      <vt:lpstr>http://www.vrozene-vady.cz/primarni-prevence/ </vt:lpstr>
      <vt:lpstr>http://www.szu.cz/czzp/vvv/denniprijem.php</vt:lpstr>
      <vt:lpstr>http://www.1000dni.cz/    Nutricia (2014)</vt:lpstr>
      <vt:lpstr>Financován z fondů EU (2015)  http://www.together-project.eu/cs </vt:lpstr>
      <vt:lpstr>https://www.nal.usda.gov/fnic/resources-educating-pregnant-women</vt:lpstr>
      <vt:lpstr>Zahraniční studie:</vt:lpstr>
      <vt:lpstr>Zdroje:</vt:lpstr>
      <vt:lpstr>Zdroje:</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Výživa těhotných a kojících žen  (Studie a programy)</dc:title>
  <dc:creator>Martina</dc:creator>
  <cp:lastModifiedBy>Halina Matějová</cp:lastModifiedBy>
  <cp:revision>290</cp:revision>
  <dcterms:created xsi:type="dcterms:W3CDTF">2015-10-05T08:03:29Z</dcterms:created>
  <dcterms:modified xsi:type="dcterms:W3CDTF">2019-12-16T12:09:24Z</dcterms:modified>
</cp:coreProperties>
</file>