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93"/>
  </p:notesMasterIdLst>
  <p:handoutMasterIdLst>
    <p:handoutMasterId r:id="rId94"/>
  </p:handoutMasterIdLst>
  <p:sldIdLst>
    <p:sldId id="329" r:id="rId2"/>
    <p:sldId id="332" r:id="rId3"/>
    <p:sldId id="331" r:id="rId4"/>
    <p:sldId id="480" r:id="rId5"/>
    <p:sldId id="476" r:id="rId6"/>
    <p:sldId id="481" r:id="rId7"/>
    <p:sldId id="330" r:id="rId8"/>
    <p:sldId id="475" r:id="rId9"/>
    <p:sldId id="498" r:id="rId10"/>
    <p:sldId id="514" r:id="rId11"/>
    <p:sldId id="508" r:id="rId12"/>
    <p:sldId id="380" r:id="rId13"/>
    <p:sldId id="513" r:id="rId14"/>
    <p:sldId id="469" r:id="rId15"/>
    <p:sldId id="512" r:id="rId16"/>
    <p:sldId id="470" r:id="rId17"/>
    <p:sldId id="515" r:id="rId18"/>
    <p:sldId id="521" r:id="rId19"/>
    <p:sldId id="473" r:id="rId20"/>
    <p:sldId id="337" r:id="rId21"/>
    <p:sldId id="516" r:id="rId22"/>
    <p:sldId id="520" r:id="rId23"/>
    <p:sldId id="517" r:id="rId24"/>
    <p:sldId id="518" r:id="rId25"/>
    <p:sldId id="333" r:id="rId26"/>
    <p:sldId id="522" r:id="rId27"/>
    <p:sldId id="523" r:id="rId28"/>
    <p:sldId id="524" r:id="rId29"/>
    <p:sldId id="525" r:id="rId30"/>
    <p:sldId id="519" r:id="rId31"/>
    <p:sldId id="494" r:id="rId32"/>
    <p:sldId id="495" r:id="rId33"/>
    <p:sldId id="496" r:id="rId34"/>
    <p:sldId id="497" r:id="rId35"/>
    <p:sldId id="493" r:id="rId36"/>
    <p:sldId id="487" r:id="rId37"/>
    <p:sldId id="491" r:id="rId38"/>
    <p:sldId id="503" r:id="rId39"/>
    <p:sldId id="504" r:id="rId40"/>
    <p:sldId id="510" r:id="rId41"/>
    <p:sldId id="500" r:id="rId42"/>
    <p:sldId id="501" r:id="rId43"/>
    <p:sldId id="502" r:id="rId44"/>
    <p:sldId id="505" r:id="rId45"/>
    <p:sldId id="499" r:id="rId46"/>
    <p:sldId id="526" r:id="rId47"/>
    <p:sldId id="527" r:id="rId48"/>
    <p:sldId id="289" r:id="rId49"/>
    <p:sldId id="325" r:id="rId50"/>
    <p:sldId id="327" r:id="rId51"/>
    <p:sldId id="326" r:id="rId52"/>
    <p:sldId id="324" r:id="rId53"/>
    <p:sldId id="308" r:id="rId54"/>
    <p:sldId id="507" r:id="rId55"/>
    <p:sldId id="506" r:id="rId56"/>
    <p:sldId id="391" r:id="rId57"/>
    <p:sldId id="392" r:id="rId58"/>
    <p:sldId id="393" r:id="rId59"/>
    <p:sldId id="464" r:id="rId60"/>
    <p:sldId id="394" r:id="rId61"/>
    <p:sldId id="395" r:id="rId62"/>
    <p:sldId id="396" r:id="rId63"/>
    <p:sldId id="397" r:id="rId64"/>
    <p:sldId id="401" r:id="rId65"/>
    <p:sldId id="402" r:id="rId66"/>
    <p:sldId id="406" r:id="rId67"/>
    <p:sldId id="407" r:id="rId68"/>
    <p:sldId id="472" r:id="rId69"/>
    <p:sldId id="335" r:id="rId70"/>
    <p:sldId id="336" r:id="rId71"/>
    <p:sldId id="381" r:id="rId72"/>
    <p:sldId id="338" r:id="rId73"/>
    <p:sldId id="467" r:id="rId74"/>
    <p:sldId id="341" r:id="rId75"/>
    <p:sldId id="378" r:id="rId76"/>
    <p:sldId id="342" r:id="rId77"/>
    <p:sldId id="343" r:id="rId78"/>
    <p:sldId id="477" r:id="rId79"/>
    <p:sldId id="478" r:id="rId80"/>
    <p:sldId id="344" r:id="rId81"/>
    <p:sldId id="474" r:id="rId82"/>
    <p:sldId id="346" r:id="rId83"/>
    <p:sldId id="347" r:id="rId84"/>
    <p:sldId id="385" r:id="rId85"/>
    <p:sldId id="489" r:id="rId86"/>
    <p:sldId id="488" r:id="rId87"/>
    <p:sldId id="389" r:id="rId88"/>
    <p:sldId id="479" r:id="rId89"/>
    <p:sldId id="390" r:id="rId90"/>
    <p:sldId id="424" r:id="rId91"/>
    <p:sldId id="511" r:id="rId92"/>
  </p:sldIdLst>
  <p:sldSz cx="9144000" cy="6858000" type="screen4x3"/>
  <p:notesSz cx="6807200" cy="99393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jtech Janicek" initials="VJ" lastIdx="4" clrIdx="0">
    <p:extLst>
      <p:ext uri="{19B8F6BF-5375-455C-9EA6-DF929625EA0E}">
        <p15:presenceInfo xmlns:p15="http://schemas.microsoft.com/office/powerpoint/2012/main" userId="Vojtech Janic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14"/>
    <a:srgbClr val="A0AA1E"/>
    <a:srgbClr val="DE8626"/>
    <a:srgbClr val="C2284E"/>
    <a:srgbClr val="640D28"/>
    <a:srgbClr val="5A80AA"/>
    <a:srgbClr val="0A4F76"/>
    <a:srgbClr val="00B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183"/>
    <p:restoredTop sz="94646"/>
  </p:normalViewPr>
  <p:slideViewPr>
    <p:cSldViewPr snapToGrid="0">
      <p:cViewPr varScale="1">
        <p:scale>
          <a:sx n="122" d="100"/>
          <a:sy n="122" d="100"/>
        </p:scale>
        <p:origin x="57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613411780093"/>
          <c:y val="0.26692785403840602"/>
          <c:w val="0.28008212651384601"/>
          <c:h val="0.57285118464611495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Ost</c:v>
                </c:pt>
              </c:strCache>
            </c:strRef>
          </c:tx>
          <c:spPr>
            <a:solidFill>
              <a:srgbClr val="63AAFE"/>
            </a:solidFill>
            <a:ln w="17378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7378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F2D-9F44-8D70-B5E278BAC249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7378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2D-9F44-8D70-B5E278BAC249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 w="17378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F2D-9F44-8D70-B5E278BAC249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7378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F2D-9F44-8D70-B5E278BAC249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 w="17378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F2D-9F44-8D70-B5E278BAC249}"/>
              </c:ext>
            </c:extLst>
          </c:dPt>
          <c:dLbls>
            <c:dLbl>
              <c:idx val="0"/>
              <c:layout>
                <c:manualLayout>
                  <c:x val="0.12218748582672601"/>
                  <c:y val="-7.3526512455973803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+mn-lt"/>
                        <a:ea typeface="RotisSansSerif"/>
                        <a:cs typeface="RotisSansSerif"/>
                      </a:defRPr>
                    </a:pPr>
                    <a:fld id="{23044F6A-F46A-7F40-9DE7-6E818657DEC4}" type="CATEGORYNAME">
                      <a:rPr lang="en-US"/>
                      <a:pPr>
                        <a:defRPr sz="1200" b="1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RotisSansSerif"/>
                          <a:cs typeface="RotisSansSerif"/>
                        </a:defRPr>
                      </a:pPr>
                      <a:t>[NÁZEV KATEGORIE]</a:t>
                    </a:fld>
                    <a:r>
                      <a:rPr lang="en-US" baseline="0" dirty="0"/>
                      <a:t>; 53</a:t>
                    </a:r>
                  </a:p>
                </c:rich>
              </c:tx>
              <c:spPr>
                <a:noFill/>
                <a:ln w="34756">
                  <a:noFill/>
                </a:ln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F2D-9F44-8D70-B5E278BAC249}"/>
                </c:ext>
              </c:extLst>
            </c:dLbl>
            <c:dLbl>
              <c:idx val="1"/>
              <c:layout>
                <c:manualLayout>
                  <c:x val="-7.0845660676286987E-4"/>
                  <c:y val="0.1347567296416563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+mn-lt"/>
                        <a:ea typeface="RotisSansSerif"/>
                        <a:cs typeface="RotisSansSerif"/>
                      </a:defRPr>
                    </a:pPr>
                    <a:fld id="{50758595-A07E-E141-A94C-AE349AF31EFF}" type="CATEGORYNAME">
                      <a:rPr lang="en-US"/>
                      <a:pPr>
                        <a:defRPr sz="1200" b="1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RotisSansSerif"/>
                          <a:cs typeface="RotisSansSerif"/>
                        </a:defRPr>
                      </a:pPr>
                      <a:t>[NÁZEV KATEGORIE]</a:t>
                    </a:fld>
                    <a:r>
                      <a:rPr lang="en-US" baseline="0" dirty="0"/>
                      <a:t>; 6</a:t>
                    </a:r>
                  </a:p>
                </c:rich>
              </c:tx>
              <c:spPr>
                <a:noFill/>
                <a:ln w="34756">
                  <a:noFill/>
                </a:ln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F2D-9F44-8D70-B5E278BAC249}"/>
                </c:ext>
              </c:extLst>
            </c:dLbl>
            <c:dLbl>
              <c:idx val="2"/>
              <c:layout>
                <c:manualLayout>
                  <c:x val="-9.3238721266036398E-2"/>
                  <c:y val="-5.8877103752201503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+mn-lt"/>
                        <a:ea typeface="RotisSansSerif"/>
                        <a:cs typeface="RotisSansSerif"/>
                      </a:defRPr>
                    </a:pPr>
                    <a:fld id="{24F59B82-813F-F54A-AFBF-561E05D277E7}" type="CATEGORYNAME">
                      <a:rPr lang="en-US"/>
                      <a:pPr>
                        <a:defRPr sz="1200" b="1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RotisSansSerif"/>
                          <a:cs typeface="RotisSansSerif"/>
                        </a:defRPr>
                      </a:pPr>
                      <a:t>[NÁZEV KATEGORIE]</a:t>
                    </a:fld>
                    <a:r>
                      <a:rPr lang="en-US" baseline="0" dirty="0"/>
                      <a:t>; 24</a:t>
                    </a:r>
                  </a:p>
                </c:rich>
              </c:tx>
              <c:spPr>
                <a:noFill/>
                <a:ln w="34756">
                  <a:noFill/>
                </a:ln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F2D-9F44-8D70-B5E278BAC249}"/>
                </c:ext>
              </c:extLst>
            </c:dLbl>
            <c:dLbl>
              <c:idx val="3"/>
              <c:layout>
                <c:manualLayout>
                  <c:x val="-7.3473625531321807E-2"/>
                  <c:y val="-7.5455342405168199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+mn-lt"/>
                        <a:ea typeface="RotisSansSerif"/>
                        <a:cs typeface="RotisSansSerif"/>
                      </a:defRPr>
                    </a:pPr>
                    <a:fld id="{919A02A2-CCFA-E649-8D41-4758C922AAF9}" type="CATEGORYNAME">
                      <a:rPr lang="en-US"/>
                      <a:pPr>
                        <a:defRPr sz="1200" b="1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RotisSansSerif"/>
                          <a:cs typeface="RotisSansSerif"/>
                        </a:defRPr>
                      </a:pPr>
                      <a:t>[NÁZEV KATEGORIE]</a:t>
                    </a:fld>
                    <a:r>
                      <a:rPr lang="en-US" baseline="0" dirty="0"/>
                      <a:t>; 8</a:t>
                    </a:r>
                  </a:p>
                </c:rich>
              </c:tx>
              <c:spPr>
                <a:noFill/>
                <a:ln w="34756">
                  <a:noFill/>
                </a:ln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F2D-9F44-8D70-B5E278BAC249}"/>
                </c:ext>
              </c:extLst>
            </c:dLbl>
            <c:dLbl>
              <c:idx val="4"/>
              <c:layout>
                <c:manualLayout>
                  <c:x val="6.0054411136835099E-3"/>
                  <c:y val="-0.17779521886667499"/>
                </c:manualLayout>
              </c:layout>
              <c:spPr>
                <a:noFill/>
                <a:ln w="34756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+mn-lt"/>
                      <a:ea typeface="RotisSansSerif"/>
                      <a:cs typeface="RotisSansSerif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2D-9F44-8D70-B5E278BAC249}"/>
                </c:ext>
              </c:extLst>
            </c:dLbl>
            <c:dLbl>
              <c:idx val="5"/>
              <c:layout>
                <c:manualLayout>
                  <c:xMode val="edge"/>
                  <c:yMode val="edge"/>
                  <c:x val="0.17270194986072401"/>
                  <c:y val="0.16574585635359099"/>
                </c:manualLayout>
              </c:layout>
              <c:spPr>
                <a:noFill/>
                <a:ln w="34756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+mn-lt"/>
                      <a:ea typeface="RotisSansSerif"/>
                      <a:cs typeface="RotisSansSerif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F2D-9F44-8D70-B5E278BAC249}"/>
                </c:ext>
              </c:extLst>
            </c:dLbl>
            <c:spPr>
              <a:noFill/>
              <a:ln w="3475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+mn-lt"/>
                    <a:ea typeface="RotisSansSerif"/>
                    <a:cs typeface="RotisSansSerif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TV</c:v>
                </c:pt>
                <c:pt idx="1">
                  <c:v>Internet</c:v>
                </c:pt>
                <c:pt idx="2">
                  <c:v>Tisk</c:v>
                </c:pt>
                <c:pt idx="3">
                  <c:v>Radio</c:v>
                </c:pt>
                <c:pt idx="4">
                  <c:v>Outdoor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28</c:v>
                </c:pt>
                <c:pt idx="1">
                  <c:v>6</c:v>
                </c:pt>
                <c:pt idx="2">
                  <c:v>24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F2D-9F44-8D70-B5E278BAC249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3475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437" b="1" i="0" u="none" strike="noStrike" baseline="0">
          <a:solidFill>
            <a:srgbClr val="000000"/>
          </a:solidFill>
          <a:latin typeface="RotisSansSerif"/>
          <a:ea typeface="RotisSansSerif"/>
          <a:cs typeface="RotisSansSerif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613411780093"/>
          <c:y val="0.26692785403840602"/>
          <c:w val="0.28008212651384601"/>
          <c:h val="0.57285118464611495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Ost</c:v>
                </c:pt>
              </c:strCache>
            </c:strRef>
          </c:tx>
          <c:spPr>
            <a:solidFill>
              <a:srgbClr val="63AAFE"/>
            </a:solidFill>
            <a:ln w="17378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7378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828-224C-9DE5-D6DB23870B84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7378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828-224C-9DE5-D6DB23870B84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 w="17378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828-224C-9DE5-D6DB23870B84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7378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828-224C-9DE5-D6DB23870B84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 w="17378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828-224C-9DE5-D6DB23870B84}"/>
              </c:ext>
            </c:extLst>
          </c:dPt>
          <c:dLbls>
            <c:dLbl>
              <c:idx val="0"/>
              <c:layout>
                <c:manualLayout>
                  <c:x val="0.12218748582672601"/>
                  <c:y val="-7.3526512455973803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+mn-lt"/>
                        <a:ea typeface="RotisSansSerif"/>
                        <a:cs typeface="RotisSansSerif"/>
                      </a:defRPr>
                    </a:pPr>
                    <a:fld id="{23044F6A-F46A-7F40-9DE7-6E818657DEC4}" type="CATEGORYNAME">
                      <a:rPr lang="en-US"/>
                      <a:pPr>
                        <a:defRPr sz="1200" b="1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RotisSansSerif"/>
                          <a:cs typeface="RotisSansSerif"/>
                        </a:defRPr>
                      </a:pPr>
                      <a:t>[NÁZEV KATEGORIE]</a:t>
                    </a:fld>
                    <a:r>
                      <a:rPr lang="en-US" baseline="0" dirty="0"/>
                      <a:t>; 64</a:t>
                    </a:r>
                  </a:p>
                </c:rich>
              </c:tx>
              <c:spPr>
                <a:noFill/>
                <a:ln w="34756">
                  <a:noFill/>
                </a:ln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828-224C-9DE5-D6DB23870B84}"/>
                </c:ext>
              </c:extLst>
            </c:dLbl>
            <c:dLbl>
              <c:idx val="1"/>
              <c:layout>
                <c:manualLayout>
                  <c:x val="-8.5744876245689799E-2"/>
                  <c:y val="0.12073047103755388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+mn-lt"/>
                        <a:ea typeface="RotisSansSerif"/>
                        <a:cs typeface="RotisSansSerif"/>
                      </a:defRPr>
                    </a:pPr>
                    <a:fld id="{50758595-A07E-E141-A94C-AE349AF31EFF}" type="CATEGORYNAME">
                      <a:rPr lang="en-US"/>
                      <a:pPr>
                        <a:defRPr sz="1200" b="1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RotisSansSerif"/>
                          <a:cs typeface="RotisSansSerif"/>
                        </a:defRPr>
                      </a:pPr>
                      <a:t>[NÁZEV KATEGORIE]</a:t>
                    </a:fld>
                    <a:r>
                      <a:rPr lang="en-US" baseline="0" dirty="0"/>
                      <a:t>; 48</a:t>
                    </a:r>
                  </a:p>
                </c:rich>
              </c:tx>
              <c:spPr>
                <a:noFill/>
                <a:ln w="34756">
                  <a:noFill/>
                </a:ln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828-224C-9DE5-D6DB23870B84}"/>
                </c:ext>
              </c:extLst>
            </c:dLbl>
            <c:dLbl>
              <c:idx val="2"/>
              <c:layout>
                <c:manualLayout>
                  <c:x val="-9.3238721266036398E-2"/>
                  <c:y val="-5.8877103752201503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+mn-lt"/>
                        <a:ea typeface="RotisSansSerif"/>
                        <a:cs typeface="RotisSansSerif"/>
                      </a:defRPr>
                    </a:pPr>
                    <a:fld id="{24F59B82-813F-F54A-AFBF-561E05D277E7}" type="CATEGORYNAME">
                      <a:rPr lang="en-US"/>
                      <a:pPr>
                        <a:defRPr sz="1200" b="1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RotisSansSerif"/>
                          <a:cs typeface="RotisSansSerif"/>
                        </a:defRPr>
                      </a:pPr>
                      <a:t>[NÁZEV KATEGORIE]</a:t>
                    </a:fld>
                    <a:r>
                      <a:rPr lang="en-US" baseline="0" dirty="0"/>
                      <a:t>; 19</a:t>
                    </a:r>
                  </a:p>
                </c:rich>
              </c:tx>
              <c:spPr>
                <a:noFill/>
                <a:ln w="34756">
                  <a:noFill/>
                </a:ln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828-224C-9DE5-D6DB23870B84}"/>
                </c:ext>
              </c:extLst>
            </c:dLbl>
            <c:dLbl>
              <c:idx val="3"/>
              <c:layout>
                <c:manualLayout>
                  <c:x val="-7.3473625531321807E-2"/>
                  <c:y val="-7.5455342405168199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+mn-lt"/>
                        <a:ea typeface="RotisSansSerif"/>
                        <a:cs typeface="RotisSansSerif"/>
                      </a:defRPr>
                    </a:pPr>
                    <a:fld id="{919A02A2-CCFA-E649-8D41-4758C922AAF9}" type="CATEGORYNAME">
                      <a:rPr lang="en-US"/>
                      <a:pPr>
                        <a:defRPr sz="1200" b="1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RotisSansSerif"/>
                          <a:cs typeface="RotisSansSerif"/>
                        </a:defRPr>
                      </a:pPr>
                      <a:t>[NÁZEV KATEGORIE]</a:t>
                    </a:fld>
                    <a:r>
                      <a:rPr lang="en-US" baseline="0" dirty="0"/>
                      <a:t>; 8</a:t>
                    </a:r>
                  </a:p>
                </c:rich>
              </c:tx>
              <c:spPr>
                <a:noFill/>
                <a:ln w="34756">
                  <a:noFill/>
                </a:ln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828-224C-9DE5-D6DB23870B84}"/>
                </c:ext>
              </c:extLst>
            </c:dLbl>
            <c:dLbl>
              <c:idx val="4"/>
              <c:layout>
                <c:manualLayout>
                  <c:x val="6.0054411136835099E-3"/>
                  <c:y val="-0.17779521886667499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+mn-lt"/>
                        <a:ea typeface="RotisSansSerif"/>
                        <a:cs typeface="RotisSansSerif"/>
                      </a:defRPr>
                    </a:pPr>
                    <a:fld id="{2B15755D-6A59-4A5F-897D-706CB8425DC7}" type="CATEGORYNAME">
                      <a:rPr lang="en-US"/>
                      <a:pPr>
                        <a:defRPr sz="1200" b="1" i="0" u="none" strike="noStrike" baseline="0">
                          <a:solidFill>
                            <a:srgbClr val="000000"/>
                          </a:solidFill>
                          <a:latin typeface="+mn-lt"/>
                          <a:ea typeface="RotisSansSerif"/>
                          <a:cs typeface="RotisSansSerif"/>
                        </a:defRPr>
                      </a:pPr>
                      <a:t>[NÁZEV KATEGORIE]</a:t>
                    </a:fld>
                    <a:r>
                      <a:rPr lang="en-US" baseline="0" dirty="0"/>
                      <a:t>, 4</a:t>
                    </a:r>
                  </a:p>
                </c:rich>
              </c:tx>
              <c:spPr>
                <a:noFill/>
                <a:ln w="34756">
                  <a:noFill/>
                </a:ln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828-224C-9DE5-D6DB23870B84}"/>
                </c:ext>
              </c:extLst>
            </c:dLbl>
            <c:dLbl>
              <c:idx val="5"/>
              <c:layout>
                <c:manualLayout>
                  <c:xMode val="edge"/>
                  <c:yMode val="edge"/>
                  <c:x val="0.17270194986072401"/>
                  <c:y val="0.16574585635359099"/>
                </c:manualLayout>
              </c:layout>
              <c:spPr>
                <a:noFill/>
                <a:ln w="34756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+mn-lt"/>
                      <a:ea typeface="RotisSansSerif"/>
                      <a:cs typeface="RotisSansSerif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828-224C-9DE5-D6DB23870B84}"/>
                </c:ext>
              </c:extLst>
            </c:dLbl>
            <c:spPr>
              <a:noFill/>
              <a:ln w="3475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+mn-lt"/>
                    <a:ea typeface="RotisSansSerif"/>
                    <a:cs typeface="RotisSansSerif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TV</c:v>
                </c:pt>
                <c:pt idx="1">
                  <c:v>Internet</c:v>
                </c:pt>
                <c:pt idx="2">
                  <c:v>Tisk</c:v>
                </c:pt>
                <c:pt idx="3">
                  <c:v>Radio</c:v>
                </c:pt>
                <c:pt idx="4">
                  <c:v>Outdoor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64</c:v>
                </c:pt>
                <c:pt idx="1">
                  <c:v>48</c:v>
                </c:pt>
                <c:pt idx="2">
                  <c:v>19</c:v>
                </c:pt>
                <c:pt idx="3">
                  <c:v>8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828-224C-9DE5-D6DB23870B8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3475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437" b="1" i="0" u="none" strike="noStrike" baseline="0">
          <a:solidFill>
            <a:srgbClr val="000000"/>
          </a:solidFill>
          <a:latin typeface="RotisSansSerif"/>
          <a:ea typeface="RotisSansSerif"/>
          <a:cs typeface="RotisSansSerif"/>
        </a:defRPr>
      </a:pPr>
      <a:endParaRPr lang="cs-CZ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7T21:08:41.038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7T21:08:41.038" idx="4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07T21:08:41.038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cs-CZ" alt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639498E-2D8C-FF43-80DF-B63F42F5CD8E}" type="datetimeFigureOut">
              <a:rPr lang="cs-CZ" altLang="cs-CZ"/>
              <a:pPr/>
              <a:t>16.11.2022</a:t>
            </a:fld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8AFB868-5440-D64A-BC7A-583B629379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cs-CZ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43AE9FC-C88B-174B-ADB9-06543B442AD1}" type="datetimeFigureOut">
              <a:rPr lang="cs-CZ" altLang="en-US"/>
              <a:pPr/>
              <a:t>16.11.2022</a:t>
            </a:fld>
            <a:endParaRPr lang="cs-CZ" altLang="en-US"/>
          </a:p>
        </p:txBody>
      </p:sp>
      <p:sp>
        <p:nvSpPr>
          <p:cNvPr id="1536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19163" y="746125"/>
            <a:ext cx="496887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r>
              <a:rPr lang="de-DE" altLang="cs-CZ"/>
              <a:t>Vojtěch Janíček (MRK)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59E10F5-1FA3-0640-88E9-55EB52EBFBCB}" type="slidenum">
              <a:rPr lang="de-DE" altLang="cs-CZ"/>
              <a:pPr/>
              <a:t>‹#›</a:t>
            </a:fld>
            <a:endParaRPr lang="de-DE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61C07BA8-E287-42D9-BAFC-13EB4EFDA1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D23CEABD-150E-4AE1-8C42-3E01E0300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3B03CDF7-D599-4D87-A8C4-2A7A9796F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65E2F7A-2EEC-4930-9477-C7D0DD17A097}" type="slidenum">
              <a:rPr lang="en-US" altLang="en-US"/>
              <a:pPr/>
              <a:t>53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C6C32-912B-CC4B-AAD6-241723CB5E69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1202388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AC3E2-3DE5-0B44-8143-C55949E0E562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67943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69100" y="777875"/>
            <a:ext cx="2051050" cy="54594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11188" y="777875"/>
            <a:ext cx="6005512" cy="54594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F001D7-E3B7-AE48-B6CA-2FE4C423A46B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1061493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188" y="777875"/>
            <a:ext cx="8208962" cy="7064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11188" y="1700213"/>
            <a:ext cx="4027487" cy="45370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91075" y="1700213"/>
            <a:ext cx="4029075" cy="45370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706DB1-185D-9A42-BFFC-62DB21395CFF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1372464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188" y="777875"/>
            <a:ext cx="8208962" cy="7064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11188" y="1700213"/>
            <a:ext cx="4027487" cy="45370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91075" y="1700213"/>
            <a:ext cx="4029075" cy="21923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791075" y="4044950"/>
            <a:ext cx="4029075" cy="219233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11372-F19A-C240-8561-4DB0A2FC1723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88701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DFA26E-0481-8549-825B-E340CC7DEA77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72796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BF4CA-E920-0543-ADA3-02323615EC4E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68244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11188" y="1700213"/>
            <a:ext cx="40274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91075" y="1700213"/>
            <a:ext cx="4029075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25CB0-857B-D34D-B038-A72EA20EF556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11051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A357A0-404D-954E-83E1-61A038C3FE1E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06465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A54EB-2710-FB44-B69A-7DCE01D4E169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169032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7FEA2-3E48-A049-B375-6368695075C6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18413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9D48A-4E79-BA4F-9324-0E466B96D9E8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20396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Foliennummernplatzhalter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29DCC7-C734-0C47-AF13-7A32C1F1D36D}" type="slidenum">
              <a:rPr lang="de-DE" altLang="cs-CZ"/>
              <a:pPr/>
              <a:t>‹#›</a:t>
            </a:fld>
            <a:endParaRPr lang="de-DE" altLang="cs-CZ"/>
          </a:p>
        </p:txBody>
      </p:sp>
    </p:spTree>
    <p:extLst>
      <p:ext uri="{BB962C8B-B14F-4D97-AF65-F5344CB8AC3E}">
        <p14:creationId xmlns:p14="http://schemas.microsoft.com/office/powerpoint/2010/main" val="69244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6"/>
          <p:cNvSpPr>
            <a:spLocks noChangeArrowheads="1"/>
          </p:cNvSpPr>
          <p:nvPr/>
        </p:nvSpPr>
        <p:spPr bwMode="auto">
          <a:xfrm>
            <a:off x="0" y="725488"/>
            <a:ext cx="9144000" cy="5651500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cs-CZ"/>
          </a:p>
        </p:txBody>
      </p:sp>
      <p:sp>
        <p:nvSpPr>
          <p:cNvPr id="1027" name="Rectangle 29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cs-CZ"/>
          </a:p>
        </p:txBody>
      </p:sp>
      <p:sp>
        <p:nvSpPr>
          <p:cNvPr id="1028" name="shpFooter"/>
          <p:cNvSpPr txBox="1">
            <a:spLocks noChangeArrowheads="1"/>
          </p:cNvSpPr>
          <p:nvPr/>
        </p:nvSpPr>
        <p:spPr bwMode="auto">
          <a:xfrm>
            <a:off x="611188" y="6546850"/>
            <a:ext cx="1398587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cs-CZ" sz="800"/>
              <a:t>MRK | Vojtěch Janíček | Page </a:t>
            </a:r>
          </a:p>
        </p:txBody>
      </p:sp>
      <p:sp>
        <p:nvSpPr>
          <p:cNvPr id="1029" name="Rectangle 28"/>
          <p:cNvSpPr>
            <a:spLocks noChangeArrowheads="1"/>
          </p:cNvSpPr>
          <p:nvPr/>
        </p:nvSpPr>
        <p:spPr bwMode="auto">
          <a:xfrm>
            <a:off x="0" y="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cs-CZ"/>
          </a:p>
        </p:txBody>
      </p:sp>
      <p:pic>
        <p:nvPicPr>
          <p:cNvPr id="1030" name="Picture 35" descr="Logo_Claim_0-180-13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225425"/>
            <a:ext cx="1263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777875"/>
            <a:ext cx="820896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cs-CZ"/>
              <a:t>Mastertitelformat bearbeiten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00213"/>
            <a:ext cx="82089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cs-CZ"/>
              <a:t>Mastertextformat bearbeiten</a:t>
            </a:r>
          </a:p>
          <a:p>
            <a:pPr lvl="1"/>
            <a:r>
              <a:rPr lang="de-DE" altLang="cs-CZ"/>
              <a:t>Zweite Ebene</a:t>
            </a:r>
          </a:p>
          <a:p>
            <a:pPr lvl="2"/>
            <a:r>
              <a:rPr lang="de-DE" altLang="cs-CZ"/>
              <a:t>Dritte Ebene</a:t>
            </a:r>
          </a:p>
          <a:p>
            <a:pPr lvl="3"/>
            <a:r>
              <a:rPr lang="de-DE" altLang="cs-CZ"/>
              <a:t>Vierte Ebene</a:t>
            </a:r>
          </a:p>
          <a:p>
            <a:pPr lvl="4"/>
            <a:r>
              <a:rPr lang="de-DE" altLang="cs-CZ"/>
              <a:t>Fünfte Ebene</a:t>
            </a:r>
          </a:p>
        </p:txBody>
      </p:sp>
      <p:sp>
        <p:nvSpPr>
          <p:cNvPr id="1033" name="Foliennummernplatzhalter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09775" y="6546850"/>
            <a:ext cx="25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/>
            </a:lvl1pPr>
          </a:lstStyle>
          <a:p>
            <a:fld id="{4DF7AD8F-8621-9F4C-BDA4-7F3752E8B5ED}" type="slidenum">
              <a:rPr lang="de-DE" altLang="cs-CZ"/>
              <a:pPr/>
              <a:t>‹#›</a:t>
            </a:fld>
            <a:endParaRPr lang="de-DE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246063" indent="-2444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1600">
          <a:solidFill>
            <a:schemeClr val="tx1"/>
          </a:solidFill>
          <a:latin typeface="+mn-lt"/>
        </a:defRPr>
      </a:lvl2pPr>
      <a:lvl3pPr marL="24765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465138" indent="-215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1600">
          <a:solidFill>
            <a:schemeClr val="tx1"/>
          </a:solidFill>
          <a:latin typeface="+mn-lt"/>
        </a:defRPr>
      </a:lvl4pPr>
      <a:lvl5pPr marL="466725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923925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1381125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1838325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2295525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adwords/answer/1704368?hl=cs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4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facebook.com/business/products/ads/ad-targeting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197850" cy="1544637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cs-CZ" altLang="en-US" sz="2400" b="1" dirty="0"/>
              <a:t>	</a:t>
            </a:r>
            <a:br>
              <a:rPr lang="cs-CZ" altLang="en-US" sz="2400" b="1" dirty="0"/>
            </a:br>
            <a:br>
              <a:rPr lang="cs-CZ" altLang="en-US" sz="2400" b="1" dirty="0"/>
            </a:br>
            <a:br>
              <a:rPr lang="cs-CZ" altLang="en-US" sz="2400" b="1" dirty="0"/>
            </a:br>
            <a:br>
              <a:rPr lang="cs-CZ" altLang="en-US" sz="2400" b="1" dirty="0"/>
            </a:br>
            <a:r>
              <a:rPr lang="cs-CZ" altLang="en-US" sz="2400" b="1" dirty="0"/>
              <a:t>Řešení vybraných zdravotních problémů </a:t>
            </a:r>
            <a:br>
              <a:rPr lang="cs-CZ" altLang="en-US" sz="2400" b="1" dirty="0"/>
            </a:br>
            <a:r>
              <a:rPr lang="cs-CZ" altLang="en-US" sz="2400" b="1" dirty="0"/>
              <a:t>v populaci s použitím marketingových nástrojů</a:t>
            </a:r>
            <a:br>
              <a:rPr lang="cs-CZ" altLang="en-US" sz="2400" b="1" dirty="0"/>
            </a:br>
            <a:br>
              <a:rPr lang="cs-CZ" altLang="en-US" sz="2400" b="1" dirty="0"/>
            </a:br>
            <a:br>
              <a:rPr lang="cs-CZ" altLang="en-US" sz="2400" b="1" dirty="0"/>
            </a:br>
            <a:endParaRPr lang="cs-CZ" altLang="en-US" sz="2400" b="1" dirty="0"/>
          </a:p>
          <a:p>
            <a:pPr marL="342900" indent="-342900">
              <a:lnSpc>
                <a:spcPct val="90000"/>
              </a:lnSpc>
            </a:pPr>
            <a:br>
              <a:rPr lang="cs-CZ" altLang="en-US" sz="2400" b="1" dirty="0">
                <a:solidFill>
                  <a:schemeClr val="hlink"/>
                </a:solidFill>
              </a:rPr>
            </a:br>
            <a:r>
              <a:rPr lang="cs-CZ" altLang="en-US" dirty="0"/>
              <a:t>Vojtěch Janíček</a:t>
            </a:r>
            <a:br>
              <a:rPr lang="cs-CZ" altLang="en-US" dirty="0"/>
            </a:br>
            <a:r>
              <a:rPr lang="cs-CZ" altLang="en-US" dirty="0"/>
              <a:t>Brno, 15.11.2022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7226" y="1418859"/>
            <a:ext cx="8208962" cy="4537075"/>
          </a:xfrm>
        </p:spPr>
        <p:txBody>
          <a:bodyPr/>
          <a:lstStyle/>
          <a:p>
            <a:pPr marL="342900" indent="-342900">
              <a:buFontTx/>
              <a:buChar char="•"/>
            </a:pPr>
            <a:endParaRPr lang="cs-CZ" altLang="en-US" sz="1800" dirty="0"/>
          </a:p>
          <a:p>
            <a:pPr marL="342900" indent="-342900" algn="ctr"/>
            <a:br>
              <a:rPr lang="cs-CZ" altLang="en-US" sz="1800" dirty="0"/>
            </a:br>
            <a:endParaRPr lang="cs-CZ" altLang="en-US" sz="1800" dirty="0"/>
          </a:p>
          <a:p>
            <a:pPr marL="342900" indent="-342900" algn="ctr"/>
            <a:endParaRPr lang="cs-CZ" altLang="en-US" sz="1800" dirty="0"/>
          </a:p>
          <a:p>
            <a:pPr marL="342900" indent="-342900" algn="ctr"/>
            <a:r>
              <a:rPr lang="cs-CZ" altLang="en-US" sz="4400" dirty="0"/>
              <a:t>Pracovat musíme chytře.</a:t>
            </a:r>
          </a:p>
          <a:p>
            <a:br>
              <a:rPr lang="cs-CZ" altLang="en-US" sz="1800" i="1" dirty="0"/>
            </a:br>
            <a:endParaRPr lang="cs-CZ" alt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83734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A022A1-8567-450F-BED9-C167D11F3DD3}"/>
              </a:ext>
            </a:extLst>
          </p:cNvPr>
          <p:cNvSpPr txBox="1"/>
          <p:nvPr/>
        </p:nvSpPr>
        <p:spPr>
          <a:xfrm>
            <a:off x="495178" y="2659559"/>
            <a:ext cx="8037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Proč?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38746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 eaLnBrk="1" hangingPunct="1"/>
            <a:r>
              <a:rPr lang="cs-CZ" altLang="en-US" dirty="0" err="1"/>
              <a:t>Mediatypy</a:t>
            </a:r>
            <a:r>
              <a:rPr lang="cs-CZ" altLang="en-US" dirty="0"/>
              <a:t> v roce 2010</a:t>
            </a:r>
          </a:p>
        </p:txBody>
      </p:sp>
      <p:sp>
        <p:nvSpPr>
          <p:cNvPr id="22530" name="Zástupný symbol pro obsah 2"/>
          <p:cNvSpPr>
            <a:spLocks noGrp="1"/>
          </p:cNvSpPr>
          <p:nvPr>
            <p:ph idx="4294967295"/>
          </p:nvPr>
        </p:nvSpPr>
        <p:spPr>
          <a:xfrm>
            <a:off x="612775" y="1700213"/>
            <a:ext cx="8135938" cy="2881312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en-US" sz="2000" dirty="0"/>
              <a:t> Podíl dle inzerce (v mld. Kč)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54941D9-0BF6-ED43-99C5-E144CB5B16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15946" y="1484313"/>
          <a:ext cx="9259565" cy="4527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7713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</a:pPr>
            <a:endParaRPr lang="cs-CZ" altLang="en-US" sz="1800" b="1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 algn="ctr">
              <a:lnSpc>
                <a:spcPct val="90000"/>
              </a:lnSpc>
            </a:pPr>
            <a:r>
              <a:rPr lang="cs-CZ" altLang="en-US" sz="4400" dirty="0"/>
              <a:t>Cca 90 miliard Kč.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64229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 eaLnBrk="1" hangingPunct="1"/>
            <a:r>
              <a:rPr lang="cs-CZ" altLang="en-US" dirty="0"/>
              <a:t>Mediatypy v roce 2021</a:t>
            </a:r>
          </a:p>
        </p:txBody>
      </p:sp>
      <p:sp>
        <p:nvSpPr>
          <p:cNvPr id="24578" name="Zástupný symbol pro obsah 2"/>
          <p:cNvSpPr>
            <a:spLocks noGrp="1"/>
          </p:cNvSpPr>
          <p:nvPr>
            <p:ph idx="4294967295"/>
          </p:nvPr>
        </p:nvSpPr>
        <p:spPr>
          <a:xfrm>
            <a:off x="612775" y="1700213"/>
            <a:ext cx="8135938" cy="2881312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altLang="en-US" sz="2000" dirty="0"/>
              <a:t> Podíl dle inzerce (v mld. Kč)</a:t>
            </a:r>
            <a:endParaRPr lang="cs-CZ" altLang="en-US" dirty="0"/>
          </a:p>
          <a:p>
            <a:pPr eaLnBrk="1" hangingPunct="1"/>
            <a:endParaRPr lang="cs-CZ" altLang="en-US" dirty="0"/>
          </a:p>
          <a:p>
            <a:pPr eaLnBrk="1" hangingPunct="1"/>
            <a:endParaRPr lang="cs-CZ" altLang="en-US" dirty="0"/>
          </a:p>
          <a:p>
            <a:pPr eaLnBrk="1" hangingPunct="1"/>
            <a:endParaRPr lang="cs-CZ" altLang="en-US" dirty="0"/>
          </a:p>
          <a:p>
            <a:pPr eaLnBrk="1" hangingPunct="1"/>
            <a:endParaRPr lang="cs-CZ" altLang="en-US" dirty="0"/>
          </a:p>
          <a:p>
            <a:pPr eaLnBrk="1" hangingPunct="1"/>
            <a:endParaRPr lang="cs-CZ" altLang="en-US" dirty="0"/>
          </a:p>
          <a:p>
            <a:pPr eaLnBrk="1" hangingPunct="1"/>
            <a:endParaRPr lang="cs-CZ" altLang="en-US" dirty="0"/>
          </a:p>
        </p:txBody>
      </p:sp>
      <p:sp>
        <p:nvSpPr>
          <p:cNvPr id="24579" name="Zástupný symbol pro číslo snímku 6"/>
          <p:cNvSpPr txBox="1">
            <a:spLocks noGrp="1" noChangeArrowheads="1"/>
          </p:cNvSpPr>
          <p:nvPr/>
        </p:nvSpPr>
        <p:spPr bwMode="auto">
          <a:xfrm>
            <a:off x="2009775" y="6546850"/>
            <a:ext cx="25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DE" altLang="cs-CZ" sz="800" dirty="0"/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4015946" y="1484313"/>
          <a:ext cx="9259565" cy="4527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2524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</a:pPr>
            <a:endParaRPr lang="cs-CZ" altLang="en-US" sz="1800" b="1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 algn="ctr">
              <a:lnSpc>
                <a:spcPct val="90000"/>
              </a:lnSpc>
            </a:pPr>
            <a:r>
              <a:rPr lang="cs-CZ" altLang="en-US" sz="4400" dirty="0"/>
              <a:t>Cca 140 miliard Kč.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06043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</a:pPr>
            <a:endParaRPr lang="cs-CZ" altLang="en-US" sz="1800" b="1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 algn="ctr">
              <a:lnSpc>
                <a:spcPct val="90000"/>
              </a:lnSpc>
            </a:pPr>
            <a:r>
              <a:rPr lang="cs-CZ" altLang="en-US" sz="4400" dirty="0"/>
              <a:t>Kampus stál cca 5 miliard Kč.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32117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</a:pPr>
            <a:endParaRPr lang="cs-CZ" altLang="en-US" sz="1800" b="1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 algn="ctr">
              <a:lnSpc>
                <a:spcPct val="90000"/>
              </a:lnSpc>
            </a:pPr>
            <a:r>
              <a:rPr lang="cs-CZ" altLang="en-US" sz="4400" dirty="0"/>
              <a:t>Reklamy je hodně.</a:t>
            </a:r>
          </a:p>
          <a:p>
            <a:pPr algn="ctr">
              <a:lnSpc>
                <a:spcPct val="90000"/>
              </a:lnSpc>
            </a:pPr>
            <a:r>
              <a:rPr lang="cs-CZ" altLang="en-US" sz="2000" dirty="0"/>
              <a:t>        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3309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</a:pPr>
            <a:endParaRPr lang="cs-CZ" altLang="en-US" sz="1800" b="1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 algn="ctr">
              <a:lnSpc>
                <a:spcPct val="90000"/>
              </a:lnSpc>
            </a:pPr>
            <a:r>
              <a:rPr lang="cs-CZ" altLang="en-US" sz="4400" dirty="0"/>
              <a:t>Opravdu hodně.</a:t>
            </a:r>
          </a:p>
          <a:p>
            <a:pPr algn="ctr">
              <a:lnSpc>
                <a:spcPct val="90000"/>
              </a:lnSpc>
            </a:pPr>
            <a:r>
              <a:rPr lang="cs-CZ" altLang="en-US" sz="2000" dirty="0"/>
              <a:t>        </a:t>
            </a:r>
          </a:p>
          <a:p>
            <a:pPr algn="ctr">
              <a:lnSpc>
                <a:spcPct val="90000"/>
              </a:lnSpc>
            </a:pPr>
            <a:r>
              <a:rPr lang="cs-CZ" altLang="en-US" sz="2000" dirty="0">
                <a:solidFill>
                  <a:schemeClr val="bg1">
                    <a:lumMod val="75000"/>
                  </a:schemeClr>
                </a:solidFill>
              </a:rPr>
              <a:t>    </a:t>
            </a:r>
            <a:r>
              <a:rPr lang="cs-CZ" altLang="en-US" sz="1200" dirty="0">
                <a:solidFill>
                  <a:schemeClr val="bg1">
                    <a:lumMod val="75000"/>
                  </a:schemeClr>
                </a:solidFill>
              </a:rPr>
              <a:t>Např. 60 % respondentů uvádí přesycenost reklamou u sítě Facebook a YouTube.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87391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TOP zadavatelé reklamy do médií v roce 2021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8" y="5184828"/>
            <a:ext cx="7776022" cy="4072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48" y="2081730"/>
            <a:ext cx="1490554" cy="18232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66" y="2398223"/>
            <a:ext cx="2955374" cy="2061554"/>
          </a:xfrm>
          <a:prstGeom prst="rect">
            <a:avLst/>
          </a:prstGeom>
        </p:spPr>
      </p:pic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605019EC-7678-EB4A-9DEE-95A2633E4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81" y="1882677"/>
            <a:ext cx="1375745" cy="1369316"/>
          </a:xfrm>
          <a:prstGeom prst="rect">
            <a:avLst/>
          </a:prstGeom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001F078F-97F4-784B-A9EC-9F2041282F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03" y="3475088"/>
            <a:ext cx="1375745" cy="1375745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D54E03-EF4B-4AC6-AA76-DC239A273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92" y="4502413"/>
            <a:ext cx="1490554" cy="4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3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19" y="838567"/>
            <a:ext cx="8208962" cy="4537075"/>
          </a:xfrm>
        </p:spPr>
        <p:txBody>
          <a:bodyPr/>
          <a:lstStyle/>
          <a:p>
            <a:pPr marL="342900" indent="-342900"/>
            <a:endParaRPr lang="cs-CZ" altLang="en-US" sz="1800" i="1" dirty="0"/>
          </a:p>
          <a:p>
            <a:pPr marL="342900" indent="-342900"/>
            <a:endParaRPr lang="cs-CZ" altLang="en-US" sz="1800" i="1" dirty="0"/>
          </a:p>
          <a:p>
            <a:pPr marL="342900" indent="-342900"/>
            <a:r>
              <a:rPr lang="cs-CZ" altLang="en-US" sz="3200" i="1" dirty="0"/>
              <a:t>	„Šest ze sedmi nejrizikovějších faktorů způsobujících v Evropě předčasné úmrtí (vysoký krevní tlak, cholesterol, BMI, nedostatečný příjem ovoce a zeleniny, nízká fyzická aktivita a nadměrné užívání alkoholu) přímo souvisí s tím, co jíme, co pijeme a kolik máme pohybu.“</a:t>
            </a:r>
          </a:p>
          <a:p>
            <a:pPr marL="342900" indent="-342900"/>
            <a:endParaRPr lang="cs-CZ" altLang="en-US" sz="1800" i="1" dirty="0"/>
          </a:p>
          <a:p>
            <a:pPr marL="342900" indent="-342900"/>
            <a:endParaRPr lang="cs-CZ" altLang="en-US" sz="18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TOP zadavatelé reklamy do médií v roce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6888A-20F0-4366-9A47-E834D32C8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94" y="1874338"/>
            <a:ext cx="7600950" cy="43529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</a:pPr>
            <a:endParaRPr lang="cs-CZ" altLang="en-US" sz="1800" b="1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 algn="ctr">
              <a:lnSpc>
                <a:spcPct val="90000"/>
              </a:lnSpc>
            </a:pPr>
            <a:r>
              <a:rPr lang="cs-CZ" altLang="en-US" sz="4400" dirty="0"/>
              <a:t>Jaký problém vlastně řeším?</a:t>
            </a:r>
          </a:p>
          <a:p>
            <a:pPr algn="ctr">
              <a:lnSpc>
                <a:spcPct val="90000"/>
              </a:lnSpc>
            </a:pPr>
            <a:r>
              <a:rPr lang="cs-CZ" altLang="en-US" sz="2000" dirty="0"/>
              <a:t>        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650836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</a:pPr>
            <a:endParaRPr lang="cs-CZ" altLang="en-US" sz="1800" b="1" dirty="0"/>
          </a:p>
          <a:p>
            <a:pPr algn="ctr">
              <a:lnSpc>
                <a:spcPct val="90000"/>
              </a:lnSpc>
            </a:pPr>
            <a:r>
              <a:rPr lang="cs-CZ" altLang="en-US" sz="4400" dirty="0"/>
              <a:t>Chci praktické tipy na zviditelnění mojí nutriční poradny. </a:t>
            </a:r>
          </a:p>
          <a:p>
            <a:pPr algn="ctr">
              <a:lnSpc>
                <a:spcPct val="90000"/>
              </a:lnSpc>
            </a:pPr>
            <a:endParaRPr lang="cs-CZ" altLang="en-US" sz="4400" dirty="0"/>
          </a:p>
          <a:p>
            <a:pPr algn="ctr">
              <a:lnSpc>
                <a:spcPct val="90000"/>
              </a:lnSpc>
            </a:pPr>
            <a:r>
              <a:rPr lang="cs-CZ" altLang="en-US" sz="4400" dirty="0"/>
              <a:t>Hlavně na internetu.</a:t>
            </a:r>
          </a:p>
          <a:p>
            <a:pPr algn="ctr">
              <a:lnSpc>
                <a:spcPct val="90000"/>
              </a:lnSpc>
            </a:pPr>
            <a:r>
              <a:rPr lang="cs-CZ" altLang="en-US" sz="2000" dirty="0"/>
              <a:t>        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71465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554861-AC74-496C-8B73-319954900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19" y="923190"/>
            <a:ext cx="7135842" cy="46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03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A0E23-A43C-47DB-83E1-4C99D8932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609" y="894983"/>
            <a:ext cx="6789859" cy="52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90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Teorie mluví o rozmanitých aspektech podpory prodeje...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 u="sng" dirty="0"/>
              <a:t>p</a:t>
            </a:r>
            <a:r>
              <a:rPr lang="cs-CZ" altLang="en-US" sz="1800" dirty="0"/>
              <a:t>roduct = packaging, branding, užitná hodnota</a:t>
            </a:r>
          </a:p>
          <a:p>
            <a:pPr marL="342900" indent="-342900">
              <a:buFontTx/>
              <a:buChar char="•"/>
            </a:pPr>
            <a:r>
              <a:rPr lang="cs-CZ" altLang="en-US" sz="1800" u="sng" dirty="0"/>
              <a:t>p</a:t>
            </a:r>
            <a:r>
              <a:rPr lang="cs-CZ" altLang="en-US" sz="1800" dirty="0"/>
              <a:t>rice = cena</a:t>
            </a:r>
          </a:p>
          <a:p>
            <a:pPr marL="342900" indent="-342900">
              <a:buFontTx/>
              <a:buChar char="•"/>
            </a:pPr>
            <a:r>
              <a:rPr lang="cs-CZ" altLang="en-US" sz="1800" u="sng" dirty="0"/>
              <a:t>p</a:t>
            </a:r>
            <a:r>
              <a:rPr lang="cs-CZ" altLang="en-US" sz="1800" dirty="0"/>
              <a:t>lace = místo, kde produkt prodáváme, pokrytí trhu, lokalita</a:t>
            </a:r>
          </a:p>
          <a:p>
            <a:pPr marL="342900" indent="-342900">
              <a:buFontTx/>
              <a:buChar char="•"/>
            </a:pPr>
            <a:r>
              <a:rPr lang="cs-CZ" altLang="en-US" sz="1800" u="sng" dirty="0"/>
              <a:t>p</a:t>
            </a:r>
            <a:r>
              <a:rPr lang="cs-CZ" altLang="en-US" sz="1800" dirty="0"/>
              <a:t>romotion =  podpora prodeje</a:t>
            </a:r>
            <a:br>
              <a:rPr lang="cs-CZ" altLang="en-US" sz="1800" dirty="0"/>
            </a:br>
            <a:endParaRPr lang="cs-CZ" altLang="en-US" sz="1800" dirty="0"/>
          </a:p>
          <a:p>
            <a:pPr marL="342900" indent="-342900"/>
            <a:endParaRPr lang="cs-CZ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Pojďme do praxe...a přemýšlejme takto!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 dirty="0"/>
              <a:t>Kánův model</a:t>
            </a:r>
            <a:br>
              <a:rPr lang="cs-CZ" altLang="en-US" sz="1800" dirty="0"/>
            </a:br>
            <a:endParaRPr lang="cs-CZ" altLang="en-US" sz="1800" dirty="0"/>
          </a:p>
          <a:p>
            <a:pPr marL="342900" indent="-342900"/>
            <a:endParaRPr lang="cs-CZ" altLang="en-US" sz="1800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5FDB08A-BDF2-45D0-8EDF-8B93E154F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71" y="1806983"/>
            <a:ext cx="4944141" cy="40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2000" b="1" dirty="0"/>
              <a:t>Základní charakteristiky</a:t>
            </a:r>
            <a:endParaRPr lang="cs-CZ" altLang="en-US" dirty="0">
              <a:solidFill>
                <a:schemeClr val="hlin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/>
              <a:t>klienti je vždy očekávají 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/>
              <a:t>pokud je nenabídnete, tak způsobíte velkou nespokojenost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/>
              <a:t>pokud je nabídnete, pouze se vyhnete negativním reakcím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/>
              <a:t>nedělejte nikdy víc navíc</a:t>
            </a:r>
          </a:p>
          <a:p>
            <a:pPr lvl="1" indent="0">
              <a:buNone/>
            </a:pPr>
            <a:endParaRPr lang="cs-CZ" altLang="en-US" sz="1800" dirty="0"/>
          </a:p>
          <a:p>
            <a:pPr lvl="1" indent="0">
              <a:buNone/>
            </a:pPr>
            <a:endParaRPr lang="cs-CZ" altLang="en-US" sz="1800" dirty="0"/>
          </a:p>
          <a:p>
            <a:pPr lvl="1" indent="0">
              <a:buNone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Příklady: 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teplá voda v hotelovém pokoji k dispozici 24/7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lednice udržuje teplotu 4-5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°C</a:t>
            </a:r>
            <a:endParaRPr lang="cs-CZ" sz="1800" dirty="0">
              <a:solidFill>
                <a:schemeClr val="bg1">
                  <a:lumMod val="50000"/>
                </a:schemeClr>
              </a:solidFill>
            </a:endParaRP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vestavěné osvětlení vnitřního prostoru lednice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mobil s funkcí telefonovat/vybrat různá zvonění/pustit mp3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antikorozní ochrana karoserie auta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snadno dostupná informace o odborném vzdělání a portofoliu služeb v nutriční poradně (web/FB/...)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18466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2000" b="1" dirty="0"/>
              <a:t>Výkonnostní charakteristiky</a:t>
            </a:r>
            <a:endParaRPr lang="cs-CZ" altLang="en-US" dirty="0">
              <a:solidFill>
                <a:schemeClr val="hlin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/>
              <a:t>mají lineární vztah: čím méně jich existuje, tím méně budou klienti spokojeni. Čím více jich existuje, tíme více budou spokojeni.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/>
              <a:t>musíte je mít ve stejné kvalitě jako konkurence</a:t>
            </a:r>
          </a:p>
          <a:p>
            <a:pPr lvl="1" indent="0">
              <a:buNone/>
            </a:pPr>
            <a:endParaRPr lang="cs-CZ" altLang="en-US" sz="1800" dirty="0"/>
          </a:p>
          <a:p>
            <a:pPr lvl="1" indent="0">
              <a:buNone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Příklady: 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rozlišení fotoaparátu u mobilu/monitoru počítače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výdrž baterie u mobilu</a:t>
            </a:r>
            <a:endParaRPr lang="cs-CZ" sz="1800" dirty="0">
              <a:solidFill>
                <a:schemeClr val="bg1">
                  <a:lumMod val="50000"/>
                </a:schemeClr>
              </a:solidFill>
            </a:endParaRP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zrychlení u motorky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hmotnost u kol (trekových, horských a silničních)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energetická úspornost u myčky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objem úložného prostoru v lednici/objem bubnu u pračky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měření tuku v těle/cholesterolmetr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pestré jídelníčky na míru: redukční program, výživa dětí, manažerská dieta, sportovní výživa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endParaRPr lang="cs-CZ" altLang="en-US" sz="1800" dirty="0"/>
          </a:p>
          <a:p>
            <a:pPr marL="588963" lvl="1" indent="-342900">
              <a:buFont typeface="Arial" panose="020B0604020202020204" pitchFamily="34" charset="0"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528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2000" b="1" dirty="0"/>
              <a:t>Extra charakteristiky</a:t>
            </a:r>
            <a:endParaRPr lang="cs-CZ" altLang="en-US" dirty="0">
              <a:solidFill>
                <a:schemeClr val="hlin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/>
              <a:t>představují skutečný nebo domnělý benefit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/>
              <a:t>nepřítomnost nevede ke zklamání, ale dokáží klienta nadchnout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/>
              <a:t>i malé vylepšení má obrovský dopad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endParaRPr lang="cs-CZ" altLang="en-US" sz="1800" dirty="0"/>
          </a:p>
          <a:p>
            <a:pPr lvl="1" indent="0">
              <a:buNone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Příklady: 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prodloužená záruka 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stylové zpracování </a:t>
            </a:r>
            <a:endParaRPr lang="cs-CZ" sz="1800" dirty="0">
              <a:solidFill>
                <a:schemeClr val="bg1">
                  <a:lumMod val="50000"/>
                </a:schemeClr>
              </a:solidFill>
            </a:endParaRP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bezdotyková platba u mobilu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snídaně v hotelu z regionálních a organických produktů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odborná nutriční spolupráce s časopisy a televizí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schopnost uspořádat odborný event na míru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ochutnávky zdravých variant svačinek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r>
              <a:rPr lang="cs-CZ" altLang="en-US" sz="1800" dirty="0">
                <a:solidFill>
                  <a:schemeClr val="bg1">
                    <a:lumMod val="50000"/>
                  </a:schemeClr>
                </a:solidFill>
              </a:rPr>
              <a:t>smoothies ze superpotravin</a:t>
            </a:r>
          </a:p>
          <a:p>
            <a:pPr marL="588963" lvl="1" indent="-342900">
              <a:buFont typeface="Arial" panose="020B0604020202020204" pitchFamily="34" charset="0"/>
              <a:buChar char="•"/>
            </a:pPr>
            <a:endParaRPr lang="cs-CZ" altLang="en-US" sz="1800" dirty="0"/>
          </a:p>
          <a:p>
            <a:pPr marL="588963" lvl="1" indent="-342900">
              <a:buFont typeface="Arial" panose="020B0604020202020204" pitchFamily="34" charset="0"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3703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7565" y="1383690"/>
            <a:ext cx="8208962" cy="4537075"/>
          </a:xfrm>
        </p:spPr>
        <p:txBody>
          <a:bodyPr/>
          <a:lstStyle/>
          <a:p>
            <a:pPr marL="342900" indent="-342900"/>
            <a:endParaRPr lang="cs-CZ" altLang="en-US" sz="1800" i="1" dirty="0"/>
          </a:p>
          <a:p>
            <a:pPr marL="342900" indent="-342900"/>
            <a:endParaRPr lang="cs-CZ" altLang="en-US" sz="1800" i="1" dirty="0"/>
          </a:p>
          <a:p>
            <a:pPr marL="342900" indent="-342900"/>
            <a:endParaRPr lang="cs-CZ" altLang="en-US" sz="1800" i="1" dirty="0"/>
          </a:p>
          <a:p>
            <a:pPr marL="342900" indent="-342900"/>
            <a:endParaRPr lang="cs-CZ" altLang="en-US" sz="1800" i="1" dirty="0"/>
          </a:p>
          <a:p>
            <a:pPr algn="ctr"/>
            <a:r>
              <a:rPr lang="cs-CZ" altLang="en-US" sz="4400" dirty="0"/>
              <a:t>Lidské chování lze ovlivňovat.</a:t>
            </a:r>
          </a:p>
          <a:p>
            <a:pPr marL="342900" indent="-342900">
              <a:buFontTx/>
              <a:buChar char="•"/>
            </a:pPr>
            <a:endParaRPr lang="cs-CZ" altLang="en-US" sz="1800" dirty="0"/>
          </a:p>
          <a:p>
            <a:pPr marL="342900" indent="-342900">
              <a:buFontTx/>
              <a:buChar char="•"/>
            </a:pPr>
            <a:endParaRPr lang="cs-CZ" altLang="en-US" sz="1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3F23C-0F06-694E-80BD-1C7C14D8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Dobře. A co dál?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1) Identifikovat všechny charakteristiky, na které zákazníci při nákupu slyší</a:t>
            </a:r>
          </a:p>
          <a:p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2) Stanovit jednotlivým charakteristikám váhu důležitosti</a:t>
            </a:r>
          </a:p>
          <a:p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3) Popsat nákupní cesty a z nich vybrat tři nejčastější – a na ty se zaměřit!</a:t>
            </a:r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131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3F23C-0F06-694E-80BD-1C7C14D8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Unique Selling Points</a:t>
            </a:r>
            <a:endParaRPr lang="cs-CZ" dirty="0"/>
          </a:p>
        </p:txBody>
      </p:sp>
      <p:pic>
        <p:nvPicPr>
          <p:cNvPr id="5" name="Zástupný obsah 5" descr="Obsah obrázku muž, lednička, držení, bílá&#10;&#10;Popis byl vytvořen automaticky">
            <a:extLst>
              <a:ext uri="{FF2B5EF4-FFF2-40B4-BE49-F238E27FC236}">
                <a16:creationId xmlns:a16="http://schemas.microsoft.com/office/drawing/2014/main" id="{76B6751B-6EBA-4EFF-9F26-47FB3C952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" r="1486" b="6147"/>
          <a:stretch/>
        </p:blipFill>
        <p:spPr>
          <a:xfrm>
            <a:off x="4158762" y="247184"/>
            <a:ext cx="4661388" cy="6276435"/>
          </a:xfrm>
        </p:spPr>
      </p:pic>
    </p:spTree>
    <p:extLst>
      <p:ext uri="{BB962C8B-B14F-4D97-AF65-F5344CB8AC3E}">
        <p14:creationId xmlns:p14="http://schemas.microsoft.com/office/powerpoint/2010/main" val="3677143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3F23C-0F06-694E-80BD-1C7C14D8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Unique Selling Points</a:t>
            </a:r>
            <a:endParaRPr lang="cs-CZ" dirty="0"/>
          </a:p>
        </p:txBody>
      </p:sp>
      <p:pic>
        <p:nvPicPr>
          <p:cNvPr id="4" name="Zástupný obsah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36C68F86-854C-4EF6-AB91-4C2A627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" r="410" b="5595"/>
          <a:stretch/>
        </p:blipFill>
        <p:spPr bwMode="auto">
          <a:xfrm>
            <a:off x="4237892" y="325315"/>
            <a:ext cx="4712677" cy="634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7CB9F5-D87E-43FB-A6A6-7F582D3EC6FB}"/>
              </a:ext>
            </a:extLst>
          </p:cNvPr>
          <p:cNvSpPr/>
          <p:nvPr/>
        </p:nvSpPr>
        <p:spPr>
          <a:xfrm>
            <a:off x="4237892" y="1037492"/>
            <a:ext cx="2277208" cy="446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7E3B81-BC6A-4286-A4BC-D9940F97C863}"/>
              </a:ext>
            </a:extLst>
          </p:cNvPr>
          <p:cNvSpPr/>
          <p:nvPr/>
        </p:nvSpPr>
        <p:spPr>
          <a:xfrm>
            <a:off x="4237892" y="3941884"/>
            <a:ext cx="1195754" cy="446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16A1D6-B3D9-48A1-8211-A5868EAE2586}"/>
              </a:ext>
            </a:extLst>
          </p:cNvPr>
          <p:cNvSpPr/>
          <p:nvPr/>
        </p:nvSpPr>
        <p:spPr>
          <a:xfrm>
            <a:off x="6595264" y="1037491"/>
            <a:ext cx="1867418" cy="446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5B482F-7E57-4AED-AA24-6AE16DD82685}"/>
              </a:ext>
            </a:extLst>
          </p:cNvPr>
          <p:cNvSpPr/>
          <p:nvPr/>
        </p:nvSpPr>
        <p:spPr>
          <a:xfrm>
            <a:off x="6595264" y="3631426"/>
            <a:ext cx="2136360" cy="446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6310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3F23C-0F06-694E-80BD-1C7C14D8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Unique Selling Points</a:t>
            </a:r>
            <a:endParaRPr lang="cs-CZ" dirty="0"/>
          </a:p>
        </p:txBody>
      </p:sp>
      <p:pic>
        <p:nvPicPr>
          <p:cNvPr id="4" name="Zástupný obsah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DA0015F6-0C16-4DEC-9509-3E93F1D49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 r="2246" b="5123"/>
          <a:stretch/>
        </p:blipFill>
        <p:spPr bwMode="auto">
          <a:xfrm>
            <a:off x="4158762" y="154110"/>
            <a:ext cx="4686299" cy="649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A77A602-BF34-4A5E-81B8-2FD6E3EF71CF}"/>
              </a:ext>
            </a:extLst>
          </p:cNvPr>
          <p:cNvSpPr/>
          <p:nvPr/>
        </p:nvSpPr>
        <p:spPr>
          <a:xfrm>
            <a:off x="4158761" y="3546230"/>
            <a:ext cx="1635369" cy="446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4509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3F23C-0F06-694E-80BD-1C7C14D8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Co pak s tím? Porovnejte se! </a:t>
            </a:r>
            <a:endParaRPr lang="cs-CZ" dirty="0"/>
          </a:p>
        </p:txBody>
      </p:sp>
      <p:pic>
        <p:nvPicPr>
          <p:cNvPr id="5" name="Zástupný obsah 5">
            <a:extLst>
              <a:ext uri="{FF2B5EF4-FFF2-40B4-BE49-F238E27FC236}">
                <a16:creationId xmlns:a16="http://schemas.microsoft.com/office/drawing/2014/main" id="{26D7AC47-33B7-4AA5-83E2-DC29C4C3B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811215"/>
            <a:ext cx="7913217" cy="9387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5770EF-5B2E-49CC-8C55-09AFAB489232}"/>
              </a:ext>
            </a:extLst>
          </p:cNvPr>
          <p:cNvSpPr txBox="1"/>
          <p:nvPr/>
        </p:nvSpPr>
        <p:spPr>
          <a:xfrm>
            <a:off x="593603" y="1723292"/>
            <a:ext cx="80052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Příklady relevantních charakteristik: cena, datum expirace, formát, matrice, měřící rozsah, citlivost, konjugát, protilátky, RUO/IVD, interní kontroly, celkový dojem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5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3F23C-0F06-694E-80BD-1C7C14D8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Praxe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1) Identifikovat všechny charakteristiky, na které zákazníci při nákupu slyší</a:t>
            </a:r>
          </a:p>
          <a:p>
            <a:r>
              <a:rPr lang="cs-CZ" sz="1800" dirty="0"/>
              <a:t>2) Stanovit jednotlivým charakteristikým váhu důležitosti</a:t>
            </a:r>
          </a:p>
          <a:p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3) Popsat nákupní cesty a z nich vybrat tři nejčastější – a na ty se zaměřit!</a:t>
            </a:r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6616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CF29098E-22A7-894E-9D76-4D5870395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7439"/>
          <a:stretch/>
        </p:blipFill>
        <p:spPr>
          <a:xfrm>
            <a:off x="96715" y="465993"/>
            <a:ext cx="8809892" cy="5650190"/>
          </a:xfrm>
        </p:spPr>
      </p:pic>
    </p:spTree>
    <p:extLst>
      <p:ext uri="{BB962C8B-B14F-4D97-AF65-F5344CB8AC3E}">
        <p14:creationId xmlns:p14="http://schemas.microsoft.com/office/powerpoint/2010/main" val="2985635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3F23C-0F06-694E-80BD-1C7C14D8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Praxe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1) Identifikovat všechny charakteristiky, na které zákazníci při nákupu slyší</a:t>
            </a:r>
          </a:p>
          <a:p>
            <a:r>
              <a:rPr lang="cs-CZ" sz="1800" dirty="0">
                <a:solidFill>
                  <a:schemeClr val="bg1">
                    <a:lumMod val="75000"/>
                  </a:schemeClr>
                </a:solidFill>
              </a:rPr>
              <a:t>2) Stanovit jednotlivým charakteristikám váhu důležitosti</a:t>
            </a:r>
          </a:p>
          <a:p>
            <a:r>
              <a:rPr lang="cs-CZ" sz="1800" dirty="0"/>
              <a:t>3) Popsat nákupní cesty a z nich vybrat tři nejčastější – a na ty se zaměřit!</a:t>
            </a:r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1092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02AC4F3-C699-4542-AA27-F05D21B59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4" y="1361971"/>
            <a:ext cx="8534529" cy="3658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D38441-94BD-4739-8581-BE11E8C901C8}"/>
              </a:ext>
            </a:extLst>
          </p:cNvPr>
          <p:cNvSpPr txBox="1"/>
          <p:nvPr/>
        </p:nvSpPr>
        <p:spPr>
          <a:xfrm>
            <a:off x="6471139" y="6072492"/>
            <a:ext cx="2277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>
                    <a:lumMod val="65000"/>
                  </a:schemeClr>
                </a:solidFill>
              </a:rPr>
              <a:t>Zdroj: evisions.cz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06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A5C632-C226-4F1C-AE51-E4CA7056C8C3}"/>
              </a:ext>
            </a:extLst>
          </p:cNvPr>
          <p:cNvSpPr txBox="1"/>
          <p:nvPr/>
        </p:nvSpPr>
        <p:spPr>
          <a:xfrm>
            <a:off x="1604718" y="1556238"/>
            <a:ext cx="5692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Tipněte si....</a:t>
            </a:r>
          </a:p>
          <a:p>
            <a:endParaRPr lang="cs-CZ" sz="4400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9B3701F-4E0E-4F22-B262-832785263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94" y="2886487"/>
            <a:ext cx="3244920" cy="1096428"/>
          </a:xfrm>
          <a:prstGeom prst="rect">
            <a:avLst/>
          </a:prstGeom>
        </p:spPr>
      </p:pic>
      <p:pic>
        <p:nvPicPr>
          <p:cNvPr id="7" name="Picture 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79C2A9BC-C76A-410D-BC98-A6C5692C2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0" y="4157526"/>
            <a:ext cx="4572002" cy="93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7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E0B74-F213-594B-A8B1-296A1560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2722562"/>
            <a:ext cx="8208962" cy="706438"/>
          </a:xfrm>
        </p:spPr>
        <p:txBody>
          <a:bodyPr/>
          <a:lstStyle/>
          <a:p>
            <a:pPr algn="ctr"/>
            <a:r>
              <a:rPr lang="cs-CZ" sz="4400" b="0" dirty="0">
                <a:latin typeface="+mn-lt"/>
              </a:rPr>
              <a:t>Můžeme to dělat špatně.</a:t>
            </a:r>
          </a:p>
        </p:txBody>
      </p:sp>
    </p:spTree>
    <p:extLst>
      <p:ext uri="{BB962C8B-B14F-4D97-AF65-F5344CB8AC3E}">
        <p14:creationId xmlns:p14="http://schemas.microsoft.com/office/powerpoint/2010/main" val="3499899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A5C632-C226-4F1C-AE51-E4CA7056C8C3}"/>
              </a:ext>
            </a:extLst>
          </p:cNvPr>
          <p:cNvSpPr txBox="1"/>
          <p:nvPr/>
        </p:nvSpPr>
        <p:spPr>
          <a:xfrm>
            <a:off x="1604717" y="1556238"/>
            <a:ext cx="66600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Google vs. Seznam </a:t>
            </a:r>
          </a:p>
          <a:p>
            <a:endParaRPr lang="cs-CZ" sz="4400" dirty="0"/>
          </a:p>
          <a:p>
            <a:r>
              <a:rPr lang="cs-CZ" sz="4400" dirty="0"/>
              <a:t>71 : 29 (desktop)</a:t>
            </a:r>
          </a:p>
          <a:p>
            <a:r>
              <a:rPr lang="cs-CZ" sz="4400" dirty="0"/>
              <a:t>83 : 17 (mobilní telefony)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18640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8AAC3A-2E8A-4633-B202-11D18D7D2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386983"/>
            <a:ext cx="6172026" cy="64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20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B5372-3AF3-4212-9391-A5B05D28D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68" y="322951"/>
            <a:ext cx="6234093" cy="65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28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EDEA2-5C5C-427B-A1E7-AA5CC1492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1" y="953822"/>
            <a:ext cx="6351281" cy="49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16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F4D20-B82C-4E77-A98D-648CA5172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397977"/>
            <a:ext cx="8505751" cy="34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98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72C7DED-B816-49B2-AFE1-D0C86FAE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6" y="1503491"/>
            <a:ext cx="8118088" cy="35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0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A022A1-8567-450F-BED9-C167D11F3DD3}"/>
              </a:ext>
            </a:extLst>
          </p:cNvPr>
          <p:cNvSpPr txBox="1"/>
          <p:nvPr/>
        </p:nvSpPr>
        <p:spPr>
          <a:xfrm>
            <a:off x="989135" y="1764847"/>
            <a:ext cx="7447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Modelový problém na webu. </a:t>
            </a:r>
          </a:p>
          <a:p>
            <a:endParaRPr lang="cs-CZ" sz="4400" dirty="0"/>
          </a:p>
          <a:p>
            <a:r>
              <a:rPr lang="cs-CZ" sz="4400" dirty="0"/>
              <a:t>Jak přiměju k registraci nové zákazníky?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35782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A022A1-8567-450F-BED9-C167D11F3DD3}"/>
              </a:ext>
            </a:extLst>
          </p:cNvPr>
          <p:cNvSpPr txBox="1"/>
          <p:nvPr/>
        </p:nvSpPr>
        <p:spPr>
          <a:xfrm>
            <a:off x="1947496" y="2659559"/>
            <a:ext cx="5851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Existuje 26 způsobů.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083816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B0CD41B2-2C08-407F-8B3E-8DC902436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2100" dirty="0"/>
              <a:t>Příklad z praxe</a:t>
            </a:r>
            <a:endParaRPr lang="en-US" altLang="en-US" sz="2100" dirty="0"/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B105A034-B90F-402C-87F5-9D10A9105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en-US" sz="1350" dirty="0"/>
              <a:t>Stažení e-booku či jiného materiálu (např. tabulka pro měření)</a:t>
            </a:r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buFont typeface="Arial" charset="0"/>
              <a:buChar char="•"/>
              <a:defRPr/>
            </a:pPr>
            <a:endParaRPr lang="cs-CZ" altLang="en-US" sz="1350" dirty="0"/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1350" dirty="0"/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id="{59C3BE8A-475D-4A85-B1AC-81856DD4B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9" y="2734409"/>
            <a:ext cx="6477706" cy="288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764624AA-5E6F-43A0-89E7-B42674BE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2100" dirty="0"/>
              <a:t>Příklad z praxe</a:t>
            </a:r>
            <a:endParaRPr lang="en-US" altLang="en-US" sz="2100" dirty="0"/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6F3E13E2-ACDA-4357-8A02-B99EF5D40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en-US" sz="1350" dirty="0"/>
              <a:t>Přihlášení se k odběru </a:t>
            </a:r>
            <a:r>
              <a:rPr lang="cs-CZ" altLang="en-US" sz="1350" dirty="0" err="1"/>
              <a:t>newsletteru</a:t>
            </a:r>
            <a:r>
              <a:rPr lang="cs-CZ" altLang="en-US" sz="1350" dirty="0"/>
              <a:t> (lze motivovat voucherem, např. sleva 10 % na první nákup)</a:t>
            </a:r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buFont typeface="Arial" charset="0"/>
              <a:buChar char="•"/>
              <a:defRPr/>
            </a:pPr>
            <a:endParaRPr lang="cs-CZ" altLang="en-US" sz="1350" dirty="0"/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1350" dirty="0"/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F2147FE5-1A76-4069-BEDC-5EFFDC897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867025"/>
            <a:ext cx="60007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71A32BA-B01F-644D-8E01-95063D77E3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FEA2-3E48-A049-B375-6368695075C6}" type="slidenum">
              <a:rPr lang="de-DE" altLang="cs-CZ" smtClean="0"/>
              <a:pPr/>
              <a:t>5</a:t>
            </a:fld>
            <a:endParaRPr lang="de-DE" alt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6D3F76A-479A-3E4B-B25C-F899358E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C81AF71-8EA4-3242-87B8-EC06516CB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23" y="0"/>
            <a:ext cx="9813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648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F210D1B7-5F56-4BD8-910B-F035FC0B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2100" dirty="0"/>
              <a:t>Příklad z praxe</a:t>
            </a:r>
            <a:endParaRPr lang="en-US" altLang="en-US" sz="2100" dirty="0"/>
          </a:p>
        </p:txBody>
      </p:sp>
      <p:sp useBgFill="1">
        <p:nvSpPr>
          <p:cNvPr id="50178" name="Content Placeholder 2">
            <a:extLst>
              <a:ext uri="{FF2B5EF4-FFF2-40B4-BE49-F238E27FC236}">
                <a16:creationId xmlns:a16="http://schemas.microsoft.com/office/drawing/2014/main" id="{211E7B5B-950F-4FC9-98FE-DFEBF8CF1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en-US" sz="1350" dirty="0"/>
              <a:t>Přepošlete příteli</a:t>
            </a:r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buFont typeface="Arial" charset="0"/>
              <a:buChar char="•"/>
              <a:defRPr/>
            </a:pPr>
            <a:endParaRPr lang="cs-CZ" altLang="en-US" sz="1350" dirty="0"/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1350" dirty="0"/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6747E93A-7B56-40E3-BCC8-5D0627EEB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99" y="2159794"/>
            <a:ext cx="3166970" cy="333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184092BB-6E21-49D6-ADCF-860FF3B42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2100" dirty="0"/>
              <a:t>Příklad z praxe</a:t>
            </a:r>
            <a:endParaRPr lang="en-US" altLang="en-US" sz="2100" dirty="0"/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88B6FA96-0F9B-47C1-9952-ECEA6C9F7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altLang="en-US" sz="1350" dirty="0"/>
              <a:t>Exit </a:t>
            </a:r>
            <a:r>
              <a:rPr lang="cs-CZ" altLang="en-US" sz="1350" dirty="0" err="1"/>
              <a:t>intent</a:t>
            </a:r>
            <a:r>
              <a:rPr lang="cs-CZ" altLang="en-US" sz="1350" dirty="0"/>
              <a:t> technology</a:t>
            </a:r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defRPr/>
            </a:pPr>
            <a:endParaRPr lang="cs-CZ" altLang="en-US" sz="1350" dirty="0"/>
          </a:p>
          <a:p>
            <a:pPr eaLnBrk="1" hangingPunct="1">
              <a:buFont typeface="Arial" charset="0"/>
              <a:buChar char="•"/>
              <a:defRPr/>
            </a:pPr>
            <a:endParaRPr lang="cs-CZ" altLang="en-US" sz="1350" dirty="0"/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1350" dirty="0"/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3D708B5D-1C99-4C38-A89D-5165B4CAA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46" y="2176345"/>
            <a:ext cx="5249008" cy="377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D44FC05-5A6A-4957-8F0A-A88C8597B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2100" dirty="0"/>
              <a:t>Příklad z praxe </a:t>
            </a:r>
            <a:endParaRPr lang="en-US" altLang="en-US" sz="2100" dirty="0"/>
          </a:p>
        </p:txBody>
      </p:sp>
      <p:sp useBgFill="1">
        <p:nvSpPr>
          <p:cNvPr id="50178" name="Content Placeholder 2">
            <a:extLst>
              <a:ext uri="{FF2B5EF4-FFF2-40B4-BE49-F238E27FC236}">
                <a16:creationId xmlns:a16="http://schemas.microsoft.com/office/drawing/2014/main" id="{990E3075-B60A-456E-BC3B-4B351A775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Chat - produktová podpora (nutno zadat email před zahájením)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Poradna pro registrované (odborník lékař)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Klubové slevy (věrnostní program)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FB „Vyzvedněte si dárek k narozeninám“ – Dárek Vám zašleme na email – Email: Zde máte sl. kupón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FB status „Vyhrajte X“ – Pro účast v soutěži vyplňte email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Pop – up okno během průchodu webem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Udělat webinář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Vyhodnocení testu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Extra kvalitní články v poradně za registraci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Upozornění na expiraci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Interstitial (formát reklamy přes celé okno prohlížeče na 5 sekund před načtením obrazovky)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Super krátké výzkumy na webu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Nabídnout sladkost za vizitku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Zákaznický affiliate (Pomoz kamarádům, co si chtějí koupit lékárničku)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Uložit do zapamatovatelných (nikoliv na principu cookies)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Dotazy k produktu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Lákat pod vynikajícími články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350" dirty="0"/>
              <a:t>Uspořádat akci a vyžadovat email (lze vyžadovat i při fyzické registraci na akci)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cs-CZ" altLang="en-US" sz="135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cs-CZ" altLang="en-US" sz="1350" dirty="0"/>
          </a:p>
          <a:p>
            <a:pPr eaLnBrk="1" hangingPunct="1"/>
            <a:endParaRPr lang="cs-CZ" altLang="en-US" sz="1350" dirty="0"/>
          </a:p>
          <a:p>
            <a:pPr eaLnBrk="1" hangingPunct="1"/>
            <a:endParaRPr lang="en-US" altLang="en-US" sz="13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0A648903-4F2B-4DD6-A6F9-6DC08801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2100" dirty="0"/>
              <a:t>Příklad z praxe</a:t>
            </a:r>
            <a:endParaRPr lang="en-US" altLang="en-US" sz="2100" dirty="0"/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38C09B33-4AEB-46DD-979C-BBAA90CFF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en-US" sz="1350" dirty="0"/>
              <a:t>Diskuze pod články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en-US" sz="1350" dirty="0"/>
              <a:t>Při fyzickém nákupu / komunikaci se zákaznickou linkou „výhra“ slevy (Kam ji mám zaslat?)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altLang="en-US" sz="1350" dirty="0"/>
          </a:p>
          <a:p>
            <a:pPr eaLnBrk="1" hangingPunct="1">
              <a:buFont typeface="Arial" charset="0"/>
              <a:buChar char="•"/>
              <a:defRPr/>
            </a:pPr>
            <a:endParaRPr lang="cs-CZ" altLang="en-US" sz="1350" dirty="0"/>
          </a:p>
          <a:p>
            <a:pPr eaLnBrk="1" hangingPunct="1">
              <a:defRPr/>
            </a:pPr>
            <a:r>
              <a:rPr lang="cs-CZ" altLang="en-US" sz="1350" dirty="0"/>
              <a:t>Hlavně se vyhnout nakupování emailových adres!</a:t>
            </a:r>
            <a:endParaRPr lang="en-US" altLang="en-US" sz="1350" dirty="0"/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135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A022A1-8567-450F-BED9-C167D11F3DD3}"/>
              </a:ext>
            </a:extLst>
          </p:cNvPr>
          <p:cNvSpPr txBox="1"/>
          <p:nvPr/>
        </p:nvSpPr>
        <p:spPr>
          <a:xfrm>
            <a:off x="2130730" y="2659559"/>
            <a:ext cx="516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Existují jiné cesty?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32255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5" name="Picture 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A803E0C3-6FD6-4B0B-BF18-4C9D25AEA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809625"/>
            <a:ext cx="36957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19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solidFill>
                  <a:schemeClr val="hlink"/>
                </a:solidFill>
              </a:rPr>
              <a:t>Internet</a:t>
            </a:r>
          </a:p>
        </p:txBody>
      </p:sp>
      <p:sp>
        <p:nvSpPr>
          <p:cNvPr id="43010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cs-CZ" altLang="en-US" sz="1800" dirty="0"/>
              <a:t>   Internet a jeho místo v elektronické komunikaci</a:t>
            </a:r>
          </a:p>
          <a:p>
            <a:pPr>
              <a:buFontTx/>
              <a:buChar char="•"/>
            </a:pPr>
            <a:r>
              <a:rPr lang="cs-CZ" altLang="en-US" sz="1800" dirty="0"/>
              <a:t>   Trend: nárůst počtu uživatelů chytrých telefonů</a:t>
            </a:r>
          </a:p>
          <a:p>
            <a:pPr>
              <a:buFontTx/>
              <a:buChar char="•"/>
            </a:pPr>
            <a:r>
              <a:rPr lang="cs-CZ" altLang="en-US" sz="1800" dirty="0"/>
              <a:t>   Trend : propojení chytrých telefonů s okolním světem</a:t>
            </a:r>
          </a:p>
          <a:p>
            <a:pPr>
              <a:buFontTx/>
              <a:buChar char="•"/>
            </a:pPr>
            <a:r>
              <a:rPr lang="cs-CZ" altLang="en-US" sz="1800" dirty="0"/>
              <a:t>   Trend : růst mobilního marketingu</a:t>
            </a:r>
          </a:p>
          <a:p>
            <a:pPr>
              <a:buFontTx/>
              <a:buChar char="•"/>
            </a:pPr>
            <a:r>
              <a:rPr lang="cs-CZ" altLang="en-US" sz="1800" dirty="0"/>
              <a:t>   Trend : mobilní neznamená jen telefony</a:t>
            </a:r>
          </a:p>
          <a:p>
            <a:pPr>
              <a:buFontTx/>
              <a:buChar char="•"/>
            </a:pPr>
            <a:r>
              <a:rPr lang="cs-CZ" altLang="en-US" sz="1800" dirty="0"/>
              <a:t>   Trend : sociální sítě</a:t>
            </a:r>
          </a:p>
          <a:p>
            <a:pPr eaLnBrk="1" hangingPunct="1"/>
            <a:endParaRPr lang="cs-CZ" altLang="en-US" sz="18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Zástupný symbol pro obsah 2"/>
          <p:cNvSpPr>
            <a:spLocks noGrp="1"/>
          </p:cNvSpPr>
          <p:nvPr>
            <p:ph idx="4294967295"/>
          </p:nvPr>
        </p:nvSpPr>
        <p:spPr>
          <a:xfrm>
            <a:off x="2101363" y="2805112"/>
            <a:ext cx="5143500" cy="623888"/>
          </a:xfrm>
        </p:spPr>
        <p:txBody>
          <a:bodyPr/>
          <a:lstStyle/>
          <a:p>
            <a:pPr eaLnBrk="1" hangingPunct="1"/>
            <a:r>
              <a:rPr lang="cs-CZ" altLang="en-US" sz="4400" b="1" dirty="0"/>
              <a:t>Zpátky k internetu.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Z praxe: kampaň proti obezitě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/>
              <a:t>Cíl: přimět k zamyšlení kolik cukru obsahují slazené nápoje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Hlavní sdělení „Naléváte si kila?“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Kampaň propojuje TV spoty s Facebookem, Youtube atd. </a:t>
            </a:r>
          </a:p>
        </p:txBody>
      </p:sp>
      <p:pic>
        <p:nvPicPr>
          <p:cNvPr id="45059" name="Picture 4" descr="proti obezite_f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7038" y="2994025"/>
            <a:ext cx="2932112" cy="1717675"/>
          </a:xfrm>
        </p:spPr>
      </p:pic>
      <p:pic>
        <p:nvPicPr>
          <p:cNvPr id="45060" name="Picture 5" descr="proti obezite_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3838575"/>
            <a:ext cx="21590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proti obezite_new yor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311275"/>
            <a:ext cx="2436813" cy="25654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Z praxe: PR, které změnilo stravování dětí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0213"/>
            <a:ext cx="4029075" cy="4537075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 dirty="0"/>
              <a:t>Cíl kampaně přilákat do školních jídelen dětské strávníky a motivovat je ke zdravému životnímu stylu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V průběhu PR kampaně vzrostl počet dětí, které dají přednost před fast foodem školní jídelně, o 20 procent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nástroje: tiskové zprávy, PR články a exkluzivní spolupráce, 3 TV a Český rozhlas - Radiožurnál</a:t>
            </a:r>
          </a:p>
          <a:p>
            <a:pPr marL="342900" indent="-342900">
              <a:buFontTx/>
              <a:buChar char="•"/>
            </a:pPr>
            <a:endParaRPr lang="cs-CZ" altLang="en-US" sz="1800" dirty="0"/>
          </a:p>
        </p:txBody>
      </p:sp>
      <p:graphicFrame>
        <p:nvGraphicFramePr>
          <p:cNvPr id="46083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667250" y="1639888"/>
          <a:ext cx="4257675" cy="192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53" r:id="rId3" imgW="10258560" imgH="4638600" progId="Paint.Picture">
                  <p:embed/>
                </p:oleObj>
              </mc:Choice>
              <mc:Fallback>
                <p:oleObj r:id="rId3" imgW="10258560" imgH="463860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0" y="1639888"/>
                        <a:ext cx="4257675" cy="192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886325" y="3362325"/>
          <a:ext cx="4029075" cy="188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54" r:id="rId5" imgW="10096560" imgH="4724280" progId="Paint.Picture">
                  <p:embed/>
                </p:oleObj>
              </mc:Choice>
              <mc:Fallback>
                <p:oleObj r:id="rId5" imgW="10096560" imgH="472428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325" y="3362325"/>
                        <a:ext cx="4029075" cy="188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6"/>
          <p:cNvGraphicFramePr>
            <a:graphicFrameLocks/>
          </p:cNvGraphicFramePr>
          <p:nvPr/>
        </p:nvGraphicFramePr>
        <p:xfrm>
          <a:off x="4067175" y="4419600"/>
          <a:ext cx="3724275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55" r:id="rId7" imgW="8362800" imgH="4543560" progId="Paint.Picture">
                  <p:embed/>
                </p:oleObj>
              </mc:Choice>
              <mc:Fallback>
                <p:oleObj r:id="rId7" imgW="8362800" imgH="4543560" progId="Paint.Picture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4419600"/>
                        <a:ext cx="3724275" cy="220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446B238-9FDC-954E-929F-3A1F7361A597}"/>
              </a:ext>
            </a:extLst>
          </p:cNvPr>
          <p:cNvSpPr txBox="1"/>
          <p:nvPr/>
        </p:nvSpPr>
        <p:spPr>
          <a:xfrm>
            <a:off x="858252" y="3090446"/>
            <a:ext cx="7427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Nebo dobře.</a:t>
            </a:r>
          </a:p>
        </p:txBody>
      </p:sp>
    </p:spTree>
    <p:extLst>
      <p:ext uri="{BB962C8B-B14F-4D97-AF65-F5344CB8AC3E}">
        <p14:creationId xmlns:p14="http://schemas.microsoft.com/office/powerpoint/2010/main" val="2026879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Nárůst reklamních výdajů na internetu v ČR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cs-CZ" altLang="en-US" dirty="0"/>
              <a:t>   </a:t>
            </a:r>
            <a:r>
              <a:rPr lang="cs-CZ" altLang="en-US" sz="1800" dirty="0"/>
              <a:t>čeští zadavatelé utratili 34 mld Kč (rok 2019) – druhé místo za TV</a:t>
            </a:r>
          </a:p>
          <a:p>
            <a:pPr>
              <a:buFontTx/>
              <a:buChar char="•"/>
            </a:pPr>
            <a:r>
              <a:rPr lang="cs-CZ" altLang="en-US" sz="1800" dirty="0"/>
              <a:t>   nejlevnější způsob propagace na jednoho osloveného uživatele</a:t>
            </a:r>
          </a:p>
          <a:p>
            <a:pPr lvl="1" eaLnBrk="1" hangingPunct="1"/>
            <a:endParaRPr lang="cs-CZ" alt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Výhody</a:t>
            </a:r>
          </a:p>
        </p:txBody>
      </p:sp>
      <p:sp>
        <p:nvSpPr>
          <p:cNvPr id="48130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cs-CZ" altLang="en-US" sz="1800" dirty="0">
                <a:latin typeface="Webdings" charset="2"/>
              </a:rPr>
              <a:t>a</a:t>
            </a:r>
            <a:r>
              <a:rPr lang="cs-CZ" altLang="en-US" sz="1800" dirty="0"/>
              <a:t> měřitelnost</a:t>
            </a:r>
          </a:p>
          <a:p>
            <a:pPr eaLnBrk="1" hangingPunct="1"/>
            <a:r>
              <a:rPr lang="cs-CZ" altLang="en-US" sz="1800" dirty="0">
                <a:latin typeface="Webdings" charset="2"/>
              </a:rPr>
              <a:t>a</a:t>
            </a:r>
            <a:r>
              <a:rPr lang="cs-CZ" altLang="en-US" sz="1800" dirty="0"/>
              <a:t> </a:t>
            </a:r>
            <a:r>
              <a:rPr lang="cs-CZ" altLang="en-US" sz="1800" dirty="0">
                <a:hlinkClick r:id="rId3"/>
              </a:rPr>
              <a:t>zacílení</a:t>
            </a:r>
            <a:endParaRPr lang="cs-CZ" altLang="en-US" sz="1800" dirty="0"/>
          </a:p>
          <a:p>
            <a:pPr eaLnBrk="1" hangingPunct="1"/>
            <a:r>
              <a:rPr lang="cs-CZ" altLang="en-US" sz="1800" dirty="0">
                <a:latin typeface="Webdings" charset="2"/>
              </a:rPr>
              <a:t>a</a:t>
            </a:r>
            <a:r>
              <a:rPr lang="cs-CZ" altLang="en-US" sz="1800" dirty="0"/>
              <a:t> interaktivita</a:t>
            </a:r>
          </a:p>
          <a:p>
            <a:pPr eaLnBrk="1" hangingPunct="1"/>
            <a:r>
              <a:rPr lang="cs-CZ" altLang="en-US" sz="1800" dirty="0">
                <a:latin typeface="Webdings" charset="2"/>
              </a:rPr>
              <a:t>a</a:t>
            </a:r>
            <a:r>
              <a:rPr lang="cs-CZ" altLang="en-US" sz="1800" dirty="0"/>
              <a:t> non stop dostupnost</a:t>
            </a:r>
          </a:p>
          <a:p>
            <a:pPr eaLnBrk="1" hangingPunct="1"/>
            <a:r>
              <a:rPr lang="cs-CZ" altLang="en-US" sz="1800" dirty="0">
                <a:latin typeface="Webdings" charset="2"/>
              </a:rPr>
              <a:t>a</a:t>
            </a:r>
            <a:r>
              <a:rPr lang="cs-CZ" altLang="en-US" sz="1800" dirty="0"/>
              <a:t> flexibilita</a:t>
            </a:r>
          </a:p>
          <a:p>
            <a:pPr eaLnBrk="1" hangingPunct="1"/>
            <a:r>
              <a:rPr lang="cs-CZ" altLang="en-US" sz="1800" dirty="0">
                <a:latin typeface="Webdings" charset="2"/>
              </a:rPr>
              <a:t>a</a:t>
            </a:r>
            <a:r>
              <a:rPr lang="cs-CZ" altLang="en-US" sz="1800" dirty="0"/>
              <a:t> bezprostřední zpětná vazba</a:t>
            </a:r>
          </a:p>
          <a:p>
            <a:pPr eaLnBrk="1" hangingPunct="1"/>
            <a:r>
              <a:rPr lang="cs-CZ" altLang="en-US" sz="1800" dirty="0">
                <a:latin typeface="Webdings" charset="2"/>
              </a:rPr>
              <a:t>a</a:t>
            </a:r>
            <a:r>
              <a:rPr lang="cs-CZ" altLang="en-US" sz="1800" dirty="0"/>
              <a:t> trvalý nárůst počtu uživatelů internetu</a:t>
            </a:r>
          </a:p>
          <a:p>
            <a:pPr eaLnBrk="1" hangingPunct="1">
              <a:buFont typeface="Webdings" charset="2"/>
              <a:buChar char="a"/>
            </a:pPr>
            <a:r>
              <a:rPr lang="cs-CZ" altLang="en-US" sz="1800" dirty="0"/>
              <a:t>multimediální charakter</a:t>
            </a:r>
          </a:p>
          <a:p>
            <a:pPr eaLnBrk="1" hangingPunct="1"/>
            <a:endParaRPr lang="cs-CZ" altLang="en-US" sz="1800" dirty="0"/>
          </a:p>
        </p:txBody>
      </p:sp>
      <p:graphicFrame>
        <p:nvGraphicFramePr>
          <p:cNvPr id="48132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1886579"/>
              </p:ext>
            </p:extLst>
          </p:nvPr>
        </p:nvGraphicFramePr>
        <p:xfrm>
          <a:off x="4715669" y="1223719"/>
          <a:ext cx="3997325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3" r:id="rId4" imgW="8210520" imgH="5343480" progId="Paint.Picture">
                  <p:embed/>
                </p:oleObj>
              </mc:Choice>
              <mc:Fallback>
                <p:oleObj r:id="rId4" imgW="8210520" imgH="5343480" progId="Paint.Picture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5669" y="1223719"/>
                        <a:ext cx="3997325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Sdělení a možnosti internetu</a:t>
            </a:r>
          </a:p>
        </p:txBody>
      </p:sp>
      <p:sp>
        <p:nvSpPr>
          <p:cNvPr id="49154" name="Zástupný symbol pro obsah 2"/>
          <p:cNvSpPr txBox="1">
            <a:spLocks noChangeArrowheads="1"/>
          </p:cNvSpPr>
          <p:nvPr/>
        </p:nvSpPr>
        <p:spPr bwMode="auto">
          <a:xfrm>
            <a:off x="611188" y="1700213"/>
            <a:ext cx="82089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246063" indent="-244475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en-US" dirty="0"/>
              <a:t>  </a:t>
            </a:r>
            <a:r>
              <a:rPr lang="cs-CZ" altLang="en-US" sz="1800" dirty="0"/>
              <a:t>k dispozici pestrá paleta klasických internetových kampaní (reklama v</a:t>
            </a:r>
            <a:br>
              <a:rPr lang="cs-CZ" altLang="en-US" sz="1800" dirty="0"/>
            </a:br>
            <a:r>
              <a:rPr lang="cs-CZ" altLang="en-US" sz="1800" dirty="0"/>
              <a:t>  katalozích, PPC…)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en-US" sz="1800" dirty="0"/>
              <a:t>  nutno hledat další příležitosti pro chytré kampaně na nejvíce</a:t>
            </a:r>
            <a:br>
              <a:rPr lang="cs-CZ" altLang="en-US" sz="1800" dirty="0"/>
            </a:br>
            <a:r>
              <a:rPr lang="cs-CZ" altLang="en-US" sz="1800" dirty="0"/>
              <a:t>  navštěvovaném prostoru (Wikipedie, Google </a:t>
            </a:r>
            <a:r>
              <a:rPr lang="cs-CZ" altLang="en-US" sz="1800" dirty="0" err="1"/>
              <a:t>Maps</a:t>
            </a:r>
            <a:r>
              <a:rPr lang="cs-CZ" altLang="en-US" sz="1800" dirty="0"/>
              <a:t>,...)</a:t>
            </a:r>
          </a:p>
          <a:p>
            <a:pPr lvl="1" eaLnBrk="1" hangingPunct="1"/>
            <a:endParaRPr lang="cs-CZ" altLang="en-US" sz="1800" dirty="0"/>
          </a:p>
          <a:p>
            <a:pPr lvl="1" eaLnBrk="1" hangingPunct="1">
              <a:buFontTx/>
              <a:buNone/>
            </a:pPr>
            <a:r>
              <a:rPr lang="cs-CZ" altLang="en-US" sz="1800" b="1" dirty="0" err="1"/>
              <a:t>Youtube</a:t>
            </a:r>
            <a:endParaRPr lang="cs-CZ" altLang="en-US" sz="1800" b="1" dirty="0"/>
          </a:p>
          <a:p>
            <a:pPr lvl="1" eaLnBrk="1" hangingPunct="1">
              <a:buFontTx/>
              <a:buNone/>
            </a:pPr>
            <a:endParaRPr lang="cs-CZ" altLang="en-US" sz="1800" b="1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en-US" dirty="0"/>
              <a:t>   </a:t>
            </a:r>
            <a:r>
              <a:rPr lang="cs-CZ" altLang="en-US" sz="1800" dirty="0"/>
              <a:t>příklad exponovaného kanálu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en-US" sz="1800" dirty="0"/>
              <a:t>   největší server pro sdílení video souborů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en-US" sz="1800" dirty="0"/>
              <a:t>   ideální pro video </a:t>
            </a:r>
            <a:r>
              <a:rPr lang="cs-CZ" altLang="en-US" sz="1800" dirty="0" err="1"/>
              <a:t>blogging</a:t>
            </a:r>
            <a:endParaRPr lang="cs-CZ" altLang="en-US" sz="1800" dirty="0"/>
          </a:p>
          <a:p>
            <a:pPr lvl="1" eaLnBrk="1" hangingPunct="1"/>
            <a:endParaRPr lang="cs-CZ" altLang="en-US" sz="1800" dirty="0"/>
          </a:p>
        </p:txBody>
      </p:sp>
      <p:sp>
        <p:nvSpPr>
          <p:cNvPr id="49156" name="Zástupný symbol pro číslo snímku 7"/>
          <p:cNvSpPr txBox="1">
            <a:spLocks noGrp="1" noChangeArrowheads="1"/>
          </p:cNvSpPr>
          <p:nvPr/>
        </p:nvSpPr>
        <p:spPr bwMode="auto">
          <a:xfrm>
            <a:off x="2009775" y="6546850"/>
            <a:ext cx="25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DE" altLang="cs-CZ" sz="800"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DD70DAD-B771-43E3-ABF8-0D6500C45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46" y="3580718"/>
            <a:ext cx="3182815" cy="163581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Nadpis 1"/>
          <p:cNvSpPr>
            <a:spLocks noGrp="1"/>
          </p:cNvSpPr>
          <p:nvPr>
            <p:ph type="title" idx="4294967295"/>
          </p:nvPr>
        </p:nvSpPr>
        <p:spPr>
          <a:xfrm>
            <a:off x="539750" y="765175"/>
            <a:ext cx="8208963" cy="706438"/>
          </a:xfrm>
        </p:spPr>
        <p:txBody>
          <a:bodyPr/>
          <a:lstStyle/>
          <a:p>
            <a:pPr eaLnBrk="1" hangingPunct="1"/>
            <a:r>
              <a:rPr lang="cs-CZ" altLang="en-US" dirty="0"/>
              <a:t>Existují další možnosti?</a:t>
            </a:r>
          </a:p>
        </p:txBody>
      </p:sp>
      <p:sp>
        <p:nvSpPr>
          <p:cNvPr id="50178" name="Zástupný symbol pro obsah 2"/>
          <p:cNvSpPr>
            <a:spLocks noGrp="1"/>
          </p:cNvSpPr>
          <p:nvPr>
            <p:ph idx="4294967295"/>
          </p:nvPr>
        </p:nvSpPr>
        <p:spPr>
          <a:xfrm>
            <a:off x="539750" y="2708275"/>
            <a:ext cx="5761038" cy="504825"/>
          </a:xfrm>
        </p:spPr>
        <p:txBody>
          <a:bodyPr/>
          <a:lstStyle/>
          <a:p>
            <a:pPr eaLnBrk="1" hangingPunct="1"/>
            <a:r>
              <a:rPr lang="cs-CZ" altLang="en-US" sz="1800" b="1"/>
              <a:t>…držet krok s aktuálními trendy...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342900" indent="-342900" eaLnBrk="1" hangingPunct="1"/>
            <a:r>
              <a:rPr lang="cs-CZ" altLang="en-US" dirty="0"/>
              <a:t>Šance a výzvy</a:t>
            </a:r>
          </a:p>
        </p:txBody>
      </p:sp>
      <p:sp>
        <p:nvSpPr>
          <p:cNvPr id="54274" name="Zástupný symbol pro obsah 2"/>
          <p:cNvSpPr>
            <a:spLocks noGrp="1"/>
          </p:cNvSpPr>
          <p:nvPr>
            <p:ph idx="4294967295"/>
          </p:nvPr>
        </p:nvSpPr>
        <p:spPr>
          <a:xfrm>
            <a:off x="612775" y="1700213"/>
            <a:ext cx="8207375" cy="3960812"/>
          </a:xfrm>
        </p:spPr>
        <p:txBody>
          <a:bodyPr/>
          <a:lstStyle/>
          <a:p>
            <a:pPr lvl="1" eaLnBrk="1" hangingPunct="1">
              <a:buFont typeface="Wingdings" charset="2"/>
              <a:buNone/>
            </a:pPr>
            <a:r>
              <a:rPr lang="cs-CZ" altLang="en-US" sz="1800" b="1" dirty="0"/>
              <a:t>QR</a:t>
            </a:r>
          </a:p>
          <a:p>
            <a:pPr>
              <a:buFontTx/>
              <a:buChar char="•"/>
            </a:pPr>
            <a:r>
              <a:rPr lang="cs-CZ" altLang="en-US" sz="1800" dirty="0"/>
              <a:t>   jedná se o kód obsahující textovou zprávu nebo detailní kontaktní informace  </a:t>
            </a:r>
          </a:p>
          <a:p>
            <a:pPr>
              <a:buFontTx/>
              <a:buChar char="•"/>
            </a:pPr>
            <a:r>
              <a:rPr lang="cs-CZ" altLang="en-US" sz="1800" dirty="0"/>
              <a:t>   snadný a zajímavý způsob jak přivést osobu na web</a:t>
            </a:r>
          </a:p>
          <a:p>
            <a:pPr>
              <a:buFontTx/>
              <a:buChar char="•"/>
            </a:pPr>
            <a:r>
              <a:rPr lang="cs-CZ" altLang="en-US" sz="1800" dirty="0"/>
              <a:t>   QR kód může být součástí:</a:t>
            </a:r>
          </a:p>
          <a:p>
            <a:pPr eaLnBrk="1" hangingPunct="1"/>
            <a:endParaRPr lang="cs-CZ" altLang="en-US" sz="1800" dirty="0"/>
          </a:p>
          <a:p>
            <a:pPr eaLnBrk="1" hangingPunct="1">
              <a:buFont typeface="Webdings" charset="2"/>
              <a:buChar char="a"/>
            </a:pPr>
            <a:r>
              <a:rPr lang="cs-CZ" altLang="en-US" sz="1800" dirty="0"/>
              <a:t>novinového článku</a:t>
            </a:r>
          </a:p>
          <a:p>
            <a:pPr eaLnBrk="1" hangingPunct="1">
              <a:buFont typeface="Webdings" charset="2"/>
              <a:buChar char="a"/>
            </a:pPr>
            <a:r>
              <a:rPr lang="cs-CZ" altLang="en-US" sz="1800" dirty="0"/>
              <a:t>webové stránky</a:t>
            </a:r>
          </a:p>
          <a:p>
            <a:pPr eaLnBrk="1" hangingPunct="1">
              <a:buFont typeface="Webdings" charset="2"/>
              <a:buChar char="a"/>
            </a:pPr>
            <a:r>
              <a:rPr lang="cs-CZ" altLang="en-US" sz="1800" dirty="0"/>
              <a:t>propagačních materiálů </a:t>
            </a:r>
          </a:p>
          <a:p>
            <a:pPr eaLnBrk="1" hangingPunct="1">
              <a:buFont typeface="Webdings" charset="2"/>
              <a:buChar char="a"/>
            </a:pPr>
            <a:r>
              <a:rPr lang="cs-CZ" altLang="en-US" sz="1800" dirty="0"/>
              <a:t>firemních vizitek</a:t>
            </a:r>
          </a:p>
          <a:p>
            <a:pPr eaLnBrk="1" hangingPunct="1"/>
            <a:endParaRPr lang="cs-CZ" altLang="en-US" sz="1800" dirty="0"/>
          </a:p>
        </p:txBody>
      </p:sp>
      <p:sp>
        <p:nvSpPr>
          <p:cNvPr id="54275" name="Zástupný symbol pro číslo snímku 7"/>
          <p:cNvSpPr txBox="1">
            <a:spLocks noGrp="1" noChangeArrowheads="1"/>
          </p:cNvSpPr>
          <p:nvPr/>
        </p:nvSpPr>
        <p:spPr bwMode="auto">
          <a:xfrm>
            <a:off x="2009775" y="6546850"/>
            <a:ext cx="25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DE" altLang="cs-CZ" sz="800" dirty="0"/>
          </a:p>
        </p:txBody>
      </p:sp>
      <p:pic>
        <p:nvPicPr>
          <p:cNvPr id="54276" name="Picture 2" descr="D:\BlackBerry\pictures\IMG00034-20110302-1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08275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517" y="3956050"/>
            <a:ext cx="14335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C1F25E4D-B992-4179-BDC8-997D61A9E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1175"/>
            <a:ext cx="2393585" cy="182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22356-7520-4EE7-A1F5-C4F54AB99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622" y="338138"/>
            <a:ext cx="1355196" cy="136207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en-US" dirty="0"/>
              <a:t>Ústav veřejného zdraví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6FB5C9A2-4ACB-41AE-B4DF-E79F222E7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92" y="1760171"/>
            <a:ext cx="4319954" cy="431995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Sociální sítě v České republice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342900" indent="-342900">
              <a:buFontTx/>
              <a:buChar char="•"/>
              <a:defRPr/>
            </a:pPr>
            <a:r>
              <a:rPr lang="cs-CZ" altLang="en-US" sz="1800" dirty="0"/>
              <a:t>YouTube 5,7 mil. uživatelů</a:t>
            </a:r>
          </a:p>
          <a:p>
            <a:pPr marL="342900" indent="-342900">
              <a:buFontTx/>
              <a:buChar char="•"/>
              <a:defRPr/>
            </a:pPr>
            <a:r>
              <a:rPr lang="cs-CZ" altLang="en-US" sz="1800" dirty="0"/>
              <a:t>Facebook 5,1 mil uživatelů (ve věku 13-18 jen 250 tis. a tato generace vnímá Facebook jako síť jejich rodičů a babiček)</a:t>
            </a:r>
          </a:p>
          <a:p>
            <a:pPr marL="342900" indent="-342900">
              <a:buFontTx/>
              <a:buChar char="•"/>
              <a:defRPr/>
            </a:pPr>
            <a:r>
              <a:rPr lang="cs-CZ" altLang="en-US" sz="1800" dirty="0"/>
              <a:t>Instagram 2,4 mil. uživatelů</a:t>
            </a:r>
          </a:p>
          <a:p>
            <a:pPr marL="342900" indent="-342900">
              <a:buFontTx/>
              <a:buChar char="•"/>
              <a:defRPr/>
            </a:pPr>
            <a:r>
              <a:rPr lang="cs-CZ" altLang="en-US" sz="1800" dirty="0"/>
              <a:t>TikTok 0,6 mil. uživatelů</a:t>
            </a:r>
          </a:p>
          <a:p>
            <a:pPr marL="342900" indent="-342900">
              <a:buFontTx/>
              <a:buChar char="•"/>
              <a:defRPr/>
            </a:pPr>
            <a:r>
              <a:rPr lang="cs-CZ" altLang="en-US" sz="1800" dirty="0"/>
              <a:t>LinkedIn 1,7 mil. uživatelů</a:t>
            </a:r>
          </a:p>
          <a:p>
            <a:pPr marL="342900" indent="-342900">
              <a:buFontTx/>
              <a:buChar char="•"/>
              <a:defRPr/>
            </a:pPr>
            <a:r>
              <a:rPr lang="cs-CZ" altLang="en-US" sz="1800" dirty="0"/>
              <a:t>Twitter 0,4 mil. uživatelů</a:t>
            </a:r>
          </a:p>
          <a:p>
            <a:pPr>
              <a:defRPr/>
            </a:pPr>
            <a:endParaRPr lang="cs-CZ" altLang="en-US" sz="1800" dirty="0"/>
          </a:p>
          <a:p>
            <a:pPr lvl="1" eaLnBrk="1" hangingPunct="1">
              <a:buFont typeface="Wingdings" pitchFamily="2" charset="2"/>
              <a:buNone/>
              <a:defRPr/>
            </a:pPr>
            <a:br>
              <a:rPr lang="cs-CZ" altLang="en-US" sz="1800" dirty="0"/>
            </a:br>
            <a:br>
              <a:rPr lang="cs-CZ" altLang="en-US" sz="1800" dirty="0"/>
            </a:br>
            <a:endParaRPr lang="cs-CZ" altLang="en-US" sz="18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Sociální sítě</a:t>
            </a:r>
          </a:p>
        </p:txBody>
      </p:sp>
      <p:sp>
        <p:nvSpPr>
          <p:cNvPr id="60418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lvl="1" eaLnBrk="1" hangingPunct="1">
              <a:buFont typeface="Wingdings" charset="2"/>
              <a:buNone/>
            </a:pPr>
            <a:r>
              <a:rPr lang="cs-CZ" altLang="en-US" sz="1800" b="1"/>
              <a:t>Facebook</a:t>
            </a:r>
          </a:p>
          <a:p>
            <a:pPr>
              <a:buFontTx/>
              <a:buChar char="•"/>
            </a:pPr>
            <a:r>
              <a:rPr lang="cs-CZ" altLang="en-US" sz="1800"/>
              <a:t>   např. Adidas propojuje FCB se vším co má</a:t>
            </a:r>
          </a:p>
          <a:p>
            <a:pPr>
              <a:buFontTx/>
              <a:buChar char="•"/>
            </a:pPr>
            <a:r>
              <a:rPr lang="cs-CZ" altLang="en-US" sz="1800"/>
              <a:t>   ovlivňuje růst sociální sítí v telefonech</a:t>
            </a:r>
          </a:p>
          <a:p>
            <a:pPr>
              <a:buFontTx/>
              <a:buChar char="•"/>
            </a:pPr>
            <a:r>
              <a:rPr lang="cs-CZ" altLang="en-US" sz="1800"/>
              <a:t>   standardní možnosti </a:t>
            </a:r>
            <a:r>
              <a:rPr lang="cs-CZ" altLang="en-US" sz="1800">
                <a:hlinkClick r:id="rId2"/>
              </a:rPr>
              <a:t>cílení</a:t>
            </a:r>
            <a:r>
              <a:rPr lang="cs-CZ" altLang="en-US" sz="1800"/>
              <a:t> </a:t>
            </a:r>
          </a:p>
          <a:p>
            <a:pPr lvl="1" eaLnBrk="1" hangingPunct="1">
              <a:buFont typeface="Wingdings" charset="2"/>
              <a:buNone/>
            </a:pPr>
            <a:endParaRPr lang="cs-CZ" altLang="en-US" sz="1800"/>
          </a:p>
          <a:p>
            <a:pPr lvl="1" eaLnBrk="1" hangingPunct="1">
              <a:buClrTx/>
              <a:buFont typeface="Wingdings" charset="2"/>
              <a:buNone/>
            </a:pPr>
            <a:endParaRPr lang="cs-CZ" altLang="en-US" sz="1800"/>
          </a:p>
          <a:p>
            <a:pPr lvl="1" eaLnBrk="1" hangingPunct="1">
              <a:buClrTx/>
              <a:buFont typeface="Wingdings" charset="2"/>
              <a:buNone/>
            </a:pPr>
            <a:endParaRPr lang="cs-CZ" altLang="en-US" sz="1800"/>
          </a:p>
          <a:p>
            <a:pPr eaLnBrk="1" hangingPunct="1"/>
            <a:endParaRPr lang="cs-CZ" altLang="en-US" sz="180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349500"/>
            <a:ext cx="24765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Zástupný symbol pro číslo snímku 7"/>
          <p:cNvSpPr txBox="1">
            <a:spLocks noGrp="1" noChangeArrowheads="1"/>
          </p:cNvSpPr>
          <p:nvPr/>
        </p:nvSpPr>
        <p:spPr bwMode="auto">
          <a:xfrm>
            <a:off x="2009775" y="6546850"/>
            <a:ext cx="25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DE" altLang="cs-CZ" sz="800" dirty="0"/>
          </a:p>
        </p:txBody>
      </p:sp>
      <p:pic>
        <p:nvPicPr>
          <p:cNvPr id="60421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064794"/>
            <a:ext cx="25971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F756DC0-4F36-4F4C-A3C6-EFD839E7E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74" y="3233243"/>
            <a:ext cx="5225672" cy="3313607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Televize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cs-CZ" altLang="en-US" sz="1800" b="1" dirty="0"/>
              <a:t>	ANO</a:t>
            </a:r>
            <a:br>
              <a:rPr lang="cs-CZ" altLang="en-US" sz="1800" b="1" dirty="0"/>
            </a:br>
            <a:endParaRPr lang="cs-CZ" altLang="en-US" sz="1800" b="1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Velmi přesvědčivé médium schopné nastolovat témata 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Lze snadno vzbudit emoce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Možnost okamžitého zasažení diváků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Řada parametrů sledující úspěšnost zásahu</a:t>
            </a:r>
          </a:p>
          <a:p>
            <a:pPr marL="342900" indent="-342900">
              <a:lnSpc>
                <a:spcPct val="90000"/>
              </a:lnSpc>
            </a:pPr>
            <a:r>
              <a:rPr lang="cs-CZ" altLang="en-US" sz="1800" b="1" dirty="0"/>
              <a:t>	</a:t>
            </a:r>
          </a:p>
          <a:p>
            <a:pPr marL="342900" indent="-342900">
              <a:lnSpc>
                <a:spcPct val="90000"/>
              </a:lnSpc>
            </a:pPr>
            <a:r>
              <a:rPr lang="cs-CZ" altLang="en-US" sz="1800" b="1" dirty="0"/>
              <a:t>	NE</a:t>
            </a:r>
            <a:br>
              <a:rPr lang="cs-CZ" altLang="en-US" sz="1800" b="1" dirty="0"/>
            </a:br>
            <a:endParaRPr lang="cs-CZ" altLang="en-US" sz="1800" b="1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Vysoké náklady na reklamu a produkci TV spotu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r>
              <a:rPr lang="cs-CZ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Nejlevnější reklama je desetivteřinový spot v pořadu Snídaně s Novou, který přijde na zhruba 15 000 korun. Půlminutový stojí dvakrát více. Na druhém konci jsou třicetivteřinové reklamy v nejsledovanějších pořadech jako Sportovní noviny nebo svého času Pojišťovna štěstí, kde půlminutová reklama stála 350 až 400 tisíc korun.</a:t>
            </a:r>
          </a:p>
          <a:p>
            <a:r>
              <a:rPr lang="cs-CZ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Ceny jsou orientační, protože se vypočítávají z počtu diváků, kteří se na reklamu skutečně dívali. Platí se předem podle odhadu a po odvysílání se cena zpětně koriguje. Základní televizní reklamní kampaň na Nově přijde na minimálně 300 000 korun.</a:t>
            </a:r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>
              <a:lnSpc>
                <a:spcPct val="90000"/>
              </a:lnSpc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028916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Z praxe: Protikuřácká kampaň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0213"/>
            <a:ext cx="4029075" cy="4537075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/>
              <a:t>Evropská komise zahájila reklamní kampaň HELP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TV a internet jako hlavní mediatyp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Na stovce TV programů se v EU objevily tři protikuřácké spoty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Cílová skupina: mladí lidé</a:t>
            </a:r>
          </a:p>
          <a:p>
            <a:pPr marL="342900" indent="-342900"/>
            <a:endParaRPr lang="cs-CZ" altLang="en-US" sz="1800"/>
          </a:p>
          <a:p>
            <a:pPr marL="342900" indent="-342900"/>
            <a:endParaRPr lang="cs-CZ" altLang="en-US" sz="1800"/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5063" y="1484313"/>
            <a:ext cx="3813175" cy="2235200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ED68108-A312-4ACF-A391-5C3D1AC90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19" y="3487719"/>
            <a:ext cx="5060481" cy="3370281"/>
          </a:xfrm>
          <a:prstGeom prst="rect">
            <a:avLst/>
          </a:prstGeom>
        </p:spPr>
      </p:pic>
      <p:pic>
        <p:nvPicPr>
          <p:cNvPr id="8" name="Content Placeholder 3" descr="A picture containing indoor&#10;&#10;Description automatically generated">
            <a:extLst>
              <a:ext uri="{FF2B5EF4-FFF2-40B4-BE49-F238E27FC236}">
                <a16:creationId xmlns:a16="http://schemas.microsoft.com/office/drawing/2014/main" id="{DFFF7987-A9FD-4559-A3F3-A0D5B9C86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5711748" cy="37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520F081-F1BB-461A-B29B-D89F7025E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34" y="4952143"/>
            <a:ext cx="1083567" cy="108356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Z praxe: Protikuřácká kampaň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0213"/>
            <a:ext cx="4029075" cy="4537075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 dirty="0"/>
              <a:t>Návaznost na předchozí kampaň obsahující obrazovou galerii 42 fotografií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Hlavní sdělení „Nezačínejte kouřit“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Vedlejší sdělení „Jak přestat s kouřením“ a „Nebezpečí pasivního kouření“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Roční rozpočet cca 16, 8 mil. EUR</a:t>
            </a:r>
          </a:p>
          <a:p>
            <a:pPr marL="342900" indent="-342900">
              <a:buFontTx/>
              <a:buChar char="•"/>
            </a:pPr>
            <a:endParaRPr lang="cs-CZ" altLang="en-US" sz="1800" dirty="0"/>
          </a:p>
        </p:txBody>
      </p:sp>
      <p:pic>
        <p:nvPicPr>
          <p:cNvPr id="2765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6650" y="1557338"/>
            <a:ext cx="3808413" cy="2232025"/>
          </a:xfr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Z praxe: region Trabzon v Turecku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cs-CZ" altLang="en-US" sz="1800"/>
              <a:t>   Výskyt onemocnění v důsledku nedostatku jodu  </a:t>
            </a:r>
          </a:p>
          <a:p>
            <a:pPr>
              <a:buFontTx/>
              <a:buChar char="•"/>
            </a:pPr>
            <a:r>
              <a:rPr lang="cs-CZ" altLang="en-US" sz="1800"/>
              <a:t>   Edukační program pro zvýšení užití jodizované soli</a:t>
            </a:r>
          </a:p>
          <a:p>
            <a:pPr>
              <a:buFontTx/>
              <a:buChar char="•"/>
            </a:pPr>
            <a:r>
              <a:rPr lang="cs-CZ" altLang="en-US" sz="1800"/>
              <a:t>   Po intervenci byl zaznamenán nárůst v konzumaci z 54,5 % na 62,4 %</a:t>
            </a:r>
          </a:p>
          <a:p>
            <a:pPr>
              <a:buFontTx/>
              <a:buChar char="•"/>
            </a:pPr>
            <a:r>
              <a:rPr lang="cs-CZ" altLang="en-US" sz="1800"/>
              <a:t>   Navrženo, aby se využití místních médií stalo součástí národní strategie v</a:t>
            </a:r>
            <a:br>
              <a:rPr lang="cs-CZ" altLang="en-US" sz="1800"/>
            </a:br>
            <a:r>
              <a:rPr lang="cs-CZ" altLang="en-US" sz="1800"/>
              <a:t>    předcházení onemocnění z nedostatku jodu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Televize v ČR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 dirty="0"/>
              <a:t>V současnosti tendence diváků k využití většího spektra stanic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skupina Nova, skupina Prima a Česká televize: sledovanost 81 %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V ČR podíly na trhu sledovanosti ve skupině dospělých 15+ (2019):</a:t>
            </a:r>
          </a:p>
          <a:p>
            <a:pPr marL="342900" indent="-342900"/>
            <a:r>
              <a:rPr lang="cs-CZ" altLang="en-US" sz="1800" dirty="0"/>
              <a:t>	Skupina Nova 28 % (Nova, Nova </a:t>
            </a:r>
            <a:r>
              <a:rPr lang="cs-CZ" altLang="en-US" sz="1800" dirty="0" err="1"/>
              <a:t>Cinema</a:t>
            </a:r>
            <a:r>
              <a:rPr lang="cs-CZ" altLang="en-US" sz="1800" dirty="0"/>
              <a:t>, Fanda), skupina ČT 30 % (ČT1, ČT2, ČT Sport, ČT 24, ČT art), skupina Prima 24 % (Prima, Prima </a:t>
            </a:r>
            <a:r>
              <a:rPr lang="cs-CZ" altLang="en-US" sz="1800" dirty="0" err="1"/>
              <a:t>Cool</a:t>
            </a:r>
            <a:r>
              <a:rPr lang="cs-CZ" altLang="en-US" sz="1800" dirty="0"/>
              <a:t>), Barrandov 7 % a další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snaha o vykompenzování ztráty pozornosti internetem: </a:t>
            </a:r>
            <a:r>
              <a:rPr lang="cs-CZ" altLang="en-US" sz="1800" dirty="0" err="1"/>
              <a:t>Voyo.cz</a:t>
            </a:r>
            <a:r>
              <a:rPr lang="cs-CZ" altLang="en-US" sz="1800" dirty="0"/>
              <a:t> (Nova), </a:t>
            </a:r>
            <a:r>
              <a:rPr lang="cs-CZ" altLang="en-US" sz="1800" dirty="0" err="1"/>
              <a:t>PrimaPlay.cz</a:t>
            </a:r>
            <a:r>
              <a:rPr lang="cs-CZ" altLang="en-US" sz="1800" dirty="0"/>
              <a:t> (Prima), </a:t>
            </a:r>
            <a:r>
              <a:rPr lang="cs-CZ" altLang="en-US" sz="1800" dirty="0" err="1"/>
              <a:t>iVysilani.cz</a:t>
            </a:r>
            <a:r>
              <a:rPr lang="cs-CZ" altLang="en-US" sz="1800" dirty="0"/>
              <a:t> (Česká televize) </a:t>
            </a:r>
          </a:p>
          <a:p>
            <a:pPr marL="342900" indent="-342900"/>
            <a:endParaRPr lang="cs-CZ" altLang="en-US" sz="18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Oblíbenost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 dirty="0"/>
              <a:t>Divácky atraktivní pořady jsou zejména zpravodajské relace a původní české seriály:</a:t>
            </a:r>
          </a:p>
          <a:p>
            <a:pPr marL="342900" indent="-342900"/>
            <a:endParaRPr lang="cs-CZ" altLang="en-US" sz="1800" dirty="0"/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Ordinace v Růžové zahradě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Cesty domů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Sanitka 2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Ulice </a:t>
            </a:r>
          </a:p>
          <a:p>
            <a:pPr marL="342900" indent="-342900">
              <a:buFontTx/>
              <a:buChar char="•"/>
            </a:pPr>
            <a:endParaRPr lang="cs-CZ" altLang="en-US" sz="1800" dirty="0"/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Diváckou oblibu mají také talk show a stále oblíbený je formát reality show. V době vánočních a </a:t>
            </a:r>
            <a:r>
              <a:rPr lang="cs-CZ" altLang="en-US" sz="1800" dirty="0" err="1"/>
              <a:t>novorčních</a:t>
            </a:r>
            <a:r>
              <a:rPr lang="cs-CZ" altLang="en-US" sz="1800" dirty="0"/>
              <a:t> svátků dominují pohádky, které se ale úspěšně prosazují i v případě jejich odvysílání mimo uvedené roční období. Vůbec nejsledovanějším pořadem roku je zpravodajská relace TV Nova Televizní noviny.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Kino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cs-CZ" altLang="en-US" sz="1800" b="1"/>
              <a:t>	Ano</a:t>
            </a:r>
            <a:br>
              <a:rPr lang="cs-CZ" altLang="en-US" sz="1800" b="1"/>
            </a:br>
            <a:endParaRPr lang="cs-CZ" altLang="en-US" sz="1800" b="1"/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/>
              <a:t>Cílová skupina do 35 let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/>
              <a:t>Zásah i jinak těžko oslovitelných skupin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/>
              <a:t>Divák nemůže přepnout reklamu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/>
          </a:p>
          <a:p>
            <a:pPr marL="342900" indent="-342900">
              <a:lnSpc>
                <a:spcPct val="90000"/>
              </a:lnSpc>
            </a:pPr>
            <a:r>
              <a:rPr lang="cs-CZ" altLang="en-US" sz="1800" b="1"/>
              <a:t>	NE</a:t>
            </a:r>
            <a:br>
              <a:rPr lang="cs-CZ" altLang="en-US" sz="1800" b="1"/>
            </a:br>
            <a:endParaRPr lang="cs-CZ" altLang="en-US" sz="1800"/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/>
              <a:t>Vysoké náklady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/>
              <a:t>Pouze doplněk aktivit</a:t>
            </a:r>
            <a:br>
              <a:rPr lang="cs-CZ" altLang="en-US" sz="1800"/>
            </a:br>
            <a:endParaRPr lang="cs-CZ" altLang="en-US" sz="18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Z praxe: SmokeFree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0213"/>
            <a:ext cx="4029075" cy="4537075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/>
              <a:t>Spolkový úřad pro zdraví ve Švýcarsku zřídil portál pro prevenci kouření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Kino, TV a internet jako hlavní mediatypy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Cílová skupina: mladí lidé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Hlavní sdělení „Existuje jediná cigareta, která neškodí.“</a:t>
            </a:r>
          </a:p>
        </p:txBody>
      </p:sp>
      <p:pic>
        <p:nvPicPr>
          <p:cNvPr id="3277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412875"/>
            <a:ext cx="4038600" cy="2366963"/>
          </a:xfr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Kino v ČR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 dirty="0"/>
              <a:t>Roční návštěvnost 18, 3 mil. (2019)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7 % nárůst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Podíl multikin na celkové návštěvnosti 70 %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Hlavní hráči </a:t>
            </a:r>
            <a:r>
              <a:rPr lang="cs-CZ" altLang="en-US" sz="1800" dirty="0" err="1"/>
              <a:t>Cinema</a:t>
            </a:r>
            <a:r>
              <a:rPr lang="cs-CZ" altLang="en-US" sz="1800" dirty="0"/>
              <a:t> City (14 multikin s 133 sály), </a:t>
            </a:r>
            <a:r>
              <a:rPr lang="cs-CZ" altLang="en-US" sz="1800" dirty="0" err="1"/>
              <a:t>CineStar</a:t>
            </a:r>
            <a:r>
              <a:rPr lang="cs-CZ" altLang="en-US" sz="1800" dirty="0"/>
              <a:t> (13 multikin)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Formáty:</a:t>
            </a:r>
            <a:br>
              <a:rPr lang="cs-CZ" altLang="en-US" sz="1800" dirty="0"/>
            </a:br>
            <a:r>
              <a:rPr lang="cs-CZ" altLang="en-US" sz="1800" dirty="0"/>
              <a:t>1) na plátnech (on-</a:t>
            </a:r>
            <a:r>
              <a:rPr lang="cs-CZ" altLang="en-US" sz="1800" dirty="0" err="1"/>
              <a:t>screen</a:t>
            </a:r>
            <a:r>
              <a:rPr lang="cs-CZ" altLang="en-US" sz="1800" dirty="0"/>
              <a:t>) - nákup po sálech/sítích</a:t>
            </a:r>
            <a:br>
              <a:rPr lang="cs-CZ" altLang="en-US" sz="1800" dirty="0"/>
            </a:br>
            <a:r>
              <a:rPr lang="cs-CZ" altLang="en-US" sz="1800" dirty="0"/>
              <a:t>2) mimo plátno (</a:t>
            </a:r>
            <a:r>
              <a:rPr lang="cs-CZ" altLang="en-US" sz="1800" dirty="0" err="1"/>
              <a:t>off-screen</a:t>
            </a:r>
            <a:r>
              <a:rPr lang="cs-CZ" altLang="en-US" sz="1800" dirty="0"/>
              <a:t>) - plakáty na stěnách, podlahová reklama, stojany, potisky na lístcích, kornouty na pop-</a:t>
            </a:r>
            <a:r>
              <a:rPr lang="cs-CZ" altLang="en-US" sz="1800" dirty="0" err="1"/>
              <a:t>corn</a:t>
            </a:r>
            <a:r>
              <a:rPr lang="cs-CZ" altLang="en-US" sz="1800" dirty="0"/>
              <a:t>, video projekce ve foyer, </a:t>
            </a:r>
            <a:r>
              <a:rPr lang="cs-CZ" altLang="en-US" sz="1800" dirty="0" err="1"/>
              <a:t>sampling</a:t>
            </a:r>
            <a:r>
              <a:rPr lang="cs-CZ" altLang="en-US" sz="1800" dirty="0"/>
              <a:t> atd.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Návštěvnost: Unie filmových distributorů, Market Media </a:t>
            </a:r>
            <a:r>
              <a:rPr lang="cs-CZ" altLang="en-US" sz="1800" dirty="0" err="1"/>
              <a:t>Lifestyle</a:t>
            </a:r>
            <a:endParaRPr lang="cs-CZ" altLang="en-US" sz="1800" dirty="0"/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CPV - od 1,1 Kč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Outdoor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/>
              <a:t>Velké množství formátů a možností zacílení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Dodavatelé: Bigmedia, Rencar, Superposter, JCDecaux, Outdoor Akzent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Platí se za plochu, lokalitu, reklamní nosič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Nejznámější billboard, bigboard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Obvykle nákup na jeden měsíc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Rodné listy nosičů</a:t>
            </a:r>
          </a:p>
          <a:p>
            <a:pPr marL="342900" indent="-342900">
              <a:buFontTx/>
              <a:buChar char="•"/>
            </a:pPr>
            <a:endParaRPr lang="cs-CZ" altLang="en-US" sz="18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Outdoor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2C5B15-2238-D44F-B0B8-B0D4B6921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2" y="2131096"/>
            <a:ext cx="7985414" cy="32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366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Outdoor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5D84417-A047-CE44-94A4-239A6828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951394"/>
            <a:ext cx="5708073" cy="274116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4157D10-FB60-6647-9FEF-F0D0D9BDB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22" y="3893127"/>
            <a:ext cx="4644495" cy="22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7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71A32BA-B01F-644D-8E01-95063D77E3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7FEA2-3E48-A049-B375-6368695075C6}" type="slidenum">
              <a:rPr lang="de-DE" altLang="cs-CZ" smtClean="0"/>
              <a:pPr/>
              <a:t>8</a:t>
            </a:fld>
            <a:endParaRPr lang="de-DE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645160-3EC6-844D-A8AD-439BF5E4B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848" y="0"/>
            <a:ext cx="1033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366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Outdoor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0213"/>
            <a:ext cx="4029075" cy="4537075"/>
          </a:xfrm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 dirty="0"/>
              <a:t>City-</a:t>
            </a:r>
            <a:r>
              <a:rPr lang="cs-CZ" altLang="en-US" sz="1800" dirty="0" err="1"/>
              <a:t>light</a:t>
            </a:r>
            <a:endParaRPr lang="cs-CZ" altLang="en-US" sz="1800" dirty="0"/>
          </a:p>
          <a:p>
            <a:pPr marL="342900" indent="-342900">
              <a:buFontTx/>
              <a:buChar char="•"/>
            </a:pPr>
            <a:r>
              <a:rPr lang="cs-CZ" altLang="en-US" sz="1800" dirty="0" err="1"/>
              <a:t>Backlight</a:t>
            </a:r>
            <a:endParaRPr lang="cs-CZ" altLang="en-US" sz="1800" dirty="0"/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Vodojemy a plynojemy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 err="1"/>
              <a:t>Rolling</a:t>
            </a:r>
            <a:r>
              <a:rPr lang="cs-CZ" altLang="en-US" sz="1800" dirty="0"/>
              <a:t> </a:t>
            </a:r>
            <a:r>
              <a:rPr lang="cs-CZ" altLang="en-US" sz="1800" dirty="0" err="1"/>
              <a:t>board</a:t>
            </a:r>
            <a:r>
              <a:rPr lang="cs-CZ" altLang="en-US" sz="1800" dirty="0"/>
              <a:t> (</a:t>
            </a:r>
            <a:r>
              <a:rPr lang="cs-CZ" altLang="en-US" sz="1800" dirty="0" err="1"/>
              <a:t>backlighty</a:t>
            </a:r>
            <a:r>
              <a:rPr lang="cs-CZ" altLang="en-US" sz="1800" dirty="0"/>
              <a:t> s rolovací reklamou)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Novinové stánky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Telefonní budky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Reklamní lavičky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Hodiny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Mostní konstrukce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Plakátovací plochy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Veřejná doprava</a:t>
            </a:r>
          </a:p>
          <a:p>
            <a:pPr marL="342900" indent="-342900">
              <a:buFontTx/>
              <a:buChar char="•"/>
            </a:pPr>
            <a:r>
              <a:rPr lang="cs-CZ" altLang="en-US" sz="1800" dirty="0"/>
              <a:t>atd.</a:t>
            </a:r>
          </a:p>
          <a:p>
            <a:pPr marL="342900" indent="-342900">
              <a:buFontTx/>
              <a:buChar char="•"/>
            </a:pPr>
            <a:endParaRPr lang="cs-CZ" altLang="en-US" sz="1800" dirty="0"/>
          </a:p>
        </p:txBody>
      </p:sp>
      <p:pic>
        <p:nvPicPr>
          <p:cNvPr id="35843" name="Picture 4" descr="city light zastavk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5588" y="1174750"/>
            <a:ext cx="2905125" cy="2190750"/>
          </a:xfrm>
          <a:noFill/>
        </p:spPr>
      </p:pic>
      <p:pic>
        <p:nvPicPr>
          <p:cNvPr id="35844" name="Picture 5" descr="city ligh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8075" y="2346325"/>
            <a:ext cx="1636713" cy="2192338"/>
          </a:xfrm>
          <a:noFill/>
        </p:spPr>
      </p:pic>
      <p:pic>
        <p:nvPicPr>
          <p:cNvPr id="35845" name="Picture 6" descr="outdoor na fasade dom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171825"/>
            <a:ext cx="19018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telefonni bud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2997200"/>
            <a:ext cx="12985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Billboardy zmizely od dálnic a silnic I. třídy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2794566"/>
            <a:ext cx="3524004" cy="196372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40863" y="1816274"/>
            <a:ext cx="680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1800" dirty="0"/>
              <a:t>3 tisíce bilboardů </a:t>
            </a:r>
          </a:p>
          <a:p>
            <a:pPr marL="285750" indent="-285750">
              <a:buFont typeface="Arial" charset="0"/>
              <a:buChar char="•"/>
            </a:pPr>
            <a:r>
              <a:rPr lang="cs-CZ" sz="1800" dirty="0"/>
              <a:t>Mattoni odmítlo zbourat orlice a změnilo je na umělecká díla</a:t>
            </a:r>
          </a:p>
        </p:txBody>
      </p:sp>
      <p:pic>
        <p:nvPicPr>
          <p:cNvPr id="3" name="Obrázek 2" descr="Obsah obrázku obloha, exteriér, tráva&#10;&#10;Popis byl vytvořen automaticky">
            <a:extLst>
              <a:ext uri="{FF2B5EF4-FFF2-40B4-BE49-F238E27FC236}">
                <a16:creationId xmlns:a16="http://schemas.microsoft.com/office/drawing/2014/main" id="{8825C343-71F3-FF4B-9606-992B54FDF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2794566"/>
            <a:ext cx="1943100" cy="1296939"/>
          </a:xfrm>
          <a:prstGeom prst="rect">
            <a:avLst/>
          </a:prstGeom>
        </p:spPr>
      </p:pic>
      <p:pic>
        <p:nvPicPr>
          <p:cNvPr id="7" name="Obrázek 6" descr="Obsah obrázku obloha, tráva, exteriér, planina&#10;&#10;Popis byl vytvořen automaticky">
            <a:extLst>
              <a:ext uri="{FF2B5EF4-FFF2-40B4-BE49-F238E27FC236}">
                <a16:creationId xmlns:a16="http://schemas.microsoft.com/office/drawing/2014/main" id="{B26069EC-1C76-EB4B-B8BA-1A0DA9F41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69" y="2920913"/>
            <a:ext cx="1788655" cy="1342091"/>
          </a:xfrm>
          <a:prstGeom prst="rect">
            <a:avLst/>
          </a:prstGeom>
        </p:spPr>
      </p:pic>
      <p:pic>
        <p:nvPicPr>
          <p:cNvPr id="9" name="Obrázek 8" descr="Obsah obrázku tráva, obloha, exteriér, strom&#10;&#10;Popis byl vytvořen automaticky">
            <a:extLst>
              <a:ext uri="{FF2B5EF4-FFF2-40B4-BE49-F238E27FC236}">
                <a16:creationId xmlns:a16="http://schemas.microsoft.com/office/drawing/2014/main" id="{EBE7EB93-4DBD-E543-980F-DB77240A3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85" y="3959999"/>
            <a:ext cx="2397715" cy="159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735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Outdoor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cs-CZ" altLang="en-US" sz="1800" b="1"/>
              <a:t>	Ano</a:t>
            </a:r>
            <a:br>
              <a:rPr lang="cs-CZ" altLang="en-US" sz="1800" b="1"/>
            </a:br>
            <a:endParaRPr lang="cs-CZ" altLang="en-US" sz="1800" b="1"/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Dlohodobé a pravidelné působení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Interakce zpravidla dvakrát denně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Působí bez ohledu na vůli příjemce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Lze cílit zásah geograficky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Non – stop působení</a:t>
            </a:r>
          </a:p>
          <a:p>
            <a:pPr marL="342900" indent="-342900">
              <a:lnSpc>
                <a:spcPct val="80000"/>
              </a:lnSpc>
            </a:pPr>
            <a:r>
              <a:rPr lang="cs-CZ" altLang="en-US" sz="1800"/>
              <a:t>	</a:t>
            </a:r>
            <a:br>
              <a:rPr lang="cs-CZ" altLang="en-US" sz="1800"/>
            </a:br>
            <a:r>
              <a:rPr lang="cs-CZ" altLang="en-US" sz="1800" b="1"/>
              <a:t>Ne</a:t>
            </a:r>
            <a:br>
              <a:rPr lang="cs-CZ" altLang="en-US" sz="1800"/>
            </a:br>
            <a:endParaRPr lang="cs-CZ" altLang="en-US" sz="1800"/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Cca 1 sekunda na zpracování sdělení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Poškození kolemjdoucími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endParaRPr lang="cs-CZ" altLang="en-US" sz="18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Tisk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•"/>
            </a:pPr>
            <a:r>
              <a:rPr lang="cs-CZ" altLang="en-US" sz="1800"/>
              <a:t>V posledních letech koncentrace vlastnictví (Ringier, Vltava-Labe-Press, Mafra atd.). Holding Agrofert: Mafra (Mladá fronta Dnes, Lidové noviny) , Londa (Rádio Impuls, rádio Rock Zone).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Hlavní kritéria: čtenost a prodávanost 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Zdroje: Media projekt (Unie vydavatelů), MML (Median), ABC ČR (audit prodaných nákladů).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7 národních deníků, 71 regionálních deníků, 1500 magazínů, 2000 lokalizovaných nebo odborných titulů</a:t>
            </a:r>
          </a:p>
          <a:p>
            <a:pPr marL="342900" indent="-342900">
              <a:buFontTx/>
              <a:buChar char="•"/>
            </a:pPr>
            <a:r>
              <a:rPr lang="cs-CZ" altLang="en-US" sz="1800"/>
              <a:t>Lze využít tzv. eye-tracking</a:t>
            </a:r>
          </a:p>
          <a:p>
            <a:pPr marL="342900" indent="-342900">
              <a:buFontTx/>
              <a:buChar char="•"/>
            </a:pPr>
            <a:endParaRPr lang="cs-CZ" altLang="en-US" sz="1800"/>
          </a:p>
          <a:p>
            <a:pPr marL="342900" indent="-342900">
              <a:buFontTx/>
              <a:buChar char="•"/>
            </a:pPr>
            <a:endParaRPr lang="cs-CZ" altLang="en-US" sz="1800"/>
          </a:p>
          <a:p>
            <a:pPr marL="342900" indent="-342900">
              <a:buFontTx/>
              <a:buChar char="•"/>
            </a:pPr>
            <a:endParaRPr lang="cs-CZ" altLang="en-US" sz="1800"/>
          </a:p>
          <a:p>
            <a:pPr marL="342900" indent="-342900">
              <a:buFontTx/>
              <a:buChar char="•"/>
            </a:pPr>
            <a:endParaRPr lang="cs-CZ" altLang="en-US" sz="18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Oční kamera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Čemu věnuje klient největší pozornost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Studium reakce na tiskovou reklamu, optimalizace webových stránek, sledování TV spotů atd.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Lze kombinovat s </a:t>
            </a:r>
            <a:r>
              <a:rPr lang="cs-CZ" altLang="en-US" sz="1800" dirty="0" err="1"/>
              <a:t>neuromarketingem</a:t>
            </a: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cs-CZ" altLang="en-US" sz="1800" dirty="0"/>
          </a:p>
        </p:txBody>
      </p:sp>
      <p:pic>
        <p:nvPicPr>
          <p:cNvPr id="38916" name="Picture 5" descr="ocni kamera_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8575" y="4401343"/>
            <a:ext cx="2154237" cy="1512888"/>
          </a:xfrm>
        </p:spPr>
      </p:pic>
      <p:pic>
        <p:nvPicPr>
          <p:cNvPr id="4" name="Zástupný obsah 3" descr="Obsah obrázku osoba, muž, nošení, brýle&#10;&#10;Popis byl vytvořen automaticky">
            <a:extLst>
              <a:ext uri="{FF2B5EF4-FFF2-40B4-BE49-F238E27FC236}">
                <a16:creationId xmlns:a16="http://schemas.microsoft.com/office/drawing/2014/main" id="{4DD58510-8BAA-F248-BF4A-CFA4CDE0EAD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91" y="1700213"/>
            <a:ext cx="3898242" cy="2192337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340E0-1B6C-D64D-8C1E-8E93318E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Oční kamera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B3EF5A-BA16-CB49-98DD-6C0AC4A42DE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11188" y="1700213"/>
            <a:ext cx="8208962" cy="4537075"/>
          </a:xfrm>
        </p:spPr>
        <p:txBody>
          <a:bodyPr/>
          <a:lstStyle/>
          <a:p>
            <a:r>
              <a:rPr lang="cs-CZ" sz="1800" dirty="0"/>
              <a:t>→ oči</a:t>
            </a:r>
          </a:p>
          <a:p>
            <a:r>
              <a:rPr lang="cs-CZ" sz="1800" dirty="0"/>
              <a:t>→ velký obrázek před malým</a:t>
            </a:r>
          </a:p>
          <a:p>
            <a:r>
              <a:rPr lang="cs-CZ" sz="1800" dirty="0"/>
              <a:t>→ více obrázků před jedním</a:t>
            </a:r>
          </a:p>
          <a:p>
            <a:r>
              <a:rPr lang="cs-CZ" sz="1800" dirty="0"/>
              <a:t>→ osoby v kombinaci s produktem lepší než </a:t>
            </a:r>
            <a:r>
              <a:rPr lang="cs-CZ" sz="1800" dirty="0" err="1"/>
              <a:t>imagové</a:t>
            </a:r>
            <a:r>
              <a:rPr lang="cs-CZ" sz="1800" dirty="0"/>
              <a:t> obrázky osob</a:t>
            </a:r>
          </a:p>
          <a:p>
            <a:r>
              <a:rPr lang="cs-CZ" sz="1800" dirty="0"/>
              <a:t>→ jedinec před skupinou</a:t>
            </a:r>
          </a:p>
          <a:p>
            <a:r>
              <a:rPr lang="cs-CZ" sz="1800" dirty="0"/>
              <a:t>→ výřez před celou postavou</a:t>
            </a:r>
          </a:p>
          <a:p>
            <a:r>
              <a:rPr lang="cs-CZ" sz="1800" dirty="0"/>
              <a:t>→ dítě před dospělým</a:t>
            </a:r>
          </a:p>
          <a:p>
            <a:r>
              <a:rPr lang="cs-CZ" sz="1800" dirty="0"/>
              <a:t>→ barevné zobrazení před černobílým</a:t>
            </a:r>
          </a:p>
          <a:p>
            <a:r>
              <a:rPr lang="cs-CZ" sz="1800" dirty="0"/>
              <a:t>→ zvířata → květiny → krajina</a:t>
            </a:r>
          </a:p>
        </p:txBody>
      </p:sp>
    </p:spTree>
    <p:extLst>
      <p:ext uri="{BB962C8B-B14F-4D97-AF65-F5344CB8AC3E}">
        <p14:creationId xmlns:p14="http://schemas.microsoft.com/office/powerpoint/2010/main" val="30629875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26804-F532-E547-B843-59315707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 err="1"/>
              <a:t>Neuromarketing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6F9E72-88CC-574C-BC1C-380EA2EE0BAF}"/>
              </a:ext>
            </a:extLst>
          </p:cNvPr>
          <p:cNvSpPr/>
          <p:nvPr/>
        </p:nvSpPr>
        <p:spPr>
          <a:xfrm>
            <a:off x="491266" y="1820134"/>
            <a:ext cx="788823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Nový směr marketingu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Využití v sociálním i komerčním prostředí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r>
              <a:rPr lang="cs-CZ" altLang="en-US" sz="1800" dirty="0"/>
              <a:t>Sledována činnost částí mozku (EEG, MR) a změny fyziologického stavu (srdeční a dechová frekvence)</a:t>
            </a:r>
          </a:p>
        </p:txBody>
      </p:sp>
    </p:spTree>
    <p:extLst>
      <p:ext uri="{BB962C8B-B14F-4D97-AF65-F5344CB8AC3E}">
        <p14:creationId xmlns:p14="http://schemas.microsoft.com/office/powerpoint/2010/main" val="3546686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777875"/>
            <a:ext cx="8208962" cy="706438"/>
          </a:xfrm>
        </p:spPr>
        <p:txBody>
          <a:bodyPr/>
          <a:lstStyle/>
          <a:p>
            <a:r>
              <a:rPr lang="cs-CZ" altLang="en-US" dirty="0"/>
              <a:t>Tisk - deníky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cs-CZ" altLang="en-US" sz="1800" b="1"/>
              <a:t>	Ano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endParaRPr lang="cs-CZ" altLang="en-US" sz="1800" b="1"/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Vnímány jako nosiče společenského stavu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Komentátorské a redakční zázemí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Zvyk kupovat si noviny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Čtenář tráví dlouho dobu čtením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Zásah širokých cílových skupin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Možnost přiložit inzerci k tematicky příbuzným sekcím</a:t>
            </a:r>
          </a:p>
          <a:p>
            <a:pPr marL="342900" indent="-342900">
              <a:lnSpc>
                <a:spcPct val="80000"/>
              </a:lnSpc>
            </a:pPr>
            <a:endParaRPr lang="cs-CZ" altLang="en-US" sz="1800"/>
          </a:p>
          <a:p>
            <a:pPr marL="342900" indent="-342900">
              <a:lnSpc>
                <a:spcPct val="80000"/>
              </a:lnSpc>
            </a:pPr>
            <a:r>
              <a:rPr lang="cs-CZ" altLang="en-US" sz="1800" b="1"/>
              <a:t>	Ne</a:t>
            </a:r>
            <a:br>
              <a:rPr lang="cs-CZ" altLang="en-US" sz="1800"/>
            </a:br>
            <a:endParaRPr lang="cs-CZ" altLang="en-US" sz="1800"/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Menší kvalita tisku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Platí se zásah i necílových skupin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777875"/>
            <a:ext cx="8208962" cy="706438"/>
          </a:xfrm>
        </p:spPr>
        <p:txBody>
          <a:bodyPr/>
          <a:lstStyle/>
          <a:p>
            <a:r>
              <a:rPr lang="cs-CZ" altLang="en-US" dirty="0"/>
              <a:t>Tisk - deníky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F631A2-337E-5A49-8FB8-CBE4D0406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3" y="1792077"/>
            <a:ext cx="6386945" cy="43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426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Tisk - magazíny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cs-CZ" altLang="en-US" sz="1800" b="1"/>
              <a:t>	Ano</a:t>
            </a:r>
            <a:br>
              <a:rPr lang="cs-CZ" altLang="en-US" sz="1800" b="1"/>
            </a:br>
            <a:endParaRPr lang="cs-CZ" altLang="en-US" sz="1800" b="1"/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Umožňují předat obsáhlé sdělení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Vysoká kvalita tisku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Přesnost zacílení reklamy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Působí déle než deníky 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Možnost vložit kreativní přílohu</a:t>
            </a:r>
          </a:p>
          <a:p>
            <a:pPr marL="342900" indent="-342900">
              <a:lnSpc>
                <a:spcPct val="80000"/>
              </a:lnSpc>
            </a:pPr>
            <a:endParaRPr lang="cs-CZ" altLang="en-US" sz="1800"/>
          </a:p>
          <a:p>
            <a:pPr marL="342900" indent="-342900">
              <a:lnSpc>
                <a:spcPct val="80000"/>
              </a:lnSpc>
            </a:pPr>
            <a:r>
              <a:rPr lang="cs-CZ" altLang="en-US" sz="1800" b="1"/>
              <a:t>	Ne</a:t>
            </a:r>
            <a:br>
              <a:rPr lang="cs-CZ" altLang="en-US" sz="1800" b="1"/>
            </a:br>
            <a:endParaRPr lang="cs-CZ" altLang="en-US" sz="1800" b="1"/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Nízký zásah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Delší periodicita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altLang="en-US" sz="1800"/>
              <a:t>Nutno mít více tiskových vizuálů a střídat je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endParaRPr lang="cs-CZ" alt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7226" y="1418859"/>
            <a:ext cx="8208962" cy="4537075"/>
          </a:xfrm>
        </p:spPr>
        <p:txBody>
          <a:bodyPr/>
          <a:lstStyle/>
          <a:p>
            <a:pPr marL="342900" indent="-342900">
              <a:buFontTx/>
              <a:buChar char="•"/>
            </a:pPr>
            <a:endParaRPr lang="cs-CZ" altLang="en-US" sz="1800" dirty="0"/>
          </a:p>
          <a:p>
            <a:pPr marL="342900" indent="-342900" algn="ctr"/>
            <a:br>
              <a:rPr lang="cs-CZ" altLang="en-US" sz="1800" dirty="0"/>
            </a:br>
            <a:endParaRPr lang="cs-CZ" altLang="en-US" sz="1800" dirty="0"/>
          </a:p>
          <a:p>
            <a:pPr marL="342900" indent="-342900" algn="ctr"/>
            <a:endParaRPr lang="cs-CZ" altLang="en-US" sz="1800" dirty="0"/>
          </a:p>
          <a:p>
            <a:pPr marL="342900" indent="-342900" algn="ctr"/>
            <a:r>
              <a:rPr lang="cs-CZ" altLang="en-US" sz="4400" dirty="0"/>
              <a:t>V čem je tento příklad důležitý?</a:t>
            </a:r>
          </a:p>
          <a:p>
            <a:br>
              <a:rPr lang="cs-CZ" altLang="en-US" sz="1800" i="1" dirty="0"/>
            </a:br>
            <a:endParaRPr lang="cs-CZ" alt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2115483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Rozhlas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cs-CZ" altLang="en-US" sz="1800"/>
              <a:t>   Doplňkové médium</a:t>
            </a:r>
          </a:p>
          <a:p>
            <a:pPr>
              <a:buFontTx/>
              <a:buChar char="•"/>
            </a:pPr>
            <a:r>
              <a:rPr lang="cs-CZ" altLang="en-US" sz="1800"/>
              <a:t>   Poslechovost sledována výzkumem CATI (Computer Aided Telephone </a:t>
            </a:r>
            <a:br>
              <a:rPr lang="cs-CZ" altLang="en-US" sz="1800"/>
            </a:br>
            <a:r>
              <a:rPr lang="cs-CZ" altLang="en-US" sz="1800"/>
              <a:t>    Interviewing)</a:t>
            </a:r>
          </a:p>
          <a:p>
            <a:pPr>
              <a:buFontTx/>
              <a:buChar char="•"/>
            </a:pPr>
            <a:endParaRPr lang="cs-CZ" altLang="en-US" sz="1800"/>
          </a:p>
          <a:p>
            <a:r>
              <a:rPr lang="cs-CZ" altLang="en-US" sz="1800" b="1"/>
              <a:t>ANO</a:t>
            </a:r>
            <a:br>
              <a:rPr lang="cs-CZ" altLang="en-US" sz="1800" b="1"/>
            </a:br>
            <a:endParaRPr lang="cs-CZ" altLang="en-US" sz="1800" b="1"/>
          </a:p>
          <a:p>
            <a:pPr>
              <a:buFontTx/>
              <a:buChar char="•"/>
            </a:pPr>
            <a:r>
              <a:rPr lang="cs-CZ" altLang="en-US" sz="1800"/>
              <a:t>   Cenově dostupné</a:t>
            </a:r>
          </a:p>
          <a:p>
            <a:pPr>
              <a:buFontTx/>
              <a:buChar char="•"/>
            </a:pPr>
            <a:r>
              <a:rPr lang="cs-CZ" altLang="en-US" sz="1800"/>
              <a:t>   Výborný zásah některých cílových skupin</a:t>
            </a:r>
          </a:p>
          <a:p>
            <a:pPr>
              <a:buFontTx/>
              <a:buChar char="•"/>
            </a:pPr>
            <a:r>
              <a:rPr lang="cs-CZ" altLang="en-US" sz="1800"/>
              <a:t>   Flexibilita nasazení</a:t>
            </a:r>
          </a:p>
          <a:p>
            <a:pPr>
              <a:buFontTx/>
              <a:buChar char="•"/>
            </a:pPr>
            <a:endParaRPr lang="cs-CZ" altLang="en-US" sz="1800"/>
          </a:p>
          <a:p>
            <a:r>
              <a:rPr lang="cs-CZ" altLang="en-US" sz="1800" b="1"/>
              <a:t>NE</a:t>
            </a:r>
          </a:p>
          <a:p>
            <a:pPr>
              <a:buFontTx/>
              <a:buChar char="•"/>
            </a:pPr>
            <a:r>
              <a:rPr lang="cs-CZ" altLang="en-US" sz="1800" b="1"/>
              <a:t>   </a:t>
            </a:r>
            <a:r>
              <a:rPr lang="cs-CZ" altLang="en-US" sz="1800"/>
              <a:t>Zpravidla nutno kombinovat větší počet stanic</a:t>
            </a:r>
          </a:p>
          <a:p>
            <a:pPr>
              <a:buFontTx/>
              <a:buChar char="•"/>
            </a:pPr>
            <a:r>
              <a:rPr lang="cs-CZ" altLang="en-US" sz="1800"/>
              <a:t>   Někdy hůře upoutává pozornost  </a:t>
            </a:r>
            <a:br>
              <a:rPr lang="cs-CZ" altLang="en-US" sz="1800" b="1"/>
            </a:br>
            <a:r>
              <a:rPr lang="cs-CZ" altLang="en-US" sz="1800"/>
              <a:t>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7B0C6-BFDB-7F47-91B7-7C2CAA3E0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800" dirty="0"/>
          </a:p>
          <a:p>
            <a:endParaRPr lang="cs-CZ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A022A1-8567-450F-BED9-C167D11F3DD3}"/>
              </a:ext>
            </a:extLst>
          </p:cNvPr>
          <p:cNvSpPr txBox="1"/>
          <p:nvPr/>
        </p:nvSpPr>
        <p:spPr>
          <a:xfrm>
            <a:off x="1266092" y="496455"/>
            <a:ext cx="6179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Řekni mně svůj názor. 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08657-D0C0-4698-BF49-332C42EE0E86}"/>
              </a:ext>
            </a:extLst>
          </p:cNvPr>
          <p:cNvSpPr txBox="1"/>
          <p:nvPr/>
        </p:nvSpPr>
        <p:spPr>
          <a:xfrm>
            <a:off x="3393758" y="5992081"/>
            <a:ext cx="2233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shorturl.at/tzIS7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44A10583-26F2-45DB-8A7B-0BCB6F32C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68" y="1282999"/>
            <a:ext cx="4491923" cy="44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0233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5C39B"/>
      </a:dk2>
      <a:lt2>
        <a:srgbClr val="05CDB3"/>
      </a:lt2>
      <a:accent1>
        <a:srgbClr val="99E1CD"/>
      </a:accent1>
      <a:accent2>
        <a:srgbClr val="BEBEBE"/>
      </a:accent2>
      <a:accent3>
        <a:srgbClr val="FFFFFF"/>
      </a:accent3>
      <a:accent4>
        <a:srgbClr val="000000"/>
      </a:accent4>
      <a:accent5>
        <a:srgbClr val="CAEEE3"/>
      </a:accent5>
      <a:accent6>
        <a:srgbClr val="ACACAC"/>
      </a:accent6>
      <a:hlink>
        <a:srgbClr val="00B482"/>
      </a:hlink>
      <a:folHlink>
        <a:srgbClr val="66D2B4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4BA99B"/>
        </a:dk2>
        <a:lt2>
          <a:srgbClr val="05CDB3"/>
        </a:lt2>
        <a:accent1>
          <a:srgbClr val="97D9C9"/>
        </a:accent1>
        <a:accent2>
          <a:srgbClr val="D4F0EE"/>
        </a:accent2>
        <a:accent3>
          <a:srgbClr val="FFFFFF"/>
        </a:accent3>
        <a:accent4>
          <a:srgbClr val="000000"/>
        </a:accent4>
        <a:accent5>
          <a:srgbClr val="C9E9E1"/>
        </a:accent5>
        <a:accent6>
          <a:srgbClr val="C0D9D8"/>
        </a:accent6>
        <a:hlink>
          <a:srgbClr val="008375"/>
        </a:hlink>
        <a:folHlink>
          <a:srgbClr val="4BA9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5C39B"/>
        </a:dk2>
        <a:lt2>
          <a:srgbClr val="05CDB3"/>
        </a:lt2>
        <a:accent1>
          <a:srgbClr val="99E1CD"/>
        </a:accent1>
        <a:accent2>
          <a:srgbClr val="BEBEBE"/>
        </a:accent2>
        <a:accent3>
          <a:srgbClr val="FFFFFF"/>
        </a:accent3>
        <a:accent4>
          <a:srgbClr val="000000"/>
        </a:accent4>
        <a:accent5>
          <a:srgbClr val="CAEEE3"/>
        </a:accent5>
        <a:accent6>
          <a:srgbClr val="ACACAC"/>
        </a:accent6>
        <a:hlink>
          <a:srgbClr val="00B482"/>
        </a:hlink>
        <a:folHlink>
          <a:srgbClr val="66D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3152</TotalTime>
  <Pages>0</Pages>
  <Words>2436</Words>
  <Characters>0</Characters>
  <Application>Microsoft Office PowerPoint</Application>
  <DocSecurity>0</DocSecurity>
  <PresentationFormat>Předvádění na obrazovce (4:3)</PresentationFormat>
  <Lines>0</Lines>
  <Paragraphs>456</Paragraphs>
  <Slides>91</Slides>
  <Notes>1</Notes>
  <HiddenSlides>2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97" baseType="lpstr">
      <vt:lpstr>Arial</vt:lpstr>
      <vt:lpstr>Calibri</vt:lpstr>
      <vt:lpstr>Webdings</vt:lpstr>
      <vt:lpstr>Wingdings</vt:lpstr>
      <vt:lpstr>Standarddesign</vt:lpstr>
      <vt:lpstr>Bitmap Image</vt:lpstr>
      <vt:lpstr>Prezentace aplikace PowerPoint</vt:lpstr>
      <vt:lpstr>Prezentace aplikace PowerPoint</vt:lpstr>
      <vt:lpstr>Prezentace aplikace PowerPoint</vt:lpstr>
      <vt:lpstr>Můžeme to dělat špatně.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Mediatypy v roce 2010</vt:lpstr>
      <vt:lpstr>Prezentace aplikace PowerPoint</vt:lpstr>
      <vt:lpstr>Mediatypy v roce 2021</vt:lpstr>
      <vt:lpstr>Prezentace aplikace PowerPoint</vt:lpstr>
      <vt:lpstr>Prezentace aplikace PowerPoint</vt:lpstr>
      <vt:lpstr>Prezentace aplikace PowerPoint</vt:lpstr>
      <vt:lpstr>Prezentace aplikace PowerPoint</vt:lpstr>
      <vt:lpstr>TOP zadavatelé reklamy do médií v roce 2021</vt:lpstr>
      <vt:lpstr>TOP zadavatelé reklamy do médií v roce 2021</vt:lpstr>
      <vt:lpstr>Prezentace aplikace PowerPoint</vt:lpstr>
      <vt:lpstr>Prezentace aplikace PowerPoint</vt:lpstr>
      <vt:lpstr>Prezentace aplikace PowerPoint</vt:lpstr>
      <vt:lpstr>Prezentace aplikace PowerPoint</vt:lpstr>
      <vt:lpstr>Teorie mluví o rozmanitých aspektech podpory prodeje...</vt:lpstr>
      <vt:lpstr>Pojďme do praxe...a přemýšlejme takto!</vt:lpstr>
      <vt:lpstr>Základní charakteristiky</vt:lpstr>
      <vt:lpstr>Výkonnostní charakteristiky</vt:lpstr>
      <vt:lpstr>Extra charakteristiky</vt:lpstr>
      <vt:lpstr>Dobře. A co dál? </vt:lpstr>
      <vt:lpstr>Unique Selling Points</vt:lpstr>
      <vt:lpstr>Unique Selling Points</vt:lpstr>
      <vt:lpstr>Unique Selling Points</vt:lpstr>
      <vt:lpstr>Co pak s tím? Porovnejte se! </vt:lpstr>
      <vt:lpstr>Praxe</vt:lpstr>
      <vt:lpstr>Prezentace aplikace PowerPoint</vt:lpstr>
      <vt:lpstr>Praxe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 z praxe</vt:lpstr>
      <vt:lpstr>Příklad z praxe</vt:lpstr>
      <vt:lpstr>Příklad z praxe</vt:lpstr>
      <vt:lpstr>Příklad z praxe</vt:lpstr>
      <vt:lpstr>Příklad z praxe </vt:lpstr>
      <vt:lpstr>Příklad z praxe</vt:lpstr>
      <vt:lpstr>Prezentace aplikace PowerPoint</vt:lpstr>
      <vt:lpstr>Prezentace aplikace PowerPoint</vt:lpstr>
      <vt:lpstr>Internet</vt:lpstr>
      <vt:lpstr>Prezentace aplikace PowerPoint</vt:lpstr>
      <vt:lpstr>Z praxe: kampaň proti obezitě</vt:lpstr>
      <vt:lpstr>Z praxe: PR, které změnilo stravování dětí</vt:lpstr>
      <vt:lpstr>Nárůst reklamních výdajů na internetu v ČR</vt:lpstr>
      <vt:lpstr>Výhody</vt:lpstr>
      <vt:lpstr>Sdělení a možnosti internetu</vt:lpstr>
      <vt:lpstr>Existují další možnosti?</vt:lpstr>
      <vt:lpstr>Šance a výzvy</vt:lpstr>
      <vt:lpstr>Ústav veřejného zdraví</vt:lpstr>
      <vt:lpstr>Sociální sítě v České republice</vt:lpstr>
      <vt:lpstr>Sociální sítě</vt:lpstr>
      <vt:lpstr>Televize</vt:lpstr>
      <vt:lpstr>Z praxe: Protikuřácká kampaň</vt:lpstr>
      <vt:lpstr>Z praxe: Protikuřácká kampaň</vt:lpstr>
      <vt:lpstr>Z praxe: region Trabzon v Turecku</vt:lpstr>
      <vt:lpstr>Televize v ČR</vt:lpstr>
      <vt:lpstr>Oblíbenost</vt:lpstr>
      <vt:lpstr>Kino</vt:lpstr>
      <vt:lpstr>Z praxe: SmokeFree</vt:lpstr>
      <vt:lpstr>Kino v ČR</vt:lpstr>
      <vt:lpstr>Outdoor</vt:lpstr>
      <vt:lpstr>Outdoor</vt:lpstr>
      <vt:lpstr>Outdoor</vt:lpstr>
      <vt:lpstr>Outdoor</vt:lpstr>
      <vt:lpstr>Billboardy zmizely od dálnic a silnic I. třídy</vt:lpstr>
      <vt:lpstr>Outdoor</vt:lpstr>
      <vt:lpstr>Tisk</vt:lpstr>
      <vt:lpstr>Oční kamera</vt:lpstr>
      <vt:lpstr>Oční kamera</vt:lpstr>
      <vt:lpstr>Neuromarketing</vt:lpstr>
      <vt:lpstr>Tisk - deníky</vt:lpstr>
      <vt:lpstr>Tisk - deníky</vt:lpstr>
      <vt:lpstr>Tisk - magazíny</vt:lpstr>
      <vt:lpstr>Rozhlas</vt:lpstr>
      <vt:lpstr>Prezentace aplikace PowerPoint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Vojtech Janicek</dc:creator>
  <cp:lastModifiedBy>Halina Matějová</cp:lastModifiedBy>
  <cp:revision>814</cp:revision>
  <cp:lastPrinted>1899-12-30T00:00:00Z</cp:lastPrinted>
  <dcterms:created xsi:type="dcterms:W3CDTF">2013-12-16T21:20:55Z</dcterms:created>
  <dcterms:modified xsi:type="dcterms:W3CDTF">2022-11-16T10:57:20Z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">
    <vt:lpwstr>BBraun_template.potx</vt:lpwstr>
  </property>
  <property fmtid="{D5CDD505-2E9C-101B-9397-08002B2CF9AE}" pid="3" name="KSOProductBuildVer">
    <vt:lpwstr>1033-8.1.0.3030</vt:lpwstr>
  </property>
</Properties>
</file>