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_rels/notesSlide2.xml.rels" ContentType="application/vnd.openxmlformats-package.relationships+xml"/>
  <Override PartName="/ppt/notesSlides/_rels/notesSlide17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17.xml" ContentType="application/vnd.openxmlformats-officedocument.presentationml.notesSlide+xml"/>
  <Override PartName="/ppt/media/image1.wmf" ContentType="image/x-wmf"/>
  <Override PartName="/ppt/media/image4.jpeg" ContentType="image/jpeg"/>
  <Override PartName="/ppt/media/image2.wmf" ContentType="image/x-wmf"/>
  <Override PartName="/ppt/media/image3.jpeg" ContentType="image/jpeg"/>
  <Override PartName="/ppt/media/image5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7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2400" spc="-1" strike="noStrike">
                <a:solidFill>
                  <a:srgbClr val="000000"/>
                </a:solidFill>
                <a:latin typeface="Tahoma"/>
              </a:rPr>
              <a:t>Klikněte pro přesun snímku</a:t>
            </a:r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cs-CZ" sz="2000" spc="-1" strike="noStrike">
                <a:latin typeface="Arial"/>
              </a:rPr>
              <a:t>Klikněte pro úpravu formátu komentářů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cs-CZ" sz="1400" spc="-1" strike="noStrike">
                <a:latin typeface="Times New Roman"/>
              </a:rPr>
              <a:t>&lt;záhlaví&gt;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dt" idx="8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cs-CZ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cs-CZ" sz="1400" spc="-1" strike="noStrike">
                <a:latin typeface="Times New Roman"/>
              </a:rPr>
              <a:t>&lt;datum/čas&gt;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ftr" idx="9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cs-CZ" sz="1400" spc="-1" strike="noStrike">
                <a:latin typeface="Times New Roman"/>
              </a:defRPr>
            </a:lvl1pPr>
          </a:lstStyle>
          <a:p>
            <a:r>
              <a:rPr b="0" lang="cs-CZ" sz="1400" spc="-1" strike="noStrike">
                <a:latin typeface="Times New Roman"/>
              </a:rPr>
              <a:t>&lt;zápatí&gt;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128" name="PlaceHolder 6"/>
          <p:cNvSpPr>
            <a:spLocks noGrp="1"/>
          </p:cNvSpPr>
          <p:nvPr>
            <p:ph type="sldNum" idx="10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cs-CZ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E66BED93-09F0-4D75-8996-ED9D8B0E7B9D}" type="slidenum">
              <a:rPr b="0" lang="cs-CZ" sz="1400" spc="-1" strike="noStrike">
                <a:latin typeface="Times New Roman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  <a:ln w="0">
            <a:noFill/>
          </a:ln>
        </p:spPr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rmAutofit/>
          </a:bodyPr>
          <a:p>
            <a:pPr marL="216000" indent="-216000">
              <a:lnSpc>
                <a:spcPct val="100000"/>
              </a:lnSpc>
              <a:buNone/>
            </a:pPr>
            <a:r>
              <a:rPr b="0" lang="cs-CZ" sz="2000" spc="-1" strike="noStrike">
                <a:latin typeface="Arial"/>
              </a:rPr>
              <a:t>https://www.ncbi.nlm.nih.gov/pmc/articles/PMC4049314/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algn="r">
              <a:lnSpc>
                <a:spcPct val="100000"/>
              </a:lnSpc>
              <a:buNone/>
              <a:defRPr b="0" lang="cs-CZ" sz="1200" spc="-1" strike="noStrike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8F8C326-7E82-4AE4-8D46-6268ECD98E1D}" type="slidenum">
              <a:rPr b="0" lang="cs-CZ" sz="1200" spc="-1" strike="noStrike">
                <a:solidFill>
                  <a:srgbClr val="000000"/>
                </a:solidFill>
                <a:latin typeface="Arial"/>
                <a:ea typeface="+mn-ea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  <a:ln w="0">
            <a:noFill/>
          </a:ln>
        </p:spPr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rmAutofit/>
          </a:bodyPr>
          <a:p>
            <a:pPr marL="216000" indent="-216000">
              <a:lnSpc>
                <a:spcPct val="100000"/>
              </a:lnSpc>
              <a:buNone/>
            </a:pPr>
            <a:r>
              <a:rPr b="0" lang="cs-CZ" sz="2000" spc="-1" strike="noStrike">
                <a:latin typeface="Arial"/>
              </a:rPr>
              <a:t>http://fblt.cz/skripta/ix-travici-soustava/7-rizeni-prijmu-potravy/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sldNum" idx="12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algn="r">
              <a:lnSpc>
                <a:spcPct val="100000"/>
              </a:lnSpc>
              <a:buNone/>
              <a:defRPr b="0" lang="cs-CZ" sz="1200" spc="-1" strike="noStrike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0B37DDF-BD5F-4FB6-BECB-BF2B930F6C82}" type="slidenum">
              <a:rPr b="0" lang="cs-CZ" sz="1200" spc="-1" strike="noStrike">
                <a:solidFill>
                  <a:srgbClr val="000000"/>
                </a:solidFill>
                <a:latin typeface="Arial"/>
                <a:ea typeface="+mn-ea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F68F0A2-2DC0-4C0C-81A2-E3FB201352FC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963000" y="369036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84380F5-4739-4538-8A3B-9248C677AE91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7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94B3EED-E36F-46DE-A2DD-140267224E5B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46652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7040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96300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46652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7040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400A40B-F3C5-4FE2-869D-24B17C7944EA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8BD5DDBA-81E1-403A-AC09-CA2D0A37DB55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963000" y="2906640"/>
            <a:ext cx="1036296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1C241AB7-9C36-4B1C-A73A-7AA00C5644D9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1036296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6E222E14-C42E-4F17-88BB-C178C37FF92C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02709066-4C75-44A4-BCD8-3C949E4361BD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A9A2BF06-019B-499D-8370-F08C29D1ABC3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963000" y="4406760"/>
            <a:ext cx="10362960" cy="63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7E71FBD6-B8A6-46A7-9B87-9182A3F8DEE1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F80AB3A-112E-4B30-89F2-A998F08AF272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963000" y="2906640"/>
            <a:ext cx="1036296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CC033BF-BF12-445E-B4B7-1690BCD218CE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7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8D2D401E-ABAB-485D-9688-607E33B572C8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BAEF8367-77AD-4123-B4AF-60DAD81BED9A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963000" y="369036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AB850EC8-4B78-465A-8441-1AED1DAF673D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7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AF67F49-4649-41C5-B537-B24AAFDFF470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46652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7040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96300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46652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7040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95F6E1FA-5C41-4BE2-ADF5-FC2FBF2A5398}" type="slidenum">
              <a:t>&lt;#&gt;</a:t>
            </a:fld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E996C07C-8608-4334-A781-E2E65BFACA9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963000" y="2906640"/>
            <a:ext cx="1036296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69C50D49-D675-4BA8-9A15-92372396ED7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1036296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8A283A1A-980C-4953-81B9-566771749FA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516E2543-606A-4004-A469-0F9F4F47EFE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657DC204-63EB-44D0-8023-A6A475620FE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1036296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0B0CB1D-B991-4C4F-ABCD-C16F2CAA13E8}" type="slidenum">
              <a:t>&lt;#&gt;</a:t>
            </a:fld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963000" y="4406760"/>
            <a:ext cx="10362960" cy="63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27129EB3-F9B8-4722-8C3E-2503C35DF71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BCE824D5-1B23-41A1-B49C-6721A8C17F9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27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12633BB3-7E7F-4C2C-A650-704C70E17FC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6691F479-4067-4FC6-8348-A7BD06004D3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963000" y="369036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4F1B3EBE-C6F5-4B7A-B6B2-9FFED86F1A5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627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19BE9DFA-C269-4A20-8021-456E9EF9D21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46652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797040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96300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446652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797040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02222BD2-44C6-465A-87C8-511E22F5B52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61ACE1E-6853-435B-8831-111D9A5869C2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4EB0EAF-ADC6-4D64-8728-F617CE43937C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63000" y="4406760"/>
            <a:ext cx="10362960" cy="63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2842ED6-9732-4236-A53A-22C058E67E09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02833BB-4D6F-48A6-9B81-73D5093EE613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7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6837EBC-B6D5-4CC6-9427-F8AF90991B27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2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A7CCE9B-F321-495C-B189-9B8FBBA64C30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720000" y="6228000"/>
            <a:ext cx="7919640" cy="25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lstStyle>
            <a:lvl1pPr>
              <a:lnSpc>
                <a:spcPct val="100000"/>
              </a:lnSpc>
              <a:buNone/>
              <a:defRPr b="0" lang="cs-CZ" sz="1200" spc="-1" strike="noStrike">
                <a:solidFill>
                  <a:srgbClr val="0000dc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cs-CZ" sz="1200" spc="-1" strike="noStrike">
                <a:solidFill>
                  <a:srgbClr val="0000dc"/>
                </a:solidFill>
                <a:latin typeface="Arial"/>
              </a:rPr>
              <a:t>&lt;zápatí&gt;</a:t>
            </a:r>
            <a:endParaRPr b="0" lang="cs-CZ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lstStyle>
            <a:lvl1pPr>
              <a:lnSpc>
                <a:spcPct val="100000"/>
              </a:lnSpc>
              <a:buNone/>
              <a:defRPr b="0" lang="cs-CZ" sz="1200" spc="-1" strike="noStrike">
                <a:solidFill>
                  <a:srgbClr val="0000dc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fld id="{2E76EE90-E44D-4778-A5F8-D715EAD60A78}" type="slidenum">
              <a:rPr b="0" lang="cs-CZ" sz="1200" spc="-1" strike="noStrike">
                <a:solidFill>
                  <a:srgbClr val="0000dc"/>
                </a:solidFill>
                <a:latin typeface="Arial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398520" y="2900520"/>
            <a:ext cx="11361240" cy="117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ts val="4399"/>
              </a:lnSpc>
              <a:buNone/>
            </a:pPr>
            <a:r>
              <a:rPr b="1" lang="cs-CZ" sz="4400" spc="-1" strike="noStrike">
                <a:solidFill>
                  <a:srgbClr val="0000dc"/>
                </a:solidFill>
                <a:latin typeface="Arial"/>
              </a:rPr>
              <a:t>Kliknutím lze upravit styl.</a:t>
            </a:r>
            <a:endParaRPr b="0" lang="en-US" sz="4400" spc="-1" strike="noStrike">
              <a:solidFill>
                <a:srgbClr val="000000"/>
              </a:solidFill>
              <a:latin typeface="Tahoma"/>
            </a:endParaRPr>
          </a:p>
        </p:txBody>
      </p:sp>
      <p:pic>
        <p:nvPicPr>
          <p:cNvPr id="3" name="Obrázek 12" descr=""/>
          <p:cNvPicPr/>
          <p:nvPr/>
        </p:nvPicPr>
        <p:blipFill>
          <a:blip r:embed="rId2"/>
          <a:stretch/>
        </p:blipFill>
        <p:spPr>
          <a:xfrm>
            <a:off x="414000" y="414000"/>
            <a:ext cx="1546560" cy="106704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ts val="18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5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lnSpc>
                <a:spcPts val="18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lnSpc>
                <a:spcPts val="18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5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lnSpc>
                <a:spcPts val="18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lnSpc>
                <a:spcPts val="18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lnSpc>
                <a:spcPts val="18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ts val="4000"/>
              </a:lnSpc>
              <a:buNone/>
            </a:pPr>
            <a:r>
              <a:rPr b="1" lang="cs-CZ" sz="4000" spc="-1" strike="noStrike">
                <a:solidFill>
                  <a:srgbClr val="0000dc"/>
                </a:solidFill>
                <a:latin typeface="Arial"/>
              </a:rPr>
              <a:t>Kliknutím lze upravit styl.</a:t>
            </a:r>
            <a:endParaRPr b="0" lang="en-US" sz="4000" spc="-1" strike="noStrike">
              <a:solidFill>
                <a:srgbClr val="000000"/>
              </a:solidFill>
              <a:latin typeface="Tahoma"/>
            </a:endParaRPr>
          </a:p>
        </p:txBody>
      </p:sp>
      <p:pic>
        <p:nvPicPr>
          <p:cNvPr id="42" name="Obrázek 9" descr=""/>
          <p:cNvPicPr/>
          <p:nvPr/>
        </p:nvPicPr>
        <p:blipFill>
          <a:blip r:embed="rId2"/>
          <a:stretch/>
        </p:blipFill>
        <p:spPr>
          <a:xfrm>
            <a:off x="10881360" y="6048000"/>
            <a:ext cx="866880" cy="597960"/>
          </a:xfrm>
          <a:prstGeom prst="rect">
            <a:avLst/>
          </a:prstGeom>
          <a:ln w="0">
            <a:noFill/>
          </a:ln>
        </p:spPr>
      </p:pic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20000" y="1692000"/>
            <a:ext cx="10752840" cy="413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Upravte styly předlohy textu.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504000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914400">
              <a:lnSpc>
                <a:spcPts val="1800"/>
              </a:lnSpc>
              <a:buNone/>
              <a:tabLst>
                <a:tab algn="l" pos="0"/>
              </a:tabLst>
            </a:pPr>
            <a:r>
              <a:rPr b="0" lang="cs-CZ" sz="15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ftr" idx="3"/>
          </p:nvPr>
        </p:nvSpPr>
        <p:spPr>
          <a:xfrm>
            <a:off x="720000" y="6228000"/>
            <a:ext cx="7919640" cy="25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lstStyle>
            <a:lvl1pPr>
              <a:lnSpc>
                <a:spcPct val="100000"/>
              </a:lnSpc>
              <a:buNone/>
              <a:defRPr b="0" lang="cs-CZ" sz="1200" spc="-1" strike="noStrike">
                <a:solidFill>
                  <a:srgbClr val="0000dc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cs-CZ" sz="1200" spc="-1" strike="noStrike">
                <a:solidFill>
                  <a:srgbClr val="0000dc"/>
                </a:solidFill>
                <a:latin typeface="Arial"/>
              </a:rPr>
              <a:t>&lt;zápatí&gt;</a:t>
            </a:r>
            <a:endParaRPr b="0" lang="cs-CZ" sz="1200" spc="-1" strike="noStrike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sldNum" idx="4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lstStyle>
            <a:lvl1pPr>
              <a:lnSpc>
                <a:spcPct val="100000"/>
              </a:lnSpc>
              <a:buNone/>
              <a:defRPr b="0" lang="cs-CZ" sz="1200" spc="-1" strike="noStrike">
                <a:solidFill>
                  <a:srgbClr val="0000dc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fld id="{28380F1D-31B0-47E5-84F7-57A2F1F043BB}" type="slidenum">
              <a:rPr b="0" lang="cs-CZ" sz="1200" spc="-1" strike="noStrike">
                <a:solidFill>
                  <a:srgbClr val="0000dc"/>
                </a:solidFill>
                <a:latin typeface="Arial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ts val="4000"/>
              </a:lnSpc>
              <a:buNone/>
            </a:pPr>
            <a:r>
              <a:rPr b="1" lang="cs-CZ" sz="4000" spc="-1" strike="noStrike" cap="all">
                <a:solidFill>
                  <a:srgbClr val="0000dc"/>
                </a:solidFill>
                <a:latin typeface="Arial"/>
              </a:rPr>
              <a:t>Klepnutím lze upravit styl předlohy nadpisů.</a:t>
            </a:r>
            <a:endParaRPr b="0" lang="en-US" sz="40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963000" y="2906640"/>
            <a:ext cx="1036296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2000" spc="-1" strike="noStrike">
                <a:solidFill>
                  <a:srgbClr val="8b8b8b"/>
                </a:solidFill>
                <a:latin typeface="Arial"/>
              </a:rPr>
              <a:t>Klepnutím lze upravit styly předlohy textu.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5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0000" bIns="90000" anchor="t">
            <a:noAutofit/>
          </a:bodyPr>
          <a:lstStyle>
            <a:lvl1pPr>
              <a:lnSpc>
                <a:spcPct val="100000"/>
              </a:lnSpc>
              <a:buNone/>
              <a:defRPr b="0" lang="cs-CZ" sz="2400" spc="-1" strike="noStrike">
                <a:solidFill>
                  <a:srgbClr val="000000"/>
                </a:solidFill>
                <a:latin typeface="Tahoma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cs-CZ" sz="2400" spc="-1" strike="noStrike">
                <a:solidFill>
                  <a:srgbClr val="000000"/>
                </a:solidFill>
                <a:latin typeface="Tahoma"/>
              </a:rPr>
              <a:t>&lt;datum/čas&gt;</a:t>
            </a:r>
            <a:endParaRPr b="0" lang="cs-CZ" sz="2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 idx="6"/>
          </p:nvPr>
        </p:nvSpPr>
        <p:spPr>
          <a:xfrm>
            <a:off x="720000" y="6228000"/>
            <a:ext cx="7919640" cy="25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lstStyle>
            <a:lvl1pPr algn="ctr">
              <a:buNone/>
              <a:defRPr b="0" lang="cs-CZ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cs-CZ" sz="1400" spc="-1" strike="noStrike">
                <a:latin typeface="Times New Roman"/>
              </a:rPr>
              <a:t>&lt;zápatí&gt;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 idx="7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lstStyle>
            <a:lvl1pPr>
              <a:lnSpc>
                <a:spcPct val="100000"/>
              </a:lnSpc>
              <a:buNone/>
              <a:defRPr b="0" lang="cs-CZ" sz="1200" spc="-1" strike="noStrike">
                <a:solidFill>
                  <a:srgbClr val="0000dc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fld id="{5C1C3CCF-4D91-40FD-979C-8FEDAAD19A75}" type="slidenum">
              <a:rPr b="0" lang="cs-CZ" sz="1200" spc="-1" strike="noStrike">
                <a:solidFill>
                  <a:srgbClr val="0000dc"/>
                </a:solidFill>
                <a:latin typeface="Arial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398520" y="2900520"/>
            <a:ext cx="11361240" cy="117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ts val="4399"/>
              </a:lnSpc>
              <a:buNone/>
            </a:pPr>
            <a:r>
              <a:rPr b="1" lang="cs-CZ" sz="4400" spc="-1" strike="noStrike">
                <a:solidFill>
                  <a:srgbClr val="0000dc"/>
                </a:solidFill>
                <a:latin typeface="Arial"/>
              </a:rPr>
              <a:t>Hormony regulující příjem potravy</a:t>
            </a:r>
            <a:endParaRPr b="0" lang="en-US" sz="44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subTitle"/>
          </p:nvPr>
        </p:nvSpPr>
        <p:spPr>
          <a:xfrm>
            <a:off x="398520" y="4116240"/>
            <a:ext cx="11361240" cy="69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ctr">
              <a:buNone/>
            </a:pPr>
            <a:endParaRPr b="0" lang="cs-CZ" sz="3200" spc="-1" strike="noStrike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ftr" idx="11"/>
          </p:nvPr>
        </p:nvSpPr>
        <p:spPr>
          <a:xfrm>
            <a:off x="720000" y="6228000"/>
            <a:ext cx="7919640" cy="25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lstStyle>
            <a:lvl1pPr>
              <a:lnSpc>
                <a:spcPct val="100000"/>
              </a:lnSpc>
              <a:buNone/>
              <a:defRPr b="0" lang="cs-CZ" sz="1200" spc="-1" strike="noStrike">
                <a:solidFill>
                  <a:srgbClr val="0000dc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cs-CZ" sz="1200" spc="-1" strike="noStrike">
                <a:solidFill>
                  <a:srgbClr val="0000dc"/>
                </a:solidFill>
                <a:latin typeface="Arial"/>
              </a:rPr>
              <a:t>OBEZITOLOGIE I – 2022</a:t>
            </a:r>
            <a:endParaRPr b="0" lang="cs-CZ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ts val="4000"/>
              </a:lnSpc>
              <a:buNone/>
            </a:pPr>
            <a:r>
              <a:rPr b="1" lang="cs-CZ" sz="4000" spc="-1" strike="noStrike">
                <a:solidFill>
                  <a:srgbClr val="0000dc"/>
                </a:solidFill>
                <a:latin typeface="Arial"/>
              </a:rPr>
              <a:t>Periferní regulace příjmu potravy II.</a:t>
            </a:r>
            <a:endParaRPr b="0" lang="en-US" sz="40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414000" y="1692000"/>
            <a:ext cx="11058840" cy="478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Krátkodobé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504000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působí bezprostředně po příjmu potravy: cholecystokinin, GLP-1, peptid YY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Dlouhodobé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504000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regulují E rovnováhu v organismu po delší dobu a ovlivňují působky krátkodobé: leptin, inzulin, ghrelin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72000">
              <a:lnSpc>
                <a:spcPct val="150000"/>
              </a:lnSpc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algn="l" pos="0"/>
              </a:tabLst>
            </a:pP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anorexigenní GIT působky: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cholecystokinin (CCK), glukagonu podobný peptid-1 (GLP-1), leptin, inzulin, bombesin, amylin, somatostatin a enterostatin, peptid YY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algn="l" pos="0"/>
              </a:tabLst>
            </a:pP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orexigenní působky: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ghrelin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85C63208-E8AC-4BAC-86F2-F496024B2F7B}" type="slidenum">
              <a:t>10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719280" y="96804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ts val="4000"/>
              </a:lnSpc>
              <a:buNone/>
            </a:pPr>
            <a:r>
              <a:rPr b="1" lang="cs-CZ" sz="3600" spc="-1" strike="noStrike">
                <a:solidFill>
                  <a:srgbClr val="0000dc"/>
                </a:solidFill>
                <a:latin typeface="Arial"/>
              </a:rPr>
              <a:t>Cholecystokinin</a:t>
            </a:r>
            <a:endParaRPr b="0" lang="en-US" sz="36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719280" y="1600200"/>
            <a:ext cx="9948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sekretován </a:t>
            </a: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buňkami duodena 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a </a:t>
            </a: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ilea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schopnosti vyvolat stahy žlučníku (vyplývá z názvu), zejm. při trávení tuků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dochází k vylučování žluči a pankreatické šťávy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váže se na </a:t>
            </a: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receptory lokalizované na zakončeních </a:t>
            </a:r>
            <a:r>
              <a:rPr b="0" i="1" lang="pl-PL" sz="2000" spc="-1" strike="noStrike">
                <a:solidFill>
                  <a:srgbClr val="000000"/>
                </a:solidFill>
                <a:latin typeface="Arial"/>
              </a:rPr>
              <a:t>nervus vagus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aktivace těchto receptorů vede k pocitu sytosti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522360" y="822960"/>
            <a:ext cx="8777880" cy="59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ts val="4000"/>
              </a:lnSpc>
              <a:buNone/>
            </a:pPr>
            <a:r>
              <a:rPr b="1" lang="cs-CZ" sz="3600" spc="-1" strike="noStrike">
                <a:solidFill>
                  <a:srgbClr val="0000dc"/>
                </a:solidFill>
                <a:latin typeface="Arial"/>
              </a:rPr>
              <a:t>Glukagonu podobný peptid – 1 (GLP-1)</a:t>
            </a:r>
            <a:endParaRPr b="0" lang="en-US" sz="36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522360" y="1600200"/>
            <a:ext cx="10145160" cy="4971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produkovaný při </a:t>
            </a: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pasáži potravy střevem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vstupuje i do metabolických pochodů v buňkách Langerhansových ostrůvků </a:t>
            </a:r>
            <a:r>
              <a:rPr b="0" lang="cs-CZ" sz="20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 umocňuje stimulační efekt glukózy na syntézu a sekreci inzulinu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inhibuje sekreci glukagonu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zvýšená koncentrace vede ke snížení množství přijaté potravy </a:t>
            </a:r>
            <a:r>
              <a:rPr b="0" lang="cs-CZ" sz="20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pocit sytosti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zvažován pro vývoj terapeutického přípravku při DM2 a obezitě; krátký biologický poločas (1–3 minuty), </a:t>
            </a:r>
            <a:r>
              <a:rPr b="0" lang="cs-CZ" sz="20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využití inhibitorů jeho degradujícího enzymu (dipeptidylpeptidáza IV) či analoga GLP-1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ts val="4000"/>
              </a:lnSpc>
              <a:buNone/>
            </a:pPr>
            <a:r>
              <a:rPr b="1" lang="cs-CZ" sz="3600" spc="-1" strike="noStrike">
                <a:solidFill>
                  <a:srgbClr val="0000dc"/>
                </a:solidFill>
                <a:latin typeface="Arial"/>
              </a:rPr>
              <a:t>Leptin</a:t>
            </a:r>
            <a:endParaRPr b="0" lang="en-US" sz="36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287280" y="1306440"/>
            <a:ext cx="10380240" cy="5337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100" spc="-1" strike="noStrike">
                <a:solidFill>
                  <a:srgbClr val="000000"/>
                </a:solidFill>
                <a:latin typeface="Arial"/>
              </a:rPr>
              <a:t>produkovaný tukovou tkání - adipocyty</a:t>
            </a:r>
            <a:endParaRPr b="0" lang="en-US" sz="21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1" lang="cs-CZ" sz="2100" spc="-1" strike="noStrike">
                <a:solidFill>
                  <a:srgbClr val="000000"/>
                </a:solidFill>
                <a:latin typeface="Arial"/>
              </a:rPr>
              <a:t>slabý leptinový signál </a:t>
            </a:r>
            <a:r>
              <a:rPr b="0" lang="cs-CZ" sz="21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cs-CZ" sz="2100" spc="-1" strike="noStrike">
                <a:solidFill>
                  <a:srgbClr val="000000"/>
                </a:solidFill>
                <a:latin typeface="Arial"/>
              </a:rPr>
              <a:t> dojde k útlumu katabolických procesů a zároveň ke stimulaci produkce NPY v </a:t>
            </a:r>
            <a:r>
              <a:rPr b="0" i="1" lang="cs-CZ" sz="2100" spc="-1" strike="noStrike">
                <a:solidFill>
                  <a:srgbClr val="000000"/>
                </a:solidFill>
                <a:latin typeface="Arial"/>
              </a:rPr>
              <a:t>nucleus arcuatus</a:t>
            </a:r>
            <a:r>
              <a:rPr b="0" lang="cs-CZ" sz="21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cs-CZ" sz="21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cs-CZ" sz="2100" spc="-1" strike="noStrike">
                <a:solidFill>
                  <a:srgbClr val="000000"/>
                </a:solidFill>
                <a:latin typeface="Arial"/>
              </a:rPr>
              <a:t> (pocit hladu) </a:t>
            </a:r>
            <a:r>
              <a:rPr b="0" lang="cs-CZ" sz="21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cs-CZ" sz="2100" spc="-1" strike="noStrike">
                <a:solidFill>
                  <a:srgbClr val="000000"/>
                </a:solidFill>
                <a:latin typeface="Arial"/>
              </a:rPr>
              <a:t> stimulace chuti k jídlu</a:t>
            </a:r>
            <a:endParaRPr b="0" lang="en-US" sz="2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1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1" lang="cs-CZ" sz="2100" spc="-1" strike="noStrike">
                <a:solidFill>
                  <a:srgbClr val="000000"/>
                </a:solidFill>
                <a:latin typeface="Arial"/>
              </a:rPr>
              <a:t>silný leptinový signál </a:t>
            </a:r>
            <a:r>
              <a:rPr b="0" lang="cs-CZ" sz="21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cs-CZ" sz="2100" spc="-1" strike="noStrike">
                <a:solidFill>
                  <a:srgbClr val="000000"/>
                </a:solidFill>
                <a:latin typeface="Arial"/>
              </a:rPr>
              <a:t> roste aktivita neuronů produkujících POMC a navození pocitu sytosti</a:t>
            </a:r>
            <a:endParaRPr b="0" lang="en-US" sz="2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1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100" spc="-1" strike="noStrike">
                <a:solidFill>
                  <a:srgbClr val="000000"/>
                </a:solidFill>
                <a:latin typeface="Arial"/>
              </a:rPr>
              <a:t>působí na hypotalamus prostřednictvím různých neurotransmiterů</a:t>
            </a:r>
            <a:endParaRPr b="0" lang="en-US" sz="2100" spc="-1" strike="noStrike">
              <a:solidFill>
                <a:srgbClr val="000000"/>
              </a:solidFill>
              <a:latin typeface="Arial"/>
            </a:endParaRPr>
          </a:p>
          <a:p>
            <a:pPr lvl="1" marL="504000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100" spc="-1" strike="noStrike">
                <a:solidFill>
                  <a:srgbClr val="000000"/>
                </a:solidFill>
                <a:latin typeface="Arial"/>
              </a:rPr>
              <a:t>POMC - proopiomelanokortin a jeho produkty, CRH - kortikoliberin</a:t>
            </a:r>
            <a:endParaRPr b="0" lang="en-US" sz="2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1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100" spc="-1" strike="noStrike">
                <a:solidFill>
                  <a:srgbClr val="000000"/>
                </a:solidFill>
                <a:latin typeface="Arial"/>
              </a:rPr>
              <a:t>u většiny obézních pacientů jsou plazmatické hladiny leptinu výrazně zvýšeny </a:t>
            </a:r>
            <a:r>
              <a:rPr b="0" lang="cs-CZ" sz="21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cs-CZ" sz="2100" spc="-1" strike="noStrike">
                <a:solidFill>
                  <a:srgbClr val="000000"/>
                </a:solidFill>
                <a:latin typeface="Arial"/>
              </a:rPr>
              <a:t> hormon nevykazuje žádný, nebo minimální fyziologický efekt </a:t>
            </a:r>
            <a:r>
              <a:rPr b="0" lang="cs-CZ" sz="21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cs-CZ" sz="2100" spc="-1" strike="noStrike">
                <a:solidFill>
                  <a:srgbClr val="000000"/>
                </a:solidFill>
                <a:latin typeface="Arial"/>
              </a:rPr>
              <a:t> leptinová rezistence </a:t>
            </a:r>
            <a:endParaRPr b="0" lang="en-US" sz="2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1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100" spc="-1" strike="noStrike">
                <a:solidFill>
                  <a:srgbClr val="000000"/>
                </a:solidFill>
                <a:latin typeface="Arial"/>
              </a:rPr>
              <a:t>u MA – sérová hladina leptinu snížena</a:t>
            </a:r>
            <a:endParaRPr b="0" lang="en-US" sz="2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ts val="4000"/>
              </a:lnSpc>
              <a:buNone/>
            </a:pPr>
            <a:r>
              <a:rPr b="1" lang="cs-CZ" sz="3600" spc="-1" strike="noStrike">
                <a:solidFill>
                  <a:srgbClr val="0000dc"/>
                </a:solidFill>
                <a:latin typeface="Arial"/>
              </a:rPr>
              <a:t>Inzulin</a:t>
            </a:r>
            <a:endParaRPr b="0" lang="en-US" sz="36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548640" y="1600200"/>
            <a:ext cx="11311920" cy="504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hormon produkovaný B-buňkami Langerhansových ostrůvků pankreatu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anorexigenní efekt vykazuje </a:t>
            </a:r>
            <a:r>
              <a:rPr b="0" lang="cs-CZ" sz="2000" spc="-1" strike="noStrike" u="sng">
                <a:solidFill>
                  <a:srgbClr val="000000"/>
                </a:solidFill>
                <a:uFillTx/>
                <a:latin typeface="Arial"/>
              </a:rPr>
              <a:t>zvýšením aktivity neuronů produkujících POMC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v </a:t>
            </a:r>
            <a:r>
              <a:rPr b="0" i="1" lang="cs-CZ" sz="2000" spc="-1" strike="noStrike">
                <a:solidFill>
                  <a:srgbClr val="000000"/>
                </a:solidFill>
                <a:latin typeface="Arial"/>
              </a:rPr>
              <a:t>nucleus arcuatus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deficience inzulinu např. u diabetes mellitus I. typu je spojena se zvýšenou aktivitou NPY neuronů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anorexigenní účinek zprostředkovává pouze u zdravých osob, za patologických stavů je jeho anorexigenní účinek spíše potlačen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ts val="4000"/>
              </a:lnSpc>
              <a:buNone/>
            </a:pPr>
            <a:r>
              <a:rPr b="1" lang="cs-CZ" sz="3200" spc="-1" strike="noStrike">
                <a:solidFill>
                  <a:srgbClr val="0000dc"/>
                </a:solidFill>
                <a:latin typeface="Arial"/>
              </a:rPr>
              <a:t>Peptid YY (PYY)</a:t>
            </a:r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/>
          </p:nvPr>
        </p:nvSpPr>
        <p:spPr>
          <a:xfrm>
            <a:off x="720000" y="1692000"/>
            <a:ext cx="10752840" cy="478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podobná struktura jako neuropeptid Y (NPY) – ale opačný účinek (!!)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dvě endogenní formy: </a:t>
            </a:r>
            <a:r>
              <a:rPr b="0" lang="fi-FI" sz="2000" spc="-1" strike="noStrike">
                <a:solidFill>
                  <a:srgbClr val="000000"/>
                </a:solidFill>
                <a:latin typeface="Arial"/>
              </a:rPr>
              <a:t>PYY (1-36) a PYY (3-36)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secernovaný neuroendokrinními buňkami ilea a tlustého střeva po jídle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Wingdings" charset="2"/>
              <a:buChar char="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následně snižuje chuť k jídlu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72000">
              <a:lnSpc>
                <a:spcPct val="150000"/>
              </a:lnSpc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zpomaluje některé funkce trávicího ústrojí </a:t>
            </a:r>
            <a:r>
              <a:rPr b="0" lang="cs-CZ" sz="20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dobu pasáže (čímž zlepšuje resorpci) nebo pankreatickou sekreci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v reakci na příjem potravy se plazmatické koncentrace PYY (3-36) zvyšují během 15 minut a plató je přibližně 90 minut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F48AC9CD-055B-46BA-9205-0F017858E88E}" type="slidenum">
              <a:t>15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8000"/>
          </a:bodyPr>
          <a:p>
            <a:pPr>
              <a:lnSpc>
                <a:spcPts val="4000"/>
              </a:lnSpc>
              <a:buNone/>
            </a:pPr>
            <a:r>
              <a:rPr b="1" lang="cs-CZ" sz="3600" spc="-1" strike="noStrike">
                <a:solidFill>
                  <a:srgbClr val="0000dc"/>
                </a:solidFill>
                <a:latin typeface="Arial"/>
              </a:rPr>
              <a:t>Ghrelin I.</a:t>
            </a:r>
            <a:endParaRPr b="0" lang="en-US" sz="36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248040" y="1143000"/>
            <a:ext cx="10419480" cy="5714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orexigenní účinek (!!!)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produkován buňkami žláz žaludku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504000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sekrece je stimulována při prázdných kontrakcích žaludečních stěn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504000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působí na hypotalamus prostřednictvím neuropeptidu Y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orexigenní účinek se projevuje výrazným zvětšením porcí potravy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hlad je vyvolán až po vysokých dávkách podávaných i.v.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u zdravého jedince se plazmatická koncentrace ghrelinu těsně před příjmem potravy zdvojnásobí a postprandiálně padá pod bazální úroveň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504000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 – koncentrace ghrelinu trvale zvýšena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504000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obézní člověk – koncentrace snížena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8000"/>
          </a:bodyPr>
          <a:p>
            <a:pPr>
              <a:lnSpc>
                <a:spcPts val="4000"/>
              </a:lnSpc>
              <a:buNone/>
            </a:pPr>
            <a:r>
              <a:rPr b="1" lang="cs-CZ" sz="3600" spc="-1" strike="noStrike">
                <a:solidFill>
                  <a:srgbClr val="0000dc"/>
                </a:solidFill>
                <a:latin typeface="Arial"/>
              </a:rPr>
              <a:t>Ghrelin II.</a:t>
            </a:r>
            <a:endParaRPr b="0" lang="en-US" sz="36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470160" y="1600200"/>
            <a:ext cx="1135116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00"/>
          </a:bodyPr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exprimován v mnoha tkáních, jako je žaludek, hypofýza, štítná žláza, varlata, placenta a pankreas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další funkce ghrelinu: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504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indukuje sekreci růstového hormonu v hypofýze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504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reguluje glukózovou homeostázu </a:t>
            </a:r>
            <a:r>
              <a:rPr b="0" lang="cs-CZ" sz="20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inhibuje sekreci inzulínu a reguluje glukoneogenezi / glykogenolýzu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504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snižuje termogenezi pro regulaci výdajů na energii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504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zlepšuje prognózu přežití infarktu myokardu snížením aktivity sympatiku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504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předchází svalové atrofii prostřednictvím podpory diferenciace svalových buněk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504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podílí se na regulaci kostního metabolismu modulací proliferace a diferenciace osteoblastů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Zástupný symbol pro obsah 3" descr="ghrelin-and-leptin.jpg"/>
          <p:cNvPicPr/>
          <p:nvPr/>
        </p:nvPicPr>
        <p:blipFill>
          <a:blip r:embed="rId1"/>
          <a:stretch/>
        </p:blipFill>
        <p:spPr>
          <a:xfrm>
            <a:off x="1523880" y="216720"/>
            <a:ext cx="9143640" cy="6337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Obrázek 5" descr=""/>
          <p:cNvPicPr/>
          <p:nvPr/>
        </p:nvPicPr>
        <p:blipFill>
          <a:blip r:embed="rId1"/>
          <a:stretch/>
        </p:blipFill>
        <p:spPr>
          <a:xfrm>
            <a:off x="720000" y="506520"/>
            <a:ext cx="10014480" cy="584712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27C76B22-DA37-4E31-A43D-A4438252024D}" type="slidenum">
              <a:t>19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ts val="4000"/>
              </a:lnSpc>
              <a:buNone/>
            </a:pPr>
            <a:r>
              <a:rPr b="1" lang="cs-CZ" sz="3600" spc="-1" strike="noStrike">
                <a:solidFill>
                  <a:srgbClr val="0000dc"/>
                </a:solidFill>
                <a:latin typeface="Arial"/>
              </a:rPr>
              <a:t>Osnova</a:t>
            </a:r>
            <a:endParaRPr b="0" lang="en-US" sz="36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720000" y="1692000"/>
            <a:ext cx="10752840" cy="413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50000"/>
              </a:lnSpc>
              <a:buNone/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regulace příjmu potravy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504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hedonická regulace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504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homeostatická regulace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periferní působky ovlivňující příjem potravy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ctr">
              <a:lnSpc>
                <a:spcPts val="4000"/>
              </a:lnSpc>
              <a:buNone/>
            </a:pPr>
            <a:r>
              <a:rPr b="1" lang="cs-CZ" sz="3600" spc="-1" strike="noStrike" cap="all">
                <a:solidFill>
                  <a:srgbClr val="0000dc"/>
                </a:solidFill>
                <a:latin typeface="Arial"/>
              </a:rPr>
              <a:t>Děkuji za pozornost </a:t>
            </a:r>
            <a:endParaRPr b="0" lang="en-US" sz="36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10362960" cy="149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8000"/>
          </a:bodyPr>
          <a:p>
            <a:pPr>
              <a:lnSpc>
                <a:spcPts val="4000"/>
              </a:lnSpc>
              <a:buNone/>
            </a:pPr>
            <a:r>
              <a:rPr b="1" lang="cs-CZ" sz="3200" spc="-1" strike="noStrike">
                <a:solidFill>
                  <a:srgbClr val="0000dc"/>
                </a:solidFill>
                <a:latin typeface="Arial"/>
              </a:rPr>
              <a:t>Regulace příjmu potravy</a:t>
            </a:r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561600" y="1357200"/>
            <a:ext cx="10105920" cy="521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4000"/>
          </a:bodyPr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komplexní a mnohovrstevný proces s četnými </a:t>
            </a: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periferními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a </a:t>
            </a: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centrálními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vstupy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cílem je za fyziologických okolností zajistit rovnováhu mezi energetickým příjmem a výdejem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účelem udržení stálé hmotnosti a optimálního příjmu živin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homeostatická regulace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– řízena fyziologickými mechanismy, anorexigenní a orexigenní složkou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hedonická regulace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– nadřazena homeostatické regulaci, hlavními mediátory jsou opioidy, endokanabinoidy, dopamin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8000"/>
          </a:bodyPr>
          <a:p>
            <a:pPr>
              <a:lnSpc>
                <a:spcPts val="4000"/>
              </a:lnSpc>
              <a:buNone/>
            </a:pPr>
            <a:r>
              <a:rPr b="1" lang="cs-CZ" sz="3600" spc="-1" strike="noStrike">
                <a:solidFill>
                  <a:srgbClr val="0000dc"/>
                </a:solidFill>
                <a:latin typeface="Arial"/>
              </a:rPr>
              <a:t>Hedonická regulace</a:t>
            </a:r>
            <a:endParaRPr b="0" lang="en-US" sz="36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365760" y="1600200"/>
            <a:ext cx="1030176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příjem potravy není stimulován pouze nedostatkem energie za účelem udržení energetické rovnováhy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některé potraviny (zejm. tučné či sladké), jejichž konzumace je spojená s příjemnými pocity (například z dětství) a představují pro konzumenta odměnu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72000"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jsou ochotně </a:t>
            </a:r>
            <a:r>
              <a:rPr b="0" lang="cs-CZ" sz="2000" spc="-1" strike="noStrike" u="sng">
                <a:solidFill>
                  <a:srgbClr val="000000"/>
                </a:solidFill>
                <a:uFillTx/>
                <a:latin typeface="Arial"/>
              </a:rPr>
              <a:t>přijímány i ve stavu sytosti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hedonická regulace mnohdy překonává fyziologické homeostatické mechanizmy příjmu potravy </a:t>
            </a:r>
            <a:r>
              <a:rPr b="0" lang="cs-CZ" sz="20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je tzv. nadřazena homeostatické regulaci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00840" y="522360"/>
            <a:ext cx="10066680" cy="45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>
              <a:lnSpc>
                <a:spcPts val="4000"/>
              </a:lnSpc>
              <a:buNone/>
            </a:pPr>
            <a:r>
              <a:rPr b="1" lang="cs-CZ" sz="3200" spc="-1" strike="noStrike">
                <a:solidFill>
                  <a:srgbClr val="0000dc"/>
                </a:solidFill>
                <a:latin typeface="Arial"/>
              </a:rPr>
              <a:t>Centrální regulace příjmu potravy – hypotalamus I.</a:t>
            </a:r>
            <a:endParaRPr b="0" lang="en-US" sz="32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417960" y="1123560"/>
            <a:ext cx="11638800" cy="573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nejvyšší regulátor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centrum hladu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– laterální oblast (LHA)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centrum sytosti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– ventromediální oblast (VMH)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tvorba aktivačních a inhibičních neurotransmiterů ovlivňujících příjem potravy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centrální mechanizmy: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lokalizované v oblasti hypotalamu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informace z periferie: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prostřednictvím n. vagus, gastrointestinálními peptidy, hormony tukové tkáně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reaguje na: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504000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krátkodobý a dlouhodobý nutriční stav, skladování energie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504000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signály z GIT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504000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koncentrace metabolitů v krvi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504000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trávicí procesy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504000" indent="-18000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na základě informací z periferie má jedinec buď pocit hladu či sytosti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718560" y="500040"/>
            <a:ext cx="9949320" cy="91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>
              <a:lnSpc>
                <a:spcPts val="4000"/>
              </a:lnSpc>
              <a:buNone/>
            </a:pPr>
            <a:r>
              <a:rPr b="1" lang="cs-CZ" sz="3600" spc="-1" strike="noStrike">
                <a:solidFill>
                  <a:srgbClr val="0000dc"/>
                </a:solidFill>
                <a:latin typeface="Arial"/>
              </a:rPr>
              <a:t>Centrální regulace příjmu potravy – hypotalamus II. </a:t>
            </a:r>
            <a:endParaRPr b="0" lang="en-US" sz="36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627120" y="1058040"/>
            <a:ext cx="10040760" cy="5799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72000">
              <a:lnSpc>
                <a:spcPct val="150000"/>
              </a:lnSpc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algn="l" pos="0"/>
              </a:tabLst>
            </a:pP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nucleus arcuatus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504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algn="l" pos="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orexigenní neurony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504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algn="l" pos="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anorexigenní neurony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algn="l" pos="0"/>
              </a:tabLst>
            </a:pP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Orexigenní neurony: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neuropetid Y (NPY)/ agouti-related peptide (AgRP), melanin koncentrující hormon (MCH), orexin A, B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algn="l" pos="0"/>
              </a:tabLst>
            </a:pP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Anorexigenní neurony: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proopiomelanokortin (POMC)/ peptidy CART (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cocaine and amphetamine regulated transcript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), kortikoliberin (CRH), tyreotropin uvolňující hormon (TRH), mozkový neurotrofický faktor (BDNF)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8000"/>
          </a:bodyPr>
          <a:p>
            <a:pPr>
              <a:lnSpc>
                <a:spcPts val="4000"/>
              </a:lnSpc>
              <a:buNone/>
            </a:pPr>
            <a:r>
              <a:rPr b="1" lang="cs-CZ" sz="3600" spc="-1" strike="noStrike">
                <a:solidFill>
                  <a:srgbClr val="0000dc"/>
                </a:solidFill>
                <a:latin typeface="Arial"/>
              </a:rPr>
              <a:t>Orexigenní neurony</a:t>
            </a:r>
            <a:endParaRPr b="0" lang="en-US" sz="36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339480" y="1600200"/>
            <a:ext cx="10328040" cy="4971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72000">
              <a:lnSpc>
                <a:spcPct val="150000"/>
              </a:lnSpc>
              <a:buNone/>
              <a:tabLst>
                <a:tab algn="l" pos="0"/>
              </a:tabLst>
            </a:pP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Neuropeptid Y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nejsilnějším orexigenním peptidem v organizmu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regulace hyperfagie – zvyšuje chuť k jídlu, inhibuje termogenezi, sympatickou nervovou aktivitu, tyreoideální osu, stimuluje sekreci inzulinu a snižuje výdej energie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72000">
              <a:lnSpc>
                <a:spcPct val="150000"/>
              </a:lnSpc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algn="l" pos="0"/>
              </a:tabLst>
            </a:pP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MCH 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(</a:t>
            </a: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melanin-koncetrující hormon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)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axony neuronů, které NPY produkují, směřují do jader LHA, kde stimulují sekreci </a:t>
            </a: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MCH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dráha se spouští při nedostatku inhibičních signálů a při vhodných psychologických a sociologických faktorech </a:t>
            </a:r>
            <a:r>
              <a:rPr b="0" lang="cs-CZ" sz="20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výsledkem je </a:t>
            </a: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pocit hladu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8000"/>
          </a:bodyPr>
          <a:p>
            <a:pPr>
              <a:lnSpc>
                <a:spcPts val="4000"/>
              </a:lnSpc>
              <a:buNone/>
            </a:pPr>
            <a:r>
              <a:rPr b="1" lang="cs-CZ" sz="3600" spc="-1" strike="noStrike">
                <a:solidFill>
                  <a:srgbClr val="0000dc"/>
                </a:solidFill>
                <a:latin typeface="Arial"/>
              </a:rPr>
              <a:t>Anorexigenní neurony</a:t>
            </a:r>
            <a:endParaRPr b="0" lang="en-US" sz="36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0210320" cy="4761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4000"/>
          </a:bodyPr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proopiomelanokortin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 (</a:t>
            </a: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POMC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) - anorexigenní působení, zvyšuje energetický výdej aktivací sympatiku, tyreoidální osy, stimuluje pokles sekrece inzulinu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kortikoliberin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– anorexigenní působení, stimulováno stresem, zvyšuje kortizol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thyrotropin uvolňující hormon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 (TRH)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oxytocin, serotinin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produkce je způsobena zvýšenou aktivitou adipózních signálů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výsledkem je navození </a:t>
            </a:r>
            <a:r>
              <a:rPr b="1" lang="cs-CZ" sz="2000" spc="-1" strike="noStrike">
                <a:solidFill>
                  <a:srgbClr val="000000"/>
                </a:solidFill>
                <a:latin typeface="Arial"/>
              </a:rPr>
              <a:t>pocitu sytosti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326520" y="928800"/>
            <a:ext cx="8542800" cy="6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ts val="4000"/>
              </a:lnSpc>
              <a:buNone/>
            </a:pPr>
            <a:r>
              <a:rPr b="1" lang="cs-CZ" sz="4000" spc="-1" strike="noStrike">
                <a:solidFill>
                  <a:srgbClr val="0000dc"/>
                </a:solidFill>
                <a:latin typeface="Arial"/>
              </a:rPr>
              <a:t>Periferní regulace příjmu potravy I.</a:t>
            </a:r>
            <a:endParaRPr b="0" lang="en-US" sz="4000" spc="-1" strike="noStrike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156600" y="1571760"/>
            <a:ext cx="10510920" cy="49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působky produkované v GIT – řídí příjem potravy na téměř okamžité bázi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zvýšená aktivita vyvolává pocit sytosti a “plnosti” popř. pocit hladu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nutrienty při pasáži luminem GIT spouští produkci mnoha peptidů, které aktivují aferenty autonomního nervového systému </a:t>
            </a:r>
            <a:r>
              <a:rPr b="0" lang="cs-CZ" sz="20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i="1" lang="cs-CZ" sz="2000" spc="-1" strike="noStrike">
                <a:solidFill>
                  <a:srgbClr val="000000"/>
                </a:solidFill>
                <a:latin typeface="Arial"/>
              </a:rPr>
              <a:t>nc. tractus solitarius 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(mozkový kmen) </a:t>
            </a:r>
            <a:r>
              <a:rPr b="0" lang="cs-CZ" sz="20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 signály do hypotalamických jader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8" name="Obrázek 3" descr="Control_Food_Intake.jpg"/>
          <p:cNvPicPr/>
          <p:nvPr/>
        </p:nvPicPr>
        <p:blipFill>
          <a:blip r:embed="rId1"/>
          <a:stretch/>
        </p:blipFill>
        <p:spPr>
          <a:xfrm>
            <a:off x="9039600" y="1250280"/>
            <a:ext cx="2999880" cy="2523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38DCBE3C9349047A90B9CE5FC923C7E" ma:contentTypeVersion="5" ma:contentTypeDescription="Vytvoří nový dokument" ma:contentTypeScope="" ma:versionID="d1536d17b9e703a4a546efadafe105e5">
  <xsd:schema xmlns:xsd="http://www.w3.org/2001/XMLSchema" xmlns:xs="http://www.w3.org/2001/XMLSchema" xmlns:p="http://schemas.microsoft.com/office/2006/metadata/properties" xmlns:ns2="f23ba95e-8878-45fb-883c-6db8fa44b0f4" targetNamespace="http://schemas.microsoft.com/office/2006/metadata/properties" ma:root="true" ma:fieldsID="ea818a74aa4440f958db38b66ace6d45" ns2:_="">
    <xsd:import namespace="f23ba95e-8878-45fb-883c-6db8fa44b0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3ba95e-8878-45fb-883c-6db8fa44b0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96247D-9F00-413B-972C-B326C5ABA2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3ba95e-8878-45fb-883c-6db8fa44b0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7E6588-82EF-4FD7-BBD9-40DF656C627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F4759C1-5146-4095-B0DF-DEDE842257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prezentace-med-cz-v9</Template>
  <TotalTime>1854</TotalTime>
  <Application>LibreOffice/7.3.7.2$Windows_X86_64 LibreOffice_project/e114eadc50a9ff8d8c8a0567d6da8f454beeb84f</Application>
  <AppVersion>15.0000</AppVersion>
  <Words>1102</Words>
  <Paragraphs>174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2019-10-18T13:13:51Z</dcterms:created>
  <dc:creator>Markéta Grulichová</dc:creator>
  <dc:description/>
  <dc:language>cs-CZ</dc:language>
  <cp:lastModifiedBy/>
  <cp:lastPrinted>1601-01-01T00:00:00Z</cp:lastPrinted>
  <dcterms:modified xsi:type="dcterms:W3CDTF">2023-04-26T10:36:09Z</dcterms:modified>
  <cp:revision>73</cp:revision>
  <dc:subject/>
  <dc:title>Prezentace aplikace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0x010100738DCBE3C9349047A90B9CE5FC923C7E</vt:lpwstr>
  </property>
  <property fmtid="{D5CDD505-2E9C-101B-9397-08002B2CF9AE}" pid="3" name="Notes">
    <vt:i4>2</vt:i4>
  </property>
  <property fmtid="{D5CDD505-2E9C-101B-9397-08002B2CF9AE}" pid="4" name="PresentationFormat">
    <vt:lpwstr>Širokoúhlá obrazovka</vt:lpwstr>
  </property>
  <property fmtid="{D5CDD505-2E9C-101B-9397-08002B2CF9AE}" pid="5" name="Slides">
    <vt:i4>20</vt:i4>
  </property>
</Properties>
</file>