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7"/>
  </p:notesMasterIdLst>
  <p:sldIdLst>
    <p:sldId id="323" r:id="rId2"/>
    <p:sldId id="364" r:id="rId3"/>
    <p:sldId id="403" r:id="rId4"/>
    <p:sldId id="351" r:id="rId5"/>
    <p:sldId id="393" r:id="rId6"/>
    <p:sldId id="352" r:id="rId7"/>
    <p:sldId id="358" r:id="rId8"/>
    <p:sldId id="360" r:id="rId9"/>
    <p:sldId id="342" r:id="rId10"/>
    <p:sldId id="343" r:id="rId11"/>
    <p:sldId id="392" r:id="rId12"/>
    <p:sldId id="353" r:id="rId13"/>
    <p:sldId id="346" r:id="rId14"/>
    <p:sldId id="355" r:id="rId15"/>
    <p:sldId id="389" r:id="rId16"/>
    <p:sldId id="362" r:id="rId17"/>
    <p:sldId id="344" r:id="rId18"/>
    <p:sldId id="345" r:id="rId19"/>
    <p:sldId id="347" r:id="rId20"/>
    <p:sldId id="348" r:id="rId21"/>
    <p:sldId id="349" r:id="rId22"/>
    <p:sldId id="356" r:id="rId23"/>
    <p:sldId id="301" r:id="rId24"/>
    <p:sldId id="350" r:id="rId25"/>
    <p:sldId id="359" r:id="rId26"/>
    <p:sldId id="357" r:id="rId27"/>
    <p:sldId id="361" r:id="rId28"/>
    <p:sldId id="387" r:id="rId29"/>
    <p:sldId id="397" r:id="rId30"/>
    <p:sldId id="390" r:id="rId31"/>
    <p:sldId id="388" r:id="rId32"/>
    <p:sldId id="404" r:id="rId33"/>
    <p:sldId id="405" r:id="rId34"/>
    <p:sldId id="406" r:id="rId35"/>
    <p:sldId id="407" r:id="rId36"/>
    <p:sldId id="408" r:id="rId37"/>
    <p:sldId id="398" r:id="rId38"/>
    <p:sldId id="399" r:id="rId39"/>
    <p:sldId id="400" r:id="rId40"/>
    <p:sldId id="401" r:id="rId41"/>
    <p:sldId id="402" r:id="rId42"/>
    <p:sldId id="394" r:id="rId43"/>
    <p:sldId id="395" r:id="rId44"/>
    <p:sldId id="396" r:id="rId45"/>
    <p:sldId id="386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2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EBA8-D9A0-449E-979D-1E7C4BE92C50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4149-0BA7-4F42-86F3-A6C187F82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49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E33C866-AEA6-4675-9AB0-C050BD5A5265}" type="datetimeFigureOut">
              <a:rPr lang="cs-CZ" smtClean="0"/>
              <a:pPr/>
              <a:t>16.10.2022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-lN8vWm3m0" TargetMode="External"/><Relationship Id="rId2" Type="http://schemas.openxmlformats.org/officeDocument/2006/relationships/hyperlink" Target="https://www.youtube.com/watch?v=4V5pQyKsgg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G2XBIkHW95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2Fvkt-TR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29600" cy="1499592"/>
          </a:xfrm>
        </p:spPr>
        <p:txBody>
          <a:bodyPr/>
          <a:lstStyle/>
          <a:p>
            <a:r>
              <a:rPr lang="cs-CZ" dirty="0"/>
              <a:t>Vývojová psychologie</a:t>
            </a:r>
            <a:br>
              <a:rPr lang="cs-CZ" dirty="0"/>
            </a:br>
            <a:r>
              <a:rPr lang="cs-CZ" dirty="0"/>
              <a:t>Osvojování řeči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358384"/>
            <a:ext cx="8077200" cy="1022944"/>
          </a:xfrm>
        </p:spPr>
        <p:txBody>
          <a:bodyPr/>
          <a:lstStyle/>
          <a:p>
            <a:r>
              <a:rPr lang="cs-CZ" dirty="0"/>
              <a:t>Mgr. Jan Krása, Ph.D.</a:t>
            </a:r>
          </a:p>
          <a:p>
            <a:r>
              <a:rPr lang="cs-CZ" dirty="0"/>
              <a:t>Katedra psychologie </a:t>
            </a:r>
            <a:r>
              <a:rPr lang="cs-CZ" dirty="0" err="1"/>
              <a:t>PdF</a:t>
            </a:r>
            <a:r>
              <a:rPr lang="cs-CZ" dirty="0"/>
              <a:t> MUNI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03648" y="3933056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23528" y="1988840"/>
            <a:ext cx="8229600" cy="79695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685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Vývoj řeči: krátký přehled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lvl="1" eaLnBrk="1" hangingPunct="1"/>
            <a:r>
              <a:rPr lang="cs-CZ" altLang="en-US" dirty="0"/>
              <a:t>12 měsíců – první slova, </a:t>
            </a:r>
            <a:r>
              <a:rPr lang="cs-CZ" altLang="en-US" dirty="0" err="1"/>
              <a:t>holofráze</a:t>
            </a:r>
            <a:r>
              <a:rPr lang="cs-CZ" altLang="en-US" dirty="0"/>
              <a:t> (srovnej </a:t>
            </a:r>
            <a:r>
              <a:rPr lang="cs-CZ" altLang="en-US" dirty="0" err="1"/>
              <a:t>pidžiny</a:t>
            </a:r>
            <a:r>
              <a:rPr lang="cs-CZ" altLang="en-US" dirty="0"/>
              <a:t>), </a:t>
            </a:r>
            <a:r>
              <a:rPr lang="cs-CZ" altLang="en-US" i="1" dirty="0" err="1"/>
              <a:t>holopromluvy</a:t>
            </a:r>
            <a:r>
              <a:rPr lang="cs-CZ" altLang="en-US" dirty="0"/>
              <a:t>!</a:t>
            </a:r>
          </a:p>
          <a:p>
            <a:pPr lvl="1" eaLnBrk="1" hangingPunct="1"/>
            <a:r>
              <a:rPr lang="cs-CZ" altLang="en-US" dirty="0"/>
              <a:t>18 měsíců – 30-50 slov;</a:t>
            </a:r>
            <a:r>
              <a:rPr lang="cs-CZ" altLang="en-US" dirty="0">
                <a:solidFill>
                  <a:srgbClr val="FFFF00"/>
                </a:solidFill>
              </a:rPr>
              <a:t> </a:t>
            </a:r>
            <a:r>
              <a:rPr lang="cs-CZ" altLang="en-US" dirty="0" err="1"/>
              <a:t>tata</a:t>
            </a:r>
            <a:r>
              <a:rPr lang="cs-CZ" altLang="en-US" dirty="0"/>
              <a:t>-ne, </a:t>
            </a:r>
            <a:r>
              <a:rPr lang="cs-CZ" altLang="en-US" dirty="0" err="1"/>
              <a:t>gaga</a:t>
            </a:r>
            <a:r>
              <a:rPr lang="cs-CZ" altLang="en-US" dirty="0"/>
              <a:t>-tam</a:t>
            </a:r>
          </a:p>
          <a:p>
            <a:pPr lvl="1" eaLnBrk="1" hangingPunct="1"/>
            <a:r>
              <a:rPr lang="cs-CZ" altLang="en-US" dirty="0"/>
              <a:t>24 měsíců – 200 slov (</a:t>
            </a:r>
            <a:r>
              <a:rPr lang="cs-CZ" altLang="en-US" dirty="0" err="1"/>
              <a:t>Thorová</a:t>
            </a:r>
            <a:r>
              <a:rPr lang="cs-CZ" altLang="en-US" dirty="0"/>
              <a:t>, , první kombinace a známky gramatiky: dvouslovné věty: ono-voní, pejsek štěká…fenomén </a:t>
            </a:r>
            <a:r>
              <a:rPr lang="cs-CZ" altLang="en-US" b="1" dirty="0"/>
              <a:t>telegrafická řeč</a:t>
            </a:r>
            <a:r>
              <a:rPr lang="cs-CZ" altLang="en-US" dirty="0"/>
              <a:t>. Tím započíná </a:t>
            </a:r>
            <a:r>
              <a:rPr lang="cs-CZ" altLang="en-US" i="1" dirty="0"/>
              <a:t>prudký</a:t>
            </a:r>
            <a:r>
              <a:rPr lang="cs-CZ" altLang="en-US" dirty="0"/>
              <a:t> rozvoj řeči.</a:t>
            </a:r>
          </a:p>
          <a:p>
            <a:pPr lvl="1" eaLnBrk="1" hangingPunct="1"/>
            <a:r>
              <a:rPr lang="cs-CZ" altLang="en-US" dirty="0"/>
              <a:t>3 roky – znají cca 1000 slov. Věty postupně nabývají „dospělé“ podoby</a:t>
            </a:r>
          </a:p>
          <a:p>
            <a:pPr lvl="1" eaLnBrk="1" hangingPunct="1"/>
            <a:r>
              <a:rPr lang="cs-CZ" altLang="en-US" dirty="0"/>
              <a:t>4 let – s dítětem lze konverzovat na řadu témat, dítě užívá složitější syntaxe (souvětí, spojky…).</a:t>
            </a:r>
          </a:p>
          <a:p>
            <a:pPr lvl="1" eaLnBrk="1" hangingPunct="1"/>
            <a:r>
              <a:rPr lang="cs-CZ" altLang="en-US" dirty="0"/>
              <a:t>5 let – metajazyková dovednost (dítě ví, že existují správné a špatné formy slov). Umí vyprávět první příběhy.</a:t>
            </a:r>
          </a:p>
          <a:p>
            <a:pPr lvl="1" eaLnBrk="1" hangingPunct="1"/>
            <a:r>
              <a:rPr lang="cs-CZ" altLang="en-US" dirty="0"/>
              <a:t>V dospělosti – 3 – 10 000 slov v aktivní slovní zásobě, v pasivní 3-6x více (</a:t>
            </a:r>
            <a:r>
              <a:rPr lang="cs-CZ" altLang="en-US" dirty="0" err="1"/>
              <a:t>Kosslyn</a:t>
            </a:r>
            <a:r>
              <a:rPr lang="cs-CZ" altLang="en-US" dirty="0"/>
              <a:t>, </a:t>
            </a:r>
            <a:r>
              <a:rPr lang="cs-CZ" altLang="en-US" dirty="0" err="1"/>
              <a:t>Koenig</a:t>
            </a:r>
            <a:r>
              <a:rPr lang="cs-CZ" altLang="en-US" dirty="0"/>
              <a:t>, 1995, uvádějí 20 – 50 tisíc slov; P. </a:t>
            </a:r>
            <a:r>
              <a:rPr lang="cs-CZ" altLang="en-US" dirty="0" err="1"/>
              <a:t>Kuhlová</a:t>
            </a:r>
            <a:r>
              <a:rPr lang="cs-CZ" altLang="en-US" dirty="0"/>
              <a:t>, 2012, uvádí 70 000 slov), slovníky mívají cca 200 000 hesel (Svobodová, 2003). Od předškolního věku se rozvíjí hlavně metakognitivní strategie získávání nových slov (a vědomostí)!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řeči: krátký 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cs-CZ" sz="3400" dirty="0"/>
              <a:t>Úrovní věty se vývoj řeč. schopností neukončuje, vrcholem je tzv. </a:t>
            </a:r>
            <a:r>
              <a:rPr lang="cs-CZ" sz="3400" b="1" dirty="0"/>
              <a:t>diskurzivní úroveň </a:t>
            </a:r>
            <a:r>
              <a:rPr lang="cs-CZ" sz="3400" dirty="0"/>
              <a:t>(promluva, </a:t>
            </a:r>
            <a:r>
              <a:rPr lang="cs-CZ" sz="3400" b="1" dirty="0"/>
              <a:t>příběh</a:t>
            </a:r>
            <a:r>
              <a:rPr lang="cs-CZ" sz="3400" dirty="0"/>
              <a:t>, konverzace, návod, popis atd.).</a:t>
            </a:r>
          </a:p>
          <a:p>
            <a:pPr marL="118872" indent="0">
              <a:buNone/>
            </a:pPr>
            <a:r>
              <a:rPr lang="cs-CZ" sz="3400" dirty="0"/>
              <a:t>Základními elementy slova jsou fonémy.</a:t>
            </a:r>
          </a:p>
          <a:p>
            <a:pPr marL="118872" indent="0">
              <a:buNone/>
            </a:pPr>
            <a:r>
              <a:rPr lang="cs-CZ" sz="3400" dirty="0"/>
              <a:t>Základními elementy věty jsou slova. Struktura věty je podnět a predikát (téma a réma).</a:t>
            </a:r>
          </a:p>
          <a:p>
            <a:pPr marL="118872" indent="0">
              <a:buNone/>
            </a:pPr>
            <a:r>
              <a:rPr lang="cs-CZ" sz="3400" dirty="0"/>
              <a:t>Základními elementy </a:t>
            </a:r>
            <a:r>
              <a:rPr lang="cs-CZ" sz="3400" b="1" dirty="0"/>
              <a:t>příběhu</a:t>
            </a:r>
            <a:r>
              <a:rPr lang="cs-CZ" sz="3400" dirty="0"/>
              <a:t> jsou věty. Strukturálně je příběh tvořen postavami, dějem, kontextem, zápletkou, rozuzlením apod.</a:t>
            </a:r>
          </a:p>
          <a:p>
            <a:pPr marL="118872" indent="0">
              <a:buNone/>
            </a:pPr>
            <a:endParaRPr lang="cs-CZ" sz="3400" dirty="0"/>
          </a:p>
          <a:p>
            <a:pPr marL="118872" indent="0">
              <a:buNone/>
            </a:pPr>
            <a:r>
              <a:rPr lang="cs-CZ" sz="3400" dirty="0"/>
              <a:t>Vývoj narativní kompetence:</a:t>
            </a:r>
          </a:p>
          <a:p>
            <a:pPr marL="118872" indent="0">
              <a:buNone/>
            </a:pPr>
            <a:r>
              <a:rPr lang="cs-CZ" sz="3400" dirty="0"/>
              <a:t>Kolem 1,5 -2,5 let – </a:t>
            </a:r>
            <a:r>
              <a:rPr lang="cs-CZ" sz="3400" i="1" dirty="0" err="1"/>
              <a:t>crib</a:t>
            </a:r>
            <a:r>
              <a:rPr lang="cs-CZ" sz="3400" i="1" dirty="0"/>
              <a:t> </a:t>
            </a:r>
            <a:r>
              <a:rPr lang="cs-CZ" sz="3400" i="1" dirty="0" err="1"/>
              <a:t>speech</a:t>
            </a:r>
            <a:r>
              <a:rPr lang="cs-CZ" sz="3400" i="1" dirty="0"/>
              <a:t> </a:t>
            </a:r>
            <a:r>
              <a:rPr lang="cs-CZ" sz="3400" dirty="0"/>
              <a:t>(K. Nelsonová): dítě hovoří samo k sobě, přehrává si úseky dne, monologem i </a:t>
            </a:r>
            <a:r>
              <a:rPr lang="cs-CZ" sz="3400" dirty="0" err="1"/>
              <a:t>kvazidialogem</a:t>
            </a:r>
            <a:r>
              <a:rPr lang="cs-CZ" sz="3400" dirty="0"/>
              <a:t>.</a:t>
            </a:r>
          </a:p>
          <a:p>
            <a:pPr marL="118872" indent="0">
              <a:buNone/>
            </a:pPr>
            <a:r>
              <a:rPr lang="cs-CZ" sz="3400" dirty="0"/>
              <a:t>Kolem 3 let dítě dokáže při popisu toho, jak se mu něco nepodařilo, vytvořit první krátký příběh.</a:t>
            </a:r>
          </a:p>
          <a:p>
            <a:pPr marL="118872" indent="0">
              <a:buNone/>
            </a:pPr>
            <a:r>
              <a:rPr lang="cs-CZ" sz="3400" dirty="0"/>
              <a:t>Kolem 6 let dokážou děti převyprávět známou pohádku.</a:t>
            </a:r>
          </a:p>
          <a:p>
            <a:pPr marL="118872" indent="0">
              <a:buNone/>
            </a:pPr>
            <a:r>
              <a:rPr lang="cs-CZ" sz="3400" dirty="0"/>
              <a:t>Kolem 9-11 let děti dokážou </a:t>
            </a:r>
            <a:r>
              <a:rPr lang="cs-CZ" dirty="0"/>
              <a:t>vymyslet příběh s krátkou zápletkou.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110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Percepce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vnímání řeči v něčem specifické, nebo se jedná o běžné vnímání zvuků?</a:t>
            </a:r>
          </a:p>
          <a:p>
            <a:endParaRPr lang="cs-CZ" dirty="0"/>
          </a:p>
          <a:p>
            <a:r>
              <a:rPr lang="cs-CZ" dirty="0"/>
              <a:t>Co je to kategorická percepce řeči?</a:t>
            </a:r>
          </a:p>
        </p:txBody>
      </p:sp>
    </p:spTree>
    <p:extLst>
      <p:ext uri="{BB962C8B-B14F-4D97-AF65-F5344CB8AC3E}">
        <p14:creationId xmlns:p14="http://schemas.microsoft.com/office/powerpoint/2010/main" val="81546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Kategorická percepce řeči (KPŘ)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73751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„Lidé automaticky vnímají a klasifikují řečové zvuky jako realizaci </a:t>
            </a:r>
            <a:r>
              <a:rPr lang="cs-CZ" sz="2400" b="1" dirty="0"/>
              <a:t>hláskových kategorií</a:t>
            </a:r>
            <a:r>
              <a:rPr lang="cs-CZ" sz="2400" dirty="0"/>
              <a:t>“ typických pro daný jazyk (Smolík, 2014, s. 17) Ačkoli např. mezi znělými a neznělými hláskami je z hlediska naměřených zvukových charakteristik plynulý přechod, přesto tyto zvuky již měsíční novorozenci rozeznávají např. buď jako „b“, nebo jako „p“. </a:t>
            </a:r>
          </a:p>
          <a:p>
            <a:r>
              <a:rPr lang="cs-CZ" sz="2400" dirty="0">
                <a:hlinkClick r:id="rId2"/>
              </a:rPr>
              <a:t>https://www.youtube.com/watch?v=4V5pQyKsgg4</a:t>
            </a:r>
            <a:r>
              <a:rPr lang="cs-CZ" sz="2400" dirty="0"/>
              <a:t> </a:t>
            </a:r>
          </a:p>
          <a:p>
            <a:r>
              <a:rPr lang="cs-CZ" sz="2400" dirty="0"/>
              <a:t>Mechanismus KPŘ pochopitelně značně ulehčuje porozumění řeči. </a:t>
            </a:r>
          </a:p>
          <a:p>
            <a:r>
              <a:rPr lang="cs-CZ" sz="2400" dirty="0"/>
              <a:t>Kategorická percepce mateřské řeči pomáhá při produkci fonémů používaných v mateřském jazyce a v období po prvním roce života také k relativní neschopnosti rozeznávat fonémy, které mateřská řeč nerozlišuje (</a:t>
            </a:r>
            <a:r>
              <a:rPr lang="cs-CZ" sz="2400" dirty="0" err="1"/>
              <a:t>Sternberg</a:t>
            </a:r>
            <a:r>
              <a:rPr lang="cs-CZ" sz="2400" dirty="0"/>
              <a:t>, 2009).</a:t>
            </a:r>
          </a:p>
          <a:p>
            <a:r>
              <a:rPr lang="cs-CZ" sz="2400" dirty="0"/>
              <a:t>Jedná se o jeden z více příkladů specifického vnímání řeči!</a:t>
            </a:r>
          </a:p>
          <a:p>
            <a:r>
              <a:rPr lang="cs-CZ" sz="2400" dirty="0"/>
              <a:t>Srov. </a:t>
            </a:r>
            <a:r>
              <a:rPr lang="cs-CZ" sz="2400" i="1" dirty="0" err="1"/>
              <a:t>McGurk</a:t>
            </a:r>
            <a:r>
              <a:rPr lang="cs-CZ" sz="2400" i="1" dirty="0"/>
              <a:t> </a:t>
            </a:r>
            <a:r>
              <a:rPr lang="cs-CZ" sz="2400" i="1" dirty="0" err="1"/>
              <a:t>effect</a:t>
            </a:r>
            <a:r>
              <a:rPr lang="cs-CZ" sz="2400" i="1" dirty="0"/>
              <a:t>: </a:t>
            </a:r>
            <a:r>
              <a:rPr lang="cs-CZ" sz="2400" i="1" dirty="0">
                <a:hlinkClick r:id="rId3"/>
              </a:rPr>
              <a:t>https://www.youtube.com/watch?v=G-lN8vWm3m0</a:t>
            </a:r>
            <a:r>
              <a:rPr lang="cs-CZ" sz="2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7332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fázi broukání je dítě schopno rozlišovat všechny hláskové kategorie, které daný jazyk nerozlišuje. Japonský kojenec rozlišuje /l/ a /r/. Kolem 1. roku děti tuto schopnost ztrácejí (</a:t>
            </a:r>
            <a:r>
              <a:rPr lang="cs-CZ" dirty="0" err="1"/>
              <a:t>Tsushima</a:t>
            </a:r>
            <a:r>
              <a:rPr lang="cs-CZ" dirty="0"/>
              <a:t> et al., 1994). </a:t>
            </a:r>
          </a:p>
          <a:p>
            <a:r>
              <a:rPr lang="cs-CZ" dirty="0" err="1"/>
              <a:t>Werkerová</a:t>
            </a:r>
            <a:r>
              <a:rPr lang="cs-CZ" dirty="0"/>
              <a:t> (1994) u anglicky mluvících dětí: 6.-8. </a:t>
            </a:r>
            <a:r>
              <a:rPr lang="cs-CZ" dirty="0" err="1"/>
              <a:t>měs</a:t>
            </a:r>
            <a:r>
              <a:rPr lang="cs-CZ" dirty="0"/>
              <a:t>. 95%; 8.-10. </a:t>
            </a:r>
            <a:r>
              <a:rPr lang="cs-CZ" dirty="0" err="1"/>
              <a:t>měs</a:t>
            </a:r>
            <a:r>
              <a:rPr lang="cs-CZ" dirty="0"/>
              <a:t>. 70%; 10.-12. </a:t>
            </a:r>
            <a:r>
              <a:rPr lang="cs-CZ" dirty="0" err="1"/>
              <a:t>měs</a:t>
            </a:r>
            <a:r>
              <a:rPr lang="cs-CZ" dirty="0"/>
              <a:t>. 20%.</a:t>
            </a:r>
          </a:p>
          <a:p>
            <a:r>
              <a:rPr lang="cs-CZ" dirty="0"/>
              <a:t>Kolem 10. roku již děti nejsou téměř schopny nové hláskové kategorie rozlišovat.  - Vliv na učení se jazykům (raný věk)!</a:t>
            </a:r>
          </a:p>
        </p:txBody>
      </p:sp>
    </p:spTree>
    <p:extLst>
      <p:ext uri="{BB962C8B-B14F-4D97-AF65-F5344CB8AC3E}">
        <p14:creationId xmlns:p14="http://schemas.microsoft.com/office/powerpoint/2010/main" val="4041515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https://www.youtube.com/watch?v=G2XBIkHW954</a:t>
            </a:r>
            <a:r>
              <a:rPr lang="cs-CZ" dirty="0"/>
              <a:t> Patricia </a:t>
            </a:r>
            <a:r>
              <a:rPr lang="cs-CZ" dirty="0" err="1"/>
              <a:t>Kuhlová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7166" y="1774825"/>
            <a:ext cx="6629667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00192" y="6488668"/>
            <a:ext cx="217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705882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v různých jazycích kohout kokrhá „různě“?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788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základní rozdíl mezi zvuky produkovanými v rámci broukání a žvatlání?</a:t>
            </a:r>
          </a:p>
        </p:txBody>
      </p:sp>
    </p:spTree>
    <p:extLst>
      <p:ext uri="{BB962C8B-B14F-4D97-AF65-F5344CB8AC3E}">
        <p14:creationId xmlns:p14="http://schemas.microsoft.com/office/powerpoint/2010/main" val="4227914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fáze </a:t>
            </a:r>
            <a:r>
              <a:rPr lang="cs-CZ" b="1" dirty="0"/>
              <a:t>broukání</a:t>
            </a:r>
            <a:r>
              <a:rPr lang="cs-CZ" dirty="0"/>
              <a:t> (</a:t>
            </a:r>
            <a:r>
              <a:rPr lang="cs-CZ" i="1" dirty="0" err="1"/>
              <a:t>cooing</a:t>
            </a:r>
            <a:r>
              <a:rPr lang="cs-CZ" dirty="0"/>
              <a:t>) dítě vyluzuje a rozlišuje velmi bohatou paletu různých zvuků.</a:t>
            </a:r>
          </a:p>
          <a:p>
            <a:r>
              <a:rPr lang="cs-CZ" dirty="0"/>
              <a:t>Broukání kojenců po celém světě je identické. Identické je i broukání neslyšících dětí (</a:t>
            </a:r>
            <a:r>
              <a:rPr lang="cs-CZ" dirty="0" err="1"/>
              <a:t>Sternberg</a:t>
            </a:r>
            <a:r>
              <a:rPr lang="cs-CZ" dirty="0"/>
              <a:t>, 2009). </a:t>
            </a:r>
          </a:p>
          <a:p>
            <a:r>
              <a:rPr lang="cs-CZ" dirty="0"/>
              <a:t>Ve fázi </a:t>
            </a:r>
            <a:r>
              <a:rPr lang="cs-CZ" b="1" dirty="0"/>
              <a:t>žvatlání</a:t>
            </a:r>
            <a:r>
              <a:rPr lang="cs-CZ" dirty="0"/>
              <a:t> (</a:t>
            </a:r>
            <a:r>
              <a:rPr lang="cs-CZ" i="1" dirty="0" err="1"/>
              <a:t>babbling</a:t>
            </a:r>
            <a:r>
              <a:rPr lang="cs-CZ" dirty="0"/>
              <a:t>) začíná dítě svůj repertoár stále více omezovat na fonémy, které rozlišuje primární (mateřský) přirozený jazyk.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514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Jazykový vývoj=osvojování si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/>
          </a:bodyPr>
          <a:lstStyle/>
          <a:p>
            <a:r>
              <a:rPr lang="cs-CZ" dirty="0"/>
              <a:t>Jazykový vývoj probíhá u všech dětí na této planetě shodně. </a:t>
            </a:r>
          </a:p>
          <a:p>
            <a:r>
              <a:rPr lang="cs-CZ" dirty="0"/>
              <a:t>Co to znamená z hlediska evoluce?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94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si pamatujete z minulé hodiny?</a:t>
            </a:r>
          </a:p>
        </p:txBody>
      </p:sp>
    </p:spTree>
    <p:extLst>
      <p:ext uri="{BB962C8B-B14F-4D97-AF65-F5344CB8AC3E}">
        <p14:creationId xmlns:p14="http://schemas.microsoft.com/office/powerpoint/2010/main" val="3065454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slova – jaká jsou?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Jaká to jsou?</a:t>
            </a:r>
          </a:p>
          <a:p>
            <a:r>
              <a:rPr lang="cs-CZ" dirty="0"/>
              <a:t>Podstatná jména a slovesa?</a:t>
            </a:r>
          </a:p>
          <a:p>
            <a:endParaRPr lang="cs-CZ" dirty="0"/>
          </a:p>
          <a:p>
            <a:r>
              <a:rPr lang="cs-CZ" dirty="0"/>
              <a:t>Jejich vztah k motivaci je maximální. Manipulují, ale i glosují.</a:t>
            </a:r>
          </a:p>
          <a:p>
            <a:endParaRPr lang="cs-CZ" dirty="0"/>
          </a:p>
          <a:p>
            <a:r>
              <a:rPr lang="cs-CZ" dirty="0"/>
              <a:t>Předměty, činnosti, lokalizace, specifikace (</a:t>
            </a:r>
            <a:r>
              <a:rPr lang="cs-CZ" dirty="0" err="1"/>
              <a:t>Kesselová</a:t>
            </a:r>
            <a:r>
              <a:rPr lang="cs-CZ" dirty="0"/>
              <a:t> &amp; </a:t>
            </a:r>
            <a:r>
              <a:rPr lang="cs-CZ" dirty="0" err="1"/>
              <a:t>Slančová</a:t>
            </a:r>
            <a:r>
              <a:rPr lang="cs-CZ" dirty="0"/>
              <a:t>, 2008)</a:t>
            </a:r>
          </a:p>
          <a:p>
            <a:endParaRPr lang="cs-CZ" dirty="0"/>
          </a:p>
          <a:p>
            <a:r>
              <a:rPr lang="cs-CZ" dirty="0"/>
              <a:t>Dítě si musí vytvořit 1. pojmy,2. reprezentace předmětů a dějů a 3. musí být zběhlé v percepci a produkci řeči (Seidlová Málková, 2014).</a:t>
            </a:r>
          </a:p>
        </p:txBody>
      </p:sp>
    </p:spTree>
    <p:extLst>
      <p:ext uri="{BB962C8B-B14F-4D97-AF65-F5344CB8AC3E}">
        <p14:creationId xmlns:p14="http://schemas.microsoft.com/office/powerpoint/2010/main" val="755818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Overextension</a:t>
            </a:r>
            <a:r>
              <a:rPr lang="cs-CZ" i="1" dirty="0"/>
              <a:t> </a:t>
            </a:r>
            <a:r>
              <a:rPr lang="cs-CZ" i="1" dirty="0" err="1"/>
              <a:t>error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 to specifikum prvních slov.</a:t>
            </a:r>
          </a:p>
          <a:p>
            <a:r>
              <a:rPr lang="cs-CZ" dirty="0"/>
              <a:t>Omyl přílišného rozšiřování významu i na jiné sémantické kategorie (které jsou ovšem patrné jen mluvčímu daného jazyka). Barvy, zvířata, táta…</a:t>
            </a:r>
          </a:p>
          <a:p>
            <a:r>
              <a:rPr lang="cs-CZ" dirty="0"/>
              <a:t>Podle čeho toto rozšíření významu děti dělají?</a:t>
            </a:r>
          </a:p>
          <a:p>
            <a:r>
              <a:rPr lang="cs-CZ" dirty="0"/>
              <a:t>Omyly nám o tom řeknou nejvíce (K. Nelsonová). </a:t>
            </a:r>
          </a:p>
          <a:p>
            <a:r>
              <a:rPr lang="cs-CZ" dirty="0"/>
              <a:t>Dítě si teprve mapuje strukturu konceptuálního světa jazyka do své mysli. Nejdříve má dítě vlastní pojmy, které koriguje pomocí jazyka a zvyku v něm.</a:t>
            </a:r>
          </a:p>
        </p:txBody>
      </p:sp>
    </p:spTree>
    <p:extLst>
      <p:ext uri="{BB962C8B-B14F-4D97-AF65-F5344CB8AC3E}">
        <p14:creationId xmlns:p14="http://schemas.microsoft.com/office/powerpoint/2010/main" val="3333325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/>
              <a:t>Nejmenší element slova. </a:t>
            </a:r>
          </a:p>
          <a:p>
            <a:pPr marL="118872" indent="0">
              <a:buNone/>
            </a:pPr>
            <a:r>
              <a:rPr lang="cs-CZ" dirty="0"/>
              <a:t>1. Obsahové (lexikální, autosémantické) morfémy.</a:t>
            </a:r>
          </a:p>
          <a:p>
            <a:pPr marL="118872" indent="0">
              <a:buNone/>
            </a:pPr>
            <a:r>
              <a:rPr lang="cs-CZ" dirty="0"/>
              <a:t>2. Funkční (gramatické, synsémantické) morfémy: afixy a koncovky.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+ </a:t>
            </a:r>
            <a:r>
              <a:rPr lang="cs-CZ" dirty="0" err="1"/>
              <a:t>Pozičnost</a:t>
            </a:r>
            <a:r>
              <a:rPr lang="cs-CZ" dirty="0"/>
              <a:t> „míst“ ve větě a ve slově. Jsou jazyky, které tvoří předpony, a jazyky, které se rozvíjejí „vlevo“. 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387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8966" y="0"/>
            <a:ext cx="7886700" cy="1209426"/>
          </a:xfrm>
        </p:spPr>
        <p:txBody>
          <a:bodyPr/>
          <a:lstStyle/>
          <a:p>
            <a:r>
              <a:rPr lang="cs-CZ" dirty="0"/>
              <a:t>Typologie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28801"/>
            <a:ext cx="7886700" cy="1209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Linguistic typology: according to </a:t>
            </a:r>
            <a:r>
              <a:rPr lang="en-US" i="1" dirty="0"/>
              <a:t>subject–verb–object positioning </a:t>
            </a:r>
            <a:r>
              <a:rPr lang="en-US" dirty="0"/>
              <a:t>or </a:t>
            </a:r>
            <a:r>
              <a:rPr lang="en-US" i="1" dirty="0"/>
              <a:t>word order</a:t>
            </a:r>
          </a:p>
        </p:txBody>
      </p:sp>
      <p:pic>
        <p:nvPicPr>
          <p:cNvPr id="4" name="Zástupný symbol pro obsah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29" y="2924945"/>
            <a:ext cx="891534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07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Vývojová korelace lexikonu a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?Jsou lexikální a syntaktické informace skladovány stejným reprezentačním systémem? Nikoli, ale existuje jejich vývojová korelace.</a:t>
            </a:r>
          </a:p>
          <a:p>
            <a:r>
              <a:rPr lang="cs-CZ" dirty="0"/>
              <a:t>Specifické gramatické jevy v jazyce dětí se objevují pravidelně v době, kdy slovní zásoba dětí dosáhne </a:t>
            </a:r>
            <a:r>
              <a:rPr lang="cs-CZ" b="1" dirty="0"/>
              <a:t>určitého rozsahu</a:t>
            </a:r>
            <a:r>
              <a:rPr lang="cs-CZ" dirty="0"/>
              <a:t>, spíše než že by jejich výskyt závisel na </a:t>
            </a:r>
            <a:r>
              <a:rPr lang="cs-CZ" b="1" dirty="0"/>
              <a:t>věku</a:t>
            </a:r>
            <a:r>
              <a:rPr lang="cs-CZ" dirty="0"/>
              <a:t>! </a:t>
            </a:r>
          </a:p>
          <a:p>
            <a:r>
              <a:rPr lang="cs-CZ" dirty="0"/>
              <a:t>Například při osvojování angličtiny děti zpočátku nepoužívají tvary minulého času sloves a nahrazují je přítomným tvarem. Toto chování ovšem rychle mizí, jakmile se v dětské slovní zásobě nahromadí přes sedmdesát sloves ...“ (Smolík, 2014, s. 82) </a:t>
            </a:r>
          </a:p>
          <a:p>
            <a:r>
              <a:rPr lang="cs-CZ" dirty="0" err="1"/>
              <a:t>Batesová</a:t>
            </a:r>
            <a:r>
              <a:rPr lang="cs-CZ" dirty="0"/>
              <a:t> a </a:t>
            </a:r>
            <a:r>
              <a:rPr lang="cs-CZ" dirty="0" err="1"/>
              <a:t>Goodmanová</a:t>
            </a:r>
            <a:r>
              <a:rPr lang="cs-CZ" dirty="0"/>
              <a:t> (1997) uvádějí, že anglicky mluvící děti, začínají vytvářet gramaticky komplexnější promluvy, má-li jejich slovník někde mezi 50 a 200 slovy.</a:t>
            </a:r>
          </a:p>
        </p:txBody>
      </p:sp>
    </p:spTree>
    <p:extLst>
      <p:ext uri="{BB962C8B-B14F-4D97-AF65-F5344CB8AC3E}">
        <p14:creationId xmlns:p14="http://schemas.microsoft.com/office/powerpoint/2010/main" val="340825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Dokonce i u neslyšících narůstá lexikon a komplexnost syntaxe zhruba stejně rychle.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064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Telegrafická řeč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/>
              <a:t>= Věty produkované, jakoby někdo </a:t>
            </a:r>
            <a:r>
              <a:rPr lang="cs-CZ" i="1" u="sng" dirty="0"/>
              <a:t>šetřil peníze </a:t>
            </a:r>
            <a:r>
              <a:rPr lang="cs-CZ" dirty="0"/>
              <a:t>na slovech v telegramu.</a:t>
            </a:r>
          </a:p>
          <a:p>
            <a:r>
              <a:rPr lang="cs-CZ" dirty="0"/>
              <a:t>Typická pro určité jazyky: angličtina.</a:t>
            </a:r>
          </a:p>
          <a:p>
            <a:r>
              <a:rPr lang="cs-CZ" dirty="0"/>
              <a:t>Např.: </a:t>
            </a:r>
            <a:r>
              <a:rPr lang="en-US" dirty="0"/>
              <a:t>"went swimming Dad" </a:t>
            </a:r>
            <a:r>
              <a:rPr lang="cs-CZ" dirty="0"/>
              <a:t>místo </a:t>
            </a:r>
            <a:r>
              <a:rPr lang="en-US" dirty="0"/>
              <a:t>"I went swimming last night with my Dad"</a:t>
            </a:r>
            <a:r>
              <a:rPr lang="cs-CZ" dirty="0"/>
              <a:t> (telegrafická řeč osmiletého školáka s DS).</a:t>
            </a:r>
          </a:p>
          <a:p>
            <a:r>
              <a:rPr lang="cs-CZ" sz="2200" dirty="0"/>
              <a:t>Odlišné jazyky (např. flektivní j.) ovšem informace, v angličtině nesené samostatnými předložkami (izolační jazyk), vyjadřují koncovkami a děti se je naučí již s prvními slovy (např. pádové koncovky). („dom</a:t>
            </a:r>
            <a:r>
              <a:rPr lang="cs-CZ" sz="2200" dirty="0">
                <a:solidFill>
                  <a:srgbClr val="FF0000"/>
                </a:solidFill>
              </a:rPr>
              <a:t>ů</a:t>
            </a:r>
            <a:r>
              <a:rPr lang="cs-CZ" sz="2200" dirty="0"/>
              <a:t>“, „spadl</a:t>
            </a:r>
            <a:r>
              <a:rPr lang="cs-CZ" sz="2200" dirty="0">
                <a:solidFill>
                  <a:srgbClr val="FF0000"/>
                </a:solidFill>
              </a:rPr>
              <a:t>o</a:t>
            </a:r>
            <a:r>
              <a:rPr lang="cs-CZ" sz="2200" dirty="0"/>
              <a:t>“, „dej</a:t>
            </a:r>
            <a:r>
              <a:rPr lang="cs-CZ" sz="2200" dirty="0">
                <a:solidFill>
                  <a:srgbClr val="FF0000"/>
                </a:solidFill>
              </a:rPr>
              <a:t>-</a:t>
            </a:r>
            <a:r>
              <a:rPr lang="cs-CZ" sz="2200" dirty="0"/>
              <a:t>“, „Pepíčk</a:t>
            </a:r>
            <a:r>
              <a:rPr lang="cs-CZ" sz="2200" dirty="0">
                <a:solidFill>
                  <a:srgbClr val="FF0000"/>
                </a:solidFill>
              </a:rPr>
              <a:t>ovi</a:t>
            </a:r>
            <a:r>
              <a:rPr lang="cs-CZ" sz="2200" dirty="0"/>
              <a:t>“)</a:t>
            </a:r>
          </a:p>
        </p:txBody>
      </p:sp>
    </p:spTree>
    <p:extLst>
      <p:ext uri="{BB962C8B-B14F-4D97-AF65-F5344CB8AC3E}">
        <p14:creationId xmlns:p14="http://schemas.microsoft.com/office/powerpoint/2010/main" val="1302492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Víceslovné věty +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/>
              <a:t>?Jak se děti mohou naučit tak složitou gramatiku (jakou má např. čeština)? Rodiče dávají dítěti zpětnou vazbu k pravdivosti věty a jen zřídka ke gramatice.</a:t>
            </a:r>
          </a:p>
          <a:p>
            <a:endParaRPr lang="cs-CZ" dirty="0"/>
          </a:p>
          <a:p>
            <a:r>
              <a:rPr lang="cs-CZ" dirty="0"/>
              <a:t>Dítě si (</a:t>
            </a:r>
            <a:r>
              <a:rPr lang="cs-CZ" b="1" dirty="0"/>
              <a:t>automaticky</a:t>
            </a:r>
            <a:r>
              <a:rPr lang="cs-CZ" dirty="0"/>
              <a:t>!) </a:t>
            </a:r>
            <a:r>
              <a:rPr lang="cs-CZ" b="1" dirty="0"/>
              <a:t>vytváří hypotézy</a:t>
            </a:r>
            <a:r>
              <a:rPr lang="cs-CZ" dirty="0"/>
              <a:t>, co která změna morfémů a změna pořadí může znamenat (v tom dítěti pomáhá rozvíjející se </a:t>
            </a:r>
            <a:r>
              <a:rPr lang="cs-CZ" b="1" i="1" dirty="0"/>
              <a:t>teorie mysli</a:t>
            </a:r>
            <a:r>
              <a:rPr lang="cs-CZ" dirty="0"/>
              <a:t>). </a:t>
            </a:r>
          </a:p>
          <a:p>
            <a:r>
              <a:rPr lang="cs-CZ" dirty="0"/>
              <a:t>Utvořené hypotézy dítě testuje. Dokladem testování hypotéz je tvorba hypotéz (resp. </a:t>
            </a:r>
            <a:r>
              <a:rPr lang="cs-CZ" b="1" i="1" dirty="0" err="1"/>
              <a:t>overregulation</a:t>
            </a:r>
            <a:r>
              <a:rPr lang="cs-CZ" b="1" i="1" dirty="0"/>
              <a:t> (</a:t>
            </a:r>
            <a:r>
              <a:rPr lang="cs-CZ" b="1" i="1" dirty="0" err="1"/>
              <a:t>error</a:t>
            </a:r>
            <a:r>
              <a:rPr lang="cs-CZ" b="1" i="1" dirty="0"/>
              <a:t>) </a:t>
            </a:r>
            <a:r>
              <a:rPr lang="cs-CZ" dirty="0"/>
              <a:t>= nadměrné užívání gramatických pravidel). </a:t>
            </a:r>
          </a:p>
          <a:p>
            <a:r>
              <a:rPr lang="cs-CZ" dirty="0"/>
              <a:t>Příklady: Já budu jít. Plurál hrochy (místo hroši). </a:t>
            </a:r>
            <a:r>
              <a:rPr lang="cs-CZ" dirty="0" err="1"/>
              <a:t>Kůňátko</a:t>
            </a:r>
            <a:r>
              <a:rPr lang="cs-CZ" dirty="0"/>
              <a:t>, </a:t>
            </a:r>
            <a:r>
              <a:rPr lang="cs-CZ" dirty="0" err="1"/>
              <a:t>slepátko</a:t>
            </a:r>
            <a:r>
              <a:rPr lang="cs-CZ" dirty="0"/>
              <a:t>, </a:t>
            </a:r>
            <a:r>
              <a:rPr lang="cs-CZ" dirty="0" err="1"/>
              <a:t>ovčátko</a:t>
            </a:r>
            <a:r>
              <a:rPr lang="cs-CZ" dirty="0"/>
              <a:t>. Atd.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18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1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Dítě se při tvorbě hypotéz zaměřuje (</a:t>
            </a:r>
            <a:r>
              <a:rPr lang="cs-CZ" dirty="0" err="1"/>
              <a:t>Slobin</a:t>
            </a:r>
            <a:r>
              <a:rPr lang="cs-CZ" dirty="0"/>
              <a:t>, 1985):</a:t>
            </a:r>
          </a:p>
          <a:p>
            <a:pPr marL="118872" indent="0">
              <a:buNone/>
            </a:pPr>
            <a:r>
              <a:rPr lang="cs-CZ" dirty="0"/>
              <a:t>1. na </a:t>
            </a:r>
            <a:r>
              <a:rPr lang="cs-CZ" b="1" dirty="0"/>
              <a:t>pravidelnosti</a:t>
            </a:r>
            <a:r>
              <a:rPr lang="cs-CZ" dirty="0"/>
              <a:t> změn slovních forem;</a:t>
            </a:r>
          </a:p>
          <a:p>
            <a:pPr marL="118872" indent="0">
              <a:buNone/>
            </a:pPr>
            <a:r>
              <a:rPr lang="cs-CZ" dirty="0"/>
              <a:t>2. na morfematické </a:t>
            </a:r>
            <a:r>
              <a:rPr lang="cs-CZ" b="1" dirty="0"/>
              <a:t>flexe</a:t>
            </a:r>
            <a:r>
              <a:rPr lang="cs-CZ" dirty="0"/>
              <a:t> signalizující změnu významu, zvláště přípony (popř. koncovky);</a:t>
            </a:r>
          </a:p>
          <a:p>
            <a:pPr marL="118872" indent="0">
              <a:buNone/>
            </a:pPr>
            <a:r>
              <a:rPr lang="cs-CZ" dirty="0"/>
              <a:t>3. na </a:t>
            </a:r>
            <a:r>
              <a:rPr lang="cs-CZ" b="1" dirty="0"/>
              <a:t>pořadí</a:t>
            </a:r>
            <a:r>
              <a:rPr lang="cs-CZ" dirty="0"/>
              <a:t> morfémů zahrnující jak pořadí slovních afixů (předpon a přípon) a kořenů, tak pořadí slov ve větě. (</a:t>
            </a:r>
            <a:r>
              <a:rPr lang="cs-CZ" dirty="0" err="1"/>
              <a:t>Sternberg</a:t>
            </a:r>
            <a:r>
              <a:rPr lang="cs-CZ" dirty="0"/>
              <a:t>, 2009, s. 342)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Sternberg</a:t>
            </a:r>
            <a:r>
              <a:rPr lang="cs-CZ" dirty="0"/>
              <a:t> (2009, s. 342): Jedna studie zjistila, že slyšící děti věnují pozornost těm klíčovým akustickým podnětům ve větách, které vymezují gramaticky kritické atributy těchto vět (</a:t>
            </a:r>
            <a:r>
              <a:rPr lang="cs-CZ" dirty="0" err="1"/>
              <a:t>Hirsh</a:t>
            </a:r>
            <a:r>
              <a:rPr lang="cs-CZ" dirty="0"/>
              <a:t>-Pasek et al., 1987). Tj. děti  jsou automaticky schopny nalézat </a:t>
            </a:r>
            <a:r>
              <a:rPr lang="cs-CZ" i="1" dirty="0" err="1"/>
              <a:t>salientní</a:t>
            </a:r>
            <a:r>
              <a:rPr lang="cs-CZ" dirty="0"/>
              <a:t> místa vět, což jsou tzv. </a:t>
            </a:r>
            <a:r>
              <a:rPr lang="cs-CZ" i="1" dirty="0"/>
              <a:t>kořeny slov </a:t>
            </a:r>
            <a:r>
              <a:rPr lang="cs-CZ" dirty="0"/>
              <a:t>(tj. autosémantické morfémy). (Platí to i pro příběhy).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b="1" dirty="0"/>
              <a:t>Rada: Je lepší mluvit na děti v běžných větách něž pro ně mluvu zjednodušova</a:t>
            </a:r>
            <a:r>
              <a:rPr lang="cs-CZ" dirty="0"/>
              <a:t>t.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687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5CECB-4DF2-4D68-88E0-E64CF001F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Bilingvismus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91BFEC-558B-40BA-90B3-369A115EA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Představuje bilingvismus pro dítě zátěž nebo nevýhodu?</a:t>
            </a:r>
          </a:p>
          <a:p>
            <a:r>
              <a:rPr lang="cs-CZ" dirty="0"/>
              <a:t>Je vůbec dobré učit děti druhý jazyk, když ještě nedokáží dobře ovládat ten svůj mateřský?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74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4DF7F-CE74-4593-A2CD-2BF094A5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268065-2A80-47CC-9BB9-B5CC6C070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období vzdoru?</a:t>
            </a:r>
          </a:p>
          <a:p>
            <a:r>
              <a:rPr lang="cs-CZ" dirty="0"/>
              <a:t>Jak nejlépe zvládat vzdor dítěte?</a:t>
            </a:r>
          </a:p>
          <a:p>
            <a:r>
              <a:rPr lang="cs-CZ" dirty="0"/>
              <a:t>Vymyslete dvě otázky, které se k </a:t>
            </a:r>
            <a:r>
              <a:rPr lang="cs-CZ"/>
              <a:t>tématu vztahují.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9980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Bilingvismus – zbytečná zátěž nebo upgrade?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Žádný nepříznivý vliv (navzdory mnoha „logicky“ znějícím předsudkům) nebyl dosud (2018) zjištěn!</a:t>
            </a:r>
          </a:p>
          <a:p>
            <a:r>
              <a:rPr lang="cs-CZ" dirty="0"/>
              <a:t>Bilingvní děti vyřknou první slova ve stejnou dobu jako </a:t>
            </a:r>
            <a:r>
              <a:rPr lang="cs-CZ" dirty="0" err="1"/>
              <a:t>monoligvní</a:t>
            </a:r>
            <a:r>
              <a:rPr lang="cs-CZ" dirty="0"/>
              <a:t> děti.</a:t>
            </a:r>
          </a:p>
          <a:p>
            <a:r>
              <a:rPr lang="cs-CZ" dirty="0"/>
              <a:t>Velikost lexikonu je např. ve dvou letech srovnatelná (ne-li větší u bilingvních dětí).</a:t>
            </a:r>
          </a:p>
          <a:p>
            <a:r>
              <a:rPr lang="cs-CZ" dirty="0"/>
              <a:t>Bilingvní děti nejsou kvůli „přepínání“ pomalejší. Lehce se přepínají mezi oběma kódy. Míchání obou jazyků existuje, ale je kontextové! Už dvouleté děti dokážou odlišit, kdy jakou řeč použít (vývoj </a:t>
            </a:r>
            <a:r>
              <a:rPr lang="cs-CZ" dirty="0" err="1"/>
              <a:t>ToM</a:t>
            </a:r>
            <a:r>
              <a:rPr lang="cs-CZ" dirty="0"/>
              <a:t>). Umí lépe přepínat mezi úkoly.</a:t>
            </a:r>
          </a:p>
          <a:p>
            <a:r>
              <a:rPr lang="cs-CZ" dirty="0"/>
              <a:t>U bilingvismu nebyly dosud objeveny nevýhody!</a:t>
            </a:r>
          </a:p>
          <a:p>
            <a:r>
              <a:rPr lang="cs-CZ" dirty="0"/>
              <a:t>Dítě se naučí oběma jazykům paralelně stejně jednoduše jako se učí jednomu jazyku. Včetně dvou sad fonémů.</a:t>
            </a:r>
          </a:p>
          <a:p>
            <a:r>
              <a:rPr lang="cs-CZ" dirty="0">
                <a:hlinkClick r:id="rId2"/>
              </a:rPr>
              <a:t>https://www.youtube.com/watch?v=Bp2Fvkt-TRM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35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2859" y="1774825"/>
            <a:ext cx="6358282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940152" y="6488668"/>
            <a:ext cx="2531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Kuhlová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6904236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5E67E-1B29-5C91-C806-3CD8D9D9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49EFA-F7FF-9365-9EEE-C1B18FE83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Jak souvisí vývoj řeči s vývojem motorickým? </a:t>
            </a:r>
          </a:p>
          <a:p>
            <a:r>
              <a:rPr lang="cs-CZ" dirty="0"/>
              <a:t>Jak nejlépe zařadit druhý jazyk dítěti, pokud ani jeden rodič není cizinec?</a:t>
            </a:r>
          </a:p>
          <a:p>
            <a:r>
              <a:rPr lang="cs-CZ" dirty="0"/>
              <a:t>V případě, že dítě vyrůstá s dospělými, kteří nemají správnou výslovnost, je pravděpodobné, že se u dítěte projeví stejné nebo obdobné potíže? </a:t>
            </a:r>
          </a:p>
          <a:p>
            <a:r>
              <a:rPr lang="cs-CZ" dirty="0"/>
              <a:t>Pokud chceme, aby bylo dítě už od mala bilingvní, je dobré na něj začít mluvit oběma jazyky naráz? Nebo zažít mateřským a potom teprve přidat druhý jazyk? </a:t>
            </a:r>
          </a:p>
          <a:p>
            <a:r>
              <a:rPr lang="cs-CZ" dirty="0"/>
              <a:t>Některé děti mluví dřív a některé třeba až ve třech letech, může to znamenat nižší IQ?</a:t>
            </a:r>
          </a:p>
        </p:txBody>
      </p:sp>
    </p:spTree>
    <p:extLst>
      <p:ext uri="{BB962C8B-B14F-4D97-AF65-F5344CB8AC3E}">
        <p14:creationId xmlns:p14="http://schemas.microsoft.com/office/powerpoint/2010/main" val="13255745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3EF52-4555-8DAE-C769-2C680FC1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8FCB2-6C67-D858-15EC-44D14544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Jak složité je pro dítě vnímat a naučit se dva jazyky, pokud má každý rodič svůj rodný jazyk? </a:t>
            </a:r>
          </a:p>
          <a:p>
            <a:r>
              <a:rPr lang="cs-CZ" dirty="0"/>
              <a:t>Pokud by na dítě hluchoněmých rodičů mluvil umělý hlas (přístroj), naučilo by se mluvit, i když nevidí tu artikulaci?</a:t>
            </a:r>
          </a:p>
          <a:p>
            <a:r>
              <a:rPr lang="cs-CZ" dirty="0"/>
              <a:t>Proč mají děti tendenci velice snadno pochytit explicitní slova co slyší u dospělých?</a:t>
            </a:r>
          </a:p>
          <a:p>
            <a:r>
              <a:rPr lang="cs-CZ" dirty="0"/>
              <a:t>Kdy se u dětí začínají projevovat poruchy řeči? </a:t>
            </a:r>
          </a:p>
          <a:p>
            <a:r>
              <a:rPr lang="cs-CZ" dirty="0"/>
              <a:t> Je větší pravděpodobnost vzniku vady řeči v </a:t>
            </a:r>
            <a:r>
              <a:rPr lang="cs-CZ" dirty="0" err="1"/>
              <a:t>bi</a:t>
            </a:r>
            <a:r>
              <a:rPr lang="cs-CZ" dirty="0"/>
              <a:t> či </a:t>
            </a:r>
            <a:r>
              <a:rPr lang="cs-CZ" dirty="0" err="1"/>
              <a:t>trilingvních</a:t>
            </a:r>
            <a:r>
              <a:rPr lang="cs-CZ" dirty="0"/>
              <a:t> rodinách?</a:t>
            </a:r>
          </a:p>
        </p:txBody>
      </p:sp>
    </p:spTree>
    <p:extLst>
      <p:ext uri="{BB962C8B-B14F-4D97-AF65-F5344CB8AC3E}">
        <p14:creationId xmlns:p14="http://schemas.microsoft.com/office/powerpoint/2010/main" val="38501617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AFB41-7294-B3A3-5CFE-CABF8DEDC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0124B-C452-172C-EC77-6A8188436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Kedy</a:t>
            </a:r>
            <a:r>
              <a:rPr lang="cs-CZ" dirty="0"/>
              <a:t> dokáže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rozoznať</a:t>
            </a:r>
            <a:r>
              <a:rPr lang="cs-CZ" dirty="0"/>
              <a:t> jazyky, v </a:t>
            </a:r>
            <a:r>
              <a:rPr lang="cs-CZ" dirty="0" err="1"/>
              <a:t>prípade</a:t>
            </a:r>
            <a:r>
              <a:rPr lang="cs-CZ" dirty="0"/>
              <a:t>, že žije v </a:t>
            </a:r>
            <a:r>
              <a:rPr lang="cs-CZ" dirty="0" err="1"/>
              <a:t>bilingválnej</a:t>
            </a:r>
            <a:r>
              <a:rPr lang="cs-CZ" dirty="0"/>
              <a:t> domácnosti? </a:t>
            </a:r>
            <a:r>
              <a:rPr lang="cs-CZ" dirty="0" err="1"/>
              <a:t>Kedy</a:t>
            </a:r>
            <a:r>
              <a:rPr lang="cs-CZ" dirty="0"/>
              <a:t> si </a:t>
            </a:r>
            <a:r>
              <a:rPr lang="cs-CZ" dirty="0" err="1"/>
              <a:t>uvedomí</a:t>
            </a:r>
            <a:r>
              <a:rPr lang="cs-CZ" dirty="0"/>
              <a:t>, že matka na </a:t>
            </a:r>
            <a:r>
              <a:rPr lang="cs-CZ" dirty="0" err="1"/>
              <a:t>neho</a:t>
            </a:r>
            <a:r>
              <a:rPr lang="cs-CZ" dirty="0"/>
              <a:t> </a:t>
            </a:r>
            <a:r>
              <a:rPr lang="cs-CZ" dirty="0" err="1"/>
              <a:t>hovorí</a:t>
            </a:r>
            <a:r>
              <a:rPr lang="cs-CZ" dirty="0"/>
              <a:t> </a:t>
            </a:r>
            <a:r>
              <a:rPr lang="cs-CZ" dirty="0" err="1"/>
              <a:t>iným</a:t>
            </a:r>
            <a:r>
              <a:rPr lang="cs-CZ" dirty="0"/>
              <a:t> </a:t>
            </a:r>
            <a:r>
              <a:rPr lang="cs-CZ" dirty="0" err="1"/>
              <a:t>jazykom</a:t>
            </a:r>
            <a:r>
              <a:rPr lang="cs-CZ" dirty="0"/>
              <a:t>, než otec? </a:t>
            </a:r>
          </a:p>
          <a:p>
            <a:r>
              <a:rPr lang="cs-CZ" dirty="0"/>
              <a:t>Sú časté problémy u </a:t>
            </a:r>
            <a:r>
              <a:rPr lang="cs-CZ" dirty="0" err="1"/>
              <a:t>bilingválnych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, že jazyky </a:t>
            </a:r>
            <a:r>
              <a:rPr lang="cs-CZ" dirty="0" err="1"/>
              <a:t>miešajú</a:t>
            </a:r>
            <a:r>
              <a:rPr lang="cs-CZ" dirty="0"/>
              <a:t>, nedokážu </a:t>
            </a:r>
            <a:r>
              <a:rPr lang="cs-CZ" dirty="0" err="1"/>
              <a:t>súvislú</a:t>
            </a:r>
            <a:r>
              <a:rPr lang="cs-CZ" dirty="0"/>
              <a:t> vetu </a:t>
            </a:r>
            <a:r>
              <a:rPr lang="cs-CZ" dirty="0" err="1"/>
              <a:t>povedať</a:t>
            </a:r>
            <a:r>
              <a:rPr lang="cs-CZ" dirty="0"/>
              <a:t> v jednom jazyku a </a:t>
            </a:r>
            <a:r>
              <a:rPr lang="cs-CZ" dirty="0" err="1"/>
              <a:t>sústavne</a:t>
            </a:r>
            <a:r>
              <a:rPr lang="cs-CZ" dirty="0"/>
              <a:t> do vety </a:t>
            </a:r>
            <a:r>
              <a:rPr lang="cs-CZ" dirty="0" err="1"/>
              <a:t>miešajú</a:t>
            </a:r>
            <a:r>
              <a:rPr lang="cs-CZ" dirty="0"/>
              <a:t> </a:t>
            </a:r>
            <a:r>
              <a:rPr lang="cs-CZ" dirty="0" err="1"/>
              <a:t>slová</a:t>
            </a:r>
            <a:r>
              <a:rPr lang="cs-CZ" dirty="0"/>
              <a:t> z toho druhého jazyka? Dokáže </a:t>
            </a:r>
            <a:r>
              <a:rPr lang="cs-CZ" dirty="0" err="1"/>
              <a:t>sa</a:t>
            </a:r>
            <a:r>
              <a:rPr lang="cs-CZ" dirty="0"/>
              <a:t> to </a:t>
            </a:r>
            <a:r>
              <a:rPr lang="cs-CZ" dirty="0" err="1"/>
              <a:t>vekom</a:t>
            </a:r>
            <a:r>
              <a:rPr lang="cs-CZ" dirty="0"/>
              <a:t>/ </a:t>
            </a:r>
            <a:r>
              <a:rPr lang="cs-CZ" dirty="0" err="1"/>
              <a:t>vzdelaním</a:t>
            </a:r>
            <a:r>
              <a:rPr lang="cs-CZ" dirty="0"/>
              <a:t> </a:t>
            </a:r>
            <a:r>
              <a:rPr lang="cs-CZ" dirty="0" err="1"/>
              <a:t>ustáliť</a:t>
            </a:r>
            <a:r>
              <a:rPr lang="cs-CZ" dirty="0"/>
              <a:t>, </a:t>
            </a:r>
            <a:r>
              <a:rPr lang="cs-CZ" dirty="0" err="1"/>
              <a:t>zjednotiť</a:t>
            </a:r>
            <a:r>
              <a:rPr lang="cs-CZ" dirty="0"/>
              <a:t>?</a:t>
            </a:r>
          </a:p>
          <a:p>
            <a:r>
              <a:rPr lang="cs-CZ" dirty="0"/>
              <a:t>Může mít sledování televize u batolete nějaký vliv na vývoj řeči? Např. podpořit nebo opozdit vývoj řeči? </a:t>
            </a:r>
          </a:p>
          <a:p>
            <a:r>
              <a:rPr lang="cs-CZ" dirty="0"/>
              <a:t>Mají nějaký význam hračky vydávající zvuk ve vývoji řeči? </a:t>
            </a:r>
          </a:p>
        </p:txBody>
      </p:sp>
    </p:spTree>
    <p:extLst>
      <p:ext uri="{BB962C8B-B14F-4D97-AF65-F5344CB8AC3E}">
        <p14:creationId xmlns:p14="http://schemas.microsoft.com/office/powerpoint/2010/main" val="11402639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0B58E-3E5A-D7B4-DD9E-1BCF0497D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96811C-78E9-8586-37A6-F3DF13E6E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Když ve fází žvatlání dítě začne produkovat slabiky mateřského jazyka a má rodiče, které mluví s ním každý v jiném jazyku, začne používat slabiky 2 jazyků paralelně nebo bude preferovat nějaký jeden? </a:t>
            </a:r>
          </a:p>
          <a:p>
            <a:r>
              <a:rPr lang="cs-CZ" dirty="0"/>
              <a:t>Tyto stadia v rozvoji řeči jsou podobné i u dětí s vývojovými poruchami nebo tam to zaleží na typu poruchy a vývoj jde vůbec jiným směrem?</a:t>
            </a:r>
          </a:p>
          <a:p>
            <a:r>
              <a:rPr lang="cs-CZ" dirty="0"/>
              <a:t>Dochází k rozdílnému vývoji řeči u dětí jednotlivých národností? </a:t>
            </a:r>
          </a:p>
          <a:p>
            <a:r>
              <a:rPr lang="cs-CZ" dirty="0"/>
              <a:t>Co vede k tomu, že je vývoj řeči u každého dítěte individuální? Některé děti jsou schopny začít mluvit velmi brzo, některé jsou ve vývoji opožděné. </a:t>
            </a:r>
          </a:p>
          <a:p>
            <a:r>
              <a:rPr lang="cs-CZ" dirty="0"/>
              <a:t>Má </a:t>
            </a:r>
            <a:r>
              <a:rPr lang="cs-CZ" dirty="0" err="1"/>
              <a:t>učenie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posunkovej</a:t>
            </a:r>
            <a:r>
              <a:rPr lang="cs-CZ" dirty="0"/>
              <a:t> </a:t>
            </a:r>
            <a:r>
              <a:rPr lang="cs-CZ" dirty="0" err="1"/>
              <a:t>reči</a:t>
            </a:r>
            <a:r>
              <a:rPr lang="cs-CZ" dirty="0"/>
              <a:t> </a:t>
            </a:r>
            <a:r>
              <a:rPr lang="cs-CZ" dirty="0" err="1"/>
              <a:t>podobnú</a:t>
            </a:r>
            <a:r>
              <a:rPr lang="cs-CZ" dirty="0"/>
              <a:t> </a:t>
            </a:r>
            <a:r>
              <a:rPr lang="cs-CZ" dirty="0" err="1"/>
              <a:t>ontogenézu</a:t>
            </a:r>
            <a:r>
              <a:rPr lang="cs-CZ" dirty="0"/>
              <a:t>? </a:t>
            </a:r>
          </a:p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odborníci </a:t>
            </a:r>
            <a:r>
              <a:rPr lang="cs-CZ" dirty="0" err="1"/>
              <a:t>pozerajú</a:t>
            </a:r>
            <a:r>
              <a:rPr lang="cs-CZ" dirty="0"/>
              <a:t> na </a:t>
            </a:r>
            <a:r>
              <a:rPr lang="cs-CZ" dirty="0" err="1"/>
              <a:t>deti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nerozprávajú</a:t>
            </a:r>
            <a:r>
              <a:rPr lang="cs-CZ" dirty="0"/>
              <a:t> do </a:t>
            </a:r>
            <a:r>
              <a:rPr lang="cs-CZ" dirty="0" err="1"/>
              <a:t>napr</a:t>
            </a:r>
            <a:r>
              <a:rPr lang="cs-CZ" dirty="0"/>
              <a:t>. 3 </a:t>
            </a:r>
            <a:r>
              <a:rPr lang="cs-CZ" dirty="0" err="1"/>
              <a:t>rokov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27942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169E4-5A7A-B597-C879-ACE2AF3B4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50095-628D-D579-724D-4623106C4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Je správné na dítě mluvit ve zdrobnělinkách (žvatlat)? </a:t>
            </a:r>
          </a:p>
          <a:p>
            <a:r>
              <a:rPr lang="cs-CZ" dirty="0"/>
              <a:t>Do kolika let je fyziologické, že dítě nemluví jako jeho vrstevníci?</a:t>
            </a:r>
          </a:p>
          <a:p>
            <a:r>
              <a:rPr lang="cs-CZ" dirty="0"/>
              <a:t>Je možné, že v jiných zemích/kulturách dojde k vývoji o něco dříve/později?</a:t>
            </a:r>
          </a:p>
          <a:p>
            <a:r>
              <a:rPr lang="cs-CZ" dirty="0"/>
              <a:t>Jak se vyvíjí řeč u dětí se sluchovým postižením?</a:t>
            </a:r>
          </a:p>
          <a:p>
            <a:r>
              <a:rPr lang="cs-CZ" dirty="0"/>
              <a:t>Sú určité </a:t>
            </a:r>
            <a:r>
              <a:rPr lang="cs-CZ" dirty="0" err="1"/>
              <a:t>písmená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radia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obtiažnejšie</a:t>
            </a:r>
            <a:r>
              <a:rPr lang="cs-CZ" dirty="0"/>
              <a:t> na </a:t>
            </a:r>
            <a:r>
              <a:rPr lang="cs-CZ" dirty="0" err="1"/>
              <a:t>výslovnosť</a:t>
            </a:r>
            <a:r>
              <a:rPr lang="cs-CZ" dirty="0"/>
              <a:t> a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naučí </a:t>
            </a:r>
            <a:r>
              <a:rPr lang="cs-CZ" dirty="0" err="1"/>
              <a:t>vyslovovať</a:t>
            </a:r>
            <a:r>
              <a:rPr lang="cs-CZ" dirty="0"/>
              <a:t> </a:t>
            </a:r>
            <a:r>
              <a:rPr lang="cs-CZ" dirty="0" err="1"/>
              <a:t>neskôr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ostatné</a:t>
            </a:r>
            <a:r>
              <a:rPr lang="cs-CZ" dirty="0"/>
              <a:t>? </a:t>
            </a:r>
            <a:r>
              <a:rPr lang="cs-CZ" dirty="0" err="1"/>
              <a:t>Napríklad</a:t>
            </a:r>
            <a:r>
              <a:rPr lang="cs-CZ" dirty="0"/>
              <a:t> Ř, Č a </a:t>
            </a:r>
            <a:r>
              <a:rPr lang="cs-CZ" dirty="0" err="1"/>
              <a:t>podobne</a:t>
            </a:r>
            <a:r>
              <a:rPr lang="cs-CZ" dirty="0"/>
              <a:t>.</a:t>
            </a:r>
          </a:p>
          <a:p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vplýva</a:t>
            </a:r>
            <a:r>
              <a:rPr lang="cs-CZ" dirty="0"/>
              <a:t> na to, že </a:t>
            </a:r>
            <a:r>
              <a:rPr lang="cs-CZ" dirty="0" err="1"/>
              <a:t>niektoré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 </a:t>
            </a:r>
            <a:r>
              <a:rPr lang="cs-CZ" dirty="0" err="1"/>
              <a:t>začnú</a:t>
            </a:r>
            <a:r>
              <a:rPr lang="cs-CZ" dirty="0"/>
              <a:t> </a:t>
            </a:r>
            <a:r>
              <a:rPr lang="cs-CZ" dirty="0" err="1"/>
              <a:t>rozprávať</a:t>
            </a:r>
            <a:r>
              <a:rPr lang="cs-CZ" dirty="0"/>
              <a:t> </a:t>
            </a:r>
            <a:r>
              <a:rPr lang="cs-CZ" dirty="0" err="1"/>
              <a:t>skôr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ostatné</a:t>
            </a:r>
            <a:r>
              <a:rPr lang="cs-CZ" dirty="0"/>
              <a:t>. Je to dané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venujú</a:t>
            </a:r>
            <a:r>
              <a:rPr lang="cs-CZ" dirty="0"/>
              <a:t> </a:t>
            </a:r>
            <a:r>
              <a:rPr lang="cs-CZ" dirty="0" err="1"/>
              <a:t>rodičia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je to čisto </a:t>
            </a:r>
            <a:r>
              <a:rPr lang="cs-CZ" dirty="0" err="1"/>
              <a:t>individuálna</a:t>
            </a:r>
            <a:r>
              <a:rPr lang="cs-CZ" dirty="0"/>
              <a:t> </a:t>
            </a:r>
            <a:r>
              <a:rPr lang="cs-CZ" dirty="0" err="1"/>
              <a:t>záležitosť</a:t>
            </a:r>
            <a:r>
              <a:rPr lang="cs-CZ" dirty="0"/>
              <a:t> každého </a:t>
            </a:r>
            <a:r>
              <a:rPr lang="cs-CZ" dirty="0" err="1"/>
              <a:t>dieťaťa</a:t>
            </a:r>
            <a:r>
              <a:rPr lang="cs-CZ" dirty="0"/>
              <a:t>? </a:t>
            </a:r>
          </a:p>
          <a:p>
            <a:r>
              <a:rPr lang="cs-CZ" dirty="0" err="1"/>
              <a:t>Ak</a:t>
            </a:r>
            <a:r>
              <a:rPr lang="cs-CZ" dirty="0"/>
              <a:t> má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nejakú</a:t>
            </a:r>
            <a:r>
              <a:rPr lang="cs-CZ" dirty="0"/>
              <a:t> poruchu </a:t>
            </a:r>
            <a:r>
              <a:rPr lang="cs-CZ" dirty="0" err="1"/>
              <a:t>vo</a:t>
            </a:r>
            <a:r>
              <a:rPr lang="cs-CZ" dirty="0"/>
              <a:t> vyslovovaní určitých písmen, dá </a:t>
            </a:r>
            <a:r>
              <a:rPr lang="cs-CZ" dirty="0" err="1"/>
              <a:t>sa</a:t>
            </a:r>
            <a:r>
              <a:rPr lang="cs-CZ" dirty="0"/>
              <a:t> to </a:t>
            </a:r>
            <a:r>
              <a:rPr lang="cs-CZ" dirty="0" err="1"/>
              <a:t>napraviť</a:t>
            </a:r>
            <a:r>
              <a:rPr lang="cs-CZ" dirty="0"/>
              <a:t> aj v </a:t>
            </a:r>
            <a:r>
              <a:rPr lang="cs-CZ" dirty="0" err="1"/>
              <a:t>dospelosti</a:t>
            </a:r>
            <a:r>
              <a:rPr lang="cs-CZ" dirty="0"/>
              <a:t>, </a:t>
            </a:r>
            <a:r>
              <a:rPr lang="cs-CZ" dirty="0" err="1"/>
              <a:t>keď</a:t>
            </a:r>
            <a:r>
              <a:rPr lang="cs-CZ" dirty="0"/>
              <a:t> mu začne jeho </a:t>
            </a:r>
            <a:r>
              <a:rPr lang="cs-CZ" dirty="0" err="1"/>
              <a:t>vyslovovanie</a:t>
            </a:r>
            <a:r>
              <a:rPr lang="cs-CZ" dirty="0"/>
              <a:t> </a:t>
            </a:r>
            <a:r>
              <a:rPr lang="cs-CZ" dirty="0" err="1"/>
              <a:t>vadiť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804871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612DB-BA20-444C-BAF9-517D90A8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A09DE9-BDE0-4AB8-94CE-0FEAEC15C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Kdyby měl člověk lepší sluch, rozezná více zvukových kategorií? </a:t>
            </a:r>
          </a:p>
          <a:p>
            <a:r>
              <a:rPr lang="cs-CZ" sz="2400" dirty="0"/>
              <a:t>Pokud dítě vyrůstá ve více jazykové rodině (český x slovenský x anglický jazyk), osvojí si všechny jazyky, nebo jen jazyk, který slyší nejvíce?</a:t>
            </a:r>
          </a:p>
          <a:p>
            <a:r>
              <a:rPr lang="cs-CZ" sz="2400" dirty="0"/>
              <a:t>Pokud hluché dítě přestává v 7. měsíci žvatlat, znamená to, že kdyby na dítě nikdo nemluvil a ono nemělo, koho napodobovat, tak se nikdy nenaučí mluvit? </a:t>
            </a:r>
          </a:p>
          <a:p>
            <a:r>
              <a:rPr lang="cs-CZ" sz="2400" dirty="0"/>
              <a:t>Zjistila jsem, že kategorická percepce řeči byla nalezena i u dalších zvířat.</a:t>
            </a:r>
          </a:p>
          <a:p>
            <a:r>
              <a:rPr lang="cs-CZ" sz="2400" dirty="0"/>
              <a:t>Můžeme v průběhu období broukání nebo žvatlání zjistit, že vývoj jedince je opožděnější a bude mít poruchu autistického spektra? </a:t>
            </a:r>
          </a:p>
          <a:p>
            <a:r>
              <a:rPr lang="cs-CZ" sz="2400" dirty="0"/>
              <a:t>Když dítě začíná pozorovat a poslouchat hlasy kolem sebe, mohou se časté hádky v jeho okolí odrazit na jeho psychice nebo naopak vůbec dítě nerozezná, že se jedná o hádku a křik?</a:t>
            </a:r>
          </a:p>
        </p:txBody>
      </p:sp>
    </p:spTree>
    <p:extLst>
      <p:ext uri="{BB962C8B-B14F-4D97-AF65-F5344CB8AC3E}">
        <p14:creationId xmlns:p14="http://schemas.microsoft.com/office/powerpoint/2010/main" val="33321676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CD453-C657-4439-A91B-A3EF7275D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72564-8B2D-4E42-9183-B1327437A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se liší osvojování řeči u neslyšících dětí? </a:t>
            </a:r>
          </a:p>
          <a:p>
            <a:r>
              <a:rPr lang="cs-CZ" dirty="0"/>
              <a:t>Proč se u některých dětí opožďuje vývoj řeči?</a:t>
            </a:r>
          </a:p>
          <a:p>
            <a:r>
              <a:rPr lang="cs-CZ" dirty="0"/>
              <a:t>Jak si osvojují jazyk postižené děti? </a:t>
            </a:r>
          </a:p>
          <a:p>
            <a:r>
              <a:rPr lang="cs-CZ" dirty="0"/>
              <a:t>Když na dítě mluví dospělý člověk, vnímá dítě jednoznačná slova, nebo slyší např. pouze útržky slov?</a:t>
            </a:r>
          </a:p>
          <a:p>
            <a:r>
              <a:rPr lang="cs-CZ" dirty="0"/>
              <a:t>Kdy je dítě schopné rozlišit od sebe dva různé jazyky? </a:t>
            </a:r>
          </a:p>
          <a:p>
            <a:r>
              <a:rPr lang="cs-CZ" dirty="0"/>
              <a:t>Může ovlivnit rychlost vývoje řeči rozdílná obtížnost mateřského jazyka?</a:t>
            </a:r>
          </a:p>
        </p:txBody>
      </p:sp>
    </p:spTree>
    <p:extLst>
      <p:ext uri="{BB962C8B-B14F-4D97-AF65-F5344CB8AC3E}">
        <p14:creationId xmlns:p14="http://schemas.microsoft.com/office/powerpoint/2010/main" val="27526943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D6F1E-93D8-4817-8076-9EAE0F6C9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EC8785-300D-4AEB-AF7F-C560DC996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je možné, že děti dokážou rozpoznat takové detaily hlásek a dospělí ne, kdy tato schopnost zaniká? </a:t>
            </a:r>
          </a:p>
          <a:p>
            <a:r>
              <a:rPr lang="cs-CZ" dirty="0"/>
              <a:t>Objevuje se stejný vývoj řeči i u dětí s mentálním postižením?</a:t>
            </a:r>
          </a:p>
          <a:p>
            <a:r>
              <a:rPr lang="cs-CZ" dirty="0"/>
              <a:t>Jak probíhá osvojování řeči u dítěte hluchoněmých rodičů?</a:t>
            </a:r>
          </a:p>
          <a:p>
            <a:r>
              <a:rPr lang="cs-CZ" dirty="0"/>
              <a:t>Může se dítě naučit dokonalý „druhý jazyk“, pokud jej rodič umí nedokonale, nebo převezme po rodiči jeho chyby?</a:t>
            </a:r>
          </a:p>
        </p:txBody>
      </p:sp>
    </p:spTree>
    <p:extLst>
      <p:ext uri="{BB962C8B-B14F-4D97-AF65-F5344CB8AC3E}">
        <p14:creationId xmlns:p14="http://schemas.microsoft.com/office/powerpoint/2010/main" val="404585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řeči je kulturní univerzálií = každá lidská kultura tuto technologii zná a využívá.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Jaké další kulturní univerzálie znáte?</a:t>
            </a:r>
          </a:p>
        </p:txBody>
      </p:sp>
    </p:spTree>
    <p:extLst>
      <p:ext uri="{BB962C8B-B14F-4D97-AF65-F5344CB8AC3E}">
        <p14:creationId xmlns:p14="http://schemas.microsoft.com/office/powerpoint/2010/main" val="19666393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20CBF-6866-4DAF-85B2-E9114D6CA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687E29-8628-4CA2-A63B-1579BC2D2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Když rodič ráčkuje z důvodu poruchy řeči, může tuto poruchu převzít i dítě? </a:t>
            </a:r>
          </a:p>
          <a:p>
            <a:r>
              <a:rPr lang="cs-CZ" dirty="0"/>
              <a:t>Když se na malé dítě mluví od narození dvěma jazyky (např. češtinou a angličtinou). Bude pak dítě umět oba jazyky nebo pořádně ani jeden?</a:t>
            </a:r>
          </a:p>
          <a:p>
            <a:r>
              <a:rPr lang="it-IT" dirty="0"/>
              <a:t>Rozumí si děti mezi sebou?</a:t>
            </a:r>
            <a:endParaRPr lang="cs-CZ" dirty="0"/>
          </a:p>
          <a:p>
            <a:r>
              <a:rPr lang="cs-CZ" dirty="0"/>
              <a:t>Pokud je dítě ve vývoji řeči pomalejší, od kdy musí začít rodič tento fakt řešit s lékaři? </a:t>
            </a:r>
          </a:p>
          <a:p>
            <a:r>
              <a:rPr lang="cs-CZ" dirty="0"/>
              <a:t>Souvisí rychlý vývoj řeči s inteligencí dítěte?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0246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0458F-F4C6-48BC-9E97-EF2EE8B11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51160-91E9-4265-875F-65A97705A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vyvíja</a:t>
            </a:r>
            <a:r>
              <a:rPr lang="cs-CZ" dirty="0"/>
              <a:t> </a:t>
            </a:r>
            <a:r>
              <a:rPr lang="cs-CZ" dirty="0" err="1"/>
              <a:t>reč</a:t>
            </a:r>
            <a:r>
              <a:rPr lang="cs-CZ" dirty="0"/>
              <a:t> u </a:t>
            </a:r>
            <a:r>
              <a:rPr lang="cs-CZ" dirty="0" err="1"/>
              <a:t>detí</a:t>
            </a:r>
            <a:r>
              <a:rPr lang="cs-CZ" dirty="0"/>
              <a:t> s </a:t>
            </a:r>
            <a:r>
              <a:rPr lang="cs-CZ" dirty="0" err="1"/>
              <a:t>autizmom</a:t>
            </a:r>
            <a:r>
              <a:rPr lang="cs-CZ" dirty="0"/>
              <a:t>? </a:t>
            </a:r>
          </a:p>
          <a:p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niektoré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 problémy s </a:t>
            </a:r>
            <a:r>
              <a:rPr lang="cs-CZ" dirty="0" err="1"/>
              <a:t>vyslovovaním</a:t>
            </a:r>
            <a:r>
              <a:rPr lang="cs-CZ" dirty="0"/>
              <a:t> r/l? Kde nastala chyba </a:t>
            </a:r>
            <a:r>
              <a:rPr lang="cs-CZ" dirty="0" err="1"/>
              <a:t>vo</a:t>
            </a:r>
            <a:r>
              <a:rPr lang="cs-CZ" dirty="0"/>
              <a:t> vývoji </a:t>
            </a:r>
            <a:r>
              <a:rPr lang="cs-CZ" dirty="0" err="1"/>
              <a:t>reči</a:t>
            </a:r>
            <a:r>
              <a:rPr lang="cs-CZ" dirty="0"/>
              <a:t>?</a:t>
            </a:r>
          </a:p>
          <a:p>
            <a:r>
              <a:rPr lang="cs-CZ" dirty="0"/>
              <a:t>Jak je možné, že se děti mohou naučit kterýkoliv z jazyků, kterými se na Zemi dorozumíváme? </a:t>
            </a:r>
          </a:p>
          <a:p>
            <a:r>
              <a:rPr lang="cs-CZ" dirty="0"/>
              <a:t>Proč je pro dítě mnohem snazší osvojit si nový jazyk než pro dospělého?</a:t>
            </a:r>
          </a:p>
        </p:txBody>
      </p:sp>
    </p:spTree>
    <p:extLst>
      <p:ext uri="{BB962C8B-B14F-4D97-AF65-F5344CB8AC3E}">
        <p14:creationId xmlns:p14="http://schemas.microsoft.com/office/powerpoint/2010/main" val="26197074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Jestliže má dítě rodiče, kde každý z nich mluví jiným jazykem, jak dítě tyto řeči vnímá? </a:t>
            </a:r>
          </a:p>
          <a:p>
            <a:r>
              <a:rPr lang="cs-CZ" dirty="0"/>
              <a:t>Probíhají jednotlivé fáze vývoje a osvojování lidské řeči stejně u všech jazyků? Je možné rozpoznat vadu vývoje řeči již v období žvatlání? </a:t>
            </a:r>
          </a:p>
          <a:p>
            <a:r>
              <a:rPr lang="cs-CZ" dirty="0"/>
              <a:t>Pokud je možné rozpoznat vadu vývoje řeči v již tak brzkém věku, jakým způsobem se to dá řešit? </a:t>
            </a:r>
          </a:p>
          <a:p>
            <a:r>
              <a:rPr lang="cs-CZ" dirty="0"/>
              <a:t>Existují nějaké faktory, které dokáží „urychlit“ u dětí dobu ve které dojde k osvojení řeči? </a:t>
            </a:r>
            <a:r>
              <a:rPr lang="cs-CZ" dirty="0" err="1"/>
              <a:t>Jakto</a:t>
            </a:r>
            <a:r>
              <a:rPr lang="cs-CZ" dirty="0"/>
              <a:t> že to některé dítě zvládne dříve a jiné později?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9361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Funguje metoda komunikace s batoletem pomocí tzv. znakování ? </a:t>
            </a:r>
          </a:p>
          <a:p>
            <a:r>
              <a:rPr lang="cs-CZ" dirty="0"/>
              <a:t>Může polekání způsobit poruchu vývoje řeči?</a:t>
            </a:r>
          </a:p>
          <a:p>
            <a:r>
              <a:rPr lang="cs-CZ" dirty="0"/>
              <a:t>Jak dochází k rozvoji komunikace u dětí s vadou sluchu a mentální retardací? </a:t>
            </a:r>
          </a:p>
          <a:p>
            <a:r>
              <a:rPr lang="cs-CZ" dirty="0"/>
              <a:t>Jakým způsobem probíhá osvojování řeči ve dvojjazyčném manželství?</a:t>
            </a:r>
          </a:p>
          <a:p>
            <a:r>
              <a:rPr lang="cs-CZ" dirty="0"/>
              <a:t>Do jaké míry je osvojování jazyka dědičné a jakou důležitost hraje vliv prostředí? </a:t>
            </a:r>
          </a:p>
          <a:p>
            <a:r>
              <a:rPr lang="cs-CZ" dirty="0"/>
              <a:t>V jakém období vývoje dítěte je, vzhledem k zužování palety fonémů, nejvhodnější začínat s výukou cizích jazyků? </a:t>
            </a:r>
          </a:p>
          <a:p>
            <a:r>
              <a:rPr lang="cs-CZ" dirty="0"/>
              <a:t>Kdy začnou </a:t>
            </a:r>
            <a:r>
              <a:rPr lang="cs-CZ" dirty="0" err="1"/>
              <a:t>bilinguální</a:t>
            </a:r>
            <a:r>
              <a:rPr lang="cs-CZ" dirty="0"/>
              <a:t> děti rozlišovat mezi dvěma jazyky a jejich typickými fonémy?</a:t>
            </a:r>
          </a:p>
          <a:p>
            <a:r>
              <a:rPr lang="cs-CZ" dirty="0"/>
              <a:t>Je-li dítě postižené, jak u něj probíhá osvojování řeči?</a:t>
            </a:r>
          </a:p>
        </p:txBody>
      </p:sp>
    </p:spTree>
    <p:extLst>
      <p:ext uri="{BB962C8B-B14F-4D97-AF65-F5344CB8AC3E}">
        <p14:creationId xmlns:p14="http://schemas.microsoft.com/office/powerpoint/2010/main" val="32413342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F0CB9-1E9A-46D3-8686-0225777E0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F2D327-5D1C-4C3C-B3BD-CB918CA4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je to s osvojování jazyka u dětí s mentálním postižením (středně těžké a dále)?</a:t>
            </a:r>
          </a:p>
          <a:p>
            <a:r>
              <a:rPr lang="cs-CZ" dirty="0"/>
              <a:t>Proč některé děti s mentálním postižením nedokáží komunikovat, ale dokáží opakovat (echolalie)?</a:t>
            </a:r>
          </a:p>
          <a:p>
            <a:r>
              <a:rPr lang="cs-CZ" dirty="0"/>
              <a:t>Jak lze vyvolat další stádia vývoje řeči u dětí ze slabšího kulturně sociálního zázemí, které mají opožděný vývoj? Jak s nimi konkrétně pracovat?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720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lze využít poznatky osvojování jazyka u předškolních dětí přicházejících do prostředí, ve kterém se používá jiný jazyk, než je jejich mateřský?</a:t>
            </a:r>
          </a:p>
          <a:p>
            <a:r>
              <a:rPr lang="cs-CZ" dirty="0"/>
              <a:t>Existuje v raném vývoji preference jednoho ze dvou jazyků? </a:t>
            </a:r>
          </a:p>
          <a:p>
            <a:r>
              <a:rPr lang="cs-CZ" dirty="0"/>
              <a:t>Ve které fázi osvojování je dítě schopno rozeznat jeden jazyk od druhého?</a:t>
            </a:r>
          </a:p>
        </p:txBody>
      </p:sp>
    </p:spTree>
    <p:extLst>
      <p:ext uri="{BB962C8B-B14F-4D97-AF65-F5344CB8AC3E}">
        <p14:creationId xmlns:p14="http://schemas.microsoft.com/office/powerpoint/2010/main" val="203731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447C1-298B-4B5F-A3FF-AF16421D9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60DBC-D706-49F2-BE15-0CBD4C88A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Oheň, dům, nástroje, pohřeb, ošacení a ozdoby, hudba, tanec, zpěv, domestikace psa, manželský systém … přebíraná, masky</a:t>
            </a:r>
          </a:p>
        </p:txBody>
      </p:sp>
    </p:spTree>
    <p:extLst>
      <p:ext uri="{BB962C8B-B14F-4D97-AF65-F5344CB8AC3E}">
        <p14:creationId xmlns:p14="http://schemas.microsoft.com/office/powerpoint/2010/main" val="1347699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jevy a jaká pozorování dokládají, že osvojování si jazyka je ovlivněno jak dědičností, tak i prostředím?</a:t>
            </a:r>
          </a:p>
        </p:txBody>
      </p:sp>
    </p:spTree>
    <p:extLst>
      <p:ext uri="{BB962C8B-B14F-4D97-AF65-F5344CB8AC3E}">
        <p14:creationId xmlns:p14="http://schemas.microsoft.com/office/powerpoint/2010/main" val="2055111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Noam</a:t>
            </a:r>
            <a:r>
              <a:rPr lang="cs-CZ" dirty="0"/>
              <a:t> </a:t>
            </a:r>
            <a:r>
              <a:rPr lang="cs-CZ" dirty="0" err="1"/>
              <a:t>Chomsky</a:t>
            </a:r>
            <a:r>
              <a:rPr lang="cs-CZ" dirty="0"/>
              <a:t> a jeho LAD</a:t>
            </a:r>
          </a:p>
          <a:p>
            <a:r>
              <a:rPr lang="cs-CZ" dirty="0"/>
              <a:t>Argumenty pro vrozenost řeči u Chomského ad.?</a:t>
            </a:r>
          </a:p>
        </p:txBody>
      </p:sp>
    </p:spTree>
    <p:extLst>
      <p:ext uri="{BB962C8B-B14F-4D97-AF65-F5344CB8AC3E}">
        <p14:creationId xmlns:p14="http://schemas.microsoft.com/office/powerpoint/2010/main" val="243532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Argumenty pro částečnou vrozenost řečových schopností (</a:t>
            </a:r>
            <a:r>
              <a:rPr lang="cs-CZ" dirty="0" err="1"/>
              <a:t>Chomsky</a:t>
            </a:r>
            <a:r>
              <a:rPr lang="cs-CZ" dirty="0"/>
              <a:t>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435280" cy="4822161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Relativní </a:t>
            </a:r>
            <a:r>
              <a:rPr lang="cs-CZ" b="1" dirty="0"/>
              <a:t>snadnost</a:t>
            </a:r>
            <a:r>
              <a:rPr lang="cs-CZ" dirty="0"/>
              <a:t> učení se prvnímu jazyku, při srovnání s učením se novému jazyku.</a:t>
            </a:r>
          </a:p>
          <a:p>
            <a:r>
              <a:rPr lang="cs-CZ" b="1" dirty="0"/>
              <a:t>Stejný ontogenetický postup </a:t>
            </a:r>
            <a:r>
              <a:rPr lang="cs-CZ" dirty="0"/>
              <a:t>u všech jazyků a např. i u znakové řeči (podobný nárůst lexikonu, komplexnější gramatika zhruba ve stejnou dobu apod.).</a:t>
            </a:r>
          </a:p>
          <a:p>
            <a:r>
              <a:rPr lang="cs-CZ" dirty="0"/>
              <a:t>Poměrně </a:t>
            </a:r>
            <a:r>
              <a:rPr lang="cs-CZ" b="1" dirty="0"/>
              <a:t>malý „input“ </a:t>
            </a:r>
            <a:r>
              <a:rPr lang="cs-CZ" dirty="0"/>
              <a:t>(pro imitaci je nedostatečný; ale pozor </a:t>
            </a:r>
            <a:r>
              <a:rPr lang="cs-CZ" dirty="0" err="1"/>
              <a:t>situační-kontextová</a:t>
            </a:r>
            <a:r>
              <a:rPr lang="cs-CZ" dirty="0"/>
              <a:t> lingvistika).</a:t>
            </a:r>
          </a:p>
          <a:p>
            <a:r>
              <a:rPr lang="cs-CZ" b="1" dirty="0"/>
              <a:t>Kritická období </a:t>
            </a:r>
            <a:r>
              <a:rPr lang="cs-CZ" dirty="0"/>
              <a:t>(i pro znakovou řeč) svědčí také o částečné vrozenosti.</a:t>
            </a:r>
          </a:p>
          <a:p>
            <a:r>
              <a:rPr lang="cs-CZ" b="1" dirty="0"/>
              <a:t>Velká míra implicitnosti </a:t>
            </a:r>
            <a:r>
              <a:rPr lang="cs-CZ" dirty="0"/>
              <a:t>např. gramatických pravidel. (O tom, že dennodenně realizujeme přibližně stovky gramatických pravidel, se dozvíme až díky výuce pravopisu na ZŠ.)</a:t>
            </a:r>
          </a:p>
          <a:p>
            <a:endParaRPr lang="cs-CZ" dirty="0"/>
          </a:p>
          <a:p>
            <a:pPr marL="118872" indent="0">
              <a:buNone/>
            </a:pPr>
            <a:r>
              <a:rPr lang="cs-CZ" dirty="0"/>
              <a:t>Kritika: Lidé v kontaktních oblastech znají běžně více než jeden jazyk – také v historii to bylo mnohem běžnější než dnes. Papuánci znají pět až 15 jazyků (</a:t>
            </a:r>
            <a:r>
              <a:rPr lang="cs-CZ" dirty="0" err="1"/>
              <a:t>Diamond</a:t>
            </a:r>
            <a:r>
              <a:rPr lang="cs-CZ" dirty="0"/>
              <a:t>, 2014, s. 362-3). Některé vlčí děti si osvojily jazyk i v pozdějším věku (Oxana </a:t>
            </a:r>
            <a:r>
              <a:rPr lang="cs-CZ" dirty="0" err="1"/>
              <a:t>Malaja</a:t>
            </a:r>
            <a:r>
              <a:rPr lang="cs-CZ" dirty="0"/>
              <a:t> se naučila jazyk po 8. roce).</a:t>
            </a:r>
          </a:p>
        </p:txBody>
      </p:sp>
    </p:spTree>
    <p:extLst>
      <p:ext uri="{BB962C8B-B14F-4D97-AF65-F5344CB8AC3E}">
        <p14:creationId xmlns:p14="http://schemas.microsoft.com/office/powerpoint/2010/main" val="3837955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řeči: krátký přehled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1"/>
            <a:ext cx="8363272" cy="4625609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dirty="0"/>
              <a:t>1. měsíc – komunikuje maximálně pláčem</a:t>
            </a:r>
          </a:p>
          <a:p>
            <a:r>
              <a:rPr lang="cs-CZ" altLang="cs-CZ" dirty="0"/>
              <a:t>2. měsíc – dochází k vokalizacím, </a:t>
            </a:r>
            <a:r>
              <a:rPr lang="cs-CZ" altLang="cs-CZ" b="1" dirty="0"/>
              <a:t>broukání</a:t>
            </a:r>
          </a:p>
          <a:p>
            <a:r>
              <a:rPr lang="cs-CZ" altLang="cs-CZ" dirty="0"/>
              <a:t>6. – 7. měsíc – </a:t>
            </a:r>
            <a:r>
              <a:rPr lang="cs-CZ" altLang="cs-CZ" b="1" dirty="0"/>
              <a:t>žvatlání</a:t>
            </a:r>
            <a:r>
              <a:rPr lang="cs-CZ" altLang="cs-CZ" dirty="0"/>
              <a:t> (slabiky), sluchová ostrost, vyjadřuje nespokojenost a požadavky i jinak než pláčem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	</a:t>
            </a:r>
            <a:r>
              <a:rPr lang="cs-CZ" altLang="cs-CZ" b="1" dirty="0"/>
              <a:t>kanonické žvatlání </a:t>
            </a:r>
            <a:r>
              <a:rPr lang="cs-CZ" altLang="cs-CZ" dirty="0"/>
              <a:t>(„dada“, „mama“…)</a:t>
            </a:r>
          </a:p>
          <a:p>
            <a:r>
              <a:rPr lang="cs-CZ" altLang="cs-CZ" dirty="0"/>
              <a:t>8. – 10. měsíc – dítě rozumí jednoduchému verbálnímu sdělení (zákaz, upoutání pozornosti, pochvala)</a:t>
            </a:r>
          </a:p>
          <a:p>
            <a:r>
              <a:rPr lang="cs-CZ" altLang="cs-CZ" dirty="0"/>
              <a:t>12. měsíců – umí vyslovit několik „globálních“ slov, průpovídek=</a:t>
            </a:r>
            <a:r>
              <a:rPr lang="cs-CZ" altLang="cs-CZ" b="1" dirty="0" err="1"/>
              <a:t>holofrází</a:t>
            </a:r>
            <a:r>
              <a:rPr lang="cs-CZ" altLang="cs-CZ" dirty="0"/>
              <a:t> (jedno z prvních slov je zápor, „ne“, což je i jedno z nejabstraktnějších slov!). Rozumí max 50 slovům.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+Preverbální schopnost komunikovat – tzv. znakování.</a:t>
            </a:r>
          </a:p>
        </p:txBody>
      </p:sp>
    </p:spTree>
    <p:extLst>
      <p:ext uri="{BB962C8B-B14F-4D97-AF65-F5344CB8AC3E}">
        <p14:creationId xmlns:p14="http://schemas.microsoft.com/office/powerpoint/2010/main" val="2580730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5502</TotalTime>
  <Words>3291</Words>
  <Application>Microsoft Office PowerPoint</Application>
  <PresentationFormat>Předvádění na obrazovce (4:3)</PresentationFormat>
  <Paragraphs>214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2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Vývojová psychologie Osvojování řeči</vt:lpstr>
      <vt:lpstr>Prezentace aplikace PowerPoint</vt:lpstr>
      <vt:lpstr>Úkol na příště:</vt:lpstr>
      <vt:lpstr>Prezentace aplikace PowerPoint</vt:lpstr>
      <vt:lpstr>Prezentace aplikace PowerPoint</vt:lpstr>
      <vt:lpstr>Prezentace aplikace PowerPoint</vt:lpstr>
      <vt:lpstr>Prezentace aplikace PowerPoint</vt:lpstr>
      <vt:lpstr>Argumenty pro částečnou vrozenost řečových schopností (Chomsky):</vt:lpstr>
      <vt:lpstr>Vývoj řeči: krátký přehled</vt:lpstr>
      <vt:lpstr>Vývoj řeči: krátký přehled</vt:lpstr>
      <vt:lpstr>Vývoj řeči: krátký přehled</vt:lpstr>
      <vt:lpstr>Percepce řeči</vt:lpstr>
      <vt:lpstr>Kategorická percepce řeči (KPŘ)</vt:lpstr>
      <vt:lpstr>Prezentace aplikace PowerPoint</vt:lpstr>
      <vt:lpstr>https://www.youtube.com/watch?v=G2XBIkHW954 Patricia Kuhlová</vt:lpstr>
      <vt:lpstr>Otázka:</vt:lpstr>
      <vt:lpstr>Otázka:</vt:lpstr>
      <vt:lpstr>Prezentace aplikace PowerPoint</vt:lpstr>
      <vt:lpstr>Jazykový vývoj=osvojování si řeči</vt:lpstr>
      <vt:lpstr>První slova – jaká jsou?</vt:lpstr>
      <vt:lpstr>Overextension error</vt:lpstr>
      <vt:lpstr>Morfémy</vt:lpstr>
      <vt:lpstr>Typologie jazyků</vt:lpstr>
      <vt:lpstr>Vývojová korelace lexikonu a syntaxe</vt:lpstr>
      <vt:lpstr>Prezentace aplikace PowerPoint</vt:lpstr>
      <vt:lpstr>Telegrafická řeč</vt:lpstr>
      <vt:lpstr>Víceslovné věty + syntaxe</vt:lpstr>
      <vt:lpstr>Prezentace aplikace PowerPoint</vt:lpstr>
      <vt:lpstr>Bilingvismus</vt:lpstr>
      <vt:lpstr>Bilingvismus – zbytečná zátěž nebo upgrade?</vt:lpstr>
      <vt:lpstr>Prezentace aplikace PowerPoint</vt:lpstr>
      <vt:lpstr>Otázky 2022</vt:lpstr>
      <vt:lpstr>Prezentace aplikace PowerPoint</vt:lpstr>
      <vt:lpstr>Prezentace aplikace PowerPoint</vt:lpstr>
      <vt:lpstr>Prezentace aplikace PowerPoint</vt:lpstr>
      <vt:lpstr>Prezentace aplikace PowerPoint</vt:lpstr>
      <vt:lpstr>Otázky 2021:</vt:lpstr>
      <vt:lpstr>Prezentace aplikace PowerPoint</vt:lpstr>
      <vt:lpstr>Prezentace aplikace PowerPoint</vt:lpstr>
      <vt:lpstr>Prezentace aplikace PowerPoint</vt:lpstr>
      <vt:lpstr>Prezentace aplikace PowerPoint</vt:lpstr>
      <vt:lpstr>Otázky 2020</vt:lpstr>
      <vt:lpstr>Prezentace aplikace PowerPoint</vt:lpstr>
      <vt:lpstr>Otázky</vt:lpstr>
      <vt:lpstr>Otázky: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Jan Krása</cp:lastModifiedBy>
  <cp:revision>387</cp:revision>
  <dcterms:created xsi:type="dcterms:W3CDTF">2015-02-16T07:32:26Z</dcterms:created>
  <dcterms:modified xsi:type="dcterms:W3CDTF">2022-10-16T20:47:24Z</dcterms:modified>
</cp:coreProperties>
</file>