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sldIdLst>
    <p:sldId id="256" r:id="rId2"/>
    <p:sldId id="306" r:id="rId3"/>
    <p:sldId id="311" r:id="rId4"/>
    <p:sldId id="309" r:id="rId5"/>
    <p:sldId id="317" r:id="rId6"/>
    <p:sldId id="307" r:id="rId7"/>
    <p:sldId id="308" r:id="rId8"/>
    <p:sldId id="312" r:id="rId9"/>
    <p:sldId id="313" r:id="rId10"/>
    <p:sldId id="314" r:id="rId11"/>
    <p:sldId id="316" r:id="rId12"/>
    <p:sldId id="318" r:id="rId13"/>
    <p:sldId id="319" r:id="rId14"/>
    <p:sldId id="320" r:id="rId15"/>
    <p:sldId id="305" r:id="rId16"/>
    <p:sldId id="291" r:id="rId17"/>
    <p:sldId id="315" r:id="rId18"/>
    <p:sldId id="292" r:id="rId19"/>
    <p:sldId id="271" r:id="rId20"/>
    <p:sldId id="272" r:id="rId21"/>
    <p:sldId id="304" r:id="rId22"/>
    <p:sldId id="293" r:id="rId23"/>
    <p:sldId id="294" r:id="rId24"/>
    <p:sldId id="295" r:id="rId25"/>
    <p:sldId id="296" r:id="rId26"/>
    <p:sldId id="297" r:id="rId27"/>
    <p:sldId id="298" r:id="rId28"/>
    <p:sldId id="300" r:id="rId29"/>
    <p:sldId id="301" r:id="rId30"/>
    <p:sldId id="302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7" d="100"/>
          <a:sy n="77" d="100"/>
        </p:scale>
        <p:origin x="123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1A1AC-4684-41A1-B8A2-1B5C457DA7CF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31FEE-3850-46E8-93CD-394E03BFD9B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564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717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3924300"/>
            <a:ext cx="8229600" cy="21717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91396-BA0D-4999-842D-8203A7D4E71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8514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FF8F1F2-49FA-4D45-959B-856363F29265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FF8F1F2-49FA-4D45-959B-856363F29265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Vývoj v dospívání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5517232"/>
            <a:ext cx="8365232" cy="1051544"/>
          </a:xfrm>
        </p:spPr>
        <p:txBody>
          <a:bodyPr>
            <a:normAutofit fontScale="92500"/>
          </a:bodyPr>
          <a:lstStyle/>
          <a:p>
            <a:r>
              <a:rPr lang="cs-CZ" dirty="0"/>
              <a:t>Mgr. Jan Krása, Ph.D., Mgr. Tomáš Kohoutek, Ph.D.</a:t>
            </a:r>
          </a:p>
          <a:p>
            <a:r>
              <a:rPr lang="cs-CZ" dirty="0"/>
              <a:t>Katedra psychologie, </a:t>
            </a:r>
            <a:r>
              <a:rPr lang="cs-CZ" dirty="0" err="1"/>
              <a:t>PdF</a:t>
            </a:r>
            <a:r>
              <a:rPr lang="cs-CZ" dirty="0"/>
              <a:t> MU</a:t>
            </a:r>
          </a:p>
          <a:p>
            <a:r>
              <a:rPr lang="cs-CZ" dirty="0"/>
              <a:t>Dle </a:t>
            </a:r>
            <a:r>
              <a:rPr lang="cs-CZ" dirty="0" err="1"/>
              <a:t>Eccles</a:t>
            </a:r>
            <a:r>
              <a:rPr lang="cs-CZ" dirty="0"/>
              <a:t>, J., </a:t>
            </a:r>
            <a:r>
              <a:rPr lang="cs-CZ" dirty="0" err="1"/>
              <a:t>Wigfield</a:t>
            </a:r>
            <a:r>
              <a:rPr lang="cs-CZ" dirty="0"/>
              <a:t>, A., </a:t>
            </a:r>
            <a:r>
              <a:rPr lang="cs-CZ" dirty="0" err="1"/>
              <a:t>Byrnes</a:t>
            </a:r>
            <a:r>
              <a:rPr lang="cs-CZ" dirty="0"/>
              <a:t>, J. (2003). </a:t>
            </a:r>
            <a:r>
              <a:rPr lang="cs-CZ" dirty="0" err="1"/>
              <a:t>Cognitive</a:t>
            </a:r>
            <a:r>
              <a:rPr lang="cs-CZ" dirty="0"/>
              <a:t> </a:t>
            </a:r>
            <a:r>
              <a:rPr lang="cs-CZ" dirty="0" err="1"/>
              <a:t>development</a:t>
            </a:r>
            <a:r>
              <a:rPr lang="cs-CZ" dirty="0"/>
              <a:t> in adolescence </a:t>
            </a:r>
          </a:p>
        </p:txBody>
      </p:sp>
    </p:spTree>
    <p:extLst>
      <p:ext uri="{BB962C8B-B14F-4D97-AF65-F5344CB8AC3E}">
        <p14:creationId xmlns:p14="http://schemas.microsoft.com/office/powerpoint/2010/main" val="2041022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Emocionalita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citové zážitky se </a:t>
            </a:r>
            <a:r>
              <a:rPr lang="cs-CZ" b="1" dirty="0"/>
              <a:t>diferencují</a:t>
            </a:r>
            <a:r>
              <a:rPr lang="cs-CZ" dirty="0"/>
              <a:t>, přibývá </a:t>
            </a:r>
            <a:r>
              <a:rPr lang="cs-CZ" b="1" dirty="0"/>
              <a:t>vyšších citů</a:t>
            </a:r>
          </a:p>
          <a:p>
            <a:r>
              <a:rPr lang="cs-CZ" dirty="0"/>
              <a:t>mizí některé emoční reakce, související s preferencemi v dětství</a:t>
            </a:r>
          </a:p>
          <a:p>
            <a:r>
              <a:rPr lang="cs-CZ" dirty="0"/>
              <a:t>Může se projevit (zvl. v rané a.) vyšší míra </a:t>
            </a:r>
            <a:r>
              <a:rPr lang="cs-CZ" b="1" dirty="0"/>
              <a:t>emoční lability</a:t>
            </a:r>
            <a:r>
              <a:rPr lang="cs-CZ" dirty="0"/>
              <a:t>, což souvisí s hormonálními změnami, se zvýšeným egocentrismem, s pocitem krize identity, druhotně s konflikty, s nadšením pro ideály…</a:t>
            </a:r>
          </a:p>
          <a:p>
            <a:r>
              <a:rPr lang="cs-CZ" b="1" dirty="0"/>
              <a:t>zvýšená unavitelnost</a:t>
            </a:r>
            <a:r>
              <a:rPr lang="cs-CZ" dirty="0"/>
              <a:t>, ochablost a apatičnost se střídá s fázemi </a:t>
            </a:r>
            <a:r>
              <a:rPr lang="cs-CZ" b="1" dirty="0"/>
              <a:t>zvýšené aktivity</a:t>
            </a:r>
          </a:p>
          <a:p>
            <a:r>
              <a:rPr lang="cs-CZ" dirty="0"/>
              <a:t>Pozn. uvedené nemusí platit univerzálně, jen to není nic neobvyklého; problémy mají především ti, kdo je měli už dříve a je velká pravděpodobnost, že je budou mít i později, což platí více pro chlapce než pro dívky (</a:t>
            </a:r>
            <a:r>
              <a:rPr lang="cs-CZ" dirty="0" err="1"/>
              <a:t>Petersenová</a:t>
            </a:r>
            <a:r>
              <a:rPr lang="cs-CZ" dirty="0"/>
              <a:t>, 1988, dle Macek, 1997; </a:t>
            </a:r>
          </a:p>
          <a:p>
            <a:r>
              <a:rPr lang="cs-CZ" dirty="0"/>
              <a:t>jiné názory hovoří o tom, že „bezproblémové dospívání“ znamená odkládat řešení důležitých typických konfliktů do budoucna</a:t>
            </a:r>
          </a:p>
          <a:p>
            <a:r>
              <a:rPr lang="cs-CZ" b="1" dirty="0"/>
              <a:t>střední a pozdní </a:t>
            </a:r>
            <a:r>
              <a:rPr lang="cs-CZ" dirty="0"/>
              <a:t>adolescence je obdobím </a:t>
            </a:r>
            <a:r>
              <a:rPr lang="cs-CZ" b="1" dirty="0"/>
              <a:t>odeznívání náladovosti </a:t>
            </a:r>
            <a:r>
              <a:rPr lang="cs-CZ" dirty="0"/>
              <a:t>a lability</a:t>
            </a:r>
          </a:p>
          <a:p>
            <a:r>
              <a:rPr lang="cs-CZ" dirty="0"/>
              <a:t>zvláštní význam pak získávají emoce a city související s </a:t>
            </a:r>
            <a:r>
              <a:rPr lang="cs-CZ" b="1" dirty="0"/>
              <a:t>erotickou sférou </a:t>
            </a:r>
            <a:r>
              <a:rPr lang="cs-CZ" dirty="0"/>
              <a:t>života, estetické city, morální cítění…</a:t>
            </a:r>
          </a:p>
        </p:txBody>
      </p:sp>
    </p:spTree>
    <p:extLst>
      <p:ext uri="{BB962C8B-B14F-4D97-AF65-F5344CB8AC3E}">
        <p14:creationId xmlns:p14="http://schemas.microsoft.com/office/powerpoint/2010/main" val="4271509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Sociální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7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změny v kognitivních i emočních procesech interagují se změnami v </a:t>
            </a:r>
            <a:r>
              <a:rPr lang="cs-CZ" b="1" dirty="0"/>
              <a:t>sociálních vztazích</a:t>
            </a:r>
            <a:r>
              <a:rPr lang="cs-CZ" dirty="0"/>
              <a:t>;</a:t>
            </a:r>
          </a:p>
          <a:p>
            <a:r>
              <a:rPr lang="cs-CZ" dirty="0"/>
              <a:t> ve </a:t>
            </a:r>
            <a:r>
              <a:rPr lang="cs-CZ" b="1" dirty="0"/>
              <a:t>vztahu k sobě </a:t>
            </a:r>
            <a:r>
              <a:rPr lang="cs-CZ" dirty="0"/>
              <a:t>je patrná zvýšená </a:t>
            </a:r>
            <a:r>
              <a:rPr lang="cs-CZ" b="1" dirty="0"/>
              <a:t>sebereflexe </a:t>
            </a:r>
            <a:r>
              <a:rPr lang="cs-CZ" dirty="0"/>
              <a:t>(souvisí s identitou)  mající tu a tam podobu „vývojové“ hypochondrie či dysmorfofobie nebo dokonce poruchy (mentální anorexie)</a:t>
            </a:r>
          </a:p>
          <a:p>
            <a:r>
              <a:rPr lang="cs-CZ" dirty="0"/>
              <a:t> </a:t>
            </a:r>
            <a:r>
              <a:rPr lang="cs-CZ" b="1" dirty="0"/>
              <a:t>sebepojetí </a:t>
            </a:r>
            <a:r>
              <a:rPr lang="cs-CZ" dirty="0"/>
              <a:t>se podle některých autorů zásadně mění (Změny z extraverta na introverta a naopak?), podle jiných kontinuálně rozvíjí; význam konzistentního </a:t>
            </a:r>
            <a:r>
              <a:rPr lang="cs-CZ" dirty="0" err="1"/>
              <a:t>sp</a:t>
            </a:r>
            <a:r>
              <a:rPr lang="cs-CZ" dirty="0"/>
              <a:t>. se během dospívání zvyšuje; začínají hrát význam „možná já“, důležitým ukazatelem i úkolem je </a:t>
            </a:r>
            <a:r>
              <a:rPr lang="cs-CZ" b="1" dirty="0" err="1"/>
              <a:t>sebepřijetí</a:t>
            </a:r>
            <a:r>
              <a:rPr lang="cs-CZ" dirty="0"/>
              <a:t>;</a:t>
            </a:r>
          </a:p>
          <a:p>
            <a:r>
              <a:rPr lang="cs-CZ" dirty="0"/>
              <a:t> </a:t>
            </a:r>
            <a:r>
              <a:rPr lang="cs-CZ" b="1" dirty="0"/>
              <a:t>vztahy s druhými</a:t>
            </a:r>
            <a:r>
              <a:rPr lang="cs-CZ" dirty="0"/>
              <a:t>: se procházejí transformací, adolescent se v zásadě chce dostávat na </a:t>
            </a:r>
            <a:r>
              <a:rPr lang="cs-CZ" b="1" dirty="0"/>
              <a:t>symetričtější </a:t>
            </a:r>
            <a:r>
              <a:rPr lang="cs-CZ" dirty="0"/>
              <a:t>rovinu; to je zvláště patrné na změnách vztahů k rodičům a autoritám; důležitým úkolem je </a:t>
            </a:r>
            <a:r>
              <a:rPr lang="cs-CZ" b="1" dirty="0"/>
              <a:t>emancipace </a:t>
            </a:r>
            <a:r>
              <a:rPr lang="cs-CZ" dirty="0"/>
              <a:t>od rodiny (hovoří se o „dokončování separace“ – viz M. Mahlerová), která nevede ke zrušení, ale změně citové vazby na rodinu; je zde (zdánlivý) konflikt: rodiče usilují o zachování vlivu a autority, </a:t>
            </a:r>
            <a:r>
              <a:rPr lang="pt-BR" dirty="0"/>
              <a:t>dospívající o vyšší autonomii a symetrii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3805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Vztahy – vrstevnické skupiny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18872" indent="0">
              <a:buNone/>
            </a:pPr>
            <a:r>
              <a:rPr lang="cs-CZ" b="1" dirty="0"/>
              <a:t>vrstevnická skupina:</a:t>
            </a:r>
          </a:p>
          <a:p>
            <a:r>
              <a:rPr lang="cs-CZ" dirty="0"/>
              <a:t> napomáhá pocitu získání pocitu vlastní autonomie dospívající v ní získává sociální status a pocit vlastní hodnoty doplňuje či nahrazuje rodičovskou podporu</a:t>
            </a:r>
            <a:r>
              <a:rPr lang="pl-PL" dirty="0"/>
              <a:t> stabilizuje a zakotvuje dospívajícího v procesu vlastních </a:t>
            </a:r>
            <a:r>
              <a:rPr lang="cs-CZ" dirty="0"/>
              <a:t>fyzických, psychických a sociálních změn</a:t>
            </a:r>
          </a:p>
          <a:p>
            <a:r>
              <a:rPr lang="cs-CZ" dirty="0"/>
              <a:t> zdroj standardů chování</a:t>
            </a:r>
          </a:p>
          <a:p>
            <a:r>
              <a:rPr lang="cs-CZ" dirty="0"/>
              <a:t> </a:t>
            </a:r>
            <a:r>
              <a:rPr lang="cs-CZ" b="1" dirty="0"/>
              <a:t>nezařazení se </a:t>
            </a:r>
            <a:r>
              <a:rPr lang="cs-CZ" dirty="0"/>
              <a:t>do nějaké vrstevnické skupiny často pociťováno jako stigma</a:t>
            </a:r>
          </a:p>
          <a:p>
            <a:r>
              <a:rPr lang="cs-CZ" dirty="0"/>
              <a:t> </a:t>
            </a:r>
            <a:r>
              <a:rPr lang="cs-CZ" b="1" dirty="0"/>
              <a:t>vrstevnická konformita (skupinová identita) </a:t>
            </a:r>
            <a:r>
              <a:rPr lang="cs-CZ" dirty="0"/>
              <a:t>je nejvyšší v časné a střední adolescenci – související pojem: subkultura</a:t>
            </a:r>
          </a:p>
          <a:p>
            <a:r>
              <a:rPr lang="cs-CZ" dirty="0"/>
              <a:t> zajímavé v této souvislosti je zjištění, že adolescenti se přesto svou hodnotovou orientací podobají spíše rodičům než svým přátelům (týká se především cílových hodnot); podle některých výzkumů mají rodiče větší vliv než vrstevníci ve všech oblastech kromě trávení volného času; nesouhlas se týká aktuálního života teenagerů, trávení volného času, zájmů, kultury, oblékání…</a:t>
            </a:r>
          </a:p>
        </p:txBody>
      </p:sp>
    </p:spTree>
    <p:extLst>
      <p:ext uri="{BB962C8B-B14F-4D97-AF65-F5344CB8AC3E}">
        <p14:creationId xmlns:p14="http://schemas.microsoft.com/office/powerpoint/2010/main" val="2376758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Vztahy – rodiče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7"/>
          </a:xfrm>
        </p:spPr>
        <p:txBody>
          <a:bodyPr>
            <a:normAutofit fontScale="62500" lnSpcReduction="20000"/>
          </a:bodyPr>
          <a:lstStyle/>
          <a:p>
            <a:pPr marL="118872" indent="0">
              <a:buNone/>
            </a:pPr>
            <a:r>
              <a:rPr lang="cs-CZ" b="1" dirty="0"/>
              <a:t>Freud:</a:t>
            </a:r>
          </a:p>
          <a:p>
            <a:r>
              <a:rPr lang="cs-CZ" dirty="0"/>
              <a:t> dospívání = zvýšené konfliktní období ve vztazích rodič-dítě</a:t>
            </a:r>
          </a:p>
          <a:p>
            <a:r>
              <a:rPr lang="cs-CZ" dirty="0"/>
              <a:t> mezigenerační konflikt nezbytný pro překonání závislosti na rodičích a získání vlastní autonomie</a:t>
            </a:r>
          </a:p>
          <a:p>
            <a:pPr marL="118872" indent="0">
              <a:buNone/>
            </a:pPr>
            <a:r>
              <a:rPr lang="cs-CZ" b="1" dirty="0"/>
              <a:t>Současný pohled</a:t>
            </a:r>
            <a:r>
              <a:rPr lang="cs-CZ" dirty="0"/>
              <a:t>:</a:t>
            </a:r>
          </a:p>
          <a:p>
            <a:r>
              <a:rPr lang="cs-CZ" dirty="0"/>
              <a:t> průběh vztahů v dospívání nelze generalizovat: jsou tu </a:t>
            </a:r>
            <a:r>
              <a:rPr lang="pt-BR" dirty="0"/>
              <a:t>individuální, kulturní a historické rozdíly</a:t>
            </a:r>
          </a:p>
          <a:p>
            <a:r>
              <a:rPr lang="cs-CZ" dirty="0"/>
              <a:t> vztah může zůstat trvale pozitivní a přitom se závislost snižovat</a:t>
            </a:r>
          </a:p>
          <a:p>
            <a:r>
              <a:rPr lang="cs-CZ" dirty="0"/>
              <a:t> rodiče si mohou uvědomovat přirozenost „bouření“ adolescentů – a tím míru</a:t>
            </a:r>
          </a:p>
          <a:p>
            <a:r>
              <a:rPr lang="cs-CZ" dirty="0"/>
              <a:t>konfliktu snižovat</a:t>
            </a:r>
          </a:p>
          <a:p>
            <a:pPr marL="118872" indent="0">
              <a:buNone/>
            </a:pPr>
            <a:r>
              <a:rPr lang="cs-CZ" dirty="0"/>
              <a:t>Mění se styl chování rodičů, styl komunikace v rodině. </a:t>
            </a:r>
            <a:r>
              <a:rPr lang="cs-CZ" b="1" dirty="0"/>
              <a:t>Důležitý je</a:t>
            </a:r>
            <a:r>
              <a:rPr lang="cs-CZ" dirty="0"/>
              <a:t>:</a:t>
            </a:r>
          </a:p>
          <a:p>
            <a:r>
              <a:rPr lang="cs-CZ" dirty="0"/>
              <a:t> rodičovský zájem a zaangažovanost</a:t>
            </a:r>
          </a:p>
          <a:p>
            <a:r>
              <a:rPr lang="cs-CZ" dirty="0"/>
              <a:t> emoční intenzita interakce</a:t>
            </a:r>
          </a:p>
          <a:p>
            <a:r>
              <a:rPr lang="cs-CZ" dirty="0"/>
              <a:t> podstata rodičovského vedení</a:t>
            </a:r>
          </a:p>
          <a:p>
            <a:r>
              <a:rPr lang="cs-CZ" dirty="0"/>
              <a:t> podstata rodičovské autority</a:t>
            </a:r>
          </a:p>
          <a:p>
            <a:pPr marL="118872" indent="0">
              <a:buNone/>
            </a:pPr>
            <a:r>
              <a:rPr lang="cs-CZ" dirty="0"/>
              <a:t>Vysoká míra konfliktů často spojena s rizikovým chováním</a:t>
            </a:r>
          </a:p>
          <a:p>
            <a:endParaRPr lang="cs-CZ" dirty="0"/>
          </a:p>
          <a:p>
            <a:pPr marL="118872" indent="0">
              <a:buNone/>
            </a:pPr>
            <a:r>
              <a:rPr lang="cs-CZ" dirty="0"/>
              <a:t>Nerizikovost a nekonfliktnost vztahu rodič-dítě = neprojití si vlastní krizí = častější selhání adolescenta či mladého dospělého v „životních zkouškách“</a:t>
            </a:r>
          </a:p>
        </p:txBody>
      </p:sp>
    </p:spTree>
    <p:extLst>
      <p:ext uri="{BB962C8B-B14F-4D97-AF65-F5344CB8AC3E}">
        <p14:creationId xmlns:p14="http://schemas.microsoft.com/office/powerpoint/2010/main" val="785167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Vztahy - partnerské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59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/>
              <a:t>první vztahy obvykle vznikají </a:t>
            </a:r>
            <a:r>
              <a:rPr lang="cs-CZ" b="1" dirty="0"/>
              <a:t>již v období puberty </a:t>
            </a:r>
            <a:r>
              <a:rPr lang="cs-CZ" dirty="0"/>
              <a:t>a souvisejí s uvědomením si vlastní sexuality, </a:t>
            </a:r>
          </a:p>
          <a:p>
            <a:r>
              <a:rPr lang="cs-CZ" dirty="0"/>
              <a:t>obvykle však rozvoj vztahů a sexuality probíhá více „dvojkolejně“ (platonický charakter prvních lásek), přičemž u chlapců je vyšší potřeba okamžitého vybití,</a:t>
            </a:r>
          </a:p>
          <a:p>
            <a:r>
              <a:rPr lang="cs-CZ" dirty="0"/>
              <a:t> liší se i sociálně dané pohlavní role; v pubescenci první schůzky častěji u dívek, postupně ubývání motivů zvědavosti a potřeby </a:t>
            </a:r>
            <a:r>
              <a:rPr lang="pt-BR" dirty="0"/>
              <a:t>přesvědčit se o vlastní ceně</a:t>
            </a:r>
          </a:p>
          <a:p>
            <a:r>
              <a:rPr lang="cs-CZ" dirty="0"/>
              <a:t> postupně přibývání zkušenosti i motivů „skutečně“ partnerských, rolových;</a:t>
            </a:r>
          </a:p>
          <a:p>
            <a:r>
              <a:rPr lang="it-IT" dirty="0"/>
              <a:t> důležitá zkušenost pro rozvoj emotivity; později se</a:t>
            </a:r>
            <a:r>
              <a:rPr lang="cs-CZ" dirty="0"/>
              <a:t> vztahy stávají stabilnějšími a dlouhodobějšími</a:t>
            </a:r>
          </a:p>
          <a:p>
            <a:r>
              <a:rPr lang="cs-CZ" dirty="0"/>
              <a:t> v adolescenci se obvykle poprvé projeví i odlišná sexuální identita, preference nebo orientace („</a:t>
            </a:r>
            <a:r>
              <a:rPr lang="cs-CZ" dirty="0" err="1"/>
              <a:t>coming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“), což může být náročný moment</a:t>
            </a:r>
          </a:p>
        </p:txBody>
      </p:sp>
    </p:spTree>
    <p:extLst>
      <p:ext uri="{BB962C8B-B14F-4D97-AF65-F5344CB8AC3E}">
        <p14:creationId xmlns:p14="http://schemas.microsoft.com/office/powerpoint/2010/main" val="3138032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Kognitivní vývoj dle </a:t>
            </a:r>
            <a:r>
              <a:rPr lang="cs-CZ" dirty="0" err="1"/>
              <a:t>Piageta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37160" indent="0">
              <a:buNone/>
            </a:pPr>
            <a:r>
              <a:rPr lang="cs-CZ" dirty="0"/>
              <a:t>1. </a:t>
            </a:r>
            <a:r>
              <a:rPr lang="cs-CZ" b="1" dirty="0"/>
              <a:t>praktická (senzomotorická) inteligence </a:t>
            </a:r>
            <a:r>
              <a:rPr lang="cs-CZ" dirty="0"/>
              <a:t>(dosaženi cca 18 měsíců): končí vytvořením představy o trvalosti objektů ve skutečném světě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b="1" dirty="0"/>
              <a:t>2. fáze reprezentace </a:t>
            </a:r>
            <a:r>
              <a:rPr lang="cs-CZ" dirty="0"/>
              <a:t>(dětství):</a:t>
            </a:r>
          </a:p>
          <a:p>
            <a:pPr marL="137160" indent="0">
              <a:buNone/>
            </a:pPr>
            <a:r>
              <a:rPr lang="cs-CZ" dirty="0"/>
              <a:t>2.1 přípravná f.=předoperační</a:t>
            </a:r>
          </a:p>
          <a:p>
            <a:pPr marL="137160" indent="0">
              <a:buNone/>
            </a:pPr>
            <a:r>
              <a:rPr lang="cs-CZ" dirty="0"/>
              <a:t>2.2 dokončená f.=konkrétní operace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3. </a:t>
            </a:r>
            <a:r>
              <a:rPr lang="cs-CZ" b="1" dirty="0"/>
              <a:t>formální operace (adolescence)</a:t>
            </a:r>
            <a:r>
              <a:rPr lang="cs-CZ" dirty="0"/>
              <a:t>: konstrukce reprezentací, které nejsou nutně součástí empirického světa; aktuální svět je částí možných světů. </a:t>
            </a:r>
          </a:p>
          <a:p>
            <a:pPr marL="137160" indent="0">
              <a:buNone/>
            </a:pPr>
            <a:r>
              <a:rPr lang="cs-CZ" dirty="0"/>
              <a:t>Počátek 10-13 a dosažení 15-100 let.</a:t>
            </a:r>
          </a:p>
          <a:p>
            <a:pPr marL="137160" indent="0">
              <a:buNone/>
            </a:pPr>
            <a:r>
              <a:rPr lang="cs-CZ" dirty="0"/>
              <a:t>= abstraktní operace</a:t>
            </a:r>
          </a:p>
        </p:txBody>
      </p:sp>
    </p:spTree>
    <p:extLst>
      <p:ext uri="{BB962C8B-B14F-4D97-AF65-F5344CB8AC3E}">
        <p14:creationId xmlns:p14="http://schemas.microsoft.com/office/powerpoint/2010/main" val="1029160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Kognitivní vývoj v adolescenci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/>
              <a:t>Kognitivní vývoj se týká:</a:t>
            </a:r>
          </a:p>
          <a:p>
            <a:pPr marL="651510" indent="-514350">
              <a:buFont typeface="+mj-lt"/>
              <a:buAutoNum type="arabicPeriod"/>
            </a:pPr>
            <a:r>
              <a:rPr lang="cs-CZ" dirty="0"/>
              <a:t>Změn v poznání (např. v naučeném) – postupný nárůst znalostí.</a:t>
            </a:r>
          </a:p>
          <a:p>
            <a:pPr marL="651510" indent="-514350">
              <a:buFont typeface="+mj-lt"/>
              <a:buAutoNum type="arabicPeriod"/>
            </a:pPr>
            <a:r>
              <a:rPr lang="cs-CZ" dirty="0"/>
              <a:t>Změn v samotných funkcích (změn kognitivních modulů a funkcí).</a:t>
            </a:r>
          </a:p>
        </p:txBody>
      </p:sp>
    </p:spTree>
    <p:extLst>
      <p:ext uri="{BB962C8B-B14F-4D97-AF65-F5344CB8AC3E}">
        <p14:creationId xmlns:p14="http://schemas.microsoft.com/office/powerpoint/2010/main" val="17464664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 err="1"/>
              <a:t>Piaget</a:t>
            </a:r>
            <a:r>
              <a:rPr lang="cs-CZ" dirty="0"/>
              <a:t>: adolescence je obdobím </a:t>
            </a:r>
            <a:r>
              <a:rPr lang="cs-CZ" b="1" dirty="0"/>
              <a:t>formálních operací</a:t>
            </a:r>
          </a:p>
          <a:p>
            <a:pPr marL="118872" indent="0">
              <a:buNone/>
            </a:pPr>
            <a:endParaRPr lang="cs-CZ" b="1" dirty="0"/>
          </a:p>
          <a:p>
            <a:r>
              <a:rPr lang="cs-CZ" dirty="0"/>
              <a:t> lepší výkon v abstraktních disciplínách, ale i např. vyšší pochybnosti, v důsledku lepší schopnost i vytvářet alternativní řešení - zatímco dětství je </a:t>
            </a:r>
            <a:r>
              <a:rPr lang="cs-CZ" dirty="0" err="1"/>
              <a:t>or</a:t>
            </a:r>
            <a:r>
              <a:rPr lang="cs-CZ" dirty="0"/>
              <a:t>. na poznávání světa, jaký je, raný adolescent již může spekulovat, jaký by svět mohl, resp. měl být;</a:t>
            </a:r>
          </a:p>
          <a:p>
            <a:r>
              <a:rPr lang="cs-CZ" dirty="0"/>
              <a:t>u mladších adolescentů se někdy popisuje sklon tyto schopnosti přeceňovat („považovat je za všemocné“), s čímž může souviset i vědomí, že všechny problémy se dají snadno vyřešit, bývají sice schopni generovat více řešení, ale prosazují jediné;</a:t>
            </a:r>
          </a:p>
          <a:p>
            <a:r>
              <a:rPr lang="cs-CZ" dirty="0"/>
              <a:t>paradoxně mj. z důvodu zvýšení kognitivní kapacity může upadat výkon, protože je člověk nesoustředěný</a:t>
            </a:r>
          </a:p>
        </p:txBody>
      </p:sp>
    </p:spTree>
    <p:extLst>
      <p:ext uri="{BB962C8B-B14F-4D97-AF65-F5344CB8AC3E}">
        <p14:creationId xmlns:p14="http://schemas.microsoft.com/office/powerpoint/2010/main" val="27481037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Změny v poznání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600"/>
          </a:xfrm>
        </p:spPr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cs-CZ" dirty="0"/>
              <a:t>3 oblasti:</a:t>
            </a:r>
          </a:p>
          <a:p>
            <a:pPr marL="137160" indent="0">
              <a:buNone/>
            </a:pPr>
            <a:r>
              <a:rPr lang="cs-CZ" dirty="0"/>
              <a:t>1. </a:t>
            </a:r>
            <a:r>
              <a:rPr lang="cs-CZ" b="1" dirty="0"/>
              <a:t>Deklarativní</a:t>
            </a:r>
            <a:r>
              <a:rPr lang="cs-CZ" dirty="0"/>
              <a:t> znalosti  - Hlavní města, 2+2=4, prvky periodické tabulky, tabulky logaritmů, astronomii.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2. </a:t>
            </a:r>
            <a:r>
              <a:rPr lang="cs-CZ" b="1" dirty="0"/>
              <a:t>Procedurální</a:t>
            </a:r>
            <a:r>
              <a:rPr lang="cs-CZ" dirty="0"/>
              <a:t> dovednosti – řídit auto, sčítat zlomky, tvořit dobrý příběh, tančit společenské tance.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3. </a:t>
            </a:r>
            <a:r>
              <a:rPr lang="cs-CZ" b="1" dirty="0"/>
              <a:t>Metakognitivní</a:t>
            </a:r>
            <a:r>
              <a:rPr lang="cs-CZ" dirty="0"/>
              <a:t> znalosti – chápání sebe i druhých, své i jejich osobnosti.</a:t>
            </a:r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22021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Změny v poznání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37160" indent="0">
              <a:buNone/>
            </a:pPr>
            <a:r>
              <a:rPr lang="cs-CZ" dirty="0"/>
              <a:t>Vývoj v matematice:</a:t>
            </a:r>
          </a:p>
          <a:p>
            <a:pPr marL="137160" indent="0">
              <a:buNone/>
            </a:pPr>
            <a:r>
              <a:rPr lang="cs-CZ" dirty="0"/>
              <a:t>od 4. třídy: znalost základních aritmetických pravidel. 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Maturitní ročník: znalost algebraických postupů, </a:t>
            </a:r>
            <a:r>
              <a:rPr lang="cs-CZ" dirty="0" err="1"/>
              <a:t>sch</a:t>
            </a:r>
            <a:r>
              <a:rPr lang="cs-CZ" dirty="0"/>
              <a:t>. tvořit tabulky, uvažovat v geometrických pojmech apod.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Nicméně </a:t>
            </a:r>
            <a:r>
              <a:rPr lang="cs-CZ" b="1" dirty="0"/>
              <a:t>většina</a:t>
            </a:r>
            <a:r>
              <a:rPr lang="cs-CZ" dirty="0"/>
              <a:t> adolescentů neukazuje nijak hluboké konceptuální poznání v žádném z oborů (</a:t>
            </a:r>
            <a:r>
              <a:rPr lang="cs-CZ" dirty="0" err="1"/>
              <a:t>Byrnes</a:t>
            </a:r>
            <a:r>
              <a:rPr lang="cs-CZ" dirty="0"/>
              <a:t>, 2001). </a:t>
            </a:r>
          </a:p>
          <a:p>
            <a:pPr marL="137160" indent="0">
              <a:buNone/>
            </a:pPr>
            <a:r>
              <a:rPr lang="cs-CZ" dirty="0"/>
              <a:t>Jedním z důvodů asi bude abstraktní, mnohadimenzionální a </a:t>
            </a:r>
            <a:r>
              <a:rPr lang="cs-CZ" dirty="0" err="1"/>
              <a:t>protiintuitivní</a:t>
            </a:r>
            <a:r>
              <a:rPr lang="cs-CZ" dirty="0"/>
              <a:t> charakter většiny pokročilých otázek a problémů v každém oboru. (vliv fáze abstraktních operací).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Adolescence = dospívání (12-20)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cs-CZ" b="1" i="1" dirty="0"/>
              <a:t>„most mezi dětstvím a dospělostí“</a:t>
            </a:r>
          </a:p>
          <a:p>
            <a:pPr marL="118872" indent="0">
              <a:buNone/>
            </a:pPr>
            <a:r>
              <a:rPr lang="cs-CZ" dirty="0"/>
              <a:t>Je ale nejen „něčím mezi“ (mostem), ale svébytným a v mnoha ohledech kritickým obdobím.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err="1"/>
              <a:t>Erikson</a:t>
            </a:r>
            <a:r>
              <a:rPr lang="cs-CZ" dirty="0"/>
              <a:t>: </a:t>
            </a:r>
            <a:r>
              <a:rPr lang="cs-CZ" i="1" dirty="0"/>
              <a:t>„v žádném jiném stadiu životního cyklu... nejsou si tak těsně blízké příslib objevení sebe samého a hrozba ztráty sebe samého“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95291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2. Rozvoj těchto kognitivních funkcí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772000"/>
          </a:xfrm>
        </p:spPr>
        <p:txBody>
          <a:bodyPr>
            <a:normAutofit fontScale="85000" lnSpcReduction="20000"/>
          </a:bodyPr>
          <a:lstStyle/>
          <a:p>
            <a:pPr marL="118872" indent="0">
              <a:buNone/>
            </a:pPr>
            <a:r>
              <a:rPr lang="cs-CZ" dirty="0"/>
              <a:t>V adolescenci se zlepší:</a:t>
            </a:r>
          </a:p>
          <a:p>
            <a:r>
              <a:rPr lang="cs-CZ" dirty="0"/>
              <a:t> </a:t>
            </a:r>
            <a:r>
              <a:rPr lang="cs-CZ" b="1" dirty="0"/>
              <a:t>učení</a:t>
            </a:r>
            <a:r>
              <a:rPr lang="cs-CZ" dirty="0"/>
              <a:t> díky lepší </a:t>
            </a:r>
            <a:r>
              <a:rPr lang="cs-CZ" dirty="0" err="1"/>
              <a:t>metakognici</a:t>
            </a:r>
            <a:r>
              <a:rPr lang="cs-CZ" dirty="0"/>
              <a:t> (sebereflexi) a sebeovládání, lepší práci s motivací a širším znalostem.</a:t>
            </a:r>
          </a:p>
          <a:p>
            <a:r>
              <a:rPr lang="cs-CZ" b="1" dirty="0"/>
              <a:t>Vzpomínání</a:t>
            </a:r>
            <a:r>
              <a:rPr lang="cs-CZ" dirty="0"/>
              <a:t>: lepší  získávání informací z paměti (práce s vodítky, </a:t>
            </a:r>
            <a:r>
              <a:rPr lang="cs-CZ" i="1" dirty="0" err="1"/>
              <a:t>cues</a:t>
            </a:r>
            <a:r>
              <a:rPr lang="cs-CZ" dirty="0"/>
              <a:t>).</a:t>
            </a:r>
          </a:p>
          <a:p>
            <a:r>
              <a:rPr lang="cs-CZ" b="1" dirty="0"/>
              <a:t>Uvažování=myšlení</a:t>
            </a:r>
            <a:r>
              <a:rPr lang="cs-CZ" dirty="0"/>
              <a:t> (odvozování, </a:t>
            </a:r>
            <a:r>
              <a:rPr lang="cs-CZ" b="1" dirty="0"/>
              <a:t>inference</a:t>
            </a:r>
            <a:r>
              <a:rPr lang="cs-CZ" dirty="0"/>
              <a:t> z jedné či mnoha informací, </a:t>
            </a:r>
            <a:r>
              <a:rPr lang="cs-CZ" b="1" dirty="0"/>
              <a:t>dedukce</a:t>
            </a:r>
            <a:r>
              <a:rPr lang="cs-CZ" dirty="0"/>
              <a:t>, indukce, tvoření nových pojmů=slov).</a:t>
            </a:r>
          </a:p>
          <a:p>
            <a:r>
              <a:rPr lang="cs-CZ" b="1" dirty="0"/>
              <a:t>Rozhodování</a:t>
            </a:r>
            <a:r>
              <a:rPr lang="cs-CZ" dirty="0"/>
              <a:t> (</a:t>
            </a:r>
            <a:r>
              <a:rPr lang="cs-CZ" i="1" dirty="0" err="1"/>
              <a:t>decision</a:t>
            </a:r>
            <a:r>
              <a:rPr lang="cs-CZ" i="1" dirty="0"/>
              <a:t> </a:t>
            </a:r>
            <a:r>
              <a:rPr lang="cs-CZ" i="1" dirty="0" err="1"/>
              <a:t>making</a:t>
            </a:r>
            <a:r>
              <a:rPr lang="cs-CZ" dirty="0"/>
              <a:t>; zobecňování, hodnocení různých možností a realizace vybraného řešení</a:t>
            </a:r>
          </a:p>
          <a:p>
            <a:r>
              <a:rPr lang="cs-CZ" b="1" dirty="0"/>
              <a:t>Řešení problémů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Rozvoj kognitivních funkcí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/>
              <a:t>Pracovní paměť se zlepšuje: prostorová  i verbální.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V mnoha testech pracujících s interferencí (zpožďováním opakování apod.) jsou adolescenti a poté i dospělí stále lepší (od 6-35: </a:t>
            </a:r>
            <a:r>
              <a:rPr lang="cs-CZ" dirty="0" err="1"/>
              <a:t>Swanson</a:t>
            </a:r>
            <a:r>
              <a:rPr lang="cs-CZ" dirty="0"/>
              <a:t>, 1999).</a:t>
            </a:r>
          </a:p>
        </p:txBody>
      </p:sp>
    </p:spTree>
    <p:extLst>
      <p:ext uri="{BB962C8B-B14F-4D97-AF65-F5344CB8AC3E}">
        <p14:creationId xmlns:p14="http://schemas.microsoft.com/office/powerpoint/2010/main" val="16400437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2. Vývoj deduktivního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První stopou DM je schopnost tvořit věty typu </a:t>
            </a:r>
            <a:r>
              <a:rPr lang="cs-CZ" i="1" dirty="0"/>
              <a:t>Když X, potom Y</a:t>
            </a:r>
            <a:r>
              <a:rPr lang="cs-CZ" dirty="0"/>
              <a:t> (=podmínkové věty, kondicionál).</a:t>
            </a:r>
          </a:p>
          <a:p>
            <a:r>
              <a:rPr lang="cs-CZ" dirty="0"/>
              <a:t>schopnost odvozovat ze zadaných premis (od 5-6 let – !více když se nabízený obsah úvah týkal fantazijního světa).</a:t>
            </a:r>
          </a:p>
          <a:p>
            <a:r>
              <a:rPr lang="cs-CZ" dirty="0"/>
              <a:t>Schopnost odlišovat závěry, které z premis vyplývají a které z premis nevyplývají (od 7-9 let – zvlášť když se jednalo o otázky taxonomické či kauzální).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80469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2. Vývoj deduktivního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80560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Během adolescence se pomalu zlepšují schopnosti:</a:t>
            </a:r>
          </a:p>
          <a:p>
            <a:r>
              <a:rPr lang="cs-CZ" dirty="0"/>
              <a:t>vyvozovat správné závěry, vysvětlit svoje myšlenkové postupy, vytvářet a testovat hypotézy, pracovat i s neznámými, abstraktními nebo protipřirozenými premisami .</a:t>
            </a:r>
          </a:p>
          <a:p>
            <a:r>
              <a:rPr lang="cs-CZ" dirty="0"/>
              <a:t>Nicméně, jsou-li závěry nebo premisy protipřirozené (Slon je malé zvíře. Toto je slon. Je malý?), skóruje v DM méně než polovina adolescentů.</a:t>
            </a:r>
          </a:p>
          <a:p>
            <a:r>
              <a:rPr lang="cs-CZ" dirty="0"/>
              <a:t>U starších adolescentů lze výkon v takových úkolech zlepšit – zvlášť pokud jim je vysvětlena logika úkolu, nebo podobný úkol předtím vykonávali. Nejedná se však často o trvalé zlepšení.</a:t>
            </a:r>
          </a:p>
        </p:txBody>
      </p:sp>
    </p:spTree>
    <p:extLst>
      <p:ext uri="{BB962C8B-B14F-4D97-AF65-F5344CB8AC3E}">
        <p14:creationId xmlns:p14="http://schemas.microsoft.com/office/powerpoint/2010/main" val="20069939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2. Vývoj deduktivního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cs-CZ" dirty="0"/>
              <a:t>Shrnutí:</a:t>
            </a:r>
          </a:p>
          <a:p>
            <a:pPr marL="137160" indent="0">
              <a:buNone/>
            </a:pPr>
            <a:r>
              <a:rPr lang="cs-CZ" dirty="0"/>
              <a:t>Zdá se, že vývoj v deduktivním myšlení od 10 let spočívá v narůstající schopnosti odmyslet si vlastní názory nebo postoje a myslet tzv. objektivně =abstraktně) o struktuře argumentu.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U adolescentů je přesto málo dokladů o schopnosti abstraktně  uvažovat ve více oborech (myšlení zůstává dlouho </a:t>
            </a:r>
            <a:r>
              <a:rPr lang="cs-CZ" i="1" dirty="0" err="1"/>
              <a:t>domain-specific</a:t>
            </a:r>
            <a:r>
              <a:rPr lang="cs-CZ" dirty="0"/>
              <a:t>), tzn. že </a:t>
            </a:r>
            <a:r>
              <a:rPr lang="cs-CZ" b="1" dirty="0"/>
              <a:t>abstraktní uvažování se netýká hned všech oblastí</a:t>
            </a:r>
            <a:r>
              <a:rPr lang="cs-CZ" dirty="0"/>
              <a:t>, ale dlouhou dobu jen jedné či několika specifických oblastí dle zaměření.</a:t>
            </a:r>
          </a:p>
        </p:txBody>
      </p:sp>
    </p:spTree>
    <p:extLst>
      <p:ext uri="{BB962C8B-B14F-4D97-AF65-F5344CB8AC3E}">
        <p14:creationId xmlns:p14="http://schemas.microsoft.com/office/powerpoint/2010/main" val="31043177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2. Vývoj rozhodování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37160" indent="0">
              <a:buNone/>
            </a:pPr>
            <a:r>
              <a:rPr lang="cs-CZ" dirty="0" err="1"/>
              <a:t>Sch</a:t>
            </a:r>
            <a:r>
              <a:rPr lang="cs-CZ" dirty="0"/>
              <a:t>. rozhodovat se patří mezi klíčové schopnosti, které si adolescenti potřebují osvojit.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Rozhodují-li se lidé:</a:t>
            </a:r>
          </a:p>
          <a:p>
            <a:pPr marL="137160" indent="0">
              <a:buNone/>
            </a:pPr>
            <a:r>
              <a:rPr lang="cs-CZ" dirty="0"/>
              <a:t>1. stanoví si cíle (najíst se)</a:t>
            </a:r>
          </a:p>
          <a:p>
            <a:pPr marL="137160" indent="0">
              <a:buNone/>
            </a:pPr>
            <a:r>
              <a:rPr lang="cs-CZ" dirty="0"/>
              <a:t>2. shrnou možnosti dosažení cíle (uvařit si něco, jít na nákup, jít do restaurace)</a:t>
            </a:r>
          </a:p>
          <a:p>
            <a:pPr marL="137160" indent="0">
              <a:buNone/>
            </a:pPr>
            <a:r>
              <a:rPr lang="cs-CZ" dirty="0"/>
              <a:t>3. vyhodnotí tyto možnosti (domácí jídlo je levnější a zdravější)</a:t>
            </a:r>
          </a:p>
          <a:p>
            <a:pPr marL="137160" indent="0">
              <a:buNone/>
            </a:pPr>
            <a:r>
              <a:rPr lang="cs-CZ" dirty="0"/>
              <a:t>4. provedou vybranou možnost (uvaří si)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Jiný je případ, kdy se lidé rozhodují zda se mají/nemají podílet na nabízeném chování (dát si sklenku).</a:t>
            </a:r>
          </a:p>
        </p:txBody>
      </p:sp>
    </p:spTree>
    <p:extLst>
      <p:ext uri="{BB962C8B-B14F-4D97-AF65-F5344CB8AC3E}">
        <p14:creationId xmlns:p14="http://schemas.microsoft.com/office/powerpoint/2010/main" val="5074405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Vývoj rozhodování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/>
              <a:t>Kompetentní rozhodování zahrnuje schopnost </a:t>
            </a:r>
            <a:r>
              <a:rPr lang="cs-CZ" b="1" dirty="0"/>
              <a:t>určit rizika a benefity </a:t>
            </a:r>
            <a:r>
              <a:rPr lang="cs-CZ" dirty="0"/>
              <a:t>určitého chování.</a:t>
            </a:r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2113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Vývoj rozhodování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/>
              <a:t>Starší adolescenti dokáží více než mladší:</a:t>
            </a:r>
          </a:p>
          <a:p>
            <a:pPr marL="137160" indent="0">
              <a:buNone/>
            </a:pPr>
            <a:r>
              <a:rPr lang="cs-CZ" dirty="0"/>
              <a:t> 1. odlišit možnosti, které umožňují splnění několika cílů, od možností, které umožňují splnění pouze jednoho cíle.</a:t>
            </a:r>
          </a:p>
          <a:p>
            <a:pPr marL="137160" indent="0">
              <a:buNone/>
            </a:pPr>
            <a:r>
              <a:rPr lang="cs-CZ" dirty="0"/>
              <a:t>2. předvídat širší spektrum následků svých činností.</a:t>
            </a:r>
          </a:p>
          <a:p>
            <a:pPr marL="137160" indent="0">
              <a:buNone/>
            </a:pPr>
            <a:r>
              <a:rPr lang="cs-CZ" dirty="0"/>
              <a:t>3. učit se s věkem stále více z výsledků svého rozhodování.</a:t>
            </a:r>
          </a:p>
        </p:txBody>
      </p:sp>
    </p:spTree>
    <p:extLst>
      <p:ext uri="{BB962C8B-B14F-4D97-AF65-F5344CB8AC3E}">
        <p14:creationId xmlns:p14="http://schemas.microsoft.com/office/powerpoint/2010/main" val="34165702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Vývoj rozhodování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cs-CZ" dirty="0"/>
              <a:t>Výzkumů rozhodování u adolescentů je velmi málo.</a:t>
            </a:r>
          </a:p>
          <a:p>
            <a:pPr marL="137160" indent="0">
              <a:buNone/>
            </a:pPr>
            <a:r>
              <a:rPr lang="cs-CZ" dirty="0"/>
              <a:t>Většina z nich byla laboratorních (hypotetické scénáře apod.)</a:t>
            </a:r>
          </a:p>
          <a:p>
            <a:pPr marL="137160" indent="0">
              <a:buNone/>
            </a:pPr>
            <a:r>
              <a:rPr lang="cs-CZ" dirty="0"/>
              <a:t>V reálném světě hrají poměrně velkou roli při rozhodování motivační a emocionální faktory.</a:t>
            </a:r>
          </a:p>
          <a:p>
            <a:pPr marL="137160" indent="0">
              <a:buNone/>
            </a:pPr>
            <a:r>
              <a:rPr lang="cs-CZ" dirty="0"/>
              <a:t>Tzn. že (</a:t>
            </a:r>
            <a:r>
              <a:rPr lang="cs-CZ" dirty="0" err="1"/>
              <a:t>Eccles</a:t>
            </a:r>
            <a:r>
              <a:rPr lang="cs-CZ" dirty="0"/>
              <a:t>, </a:t>
            </a:r>
            <a:r>
              <a:rPr lang="cs-CZ" dirty="0" err="1"/>
              <a:t>Wigfield</a:t>
            </a:r>
            <a:r>
              <a:rPr lang="cs-CZ" dirty="0"/>
              <a:t>, </a:t>
            </a:r>
            <a:r>
              <a:rPr lang="cs-CZ" dirty="0" err="1"/>
              <a:t>Byrnes</a:t>
            </a:r>
            <a:r>
              <a:rPr lang="cs-CZ" dirty="0"/>
              <a:t>, 328)„v laboratoři úspěšní adolescenti mohou v životě dělat velmi neúspěšná rozhodnutí, jestliže jim chybí patřičné </a:t>
            </a:r>
            <a:r>
              <a:rPr lang="cs-CZ" dirty="0" err="1"/>
              <a:t>seberegulativní</a:t>
            </a:r>
            <a:r>
              <a:rPr lang="cs-CZ" dirty="0"/>
              <a:t> strategie“ (</a:t>
            </a:r>
            <a:r>
              <a:rPr lang="cs-CZ" dirty="0" err="1"/>
              <a:t>sebeuklidňující</a:t>
            </a:r>
            <a:r>
              <a:rPr lang="cs-CZ" dirty="0"/>
              <a:t> techniky, zvládání tlaku od vrstevníků, </a:t>
            </a:r>
            <a:r>
              <a:rPr lang="cs-CZ" dirty="0" err="1"/>
              <a:t>sebemotivace</a:t>
            </a:r>
            <a:r>
              <a:rPr lang="cs-CZ" dirty="0"/>
              <a:t>, využití sebepoznání v praxi aj.)</a:t>
            </a:r>
          </a:p>
        </p:txBody>
      </p:sp>
    </p:spTree>
    <p:extLst>
      <p:ext uri="{BB962C8B-B14F-4D97-AF65-F5344CB8AC3E}">
        <p14:creationId xmlns:p14="http://schemas.microsoft.com/office/powerpoint/2010/main" val="1670875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Riskování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37160" indent="0">
              <a:buNone/>
            </a:pPr>
            <a:r>
              <a:rPr lang="cs-CZ" dirty="0"/>
              <a:t>Mnoho studií se věnuje riskování adolescentů (většinou: kouření, pití, nechráněný sex).</a:t>
            </a:r>
          </a:p>
          <a:p>
            <a:pPr marL="137160" indent="0">
              <a:buNone/>
            </a:pPr>
            <a:r>
              <a:rPr lang="cs-CZ" dirty="0"/>
              <a:t>Výsledky ukazují opak toho, co by člověk vyvodil z toho, že rozhodovací procesy se vyvíjí: starší adolescenti jsou mnohem více náchylnější k riskování než mladší adolescenti a preadolescenti (např. v kouření).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Opakovaně studie potvrzují, že ty více a méně riskující adolescenty neodlišuje jejich znalost/neznalost možných negativních následků! (srov. účinnost osvětových akcí)</a:t>
            </a:r>
          </a:p>
          <a:p>
            <a:pPr marL="137160" indent="0">
              <a:buNone/>
            </a:pPr>
            <a:r>
              <a:rPr lang="cs-CZ" dirty="0"/>
              <a:t>Ve hře jsou jiné faktory: ony strategie seberegulace, </a:t>
            </a:r>
            <a:r>
              <a:rPr lang="cs-CZ" dirty="0" err="1"/>
              <a:t>sch</a:t>
            </a:r>
            <a:r>
              <a:rPr lang="cs-CZ" dirty="0"/>
              <a:t>. skloubit zdraví prospěšné a sociální cíle.</a:t>
            </a:r>
          </a:p>
        </p:txBody>
      </p:sp>
    </p:spTree>
    <p:extLst>
      <p:ext uri="{BB962C8B-B14F-4D97-AF65-F5344CB8AC3E}">
        <p14:creationId xmlns:p14="http://schemas.microsoft.com/office/powerpoint/2010/main" val="2349219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Adolescence - </a:t>
            </a:r>
            <a:r>
              <a:rPr lang="cs-CZ" dirty="0" err="1"/>
              <a:t>Erikson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 </a:t>
            </a:r>
            <a:r>
              <a:rPr lang="cs-CZ" dirty="0" err="1"/>
              <a:t>Eriksonově</a:t>
            </a:r>
            <a:r>
              <a:rPr lang="cs-CZ" dirty="0"/>
              <a:t> pojetí stěžejní období, propojuje </a:t>
            </a:r>
            <a:r>
              <a:rPr lang="cs-CZ" b="1" dirty="0"/>
              <a:t>dosažené schopnosti </a:t>
            </a:r>
            <a:r>
              <a:rPr lang="cs-CZ" dirty="0"/>
              <a:t>a </a:t>
            </a:r>
            <a:r>
              <a:rPr lang="cs-CZ" b="1" dirty="0"/>
              <a:t>plány</a:t>
            </a:r>
            <a:r>
              <a:rPr lang="cs-CZ" dirty="0"/>
              <a:t> do budoucna budováním vlastní </a:t>
            </a:r>
            <a:r>
              <a:rPr lang="cs-CZ" i="1" dirty="0"/>
              <a:t>identity</a:t>
            </a:r>
            <a:r>
              <a:rPr lang="cs-CZ" dirty="0"/>
              <a:t>. </a:t>
            </a:r>
          </a:p>
          <a:p>
            <a:r>
              <a:rPr lang="cs-CZ" dirty="0"/>
              <a:t>Pocit identity souvisí s </a:t>
            </a:r>
            <a:r>
              <a:rPr lang="cs-CZ" b="1" dirty="0"/>
              <a:t>vnitřní stabilitou</a:t>
            </a:r>
            <a:r>
              <a:rPr lang="cs-CZ" dirty="0"/>
              <a:t>, zakotveností, předpokládá ale možnost experimentovat, hledat; souvisí i s nalezením „svého místa“ ve smyslu role, která nenutí člověka zpronevěřovat se sobě </a:t>
            </a:r>
          </a:p>
          <a:p>
            <a:r>
              <a:rPr lang="cs-CZ" i="1" dirty="0"/>
              <a:t>Zmatení rolí </a:t>
            </a:r>
            <a:r>
              <a:rPr lang="cs-CZ" dirty="0"/>
              <a:t>souvisí často s tím, že člověk nemá dostatečně oddělenou osobní identitu od rodinné, s chabými profesními plány, s nejasnou představou o sobě. (TK)</a:t>
            </a:r>
          </a:p>
        </p:txBody>
      </p:sp>
    </p:spTree>
    <p:extLst>
      <p:ext uri="{BB962C8B-B14F-4D97-AF65-F5344CB8AC3E}">
        <p14:creationId xmlns:p14="http://schemas.microsoft.com/office/powerpoint/2010/main" val="23215429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Riskování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cs-CZ" dirty="0"/>
              <a:t>Genderové rozdíly:</a:t>
            </a:r>
          </a:p>
          <a:p>
            <a:pPr marL="137160" indent="0">
              <a:buNone/>
            </a:pPr>
            <a:r>
              <a:rPr lang="cs-CZ" dirty="0"/>
              <a:t>Muži jsou více než ženy ochotni riskovat v oblastech jako rychlé řízení nebo intelektuální risky.</a:t>
            </a:r>
          </a:p>
          <a:p>
            <a:pPr marL="137160" indent="0">
              <a:buNone/>
            </a:pPr>
            <a:r>
              <a:rPr lang="cs-CZ" dirty="0"/>
              <a:t>Ženy jsou více než muži ochotny riskovat v oblasti zdraví jako je kouření.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Muži jsou často o trochu lepší ve výsledcích matematických testů (De Lisi, </a:t>
            </a:r>
            <a:r>
              <a:rPr lang="cs-CZ" dirty="0" err="1"/>
              <a:t>McGillicuddy</a:t>
            </a:r>
            <a:r>
              <a:rPr lang="cs-CZ" dirty="0"/>
              <a:t>-De Lisi, 2002). Souvisí to možná opět s větší mírou riskování.</a:t>
            </a:r>
          </a:p>
        </p:txBody>
      </p:sp>
    </p:spTree>
    <p:extLst>
      <p:ext uri="{BB962C8B-B14F-4D97-AF65-F5344CB8AC3E}">
        <p14:creationId xmlns:p14="http://schemas.microsoft.com/office/powerpoint/2010/main" val="442207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lnSpc>
                <a:spcPct val="8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b="1" dirty="0"/>
              <a:t>Znaky adolescence </a:t>
            </a:r>
            <a:r>
              <a:rPr lang="cs-CZ" dirty="0"/>
              <a:t>jsou:</a:t>
            </a:r>
            <a:r>
              <a:rPr lang="cs-CZ" i="1" dirty="0"/>
              <a:t> </a:t>
            </a:r>
            <a:r>
              <a:rPr lang="cs-CZ" dirty="0"/>
              <a:t>emoční labilita, zhoršené sebeovládání, nestálost a nepředvídatelnost reakcí, prostořekost, konfliktnost, uzavřenost (méně se svěřují), vztahovačnost, únik do světa představ a fantazie, denní snění, v němž se promítají touhy a přání dospívajícího, výkyvy prospěchu, projevují se zvýšenou kritičností ve vztahu k autoritám .</a:t>
            </a:r>
          </a:p>
        </p:txBody>
      </p:sp>
    </p:spTree>
    <p:extLst>
      <p:ext uri="{BB962C8B-B14F-4D97-AF65-F5344CB8AC3E}">
        <p14:creationId xmlns:p14="http://schemas.microsoft.com/office/powerpoint/2010/main" val="1328427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Vývojové úkoly (R. J. </a:t>
            </a:r>
            <a:r>
              <a:rPr lang="cs-CZ" dirty="0" err="1"/>
              <a:t>Havighurst</a:t>
            </a:r>
            <a:r>
              <a:rPr lang="cs-CZ" dirty="0"/>
              <a:t>, modifikace P. Macek, 1997):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112568"/>
          </a:xfrm>
        </p:spPr>
        <p:txBody>
          <a:bodyPr>
            <a:noAutofit/>
          </a:bodyPr>
          <a:lstStyle/>
          <a:p>
            <a:r>
              <a:rPr lang="cs-CZ" sz="1800" b="1" dirty="0"/>
              <a:t>přijetí vlastního těla</a:t>
            </a:r>
            <a:r>
              <a:rPr lang="cs-CZ" sz="1800" dirty="0"/>
              <a:t>, fyzických změn včetně pohlavní zralosti a pohlavní role</a:t>
            </a:r>
          </a:p>
          <a:p>
            <a:r>
              <a:rPr lang="cs-CZ" sz="1800" b="1" dirty="0"/>
              <a:t>kognitivní komplexita</a:t>
            </a:r>
            <a:r>
              <a:rPr lang="cs-CZ" sz="1800" dirty="0"/>
              <a:t>, flexibilita a abstraktní myšlení; schopnost aplikovat intelektový potenciál v běžné každodenní zkušenosti</a:t>
            </a:r>
          </a:p>
          <a:p>
            <a:r>
              <a:rPr lang="cs-CZ" sz="1800" dirty="0"/>
              <a:t>uplatnění emocionálního a kognitivního potenciálu ve </a:t>
            </a:r>
            <a:r>
              <a:rPr lang="cs-CZ" sz="1800" b="1" dirty="0"/>
              <a:t>vrstevnických vztazích</a:t>
            </a:r>
            <a:r>
              <a:rPr lang="cs-CZ" sz="1800" dirty="0"/>
              <a:t>, schopnost a dovednost udržovat vztahy s vrstevníky obojího pohlaví</a:t>
            </a:r>
          </a:p>
          <a:p>
            <a:r>
              <a:rPr lang="cs-CZ" sz="1800" b="1" dirty="0"/>
              <a:t>změna vztahů k dospělým </a:t>
            </a:r>
            <a:r>
              <a:rPr lang="cs-CZ" sz="1800" dirty="0"/>
              <a:t>(rodičům, dalším autoritám) – autonomie, popř. vzájemný respekt a kooperace nahrazuje původní emocionální závislost </a:t>
            </a:r>
          </a:p>
          <a:p>
            <a:r>
              <a:rPr lang="cs-CZ" sz="1800" dirty="0"/>
              <a:t>získání představy o </a:t>
            </a:r>
            <a:r>
              <a:rPr lang="cs-CZ" sz="1800" b="1" dirty="0"/>
              <a:t>ekonomické nezávislosti </a:t>
            </a:r>
            <a:r>
              <a:rPr lang="cs-CZ" sz="1800" dirty="0"/>
              <a:t>a směřování k určitým jistotám, které s ní souvisejí – k volbě povolání, k získání profesní kvalifikace, k ujasnění představ o budoucí profesi </a:t>
            </a:r>
          </a:p>
          <a:p>
            <a:r>
              <a:rPr lang="cs-CZ" sz="1800" dirty="0"/>
              <a:t> získávání zkušeností v </a:t>
            </a:r>
            <a:r>
              <a:rPr lang="cs-CZ" sz="1800" b="1" dirty="0"/>
              <a:t>erotickém vztahu</a:t>
            </a:r>
            <a:r>
              <a:rPr lang="cs-CZ" sz="1800" dirty="0"/>
              <a:t>, příprava na partnerský a rodinný život</a:t>
            </a:r>
          </a:p>
          <a:p>
            <a:r>
              <a:rPr lang="cs-CZ" sz="1800" dirty="0"/>
              <a:t> rozvoj intelektu, emocionality a interpersonálních dovedností zaměřených ke komunitě a společnosti – tj. získání kompetencí pro </a:t>
            </a:r>
            <a:r>
              <a:rPr lang="cs-CZ" sz="1800" b="1" dirty="0"/>
              <a:t>sociálně zodpovědné chování</a:t>
            </a:r>
          </a:p>
          <a:p>
            <a:r>
              <a:rPr lang="cs-CZ" sz="1800" dirty="0"/>
              <a:t> představa o budoucích prioritách v dospělosti – důležitých </a:t>
            </a:r>
            <a:r>
              <a:rPr lang="cs-CZ" sz="1800" b="1" dirty="0"/>
              <a:t>osobních cílech a stylu života</a:t>
            </a:r>
          </a:p>
          <a:p>
            <a:r>
              <a:rPr lang="cs-CZ" sz="1800" dirty="0"/>
              <a:t>ujasnění </a:t>
            </a:r>
            <a:r>
              <a:rPr lang="cs-CZ" sz="1800" b="1" dirty="0"/>
              <a:t>hierarchie hodnot</a:t>
            </a:r>
            <a:r>
              <a:rPr lang="cs-CZ" sz="1800" dirty="0"/>
              <a:t>, reflexe a stabilizace vlastního vztahu ke světu (světový názor)</a:t>
            </a:r>
          </a:p>
        </p:txBody>
      </p:sp>
    </p:spTree>
    <p:extLst>
      <p:ext uri="{BB962C8B-B14F-4D97-AF65-F5344CB8AC3E}">
        <p14:creationId xmlns:p14="http://schemas.microsoft.com/office/powerpoint/2010/main" val="3953235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Vývojové změny I: biologické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cs-CZ" dirty="0"/>
              <a:t>primární změny se podle mnoha autorů týkají změn </a:t>
            </a:r>
            <a:r>
              <a:rPr lang="cs-CZ" b="1" dirty="0"/>
              <a:t>hormonálních</a:t>
            </a:r>
            <a:r>
              <a:rPr lang="cs-CZ" dirty="0"/>
              <a:t>; 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typický je vývoj primárních i sekundárních pohlavních znaků a zrychlený růst</a:t>
            </a:r>
          </a:p>
          <a:p>
            <a:endParaRPr lang="cs-CZ" dirty="0"/>
          </a:p>
          <a:p>
            <a:pPr marL="118872" indent="0">
              <a:buNone/>
            </a:pPr>
            <a:r>
              <a:rPr lang="cs-CZ" dirty="0"/>
              <a:t>nástup puberty charakterizuje </a:t>
            </a:r>
            <a:r>
              <a:rPr lang="cs-CZ" b="1" dirty="0"/>
              <a:t>metabolická teorie dospívání</a:t>
            </a:r>
            <a:r>
              <a:rPr lang="cs-CZ" dirty="0"/>
              <a:t>, podle které je pro začátek puberty u dívek potřebná tzv. kritická tělesná hmotnost.</a:t>
            </a:r>
          </a:p>
          <a:p>
            <a:r>
              <a:rPr lang="cs-CZ" dirty="0"/>
              <a:t> významným pojmem je </a:t>
            </a:r>
            <a:r>
              <a:rPr lang="cs-CZ" b="1" dirty="0"/>
              <a:t>sekulární akcelerace</a:t>
            </a:r>
          </a:p>
        </p:txBody>
      </p:sp>
    </p:spTree>
    <p:extLst>
      <p:ext uri="{BB962C8B-B14F-4D97-AF65-F5344CB8AC3E}">
        <p14:creationId xmlns:p14="http://schemas.microsoft.com/office/powerpoint/2010/main" val="4206915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5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28800"/>
            <a:ext cx="8229600" cy="5040560"/>
          </a:xfrm>
        </p:spPr>
        <p:txBody>
          <a:bodyPr>
            <a:normAutofit/>
          </a:bodyPr>
          <a:lstStyle/>
          <a:p>
            <a:pPr marL="585216" lvl="1" indent="0">
              <a:lnSpc>
                <a:spcPct val="80000"/>
              </a:lnSpc>
              <a:buNone/>
              <a:defRPr/>
            </a:pPr>
            <a:r>
              <a:rPr lang="cs-CZ" dirty="0"/>
              <a:t>= dřívější nástup dospívání ve srovnání s minulými staletími (urychlení růstu a v oblasti sexuální; menstruace nastupuje v průměru dříve). „Na konci 19. století docházelo k první menstruaci (menarche) u českých dívek mezi 15 a 16 rokem věku. V roce 1938 to bylo průměrně ve 14 letech, a v roce 1962 ve 13 letech.“ </a:t>
            </a:r>
            <a:r>
              <a:rPr lang="cs-CZ" dirty="0" err="1"/>
              <a:t>Langmaier&amp;Krejčířová</a:t>
            </a:r>
            <a:r>
              <a:rPr lang="cs-CZ" dirty="0"/>
              <a:t>, 2012. </a:t>
            </a:r>
          </a:p>
          <a:p>
            <a:pPr marL="585216" lvl="1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dirty="0"/>
              <a:t>Předpokládá se, že k tomu dochází v důsledku zvýšení životní úrovně, lepší hygienickou péčí, lepší výživou, více podnětným prostředím. 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marL="137160">
              <a:lnSpc>
                <a:spcPct val="80000"/>
              </a:lnSpc>
              <a:buClr>
                <a:schemeClr val="tx1">
                  <a:shade val="95000"/>
                </a:schemeClr>
              </a:buClr>
              <a:defRPr/>
            </a:pPr>
            <a:r>
              <a:rPr lang="cs-CZ" sz="4000" dirty="0"/>
              <a:t>Sekulární akcelerace</a:t>
            </a:r>
          </a:p>
        </p:txBody>
      </p:sp>
    </p:spTree>
    <p:extLst>
      <p:ext uri="{BB962C8B-B14F-4D97-AF65-F5344CB8AC3E}">
        <p14:creationId xmlns:p14="http://schemas.microsoft.com/office/powerpoint/2010/main" val="842445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důležité také je, jak jsou biologické změny </a:t>
            </a:r>
            <a:r>
              <a:rPr lang="cs-CZ" b="1" dirty="0"/>
              <a:t>vnímány a hodnoceny okolím </a:t>
            </a:r>
            <a:r>
              <a:rPr lang="cs-CZ" dirty="0"/>
              <a:t>(od vrstevníků, rodičů a učitelů, po média a módu);</a:t>
            </a:r>
          </a:p>
          <a:p>
            <a:r>
              <a:rPr lang="cs-CZ" i="1" dirty="0"/>
              <a:t>vědomí změn mívá patrně vyšší význam pro D než pro CH, dívky také vnímají pubertu jako větší „restriktivní zásah“ do svého života, chlapci většinou pozitivně; časnější dospívání je výhodou spíše pro chlapce než pro dívky; pak se ovšem situace mění, podle německých dat vyspělejší dívky ve věku 14,6 let mají lepší sebehodnocení</a:t>
            </a:r>
          </a:p>
          <a:p>
            <a:r>
              <a:rPr lang="cs-CZ" dirty="0"/>
              <a:t> související témata: </a:t>
            </a:r>
            <a:r>
              <a:rPr lang="cs-CZ" b="1" dirty="0"/>
              <a:t>fyziologická rovnováha, pohlavní/genderová role, tělesné schéma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2463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217767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/>
              <a:t>Na počátku dospívání si člověk zvýšeně uvědomuje sebe sama jako subjekt, je schopen větší </a:t>
            </a:r>
            <a:r>
              <a:rPr lang="cs-CZ" b="1" dirty="0"/>
              <a:t>introspekce</a:t>
            </a:r>
            <a:r>
              <a:rPr lang="cs-CZ" dirty="0"/>
              <a:t>, má sklon k </a:t>
            </a:r>
            <a:r>
              <a:rPr lang="cs-CZ" b="1" dirty="0"/>
              <a:t>černobílému vidění světa</a:t>
            </a:r>
            <a:r>
              <a:rPr lang="cs-CZ" dirty="0"/>
              <a:t>, často s tím souvisí i zvýšená </a:t>
            </a:r>
            <a:r>
              <a:rPr lang="cs-CZ" b="1" dirty="0"/>
              <a:t>kritičnost</a:t>
            </a:r>
            <a:r>
              <a:rPr lang="cs-CZ" dirty="0"/>
              <a:t>.</a:t>
            </a:r>
          </a:p>
          <a:p>
            <a:pPr marL="118872" indent="0">
              <a:buNone/>
            </a:pPr>
            <a:r>
              <a:rPr lang="cs-CZ" dirty="0"/>
              <a:t>Příhoda (1967) zdůrazňuje </a:t>
            </a:r>
            <a:r>
              <a:rPr lang="cs-CZ" b="1" dirty="0"/>
              <a:t>metafyzické myšlení</a:t>
            </a:r>
            <a:r>
              <a:rPr lang="cs-CZ" dirty="0"/>
              <a:t>, mystické a náboženské prvky; </a:t>
            </a:r>
            <a:r>
              <a:rPr lang="cs-CZ" dirty="0" err="1"/>
              <a:t>Erikson</a:t>
            </a:r>
            <a:r>
              <a:rPr lang="cs-CZ" dirty="0"/>
              <a:t>: zvýšená </a:t>
            </a:r>
            <a:r>
              <a:rPr lang="cs-CZ" b="1" dirty="0"/>
              <a:t>ideologičnost</a:t>
            </a:r>
          </a:p>
          <a:p>
            <a:r>
              <a:rPr lang="cs-CZ" dirty="0"/>
              <a:t> mění se </a:t>
            </a:r>
            <a:r>
              <a:rPr lang="cs-CZ" b="1" dirty="0"/>
              <a:t>vnímání času</a:t>
            </a:r>
            <a:r>
              <a:rPr lang="cs-CZ" dirty="0"/>
              <a:t>, a to i v souvislosti s vlastní osobou; na důležitosti nabývají úvahy o budoucnosti; spolu s potřebou identity úvahy o budoucnosti vytvářejí i potřebu jistoty a bezpečí, anticipace budoucnosti, seberealizace se rozšiřuje z přítomnosti na budoucnost</a:t>
            </a:r>
          </a:p>
          <a:p>
            <a:r>
              <a:rPr lang="cs-CZ" dirty="0"/>
              <a:t> posiluje se i určitý </a:t>
            </a:r>
            <a:r>
              <a:rPr lang="cs-CZ" b="1" dirty="0"/>
              <a:t>egocentrismus</a:t>
            </a:r>
            <a:r>
              <a:rPr lang="cs-CZ" dirty="0"/>
              <a:t>, což se může projevovat hyperkritičností (i k sobě i k okolí), sklonem polemizovat i jistou formou vztahovačnosti </a:t>
            </a:r>
          </a:p>
          <a:p>
            <a:r>
              <a:rPr lang="cs-CZ" dirty="0"/>
              <a:t> postupně se pohled stává diferencovanějším, myšlenky se </a:t>
            </a:r>
            <a:r>
              <a:rPr lang="cs-CZ" b="1" dirty="0"/>
              <a:t>integrují </a:t>
            </a:r>
            <a:r>
              <a:rPr lang="cs-CZ" dirty="0"/>
              <a:t>- zařazují…</a:t>
            </a:r>
          </a:p>
        </p:txBody>
      </p:sp>
    </p:spTree>
    <p:extLst>
      <p:ext uri="{BB962C8B-B14F-4D97-AF65-F5344CB8AC3E}">
        <p14:creationId xmlns:p14="http://schemas.microsoft.com/office/powerpoint/2010/main" val="9404675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1561</TotalTime>
  <Words>2708</Words>
  <Application>Microsoft Office PowerPoint</Application>
  <PresentationFormat>Předvádění na obrazovce (4:3)</PresentationFormat>
  <Paragraphs>180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7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Vývoj v dospívání</vt:lpstr>
      <vt:lpstr>Adolescence = dospívání (12-20)</vt:lpstr>
      <vt:lpstr>Adolescence - Erikson</vt:lpstr>
      <vt:lpstr>Prezentace aplikace PowerPoint</vt:lpstr>
      <vt:lpstr>Vývojové úkoly (R. J. Havighurst, modifikace P. Macek, 1997):</vt:lpstr>
      <vt:lpstr>Vývojové změny I: biologické</vt:lpstr>
      <vt:lpstr>Sekulární akcelerace</vt:lpstr>
      <vt:lpstr>Prezentace aplikace PowerPoint</vt:lpstr>
      <vt:lpstr>Prezentace aplikace PowerPoint</vt:lpstr>
      <vt:lpstr>Emocionalita</vt:lpstr>
      <vt:lpstr>Sociální změny</vt:lpstr>
      <vt:lpstr>Vztahy – vrstevnické skupiny</vt:lpstr>
      <vt:lpstr>Vztahy – rodiče</vt:lpstr>
      <vt:lpstr>Vztahy - partnerské</vt:lpstr>
      <vt:lpstr>Kognitivní vývoj dle Piageta</vt:lpstr>
      <vt:lpstr>Kognitivní vývoj v adolescenci</vt:lpstr>
      <vt:lpstr>Prezentace aplikace PowerPoint</vt:lpstr>
      <vt:lpstr>1. Změny v poznání</vt:lpstr>
      <vt:lpstr>1. Změny v poznání</vt:lpstr>
      <vt:lpstr>2. Rozvoj těchto kognitivních funkcí</vt:lpstr>
      <vt:lpstr>2. Rozvoj kognitivních funkcí</vt:lpstr>
      <vt:lpstr>2. Vývoj deduktivního myšlení</vt:lpstr>
      <vt:lpstr>2. Vývoj deduktivního myšlení</vt:lpstr>
      <vt:lpstr>2. Vývoj deduktivního myšlení</vt:lpstr>
      <vt:lpstr>2. Vývoj rozhodování</vt:lpstr>
      <vt:lpstr>2. Vývoj rozhodování</vt:lpstr>
      <vt:lpstr>2. Vývoj rozhodování</vt:lpstr>
      <vt:lpstr>2. Vývoj rozhodování</vt:lpstr>
      <vt:lpstr>Riskování </vt:lpstr>
      <vt:lpstr>Riskování</vt:lpstr>
    </vt:vector>
  </TitlesOfParts>
  <Company>VUT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 evoluce ve výuce psychologie</dc:title>
  <dc:creator>ucitel</dc:creator>
  <cp:lastModifiedBy>Jan Krása</cp:lastModifiedBy>
  <cp:revision>126</cp:revision>
  <dcterms:created xsi:type="dcterms:W3CDTF">2015-08-25T14:26:28Z</dcterms:created>
  <dcterms:modified xsi:type="dcterms:W3CDTF">2019-12-12T12:31:06Z</dcterms:modified>
</cp:coreProperties>
</file>