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5357E-BDD5-4B2A-A76C-3124A3A01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cap="all" dirty="0"/>
              <a:t>Etický kodex zdravotnického pracovníka nelékařských oborů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B6494B-FB0F-47F8-BAF1-EEE1718D4C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Věstník MZ ČR 7/2004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99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51664-FD19-4A3A-B9B2-E60E685C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91083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Etické zásady zdravotnického pracovníka nelékařských oborů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DB593E-F4A6-48A9-9120-D17AA90CE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7" y="1443319"/>
            <a:ext cx="11743765" cy="342945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nelékařských oborů (dále jen „zdravotnický pracovník“) při své práci zachovává úctu k životu, respektuje lidská práva a důstojnost každého jednotlivce bez ohledu na věk, pohlaví, rasu, národnost, víru,  politické přesvědčení a sociální postavení.</a:t>
            </a:r>
            <a:r>
              <a:rPr lang="cs-CZ" sz="1600" i="1" u="sng" dirty="0"/>
              <a:t> </a:t>
            </a:r>
            <a:endParaRPr lang="cs-CZ" sz="1600" dirty="0"/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dbá na dodržování Úmluvy o lidských právech a biomedicíně, na dodržování práv pacientů, tak jak jsou vyjádřena v Chartě práv pacientů a v Chartě práv hospitalizovaných dětí. 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je povinen přistupovat ke své práci s veškerou odbornou schopností, kterou má, s vědomím profesionální odpovědnosti za podporu zdraví, prevenci nemocí, za obnovu zdraví a zmírňování utrpení, za přispění  ke klidnému umírání a důstojné smrti.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poskytuje </a:t>
            </a:r>
            <a:r>
              <a:rPr lang="cs-CZ" sz="1600" i="1" dirty="0"/>
              <a:t> </a:t>
            </a:r>
            <a:r>
              <a:rPr lang="cs-CZ" sz="1600" dirty="0"/>
              <a:t>zdravotní péči</a:t>
            </a:r>
            <a:r>
              <a:rPr lang="cs-CZ" sz="1600" i="1" dirty="0"/>
              <a:t> </a:t>
            </a:r>
            <a:r>
              <a:rPr lang="cs-CZ" sz="1600" dirty="0"/>
              <a:t>jednotlivcům, rodinám, skupinám a spolupracuje s odborníky jiných oborů. Při poskytování zdravotní péče vždy nadřazuje zájmy těch, kterým poskytuje péči, nad zájmy své.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je povinen chránit informace  o těch, kterým poskytuje své služby, bez ohledu na způsob, jakým jsou tyto informace získávány, shromažďovány a uchovávány. Povinnou zdravotnickou dokumentaci vede pečlivě a pravdivě, chrání ji před zneužitím a znehodnocením.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aktivně prohlubuje znalosti  o právních předpisech platných pro jeho profesi a dodržuje je.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Zdravotnický pracovník nesmí podřizovat poskytování zdravotní péče komerčním zájmům subjektů, působících v oblasti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400808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4DB78-2108-49A2-87FA-BBDBA259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71294"/>
            <a:ext cx="10753200" cy="451576"/>
          </a:xfrm>
        </p:spPr>
        <p:txBody>
          <a:bodyPr/>
          <a:lstStyle/>
          <a:p>
            <a:r>
              <a:rPr lang="cs-CZ" b="1" dirty="0"/>
              <a:t>Zdravotnický pracovník a spoluobčané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AA08C-F46B-47E9-A009-E6CBB4E7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3790"/>
            <a:ext cx="10753200" cy="4139998"/>
          </a:xfrm>
        </p:spPr>
        <p:txBody>
          <a:bodyPr>
            <a:noAutofit/>
          </a:bodyPr>
          <a:lstStyle/>
          <a:p>
            <a:pPr lvl="0"/>
            <a:r>
              <a:rPr lang="cs-CZ" sz="1600" dirty="0"/>
              <a:t>Zdravotnický pracovník při poskytování zdravotní péče respektuje životní hodnoty občanů, jejich životní zvyky, duchovní potřeby a náboženské přesvědčení a snaží se vytvářet podmínky zohledňující individuální potřeby jednotlivců.</a:t>
            </a:r>
          </a:p>
          <a:p>
            <a:pPr lvl="0"/>
            <a:r>
              <a:rPr lang="cs-CZ" sz="1600" dirty="0"/>
              <a:t>Zdravotnický pracovník v rozsahu své odbornosti a pravomocí poskytuje občanům informace, které jim pomáhají převzít spoluzodpovědnost za jejich zdravotní stav a případnou léčbu.</a:t>
            </a:r>
          </a:p>
          <a:p>
            <a:pPr lvl="0"/>
            <a:r>
              <a:rPr lang="cs-CZ" sz="1600" dirty="0"/>
              <a:t>Zdravotnický pracovník považuje informace o pacientech za důvěrné a je si vědom povinnosti zachovávat mlčenlivost o skutečnostech, o nichž se dozvěděl v souvislosti s výkonem svého povolání. </a:t>
            </a:r>
          </a:p>
          <a:p>
            <a:pPr lvl="0"/>
            <a:r>
              <a:rPr lang="cs-CZ" sz="1600" dirty="0"/>
              <a:t>Zdravotnický pracovník při poskytování zdravotní péče dbá v maximální možné míře o zajištění intimity. </a:t>
            </a:r>
          </a:p>
          <a:p>
            <a:pPr lvl="0"/>
            <a:r>
              <a:rPr lang="cs-CZ" sz="1600" dirty="0"/>
              <a:t>Zdravotnický pracovník nesmí zneužít ve vztahu k nemocnému jeho důvěru a závislost jakýmkoliv způsobem (PRO).</a:t>
            </a:r>
          </a:p>
          <a:p>
            <a:pPr lvl="0"/>
            <a:r>
              <a:rPr lang="cs-CZ" sz="1600" dirty="0"/>
              <a:t>Zdravotnický pracovník se snaží při poskytování zdravotní péče docílit vztahu založeného na  důvěře, který ctí práva pacienta, reaguje na aktuální rozpoložení pacienta, současně jsou respektována práva a povinnosti zdravotnického pracovníka jako poskytovatele zdravotní péče.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0026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D054F-774F-4FFC-8131-FA9E5B8E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0376"/>
            <a:ext cx="10753200" cy="451576"/>
          </a:xfrm>
        </p:spPr>
        <p:txBody>
          <a:bodyPr/>
          <a:lstStyle/>
          <a:p>
            <a:r>
              <a:rPr lang="cs-CZ" b="1" dirty="0"/>
              <a:t>Zdravotnický pracovník a praxe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59C37-0F67-48B5-9B6A-3F7087002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9378"/>
            <a:ext cx="10753200" cy="4139998"/>
          </a:xfrm>
        </p:spPr>
        <p:txBody>
          <a:bodyPr>
            <a:noAutofit/>
          </a:bodyPr>
          <a:lstStyle/>
          <a:p>
            <a:pPr lvl="0"/>
            <a:r>
              <a:rPr lang="cs-CZ" sz="1600" dirty="0"/>
              <a:t>Zdravotnický pracovník poskytuje zdravotní péči v rozsahu své odbornosti a pravomocí, s potřebnou mírou  autoregulace a empatie.</a:t>
            </a:r>
          </a:p>
          <a:p>
            <a:pPr lvl="0"/>
            <a:r>
              <a:rPr lang="cs-CZ" sz="1600" dirty="0"/>
              <a:t>Zdravotnický pracovník aktivně usiluje o vlastní odborný, osobní a intelektuální růst po celou dobu svého profesionálního života a své nové znalosti a dovednosti se snaží využít v praxi.</a:t>
            </a:r>
          </a:p>
          <a:p>
            <a:pPr lvl="0"/>
            <a:r>
              <a:rPr lang="cs-CZ" sz="1600" dirty="0"/>
              <a:t>Zdravotnický pracovník usiluje o co nejvyšší kvalitu a úroveň poskytované zdravotní péče.</a:t>
            </a:r>
          </a:p>
          <a:p>
            <a:pPr lvl="0"/>
            <a:r>
              <a:rPr lang="cs-CZ" sz="1600" dirty="0"/>
              <a:t>Zdravotnický pracovník poskytne nezbytně nutnou zdravotní péči i nad rámec svých pravomocí, pokud ji nemůže poskytnout způsobilý zdravotnický pracovník a pokud nebezpečí, které plyne z prodlení, je větší než možné nebezpečí plynoucí z nedostatečných znalostí a dovedností zdravotnického pracovníka.</a:t>
            </a:r>
          </a:p>
          <a:p>
            <a:pPr lvl="0"/>
            <a:r>
              <a:rPr lang="cs-CZ" sz="1600" dirty="0"/>
              <a:t>Zdravotnický pracovník jedná a vystupuje tak, aby jeho chování přispělo k udržení prestiže a zvyšování společenského uznání zdravotnických povolání.  </a:t>
            </a:r>
          </a:p>
          <a:p>
            <a:pPr lvl="0"/>
            <a:r>
              <a:rPr lang="cs-CZ" sz="1600" dirty="0"/>
              <a:t>Zdravotnický pracovník při přebírání úkolu i při pověřování úkolem zodpovědně zvažuje  kvalifikaci svou i ostatních zdravotnických pracovníků.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576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0F521-E3B8-402D-B9A8-31C2BD2D9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Zdravotnický pracovník a společnost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D9473-A09E-45BD-99E4-48D2A5E1D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Zdravotnický pracovník působí  na zdravotní uvědomění jednotlivců při poskytování zdravotní péče. Podle svých odborných schopností se podílí na podporování a šíření zásad zdravého života, zásad ochrany životního prostředí, objasňování problémů spojených s péčí o poškozené zdraví lidí.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Zdravotnický pracovník spolupracuje při těch aktivitách, které směřují ke zlepšení zdravotního a sociálního prostředí v životě lidí.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8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C948F-39D3-4E36-9D8B-A38E9E9A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Zdravotnický pracovník a spolupracovníci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FF8A4-CA23-4BFE-99C3-C47C67DFE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40990"/>
            <a:ext cx="10753200" cy="4139998"/>
          </a:xfrm>
        </p:spPr>
        <p:txBody>
          <a:bodyPr/>
          <a:lstStyle/>
          <a:p>
            <a:pPr lvl="0"/>
            <a:r>
              <a:rPr lang="cs-CZ" dirty="0"/>
              <a:t>Zdravotnický pracovník spolupracuje v rámci mezioborového  týmu s ostatními odborníky tak, aby byly splněny všechny cíle plánu komplexní zdravotní péče o pacienta.</a:t>
            </a:r>
          </a:p>
          <a:p>
            <a:pPr lvl="0"/>
            <a:r>
              <a:rPr lang="cs-CZ" dirty="0"/>
              <a:t>Zdravotnický pracovník respektuje znalosti a zkušenosti svých kolegů i spolupracovníků jiných odborností.</a:t>
            </a:r>
          </a:p>
          <a:p>
            <a:pPr lvl="0"/>
            <a:r>
              <a:rPr lang="cs-CZ" dirty="0"/>
              <a:t>Zdravotničtí pracovníci se navzájem podporují ve svých odborných rolích a aktivně rozvíjejí úctu k sobě i druhým.</a:t>
            </a:r>
          </a:p>
          <a:p>
            <a:pPr lvl="0"/>
            <a:r>
              <a:rPr lang="cs-CZ" dirty="0"/>
              <a:t>Zdravotnický pracovník  vystupuje, podle aktuální situace, jako ochránce pacienta, zejména</a:t>
            </a:r>
            <a:r>
              <a:rPr lang="cs-CZ" i="1" dirty="0"/>
              <a:t> </a:t>
            </a:r>
            <a:r>
              <a:rPr lang="cs-CZ" dirty="0"/>
              <a:t>pokud je péče o něho ohrožena nevhodným chováním nebo jednáním jiného zdravotníka či osoby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75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07E0C-ECF5-4FE1-BE82-5E485F45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Zdravotnický pracovník a profese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FE793-8C95-44C6-8179-38081E26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Zdravotnický pracovník je odpovědný za  kvalitu jím poskytované zdravotní péče a za co nejvyšší odbornou úroveň svého vzdělávání.</a:t>
            </a:r>
          </a:p>
          <a:p>
            <a:pPr lvl="0"/>
            <a:r>
              <a:rPr lang="cs-CZ" dirty="0"/>
              <a:t>Zdravotnický pracovník dbá na udržování a zvyšování prestiže své profese.</a:t>
            </a:r>
          </a:p>
          <a:p>
            <a:pPr lvl="0"/>
            <a:r>
              <a:rPr lang="cs-CZ" dirty="0"/>
              <a:t>Zdravotnický pracovník se neustále snaží o rozvoj své profese, o rozvoj svého profesního zaměření a zvýšení své odborné úrovně.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93453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621</TotalTime>
  <Words>764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Etický kodex zdravotnického pracovníka nelékařských oborů </vt:lpstr>
      <vt:lpstr>Etické zásady zdravotnického pracovníka nelékařských oborů  </vt:lpstr>
      <vt:lpstr>Zdravotnický pracovník a spoluobčané </vt:lpstr>
      <vt:lpstr>Zdravotnický pracovník a praxe </vt:lpstr>
      <vt:lpstr>Zdravotnický pracovník a společnost </vt:lpstr>
      <vt:lpstr>Zdravotnický pracovník a spolupracovníci </vt:lpstr>
      <vt:lpstr>Zdravotnický pracovník a profese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Dolanová Dana Mgr. Ph.D.</dc:creator>
  <cp:lastModifiedBy>Dolanová Dana Mgr. Ph.D.</cp:lastModifiedBy>
  <cp:revision>31</cp:revision>
  <cp:lastPrinted>2021-10-12T07:49:53Z</cp:lastPrinted>
  <dcterms:created xsi:type="dcterms:W3CDTF">2021-04-17T19:05:00Z</dcterms:created>
  <dcterms:modified xsi:type="dcterms:W3CDTF">2021-10-12T10:59:44Z</dcterms:modified>
</cp:coreProperties>
</file>