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70"/>
  </p:notesMasterIdLst>
  <p:handoutMasterIdLst>
    <p:handoutMasterId r:id="rId71"/>
  </p:handoutMasterIdLst>
  <p:sldIdLst>
    <p:sldId id="256" r:id="rId2"/>
    <p:sldId id="328" r:id="rId3"/>
    <p:sldId id="329" r:id="rId4"/>
    <p:sldId id="347" r:id="rId5"/>
    <p:sldId id="258" r:id="rId6"/>
    <p:sldId id="348" r:id="rId7"/>
    <p:sldId id="349" r:id="rId8"/>
    <p:sldId id="261" r:id="rId9"/>
    <p:sldId id="350" r:id="rId10"/>
    <p:sldId id="263" r:id="rId11"/>
    <p:sldId id="351" r:id="rId12"/>
    <p:sldId id="352" r:id="rId13"/>
    <p:sldId id="353" r:id="rId14"/>
    <p:sldId id="354" r:id="rId15"/>
    <p:sldId id="355" r:id="rId16"/>
    <p:sldId id="356" r:id="rId17"/>
    <p:sldId id="357" r:id="rId18"/>
    <p:sldId id="358" r:id="rId19"/>
    <p:sldId id="359" r:id="rId20"/>
    <p:sldId id="360" r:id="rId21"/>
    <p:sldId id="361" r:id="rId22"/>
    <p:sldId id="362" r:id="rId23"/>
    <p:sldId id="363" r:id="rId24"/>
    <p:sldId id="364" r:id="rId25"/>
    <p:sldId id="365" r:id="rId26"/>
    <p:sldId id="366" r:id="rId27"/>
    <p:sldId id="367" r:id="rId28"/>
    <p:sldId id="368" r:id="rId29"/>
    <p:sldId id="369" r:id="rId30"/>
    <p:sldId id="283" r:id="rId31"/>
    <p:sldId id="370" r:id="rId32"/>
    <p:sldId id="285" r:id="rId33"/>
    <p:sldId id="371" r:id="rId34"/>
    <p:sldId id="372" r:id="rId35"/>
    <p:sldId id="373" r:id="rId36"/>
    <p:sldId id="374" r:id="rId37"/>
    <p:sldId id="375" r:id="rId38"/>
    <p:sldId id="376" r:id="rId39"/>
    <p:sldId id="377" r:id="rId40"/>
    <p:sldId id="378" r:id="rId41"/>
    <p:sldId id="379" r:id="rId42"/>
    <p:sldId id="380" r:id="rId43"/>
    <p:sldId id="381" r:id="rId44"/>
    <p:sldId id="382" r:id="rId45"/>
    <p:sldId id="383" r:id="rId46"/>
    <p:sldId id="384" r:id="rId47"/>
    <p:sldId id="385" r:id="rId48"/>
    <p:sldId id="386" r:id="rId49"/>
    <p:sldId id="387" r:id="rId50"/>
    <p:sldId id="388" r:id="rId51"/>
    <p:sldId id="389" r:id="rId52"/>
    <p:sldId id="390" r:id="rId53"/>
    <p:sldId id="330" r:id="rId54"/>
    <p:sldId id="331" r:id="rId55"/>
    <p:sldId id="332" r:id="rId56"/>
    <p:sldId id="333" r:id="rId57"/>
    <p:sldId id="334" r:id="rId58"/>
    <p:sldId id="335" r:id="rId59"/>
    <p:sldId id="336" r:id="rId60"/>
    <p:sldId id="337" r:id="rId61"/>
    <p:sldId id="338" r:id="rId62"/>
    <p:sldId id="339" r:id="rId63"/>
    <p:sldId id="340" r:id="rId64"/>
    <p:sldId id="341" r:id="rId65"/>
    <p:sldId id="342" r:id="rId66"/>
    <p:sldId id="343" r:id="rId67"/>
    <p:sldId id="344" r:id="rId68"/>
    <p:sldId id="345" r:id="rId6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9" autoAdjust="0"/>
    <p:restoredTop sz="95768" autoAdjust="0"/>
  </p:normalViewPr>
  <p:slideViewPr>
    <p:cSldViewPr snapToGrid="0">
      <p:cViewPr varScale="1">
        <p:scale>
          <a:sx n="107" d="100"/>
          <a:sy n="107" d="100"/>
        </p:scale>
        <p:origin x="690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F5914C4-DF1B-46C5-A979-2D4ED6E1AE81}" type="slidenum">
              <a:rPr lang="cs-CZ" altLang="cs-CZ" sz="1200"/>
              <a:pPr/>
              <a:t>13</a:t>
            </a:fld>
            <a:endParaRPr lang="cs-CZ" altLang="cs-CZ" sz="1200"/>
          </a:p>
        </p:txBody>
      </p:sp>
      <p:sp>
        <p:nvSpPr>
          <p:cNvPr id="10243" name="Rectangle 7"/>
          <p:cNvSpPr txBox="1">
            <a:spLocks noGrp="1" noChangeArrowheads="1"/>
          </p:cNvSpPr>
          <p:nvPr/>
        </p:nvSpPr>
        <p:spPr bwMode="auto">
          <a:xfrm>
            <a:off x="3746769" y="10114684"/>
            <a:ext cx="2867376" cy="53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982505D-16ED-4F4B-9B7A-31E272C1B203}" type="slidenum">
              <a:rPr lang="cs-CZ" altLang="cs-CZ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02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1233488"/>
            <a:ext cx="5916613" cy="3328987"/>
          </a:xfrm>
          <a:ln/>
        </p:spPr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01979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FF8D83E-F573-4354-9027-FDF66AAE9101}" type="slidenum">
              <a:rPr lang="cs-CZ" altLang="cs-CZ" sz="1200"/>
              <a:pPr/>
              <a:t>15</a:t>
            </a:fld>
            <a:endParaRPr lang="cs-CZ" altLang="cs-CZ" sz="1200"/>
          </a:p>
        </p:txBody>
      </p:sp>
      <p:sp>
        <p:nvSpPr>
          <p:cNvPr id="13315" name="Rectangle 7"/>
          <p:cNvSpPr txBox="1">
            <a:spLocks noGrp="1" noChangeArrowheads="1"/>
          </p:cNvSpPr>
          <p:nvPr/>
        </p:nvSpPr>
        <p:spPr bwMode="auto">
          <a:xfrm>
            <a:off x="3746769" y="10114684"/>
            <a:ext cx="2867376" cy="53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3AED076-D79E-47FE-B06E-9864CB769157}" type="slidenum">
              <a:rPr lang="cs-CZ" altLang="cs-CZ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33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1233488"/>
            <a:ext cx="5916613" cy="3328987"/>
          </a:xfrm>
          <a:ln/>
        </p:spPr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36905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4290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559984" y="1946275"/>
            <a:ext cx="50800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843184" y="1946275"/>
            <a:ext cx="50800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E768E-33F1-46E8-B0AB-3EE7578481D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98228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559984" y="1946275"/>
            <a:ext cx="50800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nline obrázek 3"/>
          <p:cNvSpPr>
            <a:spLocks noGrp="1"/>
          </p:cNvSpPr>
          <p:nvPr>
            <p:ph type="clipArt" sz="half" idx="2"/>
          </p:nvPr>
        </p:nvSpPr>
        <p:spPr>
          <a:xfrm>
            <a:off x="6843184" y="1946275"/>
            <a:ext cx="5080000" cy="4114800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40692-2D25-4306-9F6F-DB9A838444A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37229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  <p:sldLayoutId id="2147483703" r:id="rId19"/>
    <p:sldLayoutId id="2147483704" r:id="rId20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2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6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9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7.jpe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0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0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3.jpeg"/><Relationship Id="rId7" Type="http://schemas.openxmlformats.org/officeDocument/2006/relationships/image" Target="../media/image46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32.jpeg"/><Relationship Id="rId9" Type="http://schemas.openxmlformats.org/officeDocument/2006/relationships/image" Target="../media/image4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akonyprolidi.cz/cs/2011-55?text=optometrista#f4177102" TargetMode="Externa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0.xml"/><Relationship Id="rId4" Type="http://schemas.openxmlformats.org/officeDocument/2006/relationships/hyperlink" Target="https://www.zakonyprolidi.cz/cs/2011-55?text=optometrista#f417710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Ošetřovatelství 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543299" y="3600449"/>
            <a:ext cx="5111752" cy="802535"/>
          </a:xfrm>
        </p:spPr>
        <p:txBody>
          <a:bodyPr>
            <a:normAutofit/>
          </a:bodyPr>
          <a:lstStyle/>
          <a:p>
            <a:r>
              <a:rPr lang="cs-CZ" dirty="0"/>
              <a:t>Mgr. Dana Dolanová, Ph.D.</a:t>
            </a:r>
          </a:p>
          <a:p>
            <a:r>
              <a:rPr lang="cs-CZ" dirty="0"/>
              <a:t>dolanova@med.muni.cz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7210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7594" y="108028"/>
            <a:ext cx="5829300" cy="917972"/>
          </a:xfrm>
        </p:spPr>
        <p:txBody>
          <a:bodyPr/>
          <a:lstStyle/>
          <a:p>
            <a:pPr eaLnBrk="1" hangingPunct="1"/>
            <a:r>
              <a:rPr lang="cs-CZ" altLang="cs-CZ" sz="2700" dirty="0"/>
              <a:t>Význam a vliv mobility na soběstačnost pacienta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eaLnBrk="1" hangingPunct="1">
              <a:buFont typeface="Wingdings" panose="05000000000000000000" pitchFamily="2" charset="2"/>
              <a:buChar char="q"/>
              <a:defRPr/>
            </a:pPr>
            <a:r>
              <a:rPr lang="cs-CZ" altLang="cs-CZ" dirty="0"/>
              <a:t>	Pohyblivost je předpokladem soběstačnosti a nezávislosti.</a:t>
            </a:r>
          </a:p>
          <a:p>
            <a:pPr marL="457200" indent="-457200" eaLnBrk="1" hangingPunct="1">
              <a:buFont typeface="Wingdings" panose="05000000000000000000" pitchFamily="2" charset="2"/>
              <a:buChar char="q"/>
              <a:defRPr/>
            </a:pPr>
            <a:endParaRPr lang="cs-CZ" altLang="cs-CZ" dirty="0"/>
          </a:p>
          <a:p>
            <a:pPr marL="457200" indent="-457200" eaLnBrk="1" hangingPunct="1">
              <a:buFont typeface="Wingdings" panose="05000000000000000000" pitchFamily="2" charset="2"/>
              <a:buChar char="q"/>
              <a:defRPr/>
            </a:pPr>
            <a:r>
              <a:rPr lang="cs-CZ" altLang="cs-CZ" dirty="0"/>
              <a:t>	Přiměřená tělesná aktivita: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zlepšuje zdravotní stav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chrání před nemocemi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zvyšuje výkonnost orgánů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zlepšuje duševní zdraví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1702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38175" y="319368"/>
            <a:ext cx="5829300" cy="857250"/>
          </a:xfrm>
        </p:spPr>
        <p:txBody>
          <a:bodyPr/>
          <a:lstStyle/>
          <a:p>
            <a:pPr eaLnBrk="1" hangingPunct="1"/>
            <a:r>
              <a:rPr lang="cs-CZ" altLang="cs-CZ" sz="2700" dirty="0"/>
              <a:t>Soběstačnost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idx="1"/>
          </p:nvPr>
        </p:nvSpPr>
        <p:spPr>
          <a:xfrm>
            <a:off x="546846" y="1336862"/>
            <a:ext cx="8700247" cy="4457700"/>
          </a:xfrm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2100" u="sng" dirty="0"/>
              <a:t>Základním cílem moderního ošetřovatelství je pomoc nemocnému zůstat soběstačný.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b="1" i="1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dirty="0"/>
              <a:t>Lékař vyšetřuje hybnost pacienta a přiděluje mu příslušný pohybový režim.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cs-CZ" altLang="cs-CZ" dirty="0"/>
              <a:t>definuje míru doporučeného a povoleného pohybu pacienta během hospitalizace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cs-CZ" altLang="cs-CZ" dirty="0"/>
              <a:t>udává maximální míru soběstačnosti pacienta pro zachování  jeho bezpečnosti 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cs-CZ" altLang="cs-CZ" dirty="0"/>
              <a:t>záznam do zdrav. dokumentace, </a:t>
            </a:r>
            <a:r>
              <a:rPr lang="cs-CZ" altLang="cs-CZ" dirty="0" err="1"/>
              <a:t>info</a:t>
            </a:r>
            <a:r>
              <a:rPr lang="cs-CZ" altLang="cs-CZ" dirty="0"/>
              <a:t> sestra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3542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Označení pohybového režimu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– 1</a:t>
            </a:r>
            <a:r>
              <a:rPr lang="cs-CZ" altLang="cs-CZ" dirty="0"/>
              <a:t>	pacient zcela soběstačný, chodící po celém areálu nemocnice</a:t>
            </a:r>
          </a:p>
          <a:p>
            <a:pPr eaLnBrk="1" hangingPunct="1">
              <a:defRPr/>
            </a:pPr>
            <a:r>
              <a:rPr lang="cs-CZ" altLang="cs-CZ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 – 2</a:t>
            </a:r>
            <a:r>
              <a:rPr lang="cs-CZ" altLang="cs-CZ" dirty="0"/>
              <a:t>	pacient soběstačný, chodící po odd.</a:t>
            </a:r>
          </a:p>
          <a:p>
            <a:pPr eaLnBrk="1" hangingPunct="1">
              <a:defRPr/>
            </a:pPr>
            <a:r>
              <a:rPr lang="cs-CZ" altLang="cs-CZ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 – 3</a:t>
            </a:r>
            <a:r>
              <a:rPr lang="cs-CZ" altLang="cs-CZ" dirty="0"/>
              <a:t>	částečně soběstačný v rámci </a:t>
            </a:r>
            <a:r>
              <a:rPr lang="cs-CZ" altLang="cs-CZ" dirty="0" err="1"/>
              <a:t>lůžka,nutná</a:t>
            </a:r>
            <a:r>
              <a:rPr lang="cs-CZ" altLang="cs-CZ" dirty="0"/>
              <a:t> dopomoc, neopouští pokoj</a:t>
            </a:r>
          </a:p>
          <a:p>
            <a:pPr eaLnBrk="1" hangingPunct="1">
              <a:defRPr/>
            </a:pPr>
            <a:r>
              <a:rPr lang="cs-CZ" altLang="cs-CZ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 – 4</a:t>
            </a:r>
            <a:r>
              <a:rPr lang="cs-CZ" altLang="cs-CZ" dirty="0"/>
              <a:t>	nesoběstačný pacient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4268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51298" y="829820"/>
            <a:ext cx="5562600" cy="857250"/>
          </a:xfrm>
        </p:spPr>
        <p:txBody>
          <a:bodyPr vert="horz" lIns="68580" tIns="34290" rIns="68580" bIns="34290" rtlCol="0" anchor="ctr" anchorCtr="0">
            <a:normAutofit fontScale="90000"/>
          </a:bodyPr>
          <a:lstStyle/>
          <a:p>
            <a:pPr eaLnBrk="1" hangingPunct="1"/>
            <a:r>
              <a:rPr lang="cs-CZ" altLang="cs-CZ" sz="1800" dirty="0"/>
              <a:t>Kategorie pacientů podle soběstačnosti – legislativně stanovené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2470299" y="2158263"/>
            <a:ext cx="7336465" cy="3089275"/>
          </a:xfrm>
        </p:spPr>
        <p:txBody>
          <a:bodyPr>
            <a:noAutofit/>
          </a:bodyPr>
          <a:lstStyle/>
          <a:p>
            <a:pPr marL="400050" indent="-400050">
              <a:lnSpc>
                <a:spcPct val="90000"/>
              </a:lnSpc>
              <a:defRPr/>
            </a:pPr>
            <a:r>
              <a:rPr lang="cs-CZ" altLang="cs-CZ" sz="1400" b="1" dirty="0">
                <a:latin typeface="Palatino Linotype" panose="02040502050505030304" pitchFamily="18" charset="0"/>
              </a:rPr>
              <a:t>0 na propustce</a:t>
            </a:r>
          </a:p>
          <a:p>
            <a:pPr marL="400050" indent="-400050">
              <a:lnSpc>
                <a:spcPct val="90000"/>
              </a:lnSpc>
              <a:defRPr/>
            </a:pPr>
            <a:endParaRPr lang="cs-CZ" altLang="cs-CZ" sz="1400" b="1" dirty="0">
              <a:latin typeface="Palatino Linotype" panose="02040502050505030304" pitchFamily="18" charset="0"/>
            </a:endParaRPr>
          </a:p>
          <a:p>
            <a:pPr marL="400050" indent="-400050">
              <a:lnSpc>
                <a:spcPct val="90000"/>
              </a:lnSpc>
              <a:defRPr/>
            </a:pPr>
            <a:r>
              <a:rPr lang="cs-CZ" altLang="cs-CZ" sz="1400" b="1" dirty="0">
                <a:latin typeface="Palatino Linotype" panose="02040502050505030304" pitchFamily="18" charset="0"/>
              </a:rPr>
              <a:t>1 soběstačný</a:t>
            </a:r>
            <a:r>
              <a:rPr lang="cs-CZ" altLang="cs-CZ" sz="1400" dirty="0">
                <a:latin typeface="Palatino Linotype" panose="02040502050505030304" pitchFamily="18" charset="0"/>
              </a:rPr>
              <a:t> – nezávislý na základní ošetřovatelské péči/dítě nad 10 let</a:t>
            </a:r>
          </a:p>
          <a:p>
            <a:pPr marL="400050" indent="-400050">
              <a:lnSpc>
                <a:spcPct val="90000"/>
              </a:lnSpc>
              <a:defRPr/>
            </a:pPr>
            <a:endParaRPr lang="cs-CZ" altLang="cs-CZ" sz="1400" dirty="0">
              <a:latin typeface="Palatino Linotype" panose="02040502050505030304" pitchFamily="18" charset="0"/>
            </a:endParaRPr>
          </a:p>
          <a:p>
            <a:pPr marL="400050" indent="-400050">
              <a:lnSpc>
                <a:spcPct val="90000"/>
              </a:lnSpc>
              <a:defRPr/>
            </a:pPr>
            <a:r>
              <a:rPr lang="cs-CZ" altLang="cs-CZ" sz="1400" b="1" dirty="0">
                <a:latin typeface="Palatino Linotype" panose="02040502050505030304" pitchFamily="18" charset="0"/>
              </a:rPr>
              <a:t>2 částečně soběstačný</a:t>
            </a:r>
            <a:r>
              <a:rPr lang="cs-CZ" altLang="cs-CZ" sz="1400" dirty="0">
                <a:latin typeface="Palatino Linotype" panose="02040502050505030304" pitchFamily="18" charset="0"/>
              </a:rPr>
              <a:t> – s dopomocí je  schopen pohybu mimo lůžko, sám se obslouží/spolupracující dítě od 6-10 let</a:t>
            </a:r>
          </a:p>
          <a:p>
            <a:pPr marL="400050" indent="-400050">
              <a:lnSpc>
                <a:spcPct val="90000"/>
              </a:lnSpc>
              <a:defRPr/>
            </a:pPr>
            <a:endParaRPr lang="cs-CZ" altLang="cs-CZ" sz="1400" dirty="0">
              <a:latin typeface="Palatino Linotype" panose="02040502050505030304" pitchFamily="18" charset="0"/>
            </a:endParaRPr>
          </a:p>
          <a:p>
            <a:pPr marL="400050" indent="-400050">
              <a:lnSpc>
                <a:spcPct val="90000"/>
              </a:lnSpc>
              <a:defRPr/>
            </a:pPr>
            <a:r>
              <a:rPr lang="cs-CZ" altLang="cs-CZ" sz="1400" b="1" dirty="0">
                <a:latin typeface="Palatino Linotype" panose="02040502050505030304" pitchFamily="18" charset="0"/>
              </a:rPr>
              <a:t>3 vyžadující zvýšený dohled</a:t>
            </a:r>
            <a:r>
              <a:rPr lang="cs-CZ" altLang="cs-CZ" sz="1400" dirty="0">
                <a:latin typeface="Palatino Linotype" panose="02040502050505030304" pitchFamily="18" charset="0"/>
              </a:rPr>
              <a:t> – lucidní, neschopný pohybu mimo lůžko, </a:t>
            </a:r>
          </a:p>
          <a:p>
            <a:pPr marL="400050" indent="-400050">
              <a:lnSpc>
                <a:spcPct val="90000"/>
              </a:lnSpc>
              <a:defRPr/>
            </a:pPr>
            <a:r>
              <a:rPr lang="cs-CZ" altLang="cs-CZ" sz="1400" dirty="0">
                <a:latin typeface="Palatino Linotype" panose="02040502050505030304" pitchFamily="18" charset="0"/>
              </a:rPr>
              <a:t>           vyžaduje téměř úplnou obsluhu/dítě od 2-6 let</a:t>
            </a:r>
          </a:p>
          <a:p>
            <a:pPr marL="400050" indent="-400050">
              <a:lnSpc>
                <a:spcPct val="90000"/>
              </a:lnSpc>
              <a:defRPr/>
            </a:pPr>
            <a:endParaRPr lang="cs-CZ" altLang="cs-CZ" sz="1400" dirty="0">
              <a:latin typeface="Palatino Linotype" panose="02040502050505030304" pitchFamily="18" charset="0"/>
            </a:endParaRPr>
          </a:p>
          <a:p>
            <a:pPr marL="400050" indent="-400050">
              <a:lnSpc>
                <a:spcPct val="90000"/>
              </a:lnSpc>
              <a:defRPr/>
            </a:pPr>
            <a:r>
              <a:rPr lang="cs-CZ" altLang="cs-CZ" sz="1400" b="1" dirty="0">
                <a:latin typeface="Palatino Linotype" panose="02040502050505030304" pitchFamily="18" charset="0"/>
              </a:rPr>
              <a:t>4 imobilní</a:t>
            </a:r>
            <a:r>
              <a:rPr lang="cs-CZ" altLang="cs-CZ" sz="1400" dirty="0">
                <a:latin typeface="Palatino Linotype" panose="02040502050505030304" pitchFamily="18" charset="0"/>
              </a:rPr>
              <a:t> – lucidní, vyžaduje </a:t>
            </a:r>
            <a:r>
              <a:rPr lang="cs-CZ" altLang="cs-CZ" sz="1400" dirty="0" err="1">
                <a:latin typeface="Palatino Linotype" panose="02040502050505030304" pitchFamily="18" charset="0"/>
              </a:rPr>
              <a:t>oš</a:t>
            </a:r>
            <a:r>
              <a:rPr lang="cs-CZ" altLang="cs-CZ" sz="1400" dirty="0">
                <a:latin typeface="Palatino Linotype" panose="02040502050505030304" pitchFamily="18" charset="0"/>
              </a:rPr>
              <a:t>. pomoc při všech výkonech/dítě od 0-2 let</a:t>
            </a:r>
          </a:p>
          <a:p>
            <a:pPr marL="400050" indent="-400050">
              <a:lnSpc>
                <a:spcPct val="90000"/>
              </a:lnSpc>
              <a:defRPr/>
            </a:pPr>
            <a:endParaRPr lang="cs-CZ" altLang="cs-CZ" sz="1400" dirty="0">
              <a:latin typeface="Palatino Linotype" panose="02040502050505030304" pitchFamily="18" charset="0"/>
            </a:endParaRPr>
          </a:p>
          <a:p>
            <a:pPr marL="400050" indent="-400050">
              <a:lnSpc>
                <a:spcPct val="90000"/>
              </a:lnSpc>
              <a:defRPr/>
            </a:pPr>
            <a:r>
              <a:rPr lang="cs-CZ" altLang="cs-CZ" sz="1400" b="1" dirty="0">
                <a:latin typeface="Palatino Linotype" panose="02040502050505030304" pitchFamily="18" charset="0"/>
              </a:rPr>
              <a:t>5 v bezvědomí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651944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70440"/>
            <a:ext cx="5829300" cy="857250"/>
          </a:xfrm>
        </p:spPr>
        <p:txBody>
          <a:bodyPr/>
          <a:lstStyle/>
          <a:p>
            <a:pPr algn="ctr" eaLnBrk="1" hangingPunct="1"/>
            <a:r>
              <a:rPr lang="cs-CZ" altLang="cs-CZ" dirty="0"/>
              <a:t>Hodnocení soběstačnosti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620944" y="1457496"/>
            <a:ext cx="7899573" cy="5224573"/>
          </a:xfrm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cs-CZ" altLang="cs-CZ" sz="2100" u="sng" dirty="0"/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2100" u="sng" dirty="0"/>
              <a:t>Výchozí moment pro plánování </a:t>
            </a:r>
            <a:r>
              <a:rPr lang="cs-CZ" altLang="cs-CZ" sz="2100" u="sng" dirty="0" err="1"/>
              <a:t>oš</a:t>
            </a:r>
            <a:r>
              <a:rPr lang="cs-CZ" altLang="cs-CZ" sz="2100" u="sng" dirty="0"/>
              <a:t>. péče, špatně stanovená soběstačnost může vést k rozvinutí imobilizačního syndromu.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b="1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cs-CZ" altLang="cs-CZ" dirty="0">
                <a:effectLst/>
              </a:rPr>
              <a:t>- orientační pohledem, pozorováním</a:t>
            </a:r>
          </a:p>
          <a:p>
            <a:pPr eaLnBrk="1" hangingPunct="1">
              <a:defRPr/>
            </a:pPr>
            <a:r>
              <a:rPr lang="cs-CZ" altLang="cs-CZ" dirty="0">
                <a:effectLst/>
              </a:rPr>
              <a:t>dle standardizovaných testů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dirty="0">
                <a:effectLst/>
              </a:rPr>
              <a:t>- </a:t>
            </a:r>
            <a:r>
              <a:rPr lang="cs-CZ" altLang="cs-CZ" dirty="0" err="1">
                <a:effectLst/>
              </a:rPr>
              <a:t>Barthelův</a:t>
            </a:r>
            <a:r>
              <a:rPr lang="cs-CZ" altLang="cs-CZ" dirty="0">
                <a:effectLst/>
              </a:rPr>
              <a:t> test základních všedních činností (ADL, IADL)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5481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10440" y="631790"/>
            <a:ext cx="7200900" cy="1303337"/>
          </a:xfrm>
        </p:spPr>
        <p:txBody>
          <a:bodyPr vert="horz" lIns="68580" tIns="34290" rIns="68580" bIns="34290" rtlCol="0" anchor="ctr" anchorCtr="0">
            <a:normAutofit/>
          </a:bodyPr>
          <a:lstStyle/>
          <a:p>
            <a:pPr eaLnBrk="1" hangingPunct="1">
              <a:defRPr/>
            </a:pPr>
            <a:r>
              <a:rPr lang="cs-CZ" altLang="cs-CZ" sz="3000" dirty="0"/>
              <a:t>Soběstačnost z ošetřovatelského hlediska</a:t>
            </a:r>
          </a:p>
        </p:txBody>
      </p:sp>
      <p:pic>
        <p:nvPicPr>
          <p:cNvPr id="4099" name="Picture 4" descr="hygiena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11210" y="1775637"/>
            <a:ext cx="3700130" cy="4006771"/>
          </a:xfrm>
          <a:noFill/>
        </p:spPr>
      </p:pic>
      <p:sp>
        <p:nvSpPr>
          <p:cNvPr id="12292" name="Obdélník 2"/>
          <p:cNvSpPr>
            <a:spLocks noChangeArrowheads="1"/>
          </p:cNvSpPr>
          <p:nvPr/>
        </p:nvSpPr>
        <p:spPr bwMode="auto">
          <a:xfrm>
            <a:off x="2919636" y="2873946"/>
            <a:ext cx="2268141" cy="984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cs-CZ" altLang="cs-CZ" sz="1800" dirty="0">
                <a:latin typeface="Palatino Linotype" panose="02040502050505030304" pitchFamily="18" charset="0"/>
              </a:rPr>
              <a:t>v hygieně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cs-CZ" altLang="cs-CZ" sz="1800" dirty="0">
                <a:latin typeface="Palatino Linotype" panose="02040502050505030304" pitchFamily="18" charset="0"/>
              </a:rPr>
              <a:t>ve výživě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cs-CZ" altLang="cs-CZ" sz="1800" dirty="0">
                <a:latin typeface="Palatino Linotype" panose="02040502050505030304" pitchFamily="18" charset="0"/>
              </a:rPr>
              <a:t>ve stravování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cs-CZ" altLang="cs-CZ" sz="1800" dirty="0">
                <a:latin typeface="Palatino Linotype" panose="02040502050505030304" pitchFamily="18" charset="0"/>
              </a:rPr>
              <a:t>v oblékání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401463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95625" y="404012"/>
            <a:ext cx="6000750" cy="228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2700" dirty="0"/>
              <a:t>ADL – </a:t>
            </a:r>
            <a:r>
              <a:rPr lang="cs-CZ" altLang="cs-CZ" sz="2700" dirty="0" err="1"/>
              <a:t>Activity</a:t>
            </a:r>
            <a:r>
              <a:rPr lang="cs-CZ" altLang="cs-CZ" sz="2700" dirty="0"/>
              <a:t> </a:t>
            </a:r>
            <a:r>
              <a:rPr lang="cs-CZ" altLang="cs-CZ" sz="2700" dirty="0" err="1"/>
              <a:t>Daily</a:t>
            </a:r>
            <a:r>
              <a:rPr lang="cs-CZ" altLang="cs-CZ" sz="2700" dirty="0"/>
              <a:t> </a:t>
            </a:r>
            <a:r>
              <a:rPr lang="cs-CZ" altLang="cs-CZ" sz="2700" dirty="0" err="1"/>
              <a:t>Living</a:t>
            </a:r>
            <a:r>
              <a:rPr lang="cs-CZ" altLang="cs-CZ" sz="2700" dirty="0"/>
              <a:t> </a:t>
            </a:r>
          </a:p>
        </p:txBody>
      </p:sp>
      <p:graphicFrame>
        <p:nvGraphicFramePr>
          <p:cNvPr id="8285" name="Group 93"/>
          <p:cNvGraphicFramePr>
            <a:graphicFrameLocks noGrp="1"/>
          </p:cNvGraphicFramePr>
          <p:nvPr/>
        </p:nvGraphicFramePr>
        <p:xfrm>
          <a:off x="3557588" y="1171576"/>
          <a:ext cx="5292329" cy="5053812"/>
        </p:xfrm>
        <a:graphic>
          <a:graphicData uri="http://schemas.openxmlformats.org/drawingml/2006/table">
            <a:tbl>
              <a:tblPr/>
              <a:tblGrid>
                <a:gridCol w="2106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9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20444"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marL="990600" indent="-5334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marL="1447800" indent="-5334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marL="1905000" indent="-5334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marL="2362200" indent="-5334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marL="2819400" indent="-533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marL="3276600" indent="-533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marL="3733800" indent="-533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marL="4191000" indent="-533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AutoNum type="arabicPeriod"/>
                        <a:tabLst/>
                      </a:pPr>
                      <a:r>
                        <a:rPr kumimoji="0" lang="cs-CZ" altLang="cs-CZ" sz="15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Najedení napití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Samostatně, bez pomoci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S pomocí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Neprovede</a:t>
                      </a:r>
                    </a:p>
                  </a:txBody>
                  <a:tcPr marL="68580" marR="68580" marT="34293" marB="342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10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marL="990600" indent="-5334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marL="1447800" indent="-5334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marL="1905000" indent="-5334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marL="2362200" indent="-5334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marL="2819400" indent="-533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marL="3276600" indent="-533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marL="3733800" indent="-533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marL="4191000" indent="-533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AutoNum type="arabicPeriod" startAt="6"/>
                        <a:tabLst/>
                      </a:pPr>
                      <a:r>
                        <a:rPr kumimoji="0" lang="cs-CZ" altLang="cs-CZ" sz="15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Kontinence stolice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Plně kontinentní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Občas inkontinentní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Inkontinentní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10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0446"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marL="990600" indent="-5334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marL="1447800" indent="-5334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marL="1905000" indent="-5334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marL="2362200" indent="-5334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marL="2819400" indent="-533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marL="3276600" indent="-533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marL="3733800" indent="-533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marL="4191000" indent="-533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AutoNum type="arabicPeriod" startAt="2"/>
                        <a:tabLst/>
                      </a:pPr>
                      <a:r>
                        <a:rPr kumimoji="0" lang="cs-CZ" altLang="cs-CZ" sz="15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Oblékání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Samostatně, bez pomoci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S pomocí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Neprovede</a:t>
                      </a:r>
                    </a:p>
                  </a:txBody>
                  <a:tcPr marL="68580" marR="68580" marT="34293" marB="342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10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marL="990600" indent="-5334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marL="1447800" indent="-5334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marL="1905000" indent="-5334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marL="2362200" indent="-5334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marL="2819400" indent="-533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marL="3276600" indent="-533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marL="3733800" indent="-533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marL="4191000" indent="-533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AutoNum type="arabicPeriod" startAt="7"/>
                        <a:tabLst/>
                      </a:pPr>
                      <a:r>
                        <a:rPr kumimoji="0" lang="cs-CZ" altLang="cs-CZ" sz="15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Použití WC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Samostatně, bez pomoci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S pomocí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Neprovede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10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6186"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marL="990600" indent="-5334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marL="1447800" indent="-5334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marL="1905000" indent="-5334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marL="2362200" indent="-5334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marL="2819400" indent="-533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marL="3276600" indent="-533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marL="3733800" indent="-533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marL="4191000" indent="-533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AutoNum type="arabicPeriod" startAt="3"/>
                        <a:tabLst/>
                      </a:pPr>
                      <a:r>
                        <a:rPr kumimoji="0" lang="cs-CZ" altLang="cs-CZ" sz="15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Koupání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Samostatně, nebo s pomocí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Neprovede</a:t>
                      </a:r>
                    </a:p>
                  </a:txBody>
                  <a:tcPr marL="68580" marR="68580" marT="34293" marB="342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marL="990600" indent="-5334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marL="1447800" indent="-5334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marL="1905000" indent="-5334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marL="2362200" indent="-5334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marL="2819400" indent="-533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marL="3276600" indent="-533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marL="3733800" indent="-533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marL="4191000" indent="-533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AutoNum type="arabicPeriod" startAt="8"/>
                        <a:tabLst/>
                      </a:pPr>
                      <a:r>
                        <a:rPr kumimoji="0" lang="cs-CZ" altLang="cs-CZ" sz="15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Přesun lůžko - židle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Samostatně, bez pomoci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S pomocí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Vydrží sedět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Neprovede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15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10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6186"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marL="990600" indent="-5334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marL="1447800" indent="-5334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marL="1905000" indent="-5334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marL="2362200" indent="-5334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marL="2819400" indent="-533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marL="3276600" indent="-533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marL="3733800" indent="-533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marL="4191000" indent="-533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AutoNum type="arabicPeriod" startAt="4"/>
                        <a:tabLst/>
                      </a:pPr>
                      <a:r>
                        <a:rPr kumimoji="0" lang="cs-CZ" altLang="cs-CZ" sz="15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Osobní hygiena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Samostatně, nebo s pomocí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Neprovede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68580" marR="68580" marT="34293" marB="342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marL="990600" indent="-5334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marL="1447800" indent="-5334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marL="1905000" indent="-5334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marL="2362200" indent="-5334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marL="2819400" indent="-533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marL="3276600" indent="-533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marL="3733800" indent="-533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marL="4191000" indent="-533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AutoNum type="arabicPeriod" startAt="9"/>
                        <a:tabLst/>
                      </a:pPr>
                      <a:r>
                        <a:rPr kumimoji="0" lang="cs-CZ" altLang="cs-CZ" sz="15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Chůze po rovině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Samostatně nad 50 m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S pomocí 50 m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Na vozíku 50 m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Neprovede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15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10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0466"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marL="990600" indent="-5334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marL="1447800" indent="-5334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marL="1905000" indent="-5334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marL="2362200" indent="-5334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marL="2819400" indent="-533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marL="3276600" indent="-533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marL="3733800" indent="-533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marL="4191000" indent="-533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AutoNum type="arabicPeriod" startAt="5"/>
                        <a:tabLst/>
                      </a:pPr>
                      <a:r>
                        <a:rPr kumimoji="0" lang="cs-CZ" altLang="cs-CZ" sz="15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Kontinence moče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Plně kontinentní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Občas inkontinentní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Inkontinentní</a:t>
                      </a:r>
                    </a:p>
                  </a:txBody>
                  <a:tcPr marL="68580" marR="68580" marT="34293" marB="342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10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marL="990600" indent="-5334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marL="1447800" indent="-5334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marL="1905000" indent="-5334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marL="2362200" indent="-5334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marL="2819400" indent="-533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marL="3276600" indent="-533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marL="3733800" indent="-533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marL="4191000" indent="-533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AutoNum type="arabicPeriod" startAt="10"/>
                        <a:tabLst/>
                      </a:pPr>
                      <a:r>
                        <a:rPr kumimoji="0" lang="cs-CZ" altLang="cs-CZ" sz="15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Spolupráce s pacientem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Samostatně, bez pomoci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S pomocí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Neprovede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10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727187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353921" y="220756"/>
            <a:ext cx="6000750" cy="228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2400" dirty="0"/>
              <a:t>IADL – </a:t>
            </a:r>
            <a:r>
              <a:rPr lang="cs-CZ" altLang="cs-CZ" sz="2400" dirty="0" err="1"/>
              <a:t>Instrumental</a:t>
            </a:r>
            <a:r>
              <a:rPr lang="cs-CZ" altLang="cs-CZ" sz="2400" dirty="0"/>
              <a:t> </a:t>
            </a:r>
            <a:r>
              <a:rPr lang="cs-CZ" altLang="cs-CZ" sz="2400" dirty="0" err="1"/>
              <a:t>Activity</a:t>
            </a:r>
            <a:r>
              <a:rPr lang="cs-CZ" altLang="cs-CZ" sz="2400" dirty="0"/>
              <a:t> </a:t>
            </a:r>
            <a:r>
              <a:rPr lang="cs-CZ" altLang="cs-CZ" sz="2400" dirty="0" err="1"/>
              <a:t>Daily</a:t>
            </a:r>
            <a:r>
              <a:rPr lang="cs-CZ" altLang="cs-CZ" sz="2400" dirty="0"/>
              <a:t> </a:t>
            </a:r>
            <a:r>
              <a:rPr lang="cs-CZ" altLang="cs-CZ" sz="2400" dirty="0" err="1"/>
              <a:t>Living</a:t>
            </a:r>
            <a:r>
              <a:rPr lang="cs-CZ" altLang="cs-CZ" sz="2700" dirty="0"/>
              <a:t> </a:t>
            </a:r>
          </a:p>
        </p:txBody>
      </p:sp>
      <p:graphicFrame>
        <p:nvGraphicFramePr>
          <p:cNvPr id="9304" name="Group 88"/>
          <p:cNvGraphicFramePr>
            <a:graphicFrameLocks noGrp="1"/>
          </p:cNvGraphicFramePr>
          <p:nvPr/>
        </p:nvGraphicFramePr>
        <p:xfrm>
          <a:off x="2963467" y="1171576"/>
          <a:ext cx="6480573" cy="4808372"/>
        </p:xfrm>
        <a:graphic>
          <a:graphicData uri="http://schemas.openxmlformats.org/drawingml/2006/table">
            <a:tbl>
              <a:tblPr/>
              <a:tblGrid>
                <a:gridCol w="2808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2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1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04340"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marL="990600" indent="-5334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marL="1447800" indent="-5334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marL="1905000" indent="-5334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marL="2362200" indent="-5334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marL="2819400" indent="-533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marL="3276600" indent="-533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marL="3733800" indent="-533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marL="4191000" indent="-533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AutoNum type="arabicPeriod"/>
                        <a:tabLst/>
                      </a:pPr>
                      <a:r>
                        <a:rPr kumimoji="0" lang="cs-CZ" altLang="cs-CZ" sz="17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Telefonování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Vyhledá číslo, zavolá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Zná několik čísel, odpoví na zavolání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Nedokáže použít telefon</a:t>
                      </a:r>
                    </a:p>
                  </a:txBody>
                  <a:tcPr marL="68580" marR="68580" marT="34289" marB="342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10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marL="990600" indent="-5334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marL="1447800" indent="-5334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marL="1905000" indent="-5334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marL="2362200" indent="-5334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marL="2819400" indent="-533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marL="3276600" indent="-533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marL="3733800" indent="-533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marL="4191000" indent="-533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AutoNum type="arabicPeriod" startAt="5"/>
                        <a:tabLst/>
                      </a:pPr>
                      <a:r>
                        <a:rPr kumimoji="0" lang="cs-CZ" altLang="cs-CZ" sz="17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Domácí práce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Udržuje domácnost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Zvládá lehčí práce, neudrží čistotu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Pomoc při všem, neúčastní se</a:t>
                      </a:r>
                    </a:p>
                  </a:txBody>
                  <a:tcPr marL="68580" marR="68580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10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4340"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marL="990600" indent="-5334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marL="1447800" indent="-5334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marL="1905000" indent="-5334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marL="2362200" indent="-5334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marL="2819400" indent="-533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marL="3276600" indent="-533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marL="3733800" indent="-533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marL="4191000" indent="-533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AutoNum type="arabicPeriod" startAt="2"/>
                        <a:tabLst/>
                      </a:pPr>
                      <a:r>
                        <a:rPr kumimoji="0" lang="cs-CZ" altLang="cs-CZ" sz="17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Transport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Cestuje samostatně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Cestuje s doprovodem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Vyžaduje pomoc, speciálně upravený vůz</a:t>
                      </a:r>
                    </a:p>
                  </a:txBody>
                  <a:tcPr marL="68580" marR="68580" marT="34289" marB="342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10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marL="990600" indent="-5334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marL="1447800" indent="-5334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marL="1905000" indent="-5334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marL="2362200" indent="-5334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marL="2819400" indent="-533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marL="3276600" indent="-533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marL="3733800" indent="-533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marL="4191000" indent="-533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AutoNum type="arabicPeriod" startAt="6"/>
                        <a:tabLst/>
                      </a:pPr>
                      <a:r>
                        <a:rPr kumimoji="0" lang="cs-CZ" altLang="cs-CZ" sz="17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Práce kolem domu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Samostatně, pravidelně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Pod dohledem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Neprovede</a:t>
                      </a:r>
                    </a:p>
                  </a:txBody>
                  <a:tcPr marL="68580" marR="68580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10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4340"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marL="990600" indent="-5334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marL="1447800" indent="-5334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marL="1905000" indent="-5334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marL="2362200" indent="-5334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marL="2819400" indent="-533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marL="3276600" indent="-533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marL="3733800" indent="-533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marL="4191000" indent="-533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AutoNum type="arabicPeriod" startAt="3"/>
                        <a:tabLst/>
                      </a:pPr>
                      <a:r>
                        <a:rPr kumimoji="0" lang="cs-CZ" altLang="cs-CZ" sz="17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Nakupování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Nakupuje samostatně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Nakoupí s doprovodem, radou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Neprovede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68580" marR="68580" marT="34289" marB="342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10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marL="990600" indent="-5334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marL="1447800" indent="-5334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marL="1905000" indent="-5334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marL="2362200" indent="-5334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marL="2819400" indent="-533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marL="3276600" indent="-533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marL="3733800" indent="-533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marL="4191000" indent="-533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AutoNum type="arabicPeriod" startAt="7"/>
                        <a:tabLst/>
                      </a:pPr>
                      <a:r>
                        <a:rPr kumimoji="0" lang="cs-CZ" altLang="cs-CZ" sz="17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Užívání léků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Samostatně, dodržen čas/dávka/druh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Léky připraveny, připomenuty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Léky musí být podány</a:t>
                      </a:r>
                    </a:p>
                  </a:txBody>
                  <a:tcPr marL="68580" marR="68580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10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5352"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marL="990600" indent="-5334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marL="1447800" indent="-5334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marL="1905000" indent="-5334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marL="2362200" indent="-5334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marL="2819400" indent="-533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marL="3276600" indent="-533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marL="3733800" indent="-533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marL="4191000" indent="-533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AutoNum type="arabicPeriod" startAt="4"/>
                        <a:tabLst/>
                      </a:pPr>
                      <a:r>
                        <a:rPr kumimoji="0" lang="cs-CZ" altLang="cs-CZ" sz="17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Vaření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Uvaří samostatně celé jídlo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Jídlo si ohřeje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Jídlo musí připravit někdo jiný</a:t>
                      </a:r>
                    </a:p>
                  </a:txBody>
                  <a:tcPr marL="68580" marR="68580" marT="34289" marB="342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10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marL="990600" indent="-5334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marL="1447800" indent="-5334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marL="1905000" indent="-5334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marL="2362200" indent="-5334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marL="2819400" indent="-533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marL="3276600" indent="-533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marL="3733800" indent="-533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marL="4191000" indent="-533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AutoNum type="arabicPeriod" startAt="8"/>
                        <a:tabLst/>
                      </a:pPr>
                      <a:r>
                        <a:rPr kumimoji="0" lang="cs-CZ" altLang="cs-CZ" sz="17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Finance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Samostatně vede účty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Pomoc při složitějších </a:t>
                      </a:r>
                      <a:r>
                        <a:rPr kumimoji="0" lang="cs-CZ" altLang="cs-CZ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fin</a:t>
                      </a:r>
                      <a:r>
                        <a:rPr kumimoji="0" lang="cs-CZ" altLang="cs-CZ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. operaci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Neschopen zacházet s penězi</a:t>
                      </a:r>
                    </a:p>
                  </a:txBody>
                  <a:tcPr marL="68580" marR="68580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10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708138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838450" y="971550"/>
            <a:ext cx="6686550" cy="8572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cs-CZ" altLang="cs-CZ" dirty="0"/>
              <a:t>Vyhodnocení - </a:t>
            </a:r>
            <a:r>
              <a:rPr lang="cs-CZ" altLang="cs-CZ" dirty="0" err="1"/>
              <a:t>Barthelové</a:t>
            </a:r>
            <a:r>
              <a:rPr lang="cs-CZ" altLang="cs-CZ" dirty="0"/>
              <a:t> test </a:t>
            </a:r>
            <a:br>
              <a:rPr lang="cs-CZ" altLang="cs-CZ" dirty="0"/>
            </a:br>
            <a:r>
              <a:rPr lang="cs-CZ" altLang="cs-CZ" dirty="0"/>
              <a:t>(ADL, IADL)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581400" y="1943100"/>
            <a:ext cx="5829300" cy="405765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b="1" i="1">
                <a:solidFill>
                  <a:schemeClr val="tx2"/>
                </a:solidFill>
                <a:effectLst/>
              </a:rPr>
              <a:t>ADL</a:t>
            </a:r>
            <a:r>
              <a:rPr lang="cs-CZ" altLang="cs-CZ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/>
              <a:t>0 – 45 bodů = vysoce závislý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/>
              <a:t>46 – 65 bodů = závislost středního stupně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/>
              <a:t>66 – 95 bodů = lehká závislost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/>
              <a:t>96 – 100 bodů = nezávislý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b="1" i="1">
                <a:solidFill>
                  <a:schemeClr val="tx2"/>
                </a:solidFill>
                <a:effectLst/>
              </a:rPr>
              <a:t>IADL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>
                <a:effectLst/>
              </a:rPr>
              <a:t>0 – 40 bodů = závislý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>
                <a:effectLst/>
              </a:rPr>
              <a:t>41 – 75 bodů = částečně závislý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>
                <a:effectLst/>
              </a:rPr>
              <a:t>76 – 80 bodů = nezávislý</a:t>
            </a:r>
            <a:r>
              <a:rPr lang="cs-CZ" altLang="cs-CZ"/>
              <a:t>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5215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Imobilizační syndrom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/>
              <a:t>je stav, kdy je jedinec ohrožen poškozením různých tělesných systémů následkem léčbou vynucené nebo nevynucené imobilizace.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dirty="0"/>
          </a:p>
          <a:p>
            <a:pPr eaLnBrk="1" hangingPunct="1">
              <a:defRPr/>
            </a:pPr>
            <a:r>
              <a:rPr lang="cs-CZ" altLang="cs-CZ" dirty="0"/>
              <a:t>je to odpověď organismu na imobilitu ve všech orgánových systémech.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6740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hodiny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Úvod do tématu</a:t>
            </a:r>
          </a:p>
          <a:p>
            <a:r>
              <a:rPr lang="cs-CZ" dirty="0"/>
              <a:t>Práce v skupinách</a:t>
            </a:r>
          </a:p>
          <a:p>
            <a:r>
              <a:rPr lang="cs-CZ" dirty="0"/>
              <a:t>Praktické </a:t>
            </a:r>
            <a:r>
              <a:rPr lang="cs-CZ"/>
              <a:t>cvičení – transport,  polohování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3173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Imobilizační syndrom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Riziková skupina – senioři a dlouhodobě nemocní</a:t>
            </a:r>
          </a:p>
          <a:p>
            <a:pPr eaLnBrk="1" hangingPunct="1">
              <a:defRPr/>
            </a:pPr>
            <a:r>
              <a:rPr lang="cs-CZ" altLang="cs-CZ"/>
              <a:t>Již za 36 hodin úplného klidu na lůžku se začínají projevovat změny v pohybovém a oběhovém systému</a:t>
            </a:r>
          </a:p>
          <a:p>
            <a:pPr eaLnBrk="1" hangingPunct="1">
              <a:defRPr/>
            </a:pPr>
            <a:r>
              <a:rPr lang="cs-CZ" altLang="cs-CZ"/>
              <a:t>Během 7-10 dnů se vyvinou zcela zřetelné patologické změny = Imobilizační syndrom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8371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Příčiny imobilizačního syndromu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změny stavu vědomí</a:t>
            </a:r>
          </a:p>
          <a:p>
            <a:pPr eaLnBrk="1" hangingPunct="1">
              <a:defRPr/>
            </a:pPr>
            <a:r>
              <a:rPr lang="cs-CZ" altLang="cs-CZ"/>
              <a:t>chronické somatické nebo duševní choroby</a:t>
            </a:r>
          </a:p>
          <a:p>
            <a:pPr eaLnBrk="1" hangingPunct="1">
              <a:defRPr/>
            </a:pPr>
            <a:r>
              <a:rPr lang="cs-CZ" altLang="cs-CZ"/>
              <a:t>úrazy</a:t>
            </a:r>
          </a:p>
          <a:p>
            <a:pPr eaLnBrk="1" hangingPunct="1">
              <a:defRPr/>
            </a:pPr>
            <a:r>
              <a:rPr lang="cs-CZ" altLang="cs-CZ"/>
              <a:t>léčbou předepsaná imobilizace</a:t>
            </a:r>
          </a:p>
          <a:p>
            <a:pPr eaLnBrk="1" hangingPunct="1">
              <a:defRPr/>
            </a:pPr>
            <a:r>
              <a:rPr lang="cs-CZ" altLang="cs-CZ"/>
              <a:t>silné bolesti, nervová obrna, jiná svalová onemocnění…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7447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000"/>
              <a:t>Změny v důsledku imobilizačního syndromu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/>
              <a:t>  Postižení systému: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100"/>
              <a:t>respiračního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100"/>
              <a:t>kardiovaskulárního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100"/>
              <a:t>pohybového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100"/>
              <a:t>močového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100"/>
              <a:t>metabolického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100"/>
              <a:t>nervového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100"/>
              <a:t>kožního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100"/>
              <a:t>zažívacího</a:t>
            </a:r>
            <a:endParaRPr lang="cs-CZ" alt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17501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Pohybový systém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100" dirty="0"/>
              <a:t>změny na kostech, kloubech, svalech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1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100" dirty="0"/>
              <a:t>1.Osteoporóza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100" dirty="0"/>
              <a:t>Osteoporóza z inaktivity - není-li kost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100" dirty="0"/>
              <a:t>   zatěžována → demineralizace kosti→ kosti řídnou→ riziko patologických zlomenin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1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100" dirty="0"/>
              <a:t>Prevence: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100" dirty="0"/>
              <a:t>podávat vitamín D (pacient není ve styku se sluncem)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100" dirty="0"/>
              <a:t>vhodné cvičení na lůžku – nejlépe v sedě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29461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Pohybový systém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/>
              <a:t>2. Změny na kloubech a svalech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/>
              <a:t>atrofie svalové hmoty – během týdne ubude až 1/3 svalové síly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/>
              <a:t>snížení kloubní pohyblivosti →riziko ztuhnutí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/>
              <a:t>   kloubů → ankylózy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/>
              <a:t>ubývání kloubní tekutiny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/>
              <a:t>zkrácení šlach a svalů → nejčastěji na DK a HK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/>
              <a:t>   → riziko kontraktur → deformity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/>
              <a:t>Prevence: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/>
              <a:t>aktivní a pasivní cvičení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/>
              <a:t>správné polohování</a:t>
            </a:r>
          </a:p>
        </p:txBody>
      </p:sp>
      <p:pic>
        <p:nvPicPr>
          <p:cNvPr id="22532" name="Picture 4" descr="91bf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2" y="4455320"/>
            <a:ext cx="2002631" cy="132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72486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Kardiovaskulární systém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defRPr/>
            </a:pPr>
            <a:r>
              <a:rPr lang="cs-CZ" altLang="cs-CZ"/>
              <a:t>1. Ortostatická hypotenze</a:t>
            </a:r>
          </a:p>
          <a:p>
            <a:pPr marL="457200" indent="-457200">
              <a:defRPr/>
            </a:pPr>
            <a:r>
              <a:rPr lang="cs-CZ" altLang="cs-CZ"/>
              <a:t>Důvod:</a:t>
            </a:r>
          </a:p>
          <a:p>
            <a:pPr marL="457200" indent="-457200">
              <a:defRPr/>
            </a:pPr>
            <a:r>
              <a:rPr lang="cs-CZ" altLang="cs-CZ"/>
              <a:t>při náhlé změně polohy → pokles TK </a:t>
            </a:r>
          </a:p>
          <a:p>
            <a:pPr marL="457200" indent="-457200">
              <a:defRPr/>
            </a:pPr>
            <a:r>
              <a:rPr lang="cs-CZ" altLang="cs-CZ"/>
              <a:t>→ mžitky před očima, motání hlavy,</a:t>
            </a:r>
          </a:p>
          <a:p>
            <a:pPr marL="457200" indent="-457200">
              <a:defRPr/>
            </a:pPr>
            <a:r>
              <a:rPr lang="cs-CZ" altLang="cs-CZ"/>
              <a:t>slabost, nauzea, tachykardie</a:t>
            </a:r>
          </a:p>
          <a:p>
            <a:pPr marL="457200" indent="-457200">
              <a:defRPr/>
            </a:pPr>
            <a:r>
              <a:rPr lang="cs-CZ" altLang="cs-CZ"/>
              <a:t>možnost vazomotorické synkopy</a:t>
            </a:r>
          </a:p>
          <a:p>
            <a:pPr marL="457200" indent="-457200">
              <a:defRPr/>
            </a:pPr>
            <a:r>
              <a:rPr lang="cs-CZ" altLang="cs-CZ"/>
              <a:t>Prevence: včasná, postupná vertikalizace</a:t>
            </a:r>
          </a:p>
          <a:p>
            <a:pPr marL="457200" indent="-457200">
              <a:defRPr/>
            </a:pPr>
            <a:endParaRPr lang="cs-CZ" alt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12341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Kardiovaskulární systém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dirty="0"/>
              <a:t>2. Tromboflebitidy, </a:t>
            </a:r>
            <a:r>
              <a:rPr lang="cs-CZ" altLang="cs-CZ" dirty="0" err="1"/>
              <a:t>tromboembolie</a:t>
            </a:r>
            <a:endParaRPr lang="cs-CZ" altLang="cs-CZ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dirty="0"/>
              <a:t>Důvod: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/>
              <a:t>chybí zapojení svalové pumpy DK, vázne průtok krve DK- riziko žilního městnání → riziko otoků, zánětů, možnost trombózy → embolie do plic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dirty="0"/>
              <a:t>Prevence: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/>
              <a:t>vysoká bandáž DK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/>
              <a:t>gymnastika DK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/>
              <a:t>elevace DK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/>
              <a:t>antikoagulancia ( kontrola koagulace 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/>
              <a:t>monitorace lýtka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55919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39532" y="671764"/>
            <a:ext cx="5829300" cy="809625"/>
          </a:xfrm>
        </p:spPr>
        <p:txBody>
          <a:bodyPr/>
          <a:lstStyle/>
          <a:p>
            <a:pPr eaLnBrk="1" hangingPunct="1"/>
            <a:r>
              <a:rPr lang="cs-CZ" altLang="cs-CZ" dirty="0"/>
              <a:t>Respirační systém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735106" y="1756490"/>
            <a:ext cx="8618444" cy="4545698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000" b="1" dirty="0"/>
              <a:t>1. Hypostatická pneumonie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/>
              <a:t> důsledek stagnace hlenu v DC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000" b="1" dirty="0"/>
              <a:t>2. Atelaktáza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/>
              <a:t>poloha v leže →omezuje pohyb hrudníku a bránice →snižuje se VKP, dýchání je povrchové → možnost kolapsu plicních sklípků → hromadí se v nich sekret → rozvoj infekce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000" b="1" dirty="0"/>
              <a:t>Prevence: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/>
              <a:t>dechová gymnastika- nácvik prohloubeného dýchání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/>
              <a:t>polohové drenáže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/>
              <a:t>poklepové masáže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 err="1"/>
              <a:t>Fowlerova</a:t>
            </a:r>
            <a:r>
              <a:rPr lang="cs-CZ" altLang="cs-CZ" sz="2000" dirty="0"/>
              <a:t> poloha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/>
              <a:t>nácvik odkašlávání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/>
              <a:t>péče o mikroklima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41750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0" y="1160861"/>
            <a:ext cx="5829300" cy="809625"/>
          </a:xfrm>
        </p:spPr>
        <p:txBody>
          <a:bodyPr/>
          <a:lstStyle/>
          <a:p>
            <a:pPr eaLnBrk="1" hangingPunct="1"/>
            <a:r>
              <a:rPr lang="cs-CZ" altLang="cs-CZ"/>
              <a:t>Zažívací systém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/>
              <a:t>Zácpa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/>
              <a:t>Příčinou: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/>
              <a:t>snížená motilita střev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/>
              <a:t>ochabnutí břišních svalů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/>
              <a:t>nepřirozená poloha při defekaci, nedostatek soukromí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/>
              <a:t>Prevence: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/>
              <a:t>dostatek tekutin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/>
              <a:t>strava bohatá na vlákniny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/>
              <a:t>zvýšený pohyb břišní stěny(abdominální dýchání 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/>
              <a:t>zajisti intimitu a vhodnou polohu při defekaci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64352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0" y="1160861"/>
            <a:ext cx="5829300" cy="809625"/>
          </a:xfrm>
        </p:spPr>
        <p:txBody>
          <a:bodyPr/>
          <a:lstStyle/>
          <a:p>
            <a:pPr eaLnBrk="1" hangingPunct="1"/>
            <a:r>
              <a:rPr lang="cs-CZ" altLang="cs-CZ"/>
              <a:t>Vylučovací systém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100"/>
              <a:t>1. Ledvinné kameny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100"/>
              <a:t>v důsledku stázy alkalické moči a zvýšeného množství Ca a P v moči /důsledek odbourávání z kostí /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100"/>
              <a:t>2. Inkontinence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100"/>
              <a:t>následek nedostatečného svalového napětí – oslabení m. detrusor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100"/>
              <a:t>3. Infekce v důsledku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100"/>
              <a:t>nedostatečné hygieny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100"/>
              <a:t>ascendentní infekce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100"/>
              <a:t>nedostatečného pitného režimu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5028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předmětu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chceme?</a:t>
            </a:r>
          </a:p>
          <a:p>
            <a:r>
              <a:rPr lang="cs-CZ" dirty="0"/>
              <a:t>Co potřebujeme?</a:t>
            </a:r>
          </a:p>
          <a:p>
            <a:r>
              <a:rPr lang="cs-CZ" dirty="0"/>
              <a:t>Co musíme? </a:t>
            </a:r>
          </a:p>
          <a:p>
            <a:r>
              <a:rPr lang="cs-CZ" dirty="0"/>
              <a:t>Co umíme?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67894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0" y="1160862"/>
            <a:ext cx="5829300" cy="702469"/>
          </a:xfrm>
        </p:spPr>
        <p:txBody>
          <a:bodyPr/>
          <a:lstStyle/>
          <a:p>
            <a:pPr eaLnBrk="1" hangingPunct="1"/>
            <a:r>
              <a:rPr lang="cs-CZ" altLang="cs-CZ"/>
              <a:t>Vylučovací systém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500" b="1" dirty="0"/>
              <a:t>4. Močový reflux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500" dirty="0"/>
              <a:t>následek nevhodně umístěného sběrného systému, moč se vrací zpět tokem z měchýře do pánvičky ledvinné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500" b="1" dirty="0"/>
              <a:t>5. Stáza moči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500" dirty="0"/>
              <a:t> důsledek nedostatečného vyprázdnění moč. měchýře v leže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15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500" b="1" dirty="0"/>
              <a:t>Prevence: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500" dirty="0"/>
              <a:t>dostatek tekutin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500" dirty="0"/>
              <a:t>správná hygienická péče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500" dirty="0"/>
              <a:t>vyprazdňování moče v sedě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500" dirty="0"/>
              <a:t>omezit cévkování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500" dirty="0"/>
              <a:t>správné umístění sáčku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500" dirty="0"/>
              <a:t>uzavřený systém močové drenáže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500" dirty="0"/>
              <a:t>sterilita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62179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18800" y="389897"/>
            <a:ext cx="5829300" cy="86439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dirty="0"/>
              <a:t>Metabolický a výživový systém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100" b="1" dirty="0"/>
              <a:t>1. Anorexie, malnutrice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100" dirty="0"/>
              <a:t>redukce bílkovin a energie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100" dirty="0"/>
              <a:t>katabolismus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100" b="1" dirty="0"/>
              <a:t>2. </a:t>
            </a:r>
            <a:r>
              <a:rPr lang="cs-CZ" altLang="cs-CZ" sz="2100" b="1" dirty="0" err="1"/>
              <a:t>Hypoproteinémie</a:t>
            </a:r>
            <a:endParaRPr lang="cs-CZ" altLang="cs-CZ" sz="2100" b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100" dirty="0"/>
              <a:t>pokles bílkovin v těle → snižuje se </a:t>
            </a:r>
            <a:r>
              <a:rPr lang="cs-CZ" altLang="cs-CZ" sz="2100" dirty="0" err="1"/>
              <a:t>onkotický</a:t>
            </a:r>
            <a:r>
              <a:rPr lang="cs-CZ" altLang="cs-CZ" sz="2100" dirty="0"/>
              <a:t> </a:t>
            </a:r>
            <a:r>
              <a:rPr lang="cs-CZ" altLang="cs-CZ" sz="2100" dirty="0" err="1"/>
              <a:t>tlak→otoky</a:t>
            </a:r>
            <a:endParaRPr lang="cs-CZ" altLang="cs-CZ" sz="21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100" b="1" dirty="0"/>
              <a:t>Prevence : 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sz="2100" dirty="0"/>
              <a:t>dostatečný a vyvážený příjem živin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100" dirty="0"/>
              <a:t>dodržovat zásady krmení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100" dirty="0" err="1"/>
              <a:t>Sipping</a:t>
            </a:r>
            <a:r>
              <a:rPr lang="cs-CZ" altLang="cs-CZ" sz="2100" dirty="0"/>
              <a:t> /</a:t>
            </a:r>
            <a:r>
              <a:rPr lang="cs-CZ" altLang="cs-CZ" sz="2100" dirty="0" err="1"/>
              <a:t>Nutridrink</a:t>
            </a:r>
            <a:r>
              <a:rPr lang="cs-CZ" altLang="cs-CZ" sz="2100" dirty="0"/>
              <a:t>/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03000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/>
              <a:t>Nervový systém, psychické změny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500" dirty="0"/>
              <a:t>    Následkem absence psychických, smyslových a pohybových podnětů se mohou vyvíjet tyto změny: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15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500" dirty="0"/>
              <a:t>ospalost, nepokoj, zmatenost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500" dirty="0"/>
              <a:t>nedostatečná orientace místem, časem, prostorem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500" dirty="0"/>
              <a:t>spánková inverze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500" dirty="0"/>
              <a:t>neschopnost koncentrace, rozhodování a zvládání problému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500" dirty="0"/>
              <a:t>retardace a projevy regrese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500" dirty="0"/>
              <a:t>změny v náladě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15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500" dirty="0"/>
              <a:t>Prevence: dostatečná aktivizace tělesná i duševní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500" dirty="0"/>
              <a:t>zajistit sociální kontakty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500" dirty="0"/>
              <a:t>dostatek stimulačních podnětů z okolí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500" dirty="0"/>
              <a:t>vypracování denního programu pro každého ležícího pacienta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99664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Kožní systém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atrofie </a:t>
            </a:r>
          </a:p>
          <a:p>
            <a:pPr eaLnBrk="1" hangingPunct="1">
              <a:defRPr/>
            </a:pPr>
            <a:r>
              <a:rPr lang="cs-CZ" altLang="cs-CZ"/>
              <a:t>snížení turgoru </a:t>
            </a:r>
          </a:p>
          <a:p>
            <a:pPr eaLnBrk="1" hangingPunct="1">
              <a:defRPr/>
            </a:pPr>
            <a:r>
              <a:rPr lang="cs-CZ" altLang="cs-CZ"/>
              <a:t>intertrigo </a:t>
            </a:r>
          </a:p>
          <a:p>
            <a:pPr eaLnBrk="1" hangingPunct="1">
              <a:defRPr/>
            </a:pPr>
            <a:r>
              <a:rPr lang="cs-CZ" altLang="cs-CZ"/>
              <a:t>dekubity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55801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982664"/>
            <a:ext cx="7200900" cy="1303337"/>
          </a:xfrm>
        </p:spPr>
        <p:txBody>
          <a:bodyPr vert="horz" lIns="68580" tIns="34290" rIns="68580" bIns="34290" rtlCol="0" anchor="ctr" anchorCtr="0">
            <a:normAutofit/>
          </a:bodyPr>
          <a:lstStyle/>
          <a:p>
            <a:pPr eaLnBrk="1" hangingPunct="1"/>
            <a:r>
              <a:rPr lang="cs-CZ" altLang="cs-CZ" sz="3000"/>
              <a:t>Změny poloh nemocného na lůžku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46474" y="2472403"/>
            <a:ext cx="7200900" cy="3317875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/>
              <a:t>Posouvání nemocného</a:t>
            </a:r>
          </a:p>
          <a:p>
            <a:pPr eaLnBrk="1" hangingPunct="1">
              <a:defRPr/>
            </a:pPr>
            <a:r>
              <a:rPr lang="cs-CZ" altLang="cs-CZ" dirty="0"/>
              <a:t>Otáčení nemocného</a:t>
            </a:r>
          </a:p>
          <a:p>
            <a:pPr eaLnBrk="1" hangingPunct="1">
              <a:defRPr/>
            </a:pPr>
            <a:r>
              <a:rPr lang="cs-CZ" altLang="cs-CZ" dirty="0"/>
              <a:t>Přenášení nemocného</a:t>
            </a:r>
          </a:p>
          <a:p>
            <a:pPr eaLnBrk="1" hangingPunct="1">
              <a:defRPr/>
            </a:pPr>
            <a:r>
              <a:rPr lang="cs-CZ" altLang="cs-CZ" dirty="0"/>
              <a:t>Posazování nemocného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48633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32679" y="748461"/>
            <a:ext cx="5578475" cy="695325"/>
          </a:xfrm>
        </p:spPr>
        <p:txBody>
          <a:bodyPr vert="horz" lIns="68580" tIns="34290" rIns="68580" bIns="34290" rtlCol="0" anchor="ctr" anchorCtr="0">
            <a:normAutofit fontScale="90000"/>
          </a:bodyPr>
          <a:lstStyle/>
          <a:p>
            <a:pPr eaLnBrk="1" hangingPunct="1">
              <a:defRPr/>
            </a:pPr>
            <a:r>
              <a:rPr lang="cs-CZ" altLang="cs-CZ" sz="2700" dirty="0">
                <a:latin typeface="Arial" panose="020B0604020202020204" pitchFamily="34" charset="0"/>
                <a:cs typeface="Arial" panose="020B0604020202020204" pitchFamily="34" charset="0"/>
              </a:rPr>
              <a:t>Polohování a jeho význam</a:t>
            </a:r>
            <a:r>
              <a:rPr lang="cs-CZ" altLang="cs-CZ" sz="27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altLang="cs-CZ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cs-CZ" altLang="cs-CZ" sz="3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331535" y="1963739"/>
            <a:ext cx="7200900" cy="3317875"/>
          </a:xfrm>
        </p:spPr>
        <p:txBody>
          <a:bodyPr>
            <a:normAutofit/>
          </a:bodyPr>
          <a:lstStyle/>
          <a:p>
            <a:pPr>
              <a:spcAft>
                <a:spcPts val="900"/>
              </a:spcAft>
              <a:defRPr/>
            </a:pPr>
            <a:r>
              <a:rPr lang="cs-CZ" altLang="cs-CZ" sz="21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pasivní forma </a:t>
            </a:r>
            <a:r>
              <a:rPr lang="cs-CZ" altLang="cs-CZ" sz="21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rhb</a:t>
            </a:r>
            <a:endParaRPr lang="cs-CZ" altLang="cs-CZ" sz="2100" u="sng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  <a:defRPr/>
            </a:pPr>
            <a:endParaRPr lang="cs-CZ" altLang="cs-CZ" sz="16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  <a:defRPr/>
            </a:pPr>
            <a:r>
              <a:rPr lang="cs-CZ" altLang="cs-CZ" sz="1650" dirty="0">
                <a:latin typeface="Arial" panose="020B0604020202020204" pitchFamily="34" charset="0"/>
                <a:cs typeface="Arial" panose="020B0604020202020204" pitchFamily="34" charset="0"/>
              </a:rPr>
              <a:t> ovlivnění svalového </a:t>
            </a:r>
            <a:r>
              <a:rPr lang="cs-CZ" altLang="cs-CZ" sz="1650" dirty="0" err="1">
                <a:latin typeface="Arial" panose="020B0604020202020204" pitchFamily="34" charset="0"/>
                <a:cs typeface="Arial" panose="020B0604020202020204" pitchFamily="34" charset="0"/>
              </a:rPr>
              <a:t>tonusu</a:t>
            </a:r>
            <a:endParaRPr lang="cs-CZ" altLang="cs-CZ" sz="16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  <a:defRPr/>
            </a:pPr>
            <a:r>
              <a:rPr lang="cs-CZ" altLang="cs-CZ" sz="1650" dirty="0">
                <a:latin typeface="Arial" panose="020B0604020202020204" pitchFamily="34" charset="0"/>
                <a:cs typeface="Arial" panose="020B0604020202020204" pitchFamily="34" charset="0"/>
              </a:rPr>
              <a:t> příjem senzorických informací z různých poloh</a:t>
            </a:r>
          </a:p>
          <a:p>
            <a:pPr algn="just">
              <a:buFont typeface="Wingdings" panose="05000000000000000000" pitchFamily="2" charset="2"/>
              <a:buChar char="q"/>
              <a:defRPr/>
            </a:pPr>
            <a:r>
              <a:rPr lang="cs-CZ" altLang="cs-CZ" sz="1650" dirty="0">
                <a:latin typeface="Arial" panose="020B0604020202020204" pitchFamily="34" charset="0"/>
                <a:cs typeface="Arial" panose="020B0604020202020204" pitchFamily="34" charset="0"/>
              </a:rPr>
              <a:t> prevence nebo snížení </a:t>
            </a:r>
            <a:r>
              <a:rPr lang="cs-CZ" altLang="cs-CZ" sz="1650" dirty="0" err="1">
                <a:latin typeface="Arial" panose="020B0604020202020204" pitchFamily="34" charset="0"/>
                <a:cs typeface="Arial" panose="020B0604020202020204" pitchFamily="34" charset="0"/>
              </a:rPr>
              <a:t>spasticity</a:t>
            </a:r>
            <a:endParaRPr lang="cs-CZ" altLang="cs-CZ" sz="16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  <a:defRPr/>
            </a:pPr>
            <a:r>
              <a:rPr lang="cs-CZ" altLang="cs-CZ" sz="1650" dirty="0">
                <a:latin typeface="Arial" panose="020B0604020202020204" pitchFamily="34" charset="0"/>
                <a:cs typeface="Arial" panose="020B0604020202020204" pitchFamily="34" charset="0"/>
              </a:rPr>
              <a:t> prevence dekubitů, kontraktur a ankylóz</a:t>
            </a:r>
          </a:p>
          <a:p>
            <a:pPr algn="just">
              <a:buFont typeface="Wingdings" panose="05000000000000000000" pitchFamily="2" charset="2"/>
              <a:buChar char="q"/>
              <a:defRPr/>
            </a:pPr>
            <a:r>
              <a:rPr lang="cs-CZ" altLang="cs-CZ" sz="1650" dirty="0">
                <a:latin typeface="Arial" panose="020B0604020202020204" pitchFamily="34" charset="0"/>
                <a:cs typeface="Arial" panose="020B0604020202020204" pitchFamily="34" charset="0"/>
              </a:rPr>
              <a:t> zachování funkčních rezerv klienta</a:t>
            </a:r>
            <a:endParaRPr lang="cs-CZ" altLang="cs-CZ" sz="165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cs-CZ" altLang="cs-CZ" sz="165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42169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60588" y="685522"/>
            <a:ext cx="5686425" cy="750887"/>
          </a:xfrm>
        </p:spPr>
        <p:txBody>
          <a:bodyPr vert="horz" lIns="68580" tIns="34290" rIns="68580" bIns="34290" rtlCol="0" anchor="ctr" anchorCtr="0">
            <a:normAutofit fontScale="90000"/>
          </a:bodyPr>
          <a:lstStyle/>
          <a:p>
            <a:pPr eaLnBrk="1" hangingPunct="1">
              <a:defRPr/>
            </a:pPr>
            <a:r>
              <a:rPr lang="cs-CZ" altLang="cs-CZ" sz="2700" dirty="0">
                <a:latin typeface="Arial" panose="020B0604020202020204" pitchFamily="34" charset="0"/>
                <a:cs typeface="Arial" panose="020B0604020202020204" pitchFamily="34" charset="0"/>
              </a:rPr>
              <a:t>Zásady polohování</a:t>
            </a:r>
            <a:br>
              <a:rPr lang="cs-CZ" altLang="cs-CZ" sz="27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altLang="cs-CZ" sz="2700" u="sng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108251" y="2223295"/>
            <a:ext cx="7200900" cy="33178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1650" dirty="0">
                <a:latin typeface="Arial" panose="020B0604020202020204" pitchFamily="34" charset="0"/>
                <a:cs typeface="Arial" panose="020B0604020202020204" pitchFamily="34" charset="0"/>
              </a:rPr>
              <a:t> řídí se plánem polohování -stanoví sestra na základě zhodnocení stavu a rizika N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1650" dirty="0">
                <a:latin typeface="Arial" panose="020B0604020202020204" pitchFamily="34" charset="0"/>
                <a:cs typeface="Arial" panose="020B0604020202020204" pitchFamily="34" charset="0"/>
              </a:rPr>
              <a:t> polohujeme celých 24 hodin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1650" dirty="0">
                <a:latin typeface="Arial" panose="020B0604020202020204" pitchFamily="34" charset="0"/>
                <a:cs typeface="Arial" panose="020B0604020202020204" pitchFamily="34" charset="0"/>
              </a:rPr>
              <a:t> ve dne po 2. hodinách /v akutní fázi interval kratší/ V noci po 3-4. hodinách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1650" dirty="0">
                <a:latin typeface="Arial" panose="020B0604020202020204" pitchFamily="34" charset="0"/>
                <a:cs typeface="Arial" panose="020B0604020202020204" pitchFamily="34" charset="0"/>
              </a:rPr>
              <a:t> vedeme záznam o polohování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1650" dirty="0">
                <a:latin typeface="Arial" panose="020B0604020202020204" pitchFamily="34" charset="0"/>
                <a:cs typeface="Arial" panose="020B0604020202020204" pitchFamily="34" charset="0"/>
              </a:rPr>
              <a:t> respektujeme fyziologické postavení kloubů –střední poloha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1650" dirty="0">
                <a:latin typeface="Arial" panose="020B0604020202020204" pitchFamily="34" charset="0"/>
                <a:cs typeface="Arial" panose="020B0604020202020204" pitchFamily="34" charset="0"/>
              </a:rPr>
              <a:t> v místě styku kožních ploch či kloubů –vypodložit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650" dirty="0" err="1">
                <a:latin typeface="Arial" panose="020B0604020202020204" pitchFamily="34" charset="0"/>
                <a:cs typeface="Arial" panose="020B0604020202020204" pitchFamily="34" charset="0"/>
              </a:rPr>
              <a:t>plosky</a:t>
            </a:r>
            <a:r>
              <a:rPr lang="cs-CZ" altLang="cs-CZ" sz="1650" dirty="0">
                <a:latin typeface="Arial" panose="020B0604020202020204" pitchFamily="34" charset="0"/>
                <a:cs typeface="Arial" panose="020B0604020202020204" pitchFamily="34" charset="0"/>
              </a:rPr>
              <a:t> nohou zafixovat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1650" dirty="0">
                <a:latin typeface="Arial" panose="020B0604020202020204" pitchFamily="34" charset="0"/>
                <a:cs typeface="Arial" panose="020B0604020202020204" pitchFamily="34" charset="0"/>
              </a:rPr>
              <a:t> šetrná manipulace –nutná spolupráce více osob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1650" dirty="0">
                <a:latin typeface="Arial" panose="020B0604020202020204" pitchFamily="34" charset="0"/>
                <a:cs typeface="Arial" panose="020B0604020202020204" pitchFamily="34" charset="0"/>
              </a:rPr>
              <a:t> střídají se polohy: </a:t>
            </a:r>
            <a:r>
              <a:rPr lang="pl-PL" altLang="cs-CZ" sz="1650" dirty="0">
                <a:latin typeface="Arial" panose="020B0604020202020204" pitchFamily="34" charset="0"/>
                <a:cs typeface="Arial" panose="020B0604020202020204" pitchFamily="34" charset="0"/>
              </a:rPr>
              <a:t>leh na zádech, na boku, na břiše, na druhém boku a mezipolohy</a:t>
            </a:r>
            <a:endParaRPr lang="cs-CZ" altLang="cs-CZ" sz="1275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ástupný symbol pro zápatí 1"/>
          <p:cNvSpPr txBox="1">
            <a:spLocks noGrp="1"/>
          </p:cNvSpPr>
          <p:nvPr/>
        </p:nvSpPr>
        <p:spPr bwMode="auto">
          <a:xfrm>
            <a:off x="5010150" y="5541169"/>
            <a:ext cx="2171700" cy="3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cs-CZ" altLang="cs-CZ" sz="105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7934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74421" y="736977"/>
            <a:ext cx="5632450" cy="750887"/>
          </a:xfrm>
        </p:spPr>
        <p:txBody>
          <a:bodyPr vert="horz" lIns="68580" tIns="34290" rIns="68580" bIns="34290" rtlCol="0" anchor="ctr" anchorCtr="0">
            <a:normAutofit fontScale="90000"/>
          </a:bodyPr>
          <a:lstStyle/>
          <a:p>
            <a:pPr eaLnBrk="1" hangingPunct="1">
              <a:defRPr/>
            </a:pPr>
            <a:r>
              <a:rPr lang="cs-CZ" altLang="cs-CZ" sz="2700" dirty="0">
                <a:latin typeface="Arial" panose="020B0604020202020204" pitchFamily="34" charset="0"/>
                <a:cs typeface="Arial" panose="020B0604020202020204" pitchFamily="34" charset="0"/>
              </a:rPr>
              <a:t>Zásady polohování</a:t>
            </a:r>
            <a:br>
              <a:rPr lang="cs-CZ" altLang="cs-CZ" sz="27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altLang="cs-CZ" sz="2700" u="sng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719513" y="2195957"/>
            <a:ext cx="7200900" cy="33178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altLang="cs-CZ" sz="1650" dirty="0">
                <a:latin typeface="Arial" panose="020B0604020202020204" pitchFamily="34" charset="0"/>
                <a:cs typeface="Arial" panose="020B0604020202020204" pitchFamily="34" charset="0"/>
              </a:rPr>
              <a:t>Při každé změně polohy provádíme:</a:t>
            </a:r>
          </a:p>
          <a:p>
            <a:pPr>
              <a:defRPr/>
            </a:pPr>
            <a:r>
              <a:rPr lang="cs-CZ" altLang="cs-CZ" sz="165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defRPr/>
            </a:pPr>
            <a:r>
              <a:rPr lang="cs-CZ" altLang="cs-CZ" sz="1650" dirty="0">
                <a:latin typeface="Arial" panose="020B0604020202020204" pitchFamily="34" charset="0"/>
                <a:cs typeface="Arial" panose="020B0604020202020204" pitchFamily="34" charset="0"/>
              </a:rPr>
              <a:t>	 úpravu lůžka </a:t>
            </a:r>
          </a:p>
          <a:p>
            <a:pPr>
              <a:defRPr/>
            </a:pPr>
            <a:r>
              <a:rPr lang="cs-CZ" altLang="cs-CZ" sz="1650" dirty="0">
                <a:latin typeface="Arial" panose="020B0604020202020204" pitchFamily="34" charset="0"/>
                <a:cs typeface="Arial" panose="020B0604020202020204" pitchFamily="34" charset="0"/>
              </a:rPr>
              <a:t>       	 péči o kůži - hodnotíme změny, </a:t>
            </a:r>
          </a:p>
          <a:p>
            <a:pPr>
              <a:defRPr/>
            </a:pPr>
            <a:r>
              <a:rPr lang="cs-CZ" altLang="cs-CZ" sz="1650" dirty="0">
                <a:latin typeface="Arial" panose="020B0604020202020204" pitchFamily="34" charset="0"/>
                <a:cs typeface="Arial" panose="020B0604020202020204" pitchFamily="34" charset="0"/>
              </a:rPr>
              <a:t>		         vzhled kůže, </a:t>
            </a:r>
          </a:p>
          <a:p>
            <a:pPr>
              <a:defRPr/>
            </a:pPr>
            <a:r>
              <a:rPr lang="cs-CZ" altLang="cs-CZ" sz="1650" dirty="0">
                <a:latin typeface="Arial" panose="020B0604020202020204" pitchFamily="34" charset="0"/>
                <a:cs typeface="Arial" panose="020B0604020202020204" pitchFamily="34" charset="0"/>
              </a:rPr>
              <a:t>		         prokrvení, 			</a:t>
            </a:r>
          </a:p>
          <a:p>
            <a:pPr>
              <a:defRPr/>
            </a:pPr>
            <a:r>
              <a:rPr lang="cs-CZ" altLang="cs-CZ" sz="1650" dirty="0">
                <a:latin typeface="Arial" panose="020B0604020202020204" pitchFamily="34" charset="0"/>
                <a:cs typeface="Arial" panose="020B0604020202020204" pitchFamily="34" charset="0"/>
              </a:rPr>
              <a:t>		         bolest, pocity klienta</a:t>
            </a:r>
          </a:p>
          <a:p>
            <a:pPr>
              <a:defRPr/>
            </a:pPr>
            <a:r>
              <a:rPr lang="cs-CZ" altLang="cs-CZ" sz="1650" dirty="0">
                <a:latin typeface="Arial" panose="020B0604020202020204" pitchFamily="34" charset="0"/>
                <a:cs typeface="Arial" panose="020B0604020202020204" pitchFamily="34" charset="0"/>
              </a:rPr>
              <a:t>	     </a:t>
            </a:r>
          </a:p>
          <a:p>
            <a:pPr>
              <a:defRPr/>
            </a:pPr>
            <a:r>
              <a:rPr lang="cs-CZ" altLang="cs-CZ" sz="165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defRPr/>
            </a:pPr>
            <a:r>
              <a:rPr lang="cs-CZ" altLang="cs-CZ" sz="1650" dirty="0">
                <a:latin typeface="Arial" panose="020B0604020202020204" pitchFamily="34" charset="0"/>
                <a:cs typeface="Arial" panose="020B0604020202020204" pitchFamily="34" charset="0"/>
              </a:rPr>
              <a:t>	ošetření kůže</a:t>
            </a:r>
            <a:endParaRPr lang="cs-CZ" altLang="cs-CZ" sz="165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Šipka doprava 2"/>
          <p:cNvSpPr/>
          <p:nvPr/>
        </p:nvSpPr>
        <p:spPr>
          <a:xfrm>
            <a:off x="3827862" y="2741964"/>
            <a:ext cx="647700" cy="1809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sz="1350"/>
          </a:p>
        </p:txBody>
      </p:sp>
      <p:sp>
        <p:nvSpPr>
          <p:cNvPr id="6" name="Šipka doprava 5"/>
          <p:cNvSpPr/>
          <p:nvPr/>
        </p:nvSpPr>
        <p:spPr>
          <a:xfrm>
            <a:off x="3827862" y="3094411"/>
            <a:ext cx="647700" cy="182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sz="1350"/>
          </a:p>
        </p:txBody>
      </p:sp>
      <p:sp>
        <p:nvSpPr>
          <p:cNvPr id="4" name="Šipka dolů 3"/>
          <p:cNvSpPr/>
          <p:nvPr/>
        </p:nvSpPr>
        <p:spPr>
          <a:xfrm>
            <a:off x="5209548" y="3854894"/>
            <a:ext cx="182165" cy="5881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sz="135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629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35550" y="1214439"/>
            <a:ext cx="5632450" cy="750887"/>
          </a:xfrm>
        </p:spPr>
        <p:txBody>
          <a:bodyPr vert="horz" lIns="68580" tIns="34290" rIns="68580" bIns="34290" rtlCol="0" anchor="ctr" anchorCtr="0">
            <a:normAutofit fontScale="90000"/>
          </a:bodyPr>
          <a:lstStyle/>
          <a:p>
            <a:pPr eaLnBrk="1" hangingPunct="1">
              <a:defRPr/>
            </a:pPr>
            <a:r>
              <a:rPr lang="cs-CZ" altLang="cs-CZ" sz="2700">
                <a:latin typeface="Arial" panose="020B0604020202020204" pitchFamily="34" charset="0"/>
                <a:cs typeface="Arial" panose="020B0604020202020204" pitchFamily="34" charset="0"/>
              </a:rPr>
              <a:t>Zásady polohování</a:t>
            </a:r>
            <a:br>
              <a:rPr lang="cs-CZ" altLang="cs-CZ" sz="2700" u="sng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altLang="cs-CZ" sz="2700" u="sng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305050" y="1965326"/>
            <a:ext cx="7200900" cy="3317875"/>
          </a:xfrm>
        </p:spPr>
        <p:txBody>
          <a:bodyPr>
            <a:normAutofit/>
          </a:bodyPr>
          <a:lstStyle/>
          <a:p>
            <a:pPr>
              <a:spcAft>
                <a:spcPts val="900"/>
              </a:spcAft>
              <a:defRPr/>
            </a:pPr>
            <a:r>
              <a:rPr lang="cs-CZ" altLang="cs-CZ" sz="210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Polohování </a:t>
            </a:r>
          </a:p>
          <a:p>
            <a:pPr algn="just">
              <a:defRPr/>
            </a:pPr>
            <a:r>
              <a:rPr lang="cs-CZ" altLang="cs-CZ" sz="1650" dirty="0">
                <a:latin typeface="Arial" panose="020B0604020202020204" pitchFamily="34" charset="0"/>
                <a:cs typeface="Arial" panose="020B0604020202020204" pitchFamily="34" charset="0"/>
              </a:rPr>
              <a:t>Na zádech, supinační poloha</a:t>
            </a:r>
          </a:p>
          <a:p>
            <a:pPr algn="just">
              <a:defRPr/>
            </a:pPr>
            <a:endParaRPr lang="cs-CZ" altLang="cs-CZ" sz="16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  <a:defRPr/>
            </a:pPr>
            <a:endParaRPr lang="cs-CZ" altLang="cs-CZ" sz="16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  <a:defRPr/>
            </a:pPr>
            <a:endParaRPr lang="cs-CZ" altLang="cs-CZ" sz="16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cs-CZ" altLang="cs-CZ" sz="165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  <a:defRPr/>
            </a:pPr>
            <a:endParaRPr lang="cs-CZ" altLang="cs-CZ" sz="165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  <a:defRPr/>
            </a:pPr>
            <a:endParaRPr lang="cs-CZ" altLang="cs-CZ" sz="165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cs-CZ" altLang="cs-CZ" sz="165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  <a:defRPr/>
            </a:pPr>
            <a:endParaRPr lang="cs-CZ" altLang="cs-CZ" sz="165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38" y="3213498"/>
            <a:ext cx="2024063" cy="2434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347" y="3158729"/>
            <a:ext cx="3100388" cy="227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27105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95737" y="572693"/>
            <a:ext cx="5740400" cy="695325"/>
          </a:xfrm>
        </p:spPr>
        <p:txBody>
          <a:bodyPr vert="horz" lIns="68580" tIns="34290" rIns="68580" bIns="34290" rtlCol="0" anchor="ctr" anchorCtr="0">
            <a:normAutofit fontScale="90000"/>
          </a:bodyPr>
          <a:lstStyle/>
          <a:p>
            <a:pPr eaLnBrk="1" hangingPunct="1">
              <a:defRPr/>
            </a:pPr>
            <a:r>
              <a:rPr lang="cs-CZ" altLang="cs-CZ" sz="2700" dirty="0">
                <a:latin typeface="Arial" panose="020B0604020202020204" pitchFamily="34" charset="0"/>
                <a:cs typeface="Arial" panose="020B0604020202020204" pitchFamily="34" charset="0"/>
              </a:rPr>
              <a:t>Zásady polohování</a:t>
            </a:r>
            <a:br>
              <a:rPr lang="cs-CZ" altLang="cs-CZ" sz="27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altLang="cs-CZ" sz="2700" u="sng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447132" y="1852020"/>
            <a:ext cx="5678487" cy="348138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Aft>
                <a:spcPts val="900"/>
              </a:spcAft>
              <a:defRPr/>
            </a:pPr>
            <a:r>
              <a:rPr lang="cs-CZ" altLang="cs-CZ" sz="210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Polohování</a:t>
            </a:r>
            <a:r>
              <a:rPr lang="cs-CZ" altLang="cs-CZ" sz="2475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80000"/>
              </a:lnSpc>
              <a:defRPr/>
            </a:pPr>
            <a:r>
              <a:rPr lang="cs-CZ" altLang="cs-CZ" sz="1650" dirty="0">
                <a:latin typeface="Arial" panose="020B0604020202020204" pitchFamily="34" charset="0"/>
                <a:cs typeface="Arial" panose="020B0604020202020204" pitchFamily="34" charset="0"/>
              </a:rPr>
              <a:t>Laterální poloha</a:t>
            </a:r>
          </a:p>
          <a:p>
            <a:pPr algn="just">
              <a:lnSpc>
                <a:spcPct val="80000"/>
              </a:lnSpc>
              <a:defRPr/>
            </a:pPr>
            <a:endParaRPr lang="cs-CZ" altLang="cs-CZ" sz="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defRPr/>
            </a:pPr>
            <a:endParaRPr lang="cs-CZ" altLang="cs-CZ" sz="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defRPr/>
            </a:pPr>
            <a:endParaRPr lang="cs-CZ" altLang="cs-CZ" sz="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endParaRPr lang="cs-CZ" altLang="cs-CZ" sz="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defRPr/>
            </a:pPr>
            <a:endParaRPr lang="cs-CZ" altLang="cs-CZ" sz="75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endParaRPr lang="cs-CZ" altLang="cs-CZ" sz="75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endParaRPr lang="cs-CZ" altLang="cs-CZ" sz="75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defRPr/>
            </a:pPr>
            <a:endParaRPr lang="cs-CZ" altLang="cs-CZ" sz="75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defRPr/>
            </a:pPr>
            <a:endParaRPr lang="cs-CZ" altLang="cs-CZ" sz="75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defRPr/>
            </a:pPr>
            <a:endParaRPr lang="cs-CZ" altLang="cs-CZ" sz="75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defRPr/>
            </a:pPr>
            <a:endParaRPr lang="cs-CZ" altLang="cs-CZ" sz="75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cs-CZ" altLang="cs-CZ" sz="75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>
              <a:lnSpc>
                <a:spcPct val="80000"/>
              </a:lnSpc>
              <a:defRPr/>
            </a:pPr>
            <a:endParaRPr lang="cs-CZ" altLang="cs-CZ" sz="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cs-CZ" altLang="cs-CZ" sz="75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>
              <a:lnSpc>
                <a:spcPct val="80000"/>
              </a:lnSpc>
              <a:defRPr/>
            </a:pPr>
            <a:endParaRPr lang="cs-CZ" altLang="cs-CZ" sz="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defRPr/>
            </a:pPr>
            <a:endParaRPr lang="cs-CZ" alt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defRPr/>
            </a:pPr>
            <a:endParaRPr lang="cs-CZ" alt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defRPr/>
            </a:pPr>
            <a:endParaRPr lang="cs-CZ" alt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defRPr/>
            </a:pPr>
            <a:endParaRPr lang="cs-CZ" alt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defRPr/>
            </a:pPr>
            <a:endParaRPr lang="cs-CZ" alt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cs-CZ" altLang="cs-CZ" sz="105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altLang="cs-CZ" sz="1275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cs-CZ" altLang="cs-CZ" sz="1275" dirty="0" err="1">
                <a:latin typeface="Arial" panose="020B0604020202020204" pitchFamily="34" charset="0"/>
                <a:cs typeface="Arial" panose="020B0604020202020204" pitchFamily="34" charset="0"/>
              </a:rPr>
              <a:t>Simsova</a:t>
            </a:r>
            <a:r>
              <a:rPr lang="cs-CZ" altLang="cs-CZ" sz="1275" dirty="0">
                <a:latin typeface="Arial" panose="020B0604020202020204" pitchFamily="34" charset="0"/>
                <a:cs typeface="Arial" panose="020B0604020202020204" pitchFamily="34" charset="0"/>
              </a:rPr>
              <a:t> poloha</a:t>
            </a:r>
          </a:p>
          <a:p>
            <a:pPr algn="just">
              <a:lnSpc>
                <a:spcPct val="80000"/>
              </a:lnSpc>
              <a:defRPr/>
            </a:pPr>
            <a:endParaRPr lang="cs-CZ" altLang="cs-CZ" sz="75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3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382" y="3644506"/>
            <a:ext cx="3027760" cy="227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6" y="2511030"/>
            <a:ext cx="3726656" cy="1029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937" y="3807620"/>
            <a:ext cx="1796653" cy="118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zápatí 1"/>
          <p:cNvSpPr txBox="1">
            <a:spLocks noGrp="1"/>
          </p:cNvSpPr>
          <p:nvPr/>
        </p:nvSpPr>
        <p:spPr bwMode="auto">
          <a:xfrm>
            <a:off x="5172075" y="5703094"/>
            <a:ext cx="2171700" cy="3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cs-CZ" altLang="cs-CZ" sz="105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442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FDDDE2-571A-42CF-AB56-07AC318DB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F435EA-F830-4C4C-9EE6-3224D9DCA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EE1F1AAF-B1F9-48F5-A4C2-9A09B9141B8F}"/>
              </a:ext>
            </a:extLst>
          </p:cNvPr>
          <p:cNvGraphicFramePr>
            <a:graphicFrameLocks/>
          </p:cNvGraphicFramePr>
          <p:nvPr/>
        </p:nvGraphicFramePr>
        <p:xfrm>
          <a:off x="1955074" y="240040"/>
          <a:ext cx="8321040" cy="6314131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943904">
                  <a:extLst>
                    <a:ext uri="{9D8B030D-6E8A-4147-A177-3AD203B41FA5}">
                      <a16:colId xmlns:a16="http://schemas.microsoft.com/office/drawing/2014/main" val="3087960326"/>
                    </a:ext>
                  </a:extLst>
                </a:gridCol>
                <a:gridCol w="7377136">
                  <a:extLst>
                    <a:ext uri="{9D8B030D-6E8A-4147-A177-3AD203B41FA5}">
                      <a16:colId xmlns:a16="http://schemas.microsoft.com/office/drawing/2014/main" val="1924424373"/>
                    </a:ext>
                  </a:extLst>
                </a:gridCol>
              </a:tblGrid>
              <a:tr h="202016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Termín setkání</a:t>
                      </a:r>
                      <a:r>
                        <a:rPr lang="en-US" sz="1800" dirty="0">
                          <a:effectLst/>
                        </a:rPr>
                        <a:t>​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" marR="4801" marT="4801" marB="4801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4000" dirty="0">
                          <a:effectLst/>
                        </a:rPr>
                        <a:t>Studijní plán</a:t>
                      </a:r>
                      <a:r>
                        <a:rPr lang="en-US" sz="4000" dirty="0">
                          <a:effectLst/>
                        </a:rPr>
                        <a:t>​</a:t>
                      </a:r>
                      <a:endParaRPr lang="cs-CZ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" marR="4801" marT="4801" marB="4801"/>
                </a:tc>
                <a:extLst>
                  <a:ext uri="{0D108BD9-81ED-4DB2-BD59-A6C34878D82A}">
                    <a16:rowId xmlns:a16="http://schemas.microsoft.com/office/drawing/2014/main" val="1441060608"/>
                  </a:ext>
                </a:extLst>
              </a:tr>
              <a:tr h="1161707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14. 9.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" marR="4801" marT="4801" marB="4801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80340" algn="l"/>
                        </a:tabLst>
                      </a:pPr>
                      <a:r>
                        <a:rPr lang="cs-CZ" sz="1400" dirty="0">
                          <a:effectLst/>
                        </a:rPr>
                        <a:t>  Historický vývoj ošetřovatelství </a:t>
                      </a:r>
                    </a:p>
                    <a:p>
                      <a:pPr marL="7683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Charakteristika oboru</a:t>
                      </a:r>
                    </a:p>
                    <a:p>
                      <a:pPr marL="7683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Koncepce ošetřovatelství</a:t>
                      </a:r>
                    </a:p>
                    <a:p>
                      <a:pPr marL="7683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Úkoly </a:t>
                      </a:r>
                      <a:r>
                        <a:rPr lang="cs-CZ" sz="1400" dirty="0" err="1">
                          <a:effectLst/>
                        </a:rPr>
                        <a:t>optometristu</a:t>
                      </a:r>
                      <a:r>
                        <a:rPr lang="cs-CZ" sz="1400" dirty="0">
                          <a:effectLst/>
                        </a:rPr>
                        <a:t> v rámci MDT</a:t>
                      </a:r>
                    </a:p>
                    <a:p>
                      <a:pPr marL="76835"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Deficit sebepéče při pohybu</a:t>
                      </a:r>
                    </a:p>
                    <a:p>
                      <a:pPr marL="76835"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Polohování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" marR="4801" marT="4801" marB="4801"/>
                </a:tc>
                <a:extLst>
                  <a:ext uri="{0D108BD9-81ED-4DB2-BD59-A6C34878D82A}">
                    <a16:rowId xmlns:a16="http://schemas.microsoft.com/office/drawing/2014/main" val="4163223611"/>
                  </a:ext>
                </a:extLst>
              </a:tr>
              <a:tr h="1068263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12. 10.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" marR="4801" marT="4801" marB="4801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80340" algn="l"/>
                        </a:tabLst>
                      </a:pPr>
                      <a:r>
                        <a:rPr lang="cs-CZ" sz="1400" dirty="0">
                          <a:effectLst/>
                        </a:rPr>
                        <a:t>  Etický kodex nelékařských zdravotnických pracovníků</a:t>
                      </a:r>
                    </a:p>
                    <a:p>
                      <a:pPr marL="7683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Práva pacientů, Práva hospitalizovaných dětí</a:t>
                      </a:r>
                    </a:p>
                    <a:p>
                      <a:pPr marL="7683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Zdraví, nemoc, holistické teorie vzniku nemoci, Ochrana zdraví sestry, pacienta</a:t>
                      </a:r>
                    </a:p>
                    <a:p>
                      <a:pPr marL="76835"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Dekubity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" marR="4801" marT="4801" marB="4801"/>
                </a:tc>
                <a:extLst>
                  <a:ext uri="{0D108BD9-81ED-4DB2-BD59-A6C34878D82A}">
                    <a16:rowId xmlns:a16="http://schemas.microsoft.com/office/drawing/2014/main" val="1456625659"/>
                  </a:ext>
                </a:extLst>
              </a:tr>
              <a:tr h="585892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26. 10.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" marR="4801" marT="4801" marB="4801"/>
                </a:tc>
                <a:tc>
                  <a:txBody>
                    <a:bodyPr/>
                    <a:lstStyle/>
                    <a:p>
                      <a:pPr marL="7683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Dezinfekce sterilizace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cs-CZ" sz="1400" dirty="0">
                          <a:effectLst/>
                        </a:rPr>
                        <a:t>   Nákazy spojené s nemocničním prostředím </a:t>
                      </a:r>
                    </a:p>
                    <a:p>
                      <a:pPr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   Kategorie lidských potřeb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" marR="4801" marT="4801" marB="4801"/>
                </a:tc>
                <a:extLst>
                  <a:ext uri="{0D108BD9-81ED-4DB2-BD59-A6C34878D82A}">
                    <a16:rowId xmlns:a16="http://schemas.microsoft.com/office/drawing/2014/main" val="1319941529"/>
                  </a:ext>
                </a:extLst>
              </a:tr>
              <a:tr h="375246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9. 11.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" marR="4801" marT="4801" marB="4801"/>
                </a:tc>
                <a:tc>
                  <a:txBody>
                    <a:bodyPr/>
                    <a:lstStyle/>
                    <a:p>
                      <a:pPr marL="7683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Ošetřovatelství v oftalmologii	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" marR="4801" marT="4801" marB="4801"/>
                </a:tc>
                <a:extLst>
                  <a:ext uri="{0D108BD9-81ED-4DB2-BD59-A6C34878D82A}">
                    <a16:rowId xmlns:a16="http://schemas.microsoft.com/office/drawing/2014/main" val="1355022536"/>
                  </a:ext>
                </a:extLst>
              </a:tr>
              <a:tr h="585892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23. 11.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" marR="4801" marT="4801" marB="4801"/>
                </a:tc>
                <a:tc>
                  <a:txBody>
                    <a:bodyPr/>
                    <a:lstStyle/>
                    <a:p>
                      <a:pPr marL="7683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Ošetřovatelské postupy v oftalmologii</a:t>
                      </a:r>
                    </a:p>
                    <a:p>
                      <a:pPr marL="7683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Práce s dětským pacientem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" marR="4801" marT="4801" marB="4801"/>
                </a:tc>
                <a:extLst>
                  <a:ext uri="{0D108BD9-81ED-4DB2-BD59-A6C34878D82A}">
                    <a16:rowId xmlns:a16="http://schemas.microsoft.com/office/drawing/2014/main" val="3470036371"/>
                  </a:ext>
                </a:extLst>
              </a:tr>
              <a:tr h="1007466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7. 12.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" marR="4801" marT="4801" marB="4801"/>
                </a:tc>
                <a:tc>
                  <a:txBody>
                    <a:bodyPr/>
                    <a:lstStyle/>
                    <a:p>
                      <a:pPr marL="7683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Zajišťování kvality ošetřovatelské péče</a:t>
                      </a:r>
                    </a:p>
                    <a:p>
                      <a:pPr marL="7683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Ošetřovatelský proces v oftalmologii</a:t>
                      </a:r>
                    </a:p>
                    <a:p>
                      <a:pPr marL="7683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Pozorování nemocného </a:t>
                      </a:r>
                    </a:p>
                    <a:p>
                      <a:pPr marL="7683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Ošetřovatelská dokumentace</a:t>
                      </a:r>
                    </a:p>
                    <a:p>
                      <a:pPr marL="7683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Urgentní péče v oftalmologii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" marR="4801" marT="4801" marB="4801"/>
                </a:tc>
                <a:extLst>
                  <a:ext uri="{0D108BD9-81ED-4DB2-BD59-A6C34878D82A}">
                    <a16:rowId xmlns:a16="http://schemas.microsoft.com/office/drawing/2014/main" val="1856725258"/>
                  </a:ext>
                </a:extLst>
              </a:tr>
              <a:tr h="585892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Doplňující témata 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" marR="4801" marT="4801" marB="4801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400" dirty="0" err="1">
                          <a:effectLst/>
                        </a:rPr>
                        <a:t>Paliativní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péče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endParaRPr lang="cs-CZ" sz="1400" dirty="0">
                        <a:effectLst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cs-CZ" sz="1400" dirty="0" err="1">
                          <a:effectLst/>
                        </a:rPr>
                        <a:t>Transkulturní</a:t>
                      </a:r>
                      <a:r>
                        <a:rPr lang="cs-CZ" sz="1400" dirty="0">
                          <a:effectLst/>
                        </a:rPr>
                        <a:t> ošetřovatelství</a:t>
                      </a:r>
                    </a:p>
                    <a:p>
                      <a:pPr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Komunitní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péče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preventivní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programy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" marR="4801" marT="4801" marB="4801"/>
                </a:tc>
                <a:extLst>
                  <a:ext uri="{0D108BD9-81ED-4DB2-BD59-A6C34878D82A}">
                    <a16:rowId xmlns:a16="http://schemas.microsoft.com/office/drawing/2014/main" val="366869936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9813320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0941" y="434509"/>
            <a:ext cx="5686425" cy="750887"/>
          </a:xfrm>
        </p:spPr>
        <p:txBody>
          <a:bodyPr vert="horz" lIns="68580" tIns="34290" rIns="68580" bIns="34290" rtlCol="0" anchor="ctr" anchorCtr="0">
            <a:normAutofit fontScale="90000"/>
          </a:bodyPr>
          <a:lstStyle/>
          <a:p>
            <a:pPr eaLnBrk="1" hangingPunct="1">
              <a:defRPr/>
            </a:pPr>
            <a:r>
              <a:rPr lang="cs-CZ" altLang="cs-CZ" sz="2700" dirty="0">
                <a:latin typeface="Arial" panose="020B0604020202020204" pitchFamily="34" charset="0"/>
                <a:cs typeface="Arial" panose="020B0604020202020204" pitchFamily="34" charset="0"/>
              </a:rPr>
              <a:t>Zásady polohování</a:t>
            </a:r>
            <a:br>
              <a:rPr lang="cs-CZ" altLang="cs-CZ" sz="27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altLang="cs-CZ" sz="2700" u="sng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970028" y="1639889"/>
            <a:ext cx="3186113" cy="33940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Aft>
                <a:spcPts val="900"/>
              </a:spcAft>
              <a:defRPr/>
            </a:pPr>
            <a:r>
              <a:rPr lang="cs-CZ" altLang="cs-CZ" sz="210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Polohování </a:t>
            </a:r>
          </a:p>
          <a:p>
            <a:pPr algn="just">
              <a:lnSpc>
                <a:spcPct val="80000"/>
              </a:lnSpc>
              <a:defRPr/>
            </a:pPr>
            <a:r>
              <a:rPr lang="cs-CZ" altLang="cs-CZ" sz="1650" dirty="0">
                <a:latin typeface="Arial" panose="020B0604020202020204" pitchFamily="34" charset="0"/>
                <a:cs typeface="Arial" panose="020B0604020202020204" pitchFamily="34" charset="0"/>
              </a:rPr>
              <a:t>Abdukční poloha horní končetiny</a:t>
            </a:r>
          </a:p>
          <a:p>
            <a:pPr algn="just">
              <a:lnSpc>
                <a:spcPct val="80000"/>
              </a:lnSpc>
              <a:defRPr/>
            </a:pPr>
            <a:endParaRPr lang="cs-CZ" altLang="cs-CZ" sz="16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defRPr/>
            </a:pPr>
            <a:endParaRPr lang="cs-CZ" altLang="cs-CZ" sz="16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1650" dirty="0">
                <a:latin typeface="Arial" panose="020B0604020202020204" pitchFamily="34" charset="0"/>
                <a:cs typeface="Arial" panose="020B0604020202020204" pitchFamily="34" charset="0"/>
              </a:rPr>
              <a:t>lze aplikovat na boku i na        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1650" dirty="0">
                <a:latin typeface="Arial" panose="020B0604020202020204" pitchFamily="34" charset="0"/>
                <a:cs typeface="Arial" panose="020B0604020202020204" pitchFamily="34" charset="0"/>
              </a:rPr>
              <a:t>Zádech</a:t>
            </a:r>
          </a:p>
          <a:p>
            <a:pPr>
              <a:lnSpc>
                <a:spcPct val="80000"/>
              </a:lnSpc>
              <a:defRPr/>
            </a:pPr>
            <a:endParaRPr lang="cs-CZ" altLang="cs-CZ" sz="16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1650" dirty="0">
                <a:latin typeface="Arial" panose="020B0604020202020204" pitchFamily="34" charset="0"/>
                <a:cs typeface="Arial" panose="020B0604020202020204" pitchFamily="34" charset="0"/>
              </a:rPr>
              <a:t>možno obměňovat polohy předloktí a dlaně</a:t>
            </a:r>
          </a:p>
          <a:p>
            <a:pPr>
              <a:lnSpc>
                <a:spcPct val="80000"/>
              </a:lnSpc>
              <a:defRPr/>
            </a:pPr>
            <a:endParaRPr lang="cs-CZ" altLang="cs-CZ" sz="16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1650" dirty="0">
                <a:latin typeface="Arial" panose="020B0604020202020204" pitchFamily="34" charset="0"/>
                <a:cs typeface="Arial" panose="020B0604020202020204" pitchFamily="34" charset="0"/>
              </a:rPr>
              <a:t>končetina do 90</a:t>
            </a:r>
            <a:r>
              <a:rPr lang="cs-CZ" altLang="cs-CZ" sz="1650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altLang="cs-CZ" sz="1650" dirty="0">
                <a:latin typeface="Arial" panose="020B0604020202020204" pitchFamily="34" charset="0"/>
                <a:cs typeface="Arial" panose="020B0604020202020204" pitchFamily="34" charset="0"/>
              </a:rPr>
              <a:t>  v rameni (úhel mezi paží a trupem)</a:t>
            </a:r>
            <a:endParaRPr lang="cs-CZ" altLang="cs-CZ" sz="45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cs-CZ" altLang="cs-CZ" sz="45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>
              <a:lnSpc>
                <a:spcPct val="80000"/>
              </a:lnSpc>
              <a:defRPr/>
            </a:pPr>
            <a:endParaRPr lang="cs-CZ" altLang="cs-CZ" sz="4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cs-CZ" altLang="cs-CZ" sz="45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>
              <a:lnSpc>
                <a:spcPct val="80000"/>
              </a:lnSpc>
              <a:defRPr/>
            </a:pPr>
            <a:endParaRPr lang="cs-CZ" altLang="cs-CZ" sz="45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047" y="2233613"/>
            <a:ext cx="2180034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42197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5082" y="452439"/>
            <a:ext cx="5686425" cy="750887"/>
          </a:xfrm>
        </p:spPr>
        <p:txBody>
          <a:bodyPr vert="horz" lIns="68580" tIns="34290" rIns="68580" bIns="34290" rtlCol="0" anchor="ctr" anchorCtr="0">
            <a:normAutofit fontScale="90000"/>
          </a:bodyPr>
          <a:lstStyle/>
          <a:p>
            <a:pPr eaLnBrk="1" hangingPunct="1">
              <a:defRPr/>
            </a:pPr>
            <a:r>
              <a:rPr lang="cs-CZ" altLang="cs-CZ" sz="2700" dirty="0">
                <a:latin typeface="Arial" panose="020B0604020202020204" pitchFamily="34" charset="0"/>
                <a:cs typeface="Arial" panose="020B0604020202020204" pitchFamily="34" charset="0"/>
              </a:rPr>
              <a:t>Zásady polohování</a:t>
            </a:r>
            <a:r>
              <a:rPr lang="cs-CZ" altLang="cs-CZ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cs-CZ" altLang="cs-CZ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cs-CZ" altLang="cs-CZ" sz="3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895600" y="2107011"/>
            <a:ext cx="3563938" cy="33940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Aft>
                <a:spcPts val="900"/>
              </a:spcAft>
              <a:defRPr/>
            </a:pPr>
            <a:r>
              <a:rPr lang="cs-CZ" altLang="cs-CZ" sz="210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Polohování </a:t>
            </a:r>
          </a:p>
          <a:p>
            <a:pPr algn="just">
              <a:lnSpc>
                <a:spcPct val="80000"/>
              </a:lnSpc>
              <a:defRPr/>
            </a:pPr>
            <a:r>
              <a:rPr lang="cs-CZ" altLang="cs-CZ" sz="1650" dirty="0">
                <a:latin typeface="Arial" panose="020B0604020202020204" pitchFamily="34" charset="0"/>
                <a:cs typeface="Arial" panose="020B0604020202020204" pitchFamily="34" charset="0"/>
              </a:rPr>
              <a:t>Elevační poloha horní končetiny</a:t>
            </a:r>
          </a:p>
          <a:p>
            <a:pPr algn="just">
              <a:lnSpc>
                <a:spcPct val="80000"/>
              </a:lnSpc>
              <a:defRPr/>
            </a:pPr>
            <a:endParaRPr lang="cs-CZ" altLang="cs-CZ" sz="16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defRPr/>
            </a:pPr>
            <a:endParaRPr lang="cs-CZ" altLang="cs-CZ" sz="16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1650" dirty="0">
                <a:latin typeface="Arial" panose="020B0604020202020204" pitchFamily="34" charset="0"/>
                <a:cs typeface="Arial" panose="020B0604020202020204" pitchFamily="34" charset="0"/>
              </a:rPr>
              <a:t>možno na zádech i boku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1650" dirty="0">
                <a:latin typeface="Arial" panose="020B0604020202020204" pitchFamily="34" charset="0"/>
                <a:cs typeface="Arial" panose="020B0604020202020204" pitchFamily="34" charset="0"/>
              </a:rPr>
              <a:t>končetina ve flexi nad 90</a:t>
            </a:r>
            <a:r>
              <a:rPr lang="cs-CZ" altLang="cs-CZ" sz="1650" baseline="300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cs-CZ" altLang="cs-CZ" sz="1650" dirty="0">
                <a:latin typeface="Arial" panose="020B0604020202020204" pitchFamily="34" charset="0"/>
                <a:cs typeface="Arial" panose="020B0604020202020204" pitchFamily="34" charset="0"/>
              </a:rPr>
              <a:t>v rameni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1650" dirty="0">
                <a:latin typeface="Arial" panose="020B0604020202020204" pitchFamily="34" charset="0"/>
                <a:cs typeface="Arial" panose="020B0604020202020204" pitchFamily="34" charset="0"/>
              </a:rPr>
              <a:t>tato poloha výrazně zlepšuje ventilaci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1650" dirty="0">
                <a:latin typeface="Arial" panose="020B0604020202020204" pitchFamily="34" charset="0"/>
                <a:cs typeface="Arial" panose="020B0604020202020204" pitchFamily="34" charset="0"/>
              </a:rPr>
              <a:t>pozor na subluxační postavení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endParaRPr lang="cs-CZ" altLang="cs-CZ" sz="16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defRPr/>
            </a:pPr>
            <a:endParaRPr lang="cs-CZ" altLang="cs-CZ" sz="4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defRPr/>
            </a:pPr>
            <a:endParaRPr lang="cs-CZ" altLang="cs-CZ" sz="4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endParaRPr lang="cs-CZ" altLang="cs-CZ" sz="4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defRPr/>
            </a:pPr>
            <a:endParaRPr lang="cs-CZ" altLang="cs-CZ" sz="45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endParaRPr lang="cs-CZ" altLang="cs-CZ" sz="45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endParaRPr lang="cs-CZ" altLang="cs-CZ" sz="45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defRPr/>
            </a:pPr>
            <a:endParaRPr lang="cs-CZ" altLang="cs-CZ" sz="45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defRPr/>
            </a:pPr>
            <a:endParaRPr lang="cs-CZ" altLang="cs-CZ" sz="45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defRPr/>
            </a:pPr>
            <a:endParaRPr lang="cs-CZ" altLang="cs-CZ" sz="45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defRPr/>
            </a:pPr>
            <a:endParaRPr lang="cs-CZ" altLang="cs-CZ" sz="45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cs-CZ" altLang="cs-CZ" sz="45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>
              <a:lnSpc>
                <a:spcPct val="80000"/>
              </a:lnSpc>
              <a:defRPr/>
            </a:pPr>
            <a:endParaRPr lang="cs-CZ" altLang="cs-CZ" sz="4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cs-CZ" altLang="cs-CZ" sz="45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>
              <a:lnSpc>
                <a:spcPct val="80000"/>
              </a:lnSpc>
              <a:defRPr/>
            </a:pPr>
            <a:endParaRPr lang="cs-CZ" altLang="cs-CZ" sz="45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837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898" y="2600326"/>
            <a:ext cx="1604963" cy="240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3214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26303" y="533308"/>
            <a:ext cx="5632450" cy="695325"/>
          </a:xfrm>
        </p:spPr>
        <p:txBody>
          <a:bodyPr vert="horz" lIns="68580" tIns="34290" rIns="68580" bIns="34290" rtlCol="0" anchor="ctr" anchorCtr="0">
            <a:normAutofit/>
          </a:bodyPr>
          <a:lstStyle/>
          <a:p>
            <a:pPr eaLnBrk="1" hangingPunct="1"/>
            <a:r>
              <a:rPr lang="cs-CZ" altLang="cs-CZ" sz="2700" dirty="0">
                <a:latin typeface="Arial" panose="020B0604020202020204" pitchFamily="34" charset="0"/>
                <a:cs typeface="Arial" panose="020B0604020202020204" pitchFamily="34" charset="0"/>
              </a:rPr>
              <a:t>Zásady polohování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736112" y="2152079"/>
            <a:ext cx="3240088" cy="33940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Aft>
                <a:spcPts val="900"/>
              </a:spcAft>
              <a:defRPr/>
            </a:pPr>
            <a:r>
              <a:rPr lang="cs-CZ" altLang="cs-CZ" sz="210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Polohování 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1650" dirty="0">
                <a:latin typeface="Arial" panose="020B0604020202020204" pitchFamily="34" charset="0"/>
                <a:cs typeface="Arial" panose="020B0604020202020204" pitchFamily="34" charset="0"/>
              </a:rPr>
              <a:t> Poloha DKK v poloze na zádech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endParaRPr lang="cs-CZ" altLang="cs-CZ" sz="16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1650" dirty="0">
                <a:latin typeface="Arial" panose="020B0604020202020204" pitchFamily="34" charset="0"/>
                <a:cs typeface="Arial" panose="020B0604020202020204" pitchFamily="34" charset="0"/>
              </a:rPr>
              <a:t> paty bez kontaktu s podložkou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650" dirty="0" err="1">
                <a:latin typeface="Arial" panose="020B0604020202020204" pitchFamily="34" charset="0"/>
                <a:cs typeface="Arial" panose="020B0604020202020204" pitchFamily="34" charset="0"/>
              </a:rPr>
              <a:t>plosky</a:t>
            </a:r>
            <a:r>
              <a:rPr lang="cs-CZ" altLang="cs-CZ" sz="1650" dirty="0">
                <a:latin typeface="Arial" panose="020B0604020202020204" pitchFamily="34" charset="0"/>
                <a:cs typeface="Arial" panose="020B0604020202020204" pitchFamily="34" charset="0"/>
              </a:rPr>
              <a:t> chodidel podloženy do flexe 90</a:t>
            </a:r>
            <a:r>
              <a:rPr lang="cs-CZ" altLang="cs-CZ" sz="1650" baseline="300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endParaRPr lang="cs-CZ" altLang="cs-CZ" sz="16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1650" dirty="0">
                <a:latin typeface="Arial" panose="020B0604020202020204" pitchFamily="34" charset="0"/>
                <a:cs typeface="Arial" panose="020B0604020202020204" pitchFamily="34" charset="0"/>
              </a:rPr>
              <a:t> celé končetiny jsou v základním fyziologickém postavení nebo v lehké zevní rotaci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1650" dirty="0">
                <a:latin typeface="Arial" panose="020B0604020202020204" pitchFamily="34" charset="0"/>
                <a:cs typeface="Arial" panose="020B0604020202020204" pitchFamily="34" charset="0"/>
              </a:rPr>
              <a:t> kolena nesmí být prověšena</a:t>
            </a:r>
            <a:endParaRPr lang="cs-CZ" altLang="cs-CZ" sz="45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defRPr/>
            </a:pPr>
            <a:endParaRPr lang="cs-CZ" altLang="cs-CZ" sz="45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cs-CZ" altLang="cs-CZ" sz="45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>
              <a:lnSpc>
                <a:spcPct val="80000"/>
              </a:lnSpc>
              <a:defRPr/>
            </a:pPr>
            <a:endParaRPr lang="cs-CZ" altLang="cs-CZ" sz="4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cs-CZ" altLang="cs-CZ" sz="45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>
              <a:lnSpc>
                <a:spcPct val="80000"/>
              </a:lnSpc>
              <a:defRPr/>
            </a:pPr>
            <a:endParaRPr lang="cs-CZ" altLang="cs-CZ" sz="45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3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320" y="2025254"/>
            <a:ext cx="1584722" cy="269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/>
          <p:cNvSpPr txBox="1">
            <a:spLocks noGrp="1"/>
          </p:cNvSpPr>
          <p:nvPr/>
        </p:nvSpPr>
        <p:spPr bwMode="auto">
          <a:xfrm>
            <a:off x="5172075" y="5703094"/>
            <a:ext cx="2171700" cy="3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cs-CZ" altLang="cs-CZ" sz="105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8763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7855" y="380908"/>
            <a:ext cx="5578475" cy="695325"/>
          </a:xfrm>
        </p:spPr>
        <p:txBody>
          <a:bodyPr vert="horz" lIns="68580" tIns="34290" rIns="68580" bIns="34290" rtlCol="0" anchor="ctr" anchorCtr="0">
            <a:normAutofit/>
          </a:bodyPr>
          <a:lstStyle/>
          <a:p>
            <a:pPr eaLnBrk="1" hangingPunct="1"/>
            <a:r>
              <a:rPr lang="cs-CZ" altLang="cs-CZ" sz="2700" dirty="0">
                <a:latin typeface="Arial" panose="020B0604020202020204" pitchFamily="34" charset="0"/>
                <a:cs typeface="Arial" panose="020B0604020202020204" pitchFamily="34" charset="0"/>
              </a:rPr>
              <a:t>Zásady polohování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789275" y="1963739"/>
            <a:ext cx="3186113" cy="33940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Aft>
                <a:spcPts val="900"/>
              </a:spcAft>
              <a:defRPr/>
            </a:pPr>
            <a:r>
              <a:rPr lang="cs-CZ" altLang="cs-CZ" sz="210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Polohování pacienta s </a:t>
            </a:r>
            <a:r>
              <a:rPr lang="cs-CZ" altLang="cs-CZ" sz="2100" u="sng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hemiparézou</a:t>
            </a:r>
            <a:r>
              <a:rPr lang="cs-CZ" altLang="cs-CZ" sz="210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1650" dirty="0">
                <a:latin typeface="Arial" panose="020B0604020202020204" pitchFamily="34" charset="0"/>
                <a:cs typeface="Arial" panose="020B0604020202020204" pitchFamily="34" charset="0"/>
              </a:rPr>
              <a:t> Poloha na paretickém boku</a:t>
            </a:r>
          </a:p>
          <a:p>
            <a:pPr>
              <a:lnSpc>
                <a:spcPct val="80000"/>
              </a:lnSpc>
              <a:defRPr/>
            </a:pPr>
            <a:endParaRPr lang="cs-CZ" altLang="cs-CZ" sz="16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1650" dirty="0">
                <a:latin typeface="Arial" panose="020B0604020202020204" pitchFamily="34" charset="0"/>
                <a:cs typeface="Arial" panose="020B0604020202020204" pitchFamily="34" charset="0"/>
              </a:rPr>
              <a:t> je nejvýhodnější polohou pro nemocného z důvodu povzbuzování vnímání ochrnuté části těla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1650" dirty="0">
                <a:latin typeface="Arial" panose="020B0604020202020204" pitchFamily="34" charset="0"/>
                <a:cs typeface="Arial" panose="020B0604020202020204" pitchFamily="34" charset="0"/>
              </a:rPr>
              <a:t> dbáme na to, aby nemocný neležel na paretickém ramenním kloubu, aby měl podložené předloktí, koleno, kotník, záda a pohodlně uloženou hlavu</a:t>
            </a:r>
          </a:p>
          <a:p>
            <a:pPr algn="just">
              <a:lnSpc>
                <a:spcPct val="80000"/>
              </a:lnSpc>
              <a:defRPr/>
            </a:pPr>
            <a:endParaRPr lang="cs-CZ" altLang="cs-CZ" sz="4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cs-CZ" altLang="cs-CZ" sz="45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>
              <a:lnSpc>
                <a:spcPct val="80000"/>
              </a:lnSpc>
              <a:defRPr/>
            </a:pPr>
            <a:endParaRPr lang="cs-CZ" altLang="cs-CZ" sz="45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050" y="2814639"/>
            <a:ext cx="2563415" cy="1473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21" name="TextovéPole 2"/>
          <p:cNvSpPr txBox="1">
            <a:spLocks noChangeArrowheads="1"/>
          </p:cNvSpPr>
          <p:nvPr/>
        </p:nvSpPr>
        <p:spPr bwMode="auto">
          <a:xfrm>
            <a:off x="7230667" y="4288632"/>
            <a:ext cx="178117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900">
                <a:latin typeface="Tahoma" panose="020B0604030504040204" pitchFamily="34" charset="0"/>
              </a:rPr>
              <a:t>Zdroj: http://eamos.pf.jcu.cz/</a:t>
            </a:r>
          </a:p>
        </p:txBody>
      </p:sp>
    </p:spTree>
    <p:extLst>
      <p:ext uri="{BB962C8B-B14F-4D97-AF65-F5344CB8AC3E}">
        <p14:creationId xmlns:p14="http://schemas.microsoft.com/office/powerpoint/2010/main" val="34044777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71489" y="425545"/>
            <a:ext cx="5686425" cy="750887"/>
          </a:xfrm>
        </p:spPr>
        <p:txBody>
          <a:bodyPr vert="horz" lIns="68580" tIns="34290" rIns="68580" bIns="34290" rtlCol="0" anchor="ctr" anchorCtr="0">
            <a:normAutofit fontScale="90000"/>
          </a:bodyPr>
          <a:lstStyle/>
          <a:p>
            <a:pPr eaLnBrk="1" hangingPunct="1">
              <a:defRPr/>
            </a:pPr>
            <a:r>
              <a:rPr lang="cs-CZ" altLang="cs-CZ" sz="2700" dirty="0">
                <a:latin typeface="Arial" panose="020B0604020202020204" pitchFamily="34" charset="0"/>
                <a:cs typeface="Arial" panose="020B0604020202020204" pitchFamily="34" charset="0"/>
              </a:rPr>
              <a:t>Zásady polohování</a:t>
            </a:r>
            <a:r>
              <a:rPr lang="cs-CZ" altLang="cs-CZ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cs-CZ" altLang="cs-CZ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cs-CZ" altLang="cs-CZ" sz="3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001926" y="2089299"/>
            <a:ext cx="3455988" cy="33940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Aft>
                <a:spcPts val="900"/>
              </a:spcAft>
              <a:defRPr/>
            </a:pPr>
            <a:r>
              <a:rPr lang="cs-CZ" altLang="cs-CZ" sz="210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Polohování klienta s </a:t>
            </a:r>
            <a:r>
              <a:rPr lang="cs-CZ" altLang="cs-CZ" sz="2100" u="sng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hemiparézou</a:t>
            </a:r>
            <a:r>
              <a:rPr lang="cs-CZ" altLang="cs-CZ" sz="210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1650" dirty="0">
                <a:latin typeface="Arial" panose="020B0604020202020204" pitchFamily="34" charset="0"/>
                <a:cs typeface="Arial" panose="020B0604020202020204" pitchFamily="34" charset="0"/>
              </a:rPr>
              <a:t> Poloha na zádech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1650" dirty="0">
                <a:latin typeface="Arial" panose="020B0604020202020204" pitchFamily="34" charset="0"/>
                <a:cs typeface="Arial" panose="020B0604020202020204" pitchFamily="34" charset="0"/>
              </a:rPr>
              <a:t> není příliš vhodnou polohou z důvodu vyššího rizika vzniku dekubitů a </a:t>
            </a:r>
            <a:r>
              <a:rPr lang="cs-CZ" altLang="cs-CZ" sz="1650" dirty="0" err="1">
                <a:latin typeface="Arial" panose="020B0604020202020204" pitchFamily="34" charset="0"/>
                <a:cs typeface="Arial" panose="020B0604020202020204" pitchFamily="34" charset="0"/>
              </a:rPr>
              <a:t>spasticity</a:t>
            </a:r>
            <a:r>
              <a:rPr lang="cs-CZ" altLang="cs-CZ" sz="165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1650" dirty="0">
                <a:latin typeface="Arial" panose="020B0604020202020204" pitchFamily="34" charset="0"/>
                <a:cs typeface="Arial" panose="020B0604020202020204" pitchFamily="34" charset="0"/>
              </a:rPr>
              <a:t> hlava a ramena leží na polštáři. Paretická horní končetina je podložená, v mírném upažení s </a:t>
            </a:r>
            <a:r>
              <a:rPr lang="cs-CZ" altLang="cs-CZ" sz="1650" dirty="0" err="1">
                <a:latin typeface="Arial" panose="020B0604020202020204" pitchFamily="34" charset="0"/>
                <a:cs typeface="Arial" panose="020B0604020202020204" pitchFamily="34" charset="0"/>
              </a:rPr>
              <a:t>extendovanými</a:t>
            </a:r>
            <a:r>
              <a:rPr lang="cs-CZ" altLang="cs-CZ" sz="1650" dirty="0">
                <a:latin typeface="Arial" panose="020B0604020202020204" pitchFamily="34" charset="0"/>
                <a:cs typeface="Arial" panose="020B0604020202020204" pitchFamily="34" charset="0"/>
              </a:rPr>
              <a:t> prsty ruky. Dolní paretická končetina a bok jsou též podložené v extenzi.</a:t>
            </a:r>
            <a:endParaRPr lang="cs-CZ" alt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defRPr/>
            </a:pPr>
            <a:endParaRPr lang="cs-CZ" altLang="cs-CZ" sz="4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defRPr/>
            </a:pPr>
            <a:endParaRPr lang="cs-CZ" altLang="cs-CZ" sz="4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defRPr/>
            </a:pPr>
            <a:endParaRPr lang="cs-CZ" altLang="cs-CZ" sz="45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44" name="TextovéPole 2"/>
          <p:cNvSpPr txBox="1">
            <a:spLocks noChangeArrowheads="1"/>
          </p:cNvSpPr>
          <p:nvPr/>
        </p:nvSpPr>
        <p:spPr bwMode="auto">
          <a:xfrm>
            <a:off x="7230667" y="4288631"/>
            <a:ext cx="178117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90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90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90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90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900">
                <a:latin typeface="Tahoma" panose="020B0604030504040204" pitchFamily="34" charset="0"/>
              </a:rPr>
              <a:t>Zdroj: http://eamos.pf.jcu.cz/</a:t>
            </a:r>
          </a:p>
        </p:txBody>
      </p:sp>
      <p:pic>
        <p:nvPicPr>
          <p:cNvPr id="614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842" y="2564608"/>
            <a:ext cx="1764506" cy="2221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55387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04208" y="438925"/>
            <a:ext cx="5632450" cy="750887"/>
          </a:xfrm>
        </p:spPr>
        <p:txBody>
          <a:bodyPr vert="horz" lIns="68580" tIns="34290" rIns="68580" bIns="34290" rtlCol="0" anchor="ctr" anchorCtr="0">
            <a:normAutofit/>
          </a:bodyPr>
          <a:lstStyle/>
          <a:p>
            <a:pPr eaLnBrk="1" hangingPunct="1"/>
            <a:r>
              <a:rPr lang="cs-CZ" altLang="cs-CZ" sz="2700" dirty="0">
                <a:latin typeface="Arial" panose="020B0604020202020204" pitchFamily="34" charset="0"/>
                <a:cs typeface="Arial" panose="020B0604020202020204" pitchFamily="34" charset="0"/>
              </a:rPr>
              <a:t>Zásady polohování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948764" y="2259419"/>
            <a:ext cx="3241675" cy="339407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spcAft>
                <a:spcPts val="900"/>
              </a:spcAft>
              <a:defRPr/>
            </a:pPr>
            <a:r>
              <a:rPr lang="cs-CZ" altLang="cs-CZ" sz="210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Polohování klienta s </a:t>
            </a:r>
            <a:r>
              <a:rPr lang="cs-CZ" altLang="cs-CZ" sz="2100" u="sng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hemiparézou</a:t>
            </a:r>
            <a:r>
              <a:rPr lang="cs-CZ" altLang="cs-CZ" sz="210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1650" dirty="0">
                <a:latin typeface="Arial" panose="020B0604020202020204" pitchFamily="34" charset="0"/>
                <a:cs typeface="Arial" panose="020B0604020202020204" pitchFamily="34" charset="0"/>
              </a:rPr>
              <a:t> Poloha na zdravém boku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1650" dirty="0">
                <a:latin typeface="Arial" panose="020B0604020202020204" pitchFamily="34" charset="0"/>
                <a:cs typeface="Arial" panose="020B0604020202020204" pitchFamily="34" charset="0"/>
              </a:rPr>
              <a:t>nemocného přetáčíme ze zad na zdravý bok s trupem mírně navaleným vpřed.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1650" dirty="0">
                <a:latin typeface="Arial" panose="020B0604020202020204" pitchFamily="34" charset="0"/>
                <a:cs typeface="Arial" panose="020B0604020202020204" pitchFamily="34" charset="0"/>
              </a:rPr>
              <a:t>paretická horní končetina je uložená na polštáři v předpažení s </a:t>
            </a:r>
            <a:r>
              <a:rPr lang="cs-CZ" altLang="cs-CZ" sz="1650" dirty="0" err="1">
                <a:latin typeface="Arial" panose="020B0604020202020204" pitchFamily="34" charset="0"/>
                <a:cs typeface="Arial" panose="020B0604020202020204" pitchFamily="34" charset="0"/>
              </a:rPr>
              <a:t>extendovanými</a:t>
            </a:r>
            <a:r>
              <a:rPr lang="cs-CZ" altLang="cs-CZ" sz="1650" dirty="0">
                <a:latin typeface="Arial" panose="020B0604020202020204" pitchFamily="34" charset="0"/>
                <a:cs typeface="Arial" panose="020B0604020202020204" pitchFamily="34" charset="0"/>
              </a:rPr>
              <a:t> prsty. Paretická dolní končetina je v mírné </a:t>
            </a:r>
            <a:r>
              <a:rPr lang="cs-CZ" altLang="cs-CZ" sz="1650" dirty="0" err="1">
                <a:latin typeface="Arial" panose="020B0604020202020204" pitchFamily="34" charset="0"/>
                <a:cs typeface="Arial" panose="020B0604020202020204" pitchFamily="34" charset="0"/>
              </a:rPr>
              <a:t>semiflexi</a:t>
            </a:r>
            <a:r>
              <a:rPr lang="cs-CZ" altLang="cs-CZ" sz="1650" dirty="0">
                <a:latin typeface="Arial" panose="020B0604020202020204" pitchFamily="34" charset="0"/>
                <a:cs typeface="Arial" panose="020B0604020202020204" pitchFamily="34" charset="0"/>
              </a:rPr>
              <a:t> (mírně pokrčená) na polštáři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1650" dirty="0">
                <a:latin typeface="Arial" panose="020B0604020202020204" pitchFamily="34" charset="0"/>
                <a:cs typeface="Arial" panose="020B0604020202020204" pitchFamily="34" charset="0"/>
              </a:rPr>
              <a:t>hlavu stabilizujeme na malém polštářku, aby byla krční páteř v ose těla.</a:t>
            </a:r>
          </a:p>
          <a:p>
            <a:pPr algn="just">
              <a:lnSpc>
                <a:spcPct val="80000"/>
              </a:lnSpc>
              <a:defRPr/>
            </a:pPr>
            <a:endParaRPr lang="cs-CZ" altLang="cs-CZ" sz="16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endParaRPr lang="cs-CZ" altLang="cs-CZ" sz="4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defRPr/>
            </a:pPr>
            <a:endParaRPr lang="cs-CZ" altLang="cs-CZ" sz="45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endParaRPr lang="cs-CZ" altLang="cs-CZ" sz="45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endParaRPr lang="cs-CZ" altLang="cs-CZ" sz="45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defRPr/>
            </a:pPr>
            <a:endParaRPr lang="cs-CZ" altLang="cs-CZ" sz="45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defRPr/>
            </a:pPr>
            <a:endParaRPr lang="cs-CZ" altLang="cs-CZ" sz="45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defRPr/>
            </a:pPr>
            <a:endParaRPr lang="cs-CZ" altLang="cs-CZ" sz="45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defRPr/>
            </a:pPr>
            <a:endParaRPr lang="cs-CZ" altLang="cs-CZ" sz="45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cs-CZ" altLang="cs-CZ" sz="45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>
              <a:lnSpc>
                <a:spcPct val="80000"/>
              </a:lnSpc>
              <a:defRPr/>
            </a:pPr>
            <a:endParaRPr lang="cs-CZ" altLang="cs-CZ" sz="4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cs-CZ" altLang="cs-CZ" sz="45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>
              <a:lnSpc>
                <a:spcPct val="80000"/>
              </a:lnSpc>
              <a:defRPr/>
            </a:pPr>
            <a:endParaRPr lang="cs-CZ" altLang="cs-CZ" sz="45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4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581" y="2943225"/>
            <a:ext cx="2520553" cy="184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90369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2954" y="621321"/>
            <a:ext cx="5632450" cy="804862"/>
          </a:xfrm>
        </p:spPr>
        <p:txBody>
          <a:bodyPr vert="horz" lIns="68580" tIns="34290" rIns="68580" bIns="34290" rtlCol="0" anchor="ctr" anchorCtr="0">
            <a:normAutofit fontScale="90000"/>
          </a:bodyPr>
          <a:lstStyle/>
          <a:p>
            <a:pPr eaLnBrk="1" hangingPunct="1">
              <a:defRPr/>
            </a:pPr>
            <a:r>
              <a:rPr lang="cs-CZ" altLang="cs-CZ" sz="2700" dirty="0">
                <a:latin typeface="Arial" panose="020B0604020202020204" pitchFamily="34" charset="0"/>
                <a:cs typeface="Arial" panose="020B0604020202020204" pitchFamily="34" charset="0"/>
              </a:rPr>
              <a:t>Zásady polohování</a:t>
            </a:r>
            <a:r>
              <a:rPr lang="cs-CZ" altLang="cs-CZ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cs-CZ" altLang="cs-CZ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cs-CZ" altLang="cs-CZ" sz="3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831804" y="2440173"/>
            <a:ext cx="3403600" cy="33940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Aft>
                <a:spcPts val="900"/>
              </a:spcAft>
              <a:defRPr/>
            </a:pPr>
            <a:r>
              <a:rPr lang="cs-CZ" altLang="cs-CZ" sz="210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Polohování klienta s </a:t>
            </a:r>
            <a:r>
              <a:rPr lang="cs-CZ" altLang="cs-CZ" sz="2100" u="sng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hemiparézou</a:t>
            </a:r>
            <a:r>
              <a:rPr lang="cs-CZ" altLang="cs-CZ" sz="210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1650" dirty="0">
                <a:latin typeface="Arial" panose="020B0604020202020204" pitchFamily="34" charset="0"/>
                <a:cs typeface="Arial" panose="020B0604020202020204" pitchFamily="34" charset="0"/>
              </a:rPr>
              <a:t> Sed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1650" dirty="0">
                <a:latin typeface="Arial" panose="020B0604020202020204" pitchFamily="34" charset="0"/>
                <a:cs typeface="Arial" panose="020B0604020202020204" pitchFamily="34" charset="0"/>
              </a:rPr>
              <a:t> horní část lůžka zvedneme do úhlu 90° 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1650" dirty="0">
                <a:latin typeface="Arial" panose="020B0604020202020204" pitchFamily="34" charset="0"/>
                <a:cs typeface="Arial" panose="020B0604020202020204" pitchFamily="34" charset="0"/>
              </a:rPr>
              <a:t> bedra nemocného podložíme polštářem.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1650" dirty="0">
                <a:latin typeface="Arial" panose="020B0604020202020204" pitchFamily="34" charset="0"/>
                <a:cs typeface="Arial" panose="020B0604020202020204" pitchFamily="34" charset="0"/>
              </a:rPr>
              <a:t> paretická horní končetina je předpažená, natažená s </a:t>
            </a:r>
            <a:r>
              <a:rPr lang="cs-CZ" altLang="cs-CZ" sz="1650" dirty="0" err="1">
                <a:latin typeface="Arial" panose="020B0604020202020204" pitchFamily="34" charset="0"/>
                <a:cs typeface="Arial" panose="020B0604020202020204" pitchFamily="34" charset="0"/>
              </a:rPr>
              <a:t>extendovanými</a:t>
            </a:r>
            <a:r>
              <a:rPr lang="cs-CZ" altLang="cs-CZ" sz="1650" dirty="0">
                <a:latin typeface="Arial" panose="020B0604020202020204" pitchFamily="34" charset="0"/>
                <a:cs typeface="Arial" panose="020B0604020202020204" pitchFamily="34" charset="0"/>
              </a:rPr>
              <a:t> prsty na příručním stolku, podložená polštářem.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endParaRPr lang="cs-CZ" altLang="cs-CZ" sz="4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defRPr/>
            </a:pPr>
            <a:endParaRPr lang="cs-CZ" altLang="cs-CZ" sz="45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endParaRPr lang="cs-CZ" altLang="cs-CZ" sz="45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endParaRPr lang="cs-CZ" altLang="cs-CZ" sz="45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defRPr/>
            </a:pPr>
            <a:endParaRPr lang="cs-CZ" altLang="cs-CZ" sz="45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defRPr/>
            </a:pPr>
            <a:endParaRPr lang="cs-CZ" altLang="cs-CZ" sz="45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defRPr/>
            </a:pPr>
            <a:endParaRPr lang="cs-CZ" altLang="cs-CZ" sz="45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defRPr/>
            </a:pPr>
            <a:endParaRPr lang="cs-CZ" altLang="cs-CZ" sz="45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cs-CZ" altLang="cs-CZ" sz="45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>
              <a:lnSpc>
                <a:spcPct val="80000"/>
              </a:lnSpc>
              <a:defRPr/>
            </a:pPr>
            <a:endParaRPr lang="cs-CZ" altLang="cs-CZ" sz="4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cs-CZ" altLang="cs-CZ" sz="45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>
              <a:lnSpc>
                <a:spcPct val="80000"/>
              </a:lnSpc>
              <a:defRPr/>
            </a:pPr>
            <a:endParaRPr lang="cs-CZ" altLang="cs-CZ" sz="45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4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842" y="2834878"/>
            <a:ext cx="1707356" cy="19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18851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32491" y="506414"/>
            <a:ext cx="5632450" cy="695325"/>
          </a:xfrm>
        </p:spPr>
        <p:txBody>
          <a:bodyPr vert="horz" lIns="68580" tIns="34290" rIns="68580" bIns="34290" rtlCol="0" anchor="ctr" anchorCtr="0">
            <a:normAutofit fontScale="90000"/>
          </a:bodyPr>
          <a:lstStyle/>
          <a:p>
            <a:pPr eaLnBrk="1" hangingPunct="1">
              <a:defRPr/>
            </a:pPr>
            <a:r>
              <a:rPr lang="cs-CZ" altLang="cs-CZ" sz="2700" dirty="0">
                <a:latin typeface="Arial" panose="020B0604020202020204" pitchFamily="34" charset="0"/>
                <a:cs typeface="Arial" panose="020B0604020202020204" pitchFamily="34" charset="0"/>
              </a:rPr>
              <a:t>Zásady polohování</a:t>
            </a:r>
            <a:r>
              <a:rPr lang="cs-CZ" altLang="cs-CZ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cs-CZ" altLang="cs-CZ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cs-CZ" altLang="cs-CZ" sz="3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661684" y="2099931"/>
            <a:ext cx="3295650" cy="33940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Aft>
                <a:spcPts val="900"/>
              </a:spcAft>
              <a:defRPr/>
            </a:pPr>
            <a:r>
              <a:rPr lang="cs-CZ" altLang="cs-CZ" sz="210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Polohování klienta s </a:t>
            </a:r>
            <a:r>
              <a:rPr lang="cs-CZ" altLang="cs-CZ" sz="2100" u="sng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hemiparézou</a:t>
            </a:r>
            <a:r>
              <a:rPr lang="cs-CZ" altLang="cs-CZ" sz="210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650" dirty="0" err="1">
                <a:latin typeface="Arial" panose="020B0604020202020204" pitchFamily="34" charset="0"/>
                <a:cs typeface="Arial" panose="020B0604020202020204" pitchFamily="34" charset="0"/>
              </a:rPr>
              <a:t>Uspořádádání</a:t>
            </a:r>
            <a:r>
              <a:rPr lang="cs-CZ" altLang="cs-CZ" sz="1650" dirty="0">
                <a:latin typeface="Arial" panose="020B0604020202020204" pitchFamily="34" charset="0"/>
                <a:cs typeface="Arial" panose="020B0604020202020204" pitchFamily="34" charset="0"/>
              </a:rPr>
              <a:t> pokoje</a:t>
            </a:r>
          </a:p>
          <a:p>
            <a:pPr>
              <a:lnSpc>
                <a:spcPct val="80000"/>
              </a:lnSpc>
              <a:defRPr/>
            </a:pPr>
            <a:endParaRPr lang="cs-CZ" altLang="cs-CZ" sz="16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1650" dirty="0">
                <a:latin typeface="Arial" panose="020B0604020202020204" pitchFamily="34" charset="0"/>
                <a:cs typeface="Arial" panose="020B0604020202020204" pitchFamily="34" charset="0"/>
              </a:rPr>
              <a:t> uspořádání předmětů - v maximální míře na straně </a:t>
            </a:r>
            <a:r>
              <a:rPr lang="cs-CZ" altLang="cs-CZ" sz="1650" dirty="0" err="1">
                <a:latin typeface="Arial" panose="020B0604020202020204" pitchFamily="34" charset="0"/>
                <a:cs typeface="Arial" panose="020B0604020202020204" pitchFamily="34" charset="0"/>
              </a:rPr>
              <a:t>hemipareticky</a:t>
            </a:r>
            <a:r>
              <a:rPr lang="cs-CZ" altLang="cs-CZ" sz="1650" dirty="0">
                <a:latin typeface="Arial" panose="020B0604020202020204" pitchFamily="34" charset="0"/>
                <a:cs typeface="Arial" panose="020B0604020202020204" pitchFamily="34" charset="0"/>
              </a:rPr>
              <a:t> postižené.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1650" dirty="0">
                <a:latin typeface="Arial" panose="020B0604020202020204" pitchFamily="34" charset="0"/>
                <a:cs typeface="Arial" panose="020B0604020202020204" pitchFamily="34" charset="0"/>
              </a:rPr>
              <a:t> nemocný je tak nucen k otáčení hlavy, navazování zrakového kontaktu na poškozenou stranu těla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1650" dirty="0">
                <a:latin typeface="Arial" panose="020B0604020202020204" pitchFamily="34" charset="0"/>
                <a:cs typeface="Arial" panose="020B0604020202020204" pitchFamily="34" charset="0"/>
              </a:rPr>
              <a:t> sestra provádí též všechny úkony z postižené strany. Klienta pobízíme k aktivní spolupráci</a:t>
            </a:r>
            <a:endParaRPr lang="cs-CZ" altLang="cs-CZ" sz="4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cs-CZ" altLang="cs-CZ" sz="45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>
              <a:lnSpc>
                <a:spcPct val="80000"/>
              </a:lnSpc>
              <a:defRPr/>
            </a:pPr>
            <a:endParaRPr lang="cs-CZ" altLang="cs-CZ" sz="45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5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3050382"/>
            <a:ext cx="2563416" cy="175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26049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5950" y="335898"/>
            <a:ext cx="5632450" cy="750887"/>
          </a:xfrm>
        </p:spPr>
        <p:txBody>
          <a:bodyPr vert="horz" lIns="68580" tIns="34290" rIns="68580" bIns="34290" rtlCol="0" anchor="ctr" anchorCtr="0">
            <a:normAutofit/>
          </a:bodyPr>
          <a:lstStyle/>
          <a:p>
            <a:pPr eaLnBrk="1" hangingPunct="1">
              <a:defRPr/>
            </a:pPr>
            <a:r>
              <a:rPr lang="cs-CZ" altLang="cs-CZ" sz="2700" dirty="0">
                <a:latin typeface="Arial" panose="020B0604020202020204" pitchFamily="34" charset="0"/>
                <a:cs typeface="Arial" panose="020B0604020202020204" pitchFamily="34" charset="0"/>
              </a:rPr>
              <a:t>Zásady polohování</a:t>
            </a:r>
            <a:r>
              <a:rPr lang="cs-CZ" altLang="cs-CZ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607562" y="1866015"/>
            <a:ext cx="5508625" cy="3394075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80000"/>
              </a:lnSpc>
              <a:spcAft>
                <a:spcPts val="900"/>
              </a:spcAft>
              <a:defRPr/>
            </a:pPr>
            <a:r>
              <a:rPr lang="cs-CZ" altLang="cs-CZ" sz="800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Polohování 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8000" dirty="0">
                <a:latin typeface="Arial" panose="020B0604020202020204" pitchFamily="34" charset="0"/>
                <a:cs typeface="Arial" panose="020B0604020202020204" pitchFamily="34" charset="0"/>
              </a:rPr>
              <a:t>Polohovací pomůcky</a:t>
            </a:r>
          </a:p>
          <a:p>
            <a:pPr>
              <a:lnSpc>
                <a:spcPct val="80000"/>
              </a:lnSpc>
              <a:defRPr/>
            </a:pPr>
            <a:endParaRPr lang="cs-CZ" altLang="cs-CZ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8000" dirty="0" err="1">
                <a:latin typeface="Arial" panose="020B0604020202020204" pitchFamily="34" charset="0"/>
                <a:cs typeface="Arial" panose="020B0604020202020204" pitchFamily="34" charset="0"/>
              </a:rPr>
              <a:t>antidekubitární</a:t>
            </a:r>
            <a:r>
              <a:rPr lang="cs-CZ" altLang="cs-CZ" sz="8000" dirty="0">
                <a:latin typeface="Arial" panose="020B0604020202020204" pitchFamily="34" charset="0"/>
                <a:cs typeface="Arial" panose="020B0604020202020204" pitchFamily="34" charset="0"/>
              </a:rPr>
              <a:t> matrace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8000" dirty="0">
                <a:latin typeface="Arial" panose="020B0604020202020204" pitchFamily="34" charset="0"/>
                <a:cs typeface="Arial" panose="020B0604020202020204" pitchFamily="34" charset="0"/>
              </a:rPr>
              <a:t>polštáře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8000" dirty="0">
                <a:latin typeface="Arial" panose="020B0604020202020204" pitchFamily="34" charset="0"/>
                <a:cs typeface="Arial" panose="020B0604020202020204" pitchFamily="34" charset="0"/>
              </a:rPr>
              <a:t>molitanové válce a klíny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8000" dirty="0">
                <a:latin typeface="Arial" panose="020B0604020202020204" pitchFamily="34" charset="0"/>
                <a:cs typeface="Arial" panose="020B0604020202020204" pitchFamily="34" charset="0"/>
              </a:rPr>
              <a:t>gelové podložky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8000" dirty="0">
                <a:latin typeface="Arial" panose="020B0604020202020204" pitchFamily="34" charset="0"/>
                <a:cs typeface="Arial" panose="020B0604020202020204" pitchFamily="34" charset="0"/>
              </a:rPr>
              <a:t>pytlíky s pískem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8000" dirty="0">
                <a:latin typeface="Arial" panose="020B0604020202020204" pitchFamily="34" charset="0"/>
                <a:cs typeface="Arial" panose="020B0604020202020204" pitchFamily="34" charset="0"/>
              </a:rPr>
              <a:t>perličkové polohovací pomůcky ( klínky, hady,…)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8000" dirty="0" err="1">
                <a:latin typeface="Arial" panose="020B0604020202020204" pitchFamily="34" charset="0"/>
                <a:cs typeface="Arial" panose="020B0604020202020204" pitchFamily="34" charset="0"/>
              </a:rPr>
              <a:t>antidekubitárníboty</a:t>
            </a:r>
            <a:endParaRPr lang="cs-CZ" altLang="cs-CZ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8000" dirty="0" err="1">
                <a:latin typeface="Arial" panose="020B0604020202020204" pitchFamily="34" charset="0"/>
                <a:cs typeface="Arial" panose="020B0604020202020204" pitchFamily="34" charset="0"/>
              </a:rPr>
              <a:t>derotační</a:t>
            </a:r>
            <a:r>
              <a:rPr lang="cs-CZ" altLang="cs-CZ" sz="8000" dirty="0">
                <a:latin typeface="Arial" panose="020B0604020202020204" pitchFamily="34" charset="0"/>
                <a:cs typeface="Arial" panose="020B0604020202020204" pitchFamily="34" charset="0"/>
              </a:rPr>
              <a:t> boty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8000" dirty="0">
                <a:latin typeface="Arial" panose="020B0604020202020204" pitchFamily="34" charset="0"/>
                <a:cs typeface="Arial" panose="020B0604020202020204" pitchFamily="34" charset="0"/>
              </a:rPr>
              <a:t>dlahy</a:t>
            </a:r>
          </a:p>
          <a:p>
            <a:pPr algn="just">
              <a:lnSpc>
                <a:spcPct val="80000"/>
              </a:lnSpc>
              <a:defRPr/>
            </a:pPr>
            <a:endParaRPr lang="cs-CZ" alt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defRPr/>
            </a:pPr>
            <a:endParaRPr lang="cs-CZ" altLang="cs-CZ" sz="4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endParaRPr lang="cs-CZ" altLang="cs-CZ" sz="4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defRPr/>
            </a:pPr>
            <a:endParaRPr lang="cs-CZ" altLang="cs-CZ" sz="45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endParaRPr lang="cs-CZ" altLang="cs-CZ" sz="45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endParaRPr lang="cs-CZ" altLang="cs-CZ" sz="45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defRPr/>
            </a:pPr>
            <a:endParaRPr lang="cs-CZ" altLang="cs-CZ" sz="45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defRPr/>
            </a:pPr>
            <a:endParaRPr lang="cs-CZ" altLang="cs-CZ" sz="45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defRPr/>
            </a:pPr>
            <a:endParaRPr lang="cs-CZ" altLang="cs-CZ" sz="45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defRPr/>
            </a:pPr>
            <a:endParaRPr lang="cs-CZ" altLang="cs-CZ" sz="45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cs-CZ" altLang="cs-CZ" sz="45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>
              <a:lnSpc>
                <a:spcPct val="80000"/>
              </a:lnSpc>
              <a:defRPr/>
            </a:pPr>
            <a:endParaRPr lang="cs-CZ" altLang="cs-CZ" sz="4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cs-CZ" altLang="cs-CZ" sz="45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>
              <a:lnSpc>
                <a:spcPct val="80000"/>
              </a:lnSpc>
              <a:defRPr/>
            </a:pPr>
            <a:endParaRPr lang="cs-CZ" altLang="cs-CZ" sz="45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5401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974912" y="479226"/>
            <a:ext cx="5829300" cy="6286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dirty="0"/>
              <a:t>Vhodné uspořádání pokoje</a:t>
            </a:r>
          </a:p>
        </p:txBody>
      </p:sp>
      <p:pic>
        <p:nvPicPr>
          <p:cNvPr id="72707" name="Picture 3" descr="poko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1" y="1485900"/>
            <a:ext cx="4820841" cy="2582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604247" y="4446390"/>
            <a:ext cx="577215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cs-CZ" altLang="cs-CZ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pac. - co nejvíce stimulován na ochrnuté straně těla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cs-CZ" altLang="cs-CZ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činnosti sestry by měly probíhat z  pac. ochrnuté strany</a:t>
            </a:r>
          </a:p>
        </p:txBody>
      </p:sp>
    </p:spTree>
    <p:extLst>
      <p:ext uri="{BB962C8B-B14F-4D97-AF65-F5344CB8AC3E}">
        <p14:creationId xmlns:p14="http://schemas.microsoft.com/office/powerpoint/2010/main" val="2239378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Ukončení předmětu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MOŽNOSTI:</a:t>
            </a:r>
          </a:p>
          <a:p>
            <a:pPr lvl="0"/>
            <a:r>
              <a:rPr lang="cs-CZ" dirty="0"/>
              <a:t>Docházka</a:t>
            </a:r>
          </a:p>
          <a:p>
            <a:pPr lvl="0"/>
            <a:r>
              <a:rPr lang="cs-CZ" dirty="0"/>
              <a:t>Test</a:t>
            </a:r>
          </a:p>
          <a:p>
            <a:pPr lvl="0"/>
            <a:r>
              <a:rPr lang="cs-CZ" dirty="0"/>
              <a:t>Ústní zkouška</a:t>
            </a:r>
          </a:p>
          <a:p>
            <a:pPr lvl="0"/>
            <a:r>
              <a:rPr lang="cs-CZ" dirty="0"/>
              <a:t>Projekty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9738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4559" y="658278"/>
            <a:ext cx="8115300" cy="702469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/>
            <a:r>
              <a:rPr lang="cs-CZ" altLang="cs-CZ" dirty="0"/>
              <a:t>Zásady taktně-kinestetické léčby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3557589" y="1593057"/>
            <a:ext cx="5798344" cy="41576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cs-CZ" altLang="cs-CZ" sz="210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100"/>
              <a:t>problémy řešit společně s pacientem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100"/>
              <a:t>předkládat smysluplné úkoly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100"/>
              <a:t>asistent drží pac. ruce až po konečky prstů, komunikuje s pac.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100"/>
              <a:t>asistent užívá obě ruce, vede celé tělo pac.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100"/>
              <a:t>pac. nejprve dotkne předmětu rukou, poté mu terapeut pomůže předmět uchopit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100"/>
              <a:t>terapeut stabilizuje tělo pacienta, teprve poté vede pohyb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100"/>
              <a:t>pacient se vždy rukama dotýká pracovní plochy</a:t>
            </a:r>
          </a:p>
        </p:txBody>
      </p:sp>
    </p:spTree>
    <p:extLst>
      <p:ext uri="{BB962C8B-B14F-4D97-AF65-F5344CB8AC3E}">
        <p14:creationId xmlns:p14="http://schemas.microsoft.com/office/powerpoint/2010/main" val="8167027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16959" y="400050"/>
            <a:ext cx="5829300" cy="571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dirty="0"/>
              <a:t>Pohyb na lůžku - dopomoc</a:t>
            </a:r>
          </a:p>
        </p:txBody>
      </p:sp>
      <p:sp>
        <p:nvSpPr>
          <p:cNvPr id="27651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3111874" y="1312208"/>
            <a:ext cx="5772150" cy="2000250"/>
          </a:xfrm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Převracení na nepostižený bok - pasivně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Asistent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dirty="0">
                <a:effectLst/>
              </a:rPr>
              <a:t>pokrčí koleno ochrnuté DK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dirty="0">
                <a:effectLst/>
              </a:rPr>
              <a:t>spojení dlaní pacienta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dirty="0">
                <a:effectLst/>
              </a:rPr>
              <a:t>otáčíme za bok a ramena</a:t>
            </a:r>
          </a:p>
        </p:txBody>
      </p:sp>
      <p:pic>
        <p:nvPicPr>
          <p:cNvPr id="74756" name="Picture 1028" descr="otočení na bok 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3" y="3482580"/>
            <a:ext cx="3673079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Picture 1029" descr="držení ru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169" y="2726533"/>
            <a:ext cx="1885950" cy="289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4362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795617" y="575422"/>
            <a:ext cx="5829300" cy="571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dirty="0"/>
              <a:t>Pohyb na lůžku - dopomoc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57589" y="1428750"/>
            <a:ext cx="5832872" cy="2000250"/>
          </a:xfrm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 fontScale="62500" lnSpcReduction="20000"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Převracení na nepostižený bok - aktivně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i="1">
                <a:solidFill>
                  <a:srgbClr val="FFFF00"/>
                </a:solidFill>
              </a:rPr>
              <a:t>Pacient</a:t>
            </a:r>
            <a:endParaRPr lang="cs-CZ" altLang="cs-CZ"/>
          </a:p>
          <a:p>
            <a:pPr eaLnBrk="1" hangingPunct="1">
              <a:defRPr/>
            </a:pPr>
            <a:r>
              <a:rPr lang="cs-CZ" altLang="cs-CZ"/>
              <a:t>spojí dlaně </a:t>
            </a:r>
          </a:p>
          <a:p>
            <a:pPr eaLnBrk="1" hangingPunct="1">
              <a:defRPr/>
            </a:pPr>
            <a:r>
              <a:rPr lang="cs-CZ" altLang="cs-CZ"/>
              <a:t>aktivní pohyb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i="1">
                <a:solidFill>
                  <a:srgbClr val="FFFF00"/>
                </a:solidFill>
              </a:rPr>
              <a:t>Asistent</a:t>
            </a:r>
          </a:p>
          <a:p>
            <a:pPr eaLnBrk="1" hangingPunct="1">
              <a:defRPr/>
            </a:pPr>
            <a:r>
              <a:rPr lang="cs-CZ" altLang="cs-CZ"/>
              <a:t>pomáhá pohybu ochrnuté DK (přidržuje hýždě a chodidlo) </a:t>
            </a:r>
          </a:p>
        </p:txBody>
      </p:sp>
      <p:pic>
        <p:nvPicPr>
          <p:cNvPr id="75780" name="Picture 4" descr="otočení na bok, 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2" y="3486150"/>
            <a:ext cx="4379119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0218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858370" y="426944"/>
            <a:ext cx="5829300" cy="571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dirty="0"/>
              <a:t>Pohyb na lůžku - dopomoc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49243" y="1428750"/>
            <a:ext cx="5941219" cy="2000250"/>
          </a:xfrm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 fontScale="62500" lnSpcReduction="20000"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Převracení na ochrnutý bok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i="1">
                <a:solidFill>
                  <a:srgbClr val="FFFF00"/>
                </a:solidFill>
              </a:rPr>
              <a:t>Pacient</a:t>
            </a:r>
            <a:endParaRPr lang="cs-CZ" altLang="cs-CZ"/>
          </a:p>
          <a:p>
            <a:pPr eaLnBrk="1" hangingPunct="1">
              <a:defRPr/>
            </a:pPr>
            <a:r>
              <a:rPr lang="cs-CZ" altLang="cs-CZ"/>
              <a:t>nepostižené koleno a rameno přetáčí pacient sám </a:t>
            </a:r>
          </a:p>
          <a:p>
            <a:pPr eaLnBrk="1" hangingPunct="1">
              <a:defRPr/>
            </a:pPr>
            <a:r>
              <a:rPr lang="cs-CZ" altLang="cs-CZ"/>
              <a:t>aktivní pohyb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i="1">
                <a:solidFill>
                  <a:srgbClr val="FFFF00"/>
                </a:solidFill>
              </a:rPr>
              <a:t>Asistent</a:t>
            </a:r>
          </a:p>
          <a:p>
            <a:pPr eaLnBrk="1" hangingPunct="1">
              <a:defRPr/>
            </a:pPr>
            <a:r>
              <a:rPr lang="cs-CZ" altLang="cs-CZ"/>
              <a:t>pomáhá přidržováním ramene a kolena ochrnuté strany </a:t>
            </a:r>
          </a:p>
        </p:txBody>
      </p:sp>
      <p:pic>
        <p:nvPicPr>
          <p:cNvPr id="76804" name="Picture 4" descr="otočení na bok,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1" y="3486150"/>
            <a:ext cx="427196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84493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4592" y="417979"/>
            <a:ext cx="5829300" cy="571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dirty="0"/>
              <a:t>Pohyb na lůžku - dopomoc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49242" y="1428750"/>
            <a:ext cx="5887640" cy="4376738"/>
          </a:xfrm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 lehu do sedu - pasivní</a:t>
            </a:r>
            <a:endParaRPr lang="cs-CZ" altLang="cs-CZ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i="1">
                <a:solidFill>
                  <a:srgbClr val="FFFF00"/>
                </a:solidFill>
              </a:rPr>
              <a:t>Asistent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/>
              <a:t>pacienta uložit na bok ochrnuté strany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/>
              <a:t>pokrčit kolena DKK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/>
              <a:t>rukou blíž k hlavě uchopí pacienta pod ramenem dolní HK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/>
              <a:t>rukou blíž k nohám uchopí pacienta pod koleny DKK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/>
              <a:t>pacient se zdravou HK přidržuje okraje lůžka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b="1" i="1">
                <a:solidFill>
                  <a:schemeClr val="tx2"/>
                </a:solidFill>
              </a:rPr>
              <a:t>Z lehu do sedu - aktivní</a:t>
            </a:r>
            <a:endParaRPr lang="cs-CZ" altLang="cs-CZ" i="1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i="1">
                <a:solidFill>
                  <a:srgbClr val="FFFF00"/>
                </a:solidFill>
              </a:rPr>
              <a:t>Pacient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/>
              <a:t>leží na boku ochrnuté strany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/>
              <a:t>pacient se zdravou HK opírá o okraj lůžka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i="1">
                <a:solidFill>
                  <a:srgbClr val="FFFF00"/>
                </a:solidFill>
              </a:rPr>
              <a:t>Asistent</a:t>
            </a:r>
            <a:endParaRPr lang="cs-CZ" altLang="cs-CZ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/>
              <a:t>usměrňuje pohyb podepíráním kyčle zdravé strany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/>
              <a:t>vede pohyb zdravého ramena</a:t>
            </a:r>
          </a:p>
        </p:txBody>
      </p:sp>
    </p:spTree>
    <p:extLst>
      <p:ext uri="{BB962C8B-B14F-4D97-AF65-F5344CB8AC3E}">
        <p14:creationId xmlns:p14="http://schemas.microsoft.com/office/powerpoint/2010/main" val="178559444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8041" y="543486"/>
            <a:ext cx="5829300" cy="571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dirty="0"/>
              <a:t>Pohyb na lůžku - dopomoc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24250" y="1771650"/>
            <a:ext cx="5600700" cy="3714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10000"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b="1" i="1">
                <a:solidFill>
                  <a:schemeClr val="tx2"/>
                </a:solidFill>
                <a:effectLst/>
              </a:rPr>
              <a:t>Posun na lůžku vsedě</a:t>
            </a:r>
            <a:endParaRPr lang="cs-CZ" altLang="cs-CZ">
              <a:effectLst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i="1">
                <a:solidFill>
                  <a:srgbClr val="FFFF00"/>
                </a:solidFill>
                <a:effectLst/>
              </a:rPr>
              <a:t>Pacient</a:t>
            </a:r>
          </a:p>
          <a:p>
            <a:pPr eaLnBrk="1" hangingPunct="1"/>
            <a:r>
              <a:rPr lang="cs-CZ" altLang="cs-CZ">
                <a:effectLst/>
              </a:rPr>
              <a:t>sed na lůžku, svěšené DKK</a:t>
            </a:r>
          </a:p>
          <a:p>
            <a:pPr eaLnBrk="1" hangingPunct="1"/>
            <a:r>
              <a:rPr lang="cs-CZ" altLang="cs-CZ">
                <a:effectLst/>
              </a:rPr>
              <a:t>přenáší váhu z jedné hýždě na druhou</a:t>
            </a:r>
          </a:p>
          <a:p>
            <a:pPr eaLnBrk="1" hangingPunct="1"/>
            <a:r>
              <a:rPr lang="cs-CZ" altLang="cs-CZ">
                <a:effectLst/>
              </a:rPr>
              <a:t>zdravou rukou drží ochrnutou HK v předpažení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i="1">
                <a:solidFill>
                  <a:srgbClr val="FFFF00"/>
                </a:solidFill>
                <a:effectLst/>
              </a:rPr>
              <a:t>Asistent</a:t>
            </a:r>
            <a:endParaRPr lang="cs-CZ" altLang="cs-CZ">
              <a:effectLst/>
            </a:endParaRPr>
          </a:p>
          <a:p>
            <a:pPr eaLnBrk="1" hangingPunct="1"/>
            <a:r>
              <a:rPr lang="cs-CZ" altLang="cs-CZ">
                <a:effectLst/>
              </a:rPr>
              <a:t>koordinuje pohyb hýždí směrem v před</a:t>
            </a:r>
          </a:p>
        </p:txBody>
      </p:sp>
    </p:spTree>
    <p:extLst>
      <p:ext uri="{BB962C8B-B14F-4D97-AF65-F5344CB8AC3E}">
        <p14:creationId xmlns:p14="http://schemas.microsoft.com/office/powerpoint/2010/main" val="200313183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589361" y="426944"/>
            <a:ext cx="5829300" cy="571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dirty="0"/>
              <a:t>Pohyb na lůžku - dopomoc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04011" y="1428750"/>
            <a:ext cx="4157663" cy="4572000"/>
          </a:xfrm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1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Posun v lůžku</a:t>
            </a:r>
            <a:endParaRPr lang="cs-CZ" altLang="cs-CZ" sz="21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1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Pacient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100"/>
              <a:t>leží na znak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100"/>
              <a:t>pokrčené DKK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100"/>
              <a:t>paty blízko hýždí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100" i="1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100" i="1">
                <a:solidFill>
                  <a:srgbClr val="FFFF00"/>
                </a:solidFill>
              </a:rPr>
              <a:t>Asistent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100"/>
              <a:t>tlačí kolena k patám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100"/>
              <a:t>zvedá pánev a tlačí ji do strany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100"/>
              <a:t>srovná hlavu a ramena</a:t>
            </a:r>
          </a:p>
        </p:txBody>
      </p:sp>
      <p:pic>
        <p:nvPicPr>
          <p:cNvPr id="79876" name="Picture 4" descr="posun lůžk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423" y="1376365"/>
            <a:ext cx="3082528" cy="2584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45336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580465" y="427434"/>
            <a:ext cx="5829300" cy="571500"/>
          </a:xfrm>
        </p:spPr>
        <p:txBody>
          <a:bodyPr/>
          <a:lstStyle/>
          <a:p>
            <a:pPr eaLnBrk="1" hangingPunct="1"/>
            <a:r>
              <a:rPr lang="cs-CZ" altLang="cs-CZ" sz="2400" dirty="0"/>
              <a:t>Poloha na boku ochrnuté strany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395662" y="1428750"/>
            <a:ext cx="3157538" cy="44303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75000"/>
              </a:lnSpc>
            </a:pPr>
            <a:r>
              <a:rPr lang="cs-CZ" altLang="cs-CZ"/>
              <a:t>lůžko vodorovně</a:t>
            </a:r>
          </a:p>
          <a:p>
            <a:pPr eaLnBrk="1" hangingPunct="1">
              <a:lnSpc>
                <a:spcPct val="75000"/>
              </a:lnSpc>
              <a:buFont typeface="Wingdings" panose="05000000000000000000" pitchFamily="2" charset="2"/>
              <a:buNone/>
            </a:pPr>
            <a:r>
              <a:rPr lang="cs-CZ" altLang="cs-CZ" i="1">
                <a:solidFill>
                  <a:srgbClr val="FFFF00"/>
                </a:solidFill>
              </a:rPr>
              <a:t>Trup</a:t>
            </a:r>
          </a:p>
          <a:p>
            <a:pPr eaLnBrk="1" hangingPunct="1">
              <a:lnSpc>
                <a:spcPct val="75000"/>
              </a:lnSpc>
            </a:pPr>
            <a:r>
              <a:rPr lang="cs-CZ" altLang="cs-CZ"/>
              <a:t>mírně zakloněný, podložený</a:t>
            </a:r>
          </a:p>
          <a:p>
            <a:pPr eaLnBrk="1" hangingPunct="1">
              <a:lnSpc>
                <a:spcPct val="75000"/>
              </a:lnSpc>
              <a:buFont typeface="Wingdings" panose="05000000000000000000" pitchFamily="2" charset="2"/>
              <a:buNone/>
            </a:pPr>
            <a:r>
              <a:rPr lang="cs-CZ" altLang="cs-CZ" i="1">
                <a:solidFill>
                  <a:srgbClr val="FFFF00"/>
                </a:solidFill>
              </a:rPr>
              <a:t>Ochrnutá HK</a:t>
            </a:r>
          </a:p>
          <a:p>
            <a:pPr eaLnBrk="1" hangingPunct="1">
              <a:lnSpc>
                <a:spcPct val="75000"/>
              </a:lnSpc>
            </a:pPr>
            <a:r>
              <a:rPr lang="cs-CZ" altLang="cs-CZ"/>
              <a:t>směřuje do předu v úhlu 90 °</a:t>
            </a:r>
          </a:p>
          <a:p>
            <a:pPr eaLnBrk="1" hangingPunct="1">
              <a:lnSpc>
                <a:spcPct val="75000"/>
              </a:lnSpc>
            </a:pPr>
            <a:r>
              <a:rPr lang="cs-CZ" altLang="cs-CZ"/>
              <a:t>loket natažený, dlaní na horu</a:t>
            </a:r>
          </a:p>
          <a:p>
            <a:pPr eaLnBrk="1" hangingPunct="1">
              <a:lnSpc>
                <a:spcPct val="75000"/>
              </a:lnSpc>
              <a:buFont typeface="Wingdings" panose="05000000000000000000" pitchFamily="2" charset="2"/>
              <a:buNone/>
            </a:pPr>
            <a:r>
              <a:rPr lang="cs-CZ" altLang="cs-CZ" i="1">
                <a:solidFill>
                  <a:srgbClr val="FFFF00"/>
                </a:solidFill>
              </a:rPr>
              <a:t>Ochrnutá DK</a:t>
            </a:r>
          </a:p>
          <a:p>
            <a:pPr eaLnBrk="1" hangingPunct="1">
              <a:lnSpc>
                <a:spcPct val="75000"/>
              </a:lnSpc>
            </a:pPr>
            <a:r>
              <a:rPr lang="cs-CZ" altLang="cs-CZ"/>
              <a:t>v kyčli natažená</a:t>
            </a:r>
          </a:p>
          <a:p>
            <a:pPr eaLnBrk="1" hangingPunct="1">
              <a:lnSpc>
                <a:spcPct val="75000"/>
              </a:lnSpc>
            </a:pPr>
            <a:r>
              <a:rPr lang="cs-CZ" altLang="cs-CZ"/>
              <a:t>v koleni mírně pokrčená</a:t>
            </a:r>
          </a:p>
          <a:p>
            <a:pPr eaLnBrk="1" hangingPunct="1">
              <a:lnSpc>
                <a:spcPct val="75000"/>
              </a:lnSpc>
              <a:buFont typeface="Wingdings" panose="05000000000000000000" pitchFamily="2" charset="2"/>
              <a:buNone/>
            </a:pPr>
            <a:r>
              <a:rPr lang="cs-CZ" altLang="cs-CZ" i="1">
                <a:solidFill>
                  <a:srgbClr val="FFFF00"/>
                </a:solidFill>
              </a:rPr>
              <a:t>Nepostižená HK</a:t>
            </a:r>
          </a:p>
          <a:p>
            <a:pPr eaLnBrk="1" hangingPunct="1">
              <a:lnSpc>
                <a:spcPct val="75000"/>
              </a:lnSpc>
            </a:pPr>
            <a:r>
              <a:rPr lang="cs-CZ" altLang="cs-CZ"/>
              <a:t>volně leží na těle</a:t>
            </a:r>
          </a:p>
          <a:p>
            <a:pPr eaLnBrk="1" hangingPunct="1">
              <a:lnSpc>
                <a:spcPct val="75000"/>
              </a:lnSpc>
              <a:buFont typeface="Wingdings" panose="05000000000000000000" pitchFamily="2" charset="2"/>
              <a:buNone/>
            </a:pPr>
            <a:r>
              <a:rPr lang="cs-CZ" altLang="cs-CZ" i="1">
                <a:solidFill>
                  <a:srgbClr val="FFFF00"/>
                </a:solidFill>
              </a:rPr>
              <a:t>Nepostižená DK</a:t>
            </a:r>
          </a:p>
          <a:p>
            <a:pPr eaLnBrk="1" hangingPunct="1">
              <a:lnSpc>
                <a:spcPct val="75000"/>
              </a:lnSpc>
            </a:pPr>
            <a:r>
              <a:rPr lang="cs-CZ" altLang="cs-CZ"/>
              <a:t>mírný ohyb v kyčli, kolenu</a:t>
            </a:r>
          </a:p>
          <a:p>
            <a:pPr eaLnBrk="1" hangingPunct="1">
              <a:lnSpc>
                <a:spcPct val="75000"/>
              </a:lnSpc>
            </a:pPr>
            <a:r>
              <a:rPr lang="cs-CZ" altLang="cs-CZ"/>
              <a:t>podložení polštářem</a:t>
            </a:r>
          </a:p>
        </p:txBody>
      </p:sp>
      <p:pic>
        <p:nvPicPr>
          <p:cNvPr id="80900" name="Picture 5" descr="bok, 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2" y="1485901"/>
            <a:ext cx="2721769" cy="43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04680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467100" y="857250"/>
            <a:ext cx="5829300" cy="571500"/>
          </a:xfrm>
        </p:spPr>
        <p:txBody>
          <a:bodyPr/>
          <a:lstStyle/>
          <a:p>
            <a:pPr eaLnBrk="1" hangingPunct="1"/>
            <a:r>
              <a:rPr lang="cs-CZ" altLang="cs-CZ" sz="2400"/>
              <a:t>Poloha na boku zdravé strany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395662" y="1428750"/>
            <a:ext cx="3271838" cy="44303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75000"/>
              </a:lnSpc>
            </a:pPr>
            <a:r>
              <a:rPr lang="cs-CZ" altLang="cs-CZ"/>
              <a:t>lůžko vodorovně</a:t>
            </a:r>
          </a:p>
          <a:p>
            <a:pPr eaLnBrk="1" hangingPunct="1">
              <a:lnSpc>
                <a:spcPct val="75000"/>
              </a:lnSpc>
              <a:buFont typeface="Wingdings" panose="05000000000000000000" pitchFamily="2" charset="2"/>
              <a:buNone/>
            </a:pPr>
            <a:r>
              <a:rPr lang="cs-CZ" altLang="cs-CZ" i="1">
                <a:solidFill>
                  <a:srgbClr val="FFFF00"/>
                </a:solidFill>
              </a:rPr>
              <a:t>Trup</a:t>
            </a:r>
          </a:p>
          <a:p>
            <a:pPr eaLnBrk="1" hangingPunct="1">
              <a:lnSpc>
                <a:spcPct val="75000"/>
              </a:lnSpc>
            </a:pPr>
            <a:r>
              <a:rPr lang="cs-CZ" altLang="cs-CZ"/>
              <a:t>mírně předkloněn</a:t>
            </a:r>
          </a:p>
          <a:p>
            <a:pPr eaLnBrk="1" hangingPunct="1">
              <a:lnSpc>
                <a:spcPct val="75000"/>
              </a:lnSpc>
              <a:buFont typeface="Wingdings" panose="05000000000000000000" pitchFamily="2" charset="2"/>
              <a:buNone/>
            </a:pPr>
            <a:r>
              <a:rPr lang="cs-CZ" altLang="cs-CZ" i="1">
                <a:solidFill>
                  <a:srgbClr val="FFFF00"/>
                </a:solidFill>
              </a:rPr>
              <a:t>Ochrnutá HK</a:t>
            </a:r>
          </a:p>
          <a:p>
            <a:pPr eaLnBrk="1" hangingPunct="1">
              <a:lnSpc>
                <a:spcPct val="75000"/>
              </a:lnSpc>
            </a:pPr>
            <a:r>
              <a:rPr lang="cs-CZ" altLang="cs-CZ"/>
              <a:t>rameno předsunuto</a:t>
            </a:r>
          </a:p>
          <a:p>
            <a:pPr eaLnBrk="1" hangingPunct="1">
              <a:lnSpc>
                <a:spcPct val="75000"/>
              </a:lnSpc>
            </a:pPr>
            <a:r>
              <a:rPr lang="cs-CZ" altLang="cs-CZ"/>
              <a:t>směřuje do předu v úhlu 100°</a:t>
            </a:r>
          </a:p>
          <a:p>
            <a:pPr eaLnBrk="1" hangingPunct="1">
              <a:lnSpc>
                <a:spcPct val="75000"/>
              </a:lnSpc>
            </a:pPr>
            <a:r>
              <a:rPr lang="cs-CZ" altLang="cs-CZ"/>
              <a:t>podložená </a:t>
            </a:r>
          </a:p>
          <a:p>
            <a:pPr eaLnBrk="1" hangingPunct="1">
              <a:lnSpc>
                <a:spcPct val="75000"/>
              </a:lnSpc>
            </a:pPr>
            <a:r>
              <a:rPr lang="cs-CZ" altLang="cs-CZ"/>
              <a:t>loket natažený, dlaní dolů</a:t>
            </a:r>
          </a:p>
          <a:p>
            <a:pPr eaLnBrk="1" hangingPunct="1">
              <a:lnSpc>
                <a:spcPct val="75000"/>
              </a:lnSpc>
              <a:buFont typeface="Wingdings" panose="05000000000000000000" pitchFamily="2" charset="2"/>
              <a:buNone/>
            </a:pPr>
            <a:r>
              <a:rPr lang="cs-CZ" altLang="cs-CZ" i="1">
                <a:solidFill>
                  <a:srgbClr val="FFFF00"/>
                </a:solidFill>
              </a:rPr>
              <a:t>Ochrnutá DK</a:t>
            </a:r>
          </a:p>
          <a:p>
            <a:pPr eaLnBrk="1" hangingPunct="1">
              <a:lnSpc>
                <a:spcPct val="75000"/>
              </a:lnSpc>
            </a:pPr>
            <a:r>
              <a:rPr lang="cs-CZ" altLang="cs-CZ"/>
              <a:t>v kyčli a koleni mírně pokrčená</a:t>
            </a:r>
          </a:p>
          <a:p>
            <a:pPr eaLnBrk="1" hangingPunct="1">
              <a:lnSpc>
                <a:spcPct val="75000"/>
              </a:lnSpc>
              <a:buFont typeface="Wingdings" panose="05000000000000000000" pitchFamily="2" charset="2"/>
              <a:buNone/>
            </a:pPr>
            <a:r>
              <a:rPr lang="cs-CZ" altLang="cs-CZ" i="1">
                <a:solidFill>
                  <a:srgbClr val="FFFF00"/>
                </a:solidFill>
              </a:rPr>
              <a:t>Nepostižená HK</a:t>
            </a:r>
          </a:p>
          <a:p>
            <a:pPr eaLnBrk="1" hangingPunct="1">
              <a:lnSpc>
                <a:spcPct val="75000"/>
              </a:lnSpc>
            </a:pPr>
            <a:r>
              <a:rPr lang="cs-CZ" altLang="cs-CZ"/>
              <a:t>dle pacienta</a:t>
            </a:r>
          </a:p>
          <a:p>
            <a:pPr eaLnBrk="1" hangingPunct="1">
              <a:lnSpc>
                <a:spcPct val="75000"/>
              </a:lnSpc>
              <a:buFont typeface="Wingdings" panose="05000000000000000000" pitchFamily="2" charset="2"/>
              <a:buNone/>
            </a:pPr>
            <a:r>
              <a:rPr lang="cs-CZ" altLang="cs-CZ" i="1">
                <a:solidFill>
                  <a:srgbClr val="FFFF00"/>
                </a:solidFill>
              </a:rPr>
              <a:t>Nepostižená DK</a:t>
            </a:r>
          </a:p>
          <a:p>
            <a:pPr eaLnBrk="1" hangingPunct="1">
              <a:lnSpc>
                <a:spcPct val="75000"/>
              </a:lnSpc>
            </a:pPr>
            <a:r>
              <a:rPr lang="cs-CZ" altLang="cs-CZ"/>
              <a:t>kyčle, koleno nataženo</a:t>
            </a:r>
          </a:p>
        </p:txBody>
      </p:sp>
      <p:pic>
        <p:nvPicPr>
          <p:cNvPr id="81924" name="Picture 5" descr="bok,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154" y="1828801"/>
            <a:ext cx="2965847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608336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467100" y="857250"/>
            <a:ext cx="5829300" cy="571500"/>
          </a:xfrm>
        </p:spPr>
        <p:txBody>
          <a:bodyPr/>
          <a:lstStyle/>
          <a:p>
            <a:pPr eaLnBrk="1" hangingPunct="1"/>
            <a:r>
              <a:rPr lang="cs-CZ" altLang="cs-CZ" sz="2400"/>
              <a:t>Poloha na zádech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04011" y="1428752"/>
            <a:ext cx="3163490" cy="4321969"/>
          </a:xfrm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 fontScale="70000" lnSpcReduction="20000"/>
          </a:bodyPr>
          <a:lstStyle/>
          <a:p>
            <a:pPr eaLnBrk="1" hangingPunct="1">
              <a:defRPr/>
            </a:pPr>
            <a:r>
              <a:rPr lang="cs-CZ" altLang="cs-CZ"/>
              <a:t>lůžko vodorovně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i="1">
                <a:solidFill>
                  <a:srgbClr val="FFFF00"/>
                </a:solidFill>
              </a:rPr>
              <a:t>Hlava</a:t>
            </a:r>
          </a:p>
          <a:p>
            <a:pPr eaLnBrk="1" hangingPunct="1">
              <a:defRPr/>
            </a:pPr>
            <a:r>
              <a:rPr lang="cs-CZ" altLang="cs-CZ"/>
              <a:t>nesmí být předkloněná</a:t>
            </a:r>
          </a:p>
          <a:p>
            <a:pPr eaLnBrk="1" hangingPunct="1">
              <a:defRPr/>
            </a:pPr>
            <a:r>
              <a:rPr lang="cs-CZ" altLang="cs-CZ"/>
              <a:t>ramena i hlava na polštáři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i="1">
                <a:solidFill>
                  <a:srgbClr val="FFFF00"/>
                </a:solidFill>
              </a:rPr>
              <a:t>Ochrnutá HK</a:t>
            </a:r>
          </a:p>
          <a:p>
            <a:pPr eaLnBrk="1" hangingPunct="1">
              <a:defRPr/>
            </a:pPr>
            <a:r>
              <a:rPr lang="cs-CZ" altLang="cs-CZ"/>
              <a:t>mírně upažená</a:t>
            </a:r>
          </a:p>
          <a:p>
            <a:pPr eaLnBrk="1" hangingPunct="1">
              <a:defRPr/>
            </a:pPr>
            <a:r>
              <a:rPr lang="cs-CZ" altLang="cs-CZ"/>
              <a:t>uložená na polštáři</a:t>
            </a:r>
          </a:p>
          <a:p>
            <a:pPr eaLnBrk="1" hangingPunct="1">
              <a:defRPr/>
            </a:pPr>
            <a:r>
              <a:rPr lang="cs-CZ" altLang="cs-CZ"/>
              <a:t>loket, zápěstí, prsty, nataženy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i="1">
                <a:solidFill>
                  <a:srgbClr val="FFFF00"/>
                </a:solidFill>
              </a:rPr>
              <a:t>Ochrnutá DK</a:t>
            </a:r>
          </a:p>
          <a:p>
            <a:pPr eaLnBrk="1" hangingPunct="1">
              <a:defRPr/>
            </a:pPr>
            <a:r>
              <a:rPr lang="cs-CZ" altLang="cs-CZ"/>
              <a:t>v kyčli natažená</a:t>
            </a:r>
          </a:p>
          <a:p>
            <a:pPr eaLnBrk="1" hangingPunct="1">
              <a:defRPr/>
            </a:pPr>
            <a:r>
              <a:rPr lang="cs-CZ" altLang="cs-CZ"/>
              <a:t>podložená stejným polštářem jako HK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i="1">
              <a:solidFill>
                <a:srgbClr val="FFFF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2100"/>
          </a:p>
        </p:txBody>
      </p:sp>
      <p:pic>
        <p:nvPicPr>
          <p:cNvPr id="82948" name="Picture 5" descr="z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1" y="1543051"/>
            <a:ext cx="2328863" cy="43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5100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4E4C4E-0BF9-4983-A34A-7639BBF8F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Práce v skupinách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1DD579-5E96-4026-A67F-21F72FD33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Definice </a:t>
            </a:r>
            <a:r>
              <a:rPr lang="cs-CZ" dirty="0" err="1"/>
              <a:t>ošetřovatesltví</a:t>
            </a:r>
            <a:endParaRPr lang="cs-CZ" dirty="0"/>
          </a:p>
          <a:p>
            <a:r>
              <a:rPr lang="cs-CZ" dirty="0"/>
              <a:t>Významné osobnosti ošetřovatelství</a:t>
            </a:r>
          </a:p>
          <a:p>
            <a:r>
              <a:rPr lang="cs-CZ" dirty="0"/>
              <a:t>Multidisciplinární tým</a:t>
            </a:r>
          </a:p>
          <a:p>
            <a:r>
              <a:rPr lang="cs-CZ" dirty="0"/>
              <a:t>Úkoly </a:t>
            </a:r>
            <a:r>
              <a:rPr lang="cs-CZ" dirty="0" err="1"/>
              <a:t>optometristu</a:t>
            </a:r>
            <a:r>
              <a:rPr lang="cs-CZ" dirty="0"/>
              <a:t> v rámci MDT</a:t>
            </a:r>
          </a:p>
          <a:p>
            <a:endParaRPr lang="cs-CZ" dirty="0"/>
          </a:p>
        </p:txBody>
      </p:sp>
      <p:sp>
        <p:nvSpPr>
          <p:cNvPr id="22" name="SMARTInkShape-6">
            <a:extLst>
              <a:ext uri="{FF2B5EF4-FFF2-40B4-BE49-F238E27FC236}">
                <a16:creationId xmlns:a16="http://schemas.microsoft.com/office/drawing/2014/main" id="{0F9398DA-1F2E-4203-BB1A-ABB890F0AEC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990851" y="3352801"/>
            <a:ext cx="6351" cy="25401"/>
          </a:xfrm>
          <a:custGeom>
            <a:avLst/>
            <a:gdLst/>
            <a:ahLst/>
            <a:cxnLst/>
            <a:rect l="0" t="0" r="0" b="0"/>
            <a:pathLst>
              <a:path w="6351" h="25401">
                <a:moveTo>
                  <a:pt x="0" y="25400"/>
                </a:moveTo>
                <a:lnTo>
                  <a:pt x="0" y="25400"/>
                </a:lnTo>
                <a:lnTo>
                  <a:pt x="0" y="19933"/>
                </a:lnTo>
                <a:lnTo>
                  <a:pt x="5467" y="13660"/>
                </a:lnTo>
                <a:lnTo>
                  <a:pt x="6272" y="7317"/>
                </a:lnTo>
                <a:lnTo>
                  <a:pt x="635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522959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467100" y="857250"/>
            <a:ext cx="5829300" cy="571500"/>
          </a:xfrm>
        </p:spPr>
        <p:txBody>
          <a:bodyPr/>
          <a:lstStyle/>
          <a:p>
            <a:pPr eaLnBrk="1" hangingPunct="1"/>
            <a:r>
              <a:rPr lang="cs-CZ" altLang="cs-CZ" sz="2400"/>
              <a:t>Sezení v lůžku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57589" y="1428750"/>
            <a:ext cx="5779294" cy="1568054"/>
          </a:xfrm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100" b="1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i="1">
                <a:solidFill>
                  <a:srgbClr val="FFFF00"/>
                </a:solidFill>
              </a:rPr>
              <a:t>Lůžko - </a:t>
            </a:r>
            <a:r>
              <a:rPr lang="cs-CZ" altLang="cs-CZ"/>
              <a:t>čelo maximálně zvednuto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i="1">
                <a:solidFill>
                  <a:srgbClr val="FFFF00"/>
                </a:solidFill>
              </a:rPr>
              <a:t>Trup</a:t>
            </a:r>
            <a:r>
              <a:rPr lang="cs-CZ" altLang="cs-CZ"/>
              <a:t> – vzpřímený, polštář v bederní oblasti zad nemocného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i="1">
                <a:solidFill>
                  <a:srgbClr val="FFFF00"/>
                </a:solidFill>
              </a:rPr>
              <a:t>DKK - </a:t>
            </a:r>
            <a:r>
              <a:rPr lang="cs-CZ" altLang="cs-CZ"/>
              <a:t>v kyčlích úhel 90 °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i="1">
                <a:solidFill>
                  <a:srgbClr val="FFFF00"/>
                </a:solidFill>
              </a:rPr>
              <a:t>HKK - </a:t>
            </a:r>
            <a:r>
              <a:rPr lang="cs-CZ" altLang="cs-CZ"/>
              <a:t>předpaženy, lokty spočívají na stolečku</a:t>
            </a:r>
          </a:p>
        </p:txBody>
      </p:sp>
      <p:pic>
        <p:nvPicPr>
          <p:cNvPr id="83972" name="Picture 5" descr="sed, lůžk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3033712"/>
            <a:ext cx="3787379" cy="296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09941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467100" y="857250"/>
            <a:ext cx="5829300" cy="57150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/>
              <a:t>Chůze - dopomoc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04011" y="1428751"/>
            <a:ext cx="2992040" cy="426839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i="1">
                <a:solidFill>
                  <a:srgbClr val="FFFF00"/>
                </a:solidFill>
              </a:rPr>
              <a:t>Pacient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ochrnutá HK na rameni asistenta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pokrčené DKK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paty blízko hýždí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i="1">
                <a:solidFill>
                  <a:srgbClr val="FFFF00"/>
                </a:solidFill>
              </a:rPr>
              <a:t>Asistent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stojí před pacientem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ruku pod ramenem ochrnuté HK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druhou rukou přidržuje pánev pacienta</a:t>
            </a:r>
          </a:p>
        </p:txBody>
      </p:sp>
      <p:pic>
        <p:nvPicPr>
          <p:cNvPr id="84996" name="Picture 5" descr="chůz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537" y="1484710"/>
            <a:ext cx="2963465" cy="4061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74612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04010" y="857250"/>
            <a:ext cx="5829300" cy="857250"/>
          </a:xfrm>
        </p:spPr>
        <p:txBody>
          <a:bodyPr/>
          <a:lstStyle/>
          <a:p>
            <a:pPr eaLnBrk="1" hangingPunct="1"/>
            <a:r>
              <a:rPr lang="cs-CZ" altLang="cs-CZ"/>
              <a:t>Chůze - dopomoc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04010" y="2025256"/>
            <a:ext cx="3348038" cy="24300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>
                <a:solidFill>
                  <a:srgbClr val="FFFF00"/>
                </a:solidFill>
                <a:effectLst/>
              </a:rPr>
              <a:t>Asistent</a:t>
            </a:r>
          </a:p>
          <a:p>
            <a:pPr eaLnBrk="1" hangingPunct="1"/>
            <a:r>
              <a:rPr lang="cs-CZ" altLang="cs-CZ">
                <a:effectLst/>
              </a:rPr>
              <a:t>stojí na ochrnuté straně pacienta</a:t>
            </a:r>
          </a:p>
          <a:p>
            <a:pPr eaLnBrk="1" hangingPunct="1"/>
            <a:r>
              <a:rPr lang="cs-CZ" altLang="cs-CZ">
                <a:effectLst/>
              </a:rPr>
              <a:t>ruku pod ramenem ochrnuté HK</a:t>
            </a:r>
          </a:p>
        </p:txBody>
      </p:sp>
      <p:pic>
        <p:nvPicPr>
          <p:cNvPr id="86021" name="Picture 6" descr="choditko-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36207" y="4179095"/>
            <a:ext cx="2428875" cy="18216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020" name="Picture 5" descr="chů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2" y="1679973"/>
            <a:ext cx="2351485" cy="432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64194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467100" y="857250"/>
            <a:ext cx="5829300" cy="571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/>
              <a:t>Svlékání košile - dopomoc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04011" y="1754983"/>
            <a:ext cx="3509963" cy="41040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i="1">
                <a:solidFill>
                  <a:srgbClr val="FFFF00"/>
                </a:solidFill>
              </a:rPr>
              <a:t>Pacient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sedí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ochrnutá HK svěšena mezi koleny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zdravou HK přetáhne oděv přes hlavu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vytáhne postiženou HK z rukávu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vytáhne zdravou HK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i="1">
                <a:solidFill>
                  <a:srgbClr val="FFFF00"/>
                </a:solidFill>
              </a:rPr>
              <a:t>Asistent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kontroluje rovnováhu</a:t>
            </a:r>
          </a:p>
        </p:txBody>
      </p:sp>
      <p:pic>
        <p:nvPicPr>
          <p:cNvPr id="87044" name="Picture 5" descr="vyslíkán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133" y="2114551"/>
            <a:ext cx="2378869" cy="3307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462571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44488" y="596507"/>
            <a:ext cx="5829300" cy="571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dirty="0"/>
              <a:t>Oblékání kalhot - dopomoc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49243" y="1593059"/>
            <a:ext cx="3564731" cy="42124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 fontScale="70000" lnSpcReduction="20000"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i="1">
                <a:solidFill>
                  <a:srgbClr val="FFFF00"/>
                </a:solidFill>
              </a:rPr>
              <a:t>Pacient</a:t>
            </a:r>
          </a:p>
          <a:p>
            <a:pPr eaLnBrk="1" hangingPunct="1"/>
            <a:r>
              <a:rPr lang="cs-CZ" altLang="cs-CZ"/>
              <a:t>sedí</a:t>
            </a:r>
          </a:p>
          <a:p>
            <a:pPr eaLnBrk="1" hangingPunct="1"/>
            <a:r>
              <a:rPr lang="cs-CZ" altLang="cs-CZ"/>
              <a:t>ochrnutá DK překřížená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/>
              <a:t>	přes zdravou DK</a:t>
            </a:r>
          </a:p>
          <a:p>
            <a:pPr eaLnBrk="1" hangingPunct="1"/>
            <a:r>
              <a:rPr lang="cs-CZ" altLang="cs-CZ"/>
              <a:t>zdravou HK natáhne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/>
              <a:t>	nohavici na postiženou DK</a:t>
            </a:r>
          </a:p>
          <a:p>
            <a:pPr eaLnBrk="1" hangingPunct="1"/>
            <a:r>
              <a:rPr lang="cs-CZ" altLang="cs-CZ"/>
              <a:t>rozkříží DKK</a:t>
            </a:r>
          </a:p>
          <a:p>
            <a:pPr eaLnBrk="1" hangingPunct="1"/>
            <a:r>
              <a:rPr lang="cs-CZ" altLang="cs-CZ"/>
              <a:t>navlékne nohavici na zdravou DK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i="1">
                <a:solidFill>
                  <a:srgbClr val="FFFF00"/>
                </a:solidFill>
              </a:rPr>
              <a:t>Asistent</a:t>
            </a:r>
          </a:p>
          <a:p>
            <a:pPr eaLnBrk="1" hangingPunct="1"/>
            <a:r>
              <a:rPr lang="cs-CZ" altLang="cs-CZ"/>
              <a:t>kontroluje rovnováhu</a:t>
            </a:r>
          </a:p>
          <a:p>
            <a:pPr eaLnBrk="1" hangingPunct="1"/>
            <a:r>
              <a:rPr lang="cs-CZ" altLang="cs-CZ"/>
              <a:t>vede ruce nemocného</a:t>
            </a:r>
          </a:p>
          <a:p>
            <a:pPr eaLnBrk="1" hangingPunct="1"/>
            <a:r>
              <a:rPr lang="cs-CZ" altLang="cs-CZ"/>
              <a:t>přidržuje postiženou DK</a:t>
            </a:r>
          </a:p>
        </p:txBody>
      </p:sp>
      <p:pic>
        <p:nvPicPr>
          <p:cNvPr id="88068" name="Picture 5" descr="oblekání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2" y="1371601"/>
            <a:ext cx="1697831" cy="1889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9" name="Picture 6" descr="oblékání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6" y="2400301"/>
            <a:ext cx="1476375" cy="1889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0" name="Picture 7" descr="oblékání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2" y="4111228"/>
            <a:ext cx="1297781" cy="1889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1" name="Text Box 8"/>
          <p:cNvSpPr txBox="1">
            <a:spLocks noChangeArrowheads="1"/>
          </p:cNvSpPr>
          <p:nvPr/>
        </p:nvSpPr>
        <p:spPr bwMode="auto">
          <a:xfrm>
            <a:off x="7753350" y="1371600"/>
            <a:ext cx="2857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80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88072" name="Text Box 10"/>
          <p:cNvSpPr txBox="1">
            <a:spLocks noChangeArrowheads="1"/>
          </p:cNvSpPr>
          <p:nvPr/>
        </p:nvSpPr>
        <p:spPr bwMode="auto">
          <a:xfrm>
            <a:off x="9239250" y="2400300"/>
            <a:ext cx="2857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80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88073" name="Text Box 11"/>
          <p:cNvSpPr txBox="1">
            <a:spLocks noChangeArrowheads="1"/>
          </p:cNvSpPr>
          <p:nvPr/>
        </p:nvSpPr>
        <p:spPr bwMode="auto">
          <a:xfrm>
            <a:off x="7924800" y="4114800"/>
            <a:ext cx="2857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800">
                <a:solidFill>
                  <a:schemeClr val="bg2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5686691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467100" y="857250"/>
            <a:ext cx="5829300" cy="571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/>
              <a:t>Oblékání košile - dopomoc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04011" y="1593057"/>
            <a:ext cx="3294459" cy="4157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i="1">
                <a:solidFill>
                  <a:srgbClr val="FFFF00"/>
                </a:solidFill>
              </a:rPr>
              <a:t>Pacient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/>
              <a:t>sedí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/>
              <a:t>košile na kolenu zdravé DK, vnitřní strana a límec dál od těla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/>
              <a:t>ochrnutá HK svěšená mezi koleny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/>
              <a:t>zdravou HK obleče rukáv na postiženou HK až po rameno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/>
              <a:t>doobleče druhý rukáv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i="1">
                <a:solidFill>
                  <a:srgbClr val="FFFF00"/>
                </a:solidFill>
              </a:rPr>
              <a:t>Asistent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/>
              <a:t>pomáhá navlékat rukáv na postižené straně</a:t>
            </a:r>
          </a:p>
        </p:txBody>
      </p:sp>
      <p:pic>
        <p:nvPicPr>
          <p:cNvPr id="89092" name="Picture 5" descr="oblékání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1" y="2171701"/>
            <a:ext cx="2488406" cy="3508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138361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3467100" y="857250"/>
            <a:ext cx="5829300" cy="571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/>
              <a:t>Oblékání trička - dopomoc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57590" y="1593057"/>
            <a:ext cx="3456385" cy="4157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i="1">
                <a:solidFill>
                  <a:srgbClr val="FFFF00"/>
                </a:solidFill>
              </a:rPr>
              <a:t>Pacient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/>
              <a:t>sedí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/>
              <a:t>triko na kolenu zdravé DK, záda na horu a výstřih dál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/>
              <a:t>ochrnutá HK svěšená mezi koleny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/>
              <a:t>zdravou HK obleče rukáv na postiženou HK po loket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/>
              <a:t>přetáhne triko přes hlavu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/>
              <a:t>doobleče druhý rukáv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i="1">
                <a:solidFill>
                  <a:srgbClr val="FFFF00"/>
                </a:solidFill>
              </a:rPr>
              <a:t>Asistent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/>
              <a:t>pomáhá navlékat rukáv na postižené straně</a:t>
            </a:r>
          </a:p>
        </p:txBody>
      </p:sp>
      <p:pic>
        <p:nvPicPr>
          <p:cNvPr id="90116" name="Picture 5" descr="oblékání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2171700"/>
            <a:ext cx="2215754" cy="3511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05302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76598" y="427433"/>
            <a:ext cx="6453188" cy="571500"/>
          </a:xfrm>
        </p:spPr>
        <p:txBody>
          <a:bodyPr/>
          <a:lstStyle/>
          <a:p>
            <a:pPr eaLnBrk="1" hangingPunct="1"/>
            <a:r>
              <a:rPr lang="cs-CZ" altLang="cs-CZ" sz="3000" dirty="0"/>
              <a:t>Oblékání ponožek, obouvání-dopomoc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395664" y="1593057"/>
            <a:ext cx="3402806" cy="42660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i="1">
                <a:solidFill>
                  <a:srgbClr val="FFFF00"/>
                </a:solidFill>
              </a:rPr>
              <a:t>Pacient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/>
              <a:t>sedí</a:t>
            </a:r>
          </a:p>
          <a:p>
            <a:pPr eaLnBrk="1" hangingPunct="1"/>
            <a:r>
              <a:rPr lang="cs-CZ" altLang="cs-CZ"/>
              <a:t>ochrnutá DK překřížená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/>
              <a:t>	přes zdravou DK</a:t>
            </a:r>
          </a:p>
          <a:p>
            <a:pPr eaLnBrk="1" hangingPunct="1"/>
            <a:r>
              <a:rPr lang="cs-CZ" altLang="cs-CZ"/>
              <a:t>ukazovákem, palcem, prostředníkem roztahuje a navléká ponožku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/>
              <a:t>botu navléci na prsty nohy, nohy rozkřížit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/>
              <a:t>tlakem nohy doobout botu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i="1">
                <a:solidFill>
                  <a:srgbClr val="FFFF00"/>
                </a:solidFill>
              </a:rPr>
              <a:t>Asistent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/>
              <a:t>tlak na nohu při obouvání</a:t>
            </a:r>
          </a:p>
        </p:txBody>
      </p:sp>
      <p:pic>
        <p:nvPicPr>
          <p:cNvPr id="91140" name="Picture 6" descr="oblékání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2" y="1371602"/>
            <a:ext cx="2643188" cy="197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1" name="Picture 7" descr="oblékání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2" y="3543300"/>
            <a:ext cx="2643188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59391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557588" y="857250"/>
            <a:ext cx="5829300" cy="857250"/>
          </a:xfrm>
        </p:spPr>
        <p:txBody>
          <a:bodyPr/>
          <a:lstStyle/>
          <a:p>
            <a:pPr eaLnBrk="1" hangingPunct="1"/>
            <a:r>
              <a:rPr lang="cs-CZ" altLang="cs-CZ"/>
              <a:t>Kompenzační pomůcky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09888" y="1593058"/>
            <a:ext cx="2857500" cy="302419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1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Pohyb mimo lůžko</a:t>
            </a:r>
          </a:p>
        </p:txBody>
      </p:sp>
      <p:pic>
        <p:nvPicPr>
          <p:cNvPr id="92173" name="Picture 13" descr="podavac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3192" y="3050382"/>
            <a:ext cx="1141809" cy="1757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64" name="Picture 4" descr="francouzská hů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1943101"/>
            <a:ext cx="1101329" cy="1348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5" name="Picture 5" descr="choditko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64" y="1916908"/>
            <a:ext cx="1800225" cy="1350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6042422" y="1484710"/>
            <a:ext cx="33147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cs-CZ" altLang="cs-CZ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Aktivní pohyb na lůžku</a:t>
            </a:r>
          </a:p>
        </p:txBody>
      </p:sp>
      <p:pic>
        <p:nvPicPr>
          <p:cNvPr id="92167" name="Picture 7" descr="hraz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580" y="1916907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8" name="Picture 8" descr="žebří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442" y="1916907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4667250" y="3829050"/>
            <a:ext cx="33147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cs-CZ" altLang="cs-CZ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Pasivní pohyb na lůžku</a:t>
            </a:r>
          </a:p>
        </p:txBody>
      </p:sp>
      <p:pic>
        <p:nvPicPr>
          <p:cNvPr id="92170" name="Picture 10" descr="pás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311" y="4904187"/>
            <a:ext cx="2096690" cy="1096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1" name="Picture 11" descr="pá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1" y="4743450"/>
            <a:ext cx="1950244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2" name="Picture 12" descr="podložk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1" y="4600576"/>
            <a:ext cx="1950244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9048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Multidisciplinární tým ve zdravotnictví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>
                <a:solidFill>
                  <a:schemeClr val="tx1"/>
                </a:solidFill>
              </a:rPr>
              <a:t>skupin</a:t>
            </a:r>
            <a:r>
              <a:rPr lang="sk-SK" dirty="0">
                <a:solidFill>
                  <a:schemeClr val="tx1"/>
                </a:solidFill>
              </a:rPr>
              <a:t>a </a:t>
            </a:r>
            <a:r>
              <a:rPr lang="cs-CZ" dirty="0" err="1">
                <a:solidFill>
                  <a:schemeClr val="tx1"/>
                </a:solidFill>
              </a:rPr>
              <a:t>s</a:t>
            </a:r>
            <a:r>
              <a:rPr lang="en-US" dirty="0" err="1">
                <a:solidFill>
                  <a:schemeClr val="tx1"/>
                </a:solidFill>
              </a:rPr>
              <a:t>pecializovaných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pracovník</a:t>
            </a:r>
            <a:r>
              <a:rPr lang="cs-CZ" dirty="0">
                <a:solidFill>
                  <a:schemeClr val="tx1"/>
                </a:solidFill>
              </a:rPr>
              <a:t>ů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cs-CZ" dirty="0">
                <a:solidFill>
                  <a:schemeClr val="tx1"/>
                </a:solidFill>
              </a:rPr>
              <a:t>jejichž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činnos</a:t>
            </a:r>
            <a:r>
              <a:rPr lang="cs-CZ" dirty="0">
                <a:solidFill>
                  <a:schemeClr val="tx1"/>
                </a:solidFill>
              </a:rPr>
              <a:t>t vychází</a:t>
            </a:r>
            <a:r>
              <a:rPr lang="en-US" dirty="0">
                <a:solidFill>
                  <a:schemeClr val="tx1"/>
                </a:solidFill>
              </a:rPr>
              <a:t> z </a:t>
            </a:r>
            <a:r>
              <a:rPr lang="en-US" dirty="0" err="1">
                <a:solidFill>
                  <a:schemeClr val="tx1"/>
                </a:solidFill>
              </a:rPr>
              <a:t>holistického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pojetí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člov</a:t>
            </a:r>
            <a:r>
              <a:rPr lang="cs-CZ" dirty="0">
                <a:solidFill>
                  <a:schemeClr val="tx1"/>
                </a:solidFill>
              </a:rPr>
              <a:t>ě</a:t>
            </a:r>
            <a:r>
              <a:rPr lang="en-US" dirty="0" err="1">
                <a:solidFill>
                  <a:schemeClr val="tx1"/>
                </a:solidFill>
              </a:rPr>
              <a:t>ka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sk-SK" dirty="0">
              <a:solidFill>
                <a:schemeClr val="tx1"/>
              </a:solidFill>
            </a:endParaRPr>
          </a:p>
          <a:p>
            <a:pPr>
              <a:buFontTx/>
              <a:buNone/>
              <a:defRPr/>
            </a:pPr>
            <a:endParaRPr lang="sk-SK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dirty="0" err="1">
                <a:solidFill>
                  <a:schemeClr val="tx1"/>
                </a:solidFill>
              </a:rPr>
              <a:t>Kvalitn</a:t>
            </a:r>
            <a:r>
              <a:rPr lang="cs-CZ" dirty="0">
                <a:solidFill>
                  <a:schemeClr val="tx1"/>
                </a:solidFill>
              </a:rPr>
              <a:t>ě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zostavený</a:t>
            </a:r>
            <a:r>
              <a:rPr lang="en-US" dirty="0">
                <a:solidFill>
                  <a:schemeClr val="tx1"/>
                </a:solidFill>
              </a:rPr>
              <a:t> a </a:t>
            </a:r>
            <a:r>
              <a:rPr lang="en-US" dirty="0" err="1">
                <a:solidFill>
                  <a:schemeClr val="tx1"/>
                </a:solidFill>
              </a:rPr>
              <a:t>efekt</a:t>
            </a:r>
            <a:r>
              <a:rPr lang="cs-CZ" dirty="0">
                <a:solidFill>
                  <a:schemeClr val="tx1"/>
                </a:solidFill>
              </a:rPr>
              <a:t>i</a:t>
            </a:r>
            <a:r>
              <a:rPr lang="en-US" dirty="0" err="1">
                <a:solidFill>
                  <a:schemeClr val="tx1"/>
                </a:solidFill>
              </a:rPr>
              <a:t>vn</a:t>
            </a:r>
            <a:r>
              <a:rPr lang="cs-CZ" dirty="0">
                <a:solidFill>
                  <a:schemeClr val="tx1"/>
                </a:solidFill>
              </a:rPr>
              <a:t>ě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funguj</a:t>
            </a:r>
            <a:r>
              <a:rPr lang="cs-CZ" dirty="0">
                <a:solidFill>
                  <a:schemeClr val="tx1"/>
                </a:solidFill>
              </a:rPr>
              <a:t>í</a:t>
            </a:r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cs-CZ" dirty="0">
                <a:solidFill>
                  <a:schemeClr val="tx1"/>
                </a:solidFill>
              </a:rPr>
              <a:t>í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multidisciplinárn</a:t>
            </a:r>
            <a:r>
              <a:rPr lang="cs-CZ" dirty="0">
                <a:solidFill>
                  <a:schemeClr val="tx1"/>
                </a:solidFill>
              </a:rPr>
              <a:t>í</a:t>
            </a:r>
            <a:r>
              <a:rPr lang="en-US" dirty="0">
                <a:solidFill>
                  <a:schemeClr val="tx1"/>
                </a:solidFill>
              </a:rPr>
              <a:t> t</a:t>
            </a:r>
            <a:r>
              <a:rPr lang="cs-CZ" dirty="0">
                <a:solidFill>
                  <a:schemeClr val="tx1"/>
                </a:solidFill>
              </a:rPr>
              <a:t>ý</a:t>
            </a:r>
            <a:r>
              <a:rPr lang="en-US" dirty="0">
                <a:solidFill>
                  <a:schemeClr val="tx1"/>
                </a:solidFill>
              </a:rPr>
              <a:t>m je </a:t>
            </a:r>
            <a:r>
              <a:rPr lang="en-US" dirty="0" err="1">
                <a:solidFill>
                  <a:schemeClr val="tx1"/>
                </a:solidFill>
              </a:rPr>
              <a:t>jedn</a:t>
            </a:r>
            <a:r>
              <a:rPr lang="cs-CZ" dirty="0">
                <a:solidFill>
                  <a:schemeClr val="tx1"/>
                </a:solidFill>
              </a:rPr>
              <a:t>í</a:t>
            </a:r>
            <a:r>
              <a:rPr lang="en-US" dirty="0">
                <a:solidFill>
                  <a:schemeClr val="tx1"/>
                </a:solidFill>
              </a:rPr>
              <a:t>m z d</a:t>
            </a:r>
            <a:r>
              <a:rPr lang="cs-CZ" dirty="0">
                <a:solidFill>
                  <a:schemeClr val="tx1"/>
                </a:solidFill>
              </a:rPr>
              <a:t>ů</a:t>
            </a:r>
            <a:r>
              <a:rPr lang="en-US" dirty="0" err="1">
                <a:solidFill>
                  <a:schemeClr val="tx1"/>
                </a:solidFill>
              </a:rPr>
              <a:t>ležitých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atrib</a:t>
            </a:r>
            <a:r>
              <a:rPr lang="cs-CZ" dirty="0" err="1">
                <a:solidFill>
                  <a:schemeClr val="tx1"/>
                </a:solidFill>
              </a:rPr>
              <a:t>utů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kvalitn</a:t>
            </a:r>
            <a:r>
              <a:rPr lang="cs-CZ" dirty="0">
                <a:solidFill>
                  <a:schemeClr val="tx1"/>
                </a:solidFill>
              </a:rPr>
              <a:t>í péče</a:t>
            </a:r>
            <a:r>
              <a:rPr lang="en-US" dirty="0">
                <a:solidFill>
                  <a:schemeClr val="tx1"/>
                </a:solidFill>
              </a:rPr>
              <a:t> a </a:t>
            </a:r>
            <a:r>
              <a:rPr lang="en-US" dirty="0" err="1">
                <a:solidFill>
                  <a:schemeClr val="tx1"/>
                </a:solidFill>
              </a:rPr>
              <a:t>komplexn</a:t>
            </a:r>
            <a:r>
              <a:rPr lang="cs-CZ" dirty="0" err="1">
                <a:solidFill>
                  <a:schemeClr val="tx1"/>
                </a:solidFill>
              </a:rPr>
              <a:t>ího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uspokojov</a:t>
            </a:r>
            <a:r>
              <a:rPr lang="cs-CZ" dirty="0">
                <a:solidFill>
                  <a:schemeClr val="tx1"/>
                </a:solidFill>
              </a:rPr>
              <a:t>á</a:t>
            </a:r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cs-CZ" dirty="0">
                <a:solidFill>
                  <a:schemeClr val="tx1"/>
                </a:solidFill>
              </a:rPr>
              <a:t>í</a:t>
            </a:r>
            <a:r>
              <a:rPr lang="en-US" dirty="0">
                <a:solidFill>
                  <a:schemeClr val="tx1"/>
                </a:solidFill>
              </a:rPr>
              <a:t> pot</a:t>
            </a:r>
            <a:r>
              <a:rPr lang="cs-CZ" dirty="0" err="1">
                <a:solidFill>
                  <a:schemeClr val="tx1"/>
                </a:solidFill>
              </a:rPr>
              <a:t>řeb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pacienta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sk-SK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9163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Kdo patří do MDT?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skupin</a:t>
            </a:r>
            <a:r>
              <a:rPr lang="cs-CZ" dirty="0"/>
              <a:t>a</a:t>
            </a:r>
            <a:r>
              <a:rPr lang="de-DE" dirty="0"/>
              <a:t> </a:t>
            </a:r>
            <a:r>
              <a:rPr lang="de-DE" dirty="0" err="1"/>
              <a:t>odborník</a:t>
            </a:r>
            <a:r>
              <a:rPr lang="cs-CZ" dirty="0"/>
              <a:t>ů</a:t>
            </a:r>
            <a:r>
              <a:rPr lang="de-DE" dirty="0"/>
              <a:t>, </a:t>
            </a:r>
            <a:r>
              <a:rPr lang="cs-CZ" dirty="0"/>
              <a:t>kde </a:t>
            </a:r>
            <a:r>
              <a:rPr lang="de-DE" dirty="0" err="1"/>
              <a:t>každý</a:t>
            </a:r>
            <a:r>
              <a:rPr lang="de-DE" dirty="0"/>
              <a:t> je </a:t>
            </a:r>
            <a:r>
              <a:rPr lang="cs-CZ" dirty="0"/>
              <a:t>s</a:t>
            </a:r>
            <a:r>
              <a:rPr lang="de-DE" dirty="0" err="1"/>
              <a:t>pecialist</a:t>
            </a:r>
            <a:r>
              <a:rPr lang="cs-CZ" dirty="0"/>
              <a:t>ou</a:t>
            </a:r>
            <a:r>
              <a:rPr lang="de-DE" dirty="0"/>
              <a:t> v</a:t>
            </a:r>
            <a:r>
              <a:rPr lang="cs-CZ" dirty="0"/>
              <a:t>e</a:t>
            </a:r>
            <a:r>
              <a:rPr lang="de-DE" dirty="0"/>
              <a:t> </a:t>
            </a:r>
            <a:r>
              <a:rPr lang="cs-CZ" dirty="0"/>
              <a:t>svém oboru a v rámci svých kompetencí zabezpečuje péči o pacienta</a:t>
            </a:r>
            <a:r>
              <a:rPr lang="de-DE" dirty="0"/>
              <a:t> </a:t>
            </a:r>
            <a:endParaRPr lang="cs-CZ" dirty="0"/>
          </a:p>
          <a:p>
            <a:r>
              <a:rPr lang="cs-CZ" dirty="0"/>
              <a:t>Členové MDT Zpravidla zastupují následující obory: </a:t>
            </a:r>
            <a:r>
              <a:rPr lang="de-DE" dirty="0"/>
              <a:t> </a:t>
            </a:r>
            <a:r>
              <a:rPr lang="de-DE" dirty="0" err="1"/>
              <a:t>medicína</a:t>
            </a:r>
            <a:r>
              <a:rPr lang="de-DE" dirty="0"/>
              <a:t>, </a:t>
            </a:r>
            <a:r>
              <a:rPr lang="de-DE" dirty="0" err="1"/>
              <a:t>ošet</a:t>
            </a:r>
            <a:r>
              <a:rPr lang="cs-CZ" dirty="0"/>
              <a:t>ř</a:t>
            </a:r>
            <a:r>
              <a:rPr lang="de-DE" dirty="0" err="1"/>
              <a:t>ovate</a:t>
            </a:r>
            <a:r>
              <a:rPr lang="cs-CZ" dirty="0"/>
              <a:t>l</a:t>
            </a:r>
            <a:r>
              <a:rPr lang="de-DE" dirty="0" err="1"/>
              <a:t>stv</a:t>
            </a:r>
            <a:r>
              <a:rPr lang="cs-CZ" dirty="0"/>
              <a:t>í</a:t>
            </a:r>
            <a:r>
              <a:rPr lang="de-DE" dirty="0"/>
              <a:t>, </a:t>
            </a:r>
            <a:r>
              <a:rPr lang="cs-CZ" dirty="0"/>
              <a:t>optometrie, radiologie, </a:t>
            </a:r>
            <a:r>
              <a:rPr lang="de-DE" dirty="0" err="1"/>
              <a:t>fyzioterapi</a:t>
            </a:r>
            <a:r>
              <a:rPr lang="cs-CZ" dirty="0"/>
              <a:t>e</a:t>
            </a:r>
            <a:r>
              <a:rPr lang="de-DE" dirty="0"/>
              <a:t>, </a:t>
            </a:r>
            <a:r>
              <a:rPr lang="de-DE" dirty="0" err="1"/>
              <a:t>rehabilit</a:t>
            </a:r>
            <a:r>
              <a:rPr lang="cs-CZ" dirty="0" err="1"/>
              <a:t>ace</a:t>
            </a:r>
            <a:r>
              <a:rPr lang="de-DE" dirty="0"/>
              <a:t>, </a:t>
            </a:r>
            <a:r>
              <a:rPr lang="de-DE" dirty="0" err="1"/>
              <a:t>dietol</a:t>
            </a:r>
            <a:r>
              <a:rPr lang="cs-CZ" dirty="0"/>
              <a:t>o</a:t>
            </a:r>
            <a:r>
              <a:rPr lang="de-DE" dirty="0" err="1"/>
              <a:t>gi</a:t>
            </a:r>
            <a:r>
              <a:rPr lang="cs-CZ" dirty="0"/>
              <a:t>e</a:t>
            </a:r>
            <a:r>
              <a:rPr lang="de-DE" dirty="0"/>
              <a:t>, </a:t>
            </a:r>
            <a:r>
              <a:rPr lang="de-DE" dirty="0" err="1"/>
              <a:t>psychol</a:t>
            </a:r>
            <a:r>
              <a:rPr lang="cs-CZ" dirty="0"/>
              <a:t>o</a:t>
            </a:r>
            <a:r>
              <a:rPr lang="de-DE" dirty="0" err="1"/>
              <a:t>gi</a:t>
            </a:r>
            <a:r>
              <a:rPr lang="cs-CZ" dirty="0"/>
              <a:t>e</a:t>
            </a:r>
            <a:r>
              <a:rPr lang="de-DE" dirty="0"/>
              <a:t>, </a:t>
            </a:r>
            <a:r>
              <a:rPr lang="de-DE" dirty="0" err="1"/>
              <a:t>sociol</a:t>
            </a:r>
            <a:r>
              <a:rPr lang="cs-CZ" dirty="0"/>
              <a:t>o</a:t>
            </a:r>
            <a:r>
              <a:rPr lang="de-DE" dirty="0" err="1"/>
              <a:t>gi</a:t>
            </a:r>
            <a:r>
              <a:rPr lang="cs-CZ" dirty="0"/>
              <a:t>e</a:t>
            </a:r>
            <a:r>
              <a:rPr lang="de-DE" dirty="0"/>
              <a:t>, </a:t>
            </a:r>
            <a:r>
              <a:rPr lang="de-DE" dirty="0" err="1"/>
              <a:t>teol</a:t>
            </a:r>
            <a:r>
              <a:rPr lang="cs-CZ" dirty="0"/>
              <a:t>o</a:t>
            </a:r>
            <a:r>
              <a:rPr lang="de-DE" dirty="0" err="1"/>
              <a:t>gi</a:t>
            </a:r>
            <a:r>
              <a:rPr lang="cs-CZ" dirty="0"/>
              <a:t>e</a:t>
            </a:r>
            <a:r>
              <a:rPr lang="de-DE" dirty="0"/>
              <a:t>, </a:t>
            </a:r>
            <a:r>
              <a:rPr lang="de-DE" dirty="0" err="1"/>
              <a:t>pedagogika</a:t>
            </a:r>
            <a:r>
              <a:rPr lang="de-DE" dirty="0"/>
              <a:t>, </a:t>
            </a:r>
            <a:r>
              <a:rPr lang="de-DE" dirty="0" err="1"/>
              <a:t>právo</a:t>
            </a:r>
            <a:r>
              <a:rPr lang="de-DE" dirty="0"/>
              <a:t> a </a:t>
            </a:r>
            <a:r>
              <a:rPr lang="de-DE" dirty="0" err="1"/>
              <a:t>mnoh</a:t>
            </a:r>
            <a:r>
              <a:rPr lang="cs-CZ" dirty="0"/>
              <a:t>é</a:t>
            </a:r>
            <a:r>
              <a:rPr lang="de-DE" dirty="0"/>
              <a:t> </a:t>
            </a:r>
            <a:r>
              <a:rPr lang="cs-CZ" dirty="0"/>
              <a:t>j</a:t>
            </a:r>
            <a:r>
              <a:rPr lang="de-DE" dirty="0"/>
              <a:t>in</a:t>
            </a:r>
            <a:r>
              <a:rPr lang="cs-CZ" dirty="0"/>
              <a:t>é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1956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3668" y="267074"/>
            <a:ext cx="7537154" cy="977900"/>
          </a:xfrm>
        </p:spPr>
        <p:txBody>
          <a:bodyPr>
            <a:normAutofit fontScale="90000"/>
          </a:bodyPr>
          <a:lstStyle/>
          <a:p>
            <a:r>
              <a:rPr lang="cs-CZ" dirty="0"/>
              <a:t>Vyhláška 55/2011 Sb. </a:t>
            </a:r>
            <a:r>
              <a:rPr lang="cs-CZ" i="1" dirty="0"/>
              <a:t>Vyhláška o činnostech zdravotnických pracovníků a jiných odborných pracovníků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1" y="2503819"/>
            <a:ext cx="8782050" cy="3861122"/>
          </a:xfrm>
        </p:spPr>
        <p:txBody>
          <a:bodyPr>
            <a:normAutofit/>
          </a:bodyPr>
          <a:lstStyle/>
          <a:p>
            <a:r>
              <a:rPr lang="cs-CZ" sz="1050" b="1" dirty="0"/>
              <a:t>§ 10 </a:t>
            </a:r>
            <a:r>
              <a:rPr lang="cs-CZ" sz="1050" b="1" dirty="0" err="1"/>
              <a:t>Optometrista</a:t>
            </a:r>
            <a:endParaRPr lang="cs-CZ" sz="1050" dirty="0"/>
          </a:p>
          <a:p>
            <a:r>
              <a:rPr lang="cs-CZ" sz="1050" b="1" dirty="0"/>
              <a:t>(1)</a:t>
            </a:r>
            <a:r>
              <a:rPr lang="cs-CZ" sz="1050" dirty="0"/>
              <a:t> </a:t>
            </a:r>
            <a:r>
              <a:rPr lang="cs-CZ" sz="1050" dirty="0" err="1"/>
              <a:t>Optometrista</a:t>
            </a:r>
            <a:r>
              <a:rPr lang="cs-CZ" sz="1050" dirty="0"/>
              <a:t> vykonává činnosti podle § 3 odst. 1 a dále bez odborného dohledu a bez indikace může</a:t>
            </a:r>
          </a:p>
          <a:p>
            <a:r>
              <a:rPr lang="cs-CZ" sz="1050" b="1" dirty="0"/>
              <a:t>a)</a:t>
            </a:r>
            <a:r>
              <a:rPr lang="cs-CZ" sz="1050" dirty="0"/>
              <a:t> doporučovat vhodné druhy a úpravy brýlových čoček,</a:t>
            </a:r>
          </a:p>
          <a:p>
            <a:r>
              <a:rPr lang="cs-CZ" sz="1050" b="1" dirty="0"/>
              <a:t>b)</a:t>
            </a:r>
            <a:r>
              <a:rPr lang="cs-CZ" sz="1050" dirty="0"/>
              <a:t> provádět poradenskou činnost v oblasti refrakčních vad, včetně druhů kontaktních čoček a jejich vhodného použití,</a:t>
            </a:r>
          </a:p>
          <a:p>
            <a:r>
              <a:rPr lang="cs-CZ" sz="1050" b="1" dirty="0"/>
              <a:t>c)</a:t>
            </a:r>
            <a:r>
              <a:rPr lang="cs-CZ" sz="1050" dirty="0"/>
              <a:t> přejímat, kontrolovat, ukládat léčivé přípravky</a:t>
            </a:r>
            <a:r>
              <a:rPr lang="cs-CZ" sz="1050" b="1" baseline="30000" dirty="0">
                <a:hlinkClick r:id="rId3"/>
              </a:rPr>
              <a:t>10</a:t>
            </a:r>
            <a:r>
              <a:rPr lang="cs-CZ" sz="1050" b="1" dirty="0">
                <a:hlinkClick r:id="rId3"/>
              </a:rPr>
              <a:t>)</a:t>
            </a:r>
            <a:r>
              <a:rPr lang="cs-CZ" sz="1050" dirty="0"/>
              <a:t>, manipulovat s nimi a zajišťovat jejich dostatečnou zásobu,</a:t>
            </a:r>
          </a:p>
          <a:p>
            <a:r>
              <a:rPr lang="cs-CZ" sz="1050" b="1" dirty="0"/>
              <a:t>d)</a:t>
            </a:r>
            <a:r>
              <a:rPr lang="cs-CZ" sz="1050" dirty="0"/>
              <a:t> přejímat, kontrolovat a ukládat zdravotnické prostředky</a:t>
            </a:r>
            <a:r>
              <a:rPr lang="cs-CZ" sz="1050" b="1" baseline="30000" dirty="0">
                <a:hlinkClick r:id="rId4"/>
              </a:rPr>
              <a:t>11</a:t>
            </a:r>
            <a:r>
              <a:rPr lang="cs-CZ" sz="1050" b="1" dirty="0">
                <a:hlinkClick r:id="rId4"/>
              </a:rPr>
              <a:t>)</a:t>
            </a:r>
            <a:r>
              <a:rPr lang="cs-CZ" sz="1050" dirty="0"/>
              <a:t> a prádlo, manipulovat s nimi a zajišťovat jejich dezinfekci a sterilizaci a jejich dostatečnou zásobu.</a:t>
            </a:r>
          </a:p>
          <a:p>
            <a:r>
              <a:rPr lang="cs-CZ" sz="1050" b="1" dirty="0"/>
              <a:t>(2)</a:t>
            </a:r>
            <a:r>
              <a:rPr lang="cs-CZ" sz="1050" dirty="0"/>
              <a:t> </a:t>
            </a:r>
            <a:r>
              <a:rPr lang="cs-CZ" sz="1050" dirty="0" err="1"/>
              <a:t>Optometrista</a:t>
            </a:r>
            <a:r>
              <a:rPr lang="cs-CZ" sz="1050" dirty="0"/>
              <a:t> bez odborného dohledu a bez indikace u osob starších 15 let věku může</a:t>
            </a:r>
          </a:p>
          <a:p>
            <a:r>
              <a:rPr lang="cs-CZ" sz="1050" b="1" dirty="0"/>
              <a:t>a)</a:t>
            </a:r>
            <a:r>
              <a:rPr lang="cs-CZ" sz="1050" dirty="0"/>
              <a:t> vyšetřovat zrakové funkce a provádět metrická vyšetření refrakce oka, určovat refrakční vadu a provádět korekce,</a:t>
            </a:r>
          </a:p>
          <a:p>
            <a:r>
              <a:rPr lang="cs-CZ" sz="1050" b="1" dirty="0"/>
              <a:t>b)</a:t>
            </a:r>
            <a:r>
              <a:rPr lang="cs-CZ" sz="1050" dirty="0"/>
              <a:t> rozhodovat, zda je ke korekci refrakční vady vhodné použít dioptrické brýle, individuálně zhotovený zdravotnický prostředek, kontaktní čočky nebo speciální optické pomůcky, a předepisovat je, zhotovovat a opravovat,</a:t>
            </a:r>
          </a:p>
          <a:p>
            <a:r>
              <a:rPr lang="cs-CZ" sz="1050" b="1" dirty="0"/>
              <a:t>c)</a:t>
            </a:r>
            <a:r>
              <a:rPr lang="cs-CZ" sz="1050" dirty="0"/>
              <a:t> vyšetřovat v oblasti předního segmentu oka pro potřeby korekce refrakčních vad,</a:t>
            </a:r>
          </a:p>
          <a:p>
            <a:r>
              <a:rPr lang="cs-CZ" sz="1050" b="1" dirty="0"/>
              <a:t>d)</a:t>
            </a:r>
            <a:r>
              <a:rPr lang="cs-CZ" sz="1050" dirty="0"/>
              <a:t> provádět poradenskou činnost v oblasti refrakčních vad,</a:t>
            </a:r>
          </a:p>
          <a:p>
            <a:r>
              <a:rPr lang="cs-CZ" sz="1050" b="1" dirty="0"/>
              <a:t>e)</a:t>
            </a:r>
            <a:r>
              <a:rPr lang="cs-CZ" sz="1050" dirty="0"/>
              <a:t> při podezření na oční onemocnění doporučovat pacientům vyšetření u lékaře se specializovanou způsobilostí v oboru oftalmologie,</a:t>
            </a:r>
          </a:p>
          <a:p>
            <a:r>
              <a:rPr lang="cs-CZ" sz="1050" b="1" dirty="0"/>
              <a:t>f)</a:t>
            </a:r>
            <a:r>
              <a:rPr lang="cs-CZ" sz="1050" dirty="0"/>
              <a:t> aplikovat kontaktní čočky a předávat je s poučením a doplňkovým sortimentem pacientům a provádět jejich následné kontroly.</a:t>
            </a:r>
          </a:p>
          <a:p>
            <a:r>
              <a:rPr lang="cs-CZ" sz="1050" b="1" dirty="0"/>
              <a:t>(3)</a:t>
            </a:r>
            <a:r>
              <a:rPr lang="cs-CZ" sz="1050" dirty="0"/>
              <a:t> </a:t>
            </a:r>
            <a:r>
              <a:rPr lang="cs-CZ" sz="1050" dirty="0" err="1"/>
              <a:t>Optometrista</a:t>
            </a:r>
            <a:r>
              <a:rPr lang="cs-CZ" sz="1050" dirty="0"/>
              <a:t> pod odborným dohledem očního lékaře se specializovanou způsobilostí v oboru oftalmologie může provádět</a:t>
            </a:r>
          </a:p>
          <a:p>
            <a:r>
              <a:rPr lang="cs-CZ" sz="1050" b="1" dirty="0"/>
              <a:t>a)</a:t>
            </a:r>
            <a:r>
              <a:rPr lang="cs-CZ" sz="1050" dirty="0"/>
              <a:t> činnosti uvedené v odstavci 2 u osob mladších 15 let,</a:t>
            </a:r>
          </a:p>
          <a:p>
            <a:r>
              <a:rPr lang="cs-CZ" sz="1050" b="1" dirty="0"/>
              <a:t>b)</a:t>
            </a:r>
            <a:r>
              <a:rPr lang="cs-CZ" sz="1050" dirty="0"/>
              <a:t> vyšetření na oftalmologických diagnostických přístrojích; tato vyšetření však nehodnotí a nestanovuje diagnózu.</a:t>
            </a:r>
          </a:p>
          <a:p>
            <a:r>
              <a:rPr lang="cs-CZ" sz="1000" dirty="0"/>
              <a:t> </a:t>
            </a:r>
          </a:p>
          <a:p>
            <a:endParaRPr lang="cs-CZ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40297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1232</TotalTime>
  <Words>3257</Words>
  <Application>Microsoft Office PowerPoint</Application>
  <PresentationFormat>Širokoúhlá obrazovka</PresentationFormat>
  <Paragraphs>820</Paragraphs>
  <Slides>68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68</vt:i4>
      </vt:variant>
    </vt:vector>
  </HeadingPairs>
  <TitlesOfParts>
    <vt:vector size="76" baseType="lpstr">
      <vt:lpstr>Arial</vt:lpstr>
      <vt:lpstr>Calibri</vt:lpstr>
      <vt:lpstr>Palatino Linotype</vt:lpstr>
      <vt:lpstr>Symbol</vt:lpstr>
      <vt:lpstr>Tahoma</vt:lpstr>
      <vt:lpstr>Times New Roman</vt:lpstr>
      <vt:lpstr>Wingdings</vt:lpstr>
      <vt:lpstr>Prezentace_MU_CZ</vt:lpstr>
      <vt:lpstr>Ošetřovatelství I</vt:lpstr>
      <vt:lpstr>Struktura hodiny</vt:lpstr>
      <vt:lpstr>Obsah předmětu</vt:lpstr>
      <vt:lpstr>Prezentace aplikace PowerPoint</vt:lpstr>
      <vt:lpstr>Ukončení předmětu</vt:lpstr>
      <vt:lpstr>Práce v skupinách</vt:lpstr>
      <vt:lpstr>Multidisciplinární tým ve zdravotnictví</vt:lpstr>
      <vt:lpstr>Kdo patří do MDT? </vt:lpstr>
      <vt:lpstr>Vyhláška 55/2011 Sb. Vyhláška o činnostech zdravotnických pracovníků a jiných odborných pracovníků </vt:lpstr>
      <vt:lpstr>Význam a vliv mobility na soběstačnost pacienta</vt:lpstr>
      <vt:lpstr>Soběstačnost</vt:lpstr>
      <vt:lpstr>Označení pohybového režimu</vt:lpstr>
      <vt:lpstr>Kategorie pacientů podle soběstačnosti – legislativně stanovené</vt:lpstr>
      <vt:lpstr>Hodnocení soběstačnosti</vt:lpstr>
      <vt:lpstr>Soběstačnost z ošetřovatelského hlediska</vt:lpstr>
      <vt:lpstr>ADL – Activity Daily Living </vt:lpstr>
      <vt:lpstr>IADL – Instrumental Activity Daily Living </vt:lpstr>
      <vt:lpstr>Vyhodnocení - Barthelové test  (ADL, IADL)</vt:lpstr>
      <vt:lpstr>Imobilizační syndrom</vt:lpstr>
      <vt:lpstr>Imobilizační syndrom</vt:lpstr>
      <vt:lpstr>Příčiny imobilizačního syndromu</vt:lpstr>
      <vt:lpstr>Změny v důsledku imobilizačního syndromu</vt:lpstr>
      <vt:lpstr>Pohybový systém</vt:lpstr>
      <vt:lpstr>Pohybový systém</vt:lpstr>
      <vt:lpstr>Kardiovaskulární systém</vt:lpstr>
      <vt:lpstr>Kardiovaskulární systém</vt:lpstr>
      <vt:lpstr>Respirační systém</vt:lpstr>
      <vt:lpstr>Zažívací systém</vt:lpstr>
      <vt:lpstr>Vylučovací systém</vt:lpstr>
      <vt:lpstr>Vylučovací systém</vt:lpstr>
      <vt:lpstr>Metabolický a výživový systém</vt:lpstr>
      <vt:lpstr>Nervový systém, psychické změny</vt:lpstr>
      <vt:lpstr>Kožní systém</vt:lpstr>
      <vt:lpstr>Změny poloh nemocného na lůžku</vt:lpstr>
      <vt:lpstr>Polohování a jeho význam  </vt:lpstr>
      <vt:lpstr>Zásady polohování </vt:lpstr>
      <vt:lpstr>Zásady polohování </vt:lpstr>
      <vt:lpstr>Zásady polohování </vt:lpstr>
      <vt:lpstr>Zásady polohování </vt:lpstr>
      <vt:lpstr>Zásady polohování </vt:lpstr>
      <vt:lpstr>Zásady polohování  </vt:lpstr>
      <vt:lpstr>Zásady polohování</vt:lpstr>
      <vt:lpstr>Zásady polohování</vt:lpstr>
      <vt:lpstr>Zásady polohování  </vt:lpstr>
      <vt:lpstr>Zásady polohování</vt:lpstr>
      <vt:lpstr>Zásady polohování  </vt:lpstr>
      <vt:lpstr>Zásady polohování  </vt:lpstr>
      <vt:lpstr>Zásady polohování </vt:lpstr>
      <vt:lpstr>Vhodné uspořádání pokoje</vt:lpstr>
      <vt:lpstr>Zásady taktně-kinestetické léčby </vt:lpstr>
      <vt:lpstr>Pohyb na lůžku - dopomoc</vt:lpstr>
      <vt:lpstr>Pohyb na lůžku - dopomoc</vt:lpstr>
      <vt:lpstr>Pohyb na lůžku - dopomoc</vt:lpstr>
      <vt:lpstr>Pohyb na lůžku - dopomoc</vt:lpstr>
      <vt:lpstr>Pohyb na lůžku - dopomoc</vt:lpstr>
      <vt:lpstr>Pohyb na lůžku - dopomoc</vt:lpstr>
      <vt:lpstr>Poloha na boku ochrnuté strany</vt:lpstr>
      <vt:lpstr>Poloha na boku zdravé strany</vt:lpstr>
      <vt:lpstr>Poloha na zádech</vt:lpstr>
      <vt:lpstr>Sezení v lůžku</vt:lpstr>
      <vt:lpstr>Chůze - dopomoc</vt:lpstr>
      <vt:lpstr>Chůze - dopomoc</vt:lpstr>
      <vt:lpstr>Svlékání košile - dopomoc</vt:lpstr>
      <vt:lpstr>Oblékání kalhot - dopomoc</vt:lpstr>
      <vt:lpstr>Oblékání košile - dopomoc</vt:lpstr>
      <vt:lpstr>Oblékání trička - dopomoc</vt:lpstr>
      <vt:lpstr>Oblékání ponožek, obouvání-dopomoc</vt:lpstr>
      <vt:lpstr>Kompenzační pomůcky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Dolanová Dana Mgr. Ph.D.</dc:creator>
  <cp:lastModifiedBy>Dolanová Dana Mgr. Ph.D.</cp:lastModifiedBy>
  <cp:revision>58</cp:revision>
  <cp:lastPrinted>1601-01-01T00:00:00Z</cp:lastPrinted>
  <dcterms:created xsi:type="dcterms:W3CDTF">2021-04-17T19:05:00Z</dcterms:created>
  <dcterms:modified xsi:type="dcterms:W3CDTF">2021-10-20T07:45:19Z</dcterms:modified>
</cp:coreProperties>
</file>