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66" r:id="rId4"/>
    <p:sldId id="267" r:id="rId5"/>
    <p:sldId id="269" r:id="rId6"/>
    <p:sldId id="265" r:id="rId7"/>
    <p:sldId id="263" r:id="rId8"/>
    <p:sldId id="271" r:id="rId9"/>
    <p:sldId id="272" r:id="rId10"/>
    <p:sldId id="274" r:id="rId11"/>
    <p:sldId id="277" r:id="rId12"/>
    <p:sldId id="282" r:id="rId13"/>
    <p:sldId id="283" r:id="rId14"/>
    <p:sldId id="275" r:id="rId15"/>
    <p:sldId id="259" r:id="rId16"/>
    <p:sldId id="280" r:id="rId17"/>
    <p:sldId id="270" r:id="rId18"/>
    <p:sldId id="281" r:id="rId19"/>
  </p:sldIdLst>
  <p:sldSz cx="12192000" cy="6858000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Pokorná" initials="AP" lastIdx="1" clrIdx="0">
    <p:extLst>
      <p:ext uri="{19B8F6BF-5375-455C-9EA6-DF929625EA0E}">
        <p15:presenceInfo xmlns:p15="http://schemas.microsoft.com/office/powerpoint/2012/main" userId="Andrea Pokorn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6270" autoAdjust="0"/>
  </p:normalViewPr>
  <p:slideViewPr>
    <p:cSldViewPr snapToGrid="0">
      <p:cViewPr varScale="1">
        <p:scale>
          <a:sx n="103" d="100"/>
          <a:sy n="103" d="100"/>
        </p:scale>
        <p:origin x="82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7CE29C1B-2BFB-4FB2-96CC-F2D4D8C95B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529BDBBD-DC37-4A8F-BFB3-B9BAB698FB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2A167B6F-1486-4F24-BE69-76D9CE4F08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196275-D2FA-48DA-A830-4970742C58D2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4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209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>
            <a:extLst>
              <a:ext uri="{FF2B5EF4-FFF2-40B4-BE49-F238E27FC236}">
                <a16:creationId xmlns:a16="http://schemas.microsoft.com/office/drawing/2014/main" id="{CDAE2DA5-C29C-424D-A631-997DD1D730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>
            <a:extLst>
              <a:ext uri="{FF2B5EF4-FFF2-40B4-BE49-F238E27FC236}">
                <a16:creationId xmlns:a16="http://schemas.microsoft.com/office/drawing/2014/main" id="{E306DE12-577C-4D2A-9942-9A6043C8C9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422D3528-758E-45AB-A230-C7AEB2BB8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CCEEA2-7438-48A7-B9B7-79520E81EE6E}" type="slidenum">
              <a:rPr lang="cs-CZ" altLang="cs-CZ" smtClean="0">
                <a:latin typeface="Comic Sans MS" panose="030F0702030302020204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altLang="cs-CZ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12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306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176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99200" y="1701800"/>
            <a:ext cx="4978400" cy="4470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6D3C28-FC5A-432A-9805-26AFFDC6412F}" type="datetime1">
              <a:rPr lang="cs-CZ" noProof="0" smtClean="0"/>
              <a:t>23.09.2022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B37DED6-D4C7-42EE-AB49-D2E39E64FDE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4918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vetapalacka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hyperlink" Target="https://docs.google.com/spreadsheets/d/1iwBrJKEtzgMwb_HIuAVMmEUaLzPkhjm3/edit?usp=sharing&amp;ouid=100698793989666319849&amp;rtpof=true&amp;sd=true" TargetMode="External"/><Relationship Id="rId4" Type="http://schemas.openxmlformats.org/officeDocument/2006/relationships/hyperlink" Target="https://www.med.muni.cz/o-fakulte/koronavirus-aktualni-opatreni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hyperlink" Target="mailto:ivetapalacka@muni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pko@med.muni.c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7.jpeg"/><Relationship Id="rId4" Type="http://schemas.openxmlformats.org/officeDocument/2006/relationships/hyperlink" Target="mailto:apokorna@med.muni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hyperlink" Target="mailto:blanka.hromadova@med.muni.cz" TargetMode="Externa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.muni.cz/studenti/stipendia" TargetMode="External"/><Relationship Id="rId3" Type="http://schemas.openxmlformats.org/officeDocument/2006/relationships/hyperlink" Target="https://www.med.muni.cz/studenti" TargetMode="External"/><Relationship Id="rId7" Type="http://schemas.openxmlformats.org/officeDocument/2006/relationships/hyperlink" Target="https://www.med.muni.cz/studenti/studijni-katalog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hyperlink" Target="https://www.med.muni.cz/studenti/studijni-predpisy" TargetMode="External"/><Relationship Id="rId5" Type="http://schemas.openxmlformats.org/officeDocument/2006/relationships/hyperlink" Target="https://www.med.muni.cz/studenti/harmonogram-akademickeho-roku" TargetMode="External"/><Relationship Id="rId4" Type="http://schemas.openxmlformats.org/officeDocument/2006/relationships/hyperlink" Target="https://www.med.muni.cz/uchazeci/pruvodce-pro-prvaky" TargetMode="External"/><Relationship Id="rId9" Type="http://schemas.openxmlformats.org/officeDocument/2006/relationships/hyperlink" Target="https://www.muni.cz/studenti/kdo-mi-muze-pomoc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muni.cz/o-fakulte/organizacni-struktura/119913-studijni-oddelen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hyperlink" Target="https://www.muni.cz/mapa/areal-3" TargetMode="Externa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hyperlink" Target="https://www.muni.cz/mapa/budova-567?q=B11&amp;id=BHA12" TargetMode="External"/><Relationship Id="rId5" Type="http://schemas.openxmlformats.org/officeDocument/2006/relationships/hyperlink" Target="https://www.muni.cz/mapa/budova-567?q=C15&amp;id=BHA16" TargetMode="External"/><Relationship Id="rId4" Type="http://schemas.openxmlformats.org/officeDocument/2006/relationships/hyperlink" Target="https://www.muni.cz/mapa/budova-567?q=F01B1&amp;id=BHA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>
                <a:cs typeface="Arial" panose="020B0604020202020204" pitchFamily="34" charset="0"/>
              </a:rPr>
              <a:t>Studijní program </a:t>
            </a:r>
            <a:br>
              <a:rPr lang="cs-CZ" altLang="cs-CZ" sz="4800" dirty="0">
                <a:cs typeface="Arial" panose="020B0604020202020204" pitchFamily="34" charset="0"/>
              </a:rPr>
            </a:br>
            <a:r>
              <a:rPr lang="cs-CZ" altLang="cs-CZ" sz="4400" dirty="0">
                <a:cs typeface="Arial" panose="020B0604020202020204" pitchFamily="34" charset="0"/>
              </a:rPr>
              <a:t>Veřejné zdravotnictví</a:t>
            </a: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A49B2F5-D203-4C4C-9249-981E908A7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471126"/>
            <a:ext cx="11361600" cy="698497"/>
          </a:xfrm>
        </p:spPr>
        <p:txBody>
          <a:bodyPr/>
          <a:lstStyle/>
          <a:p>
            <a:pPr algn="ctr"/>
            <a:r>
              <a:rPr lang="cs-CZ" altLang="cs-CZ" sz="2400" dirty="0">
                <a:cs typeface="Arial" panose="020B0604020202020204" pitchFamily="34" charset="0"/>
              </a:rPr>
              <a:t>Institut biostatistiky a analýz</a:t>
            </a:r>
          </a:p>
          <a:p>
            <a:pPr algn="ctr"/>
            <a:r>
              <a:rPr lang="cs-CZ" altLang="cs-CZ" dirty="0">
                <a:cs typeface="Arial" panose="020B0604020202020204" pitchFamily="34" charset="0"/>
              </a:rPr>
              <a:t>LF MU Brno</a:t>
            </a:r>
            <a:endParaRPr lang="cs-CZ" altLang="cs-CZ" sz="2400" dirty="0"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44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C21F0962-B42B-4762-AC4B-8BC105F1DE7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altLang="cs-CZ" sz="3600" dirty="0"/>
              <a:t>Klasifikační stupnice</a:t>
            </a:r>
            <a:br>
              <a:rPr lang="cs-CZ" altLang="cs-CZ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cs-CZ" alt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0C7E04D5-E1A6-4FAF-96DE-A168F561A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altLang="cs-CZ" sz="1800" dirty="0"/>
              <a:t>Ukončením předmětu se rozumí splnění jeho požadavků jedním z těchto způsobů:</a:t>
            </a:r>
            <a:br>
              <a:rPr lang="cs-CZ" altLang="cs-CZ" sz="1800" dirty="0"/>
            </a:br>
            <a:r>
              <a:rPr lang="cs-CZ" altLang="cs-CZ" sz="1800" dirty="0"/>
              <a:t>a) zápočtem,</a:t>
            </a:r>
            <a:br>
              <a:rPr lang="cs-CZ" altLang="cs-CZ" sz="1800" dirty="0"/>
            </a:br>
            <a:r>
              <a:rPr lang="cs-CZ" altLang="cs-CZ" sz="1800" dirty="0"/>
              <a:t>b) kolokviem,</a:t>
            </a:r>
            <a:br>
              <a:rPr lang="cs-CZ" altLang="cs-CZ" sz="1800" dirty="0"/>
            </a:br>
            <a:r>
              <a:rPr lang="cs-CZ" altLang="cs-CZ" sz="1800" dirty="0"/>
              <a:t>c) zkouškou.</a:t>
            </a:r>
            <a:endParaRPr lang="cs-CZ" sz="1800" dirty="0"/>
          </a:p>
          <a:p>
            <a:pPr marL="0" indent="0"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Klasifikační stupnice odpovídá zásadám ECTS a má stupně:</a:t>
            </a:r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sz="1600" dirty="0"/>
          </a:p>
          <a:p>
            <a:pPr eaLnBrk="1" fontAlgn="auto" hangingPunct="1">
              <a:buFont typeface="Arial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8CF4365-8395-4A8A-9775-50679C22E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153376"/>
              </p:ext>
            </p:extLst>
          </p:nvPr>
        </p:nvGraphicFramePr>
        <p:xfrm>
          <a:off x="718800" y="4524703"/>
          <a:ext cx="6186497" cy="2215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1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Stupeň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Označení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Hodnota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Výborně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A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Velmi dobře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B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1,5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Dobře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C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Uspokojivě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Nevyhovující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</a:rPr>
                        <a:t>F/-/X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50343DEC-DCC1-4002-95D6-9471E6730924}"/>
              </a:ext>
            </a:extLst>
          </p:cNvPr>
          <p:cNvSpPr txBox="1"/>
          <p:nvPr/>
        </p:nvSpPr>
        <p:spPr>
          <a:xfrm>
            <a:off x="6771289" y="185294"/>
            <a:ext cx="53602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latin typeface="+mn-lt"/>
              </a:rPr>
              <a:t>podmínkou postupu do studia v dalším semestru je vždy získání nejméně 20 kreditů za předchozí semestr nebo 45 kreditů za předchozí 2 semestry. Čl. 12 </a:t>
            </a:r>
            <a:r>
              <a:rPr lang="cs-CZ" sz="1600" dirty="0" err="1">
                <a:latin typeface="+mn-lt"/>
              </a:rPr>
              <a:t>SaZŘ</a:t>
            </a:r>
            <a:endParaRPr lang="cs-CZ" sz="16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7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FFB7C-9692-4138-AE21-5F4773079E3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Termíny zkoušek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953F3A-9E9A-4AB6-B39C-9556FC722DC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Zkoušky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C8E92E-09B2-43B2-AF6B-9FCB784EE4C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Opakovaně </a:t>
            </a:r>
            <a:r>
              <a:rPr lang="cs-CZ" sz="2000" dirty="0"/>
              <a:t>zapsaný předmět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ADE06-8BB7-4028-A133-8E988FF990E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026531" cy="413999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400" dirty="0"/>
              <a:t>každá zkouška z poprvé zapsaného předmětu: 1 řádný a dva opravné termíny. 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Dle studijního řádu musí být </a:t>
            </a:r>
            <a:r>
              <a:rPr lang="cs-CZ" sz="1400" b="1" dirty="0"/>
              <a:t>řádný termín čerpán                              ve zkouškovém období daného semestru. </a:t>
            </a:r>
            <a:r>
              <a:rPr lang="cs-CZ" sz="1400" dirty="0"/>
              <a:t>Pokud jej </a:t>
            </a:r>
            <a:r>
              <a:rPr lang="cs-CZ" sz="1400" b="1" dirty="0"/>
              <a:t>nevyčerpáte</a:t>
            </a:r>
            <a:r>
              <a:rPr lang="cs-CZ" sz="1400" dirty="0"/>
              <a:t>, je Vám automaticky zapsána studijním oddělením pomlčka “</a:t>
            </a:r>
            <a:r>
              <a:rPr lang="cs-CZ" sz="1400" b="1" dirty="0">
                <a:solidFill>
                  <a:srgbClr val="FF0000"/>
                </a:solidFill>
              </a:rPr>
              <a:t>-</a:t>
            </a:r>
            <a:r>
              <a:rPr lang="cs-CZ" sz="1400" dirty="0"/>
              <a:t>“, tzn.  první termín propadne, protože jste jej v řádném zkouškovém období nevyčerpali. 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Opravné termíny lze využít i ve zkouškovém období následujícího semestru, pokud je vyučujícím termín vypsán. Vypsání termínů v následujícím zkouškovém období není povinností zkoušejících a v každém případě je počet termínů nižší.</a:t>
            </a:r>
          </a:p>
          <a:p>
            <a:pPr algn="just">
              <a:lnSpc>
                <a:spcPct val="150000"/>
              </a:lnSpc>
            </a:pPr>
            <a:endParaRPr lang="cs-CZ" sz="1400" dirty="0"/>
          </a:p>
          <a:p>
            <a:pPr algn="just">
              <a:lnSpc>
                <a:spcPct val="150000"/>
              </a:lnSpc>
            </a:pPr>
            <a:r>
              <a:rPr lang="cs-CZ" sz="1400" dirty="0"/>
              <a:t>učte se intenzivně již v průběhu semestru a využijte nabídky prvních termínů </a:t>
            </a:r>
          </a:p>
          <a:p>
            <a:pPr marL="72000" indent="0" algn="just">
              <a:lnSpc>
                <a:spcPct val="150000"/>
              </a:lnSpc>
              <a:buNone/>
            </a:pPr>
            <a:endParaRPr lang="cs-CZ" sz="1400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FD6D53-4A3D-43C0-A73F-24F104809C44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1400" dirty="0">
                <a:cs typeface="Arial" panose="020B0604020202020204" pitchFamily="34" charset="0"/>
              </a:rPr>
              <a:t> </a:t>
            </a:r>
            <a:r>
              <a:rPr lang="cs-CZ" sz="1400" dirty="0"/>
              <a:t>jeden řádný a jeden opravný termín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zkoušku vykonat ve zkouškovém období daného semestru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neukončení opakovaného předmětu za stanovených podmínek je důvodem k ukončení studia.</a:t>
            </a:r>
          </a:p>
          <a:p>
            <a:pPr algn="just">
              <a:lnSpc>
                <a:spcPct val="150000"/>
              </a:lnSpc>
            </a:pP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1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92161B3-C27E-4E1C-80ED-A75D6C0890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24" t="14961" r="8707" b="5512"/>
          <a:stretch/>
        </p:blipFill>
        <p:spPr>
          <a:xfrm>
            <a:off x="361448" y="197667"/>
            <a:ext cx="10411655" cy="6462665"/>
          </a:xfrm>
          <a:prstGeom prst="rect">
            <a:avLst/>
          </a:prstGeom>
        </p:spPr>
      </p:pic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914B4211-65E6-4B73-AE0C-9333AD87BADB}"/>
              </a:ext>
            </a:extLst>
          </p:cNvPr>
          <p:cNvSpPr/>
          <p:nvPr/>
        </p:nvSpPr>
        <p:spPr bwMode="auto">
          <a:xfrm>
            <a:off x="7960658" y="4930586"/>
            <a:ext cx="358588" cy="251012"/>
          </a:xfrm>
          <a:prstGeom prst="roundRect">
            <a:avLst/>
          </a:prstGeom>
          <a:noFill/>
          <a:ln w="28575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0744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3EA0C0E9-5848-454B-BBB7-A43666EE01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052" t="25036" r="21293" b="4368"/>
          <a:stretch/>
        </p:blipFill>
        <p:spPr>
          <a:xfrm>
            <a:off x="0" y="78571"/>
            <a:ext cx="10184524" cy="6779429"/>
          </a:xfrm>
          <a:prstGeom prst="rect">
            <a:avLst/>
          </a:prstGeom>
        </p:spPr>
      </p:pic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37DFB9A-562E-49E3-8E61-791F51AEF660}"/>
              </a:ext>
            </a:extLst>
          </p:cNvPr>
          <p:cNvSpPr/>
          <p:nvPr/>
        </p:nvSpPr>
        <p:spPr bwMode="auto">
          <a:xfrm>
            <a:off x="8095129" y="3989294"/>
            <a:ext cx="358588" cy="251012"/>
          </a:xfrm>
          <a:prstGeom prst="roundRect">
            <a:avLst/>
          </a:prstGeom>
          <a:noFill/>
          <a:ln w="28575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C72E9E8-EB9C-48E7-A84A-EC65026DBE4C}"/>
              </a:ext>
            </a:extLst>
          </p:cNvPr>
          <p:cNvSpPr/>
          <p:nvPr/>
        </p:nvSpPr>
        <p:spPr bwMode="auto">
          <a:xfrm>
            <a:off x="8095129" y="5065059"/>
            <a:ext cx="358588" cy="251012"/>
          </a:xfrm>
          <a:prstGeom prst="roundRect">
            <a:avLst/>
          </a:prstGeom>
          <a:noFill/>
          <a:ln w="28575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F172F72B-5E3E-4299-B122-0A2980E9E376}"/>
              </a:ext>
            </a:extLst>
          </p:cNvPr>
          <p:cNvSpPr/>
          <p:nvPr/>
        </p:nvSpPr>
        <p:spPr bwMode="auto">
          <a:xfrm>
            <a:off x="8095129" y="2868706"/>
            <a:ext cx="358588" cy="251012"/>
          </a:xfrm>
          <a:prstGeom prst="roundRect">
            <a:avLst/>
          </a:prstGeom>
          <a:noFill/>
          <a:ln w="28575" cap="flat" cmpd="sng" algn="ctr">
            <a:solidFill>
              <a:srgbClr val="F019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402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4DF26C-A886-4F5B-8B60-8DB594088B26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Prerekvizity</a:t>
            </a:r>
            <a:r>
              <a:rPr lang="cs-CZ" dirty="0"/>
              <a:t> zápisu předmětů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5CBFD0-ACE4-4470-8EC8-FA58E1B1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podmínkou zapsání určitého předmětu, je získání zápočtu nebo složení zkoušky z jiného předmětu                  z předchozího semestru </a:t>
            </a:r>
          </a:p>
          <a:p>
            <a:pPr marL="0" indent="0" algn="just">
              <a:buNone/>
            </a:pPr>
            <a:endParaRPr lang="cs-CZ" sz="1800" dirty="0"/>
          </a:p>
          <a:p>
            <a:pPr marL="273050" indent="-273050" algn="just"/>
            <a:r>
              <a:rPr lang="cs-CZ" sz="1800" dirty="0"/>
              <a:t>prerekvizity předmětů naleznete v IS MU u jednotlivých předmětů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26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záležitosti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20000" y="1518582"/>
            <a:ext cx="11309090" cy="4139998"/>
          </a:xfrm>
        </p:spPr>
        <p:txBody>
          <a:bodyPr/>
          <a:lstStyle/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skupinový e-mail – DOHODA – poslat informaci Ing. Palacké </a:t>
            </a:r>
            <a:r>
              <a:rPr lang="cs-CZ" altLang="cs-CZ" sz="1600" dirty="0">
                <a:solidFill>
                  <a:srgbClr val="FF0000"/>
                </a:solidFill>
                <a:hlinkClick r:id="rId3"/>
              </a:rPr>
              <a:t>ivetapalacka@muni.cz</a:t>
            </a:r>
            <a:endParaRPr lang="cs-CZ" alt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záznamového archu telefonní kontakt 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rgbClr val="FF0000"/>
                </a:solidFill>
              </a:rPr>
              <a:t>osobní email kontrolovat minimálně 1x týdně (v prostorách MU lze využívat wifi)</a:t>
            </a: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rgbClr val="FF0000"/>
                </a:solidFill>
              </a:rPr>
              <a:t>spolupracujte a předávejte si informace, pomáhejte si navzájem</a:t>
            </a: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studentské karty, jmenovky na praxi od jarního semestru 2023 </a:t>
            </a: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rgbClr val="FF0000"/>
                </a:solidFill>
              </a:rPr>
              <a:t>při změně osobních údajů kontaktovat Stud. odd. LF MU + napsat na email </a:t>
            </a:r>
            <a:r>
              <a:rPr lang="cs-CZ" altLang="cs-CZ" sz="1600" dirty="0">
                <a:solidFill>
                  <a:srgbClr val="FF0000"/>
                </a:solidFill>
                <a:hlinkClick r:id="rId3"/>
              </a:rPr>
              <a:t>ivetapalacka@muni.cz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  <a:defRPr/>
            </a:pPr>
            <a:endParaRPr lang="cs-CZ" sz="1600" i="0" dirty="0">
              <a:solidFill>
                <a:srgbClr val="FF0000"/>
              </a:solidFill>
              <a:effectLst/>
            </a:endParaRPr>
          </a:p>
          <a:p>
            <a:pPr fontAlgn="auto">
              <a:lnSpc>
                <a:spcPct val="150000"/>
              </a:lnSpc>
              <a:defRPr/>
            </a:pPr>
            <a:r>
              <a:rPr lang="cs-CZ" sz="1600" i="0" dirty="0">
                <a:solidFill>
                  <a:srgbClr val="000000"/>
                </a:solidFill>
                <a:effectLst/>
              </a:rPr>
              <a:t>Provoz MU se řídí univerzitním semaforem. Aktuální barva je bílá. </a:t>
            </a:r>
            <a:r>
              <a:rPr lang="cs-CZ" sz="1600" dirty="0">
                <a:hlinkClick r:id="rId4"/>
              </a:rPr>
              <a:t>Koronavirus: aktuální opatření | Lékařská fakulta Masarykovy univerzity | MUNI MED</a:t>
            </a:r>
            <a:endParaRPr lang="cs-CZ" sz="1600" dirty="0"/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BOZP a PO na MU</a:t>
            </a:r>
          </a:p>
          <a:p>
            <a:pPr fontAlgn="auto">
              <a:lnSpc>
                <a:spcPct val="150000"/>
              </a:lnSpc>
              <a:defRPr/>
            </a:pPr>
            <a:endParaRPr lang="cs-CZ" altLang="cs-CZ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lnSpc>
                <a:spcPct val="150000"/>
              </a:lnSpc>
              <a:defRPr/>
            </a:pPr>
            <a:r>
              <a:rPr lang="cs-CZ" altLang="cs-CZ" sz="16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Prosím, vyplňte </a:t>
            </a:r>
            <a:r>
              <a:rPr lang="cs-CZ" altLang="cs-CZ" sz="1600" b="1" u="sng"/>
              <a:t>co nejdříve </a:t>
            </a:r>
            <a:r>
              <a:rPr lang="cs-CZ" altLang="cs-CZ" sz="1600" b="1" u="sng">
                <a:solidFill>
                  <a:schemeClr val="tx1">
                    <a:lumMod val="85000"/>
                    <a:lumOff val="15000"/>
                  </a:schemeClr>
                </a:solidFill>
              </a:rPr>
              <a:t>následující </a:t>
            </a:r>
            <a:r>
              <a:rPr lang="cs-CZ" altLang="cs-CZ" sz="16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tabulku: </a:t>
            </a:r>
            <a:r>
              <a:rPr lang="cs-CZ" altLang="cs-CZ" sz="1600" b="1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5"/>
              </a:rPr>
              <a:t>https://docs.google.com/spreadsheets/d/1iwBrJKEtzgMwb_HIuAVMmEUaLzPkhjm3/edit?usp=sharing&amp;ouid=100698793989666319849&amp;rtpof=true&amp;sd=true</a:t>
            </a:r>
            <a:endParaRPr lang="cs-CZ" altLang="cs-CZ" sz="16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lnSpc>
                <a:spcPct val="150000"/>
              </a:lnSpc>
              <a:defRPr/>
            </a:pPr>
            <a:endParaRPr lang="cs-CZ" altLang="cs-CZ" sz="1600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9370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emailové korespondence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209241" cy="4139998"/>
          </a:xfrm>
        </p:spPr>
        <p:txBody>
          <a:bodyPr/>
          <a:lstStyle/>
          <a:p>
            <a:r>
              <a:rPr lang="cs-CZ" sz="2000" dirty="0"/>
              <a:t>Adekvátní oslovení</a:t>
            </a:r>
          </a:p>
          <a:p>
            <a:endParaRPr lang="cs-CZ" sz="2000" dirty="0"/>
          </a:p>
          <a:p>
            <a:r>
              <a:rPr lang="cs-CZ" sz="2000" dirty="0"/>
              <a:t>Identifikace:</a:t>
            </a:r>
          </a:p>
          <a:p>
            <a:pPr marL="72000" indent="0">
              <a:buNone/>
            </a:pPr>
            <a:r>
              <a:rPr lang="cs-CZ" sz="2000" dirty="0"/>
              <a:t>   </a:t>
            </a:r>
            <a:r>
              <a:rPr lang="cs-CZ" sz="1600" dirty="0">
                <a:solidFill>
                  <a:srgbClr val="FF0000"/>
                </a:solidFill>
              </a:rPr>
              <a:t>jméno, příjmení, student/</a:t>
            </a:r>
            <a:r>
              <a:rPr lang="cs-CZ" sz="1600" dirty="0" err="1">
                <a:solidFill>
                  <a:srgbClr val="FF0000"/>
                </a:solidFill>
              </a:rPr>
              <a:t>ka</a:t>
            </a:r>
            <a:r>
              <a:rPr lang="cs-CZ" sz="1600" dirty="0">
                <a:solidFill>
                  <a:srgbClr val="FF0000"/>
                </a:solidFill>
              </a:rPr>
              <a:t> 1. ročníku, studijní program Veřejné zdravotnictví kombinovaná forma</a:t>
            </a:r>
          </a:p>
          <a:p>
            <a:endParaRPr lang="cs-CZ" sz="2000" dirty="0"/>
          </a:p>
          <a:p>
            <a:r>
              <a:rPr lang="cs-CZ" sz="2000" dirty="0"/>
              <a:t>VŽDY vyplnit předmět emailu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1002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Nadpis 1">
            <a:extLst>
              <a:ext uri="{FF2B5EF4-FFF2-40B4-BE49-F238E27FC236}">
                <a16:creationId xmlns:a16="http://schemas.microsoft.com/office/drawing/2014/main" id="{C05FB1A6-EADC-4A1E-971D-BC9DBDE9FB28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dirty="0"/>
              <a:t>Akademické tituly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B32404-5CBF-49BE-B1A3-A163B673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4857"/>
            <a:ext cx="11219752" cy="4139998"/>
          </a:xfrm>
        </p:spPr>
        <p:txBody>
          <a:bodyPr rtlCol="0">
            <a:noAutofit/>
          </a:bodyPr>
          <a:lstStyle/>
          <a:p>
            <a:pPr marL="0" indent="0" fontAlgn="auto">
              <a:buNone/>
              <a:defRPr/>
            </a:pPr>
            <a:r>
              <a:rPr lang="cs-CZ" sz="1800" dirty="0"/>
              <a:t>Bc. – </a:t>
            </a:r>
            <a:r>
              <a:rPr lang="cs-CZ" sz="1800" b="1" dirty="0"/>
              <a:t>bakalář</a:t>
            </a:r>
          </a:p>
          <a:p>
            <a:pPr marL="0" indent="0" fontAlgn="auto">
              <a:buNone/>
              <a:defRPr/>
            </a:pPr>
            <a:r>
              <a:rPr lang="cs-CZ" sz="1800" dirty="0"/>
              <a:t>Mgr. – </a:t>
            </a:r>
            <a:r>
              <a:rPr lang="cs-CZ" sz="1800" b="1" dirty="0"/>
              <a:t>magistr</a:t>
            </a:r>
          </a:p>
          <a:p>
            <a:pPr marL="0" indent="0" fontAlgn="auto">
              <a:buNone/>
              <a:defRPr/>
            </a:pPr>
            <a:r>
              <a:rPr lang="cs-CZ" sz="1800" dirty="0"/>
              <a:t>PhDr. – </a:t>
            </a:r>
            <a:r>
              <a:rPr lang="pl-PL" sz="1800" b="1" dirty="0"/>
              <a:t>doktor filozofie</a:t>
            </a:r>
            <a:r>
              <a:rPr lang="pl-PL" sz="1800" dirty="0"/>
              <a:t> </a:t>
            </a:r>
            <a:r>
              <a:rPr lang="cs-CZ" sz="1800" dirty="0"/>
              <a:t> –</a:t>
            </a:r>
            <a:r>
              <a:rPr lang="pl-PL" sz="1800" dirty="0"/>
              <a:t> rigorozní práce + </a:t>
            </a:r>
            <a:r>
              <a:rPr lang="cs-CZ" sz="1800" dirty="0"/>
              <a:t>složení státní rigorózní zkoušky z příslušného vědního oboru</a:t>
            </a:r>
          </a:p>
          <a:p>
            <a:pPr marL="0" indent="0" fontAlgn="auto">
              <a:buNone/>
              <a:defRPr/>
            </a:pPr>
            <a:r>
              <a:rPr lang="cs-CZ" sz="1800" dirty="0"/>
              <a:t>Ph.D. – akademický titul </a:t>
            </a:r>
            <a:r>
              <a:rPr lang="cs-CZ" sz="1800" b="1" dirty="0"/>
              <a:t>doktor</a:t>
            </a:r>
            <a:r>
              <a:rPr lang="cs-CZ" sz="1800" dirty="0"/>
              <a:t> - disertační práce + složení státní doktorské zkoušky (absolvent DSP)</a:t>
            </a:r>
          </a:p>
          <a:p>
            <a:pPr marL="0" indent="0" fontAlgn="auto">
              <a:buNone/>
              <a:defRPr/>
            </a:pPr>
            <a:r>
              <a:rPr lang="cs-CZ" sz="1800" dirty="0"/>
              <a:t>doc. – </a:t>
            </a:r>
            <a:r>
              <a:rPr lang="cs-CZ" sz="1800" b="1" dirty="0"/>
              <a:t>docent</a:t>
            </a:r>
            <a:r>
              <a:rPr lang="cs-CZ" sz="1800" dirty="0"/>
              <a:t> – habilitační řízení</a:t>
            </a:r>
          </a:p>
          <a:p>
            <a:pPr marL="0" indent="0" fontAlgn="auto">
              <a:buNone/>
              <a:defRPr/>
            </a:pPr>
            <a:r>
              <a:rPr lang="cs-CZ" sz="1800" dirty="0"/>
              <a:t>prof. – </a:t>
            </a:r>
            <a:r>
              <a:rPr lang="cs-CZ" sz="1800" b="1" dirty="0"/>
              <a:t>profesor</a:t>
            </a:r>
            <a:r>
              <a:rPr lang="cs-CZ" sz="1800" dirty="0"/>
              <a:t> – nejvyšší vědecko-pedagogická hodnost VŠ pedagoga                </a:t>
            </a:r>
          </a:p>
          <a:p>
            <a:pPr marL="0" indent="0">
              <a:buNone/>
              <a:defRPr/>
            </a:pPr>
            <a:r>
              <a:rPr lang="cs-CZ" sz="1800" dirty="0"/>
              <a:t>                            (</a:t>
            </a:r>
            <a:r>
              <a:rPr lang="pl-PL" sz="1800" dirty="0"/>
              <a:t>profesory pro jednotlivé obory jmenuje prezident ČR)</a:t>
            </a:r>
          </a:p>
          <a:p>
            <a:pPr marL="0" indent="0">
              <a:buNone/>
              <a:defRPr/>
            </a:pPr>
            <a:endParaRPr lang="pl-PL" sz="1800" dirty="0"/>
          </a:p>
          <a:p>
            <a:pPr marL="0" indent="0">
              <a:buNone/>
              <a:defRPr/>
            </a:pPr>
            <a:r>
              <a:rPr lang="pl-PL" sz="1800" dirty="0"/>
              <a:t>Funkční tituly proděkan, děkan    </a:t>
            </a:r>
            <a:endParaRPr lang="cs-CZ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06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7BCBFC2-1CC5-4784-B25A-F7D0A61C4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Přejeme Vám hodně sil do studia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CA1B924-AA26-42D6-848A-110E022E7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117" y="2779979"/>
            <a:ext cx="25812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9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sz="3600" dirty="0">
                <a:cs typeface="Arial" panose="020B0604020202020204" pitchFamily="34" charset="0"/>
              </a:rPr>
              <a:t>Studijní program: </a:t>
            </a:r>
            <a:r>
              <a:rPr lang="cs-CZ" altLang="cs-CZ" sz="3200" dirty="0">
                <a:cs typeface="Arial" panose="020B0604020202020204" pitchFamily="34" charset="0"/>
              </a:rPr>
              <a:t>Veřejné zdravotnictví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6C0C292-3099-4ACB-9095-F71F02B398A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184442" y="3157424"/>
            <a:ext cx="5220000" cy="271576"/>
          </a:xfrm>
        </p:spPr>
        <p:txBody>
          <a:bodyPr/>
          <a:lstStyle/>
          <a:p>
            <a:r>
              <a:rPr lang="cs-CZ" altLang="cs-CZ" i="1" dirty="0"/>
              <a:t>Koordinátor: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cs-CZ" altLang="cs-CZ" sz="2000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2leté studium</a:t>
            </a:r>
          </a:p>
          <a:p>
            <a:pPr marL="342900" indent="-342900">
              <a:defRPr/>
            </a:pPr>
            <a:endParaRPr lang="cs-CZ" altLang="cs-CZ" sz="2000" b="1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defRPr/>
            </a:pPr>
            <a:r>
              <a:rPr lang="cs-CZ" altLang="cs-CZ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Forma studia: </a:t>
            </a:r>
            <a:r>
              <a:rPr lang="cs-CZ" altLang="cs-CZ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kombinovaná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EEFAEA8E-9BCD-4E23-8D2B-49ADB2A2C3D9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96000" y="3530602"/>
            <a:ext cx="5219998" cy="260739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Ing. Iveta Palacká</a:t>
            </a:r>
          </a:p>
          <a:p>
            <a:pPr marL="72000" indent="0">
              <a:buNone/>
            </a:pPr>
            <a:endParaRPr lang="cs-CZ" altLang="cs-CZ" sz="2400" b="1" dirty="0"/>
          </a:p>
          <a:p>
            <a:r>
              <a:rPr lang="cs-CZ" altLang="cs-CZ" sz="2000" dirty="0"/>
              <a:t>kancelář č. </a:t>
            </a:r>
            <a:r>
              <a:rPr lang="cs-CZ" sz="2000" dirty="0"/>
              <a:t>F01B1/614</a:t>
            </a:r>
            <a:r>
              <a:rPr lang="cs-CZ" sz="1400" dirty="0"/>
              <a:t> </a:t>
            </a:r>
            <a:endParaRPr lang="cs-CZ" altLang="cs-CZ" sz="2000" b="1" dirty="0">
              <a:highlight>
                <a:srgbClr val="FFFF00"/>
              </a:highlight>
            </a:endParaRPr>
          </a:p>
          <a:p>
            <a:r>
              <a:rPr lang="cs-CZ" altLang="cs-CZ" sz="2000" dirty="0"/>
              <a:t>tel.: 549 49 </a:t>
            </a:r>
            <a:r>
              <a:rPr lang="cs-CZ" altLang="cs-CZ" sz="2000" b="1" dirty="0"/>
              <a:t>6691</a:t>
            </a:r>
            <a:endParaRPr lang="cs-CZ" altLang="cs-CZ" sz="2000" b="1" dirty="0">
              <a:highlight>
                <a:srgbClr val="FFFF00"/>
              </a:highlight>
            </a:endParaRPr>
          </a:p>
          <a:p>
            <a:r>
              <a:rPr lang="cs-CZ" altLang="cs-CZ" sz="2000" dirty="0"/>
              <a:t>e-mail: </a:t>
            </a:r>
            <a:r>
              <a:rPr lang="cs-CZ" altLang="cs-CZ" sz="2000" dirty="0">
                <a:hlinkClick r:id="rId4"/>
              </a:rPr>
              <a:t>ivetapalacka@muni.cz</a:t>
            </a:r>
            <a:endParaRPr lang="cs-CZ" altLang="cs-CZ" sz="2000" dirty="0"/>
          </a:p>
          <a:p>
            <a:endParaRPr lang="cs-CZ" altLang="cs-CZ" sz="2000" dirty="0">
              <a:highlight>
                <a:srgbClr val="FFFF00"/>
              </a:highlight>
            </a:endParaRPr>
          </a:p>
          <a:p>
            <a:endParaRPr lang="cs-CZ" dirty="0"/>
          </a:p>
        </p:txBody>
      </p:sp>
      <p:sp>
        <p:nvSpPr>
          <p:cNvPr id="9" name="Zástupný symbol pro text 4">
            <a:extLst>
              <a:ext uri="{FF2B5EF4-FFF2-40B4-BE49-F238E27FC236}">
                <a16:creationId xmlns:a16="http://schemas.microsoft.com/office/drawing/2014/main" id="{B349FF4B-8762-4866-8E41-FC7EE16EF28D}"/>
              </a:ext>
            </a:extLst>
          </p:cNvPr>
          <p:cNvSpPr txBox="1">
            <a:spLocks/>
          </p:cNvSpPr>
          <p:nvPr/>
        </p:nvSpPr>
        <p:spPr>
          <a:xfrm>
            <a:off x="6252000" y="1627278"/>
            <a:ext cx="5220000" cy="27157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ts val="23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altLang="cs-CZ" i="1" kern="0" dirty="0"/>
              <a:t>Garant studijního programu: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Prof. PhDr. Andrea Pokorná, Ph.D</a:t>
            </a:r>
            <a:r>
              <a:rPr lang="cs-CZ" kern="0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2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Vedení LF MU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prof. MUDr. Martin </a:t>
            </a:r>
            <a:r>
              <a:rPr lang="cs-CZ" altLang="cs-CZ" b="1" dirty="0" err="1"/>
              <a:t>Repko</a:t>
            </a:r>
            <a:r>
              <a:rPr lang="cs-CZ" altLang="cs-CZ" b="1" dirty="0"/>
              <a:t>, Ph.D.</a:t>
            </a:r>
          </a:p>
          <a:p>
            <a:r>
              <a:rPr lang="cs-CZ" dirty="0"/>
              <a:t>děkan Lékařské fakulty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2000" dirty="0"/>
              <a:t>kancelář: bud. A17/333</a:t>
            </a:r>
            <a:br>
              <a:rPr lang="cs-CZ" sz="2000" dirty="0"/>
            </a:br>
            <a:r>
              <a:rPr lang="cs-CZ" sz="2000" dirty="0"/>
              <a:t>Kamenice 753/5</a:t>
            </a:r>
            <a:br>
              <a:rPr lang="cs-CZ" sz="2000" dirty="0"/>
            </a:br>
            <a:r>
              <a:rPr lang="cs-CZ" sz="2000" dirty="0"/>
              <a:t>625 00 Brno</a:t>
            </a:r>
            <a:br>
              <a:rPr lang="cs-CZ" sz="2000" dirty="0"/>
            </a:br>
            <a:endParaRPr lang="cs-CZ" sz="2000" dirty="0"/>
          </a:p>
          <a:p>
            <a:pPr marL="0" indent="0" fontAlgn="t">
              <a:buNone/>
            </a:pPr>
            <a:r>
              <a:rPr lang="cs-CZ" altLang="cs-CZ" sz="2000" dirty="0"/>
              <a:t>telefon: 549 49 </a:t>
            </a:r>
            <a:r>
              <a:rPr lang="cs-CZ" altLang="cs-CZ" sz="2000" b="1" dirty="0"/>
              <a:t>1301</a:t>
            </a:r>
            <a:r>
              <a:rPr lang="cs-CZ" altLang="cs-CZ" sz="2000" dirty="0"/>
              <a:t> </a:t>
            </a:r>
            <a:endParaRPr lang="cs-CZ" altLang="cs-CZ" sz="2000" b="1" dirty="0"/>
          </a:p>
          <a:p>
            <a:pPr marL="0" indent="0" fontAlgn="t">
              <a:buNone/>
            </a:pPr>
            <a:r>
              <a:rPr lang="cs-CZ" altLang="cs-CZ" sz="2000" dirty="0"/>
              <a:t>e‑mail: </a:t>
            </a:r>
            <a:r>
              <a:rPr lang="cs-CZ" sz="2000" u="sng" dirty="0">
                <a:hlinkClick r:id="rId3"/>
              </a:rPr>
              <a:t>repko@med.muni.cz</a:t>
            </a:r>
            <a:r>
              <a:rPr lang="cs-CZ" sz="2000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10" name="Zástupný symbol pro obsah 4">
            <a:extLst>
              <a:ext uri="{FF2B5EF4-FFF2-40B4-BE49-F238E27FC236}">
                <a16:creationId xmlns:a16="http://schemas.microsoft.com/office/drawing/2014/main" id="{57008394-3EE7-43EB-A0DF-E88ACFB8A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477" y="1567576"/>
            <a:ext cx="1323975" cy="1609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32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D04BB2F-E5D0-466C-B169-85F3E0A06E7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1064" y="415200"/>
            <a:ext cx="11176646" cy="45157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800" dirty="0"/>
              <a:t>Proděkanka pro nelékařské studijní programy a informační technologie Lékařské fakulty MU</a:t>
            </a:r>
            <a:br>
              <a:rPr lang="cs-CZ" sz="2800" dirty="0"/>
            </a:br>
            <a:br>
              <a:rPr lang="cs-CZ" sz="2800" dirty="0"/>
            </a:br>
            <a:r>
              <a:rPr lang="cs-CZ" sz="2800" dirty="0"/>
              <a:t>Přednostka pracoviště – Ústav zdravotnických věd</a:t>
            </a:r>
            <a:endParaRPr lang="cs-CZ" alt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07F651-B32A-4B73-8833-AFA179A3A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635833"/>
              </p:ext>
            </p:extLst>
          </p:nvPr>
        </p:nvGraphicFramePr>
        <p:xfrm>
          <a:off x="721064" y="2911476"/>
          <a:ext cx="10752136" cy="3848088"/>
        </p:xfrm>
        <a:graphic>
          <a:graphicData uri="http://schemas.openxmlformats.org/drawingml/2006/table">
            <a:tbl>
              <a:tblPr/>
              <a:tblGrid>
                <a:gridCol w="10752136">
                  <a:extLst>
                    <a:ext uri="{9D8B030D-6E8A-4147-A177-3AD203B41FA5}">
                      <a16:colId xmlns:a16="http://schemas.microsoft.com/office/drawing/2014/main" val="1150348105"/>
                    </a:ext>
                  </a:extLst>
                </a:gridCol>
              </a:tblGrid>
              <a:tr h="2811463">
                <a:tc>
                  <a:txBody>
                    <a:bodyPr/>
                    <a:lstStyle/>
                    <a:p>
                      <a:pPr fontAlgn="t"/>
                      <a:br>
                        <a:rPr lang="cs-CZ" sz="2400" dirty="0">
                          <a:effectLst/>
                          <a:latin typeface="+mn-lt"/>
                        </a:rPr>
                      </a:br>
                      <a:r>
                        <a:rPr lang="cs-CZ" sz="2800" b="1" dirty="0">
                          <a:effectLst/>
                          <a:latin typeface="+mn-lt"/>
                        </a:rPr>
                        <a:t>prof. PhDr. Andrea Pokorná, Ph.D.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kancelář: 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Kamenice 126/3 </a:t>
                      </a:r>
                      <a:br>
                        <a:rPr lang="da-DK" sz="2000" dirty="0">
                          <a:latin typeface="+mn-lt"/>
                        </a:rPr>
                      </a:br>
                      <a:r>
                        <a:rPr lang="da-DK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625 00 Brno </a:t>
                      </a: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br>
                        <a:rPr lang="cs-CZ" sz="2000" dirty="0">
                          <a:effectLst/>
                          <a:latin typeface="+mn-lt"/>
                        </a:rPr>
                      </a:br>
                      <a:r>
                        <a:rPr lang="cs-CZ" sz="2000" dirty="0">
                          <a:effectLst/>
                          <a:latin typeface="+mn-lt"/>
                        </a:rPr>
                        <a:t>telefon </a:t>
                      </a:r>
                      <a:r>
                        <a:rPr lang="cs-CZ" sz="20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549 49 </a:t>
                      </a:r>
                      <a:r>
                        <a:rPr lang="cs-CZ" sz="20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1343</a:t>
                      </a:r>
                      <a:r>
                        <a:rPr lang="cs-CZ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u="none" dirty="0"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cs-CZ" sz="2000" dirty="0">
                          <a:effectLst/>
                          <a:latin typeface="+mn-lt"/>
                        </a:rPr>
                        <a:t>e-mail: 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  <a:hlinkClick r:id="rId4"/>
                        </a:rPr>
                        <a:t>apokorna@med.muni.cz</a:t>
                      </a:r>
                      <a:r>
                        <a:rPr lang="cs-CZ" sz="2000" dirty="0">
                          <a:solidFill>
                            <a:srgbClr val="046B89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000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pondělí 12:15 – 12:45 hod.</a:t>
                      </a:r>
                      <a:r>
                        <a:rPr lang="cs-CZ" sz="2000" b="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2000" dirty="0">
                          <a:effectLst/>
                          <a:latin typeface="+mn-lt"/>
                        </a:rPr>
                        <a:t>na studijním oddělení LF MU</a:t>
                      </a:r>
                    </a:p>
                    <a:p>
                      <a:pPr fontAlgn="t"/>
                      <a:endParaRPr lang="cs-CZ" sz="1800" dirty="0">
                        <a:effectLst/>
                      </a:endParaRPr>
                    </a:p>
                  </a:txBody>
                  <a:tcPr marL="60250" marR="60250" marT="19044" marB="190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11655"/>
                  </a:ext>
                </a:extLst>
              </a:tr>
            </a:tbl>
          </a:graphicData>
        </a:graphic>
      </p:graphicFrame>
      <p:pic>
        <p:nvPicPr>
          <p:cNvPr id="21509" name="Obrázek 4">
            <a:extLst>
              <a:ext uri="{FF2B5EF4-FFF2-40B4-BE49-F238E27FC236}">
                <a16:creationId xmlns:a16="http://schemas.microsoft.com/office/drawing/2014/main" id="{75E58299-7445-4426-B2EE-E202C7C31C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519" y="3328455"/>
            <a:ext cx="13239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838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9E4B5-3986-4CA6-92F8-E22FBA45B2EC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/>
              <a:t>Studijní oddělení LF MU</a:t>
            </a:r>
            <a:endParaRPr lang="cs-CZ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 marL="109728" indent="0">
              <a:buNone/>
              <a:defRPr/>
            </a:pPr>
            <a:r>
              <a:rPr lang="cs-CZ" sz="2400" b="1" dirty="0"/>
              <a:t>Ing. Blanka Hromadová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kancelář: bud. A17/212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Kamenice 753/5 </a:t>
            </a:r>
          </a:p>
          <a:p>
            <a:pPr marL="109728" indent="0">
              <a:lnSpc>
                <a:spcPct val="100000"/>
              </a:lnSpc>
              <a:buNone/>
              <a:defRPr/>
            </a:pPr>
            <a:r>
              <a:rPr lang="cs-CZ" sz="2000" dirty="0"/>
              <a:t>625 00 Brno </a:t>
            </a:r>
          </a:p>
          <a:p>
            <a:pPr marL="109728" indent="0">
              <a:buNone/>
              <a:defRPr/>
            </a:pPr>
            <a:endParaRPr lang="cs-CZ" altLang="cs-CZ" sz="2000" dirty="0"/>
          </a:p>
          <a:p>
            <a:pPr marL="109728" indent="0">
              <a:buNone/>
              <a:defRPr/>
            </a:pPr>
            <a:r>
              <a:rPr lang="cs-CZ" altLang="cs-CZ" sz="2000" dirty="0"/>
              <a:t>tel.: 549 49 </a:t>
            </a:r>
            <a:r>
              <a:rPr lang="cs-CZ" altLang="cs-CZ" sz="2000" b="1" dirty="0"/>
              <a:t>6767</a:t>
            </a:r>
            <a:r>
              <a:rPr lang="cs-CZ" altLang="cs-CZ" sz="2000" dirty="0"/>
              <a:t> </a:t>
            </a:r>
          </a:p>
          <a:p>
            <a:pPr marL="109728" indent="0">
              <a:buNone/>
              <a:defRPr/>
            </a:pPr>
            <a:r>
              <a:rPr lang="cs-CZ" altLang="cs-CZ" sz="2000" dirty="0"/>
              <a:t>e-mail: </a:t>
            </a:r>
            <a:r>
              <a:rPr lang="cs-CZ" sz="2000" i="0" u="sng" dirty="0">
                <a:solidFill>
                  <a:srgbClr val="000000"/>
                </a:solidFill>
                <a:effectLst/>
                <a:hlinkClick r:id="rId5" tooltip="email"/>
              </a:rPr>
              <a:t>blanka.hromadova@med.muni.cz</a:t>
            </a:r>
            <a:endParaRPr lang="cs-CZ" altLang="cs-CZ" sz="2000" dirty="0"/>
          </a:p>
          <a:p>
            <a:pPr marL="109728" indent="0">
              <a:buNone/>
              <a:defRPr/>
            </a:pPr>
            <a:endParaRPr lang="cs-CZ" altLang="cs-CZ" sz="2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>
          <a:xfrm>
            <a:off x="6511411" y="1503265"/>
            <a:ext cx="5219998" cy="2020328"/>
          </a:xfrm>
        </p:spPr>
        <p:txBody>
          <a:bodyPr/>
          <a:lstStyle/>
          <a:p>
            <a:pPr marL="72000" indent="0">
              <a:buNone/>
            </a:pPr>
            <a:r>
              <a:rPr lang="cs-CZ" sz="1600" b="1" dirty="0"/>
              <a:t>Úřední hodiny:</a:t>
            </a:r>
          </a:p>
          <a:p>
            <a:pPr marL="72000" indent="0">
              <a:buNone/>
            </a:pPr>
            <a:r>
              <a:rPr lang="cs-CZ" sz="1600" dirty="0"/>
              <a:t>Pondělí: 13:00 – 14:30</a:t>
            </a:r>
            <a:br>
              <a:rPr lang="cs-CZ" sz="1600" dirty="0"/>
            </a:br>
            <a:r>
              <a:rPr lang="cs-CZ" sz="1600" dirty="0"/>
              <a:t>Středa:     9:30 – 11:00</a:t>
            </a:r>
            <a:br>
              <a:rPr lang="cs-CZ" sz="1600" dirty="0"/>
            </a:br>
            <a:r>
              <a:rPr lang="cs-CZ" sz="1600" dirty="0"/>
              <a:t>               13:00 – 14:30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</p:txBody>
      </p:sp>
      <p:sp>
        <p:nvSpPr>
          <p:cNvPr id="8" name="Obdélník 7"/>
          <p:cNvSpPr/>
          <p:nvPr/>
        </p:nvSpPr>
        <p:spPr>
          <a:xfrm>
            <a:off x="649055" y="5379838"/>
            <a:ext cx="99847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1800" dirty="0">
                <a:solidFill>
                  <a:srgbClr val="000000"/>
                </a:solidFill>
                <a:latin typeface="+mn-lt"/>
              </a:rPr>
              <a:t>Studijní záležitosti řešte pokud možno e-mailovou a telefonickou cestou. 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n-lt"/>
              </a:rPr>
              <a:t>Osobní konzultace </a:t>
            </a:r>
            <a:r>
              <a:rPr lang="cs-CZ" sz="1800" u="sng" dirty="0">
                <a:solidFill>
                  <a:srgbClr val="000000"/>
                </a:solidFill>
                <a:latin typeface="+mn-lt"/>
              </a:rPr>
              <a:t>mimo úřední hodiny</a:t>
            </a:r>
            <a:r>
              <a:rPr lang="cs-CZ" sz="1800" dirty="0">
                <a:solidFill>
                  <a:srgbClr val="000000"/>
                </a:solidFill>
                <a:latin typeface="+mn-lt"/>
              </a:rPr>
              <a:t> jsou možné také po předchozí domluvě s příslušnou studijní referentkou.</a:t>
            </a:r>
            <a:endParaRPr lang="cs-CZ" sz="18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217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Organizace studia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Informace pro první ročníky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sz="1600" dirty="0">
                <a:hlinkClick r:id="rId3"/>
              </a:rPr>
              <a:t>https://www.med.muni.cz/studenti</a:t>
            </a:r>
            <a:endParaRPr lang="cs-CZ" sz="1600" dirty="0"/>
          </a:p>
          <a:p>
            <a:pPr algn="just">
              <a:lnSpc>
                <a:spcPct val="120000"/>
              </a:lnSpc>
              <a:defRPr/>
            </a:pPr>
            <a:r>
              <a:rPr lang="cs-CZ" sz="1600" dirty="0">
                <a:hlinkClick r:id="rId4"/>
              </a:rPr>
              <a:t>https://www.med.muni.cz/uchazeci/pruvodce-pro-prvaky</a:t>
            </a:r>
            <a:endParaRPr lang="cs-CZ" sz="1600" dirty="0"/>
          </a:p>
          <a:p>
            <a:pPr marL="72000" indent="0" algn="just">
              <a:lnSpc>
                <a:spcPct val="120000"/>
              </a:lnSpc>
              <a:buNone/>
              <a:defRPr/>
            </a:pPr>
            <a:endParaRPr lang="cs-CZ" sz="1600" dirty="0"/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Harmonogram studijního roku 2022/2023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sz="1600" dirty="0">
                <a:hlinkClick r:id="rId5"/>
              </a:rPr>
              <a:t>Harmonogram akademického roku | Lékařská fakulta Masarykovy univerzity | MUNI MED</a:t>
            </a:r>
            <a:endParaRPr lang="cs-CZ" sz="1600" dirty="0"/>
          </a:p>
          <a:p>
            <a:pPr algn="just">
              <a:lnSpc>
                <a:spcPct val="120000"/>
              </a:lnSpc>
              <a:defRPr/>
            </a:pPr>
            <a:endParaRPr lang="cs-CZ" sz="1600" dirty="0"/>
          </a:p>
          <a:p>
            <a:pPr marL="72000" indent="0" algn="just">
              <a:lnSpc>
                <a:spcPct val="120000"/>
              </a:lnSpc>
              <a:buNone/>
              <a:defRPr/>
            </a:pPr>
            <a:r>
              <a:rPr lang="cs-CZ" alt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Studium – dokumenty: 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Studijní a zkušební řád, formuláře… </a:t>
            </a:r>
            <a:r>
              <a:rPr lang="cs-CZ" sz="1600" dirty="0">
                <a:hlinkClick r:id="rId6"/>
              </a:rPr>
              <a:t>Studijní předpisy | Lékařská fakulta Masarykovy univerzity | MED MUNI </a:t>
            </a:r>
            <a:r>
              <a:rPr lang="cs-CZ" sz="1600" dirty="0"/>
              <a:t> </a:t>
            </a:r>
            <a:r>
              <a:rPr lang="cs-CZ" altLang="cs-CZ" sz="1600" b="1" dirty="0">
                <a:solidFill>
                  <a:srgbClr val="FF0000"/>
                </a:solidFill>
              </a:rPr>
              <a:t>NEZNALOST NEOMLOUVÁ </a:t>
            </a:r>
          </a:p>
          <a:p>
            <a:pPr algn="just">
              <a:lnSpc>
                <a:spcPct val="120000"/>
              </a:lnSpc>
              <a:defRPr/>
            </a:pPr>
            <a:r>
              <a:rPr lang="cs-CZ" altLang="cs-CZ" sz="1600" dirty="0"/>
              <a:t>Studijní katalog </a:t>
            </a:r>
            <a:r>
              <a:rPr lang="cs-CZ" sz="1600" dirty="0">
                <a:hlinkClick r:id="rId7"/>
              </a:rPr>
              <a:t>Studijní katalogy | Lékařská fakulta Masarykovy univerzity | MED MUNI </a:t>
            </a:r>
            <a:endParaRPr lang="cs-CZ" sz="1600" dirty="0"/>
          </a:p>
          <a:p>
            <a:pPr algn="just">
              <a:lnSpc>
                <a:spcPct val="120000"/>
              </a:lnSpc>
              <a:defRPr/>
            </a:pPr>
            <a:r>
              <a:rPr lang="cs-CZ" altLang="cs-CZ" sz="1600" dirty="0"/>
              <a:t>Stipendia</a:t>
            </a:r>
            <a:r>
              <a:rPr lang="cs-CZ" sz="1600" dirty="0">
                <a:hlinkClick r:id="rId8"/>
              </a:rPr>
              <a:t> </a:t>
            </a:r>
            <a:r>
              <a:rPr lang="cs-CZ" sz="1600" dirty="0" err="1">
                <a:hlinkClick r:id="rId8"/>
              </a:rPr>
              <a:t>Stipendia</a:t>
            </a:r>
            <a:r>
              <a:rPr lang="cs-CZ" sz="1600" dirty="0">
                <a:hlinkClick r:id="rId8"/>
              </a:rPr>
              <a:t> | Lékařská fakulta Masarykovy univerzity | MED MUNI</a:t>
            </a:r>
            <a:r>
              <a:rPr lang="cs-CZ" sz="1600" dirty="0"/>
              <a:t> 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cs-CZ" altLang="cs-CZ" sz="1600" dirty="0"/>
              <a:t>Kdo mi může pomoci </a:t>
            </a:r>
            <a:r>
              <a:rPr lang="cs-CZ" sz="1600" dirty="0">
                <a:hlinkClick r:id="rId9"/>
              </a:rPr>
              <a:t>https://www.muni.cz/studenti/kdo-mi-muze-pomoci 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81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Omluvenky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neúčast v povinné výuce omluvit na </a:t>
            </a:r>
            <a:r>
              <a:rPr lang="cs-CZ" sz="1600" dirty="0">
                <a:hlinkClick r:id="rId3"/>
              </a:rPr>
              <a:t>Studijní oddělení | Lékařská fakulta Masarykovy univerzity | MED MUNI</a:t>
            </a:r>
            <a:r>
              <a:rPr lang="cs-CZ" sz="1600" dirty="0"/>
              <a:t> (omluvenku vloží do IS MU)  do </a:t>
            </a:r>
            <a:r>
              <a:rPr lang="cs-CZ" sz="1600" b="1" dirty="0">
                <a:solidFill>
                  <a:srgbClr val="FF0000"/>
                </a:solidFill>
              </a:rPr>
              <a:t>pěti</a:t>
            </a:r>
            <a:r>
              <a:rPr lang="cs-CZ" sz="1600" dirty="0"/>
              <a:t> dnů od začátku absence, pozdější omluvy nemusí být uznány (neomluvená neúčast v povinné výuce je důvodem k neudělení zápočtu nebo úspěšnému ukončení předmětu). </a:t>
            </a:r>
          </a:p>
          <a:p>
            <a:pPr algn="just"/>
            <a:r>
              <a:rPr lang="cs-CZ" sz="1600" dirty="0"/>
              <a:t>obdobným způsobem omluvit i neúčast na zkoušce, na kterou jste předem přihlášeni.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944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E2810C5-EA3E-4A6E-B39E-9FDB8FFB435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Rozvrh hodin v IS MU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763F38-8236-4728-833A-F738084CBF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8817" y="1516657"/>
            <a:ext cx="10954365" cy="413999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000" dirty="0"/>
              <a:t>vyučující </a:t>
            </a:r>
          </a:p>
          <a:p>
            <a:pPr>
              <a:defRPr/>
            </a:pPr>
            <a:r>
              <a:rPr lang="cs-CZ" sz="2000" dirty="0"/>
              <a:t>požadavky</a:t>
            </a:r>
          </a:p>
          <a:p>
            <a:pPr>
              <a:defRPr/>
            </a:pPr>
            <a:r>
              <a:rPr lang="cs-CZ" sz="2000" dirty="0"/>
              <a:t>posluchárny</a:t>
            </a:r>
          </a:p>
          <a:p>
            <a:pPr marL="72000" indent="0">
              <a:buNone/>
              <a:defRPr/>
            </a:pPr>
            <a:endParaRPr lang="cs-CZ" sz="2000" dirty="0"/>
          </a:p>
          <a:p>
            <a:pPr marL="7200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>
              <a:buFont typeface="Wingdings 3"/>
              <a:buChar char="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4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88">
            <a:extLst>
              <a:ext uri="{FF2B5EF4-FFF2-40B4-BE49-F238E27FC236}">
                <a16:creationId xmlns:a16="http://schemas.microsoft.com/office/drawing/2014/main" id="{D38AEB48-3542-4F11-B8C6-7BB4799D18D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n>
                  <a:noFill/>
                </a:ln>
              </a:rPr>
              <a:t>Posluchárny</a:t>
            </a:r>
            <a:endParaRPr lang="cs-CZ" altLang="cs-CZ" b="1" dirty="0">
              <a:ln>
                <a:noFill/>
              </a:ln>
              <a:solidFill>
                <a:srgbClr val="FF0000"/>
              </a:solidFill>
            </a:endParaRPr>
          </a:p>
        </p:txBody>
      </p:sp>
      <p:graphicFrame>
        <p:nvGraphicFramePr>
          <p:cNvPr id="60603" name="Group 187">
            <a:extLst>
              <a:ext uri="{FF2B5EF4-FFF2-40B4-BE49-F238E27FC236}">
                <a16:creationId xmlns:a16="http://schemas.microsoft.com/office/drawing/2014/main" id="{E86DF5B4-2AC8-4DC0-8680-23644ACEC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886604"/>
              </p:ext>
            </p:extLst>
          </p:nvPr>
        </p:nvGraphicFramePr>
        <p:xfrm>
          <a:off x="721065" y="2701268"/>
          <a:ext cx="10752135" cy="373383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65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5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5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55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11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Pavilon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Číslo místnosti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Podlaží 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</a:rPr>
                        <a:t>Název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0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F01B1 UKB,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i="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Kamenice 3</a:t>
                      </a:r>
                      <a:endParaRPr lang="cs-CZ" sz="16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709 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sedmé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F01B1/709 PC Institut biostatistiky a analýz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06">
                <a:tc vMerge="1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15625" marR="115625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519; 521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páté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F01B1/519 Ústav psychologie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08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5"/>
                        </a:rPr>
                        <a:t>C15 UKB,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5"/>
                        </a:rPr>
                        <a:t>Kamenice 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308; 309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třetí</a:t>
                      </a:r>
                      <a:endParaRPr lang="cs-CZ" dirty="0"/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C15/308 Ústav veřejného zdraví</a:t>
                      </a:r>
                      <a:endParaRPr lang="cs-CZ" dirty="0"/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58250461"/>
                  </a:ext>
                </a:extLst>
              </a:tr>
              <a:tr h="88550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6"/>
                        </a:rPr>
                        <a:t>B11 UKB,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6"/>
                        </a:rPr>
                        <a:t>Kamenice 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228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druhé</a:t>
                      </a:r>
                    </a:p>
                  </a:txBody>
                  <a:tcPr marL="146213" marR="146213" marT="45718" marB="45718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B11/228</a:t>
                      </a:r>
                    </a:p>
                  </a:txBody>
                  <a:tcPr marL="146213" marR="146213" marT="45718" marB="45718" anchor="ctr" horzOverflow="overflow"/>
                </a:tc>
                <a:extLst>
                  <a:ext uri="{0D108BD9-81ED-4DB2-BD59-A6C34878D82A}">
                    <a16:rowId xmlns:a16="http://schemas.microsoft.com/office/drawing/2014/main" val="797937767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9E13AD3-9938-4D59-AE87-8F88D0917220}"/>
              </a:ext>
            </a:extLst>
          </p:cNvPr>
          <p:cNvSpPr/>
          <p:nvPr/>
        </p:nvSpPr>
        <p:spPr>
          <a:xfrm>
            <a:off x="949181" y="1456280"/>
            <a:ext cx="102948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cs-CZ" sz="1600" dirty="0">
                <a:latin typeface="+mn-lt"/>
              </a:rPr>
              <a:t>Univerzitní kampus Bohunice - </a:t>
            </a:r>
            <a:r>
              <a:rPr lang="cs-CZ" altLang="cs-CZ" sz="1600" dirty="0">
                <a:latin typeface="+mn-lt"/>
                <a:hlinkClick r:id="rId7"/>
              </a:rPr>
              <a:t>https://www.muni.cz/mapa/areal-3</a:t>
            </a:r>
            <a:endParaRPr lang="cs-CZ" altLang="cs-CZ" sz="1600" dirty="0">
              <a:latin typeface="+mn-lt"/>
            </a:endParaRPr>
          </a:p>
          <a:p>
            <a:pPr>
              <a:defRPr/>
            </a:pPr>
            <a:endParaRPr lang="cs-CZ" altLang="cs-CZ" sz="1600" dirty="0">
              <a:latin typeface="+mn-lt"/>
            </a:endParaRPr>
          </a:p>
          <a:p>
            <a:pPr>
              <a:defRPr/>
            </a:pPr>
            <a:endParaRPr lang="cs-CZ" altLang="cs-CZ" sz="1600" dirty="0">
              <a:latin typeface="+mn-lt"/>
            </a:endParaRPr>
          </a:p>
          <a:p>
            <a:pPr>
              <a:defRPr/>
            </a:pPr>
            <a:r>
              <a:rPr lang="cs-CZ" sz="1600" dirty="0">
                <a:latin typeface="+mn-lt"/>
              </a:rPr>
              <a:t>Kamenice 3 F01B1 Institut biostatistiky a analýz - nejčastěji</a:t>
            </a:r>
            <a:endParaRPr lang="cs-CZ" altLang="cs-CZ" sz="16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08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Zahájení studia 2021 VO[2021091409345513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554</TotalTime>
  <Words>1036</Words>
  <Application>Microsoft Office PowerPoint</Application>
  <PresentationFormat>Širokoúhlá obrazovka</PresentationFormat>
  <Paragraphs>167</Paragraphs>
  <Slides>18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Tahoma</vt:lpstr>
      <vt:lpstr>Wingdings</vt:lpstr>
      <vt:lpstr>Wingdings 3</vt:lpstr>
      <vt:lpstr>Prezentace_MU_CZ</vt:lpstr>
      <vt:lpstr>Studijní program  Veřejné zdravotnictví</vt:lpstr>
      <vt:lpstr>Studijní program: Veřejné zdravotnictví</vt:lpstr>
      <vt:lpstr>Vedení LF MU</vt:lpstr>
      <vt:lpstr>Proděkanka pro nelékařské studijní programy a informační technologie Lékařské fakulty MU  Přednostka pracoviště – Ústav zdravotnických věd</vt:lpstr>
      <vt:lpstr>Studijní oddělení LF MU</vt:lpstr>
      <vt:lpstr>Organizace studia</vt:lpstr>
      <vt:lpstr>Omluvenky</vt:lpstr>
      <vt:lpstr>Rozvrh hodin v IS MU</vt:lpstr>
      <vt:lpstr>Posluchárny</vt:lpstr>
      <vt:lpstr>Klasifikační stupnice </vt:lpstr>
      <vt:lpstr>Zkoušky </vt:lpstr>
      <vt:lpstr>Prezentace aplikace PowerPoint</vt:lpstr>
      <vt:lpstr>Prezentace aplikace PowerPoint</vt:lpstr>
      <vt:lpstr>Prerekvizity zápisu předmětů</vt:lpstr>
      <vt:lpstr>Organizační záležitosti</vt:lpstr>
      <vt:lpstr>Pravidla emailové korespondence</vt:lpstr>
      <vt:lpstr>Akademické tituly</vt:lpstr>
      <vt:lpstr>Přejeme Vám hodně sil do studia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Palacká Iveta Ing.</cp:lastModifiedBy>
  <cp:revision>115</cp:revision>
  <cp:lastPrinted>1601-01-01T00:00:00Z</cp:lastPrinted>
  <dcterms:created xsi:type="dcterms:W3CDTF">2020-10-04T13:35:14Z</dcterms:created>
  <dcterms:modified xsi:type="dcterms:W3CDTF">2022-09-23T08:10:04Z</dcterms:modified>
</cp:coreProperties>
</file>