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handoutMasterIdLst>
    <p:handoutMasterId r:id="rId152"/>
  </p:handout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6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3" r:id="rId68"/>
    <p:sldId id="475" r:id="rId69"/>
    <p:sldId id="476" r:id="rId70"/>
    <p:sldId id="477" r:id="rId71"/>
    <p:sldId id="478" r:id="rId72"/>
    <p:sldId id="365" r:id="rId73"/>
    <p:sldId id="366" r:id="rId74"/>
    <p:sldId id="367" r:id="rId75"/>
    <p:sldId id="368" r:id="rId76"/>
    <p:sldId id="369" r:id="rId77"/>
    <p:sldId id="370" r:id="rId78"/>
    <p:sldId id="371" r:id="rId79"/>
    <p:sldId id="372" r:id="rId80"/>
    <p:sldId id="373" r:id="rId81"/>
    <p:sldId id="374" r:id="rId82"/>
    <p:sldId id="472" r:id="rId83"/>
    <p:sldId id="473" r:id="rId84"/>
    <p:sldId id="474" r:id="rId85"/>
    <p:sldId id="479" r:id="rId86"/>
    <p:sldId id="480" r:id="rId87"/>
    <p:sldId id="323" r:id="rId88"/>
    <p:sldId id="324" r:id="rId89"/>
    <p:sldId id="325" r:id="rId90"/>
    <p:sldId id="326" r:id="rId91"/>
    <p:sldId id="321" r:id="rId92"/>
    <p:sldId id="327" r:id="rId93"/>
    <p:sldId id="328" r:id="rId94"/>
    <p:sldId id="329" r:id="rId95"/>
    <p:sldId id="330" r:id="rId96"/>
    <p:sldId id="331" r:id="rId97"/>
    <p:sldId id="332" r:id="rId98"/>
    <p:sldId id="378" r:id="rId99"/>
    <p:sldId id="379" r:id="rId100"/>
    <p:sldId id="333" r:id="rId101"/>
    <p:sldId id="334" r:id="rId102"/>
    <p:sldId id="335" r:id="rId103"/>
    <p:sldId id="481" r:id="rId104"/>
    <p:sldId id="336" r:id="rId105"/>
    <p:sldId id="337" r:id="rId106"/>
    <p:sldId id="338" r:id="rId107"/>
    <p:sldId id="339" r:id="rId108"/>
    <p:sldId id="340" r:id="rId109"/>
    <p:sldId id="345" r:id="rId110"/>
    <p:sldId id="346" r:id="rId111"/>
    <p:sldId id="347" r:id="rId112"/>
    <p:sldId id="482" r:id="rId113"/>
    <p:sldId id="341" r:id="rId114"/>
    <p:sldId id="342" r:id="rId115"/>
    <p:sldId id="343" r:id="rId116"/>
    <p:sldId id="468" r:id="rId117"/>
    <p:sldId id="322" r:id="rId118"/>
    <p:sldId id="344" r:id="rId119"/>
    <p:sldId id="386" r:id="rId120"/>
    <p:sldId id="387" r:id="rId121"/>
    <p:sldId id="388" r:id="rId122"/>
    <p:sldId id="389" r:id="rId123"/>
    <p:sldId id="390" r:id="rId124"/>
    <p:sldId id="380" r:id="rId125"/>
    <p:sldId id="381" r:id="rId126"/>
    <p:sldId id="383" r:id="rId127"/>
    <p:sldId id="384" r:id="rId128"/>
    <p:sldId id="385" r:id="rId129"/>
    <p:sldId id="469" r:id="rId130"/>
    <p:sldId id="391" r:id="rId131"/>
    <p:sldId id="470" r:id="rId132"/>
    <p:sldId id="352" r:id="rId133"/>
    <p:sldId id="353" r:id="rId134"/>
    <p:sldId id="348" r:id="rId135"/>
    <p:sldId id="349" r:id="rId136"/>
    <p:sldId id="350" r:id="rId137"/>
    <p:sldId id="351" r:id="rId138"/>
    <p:sldId id="354" r:id="rId139"/>
    <p:sldId id="355" r:id="rId140"/>
    <p:sldId id="356" r:id="rId141"/>
    <p:sldId id="357" r:id="rId142"/>
    <p:sldId id="393" r:id="rId143"/>
    <p:sldId id="394" r:id="rId144"/>
    <p:sldId id="358" r:id="rId145"/>
    <p:sldId id="359" r:id="rId146"/>
    <p:sldId id="360" r:id="rId147"/>
    <p:sldId id="395" r:id="rId148"/>
    <p:sldId id="361" r:id="rId149"/>
    <p:sldId id="362" r:id="rId150"/>
  </p:sldIdLst>
  <p:sldSz cx="9144000" cy="6858000" type="screen4x3"/>
  <p:notesSz cx="67818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6FF"/>
    <a:srgbClr val="0066CC"/>
    <a:srgbClr val="3399FF"/>
    <a:srgbClr val="FFFF00"/>
    <a:srgbClr val="777777"/>
    <a:srgbClr val="FFCC00"/>
    <a:srgbClr val="000099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 varScale="1">
        <p:scale>
          <a:sx n="106" d="100"/>
          <a:sy n="106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notesMaster" Target="notesMasters/notesMaster1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2C8B2-3D71-4806-A020-521846F9ED97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0151-F443-41EB-BFD9-A40EA302AF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086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CFB7B-8D74-4778-B82D-1088ECFD4E1A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8180" y="4715153"/>
            <a:ext cx="54254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99E18-DE7A-4A58-893B-BF4D5A5377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04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77399-D5BE-4726-BABA-1BF277207C8D}" type="slidenum">
              <a:rPr lang="cs-CZ"/>
              <a:pPr/>
              <a:t>122</a:t>
            </a:fld>
            <a:endParaRPr lang="cs-CZ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	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BF02-76F8-42F3-93DA-C1AC47A96CB1}" type="datetimeFigureOut">
              <a:rPr lang="cs-CZ" smtClean="0"/>
              <a:pPr/>
              <a:t>9.3.2021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D8012-1E4E-4B50-80F3-19E41DD3C39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6.em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2071688"/>
            <a:ext cx="7283450" cy="3444875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Atopický ekzém je chronické či recidivující zánětlivé onemocnění vyznačující se výrazným svěděním, měnící se ve své morfologii                    v průběhu života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99392"/>
            <a:ext cx="9144000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Extrinsická forma – smíšený typ přecitlivělosti</a:t>
            </a:r>
            <a:endParaRPr lang="cs-CZ" sz="3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15008"/>
            <a:ext cx="8610600" cy="5943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Alergen – zpracován buňkami prezentujícími alergen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(makrofágy, dendritické buňky)</a:t>
            </a:r>
            <a:r>
              <a:rPr lang="cs-CZ" sz="2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                                     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senzibilizace   Th</a:t>
            </a:r>
            <a:r>
              <a:rPr lang="cs-CZ" sz="25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						   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  IL</a:t>
            </a:r>
            <a:r>
              <a:rPr lang="cs-CZ" sz="25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						   </a:t>
            </a: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				      B-lymfocyty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			   </a:t>
            </a: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       tvorba </a:t>
            </a:r>
            <a:r>
              <a:rPr lang="cs-CZ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   </a:t>
            </a: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receptory žírných buněk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cs-CZ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	</a:t>
            </a: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vazba na 2 molekuly </a:t>
            </a:r>
            <a:r>
              <a:rPr lang="cs-CZ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cs-CZ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   alergická reakce 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500" i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I.typ př.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cs-CZ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časná fáze                   pozdní fáze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90550" y="2110408"/>
            <a:ext cx="3581400" cy="342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 dirty="0"/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receptor L.</a:t>
            </a:r>
            <a:r>
              <a:rPr kumimoji="1" lang="cs-CZ" sz="2500" b="1" dirty="0" err="1">
                <a:solidFill>
                  <a:schemeClr val="bg1"/>
                </a:solidFill>
              </a:rPr>
              <a:t>b</a:t>
            </a:r>
            <a:r>
              <a:rPr kumimoji="1" lang="cs-CZ" sz="2500" b="1" dirty="0">
                <a:solidFill>
                  <a:schemeClr val="bg1"/>
                </a:solidFill>
              </a:rPr>
              <a:t>.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+ alergen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 dirty="0">
                <a:solidFill>
                  <a:schemeClr val="bg1"/>
                </a:solidFill>
                <a:sym typeface="Symbol" pitchFamily="18" charset="2"/>
              </a:rPr>
              <a:t></a:t>
            </a:r>
            <a:endParaRPr kumimoji="1" lang="cs-CZ" sz="2500" b="1" dirty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Th</a:t>
            </a:r>
            <a:r>
              <a:rPr kumimoji="1" lang="cs-CZ" sz="2500" b="1" baseline="-25000" dirty="0">
                <a:solidFill>
                  <a:schemeClr val="bg1"/>
                </a:solidFill>
              </a:rPr>
              <a:t>1</a:t>
            </a:r>
            <a:r>
              <a:rPr kumimoji="1" lang="cs-CZ" sz="2500" b="1" dirty="0">
                <a:solidFill>
                  <a:schemeClr val="bg1"/>
                </a:solidFill>
              </a:rPr>
              <a:t> lymfocyty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 dirty="0">
                <a:solidFill>
                  <a:schemeClr val="bg1"/>
                </a:solidFill>
                <a:sym typeface="Symbol" pitchFamily="18" charset="2"/>
              </a:rPr>
              <a:t></a:t>
            </a:r>
            <a:endParaRPr kumimoji="1" lang="cs-CZ" sz="2500" b="1" dirty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uvolnění </a:t>
            </a:r>
            <a:r>
              <a:rPr kumimoji="1" lang="cs-CZ" sz="2500" b="1" dirty="0" err="1">
                <a:solidFill>
                  <a:schemeClr val="bg1"/>
                </a:solidFill>
              </a:rPr>
              <a:t>cytokinů</a:t>
            </a:r>
            <a:endParaRPr kumimoji="1" lang="cs-CZ" sz="2500" b="1" dirty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Th</a:t>
            </a:r>
            <a:r>
              <a:rPr kumimoji="1" lang="cs-CZ" sz="2500" b="1" baseline="-25000" dirty="0">
                <a:solidFill>
                  <a:schemeClr val="bg1"/>
                </a:solidFill>
              </a:rPr>
              <a:t>1</a:t>
            </a:r>
            <a:r>
              <a:rPr kumimoji="1" lang="cs-CZ" sz="2500" b="1" dirty="0">
                <a:solidFill>
                  <a:schemeClr val="bg1"/>
                </a:solidFill>
              </a:rPr>
              <a:t> obrazu </a:t>
            </a:r>
            <a:r>
              <a:rPr kumimoji="1" lang="cs-CZ" sz="2500" i="1" dirty="0">
                <a:solidFill>
                  <a:schemeClr val="bg1"/>
                </a:solidFill>
              </a:rPr>
              <a:t>(</a:t>
            </a:r>
            <a:r>
              <a:rPr kumimoji="1" lang="cs-CZ" sz="2500" i="1" dirty="0" err="1">
                <a:solidFill>
                  <a:srgbClr val="FF66FF"/>
                </a:solidFill>
              </a:rPr>
              <a:t>IV.typ</a:t>
            </a:r>
            <a:r>
              <a:rPr kumimoji="1" lang="cs-CZ" sz="2500" i="1" dirty="0">
                <a:solidFill>
                  <a:srgbClr val="FF66FF"/>
                </a:solidFill>
              </a:rPr>
              <a:t> př.</a:t>
            </a:r>
            <a:r>
              <a:rPr kumimoji="1" lang="cs-CZ" sz="2500" i="1" dirty="0">
                <a:solidFill>
                  <a:schemeClr val="bg1"/>
                </a:solidFill>
              </a:rPr>
              <a:t>)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 dirty="0"/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endParaRPr kumimoji="1" lang="cs-CZ" sz="2500" b="1" dirty="0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11560" y="5082208"/>
            <a:ext cx="3309938" cy="98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endParaRPr kumimoji="1" lang="cs-CZ" sz="2500" b="1" dirty="0"/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opakovaný kontakt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 dirty="0">
                <a:solidFill>
                  <a:schemeClr val="bg1"/>
                </a:solidFill>
              </a:rPr>
              <a:t>s alergenem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85800" y="2186608"/>
            <a:ext cx="34290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827584" y="5182221"/>
            <a:ext cx="28194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4576936" y="5895202"/>
            <a:ext cx="1219200" cy="400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5928320" y="5895202"/>
            <a:ext cx="1524000" cy="400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 flipV="1">
            <a:off x="3276600" y="2491408"/>
            <a:ext cx="1981200" cy="1371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3779912" y="4725144"/>
            <a:ext cx="797024" cy="1008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501773" name="Text Box 13"/>
          <p:cNvSpPr txBox="1">
            <a:spLocks noChangeArrowheads="1"/>
          </p:cNvSpPr>
          <p:nvPr/>
        </p:nvSpPr>
        <p:spPr bwMode="auto">
          <a:xfrm>
            <a:off x="900113" y="1618283"/>
            <a:ext cx="12239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IV. typ</a:t>
            </a:r>
          </a:p>
        </p:txBody>
      </p:sp>
      <p:sp>
        <p:nvSpPr>
          <p:cNvPr id="501774" name="Text Box 14"/>
          <p:cNvSpPr txBox="1">
            <a:spLocks noChangeArrowheads="1"/>
          </p:cNvSpPr>
          <p:nvPr/>
        </p:nvSpPr>
        <p:spPr bwMode="auto">
          <a:xfrm>
            <a:off x="7091363" y="1645271"/>
            <a:ext cx="10810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typ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k_0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2" cy="6858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 rot="-587702">
            <a:off x="808608" y="2521389"/>
            <a:ext cx="585142" cy="16651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427984" y="1124744"/>
            <a:ext cx="464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rostliny čeledi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Compositae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(astra, řebříček, arnika, měsíček)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 rot="-587702">
            <a:off x="2618432" y="2128657"/>
            <a:ext cx="585142" cy="16651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ik_0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20072" cy="685800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14156" y="3933056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131840" y="3841798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220072" y="1124744"/>
            <a:ext cx="392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rostliny složnokvěté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(astra, chryzantéma)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heřmánek, arnika, slunečnice 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ik_0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84651" y="2901061"/>
            <a:ext cx="504055" cy="216024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788024" y="1124744"/>
            <a:ext cx="435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(kosmetické přípravky)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764704"/>
            <a:ext cx="7772400" cy="460851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Ruce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předloktí </a:t>
            </a:r>
          </a:p>
          <a:p>
            <a:pPr marL="0" indent="0"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široký sortiment kontaktních alergenů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osmetické přípravky</a:t>
            </a:r>
          </a:p>
          <a:p>
            <a:pPr marL="268288" indent="-268288">
              <a:buFontTx/>
              <a:buChar char="-"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ukavice	kožené</a:t>
            </a:r>
          </a:p>
          <a:p>
            <a:pPr marL="268288" indent="-268288">
              <a:buNone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pryžové</a:t>
            </a:r>
          </a:p>
          <a:p>
            <a:pPr marL="268288" indent="-268288">
              <a:buFontTx/>
              <a:buChar char="-"/>
              <a:tabLst>
                <a:tab pos="2241550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alergeny pracovního prostředí</a:t>
            </a:r>
          </a:p>
          <a:p>
            <a:pPr marL="0" indent="0">
              <a:buNone/>
              <a:tabLst>
                <a:tab pos="2241550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další</a:t>
            </a:r>
          </a:p>
          <a:p>
            <a:pPr marL="0" indent="0">
              <a:buNone/>
              <a:tabLst>
                <a:tab pos="2241550" algn="l"/>
              </a:tabLst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2582671" y="2717885"/>
            <a:ext cx="5040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2582671" y="2717885"/>
            <a:ext cx="504056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4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ik_00021"/>
          <p:cNvPicPr>
            <a:picLocks noChangeAspect="1" noChangeArrowheads="1"/>
          </p:cNvPicPr>
          <p:nvPr/>
        </p:nvPicPr>
        <p:blipFill>
          <a:blip r:embed="rId2" cstate="print"/>
          <a:srcRect t="5669" b="4252"/>
          <a:stretch>
            <a:fillRect/>
          </a:stretch>
        </p:blipFill>
        <p:spPr bwMode="auto">
          <a:xfrm>
            <a:off x="0" y="0"/>
            <a:ext cx="9144000" cy="631774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082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prof. – chrom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(cement – zedník)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ik_00022"/>
          <p:cNvPicPr>
            <a:picLocks noChangeAspect="1" noChangeArrowheads="1"/>
          </p:cNvPicPr>
          <p:nvPr/>
        </p:nvPicPr>
        <p:blipFill>
          <a:blip r:embed="rId2" cstate="print"/>
          <a:srcRect t="4252" b="4252"/>
          <a:stretch>
            <a:fillRect/>
          </a:stretch>
        </p:blipFill>
        <p:spPr bwMode="auto">
          <a:xfrm>
            <a:off x="0" y="0"/>
            <a:ext cx="9144000" cy="637357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3863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prof. – epoxidy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(lepidlo </a:t>
            </a:r>
            <a:r>
              <a:rPr lang="cs-CZ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Leifamet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dělník)  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ik_00023"/>
          <p:cNvPicPr>
            <a:picLocks noChangeAspect="1" noChangeArrowheads="1"/>
          </p:cNvPicPr>
          <p:nvPr/>
        </p:nvPicPr>
        <p:blipFill>
          <a:blip r:embed="rId2" cstate="print"/>
          <a:srcRect t="4252" b="2835"/>
          <a:stretch>
            <a:fillRect/>
          </a:stretch>
        </p:blipFill>
        <p:spPr bwMode="auto">
          <a:xfrm>
            <a:off x="0" y="0"/>
            <a:ext cx="9144000" cy="642805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0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prof. – železo</a:t>
            </a:r>
            <a:r>
              <a:rPr lang="cs-CZ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měď</a:t>
            </a:r>
            <a:r>
              <a:rPr lang="cs-CZ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++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(obráběč kovů) 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ik_0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0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chloracetamid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(kosmetický krém)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ik_00025"/>
          <p:cNvPicPr>
            <a:picLocks noChangeAspect="1" noChangeArrowheads="1"/>
          </p:cNvPicPr>
          <p:nvPr/>
        </p:nvPicPr>
        <p:blipFill>
          <a:blip r:embed="rId2" cstate="print"/>
          <a:srcRect b="5811"/>
          <a:stretch>
            <a:fillRect/>
          </a:stretch>
        </p:blipFill>
        <p:spPr bwMode="auto">
          <a:xfrm>
            <a:off x="0" y="0"/>
            <a:ext cx="9144000" cy="645946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0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propolis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(tinktura)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ik_0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907704" y="1902574"/>
            <a:ext cx="287337" cy="1444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762175" y="1988840"/>
            <a:ext cx="287338" cy="1444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076056" y="1012666"/>
            <a:ext cx="4067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dermatitis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irritativa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(voda, </a:t>
            </a:r>
            <a:r>
              <a:rPr lang="cs-CZ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tenzidy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guma rukavic – TMTD – myčka skla)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alergenů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828" y="1412776"/>
            <a:ext cx="7821612" cy="5068887"/>
          </a:xfrm>
        </p:spPr>
        <p:txBody>
          <a:bodyPr/>
          <a:lstStyle/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proteiny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glykoproteiny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endParaRPr lang="cs-CZ" sz="3000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roztoči, plísně, mikrobiální alergeny                 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potravinové – mléko kravské, vaječný bílek,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celer, petržel, oříšky, sója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pyly – trávy jarní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(psárka, bojínek, lipnice, srha)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podzimní, stromy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(bříza, líska)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srst zvířat – kočka, 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ik_00031"/>
          <p:cNvPicPr>
            <a:picLocks noChangeAspect="1" noChangeArrowheads="1"/>
          </p:cNvPicPr>
          <p:nvPr/>
        </p:nvPicPr>
        <p:blipFill>
          <a:blip r:embed="rId2" cstate="print"/>
          <a:srcRect t="6378"/>
          <a:stretch>
            <a:fillRect/>
          </a:stretch>
        </p:blipFill>
        <p:spPr bwMode="auto">
          <a:xfrm>
            <a:off x="0" y="0"/>
            <a:ext cx="9144000" cy="643249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0" y="64501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ubrus z voskovaného plátna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(stabilizátor „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Austrostab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– </a:t>
            </a:r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fenylindol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ik_0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32656"/>
            <a:ext cx="7772400" cy="6408712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241550" algn="l"/>
              </a:tabLst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ohy a bérce</a:t>
            </a:r>
          </a:p>
          <a:p>
            <a:pPr marL="268288" indent="-268288">
              <a:buFontTx/>
              <a:buChar char="-"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buv 	kožená</a:t>
            </a:r>
          </a:p>
          <a:p>
            <a:pPr marL="268288" indent="-268288">
              <a:buNone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pryžová</a:t>
            </a:r>
          </a:p>
          <a:p>
            <a:pPr marL="268288" indent="-268288">
              <a:buFontTx/>
              <a:buChar char="-"/>
              <a:tabLst>
                <a:tab pos="2241550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řípravky k terapii dermatomykóz apod.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2366647" y="2087455"/>
            <a:ext cx="5040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2366647" y="2087455"/>
            <a:ext cx="504056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835696" y="5111503"/>
            <a:ext cx="10081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835696" y="5111791"/>
            <a:ext cx="1008112" cy="449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0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ik_0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148064" y="1012666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chrom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(obuv)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ik_0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3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148064" y="1012666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IPPD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(holínky)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ik_00028"/>
          <p:cNvPicPr>
            <a:picLocks noChangeAspect="1" noChangeArrowheads="1"/>
          </p:cNvPicPr>
          <p:nvPr/>
        </p:nvPicPr>
        <p:blipFill>
          <a:blip r:embed="rId2" cstate="print"/>
          <a:srcRect b="6585"/>
          <a:stretch>
            <a:fillRect/>
          </a:stretch>
        </p:blipFill>
        <p:spPr bwMode="auto">
          <a:xfrm>
            <a:off x="0" y="0"/>
            <a:ext cx="9144000" cy="640639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0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PPD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(skupinová přecitlivělost s IPPD)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980728"/>
            <a:ext cx="7488832" cy="331236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</a:t>
            </a:r>
          </a:p>
          <a:p>
            <a:pPr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kosmetické přípravky</a:t>
            </a:r>
          </a:p>
          <a:p>
            <a:pPr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rací přípravky</a:t>
            </a:r>
          </a:p>
          <a:p>
            <a:pPr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arviva textilií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výjimečně 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ik_00007"/>
          <p:cNvPicPr>
            <a:picLocks noChangeAspect="1" noChangeArrowheads="1"/>
          </p:cNvPicPr>
          <p:nvPr/>
        </p:nvPicPr>
        <p:blipFill>
          <a:blip r:embed="rId2" cstate="print"/>
          <a:srcRect t="6588"/>
          <a:stretch>
            <a:fillRect/>
          </a:stretch>
        </p:blipFill>
        <p:spPr bwMode="auto">
          <a:xfrm>
            <a:off x="0" y="0"/>
            <a:ext cx="9144000" cy="640617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nikl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(zip, přezka)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ik_00029"/>
          <p:cNvPicPr>
            <a:picLocks noChangeAspect="1" noChangeArrowheads="1"/>
          </p:cNvPicPr>
          <p:nvPr/>
        </p:nvPicPr>
        <p:blipFill>
          <a:blip r:embed="rId2" cstate="print"/>
          <a:srcRect b="6378"/>
          <a:stretch>
            <a:fillRect/>
          </a:stretch>
        </p:blipFill>
        <p:spPr bwMode="auto">
          <a:xfrm>
            <a:off x="0" y="0"/>
            <a:ext cx="9144000" cy="64206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0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kebuzon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Ketazon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unq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0608"/>
            <a:ext cx="7772400" cy="15240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Možné nežádoucí reakce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82552"/>
            <a:ext cx="8686800" cy="4114800"/>
          </a:xfrm>
        </p:spPr>
        <p:txBody>
          <a:bodyPr/>
          <a:lstStyle/>
          <a:p>
            <a:pPr marL="381000" lvl="2" indent="0" algn="ctr">
              <a:buFont typeface="Wingdings" pitchFamily="2" charset="2"/>
              <a:buNone/>
            </a:pPr>
            <a:r>
              <a:rPr lang="cs-CZ" sz="35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Fotoalergické</a:t>
            </a:r>
            <a:endParaRPr lang="cs-CZ" sz="35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 algn="ctr">
              <a:buFont typeface="Wingdings" pitchFamily="2" charset="2"/>
              <a:buNone/>
            </a:pPr>
            <a:r>
              <a:rPr lang="cs-CZ" sz="35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Kontaktně alergické </a:t>
            </a:r>
          </a:p>
          <a:p>
            <a:pPr marL="381000" lvl="2" indent="0" algn="ctr">
              <a:buFont typeface="Wingdings" pitchFamily="2" charset="2"/>
              <a:buNone/>
            </a:pPr>
            <a:r>
              <a:rPr lang="cs-CZ" sz="35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Fototoxické</a:t>
            </a:r>
            <a:endParaRPr lang="cs-CZ" sz="35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 algn="ctr">
              <a:buFont typeface="Wingdings" pitchFamily="2" charset="2"/>
              <a:buNone/>
            </a:pPr>
            <a:r>
              <a:rPr lang="cs-CZ" sz="35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Iritační</a:t>
            </a:r>
          </a:p>
          <a:p>
            <a:pPr marL="381000" lvl="2" indent="0" algn="ctr">
              <a:buFont typeface="Wingdings" pitchFamily="2" charset="2"/>
              <a:buNone/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</a:p>
          <a:p>
            <a:pPr marL="381000" lvl="2" indent="0" algn="ctr">
              <a:buFont typeface="Wingdings" pitchFamily="2" charset="2"/>
              <a:buNone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Při resorpci možnost hematogenního rozsevu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20716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časný typ 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prick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testy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(skarifikační, i.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specifické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opožděný typ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atopické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testy APT		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00744"/>
            <a:ext cx="9144000" cy="1981200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Možnosti skupinové přecitlivělosti Ketoprofenu s NSA – deriváty arylpropionové kyseliny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2486744"/>
            <a:ext cx="9144000" cy="4038600"/>
          </a:xfrm>
        </p:spPr>
        <p:txBody>
          <a:bodyPr>
            <a:normAutofit lnSpcReduction="10000"/>
          </a:bodyPr>
          <a:lstStyle/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				</a:t>
            </a: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Ibuprofen</a:t>
            </a: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Naproxen</a:t>
            </a:r>
            <a:endParaRPr lang="cs-CZ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Alminoprofen</a:t>
            </a:r>
            <a:endParaRPr lang="cs-CZ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Fenoprofen</a:t>
            </a:r>
            <a:endParaRPr lang="cs-CZ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Flurbiprofen</a:t>
            </a:r>
            <a:endParaRPr lang="cs-CZ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Tiaprofenová</a:t>
            </a: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kyselina</a:t>
            </a:r>
          </a:p>
          <a:p>
            <a:pPr marL="381000" lvl="2" indent="0">
              <a:lnSpc>
                <a:spcPct val="20000"/>
              </a:lnSpc>
              <a:buFont typeface="Wingdings" pitchFamily="2" charset="2"/>
              <a:buNone/>
              <a:tabLst>
                <a:tab pos="100013" algn="l"/>
              </a:tabLst>
            </a:pPr>
            <a:endParaRPr lang="cs-CZ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Font typeface="Wingdings" pitchFamily="2" charset="2"/>
              <a:buNone/>
              <a:tabLst>
                <a:tab pos="100013" algn="l"/>
              </a:tabLst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</a:t>
            </a:r>
            <a:r>
              <a:rPr lang="cs-CZ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Mezi ostatními NSA přecitlivělost </a:t>
            </a:r>
            <a:r>
              <a:rPr lang="cs-CZ" sz="3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nepozorována.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467761"/>
              </p:ext>
            </p:extLst>
          </p:nvPr>
        </p:nvGraphicFramePr>
        <p:xfrm>
          <a:off x="319088" y="404813"/>
          <a:ext cx="10355262" cy="635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Document" r:id="rId3" imgW="6062329" imgH="3730356" progId="Word.Document.8">
                  <p:embed/>
                </p:oleObj>
              </mc:Choice>
              <mc:Fallback>
                <p:oleObj name="Document" r:id="rId3" imgW="6062329" imgH="373035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4813"/>
                        <a:ext cx="10355262" cy="635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012825" y="332656"/>
            <a:ext cx="16002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5019675" y="379598"/>
            <a:ext cx="1752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Fenoprofen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990600" y="2745656"/>
            <a:ext cx="1277144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Ibuprofen</a:t>
            </a: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5029200" y="2209800"/>
            <a:ext cx="19050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Flurbiprofen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5029200" y="4500712"/>
            <a:ext cx="32004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Acidum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thiaprofenicum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1043558" y="4688309"/>
            <a:ext cx="1584226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Naproxen</a:t>
            </a: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1473200" y="660400"/>
            <a:ext cx="4572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3226467" y="1219200"/>
            <a:ext cx="9144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5813778" y="772982"/>
            <a:ext cx="3302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7645400" y="1104900"/>
            <a:ext cx="990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7366000" y="2743200"/>
            <a:ext cx="990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7581900" y="5502784"/>
            <a:ext cx="990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</a:p>
        </p:txBody>
      </p:sp>
      <p:sp>
        <p:nvSpPr>
          <p:cNvPr id="211984" name="Text Box 16"/>
          <p:cNvSpPr txBox="1">
            <a:spLocks noChangeArrowheads="1"/>
          </p:cNvSpPr>
          <p:nvPr/>
        </p:nvSpPr>
        <p:spPr bwMode="auto">
          <a:xfrm>
            <a:off x="6210300" y="3657600"/>
            <a:ext cx="3810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5851832" y="4801416"/>
            <a:ext cx="3048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6563032" y="5157192"/>
            <a:ext cx="228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3238500" y="5288524"/>
            <a:ext cx="990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723900" y="5871084"/>
            <a:ext cx="3429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2857500" y="3200400"/>
            <a:ext cx="990600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2819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možnosti skupinové přecitlivělosti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 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sloučeninami obsahujícími molekulu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Benzophenonu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03774"/>
            <a:ext cx="8229600" cy="2849562"/>
          </a:xfrm>
        </p:spPr>
        <p:txBody>
          <a:bodyPr/>
          <a:lstStyle/>
          <a:p>
            <a:pPr marL="381000" lvl="2" indent="0"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Benzophenon</a:t>
            </a:r>
            <a:r>
              <a:rPr lang="cs-CZ" sz="32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</a:t>
            </a:r>
            <a:r>
              <a:rPr lang="cs-CZ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(absorbují UV záření</a:t>
            </a:r>
            <a:endParaRPr lang="cs-CZ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Oxybenzon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	    </a:t>
            </a:r>
            <a:r>
              <a:rPr lang="cs-CZ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 rozsahu 250-360nm)</a:t>
            </a:r>
          </a:p>
          <a:p>
            <a:pPr marL="381000" lvl="2" indent="0"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Sulisobenzon</a:t>
            </a:r>
            <a:endParaRPr lang="cs-CZ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81000" lvl="2" indent="0"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Fenofibrát</a:t>
            </a:r>
            <a:endParaRPr lang="en-U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9067800" cy="6816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371097"/>
              </p:ext>
            </p:extLst>
          </p:nvPr>
        </p:nvGraphicFramePr>
        <p:xfrm>
          <a:off x="0" y="0"/>
          <a:ext cx="7315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Photo Editor Photo" r:id="rId3" imgW="8942857" imgH="4858428" progId="">
                  <p:embed/>
                </p:oleObj>
              </mc:Choice>
              <mc:Fallback>
                <p:oleObj name="Photo Editor Photo" r:id="rId3" imgW="8942857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315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111839"/>
              </p:ext>
            </p:extLst>
          </p:nvPr>
        </p:nvGraphicFramePr>
        <p:xfrm>
          <a:off x="685800" y="3429000"/>
          <a:ext cx="46482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Photo Editor Photo" r:id="rId5" imgW="4447619" imgH="4858428" progId="">
                  <p:embed/>
                </p:oleObj>
              </mc:Choice>
              <mc:Fallback>
                <p:oleObj name="Photo Editor Photo" r:id="rId5" imgW="4447619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429000"/>
                        <a:ext cx="46482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334000" y="4191000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přípravky obsahující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ketoprofen</a:t>
            </a:r>
            <a:endParaRPr lang="cs-CZ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83568" y="6410325"/>
            <a:ext cx="4650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Generalizace – hematogenní rozsev</a:t>
            </a:r>
            <a:endParaRPr lang="cs-CZ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Obr_Stránka_07_Obraz_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6172200"/>
          </a:xfrm>
          <a:prstGeom prst="rect">
            <a:avLst/>
          </a:prstGeom>
          <a:noFill/>
        </p:spPr>
      </p:pic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0" y="6142038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generalizace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Fastum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gel)</a:t>
            </a:r>
            <a:endParaRPr lang="cs-CZ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1012" name="Picture 4" descr="Nik_0003_1208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200400"/>
          </a:xfrm>
          <a:prstGeom prst="rect">
            <a:avLst/>
          </a:prstGeom>
          <a:noFill/>
        </p:spPr>
      </p:pic>
      <p:pic>
        <p:nvPicPr>
          <p:cNvPr id="171013" name="Picture 5" descr="Obr_Stránka_07_Obraz_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990975"/>
            <a:ext cx="2209800" cy="1905000"/>
          </a:xfrm>
          <a:prstGeom prst="rect">
            <a:avLst/>
          </a:prstGeom>
          <a:noFill/>
        </p:spPr>
      </p:pic>
      <p:pic>
        <p:nvPicPr>
          <p:cNvPr id="171014" name="Picture 6" descr="Obr_Stránka_07_Obraz_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581400"/>
            <a:ext cx="2133600" cy="1905000"/>
          </a:xfrm>
          <a:prstGeom prst="rect">
            <a:avLst/>
          </a:prstGeom>
          <a:noFill/>
        </p:spPr>
      </p:pic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4291013" y="3157538"/>
            <a:ext cx="485298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Fastum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gel)</a:t>
            </a:r>
            <a:endParaRPr lang="cs-CZ" sz="20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4343400" y="5937250"/>
            <a:ext cx="2209800" cy="8371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Epikutání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– alergická reakce       na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gel</a:t>
            </a:r>
            <a:endParaRPr lang="cs-CZ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6696075" y="5481638"/>
            <a:ext cx="2362200" cy="13295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Epikutání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– 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alergická reakce na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(účinná látka přípravku </a:t>
            </a:r>
            <a:r>
              <a:rPr lang="cs-CZ" sz="2000" b="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Fastum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gel)</a:t>
            </a:r>
            <a:endParaRPr lang="cs-CZ" sz="20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-381000" y="5790397"/>
            <a:ext cx="6629400" cy="5909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81000" lvl="2" algn="ctr" eaLnBrk="0" hangingPunct="0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Budesonidum – apulein ung, crm, liq, Pulmicort aer inh, Pulmicort, Turbuhaler plv inh, Rhinocort spr nas</a:t>
            </a:r>
          </a:p>
        </p:txBody>
      </p:sp>
      <p:pic>
        <p:nvPicPr>
          <p:cNvPr id="221187" name="Picture 3" descr="Nik_0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4600" cy="5715000"/>
          </a:xfrm>
          <a:prstGeom prst="rect">
            <a:avLst/>
          </a:prstGeom>
          <a:noFill/>
        </p:spPr>
      </p:pic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6781800" y="4508500"/>
            <a:ext cx="2133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  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–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alergická reakce       na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Budesonid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1189" name="Picture 5" descr="Nik_00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09600"/>
            <a:ext cx="2743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Nik_0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Nik_20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89275" cy="4941888"/>
          </a:xfrm>
          <a:prstGeom prst="rect">
            <a:avLst/>
          </a:prstGeom>
          <a:noFill/>
        </p:spPr>
      </p:pic>
      <p:pic>
        <p:nvPicPr>
          <p:cNvPr id="224259" name="Picture 3" descr="Nik_20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0"/>
            <a:ext cx="2771775" cy="3429000"/>
          </a:xfrm>
          <a:prstGeom prst="rect">
            <a:avLst/>
          </a:prstGeom>
          <a:noFill/>
        </p:spPr>
      </p:pic>
      <p:pic>
        <p:nvPicPr>
          <p:cNvPr id="224260" name="Picture 4" descr="Nik_20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75" y="2636838"/>
            <a:ext cx="3076575" cy="4221162"/>
          </a:xfrm>
          <a:prstGeom prst="rect">
            <a:avLst/>
          </a:prstGeom>
          <a:noFill/>
        </p:spPr>
      </p:pic>
      <p:pic>
        <p:nvPicPr>
          <p:cNvPr id="224261" name="Picture 5" descr="Nik_20203"/>
          <p:cNvPicPr>
            <a:picLocks noChangeAspect="1" noChangeArrowheads="1"/>
          </p:cNvPicPr>
          <p:nvPr/>
        </p:nvPicPr>
        <p:blipFill>
          <a:blip r:embed="rId5" cstate="print"/>
          <a:srcRect r="4253"/>
          <a:stretch>
            <a:fillRect/>
          </a:stretch>
        </p:blipFill>
        <p:spPr bwMode="auto">
          <a:xfrm>
            <a:off x="6372225" y="2424113"/>
            <a:ext cx="2771775" cy="4433887"/>
          </a:xfrm>
          <a:prstGeom prst="rect">
            <a:avLst/>
          </a:prstGeom>
          <a:noFill/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3260725" y="406400"/>
            <a:ext cx="2895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Exantém makulopapulózní – edém obličeje – Prednison tbl</a:t>
            </a:r>
          </a:p>
        </p:txBody>
      </p:sp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908050" y="22050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24264" name="Rectangle 8"/>
          <p:cNvSpPr>
            <a:spLocks noChangeArrowheads="1"/>
          </p:cNvSpPr>
          <p:nvPr/>
        </p:nvSpPr>
        <p:spPr bwMode="auto">
          <a:xfrm>
            <a:off x="1920875" y="22177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048" y="1484784"/>
            <a:ext cx="7772400" cy="4896544"/>
          </a:xfrm>
        </p:spPr>
        <p:txBody>
          <a:bodyPr>
            <a:normAutofit/>
          </a:bodyPr>
          <a:lstStyle/>
          <a:p>
            <a:pPr marL="268288" indent="-268288"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senzibilizace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antigeny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microbiální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obvykle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Staphylococcus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aureus                     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(IV. typ přecitlivělosti)</a:t>
            </a:r>
          </a:p>
          <a:p>
            <a:pPr marL="0" indent="0" eaLnBrk="1" hangingPunct="1">
              <a:buNone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Klinicky</a:t>
            </a:r>
          </a:p>
          <a:p>
            <a:pPr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podobá se ekzému kontaktnímu –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morphy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apuly,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vesikuly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obvykle větší, silně zanícená spodina, tendence ke splývání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a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mokvání </a:t>
            </a:r>
          </a:p>
        </p:txBody>
      </p:sp>
      <p:sp>
        <p:nvSpPr>
          <p:cNvPr id="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0"/>
            <a:ext cx="7772400" cy="1371600"/>
          </a:xfrm>
        </p:spPr>
        <p:txBody>
          <a:bodyPr/>
          <a:lstStyle/>
          <a:p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Mikrobiální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cs-CZ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8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ik_0028 Jochman AD-stu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416" y="37338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495800" y="1295400"/>
            <a:ext cx="46482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exacerbace                 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pylové alergeny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pozitivita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APT) </a:t>
            </a:r>
          </a:p>
        </p:txBody>
      </p:sp>
      <p:pic>
        <p:nvPicPr>
          <p:cNvPr id="17412" name="Picture 4" descr="Nik_0029Jochman AD-stud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957263" y="30480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552700" y="3090863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836712"/>
            <a:ext cx="7772400" cy="53038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Vzniká sekundárně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ekzémové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onemocnění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okolí bércových ulcerací	</a:t>
            </a:r>
            <a:endParaRPr lang="cs-CZ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-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pyodermie			</a:t>
            </a:r>
            <a:endParaRPr lang="cs-CZ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- píštěle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- chronické záněty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(rhinitis, otitis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cs-CZ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20000"/>
              </a:lnSpc>
              <a:buFont typeface="Wingdings" pitchFamily="2" charset="2"/>
              <a:buNone/>
              <a:tabLst>
                <a:tab pos="3316288" algn="l"/>
              </a:tabLst>
            </a:pPr>
            <a:endParaRPr lang="cs-CZ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Mikrobidy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lokalizovaný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generalizovaný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3316288" algn="l"/>
              </a:tabLst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Vzdálené alergické reakce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573706" y="4293096"/>
            <a:ext cx="1512168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2573706" y="4293096"/>
            <a:ext cx="1512168" cy="50405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048" y="908720"/>
            <a:ext cx="7772400" cy="5184576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Klinické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numulární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(často hřbety rukou, předloktí)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mnohdy komplikuje iritační dermatitidy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a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ekzémy</a:t>
            </a:r>
          </a:p>
          <a:p>
            <a:pPr marL="0" indent="0" eaLnBrk="1" hangingPunct="1">
              <a:buNone/>
              <a:defRPr/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geografické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(často v okolí bércových ulcerací)</a:t>
            </a:r>
          </a:p>
          <a:p>
            <a:pPr eaLnBrk="1" hangingPunct="1">
              <a:buFontTx/>
              <a:buChar char="-"/>
              <a:defRPr/>
            </a:pPr>
            <a:endParaRPr lang="cs-CZ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8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ik_0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ik_0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ik_0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256213" cy="687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ik_0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ik_0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ik_0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588" y="0"/>
            <a:ext cx="5543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ik_0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ik_0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ik_0023 Zbožínková 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419600" y="51816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exacerbace                  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aerogenní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alergeny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(pozitivita APT)</a:t>
            </a:r>
          </a:p>
        </p:txBody>
      </p:sp>
      <p:pic>
        <p:nvPicPr>
          <p:cNvPr id="18436" name="Picture 4" descr="Nik_0027 Zbožínková 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Nik_0026 Zbožínková 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Nik_0024 Zbožínková 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Nik_0025 Zbožínková 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81063" y="3200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590800" y="32908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ik_00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25" y="0"/>
            <a:ext cx="4932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ik_00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260648"/>
            <a:ext cx="8229600" cy="633412"/>
          </a:xfrm>
        </p:spPr>
        <p:txBody>
          <a:bodyPr>
            <a:noAutofit/>
          </a:bodyPr>
          <a:lstStyle/>
          <a:p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188" y="1270000"/>
            <a:ext cx="8229600" cy="532765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lokalizace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místa seborrhoické predilekce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    seborrhoea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   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dysseborrhoea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2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příčiny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hormonální – androgeny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		         kvasinka –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pityrosporon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ovale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2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poruchy metabolismu zinku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/>
              </a:rPr>
              <a:t>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klinický obraz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erythematosquamózní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terče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defluvium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subjektivně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pálení, svědění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19100"/>
            <a:ext cx="8229600" cy="633413"/>
          </a:xfrm>
        </p:spPr>
        <p:txBody>
          <a:bodyPr>
            <a:noAutofit/>
          </a:bodyPr>
          <a:lstStyle/>
          <a:p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896" y="1701701"/>
            <a:ext cx="6933456" cy="4319587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terapie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	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azolová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antimykotika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         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(+ 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steroid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akutní 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fáze)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Symbol" pitchFamily="18" charset="2"/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preparáty zinku	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Symbol" pitchFamily="18" charset="2"/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vitaminy skupiny B</a:t>
            </a:r>
          </a:p>
          <a:p>
            <a:pPr>
              <a:lnSpc>
                <a:spcPct val="30000"/>
              </a:lnSpc>
              <a:buClr>
                <a:srgbClr val="FFFF00"/>
              </a:buClr>
              <a:buSzPct val="80000"/>
              <a:buFont typeface="Symbol" pitchFamily="18" charset="2"/>
              <a:buNone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Symbol" pitchFamily="18" charset="2"/>
              <a:buNone/>
            </a:pP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(síra, dehet, resorcin)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Font typeface="Symbol" pitchFamily="18" charset="2"/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ik_00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308304" cy="6872288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357489" y="2747420"/>
            <a:ext cx="936054" cy="3603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436096" y="2996952"/>
            <a:ext cx="935881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ik_000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21" y="0"/>
            <a:ext cx="46879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ik_00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29844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81364" y="2896070"/>
            <a:ext cx="504056" cy="21602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13212" y="2852936"/>
            <a:ext cx="504056" cy="21602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Nik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4283968" y="4495800"/>
            <a:ext cx="4860032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seborrhoica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7860" name="Picture 4" descr="Nik_00001_040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-1"/>
            <a:ext cx="4788024" cy="3750619"/>
          </a:xfrm>
          <a:prstGeom prst="rect">
            <a:avLst/>
          </a:prstGeom>
          <a:noFill/>
        </p:spPr>
      </p:pic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971600" y="2881811"/>
            <a:ext cx="835000" cy="278135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21332" y="2550646"/>
            <a:ext cx="835000" cy="278135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ik_0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ik_00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88" y="0"/>
            <a:ext cx="5435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ik_0030 Veselý 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419600" y="11430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exacerbace                   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aerogenní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alergeny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(pozitivita APT) </a:t>
            </a:r>
          </a:p>
        </p:txBody>
      </p:sp>
      <p:pic>
        <p:nvPicPr>
          <p:cNvPr id="19460" name="Picture 4" descr="Nik_0031 Veselý  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Nik_0032 Veselý 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 rot="-521691">
            <a:off x="1066800" y="2319338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 rot="544282">
            <a:off x="2743200" y="2438400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– kožní bariéra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916832"/>
            <a:ext cx="7239000" cy="4114800"/>
          </a:xfrm>
        </p:spPr>
        <p:txBody>
          <a:bodyPr lIns="92075" tIns="46038" rIns="92075" bIns="46038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Defektní struktura a funkce bariéry</a:t>
            </a:r>
            <a:endParaRPr lang="cs-CZ" sz="3000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(změny biofyzikálních vlastností rohové </a:t>
            </a:r>
          </a:p>
          <a:p>
            <a:pPr algn="ctr"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vrstvy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hydratace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(TEWL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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3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				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       suchost – xeróza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				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zvýšená tendence k iritaci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499992" y="36449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499992" y="47244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r>
              <a:rPr lang="cs-CZ" dirty="0" smtClean="0"/>
              <a:t> 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7175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kožní bariéry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064" y="1628353"/>
            <a:ext cx="8280400" cy="4752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povrchový kožní film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maz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(glandulární lipidy)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pot, detritus buněk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corneum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NMF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přirozené hydrofilní látky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urea, kyselina mléčná, kyselina </a:t>
            </a:r>
            <a:r>
              <a:rPr lang="el-G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α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-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pyrrolidinkarbonová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 – uvolňují se při procesu keratinizace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(vznikají transformací z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filaggrinu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)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význam pro možnost vázat vodu –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mezibuněčné prostory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stratum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corneum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3" pitchFamily="18" charset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1778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kožní bariéry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993063" cy="46799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3.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lipoidní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dvojvrstvy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nedokonalé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vznikají            v procesu keratinizace v horní části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stratum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granulosum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z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lamelárních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tělísek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důsledek zpomaleného rohovatění –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obsahují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ceramidy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, cholesterol, volné mastné kyseliny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(schopnost vázat vodu snížená)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3" pitchFamily="18" charset="2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4.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hyaluronan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sodný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–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stratum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corneum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– význam pro hydrataci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2088" y="1457325"/>
            <a:ext cx="8866187" cy="54006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(porucha tvorby </a:t>
            </a:r>
            <a:r>
              <a:rPr lang="cs-CZ" sz="2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profilaggrinu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ze kterého </a:t>
            </a:r>
            <a:r>
              <a:rPr lang="cs-CZ" sz="2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filaggrin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vzniká)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bílkovina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stratum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corneum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klíčová součást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stratum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corneum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význam pro spojování keratinových vláken do větších 	svazků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Nedostatek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filaggrinu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nedokonalé rohovatění</a:t>
            </a:r>
          </a:p>
          <a:p>
            <a:pPr marL="0" indent="0">
              <a:lnSpc>
                <a:spcPct val="90000"/>
              </a:lnSpc>
              <a:buNone/>
              <a:tabLst>
                <a:tab pos="177800" algn="l"/>
                <a:tab pos="3494088" algn="l"/>
              </a:tabLst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	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nedostatek NMF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vznikají 				    z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filaggrinu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enzymaticky</a:t>
            </a:r>
          </a:p>
          <a:p>
            <a:pPr marL="0" indent="0">
              <a:lnSpc>
                <a:spcPct val="90000"/>
              </a:lnSpc>
              <a:buNone/>
              <a:tabLst>
                <a:tab pos="177800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Důsledek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anatomická, resp. funkční nedokonalost kožní bariéry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snazší průnik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iritantů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, alergenů</a:t>
            </a:r>
          </a:p>
          <a:p>
            <a:pPr marL="0" indent="0" eaLnBrk="1" hangingPunct="1">
              <a:lnSpc>
                <a:spcPct val="3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	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tabLst>
                <a:tab pos="1778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Defektní rohovina – </a:t>
            </a:r>
            <a:r>
              <a:rPr lang="cs-CZ" sz="3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20-30 %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pacientů s AE</a:t>
            </a: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2000"/>
              </a:spcBef>
              <a:defRPr/>
            </a:pP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AE – mutace genu pro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 chromozomu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1q21 </a:t>
            </a:r>
            <a:endParaRPr lang="cs-CZ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246" y="2338140"/>
            <a:ext cx="7846194" cy="433122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genetická predispozice                  spouštěcí faktory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(geny na </a:t>
            </a:r>
            <a:r>
              <a:rPr lang="cs-CZ" sz="2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chromosonech</a:t>
            </a:r>
            <a:endParaRPr lang="cs-CZ" sz="2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sz="2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I,III,V,VII,XI)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	          	     		vývoj 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kožní bariéry 	     		senzibilizace</a:t>
            </a:r>
          </a:p>
          <a:p>
            <a:pPr marL="179388" indent="-179388">
              <a:lnSpc>
                <a:spcPct val="110000"/>
              </a:lnSpc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důsledek zpomalené                                           keratinizace	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0" y="394519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Atopický ekzém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2990749" y="1329557"/>
            <a:ext cx="1556326" cy="936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862958" y="1329557"/>
            <a:ext cx="1623871" cy="86456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1406971" y="3635350"/>
            <a:ext cx="811469" cy="935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2270571" y="3634284"/>
            <a:ext cx="3315497" cy="93610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1175"/>
            <a:ext cx="8207375" cy="1371601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bariérové funkce u AE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688" y="1684338"/>
            <a:ext cx="8458200" cy="505703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Důsledek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pokožka suchá, olupování  			            		propustná pro zevně působící látky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zvýšená			možnost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iritabilita			senzibilizace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Funkční schopnosti rohové vrstvy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bariéry  jsou závislé na udržování optimálního množství zde  vázané vody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(prof.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Záhejský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3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Line 6"/>
          <p:cNvSpPr>
            <a:spLocks noChangeShapeType="1"/>
          </p:cNvSpPr>
          <p:nvPr/>
        </p:nvSpPr>
        <p:spPr bwMode="auto">
          <a:xfrm flipH="1">
            <a:off x="3275856" y="2708920"/>
            <a:ext cx="1655638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>
            <a:off x="5003800" y="2708992"/>
            <a:ext cx="1800225" cy="57460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06800"/>
            <a:ext cx="9144000" cy="209806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               nebo vedoucí k provokaci           atopického ekzému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4253" y="2348880"/>
            <a:ext cx="7416179" cy="432859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Přítomnost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alergenu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(roztoči, plísně,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       pyly, srst zvířat,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       potraviny)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Faktory psychogenní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Iritace zevními vlivy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(fyzikálně-chemické)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klimatické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(vysoká teplota, chlad, vítr, nízká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vlhkost, UV záření)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ik_0018 Schwabová 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Nik_0001 Schwabová-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33375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343400" y="4648200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exacerbace                    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vlivy klimatické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371600" y="8953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681288" y="9715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ik_0102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645001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 atopicum – exacerbace – vlivy klimatické</a:t>
            </a:r>
          </a:p>
        </p:txBody>
      </p:sp>
      <p:pic>
        <p:nvPicPr>
          <p:cNvPr id="27652" name="Picture 4" descr="Nik_0022 Fritscherová 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328738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347913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257800" y="2057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7086600" y="21336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42875"/>
            <a:ext cx="7772400" cy="2133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81808"/>
            <a:ext cx="820859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pracovní činnost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82563" indent="-182563"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domácí prostředí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(tenzidy, nevhodné vybavení 			                                                   interiérů)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pracovní prostředí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(široká škála např. – deriváty 			     ropy,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tenzidy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dezinfekční 				     prostředky, cement, rostliny)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16632"/>
            <a:ext cx="7772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564904"/>
            <a:ext cx="8496944" cy="410445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oděv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mechanické tření</a:t>
            </a:r>
          </a:p>
          <a:p>
            <a:pPr marL="182563" indent="-182563"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kosmetické přípravky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 nevhodnou recepturou vzhledem k fázi onemocnění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(emulgátory,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parfemace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zevní terapie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nevhodná receptura vzhledem  </a:t>
            </a:r>
          </a:p>
          <a:p>
            <a:pPr marL="182563" indent="-182563"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ke klinickému obrazu nebo fázi onemocnění</a:t>
            </a:r>
          </a:p>
          <a:p>
            <a:pPr eaLnBrk="1" hangingPunct="1">
              <a:lnSpc>
                <a:spcPct val="30000"/>
              </a:lnSpc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(možnost kontaktní senzibilizace)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04800"/>
            <a:ext cx="7772400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– závislost na věku</a:t>
            </a:r>
            <a:r>
              <a:rPr lang="cs-CZ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782" y="2173560"/>
            <a:ext cx="7560642" cy="4495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  <a:defRPr/>
            </a:pP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kojenecká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exsudativní –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 akutního ekzému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pPr eaLnBrk="1" hangingPunct="1">
              <a:lnSpc>
                <a:spcPct val="80000"/>
              </a:lnSpc>
              <a:buClr>
                <a:srgbClr val="00FFFF"/>
              </a:buClr>
              <a:buSzPct val="80000"/>
              <a:buFont typeface="Wingdings" pitchFamily="2" charset="2"/>
              <a:buChar char="§"/>
              <a:tabLst>
                <a:tab pos="1976438" algn="l"/>
              </a:tabLst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lokalizace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periorálně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rgbClr val="FFFF00"/>
              </a:buClr>
              <a:buNone/>
              <a:tabLst>
                <a:tab pos="1976438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periorbitálně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Clr>
                <a:srgbClr val="00FFFF"/>
              </a:buClr>
              <a:buSzPct val="80000"/>
              <a:buFont typeface="Wingdings" pitchFamily="2" charset="2"/>
              <a:buChar char="§"/>
              <a:tabLst>
                <a:tab pos="2000250" algn="l"/>
              </a:tabLst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možnost generalizace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erytrodermie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ik_0004"/>
          <p:cNvPicPr>
            <a:picLocks noChangeAspect="1" noChangeArrowheads="1"/>
          </p:cNvPicPr>
          <p:nvPr/>
        </p:nvPicPr>
        <p:blipFill>
          <a:blip r:embed="rId2" cstate="print"/>
          <a:srcRect t="13551"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486400" y="1295400"/>
            <a:ext cx="3657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– fáze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kojenecká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 rot="-843472">
            <a:off x="1219200" y="22860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 rot="-843472">
            <a:off x="2667000" y="20574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ik_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Nik_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495800" y="56388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266825" y="127635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481263" y="144780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Morfologie – lokalizace                       – závislost na věku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132856"/>
            <a:ext cx="773970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Fáze dětská a dospívajících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úbytek exsudace –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obraz chronického ekzému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nejčastěji forma –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flexurarum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tě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žké formy –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erythrodermické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– epidemiologické údaje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28850"/>
            <a:ext cx="7772400" cy="4800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v populaci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– 1 %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(vyšší údaje o incidenci – skandinávské země)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kojenci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děti do 2 let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děti do 7 let 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dospělí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0,09 %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ik_86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Nik_86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forma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flexurální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– fáze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dospívajících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0" y="4976813"/>
            <a:ext cx="42116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forma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flexurální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3" name="Picture 5" descr="Humplíková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166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Humplíková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575050"/>
            <a:ext cx="4932362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Kotulánová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Kotulánov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116013" y="270827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3016250" y="275272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0" y="6462713"/>
            <a:ext cx="9144000" cy="396875"/>
          </a:xfrm>
          <a:prstGeom prst="rect">
            <a:avLst/>
          </a:prstGeom>
          <a:solidFill>
            <a:srgbClr val="003399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erytrodermická – fáze dospívajících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ik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9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048375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erytrodermická – fáze dospívajících</a:t>
            </a:r>
          </a:p>
        </p:txBody>
      </p:sp>
      <p:pic>
        <p:nvPicPr>
          <p:cNvPr id="37892" name="Picture 4" descr="Nik_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495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Nik_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Nik_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11760" y="2420888"/>
            <a:ext cx="648072" cy="216024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27584" y="2440138"/>
            <a:ext cx="648072" cy="216024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– závislost na věku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132856"/>
            <a:ext cx="8077200" cy="46085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Fáze dospělých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 pubertě se manifestuje asi </a:t>
            </a:r>
            <a:r>
              <a:rPr lang="cs-CZ" sz="3000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15 %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flexurální</a:t>
            </a:r>
            <a:endParaRPr lang="cs-CZ" sz="3000" b="1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pruriginózní</a:t>
            </a:r>
            <a:endParaRPr lang="cs-CZ" sz="3000" b="1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neurodermitická</a:t>
            </a:r>
            <a:endParaRPr lang="cs-CZ" sz="3000" b="1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00FFFF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erythrodermická</a:t>
            </a:r>
            <a:endParaRPr lang="cs-CZ" sz="3000" b="1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443413" y="4463331"/>
            <a:ext cx="197167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 dirty="0">
                <a:solidFill>
                  <a:schemeClr val="bg1"/>
                </a:solidFill>
              </a:rPr>
              <a:t>chronický charakter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553200" y="4461694"/>
            <a:ext cx="1752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 dirty="0">
                <a:solidFill>
                  <a:schemeClr val="bg1"/>
                </a:solidFill>
              </a:rPr>
              <a:t>možnost </a:t>
            </a:r>
            <a:r>
              <a:rPr lang="cs-CZ" sz="3000" dirty="0" err="1">
                <a:solidFill>
                  <a:schemeClr val="bg1"/>
                </a:solidFill>
              </a:rPr>
              <a:t>akuizace</a:t>
            </a:r>
            <a:endParaRPr lang="cs-CZ" sz="3000" b="1" dirty="0">
              <a:solidFill>
                <a:schemeClr val="bg1"/>
              </a:solidFill>
            </a:endParaRPr>
          </a:p>
        </p:txBody>
      </p:sp>
      <p:sp>
        <p:nvSpPr>
          <p:cNvPr id="38918" name="AutoShape 6"/>
          <p:cNvSpPr>
            <a:spLocks/>
          </p:cNvSpPr>
          <p:nvPr/>
        </p:nvSpPr>
        <p:spPr bwMode="auto">
          <a:xfrm>
            <a:off x="4114800" y="3933056"/>
            <a:ext cx="238125" cy="2057400"/>
          </a:xfrm>
          <a:prstGeom prst="rightBrace">
            <a:avLst>
              <a:gd name="adj1" fmla="val 72000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19" name="AutoShape 7"/>
          <p:cNvSpPr>
            <a:spLocks/>
          </p:cNvSpPr>
          <p:nvPr/>
        </p:nvSpPr>
        <p:spPr bwMode="auto">
          <a:xfrm>
            <a:off x="6172200" y="3933056"/>
            <a:ext cx="266700" cy="2057400"/>
          </a:xfrm>
          <a:prstGeom prst="rightBrace">
            <a:avLst>
              <a:gd name="adj1" fmla="val 64286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ik_0016 Machovcová AD gen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643438" y="5995988"/>
            <a:ext cx="4500562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forma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pruriginózní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– fáze dospělých</a:t>
            </a:r>
          </a:p>
        </p:txBody>
      </p:sp>
      <p:pic>
        <p:nvPicPr>
          <p:cNvPr id="39940" name="Picture 4" descr="Nik_86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997200"/>
            <a:ext cx="4427537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Nik_86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Nik_86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0"/>
            <a:ext cx="2195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Šrankov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3284538"/>
            <a:ext cx="23749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Nik_0015 Neurodermatitis 1263-97"/>
          <p:cNvPicPr>
            <a:picLocks noChangeAspect="1" noChangeArrowheads="1"/>
          </p:cNvPicPr>
          <p:nvPr/>
        </p:nvPicPr>
        <p:blipFill>
          <a:blip r:embed="rId2" cstate="print"/>
          <a:srcRect l="17690" t="14612" r="22112"/>
          <a:stretch>
            <a:fillRect/>
          </a:stretch>
        </p:blipFill>
        <p:spPr bwMode="auto">
          <a:xfrm>
            <a:off x="0" y="15875"/>
            <a:ext cx="4710113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1" descr="Nik_7559_300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275013"/>
            <a:ext cx="471646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2" descr="Koudelkov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0"/>
            <a:ext cx="4716462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3"/>
          <p:cNvSpPr txBox="1">
            <a:spLocks noChangeArrowheads="1"/>
          </p:cNvSpPr>
          <p:nvPr/>
        </p:nvSpPr>
        <p:spPr bwMode="auto">
          <a:xfrm>
            <a:off x="28575" y="6142038"/>
            <a:ext cx="43561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neurodermitická – fáze dospělých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ik_101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3463"/>
            <a:ext cx="45720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4581525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neurodermitická – fáze dospělých</a:t>
            </a:r>
          </a:p>
        </p:txBody>
      </p:sp>
      <p:pic>
        <p:nvPicPr>
          <p:cNvPr id="41988" name="Picture 4" descr="Nik_7560_300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Čermákov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ik_86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Nik_86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erytrodermická – fáze dospělých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  – závislost na věku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112" y="2492896"/>
            <a:ext cx="7942336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atypické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numulární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dysidrotické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buClr>
                <a:srgbClr val="FFFF00"/>
              </a:buClr>
              <a:buSzPct val="80000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hyperkeratotické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frustní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cheilitis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sicca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stomatitis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angularis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pulpitis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sicca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intertrigo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retroauricularis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aj.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2800350"/>
            <a:ext cx="7018338" cy="2933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ČR</a:t>
            </a:r>
            <a:r>
              <a:rPr lang="cs-CZ" sz="3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atopický ekzém 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0,8 mil.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alergická rýma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</a:t>
            </a:r>
            <a:r>
              <a:rPr lang="cs-CZ" sz="3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,2 mil.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astma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bronchiale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0,6 mil.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3400" y="341313"/>
            <a:ext cx="7848600" cy="14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                           – epidemiologické údaje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ik_0013 Hartlová 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6319838"/>
            <a:ext cx="91440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dysidrotická</a:t>
            </a:r>
            <a:endParaRPr kumimoji="1" lang="cs-CZ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Nik_0004_160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776538"/>
            <a:ext cx="71643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forma dysidrotická</a:t>
            </a:r>
          </a:p>
        </p:txBody>
      </p:sp>
      <p:pic>
        <p:nvPicPr>
          <p:cNvPr id="46084" name="Picture 5" descr="Nik_0002_160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ik_0010 Vašíček-General A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667250" y="6127750"/>
            <a:ext cx="44767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</a:t>
            </a: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hyperkeratoticum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7108" name="Picture 6" descr="Halí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25775"/>
            <a:ext cx="450056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 descr="Krbálkov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ik_0107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Nik_8696"/>
          <p:cNvPicPr>
            <a:picLocks noChangeAspect="1" noChangeArrowheads="1"/>
          </p:cNvPicPr>
          <p:nvPr/>
        </p:nvPicPr>
        <p:blipFill>
          <a:blip r:embed="rId3" cstate="print"/>
          <a:srcRect t="49646" b="2921"/>
          <a:stretch>
            <a:fillRect/>
          </a:stretch>
        </p:blipFill>
        <p:spPr bwMode="auto">
          <a:xfrm>
            <a:off x="0" y="-6350"/>
            <a:ext cx="45720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-20638" y="3505200"/>
            <a:ext cx="4103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formy frustní</a:t>
            </a:r>
          </a:p>
        </p:txBody>
      </p:sp>
      <p:pic>
        <p:nvPicPr>
          <p:cNvPr id="48133" name="Picture 7" descr="Nik_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3330575"/>
            <a:ext cx="5076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Kalousková"/>
          <p:cNvPicPr>
            <a:picLocks noChangeAspect="1" noChangeArrowheads="1"/>
          </p:cNvPicPr>
          <p:nvPr/>
        </p:nvPicPr>
        <p:blipFill>
          <a:blip r:embed="rId5" cstate="print"/>
          <a:srcRect l="7393"/>
          <a:stretch>
            <a:fillRect/>
          </a:stretch>
        </p:blipFill>
        <p:spPr bwMode="auto">
          <a:xfrm>
            <a:off x="-7938" y="4144963"/>
            <a:ext cx="4235451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ik_86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Nik_8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495800" y="42672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formy frustní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07950" y="5480050"/>
            <a:ext cx="44275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Atopický habitus</a:t>
            </a:r>
          </a:p>
        </p:txBody>
      </p:sp>
      <p:pic>
        <p:nvPicPr>
          <p:cNvPr id="50179" name="Picture 7" descr="Nik_8705"/>
          <p:cNvPicPr>
            <a:picLocks noChangeAspect="1" noChangeArrowheads="1"/>
          </p:cNvPicPr>
          <p:nvPr/>
        </p:nvPicPr>
        <p:blipFill>
          <a:blip r:embed="rId2" cstate="print"/>
          <a:srcRect l="10706" r="4282"/>
          <a:stretch>
            <a:fillRect/>
          </a:stretch>
        </p:blipFill>
        <p:spPr bwMode="auto">
          <a:xfrm>
            <a:off x="-36513" y="0"/>
            <a:ext cx="55451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1647825" y="2276475"/>
            <a:ext cx="503238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3132138" y="2349500"/>
            <a:ext cx="503237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50182" name="Picture 11" descr="Nik_0022 Chmelař At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236913"/>
            <a:ext cx="464343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938" y="115888"/>
            <a:ext cx="91440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Komplikace atopického ekzému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8642350" cy="46482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bakteriální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impetiginizace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(St. aureus)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virové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herpetikace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verrucae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mollusca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mykotické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rubrum,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Pityrosporum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ovale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senzibilizace</a:t>
            </a:r>
          </a:p>
          <a:p>
            <a:pPr eaLnBrk="1" hangingPunct="1">
              <a:lnSpc>
                <a:spcPct val="2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oční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(glaukom,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keratokonus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odchlípení sítnice)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alopecia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areata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ichtyosis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393700" y="4928195"/>
            <a:ext cx="8305800" cy="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360363" y="3975695"/>
            <a:ext cx="83518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ik_0105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0"/>
            <a:ext cx="4343400" cy="5638800"/>
          </a:xfrm>
          <a:prstGeom prst="rect">
            <a:avLst/>
          </a:prstGeom>
          <a:noFill/>
        </p:spPr>
      </p:pic>
      <p:pic>
        <p:nvPicPr>
          <p:cNvPr id="3" name="Picture 2" descr="Nik_0112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4400" cy="3429000"/>
          </a:xfrm>
          <a:prstGeom prst="rect">
            <a:avLst/>
          </a:prstGeom>
          <a:noFill/>
        </p:spPr>
      </p:pic>
      <p:pic>
        <p:nvPicPr>
          <p:cNvPr id="4" name="Picture 4" descr="Nik_87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724400" cy="33528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7900" y="6056313"/>
            <a:ext cx="4356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atopicum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impetiginisatum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oldy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Koudelková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2388"/>
            <a:ext cx="45005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Polick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4643438" y="3270250"/>
            <a:ext cx="4500562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</a:t>
            </a: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impetiginisatum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Láznová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 descr="Láznová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213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7" descr="Láznov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705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8" descr="Rozprimov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206" y="3429000"/>
            <a:ext cx="2279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3275856" y="5330825"/>
            <a:ext cx="586814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herpeticatum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57175"/>
            <a:ext cx="77724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– epidemiologické údaje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738" y="2109788"/>
            <a:ext cx="8286750" cy="4343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pohlaví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převládají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ženy</a:t>
            </a:r>
            <a:endParaRPr lang="cs-CZ" sz="3000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dětství – mužské pohlaví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</a:t>
            </a:r>
          </a:p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Věk manifestace a.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nejčastěji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kojenecký věk, </a:t>
            </a:r>
          </a:p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časný dětský věk, mládí</a:t>
            </a:r>
          </a:p>
          <a:p>
            <a:pPr eaLnBrk="1" hangingPunct="1">
              <a:buFont typeface="Wingdings" pitchFamily="2" charset="2"/>
              <a:buNone/>
              <a:tabLst>
                <a:tab pos="3411538" algn="l"/>
              </a:tabLst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pubertě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ještě asi 	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15 %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onemocnění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Nik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77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445250" y="1143000"/>
            <a:ext cx="2590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        – verrucae vulgares     – obráběč kovů</a:t>
            </a:r>
          </a:p>
        </p:txBody>
      </p:sp>
      <p:pic>
        <p:nvPicPr>
          <p:cNvPr id="54276" name="Picture 4" descr="Nik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581400"/>
            <a:ext cx="632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1438"/>
            <a:ext cx="91440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         – kontaktní přecitlivělost </a:t>
            </a:r>
            <a:endParaRPr lang="cs-CZ" sz="45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69570" y="3786188"/>
            <a:ext cx="2952750" cy="2940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účinné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(antibiotika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antimykotika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kortikosteroidy)</a:t>
            </a:r>
            <a:endParaRPr lang="cs-CZ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přírodní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povahy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651599" y="3752850"/>
            <a:ext cx="2743200" cy="192514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látky pomocné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(konzervační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antioxidační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emulgační)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827520" y="3571875"/>
            <a:ext cx="1614488" cy="549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parfémy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96545" y="1395413"/>
            <a:ext cx="8740775" cy="1920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55600" indent="-355600" eaLnBrk="0" hangingPunct="0">
              <a:buClr>
                <a:schemeClr val="tx1"/>
              </a:buClr>
              <a:buSzPct val="70000"/>
              <a:buFont typeface="Symbol" pitchFamily="18" charset="2"/>
              <a:buNone/>
            </a:pP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alergeny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355600" indent="-355600" eaLnBrk="0" hangingPunct="0">
              <a:buClr>
                <a:srgbClr val="00FFFF"/>
              </a:buClr>
              <a:buSzPct val="80000"/>
              <a:buFont typeface="Wingdings" pitchFamily="2" charset="2"/>
              <a:buChar char="§"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domácího prostředí				          </a:t>
            </a:r>
          </a:p>
          <a:p>
            <a:pPr marL="355600" indent="-355600" eaLnBrk="0" hangingPunct="0">
              <a:buClr>
                <a:srgbClr val="00FFFF"/>
              </a:buClr>
              <a:buSzPct val="80000"/>
              <a:buFont typeface="Wingdings" pitchFamily="2" charset="2"/>
              <a:buChar char="§"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pracovního prostředí           </a:t>
            </a:r>
          </a:p>
          <a:p>
            <a:pPr marL="355600" indent="-355600" eaLnBrk="0" hangingPunct="0">
              <a:buClr>
                <a:srgbClr val="00FFFF"/>
              </a:buClr>
              <a:buSzPct val="80000"/>
              <a:buFont typeface="Wingdings" pitchFamily="2" charset="2"/>
              <a:buChar char="§"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obsahové součásti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kosmet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přípr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>
            <a:off x="1874520" y="3271838"/>
            <a:ext cx="2590800" cy="4572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4465320" y="3271838"/>
            <a:ext cx="3048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V="1">
            <a:off x="4465320" y="3271838"/>
            <a:ext cx="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Dvořáková 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25" y="0"/>
            <a:ext cx="3140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6" descr="Slezáková 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62413"/>
            <a:ext cx="4211637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9" descr="Slezáková M"/>
          <p:cNvPicPr>
            <a:picLocks noChangeAspect="1" noChangeArrowheads="1"/>
          </p:cNvPicPr>
          <p:nvPr/>
        </p:nvPicPr>
        <p:blipFill>
          <a:blip r:embed="rId4" cstate="print"/>
          <a:srcRect l="20300" t="13895" r="18455" b="13895"/>
          <a:stretch>
            <a:fillRect/>
          </a:stretch>
        </p:blipFill>
        <p:spPr bwMode="auto">
          <a:xfrm>
            <a:off x="6258408" y="260648"/>
            <a:ext cx="2820519" cy="221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 descr="Lapčíkov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083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0" y="5373688"/>
            <a:ext cx="4932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et contactum                             – propylgalát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00192" y="2473232"/>
            <a:ext cx="2736304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–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alergická reakce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na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propylgalát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59563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1865" y="3230563"/>
            <a:ext cx="230425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5181600"/>
            <a:ext cx="6588224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contactum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parabeny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-mix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783388" y="5516563"/>
            <a:ext cx="2209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 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–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alergická reakce na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parabeny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-mix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 rot="429363">
            <a:off x="1225100" y="2038676"/>
            <a:ext cx="1156562" cy="600545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429363">
            <a:off x="4408127" y="2332312"/>
            <a:ext cx="1156562" cy="600545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Nik_0013 Vojáček IPPD atop"/>
          <p:cNvPicPr>
            <a:picLocks noChangeAspect="1" noChangeArrowheads="1"/>
          </p:cNvPicPr>
          <p:nvPr/>
        </p:nvPicPr>
        <p:blipFill>
          <a:blip r:embed="rId2" cstate="print"/>
          <a:srcRect l="5890"/>
          <a:stretch>
            <a:fillRect/>
          </a:stretch>
        </p:blipFill>
        <p:spPr bwMode="auto">
          <a:xfrm>
            <a:off x="20638" y="0"/>
            <a:ext cx="741997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062 _simk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75" y="3487738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0" y="5848350"/>
            <a:ext cx="6084888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et contactum profesionale                       – černá pryž – dělník v kovoprůmyslu                                                            – guma hadice, IPPD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6416675" y="6122988"/>
            <a:ext cx="28082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Epikutánní test                    – alergická reakce IPPD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0550" y="2392363"/>
            <a:ext cx="8229600" cy="3557587"/>
          </a:xfrm>
        </p:spPr>
        <p:txBody>
          <a:bodyPr/>
          <a:lstStyle/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deficit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filaggrinu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vyšší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absorbce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niklu  pro nedostatek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niklchelátujících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polypeptidů bohatých na histidin, z nichž je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filaggrin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složen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3" pitchFamily="18" charset="2"/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souvislost mezi kontaktní alergií a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flg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mutací není prokázána</a:t>
            </a:r>
          </a:p>
        </p:txBody>
      </p:sp>
      <p:sp>
        <p:nvSpPr>
          <p:cNvPr id="592899" name="Text Box 3"/>
          <p:cNvSpPr txBox="1">
            <a:spLocks noChangeArrowheads="1"/>
          </p:cNvSpPr>
          <p:nvPr/>
        </p:nvSpPr>
        <p:spPr bwMode="auto">
          <a:xfrm>
            <a:off x="0" y="236538"/>
            <a:ext cx="9144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Atopický ekzém – kontaktní senzibilizace na nikl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nik14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0913" y="0"/>
            <a:ext cx="565308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5" descr="48bcd806ee072"/>
          <p:cNvPicPr>
            <a:picLocks noChangeAspect="1" noChangeArrowheads="1"/>
          </p:cNvPicPr>
          <p:nvPr/>
        </p:nvPicPr>
        <p:blipFill>
          <a:blip r:embed="rId3" cstate="print"/>
          <a:srcRect l="18454" t="13863"/>
          <a:stretch>
            <a:fillRect/>
          </a:stretch>
        </p:blipFill>
        <p:spPr bwMode="auto">
          <a:xfrm>
            <a:off x="5473700" y="3803650"/>
            <a:ext cx="36703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7" descr="Obr_Stránka_01_Obraz_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33363"/>
            <a:ext cx="30241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0" y="643096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et contactum – nikl – pruriginózní forma</a:t>
            </a:r>
          </a:p>
        </p:txBody>
      </p:sp>
      <p:pic>
        <p:nvPicPr>
          <p:cNvPr id="60422" name="Picture 9" descr="nik14094"/>
          <p:cNvPicPr>
            <a:picLocks noChangeAspect="1" noChangeArrowheads="1"/>
          </p:cNvPicPr>
          <p:nvPr/>
        </p:nvPicPr>
        <p:blipFill>
          <a:blip r:embed="rId5" cstate="print"/>
          <a:srcRect t="5374"/>
          <a:stretch>
            <a:fillRect/>
          </a:stretch>
        </p:blipFill>
        <p:spPr bwMode="auto">
          <a:xfrm>
            <a:off x="0" y="3060700"/>
            <a:ext cx="536416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4cd900ef9d7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4cd900d518e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32131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et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contactum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nikl –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pruriginózní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forma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(„niklový svrab“)</a:t>
            </a:r>
          </a:p>
        </p:txBody>
      </p:sp>
      <p:pic>
        <p:nvPicPr>
          <p:cNvPr id="61445" name="Picture 5" descr="4acc3a7b13f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70325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4acc3a87e9c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60800"/>
            <a:ext cx="45005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– diferenciální diagnostika 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409825"/>
            <a:ext cx="6891337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iritační dermatitida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k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ontaktní ekzém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mikrobiální ekzém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seborrhoica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T-buněčný lymfom – ekzémová fáze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imunodefekty</a:t>
            </a:r>
            <a:endParaRPr lang="cs-CZ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Volba povolání – obecné zásady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09800"/>
            <a:ext cx="53340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čistá práce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bezprašné prostředí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bez iritancií a alergenů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bez nutnosti častého mytí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bez stresových situací</a:t>
            </a:r>
            <a:endParaRPr lang="cs-CZ" sz="30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568750" y="235487"/>
            <a:ext cx="8305800" cy="657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35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 AE není zcela </a:t>
            </a: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objasněna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30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áklad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abnormita cyklických nukleotidů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                  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hyperreaktivita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imunologických       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a zánětlivých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změněná funkce monocytů – makrofágů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zvýšená stimulace Langerhansových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změněná aktivace T-lymfocytů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dysbalance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</a:t>
            </a:r>
            <a:r>
              <a:rPr lang="cs-CZ" sz="28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/Th</a:t>
            </a:r>
            <a:r>
              <a:rPr lang="cs-CZ" sz="28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zvýšená produkce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B-lymfocyty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-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eosinofilní</a:t>
            </a:r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infiltrát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cs-CZ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Klinicky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cs-CZ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svědění</a:t>
            </a: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3951712" y="1450039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2080149" y="5616423"/>
            <a:ext cx="1224136" cy="40565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2080149" y="6022082"/>
            <a:ext cx="1224136" cy="45843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6113" y="-30163"/>
            <a:ext cx="7772400" cy="1371601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9800" y="1389530"/>
            <a:ext cx="32766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pekař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kuchař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zahradník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kožešník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zedník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malíř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kadeřník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zdravotní sestra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ošetřovatel dobytka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53670"/>
            <a:ext cx="3810000" cy="558579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zámečník</a:t>
            </a:r>
          </a:p>
          <a:p>
            <a:pPr eaLnBrk="1" hangingPunct="1"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krejčí</a:t>
            </a:r>
          </a:p>
          <a:p>
            <a:pPr eaLnBrk="1" hangingPunct="1"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uklízečka</a:t>
            </a:r>
          </a:p>
          <a:p>
            <a:pPr eaLnBrk="1" hangingPunct="1"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veterinář</a:t>
            </a:r>
          </a:p>
          <a:p>
            <a:pPr eaLnBrk="1" hangingPunct="1"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stolař</a:t>
            </a:r>
          </a:p>
          <a:p>
            <a:pPr eaLnBrk="1" hangingPunct="1"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růmysl gumárenský</a:t>
            </a:r>
          </a:p>
          <a:p>
            <a:pPr eaLnBrk="1" hangingPunct="1"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	dřevařský</a:t>
            </a:r>
          </a:p>
          <a:p>
            <a:pPr eaLnBrk="1" hangingPunct="1"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	textilní </a:t>
            </a:r>
          </a:p>
          <a:p>
            <a:pPr eaLnBrk="1" hangingPunct="1"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	kožedělný</a:t>
            </a:r>
          </a:p>
          <a:p>
            <a:pPr eaLnBrk="1" hangingPunct="1"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	kovoobráběcí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4462463" y="1371600"/>
            <a:ext cx="0" cy="51054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33375"/>
            <a:ext cx="77724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en-US" sz="4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514600"/>
            <a:ext cx="68580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Celkem	433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30,9 %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(n 1403)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Muži		159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33,4 %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(n 476)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Ženy		274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29,6 %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(n 927)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Nik_87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 descr="Nik_0026 Rod pekař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6415088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exacerbace pracovními vlivy – nevhodný učební obor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0" y="59436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stolař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648200" y="5943600"/>
            <a:ext cx="4495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pekař</a:t>
            </a:r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56388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70104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Nik_86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Nik_8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-66675" y="6461125"/>
            <a:ext cx="9296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atopicum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exacerbace pracovními vlivy – dělník v kovoprůmyslu </a:t>
            </a:r>
            <a:r>
              <a:rPr lang="cs-CZ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(aceton) 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5734050" y="3167063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7648575" y="32146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Nik_0012Kupčík E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4572000" y="4648200"/>
            <a:ext cx="45720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exacerbace pracovními vlivy – nevhodné pracovní zařazení – zedník</a:t>
            </a:r>
          </a:p>
        </p:txBody>
      </p:sp>
      <p:pic>
        <p:nvPicPr>
          <p:cNvPr id="112644" name="Picture 4" descr="Nik_0008 Kupčík E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Nik_0009 Vašíček-Gen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Nik_0011 Vašíček-General A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exacerbace pracovními vlivy – dělník v kovoprůmyslu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Nik_0013 Hartlová 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132138"/>
            <a:ext cx="49323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Nik_0014Hartlová-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263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4527550"/>
            <a:ext cx="421163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Eczema atopicum – exacerbace pracovními vlivy – kadeřnice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kontaktní senzibilizace – IV. typ přecitlivělosti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06770"/>
            <a:ext cx="7772400" cy="468052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Vývin senzibilizace – poškozená kožní bariéra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rimárně – geneticky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sekundárně –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zevní vlivy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fyzikální	  chemické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iritační dermatitida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2411760" y="2465713"/>
            <a:ext cx="3600400" cy="72008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012160" y="2465713"/>
            <a:ext cx="216024" cy="72008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5364088" y="4014029"/>
            <a:ext cx="994464" cy="64807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6349587" y="4022994"/>
            <a:ext cx="805736" cy="64807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á složená závorka 17"/>
          <p:cNvSpPr/>
          <p:nvPr/>
        </p:nvSpPr>
        <p:spPr>
          <a:xfrm rot="5400000">
            <a:off x="6129137" y="4662245"/>
            <a:ext cx="288032" cy="1656184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4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048" y="548680"/>
            <a:ext cx="7772400" cy="5904656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Iritační dermatitida – nealergický zánět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2689225" algn="l"/>
              </a:tabLst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zánětu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chemická charakteristika 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2689225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iritantu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2689225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jeho koncentrace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2689225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doba působení	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2689225" algn="l"/>
              </a:tabLst>
              <a:defRPr/>
            </a:pP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cs-CZ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Iritační dermatitida 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(erytém,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oedém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vesikuly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buly)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subakutní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chronická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(suchost,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squamy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rhagády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4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ik_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irritativa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voda, čistící přípravky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tenzidy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2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6725" y="-26988"/>
            <a:ext cx="7772400" cy="1371601"/>
          </a:xfrm>
        </p:spPr>
        <p:txBody>
          <a:bodyPr/>
          <a:lstStyle/>
          <a:p>
            <a:pPr eaLnBrk="1" hangingPunct="1"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3"/>
            <a:ext cx="8672513" cy="566124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extrinsická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asociace se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specifickým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 alergenům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000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50-80 %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senzibilizace na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aerogenní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a/nebo potravinové alergeny)</a:t>
            </a:r>
            <a:endParaRPr lang="cs-CZ" sz="3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z části asociace s alergickou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rinokonjuktivitidou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- alergickým astmatem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intrinsická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není nalezen odpovídající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alergen 		                           			         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(klinický obraz identický)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0825" y="3454400"/>
            <a:ext cx="1676400" cy="53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cs-CZ" sz="3500" b="1" dirty="0">
                <a:solidFill>
                  <a:srgbClr val="00FFFF"/>
                </a:solidFill>
              </a:rPr>
              <a:t>Formy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1619672" y="1762195"/>
            <a:ext cx="1152128" cy="188282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1619672" y="3861048"/>
            <a:ext cx="1008112" cy="1296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nik_00002"/>
          <p:cNvPicPr>
            <a:picLocks noChangeAspect="1" noChangeArrowheads="1"/>
          </p:cNvPicPr>
          <p:nvPr/>
        </p:nvPicPr>
        <p:blipFill>
          <a:blip r:embed="rId2" cstate="print"/>
          <a:srcRect b="5669"/>
          <a:stretch>
            <a:fillRect/>
          </a:stretch>
        </p:blipFill>
        <p:spPr bwMode="auto">
          <a:xfrm>
            <a:off x="0" y="0"/>
            <a:ext cx="9144000" cy="646917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irritativa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voda, mýdlo, čistící přípravky, dezinfekční přípravky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25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ik_00003"/>
          <p:cNvPicPr>
            <a:picLocks noChangeAspect="1" noChangeArrowheads="1"/>
          </p:cNvPicPr>
          <p:nvPr/>
        </p:nvPicPr>
        <p:blipFill>
          <a:blip r:embed="rId2" cstate="print"/>
          <a:srcRect b="7087"/>
          <a:stretch>
            <a:fillRect/>
          </a:stretch>
        </p:blipFill>
        <p:spPr bwMode="auto">
          <a:xfrm>
            <a:off x="4763" y="0"/>
            <a:ext cx="9139237" cy="6372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102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irritativa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chladící emulze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9815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35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5 </a:t>
            </a:r>
            <a:r>
              <a:rPr lang="cs-CZ" sz="35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5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15 % </a:t>
            </a:r>
            <a:r>
              <a:rPr lang="cs-CZ" sz="35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všech dermatóz</a:t>
            </a:r>
          </a:p>
          <a:p>
            <a:pPr>
              <a:buFontTx/>
              <a:buNone/>
            </a:pPr>
            <a:endParaRPr lang="cs-CZ" sz="3000" b="1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revalence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</a:t>
            </a:r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1,5-3 %</a:t>
            </a:r>
            <a:endParaRPr lang="cs-CZ" sz="3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incidence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5-10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případů na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1000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osob ročně</a:t>
            </a:r>
          </a:p>
          <a:p>
            <a:pPr>
              <a:buClr>
                <a:srgbClr val="FFFF00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ekzémová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onemocnění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rukou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25 %</a:t>
            </a:r>
            <a:r>
              <a:rPr lang="cs-CZ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cs-CZ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SzPct val="80000"/>
              <a:buFont typeface="Wingdings" panose="05000000000000000000" pitchFamily="2" charset="2"/>
              <a:buChar char="§"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kožní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choroby z povolání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</a:t>
            </a:r>
            <a:r>
              <a:rPr lang="cs-C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80 i</a:t>
            </a:r>
            <a:r>
              <a:rPr lang="cs-CZ" sz="3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více % </a:t>
            </a:r>
          </a:p>
          <a:p>
            <a:pPr marL="0" indent="0">
              <a:buClr>
                <a:srgbClr val="FFFF00"/>
              </a:buClr>
              <a:buSzPct val="80000"/>
              <a:buNone/>
            </a:pPr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všech hlášených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profesionálních dermatóz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256" y="1816224"/>
            <a:ext cx="6923112" cy="4205064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zánětlivá 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dermatóza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přecitlivělost        </a:t>
            </a:r>
          </a:p>
          <a:p>
            <a:pPr>
              <a:buClr>
                <a:srgbClr val="FFFF00"/>
              </a:buClr>
              <a:buSzPct val="80000"/>
              <a:buNone/>
              <a:tabLst>
                <a:tab pos="355600" algn="l"/>
              </a:tabLst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	IV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typu dle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Coombse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Gella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kontaktní </a:t>
            </a:r>
            <a:r>
              <a:rPr lang="cs-CZ" sz="3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alergen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iniciace „spuštění“ </a:t>
            </a:r>
          </a:p>
          <a:p>
            <a:pPr>
              <a:buClr>
                <a:srgbClr val="FFFF00"/>
              </a:buClr>
              <a:buSzPct val="80000"/>
              <a:buNone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alergické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reakce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aktivace zánětu   </a:t>
            </a:r>
          </a:p>
          <a:p>
            <a:pPr>
              <a:buClr>
                <a:srgbClr val="FFFF00"/>
              </a:buClr>
              <a:buSzPct val="80000"/>
              <a:buNone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imunologickými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mechanismy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úspěch 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terapie</a:t>
            </a:r>
            <a:r>
              <a:rPr lang="cs-CZ" sz="3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odhalení kontaktního  </a:t>
            </a:r>
          </a:p>
          <a:p>
            <a:pPr>
              <a:buClr>
                <a:srgbClr val="FFFF00"/>
              </a:buClr>
              <a:buSzPct val="80000"/>
              <a:buNone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alergenu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760"/>
            <a:ext cx="7772400" cy="1143000"/>
          </a:xfrm>
        </p:spPr>
        <p:txBody>
          <a:bodyPr>
            <a:normAutofit/>
          </a:bodyPr>
          <a:lstStyle/>
          <a:p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640960" cy="504056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kontaktní 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alergeny</a:t>
            </a:r>
            <a:r>
              <a:rPr lang="cs-CZ" sz="3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molekuly menší než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500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penetrace přes kožní bariéru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vazba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molekuly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haptenu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 autologními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proteiny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 kůži za vzniku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antigenu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molekulová hmotnost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–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nejméně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5000 D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konjugaci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dochází zejména s bílkovinami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buněčné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membrány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antigen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prezentujícími LB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(případně dochází k vazbě s fibrózními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bílkovinami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prokeratinu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keratinů, </a:t>
            </a:r>
            <a:r>
              <a:rPr lang="cs-CZ" sz="3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prokolagenů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kolagenů membrán epidermálních buněk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nebo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sérových bílkovin)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988840"/>
            <a:ext cx="7772400" cy="4114800"/>
          </a:xfrm>
        </p:spPr>
        <p:txBody>
          <a:bodyPr>
            <a:normAutofit/>
          </a:bodyPr>
          <a:lstStyle/>
          <a:p>
            <a:pPr marL="452438" indent="-452438"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modulace 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kontaktní alergické reakce</a:t>
            </a:r>
            <a:r>
              <a:rPr lang="cs-CZ" sz="3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na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cytokinové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úrovni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(IL-10)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nejkratší </a:t>
            </a: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doba senzibilizace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5-14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dnů </a:t>
            </a:r>
          </a:p>
          <a:p>
            <a:pPr>
              <a:buClr>
                <a:srgbClr val="FFFF00"/>
              </a:buClr>
              <a:buSzPct val="80000"/>
              <a:buNone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(migrace LB do uzliny –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cs-CZ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hodin </a:t>
            </a:r>
          </a:p>
          <a:p>
            <a:pPr>
              <a:buClr>
                <a:srgbClr val="FFFF00"/>
              </a:buClr>
              <a:buSzPct val="80000"/>
              <a:buNone/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proliferace T-lymfocytů –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cs-CZ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 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dnů)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820668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Faktory ovlivňující kontaktní přecitlivělost:</a:t>
            </a:r>
          </a:p>
          <a:p>
            <a:pPr>
              <a:lnSpc>
                <a:spcPts val="100"/>
              </a:lnSpc>
              <a:buFontTx/>
              <a:buNone/>
            </a:pPr>
            <a:endParaRPr lang="cs-CZ" sz="35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věk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střední věk</a:t>
            </a:r>
          </a:p>
          <a:p>
            <a:pPr>
              <a:buFontTx/>
              <a:buNone/>
            </a:pP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Tx/>
              <a:buNone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trvání přecitlivělosti</a:t>
            </a:r>
          </a:p>
          <a:p>
            <a:pPr>
              <a:buFontTx/>
              <a:buNone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- přežívání paměťových T-lymfocytů</a:t>
            </a:r>
          </a:p>
          <a:p>
            <a:pPr>
              <a:buFontTx/>
              <a:buNone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- charakter alergenů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0040" y="1536576"/>
            <a:ext cx="7772400" cy="477274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lokalizace</a:t>
            </a:r>
            <a:endParaRPr lang="cs-CZ" sz="3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55600" indent="-355600">
              <a:lnSpc>
                <a:spcPct val="110000"/>
              </a:lnSpc>
              <a:buSzPct val="80000"/>
              <a:buFontTx/>
              <a:buNone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Monotype Sorts" pitchFamily="2" charset="2"/>
              </a:rPr>
              <a:t>-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sekrece potu a síla rohové vrstvy</a:t>
            </a:r>
          </a:p>
          <a:p>
            <a:pPr>
              <a:lnSpc>
                <a:spcPct val="110000"/>
              </a:lnSpc>
              <a:buSzPct val="80000"/>
              <a:buFontTx/>
              <a:buNone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	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Monotype Sorts" pitchFamily="2" charset="2"/>
              </a:rPr>
              <a:t>-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méně vnímavá –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kůže hlavy, plosek, dlaní</a:t>
            </a:r>
          </a:p>
          <a:p>
            <a:pPr>
              <a:lnSpc>
                <a:spcPct val="110000"/>
              </a:lnSpc>
              <a:buSzPct val="80000"/>
              <a:buFontTx/>
              <a:buNone/>
              <a:tabLst>
                <a:tab pos="539750" algn="l"/>
              </a:tabLst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	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Monotype Sorts" pitchFamily="2" charset="2"/>
              </a:rPr>
              <a:t>-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snadněji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 vyvíjí v oblasti </a:t>
            </a: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obličeje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zvláště </a:t>
            </a:r>
          </a:p>
          <a:p>
            <a:pPr>
              <a:lnSpc>
                <a:spcPct val="110000"/>
              </a:lnSpc>
              <a:buSzPct val="80000"/>
              <a:buFontTx/>
              <a:buNone/>
              <a:tabLst>
                <a:tab pos="539750" algn="l"/>
              </a:tabLst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očních víčkách, na krku, </a:t>
            </a:r>
            <a:r>
              <a:rPr lang="cs-CZ" sz="30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dorsech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rukou </a:t>
            </a:r>
          </a:p>
          <a:p>
            <a:pPr>
              <a:lnSpc>
                <a:spcPct val="110000"/>
              </a:lnSpc>
              <a:buSzPct val="80000"/>
              <a:buFontTx/>
              <a:buNone/>
              <a:tabLst>
                <a:tab pos="539750" algn="l"/>
              </a:tabLst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a </a:t>
            </a: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volárních stranách předloktí</a:t>
            </a:r>
          </a:p>
          <a:p>
            <a:pPr>
              <a:lnSpc>
                <a:spcPct val="110000"/>
              </a:lnSpc>
              <a:buSzPct val="80000"/>
              <a:buFontTx/>
              <a:buNone/>
              <a:tabLst>
                <a:tab pos="539750" algn="l"/>
              </a:tabLst>
            </a:pP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intenzivnější ekzémové reakce bývají v místě   </a:t>
            </a:r>
          </a:p>
          <a:p>
            <a:pPr>
              <a:lnSpc>
                <a:spcPct val="110000"/>
              </a:lnSpc>
              <a:buSzPct val="80000"/>
              <a:buFontTx/>
              <a:buNone/>
            </a:pPr>
            <a:r>
              <a:rPr lang="cs-CZ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původního kontaktu)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/>
          </a:bodyPr>
          <a:lstStyle/>
          <a:p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diagnostika</a:t>
            </a:r>
            <a:endParaRPr lang="cs-CZ" sz="4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5224"/>
            <a:ext cx="8077200" cy="494610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Anamnéza</a:t>
            </a:r>
          </a:p>
          <a:p>
            <a:pPr>
              <a:buFontTx/>
              <a:buNone/>
            </a:pP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Klinický obraz, průběh</a:t>
            </a:r>
          </a:p>
          <a:p>
            <a:pPr>
              <a:buFontTx/>
              <a:buNone/>
            </a:pPr>
            <a:r>
              <a:rPr lang="cs-CZ" sz="35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Epikutánní</a:t>
            </a: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testy: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  <a:tabLst>
                <a:tab pos="2425700" algn="l"/>
              </a:tabLst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rutinní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standardní evropská sada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§"/>
              <a:tabLst>
                <a:tab pos="1885950" algn="l"/>
              </a:tabLst>
            </a:pP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speciální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alergeny prostředí domácího, </a:t>
            </a:r>
          </a:p>
          <a:p>
            <a:pPr>
              <a:buFontTx/>
              <a:buNone/>
              <a:tabLst>
                <a:tab pos="2060575" algn="l"/>
              </a:tabLst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	pracovního</a:t>
            </a:r>
          </a:p>
          <a:p>
            <a:pPr>
              <a:buFontTx/>
              <a:buNone/>
              <a:tabLst>
                <a:tab pos="1885950" algn="l"/>
              </a:tabLst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- obsahové součásti přípravků </a:t>
            </a:r>
          </a:p>
          <a:p>
            <a:pPr>
              <a:buFontTx/>
              <a:buNone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    kosmetických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event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léčebných)</a:t>
            </a:r>
            <a:endParaRPr lang="cs-CZ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600200"/>
          </a:xfrm>
        </p:spPr>
        <p:txBody>
          <a:bodyPr>
            <a:normAutofit/>
          </a:bodyPr>
          <a:lstStyle/>
          <a:p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klinický obraz</a:t>
            </a:r>
            <a:endParaRPr lang="cs-CZ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636912"/>
            <a:ext cx="5943600" cy="3429000"/>
          </a:xfrm>
        </p:spPr>
        <p:txBody>
          <a:bodyPr/>
          <a:lstStyle/>
          <a:p>
            <a:pPr>
              <a:buFontTx/>
              <a:buNone/>
            </a:pPr>
            <a:r>
              <a:rPr lang="cs-CZ" b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</a:t>
            </a:r>
            <a:r>
              <a:rPr lang="cs-CZ" sz="35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Forma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	   	   </a:t>
            </a:r>
            <a:r>
              <a:rPr lang="cs-CZ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akutní</a:t>
            </a:r>
          </a:p>
          <a:p>
            <a:pPr>
              <a:buFontTx/>
              <a:buNone/>
            </a:pPr>
            <a:r>
              <a:rPr lang="cs-CZ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	              		   subakutní</a:t>
            </a:r>
          </a:p>
          <a:p>
            <a:pPr>
              <a:buFontTx/>
              <a:buNone/>
            </a:pPr>
            <a:r>
              <a:rPr lang="cs-CZ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   chronická</a:t>
            </a:r>
          </a:p>
          <a:p>
            <a:pPr>
              <a:buFontTx/>
              <a:buNone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Tx/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328988" y="2996952"/>
            <a:ext cx="838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343275" y="2996952"/>
            <a:ext cx="83820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338513" y="2996952"/>
            <a:ext cx="8382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5" y="1343025"/>
            <a:ext cx="8281988" cy="503872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kožní bariéry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chybí dosud senzibilizace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nejsou zvýšené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protilátky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odpovídá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intrinsické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formě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tx1"/>
              </a:buClr>
              <a:buNone/>
              <a:tabLst>
                <a:tab pos="7239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kožní bariéry + senzibilizace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tvoří se specifické </a:t>
            </a:r>
            <a:r>
              <a:rPr 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proti alergenům	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			        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potravinové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(spíše v dětství)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- 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inhalační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(spíše v dalších letech)</a:t>
            </a:r>
          </a:p>
        </p:txBody>
      </p:sp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21925" y="376238"/>
            <a:ext cx="90741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Atopický ekzém – 3 vývojové stupně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4" name="Picture 8" descr="Nik_0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</p:spPr>
      </p:pic>
      <p:pic>
        <p:nvPicPr>
          <p:cNvPr id="183305" name="Picture 9" descr="Nik_0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00400"/>
          </a:xfrm>
          <a:prstGeom prst="rect">
            <a:avLst/>
          </a:prstGeom>
          <a:noFill/>
        </p:spPr>
      </p:pic>
      <p:pic>
        <p:nvPicPr>
          <p:cNvPr id="183306" name="Picture 10" descr="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81400"/>
            <a:ext cx="2376264" cy="3276600"/>
          </a:xfrm>
          <a:prstGeom prst="rect">
            <a:avLst/>
          </a:prstGeom>
          <a:noFill/>
        </p:spPr>
      </p:pic>
      <p:pic>
        <p:nvPicPr>
          <p:cNvPr id="183307" name="Picture 11" descr="0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</p:spPr>
      </p:pic>
      <p:sp>
        <p:nvSpPr>
          <p:cNvPr id="183308" name="Rectangle 12"/>
          <p:cNvSpPr>
            <a:spLocks noChangeArrowheads="1"/>
          </p:cNvSpPr>
          <p:nvPr/>
        </p:nvSpPr>
        <p:spPr bwMode="auto">
          <a:xfrm>
            <a:off x="1529377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09" name="Rectangle 13"/>
          <p:cNvSpPr>
            <a:spLocks noChangeArrowheads="1"/>
          </p:cNvSpPr>
          <p:nvPr/>
        </p:nvSpPr>
        <p:spPr bwMode="auto">
          <a:xfrm>
            <a:off x="2379408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10" name="Rectangle 14"/>
          <p:cNvSpPr>
            <a:spLocks noChangeArrowheads="1"/>
          </p:cNvSpPr>
          <p:nvPr/>
        </p:nvSpPr>
        <p:spPr bwMode="auto">
          <a:xfrm>
            <a:off x="0" y="3048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 b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forma akutní </a:t>
            </a:r>
            <a:endParaRPr lang="cs-CZ" sz="20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11" name="Rectangle 15"/>
          <p:cNvSpPr>
            <a:spLocks noChangeArrowheads="1"/>
          </p:cNvSpPr>
          <p:nvPr/>
        </p:nvSpPr>
        <p:spPr bwMode="auto">
          <a:xfrm>
            <a:off x="1043608" y="6477000"/>
            <a:ext cx="237626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Barva na vlasy – PPD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12" name="Rectangle 16"/>
          <p:cNvSpPr>
            <a:spLocks noChangeArrowheads="1"/>
          </p:cNvSpPr>
          <p:nvPr/>
        </p:nvSpPr>
        <p:spPr bwMode="auto">
          <a:xfrm>
            <a:off x="4648200" y="6477000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Lepidlo – epoxidy</a:t>
            </a:r>
            <a:endParaRPr lang="cs-CZ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4648200" y="2590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000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Fenolformaldehydová pryskyřice</a:t>
            </a:r>
          </a:p>
          <a:p>
            <a:pPr algn="ctr"/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2000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lepidlo formaldehyd</a:t>
            </a:r>
            <a:endParaRPr lang="cs-CZ" sz="20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314" name="Text Box 18"/>
          <p:cNvSpPr txBox="1">
            <a:spLocks noChangeArrowheads="1"/>
          </p:cNvSpPr>
          <p:nvPr/>
        </p:nvSpPr>
        <p:spPr bwMode="auto">
          <a:xfrm>
            <a:off x="0" y="281940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Compositae</a:t>
            </a:r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cynie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Nik_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</p:spPr>
      </p:pic>
      <p:pic>
        <p:nvPicPr>
          <p:cNvPr id="185347" name="Picture 3" descr="Nik_0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</p:spPr>
      </p:pic>
      <p:pic>
        <p:nvPicPr>
          <p:cNvPr id="185348" name="Picture 4" descr="Nik_00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4572000" y="4541058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forma chronická</a:t>
            </a:r>
            <a:endParaRPr lang="cs-CZ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3429000" y="29718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 –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hrom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0" y="6491288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Guma – hadice – IPPD (atopická </a:t>
            </a:r>
            <a:r>
              <a:rPr lang="cs-CZ" sz="20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baze</a:t>
            </a:r>
            <a:r>
              <a:rPr lang="cs-CZ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94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441997"/>
              </p:ext>
            </p:extLst>
          </p:nvPr>
        </p:nvGraphicFramePr>
        <p:xfrm>
          <a:off x="323528" y="1270406"/>
          <a:ext cx="8424936" cy="4966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680520"/>
                <a:gridCol w="1584176"/>
                <a:gridCol w="1584176"/>
              </a:tblGrid>
              <a:tr h="721726">
                <a:tc>
                  <a:txBody>
                    <a:bodyPr/>
                    <a:lstStyle/>
                    <a:p>
                      <a:pPr algn="r"/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</a:t>
                      </a:r>
                    </a:p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Kaliumdichromát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Neomycinsulfát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Thiuram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-mix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Parafenylendiamin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Kobaltchlorid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Caine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mix III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Formaldehyd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aqua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Kalafuna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27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2-hydroxyetyl </a:t>
                      </a:r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metakrylát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89669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Peru balzám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311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441416"/>
              </p:ext>
            </p:extLst>
          </p:nvPr>
        </p:nvGraphicFramePr>
        <p:xfrm>
          <a:off x="323528" y="620688"/>
          <a:ext cx="8424936" cy="55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680520"/>
                <a:gridCol w="1584176"/>
                <a:gridCol w="1584176"/>
              </a:tblGrid>
              <a:tr h="803948">
                <a:tc>
                  <a:txBody>
                    <a:bodyPr/>
                    <a:lstStyle/>
                    <a:p>
                      <a:pPr algn="r"/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</a:t>
                      </a:r>
                    </a:p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N-</a:t>
                      </a:r>
                      <a:r>
                        <a:rPr lang="cs-CZ" sz="2000" b="1" kern="1200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izopropyl</a:t>
                      </a:r>
                      <a:r>
                        <a:rPr lang="cs-CZ" sz="2000" b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-N</a:t>
                      </a:r>
                      <a:r>
                        <a:rPr lang="cs-CZ" sz="2000" b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-</a:t>
                      </a:r>
                      <a:r>
                        <a:rPr lang="cs-CZ" sz="2000" b="1" kern="1200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fenylparafenylendiamin</a:t>
                      </a:r>
                      <a:r>
                        <a:rPr lang="cs-CZ" sz="2000" b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</a:t>
                      </a:r>
                      <a:r>
                        <a:rPr lang="cs-CZ" sz="2000" b="0" i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lang="cs-CZ" sz="2000" b="0" i="1" kern="1200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IPPD</a:t>
                      </a:r>
                      <a:r>
                        <a:rPr lang="cs-CZ" sz="2000" b="0" i="1" kern="1200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)</a:t>
                      </a:r>
                      <a:endParaRPr lang="cs-CZ" sz="2000" b="0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Alkoholes</a:t>
                      </a:r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adipis</a:t>
                      </a:r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lanae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Mercapto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-mix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Epoxidová pryskyřice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Parabeny-mix 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Paratertiarybutyl-fenolformaldehydová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Fragrance</a:t>
                      </a:r>
                      <a:r>
                        <a:rPr lang="cs-CZ" sz="2000" b="1" dirty="0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-mix I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Guaternium-15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Niklsulfát</a:t>
                      </a:r>
                      <a:endParaRPr lang="cs-CZ" sz="20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64817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5-chloro-2-metyl-4-izothiazolin-3-on+2-metyl-4-izothiazolin-3-on (3:1)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000" b="0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cs-CZ" sz="2000" b="0" i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Kathon</a:t>
                      </a:r>
                      <a:r>
                        <a:rPr lang="cs-CZ" sz="2000" b="0" i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CG)</a:t>
                      </a:r>
                      <a:endParaRPr lang="cs-CZ" sz="2000" b="0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aqua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6100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618437"/>
              </p:ext>
            </p:extLst>
          </p:nvPr>
        </p:nvGraphicFramePr>
        <p:xfrm>
          <a:off x="323528" y="695748"/>
          <a:ext cx="8424936" cy="53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680520"/>
                <a:gridCol w="1584176"/>
                <a:gridCol w="1584176"/>
              </a:tblGrid>
              <a:tr h="803948">
                <a:tc>
                  <a:txBody>
                    <a:bodyPr/>
                    <a:lstStyle/>
                    <a:p>
                      <a:pPr algn="r"/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</a:t>
                      </a:r>
                    </a:p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i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Merkaptobenzotiazol</a:t>
                      </a:r>
                      <a:endParaRPr lang="cs-CZ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i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Sesquiterpenolaktony</a:t>
                      </a:r>
                      <a:r>
                        <a:rPr lang="cs-CZ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-mix</a:t>
                      </a:r>
                      <a:endParaRPr lang="cs-CZ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Propolis</a:t>
                      </a:r>
                      <a:endParaRPr lang="cs-CZ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Budesonid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Tixocortol-21-pivalát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1,2-dibromo-2,4-dicyanobutan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Lyral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Fragrance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-mix II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Metylizotiazolinon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aqua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Textille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dye</a:t>
                      </a: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mix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6,6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vaz.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algn="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Petrolatum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8722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052736"/>
            <a:ext cx="7772400" cy="4176464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Senzibilizace na: </a:t>
            </a: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cs-CZ" sz="3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indent="-268288"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kontaktní alergen – monovalentní</a:t>
            </a:r>
          </a:p>
          <a:p>
            <a:pPr marL="268288" indent="-268288"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kontaktní alergeny – </a:t>
            </a:r>
            <a:r>
              <a:rPr lang="cs-CZ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oligovalentní</a:t>
            </a:r>
            <a:endParaRPr lang="cs-C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indent="-268288" eaLnBrk="1" hangingPunct="1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kontaktních alergenů – polyvalentní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(časté recidivy kontaktního ekzému nebo chronický průběh)</a:t>
            </a:r>
          </a:p>
          <a:p>
            <a:pPr marL="179388" indent="-179388" eaLnBrk="1" hangingPunct="1">
              <a:buFontTx/>
              <a:buChar char="-"/>
              <a:defRPr/>
            </a:pPr>
            <a:endParaRPr lang="cs-CZ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56548"/>
            <a:ext cx="7772400" cy="576064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alergeny dle lokalizace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ekzému</a:t>
            </a:r>
          </a:p>
          <a:p>
            <a:pPr marL="0" indent="0">
              <a:buNone/>
              <a:defRPr/>
            </a:pPr>
            <a:r>
              <a:rPr lang="cs-CZ" sz="30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bličej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krk</a:t>
            </a:r>
            <a:endParaRPr lang="cs-CZ" sz="3000" b="1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indent="-268288">
              <a:buFontTx/>
              <a:buChar char="-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kosmetické přípravky – jejich obsahové komponenty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(často parfémové složky, látky přírodní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povahy)</a:t>
            </a:r>
            <a:endParaRPr lang="cs-CZ" sz="3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arvy na vlasy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bruby brýlí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apky do očí</a:t>
            </a:r>
          </a:p>
          <a:p>
            <a:pPr marL="268288" indent="-268288">
              <a:buFontTx/>
              <a:buChar char="-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ýpary na pracovišti</a:t>
            </a:r>
          </a:p>
          <a:p>
            <a:pPr marL="0" indent="0"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další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3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ik_00008"/>
          <p:cNvPicPr>
            <a:picLocks noChangeAspect="1" noChangeArrowheads="1"/>
          </p:cNvPicPr>
          <p:nvPr/>
        </p:nvPicPr>
        <p:blipFill>
          <a:blip r:embed="rId2" cstate="print"/>
          <a:srcRect t="5669"/>
          <a:stretch>
            <a:fillRect/>
          </a:stretch>
        </p:blipFill>
        <p:spPr bwMode="auto">
          <a:xfrm>
            <a:off x="0" y="0"/>
            <a:ext cx="9144000" cy="64692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nikl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(mince – pokladní)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ik_00009"/>
          <p:cNvPicPr>
            <a:picLocks noChangeAspect="1" noChangeArrowheads="1"/>
          </p:cNvPicPr>
          <p:nvPr/>
        </p:nvPicPr>
        <p:blipFill>
          <a:blip r:embed="rId2" cstate="print"/>
          <a:srcRect b="5669"/>
          <a:stretch>
            <a:fillRect/>
          </a:stretch>
        </p:blipFill>
        <p:spPr bwMode="auto">
          <a:xfrm>
            <a:off x="0" y="0"/>
            <a:ext cx="9144000" cy="64692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nikl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(obruby brýlí z nikelinu)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ik_00010"/>
          <p:cNvPicPr>
            <a:picLocks noChangeAspect="1" noChangeArrowheads="1"/>
          </p:cNvPicPr>
          <p:nvPr/>
        </p:nvPicPr>
        <p:blipFill>
          <a:blip r:embed="rId2" cstate="print"/>
          <a:srcRect t="6824"/>
          <a:stretch>
            <a:fillRect/>
          </a:stretch>
        </p:blipFill>
        <p:spPr bwMode="auto">
          <a:xfrm>
            <a:off x="0" y="0"/>
            <a:ext cx="9144000" cy="638996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sdružená přecitlivělost – nikl – kobalt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7068" y="1135063"/>
            <a:ext cx="6991316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odpovídá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extrinsické</a:t>
            </a:r>
            <a:r>
              <a:rPr lang="cs-CZ" sz="3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formě</a:t>
            </a:r>
            <a:r>
              <a:rPr lang="cs-CZ" sz="3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60-80 %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pacientů s AE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navíc tvorba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</a:t>
            </a:r>
            <a:r>
              <a:rPr lang="cs-C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protilátek proti        </a:t>
            </a:r>
            <a:r>
              <a:rPr lang="cs-CZ" sz="3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autoantigenům</a:t>
            </a:r>
            <a:r>
              <a:rPr lang="cs-CZ" sz="3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(proteiny </a:t>
            </a:r>
            <a:r>
              <a:rPr lang="cs-CZ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keratinocytů</a:t>
            </a:r>
            <a:r>
              <a:rPr 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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uvolňování </a:t>
            </a:r>
            <a:r>
              <a:rPr lang="cs-CZ" sz="30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autoantigenů</a:t>
            </a:r>
            <a:r>
              <a:rPr lang="cs-CZ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vyvolává škrábání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ik_00011"/>
          <p:cNvPicPr>
            <a:picLocks noChangeAspect="1" noChangeArrowheads="1"/>
          </p:cNvPicPr>
          <p:nvPr/>
        </p:nvPicPr>
        <p:blipFill>
          <a:blip r:embed="rId2" cstate="print"/>
          <a:srcRect t="7087" b="4252"/>
          <a:stretch>
            <a:fillRect/>
          </a:stretch>
        </p:blipFill>
        <p:spPr bwMode="auto">
          <a:xfrm>
            <a:off x="0" y="0"/>
            <a:ext cx="9144000" cy="6080425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148064" y="2636912"/>
            <a:ext cx="1224136" cy="504056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61107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nikl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(obruby brýlí z nikelinu) </a:t>
            </a:r>
          </a:p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dermatitis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periorbitalis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(lokální kortikosteroidy)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35696" y="2348880"/>
            <a:ext cx="1152128" cy="504056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ik_00006"/>
          <p:cNvPicPr>
            <a:picLocks noChangeAspect="1" noChangeArrowheads="1"/>
          </p:cNvPicPr>
          <p:nvPr/>
        </p:nvPicPr>
        <p:blipFill>
          <a:blip r:embed="rId2" cstate="print">
            <a:lum bright="-8000"/>
          </a:blip>
          <a:srcRect t="6296"/>
          <a:stretch>
            <a:fillRect/>
          </a:stretch>
        </p:blipFill>
        <p:spPr bwMode="auto">
          <a:xfrm>
            <a:off x="0" y="0"/>
            <a:ext cx="9144000" cy="642624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64294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nikl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(náhrdelník z bižuterie)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ik_0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384398" y="2819428"/>
            <a:ext cx="576263" cy="192141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72683" y="2968077"/>
            <a:ext cx="576263" cy="192141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44008" y="1052736"/>
            <a:ext cx="4499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chloramfenikol, 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Chamommilae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ik_0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4048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4048" y="1124744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prof. – epoxidy 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88696" y="2800592"/>
            <a:ext cx="720080" cy="26836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01512" y="2728584"/>
            <a:ext cx="720080" cy="26836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ik_0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2" cy="6858000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75350" y="2564904"/>
            <a:ext cx="672314" cy="216024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499992" y="1124744"/>
            <a:ext cx="464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oční kapky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(Neomycin)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47034" y="2483271"/>
            <a:ext cx="672314" cy="216024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ik_0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21196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 rot="20740548">
            <a:off x="1188595" y="3000146"/>
            <a:ext cx="577513" cy="13248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211960" y="1124744"/>
            <a:ext cx="49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formaldehyd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(lepidla)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Bronopol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(kosmetické přípravky)</a:t>
            </a:r>
            <a:endParaRPr lang="cs-CZ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 rot="21102288">
            <a:off x="2870884" y="2686630"/>
            <a:ext cx="577513" cy="13248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ik_0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ik_00017"/>
          <p:cNvPicPr>
            <a:picLocks noChangeAspect="1" noChangeArrowheads="1"/>
          </p:cNvPicPr>
          <p:nvPr/>
        </p:nvPicPr>
        <p:blipFill>
          <a:blip r:embed="rId2" cstate="print"/>
          <a:srcRect t="4253"/>
          <a:stretch>
            <a:fillRect/>
          </a:stretch>
        </p:blipFill>
        <p:spPr bwMode="auto">
          <a:xfrm>
            <a:off x="0" y="-8493"/>
            <a:ext cx="9144000" cy="633670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63890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propylgalát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Chamommilae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Nik_0001_200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4800" cy="6096000"/>
          </a:xfrm>
          <a:prstGeom prst="rect">
            <a:avLst/>
          </a:prstGeom>
          <a:noFill/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080125"/>
            <a:ext cx="4114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(antiperspirant) </a:t>
            </a:r>
            <a:endParaRPr lang="cs-CZ" sz="20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084" name="Picture 4" descr="Obr_Stránka_06_Obraz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4343400" y="3490913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       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(voda po holení)</a:t>
            </a:r>
            <a:endParaRPr lang="cs-CZ" sz="20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086" name="Picture 6" descr="Obr_Stránka_06_Obraz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2937" y="4473256"/>
            <a:ext cx="2538191" cy="2188096"/>
          </a:xfrm>
          <a:prstGeom prst="rect">
            <a:avLst/>
          </a:prstGeom>
          <a:noFill/>
        </p:spPr>
      </p:pic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858000" y="5653053"/>
            <a:ext cx="2057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    – alergická reakce            na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-mix</a:t>
            </a:r>
            <a:endParaRPr lang="cs-CZ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577802"/>
              </p:ext>
            </p:extLst>
          </p:nvPr>
        </p:nvGraphicFramePr>
        <p:xfrm>
          <a:off x="0" y="0"/>
          <a:ext cx="5943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Photo Editor Photo" r:id="rId3" imgW="4990476" imgH="4858428" progId="">
                  <p:embed/>
                </p:oleObj>
              </mc:Choice>
              <mc:Fallback>
                <p:oleObj name="Photo Editor Photo" r:id="rId3" imgW="4990476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43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813748"/>
              </p:ext>
            </p:extLst>
          </p:nvPr>
        </p:nvGraphicFramePr>
        <p:xfrm>
          <a:off x="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Photo Editor Photo" r:id="rId5" imgW="7542857" imgH="4858428" progId="">
                  <p:embed/>
                </p:oleObj>
              </mc:Choice>
              <mc:Fallback>
                <p:oleObj name="Photo Editor Photo" r:id="rId5" imgW="7542857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954051"/>
              </p:ext>
            </p:extLst>
          </p:nvPr>
        </p:nvGraphicFramePr>
        <p:xfrm>
          <a:off x="335280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Photo Editor Photo" r:id="rId7" imgW="7647619" imgH="4858428" progId="">
                  <p:embed/>
                </p:oleObj>
              </mc:Choice>
              <mc:Fallback>
                <p:oleObj name="Photo Editor Photo" r:id="rId7" imgW="7647619" imgH="485842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943600" y="898525"/>
            <a:ext cx="320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contactum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fragrance</a:t>
            </a:r>
            <a:r>
              <a:rPr 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(kosmetický krém)</a:t>
            </a:r>
            <a:endParaRPr lang="cs-CZ" sz="20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6477000" y="5089525"/>
            <a:ext cx="2133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Epikutánní testy   – alergická reakce na fragrance a skořicový alkohol</a:t>
            </a:r>
            <a:endParaRPr lang="cs-CZ" sz="20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2014</Words>
  <Application>Microsoft Office PowerPoint</Application>
  <PresentationFormat>Předvádění na obrazovce (4:3)</PresentationFormat>
  <Paragraphs>685</Paragraphs>
  <Slides>149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149</vt:i4>
      </vt:variant>
    </vt:vector>
  </HeadingPairs>
  <TitlesOfParts>
    <vt:vector size="152" baseType="lpstr">
      <vt:lpstr>Motiv sady Office</vt:lpstr>
      <vt:lpstr>Photo Editor Photo</vt:lpstr>
      <vt:lpstr>Microsoft Word 97 - 2003 Document</vt:lpstr>
      <vt:lpstr>Atopický ekzém</vt:lpstr>
      <vt:lpstr>Prezentace aplikace PowerPoint</vt:lpstr>
      <vt:lpstr>Eczema atopicum                                      – epidemiologické údaje</vt:lpstr>
      <vt:lpstr>Prezentace aplikace PowerPoint</vt:lpstr>
      <vt:lpstr>Eczema atopicum                                – epidemiologické údaje</vt:lpstr>
      <vt:lpstr>Prezentace aplikace PowerPoint</vt:lpstr>
      <vt:lpstr>Atopický ekzém</vt:lpstr>
      <vt:lpstr>Prezentace aplikace PowerPoint</vt:lpstr>
      <vt:lpstr>Prezentace aplikace PowerPoint</vt:lpstr>
      <vt:lpstr>Extrinsická forma – smíšený typ přecitlivělosti</vt:lpstr>
      <vt:lpstr>Charakteristika alergenů</vt:lpstr>
      <vt:lpstr>Diagnostika</vt:lpstr>
      <vt:lpstr>Prezentace aplikace PowerPoint</vt:lpstr>
      <vt:lpstr>Prezentace aplikace PowerPoint</vt:lpstr>
      <vt:lpstr>Prezentace aplikace PowerPoint</vt:lpstr>
      <vt:lpstr>Atopický ekzém – kožní bariéra</vt:lpstr>
      <vt:lpstr>Porucha kožní bariéry</vt:lpstr>
      <vt:lpstr>Porucha kožní bariéry</vt:lpstr>
      <vt:lpstr>Prezentace aplikace PowerPoint</vt:lpstr>
      <vt:lpstr>Porucha bariérové funkce u AE</vt:lpstr>
      <vt:lpstr>Faktory udržující chronicitu                nebo vedoucí k provokaci           atopického ekzému</vt:lpstr>
      <vt:lpstr>Prezentace aplikace PowerPoint</vt:lpstr>
      <vt:lpstr>Prezentace aplikace PowerPoint</vt:lpstr>
      <vt:lpstr>Faktory udržující chronicitu nebo vedoucí k provokaci atopického ekzému</vt:lpstr>
      <vt:lpstr>Faktory udržující chronicitu nebo vedoucí k provokaci atopického ekzému</vt:lpstr>
      <vt:lpstr>Morfologie – lokalizace                    – závislost na věku </vt:lpstr>
      <vt:lpstr>Prezentace aplikace PowerPoint</vt:lpstr>
      <vt:lpstr>Prezentace aplikace PowerPoint</vt:lpstr>
      <vt:lpstr>Morfologie – lokalizace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Komplikace atopického ekzému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         – kontaktní přecitlivělost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– diferenciální diagnostika </vt:lpstr>
      <vt:lpstr>Volba povolání – obecné zásady</vt:lpstr>
      <vt:lpstr>Nevhodné pracovní zařazení</vt:lpstr>
      <vt:lpstr>Nevhodné pracovní zařazení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Kontaktní ekzém – kontaktní senzibilizace – IV. typ přecitlivělosti</vt:lpstr>
      <vt:lpstr>Prezentace aplikace PowerPoint</vt:lpstr>
      <vt:lpstr>Prezentace aplikace PowerPoint</vt:lpstr>
      <vt:lpstr>Prezentace aplikace PowerPoint</vt:lpstr>
      <vt:lpstr>Prezentace aplikace PowerPoint</vt:lpstr>
      <vt:lpstr>Kontaktní ekzém</vt:lpstr>
      <vt:lpstr>Kontaktní ekzém</vt:lpstr>
      <vt:lpstr>Kontaktní ekzém</vt:lpstr>
      <vt:lpstr>Kontaktní ekzém</vt:lpstr>
      <vt:lpstr>Kontaktní ekzém</vt:lpstr>
      <vt:lpstr>Kontaktní ekzém</vt:lpstr>
      <vt:lpstr>Kontaktní ekzém – diagnostika</vt:lpstr>
      <vt:lpstr>Kontaktní ekzém – klinický obraz</vt:lpstr>
      <vt:lpstr>Prezentace aplikace PowerPoint</vt:lpstr>
      <vt:lpstr>Prezentace aplikace PowerPoint</vt:lpstr>
      <vt:lpstr>Evropská standardní sada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Možné nežádoucí reakce Ketoprofenu</vt:lpstr>
      <vt:lpstr>Možnosti skupinové přecitlivělosti Ketoprofenu s NSA – deriváty arylpropionové kyseliny</vt:lpstr>
      <vt:lpstr>Prezentace aplikace PowerPoint</vt:lpstr>
      <vt:lpstr>Další možnosti skupinové přecitlivělosti Ketoprofenu      se sloučeninami obsahujícími molekulu Benzophenonu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Mikrobiální ekzém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Dermatitis seborrhoica</vt:lpstr>
      <vt:lpstr>Dermatitis seborrhoica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Atopický ekzém</dc:title>
  <dc:creator>svobodova</dc:creator>
  <cp:lastModifiedBy>uziv</cp:lastModifiedBy>
  <cp:revision>128</cp:revision>
  <dcterms:created xsi:type="dcterms:W3CDTF">2011-05-20T08:55:15Z</dcterms:created>
  <dcterms:modified xsi:type="dcterms:W3CDTF">2021-03-09T09:16:19Z</dcterms:modified>
</cp:coreProperties>
</file>