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4528" y="414527"/>
            <a:ext cx="273685" cy="427990"/>
          </a:xfrm>
          <a:custGeom>
            <a:avLst/>
            <a:gdLst/>
            <a:ahLst/>
            <a:cxnLst/>
            <a:rect l="l" t="t" r="r" b="b"/>
            <a:pathLst>
              <a:path w="273684" h="427990">
                <a:moveTo>
                  <a:pt x="67023" y="0"/>
                </a:moveTo>
                <a:lnTo>
                  <a:pt x="0" y="0"/>
                </a:lnTo>
                <a:lnTo>
                  <a:pt x="0" y="427463"/>
                </a:lnTo>
                <a:lnTo>
                  <a:pt x="67023" y="427463"/>
                </a:lnTo>
                <a:lnTo>
                  <a:pt x="67023" y="0"/>
                </a:lnTo>
                <a:close/>
              </a:path>
              <a:path w="273684" h="427990">
                <a:moveTo>
                  <a:pt x="93405" y="0"/>
                </a:moveTo>
                <a:lnTo>
                  <a:pt x="72715" y="0"/>
                </a:lnTo>
                <a:lnTo>
                  <a:pt x="113424" y="427463"/>
                </a:lnTo>
                <a:lnTo>
                  <a:pt x="139200" y="427463"/>
                </a:lnTo>
                <a:lnTo>
                  <a:pt x="93405" y="0"/>
                </a:lnTo>
                <a:close/>
              </a:path>
              <a:path w="273684" h="427990">
                <a:moveTo>
                  <a:pt x="205622" y="0"/>
                </a:moveTo>
                <a:lnTo>
                  <a:pt x="179902" y="0"/>
                </a:lnTo>
                <a:lnTo>
                  <a:pt x="139200" y="427463"/>
                </a:lnTo>
                <a:lnTo>
                  <a:pt x="159823" y="427463"/>
                </a:lnTo>
                <a:lnTo>
                  <a:pt x="205622" y="0"/>
                </a:lnTo>
                <a:close/>
              </a:path>
              <a:path w="273684" h="427990">
                <a:moveTo>
                  <a:pt x="273251" y="0"/>
                </a:moveTo>
                <a:lnTo>
                  <a:pt x="206226" y="0"/>
                </a:lnTo>
                <a:lnTo>
                  <a:pt x="206226" y="427463"/>
                </a:lnTo>
                <a:lnTo>
                  <a:pt x="273251" y="427463"/>
                </a:lnTo>
                <a:lnTo>
                  <a:pt x="2732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8537" y="414527"/>
            <a:ext cx="216535" cy="433070"/>
          </a:xfrm>
          <a:custGeom>
            <a:avLst/>
            <a:gdLst/>
            <a:ahLst/>
            <a:cxnLst/>
            <a:rect l="l" t="t" r="r" b="b"/>
            <a:pathLst>
              <a:path w="216534" h="433069">
                <a:moveTo>
                  <a:pt x="67025" y="0"/>
                </a:moveTo>
                <a:lnTo>
                  <a:pt x="0" y="0"/>
                </a:lnTo>
                <a:lnTo>
                  <a:pt x="0" y="329511"/>
                </a:lnTo>
                <a:lnTo>
                  <a:pt x="8941" y="369549"/>
                </a:lnTo>
                <a:lnTo>
                  <a:pt x="32866" y="402338"/>
                </a:lnTo>
                <a:lnTo>
                  <a:pt x="67424" y="424493"/>
                </a:lnTo>
                <a:lnTo>
                  <a:pt x="108263" y="432631"/>
                </a:lnTo>
                <a:lnTo>
                  <a:pt x="149103" y="424493"/>
                </a:lnTo>
                <a:lnTo>
                  <a:pt x="183660" y="402338"/>
                </a:lnTo>
                <a:lnTo>
                  <a:pt x="207585" y="369549"/>
                </a:lnTo>
                <a:lnTo>
                  <a:pt x="208467" y="365602"/>
                </a:lnTo>
                <a:lnTo>
                  <a:pt x="108263" y="365602"/>
                </a:lnTo>
                <a:lnTo>
                  <a:pt x="93121" y="362781"/>
                </a:lnTo>
                <a:lnTo>
                  <a:pt x="79912" y="354643"/>
                </a:lnTo>
                <a:lnTo>
                  <a:pt x="70569" y="341669"/>
                </a:lnTo>
                <a:lnTo>
                  <a:pt x="67025" y="324343"/>
                </a:lnTo>
                <a:lnTo>
                  <a:pt x="67025" y="0"/>
                </a:lnTo>
                <a:close/>
              </a:path>
              <a:path w="216534" h="433069">
                <a:moveTo>
                  <a:pt x="216527" y="0"/>
                </a:moveTo>
                <a:lnTo>
                  <a:pt x="149502" y="0"/>
                </a:lnTo>
                <a:lnTo>
                  <a:pt x="149502" y="324343"/>
                </a:lnTo>
                <a:lnTo>
                  <a:pt x="145958" y="341669"/>
                </a:lnTo>
                <a:lnTo>
                  <a:pt x="136615" y="354643"/>
                </a:lnTo>
                <a:lnTo>
                  <a:pt x="123405" y="362781"/>
                </a:lnTo>
                <a:lnTo>
                  <a:pt x="108263" y="365602"/>
                </a:lnTo>
                <a:lnTo>
                  <a:pt x="208467" y="365602"/>
                </a:lnTo>
                <a:lnTo>
                  <a:pt x="216527" y="329511"/>
                </a:lnTo>
                <a:lnTo>
                  <a:pt x="21652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6442" y="414527"/>
            <a:ext cx="227329" cy="427990"/>
          </a:xfrm>
          <a:custGeom>
            <a:avLst/>
            <a:gdLst/>
            <a:ahLst/>
            <a:cxnLst/>
            <a:rect l="l" t="t" r="r" b="b"/>
            <a:pathLst>
              <a:path w="227330" h="427990">
                <a:moveTo>
                  <a:pt x="67025" y="0"/>
                </a:moveTo>
                <a:lnTo>
                  <a:pt x="0" y="0"/>
                </a:lnTo>
                <a:lnTo>
                  <a:pt x="0" y="427463"/>
                </a:lnTo>
                <a:lnTo>
                  <a:pt x="67025" y="427463"/>
                </a:lnTo>
                <a:lnTo>
                  <a:pt x="67025" y="0"/>
                </a:lnTo>
                <a:close/>
              </a:path>
              <a:path w="227330" h="427990">
                <a:moveTo>
                  <a:pt x="93617" y="0"/>
                </a:moveTo>
                <a:lnTo>
                  <a:pt x="67897" y="0"/>
                </a:lnTo>
                <a:lnTo>
                  <a:pt x="134050" y="427463"/>
                </a:lnTo>
                <a:lnTo>
                  <a:pt x="154669" y="427463"/>
                </a:lnTo>
                <a:lnTo>
                  <a:pt x="93617" y="0"/>
                </a:lnTo>
                <a:close/>
              </a:path>
              <a:path w="227330" h="427990">
                <a:moveTo>
                  <a:pt x="226845" y="0"/>
                </a:moveTo>
                <a:lnTo>
                  <a:pt x="159820" y="0"/>
                </a:lnTo>
                <a:lnTo>
                  <a:pt x="159820" y="427463"/>
                </a:lnTo>
                <a:lnTo>
                  <a:pt x="226845" y="427463"/>
                </a:lnTo>
                <a:lnTo>
                  <a:pt x="22684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60131" y="414527"/>
            <a:ext cx="186055" cy="427990"/>
          </a:xfrm>
          <a:custGeom>
            <a:avLst/>
            <a:gdLst/>
            <a:ahLst/>
            <a:cxnLst/>
            <a:rect l="l" t="t" r="r" b="b"/>
            <a:pathLst>
              <a:path w="186055" h="427990">
                <a:moveTo>
                  <a:pt x="185597" y="0"/>
                </a:moveTo>
                <a:lnTo>
                  <a:pt x="0" y="0"/>
                </a:lnTo>
                <a:lnTo>
                  <a:pt x="0" y="20154"/>
                </a:lnTo>
                <a:lnTo>
                  <a:pt x="56718" y="20154"/>
                </a:lnTo>
                <a:lnTo>
                  <a:pt x="56718" y="401701"/>
                </a:lnTo>
                <a:lnTo>
                  <a:pt x="0" y="401701"/>
                </a:lnTo>
                <a:lnTo>
                  <a:pt x="0" y="427469"/>
                </a:lnTo>
                <a:lnTo>
                  <a:pt x="185597" y="427469"/>
                </a:lnTo>
                <a:lnTo>
                  <a:pt x="185597" y="401701"/>
                </a:lnTo>
                <a:lnTo>
                  <a:pt x="123723" y="401701"/>
                </a:lnTo>
                <a:lnTo>
                  <a:pt x="123723" y="20154"/>
                </a:lnTo>
                <a:lnTo>
                  <a:pt x="185597" y="20154"/>
                </a:lnTo>
                <a:lnTo>
                  <a:pt x="18559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9684" y="1027609"/>
            <a:ext cx="263525" cy="433705"/>
          </a:xfrm>
          <a:custGeom>
            <a:avLst/>
            <a:gdLst/>
            <a:ahLst/>
            <a:cxnLst/>
            <a:rect l="l" t="t" r="r" b="b"/>
            <a:pathLst>
              <a:path w="263525" h="433705">
                <a:moveTo>
                  <a:pt x="36089" y="0"/>
                </a:moveTo>
                <a:lnTo>
                  <a:pt x="0" y="0"/>
                </a:lnTo>
                <a:lnTo>
                  <a:pt x="0" y="433094"/>
                </a:lnTo>
                <a:lnTo>
                  <a:pt x="36089" y="433094"/>
                </a:lnTo>
                <a:lnTo>
                  <a:pt x="36089" y="0"/>
                </a:lnTo>
                <a:close/>
              </a:path>
              <a:path w="263525" h="433705">
                <a:moveTo>
                  <a:pt x="56711" y="0"/>
                </a:moveTo>
                <a:lnTo>
                  <a:pt x="36089" y="0"/>
                </a:lnTo>
                <a:lnTo>
                  <a:pt x="108268" y="433094"/>
                </a:lnTo>
                <a:lnTo>
                  <a:pt x="134045" y="433094"/>
                </a:lnTo>
                <a:lnTo>
                  <a:pt x="56711" y="0"/>
                </a:lnTo>
                <a:close/>
              </a:path>
              <a:path w="263525" h="433705">
                <a:moveTo>
                  <a:pt x="226840" y="0"/>
                </a:moveTo>
                <a:lnTo>
                  <a:pt x="206220" y="0"/>
                </a:lnTo>
                <a:lnTo>
                  <a:pt x="134045" y="433094"/>
                </a:lnTo>
                <a:lnTo>
                  <a:pt x="154667" y="433094"/>
                </a:lnTo>
                <a:lnTo>
                  <a:pt x="226840" y="0"/>
                </a:lnTo>
                <a:close/>
              </a:path>
              <a:path w="263525" h="433705">
                <a:moveTo>
                  <a:pt x="262927" y="0"/>
                </a:moveTo>
                <a:lnTo>
                  <a:pt x="232007" y="0"/>
                </a:lnTo>
                <a:lnTo>
                  <a:pt x="232007" y="433094"/>
                </a:lnTo>
                <a:lnTo>
                  <a:pt x="262927" y="433094"/>
                </a:lnTo>
                <a:lnTo>
                  <a:pt x="26292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8834" y="1027925"/>
            <a:ext cx="211454" cy="433705"/>
          </a:xfrm>
          <a:custGeom>
            <a:avLst/>
            <a:gdLst/>
            <a:ahLst/>
            <a:cxnLst/>
            <a:rect l="l" t="t" r="r" b="b"/>
            <a:pathLst>
              <a:path w="211455" h="433705">
                <a:moveTo>
                  <a:pt x="211378" y="0"/>
                </a:moveTo>
                <a:lnTo>
                  <a:pt x="0" y="0"/>
                </a:lnTo>
                <a:lnTo>
                  <a:pt x="0" y="30492"/>
                </a:lnTo>
                <a:lnTo>
                  <a:pt x="0" y="190512"/>
                </a:lnTo>
                <a:lnTo>
                  <a:pt x="0" y="220992"/>
                </a:lnTo>
                <a:lnTo>
                  <a:pt x="0" y="401332"/>
                </a:lnTo>
                <a:lnTo>
                  <a:pt x="0" y="433082"/>
                </a:lnTo>
                <a:lnTo>
                  <a:pt x="211378" y="433082"/>
                </a:lnTo>
                <a:lnTo>
                  <a:pt x="211378" y="401332"/>
                </a:lnTo>
                <a:lnTo>
                  <a:pt x="36080" y="401332"/>
                </a:lnTo>
                <a:lnTo>
                  <a:pt x="36080" y="220992"/>
                </a:lnTo>
                <a:lnTo>
                  <a:pt x="201079" y="220992"/>
                </a:lnTo>
                <a:lnTo>
                  <a:pt x="201079" y="190512"/>
                </a:lnTo>
                <a:lnTo>
                  <a:pt x="36080" y="190512"/>
                </a:lnTo>
                <a:lnTo>
                  <a:pt x="36080" y="30492"/>
                </a:lnTo>
                <a:lnTo>
                  <a:pt x="211378" y="30492"/>
                </a:lnTo>
                <a:lnTo>
                  <a:pt x="21137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316760" y="1027609"/>
            <a:ext cx="211454" cy="433705"/>
          </a:xfrm>
          <a:custGeom>
            <a:avLst/>
            <a:gdLst/>
            <a:ahLst/>
            <a:cxnLst/>
            <a:rect l="l" t="t" r="r" b="b"/>
            <a:pathLst>
              <a:path w="211455" h="433705">
                <a:moveTo>
                  <a:pt x="108263" y="0"/>
                </a:moveTo>
                <a:lnTo>
                  <a:pt x="0" y="0"/>
                </a:lnTo>
                <a:lnTo>
                  <a:pt x="0" y="433094"/>
                </a:lnTo>
                <a:lnTo>
                  <a:pt x="108263" y="433094"/>
                </a:lnTo>
                <a:lnTo>
                  <a:pt x="148298" y="424958"/>
                </a:lnTo>
                <a:lnTo>
                  <a:pt x="181085" y="402803"/>
                </a:lnTo>
                <a:lnTo>
                  <a:pt x="181521" y="402158"/>
                </a:lnTo>
                <a:lnTo>
                  <a:pt x="30937" y="402158"/>
                </a:lnTo>
                <a:lnTo>
                  <a:pt x="30937" y="30939"/>
                </a:lnTo>
                <a:lnTo>
                  <a:pt x="181522" y="30939"/>
                </a:lnTo>
                <a:lnTo>
                  <a:pt x="181085" y="30293"/>
                </a:lnTo>
                <a:lnTo>
                  <a:pt x="148298" y="8137"/>
                </a:lnTo>
                <a:lnTo>
                  <a:pt x="108263" y="0"/>
                </a:lnTo>
                <a:close/>
              </a:path>
              <a:path w="211455" h="433705">
                <a:moveTo>
                  <a:pt x="181522" y="30939"/>
                </a:moveTo>
                <a:lnTo>
                  <a:pt x="108263" y="30939"/>
                </a:lnTo>
                <a:lnTo>
                  <a:pt x="134765" y="36415"/>
                </a:lnTo>
                <a:lnTo>
                  <a:pt x="157884" y="51557"/>
                </a:lnTo>
                <a:lnTo>
                  <a:pt x="174236" y="74435"/>
                </a:lnTo>
                <a:lnTo>
                  <a:pt x="180439" y="103119"/>
                </a:lnTo>
                <a:lnTo>
                  <a:pt x="180439" y="329977"/>
                </a:lnTo>
                <a:lnTo>
                  <a:pt x="174236" y="358656"/>
                </a:lnTo>
                <a:lnTo>
                  <a:pt x="157884" y="381535"/>
                </a:lnTo>
                <a:lnTo>
                  <a:pt x="134765" y="396680"/>
                </a:lnTo>
                <a:lnTo>
                  <a:pt x="108263" y="402158"/>
                </a:lnTo>
                <a:lnTo>
                  <a:pt x="181521" y="402158"/>
                </a:lnTo>
                <a:lnTo>
                  <a:pt x="203240" y="370015"/>
                </a:lnTo>
                <a:lnTo>
                  <a:pt x="211377" y="329977"/>
                </a:lnTo>
                <a:lnTo>
                  <a:pt x="211377" y="103119"/>
                </a:lnTo>
                <a:lnTo>
                  <a:pt x="203240" y="63082"/>
                </a:lnTo>
                <a:lnTo>
                  <a:pt x="181522" y="30939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437" y="2015744"/>
            <a:ext cx="11387124" cy="1815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81360" y="6048755"/>
            <a:ext cx="153178" cy="239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41473" y="6048755"/>
            <a:ext cx="121380" cy="242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81347" y="6048755"/>
            <a:ext cx="127164" cy="239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635677" y="6048768"/>
            <a:ext cx="104139" cy="239395"/>
          </a:xfrm>
          <a:custGeom>
            <a:avLst/>
            <a:gdLst/>
            <a:ahLst/>
            <a:cxnLst/>
            <a:rect l="l" t="t" r="r" b="b"/>
            <a:pathLst>
              <a:path w="104140" h="239395">
                <a:moveTo>
                  <a:pt x="104038" y="0"/>
                </a:moveTo>
                <a:lnTo>
                  <a:pt x="0" y="0"/>
                </a:lnTo>
                <a:lnTo>
                  <a:pt x="0" y="11303"/>
                </a:lnTo>
                <a:lnTo>
                  <a:pt x="31788" y="11303"/>
                </a:lnTo>
                <a:lnTo>
                  <a:pt x="31788" y="224955"/>
                </a:lnTo>
                <a:lnTo>
                  <a:pt x="0" y="224955"/>
                </a:lnTo>
                <a:lnTo>
                  <a:pt x="0" y="239382"/>
                </a:lnTo>
                <a:lnTo>
                  <a:pt x="104038" y="239382"/>
                </a:lnTo>
                <a:lnTo>
                  <a:pt x="104038" y="224955"/>
                </a:lnTo>
                <a:lnTo>
                  <a:pt x="69354" y="224955"/>
                </a:lnTo>
                <a:lnTo>
                  <a:pt x="69354" y="11303"/>
                </a:lnTo>
                <a:lnTo>
                  <a:pt x="104038" y="11303"/>
                </a:lnTo>
                <a:lnTo>
                  <a:pt x="10403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884250" y="6392090"/>
            <a:ext cx="147391" cy="242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47247" y="6392303"/>
            <a:ext cx="118745" cy="242570"/>
          </a:xfrm>
          <a:custGeom>
            <a:avLst/>
            <a:gdLst/>
            <a:ahLst/>
            <a:cxnLst/>
            <a:rect l="l" t="t" r="r" b="b"/>
            <a:pathLst>
              <a:path w="118745" h="242570">
                <a:moveTo>
                  <a:pt x="118491" y="0"/>
                </a:moveTo>
                <a:lnTo>
                  <a:pt x="0" y="0"/>
                </a:lnTo>
                <a:lnTo>
                  <a:pt x="0" y="16497"/>
                </a:lnTo>
                <a:lnTo>
                  <a:pt x="0" y="106616"/>
                </a:lnTo>
                <a:lnTo>
                  <a:pt x="0" y="124396"/>
                </a:lnTo>
                <a:lnTo>
                  <a:pt x="0" y="224675"/>
                </a:lnTo>
                <a:lnTo>
                  <a:pt x="0" y="242443"/>
                </a:lnTo>
                <a:lnTo>
                  <a:pt x="118491" y="242443"/>
                </a:lnTo>
                <a:lnTo>
                  <a:pt x="118491" y="224675"/>
                </a:lnTo>
                <a:lnTo>
                  <a:pt x="20231" y="224675"/>
                </a:lnTo>
                <a:lnTo>
                  <a:pt x="20231" y="124396"/>
                </a:lnTo>
                <a:lnTo>
                  <a:pt x="112712" y="124396"/>
                </a:lnTo>
                <a:lnTo>
                  <a:pt x="112712" y="106616"/>
                </a:lnTo>
                <a:lnTo>
                  <a:pt x="20231" y="106616"/>
                </a:lnTo>
                <a:lnTo>
                  <a:pt x="20231" y="16497"/>
                </a:lnTo>
                <a:lnTo>
                  <a:pt x="118491" y="16497"/>
                </a:lnTo>
                <a:lnTo>
                  <a:pt x="11849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87132" y="6392090"/>
            <a:ext cx="118493" cy="24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591692"/>
            <a:ext cx="10776915" cy="114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244" y="1636547"/>
            <a:ext cx="10665510" cy="414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109"/>
            <a:ext cx="24701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B-lymfocyt" TargetMode="External"/><Relationship Id="rId2" Type="http://schemas.openxmlformats.org/officeDocument/2006/relationships/hyperlink" Target="https://www.wikiskripta.eu/w/Chemotax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Bu%C5%88ky_c%C3%A9vn%C3%ADho_endotelu" TargetMode="External"/><Relationship Id="rId5" Type="http://schemas.openxmlformats.org/officeDocument/2006/relationships/hyperlink" Target="https://www.wikiskripta.eu/w/Vazivo" TargetMode="External"/><Relationship Id="rId4" Type="http://schemas.openxmlformats.org/officeDocument/2006/relationships/hyperlink" Target="https://www.wikiskripta.eu/w/Dendritick%C3%A9_bu%C5%88ky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Makrof%C3%A1gy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wikiskripta.eu/w/Neutrofiln%C3%AD_granulocy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wikiskripta.eu/w/%C4%8Cerven%C3%A9_krvinky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wikiskripta.eu/w/Plazmatick%C3%A9_b%C3%ADlkovin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eritonitida" TargetMode="External"/><Relationship Id="rId2" Type="http://schemas.openxmlformats.org/officeDocument/2006/relationships/hyperlink" Target="https://www.wikiskripta.eu/w/Nekr%C3%B3z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eritoneum" TargetMode="External"/><Relationship Id="rId2" Type="http://schemas.openxmlformats.org/officeDocument/2006/relationships/hyperlink" Target="https://www.wikiskripta.eu/w/Nekr%C3%B3z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985"/>
              </a:spcBef>
            </a:pPr>
            <a:r>
              <a:rPr dirty="0"/>
              <a:t>Patofyziologie </a:t>
            </a:r>
            <a:r>
              <a:rPr spc="-5" dirty="0"/>
              <a:t>chronického </a:t>
            </a:r>
            <a:r>
              <a:rPr dirty="0"/>
              <a:t>zánětu,  </a:t>
            </a:r>
            <a:r>
              <a:rPr spc="-5" dirty="0"/>
              <a:t>etiopatogeneze, </a:t>
            </a:r>
            <a:r>
              <a:rPr dirty="0"/>
              <a:t>důsledky, </a:t>
            </a:r>
            <a:r>
              <a:rPr spc="-5" dirty="0"/>
              <a:t>systémový  </a:t>
            </a:r>
            <a:r>
              <a:rPr dirty="0"/>
              <a:t>zánět, SIRS,</a:t>
            </a:r>
            <a:r>
              <a:rPr spc="-20" dirty="0"/>
              <a:t> </a:t>
            </a:r>
            <a:r>
              <a:rPr dirty="0"/>
              <a:t>MODS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5978" y="4111828"/>
            <a:ext cx="2295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Julie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Dobrovolná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4284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Adaptivní</a:t>
            </a:r>
            <a:r>
              <a:rPr spc="-60" dirty="0"/>
              <a:t> </a:t>
            </a:r>
            <a:r>
              <a:rPr spc="-5" dirty="0"/>
              <a:t>imunita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8849" y="1585620"/>
            <a:ext cx="861123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6860" indent="-180340">
              <a:lnSpc>
                <a:spcPct val="1071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5" dirty="0">
                <a:latin typeface="Arial"/>
                <a:cs typeface="Arial"/>
              </a:rPr>
              <a:t>Založená na </a:t>
            </a:r>
            <a:r>
              <a:rPr sz="2800" dirty="0">
                <a:latin typeface="Arial"/>
                <a:cs typeface="Arial"/>
              </a:rPr>
              <a:t>rezistenci </a:t>
            </a:r>
            <a:r>
              <a:rPr sz="2800" spc="-5" dirty="0">
                <a:latin typeface="Arial"/>
                <a:cs typeface="Arial"/>
              </a:rPr>
              <a:t>získané během života  Spoléhá na genetické pozadí jedince i buněčný růst  Reakce je pomalejší, v </a:t>
            </a:r>
            <a:r>
              <a:rPr sz="2800" dirty="0">
                <a:latin typeface="Arial"/>
                <a:cs typeface="Arial"/>
              </a:rPr>
              <a:t>řádu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dní</a:t>
            </a:r>
            <a:endParaRPr sz="2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245"/>
              </a:spcBef>
            </a:pP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konkrétní</a:t>
            </a:r>
            <a:endParaRPr sz="2800">
              <a:latin typeface="Arial"/>
              <a:cs typeface="Arial"/>
            </a:endParaRPr>
          </a:p>
          <a:p>
            <a:pPr marL="192405" marR="551815">
              <a:lnSpc>
                <a:spcPct val="107100"/>
              </a:lnSpc>
            </a:pPr>
            <a:r>
              <a:rPr sz="2800" spc="-5" dirty="0">
                <a:latin typeface="Arial"/>
                <a:cs typeface="Arial"/>
              </a:rPr>
              <a:t>Každá buňka reaguje na jeden epitop </a:t>
            </a:r>
            <a:r>
              <a:rPr sz="2800" dirty="0">
                <a:latin typeface="Arial"/>
                <a:cs typeface="Arial"/>
              </a:rPr>
              <a:t>na </a:t>
            </a:r>
            <a:r>
              <a:rPr sz="2800" spc="-5" dirty="0">
                <a:latin typeface="Arial"/>
                <a:cs typeface="Arial"/>
              </a:rPr>
              <a:t>antigenu  Má anamnestickou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paměť</a:t>
            </a:r>
            <a:endParaRPr sz="2800">
              <a:latin typeface="Arial"/>
              <a:cs typeface="Arial"/>
            </a:endParaRPr>
          </a:p>
          <a:p>
            <a:pPr marL="192405" marR="5080">
              <a:lnSpc>
                <a:spcPct val="1071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Opakovaná expozice </a:t>
            </a:r>
            <a:r>
              <a:rPr sz="2800" dirty="0">
                <a:latin typeface="Arial"/>
                <a:cs typeface="Arial"/>
              </a:rPr>
              <a:t>vede </a:t>
            </a:r>
            <a:r>
              <a:rPr sz="2800" spc="-5" dirty="0">
                <a:latin typeface="Arial"/>
                <a:cs typeface="Arial"/>
              </a:rPr>
              <a:t>k rychlejší a silnější reakci  Vede k klonální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expanzi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7812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Adaptivní imunita -</a:t>
            </a:r>
            <a:r>
              <a:rPr spc="-25" dirty="0"/>
              <a:t> </a:t>
            </a:r>
            <a:r>
              <a:rPr spc="-5" dirty="0"/>
              <a:t>mechanismy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7127" y="1965705"/>
            <a:ext cx="4413250" cy="391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15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1500" b="1" spc="-5" dirty="0">
                <a:latin typeface="Arial"/>
                <a:cs typeface="Arial"/>
              </a:rPr>
              <a:t>Buněčně zprostředkovaná imunitní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odpověď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(CMIR)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T-lymfocyty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Eliminace </a:t>
            </a:r>
            <a:r>
              <a:rPr sz="1500" dirty="0">
                <a:latin typeface="Arial"/>
                <a:cs typeface="Arial"/>
              </a:rPr>
              <a:t>intracelulárních mikrobů, které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přežívají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uvnitř fagocytů </a:t>
            </a:r>
            <a:r>
              <a:rPr sz="1500" dirty="0">
                <a:latin typeface="Arial"/>
                <a:cs typeface="Arial"/>
              </a:rPr>
              <a:t>nebo jiných </a:t>
            </a:r>
            <a:r>
              <a:rPr sz="1500" spc="-5" dirty="0">
                <a:latin typeface="Arial"/>
                <a:cs typeface="Arial"/>
              </a:rPr>
              <a:t>infikovaných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buněk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Humorální imunitní </a:t>
            </a:r>
            <a:r>
              <a:rPr sz="1500" b="1" spc="-10" dirty="0">
                <a:latin typeface="Arial"/>
                <a:cs typeface="Arial"/>
              </a:rPr>
              <a:t>odpověď</a:t>
            </a:r>
            <a:r>
              <a:rPr sz="1500" b="1" dirty="0">
                <a:latin typeface="Arial"/>
                <a:cs typeface="Arial"/>
              </a:rPr>
              <a:t> (HIR)</a:t>
            </a:r>
            <a:endParaRPr sz="1500">
              <a:latin typeface="Arial"/>
              <a:cs typeface="Arial"/>
            </a:endParaRPr>
          </a:p>
          <a:p>
            <a:pPr marL="192405" marR="1772285">
              <a:lnSpc>
                <a:spcPct val="200000"/>
              </a:lnSpc>
            </a:pPr>
            <a:r>
              <a:rPr sz="1500" spc="-5" dirty="0">
                <a:latin typeface="Arial"/>
                <a:cs typeface="Arial"/>
              </a:rPr>
              <a:t>B-lymfocyty  zprostředkovaná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protilátkami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Eliminace </a:t>
            </a:r>
            <a:r>
              <a:rPr sz="1500" dirty="0">
                <a:latin typeface="Arial"/>
                <a:cs typeface="Arial"/>
              </a:rPr>
              <a:t>intracelulárních mikrobů či </a:t>
            </a:r>
            <a:r>
              <a:rPr sz="1500" spc="-5" dirty="0">
                <a:latin typeface="Arial"/>
                <a:cs typeface="Arial"/>
              </a:rPr>
              <a:t>jejich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toxinů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92140" y="1743455"/>
            <a:ext cx="5398008" cy="4515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07" y="266446"/>
            <a:ext cx="7812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Adaptivní </a:t>
            </a:r>
            <a:r>
              <a:rPr spc="-5" dirty="0"/>
              <a:t>imunita -</a:t>
            </a:r>
            <a:r>
              <a:rPr spc="10" dirty="0"/>
              <a:t> </a:t>
            </a:r>
            <a:r>
              <a:rPr spc="-5" dirty="0"/>
              <a:t>mechanismy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4611" y="1449324"/>
            <a:ext cx="10883265" cy="4351020"/>
            <a:chOff x="324611" y="1449324"/>
            <a:chExt cx="10883265" cy="4351020"/>
          </a:xfrm>
        </p:grpSpPr>
        <p:sp>
          <p:nvSpPr>
            <p:cNvPr id="4" name="object 4"/>
            <p:cNvSpPr/>
            <p:nvPr/>
          </p:nvSpPr>
          <p:spPr>
            <a:xfrm>
              <a:off x="324611" y="1449324"/>
              <a:ext cx="5536692" cy="4351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1303" y="1802892"/>
              <a:ext cx="5346192" cy="3959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95" y="94234"/>
            <a:ext cx="1179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MHC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961" y="1076070"/>
            <a:ext cx="6200775" cy="481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1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1400" b="1" spc="-5" dirty="0">
                <a:latin typeface="Arial"/>
                <a:cs typeface="Arial"/>
              </a:rPr>
              <a:t>Hlavní </a:t>
            </a:r>
            <a:r>
              <a:rPr sz="1400" b="1" spc="-10" dirty="0">
                <a:latin typeface="Arial"/>
                <a:cs typeface="Arial"/>
              </a:rPr>
              <a:t>histokompatibilní </a:t>
            </a:r>
            <a:r>
              <a:rPr sz="1400" b="1" spc="-5" dirty="0">
                <a:latin typeface="Arial"/>
                <a:cs typeface="Arial"/>
              </a:rPr>
              <a:t>komplex </a:t>
            </a:r>
            <a:r>
              <a:rPr sz="1400" spc="-5" dirty="0">
                <a:latin typeface="Arial"/>
                <a:cs typeface="Arial"/>
              </a:rPr>
              <a:t>(MHC) je součástí genomu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všech</a:t>
            </a:r>
            <a:endParaRPr sz="1400">
              <a:latin typeface="Arial"/>
              <a:cs typeface="Arial"/>
            </a:endParaRPr>
          </a:p>
          <a:p>
            <a:pPr marL="192405" marR="610870" algn="just">
              <a:lnSpc>
                <a:spcPct val="214299"/>
              </a:lnSpc>
            </a:pPr>
            <a:r>
              <a:rPr sz="1400" spc="-5" dirty="0">
                <a:latin typeface="Arial"/>
                <a:cs typeface="Arial"/>
              </a:rPr>
              <a:t>obratlovců, které kódují molekuly důležité pro imunitní rozpoznávání.  </a:t>
            </a:r>
            <a:r>
              <a:rPr sz="1400" dirty="0">
                <a:latin typeface="Arial"/>
                <a:cs typeface="Arial"/>
              </a:rPr>
              <a:t>U </a:t>
            </a:r>
            <a:r>
              <a:rPr sz="1400" spc="-5" dirty="0">
                <a:latin typeface="Arial"/>
                <a:cs typeface="Arial"/>
              </a:rPr>
              <a:t>lidí je MHC shluk genů umístěných na chromozomu 6, které kódují  proteiny MHC nazývané </a:t>
            </a:r>
            <a:r>
              <a:rPr sz="1400" dirty="0">
                <a:latin typeface="Arial"/>
                <a:cs typeface="Arial"/>
              </a:rPr>
              <a:t>také </a:t>
            </a:r>
            <a:r>
              <a:rPr sz="1400" b="1" spc="-5" dirty="0">
                <a:latin typeface="Arial"/>
                <a:cs typeface="Arial"/>
              </a:rPr>
              <a:t>lidský </a:t>
            </a:r>
            <a:r>
              <a:rPr sz="1400" b="1" spc="-10" dirty="0">
                <a:latin typeface="Arial"/>
                <a:cs typeface="Arial"/>
              </a:rPr>
              <a:t>leukocytární </a:t>
            </a:r>
            <a:r>
              <a:rPr sz="1400" b="1" spc="-5" dirty="0">
                <a:latin typeface="Arial"/>
                <a:cs typeface="Arial"/>
              </a:rPr>
              <a:t>antigen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(HLA).</a:t>
            </a:r>
            <a:endParaRPr sz="1400">
              <a:latin typeface="Arial"/>
              <a:cs typeface="Arial"/>
            </a:endParaRPr>
          </a:p>
          <a:p>
            <a:pPr marL="192405" marR="326390" algn="just">
              <a:lnSpc>
                <a:spcPct val="214299"/>
              </a:lnSpc>
            </a:pPr>
            <a:r>
              <a:rPr sz="1400" spc="-5" dirty="0">
                <a:latin typeface="Arial"/>
                <a:cs typeface="Arial"/>
              </a:rPr>
              <a:t>MHC proteiny jsou sadou proteinů na povrchu buněk </a:t>
            </a:r>
            <a:r>
              <a:rPr sz="1400" dirty="0">
                <a:latin typeface="Arial"/>
                <a:cs typeface="Arial"/>
              </a:rPr>
              <a:t>a v rámci </a:t>
            </a:r>
            <a:r>
              <a:rPr sz="1400" spc="-5" dirty="0">
                <a:latin typeface="Arial"/>
                <a:cs typeface="Arial"/>
              </a:rPr>
              <a:t>adaptivní  </a:t>
            </a:r>
            <a:r>
              <a:rPr sz="1400" dirty="0">
                <a:latin typeface="Arial"/>
                <a:cs typeface="Arial"/>
              </a:rPr>
              <a:t>části </a:t>
            </a:r>
            <a:r>
              <a:rPr sz="1400" spc="-5" dirty="0">
                <a:latin typeface="Arial"/>
                <a:cs typeface="Arial"/>
              </a:rPr>
              <a:t>imunitního systému jsou nutné pro prezentaci antigenu, </a:t>
            </a:r>
            <a:r>
              <a:rPr sz="1400" dirty="0">
                <a:latin typeface="Arial"/>
                <a:cs typeface="Arial"/>
              </a:rPr>
              <a:t>což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zase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92405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určuje jeho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histokompatibilitu.</a:t>
            </a:r>
            <a:endParaRPr sz="1400">
              <a:latin typeface="Arial"/>
              <a:cs typeface="Arial"/>
            </a:endParaRPr>
          </a:p>
          <a:p>
            <a:pPr marL="192405" marR="5080">
              <a:lnSpc>
                <a:spcPct val="214299"/>
              </a:lnSpc>
            </a:pPr>
            <a:r>
              <a:rPr sz="1400" b="1" spc="-5" dirty="0">
                <a:latin typeface="Arial"/>
                <a:cs typeface="Arial"/>
              </a:rPr>
              <a:t>Hlavní funkcí molekul </a:t>
            </a:r>
            <a:r>
              <a:rPr sz="1400" b="1" dirty="0">
                <a:latin typeface="Arial"/>
                <a:cs typeface="Arial"/>
              </a:rPr>
              <a:t>MHC je </a:t>
            </a:r>
            <a:r>
              <a:rPr sz="1400" b="1" spc="-5" dirty="0">
                <a:latin typeface="Arial"/>
                <a:cs typeface="Arial"/>
              </a:rPr>
              <a:t>vázat se na peptidové antigeny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zobrazit  </a:t>
            </a:r>
            <a:r>
              <a:rPr sz="1400" b="1" dirty="0">
                <a:latin typeface="Arial"/>
                <a:cs typeface="Arial"/>
              </a:rPr>
              <a:t>je </a:t>
            </a:r>
            <a:r>
              <a:rPr sz="1400" b="1" spc="-5" dirty="0">
                <a:latin typeface="Arial"/>
                <a:cs typeface="Arial"/>
              </a:rPr>
              <a:t>na buněčném povrchu </a:t>
            </a:r>
            <a:r>
              <a:rPr sz="1400" b="1" dirty="0">
                <a:latin typeface="Arial"/>
                <a:cs typeface="Arial"/>
              </a:rPr>
              <a:t>k </a:t>
            </a:r>
            <a:r>
              <a:rPr sz="1400" b="1" spc="-5" dirty="0">
                <a:latin typeface="Arial"/>
                <a:cs typeface="Arial"/>
              </a:rPr>
              <a:t>rozpoznání příslušnými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T-buňkami.</a:t>
            </a:r>
            <a:endParaRPr sz="1400">
              <a:latin typeface="Arial"/>
              <a:cs typeface="Arial"/>
            </a:endParaRPr>
          </a:p>
          <a:p>
            <a:pPr marL="192405" marR="147955">
              <a:lnSpc>
                <a:spcPct val="214299"/>
              </a:lnSpc>
            </a:pPr>
            <a:r>
              <a:rPr sz="1400" dirty="0">
                <a:latin typeface="Arial"/>
                <a:cs typeface="Arial"/>
              </a:rPr>
              <a:t>Z </a:t>
            </a:r>
            <a:r>
              <a:rPr sz="1400" spc="-5" dirty="0">
                <a:latin typeface="Arial"/>
                <a:cs typeface="Arial"/>
              </a:rPr>
              <a:t>mnoha genů </a:t>
            </a:r>
            <a:r>
              <a:rPr sz="1400" dirty="0">
                <a:latin typeface="Arial"/>
                <a:cs typeface="Arial"/>
              </a:rPr>
              <a:t>v </a:t>
            </a:r>
            <a:r>
              <a:rPr sz="1400" spc="-5" dirty="0">
                <a:latin typeface="Arial"/>
                <a:cs typeface="Arial"/>
              </a:rPr>
              <a:t>lidském MHC jsou považovány </a:t>
            </a:r>
            <a:r>
              <a:rPr sz="1400" dirty="0">
                <a:latin typeface="Arial"/>
                <a:cs typeface="Arial"/>
              </a:rPr>
              <a:t>za </a:t>
            </a:r>
            <a:r>
              <a:rPr sz="1400" spc="-5" dirty="0">
                <a:latin typeface="Arial"/>
                <a:cs typeface="Arial"/>
              </a:rPr>
              <a:t>důležité </a:t>
            </a:r>
            <a:r>
              <a:rPr sz="1400" spc="-10" dirty="0">
                <a:latin typeface="Arial"/>
                <a:cs typeface="Arial"/>
              </a:rPr>
              <a:t>ty, </a:t>
            </a:r>
            <a:r>
              <a:rPr sz="1400" spc="-5" dirty="0">
                <a:latin typeface="Arial"/>
                <a:cs typeface="Arial"/>
              </a:rPr>
              <a:t>které kódují  MHC proteiny </a:t>
            </a:r>
            <a:r>
              <a:rPr sz="1400" dirty="0">
                <a:latin typeface="Arial"/>
                <a:cs typeface="Arial"/>
              </a:rPr>
              <a:t>třídy I, třídy II a třídy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0407" y="1398761"/>
            <a:ext cx="4449836" cy="2426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429" y="118363"/>
            <a:ext cx="7359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Mechanismus působení </a:t>
            </a:r>
            <a:r>
              <a:rPr spc="-5" dirty="0"/>
              <a:t>MHC</a:t>
            </a:r>
            <a:r>
              <a:rPr spc="45" dirty="0"/>
              <a:t> </a:t>
            </a:r>
            <a:r>
              <a:rPr spc="-5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991" y="1412875"/>
            <a:ext cx="1077658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Glykoproteiny MHC třídy </a:t>
            </a:r>
            <a:r>
              <a:rPr sz="1200" dirty="0">
                <a:latin typeface="Arial"/>
                <a:cs typeface="Arial"/>
              </a:rPr>
              <a:t>I </a:t>
            </a:r>
            <a:r>
              <a:rPr sz="1200" spc="-5" dirty="0">
                <a:latin typeface="Arial"/>
                <a:cs typeface="Arial"/>
              </a:rPr>
              <a:t>představují antigeny endogenního původu </a:t>
            </a:r>
            <a:r>
              <a:rPr sz="1200" dirty="0">
                <a:latin typeface="Arial"/>
                <a:cs typeface="Arial"/>
              </a:rPr>
              <a:t>pro TCR </a:t>
            </a:r>
            <a:r>
              <a:rPr sz="1200" spc="-5" dirty="0">
                <a:latin typeface="Arial"/>
                <a:cs typeface="Arial"/>
              </a:rPr>
              <a:t>CD8+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T-buněk.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250100"/>
              </a:lnSpc>
            </a:pPr>
            <a:r>
              <a:rPr sz="1200" spc="-5" dirty="0">
                <a:latin typeface="Arial"/>
                <a:cs typeface="Arial"/>
              </a:rPr>
              <a:t>Endogenní </a:t>
            </a:r>
            <a:r>
              <a:rPr sz="1200" dirty="0">
                <a:latin typeface="Arial"/>
                <a:cs typeface="Arial"/>
              </a:rPr>
              <a:t>peptidy </a:t>
            </a:r>
            <a:r>
              <a:rPr sz="1200" spc="-5" dirty="0">
                <a:latin typeface="Arial"/>
                <a:cs typeface="Arial"/>
              </a:rPr>
              <a:t>pocházejí </a:t>
            </a:r>
            <a:r>
              <a:rPr sz="1200" dirty="0">
                <a:latin typeface="Arial"/>
                <a:cs typeface="Arial"/>
              </a:rPr>
              <a:t>z </a:t>
            </a:r>
            <a:r>
              <a:rPr sz="1200" spc="-5" dirty="0">
                <a:latin typeface="Arial"/>
                <a:cs typeface="Arial"/>
              </a:rPr>
              <a:t>degradace intracelulárních proteinů, včetně </a:t>
            </a:r>
            <a:r>
              <a:rPr sz="1200" spc="-10" dirty="0">
                <a:latin typeface="Arial"/>
                <a:cs typeface="Arial"/>
              </a:rPr>
              <a:t>virových </a:t>
            </a:r>
            <a:r>
              <a:rPr sz="1200" dirty="0">
                <a:latin typeface="Arial"/>
                <a:cs typeface="Arial"/>
              </a:rPr>
              <a:t>nebo </a:t>
            </a:r>
            <a:r>
              <a:rPr sz="1200" spc="-5" dirty="0">
                <a:latin typeface="Arial"/>
                <a:cs typeface="Arial"/>
              </a:rPr>
              <a:t>nádorových antigenů </a:t>
            </a:r>
            <a:r>
              <a:rPr sz="1200" dirty="0">
                <a:latin typeface="Arial"/>
                <a:cs typeface="Arial"/>
              </a:rPr>
              <a:t>v </a:t>
            </a:r>
            <a:r>
              <a:rPr sz="1200" spc="-5" dirty="0">
                <a:latin typeface="Arial"/>
                <a:cs typeface="Arial"/>
              </a:rPr>
              <a:t>infikovaných </a:t>
            </a:r>
            <a:r>
              <a:rPr sz="1200" spc="15" dirty="0">
                <a:latin typeface="Arial"/>
                <a:cs typeface="Arial"/>
              </a:rPr>
              <a:t>nebo </a:t>
            </a:r>
            <a:r>
              <a:rPr sz="1200" spc="-5" dirty="0">
                <a:latin typeface="Arial"/>
                <a:cs typeface="Arial"/>
              </a:rPr>
              <a:t>transformovaných buňkách,  prostřednictvím </a:t>
            </a:r>
            <a:r>
              <a:rPr sz="1200" b="1" spc="-5" dirty="0">
                <a:latin typeface="Arial"/>
                <a:cs typeface="Arial"/>
              </a:rPr>
              <a:t>proteazomu. </a:t>
            </a:r>
            <a:r>
              <a:rPr sz="1200" dirty="0">
                <a:latin typeface="Arial"/>
                <a:cs typeface="Arial"/>
              </a:rPr>
              <a:t>Produkty </a:t>
            </a:r>
            <a:r>
              <a:rPr sz="1200" spc="-5" dirty="0">
                <a:latin typeface="Arial"/>
                <a:cs typeface="Arial"/>
              </a:rPr>
              <a:t>degradace se </a:t>
            </a:r>
            <a:r>
              <a:rPr sz="1200" dirty="0">
                <a:latin typeface="Arial"/>
                <a:cs typeface="Arial"/>
              </a:rPr>
              <a:t>translokují z </a:t>
            </a:r>
            <a:r>
              <a:rPr sz="1200" spc="-5" dirty="0">
                <a:latin typeface="Arial"/>
                <a:cs typeface="Arial"/>
              </a:rPr>
              <a:t>cytoplazmy </a:t>
            </a:r>
            <a:r>
              <a:rPr sz="1200" dirty="0">
                <a:latin typeface="Arial"/>
                <a:cs typeface="Arial"/>
              </a:rPr>
              <a:t>do </a:t>
            </a:r>
            <a:r>
              <a:rPr sz="1200" spc="-5" dirty="0">
                <a:latin typeface="Arial"/>
                <a:cs typeface="Arial"/>
              </a:rPr>
              <a:t>endoplazmatického retikula (ER), </a:t>
            </a:r>
            <a:r>
              <a:rPr sz="1200" dirty="0">
                <a:latin typeface="Arial"/>
                <a:cs typeface="Arial"/>
              </a:rPr>
              <a:t>kde </a:t>
            </a:r>
            <a:r>
              <a:rPr sz="1200" spc="-5" dirty="0">
                <a:latin typeface="Arial"/>
                <a:cs typeface="Arial"/>
              </a:rPr>
              <a:t>jsou naneseny </a:t>
            </a:r>
            <a:r>
              <a:rPr sz="1200" dirty="0">
                <a:latin typeface="Arial"/>
                <a:cs typeface="Arial"/>
              </a:rPr>
              <a:t>na </a:t>
            </a:r>
            <a:r>
              <a:rPr sz="1200" spc="-5" dirty="0">
                <a:latin typeface="Arial"/>
                <a:cs typeface="Arial"/>
              </a:rPr>
              <a:t>molekuly MHC třídy </a:t>
            </a:r>
            <a:r>
              <a:rPr sz="1200" dirty="0">
                <a:latin typeface="Arial"/>
                <a:cs typeface="Arial"/>
              </a:rPr>
              <a:t>I  </a:t>
            </a:r>
            <a:r>
              <a:rPr sz="1200" spc="-5" dirty="0">
                <a:latin typeface="Arial"/>
                <a:cs typeface="Arial"/>
              </a:rPr>
              <a:t>prostřednictvím komplexu obsahujícího </a:t>
            </a:r>
            <a:r>
              <a:rPr sz="1200" dirty="0">
                <a:latin typeface="Arial"/>
                <a:cs typeface="Arial"/>
              </a:rPr>
              <a:t>peptid, který </a:t>
            </a:r>
            <a:r>
              <a:rPr sz="1200" spc="-5" dirty="0">
                <a:latin typeface="Arial"/>
                <a:cs typeface="Arial"/>
              </a:rPr>
              <a:t>zahrnuje </a:t>
            </a:r>
            <a:r>
              <a:rPr sz="1200" dirty="0">
                <a:latin typeface="Arial"/>
                <a:cs typeface="Arial"/>
              </a:rPr>
              <a:t>ER transportér </a:t>
            </a:r>
            <a:r>
              <a:rPr sz="1200" spc="-5" dirty="0">
                <a:latin typeface="Arial"/>
                <a:cs typeface="Arial"/>
              </a:rPr>
              <a:t>spojený </a:t>
            </a:r>
            <a:r>
              <a:rPr sz="1200" dirty="0">
                <a:latin typeface="Arial"/>
                <a:cs typeface="Arial"/>
              </a:rPr>
              <a:t>se </a:t>
            </a:r>
            <a:r>
              <a:rPr sz="1200" spc="-5" dirty="0">
                <a:latin typeface="Arial"/>
                <a:cs typeface="Arial"/>
              </a:rPr>
              <a:t>zpracováním antigenu </a:t>
            </a:r>
            <a:r>
              <a:rPr sz="1200" dirty="0">
                <a:latin typeface="Arial"/>
                <a:cs typeface="Arial"/>
              </a:rPr>
              <a:t>(TAP1 / 2), </a:t>
            </a:r>
            <a:r>
              <a:rPr sz="1200" spc="-5" dirty="0">
                <a:latin typeface="Arial"/>
                <a:cs typeface="Arial"/>
              </a:rPr>
              <a:t>tapasin, oxidoreduktázu ERp57 </a:t>
            </a:r>
            <a:r>
              <a:rPr sz="1200" dirty="0">
                <a:latin typeface="Arial"/>
                <a:cs typeface="Arial"/>
              </a:rPr>
              <a:t>a  </a:t>
            </a:r>
            <a:r>
              <a:rPr sz="1200" spc="-5" dirty="0">
                <a:latin typeface="Arial"/>
                <a:cs typeface="Arial"/>
              </a:rPr>
              <a:t>chaperonový </a:t>
            </a:r>
            <a:r>
              <a:rPr sz="1200" dirty="0">
                <a:latin typeface="Arial"/>
                <a:cs typeface="Arial"/>
              </a:rPr>
              <a:t>protein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kalretikulin.</a:t>
            </a:r>
            <a:endParaRPr sz="1200">
              <a:latin typeface="Arial"/>
              <a:cs typeface="Arial"/>
            </a:endParaRPr>
          </a:p>
          <a:p>
            <a:pPr marL="12700" marR="53340">
              <a:lnSpc>
                <a:spcPct val="250000"/>
              </a:lnSpc>
            </a:pPr>
            <a:r>
              <a:rPr sz="1200" spc="-5" dirty="0">
                <a:latin typeface="Arial"/>
                <a:cs typeface="Arial"/>
              </a:rPr>
              <a:t>Buněčné komponenty podílející </a:t>
            </a:r>
            <a:r>
              <a:rPr sz="1200" dirty="0">
                <a:latin typeface="Arial"/>
                <a:cs typeface="Arial"/>
              </a:rPr>
              <a:t>se na </a:t>
            </a:r>
            <a:r>
              <a:rPr sz="1200" spc="-5" dirty="0">
                <a:latin typeface="Arial"/>
                <a:cs typeface="Arial"/>
              </a:rPr>
              <a:t>prezentaci endogenních antigenů, </a:t>
            </a:r>
            <a:r>
              <a:rPr sz="1200" dirty="0">
                <a:latin typeface="Arial"/>
                <a:cs typeface="Arial"/>
              </a:rPr>
              <a:t>od </a:t>
            </a:r>
            <a:r>
              <a:rPr sz="1200" spc="-5" dirty="0">
                <a:latin typeface="Arial"/>
                <a:cs typeface="Arial"/>
              </a:rPr>
              <a:t>proteazomových podjednotek po peptid-zaváděcí komplex, </a:t>
            </a:r>
            <a:r>
              <a:rPr sz="1200" dirty="0">
                <a:latin typeface="Arial"/>
                <a:cs typeface="Arial"/>
              </a:rPr>
              <a:t>se </a:t>
            </a:r>
            <a:r>
              <a:rPr sz="1200" spc="-5" dirty="0">
                <a:latin typeface="Arial"/>
                <a:cs typeface="Arial"/>
              </a:rPr>
              <a:t>souhrnně označují  jako (APM). CD8 </a:t>
            </a:r>
            <a:r>
              <a:rPr sz="1200" dirty="0">
                <a:latin typeface="Arial"/>
                <a:cs typeface="Arial"/>
              </a:rPr>
              <a:t>+ T </a:t>
            </a:r>
            <a:r>
              <a:rPr sz="1200" spc="-5" dirty="0">
                <a:latin typeface="Arial"/>
                <a:cs typeface="Arial"/>
              </a:rPr>
              <a:t>lymfocyty exprimují </a:t>
            </a:r>
            <a:r>
              <a:rPr sz="1200" dirty="0">
                <a:latin typeface="Arial"/>
                <a:cs typeface="Arial"/>
              </a:rPr>
              <a:t>kromě receptorů T-buněk </a:t>
            </a:r>
            <a:r>
              <a:rPr sz="1200" spc="-5" dirty="0">
                <a:latin typeface="Arial"/>
                <a:cs typeface="Arial"/>
              </a:rPr>
              <a:t>(TCR) </a:t>
            </a:r>
            <a:r>
              <a:rPr sz="1200" dirty="0">
                <a:latin typeface="Arial"/>
                <a:cs typeface="Arial"/>
              </a:rPr>
              <a:t>receptory </a:t>
            </a:r>
            <a:r>
              <a:rPr sz="1200" spc="-5" dirty="0">
                <a:latin typeface="Arial"/>
                <a:cs typeface="Arial"/>
              </a:rPr>
              <a:t>CD8. Když </a:t>
            </a:r>
            <a:r>
              <a:rPr sz="1200" dirty="0">
                <a:latin typeface="Arial"/>
                <a:cs typeface="Arial"/>
              </a:rPr>
              <a:t>se </a:t>
            </a:r>
            <a:r>
              <a:rPr sz="1200" spc="-5" dirty="0">
                <a:latin typeface="Arial"/>
                <a:cs typeface="Arial"/>
              </a:rPr>
              <a:t>cytotoxický 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5" dirty="0">
                <a:latin typeface="Arial"/>
                <a:cs typeface="Arial"/>
              </a:rPr>
              <a:t>buněčný </a:t>
            </a:r>
            <a:r>
              <a:rPr sz="1200" dirty="0">
                <a:latin typeface="Arial"/>
                <a:cs typeface="Arial"/>
              </a:rPr>
              <a:t>receptor </a:t>
            </a:r>
            <a:r>
              <a:rPr sz="1200" spc="-5" dirty="0">
                <a:latin typeface="Arial"/>
                <a:cs typeface="Arial"/>
              </a:rPr>
              <a:t>CD8 připojí </a:t>
            </a:r>
            <a:r>
              <a:rPr sz="1200" dirty="0">
                <a:latin typeface="Arial"/>
                <a:cs typeface="Arial"/>
              </a:rPr>
              <a:t>k </a:t>
            </a:r>
            <a:r>
              <a:rPr sz="1200" spc="-5" dirty="0">
                <a:latin typeface="Arial"/>
                <a:cs typeface="Arial"/>
              </a:rPr>
              <a:t>molekule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MHC</a:t>
            </a:r>
            <a:endParaRPr sz="1200">
              <a:latin typeface="Arial"/>
              <a:cs typeface="Arial"/>
            </a:endParaRPr>
          </a:p>
          <a:p>
            <a:pPr marL="12700" marR="288925">
              <a:lnSpc>
                <a:spcPct val="250000"/>
              </a:lnSpc>
            </a:pPr>
            <a:r>
              <a:rPr sz="1200" spc="-5" dirty="0">
                <a:latin typeface="Arial"/>
                <a:cs typeface="Arial"/>
              </a:rPr>
              <a:t>třídy </a:t>
            </a:r>
            <a:r>
              <a:rPr sz="1200" dirty="0">
                <a:latin typeface="Arial"/>
                <a:cs typeface="Arial"/>
              </a:rPr>
              <a:t>I a TCR </a:t>
            </a:r>
            <a:r>
              <a:rPr sz="1200" spc="-5" dirty="0">
                <a:latin typeface="Arial"/>
                <a:cs typeface="Arial"/>
              </a:rPr>
              <a:t>zapadá </a:t>
            </a:r>
            <a:r>
              <a:rPr sz="1200" dirty="0">
                <a:latin typeface="Arial"/>
                <a:cs typeface="Arial"/>
              </a:rPr>
              <a:t>do </a:t>
            </a:r>
            <a:r>
              <a:rPr sz="1200" spc="-5" dirty="0">
                <a:latin typeface="Arial"/>
                <a:cs typeface="Arial"/>
              </a:rPr>
              <a:t>epitopu </a:t>
            </a:r>
            <a:r>
              <a:rPr sz="1200" dirty="0">
                <a:latin typeface="Arial"/>
                <a:cs typeface="Arial"/>
              </a:rPr>
              <a:t>v </a:t>
            </a:r>
            <a:r>
              <a:rPr sz="1200" spc="-5" dirty="0">
                <a:latin typeface="Arial"/>
                <a:cs typeface="Arial"/>
              </a:rPr>
              <a:t>molekule MHC třídy </a:t>
            </a:r>
            <a:r>
              <a:rPr sz="1200" dirty="0">
                <a:latin typeface="Arial"/>
                <a:cs typeface="Arial"/>
              </a:rPr>
              <a:t>I, </a:t>
            </a:r>
            <a:r>
              <a:rPr sz="1200" spc="-5" dirty="0">
                <a:latin typeface="Arial"/>
                <a:cs typeface="Arial"/>
              </a:rPr>
              <a:t>CD8 </a:t>
            </a:r>
            <a:r>
              <a:rPr sz="1200" dirty="0">
                <a:latin typeface="Arial"/>
                <a:cs typeface="Arial"/>
              </a:rPr>
              <a:t>+ T </a:t>
            </a:r>
            <a:r>
              <a:rPr sz="1200" spc="-5" dirty="0">
                <a:latin typeface="Arial"/>
                <a:cs typeface="Arial"/>
              </a:rPr>
              <a:t>lymfocyty </a:t>
            </a:r>
            <a:r>
              <a:rPr sz="1200" dirty="0">
                <a:latin typeface="Arial"/>
                <a:cs typeface="Arial"/>
              </a:rPr>
              <a:t>spouští u buňky </a:t>
            </a:r>
            <a:r>
              <a:rPr sz="1200" spc="-5" dirty="0">
                <a:latin typeface="Arial"/>
                <a:cs typeface="Arial"/>
              </a:rPr>
              <a:t>apoptózu.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pomáhá zprostředkovat buněčnou imunitu, </a:t>
            </a:r>
            <a:r>
              <a:rPr sz="1200" dirty="0">
                <a:latin typeface="Arial"/>
                <a:cs typeface="Arial"/>
              </a:rPr>
              <a:t>což </a:t>
            </a:r>
            <a:r>
              <a:rPr sz="1200" spc="-5" dirty="0">
                <a:latin typeface="Arial"/>
                <a:cs typeface="Arial"/>
              </a:rPr>
              <a:t>je  primární </a:t>
            </a:r>
            <a:r>
              <a:rPr sz="1200" dirty="0">
                <a:latin typeface="Arial"/>
                <a:cs typeface="Arial"/>
              </a:rPr>
              <a:t>prostředek k boji s </a:t>
            </a:r>
            <a:r>
              <a:rPr sz="1200" spc="-5" dirty="0">
                <a:latin typeface="Arial"/>
                <a:cs typeface="Arial"/>
              </a:rPr>
              <a:t>některými intracelulárními patogeny, jako jsou </a:t>
            </a:r>
            <a:r>
              <a:rPr sz="1200" spc="-10" dirty="0">
                <a:latin typeface="Arial"/>
                <a:cs typeface="Arial"/>
              </a:rPr>
              <a:t>viry </a:t>
            </a:r>
            <a:r>
              <a:rPr sz="1200" dirty="0">
                <a:latin typeface="Arial"/>
                <a:cs typeface="Arial"/>
              </a:rPr>
              <a:t>a některé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bakterie.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382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Funkce </a:t>
            </a:r>
            <a:r>
              <a:rPr spc="-5" dirty="0"/>
              <a:t>MHC</a:t>
            </a:r>
            <a:r>
              <a:rPr spc="-40" dirty="0"/>
              <a:t> </a:t>
            </a:r>
            <a:r>
              <a:rPr spc="-5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443355"/>
            <a:ext cx="288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latin typeface="Arial"/>
                <a:cs typeface="Arial"/>
              </a:rPr>
              <a:t>Zpracování </a:t>
            </a:r>
            <a:r>
              <a:rPr sz="1400" b="1" i="1" dirty="0">
                <a:latin typeface="Arial"/>
                <a:cs typeface="Arial"/>
              </a:rPr>
              <a:t>a </a:t>
            </a:r>
            <a:r>
              <a:rPr sz="1400" b="1" i="1" spc="-5" dirty="0">
                <a:latin typeface="Arial"/>
                <a:cs typeface="Arial"/>
              </a:rPr>
              <a:t>prezentace</a:t>
            </a:r>
            <a:r>
              <a:rPr sz="1400" b="1" i="1" spc="-114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antigenu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357755"/>
            <a:ext cx="10715625" cy="115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Jaderná buňka normálně obsahuje peptidy, většinou vlastní peptidy odvozené </a:t>
            </a:r>
            <a:r>
              <a:rPr sz="1400" dirty="0">
                <a:latin typeface="Arial"/>
                <a:cs typeface="Arial"/>
              </a:rPr>
              <a:t>z </a:t>
            </a:r>
            <a:r>
              <a:rPr sz="1400" spc="-5" dirty="0">
                <a:latin typeface="Arial"/>
                <a:cs typeface="Arial"/>
              </a:rPr>
              <a:t>obratu bílkovin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vadných ribozomálních </a:t>
            </a:r>
            <a:r>
              <a:rPr sz="1400" dirty="0">
                <a:latin typeface="Arial"/>
                <a:cs typeface="Arial"/>
              </a:rPr>
              <a:t>produktů.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Také</a:t>
            </a:r>
            <a:endParaRPr sz="1400">
              <a:latin typeface="Arial"/>
              <a:cs typeface="Arial"/>
            </a:endParaRPr>
          </a:p>
          <a:p>
            <a:pPr marL="12700" marR="173990">
              <a:lnSpc>
                <a:spcPct val="214299"/>
              </a:lnSpc>
            </a:pPr>
            <a:r>
              <a:rPr sz="1400" spc="-5" dirty="0">
                <a:latin typeface="Arial"/>
                <a:cs typeface="Arial"/>
              </a:rPr>
              <a:t>během </a:t>
            </a:r>
            <a:r>
              <a:rPr sz="1400" spc="-10" dirty="0">
                <a:latin typeface="Arial"/>
                <a:cs typeface="Arial"/>
              </a:rPr>
              <a:t>virové </a:t>
            </a:r>
            <a:r>
              <a:rPr sz="1400" spc="-5" dirty="0">
                <a:latin typeface="Arial"/>
                <a:cs typeface="Arial"/>
              </a:rPr>
              <a:t>infekce, infekce intracelulárních mikroorganismů nebo rakovinové transformace jsou takové proteiny degradované </a:t>
            </a:r>
            <a:r>
              <a:rPr sz="1400" dirty="0">
                <a:latin typeface="Arial"/>
                <a:cs typeface="Arial"/>
              </a:rPr>
              <a:t>uvnitř  </a:t>
            </a:r>
            <a:r>
              <a:rPr sz="1400" spc="-5" dirty="0">
                <a:latin typeface="Arial"/>
                <a:cs typeface="Arial"/>
              </a:rPr>
              <a:t>buňky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proteazomy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také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naneseny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molekuly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MHC </a:t>
            </a:r>
            <a:r>
              <a:rPr sz="1400" dirty="0">
                <a:latin typeface="Arial"/>
                <a:cs typeface="Arial"/>
              </a:rPr>
              <a:t>třídy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 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zobrazeny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buněčném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povrchu.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4186504"/>
            <a:ext cx="20675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latin typeface="Arial"/>
                <a:cs typeface="Arial"/>
              </a:rPr>
              <a:t>Odmítnutí</a:t>
            </a:r>
            <a:r>
              <a:rPr sz="1400" b="1" i="1" spc="-7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transplantace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5101590"/>
            <a:ext cx="10712450" cy="115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Během </a:t>
            </a:r>
            <a:r>
              <a:rPr sz="1400" spc="-5" dirty="0">
                <a:latin typeface="Arial"/>
                <a:cs typeface="Arial"/>
              </a:rPr>
              <a:t>transplantace orgánu nebo kmenových buněk samotné molekuly MHC působí jako antigeny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mohou </a:t>
            </a:r>
            <a:r>
              <a:rPr sz="1400" dirty="0">
                <a:latin typeface="Arial"/>
                <a:cs typeface="Arial"/>
              </a:rPr>
              <a:t>u </a:t>
            </a:r>
            <a:r>
              <a:rPr sz="1400" spc="-5" dirty="0">
                <a:latin typeface="Arial"/>
                <a:cs typeface="Arial"/>
              </a:rPr>
              <a:t>příjemce </a:t>
            </a:r>
            <a:r>
              <a:rPr sz="1400" spc="-10" dirty="0">
                <a:latin typeface="Arial"/>
                <a:cs typeface="Arial"/>
              </a:rPr>
              <a:t>vyvolat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imunitní</a:t>
            </a:r>
            <a:endParaRPr sz="1400">
              <a:latin typeface="Arial"/>
              <a:cs typeface="Arial"/>
            </a:endParaRPr>
          </a:p>
          <a:p>
            <a:pPr marL="12700" marR="162560">
              <a:lnSpc>
                <a:spcPts val="3600"/>
              </a:lnSpc>
              <a:spcBef>
                <a:spcPts val="440"/>
              </a:spcBef>
            </a:pPr>
            <a:r>
              <a:rPr sz="1400" spc="-5" dirty="0">
                <a:latin typeface="Arial"/>
                <a:cs typeface="Arial"/>
              </a:rPr>
              <a:t>odpověď způsobující odmítnutí transplantátu. Vzhledem </a:t>
            </a:r>
            <a:r>
              <a:rPr sz="1400" dirty="0">
                <a:latin typeface="Arial"/>
                <a:cs typeface="Arial"/>
              </a:rPr>
              <a:t>k </a:t>
            </a:r>
            <a:r>
              <a:rPr sz="1400" spc="-5" dirty="0">
                <a:latin typeface="Arial"/>
                <a:cs typeface="Arial"/>
              </a:rPr>
              <a:t>tomu, </a:t>
            </a:r>
            <a:r>
              <a:rPr sz="1400" dirty="0">
                <a:latin typeface="Arial"/>
                <a:cs typeface="Arial"/>
              </a:rPr>
              <a:t>že </a:t>
            </a:r>
            <a:r>
              <a:rPr sz="1400" spc="-5" dirty="0">
                <a:latin typeface="Arial"/>
                <a:cs typeface="Arial"/>
              </a:rPr>
              <a:t>variace MHC </a:t>
            </a:r>
            <a:r>
              <a:rPr sz="1400" dirty="0">
                <a:latin typeface="Arial"/>
                <a:cs typeface="Arial"/>
              </a:rPr>
              <a:t>v </a:t>
            </a:r>
            <a:r>
              <a:rPr sz="1400" spc="-5" dirty="0">
                <a:latin typeface="Arial"/>
                <a:cs typeface="Arial"/>
              </a:rPr>
              <a:t>lidské populaci je </a:t>
            </a:r>
            <a:r>
              <a:rPr sz="1400" spc="-10" dirty="0">
                <a:latin typeface="Arial"/>
                <a:cs typeface="Arial"/>
              </a:rPr>
              <a:t>vysoká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žádní </a:t>
            </a:r>
            <a:r>
              <a:rPr sz="1400" spc="-10" dirty="0">
                <a:latin typeface="Arial"/>
                <a:cs typeface="Arial"/>
              </a:rPr>
              <a:t>dva </a:t>
            </a:r>
            <a:r>
              <a:rPr sz="1400" spc="-5" dirty="0">
                <a:latin typeface="Arial"/>
                <a:cs typeface="Arial"/>
              </a:rPr>
              <a:t>jedinci </a:t>
            </a:r>
            <a:r>
              <a:rPr sz="1400" dirty="0">
                <a:latin typeface="Arial"/>
                <a:cs typeface="Arial"/>
              </a:rPr>
              <a:t>kromě  </a:t>
            </a:r>
            <a:r>
              <a:rPr sz="1400" spc="-5" dirty="0">
                <a:latin typeface="Arial"/>
                <a:cs typeface="Arial"/>
              </a:rPr>
              <a:t>identických dvojčat neexprimují stejné molekuly MHC, mohou zprostředkovat odmítnutí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transplantátu.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7500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Mechanismus působení </a:t>
            </a:r>
            <a:r>
              <a:rPr spc="-5" dirty="0"/>
              <a:t>MHC</a:t>
            </a:r>
            <a:r>
              <a:rPr spc="50" dirty="0"/>
              <a:t> </a:t>
            </a:r>
            <a:r>
              <a:rPr spc="-5"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7226" y="1862404"/>
            <a:ext cx="9043670" cy="3898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Molekuly </a:t>
            </a:r>
            <a:r>
              <a:rPr sz="1400" b="1" spc="5" dirty="0">
                <a:latin typeface="Arial"/>
                <a:cs typeface="Arial"/>
              </a:rPr>
              <a:t>MHC </a:t>
            </a:r>
            <a:r>
              <a:rPr sz="1400" b="1" dirty="0">
                <a:latin typeface="Arial"/>
                <a:cs typeface="Arial"/>
              </a:rPr>
              <a:t>třídy II </a:t>
            </a:r>
            <a:r>
              <a:rPr sz="1400" b="1" spc="-5" dirty="0">
                <a:latin typeface="Arial"/>
                <a:cs typeface="Arial"/>
              </a:rPr>
              <a:t>prezentují antigen exogenního </a:t>
            </a:r>
            <a:r>
              <a:rPr sz="1400" b="1" spc="-10" dirty="0">
                <a:latin typeface="Arial"/>
                <a:cs typeface="Arial"/>
              </a:rPr>
              <a:t>původu </a:t>
            </a:r>
            <a:r>
              <a:rPr sz="1400" b="1" spc="-5" dirty="0">
                <a:latin typeface="Arial"/>
                <a:cs typeface="Arial"/>
              </a:rPr>
              <a:t>CD4+</a:t>
            </a:r>
            <a:r>
              <a:rPr sz="1400" b="1" spc="-2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T-buňkám.</a:t>
            </a:r>
            <a:endParaRPr sz="1400">
              <a:latin typeface="Arial"/>
              <a:cs typeface="Arial"/>
            </a:endParaRPr>
          </a:p>
          <a:p>
            <a:pPr marL="12700" marR="350520">
              <a:lnSpc>
                <a:spcPct val="214299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Fagocyty, </a:t>
            </a:r>
            <a:r>
              <a:rPr sz="1400" spc="-5" dirty="0">
                <a:latin typeface="Arial"/>
                <a:cs typeface="Arial"/>
              </a:rPr>
              <a:t>jako jsou makrofágy </a:t>
            </a:r>
            <a:r>
              <a:rPr sz="1400" dirty="0">
                <a:latin typeface="Arial"/>
                <a:cs typeface="Arial"/>
              </a:rPr>
              <a:t>a nezralé </a:t>
            </a:r>
            <a:r>
              <a:rPr sz="1400" spc="-5" dirty="0">
                <a:latin typeface="Arial"/>
                <a:cs typeface="Arial"/>
              </a:rPr>
              <a:t>dendritické buňky, přijímají patogeny fagocytózou do fagozomů, které  fúzují 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5" dirty="0">
                <a:latin typeface="Arial"/>
                <a:cs typeface="Arial"/>
              </a:rPr>
              <a:t>lysozomy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kyselé enzymy štěpí </a:t>
            </a:r>
            <a:r>
              <a:rPr sz="1400" spc="-10" dirty="0">
                <a:latin typeface="Arial"/>
                <a:cs typeface="Arial"/>
              </a:rPr>
              <a:t>vychytaný </a:t>
            </a:r>
            <a:r>
              <a:rPr sz="1400" spc="-5" dirty="0">
                <a:latin typeface="Arial"/>
                <a:cs typeface="Arial"/>
              </a:rPr>
              <a:t>protein na mnoho </a:t>
            </a:r>
            <a:r>
              <a:rPr sz="1400" dirty="0">
                <a:latin typeface="Arial"/>
                <a:cs typeface="Arial"/>
              </a:rPr>
              <a:t>různých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peptidů.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214299"/>
              </a:lnSpc>
            </a:pPr>
            <a:r>
              <a:rPr sz="1400" dirty="0">
                <a:latin typeface="Arial"/>
                <a:cs typeface="Arial"/>
              </a:rPr>
              <a:t>Během </a:t>
            </a:r>
            <a:r>
              <a:rPr sz="1400" spc="-5" dirty="0">
                <a:latin typeface="Arial"/>
                <a:cs typeface="Arial"/>
              </a:rPr>
              <a:t>syntézy molekul MHC </a:t>
            </a:r>
            <a:r>
              <a:rPr sz="1400" dirty="0">
                <a:latin typeface="Arial"/>
                <a:cs typeface="Arial"/>
              </a:rPr>
              <a:t>třídy II </a:t>
            </a:r>
            <a:r>
              <a:rPr sz="1400" spc="-5" dirty="0">
                <a:latin typeface="Arial"/>
                <a:cs typeface="Arial"/>
              </a:rPr>
              <a:t>jsou molekuly transportovány </a:t>
            </a:r>
            <a:r>
              <a:rPr sz="1400" dirty="0">
                <a:latin typeface="Arial"/>
                <a:cs typeface="Arial"/>
              </a:rPr>
              <a:t>z </a:t>
            </a:r>
            <a:r>
              <a:rPr sz="1400" spc="-5" dirty="0">
                <a:latin typeface="Arial"/>
                <a:cs typeface="Arial"/>
              </a:rPr>
              <a:t>endoplazmatického retikula (ER) přes </a:t>
            </a:r>
            <a:r>
              <a:rPr sz="1400" dirty="0">
                <a:latin typeface="Arial"/>
                <a:cs typeface="Arial"/>
              </a:rPr>
              <a:t>Golgiho  </a:t>
            </a:r>
            <a:r>
              <a:rPr sz="1400" spc="-5" dirty="0">
                <a:latin typeface="Arial"/>
                <a:cs typeface="Arial"/>
              </a:rPr>
              <a:t>do endozomálních kompartmentů. Produkované </a:t>
            </a:r>
            <a:r>
              <a:rPr sz="1400" dirty="0">
                <a:latin typeface="Arial"/>
                <a:cs typeface="Arial"/>
              </a:rPr>
              <a:t>řetězce α a β </a:t>
            </a:r>
            <a:r>
              <a:rPr sz="1400" spc="-5" dirty="0">
                <a:latin typeface="Arial"/>
                <a:cs typeface="Arial"/>
              </a:rPr>
              <a:t>jsou spojeny </a:t>
            </a:r>
            <a:r>
              <a:rPr sz="1400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speciálním polypeptidem známým  jako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invariantní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řetězec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(Ii).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zabraňuje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endogenním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peptidům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vazbě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molekuly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MHC </a:t>
            </a:r>
            <a:r>
              <a:rPr sz="1400" dirty="0">
                <a:latin typeface="Arial"/>
                <a:cs typeface="Arial"/>
              </a:rPr>
              <a:t>třídy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Po </a:t>
            </a:r>
            <a:r>
              <a:rPr sz="1400" spc="-5" dirty="0">
                <a:latin typeface="Arial"/>
                <a:cs typeface="Arial"/>
              </a:rPr>
              <a:t>odstranění </a:t>
            </a:r>
            <a:r>
              <a:rPr sz="1400" dirty="0">
                <a:latin typeface="Arial"/>
                <a:cs typeface="Arial"/>
              </a:rPr>
              <a:t>II v </a:t>
            </a:r>
            <a:r>
              <a:rPr sz="1400" spc="-5" dirty="0">
                <a:latin typeface="Arial"/>
                <a:cs typeface="Arial"/>
              </a:rPr>
              <a:t>kyselých endozomálních kompartmentech jsou peptidy schopné </a:t>
            </a:r>
            <a:r>
              <a:rPr sz="1400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na MHC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vázat.</a:t>
            </a:r>
            <a:endParaRPr sz="1400">
              <a:latin typeface="Arial"/>
              <a:cs typeface="Arial"/>
            </a:endParaRPr>
          </a:p>
          <a:p>
            <a:pPr marL="12700" marR="134620">
              <a:lnSpc>
                <a:spcPct val="214299"/>
              </a:lnSpc>
            </a:pPr>
            <a:r>
              <a:rPr sz="1400" b="1" spc="-5" dirty="0">
                <a:latin typeface="Arial"/>
                <a:cs typeface="Arial"/>
              </a:rPr>
              <a:t>Molekuly </a:t>
            </a:r>
            <a:r>
              <a:rPr sz="1400" b="1" dirty="0">
                <a:latin typeface="Arial"/>
                <a:cs typeface="Arial"/>
              </a:rPr>
              <a:t>MHC </a:t>
            </a:r>
            <a:r>
              <a:rPr sz="1400" b="1" spc="-5" dirty="0">
                <a:latin typeface="Arial"/>
                <a:cs typeface="Arial"/>
              </a:rPr>
              <a:t>třídy </a:t>
            </a:r>
            <a:r>
              <a:rPr sz="1400" b="1" dirty="0">
                <a:latin typeface="Arial"/>
                <a:cs typeface="Arial"/>
              </a:rPr>
              <a:t>II s </a:t>
            </a:r>
            <a:r>
              <a:rPr sz="1400" b="1" spc="-5" dirty="0">
                <a:latin typeface="Arial"/>
                <a:cs typeface="Arial"/>
              </a:rPr>
              <a:t>peptidem jsou poté transportovány na povrch membrány pro prezentaci antigenu.  Komplex peptid: </a:t>
            </a:r>
            <a:r>
              <a:rPr sz="1400" b="1" dirty="0">
                <a:latin typeface="Arial"/>
                <a:cs typeface="Arial"/>
              </a:rPr>
              <a:t>MHC </a:t>
            </a:r>
            <a:r>
              <a:rPr sz="1400" b="1" spc="-5" dirty="0">
                <a:latin typeface="Arial"/>
                <a:cs typeface="Arial"/>
              </a:rPr>
              <a:t>třídy </a:t>
            </a:r>
            <a:r>
              <a:rPr sz="1400" b="1" dirty="0">
                <a:latin typeface="Arial"/>
                <a:cs typeface="Arial"/>
              </a:rPr>
              <a:t>II </a:t>
            </a:r>
            <a:r>
              <a:rPr sz="1400" spc="-5" dirty="0">
                <a:latin typeface="Arial"/>
                <a:cs typeface="Arial"/>
              </a:rPr>
              <a:t>je pak rozpoznán příbuzným receptorem </a:t>
            </a:r>
            <a:r>
              <a:rPr sz="1400" dirty="0">
                <a:latin typeface="Arial"/>
                <a:cs typeface="Arial"/>
              </a:rPr>
              <a:t>T </a:t>
            </a:r>
            <a:r>
              <a:rPr sz="1400" spc="-5" dirty="0">
                <a:latin typeface="Arial"/>
                <a:cs typeface="Arial"/>
              </a:rPr>
              <a:t>buněk (TCR) pomocných 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buněk.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523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Funkce </a:t>
            </a:r>
            <a:r>
              <a:rPr spc="-5" dirty="0"/>
              <a:t>MHC</a:t>
            </a:r>
            <a:r>
              <a:rPr spc="-35" dirty="0"/>
              <a:t> </a:t>
            </a:r>
            <a:r>
              <a:rPr spc="-5"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482" y="1464690"/>
            <a:ext cx="5073650" cy="481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1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1400" dirty="0">
                <a:latin typeface="Arial"/>
                <a:cs typeface="Arial"/>
              </a:rPr>
              <a:t>Proteiny </a:t>
            </a:r>
            <a:r>
              <a:rPr sz="1400" spc="-5" dirty="0">
                <a:latin typeface="Arial"/>
                <a:cs typeface="Arial"/>
              </a:rPr>
              <a:t>MHC </a:t>
            </a:r>
            <a:r>
              <a:rPr sz="1400" dirty="0">
                <a:latin typeface="Arial"/>
                <a:cs typeface="Arial"/>
              </a:rPr>
              <a:t>třídy I </a:t>
            </a:r>
            <a:r>
              <a:rPr sz="1400" spc="-5" dirty="0">
                <a:latin typeface="Arial"/>
                <a:cs typeface="Arial"/>
              </a:rPr>
              <a:t>jsou kódovány geny </a:t>
            </a:r>
            <a:r>
              <a:rPr sz="1400" dirty="0">
                <a:latin typeface="Arial"/>
                <a:cs typeface="Arial"/>
              </a:rPr>
              <a:t>HLA-A, HLA-B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HLA-C kódujícími molekuly </a:t>
            </a:r>
            <a:r>
              <a:rPr sz="1400" dirty="0">
                <a:latin typeface="Arial"/>
                <a:cs typeface="Arial"/>
              </a:rPr>
              <a:t>HLA-A, </a:t>
            </a:r>
            <a:r>
              <a:rPr sz="1400" spc="-5" dirty="0">
                <a:latin typeface="Arial"/>
                <a:cs typeface="Arial"/>
              </a:rPr>
              <a:t>HLA-B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HLA-C.</a:t>
            </a:r>
            <a:endParaRPr sz="1400">
              <a:latin typeface="Arial"/>
              <a:cs typeface="Arial"/>
            </a:endParaRPr>
          </a:p>
          <a:p>
            <a:pPr marL="192405" marR="5080">
              <a:lnSpc>
                <a:spcPct val="214299"/>
              </a:lnSpc>
            </a:pPr>
            <a:r>
              <a:rPr sz="1400" spc="-5" dirty="0">
                <a:latin typeface="Arial"/>
                <a:cs typeface="Arial"/>
              </a:rPr>
              <a:t>Molekuly </a:t>
            </a:r>
            <a:r>
              <a:rPr sz="1400" dirty="0">
                <a:latin typeface="Arial"/>
                <a:cs typeface="Arial"/>
              </a:rPr>
              <a:t>třídy I se </a:t>
            </a:r>
            <a:r>
              <a:rPr sz="1400" spc="-5" dirty="0">
                <a:latin typeface="Arial"/>
                <a:cs typeface="Arial"/>
              </a:rPr>
              <a:t>nacházejí prakticky na všech jaderných  buňkách </a:t>
            </a:r>
            <a:r>
              <a:rPr sz="1400" dirty="0">
                <a:latin typeface="Arial"/>
                <a:cs typeface="Arial"/>
              </a:rPr>
              <a:t>v </a:t>
            </a:r>
            <a:r>
              <a:rPr sz="1400" spc="-5" dirty="0">
                <a:latin typeface="Arial"/>
                <a:cs typeface="Arial"/>
              </a:rPr>
              <a:t>těle, včetně krevních destiček. Klíčové výjimky jsou  pozorovány </a:t>
            </a:r>
            <a:r>
              <a:rPr sz="1400" dirty="0">
                <a:latin typeface="Arial"/>
                <a:cs typeface="Arial"/>
              </a:rPr>
              <a:t>u </a:t>
            </a:r>
            <a:r>
              <a:rPr sz="1400" spc="-5" dirty="0">
                <a:latin typeface="Arial"/>
                <a:cs typeface="Arial"/>
              </a:rPr>
              <a:t>buněk </a:t>
            </a:r>
            <a:r>
              <a:rPr sz="1400" dirty="0">
                <a:latin typeface="Arial"/>
                <a:cs typeface="Arial"/>
              </a:rPr>
              <a:t>v sítnici a </a:t>
            </a:r>
            <a:r>
              <a:rPr sz="1400" spc="-5" dirty="0">
                <a:latin typeface="Arial"/>
                <a:cs typeface="Arial"/>
              </a:rPr>
              <a:t>mozku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bezjaderných  červených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krvinek.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Jsou </a:t>
            </a:r>
            <a:r>
              <a:rPr sz="1400" spc="-5" dirty="0">
                <a:latin typeface="Arial"/>
                <a:cs typeface="Arial"/>
              </a:rPr>
              <a:t>rozpoznávány ko-receptory CD8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prostřednictvím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podjednotky MHC </a:t>
            </a:r>
            <a:r>
              <a:rPr sz="1400" dirty="0">
                <a:latin typeface="Arial"/>
                <a:cs typeface="Arial"/>
              </a:rPr>
              <a:t>třídy I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β2.</a:t>
            </a:r>
            <a:endParaRPr sz="1400">
              <a:latin typeface="Arial"/>
              <a:cs typeface="Arial"/>
            </a:endParaRPr>
          </a:p>
          <a:p>
            <a:pPr marL="192405" marR="189865">
              <a:lnSpc>
                <a:spcPct val="214299"/>
              </a:lnSpc>
            </a:pPr>
            <a:r>
              <a:rPr sz="1400" spc="-10" dirty="0">
                <a:latin typeface="Arial"/>
                <a:cs typeface="Arial"/>
              </a:rPr>
              <a:t>Tyto </a:t>
            </a:r>
            <a:r>
              <a:rPr sz="1400" spc="-5" dirty="0">
                <a:latin typeface="Arial"/>
                <a:cs typeface="Arial"/>
              </a:rPr>
              <a:t>molekuly MHC </a:t>
            </a:r>
            <a:r>
              <a:rPr sz="1400" dirty="0">
                <a:latin typeface="Arial"/>
                <a:cs typeface="Arial"/>
              </a:rPr>
              <a:t>třídy I </a:t>
            </a:r>
            <a:r>
              <a:rPr sz="1400" spc="-5" dirty="0">
                <a:latin typeface="Arial"/>
                <a:cs typeface="Arial"/>
              </a:rPr>
              <a:t>vzorkují peptidy generované </a:t>
            </a:r>
            <a:r>
              <a:rPr sz="1400" dirty="0">
                <a:latin typeface="Arial"/>
                <a:cs typeface="Arial"/>
              </a:rPr>
              <a:t>v  </a:t>
            </a:r>
            <a:r>
              <a:rPr sz="1400" spc="-5" dirty="0">
                <a:latin typeface="Arial"/>
                <a:cs typeface="Arial"/>
              </a:rPr>
              <a:t>buňce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signalizují fyziologický </a:t>
            </a:r>
            <a:r>
              <a:rPr sz="1400" dirty="0">
                <a:latin typeface="Arial"/>
                <a:cs typeface="Arial"/>
              </a:rPr>
              <a:t>stav </a:t>
            </a:r>
            <a:r>
              <a:rPr sz="1400" spc="-5" dirty="0">
                <a:latin typeface="Arial"/>
                <a:cs typeface="Arial"/>
              </a:rPr>
              <a:t>buňky efektorovým  buňkám imunitního systému, zejména CD8 </a:t>
            </a:r>
            <a:r>
              <a:rPr sz="1400" dirty="0">
                <a:latin typeface="Arial"/>
                <a:cs typeface="Arial"/>
              </a:rPr>
              <a:t>+ T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lymfocytům.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9967" y="1692220"/>
            <a:ext cx="3953255" cy="3313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8227"/>
            <a:ext cx="3523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Funkce </a:t>
            </a:r>
            <a:r>
              <a:rPr spc="-5" dirty="0"/>
              <a:t>MHC</a:t>
            </a:r>
            <a:r>
              <a:rPr spc="-35" dirty="0"/>
              <a:t> </a:t>
            </a:r>
            <a:r>
              <a:rPr spc="-5"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935" y="1001649"/>
            <a:ext cx="4516120" cy="526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Zapojení TCR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>
                <a:latin typeface="Arial"/>
                <a:cs typeface="Arial"/>
              </a:rPr>
              <a:t>peptid: </a:t>
            </a:r>
            <a:r>
              <a:rPr sz="1400" b="1" dirty="0">
                <a:latin typeface="Arial"/>
                <a:cs typeface="Arial"/>
              </a:rPr>
              <a:t>MHC </a:t>
            </a:r>
            <a:r>
              <a:rPr sz="1400" b="1" spc="-5" dirty="0">
                <a:latin typeface="Arial"/>
                <a:cs typeface="Arial"/>
              </a:rPr>
              <a:t>třídy </a:t>
            </a:r>
            <a:r>
              <a:rPr sz="1400" b="1" dirty="0">
                <a:latin typeface="Arial"/>
                <a:cs typeface="Arial"/>
              </a:rPr>
              <a:t>II </a:t>
            </a:r>
            <a:r>
              <a:rPr sz="1400" spc="-5" dirty="0">
                <a:latin typeface="Arial"/>
                <a:cs typeface="Arial"/>
              </a:rPr>
              <a:t>je zásadní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indukci </a:t>
            </a:r>
            <a:r>
              <a:rPr sz="1400" dirty="0">
                <a:latin typeface="Arial"/>
                <a:cs typeface="Arial"/>
              </a:rPr>
              <a:t>a regulaci </a:t>
            </a:r>
            <a:r>
              <a:rPr sz="1400" spc="-5" dirty="0">
                <a:latin typeface="Arial"/>
                <a:cs typeface="Arial"/>
              </a:rPr>
              <a:t>adaptivní imunity výběrem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zralého</a:t>
            </a:r>
            <a:endParaRPr sz="1400">
              <a:latin typeface="Arial"/>
              <a:cs typeface="Arial"/>
            </a:endParaRPr>
          </a:p>
          <a:p>
            <a:pPr marL="12700" marR="390525">
              <a:lnSpc>
                <a:spcPct val="214299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repertoáru CD4 </a:t>
            </a:r>
            <a:r>
              <a:rPr sz="1400" dirty="0">
                <a:latin typeface="Arial"/>
                <a:cs typeface="Arial"/>
              </a:rPr>
              <a:t>+ T </a:t>
            </a:r>
            <a:r>
              <a:rPr sz="1400" spc="-5" dirty="0">
                <a:latin typeface="Arial"/>
                <a:cs typeface="Arial"/>
              </a:rPr>
              <a:t>buněk </a:t>
            </a:r>
            <a:r>
              <a:rPr sz="1400" dirty="0">
                <a:latin typeface="Arial"/>
                <a:cs typeface="Arial"/>
              </a:rPr>
              <a:t>v </a:t>
            </a:r>
            <a:r>
              <a:rPr sz="1400" spc="-5" dirty="0">
                <a:latin typeface="Arial"/>
                <a:cs typeface="Arial"/>
              </a:rPr>
              <a:t>brzlíku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aktivací </a:t>
            </a:r>
            <a:r>
              <a:rPr sz="1400" dirty="0">
                <a:latin typeface="Arial"/>
                <a:cs typeface="Arial"/>
              </a:rPr>
              <a:t>těchto  </a:t>
            </a:r>
            <a:r>
              <a:rPr sz="1400" spc="-5" dirty="0">
                <a:latin typeface="Arial"/>
                <a:cs typeface="Arial"/>
              </a:rPr>
              <a:t>lymfocytů na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periferii.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214299"/>
              </a:lnSpc>
            </a:pPr>
            <a:r>
              <a:rPr sz="1400" dirty="0">
                <a:latin typeface="Arial"/>
                <a:cs typeface="Arial"/>
              </a:rPr>
              <a:t>Bezpečné </a:t>
            </a:r>
            <a:r>
              <a:rPr sz="1400" spc="-5" dirty="0">
                <a:latin typeface="Arial"/>
                <a:cs typeface="Arial"/>
              </a:rPr>
              <a:t>připojení </a:t>
            </a:r>
            <a:r>
              <a:rPr sz="1400" dirty="0">
                <a:latin typeface="Arial"/>
                <a:cs typeface="Arial"/>
              </a:rPr>
              <a:t>k </a:t>
            </a:r>
            <a:r>
              <a:rPr sz="1400" spc="-5" dirty="0">
                <a:latin typeface="Arial"/>
                <a:cs typeface="Arial"/>
              </a:rPr>
              <a:t>molekule MHC prezentovaným  peptidem </a:t>
            </a:r>
            <a:r>
              <a:rPr sz="1400" dirty="0">
                <a:latin typeface="Arial"/>
                <a:cs typeface="Arial"/>
              </a:rPr>
              <a:t>zajišťuje </a:t>
            </a:r>
            <a:r>
              <a:rPr sz="1400" spc="-5" dirty="0">
                <a:latin typeface="Arial"/>
                <a:cs typeface="Arial"/>
              </a:rPr>
              <a:t>stabilní vazbu peptidu, </a:t>
            </a:r>
            <a:r>
              <a:rPr sz="1400" dirty="0">
                <a:latin typeface="Arial"/>
                <a:cs typeface="Arial"/>
              </a:rPr>
              <a:t>což </a:t>
            </a:r>
            <a:r>
              <a:rPr sz="1400" spc="-10" dirty="0">
                <a:latin typeface="Arial"/>
                <a:cs typeface="Arial"/>
              </a:rPr>
              <a:t>zvyšuje  </a:t>
            </a:r>
            <a:r>
              <a:rPr sz="1400" spc="-5" dirty="0">
                <a:latin typeface="Arial"/>
                <a:cs typeface="Arial"/>
              </a:rPr>
              <a:t>rozpoznávání antigenu </a:t>
            </a:r>
            <a:r>
              <a:rPr sz="1400" dirty="0">
                <a:latin typeface="Arial"/>
                <a:cs typeface="Arial"/>
              </a:rPr>
              <a:t>T </a:t>
            </a:r>
            <a:r>
              <a:rPr sz="1400" spc="-5" dirty="0">
                <a:latin typeface="Arial"/>
                <a:cs typeface="Arial"/>
              </a:rPr>
              <a:t>buňkami, </a:t>
            </a:r>
            <a:r>
              <a:rPr sz="1400" dirty="0">
                <a:latin typeface="Arial"/>
                <a:cs typeface="Arial"/>
              </a:rPr>
              <a:t>recruitment T </a:t>
            </a:r>
            <a:r>
              <a:rPr sz="1400" spc="-5" dirty="0">
                <a:latin typeface="Arial"/>
                <a:cs typeface="Arial"/>
              </a:rPr>
              <a:t>buněk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 </a:t>
            </a:r>
            <a:r>
              <a:rPr sz="1400" spc="-5" dirty="0">
                <a:latin typeface="Arial"/>
                <a:cs typeface="Arial"/>
              </a:rPr>
              <a:t>správnou imunitní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reakci.</a:t>
            </a:r>
            <a:endParaRPr sz="1400">
              <a:latin typeface="Arial"/>
              <a:cs typeface="Arial"/>
            </a:endParaRPr>
          </a:p>
          <a:p>
            <a:pPr marL="12700" marR="43180">
              <a:lnSpc>
                <a:spcPct val="214299"/>
              </a:lnSpc>
            </a:pPr>
            <a:r>
              <a:rPr sz="1400" spc="-5" dirty="0">
                <a:latin typeface="Arial"/>
                <a:cs typeface="Arial"/>
              </a:rPr>
              <a:t>Vzhledem </a:t>
            </a:r>
            <a:r>
              <a:rPr sz="1400" dirty="0">
                <a:latin typeface="Arial"/>
                <a:cs typeface="Arial"/>
              </a:rPr>
              <a:t>k </a:t>
            </a:r>
            <a:r>
              <a:rPr sz="1400" spc="-5" dirty="0">
                <a:latin typeface="Arial"/>
                <a:cs typeface="Arial"/>
              </a:rPr>
              <a:t>tomu, </a:t>
            </a:r>
            <a:r>
              <a:rPr sz="1400" dirty="0">
                <a:latin typeface="Arial"/>
                <a:cs typeface="Arial"/>
              </a:rPr>
              <a:t>že </a:t>
            </a:r>
            <a:r>
              <a:rPr sz="1400" spc="-5" dirty="0">
                <a:latin typeface="Arial"/>
                <a:cs typeface="Arial"/>
              </a:rPr>
              <a:t>odebírají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prezentují antigeny </a:t>
            </a:r>
            <a:r>
              <a:rPr sz="1400" dirty="0">
                <a:latin typeface="Arial"/>
                <a:cs typeface="Arial"/>
              </a:rPr>
              <a:t>z  </a:t>
            </a:r>
            <a:r>
              <a:rPr sz="1400" spc="-5" dirty="0">
                <a:latin typeface="Arial"/>
                <a:cs typeface="Arial"/>
              </a:rPr>
              <a:t>exogenních zdrojů, jsou molekuly MHC </a:t>
            </a:r>
            <a:r>
              <a:rPr sz="1400" dirty="0">
                <a:latin typeface="Arial"/>
                <a:cs typeface="Arial"/>
              </a:rPr>
              <a:t>třídy II kriticky  </a:t>
            </a:r>
            <a:r>
              <a:rPr sz="1400" spc="-5" dirty="0">
                <a:latin typeface="Arial"/>
                <a:cs typeface="Arial"/>
              </a:rPr>
              <a:t>významné pro zahájení imunitní odpovědi specifické pro  </a:t>
            </a:r>
            <a:r>
              <a:rPr sz="1400" dirty="0">
                <a:latin typeface="Arial"/>
                <a:cs typeface="Arial"/>
              </a:rPr>
              <a:t>antigen.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2223" y="1271016"/>
            <a:ext cx="5364480" cy="4460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74" y="375361"/>
            <a:ext cx="137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Zá</a:t>
            </a:r>
            <a:r>
              <a:rPr spc="-25" dirty="0"/>
              <a:t>n</a:t>
            </a:r>
            <a:r>
              <a:rPr spc="-10" dirty="0"/>
              <a:t>ět</a:t>
            </a:r>
          </a:p>
        </p:txBody>
      </p:sp>
      <p:sp>
        <p:nvSpPr>
          <p:cNvPr id="3" name="object 3"/>
          <p:cNvSpPr/>
          <p:nvPr/>
        </p:nvSpPr>
        <p:spPr>
          <a:xfrm>
            <a:off x="2612888" y="1600279"/>
            <a:ext cx="6346707" cy="4753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218" y="6261109"/>
            <a:ext cx="15601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18770" algn="l"/>
              </a:tabLst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19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891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Imunitní</a:t>
            </a:r>
            <a:r>
              <a:rPr spc="-45" dirty="0"/>
              <a:t> </a:t>
            </a:r>
            <a:r>
              <a:rPr spc="-10" dirty="0"/>
              <a:t>systém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5124" y="1414779"/>
            <a:ext cx="655891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22555" indent="-180340">
              <a:lnSpc>
                <a:spcPct val="125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b="1" dirty="0">
                <a:latin typeface="Arial"/>
                <a:cs typeface="Arial"/>
              </a:rPr>
              <a:t>Imunitní </a:t>
            </a:r>
            <a:r>
              <a:rPr sz="2400" b="1" spc="-10" dirty="0">
                <a:latin typeface="Arial"/>
                <a:cs typeface="Arial"/>
              </a:rPr>
              <a:t>systém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buňky, </a:t>
            </a:r>
            <a:r>
              <a:rPr sz="2400" dirty="0">
                <a:latin typeface="Arial"/>
                <a:cs typeface="Arial"/>
              </a:rPr>
              <a:t>tkáně a </a:t>
            </a:r>
            <a:r>
              <a:rPr sz="2400" spc="-5" dirty="0">
                <a:latin typeface="Arial"/>
                <a:cs typeface="Arial"/>
              </a:rPr>
              <a:t>molekuly,  </a:t>
            </a:r>
            <a:r>
              <a:rPr sz="2400" dirty="0">
                <a:latin typeface="Arial"/>
                <a:cs typeface="Arial"/>
              </a:rPr>
              <a:t>které </a:t>
            </a:r>
            <a:r>
              <a:rPr sz="2400" spc="-5" dirty="0">
                <a:latin typeface="Arial"/>
                <a:cs typeface="Arial"/>
              </a:rPr>
              <a:t>zprostředkovávají odolnost </a:t>
            </a:r>
            <a:r>
              <a:rPr sz="2400" dirty="0">
                <a:latin typeface="Arial"/>
                <a:cs typeface="Arial"/>
              </a:rPr>
              <a:t>vůči </a:t>
            </a:r>
            <a:r>
              <a:rPr sz="2400" spc="-5" dirty="0">
                <a:latin typeface="Arial"/>
                <a:cs typeface="Arial"/>
              </a:rPr>
              <a:t>infekcím  </a:t>
            </a:r>
            <a:r>
              <a:rPr sz="2400" b="1" dirty="0">
                <a:latin typeface="Arial"/>
                <a:cs typeface="Arial"/>
              </a:rPr>
              <a:t>Imunologie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studium </a:t>
            </a:r>
            <a:r>
              <a:rPr sz="2400" dirty="0">
                <a:latin typeface="Arial"/>
                <a:cs typeface="Arial"/>
              </a:rPr>
              <a:t>struktury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funkce  </a:t>
            </a:r>
            <a:r>
              <a:rPr sz="2400" spc="-5" dirty="0">
                <a:latin typeface="Arial"/>
                <a:cs typeface="Arial"/>
              </a:rPr>
              <a:t>imunitního</a:t>
            </a:r>
            <a:r>
              <a:rPr sz="2400" dirty="0">
                <a:latin typeface="Arial"/>
                <a:cs typeface="Arial"/>
              </a:rPr>
              <a:t> systému</a:t>
            </a:r>
            <a:endParaRPr sz="2400">
              <a:latin typeface="Arial"/>
              <a:cs typeface="Arial"/>
            </a:endParaRPr>
          </a:p>
          <a:p>
            <a:pPr marL="192405" marR="63500">
              <a:lnSpc>
                <a:spcPct val="125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Imunita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odolnost </a:t>
            </a:r>
            <a:r>
              <a:rPr sz="2400" spc="-5" dirty="0">
                <a:latin typeface="Arial"/>
                <a:cs typeface="Arial"/>
              </a:rPr>
              <a:t>hostitele </a:t>
            </a:r>
            <a:r>
              <a:rPr sz="2400" dirty="0">
                <a:latin typeface="Arial"/>
                <a:cs typeface="Arial"/>
              </a:rPr>
              <a:t>vůči </a:t>
            </a:r>
            <a:r>
              <a:rPr sz="2400" spc="-5" dirty="0">
                <a:latin typeface="Arial"/>
                <a:cs typeface="Arial"/>
              </a:rPr>
              <a:t>patogenům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jejich toxickým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účinkům</a:t>
            </a:r>
            <a:endParaRPr sz="24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latin typeface="Arial"/>
                <a:cs typeface="Arial"/>
              </a:rPr>
              <a:t>Imunitní </a:t>
            </a:r>
            <a:r>
              <a:rPr sz="2400" b="1" spc="-5" dirty="0">
                <a:latin typeface="Arial"/>
                <a:cs typeface="Arial"/>
              </a:rPr>
              <a:t>odpověď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kolektivní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koordinovaná</a:t>
            </a:r>
            <a:endParaRPr sz="2400">
              <a:latin typeface="Arial"/>
              <a:cs typeface="Arial"/>
            </a:endParaRPr>
          </a:p>
          <a:p>
            <a:pPr marL="192405" marR="631190">
              <a:lnSpc>
                <a:spcPct val="125000"/>
              </a:lnSpc>
            </a:pPr>
            <a:r>
              <a:rPr sz="2400" dirty="0">
                <a:latin typeface="Arial"/>
                <a:cs typeface="Arial"/>
              </a:rPr>
              <a:t>reakce </a:t>
            </a:r>
            <a:r>
              <a:rPr sz="2400" spc="-5" dirty="0">
                <a:latin typeface="Arial"/>
                <a:cs typeface="Arial"/>
              </a:rPr>
              <a:t>na zavedení </a:t>
            </a:r>
            <a:r>
              <a:rPr sz="2400" dirty="0">
                <a:latin typeface="Arial"/>
                <a:cs typeface="Arial"/>
              </a:rPr>
              <a:t>cizích </a:t>
            </a:r>
            <a:r>
              <a:rPr sz="2400" spc="-5" dirty="0">
                <a:latin typeface="Arial"/>
                <a:cs typeface="Arial"/>
              </a:rPr>
              <a:t>látek do jedince  zprostředkovaná buňkami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molekulami  </a:t>
            </a:r>
            <a:r>
              <a:rPr sz="2400" spc="-5" dirty="0">
                <a:latin typeface="Arial"/>
                <a:cs typeface="Arial"/>
              </a:rPr>
              <a:t>imunitního</a:t>
            </a:r>
            <a:r>
              <a:rPr sz="2400" dirty="0">
                <a:latin typeface="Arial"/>
                <a:cs typeface="Arial"/>
              </a:rPr>
              <a:t> systému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947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Chronický</a:t>
            </a:r>
            <a:r>
              <a:rPr spc="-30" dirty="0"/>
              <a:t> </a:t>
            </a:r>
            <a:r>
              <a:rPr spc="-5" dirty="0"/>
              <a:t>zánět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1218" y="6124558"/>
            <a:ext cx="58159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">
              <a:lnSpc>
                <a:spcPts val="124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• </a:t>
            </a:r>
            <a:r>
              <a:rPr sz="1200" spc="-5" dirty="0">
                <a:latin typeface="Arial"/>
                <a:cs typeface="Arial"/>
              </a:rPr>
              <a:t>specifické záněty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jsou záněty </a:t>
            </a:r>
            <a:r>
              <a:rPr sz="1200" dirty="0">
                <a:latin typeface="Arial"/>
                <a:cs typeface="Arial"/>
              </a:rPr>
              <a:t>u </a:t>
            </a:r>
            <a:r>
              <a:rPr sz="1200" spc="-5" dirty="0">
                <a:latin typeface="Arial"/>
                <a:cs typeface="Arial"/>
              </a:rPr>
              <a:t>nichž je možné jednoznačně určit </a:t>
            </a:r>
            <a:r>
              <a:rPr sz="1200" dirty="0">
                <a:latin typeface="Arial"/>
                <a:cs typeface="Arial"/>
              </a:rPr>
              <a:t>z </a:t>
            </a:r>
            <a:r>
              <a:rPr sz="1200" spc="-5" dirty="0">
                <a:latin typeface="Arial"/>
                <a:cs typeface="Arial"/>
              </a:rPr>
              <a:t>klinických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  <a:tabLst>
                <a:tab pos="318770" algn="l"/>
              </a:tabLst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20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865" y="6581758"/>
            <a:ext cx="600583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morfologických projevů, </a:t>
            </a:r>
            <a:r>
              <a:rPr sz="1200" dirty="0">
                <a:latin typeface="Arial"/>
                <a:cs typeface="Arial"/>
              </a:rPr>
              <a:t>které </a:t>
            </a:r>
            <a:r>
              <a:rPr sz="1200" spc="-5" dirty="0">
                <a:latin typeface="Arial"/>
                <a:cs typeface="Arial"/>
              </a:rPr>
              <a:t>jsou odlišné </a:t>
            </a:r>
            <a:r>
              <a:rPr sz="1200" dirty="0">
                <a:latin typeface="Arial"/>
                <a:cs typeface="Arial"/>
              </a:rPr>
              <a:t>od </a:t>
            </a:r>
            <a:r>
              <a:rPr sz="1200" spc="-5" dirty="0">
                <a:latin typeface="Arial"/>
                <a:cs typeface="Arial"/>
              </a:rPr>
              <a:t>zánětů nespecifických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tuberkulóza,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syfilis.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033" y="1537208"/>
            <a:ext cx="6282690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1200" b="1" dirty="0">
                <a:latin typeface="Arial"/>
                <a:cs typeface="Arial"/>
              </a:rPr>
              <a:t>Podle průběhu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rozlišujeme: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200" spc="-5" dirty="0">
                <a:latin typeface="Arial"/>
                <a:cs typeface="Arial"/>
              </a:rPr>
              <a:t>zánět </a:t>
            </a:r>
            <a:r>
              <a:rPr sz="1200" dirty="0">
                <a:latin typeface="Arial"/>
                <a:cs typeface="Arial"/>
              </a:rPr>
              <a:t>akutní (asi 2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týdny)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200" spc="-5" dirty="0">
                <a:latin typeface="Arial"/>
                <a:cs typeface="Arial"/>
              </a:rPr>
              <a:t>zánět subakutní </a:t>
            </a:r>
            <a:r>
              <a:rPr sz="1200" dirty="0">
                <a:latin typeface="Arial"/>
                <a:cs typeface="Arial"/>
              </a:rPr>
              <a:t>(3 - 6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týdnů)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200" spc="-5" dirty="0">
                <a:latin typeface="Arial"/>
                <a:cs typeface="Arial"/>
              </a:rPr>
              <a:t>chronický (déle </a:t>
            </a:r>
            <a:r>
              <a:rPr sz="1200" dirty="0">
                <a:latin typeface="Arial"/>
                <a:cs typeface="Arial"/>
              </a:rPr>
              <a:t>než 6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týdnů)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1200" b="1" dirty="0">
                <a:latin typeface="Arial"/>
                <a:cs typeface="Arial"/>
              </a:rPr>
              <a:t>Podle </a:t>
            </a:r>
            <a:r>
              <a:rPr sz="1200" b="1" spc="-5" dirty="0">
                <a:latin typeface="Arial"/>
                <a:cs typeface="Arial"/>
              </a:rPr>
              <a:t>charakteru zánětlivých projevů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rozdělujeme: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200" spc="-5" dirty="0">
                <a:latin typeface="Arial"/>
                <a:cs typeface="Arial"/>
              </a:rPr>
              <a:t>záněty nespecifické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široká skupina zánětů, jejichž klinické projevy jsou podobné,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ale</a:t>
            </a:r>
            <a:endParaRPr sz="1200">
              <a:latin typeface="Arial"/>
              <a:cs typeface="Arial"/>
            </a:endParaRPr>
          </a:p>
          <a:p>
            <a:pPr marL="192405" marR="5080">
              <a:lnSpc>
                <a:spcPct val="250100"/>
              </a:lnSpc>
            </a:pPr>
            <a:r>
              <a:rPr sz="1200" spc="-5" dirty="0">
                <a:latin typeface="Arial"/>
                <a:cs typeface="Arial"/>
              </a:rPr>
              <a:t>příčina je různá. Například celkové </a:t>
            </a:r>
            <a:r>
              <a:rPr sz="1200" dirty="0">
                <a:latin typeface="Arial"/>
                <a:cs typeface="Arial"/>
              </a:rPr>
              <a:t>infekce, které </a:t>
            </a:r>
            <a:r>
              <a:rPr sz="1200" spc="-5" dirty="0">
                <a:latin typeface="Arial"/>
                <a:cs typeface="Arial"/>
              </a:rPr>
              <a:t>probíhají jako </a:t>
            </a:r>
            <a:r>
              <a:rPr sz="1200" b="1" i="1" spc="-5" dirty="0">
                <a:latin typeface="Arial"/>
                <a:cs typeface="Arial"/>
              </a:rPr>
              <a:t>bakteriemie </a:t>
            </a:r>
            <a:r>
              <a:rPr sz="1200" dirty="0">
                <a:latin typeface="Arial"/>
                <a:cs typeface="Arial"/>
              </a:rPr>
              <a:t>(v </a:t>
            </a:r>
            <a:r>
              <a:rPr sz="1200" spc="-5" dirty="0">
                <a:latin typeface="Arial"/>
                <a:cs typeface="Arial"/>
              </a:rPr>
              <a:t>krvi kolují  bakterie), </a:t>
            </a:r>
            <a:r>
              <a:rPr sz="1200" b="1" i="1" dirty="0">
                <a:latin typeface="Arial"/>
                <a:cs typeface="Arial"/>
              </a:rPr>
              <a:t>sepse s. </a:t>
            </a:r>
            <a:r>
              <a:rPr sz="1200" b="1" i="1" spc="-5" dirty="0">
                <a:latin typeface="Arial"/>
                <a:cs typeface="Arial"/>
              </a:rPr>
              <a:t>septikémie </a:t>
            </a:r>
            <a:r>
              <a:rPr sz="1200" dirty="0">
                <a:latin typeface="Arial"/>
                <a:cs typeface="Arial"/>
              </a:rPr>
              <a:t>(v </a:t>
            </a:r>
            <a:r>
              <a:rPr sz="1200" spc="-5" dirty="0">
                <a:latin typeface="Arial"/>
                <a:cs typeface="Arial"/>
              </a:rPr>
              <a:t>krvi kolují mikroorganismy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jejich toxiny, </a:t>
            </a:r>
            <a:r>
              <a:rPr sz="1200" b="1" i="1" spc="-5" dirty="0">
                <a:latin typeface="Arial"/>
                <a:cs typeface="Arial"/>
              </a:rPr>
              <a:t>pyemie </a:t>
            </a:r>
            <a:r>
              <a:rPr sz="1200" dirty="0">
                <a:latin typeface="Arial"/>
                <a:cs typeface="Arial"/>
              </a:rPr>
              <a:t>(v </a:t>
            </a:r>
            <a:r>
              <a:rPr sz="1200" spc="-10" dirty="0">
                <a:latin typeface="Arial"/>
                <a:cs typeface="Arial"/>
              </a:rPr>
              <a:t>krvi  </a:t>
            </a:r>
            <a:r>
              <a:rPr sz="1200" spc="-5" dirty="0">
                <a:latin typeface="Arial"/>
                <a:cs typeface="Arial"/>
              </a:rPr>
              <a:t>kolují shluky mikroorganismů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jejich toxiny, dochází </a:t>
            </a:r>
            <a:r>
              <a:rPr sz="1200" dirty="0">
                <a:latin typeface="Arial"/>
                <a:cs typeface="Arial"/>
              </a:rPr>
              <a:t>k </a:t>
            </a:r>
            <a:r>
              <a:rPr sz="1200" spc="-5" dirty="0">
                <a:latin typeface="Arial"/>
                <a:cs typeface="Arial"/>
              </a:rPr>
              <a:t>vytváření zánětlivých </a:t>
            </a:r>
            <a:r>
              <a:rPr sz="1200" dirty="0">
                <a:latin typeface="Arial"/>
                <a:cs typeface="Arial"/>
              </a:rPr>
              <a:t>trombů,  </a:t>
            </a:r>
            <a:r>
              <a:rPr sz="1200" spc="-5" dirty="0">
                <a:latin typeface="Arial"/>
                <a:cs typeface="Arial"/>
              </a:rPr>
              <a:t>případně abscesy), </a:t>
            </a:r>
            <a:r>
              <a:rPr sz="1200" b="1" i="1" spc="-5" dirty="0">
                <a:latin typeface="Arial"/>
                <a:cs typeface="Arial"/>
              </a:rPr>
              <a:t>virémie </a:t>
            </a:r>
            <a:r>
              <a:rPr sz="1200" dirty="0">
                <a:latin typeface="Arial"/>
                <a:cs typeface="Arial"/>
              </a:rPr>
              <a:t>(v </a:t>
            </a:r>
            <a:r>
              <a:rPr sz="1200" spc="-5" dirty="0">
                <a:latin typeface="Arial"/>
                <a:cs typeface="Arial"/>
              </a:rPr>
              <a:t>krvi kolují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viry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8031" y="1389710"/>
            <a:ext cx="4271010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ahoma"/>
                <a:cs typeface="Tahoma"/>
              </a:rPr>
              <a:t>Podle </a:t>
            </a:r>
            <a:r>
              <a:rPr sz="2000" spc="-5" dirty="0">
                <a:latin typeface="Tahoma"/>
                <a:cs typeface="Tahoma"/>
              </a:rPr>
              <a:t>převažujících </a:t>
            </a:r>
            <a:r>
              <a:rPr sz="2000" dirty="0">
                <a:latin typeface="Tahoma"/>
                <a:cs typeface="Tahoma"/>
              </a:rPr>
              <a:t>změn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histologickém nálezu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rozlišujeme: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Tahoma"/>
                <a:cs typeface="Tahoma"/>
              </a:rPr>
              <a:t>zánět </a:t>
            </a:r>
            <a:r>
              <a:rPr sz="2000" b="1" spc="-5" dirty="0">
                <a:latin typeface="Tahoma"/>
                <a:cs typeface="Tahoma"/>
              </a:rPr>
              <a:t>alterativní </a:t>
            </a:r>
            <a:r>
              <a:rPr sz="2000" spc="-5" dirty="0">
                <a:latin typeface="Tahoma"/>
                <a:cs typeface="Tahoma"/>
              </a:rPr>
              <a:t>(převažují poruchy  </a:t>
            </a:r>
            <a:r>
              <a:rPr sz="2000" dirty="0">
                <a:latin typeface="Tahoma"/>
                <a:cs typeface="Tahoma"/>
              </a:rPr>
              <a:t>buněčného metabolismu a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zánět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přechází do </a:t>
            </a:r>
            <a:r>
              <a:rPr sz="2000" spc="-10" dirty="0">
                <a:latin typeface="Tahoma"/>
                <a:cs typeface="Tahoma"/>
              </a:rPr>
              <a:t>obrazu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nekrózy)</a:t>
            </a:r>
            <a:endParaRPr sz="2000">
              <a:latin typeface="Tahoma"/>
              <a:cs typeface="Tahoma"/>
            </a:endParaRPr>
          </a:p>
          <a:p>
            <a:pPr marL="102235" indent="-9017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Tahoma"/>
                <a:cs typeface="Tahoma"/>
              </a:rPr>
              <a:t>zánět </a:t>
            </a:r>
            <a:r>
              <a:rPr sz="2000" b="1" dirty="0">
                <a:latin typeface="Tahoma"/>
                <a:cs typeface="Tahoma"/>
              </a:rPr>
              <a:t>exudativní </a:t>
            </a:r>
            <a:r>
              <a:rPr sz="2000" spc="-5" dirty="0">
                <a:latin typeface="Tahoma"/>
                <a:cs typeface="Tahoma"/>
              </a:rPr>
              <a:t>(tvoří </a:t>
            </a:r>
            <a:r>
              <a:rPr sz="2000" dirty="0">
                <a:latin typeface="Tahoma"/>
                <a:cs typeface="Tahoma"/>
              </a:rPr>
              <a:t>se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tekutina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- </a:t>
            </a:r>
            <a:r>
              <a:rPr sz="2000" spc="-5" dirty="0">
                <a:latin typeface="Tahoma"/>
                <a:cs typeface="Tahoma"/>
              </a:rPr>
              <a:t>výpotek, </a:t>
            </a:r>
            <a:r>
              <a:rPr sz="2000" dirty="0">
                <a:latin typeface="Tahoma"/>
                <a:cs typeface="Tahoma"/>
              </a:rPr>
              <a:t>může dojít k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infiltraci)</a:t>
            </a:r>
            <a:endParaRPr sz="2000">
              <a:latin typeface="Tahoma"/>
              <a:cs typeface="Tahoma"/>
            </a:endParaRPr>
          </a:p>
          <a:p>
            <a:pPr marL="12700" marR="55372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Tahoma"/>
                <a:cs typeface="Tahoma"/>
              </a:rPr>
              <a:t>zánět </a:t>
            </a:r>
            <a:r>
              <a:rPr sz="2000" b="1" spc="-5" dirty="0">
                <a:latin typeface="Tahoma"/>
                <a:cs typeface="Tahoma"/>
              </a:rPr>
              <a:t>proliferativní </a:t>
            </a:r>
            <a:r>
              <a:rPr sz="2000" dirty="0">
                <a:latin typeface="Tahoma"/>
                <a:cs typeface="Tahoma"/>
              </a:rPr>
              <a:t>(převládají  hojivé </a:t>
            </a:r>
            <a:r>
              <a:rPr sz="2000" spc="-25" dirty="0">
                <a:latin typeface="Tahoma"/>
                <a:cs typeface="Tahoma"/>
              </a:rPr>
              <a:t>procesy, </a:t>
            </a:r>
            <a:r>
              <a:rPr sz="2000" spc="-5" dirty="0">
                <a:latin typeface="Tahoma"/>
                <a:cs typeface="Tahoma"/>
              </a:rPr>
              <a:t>tkáň </a:t>
            </a:r>
            <a:r>
              <a:rPr sz="2000" dirty="0">
                <a:latin typeface="Tahoma"/>
                <a:cs typeface="Tahoma"/>
              </a:rPr>
              <a:t>se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hojí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méněcenou </a:t>
            </a:r>
            <a:r>
              <a:rPr sz="2000" spc="-5" dirty="0">
                <a:latin typeface="Tahoma"/>
                <a:cs typeface="Tahoma"/>
              </a:rPr>
              <a:t>tkání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vazivem)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10074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Charakteristické rysy chronického</a:t>
            </a:r>
            <a:r>
              <a:rPr spc="130" dirty="0"/>
              <a:t> </a:t>
            </a:r>
            <a:r>
              <a:rPr spc="-5" dirty="0"/>
              <a:t>zánětu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1218" y="6261109"/>
            <a:ext cx="15601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18770" algn="l"/>
              </a:tabLst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21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36547"/>
            <a:ext cx="10551795" cy="459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4475">
              <a:lnSpc>
                <a:spcPct val="1072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Během chronického zánětu vzniká masivní infiltrace tkáně hlavně  buňkami imunitního systému, které sem přestoupí z </a:t>
            </a:r>
            <a:r>
              <a:rPr sz="2800" dirty="0">
                <a:latin typeface="Arial"/>
                <a:cs typeface="Arial"/>
              </a:rPr>
              <a:t>krevního  </a:t>
            </a:r>
            <a:r>
              <a:rPr sz="2800" spc="-5" dirty="0">
                <a:latin typeface="Arial"/>
                <a:cs typeface="Arial"/>
              </a:rPr>
              <a:t>řečiště. Přestup buněk je řízen hlavně </a:t>
            </a:r>
            <a:r>
              <a:rPr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chemotakticky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  <a:hlinkClick r:id="rId2"/>
              </a:rPr>
              <a:t> </a:t>
            </a:r>
            <a:r>
              <a:rPr sz="2800" spc="-5" dirty="0">
                <a:latin typeface="Arial"/>
                <a:cs typeface="Arial"/>
              </a:rPr>
              <a:t>v reakci na  prozánětlivé </a:t>
            </a:r>
            <a:r>
              <a:rPr sz="2800" dirty="0">
                <a:latin typeface="Arial"/>
                <a:cs typeface="Arial"/>
              </a:rPr>
              <a:t>substance (cytokiny </a:t>
            </a:r>
            <a:r>
              <a:rPr sz="2800" spc="-5" dirty="0">
                <a:latin typeface="Arial"/>
                <a:cs typeface="Arial"/>
              </a:rPr>
              <a:t>aj.). Imunitní buněčné elementy  </a:t>
            </a:r>
            <a:r>
              <a:rPr sz="2800" spc="-5" dirty="0">
                <a:latin typeface="Arial"/>
                <a:cs typeface="Arial"/>
                <a:hlinkClick r:id="rId3"/>
              </a:rPr>
              <a:t>jsou </a:t>
            </a:r>
            <a:r>
              <a:rPr sz="2800" dirty="0">
                <a:latin typeface="Arial"/>
                <a:cs typeface="Arial"/>
                <a:hlinkClick r:id="rId3"/>
              </a:rPr>
              <a:t>zastoupeny </a:t>
            </a:r>
            <a:r>
              <a:rPr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lymfocyty</a:t>
            </a:r>
            <a:r>
              <a:rPr sz="2800" dirty="0">
                <a:latin typeface="Arial"/>
                <a:cs typeface="Arial"/>
                <a:hlinkClick r:id="rId3"/>
              </a:rPr>
              <a:t>, </a:t>
            </a:r>
            <a:r>
              <a:rPr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eozinofily</a:t>
            </a:r>
            <a:r>
              <a:rPr sz="2800" dirty="0">
                <a:latin typeface="Arial"/>
                <a:cs typeface="Arial"/>
                <a:hlinkClick r:id="rId3"/>
              </a:rPr>
              <a:t>, </a:t>
            </a:r>
            <a:r>
              <a:rPr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makrofágy</a:t>
            </a:r>
            <a:r>
              <a:rPr sz="2800" dirty="0">
                <a:latin typeface="Arial"/>
                <a:cs typeface="Arial"/>
                <a:hlinkClick r:id="rId3"/>
              </a:rPr>
              <a:t>, </a:t>
            </a:r>
            <a:r>
              <a:rPr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plazmatickými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buňkami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spc="-5" dirty="0">
                <a:latin typeface="Arial"/>
                <a:cs typeface="Arial"/>
                <a:hlinkClick r:id="rId3"/>
              </a:rPr>
              <a:t>a </a:t>
            </a:r>
            <a:r>
              <a:rPr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dendritickými</a:t>
            </a:r>
            <a:r>
              <a:rPr sz="2800" u="heavy" spc="3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buňkami</a:t>
            </a:r>
            <a:r>
              <a:rPr sz="2800" dirty="0">
                <a:latin typeface="Arial"/>
                <a:cs typeface="Arial"/>
                <a:hlinkClick r:id="rId3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7200"/>
              </a:lnSpc>
            </a:pPr>
            <a:r>
              <a:rPr sz="2800" spc="-10" dirty="0">
                <a:latin typeface="Arial"/>
                <a:cs typeface="Arial"/>
              </a:rPr>
              <a:t>Dále </a:t>
            </a:r>
            <a:r>
              <a:rPr sz="2800" spc="-5" dirty="0">
                <a:latin typeface="Arial"/>
                <a:cs typeface="Arial"/>
              </a:rPr>
              <a:t>se v místě zánětu </a:t>
            </a:r>
            <a:r>
              <a:rPr sz="2800" dirty="0">
                <a:latin typeface="Arial"/>
                <a:cs typeface="Arial"/>
              </a:rPr>
              <a:t>vyskytuje </a:t>
            </a:r>
            <a:r>
              <a:rPr sz="2800" spc="-5" dirty="0">
                <a:latin typeface="Arial"/>
                <a:cs typeface="Arial"/>
              </a:rPr>
              <a:t>značné množství </a:t>
            </a:r>
            <a:r>
              <a:rPr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fibroblastů</a:t>
            </a:r>
            <a:r>
              <a:rPr sz="2800" dirty="0">
                <a:latin typeface="Arial"/>
                <a:cs typeface="Arial"/>
              </a:rPr>
              <a:t>,  </a:t>
            </a:r>
            <a:r>
              <a:rPr sz="2800" spc="-5" dirty="0">
                <a:latin typeface="Arial"/>
                <a:cs typeface="Arial"/>
              </a:rPr>
              <a:t>které neustále produkují vazivo a proto jsou místa chronického  zánětu většinou opouzdřena tuhou vazivovou tkání, a v neposlední  řadě jsou zde i </a:t>
            </a:r>
            <a:r>
              <a:rPr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6"/>
              </a:rPr>
              <a:t>endotelové</a:t>
            </a:r>
            <a:r>
              <a:rPr sz="2800" u="heavy" spc="5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6"/>
              </a:rPr>
              <a:t>buňky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0" y="6048755"/>
            <a:ext cx="153178" cy="239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41473" y="6048755"/>
            <a:ext cx="121380" cy="242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1347" y="6048755"/>
            <a:ext cx="127164" cy="239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35677" y="6048768"/>
            <a:ext cx="104139" cy="225425"/>
          </a:xfrm>
          <a:custGeom>
            <a:avLst/>
            <a:gdLst/>
            <a:ahLst/>
            <a:cxnLst/>
            <a:rect l="l" t="t" r="r" b="b"/>
            <a:pathLst>
              <a:path w="104140" h="225425">
                <a:moveTo>
                  <a:pt x="104038" y="0"/>
                </a:moveTo>
                <a:lnTo>
                  <a:pt x="0" y="0"/>
                </a:lnTo>
                <a:lnTo>
                  <a:pt x="0" y="11303"/>
                </a:lnTo>
                <a:lnTo>
                  <a:pt x="31788" y="11303"/>
                </a:lnTo>
                <a:lnTo>
                  <a:pt x="31788" y="224955"/>
                </a:lnTo>
                <a:lnTo>
                  <a:pt x="69354" y="224955"/>
                </a:lnTo>
                <a:lnTo>
                  <a:pt x="69354" y="11303"/>
                </a:lnTo>
                <a:lnTo>
                  <a:pt x="104038" y="11303"/>
                </a:lnTo>
                <a:lnTo>
                  <a:pt x="10403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84250" y="6392090"/>
            <a:ext cx="147391" cy="24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47247" y="6392303"/>
            <a:ext cx="118745" cy="242570"/>
          </a:xfrm>
          <a:custGeom>
            <a:avLst/>
            <a:gdLst/>
            <a:ahLst/>
            <a:cxnLst/>
            <a:rect l="l" t="t" r="r" b="b"/>
            <a:pathLst>
              <a:path w="118745" h="242570">
                <a:moveTo>
                  <a:pt x="118491" y="0"/>
                </a:moveTo>
                <a:lnTo>
                  <a:pt x="0" y="0"/>
                </a:lnTo>
                <a:lnTo>
                  <a:pt x="0" y="16497"/>
                </a:lnTo>
                <a:lnTo>
                  <a:pt x="0" y="106616"/>
                </a:lnTo>
                <a:lnTo>
                  <a:pt x="0" y="124396"/>
                </a:lnTo>
                <a:lnTo>
                  <a:pt x="0" y="224675"/>
                </a:lnTo>
                <a:lnTo>
                  <a:pt x="0" y="242443"/>
                </a:lnTo>
                <a:lnTo>
                  <a:pt x="118491" y="242443"/>
                </a:lnTo>
                <a:lnTo>
                  <a:pt x="118491" y="224675"/>
                </a:lnTo>
                <a:lnTo>
                  <a:pt x="20231" y="224675"/>
                </a:lnTo>
                <a:lnTo>
                  <a:pt x="20231" y="124396"/>
                </a:lnTo>
                <a:lnTo>
                  <a:pt x="112712" y="124396"/>
                </a:lnTo>
                <a:lnTo>
                  <a:pt x="112712" y="106616"/>
                </a:lnTo>
                <a:lnTo>
                  <a:pt x="20231" y="106616"/>
                </a:lnTo>
                <a:lnTo>
                  <a:pt x="20231" y="16497"/>
                </a:lnTo>
                <a:lnTo>
                  <a:pt x="118491" y="16497"/>
                </a:lnTo>
                <a:lnTo>
                  <a:pt x="11849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7132" y="6392090"/>
            <a:ext cx="118493" cy="242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7301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Záněty exsudativní</a:t>
            </a:r>
            <a:r>
              <a:rPr spc="25" dirty="0"/>
              <a:t> </a:t>
            </a:r>
            <a:r>
              <a:rPr spc="-10" dirty="0"/>
              <a:t>povrchové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8865" y="5986595"/>
            <a:ext cx="1053084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zánětlivého infiltrátu (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7"/>
              </a:rPr>
              <a:t>neutrofily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8"/>
              </a:rPr>
              <a:t>makrofágy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lymfocyty, </a:t>
            </a:r>
            <a:r>
              <a:rPr sz="2400" spc="-5" dirty="0">
                <a:latin typeface="Arial"/>
                <a:cs typeface="Arial"/>
              </a:rPr>
              <a:t>plazmocyty,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endotelové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22977" y="5990911"/>
            <a:ext cx="20256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u="heavy" dirty="0"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90" dirty="0"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218" y="6261109"/>
            <a:ext cx="15601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18770" algn="l"/>
              </a:tabLst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22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8865" y="6443519"/>
            <a:ext cx="3567429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buňky kapilár, fibroblasty).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033" y="1293368"/>
            <a:ext cx="10699750" cy="45986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19240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spc="-5" dirty="0">
                <a:latin typeface="Arial"/>
                <a:cs typeface="Arial"/>
              </a:rPr>
              <a:t>Záněty </a:t>
            </a:r>
            <a:r>
              <a:rPr sz="2400" dirty="0">
                <a:latin typeface="Arial"/>
                <a:cs typeface="Arial"/>
              </a:rPr>
              <a:t>mají čtyři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složky:</a:t>
            </a:r>
            <a:endParaRPr sz="2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alterativní</a:t>
            </a:r>
            <a:endParaRPr sz="2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exudativní</a:t>
            </a:r>
            <a:endParaRPr sz="2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proliferační</a:t>
            </a:r>
            <a:endParaRPr sz="2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Imunitní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Arial"/>
              <a:cs typeface="Arial"/>
            </a:endParaRPr>
          </a:p>
          <a:p>
            <a:pPr marL="192405" marR="196850" indent="-180340">
              <a:lnSpc>
                <a:spcPct val="125000"/>
              </a:lnSpc>
              <a:buClr>
                <a:srgbClr val="0000DC"/>
              </a:buClr>
              <a:buFont typeface="Arial"/>
              <a:buChar char="̶"/>
              <a:tabLst>
                <a:tab pos="192405" algn="l"/>
                <a:tab pos="193040" algn="l"/>
              </a:tabLst>
            </a:pPr>
            <a:r>
              <a:rPr sz="2400" b="1" spc="-5" dirty="0">
                <a:latin typeface="Arial"/>
                <a:cs typeface="Arial"/>
              </a:rPr>
              <a:t>Exsudativní povrchový zánět </a:t>
            </a:r>
            <a:r>
              <a:rPr sz="2400" dirty="0">
                <a:latin typeface="Arial"/>
                <a:cs typeface="Arial"/>
              </a:rPr>
              <a:t>má </a:t>
            </a:r>
            <a:r>
              <a:rPr sz="2400" spc="-5" dirty="0">
                <a:latin typeface="Arial"/>
                <a:cs typeface="Arial"/>
              </a:rPr>
              <a:t>nejvíc vyjádřenou exudaci a vyskytuje </a:t>
            </a:r>
            <a:r>
              <a:rPr sz="2400" spc="-450" dirty="0">
                <a:latin typeface="Arial"/>
                <a:cs typeface="Arial"/>
              </a:rPr>
              <a:t>se  </a:t>
            </a:r>
            <a:r>
              <a:rPr sz="2400" spc="-5" dirty="0">
                <a:latin typeface="Arial"/>
                <a:cs typeface="Arial"/>
              </a:rPr>
              <a:t>na </a:t>
            </a:r>
            <a:r>
              <a:rPr sz="2400" dirty="0">
                <a:latin typeface="Arial"/>
                <a:cs typeface="Arial"/>
              </a:rPr>
              <a:t>seróze, </a:t>
            </a:r>
            <a:r>
              <a:rPr sz="2400" spc="-5" dirty="0">
                <a:latin typeface="Arial"/>
                <a:cs typeface="Arial"/>
              </a:rPr>
              <a:t>sliznici.</a:t>
            </a:r>
            <a:endParaRPr sz="2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Exudace </a:t>
            </a:r>
            <a:r>
              <a:rPr sz="2400" dirty="0">
                <a:latin typeface="Arial"/>
                <a:cs typeface="Arial"/>
              </a:rPr>
              <a:t>= tvorba zánětlivého výpotku, </a:t>
            </a:r>
            <a:r>
              <a:rPr sz="2400" spc="-10" dirty="0">
                <a:latin typeface="Arial"/>
                <a:cs typeface="Arial"/>
              </a:rPr>
              <a:t>exudátu. </a:t>
            </a:r>
            <a:r>
              <a:rPr sz="2400" spc="-5" dirty="0">
                <a:latin typeface="Arial"/>
                <a:cs typeface="Arial"/>
              </a:rPr>
              <a:t>Rozšíření kapilár,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zvýšení</a:t>
            </a:r>
            <a:endParaRPr sz="24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Arial"/>
                <a:cs typeface="Arial"/>
              </a:rPr>
              <a:t>propustnosti pro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9"/>
              </a:rPr>
              <a:t>bílkoviny (albuminy, </a:t>
            </a:r>
            <a:r>
              <a:rPr sz="2400" u="heavy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9"/>
              </a:rPr>
              <a:t>globuliny,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9"/>
              </a:rPr>
              <a:t>fibrinogen)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10"/>
              </a:rPr>
              <a:t>erytrocyty</a:t>
            </a:r>
            <a:r>
              <a:rPr sz="2400" dirty="0">
                <a:solidFill>
                  <a:srgbClr val="0000DC"/>
                </a:solidFill>
                <a:latin typeface="Arial"/>
                <a:cs typeface="Arial"/>
                <a:hlinkClick r:id="rId10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buňky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142" y="6097625"/>
            <a:ext cx="56934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Záp</a:t>
            </a:r>
            <a:r>
              <a:rPr sz="2000" spc="-300" dirty="0">
                <a:latin typeface="Arial"/>
                <a:cs typeface="Arial"/>
              </a:rPr>
              <a:t>H</a:t>
            </a: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atí</a:t>
            </a:r>
            <a:r>
              <a:rPr sz="2000" spc="-300" dirty="0">
                <a:latin typeface="Arial"/>
                <a:cs typeface="Arial"/>
              </a:rPr>
              <a:t>o</a:t>
            </a: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pr</a:t>
            </a:r>
            <a:r>
              <a:rPr sz="2000" spc="-300" dirty="0">
                <a:latin typeface="Arial"/>
                <a:cs typeface="Arial"/>
              </a:rPr>
              <a:t>j</a:t>
            </a: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e</a:t>
            </a:r>
            <a:r>
              <a:rPr sz="2000" spc="-300" dirty="0">
                <a:latin typeface="Arial"/>
                <a:cs typeface="Arial"/>
              </a:rPr>
              <a:t>e</a:t>
            </a: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ze</a:t>
            </a:r>
            <a:r>
              <a:rPr sz="2000" spc="-300" dirty="0">
                <a:latin typeface="Arial"/>
                <a:cs typeface="Arial"/>
              </a:rPr>
              <a:t>n</a:t>
            </a: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2000" spc="-300" dirty="0">
                <a:latin typeface="Arial"/>
                <a:cs typeface="Arial"/>
              </a:rPr>
              <a:t>í</a:t>
            </a: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ta</a:t>
            </a:r>
            <a:r>
              <a:rPr sz="2000" spc="-300" dirty="0">
                <a:latin typeface="Arial"/>
                <a:cs typeface="Arial"/>
              </a:rPr>
              <a:t>:</a:t>
            </a: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c</a:t>
            </a:r>
            <a:r>
              <a:rPr sz="2000" spc="-300" dirty="0">
                <a:latin typeface="Arial"/>
                <a:cs typeface="Arial"/>
              </a:rPr>
              <a:t>ú</a:t>
            </a:r>
            <a:r>
              <a:rPr sz="1800" spc="-450" baseline="-16203" dirty="0">
                <a:solidFill>
                  <a:srgbClr val="0000DC"/>
                </a:solidFill>
                <a:latin typeface="Arial"/>
                <a:cs typeface="Arial"/>
              </a:rPr>
              <a:t>e </a:t>
            </a:r>
            <a:r>
              <a:rPr sz="2000" dirty="0">
                <a:latin typeface="Arial"/>
                <a:cs typeface="Arial"/>
              </a:rPr>
              <a:t>bytek exudace, </a:t>
            </a:r>
            <a:r>
              <a:rPr sz="2000" spc="-5" dirty="0">
                <a:latin typeface="Arial"/>
                <a:cs typeface="Arial"/>
              </a:rPr>
              <a:t>případně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reepitelizace.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218" y="624667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6005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Serózní povrchový</a:t>
            </a:r>
            <a:r>
              <a:rPr spc="-45" dirty="0"/>
              <a:t> </a:t>
            </a:r>
            <a:r>
              <a:rPr spc="-5" dirty="0"/>
              <a:t>zánět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932" y="1372971"/>
            <a:ext cx="10419080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64160" indent="-180340">
              <a:lnSpc>
                <a:spcPct val="100000"/>
              </a:lnSpc>
              <a:spcBef>
                <a:spcPts val="1300"/>
              </a:spcBef>
              <a:buClr>
                <a:srgbClr val="0000DC"/>
              </a:buClr>
              <a:buChar char="̶"/>
              <a:tabLst>
                <a:tab pos="263525" algn="l"/>
                <a:tab pos="264160" algn="l"/>
              </a:tabLst>
            </a:pPr>
            <a:r>
              <a:rPr sz="2000" dirty="0">
                <a:latin typeface="Arial"/>
                <a:cs typeface="Arial"/>
              </a:rPr>
              <a:t>Serózní </a:t>
            </a:r>
            <a:r>
              <a:rPr sz="2000" spc="-5" dirty="0">
                <a:latin typeface="Arial"/>
                <a:cs typeface="Arial"/>
              </a:rPr>
              <a:t>exudát </a:t>
            </a:r>
            <a:r>
              <a:rPr sz="2000" dirty="0">
                <a:latin typeface="Arial"/>
                <a:cs typeface="Arial"/>
              </a:rPr>
              <a:t>– čirá, slámově žlutá, řídká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tekutina.</a:t>
            </a:r>
            <a:endParaRPr sz="2000">
              <a:latin typeface="Arial"/>
              <a:cs typeface="Arial"/>
            </a:endParaRPr>
          </a:p>
          <a:p>
            <a:pPr marL="264160" indent="-180340">
              <a:lnSpc>
                <a:spcPct val="100000"/>
              </a:lnSpc>
              <a:spcBef>
                <a:spcPts val="1200"/>
              </a:spcBef>
              <a:buClr>
                <a:srgbClr val="0000DC"/>
              </a:buClr>
              <a:buChar char="̶"/>
              <a:tabLst>
                <a:tab pos="263525" algn="l"/>
                <a:tab pos="264160" algn="l"/>
              </a:tabLst>
            </a:pPr>
            <a:r>
              <a:rPr sz="2000" dirty="0">
                <a:latin typeface="Arial"/>
                <a:cs typeface="Arial"/>
              </a:rPr>
              <a:t>Příklady: </a:t>
            </a:r>
            <a:r>
              <a:rPr sz="2000" spc="-5" dirty="0">
                <a:latin typeface="Arial"/>
                <a:cs typeface="Arial"/>
              </a:rPr>
              <a:t>exém, </a:t>
            </a:r>
            <a:r>
              <a:rPr sz="2000" dirty="0">
                <a:latin typeface="Arial"/>
                <a:cs typeface="Arial"/>
              </a:rPr>
              <a:t>herpes, katarální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bronchopneumonie.</a:t>
            </a:r>
            <a:endParaRPr sz="2000">
              <a:latin typeface="Arial"/>
              <a:cs typeface="Arial"/>
            </a:endParaRPr>
          </a:p>
          <a:p>
            <a:pPr marL="264160" indent="-180340">
              <a:lnSpc>
                <a:spcPct val="100000"/>
              </a:lnSpc>
              <a:spcBef>
                <a:spcPts val="1200"/>
              </a:spcBef>
              <a:buClr>
                <a:srgbClr val="0000DC"/>
              </a:buClr>
              <a:buChar char="̶"/>
              <a:tabLst>
                <a:tab pos="263525" algn="l"/>
                <a:tab pos="264160" algn="l"/>
              </a:tabLst>
            </a:pPr>
            <a:r>
              <a:rPr sz="2000" spc="-5" dirty="0">
                <a:latin typeface="Arial"/>
                <a:cs typeface="Arial"/>
              </a:rPr>
              <a:t>Hojení: úbytek </a:t>
            </a:r>
            <a:r>
              <a:rPr sz="2000" dirty="0">
                <a:latin typeface="Arial"/>
                <a:cs typeface="Arial"/>
              </a:rPr>
              <a:t>exudace, případně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reepitelizace.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Hnisavý povrchový</a:t>
            </a:r>
            <a:r>
              <a:rPr sz="4000" b="1" spc="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zánět</a:t>
            </a:r>
            <a:endParaRPr sz="4000">
              <a:latin typeface="Arial"/>
              <a:cs typeface="Arial"/>
            </a:endParaRPr>
          </a:p>
          <a:p>
            <a:pPr marL="263525" marR="1414780" indent="-180340">
              <a:lnSpc>
                <a:spcPct val="150000"/>
              </a:lnSpc>
              <a:spcBef>
                <a:spcPts val="1585"/>
              </a:spcBef>
              <a:buClr>
                <a:srgbClr val="0000DC"/>
              </a:buClr>
              <a:buChar char="̶"/>
              <a:tabLst>
                <a:tab pos="263525" algn="l"/>
                <a:tab pos="264160" algn="l"/>
              </a:tabLst>
            </a:pPr>
            <a:r>
              <a:rPr sz="2000" spc="-5" dirty="0">
                <a:latin typeface="Arial"/>
                <a:cs typeface="Arial"/>
              </a:rPr>
              <a:t>Hnisavý exudát </a:t>
            </a:r>
            <a:r>
              <a:rPr sz="2000" dirty="0">
                <a:latin typeface="Arial"/>
                <a:cs typeface="Arial"/>
              </a:rPr>
              <a:t>– vazká, hustá tekutina, </a:t>
            </a:r>
            <a:r>
              <a:rPr sz="2000" spc="-5" dirty="0">
                <a:latin typeface="Arial"/>
                <a:cs typeface="Arial"/>
              </a:rPr>
              <a:t>bíložlutá, </a:t>
            </a:r>
            <a:r>
              <a:rPr sz="2000" dirty="0">
                <a:latin typeface="Arial"/>
                <a:cs typeface="Arial"/>
              </a:rPr>
              <a:t>žlutozelená, modrá </a:t>
            </a:r>
            <a:r>
              <a:rPr sz="2000" spc="-60" dirty="0">
                <a:latin typeface="Arial"/>
                <a:cs typeface="Arial"/>
              </a:rPr>
              <a:t>(infekce  </a:t>
            </a:r>
            <a:r>
              <a:rPr sz="2000" spc="-5" dirty="0">
                <a:latin typeface="Arial"/>
                <a:cs typeface="Arial"/>
              </a:rPr>
              <a:t>pseudomonádou), </a:t>
            </a:r>
            <a:r>
              <a:rPr sz="2000" dirty="0">
                <a:latin typeface="Arial"/>
                <a:cs typeface="Arial"/>
              </a:rPr>
              <a:t>červená (příměs krve). </a:t>
            </a:r>
            <a:r>
              <a:rPr sz="2000" spc="-5" dirty="0">
                <a:latin typeface="Arial"/>
                <a:cs typeface="Arial"/>
              </a:rPr>
              <a:t>Níčí </a:t>
            </a:r>
            <a:r>
              <a:rPr sz="2000" dirty="0">
                <a:latin typeface="Arial"/>
                <a:cs typeface="Arial"/>
              </a:rPr>
              <a:t>tkáně –</a:t>
            </a: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kolikvační</a:t>
            </a:r>
            <a:r>
              <a:rPr sz="2000" u="heavy" spc="-18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nekróza</a:t>
            </a:r>
            <a:r>
              <a:rPr sz="2000" dirty="0"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  <a:p>
            <a:pPr marL="263525" marR="5080" indent="-180340">
              <a:lnSpc>
                <a:spcPct val="150000"/>
              </a:lnSpc>
              <a:buClr>
                <a:srgbClr val="0000DC"/>
              </a:buClr>
              <a:buChar char="̶"/>
              <a:tabLst>
                <a:tab pos="263525" algn="l"/>
                <a:tab pos="264160" algn="l"/>
              </a:tabLst>
            </a:pPr>
            <a:r>
              <a:rPr sz="2000" dirty="0">
                <a:latin typeface="Arial"/>
                <a:cs typeface="Arial"/>
              </a:rPr>
              <a:t>Příklady: </a:t>
            </a:r>
            <a:r>
              <a:rPr sz="2000" spc="-5" dirty="0">
                <a:latin typeface="Arial"/>
                <a:cs typeface="Arial"/>
              </a:rPr>
              <a:t>akutní </a:t>
            </a:r>
            <a:r>
              <a:rPr sz="2000" dirty="0">
                <a:latin typeface="Arial"/>
                <a:cs typeface="Arial"/>
              </a:rPr>
              <a:t>katarálně </a:t>
            </a:r>
            <a:r>
              <a:rPr sz="2000" spc="-5" dirty="0">
                <a:latin typeface="Arial"/>
                <a:cs typeface="Arial"/>
              </a:rPr>
              <a:t>hnisavá bronchopneumonie, pustuly, panaricia (stafylokokové  infekce </a:t>
            </a:r>
            <a:r>
              <a:rPr sz="2000" dirty="0">
                <a:latin typeface="Arial"/>
                <a:cs typeface="Arial"/>
              </a:rPr>
              <a:t>kůže), </a:t>
            </a:r>
            <a:r>
              <a:rPr sz="2000" spc="-5" dirty="0">
                <a:latin typeface="Arial"/>
                <a:cs typeface="Arial"/>
              </a:rPr>
              <a:t>hnisavá angína, hnisavá apendicitida, hnisavá pleuritida </a:t>
            </a:r>
            <a:r>
              <a:rPr sz="2000" dirty="0">
                <a:latin typeface="Arial"/>
                <a:cs typeface="Arial"/>
              </a:rPr>
              <a:t>(empyém), </a:t>
            </a:r>
            <a:r>
              <a:rPr sz="2000" spc="-5" dirty="0">
                <a:latin typeface="Arial"/>
                <a:cs typeface="Arial"/>
              </a:rPr>
              <a:t>hnisavá  sinusitida, hnisavá</a:t>
            </a:r>
            <a:r>
              <a:rPr sz="20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peritonitida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6599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Fibrinózní povrchový</a:t>
            </a:r>
            <a:r>
              <a:rPr spc="-15" dirty="0"/>
              <a:t> </a:t>
            </a:r>
            <a:r>
              <a:rPr spc="-5" dirty="0"/>
              <a:t>zánět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18" y="6261109"/>
            <a:ext cx="15855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24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794128"/>
            <a:ext cx="10284460" cy="447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800" spc="-5" dirty="0">
                <a:latin typeface="Arial"/>
                <a:cs typeface="Arial"/>
              </a:rPr>
              <a:t>Fibrinózní </a:t>
            </a:r>
            <a:r>
              <a:rPr sz="1800" spc="-10" dirty="0">
                <a:latin typeface="Arial"/>
                <a:cs typeface="Arial"/>
              </a:rPr>
              <a:t>exudát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bíložlutý, </a:t>
            </a:r>
            <a:r>
              <a:rPr sz="1800" dirty="0">
                <a:latin typeface="Arial"/>
                <a:cs typeface="Arial"/>
              </a:rPr>
              <a:t>vločky </a:t>
            </a:r>
            <a:r>
              <a:rPr sz="1800" spc="-5" dirty="0">
                <a:latin typeface="Arial"/>
                <a:cs typeface="Arial"/>
              </a:rPr>
              <a:t>nebo tuhá hmota.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Lepivý</a:t>
            </a:r>
            <a:endParaRPr sz="1800">
              <a:latin typeface="Arial"/>
              <a:cs typeface="Arial"/>
            </a:endParaRPr>
          </a:p>
          <a:p>
            <a:pPr marL="192405" marR="509270" indent="-180340">
              <a:lnSpc>
                <a:spcPct val="166700"/>
              </a:lnSpc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800" spc="-10" dirty="0">
                <a:latin typeface="Arial"/>
                <a:cs typeface="Arial"/>
              </a:rPr>
              <a:t>Pablánový </a:t>
            </a:r>
            <a:r>
              <a:rPr sz="1800" spc="-5" dirty="0">
                <a:latin typeface="Arial"/>
                <a:cs typeface="Arial"/>
              </a:rPr>
              <a:t>zánět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pablána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tuhá, ostře </a:t>
            </a:r>
            <a:r>
              <a:rPr sz="1800" spc="-10" dirty="0">
                <a:latin typeface="Arial"/>
                <a:cs typeface="Arial"/>
              </a:rPr>
              <a:t>ohraničená, </a:t>
            </a:r>
            <a:r>
              <a:rPr sz="1800" spc="-5" dirty="0">
                <a:latin typeface="Arial"/>
                <a:cs typeface="Arial"/>
              </a:rPr>
              <a:t>bíložlutá, různě </a:t>
            </a:r>
            <a:r>
              <a:rPr sz="1800" spc="-10" dirty="0">
                <a:latin typeface="Arial"/>
                <a:cs typeface="Arial"/>
              </a:rPr>
              <a:t>pevně </a:t>
            </a:r>
            <a:r>
              <a:rPr sz="1800" spc="-5" dirty="0">
                <a:latin typeface="Arial"/>
                <a:cs typeface="Arial"/>
              </a:rPr>
              <a:t>lne. </a:t>
            </a:r>
            <a:r>
              <a:rPr sz="1800" dirty="0">
                <a:latin typeface="Arial"/>
                <a:cs typeface="Arial"/>
              </a:rPr>
              <a:t>Tvoří </a:t>
            </a:r>
            <a:r>
              <a:rPr sz="1800" spc="-5" dirty="0">
                <a:latin typeface="Arial"/>
                <a:cs typeface="Arial"/>
              </a:rPr>
              <a:t>ji fibrin </a:t>
            </a:r>
            <a:r>
              <a:rPr sz="1800" dirty="0">
                <a:latin typeface="Arial"/>
                <a:cs typeface="Arial"/>
              </a:rPr>
              <a:t>a  </a:t>
            </a:r>
            <a:r>
              <a:rPr sz="1800" spc="-5" dirty="0">
                <a:latin typeface="Arial"/>
                <a:cs typeface="Arial"/>
              </a:rPr>
              <a:t>nekrotická sliznice. Podle </a:t>
            </a:r>
            <a:r>
              <a:rPr sz="1800" spc="-10" dirty="0">
                <a:latin typeface="Arial"/>
                <a:cs typeface="Arial"/>
              </a:rPr>
              <a:t>hloubky</a:t>
            </a:r>
            <a:r>
              <a:rPr sz="18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nekrózy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5" dirty="0">
                <a:latin typeface="Arial"/>
                <a:cs typeface="Arial"/>
              </a:rPr>
              <a:t>(poměru fibrin/nekróza) dělíme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zánět:</a:t>
            </a:r>
            <a:endParaRPr sz="1800">
              <a:latin typeface="Arial"/>
              <a:cs typeface="Arial"/>
            </a:endParaRPr>
          </a:p>
          <a:p>
            <a:pPr marL="684530" marR="5080" lvl="1" indent="-287020">
              <a:lnSpc>
                <a:spcPct val="100000"/>
              </a:lnSpc>
              <a:spcBef>
                <a:spcPts val="495"/>
              </a:spcBef>
              <a:buClr>
                <a:srgbClr val="0000DC"/>
              </a:buClr>
              <a:buChar char="•"/>
              <a:tabLst>
                <a:tab pos="684530" algn="l"/>
                <a:tab pos="685165" algn="l"/>
              </a:tabLst>
            </a:pPr>
            <a:r>
              <a:rPr sz="1800" spc="-5" dirty="0">
                <a:latin typeface="Arial"/>
                <a:cs typeface="Arial"/>
              </a:rPr>
              <a:t>Krupózní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málo </a:t>
            </a:r>
            <a:r>
              <a:rPr sz="1800" spc="-10" dirty="0">
                <a:latin typeface="Arial"/>
                <a:cs typeface="Arial"/>
              </a:rPr>
              <a:t>nekrózy, hodně </a:t>
            </a:r>
            <a:r>
              <a:rPr sz="1800" spc="-5" dirty="0">
                <a:latin typeface="Arial"/>
                <a:cs typeface="Arial"/>
              </a:rPr>
              <a:t>fibrinu, </a:t>
            </a:r>
            <a:r>
              <a:rPr sz="1800" spc="-10" dirty="0">
                <a:latin typeface="Arial"/>
                <a:cs typeface="Arial"/>
              </a:rPr>
              <a:t>pablána </a:t>
            </a:r>
            <a:r>
              <a:rPr sz="1800" spc="-5" dirty="0">
                <a:latin typeface="Arial"/>
                <a:cs typeface="Arial"/>
              </a:rPr>
              <a:t>lze lehce sloupnout, spodina nekrvácí, hojí </a:t>
            </a:r>
            <a:r>
              <a:rPr sz="1800" dirty="0">
                <a:latin typeface="Arial"/>
                <a:cs typeface="Arial"/>
              </a:rPr>
              <a:t>se  </a:t>
            </a:r>
            <a:r>
              <a:rPr sz="1800" spc="-5" dirty="0">
                <a:latin typeface="Arial"/>
                <a:cs typeface="Arial"/>
              </a:rPr>
              <a:t>reepitelizací. Příkladem je mononukleózová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angína.</a:t>
            </a:r>
            <a:endParaRPr sz="1800">
              <a:latin typeface="Arial"/>
              <a:cs typeface="Arial"/>
            </a:endParaRPr>
          </a:p>
          <a:p>
            <a:pPr marL="684530" marR="705485" lvl="1" indent="-287020">
              <a:lnSpc>
                <a:spcPct val="100000"/>
              </a:lnSpc>
              <a:buClr>
                <a:srgbClr val="0000DC"/>
              </a:buClr>
              <a:buChar char="•"/>
              <a:tabLst>
                <a:tab pos="684530" algn="l"/>
                <a:tab pos="685165" algn="l"/>
              </a:tabLst>
            </a:pPr>
            <a:r>
              <a:rPr sz="1800" spc="-5" dirty="0">
                <a:latin typeface="Arial"/>
                <a:cs typeface="Arial"/>
              </a:rPr>
              <a:t>Difterický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stejně fibrinu jako </a:t>
            </a:r>
            <a:r>
              <a:rPr sz="1800" spc="-10" dirty="0">
                <a:latin typeface="Arial"/>
                <a:cs typeface="Arial"/>
              </a:rPr>
              <a:t>nekrózy, pablána </a:t>
            </a:r>
            <a:r>
              <a:rPr sz="1800" spc="-5" dirty="0">
                <a:latin typeface="Arial"/>
                <a:cs typeface="Arial"/>
              </a:rPr>
              <a:t>lne pevně. Příkladem je </a:t>
            </a:r>
            <a:r>
              <a:rPr sz="1800" dirty="0">
                <a:latin typeface="Arial"/>
                <a:cs typeface="Arial"/>
              </a:rPr>
              <a:t>záškrt, </a:t>
            </a:r>
            <a:r>
              <a:rPr sz="1800" spc="-5" dirty="0">
                <a:latin typeface="Arial"/>
                <a:cs typeface="Arial"/>
              </a:rPr>
              <a:t>bacilární  dyzenterie.</a:t>
            </a:r>
            <a:endParaRPr sz="1800">
              <a:latin typeface="Arial"/>
              <a:cs typeface="Arial"/>
            </a:endParaRPr>
          </a:p>
          <a:p>
            <a:pPr marL="684530" lvl="1" indent="-287020">
              <a:lnSpc>
                <a:spcPct val="100000"/>
              </a:lnSpc>
              <a:buClr>
                <a:srgbClr val="0000DC"/>
              </a:buClr>
              <a:buChar char="•"/>
              <a:tabLst>
                <a:tab pos="684530" algn="l"/>
                <a:tab pos="685165" algn="l"/>
              </a:tabLst>
            </a:pPr>
            <a:r>
              <a:rPr sz="1800" dirty="0">
                <a:latin typeface="Arial"/>
                <a:cs typeface="Arial"/>
              </a:rPr>
              <a:t>Příškvarový – </a:t>
            </a:r>
            <a:r>
              <a:rPr sz="1800" spc="-10" dirty="0">
                <a:latin typeface="Arial"/>
                <a:cs typeface="Arial"/>
              </a:rPr>
              <a:t>hodně nekrózy, </a:t>
            </a:r>
            <a:r>
              <a:rPr sz="1800" spc="-5" dirty="0">
                <a:latin typeface="Arial"/>
                <a:cs typeface="Arial"/>
              </a:rPr>
              <a:t>málo fibrinu, hojí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granulační tkání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jizvou. Příkladem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jsou</a:t>
            </a:r>
            <a:endParaRPr sz="1800">
              <a:latin typeface="Arial"/>
              <a:cs typeface="Arial"/>
            </a:endParaRPr>
          </a:p>
          <a:p>
            <a:pPr marL="68453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popáleniny,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poleptání.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950"/>
              </a:spcBef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800" spc="-5" dirty="0">
                <a:latin typeface="Arial"/>
                <a:cs typeface="Arial"/>
              </a:rPr>
              <a:t>Fibrinózní zánět na seróze </a:t>
            </a:r>
            <a:r>
              <a:rPr sz="1800" dirty="0">
                <a:latin typeface="Arial"/>
                <a:cs typeface="Arial"/>
              </a:rPr>
              <a:t>– makro </a:t>
            </a:r>
            <a:r>
              <a:rPr sz="1800" spc="-5" dirty="0">
                <a:latin typeface="Arial"/>
                <a:cs typeface="Arial"/>
              </a:rPr>
              <a:t>„nálety fibrinu“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tuhé, lepkavé,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bíložluté.</a:t>
            </a:r>
            <a:endParaRPr sz="1800">
              <a:latin typeface="Arial"/>
              <a:cs typeface="Arial"/>
            </a:endParaRPr>
          </a:p>
          <a:p>
            <a:pPr marL="684530" marR="52705" lvl="1" indent="-287020">
              <a:lnSpc>
                <a:spcPct val="100000"/>
              </a:lnSpc>
              <a:spcBef>
                <a:spcPts val="490"/>
              </a:spcBef>
              <a:buClr>
                <a:srgbClr val="0000DC"/>
              </a:buClr>
              <a:buChar char="•"/>
              <a:tabLst>
                <a:tab pos="684530" algn="l"/>
                <a:tab pos="685165" algn="l"/>
              </a:tabLst>
            </a:pPr>
            <a:r>
              <a:rPr sz="1800" spc="-5" dirty="0">
                <a:latin typeface="Arial"/>
                <a:cs typeface="Arial"/>
              </a:rPr>
              <a:t>Příklad: seróza </a:t>
            </a:r>
            <a:r>
              <a:rPr sz="1800" spc="-10" dirty="0">
                <a:latin typeface="Arial"/>
                <a:cs typeface="Arial"/>
              </a:rPr>
              <a:t>apendixu, </a:t>
            </a:r>
            <a:r>
              <a:rPr sz="1800" spc="-5" dirty="0">
                <a:latin typeface="Arial"/>
                <a:cs typeface="Arial"/>
              </a:rPr>
              <a:t>žlučníku, ovária u </a:t>
            </a:r>
            <a:r>
              <a:rPr sz="1800" spc="-10" dirty="0">
                <a:latin typeface="Arial"/>
                <a:cs typeface="Arial"/>
              </a:rPr>
              <a:t>apendicitidy, </a:t>
            </a:r>
            <a:r>
              <a:rPr sz="1800" spc="-5" dirty="0">
                <a:latin typeface="Arial"/>
                <a:cs typeface="Arial"/>
              </a:rPr>
              <a:t>cholecystitidy a ooforitidy (nebo  </a:t>
            </a:r>
            <a:r>
              <a:rPr sz="1800" spc="-10" dirty="0">
                <a:latin typeface="Arial"/>
                <a:cs typeface="Arial"/>
              </a:rPr>
              <a:t>salpingitidy), </a:t>
            </a:r>
            <a:r>
              <a:rPr sz="1800" spc="-5" dirty="0">
                <a:latin typeface="Arial"/>
                <a:cs typeface="Arial"/>
              </a:rPr>
              <a:t>seróza žaludku nad chronickým peptickým vředem,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peritoneum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seróza </a:t>
            </a:r>
            <a:r>
              <a:rPr sz="1800" dirty="0">
                <a:latin typeface="Arial"/>
                <a:cs typeface="Arial"/>
              </a:rPr>
              <a:t>střev </a:t>
            </a:r>
            <a:r>
              <a:rPr sz="1800" spc="-5" dirty="0">
                <a:latin typeface="Arial"/>
                <a:cs typeface="Arial"/>
              </a:rPr>
              <a:t>po  operaci, difuzní fibrinózní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peritonitida.</a:t>
            </a:r>
            <a:endParaRPr sz="1800">
              <a:latin typeface="Arial"/>
              <a:cs typeface="Arial"/>
            </a:endParaRPr>
          </a:p>
          <a:p>
            <a:pPr marL="684530" lvl="1" indent="-287020">
              <a:lnSpc>
                <a:spcPct val="100000"/>
              </a:lnSpc>
              <a:buClr>
                <a:srgbClr val="0000DC"/>
              </a:buClr>
              <a:buChar char="•"/>
              <a:tabLst>
                <a:tab pos="684530" algn="l"/>
                <a:tab pos="685165" algn="l"/>
              </a:tabLst>
            </a:pPr>
            <a:r>
              <a:rPr sz="1800" spc="-10" dirty="0">
                <a:latin typeface="Arial"/>
                <a:cs typeface="Arial"/>
              </a:rPr>
              <a:t>Hojení: organizace </a:t>
            </a:r>
            <a:r>
              <a:rPr sz="1800" spc="-5" dirty="0">
                <a:latin typeface="Arial"/>
                <a:cs typeface="Arial"/>
              </a:rPr>
              <a:t>granulační tkání, jizva, </a:t>
            </a:r>
            <a:r>
              <a:rPr sz="1800" dirty="0">
                <a:latin typeface="Arial"/>
                <a:cs typeface="Arial"/>
              </a:rPr>
              <a:t>srůsty </a:t>
            </a:r>
            <a:r>
              <a:rPr sz="1800" spc="-5" dirty="0">
                <a:latin typeface="Arial"/>
                <a:cs typeface="Arial"/>
              </a:rPr>
              <a:t>(mechanický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ileus).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77285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Záněty exsudativní</a:t>
            </a:r>
            <a:r>
              <a:rPr spc="30" dirty="0"/>
              <a:t> </a:t>
            </a:r>
            <a:r>
              <a:rPr spc="-5" dirty="0"/>
              <a:t>intersticiální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18" y="6261109"/>
            <a:ext cx="15855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25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16430"/>
            <a:ext cx="10615295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19240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Má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složku:</a:t>
            </a:r>
            <a:endParaRPr sz="2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00DC"/>
              </a:buClr>
              <a:buFont typeface="Arial"/>
              <a:buChar char="•"/>
              <a:tabLst>
                <a:tab pos="193040" algn="l"/>
              </a:tabLst>
            </a:pPr>
            <a:r>
              <a:rPr sz="2000" b="1" spc="-5" dirty="0">
                <a:latin typeface="Arial"/>
                <a:cs typeface="Arial"/>
              </a:rPr>
              <a:t>alterativní</a:t>
            </a:r>
            <a:endParaRPr sz="2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00DC"/>
              </a:buClr>
              <a:buFont typeface="Arial"/>
              <a:buChar char="•"/>
              <a:tabLst>
                <a:tab pos="193040" algn="l"/>
              </a:tabLst>
            </a:pPr>
            <a:r>
              <a:rPr sz="2000" b="1" spc="-5" dirty="0">
                <a:latin typeface="Arial"/>
                <a:cs typeface="Arial"/>
              </a:rPr>
              <a:t>exudativní</a:t>
            </a:r>
            <a:endParaRPr sz="2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00DC"/>
              </a:buClr>
              <a:buFont typeface="Arial"/>
              <a:buChar char="•"/>
              <a:tabLst>
                <a:tab pos="193040" algn="l"/>
              </a:tabLst>
            </a:pPr>
            <a:r>
              <a:rPr sz="2000" b="1" spc="-5" dirty="0">
                <a:latin typeface="Arial"/>
                <a:cs typeface="Arial"/>
              </a:rPr>
              <a:t>proliferační</a:t>
            </a:r>
            <a:endParaRPr sz="2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00DC"/>
              </a:buClr>
              <a:buFont typeface="Arial"/>
              <a:buChar char="•"/>
              <a:tabLst>
                <a:tab pos="193040" algn="l"/>
              </a:tabLst>
            </a:pPr>
            <a:r>
              <a:rPr sz="2000" b="1" dirty="0">
                <a:latin typeface="Arial"/>
                <a:cs typeface="Arial"/>
              </a:rPr>
              <a:t>Imunitní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92405" marR="5080" indent="-180340">
              <a:lnSpc>
                <a:spcPct val="150000"/>
              </a:lnSpc>
              <a:spcBef>
                <a:spcPts val="5"/>
              </a:spcBef>
              <a:tabLst>
                <a:tab pos="19240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Exudace </a:t>
            </a:r>
            <a:r>
              <a:rPr sz="2000" spc="-5" dirty="0">
                <a:latin typeface="Arial"/>
                <a:cs typeface="Arial"/>
              </a:rPr>
              <a:t>je </a:t>
            </a:r>
            <a:r>
              <a:rPr sz="2000" dirty="0">
                <a:latin typeface="Arial"/>
                <a:cs typeface="Arial"/>
              </a:rPr>
              <a:t>tvorba </a:t>
            </a:r>
            <a:r>
              <a:rPr sz="2000" spc="-5" dirty="0">
                <a:latin typeface="Arial"/>
                <a:cs typeface="Arial"/>
              </a:rPr>
              <a:t>zánětlivého </a:t>
            </a:r>
            <a:r>
              <a:rPr sz="2000" dirty="0">
                <a:latin typeface="Arial"/>
                <a:cs typeface="Arial"/>
              </a:rPr>
              <a:t>výpotku, </a:t>
            </a:r>
            <a:r>
              <a:rPr sz="2000" spc="-5" dirty="0">
                <a:latin typeface="Arial"/>
                <a:cs typeface="Arial"/>
              </a:rPr>
              <a:t>exudátu. </a:t>
            </a:r>
            <a:r>
              <a:rPr sz="2000" dirty="0">
                <a:latin typeface="Arial"/>
                <a:cs typeface="Arial"/>
              </a:rPr>
              <a:t>Rozšíření </a:t>
            </a:r>
            <a:r>
              <a:rPr sz="2000" spc="-5" dirty="0">
                <a:latin typeface="Arial"/>
                <a:cs typeface="Arial"/>
              </a:rPr>
              <a:t>kapilár, </a:t>
            </a:r>
            <a:r>
              <a:rPr sz="2000" dirty="0">
                <a:latin typeface="Arial"/>
                <a:cs typeface="Arial"/>
              </a:rPr>
              <a:t>zvýšení </a:t>
            </a:r>
            <a:r>
              <a:rPr sz="2000" spc="-5" dirty="0">
                <a:latin typeface="Arial"/>
                <a:cs typeface="Arial"/>
              </a:rPr>
              <a:t>propustnosti </a:t>
            </a:r>
            <a:r>
              <a:rPr sz="2000" dirty="0">
                <a:latin typeface="Arial"/>
                <a:cs typeface="Arial"/>
              </a:rPr>
              <a:t>pro  </a:t>
            </a:r>
            <a:r>
              <a:rPr sz="2000" spc="-5" dirty="0">
                <a:latin typeface="Arial"/>
                <a:cs typeface="Arial"/>
              </a:rPr>
              <a:t>bílkoviny </a:t>
            </a:r>
            <a:r>
              <a:rPr sz="2000" dirty="0">
                <a:latin typeface="Arial"/>
                <a:cs typeface="Arial"/>
              </a:rPr>
              <a:t>(albuminy, </a:t>
            </a:r>
            <a:r>
              <a:rPr sz="2000" spc="-5" dirty="0">
                <a:latin typeface="Arial"/>
                <a:cs typeface="Arial"/>
              </a:rPr>
              <a:t>globuliny, fibrinogen), erytrocyty </a:t>
            </a:r>
            <a:r>
              <a:rPr sz="2000" dirty="0">
                <a:latin typeface="Arial"/>
                <a:cs typeface="Arial"/>
              </a:rPr>
              <a:t>a buňky </a:t>
            </a:r>
            <a:r>
              <a:rPr sz="2000" spc="-5" dirty="0">
                <a:latin typeface="Arial"/>
                <a:cs typeface="Arial"/>
              </a:rPr>
              <a:t>zánětlivého infiltrátu (neutrofily,  </a:t>
            </a:r>
            <a:r>
              <a:rPr sz="2000" dirty="0">
                <a:latin typeface="Arial"/>
                <a:cs typeface="Arial"/>
              </a:rPr>
              <a:t>makrofágy, </a:t>
            </a:r>
            <a:r>
              <a:rPr sz="2000" spc="-5" dirty="0">
                <a:latin typeface="Arial"/>
                <a:cs typeface="Arial"/>
              </a:rPr>
              <a:t>lymfocyty, </a:t>
            </a:r>
            <a:r>
              <a:rPr sz="2000" dirty="0">
                <a:latin typeface="Arial"/>
                <a:cs typeface="Arial"/>
              </a:rPr>
              <a:t>plazmocyty, endotelové buňky </a:t>
            </a:r>
            <a:r>
              <a:rPr sz="2000" spc="-5" dirty="0">
                <a:latin typeface="Arial"/>
                <a:cs typeface="Arial"/>
              </a:rPr>
              <a:t>kapilár, </a:t>
            </a:r>
            <a:r>
              <a:rPr sz="2000" dirty="0">
                <a:latin typeface="Arial"/>
                <a:cs typeface="Arial"/>
              </a:rPr>
              <a:t>fibroblasty). Podle </a:t>
            </a:r>
            <a:r>
              <a:rPr sz="2000" spc="-5" dirty="0">
                <a:latin typeface="Arial"/>
                <a:cs typeface="Arial"/>
              </a:rPr>
              <a:t>převažující  </a:t>
            </a:r>
            <a:r>
              <a:rPr sz="2000" dirty="0">
                <a:latin typeface="Arial"/>
                <a:cs typeface="Arial"/>
              </a:rPr>
              <a:t>složky </a:t>
            </a:r>
            <a:r>
              <a:rPr sz="2000" spc="-5" dirty="0">
                <a:latin typeface="Arial"/>
                <a:cs typeface="Arial"/>
              </a:rPr>
              <a:t>je exsudát: </a:t>
            </a:r>
            <a:r>
              <a:rPr sz="2000" dirty="0">
                <a:latin typeface="Arial"/>
                <a:cs typeface="Arial"/>
              </a:rPr>
              <a:t>serózní, fibrinózní, </a:t>
            </a:r>
            <a:r>
              <a:rPr sz="2000" spc="-5" dirty="0">
                <a:latin typeface="Arial"/>
                <a:cs typeface="Arial"/>
              </a:rPr>
              <a:t>hnisavý, </a:t>
            </a:r>
            <a:r>
              <a:rPr sz="2000" dirty="0">
                <a:latin typeface="Arial"/>
                <a:cs typeface="Arial"/>
              </a:rPr>
              <a:t>serofibrinózní,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hemoragický…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591692"/>
            <a:ext cx="6550025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975">
              <a:lnSpc>
                <a:spcPct val="102000"/>
              </a:lnSpc>
            </a:pPr>
            <a:r>
              <a:rPr spc="-5" dirty="0"/>
              <a:t>Serózní intersticiální zánět  Hnisavý intersticiální</a:t>
            </a:r>
            <a:r>
              <a:rPr spc="20" dirty="0"/>
              <a:t> </a:t>
            </a:r>
            <a:r>
              <a:rPr spc="-5" dirty="0"/>
              <a:t>zánět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18" y="6261109"/>
            <a:ext cx="15855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26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207" y="2213559"/>
            <a:ext cx="10398760" cy="2555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Font typeface="Arial"/>
              <a:buChar char="̶"/>
              <a:tabLst>
                <a:tab pos="192405" algn="l"/>
                <a:tab pos="193040" algn="l"/>
              </a:tabLst>
            </a:pPr>
            <a:r>
              <a:rPr sz="1600" b="1" spc="-15" dirty="0">
                <a:latin typeface="Arial"/>
                <a:cs typeface="Arial"/>
              </a:rPr>
              <a:t>Absces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DC"/>
              </a:buClr>
              <a:buFont typeface="Arial"/>
              <a:buChar char="̶"/>
            </a:pPr>
            <a:endParaRPr sz="14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1600" spc="-5" dirty="0">
                <a:latin typeface="Arial"/>
                <a:cs typeface="Arial"/>
              </a:rPr>
              <a:t>Absces je dutina </a:t>
            </a:r>
            <a:r>
              <a:rPr sz="1600" spc="-10" dirty="0">
                <a:latin typeface="Arial"/>
                <a:cs typeface="Arial"/>
              </a:rPr>
              <a:t>vyplněná </a:t>
            </a:r>
            <a:r>
              <a:rPr sz="1600" spc="-5" dirty="0">
                <a:latin typeface="Arial"/>
                <a:cs typeface="Arial"/>
              </a:rPr>
              <a:t>hnisem, </a:t>
            </a:r>
            <a:r>
              <a:rPr sz="1600" spc="-10" dirty="0">
                <a:latin typeface="Arial"/>
                <a:cs typeface="Arial"/>
              </a:rPr>
              <a:t>ohraničená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600" spc="-10" dirty="0">
                <a:latin typeface="Arial"/>
                <a:cs typeface="Arial"/>
              </a:rPr>
              <a:t>akutní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•"/>
              <a:tabLst>
                <a:tab pos="193040" algn="l"/>
              </a:tabLst>
            </a:pPr>
            <a:r>
              <a:rPr sz="1600" spc="-5" dirty="0">
                <a:latin typeface="Arial"/>
                <a:cs typeface="Arial"/>
              </a:rPr>
              <a:t>chronický – ohraničený </a:t>
            </a:r>
            <a:r>
              <a:rPr sz="1600" spc="-10" dirty="0">
                <a:latin typeface="Arial"/>
                <a:cs typeface="Arial"/>
              </a:rPr>
              <a:t>pyogenní </a:t>
            </a:r>
            <a:r>
              <a:rPr sz="1600" spc="-5" dirty="0">
                <a:latin typeface="Arial"/>
                <a:cs typeface="Arial"/>
              </a:rPr>
              <a:t>(hnisotvornou)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membránou</a:t>
            </a:r>
            <a:endParaRPr sz="1600">
              <a:latin typeface="Arial"/>
              <a:cs typeface="Arial"/>
            </a:endParaRPr>
          </a:p>
          <a:p>
            <a:pPr marL="192405" marR="5080" indent="-180340">
              <a:lnSpc>
                <a:spcPct val="187500"/>
              </a:lnSpc>
              <a:spcBef>
                <a:spcPts val="5"/>
              </a:spcBef>
              <a:tabLst>
                <a:tab pos="192405" algn="l"/>
              </a:tabLst>
            </a:pPr>
            <a:r>
              <a:rPr sz="16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1600" spc="-10" dirty="0">
                <a:latin typeface="Arial"/>
                <a:cs typeface="Arial"/>
              </a:rPr>
              <a:t>Hojení: </a:t>
            </a:r>
            <a:r>
              <a:rPr sz="1600" spc="-5" dirty="0">
                <a:latin typeface="Arial"/>
                <a:cs typeface="Arial"/>
              </a:rPr>
              <a:t>provalí se píštělí, dutina </a:t>
            </a:r>
            <a:r>
              <a:rPr sz="1600" spc="-10" dirty="0">
                <a:latin typeface="Arial"/>
                <a:cs typeface="Arial"/>
              </a:rPr>
              <a:t>buď </a:t>
            </a:r>
            <a:r>
              <a:rPr sz="1600" spc="-5" dirty="0">
                <a:latin typeface="Arial"/>
                <a:cs typeface="Arial"/>
              </a:rPr>
              <a:t>zkolabuje a zajizví se, </a:t>
            </a:r>
            <a:r>
              <a:rPr sz="1600" spc="-10" dirty="0">
                <a:latin typeface="Arial"/>
                <a:cs typeface="Arial"/>
              </a:rPr>
              <a:t>nebo </a:t>
            </a:r>
            <a:r>
              <a:rPr sz="1600" spc="-5" dirty="0">
                <a:latin typeface="Arial"/>
                <a:cs typeface="Arial"/>
              </a:rPr>
              <a:t>nezkolabuje (např. v kosti), </a:t>
            </a:r>
            <a:r>
              <a:rPr sz="1600" spc="-10" dirty="0">
                <a:latin typeface="Arial"/>
                <a:cs typeface="Arial"/>
              </a:rPr>
              <a:t>pyogenní membrána  bude </a:t>
            </a:r>
            <a:r>
              <a:rPr sz="1600" dirty="0">
                <a:latin typeface="Arial"/>
                <a:cs typeface="Arial"/>
              </a:rPr>
              <a:t>stále </a:t>
            </a:r>
            <a:r>
              <a:rPr sz="1600" spc="-10" dirty="0">
                <a:latin typeface="Arial"/>
                <a:cs typeface="Arial"/>
              </a:rPr>
              <a:t>produkovat </a:t>
            </a:r>
            <a:r>
              <a:rPr sz="1600" spc="-5" dirty="0">
                <a:latin typeface="Arial"/>
                <a:cs typeface="Arial"/>
              </a:rPr>
              <a:t>hnis a píštěl se stane chronickou (hrozí </a:t>
            </a:r>
            <a:r>
              <a:rPr sz="1600" spc="-10" dirty="0">
                <a:latin typeface="Arial"/>
                <a:cs typeface="Arial"/>
              </a:rPr>
              <a:t>sekundární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amyloidóza).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654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Hnisavý </a:t>
            </a:r>
            <a:r>
              <a:rPr spc="-5" dirty="0"/>
              <a:t>intersticiální</a:t>
            </a:r>
            <a:r>
              <a:rPr spc="5" dirty="0"/>
              <a:t> </a:t>
            </a:r>
            <a:r>
              <a:rPr spc="-5" dirty="0"/>
              <a:t>zánět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18" y="6261109"/>
            <a:ext cx="15855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27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340"/>
              </a:spcBef>
              <a:tabLst>
                <a:tab pos="208279" algn="l"/>
              </a:tabLst>
            </a:pPr>
            <a:r>
              <a:rPr b="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pc="-5" dirty="0"/>
              <a:t>Flegmóna</a:t>
            </a:r>
          </a:p>
          <a:p>
            <a:pPr marL="28575" marR="5080">
              <a:lnSpc>
                <a:spcPct val="107100"/>
              </a:lnSpc>
            </a:pPr>
            <a:r>
              <a:rPr b="0" spc="-5" dirty="0">
                <a:latin typeface="Arial"/>
                <a:cs typeface="Arial"/>
              </a:rPr>
              <a:t>Flegmóna je akutní neohraničená </a:t>
            </a:r>
            <a:r>
              <a:rPr b="0" dirty="0">
                <a:latin typeface="Arial"/>
                <a:cs typeface="Arial"/>
              </a:rPr>
              <a:t>forma </a:t>
            </a:r>
            <a:r>
              <a:rPr b="0" spc="-5" dirty="0">
                <a:latin typeface="Arial"/>
                <a:cs typeface="Arial"/>
              </a:rPr>
              <a:t>zánětu, která </a:t>
            </a:r>
            <a:r>
              <a:rPr b="0" dirty="0">
                <a:latin typeface="Arial"/>
                <a:cs typeface="Arial"/>
              </a:rPr>
              <a:t>se </a:t>
            </a:r>
            <a:r>
              <a:rPr b="0" spc="-5" dirty="0">
                <a:latin typeface="Arial"/>
                <a:cs typeface="Arial"/>
              </a:rPr>
              <a:t>šíří v </a:t>
            </a:r>
            <a:r>
              <a:rPr b="0" dirty="0">
                <a:latin typeface="Arial"/>
                <a:cs typeface="Arial"/>
              </a:rPr>
              <a:t>kůži,  </a:t>
            </a:r>
            <a:r>
              <a:rPr b="0" spc="-5" dirty="0">
                <a:latin typeface="Arial"/>
                <a:cs typeface="Arial"/>
              </a:rPr>
              <a:t>podkoží a dalších měkkých tkáních. Tkáň je </a:t>
            </a:r>
            <a:r>
              <a:rPr b="0" dirty="0">
                <a:latin typeface="Arial"/>
                <a:cs typeface="Arial"/>
              </a:rPr>
              <a:t>rozbředlá </a:t>
            </a:r>
            <a:r>
              <a:rPr b="0" spc="-5" dirty="0">
                <a:latin typeface="Arial"/>
                <a:cs typeface="Arial"/>
              </a:rPr>
              <a:t>a </a:t>
            </a:r>
            <a:r>
              <a:rPr b="0" dirty="0">
                <a:latin typeface="Arial"/>
                <a:cs typeface="Arial"/>
              </a:rPr>
              <a:t>vytékají</a:t>
            </a:r>
            <a:r>
              <a:rPr b="0" spc="3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z</a:t>
            </a:r>
          </a:p>
          <a:p>
            <a:pPr marL="28575" marR="109220">
              <a:lnSpc>
                <a:spcPct val="107200"/>
              </a:lnSpc>
            </a:pPr>
            <a:r>
              <a:rPr b="0" spc="-5" dirty="0">
                <a:latin typeface="Arial"/>
                <a:cs typeface="Arial"/>
              </a:rPr>
              <a:t>ní kapénky hnisu. Projevuje se plošným, teplým, červeným </a:t>
            </a:r>
            <a:r>
              <a:rPr b="0" dirty="0">
                <a:latin typeface="Arial"/>
                <a:cs typeface="Arial"/>
              </a:rPr>
              <a:t>až  </a:t>
            </a:r>
            <a:r>
              <a:rPr b="0" spc="-5" dirty="0">
                <a:latin typeface="Arial"/>
                <a:cs typeface="Arial"/>
              </a:rPr>
              <a:t>červenofialovým </a:t>
            </a:r>
            <a:r>
              <a:rPr b="0" dirty="0">
                <a:latin typeface="Arial"/>
                <a:cs typeface="Arial"/>
              </a:rPr>
              <a:t>šířícím </a:t>
            </a:r>
            <a:r>
              <a:rPr b="0" spc="-5" dirty="0">
                <a:latin typeface="Arial"/>
                <a:cs typeface="Arial"/>
              </a:rPr>
              <a:t>se edémem kůže a podkoží, který není tak  ostře ohraničený jako u erysipelu a je mnohem bolestivější. Často  vzniká jako komplikace </a:t>
            </a:r>
            <a:r>
              <a:rPr b="0" dirty="0">
                <a:latin typeface="Arial"/>
                <a:cs typeface="Arial"/>
              </a:rPr>
              <a:t>drobných </a:t>
            </a:r>
            <a:r>
              <a:rPr b="0" spc="-5" dirty="0">
                <a:latin typeface="Arial"/>
                <a:cs typeface="Arial"/>
              </a:rPr>
              <a:t>ranek a odřenin u dětí. Patří také  mezi pooperační komplikace hojení</a:t>
            </a:r>
            <a:r>
              <a:rPr b="0" spc="3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ran.</a:t>
            </a:r>
          </a:p>
          <a:p>
            <a:pPr marL="28575">
              <a:lnSpc>
                <a:spcPct val="100000"/>
              </a:lnSpc>
              <a:spcBef>
                <a:spcPts val="240"/>
              </a:spcBef>
            </a:pPr>
            <a:r>
              <a:rPr b="0" spc="-5" dirty="0">
                <a:latin typeface="Arial"/>
                <a:cs typeface="Arial"/>
              </a:rPr>
              <a:t>Průběh: tendence k hojení mizivé, spíš se</a:t>
            </a:r>
            <a:r>
              <a:rPr b="0" spc="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šíří.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67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79286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Další typy </a:t>
            </a:r>
            <a:r>
              <a:rPr spc="-5" dirty="0"/>
              <a:t>intersticiálního</a:t>
            </a:r>
            <a:r>
              <a:rPr spc="50" dirty="0"/>
              <a:t> </a:t>
            </a:r>
            <a:r>
              <a:rPr spc="-5" dirty="0"/>
              <a:t>zánětu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260" y="1453413"/>
            <a:ext cx="9293860" cy="18548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b="1" spc="-5" dirty="0">
                <a:latin typeface="Arial"/>
                <a:cs typeface="Arial"/>
              </a:rPr>
              <a:t>Fibrinózní intersticiální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zánět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4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dirty="0">
                <a:latin typeface="Arial"/>
                <a:cs typeface="Arial"/>
              </a:rPr>
              <a:t>Ložiska </a:t>
            </a:r>
            <a:r>
              <a:rPr sz="2800" spc="-5" dirty="0">
                <a:latin typeface="Arial"/>
                <a:cs typeface="Arial"/>
              </a:rPr>
              <a:t>jsou </a:t>
            </a:r>
            <a:r>
              <a:rPr sz="2800" dirty="0">
                <a:latin typeface="Arial"/>
                <a:cs typeface="Arial"/>
              </a:rPr>
              <a:t>mikroskopická, </a:t>
            </a:r>
            <a:r>
              <a:rPr sz="2800" spc="-5" dirty="0">
                <a:latin typeface="Arial"/>
                <a:cs typeface="Arial"/>
              </a:rPr>
              <a:t>nejsou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vidět.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4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Příklady: </a:t>
            </a:r>
            <a:r>
              <a:rPr sz="2800" dirty="0">
                <a:latin typeface="Arial"/>
                <a:cs typeface="Arial"/>
              </a:rPr>
              <a:t>revmatická horečka, polyarteriitis nodosa,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lupus.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4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Hojení: </a:t>
            </a:r>
            <a:r>
              <a:rPr sz="2800" dirty="0">
                <a:latin typeface="Arial"/>
                <a:cs typeface="Arial"/>
              </a:rPr>
              <a:t>drobné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jizvy.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5260" y="3739015"/>
            <a:ext cx="10229215" cy="27705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800" b="1" spc="-5" dirty="0">
                <a:latin typeface="Arial"/>
                <a:cs typeface="Arial"/>
              </a:rPr>
              <a:t>Gangrenózní </a:t>
            </a:r>
            <a:r>
              <a:rPr sz="2800" b="1" dirty="0">
                <a:latin typeface="Arial"/>
                <a:cs typeface="Arial"/>
              </a:rPr>
              <a:t>intersticiální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zánět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4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Hnilobná, šedozelená, </a:t>
            </a:r>
            <a:r>
              <a:rPr sz="2800" dirty="0">
                <a:latin typeface="Arial"/>
                <a:cs typeface="Arial"/>
              </a:rPr>
              <a:t>páchnoucí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rozpadající </a:t>
            </a:r>
            <a:r>
              <a:rPr sz="2800" spc="-5" dirty="0">
                <a:latin typeface="Arial"/>
                <a:cs typeface="Arial"/>
              </a:rPr>
              <a:t>se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tkáň.</a:t>
            </a:r>
            <a:endParaRPr sz="2800">
              <a:latin typeface="Arial"/>
              <a:cs typeface="Arial"/>
            </a:endParaRPr>
          </a:p>
          <a:p>
            <a:pPr marL="192405" marR="5080" indent="-180340">
              <a:lnSpc>
                <a:spcPct val="107100"/>
              </a:lnSpc>
              <a:spcBef>
                <a:spcPts val="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Příklady: apendicitida, </a:t>
            </a:r>
            <a:r>
              <a:rPr sz="2800" dirty="0">
                <a:latin typeface="Arial"/>
                <a:cs typeface="Arial"/>
              </a:rPr>
              <a:t>nádory, aspirační </a:t>
            </a:r>
            <a:r>
              <a:rPr sz="2800" spc="-5" dirty="0">
                <a:latin typeface="Arial"/>
                <a:cs typeface="Arial"/>
              </a:rPr>
              <a:t>pneumonie </a:t>
            </a:r>
            <a:r>
              <a:rPr sz="2800" spc="-130" dirty="0">
                <a:latin typeface="Arial"/>
                <a:cs typeface="Arial"/>
              </a:rPr>
              <a:t>(vdechnutý  </a:t>
            </a:r>
            <a:r>
              <a:rPr sz="2800" dirty="0">
                <a:latin typeface="Arial"/>
                <a:cs typeface="Arial"/>
              </a:rPr>
              <a:t>odštípnutý zub, kus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nádoru).</a:t>
            </a:r>
            <a:endParaRPr sz="2800">
              <a:latin typeface="Arial"/>
              <a:cs typeface="Arial"/>
            </a:endParaRPr>
          </a:p>
          <a:p>
            <a:pPr marL="192405" marR="1172845" indent="-180340">
              <a:lnSpc>
                <a:spcPct val="1071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Průběh: apendix praskne a pacient zemře na </a:t>
            </a:r>
            <a:r>
              <a:rPr sz="2800" spc="-125" dirty="0">
                <a:latin typeface="Arial"/>
                <a:cs typeface="Arial"/>
              </a:rPr>
              <a:t>sterkorální  </a:t>
            </a:r>
            <a:r>
              <a:rPr sz="2800" spc="-5" dirty="0">
                <a:latin typeface="Arial"/>
                <a:cs typeface="Arial"/>
              </a:rPr>
              <a:t>peritonitidu, </a:t>
            </a:r>
            <a:r>
              <a:rPr sz="2800" dirty="0">
                <a:latin typeface="Arial"/>
                <a:cs typeface="Arial"/>
              </a:rPr>
              <a:t>na </a:t>
            </a:r>
            <a:r>
              <a:rPr sz="2800" spc="-5" dirty="0">
                <a:latin typeface="Arial"/>
                <a:cs typeface="Arial"/>
              </a:rPr>
              <a:t>gangrénu plic umře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také.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672"/>
            <a:ext cx="1560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70" algn="l"/>
              </a:tabLst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29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688340"/>
            <a:ext cx="79825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Mechanismy chronického</a:t>
            </a:r>
            <a:r>
              <a:rPr spc="60" dirty="0"/>
              <a:t> </a:t>
            </a:r>
            <a:r>
              <a:rPr spc="-5" dirty="0"/>
              <a:t>zánětu</a:t>
            </a:r>
          </a:p>
        </p:txBody>
      </p:sp>
      <p:sp>
        <p:nvSpPr>
          <p:cNvPr id="4" name="object 4"/>
          <p:cNvSpPr/>
          <p:nvPr/>
        </p:nvSpPr>
        <p:spPr>
          <a:xfrm>
            <a:off x="2212848" y="1287780"/>
            <a:ext cx="5792724" cy="5192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6370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Úloha </a:t>
            </a:r>
            <a:r>
              <a:rPr spc="-5" dirty="0"/>
              <a:t>imunitního</a:t>
            </a:r>
            <a:r>
              <a:rPr spc="-30" dirty="0"/>
              <a:t> </a:t>
            </a:r>
            <a:r>
              <a:rPr spc="-10" dirty="0"/>
              <a:t>systému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36547"/>
            <a:ext cx="10690860" cy="2769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192405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5" dirty="0">
                <a:latin typeface="Arial"/>
                <a:cs typeface="Arial"/>
              </a:rPr>
              <a:t>Obrana proti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mikrobům</a:t>
            </a:r>
            <a:endParaRPr sz="2800">
              <a:latin typeface="Arial"/>
              <a:cs typeface="Arial"/>
            </a:endParaRPr>
          </a:p>
          <a:p>
            <a:pPr marL="192405" marR="4613910">
              <a:lnSpc>
                <a:spcPct val="107100"/>
              </a:lnSpc>
            </a:pPr>
            <a:r>
              <a:rPr sz="2800" spc="-5" dirty="0">
                <a:latin typeface="Arial"/>
                <a:cs typeface="Arial"/>
              </a:rPr>
              <a:t>Obrana proti </a:t>
            </a:r>
            <a:r>
              <a:rPr sz="2800" dirty="0">
                <a:latin typeface="Arial"/>
                <a:cs typeface="Arial"/>
              </a:rPr>
              <a:t>růstu </a:t>
            </a:r>
            <a:r>
              <a:rPr sz="2800" spc="-5" dirty="0">
                <a:latin typeface="Arial"/>
                <a:cs typeface="Arial"/>
              </a:rPr>
              <a:t>nádorových buněk  zabíjí růst nádorových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buněk</a:t>
            </a:r>
            <a:endParaRPr sz="2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245"/>
              </a:spcBef>
            </a:pPr>
            <a:r>
              <a:rPr sz="2800" spc="-5" dirty="0">
                <a:latin typeface="Arial"/>
                <a:cs typeface="Arial"/>
              </a:rPr>
              <a:t>Homeostáza</a:t>
            </a:r>
            <a:endParaRPr sz="2800">
              <a:latin typeface="Arial"/>
              <a:cs typeface="Arial"/>
            </a:endParaRPr>
          </a:p>
          <a:p>
            <a:pPr marL="192405" marR="5080">
              <a:lnSpc>
                <a:spcPct val="107100"/>
              </a:lnSpc>
            </a:pPr>
            <a:r>
              <a:rPr sz="2800" spc="-5" dirty="0">
                <a:latin typeface="Arial"/>
                <a:cs typeface="Arial"/>
              </a:rPr>
              <a:t>destrukce abnormálních nebo mrtvých buněk (např. mrtvé červené  nebo bílé </a:t>
            </a:r>
            <a:r>
              <a:rPr sz="2800" dirty="0">
                <a:latin typeface="Arial"/>
                <a:cs typeface="Arial"/>
              </a:rPr>
              <a:t>krvinky, komplex antigen-protilátka)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9704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Morfologický </a:t>
            </a:r>
            <a:r>
              <a:rPr spc="-10" dirty="0"/>
              <a:t>vývoj chronického</a:t>
            </a:r>
            <a:r>
              <a:rPr spc="80" dirty="0"/>
              <a:t> </a:t>
            </a:r>
            <a:r>
              <a:rPr spc="-5" dirty="0"/>
              <a:t>záněttu</a:t>
            </a:r>
          </a:p>
        </p:txBody>
      </p:sp>
      <p:sp>
        <p:nvSpPr>
          <p:cNvPr id="3" name="object 3"/>
          <p:cNvSpPr/>
          <p:nvPr/>
        </p:nvSpPr>
        <p:spPr>
          <a:xfrm>
            <a:off x="2817876" y="1545336"/>
            <a:ext cx="6556248" cy="459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10690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Role makrofágů </a:t>
            </a:r>
            <a:r>
              <a:rPr spc="-5" dirty="0"/>
              <a:t>v </a:t>
            </a:r>
            <a:r>
              <a:rPr spc="-10" dirty="0"/>
              <a:t>rámci chronického</a:t>
            </a:r>
            <a:r>
              <a:rPr spc="114" dirty="0"/>
              <a:t> </a:t>
            </a:r>
            <a:r>
              <a:rPr spc="-5" dirty="0"/>
              <a:t>zánětu</a:t>
            </a:r>
          </a:p>
        </p:txBody>
      </p:sp>
      <p:sp>
        <p:nvSpPr>
          <p:cNvPr id="3" name="object 3"/>
          <p:cNvSpPr/>
          <p:nvPr/>
        </p:nvSpPr>
        <p:spPr>
          <a:xfrm>
            <a:off x="2612329" y="1648966"/>
            <a:ext cx="7250998" cy="5151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9308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Role makrofágů </a:t>
            </a:r>
            <a:r>
              <a:rPr spc="-5" dirty="0"/>
              <a:t>v </a:t>
            </a:r>
            <a:r>
              <a:rPr spc="-10" dirty="0"/>
              <a:t>chronickém </a:t>
            </a:r>
            <a:r>
              <a:rPr spc="-5" dirty="0"/>
              <a:t>zánětu</a:t>
            </a:r>
            <a:r>
              <a:rPr spc="80" dirty="0"/>
              <a:t> </a:t>
            </a:r>
            <a:r>
              <a:rPr spc="-5" dirty="0"/>
              <a:t>I</a:t>
            </a:r>
          </a:p>
        </p:txBody>
      </p:sp>
      <p:sp>
        <p:nvSpPr>
          <p:cNvPr id="3" name="object 3"/>
          <p:cNvSpPr/>
          <p:nvPr/>
        </p:nvSpPr>
        <p:spPr>
          <a:xfrm>
            <a:off x="2634995" y="1706879"/>
            <a:ext cx="7295388" cy="4773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7860" y="1857755"/>
            <a:ext cx="8467344" cy="4622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942" y="744092"/>
            <a:ext cx="945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Role makrofágů </a:t>
            </a:r>
            <a:r>
              <a:rPr spc="-5" dirty="0"/>
              <a:t>v </a:t>
            </a:r>
            <a:r>
              <a:rPr spc="-10" dirty="0"/>
              <a:t>chronickém </a:t>
            </a:r>
            <a:r>
              <a:rPr spc="-5" dirty="0"/>
              <a:t>zánětu</a:t>
            </a:r>
            <a:r>
              <a:rPr spc="85" dirty="0"/>
              <a:t> </a:t>
            </a:r>
            <a:r>
              <a:rPr dirty="0"/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18" y="6261109"/>
            <a:ext cx="15855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33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3844" y="1549908"/>
            <a:ext cx="6267390" cy="480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942" y="744092"/>
            <a:ext cx="8629650" cy="114363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ts val="4010"/>
              </a:lnSpc>
              <a:spcBef>
                <a:spcPts val="885"/>
              </a:spcBef>
            </a:pPr>
            <a:r>
              <a:rPr spc="-5" dirty="0"/>
              <a:t>The role of macrophages in chronic  inflammation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18" y="6261109"/>
            <a:ext cx="15855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34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9053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Role </a:t>
            </a:r>
            <a:r>
              <a:rPr spc="-5" dirty="0"/>
              <a:t>neutrofilů v </a:t>
            </a:r>
            <a:r>
              <a:rPr spc="-10" dirty="0"/>
              <a:t>chronickém </a:t>
            </a:r>
            <a:r>
              <a:rPr spc="-5" dirty="0"/>
              <a:t>zánětu</a:t>
            </a:r>
            <a:r>
              <a:rPr spc="40" dirty="0"/>
              <a:t> </a:t>
            </a:r>
            <a:r>
              <a:rPr spc="-5" dirty="0"/>
              <a:t>I</a:t>
            </a:r>
          </a:p>
        </p:txBody>
      </p:sp>
      <p:sp>
        <p:nvSpPr>
          <p:cNvPr id="3" name="object 3"/>
          <p:cNvSpPr/>
          <p:nvPr/>
        </p:nvSpPr>
        <p:spPr>
          <a:xfrm>
            <a:off x="2915146" y="1813056"/>
            <a:ext cx="6731476" cy="4608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8743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Role </a:t>
            </a:r>
            <a:r>
              <a:rPr spc="-5" dirty="0"/>
              <a:t>neutrofilů v </a:t>
            </a:r>
            <a:r>
              <a:rPr spc="-10" dirty="0"/>
              <a:t>chronické </a:t>
            </a:r>
            <a:r>
              <a:rPr spc="-5" dirty="0"/>
              <a:t>zánětu</a:t>
            </a:r>
            <a:r>
              <a:rPr spc="45" dirty="0"/>
              <a:t> </a:t>
            </a:r>
            <a:r>
              <a:rPr spc="-5" dirty="0"/>
              <a:t>II</a:t>
            </a:r>
          </a:p>
        </p:txBody>
      </p:sp>
      <p:sp>
        <p:nvSpPr>
          <p:cNvPr id="3" name="object 3"/>
          <p:cNvSpPr/>
          <p:nvPr/>
        </p:nvSpPr>
        <p:spPr>
          <a:xfrm>
            <a:off x="3235451" y="1985772"/>
            <a:ext cx="5547359" cy="429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6797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Neutrofily a </a:t>
            </a:r>
            <a:r>
              <a:rPr spc="-10" dirty="0"/>
              <a:t>chronický</a:t>
            </a:r>
            <a:r>
              <a:rPr spc="-5" dirty="0"/>
              <a:t> zánět</a:t>
            </a:r>
          </a:p>
        </p:txBody>
      </p:sp>
      <p:sp>
        <p:nvSpPr>
          <p:cNvPr id="3" name="object 3"/>
          <p:cNvSpPr/>
          <p:nvPr/>
        </p:nvSpPr>
        <p:spPr>
          <a:xfrm>
            <a:off x="2734145" y="1966322"/>
            <a:ext cx="6437753" cy="402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ts val="4010"/>
              </a:lnSpc>
              <a:spcBef>
                <a:spcPts val="885"/>
              </a:spcBef>
            </a:pPr>
            <a:r>
              <a:rPr spc="-5" dirty="0"/>
              <a:t>SIRS – </a:t>
            </a:r>
            <a:r>
              <a:rPr spc="-10" dirty="0"/>
              <a:t>syndrom systémové </a:t>
            </a:r>
            <a:r>
              <a:rPr spc="-5" dirty="0"/>
              <a:t>zánětlivé  </a:t>
            </a:r>
            <a:r>
              <a:rPr spc="-10" dirty="0"/>
              <a:t>odpovědi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2069744"/>
            <a:ext cx="1057338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7100"/>
              </a:lnSpc>
              <a:spcBef>
                <a:spcPts val="10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Generalizovaná akutní zánětlivá reakce, </a:t>
            </a:r>
            <a:r>
              <a:rPr sz="2800" dirty="0">
                <a:latin typeface="Arial"/>
                <a:cs typeface="Arial"/>
              </a:rPr>
              <a:t>která </a:t>
            </a:r>
            <a:r>
              <a:rPr sz="2800" spc="-5" dirty="0">
                <a:latin typeface="Arial"/>
                <a:cs typeface="Arial"/>
              </a:rPr>
              <a:t>se rozšiřuje na </a:t>
            </a:r>
            <a:r>
              <a:rPr sz="2800" spc="-325" dirty="0">
                <a:latin typeface="Arial"/>
                <a:cs typeface="Arial"/>
              </a:rPr>
              <a:t>celý  </a:t>
            </a:r>
            <a:r>
              <a:rPr sz="2800" spc="-5" dirty="0">
                <a:latin typeface="Arial"/>
                <a:cs typeface="Arial"/>
              </a:rPr>
              <a:t>organismus</a:t>
            </a:r>
            <a:endParaRPr sz="2800">
              <a:latin typeface="Arial"/>
              <a:cs typeface="Arial"/>
            </a:endParaRPr>
          </a:p>
          <a:p>
            <a:pPr marL="192405" marR="320675" indent="-180340">
              <a:lnSpc>
                <a:spcPct val="107100"/>
              </a:lnSpc>
              <a:spcBef>
                <a:spcPts val="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Intenzivní zánětlivá odpověď na primární lokální, mnohočetné </a:t>
            </a:r>
            <a:r>
              <a:rPr sz="2800" spc="-635" dirty="0">
                <a:latin typeface="Arial"/>
                <a:cs typeface="Arial"/>
              </a:rPr>
              <a:t>či  </a:t>
            </a:r>
            <a:r>
              <a:rPr sz="2800" spc="-5" dirty="0">
                <a:latin typeface="Arial"/>
                <a:cs typeface="Arial"/>
              </a:rPr>
              <a:t>jinak komplexní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poškození</a:t>
            </a:r>
            <a:endParaRPr sz="2800">
              <a:latin typeface="Arial"/>
              <a:cs typeface="Arial"/>
            </a:endParaRPr>
          </a:p>
          <a:p>
            <a:pPr marL="192405" marR="918844" indent="-180340">
              <a:lnSpc>
                <a:spcPts val="3600"/>
              </a:lnSpc>
              <a:spcBef>
                <a:spcPts val="16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Při SIRS se následný zánět neomezuje na oblast, kde </a:t>
            </a:r>
            <a:r>
              <a:rPr sz="2800" spc="-270" dirty="0">
                <a:latin typeface="Arial"/>
                <a:cs typeface="Arial"/>
              </a:rPr>
              <a:t>zánět  </a:t>
            </a:r>
            <a:r>
              <a:rPr sz="2800" spc="-5" dirty="0">
                <a:latin typeface="Arial"/>
                <a:cs typeface="Arial"/>
              </a:rPr>
              <a:t>vznikl, </a:t>
            </a:r>
            <a:r>
              <a:rPr sz="2800" spc="-10" dirty="0">
                <a:latin typeface="Arial"/>
                <a:cs typeface="Arial"/>
              </a:rPr>
              <a:t>ale </a:t>
            </a:r>
            <a:r>
              <a:rPr sz="2800" spc="-5" dirty="0">
                <a:latin typeface="Arial"/>
                <a:cs typeface="Arial"/>
              </a:rPr>
              <a:t>šíří se do celého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těla</a:t>
            </a:r>
            <a:endParaRPr sz="2800">
              <a:latin typeface="Arial"/>
              <a:cs typeface="Arial"/>
            </a:endParaRPr>
          </a:p>
          <a:p>
            <a:pPr marL="192405" marR="86995" indent="-180340">
              <a:lnSpc>
                <a:spcPts val="36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I běžný zánět se šíří do celého těla – </a:t>
            </a:r>
            <a:r>
              <a:rPr sz="2800" dirty="0">
                <a:latin typeface="Arial"/>
                <a:cs typeface="Arial"/>
              </a:rPr>
              <a:t>rozdíl </a:t>
            </a:r>
            <a:r>
              <a:rPr sz="2800" spc="-5" dirty="0">
                <a:latin typeface="Arial"/>
                <a:cs typeface="Arial"/>
              </a:rPr>
              <a:t>oproti SIRS </a:t>
            </a:r>
            <a:r>
              <a:rPr sz="2800" dirty="0">
                <a:latin typeface="Arial"/>
                <a:cs typeface="Arial"/>
              </a:rPr>
              <a:t>spočívá </a:t>
            </a:r>
            <a:r>
              <a:rPr sz="2800" spc="-1295" dirty="0">
                <a:latin typeface="Arial"/>
                <a:cs typeface="Arial"/>
              </a:rPr>
              <a:t>v </a:t>
            </a:r>
            <a:r>
              <a:rPr sz="2800" spc="-6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tom, </a:t>
            </a:r>
            <a:r>
              <a:rPr sz="2800" dirty="0">
                <a:latin typeface="Arial"/>
                <a:cs typeface="Arial"/>
              </a:rPr>
              <a:t>že </a:t>
            </a:r>
            <a:r>
              <a:rPr sz="2800" spc="-5" dirty="0">
                <a:latin typeface="Arial"/>
                <a:cs typeface="Arial"/>
              </a:rPr>
              <a:t>u SIRS přestávají fungovat mechanismy kontroly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zánětu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524" y="534923"/>
            <a:ext cx="9471383" cy="5219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6569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Složky imunitního</a:t>
            </a:r>
            <a:r>
              <a:rPr spc="-35" dirty="0"/>
              <a:t> </a:t>
            </a:r>
            <a:r>
              <a:rPr spc="-10" dirty="0"/>
              <a:t>systému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7127" y="1770355"/>
            <a:ext cx="321500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71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Mandle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180" dirty="0">
                <a:latin typeface="Arial"/>
                <a:cs typeface="Arial"/>
              </a:rPr>
              <a:t>adenoidy  </a:t>
            </a:r>
            <a:r>
              <a:rPr sz="2800" dirty="0">
                <a:latin typeface="Arial"/>
                <a:cs typeface="Arial"/>
              </a:rPr>
              <a:t>Brzlík</a:t>
            </a:r>
            <a:endParaRPr sz="2800">
              <a:latin typeface="Arial"/>
              <a:cs typeface="Arial"/>
            </a:endParaRPr>
          </a:p>
          <a:p>
            <a:pPr marL="192405" marR="302260">
              <a:lnSpc>
                <a:spcPct val="107200"/>
              </a:lnSpc>
            </a:pPr>
            <a:r>
              <a:rPr sz="2800" dirty="0">
                <a:latin typeface="Arial"/>
                <a:cs typeface="Arial"/>
              </a:rPr>
              <a:t>Lymfatické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uzliny  </a:t>
            </a:r>
            <a:r>
              <a:rPr sz="2800" dirty="0">
                <a:latin typeface="Arial"/>
                <a:cs typeface="Arial"/>
              </a:rPr>
              <a:t>Slezina  Peyerovy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záplaty  slepé </a:t>
            </a:r>
            <a:r>
              <a:rPr sz="2800" dirty="0">
                <a:latin typeface="Arial"/>
                <a:cs typeface="Arial"/>
              </a:rPr>
              <a:t>střevo  Lymfatické cévy  Kostní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dřeň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508" y="1953895"/>
            <a:ext cx="42475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7589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ahoma"/>
                <a:cs typeface="Tahoma"/>
              </a:rPr>
              <a:t>Lymfocyty  </a:t>
            </a:r>
            <a:r>
              <a:rPr sz="2400" spc="-170" dirty="0">
                <a:latin typeface="Tahoma"/>
                <a:cs typeface="Tahoma"/>
              </a:rPr>
              <a:t>T</a:t>
            </a:r>
            <a:r>
              <a:rPr sz="2400" dirty="0">
                <a:latin typeface="Tahoma"/>
                <a:cs typeface="Tahoma"/>
              </a:rPr>
              <a:t>-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dirty="0">
                <a:latin typeface="Tahoma"/>
                <a:cs typeface="Tahoma"/>
              </a:rPr>
              <a:t>ym</a:t>
            </a:r>
            <a:r>
              <a:rPr sz="2400" spc="-20" dirty="0">
                <a:latin typeface="Tahoma"/>
                <a:cs typeface="Tahoma"/>
              </a:rPr>
              <a:t>f</a:t>
            </a:r>
            <a:r>
              <a:rPr sz="2400" dirty="0">
                <a:latin typeface="Tahoma"/>
                <a:cs typeface="Tahoma"/>
              </a:rPr>
              <a:t>ocy</a:t>
            </a:r>
            <a:r>
              <a:rPr sz="2400" spc="-25" dirty="0">
                <a:latin typeface="Tahoma"/>
                <a:cs typeface="Tahoma"/>
              </a:rPr>
              <a:t>t</a:t>
            </a:r>
            <a:r>
              <a:rPr sz="2400" dirty="0">
                <a:latin typeface="Tahoma"/>
                <a:cs typeface="Tahoma"/>
              </a:rPr>
              <a:t>y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Tahoma"/>
                <a:cs typeface="Tahoma"/>
              </a:rPr>
              <a:t>B-lymfocyty, </a:t>
            </a:r>
            <a:r>
              <a:rPr sz="2400" dirty="0">
                <a:latin typeface="Tahoma"/>
                <a:cs typeface="Tahoma"/>
              </a:rPr>
              <a:t>plazmatické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buňky</a:t>
            </a:r>
            <a:endParaRPr sz="2400">
              <a:latin typeface="Tahoma"/>
              <a:cs typeface="Tahoma"/>
            </a:endParaRPr>
          </a:p>
          <a:p>
            <a:pPr marL="12700" marR="518795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přirozené zabíjecí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lymfocyty  </a:t>
            </a:r>
            <a:r>
              <a:rPr sz="2400" spc="-30" dirty="0">
                <a:latin typeface="Tahoma"/>
                <a:cs typeface="Tahoma"/>
              </a:rPr>
              <a:t>Monocyty, </a:t>
            </a:r>
            <a:r>
              <a:rPr sz="2400" spc="-5" dirty="0">
                <a:latin typeface="Tahoma"/>
                <a:cs typeface="Tahoma"/>
              </a:rPr>
              <a:t>makrofágy  </a:t>
            </a:r>
            <a:r>
              <a:rPr sz="2400" spc="-10" dirty="0">
                <a:latin typeface="Tahoma"/>
                <a:cs typeface="Tahoma"/>
              </a:rPr>
              <a:t>Granulocyty</a:t>
            </a:r>
            <a:endParaRPr sz="2400">
              <a:latin typeface="Tahoma"/>
              <a:cs typeface="Tahoma"/>
            </a:endParaRPr>
          </a:p>
          <a:p>
            <a:pPr marL="12700" marR="295973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ahoma"/>
                <a:cs typeface="Tahoma"/>
              </a:rPr>
              <a:t>neu</a:t>
            </a:r>
            <a:r>
              <a:rPr sz="2400" spc="5" dirty="0">
                <a:latin typeface="Tahoma"/>
                <a:cs typeface="Tahoma"/>
              </a:rPr>
              <a:t>t</a:t>
            </a:r>
            <a:r>
              <a:rPr sz="2400" spc="-15" dirty="0">
                <a:latin typeface="Tahoma"/>
                <a:cs typeface="Tahoma"/>
              </a:rPr>
              <a:t>r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5" dirty="0">
                <a:latin typeface="Tahoma"/>
                <a:cs typeface="Tahoma"/>
              </a:rPr>
              <a:t>f</a:t>
            </a:r>
            <a:r>
              <a:rPr sz="2400" spc="-5" dirty="0">
                <a:latin typeface="Tahoma"/>
                <a:cs typeface="Tahoma"/>
              </a:rPr>
              <a:t>ily  eosinofily  </a:t>
            </a:r>
            <a:r>
              <a:rPr sz="2400" dirty="0">
                <a:latin typeface="Tahoma"/>
                <a:cs typeface="Tahoma"/>
              </a:rPr>
              <a:t>bazofily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2469" y="1953895"/>
            <a:ext cx="17068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Protilátky  </a:t>
            </a:r>
            <a:r>
              <a:rPr sz="2400" spc="-70" dirty="0">
                <a:latin typeface="Tahoma"/>
                <a:cs typeface="Tahoma"/>
              </a:rPr>
              <a:t>K</a:t>
            </a:r>
            <a:r>
              <a:rPr sz="2400" spc="-5" dirty="0">
                <a:latin typeface="Tahoma"/>
                <a:cs typeface="Tahoma"/>
              </a:rPr>
              <a:t>om</a:t>
            </a:r>
            <a:r>
              <a:rPr sz="2400" dirty="0">
                <a:latin typeface="Tahoma"/>
                <a:cs typeface="Tahoma"/>
              </a:rPr>
              <a:t>plement  </a:t>
            </a:r>
            <a:r>
              <a:rPr sz="2400" spc="-5" dirty="0">
                <a:latin typeface="Tahoma"/>
                <a:cs typeface="Tahoma"/>
              </a:rPr>
              <a:t>Cytokiny  </a:t>
            </a:r>
            <a:r>
              <a:rPr sz="2400" spc="-10" dirty="0">
                <a:latin typeface="Tahoma"/>
                <a:cs typeface="Tahoma"/>
              </a:rPr>
              <a:t>Interleukiny  Interferony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8260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Patogeneze onemocnění</a:t>
            </a:r>
            <a:r>
              <a:rPr spc="15" dirty="0"/>
              <a:t> </a:t>
            </a:r>
            <a:r>
              <a:rPr spc="-5" dirty="0"/>
              <a:t>Covid-19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79780" y="1626869"/>
            <a:ext cx="10514965" cy="27692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82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Koronaviry patří do čeledi </a:t>
            </a:r>
            <a:r>
              <a:rPr sz="2400" b="1" spc="-5" dirty="0">
                <a:latin typeface="Arial"/>
                <a:cs typeface="Arial"/>
              </a:rPr>
              <a:t>Coronaviridae </a:t>
            </a:r>
            <a:r>
              <a:rPr sz="2400" spc="-5" dirty="0">
                <a:latin typeface="Arial"/>
                <a:cs typeface="Arial"/>
              </a:rPr>
              <a:t>v řádu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Nidovirales</a:t>
            </a:r>
            <a:endParaRPr sz="2400">
              <a:latin typeface="Arial"/>
              <a:cs typeface="Arial"/>
            </a:endParaRPr>
          </a:p>
          <a:p>
            <a:pPr marL="192405" marR="311785" indent="-180340">
              <a:lnSpc>
                <a:spcPct val="1250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Název koronavirus </a:t>
            </a:r>
            <a:r>
              <a:rPr sz="2400" dirty="0">
                <a:latin typeface="Arial"/>
                <a:cs typeface="Arial"/>
              </a:rPr>
              <a:t>- korona </a:t>
            </a:r>
            <a:r>
              <a:rPr sz="2400" spc="-5" dirty="0">
                <a:latin typeface="Arial"/>
                <a:cs typeface="Arial"/>
              </a:rPr>
              <a:t>představuje hroty </a:t>
            </a:r>
            <a:r>
              <a:rPr sz="2400" spc="-10" dirty="0">
                <a:latin typeface="Arial"/>
                <a:cs typeface="Arial"/>
              </a:rPr>
              <a:t>podobné </a:t>
            </a:r>
            <a:r>
              <a:rPr sz="2400" dirty="0">
                <a:latin typeface="Arial"/>
                <a:cs typeface="Arial"/>
              </a:rPr>
              <a:t>koruně </a:t>
            </a:r>
            <a:r>
              <a:rPr sz="2400" spc="-5" dirty="0">
                <a:latin typeface="Arial"/>
                <a:cs typeface="Arial"/>
              </a:rPr>
              <a:t>na </a:t>
            </a:r>
            <a:r>
              <a:rPr sz="2400" spc="-130" dirty="0">
                <a:latin typeface="Arial"/>
                <a:cs typeface="Arial"/>
              </a:rPr>
              <a:t>vnějším  </a:t>
            </a:r>
            <a:r>
              <a:rPr sz="2400" spc="-5" dirty="0">
                <a:latin typeface="Arial"/>
                <a:cs typeface="Arial"/>
              </a:rPr>
              <a:t>povrchu </a:t>
            </a:r>
            <a:r>
              <a:rPr sz="2400" dirty="0">
                <a:latin typeface="Arial"/>
                <a:cs typeface="Arial"/>
              </a:rPr>
              <a:t>viru; </a:t>
            </a:r>
            <a:r>
              <a:rPr sz="2400" spc="-5" dirty="0">
                <a:latin typeface="Arial"/>
                <a:cs typeface="Arial"/>
              </a:rPr>
              <a:t>proto byl pojmenován jako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koronavirus</a:t>
            </a:r>
            <a:endParaRPr sz="2400">
              <a:latin typeface="Arial"/>
              <a:cs typeface="Arial"/>
            </a:endParaRPr>
          </a:p>
          <a:p>
            <a:pPr marL="192405" marR="5080" indent="-180340">
              <a:lnSpc>
                <a:spcPct val="1250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Koronaviry jsou obalené </a:t>
            </a:r>
            <a:r>
              <a:rPr sz="2400" dirty="0">
                <a:latin typeface="Arial"/>
                <a:cs typeface="Arial"/>
              </a:rPr>
              <a:t>viry, </a:t>
            </a:r>
            <a:r>
              <a:rPr sz="2400" spc="-5" dirty="0">
                <a:latin typeface="Arial"/>
                <a:cs typeface="Arial"/>
              </a:rPr>
              <a:t>minimální velikosti </a:t>
            </a:r>
            <a:r>
              <a:rPr sz="2400" dirty="0">
                <a:latin typeface="Arial"/>
                <a:cs typeface="Arial"/>
              </a:rPr>
              <a:t>(průměr </a:t>
            </a:r>
            <a:r>
              <a:rPr sz="2400" spc="-5" dirty="0">
                <a:latin typeface="Arial"/>
                <a:cs typeface="Arial"/>
              </a:rPr>
              <a:t>65–125 nm)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obsahují jednovláknovou RNA jako nukleový materiál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velikosti od 26 do 32  kb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2166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Covid-19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79780" y="1844801"/>
            <a:ext cx="1054608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1400" dirty="0">
                <a:latin typeface="Arial"/>
                <a:cs typeface="Arial"/>
              </a:rPr>
              <a:t>Virus, </a:t>
            </a:r>
            <a:r>
              <a:rPr sz="1400" spc="-5" dirty="0">
                <a:latin typeface="Arial"/>
                <a:cs typeface="Arial"/>
              </a:rPr>
              <a:t>který způsobuje </a:t>
            </a:r>
            <a:r>
              <a:rPr sz="1400" dirty="0">
                <a:latin typeface="Arial"/>
                <a:cs typeface="Arial"/>
              </a:rPr>
              <a:t>COVID-19, </a:t>
            </a:r>
            <a:r>
              <a:rPr sz="1400" spc="-5" dirty="0">
                <a:latin typeface="Arial"/>
                <a:cs typeface="Arial"/>
              </a:rPr>
              <a:t>je známý jako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SARS-CoV-2.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Arial"/>
              <a:buChar char="̶"/>
            </a:pPr>
            <a:endParaRPr sz="16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1400" spc="-5" dirty="0">
                <a:latin typeface="Arial"/>
                <a:cs typeface="Arial"/>
              </a:rPr>
              <a:t>Zdá </a:t>
            </a:r>
            <a:r>
              <a:rPr sz="1400" dirty="0">
                <a:latin typeface="Arial"/>
                <a:cs typeface="Arial"/>
              </a:rPr>
              <a:t>se, že se </a:t>
            </a:r>
            <a:r>
              <a:rPr sz="1400" spc="-5" dirty="0">
                <a:latin typeface="Arial"/>
                <a:cs typeface="Arial"/>
              </a:rPr>
              <a:t>poprvé objevil </a:t>
            </a:r>
            <a:r>
              <a:rPr sz="1400" spc="-10" dirty="0">
                <a:latin typeface="Arial"/>
                <a:cs typeface="Arial"/>
              </a:rPr>
              <a:t>ve </a:t>
            </a:r>
            <a:r>
              <a:rPr sz="1400" dirty="0">
                <a:latin typeface="Arial"/>
                <a:cs typeface="Arial"/>
              </a:rPr>
              <a:t>Wuhanu v </a:t>
            </a:r>
            <a:r>
              <a:rPr sz="1400" spc="-5" dirty="0">
                <a:latin typeface="Arial"/>
                <a:cs typeface="Arial"/>
              </a:rPr>
              <a:t>Číně koncem </a:t>
            </a:r>
            <a:r>
              <a:rPr sz="1400" dirty="0">
                <a:latin typeface="Arial"/>
                <a:cs typeface="Arial"/>
              </a:rPr>
              <a:t>roku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2019.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Arial"/>
              <a:buChar char="̶"/>
            </a:pPr>
            <a:endParaRPr sz="16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1400" spc="-5" dirty="0">
                <a:latin typeface="Arial"/>
                <a:cs typeface="Arial"/>
              </a:rPr>
              <a:t>Vypuknutí </a:t>
            </a:r>
            <a:r>
              <a:rPr sz="1400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od </a:t>
            </a:r>
            <a:r>
              <a:rPr sz="1400" dirty="0">
                <a:latin typeface="Arial"/>
                <a:cs typeface="Arial"/>
              </a:rPr>
              <a:t>té </a:t>
            </a:r>
            <a:r>
              <a:rPr sz="1400" spc="-5" dirty="0">
                <a:latin typeface="Arial"/>
                <a:cs typeface="Arial"/>
              </a:rPr>
              <a:t>doby </a:t>
            </a:r>
            <a:r>
              <a:rPr sz="1400" dirty="0">
                <a:latin typeface="Arial"/>
                <a:cs typeface="Arial"/>
              </a:rPr>
              <a:t>rozšířilo </a:t>
            </a:r>
            <a:r>
              <a:rPr sz="1400" spc="-5" dirty="0">
                <a:latin typeface="Arial"/>
                <a:cs typeface="Arial"/>
              </a:rPr>
              <a:t>po celé Číně do dalších zemí po celém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světě.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Arial"/>
              <a:buChar char="̶"/>
            </a:pPr>
            <a:endParaRPr sz="16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konce </a:t>
            </a:r>
            <a:r>
              <a:rPr sz="1400" spc="-5" dirty="0">
                <a:latin typeface="Arial"/>
                <a:cs typeface="Arial"/>
              </a:rPr>
              <a:t>ledna </a:t>
            </a:r>
            <a:r>
              <a:rPr sz="1400" spc="-10" dirty="0">
                <a:latin typeface="Arial"/>
                <a:cs typeface="Arial"/>
              </a:rPr>
              <a:t>byla </a:t>
            </a:r>
            <a:r>
              <a:rPr sz="1400" spc="5" dirty="0">
                <a:latin typeface="Arial"/>
                <a:cs typeface="Arial"/>
              </a:rPr>
              <a:t>WHO </a:t>
            </a:r>
            <a:r>
              <a:rPr sz="1400" spc="-5" dirty="0">
                <a:latin typeface="Arial"/>
                <a:cs typeface="Arial"/>
              </a:rPr>
              <a:t>prohlášena </a:t>
            </a:r>
            <a:r>
              <a:rPr sz="1400" dirty="0">
                <a:latin typeface="Arial"/>
                <a:cs typeface="Arial"/>
              </a:rPr>
              <a:t>za </a:t>
            </a:r>
            <a:r>
              <a:rPr sz="1400" spc="-5" dirty="0">
                <a:latin typeface="Arial"/>
                <a:cs typeface="Arial"/>
              </a:rPr>
              <a:t>mimořádnou událost </a:t>
            </a:r>
            <a:r>
              <a:rPr sz="1400" dirty="0">
                <a:latin typeface="Arial"/>
                <a:cs typeface="Arial"/>
              </a:rPr>
              <a:t>v </a:t>
            </a:r>
            <a:r>
              <a:rPr sz="1400" spc="-5" dirty="0">
                <a:latin typeface="Arial"/>
                <a:cs typeface="Arial"/>
              </a:rPr>
              <a:t>oblasti veřejného zdraví 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5" dirty="0">
                <a:latin typeface="Arial"/>
                <a:cs typeface="Arial"/>
              </a:rPr>
              <a:t>novým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koronavirem.</a:t>
            </a:r>
            <a:endParaRPr sz="1400">
              <a:latin typeface="Arial"/>
              <a:cs typeface="Arial"/>
            </a:endParaRPr>
          </a:p>
          <a:p>
            <a:pPr marL="192405" marR="158115" indent="-180340">
              <a:lnSpc>
                <a:spcPct val="214299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1400" spc="-5" dirty="0">
                <a:latin typeface="Arial"/>
                <a:cs typeface="Arial"/>
              </a:rPr>
              <a:t>Mezi nejčastěji hlášené příznaky patří horečka, </a:t>
            </a:r>
            <a:r>
              <a:rPr sz="1400" dirty="0">
                <a:latin typeface="Arial"/>
                <a:cs typeface="Arial"/>
              </a:rPr>
              <a:t>suchý </a:t>
            </a:r>
            <a:r>
              <a:rPr sz="1400" spc="-5" dirty="0">
                <a:latin typeface="Arial"/>
                <a:cs typeface="Arial"/>
              </a:rPr>
              <a:t>kašel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únava </a:t>
            </a:r>
            <a:r>
              <a:rPr sz="1400" dirty="0">
                <a:latin typeface="Arial"/>
                <a:cs typeface="Arial"/>
              </a:rPr>
              <a:t>a v mírných </a:t>
            </a:r>
            <a:r>
              <a:rPr sz="1400" spc="-5" dirty="0">
                <a:latin typeface="Arial"/>
                <a:cs typeface="Arial"/>
              </a:rPr>
              <a:t>případech mohou lidé mít jen </a:t>
            </a:r>
            <a:r>
              <a:rPr sz="1400" dirty="0">
                <a:latin typeface="Arial"/>
                <a:cs typeface="Arial"/>
              </a:rPr>
              <a:t>rýmu </a:t>
            </a:r>
            <a:r>
              <a:rPr sz="1400" spc="-5" dirty="0">
                <a:latin typeface="Arial"/>
                <a:cs typeface="Arial"/>
              </a:rPr>
              <a:t>nebo bolest </a:t>
            </a:r>
            <a:r>
              <a:rPr sz="1400" dirty="0">
                <a:latin typeface="Arial"/>
                <a:cs typeface="Arial"/>
              </a:rPr>
              <a:t>v  krku.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DC"/>
              </a:buClr>
              <a:buFont typeface="Arial"/>
              <a:buChar char="̶"/>
            </a:pPr>
            <a:endParaRPr sz="16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140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 nejzávažnějších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případech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 </a:t>
            </a:r>
            <a:r>
              <a:rPr sz="1400" spc="-5" dirty="0">
                <a:latin typeface="Arial"/>
                <a:cs typeface="Arial"/>
              </a:rPr>
              <a:t>lidí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tímto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virem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může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objevit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potíže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dýcháním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nakonec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může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dojít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 </a:t>
            </a:r>
            <a:r>
              <a:rPr sz="1400" spc="-5" dirty="0">
                <a:latin typeface="Arial"/>
                <a:cs typeface="Arial"/>
              </a:rPr>
              <a:t>selhání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orgánů.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Některé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případy jsou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fatální.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436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Lidské</a:t>
            </a:r>
            <a:r>
              <a:rPr spc="-70" dirty="0"/>
              <a:t> </a:t>
            </a:r>
            <a:r>
              <a:rPr spc="-5" dirty="0"/>
              <a:t>koronaviry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780" y="1626869"/>
            <a:ext cx="583311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25000"/>
              </a:lnSpc>
              <a:spcBef>
                <a:spcPts val="10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Nejpravděpodobnějším ekologickým  </a:t>
            </a:r>
            <a:r>
              <a:rPr sz="2400" dirty="0">
                <a:latin typeface="Arial"/>
                <a:cs typeface="Arial"/>
              </a:rPr>
              <a:t>rezervoárem </a:t>
            </a:r>
            <a:r>
              <a:rPr sz="2400" spc="-5" dirty="0">
                <a:latin typeface="Arial"/>
                <a:cs typeface="Arial"/>
              </a:rPr>
              <a:t>pro koronaviry </a:t>
            </a:r>
            <a:r>
              <a:rPr sz="2400" dirty="0">
                <a:latin typeface="Arial"/>
                <a:cs typeface="Arial"/>
              </a:rPr>
              <a:t>jsou </a:t>
            </a:r>
            <a:r>
              <a:rPr sz="2400" spc="-5" dirty="0">
                <a:latin typeface="Arial"/>
                <a:cs typeface="Arial"/>
              </a:rPr>
              <a:t>netopýři,  ale </a:t>
            </a:r>
            <a:r>
              <a:rPr sz="2400" spc="-10" dirty="0">
                <a:latin typeface="Arial"/>
                <a:cs typeface="Arial"/>
              </a:rPr>
              <a:t>předpokládá </a:t>
            </a:r>
            <a:r>
              <a:rPr sz="2400" dirty="0">
                <a:latin typeface="Arial"/>
                <a:cs typeface="Arial"/>
              </a:rPr>
              <a:t>se, že </a:t>
            </a:r>
            <a:r>
              <a:rPr sz="2400" spc="-5" dirty="0">
                <a:latin typeface="Arial"/>
                <a:cs typeface="Arial"/>
              </a:rPr>
              <a:t>virus přeskočil  druhovou bariéru pro člověka </a:t>
            </a:r>
            <a:r>
              <a:rPr sz="2400" dirty="0">
                <a:latin typeface="Arial"/>
                <a:cs typeface="Arial"/>
              </a:rPr>
              <a:t>z </a:t>
            </a:r>
            <a:r>
              <a:rPr sz="2400" spc="-5" dirty="0">
                <a:latin typeface="Arial"/>
                <a:cs typeface="Arial"/>
              </a:rPr>
              <a:t>jiného  mezihostitele.</a:t>
            </a:r>
            <a:endParaRPr sz="2400">
              <a:latin typeface="Arial"/>
              <a:cs typeface="Arial"/>
            </a:endParaRPr>
          </a:p>
          <a:p>
            <a:pPr marL="192405" marR="128905" indent="-180340">
              <a:lnSpc>
                <a:spcPct val="1250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dirty="0">
                <a:latin typeface="Arial"/>
                <a:cs typeface="Arial"/>
              </a:rPr>
              <a:t>Tímto </a:t>
            </a:r>
            <a:r>
              <a:rPr sz="2400" spc="-5" dirty="0">
                <a:latin typeface="Arial"/>
                <a:cs typeface="Arial"/>
              </a:rPr>
              <a:t>hostitelským prostředním </a:t>
            </a:r>
            <a:r>
              <a:rPr sz="2400" spc="-120" dirty="0">
                <a:latin typeface="Arial"/>
                <a:cs typeface="Arial"/>
              </a:rPr>
              <a:t>zvířetem  </a:t>
            </a:r>
            <a:r>
              <a:rPr sz="2400" spc="-5" dirty="0">
                <a:latin typeface="Arial"/>
                <a:cs typeface="Arial"/>
              </a:rPr>
              <a:t>by mohlo být domácí zvíře, divoké </a:t>
            </a:r>
            <a:r>
              <a:rPr sz="2400" dirty="0">
                <a:latin typeface="Arial"/>
                <a:cs typeface="Arial"/>
              </a:rPr>
              <a:t>zvíře  </a:t>
            </a:r>
            <a:r>
              <a:rPr sz="2400" spc="-5" dirty="0">
                <a:latin typeface="Arial"/>
                <a:cs typeface="Arial"/>
              </a:rPr>
              <a:t>nebo domestikované divoké </a:t>
            </a:r>
            <a:r>
              <a:rPr sz="2400" dirty="0">
                <a:latin typeface="Arial"/>
                <a:cs typeface="Arial"/>
              </a:rPr>
              <a:t>zvíře, které  </a:t>
            </a:r>
            <a:r>
              <a:rPr sz="2400" spc="-5" dirty="0">
                <a:latin typeface="Arial"/>
                <a:cs typeface="Arial"/>
              </a:rPr>
              <a:t>dosud nebylo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identifikováno.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0171" y="2281427"/>
            <a:ext cx="4975860" cy="3358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4231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Covid-19</a:t>
            </a:r>
            <a:r>
              <a:rPr dirty="0"/>
              <a:t> </a:t>
            </a:r>
            <a:r>
              <a:rPr spc="-5" dirty="0"/>
              <a:t>timeline</a:t>
            </a:r>
          </a:p>
        </p:txBody>
      </p:sp>
      <p:sp>
        <p:nvSpPr>
          <p:cNvPr id="3" name="object 3"/>
          <p:cNvSpPr/>
          <p:nvPr/>
        </p:nvSpPr>
        <p:spPr>
          <a:xfrm>
            <a:off x="1917792" y="1691639"/>
            <a:ext cx="7908586" cy="414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8260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Patogeneze onemocnění</a:t>
            </a:r>
            <a:r>
              <a:rPr spc="15" dirty="0"/>
              <a:t> </a:t>
            </a:r>
            <a:r>
              <a:rPr spc="-5" dirty="0"/>
              <a:t>Covid-19</a:t>
            </a:r>
          </a:p>
        </p:txBody>
      </p:sp>
      <p:sp>
        <p:nvSpPr>
          <p:cNvPr id="3" name="object 3"/>
          <p:cNvSpPr/>
          <p:nvPr/>
        </p:nvSpPr>
        <p:spPr>
          <a:xfrm>
            <a:off x="1141475" y="1499616"/>
            <a:ext cx="8900160" cy="5006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818" y="6261109"/>
            <a:ext cx="15855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44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Zápatí</a:t>
            </a:r>
            <a:r>
              <a:rPr sz="12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prezentace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8260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Patogeneze onemocnění</a:t>
            </a:r>
            <a:r>
              <a:rPr spc="15" dirty="0"/>
              <a:t> </a:t>
            </a:r>
            <a:r>
              <a:rPr spc="-5" dirty="0"/>
              <a:t>Covid-19</a:t>
            </a:r>
          </a:p>
        </p:txBody>
      </p:sp>
      <p:sp>
        <p:nvSpPr>
          <p:cNvPr id="3" name="object 3"/>
          <p:cNvSpPr/>
          <p:nvPr/>
        </p:nvSpPr>
        <p:spPr>
          <a:xfrm>
            <a:off x="1647444" y="1475232"/>
            <a:ext cx="7319772" cy="475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8260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Patogeneze onemocnění</a:t>
            </a:r>
            <a:r>
              <a:rPr spc="15" dirty="0"/>
              <a:t> </a:t>
            </a:r>
            <a:r>
              <a:rPr spc="-5" dirty="0"/>
              <a:t>Covid-19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79170" y="1636547"/>
            <a:ext cx="1069403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72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5" dirty="0">
                <a:latin typeface="Arial"/>
                <a:cs typeface="Arial"/>
              </a:rPr>
              <a:t>Koronavirus je jedním z hlavních patogenů, </a:t>
            </a:r>
            <a:r>
              <a:rPr sz="2800" dirty="0">
                <a:latin typeface="Arial"/>
                <a:cs typeface="Arial"/>
              </a:rPr>
              <a:t>které </a:t>
            </a:r>
            <a:r>
              <a:rPr sz="2800" spc="-5" dirty="0">
                <a:latin typeface="Arial"/>
                <a:cs typeface="Arial"/>
              </a:rPr>
              <a:t>se primárně  zaměřují </a:t>
            </a:r>
            <a:r>
              <a:rPr sz="2800" dirty="0">
                <a:latin typeface="Arial"/>
                <a:cs typeface="Arial"/>
              </a:rPr>
              <a:t>na lidský </a:t>
            </a:r>
            <a:r>
              <a:rPr sz="2800" spc="-5" dirty="0">
                <a:latin typeface="Arial"/>
                <a:cs typeface="Arial"/>
              </a:rPr>
              <a:t>dýchací systém. Předchozí ohniska koronavirů  (CoV) zahrnují </a:t>
            </a:r>
            <a:r>
              <a:rPr sz="2800" dirty="0">
                <a:latin typeface="Arial"/>
                <a:cs typeface="Arial"/>
              </a:rPr>
              <a:t>závažný </a:t>
            </a:r>
            <a:r>
              <a:rPr sz="2800" spc="-5" dirty="0">
                <a:latin typeface="Arial"/>
                <a:cs typeface="Arial"/>
              </a:rPr>
              <a:t>akutní respirační syndrom (SARS) -CoV a  respirační syndrom </a:t>
            </a:r>
            <a:r>
              <a:rPr sz="2800" dirty="0">
                <a:latin typeface="Arial"/>
                <a:cs typeface="Arial"/>
              </a:rPr>
              <a:t>na </a:t>
            </a:r>
            <a:r>
              <a:rPr sz="2800" spc="-5" dirty="0">
                <a:latin typeface="Arial"/>
                <a:cs typeface="Arial"/>
              </a:rPr>
              <a:t>Středním východě (MERS) -CoV, </a:t>
            </a:r>
            <a:r>
              <a:rPr sz="2800" dirty="0">
                <a:latin typeface="Arial"/>
                <a:cs typeface="Arial"/>
              </a:rPr>
              <a:t>které byly  </a:t>
            </a:r>
            <a:r>
              <a:rPr sz="2800" spc="-5" dirty="0">
                <a:latin typeface="Arial"/>
                <a:cs typeface="Arial"/>
              </a:rPr>
              <a:t>dříve charakterizovány jako látky, které představují velkou hrozbu  pro veřejné zdraví. </a:t>
            </a:r>
            <a:r>
              <a:rPr sz="2800" spc="-10" dirty="0">
                <a:latin typeface="Arial"/>
                <a:cs typeface="Arial"/>
              </a:rPr>
              <a:t>Na </a:t>
            </a:r>
            <a:r>
              <a:rPr sz="2800" spc="-5" dirty="0">
                <a:latin typeface="Arial"/>
                <a:cs typeface="Arial"/>
              </a:rPr>
              <a:t>konci prosince </a:t>
            </a:r>
            <a:r>
              <a:rPr sz="2800" dirty="0">
                <a:latin typeface="Arial"/>
                <a:cs typeface="Arial"/>
              </a:rPr>
              <a:t>2019 byl </a:t>
            </a:r>
            <a:r>
              <a:rPr sz="2800" spc="-5" dirty="0">
                <a:latin typeface="Arial"/>
                <a:cs typeface="Arial"/>
              </a:rPr>
              <a:t>do nemocnic přijat  soubor pacientů s počáteční diagnózou pneumonie neznámé  </a:t>
            </a:r>
            <a:r>
              <a:rPr sz="2800" dirty="0">
                <a:latin typeface="Arial"/>
                <a:cs typeface="Arial"/>
              </a:rPr>
              <a:t>etiologie.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436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Fáze</a:t>
            </a:r>
            <a:r>
              <a:rPr spc="-65" dirty="0"/>
              <a:t> </a:t>
            </a:r>
            <a:r>
              <a:rPr spc="-10" dirty="0"/>
              <a:t>Covid-19</a:t>
            </a:r>
          </a:p>
        </p:txBody>
      </p:sp>
      <p:sp>
        <p:nvSpPr>
          <p:cNvPr id="3" name="object 3"/>
          <p:cNvSpPr/>
          <p:nvPr/>
        </p:nvSpPr>
        <p:spPr>
          <a:xfrm>
            <a:off x="1988820" y="1171955"/>
            <a:ext cx="7580376" cy="546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916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SIRS a</a:t>
            </a:r>
            <a:r>
              <a:rPr spc="-85" dirty="0"/>
              <a:t> </a:t>
            </a:r>
            <a:r>
              <a:rPr spc="-5" dirty="0"/>
              <a:t>Covid-19</a:t>
            </a:r>
          </a:p>
        </p:txBody>
      </p:sp>
      <p:sp>
        <p:nvSpPr>
          <p:cNvPr id="3" name="object 3"/>
          <p:cNvSpPr/>
          <p:nvPr/>
        </p:nvSpPr>
        <p:spPr>
          <a:xfrm>
            <a:off x="1118616" y="1527047"/>
            <a:ext cx="9354312" cy="4384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9505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Patogeneze Covid-19 – </a:t>
            </a:r>
            <a:r>
              <a:rPr spc="-10" dirty="0"/>
              <a:t>klíčové</a:t>
            </a:r>
            <a:r>
              <a:rPr spc="25" dirty="0"/>
              <a:t> </a:t>
            </a:r>
            <a:r>
              <a:rPr spc="-5" dirty="0"/>
              <a:t>události</a:t>
            </a:r>
          </a:p>
        </p:txBody>
      </p:sp>
      <p:sp>
        <p:nvSpPr>
          <p:cNvPr id="3" name="object 3"/>
          <p:cNvSpPr/>
          <p:nvPr/>
        </p:nvSpPr>
        <p:spPr>
          <a:xfrm>
            <a:off x="1616963" y="1673351"/>
            <a:ext cx="8360298" cy="503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5719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Typy </a:t>
            </a:r>
            <a:r>
              <a:rPr spc="-5" dirty="0"/>
              <a:t>imunitní</a:t>
            </a:r>
            <a:r>
              <a:rPr spc="-15" dirty="0"/>
              <a:t> </a:t>
            </a:r>
            <a:r>
              <a:rPr spc="-10" dirty="0"/>
              <a:t>odpovědi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36547"/>
            <a:ext cx="8470900" cy="3683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340"/>
              </a:spcBef>
              <a:buClr>
                <a:srgbClr val="0000DC"/>
              </a:buClr>
              <a:buFont typeface="Arial"/>
              <a:buChar char="̶"/>
              <a:tabLst>
                <a:tab pos="192405" algn="l"/>
                <a:tab pos="193040" algn="l"/>
              </a:tabLst>
            </a:pPr>
            <a:r>
              <a:rPr sz="2800" b="1" spc="-5" dirty="0">
                <a:latin typeface="Arial"/>
                <a:cs typeface="Arial"/>
              </a:rPr>
              <a:t>Vrozená (neadaptivní)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imunita</a:t>
            </a:r>
            <a:endParaRPr sz="2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240"/>
              </a:spcBef>
            </a:pPr>
            <a:r>
              <a:rPr sz="2800" spc="-5" dirty="0">
                <a:latin typeface="Arial"/>
                <a:cs typeface="Arial"/>
              </a:rPr>
              <a:t>první linie imunitní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odpovědi</a:t>
            </a:r>
            <a:endParaRPr sz="2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240"/>
              </a:spcBef>
            </a:pPr>
            <a:r>
              <a:rPr sz="2800" spc="-5" dirty="0">
                <a:latin typeface="Arial"/>
                <a:cs typeface="Arial"/>
              </a:rPr>
              <a:t>spoléhá </a:t>
            </a:r>
            <a:r>
              <a:rPr sz="2800" dirty="0">
                <a:latin typeface="Arial"/>
                <a:cs typeface="Arial"/>
              </a:rPr>
              <a:t>na </a:t>
            </a:r>
            <a:r>
              <a:rPr sz="2800" spc="-5" dirty="0">
                <a:latin typeface="Arial"/>
                <a:cs typeface="Arial"/>
              </a:rPr>
              <a:t>mechanismy, které existují před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infekcí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̶"/>
              <a:tabLst>
                <a:tab pos="192405" algn="l"/>
                <a:tab pos="193040" algn="l"/>
              </a:tabLst>
            </a:pPr>
            <a:r>
              <a:rPr sz="2800" b="1" spc="-5" dirty="0">
                <a:latin typeface="Arial"/>
                <a:cs typeface="Arial"/>
              </a:rPr>
              <a:t>Získaná (adaptivní)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imunita</a:t>
            </a:r>
            <a:endParaRPr sz="2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240"/>
              </a:spcBef>
            </a:pPr>
            <a:r>
              <a:rPr sz="2800" spc="-5" dirty="0">
                <a:latin typeface="Arial"/>
                <a:cs typeface="Arial"/>
              </a:rPr>
              <a:t>Druhá linie odpovědi (pokud selže vrozená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imunita)</a:t>
            </a:r>
            <a:endParaRPr sz="2800">
              <a:latin typeface="Arial"/>
              <a:cs typeface="Arial"/>
            </a:endParaRPr>
          </a:p>
          <a:p>
            <a:pPr marL="192405" marR="5080">
              <a:lnSpc>
                <a:spcPct val="107100"/>
              </a:lnSpc>
            </a:pPr>
            <a:r>
              <a:rPr sz="2800" spc="-5" dirty="0">
                <a:latin typeface="Arial"/>
                <a:cs typeface="Arial"/>
              </a:rPr>
              <a:t>spoléhá </a:t>
            </a:r>
            <a:r>
              <a:rPr sz="2800" dirty="0">
                <a:latin typeface="Arial"/>
                <a:cs typeface="Arial"/>
              </a:rPr>
              <a:t>na </a:t>
            </a:r>
            <a:r>
              <a:rPr sz="2800" spc="-5" dirty="0">
                <a:latin typeface="Arial"/>
                <a:cs typeface="Arial"/>
              </a:rPr>
              <a:t>mechanismy zahrnující buněčnou paměť  klíčové T- a B-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lymfocyty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1210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1570" y="1788947"/>
            <a:ext cx="10036175" cy="41408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34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Generalizovaný deregulovaný destruktivní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proces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4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Často spojen s devastací vzdálených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orgánů</a:t>
            </a:r>
            <a:endParaRPr sz="2800">
              <a:latin typeface="Arial"/>
              <a:cs typeface="Arial"/>
            </a:endParaRPr>
          </a:p>
          <a:p>
            <a:pPr marL="192405" marR="5080" indent="-180340">
              <a:lnSpc>
                <a:spcPts val="3600"/>
              </a:lnSpc>
              <a:spcBef>
                <a:spcPts val="16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U hypersenzitivních osob se SIRS může projevit i </a:t>
            </a:r>
            <a:r>
              <a:rPr sz="2800" dirty="0">
                <a:latin typeface="Arial"/>
                <a:cs typeface="Arial"/>
              </a:rPr>
              <a:t>při </a:t>
            </a:r>
            <a:r>
              <a:rPr sz="2800" spc="-165" dirty="0">
                <a:latin typeface="Arial"/>
                <a:cs typeface="Arial"/>
              </a:rPr>
              <a:t>působení  </a:t>
            </a:r>
            <a:r>
              <a:rPr sz="2800" spc="-5" dirty="0">
                <a:latin typeface="Arial"/>
                <a:cs typeface="Arial"/>
              </a:rPr>
              <a:t>velmi malého množství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antigenu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endParaRPr sz="32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dirty="0">
                <a:latin typeface="Arial"/>
                <a:cs typeface="Arial"/>
              </a:rPr>
              <a:t>Klasifikace: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4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1) septický SIRS – spojený 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infekcí</a:t>
            </a:r>
            <a:endParaRPr sz="2800">
              <a:latin typeface="Arial"/>
              <a:cs typeface="Arial"/>
            </a:endParaRPr>
          </a:p>
          <a:p>
            <a:pPr marL="192405" marR="1252220" indent="-180340">
              <a:lnSpc>
                <a:spcPct val="107100"/>
              </a:lnSpc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2) neseptický SIRS – po těžkém traumatu, </a:t>
            </a:r>
            <a:r>
              <a:rPr sz="2800" spc="-140" dirty="0">
                <a:latin typeface="Arial"/>
                <a:cs typeface="Arial"/>
              </a:rPr>
              <a:t>hypoxémie,  </a:t>
            </a:r>
            <a:r>
              <a:rPr sz="2800" spc="-5" dirty="0">
                <a:latin typeface="Arial"/>
                <a:cs typeface="Arial"/>
              </a:rPr>
              <a:t>popáleniny, </a:t>
            </a:r>
            <a:r>
              <a:rPr sz="2800" dirty="0">
                <a:latin typeface="Arial"/>
                <a:cs typeface="Arial"/>
              </a:rPr>
              <a:t>otravy, </a:t>
            </a:r>
            <a:r>
              <a:rPr sz="2800" spc="-5" dirty="0">
                <a:latin typeface="Arial"/>
                <a:cs typeface="Arial"/>
              </a:rPr>
              <a:t>inkompatibilní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transfuze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441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Septický</a:t>
            </a:r>
            <a:r>
              <a:rPr spc="-50" dirty="0"/>
              <a:t> </a:t>
            </a:r>
            <a:r>
              <a:rPr spc="-5" dirty="0"/>
              <a:t>SIRS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9942" y="1788947"/>
            <a:ext cx="10646410" cy="32264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4160" indent="-180340">
              <a:lnSpc>
                <a:spcPct val="100000"/>
              </a:lnSpc>
              <a:spcBef>
                <a:spcPts val="340"/>
              </a:spcBef>
              <a:buClr>
                <a:srgbClr val="0000DC"/>
              </a:buClr>
              <a:buChar char="̶"/>
              <a:tabLst>
                <a:tab pos="263525" algn="l"/>
                <a:tab pos="264160" algn="l"/>
              </a:tabLst>
            </a:pPr>
            <a:r>
              <a:rPr sz="2800" spc="-5" dirty="0">
                <a:latin typeface="Arial"/>
                <a:cs typeface="Arial"/>
              </a:rPr>
              <a:t>Diseminovaná mikrobiální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infekce</a:t>
            </a:r>
            <a:endParaRPr sz="2800">
              <a:latin typeface="Arial"/>
              <a:cs typeface="Arial"/>
            </a:endParaRPr>
          </a:p>
          <a:p>
            <a:pPr marL="264160" indent="-180340">
              <a:lnSpc>
                <a:spcPct val="100000"/>
              </a:lnSpc>
              <a:spcBef>
                <a:spcPts val="240"/>
              </a:spcBef>
              <a:buClr>
                <a:srgbClr val="0000DC"/>
              </a:buClr>
              <a:buChar char="̶"/>
              <a:tabLst>
                <a:tab pos="263525" algn="l"/>
                <a:tab pos="264160" algn="l"/>
              </a:tabLst>
            </a:pPr>
            <a:r>
              <a:rPr sz="2800" spc="-5" dirty="0">
                <a:latin typeface="Arial"/>
                <a:cs typeface="Arial"/>
              </a:rPr>
              <a:t>50 % - grampozitivní </a:t>
            </a:r>
            <a:r>
              <a:rPr sz="2800" dirty="0">
                <a:latin typeface="Arial"/>
                <a:cs typeface="Arial"/>
              </a:rPr>
              <a:t>bakterie, </a:t>
            </a:r>
            <a:r>
              <a:rPr sz="2800" spc="-5" dirty="0">
                <a:latin typeface="Arial"/>
                <a:cs typeface="Arial"/>
              </a:rPr>
              <a:t>30 % - gramnegativní bakterie, 5</a:t>
            </a:r>
            <a:r>
              <a:rPr sz="2800" spc="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240"/>
              </a:spcBef>
            </a:pPr>
            <a:r>
              <a:rPr sz="2800" spc="-5" dirty="0">
                <a:latin typeface="Arial"/>
                <a:cs typeface="Arial"/>
              </a:rPr>
              <a:t>- polymikrobiální infekty, 5 % </a:t>
            </a:r>
            <a:r>
              <a:rPr sz="2800" dirty="0">
                <a:latin typeface="Arial"/>
                <a:cs typeface="Arial"/>
              </a:rPr>
              <a:t>kvasinky </a:t>
            </a:r>
            <a:r>
              <a:rPr sz="2800" spc="-5" dirty="0">
                <a:latin typeface="Arial"/>
                <a:cs typeface="Arial"/>
              </a:rPr>
              <a:t>a plísně a 1 %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anaeroby</a:t>
            </a:r>
            <a:endParaRPr sz="2800">
              <a:latin typeface="Arial"/>
              <a:cs typeface="Arial"/>
            </a:endParaRPr>
          </a:p>
          <a:p>
            <a:pPr marL="264160" indent="-180340">
              <a:lnSpc>
                <a:spcPct val="100000"/>
              </a:lnSpc>
              <a:spcBef>
                <a:spcPts val="240"/>
              </a:spcBef>
              <a:buClr>
                <a:srgbClr val="0000DC"/>
              </a:buClr>
              <a:buChar char="̶"/>
              <a:tabLst>
                <a:tab pos="263525" algn="l"/>
                <a:tab pos="264160" algn="l"/>
              </a:tabLst>
            </a:pPr>
            <a:r>
              <a:rPr sz="2800" spc="-10" dirty="0">
                <a:latin typeface="Arial"/>
                <a:cs typeface="Arial"/>
              </a:rPr>
              <a:t>1/3 </a:t>
            </a:r>
            <a:r>
              <a:rPr sz="2800" spc="-5" dirty="0">
                <a:latin typeface="Arial"/>
                <a:cs typeface="Arial"/>
              </a:rPr>
              <a:t>postižených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umírá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 marR="7877809">
              <a:lnSpc>
                <a:spcPct val="107200"/>
              </a:lnSpc>
            </a:pPr>
            <a:r>
              <a:rPr sz="2800" spc="-5" dirty="0">
                <a:latin typeface="Arial"/>
                <a:cs typeface="Arial"/>
              </a:rPr>
              <a:t>Primární SIRS  Sekundární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1548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4232" y="1531619"/>
            <a:ext cx="10747375" cy="4691380"/>
            <a:chOff x="1094232" y="1531619"/>
            <a:chExt cx="10747375" cy="4691380"/>
          </a:xfrm>
        </p:grpSpPr>
        <p:sp>
          <p:nvSpPr>
            <p:cNvPr id="4" name="object 4"/>
            <p:cNvSpPr/>
            <p:nvPr/>
          </p:nvSpPr>
          <p:spPr>
            <a:xfrm>
              <a:off x="7722108" y="1807463"/>
              <a:ext cx="4119372" cy="4415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4232" y="1531619"/>
              <a:ext cx="6627876" cy="41407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67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6343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SIRS, </a:t>
            </a:r>
            <a:r>
              <a:rPr spc="-10" dirty="0"/>
              <a:t>MODS </a:t>
            </a:r>
            <a:r>
              <a:rPr spc="-5" dirty="0"/>
              <a:t>and</a:t>
            </a:r>
            <a:r>
              <a:rPr spc="-35" dirty="0"/>
              <a:t> </a:t>
            </a:r>
            <a:r>
              <a:rPr spc="-5" dirty="0"/>
              <a:t>Covid-19</a:t>
            </a:r>
          </a:p>
        </p:txBody>
      </p:sp>
      <p:sp>
        <p:nvSpPr>
          <p:cNvPr id="4" name="object 4"/>
          <p:cNvSpPr/>
          <p:nvPr/>
        </p:nvSpPr>
        <p:spPr>
          <a:xfrm>
            <a:off x="2156297" y="1534667"/>
            <a:ext cx="7859755" cy="480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331" y="586240"/>
            <a:ext cx="7904238" cy="531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67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482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Děkuji </a:t>
            </a:r>
            <a:r>
              <a:rPr spc="-5" dirty="0"/>
              <a:t>za</a:t>
            </a:r>
            <a:r>
              <a:rPr spc="-30" dirty="0"/>
              <a:t> </a:t>
            </a:r>
            <a:r>
              <a:rPr spc="-5" dirty="0"/>
              <a:t>pozornost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0" y="2177795"/>
            <a:ext cx="5189220" cy="3479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690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Časový</a:t>
            </a:r>
            <a:r>
              <a:rPr spc="-70" dirty="0"/>
              <a:t> </a:t>
            </a:r>
            <a:r>
              <a:rPr spc="-5" dirty="0"/>
              <a:t>průběh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9204" y="1656588"/>
            <a:ext cx="10983595" cy="4258310"/>
            <a:chOff x="489204" y="1656588"/>
            <a:chExt cx="10983595" cy="4258310"/>
          </a:xfrm>
        </p:grpSpPr>
        <p:sp>
          <p:nvSpPr>
            <p:cNvPr id="4" name="object 4"/>
            <p:cNvSpPr/>
            <p:nvPr/>
          </p:nvSpPr>
          <p:spPr>
            <a:xfrm>
              <a:off x="489204" y="1846773"/>
              <a:ext cx="5524097" cy="35095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1888" y="1656588"/>
              <a:ext cx="5510784" cy="42580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242315"/>
            <a:ext cx="9688068" cy="6010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3947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Vrozená</a:t>
            </a:r>
            <a:r>
              <a:rPr spc="-50" dirty="0"/>
              <a:t> </a:t>
            </a:r>
            <a:r>
              <a:rPr spc="-5" dirty="0"/>
              <a:t>imunita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7127" y="1927605"/>
            <a:ext cx="5031105" cy="395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1800" spc="-5" dirty="0">
                <a:latin typeface="Arial"/>
                <a:cs typeface="Arial"/>
              </a:rPr>
              <a:t>Na základě genetické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výbavy</a:t>
            </a:r>
            <a:endParaRPr sz="1800">
              <a:latin typeface="Arial"/>
              <a:cs typeface="Arial"/>
            </a:endParaRPr>
          </a:p>
          <a:p>
            <a:pPr marL="192405" marR="5080">
              <a:lnSpc>
                <a:spcPct val="166700"/>
              </a:lnSpc>
            </a:pPr>
            <a:r>
              <a:rPr sz="1800" spc="-10" dirty="0">
                <a:latin typeface="Arial"/>
                <a:cs typeface="Arial"/>
              </a:rPr>
              <a:t>Spoléhá </a:t>
            </a:r>
            <a:r>
              <a:rPr sz="1800" spc="-5" dirty="0">
                <a:latin typeface="Arial"/>
                <a:cs typeface="Arial"/>
              </a:rPr>
              <a:t>na již </a:t>
            </a:r>
            <a:r>
              <a:rPr sz="1800" spc="-10" dirty="0">
                <a:latin typeface="Arial"/>
                <a:cs typeface="Arial"/>
              </a:rPr>
              <a:t>existující </a:t>
            </a:r>
            <a:r>
              <a:rPr sz="1800" spc="-5" dirty="0">
                <a:latin typeface="Arial"/>
                <a:cs typeface="Arial"/>
              </a:rPr>
              <a:t>součástí systému  </a:t>
            </a:r>
            <a:r>
              <a:rPr sz="1800" spc="-10" dirty="0">
                <a:latin typeface="Arial"/>
                <a:cs typeface="Arial"/>
              </a:rPr>
              <a:t>Rychlá </a:t>
            </a:r>
            <a:r>
              <a:rPr sz="1800" spc="-5" dirty="0">
                <a:latin typeface="Arial"/>
                <a:cs typeface="Arial"/>
              </a:rPr>
              <a:t>reakce: </a:t>
            </a:r>
            <a:r>
              <a:rPr sz="1800" spc="-10" dirty="0">
                <a:latin typeface="Arial"/>
                <a:cs typeface="Arial"/>
              </a:rPr>
              <a:t>během </a:t>
            </a:r>
            <a:r>
              <a:rPr sz="1800" spc="-5" dirty="0">
                <a:latin typeface="Arial"/>
                <a:cs typeface="Arial"/>
              </a:rPr>
              <a:t>několika minut po infekci  Není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konkrétní</a:t>
            </a:r>
            <a:endParaRPr sz="1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Arial"/>
                <a:cs typeface="Arial"/>
              </a:rPr>
              <a:t>Stejné molekuly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" dirty="0">
                <a:latin typeface="Arial"/>
                <a:cs typeface="Arial"/>
              </a:rPr>
              <a:t>buňky </a:t>
            </a:r>
            <a:r>
              <a:rPr sz="1800" spc="-10" dirty="0">
                <a:latin typeface="Arial"/>
                <a:cs typeface="Arial"/>
              </a:rPr>
              <a:t>reagují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řadu</a:t>
            </a:r>
            <a:endParaRPr sz="1800">
              <a:latin typeface="Arial"/>
              <a:cs typeface="Arial"/>
            </a:endParaRPr>
          </a:p>
          <a:p>
            <a:pPr marL="192405" marR="350012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patogenů  Nemá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paměť</a:t>
            </a:r>
            <a:endParaRPr sz="1800">
              <a:latin typeface="Arial"/>
              <a:cs typeface="Arial"/>
            </a:endParaRPr>
          </a:p>
          <a:p>
            <a:pPr marL="192405" marR="843915">
              <a:lnSpc>
                <a:spcPts val="3600"/>
              </a:lnSpc>
              <a:spcBef>
                <a:spcPts val="360"/>
              </a:spcBef>
            </a:pPr>
            <a:r>
              <a:rPr sz="1800" spc="-5" dirty="0">
                <a:latin typeface="Arial"/>
                <a:cs typeface="Arial"/>
              </a:rPr>
              <a:t>Stejná odpověď po opakované expozici  Nevede </a:t>
            </a:r>
            <a:r>
              <a:rPr sz="1800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klonální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expanzi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27420" y="1493519"/>
            <a:ext cx="4311396" cy="4259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692"/>
            <a:ext cx="7473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Vrozená imunita -</a:t>
            </a:r>
            <a:r>
              <a:rPr spc="-25" dirty="0"/>
              <a:t> </a:t>
            </a:r>
            <a:r>
              <a:rPr spc="-5" dirty="0"/>
              <a:t>mechanismy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36547"/>
            <a:ext cx="1031303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02565" indent="-180340">
              <a:lnSpc>
                <a:spcPct val="107100"/>
              </a:lnSpc>
              <a:spcBef>
                <a:spcPts val="100"/>
              </a:spcBef>
              <a:tabLst>
                <a:tab pos="192405" algn="l"/>
                <a:tab pos="2289175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5" dirty="0">
                <a:latin typeface="Arial"/>
                <a:cs typeface="Arial"/>
              </a:rPr>
              <a:t>Mechanické	bariéry / vylučování na povrchu kůže, kyselé </a:t>
            </a:r>
            <a:r>
              <a:rPr sz="2800" spc="-10" dirty="0">
                <a:latin typeface="Arial"/>
                <a:cs typeface="Arial"/>
              </a:rPr>
              <a:t>pH </a:t>
            </a:r>
            <a:r>
              <a:rPr sz="2800" spc="-5" dirty="0">
                <a:latin typeface="Arial"/>
                <a:cs typeface="Arial"/>
              </a:rPr>
              <a:t>v  žaludku,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řasinky</a:t>
            </a:r>
            <a:endParaRPr sz="2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240"/>
              </a:spcBef>
            </a:pPr>
            <a:r>
              <a:rPr sz="2800" spc="-5" dirty="0">
                <a:latin typeface="Arial"/>
                <a:cs typeface="Arial"/>
              </a:rPr>
              <a:t>Humorální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mechanismy</a:t>
            </a:r>
            <a:endParaRPr sz="2800">
              <a:latin typeface="Arial"/>
              <a:cs typeface="Arial"/>
            </a:endParaRPr>
          </a:p>
          <a:p>
            <a:pPr marL="192405" marR="1744345">
              <a:lnSpc>
                <a:spcPct val="1071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Lysozymy, bazické proteiny, komplement, </a:t>
            </a:r>
            <a:r>
              <a:rPr sz="2800" dirty="0">
                <a:latin typeface="Arial"/>
                <a:cs typeface="Arial"/>
              </a:rPr>
              <a:t>interferony  </a:t>
            </a:r>
            <a:r>
              <a:rPr sz="2800" spc="-5" dirty="0">
                <a:latin typeface="Arial"/>
                <a:cs typeface="Arial"/>
              </a:rPr>
              <a:t>Mechanismy buněčné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obrany</a:t>
            </a:r>
            <a:endParaRPr sz="2800">
              <a:latin typeface="Arial"/>
              <a:cs typeface="Arial"/>
            </a:endParaRPr>
          </a:p>
          <a:p>
            <a:pPr marL="192405" marR="5080">
              <a:lnSpc>
                <a:spcPts val="3600"/>
              </a:lnSpc>
              <a:spcBef>
                <a:spcPts val="160"/>
              </a:spcBef>
            </a:pPr>
            <a:r>
              <a:rPr sz="2800" spc="-5" dirty="0">
                <a:latin typeface="Arial"/>
                <a:cs typeface="Arial"/>
              </a:rPr>
              <a:t>přirození zabíječi (NK buňky) neutrofily, makrofágy, </a:t>
            </a:r>
            <a:r>
              <a:rPr sz="2800" dirty="0">
                <a:latin typeface="Arial"/>
                <a:cs typeface="Arial"/>
              </a:rPr>
              <a:t>žírné </a:t>
            </a:r>
            <a:r>
              <a:rPr sz="2800" spc="-5" dirty="0">
                <a:latin typeface="Arial"/>
                <a:cs typeface="Arial"/>
              </a:rPr>
              <a:t>buňky,  </a:t>
            </a:r>
            <a:r>
              <a:rPr sz="2800" dirty="0">
                <a:latin typeface="Arial"/>
                <a:cs typeface="Arial"/>
              </a:rPr>
              <a:t>bazofily,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eosinofily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2664</Words>
  <Application>Microsoft Office PowerPoint</Application>
  <PresentationFormat>Širokoúhlá obrazovka</PresentationFormat>
  <Paragraphs>285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Tahoma</vt:lpstr>
      <vt:lpstr>Times New Roman</vt:lpstr>
      <vt:lpstr>Office Theme</vt:lpstr>
      <vt:lpstr>Patofyziologie chronického zánětu,  etiopatogeneze, důsledky, systémový  zánět, SIRS, MODS</vt:lpstr>
      <vt:lpstr>Imunitní systém</vt:lpstr>
      <vt:lpstr>Úloha imunitního systému</vt:lpstr>
      <vt:lpstr>Složky imunitního systému</vt:lpstr>
      <vt:lpstr>Typy imunitní odpovědi</vt:lpstr>
      <vt:lpstr>Časový průběh</vt:lpstr>
      <vt:lpstr>Prezentace aplikace PowerPoint</vt:lpstr>
      <vt:lpstr>Vrozená imunita</vt:lpstr>
      <vt:lpstr>Vrozená imunita - mechanismy</vt:lpstr>
      <vt:lpstr>Adaptivní imunita</vt:lpstr>
      <vt:lpstr>Adaptivní imunita - mechanismy</vt:lpstr>
      <vt:lpstr>Adaptivní imunita - mechanismy</vt:lpstr>
      <vt:lpstr>MHC</vt:lpstr>
      <vt:lpstr>Mechanismus působení MHC I</vt:lpstr>
      <vt:lpstr>Funkce MHC I</vt:lpstr>
      <vt:lpstr>Mechanismus působení MHC II</vt:lpstr>
      <vt:lpstr>Funkce MHC II</vt:lpstr>
      <vt:lpstr>Funkce MHC II</vt:lpstr>
      <vt:lpstr>Zánět</vt:lpstr>
      <vt:lpstr>Chronický zánět</vt:lpstr>
      <vt:lpstr>Charakteristické rysy chronického zánětu</vt:lpstr>
      <vt:lpstr>Záněty exsudativní povrchové</vt:lpstr>
      <vt:lpstr>Serózní povrchový zánět</vt:lpstr>
      <vt:lpstr>Fibrinózní povrchový zánět</vt:lpstr>
      <vt:lpstr>Záněty exsudativní intersticiální</vt:lpstr>
      <vt:lpstr>Serózní intersticiální zánět  Hnisavý intersticiální zánět</vt:lpstr>
      <vt:lpstr>Hnisavý intersticiální zánět</vt:lpstr>
      <vt:lpstr>Další typy intersticiálního zánětu</vt:lpstr>
      <vt:lpstr>Mechanismy chronického zánětu</vt:lpstr>
      <vt:lpstr>Morfologický vývoj chronického záněttu</vt:lpstr>
      <vt:lpstr>Role makrofágů v rámci chronického zánětu</vt:lpstr>
      <vt:lpstr>Role makrofágů v chronickém zánětu I</vt:lpstr>
      <vt:lpstr>Role makrofágů v chronickém zánětu II</vt:lpstr>
      <vt:lpstr>The role of macrophages in chronic  inflammation</vt:lpstr>
      <vt:lpstr>Role neutrofilů v chronickém zánětu I</vt:lpstr>
      <vt:lpstr>Role neutrofilů v chronické zánětu II</vt:lpstr>
      <vt:lpstr>Neutrofily a chronický zánět</vt:lpstr>
      <vt:lpstr>SIRS – syndrom systémové zánětlivé  odpovědi</vt:lpstr>
      <vt:lpstr>Prezentace aplikace PowerPoint</vt:lpstr>
      <vt:lpstr>Patogeneze onemocnění Covid-19</vt:lpstr>
      <vt:lpstr>Covid-19</vt:lpstr>
      <vt:lpstr>Lidské koronaviry</vt:lpstr>
      <vt:lpstr>Covid-19 timeline</vt:lpstr>
      <vt:lpstr>Patogeneze onemocnění Covid-19</vt:lpstr>
      <vt:lpstr>Patogeneze onemocnění Covid-19</vt:lpstr>
      <vt:lpstr>Patogeneze onemocnění Covid-19</vt:lpstr>
      <vt:lpstr>Fáze Covid-19</vt:lpstr>
      <vt:lpstr>SIRS a Covid-19</vt:lpstr>
      <vt:lpstr>Patogeneze Covid-19 – klíčové události</vt:lpstr>
      <vt:lpstr>SIRS</vt:lpstr>
      <vt:lpstr>Septický SIRS</vt:lpstr>
      <vt:lpstr>MODS</vt:lpstr>
      <vt:lpstr>SIRS, MODS and Covid-19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</cp:lastModifiedBy>
  <cp:revision>1</cp:revision>
  <dcterms:created xsi:type="dcterms:W3CDTF">2022-12-14T07:06:18Z</dcterms:created>
  <dcterms:modified xsi:type="dcterms:W3CDTF">2022-12-14T07:08:10Z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2022-12-14T00:00:00Z</vt:filetime>
  </property>
</Properties>
</file>