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2" r:id="rId16"/>
    <p:sldId id="306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566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0809E-85C0-4EC5-9C65-B10E4DE8C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248158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FA3DD2-493D-4E49-8AC6-80A98D94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EBAB3F-FBC8-4A4D-9708-B3C455BA8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09A210-E386-43D2-A6C5-190C32FE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BCAA-507D-49C7-8460-D29138F736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32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6" r:id="rId16"/>
    <p:sldLayoutId id="2147483697" r:id="rId17"/>
    <p:sldLayoutId id="2147483698" r:id="rId18"/>
    <p:sldLayoutId id="2147483699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5000" dirty="0"/>
              <a:t>Akutní pankreatitida</a:t>
            </a: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2ABAD6-DA04-4722-BCDF-2C6752D4C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169068"/>
          </a:xfrm>
        </p:spPr>
        <p:txBody>
          <a:bodyPr/>
          <a:lstStyle/>
          <a:p>
            <a:endParaRPr lang="cs-CZ" altLang="cs-CZ" b="1" dirty="0">
              <a:solidFill>
                <a:schemeClr val="tx2"/>
              </a:solidFill>
            </a:endParaRPr>
          </a:p>
          <a:p>
            <a:endParaRPr lang="cs-CZ" altLang="cs-CZ" b="1" dirty="0">
              <a:solidFill>
                <a:schemeClr val="tx2"/>
              </a:solidFill>
            </a:endParaRPr>
          </a:p>
          <a:p>
            <a:endParaRPr lang="cs-CZ" altLang="cs-CZ" b="1" dirty="0">
              <a:solidFill>
                <a:schemeClr val="tx2"/>
              </a:solidFill>
            </a:endParaRPr>
          </a:p>
          <a:p>
            <a:endParaRPr lang="cs-CZ" altLang="cs-CZ" b="1" dirty="0">
              <a:solidFill>
                <a:schemeClr val="tx2"/>
              </a:solidFill>
            </a:endParaRPr>
          </a:p>
          <a:p>
            <a:r>
              <a:rPr lang="cs-CZ" altLang="cs-CZ" sz="2500" b="1" dirty="0">
                <a:solidFill>
                  <a:schemeClr val="tx2"/>
                </a:solidFill>
              </a:rPr>
              <a:t>MUDr. Ondřej Výška</a:t>
            </a:r>
          </a:p>
          <a:p>
            <a:r>
              <a:rPr lang="cs-CZ" altLang="cs-CZ" sz="2500" b="1" dirty="0">
                <a:solidFill>
                  <a:schemeClr val="tx2"/>
                </a:solidFill>
              </a:rPr>
              <a:t>Klinika interní, geriatrie a praktického lékařství</a:t>
            </a: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Post-ERCP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vzniká u 3-5% ERCP.</a:t>
            </a:r>
          </a:p>
          <a:p>
            <a:r>
              <a:rPr lang="cs-CZ" sz="2200" dirty="0"/>
              <a:t>mechanická obstrukce, chemické působení kontrastní látky, poranění struktur papily, termické poškození, bakteriální kontaminace.</a:t>
            </a:r>
          </a:p>
          <a:p>
            <a:r>
              <a:rPr lang="cs-CZ" sz="2200" dirty="0"/>
              <a:t>rizikové faktory: předpokládaná dysfunkce </a:t>
            </a:r>
            <a:r>
              <a:rPr lang="cs-CZ" sz="2200" dirty="0" err="1"/>
              <a:t>Oddiho</a:t>
            </a:r>
            <a:r>
              <a:rPr lang="cs-CZ" sz="2200" dirty="0"/>
              <a:t> svěrače, ženské pohlaví, dříve prodělaná AP (zvláště po ERCP), mladší věk, nedilatované žlučové cesty, normální bilirubin v séru</a:t>
            </a:r>
          </a:p>
          <a:p>
            <a:r>
              <a:rPr lang="cs-CZ" sz="2200" dirty="0"/>
              <a:t>rektální podání </a:t>
            </a:r>
            <a:r>
              <a:rPr lang="cs-CZ" sz="2200" dirty="0" err="1"/>
              <a:t>diklofenaku</a:t>
            </a:r>
            <a:r>
              <a:rPr lang="cs-CZ" sz="2200" dirty="0"/>
              <a:t> či </a:t>
            </a:r>
            <a:r>
              <a:rPr lang="cs-CZ" sz="2200" dirty="0" err="1"/>
              <a:t>indometacinu</a:t>
            </a:r>
            <a:r>
              <a:rPr lang="cs-CZ" sz="2200" dirty="0"/>
              <a:t> 100mg bezprostředně před ERCP – riziko sníženo přibližně 3x.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D99EA3E-71BA-4A25-B7B9-5EC3A49E95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769E8-4BD0-47B7-AD65-3EB04511C8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0806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Diferenciální diagnostika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dirty="0"/>
              <a:t>bolest břicha, nauzea, zvracení, zvýšená teplota, zástava odchodů plynů až paralytický ileus a projevy SIRS.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bolest je většinou stálá, intenzivní, spíše tupá, </a:t>
            </a:r>
            <a:r>
              <a:rPr lang="cs-CZ" sz="2200" dirty="0" err="1"/>
              <a:t>neostřeohraničená</a:t>
            </a:r>
            <a:r>
              <a:rPr lang="cs-CZ" sz="2200" dirty="0"/>
              <a:t> (i </a:t>
            </a:r>
            <a:r>
              <a:rPr lang="cs-CZ" sz="2200" dirty="0" err="1"/>
              <a:t>difůzní</a:t>
            </a:r>
            <a:r>
              <a:rPr lang="cs-CZ" sz="2200" dirty="0"/>
              <a:t>) – typická je stálost a úmornost. Propagace do zad v 40% případů. Bezbolestné mohou být těžké AP s rozvojem encefalopatie a časného multiorgánového selhání.</a:t>
            </a:r>
          </a:p>
          <a:p>
            <a:pPr>
              <a:lnSpc>
                <a:spcPct val="110000"/>
              </a:lnSpc>
            </a:pPr>
            <a:r>
              <a:rPr lang="cs-CZ" sz="2200" dirty="0" err="1"/>
              <a:t>cullenovo</a:t>
            </a:r>
            <a:r>
              <a:rPr lang="cs-CZ" sz="2200" dirty="0"/>
              <a:t> znamení – vývoj hematomu v okolí pupku.</a:t>
            </a:r>
          </a:p>
          <a:p>
            <a:pPr>
              <a:lnSpc>
                <a:spcPct val="110000"/>
              </a:lnSpc>
            </a:pPr>
            <a:r>
              <a:rPr lang="cs-CZ" sz="2200" dirty="0" err="1"/>
              <a:t>Greyovo-Turnerovo</a:t>
            </a:r>
            <a:r>
              <a:rPr lang="cs-CZ" sz="2200" dirty="0"/>
              <a:t> znamení – hematom nad třísly.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CRP – normální, lehce zvýšené.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prostý snímek břicha – vyloučení perforace GIT.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UZ břicha – vyloučení jiné patologie.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FFB047-9982-47BF-91F4-6140EE968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4F654D-9A2B-43AF-9FAB-E46AE33BBA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8100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Diferenciální diagnostika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amyláza 3x (má rychlou </a:t>
            </a:r>
            <a:r>
              <a:rPr lang="cs-CZ" dirty="0" err="1"/>
              <a:t>clearance</a:t>
            </a:r>
            <a:r>
              <a:rPr lang="cs-CZ" dirty="0"/>
              <a:t>, vylučuje se močí).</a:t>
            </a:r>
          </a:p>
          <a:p>
            <a:r>
              <a:rPr lang="cs-CZ" dirty="0"/>
              <a:t>polovina fyziolog. Je ze slinných žláz – zvýšení slinného izoenzymu u ovariálních a </a:t>
            </a:r>
            <a:r>
              <a:rPr lang="cs-CZ" dirty="0" err="1"/>
              <a:t>tubárních</a:t>
            </a:r>
            <a:r>
              <a:rPr lang="cs-CZ" dirty="0"/>
              <a:t> patologii, onemocnění slinných žláz, mimoděložního těhotenství.</a:t>
            </a:r>
          </a:p>
          <a:p>
            <a:r>
              <a:rPr lang="cs-CZ" dirty="0" err="1"/>
              <a:t>makroamylazemie</a:t>
            </a:r>
            <a:r>
              <a:rPr lang="cs-CZ" dirty="0"/>
              <a:t> – amyláza tvoří komplexi s imunoglobuliny nebo glykoproteinem – nevylučují se močí -&gt; zvýšena v séru nízká v moči. Může být asociována s některým autoimunitami – </a:t>
            </a:r>
            <a:r>
              <a:rPr lang="cs-CZ" dirty="0" err="1"/>
              <a:t>celiakie</a:t>
            </a:r>
            <a:r>
              <a:rPr lang="cs-CZ" dirty="0"/>
              <a:t>, ulcerózní kolitida, revmatoidní artritida, lymfomy.</a:t>
            </a:r>
          </a:p>
          <a:p>
            <a:r>
              <a:rPr lang="cs-CZ" dirty="0"/>
              <a:t>lipáza.</a:t>
            </a:r>
          </a:p>
          <a:p>
            <a:r>
              <a:rPr lang="cs-CZ" dirty="0"/>
              <a:t>samotná dietní chyba není uznávána jako příčina AP.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C0119A-60E4-4DA3-BB98-EE160382AD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9DBB10-E30B-43D1-984C-8EB916AC5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0290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Zobrazovací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>
                <a:solidFill>
                  <a:schemeClr val="tx2"/>
                </a:solidFill>
              </a:rPr>
              <a:t>CT</a:t>
            </a:r>
            <a:r>
              <a:rPr lang="cs-CZ" sz="2200" dirty="0"/>
              <a:t> – zlatý standart po 48-72h od vzniku, CT </a:t>
            </a:r>
            <a:r>
              <a:rPr lang="cs-CZ" sz="2200" dirty="0" err="1"/>
              <a:t>severity</a:t>
            </a:r>
            <a:r>
              <a:rPr lang="cs-CZ" sz="2200" dirty="0"/>
              <a:t> index 0-2 lehká, 3-6 středně těžká, 7-10 těžká.</a:t>
            </a:r>
          </a:p>
          <a:p>
            <a:r>
              <a:rPr lang="cs-CZ" sz="2200" dirty="0"/>
              <a:t>edém žlázy, </a:t>
            </a:r>
            <a:r>
              <a:rPr lang="cs-CZ" sz="2200" dirty="0" err="1"/>
              <a:t>peripankreatické</a:t>
            </a:r>
            <a:r>
              <a:rPr lang="cs-CZ" sz="2200" dirty="0"/>
              <a:t> kolekce (</a:t>
            </a:r>
            <a:r>
              <a:rPr lang="cs-CZ" sz="2200" dirty="0" err="1"/>
              <a:t>homogení</a:t>
            </a:r>
            <a:r>
              <a:rPr lang="cs-CZ" sz="2200" dirty="0"/>
              <a:t>=tekutinové, </a:t>
            </a:r>
            <a:r>
              <a:rPr lang="cs-CZ" sz="2200" dirty="0" err="1"/>
              <a:t>nehomogení</a:t>
            </a:r>
            <a:r>
              <a:rPr lang="cs-CZ" sz="2200" dirty="0"/>
              <a:t> s tkáňovým dendritem), </a:t>
            </a:r>
            <a:r>
              <a:rPr lang="cs-CZ" sz="2200" dirty="0" err="1"/>
              <a:t>prosak</a:t>
            </a:r>
            <a:r>
              <a:rPr lang="cs-CZ" sz="2200" dirty="0"/>
              <a:t> tuku v levém </a:t>
            </a:r>
            <a:r>
              <a:rPr lang="cs-CZ" sz="2200" dirty="0" err="1"/>
              <a:t>pararenálním</a:t>
            </a:r>
            <a:r>
              <a:rPr lang="cs-CZ" sz="2200" dirty="0"/>
              <a:t> prostoru, při infekci bubliny plynu, nekróza.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MR</a:t>
            </a:r>
            <a:r>
              <a:rPr lang="cs-CZ" sz="2200" dirty="0"/>
              <a:t> – u těhotných, při alergii na kontrastní látku.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651874-3204-4CE1-B54F-52FBF6CC54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5C510A-3031-4951-B8A8-A0A8F1B505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318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na ambulanci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200" dirty="0"/>
              <a:t>protože jde těžko rozhodnout, zda se na začátku jedná o lehkou nebo těžkou AP, protože o ovlivnění průběhu rozhoduje prvních 12-24h.  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zahajujeme na ambulanci hydratační terapii dle věku a komorbidit, 5-10ml/kg/hod + bolus při těžké volumové depleci s oběhovou nestabilitou. Celkově 2500-4000ml/úvodních 24h. Monitorování diurézy &gt; 0,5-1ml/kg/h. </a:t>
            </a:r>
            <a:r>
              <a:rPr lang="cs-CZ" sz="2200" dirty="0" err="1"/>
              <a:t>Prefer</a:t>
            </a:r>
            <a:r>
              <a:rPr lang="cs-CZ" sz="2200" dirty="0"/>
              <a:t>. </a:t>
            </a:r>
            <a:r>
              <a:rPr lang="cs-CZ" sz="2200" dirty="0" err="1"/>
              <a:t>Ringer</a:t>
            </a:r>
            <a:r>
              <a:rPr lang="cs-CZ" sz="2200" dirty="0"/>
              <a:t>-laktát, balancované krystaloidy.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léčba bolesti – silná analgetika, </a:t>
            </a:r>
            <a:r>
              <a:rPr lang="cs-CZ" sz="2200" dirty="0" err="1"/>
              <a:t>opioidy</a:t>
            </a:r>
            <a:r>
              <a:rPr lang="cs-CZ" sz="2200" dirty="0"/>
              <a:t> v kombinaci s </a:t>
            </a:r>
            <a:r>
              <a:rPr lang="cs-CZ" sz="2200" dirty="0" err="1"/>
              <a:t>metanizolem</a:t>
            </a:r>
            <a:r>
              <a:rPr lang="cs-CZ" sz="2200" dirty="0"/>
              <a:t>.</a:t>
            </a:r>
          </a:p>
          <a:p>
            <a:pPr>
              <a:lnSpc>
                <a:spcPct val="110000"/>
              </a:lnSpc>
            </a:pPr>
            <a:r>
              <a:rPr lang="cs-CZ" sz="2200" dirty="0" err="1"/>
              <a:t>oxygenoterapie</a:t>
            </a:r>
            <a:r>
              <a:rPr lang="cs-CZ" sz="2200" dirty="0"/>
              <a:t> SpO2 &gt;95%</a:t>
            </a:r>
          </a:p>
          <a:p>
            <a:pPr>
              <a:lnSpc>
                <a:spcPct val="110000"/>
              </a:lnSpc>
            </a:pPr>
            <a:r>
              <a:rPr lang="cs-CZ" sz="2200" dirty="0" err="1"/>
              <a:t>profilaxe</a:t>
            </a:r>
            <a:r>
              <a:rPr lang="cs-CZ" sz="2200" dirty="0"/>
              <a:t> TEN LWMH 100j/kg/den</a:t>
            </a:r>
          </a:p>
          <a:p>
            <a:pPr>
              <a:lnSpc>
                <a:spcPct val="110000"/>
              </a:lnSpc>
            </a:pPr>
            <a:r>
              <a:rPr lang="cs-CZ" sz="2200" dirty="0" err="1"/>
              <a:t>prokinetika</a:t>
            </a:r>
            <a:endParaRPr lang="cs-CZ" sz="2200" dirty="0"/>
          </a:p>
          <a:p>
            <a:pPr>
              <a:lnSpc>
                <a:spcPct val="110000"/>
              </a:lnSpc>
            </a:pPr>
            <a:r>
              <a:rPr lang="cs-CZ" sz="2200" dirty="0"/>
              <a:t>EBR při </a:t>
            </a:r>
            <a:r>
              <a:rPr lang="cs-CZ" sz="2200" dirty="0" err="1"/>
              <a:t>Htk</a:t>
            </a:r>
            <a:r>
              <a:rPr lang="cs-CZ" sz="2200" dirty="0"/>
              <a:t> &lt; 25%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glykemie 7,8-10 </a:t>
            </a:r>
            <a:r>
              <a:rPr lang="cs-CZ" sz="2200" dirty="0" err="1"/>
              <a:t>mmol</a:t>
            </a:r>
            <a:r>
              <a:rPr lang="cs-CZ" sz="2200" dirty="0"/>
              <a:t>/l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047B97-E08B-4E00-8392-64B51B1972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3B4AC0-D7EA-4698-9EC4-A73FC4366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4531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TRNA, Jan a Zdeněk KALA. Klinická </a:t>
            </a:r>
            <a:r>
              <a:rPr lang="cs-CZ" sz="2200" dirty="0" err="1"/>
              <a:t>pankreatologie</a:t>
            </a:r>
            <a:r>
              <a:rPr lang="cs-CZ" sz="2200" dirty="0"/>
              <a:t>. Praha: Mladá fronta, 2016. </a:t>
            </a:r>
            <a:r>
              <a:rPr lang="cs-CZ" sz="2200" dirty="0" err="1"/>
              <a:t>Aeskulap</a:t>
            </a:r>
            <a:r>
              <a:rPr lang="cs-CZ" sz="2200" dirty="0"/>
              <a:t>. ISBN 978-80-204-3902-4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4EE9AF-8960-41AA-A79F-C2B0F7A1F0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83BACF-B74B-4C27-8B80-240537181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5731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BF46DE0F-60D5-4EA2-95F6-4AF649C48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sz="5000" dirty="0"/>
            </a:br>
            <a:br>
              <a:rPr lang="cs-CZ" altLang="cs-CZ" sz="5000" dirty="0"/>
            </a:br>
            <a:r>
              <a:rPr lang="cs-CZ" altLang="cs-CZ" sz="5000" dirty="0"/>
              <a:t>Děkuji za pozornost!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AD5B6-51BA-4EA8-AD08-F30A8BBBA0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F7A1A7-9DE5-4BAC-BEE9-731BE7FB0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sz="2200" dirty="0"/>
              <a:t>Akutní zánětlivé onemocnění pankreatu způsobené neregulovanou aktivací proteolytických enzymů uvnitř pankreatu s následnou </a:t>
            </a:r>
            <a:r>
              <a:rPr lang="cs-CZ" sz="2200" dirty="0" err="1"/>
              <a:t>autodigescí</a:t>
            </a:r>
            <a:r>
              <a:rPr lang="cs-CZ" sz="2200" dirty="0"/>
              <a:t> a zánětlivou reakcí lokální, někdy i systémovou.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409924-013D-4457-9392-AF8196A5A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B1123F-8525-4668-BB27-56E6D763B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709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Diagnóza akutní pankreatitidy – 2 ze 3 bodů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1. Bolest břicha </a:t>
            </a:r>
            <a:r>
              <a:rPr lang="cs-CZ" sz="2200" dirty="0"/>
              <a:t>– většinou akutně vzniklá, prudká a přetrvávající v horní části břicha, někdy s typickou propagací do zad.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2. Zvýšená hodnota sérové amylázy a lipázy </a:t>
            </a:r>
            <a:r>
              <a:rPr lang="cs-CZ" sz="2200" dirty="0"/>
              <a:t>– více než 3x horní hranice normy.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schemeClr val="tx2"/>
                </a:solidFill>
              </a:rPr>
              <a:t>3. Morfologický korelát </a:t>
            </a:r>
            <a:r>
              <a:rPr lang="cs-CZ" sz="2200" dirty="0"/>
              <a:t>– obraz odpovídající AP na CT, UZ, MR.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97EA7B-CE40-4795-9D20-86F6FD65F6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ED2044-142D-4937-BD2C-76E83C7E5A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1748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biliární (cholelitiáza do 5mm, </a:t>
            </a:r>
            <a:r>
              <a:rPr lang="cs-CZ" dirty="0" err="1"/>
              <a:t>mikrolitiáza</a:t>
            </a:r>
            <a:r>
              <a:rPr lang="cs-CZ" dirty="0"/>
              <a:t>, </a:t>
            </a:r>
            <a:r>
              <a:rPr lang="cs-CZ" dirty="0" err="1"/>
              <a:t>sludge</a:t>
            </a:r>
            <a:r>
              <a:rPr lang="cs-CZ" dirty="0"/>
              <a:t>) – 40-50%</a:t>
            </a:r>
          </a:p>
          <a:p>
            <a:r>
              <a:rPr lang="cs-CZ" dirty="0"/>
              <a:t>alkohol 30%</a:t>
            </a:r>
          </a:p>
          <a:p>
            <a:r>
              <a:rPr lang="cs-CZ" dirty="0"/>
              <a:t>metabolické (</a:t>
            </a:r>
            <a:r>
              <a:rPr lang="cs-CZ" dirty="0" err="1"/>
              <a:t>hypertriglyceridemie</a:t>
            </a:r>
            <a:r>
              <a:rPr lang="cs-CZ" dirty="0"/>
              <a:t>, </a:t>
            </a:r>
            <a:r>
              <a:rPr lang="cs-CZ" dirty="0" err="1"/>
              <a:t>hyperkalcemie</a:t>
            </a:r>
            <a:r>
              <a:rPr lang="cs-CZ" dirty="0"/>
              <a:t>)</a:t>
            </a:r>
          </a:p>
          <a:p>
            <a:r>
              <a:rPr lang="cs-CZ" dirty="0"/>
              <a:t>toxické (léky, toxiny)</a:t>
            </a:r>
          </a:p>
          <a:p>
            <a:r>
              <a:rPr lang="cs-CZ" dirty="0"/>
              <a:t>post-ERCP</a:t>
            </a:r>
          </a:p>
          <a:p>
            <a:r>
              <a:rPr lang="cs-CZ" dirty="0"/>
              <a:t>trauma (poranění břicha, břišní a </a:t>
            </a:r>
            <a:r>
              <a:rPr lang="cs-CZ" dirty="0" err="1"/>
              <a:t>retroperitoneální</a:t>
            </a:r>
            <a:r>
              <a:rPr lang="cs-CZ" dirty="0"/>
              <a:t> operace, biopsie, balónková </a:t>
            </a:r>
            <a:r>
              <a:rPr lang="cs-CZ" dirty="0" err="1"/>
              <a:t>enteroskopie</a:t>
            </a:r>
            <a:r>
              <a:rPr lang="cs-CZ" dirty="0"/>
              <a:t>)</a:t>
            </a:r>
          </a:p>
          <a:p>
            <a:r>
              <a:rPr lang="cs-CZ" dirty="0"/>
              <a:t>mechanická obstrukce (ampulární tumor, pankreatolitiáza, stenóza vývodu, …)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0B9A0A-0673-4766-8DF3-4E2C3973A3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69A3B6-402B-481A-924B-B33FF0395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896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Biliární akutní pankreatitida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anamnéza biliární koliky, drobná litiáza detekovaná ve žlučníku, ALT 3x horní hranice normy. </a:t>
            </a:r>
          </a:p>
          <a:p>
            <a:endParaRPr lang="cs-CZ" sz="2200" dirty="0"/>
          </a:p>
          <a:p>
            <a:r>
              <a:rPr lang="cs-CZ" sz="2200" dirty="0"/>
              <a:t>detekce rozšířeného žlučovodu, cholelitiáza do 5mm, </a:t>
            </a:r>
            <a:r>
              <a:rPr lang="cs-CZ" sz="2200" dirty="0" err="1"/>
              <a:t>mikrolitiáza</a:t>
            </a:r>
            <a:r>
              <a:rPr lang="cs-CZ" sz="2200" dirty="0"/>
              <a:t>, </a:t>
            </a:r>
            <a:r>
              <a:rPr lang="cs-CZ" sz="2200" dirty="0" err="1"/>
              <a:t>sludge</a:t>
            </a:r>
            <a:r>
              <a:rPr lang="cs-CZ" sz="2200" dirty="0"/>
              <a:t> v obraze UZ, MRCP, EUS.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4DB93-015B-45F0-997E-1CB6DEFA49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3EE0FE-2F02-445E-AF9A-0D18C30B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1766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Alkoholová akutní pankreatitida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souvislost mezi požitím alkoholu a akutní pankreatitidou není dosud objasněna.</a:t>
            </a:r>
          </a:p>
          <a:p>
            <a:endParaRPr lang="cs-CZ" sz="2200" dirty="0"/>
          </a:p>
          <a:p>
            <a:r>
              <a:rPr lang="cs-CZ" sz="2200" dirty="0"/>
              <a:t>zvýšené riziko: dlouhodobí kuřáci 2x častější, u mladých s DM II. typu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187AF3-0A1E-482F-A860-A2E6242AF9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F8E3FE-D513-4DAA-A2A4-1EE80C5D1C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762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pankreatitida při </a:t>
            </a:r>
            <a:r>
              <a:rPr lang="cs-CZ" dirty="0" err="1"/>
              <a:t>hyperlipidemii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u pacientů s </a:t>
            </a:r>
            <a:r>
              <a:rPr lang="cs-CZ" sz="2200" dirty="0" err="1"/>
              <a:t>hypertriglyceridemie</a:t>
            </a:r>
            <a:r>
              <a:rPr lang="cs-CZ" sz="2200" dirty="0"/>
              <a:t> &gt; 11mmol/l vzniká AP až ve 20% případů.</a:t>
            </a:r>
          </a:p>
          <a:p>
            <a:r>
              <a:rPr lang="cs-CZ" sz="2200" dirty="0"/>
              <a:t>volné mastné kyseliny spolu agregují, narušují membrány a přispívají k ischemii tkáně a acidóze.</a:t>
            </a:r>
          </a:p>
          <a:p>
            <a:r>
              <a:rPr lang="cs-CZ" sz="2200" dirty="0"/>
              <a:t>v těhotenství se až z poloviny podílí na AP.</a:t>
            </a:r>
          </a:p>
          <a:p>
            <a:r>
              <a:rPr lang="cs-CZ" sz="2200" dirty="0"/>
              <a:t>během 48h rychle klesají.</a:t>
            </a:r>
          </a:p>
          <a:p>
            <a:r>
              <a:rPr lang="cs-CZ" sz="2200" dirty="0"/>
              <a:t>k časné léčbě a prevenci dalších atak se používají převážně </a:t>
            </a:r>
            <a:r>
              <a:rPr lang="cs-CZ" sz="2200" dirty="0" err="1"/>
              <a:t>fibráty</a:t>
            </a:r>
            <a:r>
              <a:rPr lang="cs-CZ" sz="2200" dirty="0"/>
              <a:t>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6572EB-1EA6-4BC6-877D-7340B8C073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31077D-1C40-4E6D-9C82-9C5C43977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491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pankreatitida vyvolána </a:t>
            </a:r>
            <a:r>
              <a:rPr lang="cs-CZ" dirty="0" err="1"/>
              <a:t>hyperkalcemií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těžká </a:t>
            </a:r>
            <a:r>
              <a:rPr lang="cs-CZ" sz="2200" dirty="0" err="1"/>
              <a:t>hyperkalcemie</a:t>
            </a:r>
            <a:r>
              <a:rPr lang="cs-CZ" sz="2200" dirty="0"/>
              <a:t> může vést k narušení enzymové homeostázy a k </a:t>
            </a:r>
            <a:r>
              <a:rPr lang="cs-CZ" sz="2200" dirty="0" err="1"/>
              <a:t>intrapankreatické</a:t>
            </a:r>
            <a:r>
              <a:rPr lang="cs-CZ" sz="2200" dirty="0"/>
              <a:t> aktivaci enzymů.</a:t>
            </a:r>
          </a:p>
          <a:p>
            <a:endParaRPr lang="cs-CZ" sz="2200" dirty="0"/>
          </a:p>
          <a:p>
            <a:r>
              <a:rPr lang="cs-CZ" sz="2200" dirty="0"/>
              <a:t>při </a:t>
            </a:r>
            <a:r>
              <a:rPr lang="cs-CZ" sz="2200" dirty="0" err="1"/>
              <a:t>hyperparatyreóze</a:t>
            </a:r>
            <a:r>
              <a:rPr lang="cs-CZ" sz="2200" dirty="0"/>
              <a:t>, při maligním onemocnění.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1736FEB-DB65-4D79-97C0-B2D5CE16A4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0CFABC-5FFA-4F7F-95BA-B3DFA67B00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1392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Poléková pankreatitida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Opírá se o anamnestické údaje. Pokud po navrácení léku dojde k vzestupu amylázy a klinickým potížím.</a:t>
            </a:r>
          </a:p>
          <a:p>
            <a:endParaRPr lang="cs-CZ" sz="2200" dirty="0"/>
          </a:p>
          <a:p>
            <a:r>
              <a:rPr lang="cs-CZ" sz="2200" dirty="0"/>
              <a:t>Potenciální riziko pro vznik AP: 5-aminosalicyláty, azathioprin, steroidní hormony a estrogeny, diuretiky, sulfonamidy, </a:t>
            </a:r>
            <a:r>
              <a:rPr lang="cs-CZ" sz="2200" dirty="0" err="1"/>
              <a:t>kotrimoxazol</a:t>
            </a:r>
            <a:r>
              <a:rPr lang="cs-CZ" sz="2200" dirty="0"/>
              <a:t>, některá cytostatiky.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1B140B-E8E6-4F88-A5D2-3128CAEA21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DE9906-3577-42FD-A13F-3CE1A1C24B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65499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3042</TotalTime>
  <Words>1060</Words>
  <Application>Microsoft Office PowerPoint</Application>
  <PresentationFormat>Širokoúhlá obrazovka</PresentationFormat>
  <Paragraphs>110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Akutní pankreatitida</vt:lpstr>
      <vt:lpstr>Definice</vt:lpstr>
      <vt:lpstr>Diagnóza akutní pankreatitidy – 2 ze 3 bodů</vt:lpstr>
      <vt:lpstr>Etiologie</vt:lpstr>
      <vt:lpstr>Biliární akutní pankreatitida</vt:lpstr>
      <vt:lpstr>Alkoholová akutní pankreatitida</vt:lpstr>
      <vt:lpstr>Akutní pankreatitida při hyperlipidemii</vt:lpstr>
      <vt:lpstr>Akutní pankreatitida vyvolána hyperkalcemií</vt:lpstr>
      <vt:lpstr>Poléková pankreatitida</vt:lpstr>
      <vt:lpstr>Post-ERCP</vt:lpstr>
      <vt:lpstr>Diferenciální diagnostika 1</vt:lpstr>
      <vt:lpstr>Diferenciální diagnostika 2</vt:lpstr>
      <vt:lpstr>Zobrazovací metody</vt:lpstr>
      <vt:lpstr>Zajištění na ambulanci</vt:lpstr>
      <vt:lpstr>Zdroje</vt:lpstr>
      <vt:lpstr>  Děkuji za pozornost!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248</cp:revision>
  <cp:lastPrinted>1601-01-01T00:00:00Z</cp:lastPrinted>
  <dcterms:created xsi:type="dcterms:W3CDTF">2021-04-27T07:29:37Z</dcterms:created>
  <dcterms:modified xsi:type="dcterms:W3CDTF">2021-09-10T15:52:56Z</dcterms:modified>
</cp:coreProperties>
</file>