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1"/>
  </p:notesMasterIdLst>
  <p:handoutMasterIdLst>
    <p:handoutMasterId r:id="rId82"/>
  </p:handoutMasterIdLst>
  <p:sldIdLst>
    <p:sldId id="256" r:id="rId2"/>
    <p:sldId id="322" r:id="rId3"/>
    <p:sldId id="323" r:id="rId4"/>
    <p:sldId id="257" r:id="rId5"/>
    <p:sldId id="281" r:id="rId6"/>
    <p:sldId id="282" r:id="rId7"/>
    <p:sldId id="358" r:id="rId8"/>
    <p:sldId id="357" r:id="rId9"/>
    <p:sldId id="259" r:id="rId10"/>
    <p:sldId id="260" r:id="rId11"/>
    <p:sldId id="359" r:id="rId12"/>
    <p:sldId id="261" r:id="rId13"/>
    <p:sldId id="262" r:id="rId14"/>
    <p:sldId id="263" r:id="rId15"/>
    <p:sldId id="356" r:id="rId16"/>
    <p:sldId id="324" r:id="rId17"/>
    <p:sldId id="325" r:id="rId18"/>
    <p:sldId id="326" r:id="rId19"/>
    <p:sldId id="327" r:id="rId20"/>
    <p:sldId id="276" r:id="rId21"/>
    <p:sldId id="277" r:id="rId22"/>
    <p:sldId id="328" r:id="rId23"/>
    <p:sldId id="266" r:id="rId24"/>
    <p:sldId id="330" r:id="rId25"/>
    <p:sldId id="331" r:id="rId26"/>
    <p:sldId id="329" r:id="rId27"/>
    <p:sldId id="278" r:id="rId28"/>
    <p:sldId id="267" r:id="rId29"/>
    <p:sldId id="279" r:id="rId30"/>
    <p:sldId id="268" r:id="rId31"/>
    <p:sldId id="284" r:id="rId32"/>
    <p:sldId id="332" r:id="rId33"/>
    <p:sldId id="298" r:id="rId34"/>
    <p:sldId id="297" r:id="rId35"/>
    <p:sldId id="300" r:id="rId36"/>
    <p:sldId id="360" r:id="rId37"/>
    <p:sldId id="306" r:id="rId38"/>
    <p:sldId id="301" r:id="rId39"/>
    <p:sldId id="304" r:id="rId40"/>
    <p:sldId id="361" r:id="rId41"/>
    <p:sldId id="302" r:id="rId42"/>
    <p:sldId id="362" r:id="rId43"/>
    <p:sldId id="305" r:id="rId44"/>
    <p:sldId id="303" r:id="rId45"/>
    <p:sldId id="288" r:id="rId46"/>
    <p:sldId id="289" r:id="rId47"/>
    <p:sldId id="290" r:id="rId48"/>
    <p:sldId id="341" r:id="rId49"/>
    <p:sldId id="335" r:id="rId50"/>
    <p:sldId id="342" r:id="rId51"/>
    <p:sldId id="333" r:id="rId52"/>
    <p:sldId id="339" r:id="rId53"/>
    <p:sldId id="340" r:id="rId54"/>
    <p:sldId id="334" r:id="rId55"/>
    <p:sldId id="336" r:id="rId56"/>
    <p:sldId id="337" r:id="rId57"/>
    <p:sldId id="338" r:id="rId58"/>
    <p:sldId id="343" r:id="rId59"/>
    <p:sldId id="308" r:id="rId60"/>
    <p:sldId id="346" r:id="rId61"/>
    <p:sldId id="310" r:id="rId62"/>
    <p:sldId id="347" r:id="rId63"/>
    <p:sldId id="311" r:id="rId64"/>
    <p:sldId id="344" r:id="rId65"/>
    <p:sldId id="312" r:id="rId66"/>
    <p:sldId id="354" r:id="rId67"/>
    <p:sldId id="355" r:id="rId68"/>
    <p:sldId id="313" r:id="rId69"/>
    <p:sldId id="314" r:id="rId70"/>
    <p:sldId id="315" r:id="rId71"/>
    <p:sldId id="320" r:id="rId72"/>
    <p:sldId id="348" r:id="rId73"/>
    <p:sldId id="349" r:id="rId74"/>
    <p:sldId id="318" r:id="rId75"/>
    <p:sldId id="353" r:id="rId76"/>
    <p:sldId id="319" r:id="rId77"/>
    <p:sldId id="351" r:id="rId78"/>
    <p:sldId id="352" r:id="rId79"/>
    <p:sldId id="321" r:id="rId8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74" autoAdjust="0"/>
    <p:restoredTop sz="94665" autoAdjust="0"/>
  </p:normalViewPr>
  <p:slideViewPr>
    <p:cSldViewPr>
      <p:cViewPr varScale="1">
        <p:scale>
          <a:sx n="107" d="100"/>
          <a:sy n="107" d="100"/>
        </p:scale>
        <p:origin x="1808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-174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45925D-EAB8-4E55-B134-700AA6B03721}" type="datetimeFigureOut">
              <a:rPr lang="cs-CZ" smtClean="0"/>
              <a:t>13.12.2020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4C955F-5394-48DE-B5B8-CF54F5152C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36816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1A0561-AA8D-44B0-BB47-231C760033F5}" type="datetimeFigureOut">
              <a:rPr lang="cs-CZ" smtClean="0"/>
              <a:t>13.12.2020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DF51A4-36F5-4045-B021-1DDF63DA16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8547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F51A4-36F5-4045-B021-1DDF63DA169B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9310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DF51A4-36F5-4045-B021-1DDF63DA169B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8847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2700338" y="260350"/>
            <a:ext cx="58324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cs-CZ">
                <a:solidFill>
                  <a:prstClr val="white"/>
                </a:solidFill>
              </a:rPr>
              <a:t>MEZINÁRODNÍ CENTRUM KLINICKÉHO VÝZKUMU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prstClr val="white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cs-CZ">
                <a:solidFill>
                  <a:prstClr val="white"/>
                </a:solidFill>
              </a:rPr>
              <a:t>„TVOŘÍME BUDOUCNOST MEDICÍNY“</a:t>
            </a:r>
          </a:p>
        </p:txBody>
      </p:sp>
      <p:pic>
        <p:nvPicPr>
          <p:cNvPr id="5" name="Picture 4" descr="C:\Users\ing. Radomil Novak\Desktop\ICRC\propagace a marketing\PPT prezentace\Background\budovajpe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84313"/>
            <a:ext cx="3344862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707904" y="1556792"/>
            <a:ext cx="5110336" cy="1470025"/>
          </a:xfrm>
        </p:spPr>
        <p:txBody>
          <a:bodyPr/>
          <a:lstStyle>
            <a:lvl1pPr>
              <a:defRPr sz="3600">
                <a:solidFill>
                  <a:srgbClr val="E1253B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004048" y="3429000"/>
            <a:ext cx="3880520" cy="1752600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920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13.12.2020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986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13.12.2020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831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838200" y="2362200"/>
            <a:ext cx="3770313" cy="17859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760913" y="2362200"/>
            <a:ext cx="3770312" cy="17859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838200" y="4300538"/>
            <a:ext cx="3770313" cy="178593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60913" y="4300538"/>
            <a:ext cx="3770312" cy="178593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2438400" y="6248400"/>
            <a:ext cx="2130425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5791200" y="6248400"/>
            <a:ext cx="2897188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138" y="6242050"/>
            <a:ext cx="587375" cy="488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FFF80D-95EA-42A4-87F0-C93B9ECECAC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272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2438400" y="6248400"/>
            <a:ext cx="2130425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5791200" y="6248400"/>
            <a:ext cx="2897188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138" y="6242050"/>
            <a:ext cx="587375" cy="488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7DA39-C528-4171-B04A-4700F21542E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633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ovací čára 4"/>
          <p:cNvCxnSpPr/>
          <p:nvPr/>
        </p:nvCxnSpPr>
        <p:spPr>
          <a:xfrm>
            <a:off x="2484438" y="1125538"/>
            <a:ext cx="619125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ovací čára 5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67744" y="188640"/>
            <a:ext cx="6552728" cy="936104"/>
          </a:xfrm>
        </p:spPr>
        <p:txBody>
          <a:bodyPr/>
          <a:lstStyle>
            <a:lvl1pPr>
              <a:defRPr sz="3600">
                <a:solidFill>
                  <a:srgbClr val="E1253B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4713387"/>
          </a:xfrm>
        </p:spPr>
        <p:txBody>
          <a:bodyPr/>
          <a:lstStyle>
            <a:lvl1pPr>
              <a:buClr>
                <a:srgbClr val="E1253B"/>
              </a:buClr>
              <a:buFont typeface="Wingdings" pitchFamily="2" charset="2"/>
              <a:buChar char="§"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Clr>
                <a:srgbClr val="E1253B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Clr>
                <a:srgbClr val="E1253B"/>
              </a:buClr>
              <a:buFont typeface="Wingdings" pitchFamily="2" charset="2"/>
              <a:buChar char="§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Clr>
                <a:srgbClr val="E1253B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rgbClr val="E1253B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229283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13.12.2020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554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13.12.2020</a:t>
            </a:fld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274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5961063"/>
            <a:ext cx="3203575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Přímá spojovací čára 5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9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13.12.2020</a:t>
            </a:fld>
            <a:endParaRPr lang="cs-CZ"/>
          </a:p>
        </p:txBody>
      </p:sp>
      <p:sp>
        <p:nvSpPr>
          <p:cNvPr id="10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11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417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13.12.2020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290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13.12.2020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304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13.12.2020</a:t>
            </a:fld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031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13.12.2020</a:t>
            </a:fld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501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2411413" y="188913"/>
            <a:ext cx="62753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323850" y="1600200"/>
            <a:ext cx="8362950" cy="485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28" name="Picture 6" descr="C:\Users\ing. Radomil Novak\Desktop\ICRC\propagace a marketing\loga\FNUSA - NEW!!\FNUSA_logo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2160587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530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kern="1200">
          <a:solidFill>
            <a:srgbClr val="E1253B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E1253B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E1253B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E1253B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E1253B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lnSpc>
          <a:spcPct val="114000"/>
        </a:lnSpc>
        <a:spcBef>
          <a:spcPct val="0"/>
        </a:spcBef>
        <a:spcAft>
          <a:spcPts val="600"/>
        </a:spcAft>
        <a:buClr>
          <a:srgbClr val="E1253B"/>
        </a:buClr>
        <a:buFont typeface="Wingdings" pitchFamily="2" charset="2"/>
        <a:buChar char="§"/>
        <a:defRPr sz="2800" kern="1200">
          <a:solidFill>
            <a:srgbClr val="595959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ct val="114000"/>
        </a:lnSpc>
        <a:spcBef>
          <a:spcPct val="0"/>
        </a:spcBef>
        <a:spcAft>
          <a:spcPts val="600"/>
        </a:spcAft>
        <a:buClr>
          <a:srgbClr val="E1253B"/>
        </a:buClr>
        <a:buFont typeface="Arial" pitchFamily="34" charset="0"/>
        <a:buChar char="–"/>
        <a:defRPr sz="28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114000"/>
        </a:lnSpc>
        <a:spcBef>
          <a:spcPct val="0"/>
        </a:spcBef>
        <a:spcAft>
          <a:spcPts val="600"/>
        </a:spcAft>
        <a:buClr>
          <a:srgbClr val="E1253B"/>
        </a:buClr>
        <a:buFont typeface="Wingdings" pitchFamily="2" charset="2"/>
        <a:buChar char="§"/>
        <a:defRPr sz="2400"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E1253B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E1253B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1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headandneckcancerguide.org/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57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hyperlink" Target="https://medicinophthal.files.wordpress.com/2015/01/20150107_192900.jpg" TargetMode="Externa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3.png"/><Relationship Id="rId4" Type="http://schemas.microsoft.com/office/2007/relationships/hdphoto" Target="../media/hdphoto6.wdp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5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6" Type="http://schemas.microsoft.com/office/2007/relationships/hdphoto" Target="../media/hdphoto8.wdp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098068" y="1484784"/>
            <a:ext cx="5110336" cy="1470025"/>
          </a:xfrm>
        </p:spPr>
        <p:txBody>
          <a:bodyPr/>
          <a:lstStyle/>
          <a:p>
            <a:r>
              <a:rPr lang="cs-CZ" sz="5400" dirty="0"/>
              <a:t>Nos II.</a:t>
            </a:r>
          </a:p>
        </p:txBody>
      </p:sp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3229148" y="2852936"/>
            <a:ext cx="5112568" cy="3455913"/>
          </a:xfrm>
        </p:spPr>
        <p:txBody>
          <a:bodyPr/>
          <a:lstStyle/>
          <a:p>
            <a:pPr algn="l"/>
            <a:r>
              <a:rPr lang="cs-CZ" sz="3200" dirty="0">
                <a:solidFill>
                  <a:srgbClr val="FF0000"/>
                </a:solidFill>
              </a:rPr>
              <a:t>     Otorinolaryngologie </a:t>
            </a:r>
          </a:p>
          <a:p>
            <a:pPr marL="0" lvl="3" algn="l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dirty="0">
                <a:solidFill>
                  <a:srgbClr val="FF0000"/>
                </a:solidFill>
              </a:rPr>
              <a:t>      </a:t>
            </a:r>
          </a:p>
          <a:p>
            <a:pPr marL="0" lvl="3" algn="l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dirty="0">
                <a:solidFill>
                  <a:srgbClr val="FF0000"/>
                </a:solidFill>
              </a:rPr>
              <a:t>        Magisterský studijní program VL a ZL </a:t>
            </a:r>
          </a:p>
          <a:p>
            <a:pPr marL="0" lvl="3" algn="l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</a:pPr>
            <a:endParaRPr lang="cs-CZ" dirty="0">
              <a:solidFill>
                <a:srgbClr val="FF0000"/>
              </a:solidFill>
            </a:endParaRPr>
          </a:p>
          <a:p>
            <a:pPr algn="l"/>
            <a:r>
              <a:rPr lang="cs-CZ" sz="1800" dirty="0"/>
              <a:t>Klinika otorinolaryngologie a chirurgie hlavy a krku</a:t>
            </a:r>
          </a:p>
          <a:p>
            <a:pPr algn="l"/>
            <a:r>
              <a:rPr lang="cs-CZ" sz="1800" dirty="0"/>
              <a:t>Fakultní nemocnice u sv. Anny a LF MU v Brně</a:t>
            </a:r>
          </a:p>
          <a:p>
            <a:pPr algn="l"/>
            <a:r>
              <a:rPr lang="cs-CZ" sz="1800" dirty="0"/>
              <a:t>Přednosta: Doc. MUDr. Gál  Břetislav, Ph.D.</a:t>
            </a:r>
          </a:p>
          <a:p>
            <a:pPr algn="l"/>
            <a:r>
              <a:rPr lang="en-US" sz="1800" dirty="0" err="1"/>
              <a:t>Pekařská</a:t>
            </a:r>
            <a:r>
              <a:rPr lang="en-US" sz="1800" dirty="0"/>
              <a:t>  53</a:t>
            </a:r>
            <a:r>
              <a:rPr lang="cs-CZ" sz="1800" dirty="0"/>
              <a:t>, Brno , </a:t>
            </a:r>
            <a:r>
              <a:rPr lang="en-US" sz="1800" dirty="0"/>
              <a:t>656 91</a:t>
            </a:r>
            <a:endParaRPr lang="cs-CZ" sz="1800" dirty="0"/>
          </a:p>
          <a:p>
            <a:pPr algn="l"/>
            <a:endParaRPr lang="cs-CZ" sz="1700" dirty="0"/>
          </a:p>
          <a:p>
            <a:pPr algn="l"/>
            <a:endParaRPr lang="cs-CZ" sz="1700" dirty="0">
              <a:latin typeface="+mj-lt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5301208"/>
            <a:ext cx="1368152" cy="1368152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6632"/>
            <a:ext cx="1493837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783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67744" y="116632"/>
            <a:ext cx="6552728" cy="936104"/>
          </a:xfrm>
        </p:spPr>
        <p:txBody>
          <a:bodyPr/>
          <a:lstStyle/>
          <a:p>
            <a:r>
              <a:rPr lang="cs-CZ" altLang="cs-CZ" sz="2800" dirty="0"/>
              <a:t>NOS II.</a:t>
            </a:r>
            <a:br>
              <a:rPr lang="cs-CZ" altLang="cs-CZ" sz="2800" dirty="0"/>
            </a:br>
            <a:r>
              <a:rPr lang="cs-CZ" altLang="cs-CZ" sz="2800" dirty="0"/>
              <a:t>diagnostika poruch čichu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124744"/>
            <a:ext cx="8928992" cy="5733256"/>
          </a:xfrm>
        </p:spPr>
        <p:txBody>
          <a:bodyPr/>
          <a:lstStyle/>
          <a:p>
            <a:pPr algn="just">
              <a:buClr>
                <a:srgbClr val="FF0000"/>
              </a:buClr>
            </a:pPr>
            <a:r>
              <a:rPr lang="cs-CZ" sz="1800" dirty="0">
                <a:solidFill>
                  <a:srgbClr val="C00000"/>
                </a:solidFill>
              </a:rPr>
              <a:t>anamnéza</a:t>
            </a:r>
          </a:p>
          <a:p>
            <a:pPr lvl="1" algn="just">
              <a:buClr>
                <a:srgbClr val="FF0000"/>
              </a:buClr>
            </a:pPr>
            <a:r>
              <a:rPr lang="cs-CZ" sz="1400" dirty="0"/>
              <a:t>úrazy, operace nosu a PND, operace mozku, záněty HCD, toxické látky, medikace, </a:t>
            </a:r>
            <a:r>
              <a:rPr lang="cs-CZ" sz="1400" dirty="0" err="1"/>
              <a:t>neurodegenerativní</a:t>
            </a:r>
            <a:r>
              <a:rPr lang="cs-CZ" sz="1400" dirty="0"/>
              <a:t> a psychiatrické onemocnění</a:t>
            </a:r>
          </a:p>
          <a:p>
            <a:pPr algn="just">
              <a:buClr>
                <a:srgbClr val="FF0000"/>
              </a:buClr>
            </a:pPr>
            <a:r>
              <a:rPr lang="cs-CZ" sz="1800" dirty="0">
                <a:solidFill>
                  <a:srgbClr val="C00000"/>
                </a:solidFill>
              </a:rPr>
              <a:t>ORL vyšetření: </a:t>
            </a:r>
          </a:p>
          <a:p>
            <a:pPr lvl="1" algn="just">
              <a:buClr>
                <a:srgbClr val="FF0000"/>
              </a:buClr>
            </a:pPr>
            <a:r>
              <a:rPr lang="cs-CZ" altLang="cs-CZ" sz="1400" dirty="0">
                <a:ea typeface="Calibri" panose="020F0502020204030204" pitchFamily="34" charset="0"/>
                <a:cs typeface="Times New Roman" panose="02020603050405020304" pitchFamily="18" charset="0"/>
              </a:rPr>
              <a:t>přední, zadní rinoskopie a </a:t>
            </a:r>
            <a:r>
              <a:rPr lang="cs-CZ" altLang="cs-CZ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rinoendoskopie</a:t>
            </a:r>
            <a:endParaRPr lang="cs-CZ" altLang="cs-CZ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buClr>
                <a:srgbClr val="FF0000"/>
              </a:buClr>
            </a:pPr>
            <a:r>
              <a:rPr lang="cs-CZ" altLang="cs-CZ" sz="1800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vyšetření čichu (olfaktometrie) </a:t>
            </a:r>
          </a:p>
          <a:p>
            <a:pPr lvl="1" algn="just">
              <a:buClr>
                <a:srgbClr val="FF0000"/>
              </a:buClr>
            </a:pPr>
            <a:r>
              <a:rPr lang="cs-CZ" altLang="cs-CZ" sz="1400" dirty="0">
                <a:ea typeface="Calibri" panose="020F0502020204030204" pitchFamily="34" charset="0"/>
                <a:cs typeface="Times New Roman" panose="02020603050405020304" pitchFamily="18" charset="0"/>
              </a:rPr>
              <a:t>subjektivní metody</a:t>
            </a:r>
          </a:p>
          <a:p>
            <a:pPr lvl="2" algn="just">
              <a:buClr>
                <a:srgbClr val="FF0000"/>
              </a:buClr>
            </a:pPr>
            <a:r>
              <a:rPr lang="cs-CZ" altLang="cs-CZ" sz="1400" dirty="0">
                <a:ea typeface="Calibri" panose="020F0502020204030204" pitchFamily="34" charset="0"/>
                <a:cs typeface="Times New Roman" panose="02020603050405020304" pitchFamily="18" charset="0"/>
              </a:rPr>
              <a:t>prahové</a:t>
            </a:r>
          </a:p>
          <a:p>
            <a:pPr lvl="3" algn="just">
              <a:buClr>
                <a:srgbClr val="FF0000"/>
              </a:buClr>
            </a:pPr>
            <a:r>
              <a:rPr lang="cs-CZ" altLang="cs-CZ" sz="1400" dirty="0">
                <a:ea typeface="Calibri" panose="020F0502020204030204" pitchFamily="34" charset="0"/>
                <a:cs typeface="Times New Roman" panose="02020603050405020304" pitchFamily="18" charset="0"/>
              </a:rPr>
              <a:t>nejnižší koncentrace které je schopna osoba rozeznat, identifikovat</a:t>
            </a:r>
          </a:p>
          <a:p>
            <a:pPr lvl="2" algn="just">
              <a:buClr>
                <a:srgbClr val="FF0000"/>
              </a:buClr>
            </a:pPr>
            <a:r>
              <a:rPr lang="cs-CZ" altLang="cs-CZ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nadprahové</a:t>
            </a:r>
            <a:r>
              <a:rPr lang="cs-CZ" altLang="cs-CZ" sz="1400" dirty="0">
                <a:ea typeface="Calibri" panose="020F0502020204030204" pitchFamily="34" charset="0"/>
                <a:cs typeface="Times New Roman" panose="02020603050405020304" pitchFamily="18" charset="0"/>
              </a:rPr>
              <a:t> testy</a:t>
            </a:r>
          </a:p>
          <a:p>
            <a:pPr lvl="3" algn="just">
              <a:buClr>
                <a:srgbClr val="FF0000"/>
              </a:buClr>
            </a:pPr>
            <a:r>
              <a:rPr lang="cs-CZ" altLang="cs-CZ" sz="1400" dirty="0">
                <a:ea typeface="Calibri" panose="020F0502020204030204" pitchFamily="34" charset="0"/>
                <a:cs typeface="Times New Roman" panose="02020603050405020304" pitchFamily="18" charset="0"/>
              </a:rPr>
              <a:t>diskriminace -  odlišení látek v </a:t>
            </a:r>
            <a:r>
              <a:rPr lang="cs-CZ" altLang="cs-CZ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nadprahové</a:t>
            </a:r>
            <a:r>
              <a:rPr lang="cs-CZ" altLang="cs-CZ" sz="1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koncerntraci</a:t>
            </a:r>
            <a:endParaRPr lang="cs-CZ" altLang="cs-CZ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3" algn="just">
              <a:buClr>
                <a:srgbClr val="FF0000"/>
              </a:buClr>
            </a:pPr>
            <a:r>
              <a:rPr lang="cs-CZ" altLang="cs-CZ" sz="1400" dirty="0">
                <a:ea typeface="Calibri" panose="020F0502020204030204" pitchFamily="34" charset="0"/>
                <a:cs typeface="Times New Roman" panose="02020603050405020304" pitchFamily="18" charset="0"/>
              </a:rPr>
              <a:t>identifikace -  látku správně pojmenovat</a:t>
            </a:r>
          </a:p>
          <a:p>
            <a:pPr lvl="2" algn="just">
              <a:buClr>
                <a:srgbClr val="FF0000"/>
              </a:buClr>
            </a:pPr>
            <a:r>
              <a:rPr lang="cs-CZ" altLang="cs-CZ" sz="1400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test parfémovaných fixů </a:t>
            </a:r>
            <a:endParaRPr lang="cs-CZ" altLang="cs-CZ" sz="1400" i="1" dirty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 algn="just">
              <a:buClr>
                <a:srgbClr val="FF0000"/>
              </a:buClr>
            </a:pPr>
            <a:r>
              <a:rPr lang="cs-CZ" altLang="cs-CZ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Sniffin´stick</a:t>
            </a:r>
            <a:r>
              <a:rPr lang="cs-CZ" altLang="cs-CZ" sz="1400" dirty="0">
                <a:ea typeface="Calibri" panose="020F0502020204030204" pitchFamily="34" charset="0"/>
                <a:cs typeface="Times New Roman" panose="02020603050405020304" pitchFamily="18" charset="0"/>
              </a:rPr>
              <a:t> test </a:t>
            </a:r>
          </a:p>
          <a:p>
            <a:pPr lvl="1" algn="just">
              <a:buClr>
                <a:srgbClr val="FF0000"/>
              </a:buClr>
            </a:pPr>
            <a:r>
              <a:rPr lang="cs-CZ" altLang="cs-CZ" sz="1400" dirty="0">
                <a:ea typeface="Calibri" panose="020F0502020204030204" pitchFamily="34" charset="0"/>
                <a:cs typeface="Times New Roman" panose="02020603050405020304" pitchFamily="18" charset="0"/>
              </a:rPr>
              <a:t>objektivní metody </a:t>
            </a:r>
          </a:p>
          <a:p>
            <a:pPr lvl="2" algn="just">
              <a:buClr>
                <a:srgbClr val="FF0000"/>
              </a:buClr>
            </a:pPr>
            <a:r>
              <a:rPr lang="cs-CZ" altLang="cs-CZ" sz="1400" dirty="0">
                <a:ea typeface="Calibri" panose="020F0502020204030204" pitchFamily="34" charset="0"/>
                <a:cs typeface="Times New Roman" panose="02020603050405020304" pitchFamily="18" charset="0"/>
              </a:rPr>
              <a:t>výzkum (vyšetření čichových evokovaných potenciálů, funkční magnetická rezonance)</a:t>
            </a:r>
          </a:p>
          <a:p>
            <a:pPr algn="just">
              <a:buClr>
                <a:srgbClr val="FF0000"/>
              </a:buClr>
            </a:pPr>
            <a:r>
              <a:rPr lang="cs-CZ" sz="1600" dirty="0">
                <a:solidFill>
                  <a:srgbClr val="C00000"/>
                </a:solidFill>
              </a:rPr>
              <a:t>zobrazovací metody</a:t>
            </a:r>
          </a:p>
          <a:p>
            <a:pPr lvl="1" algn="just">
              <a:buClr>
                <a:srgbClr val="FF0000"/>
              </a:buClr>
            </a:pPr>
            <a:r>
              <a:rPr lang="cs-CZ" sz="1400" dirty="0"/>
              <a:t>CT, MR</a:t>
            </a:r>
          </a:p>
          <a:p>
            <a:endParaRPr lang="cs-CZ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0CFFAF6-3307-EF4D-A7AD-B8920D9D6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6632"/>
            <a:ext cx="1224136" cy="928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737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D5A3B5-EDBC-7749-941E-498BB59CA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 dirty="0"/>
              <a:t>NOS II.</a:t>
            </a:r>
            <a:br>
              <a:rPr lang="cs-CZ" altLang="cs-CZ" sz="2800" dirty="0"/>
            </a:br>
            <a:r>
              <a:rPr lang="cs-CZ" altLang="cs-CZ" sz="2800" dirty="0"/>
              <a:t>diagnostika poruch čichu</a:t>
            </a:r>
            <a:endParaRPr lang="cs-CZ" sz="2800" dirty="0"/>
          </a:p>
        </p:txBody>
      </p:sp>
      <p:pic>
        <p:nvPicPr>
          <p:cNvPr id="5121" name="Picture 1" descr="page5image3961537680">
            <a:extLst>
              <a:ext uri="{FF2B5EF4-FFF2-40B4-BE49-F238E27FC236}">
                <a16:creationId xmlns:a16="http://schemas.microsoft.com/office/drawing/2014/main" id="{FC2C2F94-2183-7243-AB2F-01F68CD88E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97" y="2106347"/>
            <a:ext cx="275748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page5image868909120">
            <a:extLst>
              <a:ext uri="{FF2B5EF4-FFF2-40B4-BE49-F238E27FC236}">
                <a16:creationId xmlns:a16="http://schemas.microsoft.com/office/drawing/2014/main" id="{E9F04280-1ECE-CE4B-8FE0-52C5927D7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106347"/>
            <a:ext cx="4091512" cy="173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page6image870931728">
            <a:extLst>
              <a:ext uri="{FF2B5EF4-FFF2-40B4-BE49-F238E27FC236}">
                <a16:creationId xmlns:a16="http://schemas.microsoft.com/office/drawing/2014/main" id="{9E33D3CC-F166-3D44-BD26-E2559B8BA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838103"/>
            <a:ext cx="1915579" cy="245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4AA5A631-6AFB-7B40-977F-197DFC3C9A1B}"/>
              </a:ext>
            </a:extLst>
          </p:cNvPr>
          <p:cNvSpPr/>
          <p:nvPr/>
        </p:nvSpPr>
        <p:spPr>
          <a:xfrm>
            <a:off x="251521" y="1268760"/>
            <a:ext cx="79208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buClr>
                <a:srgbClr val="FF0000"/>
              </a:buClr>
            </a:pPr>
            <a:endParaRPr lang="cs-CZ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 algn="just">
              <a:buClr>
                <a:srgbClr val="FF0000"/>
              </a:buClr>
            </a:pP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test parfémovaných fixů                                  </a:t>
            </a:r>
            <a:r>
              <a:rPr lang="cs-CZ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sniffin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‘ </a:t>
            </a:r>
            <a:r>
              <a:rPr lang="cs-CZ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sticks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test                      </a:t>
            </a:r>
          </a:p>
          <a:p>
            <a:pPr lvl="1" algn="just">
              <a:buClr>
                <a:srgbClr val="FF0000"/>
              </a:buClr>
            </a:pPr>
            <a:endParaRPr lang="cs-CZ" dirty="0">
              <a:solidFill>
                <a:srgbClr val="C00000"/>
              </a:solidFill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25E9FA07-DC85-B044-8376-FF2810C81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6632"/>
            <a:ext cx="1224136" cy="928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3DB408A-8D6A-C648-93BA-D634FE8E19B8}"/>
              </a:ext>
            </a:extLst>
          </p:cNvPr>
          <p:cNvSpPr txBox="1"/>
          <p:nvPr/>
        </p:nvSpPr>
        <p:spPr>
          <a:xfrm>
            <a:off x="395536" y="4787074"/>
            <a:ext cx="7488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Fotoarchív KOCHHK FNUSA a LFMU, </a:t>
            </a:r>
            <a:r>
              <a:rPr lang="cs-CZ" sz="1200" i="1" dirty="0" err="1"/>
              <a:t>www.upol.cz</a:t>
            </a:r>
            <a:endParaRPr lang="cs-CZ" sz="1200" i="1" dirty="0"/>
          </a:p>
        </p:txBody>
      </p:sp>
    </p:spTree>
    <p:extLst>
      <p:ext uri="{BB962C8B-B14F-4D97-AF65-F5344CB8AC3E}">
        <p14:creationId xmlns:p14="http://schemas.microsoft.com/office/powerpoint/2010/main" val="54385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 dirty="0"/>
              <a:t>NOS II.</a:t>
            </a:r>
            <a:br>
              <a:rPr lang="cs-CZ" altLang="cs-CZ" sz="2800" dirty="0"/>
            </a:br>
            <a:r>
              <a:rPr lang="cs-CZ" altLang="cs-CZ" sz="2800" dirty="0"/>
              <a:t>poruchy čichu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196752"/>
            <a:ext cx="8640960" cy="5472608"/>
          </a:xfrm>
        </p:spPr>
        <p:txBody>
          <a:bodyPr/>
          <a:lstStyle/>
          <a:p>
            <a:pPr algn="just"/>
            <a:r>
              <a:rPr lang="cs-CZ" sz="2000" dirty="0">
                <a:solidFill>
                  <a:srgbClr val="C00000"/>
                </a:solidFill>
              </a:rPr>
              <a:t>poruchy čichu</a:t>
            </a:r>
          </a:p>
          <a:p>
            <a:pPr lvl="1" algn="just"/>
            <a:r>
              <a:rPr lang="cs-CZ" sz="1600" dirty="0"/>
              <a:t>časové hledisko </a:t>
            </a:r>
          </a:p>
          <a:p>
            <a:pPr lvl="2" algn="just"/>
            <a:r>
              <a:rPr lang="cs-CZ" sz="1400" dirty="0"/>
              <a:t>akutní, chronické, fluktuující</a:t>
            </a:r>
          </a:p>
          <a:p>
            <a:pPr lvl="1" algn="just"/>
            <a:r>
              <a:rPr lang="cs-CZ" sz="1600" dirty="0"/>
              <a:t>etiopatogeneze</a:t>
            </a:r>
          </a:p>
          <a:p>
            <a:pPr lvl="2" algn="just"/>
            <a:r>
              <a:rPr lang="cs-CZ" sz="1600" dirty="0" err="1">
                <a:solidFill>
                  <a:srgbClr val="C00000"/>
                </a:solidFill>
              </a:rPr>
              <a:t>konduktivní</a:t>
            </a:r>
            <a:r>
              <a:rPr lang="cs-CZ" sz="1600" dirty="0">
                <a:solidFill>
                  <a:srgbClr val="C00000"/>
                </a:solidFill>
              </a:rPr>
              <a:t> </a:t>
            </a:r>
            <a:r>
              <a:rPr lang="cs-CZ" sz="1600" dirty="0"/>
              <a:t>(převodní - periferní) </a:t>
            </a:r>
          </a:p>
          <a:p>
            <a:pPr lvl="3" algn="just"/>
            <a:r>
              <a:rPr lang="cs-CZ" sz="1400" dirty="0"/>
              <a:t>pachová látka se nedostane k čichovému epitelu</a:t>
            </a:r>
          </a:p>
          <a:p>
            <a:pPr lvl="3" algn="just"/>
            <a:r>
              <a:rPr lang="cs-CZ" sz="1400" dirty="0"/>
              <a:t>jedno / oboustranné</a:t>
            </a:r>
          </a:p>
          <a:p>
            <a:pPr lvl="3" algn="just"/>
            <a:r>
              <a:rPr lang="cs-CZ" sz="1400" b="1" dirty="0"/>
              <a:t>mechanická obstrukce dutiny nosní </a:t>
            </a:r>
          </a:p>
          <a:p>
            <a:pPr lvl="4" algn="just"/>
            <a:r>
              <a:rPr lang="cs-CZ" sz="1400" dirty="0"/>
              <a:t>deviace septa, </a:t>
            </a:r>
            <a:r>
              <a:rPr lang="cs-CZ" sz="1400" dirty="0" err="1"/>
              <a:t>rinosinusitida</a:t>
            </a:r>
            <a:r>
              <a:rPr lang="cs-CZ" sz="1400" dirty="0"/>
              <a:t>,  </a:t>
            </a:r>
            <a:r>
              <a:rPr lang="cs-CZ" sz="1400" dirty="0" err="1"/>
              <a:t>polypóza</a:t>
            </a:r>
            <a:r>
              <a:rPr lang="cs-CZ" sz="1400" dirty="0"/>
              <a:t>, nádory nosu a PND</a:t>
            </a:r>
          </a:p>
          <a:p>
            <a:pPr lvl="3" algn="just"/>
            <a:r>
              <a:rPr lang="cs-CZ" sz="1400" b="1" dirty="0"/>
              <a:t>patologie mimo dutinu nosní </a:t>
            </a:r>
          </a:p>
          <a:p>
            <a:pPr lvl="4" algn="just"/>
            <a:r>
              <a:rPr lang="cs-CZ" sz="1400" dirty="0"/>
              <a:t>atrezie choan, adenoidní vegetace, nádory nosohltanu, stav po totální laryngektomii</a:t>
            </a:r>
          </a:p>
          <a:p>
            <a:pPr lvl="2" algn="just"/>
            <a:r>
              <a:rPr lang="cs-CZ" sz="1600" dirty="0" err="1">
                <a:solidFill>
                  <a:srgbClr val="C00000"/>
                </a:solidFill>
              </a:rPr>
              <a:t>senzorineurální</a:t>
            </a:r>
            <a:r>
              <a:rPr lang="cs-CZ" sz="1600" dirty="0"/>
              <a:t> (centrální) </a:t>
            </a:r>
          </a:p>
          <a:p>
            <a:pPr lvl="3" algn="just"/>
            <a:r>
              <a:rPr lang="cs-CZ" sz="1400" dirty="0"/>
              <a:t>porucha čichové percepce</a:t>
            </a:r>
          </a:p>
          <a:p>
            <a:pPr lvl="3" algn="just"/>
            <a:r>
              <a:rPr lang="cs-CZ" sz="1400" b="1" dirty="0"/>
              <a:t>patologie v samotné čichové buňce </a:t>
            </a:r>
          </a:p>
          <a:p>
            <a:pPr lvl="4" algn="just"/>
            <a:r>
              <a:rPr lang="cs-CZ" sz="1400" dirty="0"/>
              <a:t>virové postižení sliznice, inhalace toxických látek, atrofická rýma, nedostatek vitamínu A</a:t>
            </a:r>
          </a:p>
          <a:p>
            <a:pPr lvl="3" algn="just"/>
            <a:r>
              <a:rPr lang="cs-CZ" sz="1400" b="1" dirty="0"/>
              <a:t>patologie v  čichové dráze a čichových centrech</a:t>
            </a:r>
          </a:p>
          <a:p>
            <a:pPr lvl="4" algn="just"/>
            <a:r>
              <a:rPr lang="cs-CZ" sz="1400" dirty="0"/>
              <a:t>kongenitální onemocnění, traumata, cukrovka, nádory aj.</a:t>
            </a:r>
          </a:p>
          <a:p>
            <a:pPr lvl="1" algn="just"/>
            <a:r>
              <a:rPr lang="cs-CZ" sz="1600" dirty="0"/>
              <a:t>z ORL hlediska je čich postižen nejčastěji při zánětlivých onemocněních akutních i chronických</a:t>
            </a:r>
          </a:p>
          <a:p>
            <a:endParaRPr lang="cs-CZ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BFBDFFA-E869-7247-8A74-2C62DA594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6632"/>
            <a:ext cx="1224136" cy="928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202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/>
              <a:t>NOS II.</a:t>
            </a:r>
            <a:br>
              <a:rPr lang="cs-CZ" altLang="cs-CZ" sz="2800"/>
            </a:br>
            <a:r>
              <a:rPr lang="cs-CZ" altLang="cs-CZ" sz="2800"/>
              <a:t>poruchy čichu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196752"/>
            <a:ext cx="8496944" cy="5001419"/>
          </a:xfrm>
        </p:spPr>
        <p:txBody>
          <a:bodyPr/>
          <a:lstStyle/>
          <a:p>
            <a:pPr algn="just">
              <a:buClr>
                <a:srgbClr val="FF0000"/>
              </a:buClr>
            </a:pPr>
            <a:r>
              <a:rPr lang="cs-CZ" sz="2000" dirty="0">
                <a:solidFill>
                  <a:srgbClr val="C00000"/>
                </a:solidFill>
              </a:rPr>
              <a:t>poruchy čichu</a:t>
            </a:r>
          </a:p>
          <a:p>
            <a:pPr lvl="1" algn="just">
              <a:buClr>
                <a:srgbClr val="FF0000"/>
              </a:buClr>
            </a:pPr>
            <a:r>
              <a:rPr lang="cs-CZ" sz="1800" dirty="0"/>
              <a:t>symptomatologie</a:t>
            </a:r>
          </a:p>
          <a:p>
            <a:pPr lvl="2" algn="just">
              <a:buClr>
                <a:srgbClr val="FF0000"/>
              </a:buClr>
            </a:pPr>
            <a:r>
              <a:rPr lang="cs-CZ" sz="1600" dirty="0">
                <a:solidFill>
                  <a:srgbClr val="C00000"/>
                </a:solidFill>
              </a:rPr>
              <a:t>kvantitativní</a:t>
            </a:r>
          </a:p>
          <a:p>
            <a:pPr lvl="3" algn="just">
              <a:buClr>
                <a:srgbClr val="FF0000"/>
              </a:buClr>
            </a:pPr>
            <a:r>
              <a:rPr lang="cs-CZ" sz="1400" dirty="0"/>
              <a:t>anosmie</a:t>
            </a:r>
          </a:p>
          <a:p>
            <a:pPr lvl="4" algn="just">
              <a:buClr>
                <a:srgbClr val="FF0000"/>
              </a:buClr>
            </a:pPr>
            <a:r>
              <a:rPr lang="cs-CZ" sz="1400" dirty="0"/>
              <a:t>úplná </a:t>
            </a:r>
            <a:r>
              <a:rPr lang="cs-CZ" sz="1400" dirty="0" err="1"/>
              <a:t>ztáta</a:t>
            </a:r>
            <a:r>
              <a:rPr lang="cs-CZ" sz="1400" dirty="0"/>
              <a:t> čichu</a:t>
            </a:r>
          </a:p>
          <a:p>
            <a:pPr lvl="3" algn="just">
              <a:buClr>
                <a:srgbClr val="FF0000"/>
              </a:buClr>
            </a:pPr>
            <a:r>
              <a:rPr lang="cs-CZ" sz="1400" dirty="0" err="1"/>
              <a:t>hyposmie</a:t>
            </a:r>
            <a:endParaRPr lang="cs-CZ" sz="1400" dirty="0"/>
          </a:p>
          <a:p>
            <a:pPr lvl="4" algn="just">
              <a:buClr>
                <a:srgbClr val="FF0000"/>
              </a:buClr>
            </a:pPr>
            <a:r>
              <a:rPr lang="cs-CZ" sz="1400" dirty="0"/>
              <a:t>částečná ztráta čichu</a:t>
            </a:r>
          </a:p>
          <a:p>
            <a:pPr lvl="3" algn="just">
              <a:buClr>
                <a:srgbClr val="FF0000"/>
              </a:buClr>
            </a:pPr>
            <a:r>
              <a:rPr lang="cs-CZ" sz="1400" dirty="0" err="1"/>
              <a:t>hyperosmie</a:t>
            </a:r>
            <a:endParaRPr lang="cs-CZ" sz="1400" dirty="0"/>
          </a:p>
          <a:p>
            <a:pPr lvl="4" algn="just">
              <a:buClr>
                <a:srgbClr val="FF0000"/>
              </a:buClr>
            </a:pPr>
            <a:r>
              <a:rPr lang="cs-CZ" sz="1400" dirty="0"/>
              <a:t>zvýšená čichová schopnost (nejedná se o </a:t>
            </a:r>
            <a:r>
              <a:rPr lang="cs-CZ" sz="1400" dirty="0" err="1"/>
              <a:t>patolog.stav</a:t>
            </a:r>
            <a:r>
              <a:rPr lang="cs-CZ" sz="1400" dirty="0"/>
              <a:t>)</a:t>
            </a:r>
          </a:p>
          <a:p>
            <a:pPr lvl="2" algn="just">
              <a:buClr>
                <a:srgbClr val="FF0000"/>
              </a:buClr>
            </a:pPr>
            <a:r>
              <a:rPr lang="cs-CZ" sz="1600" dirty="0">
                <a:solidFill>
                  <a:srgbClr val="C00000"/>
                </a:solidFill>
              </a:rPr>
              <a:t>kvalitativní</a:t>
            </a:r>
          </a:p>
          <a:p>
            <a:pPr lvl="3" algn="just">
              <a:buClr>
                <a:srgbClr val="FF0000"/>
              </a:buClr>
            </a:pPr>
            <a:r>
              <a:rPr lang="cs-CZ" sz="1400" dirty="0"/>
              <a:t>změna vnímaní charakteru pachové látky </a:t>
            </a:r>
          </a:p>
          <a:p>
            <a:pPr lvl="4" algn="just">
              <a:buClr>
                <a:srgbClr val="FF0000"/>
              </a:buClr>
            </a:pPr>
            <a:r>
              <a:rPr lang="cs-CZ" sz="1400" dirty="0" err="1"/>
              <a:t>parosmie</a:t>
            </a:r>
            <a:r>
              <a:rPr lang="cs-CZ" sz="1400" dirty="0"/>
              <a:t> </a:t>
            </a:r>
          </a:p>
          <a:p>
            <a:pPr lvl="5" algn="just">
              <a:buClr>
                <a:srgbClr val="FF0000"/>
              </a:buClr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zkreslené vnímaní daného odorantu 			    </a:t>
            </a:r>
          </a:p>
          <a:p>
            <a:pPr lvl="4" algn="just">
              <a:buClr>
                <a:srgbClr val="FF0000"/>
              </a:buClr>
            </a:pPr>
            <a:r>
              <a:rPr lang="cs-CZ" sz="1400" dirty="0"/>
              <a:t>specifická anosmie </a:t>
            </a:r>
          </a:p>
          <a:p>
            <a:pPr lvl="5" algn="just">
              <a:buClr>
                <a:srgbClr val="FF0000"/>
              </a:buClr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neschopnost rozeznávat specifické pachy			          </a:t>
            </a:r>
          </a:p>
          <a:p>
            <a:pPr lvl="4" algn="just">
              <a:buClr>
                <a:srgbClr val="FF0000"/>
              </a:buClr>
            </a:pPr>
            <a:r>
              <a:rPr lang="cs-CZ" sz="1400" dirty="0" err="1"/>
              <a:t>fantosmie</a:t>
            </a:r>
            <a:r>
              <a:rPr lang="cs-CZ" sz="1400" dirty="0"/>
              <a:t> </a:t>
            </a:r>
          </a:p>
          <a:p>
            <a:pPr lvl="5" algn="just">
              <a:buClr>
                <a:srgbClr val="FF0000"/>
              </a:buClr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vnímání pachové látky i bez její přítomnosti</a:t>
            </a:r>
          </a:p>
          <a:p>
            <a:pPr lvl="4" algn="just">
              <a:buClr>
                <a:srgbClr val="FF0000"/>
              </a:buClr>
            </a:pPr>
            <a:r>
              <a:rPr lang="cs-CZ" sz="1400" dirty="0" err="1"/>
              <a:t>kakosmie</a:t>
            </a:r>
            <a:r>
              <a:rPr lang="cs-CZ" sz="1400" dirty="0"/>
              <a:t> </a:t>
            </a:r>
          </a:p>
          <a:p>
            <a:pPr lvl="5" algn="just">
              <a:buClr>
                <a:srgbClr val="FF0000"/>
              </a:buClr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nepříjemné vnímání pachů (gravidita, m. Parkinson)</a:t>
            </a:r>
          </a:p>
          <a:p>
            <a:endParaRPr lang="cs-CZ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BF658F5-8867-2D4E-9835-49AE8FB74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6632"/>
            <a:ext cx="1224136" cy="928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457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 dirty="0"/>
              <a:t>NOS II.</a:t>
            </a:r>
            <a:br>
              <a:rPr lang="cs-CZ" altLang="cs-CZ" sz="2800" dirty="0"/>
            </a:br>
            <a:r>
              <a:rPr lang="cs-CZ" altLang="cs-CZ" sz="2800" dirty="0"/>
              <a:t>poruchy čichu</a:t>
            </a:r>
            <a:endParaRPr lang="cs-CZ" sz="2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47" y="1654154"/>
            <a:ext cx="7358345" cy="492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528120" y="6581001"/>
            <a:ext cx="52565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obr: :  Fotoarchiv KOCHHK FN u sv. Anny a LF MU </a:t>
            </a:r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323528" y="1268760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rgbClr val="C00000"/>
                </a:solidFill>
              </a:rPr>
              <a:t>příčiny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2CF30528-9BF4-8046-AD6E-75B668A25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6632"/>
            <a:ext cx="1224136" cy="928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624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 dirty="0"/>
              <a:t>NOS II.</a:t>
            </a:r>
            <a:br>
              <a:rPr lang="cs-CZ" altLang="cs-CZ" sz="2800" dirty="0"/>
            </a:br>
            <a:r>
              <a:rPr lang="cs-CZ" altLang="cs-CZ" sz="2800" dirty="0"/>
              <a:t>poruchy čichu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340768"/>
            <a:ext cx="8496944" cy="5328592"/>
          </a:xfrm>
        </p:spPr>
        <p:txBody>
          <a:bodyPr/>
          <a:lstStyle/>
          <a:p>
            <a:pPr algn="just">
              <a:buClr>
                <a:srgbClr val="FF0000"/>
              </a:buClr>
            </a:pPr>
            <a:r>
              <a:rPr lang="cs-CZ" sz="2000" dirty="0">
                <a:solidFill>
                  <a:srgbClr val="C00000"/>
                </a:solidFill>
              </a:rPr>
              <a:t>terapie převodních poruch čichu</a:t>
            </a:r>
          </a:p>
          <a:p>
            <a:pPr lvl="1" algn="just">
              <a:buClr>
                <a:srgbClr val="FF0000"/>
              </a:buClr>
            </a:pPr>
            <a:r>
              <a:rPr lang="cs-CZ" sz="1800" dirty="0"/>
              <a:t>konzervativní</a:t>
            </a:r>
          </a:p>
          <a:p>
            <a:pPr lvl="2" algn="just">
              <a:buClr>
                <a:srgbClr val="FF0000"/>
              </a:buClr>
            </a:pPr>
            <a:r>
              <a:rPr lang="cs-CZ" sz="1600" dirty="0"/>
              <a:t>kortikosteroidy</a:t>
            </a:r>
          </a:p>
          <a:p>
            <a:pPr lvl="3" algn="just">
              <a:buClr>
                <a:srgbClr val="FF0000"/>
              </a:buClr>
            </a:pPr>
            <a:r>
              <a:rPr lang="cs-CZ" sz="1400" dirty="0"/>
              <a:t>celkové (systémové)</a:t>
            </a:r>
          </a:p>
          <a:p>
            <a:pPr lvl="3" algn="just">
              <a:buClr>
                <a:srgbClr val="FF0000"/>
              </a:buClr>
            </a:pPr>
            <a:r>
              <a:rPr lang="cs-CZ" sz="1400" dirty="0"/>
              <a:t>lokální (nasální)</a:t>
            </a:r>
          </a:p>
          <a:p>
            <a:pPr lvl="2" algn="just">
              <a:buClr>
                <a:srgbClr val="FF0000"/>
              </a:buClr>
            </a:pPr>
            <a:r>
              <a:rPr lang="cs-CZ" sz="1600" dirty="0"/>
              <a:t>čichový trénink  </a:t>
            </a:r>
          </a:p>
          <a:p>
            <a:pPr lvl="2" algn="just">
              <a:buClr>
                <a:srgbClr val="FF0000"/>
              </a:buClr>
            </a:pPr>
            <a:r>
              <a:rPr lang="cs-CZ" sz="1600" dirty="0"/>
              <a:t>ventilace nosem</a:t>
            </a:r>
          </a:p>
          <a:p>
            <a:pPr lvl="1" algn="just">
              <a:buClr>
                <a:srgbClr val="FF0000"/>
              </a:buClr>
            </a:pPr>
            <a:r>
              <a:rPr lang="cs-CZ" sz="1800" dirty="0"/>
              <a:t>chirurgická  </a:t>
            </a:r>
          </a:p>
          <a:p>
            <a:pPr lvl="2" algn="just">
              <a:buClr>
                <a:srgbClr val="FF0000"/>
              </a:buClr>
            </a:pPr>
            <a:r>
              <a:rPr lang="cs-CZ" sz="1600" dirty="0"/>
              <a:t>zprůchodnění nosní dutiny </a:t>
            </a:r>
          </a:p>
          <a:p>
            <a:pPr lvl="2" algn="just">
              <a:buClr>
                <a:srgbClr val="FF0000"/>
              </a:buClr>
            </a:pPr>
            <a:r>
              <a:rPr lang="cs-CZ" sz="1600" dirty="0"/>
              <a:t>FESS</a:t>
            </a:r>
          </a:p>
          <a:p>
            <a:pPr lvl="3" algn="just">
              <a:buClr>
                <a:srgbClr val="FF0000"/>
              </a:buClr>
            </a:pPr>
            <a:r>
              <a:rPr lang="cs-CZ" sz="1400" dirty="0"/>
              <a:t>chronická </a:t>
            </a:r>
            <a:r>
              <a:rPr lang="cs-CZ" sz="1400" dirty="0" err="1"/>
              <a:t>rinosinusitida</a:t>
            </a:r>
            <a:r>
              <a:rPr lang="cs-CZ" sz="1400" dirty="0"/>
              <a:t> s nosní </a:t>
            </a:r>
            <a:r>
              <a:rPr lang="cs-CZ" sz="1400" dirty="0" err="1"/>
              <a:t>polypózou</a:t>
            </a:r>
            <a:r>
              <a:rPr lang="cs-CZ" sz="1400" dirty="0"/>
              <a:t> nereagující na konzervativní terapii</a:t>
            </a:r>
          </a:p>
          <a:p>
            <a:pPr lvl="2" algn="just">
              <a:buClr>
                <a:srgbClr val="FF0000"/>
              </a:buClr>
            </a:pPr>
            <a:r>
              <a:rPr lang="cs-CZ" sz="1600" dirty="0" err="1"/>
              <a:t>septoplastika</a:t>
            </a:r>
            <a:endParaRPr lang="cs-CZ" sz="1600" dirty="0"/>
          </a:p>
          <a:p>
            <a:pPr lvl="2" algn="just">
              <a:buClr>
                <a:srgbClr val="FF0000"/>
              </a:buClr>
            </a:pPr>
            <a:r>
              <a:rPr lang="cs-CZ" sz="1600" dirty="0" err="1"/>
              <a:t>turbinoplastika</a:t>
            </a:r>
            <a:endParaRPr lang="cs-CZ" sz="2000" dirty="0"/>
          </a:p>
          <a:p>
            <a:pPr algn="just">
              <a:buClr>
                <a:srgbClr val="FF0000"/>
              </a:buClr>
            </a:pPr>
            <a:r>
              <a:rPr lang="cs-CZ" sz="2000" dirty="0">
                <a:solidFill>
                  <a:srgbClr val="C00000"/>
                </a:solidFill>
              </a:rPr>
              <a:t>terapie </a:t>
            </a:r>
            <a:r>
              <a:rPr lang="cs-CZ" sz="2000" dirty="0" err="1">
                <a:solidFill>
                  <a:srgbClr val="C00000"/>
                </a:solidFill>
              </a:rPr>
              <a:t>senzorineurálních</a:t>
            </a:r>
            <a:r>
              <a:rPr lang="cs-CZ" sz="2000" dirty="0">
                <a:solidFill>
                  <a:srgbClr val="C00000"/>
                </a:solidFill>
              </a:rPr>
              <a:t> poruch čichu</a:t>
            </a:r>
          </a:p>
          <a:p>
            <a:pPr lvl="1" algn="just">
              <a:buClr>
                <a:srgbClr val="FF0000"/>
              </a:buClr>
            </a:pPr>
            <a:r>
              <a:rPr lang="cs-CZ" sz="1800" dirty="0"/>
              <a:t>neurologie / neurochirurgie</a:t>
            </a:r>
          </a:p>
          <a:p>
            <a:endParaRPr lang="cs-CZ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EA2A765-6779-5741-B185-6E0047DB6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6632"/>
            <a:ext cx="1224136" cy="928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97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NOS II.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cs-CZ" sz="1000" b="1" dirty="0"/>
              <a:t>11.  Poruchy čichu	</a:t>
            </a:r>
            <a:r>
              <a:rPr lang="cs-CZ" sz="1000" dirty="0"/>
              <a:t>		</a:t>
            </a:r>
            <a:endParaRPr lang="cs-CZ" sz="1000" b="1" i="1" dirty="0"/>
          </a:p>
          <a:p>
            <a:pPr marL="0" lvl="0" indent="0">
              <a:buNone/>
            </a:pPr>
            <a:r>
              <a:rPr lang="cs-CZ" sz="1000" dirty="0"/>
              <a:t>a.    anatomie čichového orgánu</a:t>
            </a:r>
            <a:endParaRPr lang="cs-CZ" sz="1000" b="1" dirty="0"/>
          </a:p>
          <a:p>
            <a:pPr marL="0" lvl="0" indent="0">
              <a:buNone/>
            </a:pPr>
            <a:r>
              <a:rPr lang="cs-CZ" sz="1000" dirty="0"/>
              <a:t>b.    diagnostika poruch čichu</a:t>
            </a:r>
            <a:endParaRPr lang="cs-CZ" sz="1000" b="1" i="1" dirty="0"/>
          </a:p>
          <a:p>
            <a:pPr marL="0" lvl="0" indent="0">
              <a:buNone/>
            </a:pPr>
            <a:r>
              <a:rPr lang="cs-CZ" sz="1000" dirty="0"/>
              <a:t>c.     funkce a poruchy čichu</a:t>
            </a:r>
          </a:p>
          <a:p>
            <a:pPr marL="228600" lvl="0" indent="-228600">
              <a:buAutoNum type="alphaLcPeriod" startAt="3"/>
            </a:pPr>
            <a:endParaRPr lang="cs-CZ" sz="1000" b="1" i="1" dirty="0"/>
          </a:p>
          <a:p>
            <a:pPr marL="0" lvl="0" indent="0">
              <a:buNone/>
            </a:pPr>
            <a:r>
              <a:rPr lang="cs-CZ" sz="1000" b="1" dirty="0">
                <a:solidFill>
                  <a:srgbClr val="FF0000"/>
                </a:solidFill>
              </a:rPr>
              <a:t>12.  Úrazy nosu a vedlejších dutiny nosních</a:t>
            </a:r>
            <a:r>
              <a:rPr lang="cs-CZ" sz="1000" dirty="0">
                <a:solidFill>
                  <a:srgbClr val="FF0000"/>
                </a:solidFill>
              </a:rPr>
              <a:t>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rgbClr val="FF0000"/>
                </a:solidFill>
              </a:rPr>
              <a:t>a.    zlomeniny nosních kůstek</a:t>
            </a:r>
            <a:endParaRPr lang="cs-CZ" sz="1000" b="1" i="1" dirty="0">
              <a:solidFill>
                <a:srgbClr val="FF0000"/>
              </a:solidFill>
            </a:endParaRPr>
          </a:p>
          <a:p>
            <a:pPr marL="0" lvl="0" indent="0">
              <a:buNone/>
            </a:pPr>
            <a:r>
              <a:rPr lang="cs-CZ" sz="1000" dirty="0">
                <a:solidFill>
                  <a:srgbClr val="FF0000"/>
                </a:solidFill>
              </a:rPr>
              <a:t>b.     zlomeniny obličejového skeletu</a:t>
            </a:r>
          </a:p>
          <a:p>
            <a:pPr marL="228600" lvl="0" indent="-228600">
              <a:buAutoNum type="alphaLcPeriod" startAt="2"/>
            </a:pPr>
            <a:endParaRPr lang="cs-CZ" sz="1000" b="1" dirty="0"/>
          </a:p>
          <a:p>
            <a:pPr marL="0" lvl="0" indent="0">
              <a:buNone/>
            </a:pPr>
            <a:r>
              <a:rPr lang="cs-CZ" sz="1000" b="1" dirty="0"/>
              <a:t>13.  Nádory nosu a </a:t>
            </a:r>
            <a:r>
              <a:rPr lang="cs-CZ" sz="1000" b="1" dirty="0" err="1"/>
              <a:t>paranazálních</a:t>
            </a:r>
            <a:r>
              <a:rPr lang="cs-CZ" sz="1000" b="1" dirty="0"/>
              <a:t> dutin</a:t>
            </a:r>
            <a:r>
              <a:rPr lang="cs-CZ" sz="1000" dirty="0"/>
              <a:t>	</a:t>
            </a:r>
          </a:p>
          <a:p>
            <a:pPr marL="0" lvl="0" indent="0">
              <a:buNone/>
            </a:pPr>
            <a:r>
              <a:rPr lang="cs-CZ" sz="1000" dirty="0"/>
              <a:t>a.     benigní tumory (osteom, papilom, </a:t>
            </a:r>
            <a:r>
              <a:rPr lang="cs-CZ" sz="1000" dirty="0" err="1"/>
              <a:t>nasofaryngeální</a:t>
            </a:r>
            <a:r>
              <a:rPr lang="cs-CZ" sz="1000" dirty="0"/>
              <a:t> </a:t>
            </a:r>
            <a:r>
              <a:rPr lang="cs-CZ" sz="1000" dirty="0" err="1"/>
              <a:t>angiofibrom</a:t>
            </a:r>
            <a:r>
              <a:rPr lang="cs-CZ" sz="1000" dirty="0"/>
              <a:t>)</a:t>
            </a:r>
            <a:endParaRPr lang="cs-CZ" sz="1000" b="1" i="1" dirty="0"/>
          </a:p>
          <a:p>
            <a:pPr marL="0" lvl="0" indent="0">
              <a:buNone/>
            </a:pPr>
            <a:r>
              <a:rPr lang="cs-CZ" sz="1000" dirty="0"/>
              <a:t>b.     maligní tumory (zevního nosu, dutiny nosní a PND)</a:t>
            </a:r>
          </a:p>
          <a:p>
            <a:pPr marL="228600" lvl="0" indent="-228600">
              <a:buAutoNum type="alphaLcPeriod" startAt="2"/>
            </a:pPr>
            <a:endParaRPr lang="cs-CZ" sz="1000" b="1" i="1" dirty="0"/>
          </a:p>
          <a:p>
            <a:pPr marL="0" lvl="0" indent="0">
              <a:buNone/>
            </a:pPr>
            <a:r>
              <a:rPr lang="cs-CZ" sz="1000" b="1" dirty="0"/>
              <a:t>14.   Onemocnění  orbity	</a:t>
            </a:r>
            <a:r>
              <a:rPr lang="cs-CZ" sz="1000" dirty="0"/>
              <a:t>	</a:t>
            </a:r>
          </a:p>
          <a:p>
            <a:pPr marL="0" lvl="0" indent="0">
              <a:buNone/>
            </a:pPr>
            <a:r>
              <a:rPr lang="cs-CZ" sz="1000" dirty="0"/>
              <a:t>a.     záněty, tumory, úrazy</a:t>
            </a:r>
            <a:endParaRPr lang="cs-CZ" sz="1000" b="1" i="1" dirty="0"/>
          </a:p>
          <a:p>
            <a:pPr marL="0" indent="0">
              <a:buNone/>
            </a:pPr>
            <a:r>
              <a:rPr lang="cs-CZ" sz="1000" dirty="0"/>
              <a:t>b.     chirurgické postupy 	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6FE09D4-6A9E-A349-A3CD-E039DB63E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8817"/>
            <a:ext cx="1153773" cy="875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965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II. </a:t>
            </a:r>
            <a:br>
              <a:rPr lang="cs-CZ" sz="2800" dirty="0"/>
            </a:br>
            <a:r>
              <a:rPr lang="cs-CZ" sz="2800" dirty="0"/>
              <a:t>zlomeniny nosních kůstek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124744"/>
            <a:ext cx="8496944" cy="5400600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příčiny </a:t>
            </a:r>
          </a:p>
          <a:p>
            <a:pPr lvl="1"/>
            <a:r>
              <a:rPr lang="cs-CZ" sz="1400" dirty="0"/>
              <a:t>dopravní nehody, napadení, průmyslové a sportovní úrazy</a:t>
            </a:r>
          </a:p>
          <a:p>
            <a:r>
              <a:rPr lang="cs-CZ" sz="2000" dirty="0">
                <a:solidFill>
                  <a:srgbClr val="C00000"/>
                </a:solidFill>
              </a:rPr>
              <a:t>dělení</a:t>
            </a:r>
          </a:p>
          <a:p>
            <a:pPr lvl="1"/>
            <a:r>
              <a:rPr lang="cs-CZ" sz="1600" dirty="0"/>
              <a:t>dle rozsahu</a:t>
            </a:r>
          </a:p>
          <a:p>
            <a:pPr lvl="2"/>
            <a:r>
              <a:rPr lang="cs-CZ" sz="1400" dirty="0"/>
              <a:t>izolovaná</a:t>
            </a:r>
          </a:p>
          <a:p>
            <a:pPr lvl="2"/>
            <a:r>
              <a:rPr lang="cs-CZ" sz="1400" dirty="0"/>
              <a:t>sdružená </a:t>
            </a:r>
          </a:p>
          <a:p>
            <a:pPr lvl="3"/>
            <a:r>
              <a:rPr lang="cs-CZ" sz="1400" dirty="0"/>
              <a:t>s postižením frontálních výběžků maxily,  čichové kosti, slzných kostí, kostěné, či chrupavčité části nosní přepážky </a:t>
            </a:r>
          </a:p>
          <a:p>
            <a:pPr lvl="1"/>
            <a:r>
              <a:rPr lang="cs-CZ" sz="1600" dirty="0"/>
              <a:t>dle typu zlomeniny </a:t>
            </a:r>
          </a:p>
          <a:p>
            <a:pPr lvl="2"/>
            <a:r>
              <a:rPr lang="cs-CZ" sz="1400" dirty="0"/>
              <a:t>nedislokované - dislokované – kominutivní (tříštivé)</a:t>
            </a:r>
          </a:p>
          <a:p>
            <a:pPr lvl="2"/>
            <a:r>
              <a:rPr lang="cs-CZ" sz="1400" dirty="0"/>
              <a:t>uzavřené - otevřené </a:t>
            </a:r>
          </a:p>
          <a:p>
            <a:r>
              <a:rPr lang="cs-CZ" sz="2000" dirty="0">
                <a:solidFill>
                  <a:srgbClr val="C00000"/>
                </a:solidFill>
              </a:rPr>
              <a:t>příznaky</a:t>
            </a:r>
          </a:p>
          <a:p>
            <a:pPr lvl="1"/>
            <a:r>
              <a:rPr lang="cs-CZ" sz="1600" dirty="0"/>
              <a:t>deformity hřbetu nosu</a:t>
            </a:r>
          </a:p>
          <a:p>
            <a:pPr lvl="2"/>
            <a:r>
              <a:rPr lang="cs-CZ" sz="1400" dirty="0"/>
              <a:t>propadnutí, vybočení v oblasti kostní pyramidy, krevní výron, otok, emfyzém, vybočení nosní špičky při poškození chrupavek </a:t>
            </a:r>
          </a:p>
          <a:p>
            <a:pPr lvl="1"/>
            <a:r>
              <a:rPr lang="cs-CZ" sz="1600" dirty="0"/>
              <a:t>hematomy očních víček</a:t>
            </a:r>
          </a:p>
          <a:p>
            <a:pPr lvl="1"/>
            <a:r>
              <a:rPr lang="cs-CZ" sz="1600" dirty="0"/>
              <a:t>epistaxe   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5825DA7-EBFF-1B45-94B0-6833B391F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5591"/>
            <a:ext cx="1248675" cy="94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6285A8-4D42-D243-8302-95688C1E0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8817"/>
            <a:ext cx="1153773" cy="875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840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II. </a:t>
            </a:r>
            <a:br>
              <a:rPr lang="cs-CZ" sz="2800" dirty="0"/>
            </a:br>
            <a:r>
              <a:rPr lang="cs-CZ" sz="2800" dirty="0"/>
              <a:t>zlomeniny nosních kůstek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7504" y="1281178"/>
            <a:ext cx="5100364" cy="4844986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diagnostika</a:t>
            </a:r>
          </a:p>
          <a:p>
            <a:pPr lvl="1"/>
            <a:r>
              <a:rPr lang="cs-CZ" sz="1600" dirty="0"/>
              <a:t>zevní lokální nález</a:t>
            </a:r>
          </a:p>
          <a:p>
            <a:pPr lvl="2"/>
            <a:r>
              <a:rPr lang="cs-CZ" sz="1400" dirty="0"/>
              <a:t>deformita vnějšího nosu </a:t>
            </a:r>
          </a:p>
          <a:p>
            <a:pPr lvl="2"/>
            <a:r>
              <a:rPr lang="cs-CZ" sz="1400" dirty="0"/>
              <a:t>otok a hematom </a:t>
            </a:r>
          </a:p>
          <a:p>
            <a:pPr lvl="2"/>
            <a:r>
              <a:rPr lang="cs-CZ" sz="1400" dirty="0"/>
              <a:t>palpačně krepitace na hřbetu nosu</a:t>
            </a:r>
          </a:p>
          <a:p>
            <a:pPr lvl="1"/>
            <a:r>
              <a:rPr lang="cs-CZ" sz="1600" dirty="0"/>
              <a:t>rinoskopický nález</a:t>
            </a:r>
          </a:p>
          <a:p>
            <a:pPr lvl="2"/>
            <a:r>
              <a:rPr lang="cs-CZ" sz="1400" dirty="0"/>
              <a:t>epistaxe / stopy po předchozím krvácení</a:t>
            </a:r>
          </a:p>
          <a:p>
            <a:pPr lvl="3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CAVE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serosanguinoletní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sekrece / čirá sekrece (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likvorea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- poranění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rinobaze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lvl="2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deviace / fraktura septální chrupavky</a:t>
            </a:r>
          </a:p>
          <a:p>
            <a:pPr lvl="3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otevřená / zavřená</a:t>
            </a:r>
          </a:p>
          <a:p>
            <a:pPr lvl="2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hematom septa</a:t>
            </a:r>
          </a:p>
          <a:p>
            <a:pPr lvl="1"/>
            <a:r>
              <a:rPr lang="cs-CZ" sz="1600" dirty="0"/>
              <a:t>zobrazovací vyšetření</a:t>
            </a:r>
          </a:p>
          <a:p>
            <a:pPr lvl="2"/>
            <a:r>
              <a:rPr lang="cs-CZ" sz="1400" dirty="0"/>
              <a:t>RTG nosních kůstek z boční projekce</a:t>
            </a:r>
            <a:br>
              <a:rPr lang="cs-CZ" sz="1600" dirty="0"/>
            </a:br>
            <a:br>
              <a:rPr lang="cs-CZ" sz="2000" dirty="0"/>
            </a:br>
            <a:endParaRPr lang="cs-CZ" sz="2000" dirty="0"/>
          </a:p>
        </p:txBody>
      </p:sp>
      <p:pic>
        <p:nvPicPr>
          <p:cNvPr id="13" name="Zástupný symbol pro obsah 12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6" t="1" r="13361" b="-814"/>
          <a:stretch/>
        </p:blipFill>
        <p:spPr>
          <a:xfrm>
            <a:off x="5220072" y="1347487"/>
            <a:ext cx="3600400" cy="4973384"/>
          </a:xfrm>
        </p:spPr>
      </p:pic>
      <p:sp>
        <p:nvSpPr>
          <p:cNvPr id="15" name="Šipka doprava 14"/>
          <p:cNvSpPr/>
          <p:nvPr/>
        </p:nvSpPr>
        <p:spPr>
          <a:xfrm rot="8676017">
            <a:off x="7748067" y="3608272"/>
            <a:ext cx="359967" cy="13360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5207868" y="6453336"/>
            <a:ext cx="45365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 Fotoarchiv KOCHHK FN u sv. Anny a LF MU </a:t>
            </a:r>
          </a:p>
          <a:p>
            <a:endParaRPr lang="cs-CZ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481B3FF1-EB6A-574C-AA63-1CF4CA95E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8913"/>
            <a:ext cx="1213457" cy="920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6D431D52-F6F7-5540-B64D-6D2F429C2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8817"/>
            <a:ext cx="1153773" cy="875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178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II. </a:t>
            </a:r>
            <a:br>
              <a:rPr lang="cs-CZ" sz="2800" dirty="0"/>
            </a:br>
            <a:r>
              <a:rPr lang="cs-CZ" sz="2800" dirty="0"/>
              <a:t>zlomeniny nosních kůstek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395536" y="1280110"/>
            <a:ext cx="8496944" cy="5461258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terapie</a:t>
            </a:r>
          </a:p>
          <a:p>
            <a:pPr lvl="1"/>
            <a:r>
              <a:rPr lang="cs-CZ" sz="1800" b="1" dirty="0"/>
              <a:t>dislokovaná</a:t>
            </a:r>
            <a:r>
              <a:rPr lang="cs-CZ" sz="1800" dirty="0"/>
              <a:t> zlomenina </a:t>
            </a:r>
          </a:p>
          <a:p>
            <a:pPr lvl="2"/>
            <a:r>
              <a:rPr lang="cs-CZ" sz="1600" dirty="0" err="1"/>
              <a:t>toileta</a:t>
            </a:r>
            <a:r>
              <a:rPr lang="cs-CZ" sz="1600" dirty="0"/>
              <a:t> nosního dutiny od koagul, event. vypuštění hematomu nosní přepážky</a:t>
            </a:r>
          </a:p>
          <a:p>
            <a:pPr lvl="2"/>
            <a:r>
              <a:rPr lang="cs-CZ" sz="1600" dirty="0">
                <a:solidFill>
                  <a:srgbClr val="C00000"/>
                </a:solidFill>
              </a:rPr>
              <a:t>repozice nosních kůstek</a:t>
            </a:r>
            <a:r>
              <a:rPr lang="cs-CZ" sz="1600" dirty="0"/>
              <a:t>  v místní / celkové anestézii</a:t>
            </a:r>
          </a:p>
          <a:p>
            <a:pPr lvl="3"/>
            <a:r>
              <a:rPr lang="cs-CZ" sz="1400" dirty="0" err="1"/>
              <a:t>elevatorium</a:t>
            </a:r>
            <a:r>
              <a:rPr lang="cs-CZ" sz="1400" dirty="0"/>
              <a:t>, manuální repozice</a:t>
            </a:r>
          </a:p>
          <a:p>
            <a:pPr lvl="2"/>
            <a:r>
              <a:rPr lang="cs-CZ" sz="1600" dirty="0">
                <a:solidFill>
                  <a:srgbClr val="C00000"/>
                </a:solidFill>
              </a:rPr>
              <a:t>přední mastná tamponáda </a:t>
            </a:r>
          </a:p>
          <a:p>
            <a:pPr lvl="2"/>
            <a:r>
              <a:rPr lang="cs-CZ" sz="1600" dirty="0">
                <a:solidFill>
                  <a:srgbClr val="C00000"/>
                </a:solidFill>
              </a:rPr>
              <a:t>náplasťová či sádrová fixace</a:t>
            </a:r>
          </a:p>
          <a:p>
            <a:pPr lvl="2"/>
            <a:r>
              <a:rPr lang="cs-CZ" sz="1600" dirty="0"/>
              <a:t>primární sutura kůže - rekonstrukce zevních ran</a:t>
            </a:r>
          </a:p>
          <a:p>
            <a:pPr lvl="2"/>
            <a:r>
              <a:rPr lang="cs-CZ" sz="1600" dirty="0"/>
              <a:t>dle stavu zranění event. ATB</a:t>
            </a:r>
          </a:p>
          <a:p>
            <a:pPr lvl="1"/>
            <a:r>
              <a:rPr lang="cs-CZ" sz="1800" b="1" dirty="0"/>
              <a:t>nedislokovaná</a:t>
            </a:r>
            <a:r>
              <a:rPr lang="cs-CZ" sz="1800" dirty="0"/>
              <a:t> zlomenina </a:t>
            </a:r>
          </a:p>
          <a:p>
            <a:pPr lvl="2"/>
            <a:r>
              <a:rPr lang="cs-CZ" sz="1600" dirty="0" err="1"/>
              <a:t>toileta</a:t>
            </a:r>
            <a:r>
              <a:rPr lang="cs-CZ" sz="1600" dirty="0"/>
              <a:t> nosní dutiny</a:t>
            </a:r>
          </a:p>
          <a:p>
            <a:pPr lvl="2"/>
            <a:r>
              <a:rPr lang="cs-CZ" sz="1600" dirty="0"/>
              <a:t>v případě epistaxe přední mastná tamponáda</a:t>
            </a:r>
          </a:p>
          <a:p>
            <a:pPr lvl="2"/>
            <a:r>
              <a:rPr lang="cs-CZ" sz="1600" dirty="0"/>
              <a:t>náplasťová fixace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B9D9CE1-9EB9-CE4E-8238-E55225DE9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1708"/>
            <a:ext cx="1306101" cy="991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8EFFC90D-9D2D-6F42-86C0-F3FD59DFE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8817"/>
            <a:ext cx="1153773" cy="875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16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NOS II.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323528" y="1700808"/>
            <a:ext cx="8496944" cy="4713387"/>
          </a:xfrm>
        </p:spPr>
        <p:txBody>
          <a:bodyPr/>
          <a:lstStyle/>
          <a:p>
            <a:pPr marL="0" lvl="0" indent="0">
              <a:buNone/>
            </a:pPr>
            <a:r>
              <a:rPr lang="cs-CZ" sz="1000" b="1" dirty="0"/>
              <a:t>11.  Poruchy čichu	</a:t>
            </a:r>
            <a:r>
              <a:rPr lang="cs-CZ" sz="1000" dirty="0"/>
              <a:t>		</a:t>
            </a:r>
            <a:endParaRPr lang="cs-CZ" sz="1000" b="1" i="1" dirty="0"/>
          </a:p>
          <a:p>
            <a:pPr marL="0" lvl="0" indent="0">
              <a:buNone/>
            </a:pPr>
            <a:r>
              <a:rPr lang="cs-CZ" sz="1000" dirty="0"/>
              <a:t>a.    anatomie čichového orgánu</a:t>
            </a:r>
            <a:endParaRPr lang="cs-CZ" sz="1000" b="1" dirty="0"/>
          </a:p>
          <a:p>
            <a:pPr marL="0" lvl="0" indent="0">
              <a:buNone/>
            </a:pPr>
            <a:r>
              <a:rPr lang="cs-CZ" sz="1000" dirty="0"/>
              <a:t>b.    diagnostika poruch čichu</a:t>
            </a:r>
            <a:endParaRPr lang="cs-CZ" sz="1000" b="1" i="1" dirty="0"/>
          </a:p>
          <a:p>
            <a:pPr marL="0" lvl="0" indent="0">
              <a:buNone/>
            </a:pPr>
            <a:r>
              <a:rPr lang="cs-CZ" sz="1000" dirty="0"/>
              <a:t>c.     funkce a poruchy čichu</a:t>
            </a:r>
          </a:p>
          <a:p>
            <a:pPr marL="228600" lvl="0" indent="-228600">
              <a:buAutoNum type="alphaLcPeriod" startAt="3"/>
            </a:pPr>
            <a:endParaRPr lang="cs-CZ" sz="1000" b="1" i="1" dirty="0"/>
          </a:p>
          <a:p>
            <a:pPr marL="0" lvl="0" indent="0">
              <a:buNone/>
            </a:pPr>
            <a:r>
              <a:rPr lang="cs-CZ" sz="1000" b="1" dirty="0"/>
              <a:t>12.  Úrazy nosu a vedlejších dutiny nosních</a:t>
            </a:r>
            <a:r>
              <a:rPr lang="cs-CZ" sz="1000" dirty="0"/>
              <a:t>	</a:t>
            </a:r>
          </a:p>
          <a:p>
            <a:pPr marL="0" lvl="0" indent="0">
              <a:buNone/>
            </a:pPr>
            <a:r>
              <a:rPr lang="cs-CZ" sz="1000" dirty="0"/>
              <a:t>a.    zlomeniny nosních kůstek</a:t>
            </a:r>
            <a:endParaRPr lang="cs-CZ" sz="1000" b="1" i="1" dirty="0"/>
          </a:p>
          <a:p>
            <a:pPr marL="0" lvl="0" indent="0">
              <a:buNone/>
            </a:pPr>
            <a:r>
              <a:rPr lang="cs-CZ" sz="1000" dirty="0"/>
              <a:t>b.     zlomeniny obličejového skeletu</a:t>
            </a:r>
          </a:p>
          <a:p>
            <a:pPr marL="228600" lvl="0" indent="-228600">
              <a:buAutoNum type="alphaLcPeriod" startAt="2"/>
            </a:pPr>
            <a:endParaRPr lang="cs-CZ" sz="1000" b="1" dirty="0"/>
          </a:p>
          <a:p>
            <a:pPr marL="0" lvl="0" indent="0">
              <a:buNone/>
            </a:pPr>
            <a:r>
              <a:rPr lang="cs-CZ" sz="1000" b="1" dirty="0"/>
              <a:t>13.  Nádory nosu a </a:t>
            </a:r>
            <a:r>
              <a:rPr lang="cs-CZ" sz="1000" b="1" dirty="0" err="1"/>
              <a:t>paranazálních</a:t>
            </a:r>
            <a:r>
              <a:rPr lang="cs-CZ" sz="1000" b="1" dirty="0"/>
              <a:t> dutin</a:t>
            </a:r>
            <a:r>
              <a:rPr lang="cs-CZ" sz="1000" dirty="0"/>
              <a:t>	</a:t>
            </a:r>
          </a:p>
          <a:p>
            <a:pPr marL="0" lvl="0" indent="0">
              <a:buNone/>
            </a:pPr>
            <a:r>
              <a:rPr lang="cs-CZ" sz="1000" dirty="0"/>
              <a:t>a.     benigní tumory (osteom, papilom, </a:t>
            </a:r>
            <a:r>
              <a:rPr lang="cs-CZ" sz="1000" dirty="0" err="1"/>
              <a:t>nasofaryngeální</a:t>
            </a:r>
            <a:r>
              <a:rPr lang="cs-CZ" sz="1000" dirty="0"/>
              <a:t> </a:t>
            </a:r>
            <a:r>
              <a:rPr lang="cs-CZ" sz="1000" dirty="0" err="1"/>
              <a:t>angiofibrom</a:t>
            </a:r>
            <a:r>
              <a:rPr lang="cs-CZ" sz="1000" dirty="0"/>
              <a:t>)</a:t>
            </a:r>
            <a:endParaRPr lang="cs-CZ" sz="1000" b="1" i="1" dirty="0"/>
          </a:p>
          <a:p>
            <a:pPr marL="0" lvl="0" indent="0">
              <a:buNone/>
            </a:pPr>
            <a:r>
              <a:rPr lang="cs-CZ" sz="1000" dirty="0"/>
              <a:t>b.     maligní tumory (zevního nosu, dutiny nosní a PND)</a:t>
            </a:r>
          </a:p>
          <a:p>
            <a:pPr marL="228600" lvl="0" indent="-228600">
              <a:buAutoNum type="alphaLcPeriod" startAt="2"/>
            </a:pPr>
            <a:endParaRPr lang="cs-CZ" sz="1000" b="1" i="1" dirty="0"/>
          </a:p>
          <a:p>
            <a:pPr marL="0" lvl="0" indent="0">
              <a:buNone/>
            </a:pPr>
            <a:r>
              <a:rPr lang="cs-CZ" sz="1000" b="1" dirty="0"/>
              <a:t>14.   Onemocnění  orbity	</a:t>
            </a:r>
            <a:r>
              <a:rPr lang="cs-CZ" sz="1000" dirty="0"/>
              <a:t>	</a:t>
            </a:r>
          </a:p>
          <a:p>
            <a:pPr marL="0" lvl="0" indent="0">
              <a:buNone/>
            </a:pPr>
            <a:r>
              <a:rPr lang="cs-CZ" sz="1000" dirty="0"/>
              <a:t>a.     záněty, tumory, úrazy</a:t>
            </a:r>
            <a:endParaRPr lang="cs-CZ" sz="1000" b="1" i="1" dirty="0"/>
          </a:p>
          <a:p>
            <a:pPr marL="0" indent="0">
              <a:buNone/>
            </a:pPr>
            <a:r>
              <a:rPr lang="cs-CZ" sz="1000" dirty="0"/>
              <a:t>b.     chirurgické postupy 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A97FD4-B3F4-F142-A253-4FA404613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116632"/>
            <a:ext cx="1224136" cy="928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562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II. </a:t>
            </a:r>
            <a:br>
              <a:rPr lang="cs-CZ" sz="2800" dirty="0"/>
            </a:br>
            <a:r>
              <a:rPr lang="cs-CZ" sz="2800" dirty="0"/>
              <a:t>zlomeniny nosních kůstek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64" y="2132856"/>
            <a:ext cx="3465512" cy="4175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912" y="1484784"/>
            <a:ext cx="2882503" cy="4927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23528" y="1275254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rgbClr val="C00000"/>
                </a:solidFill>
              </a:rPr>
              <a:t>terapie</a:t>
            </a:r>
          </a:p>
          <a:p>
            <a:pPr marL="742950" lvl="1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repozice nosních kůstek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elevatoriem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 manuálně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752178" y="6399697"/>
            <a:ext cx="3960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</a:t>
            </a:r>
            <a:r>
              <a:rPr lang="en-US" sz="1200" i="1" dirty="0"/>
              <a:t>[online cit. 6.4.2020] http://www.eorl.cz</a:t>
            </a:r>
            <a:endParaRPr lang="cs-CZ" sz="1200" i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5468441" y="6418747"/>
            <a:ext cx="4536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</a:t>
            </a:r>
            <a:r>
              <a:rPr lang="en-US" sz="1200" i="1" dirty="0"/>
              <a:t>[online cit. 6.4.2020] http://www.eorl.cz</a:t>
            </a:r>
            <a:endParaRPr lang="cs-CZ" sz="1200" i="1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4DBF861A-6E64-9C4C-97B2-736C62DBD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01067"/>
            <a:ext cx="1296144" cy="98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01A16D27-2B1E-FF4F-9295-382C6DA73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8817"/>
            <a:ext cx="1153773" cy="875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766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II. </a:t>
            </a:r>
            <a:br>
              <a:rPr lang="cs-CZ" sz="2800" dirty="0"/>
            </a:br>
            <a:r>
              <a:rPr lang="cs-CZ" sz="2800" dirty="0"/>
              <a:t>zlomeniny nosních kůstek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74" y="2096724"/>
            <a:ext cx="7961944" cy="4284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67544" y="1388838"/>
            <a:ext cx="669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rgbClr val="C00000"/>
                </a:solidFill>
              </a:rPr>
              <a:t>terapie</a:t>
            </a:r>
          </a:p>
          <a:p>
            <a:pPr marL="742950" lvl="1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repo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ice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nosn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ích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kůstek a náplasťová / sádrová fixace 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3131840" y="6453336"/>
            <a:ext cx="4032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</a:t>
            </a:r>
            <a:r>
              <a:rPr lang="en-US" sz="1200" i="1" dirty="0"/>
              <a:t>[online cit. 6.4.2020] </a:t>
            </a:r>
            <a:r>
              <a:rPr lang="cs-CZ" sz="1200" i="1" dirty="0"/>
              <a:t>h</a:t>
            </a:r>
            <a:r>
              <a:rPr lang="en-US" sz="1200" i="1" dirty="0"/>
              <a:t>ttp://www.eorl.cz</a:t>
            </a:r>
            <a:endParaRPr lang="cs-CZ" sz="1200" i="1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952C9FBF-A49E-E34E-8186-E9D5E566B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59449"/>
            <a:ext cx="1153773" cy="875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3C735408-F90E-8749-8C9D-CD3156371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8817"/>
            <a:ext cx="1153773" cy="875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648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II. </a:t>
            </a:r>
            <a:br>
              <a:rPr lang="cs-CZ" sz="2800" dirty="0"/>
            </a:br>
            <a:r>
              <a:rPr lang="cs-CZ" sz="2800" dirty="0"/>
              <a:t>zlomeniny nosních kůstek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terapie</a:t>
            </a:r>
            <a:endParaRPr lang="cs-CZ" sz="2000" b="1" u="sng" dirty="0"/>
          </a:p>
          <a:p>
            <a:pPr lvl="1"/>
            <a:r>
              <a:rPr lang="cs-CZ" sz="1800" b="1" dirty="0"/>
              <a:t>následný postup po primárním ošetření</a:t>
            </a:r>
          </a:p>
          <a:p>
            <a:pPr lvl="2"/>
            <a:r>
              <a:rPr lang="cs-CZ" sz="1600" dirty="0"/>
              <a:t>za 2 dny odstranění přední mastné tamponády</a:t>
            </a:r>
          </a:p>
          <a:p>
            <a:pPr lvl="2"/>
            <a:r>
              <a:rPr lang="cs-CZ" sz="1600" dirty="0"/>
              <a:t>za 1 týden sejmutí náplasťové / sádrové fixace</a:t>
            </a:r>
          </a:p>
          <a:p>
            <a:pPr lvl="2"/>
            <a:r>
              <a:rPr lang="cs-CZ" sz="1600" dirty="0"/>
              <a:t> v odstupu měsíců / roku</a:t>
            </a:r>
          </a:p>
          <a:p>
            <a:pPr lvl="3"/>
            <a:r>
              <a:rPr lang="cs-CZ" sz="1400" dirty="0" err="1"/>
              <a:t>septoplastika</a:t>
            </a:r>
            <a:endParaRPr lang="cs-CZ" sz="1400" dirty="0"/>
          </a:p>
          <a:p>
            <a:pPr lvl="4"/>
            <a:r>
              <a:rPr lang="cs-CZ" sz="1400" dirty="0"/>
              <a:t>v případě deviace nosního septa či zhoršené nosní průchodnosti </a:t>
            </a:r>
          </a:p>
          <a:p>
            <a:pPr lvl="3"/>
            <a:r>
              <a:rPr lang="cs-CZ" sz="1400" dirty="0" err="1"/>
              <a:t>rinoplastika</a:t>
            </a:r>
            <a:endParaRPr lang="cs-CZ" sz="1400" dirty="0"/>
          </a:p>
          <a:p>
            <a:pPr lvl="4"/>
            <a:r>
              <a:rPr lang="cs-CZ" sz="1400" dirty="0"/>
              <a:t>v případě deformity vnějšku nosu </a:t>
            </a:r>
          </a:p>
          <a:p>
            <a:pPr lvl="3"/>
            <a:r>
              <a:rPr lang="cs-CZ" sz="1400" dirty="0" err="1"/>
              <a:t>septorinoplastika</a:t>
            </a:r>
            <a:endParaRPr lang="cs-CZ" sz="1400" dirty="0"/>
          </a:p>
          <a:p>
            <a:pPr lvl="4"/>
            <a:r>
              <a:rPr lang="cs-CZ" sz="1400" dirty="0"/>
              <a:t>v případě kombinace obou problémů</a:t>
            </a:r>
          </a:p>
          <a:p>
            <a:endParaRPr lang="cs-CZ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347C284-3ADC-DD43-844F-F32D6B95F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8060"/>
            <a:ext cx="1153773" cy="875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59A626-DD9A-1443-A4C2-322A7929E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8817"/>
            <a:ext cx="1153773" cy="875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690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67744" y="116632"/>
            <a:ext cx="6552728" cy="936104"/>
          </a:xfrm>
        </p:spPr>
        <p:txBody>
          <a:bodyPr/>
          <a:lstStyle/>
          <a:p>
            <a:r>
              <a:rPr lang="cs-CZ" sz="2800" dirty="0"/>
              <a:t>NOS II. </a:t>
            </a:r>
            <a:br>
              <a:rPr lang="cs-CZ" sz="2800" dirty="0"/>
            </a:br>
            <a:r>
              <a:rPr lang="cs-CZ" sz="2800" dirty="0"/>
              <a:t>zlomeniny obličejového skeletu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268760"/>
            <a:ext cx="8856984" cy="560107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1800" dirty="0">
                <a:solidFill>
                  <a:srgbClr val="C00000"/>
                </a:solidFill>
              </a:rPr>
              <a:t>klasifikace fraktur </a:t>
            </a:r>
            <a:r>
              <a:rPr lang="cs-CZ" altLang="cs-CZ" sz="1800" dirty="0" err="1">
                <a:solidFill>
                  <a:srgbClr val="C00000"/>
                </a:solidFill>
              </a:rPr>
              <a:t>splanchnokrania</a:t>
            </a:r>
            <a:r>
              <a:rPr lang="cs-CZ" altLang="cs-CZ" sz="1800" dirty="0">
                <a:solidFill>
                  <a:srgbClr val="C00000"/>
                </a:solidFill>
              </a:rPr>
              <a:t>   </a:t>
            </a:r>
          </a:p>
          <a:p>
            <a:pPr lvl="2">
              <a:lnSpc>
                <a:spcPct val="80000"/>
              </a:lnSpc>
            </a:pPr>
            <a:r>
              <a:rPr lang="cs-CZ" altLang="cs-CZ" sz="1600" b="1" dirty="0"/>
              <a:t>horní obličejová etáž </a:t>
            </a:r>
          </a:p>
          <a:p>
            <a:pPr lvl="3">
              <a:lnSpc>
                <a:spcPct val="80000"/>
              </a:lnSpc>
            </a:pPr>
            <a:r>
              <a:rPr lang="cs-CZ" altLang="cs-CZ" sz="1400" dirty="0"/>
              <a:t>zlomeniny čelní kosti</a:t>
            </a:r>
          </a:p>
          <a:p>
            <a:pPr lvl="4">
              <a:lnSpc>
                <a:spcPct val="80000"/>
              </a:lnSpc>
            </a:pPr>
            <a:r>
              <a:rPr lang="cs-CZ" altLang="cs-CZ" sz="1400" dirty="0"/>
              <a:t>impresivní , tříštivé / nedislokované</a:t>
            </a:r>
          </a:p>
          <a:p>
            <a:pPr lvl="3">
              <a:lnSpc>
                <a:spcPct val="80000"/>
              </a:lnSpc>
            </a:pPr>
            <a:r>
              <a:rPr lang="cs-CZ" altLang="cs-CZ" sz="1400" dirty="0" err="1"/>
              <a:t>frontobazální</a:t>
            </a:r>
            <a:r>
              <a:rPr lang="cs-CZ" altLang="cs-CZ" sz="1400" dirty="0"/>
              <a:t> fraktury</a:t>
            </a:r>
          </a:p>
          <a:p>
            <a:pPr lvl="4">
              <a:lnSpc>
                <a:spcPct val="80000"/>
              </a:lnSpc>
            </a:pPr>
            <a:r>
              <a:rPr lang="cs-CZ" altLang="cs-CZ" sz="1400" dirty="0" err="1"/>
              <a:t>rinolikvora</a:t>
            </a:r>
            <a:r>
              <a:rPr lang="cs-CZ" altLang="cs-CZ" sz="1400" dirty="0"/>
              <a:t>, </a:t>
            </a:r>
            <a:r>
              <a:rPr lang="cs-CZ" altLang="cs-CZ" sz="1400" dirty="0" err="1"/>
              <a:t>pneumocefalus</a:t>
            </a:r>
            <a:endParaRPr lang="cs-CZ" altLang="cs-CZ" sz="1400" dirty="0"/>
          </a:p>
          <a:p>
            <a:pPr lvl="4">
              <a:lnSpc>
                <a:spcPct val="80000"/>
              </a:lnSpc>
            </a:pPr>
            <a:endParaRPr lang="cs-CZ" altLang="cs-CZ" sz="1400" dirty="0"/>
          </a:p>
          <a:p>
            <a:pPr lvl="2">
              <a:lnSpc>
                <a:spcPct val="80000"/>
              </a:lnSpc>
            </a:pPr>
            <a:r>
              <a:rPr lang="cs-CZ" altLang="cs-CZ" sz="1600" b="1" dirty="0"/>
              <a:t>střední obličejová etáž </a:t>
            </a:r>
          </a:p>
          <a:p>
            <a:pPr lvl="3">
              <a:lnSpc>
                <a:spcPct val="80000"/>
              </a:lnSpc>
            </a:pPr>
            <a:r>
              <a:rPr lang="cs-CZ" altLang="cs-CZ" sz="1400" dirty="0"/>
              <a:t>laterální zlomeniny </a:t>
            </a:r>
          </a:p>
          <a:p>
            <a:pPr lvl="4">
              <a:lnSpc>
                <a:spcPct val="80000"/>
              </a:lnSpc>
            </a:pPr>
            <a:r>
              <a:rPr lang="cs-CZ" altLang="cs-CZ" sz="1400" dirty="0"/>
              <a:t>zlomenina jařmového oblouku</a:t>
            </a:r>
          </a:p>
          <a:p>
            <a:pPr lvl="4">
              <a:lnSpc>
                <a:spcPct val="80000"/>
              </a:lnSpc>
            </a:pPr>
            <a:r>
              <a:rPr lang="cs-CZ" altLang="cs-CZ" sz="1400" dirty="0"/>
              <a:t>zlomenina </a:t>
            </a:r>
            <a:r>
              <a:rPr lang="cs-CZ" altLang="cs-CZ" sz="1400" dirty="0" err="1"/>
              <a:t>zygomatikomaxilárního</a:t>
            </a:r>
            <a:r>
              <a:rPr lang="cs-CZ" altLang="cs-CZ" sz="1400" dirty="0"/>
              <a:t> komplexu</a:t>
            </a:r>
          </a:p>
          <a:p>
            <a:pPr lvl="4">
              <a:lnSpc>
                <a:spcPct val="80000"/>
              </a:lnSpc>
            </a:pPr>
            <a:r>
              <a:rPr lang="cs-CZ" sz="1400" dirty="0"/>
              <a:t>hydraulická zlomenina spodiny očnice </a:t>
            </a:r>
            <a:endParaRPr lang="cs-CZ" altLang="cs-CZ" sz="1400" dirty="0"/>
          </a:p>
          <a:p>
            <a:pPr lvl="3">
              <a:lnSpc>
                <a:spcPct val="80000"/>
              </a:lnSpc>
            </a:pPr>
            <a:r>
              <a:rPr lang="cs-CZ" altLang="cs-CZ" sz="1400" dirty="0"/>
              <a:t>centrální zlomeniny </a:t>
            </a:r>
          </a:p>
          <a:p>
            <a:pPr lvl="4">
              <a:lnSpc>
                <a:spcPct val="80000"/>
              </a:lnSpc>
            </a:pPr>
            <a:r>
              <a:rPr lang="cs-CZ" sz="1400" dirty="0"/>
              <a:t>zlomeniny nosních kůstek</a:t>
            </a:r>
          </a:p>
          <a:p>
            <a:pPr lvl="4">
              <a:lnSpc>
                <a:spcPct val="80000"/>
              </a:lnSpc>
            </a:pPr>
            <a:r>
              <a:rPr lang="cs-CZ" sz="1400" dirty="0" err="1"/>
              <a:t>nazomaxilární</a:t>
            </a:r>
            <a:r>
              <a:rPr lang="cs-CZ" sz="1400" dirty="0"/>
              <a:t> zlomeniny</a:t>
            </a:r>
          </a:p>
          <a:p>
            <a:pPr lvl="4">
              <a:lnSpc>
                <a:spcPct val="80000"/>
              </a:lnSpc>
            </a:pPr>
            <a:r>
              <a:rPr lang="cs-CZ" sz="1400" dirty="0"/>
              <a:t>zlomeniny alveolárního výběžku</a:t>
            </a:r>
          </a:p>
          <a:p>
            <a:pPr lvl="4">
              <a:lnSpc>
                <a:spcPct val="80000"/>
              </a:lnSpc>
            </a:pPr>
            <a:r>
              <a:rPr lang="cs-CZ" sz="1400" dirty="0"/>
              <a:t>sagitální zlomeniny horních čelistí a kostěného patra</a:t>
            </a:r>
          </a:p>
          <a:p>
            <a:pPr lvl="4">
              <a:lnSpc>
                <a:spcPct val="80000"/>
              </a:lnSpc>
            </a:pPr>
            <a:r>
              <a:rPr lang="cs-CZ" sz="1400" dirty="0"/>
              <a:t>dolní </a:t>
            </a:r>
            <a:r>
              <a:rPr lang="cs-CZ" sz="1400" dirty="0" err="1"/>
              <a:t>subzygomatická</a:t>
            </a:r>
            <a:r>
              <a:rPr lang="cs-CZ" sz="1400" dirty="0"/>
              <a:t> zlomenina (</a:t>
            </a:r>
            <a:r>
              <a:rPr lang="cs-CZ" sz="1400" dirty="0" err="1"/>
              <a:t>LeFort</a:t>
            </a:r>
            <a:r>
              <a:rPr lang="cs-CZ" sz="1400" dirty="0"/>
              <a:t> I) </a:t>
            </a:r>
          </a:p>
          <a:p>
            <a:pPr lvl="4">
              <a:lnSpc>
                <a:spcPct val="80000"/>
              </a:lnSpc>
            </a:pPr>
            <a:r>
              <a:rPr lang="cs-CZ" sz="1400" dirty="0"/>
              <a:t>horní </a:t>
            </a:r>
            <a:r>
              <a:rPr lang="cs-CZ" sz="1400" dirty="0" err="1"/>
              <a:t>subzygomatická</a:t>
            </a:r>
            <a:r>
              <a:rPr lang="cs-CZ" sz="1400" dirty="0"/>
              <a:t> zlomenina (</a:t>
            </a:r>
            <a:r>
              <a:rPr lang="cs-CZ" sz="1400" dirty="0" err="1"/>
              <a:t>LeFort</a:t>
            </a:r>
            <a:r>
              <a:rPr lang="cs-CZ" sz="1400" dirty="0"/>
              <a:t> II) </a:t>
            </a:r>
          </a:p>
          <a:p>
            <a:pPr lvl="4">
              <a:lnSpc>
                <a:spcPct val="80000"/>
              </a:lnSpc>
            </a:pPr>
            <a:r>
              <a:rPr lang="cs-CZ" sz="1400" dirty="0" err="1"/>
              <a:t>suprazygomatická</a:t>
            </a:r>
            <a:r>
              <a:rPr lang="cs-CZ" sz="1400" dirty="0"/>
              <a:t> zlomenina maxily a jařmové kosti (</a:t>
            </a:r>
            <a:r>
              <a:rPr lang="cs-CZ" sz="1400" dirty="0" err="1"/>
              <a:t>Le</a:t>
            </a:r>
            <a:r>
              <a:rPr lang="cs-CZ" sz="1400" dirty="0"/>
              <a:t> </a:t>
            </a:r>
            <a:r>
              <a:rPr lang="cs-CZ" sz="1400" dirty="0" err="1"/>
              <a:t>Fort</a:t>
            </a:r>
            <a:r>
              <a:rPr lang="cs-CZ" sz="1400" dirty="0"/>
              <a:t> III)</a:t>
            </a:r>
          </a:p>
          <a:p>
            <a:pPr lvl="4">
              <a:lnSpc>
                <a:spcPct val="80000"/>
              </a:lnSpc>
            </a:pPr>
            <a:endParaRPr lang="cs-CZ" sz="1400" dirty="0"/>
          </a:p>
          <a:p>
            <a:pPr lvl="2">
              <a:lnSpc>
                <a:spcPct val="80000"/>
              </a:lnSpc>
            </a:pPr>
            <a:r>
              <a:rPr lang="cs-CZ" altLang="cs-CZ" sz="1600" b="1" dirty="0"/>
              <a:t>dolní obličejová etáž</a:t>
            </a:r>
          </a:p>
          <a:p>
            <a:pPr lvl="3">
              <a:lnSpc>
                <a:spcPct val="80000"/>
              </a:lnSpc>
            </a:pPr>
            <a:r>
              <a:rPr lang="cs-CZ" altLang="cs-CZ" sz="1400" dirty="0"/>
              <a:t>zlomeniny mandibuly</a:t>
            </a:r>
          </a:p>
          <a:p>
            <a:pPr lvl="3">
              <a:lnSpc>
                <a:spcPct val="80000"/>
              </a:lnSpc>
            </a:pPr>
            <a:r>
              <a:rPr lang="cs-CZ" altLang="cs-CZ" sz="1400" dirty="0"/>
              <a:t>trauma </a:t>
            </a:r>
            <a:r>
              <a:rPr lang="cs-CZ" altLang="cs-CZ" sz="1400" dirty="0" err="1"/>
              <a:t>tenmporomandibulárního</a:t>
            </a:r>
            <a:r>
              <a:rPr lang="cs-CZ" altLang="cs-CZ" sz="1400" dirty="0"/>
              <a:t> skloubení</a:t>
            </a:r>
          </a:p>
          <a:p>
            <a:endParaRPr lang="cs-C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05DDBF-36EF-E740-806C-E2AEACBA0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3274"/>
            <a:ext cx="1058872" cy="80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893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II. </a:t>
            </a:r>
            <a:br>
              <a:rPr lang="cs-CZ" sz="2800" dirty="0"/>
            </a:br>
            <a:r>
              <a:rPr lang="cs-CZ" sz="2800" dirty="0"/>
              <a:t>zlomeniny obličejového skeletu</a:t>
            </a:r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27" y="2411762"/>
            <a:ext cx="3679025" cy="3714401"/>
          </a:xfrm>
        </p:spPr>
      </p:pic>
      <p:pic>
        <p:nvPicPr>
          <p:cNvPr id="13" name="Zástupný symbol pro obsah 12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591" y="2411762"/>
            <a:ext cx="3679026" cy="3714401"/>
          </a:xfrm>
        </p:spPr>
      </p:pic>
      <p:sp>
        <p:nvSpPr>
          <p:cNvPr id="12" name="TextovéPole 11"/>
          <p:cNvSpPr txBox="1"/>
          <p:nvPr/>
        </p:nvSpPr>
        <p:spPr>
          <a:xfrm>
            <a:off x="454646" y="6350822"/>
            <a:ext cx="36724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</a:t>
            </a:r>
            <a:r>
              <a:rPr lang="en-US" sz="1200" i="1" dirty="0"/>
              <a:t>[online cit. 6.4.2020]https://radiopaedia.org</a:t>
            </a:r>
            <a:r>
              <a:rPr lang="cs-CZ" sz="1200" i="1" dirty="0"/>
              <a:t> 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4644008" y="6350822"/>
            <a:ext cx="47525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</a:t>
            </a:r>
            <a:r>
              <a:rPr lang="en-US" sz="1200" i="1" dirty="0"/>
              <a:t>[online cit. 6.4.2020]https://radiopaedia.org</a:t>
            </a:r>
            <a:r>
              <a:rPr lang="cs-CZ" sz="1200" i="1" dirty="0"/>
              <a:t> </a:t>
            </a:r>
          </a:p>
          <a:p>
            <a:endParaRPr lang="cs-CZ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395536" y="1531531"/>
            <a:ext cx="3672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impresivní zlomenina čelní, kosti 3D rekonstrukce 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4572000" y="1555939"/>
            <a:ext cx="4248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impresivní zlomenina čelní kosti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E1F89220-616C-8A48-BD92-D7048B29C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8913"/>
            <a:ext cx="1008112" cy="764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EF343293-11CD-ED43-987D-DC2322044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3274"/>
            <a:ext cx="1058872" cy="80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980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II. </a:t>
            </a:r>
            <a:br>
              <a:rPr lang="cs-CZ" sz="2800" dirty="0"/>
            </a:br>
            <a:r>
              <a:rPr lang="cs-CZ" sz="2800" dirty="0"/>
              <a:t>zlomeniny obličejového skeletu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128247"/>
            <a:ext cx="2448272" cy="3906232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3000"/>
                    </a14:imgEffect>
                    <a14:imgEffect>
                      <a14:brightnessContrast bright="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899" y="2131115"/>
            <a:ext cx="4029615" cy="3868858"/>
          </a:xfrm>
        </p:spPr>
      </p:pic>
      <p:sp>
        <p:nvSpPr>
          <p:cNvPr id="6" name="TextovéPole 5"/>
          <p:cNvSpPr txBox="1"/>
          <p:nvPr/>
        </p:nvSpPr>
        <p:spPr>
          <a:xfrm>
            <a:off x="323528" y="1332781"/>
            <a:ext cx="3960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zlomenina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zygomatikomaxilárního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komplexu 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11560" y="6315957"/>
            <a:ext cx="36724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</a:t>
            </a:r>
            <a:r>
              <a:rPr lang="en-US" sz="1200" i="1" dirty="0"/>
              <a:t>[online cit. 6.4.2020]http://www.eorl.cz</a:t>
            </a:r>
            <a:endParaRPr lang="cs-CZ" sz="1200" i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4860032" y="6303803"/>
            <a:ext cx="3960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</a:t>
            </a:r>
            <a:r>
              <a:rPr lang="en-US" sz="1200" i="1" dirty="0"/>
              <a:t>[online cit.6.4.2020]</a:t>
            </a:r>
            <a:r>
              <a:rPr lang="cs-CZ" sz="1200" i="1" dirty="0"/>
              <a:t>https://www.researchgate.net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761334" y="1332781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zlomenina jařmového oblouku</a:t>
            </a:r>
          </a:p>
        </p:txBody>
      </p:sp>
      <p:sp>
        <p:nvSpPr>
          <p:cNvPr id="11" name="Šipka doprava 10"/>
          <p:cNvSpPr/>
          <p:nvPr/>
        </p:nvSpPr>
        <p:spPr>
          <a:xfrm rot="7334408">
            <a:off x="6461653" y="2852955"/>
            <a:ext cx="561028" cy="16010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6D11A37-198C-294B-B758-493142527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8913"/>
            <a:ext cx="963971" cy="731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97333EA9-AE6B-2641-BB75-4007AEE03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3274"/>
            <a:ext cx="1058872" cy="80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764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II. </a:t>
            </a:r>
            <a:br>
              <a:rPr lang="cs-CZ" sz="2800" dirty="0"/>
            </a:br>
            <a:r>
              <a:rPr lang="cs-CZ" sz="2800" dirty="0"/>
              <a:t>zlomeniny obličejového skeletu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935005"/>
            <a:ext cx="6696744" cy="3387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95536" y="1300699"/>
            <a:ext cx="8496944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609600" indent="-60960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LeFort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I:   dolní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subzygomatická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zlomenina</a:t>
            </a:r>
          </a:p>
          <a:p>
            <a:pPr marL="609600" indent="-60960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LeFort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II:  horní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subzygomatická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zlomenina</a:t>
            </a:r>
          </a:p>
          <a:p>
            <a:pPr marL="609600" indent="-60960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LeFort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III: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suprazygomatická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zlomenina 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(odlomení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splanchnokrania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od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neurokrania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483768" y="6322615"/>
            <a:ext cx="46283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Zdroj</a:t>
            </a:r>
            <a:r>
              <a:rPr lang="en-GB" sz="1200" dirty="0"/>
              <a:t> </a:t>
            </a:r>
            <a:r>
              <a:rPr lang="cs-CZ" sz="1200" dirty="0"/>
              <a:t>obr.: </a:t>
            </a:r>
            <a:r>
              <a:rPr lang="en-GB" sz="1200" dirty="0"/>
              <a:t>[online cit.6.4.2020]</a:t>
            </a:r>
            <a:r>
              <a:rPr lang="cs-CZ" sz="1200" dirty="0"/>
              <a:t>http://www.drlarrywolford.com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204F01F4-F632-8140-9147-0C9A1EC9B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8640"/>
            <a:ext cx="94901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39E0BDF1-DA15-5B41-95EF-EB86AF6AE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3274"/>
            <a:ext cx="1058872" cy="80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181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55776" y="11857"/>
            <a:ext cx="6192688" cy="1008112"/>
          </a:xfrm>
        </p:spPr>
        <p:txBody>
          <a:bodyPr/>
          <a:lstStyle/>
          <a:p>
            <a:r>
              <a:rPr lang="cs-CZ" sz="2800" dirty="0"/>
              <a:t>NOS II. </a:t>
            </a:r>
            <a:br>
              <a:rPr lang="cs-CZ" sz="2800" dirty="0"/>
            </a:br>
            <a:r>
              <a:rPr lang="cs-CZ" sz="2800" dirty="0"/>
              <a:t>zlomeniny obličejového skeletu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72759"/>
            <a:ext cx="4300943" cy="3268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539552" y="1556792"/>
            <a:ext cx="590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zlomenina spodiny očnice –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blow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out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fracture</a:t>
            </a:r>
            <a:endParaRPr lang="cs-CZ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337196"/>
            <a:ext cx="4344119" cy="3435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Šipka doprava 3"/>
          <p:cNvSpPr/>
          <p:nvPr/>
        </p:nvSpPr>
        <p:spPr>
          <a:xfrm rot="12356728">
            <a:off x="6164240" y="4908261"/>
            <a:ext cx="651002" cy="1121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4644008" y="6021288"/>
            <a:ext cx="43441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obr: :  Fotoarchiv KOCHHK FN u sv. Anny a LF MU 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39552" y="6033074"/>
            <a:ext cx="4032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obr: :  Fotoarchiv KOCHHK FN u sv. Anny a LF MU 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BADDE4FF-211B-4E43-B4C8-4E6D56B7E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65489"/>
            <a:ext cx="1153773" cy="875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12A11CB1-906D-344C-819D-3F4B0EFB5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68660"/>
            <a:ext cx="1058872" cy="80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421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67744" y="188640"/>
            <a:ext cx="6552728" cy="1080120"/>
          </a:xfrm>
        </p:spPr>
        <p:txBody>
          <a:bodyPr/>
          <a:lstStyle/>
          <a:p>
            <a:r>
              <a:rPr lang="cs-CZ" sz="2800" dirty="0"/>
              <a:t>NOS II. </a:t>
            </a:r>
            <a:br>
              <a:rPr lang="cs-CZ" sz="2800" dirty="0"/>
            </a:br>
            <a:r>
              <a:rPr lang="cs-CZ" sz="2800" dirty="0"/>
              <a:t>zlomeniny obličejového skeletu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268760"/>
            <a:ext cx="8496944" cy="5328592"/>
          </a:xfrm>
        </p:spPr>
        <p:txBody>
          <a:bodyPr/>
          <a:lstStyle/>
          <a:p>
            <a:pPr>
              <a:buClr>
                <a:srgbClr val="FF0000"/>
              </a:buClr>
            </a:pPr>
            <a:r>
              <a:rPr lang="cs-CZ" sz="2000" dirty="0">
                <a:solidFill>
                  <a:srgbClr val="C00000"/>
                </a:solidFill>
              </a:rPr>
              <a:t>klinické příznaky</a:t>
            </a:r>
          </a:p>
          <a:p>
            <a:pPr lvl="1">
              <a:buClr>
                <a:srgbClr val="FF0000"/>
              </a:buClr>
            </a:pPr>
            <a:r>
              <a:rPr lang="cs-CZ" altLang="cs-CZ" sz="1600" dirty="0"/>
              <a:t>bolest</a:t>
            </a:r>
          </a:p>
          <a:p>
            <a:pPr lvl="1">
              <a:buClr>
                <a:srgbClr val="FF0000"/>
              </a:buClr>
            </a:pPr>
            <a:r>
              <a:rPr lang="cs-CZ" altLang="cs-CZ" sz="1600" dirty="0"/>
              <a:t>epistaxe</a:t>
            </a:r>
          </a:p>
          <a:p>
            <a:pPr lvl="1">
              <a:buClr>
                <a:srgbClr val="FF0000"/>
              </a:buClr>
            </a:pPr>
            <a:r>
              <a:rPr lang="cs-CZ" altLang="cs-CZ" sz="1600" dirty="0"/>
              <a:t>deformity obličeje </a:t>
            </a:r>
          </a:p>
          <a:p>
            <a:pPr lvl="2">
              <a:buClr>
                <a:srgbClr val="FF0000"/>
              </a:buClr>
            </a:pPr>
            <a:r>
              <a:rPr lang="cs-CZ" altLang="cs-CZ" sz="1400" dirty="0"/>
              <a:t>otoky</a:t>
            </a:r>
          </a:p>
          <a:p>
            <a:pPr lvl="2">
              <a:buClr>
                <a:srgbClr val="FF0000"/>
              </a:buClr>
            </a:pPr>
            <a:r>
              <a:rPr lang="cs-CZ" altLang="cs-CZ" sz="1400" dirty="0"/>
              <a:t>hematomy </a:t>
            </a:r>
          </a:p>
          <a:p>
            <a:pPr lvl="3">
              <a:buClr>
                <a:srgbClr val="FF0000"/>
              </a:buClr>
            </a:pPr>
            <a:r>
              <a:rPr lang="cs-CZ" altLang="cs-CZ" sz="1400" dirty="0"/>
              <a:t>brýlový hematom</a:t>
            </a:r>
          </a:p>
          <a:p>
            <a:pPr lvl="2">
              <a:buClr>
                <a:srgbClr val="FF0000"/>
              </a:buClr>
            </a:pPr>
            <a:r>
              <a:rPr lang="cs-CZ" altLang="cs-CZ" sz="1400" dirty="0"/>
              <a:t>podkožní emfyzém (únik vzduchu z PND)</a:t>
            </a:r>
          </a:p>
          <a:p>
            <a:pPr lvl="1">
              <a:buClr>
                <a:srgbClr val="FF0000"/>
              </a:buClr>
            </a:pPr>
            <a:r>
              <a:rPr lang="cs-CZ" altLang="cs-CZ" sz="1600" dirty="0"/>
              <a:t>patologická pohyblivost úlomků, krepitace</a:t>
            </a:r>
          </a:p>
          <a:p>
            <a:pPr lvl="1">
              <a:buClr>
                <a:srgbClr val="FF0000"/>
              </a:buClr>
            </a:pPr>
            <a:r>
              <a:rPr lang="cs-CZ" altLang="cs-CZ" sz="1600" dirty="0"/>
              <a:t>poruchy okluse, mastikace a fonace</a:t>
            </a:r>
          </a:p>
          <a:p>
            <a:pPr lvl="1">
              <a:buClr>
                <a:srgbClr val="FF0000"/>
              </a:buClr>
            </a:pPr>
            <a:r>
              <a:rPr lang="cs-CZ" altLang="cs-CZ" sz="1600" dirty="0"/>
              <a:t>poruchy pohybu bulbů, diplopie </a:t>
            </a:r>
          </a:p>
          <a:p>
            <a:pPr lvl="1">
              <a:buClr>
                <a:srgbClr val="FF0000"/>
              </a:buClr>
            </a:pPr>
            <a:r>
              <a:rPr lang="cs-CZ" altLang="cs-CZ" sz="1600" dirty="0"/>
              <a:t>příznaky poranění hlavových nervů </a:t>
            </a:r>
          </a:p>
          <a:p>
            <a:pPr lvl="2">
              <a:buClr>
                <a:srgbClr val="FF0000"/>
              </a:buClr>
            </a:pPr>
            <a:r>
              <a:rPr lang="cs-CZ" altLang="cs-CZ" sz="1400" dirty="0" err="1"/>
              <a:t>n.I</a:t>
            </a:r>
            <a:r>
              <a:rPr lang="cs-CZ" altLang="cs-CZ" sz="1400" dirty="0"/>
              <a:t> - </a:t>
            </a:r>
            <a:r>
              <a:rPr lang="cs-CZ" altLang="cs-CZ" sz="1400" dirty="0" err="1"/>
              <a:t>n.VII</a:t>
            </a:r>
            <a:endParaRPr lang="cs-CZ" altLang="cs-CZ" sz="1400" dirty="0"/>
          </a:p>
          <a:p>
            <a:pPr lvl="1">
              <a:buClr>
                <a:srgbClr val="FF0000"/>
              </a:buClr>
            </a:pPr>
            <a:r>
              <a:rPr lang="cs-CZ" altLang="cs-CZ" sz="1600" dirty="0" err="1"/>
              <a:t>likvorea</a:t>
            </a:r>
            <a:r>
              <a:rPr lang="cs-CZ" altLang="cs-CZ" sz="1600" dirty="0"/>
              <a:t>, </a:t>
            </a:r>
            <a:r>
              <a:rPr lang="cs-CZ" altLang="cs-CZ" sz="1600" dirty="0" err="1"/>
              <a:t>pneumocefalus</a:t>
            </a:r>
            <a:endParaRPr lang="cs-CZ" altLang="cs-CZ" sz="1600" dirty="0"/>
          </a:p>
          <a:p>
            <a:pPr lvl="2">
              <a:buClr>
                <a:srgbClr val="FF0000"/>
              </a:buClr>
            </a:pPr>
            <a:r>
              <a:rPr lang="cs-CZ" altLang="cs-CZ" sz="1400" dirty="0"/>
              <a:t>při zlomeninách báze lební s roztržením tvrdé pleny mozkové</a:t>
            </a:r>
            <a:endParaRPr lang="cs-CZ" sz="14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31A62F4-33FB-2F4A-9643-6C71B8B37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91055"/>
            <a:ext cx="945829" cy="717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961521-652C-C447-BD92-8816481C1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3274"/>
            <a:ext cx="1058872" cy="80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093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II. </a:t>
            </a:r>
            <a:br>
              <a:rPr lang="cs-CZ" sz="2800" dirty="0"/>
            </a:br>
            <a:r>
              <a:rPr lang="cs-CZ" sz="2800" dirty="0"/>
              <a:t>zlomeniny obličejového skeletu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340768"/>
            <a:ext cx="8784976" cy="5517232"/>
          </a:xfrm>
        </p:spPr>
        <p:txBody>
          <a:bodyPr/>
          <a:lstStyle/>
          <a:p>
            <a:pPr>
              <a:buClr>
                <a:srgbClr val="FF0000"/>
              </a:buClr>
            </a:pPr>
            <a:r>
              <a:rPr lang="cs-CZ" sz="2000" dirty="0">
                <a:solidFill>
                  <a:srgbClr val="C00000"/>
                </a:solidFill>
              </a:rPr>
              <a:t>diagnostika</a:t>
            </a:r>
          </a:p>
          <a:p>
            <a:pPr lvl="1">
              <a:lnSpc>
                <a:spcPct val="90000"/>
              </a:lnSpc>
              <a:buClr>
                <a:srgbClr val="FF0000"/>
              </a:buClr>
              <a:buSzPct val="60000"/>
              <a:defRPr/>
            </a:pPr>
            <a:r>
              <a:rPr lang="cs-CZ" sz="1600" dirty="0"/>
              <a:t>anamnéza </a:t>
            </a:r>
          </a:p>
          <a:p>
            <a:pPr lvl="2">
              <a:lnSpc>
                <a:spcPct val="90000"/>
              </a:lnSpc>
              <a:buClr>
                <a:srgbClr val="FF0000"/>
              </a:buClr>
              <a:buSzPct val="60000"/>
              <a:defRPr/>
            </a:pPr>
            <a:r>
              <a:rPr lang="cs-CZ" sz="1400" dirty="0"/>
              <a:t>příčina úrazu, směr působící síly, předchozí úrazy a operace</a:t>
            </a:r>
          </a:p>
          <a:p>
            <a:pPr lvl="1">
              <a:lnSpc>
                <a:spcPct val="90000"/>
              </a:lnSpc>
              <a:buClr>
                <a:srgbClr val="FF0000"/>
              </a:buClr>
              <a:buSzPct val="60000"/>
              <a:defRPr/>
            </a:pPr>
            <a:r>
              <a:rPr lang="cs-CZ" sz="1600" dirty="0"/>
              <a:t>klinické vyšetření</a:t>
            </a:r>
          </a:p>
          <a:p>
            <a:pPr lvl="2">
              <a:lnSpc>
                <a:spcPct val="90000"/>
              </a:lnSpc>
              <a:buClr>
                <a:srgbClr val="FF0000"/>
              </a:buClr>
              <a:buSzPct val="60000"/>
              <a:defRPr/>
            </a:pPr>
            <a:r>
              <a:rPr lang="cs-CZ" sz="1400" dirty="0">
                <a:solidFill>
                  <a:srgbClr val="C00000"/>
                </a:solidFill>
              </a:rPr>
              <a:t>otoskopie</a:t>
            </a:r>
          </a:p>
          <a:p>
            <a:pPr lvl="3">
              <a:lnSpc>
                <a:spcPct val="90000"/>
              </a:lnSpc>
              <a:buClr>
                <a:srgbClr val="FF0000"/>
              </a:buClr>
              <a:buSzPct val="60000"/>
              <a:defRPr/>
            </a:pPr>
            <a:r>
              <a:rPr lang="cs-CZ" sz="1400" dirty="0"/>
              <a:t>vyloučení deformity zvukovodu, </a:t>
            </a:r>
            <a:r>
              <a:rPr lang="cs-CZ" sz="1400" dirty="0" err="1"/>
              <a:t>hemotympana</a:t>
            </a:r>
            <a:endParaRPr lang="cs-CZ" sz="1400" dirty="0"/>
          </a:p>
          <a:p>
            <a:pPr lvl="2">
              <a:lnSpc>
                <a:spcPct val="90000"/>
              </a:lnSpc>
              <a:buClr>
                <a:srgbClr val="FF0000"/>
              </a:buClr>
              <a:buSzPct val="60000"/>
              <a:defRPr/>
            </a:pPr>
            <a:r>
              <a:rPr lang="cs-CZ" sz="1400" dirty="0">
                <a:solidFill>
                  <a:srgbClr val="C00000"/>
                </a:solidFill>
              </a:rPr>
              <a:t>přední, zadní rinoskopie, </a:t>
            </a:r>
            <a:r>
              <a:rPr lang="cs-CZ" sz="1400" dirty="0" err="1">
                <a:solidFill>
                  <a:srgbClr val="C00000"/>
                </a:solidFill>
              </a:rPr>
              <a:t>rinoendoskopie</a:t>
            </a:r>
            <a:endParaRPr lang="cs-CZ" sz="1400" dirty="0">
              <a:solidFill>
                <a:srgbClr val="C00000"/>
              </a:solidFill>
            </a:endParaRPr>
          </a:p>
          <a:p>
            <a:pPr lvl="3">
              <a:lnSpc>
                <a:spcPct val="90000"/>
              </a:lnSpc>
              <a:buClr>
                <a:srgbClr val="FF0000"/>
              </a:buClr>
              <a:buSzPct val="60000"/>
              <a:defRPr/>
            </a:pPr>
            <a:r>
              <a:rPr lang="cs-CZ" sz="1400" dirty="0"/>
              <a:t>epistaxe, CAVE </a:t>
            </a:r>
            <a:r>
              <a:rPr lang="cs-CZ" sz="1400" dirty="0" err="1"/>
              <a:t>likvorea</a:t>
            </a:r>
            <a:r>
              <a:rPr lang="cs-CZ" sz="1400" dirty="0"/>
              <a:t> (čirý výtok z nosu)  </a:t>
            </a:r>
          </a:p>
          <a:p>
            <a:pPr lvl="2">
              <a:lnSpc>
                <a:spcPct val="90000"/>
              </a:lnSpc>
              <a:buClr>
                <a:srgbClr val="FF0000"/>
              </a:buClr>
              <a:buSzPct val="60000"/>
              <a:defRPr/>
            </a:pPr>
            <a:r>
              <a:rPr lang="cs-CZ" sz="1400" dirty="0">
                <a:solidFill>
                  <a:srgbClr val="C00000"/>
                </a:solidFill>
              </a:rPr>
              <a:t>vyšetření dutiny ústní</a:t>
            </a:r>
          </a:p>
          <a:p>
            <a:pPr lvl="3">
              <a:lnSpc>
                <a:spcPct val="90000"/>
              </a:lnSpc>
              <a:buClr>
                <a:srgbClr val="FF0000"/>
              </a:buClr>
              <a:buSzPct val="60000"/>
              <a:defRPr/>
            </a:pPr>
            <a:r>
              <a:rPr lang="cs-CZ" sz="1400" dirty="0"/>
              <a:t>deformity, patologická pohyblivost alveolárních výběžků, tvrdého patra</a:t>
            </a:r>
          </a:p>
          <a:p>
            <a:pPr lvl="2">
              <a:lnSpc>
                <a:spcPct val="90000"/>
              </a:lnSpc>
              <a:buClr>
                <a:srgbClr val="FF0000"/>
              </a:buClr>
              <a:buSzPct val="60000"/>
              <a:defRPr/>
            </a:pPr>
            <a:r>
              <a:rPr lang="cs-CZ" sz="1400" dirty="0">
                <a:solidFill>
                  <a:srgbClr val="C00000"/>
                </a:solidFill>
              </a:rPr>
              <a:t>hltan, hrtan</a:t>
            </a:r>
          </a:p>
          <a:p>
            <a:pPr lvl="3">
              <a:lnSpc>
                <a:spcPct val="90000"/>
              </a:lnSpc>
              <a:buClr>
                <a:srgbClr val="FF0000"/>
              </a:buClr>
              <a:buSzPct val="60000"/>
              <a:defRPr/>
            </a:pPr>
            <a:r>
              <a:rPr lang="cs-CZ" sz="1400" dirty="0"/>
              <a:t>hematomy, otoky</a:t>
            </a:r>
          </a:p>
          <a:p>
            <a:pPr lvl="2">
              <a:lnSpc>
                <a:spcPct val="90000"/>
              </a:lnSpc>
              <a:buClr>
                <a:srgbClr val="FF0000"/>
              </a:buClr>
              <a:buSzPct val="60000"/>
              <a:defRPr/>
            </a:pPr>
            <a:r>
              <a:rPr lang="cs-CZ" sz="1400" dirty="0">
                <a:solidFill>
                  <a:srgbClr val="C00000"/>
                </a:solidFill>
              </a:rPr>
              <a:t>zevně</a:t>
            </a:r>
          </a:p>
          <a:p>
            <a:pPr lvl="3">
              <a:lnSpc>
                <a:spcPct val="90000"/>
              </a:lnSpc>
              <a:buClr>
                <a:srgbClr val="FF0000"/>
              </a:buClr>
              <a:buSzPct val="60000"/>
              <a:defRPr/>
            </a:pPr>
            <a:r>
              <a:rPr lang="cs-CZ" sz="1400" dirty="0" err="1"/>
              <a:t>periorbitální</a:t>
            </a:r>
            <a:r>
              <a:rPr lang="cs-CZ" sz="1400" dirty="0"/>
              <a:t> otoky a hematomy, krepitace měkkých tkání, pohyblivost bulbů, </a:t>
            </a:r>
            <a:r>
              <a:rPr lang="cs-CZ" sz="1400" dirty="0" err="1"/>
              <a:t>chemóza</a:t>
            </a:r>
            <a:r>
              <a:rPr lang="cs-CZ" sz="1400" dirty="0"/>
              <a:t> spojivky, </a:t>
            </a:r>
            <a:r>
              <a:rPr lang="cs-CZ" sz="1400" dirty="0" err="1"/>
              <a:t>exo</a:t>
            </a:r>
            <a:r>
              <a:rPr lang="cs-CZ" sz="1400" dirty="0"/>
              <a:t>-, či </a:t>
            </a:r>
            <a:r>
              <a:rPr lang="cs-CZ" sz="1400" dirty="0" err="1"/>
              <a:t>enoftalmus</a:t>
            </a:r>
            <a:r>
              <a:rPr lang="cs-CZ" sz="1400" dirty="0"/>
              <a:t>, porucha hybnosti mimických svalů, zhoršená citlivost ve tváři  </a:t>
            </a:r>
          </a:p>
          <a:p>
            <a:pPr lvl="1">
              <a:lnSpc>
                <a:spcPct val="90000"/>
              </a:lnSpc>
              <a:buClr>
                <a:srgbClr val="FF0000"/>
              </a:buClr>
              <a:buSzPct val="60000"/>
              <a:defRPr/>
            </a:pPr>
            <a:r>
              <a:rPr lang="cs-CZ" sz="1600" dirty="0"/>
              <a:t>CT vyšetření skeletu lebky </a:t>
            </a:r>
          </a:p>
          <a:p>
            <a:pPr lvl="1">
              <a:lnSpc>
                <a:spcPct val="90000"/>
              </a:lnSpc>
              <a:buClr>
                <a:srgbClr val="FF0000"/>
              </a:buClr>
              <a:buSzPct val="60000"/>
              <a:defRPr/>
            </a:pPr>
            <a:r>
              <a:rPr lang="cs-CZ" sz="1600" dirty="0"/>
              <a:t>oční vyšetření </a:t>
            </a:r>
          </a:p>
          <a:p>
            <a:pPr lvl="1">
              <a:lnSpc>
                <a:spcPct val="90000"/>
              </a:lnSpc>
              <a:buClr>
                <a:srgbClr val="FF0000"/>
              </a:buClr>
              <a:buSzPct val="60000"/>
              <a:defRPr/>
            </a:pPr>
            <a:r>
              <a:rPr lang="cs-CZ" sz="1600" dirty="0"/>
              <a:t>vyšetření čichu</a:t>
            </a:r>
          </a:p>
          <a:p>
            <a:endParaRPr lang="cs-CZ" sz="20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154E993-646A-0B49-8E18-85349B295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992" y="188641"/>
            <a:ext cx="891848" cy="676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AE4F04-393D-5F42-B3B1-AC6812703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3274"/>
            <a:ext cx="1058872" cy="80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411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NOS II.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cs-CZ" sz="1000" b="1" dirty="0">
                <a:solidFill>
                  <a:srgbClr val="FF0000"/>
                </a:solidFill>
              </a:rPr>
              <a:t>11.  Poruchy čichu	</a:t>
            </a:r>
            <a:r>
              <a:rPr lang="cs-CZ" sz="1000" dirty="0">
                <a:solidFill>
                  <a:srgbClr val="FF0000"/>
                </a:solidFill>
              </a:rPr>
              <a:t>		</a:t>
            </a:r>
            <a:endParaRPr lang="cs-CZ" sz="1000" b="1" i="1" dirty="0">
              <a:solidFill>
                <a:srgbClr val="FF0000"/>
              </a:solidFill>
            </a:endParaRPr>
          </a:p>
          <a:p>
            <a:pPr marL="0" lvl="0" indent="0">
              <a:buNone/>
            </a:pPr>
            <a:r>
              <a:rPr lang="cs-CZ" sz="1000" dirty="0">
                <a:solidFill>
                  <a:srgbClr val="FF0000"/>
                </a:solidFill>
              </a:rPr>
              <a:t>a.    anatomie čichového orgánu</a:t>
            </a:r>
            <a:endParaRPr lang="cs-CZ" sz="1000" b="1" dirty="0">
              <a:solidFill>
                <a:srgbClr val="FF0000"/>
              </a:solidFill>
            </a:endParaRPr>
          </a:p>
          <a:p>
            <a:pPr marL="0" lvl="0" indent="0">
              <a:buNone/>
            </a:pPr>
            <a:r>
              <a:rPr lang="cs-CZ" sz="1000" dirty="0">
                <a:solidFill>
                  <a:srgbClr val="FF0000"/>
                </a:solidFill>
              </a:rPr>
              <a:t>b.    diagnostika poruch čichu</a:t>
            </a:r>
            <a:endParaRPr lang="cs-CZ" sz="1000" b="1" i="1" dirty="0">
              <a:solidFill>
                <a:srgbClr val="FF0000"/>
              </a:solidFill>
            </a:endParaRPr>
          </a:p>
          <a:p>
            <a:pPr marL="0" lvl="0" indent="0">
              <a:buNone/>
            </a:pPr>
            <a:r>
              <a:rPr lang="cs-CZ" sz="1000" dirty="0">
                <a:solidFill>
                  <a:srgbClr val="FF0000"/>
                </a:solidFill>
              </a:rPr>
              <a:t>c.     funkce a poruchy čichu</a:t>
            </a:r>
          </a:p>
          <a:p>
            <a:pPr marL="228600" lvl="0" indent="-228600">
              <a:buAutoNum type="alphaLcPeriod" startAt="3"/>
            </a:pPr>
            <a:endParaRPr lang="cs-CZ" sz="1000" b="1" i="1" dirty="0"/>
          </a:p>
          <a:p>
            <a:pPr marL="0" lvl="0" indent="0">
              <a:buNone/>
            </a:pPr>
            <a:r>
              <a:rPr lang="cs-CZ" sz="1000" b="1" dirty="0"/>
              <a:t>12.  Úrazy nosu a vedlejších dutiny nosních</a:t>
            </a:r>
            <a:r>
              <a:rPr lang="cs-CZ" sz="1000" dirty="0"/>
              <a:t>	</a:t>
            </a:r>
          </a:p>
          <a:p>
            <a:pPr marL="0" lvl="0" indent="0">
              <a:buNone/>
            </a:pPr>
            <a:r>
              <a:rPr lang="cs-CZ" sz="1000" dirty="0"/>
              <a:t>a.    zlomeniny nosních kůstek</a:t>
            </a:r>
            <a:endParaRPr lang="cs-CZ" sz="1000" b="1" i="1" dirty="0"/>
          </a:p>
          <a:p>
            <a:pPr marL="0" lvl="0" indent="0">
              <a:buNone/>
            </a:pPr>
            <a:r>
              <a:rPr lang="cs-CZ" sz="1000" dirty="0"/>
              <a:t>b.     zlomeniny obličejového  skeletu</a:t>
            </a:r>
          </a:p>
          <a:p>
            <a:pPr marL="228600" lvl="0" indent="-228600">
              <a:buAutoNum type="alphaLcPeriod" startAt="2"/>
            </a:pPr>
            <a:endParaRPr lang="cs-CZ" sz="1000" b="1" dirty="0"/>
          </a:p>
          <a:p>
            <a:pPr marL="0" lvl="0" indent="0">
              <a:buNone/>
            </a:pPr>
            <a:r>
              <a:rPr lang="cs-CZ" sz="1000" b="1" dirty="0"/>
              <a:t>13.  Nádory nosu a </a:t>
            </a:r>
            <a:r>
              <a:rPr lang="cs-CZ" sz="1000" b="1" dirty="0" err="1"/>
              <a:t>paranazálních</a:t>
            </a:r>
            <a:r>
              <a:rPr lang="cs-CZ" sz="1000" b="1" dirty="0"/>
              <a:t> dutin</a:t>
            </a:r>
            <a:r>
              <a:rPr lang="cs-CZ" sz="1000" dirty="0"/>
              <a:t>	</a:t>
            </a:r>
          </a:p>
          <a:p>
            <a:pPr marL="0" lvl="0" indent="0">
              <a:buNone/>
            </a:pPr>
            <a:r>
              <a:rPr lang="cs-CZ" sz="1000" dirty="0"/>
              <a:t>a.     benigní tumory (osteom, papilom, </a:t>
            </a:r>
            <a:r>
              <a:rPr lang="cs-CZ" sz="1000" dirty="0" err="1"/>
              <a:t>nasofaryngeální</a:t>
            </a:r>
            <a:r>
              <a:rPr lang="cs-CZ" sz="1000" dirty="0"/>
              <a:t> </a:t>
            </a:r>
            <a:r>
              <a:rPr lang="cs-CZ" sz="1000" dirty="0" err="1"/>
              <a:t>angiofibrom</a:t>
            </a:r>
            <a:r>
              <a:rPr lang="cs-CZ" sz="1000" dirty="0"/>
              <a:t>)</a:t>
            </a:r>
            <a:endParaRPr lang="cs-CZ" sz="1000" b="1" i="1" dirty="0"/>
          </a:p>
          <a:p>
            <a:pPr marL="0" lvl="0" indent="0">
              <a:buNone/>
            </a:pPr>
            <a:r>
              <a:rPr lang="cs-CZ" sz="1000" dirty="0"/>
              <a:t>b.     maligní tumory (zevního nosu, dutiny nosní a PND)</a:t>
            </a:r>
          </a:p>
          <a:p>
            <a:pPr marL="228600" lvl="0" indent="-228600">
              <a:buAutoNum type="alphaLcPeriod" startAt="2"/>
            </a:pPr>
            <a:endParaRPr lang="cs-CZ" sz="1000" b="1" i="1" dirty="0"/>
          </a:p>
          <a:p>
            <a:pPr marL="0" lvl="0" indent="0">
              <a:buNone/>
            </a:pPr>
            <a:r>
              <a:rPr lang="cs-CZ" sz="1000" b="1" dirty="0"/>
              <a:t>14.   Onemocnění  orbity	</a:t>
            </a:r>
            <a:r>
              <a:rPr lang="cs-CZ" sz="1000" dirty="0"/>
              <a:t>	</a:t>
            </a:r>
          </a:p>
          <a:p>
            <a:pPr marL="0" lvl="0" indent="0">
              <a:buNone/>
            </a:pPr>
            <a:r>
              <a:rPr lang="cs-CZ" sz="1000" dirty="0"/>
              <a:t>a.     záněty, tumory, úrazy</a:t>
            </a:r>
            <a:endParaRPr lang="cs-CZ" sz="1000" b="1" i="1" dirty="0"/>
          </a:p>
          <a:p>
            <a:pPr marL="0" indent="0">
              <a:buNone/>
            </a:pPr>
            <a:r>
              <a:rPr lang="cs-CZ" sz="1000" dirty="0"/>
              <a:t>b.     chirurgické postupy 	</a:t>
            </a:r>
          </a:p>
          <a:p>
            <a:endParaRPr lang="cs-CZ" sz="10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2A36523-F60C-EA4E-8743-4BAF60636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116632"/>
            <a:ext cx="1224136" cy="928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712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67744" y="188640"/>
            <a:ext cx="6552728" cy="936104"/>
          </a:xfrm>
        </p:spPr>
        <p:txBody>
          <a:bodyPr/>
          <a:lstStyle/>
          <a:p>
            <a:r>
              <a:rPr lang="cs-CZ" sz="2800" dirty="0"/>
              <a:t>NOS II. </a:t>
            </a:r>
            <a:br>
              <a:rPr lang="cs-CZ" sz="2800" dirty="0"/>
            </a:br>
            <a:r>
              <a:rPr lang="cs-CZ" sz="2800" dirty="0"/>
              <a:t>zlomeniny obličejového skeletu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124744"/>
            <a:ext cx="8496944" cy="5616624"/>
          </a:xfrm>
        </p:spPr>
        <p:txBody>
          <a:bodyPr/>
          <a:lstStyle/>
          <a:p>
            <a:pPr>
              <a:buClr>
                <a:srgbClr val="FF0000"/>
              </a:buClr>
            </a:pPr>
            <a:r>
              <a:rPr lang="cs-CZ" sz="2000" dirty="0">
                <a:solidFill>
                  <a:srgbClr val="C00000"/>
                </a:solidFill>
              </a:rPr>
              <a:t>terapie</a:t>
            </a:r>
          </a:p>
          <a:p>
            <a:pPr lvl="1"/>
            <a:r>
              <a:rPr lang="cs-CZ" altLang="cs-CZ" sz="1600" dirty="0"/>
              <a:t>zajištění dýchacích cest při respirační insuficienci</a:t>
            </a:r>
          </a:p>
          <a:p>
            <a:pPr lvl="2"/>
            <a:r>
              <a:rPr lang="cs-CZ" altLang="cs-CZ" sz="1400" dirty="0"/>
              <a:t>intubace </a:t>
            </a:r>
            <a:r>
              <a:rPr lang="cs-CZ" altLang="cs-CZ" sz="1400" dirty="0" err="1"/>
              <a:t>oro</a:t>
            </a:r>
            <a:r>
              <a:rPr lang="cs-CZ" altLang="cs-CZ" sz="1400" dirty="0"/>
              <a:t>- / </a:t>
            </a:r>
            <a:r>
              <a:rPr lang="cs-CZ" altLang="cs-CZ" sz="1400" dirty="0" err="1"/>
              <a:t>nazotracheální</a:t>
            </a:r>
            <a:r>
              <a:rPr lang="cs-CZ" altLang="cs-CZ" sz="1400" dirty="0"/>
              <a:t> </a:t>
            </a:r>
          </a:p>
          <a:p>
            <a:pPr lvl="2"/>
            <a:r>
              <a:rPr lang="cs-CZ" altLang="cs-CZ" sz="1400" dirty="0" err="1"/>
              <a:t>koniotomie</a:t>
            </a:r>
            <a:r>
              <a:rPr lang="cs-CZ" altLang="cs-CZ" sz="1400" dirty="0"/>
              <a:t>, tracheostomie </a:t>
            </a:r>
          </a:p>
          <a:p>
            <a:pPr lvl="1"/>
            <a:r>
              <a:rPr lang="cs-CZ" altLang="cs-CZ" sz="1600" dirty="0"/>
              <a:t>zastavit krvácení</a:t>
            </a:r>
          </a:p>
          <a:p>
            <a:pPr lvl="2"/>
            <a:r>
              <a:rPr lang="cs-CZ" altLang="cs-CZ" sz="1400" dirty="0"/>
              <a:t>nosní tamponáda, komprese rány či ligatura cévy</a:t>
            </a:r>
          </a:p>
          <a:p>
            <a:pPr lvl="1"/>
            <a:r>
              <a:rPr lang="cs-CZ" altLang="cs-CZ" sz="1600" dirty="0"/>
              <a:t>ošetření otevřené rány</a:t>
            </a:r>
          </a:p>
          <a:p>
            <a:pPr lvl="2"/>
            <a:r>
              <a:rPr lang="cs-CZ" altLang="cs-CZ" sz="1400" dirty="0"/>
              <a:t>dezinfekce okolí rány, odstranění cizích těles, excize nekrotických hmot, adaptace rány po vrstvách, sutura ran, kožní plastiky</a:t>
            </a:r>
          </a:p>
          <a:p>
            <a:pPr lvl="1"/>
            <a:r>
              <a:rPr lang="cs-CZ" altLang="cs-CZ" sz="1600" dirty="0">
                <a:solidFill>
                  <a:srgbClr val="C00000"/>
                </a:solidFill>
              </a:rPr>
              <a:t>po stabilizaci celkového stavu </a:t>
            </a:r>
          </a:p>
          <a:p>
            <a:pPr lvl="2"/>
            <a:r>
              <a:rPr lang="cs-CZ" altLang="cs-CZ" sz="1400" dirty="0"/>
              <a:t>konzervativní postup  (ATB)</a:t>
            </a:r>
          </a:p>
          <a:p>
            <a:pPr lvl="3"/>
            <a:r>
              <a:rPr lang="cs-CZ" altLang="cs-CZ" sz="1400" dirty="0"/>
              <a:t>nedislokované zlomeniny</a:t>
            </a:r>
          </a:p>
          <a:p>
            <a:pPr lvl="2"/>
            <a:r>
              <a:rPr lang="cs-CZ" altLang="cs-CZ" sz="1400" dirty="0">
                <a:solidFill>
                  <a:srgbClr val="C00000"/>
                </a:solidFill>
              </a:rPr>
              <a:t>repozice zlomenin  v LA / CA</a:t>
            </a:r>
          </a:p>
          <a:p>
            <a:pPr lvl="3"/>
            <a:r>
              <a:rPr lang="cs-CZ" altLang="cs-CZ" sz="1400" dirty="0"/>
              <a:t>fixace zlomeniny, je-li třeba (mezičelistní fixace) </a:t>
            </a:r>
          </a:p>
          <a:p>
            <a:pPr lvl="3"/>
            <a:r>
              <a:rPr lang="cs-CZ" altLang="cs-CZ" sz="1400" dirty="0"/>
              <a:t>odložené operace (o 3 – 10 dní) po opadnutí otoků a hematomů</a:t>
            </a:r>
          </a:p>
          <a:p>
            <a:pPr lvl="4"/>
            <a:r>
              <a:rPr lang="cs-CZ" alt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většina </a:t>
            </a:r>
            <a:r>
              <a:rPr lang="cs-CZ" alt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maxilofaciálních</a:t>
            </a:r>
            <a:r>
              <a:rPr lang="cs-CZ" alt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traumat</a:t>
            </a:r>
          </a:p>
          <a:p>
            <a:endParaRPr lang="cs-CZ" sz="18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07A85C5-D843-A54D-B9FC-7B2B4C6E9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8640"/>
            <a:ext cx="936104" cy="710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F2C1E4-9447-2F47-8E3F-342E875F4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3274"/>
            <a:ext cx="1058872" cy="80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681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II. </a:t>
            </a:r>
            <a:br>
              <a:rPr lang="cs-CZ" sz="2800" dirty="0"/>
            </a:br>
            <a:r>
              <a:rPr lang="cs-CZ" sz="2800" dirty="0"/>
              <a:t>zlomeniny obličejového skeletu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412776"/>
            <a:ext cx="8640960" cy="5445224"/>
          </a:xfrm>
        </p:spPr>
        <p:txBody>
          <a:bodyPr/>
          <a:lstStyle/>
          <a:p>
            <a:pPr>
              <a:buClr>
                <a:srgbClr val="FF0000"/>
              </a:buClr>
            </a:pPr>
            <a:r>
              <a:rPr lang="cs-CZ" sz="2000" dirty="0">
                <a:solidFill>
                  <a:srgbClr val="C00000"/>
                </a:solidFill>
              </a:rPr>
              <a:t>terapie</a:t>
            </a:r>
          </a:p>
          <a:p>
            <a:pPr lvl="1">
              <a:lnSpc>
                <a:spcPct val="90000"/>
              </a:lnSpc>
              <a:buClr>
                <a:srgbClr val="FF0000"/>
              </a:buClr>
              <a:defRPr/>
            </a:pPr>
            <a:r>
              <a:rPr lang="cs-CZ" sz="1600" dirty="0"/>
              <a:t>chirurgická</a:t>
            </a:r>
            <a:endParaRPr lang="cs-CZ" sz="1600" dirty="0">
              <a:solidFill>
                <a:srgbClr val="FF0000"/>
              </a:solidFill>
            </a:endParaRPr>
          </a:p>
          <a:p>
            <a:pPr lvl="2">
              <a:lnSpc>
                <a:spcPct val="90000"/>
              </a:lnSpc>
              <a:buClr>
                <a:srgbClr val="FF0000"/>
              </a:buClr>
              <a:defRPr/>
            </a:pPr>
            <a:r>
              <a:rPr lang="cs-CZ" sz="1400" dirty="0" err="1"/>
              <a:t>likvorea</a:t>
            </a:r>
            <a:endParaRPr lang="cs-CZ" sz="1400" dirty="0"/>
          </a:p>
          <a:p>
            <a:pPr lvl="2">
              <a:lnSpc>
                <a:spcPct val="90000"/>
              </a:lnSpc>
              <a:buClr>
                <a:srgbClr val="FF0000"/>
              </a:buClr>
              <a:defRPr/>
            </a:pPr>
            <a:r>
              <a:rPr lang="cs-CZ" sz="1400" dirty="0"/>
              <a:t>poraněná PND je postižena akutním / chronickým zánětem</a:t>
            </a:r>
          </a:p>
          <a:p>
            <a:pPr lvl="2">
              <a:lnSpc>
                <a:spcPct val="90000"/>
              </a:lnSpc>
              <a:buClr>
                <a:srgbClr val="FF0000"/>
              </a:buClr>
              <a:defRPr/>
            </a:pPr>
            <a:r>
              <a:rPr lang="cs-CZ" sz="1400" dirty="0"/>
              <a:t>zánět PND vzniklý </a:t>
            </a:r>
            <a:r>
              <a:rPr lang="cs-CZ" sz="1400" dirty="0" err="1"/>
              <a:t>postraumaticky</a:t>
            </a:r>
            <a:r>
              <a:rPr lang="cs-CZ" sz="1400" dirty="0"/>
              <a:t>, nereagující na konzervativní léčbu</a:t>
            </a:r>
          </a:p>
          <a:p>
            <a:pPr lvl="3">
              <a:lnSpc>
                <a:spcPct val="90000"/>
              </a:lnSpc>
              <a:buClr>
                <a:srgbClr val="FF0000"/>
              </a:buClr>
              <a:defRPr/>
            </a:pPr>
            <a:r>
              <a:rPr lang="cs-CZ" sz="1400" dirty="0"/>
              <a:t>obstrukce vývodu PND</a:t>
            </a:r>
          </a:p>
          <a:p>
            <a:pPr lvl="2">
              <a:lnSpc>
                <a:spcPct val="90000"/>
              </a:lnSpc>
              <a:buClr>
                <a:srgbClr val="FF0000"/>
              </a:buClr>
              <a:defRPr/>
            </a:pPr>
            <a:r>
              <a:rPr lang="cs-CZ" sz="1400" dirty="0"/>
              <a:t>cizí těleso v ráně</a:t>
            </a:r>
          </a:p>
          <a:p>
            <a:pPr lvl="2">
              <a:lnSpc>
                <a:spcPct val="90000"/>
              </a:lnSpc>
              <a:buClr>
                <a:srgbClr val="FF0000"/>
              </a:buClr>
              <a:defRPr/>
            </a:pPr>
            <a:r>
              <a:rPr lang="cs-CZ" sz="1400" dirty="0"/>
              <a:t>tříštivé zlomeniny s dislokací úlomků</a:t>
            </a:r>
          </a:p>
          <a:p>
            <a:pPr lvl="2">
              <a:lnSpc>
                <a:spcPct val="90000"/>
              </a:lnSpc>
              <a:buClr>
                <a:srgbClr val="FF0000"/>
              </a:buClr>
              <a:defRPr/>
            </a:pPr>
            <a:r>
              <a:rPr lang="cs-CZ" sz="1400" dirty="0"/>
              <a:t>ostitické / osteomyelitické procesy</a:t>
            </a:r>
          </a:p>
          <a:p>
            <a:pPr lvl="2">
              <a:lnSpc>
                <a:spcPct val="90000"/>
              </a:lnSpc>
              <a:buClr>
                <a:srgbClr val="FF0000"/>
              </a:buClr>
              <a:defRPr/>
            </a:pPr>
            <a:r>
              <a:rPr lang="cs-CZ" sz="1400" dirty="0"/>
              <a:t>očnicové / nitrolební komplikace</a:t>
            </a:r>
          </a:p>
          <a:p>
            <a:pPr lvl="3">
              <a:lnSpc>
                <a:spcPct val="90000"/>
              </a:lnSpc>
              <a:buClr>
                <a:srgbClr val="FF0000"/>
              </a:buClr>
              <a:defRPr/>
            </a:pPr>
            <a:endParaRPr lang="cs-CZ" sz="1600" dirty="0"/>
          </a:p>
          <a:p>
            <a:pPr lvl="1">
              <a:lnSpc>
                <a:spcPct val="90000"/>
              </a:lnSpc>
              <a:buClr>
                <a:srgbClr val="FF0000"/>
              </a:buClr>
              <a:defRPr/>
            </a:pPr>
            <a:r>
              <a:rPr lang="cs-CZ" sz="1600" dirty="0"/>
              <a:t>mezioborová spolupráce</a:t>
            </a:r>
          </a:p>
          <a:p>
            <a:pPr lvl="2">
              <a:lnSpc>
                <a:spcPct val="90000"/>
              </a:lnSpc>
              <a:buClr>
                <a:srgbClr val="FF0000"/>
              </a:buClr>
              <a:defRPr/>
            </a:pPr>
            <a:r>
              <a:rPr lang="cs-CZ" sz="1400" dirty="0" err="1"/>
              <a:t>neurochirugie</a:t>
            </a:r>
            <a:r>
              <a:rPr lang="cs-CZ" sz="1400" dirty="0"/>
              <a:t> - rekonstrukce báze lební  - </a:t>
            </a:r>
            <a:r>
              <a:rPr lang="cs-CZ" sz="1400" dirty="0" err="1">
                <a:solidFill>
                  <a:srgbClr val="C00000"/>
                </a:solidFill>
              </a:rPr>
              <a:t>frontobazální</a:t>
            </a:r>
            <a:r>
              <a:rPr lang="cs-CZ" sz="1400" dirty="0">
                <a:solidFill>
                  <a:srgbClr val="C00000"/>
                </a:solidFill>
              </a:rPr>
              <a:t> fraktury</a:t>
            </a:r>
          </a:p>
          <a:p>
            <a:pPr lvl="2">
              <a:lnSpc>
                <a:spcPct val="90000"/>
              </a:lnSpc>
              <a:buClr>
                <a:srgbClr val="FF0000"/>
              </a:buClr>
              <a:defRPr/>
            </a:pPr>
            <a:r>
              <a:rPr lang="cs-CZ" sz="1400" dirty="0"/>
              <a:t>stomatochirurgie - komplikovanější zlomeniny </a:t>
            </a:r>
            <a:r>
              <a:rPr lang="cs-CZ" sz="1400" dirty="0" err="1">
                <a:solidFill>
                  <a:srgbClr val="C00000"/>
                </a:solidFill>
              </a:rPr>
              <a:t>splanchnokrania</a:t>
            </a:r>
            <a:endParaRPr lang="cs-CZ" sz="1400" dirty="0">
              <a:solidFill>
                <a:srgbClr val="C00000"/>
              </a:solidFill>
            </a:endParaRPr>
          </a:p>
          <a:p>
            <a:pPr lvl="2">
              <a:lnSpc>
                <a:spcPct val="90000"/>
              </a:lnSpc>
              <a:buClr>
                <a:srgbClr val="FF0000"/>
              </a:buClr>
              <a:defRPr/>
            </a:pPr>
            <a:r>
              <a:rPr lang="cs-CZ" sz="1400" dirty="0"/>
              <a:t>plastická chirurgie - </a:t>
            </a:r>
            <a:r>
              <a:rPr lang="cs-CZ" sz="1400" dirty="0">
                <a:solidFill>
                  <a:srgbClr val="C00000"/>
                </a:solidFill>
              </a:rPr>
              <a:t>ztrátová poranění </a:t>
            </a:r>
            <a:r>
              <a:rPr lang="cs-CZ" sz="1400" dirty="0"/>
              <a:t>s nutností plastiky</a:t>
            </a:r>
          </a:p>
          <a:p>
            <a:pPr lvl="2">
              <a:lnSpc>
                <a:spcPct val="90000"/>
              </a:lnSpc>
              <a:buClr>
                <a:srgbClr val="FF0000"/>
              </a:buClr>
              <a:defRPr/>
            </a:pPr>
            <a:endParaRPr lang="cs-CZ" sz="1400" dirty="0"/>
          </a:p>
          <a:p>
            <a:pPr lvl="1">
              <a:lnSpc>
                <a:spcPct val="90000"/>
              </a:lnSpc>
              <a:buClr>
                <a:srgbClr val="FF0000"/>
              </a:buClr>
              <a:defRPr/>
            </a:pPr>
            <a:r>
              <a:rPr lang="cs-CZ" sz="1600" dirty="0"/>
              <a:t>úrazy PND, kombinované s dalšími traumaty, jsou vždy ošetřovány po stabilizaci celkového stavu</a:t>
            </a:r>
          </a:p>
          <a:p>
            <a:pPr marL="533400" indent="-533400" defTabSz="914400">
              <a:lnSpc>
                <a:spcPct val="90000"/>
              </a:lnSpc>
              <a:buClr>
                <a:schemeClr val="hlink"/>
              </a:buClr>
              <a:buFontTx/>
              <a:buNone/>
              <a:defRPr/>
            </a:pPr>
            <a:endParaRPr lang="cs-CZ" dirty="0"/>
          </a:p>
          <a:p>
            <a:endParaRPr lang="cs-CZ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20642D7-93A1-254D-AF22-0D7C8D374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742" y="188640"/>
            <a:ext cx="1008112" cy="764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1047C9-939D-1B41-93C4-FB3413E82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3274"/>
            <a:ext cx="1058872" cy="80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769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NOS II.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cs-CZ" sz="1000" b="1" dirty="0"/>
              <a:t>11.  Poruchy čichu	</a:t>
            </a:r>
            <a:r>
              <a:rPr lang="cs-CZ" sz="1000" dirty="0"/>
              <a:t>		</a:t>
            </a:r>
            <a:endParaRPr lang="cs-CZ" sz="1000" b="1" i="1" dirty="0"/>
          </a:p>
          <a:p>
            <a:pPr marL="0" lvl="0" indent="0">
              <a:buNone/>
            </a:pPr>
            <a:r>
              <a:rPr lang="cs-CZ" sz="1000" dirty="0"/>
              <a:t>a.    anatomie čichového orgánu</a:t>
            </a:r>
            <a:endParaRPr lang="cs-CZ" sz="1000" b="1" dirty="0"/>
          </a:p>
          <a:p>
            <a:pPr marL="0" lvl="0" indent="0">
              <a:buNone/>
            </a:pPr>
            <a:r>
              <a:rPr lang="cs-CZ" sz="1000" dirty="0"/>
              <a:t>b.    diagnostika poruch čichu</a:t>
            </a:r>
            <a:endParaRPr lang="cs-CZ" sz="1000" b="1" i="1" dirty="0"/>
          </a:p>
          <a:p>
            <a:pPr marL="0" lvl="0" indent="0">
              <a:buNone/>
            </a:pPr>
            <a:r>
              <a:rPr lang="cs-CZ" sz="1000" dirty="0"/>
              <a:t>c.     funkce a poruchy čichu</a:t>
            </a:r>
          </a:p>
          <a:p>
            <a:pPr marL="228600" lvl="0" indent="-228600">
              <a:buAutoNum type="alphaLcPeriod" startAt="3"/>
            </a:pPr>
            <a:endParaRPr lang="cs-CZ" sz="1000" b="1" i="1" dirty="0"/>
          </a:p>
          <a:p>
            <a:pPr marL="0" lvl="0" indent="0">
              <a:buNone/>
            </a:pPr>
            <a:r>
              <a:rPr lang="cs-CZ" sz="1000" b="1" dirty="0"/>
              <a:t>12.  Úrazy nosu a vedlejších dutiny nosních</a:t>
            </a:r>
            <a:r>
              <a:rPr lang="cs-CZ" sz="1000" dirty="0"/>
              <a:t>	</a:t>
            </a:r>
          </a:p>
          <a:p>
            <a:pPr marL="0" lvl="0" indent="0">
              <a:buNone/>
            </a:pPr>
            <a:r>
              <a:rPr lang="cs-CZ" sz="1000" dirty="0"/>
              <a:t>a.    zlomeniny nosních kůstek</a:t>
            </a:r>
            <a:endParaRPr lang="cs-CZ" sz="1000" b="1" i="1" dirty="0"/>
          </a:p>
          <a:p>
            <a:pPr marL="0" lvl="0" indent="0">
              <a:buNone/>
            </a:pPr>
            <a:r>
              <a:rPr lang="cs-CZ" sz="1000" dirty="0"/>
              <a:t>b.     zlomeniny obličejového skeletu</a:t>
            </a:r>
          </a:p>
          <a:p>
            <a:pPr marL="228600" lvl="0" indent="-228600">
              <a:buAutoNum type="alphaLcPeriod" startAt="2"/>
            </a:pPr>
            <a:endParaRPr lang="cs-CZ" sz="1000" b="1" dirty="0"/>
          </a:p>
          <a:p>
            <a:pPr marL="0" lvl="0" indent="0">
              <a:buNone/>
            </a:pPr>
            <a:r>
              <a:rPr lang="cs-CZ" sz="1000" b="1" dirty="0">
                <a:solidFill>
                  <a:srgbClr val="FF0000"/>
                </a:solidFill>
              </a:rPr>
              <a:t>13.  Nádory nosu a </a:t>
            </a:r>
            <a:r>
              <a:rPr lang="cs-CZ" sz="1000" b="1" dirty="0" err="1">
                <a:solidFill>
                  <a:srgbClr val="FF0000"/>
                </a:solidFill>
              </a:rPr>
              <a:t>paranazálních</a:t>
            </a:r>
            <a:r>
              <a:rPr lang="cs-CZ" sz="1000" b="1" dirty="0">
                <a:solidFill>
                  <a:srgbClr val="FF0000"/>
                </a:solidFill>
              </a:rPr>
              <a:t> dutin</a:t>
            </a:r>
            <a:r>
              <a:rPr lang="cs-CZ" sz="1000" dirty="0">
                <a:solidFill>
                  <a:srgbClr val="FF0000"/>
                </a:solidFill>
              </a:rPr>
              <a:t>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rgbClr val="FF0000"/>
                </a:solidFill>
              </a:rPr>
              <a:t>a.     benigní tumory (osteom, papilom, </a:t>
            </a:r>
            <a:r>
              <a:rPr lang="cs-CZ" sz="1000" dirty="0" err="1">
                <a:solidFill>
                  <a:srgbClr val="FF0000"/>
                </a:solidFill>
              </a:rPr>
              <a:t>nasofaryngeální</a:t>
            </a:r>
            <a:r>
              <a:rPr lang="cs-CZ" sz="1000" dirty="0">
                <a:solidFill>
                  <a:srgbClr val="FF0000"/>
                </a:solidFill>
              </a:rPr>
              <a:t> </a:t>
            </a:r>
            <a:r>
              <a:rPr lang="cs-CZ" sz="1000" dirty="0" err="1">
                <a:solidFill>
                  <a:srgbClr val="FF0000"/>
                </a:solidFill>
              </a:rPr>
              <a:t>angiofibrom</a:t>
            </a:r>
            <a:r>
              <a:rPr lang="cs-CZ" sz="1000" dirty="0">
                <a:solidFill>
                  <a:srgbClr val="FF0000"/>
                </a:solidFill>
              </a:rPr>
              <a:t>)</a:t>
            </a:r>
            <a:endParaRPr lang="cs-CZ" sz="1000" b="1" i="1" dirty="0">
              <a:solidFill>
                <a:srgbClr val="FF0000"/>
              </a:solidFill>
            </a:endParaRPr>
          </a:p>
          <a:p>
            <a:pPr marL="0" lvl="0" indent="0">
              <a:buNone/>
            </a:pPr>
            <a:r>
              <a:rPr lang="cs-CZ" sz="1000" dirty="0">
                <a:solidFill>
                  <a:srgbClr val="FF0000"/>
                </a:solidFill>
              </a:rPr>
              <a:t>b.     maligní tumory (zevního nosu, dutiny nosní a PND)</a:t>
            </a:r>
          </a:p>
          <a:p>
            <a:pPr marL="228600" lvl="0" indent="-228600">
              <a:buAutoNum type="alphaLcPeriod" startAt="2"/>
            </a:pPr>
            <a:endParaRPr lang="cs-CZ" sz="1000" b="1" i="1" dirty="0"/>
          </a:p>
          <a:p>
            <a:pPr marL="0" lvl="0" indent="0">
              <a:buNone/>
            </a:pPr>
            <a:r>
              <a:rPr lang="cs-CZ" sz="1000" b="1" dirty="0"/>
              <a:t>14.   Onemocnění  orbity	</a:t>
            </a:r>
            <a:r>
              <a:rPr lang="cs-CZ" sz="1000" dirty="0"/>
              <a:t>	</a:t>
            </a:r>
          </a:p>
          <a:p>
            <a:pPr marL="0" lvl="0" indent="0">
              <a:buNone/>
            </a:pPr>
            <a:r>
              <a:rPr lang="cs-CZ" sz="1000" dirty="0"/>
              <a:t>a.     záněty, tumory, úrazy</a:t>
            </a:r>
            <a:endParaRPr lang="cs-CZ" sz="1000" b="1" i="1" dirty="0"/>
          </a:p>
          <a:p>
            <a:pPr marL="0" indent="0">
              <a:buNone/>
            </a:pPr>
            <a:r>
              <a:rPr lang="cs-CZ" sz="1000" dirty="0"/>
              <a:t>b.     chirurgické postupy 	</a:t>
            </a:r>
          </a:p>
          <a:p>
            <a:endParaRPr lang="cs-CZ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195584B-F949-0E4E-987B-3D844E9D1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6632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769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II. </a:t>
            </a:r>
            <a:br>
              <a:rPr lang="cs-CZ" sz="2800" dirty="0"/>
            </a:br>
            <a:r>
              <a:rPr lang="cs-CZ" sz="2800" dirty="0"/>
              <a:t>benigní nádory nosu a PND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503734" y="2002088"/>
            <a:ext cx="4038600" cy="4542706"/>
          </a:xfrm>
        </p:spPr>
        <p:txBody>
          <a:bodyPr/>
          <a:lstStyle/>
          <a:p>
            <a:r>
              <a:rPr lang="cs-CZ" sz="2000" b="1" dirty="0"/>
              <a:t>benigní</a:t>
            </a:r>
          </a:p>
          <a:p>
            <a:pPr lvl="1"/>
            <a:r>
              <a:rPr lang="cs-CZ" sz="1600" dirty="0" err="1"/>
              <a:t>rynophyma</a:t>
            </a:r>
            <a:endParaRPr lang="cs-CZ" sz="1600" dirty="0"/>
          </a:p>
          <a:p>
            <a:pPr lvl="1"/>
            <a:r>
              <a:rPr lang="cs-CZ" sz="1600" dirty="0" err="1"/>
              <a:t>cornu</a:t>
            </a:r>
            <a:r>
              <a:rPr lang="cs-CZ" sz="1600" dirty="0"/>
              <a:t> </a:t>
            </a:r>
            <a:r>
              <a:rPr lang="cs-CZ" sz="1600" dirty="0" err="1"/>
              <a:t>cutaneum</a:t>
            </a:r>
            <a:r>
              <a:rPr lang="cs-CZ" sz="1600" dirty="0"/>
              <a:t> </a:t>
            </a:r>
          </a:p>
          <a:p>
            <a:pPr lvl="1"/>
            <a:r>
              <a:rPr lang="cs-CZ" sz="1600" dirty="0" err="1"/>
              <a:t>dermoidní</a:t>
            </a:r>
            <a:r>
              <a:rPr lang="cs-CZ" sz="1600" dirty="0"/>
              <a:t> cysty </a:t>
            </a:r>
          </a:p>
          <a:p>
            <a:pPr lvl="1"/>
            <a:r>
              <a:rPr lang="cs-CZ" sz="1600" dirty="0"/>
              <a:t>teratomy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4666844" y="2002087"/>
            <a:ext cx="4038600" cy="4525963"/>
          </a:xfrm>
        </p:spPr>
        <p:txBody>
          <a:bodyPr/>
          <a:lstStyle/>
          <a:p>
            <a:r>
              <a:rPr lang="cs-CZ" sz="2000" b="1" dirty="0"/>
              <a:t>maligní </a:t>
            </a:r>
          </a:p>
          <a:p>
            <a:pPr lvl="1"/>
            <a:r>
              <a:rPr lang="cs-CZ" sz="1600" dirty="0" err="1"/>
              <a:t>spinocelulární</a:t>
            </a:r>
            <a:r>
              <a:rPr lang="cs-CZ" sz="1600" dirty="0"/>
              <a:t> karcinom</a:t>
            </a:r>
            <a:endParaRPr lang="en-GB" sz="1600" dirty="0"/>
          </a:p>
          <a:p>
            <a:pPr lvl="1"/>
            <a:r>
              <a:rPr lang="en-GB" sz="1600" dirty="0" err="1"/>
              <a:t>ba</a:t>
            </a:r>
            <a:r>
              <a:rPr lang="cs-CZ" sz="1600" dirty="0" err="1"/>
              <a:t>zocelulární</a:t>
            </a:r>
            <a:r>
              <a:rPr lang="cs-CZ" sz="1600" dirty="0"/>
              <a:t> karcinom</a:t>
            </a:r>
          </a:p>
          <a:p>
            <a:pPr lvl="1"/>
            <a:r>
              <a:rPr lang="cs-CZ" sz="1600" dirty="0"/>
              <a:t>maligní melanom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10273"/>
            <a:ext cx="3168352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503734" y="1440306"/>
            <a:ext cx="7704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rgbClr val="C00000"/>
                </a:solidFill>
              </a:rPr>
              <a:t>rozdělení nádorů zevního nosu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37" y="4151795"/>
            <a:ext cx="3168351" cy="21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611560" y="6399160"/>
            <a:ext cx="38524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</a:t>
            </a:r>
            <a:r>
              <a:rPr lang="en-GB" sz="1200" i="1" dirty="0"/>
              <a:t>[online cit.</a:t>
            </a:r>
            <a:r>
              <a:rPr lang="cs-CZ" sz="1200" i="1" dirty="0"/>
              <a:t> </a:t>
            </a:r>
            <a:r>
              <a:rPr lang="en-GB" sz="1200" i="1" dirty="0"/>
              <a:t>6.4.2020]</a:t>
            </a:r>
            <a:r>
              <a:rPr lang="cs-CZ" sz="1200" i="1" dirty="0"/>
              <a:t> https://cutis.com.au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788024" y="6467771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716016" y="6375437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Fotoarchiv KOCHHK FN u sv. Anny a LF MU 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44C555E1-D069-F04F-BA27-90A6FE146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116632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654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II. </a:t>
            </a:r>
            <a:br>
              <a:rPr lang="cs-CZ" sz="2800" dirty="0"/>
            </a:br>
            <a:r>
              <a:rPr lang="cs-CZ" sz="2800" dirty="0"/>
              <a:t>benigní nádory nosu a PND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64654" y="1916832"/>
            <a:ext cx="4038600" cy="3240360"/>
          </a:xfrm>
        </p:spPr>
        <p:txBody>
          <a:bodyPr/>
          <a:lstStyle/>
          <a:p>
            <a:r>
              <a:rPr lang="cs-CZ" sz="2000" b="1" dirty="0"/>
              <a:t>benigní</a:t>
            </a:r>
          </a:p>
          <a:p>
            <a:pPr lvl="1"/>
            <a:r>
              <a:rPr lang="cs-CZ" sz="1600" dirty="0"/>
              <a:t>osteom, </a:t>
            </a:r>
            <a:r>
              <a:rPr lang="cs-CZ" sz="1600" dirty="0" err="1"/>
              <a:t>chondrom</a:t>
            </a:r>
            <a:endParaRPr lang="cs-CZ" sz="1600" dirty="0"/>
          </a:p>
          <a:p>
            <a:pPr lvl="1"/>
            <a:r>
              <a:rPr lang="cs-CZ" sz="1600" dirty="0"/>
              <a:t>papilom, </a:t>
            </a:r>
          </a:p>
          <a:p>
            <a:pPr lvl="1"/>
            <a:r>
              <a:rPr lang="cs-CZ" sz="1600" dirty="0"/>
              <a:t>juvenilní </a:t>
            </a:r>
            <a:r>
              <a:rPr lang="cs-CZ" sz="1600" dirty="0" err="1"/>
              <a:t>angiofibrom</a:t>
            </a:r>
            <a:endParaRPr lang="cs-CZ" sz="1600" dirty="0"/>
          </a:p>
          <a:p>
            <a:pPr lvl="1"/>
            <a:r>
              <a:rPr lang="cs-CZ" sz="1600" dirty="0"/>
              <a:t>hemangiom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0" y="1916832"/>
            <a:ext cx="4038600" cy="2736303"/>
          </a:xfrm>
        </p:spPr>
        <p:txBody>
          <a:bodyPr/>
          <a:lstStyle/>
          <a:p>
            <a:r>
              <a:rPr lang="cs-CZ" sz="2000" b="1" dirty="0"/>
              <a:t>maligní</a:t>
            </a:r>
          </a:p>
          <a:p>
            <a:pPr lvl="1"/>
            <a:r>
              <a:rPr lang="cs-CZ" sz="1600" dirty="0" err="1"/>
              <a:t>spinocelulární</a:t>
            </a:r>
            <a:r>
              <a:rPr lang="cs-CZ" sz="1600" dirty="0"/>
              <a:t> karcinom</a:t>
            </a:r>
          </a:p>
          <a:p>
            <a:pPr lvl="1"/>
            <a:r>
              <a:rPr lang="cs-CZ" sz="1600" dirty="0" err="1"/>
              <a:t>adenocarcinom</a:t>
            </a:r>
            <a:endParaRPr lang="cs-CZ" sz="1600" dirty="0"/>
          </a:p>
          <a:p>
            <a:pPr lvl="1"/>
            <a:r>
              <a:rPr lang="cs-CZ" sz="1600" dirty="0" err="1"/>
              <a:t>adenoidněcystický</a:t>
            </a:r>
            <a:r>
              <a:rPr lang="cs-CZ" sz="1600" dirty="0"/>
              <a:t> karcinom </a:t>
            </a:r>
          </a:p>
          <a:p>
            <a:pPr lvl="1"/>
            <a:r>
              <a:rPr lang="cs-CZ" sz="1600" dirty="0"/>
              <a:t>maligní melanom</a:t>
            </a:r>
          </a:p>
          <a:p>
            <a:pPr lvl="1"/>
            <a:r>
              <a:rPr lang="cs-CZ" sz="1600" dirty="0" err="1"/>
              <a:t>esthesioneuroblastom</a:t>
            </a:r>
            <a:endParaRPr lang="cs-CZ" sz="1600" dirty="0"/>
          </a:p>
          <a:p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87" y="4075376"/>
            <a:ext cx="1997521" cy="242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95536" y="6525344"/>
            <a:ext cx="36724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Fotoarchiv KOCHHK FN u sv. Anny a LF MU </a:t>
            </a:r>
          </a:p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95536" y="1415005"/>
            <a:ext cx="4752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rgbClr val="C00000"/>
                </a:solidFill>
              </a:rPr>
              <a:t>rozdělení nádorů nosních dutin a PND 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E77351FD-5DD7-3F43-9B30-C6976479A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116632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327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67744" y="188640"/>
            <a:ext cx="6768752" cy="936104"/>
          </a:xfrm>
        </p:spPr>
        <p:txBody>
          <a:bodyPr/>
          <a:lstStyle/>
          <a:p>
            <a:r>
              <a:rPr lang="cs-CZ" sz="2800" dirty="0"/>
              <a:t>NOS II. </a:t>
            </a:r>
            <a:br>
              <a:rPr lang="cs-CZ" sz="2800" dirty="0"/>
            </a:br>
            <a:r>
              <a:rPr lang="cs-CZ" sz="2800" dirty="0"/>
              <a:t>benigní nádory nosu a PND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24744"/>
            <a:ext cx="8496944" cy="5733256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juvenilní </a:t>
            </a:r>
            <a:r>
              <a:rPr lang="cs-CZ" sz="2000" dirty="0" err="1">
                <a:solidFill>
                  <a:srgbClr val="C00000"/>
                </a:solidFill>
              </a:rPr>
              <a:t>angiofibrom</a:t>
            </a:r>
            <a:endParaRPr lang="cs-CZ" sz="2000" dirty="0">
              <a:solidFill>
                <a:srgbClr val="C00000"/>
              </a:solidFill>
            </a:endParaRPr>
          </a:p>
          <a:p>
            <a:pPr lvl="1"/>
            <a:r>
              <a:rPr lang="cs-CZ" sz="1600" dirty="0"/>
              <a:t>definice: </a:t>
            </a:r>
          </a:p>
          <a:p>
            <a:pPr lvl="2"/>
            <a:r>
              <a:rPr lang="cs-CZ" sz="1400" dirty="0" err="1"/>
              <a:t>vaskularizovaný</a:t>
            </a:r>
            <a:r>
              <a:rPr lang="cs-CZ" sz="1400" dirty="0"/>
              <a:t> nezhoubný nádor dutiny nosní a </a:t>
            </a:r>
            <a:r>
              <a:rPr lang="cs-CZ" sz="1400" dirty="0" err="1"/>
              <a:t>nosohlanu</a:t>
            </a:r>
            <a:endParaRPr lang="cs-CZ" sz="1400" dirty="0"/>
          </a:p>
          <a:p>
            <a:pPr lvl="2"/>
            <a:r>
              <a:rPr lang="cs-CZ" sz="1400" dirty="0"/>
              <a:t>lokálně agresivní</a:t>
            </a:r>
          </a:p>
          <a:p>
            <a:pPr lvl="2"/>
            <a:r>
              <a:rPr lang="cs-CZ" sz="1400" dirty="0"/>
              <a:t>recidivuje v 6 – 39 %</a:t>
            </a:r>
          </a:p>
          <a:p>
            <a:pPr lvl="1"/>
            <a:r>
              <a:rPr lang="cs-CZ" sz="1600" dirty="0"/>
              <a:t>incidence </a:t>
            </a:r>
          </a:p>
          <a:p>
            <a:pPr lvl="2"/>
            <a:r>
              <a:rPr lang="cs-CZ" sz="1400" dirty="0"/>
              <a:t>1:150 000, s maximem výskytu u mužů ve věku od 9 – 19 let</a:t>
            </a:r>
          </a:p>
          <a:p>
            <a:pPr lvl="1"/>
            <a:r>
              <a:rPr lang="cs-CZ" sz="1600" dirty="0"/>
              <a:t>lokalizace: </a:t>
            </a:r>
          </a:p>
          <a:p>
            <a:pPr lvl="2"/>
            <a:r>
              <a:rPr lang="cs-CZ" sz="1400" dirty="0"/>
              <a:t>horní okraj </a:t>
            </a:r>
            <a:r>
              <a:rPr lang="cs-CZ" sz="1400" dirty="0" err="1"/>
              <a:t>foramen</a:t>
            </a:r>
            <a:r>
              <a:rPr lang="cs-CZ" sz="1400" dirty="0"/>
              <a:t> </a:t>
            </a:r>
            <a:r>
              <a:rPr lang="cs-CZ" sz="1400" dirty="0" err="1"/>
              <a:t>sfenopalatinum</a:t>
            </a:r>
            <a:r>
              <a:rPr lang="cs-CZ" sz="1400" dirty="0"/>
              <a:t> (zadní část dutiny nosní), propagující se do nosohltanu</a:t>
            </a:r>
          </a:p>
          <a:p>
            <a:pPr lvl="1"/>
            <a:r>
              <a:rPr lang="cs-CZ" sz="1600" dirty="0"/>
              <a:t>příznaky</a:t>
            </a:r>
          </a:p>
          <a:p>
            <a:pPr lvl="2"/>
            <a:r>
              <a:rPr lang="cs-CZ" sz="1400" dirty="0"/>
              <a:t>nosní </a:t>
            </a:r>
          </a:p>
          <a:p>
            <a:pPr lvl="3"/>
            <a:r>
              <a:rPr lang="cs-CZ" sz="1400" dirty="0"/>
              <a:t>nosní obstrukce, epistaxe</a:t>
            </a:r>
          </a:p>
          <a:p>
            <a:pPr lvl="2"/>
            <a:r>
              <a:rPr lang="cs-CZ" sz="1400" dirty="0"/>
              <a:t>ušní </a:t>
            </a:r>
          </a:p>
          <a:p>
            <a:pPr lvl="3"/>
            <a:r>
              <a:rPr lang="cs-CZ" sz="1400" dirty="0"/>
              <a:t>převodní nedoslýchavost, otalgie</a:t>
            </a:r>
          </a:p>
          <a:p>
            <a:pPr lvl="1"/>
            <a:r>
              <a:rPr lang="cs-CZ" sz="1600" dirty="0"/>
              <a:t>diagnostika</a:t>
            </a:r>
          </a:p>
          <a:p>
            <a:pPr lvl="2"/>
            <a:r>
              <a:rPr lang="cs-CZ" sz="1400" dirty="0" err="1"/>
              <a:t>rinoendoskopie</a:t>
            </a:r>
            <a:endParaRPr lang="cs-CZ" sz="1400" dirty="0"/>
          </a:p>
          <a:p>
            <a:pPr lvl="2"/>
            <a:r>
              <a:rPr lang="cs-CZ" sz="1400" dirty="0"/>
              <a:t>CT, MR a angiografické vyšetření (MR angiografie /CT angiografie)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400D443-1812-8B44-A503-FEABD8C1D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116632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803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956B2B-1832-4149-A9A8-95FD467DD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II. </a:t>
            </a:r>
            <a:br>
              <a:rPr lang="cs-CZ" sz="2800" dirty="0"/>
            </a:br>
            <a:r>
              <a:rPr lang="cs-CZ" sz="2800" dirty="0"/>
              <a:t>benigní nádory nosu a PND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612A8B1-54F7-1342-95C6-DF23587CF4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68760"/>
            <a:ext cx="8496944" cy="4857403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juvenilní </a:t>
            </a:r>
            <a:r>
              <a:rPr lang="cs-CZ" sz="2000" dirty="0" err="1">
                <a:solidFill>
                  <a:srgbClr val="C00000"/>
                </a:solidFill>
              </a:rPr>
              <a:t>angiofibrom</a:t>
            </a:r>
            <a:endParaRPr lang="cs-CZ" sz="2000" dirty="0"/>
          </a:p>
          <a:p>
            <a:pPr lvl="1"/>
            <a:r>
              <a:rPr lang="cs-CZ" sz="1600" dirty="0"/>
              <a:t>terapie: </a:t>
            </a:r>
          </a:p>
          <a:p>
            <a:pPr lvl="2"/>
            <a:r>
              <a:rPr lang="cs-CZ" sz="1400" dirty="0">
                <a:solidFill>
                  <a:srgbClr val="C00000"/>
                </a:solidFill>
              </a:rPr>
              <a:t>předoperační </a:t>
            </a:r>
            <a:r>
              <a:rPr lang="cs-CZ" sz="1400" dirty="0" err="1">
                <a:solidFill>
                  <a:srgbClr val="C00000"/>
                </a:solidFill>
              </a:rPr>
              <a:t>endovaskulární</a:t>
            </a:r>
            <a:r>
              <a:rPr lang="cs-CZ" sz="1400" dirty="0">
                <a:solidFill>
                  <a:srgbClr val="C00000"/>
                </a:solidFill>
              </a:rPr>
              <a:t> selektivní embolizace tumoru</a:t>
            </a:r>
          </a:p>
          <a:p>
            <a:pPr lvl="2"/>
            <a:r>
              <a:rPr lang="cs-CZ" sz="1400" dirty="0">
                <a:solidFill>
                  <a:srgbClr val="C00000"/>
                </a:solidFill>
              </a:rPr>
              <a:t>chirurgická resekce </a:t>
            </a:r>
            <a:r>
              <a:rPr lang="cs-CZ" sz="1400" dirty="0"/>
              <a:t>tumoru</a:t>
            </a:r>
          </a:p>
          <a:p>
            <a:pPr lvl="3"/>
            <a:r>
              <a:rPr lang="cs-CZ" sz="1400" dirty="0" err="1"/>
              <a:t>endonazální</a:t>
            </a:r>
            <a:r>
              <a:rPr lang="cs-CZ" sz="1400" dirty="0"/>
              <a:t> endoskopický přístup</a:t>
            </a:r>
          </a:p>
          <a:p>
            <a:pPr lvl="3"/>
            <a:r>
              <a:rPr lang="cs-CZ" sz="1400" dirty="0"/>
              <a:t>kombinovaný (</a:t>
            </a:r>
            <a:r>
              <a:rPr lang="cs-CZ" sz="1400" dirty="0" err="1"/>
              <a:t>endonasální</a:t>
            </a:r>
            <a:r>
              <a:rPr lang="cs-CZ" sz="1400" dirty="0"/>
              <a:t> + zevní) přístup</a:t>
            </a:r>
          </a:p>
          <a:p>
            <a:pPr lvl="3"/>
            <a:r>
              <a:rPr lang="cs-CZ" sz="1400" dirty="0"/>
              <a:t>zevní přístup</a:t>
            </a:r>
          </a:p>
          <a:p>
            <a:pPr lvl="2"/>
            <a:r>
              <a:rPr lang="cs-CZ" sz="1400" dirty="0"/>
              <a:t>konzervativní</a:t>
            </a:r>
          </a:p>
          <a:p>
            <a:pPr lvl="3"/>
            <a:r>
              <a:rPr lang="cs-CZ" sz="1400" dirty="0"/>
              <a:t>radioterapie</a:t>
            </a:r>
          </a:p>
          <a:p>
            <a:pPr lvl="4"/>
            <a:r>
              <a:rPr lang="cs-CZ" sz="1400" dirty="0"/>
              <a:t> vyhrazena pro tumory s vysokým rizikem resekce</a:t>
            </a:r>
          </a:p>
          <a:p>
            <a:pPr lvl="1"/>
            <a:r>
              <a:rPr lang="cs-CZ" sz="1600" dirty="0"/>
              <a:t>dispenzarizace: </a:t>
            </a:r>
          </a:p>
          <a:p>
            <a:pPr lvl="2"/>
            <a:r>
              <a:rPr lang="cs-CZ" sz="1400" dirty="0" err="1"/>
              <a:t>rinoendoskopie</a:t>
            </a:r>
            <a:r>
              <a:rPr lang="cs-CZ" sz="1400" dirty="0"/>
              <a:t> + NMR (CT) po dobu 5 let od ukončení léčby</a:t>
            </a:r>
          </a:p>
          <a:p>
            <a:endParaRPr lang="cs-CZ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3EB04AD-B5DE-A244-B5C5-B62240862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116632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511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11760" y="188640"/>
            <a:ext cx="6275387" cy="936625"/>
          </a:xfrm>
        </p:spPr>
        <p:txBody>
          <a:bodyPr/>
          <a:lstStyle/>
          <a:p>
            <a:r>
              <a:rPr lang="cs-CZ" sz="2800" dirty="0"/>
              <a:t>NOS II. </a:t>
            </a:r>
            <a:br>
              <a:rPr lang="cs-CZ" sz="2800" dirty="0"/>
            </a:br>
            <a:r>
              <a:rPr lang="cs-CZ" sz="2800" dirty="0"/>
              <a:t>benigní nádory nosu a PND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38079"/>
            <a:ext cx="3384376" cy="2483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97" y="4221088"/>
            <a:ext cx="3379115" cy="2518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891" y="1738079"/>
            <a:ext cx="3978906" cy="397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4860032" y="6026566"/>
            <a:ext cx="3456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Fotoarchiv KOCHHK FN u sv. Anny a LF MU </a:t>
            </a:r>
            <a:endParaRPr lang="cs-CZ" sz="12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AD8AF6C-8F59-9F47-A7D3-B48D1AD428DC}"/>
              </a:ext>
            </a:extLst>
          </p:cNvPr>
          <p:cNvSpPr txBox="1"/>
          <p:nvPr/>
        </p:nvSpPr>
        <p:spPr>
          <a:xfrm>
            <a:off x="4732527" y="1155185"/>
            <a:ext cx="3869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600" dirty="0"/>
          </a:p>
          <a:p>
            <a:r>
              <a:rPr lang="cs-CZ" sz="1600" dirty="0"/>
              <a:t>MR – sagitální projekce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2CFEB89F-5F60-6B4F-902F-8376F9601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116632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DA0A67F-6353-5C4B-B078-03322DD94A3A}"/>
              </a:ext>
            </a:extLst>
          </p:cNvPr>
          <p:cNvSpPr txBox="1"/>
          <p:nvPr/>
        </p:nvSpPr>
        <p:spPr>
          <a:xfrm>
            <a:off x="380947" y="1197012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rgbClr val="C00000"/>
                </a:solidFill>
              </a:rPr>
              <a:t>juvenilní </a:t>
            </a:r>
            <a:r>
              <a:rPr lang="cs-CZ" sz="1600" dirty="0" err="1">
                <a:solidFill>
                  <a:srgbClr val="C00000"/>
                </a:solidFill>
              </a:rPr>
              <a:t>angiofibrom</a:t>
            </a:r>
            <a:r>
              <a:rPr lang="cs-CZ" sz="1600" dirty="0">
                <a:solidFill>
                  <a:srgbClr val="C00000"/>
                </a:solidFill>
              </a:rPr>
              <a:t> </a:t>
            </a:r>
          </a:p>
          <a:p>
            <a:r>
              <a:rPr lang="cs-CZ" sz="1600" dirty="0"/>
              <a:t>CT – sagitální a koronární projekce</a:t>
            </a:r>
          </a:p>
        </p:txBody>
      </p:sp>
    </p:spTree>
    <p:extLst>
      <p:ext uri="{BB962C8B-B14F-4D97-AF65-F5344CB8AC3E}">
        <p14:creationId xmlns:p14="http://schemas.microsoft.com/office/powerpoint/2010/main" val="324181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2411760" y="188640"/>
            <a:ext cx="6275387" cy="936625"/>
          </a:xfrm>
        </p:spPr>
        <p:txBody>
          <a:bodyPr/>
          <a:lstStyle/>
          <a:p>
            <a:r>
              <a:rPr lang="cs-CZ" sz="2800" dirty="0"/>
              <a:t>NOS II. </a:t>
            </a:r>
            <a:br>
              <a:rPr lang="cs-CZ" sz="2800" dirty="0"/>
            </a:br>
            <a:r>
              <a:rPr lang="cs-CZ" sz="2800" dirty="0"/>
              <a:t>benigní nádory nosu a PND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59121"/>
            <a:ext cx="4035902" cy="4035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837" y="2059121"/>
            <a:ext cx="4035902" cy="4035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Šipka doprava se zářezem 8"/>
          <p:cNvSpPr/>
          <p:nvPr/>
        </p:nvSpPr>
        <p:spPr>
          <a:xfrm rot="8593900">
            <a:off x="3436123" y="3333117"/>
            <a:ext cx="471546" cy="211014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 doprava se zářezem 9"/>
          <p:cNvSpPr/>
          <p:nvPr/>
        </p:nvSpPr>
        <p:spPr>
          <a:xfrm rot="8661490">
            <a:off x="7426449" y="3988622"/>
            <a:ext cx="494728" cy="176900"/>
          </a:xfrm>
          <a:prstGeom prst="notched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2843808" y="6109642"/>
            <a:ext cx="59831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Fotoarchiv KOCHHK FN u sv. Anny a LF MU </a:t>
            </a:r>
            <a:endParaRPr lang="cs-CZ" sz="12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19A7276-220F-EE47-BAC3-298F663FC4D9}"/>
              </a:ext>
            </a:extLst>
          </p:cNvPr>
          <p:cNvSpPr txBox="1"/>
          <p:nvPr/>
        </p:nvSpPr>
        <p:spPr>
          <a:xfrm>
            <a:off x="611560" y="1268760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C00000"/>
                </a:solidFill>
              </a:rPr>
              <a:t>juvenilní </a:t>
            </a:r>
            <a:r>
              <a:rPr lang="cs-CZ" dirty="0" err="1">
                <a:solidFill>
                  <a:srgbClr val="C00000"/>
                </a:solidFill>
              </a:rPr>
              <a:t>angiofibrom</a:t>
            </a:r>
            <a:r>
              <a:rPr lang="cs-CZ" dirty="0"/>
              <a:t> </a:t>
            </a:r>
          </a:p>
          <a:p>
            <a:r>
              <a:rPr lang="cs-CZ" dirty="0"/>
              <a:t>embolizace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C9077EAA-ED7A-974B-8FCD-648BC3C8A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116632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534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67744" y="188640"/>
            <a:ext cx="6768752" cy="936104"/>
          </a:xfrm>
        </p:spPr>
        <p:txBody>
          <a:bodyPr/>
          <a:lstStyle/>
          <a:p>
            <a:r>
              <a:rPr lang="cs-CZ" sz="2800" dirty="0"/>
              <a:t>NOS II. </a:t>
            </a:r>
            <a:br>
              <a:rPr lang="cs-CZ" sz="2800" dirty="0"/>
            </a:br>
            <a:r>
              <a:rPr lang="cs-CZ" sz="2800" dirty="0"/>
              <a:t>benigní nádory nosu a PND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23528" y="1196752"/>
            <a:ext cx="8496944" cy="5544616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invertovaný papilom</a:t>
            </a:r>
          </a:p>
          <a:p>
            <a:pPr lvl="1"/>
            <a:r>
              <a:rPr lang="cs-CZ" sz="1600" dirty="0"/>
              <a:t>definice</a:t>
            </a:r>
          </a:p>
          <a:p>
            <a:pPr lvl="2"/>
            <a:r>
              <a:rPr lang="cs-CZ" sz="1400" dirty="0"/>
              <a:t>nezhoubný nádor nosu a PND </a:t>
            </a:r>
          </a:p>
          <a:p>
            <a:pPr lvl="2"/>
            <a:r>
              <a:rPr lang="cs-CZ" sz="1400" dirty="0"/>
              <a:t>lokálně agresivní</a:t>
            </a:r>
          </a:p>
          <a:p>
            <a:pPr lvl="2"/>
            <a:r>
              <a:rPr lang="cs-CZ" sz="1400" dirty="0"/>
              <a:t>recidivuje až v 75%</a:t>
            </a:r>
          </a:p>
          <a:p>
            <a:pPr lvl="2"/>
            <a:r>
              <a:rPr lang="cs-CZ" sz="1400" dirty="0"/>
              <a:t>(maligní transformace do </a:t>
            </a:r>
            <a:r>
              <a:rPr lang="cs-CZ" sz="1400" dirty="0" err="1"/>
              <a:t>dlaždicobuněčného</a:t>
            </a:r>
            <a:r>
              <a:rPr lang="cs-CZ" sz="1400" dirty="0"/>
              <a:t> karcinomu v  5-15%)</a:t>
            </a:r>
          </a:p>
          <a:p>
            <a:pPr lvl="1"/>
            <a:r>
              <a:rPr lang="cs-CZ" sz="1600" dirty="0"/>
              <a:t>incidence</a:t>
            </a:r>
          </a:p>
          <a:p>
            <a:pPr lvl="2"/>
            <a:r>
              <a:rPr lang="cs-CZ" sz="1400" dirty="0"/>
              <a:t>častější u mužů</a:t>
            </a:r>
            <a:r>
              <a:rPr lang="pt-BR" sz="1400" dirty="0"/>
              <a:t> (</a:t>
            </a:r>
            <a:r>
              <a:rPr lang="cs-CZ" sz="1400" dirty="0"/>
              <a:t>3.5 </a:t>
            </a:r>
            <a:r>
              <a:rPr lang="pt-BR" sz="1400" dirty="0"/>
              <a:t>: 1)</a:t>
            </a:r>
            <a:r>
              <a:rPr lang="cs-CZ" sz="1400" dirty="0"/>
              <a:t> </a:t>
            </a:r>
          </a:p>
          <a:p>
            <a:pPr lvl="2"/>
            <a:r>
              <a:rPr lang="cs-CZ" sz="1400" dirty="0"/>
              <a:t>35-60 let</a:t>
            </a:r>
          </a:p>
          <a:p>
            <a:pPr lvl="1"/>
            <a:r>
              <a:rPr lang="cs-CZ" sz="1600" dirty="0"/>
              <a:t>lokalizace</a:t>
            </a:r>
          </a:p>
          <a:p>
            <a:pPr lvl="2"/>
            <a:r>
              <a:rPr lang="cs-CZ" sz="1400" dirty="0"/>
              <a:t>laterální nosní stěna, čichové sklepy a maxilární sinus </a:t>
            </a:r>
          </a:p>
          <a:p>
            <a:pPr lvl="1"/>
            <a:r>
              <a:rPr lang="cs-CZ" sz="1600" dirty="0"/>
              <a:t>příznaky</a:t>
            </a:r>
          </a:p>
          <a:p>
            <a:pPr lvl="2"/>
            <a:r>
              <a:rPr lang="cs-CZ" sz="1400" dirty="0"/>
              <a:t>jednostranná nosní obstrukce, opakované epistaxe, </a:t>
            </a:r>
          </a:p>
          <a:p>
            <a:pPr marL="914400" lvl="2" indent="0">
              <a:buNone/>
            </a:pPr>
            <a:r>
              <a:rPr lang="cs-CZ" sz="1400" dirty="0"/>
              <a:t>      sekundární zánětlivé projevy </a:t>
            </a:r>
          </a:p>
          <a:p>
            <a:endParaRPr lang="cs-CZ" sz="20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9EBE078-A03E-E146-93D1-6D0BAA423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116632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236E11D-70F6-A74D-A21C-BE15123BC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861048"/>
            <a:ext cx="2763098" cy="237626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C87E9B8-C5C1-4342-84AE-61887254054D}"/>
              </a:ext>
            </a:extLst>
          </p:cNvPr>
          <p:cNvSpPr txBox="1"/>
          <p:nvPr/>
        </p:nvSpPr>
        <p:spPr>
          <a:xfrm>
            <a:off x="5830399" y="6350840"/>
            <a:ext cx="30963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převzato z </a:t>
            </a:r>
            <a:r>
              <a:rPr lang="cs-CZ" sz="1200" i="1" dirty="0" err="1"/>
              <a:t>www.researchgate.net</a:t>
            </a:r>
            <a:endParaRPr lang="cs-CZ" sz="1200" i="1" dirty="0"/>
          </a:p>
        </p:txBody>
      </p:sp>
    </p:spTree>
    <p:extLst>
      <p:ext uri="{BB962C8B-B14F-4D97-AF65-F5344CB8AC3E}">
        <p14:creationId xmlns:p14="http://schemas.microsoft.com/office/powerpoint/2010/main" val="97223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67744" y="188640"/>
            <a:ext cx="6552728" cy="856827"/>
          </a:xfrm>
        </p:spPr>
        <p:txBody>
          <a:bodyPr/>
          <a:lstStyle/>
          <a:p>
            <a:r>
              <a:rPr lang="cs-CZ" altLang="cs-CZ" sz="2800" dirty="0"/>
              <a:t>NOS II.</a:t>
            </a:r>
            <a:br>
              <a:rPr lang="cs-CZ" altLang="cs-CZ" sz="2800" dirty="0"/>
            </a:br>
            <a:r>
              <a:rPr lang="cs-CZ" altLang="cs-CZ" sz="2800" dirty="0"/>
              <a:t>anatomie čichového orgánu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7198" y="1045467"/>
            <a:ext cx="8712968" cy="5709768"/>
          </a:xfrm>
        </p:spPr>
        <p:txBody>
          <a:bodyPr/>
          <a:lstStyle/>
          <a:p>
            <a:pPr algn="just"/>
            <a:r>
              <a:rPr lang="cs-CZ" sz="2000" dirty="0">
                <a:solidFill>
                  <a:srgbClr val="C00000"/>
                </a:solidFill>
              </a:rPr>
              <a:t>čichový orgán</a:t>
            </a:r>
          </a:p>
          <a:p>
            <a:pPr lvl="1" algn="just"/>
            <a:r>
              <a:rPr lang="cs-CZ" sz="1800" dirty="0"/>
              <a:t>periferní část</a:t>
            </a:r>
          </a:p>
          <a:p>
            <a:pPr lvl="2" algn="just"/>
            <a:r>
              <a:rPr lang="cs-CZ" sz="1800" dirty="0" err="1">
                <a:solidFill>
                  <a:srgbClr val="C00000"/>
                </a:solidFill>
              </a:rPr>
              <a:t>regio</a:t>
            </a:r>
            <a:r>
              <a:rPr lang="cs-CZ" sz="1800" dirty="0">
                <a:solidFill>
                  <a:srgbClr val="C00000"/>
                </a:solidFill>
              </a:rPr>
              <a:t> </a:t>
            </a:r>
            <a:r>
              <a:rPr lang="cs-CZ" sz="1800" dirty="0" err="1">
                <a:solidFill>
                  <a:srgbClr val="C00000"/>
                </a:solidFill>
              </a:rPr>
              <a:t>olfactoria</a:t>
            </a:r>
            <a:r>
              <a:rPr lang="cs-CZ" sz="1800" dirty="0">
                <a:solidFill>
                  <a:srgbClr val="C00000"/>
                </a:solidFill>
              </a:rPr>
              <a:t> </a:t>
            </a:r>
            <a:r>
              <a:rPr lang="cs-CZ" sz="1800" dirty="0"/>
              <a:t>(čichová sliznice)</a:t>
            </a:r>
          </a:p>
          <a:p>
            <a:pPr lvl="3" algn="just"/>
            <a:r>
              <a:rPr lang="cs-CZ" sz="1400" dirty="0"/>
              <a:t>čichový epitel cylindrický:</a:t>
            </a:r>
          </a:p>
          <a:p>
            <a:pPr lvl="4" algn="just"/>
            <a:r>
              <a:rPr lang="cs-CZ" sz="1400" dirty="0">
                <a:solidFill>
                  <a:srgbClr val="C00000"/>
                </a:solidFill>
              </a:rPr>
              <a:t>řasinkové bipolární receptorové buňky (1. neuron čichové dráhy)</a:t>
            </a:r>
          </a:p>
          <a:p>
            <a:pPr lvl="4" algn="just"/>
            <a:r>
              <a:rPr lang="cs-CZ" sz="1400" dirty="0"/>
              <a:t>podpůrné buňky </a:t>
            </a:r>
          </a:p>
          <a:p>
            <a:pPr lvl="4" algn="just"/>
            <a:r>
              <a:rPr lang="cs-CZ" sz="1400" dirty="0"/>
              <a:t>bazální buňky</a:t>
            </a:r>
          </a:p>
          <a:p>
            <a:pPr lvl="3" algn="just"/>
            <a:r>
              <a:rPr lang="cs-CZ" sz="1400" dirty="0"/>
              <a:t>lamina propria </a:t>
            </a:r>
          </a:p>
          <a:p>
            <a:pPr lvl="4" algn="just"/>
            <a:r>
              <a:rPr lang="cs-CZ" sz="1400" dirty="0" err="1"/>
              <a:t>Bowmannovy</a:t>
            </a:r>
            <a:r>
              <a:rPr lang="cs-CZ" sz="1400" dirty="0"/>
              <a:t> žlázky</a:t>
            </a:r>
          </a:p>
          <a:p>
            <a:pPr lvl="5" algn="just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produkce sekretu – transport odorantů k receptorovým  čichovým buňkám a </a:t>
            </a:r>
          </a:p>
          <a:p>
            <a:pPr marL="2286000" lvl="5" indent="0" algn="just">
              <a:buNone/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následně očištění sliznice</a:t>
            </a:r>
          </a:p>
          <a:p>
            <a:pPr lvl="3" algn="just"/>
            <a:r>
              <a:rPr lang="cs-CZ" sz="1400" dirty="0"/>
              <a:t>lokalizace:</a:t>
            </a:r>
          </a:p>
          <a:p>
            <a:pPr lvl="4" algn="just"/>
            <a:r>
              <a:rPr lang="cs-CZ" sz="1400" dirty="0"/>
              <a:t>přední část klenby </a:t>
            </a:r>
            <a:r>
              <a:rPr lang="cs-CZ" sz="1400" dirty="0" err="1"/>
              <a:t>dut.nosní</a:t>
            </a:r>
            <a:r>
              <a:rPr lang="cs-CZ" sz="1400" dirty="0"/>
              <a:t>  - </a:t>
            </a:r>
          </a:p>
          <a:p>
            <a:pPr marL="1828800" lvl="4" indent="0" algn="just">
              <a:buNone/>
            </a:pPr>
            <a:r>
              <a:rPr lang="cs-CZ" sz="1400" dirty="0"/>
              <a:t>      </a:t>
            </a:r>
            <a:r>
              <a:rPr lang="cs-CZ" sz="1400" dirty="0" err="1"/>
              <a:t>concha</a:t>
            </a:r>
            <a:r>
              <a:rPr lang="cs-CZ" sz="1400" dirty="0"/>
              <a:t> </a:t>
            </a:r>
            <a:r>
              <a:rPr lang="cs-CZ" sz="1400" dirty="0" err="1"/>
              <a:t>nasalis</a:t>
            </a:r>
            <a:r>
              <a:rPr lang="cs-CZ" sz="1400" dirty="0"/>
              <a:t> superior, </a:t>
            </a:r>
          </a:p>
          <a:p>
            <a:pPr marL="1828800" lvl="4" indent="0" algn="just">
              <a:buNone/>
            </a:pPr>
            <a:r>
              <a:rPr lang="cs-CZ" sz="1400" dirty="0"/>
              <a:t>      kraniální porce </a:t>
            </a:r>
            <a:r>
              <a:rPr lang="cs-CZ" sz="1400" dirty="0" err="1"/>
              <a:t>concha</a:t>
            </a:r>
            <a:r>
              <a:rPr lang="cs-CZ" sz="1400" dirty="0"/>
              <a:t> </a:t>
            </a:r>
            <a:r>
              <a:rPr lang="cs-CZ" sz="1400" dirty="0" err="1"/>
              <a:t>nasalis</a:t>
            </a:r>
            <a:r>
              <a:rPr lang="cs-CZ" sz="1400" dirty="0"/>
              <a:t> media, </a:t>
            </a:r>
          </a:p>
          <a:p>
            <a:pPr marL="1828800" lvl="4" indent="0" algn="just">
              <a:buNone/>
            </a:pPr>
            <a:r>
              <a:rPr lang="cs-CZ" sz="1400" dirty="0"/>
              <a:t>      kraniální část nosního septa</a:t>
            </a:r>
            <a:endParaRPr lang="cs-CZ" sz="1800" dirty="0">
              <a:solidFill>
                <a:srgbClr val="C00000"/>
              </a:solidFill>
            </a:endParaRPr>
          </a:p>
          <a:p>
            <a:pPr lvl="2" algn="just"/>
            <a:r>
              <a:rPr lang="cs-CZ" sz="1800" dirty="0" err="1">
                <a:solidFill>
                  <a:srgbClr val="C00000"/>
                </a:solidFill>
              </a:rPr>
              <a:t>fila</a:t>
            </a:r>
            <a:r>
              <a:rPr lang="cs-CZ" sz="1800" dirty="0">
                <a:solidFill>
                  <a:srgbClr val="C00000"/>
                </a:solidFill>
              </a:rPr>
              <a:t> </a:t>
            </a:r>
            <a:r>
              <a:rPr lang="cs-CZ" sz="1800" dirty="0" err="1">
                <a:solidFill>
                  <a:srgbClr val="C00000"/>
                </a:solidFill>
              </a:rPr>
              <a:t>olfactoria</a:t>
            </a:r>
            <a:endParaRPr lang="cs-CZ" sz="1800" dirty="0">
              <a:solidFill>
                <a:srgbClr val="C00000"/>
              </a:solidFill>
            </a:endParaRPr>
          </a:p>
          <a:p>
            <a:pPr lvl="3" algn="just"/>
            <a:r>
              <a:rPr lang="cs-CZ" sz="1400" dirty="0"/>
              <a:t>spojené axony bipolárních čichových buněk </a:t>
            </a:r>
          </a:p>
          <a:p>
            <a:pPr marL="1371600" lvl="3" indent="0" algn="just">
              <a:buNone/>
            </a:pPr>
            <a:r>
              <a:rPr lang="cs-CZ" sz="1400" dirty="0"/>
              <a:t>      procházející skrz lamina </a:t>
            </a:r>
            <a:r>
              <a:rPr lang="cs-CZ" sz="1400" dirty="0" err="1"/>
              <a:t>cribriformis</a:t>
            </a:r>
            <a:r>
              <a:rPr lang="cs-CZ" sz="1400" dirty="0"/>
              <a:t> čichové kosti, </a:t>
            </a:r>
          </a:p>
          <a:p>
            <a:pPr marL="1371600" lvl="3" indent="0" algn="just">
              <a:buNone/>
            </a:pPr>
            <a:r>
              <a:rPr lang="cs-CZ" sz="1400" dirty="0"/>
              <a:t>      směřující do bulbus </a:t>
            </a:r>
            <a:r>
              <a:rPr lang="cs-CZ" sz="1400" dirty="0" err="1"/>
              <a:t>olfactorius</a:t>
            </a:r>
            <a:endParaRPr lang="cs-CZ" sz="1400" dirty="0"/>
          </a:p>
          <a:p>
            <a:pPr marL="457200" lvl="1" indent="0" algn="just">
              <a:buNone/>
            </a:pPr>
            <a:endParaRPr lang="cs-CZ" sz="20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8A56F52-D58C-C64F-B3E3-8E0127CC6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6632"/>
            <a:ext cx="1224136" cy="928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FC4C1D3A-A05D-4343-8F82-0529BE33F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6556" y="142356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28452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0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90 cm</a:t>
            </a:r>
            <a:endParaRPr kumimoji="0" lang="cs-CZ" altLang="cs-CZ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E6DE615-BBCE-A343-9B86-3F739983B342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978694" y="-2833717"/>
            <a:ext cx="9137922" cy="5293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-361836" tIns="-38088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90 cm</a:t>
            </a: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cs-CZ" altLang="cs-CZ" sz="3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        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D2109AF-8EC0-8F47-97D1-4315EA586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624" y="4368173"/>
            <a:ext cx="3203848" cy="1869157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DA091DEE-2155-524C-B6BD-6FA185F130B2}"/>
              </a:ext>
            </a:extLst>
          </p:cNvPr>
          <p:cNvSpPr txBox="1"/>
          <p:nvPr/>
        </p:nvSpPr>
        <p:spPr>
          <a:xfrm>
            <a:off x="6006941" y="6339345"/>
            <a:ext cx="31370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</a:t>
            </a:r>
            <a:r>
              <a:rPr lang="cs-CZ" sz="1200" i="1" dirty="0" err="1"/>
              <a:t>www.otorinolaryngologie.cz</a:t>
            </a:r>
            <a:endParaRPr lang="cs-CZ" sz="1200" i="1" dirty="0"/>
          </a:p>
        </p:txBody>
      </p:sp>
    </p:spTree>
    <p:extLst>
      <p:ext uri="{BB962C8B-B14F-4D97-AF65-F5344CB8AC3E}">
        <p14:creationId xmlns:p14="http://schemas.microsoft.com/office/powerpoint/2010/main" val="425663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9A4977-DB2F-5F40-8001-0764AC9FC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II. </a:t>
            </a:r>
            <a:br>
              <a:rPr lang="cs-CZ" sz="2800" dirty="0"/>
            </a:br>
            <a:r>
              <a:rPr lang="cs-CZ" sz="2800" dirty="0"/>
              <a:t>benigní nádory nosu a PND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3798C83-8623-494C-896E-7F67E576D6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invertovaný papilom</a:t>
            </a:r>
            <a:endParaRPr lang="cs-CZ" sz="2000" dirty="0"/>
          </a:p>
          <a:p>
            <a:pPr lvl="1"/>
            <a:r>
              <a:rPr lang="cs-CZ" sz="1600" dirty="0"/>
              <a:t>diagnostika</a:t>
            </a:r>
          </a:p>
          <a:p>
            <a:pPr lvl="2"/>
            <a:r>
              <a:rPr lang="cs-CZ" sz="1400" dirty="0" err="1"/>
              <a:t>rinoendoskopie</a:t>
            </a:r>
            <a:r>
              <a:rPr lang="cs-CZ" sz="1400" dirty="0"/>
              <a:t>, biopsie (histologická verifikace)</a:t>
            </a:r>
          </a:p>
          <a:p>
            <a:pPr lvl="2"/>
            <a:r>
              <a:rPr lang="cs-CZ" sz="1400" dirty="0"/>
              <a:t>CT</a:t>
            </a:r>
          </a:p>
          <a:p>
            <a:pPr lvl="3"/>
            <a:r>
              <a:rPr lang="cs-CZ" sz="1400" dirty="0"/>
              <a:t>zesílení kosti v místě inzerce papilomu</a:t>
            </a:r>
          </a:p>
          <a:p>
            <a:pPr lvl="1"/>
            <a:r>
              <a:rPr lang="cs-CZ" sz="1600" dirty="0"/>
              <a:t>terapie</a:t>
            </a:r>
          </a:p>
          <a:p>
            <a:pPr lvl="2"/>
            <a:r>
              <a:rPr lang="cs-CZ" sz="1400" dirty="0"/>
              <a:t>chirurgická</a:t>
            </a:r>
          </a:p>
          <a:p>
            <a:pPr lvl="3"/>
            <a:r>
              <a:rPr lang="cs-CZ" sz="1400" dirty="0"/>
              <a:t>endoskopická </a:t>
            </a:r>
            <a:r>
              <a:rPr lang="cs-CZ" sz="1400" dirty="0" err="1"/>
              <a:t>endonazální</a:t>
            </a:r>
            <a:r>
              <a:rPr lang="cs-CZ" sz="1400" dirty="0"/>
              <a:t> resekce (FESS)</a:t>
            </a:r>
          </a:p>
          <a:p>
            <a:pPr lvl="3"/>
            <a:r>
              <a:rPr lang="cs-CZ" sz="1400" dirty="0"/>
              <a:t>zevní chirurgický přístup </a:t>
            </a:r>
          </a:p>
          <a:p>
            <a:pPr lvl="4"/>
            <a:r>
              <a:rPr lang="cs-CZ" sz="1400" dirty="0"/>
              <a:t>u recidiv </a:t>
            </a:r>
          </a:p>
          <a:p>
            <a:pPr lvl="4"/>
            <a:r>
              <a:rPr lang="cs-CZ" sz="1400" dirty="0"/>
              <a:t>u nádorů obtížně dosažitelných endoskopickou cestou</a:t>
            </a:r>
          </a:p>
          <a:p>
            <a:pPr lvl="3"/>
            <a:r>
              <a:rPr lang="cs-CZ" sz="1400" dirty="0"/>
              <a:t>(kombinovaný přístup)</a:t>
            </a:r>
          </a:p>
          <a:p>
            <a:pPr lvl="1"/>
            <a:r>
              <a:rPr lang="cs-CZ" sz="1600" dirty="0"/>
              <a:t>dispenzarizace</a:t>
            </a:r>
          </a:p>
          <a:p>
            <a:pPr lvl="2"/>
            <a:r>
              <a:rPr lang="cs-CZ" sz="1400" dirty="0" err="1"/>
              <a:t>rinoendoskopie</a:t>
            </a:r>
            <a:endParaRPr lang="cs-CZ" sz="1400" dirty="0"/>
          </a:p>
          <a:p>
            <a:endParaRPr lang="cs-CZ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506C41F-F214-BD4D-B0E6-C8B1FDE8C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116632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574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II. </a:t>
            </a:r>
            <a:br>
              <a:rPr lang="cs-CZ" sz="2800" dirty="0"/>
            </a:br>
            <a:r>
              <a:rPr lang="cs-CZ" sz="2800" dirty="0"/>
              <a:t>benigní nádory nosu a PND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323528" y="1340768"/>
            <a:ext cx="8496944" cy="5400600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osteom</a:t>
            </a:r>
          </a:p>
          <a:p>
            <a:pPr lvl="1"/>
            <a:r>
              <a:rPr lang="cs-CZ" sz="1600" dirty="0"/>
              <a:t>definice</a:t>
            </a:r>
          </a:p>
          <a:p>
            <a:pPr lvl="2"/>
            <a:r>
              <a:rPr lang="cs-CZ" sz="1400" dirty="0"/>
              <a:t>nezhoubný kostěný tumor</a:t>
            </a:r>
          </a:p>
          <a:p>
            <a:pPr lvl="2"/>
            <a:r>
              <a:rPr lang="cs-CZ" sz="1400" dirty="0"/>
              <a:t>pomalu rostoucí</a:t>
            </a:r>
          </a:p>
          <a:p>
            <a:pPr lvl="1"/>
            <a:r>
              <a:rPr lang="cs-CZ" sz="1600" dirty="0"/>
              <a:t>incidence</a:t>
            </a:r>
          </a:p>
          <a:p>
            <a:pPr lvl="2"/>
            <a:r>
              <a:rPr lang="cs-CZ" sz="1400" dirty="0"/>
              <a:t>2.- 5. dekáda</a:t>
            </a:r>
          </a:p>
          <a:p>
            <a:pPr lvl="1"/>
            <a:r>
              <a:rPr lang="cs-CZ" sz="1600" dirty="0"/>
              <a:t>lokalizace</a:t>
            </a:r>
          </a:p>
          <a:p>
            <a:pPr lvl="2"/>
            <a:r>
              <a:rPr lang="cs-CZ" sz="1400" dirty="0"/>
              <a:t>sestupně </a:t>
            </a:r>
            <a:r>
              <a:rPr lang="cs-CZ" sz="1400" dirty="0">
                <a:solidFill>
                  <a:srgbClr val="C00000"/>
                </a:solidFill>
              </a:rPr>
              <a:t>frontální dutina</a:t>
            </a:r>
            <a:r>
              <a:rPr lang="cs-CZ" sz="1400" dirty="0"/>
              <a:t>, </a:t>
            </a:r>
            <a:r>
              <a:rPr lang="cs-CZ" sz="1400" dirty="0" err="1"/>
              <a:t>etmoidy</a:t>
            </a:r>
            <a:r>
              <a:rPr lang="cs-CZ" sz="1400" dirty="0"/>
              <a:t>, </a:t>
            </a:r>
          </a:p>
          <a:p>
            <a:pPr marL="914400" lvl="2" indent="0">
              <a:buNone/>
            </a:pPr>
            <a:r>
              <a:rPr lang="cs-CZ" sz="1400" dirty="0"/>
              <a:t>      čelistní dutina, klínová dutina</a:t>
            </a:r>
          </a:p>
          <a:p>
            <a:pPr lvl="1"/>
            <a:r>
              <a:rPr lang="cs-CZ" sz="1600" dirty="0"/>
              <a:t>příznaky</a:t>
            </a:r>
          </a:p>
          <a:p>
            <a:pPr lvl="2"/>
            <a:r>
              <a:rPr lang="cs-CZ" sz="1400" dirty="0"/>
              <a:t>asymptomatický </a:t>
            </a:r>
            <a:endParaRPr lang="cs-CZ" sz="1000" dirty="0"/>
          </a:p>
          <a:p>
            <a:pPr lvl="2"/>
            <a:r>
              <a:rPr lang="cs-CZ" sz="1400" dirty="0"/>
              <a:t>retenční bolesti hlavy </a:t>
            </a:r>
          </a:p>
          <a:p>
            <a:pPr lvl="3"/>
            <a:r>
              <a:rPr lang="cs-CZ" sz="1400" dirty="0"/>
              <a:t>pokud v oblasti vývodu PND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1B46ABC-D932-6D47-A9DB-377B1C416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116632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174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E467C4-3DD5-9A44-BCAA-EA3D3AD64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II. </a:t>
            </a:r>
            <a:br>
              <a:rPr lang="cs-CZ" sz="2800" dirty="0"/>
            </a:br>
            <a:r>
              <a:rPr lang="cs-CZ" sz="2800" dirty="0"/>
              <a:t>benigní nádory nosu a PND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85584FB-B0D9-4B4A-A97F-5A3F584626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osteom</a:t>
            </a:r>
            <a:endParaRPr lang="cs-CZ" sz="2000" dirty="0"/>
          </a:p>
          <a:p>
            <a:pPr lvl="1"/>
            <a:r>
              <a:rPr lang="cs-CZ" sz="1600" dirty="0"/>
              <a:t>diagnostika</a:t>
            </a:r>
          </a:p>
          <a:p>
            <a:pPr lvl="2"/>
            <a:r>
              <a:rPr lang="cs-CZ" sz="1400" dirty="0"/>
              <a:t>RTG PND</a:t>
            </a:r>
          </a:p>
          <a:p>
            <a:pPr lvl="2"/>
            <a:r>
              <a:rPr lang="cs-CZ" sz="1400" dirty="0"/>
              <a:t>CT PND (předoperačně)</a:t>
            </a:r>
          </a:p>
          <a:p>
            <a:pPr lvl="1"/>
            <a:r>
              <a:rPr lang="cs-CZ" sz="1600" dirty="0"/>
              <a:t>terapie: </a:t>
            </a:r>
          </a:p>
          <a:p>
            <a:pPr lvl="2"/>
            <a:r>
              <a:rPr lang="cs-CZ" sz="1400" dirty="0">
                <a:solidFill>
                  <a:srgbClr val="C00000"/>
                </a:solidFill>
              </a:rPr>
              <a:t>chirurgická </a:t>
            </a:r>
          </a:p>
          <a:p>
            <a:pPr lvl="3"/>
            <a:r>
              <a:rPr lang="cs-CZ" sz="1400" dirty="0"/>
              <a:t>zevní přístup </a:t>
            </a:r>
          </a:p>
          <a:p>
            <a:pPr lvl="4"/>
            <a:r>
              <a:rPr lang="cs-CZ" sz="1400" dirty="0"/>
              <a:t>frontální dutina – </a:t>
            </a:r>
            <a:r>
              <a:rPr lang="cs-CZ" sz="1400" dirty="0">
                <a:solidFill>
                  <a:srgbClr val="C00000"/>
                </a:solidFill>
              </a:rPr>
              <a:t>zevní frontální </a:t>
            </a:r>
            <a:r>
              <a:rPr lang="cs-CZ" sz="1400" dirty="0" err="1">
                <a:solidFill>
                  <a:srgbClr val="C00000"/>
                </a:solidFill>
              </a:rPr>
              <a:t>sinotomie</a:t>
            </a:r>
            <a:endParaRPr lang="cs-CZ" sz="1400" dirty="0">
              <a:solidFill>
                <a:srgbClr val="C00000"/>
              </a:solidFill>
            </a:endParaRPr>
          </a:p>
          <a:p>
            <a:pPr lvl="3"/>
            <a:r>
              <a:rPr lang="cs-CZ" sz="1400" dirty="0"/>
              <a:t>kombinovaný přístup  (zevní + endoskopický)</a:t>
            </a:r>
          </a:p>
          <a:p>
            <a:pPr lvl="2"/>
            <a:r>
              <a:rPr lang="cs-CZ" sz="1400" dirty="0"/>
              <a:t>(konzervativní)</a:t>
            </a:r>
          </a:p>
          <a:p>
            <a:pPr lvl="3"/>
            <a:r>
              <a:rPr lang="cs-CZ" sz="1400" dirty="0"/>
              <a:t>sledování u asymptomatických pacientů</a:t>
            </a:r>
          </a:p>
          <a:p>
            <a:pPr lvl="1"/>
            <a:r>
              <a:rPr lang="cs-CZ" sz="1600" dirty="0"/>
              <a:t>dispenzarizace</a:t>
            </a:r>
          </a:p>
          <a:p>
            <a:pPr lvl="2"/>
            <a:r>
              <a:rPr lang="cs-CZ" sz="1400" dirty="0" err="1"/>
              <a:t>rinoendoskopie</a:t>
            </a:r>
            <a:endParaRPr lang="cs-CZ" sz="1400" dirty="0"/>
          </a:p>
          <a:p>
            <a:pPr lvl="2"/>
            <a:r>
              <a:rPr lang="cs-CZ" sz="1400" dirty="0"/>
              <a:t>RTG PND /CT</a:t>
            </a:r>
          </a:p>
          <a:p>
            <a:endParaRPr lang="cs-CZ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89F791D-7E72-454C-85F0-00B5BFAAE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116632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CC1478C-1F1D-184F-8A75-FDF5CFEE89EC}"/>
              </a:ext>
            </a:extLst>
          </p:cNvPr>
          <p:cNvSpPr txBox="1"/>
          <p:nvPr/>
        </p:nvSpPr>
        <p:spPr>
          <a:xfrm>
            <a:off x="6156176" y="6558211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</a:t>
            </a:r>
            <a:r>
              <a:rPr lang="cs-CZ" sz="1200" i="1" dirty="0" err="1"/>
              <a:t>www.wikiskripta.eu</a:t>
            </a:r>
            <a:endParaRPr lang="cs-CZ" sz="1200" i="1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6DE045F-D384-0041-90AF-0FCDA0706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150231"/>
            <a:ext cx="2648493" cy="242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88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II. </a:t>
            </a:r>
            <a:br>
              <a:rPr lang="cs-CZ" sz="2800" dirty="0"/>
            </a:br>
            <a:r>
              <a:rPr lang="cs-CZ" sz="2800" dirty="0"/>
              <a:t>maligní nádory nosu a PND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23528" y="1196752"/>
            <a:ext cx="8496944" cy="5472608"/>
          </a:xfrm>
        </p:spPr>
        <p:txBody>
          <a:bodyPr/>
          <a:lstStyle/>
          <a:p>
            <a:pPr>
              <a:buClr>
                <a:srgbClr val="FF3300"/>
              </a:buClr>
              <a:buSzPct val="60000"/>
              <a:defRPr/>
            </a:pPr>
            <a:r>
              <a:rPr lang="cs-CZ" sz="2000" dirty="0"/>
              <a:t>incidence</a:t>
            </a:r>
          </a:p>
          <a:p>
            <a:pPr lvl="1">
              <a:buClr>
                <a:srgbClr val="FF3300"/>
              </a:buClr>
              <a:buSzPct val="60000"/>
              <a:defRPr/>
            </a:pPr>
            <a:r>
              <a:rPr lang="cs-CZ" sz="1600" dirty="0"/>
              <a:t>0.2-0.5% všech malignit</a:t>
            </a:r>
          </a:p>
          <a:p>
            <a:pPr lvl="1">
              <a:buClr>
                <a:srgbClr val="FF3300"/>
              </a:buClr>
              <a:buSzPct val="60000"/>
              <a:defRPr/>
            </a:pPr>
            <a:r>
              <a:rPr lang="cs-CZ" sz="1600" dirty="0"/>
              <a:t>častěji postiženi muži 2:1, s maximem v 5.- 6.dekádě života</a:t>
            </a:r>
          </a:p>
          <a:p>
            <a:pPr lvl="1">
              <a:buClr>
                <a:srgbClr val="FF3300"/>
              </a:buClr>
              <a:buSzPct val="60000"/>
              <a:defRPr/>
            </a:pPr>
            <a:r>
              <a:rPr lang="cs-CZ" sz="1600" dirty="0"/>
              <a:t>nejčastější výskyt v Africe a v Asii</a:t>
            </a:r>
          </a:p>
          <a:p>
            <a:pPr>
              <a:buClr>
                <a:srgbClr val="FF3300"/>
              </a:buClr>
              <a:buSzPct val="60000"/>
              <a:defRPr/>
            </a:pPr>
            <a:r>
              <a:rPr lang="cs-CZ" sz="2000" dirty="0"/>
              <a:t>histologické typy</a:t>
            </a:r>
          </a:p>
          <a:p>
            <a:pPr lvl="1">
              <a:buClr>
                <a:srgbClr val="FF3300"/>
              </a:buClr>
              <a:buSzPct val="60000"/>
              <a:defRPr/>
            </a:pPr>
            <a:r>
              <a:rPr lang="cs-CZ" sz="1600" dirty="0" err="1">
                <a:solidFill>
                  <a:srgbClr val="C00000"/>
                </a:solidFill>
              </a:rPr>
              <a:t>spinocelulární</a:t>
            </a:r>
            <a:r>
              <a:rPr lang="cs-CZ" sz="1600" dirty="0">
                <a:solidFill>
                  <a:srgbClr val="C00000"/>
                </a:solidFill>
              </a:rPr>
              <a:t> karcinom </a:t>
            </a:r>
            <a:r>
              <a:rPr lang="cs-CZ" sz="1600" dirty="0"/>
              <a:t>(80%)</a:t>
            </a:r>
          </a:p>
          <a:p>
            <a:pPr lvl="1">
              <a:buClr>
                <a:srgbClr val="FF3300"/>
              </a:buClr>
              <a:buSzPct val="60000"/>
              <a:defRPr/>
            </a:pPr>
            <a:r>
              <a:rPr lang="cs-CZ" sz="1600" dirty="0"/>
              <a:t>adenokarcinom, adenoidně cystický karcinom (10%), melanom, </a:t>
            </a:r>
          </a:p>
          <a:p>
            <a:pPr marL="457200" lvl="1" indent="0">
              <a:buClr>
                <a:srgbClr val="FF3300"/>
              </a:buClr>
              <a:buSzPct val="60000"/>
              <a:buNone/>
              <a:defRPr/>
            </a:pPr>
            <a:r>
              <a:rPr lang="cs-CZ" sz="1600" dirty="0"/>
              <a:t>      </a:t>
            </a:r>
            <a:r>
              <a:rPr lang="cs-CZ" sz="1600" dirty="0" err="1"/>
              <a:t>mukoepidermoidní</a:t>
            </a:r>
            <a:r>
              <a:rPr lang="cs-CZ" sz="1600" dirty="0"/>
              <a:t> karcinom, nízce diferencovaný karcinom </a:t>
            </a:r>
          </a:p>
          <a:p>
            <a:pPr>
              <a:buClr>
                <a:srgbClr val="FF3300"/>
              </a:buClr>
              <a:buSzPct val="60000"/>
              <a:defRPr/>
            </a:pPr>
            <a:r>
              <a:rPr lang="cs-CZ" sz="2000" dirty="0"/>
              <a:t>lokalizace</a:t>
            </a:r>
          </a:p>
          <a:p>
            <a:pPr lvl="1">
              <a:buClr>
                <a:srgbClr val="FF3300"/>
              </a:buClr>
              <a:buSzPct val="60000"/>
              <a:defRPr/>
            </a:pPr>
            <a:r>
              <a:rPr lang="cs-CZ" sz="1600" dirty="0">
                <a:solidFill>
                  <a:srgbClr val="C00000"/>
                </a:solidFill>
              </a:rPr>
              <a:t>čelistní dutina v 55%</a:t>
            </a:r>
          </a:p>
          <a:p>
            <a:pPr lvl="1">
              <a:buClr>
                <a:srgbClr val="FF3300"/>
              </a:buClr>
              <a:buSzPct val="60000"/>
              <a:defRPr/>
            </a:pPr>
            <a:r>
              <a:rPr lang="cs-CZ" sz="1600" dirty="0"/>
              <a:t>nosní dutina v 35% </a:t>
            </a:r>
          </a:p>
          <a:p>
            <a:pPr lvl="1">
              <a:buClr>
                <a:srgbClr val="FF3300"/>
              </a:buClr>
              <a:buSzPct val="60000"/>
              <a:defRPr/>
            </a:pPr>
            <a:r>
              <a:rPr lang="cs-CZ" sz="1600" dirty="0"/>
              <a:t>čichové dutiny v 9% </a:t>
            </a:r>
          </a:p>
          <a:p>
            <a:pPr lvl="1">
              <a:buClr>
                <a:srgbClr val="FF3300"/>
              </a:buClr>
              <a:buSzPct val="60000"/>
              <a:defRPr/>
            </a:pPr>
            <a:r>
              <a:rPr lang="cs-CZ" sz="1600" dirty="0"/>
              <a:t>frontální a  klínové dutině v 1%</a:t>
            </a:r>
          </a:p>
          <a:p>
            <a:pPr>
              <a:buClr>
                <a:srgbClr val="FF3300"/>
              </a:buClr>
              <a:buSzPct val="60000"/>
              <a:defRPr/>
            </a:pPr>
            <a:r>
              <a:rPr lang="cs-CZ" sz="2000" dirty="0"/>
              <a:t>rizikové faktory </a:t>
            </a:r>
          </a:p>
          <a:p>
            <a:pPr lvl="1">
              <a:buClr>
                <a:srgbClr val="FF3300"/>
              </a:buClr>
              <a:buSzPct val="60000"/>
              <a:defRPr/>
            </a:pPr>
            <a:r>
              <a:rPr lang="cs-CZ" sz="1600" dirty="0"/>
              <a:t>expozice prachu tvrdého dřeva, niklu, </a:t>
            </a:r>
            <a:r>
              <a:rPr lang="cs-CZ" sz="1600" dirty="0" err="1"/>
              <a:t>isopropylalkoholu</a:t>
            </a:r>
            <a:r>
              <a:rPr lang="cs-CZ" sz="1600" dirty="0"/>
              <a:t>, chromátů, aflatoxinu, yperitu</a:t>
            </a:r>
          </a:p>
          <a:p>
            <a:endParaRPr lang="cs-CZ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08F3FD3-005A-7E4E-B906-9158CD522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116632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57AD38E-DB4D-B04E-A827-8A345754AF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924944"/>
            <a:ext cx="2016224" cy="271388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C3E576B-FC5B-7542-8B34-C096E74C86DF}"/>
              </a:ext>
            </a:extLst>
          </p:cNvPr>
          <p:cNvSpPr txBox="1"/>
          <p:nvPr/>
        </p:nvSpPr>
        <p:spPr>
          <a:xfrm>
            <a:off x="6588224" y="5710836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Zdroj obr.: </a:t>
            </a:r>
            <a:r>
              <a:rPr lang="cs-CZ" sz="1200" dirty="0" err="1"/>
              <a:t>P.Šlampa</a:t>
            </a:r>
            <a:r>
              <a:rPr lang="cs-CZ" sz="1200" dirty="0"/>
              <a:t>, </a:t>
            </a:r>
            <a:r>
              <a:rPr lang="cs-CZ" sz="1200" dirty="0" err="1"/>
              <a:t>P.Smilek</a:t>
            </a:r>
            <a:r>
              <a:rPr lang="cs-CZ" sz="1200" dirty="0"/>
              <a:t>, Nádory hlavy a krku</a:t>
            </a:r>
          </a:p>
        </p:txBody>
      </p:sp>
    </p:spTree>
    <p:extLst>
      <p:ext uri="{BB962C8B-B14F-4D97-AF65-F5344CB8AC3E}">
        <p14:creationId xmlns:p14="http://schemas.microsoft.com/office/powerpoint/2010/main" val="424254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67744" y="116632"/>
            <a:ext cx="6552728" cy="936104"/>
          </a:xfrm>
        </p:spPr>
        <p:txBody>
          <a:bodyPr/>
          <a:lstStyle/>
          <a:p>
            <a:r>
              <a:rPr lang="cs-CZ" sz="2800" dirty="0"/>
              <a:t>NOS II. </a:t>
            </a:r>
            <a:br>
              <a:rPr lang="cs-CZ" sz="2800" dirty="0"/>
            </a:br>
            <a:r>
              <a:rPr lang="cs-CZ" sz="2800" dirty="0"/>
              <a:t>maligní nádory nosu a PND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23528" y="1196752"/>
            <a:ext cx="8496944" cy="5544616"/>
          </a:xfrm>
        </p:spPr>
        <p:txBody>
          <a:bodyPr/>
          <a:lstStyle/>
          <a:p>
            <a:r>
              <a:rPr lang="cs-CZ" sz="2000" dirty="0"/>
              <a:t>příznaky</a:t>
            </a:r>
          </a:p>
          <a:p>
            <a:pPr lvl="1"/>
            <a:r>
              <a:rPr lang="cs-CZ" sz="1600" dirty="0"/>
              <a:t>nosní</a:t>
            </a:r>
          </a:p>
          <a:p>
            <a:pPr lvl="2"/>
            <a:r>
              <a:rPr lang="cs-CZ" sz="1400" dirty="0"/>
              <a:t>jednostranná obstrukce dutiny nosní, jednostranná epistaxe, opakované ataky sinusitid, </a:t>
            </a:r>
            <a:r>
              <a:rPr lang="cs-CZ" sz="1400" dirty="0" err="1"/>
              <a:t>hyposmie</a:t>
            </a:r>
            <a:r>
              <a:rPr lang="cs-CZ" sz="1400" dirty="0"/>
              <a:t>, anosmie </a:t>
            </a:r>
          </a:p>
          <a:p>
            <a:pPr lvl="1"/>
            <a:r>
              <a:rPr lang="cs-CZ" sz="1600" dirty="0"/>
              <a:t>orbitální</a:t>
            </a:r>
          </a:p>
          <a:p>
            <a:pPr lvl="2"/>
            <a:r>
              <a:rPr lang="cs-CZ" sz="1400" dirty="0" err="1"/>
              <a:t>protruze</a:t>
            </a:r>
            <a:r>
              <a:rPr lang="cs-CZ" sz="1400" dirty="0"/>
              <a:t>, deviace očních bulbů, diplopie, poruchy zraku</a:t>
            </a:r>
          </a:p>
          <a:p>
            <a:pPr lvl="1"/>
            <a:r>
              <a:rPr lang="cs-CZ" sz="1600" dirty="0"/>
              <a:t>orální</a:t>
            </a:r>
          </a:p>
          <a:p>
            <a:pPr lvl="2"/>
            <a:r>
              <a:rPr lang="cs-CZ" sz="1400" dirty="0" err="1"/>
              <a:t>velofaryngeální</a:t>
            </a:r>
            <a:r>
              <a:rPr lang="cs-CZ" sz="1400" dirty="0"/>
              <a:t> insuficience, bolesti zubů, trismus</a:t>
            </a:r>
          </a:p>
          <a:p>
            <a:pPr lvl="1"/>
            <a:r>
              <a:rPr lang="cs-CZ" sz="1600" dirty="0"/>
              <a:t>báze lební</a:t>
            </a:r>
          </a:p>
          <a:p>
            <a:pPr lvl="2"/>
            <a:r>
              <a:rPr lang="cs-CZ" sz="1400" dirty="0"/>
              <a:t>parézy hlavových nervů ( </a:t>
            </a:r>
            <a:r>
              <a:rPr lang="cs-CZ" sz="1400" dirty="0" err="1"/>
              <a:t>n.II</a:t>
            </a:r>
            <a:r>
              <a:rPr lang="cs-CZ" sz="1400" dirty="0"/>
              <a:t>., III., IV., V., VI.)</a:t>
            </a:r>
          </a:p>
          <a:p>
            <a:pPr lvl="1"/>
            <a:r>
              <a:rPr lang="cs-CZ" sz="1600" dirty="0"/>
              <a:t>intrakraniální</a:t>
            </a:r>
          </a:p>
          <a:p>
            <a:pPr lvl="2"/>
            <a:r>
              <a:rPr lang="cs-CZ" sz="1400" dirty="0"/>
              <a:t>meningitida, křeče, kolapsové stav, hydrocefalus </a:t>
            </a:r>
          </a:p>
          <a:p>
            <a:pPr lvl="1"/>
            <a:r>
              <a:rPr lang="cs-CZ" sz="1600" dirty="0"/>
              <a:t>tvářové </a:t>
            </a:r>
          </a:p>
          <a:p>
            <a:pPr lvl="2"/>
            <a:r>
              <a:rPr lang="cs-CZ" sz="1400" dirty="0"/>
              <a:t>deformity obličeje</a:t>
            </a:r>
          </a:p>
          <a:p>
            <a:pPr lvl="1"/>
            <a:r>
              <a:rPr lang="cs-CZ" sz="1600" dirty="0"/>
              <a:t>ušní</a:t>
            </a:r>
          </a:p>
          <a:p>
            <a:pPr lvl="2"/>
            <a:r>
              <a:rPr lang="cs-CZ" sz="1400" dirty="0"/>
              <a:t>dysfunkce Eustachovy tuby → otitis media </a:t>
            </a:r>
            <a:r>
              <a:rPr lang="cs-CZ" sz="1400" dirty="0" err="1"/>
              <a:t>secretorica</a:t>
            </a:r>
            <a:r>
              <a:rPr lang="cs-CZ" sz="1400" dirty="0"/>
              <a:t> → převodní nedoslýchavost, tlak, </a:t>
            </a:r>
            <a:r>
              <a:rPr lang="cs-CZ" sz="1400" dirty="0" err="1"/>
              <a:t>otalgia</a:t>
            </a:r>
            <a:endParaRPr lang="cs-CZ" sz="1400" dirty="0"/>
          </a:p>
          <a:p>
            <a:endParaRPr lang="cs-CZ" sz="24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A5081AF-E052-5F4F-AA77-C0087A7C9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116632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027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II. </a:t>
            </a:r>
            <a:br>
              <a:rPr lang="cs-CZ" sz="2800" dirty="0"/>
            </a:br>
            <a:r>
              <a:rPr lang="cs-CZ" sz="2800" dirty="0"/>
              <a:t>maligní nádory nosu a PND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268760"/>
            <a:ext cx="8568952" cy="5472608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FF0033"/>
              </a:buClr>
              <a:buSzPct val="65000"/>
              <a:defRPr/>
            </a:pPr>
            <a:r>
              <a:rPr lang="cs-CZ" sz="2000" dirty="0"/>
              <a:t>diagnostika</a:t>
            </a:r>
          </a:p>
          <a:p>
            <a:pPr lvl="1">
              <a:lnSpc>
                <a:spcPct val="90000"/>
              </a:lnSpc>
              <a:buClr>
                <a:srgbClr val="FF0033"/>
              </a:buClr>
              <a:buSzPct val="65000"/>
              <a:defRPr/>
            </a:pPr>
            <a:r>
              <a:rPr lang="cs-CZ" sz="1600" dirty="0" err="1"/>
              <a:t>rinoendoskopie</a:t>
            </a:r>
            <a:r>
              <a:rPr lang="cs-CZ" sz="1600" dirty="0"/>
              <a:t> rigidní (flexibilní)</a:t>
            </a:r>
          </a:p>
          <a:p>
            <a:pPr lvl="2">
              <a:lnSpc>
                <a:spcPct val="90000"/>
              </a:lnSpc>
              <a:buClr>
                <a:srgbClr val="FF0033"/>
              </a:buClr>
              <a:buSzPct val="65000"/>
              <a:defRPr/>
            </a:pPr>
            <a:r>
              <a:rPr lang="cs-CZ" sz="1600" dirty="0"/>
              <a:t>popis lokalizace, rozsahu tumoru, charakteru tumoru – povrch, barva, konzistence</a:t>
            </a:r>
          </a:p>
          <a:p>
            <a:pPr lvl="2">
              <a:lnSpc>
                <a:spcPct val="90000"/>
              </a:lnSpc>
              <a:buClr>
                <a:srgbClr val="FF0033"/>
              </a:buClr>
              <a:buSzPct val="65000"/>
              <a:defRPr/>
            </a:pPr>
            <a:r>
              <a:rPr lang="cs-CZ" sz="1600" dirty="0"/>
              <a:t>biopsie v lokální / či celkové anestezii </a:t>
            </a:r>
          </a:p>
          <a:p>
            <a:pPr marL="1371600" lvl="3" indent="0">
              <a:lnSpc>
                <a:spcPct val="90000"/>
              </a:lnSpc>
              <a:buClr>
                <a:srgbClr val="FF0033"/>
              </a:buClr>
              <a:buSzPct val="65000"/>
              <a:buNone/>
              <a:defRPr/>
            </a:pPr>
            <a:endParaRPr lang="cs-CZ" sz="1400" dirty="0"/>
          </a:p>
          <a:p>
            <a:pPr lvl="1">
              <a:lnSpc>
                <a:spcPct val="90000"/>
              </a:lnSpc>
              <a:buClr>
                <a:srgbClr val="FF0033"/>
              </a:buClr>
              <a:buSzPct val="65000"/>
              <a:defRPr/>
            </a:pPr>
            <a:r>
              <a:rPr lang="cs-CZ" sz="1600" dirty="0"/>
              <a:t>zobrazovací vyšetření</a:t>
            </a:r>
          </a:p>
          <a:p>
            <a:pPr lvl="2">
              <a:lnSpc>
                <a:spcPct val="90000"/>
              </a:lnSpc>
              <a:buClr>
                <a:srgbClr val="FF0033"/>
              </a:buClr>
              <a:buSzPct val="65000"/>
              <a:defRPr/>
            </a:pPr>
            <a:r>
              <a:rPr lang="cs-CZ" sz="1600" dirty="0"/>
              <a:t>CT PND</a:t>
            </a:r>
          </a:p>
          <a:p>
            <a:pPr lvl="3">
              <a:lnSpc>
                <a:spcPct val="90000"/>
              </a:lnSpc>
              <a:buClr>
                <a:srgbClr val="FF0033"/>
              </a:buClr>
              <a:buSzPct val="65000"/>
              <a:defRPr/>
            </a:pPr>
            <a:r>
              <a:rPr lang="cs-CZ" sz="1400" dirty="0"/>
              <a:t>k zobrazení kostěných struktur a šíření tumoru v rámci nosních dutin a PND, ale i přestup do očnice, do </a:t>
            </a:r>
            <a:r>
              <a:rPr lang="cs-CZ" sz="1400" dirty="0" err="1"/>
              <a:t>nitrolebí</a:t>
            </a:r>
            <a:r>
              <a:rPr lang="cs-CZ" sz="1400" dirty="0"/>
              <a:t>, </a:t>
            </a:r>
            <a:r>
              <a:rPr lang="cs-CZ" sz="1400" dirty="0" err="1"/>
              <a:t>retromaxilárně</a:t>
            </a:r>
            <a:r>
              <a:rPr lang="cs-CZ" sz="1400" dirty="0"/>
              <a:t> </a:t>
            </a:r>
          </a:p>
          <a:p>
            <a:pPr lvl="3">
              <a:lnSpc>
                <a:spcPct val="90000"/>
              </a:lnSpc>
              <a:buClr>
                <a:srgbClr val="FF0033"/>
              </a:buClr>
              <a:buSzPct val="65000"/>
              <a:defRPr/>
            </a:pPr>
            <a:endParaRPr lang="cs-CZ" sz="1400" dirty="0"/>
          </a:p>
          <a:p>
            <a:pPr lvl="2">
              <a:lnSpc>
                <a:spcPct val="90000"/>
              </a:lnSpc>
              <a:buClr>
                <a:srgbClr val="FF0033"/>
              </a:buClr>
              <a:buSzPct val="65000"/>
              <a:defRPr/>
            </a:pPr>
            <a:r>
              <a:rPr lang="cs-CZ" sz="1600" dirty="0"/>
              <a:t>NMR PND</a:t>
            </a:r>
          </a:p>
          <a:p>
            <a:pPr lvl="3">
              <a:lnSpc>
                <a:spcPct val="90000"/>
              </a:lnSpc>
              <a:buClr>
                <a:srgbClr val="FF0033"/>
              </a:buClr>
              <a:buSzPct val="65000"/>
              <a:defRPr/>
            </a:pPr>
            <a:r>
              <a:rPr lang="cs-CZ" sz="1400" dirty="0"/>
              <a:t>k vyloučení infiltrace </a:t>
            </a:r>
            <a:r>
              <a:rPr lang="cs-CZ" sz="1400" dirty="0" err="1"/>
              <a:t>nitrolebí</a:t>
            </a:r>
            <a:r>
              <a:rPr lang="cs-CZ" sz="1400" dirty="0"/>
              <a:t> (tvrdá plena, mozek), očnice (</a:t>
            </a:r>
            <a:r>
              <a:rPr lang="cs-CZ" sz="1400" dirty="0" err="1"/>
              <a:t>periorbita</a:t>
            </a:r>
            <a:r>
              <a:rPr lang="cs-CZ" sz="1400" dirty="0"/>
              <a:t>, měkké tkáně orbity)</a:t>
            </a:r>
          </a:p>
          <a:p>
            <a:pPr lvl="3">
              <a:lnSpc>
                <a:spcPct val="90000"/>
              </a:lnSpc>
              <a:buClr>
                <a:srgbClr val="FF0033"/>
              </a:buClr>
              <a:buSzPct val="65000"/>
              <a:defRPr/>
            </a:pPr>
            <a:endParaRPr lang="cs-CZ" sz="1400" dirty="0"/>
          </a:p>
          <a:p>
            <a:pPr lvl="1">
              <a:lnSpc>
                <a:spcPct val="90000"/>
              </a:lnSpc>
              <a:buClr>
                <a:srgbClr val="FF0033"/>
              </a:buClr>
              <a:buSzPct val="65000"/>
              <a:defRPr/>
            </a:pPr>
            <a:r>
              <a:rPr lang="cs-CZ" sz="2000" dirty="0">
                <a:solidFill>
                  <a:srgbClr val="FF0000"/>
                </a:solidFill>
              </a:rPr>
              <a:t> </a:t>
            </a:r>
            <a:r>
              <a:rPr lang="cs-CZ" sz="1600" dirty="0" err="1">
                <a:solidFill>
                  <a:srgbClr val="C00000"/>
                </a:solidFill>
              </a:rPr>
              <a:t>onkostaging</a:t>
            </a:r>
            <a:endParaRPr lang="cs-CZ" sz="1600" dirty="0"/>
          </a:p>
          <a:p>
            <a:pPr lvl="2">
              <a:lnSpc>
                <a:spcPct val="90000"/>
              </a:lnSpc>
              <a:buClr>
                <a:srgbClr val="FF0033"/>
              </a:buClr>
              <a:buSzPct val="65000"/>
              <a:defRPr/>
            </a:pPr>
            <a:r>
              <a:rPr lang="cs-CZ" sz="1600" dirty="0" err="1"/>
              <a:t>rtg</a:t>
            </a:r>
            <a:r>
              <a:rPr lang="cs-CZ" sz="1600" dirty="0"/>
              <a:t> plic, UZ břicha, gynekologické, urologické a stomatologické vyšetření</a:t>
            </a:r>
          </a:p>
          <a:p>
            <a:pPr lvl="2">
              <a:lnSpc>
                <a:spcPct val="90000"/>
              </a:lnSpc>
              <a:buClr>
                <a:srgbClr val="FF0033"/>
              </a:buClr>
              <a:buSzPct val="65000"/>
              <a:defRPr/>
            </a:pPr>
            <a:r>
              <a:rPr lang="cs-CZ" sz="1600" dirty="0">
                <a:solidFill>
                  <a:srgbClr val="C00000"/>
                </a:solidFill>
              </a:rPr>
              <a:t>TNM klasifikace</a:t>
            </a:r>
          </a:p>
          <a:p>
            <a:pPr lvl="3">
              <a:lnSpc>
                <a:spcPct val="90000"/>
              </a:lnSpc>
              <a:buClr>
                <a:srgbClr val="FF0033"/>
              </a:buClr>
              <a:buSzPct val="65000"/>
              <a:defRPr/>
            </a:pPr>
            <a:r>
              <a:rPr lang="cs-CZ" sz="1400" dirty="0">
                <a:solidFill>
                  <a:srgbClr val="C00000"/>
                </a:solidFill>
              </a:rPr>
              <a:t>T</a:t>
            </a:r>
            <a:r>
              <a:rPr lang="cs-CZ" sz="1400" dirty="0"/>
              <a:t> - velikost tumoru</a:t>
            </a:r>
          </a:p>
          <a:p>
            <a:pPr lvl="3">
              <a:lnSpc>
                <a:spcPct val="90000"/>
              </a:lnSpc>
              <a:buClr>
                <a:srgbClr val="FF0033"/>
              </a:buClr>
              <a:buSzPct val="65000"/>
              <a:defRPr/>
            </a:pPr>
            <a:r>
              <a:rPr lang="cs-CZ" sz="1400" dirty="0">
                <a:solidFill>
                  <a:srgbClr val="C00000"/>
                </a:solidFill>
              </a:rPr>
              <a:t>N</a:t>
            </a:r>
            <a:r>
              <a:rPr lang="cs-CZ" sz="1400" dirty="0"/>
              <a:t> – šíření do </a:t>
            </a:r>
            <a:r>
              <a:rPr lang="cs-CZ" sz="1400" dirty="0" err="1"/>
              <a:t>lokoregionálních</a:t>
            </a:r>
            <a:r>
              <a:rPr lang="cs-CZ" sz="1400" dirty="0"/>
              <a:t> uzlin</a:t>
            </a:r>
          </a:p>
          <a:p>
            <a:pPr lvl="3">
              <a:lnSpc>
                <a:spcPct val="90000"/>
              </a:lnSpc>
              <a:buClr>
                <a:srgbClr val="FF0033"/>
              </a:buClr>
              <a:buSzPct val="65000"/>
              <a:defRPr/>
            </a:pPr>
            <a:r>
              <a:rPr lang="cs-CZ" sz="1400" dirty="0">
                <a:solidFill>
                  <a:srgbClr val="C00000"/>
                </a:solidFill>
              </a:rPr>
              <a:t>M </a:t>
            </a:r>
            <a:r>
              <a:rPr lang="cs-CZ" sz="1400" dirty="0"/>
              <a:t>–  vzdálené metastázy</a:t>
            </a:r>
          </a:p>
          <a:p>
            <a:endParaRPr lang="cs-CZ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A3A0E13-CC6C-4046-8C2A-363A23E92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116632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634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II. </a:t>
            </a:r>
            <a:br>
              <a:rPr lang="cs-CZ" sz="2800" dirty="0"/>
            </a:br>
            <a:r>
              <a:rPr lang="cs-CZ" sz="2800" dirty="0"/>
              <a:t>maligní nádory nosu a PND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4860" y="1268760"/>
            <a:ext cx="8907610" cy="5589240"/>
          </a:xfrm>
        </p:spPr>
        <p:txBody>
          <a:bodyPr/>
          <a:lstStyle/>
          <a:p>
            <a:pPr>
              <a:buClrTx/>
              <a:buNone/>
            </a:pPr>
            <a:endParaRPr lang="cs-CZ" altLang="cs-CZ" sz="2000" b="1" dirty="0">
              <a:solidFill>
                <a:srgbClr val="FF3300"/>
              </a:solidFill>
            </a:endParaRPr>
          </a:p>
          <a:p>
            <a:pPr>
              <a:buClrTx/>
              <a:buNone/>
            </a:pPr>
            <a:endParaRPr lang="cs-CZ" altLang="cs-CZ" sz="2000" b="1" dirty="0">
              <a:solidFill>
                <a:srgbClr val="FF3300"/>
              </a:solidFill>
            </a:endParaRPr>
          </a:p>
          <a:p>
            <a:pPr>
              <a:buClrTx/>
              <a:buNone/>
            </a:pPr>
            <a:endParaRPr lang="cs-CZ" altLang="cs-CZ" sz="2000" b="1" dirty="0">
              <a:solidFill>
                <a:srgbClr val="FF3300"/>
              </a:solidFill>
            </a:endParaRPr>
          </a:p>
          <a:p>
            <a:pPr>
              <a:buClrTx/>
              <a:buNone/>
            </a:pPr>
            <a:endParaRPr lang="cs-CZ" altLang="cs-CZ" sz="2000" b="1" dirty="0">
              <a:solidFill>
                <a:srgbClr val="FF3300"/>
              </a:solidFill>
            </a:endParaRPr>
          </a:p>
          <a:p>
            <a:pPr>
              <a:buClrTx/>
              <a:buNone/>
            </a:pPr>
            <a:endParaRPr lang="cs-CZ" altLang="cs-CZ" sz="2000" b="1" dirty="0">
              <a:solidFill>
                <a:srgbClr val="FF3300"/>
              </a:solidFill>
            </a:endParaRPr>
          </a:p>
          <a:p>
            <a:pPr>
              <a:buClrTx/>
              <a:buNone/>
            </a:pPr>
            <a:endParaRPr lang="cs-CZ" altLang="cs-CZ" sz="1400" b="1" dirty="0">
              <a:solidFill>
                <a:srgbClr val="FF3300"/>
              </a:solidFill>
            </a:endParaRPr>
          </a:p>
          <a:p>
            <a:pPr>
              <a:buClrTx/>
              <a:buNone/>
            </a:pPr>
            <a:r>
              <a:rPr lang="cs-CZ" altLang="cs-CZ" sz="1800" b="1" dirty="0">
                <a:solidFill>
                  <a:srgbClr val="FF3300"/>
                </a:solidFill>
              </a:rPr>
              <a:t>TNM klasifikace</a:t>
            </a:r>
          </a:p>
          <a:p>
            <a:pPr>
              <a:buClrTx/>
              <a:buNone/>
            </a:pPr>
            <a:r>
              <a:rPr lang="cs-CZ" altLang="cs-CZ" sz="1400" b="1" dirty="0">
                <a:solidFill>
                  <a:srgbClr val="FF3300"/>
                </a:solidFill>
              </a:rPr>
              <a:t>Čelistní dutina </a:t>
            </a:r>
          </a:p>
          <a:p>
            <a:pPr>
              <a:buClrTx/>
              <a:buNone/>
            </a:pPr>
            <a:r>
              <a:rPr lang="cs-CZ" altLang="cs-CZ" sz="1400" b="1" dirty="0">
                <a:solidFill>
                  <a:srgbClr val="FF3300"/>
                </a:solidFill>
              </a:rPr>
              <a:t>T1</a:t>
            </a:r>
            <a:r>
              <a:rPr lang="cs-CZ" altLang="cs-CZ" sz="1400" b="1" dirty="0"/>
              <a:t>  - </a:t>
            </a:r>
            <a:r>
              <a:rPr lang="cs-CZ" altLang="cs-CZ" sz="1400" dirty="0"/>
              <a:t>sliznice antra bez eroze nebo destrukce kosti</a:t>
            </a:r>
          </a:p>
          <a:p>
            <a:pPr>
              <a:buClrTx/>
              <a:buNone/>
            </a:pPr>
            <a:r>
              <a:rPr lang="cs-CZ" altLang="cs-CZ" sz="1400" b="1" dirty="0">
                <a:solidFill>
                  <a:srgbClr val="FF3300"/>
                </a:solidFill>
              </a:rPr>
              <a:t>T2  </a:t>
            </a:r>
            <a:r>
              <a:rPr lang="cs-CZ" altLang="cs-CZ" sz="1400" dirty="0"/>
              <a:t>- eroze nebo destrukce kosti, včetně tvrdého patra a/nebo  středního nosního průduchu</a:t>
            </a:r>
          </a:p>
          <a:p>
            <a:pPr>
              <a:buClrTx/>
              <a:buNone/>
            </a:pPr>
            <a:r>
              <a:rPr lang="cs-CZ" altLang="cs-CZ" sz="1400" b="1" dirty="0">
                <a:solidFill>
                  <a:srgbClr val="FF3300"/>
                </a:solidFill>
              </a:rPr>
              <a:t>T3  </a:t>
            </a:r>
            <a:r>
              <a:rPr lang="cs-CZ" altLang="cs-CZ" sz="1400" b="1" dirty="0"/>
              <a:t>-</a:t>
            </a:r>
            <a:r>
              <a:rPr lang="cs-CZ" altLang="cs-CZ" sz="1400" dirty="0"/>
              <a:t> zadní stěna, podkožní tkáně, spodina /mediální stěna očnice, </a:t>
            </a:r>
            <a:r>
              <a:rPr lang="cs-CZ" altLang="cs-CZ" sz="1400" dirty="0" err="1"/>
              <a:t>pterygoidní</a:t>
            </a:r>
            <a:r>
              <a:rPr lang="cs-CZ" altLang="cs-CZ" sz="1400" dirty="0"/>
              <a:t> jáma, čichové sklípky</a:t>
            </a:r>
          </a:p>
          <a:p>
            <a:pPr>
              <a:buClrTx/>
              <a:buNone/>
            </a:pPr>
            <a:r>
              <a:rPr lang="cs-CZ" altLang="cs-CZ" sz="1400" b="1" dirty="0">
                <a:solidFill>
                  <a:srgbClr val="FF3300"/>
                </a:solidFill>
              </a:rPr>
              <a:t>T4a </a:t>
            </a:r>
            <a:r>
              <a:rPr lang="cs-CZ" altLang="cs-CZ" sz="1400" b="1" dirty="0"/>
              <a:t>- </a:t>
            </a:r>
            <a:r>
              <a:rPr lang="cs-CZ" altLang="cs-CZ" sz="1400" dirty="0"/>
              <a:t>přední obsah očnice, kůže tváře, </a:t>
            </a:r>
            <a:r>
              <a:rPr lang="cs-CZ" altLang="cs-CZ" sz="1400" dirty="0" err="1"/>
              <a:t>pterygoidní</a:t>
            </a:r>
            <a:r>
              <a:rPr lang="cs-CZ" altLang="cs-CZ" sz="1400" dirty="0"/>
              <a:t> výběžky, </a:t>
            </a:r>
            <a:r>
              <a:rPr lang="cs-CZ" altLang="cs-CZ" sz="1400" dirty="0" err="1"/>
              <a:t>infratempotální</a:t>
            </a:r>
            <a:r>
              <a:rPr lang="cs-CZ" altLang="cs-CZ" sz="1400" dirty="0"/>
              <a:t> jáma, lamina </a:t>
            </a:r>
            <a:r>
              <a:rPr lang="cs-CZ" altLang="cs-CZ" sz="1400" dirty="0" err="1"/>
              <a:t>cribrosa</a:t>
            </a:r>
            <a:r>
              <a:rPr lang="cs-CZ" altLang="cs-CZ" sz="1400" dirty="0"/>
              <a:t>, klínová a frontální      dutina </a:t>
            </a:r>
            <a:endParaRPr lang="cs-CZ" altLang="cs-CZ" sz="1400" baseline="-25000" dirty="0"/>
          </a:p>
          <a:p>
            <a:pPr>
              <a:buClrTx/>
              <a:buNone/>
            </a:pPr>
            <a:r>
              <a:rPr lang="cs-CZ" altLang="cs-CZ" sz="1400" dirty="0">
                <a:solidFill>
                  <a:srgbClr val="FF0000"/>
                </a:solidFill>
              </a:rPr>
              <a:t>T4b </a:t>
            </a:r>
            <a:r>
              <a:rPr lang="cs-CZ" altLang="cs-CZ" sz="1400" dirty="0"/>
              <a:t>- vrchol očnice, tvrdá plena mozková, střední jáma lební, hlavové nervy (kromě </a:t>
            </a:r>
            <a:r>
              <a:rPr lang="cs-CZ" altLang="cs-CZ" sz="1400" dirty="0" err="1"/>
              <a:t>n.maxillaris</a:t>
            </a:r>
            <a:r>
              <a:rPr lang="cs-CZ" altLang="cs-CZ" sz="1400" dirty="0"/>
              <a:t>), nosohltan , </a:t>
            </a:r>
            <a:r>
              <a:rPr lang="cs-CZ" altLang="cs-CZ" sz="1400" dirty="0" err="1"/>
              <a:t>klivus</a:t>
            </a:r>
            <a:r>
              <a:rPr lang="cs-CZ" altLang="cs-CZ" sz="1400" dirty="0"/>
              <a:t> </a:t>
            </a:r>
            <a:endParaRPr lang="cs-CZ" sz="1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358" y="1196752"/>
            <a:ext cx="2307789" cy="2323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710" y="1370534"/>
            <a:ext cx="4176464" cy="207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04745" y="1958568"/>
            <a:ext cx="229729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FF0000"/>
                </a:solidFill>
              </a:rPr>
              <a:t>Ohengrenova</a:t>
            </a:r>
            <a:r>
              <a:rPr lang="cs-CZ" dirty="0">
                <a:solidFill>
                  <a:srgbClr val="FF0000"/>
                </a:solidFill>
              </a:rPr>
              <a:t> linie 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spojnice med. očního koutku a úhlu mandibuly 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076056" y="3550426"/>
            <a:ext cx="36377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Fotoarchiv KOCHHK FN u sv. Anny a LF MU </a:t>
            </a:r>
          </a:p>
          <a:p>
            <a:r>
              <a:rPr lang="cs-CZ" dirty="0"/>
              <a:t> 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24E54000-634B-6B42-B917-A67AA9D5E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116632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63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II. </a:t>
            </a:r>
            <a:br>
              <a:rPr lang="cs-CZ" sz="2800" dirty="0"/>
            </a:br>
            <a:r>
              <a:rPr lang="cs-CZ" sz="2800" dirty="0"/>
              <a:t>maligní nádory nosu a PND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268760"/>
            <a:ext cx="8496944" cy="5472608"/>
          </a:xfrm>
        </p:spPr>
        <p:txBody>
          <a:bodyPr/>
          <a:lstStyle/>
          <a:p>
            <a:pPr>
              <a:lnSpc>
                <a:spcPct val="110000"/>
              </a:lnSpc>
              <a:defRPr/>
            </a:pPr>
            <a:r>
              <a:rPr lang="cs-C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terapie</a:t>
            </a:r>
          </a:p>
          <a:p>
            <a:pPr lvl="1">
              <a:lnSpc>
                <a:spcPct val="110000"/>
              </a:lnSpc>
              <a:defRPr/>
            </a:pPr>
            <a:r>
              <a:rPr lang="cs-CZ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kurativní</a:t>
            </a:r>
          </a:p>
          <a:p>
            <a:pPr lvl="2">
              <a:lnSpc>
                <a:spcPct val="110000"/>
              </a:lnSpc>
              <a:defRPr/>
            </a:pPr>
            <a:r>
              <a:rPr lang="cs-CZ" sz="1600" dirty="0"/>
              <a:t>chirurgická</a:t>
            </a:r>
          </a:p>
          <a:p>
            <a:pPr lvl="3">
              <a:lnSpc>
                <a:spcPct val="110000"/>
              </a:lnSpc>
              <a:defRPr/>
            </a:pPr>
            <a:r>
              <a:rPr lang="cs-CZ" sz="1400" dirty="0" err="1"/>
              <a:t>endonazální</a:t>
            </a:r>
            <a:r>
              <a:rPr lang="cs-CZ" sz="1400" dirty="0"/>
              <a:t> endoskopická resekce</a:t>
            </a:r>
          </a:p>
          <a:p>
            <a:pPr lvl="3">
              <a:lnSpc>
                <a:spcPct val="110000"/>
              </a:lnSpc>
              <a:defRPr/>
            </a:pPr>
            <a:r>
              <a:rPr lang="cs-CZ" sz="1400" dirty="0"/>
              <a:t>resekce tumoru ze zevního přístupu + rekonstrukce </a:t>
            </a:r>
          </a:p>
          <a:p>
            <a:pPr lvl="2">
              <a:lnSpc>
                <a:spcPct val="110000"/>
              </a:lnSpc>
              <a:defRPr/>
            </a:pPr>
            <a:r>
              <a:rPr lang="cs-CZ" sz="1600" dirty="0"/>
              <a:t>konzervativní</a:t>
            </a:r>
          </a:p>
          <a:p>
            <a:pPr lvl="3">
              <a:lnSpc>
                <a:spcPct val="110000"/>
              </a:lnSpc>
              <a:defRPr/>
            </a:pPr>
            <a:r>
              <a:rPr lang="cs-CZ" sz="1400" dirty="0"/>
              <a:t>radioterapie</a:t>
            </a:r>
          </a:p>
          <a:p>
            <a:pPr lvl="4">
              <a:lnSpc>
                <a:spcPct val="110000"/>
              </a:lnSpc>
              <a:defRPr/>
            </a:pPr>
            <a:r>
              <a:rPr lang="cs-CZ" sz="1400" dirty="0"/>
              <a:t>primární  / adjuvantní terapie</a:t>
            </a:r>
          </a:p>
          <a:p>
            <a:pPr lvl="3">
              <a:lnSpc>
                <a:spcPct val="110000"/>
              </a:lnSpc>
              <a:defRPr/>
            </a:pPr>
            <a:r>
              <a:rPr lang="cs-CZ" sz="1400" dirty="0"/>
              <a:t>protonová terapie</a:t>
            </a:r>
          </a:p>
          <a:p>
            <a:pPr lvl="3">
              <a:lnSpc>
                <a:spcPct val="110000"/>
              </a:lnSpc>
              <a:defRPr/>
            </a:pPr>
            <a:r>
              <a:rPr lang="cs-CZ" sz="1400" dirty="0"/>
              <a:t>chemoterapie </a:t>
            </a:r>
          </a:p>
          <a:p>
            <a:pPr lvl="4">
              <a:lnSpc>
                <a:spcPct val="110000"/>
              </a:lnSpc>
              <a:defRPr/>
            </a:pPr>
            <a:r>
              <a:rPr lang="cs-CZ" sz="1400" dirty="0"/>
              <a:t>doplňková</a:t>
            </a:r>
          </a:p>
          <a:p>
            <a:pPr lvl="1">
              <a:lnSpc>
                <a:spcPct val="140000"/>
              </a:lnSpc>
              <a:buClr>
                <a:srgbClr val="FF3300"/>
              </a:buClr>
              <a:defRPr/>
            </a:pPr>
            <a:r>
              <a:rPr lang="cs-CZ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paliativní</a:t>
            </a:r>
          </a:p>
          <a:p>
            <a:pPr lvl="2">
              <a:lnSpc>
                <a:spcPct val="140000"/>
              </a:lnSpc>
              <a:buClr>
                <a:srgbClr val="FF3300"/>
              </a:buClr>
              <a:defRPr/>
            </a:pPr>
            <a:r>
              <a:rPr lang="cs-CZ" sz="1600" dirty="0"/>
              <a:t>chirurgická</a:t>
            </a:r>
          </a:p>
          <a:p>
            <a:pPr lvl="3">
              <a:lnSpc>
                <a:spcPct val="140000"/>
              </a:lnSpc>
              <a:buClr>
                <a:srgbClr val="FF3300"/>
              </a:buClr>
              <a:defRPr/>
            </a:pPr>
            <a:r>
              <a:rPr lang="cs-CZ" sz="1400" dirty="0" err="1"/>
              <a:t>cytoredukce</a:t>
            </a:r>
            <a:endParaRPr lang="cs-CZ" sz="1400" dirty="0"/>
          </a:p>
          <a:p>
            <a:pPr lvl="2">
              <a:lnSpc>
                <a:spcPct val="140000"/>
              </a:lnSpc>
              <a:buClr>
                <a:srgbClr val="FF3300"/>
              </a:buClr>
              <a:defRPr/>
            </a:pPr>
            <a:r>
              <a:rPr lang="cs-CZ" sz="1600" dirty="0"/>
              <a:t>konzervativní</a:t>
            </a:r>
          </a:p>
          <a:p>
            <a:pPr lvl="3">
              <a:lnSpc>
                <a:spcPct val="140000"/>
              </a:lnSpc>
              <a:buClr>
                <a:srgbClr val="FF3300"/>
              </a:buClr>
              <a:defRPr/>
            </a:pPr>
            <a:r>
              <a:rPr lang="cs-CZ" sz="1400" dirty="0"/>
              <a:t>radioterapie, (chemoterapie)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26423C9-582E-D04C-8231-10C57E28C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116632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427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II. </a:t>
            </a:r>
            <a:br>
              <a:rPr lang="cs-CZ" sz="2800" dirty="0"/>
            </a:br>
            <a:r>
              <a:rPr lang="cs-CZ" sz="2800" dirty="0"/>
              <a:t>maligní nádory nosu a PND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340768"/>
            <a:ext cx="8496944" cy="5400600"/>
          </a:xfrm>
        </p:spPr>
        <p:txBody>
          <a:bodyPr/>
          <a:lstStyle/>
          <a:p>
            <a:r>
              <a:rPr lang="cs-CZ" sz="2000" dirty="0"/>
              <a:t>kurativní chirurgická léčba</a:t>
            </a:r>
          </a:p>
          <a:p>
            <a:pPr lvl="1"/>
            <a:r>
              <a:rPr lang="cs-CZ" sz="1600" dirty="0">
                <a:solidFill>
                  <a:srgbClr val="C00000"/>
                </a:solidFill>
              </a:rPr>
              <a:t>resekční fáze </a:t>
            </a:r>
          </a:p>
          <a:p>
            <a:pPr lvl="2"/>
            <a:r>
              <a:rPr lang="cs-CZ" sz="1600" dirty="0"/>
              <a:t>resekce primárního tumoru</a:t>
            </a:r>
          </a:p>
          <a:p>
            <a:pPr lvl="3"/>
            <a:r>
              <a:rPr lang="cs-CZ" sz="1400" dirty="0"/>
              <a:t>T1, T2 - parciální </a:t>
            </a:r>
            <a:r>
              <a:rPr lang="cs-CZ" sz="1400" dirty="0" err="1"/>
              <a:t>maxillectomie</a:t>
            </a:r>
            <a:endParaRPr lang="cs-CZ" sz="1400" dirty="0"/>
          </a:p>
          <a:p>
            <a:pPr lvl="3"/>
            <a:r>
              <a:rPr lang="cs-CZ" sz="1400" dirty="0"/>
              <a:t>T3, T4 - totální </a:t>
            </a:r>
            <a:r>
              <a:rPr lang="cs-CZ" sz="1400" dirty="0" err="1"/>
              <a:t>maxillectomie</a:t>
            </a:r>
            <a:r>
              <a:rPr lang="cs-CZ" sz="1400" dirty="0"/>
              <a:t> , exenterace očnice, neurochirurgické výkony </a:t>
            </a:r>
          </a:p>
          <a:p>
            <a:pPr lvl="3"/>
            <a:endParaRPr lang="cs-CZ" sz="1400" dirty="0"/>
          </a:p>
          <a:p>
            <a:pPr lvl="2"/>
            <a:r>
              <a:rPr lang="cs-CZ" sz="1600" dirty="0"/>
              <a:t>bloková krční disekce (N</a:t>
            </a:r>
            <a:r>
              <a:rPr lang="en-US" sz="1600" dirty="0"/>
              <a:t>&gt;0</a:t>
            </a:r>
            <a:r>
              <a:rPr lang="cs-CZ" sz="1600" dirty="0"/>
              <a:t>)</a:t>
            </a:r>
          </a:p>
          <a:p>
            <a:pPr lvl="3"/>
            <a:r>
              <a:rPr lang="cs-CZ" sz="1400" dirty="0"/>
              <a:t> urgentní </a:t>
            </a:r>
            <a:r>
              <a:rPr lang="cs-CZ" sz="1400" dirty="0" err="1"/>
              <a:t>kryotomové</a:t>
            </a:r>
            <a:r>
              <a:rPr lang="cs-CZ" sz="1400" dirty="0"/>
              <a:t> vyšetření, event. bloková resekce</a:t>
            </a:r>
          </a:p>
          <a:p>
            <a:pPr lvl="3"/>
            <a:r>
              <a:rPr lang="cs-CZ" sz="1400" dirty="0"/>
              <a:t>preparace cévní stopky pro rekonstrukci</a:t>
            </a:r>
          </a:p>
          <a:p>
            <a:pPr marL="457200" lvl="1" indent="0">
              <a:buNone/>
            </a:pPr>
            <a:endParaRPr lang="cs-CZ" sz="1600" dirty="0"/>
          </a:p>
          <a:p>
            <a:pPr lvl="1"/>
            <a:r>
              <a:rPr lang="cs-CZ" sz="1600" dirty="0">
                <a:solidFill>
                  <a:srgbClr val="C00000"/>
                </a:solidFill>
              </a:rPr>
              <a:t>rekonstrukční fáze</a:t>
            </a:r>
          </a:p>
          <a:p>
            <a:pPr lvl="2"/>
            <a:r>
              <a:rPr lang="cs-CZ" sz="1600" dirty="0"/>
              <a:t>uzávěr defektu po resekci tumoru</a:t>
            </a:r>
          </a:p>
          <a:p>
            <a:pPr lvl="3"/>
            <a:r>
              <a:rPr lang="cs-CZ" sz="1400" dirty="0">
                <a:solidFill>
                  <a:srgbClr val="C00000"/>
                </a:solidFill>
              </a:rPr>
              <a:t>laloky</a:t>
            </a:r>
            <a:r>
              <a:rPr lang="cs-CZ" sz="1400" dirty="0"/>
              <a:t> s definovanou cévní stopkou v jedné době </a:t>
            </a:r>
          </a:p>
          <a:p>
            <a:pPr lvl="4"/>
            <a:r>
              <a:rPr lang="cs-CZ" sz="1400" dirty="0" err="1"/>
              <a:t>muskulokutánní</a:t>
            </a:r>
            <a:r>
              <a:rPr lang="cs-CZ" sz="1400" dirty="0"/>
              <a:t>  (</a:t>
            </a:r>
            <a:r>
              <a:rPr lang="cs-CZ" sz="1400" dirty="0" err="1"/>
              <a:t>m.latissimus</a:t>
            </a:r>
            <a:r>
              <a:rPr lang="cs-CZ" sz="1400" dirty="0"/>
              <a:t> </a:t>
            </a:r>
            <a:r>
              <a:rPr lang="cs-CZ" sz="1400" dirty="0" err="1"/>
              <a:t>dorsi</a:t>
            </a:r>
            <a:r>
              <a:rPr lang="cs-CZ" sz="1400" dirty="0"/>
              <a:t>, m. </a:t>
            </a:r>
            <a:r>
              <a:rPr lang="cs-CZ" sz="1400" dirty="0" err="1"/>
              <a:t>serratus</a:t>
            </a:r>
            <a:r>
              <a:rPr lang="cs-CZ" sz="1400" dirty="0"/>
              <a:t> ant)</a:t>
            </a:r>
          </a:p>
          <a:p>
            <a:pPr lvl="4"/>
            <a:r>
              <a:rPr lang="cs-CZ" sz="1400" dirty="0" err="1"/>
              <a:t>fasciokutánní</a:t>
            </a:r>
            <a:r>
              <a:rPr lang="cs-CZ" sz="1400" dirty="0"/>
              <a:t> ( čínský lalok z předloktí )</a:t>
            </a:r>
          </a:p>
          <a:p>
            <a:pPr lvl="3"/>
            <a:r>
              <a:rPr lang="cs-CZ" sz="1400" dirty="0">
                <a:solidFill>
                  <a:srgbClr val="C00000"/>
                </a:solidFill>
              </a:rPr>
              <a:t>protetické řešení</a:t>
            </a:r>
            <a:r>
              <a:rPr lang="en-US" sz="1400" dirty="0">
                <a:solidFill>
                  <a:srgbClr val="C00000"/>
                </a:solidFill>
              </a:rPr>
              <a:t>  </a:t>
            </a:r>
          </a:p>
          <a:p>
            <a:pPr lvl="4"/>
            <a:r>
              <a:rPr lang="cs-CZ" sz="1400" dirty="0" err="1"/>
              <a:t>obturátory</a:t>
            </a:r>
            <a:r>
              <a:rPr lang="cs-CZ" sz="1400" dirty="0"/>
              <a:t>, </a:t>
            </a:r>
            <a:r>
              <a:rPr lang="cs-CZ" sz="1400" dirty="0" err="1"/>
              <a:t>epitézy</a:t>
            </a:r>
            <a:r>
              <a:rPr lang="cs-CZ" sz="1400" dirty="0"/>
              <a:t>, zubní protézy, oční protézy</a:t>
            </a:r>
          </a:p>
          <a:p>
            <a:pPr lvl="2"/>
            <a:endParaRPr lang="cs-CZ" sz="1200" dirty="0"/>
          </a:p>
          <a:p>
            <a:pPr lvl="1">
              <a:lnSpc>
                <a:spcPct val="90000"/>
              </a:lnSpc>
              <a:buClr>
                <a:srgbClr val="FF3300"/>
              </a:buClr>
              <a:buSzPct val="60000"/>
              <a:buFontTx/>
              <a:buNone/>
              <a:defRPr/>
            </a:pPr>
            <a:endParaRPr lang="cs-CZ" sz="2000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8113DA9-DADE-0241-8720-CA25B8B4A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116632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055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II. </a:t>
            </a:r>
            <a:br>
              <a:rPr lang="cs-CZ" sz="2800" dirty="0"/>
            </a:br>
            <a:r>
              <a:rPr lang="cs-CZ" sz="2800" dirty="0"/>
              <a:t>maligní nádory nosu a PND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79512" y="1268760"/>
            <a:ext cx="6408712" cy="5247777"/>
          </a:xfrm>
        </p:spPr>
        <p:txBody>
          <a:bodyPr/>
          <a:lstStyle/>
          <a:p>
            <a:r>
              <a:rPr lang="cs-CZ" sz="2000" dirty="0"/>
              <a:t>resekční fáze</a:t>
            </a:r>
          </a:p>
          <a:p>
            <a:pPr lvl="1"/>
            <a:r>
              <a:rPr lang="cs-CZ" sz="1600" dirty="0"/>
              <a:t>vnější přístup  (kožní řez): </a:t>
            </a:r>
          </a:p>
          <a:p>
            <a:pPr lvl="2"/>
            <a:r>
              <a:rPr lang="cs-CZ" sz="1600" dirty="0"/>
              <a:t>laterální </a:t>
            </a:r>
            <a:r>
              <a:rPr lang="cs-CZ" sz="1600" dirty="0" err="1"/>
              <a:t>rinotomie</a:t>
            </a:r>
            <a:endParaRPr lang="cs-CZ" sz="1600" dirty="0"/>
          </a:p>
          <a:p>
            <a:pPr lvl="2"/>
            <a:r>
              <a:rPr lang="cs-CZ" sz="1600" dirty="0"/>
              <a:t>rozšířená laterální </a:t>
            </a:r>
            <a:r>
              <a:rPr lang="cs-CZ" sz="1600" dirty="0" err="1"/>
              <a:t>rinotomie</a:t>
            </a:r>
            <a:r>
              <a:rPr lang="cs-CZ" sz="1600" dirty="0"/>
              <a:t> </a:t>
            </a:r>
          </a:p>
          <a:p>
            <a:pPr lvl="1"/>
            <a:r>
              <a:rPr lang="cs-CZ" sz="1600" dirty="0"/>
              <a:t>typy výkonů na horní čelisti : </a:t>
            </a:r>
          </a:p>
          <a:p>
            <a:pPr lvl="2"/>
            <a:r>
              <a:rPr lang="cs-CZ" sz="1600" dirty="0"/>
              <a:t>parciální </a:t>
            </a:r>
            <a:r>
              <a:rPr lang="cs-CZ" sz="1600" dirty="0" err="1"/>
              <a:t>maxilektomie</a:t>
            </a:r>
            <a:endParaRPr lang="cs-CZ" sz="1600" dirty="0"/>
          </a:p>
          <a:p>
            <a:pPr lvl="3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mediální, dolní, horní</a:t>
            </a:r>
          </a:p>
          <a:p>
            <a:pPr lvl="2"/>
            <a:r>
              <a:rPr lang="cs-CZ" sz="1600" dirty="0" err="1"/>
              <a:t>subtotální</a:t>
            </a:r>
            <a:r>
              <a:rPr lang="cs-CZ" sz="1600" dirty="0"/>
              <a:t> </a:t>
            </a:r>
            <a:r>
              <a:rPr lang="cs-CZ" sz="1600" dirty="0" err="1"/>
              <a:t>maxilektomie</a:t>
            </a:r>
            <a:endParaRPr lang="cs-CZ" sz="1600" dirty="0"/>
          </a:p>
          <a:p>
            <a:pPr lvl="2"/>
            <a:r>
              <a:rPr lang="cs-CZ" sz="1600" dirty="0"/>
              <a:t>totální </a:t>
            </a:r>
            <a:r>
              <a:rPr lang="cs-CZ" sz="1600" dirty="0" err="1"/>
              <a:t>maxilektomie</a:t>
            </a:r>
            <a:r>
              <a:rPr lang="cs-CZ" sz="1600" dirty="0"/>
              <a:t> se zachováním očnice</a:t>
            </a:r>
          </a:p>
          <a:p>
            <a:pPr lvl="2"/>
            <a:r>
              <a:rPr lang="cs-CZ" sz="1600" dirty="0"/>
              <a:t>totální </a:t>
            </a:r>
            <a:r>
              <a:rPr lang="cs-CZ" sz="1600" dirty="0" err="1"/>
              <a:t>maxilektomie</a:t>
            </a:r>
            <a:r>
              <a:rPr lang="cs-CZ" sz="1600" dirty="0"/>
              <a:t> s exenterací očnice </a:t>
            </a: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753" y="1197819"/>
            <a:ext cx="2771979" cy="5527163"/>
          </a:xfrm>
        </p:spPr>
      </p:pic>
      <p:sp>
        <p:nvSpPr>
          <p:cNvPr id="9" name="TextovéPole 8"/>
          <p:cNvSpPr txBox="1"/>
          <p:nvPr/>
        </p:nvSpPr>
        <p:spPr>
          <a:xfrm>
            <a:off x="935596" y="6213518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</a:t>
            </a:r>
            <a:r>
              <a:rPr lang="en-US" sz="1200" i="1" dirty="0"/>
              <a:t>[online cit.6.4.2020] </a:t>
            </a:r>
            <a:r>
              <a:rPr lang="en-US" sz="1200" i="1" dirty="0">
                <a:hlinkClick r:id="rId3"/>
              </a:rPr>
              <a:t>https://headandneckcancerguide.org</a:t>
            </a:r>
            <a:endParaRPr lang="en-US" sz="1200" i="1" dirty="0"/>
          </a:p>
          <a:p>
            <a:r>
              <a:rPr lang="en-US" sz="1200" i="1" dirty="0" err="1"/>
              <a:t>Zdroj</a:t>
            </a:r>
            <a:r>
              <a:rPr lang="en-US" sz="1200" i="1" dirty="0"/>
              <a:t> </a:t>
            </a:r>
            <a:r>
              <a:rPr lang="en-US" sz="1200" i="1" dirty="0" err="1"/>
              <a:t>obr</a:t>
            </a:r>
            <a:r>
              <a:rPr lang="en-US" sz="1200" i="1" dirty="0"/>
              <a:t>.: </a:t>
            </a:r>
            <a:r>
              <a:rPr lang="en-US" sz="1200" i="1" dirty="0" err="1"/>
              <a:t>P.Šlampa</a:t>
            </a:r>
            <a:r>
              <a:rPr lang="en-US" sz="1200" i="1" dirty="0"/>
              <a:t> , </a:t>
            </a:r>
            <a:r>
              <a:rPr lang="en-US" sz="1200" i="1" dirty="0" err="1"/>
              <a:t>P.Smilek</a:t>
            </a:r>
            <a:r>
              <a:rPr lang="en-US" sz="1200" i="1" dirty="0"/>
              <a:t>, </a:t>
            </a:r>
            <a:r>
              <a:rPr lang="en-US" sz="1200" i="1" dirty="0" err="1"/>
              <a:t>Nádory</a:t>
            </a:r>
            <a:r>
              <a:rPr lang="en-US" sz="1200" i="1" dirty="0"/>
              <a:t> </a:t>
            </a:r>
            <a:r>
              <a:rPr lang="en-US" sz="1200" i="1" dirty="0" err="1"/>
              <a:t>hlavy</a:t>
            </a:r>
            <a:r>
              <a:rPr lang="en-US" sz="1200" i="1" dirty="0"/>
              <a:t> a </a:t>
            </a:r>
            <a:r>
              <a:rPr lang="en-US" sz="1200" i="1" dirty="0" err="1"/>
              <a:t>krku</a:t>
            </a:r>
            <a:endParaRPr lang="en-US" sz="1200" i="1" dirty="0"/>
          </a:p>
          <a:p>
            <a:endParaRPr lang="cs-CZ" sz="1200" i="1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FB4B543D-3058-E54A-9D69-6DAA70CB4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116632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FB171A9-57BE-5040-9B23-692872E3AD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629" y="1413404"/>
            <a:ext cx="2328560" cy="207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16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11760" y="116632"/>
            <a:ext cx="6275387" cy="928835"/>
          </a:xfrm>
        </p:spPr>
        <p:txBody>
          <a:bodyPr/>
          <a:lstStyle/>
          <a:p>
            <a:r>
              <a:rPr lang="cs-CZ" altLang="cs-CZ" sz="2800" dirty="0"/>
              <a:t>NOS II.</a:t>
            </a:r>
            <a:br>
              <a:rPr lang="cs-CZ" altLang="cs-CZ" sz="2800" dirty="0"/>
            </a:br>
            <a:r>
              <a:rPr lang="cs-CZ" altLang="cs-CZ" sz="2800" dirty="0"/>
              <a:t>anatomie čichového orgánu</a:t>
            </a:r>
            <a:endParaRPr lang="cs-CZ" dirty="0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434DD641-A780-C043-A81C-0967EAD1D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6632"/>
            <a:ext cx="1224136" cy="928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7ABDB83-11C7-3845-BE6E-BD9449AE9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2177417"/>
            <a:ext cx="6336704" cy="4053804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3AA27513-C3E2-FD4B-98E8-945AE6AE4DDB}"/>
              </a:ext>
            </a:extLst>
          </p:cNvPr>
          <p:cNvSpPr txBox="1"/>
          <p:nvPr/>
        </p:nvSpPr>
        <p:spPr>
          <a:xfrm>
            <a:off x="538082" y="6473817"/>
            <a:ext cx="3888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 err="1"/>
              <a:t>Zdoj</a:t>
            </a:r>
            <a:r>
              <a:rPr lang="cs-CZ" sz="1200" i="1" dirty="0"/>
              <a:t> obr.: </a:t>
            </a:r>
            <a:r>
              <a:rPr lang="cs-CZ" sz="1200" i="1" dirty="0" err="1"/>
              <a:t>www.sciencedirect.com</a:t>
            </a:r>
            <a:endParaRPr lang="cs-CZ" sz="1200" i="1" dirty="0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20D2E3E4-4CE9-1149-B99A-8B8A3C7DB9A8}"/>
              </a:ext>
            </a:extLst>
          </p:cNvPr>
          <p:cNvSpPr/>
          <p:nvPr/>
        </p:nvSpPr>
        <p:spPr>
          <a:xfrm>
            <a:off x="538082" y="1280373"/>
            <a:ext cx="6400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endParaRPr lang="cs-CZ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 algn="just"/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periferní část</a:t>
            </a:r>
          </a:p>
        </p:txBody>
      </p:sp>
    </p:spTree>
    <p:extLst>
      <p:ext uri="{BB962C8B-B14F-4D97-AF65-F5344CB8AC3E}">
        <p14:creationId xmlns:p14="http://schemas.microsoft.com/office/powerpoint/2010/main" val="65399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II. </a:t>
            </a:r>
            <a:br>
              <a:rPr lang="cs-CZ" sz="2800" dirty="0"/>
            </a:br>
            <a:r>
              <a:rPr lang="cs-CZ" sz="2800" dirty="0"/>
              <a:t>maligní nádory nosu a PND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/>
          <a:lstStyle/>
          <a:p>
            <a:endParaRPr lang="cs-CZ" sz="2000" dirty="0"/>
          </a:p>
          <a:p>
            <a:r>
              <a:rPr lang="cs-CZ" sz="2000" dirty="0"/>
              <a:t>rekonstrukční fáze  </a:t>
            </a:r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447" y="2764730"/>
            <a:ext cx="2514576" cy="227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199612" y="5157540"/>
            <a:ext cx="2520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</a:t>
            </a:r>
            <a:r>
              <a:rPr lang="en-US" sz="1200" i="1" dirty="0"/>
              <a:t>[online cit.6.4.2020]</a:t>
            </a:r>
          </a:p>
          <a:p>
            <a:r>
              <a:rPr lang="cs-CZ" sz="1200" i="1" dirty="0"/>
              <a:t>https://www.avdzp.cz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2" y="2788475"/>
            <a:ext cx="2961327" cy="2278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222285" y="5142898"/>
            <a:ext cx="2977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</a:t>
            </a:r>
            <a:r>
              <a:rPr lang="cs-CZ" sz="1200" i="1" dirty="0">
                <a:sym typeface="Wingdings" panose="05000000000000000000" pitchFamily="2" charset="2"/>
              </a:rPr>
              <a:t>:</a:t>
            </a:r>
            <a:r>
              <a:rPr lang="en-US" sz="1200" i="1" dirty="0">
                <a:sym typeface="Wingdings" panose="05000000000000000000" pitchFamily="2" charset="2"/>
              </a:rPr>
              <a:t>[online cit.6.4.2020] https://www.intechopen.com</a:t>
            </a:r>
            <a:endParaRPr lang="cs-CZ" sz="1200" i="1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7" y="2780928"/>
            <a:ext cx="2994751" cy="22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82698" y="5217656"/>
            <a:ext cx="28987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Fotoarchiv KOCHHK FN u sv. Anny a LF MU </a:t>
            </a:r>
          </a:p>
          <a:p>
            <a:endParaRPr lang="cs-CZ" dirty="0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427C620D-7F78-A245-A80C-39D903025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116632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697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II. </a:t>
            </a:r>
            <a:br>
              <a:rPr lang="cs-CZ" sz="2800" dirty="0"/>
            </a:br>
            <a:r>
              <a:rPr lang="cs-CZ" sz="2800" dirty="0"/>
              <a:t>maligní nádory nosu a PND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29" y="1920751"/>
            <a:ext cx="3592623" cy="420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499" y="1894720"/>
            <a:ext cx="3559925" cy="4231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771800" y="6304002"/>
            <a:ext cx="38164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Fotoarchiv KOCHHK FN u sv. Anny a LF MU </a:t>
            </a:r>
          </a:p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95536" y="1342802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spinocelulární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karcinom levé čelistní dutiny – T4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676474B6-9E72-D043-B1C6-66D952856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116632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278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II. </a:t>
            </a:r>
            <a:br>
              <a:rPr lang="cs-CZ" sz="2800" dirty="0"/>
            </a:br>
            <a:r>
              <a:rPr lang="cs-CZ" sz="2800" dirty="0"/>
              <a:t>maligní nádory nosu a PND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564904"/>
            <a:ext cx="3744417" cy="2808312"/>
          </a:xfrm>
        </p:spPr>
      </p:pic>
      <p:sp>
        <p:nvSpPr>
          <p:cNvPr id="14" name="TextovéPole 13"/>
          <p:cNvSpPr txBox="1"/>
          <p:nvPr/>
        </p:nvSpPr>
        <p:spPr>
          <a:xfrm>
            <a:off x="2483768" y="6104819"/>
            <a:ext cx="3960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Fotoarchiv KOCHHK FN u sv. Anny a LF MU 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431540" y="1412776"/>
            <a:ext cx="44284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totální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maxilektomie</a:t>
            </a:r>
            <a:endParaRPr lang="cs-CZ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564904"/>
            <a:ext cx="3812232" cy="2857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4977358" y="1447533"/>
            <a:ext cx="396044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dvouostrůvkový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svalově-kožní lalok z m.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latissimus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dorsi</a:t>
            </a:r>
            <a:endParaRPr lang="cs-CZ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Clr>
                <a:srgbClr val="FF0000"/>
              </a:buClr>
            </a:pPr>
            <a:endParaRPr lang="cs-CZ" dirty="0"/>
          </a:p>
        </p:txBody>
      </p:sp>
      <p:sp>
        <p:nvSpPr>
          <p:cNvPr id="7" name="Šipka doprava 6"/>
          <p:cNvSpPr/>
          <p:nvPr/>
        </p:nvSpPr>
        <p:spPr>
          <a:xfrm rot="2724186">
            <a:off x="5114267" y="3404158"/>
            <a:ext cx="562806" cy="6173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 doprava 7"/>
          <p:cNvSpPr/>
          <p:nvPr/>
        </p:nvSpPr>
        <p:spPr>
          <a:xfrm rot="17982994">
            <a:off x="5057812" y="4978087"/>
            <a:ext cx="755645" cy="10071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4860032" y="2708920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Tvářová část laloku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572000" y="5381544"/>
            <a:ext cx="4077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Ústní část </a:t>
            </a:r>
            <a:r>
              <a:rPr lang="cs-CZ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laloloku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vykrývající defekt tvrdého patra 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A00DC590-9B1B-284B-BFD4-317938ED6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116632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428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II. </a:t>
            </a:r>
            <a:br>
              <a:rPr lang="cs-CZ" sz="2800" dirty="0"/>
            </a:br>
            <a:r>
              <a:rPr lang="cs-CZ" sz="2800" dirty="0"/>
              <a:t>maligní nádory nosu a PND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7"/>
            <a:ext cx="4038600" cy="3028949"/>
          </a:xfrm>
        </p:spPr>
      </p:pic>
      <p:sp>
        <p:nvSpPr>
          <p:cNvPr id="8" name="TextovéPole 7"/>
          <p:cNvSpPr txBox="1"/>
          <p:nvPr/>
        </p:nvSpPr>
        <p:spPr>
          <a:xfrm>
            <a:off x="2555776" y="5842138"/>
            <a:ext cx="4464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Fotoarchiv KOCHHK FN u sv. Anny a LF MU 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95536" y="1583750"/>
            <a:ext cx="8291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vykrytí defektu po totální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maxilektomii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lalokovou plastikou na cévní stopce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7"/>
            <a:ext cx="4038600" cy="3028949"/>
          </a:xfr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B5867E9A-77DB-0F40-AF89-66C13CF75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116632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77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II. </a:t>
            </a:r>
            <a:br>
              <a:rPr lang="cs-CZ" sz="2800" dirty="0"/>
            </a:br>
            <a:r>
              <a:rPr lang="cs-CZ" sz="2800" dirty="0"/>
              <a:t>maligní nádory nosu a PND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2110526"/>
            <a:ext cx="3312367" cy="3972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935" y="2110268"/>
            <a:ext cx="4474537" cy="3972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915816" y="6165304"/>
            <a:ext cx="3960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Fotoarchiv KOCHHK FN u sv. Anny a LF MU </a:t>
            </a:r>
            <a:endParaRPr lang="cs-CZ" sz="12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323528" y="1340768"/>
            <a:ext cx="87129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spinocelulární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karcinom dolního segmentu horní čelisti s destrukcí dolní stěny  </a:t>
            </a:r>
          </a:p>
        </p:txBody>
      </p:sp>
      <p:sp>
        <p:nvSpPr>
          <p:cNvPr id="5" name="Šipka doprava 4"/>
          <p:cNvSpPr/>
          <p:nvPr/>
        </p:nvSpPr>
        <p:spPr>
          <a:xfrm rot="19124333">
            <a:off x="917534" y="4547873"/>
            <a:ext cx="633531" cy="21052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6" name="Šipka doprava 5"/>
          <p:cNvSpPr/>
          <p:nvPr/>
        </p:nvSpPr>
        <p:spPr>
          <a:xfrm rot="18855741" flipV="1">
            <a:off x="5320054" y="4207282"/>
            <a:ext cx="706449" cy="22720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3700F920-138A-CA46-93B0-B314ED8A5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116632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828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II. </a:t>
            </a:r>
            <a:br>
              <a:rPr lang="cs-CZ" sz="2800" dirty="0"/>
            </a:br>
            <a:r>
              <a:rPr lang="cs-CZ" sz="2800" dirty="0"/>
              <a:t>maligní nádory nosu a PND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09" y="2204865"/>
            <a:ext cx="4230391" cy="3172792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204864"/>
            <a:ext cx="4230392" cy="3172793"/>
          </a:xfrm>
        </p:spPr>
      </p:pic>
      <p:sp>
        <p:nvSpPr>
          <p:cNvPr id="7" name="TextovéPole 6"/>
          <p:cNvSpPr txBox="1"/>
          <p:nvPr/>
        </p:nvSpPr>
        <p:spPr>
          <a:xfrm>
            <a:off x="215517" y="1590774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rozšířená laterální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rinotomie</a:t>
            </a:r>
            <a:endParaRPr lang="cs-CZ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572000" y="1590774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odklopený horní tvářový lalok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555776" y="5591637"/>
            <a:ext cx="4032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Fotoarchiv KOCHHK FN u sv. Anny a LF MU </a:t>
            </a:r>
            <a:endParaRPr lang="cs-CZ" sz="1200" dirty="0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0040F377-7B57-724F-B82B-392F6FBF5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116632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895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II. </a:t>
            </a:r>
            <a:br>
              <a:rPr lang="cs-CZ" sz="2800" dirty="0"/>
            </a:br>
            <a:r>
              <a:rPr lang="cs-CZ" sz="2800" dirty="0"/>
              <a:t>maligní nádory nosu a PND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7"/>
            <a:ext cx="4038600" cy="3028949"/>
          </a:xfrm>
        </p:spPr>
      </p:pic>
      <p:sp>
        <p:nvSpPr>
          <p:cNvPr id="8" name="TextovéPole 7"/>
          <p:cNvSpPr txBox="1"/>
          <p:nvPr/>
        </p:nvSpPr>
        <p:spPr>
          <a:xfrm>
            <a:off x="2704790" y="5544283"/>
            <a:ext cx="5688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Fotoarchiv KOCHHK FN u sv. Anny a LF MU </a:t>
            </a:r>
            <a:endParaRPr lang="cs-CZ" sz="12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395536" y="1781970"/>
            <a:ext cx="5472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totální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maxilektomie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se zachováním očnice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48880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F44C6B91-21E7-4044-BC9B-C53DD1240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116632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907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II. </a:t>
            </a:r>
            <a:br>
              <a:rPr lang="cs-CZ" sz="2800" dirty="0"/>
            </a:br>
            <a:r>
              <a:rPr lang="cs-CZ" sz="2800" dirty="0"/>
              <a:t>maligní nádory nosu a PND</a:t>
            </a:r>
          </a:p>
        </p:txBody>
      </p:sp>
      <p:sp>
        <p:nvSpPr>
          <p:cNvPr id="7" name="Ovál 6"/>
          <p:cNvSpPr/>
          <p:nvPr/>
        </p:nvSpPr>
        <p:spPr>
          <a:xfrm>
            <a:off x="6660232" y="3557761"/>
            <a:ext cx="324036" cy="2160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36912"/>
            <a:ext cx="4100264" cy="3075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783" y="4005063"/>
            <a:ext cx="311150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212" y="4005064"/>
            <a:ext cx="311150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Zástupný symbol pro obsah 10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45" y="2636912"/>
            <a:ext cx="4082968" cy="3062225"/>
          </a:xfrm>
        </p:spPr>
      </p:pic>
      <p:sp>
        <p:nvSpPr>
          <p:cNvPr id="12" name="TextovéPole 11"/>
          <p:cNvSpPr txBox="1"/>
          <p:nvPr/>
        </p:nvSpPr>
        <p:spPr>
          <a:xfrm>
            <a:off x="2538612" y="5804888"/>
            <a:ext cx="4116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Fotoarchiv KOCHHK FN u sv. Anny a LF MU </a:t>
            </a:r>
            <a:endParaRPr lang="cs-CZ" sz="12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1331476"/>
            <a:ext cx="4392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kožně svalový lalok s cévní stopkou </a:t>
            </a:r>
          </a:p>
          <a:p>
            <a:pPr>
              <a:buClr>
                <a:srgbClr val="FF0000"/>
              </a:buClr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z  m.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latissimus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dorsi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k vykrytí</a:t>
            </a:r>
          </a:p>
          <a:p>
            <a:pPr>
              <a:buClr>
                <a:srgbClr val="FF0000"/>
              </a:buClr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defektu tvrdého patra 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4578077" y="1332398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pacientka po operaci</a:t>
            </a: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D72A2AB2-A1BB-DC49-AAED-75E37B412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116632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396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NOS II.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cs-CZ" sz="1000" b="1" dirty="0"/>
              <a:t>11.  Poruchy čichu	</a:t>
            </a:r>
            <a:r>
              <a:rPr lang="cs-CZ" sz="1000" dirty="0"/>
              <a:t>		</a:t>
            </a:r>
            <a:endParaRPr lang="cs-CZ" sz="1000" b="1" i="1" dirty="0"/>
          </a:p>
          <a:p>
            <a:pPr marL="0" lvl="0" indent="0">
              <a:buNone/>
            </a:pPr>
            <a:r>
              <a:rPr lang="cs-CZ" sz="1000" dirty="0"/>
              <a:t>a.    anatomie čichového orgánu</a:t>
            </a:r>
            <a:endParaRPr lang="cs-CZ" sz="1000" b="1" dirty="0"/>
          </a:p>
          <a:p>
            <a:pPr marL="0" lvl="0" indent="0">
              <a:buNone/>
            </a:pPr>
            <a:r>
              <a:rPr lang="cs-CZ" sz="1000" dirty="0"/>
              <a:t>b.    diagnostika poruch čichu</a:t>
            </a:r>
            <a:endParaRPr lang="cs-CZ" sz="1000" b="1" i="1" dirty="0"/>
          </a:p>
          <a:p>
            <a:pPr marL="0" lvl="0" indent="0">
              <a:buNone/>
            </a:pPr>
            <a:r>
              <a:rPr lang="cs-CZ" sz="1000" dirty="0"/>
              <a:t>c.     funkce a poruchy čichu</a:t>
            </a:r>
          </a:p>
          <a:p>
            <a:pPr marL="228600" lvl="0" indent="-228600">
              <a:buAutoNum type="alphaLcPeriod" startAt="3"/>
            </a:pPr>
            <a:endParaRPr lang="cs-CZ" sz="1000" b="1" i="1" dirty="0"/>
          </a:p>
          <a:p>
            <a:pPr marL="0" lvl="0" indent="0">
              <a:buNone/>
            </a:pPr>
            <a:r>
              <a:rPr lang="cs-CZ" sz="1000" b="1" dirty="0"/>
              <a:t>12.  Úrazy nosu a vedlejších dutiny nosních</a:t>
            </a:r>
            <a:r>
              <a:rPr lang="cs-CZ" sz="1000" dirty="0"/>
              <a:t>	</a:t>
            </a:r>
          </a:p>
          <a:p>
            <a:pPr marL="0" lvl="0" indent="0">
              <a:buNone/>
            </a:pPr>
            <a:r>
              <a:rPr lang="cs-CZ" sz="1000" dirty="0"/>
              <a:t>a.    zlomeniny nosních kůstek</a:t>
            </a:r>
            <a:endParaRPr lang="cs-CZ" sz="1000" b="1" i="1" dirty="0"/>
          </a:p>
          <a:p>
            <a:pPr marL="0" lvl="0" indent="0">
              <a:buNone/>
            </a:pPr>
            <a:r>
              <a:rPr lang="cs-CZ" sz="1000" dirty="0"/>
              <a:t>b.     zlomeniny obličejového skeletu</a:t>
            </a:r>
          </a:p>
          <a:p>
            <a:pPr marL="228600" lvl="0" indent="-228600">
              <a:buAutoNum type="alphaLcPeriod" startAt="2"/>
            </a:pPr>
            <a:endParaRPr lang="cs-CZ" sz="1000" b="1" dirty="0"/>
          </a:p>
          <a:p>
            <a:pPr marL="0" lvl="0" indent="0">
              <a:buNone/>
            </a:pPr>
            <a:r>
              <a:rPr lang="cs-CZ" sz="1000" b="1" dirty="0"/>
              <a:t>13.  Nádory nosu a </a:t>
            </a:r>
            <a:r>
              <a:rPr lang="cs-CZ" sz="1000" b="1" dirty="0" err="1"/>
              <a:t>paranazálních</a:t>
            </a:r>
            <a:r>
              <a:rPr lang="cs-CZ" sz="1000" b="1" dirty="0"/>
              <a:t> dutin</a:t>
            </a:r>
            <a:r>
              <a:rPr lang="cs-CZ" sz="1000" dirty="0"/>
              <a:t>	</a:t>
            </a:r>
          </a:p>
          <a:p>
            <a:pPr marL="0" lvl="0" indent="0">
              <a:buNone/>
            </a:pPr>
            <a:r>
              <a:rPr lang="cs-CZ" sz="1000" dirty="0"/>
              <a:t>a.     benigní tumory (osteom, papilom, </a:t>
            </a:r>
            <a:r>
              <a:rPr lang="cs-CZ" sz="1000" dirty="0" err="1"/>
              <a:t>nasofaryngeální</a:t>
            </a:r>
            <a:r>
              <a:rPr lang="cs-CZ" sz="1000" dirty="0"/>
              <a:t> </a:t>
            </a:r>
            <a:r>
              <a:rPr lang="cs-CZ" sz="1000" dirty="0" err="1"/>
              <a:t>angiofibrom</a:t>
            </a:r>
            <a:r>
              <a:rPr lang="cs-CZ" sz="1000" dirty="0"/>
              <a:t>)</a:t>
            </a:r>
            <a:endParaRPr lang="cs-CZ" sz="1000" b="1" i="1" dirty="0"/>
          </a:p>
          <a:p>
            <a:pPr marL="0" lvl="0" indent="0">
              <a:buNone/>
            </a:pPr>
            <a:r>
              <a:rPr lang="cs-CZ" sz="1000" dirty="0"/>
              <a:t>b.     maligní tumory (zevního nosu, dutiny nosní a PND)</a:t>
            </a:r>
          </a:p>
          <a:p>
            <a:pPr marL="228600" lvl="0" indent="-228600">
              <a:buAutoNum type="alphaLcPeriod" startAt="2"/>
            </a:pPr>
            <a:endParaRPr lang="cs-CZ" sz="1000" b="1" i="1" dirty="0"/>
          </a:p>
          <a:p>
            <a:pPr marL="0" lvl="0" indent="0">
              <a:buNone/>
            </a:pPr>
            <a:r>
              <a:rPr lang="cs-CZ" sz="1000" b="1" dirty="0">
                <a:solidFill>
                  <a:srgbClr val="FF0000"/>
                </a:solidFill>
              </a:rPr>
              <a:t>14.   Onemocnění  orbity	</a:t>
            </a:r>
            <a:r>
              <a:rPr lang="cs-CZ" sz="1000" dirty="0">
                <a:solidFill>
                  <a:srgbClr val="FF0000"/>
                </a:solidFill>
              </a:rPr>
              <a:t>	</a:t>
            </a:r>
          </a:p>
          <a:p>
            <a:pPr marL="0" lvl="0" indent="0">
              <a:buNone/>
            </a:pPr>
            <a:r>
              <a:rPr lang="cs-CZ" sz="1000" dirty="0">
                <a:solidFill>
                  <a:srgbClr val="FF0000"/>
                </a:solidFill>
              </a:rPr>
              <a:t>a.     záněty, tumory, úrazy</a:t>
            </a:r>
            <a:endParaRPr lang="cs-CZ" sz="1000" b="1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sz="1000" dirty="0">
                <a:solidFill>
                  <a:srgbClr val="FF0000"/>
                </a:solidFill>
              </a:rPr>
              <a:t>b.     chirurgické postupy </a:t>
            </a:r>
            <a:r>
              <a:rPr lang="cs-CZ" sz="1000" dirty="0"/>
              <a:t>	</a:t>
            </a:r>
          </a:p>
          <a:p>
            <a:endParaRPr lang="cs-CZ" sz="10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7978F8D-2A82-6B4C-BDBA-D17C28956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116632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207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II.</a:t>
            </a:r>
            <a:br>
              <a:rPr lang="cs-CZ" sz="2800" dirty="0"/>
            </a:br>
            <a:r>
              <a:rPr lang="cs-CZ" sz="2800" dirty="0"/>
              <a:t>záněty orbity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196752"/>
            <a:ext cx="9036496" cy="5472608"/>
          </a:xfrm>
        </p:spPr>
        <p:txBody>
          <a:bodyPr/>
          <a:lstStyle/>
          <a:p>
            <a:pPr>
              <a:buClr>
                <a:srgbClr val="FF0000"/>
              </a:buClr>
              <a:defRPr/>
            </a:pPr>
            <a:r>
              <a:rPr lang="cs-CZ" sz="2000" dirty="0"/>
              <a:t>etiopatogeneze</a:t>
            </a:r>
          </a:p>
          <a:p>
            <a:pPr lvl="1">
              <a:buClr>
                <a:srgbClr val="FF0000"/>
              </a:buClr>
              <a:defRPr/>
            </a:pPr>
            <a:r>
              <a:rPr lang="cs-CZ" sz="1600" dirty="0" err="1"/>
              <a:t>sinogenní</a:t>
            </a:r>
            <a:r>
              <a:rPr lang="cs-CZ" sz="1600" dirty="0"/>
              <a:t> (85 %), nejčastěji z </a:t>
            </a:r>
            <a:r>
              <a:rPr lang="cs-CZ" sz="1600" dirty="0" err="1"/>
              <a:t>ethmoidálních</a:t>
            </a:r>
            <a:r>
              <a:rPr lang="cs-CZ" sz="1600" dirty="0"/>
              <a:t> sklípků</a:t>
            </a:r>
          </a:p>
          <a:p>
            <a:pPr lvl="1">
              <a:buClr>
                <a:srgbClr val="FF0000"/>
              </a:buClr>
              <a:defRPr/>
            </a:pPr>
            <a:r>
              <a:rPr lang="cs-CZ" sz="1600" dirty="0"/>
              <a:t>šíření infekce z PND do očnice </a:t>
            </a:r>
          </a:p>
          <a:p>
            <a:pPr lvl="2">
              <a:buClr>
                <a:srgbClr val="FF0000"/>
              </a:buClr>
              <a:defRPr/>
            </a:pPr>
            <a:r>
              <a:rPr lang="cs-CZ" sz="1400" dirty="0"/>
              <a:t>přirozenými kostními dehiscencemi, otvory, </a:t>
            </a:r>
            <a:r>
              <a:rPr lang="cs-CZ" sz="1400" dirty="0" err="1"/>
              <a:t>osteolýzou</a:t>
            </a:r>
            <a:r>
              <a:rPr lang="cs-CZ" sz="1400" dirty="0"/>
              <a:t> kosti, retrográdní tromboflebitidou</a:t>
            </a:r>
          </a:p>
          <a:p>
            <a:pPr>
              <a:buClr>
                <a:srgbClr val="FF0000"/>
              </a:buClr>
              <a:defRPr/>
            </a:pPr>
            <a:r>
              <a:rPr lang="cs-CZ" sz="2000" dirty="0"/>
              <a:t>diagnostika </a:t>
            </a:r>
          </a:p>
          <a:p>
            <a:pPr lvl="1">
              <a:buClr>
                <a:srgbClr val="FF0000"/>
              </a:buClr>
              <a:defRPr/>
            </a:pPr>
            <a:r>
              <a:rPr lang="cs-CZ" sz="1600" dirty="0"/>
              <a:t>ORL vyšetření</a:t>
            </a:r>
          </a:p>
          <a:p>
            <a:pPr lvl="2">
              <a:buClr>
                <a:srgbClr val="FF0000"/>
              </a:buClr>
              <a:defRPr/>
            </a:pPr>
            <a:r>
              <a:rPr lang="cs-CZ" sz="1400" dirty="0" err="1"/>
              <a:t>rinoendoskopie</a:t>
            </a:r>
            <a:r>
              <a:rPr lang="cs-CZ" sz="1400" dirty="0"/>
              <a:t> </a:t>
            </a:r>
          </a:p>
          <a:p>
            <a:pPr lvl="3">
              <a:buClr>
                <a:srgbClr val="FF0000"/>
              </a:buClr>
              <a:defRPr/>
            </a:pPr>
            <a:r>
              <a:rPr lang="cs-CZ" sz="1400" dirty="0"/>
              <a:t>vyloučení infekčního fokusu v dutině nosní a PND</a:t>
            </a:r>
          </a:p>
          <a:p>
            <a:pPr lvl="2">
              <a:buClr>
                <a:srgbClr val="FF0000"/>
              </a:buClr>
              <a:defRPr/>
            </a:pPr>
            <a:r>
              <a:rPr lang="cs-CZ" sz="1400" dirty="0"/>
              <a:t>vyšetření očí </a:t>
            </a:r>
          </a:p>
          <a:p>
            <a:pPr lvl="3">
              <a:buClr>
                <a:srgbClr val="FF0000"/>
              </a:buClr>
              <a:defRPr/>
            </a:pPr>
            <a:r>
              <a:rPr lang="cs-CZ" sz="1400" dirty="0"/>
              <a:t>otok víček, kožní změny víček, pohyblivost očních bulbů (diplopie), </a:t>
            </a:r>
            <a:r>
              <a:rPr lang="cs-CZ" sz="1400" dirty="0" err="1"/>
              <a:t>protruze</a:t>
            </a:r>
            <a:r>
              <a:rPr lang="cs-CZ" sz="1400" dirty="0"/>
              <a:t> bulbu, </a:t>
            </a:r>
            <a:r>
              <a:rPr lang="cs-CZ" sz="1400" dirty="0" err="1"/>
              <a:t>chemóza</a:t>
            </a:r>
            <a:r>
              <a:rPr lang="cs-CZ" sz="1400" dirty="0"/>
              <a:t> spojivky, zhoršený </a:t>
            </a:r>
            <a:r>
              <a:rPr lang="cs-CZ" sz="1400" dirty="0" err="1"/>
              <a:t>vizus</a:t>
            </a:r>
            <a:r>
              <a:rPr lang="cs-CZ" sz="1400" dirty="0"/>
              <a:t>   </a:t>
            </a:r>
          </a:p>
          <a:p>
            <a:pPr lvl="1">
              <a:buClr>
                <a:srgbClr val="FF0000"/>
              </a:buClr>
              <a:defRPr/>
            </a:pPr>
            <a:r>
              <a:rPr lang="cs-CZ" sz="1600" dirty="0"/>
              <a:t>zobrazovací metody </a:t>
            </a:r>
          </a:p>
          <a:p>
            <a:pPr lvl="2">
              <a:buClr>
                <a:srgbClr val="FF0000"/>
              </a:buClr>
              <a:defRPr/>
            </a:pPr>
            <a:r>
              <a:rPr lang="cs-CZ" sz="1400" dirty="0"/>
              <a:t>CT orbit a PND s kontrastem nebo MRI s kontrastem, které lépe zobrazí zánětlivý </a:t>
            </a:r>
            <a:r>
              <a:rPr lang="cs-CZ" sz="1400" dirty="0" err="1"/>
              <a:t>prosak</a:t>
            </a:r>
            <a:r>
              <a:rPr lang="cs-CZ" sz="1400" dirty="0"/>
              <a:t> a event. absces</a:t>
            </a:r>
          </a:p>
          <a:p>
            <a:pPr lvl="1">
              <a:buClr>
                <a:srgbClr val="FF0000"/>
              </a:buClr>
              <a:defRPr/>
            </a:pPr>
            <a:r>
              <a:rPr lang="cs-CZ" sz="1600" dirty="0"/>
              <a:t>oční vyšetření</a:t>
            </a:r>
          </a:p>
          <a:p>
            <a:pPr lvl="2">
              <a:buClr>
                <a:srgbClr val="FF0000"/>
              </a:buClr>
              <a:defRPr/>
            </a:pPr>
            <a:r>
              <a:rPr lang="en-GB" sz="1400" dirty="0" err="1"/>
              <a:t>exo</a:t>
            </a:r>
            <a:r>
              <a:rPr lang="cs-CZ" sz="1400" dirty="0"/>
              <a:t>ft</a:t>
            </a:r>
            <a:r>
              <a:rPr lang="en-GB" sz="1400" dirty="0" err="1"/>
              <a:t>almometrie</a:t>
            </a:r>
            <a:r>
              <a:rPr lang="en-GB" sz="1400" dirty="0"/>
              <a:t> (</a:t>
            </a:r>
            <a:r>
              <a:rPr lang="en-GB" sz="1400" dirty="0" err="1"/>
              <a:t>Hertelův</a:t>
            </a:r>
            <a:r>
              <a:rPr lang="en-GB" sz="1400" dirty="0"/>
              <a:t> test)</a:t>
            </a:r>
          </a:p>
          <a:p>
            <a:pPr lvl="2">
              <a:buClr>
                <a:srgbClr val="FF0000"/>
              </a:buClr>
              <a:defRPr/>
            </a:pPr>
            <a:r>
              <a:rPr lang="en-GB" sz="1400" dirty="0" err="1"/>
              <a:t>diplopie</a:t>
            </a:r>
            <a:r>
              <a:rPr lang="en-GB" sz="1400" dirty="0"/>
              <a:t> (</a:t>
            </a:r>
            <a:r>
              <a:rPr lang="en-GB" sz="1400" dirty="0" err="1"/>
              <a:t>Hessovo</a:t>
            </a:r>
            <a:r>
              <a:rPr lang="en-GB" sz="1400" dirty="0"/>
              <a:t> </a:t>
            </a:r>
            <a:r>
              <a:rPr lang="en-GB" sz="1400" dirty="0" err="1"/>
              <a:t>plátno</a:t>
            </a:r>
            <a:r>
              <a:rPr lang="en-GB" sz="1400" dirty="0"/>
              <a:t>)</a:t>
            </a:r>
          </a:p>
          <a:p>
            <a:pPr marL="0" indent="0">
              <a:buNone/>
              <a:defRPr/>
            </a:pPr>
            <a:endParaRPr lang="cs-CZ" sz="2000" b="1" dirty="0"/>
          </a:p>
          <a:p>
            <a:pPr>
              <a:defRPr/>
            </a:pPr>
            <a:endParaRPr lang="cs-CZ" dirty="0"/>
          </a:p>
          <a:p>
            <a:endParaRPr lang="cs-CZ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B41DDE4-609D-A047-99C5-D49FA430F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116632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413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95736" y="116632"/>
            <a:ext cx="6552728" cy="936103"/>
          </a:xfrm>
        </p:spPr>
        <p:txBody>
          <a:bodyPr/>
          <a:lstStyle/>
          <a:p>
            <a:r>
              <a:rPr lang="cs-CZ" altLang="cs-CZ" sz="2800" dirty="0"/>
              <a:t>NOS II.</a:t>
            </a:r>
            <a:br>
              <a:rPr lang="cs-CZ" altLang="cs-CZ" sz="2800" dirty="0"/>
            </a:br>
            <a:r>
              <a:rPr lang="cs-CZ" altLang="cs-CZ" sz="2800" dirty="0"/>
              <a:t>anatomie čichového orgánu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96752"/>
            <a:ext cx="8568952" cy="5661248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čichový orgán</a:t>
            </a:r>
          </a:p>
          <a:p>
            <a:pPr lvl="1"/>
            <a:r>
              <a:rPr lang="cs-CZ" sz="1800" dirty="0"/>
              <a:t>centrální část</a:t>
            </a:r>
          </a:p>
          <a:p>
            <a:pPr lvl="2"/>
            <a:r>
              <a:rPr lang="cs-CZ" sz="1800" dirty="0">
                <a:solidFill>
                  <a:srgbClr val="C00000"/>
                </a:solidFill>
              </a:rPr>
              <a:t>bulbus </a:t>
            </a:r>
            <a:r>
              <a:rPr lang="cs-CZ" sz="1800" dirty="0" err="1">
                <a:solidFill>
                  <a:srgbClr val="C00000"/>
                </a:solidFill>
              </a:rPr>
              <a:t>olfactorius</a:t>
            </a:r>
            <a:endParaRPr lang="cs-CZ" sz="1800" dirty="0">
              <a:solidFill>
                <a:srgbClr val="C00000"/>
              </a:solidFill>
            </a:endParaRPr>
          </a:p>
          <a:p>
            <a:pPr lvl="3"/>
            <a:r>
              <a:rPr lang="cs-CZ" sz="1400" dirty="0"/>
              <a:t>místo přepojení na </a:t>
            </a:r>
            <a:r>
              <a:rPr lang="cs-CZ" sz="1400" dirty="0">
                <a:solidFill>
                  <a:srgbClr val="C00000"/>
                </a:solidFill>
              </a:rPr>
              <a:t>2. neuron čichové dráhy</a:t>
            </a:r>
          </a:p>
          <a:p>
            <a:pPr lvl="3"/>
            <a:r>
              <a:rPr lang="cs-CZ" sz="1400" dirty="0"/>
              <a:t>mitrální buňky</a:t>
            </a:r>
          </a:p>
          <a:p>
            <a:pPr lvl="2"/>
            <a:r>
              <a:rPr lang="cs-CZ" sz="1800" dirty="0" err="1">
                <a:solidFill>
                  <a:srgbClr val="C00000"/>
                </a:solidFill>
              </a:rPr>
              <a:t>tractus</a:t>
            </a:r>
            <a:r>
              <a:rPr lang="cs-CZ" sz="1800" dirty="0">
                <a:solidFill>
                  <a:srgbClr val="C00000"/>
                </a:solidFill>
              </a:rPr>
              <a:t> </a:t>
            </a:r>
            <a:r>
              <a:rPr lang="cs-CZ" sz="1800" dirty="0" err="1">
                <a:solidFill>
                  <a:srgbClr val="C00000"/>
                </a:solidFill>
              </a:rPr>
              <a:t>olfactorius</a:t>
            </a:r>
            <a:endParaRPr lang="cs-CZ" sz="1800" dirty="0">
              <a:solidFill>
                <a:srgbClr val="C00000"/>
              </a:solidFill>
            </a:endParaRPr>
          </a:p>
          <a:p>
            <a:pPr lvl="3"/>
            <a:r>
              <a:rPr lang="cs-CZ" sz="1400" dirty="0"/>
              <a:t>axony mitrálních buněk</a:t>
            </a:r>
          </a:p>
          <a:p>
            <a:pPr lvl="2"/>
            <a:r>
              <a:rPr lang="cs-CZ" sz="1800" dirty="0">
                <a:solidFill>
                  <a:srgbClr val="C00000"/>
                </a:solidFill>
              </a:rPr>
              <a:t>čichová centra</a:t>
            </a:r>
          </a:p>
          <a:p>
            <a:pPr lvl="3"/>
            <a:r>
              <a:rPr lang="cs-CZ" sz="1400" dirty="0"/>
              <a:t>primární </a:t>
            </a:r>
          </a:p>
          <a:p>
            <a:pPr lvl="4"/>
            <a:r>
              <a:rPr lang="cs-CZ" sz="1400" dirty="0"/>
              <a:t>amygdala a </a:t>
            </a:r>
            <a:r>
              <a:rPr lang="cs-CZ" sz="1400" dirty="0" err="1"/>
              <a:t>cortex</a:t>
            </a:r>
            <a:r>
              <a:rPr lang="cs-CZ" sz="1400" dirty="0"/>
              <a:t> </a:t>
            </a:r>
            <a:r>
              <a:rPr lang="cs-CZ" sz="1400" dirty="0" err="1"/>
              <a:t>piriformis</a:t>
            </a:r>
            <a:r>
              <a:rPr lang="cs-CZ" sz="1400" dirty="0"/>
              <a:t> – temporální lalok</a:t>
            </a:r>
          </a:p>
          <a:p>
            <a:pPr lvl="3"/>
            <a:r>
              <a:rPr lang="cs-CZ" sz="1400" dirty="0"/>
              <a:t>sekundární</a:t>
            </a:r>
          </a:p>
          <a:p>
            <a:pPr lvl="4"/>
            <a:r>
              <a:rPr lang="cs-CZ" sz="1400" dirty="0"/>
              <a:t>dostává informace až po přepojení  v primární kůře </a:t>
            </a:r>
          </a:p>
          <a:p>
            <a:pPr lvl="4"/>
            <a:r>
              <a:rPr lang="cs-CZ" sz="1400" dirty="0"/>
              <a:t>limbický systém, thalamus, </a:t>
            </a:r>
            <a:r>
              <a:rPr lang="cs-CZ" sz="1400" dirty="0" err="1"/>
              <a:t>orbitofrontální</a:t>
            </a:r>
            <a:r>
              <a:rPr lang="cs-CZ" sz="1400" dirty="0"/>
              <a:t> kůra</a:t>
            </a:r>
          </a:p>
          <a:p>
            <a:pPr lvl="3"/>
            <a:endParaRPr lang="cs-CZ" sz="1400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BA23499C-F54F-A542-A4B1-ACFDF8118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6633"/>
            <a:ext cx="1043914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990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II.</a:t>
            </a:r>
            <a:br>
              <a:rPr lang="cs-CZ" sz="2800" dirty="0"/>
            </a:br>
            <a:r>
              <a:rPr lang="cs-CZ" sz="2800" dirty="0"/>
              <a:t>záněty orbity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196752"/>
            <a:ext cx="8496944" cy="5544616"/>
          </a:xfrm>
        </p:spPr>
        <p:txBody>
          <a:bodyPr/>
          <a:lstStyle/>
          <a:p>
            <a:r>
              <a:rPr lang="cs-CZ" sz="2000" dirty="0"/>
              <a:t>dělení</a:t>
            </a:r>
          </a:p>
          <a:p>
            <a:pPr lvl="1"/>
            <a:r>
              <a:rPr lang="cs-CZ" sz="1600" dirty="0" err="1"/>
              <a:t>preseptální</a:t>
            </a:r>
            <a:r>
              <a:rPr lang="cs-CZ" sz="1600" dirty="0"/>
              <a:t> </a:t>
            </a:r>
            <a:r>
              <a:rPr lang="cs-CZ" sz="1600" dirty="0" err="1"/>
              <a:t>orbitocelulitida</a:t>
            </a:r>
            <a:endParaRPr lang="cs-CZ" sz="1600" dirty="0"/>
          </a:p>
          <a:p>
            <a:pPr lvl="2"/>
            <a:r>
              <a:rPr lang="cs-CZ" sz="1400" dirty="0"/>
              <a:t>zánět v </a:t>
            </a:r>
            <a:r>
              <a:rPr lang="cs-CZ" sz="1400" dirty="0" err="1"/>
              <a:t>preseptálním</a:t>
            </a:r>
            <a:r>
              <a:rPr lang="cs-CZ" sz="1400" dirty="0"/>
              <a:t> prostoru  (před orbitálním septem – pokračování </a:t>
            </a:r>
            <a:r>
              <a:rPr lang="cs-CZ" sz="1400" dirty="0" err="1"/>
              <a:t>periorbity</a:t>
            </a:r>
            <a:r>
              <a:rPr lang="cs-CZ" sz="1400" dirty="0"/>
              <a:t> v přední části očnice, upíná se na tarzální ploténky , pod </a:t>
            </a:r>
            <a:r>
              <a:rPr lang="cs-CZ" sz="1400" dirty="0" err="1"/>
              <a:t>m.orbicularis</a:t>
            </a:r>
            <a:r>
              <a:rPr lang="cs-CZ" sz="1400" dirty="0"/>
              <a:t> </a:t>
            </a:r>
            <a:r>
              <a:rPr lang="cs-CZ" sz="1400" dirty="0" err="1"/>
              <a:t>oculi</a:t>
            </a:r>
            <a:r>
              <a:rPr lang="cs-CZ" sz="1400" dirty="0"/>
              <a:t>)</a:t>
            </a:r>
          </a:p>
          <a:p>
            <a:pPr lvl="2"/>
            <a:r>
              <a:rPr lang="cs-CZ" sz="1400" dirty="0"/>
              <a:t>otok víček, ostatní oční nález v normě </a:t>
            </a:r>
          </a:p>
          <a:p>
            <a:pPr lvl="1"/>
            <a:r>
              <a:rPr lang="cs-CZ" sz="1600" dirty="0"/>
              <a:t>orbitální celulitida</a:t>
            </a:r>
          </a:p>
          <a:p>
            <a:pPr lvl="2"/>
            <a:r>
              <a:rPr lang="cs-CZ" sz="1400" dirty="0"/>
              <a:t>infekce prostupuje přes </a:t>
            </a:r>
            <a:r>
              <a:rPr lang="cs-CZ" sz="1400" dirty="0" err="1"/>
              <a:t>periorbitu</a:t>
            </a:r>
            <a:r>
              <a:rPr lang="cs-CZ" sz="1400" dirty="0"/>
              <a:t>, s postižením okohybných svalů a měkkých tkání orbity</a:t>
            </a:r>
          </a:p>
          <a:p>
            <a:pPr lvl="2"/>
            <a:r>
              <a:rPr lang="cs-CZ" sz="1400" dirty="0"/>
              <a:t>porucha hybnosti bulbů s  diplopií, </a:t>
            </a:r>
            <a:r>
              <a:rPr lang="cs-CZ" sz="1400" dirty="0" err="1"/>
              <a:t>exopthalmus</a:t>
            </a:r>
            <a:r>
              <a:rPr lang="cs-CZ" sz="1400" dirty="0"/>
              <a:t>, </a:t>
            </a:r>
            <a:r>
              <a:rPr lang="cs-CZ" sz="1400" dirty="0" err="1"/>
              <a:t>chemóza</a:t>
            </a:r>
            <a:r>
              <a:rPr lang="cs-CZ" sz="1400" dirty="0"/>
              <a:t> spojivky</a:t>
            </a:r>
          </a:p>
          <a:p>
            <a:pPr lvl="1"/>
            <a:r>
              <a:rPr lang="cs-CZ" sz="1600" dirty="0" err="1"/>
              <a:t>subperiostální</a:t>
            </a:r>
            <a:r>
              <a:rPr lang="cs-CZ" sz="1600" dirty="0"/>
              <a:t> absces</a:t>
            </a:r>
          </a:p>
          <a:p>
            <a:pPr lvl="2"/>
            <a:r>
              <a:rPr lang="cs-CZ" sz="1400" dirty="0"/>
              <a:t>abscesové ložisko mezi kostěnou </a:t>
            </a:r>
            <a:r>
              <a:rPr lang="cs-CZ" sz="1400" dirty="0" err="1"/>
              <a:t>orbitou</a:t>
            </a:r>
            <a:r>
              <a:rPr lang="cs-CZ" sz="1400" dirty="0"/>
              <a:t> a </a:t>
            </a:r>
            <a:r>
              <a:rPr lang="cs-CZ" sz="1400" dirty="0" err="1"/>
              <a:t>periorbitou</a:t>
            </a:r>
            <a:endParaRPr lang="cs-CZ" sz="1400" dirty="0"/>
          </a:p>
          <a:p>
            <a:pPr lvl="2"/>
            <a:r>
              <a:rPr lang="cs-CZ" sz="1400" dirty="0"/>
              <a:t>dislokace bulbu </a:t>
            </a:r>
            <a:r>
              <a:rPr lang="cs-CZ" sz="1400" dirty="0" err="1"/>
              <a:t>laterokaudálně</a:t>
            </a:r>
            <a:r>
              <a:rPr lang="cs-CZ" sz="1400" dirty="0"/>
              <a:t>, hybnost bulbu zachována,  </a:t>
            </a:r>
            <a:r>
              <a:rPr lang="cs-CZ" sz="1400" dirty="0" err="1"/>
              <a:t>chemóza</a:t>
            </a:r>
            <a:r>
              <a:rPr lang="cs-CZ" sz="1400" dirty="0"/>
              <a:t> spojivky, zrak v normě </a:t>
            </a:r>
          </a:p>
          <a:p>
            <a:pPr lvl="1"/>
            <a:r>
              <a:rPr lang="cs-CZ" sz="1600" dirty="0"/>
              <a:t>orbitální absces</a:t>
            </a:r>
          </a:p>
          <a:p>
            <a:pPr lvl="2"/>
            <a:r>
              <a:rPr lang="cs-CZ" sz="1400" dirty="0"/>
              <a:t>ložisko hnisu v očnici, </a:t>
            </a:r>
            <a:r>
              <a:rPr lang="cs-CZ" sz="1400" dirty="0" err="1"/>
              <a:t>intakonálně</a:t>
            </a:r>
            <a:r>
              <a:rPr lang="cs-CZ" sz="1400" dirty="0"/>
              <a:t> či </a:t>
            </a:r>
            <a:r>
              <a:rPr lang="cs-CZ" sz="1400" dirty="0" err="1"/>
              <a:t>extrakonálně</a:t>
            </a:r>
            <a:endParaRPr lang="cs-CZ" sz="1400" dirty="0"/>
          </a:p>
          <a:p>
            <a:pPr lvl="2"/>
            <a:r>
              <a:rPr lang="cs-CZ" sz="1400" dirty="0" err="1"/>
              <a:t>exopthalmus</a:t>
            </a:r>
            <a:r>
              <a:rPr lang="cs-CZ" sz="1400" dirty="0"/>
              <a:t>, </a:t>
            </a:r>
            <a:r>
              <a:rPr lang="cs-CZ" sz="1400" dirty="0" err="1"/>
              <a:t>chemóza</a:t>
            </a:r>
            <a:r>
              <a:rPr lang="cs-CZ" sz="1400" dirty="0"/>
              <a:t> spojivky, porucha hybnosti bulbu, poškození zrakového nervu, zhoršení až ztráta zraku</a:t>
            </a:r>
          </a:p>
          <a:p>
            <a:pPr lvl="1"/>
            <a:r>
              <a:rPr lang="cs-CZ" sz="1600" dirty="0"/>
              <a:t>trombóza sinus </a:t>
            </a:r>
            <a:r>
              <a:rPr lang="cs-CZ" sz="1600" dirty="0" err="1"/>
              <a:t>cavernosus</a:t>
            </a:r>
            <a:endParaRPr lang="cs-CZ" sz="1600" dirty="0"/>
          </a:p>
          <a:p>
            <a:pPr lvl="2"/>
            <a:r>
              <a:rPr lang="cs-CZ" sz="1400" dirty="0"/>
              <a:t>otok víček, exoftalmus, porucha hybnosti , </a:t>
            </a:r>
            <a:r>
              <a:rPr lang="cs-CZ" sz="1400" dirty="0" err="1"/>
              <a:t>chemóza</a:t>
            </a:r>
            <a:r>
              <a:rPr lang="cs-CZ" sz="1400" dirty="0"/>
              <a:t> spojivky, porucha zraku, meningismus, sepse </a:t>
            </a:r>
          </a:p>
          <a:p>
            <a:endParaRPr lang="cs-CZ" sz="20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AC7D630-9948-DE43-BFB3-720FADC6E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116632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643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II.</a:t>
            </a:r>
            <a:br>
              <a:rPr lang="cs-CZ" sz="2800" dirty="0"/>
            </a:br>
            <a:r>
              <a:rPr lang="cs-CZ" sz="2800" dirty="0"/>
              <a:t>záněty orbity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55" y="1340768"/>
            <a:ext cx="7909598" cy="50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339752" y="6532984"/>
            <a:ext cx="66247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</a:t>
            </a:r>
            <a:r>
              <a:rPr lang="en-US" sz="1200" i="1" dirty="0"/>
              <a:t>[online cit. 6.4.2020] https://www.slideshare.net</a:t>
            </a:r>
            <a:endParaRPr lang="cs-CZ" sz="1200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7FFEF4-6AB8-8D4A-81D9-761930527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116632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681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II.</a:t>
            </a:r>
            <a:br>
              <a:rPr lang="cs-CZ" sz="2800" dirty="0"/>
            </a:br>
            <a:r>
              <a:rPr lang="cs-CZ" sz="2800" dirty="0"/>
              <a:t>záněty orbity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2019272"/>
            <a:ext cx="4288145" cy="3915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2036800"/>
            <a:ext cx="3826769" cy="3898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431192" y="1213708"/>
            <a:ext cx="8173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absces levé očnice</a:t>
            </a:r>
          </a:p>
          <a:p>
            <a:pPr>
              <a:buClr>
                <a:srgbClr val="FF0000"/>
              </a:buClr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CT s kontrastem - axiální a koronární projekce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771800" y="6165304"/>
            <a:ext cx="4356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Fotoarchiv KOCHHK FN u sv. Anny a LF MU 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D62CA0FF-6AD2-5E44-8726-663B1CF57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116632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234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II.</a:t>
            </a:r>
            <a:br>
              <a:rPr lang="cs-CZ" sz="2800" dirty="0"/>
            </a:br>
            <a:r>
              <a:rPr lang="cs-CZ" sz="2800" dirty="0"/>
              <a:t>záněty orbity</a:t>
            </a: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" y="2420888"/>
            <a:ext cx="3974841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16918" y="6021288"/>
            <a:ext cx="35283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Fotoarchiv KOCHHK FN u sv. Anny a LF MU </a:t>
            </a:r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503549" y="1259572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preseptální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orbitocelulitida</a:t>
            </a:r>
            <a:endParaRPr lang="cs-CZ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623054" y="1273719"/>
            <a:ext cx="403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orbitální absces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01975" y="6217463"/>
            <a:ext cx="3451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</a:t>
            </a:r>
            <a:r>
              <a:rPr lang="cs-CZ" sz="1200" i="1" dirty="0" err="1"/>
              <a:t>www.researchgate.net</a:t>
            </a:r>
            <a:endParaRPr lang="cs-CZ" sz="1200" i="1" dirty="0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7375CA7F-ED65-AC41-8612-0B471C5AB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116632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1" descr="Orbital abscess secondary to a ethmoiditis. ">
            <a:extLst>
              <a:ext uri="{FF2B5EF4-FFF2-40B4-BE49-F238E27FC236}">
                <a16:creationId xmlns:a16="http://schemas.microsoft.com/office/drawing/2014/main" id="{EE416D92-777E-4640-8070-7BDB6156E7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468560" y="0"/>
            <a:ext cx="773360" cy="77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0C797D4A-D6E4-0241-AE27-9ACD0D5A9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056800" y="-346473"/>
            <a:ext cx="232008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32" name="Picture 8" descr="07.01.2015">
            <a:hlinkClick r:id="rId4"/>
            <a:extLst>
              <a:ext uri="{FF2B5EF4-FFF2-40B4-BE49-F238E27FC236}">
                <a16:creationId xmlns:a16="http://schemas.microsoft.com/office/drawing/2014/main" id="{6440C4A4-DBCB-6E45-9F37-019DF43CC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052" y="1822010"/>
            <a:ext cx="4112427" cy="211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6DF4ACEF-C5E9-4049-9C25-6604DFF60C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123135"/>
            <a:ext cx="2232829" cy="254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26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II.</a:t>
            </a:r>
            <a:br>
              <a:rPr lang="cs-CZ" sz="2800" dirty="0"/>
            </a:br>
            <a:r>
              <a:rPr lang="cs-CZ" sz="2800" dirty="0"/>
              <a:t>záněty orbity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5328592"/>
          </a:xfrm>
        </p:spPr>
        <p:txBody>
          <a:bodyPr/>
          <a:lstStyle/>
          <a:p>
            <a:pPr>
              <a:buClr>
                <a:srgbClr val="FF0000"/>
              </a:buClr>
              <a:defRPr/>
            </a:pPr>
            <a:r>
              <a:rPr lang="cs-CZ" sz="2000" dirty="0"/>
              <a:t>terapie </a:t>
            </a:r>
          </a:p>
          <a:p>
            <a:pPr lvl="1">
              <a:buClr>
                <a:srgbClr val="FF0000"/>
              </a:buClr>
              <a:defRPr/>
            </a:pPr>
            <a:r>
              <a:rPr lang="cs-CZ" sz="1800" dirty="0"/>
              <a:t>konzervativní (medikamentózní) </a:t>
            </a:r>
          </a:p>
          <a:p>
            <a:pPr lvl="2">
              <a:buClr>
                <a:srgbClr val="FF0000"/>
              </a:buClr>
              <a:defRPr/>
            </a:pPr>
            <a:r>
              <a:rPr lang="cs-CZ" sz="1600" dirty="0" err="1"/>
              <a:t>anemizace</a:t>
            </a:r>
            <a:r>
              <a:rPr lang="cs-CZ" sz="1600" dirty="0"/>
              <a:t> dutiny nosní  + </a:t>
            </a:r>
            <a:r>
              <a:rPr lang="cs-CZ" sz="1600" dirty="0" err="1"/>
              <a:t>antiedematózní</a:t>
            </a:r>
            <a:r>
              <a:rPr lang="cs-CZ" sz="1600" dirty="0"/>
              <a:t>  +  ATB léčba </a:t>
            </a:r>
          </a:p>
          <a:p>
            <a:pPr lvl="3">
              <a:buClr>
                <a:srgbClr val="FF0000"/>
              </a:buClr>
              <a:defRPr/>
            </a:pPr>
            <a:r>
              <a:rPr lang="cs-CZ" sz="1400" dirty="0"/>
              <a:t>beta-</a:t>
            </a:r>
            <a:r>
              <a:rPr lang="cs-CZ" sz="1400" dirty="0" err="1"/>
              <a:t>laktamové</a:t>
            </a:r>
            <a:r>
              <a:rPr lang="cs-CZ" sz="1400" dirty="0"/>
              <a:t> PNC, cefalosporiny II., či III. Generace</a:t>
            </a:r>
          </a:p>
          <a:p>
            <a:pPr lvl="3">
              <a:buClr>
                <a:srgbClr val="FF0000"/>
              </a:buClr>
              <a:defRPr/>
            </a:pPr>
            <a:endParaRPr lang="cs-CZ" sz="1400" dirty="0"/>
          </a:p>
          <a:p>
            <a:pPr lvl="2">
              <a:buClr>
                <a:srgbClr val="FF0000"/>
              </a:buClr>
              <a:defRPr/>
            </a:pPr>
            <a:r>
              <a:rPr lang="cs-CZ" sz="1600" dirty="0"/>
              <a:t>indikace</a:t>
            </a:r>
          </a:p>
          <a:p>
            <a:pPr lvl="3">
              <a:buClr>
                <a:srgbClr val="FF0000"/>
              </a:buClr>
              <a:defRPr/>
            </a:pPr>
            <a:r>
              <a:rPr lang="cs-CZ" sz="1400" dirty="0" err="1"/>
              <a:t>preseptální</a:t>
            </a:r>
            <a:r>
              <a:rPr lang="cs-CZ" sz="1400" dirty="0"/>
              <a:t> a či počínající </a:t>
            </a:r>
            <a:r>
              <a:rPr lang="cs-CZ" sz="1400" dirty="0" err="1"/>
              <a:t>postseptální</a:t>
            </a:r>
            <a:r>
              <a:rPr lang="cs-CZ" sz="1400" dirty="0"/>
              <a:t> </a:t>
            </a:r>
            <a:r>
              <a:rPr lang="cs-CZ" sz="1400" dirty="0" err="1"/>
              <a:t>orbitocelulitida</a:t>
            </a:r>
            <a:endParaRPr lang="cs-CZ" sz="1400" dirty="0"/>
          </a:p>
          <a:p>
            <a:pPr lvl="3">
              <a:buClr>
                <a:srgbClr val="FF0000"/>
              </a:buClr>
              <a:defRPr/>
            </a:pPr>
            <a:endParaRPr lang="cs-CZ" sz="1600" dirty="0"/>
          </a:p>
          <a:p>
            <a:pPr lvl="1">
              <a:buClr>
                <a:srgbClr val="FF0000"/>
              </a:buClr>
              <a:defRPr/>
            </a:pPr>
            <a:r>
              <a:rPr lang="cs-CZ" sz="1800" dirty="0"/>
              <a:t>chirurgická</a:t>
            </a:r>
          </a:p>
          <a:p>
            <a:pPr lvl="2">
              <a:buClr>
                <a:srgbClr val="FF0000"/>
              </a:buClr>
              <a:defRPr/>
            </a:pPr>
            <a:r>
              <a:rPr lang="cs-CZ" sz="1600" dirty="0">
                <a:solidFill>
                  <a:srgbClr val="C00000"/>
                </a:solidFill>
              </a:rPr>
              <a:t>sanace primárního zánětlivého ložiska v PND </a:t>
            </a:r>
          </a:p>
          <a:p>
            <a:pPr lvl="2">
              <a:buClr>
                <a:srgbClr val="FF0000"/>
              </a:buClr>
              <a:defRPr/>
            </a:pPr>
            <a:r>
              <a:rPr lang="cs-CZ" sz="1600" dirty="0">
                <a:solidFill>
                  <a:srgbClr val="C00000"/>
                </a:solidFill>
              </a:rPr>
              <a:t>sanace orbitálního abscesu </a:t>
            </a:r>
          </a:p>
          <a:p>
            <a:pPr lvl="3">
              <a:buClr>
                <a:srgbClr val="FF0000"/>
              </a:buClr>
              <a:defRPr/>
            </a:pPr>
            <a:r>
              <a:rPr lang="cs-CZ" sz="1400" dirty="0"/>
              <a:t>endoskopicky  /  ze zevního přístupu</a:t>
            </a:r>
          </a:p>
          <a:p>
            <a:pPr lvl="2">
              <a:buClr>
                <a:srgbClr val="FF0000"/>
              </a:buClr>
              <a:defRPr/>
            </a:pPr>
            <a:r>
              <a:rPr lang="cs-CZ" sz="1600" dirty="0"/>
              <a:t>indikace</a:t>
            </a:r>
          </a:p>
          <a:p>
            <a:pPr lvl="3">
              <a:buClr>
                <a:srgbClr val="FF0000"/>
              </a:buClr>
              <a:defRPr/>
            </a:pPr>
            <a:r>
              <a:rPr lang="cs-CZ" sz="1400" dirty="0"/>
              <a:t>stav se zhoršuje po 24 hod. ATB terapii</a:t>
            </a:r>
          </a:p>
          <a:p>
            <a:pPr lvl="3">
              <a:buClr>
                <a:srgbClr val="FF0000"/>
              </a:buClr>
              <a:defRPr/>
            </a:pPr>
            <a:r>
              <a:rPr lang="cs-CZ" sz="1400" dirty="0"/>
              <a:t>stav se nezlepšuje po 48hod. ATB terapii</a:t>
            </a:r>
          </a:p>
          <a:p>
            <a:pPr lvl="3">
              <a:buClr>
                <a:srgbClr val="FF0000"/>
              </a:buClr>
              <a:defRPr/>
            </a:pPr>
            <a:r>
              <a:rPr lang="cs-CZ" sz="1400" dirty="0" err="1"/>
              <a:t>subperiostální</a:t>
            </a:r>
            <a:r>
              <a:rPr lang="cs-CZ" sz="1400" dirty="0"/>
              <a:t> / orbitálního absces</a:t>
            </a:r>
          </a:p>
          <a:p>
            <a:pPr marL="0" indent="0">
              <a:buClr>
                <a:srgbClr val="FF0000"/>
              </a:buClr>
              <a:buNone/>
              <a:defRPr/>
            </a:pPr>
            <a:r>
              <a:rPr lang="cs-CZ" sz="2000" b="1" dirty="0"/>
              <a:t>      </a:t>
            </a:r>
          </a:p>
          <a:p>
            <a:pPr marL="457200" indent="-457200">
              <a:buClr>
                <a:srgbClr val="FF0000"/>
              </a:buClr>
              <a:buAutoNum type="alphaUcParenR"/>
              <a:defRPr/>
            </a:pPr>
            <a:endParaRPr lang="cs-CZ" b="1" i="1" dirty="0"/>
          </a:p>
          <a:p>
            <a:endParaRPr lang="cs-CZ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210C311-DC15-4E44-8A1E-AC155C07F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116632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94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II.</a:t>
            </a:r>
            <a:br>
              <a:rPr lang="cs-CZ" sz="2800" dirty="0"/>
            </a:br>
            <a:r>
              <a:rPr lang="cs-CZ" sz="2800" dirty="0"/>
              <a:t>tumory orbity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5328592"/>
          </a:xfrm>
        </p:spPr>
        <p:txBody>
          <a:bodyPr/>
          <a:lstStyle/>
          <a:p>
            <a:pPr>
              <a:buClr>
                <a:srgbClr val="FF0000"/>
              </a:buClr>
            </a:pPr>
            <a:r>
              <a:rPr lang="cs-CZ" sz="2000" dirty="0">
                <a:solidFill>
                  <a:srgbClr val="C00000"/>
                </a:solidFill>
              </a:rPr>
              <a:t>primární </a:t>
            </a:r>
          </a:p>
          <a:p>
            <a:pPr lvl="1">
              <a:buClr>
                <a:srgbClr val="FF0000"/>
              </a:buClr>
            </a:pPr>
            <a:r>
              <a:rPr lang="cs-CZ" sz="1800" dirty="0"/>
              <a:t>vychází z tkání očnice </a:t>
            </a:r>
          </a:p>
          <a:p>
            <a:pPr lvl="2">
              <a:buClr>
                <a:srgbClr val="FF0000"/>
              </a:buClr>
            </a:pPr>
            <a:r>
              <a:rPr lang="cs-CZ" sz="1600" dirty="0"/>
              <a:t>benigní</a:t>
            </a:r>
          </a:p>
          <a:p>
            <a:pPr lvl="3">
              <a:buClr>
                <a:srgbClr val="FF0000"/>
              </a:buClr>
            </a:pPr>
            <a:r>
              <a:rPr lang="cs-CZ" sz="1400" dirty="0"/>
              <a:t>kapilární a kavernózní  hemangiom, </a:t>
            </a:r>
            <a:r>
              <a:rPr lang="cs-CZ" sz="1400" dirty="0" err="1"/>
              <a:t>lymfangiom</a:t>
            </a:r>
            <a:r>
              <a:rPr lang="cs-CZ" sz="1400" dirty="0"/>
              <a:t>,  eozinofilní granulom,  gliom, </a:t>
            </a:r>
            <a:r>
              <a:rPr lang="cs-CZ" sz="1400" dirty="0" err="1"/>
              <a:t>meningeom</a:t>
            </a:r>
            <a:r>
              <a:rPr lang="cs-CZ" sz="1400" dirty="0"/>
              <a:t>, osteom, lipom, </a:t>
            </a:r>
            <a:r>
              <a:rPr lang="cs-CZ" sz="1400" dirty="0" err="1"/>
              <a:t>schwannom</a:t>
            </a:r>
            <a:endParaRPr lang="cs-CZ" sz="1400" dirty="0"/>
          </a:p>
          <a:p>
            <a:pPr lvl="2">
              <a:buClr>
                <a:srgbClr val="FF0000"/>
              </a:buClr>
            </a:pPr>
            <a:r>
              <a:rPr lang="cs-CZ" sz="1600" dirty="0"/>
              <a:t>maligní</a:t>
            </a:r>
          </a:p>
          <a:p>
            <a:pPr lvl="3">
              <a:buClr>
                <a:srgbClr val="FF0000"/>
              </a:buClr>
            </a:pPr>
            <a:r>
              <a:rPr lang="cs-CZ" sz="1400" dirty="0"/>
              <a:t>lymfom, rabdomyosarkom, adenokarcinom</a:t>
            </a:r>
            <a:endParaRPr lang="cs-CZ" sz="2000" dirty="0">
              <a:solidFill>
                <a:srgbClr val="C00000"/>
              </a:solidFill>
            </a:endParaRPr>
          </a:p>
          <a:p>
            <a:pPr>
              <a:buClr>
                <a:srgbClr val="FF0000"/>
              </a:buClr>
            </a:pPr>
            <a:r>
              <a:rPr lang="cs-CZ" sz="2000" dirty="0">
                <a:solidFill>
                  <a:srgbClr val="C00000"/>
                </a:solidFill>
              </a:rPr>
              <a:t>sekundární </a:t>
            </a:r>
          </a:p>
          <a:p>
            <a:pPr lvl="1">
              <a:buClr>
                <a:srgbClr val="FF0000"/>
              </a:buClr>
            </a:pPr>
            <a:r>
              <a:rPr lang="cs-CZ" sz="1800" dirty="0"/>
              <a:t>přerůstají do očnice z okolních tkání </a:t>
            </a:r>
          </a:p>
          <a:p>
            <a:pPr lvl="2">
              <a:buClr>
                <a:srgbClr val="FF0000"/>
              </a:buClr>
            </a:pPr>
            <a:r>
              <a:rPr lang="cs-CZ" sz="1600" dirty="0"/>
              <a:t>maligní </a:t>
            </a:r>
          </a:p>
          <a:p>
            <a:pPr lvl="3">
              <a:buClr>
                <a:srgbClr val="FF0000"/>
              </a:buClr>
            </a:pPr>
            <a:r>
              <a:rPr lang="cs-CZ" sz="1400" dirty="0" err="1"/>
              <a:t>spinocelulární</a:t>
            </a:r>
            <a:r>
              <a:rPr lang="cs-CZ" sz="1400" dirty="0"/>
              <a:t> a </a:t>
            </a:r>
            <a:r>
              <a:rPr lang="cs-CZ" sz="1400" dirty="0" err="1"/>
              <a:t>bazocelulární</a:t>
            </a:r>
            <a:r>
              <a:rPr lang="cs-CZ" sz="1400" dirty="0"/>
              <a:t> karcinom z kůže víček, maligní melanom duhovky, retinoblastom</a:t>
            </a:r>
            <a:endParaRPr lang="cs-CZ" sz="2000" dirty="0"/>
          </a:p>
          <a:p>
            <a:pPr>
              <a:buClr>
                <a:srgbClr val="FF0000"/>
              </a:buClr>
            </a:pPr>
            <a:r>
              <a:rPr lang="cs-CZ" sz="2000" dirty="0">
                <a:solidFill>
                  <a:srgbClr val="C00000"/>
                </a:solidFill>
              </a:rPr>
              <a:t>metastázy</a:t>
            </a:r>
          </a:p>
          <a:p>
            <a:pPr lvl="1">
              <a:buClr>
                <a:srgbClr val="FF0000"/>
              </a:buClr>
            </a:pPr>
            <a:r>
              <a:rPr lang="cs-CZ" sz="1800" dirty="0"/>
              <a:t>tumorů plic, prsu, u dětí neuroblastom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5EA3828-A41D-E740-AC49-1B9E7FADE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116632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219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II.</a:t>
            </a:r>
            <a:br>
              <a:rPr lang="cs-CZ" sz="2800" dirty="0"/>
            </a:br>
            <a:r>
              <a:rPr lang="cs-CZ" sz="2800" dirty="0"/>
              <a:t>tumory orbity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124744"/>
            <a:ext cx="8496944" cy="5733256"/>
          </a:xfrm>
        </p:spPr>
        <p:txBody>
          <a:bodyPr/>
          <a:lstStyle/>
          <a:p>
            <a:r>
              <a:rPr lang="cs-CZ" sz="1800" dirty="0"/>
              <a:t>příznaky</a:t>
            </a:r>
          </a:p>
          <a:p>
            <a:pPr lvl="1"/>
            <a:r>
              <a:rPr lang="cs-CZ" sz="1600" dirty="0" err="1"/>
              <a:t>protruze</a:t>
            </a:r>
            <a:r>
              <a:rPr lang="cs-CZ" sz="1600" dirty="0"/>
              <a:t> a dislokace bulbu s poruchou hybnosti (diplopie)</a:t>
            </a:r>
          </a:p>
          <a:p>
            <a:r>
              <a:rPr lang="cs-CZ" sz="1800" dirty="0"/>
              <a:t>diagnostika</a:t>
            </a:r>
          </a:p>
          <a:p>
            <a:pPr lvl="1"/>
            <a:r>
              <a:rPr lang="cs-CZ" sz="1600" dirty="0"/>
              <a:t>oční vyšetření</a:t>
            </a:r>
          </a:p>
          <a:p>
            <a:pPr lvl="1"/>
            <a:r>
              <a:rPr lang="cs-CZ" sz="1600" dirty="0"/>
              <a:t>CT a NMR vyšetření očnic, PND</a:t>
            </a:r>
          </a:p>
          <a:p>
            <a:r>
              <a:rPr lang="cs-CZ" sz="1800" dirty="0"/>
              <a:t>terapie: </a:t>
            </a:r>
          </a:p>
          <a:p>
            <a:pPr lvl="1"/>
            <a:r>
              <a:rPr lang="cs-CZ" sz="1600" dirty="0">
                <a:solidFill>
                  <a:srgbClr val="C00000"/>
                </a:solidFill>
              </a:rPr>
              <a:t>chirurgická léčba</a:t>
            </a:r>
          </a:p>
          <a:p>
            <a:pPr lvl="2"/>
            <a:r>
              <a:rPr lang="cs-CZ" sz="1400" dirty="0"/>
              <a:t>přístupy</a:t>
            </a:r>
          </a:p>
          <a:p>
            <a:pPr lvl="3"/>
            <a:r>
              <a:rPr lang="cs-CZ" sz="1400" dirty="0"/>
              <a:t>přední, laterální mediální </a:t>
            </a:r>
            <a:r>
              <a:rPr lang="cs-CZ" sz="1400" dirty="0" err="1"/>
              <a:t>orbitotomie</a:t>
            </a:r>
            <a:r>
              <a:rPr lang="cs-CZ" sz="1400" dirty="0"/>
              <a:t> </a:t>
            </a:r>
          </a:p>
          <a:p>
            <a:pPr lvl="2"/>
            <a:r>
              <a:rPr lang="cs-CZ" sz="1400" dirty="0"/>
              <a:t>rozsah resekce</a:t>
            </a:r>
          </a:p>
          <a:p>
            <a:pPr lvl="3"/>
            <a:r>
              <a:rPr lang="cs-CZ" sz="1400" dirty="0"/>
              <a:t>exstirpace tumoru, enukleace bulbu, exenterace očnice, </a:t>
            </a:r>
            <a:r>
              <a:rPr lang="cs-CZ" sz="1400" dirty="0" err="1"/>
              <a:t>orbitektomie</a:t>
            </a:r>
            <a:endParaRPr lang="cs-CZ" sz="1400" dirty="0"/>
          </a:p>
          <a:p>
            <a:pPr lvl="1"/>
            <a:r>
              <a:rPr lang="cs-CZ" sz="1600" dirty="0"/>
              <a:t>konzervativní </a:t>
            </a:r>
          </a:p>
          <a:p>
            <a:pPr lvl="2"/>
            <a:r>
              <a:rPr lang="cs-CZ" sz="1600" dirty="0"/>
              <a:t>radioterapie </a:t>
            </a:r>
          </a:p>
          <a:p>
            <a:pPr lvl="3"/>
            <a:r>
              <a:rPr lang="cs-CZ" sz="1400" dirty="0"/>
              <a:t>primární / adjuvantní</a:t>
            </a:r>
          </a:p>
          <a:p>
            <a:pPr lvl="3"/>
            <a:r>
              <a:rPr lang="cs-CZ" sz="1400" dirty="0" err="1"/>
              <a:t>plazmocytom</a:t>
            </a:r>
            <a:r>
              <a:rPr lang="cs-CZ" sz="1400" dirty="0"/>
              <a:t>, eozinofilní granulom, myelom, retinoblastom </a:t>
            </a:r>
          </a:p>
          <a:p>
            <a:pPr lvl="2"/>
            <a:r>
              <a:rPr lang="cs-CZ" sz="1600" dirty="0"/>
              <a:t>c</a:t>
            </a:r>
            <a:r>
              <a:rPr lang="en-GB" sz="1600" dirty="0" err="1"/>
              <a:t>hemoterapie</a:t>
            </a:r>
            <a:r>
              <a:rPr lang="en-GB" sz="1600" dirty="0"/>
              <a:t> </a:t>
            </a:r>
            <a:endParaRPr lang="cs-CZ" sz="1600" dirty="0"/>
          </a:p>
          <a:p>
            <a:pPr lvl="3"/>
            <a:r>
              <a:rPr lang="cs-CZ" sz="1400" dirty="0" err="1"/>
              <a:t>lymfoproliferace</a:t>
            </a:r>
            <a:r>
              <a:rPr lang="cs-CZ" sz="1400" dirty="0"/>
              <a:t> – lymfomy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4C8E25D-4A76-D541-9CCD-9D1888406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116632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191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II.</a:t>
            </a:r>
            <a:br>
              <a:rPr lang="cs-CZ" sz="2800" dirty="0"/>
            </a:br>
            <a:r>
              <a:rPr lang="cs-CZ" sz="2800" dirty="0"/>
              <a:t>tumory orbity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92896"/>
            <a:ext cx="3360420" cy="320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539552" y="1628800"/>
            <a:ext cx="3384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NMR očnic – lymfom levé očnice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39552" y="6237312"/>
            <a:ext cx="49685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</a:t>
            </a:r>
            <a:r>
              <a:rPr lang="en-GB" sz="1200" i="1" dirty="0"/>
              <a:t>[online cit.6.4.2020]</a:t>
            </a:r>
            <a:r>
              <a:rPr lang="cs-CZ" sz="1200" i="1" dirty="0"/>
              <a:t>https://radiopaedia.org</a:t>
            </a: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" t="-438"/>
          <a:stretch/>
        </p:blipFill>
        <p:spPr bwMode="auto">
          <a:xfrm>
            <a:off x="3707904" y="3068960"/>
            <a:ext cx="5372100" cy="183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3831332" y="1628800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NMR orbit 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kavernózní hemangiom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211960" y="6237311"/>
            <a:ext cx="4536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</a:t>
            </a:r>
            <a:r>
              <a:rPr lang="en-GB" sz="1200" i="1" dirty="0"/>
              <a:t>[online cit.6.4.2020]</a:t>
            </a:r>
            <a:r>
              <a:rPr lang="cs-CZ" sz="1200" i="1" dirty="0"/>
              <a:t>https://www.researchgate.net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F3865122-447E-1F47-874B-48B382BD5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116632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75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II.</a:t>
            </a:r>
            <a:br>
              <a:rPr lang="cs-CZ" sz="2800" dirty="0"/>
            </a:br>
            <a:r>
              <a:rPr lang="cs-CZ" sz="2800" dirty="0"/>
              <a:t>tumory orbity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340768"/>
            <a:ext cx="8496944" cy="5400600"/>
          </a:xfrm>
        </p:spPr>
        <p:txBody>
          <a:bodyPr/>
          <a:lstStyle/>
          <a:p>
            <a:r>
              <a:rPr lang="cs-CZ" sz="2000" dirty="0" err="1">
                <a:solidFill>
                  <a:srgbClr val="C00000"/>
                </a:solidFill>
              </a:rPr>
              <a:t>pseudotumor</a:t>
            </a:r>
            <a:endParaRPr lang="cs-CZ" sz="2000" dirty="0">
              <a:solidFill>
                <a:srgbClr val="C00000"/>
              </a:solidFill>
            </a:endParaRPr>
          </a:p>
          <a:p>
            <a:pPr lvl="1"/>
            <a:r>
              <a:rPr lang="cs-CZ" sz="1600" dirty="0"/>
              <a:t>neinfekční zánět, který se může chovat jako nádor</a:t>
            </a:r>
          </a:p>
          <a:p>
            <a:pPr lvl="1"/>
            <a:r>
              <a:rPr lang="cs-CZ" sz="1600" dirty="0"/>
              <a:t>histologie</a:t>
            </a:r>
          </a:p>
          <a:p>
            <a:pPr lvl="2"/>
            <a:r>
              <a:rPr lang="cs-CZ" sz="1400" dirty="0"/>
              <a:t>známky chronického zánětu </a:t>
            </a:r>
          </a:p>
          <a:p>
            <a:pPr lvl="1"/>
            <a:r>
              <a:rPr lang="cs-CZ" sz="1600" dirty="0"/>
              <a:t>klinický obraz </a:t>
            </a:r>
          </a:p>
          <a:p>
            <a:pPr lvl="2"/>
            <a:r>
              <a:rPr lang="cs-CZ" sz="1400" dirty="0"/>
              <a:t>různorodý </a:t>
            </a:r>
          </a:p>
          <a:p>
            <a:pPr lvl="2"/>
            <a:r>
              <a:rPr lang="cs-CZ" sz="1400" dirty="0"/>
              <a:t>bolesti při hybnosti bulbu, diplopie, zánětlivé změny, </a:t>
            </a:r>
            <a:r>
              <a:rPr lang="cs-CZ" sz="1400" dirty="0" err="1"/>
              <a:t>chemóza</a:t>
            </a:r>
            <a:r>
              <a:rPr lang="cs-CZ" sz="1400" dirty="0"/>
              <a:t> spojivky, „nádorová“ rezistence při orbitálním vchodu při zcela klidném oku., bez zvýšených zánětlivých </a:t>
            </a:r>
            <a:r>
              <a:rPr lang="cs-CZ" sz="1400" dirty="0" err="1"/>
              <a:t>markerů</a:t>
            </a:r>
            <a:r>
              <a:rPr lang="cs-CZ" sz="1400" dirty="0"/>
              <a:t> v KO, CRP</a:t>
            </a:r>
            <a:endParaRPr lang="cs-CZ" sz="1400" i="1" dirty="0"/>
          </a:p>
          <a:p>
            <a:pPr lvl="1"/>
            <a:r>
              <a:rPr lang="cs-CZ" sz="1600" dirty="0"/>
              <a:t>diagnostika</a:t>
            </a:r>
          </a:p>
          <a:p>
            <a:pPr lvl="2"/>
            <a:r>
              <a:rPr lang="cs-CZ" sz="1400" dirty="0"/>
              <a:t>MR orbit s kontrastem  (event. CT orbit s kontrastem), histologická verifikace</a:t>
            </a:r>
          </a:p>
          <a:p>
            <a:pPr lvl="1"/>
            <a:r>
              <a:rPr lang="cs-CZ" sz="1600" dirty="0"/>
              <a:t>léčba</a:t>
            </a:r>
          </a:p>
          <a:p>
            <a:pPr lvl="2"/>
            <a:r>
              <a:rPr lang="cs-CZ" sz="1400" dirty="0"/>
              <a:t>kortikosteroidy</a:t>
            </a:r>
          </a:p>
          <a:p>
            <a:pPr lvl="2"/>
            <a:r>
              <a:rPr lang="cs-CZ" sz="1400" dirty="0"/>
              <a:t>RT  (u některých typů)</a:t>
            </a:r>
          </a:p>
          <a:p>
            <a:pPr lvl="1"/>
            <a:r>
              <a:rPr lang="cs-CZ" sz="1600" dirty="0"/>
              <a:t>prognóza</a:t>
            </a:r>
          </a:p>
          <a:p>
            <a:pPr lvl="2"/>
            <a:r>
              <a:rPr lang="cs-CZ" sz="1400" dirty="0"/>
              <a:t>při opakovaných recidivách může dojít k přechodu v maligní lymfom</a:t>
            </a:r>
            <a:endParaRPr lang="cs-CZ" sz="1400" i="1" dirty="0"/>
          </a:p>
          <a:p>
            <a:endParaRPr lang="cs-CZ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20C82AD-A6F3-DD46-A655-4912FF773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116632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857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II.</a:t>
            </a:r>
            <a:br>
              <a:rPr lang="cs-CZ" sz="2800" dirty="0"/>
            </a:br>
            <a:r>
              <a:rPr lang="cs-CZ" sz="2800" dirty="0"/>
              <a:t>zlomeniny orbity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196752"/>
            <a:ext cx="5544616" cy="5544616"/>
          </a:xfrm>
        </p:spPr>
        <p:txBody>
          <a:bodyPr/>
          <a:lstStyle/>
          <a:p>
            <a:r>
              <a:rPr lang="cs-CZ" sz="1800" dirty="0"/>
              <a:t>dělení</a:t>
            </a:r>
          </a:p>
          <a:p>
            <a:pPr lvl="1"/>
            <a:r>
              <a:rPr lang="cs-CZ" sz="1600" dirty="0"/>
              <a:t>přímé / nepřímé (tzv. hydraulické)</a:t>
            </a:r>
          </a:p>
          <a:p>
            <a:pPr lvl="1"/>
            <a:r>
              <a:rPr lang="en-GB" sz="1600" dirty="0" err="1"/>
              <a:t>samostatná</a:t>
            </a:r>
            <a:r>
              <a:rPr lang="en-GB" sz="1600" dirty="0"/>
              <a:t> </a:t>
            </a:r>
            <a:r>
              <a:rPr lang="en-GB" sz="1600" dirty="0" err="1"/>
              <a:t>jednotka</a:t>
            </a:r>
            <a:r>
              <a:rPr lang="en-GB" sz="1600" dirty="0"/>
              <a:t>  / </a:t>
            </a:r>
            <a:r>
              <a:rPr lang="en-GB" sz="1600" dirty="0" err="1"/>
              <a:t>součást</a:t>
            </a:r>
            <a:r>
              <a:rPr lang="en-GB" sz="1600" dirty="0"/>
              <a:t> </a:t>
            </a:r>
            <a:r>
              <a:rPr lang="en-GB" sz="1600" dirty="0" err="1"/>
              <a:t>rozsáhlých</a:t>
            </a:r>
            <a:r>
              <a:rPr lang="en-GB" sz="1600" dirty="0"/>
              <a:t> </a:t>
            </a:r>
            <a:r>
              <a:rPr lang="en-GB" sz="1600" dirty="0" err="1"/>
              <a:t>úrazů</a:t>
            </a:r>
            <a:r>
              <a:rPr lang="en-GB" sz="1600" dirty="0"/>
              <a:t> </a:t>
            </a:r>
            <a:r>
              <a:rPr lang="en-GB" sz="1600" dirty="0" err="1"/>
              <a:t>obličeje</a:t>
            </a:r>
            <a:r>
              <a:rPr lang="en-GB" sz="1600" dirty="0"/>
              <a:t> a </a:t>
            </a:r>
            <a:r>
              <a:rPr lang="en-GB" sz="1600" dirty="0" err="1"/>
              <a:t>nitrolebních</a:t>
            </a:r>
            <a:r>
              <a:rPr lang="en-GB" sz="1600" dirty="0"/>
              <a:t> </a:t>
            </a:r>
            <a:r>
              <a:rPr lang="en-GB" sz="1600" dirty="0" err="1"/>
              <a:t>poranění</a:t>
            </a:r>
            <a:r>
              <a:rPr lang="cs-CZ" sz="1600" dirty="0"/>
              <a:t> </a:t>
            </a:r>
          </a:p>
          <a:p>
            <a:r>
              <a:rPr lang="cs-CZ" sz="1800" dirty="0"/>
              <a:t>příznaky</a:t>
            </a:r>
          </a:p>
          <a:p>
            <a:pPr lvl="1"/>
            <a:r>
              <a:rPr lang="en-GB" sz="1600" dirty="0" err="1"/>
              <a:t>otok</a:t>
            </a:r>
            <a:r>
              <a:rPr lang="en-GB" sz="1600" dirty="0"/>
              <a:t>, </a:t>
            </a:r>
            <a:r>
              <a:rPr lang="en-GB" sz="1600" dirty="0" err="1"/>
              <a:t>hematom</a:t>
            </a:r>
            <a:r>
              <a:rPr lang="en-GB" sz="1600" dirty="0"/>
              <a:t> a </a:t>
            </a:r>
            <a:r>
              <a:rPr lang="en-GB" sz="1600" dirty="0" err="1"/>
              <a:t>emfyzém</a:t>
            </a:r>
            <a:r>
              <a:rPr lang="en-GB" sz="1600" dirty="0"/>
              <a:t> </a:t>
            </a:r>
            <a:r>
              <a:rPr lang="en-GB" sz="1600" dirty="0" err="1"/>
              <a:t>víček</a:t>
            </a:r>
            <a:r>
              <a:rPr lang="en-GB" sz="1600" dirty="0"/>
              <a:t> a </a:t>
            </a:r>
            <a:r>
              <a:rPr lang="en-GB" sz="1600" dirty="0" err="1"/>
              <a:t>periorbitální</a:t>
            </a:r>
            <a:r>
              <a:rPr lang="en-GB" sz="1600" dirty="0"/>
              <a:t> </a:t>
            </a:r>
            <a:r>
              <a:rPr lang="en-GB" sz="1600" dirty="0" err="1"/>
              <a:t>krajiny</a:t>
            </a:r>
            <a:r>
              <a:rPr lang="en-GB" sz="1600" dirty="0"/>
              <a:t>, </a:t>
            </a:r>
            <a:r>
              <a:rPr lang="en-GB" sz="1600" dirty="0" err="1"/>
              <a:t>zúžení</a:t>
            </a:r>
            <a:r>
              <a:rPr lang="en-GB" sz="1600" dirty="0"/>
              <a:t> </a:t>
            </a:r>
            <a:r>
              <a:rPr lang="en-GB" sz="1600" dirty="0" err="1"/>
              <a:t>oční</a:t>
            </a:r>
            <a:r>
              <a:rPr lang="en-GB" sz="1600" dirty="0"/>
              <a:t> </a:t>
            </a:r>
            <a:r>
              <a:rPr lang="en-GB" sz="1600" dirty="0" err="1"/>
              <a:t>štěrbiny</a:t>
            </a:r>
            <a:endParaRPr lang="en-GB" sz="1600" dirty="0"/>
          </a:p>
          <a:p>
            <a:pPr lvl="1"/>
            <a:r>
              <a:rPr lang="en-GB" sz="1600" dirty="0" err="1"/>
              <a:t>eno</a:t>
            </a:r>
            <a:r>
              <a:rPr lang="cs-CZ" sz="1600" dirty="0"/>
              <a:t>ft</a:t>
            </a:r>
            <a:r>
              <a:rPr lang="en-GB" sz="1600" dirty="0" err="1"/>
              <a:t>almus</a:t>
            </a:r>
            <a:r>
              <a:rPr lang="en-GB" sz="1600" dirty="0"/>
              <a:t> / </a:t>
            </a:r>
            <a:r>
              <a:rPr lang="en-GB" sz="1600" dirty="0" err="1"/>
              <a:t>exo</a:t>
            </a:r>
            <a:r>
              <a:rPr lang="cs-CZ" sz="1600" dirty="0"/>
              <a:t>ft</a:t>
            </a:r>
            <a:r>
              <a:rPr lang="en-GB" sz="1600" dirty="0" err="1"/>
              <a:t>almus</a:t>
            </a:r>
            <a:r>
              <a:rPr lang="en-GB" sz="1600" dirty="0"/>
              <a:t>, </a:t>
            </a:r>
            <a:r>
              <a:rPr lang="en-GB" sz="1600" dirty="0" err="1"/>
              <a:t>pokles</a:t>
            </a:r>
            <a:r>
              <a:rPr lang="en-GB" sz="1600" dirty="0"/>
              <a:t> </a:t>
            </a:r>
            <a:r>
              <a:rPr lang="en-GB" sz="1600" dirty="0" err="1"/>
              <a:t>bulbu</a:t>
            </a:r>
            <a:r>
              <a:rPr lang="en-GB" sz="1600" dirty="0"/>
              <a:t>, </a:t>
            </a:r>
            <a:r>
              <a:rPr lang="en-GB" sz="1600" dirty="0" err="1"/>
              <a:t>diplopie</a:t>
            </a:r>
            <a:endParaRPr lang="en-GB" sz="1600" dirty="0"/>
          </a:p>
          <a:p>
            <a:pPr lvl="1"/>
            <a:r>
              <a:rPr lang="en-GB" sz="1600" dirty="0" err="1"/>
              <a:t>porucha</a:t>
            </a:r>
            <a:r>
              <a:rPr lang="en-GB" sz="1600" dirty="0"/>
              <a:t> </a:t>
            </a:r>
            <a:r>
              <a:rPr lang="en-GB" sz="1600" dirty="0" err="1"/>
              <a:t>cítivosti</a:t>
            </a:r>
            <a:r>
              <a:rPr lang="en-GB" sz="1600" dirty="0"/>
              <a:t> v </a:t>
            </a:r>
            <a:r>
              <a:rPr lang="en-GB" sz="1600" dirty="0" err="1"/>
              <a:t>inervační</a:t>
            </a:r>
            <a:r>
              <a:rPr lang="en-GB" sz="1600" dirty="0"/>
              <a:t> </a:t>
            </a:r>
            <a:r>
              <a:rPr lang="en-GB" sz="1600" dirty="0" err="1"/>
              <a:t>oblasti</a:t>
            </a:r>
            <a:r>
              <a:rPr lang="en-GB" sz="1600" dirty="0"/>
              <a:t> </a:t>
            </a:r>
            <a:r>
              <a:rPr lang="en-GB" sz="1600" dirty="0" err="1"/>
              <a:t>infraorbitálního</a:t>
            </a:r>
            <a:r>
              <a:rPr lang="en-GB" sz="1600" dirty="0"/>
              <a:t> </a:t>
            </a:r>
            <a:r>
              <a:rPr lang="en-GB" sz="1600" dirty="0" err="1"/>
              <a:t>nervu</a:t>
            </a:r>
            <a:r>
              <a:rPr lang="en-GB" sz="1600" dirty="0"/>
              <a:t>  (2.větev </a:t>
            </a:r>
            <a:r>
              <a:rPr lang="en-GB" sz="1600" dirty="0" err="1"/>
              <a:t>n.V</a:t>
            </a:r>
            <a:r>
              <a:rPr lang="en-GB" sz="1600" dirty="0"/>
              <a:t>)</a:t>
            </a:r>
          </a:p>
          <a:p>
            <a:pPr lvl="1"/>
            <a:r>
              <a:rPr lang="en-GB" sz="1600" dirty="0" err="1"/>
              <a:t>epistaxe</a:t>
            </a:r>
            <a:r>
              <a:rPr lang="en-GB" sz="1600" dirty="0"/>
              <a:t> </a:t>
            </a:r>
          </a:p>
          <a:p>
            <a:r>
              <a:rPr lang="cs-CZ" sz="1800" dirty="0">
                <a:solidFill>
                  <a:srgbClr val="C00000"/>
                </a:solidFill>
              </a:rPr>
              <a:t>hydraulická zlomenina očnice (</a:t>
            </a:r>
            <a:r>
              <a:rPr lang="cs-CZ" sz="1800" dirty="0" err="1">
                <a:solidFill>
                  <a:srgbClr val="C00000"/>
                </a:solidFill>
              </a:rPr>
              <a:t>blow</a:t>
            </a:r>
            <a:r>
              <a:rPr lang="cs-CZ" sz="1800" dirty="0">
                <a:solidFill>
                  <a:srgbClr val="C00000"/>
                </a:solidFill>
              </a:rPr>
              <a:t> </a:t>
            </a:r>
            <a:r>
              <a:rPr lang="cs-CZ" sz="1800" dirty="0" err="1">
                <a:solidFill>
                  <a:srgbClr val="C00000"/>
                </a:solidFill>
              </a:rPr>
              <a:t>out</a:t>
            </a:r>
            <a:r>
              <a:rPr lang="cs-CZ" sz="1800" dirty="0">
                <a:solidFill>
                  <a:srgbClr val="C00000"/>
                </a:solidFill>
              </a:rPr>
              <a:t> </a:t>
            </a:r>
            <a:r>
              <a:rPr lang="cs-CZ" sz="1800" dirty="0" err="1">
                <a:solidFill>
                  <a:srgbClr val="C00000"/>
                </a:solidFill>
              </a:rPr>
              <a:t>fracture</a:t>
            </a:r>
            <a:r>
              <a:rPr lang="cs-CZ" sz="1800" dirty="0">
                <a:solidFill>
                  <a:srgbClr val="C00000"/>
                </a:solidFill>
              </a:rPr>
              <a:t>)</a:t>
            </a:r>
          </a:p>
          <a:p>
            <a:pPr lvl="1"/>
            <a:r>
              <a:rPr lang="cs-CZ" sz="1600" dirty="0"/>
              <a:t>nepřímá zlomenina</a:t>
            </a:r>
          </a:p>
          <a:p>
            <a:pPr lvl="1"/>
            <a:r>
              <a:rPr lang="cs-CZ" sz="1600" dirty="0"/>
              <a:t>síla působí na oční bulbus, jehož rozpětím praská nejslabší stěna očnice (dolní, event. mediální)</a:t>
            </a:r>
          </a:p>
          <a:p>
            <a:pPr lvl="1"/>
            <a:r>
              <a:rPr lang="cs-CZ" sz="1600" dirty="0"/>
              <a:t>jedna ze zlomenin obličejového skeletu řešená na ORL</a:t>
            </a:r>
          </a:p>
          <a:p>
            <a:endParaRPr lang="cs-CZ" sz="24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556" y="3880843"/>
            <a:ext cx="3076190" cy="2003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487" y="1340768"/>
            <a:ext cx="2952328" cy="198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282920" y="5956311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</a:t>
            </a:r>
            <a:r>
              <a:rPr lang="en-US" sz="1200" i="1" dirty="0"/>
              <a:t>[online cit.6.4.2020] </a:t>
            </a:r>
          </a:p>
          <a:p>
            <a:r>
              <a:rPr lang="en-US" sz="1200" i="1" dirty="0"/>
              <a:t>https://www.drleebottem.com</a:t>
            </a:r>
            <a:endParaRPr lang="cs-CZ" sz="1200" i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6156176" y="3347170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</a:t>
            </a:r>
            <a:r>
              <a:rPr lang="en-US" sz="1200" i="1" dirty="0"/>
              <a:t>[online cit.6.4.2020] https://</a:t>
            </a:r>
          </a:p>
          <a:p>
            <a:r>
              <a:rPr lang="en-US" sz="1200" i="1" dirty="0" err="1"/>
              <a:t>www.internetmedicin.se</a:t>
            </a:r>
            <a:endParaRPr lang="cs-CZ" sz="1200" i="1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D16CDCF7-9732-6047-843A-6A0513650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116632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278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FCDA42-073B-EB4B-90EC-35A2D98A1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 dirty="0"/>
              <a:t>NOS II.</a:t>
            </a:r>
            <a:br>
              <a:rPr lang="cs-CZ" altLang="cs-CZ" sz="2800" dirty="0"/>
            </a:br>
            <a:r>
              <a:rPr lang="cs-CZ" altLang="cs-CZ" sz="2800" dirty="0"/>
              <a:t>anatomie čichového orgánu</a:t>
            </a:r>
            <a:endParaRPr lang="cs-CZ" sz="2800" dirty="0"/>
          </a:p>
        </p:txBody>
      </p:sp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0459342E-95CE-504F-B875-46B6402AAE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2636912"/>
            <a:ext cx="8737750" cy="316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0495354A-ACA8-3042-A522-DCBF21012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6632"/>
            <a:ext cx="1224136" cy="928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0D97ABE1-BDCF-284F-B8D0-5CF22185C892}"/>
              </a:ext>
            </a:extLst>
          </p:cNvPr>
          <p:cNvSpPr/>
          <p:nvPr/>
        </p:nvSpPr>
        <p:spPr>
          <a:xfrm>
            <a:off x="395536" y="1412776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endParaRPr lang="cs-CZ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endParaRPr lang="cs-CZ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centrální část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27967D04-4658-0347-B574-5D2E2BBFD311}"/>
              </a:ext>
            </a:extLst>
          </p:cNvPr>
          <p:cNvSpPr txBox="1"/>
          <p:nvPr/>
        </p:nvSpPr>
        <p:spPr>
          <a:xfrm>
            <a:off x="611560" y="6093296"/>
            <a:ext cx="4536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Zdroj obr.: </a:t>
            </a:r>
            <a:r>
              <a:rPr lang="cs-CZ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www.sciencedirect.com</a:t>
            </a:r>
            <a:endParaRPr lang="cs-CZ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96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II.</a:t>
            </a:r>
            <a:br>
              <a:rPr lang="cs-CZ" sz="2800" dirty="0"/>
            </a:br>
            <a:r>
              <a:rPr lang="cs-CZ" sz="2800" dirty="0"/>
              <a:t>zlomeniny orbity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196752"/>
            <a:ext cx="8856984" cy="4785395"/>
          </a:xfrm>
        </p:spPr>
        <p:txBody>
          <a:bodyPr/>
          <a:lstStyle/>
          <a:p>
            <a:r>
              <a:rPr lang="cs-CZ" sz="1800" dirty="0"/>
              <a:t>diagnostika</a:t>
            </a:r>
          </a:p>
          <a:p>
            <a:pPr lvl="1"/>
            <a:r>
              <a:rPr lang="en-GB" sz="1600" dirty="0"/>
              <a:t>ORL </a:t>
            </a:r>
            <a:r>
              <a:rPr lang="en-GB" sz="1600" dirty="0" err="1"/>
              <a:t>vyšetření</a:t>
            </a:r>
            <a:endParaRPr lang="en-GB" sz="1600" dirty="0"/>
          </a:p>
          <a:p>
            <a:pPr lvl="1"/>
            <a:r>
              <a:rPr lang="en-GB" sz="1600" dirty="0"/>
              <a:t>CT </a:t>
            </a:r>
            <a:r>
              <a:rPr lang="cs-CZ" sz="1600" dirty="0"/>
              <a:t> PND a očnic</a:t>
            </a:r>
          </a:p>
          <a:p>
            <a:pPr lvl="2"/>
            <a:r>
              <a:rPr lang="cs-CZ" sz="1400" dirty="0"/>
              <a:t>rozsah zlomeniny, pozice kostních úlomků a uskřinutí měkkých tkání (sval, tuk)</a:t>
            </a:r>
            <a:endParaRPr lang="en-GB" sz="1400" dirty="0"/>
          </a:p>
          <a:p>
            <a:pPr lvl="1"/>
            <a:r>
              <a:rPr lang="en-GB" sz="1600" dirty="0" err="1"/>
              <a:t>oční</a:t>
            </a:r>
            <a:r>
              <a:rPr lang="en-GB" sz="1600" dirty="0"/>
              <a:t> </a:t>
            </a:r>
            <a:r>
              <a:rPr lang="en-GB" sz="1600" dirty="0" err="1"/>
              <a:t>funkční</a:t>
            </a:r>
            <a:r>
              <a:rPr lang="en-GB" sz="1600" dirty="0"/>
              <a:t> </a:t>
            </a:r>
            <a:r>
              <a:rPr lang="en-GB" sz="1600" dirty="0" err="1"/>
              <a:t>vyšetření</a:t>
            </a:r>
            <a:r>
              <a:rPr lang="en-GB" sz="1600" dirty="0"/>
              <a:t>: </a:t>
            </a:r>
          </a:p>
          <a:p>
            <a:pPr lvl="2">
              <a:buFontTx/>
              <a:buChar char="-"/>
            </a:pPr>
            <a:r>
              <a:rPr lang="en-GB" sz="1400" dirty="0" err="1"/>
              <a:t>exo</a:t>
            </a:r>
            <a:r>
              <a:rPr lang="cs-CZ" sz="1400" dirty="0"/>
              <a:t>ft</a:t>
            </a:r>
            <a:r>
              <a:rPr lang="en-GB" sz="1400" dirty="0" err="1"/>
              <a:t>almometrie</a:t>
            </a:r>
            <a:r>
              <a:rPr lang="en-GB" sz="1400" dirty="0"/>
              <a:t> (</a:t>
            </a:r>
            <a:r>
              <a:rPr lang="en-GB" sz="1400" dirty="0" err="1"/>
              <a:t>Hertelův</a:t>
            </a:r>
            <a:r>
              <a:rPr lang="en-GB" sz="1400" dirty="0"/>
              <a:t> test)</a:t>
            </a:r>
          </a:p>
          <a:p>
            <a:pPr lvl="2">
              <a:buFontTx/>
              <a:buChar char="-"/>
            </a:pPr>
            <a:r>
              <a:rPr lang="en-GB" sz="1400" dirty="0" err="1"/>
              <a:t>vyšetření</a:t>
            </a:r>
            <a:r>
              <a:rPr lang="en-GB" sz="1400" dirty="0"/>
              <a:t> </a:t>
            </a:r>
            <a:r>
              <a:rPr lang="en-GB" sz="1400" dirty="0" err="1"/>
              <a:t>diplopie</a:t>
            </a:r>
            <a:r>
              <a:rPr lang="en-GB" sz="1400" dirty="0"/>
              <a:t> (</a:t>
            </a:r>
            <a:r>
              <a:rPr lang="en-GB" sz="1400" dirty="0" err="1"/>
              <a:t>Hessovo</a:t>
            </a:r>
            <a:r>
              <a:rPr lang="en-GB" sz="1400" dirty="0"/>
              <a:t> </a:t>
            </a:r>
            <a:r>
              <a:rPr lang="en-GB" sz="1400" dirty="0" err="1"/>
              <a:t>plátno</a:t>
            </a:r>
            <a:r>
              <a:rPr lang="en-GB" sz="1400" dirty="0"/>
              <a:t>)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76" y="3940980"/>
            <a:ext cx="3253073" cy="2489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7" t="3166" r="7380" b="13327"/>
          <a:stretch/>
        </p:blipFill>
        <p:spPr bwMode="auto">
          <a:xfrm>
            <a:off x="3432585" y="3946810"/>
            <a:ext cx="2818794" cy="248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3" t="11700" r="3241" b="8877"/>
          <a:stretch/>
        </p:blipFill>
        <p:spPr bwMode="auto">
          <a:xfrm>
            <a:off x="6328328" y="3940980"/>
            <a:ext cx="2612891" cy="2489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699791" y="6581001"/>
            <a:ext cx="38164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Fotoarchiv KOCHHK FN u sv. Anny a LF MU </a:t>
            </a:r>
          </a:p>
          <a:p>
            <a:endParaRPr lang="cs-CZ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37E6685-FF3C-8A44-8920-956FFFF08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116632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683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II.</a:t>
            </a:r>
            <a:br>
              <a:rPr lang="cs-CZ" sz="2800" dirty="0"/>
            </a:br>
            <a:r>
              <a:rPr lang="cs-CZ" sz="2800" dirty="0"/>
              <a:t>zlomeniny orbity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124744"/>
            <a:ext cx="8496944" cy="5001419"/>
          </a:xfrm>
        </p:spPr>
        <p:txBody>
          <a:bodyPr/>
          <a:lstStyle/>
          <a:p>
            <a:r>
              <a:rPr lang="cs-CZ" sz="1800" dirty="0"/>
              <a:t>léčba</a:t>
            </a:r>
          </a:p>
          <a:p>
            <a:pPr lvl="1"/>
            <a:r>
              <a:rPr lang="cs-CZ" sz="1600" dirty="0"/>
              <a:t>konzervativní </a:t>
            </a:r>
          </a:p>
          <a:p>
            <a:pPr lvl="2"/>
            <a:r>
              <a:rPr lang="cs-CZ" sz="1400" dirty="0" err="1"/>
              <a:t>atb</a:t>
            </a:r>
            <a:r>
              <a:rPr lang="cs-CZ" sz="1400" dirty="0"/>
              <a:t> , </a:t>
            </a:r>
            <a:r>
              <a:rPr lang="cs-CZ" sz="1400" dirty="0" err="1"/>
              <a:t>antiedematózní</a:t>
            </a:r>
            <a:r>
              <a:rPr lang="cs-CZ" sz="1400" dirty="0"/>
              <a:t> léčba</a:t>
            </a:r>
          </a:p>
          <a:p>
            <a:pPr lvl="2"/>
            <a:r>
              <a:rPr lang="cs-CZ" sz="1400" dirty="0"/>
              <a:t>pokud není přítomno uskřinutí svalu (diplopie) či větší defekt spodiny očnice</a:t>
            </a:r>
          </a:p>
          <a:p>
            <a:pPr lvl="1"/>
            <a:r>
              <a:rPr lang="cs-CZ" sz="1600" dirty="0"/>
              <a:t>chirurgická </a:t>
            </a:r>
          </a:p>
          <a:p>
            <a:pPr lvl="2"/>
            <a:r>
              <a:rPr lang="cs-CZ" sz="1400" dirty="0"/>
              <a:t>incize</a:t>
            </a:r>
          </a:p>
          <a:p>
            <a:pPr lvl="3"/>
            <a:r>
              <a:rPr lang="cs-CZ" sz="1400" dirty="0" err="1"/>
              <a:t>transkonjunktiviální</a:t>
            </a:r>
            <a:r>
              <a:rPr lang="cs-CZ" sz="1400" dirty="0"/>
              <a:t> , </a:t>
            </a:r>
            <a:r>
              <a:rPr lang="cs-CZ" sz="1400" dirty="0" err="1"/>
              <a:t>subciliární</a:t>
            </a:r>
            <a:r>
              <a:rPr lang="cs-CZ" sz="1400" dirty="0"/>
              <a:t> (1), </a:t>
            </a:r>
            <a:r>
              <a:rPr lang="cs-CZ" sz="1400" dirty="0" err="1"/>
              <a:t>subtarzální</a:t>
            </a:r>
            <a:r>
              <a:rPr lang="cs-CZ" sz="1400" dirty="0"/>
              <a:t> (2), </a:t>
            </a:r>
            <a:r>
              <a:rPr lang="cs-CZ" sz="1400" dirty="0" err="1"/>
              <a:t>infraorbitální</a:t>
            </a:r>
            <a:r>
              <a:rPr lang="cs-CZ" sz="1400" dirty="0"/>
              <a:t> (3) </a:t>
            </a:r>
          </a:p>
          <a:p>
            <a:pPr lvl="2"/>
            <a:r>
              <a:rPr lang="cs-CZ" sz="1400" dirty="0"/>
              <a:t>repozice kostních úlomků</a:t>
            </a:r>
          </a:p>
          <a:p>
            <a:pPr lvl="2"/>
            <a:r>
              <a:rPr lang="cs-CZ" sz="1400" dirty="0"/>
              <a:t>vložení titanové síťky / chrupavky z nosního septa</a:t>
            </a:r>
          </a:p>
          <a:p>
            <a:endParaRPr lang="cs-CZ" sz="2400" dirty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0" t="2227" r="6436"/>
          <a:stretch/>
        </p:blipFill>
        <p:spPr bwMode="auto">
          <a:xfrm>
            <a:off x="165192" y="4334018"/>
            <a:ext cx="3194818" cy="2253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83618" y="6587548"/>
            <a:ext cx="38883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</a:t>
            </a:r>
            <a:r>
              <a:rPr lang="en-US" sz="1200" i="1" dirty="0"/>
              <a:t>[online cit.6.4.2020] https://e-acfs.org</a:t>
            </a:r>
            <a:endParaRPr lang="cs-CZ" sz="1200" i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4391980" y="6587548"/>
            <a:ext cx="38164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Fotoarchiv KOCHHK FN u sv. Anny a LF MU </a:t>
            </a:r>
          </a:p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3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70" t="18469" r="23547" b="15654"/>
          <a:stretch/>
        </p:blipFill>
        <p:spPr bwMode="auto">
          <a:xfrm>
            <a:off x="3665761" y="4334017"/>
            <a:ext cx="2362052" cy="2186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7" t="37453" r="33124" b="28036"/>
          <a:stretch/>
        </p:blipFill>
        <p:spPr bwMode="auto">
          <a:xfrm>
            <a:off x="6316702" y="4334017"/>
            <a:ext cx="2445179" cy="2186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96B6AB2F-0E28-B545-8462-455B1FD24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116632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88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II.</a:t>
            </a:r>
            <a:br>
              <a:rPr lang="cs-CZ" sz="2800" dirty="0"/>
            </a:br>
            <a:r>
              <a:rPr lang="cs-CZ" sz="2800" dirty="0"/>
              <a:t>zlomeniny orbity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" t="17330" r="5802" b="17914"/>
          <a:stretch/>
        </p:blipFill>
        <p:spPr bwMode="auto">
          <a:xfrm>
            <a:off x="551263" y="2708919"/>
            <a:ext cx="3948729" cy="374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7" t="1178" r="14398" b="656"/>
          <a:stretch/>
        </p:blipFill>
        <p:spPr>
          <a:xfrm rot="16200000">
            <a:off x="4639033" y="2703265"/>
            <a:ext cx="3764083" cy="3734702"/>
          </a:xfrm>
        </p:spPr>
      </p:pic>
      <p:sp>
        <p:nvSpPr>
          <p:cNvPr id="8" name="TextovéPole 7"/>
          <p:cNvSpPr txBox="1"/>
          <p:nvPr/>
        </p:nvSpPr>
        <p:spPr>
          <a:xfrm>
            <a:off x="2843808" y="6519827"/>
            <a:ext cx="3816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Fotoarchiv KOCHHK FN u sv. Anny a LF MU 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62869" y="1620856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subciliární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řez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931990" y="1593666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vykrytí defektu titanovou mřížkou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F89034EE-A621-9943-A27D-1431ADBE4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116632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708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II.</a:t>
            </a:r>
            <a:br>
              <a:rPr lang="cs-CZ" sz="2800" dirty="0"/>
            </a:br>
            <a:r>
              <a:rPr lang="cs-CZ" sz="2800" dirty="0"/>
              <a:t>zlomeniny orbity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5" t="-1" r="3037" b="-852"/>
          <a:stretch/>
        </p:blipFill>
        <p:spPr>
          <a:xfrm>
            <a:off x="417976" y="2492896"/>
            <a:ext cx="4429274" cy="3672410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4" r="2967" b="630"/>
          <a:stretch/>
        </p:blipFill>
        <p:spPr>
          <a:xfrm rot="5400000">
            <a:off x="4757081" y="2677979"/>
            <a:ext cx="3675267" cy="3299387"/>
          </a:xfrm>
        </p:spPr>
      </p:pic>
      <p:sp>
        <p:nvSpPr>
          <p:cNvPr id="7" name="TextovéPole 6"/>
          <p:cNvSpPr txBox="1"/>
          <p:nvPr/>
        </p:nvSpPr>
        <p:spPr>
          <a:xfrm>
            <a:off x="2843808" y="6380906"/>
            <a:ext cx="48245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Fotoarchiv KOCHHK FN u sv. Anny a LF MU 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67544" y="1556732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vykrytí defektu štěpem chrupavky z nosního septa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148064" y="1556732"/>
            <a:ext cx="3384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sutura rány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8E04918E-6449-854B-896C-9F2DFC1C8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116632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201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II.</a:t>
            </a:r>
            <a:br>
              <a:rPr lang="cs-CZ" sz="2800" dirty="0"/>
            </a:br>
            <a:r>
              <a:rPr lang="cs-CZ" sz="2800" dirty="0"/>
              <a:t>chirurgické přístupy do orbity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196752"/>
            <a:ext cx="8496944" cy="5661248"/>
          </a:xfrm>
        </p:spPr>
        <p:txBody>
          <a:bodyPr/>
          <a:lstStyle/>
          <a:p>
            <a:r>
              <a:rPr lang="en-GB" sz="2000" dirty="0" err="1"/>
              <a:t>transorbitální</a:t>
            </a:r>
            <a:endParaRPr lang="en-GB" sz="2000" dirty="0"/>
          </a:p>
          <a:p>
            <a:pPr lvl="1"/>
            <a:r>
              <a:rPr lang="en-GB" sz="1600" dirty="0" err="1"/>
              <a:t>přední</a:t>
            </a:r>
            <a:endParaRPr lang="en-GB" sz="1600" dirty="0"/>
          </a:p>
          <a:p>
            <a:pPr lvl="2"/>
            <a:r>
              <a:rPr lang="en-GB" sz="1400" dirty="0" err="1"/>
              <a:t>transpalpebrální</a:t>
            </a:r>
            <a:r>
              <a:rPr lang="en-GB" sz="1400" dirty="0"/>
              <a:t> / </a:t>
            </a:r>
            <a:r>
              <a:rPr lang="en-GB" sz="1400" dirty="0" err="1"/>
              <a:t>transkonjunktivální</a:t>
            </a:r>
            <a:r>
              <a:rPr lang="en-GB" sz="1400" dirty="0"/>
              <a:t> </a:t>
            </a:r>
            <a:r>
              <a:rPr lang="en-GB" sz="1400" dirty="0" err="1"/>
              <a:t>řez</a:t>
            </a:r>
            <a:r>
              <a:rPr lang="en-GB" sz="1400" dirty="0"/>
              <a:t> </a:t>
            </a:r>
          </a:p>
          <a:p>
            <a:pPr lvl="2"/>
            <a:r>
              <a:rPr lang="en-GB" sz="1400" dirty="0"/>
              <a:t>u </a:t>
            </a:r>
            <a:r>
              <a:rPr lang="en-GB" sz="1400" dirty="0" err="1"/>
              <a:t>lézí</a:t>
            </a:r>
            <a:r>
              <a:rPr lang="en-GB" sz="1400" dirty="0"/>
              <a:t> v </a:t>
            </a:r>
            <a:r>
              <a:rPr lang="en-GB" sz="1400" dirty="0" err="1"/>
              <a:t>orbitálním</a:t>
            </a:r>
            <a:r>
              <a:rPr lang="en-GB" sz="1400" dirty="0"/>
              <a:t> </a:t>
            </a:r>
            <a:r>
              <a:rPr lang="en-GB" sz="1400" dirty="0" err="1"/>
              <a:t>vchodu</a:t>
            </a:r>
            <a:r>
              <a:rPr lang="en-GB" sz="1400" dirty="0"/>
              <a:t>, v </a:t>
            </a:r>
            <a:r>
              <a:rPr lang="en-GB" sz="1400" dirty="0" err="1"/>
              <a:t>předních</a:t>
            </a:r>
            <a:r>
              <a:rPr lang="en-GB" sz="1400" dirty="0"/>
              <a:t> </a:t>
            </a:r>
            <a:r>
              <a:rPr lang="en-GB" sz="1400" dirty="0" err="1"/>
              <a:t>částech</a:t>
            </a:r>
            <a:r>
              <a:rPr lang="en-GB" sz="1400" dirty="0"/>
              <a:t> </a:t>
            </a:r>
            <a:r>
              <a:rPr lang="en-GB" sz="1400" dirty="0" err="1"/>
              <a:t>orbity</a:t>
            </a:r>
            <a:r>
              <a:rPr lang="en-GB" sz="1400" dirty="0"/>
              <a:t>, </a:t>
            </a:r>
            <a:r>
              <a:rPr lang="en-GB" sz="1400" dirty="0" err="1"/>
              <a:t>peribulbárně</a:t>
            </a:r>
            <a:r>
              <a:rPr lang="en-GB" sz="1400" dirty="0"/>
              <a:t> </a:t>
            </a:r>
          </a:p>
          <a:p>
            <a:pPr lvl="2"/>
            <a:r>
              <a:rPr lang="en-GB" sz="1400" dirty="0"/>
              <a:t>bez </a:t>
            </a:r>
            <a:r>
              <a:rPr lang="en-GB" sz="1400" dirty="0" err="1"/>
              <a:t>osteotomie</a:t>
            </a:r>
            <a:endParaRPr lang="en-GB" sz="1400" dirty="0"/>
          </a:p>
          <a:p>
            <a:pPr lvl="1"/>
            <a:r>
              <a:rPr lang="en-GB" sz="1600" dirty="0" err="1"/>
              <a:t>laterální</a:t>
            </a:r>
            <a:r>
              <a:rPr lang="en-GB" sz="1600" dirty="0"/>
              <a:t> </a:t>
            </a:r>
          </a:p>
          <a:p>
            <a:pPr lvl="2"/>
            <a:r>
              <a:rPr lang="en-GB" sz="1400" dirty="0" err="1"/>
              <a:t>přístup</a:t>
            </a:r>
            <a:r>
              <a:rPr lang="en-GB" sz="1400" dirty="0"/>
              <a:t> </a:t>
            </a:r>
            <a:r>
              <a:rPr lang="en-GB" sz="1400" dirty="0" err="1"/>
              <a:t>přes</a:t>
            </a:r>
            <a:r>
              <a:rPr lang="en-GB" sz="1400" dirty="0"/>
              <a:t> </a:t>
            </a:r>
            <a:r>
              <a:rPr lang="en-GB" sz="1400" dirty="0" err="1"/>
              <a:t>laterální</a:t>
            </a:r>
            <a:r>
              <a:rPr lang="en-GB" sz="1400" dirty="0"/>
              <a:t> </a:t>
            </a:r>
            <a:r>
              <a:rPr lang="en-GB" sz="1400" dirty="0" err="1"/>
              <a:t>stěnu</a:t>
            </a:r>
            <a:r>
              <a:rPr lang="en-GB" sz="1400" dirty="0"/>
              <a:t> </a:t>
            </a:r>
            <a:r>
              <a:rPr lang="en-GB" sz="1400" dirty="0" err="1"/>
              <a:t>orbity</a:t>
            </a:r>
            <a:r>
              <a:rPr lang="en-GB" sz="1400" dirty="0"/>
              <a:t> </a:t>
            </a:r>
          </a:p>
          <a:p>
            <a:pPr lvl="2"/>
            <a:r>
              <a:rPr lang="en-GB" sz="1400" dirty="0" err="1"/>
              <a:t>odstranění</a:t>
            </a:r>
            <a:r>
              <a:rPr lang="en-GB" sz="1400" dirty="0"/>
              <a:t> </a:t>
            </a:r>
            <a:r>
              <a:rPr lang="en-GB" sz="1400" dirty="0" err="1"/>
              <a:t>větší</a:t>
            </a:r>
            <a:r>
              <a:rPr lang="en-GB" sz="1400" dirty="0"/>
              <a:t> / </a:t>
            </a:r>
            <a:r>
              <a:rPr lang="en-GB" sz="1400" dirty="0" err="1"/>
              <a:t>menší</a:t>
            </a:r>
            <a:r>
              <a:rPr lang="en-GB" sz="1400" dirty="0"/>
              <a:t> </a:t>
            </a:r>
            <a:r>
              <a:rPr lang="en-GB" sz="1400" dirty="0" err="1"/>
              <a:t>části</a:t>
            </a:r>
            <a:r>
              <a:rPr lang="en-GB" sz="1400" dirty="0"/>
              <a:t> </a:t>
            </a:r>
            <a:r>
              <a:rPr lang="en-GB" sz="1400" dirty="0" err="1"/>
              <a:t>laterální</a:t>
            </a:r>
            <a:r>
              <a:rPr lang="en-GB" sz="1400" dirty="0"/>
              <a:t> </a:t>
            </a:r>
            <a:r>
              <a:rPr lang="en-GB" sz="1400" dirty="0" err="1"/>
              <a:t>části</a:t>
            </a:r>
            <a:r>
              <a:rPr lang="en-GB" sz="1400" dirty="0"/>
              <a:t> </a:t>
            </a:r>
            <a:r>
              <a:rPr lang="en-GB" sz="1400" dirty="0" err="1"/>
              <a:t>orbity</a:t>
            </a:r>
            <a:endParaRPr lang="en-GB" sz="1400" dirty="0"/>
          </a:p>
          <a:p>
            <a:pPr lvl="2"/>
            <a:r>
              <a:rPr lang="en-GB" sz="1400" dirty="0"/>
              <a:t>u </a:t>
            </a:r>
            <a:r>
              <a:rPr lang="en-GB" sz="1400" dirty="0" err="1"/>
              <a:t>nádorů</a:t>
            </a:r>
            <a:r>
              <a:rPr lang="cs-CZ" sz="1400" dirty="0"/>
              <a:t>  </a:t>
            </a:r>
            <a:r>
              <a:rPr lang="en-GB" sz="1400" dirty="0" err="1"/>
              <a:t>retrobulbárně</a:t>
            </a:r>
            <a:r>
              <a:rPr lang="en-GB" sz="1400" dirty="0"/>
              <a:t> a v </a:t>
            </a:r>
            <a:r>
              <a:rPr lang="en-GB" sz="1400" dirty="0" err="1"/>
              <a:t>laterální</a:t>
            </a:r>
            <a:r>
              <a:rPr lang="en-GB" sz="1400" dirty="0"/>
              <a:t> </a:t>
            </a:r>
            <a:r>
              <a:rPr lang="en-GB" sz="1400" dirty="0" err="1"/>
              <a:t>polovině</a:t>
            </a:r>
            <a:r>
              <a:rPr lang="en-GB" sz="1400" dirty="0"/>
              <a:t> </a:t>
            </a:r>
            <a:r>
              <a:rPr lang="en-GB" sz="1400" dirty="0" err="1"/>
              <a:t>orbity</a:t>
            </a:r>
            <a:r>
              <a:rPr lang="en-GB" sz="1400" dirty="0"/>
              <a:t>         </a:t>
            </a:r>
          </a:p>
          <a:p>
            <a:pPr lvl="1"/>
            <a:r>
              <a:rPr lang="en-GB" sz="1600" dirty="0" err="1"/>
              <a:t>mediální</a:t>
            </a:r>
            <a:r>
              <a:rPr lang="en-GB" sz="1600" dirty="0"/>
              <a:t> </a:t>
            </a:r>
          </a:p>
          <a:p>
            <a:pPr lvl="2"/>
            <a:r>
              <a:rPr lang="en-GB" sz="1400" dirty="0" err="1"/>
              <a:t>inci</a:t>
            </a:r>
            <a:r>
              <a:rPr lang="cs-CZ" sz="1400" dirty="0"/>
              <a:t>z</a:t>
            </a:r>
            <a:r>
              <a:rPr lang="en-GB" sz="1400" dirty="0"/>
              <a:t>e </a:t>
            </a:r>
            <a:r>
              <a:rPr lang="en-GB" sz="1400" dirty="0" err="1"/>
              <a:t>ve</a:t>
            </a:r>
            <a:r>
              <a:rPr lang="en-GB" sz="1400" dirty="0"/>
              <a:t> </a:t>
            </a:r>
            <a:r>
              <a:rPr lang="en-GB" sz="1400" dirty="0" err="1"/>
              <a:t>vnitřním</a:t>
            </a:r>
            <a:r>
              <a:rPr lang="en-GB" sz="1400" dirty="0"/>
              <a:t> </a:t>
            </a:r>
            <a:r>
              <a:rPr lang="en-GB" sz="1400" dirty="0" err="1"/>
              <a:t>očním</a:t>
            </a:r>
            <a:r>
              <a:rPr lang="en-GB" sz="1400" dirty="0"/>
              <a:t> </a:t>
            </a:r>
            <a:r>
              <a:rPr lang="en-GB" sz="1400" dirty="0" err="1"/>
              <a:t>koutku</a:t>
            </a:r>
            <a:r>
              <a:rPr lang="en-GB" sz="1400" dirty="0"/>
              <a:t>, </a:t>
            </a:r>
            <a:r>
              <a:rPr lang="en-GB" sz="1400" dirty="0" err="1"/>
              <a:t>protnutí</a:t>
            </a:r>
            <a:r>
              <a:rPr lang="en-GB" sz="1400" dirty="0"/>
              <a:t> </a:t>
            </a:r>
            <a:r>
              <a:rPr lang="en-GB" sz="1400" dirty="0" err="1"/>
              <a:t>periorbity</a:t>
            </a:r>
            <a:r>
              <a:rPr lang="en-GB" sz="1400" dirty="0"/>
              <a:t> a lamina papyracea </a:t>
            </a:r>
            <a:r>
              <a:rPr lang="en-GB" sz="1400" dirty="0" err="1"/>
              <a:t>etmoidů</a:t>
            </a:r>
            <a:endParaRPr lang="en-GB" sz="1400" dirty="0"/>
          </a:p>
          <a:p>
            <a:pPr lvl="2"/>
            <a:r>
              <a:rPr lang="en-GB" sz="1400" dirty="0" err="1"/>
              <a:t>dekomprese</a:t>
            </a:r>
            <a:r>
              <a:rPr lang="en-GB" sz="1400" dirty="0"/>
              <a:t> </a:t>
            </a:r>
            <a:r>
              <a:rPr lang="en-GB" sz="1400" dirty="0" err="1"/>
              <a:t>očnice</a:t>
            </a:r>
            <a:r>
              <a:rPr lang="en-GB" sz="1400" dirty="0"/>
              <a:t> pro </a:t>
            </a:r>
            <a:r>
              <a:rPr lang="en-GB" sz="1400" dirty="0" err="1"/>
              <a:t>retrobulbární</a:t>
            </a:r>
            <a:r>
              <a:rPr lang="en-GB" sz="1400" dirty="0"/>
              <a:t> </a:t>
            </a:r>
            <a:r>
              <a:rPr lang="en-GB" sz="1400" dirty="0" err="1"/>
              <a:t>hematom</a:t>
            </a:r>
            <a:r>
              <a:rPr lang="en-GB" sz="1400" dirty="0"/>
              <a:t>, u </a:t>
            </a:r>
            <a:r>
              <a:rPr lang="en-GB" sz="1400" dirty="0" err="1"/>
              <a:t>tumouru</a:t>
            </a:r>
            <a:r>
              <a:rPr lang="en-GB" sz="1400" dirty="0"/>
              <a:t> </a:t>
            </a:r>
            <a:r>
              <a:rPr lang="en-GB" sz="1400" dirty="0" err="1"/>
              <a:t>retrobulbárně</a:t>
            </a:r>
            <a:r>
              <a:rPr lang="en-GB" sz="1400" dirty="0"/>
              <a:t> a v </a:t>
            </a:r>
            <a:r>
              <a:rPr lang="en-GB" sz="1400" dirty="0" err="1"/>
              <a:t>mediální</a:t>
            </a:r>
            <a:r>
              <a:rPr lang="en-GB" sz="1400" dirty="0"/>
              <a:t> </a:t>
            </a:r>
            <a:r>
              <a:rPr lang="en-GB" sz="1400" dirty="0" err="1"/>
              <a:t>části</a:t>
            </a:r>
            <a:r>
              <a:rPr lang="en-GB" sz="1400" dirty="0"/>
              <a:t> </a:t>
            </a:r>
            <a:r>
              <a:rPr lang="en-GB" sz="1400" dirty="0" err="1"/>
              <a:t>orbity</a:t>
            </a:r>
            <a:endParaRPr lang="cs-CZ" sz="1400" dirty="0"/>
          </a:p>
          <a:p>
            <a:r>
              <a:rPr lang="cs-CZ" sz="2000" dirty="0" err="1"/>
              <a:t>extraorbitální</a:t>
            </a:r>
            <a:r>
              <a:rPr lang="cs-CZ" sz="2000" dirty="0"/>
              <a:t> (</a:t>
            </a:r>
            <a:r>
              <a:rPr lang="cs-CZ" sz="2000" dirty="0" err="1"/>
              <a:t>transkraniální</a:t>
            </a:r>
            <a:r>
              <a:rPr lang="cs-CZ" sz="2000" dirty="0"/>
              <a:t>) </a:t>
            </a:r>
          </a:p>
          <a:p>
            <a:pPr lvl="1"/>
            <a:r>
              <a:rPr lang="cs-CZ" sz="1600" dirty="0" err="1"/>
              <a:t>transkraniální</a:t>
            </a:r>
            <a:r>
              <a:rPr lang="cs-CZ" sz="1600" dirty="0"/>
              <a:t> </a:t>
            </a:r>
            <a:r>
              <a:rPr lang="cs-CZ" sz="1600" dirty="0" err="1"/>
              <a:t>frontotemporální</a:t>
            </a:r>
            <a:endParaRPr lang="cs-CZ" sz="1600" dirty="0"/>
          </a:p>
          <a:p>
            <a:pPr lvl="2"/>
            <a:r>
              <a:rPr lang="en-GB" sz="1400" dirty="0" err="1"/>
              <a:t>snesení</a:t>
            </a:r>
            <a:r>
              <a:rPr lang="en-GB" sz="1400" dirty="0"/>
              <a:t> </a:t>
            </a:r>
            <a:r>
              <a:rPr lang="en-GB" sz="1400" dirty="0" err="1"/>
              <a:t>horní</a:t>
            </a:r>
            <a:r>
              <a:rPr lang="en-GB" sz="1400" dirty="0"/>
              <a:t> </a:t>
            </a:r>
            <a:r>
              <a:rPr lang="en-GB" sz="1400" dirty="0" err="1"/>
              <a:t>stěny</a:t>
            </a:r>
            <a:r>
              <a:rPr lang="en-GB" sz="1400" dirty="0"/>
              <a:t> </a:t>
            </a:r>
            <a:r>
              <a:rPr lang="en-GB" sz="1400" dirty="0" err="1"/>
              <a:t>orbity</a:t>
            </a:r>
            <a:r>
              <a:rPr lang="en-GB" sz="1400" dirty="0"/>
              <a:t> </a:t>
            </a:r>
            <a:r>
              <a:rPr lang="en-GB" sz="1400" dirty="0" err="1"/>
              <a:t>transkraniálním</a:t>
            </a:r>
            <a:r>
              <a:rPr lang="en-GB" sz="1400" dirty="0"/>
              <a:t> </a:t>
            </a:r>
            <a:r>
              <a:rPr lang="en-GB" sz="1400" dirty="0" err="1"/>
              <a:t>přístupem</a:t>
            </a:r>
            <a:r>
              <a:rPr lang="en-GB" sz="1400" dirty="0"/>
              <a:t> - </a:t>
            </a:r>
            <a:r>
              <a:rPr lang="en-GB" sz="1400" dirty="0" err="1"/>
              <a:t>otevření</a:t>
            </a:r>
            <a:r>
              <a:rPr lang="cs-CZ" sz="1400" dirty="0"/>
              <a:t> </a:t>
            </a:r>
            <a:r>
              <a:rPr lang="en-GB" sz="1400" dirty="0" err="1"/>
              <a:t>retrobulbárního</a:t>
            </a:r>
            <a:r>
              <a:rPr lang="en-GB" sz="1400" dirty="0"/>
              <a:t> </a:t>
            </a:r>
            <a:r>
              <a:rPr lang="en-GB" sz="1400" dirty="0" err="1"/>
              <a:t>prostoru</a:t>
            </a:r>
            <a:endParaRPr lang="en-GB" sz="1400" dirty="0"/>
          </a:p>
          <a:p>
            <a:pPr lvl="2"/>
            <a:r>
              <a:rPr lang="en-GB" sz="1400" dirty="0" err="1"/>
              <a:t>otevření</a:t>
            </a:r>
            <a:r>
              <a:rPr lang="en-GB" sz="1400" dirty="0"/>
              <a:t> </a:t>
            </a:r>
            <a:r>
              <a:rPr lang="en-GB" sz="1400" dirty="0" err="1"/>
              <a:t>optického</a:t>
            </a:r>
            <a:r>
              <a:rPr lang="en-GB" sz="1400" dirty="0"/>
              <a:t> </a:t>
            </a:r>
            <a:r>
              <a:rPr lang="en-GB" sz="1400" dirty="0" err="1"/>
              <a:t>kanálu</a:t>
            </a:r>
            <a:endParaRPr lang="cs-CZ" sz="1400" i="1" dirty="0"/>
          </a:p>
          <a:p>
            <a:pPr marL="0" indent="0">
              <a:buNone/>
            </a:pPr>
            <a:endParaRPr lang="cs-CZ" sz="2000" b="1" i="1" dirty="0"/>
          </a:p>
          <a:p>
            <a:pPr marL="0" indent="0">
              <a:buNone/>
            </a:pPr>
            <a:endParaRPr lang="en-GB" sz="2000" b="1" dirty="0"/>
          </a:p>
          <a:p>
            <a:endParaRPr lang="cs-CZ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3F4311A-39B4-1645-98BF-E53B2AA8E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116632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684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II.</a:t>
            </a:r>
            <a:br>
              <a:rPr lang="cs-CZ" sz="2800" dirty="0"/>
            </a:br>
            <a:r>
              <a:rPr lang="cs-CZ" sz="2800" dirty="0"/>
              <a:t>chirurgické přístupy do orbity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92896"/>
            <a:ext cx="3093129" cy="2654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51520" y="1403484"/>
            <a:ext cx="3206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přední horní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orbitotomie</a:t>
            </a:r>
            <a:endParaRPr lang="cs-CZ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529980" y="1417226"/>
            <a:ext cx="2842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laterální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orbitotomie</a:t>
            </a:r>
            <a:endParaRPr lang="cs-CZ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339752" y="6303803"/>
            <a:ext cx="6264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</a:t>
            </a:r>
            <a:r>
              <a:rPr lang="en-GB" sz="1200" i="1" dirty="0"/>
              <a:t>[online cit.6.4.2020]</a:t>
            </a:r>
            <a:r>
              <a:rPr lang="cs-CZ" sz="1200" i="1" dirty="0"/>
              <a:t> https://link.springer.com</a:t>
            </a:r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708920"/>
            <a:ext cx="2606656" cy="2241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372200" y="1417226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medi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ální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orbitotomie</a:t>
            </a:r>
            <a:endParaRPr lang="cs-CZ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Šipka doprava 8"/>
          <p:cNvSpPr/>
          <p:nvPr/>
        </p:nvSpPr>
        <p:spPr>
          <a:xfrm rot="6306850">
            <a:off x="6368793" y="2801483"/>
            <a:ext cx="870910" cy="631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8000"/>
                    </a14:imgEffect>
                    <a14:imgEffect>
                      <a14:brightnessContrast bright="4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28"/>
          <a:stretch/>
        </p:blipFill>
        <p:spPr bwMode="auto">
          <a:xfrm>
            <a:off x="3654946" y="2060848"/>
            <a:ext cx="2592288" cy="4165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16E69331-8B04-7C44-8491-232743452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116632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812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II.</a:t>
            </a:r>
            <a:br>
              <a:rPr lang="cs-CZ" sz="2800" dirty="0"/>
            </a:br>
            <a:r>
              <a:rPr lang="cs-CZ" sz="2800" dirty="0"/>
              <a:t>chirurgické přístupy do orbity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5445224"/>
          </a:xfrm>
        </p:spPr>
        <p:txBody>
          <a:bodyPr/>
          <a:lstStyle/>
          <a:p>
            <a:r>
              <a:rPr lang="cs-CZ" sz="2000" dirty="0"/>
              <a:t>chirurgické výkony na očnici</a:t>
            </a:r>
          </a:p>
          <a:p>
            <a:pPr lvl="1"/>
            <a:r>
              <a:rPr lang="cs-CZ" sz="1800" dirty="0">
                <a:solidFill>
                  <a:srgbClr val="C00000"/>
                </a:solidFill>
              </a:rPr>
              <a:t>enukleace bulbu </a:t>
            </a:r>
          </a:p>
          <a:p>
            <a:pPr lvl="2"/>
            <a:r>
              <a:rPr lang="cs-CZ" sz="1600" dirty="0"/>
              <a:t>o</a:t>
            </a:r>
            <a:r>
              <a:rPr lang="en-GB" sz="1600" dirty="0" err="1"/>
              <a:t>dstranění</a:t>
            </a:r>
            <a:r>
              <a:rPr lang="en-GB" sz="1600" dirty="0"/>
              <a:t> </a:t>
            </a:r>
            <a:r>
              <a:rPr lang="en-GB" sz="1600" dirty="0" err="1"/>
              <a:t>očního</a:t>
            </a:r>
            <a:r>
              <a:rPr lang="en-GB" sz="1600" dirty="0"/>
              <a:t> </a:t>
            </a:r>
            <a:r>
              <a:rPr lang="en-GB" sz="1600" dirty="0" err="1"/>
              <a:t>bulbu</a:t>
            </a:r>
            <a:r>
              <a:rPr lang="en-GB" sz="1600" dirty="0"/>
              <a:t> s </a:t>
            </a:r>
            <a:r>
              <a:rPr lang="en-GB" sz="1600" dirty="0" err="1"/>
              <a:t>přilehlou</a:t>
            </a:r>
            <a:r>
              <a:rPr lang="en-GB" sz="1600" dirty="0"/>
              <a:t> </a:t>
            </a:r>
            <a:r>
              <a:rPr lang="en-GB" sz="1600" dirty="0" err="1"/>
              <a:t>částí</a:t>
            </a:r>
            <a:r>
              <a:rPr lang="en-GB" sz="1600" dirty="0"/>
              <a:t> </a:t>
            </a:r>
            <a:r>
              <a:rPr lang="en-GB" sz="1600" dirty="0" err="1"/>
              <a:t>optického</a:t>
            </a:r>
            <a:r>
              <a:rPr lang="en-GB" sz="1600" dirty="0"/>
              <a:t> </a:t>
            </a:r>
            <a:r>
              <a:rPr lang="en-GB" sz="1600" dirty="0" err="1"/>
              <a:t>nervu</a:t>
            </a:r>
            <a:endParaRPr lang="en-GB" sz="1600" dirty="0"/>
          </a:p>
          <a:p>
            <a:pPr lvl="2"/>
            <a:r>
              <a:rPr lang="en-GB" sz="1600" dirty="0" err="1"/>
              <a:t>tumor</a:t>
            </a:r>
            <a:r>
              <a:rPr lang="en-GB" sz="1600" dirty="0"/>
              <a:t> </a:t>
            </a:r>
            <a:r>
              <a:rPr lang="en-GB" sz="1600" dirty="0" err="1"/>
              <a:t>ořního</a:t>
            </a:r>
            <a:r>
              <a:rPr lang="en-GB" sz="1600" dirty="0"/>
              <a:t> </a:t>
            </a:r>
            <a:r>
              <a:rPr lang="en-GB" sz="1600" dirty="0" err="1"/>
              <a:t>bulbu</a:t>
            </a:r>
            <a:endParaRPr lang="cs-CZ" sz="1600" dirty="0"/>
          </a:p>
          <a:p>
            <a:pPr lvl="1"/>
            <a:r>
              <a:rPr lang="cs-CZ" sz="1800" dirty="0">
                <a:solidFill>
                  <a:srgbClr val="C00000"/>
                </a:solidFill>
              </a:rPr>
              <a:t>exenterace očnice</a:t>
            </a:r>
          </a:p>
          <a:p>
            <a:pPr lvl="2"/>
            <a:r>
              <a:rPr lang="en-GB" sz="1600" dirty="0" err="1"/>
              <a:t>kompletní</a:t>
            </a:r>
            <a:r>
              <a:rPr lang="en-GB" sz="1600" dirty="0"/>
              <a:t> </a:t>
            </a:r>
            <a:r>
              <a:rPr lang="en-GB" sz="1600" dirty="0" err="1"/>
              <a:t>odstranění</a:t>
            </a:r>
            <a:r>
              <a:rPr lang="en-GB" sz="1600" dirty="0"/>
              <a:t> </a:t>
            </a:r>
            <a:r>
              <a:rPr lang="en-GB" sz="1600" dirty="0" err="1"/>
              <a:t>obsahu</a:t>
            </a:r>
            <a:r>
              <a:rPr lang="en-GB" sz="1600" dirty="0"/>
              <a:t> </a:t>
            </a:r>
            <a:r>
              <a:rPr lang="en-GB" sz="1600" dirty="0" err="1"/>
              <a:t>očnice</a:t>
            </a:r>
            <a:r>
              <a:rPr lang="en-GB" sz="1600" dirty="0"/>
              <a:t> s </a:t>
            </a:r>
            <a:r>
              <a:rPr lang="en-GB" sz="1600" dirty="0" err="1"/>
              <a:t>periorbitou</a:t>
            </a:r>
            <a:r>
              <a:rPr lang="en-GB" sz="1600" dirty="0"/>
              <a:t> a </a:t>
            </a:r>
            <a:r>
              <a:rPr lang="en-GB" sz="1600" dirty="0" err="1"/>
              <a:t>ponechání</a:t>
            </a:r>
            <a:r>
              <a:rPr lang="en-GB" sz="1600" dirty="0"/>
              <a:t> </a:t>
            </a:r>
            <a:r>
              <a:rPr lang="en-GB" sz="1600" dirty="0" err="1"/>
              <a:t>kostěnné</a:t>
            </a:r>
            <a:r>
              <a:rPr lang="en-GB" sz="1600" dirty="0"/>
              <a:t> </a:t>
            </a:r>
            <a:r>
              <a:rPr lang="en-GB" sz="1600" dirty="0" err="1"/>
              <a:t>stěny</a:t>
            </a:r>
            <a:r>
              <a:rPr lang="en-GB" sz="1600" dirty="0"/>
              <a:t> </a:t>
            </a:r>
            <a:r>
              <a:rPr lang="en-GB" sz="1600" dirty="0" err="1"/>
              <a:t>očnice</a:t>
            </a:r>
            <a:endParaRPr lang="en-GB" sz="1600" dirty="0"/>
          </a:p>
          <a:p>
            <a:pPr lvl="2"/>
            <a:r>
              <a:rPr lang="en-GB" sz="1600" dirty="0"/>
              <a:t>u </a:t>
            </a:r>
            <a:r>
              <a:rPr lang="en-GB" sz="1600" dirty="0" err="1"/>
              <a:t>maligních</a:t>
            </a:r>
            <a:r>
              <a:rPr lang="en-GB" sz="1600" dirty="0"/>
              <a:t> </a:t>
            </a:r>
            <a:r>
              <a:rPr lang="en-GB" sz="1600" dirty="0" err="1"/>
              <a:t>tumorů</a:t>
            </a:r>
            <a:r>
              <a:rPr lang="en-GB" sz="1600" dirty="0"/>
              <a:t> </a:t>
            </a:r>
            <a:r>
              <a:rPr lang="en-GB" sz="1600" dirty="0" err="1"/>
              <a:t>měkkých</a:t>
            </a:r>
            <a:r>
              <a:rPr lang="en-GB" sz="1600" dirty="0"/>
              <a:t> </a:t>
            </a:r>
            <a:r>
              <a:rPr lang="en-GB" sz="1600" dirty="0" err="1"/>
              <a:t>tkání</a:t>
            </a:r>
            <a:r>
              <a:rPr lang="en-GB" sz="1600" dirty="0"/>
              <a:t> </a:t>
            </a:r>
            <a:r>
              <a:rPr lang="en-GB" sz="1600" dirty="0" err="1"/>
              <a:t>orbity</a:t>
            </a:r>
            <a:r>
              <a:rPr lang="en-GB" sz="1600" dirty="0"/>
              <a:t> / </a:t>
            </a:r>
            <a:r>
              <a:rPr lang="en-GB" sz="1600" dirty="0" err="1"/>
              <a:t>periorbity</a:t>
            </a:r>
            <a:endParaRPr lang="en-GB" sz="1600" dirty="0"/>
          </a:p>
          <a:p>
            <a:pPr lvl="2"/>
            <a:r>
              <a:rPr lang="en-GB" sz="1600" dirty="0" err="1"/>
              <a:t>vykrytí</a:t>
            </a:r>
            <a:r>
              <a:rPr lang="en-GB" sz="1600" dirty="0"/>
              <a:t> </a:t>
            </a:r>
            <a:r>
              <a:rPr lang="en-GB" sz="1600" dirty="0" err="1"/>
              <a:t>defektu</a:t>
            </a:r>
            <a:r>
              <a:rPr lang="en-GB" sz="1600" dirty="0"/>
              <a:t> </a:t>
            </a:r>
          </a:p>
          <a:p>
            <a:pPr lvl="3"/>
            <a:r>
              <a:rPr lang="en-GB" sz="1400" dirty="0" err="1"/>
              <a:t>autologním</a:t>
            </a:r>
            <a:r>
              <a:rPr lang="en-GB" sz="1400" dirty="0"/>
              <a:t> </a:t>
            </a:r>
            <a:r>
              <a:rPr lang="en-GB" sz="1400" dirty="0" err="1"/>
              <a:t>muskulokutánním</a:t>
            </a:r>
            <a:r>
              <a:rPr lang="en-GB" sz="1400" dirty="0"/>
              <a:t> </a:t>
            </a:r>
            <a:r>
              <a:rPr lang="en-GB" sz="1400" dirty="0" err="1"/>
              <a:t>lalokem</a:t>
            </a:r>
            <a:r>
              <a:rPr lang="en-GB" sz="1400" dirty="0"/>
              <a:t>  </a:t>
            </a:r>
            <a:r>
              <a:rPr lang="en-GB" sz="1400" dirty="0" err="1"/>
              <a:t>na</a:t>
            </a:r>
            <a:r>
              <a:rPr lang="en-GB" sz="1400" dirty="0"/>
              <a:t> </a:t>
            </a:r>
            <a:r>
              <a:rPr lang="en-GB" sz="1400" dirty="0" err="1"/>
              <a:t>volné</a:t>
            </a:r>
            <a:r>
              <a:rPr lang="en-GB" sz="1400" dirty="0"/>
              <a:t> </a:t>
            </a:r>
            <a:r>
              <a:rPr lang="en-GB" sz="1400" dirty="0" err="1"/>
              <a:t>cévní</a:t>
            </a:r>
            <a:r>
              <a:rPr lang="en-GB" sz="1400" dirty="0"/>
              <a:t> </a:t>
            </a:r>
            <a:r>
              <a:rPr lang="en-GB" sz="1400" dirty="0" err="1"/>
              <a:t>stopce</a:t>
            </a:r>
            <a:endParaRPr lang="en-GB" sz="1400" dirty="0"/>
          </a:p>
          <a:p>
            <a:pPr lvl="3"/>
            <a:r>
              <a:rPr lang="en-GB" sz="1400" dirty="0" err="1"/>
              <a:t>snímatelnou</a:t>
            </a:r>
            <a:r>
              <a:rPr lang="en-GB" sz="1400" dirty="0"/>
              <a:t> </a:t>
            </a:r>
            <a:r>
              <a:rPr lang="en-GB" sz="1400" dirty="0" err="1"/>
              <a:t>protézou</a:t>
            </a:r>
            <a:r>
              <a:rPr lang="en-GB" sz="1400" dirty="0"/>
              <a:t> (</a:t>
            </a:r>
            <a:r>
              <a:rPr lang="en-GB" sz="1400" dirty="0" err="1"/>
              <a:t>epitézou</a:t>
            </a:r>
            <a:r>
              <a:rPr lang="en-GB" sz="1400" dirty="0"/>
              <a:t>)</a:t>
            </a:r>
            <a:endParaRPr lang="cs-CZ" sz="1400" dirty="0"/>
          </a:p>
          <a:p>
            <a:pPr lvl="1"/>
            <a:r>
              <a:rPr lang="cs-CZ" sz="1800" dirty="0" err="1">
                <a:solidFill>
                  <a:srgbClr val="C00000"/>
                </a:solidFill>
              </a:rPr>
              <a:t>orbitektomie</a:t>
            </a:r>
            <a:endParaRPr lang="cs-CZ" sz="1800" dirty="0">
              <a:solidFill>
                <a:srgbClr val="C00000"/>
              </a:solidFill>
            </a:endParaRPr>
          </a:p>
          <a:p>
            <a:pPr lvl="2"/>
            <a:r>
              <a:rPr lang="en-GB" sz="1600" dirty="0" err="1"/>
              <a:t>nejrozsáhlejší</a:t>
            </a:r>
            <a:r>
              <a:rPr lang="en-GB" sz="1600" dirty="0"/>
              <a:t> </a:t>
            </a:r>
            <a:r>
              <a:rPr lang="en-GB" sz="1600" dirty="0" err="1"/>
              <a:t>onkologický</a:t>
            </a:r>
            <a:r>
              <a:rPr lang="en-GB" sz="1600" dirty="0"/>
              <a:t> </a:t>
            </a:r>
            <a:r>
              <a:rPr lang="en-GB" sz="1600" dirty="0" err="1"/>
              <a:t>výkon</a:t>
            </a:r>
            <a:r>
              <a:rPr lang="en-GB" sz="1600" dirty="0"/>
              <a:t> </a:t>
            </a:r>
            <a:r>
              <a:rPr lang="en-GB" sz="1600" dirty="0" err="1"/>
              <a:t>na</a:t>
            </a:r>
            <a:r>
              <a:rPr lang="en-GB" sz="1600" dirty="0"/>
              <a:t> </a:t>
            </a:r>
            <a:r>
              <a:rPr lang="en-GB" sz="1600" dirty="0" err="1"/>
              <a:t>orbitě</a:t>
            </a:r>
            <a:r>
              <a:rPr lang="en-GB" sz="1600" dirty="0"/>
              <a:t> </a:t>
            </a:r>
          </a:p>
          <a:p>
            <a:pPr lvl="2"/>
            <a:r>
              <a:rPr lang="en-GB" sz="1600" dirty="0" err="1"/>
              <a:t>odstranění</a:t>
            </a:r>
            <a:r>
              <a:rPr lang="en-GB" sz="1600" dirty="0"/>
              <a:t> </a:t>
            </a:r>
            <a:r>
              <a:rPr lang="en-GB" sz="1600" dirty="0" err="1"/>
              <a:t>měkkých</a:t>
            </a:r>
            <a:r>
              <a:rPr lang="en-GB" sz="1600" dirty="0"/>
              <a:t> </a:t>
            </a:r>
            <a:r>
              <a:rPr lang="en-GB" sz="1600" dirty="0" err="1"/>
              <a:t>tkání</a:t>
            </a:r>
            <a:r>
              <a:rPr lang="en-GB" sz="1600" dirty="0"/>
              <a:t> </a:t>
            </a:r>
            <a:r>
              <a:rPr lang="en-GB" sz="1600" dirty="0" err="1"/>
              <a:t>očnice</a:t>
            </a:r>
            <a:r>
              <a:rPr lang="en-GB" sz="1600" dirty="0"/>
              <a:t> + </a:t>
            </a:r>
            <a:r>
              <a:rPr lang="en-GB" sz="1600" dirty="0" err="1"/>
              <a:t>kostěnné</a:t>
            </a:r>
            <a:r>
              <a:rPr lang="en-GB" sz="1600" dirty="0"/>
              <a:t> </a:t>
            </a:r>
            <a:r>
              <a:rPr lang="en-GB" sz="1600" dirty="0" err="1"/>
              <a:t>schránky</a:t>
            </a:r>
            <a:endParaRPr lang="en-GB" sz="1600" dirty="0"/>
          </a:p>
          <a:p>
            <a:pPr lvl="2"/>
            <a:r>
              <a:rPr lang="en-GB" sz="1600" dirty="0"/>
              <a:t>u </a:t>
            </a:r>
            <a:r>
              <a:rPr lang="en-GB" sz="1600" dirty="0" err="1"/>
              <a:t>rozsáhlých</a:t>
            </a:r>
            <a:r>
              <a:rPr lang="en-GB" sz="1600" dirty="0"/>
              <a:t> </a:t>
            </a:r>
            <a:r>
              <a:rPr lang="en-GB" sz="1600" dirty="0" err="1"/>
              <a:t>tumorů</a:t>
            </a:r>
            <a:r>
              <a:rPr lang="en-GB" sz="1600" dirty="0"/>
              <a:t> </a:t>
            </a:r>
            <a:r>
              <a:rPr lang="en-GB" sz="1600" dirty="0" err="1"/>
              <a:t>vrůstajících</a:t>
            </a:r>
            <a:r>
              <a:rPr lang="en-GB" sz="1600" dirty="0"/>
              <a:t> / </a:t>
            </a:r>
            <a:r>
              <a:rPr lang="en-GB" sz="1600" dirty="0" err="1"/>
              <a:t>destruující</a:t>
            </a:r>
            <a:r>
              <a:rPr lang="en-GB" sz="1600" dirty="0"/>
              <a:t> </a:t>
            </a:r>
            <a:r>
              <a:rPr lang="en-GB" sz="1600" dirty="0" err="1"/>
              <a:t>kostěnnou</a:t>
            </a:r>
            <a:r>
              <a:rPr lang="en-GB" sz="1600" dirty="0"/>
              <a:t> </a:t>
            </a:r>
            <a:r>
              <a:rPr lang="en-GB" sz="1600" dirty="0" err="1"/>
              <a:t>orbitu</a:t>
            </a:r>
            <a:endParaRPr lang="cs-CZ" sz="1600" i="1" dirty="0"/>
          </a:p>
          <a:p>
            <a:pPr>
              <a:buFontTx/>
              <a:buChar char="-"/>
            </a:pPr>
            <a:endParaRPr lang="en-GB" sz="2000" dirty="0"/>
          </a:p>
          <a:p>
            <a:endParaRPr lang="cs-CZ" sz="20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76512C5-C7EA-1B46-A116-69997E724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116632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846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II.</a:t>
            </a:r>
            <a:br>
              <a:rPr lang="cs-CZ" sz="2800" dirty="0"/>
            </a:br>
            <a:r>
              <a:rPr lang="cs-CZ" sz="2800" dirty="0"/>
              <a:t>chirurgické přístupy do orbity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32" y="2852936"/>
            <a:ext cx="4038600" cy="3028949"/>
          </a:xfrm>
        </p:spPr>
      </p:pic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32101" y="2852936"/>
            <a:ext cx="4038600" cy="3028949"/>
          </a:xfrm>
        </p:spPr>
      </p:pic>
      <p:sp>
        <p:nvSpPr>
          <p:cNvPr id="3" name="TextovéPole 2"/>
          <p:cNvSpPr txBox="1"/>
          <p:nvPr/>
        </p:nvSpPr>
        <p:spPr>
          <a:xfrm>
            <a:off x="246584" y="1340768"/>
            <a:ext cx="403244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rozsáhlý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bazaliom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vnitřního očního koutku s penetrací do očnice 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4644008" y="1375227"/>
            <a:ext cx="402669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výkon - parciální horní </a:t>
            </a: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maxilektomie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 exenterací očnice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622029" y="6148883"/>
            <a:ext cx="43204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Fotoarchiv KOCHHK FN u sv. Anny a LF MU </a:t>
            </a:r>
          </a:p>
          <a:p>
            <a:endParaRPr lang="cs-CZ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DB58D666-4DD7-F545-8854-64F4C1584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116632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66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NOS II.</a:t>
            </a:r>
            <a:br>
              <a:rPr lang="cs-CZ" sz="2800" dirty="0"/>
            </a:br>
            <a:r>
              <a:rPr lang="cs-CZ" sz="2800" dirty="0"/>
              <a:t>chirurgické přístupy do orbity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4" t="10466" b="7773"/>
          <a:stretch/>
        </p:blipFill>
        <p:spPr>
          <a:xfrm rot="10800000">
            <a:off x="30485" y="2636910"/>
            <a:ext cx="4762473" cy="3167559"/>
          </a:xfrm>
        </p:spPr>
      </p:pic>
      <p:pic>
        <p:nvPicPr>
          <p:cNvPr id="10" name="Zástupný symbol pro obsah 9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" r="5544" b="11396"/>
          <a:stretch/>
        </p:blipFill>
        <p:spPr>
          <a:xfrm>
            <a:off x="4792958" y="2636910"/>
            <a:ext cx="4351042" cy="3168352"/>
          </a:xfrm>
        </p:spPr>
      </p:pic>
      <p:sp>
        <p:nvSpPr>
          <p:cNvPr id="3" name="TextovéPole 2"/>
          <p:cNvSpPr txBox="1"/>
          <p:nvPr/>
        </p:nvSpPr>
        <p:spPr>
          <a:xfrm>
            <a:off x="2843808" y="5949280"/>
            <a:ext cx="35283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Fotoarchiv KOCHHK FN u sv. Anny a LF MU </a:t>
            </a:r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467544" y="1460341"/>
            <a:ext cx="3888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exenterovaná</a:t>
            </a: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očnice, 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podvaz nervově - cévní stopky v hrotu očnice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621299" y="1482407"/>
            <a:ext cx="3996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vykrytí defektu čínským lalokem </a:t>
            </a:r>
          </a:p>
          <a:p>
            <a:pPr>
              <a:buClr>
                <a:srgbClr val="FF0000"/>
              </a:buClr>
            </a:pP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z předloktí 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C180400E-7BDB-A94E-AE21-2403A2243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116632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672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pozornost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7848871" cy="522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C9D34C03-6930-C141-98DB-B377CE670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116632"/>
            <a:ext cx="113881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014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F94007-4029-9344-AA09-ACF984D15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 dirty="0"/>
              <a:t>NOS II.</a:t>
            </a:r>
            <a:br>
              <a:rPr lang="cs-CZ" altLang="cs-CZ" sz="2800" dirty="0"/>
            </a:br>
            <a:r>
              <a:rPr lang="cs-CZ" altLang="cs-CZ" sz="2800" dirty="0"/>
              <a:t>anatomie čichového orgánu</a:t>
            </a:r>
            <a:endParaRPr lang="cs-CZ" sz="28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D677834-827D-EC4D-BE85-38ADBEBA9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045467"/>
            <a:ext cx="8496944" cy="5688632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čichová dráha</a:t>
            </a:r>
          </a:p>
          <a:p>
            <a:pPr lvl="1"/>
            <a:r>
              <a:rPr lang="cs-CZ" sz="1800" dirty="0"/>
              <a:t>2 – neuronová</a:t>
            </a:r>
          </a:p>
          <a:p>
            <a:pPr lvl="1"/>
            <a:r>
              <a:rPr lang="cs-CZ" sz="1800" dirty="0"/>
              <a:t>1.neuron</a:t>
            </a:r>
          </a:p>
          <a:p>
            <a:pPr lvl="2"/>
            <a:r>
              <a:rPr lang="cs-CZ" sz="1400" dirty="0" err="1"/>
              <a:t>neuroepitelové</a:t>
            </a:r>
            <a:r>
              <a:rPr lang="cs-CZ" sz="1400" dirty="0"/>
              <a:t> buňky v </a:t>
            </a:r>
            <a:r>
              <a:rPr lang="cs-CZ" sz="1400" dirty="0" err="1"/>
              <a:t>regio</a:t>
            </a:r>
            <a:r>
              <a:rPr lang="cs-CZ" sz="1400" dirty="0"/>
              <a:t> </a:t>
            </a:r>
            <a:r>
              <a:rPr lang="cs-CZ" sz="1400" dirty="0" err="1"/>
              <a:t>olfactoria</a:t>
            </a:r>
            <a:r>
              <a:rPr lang="cs-CZ" sz="1400" dirty="0"/>
              <a:t> </a:t>
            </a:r>
            <a:r>
              <a:rPr lang="cs-CZ" sz="1400" dirty="0" err="1"/>
              <a:t>cavi</a:t>
            </a:r>
            <a:r>
              <a:rPr lang="cs-CZ" sz="1400" dirty="0"/>
              <a:t> </a:t>
            </a:r>
            <a:r>
              <a:rPr lang="cs-CZ" sz="1400" dirty="0" err="1"/>
              <a:t>nasi</a:t>
            </a:r>
            <a:endParaRPr lang="cs-CZ" sz="1400" dirty="0"/>
          </a:p>
          <a:p>
            <a:pPr lvl="2"/>
            <a:r>
              <a:rPr lang="cs-CZ" sz="1400" dirty="0" err="1"/>
              <a:t>fila</a:t>
            </a:r>
            <a:r>
              <a:rPr lang="cs-CZ" sz="1400" dirty="0"/>
              <a:t> </a:t>
            </a:r>
            <a:r>
              <a:rPr lang="cs-CZ" sz="1400" dirty="0" err="1"/>
              <a:t>olfactoria</a:t>
            </a:r>
            <a:endParaRPr lang="cs-CZ" sz="1400" dirty="0"/>
          </a:p>
          <a:p>
            <a:pPr lvl="2"/>
            <a:r>
              <a:rPr lang="cs-CZ" sz="1400" dirty="0"/>
              <a:t>lamina </a:t>
            </a:r>
            <a:r>
              <a:rPr lang="cs-CZ" sz="1400" dirty="0" err="1"/>
              <a:t>cribrosa</a:t>
            </a:r>
            <a:r>
              <a:rPr lang="cs-CZ" sz="1400" dirty="0"/>
              <a:t> </a:t>
            </a:r>
            <a:r>
              <a:rPr lang="cs-CZ" sz="1400" dirty="0" err="1"/>
              <a:t>ossis</a:t>
            </a:r>
            <a:r>
              <a:rPr lang="cs-CZ" sz="1400" dirty="0"/>
              <a:t> </a:t>
            </a:r>
            <a:r>
              <a:rPr lang="cs-CZ" sz="1400" dirty="0" err="1"/>
              <a:t>ethmoidalis</a:t>
            </a:r>
            <a:endParaRPr lang="cs-CZ" sz="1400" dirty="0"/>
          </a:p>
          <a:p>
            <a:pPr lvl="2"/>
            <a:r>
              <a:rPr lang="cs-CZ" sz="1400" dirty="0"/>
              <a:t>bulbus </a:t>
            </a:r>
            <a:r>
              <a:rPr lang="cs-CZ" sz="1400" dirty="0" err="1"/>
              <a:t>olfactorius</a:t>
            </a:r>
            <a:r>
              <a:rPr lang="cs-CZ" sz="1400" dirty="0"/>
              <a:t> </a:t>
            </a:r>
          </a:p>
          <a:p>
            <a:pPr lvl="3"/>
            <a:r>
              <a:rPr lang="cs-CZ" sz="1400" dirty="0"/>
              <a:t>přepojení na 2.neuron</a:t>
            </a:r>
          </a:p>
          <a:p>
            <a:pPr lvl="1"/>
            <a:r>
              <a:rPr lang="cs-CZ" sz="1800" dirty="0"/>
              <a:t>2.neuron</a:t>
            </a:r>
          </a:p>
          <a:p>
            <a:pPr lvl="2"/>
            <a:r>
              <a:rPr lang="cs-CZ" sz="1400" dirty="0"/>
              <a:t>mitrální buňky v bulbus </a:t>
            </a:r>
            <a:r>
              <a:rPr lang="cs-CZ" sz="1400" dirty="0" err="1"/>
              <a:t>olfactorius</a:t>
            </a:r>
            <a:endParaRPr lang="cs-CZ" sz="1400" dirty="0"/>
          </a:p>
          <a:p>
            <a:pPr lvl="2"/>
            <a:r>
              <a:rPr lang="cs-CZ" sz="1400" dirty="0" err="1"/>
              <a:t>tractus</a:t>
            </a:r>
            <a:r>
              <a:rPr lang="cs-CZ" sz="1400" dirty="0"/>
              <a:t> </a:t>
            </a:r>
            <a:r>
              <a:rPr lang="cs-CZ" sz="1400" dirty="0" err="1"/>
              <a:t>olfactorius</a:t>
            </a:r>
            <a:endParaRPr lang="cs-CZ" sz="1400" dirty="0"/>
          </a:p>
          <a:p>
            <a:pPr lvl="1"/>
            <a:r>
              <a:rPr lang="cs-CZ" sz="1800" dirty="0"/>
              <a:t>primární kůra </a:t>
            </a:r>
          </a:p>
          <a:p>
            <a:pPr lvl="2"/>
            <a:r>
              <a:rPr lang="cs-CZ" sz="1400" dirty="0" err="1"/>
              <a:t>cortex</a:t>
            </a:r>
            <a:r>
              <a:rPr lang="cs-CZ" sz="1400" dirty="0"/>
              <a:t> </a:t>
            </a:r>
            <a:r>
              <a:rPr lang="cs-CZ" sz="1400" dirty="0" err="1"/>
              <a:t>piriformis</a:t>
            </a:r>
            <a:r>
              <a:rPr lang="cs-CZ" sz="1400" dirty="0"/>
              <a:t> (spánkový lalok), amygdala  </a:t>
            </a:r>
          </a:p>
          <a:p>
            <a:pPr lvl="1"/>
            <a:r>
              <a:rPr lang="cs-CZ" sz="1800" dirty="0"/>
              <a:t>sekundární kůra</a:t>
            </a:r>
          </a:p>
          <a:p>
            <a:pPr lvl="2"/>
            <a:r>
              <a:rPr lang="cs-CZ" sz="1400" dirty="0"/>
              <a:t>limbický systém</a:t>
            </a:r>
          </a:p>
          <a:p>
            <a:pPr lvl="2"/>
            <a:r>
              <a:rPr lang="cs-CZ" sz="1400" dirty="0"/>
              <a:t>thalamus</a:t>
            </a:r>
          </a:p>
          <a:p>
            <a:pPr lvl="2"/>
            <a:r>
              <a:rPr lang="cs-CZ" sz="1400" dirty="0" err="1"/>
              <a:t>orbitofrontální</a:t>
            </a:r>
            <a:r>
              <a:rPr lang="cs-CZ" sz="1400" dirty="0"/>
              <a:t> kůra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EC838C5-C918-BA40-A003-098ACAE63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6632"/>
            <a:ext cx="1224136" cy="928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778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67744" y="116632"/>
            <a:ext cx="6552728" cy="936104"/>
          </a:xfrm>
        </p:spPr>
        <p:txBody>
          <a:bodyPr/>
          <a:lstStyle/>
          <a:p>
            <a:r>
              <a:rPr lang="cs-CZ" altLang="cs-CZ" sz="2800" dirty="0"/>
              <a:t>NOS II.</a:t>
            </a:r>
            <a:br>
              <a:rPr lang="cs-CZ" altLang="cs-CZ" sz="2800" dirty="0"/>
            </a:br>
            <a:r>
              <a:rPr lang="cs-CZ" altLang="cs-CZ" sz="2800" dirty="0"/>
              <a:t>fyziologie a funkce čichu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268760"/>
            <a:ext cx="8568952" cy="5400600"/>
          </a:xfrm>
        </p:spPr>
        <p:txBody>
          <a:bodyPr/>
          <a:lstStyle/>
          <a:p>
            <a:pPr algn="just">
              <a:buClr>
                <a:srgbClr val="FF0000"/>
              </a:buClr>
            </a:pPr>
            <a:r>
              <a:rPr lang="cs-CZ" sz="2000" dirty="0">
                <a:solidFill>
                  <a:srgbClr val="C00000"/>
                </a:solidFill>
              </a:rPr>
              <a:t>čich</a:t>
            </a:r>
          </a:p>
          <a:p>
            <a:pPr lvl="1" algn="just">
              <a:buClr>
                <a:srgbClr val="FF0000"/>
              </a:buClr>
            </a:pPr>
            <a:r>
              <a:rPr lang="cs-CZ" sz="1600" dirty="0" err="1"/>
              <a:t>chemosenzorická</a:t>
            </a:r>
            <a:r>
              <a:rPr lang="cs-CZ" sz="1600" dirty="0"/>
              <a:t> percepce</a:t>
            </a:r>
            <a:r>
              <a:rPr lang="en-GB" sz="1600" dirty="0"/>
              <a:t> </a:t>
            </a:r>
            <a:r>
              <a:rPr lang="cs-CZ" sz="1600" dirty="0"/>
              <a:t>vnímání látek ze zevního prostředí </a:t>
            </a:r>
          </a:p>
          <a:p>
            <a:pPr lvl="1" algn="just">
              <a:buClr>
                <a:srgbClr val="FF0000"/>
              </a:buClr>
            </a:pPr>
            <a:r>
              <a:rPr lang="cs-CZ" sz="1600" dirty="0"/>
              <a:t>v oblasti nosu a hltanu je zabezpečeno souborně čichem, trigeminálním nervem a chutí</a:t>
            </a:r>
            <a:endParaRPr lang="en-GB" sz="1600" dirty="0"/>
          </a:p>
          <a:p>
            <a:pPr lvl="1" algn="just">
              <a:buClr>
                <a:srgbClr val="FF0000"/>
              </a:buClr>
            </a:pPr>
            <a:r>
              <a:rPr lang="cs-CZ" sz="1600" dirty="0"/>
              <a:t>transport odorantů k čichovému orgánu: </a:t>
            </a:r>
          </a:p>
          <a:p>
            <a:pPr lvl="2" algn="just">
              <a:buClr>
                <a:srgbClr val="FF0000"/>
              </a:buClr>
            </a:pPr>
            <a:r>
              <a:rPr lang="cs-CZ" sz="1400" dirty="0" err="1">
                <a:solidFill>
                  <a:srgbClr val="C00000"/>
                </a:solidFill>
              </a:rPr>
              <a:t>ortonazálně</a:t>
            </a:r>
            <a:r>
              <a:rPr lang="cs-CZ" sz="1400" dirty="0"/>
              <a:t> </a:t>
            </a:r>
          </a:p>
          <a:p>
            <a:pPr lvl="3" algn="just">
              <a:buClr>
                <a:srgbClr val="FF0000"/>
              </a:buClr>
            </a:pPr>
            <a:r>
              <a:rPr lang="cs-CZ" sz="1400" dirty="0"/>
              <a:t>přes vchody nosní u přičichnutí</a:t>
            </a:r>
          </a:p>
          <a:p>
            <a:pPr lvl="3" algn="just">
              <a:buClr>
                <a:srgbClr val="FF0000"/>
              </a:buClr>
            </a:pPr>
            <a:r>
              <a:rPr lang="cs-CZ" sz="1400" dirty="0"/>
              <a:t>vliv: </a:t>
            </a:r>
          </a:p>
          <a:p>
            <a:pPr lvl="4" algn="just">
              <a:buClr>
                <a:srgbClr val="FF0000"/>
              </a:buClr>
            </a:pPr>
            <a:r>
              <a:rPr lang="cs-CZ" sz="1400" dirty="0"/>
              <a:t> tvar nosní dutiny, velikost nosních skořep, septální deformity, velikost a tvar nosní chlopně, síla nádechu </a:t>
            </a:r>
          </a:p>
          <a:p>
            <a:pPr lvl="2" algn="just">
              <a:buClr>
                <a:srgbClr val="FF0000"/>
              </a:buClr>
            </a:pPr>
            <a:r>
              <a:rPr lang="cs-CZ" sz="1400" dirty="0" err="1">
                <a:solidFill>
                  <a:srgbClr val="C00000"/>
                </a:solidFill>
              </a:rPr>
              <a:t>retronazálně</a:t>
            </a:r>
            <a:r>
              <a:rPr lang="cs-CZ" sz="1400" dirty="0"/>
              <a:t> </a:t>
            </a:r>
          </a:p>
          <a:p>
            <a:pPr lvl="3" algn="just">
              <a:buClr>
                <a:srgbClr val="FF0000"/>
              </a:buClr>
            </a:pPr>
            <a:r>
              <a:rPr lang="cs-CZ" sz="1400" dirty="0"/>
              <a:t>při polknutí přes nosohltan a choany </a:t>
            </a:r>
          </a:p>
          <a:p>
            <a:pPr lvl="3" algn="just">
              <a:buClr>
                <a:srgbClr val="FF0000"/>
              </a:buClr>
            </a:pPr>
            <a:r>
              <a:rPr lang="cs-CZ" sz="1400" dirty="0"/>
              <a:t>(nácvik čichu u pacientů po laryngektomii)</a:t>
            </a:r>
          </a:p>
          <a:p>
            <a:pPr lvl="4" algn="just">
              <a:buClr>
                <a:srgbClr val="FF0000"/>
              </a:buClr>
            </a:pPr>
            <a:endParaRPr lang="cs-CZ" sz="1400" dirty="0"/>
          </a:p>
          <a:p>
            <a:pPr algn="just">
              <a:buClr>
                <a:srgbClr val="FF0000"/>
              </a:buClr>
            </a:pPr>
            <a:r>
              <a:rPr lang="cs-CZ" sz="2000" dirty="0">
                <a:solidFill>
                  <a:srgbClr val="C00000"/>
                </a:solidFill>
              </a:rPr>
              <a:t>f</a:t>
            </a:r>
            <a:r>
              <a:rPr lang="en-GB" sz="2000" dirty="0" err="1">
                <a:solidFill>
                  <a:srgbClr val="C00000"/>
                </a:solidFill>
              </a:rPr>
              <a:t>unkce</a:t>
            </a:r>
            <a:r>
              <a:rPr lang="cs-CZ" sz="2000" dirty="0">
                <a:solidFill>
                  <a:srgbClr val="C00000"/>
                </a:solidFill>
              </a:rPr>
              <a:t> čichu</a:t>
            </a:r>
          </a:p>
          <a:p>
            <a:pPr lvl="1" algn="just">
              <a:buClr>
                <a:srgbClr val="FF0000"/>
              </a:buClr>
            </a:pPr>
            <a:r>
              <a:rPr lang="cs-CZ" sz="1600" dirty="0"/>
              <a:t>při hledání a příjmu potravy</a:t>
            </a:r>
          </a:p>
          <a:p>
            <a:pPr lvl="1" algn="just">
              <a:buClr>
                <a:srgbClr val="FF0000"/>
              </a:buClr>
            </a:pPr>
            <a:r>
              <a:rPr lang="cs-CZ" sz="1600" dirty="0"/>
              <a:t>ochranná </a:t>
            </a:r>
          </a:p>
          <a:p>
            <a:pPr lvl="1" algn="just">
              <a:buClr>
                <a:srgbClr val="FF0000"/>
              </a:buClr>
            </a:pPr>
            <a:r>
              <a:rPr lang="cs-CZ" sz="1600" dirty="0"/>
              <a:t>součást sociální komunikace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649BA78-E704-9C44-9FA4-8017BA8F0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6632"/>
            <a:ext cx="1224136" cy="928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741F1F2-6509-1D43-9532-393F9B71E3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020" y="4135860"/>
            <a:ext cx="2644769" cy="212743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94943C70-1AC2-4E43-AC3D-96D428631D8F}"/>
              </a:ext>
            </a:extLst>
          </p:cNvPr>
          <p:cNvSpPr txBox="1"/>
          <p:nvPr/>
        </p:nvSpPr>
        <p:spPr>
          <a:xfrm>
            <a:off x="6167112" y="6263295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 err="1"/>
              <a:t>Ortonazální</a:t>
            </a:r>
            <a:r>
              <a:rPr lang="cs-CZ" sz="1200" i="1" dirty="0"/>
              <a:t> a </a:t>
            </a:r>
            <a:r>
              <a:rPr lang="cs-CZ" sz="1200" i="1" dirty="0" err="1"/>
              <a:t>retronazální</a:t>
            </a:r>
            <a:r>
              <a:rPr lang="cs-CZ" sz="1200" i="1" dirty="0"/>
              <a:t> transport</a:t>
            </a:r>
          </a:p>
          <a:p>
            <a:r>
              <a:rPr lang="cs-CZ" sz="1200" i="1" dirty="0"/>
              <a:t>Zdroj obr.: </a:t>
            </a:r>
            <a:r>
              <a:rPr lang="cs-CZ" sz="1200" i="1" dirty="0" err="1"/>
              <a:t>www.otorinolaryngologie.cz</a:t>
            </a:r>
            <a:endParaRPr lang="cs-CZ" sz="1200" i="1" dirty="0"/>
          </a:p>
        </p:txBody>
      </p:sp>
    </p:spTree>
    <p:extLst>
      <p:ext uri="{BB962C8B-B14F-4D97-AF65-F5344CB8AC3E}">
        <p14:creationId xmlns:p14="http://schemas.microsoft.com/office/powerpoint/2010/main" val="8129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tiv1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Motiv1</Template>
  <TotalTime>9960</TotalTime>
  <Words>5074</Words>
  <Application>Microsoft Macintosh PowerPoint</Application>
  <PresentationFormat>Předvádění na obrazovce (4:3)</PresentationFormat>
  <Paragraphs>933</Paragraphs>
  <Slides>79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79</vt:i4>
      </vt:variant>
    </vt:vector>
  </HeadingPairs>
  <TitlesOfParts>
    <vt:vector size="84" baseType="lpstr">
      <vt:lpstr>Arial</vt:lpstr>
      <vt:lpstr>Calibri</vt:lpstr>
      <vt:lpstr>Times New Roman</vt:lpstr>
      <vt:lpstr>Wingdings</vt:lpstr>
      <vt:lpstr>Motiv1</vt:lpstr>
      <vt:lpstr>Nos II.</vt:lpstr>
      <vt:lpstr>NOS II.</vt:lpstr>
      <vt:lpstr>NOS II.</vt:lpstr>
      <vt:lpstr>NOS II. anatomie čichového orgánu</vt:lpstr>
      <vt:lpstr>NOS II. anatomie čichového orgánu</vt:lpstr>
      <vt:lpstr>NOS II. anatomie čichového orgánu</vt:lpstr>
      <vt:lpstr>NOS II. anatomie čichového orgánu</vt:lpstr>
      <vt:lpstr>NOS II. anatomie čichového orgánu</vt:lpstr>
      <vt:lpstr>NOS II. fyziologie a funkce čichu</vt:lpstr>
      <vt:lpstr>NOS II. diagnostika poruch čichu</vt:lpstr>
      <vt:lpstr>NOS II. diagnostika poruch čichu</vt:lpstr>
      <vt:lpstr>NOS II. poruchy čichu</vt:lpstr>
      <vt:lpstr>NOS II. poruchy čichu</vt:lpstr>
      <vt:lpstr>NOS II. poruchy čichu</vt:lpstr>
      <vt:lpstr>NOS II. poruchy čichu</vt:lpstr>
      <vt:lpstr>NOS II.</vt:lpstr>
      <vt:lpstr>NOS II.  zlomeniny nosních kůstek</vt:lpstr>
      <vt:lpstr>NOS II.  zlomeniny nosních kůstek</vt:lpstr>
      <vt:lpstr>NOS II.  zlomeniny nosních kůstek</vt:lpstr>
      <vt:lpstr>NOS II.  zlomeniny nosních kůstek</vt:lpstr>
      <vt:lpstr>NOS II.  zlomeniny nosních kůstek</vt:lpstr>
      <vt:lpstr>NOS II.  zlomeniny nosních kůstek</vt:lpstr>
      <vt:lpstr>NOS II.  zlomeniny obličejového skeletu</vt:lpstr>
      <vt:lpstr>NOS II.  zlomeniny obličejového skeletu</vt:lpstr>
      <vt:lpstr>NOS II.  zlomeniny obličejového skeletu</vt:lpstr>
      <vt:lpstr>NOS II.  zlomeniny obličejového skeletu</vt:lpstr>
      <vt:lpstr>NOS II.  zlomeniny obličejového skeletu</vt:lpstr>
      <vt:lpstr>NOS II.  zlomeniny obličejového skeletu</vt:lpstr>
      <vt:lpstr>NOS II.  zlomeniny obličejového skeletu</vt:lpstr>
      <vt:lpstr>NOS II.  zlomeniny obličejového skeletu</vt:lpstr>
      <vt:lpstr>NOS II.  zlomeniny obličejového skeletu</vt:lpstr>
      <vt:lpstr>NOS II.</vt:lpstr>
      <vt:lpstr>NOS II.  benigní nádory nosu a PND</vt:lpstr>
      <vt:lpstr>NOS II.  benigní nádory nosu a PND</vt:lpstr>
      <vt:lpstr>NOS II.  benigní nádory nosu a PND</vt:lpstr>
      <vt:lpstr>NOS II.  benigní nádory nosu a PND</vt:lpstr>
      <vt:lpstr>NOS II.  benigní nádory nosu a PND</vt:lpstr>
      <vt:lpstr>NOS II.  benigní nádory nosu a PND</vt:lpstr>
      <vt:lpstr>NOS II.  benigní nádory nosu a PND</vt:lpstr>
      <vt:lpstr>NOS II.  benigní nádory nosu a PND</vt:lpstr>
      <vt:lpstr>NOS II.  benigní nádory nosu a PND</vt:lpstr>
      <vt:lpstr>NOS II.  benigní nádory nosu a PND</vt:lpstr>
      <vt:lpstr>NOS II.  maligní nádory nosu a PND</vt:lpstr>
      <vt:lpstr>NOS II.  maligní nádory nosu a PND</vt:lpstr>
      <vt:lpstr>NOS II.  maligní nádory nosu a PND</vt:lpstr>
      <vt:lpstr>NOS II.  maligní nádory nosu a PND</vt:lpstr>
      <vt:lpstr>NOS II.  maligní nádory nosu a PND</vt:lpstr>
      <vt:lpstr>NOS II.  maligní nádory nosu a PND</vt:lpstr>
      <vt:lpstr>NOS II.  maligní nádory nosu a PND</vt:lpstr>
      <vt:lpstr>NOS II.  maligní nádory nosu a PND</vt:lpstr>
      <vt:lpstr>NOS II.  maligní nádory nosu a PND</vt:lpstr>
      <vt:lpstr>NOS II.  maligní nádory nosu a PND</vt:lpstr>
      <vt:lpstr>NOS II.  maligní nádory nosu a PND</vt:lpstr>
      <vt:lpstr>NOS II.  maligní nádory nosu a PND</vt:lpstr>
      <vt:lpstr>NOS II.  maligní nádory nosu a PND</vt:lpstr>
      <vt:lpstr>NOS II.  maligní nádory nosu a PND</vt:lpstr>
      <vt:lpstr>NOS II.  maligní nádory nosu a PND</vt:lpstr>
      <vt:lpstr>NOS II.</vt:lpstr>
      <vt:lpstr>NOS II. záněty orbity</vt:lpstr>
      <vt:lpstr>NOS II. záněty orbity</vt:lpstr>
      <vt:lpstr>NOS II. záněty orbity</vt:lpstr>
      <vt:lpstr>NOS II. záněty orbity</vt:lpstr>
      <vt:lpstr>NOS II. záněty orbity</vt:lpstr>
      <vt:lpstr>NOS II. záněty orbity</vt:lpstr>
      <vt:lpstr>NOS II. tumory orbity</vt:lpstr>
      <vt:lpstr>NOS II. tumory orbity</vt:lpstr>
      <vt:lpstr>NOS II. tumory orbity</vt:lpstr>
      <vt:lpstr>NOS II. tumory orbity</vt:lpstr>
      <vt:lpstr>NOS II. zlomeniny orbity</vt:lpstr>
      <vt:lpstr>NOS II. zlomeniny orbity</vt:lpstr>
      <vt:lpstr>NOS II. zlomeniny orbity</vt:lpstr>
      <vt:lpstr>NOS II. zlomeniny orbity</vt:lpstr>
      <vt:lpstr>NOS II. zlomeniny orbity</vt:lpstr>
      <vt:lpstr>NOS II. chirurgické přístupy do orbity</vt:lpstr>
      <vt:lpstr>NOS II. chirurgické přístupy do orbity</vt:lpstr>
      <vt:lpstr>NOS II. chirurgické přístupy do orbity</vt:lpstr>
      <vt:lpstr>NOS II. chirurgické přístupy do orbity</vt:lpstr>
      <vt:lpstr>NOS II. chirurgické přístupy do orbity</vt:lpstr>
      <vt:lpstr>Děkuji za pozornost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Břetislav</dc:creator>
  <cp:lastModifiedBy>Tereza Hložková</cp:lastModifiedBy>
  <cp:revision>737</cp:revision>
  <dcterms:created xsi:type="dcterms:W3CDTF">2016-05-29T18:14:43Z</dcterms:created>
  <dcterms:modified xsi:type="dcterms:W3CDTF">2020-12-13T15:44:30Z</dcterms:modified>
</cp:coreProperties>
</file>