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0"/>
  </p:notes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319" r:id="rId40"/>
    <p:sldId id="320" r:id="rId41"/>
    <p:sldId id="286" r:id="rId42"/>
    <p:sldId id="312" r:id="rId43"/>
    <p:sldId id="314" r:id="rId44"/>
    <p:sldId id="278" r:id="rId45"/>
    <p:sldId id="280" r:id="rId46"/>
    <p:sldId id="260" r:id="rId47"/>
    <p:sldId id="316" r:id="rId48"/>
    <p:sldId id="31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1531-2F87-4F93-8E4B-8FC407AD0036}" type="datetimeFigureOut">
              <a:rPr lang="cs-CZ" smtClean="0"/>
              <a:t>15.09.2022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D75A6-D0B5-42F8-8337-723205B653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57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D75A6-D0B5-42F8-8337-723205B6539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15.09.2022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9/15/2022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9/15/2022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9/15/2022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INFEKČNÍ PŘÍČINY NEMOCÍ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Streptokoky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b="1" dirty="0"/>
              <a:t>s. alfa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mutans</a:t>
            </a:r>
            <a:r>
              <a:rPr lang="cs-CZ" dirty="0"/>
              <a:t> – zubní kaz (sacharáza </a:t>
            </a:r>
            <a:r>
              <a:rPr lang="en-US" dirty="0"/>
              <a:t>&gt;</a:t>
            </a:r>
            <a:r>
              <a:rPr lang="cs-CZ" dirty="0"/>
              <a:t> k. mléčná </a:t>
            </a:r>
            <a:r>
              <a:rPr lang="en-US" dirty="0"/>
              <a:t>&gt;</a:t>
            </a:r>
            <a:r>
              <a:rPr lang="cs-CZ" dirty="0"/>
              <a:t> demineralizace)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pneumoniae</a:t>
            </a:r>
            <a:r>
              <a:rPr lang="cs-CZ" dirty="0"/>
              <a:t> = pneumokok (záněty HCD, lobární pneumonie – </a:t>
            </a:r>
            <a:r>
              <a:rPr lang="cs-CZ" dirty="0" err="1"/>
              <a:t>fibrinózní</a:t>
            </a:r>
            <a:r>
              <a:rPr lang="cs-CZ" dirty="0"/>
              <a:t> krupózní zánět, sepse, meningitis)</a:t>
            </a:r>
          </a:p>
          <a:p>
            <a:pPr lvl="1"/>
            <a:r>
              <a:rPr lang="cs-CZ" b="1" dirty="0"/>
              <a:t>s. beta hemolytické</a:t>
            </a:r>
          </a:p>
          <a:p>
            <a:pPr lvl="2"/>
            <a:r>
              <a:rPr lang="cs-CZ" dirty="0"/>
              <a:t>s. </a:t>
            </a:r>
            <a:r>
              <a:rPr lang="cs-CZ" dirty="0" err="1"/>
              <a:t>pyogenes</a:t>
            </a:r>
            <a:r>
              <a:rPr lang="cs-CZ" dirty="0"/>
              <a:t>- angína, spála (</a:t>
            </a:r>
            <a:r>
              <a:rPr lang="cs-CZ" dirty="0" err="1"/>
              <a:t>erytrogenní</a:t>
            </a:r>
            <a:r>
              <a:rPr lang="cs-CZ" dirty="0"/>
              <a:t> toxin), erysipel (růže), sepse. Riziko komplikací - revmatická horečka, </a:t>
            </a:r>
            <a:r>
              <a:rPr lang="cs-CZ" dirty="0" err="1"/>
              <a:t>postinfekční</a:t>
            </a:r>
            <a:r>
              <a:rPr lang="cs-CZ" dirty="0"/>
              <a:t> glomerulonefritida</a:t>
            </a:r>
          </a:p>
          <a:p>
            <a:pPr lvl="3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neisseriové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(g-diplokoky)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n. meningitida – sporadicky, epidemie v dětských kolektivech</a:t>
            </a:r>
          </a:p>
          <a:p>
            <a:pPr lvl="1"/>
            <a:r>
              <a:rPr lang="cs-CZ" dirty="0"/>
              <a:t>vstup nosohltanem</a:t>
            </a:r>
            <a:r>
              <a:rPr lang="en-US" dirty="0"/>
              <a:t> &gt;</a:t>
            </a:r>
            <a:r>
              <a:rPr lang="cs-CZ" dirty="0"/>
              <a:t> meningy</a:t>
            </a:r>
            <a:r>
              <a:rPr lang="en-US" dirty="0"/>
              <a:t> &gt;</a:t>
            </a:r>
            <a:r>
              <a:rPr lang="cs-CZ" dirty="0"/>
              <a:t> !!! m. sepse</a:t>
            </a:r>
          </a:p>
          <a:p>
            <a:pPr lvl="2"/>
            <a:r>
              <a:rPr lang="cs-CZ" dirty="0"/>
              <a:t>krvácení do kůže</a:t>
            </a:r>
          </a:p>
          <a:p>
            <a:pPr lvl="2"/>
            <a:r>
              <a:rPr lang="cs-CZ" dirty="0"/>
              <a:t>krvácení do nadledvin – </a:t>
            </a:r>
            <a:r>
              <a:rPr lang="cs-CZ" dirty="0" err="1"/>
              <a:t>Waterhouse-Friedrichsen</a:t>
            </a:r>
            <a:r>
              <a:rPr lang="cs-CZ" dirty="0"/>
              <a:t> syndrom (DIC)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STD</a:t>
            </a:r>
          </a:p>
          <a:p>
            <a:pPr lvl="1"/>
            <a:r>
              <a:rPr lang="cs-CZ" dirty="0"/>
              <a:t>muži - uretritida</a:t>
            </a:r>
            <a:r>
              <a:rPr lang="en-US" dirty="0"/>
              <a:t> &gt;</a:t>
            </a:r>
            <a:r>
              <a:rPr lang="cs-CZ" dirty="0"/>
              <a:t> prostata</a:t>
            </a:r>
            <a:r>
              <a:rPr lang="en-US" dirty="0"/>
              <a:t> &gt; </a:t>
            </a:r>
            <a:r>
              <a:rPr lang="cs-CZ" dirty="0"/>
              <a:t>semenné váčky</a:t>
            </a:r>
          </a:p>
          <a:p>
            <a:pPr lvl="1"/>
            <a:r>
              <a:rPr lang="cs-CZ" dirty="0"/>
              <a:t>ženy- kolpitida, </a:t>
            </a:r>
            <a:r>
              <a:rPr lang="cs-CZ" dirty="0" err="1"/>
              <a:t>cervicitida</a:t>
            </a:r>
            <a:r>
              <a:rPr lang="en-US" dirty="0"/>
              <a:t> &gt;</a:t>
            </a:r>
            <a:r>
              <a:rPr lang="cs-CZ" dirty="0"/>
              <a:t> endometritida</a:t>
            </a:r>
            <a:r>
              <a:rPr lang="en-US" dirty="0"/>
              <a:t> &gt;</a:t>
            </a:r>
            <a:r>
              <a:rPr lang="cs-CZ" dirty="0"/>
              <a:t> tuby</a:t>
            </a:r>
            <a:r>
              <a:rPr lang="en-US" dirty="0"/>
              <a:t> &gt;</a:t>
            </a:r>
            <a:r>
              <a:rPr lang="cs-CZ" dirty="0"/>
              <a:t> </a:t>
            </a:r>
            <a:r>
              <a:rPr lang="cs-CZ" dirty="0" err="1"/>
              <a:t>ovárium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zánětlivý </a:t>
            </a:r>
            <a:r>
              <a:rPr lang="cs-CZ" dirty="0" err="1"/>
              <a:t>adnextumor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sterilita</a:t>
            </a:r>
          </a:p>
          <a:p>
            <a:pPr marL="457200" lvl="1" indent="0">
              <a:buNone/>
            </a:pPr>
            <a:r>
              <a:rPr lang="cs-CZ" dirty="0"/>
              <a:t>		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200" dirty="0"/>
            </a:br>
            <a:r>
              <a:rPr lang="cs-CZ" altLang="cs-CZ" sz="2800" dirty="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sz="3600" dirty="0"/>
              <a:t>hnisavá </a:t>
            </a:r>
            <a:r>
              <a:rPr lang="cs-CZ" altLang="cs-CZ" sz="3600" dirty="0" err="1"/>
              <a:t>leptomeningitida</a:t>
            </a:r>
            <a:br>
              <a:rPr lang="cs-CZ" altLang="cs-CZ" sz="3600" dirty="0"/>
            </a:br>
            <a:r>
              <a:rPr lang="cs-CZ" altLang="cs-CZ" sz="3600" dirty="0"/>
              <a:t> </a:t>
            </a:r>
            <a:r>
              <a:rPr lang="cs-CZ" altLang="cs-CZ" sz="2800" dirty="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korynebakteriální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/>
              <a:t> </a:t>
            </a:r>
            <a:r>
              <a:rPr lang="cs-CZ" sz="1800" dirty="0"/>
              <a:t>(G+ tyčka)</a:t>
            </a:r>
          </a:p>
          <a:p>
            <a:pPr lvl="1"/>
            <a:r>
              <a:rPr lang="cs-CZ" b="1" dirty="0"/>
              <a:t>Záškrt </a:t>
            </a:r>
          </a:p>
          <a:p>
            <a:pPr lvl="2"/>
            <a:r>
              <a:rPr lang="cs-CZ" dirty="0"/>
              <a:t>přenos vzduchem, dříve epidemie</a:t>
            </a:r>
          </a:p>
          <a:p>
            <a:pPr lvl="2"/>
            <a:r>
              <a:rPr lang="cs-CZ" dirty="0"/>
              <a:t>vyvolává těžké onemocnění HCD s tvorbou pablán</a:t>
            </a:r>
          </a:p>
          <a:p>
            <a:pPr lvl="2"/>
            <a:r>
              <a:rPr lang="cs-CZ" dirty="0" err="1"/>
              <a:t>fibrinózní</a:t>
            </a:r>
            <a:r>
              <a:rPr lang="cs-CZ" dirty="0"/>
              <a:t> povrchový zánět sliznic –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/>
              <a:t>riziko udušení</a:t>
            </a:r>
          </a:p>
          <a:p>
            <a:pPr lvl="2"/>
            <a:r>
              <a:rPr lang="cs-CZ" dirty="0"/>
              <a:t>komplikace: myokarditida, obrna</a:t>
            </a:r>
          </a:p>
          <a:p>
            <a:pPr lvl="2"/>
            <a:r>
              <a:rPr lang="cs-CZ" dirty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 G- bakterií </a:t>
            </a:r>
            <a:r>
              <a:rPr lang="cs-CZ" b="1" dirty="0" err="1"/>
              <a:t>Escherichia</a:t>
            </a:r>
            <a:r>
              <a:rPr lang="cs-CZ" b="1" dirty="0"/>
              <a:t> coli</a:t>
            </a:r>
          </a:p>
          <a:p>
            <a:pPr lvl="1"/>
            <a:r>
              <a:rPr lang="cs-CZ" dirty="0"/>
              <a:t>součást běžné mikrobiální flóry tenkého i tlustého střeva</a:t>
            </a:r>
          </a:p>
          <a:p>
            <a:pPr lvl="1"/>
            <a:endParaRPr lang="cs-CZ" dirty="0"/>
          </a:p>
          <a:p>
            <a:r>
              <a:rPr lang="cs-CZ" dirty="0"/>
              <a:t>infekce </a:t>
            </a:r>
            <a:r>
              <a:rPr lang="cs-CZ" b="1" dirty="0"/>
              <a:t>GIT traktu </a:t>
            </a:r>
            <a:r>
              <a:rPr lang="cs-CZ" dirty="0"/>
              <a:t>- průjmová onemocnění</a:t>
            </a:r>
          </a:p>
          <a:p>
            <a:pPr lvl="1"/>
            <a:r>
              <a:rPr lang="cs-CZ" dirty="0"/>
              <a:t>dle produkovaného toxinu</a:t>
            </a:r>
          </a:p>
          <a:p>
            <a:pPr lvl="2"/>
            <a:r>
              <a:rPr lang="cs-CZ" dirty="0"/>
              <a:t>ETEC: cestovatelské průjmy v tropech</a:t>
            </a:r>
          </a:p>
          <a:p>
            <a:pPr lvl="2"/>
            <a:r>
              <a:rPr lang="cs-CZ" dirty="0"/>
              <a:t>EPEC: těžké průjmy novorozenců a kojenců s dehydratací</a:t>
            </a:r>
          </a:p>
          <a:p>
            <a:pPr lvl="2"/>
            <a:r>
              <a:rPr lang="cs-CZ" dirty="0"/>
              <a:t>EIEC: hemoragické průjmy větších dětí a dospělých s horečkou</a:t>
            </a:r>
            <a:r>
              <a:rPr lang="en-US" dirty="0"/>
              <a:t> </a:t>
            </a:r>
            <a:r>
              <a:rPr lang="cs-CZ" dirty="0"/>
              <a:t>připomínající úplavici</a:t>
            </a:r>
          </a:p>
          <a:p>
            <a:pPr lvl="2"/>
            <a:r>
              <a:rPr lang="cs-CZ" dirty="0"/>
              <a:t>EHEC: </a:t>
            </a:r>
            <a:r>
              <a:rPr lang="cs-CZ" dirty="0" err="1"/>
              <a:t>Ag</a:t>
            </a:r>
            <a:r>
              <a:rPr lang="cs-CZ" dirty="0"/>
              <a:t> O157, produkce </a:t>
            </a:r>
            <a:r>
              <a:rPr lang="cs-CZ" dirty="0" err="1"/>
              <a:t>verotoxinu</a:t>
            </a:r>
            <a:r>
              <a:rPr lang="cs-CZ" dirty="0"/>
              <a:t> - poškození </a:t>
            </a:r>
            <a:r>
              <a:rPr lang="cs-CZ" dirty="0" err="1"/>
              <a:t>ery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agregace trombocytů</a:t>
            </a:r>
            <a:r>
              <a:rPr lang="en-US" dirty="0"/>
              <a:t> &gt;</a:t>
            </a:r>
            <a:r>
              <a:rPr lang="cs-CZ" dirty="0"/>
              <a:t> vznik hyalinních trombů </a:t>
            </a:r>
            <a:r>
              <a:rPr lang="en-US" dirty="0"/>
              <a:t>&gt;&gt;</a:t>
            </a:r>
            <a:r>
              <a:rPr lang="cs-CZ" b="1" dirty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</a:t>
            </a:r>
            <a:r>
              <a:rPr lang="cs-CZ" b="1" dirty="0" err="1"/>
              <a:t>extraintestinální</a:t>
            </a:r>
            <a:r>
              <a:rPr lang="cs-CZ" b="1" dirty="0"/>
              <a:t> </a:t>
            </a:r>
            <a:r>
              <a:rPr lang="cs-CZ" dirty="0"/>
              <a:t>- většinou endogenní při oslabení imunity</a:t>
            </a:r>
          </a:p>
          <a:p>
            <a:pPr lvl="1"/>
            <a:r>
              <a:rPr lang="cs-CZ" dirty="0"/>
              <a:t>většinou neobvyklé sérotypy, odolné k běžným ATB</a:t>
            </a:r>
          </a:p>
          <a:p>
            <a:pPr lvl="1"/>
            <a:r>
              <a:rPr lang="cs-CZ" dirty="0"/>
              <a:t>infekce močových cest</a:t>
            </a:r>
          </a:p>
          <a:p>
            <a:pPr lvl="1"/>
            <a:r>
              <a:rPr lang="cs-CZ" dirty="0"/>
              <a:t>infekce žlučových cest</a:t>
            </a:r>
          </a:p>
          <a:p>
            <a:pPr lvl="1"/>
            <a:r>
              <a:rPr lang="cs-CZ" dirty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salmonelózy 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(g- tyčky)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dirty="0" err="1"/>
              <a:t>typhus</a:t>
            </a:r>
            <a:r>
              <a:rPr lang="cs-CZ" dirty="0"/>
              <a:t> </a:t>
            </a:r>
            <a:r>
              <a:rPr lang="cs-CZ" dirty="0" err="1"/>
              <a:t>abdominalis</a:t>
            </a:r>
            <a:endParaRPr lang="cs-CZ" dirty="0"/>
          </a:p>
          <a:p>
            <a:pPr lvl="1"/>
            <a:r>
              <a:rPr lang="cs-CZ" dirty="0"/>
              <a:t>alimentární nákaza </a:t>
            </a:r>
            <a:r>
              <a:rPr lang="en-US" dirty="0"/>
              <a:t>&gt; </a:t>
            </a:r>
            <a:r>
              <a:rPr lang="cs-CZ" dirty="0"/>
              <a:t>bakteriemie </a:t>
            </a:r>
            <a:r>
              <a:rPr lang="en-US" dirty="0"/>
              <a:t>&gt;</a:t>
            </a:r>
            <a:r>
              <a:rPr lang="cs-CZ" dirty="0"/>
              <a:t> pomnožení ve žlučníku </a:t>
            </a:r>
            <a:r>
              <a:rPr lang="en-US" dirty="0"/>
              <a:t>&gt; </a:t>
            </a:r>
            <a:r>
              <a:rPr lang="cs-CZ" dirty="0"/>
              <a:t>žlučí zpět do střeva</a:t>
            </a:r>
            <a:r>
              <a:rPr lang="en-US" dirty="0"/>
              <a:t> &gt;</a:t>
            </a:r>
            <a:r>
              <a:rPr lang="cs-CZ" dirty="0"/>
              <a:t> maximum zánětu v ileu</a:t>
            </a:r>
          </a:p>
          <a:p>
            <a:pPr lvl="1"/>
            <a:r>
              <a:rPr lang="cs-CZ" dirty="0"/>
              <a:t>stádia nemoci</a:t>
            </a:r>
          </a:p>
          <a:p>
            <a:pPr lvl="2"/>
            <a:r>
              <a:rPr lang="cs-CZ" dirty="0"/>
              <a:t>pomnožení v lymfatické tkání ilea - </a:t>
            </a:r>
            <a:r>
              <a:rPr lang="cs-CZ" dirty="0" err="1"/>
              <a:t>tyfomy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nekrózy a příškvary sliznice </a:t>
            </a:r>
            <a:r>
              <a:rPr lang="en-US" dirty="0"/>
              <a:t>&gt; </a:t>
            </a:r>
            <a:r>
              <a:rPr lang="cs-CZ" dirty="0"/>
              <a:t>vředy </a:t>
            </a:r>
            <a:r>
              <a:rPr lang="en-US" dirty="0"/>
              <a:t>&gt;</a:t>
            </a:r>
            <a:r>
              <a:rPr lang="cs-CZ" dirty="0"/>
              <a:t> hojení</a:t>
            </a:r>
          </a:p>
          <a:p>
            <a:pPr lvl="1"/>
            <a:r>
              <a:rPr lang="cs-CZ" dirty="0"/>
              <a:t>komplikace</a:t>
            </a:r>
          </a:p>
          <a:p>
            <a:pPr lvl="2"/>
            <a:r>
              <a:rPr lang="cs-CZ" dirty="0"/>
              <a:t>perforace, krvácení, nosičství (žlučník)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paratyfus</a:t>
            </a:r>
          </a:p>
          <a:p>
            <a:pPr lvl="1"/>
            <a:r>
              <a:rPr lang="cs-CZ" dirty="0"/>
              <a:t>mírnější průběh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/>
              <a:t>,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- gastroenteritidy</a:t>
            </a:r>
          </a:p>
          <a:p>
            <a:pPr lvl="1"/>
            <a:r>
              <a:rPr lang="cs-CZ" dirty="0"/>
              <a:t>přenos kontaminovanou živočišnou tepelně špatně upravenou potravou</a:t>
            </a:r>
          </a:p>
          <a:p>
            <a:pPr lvl="1"/>
            <a:r>
              <a:rPr lang="cs-CZ" dirty="0"/>
              <a:t>ileum, kolon - eroze a smíšená zánět. celul. LP</a:t>
            </a:r>
          </a:p>
          <a:p>
            <a:pPr lvl="1"/>
            <a:r>
              <a:rPr lang="cs-CZ" dirty="0"/>
              <a:t>komplikace vzácné (meningitis, endokarditis)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anaerobní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kyslíku</a:t>
            </a:r>
          </a:p>
          <a:p>
            <a:pPr lvl="1"/>
            <a:r>
              <a:rPr lang="cs-CZ" dirty="0"/>
              <a:t>pomalý růst</a:t>
            </a:r>
          </a:p>
          <a:p>
            <a:pPr lvl="1"/>
            <a:endParaRPr lang="cs-CZ" dirty="0"/>
          </a:p>
          <a:p>
            <a:r>
              <a:rPr lang="cs-CZ" b="1" dirty="0" err="1"/>
              <a:t>sporulující</a:t>
            </a:r>
            <a:r>
              <a:rPr lang="cs-CZ" b="1" dirty="0"/>
              <a:t> – klostridie </a:t>
            </a:r>
            <a:r>
              <a:rPr lang="cs-CZ" dirty="0"/>
              <a:t>(</a:t>
            </a:r>
            <a:r>
              <a:rPr lang="cs-CZ" dirty="0" err="1"/>
              <a:t>G+tyčky</a:t>
            </a:r>
            <a:r>
              <a:rPr lang="cs-CZ" dirty="0"/>
              <a:t>)</a:t>
            </a:r>
          </a:p>
          <a:p>
            <a:r>
              <a:rPr lang="cs-CZ" dirty="0" err="1"/>
              <a:t>nesporulující</a:t>
            </a:r>
            <a:r>
              <a:rPr lang="cs-CZ" dirty="0"/>
              <a:t>  </a:t>
            </a:r>
          </a:p>
          <a:p>
            <a:pPr lvl="1"/>
            <a:r>
              <a:rPr lang="cs-CZ" dirty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onemocnění v místech, kde je nižší sycení kyslíkem – </a:t>
            </a:r>
            <a:r>
              <a:rPr lang="cs-CZ" b="1" dirty="0"/>
              <a:t>rány</a:t>
            </a:r>
            <a:r>
              <a:rPr lang="cs-CZ" dirty="0"/>
              <a:t> s cizím tělesem, dutiny se sekretem </a:t>
            </a:r>
            <a:r>
              <a:rPr lang="en-US" dirty="0"/>
              <a:t>&gt; </a:t>
            </a:r>
            <a:r>
              <a:rPr lang="cs-CZ" b="1" dirty="0"/>
              <a:t>abscesy, granulomy, píštěle </a:t>
            </a:r>
            <a:r>
              <a:rPr lang="cs-CZ" dirty="0"/>
              <a:t>+ toxemie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infekce způsobené:</a:t>
            </a:r>
          </a:p>
          <a:p>
            <a:pPr lvl="1"/>
            <a:r>
              <a:rPr lang="cs-CZ" dirty="0"/>
              <a:t>bakteriemi</a:t>
            </a:r>
          </a:p>
          <a:p>
            <a:pPr lvl="1"/>
            <a:r>
              <a:rPr lang="cs-CZ" dirty="0"/>
              <a:t>houbami</a:t>
            </a:r>
          </a:p>
          <a:p>
            <a:pPr lvl="1"/>
            <a:r>
              <a:rPr lang="cs-CZ" dirty="0"/>
              <a:t>parazity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 err="1"/>
              <a:t>priony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/>
              <a:t>tetanus </a:t>
            </a:r>
            <a:r>
              <a:rPr lang="cs-CZ" dirty="0"/>
              <a:t>(C.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proniká podél nervů do míchy (přední rohy) </a:t>
            </a:r>
          </a:p>
          <a:p>
            <a:pPr lvl="2"/>
            <a:r>
              <a:rPr lang="cs-CZ" dirty="0"/>
              <a:t>tetanické křeče, </a:t>
            </a:r>
            <a:r>
              <a:rPr lang="cs-CZ" dirty="0" err="1"/>
              <a:t>risus</a:t>
            </a:r>
            <a:r>
              <a:rPr lang="cs-CZ" dirty="0"/>
              <a:t> </a:t>
            </a:r>
            <a:r>
              <a:rPr lang="cs-CZ" dirty="0" err="1"/>
              <a:t>sardonicus</a:t>
            </a:r>
            <a:endParaRPr lang="cs-CZ" dirty="0"/>
          </a:p>
          <a:p>
            <a:pPr lvl="2"/>
            <a:r>
              <a:rPr lang="cs-CZ" dirty="0" err="1"/>
              <a:t>histol</a:t>
            </a:r>
            <a:r>
              <a:rPr lang="cs-CZ" dirty="0"/>
              <a:t>.: </a:t>
            </a:r>
            <a:r>
              <a:rPr lang="cs-CZ" dirty="0" err="1"/>
              <a:t>Zenkerova</a:t>
            </a:r>
            <a:r>
              <a:rPr lang="cs-CZ" dirty="0"/>
              <a:t> vosková nekróza svalů </a:t>
            </a:r>
          </a:p>
          <a:p>
            <a:pPr lvl="1"/>
            <a:r>
              <a:rPr lang="cs-CZ" b="1" dirty="0"/>
              <a:t>plynatá sněť </a:t>
            </a:r>
            <a:r>
              <a:rPr lang="cs-CZ" dirty="0"/>
              <a:t>(C. </a:t>
            </a:r>
            <a:r>
              <a:rPr lang="cs-CZ" dirty="0" err="1"/>
              <a:t>perfringens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gangrena</a:t>
            </a:r>
            <a:r>
              <a:rPr lang="cs-CZ" dirty="0"/>
              <a:t> </a:t>
            </a:r>
            <a:r>
              <a:rPr lang="cs-CZ" dirty="0" err="1"/>
              <a:t>emphysematosa</a:t>
            </a:r>
            <a:endParaRPr lang="cs-CZ" dirty="0"/>
          </a:p>
          <a:p>
            <a:pPr lvl="1"/>
            <a:r>
              <a:rPr lang="cs-CZ" b="1" dirty="0"/>
              <a:t>botulismus </a:t>
            </a:r>
            <a:r>
              <a:rPr lang="cs-CZ" dirty="0"/>
              <a:t>(C. </a:t>
            </a:r>
            <a:r>
              <a:rPr lang="cs-CZ" dirty="0" err="1"/>
              <a:t>botulinum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toxin ze špatně tepelně upravených konzerv</a:t>
            </a:r>
          </a:p>
          <a:p>
            <a:pPr lvl="2"/>
            <a:r>
              <a:rPr lang="cs-CZ" dirty="0"/>
              <a:t>diplopie, poruchy polykání, svalové obrny </a:t>
            </a:r>
            <a:r>
              <a:rPr lang="en-US" dirty="0"/>
              <a:t>&gt;</a:t>
            </a:r>
            <a:r>
              <a:rPr lang="cs-CZ" dirty="0"/>
              <a:t> smrt</a:t>
            </a:r>
          </a:p>
          <a:p>
            <a:pPr lvl="1"/>
            <a:r>
              <a:rPr lang="cs-CZ" b="1" dirty="0" err="1"/>
              <a:t>pseudomembranózní</a:t>
            </a:r>
            <a:r>
              <a:rPr lang="cs-CZ" b="1" dirty="0"/>
              <a:t> kolitida</a:t>
            </a:r>
            <a:r>
              <a:rPr lang="cs-CZ" dirty="0"/>
              <a:t> (C. </a:t>
            </a:r>
            <a:r>
              <a:rPr lang="cs-CZ" dirty="0" err="1"/>
              <a:t>difficile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po ATB terapii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kern="1200" dirty="0" err="1"/>
              <a:t>Pseudomembranózní</a:t>
            </a:r>
            <a:r>
              <a:rPr lang="cs-CZ" sz="3200" kern="1200" dirty="0"/>
              <a:t> kolitida </a:t>
            </a:r>
            <a:r>
              <a:rPr lang="cs-CZ" sz="2400" kern="1200" dirty="0"/>
              <a:t>(etiologie </a:t>
            </a:r>
            <a:r>
              <a:rPr lang="cs-CZ" sz="2400" kern="1200" dirty="0" err="1"/>
              <a:t>Clostridie</a:t>
            </a:r>
            <a:r>
              <a:rPr lang="cs-CZ" sz="2400" kern="1200" dirty="0"/>
              <a:t>)</a:t>
            </a:r>
            <a:endParaRPr lang="cs-CZ" sz="2400" dirty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aktinomykóza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aktinomycety (A. </a:t>
            </a:r>
            <a:r>
              <a:rPr lang="cs-CZ" dirty="0" err="1"/>
              <a:t>israeli</a:t>
            </a:r>
            <a:r>
              <a:rPr lang="cs-CZ" dirty="0"/>
              <a:t>) G+ vláknité bakterie </a:t>
            </a:r>
            <a:r>
              <a:rPr lang="en-US" dirty="0"/>
              <a:t>&gt;</a:t>
            </a:r>
            <a:r>
              <a:rPr lang="cs-CZ" dirty="0"/>
              <a:t> aktinomykotické drúzy</a:t>
            </a:r>
            <a:endParaRPr lang="cs-CZ" sz="2400" dirty="0"/>
          </a:p>
          <a:p>
            <a:r>
              <a:rPr lang="cs-CZ" dirty="0"/>
              <a:t>běžně v  dutině ústní, v </a:t>
            </a:r>
            <a:r>
              <a:rPr lang="cs-CZ" dirty="0" err="1"/>
              <a:t>periodontu</a:t>
            </a:r>
            <a:r>
              <a:rPr lang="cs-CZ" dirty="0"/>
              <a:t> při paradentóze</a:t>
            </a:r>
          </a:p>
          <a:p>
            <a:r>
              <a:rPr lang="cs-CZ" dirty="0"/>
              <a:t>chronický aktivní zánět</a:t>
            </a:r>
          </a:p>
          <a:p>
            <a:pPr lvl="1"/>
            <a:r>
              <a:rPr lang="cs-CZ" b="1" u="sng" dirty="0" err="1">
                <a:solidFill>
                  <a:srgbClr val="FF0000"/>
                </a:solidFill>
              </a:rPr>
              <a:t>cervikofaciální</a:t>
            </a:r>
            <a:r>
              <a:rPr lang="cs-CZ" b="1" u="sng" dirty="0">
                <a:solidFill>
                  <a:srgbClr val="FF0000"/>
                </a:solidFill>
              </a:rPr>
              <a:t> forma</a:t>
            </a:r>
            <a:endParaRPr lang="cs-CZ" b="1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zánětlivý infiltrát v DÚ, tkáň velmi </a:t>
            </a:r>
            <a:r>
              <a:rPr lang="cs-CZ" u="sng" dirty="0"/>
              <a:t>tuhá</a:t>
            </a:r>
          </a:p>
          <a:p>
            <a:pPr lvl="2"/>
            <a:r>
              <a:rPr lang="cs-CZ" dirty="0"/>
              <a:t>postiženy měkké tkáně i mandibula, časté kožní </a:t>
            </a:r>
            <a:r>
              <a:rPr lang="cs-CZ" u="sng" dirty="0"/>
              <a:t>píštěle</a:t>
            </a:r>
          </a:p>
          <a:p>
            <a:pPr lvl="1"/>
            <a:r>
              <a:rPr lang="cs-CZ" b="1" dirty="0" err="1"/>
              <a:t>intrathorakální</a:t>
            </a:r>
            <a:r>
              <a:rPr lang="cs-CZ" dirty="0"/>
              <a:t> - postiženy plíce</a:t>
            </a:r>
          </a:p>
          <a:p>
            <a:pPr lvl="1"/>
            <a:r>
              <a:rPr lang="cs-CZ" b="1" dirty="0"/>
              <a:t>abdominální </a:t>
            </a:r>
            <a:r>
              <a:rPr lang="cs-CZ" dirty="0"/>
              <a:t>- zdroj: </a:t>
            </a:r>
            <a:r>
              <a:rPr lang="cs-CZ" b="1" dirty="0"/>
              <a:t>IUD</a:t>
            </a:r>
            <a:r>
              <a:rPr lang="cs-CZ" dirty="0"/>
              <a:t> (zánětlivý </a:t>
            </a:r>
            <a:r>
              <a:rPr lang="cs-CZ" dirty="0" err="1"/>
              <a:t>adnextumor</a:t>
            </a:r>
            <a:r>
              <a:rPr lang="cs-CZ" dirty="0"/>
              <a:t> ! sterilita) </a:t>
            </a:r>
            <a:r>
              <a:rPr lang="cs-CZ" dirty="0" err="1"/>
              <a:t>appendix</a:t>
            </a:r>
            <a:r>
              <a:rPr lang="cs-CZ" dirty="0"/>
              <a:t>, plíce- provalením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houbové infekce způsobené </a:t>
            </a:r>
            <a:r>
              <a:rPr lang="cs-CZ" dirty="0" err="1"/>
              <a:t>mikromycetami</a:t>
            </a:r>
            <a:r>
              <a:rPr lang="cs-CZ" dirty="0"/>
              <a:t> tvořenými </a:t>
            </a:r>
            <a:r>
              <a:rPr lang="cs-CZ" dirty="0" err="1"/>
              <a:t>septovanými</a:t>
            </a:r>
            <a:r>
              <a:rPr lang="cs-CZ" dirty="0"/>
              <a:t> či </a:t>
            </a:r>
            <a:r>
              <a:rPr lang="cs-CZ" dirty="0" err="1"/>
              <a:t>neseptovanými</a:t>
            </a:r>
            <a:r>
              <a:rPr lang="cs-CZ" dirty="0"/>
              <a:t> </a:t>
            </a:r>
            <a:r>
              <a:rPr lang="cs-CZ" dirty="0" err="1"/>
              <a:t>myceliemi</a:t>
            </a:r>
            <a:endParaRPr lang="cs-CZ" dirty="0"/>
          </a:p>
          <a:p>
            <a:r>
              <a:rPr lang="cs-CZ" dirty="0"/>
              <a:t>dělení</a:t>
            </a:r>
          </a:p>
          <a:p>
            <a:pPr lvl="1"/>
            <a:r>
              <a:rPr lang="cs-CZ" dirty="0"/>
              <a:t>povrchové (</a:t>
            </a:r>
            <a:r>
              <a:rPr lang="cs-CZ" dirty="0" err="1"/>
              <a:t>dermatomytózy</a:t>
            </a:r>
            <a:r>
              <a:rPr lang="cs-CZ" dirty="0"/>
              <a:t> - kůže, adnexa)</a:t>
            </a:r>
          </a:p>
          <a:p>
            <a:pPr lvl="1"/>
            <a:r>
              <a:rPr lang="cs-CZ" b="1" dirty="0"/>
              <a:t>hluboké</a:t>
            </a:r>
            <a:r>
              <a:rPr lang="cs-CZ" dirty="0"/>
              <a:t> (orgánové, systémové včetně postižení kůže; </a:t>
            </a:r>
            <a:r>
              <a:rPr lang="cs-CZ" dirty="0" err="1"/>
              <a:t>imunokompromitovaní</a:t>
            </a:r>
            <a:r>
              <a:rPr lang="cs-CZ" dirty="0"/>
              <a:t>)</a:t>
            </a:r>
          </a:p>
          <a:p>
            <a:r>
              <a:rPr lang="cs-CZ" dirty="0"/>
              <a:t>diagnostika v tkáňových preparátech</a:t>
            </a:r>
          </a:p>
          <a:p>
            <a:pPr lvl="1"/>
            <a:r>
              <a:rPr lang="cs-CZ" dirty="0"/>
              <a:t>speciální barvení - PAS, </a:t>
            </a:r>
            <a:r>
              <a:rPr lang="cs-CZ" dirty="0" err="1"/>
              <a:t>Grocott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/>
              <a:t>(C. </a:t>
            </a:r>
            <a:r>
              <a:rPr lang="cs-CZ" dirty="0" err="1"/>
              <a:t>albicans</a:t>
            </a:r>
            <a:r>
              <a:rPr lang="cs-CZ" dirty="0"/>
              <a:t>, ….) </a:t>
            </a:r>
          </a:p>
          <a:p>
            <a:pPr lvl="1"/>
            <a:r>
              <a:rPr lang="cs-CZ" dirty="0"/>
              <a:t>C. </a:t>
            </a:r>
            <a:r>
              <a:rPr lang="cs-CZ" dirty="0" err="1"/>
              <a:t>albicans</a:t>
            </a:r>
            <a:r>
              <a:rPr lang="cs-CZ" dirty="0"/>
              <a:t>- potenciální patogen u </a:t>
            </a:r>
            <a:r>
              <a:rPr lang="cs-CZ" dirty="0" err="1"/>
              <a:t>imunokompromitovaných</a:t>
            </a:r>
            <a:r>
              <a:rPr lang="cs-CZ" dirty="0"/>
              <a:t>, existence i vysoce virulentních kmenů napadajících zdravé</a:t>
            </a:r>
          </a:p>
          <a:p>
            <a:pPr lvl="1"/>
            <a:r>
              <a:rPr lang="cs-CZ" dirty="0"/>
              <a:t>tvoří pablánu</a:t>
            </a:r>
          </a:p>
          <a:p>
            <a:pPr lvl="1"/>
            <a:r>
              <a:rPr lang="cs-CZ" dirty="0"/>
              <a:t>př.: stomatitida (soor), ezofagitida, vulvovaginitidy (! pro plod), bronchopulmonální formy</a:t>
            </a:r>
          </a:p>
          <a:p>
            <a:pPr lvl="1"/>
            <a:r>
              <a:rPr lang="cs-CZ" dirty="0"/>
              <a:t>při hematogenní diseminaci: </a:t>
            </a:r>
            <a:r>
              <a:rPr lang="cs-CZ" dirty="0" err="1"/>
              <a:t>ledviny,mozek</a:t>
            </a:r>
            <a:r>
              <a:rPr lang="cs-CZ" dirty="0"/>
              <a:t>, </a:t>
            </a:r>
            <a:r>
              <a:rPr lang="cs-CZ" dirty="0" err="1"/>
              <a:t>játtra</a:t>
            </a:r>
            <a:r>
              <a:rPr lang="cs-CZ" dirty="0"/>
              <a:t>, plíce (</a:t>
            </a:r>
            <a:r>
              <a:rPr lang="cs-CZ" dirty="0" err="1"/>
              <a:t>granulomatózní</a:t>
            </a:r>
            <a:r>
              <a:rPr lang="cs-CZ" dirty="0"/>
              <a:t> ložiska)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mykotická ezofagitida </a:t>
            </a:r>
            <a:br>
              <a:rPr lang="cs-CZ" dirty="0"/>
            </a:br>
            <a:r>
              <a:rPr lang="cs-CZ" sz="3200" dirty="0"/>
              <a:t>přehled</a:t>
            </a:r>
            <a:r>
              <a:rPr lang="cs-CZ" sz="3200" dirty="0">
                <a:latin typeface="Arial" charset="0"/>
              </a:rPr>
              <a:t> </a:t>
            </a:r>
            <a:r>
              <a:rPr lang="cs-CZ" sz="3200" dirty="0"/>
              <a:t>(</a:t>
            </a:r>
            <a:r>
              <a:rPr lang="cs-CZ" sz="3200" dirty="0" err="1"/>
              <a:t>grocott</a:t>
            </a:r>
            <a:r>
              <a:rPr lang="cs-CZ" sz="3200" dirty="0"/>
              <a:t>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/>
              <a:t> (mnoho druhů)</a:t>
            </a:r>
          </a:p>
          <a:p>
            <a:pPr lvl="1"/>
            <a:r>
              <a:rPr lang="cs-CZ" dirty="0" err="1"/>
              <a:t>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přenos vzduchem/ alimentárně (podestýlka, trus ptáků, prach..)</a:t>
            </a:r>
          </a:p>
          <a:p>
            <a:pPr lvl="1"/>
            <a:r>
              <a:rPr lang="cs-CZ" dirty="0"/>
              <a:t>postižení plic (hemoragické pneumonie s infarkty - </a:t>
            </a:r>
            <a:r>
              <a:rPr lang="cs-CZ" dirty="0" err="1"/>
              <a:t>angiotropismus</a:t>
            </a:r>
            <a:r>
              <a:rPr lang="cs-CZ" dirty="0"/>
              <a:t> s trombózami)</a:t>
            </a:r>
          </a:p>
          <a:p>
            <a:pPr lvl="1"/>
            <a:r>
              <a:rPr lang="cs-CZ" dirty="0"/>
              <a:t>postižení mozku - zdroj očnice, sinusy, střední ucho…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hluboké mykózy</a:t>
            </a:r>
            <a:br>
              <a:rPr lang="cs-CZ" b="1" dirty="0">
                <a:solidFill>
                  <a:schemeClr val="accent5">
                    <a:lumMod val="75000"/>
                  </a:schemeClr>
                </a:solidFill>
              </a:rPr>
            </a:b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/>
              <a:t> (rody </a:t>
            </a:r>
            <a:r>
              <a:rPr lang="cs-CZ" dirty="0" err="1"/>
              <a:t>Mucor</a:t>
            </a:r>
            <a:r>
              <a:rPr lang="cs-CZ" dirty="0"/>
              <a:t>, </a:t>
            </a:r>
            <a:r>
              <a:rPr lang="cs-CZ" dirty="0" err="1"/>
              <a:t>Rhizopus</a:t>
            </a:r>
            <a:r>
              <a:rPr lang="cs-CZ" dirty="0"/>
              <a:t>…)</a:t>
            </a:r>
          </a:p>
          <a:p>
            <a:pPr lvl="1"/>
            <a:r>
              <a:rPr lang="cs-CZ" dirty="0" err="1"/>
              <a:t>neseptovaná</a:t>
            </a:r>
            <a:r>
              <a:rPr lang="cs-CZ" dirty="0"/>
              <a:t> mycelia</a:t>
            </a:r>
          </a:p>
          <a:p>
            <a:pPr lvl="1"/>
            <a:r>
              <a:rPr lang="cs-CZ" dirty="0"/>
              <a:t>plicní a </a:t>
            </a:r>
            <a:r>
              <a:rPr lang="cs-CZ" dirty="0" err="1"/>
              <a:t>rhinocerebrální</a:t>
            </a:r>
            <a:r>
              <a:rPr lang="cs-CZ" dirty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P.carinii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progresivní intersticiální pneumonie s vysokou mortalitou </a:t>
            </a:r>
          </a:p>
          <a:p>
            <a:pPr lvl="1"/>
            <a:r>
              <a:rPr lang="cs-CZ" dirty="0"/>
              <a:t>u osob s poruchou celulární imunity (AIDS), u nedonošenců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/>
              <a:t> (C. </a:t>
            </a:r>
            <a:r>
              <a:rPr lang="cs-CZ" dirty="0" err="1"/>
              <a:t>neoformans</a:t>
            </a:r>
            <a:r>
              <a:rPr lang="cs-CZ" dirty="0"/>
              <a:t> - kvasinka)</a:t>
            </a:r>
          </a:p>
          <a:p>
            <a:pPr lvl="1"/>
            <a:r>
              <a:rPr lang="cs-CZ" dirty="0"/>
              <a:t>výskyt: půda, rostliny, živočichové</a:t>
            </a:r>
          </a:p>
          <a:p>
            <a:pPr lvl="1"/>
            <a:r>
              <a:rPr lang="cs-CZ" dirty="0"/>
              <a:t>nejčastěji postižení plic a CNS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dirty="0" err="1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606" y="1554162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43608" y="1700808"/>
            <a:ext cx="666375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cs-CZ" sz="1400" b="0" dirty="0">
                <a:solidFill>
                  <a:schemeClr val="tx1"/>
                </a:solidFill>
                <a:latin typeface="Arial" charset="0"/>
              </a:rPr>
              <a:t>. Pěnité hmoty </a:t>
            </a:r>
            <a:r>
              <a:rPr lang="cs-CZ" sz="1400" b="0" dirty="0" err="1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Trichomoniáza</a:t>
            </a:r>
          </a:p>
          <a:p>
            <a:pPr lvl="1"/>
            <a:r>
              <a:rPr lang="cs-CZ" dirty="0" err="1"/>
              <a:t>Trichomonas</a:t>
            </a:r>
            <a:r>
              <a:rPr lang="cs-CZ" dirty="0"/>
              <a:t> </a:t>
            </a:r>
            <a:r>
              <a:rPr lang="cs-CZ" dirty="0" err="1"/>
              <a:t>vaginalis</a:t>
            </a:r>
            <a:endParaRPr lang="cs-CZ" dirty="0"/>
          </a:p>
          <a:p>
            <a:pPr lvl="1"/>
            <a:r>
              <a:rPr lang="cs-CZ" dirty="0"/>
              <a:t>hnisavé kolpitidy STD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/>
              <a:t>Toxoplazma</a:t>
            </a:r>
            <a:r>
              <a:rPr lang="cs-CZ" dirty="0"/>
              <a:t> </a:t>
            </a:r>
            <a:r>
              <a:rPr lang="cs-CZ" dirty="0" err="1"/>
              <a:t>gondii</a:t>
            </a:r>
            <a:endParaRPr lang="cs-CZ" dirty="0"/>
          </a:p>
          <a:p>
            <a:pPr lvl="1"/>
            <a:r>
              <a:rPr lang="cs-CZ" dirty="0"/>
              <a:t>antropozoonóza (oocysty přenášené z trusu koček-definitivní hostitel; mezihostitel vepř, králík, ovce, člověk)</a:t>
            </a:r>
          </a:p>
          <a:p>
            <a:pPr lvl="1"/>
            <a:r>
              <a:rPr lang="cs-CZ" dirty="0"/>
              <a:t>přenos alimentární, </a:t>
            </a:r>
            <a:r>
              <a:rPr lang="cs-CZ" dirty="0" err="1"/>
              <a:t>transplacentární</a:t>
            </a:r>
            <a:endParaRPr lang="cs-CZ" dirty="0"/>
          </a:p>
          <a:p>
            <a:pPr lvl="2"/>
            <a:r>
              <a:rPr lang="cs-CZ" dirty="0"/>
              <a:t>rizika pro plod: potrat, poškozený mozek, oči; encefalomyelitis s </a:t>
            </a:r>
            <a:r>
              <a:rPr lang="cs-CZ" dirty="0" err="1"/>
              <a:t>pseudocystami</a:t>
            </a:r>
            <a:r>
              <a:rPr lang="cs-CZ" dirty="0"/>
              <a:t> a nekrózami; epilepsie</a:t>
            </a:r>
          </a:p>
          <a:p>
            <a:pPr lvl="2"/>
            <a:r>
              <a:rPr lang="cs-CZ" dirty="0"/>
              <a:t>rizika pro ostatní: </a:t>
            </a:r>
            <a:r>
              <a:rPr lang="cs-CZ" dirty="0" err="1"/>
              <a:t>toxoplazmová</a:t>
            </a:r>
            <a:r>
              <a:rPr lang="cs-CZ" dirty="0"/>
              <a:t> </a:t>
            </a:r>
            <a:r>
              <a:rPr lang="cs-CZ" dirty="0" err="1"/>
              <a:t>granulomatózní</a:t>
            </a:r>
            <a:r>
              <a:rPr lang="cs-CZ" dirty="0"/>
              <a:t> </a:t>
            </a:r>
            <a:r>
              <a:rPr lang="cs-CZ" dirty="0" err="1"/>
              <a:t>lymfadenitis</a:t>
            </a:r>
            <a:r>
              <a:rPr lang="cs-CZ" dirty="0"/>
              <a:t>; osoby s poruchami imunity: encefalomyelitis, pneumonie, myokarditis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/>
              <a:t>Entamoeba</a:t>
            </a:r>
            <a:r>
              <a:rPr lang="cs-CZ" dirty="0"/>
              <a:t> </a:t>
            </a:r>
            <a:r>
              <a:rPr lang="cs-CZ" dirty="0" err="1"/>
              <a:t>histolitica</a:t>
            </a:r>
            <a:endParaRPr lang="cs-CZ" dirty="0"/>
          </a:p>
          <a:p>
            <a:pPr lvl="1"/>
            <a:r>
              <a:rPr lang="cs-CZ" dirty="0"/>
              <a:t>těžké průjmy s ulceracemi střeva a abscesy jater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/>
              <a:t>původce </a:t>
            </a:r>
            <a:r>
              <a:rPr lang="cs-CZ" dirty="0" err="1"/>
              <a:t>Plasmodia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, </a:t>
            </a:r>
            <a:r>
              <a:rPr lang="cs-CZ" dirty="0" err="1"/>
              <a:t>vivax</a:t>
            </a:r>
            <a:r>
              <a:rPr lang="cs-CZ" dirty="0"/>
              <a:t>, </a:t>
            </a:r>
            <a:r>
              <a:rPr lang="cs-CZ" dirty="0" err="1"/>
              <a:t>ovale</a:t>
            </a:r>
            <a:r>
              <a:rPr lang="cs-CZ" dirty="0"/>
              <a:t>, </a:t>
            </a:r>
            <a:r>
              <a:rPr lang="cs-CZ" dirty="0" err="1"/>
              <a:t>malariae</a:t>
            </a:r>
            <a:r>
              <a:rPr lang="cs-CZ" dirty="0"/>
              <a:t>….)</a:t>
            </a:r>
          </a:p>
          <a:p>
            <a:pPr lvl="1"/>
            <a:r>
              <a:rPr lang="cs-CZ" dirty="0"/>
              <a:t>přenos moskyty druhu </a:t>
            </a:r>
            <a:r>
              <a:rPr lang="cs-CZ" dirty="0" err="1"/>
              <a:t>Anopheles</a:t>
            </a:r>
            <a:endParaRPr lang="cs-CZ" dirty="0"/>
          </a:p>
          <a:p>
            <a:pPr lvl="1"/>
            <a:r>
              <a:rPr lang="cs-CZ" dirty="0"/>
              <a:t>celosvětový výskyt, ročně zemře až 1,5 milionů lidí</a:t>
            </a:r>
          </a:p>
          <a:p>
            <a:pPr lvl="1"/>
            <a:r>
              <a:rPr lang="cs-CZ" dirty="0"/>
              <a:t>nepohlavní vývoj v lidském těle: krev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 err="1"/>
              <a:t>hepatocyty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množení parazita a zánik </a:t>
            </a:r>
            <a:r>
              <a:rPr lang="cs-CZ" dirty="0" err="1"/>
              <a:t>hc</a:t>
            </a:r>
            <a:r>
              <a:rPr lang="cs-CZ" dirty="0"/>
              <a:t> </a:t>
            </a:r>
            <a:r>
              <a:rPr lang="en-US" dirty="0"/>
              <a:t>&gt;</a:t>
            </a:r>
            <a:r>
              <a:rPr lang="cs-CZ" dirty="0"/>
              <a:t> erytrocyty – pomnožení a rozpad </a:t>
            </a:r>
            <a:r>
              <a:rPr lang="cs-CZ" dirty="0" err="1"/>
              <a:t>ery</a:t>
            </a:r>
            <a:r>
              <a:rPr lang="cs-CZ" dirty="0"/>
              <a:t> = horečky, zimnice, třesavka v cyklech </a:t>
            </a:r>
            <a:r>
              <a:rPr lang="en-US" dirty="0"/>
              <a:t>&gt;</a:t>
            </a:r>
            <a:r>
              <a:rPr lang="cs-CZ" dirty="0"/>
              <a:t> nakažení moskyta při sání krve</a:t>
            </a:r>
          </a:p>
          <a:p>
            <a:pPr lvl="1"/>
            <a:r>
              <a:rPr lang="cs-CZ" dirty="0"/>
              <a:t>současně aktivace systému mononukleárních fagocytů: zvětšení jater a sleziny; při shlukování </a:t>
            </a:r>
            <a:r>
              <a:rPr lang="cs-CZ" dirty="0" err="1"/>
              <a:t>ery</a:t>
            </a:r>
            <a:r>
              <a:rPr lang="cs-CZ" dirty="0"/>
              <a:t> (p. </a:t>
            </a:r>
            <a:r>
              <a:rPr lang="cs-CZ" dirty="0" err="1"/>
              <a:t>falciparum</a:t>
            </a:r>
            <a:r>
              <a:rPr lang="cs-CZ" dirty="0"/>
              <a:t>) mozkové ischemie, myokarditis, DIC </a:t>
            </a:r>
            <a:r>
              <a:rPr lang="en-US" dirty="0"/>
              <a:t>&gt;</a:t>
            </a:r>
            <a:r>
              <a:rPr lang="cs-CZ" dirty="0"/>
              <a:t> !+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/>
              <a:t>Enterobius</a:t>
            </a:r>
            <a:r>
              <a:rPr lang="cs-CZ" dirty="0"/>
              <a:t> </a:t>
            </a:r>
            <a:r>
              <a:rPr lang="cs-CZ" dirty="0" err="1"/>
              <a:t>vermicularis</a:t>
            </a:r>
            <a:r>
              <a:rPr lang="cs-CZ" dirty="0"/>
              <a:t> (</a:t>
            </a:r>
            <a:r>
              <a:rPr lang="cs-CZ" dirty="0" err="1"/>
              <a:t>nejč</a:t>
            </a:r>
            <a:r>
              <a:rPr lang="cs-CZ" dirty="0"/>
              <a:t>. střevní parazit u nás – roup dětský) </a:t>
            </a:r>
          </a:p>
          <a:p>
            <a:pPr lvl="1"/>
            <a:r>
              <a:rPr lang="cs-CZ" dirty="0"/>
              <a:t>přenos fekálně orální cestou</a:t>
            </a:r>
          </a:p>
          <a:p>
            <a:pPr lvl="1"/>
            <a:r>
              <a:rPr lang="cs-CZ" dirty="0" err="1"/>
              <a:t>appendicopathia</a:t>
            </a:r>
            <a:r>
              <a:rPr lang="cs-CZ" dirty="0"/>
              <a:t> </a:t>
            </a:r>
            <a:r>
              <a:rPr lang="cs-CZ" dirty="0" err="1"/>
              <a:t>oxyurica</a:t>
            </a:r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/>
              <a:t>Ascaris</a:t>
            </a:r>
            <a:r>
              <a:rPr lang="cs-CZ" dirty="0"/>
              <a:t> </a:t>
            </a:r>
            <a:r>
              <a:rPr lang="cs-CZ" dirty="0" err="1"/>
              <a:t>lumbricoides</a:t>
            </a:r>
            <a:r>
              <a:rPr lang="cs-CZ" dirty="0"/>
              <a:t> – škrkavka dětská</a:t>
            </a:r>
          </a:p>
          <a:p>
            <a:pPr lvl="1"/>
            <a:r>
              <a:rPr lang="cs-CZ" dirty="0"/>
              <a:t>rozvojové země</a:t>
            </a:r>
          </a:p>
          <a:p>
            <a:pPr lvl="1"/>
            <a:r>
              <a:rPr lang="cs-CZ" dirty="0"/>
              <a:t>přenos vajíček potravou či vodou</a:t>
            </a:r>
          </a:p>
          <a:p>
            <a:pPr lvl="1"/>
            <a:r>
              <a:rPr lang="cs-CZ" dirty="0"/>
              <a:t>larvy v tenkém střevě </a:t>
            </a:r>
            <a:r>
              <a:rPr lang="en-US" dirty="0"/>
              <a:t>&gt;</a:t>
            </a:r>
            <a:r>
              <a:rPr lang="cs-CZ" dirty="0"/>
              <a:t> krví do srdce a plic – </a:t>
            </a:r>
            <a:r>
              <a:rPr lang="cs-CZ" dirty="0" err="1"/>
              <a:t>škrkavková</a:t>
            </a:r>
            <a:r>
              <a:rPr lang="cs-CZ" dirty="0"/>
              <a:t> pneumonie, </a:t>
            </a:r>
            <a:r>
              <a:rPr lang="cs-CZ" dirty="0" err="1"/>
              <a:t>Löfflerův</a:t>
            </a:r>
            <a:r>
              <a:rPr lang="cs-CZ" dirty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Parazitární </a:t>
            </a:r>
            <a:r>
              <a:rPr lang="cs-CZ" sz="2800" dirty="0" err="1"/>
              <a:t>apendikopatie</a:t>
            </a:r>
            <a:r>
              <a:rPr lang="cs-CZ" sz="2800" dirty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/>
              <a:t>T. </a:t>
            </a:r>
            <a:r>
              <a:rPr lang="cs-CZ" dirty="0" err="1"/>
              <a:t>saginata</a:t>
            </a:r>
            <a:r>
              <a:rPr lang="cs-CZ" dirty="0"/>
              <a:t> (hovězí maso)</a:t>
            </a:r>
          </a:p>
          <a:p>
            <a:pPr lvl="1"/>
            <a:r>
              <a:rPr lang="cs-CZ" dirty="0"/>
              <a:t>T. </a:t>
            </a:r>
            <a:r>
              <a:rPr lang="cs-CZ" dirty="0" err="1"/>
              <a:t>solium</a:t>
            </a:r>
            <a:r>
              <a:rPr lang="cs-CZ" dirty="0"/>
              <a:t> (vepř)= cysticerkóza</a:t>
            </a:r>
          </a:p>
          <a:p>
            <a:pPr lvl="2"/>
            <a:r>
              <a:rPr lang="cs-CZ" dirty="0"/>
              <a:t>mezihostitel: vepř, skot, člověk</a:t>
            </a:r>
          </a:p>
          <a:p>
            <a:pPr lvl="2"/>
            <a:r>
              <a:rPr lang="cs-CZ" dirty="0"/>
              <a:t>definitivní hostitel (i člověk) postižení střeva; malé potíže</a:t>
            </a:r>
          </a:p>
          <a:p>
            <a:pPr lvl="2"/>
            <a:r>
              <a:rPr lang="cs-CZ" dirty="0"/>
              <a:t>mezihostitel !!! v orgánech a ve svalech (u člověka i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mozku, míše, oku, plících, srdci</a:t>
            </a:r>
            <a:r>
              <a:rPr lang="cs-CZ" dirty="0"/>
              <a:t>…) váčkovitá larva- boubel</a:t>
            </a:r>
          </a:p>
          <a:p>
            <a:pPr lvl="2"/>
            <a:r>
              <a:rPr lang="cs-CZ" dirty="0"/>
              <a:t>infekce pozřením nedostatečně upraveného masa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granulosus</a:t>
            </a:r>
            <a:r>
              <a:rPr lang="cs-CZ" dirty="0"/>
              <a:t> (měchožil zhoubný)</a:t>
            </a:r>
          </a:p>
          <a:p>
            <a:pPr lvl="2"/>
            <a:r>
              <a:rPr lang="cs-CZ" dirty="0"/>
              <a:t>psovité šelmy</a:t>
            </a:r>
          </a:p>
          <a:p>
            <a:pPr lvl="2"/>
            <a:r>
              <a:rPr lang="cs-CZ" dirty="0"/>
              <a:t>přenos </a:t>
            </a:r>
            <a:r>
              <a:rPr lang="cs-CZ" b="1" dirty="0"/>
              <a:t>larev</a:t>
            </a:r>
            <a:r>
              <a:rPr lang="cs-CZ" dirty="0"/>
              <a:t> do mezihostitele (člověk) potravou – tenké střevo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játra </a:t>
            </a:r>
            <a:r>
              <a:rPr lang="cs-CZ" dirty="0"/>
              <a:t>(cysty). Riziko ruptury a alergické anafylaktické reakce</a:t>
            </a:r>
          </a:p>
          <a:p>
            <a:pPr lvl="1"/>
            <a:r>
              <a:rPr lang="cs-CZ" dirty="0"/>
              <a:t>E. </a:t>
            </a:r>
            <a:r>
              <a:rPr lang="cs-CZ" dirty="0" err="1"/>
              <a:t>multilocularis</a:t>
            </a:r>
            <a:endParaRPr lang="cs-CZ" dirty="0"/>
          </a:p>
          <a:p>
            <a:pPr lvl="2"/>
            <a:r>
              <a:rPr lang="cs-CZ" dirty="0"/>
              <a:t>liška, vlk, pes – Evropa, Sibiř, Kanada</a:t>
            </a:r>
          </a:p>
          <a:p>
            <a:pPr lvl="2"/>
            <a:r>
              <a:rPr lang="cs-CZ" dirty="0"/>
              <a:t>přenos obdobný </a:t>
            </a:r>
            <a:r>
              <a:rPr lang="en-US" dirty="0"/>
              <a:t>&gt;</a:t>
            </a:r>
            <a:r>
              <a:rPr lang="cs-CZ" dirty="0"/>
              <a:t> mnohokomorové cysty 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játrech a plících </a:t>
            </a:r>
            <a:r>
              <a:rPr lang="cs-CZ" dirty="0"/>
              <a:t>bez pouzdra</a:t>
            </a:r>
            <a:r>
              <a:rPr lang="en-US" dirty="0"/>
              <a:t> &gt;</a:t>
            </a:r>
            <a:r>
              <a:rPr lang="cs-CZ" dirty="0"/>
              <a:t> riziko metastazování, </a:t>
            </a:r>
            <a:r>
              <a:rPr lang="cs-CZ" dirty="0" err="1"/>
              <a:t>dif</a:t>
            </a:r>
            <a:r>
              <a:rPr lang="cs-CZ" dirty="0"/>
              <a:t>. </a:t>
            </a:r>
            <a:r>
              <a:rPr lang="cs-CZ" dirty="0" err="1"/>
              <a:t>dg.tumor</a:t>
            </a:r>
            <a:r>
              <a:rPr lang="cs-CZ" dirty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charakteristika</a:t>
            </a:r>
          </a:p>
          <a:p>
            <a:pPr lvl="1"/>
            <a:r>
              <a:rPr lang="cs-CZ" dirty="0"/>
              <a:t>závislost na žijící buňce, ve které se množí</a:t>
            </a:r>
          </a:p>
          <a:p>
            <a:pPr lvl="1"/>
            <a:r>
              <a:rPr lang="cs-CZ" dirty="0"/>
              <a:t>pouze 1 druh NK: DNK x RNK</a:t>
            </a:r>
          </a:p>
          <a:p>
            <a:pPr lvl="1"/>
            <a:r>
              <a:rPr lang="cs-CZ" dirty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/>
              <a:t>cesty infekce</a:t>
            </a:r>
          </a:p>
          <a:p>
            <a:pPr lvl="1"/>
            <a:r>
              <a:rPr lang="cs-CZ" dirty="0"/>
              <a:t>RT (RS virus, chřipka)</a:t>
            </a:r>
          </a:p>
          <a:p>
            <a:pPr lvl="1"/>
            <a:r>
              <a:rPr lang="cs-CZ" dirty="0"/>
              <a:t>GIT (hepatitis, poliomyelitis)</a:t>
            </a:r>
          </a:p>
          <a:p>
            <a:pPr lvl="1"/>
            <a:r>
              <a:rPr lang="cs-CZ" dirty="0" err="1"/>
              <a:t>transplacentární</a:t>
            </a:r>
            <a:r>
              <a:rPr lang="cs-CZ" dirty="0"/>
              <a:t> (CMV, zarděnky)</a:t>
            </a:r>
          </a:p>
          <a:p>
            <a:pPr lvl="1"/>
            <a:r>
              <a:rPr lang="cs-CZ" dirty="0"/>
              <a:t>krví, krevními deriváty, tělními tekutinami (hepatitidy, HIV)</a:t>
            </a:r>
          </a:p>
          <a:p>
            <a:pPr lvl="1"/>
            <a:r>
              <a:rPr lang="cs-CZ" dirty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projevy virové infekce</a:t>
            </a:r>
          </a:p>
          <a:p>
            <a:pPr lvl="1"/>
            <a:r>
              <a:rPr lang="cs-CZ" dirty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infiltrátu dominují lymfocyty</a:t>
            </a:r>
          </a:p>
          <a:p>
            <a:pPr lvl="1"/>
            <a:r>
              <a:rPr lang="cs-CZ" dirty="0"/>
              <a:t>někdy tvorba inkluzí – intranukleárních (CMV), </a:t>
            </a:r>
            <a:r>
              <a:rPr lang="cs-CZ" dirty="0" err="1"/>
              <a:t>intracytoplazmatické</a:t>
            </a:r>
            <a:r>
              <a:rPr lang="cs-CZ" dirty="0"/>
              <a:t> (rabies)</a:t>
            </a:r>
          </a:p>
          <a:p>
            <a:pPr lvl="1"/>
            <a:r>
              <a:rPr lang="cs-CZ" dirty="0"/>
              <a:t>někdy tvorba mnohojaderných buněk (spalničky, zarděnky, RSV)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VIRY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/>
              <a:t>typy infekcí:</a:t>
            </a:r>
          </a:p>
          <a:p>
            <a:pPr lvl="2"/>
            <a:r>
              <a:rPr lang="cs-CZ" sz="2400" b="1" dirty="0"/>
              <a:t>akutní </a:t>
            </a:r>
            <a:r>
              <a:rPr lang="cs-CZ" sz="2400" dirty="0"/>
              <a:t>(chřipka) </a:t>
            </a:r>
          </a:p>
          <a:p>
            <a:pPr lvl="3"/>
            <a:r>
              <a:rPr lang="cs-CZ" dirty="0"/>
              <a:t>krátká inkubační doma, trvání dny (týdny)</a:t>
            </a:r>
          </a:p>
          <a:p>
            <a:pPr lvl="2"/>
            <a:r>
              <a:rPr lang="cs-CZ" sz="2400" b="1" dirty="0"/>
              <a:t>chronické</a:t>
            </a:r>
            <a:r>
              <a:rPr lang="cs-CZ" sz="2400" dirty="0"/>
              <a:t> (HPV)</a:t>
            </a:r>
          </a:p>
          <a:p>
            <a:pPr lvl="3"/>
            <a:r>
              <a:rPr lang="cs-CZ" dirty="0"/>
              <a:t>roky, někdy </a:t>
            </a:r>
            <a:r>
              <a:rPr lang="cs-CZ" dirty="0" err="1"/>
              <a:t>spontální</a:t>
            </a:r>
            <a:r>
              <a:rPr lang="cs-CZ" dirty="0"/>
              <a:t> vymizení, jindy progrese v </a:t>
            </a:r>
            <a:r>
              <a:rPr lang="cs-CZ" dirty="0" err="1"/>
              <a:t>neoplázii</a:t>
            </a:r>
            <a:endParaRPr lang="cs-CZ" dirty="0"/>
          </a:p>
          <a:p>
            <a:pPr lvl="2"/>
            <a:r>
              <a:rPr lang="cs-CZ" sz="2400" b="1" dirty="0"/>
              <a:t>latentní</a:t>
            </a:r>
            <a:r>
              <a:rPr lang="cs-CZ" sz="2400" dirty="0"/>
              <a:t> (HSV)</a:t>
            </a:r>
          </a:p>
          <a:p>
            <a:pPr lvl="3"/>
            <a:r>
              <a:rPr lang="cs-CZ" dirty="0"/>
              <a:t>po iniciálním </a:t>
            </a:r>
            <a:r>
              <a:rPr lang="cs-CZ" dirty="0" err="1"/>
              <a:t>infektu</a:t>
            </a:r>
            <a:r>
              <a:rPr lang="cs-CZ" dirty="0"/>
              <a:t> různě </a:t>
            </a:r>
            <a:r>
              <a:rPr lang="cs-CZ" dirty="0" err="1"/>
              <a:t>dlouhlé</a:t>
            </a:r>
            <a:r>
              <a:rPr lang="cs-CZ" dirty="0"/>
              <a:t> bezpříznakové latentní období, při snížení imunity reaktivace</a:t>
            </a:r>
          </a:p>
          <a:p>
            <a:pPr lvl="2"/>
            <a:r>
              <a:rPr lang="cs-CZ" sz="2400" b="1" dirty="0"/>
              <a:t>perzistující</a:t>
            </a:r>
            <a:r>
              <a:rPr lang="cs-CZ" sz="2400" dirty="0"/>
              <a:t> (CMV)</a:t>
            </a:r>
          </a:p>
          <a:p>
            <a:pPr lvl="3"/>
            <a:r>
              <a:rPr lang="cs-CZ" dirty="0"/>
              <a:t>tvorba virionů v infikovaných buňkách (inkluze), ale bezpříznakové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Akutní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Variola</a:t>
            </a:r>
          </a:p>
          <a:p>
            <a:r>
              <a:rPr lang="cs-CZ" dirty="0" err="1"/>
              <a:t>Varicella</a:t>
            </a:r>
            <a:r>
              <a:rPr lang="cs-CZ" dirty="0"/>
              <a:t>/ herpes </a:t>
            </a:r>
            <a:r>
              <a:rPr lang="cs-CZ" dirty="0" err="1"/>
              <a:t>zoster</a:t>
            </a:r>
            <a:endParaRPr lang="cs-CZ" dirty="0"/>
          </a:p>
          <a:p>
            <a:r>
              <a:rPr lang="cs-CZ" dirty="0"/>
              <a:t>HSV - př. latentní infekce viz orální patologie</a:t>
            </a:r>
          </a:p>
          <a:p>
            <a:r>
              <a:rPr lang="cs-CZ" dirty="0"/>
              <a:t>EBV - infekční mononukleóza</a:t>
            </a:r>
          </a:p>
          <a:p>
            <a:r>
              <a:rPr lang="cs-CZ" dirty="0"/>
              <a:t>CMV - př. perzistující infekce ! přenosu na plod, ! generalizace u </a:t>
            </a:r>
            <a:r>
              <a:rPr lang="cs-CZ" dirty="0" err="1"/>
              <a:t>imunokompromitovaných</a:t>
            </a:r>
            <a:endParaRPr lang="cs-CZ" dirty="0"/>
          </a:p>
          <a:p>
            <a:r>
              <a:rPr lang="cs-CZ" dirty="0"/>
              <a:t>Spalničky (</a:t>
            </a:r>
            <a:r>
              <a:rPr lang="cs-CZ" dirty="0" err="1"/>
              <a:t>morbilli</a:t>
            </a:r>
            <a:r>
              <a:rPr lang="cs-CZ" dirty="0"/>
              <a:t>)</a:t>
            </a:r>
          </a:p>
          <a:p>
            <a:r>
              <a:rPr lang="cs-CZ" dirty="0"/>
              <a:t>RSV- </a:t>
            </a:r>
            <a:r>
              <a:rPr lang="cs-CZ" dirty="0" err="1"/>
              <a:t>Adamsova</a:t>
            </a:r>
            <a:r>
              <a:rPr lang="cs-CZ" dirty="0"/>
              <a:t> pneumonie</a:t>
            </a:r>
          </a:p>
          <a:p>
            <a:r>
              <a:rPr lang="cs-CZ" dirty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koronavirové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obalené RNA viry</a:t>
            </a:r>
          </a:p>
          <a:p>
            <a:r>
              <a:rPr lang="cs-CZ" dirty="0"/>
              <a:t>infikují obratlovce (hlavní rezervoár netopýři)</a:t>
            </a:r>
          </a:p>
          <a:p>
            <a:r>
              <a:rPr lang="cs-CZ" b="1" dirty="0">
                <a:solidFill>
                  <a:srgbClr val="C00000"/>
                </a:solidFill>
              </a:rPr>
              <a:t>běžné</a:t>
            </a:r>
            <a:r>
              <a:rPr lang="cs-CZ" dirty="0"/>
              <a:t> lidské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nízká virulence</a:t>
            </a:r>
          </a:p>
          <a:p>
            <a:pPr lvl="1"/>
            <a:r>
              <a:rPr lang="cs-CZ" dirty="0"/>
              <a:t>mírné infekce HCD</a:t>
            </a:r>
          </a:p>
          <a:p>
            <a:r>
              <a:rPr lang="cs-CZ" b="1" dirty="0">
                <a:solidFill>
                  <a:srgbClr val="C00000"/>
                </a:solidFill>
              </a:rPr>
              <a:t>vysoce patogenní </a:t>
            </a:r>
            <a:r>
              <a:rPr lang="cs-CZ" dirty="0" err="1"/>
              <a:t>koronaviry</a:t>
            </a:r>
            <a:endParaRPr lang="cs-CZ" dirty="0"/>
          </a:p>
          <a:p>
            <a:pPr lvl="1"/>
            <a:r>
              <a:rPr lang="cs-CZ" dirty="0"/>
              <a:t>epidemie SARS-</a:t>
            </a:r>
            <a:r>
              <a:rPr lang="cs-CZ" dirty="0" err="1"/>
              <a:t>CoV</a:t>
            </a:r>
            <a:r>
              <a:rPr lang="cs-CZ" dirty="0"/>
              <a:t> 2003 (cibetky, netopýři)  R4</a:t>
            </a:r>
          </a:p>
          <a:p>
            <a:pPr lvl="1"/>
            <a:r>
              <a:rPr lang="cs-CZ" dirty="0"/>
              <a:t>epidemie MERS-</a:t>
            </a:r>
            <a:r>
              <a:rPr lang="cs-CZ" dirty="0" err="1"/>
              <a:t>CoV</a:t>
            </a:r>
            <a:r>
              <a:rPr lang="cs-CZ" dirty="0"/>
              <a:t> 2012-2013 (velbloudi, netopýři) R1</a:t>
            </a:r>
          </a:p>
          <a:p>
            <a:pPr lvl="1"/>
            <a:r>
              <a:rPr lang="cs-CZ" dirty="0"/>
              <a:t>epidemie </a:t>
            </a:r>
            <a:r>
              <a:rPr lang="cs-CZ" dirty="0" err="1"/>
              <a:t>Covid</a:t>
            </a:r>
            <a:r>
              <a:rPr lang="cs-CZ" dirty="0"/>
              <a:t> 19 2019-?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49986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/>
              <a:t>bakteriální toxiny v krvi po vstřebání z potravy (stafylokoky), po poranění (Clostridium </a:t>
            </a:r>
            <a:r>
              <a:rPr lang="cs-CZ" dirty="0" err="1"/>
              <a:t>tetani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alimentární </a:t>
            </a:r>
            <a:r>
              <a:rPr lang="cs-CZ" dirty="0" err="1"/>
              <a:t>enterotoxikóza</a:t>
            </a:r>
            <a:r>
              <a:rPr lang="cs-CZ" dirty="0"/>
              <a:t> (hodiny)</a:t>
            </a:r>
          </a:p>
          <a:p>
            <a:pPr lvl="1"/>
            <a:r>
              <a:rPr lang="cs-CZ" dirty="0"/>
              <a:t>regresivní změny parenchymových orgánů (játra, srdce, ledviny) různého stupně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data pouze informační, mění se….</a:t>
            </a:r>
          </a:p>
          <a:p>
            <a:r>
              <a:rPr lang="cs-CZ" dirty="0"/>
              <a:t>reprodukční faktor R 2,5-2,8?</a:t>
            </a:r>
          </a:p>
          <a:p>
            <a:r>
              <a:rPr lang="cs-CZ" dirty="0"/>
              <a:t>80% velmi mírný průběh</a:t>
            </a:r>
          </a:p>
          <a:p>
            <a:r>
              <a:rPr lang="cs-CZ" dirty="0"/>
              <a:t>až 1/5 vyžaduje lékařskou péči, 5% ECMO</a:t>
            </a:r>
          </a:p>
          <a:p>
            <a:r>
              <a:rPr lang="cs-CZ" dirty="0"/>
              <a:t>náhlé šíření v prostředí bez komunitní imunity- hrozí kolaps zdravotnictví! i ve vyspělých státech</a:t>
            </a:r>
          </a:p>
          <a:p>
            <a:r>
              <a:rPr lang="cs-CZ" dirty="0"/>
              <a:t>nezbytná </a:t>
            </a:r>
            <a:r>
              <a:rPr lang="cs-CZ" dirty="0" err="1"/>
              <a:t>barierová</a:t>
            </a:r>
            <a:r>
              <a:rPr lang="cs-CZ" dirty="0"/>
              <a:t> opatření!</a:t>
            </a:r>
          </a:p>
          <a:p>
            <a:r>
              <a:rPr lang="cs-CZ" dirty="0"/>
              <a:t>rezervoár asi netopýři</a:t>
            </a:r>
          </a:p>
          <a:p>
            <a:r>
              <a:rPr lang="cs-CZ" dirty="0"/>
              <a:t>luskouni a hadi: mezihostitele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725870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Chronické 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HPV</a:t>
            </a:r>
          </a:p>
          <a:p>
            <a:pPr lvl="1"/>
            <a:r>
              <a:rPr lang="cs-CZ" dirty="0" err="1"/>
              <a:t>low</a:t>
            </a:r>
            <a:r>
              <a:rPr lang="cs-CZ" dirty="0"/>
              <a:t> risk HPV</a:t>
            </a:r>
          </a:p>
          <a:p>
            <a:pPr lvl="1"/>
            <a:r>
              <a:rPr lang="cs-CZ" dirty="0" err="1"/>
              <a:t>high</a:t>
            </a:r>
            <a:r>
              <a:rPr lang="cs-CZ" dirty="0"/>
              <a:t> risk HPV (16,18,31,33,35) </a:t>
            </a:r>
          </a:p>
          <a:p>
            <a:pPr lvl="1"/>
            <a:r>
              <a:rPr lang="cs-CZ" dirty="0"/>
              <a:t>vztah k onkogenezi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genitálu a nádory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oblasti - bude odpřednášeno</a:t>
            </a:r>
          </a:p>
          <a:p>
            <a:endParaRPr lang="cs-CZ" dirty="0"/>
          </a:p>
          <a:p>
            <a:r>
              <a:rPr lang="cs-CZ" dirty="0"/>
              <a:t>Hepatitidy (akutní i chronické infekce):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cs-CZ" altLang="cs-CZ" dirty="0" err="1">
                <a:effectLst/>
              </a:rPr>
              <a:t>Condyloma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accuminatum</a:t>
            </a:r>
            <a:endParaRPr lang="cs-CZ" altLang="cs-CZ" dirty="0">
              <a:effectLst/>
            </a:endParaRP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/>
              <a:t>Dysplázie</a:t>
            </a:r>
            <a:r>
              <a:rPr lang="cs-CZ" sz="3200" dirty="0"/>
              <a:t> děložního čípku </a:t>
            </a:r>
            <a:r>
              <a:rPr lang="cs-CZ" sz="2800" dirty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918882"/>
            <a:chOff x="829" y="1071"/>
            <a:chExt cx="4102" cy="3275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55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</a:t>
              </a:r>
              <a:r>
                <a:rPr lang="cs-CZ" sz="16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atypie v dolních 2/3 šíře epitelu, </a:t>
              </a:r>
              <a:r>
                <a:rPr lang="cs-CZ" sz="16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koilocytóza</a:t>
              </a:r>
              <a:r>
                <a:rPr lang="cs-CZ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HIV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dirty="0"/>
          </a:p>
          <a:p>
            <a:pPr lvl="0"/>
            <a:r>
              <a:rPr lang="cs-CZ" dirty="0"/>
              <a:t>HIV </a:t>
            </a:r>
            <a:r>
              <a:rPr lang="cs-CZ" b="1" dirty="0"/>
              <a:t>typ 1</a:t>
            </a:r>
            <a:r>
              <a:rPr lang="cs-CZ" dirty="0"/>
              <a:t> a 2 (retrovirus); 1981</a:t>
            </a:r>
          </a:p>
          <a:p>
            <a:pPr lvl="1"/>
            <a:r>
              <a:rPr lang="cs-CZ" dirty="0"/>
              <a:t>nyní 37 milionů HIV+</a:t>
            </a:r>
          </a:p>
          <a:p>
            <a:pPr lvl="1"/>
            <a:r>
              <a:rPr lang="cs-CZ" dirty="0"/>
              <a:t>většina v subsaharské Africe, 40 % žen a lidí mezi 5-24 lety</a:t>
            </a:r>
          </a:p>
          <a:p>
            <a:pPr lvl="1"/>
            <a:r>
              <a:rPr lang="cs-CZ" dirty="0"/>
              <a:t>v ČR do 2019: 3000 případů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kojení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cílové </a:t>
            </a:r>
            <a:r>
              <a:rPr lang="cs-CZ" dirty="0" err="1"/>
              <a:t>bb</a:t>
            </a:r>
            <a:r>
              <a:rPr lang="cs-CZ" dirty="0"/>
              <a:t>: CD4+ T lymfocyty, makrofágy a dendritické </a:t>
            </a:r>
            <a:r>
              <a:rPr lang="cs-CZ" dirty="0" err="1"/>
              <a:t>bb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stádia </a:t>
            </a:r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hiv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Akutní 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/>
              <a:t>) 3-4 týdny po infekci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stádium </a:t>
            </a:r>
            <a:r>
              <a:rPr lang="cs-CZ" dirty="0"/>
              <a:t>(i několik let)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pocení,…) </a:t>
            </a:r>
          </a:p>
          <a:p>
            <a:pPr lvl="1"/>
            <a:r>
              <a:rPr lang="cs-CZ" dirty="0"/>
              <a:t>signifikantní pokles CD4 lymfocytů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prionové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PRION</a:t>
            </a:r>
            <a:r>
              <a:rPr lang="cs-CZ" dirty="0"/>
              <a:t> (</a:t>
            </a:r>
            <a:r>
              <a:rPr lang="cs-CZ" dirty="0" err="1"/>
              <a:t>proteinaceous</a:t>
            </a:r>
            <a:r>
              <a:rPr lang="cs-CZ" dirty="0"/>
              <a:t> 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particle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normální fyziologický v řadě buněk = nestabilní</a:t>
            </a:r>
          </a:p>
          <a:p>
            <a:pPr lvl="1"/>
            <a:r>
              <a:rPr lang="cs-CZ" dirty="0"/>
              <a:t>abnormální= s pozměněnou konformací; stabilní, neodbouratelný; původce </a:t>
            </a:r>
            <a:r>
              <a:rPr lang="cs-CZ" dirty="0" err="1"/>
              <a:t>prionóz</a:t>
            </a:r>
            <a:r>
              <a:rPr lang="cs-CZ" dirty="0"/>
              <a:t> </a:t>
            </a:r>
          </a:p>
          <a:p>
            <a:r>
              <a:rPr lang="cs-CZ" dirty="0"/>
              <a:t>Papua Nová Guinea - kanibalové - KURU</a:t>
            </a:r>
          </a:p>
          <a:p>
            <a:r>
              <a:rPr lang="cs-CZ" dirty="0" err="1"/>
              <a:t>Creutzfelt</a:t>
            </a:r>
            <a:r>
              <a:rPr lang="cs-CZ" dirty="0"/>
              <a:t>-Jakob (JCD)</a:t>
            </a:r>
          </a:p>
          <a:p>
            <a:pPr lvl="1"/>
            <a:r>
              <a:rPr lang="cs-CZ" dirty="0"/>
              <a:t>sporadicky, familiárně, </a:t>
            </a:r>
            <a:r>
              <a:rPr lang="cs-CZ" dirty="0" err="1"/>
              <a:t>iatrogenně</a:t>
            </a:r>
            <a:endParaRPr lang="cs-CZ" dirty="0"/>
          </a:p>
          <a:p>
            <a:pPr lvl="1"/>
            <a:r>
              <a:rPr lang="cs-CZ" dirty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 dirty="0" err="1"/>
              <a:t>c</a:t>
            </a:r>
            <a:r>
              <a:rPr lang="cs-CZ" altLang="cs-CZ" sz="3200" dirty="0" err="1">
                <a:effectLst/>
              </a:rPr>
              <a:t>reutzfeldtova-jacobova</a:t>
            </a:r>
            <a:r>
              <a:rPr lang="cs-CZ" altLang="cs-CZ" sz="3200" dirty="0">
                <a:effectLst/>
              </a:rPr>
              <a:t> nemoc</a:t>
            </a:r>
            <a:endParaRPr lang="cs-CZ" altLang="cs-CZ" sz="2400" dirty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POZORNOST!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824536" cy="2808312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/>
              <a:t>systémová odpověď organismu (SIRS) na generalizovanou infekci, spojená s dysfunkcí orgánů</a:t>
            </a:r>
          </a:p>
          <a:p>
            <a:pPr lvl="1"/>
            <a:r>
              <a:rPr lang="cs-CZ" dirty="0"/>
              <a:t>život ohrožující stav </a:t>
            </a:r>
          </a:p>
          <a:p>
            <a:pPr lvl="2"/>
            <a:r>
              <a:rPr lang="cs-CZ" dirty="0" err="1"/>
              <a:t>nejč</a:t>
            </a:r>
            <a:r>
              <a:rPr lang="cs-CZ" dirty="0"/>
              <a:t>. pyogenní infekce – </a:t>
            </a:r>
            <a:r>
              <a:rPr lang="cs-CZ" dirty="0" err="1"/>
              <a:t>hemolyt</a:t>
            </a:r>
            <a:r>
              <a:rPr lang="cs-CZ" dirty="0"/>
              <a:t>. streptokoky a stafylokoky</a:t>
            </a:r>
          </a:p>
          <a:p>
            <a:pPr lvl="2"/>
            <a:endParaRPr lang="cs-CZ" dirty="0"/>
          </a:p>
          <a:p>
            <a:r>
              <a:rPr lang="cs-CZ" b="1" dirty="0"/>
              <a:t>m</a:t>
            </a:r>
            <a:r>
              <a:rPr lang="en-US" b="1" dirty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/>
              <a:t>y </a:t>
            </a:r>
            <a:r>
              <a:rPr lang="en-US" b="1" dirty="0" err="1"/>
              <a:t>sepse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801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SIRS – syndrom systémové zánětlivé odpovědi</a:t>
            </a:r>
            <a:endParaRPr lang="cs-CZ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endParaRPr lang="cs-CZ" dirty="0"/>
          </a:p>
          <a:p>
            <a:pPr lvl="1"/>
            <a:r>
              <a:rPr lang="cs-CZ" dirty="0"/>
              <a:t>v 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</a:rPr>
              <a:t>reakce s tvorbou </a:t>
            </a:r>
            <a:r>
              <a:rPr lang="cs-CZ" sz="2100" b="1" dirty="0" err="1">
                <a:solidFill>
                  <a:schemeClr val="accent1">
                    <a:lumMod val="75000"/>
                  </a:schemeClr>
                </a:solidFill>
              </a:rPr>
              <a:t>cytokinů</a:t>
            </a:r>
            <a:endParaRPr lang="cs-CZ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cs-CZ" b="1" dirty="0"/>
          </a:p>
          <a:p>
            <a:pPr lvl="1"/>
            <a:r>
              <a:rPr lang="cs-CZ" b="1" dirty="0"/>
              <a:t>silná </a:t>
            </a:r>
            <a:r>
              <a:rPr lang="cs-CZ" dirty="0"/>
              <a:t>cytokinová reakce</a:t>
            </a:r>
            <a:r>
              <a:rPr lang="en-US" dirty="0"/>
              <a:t> &gt;</a:t>
            </a:r>
            <a:r>
              <a:rPr lang="cs-CZ" dirty="0"/>
              <a:t> rychlá aktivace makrofágů a granulocytů 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smrt většiny mikrobů </a:t>
            </a:r>
            <a:r>
              <a:rPr lang="cs-CZ" dirty="0"/>
              <a:t>&gt;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pozdní fáze - k sepsi nedochází, </a:t>
            </a:r>
            <a:r>
              <a:rPr lang="cs-CZ" b="1" dirty="0"/>
              <a:t>množství </a:t>
            </a:r>
            <a:r>
              <a:rPr lang="cs-CZ" b="1" dirty="0" err="1"/>
              <a:t>cytokinů</a:t>
            </a:r>
            <a:r>
              <a:rPr lang="cs-CZ" b="1" dirty="0"/>
              <a:t> klesá </a:t>
            </a:r>
            <a:r>
              <a:rPr lang="en-US" dirty="0"/>
              <a:t>&gt; </a:t>
            </a:r>
            <a:r>
              <a:rPr lang="cs-CZ" dirty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b="1" dirty="0"/>
              <a:t>nedostatečná</a:t>
            </a:r>
            <a:r>
              <a:rPr lang="cs-CZ" dirty="0"/>
              <a:t> cytokinová reakce </a:t>
            </a:r>
            <a:r>
              <a:rPr lang="en-US" dirty="0"/>
              <a:t>&gt; </a:t>
            </a:r>
            <a:r>
              <a:rPr lang="cs-CZ" dirty="0"/>
              <a:t>malá reakce makrofágů a granulocytů </a:t>
            </a:r>
            <a:r>
              <a:rPr lang="en-US" dirty="0"/>
              <a:t>&gt;</a:t>
            </a:r>
            <a:r>
              <a:rPr lang="cs-CZ" dirty="0"/>
              <a:t> pozdní fáze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/>
              <a:t> &gt;</a:t>
            </a:r>
            <a:r>
              <a:rPr lang="cs-CZ" dirty="0"/>
              <a:t> výrazně se </a:t>
            </a:r>
            <a:r>
              <a:rPr lang="cs-CZ" b="1" dirty="0"/>
              <a:t>zvyšuje hladina </a:t>
            </a:r>
            <a:r>
              <a:rPr lang="cs-CZ" b="1" dirty="0" err="1"/>
              <a:t>cytokinů</a:t>
            </a:r>
            <a:r>
              <a:rPr lang="cs-CZ" dirty="0"/>
              <a:t>  </a:t>
            </a:r>
            <a:r>
              <a:rPr lang="en-US" dirty="0"/>
              <a:t>&gt;&gt;&gt; </a:t>
            </a:r>
            <a:r>
              <a:rPr lang="cs-CZ" dirty="0"/>
              <a:t>systémová reakce na zánět = </a:t>
            </a:r>
            <a:r>
              <a:rPr lang="cs-CZ" b="1" dirty="0">
                <a:solidFill>
                  <a:srgbClr val="C00000"/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   riziko vyčerpání a zhroucení imunitního systému </a:t>
            </a:r>
          </a:p>
          <a:p>
            <a:pPr marL="365760" lvl="1" indent="0">
              <a:buNone/>
            </a:pPr>
            <a:r>
              <a:rPr lang="cs-CZ" dirty="0"/>
              <a:t>    </a:t>
            </a:r>
            <a:r>
              <a:rPr lang="en-US" dirty="0"/>
              <a:t>&gt; </a:t>
            </a:r>
            <a:r>
              <a:rPr lang="cs-CZ" dirty="0"/>
              <a:t>septický 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/>
              <a:t>v krvi shluky mikrobů – tzv. vegetace</a:t>
            </a:r>
          </a:p>
          <a:p>
            <a:pPr lvl="1"/>
            <a:r>
              <a:rPr lang="cs-CZ" dirty="0"/>
              <a:t>původ: hnisavá tromboflebitida, endokarditida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dirty="0"/>
              <a:t>periferní</a:t>
            </a:r>
          </a:p>
          <a:p>
            <a:pPr lvl="2"/>
            <a:r>
              <a:rPr lang="cs-CZ" dirty="0"/>
              <a:t>centrální </a:t>
            </a:r>
          </a:p>
          <a:p>
            <a:pPr lvl="2"/>
            <a:r>
              <a:rPr lang="cs-CZ" dirty="0"/>
              <a:t>portální</a:t>
            </a:r>
          </a:p>
          <a:p>
            <a:pPr lvl="2"/>
            <a:r>
              <a:rPr lang="cs-CZ" dirty="0"/>
              <a:t>umbilikální (novorozenci)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– </a:t>
            </a:r>
            <a:r>
              <a:rPr lang="cs-CZ" dirty="0" err="1"/>
              <a:t>alimentální</a:t>
            </a:r>
            <a:r>
              <a:rPr lang="cs-CZ" dirty="0"/>
              <a:t> nákazy</a:t>
            </a:r>
          </a:p>
          <a:p>
            <a:pPr lvl="1"/>
            <a:r>
              <a:rPr lang="cs-CZ" dirty="0"/>
              <a:t>vyvolány mikroorganismy (často ze zvířat), uvolňujícími ve střevě endotoxiny, které poškozují sliznici střeva a vyvolají onemocnění</a:t>
            </a:r>
          </a:p>
          <a:p>
            <a:pPr lvl="2"/>
            <a:r>
              <a:rPr lang="cs-CZ" dirty="0" err="1"/>
              <a:t>Campylobacter</a:t>
            </a:r>
            <a:r>
              <a:rPr lang="cs-CZ" dirty="0"/>
              <a:t> </a:t>
            </a:r>
            <a:r>
              <a:rPr lang="cs-CZ" dirty="0" err="1"/>
              <a:t>jejuni</a:t>
            </a:r>
            <a:r>
              <a:rPr lang="cs-CZ" dirty="0"/>
              <a:t> – drůbež, mléko: enteritis, kolitis</a:t>
            </a:r>
          </a:p>
          <a:p>
            <a:pPr lvl="2"/>
            <a:r>
              <a:rPr lang="cs-CZ" dirty="0" err="1"/>
              <a:t>Shigella</a:t>
            </a:r>
            <a:r>
              <a:rPr lang="cs-CZ" dirty="0"/>
              <a:t> </a:t>
            </a:r>
            <a:r>
              <a:rPr lang="cs-CZ" dirty="0" err="1"/>
              <a:t>dysenterie</a:t>
            </a:r>
            <a:r>
              <a:rPr lang="cs-CZ" dirty="0"/>
              <a:t> – úplavice: </a:t>
            </a:r>
            <a:r>
              <a:rPr lang="cs-CZ" dirty="0" err="1"/>
              <a:t>pseudomembranózní</a:t>
            </a:r>
            <a:r>
              <a:rPr lang="cs-CZ" dirty="0"/>
              <a:t> a </a:t>
            </a:r>
            <a:r>
              <a:rPr lang="cs-CZ" dirty="0" err="1"/>
              <a:t>ulcerativní</a:t>
            </a:r>
            <a:r>
              <a:rPr lang="cs-CZ" dirty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jsou onemocnění, způsobená potravinami, ve kterých se pomnožily bakterie, které do jídla uvolnily toxiny, a které vyvolají otravu(stafylokokový enterotoxin, botulotoxin)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kokové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Stafylokoky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(G+)</a:t>
            </a:r>
          </a:p>
          <a:p>
            <a:pPr lvl="1"/>
            <a:r>
              <a:rPr lang="cs-CZ" dirty="0"/>
              <a:t>ohraničená (+/-) hnisavá ložiska v kůži</a:t>
            </a:r>
          </a:p>
          <a:p>
            <a:pPr lvl="2"/>
            <a:r>
              <a:rPr lang="cs-CZ" dirty="0"/>
              <a:t>furunkl, karbunkl, panaritium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mastitida kojících</a:t>
            </a:r>
          </a:p>
          <a:p>
            <a:pPr lvl="1"/>
            <a:r>
              <a:rPr lang="cs-CZ" dirty="0" err="1"/>
              <a:t>staf</a:t>
            </a:r>
            <a:r>
              <a:rPr lang="cs-CZ" dirty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1237</TotalTime>
  <Words>2375</Words>
  <Application>Microsoft Office PowerPoint</Application>
  <PresentationFormat>Předvádění na obrazovce (4:3)</PresentationFormat>
  <Paragraphs>479</Paragraphs>
  <Slides>48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neisseriové infekce (g-diplokoky)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 (g- tyčky)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 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koronavirové infekce</vt:lpstr>
      <vt:lpstr>COVID-19</vt:lpstr>
      <vt:lpstr>Chronické virové infekce- příklady</vt:lpstr>
      <vt:lpstr>Condyloma accuminatum</vt:lpstr>
      <vt:lpstr>Dysplázie děložního čípku CIN II</vt:lpstr>
      <vt:lpstr>HIV INFEKCE</vt:lpstr>
      <vt:lpstr>stádia hiv infekce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hotarkova</cp:lastModifiedBy>
  <cp:revision>69</cp:revision>
  <dcterms:created xsi:type="dcterms:W3CDTF">2017-09-13T12:22:19Z</dcterms:created>
  <dcterms:modified xsi:type="dcterms:W3CDTF">2022-09-15T11:45:57Z</dcterms:modified>
</cp:coreProperties>
</file>