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70"/>
  </p:notesMasterIdLst>
  <p:handoutMasterIdLst>
    <p:handoutMasterId r:id="rId71"/>
  </p:handoutMasterIdLst>
  <p:sldIdLst>
    <p:sldId id="256" r:id="rId5"/>
    <p:sldId id="257" r:id="rId6"/>
    <p:sldId id="258" r:id="rId7"/>
    <p:sldId id="259" r:id="rId8"/>
    <p:sldId id="260" r:id="rId9"/>
    <p:sldId id="401" r:id="rId10"/>
    <p:sldId id="261" r:id="rId11"/>
    <p:sldId id="262" r:id="rId12"/>
    <p:sldId id="361" r:id="rId13"/>
    <p:sldId id="263" r:id="rId14"/>
    <p:sldId id="265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402" r:id="rId52"/>
    <p:sldId id="305" r:id="rId53"/>
    <p:sldId id="691" r:id="rId54"/>
    <p:sldId id="362" r:id="rId55"/>
    <p:sldId id="306" r:id="rId56"/>
    <p:sldId id="307" r:id="rId57"/>
    <p:sldId id="308" r:id="rId58"/>
    <p:sldId id="320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</p:sldIdLst>
  <p:sldSz cx="12192000" cy="6858000"/>
  <p:notesSz cx="6858000" cy="9144000"/>
  <p:custDataLst>
    <p:tags r:id="rId7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2" autoAdjust="0"/>
    <p:restoredTop sz="95768" autoAdjust="0"/>
  </p:normalViewPr>
  <p:slideViewPr>
    <p:cSldViewPr snapToGrid="0">
      <p:cViewPr varScale="1">
        <p:scale>
          <a:sx n="51" d="100"/>
          <a:sy n="51" d="100"/>
        </p:scale>
        <p:origin x="84" y="44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11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09.11.2022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5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83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avi"/><Relationship Id="rId7" Type="http://schemas.openxmlformats.org/officeDocument/2006/relationships/image" Target="../media/image33.jpeg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5.avi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5" Type="http://schemas.openxmlformats.org/officeDocument/2006/relationships/hyperlink" Target="https://doi.org/10.1038/s41598-018-30408-7" TargetMode="Externa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56.png"/><Relationship Id="rId5" Type="http://schemas.openxmlformats.org/officeDocument/2006/relationships/hyperlink" Target="https://doi.org/10.1091/mbc.E20-01-0073" TargetMode="External"/><Relationship Id="rId4" Type="http://schemas.openxmlformats.org/officeDocument/2006/relationships/hyperlink" Target="https://twitter.com/C_M_Hobson/status/1227278696798539777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jpe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hyperlink" Target="https://www.researchgate.net/deref/http%3A%2F%2Fdx.doi.org%2F10.1089%2Fars.2010.3368?_sg%5B0%5D=GgIw4LhegIOTrJl3XciDq0kqPsjvJTDOXcE8v8Atv2ukGPMRCB2oPT3ddejXetw3cScyO4k-tBaMkhoLOHTahq0Xxw.WtYa-CJ_q043WPXGiJoR4B-znV-Oz3V7EmulWxrOUhjQyTvbvYgbAap2WZIb9cdCQDT8qYZXBBKWvdkjv8KnQA" TargetMode="Externa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cer.gov/Common/PopUps/popDefinition.aspx?id=CDR0000046208&amp;version=Patient&amp;language=English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.gov/Common/PopUps/popDefinition.aspx?id=CDR0000046540&amp;version=Patient&amp;language=English" TargetMode="External"/><Relationship Id="rId2" Type="http://schemas.openxmlformats.org/officeDocument/2006/relationships/hyperlink" Target="https://www.cancer.gov/Common/PopUps/popDefinition.aspx?id=CDR0000044945&amp;version=Patient&amp;language=English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Malignaní</a:t>
            </a:r>
            <a:r>
              <a:rPr lang="cs-CZ" dirty="0"/>
              <a:t> transformace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2185544"/>
          </a:xfrm>
        </p:spPr>
        <p:txBody>
          <a:bodyPr/>
          <a:lstStyle/>
          <a:p>
            <a:pPr algn="l"/>
            <a:r>
              <a:rPr lang="cs-CZ" altLang="cs-CZ" sz="1400" dirty="0">
                <a:solidFill>
                  <a:schemeClr val="tx2"/>
                </a:solidFill>
                <a:latin typeface="+mj-lt"/>
              </a:rPr>
              <a:t>Stádia rozvoje nádorového onemocnění</a:t>
            </a:r>
          </a:p>
          <a:p>
            <a:pPr algn="l"/>
            <a:r>
              <a:rPr lang="cs-CZ" altLang="cs-CZ" sz="1400" dirty="0">
                <a:solidFill>
                  <a:schemeClr val="tx2"/>
                </a:solidFill>
                <a:latin typeface="+mj-lt"/>
              </a:rPr>
              <a:t>Teorie kancerogeneze</a:t>
            </a:r>
          </a:p>
          <a:p>
            <a:pPr algn="l"/>
            <a:r>
              <a:rPr lang="cs-CZ" altLang="cs-CZ" sz="1400" dirty="0">
                <a:solidFill>
                  <a:schemeClr val="tx2"/>
                </a:solidFill>
                <a:latin typeface="+mj-lt"/>
              </a:rPr>
              <a:t>Znaky nádorových buněk</a:t>
            </a:r>
            <a:endParaRPr lang="en-GB" altLang="cs-CZ" sz="1400" dirty="0">
              <a:solidFill>
                <a:schemeClr val="tx2"/>
              </a:solidFill>
              <a:latin typeface="+mj-lt"/>
            </a:endParaRPr>
          </a:p>
          <a:p>
            <a:pPr algn="l"/>
            <a:r>
              <a:rPr lang="cs-CZ" altLang="cs-CZ" sz="1400" dirty="0">
                <a:solidFill>
                  <a:schemeClr val="tx2"/>
                </a:solidFill>
                <a:latin typeface="+mj-lt"/>
              </a:rPr>
              <a:t>Onkogeny a nádorové supresory</a:t>
            </a:r>
          </a:p>
          <a:p>
            <a:pPr algn="l"/>
            <a:r>
              <a:rPr lang="en-GB" altLang="cs-CZ" sz="1400" dirty="0" err="1">
                <a:solidFill>
                  <a:schemeClr val="tx2"/>
                </a:solidFill>
                <a:latin typeface="+mj-lt"/>
              </a:rPr>
              <a:t>Metast</a:t>
            </a:r>
            <a:r>
              <a:rPr lang="cs-CZ" altLang="cs-CZ" sz="1400" dirty="0" err="1">
                <a:solidFill>
                  <a:schemeClr val="tx2"/>
                </a:solidFill>
                <a:latin typeface="+mj-lt"/>
              </a:rPr>
              <a:t>ázování</a:t>
            </a:r>
            <a:endParaRPr lang="cs-CZ" altLang="cs-CZ" sz="1400" dirty="0">
              <a:solidFill>
                <a:schemeClr val="tx2"/>
              </a:solidFill>
              <a:latin typeface="+mj-lt"/>
            </a:endParaRPr>
          </a:p>
          <a:p>
            <a:pPr algn="l"/>
            <a:r>
              <a:rPr lang="en-GB" altLang="cs-CZ" sz="1400" dirty="0" err="1">
                <a:solidFill>
                  <a:schemeClr val="tx2"/>
                </a:solidFill>
                <a:latin typeface="+mj-lt"/>
              </a:rPr>
              <a:t>Interakce</a:t>
            </a:r>
            <a:r>
              <a:rPr lang="en-GB" altLang="cs-CZ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GB" altLang="cs-CZ" sz="1400" dirty="0" err="1">
                <a:solidFill>
                  <a:schemeClr val="tx2"/>
                </a:solidFill>
                <a:latin typeface="+mj-lt"/>
              </a:rPr>
              <a:t>nádoru</a:t>
            </a:r>
            <a:r>
              <a:rPr lang="en-GB" altLang="cs-CZ" sz="1400" dirty="0">
                <a:solidFill>
                  <a:schemeClr val="tx2"/>
                </a:solidFill>
                <a:latin typeface="+mj-lt"/>
              </a:rPr>
              <a:t> a </a:t>
            </a:r>
            <a:r>
              <a:rPr lang="en-GB" altLang="cs-CZ" sz="1400" dirty="0" err="1">
                <a:solidFill>
                  <a:schemeClr val="tx2"/>
                </a:solidFill>
                <a:latin typeface="+mj-lt"/>
              </a:rPr>
              <a:t>organismu</a:t>
            </a:r>
            <a:endParaRPr lang="en-GB" altLang="cs-CZ" sz="1400" dirty="0">
              <a:solidFill>
                <a:schemeClr val="tx2"/>
              </a:solidFill>
              <a:latin typeface="+mj-lt"/>
            </a:endParaRPr>
          </a:p>
          <a:p>
            <a:pPr algn="l"/>
            <a:r>
              <a:rPr lang="en-GB" altLang="cs-CZ" sz="1400" dirty="0" err="1">
                <a:solidFill>
                  <a:schemeClr val="tx2"/>
                </a:solidFill>
                <a:latin typeface="+mj-lt"/>
              </a:rPr>
              <a:t>Nádorové</a:t>
            </a:r>
            <a:r>
              <a:rPr lang="en-GB" altLang="cs-CZ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GB" altLang="cs-CZ" sz="1400" dirty="0" err="1">
                <a:solidFill>
                  <a:schemeClr val="tx2"/>
                </a:solidFill>
                <a:latin typeface="+mj-lt"/>
              </a:rPr>
              <a:t>biomarkery</a:t>
            </a:r>
            <a:endParaRPr lang="en-GB" altLang="cs-CZ" sz="1400" dirty="0">
              <a:solidFill>
                <a:schemeClr val="tx2"/>
              </a:solidFill>
              <a:latin typeface="+mj-lt"/>
            </a:endParaRPr>
          </a:p>
          <a:p>
            <a:pPr algn="l"/>
            <a:endParaRPr lang="en-GB" altLang="cs-CZ" sz="1400" dirty="0">
              <a:solidFill>
                <a:schemeClr val="tx2"/>
              </a:solidFill>
              <a:latin typeface="+mj-lt"/>
            </a:endParaRPr>
          </a:p>
          <a:p>
            <a:endParaRPr lang="en-GB" dirty="0"/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EEF3E3F-7598-47DA-9DB4-0462FC5BE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 r="36984" b="-1"/>
          <a:stretch/>
        </p:blipFill>
        <p:spPr>
          <a:xfrm>
            <a:off x="8117785" y="2590265"/>
            <a:ext cx="1808811" cy="2410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A3CD582-A3F0-430B-8172-42E8AC742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008684"/>
            <a:ext cx="5812605" cy="48406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200" dirty="0"/>
              <a:t>Od</a:t>
            </a:r>
            <a:r>
              <a:rPr lang="en-US" sz="1200" dirty="0"/>
              <a:t> </a:t>
            </a:r>
            <a:r>
              <a:rPr lang="en-US" sz="1200" dirty="0" err="1"/>
              <a:t>počátku</a:t>
            </a:r>
            <a:r>
              <a:rPr lang="en-US" sz="1200" dirty="0"/>
              <a:t> </a:t>
            </a:r>
            <a:r>
              <a:rPr lang="en-US" sz="1200" dirty="0" err="1"/>
              <a:t>růstu</a:t>
            </a:r>
            <a:r>
              <a:rPr lang="en-US" sz="1200" dirty="0"/>
              <a:t> </a:t>
            </a:r>
            <a:r>
              <a:rPr lang="en-US" sz="1200" dirty="0" err="1"/>
              <a:t>nádoru</a:t>
            </a:r>
            <a:r>
              <a:rPr lang="en-US" sz="1200" dirty="0"/>
              <a:t> se </a:t>
            </a:r>
            <a:r>
              <a:rPr lang="en-US" sz="1200" dirty="0" err="1"/>
              <a:t>mezi</a:t>
            </a:r>
            <a:r>
              <a:rPr lang="en-US" sz="1200" dirty="0"/>
              <a:t> </a:t>
            </a:r>
            <a:r>
              <a:rPr lang="en-US" sz="1200" dirty="0" err="1"/>
              <a:t>nádorovými</a:t>
            </a:r>
            <a:r>
              <a:rPr lang="en-US" sz="1200" dirty="0"/>
              <a:t> </a:t>
            </a:r>
            <a:r>
              <a:rPr lang="en-US" sz="1200" dirty="0" err="1"/>
              <a:t>buňkami</a:t>
            </a:r>
            <a:r>
              <a:rPr lang="en-US" sz="1200" dirty="0"/>
              <a:t> a </a:t>
            </a:r>
            <a:r>
              <a:rPr lang="en-US" sz="1200" dirty="0" err="1"/>
              <a:t>složkami</a:t>
            </a:r>
            <a:r>
              <a:rPr lang="en-US" sz="1200" dirty="0"/>
              <a:t> TME </a:t>
            </a:r>
            <a:r>
              <a:rPr lang="en-US" sz="1200" dirty="0" err="1"/>
              <a:t>vyvíjí</a:t>
            </a:r>
            <a:r>
              <a:rPr lang="en-US" sz="1200" dirty="0"/>
              <a:t> </a:t>
            </a:r>
            <a:r>
              <a:rPr lang="en-US" sz="1200" dirty="0" err="1"/>
              <a:t>dynamický</a:t>
            </a:r>
            <a:r>
              <a:rPr lang="en-US" sz="1200" dirty="0"/>
              <a:t> a </a:t>
            </a:r>
            <a:r>
              <a:rPr lang="en-US" sz="1200" dirty="0" err="1"/>
              <a:t>vzájemný</a:t>
            </a:r>
            <a:r>
              <a:rPr lang="en-US" sz="1200" dirty="0"/>
              <a:t> </a:t>
            </a:r>
            <a:r>
              <a:rPr lang="en-US" sz="1200" dirty="0" err="1"/>
              <a:t>vztah</a:t>
            </a:r>
            <a:r>
              <a:rPr lang="en-US" sz="1200" dirty="0"/>
              <a:t>. </a:t>
            </a:r>
            <a:endParaRPr lang="cs-CZ" sz="1200" dirty="0"/>
          </a:p>
          <a:p>
            <a:pPr>
              <a:lnSpc>
                <a:spcPct val="150000"/>
              </a:lnSpc>
            </a:pPr>
            <a:r>
              <a:rPr lang="en-US" sz="1200" dirty="0" err="1"/>
              <a:t>Nádorové</a:t>
            </a:r>
            <a:r>
              <a:rPr lang="en-US" sz="1200" dirty="0"/>
              <a:t> </a:t>
            </a:r>
            <a:r>
              <a:rPr lang="en-US" sz="1200" dirty="0" err="1"/>
              <a:t>buňky</a:t>
            </a:r>
            <a:r>
              <a:rPr lang="en-US" sz="1200" dirty="0"/>
              <a:t> </a:t>
            </a:r>
            <a:r>
              <a:rPr lang="en-US" sz="1200" dirty="0" err="1"/>
              <a:t>stimulují</a:t>
            </a:r>
            <a:r>
              <a:rPr lang="en-US" sz="1200" dirty="0"/>
              <a:t> </a:t>
            </a:r>
            <a:r>
              <a:rPr lang="en-US" sz="1200" dirty="0" err="1"/>
              <a:t>významné</a:t>
            </a:r>
            <a:r>
              <a:rPr lang="en-US" sz="1200" dirty="0"/>
              <a:t> </a:t>
            </a:r>
            <a:r>
              <a:rPr lang="en-US" sz="1200" dirty="0" err="1"/>
              <a:t>molekulární</a:t>
            </a:r>
            <a:r>
              <a:rPr lang="en-US" sz="1200" dirty="0"/>
              <a:t>, </a:t>
            </a:r>
            <a:r>
              <a:rPr lang="en-US" sz="1200" dirty="0" err="1"/>
              <a:t>buněčné</a:t>
            </a:r>
            <a:r>
              <a:rPr lang="en-US" sz="1200" dirty="0"/>
              <a:t> a </a:t>
            </a:r>
            <a:r>
              <a:rPr lang="en-US" sz="1200" dirty="0" err="1"/>
              <a:t>fyzikální</a:t>
            </a:r>
            <a:r>
              <a:rPr lang="en-US" sz="1200" dirty="0"/>
              <a:t> </a:t>
            </a:r>
            <a:r>
              <a:rPr lang="en-US" sz="1200" dirty="0" err="1"/>
              <a:t>změny</a:t>
            </a:r>
            <a:r>
              <a:rPr lang="en-US" sz="1200" dirty="0"/>
              <a:t> v </a:t>
            </a:r>
            <a:r>
              <a:rPr lang="en-US" sz="1200" dirty="0" err="1"/>
              <a:t>hostitelských</a:t>
            </a:r>
            <a:r>
              <a:rPr lang="en-US" sz="1200" dirty="0"/>
              <a:t> </a:t>
            </a:r>
            <a:r>
              <a:rPr lang="en-US" sz="1200" dirty="0" err="1"/>
              <a:t>tkáních</a:t>
            </a:r>
            <a:r>
              <a:rPr lang="en-US" sz="1200" dirty="0"/>
              <a:t>, </a:t>
            </a:r>
            <a:r>
              <a:rPr lang="en-US" sz="1200" dirty="0" err="1"/>
              <a:t>které</a:t>
            </a:r>
            <a:r>
              <a:rPr lang="en-US" sz="1200" dirty="0"/>
              <a:t> </a:t>
            </a:r>
            <a:r>
              <a:rPr lang="en-US" sz="1200" dirty="0" err="1"/>
              <a:t>podporují</a:t>
            </a:r>
            <a:r>
              <a:rPr lang="en-US" sz="1200" dirty="0"/>
              <a:t> </a:t>
            </a:r>
            <a:r>
              <a:rPr lang="en-US" sz="1200" dirty="0" err="1"/>
              <a:t>růst</a:t>
            </a:r>
            <a:r>
              <a:rPr lang="en-US" sz="1200" dirty="0"/>
              <a:t> a </a:t>
            </a:r>
            <a:r>
              <a:rPr lang="en-US" sz="1200" dirty="0" err="1"/>
              <a:t>progresi</a:t>
            </a:r>
            <a:r>
              <a:rPr lang="en-US" sz="1200" dirty="0"/>
              <a:t> </a:t>
            </a:r>
            <a:r>
              <a:rPr lang="en-US" sz="1200" dirty="0" err="1"/>
              <a:t>nádoru</a:t>
            </a:r>
            <a:r>
              <a:rPr lang="en-US" sz="1200" dirty="0"/>
              <a:t>.</a:t>
            </a:r>
            <a:endParaRPr lang="cs-CZ" sz="1200" dirty="0"/>
          </a:p>
          <a:p>
            <a:pPr>
              <a:lnSpc>
                <a:spcPct val="150000"/>
              </a:lnSpc>
            </a:pPr>
            <a:r>
              <a:rPr lang="en-US" sz="1200" dirty="0" err="1"/>
              <a:t>Nádorové</a:t>
            </a:r>
            <a:r>
              <a:rPr lang="en-US" sz="1200" dirty="0"/>
              <a:t> </a:t>
            </a:r>
            <a:r>
              <a:rPr lang="en-US" sz="1200" dirty="0" err="1"/>
              <a:t>buňky</a:t>
            </a:r>
            <a:r>
              <a:rPr lang="en-US" sz="1200" dirty="0"/>
              <a:t> </a:t>
            </a:r>
            <a:r>
              <a:rPr lang="en-US" sz="1200" dirty="0" err="1"/>
              <a:t>během</a:t>
            </a:r>
            <a:r>
              <a:rPr lang="en-US" sz="1200" dirty="0"/>
              <a:t> </a:t>
            </a:r>
            <a:r>
              <a:rPr lang="en-US" sz="1200" dirty="0" err="1"/>
              <a:t>nádorového</a:t>
            </a:r>
            <a:r>
              <a:rPr lang="en-US" sz="1200" dirty="0"/>
              <a:t> </a:t>
            </a:r>
            <a:r>
              <a:rPr lang="en-US" sz="1200" dirty="0" err="1"/>
              <a:t>bujení</a:t>
            </a:r>
            <a:r>
              <a:rPr lang="en-US" sz="1200" dirty="0"/>
              <a:t> </a:t>
            </a:r>
            <a:r>
              <a:rPr lang="en-US" sz="1200" dirty="0" err="1"/>
              <a:t>rekrutují</a:t>
            </a:r>
            <a:r>
              <a:rPr lang="en-US" sz="1200" dirty="0"/>
              <a:t> </a:t>
            </a:r>
            <a:r>
              <a:rPr lang="en-US" sz="1200" dirty="0" err="1"/>
              <a:t>buňky</a:t>
            </a:r>
            <a:r>
              <a:rPr lang="en-US" sz="1200" dirty="0"/>
              <a:t> ze </a:t>
            </a:r>
            <a:r>
              <a:rPr lang="en-US" sz="1200" dirty="0" err="1"/>
              <a:t>sousedních</a:t>
            </a:r>
            <a:r>
              <a:rPr lang="en-US" sz="1200" dirty="0"/>
              <a:t> </a:t>
            </a:r>
            <a:r>
              <a:rPr lang="en-US" sz="1200" dirty="0" err="1"/>
              <a:t>tkání</a:t>
            </a:r>
            <a:r>
              <a:rPr lang="en-US" sz="1200" dirty="0"/>
              <a:t>.</a:t>
            </a:r>
            <a:endParaRPr lang="cs-CZ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TME </a:t>
            </a:r>
            <a:r>
              <a:rPr lang="en-US" sz="1200" dirty="0" err="1"/>
              <a:t>zahrnuje</a:t>
            </a:r>
            <a:r>
              <a:rPr lang="en-US" sz="1200" dirty="0"/>
              <a:t> </a:t>
            </a:r>
            <a:r>
              <a:rPr lang="en-US" sz="1200" dirty="0" err="1"/>
              <a:t>imunitní</a:t>
            </a:r>
            <a:r>
              <a:rPr lang="en-US" sz="1200" dirty="0"/>
              <a:t> </a:t>
            </a:r>
            <a:r>
              <a:rPr lang="en-US" sz="1200" dirty="0" err="1"/>
              <a:t>buňky</a:t>
            </a:r>
            <a:r>
              <a:rPr lang="en-US" sz="1200" dirty="0"/>
              <a:t>, </a:t>
            </a:r>
            <a:r>
              <a:rPr lang="en-US" sz="1200" dirty="0" err="1"/>
              <a:t>stromální</a:t>
            </a:r>
            <a:r>
              <a:rPr lang="en-US" sz="1200" dirty="0"/>
              <a:t> </a:t>
            </a:r>
            <a:r>
              <a:rPr lang="en-US" sz="1200" dirty="0" err="1"/>
              <a:t>buňky</a:t>
            </a:r>
            <a:r>
              <a:rPr lang="en-US" sz="1200" dirty="0"/>
              <a:t>, </a:t>
            </a:r>
            <a:r>
              <a:rPr lang="en-US" sz="1200" dirty="0" err="1"/>
              <a:t>cévy</a:t>
            </a:r>
            <a:r>
              <a:rPr lang="en-US" sz="1200" dirty="0"/>
              <a:t> a </a:t>
            </a:r>
            <a:r>
              <a:rPr lang="en-US" sz="1200" dirty="0" err="1"/>
              <a:t>extracelulární</a:t>
            </a:r>
            <a:r>
              <a:rPr lang="en-US" sz="1200" dirty="0"/>
              <a:t> matrix (ECM) a </a:t>
            </a:r>
            <a:r>
              <a:rPr lang="en-US" sz="1200" dirty="0" err="1"/>
              <a:t>může</a:t>
            </a:r>
            <a:r>
              <a:rPr lang="en-US" sz="1200" dirty="0"/>
              <a:t> </a:t>
            </a:r>
            <a:r>
              <a:rPr lang="en-US" sz="1200" dirty="0" err="1"/>
              <a:t>mít</a:t>
            </a:r>
            <a:r>
              <a:rPr lang="en-US" sz="1200" dirty="0"/>
              <a:t> pro</a:t>
            </a:r>
            <a:r>
              <a:rPr lang="cs-CZ" sz="1200" dirty="0"/>
              <a:t>-</a:t>
            </a:r>
            <a:r>
              <a:rPr lang="en-US" sz="1200" dirty="0" err="1"/>
              <a:t>nádorový</a:t>
            </a:r>
            <a:r>
              <a:rPr lang="en-US" sz="1200" dirty="0"/>
              <a:t> </a:t>
            </a:r>
            <a:r>
              <a:rPr lang="en-US" sz="1200" dirty="0" err="1"/>
              <a:t>nebo</a:t>
            </a:r>
            <a:r>
              <a:rPr lang="en-US" sz="1200" dirty="0"/>
              <a:t> </a:t>
            </a:r>
            <a:r>
              <a:rPr lang="en-US" sz="1200" dirty="0" err="1"/>
              <a:t>protinádorový</a:t>
            </a:r>
            <a:r>
              <a:rPr lang="en-US" sz="1200" dirty="0"/>
              <a:t> </a:t>
            </a:r>
            <a:r>
              <a:rPr lang="en-US" sz="1200" dirty="0" err="1"/>
              <a:t>účinek</a:t>
            </a:r>
            <a:r>
              <a:rPr lang="en-US" sz="1200" dirty="0"/>
              <a:t>.</a:t>
            </a:r>
            <a:endParaRPr lang="cs-CZ" sz="1200" dirty="0"/>
          </a:p>
          <a:p>
            <a:pPr>
              <a:lnSpc>
                <a:spcPct val="150000"/>
              </a:lnSpc>
            </a:pPr>
            <a:r>
              <a:rPr lang="en-US" sz="1200" dirty="0" err="1"/>
              <a:t>Složení</a:t>
            </a:r>
            <a:r>
              <a:rPr lang="en-US" sz="1200" dirty="0"/>
              <a:t> </a:t>
            </a:r>
            <a:r>
              <a:rPr lang="en-US" sz="1200" dirty="0" err="1"/>
              <a:t>stromálních</a:t>
            </a:r>
            <a:r>
              <a:rPr lang="en-US" sz="1200" dirty="0"/>
              <a:t> </a:t>
            </a:r>
            <a:r>
              <a:rPr lang="en-US" sz="1200" dirty="0" err="1"/>
              <a:t>buněk</a:t>
            </a:r>
            <a:r>
              <a:rPr lang="en-US" sz="1200" dirty="0"/>
              <a:t> se u </a:t>
            </a:r>
            <a:r>
              <a:rPr lang="en-US" sz="1200" dirty="0" err="1"/>
              <a:t>jednotlivých</a:t>
            </a:r>
            <a:r>
              <a:rPr lang="en-US" sz="1200" dirty="0"/>
              <a:t> </a:t>
            </a:r>
            <a:r>
              <a:rPr lang="en-US" sz="1200" dirty="0" err="1"/>
              <a:t>typů</a:t>
            </a:r>
            <a:r>
              <a:rPr lang="en-US" sz="1200" dirty="0"/>
              <a:t> </a:t>
            </a:r>
            <a:r>
              <a:rPr lang="en-US" sz="1200" dirty="0" err="1"/>
              <a:t>nádorů</a:t>
            </a:r>
            <a:r>
              <a:rPr lang="en-US" sz="1200" dirty="0"/>
              <a:t> </a:t>
            </a:r>
            <a:r>
              <a:rPr lang="en-US" sz="1200" dirty="0" err="1"/>
              <a:t>liší</a:t>
            </a:r>
            <a:r>
              <a:rPr lang="en-US" sz="1200" dirty="0"/>
              <a:t>, ale </a:t>
            </a:r>
            <a:r>
              <a:rPr lang="en-US" sz="1200" dirty="0" err="1"/>
              <a:t>zahrnuje</a:t>
            </a:r>
            <a:r>
              <a:rPr lang="en-US" sz="1200" dirty="0"/>
              <a:t> </a:t>
            </a:r>
            <a:r>
              <a:rPr lang="en-US" sz="1200" dirty="0" err="1"/>
              <a:t>endotelové</a:t>
            </a:r>
            <a:r>
              <a:rPr lang="en-US" sz="1200" dirty="0"/>
              <a:t> </a:t>
            </a:r>
            <a:r>
              <a:rPr lang="en-US" sz="1200" dirty="0" err="1"/>
              <a:t>buňky</a:t>
            </a:r>
            <a:r>
              <a:rPr lang="en-US" sz="1200" dirty="0"/>
              <a:t>, </a:t>
            </a:r>
            <a:r>
              <a:rPr lang="en-US" sz="1200" dirty="0" err="1"/>
              <a:t>fibroblasty</a:t>
            </a:r>
            <a:r>
              <a:rPr lang="en-US" sz="1200" dirty="0"/>
              <a:t>, </a:t>
            </a:r>
            <a:r>
              <a:rPr lang="en-US" sz="1200" dirty="0" err="1"/>
              <a:t>adipocyty</a:t>
            </a:r>
            <a:r>
              <a:rPr lang="en-US" sz="1200" dirty="0"/>
              <a:t> a </a:t>
            </a:r>
            <a:r>
              <a:rPr lang="en-US" sz="1200" dirty="0" err="1"/>
              <a:t>hvězdicovité</a:t>
            </a:r>
            <a:r>
              <a:rPr lang="cs-CZ" sz="1200" dirty="0"/>
              <a:t> (</a:t>
            </a:r>
            <a:r>
              <a:rPr lang="cs-CZ" sz="1200" dirty="0" err="1"/>
              <a:t>stelátové</a:t>
            </a:r>
            <a:r>
              <a:rPr lang="cs-CZ" sz="1200" dirty="0"/>
              <a:t>)</a:t>
            </a:r>
            <a:r>
              <a:rPr lang="en-US" sz="1200" dirty="0"/>
              <a:t> </a:t>
            </a:r>
            <a:r>
              <a:rPr lang="en-US" sz="1200" dirty="0" err="1"/>
              <a:t>buňky</a:t>
            </a:r>
            <a:r>
              <a:rPr lang="en-US" sz="1200" dirty="0"/>
              <a:t>. </a:t>
            </a:r>
            <a:endParaRPr lang="cs-CZ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TME </a:t>
            </a:r>
            <a:r>
              <a:rPr lang="en-US" sz="1200" dirty="0" err="1"/>
              <a:t>řídí</a:t>
            </a:r>
            <a:r>
              <a:rPr lang="en-US" sz="1200" dirty="0"/>
              <a:t> </a:t>
            </a:r>
            <a:r>
              <a:rPr lang="en-US" sz="1200" dirty="0" err="1"/>
              <a:t>angiogenezi</a:t>
            </a:r>
            <a:r>
              <a:rPr lang="en-US" sz="1200" dirty="0"/>
              <a:t>, </a:t>
            </a:r>
            <a:r>
              <a:rPr lang="en-US" sz="1200" dirty="0" err="1"/>
              <a:t>proliferaci</a:t>
            </a:r>
            <a:r>
              <a:rPr lang="en-US" sz="1200" dirty="0"/>
              <a:t>, </a:t>
            </a:r>
            <a:r>
              <a:rPr lang="en-US" sz="1200" dirty="0" err="1"/>
              <a:t>invazi</a:t>
            </a:r>
            <a:r>
              <a:rPr lang="en-US" sz="1200" dirty="0"/>
              <a:t> a </a:t>
            </a:r>
            <a:r>
              <a:rPr lang="en-US" sz="1200" dirty="0" err="1"/>
              <a:t>metastazování</a:t>
            </a:r>
            <a:r>
              <a:rPr lang="en-US" sz="1200" dirty="0"/>
              <a:t> </a:t>
            </a:r>
            <a:r>
              <a:rPr lang="en-US" sz="1200" dirty="0" err="1"/>
              <a:t>prostřednictvím</a:t>
            </a:r>
            <a:r>
              <a:rPr lang="en-US" sz="1200" dirty="0"/>
              <a:t> </a:t>
            </a:r>
            <a:r>
              <a:rPr lang="en-US" sz="1200" dirty="0" err="1"/>
              <a:t>sekrece</a:t>
            </a:r>
            <a:r>
              <a:rPr lang="en-US" sz="1200" dirty="0"/>
              <a:t> </a:t>
            </a:r>
            <a:r>
              <a:rPr lang="en-US" sz="1200" dirty="0" err="1"/>
              <a:t>růstových</a:t>
            </a:r>
            <a:r>
              <a:rPr lang="en-US" sz="1200" dirty="0"/>
              <a:t> </a:t>
            </a:r>
            <a:r>
              <a:rPr lang="en-US" sz="1200" dirty="0" err="1"/>
              <a:t>faktorů</a:t>
            </a:r>
            <a:r>
              <a:rPr lang="en-US" sz="1200" dirty="0"/>
              <a:t> a </a:t>
            </a:r>
            <a:r>
              <a:rPr lang="en-US" sz="1200" dirty="0" err="1"/>
              <a:t>cytokinů</a:t>
            </a:r>
            <a:r>
              <a:rPr lang="en-US" sz="1200" dirty="0"/>
              <a:t>.</a:t>
            </a:r>
            <a:endParaRPr lang="cs-CZ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Pro </a:t>
            </a:r>
            <a:r>
              <a:rPr lang="en-US" sz="1200" dirty="0" err="1"/>
              <a:t>nádorovou</a:t>
            </a:r>
            <a:r>
              <a:rPr lang="en-US" sz="1200" dirty="0"/>
              <a:t> ECM je </a:t>
            </a:r>
            <a:r>
              <a:rPr lang="en-US" sz="1200" dirty="0" err="1"/>
              <a:t>typické</a:t>
            </a:r>
            <a:r>
              <a:rPr lang="en-US" sz="1200" dirty="0"/>
              <a:t> </a:t>
            </a:r>
            <a:r>
              <a:rPr lang="en-US" sz="1200" dirty="0" err="1"/>
              <a:t>zvýšené</a:t>
            </a:r>
            <a:r>
              <a:rPr lang="en-US" sz="1200" dirty="0"/>
              <a:t> </a:t>
            </a:r>
            <a:r>
              <a:rPr lang="en-US" sz="1200" dirty="0" err="1"/>
              <a:t>zesíťování</a:t>
            </a:r>
            <a:r>
              <a:rPr lang="en-US" sz="1200" dirty="0"/>
              <a:t> a </a:t>
            </a:r>
            <a:r>
              <a:rPr lang="en-US" sz="1200" dirty="0" err="1"/>
              <a:t>hustota</a:t>
            </a:r>
            <a:r>
              <a:rPr lang="en-US" sz="1200" dirty="0"/>
              <a:t>, </a:t>
            </a:r>
            <a:r>
              <a:rPr lang="en-US" sz="1200" dirty="0" err="1"/>
              <a:t>enzymatické</a:t>
            </a:r>
            <a:r>
              <a:rPr lang="en-US" sz="1200" dirty="0"/>
              <a:t> </a:t>
            </a:r>
            <a:r>
              <a:rPr lang="en-US" sz="1200" dirty="0" err="1"/>
              <a:t>modifikace</a:t>
            </a:r>
            <a:r>
              <a:rPr lang="en-US" sz="1200" dirty="0"/>
              <a:t> a </a:t>
            </a:r>
            <a:r>
              <a:rPr lang="en-US" sz="1200" dirty="0" err="1"/>
              <a:t>změněné</a:t>
            </a:r>
            <a:r>
              <a:rPr lang="en-US" sz="1200" dirty="0"/>
              <a:t> </a:t>
            </a:r>
            <a:r>
              <a:rPr lang="en-US" sz="1200" dirty="0" err="1"/>
              <a:t>molekulární</a:t>
            </a:r>
            <a:r>
              <a:rPr lang="en-US" sz="1200" dirty="0"/>
              <a:t> </a:t>
            </a:r>
            <a:r>
              <a:rPr lang="en-US" sz="1200" dirty="0" err="1"/>
              <a:t>složení</a:t>
            </a:r>
            <a:r>
              <a:rPr lang="en-US" sz="1200" dirty="0"/>
              <a:t>, </a:t>
            </a:r>
            <a:r>
              <a:rPr lang="en-US" sz="1200" dirty="0" err="1"/>
              <a:t>které</a:t>
            </a:r>
            <a:r>
              <a:rPr lang="en-US" sz="1200" dirty="0"/>
              <a:t> </a:t>
            </a:r>
            <a:r>
              <a:rPr lang="en-US" sz="1200" dirty="0" err="1"/>
              <a:t>společně</a:t>
            </a:r>
            <a:r>
              <a:rPr lang="en-US" sz="1200" dirty="0"/>
              <a:t> </a:t>
            </a:r>
            <a:r>
              <a:rPr lang="en-US" sz="1200" dirty="0" err="1"/>
              <a:t>organizují</a:t>
            </a:r>
            <a:r>
              <a:rPr lang="en-US" sz="1200" dirty="0"/>
              <a:t> - </a:t>
            </a:r>
            <a:r>
              <a:rPr lang="en-US" sz="1200" dirty="0" err="1"/>
              <a:t>částečně</a:t>
            </a:r>
            <a:r>
              <a:rPr lang="en-US" sz="1200" dirty="0"/>
              <a:t> </a:t>
            </a:r>
            <a:r>
              <a:rPr lang="en-US" sz="1200" dirty="0" err="1"/>
              <a:t>prostřednictvím</a:t>
            </a:r>
            <a:r>
              <a:rPr lang="en-US" sz="1200" dirty="0"/>
              <a:t> </a:t>
            </a:r>
            <a:r>
              <a:rPr lang="en-US" sz="1200" dirty="0" err="1"/>
              <a:t>integrinových</a:t>
            </a:r>
            <a:r>
              <a:rPr lang="en-US" sz="1200" dirty="0"/>
              <a:t> </a:t>
            </a:r>
            <a:r>
              <a:rPr lang="en-US" sz="1200" dirty="0" err="1"/>
              <a:t>receptorů</a:t>
            </a:r>
            <a:r>
              <a:rPr lang="en-US" sz="1200" dirty="0"/>
              <a:t> pro </a:t>
            </a:r>
            <a:r>
              <a:rPr lang="en-US" sz="1200" dirty="0" err="1"/>
              <a:t>motivy</a:t>
            </a:r>
            <a:r>
              <a:rPr lang="en-US" sz="1200" dirty="0"/>
              <a:t> ECM - </a:t>
            </a:r>
            <a:r>
              <a:rPr lang="en-US" sz="1200" dirty="0" err="1"/>
              <a:t>signalizační</a:t>
            </a:r>
            <a:r>
              <a:rPr lang="en-US" sz="1200" dirty="0"/>
              <a:t> a </a:t>
            </a:r>
            <a:r>
              <a:rPr lang="en-US" sz="1200" dirty="0" err="1"/>
              <a:t>genové</a:t>
            </a:r>
            <a:r>
              <a:rPr lang="en-US" sz="1200" dirty="0"/>
              <a:t> </a:t>
            </a:r>
            <a:r>
              <a:rPr lang="en-US" sz="1200" dirty="0" err="1"/>
              <a:t>expresní</a:t>
            </a:r>
            <a:r>
              <a:rPr lang="en-US" sz="1200" dirty="0"/>
              <a:t> </a:t>
            </a:r>
            <a:r>
              <a:rPr lang="en-US" sz="1200" dirty="0" err="1"/>
              <a:t>sítě</a:t>
            </a:r>
            <a:r>
              <a:rPr lang="en-US" sz="1200" dirty="0"/>
              <a:t> </a:t>
            </a:r>
            <a:r>
              <a:rPr lang="en-US" sz="1200" dirty="0" err="1"/>
              <a:t>vyvolávající</a:t>
            </a:r>
            <a:r>
              <a:rPr lang="en-US" sz="1200" dirty="0"/>
              <a:t> </a:t>
            </a:r>
            <a:r>
              <a:rPr lang="en-US" sz="1200" dirty="0" err="1"/>
              <a:t>invazivitu</a:t>
            </a:r>
            <a:r>
              <a:rPr lang="en-US" sz="1200" dirty="0"/>
              <a:t> a </a:t>
            </a:r>
            <a:r>
              <a:rPr lang="en-US" sz="1200" dirty="0" err="1"/>
              <a:t>další</a:t>
            </a:r>
            <a:r>
              <a:rPr lang="en-US" sz="1200" dirty="0"/>
              <a:t> </a:t>
            </a:r>
            <a:r>
              <a:rPr lang="en-US" sz="1200" dirty="0" err="1"/>
              <a:t>charakteristické</a:t>
            </a:r>
            <a:r>
              <a:rPr lang="en-US" sz="1200" dirty="0"/>
              <a:t> </a:t>
            </a:r>
            <a:r>
              <a:rPr lang="en-US" sz="1200" dirty="0" err="1"/>
              <a:t>vlastnosti</a:t>
            </a:r>
            <a:r>
              <a:rPr lang="en-US" sz="1200" dirty="0"/>
              <a:t>.</a:t>
            </a:r>
            <a:endParaRPr lang="cs-CZ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V </a:t>
            </a:r>
            <a:r>
              <a:rPr lang="en-US" sz="1200" dirty="0" err="1"/>
              <a:t>nádorovém</a:t>
            </a:r>
            <a:r>
              <a:rPr lang="en-US" sz="1200" dirty="0"/>
              <a:t> </a:t>
            </a:r>
            <a:r>
              <a:rPr lang="en-US" sz="1200" dirty="0" err="1"/>
              <a:t>mikroprostředí</a:t>
            </a:r>
            <a:r>
              <a:rPr lang="en-US" sz="1200" dirty="0"/>
              <a:t> se v </a:t>
            </a:r>
            <a:r>
              <a:rPr lang="en-US" sz="1200" dirty="0" err="1"/>
              <a:t>důsledku</a:t>
            </a:r>
            <a:r>
              <a:rPr lang="en-US" sz="1200" dirty="0"/>
              <a:t> </a:t>
            </a:r>
            <a:r>
              <a:rPr lang="en-US" sz="1200" dirty="0" err="1"/>
              <a:t>vysoké</a:t>
            </a:r>
            <a:r>
              <a:rPr lang="en-US" sz="1200" dirty="0"/>
              <a:t> </a:t>
            </a:r>
            <a:r>
              <a:rPr lang="en-US" sz="1200" dirty="0" err="1"/>
              <a:t>metabolické</a:t>
            </a:r>
            <a:r>
              <a:rPr lang="en-US" sz="1200" dirty="0"/>
              <a:t> </a:t>
            </a:r>
            <a:r>
              <a:rPr lang="en-US" sz="1200" dirty="0" err="1"/>
              <a:t>aktivity</a:t>
            </a:r>
            <a:r>
              <a:rPr lang="en-US" sz="1200" dirty="0"/>
              <a:t> a </a:t>
            </a:r>
            <a:r>
              <a:rPr lang="en-US" sz="1200" dirty="0" err="1"/>
              <a:t>nedostatečné</a:t>
            </a:r>
            <a:r>
              <a:rPr lang="en-US" sz="1200" dirty="0"/>
              <a:t> </a:t>
            </a:r>
            <a:r>
              <a:rPr lang="en-US" sz="1200" dirty="0" err="1"/>
              <a:t>perfuze</a:t>
            </a:r>
            <a:r>
              <a:rPr lang="en-US" sz="1200" dirty="0"/>
              <a:t> </a:t>
            </a:r>
            <a:r>
              <a:rPr lang="en-US" sz="1200" dirty="0" err="1"/>
              <a:t>hromadí</a:t>
            </a:r>
            <a:r>
              <a:rPr lang="en-US" sz="1200" dirty="0"/>
              <a:t> </a:t>
            </a:r>
            <a:r>
              <a:rPr lang="en-US" sz="1200" dirty="0" err="1"/>
              <a:t>kyselé</a:t>
            </a:r>
            <a:r>
              <a:rPr lang="en-US" sz="1200" dirty="0"/>
              <a:t> </a:t>
            </a:r>
            <a:r>
              <a:rPr lang="en-US" sz="1200" dirty="0" err="1"/>
              <a:t>metabolické</a:t>
            </a:r>
            <a:r>
              <a:rPr lang="en-US" sz="1200" dirty="0"/>
              <a:t> </a:t>
            </a:r>
            <a:r>
              <a:rPr lang="en-US" sz="1200" dirty="0" err="1"/>
              <a:t>zplodiny</a:t>
            </a:r>
            <a:r>
              <a:rPr lang="en-US" sz="1200" dirty="0"/>
              <a:t>. pH TME </a:t>
            </a:r>
            <a:r>
              <a:rPr lang="en-US" sz="1200" dirty="0" err="1"/>
              <a:t>ovlivňuje</a:t>
            </a:r>
            <a:r>
              <a:rPr lang="en-US" sz="1200" dirty="0"/>
              <a:t> </a:t>
            </a:r>
            <a:r>
              <a:rPr lang="en-US" sz="1200" dirty="0" err="1"/>
              <a:t>funkci</a:t>
            </a:r>
            <a:r>
              <a:rPr lang="en-US" sz="1200" dirty="0"/>
              <a:t> </a:t>
            </a:r>
            <a:r>
              <a:rPr lang="en-US" sz="1200" dirty="0" err="1"/>
              <a:t>nádorových</a:t>
            </a:r>
            <a:r>
              <a:rPr lang="en-US" sz="1200" dirty="0"/>
              <a:t> a </a:t>
            </a:r>
            <a:r>
              <a:rPr lang="en-US" sz="1200" dirty="0" err="1"/>
              <a:t>stromálních</a:t>
            </a:r>
            <a:r>
              <a:rPr lang="en-US" sz="1200" dirty="0"/>
              <a:t> </a:t>
            </a:r>
            <a:r>
              <a:rPr lang="en-US" sz="1200" dirty="0" err="1"/>
              <a:t>buněk</a:t>
            </a:r>
            <a:r>
              <a:rPr lang="en-US" sz="1200" dirty="0"/>
              <a:t>, </a:t>
            </a:r>
            <a:r>
              <a:rPr lang="en-US" sz="1200" dirty="0" err="1"/>
              <a:t>jejich</a:t>
            </a:r>
            <a:r>
              <a:rPr lang="en-US" sz="1200" dirty="0"/>
              <a:t> </a:t>
            </a:r>
            <a:r>
              <a:rPr lang="en-US" sz="1200" dirty="0" err="1"/>
              <a:t>vzájemnou</a:t>
            </a:r>
            <a:r>
              <a:rPr lang="en-US" sz="1200" dirty="0"/>
              <a:t> </a:t>
            </a:r>
            <a:r>
              <a:rPr lang="en-US" sz="1200" dirty="0" err="1"/>
              <a:t>interakci</a:t>
            </a:r>
            <a:r>
              <a:rPr lang="en-US" sz="1200" dirty="0"/>
              <a:t> a </a:t>
            </a:r>
            <a:r>
              <a:rPr lang="en-US" sz="1200" dirty="0" err="1"/>
              <a:t>jejich</a:t>
            </a:r>
            <a:r>
              <a:rPr lang="en-US" sz="1200" dirty="0"/>
              <a:t> </a:t>
            </a:r>
            <a:r>
              <a:rPr lang="en-US" sz="1200" dirty="0" err="1"/>
              <a:t>interakce</a:t>
            </a:r>
            <a:r>
              <a:rPr lang="en-US" sz="1200" dirty="0"/>
              <a:t> s ECM.</a:t>
            </a:r>
            <a:endParaRPr lang="cs-CZ" sz="12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3A4518-F800-4BBA-89B8-FCDA8CD8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94212"/>
            <a:ext cx="10753200" cy="451576"/>
          </a:xfrm>
        </p:spPr>
        <p:txBody>
          <a:bodyPr/>
          <a:lstStyle/>
          <a:p>
            <a:r>
              <a:rPr lang="cs-CZ" sz="2800" dirty="0"/>
              <a:t>Nádorové mikroprostředí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2CB9D8C-4652-47BE-BD93-7C2CDFBE9F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0FFCED2-0AA2-4516-A1A0-6B4BBF03A8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10</a:t>
            </a:fld>
            <a:endParaRPr lang="en-GB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9EAFEA0-AF12-47ED-8B3F-BD31ED3C90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4" y="1556009"/>
            <a:ext cx="4458087" cy="32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35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6C9620-86B4-4A3C-8711-584ECFA006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F24A7A-C107-4FF5-BA4B-6BB27DB34A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11</a:t>
            </a:fld>
            <a:endParaRPr lang="en-GB" altLang="cs-CZ" noProof="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B119862-516B-46D3-8FFA-895ADCC1A1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8" y="1491049"/>
            <a:ext cx="5046487" cy="435095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Mezi nádory a zánětlivou reakcí spojenou s hojením ran existují významné podobnosti.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/>
              <a:t>"Nádory: Rány, které se nehojí".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Mnoho nádorů vzniká v místech infekce, chronického podráždění a zánětu.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Chronický zánět může způsobit poškození DNA a trvalou aktivaci fibroblastů. 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8D944BF-25F4-4F08-BB82-4605367B22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59447" y="5089586"/>
            <a:ext cx="3311525" cy="1264414"/>
          </a:xfrm>
        </p:spPr>
        <p:txBody>
          <a:bodyPr/>
          <a:lstStyle/>
          <a:p>
            <a:r>
              <a:rPr lang="en-US" sz="1000" dirty="0"/>
              <a:t>Za </a:t>
            </a:r>
            <a:r>
              <a:rPr lang="en-US" sz="1000" dirty="0" err="1"/>
              <a:t>normálních</a:t>
            </a:r>
            <a:r>
              <a:rPr lang="en-US" sz="1000" dirty="0"/>
              <a:t> </a:t>
            </a:r>
            <a:r>
              <a:rPr lang="en-US" sz="1000" dirty="0" err="1"/>
              <a:t>podmínek</a:t>
            </a:r>
            <a:r>
              <a:rPr lang="en-US" sz="1000" dirty="0"/>
              <a:t> </a:t>
            </a:r>
            <a:r>
              <a:rPr lang="en-US" sz="1000" dirty="0" err="1"/>
              <a:t>funguje</a:t>
            </a:r>
            <a:r>
              <a:rPr lang="en-US" sz="1000" dirty="0"/>
              <a:t> </a:t>
            </a:r>
            <a:r>
              <a:rPr lang="en-US" sz="1000" dirty="0" err="1"/>
              <a:t>smyčka</a:t>
            </a:r>
            <a:r>
              <a:rPr lang="en-US" sz="1000" dirty="0"/>
              <a:t> </a:t>
            </a:r>
            <a:r>
              <a:rPr lang="en-US" sz="1000" dirty="0" err="1"/>
              <a:t>pozitivní</a:t>
            </a:r>
            <a:r>
              <a:rPr lang="en-US" sz="1000" dirty="0"/>
              <a:t> </a:t>
            </a:r>
            <a:r>
              <a:rPr lang="en-US" sz="1000" dirty="0" err="1"/>
              <a:t>zpětné</a:t>
            </a:r>
            <a:r>
              <a:rPr lang="en-US" sz="1000" dirty="0"/>
              <a:t> </a:t>
            </a:r>
            <a:r>
              <a:rPr lang="en-US" sz="1000" dirty="0" err="1"/>
              <a:t>vazby</a:t>
            </a:r>
            <a:r>
              <a:rPr lang="en-US" sz="1000" dirty="0"/>
              <a:t> </a:t>
            </a:r>
            <a:r>
              <a:rPr lang="en-US" sz="1000" dirty="0" err="1"/>
              <a:t>jako</a:t>
            </a:r>
            <a:r>
              <a:rPr lang="en-US" sz="1000" dirty="0"/>
              <a:t> </a:t>
            </a:r>
            <a:r>
              <a:rPr lang="en-US" sz="1000" dirty="0" err="1"/>
              <a:t>reverzibilní</a:t>
            </a:r>
            <a:r>
              <a:rPr lang="en-US" sz="1000" dirty="0"/>
              <a:t> </a:t>
            </a:r>
            <a:r>
              <a:rPr lang="en-US" sz="1000" dirty="0" err="1"/>
              <a:t>spínač</a:t>
            </a:r>
            <a:r>
              <a:rPr lang="en-US" sz="1000" dirty="0"/>
              <a:t>, </a:t>
            </a:r>
            <a:r>
              <a:rPr lang="en-US" sz="1000" dirty="0" err="1"/>
              <a:t>kterým</a:t>
            </a:r>
            <a:r>
              <a:rPr lang="en-US" sz="1000" dirty="0"/>
              <a:t> se </a:t>
            </a:r>
            <a:r>
              <a:rPr lang="en-US" sz="1000" dirty="0" err="1"/>
              <a:t>aktivace</a:t>
            </a:r>
            <a:r>
              <a:rPr lang="en-US" sz="1000" dirty="0"/>
              <a:t> </a:t>
            </a:r>
            <a:r>
              <a:rPr lang="en-US" sz="1000" dirty="0" err="1"/>
              <a:t>fibroblastů</a:t>
            </a:r>
            <a:r>
              <a:rPr lang="cs-CZ" sz="1000" dirty="0"/>
              <a:t> při dostatečné úrovni stimulace</a:t>
            </a:r>
            <a:r>
              <a:rPr lang="en-US" sz="1000" dirty="0"/>
              <a:t> "</a:t>
            </a:r>
            <a:r>
              <a:rPr lang="en-US" sz="1000" dirty="0" err="1"/>
              <a:t>zapíná</a:t>
            </a:r>
            <a:r>
              <a:rPr lang="en-US" sz="1000" dirty="0"/>
              <a:t>" a "</a:t>
            </a:r>
            <a:r>
              <a:rPr lang="en-US" sz="1000" dirty="0" err="1"/>
              <a:t>vypíná</a:t>
            </a:r>
            <a:r>
              <a:rPr lang="en-US" sz="1000" dirty="0"/>
              <a:t>" </a:t>
            </a:r>
            <a:r>
              <a:rPr lang="en-US" sz="1000" dirty="0" err="1"/>
              <a:t>při</a:t>
            </a:r>
            <a:r>
              <a:rPr lang="en-US" sz="1000" dirty="0"/>
              <a:t> </a:t>
            </a:r>
            <a:r>
              <a:rPr lang="en-US" sz="1000" dirty="0" err="1"/>
              <a:t>stažení</a:t>
            </a:r>
            <a:r>
              <a:rPr lang="en-US" sz="1000" dirty="0"/>
              <a:t> </a:t>
            </a:r>
            <a:r>
              <a:rPr lang="en-US" sz="1000" dirty="0" err="1"/>
              <a:t>stimulu</a:t>
            </a:r>
            <a:r>
              <a:rPr lang="en-US" sz="1000" dirty="0"/>
              <a:t>. </a:t>
            </a:r>
            <a:r>
              <a:rPr lang="en-US" sz="1000" dirty="0" err="1"/>
              <a:t>Tento</a:t>
            </a:r>
            <a:r>
              <a:rPr lang="en-US" sz="1000" dirty="0"/>
              <a:t> </a:t>
            </a:r>
            <a:r>
              <a:rPr lang="en-US" sz="1000" dirty="0" err="1"/>
              <a:t>spínač</a:t>
            </a:r>
            <a:r>
              <a:rPr lang="en-US" sz="1000" dirty="0"/>
              <a:t> </a:t>
            </a:r>
            <a:r>
              <a:rPr lang="en-US" sz="1000" dirty="0" err="1"/>
              <a:t>však</a:t>
            </a:r>
            <a:r>
              <a:rPr lang="en-US" sz="1000" dirty="0"/>
              <a:t> </a:t>
            </a:r>
            <a:r>
              <a:rPr lang="en-US" sz="1000" dirty="0" err="1"/>
              <a:t>může</a:t>
            </a:r>
            <a:r>
              <a:rPr lang="en-US" sz="1000" dirty="0"/>
              <a:t> </a:t>
            </a:r>
            <a:r>
              <a:rPr lang="en-US" sz="1000" dirty="0" err="1"/>
              <a:t>být</a:t>
            </a:r>
            <a:r>
              <a:rPr lang="en-US" sz="1000" dirty="0"/>
              <a:t> za </a:t>
            </a:r>
            <a:r>
              <a:rPr lang="en-US" sz="1000" dirty="0" err="1"/>
              <a:t>patologických</a:t>
            </a:r>
            <a:r>
              <a:rPr lang="en-US" sz="1000" dirty="0"/>
              <a:t> </a:t>
            </a:r>
            <a:r>
              <a:rPr lang="en-US" sz="1000" dirty="0" err="1"/>
              <a:t>podmínek</a:t>
            </a:r>
            <a:r>
              <a:rPr lang="en-US" sz="1000" dirty="0"/>
              <a:t> </a:t>
            </a:r>
            <a:r>
              <a:rPr lang="en-US" sz="1000" dirty="0" err="1"/>
              <a:t>trvale</a:t>
            </a:r>
            <a:r>
              <a:rPr lang="en-US" sz="1000" dirty="0"/>
              <a:t> </a:t>
            </a:r>
            <a:r>
              <a:rPr lang="en-US" sz="1000" dirty="0" err="1"/>
              <a:t>zapnut</a:t>
            </a:r>
            <a:r>
              <a:rPr lang="en-US" sz="1000" dirty="0"/>
              <a:t> </a:t>
            </a:r>
            <a:r>
              <a:rPr lang="cs-CZ" sz="1000" dirty="0"/>
              <a:t>přetrvávající </a:t>
            </a:r>
            <a:r>
              <a:rPr lang="en-US" sz="1000" dirty="0" err="1"/>
              <a:t>aktivací</a:t>
            </a:r>
            <a:r>
              <a:rPr lang="en-US" sz="1000" dirty="0"/>
              <a:t> </a:t>
            </a:r>
            <a:r>
              <a:rPr lang="en-US" sz="1000" dirty="0" err="1"/>
              <a:t>pozitivní</a:t>
            </a:r>
            <a:r>
              <a:rPr lang="en-US" sz="1000" dirty="0"/>
              <a:t> </a:t>
            </a:r>
            <a:r>
              <a:rPr lang="en-US" sz="1000" dirty="0" err="1"/>
              <a:t>zpětné</a:t>
            </a:r>
            <a:r>
              <a:rPr lang="en-US" sz="1000" dirty="0"/>
              <a:t> </a:t>
            </a:r>
            <a:r>
              <a:rPr lang="en-US" sz="1000" dirty="0" err="1"/>
              <a:t>vazby</a:t>
            </a:r>
            <a:r>
              <a:rPr lang="en-US" sz="1000" dirty="0"/>
              <a:t>, </a:t>
            </a:r>
            <a:r>
              <a:rPr lang="en-US" sz="1000" dirty="0" err="1"/>
              <a:t>což</a:t>
            </a:r>
            <a:r>
              <a:rPr lang="en-US" sz="1000" dirty="0"/>
              <a:t> </a:t>
            </a:r>
            <a:r>
              <a:rPr lang="en-US" sz="1000" dirty="0" err="1"/>
              <a:t>vede</a:t>
            </a:r>
            <a:r>
              <a:rPr lang="en-US" sz="1000" dirty="0"/>
              <a:t> k </a:t>
            </a:r>
            <a:r>
              <a:rPr lang="en-US" sz="1000" dirty="0" err="1"/>
              <a:t>trvalé</a:t>
            </a:r>
            <a:r>
              <a:rPr lang="en-US" sz="1000" dirty="0"/>
              <a:t> </a:t>
            </a:r>
            <a:r>
              <a:rPr lang="en-US" sz="1000" dirty="0" err="1"/>
              <a:t>proliferaci</a:t>
            </a:r>
            <a:r>
              <a:rPr lang="en-US" sz="1000" dirty="0"/>
              <a:t> </a:t>
            </a:r>
            <a:r>
              <a:rPr lang="en-US" sz="1000" dirty="0" err="1"/>
              <a:t>fibroblastů</a:t>
            </a:r>
            <a:r>
              <a:rPr lang="en-US" sz="1000" dirty="0"/>
              <a:t>.</a:t>
            </a:r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6AA59741-C71B-4120-9113-F74837DD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Zánět</a:t>
            </a:r>
          </a:p>
        </p:txBody>
      </p:sp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932F34B7-A523-4AC3-8664-972CA4C782FC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66" y="378000"/>
            <a:ext cx="3884085" cy="46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2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454F1B-CE0B-482C-889D-B06ACD724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Zánět a obezita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FC8E1D2-EE0A-420C-A4EB-DFCCBB6A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5AA1CE5-E4C4-4851-B5D6-CDD355F6D6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12</a:t>
            </a:fld>
            <a:endParaRPr lang="en-GB" altLang="cs-CZ" noProof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1CC306-A21C-4474-A31B-396262B2B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563" y="945788"/>
            <a:ext cx="5261870" cy="487681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600" dirty="0"/>
              <a:t>Při postupující obezitě se v tkáních hromadí tukové buňky a stále více makrofágů je rekrutováno kvůli uklízení mrtvých adipocytů. Množství makrofágů v obézní tukové tkáni může být až 4 z 10 buněk.</a:t>
            </a:r>
            <a:r>
              <a:rPr lang="en-US" sz="1600" dirty="0"/>
              <a:t> 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M</a:t>
            </a:r>
            <a:r>
              <a:rPr lang="en-US" sz="1600" dirty="0"/>
              <a:t>a</a:t>
            </a:r>
            <a:r>
              <a:rPr lang="cs-CZ" sz="1600" dirty="0"/>
              <a:t>k</a:t>
            </a:r>
            <a:r>
              <a:rPr lang="en-US" sz="1600" dirty="0" err="1"/>
              <a:t>ro</a:t>
            </a:r>
            <a:r>
              <a:rPr lang="cs-CZ" sz="1600" dirty="0"/>
              <a:t>fágy</a:t>
            </a:r>
            <a:r>
              <a:rPr lang="en-US" sz="1600" dirty="0"/>
              <a:t> </a:t>
            </a:r>
            <a:r>
              <a:rPr lang="cs-CZ" sz="1600" dirty="0"/>
              <a:t>vypouštějí koktejl cytokinů, které mohou vyvolat chronický zánět.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Obézní lidé mají obecně vyšší hladiny prozánětlivých cytokinů v krvi.</a:t>
            </a:r>
            <a:r>
              <a:rPr lang="en-US" sz="1600" dirty="0"/>
              <a:t> 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b="1" dirty="0"/>
              <a:t>Tuk není pouze vycpávka</a:t>
            </a:r>
            <a:r>
              <a:rPr lang="en-US" sz="1600" b="1" dirty="0"/>
              <a:t>: </a:t>
            </a:r>
            <a:r>
              <a:rPr lang="cs-CZ" sz="1600" b="1" dirty="0"/>
              <a:t>je to orgán jako každý jiný. </a:t>
            </a:r>
            <a:r>
              <a:rPr lang="cs-CZ" sz="1600" b="1" dirty="0">
                <a:solidFill>
                  <a:srgbClr val="0070C0"/>
                </a:solidFill>
              </a:rPr>
              <a:t>V zásadě se jedná o velkou žlázu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vysílající biologické informace ovlivňující zbytek těla. Estrogen a růstové faktory produkované tukovými buňkami zvyšují riziko vzniku nádorového onemocnění.</a:t>
            </a:r>
            <a:endParaRPr lang="en-US" sz="1600" b="1" dirty="0"/>
          </a:p>
          <a:p>
            <a:pPr>
              <a:lnSpc>
                <a:spcPct val="150000"/>
              </a:lnSpc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3662984-983E-4C73-B3E7-90E4701E7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87" y="1311061"/>
            <a:ext cx="4094226" cy="451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20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6BFC51-5EFE-45C7-A17E-D551BCF093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740713-AACA-4DAF-AC2E-D1FD4E5704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13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417482-CABB-48FB-96D6-6AB59FB5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Polymorfní </a:t>
            </a:r>
            <a:r>
              <a:rPr lang="cs-CZ" sz="2200" dirty="0" err="1"/>
              <a:t>mikrobiom</a:t>
            </a:r>
            <a:endParaRPr lang="cs-CZ" sz="2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2DDB75A-945B-42BF-962F-B328E5AAC39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376000" cy="4139998"/>
          </a:xfrm>
        </p:spPr>
        <p:txBody>
          <a:bodyPr>
            <a:normAutofit fontScale="32500" lnSpcReduction="20000"/>
          </a:bodyPr>
          <a:lstStyle/>
          <a:p>
            <a:pPr>
              <a:spcAft>
                <a:spcPts val="600"/>
              </a:spcAft>
            </a:pPr>
            <a:r>
              <a:rPr lang="cs-CZ" sz="4800" dirty="0"/>
              <a:t>Stále více důkazů svědčí o tom, že variabilita </a:t>
            </a:r>
            <a:r>
              <a:rPr lang="cs-CZ" sz="4800" dirty="0" err="1"/>
              <a:t>mikrobiomů</a:t>
            </a:r>
            <a:r>
              <a:rPr lang="cs-CZ" sz="4800" dirty="0"/>
              <a:t> mezi jednotlivci v populaci může mít zásadní vliv na fenotypy rakoviny.</a:t>
            </a:r>
          </a:p>
          <a:p>
            <a:pPr>
              <a:spcAft>
                <a:spcPts val="600"/>
              </a:spcAft>
            </a:pPr>
            <a:r>
              <a:rPr lang="cs-CZ" sz="4800" dirty="0" err="1"/>
              <a:t>Mikrobiomy</a:t>
            </a:r>
            <a:r>
              <a:rPr lang="cs-CZ" sz="4800" dirty="0"/>
              <a:t> mohou modulovat výskyt a patogenezi nádorů.</a:t>
            </a:r>
          </a:p>
          <a:p>
            <a:pPr>
              <a:spcAft>
                <a:spcPts val="600"/>
              </a:spcAft>
            </a:pPr>
            <a:r>
              <a:rPr lang="cs-CZ" sz="4800" dirty="0"/>
              <a:t>V myším modelu karcinogeneze tlustého střeva osídleném bakteriemi </a:t>
            </a:r>
            <a:r>
              <a:rPr lang="cs-CZ" sz="4800" i="1" dirty="0" err="1"/>
              <a:t>Porphyromonas</a:t>
            </a:r>
            <a:r>
              <a:rPr lang="cs-CZ" sz="4800" i="1" dirty="0"/>
              <a:t> </a:t>
            </a:r>
            <a:r>
              <a:rPr lang="cs-CZ" sz="4800" dirty="0"/>
              <a:t>se vyvinulo více nádorů než u myší, které tyto bakterie postrádají. </a:t>
            </a:r>
          </a:p>
          <a:p>
            <a:pPr>
              <a:spcAft>
                <a:spcPts val="600"/>
              </a:spcAft>
            </a:pPr>
            <a:endParaRPr lang="cs-CZ" sz="11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D9F879-E16B-469A-BCAA-4B38A7F61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88" y="2416505"/>
            <a:ext cx="5438784" cy="2257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059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28B3676-2CBC-4A2A-B8CD-12810F157E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053E04-D39F-4794-B23E-4B99B1B47E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EA8A86-4FC1-40D9-AE0A-AA359B60C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Znaky nádorových buněk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52BE3E2-8DE6-455A-88B9-C3DCBB4A6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0885"/>
            <a:ext cx="5516044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dirty="0"/>
              <a:t>Nepřetržitá neregulovaná proliferace nádorových buněk (udržení proliferační </a:t>
            </a:r>
            <a:r>
              <a:rPr lang="cs-CZ" sz="1600" dirty="0" err="1"/>
              <a:t>singalizace</a:t>
            </a:r>
            <a:r>
              <a:rPr lang="cs-CZ" sz="1600" dirty="0"/>
              <a:t> a únik růstovým supresorům)</a:t>
            </a:r>
          </a:p>
          <a:p>
            <a:pPr>
              <a:lnSpc>
                <a:spcPct val="100000"/>
              </a:lnSpc>
            </a:pPr>
            <a:r>
              <a:rPr lang="cs-CZ" sz="1600" dirty="0" err="1"/>
              <a:t>Replikativní</a:t>
            </a:r>
            <a:r>
              <a:rPr lang="cs-CZ" sz="1600" dirty="0"/>
              <a:t> nesmrtelnost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Genomová nestabilita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Rezistence k buněčné smrti a senescenci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Indukce angiogeneze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Zánět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Únik před destrukcí imunitním systémem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Změny v metabolismu</a:t>
            </a:r>
          </a:p>
          <a:p>
            <a:pPr>
              <a:lnSpc>
                <a:spcPct val="100000"/>
              </a:lnSpc>
            </a:pPr>
            <a:r>
              <a:rPr lang="cs-CZ" sz="1600" dirty="0" err="1"/>
              <a:t>Invazivita</a:t>
            </a:r>
            <a:r>
              <a:rPr lang="cs-CZ" sz="1600" dirty="0"/>
              <a:t> a metastázování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600" dirty="0"/>
          </a:p>
          <a:p>
            <a:pPr marL="0" indent="0">
              <a:lnSpc>
                <a:spcPct val="150000"/>
              </a:lnSpc>
              <a:buNone/>
            </a:pP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Všechny tyto znaky nemusejí vznikat nově, protože jsou součástí fyziologických procesů jako embryogeneze a hojení ran. Nádorové buňky tyto procesy využívají ve špatné míře na nesprávném místě a ve špatný čas. Rakovina je tedy onemocněním regulačních systémů.</a:t>
            </a:r>
          </a:p>
          <a:p>
            <a:endParaRPr lang="cs-CZ" sz="1600" dirty="0"/>
          </a:p>
          <a:p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B1B53DB-94F4-4D90-89A1-73A5F0126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2887" y="795298"/>
            <a:ext cx="4094226" cy="46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81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D14BFB3-2058-4072-A002-0B4202AFB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Nádorová buňka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F68C53-685D-4D73-8A23-73B96AA4B0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8B650A-BD93-45CB-8094-955332FBA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15</a:t>
            </a:fld>
            <a:endParaRPr lang="en-GB" altLang="cs-CZ" noProof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ECA51C2-DF28-4711-90CC-554286EA481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Nádorové buňky se nadměrně dělí</a:t>
            </a:r>
            <a:r>
              <a:rPr lang="en-US" sz="2000" dirty="0"/>
              <a:t> – </a:t>
            </a:r>
            <a:r>
              <a:rPr lang="cs-CZ" sz="2000" dirty="0"/>
              <a:t>mají příliš mnoho signálů „START“ a nedostatek signálů „STOP“</a:t>
            </a:r>
            <a:r>
              <a:rPr lang="en-US" sz="2000" dirty="0"/>
              <a:t> </a:t>
            </a:r>
            <a:r>
              <a:rPr lang="cs-CZ" sz="2000" dirty="0"/>
              <a:t>a mohou také ignorovat signály „ZEMŘI“, „DIFERENCUJ SE“ nebo „ZESTÁRNI“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D23F49-6A3F-460A-BB87-FB6158CAF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80" y="2031505"/>
            <a:ext cx="5219998" cy="347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4589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ADD455-A22A-48AB-AFA9-4E9856DB43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18A558-720C-40CB-A096-F0AE45DF2E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16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8920CF-3BFE-4CE2-9845-38505BD3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Onkogeny a nádorové supresory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2C68BA-74DB-4559-88A6-CC758D5CB60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500" b="1" dirty="0"/>
              <a:t>Proto-on</a:t>
            </a:r>
            <a:r>
              <a:rPr lang="cs-CZ" sz="1500" b="1" dirty="0" err="1"/>
              <a:t>kogeny</a:t>
            </a:r>
            <a:r>
              <a:rPr lang="en-US" sz="1500" dirty="0"/>
              <a:t> – </a:t>
            </a:r>
            <a:r>
              <a:rPr lang="en-US" sz="1500" dirty="0" err="1"/>
              <a:t>Geny</a:t>
            </a:r>
            <a:r>
              <a:rPr lang="en-US" sz="1500" dirty="0"/>
              <a:t>, </a:t>
            </a:r>
            <a:r>
              <a:rPr lang="en-US" sz="1500" dirty="0" err="1"/>
              <a:t>jejichž</a:t>
            </a:r>
            <a:r>
              <a:rPr lang="en-US" sz="1500" dirty="0"/>
              <a:t> </a:t>
            </a:r>
            <a:r>
              <a:rPr lang="en-US" sz="1500" dirty="0" err="1"/>
              <a:t>produkty</a:t>
            </a:r>
            <a:r>
              <a:rPr lang="en-US" sz="1500" dirty="0"/>
              <a:t> </a:t>
            </a:r>
            <a:r>
              <a:rPr lang="en-US" sz="1500" dirty="0" err="1"/>
              <a:t>kódují</a:t>
            </a:r>
            <a:r>
              <a:rPr lang="en-US" sz="1500" dirty="0"/>
              <a:t> </a:t>
            </a:r>
            <a:r>
              <a:rPr lang="en-US" sz="1500" dirty="0" err="1"/>
              <a:t>složky</a:t>
            </a:r>
            <a:r>
              <a:rPr lang="en-US" sz="1500" dirty="0"/>
              <a:t> </a:t>
            </a:r>
            <a:r>
              <a:rPr lang="en-US" sz="1500" dirty="0" err="1"/>
              <a:t>molekulárních</a:t>
            </a:r>
            <a:r>
              <a:rPr lang="en-US" sz="1500" dirty="0"/>
              <a:t> </a:t>
            </a:r>
            <a:r>
              <a:rPr lang="en-US" sz="1500" dirty="0" err="1"/>
              <a:t>kaskád</a:t>
            </a:r>
            <a:r>
              <a:rPr lang="en-US" sz="1500" dirty="0"/>
              <a:t>, </a:t>
            </a:r>
            <a:r>
              <a:rPr lang="en-US" sz="1500" dirty="0" err="1"/>
              <a:t>které</a:t>
            </a:r>
            <a:r>
              <a:rPr lang="en-US" sz="1500" dirty="0"/>
              <a:t> </a:t>
            </a:r>
            <a:r>
              <a:rPr lang="en-US" sz="1500" dirty="0" err="1"/>
              <a:t>zprostředkovávají</a:t>
            </a:r>
            <a:r>
              <a:rPr lang="en-US" sz="1500" dirty="0"/>
              <a:t> </a:t>
            </a:r>
            <a:r>
              <a:rPr lang="en-US" sz="1500" dirty="0" err="1"/>
              <a:t>buněčný</a:t>
            </a:r>
            <a:r>
              <a:rPr lang="en-US" sz="1500" dirty="0"/>
              <a:t> </a:t>
            </a:r>
            <a:r>
              <a:rPr lang="en-US" sz="1500" dirty="0" err="1"/>
              <a:t>růst</a:t>
            </a:r>
            <a:r>
              <a:rPr lang="en-US" sz="1500" dirty="0"/>
              <a:t>, </a:t>
            </a:r>
            <a:r>
              <a:rPr lang="en-US" sz="1500" dirty="0" err="1"/>
              <a:t>přežívání</a:t>
            </a:r>
            <a:r>
              <a:rPr lang="en-US" sz="1500" dirty="0"/>
              <a:t> </a:t>
            </a:r>
            <a:r>
              <a:rPr lang="en-US" sz="1500" dirty="0" err="1"/>
              <a:t>buněk</a:t>
            </a:r>
            <a:r>
              <a:rPr lang="en-US" sz="1500" dirty="0"/>
              <a:t> a </a:t>
            </a:r>
            <a:r>
              <a:rPr lang="en-US" sz="1500" dirty="0" err="1"/>
              <a:t>blokují</a:t>
            </a:r>
            <a:r>
              <a:rPr lang="en-US" sz="1500" dirty="0"/>
              <a:t> </a:t>
            </a:r>
            <a:r>
              <a:rPr lang="cs-CZ" sz="1500" dirty="0"/>
              <a:t>buněčnou</a:t>
            </a:r>
            <a:r>
              <a:rPr lang="en-US" sz="1500" dirty="0"/>
              <a:t> </a:t>
            </a:r>
            <a:r>
              <a:rPr lang="en-US" sz="1500" dirty="0" err="1"/>
              <a:t>diferenciaci</a:t>
            </a:r>
            <a:r>
              <a:rPr lang="cs-CZ" sz="1500" dirty="0"/>
              <a:t>.</a:t>
            </a:r>
            <a:r>
              <a:rPr lang="en-US" sz="1500" dirty="0"/>
              <a:t> </a:t>
            </a:r>
            <a:endParaRPr lang="cs-CZ" sz="1500" dirty="0"/>
          </a:p>
          <a:p>
            <a:pPr>
              <a:spcAft>
                <a:spcPts val="600"/>
              </a:spcAft>
            </a:pPr>
            <a:r>
              <a:rPr lang="en-US" sz="1500" dirty="0" err="1"/>
              <a:t>Abnormální</a:t>
            </a:r>
            <a:r>
              <a:rPr lang="en-US" sz="1500" dirty="0"/>
              <a:t>, </a:t>
            </a:r>
            <a:r>
              <a:rPr lang="en-US" sz="1500" b="1" dirty="0" err="1"/>
              <a:t>mutované</a:t>
            </a:r>
            <a:r>
              <a:rPr lang="en-US" sz="1500" b="1" dirty="0"/>
              <a:t> </a:t>
            </a:r>
            <a:r>
              <a:rPr lang="en-US" sz="1500" b="1" dirty="0" err="1"/>
              <a:t>formy</a:t>
            </a:r>
            <a:r>
              <a:rPr lang="en-US" sz="1500" b="1" dirty="0"/>
              <a:t> </a:t>
            </a:r>
            <a:r>
              <a:rPr lang="en-US" sz="1500" dirty="0" err="1"/>
              <a:t>těchto</a:t>
            </a:r>
            <a:r>
              <a:rPr lang="en-US" sz="1500" dirty="0"/>
              <a:t> </a:t>
            </a:r>
            <a:r>
              <a:rPr lang="en-US" sz="1500" dirty="0" err="1"/>
              <a:t>proto˗onkogenů</a:t>
            </a:r>
            <a:r>
              <a:rPr lang="en-US" sz="1500" dirty="0"/>
              <a:t>, </a:t>
            </a:r>
            <a:r>
              <a:rPr lang="en-US" sz="1500" dirty="0" err="1"/>
              <a:t>které</a:t>
            </a:r>
            <a:r>
              <a:rPr lang="en-US" sz="1500" dirty="0"/>
              <a:t> </a:t>
            </a:r>
            <a:r>
              <a:rPr lang="en-US" sz="1500" dirty="0" err="1"/>
              <a:t>vedou</a:t>
            </a:r>
            <a:r>
              <a:rPr lang="en-US" sz="1500" dirty="0"/>
              <a:t> </a:t>
            </a:r>
            <a:r>
              <a:rPr lang="cs-CZ" sz="1500" dirty="0"/>
              <a:t>ke vzniku </a:t>
            </a:r>
            <a:r>
              <a:rPr lang="en-US" sz="1500" dirty="0" err="1"/>
              <a:t>nádorů</a:t>
            </a:r>
            <a:r>
              <a:rPr lang="en-US" sz="1500" dirty="0"/>
              <a:t>, se </a:t>
            </a:r>
            <a:r>
              <a:rPr lang="en-US" sz="1500" dirty="0" err="1"/>
              <a:t>nazývají</a:t>
            </a:r>
            <a:r>
              <a:rPr lang="en-US" sz="1500" dirty="0"/>
              <a:t> </a:t>
            </a:r>
            <a:r>
              <a:rPr lang="en-US" sz="1500" b="1" dirty="0" err="1"/>
              <a:t>onkogeny</a:t>
            </a:r>
            <a:r>
              <a:rPr lang="en-US" sz="15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500" dirty="0"/>
              <a:t>Proteiny kódované </a:t>
            </a:r>
            <a:r>
              <a:rPr lang="cs-CZ" sz="1500" b="1" dirty="0"/>
              <a:t>nádorovými supresorovými geny </a:t>
            </a:r>
            <a:r>
              <a:rPr lang="cs-CZ" sz="1500" dirty="0"/>
              <a:t>inhibují proliferaci nebo přežití buněk a podporují jejich diferenciaci.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C867F89-A198-4D37-8263-A48A0E405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80" y="2185930"/>
            <a:ext cx="5219998" cy="3171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8966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D8EAE4-1199-4EA2-A473-3E623E07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Onkogeny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6954AC-1DC2-4A27-B115-CB54B490B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7DAB60-7D4F-4545-800E-31E91EEC73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17</a:t>
            </a:fld>
            <a:endParaRPr lang="en-GB" altLang="cs-CZ" noProof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02A0195-ADEC-4AD3-94CF-C2F563B6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2596845"/>
            <a:ext cx="4125465" cy="32084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dirty="0" err="1"/>
              <a:t>Onkogeny</a:t>
            </a:r>
            <a:r>
              <a:rPr lang="en-US" sz="1600" dirty="0"/>
              <a:t> se od proto-</a:t>
            </a:r>
            <a:r>
              <a:rPr lang="en-US" sz="1600" dirty="0" err="1"/>
              <a:t>onkogenů</a:t>
            </a:r>
            <a:r>
              <a:rPr lang="en-US" sz="1600" dirty="0"/>
              <a:t> </a:t>
            </a:r>
            <a:r>
              <a:rPr lang="en-US" sz="1600" dirty="0" err="1"/>
              <a:t>liší</a:t>
            </a:r>
            <a:r>
              <a:rPr lang="en-US" sz="1600" dirty="0"/>
              <a:t> </a:t>
            </a:r>
            <a:r>
              <a:rPr lang="en-US" sz="1600" dirty="0" err="1"/>
              <a:t>třemi</a:t>
            </a:r>
            <a:r>
              <a:rPr lang="en-US" sz="1600" dirty="0"/>
              <a:t> </a:t>
            </a:r>
            <a:r>
              <a:rPr lang="en-US" sz="1600" dirty="0" err="1"/>
              <a:t>základními</a:t>
            </a:r>
            <a:r>
              <a:rPr lang="en-US" sz="1600" dirty="0"/>
              <a:t> </a:t>
            </a:r>
            <a:r>
              <a:rPr lang="en-US" sz="1600" dirty="0" err="1"/>
              <a:t>způsoby</a:t>
            </a:r>
            <a:r>
              <a:rPr lang="en-US" sz="1600" dirty="0"/>
              <a:t>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1. </a:t>
            </a:r>
            <a:r>
              <a:rPr lang="en-US" sz="1600" dirty="0" err="1"/>
              <a:t>načasováním</a:t>
            </a:r>
            <a:r>
              <a:rPr lang="en-US" sz="1600" dirty="0"/>
              <a:t> a </a:t>
            </a:r>
            <a:r>
              <a:rPr lang="en-US" sz="1600" dirty="0" err="1"/>
              <a:t>kvalitou</a:t>
            </a:r>
            <a:r>
              <a:rPr lang="en-US" sz="1600" dirty="0"/>
              <a:t> </a:t>
            </a:r>
            <a:r>
              <a:rPr lang="en-US" sz="1600" dirty="0" err="1"/>
              <a:t>exprese</a:t>
            </a:r>
            <a:endParaRPr lang="en-US" sz="16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2. </a:t>
            </a:r>
            <a:r>
              <a:rPr lang="en-US" sz="1600" dirty="0" err="1"/>
              <a:t>strukturou</a:t>
            </a:r>
            <a:r>
              <a:rPr lang="en-US" sz="1600" dirty="0"/>
              <a:t> a </a:t>
            </a:r>
            <a:r>
              <a:rPr lang="en-US" sz="1600" dirty="0" err="1"/>
              <a:t>funkcí</a:t>
            </a:r>
            <a:r>
              <a:rPr lang="en-US" sz="1600" dirty="0"/>
              <a:t> </a:t>
            </a:r>
            <a:r>
              <a:rPr lang="en-US" sz="1600" dirty="0" err="1"/>
              <a:t>proteinových</a:t>
            </a:r>
            <a:r>
              <a:rPr lang="en-US" sz="1600" dirty="0"/>
              <a:t> </a:t>
            </a:r>
            <a:r>
              <a:rPr lang="en-US" sz="1600" dirty="0" err="1"/>
              <a:t>produktů</a:t>
            </a:r>
            <a:endParaRPr lang="en-US" sz="16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3. </a:t>
            </a:r>
            <a:r>
              <a:rPr lang="en-US" sz="1600" dirty="0" err="1"/>
              <a:t>mírou</a:t>
            </a:r>
            <a:r>
              <a:rPr lang="en-US" sz="1600" dirty="0"/>
              <a:t> </a:t>
            </a:r>
            <a:r>
              <a:rPr lang="en-US" sz="1600" dirty="0" err="1"/>
              <a:t>regulace</a:t>
            </a:r>
            <a:r>
              <a:rPr lang="en-US" sz="1600" dirty="0"/>
              <a:t> </a:t>
            </a:r>
            <a:r>
              <a:rPr lang="en-US" sz="1600" dirty="0" err="1"/>
              <a:t>proteinových</a:t>
            </a:r>
            <a:r>
              <a:rPr lang="en-US" sz="1600" dirty="0"/>
              <a:t> </a:t>
            </a:r>
            <a:r>
              <a:rPr lang="en-US" sz="1600" dirty="0" err="1"/>
              <a:t>produktů</a:t>
            </a:r>
            <a:r>
              <a:rPr lang="en-US" sz="1600" dirty="0"/>
              <a:t> </a:t>
            </a:r>
            <a:r>
              <a:rPr lang="en-US" sz="1600" dirty="0" err="1"/>
              <a:t>buněčnými</a:t>
            </a:r>
            <a:r>
              <a:rPr lang="en-US" sz="1600" dirty="0"/>
              <a:t> </a:t>
            </a:r>
            <a:r>
              <a:rPr lang="en-US" sz="1600" dirty="0" err="1"/>
              <a:t>signály</a:t>
            </a:r>
            <a:r>
              <a:rPr lang="en-US" sz="1600" dirty="0"/>
              <a:t> </a:t>
            </a:r>
          </a:p>
          <a:p>
            <a:pPr>
              <a:spcAft>
                <a:spcPts val="600"/>
              </a:spcAft>
            </a:pPr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9C3493-F353-4CED-B8E6-5DAD977C4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0" y="2503668"/>
            <a:ext cx="5791364" cy="2298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3654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D8D6EC-DDA3-4E5A-B7E6-5DC6BCFBB0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6DCA38-068F-4D1A-8F14-AD65257EB3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5EA02D5-1E7A-468F-9E8F-B15427C3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849309"/>
            <a:ext cx="10753200" cy="451576"/>
          </a:xfrm>
        </p:spPr>
        <p:txBody>
          <a:bodyPr/>
          <a:lstStyle/>
          <a:p>
            <a:r>
              <a:rPr lang="cs-CZ" sz="3200" dirty="0"/>
              <a:t>Nekontrolovaný růst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00E5CF-62F4-4C0C-9E26-AD3CC6A58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3267925"/>
          </a:xfrm>
        </p:spPr>
        <p:txBody>
          <a:bodyPr/>
          <a:lstStyle/>
          <a:p>
            <a:r>
              <a:rPr lang="en-US" sz="2400" dirty="0" err="1"/>
              <a:t>Mno</a:t>
            </a:r>
            <a:r>
              <a:rPr lang="cs-CZ" sz="2400" dirty="0"/>
              <a:t>ho</a:t>
            </a:r>
            <a:r>
              <a:rPr lang="en-US" sz="2400" dirty="0"/>
              <a:t> </a:t>
            </a:r>
            <a:r>
              <a:rPr lang="en-US" sz="2400" dirty="0" err="1"/>
              <a:t>různých</a:t>
            </a:r>
            <a:r>
              <a:rPr lang="en-US" sz="2400" dirty="0"/>
              <a:t> </a:t>
            </a:r>
            <a:r>
              <a:rPr lang="en-US" sz="2400" dirty="0" err="1"/>
              <a:t>mechanismů</a:t>
            </a:r>
            <a:r>
              <a:rPr lang="en-US" sz="2400" dirty="0"/>
              <a:t> v </a:t>
            </a:r>
            <a:r>
              <a:rPr lang="en-US" sz="2400" dirty="0" err="1"/>
              <a:t>nádorových</a:t>
            </a:r>
            <a:r>
              <a:rPr lang="en-US" sz="2400" dirty="0"/>
              <a:t> </a:t>
            </a:r>
            <a:r>
              <a:rPr lang="en-US" sz="2400" dirty="0" err="1"/>
              <a:t>buňkách</a:t>
            </a:r>
            <a:r>
              <a:rPr lang="en-US" sz="2400" dirty="0"/>
              <a:t> </a:t>
            </a:r>
            <a:r>
              <a:rPr lang="en-US" sz="2400" dirty="0" err="1"/>
              <a:t>zajišťuje</a:t>
            </a:r>
            <a:r>
              <a:rPr lang="en-US" sz="2400" dirty="0"/>
              <a:t>, aby </a:t>
            </a:r>
            <a:r>
              <a:rPr lang="en-US" sz="2400" dirty="0" err="1"/>
              <a:t>buněčná</a:t>
            </a:r>
            <a:r>
              <a:rPr lang="en-US" sz="2400" dirty="0"/>
              <a:t> </a:t>
            </a:r>
            <a:r>
              <a:rPr lang="en-US" sz="2400" dirty="0" err="1"/>
              <a:t>proliferace</a:t>
            </a:r>
            <a:r>
              <a:rPr lang="en-US" sz="2400" dirty="0"/>
              <a:t> </a:t>
            </a:r>
            <a:r>
              <a:rPr lang="en-US" sz="2400" dirty="0" err="1"/>
              <a:t>nebyla</a:t>
            </a:r>
            <a:r>
              <a:rPr lang="en-US" sz="2400" dirty="0"/>
              <a:t> </a:t>
            </a:r>
            <a:r>
              <a:rPr lang="en-US" sz="2400" dirty="0" err="1"/>
              <a:t>omezována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Nádorové</a:t>
            </a:r>
            <a:r>
              <a:rPr lang="en-US" sz="2400" dirty="0"/>
              <a:t> </a:t>
            </a:r>
            <a:r>
              <a:rPr lang="en-US" sz="2400" dirty="0" err="1"/>
              <a:t>buňky</a:t>
            </a:r>
            <a:r>
              <a:rPr lang="en-US" sz="2400" dirty="0"/>
              <a:t> </a:t>
            </a:r>
            <a:r>
              <a:rPr lang="en-US" sz="2400" dirty="0" err="1"/>
              <a:t>produkují</a:t>
            </a:r>
            <a:r>
              <a:rPr lang="en-US" sz="2400" dirty="0"/>
              <a:t> </a:t>
            </a:r>
            <a:r>
              <a:rPr lang="en-US" sz="2400" dirty="0" err="1"/>
              <a:t>růstové</a:t>
            </a:r>
            <a:r>
              <a:rPr lang="en-US" sz="2400" dirty="0"/>
              <a:t> </a:t>
            </a:r>
            <a:r>
              <a:rPr lang="en-US" sz="2400" dirty="0" err="1"/>
              <a:t>faktory</a:t>
            </a:r>
            <a:r>
              <a:rPr lang="en-US" sz="2400" dirty="0"/>
              <a:t>, </a:t>
            </a:r>
            <a:r>
              <a:rPr lang="en-US" sz="2400" dirty="0" err="1"/>
              <a:t>stimulují</a:t>
            </a:r>
            <a:r>
              <a:rPr lang="en-US" sz="2400" dirty="0"/>
              <a:t> </a:t>
            </a:r>
            <a:r>
              <a:rPr lang="en-US" sz="2400" dirty="0" err="1"/>
              <a:t>tak</a:t>
            </a:r>
            <a:r>
              <a:rPr lang="en-US" sz="2400" dirty="0"/>
              <a:t> </a:t>
            </a:r>
            <a:r>
              <a:rPr lang="en-US" sz="2400" dirty="0" err="1"/>
              <a:t>svou</a:t>
            </a:r>
            <a:r>
              <a:rPr lang="en-US" sz="2400" dirty="0"/>
              <a:t> </a:t>
            </a:r>
            <a:r>
              <a:rPr lang="en-US" sz="2400" dirty="0" err="1"/>
              <a:t>vlastní</a:t>
            </a:r>
            <a:r>
              <a:rPr lang="en-US" sz="2400" dirty="0"/>
              <a:t> </a:t>
            </a:r>
            <a:r>
              <a:rPr lang="en-US" sz="2400" dirty="0" err="1"/>
              <a:t>proliferaci</a:t>
            </a:r>
            <a:r>
              <a:rPr lang="en-US" sz="2400" dirty="0"/>
              <a:t> (</a:t>
            </a:r>
            <a:r>
              <a:rPr lang="en-US" sz="2400" b="1" dirty="0" err="1"/>
              <a:t>autokrinní</a:t>
            </a:r>
            <a:r>
              <a:rPr lang="en-US" sz="2400" b="1" dirty="0"/>
              <a:t> </a:t>
            </a:r>
            <a:r>
              <a:rPr lang="en-US" sz="2400" b="1" dirty="0" err="1"/>
              <a:t>růstová</a:t>
            </a:r>
            <a:r>
              <a:rPr lang="en-US" sz="2400" b="1" dirty="0"/>
              <a:t> </a:t>
            </a:r>
            <a:r>
              <a:rPr lang="en-US" sz="2400" b="1" dirty="0" err="1"/>
              <a:t>stimulace</a:t>
            </a:r>
            <a:r>
              <a:rPr lang="en-US" sz="2400" dirty="0"/>
              <a:t>) a </a:t>
            </a:r>
            <a:r>
              <a:rPr lang="en-US" sz="2400" b="1" dirty="0" err="1"/>
              <a:t>zneužívají</a:t>
            </a:r>
            <a:r>
              <a:rPr lang="en-US" sz="2400" b="1" dirty="0"/>
              <a:t> </a:t>
            </a:r>
            <a:r>
              <a:rPr lang="en-US" sz="2400" b="1" dirty="0" err="1"/>
              <a:t>buněčné</a:t>
            </a:r>
            <a:r>
              <a:rPr lang="en-US" sz="2400" b="1" dirty="0"/>
              <a:t> </a:t>
            </a:r>
            <a:r>
              <a:rPr lang="en-US" sz="2400" b="1" dirty="0" err="1"/>
              <a:t>mitogenní</a:t>
            </a:r>
            <a:r>
              <a:rPr lang="en-US" sz="2400" b="1" dirty="0"/>
              <a:t> </a:t>
            </a:r>
            <a:r>
              <a:rPr lang="en-US" sz="2400" b="1" dirty="0" err="1"/>
              <a:t>signály</a:t>
            </a:r>
            <a:r>
              <a:rPr lang="en-US" sz="2400" dirty="0"/>
              <a:t>.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5829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A64CEC-9BB0-43CF-8678-7C43CDAB20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2C65A6-8AC9-425F-AFD1-B3F2F1F619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549438-7B94-4B99-9DD1-151766A2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/>
              <a:t>Nekontrolovaný</a:t>
            </a:r>
            <a:r>
              <a:rPr lang="en-GB" sz="3200" dirty="0"/>
              <a:t> </a:t>
            </a:r>
            <a:r>
              <a:rPr lang="en-GB" sz="3200" dirty="0" err="1"/>
              <a:t>růst</a:t>
            </a:r>
            <a:r>
              <a:rPr lang="en-GB" sz="3200" dirty="0"/>
              <a:t> – „START“ </a:t>
            </a:r>
            <a:r>
              <a:rPr lang="en-GB" sz="3200" dirty="0" err="1"/>
              <a:t>signály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4B9C73C-3595-4E05-913D-5308B02BD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„START” </a:t>
            </a:r>
            <a:r>
              <a:rPr lang="en-US" sz="2000" dirty="0" err="1"/>
              <a:t>signály</a:t>
            </a:r>
            <a:r>
              <a:rPr lang="en-US" sz="2000" dirty="0"/>
              <a:t> = </a:t>
            </a:r>
            <a:r>
              <a:rPr lang="en-US" sz="2000" dirty="0" err="1"/>
              <a:t>hlavní</a:t>
            </a:r>
            <a:r>
              <a:rPr lang="en-US" sz="2000" dirty="0"/>
              <a:t> </a:t>
            </a:r>
            <a:r>
              <a:rPr lang="en-US" sz="2000" dirty="0" err="1"/>
              <a:t>mitogenní</a:t>
            </a:r>
            <a:r>
              <a:rPr lang="en-US" sz="2000" dirty="0"/>
              <a:t> </a:t>
            </a:r>
            <a:r>
              <a:rPr lang="en-US" sz="2000" dirty="0" err="1"/>
              <a:t>signály</a:t>
            </a:r>
            <a:r>
              <a:rPr lang="en-US" sz="2000" dirty="0"/>
              <a:t> </a:t>
            </a:r>
            <a:r>
              <a:rPr lang="en-US" sz="2000" dirty="0" err="1"/>
              <a:t>zahrnují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1. </a:t>
            </a:r>
            <a:r>
              <a:rPr lang="en-US" sz="2000" dirty="0" err="1"/>
              <a:t>růstové</a:t>
            </a:r>
            <a:r>
              <a:rPr lang="en-US" sz="2000" dirty="0"/>
              <a:t> </a:t>
            </a:r>
            <a:r>
              <a:rPr lang="en-US" sz="2000" dirty="0" err="1"/>
              <a:t>faktory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EGF, VEGFA, PDGF)</a:t>
            </a:r>
          </a:p>
          <a:p>
            <a:pPr marL="0" indent="0">
              <a:buNone/>
            </a:pPr>
            <a:r>
              <a:rPr lang="en-US" sz="2000" dirty="0"/>
              <a:t>2. </a:t>
            </a:r>
            <a:r>
              <a:rPr lang="en-US" sz="2000" dirty="0" err="1"/>
              <a:t>receptory</a:t>
            </a:r>
            <a:r>
              <a:rPr lang="en-US" sz="2000" dirty="0"/>
              <a:t> </a:t>
            </a:r>
            <a:r>
              <a:rPr lang="en-US" sz="2000" dirty="0" err="1"/>
              <a:t>růstových</a:t>
            </a:r>
            <a:r>
              <a:rPr lang="en-US" sz="2000" dirty="0"/>
              <a:t> </a:t>
            </a:r>
            <a:r>
              <a:rPr lang="en-US" sz="2000" dirty="0" err="1"/>
              <a:t>faktorů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</a:t>
            </a:r>
            <a:r>
              <a:rPr lang="en-US" sz="2000" dirty="0" err="1"/>
              <a:t>receptory</a:t>
            </a:r>
            <a:r>
              <a:rPr lang="en-US" sz="2000" dirty="0"/>
              <a:t> pro </a:t>
            </a:r>
            <a:r>
              <a:rPr lang="en-US" sz="2000" dirty="0" err="1"/>
              <a:t>epidermální</a:t>
            </a:r>
            <a:r>
              <a:rPr lang="en-US" sz="2000" dirty="0"/>
              <a:t> </a:t>
            </a:r>
            <a:r>
              <a:rPr lang="en-US" sz="2000" dirty="0" err="1"/>
              <a:t>růstový</a:t>
            </a:r>
            <a:r>
              <a:rPr lang="en-US" sz="2000" dirty="0"/>
              <a:t> </a:t>
            </a:r>
            <a:r>
              <a:rPr lang="en-US" sz="2000" dirty="0" err="1"/>
              <a:t>faktor</a:t>
            </a:r>
            <a:r>
              <a:rPr lang="en-US" sz="2000" dirty="0"/>
              <a:t> EGF (EGFR) a </a:t>
            </a:r>
            <a:r>
              <a:rPr lang="en-US" sz="2000" dirty="0" err="1"/>
              <a:t>jeho</a:t>
            </a:r>
            <a:r>
              <a:rPr lang="en-US" sz="2000" dirty="0"/>
              <a:t> </a:t>
            </a:r>
            <a:r>
              <a:rPr lang="en-US" sz="2000" dirty="0" err="1"/>
              <a:t>blízký</a:t>
            </a:r>
            <a:r>
              <a:rPr lang="en-US" sz="2000" dirty="0"/>
              <a:t> homolog HER2/neu (ERBB2)</a:t>
            </a:r>
          </a:p>
          <a:p>
            <a:pPr marL="0" indent="0">
              <a:buNone/>
            </a:pPr>
            <a:r>
              <a:rPr lang="en-US" sz="2000" dirty="0"/>
              <a:t>3. </a:t>
            </a:r>
            <a:r>
              <a:rPr lang="en-US" sz="2000" dirty="0" err="1"/>
              <a:t>molekuly</a:t>
            </a:r>
            <a:r>
              <a:rPr lang="en-US" sz="2000" dirty="0"/>
              <a:t> </a:t>
            </a:r>
            <a:r>
              <a:rPr lang="en-US" sz="2000" dirty="0" err="1"/>
              <a:t>signální</a:t>
            </a:r>
            <a:r>
              <a:rPr lang="en-US" sz="2000" dirty="0"/>
              <a:t> </a:t>
            </a:r>
            <a:r>
              <a:rPr lang="en-US" sz="2000" dirty="0" err="1"/>
              <a:t>transdukce</a:t>
            </a:r>
            <a:r>
              <a:rPr lang="en-US" sz="2000" dirty="0"/>
              <a:t> </a:t>
            </a:r>
            <a:r>
              <a:rPr lang="en-US" sz="2000" dirty="0" err="1"/>
              <a:t>spojené</a:t>
            </a:r>
            <a:r>
              <a:rPr lang="en-US" sz="2000" dirty="0"/>
              <a:t> s </a:t>
            </a:r>
            <a:r>
              <a:rPr lang="en-US" sz="2000" dirty="0" err="1"/>
              <a:t>receptory</a:t>
            </a:r>
            <a:r>
              <a:rPr lang="en-US" sz="2000" dirty="0"/>
              <a:t> (</a:t>
            </a:r>
            <a:r>
              <a:rPr lang="en-US" sz="2000" dirty="0" err="1"/>
              <a:t>rodina</a:t>
            </a:r>
            <a:r>
              <a:rPr lang="en-US" sz="2000" dirty="0"/>
              <a:t> RAS)</a:t>
            </a:r>
          </a:p>
          <a:p>
            <a:pPr marL="0" indent="0">
              <a:buNone/>
            </a:pPr>
            <a:r>
              <a:rPr lang="en-US" sz="2000" dirty="0"/>
              <a:t>4. </a:t>
            </a:r>
            <a:r>
              <a:rPr lang="en-US" sz="2000" dirty="0" err="1"/>
              <a:t>proteinkinázy</a:t>
            </a:r>
            <a:r>
              <a:rPr lang="en-US" sz="2000" dirty="0"/>
              <a:t> (SRC, ABL)</a:t>
            </a:r>
          </a:p>
          <a:p>
            <a:pPr marL="0" indent="0">
              <a:buNone/>
            </a:pPr>
            <a:r>
              <a:rPr lang="en-US" sz="2000" dirty="0"/>
              <a:t>5. </a:t>
            </a:r>
            <a:r>
              <a:rPr lang="en-US" sz="2000" dirty="0" err="1"/>
              <a:t>transkripční</a:t>
            </a:r>
            <a:r>
              <a:rPr lang="en-US" sz="2000" dirty="0"/>
              <a:t> </a:t>
            </a:r>
            <a:r>
              <a:rPr lang="en-US" sz="2000" dirty="0" err="1"/>
              <a:t>faktory</a:t>
            </a:r>
            <a:r>
              <a:rPr lang="en-US" sz="2000" dirty="0"/>
              <a:t> (MYC, MYB, FOS, JUN)</a:t>
            </a:r>
          </a:p>
          <a:p>
            <a:pPr marL="0" indent="0">
              <a:buNone/>
            </a:pPr>
            <a:r>
              <a:rPr lang="en-US" sz="2000" dirty="0"/>
              <a:t>6. </a:t>
            </a:r>
            <a:r>
              <a:rPr lang="en-US" sz="2000" dirty="0" err="1"/>
              <a:t>cykliny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7. </a:t>
            </a:r>
            <a:r>
              <a:rPr lang="en-US" sz="2000" dirty="0" err="1"/>
              <a:t>cyklin-dependentní</a:t>
            </a:r>
            <a:r>
              <a:rPr lang="en-US" sz="2000" dirty="0"/>
              <a:t> </a:t>
            </a:r>
            <a:r>
              <a:rPr lang="en-US" sz="2000" dirty="0" err="1"/>
              <a:t>kinázy</a:t>
            </a:r>
            <a:r>
              <a:rPr lang="en-US" sz="2000" dirty="0"/>
              <a:t> (</a:t>
            </a:r>
            <a:r>
              <a:rPr lang="en-US" sz="2000" dirty="0" err="1"/>
              <a:t>cdk</a:t>
            </a:r>
            <a:r>
              <a:rPr lang="en-US" sz="20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3729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174AC1F-DD65-46BC-9FCB-F620B5234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0938AC-5C40-4F8C-B306-22673E715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en-GB" altLang="cs-CZ" noProof="0" smtClean="0"/>
              <a:pPr>
                <a:spcAft>
                  <a:spcPts val="600"/>
                </a:spcAft>
              </a:pPr>
              <a:t>2</a:t>
            </a:fld>
            <a:endParaRPr lang="en-GB" alt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8C78F6-4D3A-46D1-84BB-F2CDBA8F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b="1" dirty="0"/>
              <a:t>Rozvoj nádorového onemocnění</a:t>
            </a:r>
            <a:endParaRPr lang="cs-CZ" sz="2200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B68882-9D91-7FA9-FB7D-48892E29700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80" y="1701505"/>
            <a:ext cx="5220000" cy="271576"/>
          </a:xfrm>
        </p:spPr>
        <p:txBody>
          <a:bodyPr/>
          <a:lstStyle/>
          <a:p>
            <a:r>
              <a:rPr lang="cs-CZ" dirty="0"/>
              <a:t>Kancerogeneze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06F337-D8D3-452F-943B-806114ABCC3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500" dirty="0" err="1"/>
              <a:t>Proces</a:t>
            </a:r>
            <a:r>
              <a:rPr lang="en-US" sz="1500" dirty="0"/>
              <a:t> </a:t>
            </a:r>
            <a:r>
              <a:rPr lang="en-US" sz="1500" dirty="0" err="1"/>
              <a:t>formování</a:t>
            </a:r>
            <a:r>
              <a:rPr lang="en-US" sz="1500" dirty="0"/>
              <a:t> </a:t>
            </a:r>
            <a:r>
              <a:rPr lang="en-US" sz="1500" dirty="0" err="1"/>
              <a:t>nádorů</a:t>
            </a:r>
            <a:r>
              <a:rPr lang="en-US" sz="1500" dirty="0"/>
              <a:t> je </a:t>
            </a:r>
            <a:r>
              <a:rPr lang="en-US" sz="1500" b="1" dirty="0" err="1"/>
              <a:t>komplexní</a:t>
            </a:r>
            <a:r>
              <a:rPr lang="en-US" sz="1500" dirty="0"/>
              <a:t> a </a:t>
            </a:r>
            <a:r>
              <a:rPr lang="en-US" sz="1500" dirty="0" err="1"/>
              <a:t>zahrnuje</a:t>
            </a:r>
            <a:r>
              <a:rPr lang="en-US" sz="1500" dirty="0"/>
              <a:t> </a:t>
            </a:r>
            <a:r>
              <a:rPr lang="en-US" sz="1500" dirty="0" err="1"/>
              <a:t>řadu</a:t>
            </a:r>
            <a:r>
              <a:rPr lang="en-US" sz="1500" dirty="0"/>
              <a:t> </a:t>
            </a:r>
            <a:r>
              <a:rPr lang="en-US" sz="1500" dirty="0" err="1"/>
              <a:t>změn</a:t>
            </a:r>
            <a:r>
              <a:rPr lang="en-US" sz="1500" dirty="0"/>
              <a:t> v </a:t>
            </a:r>
            <a:r>
              <a:rPr lang="en-US" sz="1500" dirty="0" err="1"/>
              <a:t>buňkách</a:t>
            </a:r>
            <a:r>
              <a:rPr lang="cs-CZ" sz="1500" dirty="0"/>
              <a:t>/tkáních</a:t>
            </a:r>
            <a:r>
              <a:rPr lang="en-US" sz="1500" dirty="0"/>
              <a:t> a </a:t>
            </a:r>
            <a:r>
              <a:rPr lang="en-US" sz="1500" dirty="0" err="1"/>
              <a:t>jejich</a:t>
            </a:r>
            <a:r>
              <a:rPr lang="en-US" sz="1500" dirty="0"/>
              <a:t> </a:t>
            </a:r>
            <a:r>
              <a:rPr lang="en-US" sz="1500" dirty="0" err="1"/>
              <a:t>fyziologických</a:t>
            </a:r>
            <a:r>
              <a:rPr lang="en-US" sz="1500" dirty="0"/>
              <a:t> </a:t>
            </a:r>
            <a:r>
              <a:rPr lang="en-US" sz="1500" dirty="0" err="1"/>
              <a:t>kontrolních</a:t>
            </a:r>
            <a:r>
              <a:rPr lang="en-US" sz="1500" dirty="0"/>
              <a:t> </a:t>
            </a:r>
            <a:r>
              <a:rPr lang="en-US" sz="1500" dirty="0" err="1"/>
              <a:t>mechanismech</a:t>
            </a:r>
            <a:r>
              <a:rPr lang="en-US" sz="15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500" dirty="0" err="1"/>
              <a:t>Komplexita</a:t>
            </a:r>
            <a:r>
              <a:rPr lang="en-US" sz="1500" dirty="0"/>
              <a:t> </a:t>
            </a:r>
            <a:r>
              <a:rPr lang="en-US" sz="1500" dirty="0" err="1"/>
              <a:t>procesu</a:t>
            </a:r>
            <a:r>
              <a:rPr lang="en-US" sz="1500" dirty="0"/>
              <a:t> se </a:t>
            </a:r>
            <a:r>
              <a:rPr lang="en-US" sz="1500" dirty="0" err="1"/>
              <a:t>projevuje</a:t>
            </a:r>
            <a:r>
              <a:rPr lang="en-US" sz="1500" dirty="0"/>
              <a:t> </a:t>
            </a:r>
            <a:r>
              <a:rPr lang="en-US" sz="1500" b="1" dirty="0" err="1"/>
              <a:t>dlouhými</a:t>
            </a:r>
            <a:r>
              <a:rPr lang="en-US" sz="1500" b="1" dirty="0"/>
              <a:t> </a:t>
            </a:r>
            <a:r>
              <a:rPr lang="en-US" sz="1500" b="1" dirty="0" err="1"/>
              <a:t>časovými</a:t>
            </a:r>
            <a:r>
              <a:rPr lang="en-US" sz="1500" b="1" dirty="0"/>
              <a:t> </a:t>
            </a:r>
            <a:r>
              <a:rPr lang="en-US" sz="1500" b="1" dirty="0" err="1"/>
              <a:t>intervaly</a:t>
            </a:r>
            <a:r>
              <a:rPr lang="en-US" sz="1500" b="1" dirty="0"/>
              <a:t> </a:t>
            </a:r>
            <a:r>
              <a:rPr lang="en-US" sz="1500" dirty="0" err="1"/>
              <a:t>nutnými</a:t>
            </a:r>
            <a:r>
              <a:rPr lang="en-US" sz="1500" dirty="0"/>
              <a:t> pro </a:t>
            </a:r>
            <a:r>
              <a:rPr lang="en-US" sz="1500" dirty="0" err="1"/>
              <a:t>rozvoj</a:t>
            </a:r>
            <a:r>
              <a:rPr lang="en-US" sz="1500" dirty="0"/>
              <a:t> </a:t>
            </a:r>
            <a:r>
              <a:rPr lang="en-US" sz="1500" dirty="0" err="1"/>
              <a:t>většiny</a:t>
            </a:r>
            <a:r>
              <a:rPr lang="en-US" sz="1500" dirty="0"/>
              <a:t> </a:t>
            </a:r>
            <a:r>
              <a:rPr lang="en-US" sz="1500" dirty="0" err="1"/>
              <a:t>nádorových</a:t>
            </a:r>
            <a:r>
              <a:rPr lang="en-US" sz="1500" dirty="0"/>
              <a:t> </a:t>
            </a:r>
            <a:r>
              <a:rPr lang="en-US" sz="1500" dirty="0" err="1"/>
              <a:t>onemocnění</a:t>
            </a:r>
            <a:r>
              <a:rPr lang="en-US" sz="1500" dirty="0"/>
              <a:t>. </a:t>
            </a:r>
          </a:p>
          <a:p>
            <a:pPr>
              <a:spcAft>
                <a:spcPts val="600"/>
              </a:spcAft>
            </a:pPr>
            <a:r>
              <a:rPr lang="en-US" sz="1500" dirty="0" err="1"/>
              <a:t>Vícekrokovou</a:t>
            </a:r>
            <a:r>
              <a:rPr lang="en-US" sz="1500" dirty="0"/>
              <a:t> </a:t>
            </a:r>
            <a:r>
              <a:rPr lang="en-US" sz="1500" dirty="0" err="1"/>
              <a:t>progresi</a:t>
            </a:r>
            <a:r>
              <a:rPr lang="en-US" sz="1500" dirty="0"/>
              <a:t> </a:t>
            </a:r>
            <a:r>
              <a:rPr lang="en-US" sz="1500" dirty="0" err="1"/>
              <a:t>nádorů</a:t>
            </a:r>
            <a:r>
              <a:rPr lang="en-US" sz="1500" dirty="0"/>
              <a:t> </a:t>
            </a:r>
            <a:r>
              <a:rPr lang="en-US" sz="1500" dirty="0" err="1"/>
              <a:t>lze</a:t>
            </a:r>
            <a:r>
              <a:rPr lang="en-US" sz="1500" dirty="0"/>
              <a:t> </a:t>
            </a:r>
            <a:r>
              <a:rPr lang="en-US" sz="1500" dirty="0" err="1"/>
              <a:t>popsat</a:t>
            </a:r>
            <a:r>
              <a:rPr lang="en-US" sz="1500" dirty="0"/>
              <a:t> </a:t>
            </a:r>
            <a:r>
              <a:rPr lang="en-US" sz="1500" dirty="0" err="1"/>
              <a:t>jako</a:t>
            </a:r>
            <a:r>
              <a:rPr lang="en-US" sz="1500" dirty="0"/>
              <a:t> </a:t>
            </a:r>
            <a:r>
              <a:rPr lang="en-US" sz="1500" dirty="0" err="1"/>
              <a:t>formu</a:t>
            </a:r>
            <a:r>
              <a:rPr lang="en-US" sz="1500" dirty="0"/>
              <a:t> </a:t>
            </a:r>
            <a:r>
              <a:rPr lang="en-US" sz="1500" b="1" dirty="0" err="1"/>
              <a:t>Darwinovské</a:t>
            </a:r>
            <a:r>
              <a:rPr lang="en-US" sz="1500" b="1" dirty="0"/>
              <a:t> </a:t>
            </a:r>
            <a:r>
              <a:rPr lang="en-US" sz="1500" b="1" dirty="0" err="1"/>
              <a:t>evoluce</a:t>
            </a:r>
            <a:r>
              <a:rPr lang="en-US" sz="1500" b="1" dirty="0"/>
              <a:t> </a:t>
            </a:r>
            <a:r>
              <a:rPr lang="en-US" sz="1500" dirty="0" err="1"/>
              <a:t>odehrávající</a:t>
            </a:r>
            <a:r>
              <a:rPr lang="en-US" sz="1500" dirty="0"/>
              <a:t> se 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tkáních</a:t>
            </a:r>
            <a:r>
              <a:rPr lang="en-US" sz="1500" dirty="0"/>
              <a:t>. </a:t>
            </a:r>
          </a:p>
          <a:p>
            <a:pPr>
              <a:spcAft>
                <a:spcPts val="600"/>
              </a:spcAft>
            </a:pPr>
            <a:endParaRPr lang="cs-CZ" sz="1500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BF333443-CE14-4592-95B9-D26963954E87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80" y="2159830"/>
            <a:ext cx="5219998" cy="3223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223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234D51-DF43-471D-AB93-8A78E416E6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67E6E7-CEFB-497C-8E12-7A0E9F006D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1B3CC2-0DB4-4BFE-8478-C1D15584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Kontaktní inhibice a </a:t>
            </a:r>
            <a:r>
              <a:rPr lang="cs-CZ" sz="2800" dirty="0" err="1"/>
              <a:t>imortalizace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C35CFD4-224D-492C-A51B-434131344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5318335" cy="4139998"/>
          </a:xfrm>
        </p:spPr>
        <p:txBody>
          <a:bodyPr/>
          <a:lstStyle/>
          <a:p>
            <a:r>
              <a:rPr lang="cs-CZ" sz="1400" dirty="0"/>
              <a:t>Proliferace většiny zdravých buněk je inhibována mezibuněčným kontaktem (</a:t>
            </a:r>
            <a:r>
              <a:rPr lang="cs-CZ" sz="1400" b="1" dirty="0"/>
              <a:t>kontaktní inhibice</a:t>
            </a:r>
            <a:r>
              <a:rPr lang="cs-CZ" sz="1400" dirty="0"/>
              <a:t>) a zkracováním </a:t>
            </a:r>
            <a:r>
              <a:rPr lang="cs-CZ" sz="1400" dirty="0" err="1"/>
              <a:t>telomer</a:t>
            </a:r>
            <a:r>
              <a:rPr lang="cs-CZ" sz="1400" dirty="0"/>
              <a:t> (</a:t>
            </a:r>
            <a:r>
              <a:rPr lang="cs-CZ" sz="1400" b="1" dirty="0" err="1"/>
              <a:t>Hayflickův</a:t>
            </a:r>
            <a:r>
              <a:rPr lang="cs-CZ" sz="1400" b="1" dirty="0"/>
              <a:t> limit</a:t>
            </a:r>
            <a:r>
              <a:rPr lang="cs-CZ" sz="1400" dirty="0"/>
              <a:t>), nádorové buňky jsou ale k těmto inhibitorům růstu typicky necitlivé. </a:t>
            </a:r>
          </a:p>
          <a:p>
            <a:r>
              <a:rPr lang="cs-CZ" sz="1400" dirty="0"/>
              <a:t>Většina </a:t>
            </a:r>
            <a:r>
              <a:rPr lang="cs-CZ" sz="1400" dirty="0" err="1"/>
              <a:t>pre</a:t>
            </a:r>
            <a:r>
              <a:rPr lang="cs-CZ" sz="1400" dirty="0"/>
              <a:t>-maligních buněk uniká </a:t>
            </a:r>
            <a:r>
              <a:rPr lang="cs-CZ" sz="1400" dirty="0" err="1"/>
              <a:t>Hayflikově</a:t>
            </a:r>
            <a:r>
              <a:rPr lang="cs-CZ" sz="1400" dirty="0"/>
              <a:t> limitu pomocí stabilizace vlastních </a:t>
            </a:r>
            <a:r>
              <a:rPr lang="cs-CZ" sz="1400" dirty="0" err="1"/>
              <a:t>telomer</a:t>
            </a:r>
            <a:r>
              <a:rPr lang="cs-CZ" sz="1400" dirty="0"/>
              <a:t> (</a:t>
            </a:r>
            <a:r>
              <a:rPr lang="cs-CZ" sz="1400" b="1" dirty="0" err="1"/>
              <a:t>telomeráza</a:t>
            </a:r>
            <a:r>
              <a:rPr lang="cs-CZ" sz="1400" dirty="0"/>
              <a:t>, </a:t>
            </a:r>
            <a:r>
              <a:rPr lang="cs-CZ" sz="1400" dirty="0" err="1"/>
              <a:t>hTERT</a:t>
            </a:r>
            <a:r>
              <a:rPr lang="cs-CZ" sz="1400" dirty="0"/>
              <a:t>).</a:t>
            </a:r>
          </a:p>
          <a:p>
            <a:r>
              <a:rPr lang="cs-CZ" sz="1400" dirty="0"/>
              <a:t>Buňky se stabilizovanými </a:t>
            </a:r>
            <a:r>
              <a:rPr lang="cs-CZ" sz="1400" dirty="0" err="1"/>
              <a:t>telomerami</a:t>
            </a:r>
            <a:r>
              <a:rPr lang="cs-CZ" sz="1400" dirty="0"/>
              <a:t> mohou </a:t>
            </a:r>
            <a:r>
              <a:rPr lang="cs-CZ" sz="1400" dirty="0" err="1"/>
              <a:t>proliferovat</a:t>
            </a:r>
            <a:r>
              <a:rPr lang="cs-CZ" sz="1400" dirty="0"/>
              <a:t> neomezeně dlouho a jsou proto označovány jako </a:t>
            </a:r>
            <a:r>
              <a:rPr lang="cs-CZ" sz="1400" b="1" dirty="0" err="1"/>
              <a:t>imortalizované</a:t>
            </a:r>
            <a:r>
              <a:rPr lang="cs-CZ" sz="1400" dirty="0"/>
              <a:t>. Nesmrtelné buňky nemusejí být nutně transformovanými (</a:t>
            </a:r>
            <a:r>
              <a:rPr lang="cs-CZ" sz="1400" dirty="0" err="1"/>
              <a:t>tumorigenními</a:t>
            </a:r>
            <a:r>
              <a:rPr lang="cs-CZ" sz="1400" dirty="0"/>
              <a:t>) buňkami. </a:t>
            </a:r>
          </a:p>
          <a:p>
            <a:endParaRPr lang="cs-CZ" dirty="0"/>
          </a:p>
        </p:txBody>
      </p:sp>
      <p:pic>
        <p:nvPicPr>
          <p:cNvPr id="6" name="Picture 2" descr="C:\Users\Balvan\Desktop\MPPP\TA-65_Licensee_Information_1_PPT2_Page_11.jpg">
            <a:extLst>
              <a:ext uri="{FF2B5EF4-FFF2-40B4-BE49-F238E27FC236}">
                <a16:creationId xmlns:a16="http://schemas.microsoft.com/office/drawing/2014/main" id="{8347CAD0-11AC-4E0A-92E5-2A81D9856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5231" y="1587599"/>
            <a:ext cx="3010662" cy="213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02CC53A-6CB6-4BCB-8654-5545C098E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31" y="4164563"/>
            <a:ext cx="2996946" cy="17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60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63B1EB-65E8-4FDF-9C9B-C2FEE3728C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8B384F-ED4C-4A06-8E92-7A4FDDDD6C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21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72B5486-CEBB-4452-AF81-D02121F26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en-GB" sz="3200" dirty="0" err="1"/>
              <a:t>Nekontrolovaný</a:t>
            </a:r>
            <a:r>
              <a:rPr lang="en-GB" sz="3200" dirty="0"/>
              <a:t> </a:t>
            </a:r>
            <a:r>
              <a:rPr lang="en-GB" sz="3200" dirty="0" err="1"/>
              <a:t>růst</a:t>
            </a:r>
            <a:r>
              <a:rPr lang="en-GB" sz="3200" dirty="0"/>
              <a:t> – </a:t>
            </a:r>
            <a:r>
              <a:rPr lang="en-GB" sz="3200" dirty="0" err="1"/>
              <a:t>ztráta</a:t>
            </a:r>
            <a:r>
              <a:rPr lang="en-GB" sz="3200" dirty="0"/>
              <a:t> „STOP” </a:t>
            </a:r>
            <a:r>
              <a:rPr lang="en-GB" sz="3200" dirty="0" err="1"/>
              <a:t>signálů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74FA4DC-8641-409C-B51D-D934A8CEC8F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err="1"/>
              <a:t>Zásadní</a:t>
            </a:r>
            <a:r>
              <a:rPr lang="en-US" sz="1800" dirty="0"/>
              <a:t> </a:t>
            </a:r>
            <a:r>
              <a:rPr lang="en-US" sz="1800" dirty="0" err="1"/>
              <a:t>rozhodnutí</a:t>
            </a:r>
            <a:r>
              <a:rPr lang="en-US" sz="1800" dirty="0"/>
              <a:t> </a:t>
            </a:r>
            <a:r>
              <a:rPr lang="en-US" sz="1800" dirty="0" err="1"/>
              <a:t>ohledně</a:t>
            </a:r>
            <a:r>
              <a:rPr lang="en-US" sz="1800" dirty="0"/>
              <a:t> </a:t>
            </a:r>
            <a:r>
              <a:rPr lang="en-US" sz="1800" dirty="0" err="1"/>
              <a:t>pokračování</a:t>
            </a:r>
            <a:r>
              <a:rPr lang="en-US" sz="1800" dirty="0"/>
              <a:t> v </a:t>
            </a:r>
            <a:r>
              <a:rPr lang="en-US" sz="1800" dirty="0" err="1"/>
              <a:t>růstu</a:t>
            </a:r>
            <a:r>
              <a:rPr lang="en-US" sz="1800" dirty="0"/>
              <a:t> </a:t>
            </a:r>
            <a:r>
              <a:rPr lang="en-US" sz="1800" dirty="0" err="1"/>
              <a:t>nebo</a:t>
            </a:r>
            <a:r>
              <a:rPr lang="en-US" sz="1800" dirty="0"/>
              <a:t> </a:t>
            </a:r>
            <a:r>
              <a:rPr lang="en-US" sz="1800" dirty="0" err="1"/>
              <a:t>vstupu</a:t>
            </a:r>
            <a:r>
              <a:rPr lang="en-US" sz="1800" dirty="0"/>
              <a:t> do </a:t>
            </a:r>
            <a:r>
              <a:rPr lang="en-US" sz="1800" dirty="0" err="1"/>
              <a:t>klidového</a:t>
            </a:r>
            <a:r>
              <a:rPr lang="en-US" sz="1800" dirty="0"/>
              <a:t> </a:t>
            </a:r>
            <a:r>
              <a:rPr lang="en-US" sz="1800" dirty="0" err="1"/>
              <a:t>stavu</a:t>
            </a:r>
            <a:r>
              <a:rPr lang="en-US" sz="1800" dirty="0"/>
              <a:t> se </a:t>
            </a:r>
            <a:r>
              <a:rPr lang="en-US" sz="1800" dirty="0" err="1"/>
              <a:t>odehrávají</a:t>
            </a:r>
            <a:r>
              <a:rPr lang="en-US" sz="1800" dirty="0"/>
              <a:t> v G1 </a:t>
            </a:r>
            <a:r>
              <a:rPr lang="en-US" sz="1800" dirty="0" err="1"/>
              <a:t>fázi</a:t>
            </a:r>
            <a:r>
              <a:rPr lang="en-US" sz="1800" dirty="0"/>
              <a:t> </a:t>
            </a:r>
            <a:r>
              <a:rPr lang="en-US" sz="1800" dirty="0" err="1"/>
              <a:t>buněčného</a:t>
            </a:r>
            <a:r>
              <a:rPr lang="en-US" sz="1800" dirty="0"/>
              <a:t> </a:t>
            </a:r>
            <a:r>
              <a:rPr lang="en-US" sz="1800" dirty="0" err="1"/>
              <a:t>cyklu</a:t>
            </a:r>
            <a:r>
              <a:rPr lang="en-US" sz="18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800" dirty="0" err="1"/>
              <a:t>Růst</a:t>
            </a:r>
            <a:r>
              <a:rPr lang="en-US" sz="1800" dirty="0"/>
              <a:t> </a:t>
            </a:r>
            <a:r>
              <a:rPr lang="en-US" sz="1800" dirty="0" err="1"/>
              <a:t>zdravých</a:t>
            </a:r>
            <a:r>
              <a:rPr lang="en-US" sz="1800" dirty="0"/>
              <a:t> </a:t>
            </a:r>
            <a:r>
              <a:rPr lang="en-US" sz="1800" dirty="0" err="1"/>
              <a:t>buněk</a:t>
            </a:r>
            <a:r>
              <a:rPr lang="en-US" sz="1800" dirty="0"/>
              <a:t> je </a:t>
            </a:r>
            <a:r>
              <a:rPr lang="en-US" sz="1800" dirty="0" err="1"/>
              <a:t>kontrolován</a:t>
            </a:r>
            <a:r>
              <a:rPr lang="en-US" sz="1800" dirty="0"/>
              <a:t> </a:t>
            </a:r>
            <a:r>
              <a:rPr lang="en-US" sz="1800" dirty="0" err="1"/>
              <a:t>signály</a:t>
            </a:r>
            <a:r>
              <a:rPr lang="en-US" sz="1800" dirty="0"/>
              <a:t> z </a:t>
            </a:r>
            <a:r>
              <a:rPr lang="en-US" sz="1800" dirty="0" err="1"/>
              <a:t>okolního</a:t>
            </a:r>
            <a:r>
              <a:rPr lang="en-US" sz="1800" dirty="0"/>
              <a:t> </a:t>
            </a:r>
            <a:r>
              <a:rPr lang="en-US" sz="1800" dirty="0" err="1"/>
              <a:t>prostředí</a:t>
            </a:r>
            <a:r>
              <a:rPr lang="en-US" sz="1800" dirty="0"/>
              <a:t> (</a:t>
            </a:r>
            <a:r>
              <a:rPr lang="en-US" sz="1800" dirty="0" err="1"/>
              <a:t>extracelulární</a:t>
            </a:r>
            <a:r>
              <a:rPr lang="en-US" sz="1800" dirty="0"/>
              <a:t> matrix, </a:t>
            </a:r>
            <a:r>
              <a:rPr lang="en-US" sz="1800" dirty="0" err="1"/>
              <a:t>povrch</a:t>
            </a:r>
            <a:r>
              <a:rPr lang="en-US" sz="1800" dirty="0"/>
              <a:t> </a:t>
            </a:r>
            <a:r>
              <a:rPr lang="en-US" sz="1800" dirty="0" err="1"/>
              <a:t>sousedních</a:t>
            </a:r>
            <a:r>
              <a:rPr lang="en-US" sz="1800" dirty="0"/>
              <a:t> </a:t>
            </a:r>
            <a:r>
              <a:rPr lang="en-US" sz="1800" dirty="0" err="1"/>
              <a:t>buněk</a:t>
            </a:r>
            <a:r>
              <a:rPr lang="en-US" sz="1800" dirty="0"/>
              <a:t>) a </a:t>
            </a:r>
            <a:r>
              <a:rPr lang="en-US" sz="1800" dirty="0" err="1"/>
              <a:t>přímo</a:t>
            </a:r>
            <a:r>
              <a:rPr lang="en-US" sz="1800" dirty="0"/>
              <a:t> z </a:t>
            </a:r>
            <a:r>
              <a:rPr lang="en-US" sz="1800" dirty="0" err="1"/>
              <a:t>buňky</a:t>
            </a:r>
            <a:r>
              <a:rPr lang="en-US" sz="1800" dirty="0"/>
              <a:t> (</a:t>
            </a:r>
            <a:r>
              <a:rPr lang="en-US" sz="1800" dirty="0" err="1"/>
              <a:t>poškození</a:t>
            </a:r>
            <a:r>
              <a:rPr lang="en-US" sz="1800" dirty="0"/>
              <a:t> DNA, </a:t>
            </a:r>
            <a:r>
              <a:rPr lang="en-US" sz="1800" dirty="0" err="1"/>
              <a:t>poškození</a:t>
            </a:r>
            <a:r>
              <a:rPr lang="en-US" sz="1800" dirty="0"/>
              <a:t> </a:t>
            </a:r>
            <a:r>
              <a:rPr lang="en-US" sz="1800" dirty="0" err="1"/>
              <a:t>buňky</a:t>
            </a:r>
            <a:r>
              <a:rPr lang="en-US" sz="1800" dirty="0"/>
              <a:t>, </a:t>
            </a:r>
            <a:r>
              <a:rPr lang="en-US" sz="1800" dirty="0" err="1"/>
              <a:t>poškození</a:t>
            </a:r>
            <a:r>
              <a:rPr lang="en-US" sz="1800" dirty="0"/>
              <a:t> </a:t>
            </a:r>
            <a:r>
              <a:rPr lang="en-US" sz="1800" dirty="0" err="1"/>
              <a:t>dělicího</a:t>
            </a:r>
            <a:r>
              <a:rPr lang="en-US" sz="1800" dirty="0"/>
              <a:t> </a:t>
            </a:r>
            <a:r>
              <a:rPr lang="en-US" sz="1800" dirty="0" err="1"/>
              <a:t>vřeténka</a:t>
            </a:r>
            <a:r>
              <a:rPr lang="en-US" sz="1800" dirty="0"/>
              <a:t>).</a:t>
            </a:r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271CE41-C1CB-4CB0-ADBA-0BCFAE831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89" y="1701505"/>
            <a:ext cx="3950379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7072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C8E8E1-234B-4632-BFBF-EF39838687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DE56C5-DF00-4372-90BA-A7257BFC24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F61F14-B441-4FDE-864C-11FEA7D5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05963"/>
            <a:ext cx="10753200" cy="451576"/>
          </a:xfrm>
        </p:spPr>
        <p:txBody>
          <a:bodyPr/>
          <a:lstStyle/>
          <a:p>
            <a:r>
              <a:rPr lang="cs-CZ" sz="3200" b="1" dirty="0"/>
              <a:t>Nádorové supresory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16B55EB-7F86-4A75-ADE1-06DE2FC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156978"/>
            <a:ext cx="5804368" cy="45440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dirty="0"/>
              <a:t>V </a:t>
            </a:r>
            <a:r>
              <a:rPr lang="en-US" sz="1400" dirty="0" err="1"/>
              <a:t>mnoha</a:t>
            </a:r>
            <a:r>
              <a:rPr lang="en-US" sz="1400" dirty="0"/>
              <a:t> </a:t>
            </a:r>
            <a:r>
              <a:rPr lang="en-US" sz="1400" dirty="0" err="1"/>
              <a:t>tumorech</a:t>
            </a:r>
            <a:r>
              <a:rPr lang="en-US" sz="1400" dirty="0"/>
              <a:t> </a:t>
            </a:r>
            <a:r>
              <a:rPr lang="en-US" sz="1400" dirty="0" err="1"/>
              <a:t>chybí</a:t>
            </a:r>
            <a:r>
              <a:rPr lang="en-US" sz="1400" dirty="0"/>
              <a:t> </a:t>
            </a:r>
            <a:r>
              <a:rPr lang="en-US" sz="1400" dirty="0" err="1"/>
              <a:t>nebo</a:t>
            </a:r>
            <a:r>
              <a:rPr lang="en-US" sz="1400" dirty="0"/>
              <a:t> </a:t>
            </a:r>
            <a:r>
              <a:rPr lang="en-US" sz="1400" dirty="0" err="1"/>
              <a:t>jsou</a:t>
            </a:r>
            <a:r>
              <a:rPr lang="en-US" sz="1400" dirty="0"/>
              <a:t> </a:t>
            </a:r>
            <a:r>
              <a:rPr lang="en-US" sz="1400" dirty="0" err="1"/>
              <a:t>inaktivovány</a:t>
            </a:r>
            <a:r>
              <a:rPr lang="en-US" sz="1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Tumor </a:t>
            </a:r>
            <a:r>
              <a:rPr lang="en-US" sz="1400" dirty="0" err="1"/>
              <a:t>supresorové</a:t>
            </a:r>
            <a:r>
              <a:rPr lang="en-US" sz="1400" dirty="0"/>
              <a:t> </a:t>
            </a:r>
            <a:r>
              <a:rPr lang="en-US" sz="1400" dirty="0" err="1"/>
              <a:t>proteiny</a:t>
            </a:r>
            <a:r>
              <a:rPr lang="en-US" sz="1400" dirty="0"/>
              <a:t> </a:t>
            </a:r>
            <a:r>
              <a:rPr lang="en-US" sz="1400" dirty="0" err="1"/>
              <a:t>inhibují</a:t>
            </a:r>
            <a:r>
              <a:rPr lang="en-US" sz="1400" dirty="0"/>
              <a:t> </a:t>
            </a:r>
            <a:r>
              <a:rPr lang="en-US" sz="1400" dirty="0" err="1"/>
              <a:t>stejné</a:t>
            </a:r>
            <a:r>
              <a:rPr lang="en-US" sz="1400" dirty="0"/>
              <a:t> </a:t>
            </a:r>
            <a:r>
              <a:rPr lang="en-US" sz="1400" dirty="0" err="1"/>
              <a:t>buněčné</a:t>
            </a:r>
            <a:r>
              <a:rPr lang="en-US" sz="1400" dirty="0"/>
              <a:t> </a:t>
            </a:r>
            <a:r>
              <a:rPr lang="en-US" sz="1400" dirty="0" err="1"/>
              <a:t>regulační</a:t>
            </a:r>
            <a:r>
              <a:rPr lang="en-US" sz="1400" dirty="0"/>
              <a:t> </a:t>
            </a:r>
            <a:r>
              <a:rPr lang="en-US" sz="1400" dirty="0" err="1"/>
              <a:t>dráhy</a:t>
            </a:r>
            <a:r>
              <a:rPr lang="en-US" sz="1400" dirty="0"/>
              <a:t>, </a:t>
            </a:r>
            <a:r>
              <a:rPr lang="en-US" sz="1400" dirty="0" err="1"/>
              <a:t>které</a:t>
            </a:r>
            <a:r>
              <a:rPr lang="en-US" sz="1400" dirty="0"/>
              <a:t> </a:t>
            </a:r>
            <a:r>
              <a:rPr lang="en-US" sz="1400" dirty="0" err="1"/>
              <a:t>jsou</a:t>
            </a:r>
            <a:r>
              <a:rPr lang="en-US" sz="1400" dirty="0"/>
              <a:t> </a:t>
            </a:r>
            <a:r>
              <a:rPr lang="en-US" sz="1400" dirty="0" err="1"/>
              <a:t>stimulovány</a:t>
            </a:r>
            <a:r>
              <a:rPr lang="en-US" sz="1400" dirty="0"/>
              <a:t> </a:t>
            </a:r>
            <a:r>
              <a:rPr lang="en-US" sz="1400" dirty="0" err="1"/>
              <a:t>produkty</a:t>
            </a:r>
            <a:r>
              <a:rPr lang="en-US" sz="1400" dirty="0"/>
              <a:t> </a:t>
            </a:r>
            <a:r>
              <a:rPr lang="en-US" sz="1400" dirty="0" err="1"/>
              <a:t>onkogenů</a:t>
            </a:r>
            <a:r>
              <a:rPr lang="en-US" sz="1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400" dirty="0" err="1"/>
              <a:t>Většina</a:t>
            </a:r>
            <a:r>
              <a:rPr lang="en-US" sz="1400" dirty="0"/>
              <a:t> </a:t>
            </a:r>
            <a:r>
              <a:rPr lang="en-US" sz="1400" b="1" dirty="0" err="1"/>
              <a:t>familiárních</a:t>
            </a:r>
            <a:r>
              <a:rPr lang="en-US" sz="1400" b="1" dirty="0"/>
              <a:t> </a:t>
            </a:r>
            <a:r>
              <a:rPr lang="en-US" sz="1400" b="1" dirty="0" err="1"/>
              <a:t>nádorových</a:t>
            </a:r>
            <a:r>
              <a:rPr lang="en-US" sz="1400" b="1" dirty="0"/>
              <a:t> </a:t>
            </a:r>
            <a:r>
              <a:rPr lang="en-US" sz="1400" b="1" dirty="0" err="1"/>
              <a:t>syndromů</a:t>
            </a:r>
            <a:r>
              <a:rPr lang="en-US" sz="1400" b="1" dirty="0"/>
              <a:t> </a:t>
            </a:r>
            <a:r>
              <a:rPr lang="en-US" sz="1400" dirty="0"/>
              <a:t>se </a:t>
            </a:r>
            <a:r>
              <a:rPr lang="en-US" sz="1400" dirty="0" err="1"/>
              <a:t>dědí</a:t>
            </a:r>
            <a:r>
              <a:rPr lang="en-US" sz="1400" dirty="0"/>
              <a:t> </a:t>
            </a:r>
            <a:r>
              <a:rPr lang="en-US" sz="1400" dirty="0" err="1"/>
              <a:t>jako</a:t>
            </a:r>
            <a:r>
              <a:rPr lang="en-US" sz="1400" dirty="0"/>
              <a:t> </a:t>
            </a:r>
            <a:r>
              <a:rPr lang="en-US" sz="1400" dirty="0" err="1"/>
              <a:t>recesivní</a:t>
            </a:r>
            <a:r>
              <a:rPr lang="en-US" sz="1400" dirty="0"/>
              <a:t> </a:t>
            </a:r>
            <a:r>
              <a:rPr lang="en-US" sz="1400" dirty="0" err="1"/>
              <a:t>znak</a:t>
            </a:r>
            <a:r>
              <a:rPr lang="en-US" sz="1400" dirty="0"/>
              <a:t> a </a:t>
            </a:r>
            <a:r>
              <a:rPr lang="en-US" sz="1400" dirty="0" err="1"/>
              <a:t>odpovídá</a:t>
            </a:r>
            <a:r>
              <a:rPr lang="en-US" sz="1400" dirty="0"/>
              <a:t> </a:t>
            </a:r>
            <a:r>
              <a:rPr lang="en-US" sz="1400" dirty="0" err="1"/>
              <a:t>trvalé</a:t>
            </a:r>
            <a:r>
              <a:rPr lang="en-US" sz="1400" dirty="0"/>
              <a:t> </a:t>
            </a:r>
            <a:r>
              <a:rPr lang="en-US" sz="1400" dirty="0" err="1"/>
              <a:t>inaktivaci</a:t>
            </a:r>
            <a:r>
              <a:rPr lang="en-US" sz="1400" dirty="0"/>
              <a:t> </a:t>
            </a:r>
            <a:r>
              <a:rPr lang="en-US" sz="1400" dirty="0" err="1"/>
              <a:t>důležitého</a:t>
            </a:r>
            <a:r>
              <a:rPr lang="en-US" sz="1400" dirty="0"/>
              <a:t> </a:t>
            </a:r>
            <a:r>
              <a:rPr lang="en-US" sz="1400" dirty="0" err="1"/>
              <a:t>nádorově</a:t>
            </a:r>
            <a:r>
              <a:rPr lang="en-US" sz="1400" dirty="0"/>
              <a:t> </a:t>
            </a:r>
            <a:r>
              <a:rPr lang="en-US" sz="1400" dirty="0" err="1"/>
              <a:t>supresorového</a:t>
            </a:r>
            <a:r>
              <a:rPr lang="en-US" sz="1400" dirty="0"/>
              <a:t> genu.</a:t>
            </a:r>
          </a:p>
          <a:p>
            <a:pPr>
              <a:lnSpc>
                <a:spcPct val="150000"/>
              </a:lnSpc>
            </a:pPr>
            <a:r>
              <a:rPr lang="en-US" sz="1400" dirty="0" err="1"/>
              <a:t>Nádorové</a:t>
            </a:r>
            <a:r>
              <a:rPr lang="en-US" sz="1400" dirty="0"/>
              <a:t> </a:t>
            </a:r>
            <a:r>
              <a:rPr lang="en-US" sz="1400" dirty="0" err="1"/>
              <a:t>supresory</a:t>
            </a:r>
            <a:r>
              <a:rPr lang="en-US" sz="1400" dirty="0"/>
              <a:t> </a:t>
            </a:r>
            <a:r>
              <a:rPr lang="en-US" sz="1400" dirty="0" err="1"/>
              <a:t>jsou</a:t>
            </a:r>
            <a:r>
              <a:rPr lang="en-US" sz="1400" dirty="0"/>
              <a:t> </a:t>
            </a:r>
            <a:r>
              <a:rPr lang="en-US" sz="1400" dirty="0" err="1"/>
              <a:t>často</a:t>
            </a:r>
            <a:r>
              <a:rPr lang="en-US" sz="1400" dirty="0"/>
              <a:t> </a:t>
            </a:r>
            <a:r>
              <a:rPr lang="en-US" sz="1400" dirty="0" err="1"/>
              <a:t>pojmenovány</a:t>
            </a:r>
            <a:r>
              <a:rPr lang="en-US" sz="1400" dirty="0"/>
              <a:t> </a:t>
            </a:r>
            <a:r>
              <a:rPr lang="en-US" sz="1400" dirty="0" err="1"/>
              <a:t>podle</a:t>
            </a:r>
            <a:r>
              <a:rPr lang="en-US" sz="1400" dirty="0"/>
              <a:t> </a:t>
            </a:r>
            <a:r>
              <a:rPr lang="en-US" sz="1400" dirty="0" err="1"/>
              <a:t>typu</a:t>
            </a:r>
            <a:r>
              <a:rPr lang="en-US" sz="1400" dirty="0"/>
              <a:t> </a:t>
            </a:r>
            <a:r>
              <a:rPr lang="en-US" sz="1400" dirty="0" err="1"/>
              <a:t>nádoru</a:t>
            </a:r>
            <a:r>
              <a:rPr lang="en-US" sz="1400" dirty="0"/>
              <a:t>, </a:t>
            </a:r>
            <a:r>
              <a:rPr lang="en-US" sz="1400" dirty="0" err="1"/>
              <a:t>který</a:t>
            </a:r>
            <a:r>
              <a:rPr lang="en-US" sz="1400" dirty="0"/>
              <a:t> </a:t>
            </a:r>
            <a:r>
              <a:rPr lang="en-US" sz="1400" dirty="0" err="1"/>
              <a:t>vzniká</a:t>
            </a:r>
            <a:r>
              <a:rPr lang="en-US" sz="1400" dirty="0"/>
              <a:t> </a:t>
            </a:r>
            <a:r>
              <a:rPr lang="en-US" sz="1400" dirty="0" err="1"/>
              <a:t>při</a:t>
            </a:r>
            <a:r>
              <a:rPr lang="en-US" sz="1400" dirty="0"/>
              <a:t> </a:t>
            </a:r>
            <a:r>
              <a:rPr lang="en-US" sz="1400" dirty="0" err="1"/>
              <a:t>ztrátě</a:t>
            </a:r>
            <a:r>
              <a:rPr lang="en-US" sz="1400" dirty="0"/>
              <a:t> </a:t>
            </a:r>
            <a:r>
              <a:rPr lang="en-US" sz="1400" dirty="0" err="1"/>
              <a:t>jejich</a:t>
            </a:r>
            <a:r>
              <a:rPr lang="en-US" sz="1400" dirty="0"/>
              <a:t> </a:t>
            </a:r>
            <a:r>
              <a:rPr lang="en-US" sz="1400" dirty="0" err="1"/>
              <a:t>funkce</a:t>
            </a:r>
            <a:r>
              <a:rPr lang="en-US" sz="1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Rb (= </a:t>
            </a:r>
            <a:r>
              <a:rPr lang="en-US" sz="1400" dirty="0" err="1"/>
              <a:t>retinoblastom</a:t>
            </a:r>
            <a:r>
              <a:rPr lang="en-US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WT (= </a:t>
            </a:r>
            <a:r>
              <a:rPr lang="en-US" sz="1400" dirty="0" err="1"/>
              <a:t>Wilmsův</a:t>
            </a:r>
            <a:r>
              <a:rPr lang="en-US" sz="1400" dirty="0"/>
              <a:t> tumor)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NF1 a NF2 (= </a:t>
            </a:r>
            <a:r>
              <a:rPr lang="en-US" sz="1400" dirty="0" err="1"/>
              <a:t>neurofibromatóza</a:t>
            </a:r>
            <a:r>
              <a:rPr lang="en-US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APC (= Adenomatous Polyposis Coli - </a:t>
            </a:r>
            <a:r>
              <a:rPr lang="en-US" sz="1400" dirty="0" err="1"/>
              <a:t>Familiární</a:t>
            </a:r>
            <a:r>
              <a:rPr lang="en-US" sz="1400" dirty="0"/>
              <a:t> </a:t>
            </a:r>
            <a:r>
              <a:rPr lang="en-US" sz="1400" dirty="0" err="1"/>
              <a:t>adenomatózní</a:t>
            </a:r>
            <a:r>
              <a:rPr lang="en-US" sz="1400" dirty="0"/>
              <a:t> </a:t>
            </a:r>
            <a:r>
              <a:rPr lang="en-US" sz="1400" dirty="0" err="1"/>
              <a:t>polypóza</a:t>
            </a:r>
            <a:r>
              <a:rPr lang="en-US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DCC (= Deleted in Colon Cancer - </a:t>
            </a:r>
            <a:r>
              <a:rPr lang="en-US" sz="1400" dirty="0" err="1"/>
              <a:t>deletovaný</a:t>
            </a:r>
            <a:r>
              <a:rPr lang="en-US" sz="1400" dirty="0"/>
              <a:t> v </a:t>
            </a:r>
            <a:r>
              <a:rPr lang="en-US" sz="1400" dirty="0" err="1"/>
              <a:t>nádorech</a:t>
            </a:r>
            <a:r>
              <a:rPr lang="en-US" sz="1400" dirty="0"/>
              <a:t> </a:t>
            </a:r>
            <a:r>
              <a:rPr lang="cs-CZ" sz="1400" dirty="0"/>
              <a:t>střeva</a:t>
            </a:r>
            <a:r>
              <a:rPr lang="en-US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VHL (= von Hippel-Lindau </a:t>
            </a:r>
            <a:r>
              <a:rPr lang="en-US" sz="1400" dirty="0" err="1"/>
              <a:t>syndrom</a:t>
            </a:r>
            <a:r>
              <a:rPr lang="en-US" sz="1400" dirty="0"/>
              <a:t>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23F6024-8059-4E37-8724-8A94D454A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25" y="505963"/>
            <a:ext cx="4202757" cy="48031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9E17E2C-4EB1-4973-AE03-3CCD8BEFA3CC}"/>
              </a:ext>
            </a:extLst>
          </p:cNvPr>
          <p:cNvSpPr txBox="1"/>
          <p:nvPr/>
        </p:nvSpPr>
        <p:spPr>
          <a:xfrm>
            <a:off x="7396451" y="5445391"/>
            <a:ext cx="3639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hypotéza „dvou zásahů“ vysvětluje dědičnost retinoblastomu, vzácného typu dětských nádorů (</a:t>
            </a:r>
            <a:r>
              <a:rPr lang="en-US" sz="1200" dirty="0"/>
              <a:t>1971, Knudsen</a:t>
            </a:r>
            <a:r>
              <a:rPr lang="cs-CZ" sz="1200" dirty="0"/>
              <a:t>)</a:t>
            </a:r>
            <a:r>
              <a:rPr lang="en-US" sz="1200" dirty="0"/>
              <a:t>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34749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240A65-6236-4F29-B2A3-8B2461C564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9AA153-B206-4B9A-BD65-2BE1635B5F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CD1E8A-033A-4A8C-8097-E54A6870C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 err="1"/>
              <a:t>Rb</a:t>
            </a:r>
            <a:r>
              <a:rPr lang="de-DE" sz="3200" b="1" dirty="0"/>
              <a:t> </a:t>
            </a:r>
            <a:r>
              <a:rPr lang="de-DE" sz="3200" b="1" dirty="0" err="1"/>
              <a:t>protein</a:t>
            </a:r>
            <a:r>
              <a:rPr lang="de-DE" sz="3200" b="1" dirty="0"/>
              <a:t> – </a:t>
            </a:r>
            <a:r>
              <a:rPr lang="de-DE" sz="3200" b="1" dirty="0" err="1"/>
              <a:t>pravý</a:t>
            </a:r>
            <a:r>
              <a:rPr lang="de-DE" sz="3200" b="1" dirty="0"/>
              <a:t> </a:t>
            </a:r>
            <a:r>
              <a:rPr lang="de-DE" sz="3200" b="1" dirty="0" err="1"/>
              <a:t>tumor</a:t>
            </a:r>
            <a:r>
              <a:rPr lang="de-DE" sz="3200" b="1" dirty="0"/>
              <a:t> </a:t>
            </a:r>
            <a:r>
              <a:rPr lang="de-DE" sz="3200" b="1" dirty="0" err="1"/>
              <a:t>supresor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7D66B7-7C89-44B4-82B6-1F158310B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0"/>
            <a:ext cx="5071200" cy="47789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dirty="0"/>
              <a:t>Rb je </a:t>
            </a:r>
            <a:r>
              <a:rPr lang="en-US" sz="1400" dirty="0" err="1"/>
              <a:t>hlavní</a:t>
            </a:r>
            <a:r>
              <a:rPr lang="en-US" sz="1400" dirty="0"/>
              <a:t> inhibitor </a:t>
            </a:r>
            <a:r>
              <a:rPr lang="en-US" sz="1400" dirty="0" err="1"/>
              <a:t>buněčného</a:t>
            </a:r>
            <a:r>
              <a:rPr lang="en-US" sz="1400" dirty="0"/>
              <a:t> </a:t>
            </a:r>
            <a:r>
              <a:rPr lang="en-US" sz="1400" dirty="0" err="1"/>
              <a:t>cyklu</a:t>
            </a:r>
            <a:r>
              <a:rPr lang="en-US" sz="1400" dirty="0"/>
              <a:t> a </a:t>
            </a:r>
            <a:r>
              <a:rPr lang="en-US" sz="1400" dirty="0" err="1"/>
              <a:t>kontroluje</a:t>
            </a:r>
            <a:r>
              <a:rPr lang="en-US" sz="1400" dirty="0"/>
              <a:t> </a:t>
            </a:r>
            <a:r>
              <a:rPr lang="en-US" sz="1400" dirty="0" err="1"/>
              <a:t>přechod</a:t>
            </a:r>
            <a:r>
              <a:rPr lang="en-US" sz="1400" dirty="0"/>
              <a:t> z G1- do S-</a:t>
            </a:r>
            <a:r>
              <a:rPr lang="en-US" sz="1400" dirty="0" err="1"/>
              <a:t>fáze</a:t>
            </a:r>
            <a:r>
              <a:rPr lang="en-US" sz="1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Rb </a:t>
            </a:r>
            <a:r>
              <a:rPr lang="en-US" sz="1400" dirty="0" err="1"/>
              <a:t>inhibuje</a:t>
            </a:r>
            <a:r>
              <a:rPr lang="en-US" sz="1400" dirty="0"/>
              <a:t> </a:t>
            </a:r>
            <a:r>
              <a:rPr lang="en-US" sz="1400" dirty="0" err="1"/>
              <a:t>transkripční</a:t>
            </a:r>
            <a:r>
              <a:rPr lang="en-US" sz="1400" dirty="0"/>
              <a:t> </a:t>
            </a:r>
            <a:r>
              <a:rPr lang="en-US" sz="1400" dirty="0" err="1"/>
              <a:t>faktor</a:t>
            </a:r>
            <a:r>
              <a:rPr lang="en-US" sz="1400" dirty="0"/>
              <a:t> E2F, </a:t>
            </a:r>
            <a:r>
              <a:rPr lang="en-US" sz="1400" dirty="0" err="1"/>
              <a:t>který</a:t>
            </a:r>
            <a:r>
              <a:rPr lang="en-US" sz="1400" dirty="0"/>
              <a:t> po </a:t>
            </a:r>
            <a:r>
              <a:rPr lang="en-US" sz="1400" dirty="0" err="1"/>
              <a:t>uvolnění</a:t>
            </a:r>
            <a:r>
              <a:rPr lang="en-US" sz="1400" dirty="0"/>
              <a:t> z Rb </a:t>
            </a:r>
            <a:r>
              <a:rPr lang="cs-CZ" sz="1400" dirty="0"/>
              <a:t>zvyšuje</a:t>
            </a:r>
            <a:r>
              <a:rPr lang="en-US" sz="1400" dirty="0"/>
              <a:t> </a:t>
            </a:r>
            <a:r>
              <a:rPr lang="en-US" sz="1400" dirty="0" err="1"/>
              <a:t>expresi</a:t>
            </a:r>
            <a:r>
              <a:rPr lang="en-US" sz="1400" dirty="0"/>
              <a:t> </a:t>
            </a:r>
            <a:r>
              <a:rPr lang="en-US" sz="1400" dirty="0" err="1"/>
              <a:t>genů</a:t>
            </a:r>
            <a:r>
              <a:rPr lang="en-US" sz="1400" dirty="0"/>
              <a:t> S-</a:t>
            </a:r>
            <a:r>
              <a:rPr lang="en-US" sz="1400" dirty="0" err="1"/>
              <a:t>fáze</a:t>
            </a:r>
            <a:r>
              <a:rPr lang="en-US" sz="1400" dirty="0"/>
              <a:t> (</a:t>
            </a:r>
            <a:r>
              <a:rPr lang="en-US" sz="1400" dirty="0" err="1"/>
              <a:t>např</a:t>
            </a:r>
            <a:r>
              <a:rPr lang="en-US" sz="1400" dirty="0"/>
              <a:t>. </a:t>
            </a:r>
            <a:r>
              <a:rPr lang="en-US" sz="1400" dirty="0" err="1"/>
              <a:t>enzymy</a:t>
            </a:r>
            <a:r>
              <a:rPr lang="en-US" sz="1400" dirty="0"/>
              <a:t> DNA </a:t>
            </a:r>
            <a:r>
              <a:rPr lang="en-US" sz="1400" dirty="0" err="1"/>
              <a:t>replikace</a:t>
            </a:r>
            <a:r>
              <a:rPr lang="en-US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Rb je v </a:t>
            </a:r>
            <a:r>
              <a:rPr lang="en-US" sz="1400" dirty="0" err="1"/>
              <a:t>buňce</a:t>
            </a:r>
            <a:r>
              <a:rPr lang="en-US" sz="1400" dirty="0"/>
              <a:t> </a:t>
            </a:r>
            <a:r>
              <a:rPr lang="en-US" sz="1400" dirty="0" err="1"/>
              <a:t>přítomný</a:t>
            </a:r>
            <a:r>
              <a:rPr lang="en-US" sz="1400" dirty="0"/>
              <a:t> </a:t>
            </a:r>
            <a:r>
              <a:rPr lang="en-US" sz="1400" dirty="0" err="1"/>
              <a:t>neustále</a:t>
            </a:r>
            <a:r>
              <a:rPr lang="en-US" sz="1400" dirty="0"/>
              <a:t>, </a:t>
            </a:r>
            <a:r>
              <a:rPr lang="en-US" sz="1400" dirty="0" err="1"/>
              <a:t>jeho</a:t>
            </a:r>
            <a:r>
              <a:rPr lang="en-US" sz="1400" dirty="0"/>
              <a:t> </a:t>
            </a:r>
            <a:r>
              <a:rPr lang="en-US" sz="1400" dirty="0" err="1"/>
              <a:t>aktivita</a:t>
            </a:r>
            <a:r>
              <a:rPr lang="en-US" sz="1400" dirty="0"/>
              <a:t> je </a:t>
            </a:r>
            <a:r>
              <a:rPr lang="en-US" sz="1400" dirty="0" err="1"/>
              <a:t>řízena</a:t>
            </a:r>
            <a:r>
              <a:rPr lang="en-US" sz="1400" dirty="0"/>
              <a:t> </a:t>
            </a:r>
            <a:r>
              <a:rPr lang="en-US" sz="1400" dirty="0" err="1"/>
              <a:t>fosforylací</a:t>
            </a:r>
            <a:endParaRPr lang="en-US" sz="1400" dirty="0"/>
          </a:p>
          <a:p>
            <a:pPr marL="72000" indent="0">
              <a:lnSpc>
                <a:spcPct val="150000"/>
              </a:lnSpc>
              <a:buNone/>
            </a:pPr>
            <a:r>
              <a:rPr lang="en-US" sz="1400" dirty="0"/>
              <a:t>	– </a:t>
            </a:r>
            <a:r>
              <a:rPr lang="en-US" sz="1400" dirty="0" err="1"/>
              <a:t>fosforylovaný</a:t>
            </a:r>
            <a:r>
              <a:rPr lang="en-US" sz="1400" dirty="0"/>
              <a:t> Rb = </a:t>
            </a:r>
            <a:r>
              <a:rPr lang="en-US" sz="1400" dirty="0" err="1"/>
              <a:t>neaktivní</a:t>
            </a:r>
            <a:endParaRPr lang="en-US" sz="1400" dirty="0"/>
          </a:p>
          <a:p>
            <a:pPr marL="72000" indent="0">
              <a:lnSpc>
                <a:spcPct val="150000"/>
              </a:lnSpc>
              <a:buNone/>
            </a:pPr>
            <a:r>
              <a:rPr lang="en-US" sz="1400" dirty="0"/>
              <a:t>	– </a:t>
            </a:r>
            <a:r>
              <a:rPr lang="en-US" sz="1400" dirty="0" err="1"/>
              <a:t>defosforylovaný</a:t>
            </a:r>
            <a:r>
              <a:rPr lang="en-US" sz="1400" dirty="0"/>
              <a:t> Rb = </a:t>
            </a:r>
            <a:r>
              <a:rPr lang="en-US" sz="1400" dirty="0" err="1"/>
              <a:t>aktivní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Rb </a:t>
            </a:r>
            <a:r>
              <a:rPr lang="en-US" sz="1400" dirty="0" err="1"/>
              <a:t>mutace</a:t>
            </a:r>
            <a:r>
              <a:rPr lang="en-US" sz="1400" dirty="0"/>
              <a:t> se </a:t>
            </a:r>
            <a:r>
              <a:rPr lang="en-US" sz="1400" dirty="0" err="1"/>
              <a:t>účastní</a:t>
            </a:r>
            <a:r>
              <a:rPr lang="en-US" sz="1400" dirty="0"/>
              <a:t> </a:t>
            </a:r>
            <a:r>
              <a:rPr lang="en-US" sz="1400" dirty="0" err="1"/>
              <a:t>také</a:t>
            </a:r>
            <a:r>
              <a:rPr lang="en-US" sz="1400" dirty="0"/>
              <a:t> </a:t>
            </a:r>
            <a:r>
              <a:rPr lang="en-US" sz="1400" dirty="0" err="1"/>
              <a:t>rozvoje</a:t>
            </a:r>
            <a:r>
              <a:rPr lang="en-US" sz="1400" dirty="0"/>
              <a:t> </a:t>
            </a:r>
            <a:r>
              <a:rPr lang="en-US" sz="1400" dirty="0" err="1"/>
              <a:t>nádorů</a:t>
            </a:r>
            <a:r>
              <a:rPr lang="en-US" sz="1400" dirty="0"/>
              <a:t> u </a:t>
            </a:r>
            <a:r>
              <a:rPr lang="en-US" sz="1400" dirty="0" err="1"/>
              <a:t>dospělých</a:t>
            </a:r>
            <a:r>
              <a:rPr lang="en-US" sz="1400" dirty="0"/>
              <a:t> (</a:t>
            </a:r>
            <a:r>
              <a:rPr lang="en-US" sz="1400" dirty="0" err="1"/>
              <a:t>karcinomy</a:t>
            </a:r>
            <a:r>
              <a:rPr lang="en-US" sz="1400" dirty="0"/>
              <a:t> </a:t>
            </a:r>
            <a:r>
              <a:rPr lang="en-US" sz="1400" dirty="0" err="1"/>
              <a:t>močového</a:t>
            </a:r>
            <a:r>
              <a:rPr lang="en-US" sz="1400" dirty="0"/>
              <a:t> </a:t>
            </a:r>
            <a:r>
              <a:rPr lang="en-US" sz="1400" dirty="0" err="1"/>
              <a:t>měchýře</a:t>
            </a:r>
            <a:r>
              <a:rPr lang="en-US" sz="1400" dirty="0"/>
              <a:t>, </a:t>
            </a:r>
            <a:r>
              <a:rPr lang="en-US" sz="1400" dirty="0" err="1"/>
              <a:t>prsu</a:t>
            </a:r>
            <a:r>
              <a:rPr lang="en-US" sz="1400" dirty="0"/>
              <a:t>, </a:t>
            </a:r>
            <a:r>
              <a:rPr lang="en-US" sz="1400" dirty="0" err="1"/>
              <a:t>plic</a:t>
            </a:r>
            <a:r>
              <a:rPr lang="en-US" sz="1400" dirty="0"/>
              <a:t>). </a:t>
            </a:r>
          </a:p>
          <a:p>
            <a:pPr>
              <a:lnSpc>
                <a:spcPct val="150000"/>
              </a:lnSpc>
            </a:pPr>
            <a:r>
              <a:rPr lang="en-US" sz="1400" dirty="0" err="1"/>
              <a:t>Důležitost</a:t>
            </a:r>
            <a:r>
              <a:rPr lang="en-US" sz="1400" dirty="0"/>
              <a:t> genu pro </a:t>
            </a:r>
            <a:r>
              <a:rPr lang="en-US" sz="1400" dirty="0" err="1"/>
              <a:t>nádorový</a:t>
            </a:r>
            <a:r>
              <a:rPr lang="en-US" sz="1400" dirty="0"/>
              <a:t> </a:t>
            </a:r>
            <a:r>
              <a:rPr lang="en-US" sz="1400" dirty="0" err="1"/>
              <a:t>supresor</a:t>
            </a:r>
            <a:r>
              <a:rPr lang="en-US" sz="1400" dirty="0"/>
              <a:t> Rb </a:t>
            </a:r>
            <a:r>
              <a:rPr lang="en-US" sz="1400" dirty="0" err="1"/>
              <a:t>tedy</a:t>
            </a:r>
            <a:r>
              <a:rPr lang="en-US" sz="1400" dirty="0"/>
              <a:t> </a:t>
            </a:r>
            <a:r>
              <a:rPr lang="en-US" sz="1400" dirty="0" err="1"/>
              <a:t>sahá</a:t>
            </a:r>
            <a:r>
              <a:rPr lang="en-US" sz="1400" dirty="0"/>
              <a:t> </a:t>
            </a:r>
            <a:r>
              <a:rPr lang="en-US" sz="1400" dirty="0" err="1"/>
              <a:t>dále</a:t>
            </a:r>
            <a:r>
              <a:rPr lang="en-US" sz="1400" dirty="0"/>
              <a:t> </a:t>
            </a:r>
            <a:r>
              <a:rPr lang="en-US" sz="1400" dirty="0" err="1"/>
              <a:t>než</a:t>
            </a:r>
            <a:r>
              <a:rPr lang="en-US" sz="1400" dirty="0"/>
              <a:t> </a:t>
            </a:r>
            <a:r>
              <a:rPr lang="en-US" sz="1400" dirty="0" err="1"/>
              <a:t>pouze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vzniku</a:t>
            </a:r>
            <a:r>
              <a:rPr lang="en-US" sz="1400" dirty="0"/>
              <a:t> </a:t>
            </a:r>
            <a:r>
              <a:rPr lang="en-US" sz="1400" dirty="0" err="1"/>
              <a:t>retinoblastomu</a:t>
            </a:r>
            <a:r>
              <a:rPr lang="en-US" sz="1400" dirty="0"/>
              <a:t>.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528A0A9-C3C5-4044-9EB3-15048CF0C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34" y="1730919"/>
            <a:ext cx="4837732" cy="309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57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EEB1A4-65B3-4E99-AD34-515F35B5EC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DFD87F-9450-46C9-8809-DCA9D21E0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8E6B5A-F15D-4382-B831-9BC9F4840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Další “ STOP“ signály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413124-1135-475C-BA48-493E731B1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b="1" dirty="0"/>
              <a:t>p53 </a:t>
            </a:r>
            <a:r>
              <a:rPr lang="de-DE" sz="2400" b="1" dirty="0" err="1"/>
              <a:t>protein</a:t>
            </a:r>
            <a:r>
              <a:rPr lang="de-DE" sz="2400" b="1" dirty="0"/>
              <a:t> (</a:t>
            </a:r>
            <a:r>
              <a:rPr lang="de-DE" sz="2400" b="1" dirty="0" err="1"/>
              <a:t>ch</a:t>
            </a:r>
            <a:r>
              <a:rPr lang="de-DE" sz="2400" b="1" dirty="0"/>
              <a:t>. 17p13)</a:t>
            </a:r>
          </a:p>
          <a:p>
            <a:pPr marL="342900" indent="-342900"/>
            <a:r>
              <a:rPr lang="de-DE" sz="2400" dirty="0"/>
              <a:t>„</a:t>
            </a:r>
            <a:r>
              <a:rPr lang="de-DE" sz="2400" dirty="0" err="1"/>
              <a:t>strážce</a:t>
            </a:r>
            <a:r>
              <a:rPr lang="de-DE" sz="2400" dirty="0"/>
              <a:t> </a:t>
            </a:r>
            <a:r>
              <a:rPr lang="de-DE" sz="2400" dirty="0" err="1"/>
              <a:t>genomu</a:t>
            </a:r>
            <a:r>
              <a:rPr lang="de-DE" sz="2400" dirty="0"/>
              <a:t>” – </a:t>
            </a:r>
            <a:r>
              <a:rPr lang="de-DE" sz="2400" dirty="0" err="1"/>
              <a:t>aktivní</a:t>
            </a:r>
            <a:r>
              <a:rPr lang="de-DE" sz="2400" dirty="0"/>
              <a:t> v G1 a G2 </a:t>
            </a:r>
            <a:r>
              <a:rPr lang="de-DE" sz="2400" dirty="0" err="1"/>
              <a:t>kontrolních</a:t>
            </a:r>
            <a:r>
              <a:rPr lang="de-DE" sz="2400" dirty="0"/>
              <a:t> </a:t>
            </a:r>
            <a:r>
              <a:rPr lang="de-DE" sz="2400" dirty="0" err="1"/>
              <a:t>bodech</a:t>
            </a:r>
            <a:r>
              <a:rPr lang="cs-CZ" sz="2400" dirty="0"/>
              <a:t> buněčného cyklu</a:t>
            </a:r>
            <a:endParaRPr lang="de-DE" sz="2400" dirty="0"/>
          </a:p>
          <a:p>
            <a:pPr marL="342900" indent="-342900"/>
            <a:r>
              <a:rPr lang="de-DE" sz="2400" dirty="0" err="1"/>
              <a:t>poškození</a:t>
            </a:r>
            <a:r>
              <a:rPr lang="de-DE" sz="2400" dirty="0"/>
              <a:t> DNA </a:t>
            </a:r>
            <a:r>
              <a:rPr lang="de-DE" sz="2400" dirty="0" err="1"/>
              <a:t>zvyšuje</a:t>
            </a:r>
            <a:r>
              <a:rPr lang="de-DE" sz="2400" dirty="0"/>
              <a:t> </a:t>
            </a:r>
            <a:r>
              <a:rPr lang="de-DE" sz="2400" dirty="0" err="1"/>
              <a:t>expresi</a:t>
            </a:r>
            <a:r>
              <a:rPr lang="de-DE" sz="2400" dirty="0"/>
              <a:t> p53</a:t>
            </a:r>
          </a:p>
          <a:p>
            <a:pPr marL="342900" indent="-342900"/>
            <a:r>
              <a:rPr lang="de-DE" sz="2400" dirty="0" err="1"/>
              <a:t>funguje</a:t>
            </a:r>
            <a:r>
              <a:rPr lang="de-DE" sz="2400" dirty="0"/>
              <a:t> </a:t>
            </a:r>
            <a:r>
              <a:rPr lang="de-DE" sz="2400" dirty="0" err="1"/>
              <a:t>jako</a:t>
            </a:r>
            <a:r>
              <a:rPr lang="de-DE" sz="2400" dirty="0"/>
              <a:t> </a:t>
            </a:r>
            <a:r>
              <a:rPr lang="de-DE" sz="2400" dirty="0" err="1"/>
              <a:t>transkripční</a:t>
            </a:r>
            <a:r>
              <a:rPr lang="de-DE" sz="2400" dirty="0"/>
              <a:t> </a:t>
            </a:r>
            <a:r>
              <a:rPr lang="de-DE" sz="2400" dirty="0" err="1"/>
              <a:t>faktor</a:t>
            </a:r>
            <a:r>
              <a:rPr lang="de-DE" sz="2400" dirty="0"/>
              <a:t> </a:t>
            </a:r>
            <a:r>
              <a:rPr lang="de-DE" sz="2400" dirty="0" err="1"/>
              <a:t>genů</a:t>
            </a:r>
            <a:r>
              <a:rPr lang="de-DE" sz="2400" dirty="0"/>
              <a:t> </a:t>
            </a:r>
            <a:r>
              <a:rPr lang="de-DE" sz="2400" dirty="0" err="1"/>
              <a:t>spojených</a:t>
            </a:r>
            <a:r>
              <a:rPr lang="de-DE" sz="2400" dirty="0"/>
              <a:t> s </a:t>
            </a:r>
            <a:r>
              <a:rPr lang="de-DE" sz="2400" dirty="0" err="1"/>
              <a:t>opravami</a:t>
            </a:r>
            <a:r>
              <a:rPr lang="de-DE" sz="2400" dirty="0"/>
              <a:t> DNA a s </a:t>
            </a:r>
            <a:r>
              <a:rPr lang="de-DE" sz="2400" dirty="0" err="1"/>
              <a:t>apoptózou</a:t>
            </a:r>
            <a:endParaRPr lang="de-DE" sz="2400" dirty="0"/>
          </a:p>
          <a:p>
            <a:pPr marL="0" indent="0">
              <a:buNone/>
            </a:pPr>
            <a:r>
              <a:rPr lang="de-DE" sz="2400" b="1" dirty="0" err="1"/>
              <a:t>inhibitory</a:t>
            </a:r>
            <a:r>
              <a:rPr lang="de-DE" sz="2400" b="1" dirty="0"/>
              <a:t> </a:t>
            </a:r>
            <a:r>
              <a:rPr lang="de-DE" sz="2400" b="1" dirty="0" err="1"/>
              <a:t>cyklin-dependentních</a:t>
            </a:r>
            <a:r>
              <a:rPr lang="de-DE" sz="2400" b="1" dirty="0"/>
              <a:t> </a:t>
            </a:r>
            <a:r>
              <a:rPr lang="de-DE" sz="2400" b="1" dirty="0" err="1"/>
              <a:t>kináz</a:t>
            </a:r>
            <a:r>
              <a:rPr lang="de-DE" sz="2400" b="1" dirty="0"/>
              <a:t> (</a:t>
            </a:r>
            <a:r>
              <a:rPr lang="de-DE" sz="2400" b="1" dirty="0" err="1"/>
              <a:t>např</a:t>
            </a:r>
            <a:r>
              <a:rPr lang="de-DE" sz="2400" b="1" dirty="0"/>
              <a:t>. p21, p27, p16, ...)</a:t>
            </a:r>
          </a:p>
          <a:p>
            <a:pPr marL="342900" indent="-342900"/>
            <a:r>
              <a:rPr lang="de-DE" sz="2400" dirty="0"/>
              <a:t>p21 je </a:t>
            </a:r>
            <a:r>
              <a:rPr lang="de-DE" sz="2400" dirty="0" err="1"/>
              <a:t>hlavním</a:t>
            </a:r>
            <a:r>
              <a:rPr lang="de-DE" sz="2400" dirty="0"/>
              <a:t> </a:t>
            </a:r>
            <a:r>
              <a:rPr lang="de-DE" sz="2400" dirty="0" err="1"/>
              <a:t>cílem</a:t>
            </a:r>
            <a:r>
              <a:rPr lang="de-DE" sz="2400" dirty="0"/>
              <a:t> p53 = </a:t>
            </a:r>
            <a:r>
              <a:rPr lang="de-DE" sz="2400" dirty="0" err="1"/>
              <a:t>inhibitor</a:t>
            </a:r>
            <a:r>
              <a:rPr lang="de-DE" sz="2400" dirty="0"/>
              <a:t> </a:t>
            </a:r>
            <a:r>
              <a:rPr lang="de-DE" sz="2400" dirty="0" err="1"/>
              <a:t>Cdk</a:t>
            </a:r>
            <a:r>
              <a:rPr lang="de-DE" sz="2400" dirty="0"/>
              <a:t> – </a:t>
            </a:r>
            <a:r>
              <a:rPr lang="de-DE" sz="2400" dirty="0" err="1"/>
              <a:t>zastavení</a:t>
            </a:r>
            <a:r>
              <a:rPr lang="de-DE" sz="2400" dirty="0"/>
              <a:t> </a:t>
            </a:r>
            <a:r>
              <a:rPr lang="de-DE" sz="2400" dirty="0" err="1"/>
              <a:t>buněčného</a:t>
            </a:r>
            <a:r>
              <a:rPr lang="de-DE" sz="2400" dirty="0"/>
              <a:t> </a:t>
            </a:r>
            <a:r>
              <a:rPr lang="de-DE" sz="2400" dirty="0" err="1"/>
              <a:t>cyklu</a:t>
            </a:r>
            <a:r>
              <a:rPr lang="de-DE" sz="2400" dirty="0"/>
              <a:t> </a:t>
            </a:r>
            <a:r>
              <a:rPr lang="de-DE" sz="2400" dirty="0" err="1"/>
              <a:t>ve</a:t>
            </a:r>
            <a:r>
              <a:rPr lang="de-DE" sz="2400" dirty="0"/>
              <a:t> </a:t>
            </a:r>
            <a:r>
              <a:rPr lang="de-DE" sz="2400" dirty="0" err="1"/>
              <a:t>fázi</a:t>
            </a:r>
            <a:r>
              <a:rPr lang="de-DE" sz="2400" dirty="0"/>
              <a:t> G1 </a:t>
            </a:r>
            <a:r>
              <a:rPr lang="de-DE" sz="2400" dirty="0" err="1"/>
              <a:t>inhibicí</a:t>
            </a:r>
            <a:r>
              <a:rPr lang="de-DE" sz="2400" dirty="0"/>
              <a:t> </a:t>
            </a:r>
            <a:r>
              <a:rPr lang="de-DE" sz="2400" dirty="0" err="1"/>
              <a:t>komplexu</a:t>
            </a:r>
            <a:r>
              <a:rPr lang="de-DE" sz="2400" dirty="0"/>
              <a:t> Cdk2/</a:t>
            </a:r>
            <a:r>
              <a:rPr lang="de-DE" sz="2400" dirty="0" err="1"/>
              <a:t>cyklin</a:t>
            </a:r>
            <a:r>
              <a:rPr lang="de-DE" sz="2400" dirty="0"/>
              <a:t> 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0325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F734187-4F26-49DF-A32F-34599CFE27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E715CA-EC71-4301-BE3D-67E43A134B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25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1B36D7-248B-45A3-B689-F0F3C7A4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Pro</a:t>
            </a:r>
            <a:r>
              <a:rPr lang="en-US" sz="2200" dirty="0" err="1"/>
              <a:t>centa</a:t>
            </a:r>
            <a:r>
              <a:rPr lang="en-US" sz="2200" dirty="0"/>
              <a:t> </a:t>
            </a:r>
            <a:r>
              <a:rPr lang="cs-CZ" sz="2200" dirty="0"/>
              <a:t>nádorů</a:t>
            </a:r>
            <a:r>
              <a:rPr lang="en-US" sz="2200" dirty="0"/>
              <a:t> </a:t>
            </a:r>
            <a:r>
              <a:rPr lang="cs-CZ" sz="2200" dirty="0"/>
              <a:t>nesoucí mutaci </a:t>
            </a:r>
            <a:r>
              <a:rPr lang="en-US" sz="2200" dirty="0"/>
              <a:t>p53</a:t>
            </a:r>
            <a:endParaRPr lang="cs-CZ" sz="2200" dirty="0"/>
          </a:p>
        </p:txBody>
      </p:sp>
      <p:pic>
        <p:nvPicPr>
          <p:cNvPr id="10" name="Zástupný symbol pro obsah 4">
            <a:extLst>
              <a:ext uri="{FF2B5EF4-FFF2-40B4-BE49-F238E27FC236}">
                <a16:creationId xmlns:a16="http://schemas.microsoft.com/office/drawing/2014/main" id="{F3B05DE9-CBB0-446B-A248-3BFB29872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07" y="1471398"/>
            <a:ext cx="65033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92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093F56A-7E93-496D-ACED-986B1C92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kern="1200" dirty="0"/>
              <a:t>HPV a p53</a:t>
            </a:r>
            <a:endParaRPr lang="cs-CZ" sz="3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6471BED-B5C6-4FB4-8515-1A32B9A2CB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555E19-16DD-4F46-9D70-6F813B5741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26</a:t>
            </a:fld>
            <a:endParaRPr lang="en-GB" altLang="cs-CZ" noProof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4E1F3F-4006-4CB0-9CE4-03433F778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7663" y="1880709"/>
            <a:ext cx="4125465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900" dirty="0" err="1"/>
              <a:t>Virový</a:t>
            </a:r>
            <a:r>
              <a:rPr lang="en-US" sz="1900" dirty="0"/>
              <a:t> protein E6 </a:t>
            </a:r>
            <a:r>
              <a:rPr lang="en-US" sz="1900" dirty="0" err="1"/>
              <a:t>exprimovaný</a:t>
            </a:r>
            <a:r>
              <a:rPr lang="en-US" sz="1900" dirty="0"/>
              <a:t> HPV se </a:t>
            </a:r>
            <a:r>
              <a:rPr lang="en-US" sz="1900" dirty="0" err="1"/>
              <a:t>specificky</a:t>
            </a:r>
            <a:r>
              <a:rPr lang="en-US" sz="1900" dirty="0"/>
              <a:t> </a:t>
            </a:r>
            <a:r>
              <a:rPr lang="en-US" sz="1900" dirty="0" err="1"/>
              <a:t>váže</a:t>
            </a:r>
            <a:r>
              <a:rPr lang="en-US" sz="1900" dirty="0"/>
              <a:t> k </a:t>
            </a:r>
            <a:r>
              <a:rPr lang="en-US" sz="1900" dirty="0" err="1"/>
              <a:t>proteinu</a:t>
            </a:r>
            <a:r>
              <a:rPr lang="en-US" sz="1900" dirty="0"/>
              <a:t> p53 a </a:t>
            </a:r>
            <a:r>
              <a:rPr lang="en-US" sz="1900" dirty="0" err="1"/>
              <a:t>vyvolává</a:t>
            </a:r>
            <a:r>
              <a:rPr lang="en-US" sz="1900" dirty="0"/>
              <a:t> </a:t>
            </a:r>
            <a:r>
              <a:rPr lang="en-US" sz="1900" dirty="0" err="1"/>
              <a:t>jeho</a:t>
            </a:r>
            <a:r>
              <a:rPr lang="en-US" sz="1900" dirty="0"/>
              <a:t> </a:t>
            </a:r>
            <a:r>
              <a:rPr lang="en-US" sz="1900" dirty="0" err="1"/>
              <a:t>degradaci</a:t>
            </a:r>
            <a:r>
              <a:rPr lang="en-US" sz="1900" dirty="0"/>
              <a:t>. Toto </a:t>
            </a:r>
            <a:r>
              <a:rPr lang="en-US" sz="1900" dirty="0" err="1"/>
              <a:t>pozorování</a:t>
            </a:r>
            <a:r>
              <a:rPr lang="en-US" sz="1900" dirty="0"/>
              <a:t> </a:t>
            </a:r>
            <a:r>
              <a:rPr lang="en-US" sz="1900" dirty="0" err="1"/>
              <a:t>vysvětluje</a:t>
            </a:r>
            <a:r>
              <a:rPr lang="en-US" sz="1900" dirty="0"/>
              <a:t> </a:t>
            </a:r>
            <a:r>
              <a:rPr lang="en-US" sz="1900" dirty="0" err="1"/>
              <a:t>vzácnost</a:t>
            </a:r>
            <a:r>
              <a:rPr lang="en-US" sz="1900" dirty="0"/>
              <a:t> p53 </a:t>
            </a:r>
            <a:r>
              <a:rPr lang="en-US" sz="1900" dirty="0" err="1"/>
              <a:t>mutací</a:t>
            </a:r>
            <a:r>
              <a:rPr lang="en-US" sz="1900" dirty="0"/>
              <a:t> v </a:t>
            </a:r>
            <a:r>
              <a:rPr lang="en-US" sz="1900" dirty="0" err="1"/>
              <a:t>nádorech</a:t>
            </a:r>
            <a:r>
              <a:rPr lang="en-US" sz="1900" dirty="0"/>
              <a:t> </a:t>
            </a:r>
            <a:r>
              <a:rPr lang="en-US" sz="1900" dirty="0" err="1"/>
              <a:t>děložního</a:t>
            </a:r>
            <a:r>
              <a:rPr lang="en-US" sz="1900" dirty="0"/>
              <a:t> </a:t>
            </a:r>
            <a:r>
              <a:rPr lang="en-US" sz="1900" dirty="0" err="1"/>
              <a:t>čípku</a:t>
            </a:r>
            <a:r>
              <a:rPr lang="en-US" sz="1900" dirty="0"/>
              <a:t>. </a:t>
            </a:r>
          </a:p>
          <a:p>
            <a:pPr>
              <a:spcAft>
                <a:spcPts val="600"/>
              </a:spcAft>
            </a:pPr>
            <a:endParaRPr lang="cs-CZ" sz="1900" dirty="0"/>
          </a:p>
        </p:txBody>
      </p:sp>
      <p:pic>
        <p:nvPicPr>
          <p:cNvPr id="6" name="Zástupný symbol pro obsah 6">
            <a:extLst>
              <a:ext uri="{FF2B5EF4-FFF2-40B4-BE49-F238E27FC236}">
                <a16:creationId xmlns:a16="http://schemas.microsoft.com/office/drawing/2014/main" id="{C8CEC440-F52A-498B-AC0A-BF7D3B0DD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9" y="1880709"/>
            <a:ext cx="6207791" cy="3709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188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684260-6A75-4AAF-8E46-7FD82C069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77CD47-81E4-41F9-BC07-6B942ECA80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2FE59D-485D-40E3-98D7-67A524D18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Buněčná smrt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CA26C5-E67B-4CA8-BDD7-61F4DA79C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27956"/>
            <a:ext cx="5430000" cy="4810044"/>
          </a:xfrm>
        </p:spPr>
        <p:txBody>
          <a:bodyPr/>
          <a:lstStyle/>
          <a:p>
            <a:pPr indent="-22860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 err="1"/>
              <a:t>Apopt</a:t>
            </a:r>
            <a:r>
              <a:rPr lang="cs-CZ" sz="1200" b="1" dirty="0" err="1"/>
              <a:t>óza</a:t>
            </a:r>
            <a:endParaRPr lang="en-US" sz="1200" b="1" dirty="0"/>
          </a:p>
          <a:p>
            <a:pPr defTabSz="914400">
              <a:lnSpc>
                <a:spcPct val="100000"/>
              </a:lnSpc>
              <a:spcAft>
                <a:spcPts val="600"/>
              </a:spcAft>
            </a:pPr>
            <a:r>
              <a:rPr lang="en-US" sz="1200" dirty="0" err="1"/>
              <a:t>Aktivní</a:t>
            </a:r>
            <a:r>
              <a:rPr lang="en-US" sz="1200" dirty="0"/>
              <a:t> (= </a:t>
            </a:r>
            <a:r>
              <a:rPr lang="en-US" sz="1200" dirty="0" err="1"/>
              <a:t>spotřeba</a:t>
            </a:r>
            <a:r>
              <a:rPr lang="en-US" sz="1200" dirty="0"/>
              <a:t> </a:t>
            </a:r>
            <a:r>
              <a:rPr lang="en-US" sz="1200" dirty="0" err="1"/>
              <a:t>energie</a:t>
            </a:r>
            <a:r>
              <a:rPr lang="en-US" sz="1200" dirty="0"/>
              <a:t>) </a:t>
            </a:r>
            <a:r>
              <a:rPr lang="en-US" sz="1200" dirty="0" err="1"/>
              <a:t>programovaná</a:t>
            </a:r>
            <a:r>
              <a:rPr lang="en-US" sz="1200" dirty="0"/>
              <a:t> </a:t>
            </a:r>
            <a:r>
              <a:rPr lang="en-US" sz="1200" dirty="0" err="1"/>
              <a:t>buněčná</a:t>
            </a:r>
            <a:r>
              <a:rPr lang="en-US" sz="1200" dirty="0"/>
              <a:t> </a:t>
            </a:r>
            <a:r>
              <a:rPr lang="en-US" sz="1200" dirty="0" err="1"/>
              <a:t>smrt</a:t>
            </a:r>
            <a:r>
              <a:rPr lang="en-US" sz="1200" dirty="0"/>
              <a:t>. </a:t>
            </a:r>
            <a:r>
              <a:rPr lang="en-US" sz="1200" dirty="0" err="1"/>
              <a:t>Aktivita</a:t>
            </a:r>
            <a:r>
              <a:rPr lang="en-US" sz="1200" dirty="0"/>
              <a:t> </a:t>
            </a:r>
            <a:r>
              <a:rPr lang="en-US" sz="1200" dirty="0" err="1"/>
              <a:t>kaspáz</a:t>
            </a:r>
            <a:r>
              <a:rPr lang="en-US" sz="1200" dirty="0"/>
              <a:t> a </a:t>
            </a:r>
            <a:r>
              <a:rPr lang="en-US" sz="1200" dirty="0" err="1"/>
              <a:t>dalších</a:t>
            </a:r>
            <a:r>
              <a:rPr lang="en-US" sz="1200" dirty="0"/>
              <a:t> </a:t>
            </a:r>
            <a:r>
              <a:rPr lang="en-US" sz="1200" dirty="0" err="1"/>
              <a:t>apoptotických</a:t>
            </a:r>
            <a:r>
              <a:rPr lang="en-US" sz="1200" dirty="0"/>
              <a:t> </a:t>
            </a:r>
            <a:r>
              <a:rPr lang="en-US" sz="1200" dirty="0" err="1"/>
              <a:t>enzymů</a:t>
            </a:r>
            <a:r>
              <a:rPr lang="en-US" sz="1200" dirty="0"/>
              <a:t> (</a:t>
            </a:r>
            <a:r>
              <a:rPr lang="en-US" sz="1200" dirty="0" err="1"/>
              <a:t>proteáz</a:t>
            </a:r>
            <a:r>
              <a:rPr lang="en-US" sz="1200" dirty="0"/>
              <a:t> a </a:t>
            </a:r>
            <a:r>
              <a:rPr lang="en-US" sz="1200" dirty="0" err="1"/>
              <a:t>nukleáz</a:t>
            </a:r>
            <a:r>
              <a:rPr lang="en-US" sz="1200" dirty="0"/>
              <a:t>) </a:t>
            </a:r>
            <a:r>
              <a:rPr lang="en-US" sz="1200" dirty="0" err="1"/>
              <a:t>vede</a:t>
            </a:r>
            <a:r>
              <a:rPr lang="en-US" sz="1200" dirty="0"/>
              <a:t> k </a:t>
            </a:r>
            <a:r>
              <a:rPr lang="en-US" sz="1200" dirty="0" err="1"/>
              <a:t>fragmentaci</a:t>
            </a:r>
            <a:r>
              <a:rPr lang="en-US" sz="1200" dirty="0"/>
              <a:t> </a:t>
            </a:r>
            <a:r>
              <a:rPr lang="en-US" sz="1200" dirty="0" err="1"/>
              <a:t>buňky</a:t>
            </a:r>
            <a:r>
              <a:rPr lang="en-US" sz="1200" dirty="0"/>
              <a:t> do </a:t>
            </a:r>
            <a:r>
              <a:rPr lang="en-US" sz="1200" dirty="0" err="1"/>
              <a:t>apoptotických</a:t>
            </a:r>
            <a:r>
              <a:rPr lang="en-US" sz="1200" dirty="0"/>
              <a:t> </a:t>
            </a:r>
            <a:r>
              <a:rPr lang="en-US" sz="1200" dirty="0" err="1"/>
              <a:t>tělísek</a:t>
            </a:r>
            <a:r>
              <a:rPr lang="en-US" sz="1200" dirty="0"/>
              <a:t>, </a:t>
            </a:r>
            <a:r>
              <a:rPr lang="en-US" sz="1200" dirty="0" err="1"/>
              <a:t>která</a:t>
            </a:r>
            <a:r>
              <a:rPr lang="en-US" sz="1200" dirty="0"/>
              <a:t> </a:t>
            </a:r>
            <a:r>
              <a:rPr lang="en-US" sz="1200" dirty="0" err="1"/>
              <a:t>jsou</a:t>
            </a:r>
            <a:r>
              <a:rPr lang="en-US" sz="1200" dirty="0"/>
              <a:t> </a:t>
            </a:r>
            <a:r>
              <a:rPr lang="en-US" sz="1200" dirty="0" err="1"/>
              <a:t>následně</a:t>
            </a:r>
            <a:r>
              <a:rPr lang="en-US" sz="1200" dirty="0"/>
              <a:t> </a:t>
            </a:r>
            <a:r>
              <a:rPr lang="en-US" sz="1200" dirty="0" err="1"/>
              <a:t>odstraněna</a:t>
            </a:r>
            <a:r>
              <a:rPr lang="en-US" sz="1200" dirty="0"/>
              <a:t> </a:t>
            </a:r>
            <a:r>
              <a:rPr lang="en-US" sz="1200" dirty="0" err="1"/>
              <a:t>makrofágy</a:t>
            </a:r>
            <a:r>
              <a:rPr lang="en-US" sz="1200" dirty="0"/>
              <a:t>.</a:t>
            </a:r>
          </a:p>
          <a:p>
            <a:pPr indent="-22860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Ne</a:t>
            </a:r>
            <a:r>
              <a:rPr lang="cs-CZ" sz="1200" b="1" dirty="0" err="1"/>
              <a:t>króza</a:t>
            </a:r>
            <a:r>
              <a:rPr lang="en-US" sz="1200" dirty="0"/>
              <a:t> </a:t>
            </a:r>
          </a:p>
          <a:p>
            <a:pPr defTabSz="914400">
              <a:lnSpc>
                <a:spcPct val="100000"/>
              </a:lnSpc>
              <a:spcAft>
                <a:spcPts val="600"/>
              </a:spcAft>
            </a:pPr>
            <a:r>
              <a:rPr lang="en-US" sz="1200" dirty="0" err="1"/>
              <a:t>Náhodná</a:t>
            </a:r>
            <a:r>
              <a:rPr lang="en-US" sz="1200" dirty="0"/>
              <a:t> </a:t>
            </a:r>
            <a:r>
              <a:rPr lang="en-US" sz="1200" dirty="0" err="1"/>
              <a:t>buněčná</a:t>
            </a:r>
            <a:r>
              <a:rPr lang="en-US" sz="1200" dirty="0"/>
              <a:t> </a:t>
            </a:r>
            <a:r>
              <a:rPr lang="en-US" sz="1200" dirty="0" err="1"/>
              <a:t>smrt</a:t>
            </a:r>
            <a:r>
              <a:rPr lang="en-US" sz="1200" dirty="0"/>
              <a:t> </a:t>
            </a:r>
            <a:r>
              <a:rPr lang="en-US" sz="1200" dirty="0" err="1"/>
              <a:t>způsobená</a:t>
            </a:r>
            <a:r>
              <a:rPr lang="en-US" sz="1200" dirty="0"/>
              <a:t> </a:t>
            </a:r>
            <a:r>
              <a:rPr lang="en-US" sz="1200" dirty="0" err="1"/>
              <a:t>převážně</a:t>
            </a:r>
            <a:r>
              <a:rPr lang="en-US" sz="1200" dirty="0"/>
              <a:t> </a:t>
            </a:r>
            <a:r>
              <a:rPr lang="en-US" sz="1200" dirty="0" err="1"/>
              <a:t>vnějšími</a:t>
            </a:r>
            <a:r>
              <a:rPr lang="en-US" sz="1200" dirty="0"/>
              <a:t> </a:t>
            </a:r>
            <a:r>
              <a:rPr lang="en-US" sz="1200" dirty="0" err="1"/>
              <a:t>faktory</a:t>
            </a:r>
            <a:r>
              <a:rPr lang="en-US" sz="1200" dirty="0"/>
              <a:t> (</a:t>
            </a:r>
            <a:r>
              <a:rPr lang="en-US" sz="1200" dirty="0" err="1"/>
              <a:t>infekce</a:t>
            </a:r>
            <a:r>
              <a:rPr lang="en-US" sz="1200" dirty="0"/>
              <a:t>, </a:t>
            </a:r>
            <a:r>
              <a:rPr lang="en-US" sz="1200" dirty="0" err="1"/>
              <a:t>toxiny</a:t>
            </a:r>
            <a:r>
              <a:rPr lang="en-US" sz="1200" dirty="0"/>
              <a:t> </a:t>
            </a:r>
            <a:r>
              <a:rPr lang="en-US" sz="1200" dirty="0" err="1"/>
              <a:t>apod</a:t>
            </a:r>
            <a:r>
              <a:rPr lang="en-US" sz="1200" dirty="0"/>
              <a:t>.). </a:t>
            </a:r>
            <a:r>
              <a:rPr lang="en-US" sz="1200" dirty="0" err="1"/>
              <a:t>Buněčný</a:t>
            </a:r>
            <a:r>
              <a:rPr lang="en-US" sz="1200" dirty="0"/>
              <a:t> </a:t>
            </a:r>
            <a:r>
              <a:rPr lang="en-US" sz="1200" dirty="0" err="1"/>
              <a:t>obsah</a:t>
            </a:r>
            <a:r>
              <a:rPr lang="en-US" sz="1200" dirty="0"/>
              <a:t> je </a:t>
            </a:r>
            <a:r>
              <a:rPr lang="en-US" sz="1200" dirty="0" err="1"/>
              <a:t>vypuštěn</a:t>
            </a:r>
            <a:r>
              <a:rPr lang="en-US" sz="1200" dirty="0"/>
              <a:t> do </a:t>
            </a:r>
            <a:r>
              <a:rPr lang="en-US" sz="1200" dirty="0" err="1"/>
              <a:t>prostředí</a:t>
            </a:r>
            <a:r>
              <a:rPr lang="en-US" sz="1200" dirty="0"/>
              <a:t> a </a:t>
            </a:r>
            <a:r>
              <a:rPr lang="en-US" sz="1200" dirty="0" err="1"/>
              <a:t>poškozuje</a:t>
            </a:r>
            <a:r>
              <a:rPr lang="en-US" sz="1200" dirty="0"/>
              <a:t> </a:t>
            </a:r>
            <a:r>
              <a:rPr lang="en-US" sz="1200" dirty="0" err="1"/>
              <a:t>okolní</a:t>
            </a:r>
            <a:r>
              <a:rPr lang="en-US" sz="1200" dirty="0"/>
              <a:t> </a:t>
            </a:r>
            <a:r>
              <a:rPr lang="en-US" sz="1200" dirty="0" err="1"/>
              <a:t>tkáně</a:t>
            </a:r>
            <a:r>
              <a:rPr lang="en-US" sz="1200" dirty="0"/>
              <a:t>. </a:t>
            </a:r>
            <a:r>
              <a:rPr lang="en-US" sz="1200" dirty="0" err="1"/>
              <a:t>Nekróza</a:t>
            </a:r>
            <a:r>
              <a:rPr lang="en-US" sz="1200" dirty="0"/>
              <a:t> </a:t>
            </a:r>
            <a:r>
              <a:rPr lang="en-US" sz="1200" dirty="0" err="1"/>
              <a:t>podporuje</a:t>
            </a:r>
            <a:r>
              <a:rPr lang="en-US" sz="1200" dirty="0"/>
              <a:t> </a:t>
            </a:r>
            <a:r>
              <a:rPr lang="en-US" sz="1200" dirty="0" err="1"/>
              <a:t>vznik</a:t>
            </a:r>
            <a:r>
              <a:rPr lang="en-US" sz="1200" dirty="0"/>
              <a:t> </a:t>
            </a:r>
            <a:r>
              <a:rPr lang="en-US" sz="1200" dirty="0" err="1"/>
              <a:t>zánětu</a:t>
            </a:r>
            <a:r>
              <a:rPr lang="en-US" sz="1200" dirty="0"/>
              <a:t> a </a:t>
            </a:r>
            <a:r>
              <a:rPr lang="en-US" sz="1200" dirty="0" err="1"/>
              <a:t>nádorů</a:t>
            </a:r>
            <a:r>
              <a:rPr lang="en-US" sz="1200" dirty="0"/>
              <a:t>.</a:t>
            </a:r>
          </a:p>
          <a:p>
            <a:pPr indent="-22860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1" dirty="0"/>
              <a:t>Regulovaná nekróza</a:t>
            </a:r>
            <a:endParaRPr lang="en-US" sz="1200" dirty="0"/>
          </a:p>
          <a:p>
            <a:pPr marL="114300" indent="-342900" defTabSz="9144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200" b="1" dirty="0" err="1"/>
              <a:t>Nekroptóza</a:t>
            </a:r>
            <a:r>
              <a:rPr lang="cs-CZ" sz="1200" dirty="0"/>
              <a:t> (řízena kinázami </a:t>
            </a:r>
            <a:r>
              <a:rPr lang="en-US" sz="1200" dirty="0"/>
              <a:t>RIP1 a RIP3</a:t>
            </a:r>
            <a:r>
              <a:rPr lang="cs-CZ" sz="1200" dirty="0"/>
              <a:t>)</a:t>
            </a:r>
            <a:r>
              <a:rPr lang="en-US" sz="1200" dirty="0"/>
              <a:t>.</a:t>
            </a:r>
            <a:r>
              <a:rPr lang="cs-CZ" sz="1200" dirty="0"/>
              <a:t> </a:t>
            </a:r>
          </a:p>
          <a:p>
            <a:pPr marL="114300" indent="-342900" defTabSz="9144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200" b="1" dirty="0" err="1"/>
              <a:t>Ferroptóza</a:t>
            </a:r>
            <a:r>
              <a:rPr lang="cs-CZ" sz="1200" dirty="0"/>
              <a:t> (závislá na železe a akumulaci </a:t>
            </a:r>
            <a:r>
              <a:rPr lang="cs-CZ" sz="1200" dirty="0" err="1"/>
              <a:t>peroxidovaných</a:t>
            </a:r>
            <a:r>
              <a:rPr lang="cs-CZ" sz="1200" dirty="0"/>
              <a:t> lipidů).</a:t>
            </a:r>
          </a:p>
          <a:p>
            <a:pPr marL="114300" indent="-342900" defTabSz="9144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200" b="1" dirty="0" err="1"/>
              <a:t>Parthanatos</a:t>
            </a:r>
            <a:r>
              <a:rPr lang="cs-CZ" sz="1200" dirty="0"/>
              <a:t> (závislá na</a:t>
            </a:r>
            <a:r>
              <a:rPr lang="en-US" sz="1200" dirty="0"/>
              <a:t> a</a:t>
            </a:r>
            <a:r>
              <a:rPr lang="cs-CZ" sz="1200" dirty="0" err="1"/>
              <a:t>ktivitě</a:t>
            </a:r>
            <a:r>
              <a:rPr lang="en-US" sz="1200" dirty="0"/>
              <a:t> poly (ADP-rib</a:t>
            </a:r>
            <a:r>
              <a:rPr lang="cs-CZ" sz="1200" dirty="0" err="1"/>
              <a:t>óza</a:t>
            </a:r>
            <a:r>
              <a:rPr lang="en-US" sz="1200" dirty="0"/>
              <a:t>)-polymer</a:t>
            </a:r>
            <a:r>
              <a:rPr lang="cs-CZ" sz="1200" dirty="0" err="1"/>
              <a:t>ázy</a:t>
            </a:r>
            <a:r>
              <a:rPr lang="en-US" sz="1200" dirty="0"/>
              <a:t> (PARP)</a:t>
            </a:r>
            <a:r>
              <a:rPr lang="cs-CZ" sz="1200" dirty="0"/>
              <a:t>).</a:t>
            </a:r>
          </a:p>
          <a:p>
            <a:pPr marL="114300" indent="-342900" defTabSz="9144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200" b="1" dirty="0"/>
              <a:t>MPT-řízená nekróza</a:t>
            </a:r>
            <a:r>
              <a:rPr lang="cs-CZ" sz="1200" dirty="0"/>
              <a:t>  (i</a:t>
            </a:r>
            <a:r>
              <a:rPr lang="en-US" sz="1200" dirty="0" err="1"/>
              <a:t>ndu</a:t>
            </a:r>
            <a:r>
              <a:rPr lang="cs-CZ" sz="1200" dirty="0" err="1"/>
              <a:t>kce</a:t>
            </a:r>
            <a:r>
              <a:rPr lang="en-US" sz="1200" dirty="0"/>
              <a:t> </a:t>
            </a:r>
            <a:r>
              <a:rPr lang="cs-CZ" sz="1200" dirty="0"/>
              <a:t>propustnosti mitochondriální membrány může vést k bobtnání mitochondrií a buněčné smrti; </a:t>
            </a:r>
            <a:r>
              <a:rPr lang="en-US" sz="1200" dirty="0"/>
              <a:t>membrane permeability transition</a:t>
            </a:r>
            <a:r>
              <a:rPr lang="cs-CZ" sz="1200" dirty="0"/>
              <a:t>=</a:t>
            </a:r>
            <a:r>
              <a:rPr lang="en-US" sz="1200" dirty="0"/>
              <a:t>MPT)</a:t>
            </a:r>
            <a:endParaRPr lang="cs-CZ" sz="1200" dirty="0"/>
          </a:p>
          <a:p>
            <a:pPr marL="114300" indent="-342900" defTabSz="9144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200" b="1" dirty="0" err="1"/>
              <a:t>Pyroptóza</a:t>
            </a:r>
            <a:r>
              <a:rPr lang="cs-CZ" sz="1200" dirty="0"/>
              <a:t> (zánětlivá buněčná smrt obvykle způsobená mikrobiální infekcí, doprovázená aktivací </a:t>
            </a:r>
            <a:r>
              <a:rPr lang="cs-CZ" sz="1200" dirty="0" err="1"/>
              <a:t>inflammasomů</a:t>
            </a:r>
            <a:r>
              <a:rPr lang="cs-CZ" sz="1200" dirty="0"/>
              <a:t> a zráním prozánětlivých cytokinů interleukinu-1</a:t>
            </a:r>
            <a:r>
              <a:rPr lang="el-GR" sz="1200" dirty="0"/>
              <a:t>β </a:t>
            </a:r>
            <a:r>
              <a:rPr lang="cs-CZ" sz="1200" dirty="0"/>
              <a:t>a interleukinu-18. Proteiny z rodiny </a:t>
            </a:r>
            <a:r>
              <a:rPr lang="cs-CZ" sz="1200" dirty="0" err="1"/>
              <a:t>gasderminů</a:t>
            </a:r>
            <a:r>
              <a:rPr lang="cs-CZ" sz="1200" dirty="0"/>
              <a:t> jsou vykonavateli </a:t>
            </a:r>
            <a:r>
              <a:rPr lang="cs-CZ" sz="1200" dirty="0" err="1"/>
              <a:t>pyroptózy</a:t>
            </a:r>
            <a:r>
              <a:rPr lang="cs-CZ" sz="1200" dirty="0"/>
              <a:t>).</a:t>
            </a:r>
          </a:p>
          <a:p>
            <a:endParaRPr lang="cs-CZ" dirty="0"/>
          </a:p>
        </p:txBody>
      </p:sp>
      <p:pic>
        <p:nvPicPr>
          <p:cNvPr id="6" name="Picture 4" descr="C:\Users\Balvan\Desktop\MPPP\apoptosis-morphological-changes.jpg">
            <a:extLst>
              <a:ext uri="{FF2B5EF4-FFF2-40B4-BE49-F238E27FC236}">
                <a16:creationId xmlns:a16="http://schemas.microsoft.com/office/drawing/2014/main" id="{0D6638D9-4E43-4986-B703-7CB24AF8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12" y="1062042"/>
            <a:ext cx="2487395" cy="1629243"/>
          </a:xfrm>
          <a:prstGeom prst="rect">
            <a:avLst/>
          </a:prstGeom>
        </p:spPr>
      </p:pic>
      <p:pic>
        <p:nvPicPr>
          <p:cNvPr id="7" name="apoptoza_QPI">
            <a:hlinkClick r:id="" action="ppaction://media"/>
            <a:extLst>
              <a:ext uri="{FF2B5EF4-FFF2-40B4-BE49-F238E27FC236}">
                <a16:creationId xmlns:a16="http://schemas.microsoft.com/office/drawing/2014/main" id="{966F8629-2915-4B98-9600-C1DC8975A1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432" y="893756"/>
            <a:ext cx="2142234" cy="19658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CECEB54-3591-4946-9BEF-FE6EA48F38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03" y="3659061"/>
            <a:ext cx="1897611" cy="2029530"/>
          </a:xfrm>
          <a:prstGeom prst="rect">
            <a:avLst/>
          </a:prstGeom>
        </p:spPr>
      </p:pic>
      <p:pic>
        <p:nvPicPr>
          <p:cNvPr id="9" name="Compensated phase-pgpum2-003-001">
            <a:hlinkClick r:id="" action="ppaction://media"/>
            <a:extLst>
              <a:ext uri="{FF2B5EF4-FFF2-40B4-BE49-F238E27FC236}">
                <a16:creationId xmlns:a16="http://schemas.microsoft.com/office/drawing/2014/main" id="{CABF143D-2F56-4815-874C-B4DB27E1BA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9537.428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9432" y="3441903"/>
            <a:ext cx="2142234" cy="234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6EDA17-CAF1-4B62-88E8-862373ADC3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89C78A-64EF-4439-B2CA-66E6C577A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28</a:t>
            </a:fld>
            <a:endParaRPr lang="en-GB" altLang="cs-CZ" noProof="0" dirty="0"/>
          </a:p>
        </p:txBody>
      </p:sp>
      <p:pic>
        <p:nvPicPr>
          <p:cNvPr id="6" name="LNCaP cell death">
            <a:hlinkClick r:id="" action="ppaction://media"/>
            <a:extLst>
              <a:ext uri="{FF2B5EF4-FFF2-40B4-BE49-F238E27FC236}">
                <a16:creationId xmlns:a16="http://schemas.microsoft.com/office/drawing/2014/main" id="{D0B22E2A-A7D8-43B0-9E6F-B57D4F4301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293" y="866823"/>
            <a:ext cx="5389155" cy="471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4387D1-D845-4AF5-9A7F-21B0770D4F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7907E8-541B-4D06-8AE5-9904BA2684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C4FB4F-E2A5-4CA8-8117-8082E5DF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Imunogenicit</a:t>
            </a:r>
            <a:r>
              <a:rPr lang="cs-CZ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 různých typů buněčné smrti</a:t>
            </a:r>
            <a:endParaRPr lang="cs-CZ" sz="2800" dirty="0">
              <a:solidFill>
                <a:schemeClr val="accent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ACA57D-4F19-4E0D-AB23-2117D572D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013535" cy="4139998"/>
          </a:xfrm>
        </p:spPr>
        <p:txBody>
          <a:bodyPr/>
          <a:lstStyle/>
          <a:p>
            <a:pPr marL="171450" indent="-17145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Ztráta</a:t>
            </a:r>
            <a:r>
              <a:rPr lang="en-US" sz="1400" dirty="0"/>
              <a:t> integrity </a:t>
            </a:r>
            <a:r>
              <a:rPr lang="en-US" sz="1400" dirty="0" err="1"/>
              <a:t>plazmatické</a:t>
            </a:r>
            <a:r>
              <a:rPr lang="en-US" sz="1400" dirty="0"/>
              <a:t> </a:t>
            </a:r>
            <a:r>
              <a:rPr lang="en-US" sz="1400" dirty="0" err="1"/>
              <a:t>membrány</a:t>
            </a:r>
            <a:r>
              <a:rPr lang="en-US" sz="1400" dirty="0"/>
              <a:t>, </a:t>
            </a:r>
            <a:r>
              <a:rPr lang="en-US" sz="1400" dirty="0" err="1"/>
              <a:t>která</a:t>
            </a:r>
            <a:r>
              <a:rPr lang="en-US" sz="1400" dirty="0"/>
              <a:t> </a:t>
            </a:r>
            <a:r>
              <a:rPr lang="en-US" sz="1400" dirty="0" err="1"/>
              <a:t>nastává</a:t>
            </a:r>
            <a:r>
              <a:rPr lang="en-US" sz="1400" dirty="0"/>
              <a:t> </a:t>
            </a:r>
            <a:r>
              <a:rPr lang="en-US" sz="1400" dirty="0" err="1"/>
              <a:t>při</a:t>
            </a:r>
            <a:r>
              <a:rPr lang="en-US" sz="1400" dirty="0"/>
              <a:t> </a:t>
            </a:r>
            <a:r>
              <a:rPr lang="en-US" sz="1400" dirty="0" err="1"/>
              <a:t>regulované</a:t>
            </a:r>
            <a:r>
              <a:rPr lang="en-US" sz="1400" dirty="0"/>
              <a:t> </a:t>
            </a:r>
            <a:r>
              <a:rPr lang="en-US" sz="1400" dirty="0" err="1"/>
              <a:t>nekróze</a:t>
            </a:r>
            <a:r>
              <a:rPr lang="en-US" sz="1400" dirty="0"/>
              <a:t> </a:t>
            </a:r>
            <a:r>
              <a:rPr lang="en-US" sz="1400" dirty="0" err="1"/>
              <a:t>vede</a:t>
            </a:r>
            <a:r>
              <a:rPr lang="en-US" sz="1400" dirty="0"/>
              <a:t> k </a:t>
            </a:r>
            <a:r>
              <a:rPr lang="en-US" sz="1400" dirty="0" err="1"/>
              <a:t>uvolnění</a:t>
            </a:r>
            <a:r>
              <a:rPr lang="en-US" sz="1400" dirty="0"/>
              <a:t> </a:t>
            </a:r>
            <a:r>
              <a:rPr lang="en-US" sz="1400" dirty="0" err="1"/>
              <a:t>molekulárních</a:t>
            </a:r>
            <a:r>
              <a:rPr lang="cs-CZ" sz="1400" dirty="0"/>
              <a:t> </a:t>
            </a:r>
            <a:r>
              <a:rPr lang="en-US" sz="1400" dirty="0" err="1"/>
              <a:t>vzorů</a:t>
            </a:r>
            <a:r>
              <a:rPr lang="en-US" sz="1400" dirty="0"/>
              <a:t> </a:t>
            </a:r>
            <a:r>
              <a:rPr lang="en-US" sz="1400" dirty="0" err="1"/>
              <a:t>spojených</a:t>
            </a:r>
            <a:r>
              <a:rPr lang="en-US" sz="1400" dirty="0"/>
              <a:t> s </a:t>
            </a:r>
            <a:r>
              <a:rPr lang="en-US" sz="1400" dirty="0" err="1"/>
              <a:t>poškozením</a:t>
            </a:r>
            <a:r>
              <a:rPr lang="en-US" sz="1400" dirty="0"/>
              <a:t> (DAMPs) do </a:t>
            </a:r>
            <a:r>
              <a:rPr lang="en-US" sz="1400" dirty="0" err="1"/>
              <a:t>extracelulárního</a:t>
            </a:r>
            <a:r>
              <a:rPr lang="en-US" sz="1400" dirty="0"/>
              <a:t> </a:t>
            </a:r>
            <a:r>
              <a:rPr lang="en-US" sz="1400" dirty="0" err="1"/>
              <a:t>prostoru</a:t>
            </a:r>
            <a:r>
              <a:rPr lang="en-US" sz="1400" dirty="0"/>
              <a:t>. </a:t>
            </a:r>
            <a:endParaRPr lang="cs-CZ" sz="1400" dirty="0"/>
          </a:p>
          <a:p>
            <a:pPr marL="171450" indent="-17145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Během</a:t>
            </a:r>
            <a:r>
              <a:rPr lang="en-US" sz="1400" dirty="0"/>
              <a:t> </a:t>
            </a:r>
            <a:r>
              <a:rPr lang="en-US" sz="1400" dirty="0" err="1"/>
              <a:t>nekroptózy</a:t>
            </a:r>
            <a:r>
              <a:rPr lang="cs-CZ" sz="1400" dirty="0"/>
              <a:t> </a:t>
            </a:r>
            <a:r>
              <a:rPr lang="en-US" sz="1400" dirty="0"/>
              <a:t>se </a:t>
            </a:r>
            <a:r>
              <a:rPr lang="en-US" sz="1400" dirty="0" err="1"/>
              <a:t>mohou</a:t>
            </a:r>
            <a:r>
              <a:rPr lang="en-US" sz="1400" dirty="0"/>
              <a:t> </a:t>
            </a:r>
            <a:r>
              <a:rPr lang="en-US" sz="1400" dirty="0" err="1"/>
              <a:t>uvolňovat</a:t>
            </a:r>
            <a:r>
              <a:rPr lang="en-US" sz="1400" dirty="0"/>
              <a:t> </a:t>
            </a:r>
            <a:r>
              <a:rPr lang="en-US" sz="1400" dirty="0" err="1"/>
              <a:t>cytokiny</a:t>
            </a:r>
            <a:r>
              <a:rPr lang="en-US" sz="1400" dirty="0"/>
              <a:t>, </a:t>
            </a:r>
            <a:r>
              <a:rPr lang="en-US" sz="1400" dirty="0" err="1"/>
              <a:t>které</a:t>
            </a:r>
            <a:r>
              <a:rPr lang="en-US" sz="1400" dirty="0"/>
              <a:t> </a:t>
            </a:r>
            <a:r>
              <a:rPr lang="en-US" sz="1400" dirty="0" err="1"/>
              <a:t>mají</a:t>
            </a:r>
            <a:r>
              <a:rPr lang="en-US" sz="1400" dirty="0"/>
              <a:t> v </a:t>
            </a:r>
            <a:r>
              <a:rPr lang="en-US" sz="1400" dirty="0" err="1"/>
              <a:t>určitém</a:t>
            </a:r>
            <a:r>
              <a:rPr lang="en-US" sz="1400" dirty="0"/>
              <a:t> </a:t>
            </a:r>
            <a:r>
              <a:rPr lang="en-US" sz="1400" dirty="0" err="1"/>
              <a:t>kontextu</a:t>
            </a:r>
            <a:r>
              <a:rPr lang="en-US" sz="1400" dirty="0"/>
              <a:t> </a:t>
            </a:r>
            <a:r>
              <a:rPr lang="en-US" sz="1400" dirty="0" err="1"/>
              <a:t>protizánětlivé</a:t>
            </a:r>
            <a:r>
              <a:rPr lang="en-US" sz="1400" dirty="0"/>
              <a:t> </a:t>
            </a:r>
            <a:r>
              <a:rPr lang="en-US" sz="1400" dirty="0" err="1"/>
              <a:t>účinky</a:t>
            </a:r>
            <a:r>
              <a:rPr lang="en-US" sz="1400" dirty="0"/>
              <a:t>, </a:t>
            </a:r>
            <a:r>
              <a:rPr lang="en-US" sz="1400" dirty="0" err="1"/>
              <a:t>příkladem</a:t>
            </a:r>
            <a:r>
              <a:rPr lang="en-US" sz="1400" dirty="0"/>
              <a:t> </a:t>
            </a:r>
            <a:r>
              <a:rPr lang="en-US" sz="1400" dirty="0" err="1"/>
              <a:t>může</a:t>
            </a:r>
            <a:r>
              <a:rPr lang="cs-CZ" sz="1400" dirty="0"/>
              <a:t> </a:t>
            </a:r>
            <a:r>
              <a:rPr lang="en-US" sz="1400" dirty="0" err="1"/>
              <a:t>být</a:t>
            </a:r>
            <a:r>
              <a:rPr lang="en-US" sz="1400" dirty="0"/>
              <a:t> IL-33. IL-33 </a:t>
            </a:r>
            <a:r>
              <a:rPr lang="en-US" sz="1400" dirty="0" err="1"/>
              <a:t>podporuje</a:t>
            </a:r>
            <a:r>
              <a:rPr lang="en-US" sz="1400" dirty="0"/>
              <a:t> </a:t>
            </a:r>
            <a:r>
              <a:rPr lang="en-US" sz="1400" dirty="0" err="1"/>
              <a:t>nábor</a:t>
            </a:r>
            <a:r>
              <a:rPr lang="en-US" sz="1400" dirty="0"/>
              <a:t> </a:t>
            </a:r>
            <a:r>
              <a:rPr lang="en-US" sz="1400" dirty="0" err="1"/>
              <a:t>regulačních</a:t>
            </a:r>
            <a:r>
              <a:rPr lang="en-US" sz="1400" dirty="0"/>
              <a:t> T-</a:t>
            </a:r>
            <a:r>
              <a:rPr lang="en-US" sz="1400" dirty="0" err="1"/>
              <a:t>lymfocytů</a:t>
            </a:r>
            <a:r>
              <a:rPr lang="en-US" sz="1400" dirty="0"/>
              <a:t> do </a:t>
            </a:r>
            <a:r>
              <a:rPr lang="en-US" sz="1400" dirty="0" err="1"/>
              <a:t>střevní</a:t>
            </a:r>
            <a:r>
              <a:rPr lang="en-US" sz="1400" dirty="0"/>
              <a:t> </a:t>
            </a:r>
            <a:r>
              <a:rPr lang="en-US" sz="1400" dirty="0" err="1"/>
              <a:t>sliznice</a:t>
            </a:r>
            <a:r>
              <a:rPr lang="en-US" sz="1400" dirty="0"/>
              <a:t>, </a:t>
            </a:r>
            <a:r>
              <a:rPr lang="en-US" sz="1400" dirty="0" err="1"/>
              <a:t>čímž</a:t>
            </a:r>
            <a:r>
              <a:rPr lang="en-US" sz="1400" dirty="0"/>
              <a:t> </a:t>
            </a:r>
            <a:r>
              <a:rPr lang="en-US" sz="1400" dirty="0" err="1"/>
              <a:t>může</a:t>
            </a:r>
            <a:r>
              <a:rPr lang="en-US" sz="1400" dirty="0"/>
              <a:t> </a:t>
            </a:r>
            <a:r>
              <a:rPr lang="en-US" sz="1400" dirty="0" err="1"/>
              <a:t>omezit</a:t>
            </a:r>
            <a:r>
              <a:rPr lang="cs-CZ" sz="1400" dirty="0"/>
              <a:t> </a:t>
            </a:r>
            <a:r>
              <a:rPr lang="en-US" sz="1400" dirty="0" err="1"/>
              <a:t>imunogenní</a:t>
            </a:r>
            <a:r>
              <a:rPr lang="cs-CZ" sz="1400" dirty="0"/>
              <a:t> </a:t>
            </a:r>
            <a:r>
              <a:rPr lang="en-US" sz="1400" dirty="0" err="1"/>
              <a:t>odpověď</a:t>
            </a:r>
            <a:r>
              <a:rPr lang="en-US" sz="1400" dirty="0"/>
              <a:t> </a:t>
            </a:r>
            <a:r>
              <a:rPr lang="en-US" sz="1400" dirty="0" err="1"/>
              <a:t>při</a:t>
            </a:r>
            <a:r>
              <a:rPr lang="en-US" sz="1400" dirty="0"/>
              <a:t> </a:t>
            </a:r>
            <a:r>
              <a:rPr lang="en-US" sz="1400" dirty="0" err="1"/>
              <a:t>nekroptóze</a:t>
            </a:r>
            <a:r>
              <a:rPr lang="en-US" sz="1400" dirty="0"/>
              <a:t>.</a:t>
            </a:r>
            <a:endParaRPr lang="cs-CZ" sz="1400" dirty="0"/>
          </a:p>
          <a:p>
            <a:pPr marL="171450" indent="-17145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B</a:t>
            </a:r>
            <a:r>
              <a:rPr lang="en-US" sz="1400" dirty="0" err="1"/>
              <a:t>ěhem</a:t>
            </a:r>
            <a:r>
              <a:rPr lang="en-US" sz="1400" dirty="0"/>
              <a:t> </a:t>
            </a:r>
            <a:r>
              <a:rPr lang="en-US" sz="1400" dirty="0" err="1"/>
              <a:t>ferroptózy</a:t>
            </a:r>
            <a:r>
              <a:rPr lang="en-US" sz="1400" dirty="0"/>
              <a:t> </a:t>
            </a:r>
            <a:r>
              <a:rPr lang="en-US" sz="1400" dirty="0" err="1"/>
              <a:t>nebo</a:t>
            </a:r>
            <a:r>
              <a:rPr lang="en-US" sz="1400" dirty="0"/>
              <a:t> MPT-</a:t>
            </a:r>
            <a:r>
              <a:rPr lang="en-US" sz="1400" dirty="0" err="1"/>
              <a:t>řízené</a:t>
            </a:r>
            <a:r>
              <a:rPr lang="en-US" sz="1400" dirty="0"/>
              <a:t> </a:t>
            </a:r>
            <a:r>
              <a:rPr lang="en-US" sz="1400" dirty="0" err="1"/>
              <a:t>nekrózy</a:t>
            </a:r>
            <a:r>
              <a:rPr lang="cs-CZ" sz="1400" dirty="0"/>
              <a:t> </a:t>
            </a:r>
            <a:r>
              <a:rPr lang="en-US" sz="1400" dirty="0" err="1"/>
              <a:t>nebyla</a:t>
            </a:r>
            <a:r>
              <a:rPr lang="en-US" sz="1400" dirty="0"/>
              <a:t> </a:t>
            </a:r>
            <a:r>
              <a:rPr lang="en-US" sz="1400" dirty="0" err="1"/>
              <a:t>popsána</a:t>
            </a:r>
            <a:r>
              <a:rPr lang="en-US" sz="1400" dirty="0"/>
              <a:t> </a:t>
            </a:r>
            <a:r>
              <a:rPr lang="en-US" sz="1400" dirty="0" err="1"/>
              <a:t>žádná</a:t>
            </a:r>
            <a:r>
              <a:rPr lang="en-US" sz="1400" dirty="0"/>
              <a:t> </a:t>
            </a:r>
            <a:r>
              <a:rPr lang="en-US" sz="1400" dirty="0" err="1"/>
              <a:t>aktivní</a:t>
            </a:r>
            <a:r>
              <a:rPr lang="en-US" sz="1400" dirty="0"/>
              <a:t> </a:t>
            </a:r>
            <a:r>
              <a:rPr lang="en-US" sz="1400" dirty="0" err="1"/>
              <a:t>produkce</a:t>
            </a:r>
            <a:r>
              <a:rPr lang="en-US" sz="1400" dirty="0"/>
              <a:t> </a:t>
            </a:r>
            <a:r>
              <a:rPr lang="en-US" sz="1400" dirty="0" err="1"/>
              <a:t>protizánětliv</a:t>
            </a:r>
            <a:r>
              <a:rPr lang="cs-CZ" sz="1400" dirty="0" err="1"/>
              <a:t>ých</a:t>
            </a:r>
            <a:r>
              <a:rPr lang="en-US" sz="1400" dirty="0"/>
              <a:t> </a:t>
            </a:r>
            <a:r>
              <a:rPr lang="en-US" sz="1400" dirty="0" err="1"/>
              <a:t>cytokinů</a:t>
            </a:r>
            <a:r>
              <a:rPr lang="en-US" sz="1400" dirty="0"/>
              <a:t> </a:t>
            </a:r>
            <a:r>
              <a:rPr lang="en-US" sz="1400" dirty="0" err="1"/>
              <a:t>nebo</a:t>
            </a:r>
            <a:r>
              <a:rPr lang="en-US" sz="1400" dirty="0"/>
              <a:t> </a:t>
            </a:r>
            <a:r>
              <a:rPr lang="en-US" sz="1400" dirty="0" err="1"/>
              <a:t>imunomodulačních</a:t>
            </a:r>
            <a:r>
              <a:rPr lang="en-US" sz="1400" dirty="0"/>
              <a:t> </a:t>
            </a:r>
            <a:r>
              <a:rPr lang="en-US" sz="1400" dirty="0" err="1"/>
              <a:t>faktorů</a:t>
            </a:r>
            <a:r>
              <a:rPr lang="en-US" sz="1400" dirty="0"/>
              <a:t>.</a:t>
            </a:r>
            <a:endParaRPr lang="cs-CZ" sz="1400" dirty="0"/>
          </a:p>
          <a:p>
            <a:pPr marL="171450" indent="-17145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err="1"/>
              <a:t>Nejvíce</a:t>
            </a:r>
            <a:r>
              <a:rPr lang="en-US" sz="1400" b="1" dirty="0"/>
              <a:t> </a:t>
            </a:r>
            <a:r>
              <a:rPr lang="en-US" sz="1400" b="1" dirty="0" err="1"/>
              <a:t>imunogenní</a:t>
            </a:r>
            <a:r>
              <a:rPr lang="en-US" sz="1400" b="1" dirty="0"/>
              <a:t> </a:t>
            </a:r>
            <a:r>
              <a:rPr lang="en-US" sz="1400" b="1" dirty="0" err="1"/>
              <a:t>formou</a:t>
            </a:r>
            <a:r>
              <a:rPr lang="en-US" sz="1400" b="1" dirty="0"/>
              <a:t> </a:t>
            </a:r>
            <a:r>
              <a:rPr lang="en-US" sz="1400" b="1" dirty="0" err="1"/>
              <a:t>regulované</a:t>
            </a:r>
            <a:r>
              <a:rPr lang="en-US" sz="1400" b="1" dirty="0"/>
              <a:t> </a:t>
            </a:r>
            <a:r>
              <a:rPr lang="en-US" sz="1400" b="1" dirty="0" err="1"/>
              <a:t>nekrózy</a:t>
            </a:r>
            <a:r>
              <a:rPr lang="en-US" sz="1400" b="1" dirty="0"/>
              <a:t> je</a:t>
            </a:r>
            <a:r>
              <a:rPr lang="cs-CZ" sz="1400" b="1" dirty="0"/>
              <a:t> </a:t>
            </a:r>
            <a:r>
              <a:rPr lang="en-US" sz="1400" b="1" dirty="0" err="1"/>
              <a:t>pyroptóza</a:t>
            </a:r>
            <a:r>
              <a:rPr lang="en-US" sz="1400" dirty="0"/>
              <a:t>, </a:t>
            </a:r>
            <a:r>
              <a:rPr lang="en-US" sz="1400" dirty="0" err="1"/>
              <a:t>která</a:t>
            </a:r>
            <a:r>
              <a:rPr lang="en-US" sz="1400" dirty="0"/>
              <a:t> </a:t>
            </a:r>
            <a:r>
              <a:rPr lang="en-US" sz="1400" dirty="0" err="1"/>
              <a:t>zahrnuje</a:t>
            </a:r>
            <a:r>
              <a:rPr lang="en-US" sz="1400" dirty="0"/>
              <a:t> </a:t>
            </a:r>
            <a:r>
              <a:rPr lang="en-US" sz="1400" dirty="0" err="1"/>
              <a:t>aktivní</a:t>
            </a:r>
            <a:r>
              <a:rPr lang="en-US" sz="1400" dirty="0"/>
              <a:t> </a:t>
            </a:r>
            <a:r>
              <a:rPr lang="en-US" sz="1400" dirty="0" err="1"/>
              <a:t>produkci</a:t>
            </a:r>
            <a:r>
              <a:rPr lang="en-US" sz="1400" dirty="0"/>
              <a:t> </a:t>
            </a:r>
            <a:r>
              <a:rPr lang="en-US" sz="1400" dirty="0" err="1"/>
              <a:t>prozánětlivých</a:t>
            </a:r>
            <a:r>
              <a:rPr lang="en-US" sz="1400" dirty="0"/>
              <a:t> </a:t>
            </a:r>
            <a:r>
              <a:rPr lang="en-US" sz="1400" dirty="0" err="1"/>
              <a:t>cytokinů</a:t>
            </a:r>
            <a:r>
              <a:rPr lang="en-US" sz="1400" dirty="0"/>
              <a:t> (IL-1</a:t>
            </a:r>
            <a:r>
              <a:rPr lang="el-GR" sz="1400" dirty="0"/>
              <a:t>β, </a:t>
            </a:r>
            <a:r>
              <a:rPr lang="en-US" sz="1400" dirty="0"/>
              <a:t>IL-18), </a:t>
            </a:r>
            <a:r>
              <a:rPr lang="en-US" sz="1400" dirty="0" err="1"/>
              <a:t>což</a:t>
            </a:r>
            <a:r>
              <a:rPr lang="en-US" sz="1400" dirty="0"/>
              <a:t> </a:t>
            </a:r>
            <a:r>
              <a:rPr lang="en-US" sz="1400" dirty="0" err="1"/>
              <a:t>vede</a:t>
            </a:r>
            <a:r>
              <a:rPr lang="en-US" sz="1400" dirty="0"/>
              <a:t> k </a:t>
            </a:r>
            <a:r>
              <a:rPr lang="en-US" sz="1400" dirty="0" err="1"/>
              <a:t>systémové</a:t>
            </a:r>
            <a:r>
              <a:rPr lang="cs-CZ" sz="1400" dirty="0"/>
              <a:t> </a:t>
            </a:r>
            <a:r>
              <a:rPr lang="en-US" sz="1400" dirty="0" err="1"/>
              <a:t>zánětlivé</a:t>
            </a:r>
            <a:r>
              <a:rPr lang="en-US" sz="1400" dirty="0"/>
              <a:t> </a:t>
            </a:r>
            <a:r>
              <a:rPr lang="en-US" sz="1400" dirty="0" err="1"/>
              <a:t>odpovědi</a:t>
            </a:r>
            <a:r>
              <a:rPr lang="en-US" sz="1400" dirty="0"/>
              <a:t>.</a:t>
            </a:r>
            <a:endParaRPr lang="cs-CZ" dirty="0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C8BF49C2-4958-4DC9-920D-898A5961F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90" y="2549836"/>
            <a:ext cx="5092073" cy="186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A15CAC-7FBC-47A3-9194-7F1E646DDA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26" name="Zástupný text 25">
            <a:extLst>
              <a:ext uri="{FF2B5EF4-FFF2-40B4-BE49-F238E27FC236}">
                <a16:creationId xmlns:a16="http://schemas.microsoft.com/office/drawing/2014/main" id="{A89544E0-1F79-4588-B817-87C4F0F0F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5653" y="1440152"/>
            <a:ext cx="2908152" cy="4535775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/>
              <a:t>Teorie tkáňového pole </a:t>
            </a:r>
            <a:r>
              <a:rPr lang="cs-CZ" sz="1600" dirty="0"/>
              <a:t>(</a:t>
            </a:r>
            <a:r>
              <a:rPr lang="en-US" sz="1600" dirty="0"/>
              <a:t>Tissue </a:t>
            </a:r>
            <a:r>
              <a:rPr lang="cs-CZ" sz="1600" dirty="0"/>
              <a:t>O</a:t>
            </a:r>
            <a:r>
              <a:rPr lang="en-US" sz="1600" dirty="0" err="1"/>
              <a:t>rganization</a:t>
            </a:r>
            <a:r>
              <a:rPr lang="en-US" sz="1600" dirty="0"/>
              <a:t> Field Theory</a:t>
            </a:r>
            <a:r>
              <a:rPr lang="cs-CZ" sz="1600" dirty="0"/>
              <a:t> =</a:t>
            </a:r>
            <a:r>
              <a:rPr lang="en-US" sz="1600" b="1" dirty="0"/>
              <a:t>TOFT</a:t>
            </a:r>
            <a:r>
              <a:rPr lang="en-US" sz="1600" dirty="0"/>
              <a:t>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Karcinogeneze</a:t>
            </a:r>
            <a:r>
              <a:rPr lang="en-US" sz="1600" dirty="0"/>
              <a:t> je "</a:t>
            </a:r>
            <a:r>
              <a:rPr lang="en-US" sz="1600" dirty="0" err="1"/>
              <a:t>neúspěšný</a:t>
            </a:r>
            <a:r>
              <a:rPr lang="en-US" sz="1600" dirty="0"/>
              <a:t> </a:t>
            </a:r>
            <a:r>
              <a:rPr lang="en-US" sz="1600" dirty="0" err="1"/>
              <a:t>vývoj</a:t>
            </a:r>
            <a:r>
              <a:rPr lang="en-US" sz="1600" dirty="0"/>
              <a:t>".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Normální tkáň blokuje proliferaci a pohyblivost buněk (homeostáza tkáně).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Narušení normálního uspořádání tkáně vede ke ztrátě omezujících mechanismů a následné proliferaci a invazi buněk.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</a:t>
            </a:r>
            <a:r>
              <a:rPr lang="en-US" sz="1600" dirty="0" err="1"/>
              <a:t>bnorm</a:t>
            </a:r>
            <a:r>
              <a:rPr lang="cs-CZ" sz="1600" dirty="0" err="1"/>
              <a:t>ální</a:t>
            </a:r>
            <a:r>
              <a:rPr lang="cs-CZ" sz="1600" dirty="0"/>
              <a:t> architektura tkání</a:t>
            </a:r>
            <a:r>
              <a:rPr lang="en-US" sz="1600" dirty="0"/>
              <a:t>.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Signifikantní role mikroprostředí.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DNA mutace jsou méně signifikantní.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FD1263-BA52-4A50-91BE-E3896B221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3</a:t>
            </a:fld>
            <a:endParaRPr lang="en-GB" altLang="cs-CZ" noProof="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60CE2806-3932-455D-8554-16CD3CECF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61200" y="1440152"/>
            <a:ext cx="3312000" cy="1988848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/>
              <a:t>Teorie somatických mutací </a:t>
            </a:r>
            <a:r>
              <a:rPr lang="cs-CZ" sz="1600" dirty="0"/>
              <a:t>(</a:t>
            </a:r>
            <a:r>
              <a:rPr lang="en-US" sz="1600" dirty="0"/>
              <a:t>Somatic</a:t>
            </a:r>
            <a:r>
              <a:rPr lang="cs-CZ" sz="1600" dirty="0"/>
              <a:t> M</a:t>
            </a:r>
            <a:r>
              <a:rPr lang="en-US" sz="1600" dirty="0" err="1"/>
              <a:t>utation</a:t>
            </a:r>
            <a:r>
              <a:rPr lang="cs-CZ" sz="1600" dirty="0"/>
              <a:t> </a:t>
            </a:r>
            <a:r>
              <a:rPr lang="cs-CZ" sz="1600" dirty="0" err="1"/>
              <a:t>Theory</a:t>
            </a:r>
            <a:r>
              <a:rPr lang="cs-CZ" sz="1600" dirty="0"/>
              <a:t>=SMT)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/>
              <a:t>Změny</a:t>
            </a:r>
            <a:r>
              <a:rPr lang="en-US" sz="1600" b="0" i="0" u="none" strike="noStrike" baseline="0" dirty="0"/>
              <a:t> v DNA </a:t>
            </a:r>
            <a:r>
              <a:rPr lang="en-US" sz="1600" b="0" i="0" u="none" strike="noStrike" baseline="0" dirty="0" err="1"/>
              <a:t>zakladatelské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buňky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způsobují</a:t>
            </a:r>
            <a:r>
              <a:rPr lang="en-US" sz="1600" b="0" i="0" u="none" strike="noStrike" baseline="0" dirty="0"/>
              <a:t>, </a:t>
            </a:r>
            <a:r>
              <a:rPr lang="en-US" sz="1600" b="0" i="0" u="none" strike="noStrike" baseline="0" dirty="0" err="1"/>
              <a:t>že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tato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buňka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není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schopna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řídit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svou</a:t>
            </a:r>
            <a:r>
              <a:rPr lang="en-US" sz="1600" b="0" i="0" u="none" strike="noStrike" baseline="0" dirty="0"/>
              <a:t> </a:t>
            </a:r>
            <a:r>
              <a:rPr lang="en-US" sz="1600" b="0" i="0" u="none" strike="noStrike" baseline="0" dirty="0" err="1"/>
              <a:t>proliferaci</a:t>
            </a:r>
            <a:r>
              <a:rPr lang="en-US" sz="1600" b="0" i="0" u="none" strike="noStrike" baseline="0" dirty="0"/>
              <a:t>. </a:t>
            </a:r>
            <a:endParaRPr lang="cs-CZ" sz="16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Klonální expanze.</a:t>
            </a:r>
            <a:endParaRPr lang="cs-CZ" sz="1600" b="0" i="0" u="none" strike="noStrike" baseline="0" dirty="0"/>
          </a:p>
          <a:p>
            <a:endParaRPr lang="cs-CZ" dirty="0"/>
          </a:p>
        </p:txBody>
      </p:sp>
      <p:sp>
        <p:nvSpPr>
          <p:cNvPr id="28" name="Zástupný text 27">
            <a:extLst>
              <a:ext uri="{FF2B5EF4-FFF2-40B4-BE49-F238E27FC236}">
                <a16:creationId xmlns:a16="http://schemas.microsoft.com/office/drawing/2014/main" id="{0EB6D312-C76D-4A9F-8477-D091194821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4000" y="4330542"/>
            <a:ext cx="3311525" cy="402304"/>
          </a:xfrm>
        </p:spPr>
        <p:txBody>
          <a:bodyPr/>
          <a:lstStyle/>
          <a:p>
            <a:r>
              <a:rPr lang="cs-CZ" dirty="0"/>
              <a:t>Somatické mutace versus narušení organizace tkání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5CEEB6-D89D-4FA9-9A0A-59CD4EA5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2263"/>
            <a:ext cx="10753200" cy="451576"/>
          </a:xfrm>
        </p:spPr>
        <p:txBody>
          <a:bodyPr/>
          <a:lstStyle/>
          <a:p>
            <a:r>
              <a:rPr lang="en-US" sz="2400" b="1" dirty="0"/>
              <a:t>T</a:t>
            </a:r>
            <a:r>
              <a:rPr lang="cs-CZ" sz="2400" b="1" dirty="0" err="1"/>
              <a:t>eorie</a:t>
            </a:r>
            <a:r>
              <a:rPr lang="cs-CZ" sz="2400" b="1" dirty="0"/>
              <a:t> kancerogeneze: somatické mutace versus organizace tkání</a:t>
            </a:r>
            <a:br>
              <a:rPr lang="cs-CZ" sz="2800" b="1" dirty="0"/>
            </a:br>
            <a:endParaRPr lang="cs-CZ" sz="2800" dirty="0"/>
          </a:p>
        </p:txBody>
      </p:sp>
      <p:pic>
        <p:nvPicPr>
          <p:cNvPr id="33" name="Zástupný obsah 32">
            <a:extLst>
              <a:ext uri="{FF2B5EF4-FFF2-40B4-BE49-F238E27FC236}">
                <a16:creationId xmlns:a16="http://schemas.microsoft.com/office/drawing/2014/main" id="{5F5BBBBE-5F18-424D-9AD0-0FBC8518E1A4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9" y="1884598"/>
            <a:ext cx="4192235" cy="21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83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E323A5-8C50-4D62-9609-7FC702A763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7847D5-4E18-47F0-B85E-7AA6D24448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F05231-B6DE-4649-A545-8E32770B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Odolnost k apoptóze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6CFE7C-A689-4ADF-80D4-28013D4C1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400" dirty="0"/>
              <a:t>U nádorových buněk se vyvinula řada strategií pro omezení apoptózy. Nejznámější jsou:</a:t>
            </a:r>
          </a:p>
          <a:p>
            <a:r>
              <a:rPr lang="cs-CZ" sz="2400" dirty="0"/>
              <a:t>ztráta p53</a:t>
            </a:r>
          </a:p>
          <a:p>
            <a:r>
              <a:rPr lang="cs-CZ" sz="2400" dirty="0"/>
              <a:t>zvýšená exprese </a:t>
            </a:r>
            <a:r>
              <a:rPr lang="cs-CZ" sz="2400" dirty="0" err="1"/>
              <a:t>antiapoptotických</a:t>
            </a:r>
            <a:r>
              <a:rPr lang="cs-CZ" sz="2400" dirty="0"/>
              <a:t> regulátorů (Bcl-2, </a:t>
            </a:r>
            <a:r>
              <a:rPr lang="cs-CZ" sz="2400" dirty="0" err="1"/>
              <a:t>Bcl-xL</a:t>
            </a:r>
            <a:r>
              <a:rPr lang="cs-CZ" sz="2400" dirty="0"/>
              <a:t>) a signálů podporujících přežití (insulin-</a:t>
            </a:r>
            <a:r>
              <a:rPr lang="cs-CZ" sz="2400" dirty="0" err="1"/>
              <a:t>like</a:t>
            </a:r>
            <a:r>
              <a:rPr lang="cs-CZ" sz="2400" dirty="0"/>
              <a:t> </a:t>
            </a:r>
            <a:r>
              <a:rPr lang="cs-CZ" sz="2400" dirty="0" err="1"/>
              <a:t>growth</a:t>
            </a:r>
            <a:r>
              <a:rPr lang="cs-CZ" sz="2400" dirty="0"/>
              <a:t> </a:t>
            </a:r>
            <a:r>
              <a:rPr lang="cs-CZ" sz="2400" dirty="0" err="1"/>
              <a:t>factors</a:t>
            </a:r>
            <a:r>
              <a:rPr lang="cs-CZ" sz="2400" dirty="0"/>
              <a:t>; Igf1/2)</a:t>
            </a:r>
          </a:p>
          <a:p>
            <a:r>
              <a:rPr lang="cs-CZ" sz="2400" dirty="0" err="1"/>
              <a:t>downregulace</a:t>
            </a:r>
            <a:r>
              <a:rPr lang="cs-CZ" sz="2400" dirty="0"/>
              <a:t> </a:t>
            </a:r>
            <a:r>
              <a:rPr lang="cs-CZ" sz="2400" dirty="0" err="1"/>
              <a:t>proapoptotických</a:t>
            </a:r>
            <a:r>
              <a:rPr lang="cs-CZ" sz="2400" dirty="0"/>
              <a:t> faktorů (</a:t>
            </a:r>
            <a:r>
              <a:rPr lang="cs-CZ" sz="2400" dirty="0" err="1"/>
              <a:t>Bax</a:t>
            </a:r>
            <a:r>
              <a:rPr lang="cs-CZ" sz="2400" dirty="0"/>
              <a:t>, </a:t>
            </a:r>
            <a:r>
              <a:rPr lang="cs-CZ" sz="2400" dirty="0" err="1"/>
              <a:t>Bim</a:t>
            </a:r>
            <a:r>
              <a:rPr lang="cs-CZ" sz="2400" dirty="0"/>
              <a:t>, Puma)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2385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6F83DE-3330-4879-BEE4-23C3CD3A9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09E117-4E46-49A6-98ED-BEC410EAF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626808-1E33-4F27-8694-14412809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8400"/>
            <a:ext cx="10753200" cy="451576"/>
          </a:xfrm>
        </p:spPr>
        <p:txBody>
          <a:bodyPr/>
          <a:lstStyle/>
          <a:p>
            <a:r>
              <a:rPr lang="cs-CZ" sz="3200" dirty="0"/>
              <a:t>Odolnost k apoptóze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CEA2F7C-7A8A-4D81-AB19-0192A7BC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48510"/>
            <a:ext cx="9634962" cy="1460594"/>
          </a:xfrm>
        </p:spPr>
        <p:txBody>
          <a:bodyPr/>
          <a:lstStyle/>
          <a:p>
            <a:r>
              <a:rPr lang="en-US" sz="1400" b="1" dirty="0" err="1"/>
              <a:t>Chromozomální</a:t>
            </a:r>
            <a:r>
              <a:rPr lang="en-US" sz="1400" b="1" dirty="0"/>
              <a:t> </a:t>
            </a:r>
            <a:r>
              <a:rPr lang="en-US" sz="1400" b="1" dirty="0" err="1"/>
              <a:t>translokace</a:t>
            </a:r>
            <a:r>
              <a:rPr lang="en-US" sz="1400" b="1" dirty="0"/>
              <a:t> </a:t>
            </a:r>
            <a:r>
              <a:rPr lang="en-US" sz="1400" b="1" dirty="0" err="1"/>
              <a:t>spojené</a:t>
            </a:r>
            <a:r>
              <a:rPr lang="en-US" sz="1400" b="1" dirty="0"/>
              <a:t> s B-</a:t>
            </a:r>
            <a:r>
              <a:rPr lang="en-US" sz="1400" b="1" dirty="0" err="1"/>
              <a:t>buněčným</a:t>
            </a:r>
            <a:r>
              <a:rPr lang="en-US" sz="1400" b="1" dirty="0"/>
              <a:t> </a:t>
            </a:r>
            <a:r>
              <a:rPr lang="en-US" sz="1400" b="1" dirty="0" err="1"/>
              <a:t>lymfomem</a:t>
            </a:r>
            <a:r>
              <a:rPr lang="en-US" sz="1400" b="1" dirty="0"/>
              <a:t>.</a:t>
            </a:r>
            <a:br>
              <a:rPr lang="en-US" sz="1400" b="1" dirty="0"/>
            </a:br>
            <a:r>
              <a:rPr lang="en-US" sz="1400" dirty="0"/>
              <a:t>Gen Bcl-2 je </a:t>
            </a:r>
            <a:r>
              <a:rPr lang="en-US" sz="1400" dirty="0" err="1"/>
              <a:t>translokován</a:t>
            </a:r>
            <a:r>
              <a:rPr lang="en-US" sz="1400" dirty="0"/>
              <a:t> za </a:t>
            </a:r>
            <a:r>
              <a:rPr lang="cs-CZ" sz="1400" dirty="0"/>
              <a:t>silný</a:t>
            </a:r>
            <a:r>
              <a:rPr lang="en-US" sz="1400" dirty="0"/>
              <a:t> </a:t>
            </a:r>
            <a:r>
              <a:rPr lang="en-US" sz="1400" dirty="0" err="1"/>
              <a:t>imunoglobulino</a:t>
            </a:r>
            <a:r>
              <a:rPr lang="cs-CZ" sz="1400" dirty="0" err="1"/>
              <a:t>vý</a:t>
            </a:r>
            <a:r>
              <a:rPr lang="en-US" sz="1400" dirty="0"/>
              <a:t> promotor. </a:t>
            </a:r>
            <a:r>
              <a:rPr lang="en-US" sz="1400" dirty="0" err="1"/>
              <a:t>Zvýšená</a:t>
            </a:r>
            <a:r>
              <a:rPr lang="en-US" sz="1400" dirty="0"/>
              <a:t> </a:t>
            </a:r>
            <a:r>
              <a:rPr lang="en-US" sz="1400" dirty="0" err="1"/>
              <a:t>exprese</a:t>
            </a:r>
            <a:r>
              <a:rPr lang="en-US" sz="1400" dirty="0"/>
              <a:t> Bcl-2 je </a:t>
            </a:r>
            <a:r>
              <a:rPr lang="en-US" sz="1400" dirty="0" err="1"/>
              <a:t>spojena</a:t>
            </a:r>
            <a:r>
              <a:rPr lang="en-US" sz="1400" dirty="0"/>
              <a:t> s </a:t>
            </a:r>
            <a:r>
              <a:rPr lang="en-US" sz="1400" dirty="0" err="1"/>
              <a:t>inhibicí</a:t>
            </a:r>
            <a:r>
              <a:rPr lang="en-US" sz="1400" dirty="0"/>
              <a:t> </a:t>
            </a:r>
            <a:r>
              <a:rPr lang="en-US" sz="1400" dirty="0" err="1"/>
              <a:t>apoptózy</a:t>
            </a:r>
            <a:r>
              <a:rPr lang="en-US" sz="1400" dirty="0"/>
              <a:t>.</a:t>
            </a:r>
          </a:p>
          <a:p>
            <a:endParaRPr lang="cs-CZ" dirty="0"/>
          </a:p>
        </p:txBody>
      </p:sp>
      <p:pic>
        <p:nvPicPr>
          <p:cNvPr id="6" name="Picture 2" descr="C:\Users\Balvan\Desktop\MPPP\03_09.jpg">
            <a:extLst>
              <a:ext uri="{FF2B5EF4-FFF2-40B4-BE49-F238E27FC236}">
                <a16:creationId xmlns:a16="http://schemas.microsoft.com/office/drawing/2014/main" id="{6253B364-4A1B-417F-9489-2DB9EEE4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41" y="2990085"/>
            <a:ext cx="5697584" cy="314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55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13A365-7B05-4888-810F-107F0C64AE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9C8FE4-ED60-46E3-B8AB-835EB7DD6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32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777D6B-566D-4E2F-B239-4BFFD4C4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Odolání buněčné smrti pomocí buněčné fúze</a:t>
            </a:r>
          </a:p>
        </p:txBody>
      </p:sp>
      <p:pic>
        <p:nvPicPr>
          <p:cNvPr id="6" name="crop_resize_720p" descr="Obsah obrázku světlo&#10;&#10;Popis byl vytvořen automaticky">
            <a:hlinkClick r:id="" action="ppaction://media"/>
            <a:extLst>
              <a:ext uri="{FF2B5EF4-FFF2-40B4-BE49-F238E27FC236}">
                <a16:creationId xmlns:a16="http://schemas.microsoft.com/office/drawing/2014/main" id="{4F6C2242-2777-4D67-B093-D43F9EACEA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920"/>
                  <p14:bmkLst>
                    <p14:bmk name="Záložka 1" time="30561.1806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023" y="1701505"/>
            <a:ext cx="4813951" cy="4139998"/>
          </a:xfrm>
          <a:prstGeom prst="rect">
            <a:avLst/>
          </a:prstGeom>
          <a:noFill/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5754EBB-5C9F-4817-BFC9-9AD9DD2794FF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Op</a:t>
            </a:r>
            <a:r>
              <a:rPr lang="cs-CZ" dirty="0" err="1"/>
              <a:t>ortunistické</a:t>
            </a:r>
            <a:r>
              <a:rPr lang="cs-CZ" dirty="0"/>
              <a:t> chování nádorových buněk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9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433C2E-03FC-4C2B-AD75-471DF0B4F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FE675C-B07C-41FF-B229-7471AFD79A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GB" altLang="cs-CZ" noProof="0" smtClean="0"/>
              <a:pPr>
                <a:spcAft>
                  <a:spcPts val="600"/>
                </a:spcAft>
              </a:pPr>
              <a:t>33</a:t>
            </a:fld>
            <a:endParaRPr lang="en-GB" altLang="cs-CZ" noProof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927847A-DF78-DF29-570D-B68BDFF6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Resistence k </a:t>
            </a:r>
            <a:r>
              <a:rPr lang="cs-CZ" sz="3200" dirty="0" err="1"/>
              <a:t>anoikis</a:t>
            </a:r>
            <a:endParaRPr lang="en-US" sz="3200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9F25145-359B-87C6-9C59-D18E50F1D3C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sz="1800" b="1" dirty="0" err="1"/>
              <a:t>Anoikis</a:t>
            </a:r>
            <a:r>
              <a:rPr lang="en-US" sz="1800" b="1" dirty="0"/>
              <a:t> </a:t>
            </a:r>
            <a:r>
              <a:rPr lang="en-US" sz="1800" dirty="0"/>
              <a:t>je </a:t>
            </a:r>
            <a:r>
              <a:rPr lang="en-US" sz="1800" dirty="0" err="1"/>
              <a:t>formou</a:t>
            </a:r>
            <a:r>
              <a:rPr lang="en-US" sz="1800" dirty="0"/>
              <a:t> </a:t>
            </a:r>
            <a:r>
              <a:rPr lang="en-US" sz="1800" dirty="0" err="1"/>
              <a:t>programované</a:t>
            </a:r>
            <a:r>
              <a:rPr lang="en-US" sz="1800" dirty="0"/>
              <a:t> </a:t>
            </a:r>
            <a:r>
              <a:rPr lang="en-US" sz="1800" dirty="0" err="1"/>
              <a:t>buněčné</a:t>
            </a:r>
            <a:r>
              <a:rPr lang="en-US" sz="1800" dirty="0"/>
              <a:t> </a:t>
            </a:r>
            <a:r>
              <a:rPr lang="en-US" sz="1800" dirty="0" err="1"/>
              <a:t>smrti</a:t>
            </a:r>
            <a:r>
              <a:rPr lang="en-US" sz="1800" dirty="0"/>
              <a:t> </a:t>
            </a:r>
            <a:r>
              <a:rPr lang="en-US" sz="1800" dirty="0" err="1"/>
              <a:t>nastávající</a:t>
            </a:r>
            <a:r>
              <a:rPr lang="en-US" sz="1800" dirty="0"/>
              <a:t> </a:t>
            </a:r>
            <a:r>
              <a:rPr lang="en-US" sz="1800" dirty="0" err="1"/>
              <a:t>při</a:t>
            </a:r>
            <a:r>
              <a:rPr lang="en-US" sz="1800" dirty="0"/>
              <a:t> </a:t>
            </a:r>
            <a:r>
              <a:rPr lang="en-US" sz="1800" dirty="0" err="1"/>
              <a:t>ztrátě</a:t>
            </a:r>
            <a:r>
              <a:rPr lang="en-US" sz="1800" dirty="0"/>
              <a:t> </a:t>
            </a:r>
            <a:r>
              <a:rPr lang="en-US" sz="1800" dirty="0" err="1"/>
              <a:t>kontaktu</a:t>
            </a:r>
            <a:r>
              <a:rPr lang="en-US" sz="1800" dirty="0"/>
              <a:t> s </a:t>
            </a:r>
            <a:r>
              <a:rPr lang="en-US" sz="1800" dirty="0" err="1"/>
              <a:t>okolní</a:t>
            </a:r>
            <a:r>
              <a:rPr lang="en-US" sz="1800" dirty="0"/>
              <a:t> </a:t>
            </a:r>
            <a:r>
              <a:rPr lang="en-US" sz="1800" dirty="0" err="1"/>
              <a:t>extracelulární</a:t>
            </a:r>
            <a:r>
              <a:rPr lang="en-US" sz="1800" dirty="0"/>
              <a:t> matrix.</a:t>
            </a:r>
          </a:p>
          <a:p>
            <a:pPr>
              <a:spcAft>
                <a:spcPts val="600"/>
              </a:spcAft>
            </a:pPr>
            <a:r>
              <a:rPr lang="en-US" sz="1800" dirty="0" err="1"/>
              <a:t>Bariéra</a:t>
            </a:r>
            <a:r>
              <a:rPr lang="en-US" sz="1800" dirty="0"/>
              <a:t> </a:t>
            </a:r>
            <a:r>
              <a:rPr lang="en-US" sz="1800" dirty="0" err="1"/>
              <a:t>proti</a:t>
            </a:r>
            <a:r>
              <a:rPr lang="en-US" sz="1800" dirty="0"/>
              <a:t> </a:t>
            </a:r>
            <a:r>
              <a:rPr lang="en-US" sz="1800" dirty="0" err="1"/>
              <a:t>vzniku</a:t>
            </a:r>
            <a:r>
              <a:rPr lang="en-US" sz="1800" dirty="0"/>
              <a:t> </a:t>
            </a:r>
            <a:r>
              <a:rPr lang="en-US" sz="1800" dirty="0" err="1"/>
              <a:t>metastáz</a:t>
            </a:r>
            <a:r>
              <a:rPr lang="en-US" sz="18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800" dirty="0" err="1"/>
              <a:t>Cirkulující</a:t>
            </a:r>
            <a:r>
              <a:rPr lang="en-US" sz="1800" dirty="0"/>
              <a:t> </a:t>
            </a:r>
            <a:r>
              <a:rPr lang="en-US" sz="1800" dirty="0" err="1"/>
              <a:t>nádorové</a:t>
            </a:r>
            <a:r>
              <a:rPr lang="en-US" sz="1800" dirty="0"/>
              <a:t> </a:t>
            </a:r>
            <a:r>
              <a:rPr lang="en-US" sz="1800" dirty="0" err="1"/>
              <a:t>buňky</a:t>
            </a:r>
            <a:r>
              <a:rPr lang="en-US" sz="1800" dirty="0"/>
              <a:t> </a:t>
            </a:r>
            <a:r>
              <a:rPr lang="en-US" sz="1800" dirty="0" err="1"/>
              <a:t>jsou</a:t>
            </a:r>
            <a:r>
              <a:rPr lang="en-US" sz="1800" dirty="0"/>
              <a:t> k </a:t>
            </a:r>
            <a:r>
              <a:rPr lang="en-US" sz="1800" dirty="0" err="1"/>
              <a:t>anoikis</a:t>
            </a:r>
            <a:r>
              <a:rPr lang="en-US" sz="1800" dirty="0"/>
              <a:t> </a:t>
            </a:r>
            <a:r>
              <a:rPr lang="en-US" sz="1800" dirty="0" err="1"/>
              <a:t>rezistentní</a:t>
            </a:r>
            <a:r>
              <a:rPr lang="en-US" sz="18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800" dirty="0" err="1"/>
              <a:t>Overexprese</a:t>
            </a:r>
            <a:r>
              <a:rPr lang="en-US" sz="1800" dirty="0"/>
              <a:t> </a:t>
            </a:r>
            <a:r>
              <a:rPr lang="en-US" sz="1800" dirty="0" err="1"/>
              <a:t>TrkB</a:t>
            </a:r>
            <a:r>
              <a:rPr lang="en-US" sz="1800" dirty="0"/>
              <a:t> (</a:t>
            </a:r>
            <a:r>
              <a:rPr lang="en-US" sz="1800" dirty="0" err="1"/>
              <a:t>neurotrofický</a:t>
            </a:r>
            <a:r>
              <a:rPr lang="en-US" sz="1800" dirty="0"/>
              <a:t> receptor) </a:t>
            </a:r>
            <a:r>
              <a:rPr lang="en-US" sz="1800" dirty="0" err="1"/>
              <a:t>chrání</a:t>
            </a:r>
            <a:r>
              <a:rPr lang="en-US" sz="1800" dirty="0"/>
              <a:t> </a:t>
            </a:r>
            <a:r>
              <a:rPr lang="en-US" sz="1800" dirty="0" err="1"/>
              <a:t>diseminované</a:t>
            </a:r>
            <a:r>
              <a:rPr lang="en-US" sz="1800" dirty="0"/>
              <a:t> </a:t>
            </a:r>
            <a:r>
              <a:rPr lang="en-US" sz="1800" dirty="0" err="1"/>
              <a:t>cirkulující</a:t>
            </a:r>
            <a:r>
              <a:rPr lang="en-US" sz="1800" dirty="0"/>
              <a:t> </a:t>
            </a:r>
            <a:r>
              <a:rPr lang="en-US" sz="1800" dirty="0" err="1"/>
              <a:t>nádorové</a:t>
            </a:r>
            <a:r>
              <a:rPr lang="en-US" sz="1800" dirty="0"/>
              <a:t> </a:t>
            </a:r>
            <a:r>
              <a:rPr lang="en-US" sz="1800" dirty="0" err="1"/>
              <a:t>buňky</a:t>
            </a:r>
            <a:r>
              <a:rPr lang="en-US" sz="1800" dirty="0"/>
              <a:t> </a:t>
            </a:r>
            <a:r>
              <a:rPr lang="en-US" sz="1800" dirty="0" err="1"/>
              <a:t>před</a:t>
            </a:r>
            <a:r>
              <a:rPr lang="en-US" sz="1800" dirty="0"/>
              <a:t> </a:t>
            </a:r>
            <a:r>
              <a:rPr lang="en-US" sz="1800" dirty="0" err="1"/>
              <a:t>anoikis</a:t>
            </a:r>
            <a:r>
              <a:rPr lang="en-US" sz="1800" dirty="0"/>
              <a:t>.</a:t>
            </a:r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1260F4B-ADB8-4751-8562-6E5EB6DAB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80" y="1991959"/>
            <a:ext cx="5219998" cy="355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8134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E16638-65B3-4654-AD0F-897F74E3D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234576-FC63-478F-A9AF-6D43947CF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34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530C99-8866-482E-853B-60BE4B65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Indukce angiogeneze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48232D2-06D4-4009-8730-F88EEAF339F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 fontScale="32500" lnSpcReduction="20000"/>
          </a:bodyPr>
          <a:lstStyle/>
          <a:p>
            <a:pPr>
              <a:spcAft>
                <a:spcPts val="600"/>
              </a:spcAft>
            </a:pPr>
            <a:r>
              <a:rPr lang="cs-CZ" sz="4300" dirty="0"/>
              <a:t>Stejně jako zdravá tkáň, nádory potřebují živiny a kyslík.</a:t>
            </a:r>
          </a:p>
          <a:p>
            <a:pPr>
              <a:spcAft>
                <a:spcPts val="600"/>
              </a:spcAft>
            </a:pPr>
            <a:r>
              <a:rPr lang="cs-CZ" sz="4300" dirty="0"/>
              <a:t>Nádor bez krevního oběhu roste do velikosti 1–2 mm</a:t>
            </a:r>
            <a:r>
              <a:rPr lang="en-US" sz="4300" baseline="30000" dirty="0"/>
              <a:t>3</a:t>
            </a:r>
            <a:r>
              <a:rPr lang="cs-CZ" sz="4300" dirty="0"/>
              <a:t>. Při absenci vaskulární podpory mohou tumory nekrotizovat. </a:t>
            </a:r>
          </a:p>
          <a:p>
            <a:pPr>
              <a:spcAft>
                <a:spcPts val="600"/>
              </a:spcAft>
            </a:pPr>
            <a:r>
              <a:rPr lang="cs-CZ" sz="4300" dirty="0"/>
              <a:t>Zvýšení aktivity angiogenních faktorů není dostatečné pro vyvolání angiogeneze v </a:t>
            </a:r>
            <a:r>
              <a:rPr lang="cs-CZ" sz="4300" dirty="0" err="1"/>
              <a:t>neoplastické</a:t>
            </a:r>
            <a:r>
              <a:rPr lang="cs-CZ" sz="4300" dirty="0"/>
              <a:t> tkáni. Je třeba i oslabení negativních regulátorů růstu cév.</a:t>
            </a:r>
          </a:p>
          <a:p>
            <a:pPr>
              <a:spcAft>
                <a:spcPts val="600"/>
              </a:spcAft>
            </a:pPr>
            <a:r>
              <a:rPr lang="cs-CZ" sz="4300" dirty="0"/>
              <a:t>Nové cévy umožňují invazi nádorových buněk do cirkulace a tvorbu vzdálených metastáz.</a:t>
            </a:r>
          </a:p>
          <a:p>
            <a:pPr>
              <a:spcAft>
                <a:spcPts val="600"/>
              </a:spcAft>
            </a:pPr>
            <a:endParaRPr lang="cs-CZ" sz="13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C873FF-69B4-4582-9EB4-3EEC90616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80" y="2296515"/>
            <a:ext cx="5219998" cy="2949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6655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074631-F99B-4465-BE4F-7DD9FF9DF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CA9831-02EE-41E6-8DF7-532B37F98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35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520607-8385-49AB-BA74-EF8EB633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Indukce angiogeneze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3E9D51F-10F8-4CF8-B0C5-09B2954F148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Buňky vrozené imunity (makrofágy, neutrofily, žírné buňky, myeloidní </a:t>
            </a:r>
            <a:r>
              <a:rPr lang="cs-CZ" sz="2000" dirty="0" err="1"/>
              <a:t>progenitory</a:t>
            </a:r>
            <a:r>
              <a:rPr lang="cs-CZ" sz="2000" dirty="0"/>
              <a:t>) mohou infiltrovat </a:t>
            </a:r>
            <a:r>
              <a:rPr lang="cs-CZ" sz="2000" dirty="0" err="1"/>
              <a:t>premaligní</a:t>
            </a:r>
            <a:r>
              <a:rPr lang="cs-CZ" sz="2000" dirty="0"/>
              <a:t> léze a přispívat k nádorové angiogenezi.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VEGF </a:t>
            </a:r>
            <a:r>
              <a:rPr lang="cs-CZ" sz="2000" dirty="0"/>
              <a:t>(</a:t>
            </a:r>
            <a:r>
              <a:rPr lang="en-US" sz="2000" dirty="0"/>
              <a:t>Vascular endothelial growth factor) </a:t>
            </a:r>
            <a:r>
              <a:rPr lang="en-US" sz="2000" dirty="0" err="1"/>
              <a:t>produ</a:t>
            </a:r>
            <a:r>
              <a:rPr lang="cs-CZ" sz="2000" dirty="0"/>
              <a:t>kovaný</a:t>
            </a:r>
            <a:r>
              <a:rPr lang="en-US" sz="2000" dirty="0"/>
              <a:t> </a:t>
            </a:r>
            <a:r>
              <a:rPr lang="en-US" sz="2000" dirty="0" err="1"/>
              <a:t>strom</a:t>
            </a:r>
            <a:r>
              <a:rPr lang="cs-CZ" sz="2000" dirty="0" err="1"/>
              <a:t>álními</a:t>
            </a:r>
            <a:r>
              <a:rPr lang="en-US" sz="2000" dirty="0"/>
              <a:t> fibroblast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cs-CZ" sz="2000" dirty="0"/>
              <a:t>hraje důležitou roli v nádorové angiogenezi</a:t>
            </a:r>
            <a:r>
              <a:rPr lang="en-US" sz="2000" dirty="0"/>
              <a:t>. </a:t>
            </a:r>
            <a:endParaRPr lang="cs-CZ" sz="2000" dirty="0"/>
          </a:p>
          <a:p>
            <a:pPr>
              <a:spcAft>
                <a:spcPts val="600"/>
              </a:spcAft>
            </a:pPr>
            <a:endParaRPr lang="cs-CZ" sz="2000" dirty="0"/>
          </a:p>
        </p:txBody>
      </p:sp>
      <p:pic>
        <p:nvPicPr>
          <p:cNvPr id="6" name="Picture 6" descr="nrc1256-f2">
            <a:extLst>
              <a:ext uri="{FF2B5EF4-FFF2-40B4-BE49-F238E27FC236}">
                <a16:creationId xmlns:a16="http://schemas.microsoft.com/office/drawing/2014/main" id="{1E884C87-33D9-48F5-8C76-EF9DD6A7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55" y="1701505"/>
            <a:ext cx="350864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2959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D614B2-0A8F-4958-90F6-85BCACD0BF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D9F36B-B353-423F-B02D-693583EB1A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36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DDF8D6-F284-4E82-8A6C-F374D91B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Únik před destrukcí imunitním systémem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69596C0-9F09-457D-B85C-FAF3AC141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170054" cy="4535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400" b="1" dirty="0"/>
              <a:t>Defektivní antigenní prezentace </a:t>
            </a:r>
            <a:r>
              <a:rPr lang="cs-CZ" sz="1400" dirty="0"/>
              <a:t>vlivem oslabení mechanismů prezentujících antigeny (↓ hlavní </a:t>
            </a:r>
            <a:r>
              <a:rPr lang="cs-CZ" sz="1400" dirty="0" err="1"/>
              <a:t>histokompatibilní</a:t>
            </a:r>
            <a:r>
              <a:rPr lang="cs-CZ" sz="1400" dirty="0"/>
              <a:t> komplex, MHC)</a:t>
            </a:r>
          </a:p>
          <a:p>
            <a:pPr>
              <a:lnSpc>
                <a:spcPct val="150000"/>
              </a:lnSpc>
            </a:pPr>
            <a:r>
              <a:rPr lang="cs-CZ" sz="1400" b="1" dirty="0"/>
              <a:t>Imunosuprese </a:t>
            </a:r>
            <a:r>
              <a:rPr lang="cs-CZ" sz="1400" dirty="0"/>
              <a:t>v nádorovém mikroprostředí</a:t>
            </a:r>
            <a:r>
              <a:rPr lang="cs-CZ" sz="1400" b="1" dirty="0"/>
              <a:t> </a:t>
            </a:r>
            <a:r>
              <a:rPr lang="cs-CZ" sz="1400" dirty="0"/>
              <a:t>zprostředkovaná regulačními CD4+CD25+ FoxP3+ T buňkami (</a:t>
            </a:r>
            <a:r>
              <a:rPr lang="cs-CZ" sz="1400" dirty="0" err="1"/>
              <a:t>Tregs</a:t>
            </a:r>
            <a:r>
              <a:rPr lang="cs-CZ" sz="1400" dirty="0"/>
              <a:t>) nebo jinými typy supresivních buněk.</a:t>
            </a:r>
          </a:p>
          <a:p>
            <a:pPr>
              <a:lnSpc>
                <a:spcPct val="150000"/>
              </a:lnSpc>
            </a:pPr>
            <a:r>
              <a:rPr lang="cs-CZ" sz="1400" b="1" dirty="0"/>
              <a:t>Paralýza cytotoxických T lymfocytů (CTL) a „přirozených zabíječů“ (natural </a:t>
            </a:r>
            <a:r>
              <a:rPr lang="cs-CZ" sz="1400" b="1" dirty="0" err="1"/>
              <a:t>killer</a:t>
            </a:r>
            <a:r>
              <a:rPr lang="cs-CZ" sz="1400" b="1" dirty="0"/>
              <a:t> - NK)  </a:t>
            </a:r>
            <a:r>
              <a:rPr lang="cs-CZ" sz="1400" dirty="0"/>
              <a:t>produkcí imunosupresivních cytokinů nádorovými buňkami nebo nenádorovými buňkami v nádorovém mikroprostředí. TGF­­-</a:t>
            </a:r>
            <a:r>
              <a:rPr lang="el-GR" sz="1400" dirty="0"/>
              <a:t>β </a:t>
            </a:r>
            <a:r>
              <a:rPr lang="cs-CZ" sz="1400" dirty="0"/>
              <a:t>je v tomto případě hlavním mediátorem.</a:t>
            </a:r>
          </a:p>
          <a:p>
            <a:pPr>
              <a:lnSpc>
                <a:spcPct val="150000"/>
              </a:lnSpc>
            </a:pPr>
            <a:r>
              <a:rPr lang="cs-CZ" sz="1400" b="1" dirty="0"/>
              <a:t>Snížená exprese receptorů smrti </a:t>
            </a:r>
            <a:r>
              <a:rPr lang="cs-CZ" sz="1400" dirty="0"/>
              <a:t>brání zničení nádorových buněk vyvolanému ligandy smrti z CTL a NK buněk.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7016F9-1904-441E-815B-2B8142114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15" y="2123584"/>
            <a:ext cx="4094226" cy="28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06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423E02-1838-4EF9-851D-A5CEA8B46B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37FCB9-F881-4405-8ADA-69DFFA195A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1C6C31-9A37-4FCA-8256-F8EBEC526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/>
              <a:t>Nádorové</a:t>
            </a:r>
            <a:r>
              <a:rPr lang="en-US" sz="2400" b="1" dirty="0"/>
              <a:t> </a:t>
            </a:r>
            <a:r>
              <a:rPr lang="en-US" sz="2400" b="1" dirty="0" err="1"/>
              <a:t>neoantigeny</a:t>
            </a:r>
            <a:r>
              <a:rPr lang="en-US" sz="2400" b="1" dirty="0"/>
              <a:t>: </a:t>
            </a:r>
            <a:r>
              <a:rPr lang="en-US" sz="2400" b="1" dirty="0" err="1"/>
              <a:t>Slibný</a:t>
            </a:r>
            <a:r>
              <a:rPr lang="en-US" sz="2400" b="1" dirty="0"/>
              <a:t> </a:t>
            </a:r>
            <a:r>
              <a:rPr lang="en-US" sz="2400" b="1" dirty="0" err="1"/>
              <a:t>zdroj</a:t>
            </a:r>
            <a:r>
              <a:rPr lang="en-US" sz="2400" b="1" dirty="0"/>
              <a:t> </a:t>
            </a:r>
            <a:r>
              <a:rPr lang="en-US" sz="2400" b="1" dirty="0" err="1"/>
              <a:t>imunogenů</a:t>
            </a:r>
            <a:r>
              <a:rPr lang="en-US" sz="2400" b="1" dirty="0"/>
              <a:t> pro </a:t>
            </a:r>
            <a:r>
              <a:rPr lang="en-US" sz="2400" b="1" dirty="0" err="1"/>
              <a:t>nádorovou</a:t>
            </a:r>
            <a:r>
              <a:rPr lang="en-US" sz="2400" b="1" dirty="0"/>
              <a:t> </a:t>
            </a:r>
            <a:r>
              <a:rPr lang="en-US" sz="2400" b="1" dirty="0" err="1"/>
              <a:t>imunoterapii</a:t>
            </a:r>
            <a:endParaRPr lang="cs-CZ" sz="2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BB6288E-CD4F-487A-8804-7DAEB5C7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56759"/>
            <a:ext cx="10753200" cy="4139998"/>
          </a:xfrm>
        </p:spPr>
        <p:txBody>
          <a:bodyPr/>
          <a:lstStyle/>
          <a:p>
            <a:r>
              <a:rPr lang="en-US" sz="2000" dirty="0" err="1"/>
              <a:t>Somatické</a:t>
            </a:r>
            <a:r>
              <a:rPr lang="en-US" sz="2000" dirty="0"/>
              <a:t> </a:t>
            </a:r>
            <a:r>
              <a:rPr lang="en-US" sz="2000" dirty="0" err="1"/>
              <a:t>mutace</a:t>
            </a:r>
            <a:r>
              <a:rPr lang="en-US" sz="2000" dirty="0"/>
              <a:t> v </a:t>
            </a:r>
            <a:r>
              <a:rPr lang="en-US" sz="2000" dirty="0" err="1"/>
              <a:t>nádorových</a:t>
            </a:r>
            <a:r>
              <a:rPr lang="en-US" sz="2000" dirty="0"/>
              <a:t> </a:t>
            </a:r>
            <a:r>
              <a:rPr lang="en-US" sz="2000" dirty="0" err="1"/>
              <a:t>genech</a:t>
            </a:r>
            <a:r>
              <a:rPr lang="en-US" sz="2000" dirty="0"/>
              <a:t> </a:t>
            </a:r>
            <a:r>
              <a:rPr lang="en-US" sz="2000" dirty="0" err="1"/>
              <a:t>mohou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</a:t>
            </a:r>
            <a:r>
              <a:rPr lang="en-US" sz="2000" dirty="0" err="1"/>
              <a:t>reflektovány</a:t>
            </a:r>
            <a:r>
              <a:rPr lang="en-US" sz="2000" dirty="0"/>
              <a:t> v </a:t>
            </a:r>
            <a:r>
              <a:rPr lang="en-US" sz="2000" dirty="0" err="1"/>
              <a:t>proteinech</a:t>
            </a:r>
            <a:r>
              <a:rPr lang="en-US" sz="2000" dirty="0"/>
              <a:t>. </a:t>
            </a:r>
            <a:r>
              <a:rPr lang="en-US" sz="2000" dirty="0" err="1"/>
              <a:t>Mutace</a:t>
            </a:r>
            <a:r>
              <a:rPr lang="en-US" sz="2000" dirty="0"/>
              <a:t> </a:t>
            </a:r>
            <a:r>
              <a:rPr lang="en-US" sz="2000" dirty="0" err="1"/>
              <a:t>měnící</a:t>
            </a:r>
            <a:r>
              <a:rPr lang="en-US" sz="2000" dirty="0"/>
              <a:t> </a:t>
            </a:r>
            <a:r>
              <a:rPr lang="en-US" sz="2000" dirty="0" err="1"/>
              <a:t>smysl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čtecí</a:t>
            </a:r>
            <a:r>
              <a:rPr lang="en-US" sz="2000" dirty="0"/>
              <a:t> </a:t>
            </a:r>
            <a:r>
              <a:rPr lang="en-US" sz="2000" dirty="0" err="1"/>
              <a:t>rámec</a:t>
            </a:r>
            <a:r>
              <a:rPr lang="en-US" sz="2000" dirty="0"/>
              <a:t> (missense, frameshift)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potenciál</a:t>
            </a:r>
            <a:r>
              <a:rPr lang="en-US" sz="2000" dirty="0"/>
              <a:t> </a:t>
            </a:r>
            <a:r>
              <a:rPr lang="en-US" sz="2000" dirty="0" err="1"/>
              <a:t>vytvořit</a:t>
            </a:r>
            <a:r>
              <a:rPr lang="en-US" sz="2000" dirty="0"/>
              <a:t> </a:t>
            </a:r>
            <a:r>
              <a:rPr lang="en-US" sz="2000" dirty="0" err="1"/>
              <a:t>nádorově</a:t>
            </a:r>
            <a:r>
              <a:rPr lang="en-US" sz="2000" dirty="0"/>
              <a:t> </a:t>
            </a:r>
            <a:r>
              <a:rPr lang="en-US" sz="2000" dirty="0" err="1"/>
              <a:t>specifické</a:t>
            </a:r>
            <a:r>
              <a:rPr lang="en-US" sz="2000" dirty="0"/>
              <a:t> </a:t>
            </a:r>
            <a:r>
              <a:rPr lang="en-US" sz="2000" dirty="0" err="1"/>
              <a:t>antigeny</a:t>
            </a:r>
            <a:r>
              <a:rPr lang="en-US" sz="2000" dirty="0"/>
              <a:t> (tumor-specific antigen - TSA),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mohou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</a:t>
            </a:r>
            <a:r>
              <a:rPr lang="en-US" sz="2000" dirty="0" err="1"/>
              <a:t>hostitelským</a:t>
            </a:r>
            <a:r>
              <a:rPr lang="en-US" sz="2000" dirty="0"/>
              <a:t> </a:t>
            </a:r>
            <a:r>
              <a:rPr lang="en-US" sz="2000" dirty="0" err="1"/>
              <a:t>imunitním</a:t>
            </a:r>
            <a:r>
              <a:rPr lang="en-US" sz="2000" dirty="0"/>
              <a:t> </a:t>
            </a:r>
            <a:r>
              <a:rPr lang="en-US" sz="2000" dirty="0" err="1"/>
              <a:t>systémem</a:t>
            </a:r>
            <a:r>
              <a:rPr lang="en-US" sz="2000" dirty="0"/>
              <a:t> </a:t>
            </a:r>
            <a:r>
              <a:rPr lang="en-US" sz="2000" dirty="0" err="1"/>
              <a:t>teoreticky</a:t>
            </a:r>
            <a:r>
              <a:rPr lang="en-US" sz="2000" dirty="0"/>
              <a:t> </a:t>
            </a:r>
            <a:r>
              <a:rPr lang="en-US" sz="2000" dirty="0" err="1"/>
              <a:t>rozpoznány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„</a:t>
            </a:r>
            <a:r>
              <a:rPr lang="en-US" sz="2000" dirty="0" err="1"/>
              <a:t>cizí</a:t>
            </a:r>
            <a:r>
              <a:rPr lang="en-US" sz="2000" dirty="0"/>
              <a:t>“.</a:t>
            </a:r>
          </a:p>
          <a:p>
            <a:r>
              <a:rPr lang="en-US" sz="2000" dirty="0"/>
              <a:t>TSA, </a:t>
            </a:r>
            <a:r>
              <a:rPr lang="en-US" sz="2000" dirty="0" err="1"/>
              <a:t>také</a:t>
            </a:r>
            <a:r>
              <a:rPr lang="en-US" sz="2000" dirty="0"/>
              <a:t> </a:t>
            </a:r>
            <a:r>
              <a:rPr lang="en-US" sz="2000" dirty="0" err="1"/>
              <a:t>známé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„</a:t>
            </a:r>
            <a:r>
              <a:rPr lang="en-US" sz="2000" dirty="0" err="1"/>
              <a:t>nádorové</a:t>
            </a:r>
            <a:r>
              <a:rPr lang="en-US" sz="2000" dirty="0"/>
              <a:t> </a:t>
            </a:r>
            <a:r>
              <a:rPr lang="en-US" sz="2000" dirty="0" err="1"/>
              <a:t>neoantigeny</a:t>
            </a:r>
            <a:r>
              <a:rPr lang="en-US" sz="2000" dirty="0"/>
              <a:t>“,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potenciál</a:t>
            </a:r>
            <a:r>
              <a:rPr lang="en-US" sz="2000" dirty="0"/>
              <a:t> k </a:t>
            </a:r>
            <a:r>
              <a:rPr lang="en-US" sz="2000" dirty="0" err="1"/>
              <a:t>využití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biomarkery</a:t>
            </a:r>
            <a:r>
              <a:rPr lang="en-US" sz="2000" dirty="0"/>
              <a:t> </a:t>
            </a:r>
            <a:r>
              <a:rPr lang="en-US" sz="2000" dirty="0" err="1"/>
              <a:t>předpovídající</a:t>
            </a:r>
            <a:r>
              <a:rPr lang="en-US" sz="2000" dirty="0"/>
              <a:t> </a:t>
            </a:r>
            <a:r>
              <a:rPr lang="en-US" sz="2000" dirty="0" err="1"/>
              <a:t>klinickou</a:t>
            </a:r>
            <a:r>
              <a:rPr lang="en-US" sz="2000" dirty="0"/>
              <a:t> </a:t>
            </a:r>
            <a:r>
              <a:rPr lang="en-US" sz="2000" dirty="0" err="1"/>
              <a:t>odpověď</a:t>
            </a:r>
            <a:r>
              <a:rPr lang="en-US" sz="2000" dirty="0"/>
              <a:t> a </a:t>
            </a:r>
            <a:r>
              <a:rPr lang="en-US" sz="2000" dirty="0" err="1"/>
              <a:t>výsledky</a:t>
            </a:r>
            <a:r>
              <a:rPr lang="en-US" sz="2000" dirty="0"/>
              <a:t> </a:t>
            </a:r>
            <a:r>
              <a:rPr lang="en-US" sz="2000" dirty="0" err="1"/>
              <a:t>imunoterapie</a:t>
            </a:r>
            <a:r>
              <a:rPr lang="en-US" sz="2000" dirty="0"/>
              <a:t>,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přímo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imunoterapeutické</a:t>
            </a:r>
            <a:r>
              <a:rPr lang="en-US" sz="2000" dirty="0"/>
              <a:t> </a:t>
            </a:r>
            <a:r>
              <a:rPr lang="en-US" sz="2000" dirty="0" err="1"/>
              <a:t>cíle</a:t>
            </a:r>
            <a:r>
              <a:rPr lang="en-US" sz="2000" dirty="0"/>
              <a:t>.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936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11B0C6-493F-48E8-8893-A3EC09FCB4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AC3845-C3F2-453B-87C1-F052ED4AF0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38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2C3DFD-6715-4C5A-922B-1CE5C03F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dirty="0"/>
              <a:t>Onkologická </a:t>
            </a:r>
            <a:r>
              <a:rPr lang="cs-CZ" sz="2800" dirty="0" err="1"/>
              <a:t>trogocytóza</a:t>
            </a:r>
            <a:r>
              <a:rPr lang="cs-CZ" sz="2800" dirty="0"/>
              <a:t> – způsob, jak se zbavit antigenů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97C324A-3781-47E5-82D9-5A4EB6BD3D9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600" dirty="0"/>
              <a:t>Mezibuněčná výměna větších neporušených částí membrán.</a:t>
            </a:r>
          </a:p>
          <a:p>
            <a:pPr>
              <a:spcAft>
                <a:spcPts val="600"/>
              </a:spcAft>
            </a:pPr>
            <a:r>
              <a:rPr lang="cs-CZ" sz="2600" dirty="0"/>
              <a:t>Výměna membránových molekul/antigenů. </a:t>
            </a:r>
          </a:p>
          <a:p>
            <a:pPr>
              <a:spcAft>
                <a:spcPts val="600"/>
              </a:spcAft>
            </a:pPr>
            <a:r>
              <a:rPr lang="cs-CZ" sz="2600" dirty="0" err="1"/>
              <a:t>Human</a:t>
            </a:r>
            <a:r>
              <a:rPr lang="cs-CZ" sz="2600" dirty="0"/>
              <a:t> </a:t>
            </a:r>
            <a:r>
              <a:rPr lang="cs-CZ" sz="2600" dirty="0" err="1"/>
              <a:t>epidermal</a:t>
            </a:r>
            <a:r>
              <a:rPr lang="cs-CZ" sz="2600" dirty="0"/>
              <a:t> </a:t>
            </a:r>
            <a:r>
              <a:rPr lang="cs-CZ" sz="2600" dirty="0" err="1"/>
              <a:t>growth</a:t>
            </a:r>
            <a:r>
              <a:rPr lang="cs-CZ" sz="2600" dirty="0"/>
              <a:t> </a:t>
            </a:r>
            <a:r>
              <a:rPr lang="cs-CZ" sz="2600" dirty="0" err="1"/>
              <a:t>factor</a:t>
            </a:r>
            <a:r>
              <a:rPr lang="cs-CZ" sz="2600" dirty="0"/>
              <a:t> receptor 2 (HER2) může být přemístěn z nádorových buněk na monocyty pomocí </a:t>
            </a:r>
            <a:r>
              <a:rPr lang="cs-CZ" sz="2600" dirty="0" err="1"/>
              <a:t>trogocytózy</a:t>
            </a:r>
            <a:r>
              <a:rPr lang="cs-CZ" sz="2600" dirty="0"/>
              <a:t>.</a:t>
            </a:r>
          </a:p>
          <a:p>
            <a:pPr>
              <a:spcAft>
                <a:spcPts val="600"/>
              </a:spcAft>
            </a:pPr>
            <a:endParaRPr lang="cs-CZ" sz="2600" dirty="0"/>
          </a:p>
        </p:txBody>
      </p:sp>
      <p:pic>
        <p:nvPicPr>
          <p:cNvPr id="6" name="Picture 2" descr="C:\Users\Balvan\Desktop\MPPP\Image_Mary.jpg">
            <a:extLst>
              <a:ext uri="{FF2B5EF4-FFF2-40B4-BE49-F238E27FC236}">
                <a16:creationId xmlns:a16="http://schemas.microsoft.com/office/drawing/2014/main" id="{9528253D-BFD3-4EBC-BB06-529705CB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280" y="2459980"/>
            <a:ext cx="5219998" cy="262304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296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39C1D7-A7DE-4E60-8DB5-B145337A03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CE6449-0CFE-4A5A-AC2B-6506F59AE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5B28B3-15B6-4B54-BE2D-BAA82054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Změny v metabolismu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2B069B-2BDC-46F6-8E05-5B9DD175A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Schopnost</a:t>
            </a:r>
            <a:r>
              <a:rPr lang="en-US" sz="2400" dirty="0"/>
              <a:t> </a:t>
            </a:r>
            <a:r>
              <a:rPr lang="en-US" sz="2400" dirty="0" err="1"/>
              <a:t>získat</a:t>
            </a:r>
            <a:r>
              <a:rPr lang="en-US" sz="2400" dirty="0"/>
              <a:t> </a:t>
            </a:r>
            <a:r>
              <a:rPr lang="en-US" sz="2400" dirty="0" err="1"/>
              <a:t>nezbytné</a:t>
            </a:r>
            <a:r>
              <a:rPr lang="en-US" sz="2400" dirty="0"/>
              <a:t> </a:t>
            </a:r>
            <a:r>
              <a:rPr lang="en-US" sz="2400" dirty="0" err="1"/>
              <a:t>živiny</a:t>
            </a:r>
            <a:r>
              <a:rPr lang="en-US" sz="2400" dirty="0"/>
              <a:t> z </a:t>
            </a:r>
            <a:r>
              <a:rPr lang="en-US" sz="2400" dirty="0" err="1"/>
              <a:t>nepřátelského</a:t>
            </a:r>
            <a:r>
              <a:rPr lang="en-US" sz="2400" dirty="0"/>
              <a:t> (</a:t>
            </a:r>
            <a:r>
              <a:rPr lang="en-US" sz="2400" dirty="0" err="1"/>
              <a:t>hypoxie</a:t>
            </a:r>
            <a:r>
              <a:rPr lang="en-US" sz="2400" dirty="0"/>
              <a:t>, </a:t>
            </a:r>
            <a:r>
              <a:rPr lang="en-US" sz="2400" dirty="0" err="1"/>
              <a:t>oxidativní</a:t>
            </a:r>
            <a:r>
              <a:rPr lang="en-US" sz="2400" dirty="0"/>
              <a:t> </a:t>
            </a:r>
            <a:r>
              <a:rPr lang="en-US" sz="2400" dirty="0" err="1"/>
              <a:t>stres</a:t>
            </a:r>
            <a:r>
              <a:rPr lang="en-US" sz="2400" dirty="0"/>
              <a:t>) a </a:t>
            </a:r>
            <a:r>
              <a:rPr lang="en-US" sz="2400" dirty="0" err="1"/>
              <a:t>nutričně</a:t>
            </a:r>
            <a:r>
              <a:rPr lang="en-US" sz="2400" dirty="0"/>
              <a:t> </a:t>
            </a:r>
            <a:r>
              <a:rPr lang="en-US" sz="2400" dirty="0" err="1"/>
              <a:t>chudého</a:t>
            </a:r>
            <a:r>
              <a:rPr lang="en-US" sz="2400" dirty="0"/>
              <a:t> (</a:t>
            </a:r>
            <a:r>
              <a:rPr lang="en-US" sz="2400" dirty="0" err="1"/>
              <a:t>nízká</a:t>
            </a:r>
            <a:r>
              <a:rPr lang="en-US" sz="2400" dirty="0"/>
              <a:t> </a:t>
            </a:r>
            <a:r>
              <a:rPr lang="en-US" sz="2400" dirty="0" err="1"/>
              <a:t>glukóza</a:t>
            </a:r>
            <a:r>
              <a:rPr lang="en-US" sz="2400" dirty="0"/>
              <a:t>) </a:t>
            </a:r>
            <a:r>
              <a:rPr lang="en-US" sz="2400" dirty="0" err="1"/>
              <a:t>prostředí</a:t>
            </a:r>
            <a:r>
              <a:rPr lang="en-US" sz="2400" dirty="0"/>
              <a:t> a </a:t>
            </a:r>
            <a:r>
              <a:rPr lang="en-US" sz="2400" dirty="0" err="1"/>
              <a:t>následně</a:t>
            </a:r>
            <a:r>
              <a:rPr lang="en-US" sz="2400" dirty="0"/>
              <a:t> je </a:t>
            </a:r>
            <a:r>
              <a:rPr lang="en-US" sz="2400" dirty="0" err="1"/>
              <a:t>využít</a:t>
            </a:r>
            <a:r>
              <a:rPr lang="en-US" sz="2400" dirty="0"/>
              <a:t> pro </a:t>
            </a:r>
            <a:r>
              <a:rPr lang="en-US" sz="2400" dirty="0" err="1"/>
              <a:t>udržení</a:t>
            </a:r>
            <a:r>
              <a:rPr lang="en-US" sz="2400" dirty="0"/>
              <a:t> viability a pro </a:t>
            </a:r>
            <a:r>
              <a:rPr lang="en-US" sz="2400" dirty="0" err="1"/>
              <a:t>stavbu</a:t>
            </a:r>
            <a:r>
              <a:rPr lang="en-US" sz="2400" dirty="0"/>
              <a:t> </a:t>
            </a:r>
            <a:r>
              <a:rPr lang="en-US" sz="2400" dirty="0" err="1"/>
              <a:t>nové</a:t>
            </a:r>
            <a:r>
              <a:rPr lang="en-US" sz="2400" dirty="0"/>
              <a:t> </a:t>
            </a:r>
            <a:r>
              <a:rPr lang="en-US" sz="2400" dirty="0" err="1"/>
              <a:t>biomasy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Metabolické</a:t>
            </a:r>
            <a:r>
              <a:rPr lang="en-US" sz="2400" dirty="0"/>
              <a:t> </a:t>
            </a:r>
            <a:r>
              <a:rPr lang="en-US" sz="2400" dirty="0" err="1"/>
              <a:t>změny</a:t>
            </a:r>
            <a:r>
              <a:rPr lang="en-US" sz="2400" dirty="0"/>
              <a:t> </a:t>
            </a:r>
            <a:r>
              <a:rPr lang="en-US" sz="2400" dirty="0" err="1"/>
              <a:t>spojené</a:t>
            </a:r>
            <a:r>
              <a:rPr lang="en-US" sz="2400" dirty="0"/>
              <a:t> s </a:t>
            </a:r>
            <a:r>
              <a:rPr lang="en-US" sz="2400" dirty="0" err="1"/>
              <a:t>nádory</a:t>
            </a:r>
            <a:r>
              <a:rPr lang="en-US" sz="2400" dirty="0"/>
              <a:t> </a:t>
            </a:r>
            <a:r>
              <a:rPr lang="en-US" sz="2400" dirty="0" err="1"/>
              <a:t>mají</a:t>
            </a:r>
            <a:r>
              <a:rPr lang="en-US" sz="2400" dirty="0"/>
              <a:t> </a:t>
            </a:r>
            <a:r>
              <a:rPr lang="en-US" sz="2400" dirty="0" err="1"/>
              <a:t>výrazný</a:t>
            </a:r>
            <a:r>
              <a:rPr lang="en-US" sz="2400" dirty="0"/>
              <a:t> </a:t>
            </a:r>
            <a:r>
              <a:rPr lang="en-US" sz="2400" dirty="0" err="1"/>
              <a:t>vliv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genovou</a:t>
            </a:r>
            <a:r>
              <a:rPr lang="en-US" sz="2400" dirty="0"/>
              <a:t> </a:t>
            </a:r>
            <a:r>
              <a:rPr lang="en-US" sz="2400" dirty="0" err="1"/>
              <a:t>expresi</a:t>
            </a:r>
            <a:r>
              <a:rPr lang="en-US" sz="2400" dirty="0"/>
              <a:t>, </a:t>
            </a:r>
            <a:r>
              <a:rPr lang="en-US" sz="2400" dirty="0" err="1"/>
              <a:t>buněčnou</a:t>
            </a:r>
            <a:r>
              <a:rPr lang="en-US" sz="2400" dirty="0"/>
              <a:t> </a:t>
            </a:r>
            <a:r>
              <a:rPr lang="en-US" sz="2400" dirty="0" err="1"/>
              <a:t>diferenciaci</a:t>
            </a:r>
            <a:r>
              <a:rPr lang="en-US" sz="2400" dirty="0"/>
              <a:t> a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nádorové</a:t>
            </a:r>
            <a:r>
              <a:rPr lang="en-US" sz="2400" dirty="0"/>
              <a:t> </a:t>
            </a:r>
            <a:r>
              <a:rPr lang="en-US" sz="2400" dirty="0" err="1"/>
              <a:t>mikroprostředí</a:t>
            </a:r>
            <a:r>
              <a:rPr lang="en-US" sz="2400" dirty="0"/>
              <a:t>.</a:t>
            </a:r>
          </a:p>
          <a:p>
            <a:r>
              <a:rPr lang="en-US" sz="2400" dirty="0"/>
              <a:t>Tyto </a:t>
            </a:r>
            <a:r>
              <a:rPr lang="en-US" sz="2400" dirty="0" err="1"/>
              <a:t>adaptace</a:t>
            </a:r>
            <a:r>
              <a:rPr lang="en-US" sz="2400" dirty="0"/>
              <a:t> </a:t>
            </a:r>
            <a:r>
              <a:rPr lang="en-US" sz="2400" dirty="0" err="1"/>
              <a:t>zahrnují</a:t>
            </a:r>
            <a:r>
              <a:rPr lang="en-US" sz="2400" dirty="0"/>
              <a:t> </a:t>
            </a:r>
            <a:r>
              <a:rPr lang="en-US" sz="2400" dirty="0" err="1"/>
              <a:t>schopnost</a:t>
            </a:r>
            <a:r>
              <a:rPr lang="en-US" sz="2400" dirty="0"/>
              <a:t> </a:t>
            </a:r>
            <a:r>
              <a:rPr lang="en-US" sz="2400" dirty="0" err="1"/>
              <a:t>získávat</a:t>
            </a:r>
            <a:r>
              <a:rPr lang="en-US" sz="2400" dirty="0"/>
              <a:t> </a:t>
            </a:r>
            <a:r>
              <a:rPr lang="en-US" sz="2400" dirty="0" err="1"/>
              <a:t>živiny</a:t>
            </a:r>
            <a:r>
              <a:rPr lang="en-US" sz="2400" dirty="0"/>
              <a:t> z </a:t>
            </a:r>
            <a:r>
              <a:rPr lang="en-US" sz="2400" dirty="0" err="1"/>
              <a:t>běžně</a:t>
            </a:r>
            <a:r>
              <a:rPr lang="en-US" sz="2400" dirty="0"/>
              <a:t> </a:t>
            </a:r>
            <a:r>
              <a:rPr lang="en-US" sz="2400" dirty="0" err="1"/>
              <a:t>nepřístupných</a:t>
            </a:r>
            <a:r>
              <a:rPr lang="en-US" sz="2400" dirty="0"/>
              <a:t> </a:t>
            </a:r>
            <a:r>
              <a:rPr lang="en-US" sz="2400" dirty="0" err="1"/>
              <a:t>zdrojů</a:t>
            </a:r>
            <a:r>
              <a:rPr lang="en-US" sz="2400" dirty="0"/>
              <a:t>.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315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9B7D71F-1B2D-41C3-BAF2-563B5FF1B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Znaky umožňující rozvoj nádorového onemocnění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2A0803-6518-41DC-9597-B7C807BB1F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ED1EBE-F048-4087-B7AE-FC354BB194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4</a:t>
            </a:fld>
            <a:endParaRPr lang="en-GB" altLang="cs-CZ" noProof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6A4616-7313-4F80-A5F8-69F897C62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886" y="1998002"/>
            <a:ext cx="4125465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Genomická</a:t>
            </a:r>
            <a:r>
              <a:rPr lang="cs-CZ" dirty="0"/>
              <a:t> nestabilita a epigenetické přeprogramování</a:t>
            </a:r>
          </a:p>
          <a:p>
            <a:pPr>
              <a:spcAft>
                <a:spcPts val="600"/>
              </a:spcAft>
            </a:pPr>
            <a:r>
              <a:rPr lang="cs-CZ" dirty="0"/>
              <a:t>Odblokování fenotypové plasticity</a:t>
            </a:r>
          </a:p>
          <a:p>
            <a:pPr>
              <a:spcAft>
                <a:spcPts val="600"/>
              </a:spcAft>
            </a:pPr>
            <a:r>
              <a:rPr lang="cs-CZ" dirty="0"/>
              <a:t>Nádorové mikroprostředí</a:t>
            </a:r>
          </a:p>
          <a:p>
            <a:pPr>
              <a:spcAft>
                <a:spcPts val="600"/>
              </a:spcAft>
            </a:pPr>
            <a:r>
              <a:rPr lang="cs-CZ" dirty="0"/>
              <a:t>Polymorfní </a:t>
            </a:r>
            <a:r>
              <a:rPr lang="cs-CZ" dirty="0" err="1"/>
              <a:t>mikrobiomy</a:t>
            </a:r>
            <a:endParaRPr lang="cs-CZ" dirty="0"/>
          </a:p>
          <a:p>
            <a:pPr>
              <a:spcAft>
                <a:spcPts val="600"/>
              </a:spcAft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9E0836-103D-4D15-83C0-81F665E5B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r="1437" b="-2"/>
          <a:stretch/>
        </p:blipFill>
        <p:spPr>
          <a:xfrm>
            <a:off x="6085036" y="1998002"/>
            <a:ext cx="2966307" cy="3833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0257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08F5EA-0105-49E9-9A2E-70BEE1B05A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6DECC0-C0F3-45CC-BD65-B6321E6A1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5E86FA-0123-4AEA-93C7-A3AE180F1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Znaky nádorového metabolismu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4AF890A-2C05-44FC-8D9D-4CD5CCC65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6175070" cy="3674817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600" dirty="0"/>
              <a:t>deregulovaný příjem glukózy a aminokyselin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600" dirty="0"/>
              <a:t>využití oportunistických modelů získávání živin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600" dirty="0"/>
              <a:t>využití intermediátů glykolýzy/Krebsova cyklu pro biosyntézu a produkci NADPH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600" dirty="0"/>
              <a:t>zvýšené požadavky na dusík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600" dirty="0"/>
              <a:t>změny v genové regulaci spojené s metabolity – metabolity ovlivňují enzymy účastnící se ukládání a odstraňování epigenetických znaků</a:t>
            </a:r>
          </a:p>
          <a:p>
            <a:pPr marL="514350" indent="-514350">
              <a:lnSpc>
                <a:spcPct val="150000"/>
              </a:lnSpc>
              <a:buAutoNum type="arabicParenBoth"/>
            </a:pPr>
            <a:r>
              <a:rPr lang="cs-CZ" sz="1600" dirty="0"/>
              <a:t>metabolické interakce s mikroprostředím</a:t>
            </a:r>
          </a:p>
          <a:p>
            <a:pPr marL="72000" indent="0">
              <a:lnSpc>
                <a:spcPct val="150000"/>
              </a:lnSpc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2CB9DD-1BE4-4B23-A991-52633651C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73" y="1567576"/>
            <a:ext cx="4094226" cy="38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17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CCDF49-A904-4008-BF01-FE9CE7B449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8B31D4-12F3-4D38-B4EE-45FB75904C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2D7EC4-FE66-4A9D-A8E3-11F4E626A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Metabolické změny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D7A1E86-CB68-4CA5-8A12-AFB01CE0E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5672562" cy="4139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dirty="0" err="1"/>
              <a:t>Dvě</a:t>
            </a:r>
            <a:r>
              <a:rPr lang="en-US" sz="1400" dirty="0"/>
              <a:t> </a:t>
            </a:r>
            <a:r>
              <a:rPr lang="en-US" sz="1400" dirty="0" err="1"/>
              <a:t>hlavní</a:t>
            </a:r>
            <a:r>
              <a:rPr lang="en-US" sz="1400" dirty="0"/>
              <a:t> </a:t>
            </a:r>
            <a:r>
              <a:rPr lang="en-US" sz="1400" dirty="0" err="1"/>
              <a:t>živiny</a:t>
            </a:r>
            <a:r>
              <a:rPr lang="en-US" sz="1400" dirty="0"/>
              <a:t> </a:t>
            </a:r>
            <a:r>
              <a:rPr lang="en-US" sz="1400" dirty="0" err="1"/>
              <a:t>odpovědné</a:t>
            </a:r>
            <a:r>
              <a:rPr lang="en-US" sz="1400" dirty="0"/>
              <a:t> za </a:t>
            </a:r>
            <a:r>
              <a:rPr lang="en-US" sz="1400" dirty="0" err="1"/>
              <a:t>přežití</a:t>
            </a:r>
            <a:r>
              <a:rPr lang="en-US" sz="1400" dirty="0"/>
              <a:t> a </a:t>
            </a:r>
            <a:r>
              <a:rPr lang="en-US" sz="1400" dirty="0" err="1"/>
              <a:t>biosyntézu</a:t>
            </a:r>
            <a:r>
              <a:rPr lang="en-US" sz="1400" dirty="0"/>
              <a:t> </a:t>
            </a:r>
            <a:r>
              <a:rPr lang="en-US" sz="1400" dirty="0" err="1"/>
              <a:t>jsou</a:t>
            </a:r>
            <a:r>
              <a:rPr lang="en-US" sz="1400" dirty="0"/>
              <a:t> </a:t>
            </a:r>
            <a:r>
              <a:rPr lang="en-US" sz="1400" dirty="0" err="1"/>
              <a:t>glukóza</a:t>
            </a:r>
            <a:r>
              <a:rPr lang="en-US" sz="1400" dirty="0"/>
              <a:t> a </a:t>
            </a:r>
            <a:r>
              <a:rPr lang="en-US" sz="1400" dirty="0" err="1"/>
              <a:t>glutamin</a:t>
            </a:r>
            <a:r>
              <a:rPr lang="en-US" sz="14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1400" dirty="0" err="1"/>
              <a:t>Glutamin</a:t>
            </a:r>
            <a:r>
              <a:rPr lang="en-US" sz="1400" dirty="0"/>
              <a:t> </a:t>
            </a:r>
            <a:r>
              <a:rPr lang="en-US" sz="1400" dirty="0" err="1"/>
              <a:t>poskytuje</a:t>
            </a:r>
            <a:r>
              <a:rPr lang="en-US" sz="1400" dirty="0"/>
              <a:t> </a:t>
            </a:r>
            <a:r>
              <a:rPr lang="en-US" sz="1400" dirty="0" err="1"/>
              <a:t>dusík</a:t>
            </a:r>
            <a:r>
              <a:rPr lang="en-US" sz="1400" dirty="0"/>
              <a:t> </a:t>
            </a:r>
            <a:r>
              <a:rPr lang="en-US" sz="1400" dirty="0" err="1"/>
              <a:t>nutný</a:t>
            </a:r>
            <a:r>
              <a:rPr lang="en-US" sz="1400" dirty="0"/>
              <a:t> pro </a:t>
            </a:r>
            <a:r>
              <a:rPr lang="en-US" sz="1400" dirty="0" err="1"/>
              <a:t>biosyntézu</a:t>
            </a:r>
            <a:r>
              <a:rPr lang="en-US" sz="1400" dirty="0"/>
              <a:t> </a:t>
            </a:r>
            <a:r>
              <a:rPr lang="en-US" sz="1400" dirty="0" err="1"/>
              <a:t>purinových</a:t>
            </a:r>
            <a:r>
              <a:rPr lang="en-US" sz="1400" dirty="0"/>
              <a:t> a </a:t>
            </a:r>
            <a:r>
              <a:rPr lang="en-US" sz="1400" dirty="0" err="1"/>
              <a:t>pyrimidinových</a:t>
            </a:r>
            <a:r>
              <a:rPr lang="en-US" sz="1400" dirty="0"/>
              <a:t> </a:t>
            </a:r>
            <a:r>
              <a:rPr lang="en-US" sz="1400" dirty="0" err="1"/>
              <a:t>nukleotidů</a:t>
            </a:r>
            <a:r>
              <a:rPr lang="en-US" sz="1400" dirty="0"/>
              <a:t> a </a:t>
            </a:r>
            <a:r>
              <a:rPr lang="en-US" sz="1400" dirty="0" err="1"/>
              <a:t>neesenciálních</a:t>
            </a:r>
            <a:r>
              <a:rPr lang="en-US" sz="1400" dirty="0"/>
              <a:t> </a:t>
            </a:r>
            <a:r>
              <a:rPr lang="en-US" sz="1400" dirty="0" err="1"/>
              <a:t>aminokyselin</a:t>
            </a:r>
            <a:r>
              <a:rPr lang="en-US" sz="1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400" dirty="0" err="1"/>
              <a:t>Warburgův</a:t>
            </a:r>
            <a:r>
              <a:rPr lang="en-US" sz="1400" dirty="0"/>
              <a:t> </a:t>
            </a:r>
            <a:r>
              <a:rPr lang="en-US" sz="1400" dirty="0" err="1"/>
              <a:t>efekt</a:t>
            </a:r>
            <a:r>
              <a:rPr lang="en-US" sz="1400" dirty="0"/>
              <a:t> – </a:t>
            </a:r>
            <a:r>
              <a:rPr lang="en-US" sz="1400" dirty="0" err="1"/>
              <a:t>významně</a:t>
            </a:r>
            <a:r>
              <a:rPr lang="en-US" sz="1400" dirty="0"/>
              <a:t> </a:t>
            </a:r>
            <a:r>
              <a:rPr lang="en-US" sz="1400" dirty="0" err="1"/>
              <a:t>zvýšená</a:t>
            </a:r>
            <a:r>
              <a:rPr lang="en-US" sz="1400" dirty="0"/>
              <a:t> </a:t>
            </a:r>
            <a:r>
              <a:rPr lang="en-US" sz="1400" dirty="0" err="1"/>
              <a:t>spotřeba</a:t>
            </a:r>
            <a:r>
              <a:rPr lang="en-US" sz="1400" dirty="0"/>
              <a:t> </a:t>
            </a:r>
            <a:r>
              <a:rPr lang="en-US" sz="1400" dirty="0" err="1"/>
              <a:t>glukózy</a:t>
            </a:r>
            <a:r>
              <a:rPr lang="en-US" sz="1400" dirty="0"/>
              <a:t> </a:t>
            </a:r>
            <a:r>
              <a:rPr lang="en-US" sz="1400" dirty="0" err="1"/>
              <a:t>některými</a:t>
            </a:r>
            <a:r>
              <a:rPr lang="en-US" sz="1400" dirty="0"/>
              <a:t> </a:t>
            </a:r>
            <a:r>
              <a:rPr lang="en-US" sz="1400" dirty="0" err="1"/>
              <a:t>nádory</a:t>
            </a:r>
            <a:r>
              <a:rPr lang="en-US" sz="1400" dirty="0"/>
              <a:t> v </a:t>
            </a:r>
            <a:r>
              <a:rPr lang="en-US" sz="1400" dirty="0" err="1"/>
              <a:t>porovnání</a:t>
            </a:r>
            <a:r>
              <a:rPr lang="en-US" sz="1400" dirty="0"/>
              <a:t> se </a:t>
            </a:r>
            <a:r>
              <a:rPr lang="en-US" sz="1400" dirty="0" err="1"/>
              <a:t>zdravou</a:t>
            </a:r>
            <a:r>
              <a:rPr lang="en-US" sz="1400" dirty="0"/>
              <a:t> </a:t>
            </a:r>
            <a:r>
              <a:rPr lang="en-US" sz="1400" dirty="0" err="1"/>
              <a:t>neproliferující</a:t>
            </a:r>
            <a:r>
              <a:rPr lang="en-US" sz="1400" dirty="0"/>
              <a:t> </a:t>
            </a:r>
            <a:r>
              <a:rPr lang="en-US" sz="1400" dirty="0" err="1"/>
              <a:t>tkání</a:t>
            </a:r>
            <a:r>
              <a:rPr lang="en-US" sz="1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400" dirty="0" err="1"/>
              <a:t>Pozitronová</a:t>
            </a:r>
            <a:r>
              <a:rPr lang="en-US" sz="1400" dirty="0"/>
              <a:t> </a:t>
            </a:r>
            <a:r>
              <a:rPr lang="en-US" sz="1400" dirty="0" err="1"/>
              <a:t>emisní</a:t>
            </a:r>
            <a:r>
              <a:rPr lang="en-US" sz="1400" dirty="0"/>
              <a:t> </a:t>
            </a:r>
            <a:r>
              <a:rPr lang="en-US" sz="1400" dirty="0" err="1"/>
              <a:t>tomografie</a:t>
            </a:r>
            <a:r>
              <a:rPr lang="en-US" sz="1400" dirty="0"/>
              <a:t> (PET) je </a:t>
            </a:r>
            <a:r>
              <a:rPr lang="en-US" sz="1400" dirty="0" err="1"/>
              <a:t>zobrazovací</a:t>
            </a:r>
            <a:r>
              <a:rPr lang="en-US" sz="1400" dirty="0"/>
              <a:t> </a:t>
            </a:r>
            <a:r>
              <a:rPr lang="en-US" sz="1400" dirty="0" err="1"/>
              <a:t>metoda</a:t>
            </a:r>
            <a:r>
              <a:rPr lang="en-US" sz="1400" dirty="0"/>
              <a:t> </a:t>
            </a:r>
            <a:r>
              <a:rPr lang="en-US" sz="1400" dirty="0" err="1"/>
              <a:t>založená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zvýšeném</a:t>
            </a:r>
            <a:r>
              <a:rPr lang="en-US" sz="1400" dirty="0"/>
              <a:t> </a:t>
            </a:r>
            <a:r>
              <a:rPr lang="en-US" sz="1400" dirty="0" err="1"/>
              <a:t>příjmu</a:t>
            </a:r>
            <a:r>
              <a:rPr lang="en-US" sz="1400" dirty="0"/>
              <a:t> </a:t>
            </a:r>
            <a:r>
              <a:rPr lang="en-US" sz="1400" dirty="0" err="1"/>
              <a:t>radioaktivně</a:t>
            </a:r>
            <a:r>
              <a:rPr lang="en-US" sz="1400" dirty="0"/>
              <a:t> </a:t>
            </a:r>
            <a:r>
              <a:rPr lang="en-US" sz="1400" dirty="0" err="1"/>
              <a:t>značeného</a:t>
            </a:r>
            <a:r>
              <a:rPr lang="en-US" sz="1400" dirty="0"/>
              <a:t> </a:t>
            </a:r>
            <a:r>
              <a:rPr lang="en-US" sz="1400" dirty="0" err="1"/>
              <a:t>analogu</a:t>
            </a:r>
            <a:r>
              <a:rPr lang="en-US" sz="1400" dirty="0"/>
              <a:t> </a:t>
            </a:r>
            <a:r>
              <a:rPr lang="en-US" sz="1400" dirty="0" err="1"/>
              <a:t>glukózy</a:t>
            </a:r>
            <a:r>
              <a:rPr lang="en-US" sz="1400" dirty="0"/>
              <a:t> (18F˗fluorodeoxyglukózy - 18F-FDG), </a:t>
            </a:r>
            <a:r>
              <a:rPr lang="en-US" sz="1400" dirty="0" err="1"/>
              <a:t>která</a:t>
            </a:r>
            <a:r>
              <a:rPr lang="en-US" sz="1400" dirty="0"/>
              <a:t> je </a:t>
            </a:r>
            <a:r>
              <a:rPr lang="en-US" sz="1400" dirty="0" err="1"/>
              <a:t>úspěšně</a:t>
            </a:r>
            <a:r>
              <a:rPr lang="en-US" sz="1400" dirty="0"/>
              <a:t> </a:t>
            </a:r>
            <a:r>
              <a:rPr lang="en-US" sz="1400" dirty="0" err="1"/>
              <a:t>využívána</a:t>
            </a:r>
            <a:r>
              <a:rPr lang="en-US" sz="1400" dirty="0"/>
              <a:t> v </a:t>
            </a:r>
            <a:r>
              <a:rPr lang="en-US" sz="1400" dirty="0" err="1"/>
              <a:t>klinické</a:t>
            </a:r>
            <a:r>
              <a:rPr lang="en-US" sz="1400" dirty="0"/>
              <a:t> </a:t>
            </a:r>
            <a:r>
              <a:rPr lang="en-US" sz="1400" dirty="0" err="1"/>
              <a:t>praxi</a:t>
            </a:r>
            <a:r>
              <a:rPr lang="en-US" sz="1400" dirty="0"/>
              <a:t> pro </a:t>
            </a:r>
            <a:r>
              <a:rPr lang="en-US" sz="1400" dirty="0" err="1"/>
              <a:t>diagnózu</a:t>
            </a:r>
            <a:r>
              <a:rPr lang="en-US" sz="1400" dirty="0"/>
              <a:t> </a:t>
            </a:r>
            <a:r>
              <a:rPr lang="en-US" sz="1400" dirty="0" err="1"/>
              <a:t>nádorů</a:t>
            </a:r>
            <a:r>
              <a:rPr lang="en-US" sz="1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400" dirty="0" err="1"/>
              <a:t>Onkogenní</a:t>
            </a:r>
            <a:r>
              <a:rPr lang="en-US" sz="1400" dirty="0"/>
              <a:t> </a:t>
            </a:r>
            <a:r>
              <a:rPr lang="en-US" sz="1400" dirty="0" err="1"/>
              <a:t>signální</a:t>
            </a:r>
            <a:r>
              <a:rPr lang="en-US" sz="1400" dirty="0"/>
              <a:t> protein Ras </a:t>
            </a:r>
            <a:r>
              <a:rPr lang="en-US" sz="1400" dirty="0" err="1"/>
              <a:t>zvyšuje</a:t>
            </a:r>
            <a:r>
              <a:rPr lang="en-US" sz="1400" dirty="0"/>
              <a:t> </a:t>
            </a:r>
            <a:r>
              <a:rPr lang="en-US" sz="1400" dirty="0" err="1"/>
              <a:t>expresi</a:t>
            </a:r>
            <a:r>
              <a:rPr lang="en-US" sz="1400" dirty="0"/>
              <a:t> GLUT1 mRNA a </a:t>
            </a:r>
            <a:r>
              <a:rPr lang="en-US" sz="1400" dirty="0" err="1"/>
              <a:t>zvyšuje</a:t>
            </a:r>
            <a:r>
              <a:rPr lang="en-US" sz="1400" dirty="0"/>
              <a:t> </a:t>
            </a:r>
            <a:r>
              <a:rPr lang="en-US" sz="1400" dirty="0" err="1"/>
              <a:t>spotřebu</a:t>
            </a:r>
            <a:r>
              <a:rPr lang="en-US" sz="1400" dirty="0"/>
              <a:t> </a:t>
            </a:r>
            <a:r>
              <a:rPr lang="en-US" sz="1400" dirty="0" err="1"/>
              <a:t>glukózy</a:t>
            </a:r>
            <a:r>
              <a:rPr lang="en-US" sz="1400" dirty="0"/>
              <a:t>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FB3675-95F5-47C3-B153-2E55EF627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86" y="2139319"/>
            <a:ext cx="4094226" cy="257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21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8AA0E2-0A3B-4937-9D7B-D9F7846C61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BE397F-7E63-4D84-A39F-3FA7C4F00D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42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105785-3291-49F9-B6A0-5CA86A82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Využití oportunistických modelů získávání živin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4E684CA-E5ED-449D-AD70-3B1BAF471B4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cs-CZ" sz="6400" dirty="0"/>
              <a:t>Ras nebo c-</a:t>
            </a:r>
            <a:r>
              <a:rPr lang="cs-CZ" sz="6400" dirty="0" err="1"/>
              <a:t>Src</a:t>
            </a:r>
            <a:r>
              <a:rPr lang="cs-CZ" sz="6400" dirty="0"/>
              <a:t> onkogeny umožňují opětovné využití volných aminokyselin prostřednictvím </a:t>
            </a:r>
            <a:r>
              <a:rPr lang="cs-CZ" sz="6400" b="1" dirty="0" err="1"/>
              <a:t>lysozomální</a:t>
            </a:r>
            <a:r>
              <a:rPr lang="cs-CZ" sz="6400" b="1" dirty="0"/>
              <a:t> degradace extracelulárních proteinů</a:t>
            </a:r>
            <a:r>
              <a:rPr lang="cs-CZ" sz="6400" dirty="0"/>
              <a:t>.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cs-CZ" sz="6400" b="1" dirty="0" err="1"/>
              <a:t>Makropinocytóza</a:t>
            </a:r>
            <a:r>
              <a:rPr lang="cs-CZ" sz="6400" dirty="0"/>
              <a:t>.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cs-CZ" sz="6400" b="1" dirty="0" err="1"/>
              <a:t>Makroautofagie</a:t>
            </a:r>
            <a:r>
              <a:rPr lang="cs-CZ" sz="6400" dirty="0"/>
              <a:t> - </a:t>
            </a:r>
            <a:r>
              <a:rPr lang="cs-CZ" sz="6400" dirty="0" err="1"/>
              <a:t>autofagie</a:t>
            </a:r>
            <a:r>
              <a:rPr lang="cs-CZ" sz="6400" dirty="0"/>
              <a:t> nemůže poskytovat novou biomasu a podporovat tak proliferaci buněk v prostředí chudém na živiny.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cs-CZ" sz="6400" b="1" dirty="0"/>
              <a:t>Fagocytóza </a:t>
            </a:r>
            <a:r>
              <a:rPr lang="cs-CZ" sz="6400" dirty="0" err="1"/>
              <a:t>apoptotických</a:t>
            </a:r>
            <a:r>
              <a:rPr lang="cs-CZ" sz="6400" dirty="0"/>
              <a:t> tělísek.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cs-CZ" sz="6400" b="1" dirty="0"/>
              <a:t>Kanibalismus</a:t>
            </a:r>
            <a:r>
              <a:rPr lang="cs-CZ" sz="640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76980F-4614-40CC-9C43-7B297AEAF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69" y="1701505"/>
            <a:ext cx="5191220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6341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E281EC-1205-4BBA-A3ED-59A854C30D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206593-95F6-4695-8371-07218B438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43</a:t>
            </a:fld>
            <a:endParaRPr lang="en-GB" altLang="cs-CZ" noProof="0"/>
          </a:p>
        </p:txBody>
      </p:sp>
      <p:pic>
        <p:nvPicPr>
          <p:cNvPr id="6" name="S2_Video">
            <a:hlinkClick r:id="" action="ppaction://media"/>
            <a:extLst>
              <a:ext uri="{FF2B5EF4-FFF2-40B4-BE49-F238E27FC236}">
                <a16:creationId xmlns:a16="http://schemas.microsoft.com/office/drawing/2014/main" id="{C9953641-400F-4673-A0CB-BC494D75F0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0033" y="692150"/>
            <a:ext cx="6853133" cy="5139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34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C50C26-D8CD-4166-A079-882BC14FC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5DC7D1-6F94-4259-AFA0-F569BB9D8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44</a:t>
            </a:fld>
            <a:endParaRPr lang="en-GB" altLang="cs-CZ" noProof="0"/>
          </a:p>
        </p:txBody>
      </p:sp>
      <p:pic>
        <p:nvPicPr>
          <p:cNvPr id="6" name="1. Phagocytosis">
            <a:hlinkClick r:id="" action="ppaction://media"/>
            <a:extLst>
              <a:ext uri="{FF2B5EF4-FFF2-40B4-BE49-F238E27FC236}">
                <a16:creationId xmlns:a16="http://schemas.microsoft.com/office/drawing/2014/main" id="{2B868A74-54BF-4326-A611-15B5B527B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6675" y="692150"/>
            <a:ext cx="5139850" cy="5139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99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E524D5-37B6-42A4-8555-F415857CC8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569E97-EA56-42E8-B606-439E21D017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45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8E8B13-2506-46FE-9D31-C2915381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Metabolické interakce s </a:t>
            </a:r>
            <a:r>
              <a:rPr lang="cs-CZ" sz="3200" dirty="0" err="1"/>
              <a:t>mikrosprostředím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7E1EAE3-3FCD-4792-9D30-E1CCB6BC399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500" dirty="0" err="1"/>
              <a:t>Nádorové</a:t>
            </a:r>
            <a:r>
              <a:rPr lang="en-US" sz="1500" dirty="0"/>
              <a:t> </a:t>
            </a:r>
            <a:r>
              <a:rPr lang="en-US" sz="1500" dirty="0" err="1"/>
              <a:t>buňky</a:t>
            </a:r>
            <a:r>
              <a:rPr lang="en-US" sz="1500" dirty="0"/>
              <a:t> </a:t>
            </a:r>
            <a:r>
              <a:rPr lang="en-US" sz="1500" dirty="0" err="1"/>
              <a:t>mění</a:t>
            </a:r>
            <a:r>
              <a:rPr lang="en-US" sz="1500" dirty="0"/>
              <a:t> </a:t>
            </a:r>
            <a:r>
              <a:rPr lang="en-US" sz="1500" dirty="0" err="1"/>
              <a:t>chemické</a:t>
            </a:r>
            <a:r>
              <a:rPr lang="en-US" sz="1500" dirty="0"/>
              <a:t> </a:t>
            </a:r>
            <a:r>
              <a:rPr lang="en-US" sz="1500" dirty="0" err="1"/>
              <a:t>složení</a:t>
            </a:r>
            <a:r>
              <a:rPr lang="en-US" sz="1500" dirty="0"/>
              <a:t> </a:t>
            </a:r>
            <a:r>
              <a:rPr lang="en-US" sz="1500" dirty="0" err="1"/>
              <a:t>extracelulárního</a:t>
            </a:r>
            <a:r>
              <a:rPr lang="en-US" sz="1500" dirty="0"/>
              <a:t> </a:t>
            </a:r>
            <a:r>
              <a:rPr lang="en-US" sz="1500" dirty="0" err="1"/>
              <a:t>prostředí</a:t>
            </a:r>
            <a:r>
              <a:rPr lang="en-US" sz="1500" dirty="0"/>
              <a:t>, </a:t>
            </a:r>
            <a:r>
              <a:rPr lang="en-US" sz="1500" dirty="0" err="1"/>
              <a:t>což</a:t>
            </a:r>
            <a:r>
              <a:rPr lang="en-US" sz="1500" dirty="0"/>
              <a:t> </a:t>
            </a:r>
            <a:r>
              <a:rPr lang="en-US" sz="1500" b="1" dirty="0" err="1"/>
              <a:t>pleiotropně</a:t>
            </a:r>
            <a:r>
              <a:rPr lang="en-US" sz="1500" b="1" dirty="0"/>
              <a:t> </a:t>
            </a:r>
            <a:r>
              <a:rPr lang="en-US" sz="1500" b="1" dirty="0" err="1"/>
              <a:t>mění</a:t>
            </a:r>
            <a:r>
              <a:rPr lang="en-US" sz="1500" b="1" dirty="0"/>
              <a:t> </a:t>
            </a:r>
            <a:r>
              <a:rPr lang="en-US" sz="1500" b="1" dirty="0" err="1"/>
              <a:t>fenotyp</a:t>
            </a:r>
            <a:r>
              <a:rPr lang="en-US" sz="1500" b="1" dirty="0"/>
              <a:t> </a:t>
            </a:r>
            <a:r>
              <a:rPr lang="en-US" sz="1500" b="1" dirty="0" err="1"/>
              <a:t>zdravých</a:t>
            </a:r>
            <a:r>
              <a:rPr lang="en-US" sz="1500" b="1" dirty="0"/>
              <a:t> </a:t>
            </a:r>
            <a:r>
              <a:rPr lang="en-US" sz="1500" b="1" dirty="0" err="1"/>
              <a:t>buněk</a:t>
            </a:r>
            <a:r>
              <a:rPr lang="en-US" sz="1500" b="1" dirty="0"/>
              <a:t> </a:t>
            </a:r>
            <a:r>
              <a:rPr lang="en-US" sz="1500" dirty="0"/>
              <a:t>v </a:t>
            </a:r>
            <a:r>
              <a:rPr lang="en-US" sz="1500" dirty="0" err="1"/>
              <a:t>okolí</a:t>
            </a:r>
            <a:r>
              <a:rPr lang="en-US" sz="1500" dirty="0"/>
              <a:t> </a:t>
            </a:r>
            <a:r>
              <a:rPr lang="en-US" sz="1500" dirty="0" err="1"/>
              <a:t>nádoru</a:t>
            </a:r>
            <a:r>
              <a:rPr lang="en-US" sz="1500" dirty="0"/>
              <a:t>. </a:t>
            </a:r>
          </a:p>
          <a:p>
            <a:pPr>
              <a:spcAft>
                <a:spcPts val="600"/>
              </a:spcAft>
            </a:pPr>
            <a:r>
              <a:rPr lang="en-US" sz="1500" dirty="0" err="1"/>
              <a:t>Stejně</a:t>
            </a:r>
            <a:r>
              <a:rPr lang="en-US" sz="1500" dirty="0"/>
              <a:t> </a:t>
            </a:r>
            <a:r>
              <a:rPr lang="en-US" sz="1500" dirty="0" err="1"/>
              <a:t>tak</a:t>
            </a:r>
            <a:r>
              <a:rPr lang="en-US" sz="1500" dirty="0"/>
              <a:t> </a:t>
            </a:r>
            <a:r>
              <a:rPr lang="en-US" sz="1500" dirty="0" err="1"/>
              <a:t>mikroprostředí</a:t>
            </a:r>
            <a:r>
              <a:rPr lang="en-US" sz="1500" dirty="0"/>
              <a:t> </a:t>
            </a:r>
            <a:r>
              <a:rPr lang="en-US" sz="1500" dirty="0" err="1"/>
              <a:t>ovlivňuje</a:t>
            </a:r>
            <a:r>
              <a:rPr lang="en-US" sz="1500" dirty="0"/>
              <a:t> </a:t>
            </a:r>
            <a:r>
              <a:rPr lang="en-US" sz="1500" dirty="0" err="1"/>
              <a:t>metabolismus</a:t>
            </a:r>
            <a:r>
              <a:rPr lang="en-US" sz="1500" dirty="0"/>
              <a:t> a </a:t>
            </a:r>
            <a:r>
              <a:rPr lang="en-US" sz="1500" dirty="0" err="1"/>
              <a:t>signální</a:t>
            </a:r>
            <a:r>
              <a:rPr lang="en-US" sz="1500" dirty="0"/>
              <a:t> </a:t>
            </a:r>
            <a:r>
              <a:rPr lang="en-US" sz="1500" dirty="0" err="1"/>
              <a:t>dráhy</a:t>
            </a:r>
            <a:r>
              <a:rPr lang="en-US" sz="1500" dirty="0"/>
              <a:t> </a:t>
            </a:r>
            <a:r>
              <a:rPr lang="en-US" sz="1500" dirty="0" err="1"/>
              <a:t>nádorových</a:t>
            </a:r>
            <a:r>
              <a:rPr lang="en-US" sz="1500" dirty="0"/>
              <a:t> </a:t>
            </a:r>
            <a:r>
              <a:rPr lang="en-US" sz="1500" dirty="0" err="1"/>
              <a:t>buněk</a:t>
            </a:r>
            <a:r>
              <a:rPr lang="en-US" sz="15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500" dirty="0" err="1"/>
              <a:t>Vysoké</a:t>
            </a:r>
            <a:r>
              <a:rPr lang="en-US" sz="1500" dirty="0"/>
              <a:t> </a:t>
            </a:r>
            <a:r>
              <a:rPr lang="en-US" sz="1500" dirty="0" err="1"/>
              <a:t>metabolické</a:t>
            </a:r>
            <a:r>
              <a:rPr lang="en-US" sz="1500" dirty="0"/>
              <a:t> </a:t>
            </a:r>
            <a:r>
              <a:rPr lang="en-US" sz="1500" dirty="0" err="1"/>
              <a:t>nároky</a:t>
            </a:r>
            <a:r>
              <a:rPr lang="en-US" sz="1500" dirty="0"/>
              <a:t> </a:t>
            </a:r>
            <a:r>
              <a:rPr lang="en-US" sz="1500" dirty="0" err="1"/>
              <a:t>nádorových</a:t>
            </a:r>
            <a:r>
              <a:rPr lang="en-US" sz="1500" dirty="0"/>
              <a:t> </a:t>
            </a:r>
            <a:r>
              <a:rPr lang="en-US" sz="1500" dirty="0" err="1"/>
              <a:t>buněk</a:t>
            </a:r>
            <a:r>
              <a:rPr lang="en-US" sz="1500" dirty="0"/>
              <a:t> </a:t>
            </a:r>
            <a:r>
              <a:rPr lang="en-US" sz="1500" dirty="0" err="1"/>
              <a:t>vedou</a:t>
            </a:r>
            <a:r>
              <a:rPr lang="en-US" sz="1500" dirty="0"/>
              <a:t> k </a:t>
            </a:r>
            <a:r>
              <a:rPr lang="en-US" sz="1500" dirty="0" err="1"/>
              <a:t>akumulaci</a:t>
            </a:r>
            <a:r>
              <a:rPr lang="en-US" sz="1500" dirty="0"/>
              <a:t> H+ </a:t>
            </a:r>
            <a:r>
              <a:rPr lang="en-US" sz="1500" dirty="0" err="1"/>
              <a:t>iontů</a:t>
            </a:r>
            <a:r>
              <a:rPr lang="en-US" sz="1500" dirty="0"/>
              <a:t> v </a:t>
            </a:r>
            <a:r>
              <a:rPr lang="en-US" sz="1500" dirty="0" err="1"/>
              <a:t>mikroprostředí</a:t>
            </a:r>
            <a:r>
              <a:rPr lang="en-US" sz="1500" dirty="0"/>
              <a:t> </a:t>
            </a:r>
            <a:r>
              <a:rPr lang="en-US" sz="1500" dirty="0" err="1"/>
              <a:t>nádoru</a:t>
            </a:r>
            <a:r>
              <a:rPr lang="en-US" sz="1500" dirty="0"/>
              <a:t> – </a:t>
            </a:r>
            <a:r>
              <a:rPr lang="en-US" sz="1500" b="1" dirty="0" err="1"/>
              <a:t>acidóza</a:t>
            </a:r>
            <a:r>
              <a:rPr lang="en-US" sz="1500" dirty="0"/>
              <a:t>.</a:t>
            </a:r>
          </a:p>
          <a:p>
            <a:pPr>
              <a:spcAft>
                <a:spcPts val="600"/>
              </a:spcAft>
            </a:pPr>
            <a:endParaRPr lang="cs-CZ" sz="15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459AD2-3D65-4881-8BE7-9501972C1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07" y="1701505"/>
            <a:ext cx="5207544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910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E367E6-37B2-4386-BF49-D6B1680E9F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0DDA52-168C-492A-BC04-A2FF0433CB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46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D241C5-D2D2-4F96-B8E7-B0BADD6E4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Metabolická symbióza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075412-8558-4FCB-8325-1A7AB1047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249164" cy="4139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400" dirty="0"/>
              <a:t>Katabolické fibroblasty jsou bohatým zdrojem energie a biomasy pro růst a přežívání anabolických nádorových buněk.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Lineární posloupnost a klonální model vývoje nádoru jsou příliš zjednodušené pohledy na věc – ve skutečnosti v nádorové tkáni existuje řada geneticky odlišných podtypů buněk: </a:t>
            </a:r>
            <a:r>
              <a:rPr lang="cs-CZ" sz="1400" b="1" dirty="0"/>
              <a:t>metabolická heterogenita</a:t>
            </a:r>
            <a:r>
              <a:rPr lang="cs-CZ" sz="1400" dirty="0"/>
              <a:t> - oxidativní a glykolytické nádorové buňky v jednom tumoru.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89D720-4FE3-45AF-98C3-6685EEC85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2546"/>
            <a:ext cx="3324317" cy="28589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3D57C69-AA77-46FC-8BEC-C4049A217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839" y="3429000"/>
            <a:ext cx="3862638" cy="30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30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A18BCC-AEED-4326-9109-8064EE7DA6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05C257-3CA7-49A5-BD8E-E0A8CEB3BF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0449EF-A519-4AD2-9940-59B568DC2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Invaze a metastázování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3D6023-E156-41D5-A226-240DAD0C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178292" cy="4139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400" dirty="0"/>
              <a:t>Nádorové buňky </a:t>
            </a:r>
            <a:r>
              <a:rPr lang="cs-CZ" sz="1400" b="1" dirty="0"/>
              <a:t>ztrácejí mezibuněčnou adhezi závislou na E-</a:t>
            </a:r>
            <a:r>
              <a:rPr lang="cs-CZ" sz="1400" b="1" dirty="0" err="1"/>
              <a:t>cadherinu</a:t>
            </a:r>
            <a:r>
              <a:rPr lang="cs-CZ" sz="1400" dirty="0"/>
              <a:t> a získávají </a:t>
            </a:r>
            <a:r>
              <a:rPr lang="cs-CZ" sz="1400" b="1" dirty="0"/>
              <a:t>migrační fenotyp </a:t>
            </a:r>
            <a:r>
              <a:rPr lang="cs-CZ" sz="1400" dirty="0"/>
              <a:t>(rezistence k </a:t>
            </a:r>
            <a:r>
              <a:rPr lang="cs-CZ" sz="1400" dirty="0" err="1"/>
              <a:t>anoikis</a:t>
            </a:r>
            <a:r>
              <a:rPr lang="cs-CZ" sz="1400" dirty="0"/>
              <a:t>, </a:t>
            </a:r>
            <a:r>
              <a:rPr lang="cs-CZ" sz="1400" dirty="0" err="1"/>
              <a:t>epitelovo˗mezenchymová</a:t>
            </a:r>
            <a:r>
              <a:rPr lang="cs-CZ" sz="1400" dirty="0"/>
              <a:t> tranzice EMT), penetrují bazální membránu a </a:t>
            </a:r>
            <a:r>
              <a:rPr lang="cs-CZ" sz="1400" dirty="0" err="1"/>
              <a:t>invadují</a:t>
            </a:r>
            <a:r>
              <a:rPr lang="cs-CZ" sz="1400" dirty="0"/>
              <a:t> intersticiální matrix (produkce MMP).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Nádorová angiogeneze umožňuje nádorovým buňkám vstoupit do krevního oběhu (cirkulující nádorové buňky) procesem </a:t>
            </a:r>
            <a:r>
              <a:rPr lang="cs-CZ" sz="1400" b="1" dirty="0" err="1"/>
              <a:t>intravazace</a:t>
            </a:r>
            <a:r>
              <a:rPr lang="cs-CZ" sz="1400" dirty="0"/>
              <a:t> a to buď přímo, nebo přes lymfatický systém.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V krevním oběhu nádorové buňky tvoří malé agregáty s krevními destičkami a leukocyty.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Po zastavení v mikrocirkulaci cílového orgánu nádorové buňky opouštějí krevní oběh procesem </a:t>
            </a:r>
            <a:r>
              <a:rPr lang="cs-CZ" sz="1400" b="1" dirty="0"/>
              <a:t>extravazace</a:t>
            </a:r>
            <a:r>
              <a:rPr lang="cs-CZ" sz="1400" dirty="0"/>
              <a:t> a dochází k jejich lokální expanzi.</a:t>
            </a:r>
          </a:p>
          <a:p>
            <a:endParaRPr lang="cs-CZ" dirty="0"/>
          </a:p>
        </p:txBody>
      </p:sp>
      <p:pic>
        <p:nvPicPr>
          <p:cNvPr id="6" name="Picture 8" descr="nrm1490-f1">
            <a:extLst>
              <a:ext uri="{FF2B5EF4-FFF2-40B4-BE49-F238E27FC236}">
                <a16:creationId xmlns:a16="http://schemas.microsoft.com/office/drawing/2014/main" id="{3961FD53-E46A-4C16-A3FE-C0363E1D9C1D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r="10176" b="2"/>
          <a:stretch/>
        </p:blipFill>
        <p:spPr bwMode="auto">
          <a:xfrm>
            <a:off x="7162101" y="1567576"/>
            <a:ext cx="2955798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613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295A35-850D-40BC-8C5D-414152763D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E9C9C0-AB6E-4179-8E93-9B3D5AB974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764DC12-D8D1-4EA4-96E6-4D1F8DDC47F7}"/>
              </a:ext>
            </a:extLst>
          </p:cNvPr>
          <p:cNvSpPr txBox="1"/>
          <p:nvPr/>
        </p:nvSpPr>
        <p:spPr>
          <a:xfrm>
            <a:off x="8349916" y="378000"/>
            <a:ext cx="38420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i="0" dirty="0">
                <a:effectLst/>
                <a:latin typeface="Roboto"/>
              </a:rPr>
              <a:t>Prsní nádorová buňka </a:t>
            </a:r>
            <a:r>
              <a:rPr lang="cs-CZ" sz="1600" b="1" i="0" dirty="0" err="1">
                <a:effectLst/>
                <a:latin typeface="Roboto"/>
              </a:rPr>
              <a:t>invaduje</a:t>
            </a:r>
            <a:r>
              <a:rPr lang="cs-CZ" sz="1600" b="1" i="0" dirty="0">
                <a:effectLst/>
                <a:latin typeface="Roboto"/>
              </a:rPr>
              <a:t> cévu</a:t>
            </a:r>
            <a:endParaRPr lang="en-US" sz="1600" b="1" i="0" dirty="0">
              <a:effectLst/>
              <a:latin typeface="Roboto"/>
            </a:endParaRPr>
          </a:p>
          <a:p>
            <a:endParaRPr lang="cs-CZ" sz="1600" b="0" i="0" dirty="0">
              <a:solidFill>
                <a:srgbClr val="030303"/>
              </a:solidFill>
              <a:effectLst/>
              <a:latin typeface="Roboto"/>
            </a:endParaRPr>
          </a:p>
          <a:p>
            <a:r>
              <a:rPr lang="en-US" sz="1600" b="0" i="0" dirty="0">
                <a:solidFill>
                  <a:srgbClr val="030303"/>
                </a:solidFill>
                <a:effectLst/>
                <a:latin typeface="Roboto"/>
              </a:rPr>
              <a:t>Andrew D. Wong and Peter C. </a:t>
            </a:r>
            <a:r>
              <a:rPr lang="en-US" sz="1600" b="0" i="0" dirty="0" err="1">
                <a:solidFill>
                  <a:srgbClr val="030303"/>
                </a:solidFill>
                <a:effectLst/>
                <a:latin typeface="Roboto"/>
              </a:rPr>
              <a:t>Searson</a:t>
            </a:r>
            <a:r>
              <a:rPr lang="en-US" sz="1600" b="0" i="0" dirty="0">
                <a:solidFill>
                  <a:srgbClr val="030303"/>
                </a:solidFill>
                <a:effectLst/>
                <a:latin typeface="Roboto"/>
              </a:rPr>
              <a:t>, Cancer Research September 1, 2014 74:4937-4945; Published </a:t>
            </a:r>
            <a:r>
              <a:rPr lang="en-US" sz="1600" b="0" i="0" dirty="0" err="1">
                <a:solidFill>
                  <a:srgbClr val="030303"/>
                </a:solidFill>
                <a:effectLst/>
                <a:latin typeface="Roboto"/>
              </a:rPr>
              <a:t>OnlineFirst</a:t>
            </a:r>
            <a:r>
              <a:rPr lang="en-US" sz="1600" b="0" i="0" dirty="0">
                <a:solidFill>
                  <a:srgbClr val="030303"/>
                </a:solidFill>
                <a:effectLst/>
                <a:latin typeface="Roboto"/>
              </a:rPr>
              <a:t> June 26, 2014; doi:10.1158/0008-5472.CAN-14-1042</a:t>
            </a:r>
            <a:endParaRPr lang="cs-CZ" sz="1600" dirty="0"/>
          </a:p>
        </p:txBody>
      </p:sp>
      <p:pic>
        <p:nvPicPr>
          <p:cNvPr id="6" name="Breast cancer cell invades artificial blood vessel">
            <a:hlinkClick r:id="" action="ppaction://media"/>
            <a:extLst>
              <a:ext uri="{FF2B5EF4-FFF2-40B4-BE49-F238E27FC236}">
                <a16:creationId xmlns:a16="http://schemas.microsoft.com/office/drawing/2014/main" id="{54D909A8-5088-43A2-9871-2B06DCE30F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405" end="94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8257256" cy="464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1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4D7EC9-8EBC-42EB-A21C-0563DD1E3E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413051-26F1-45A4-93DC-711E1F32CF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D4239C-3E97-4744-B59E-8DEB65F2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Migra</a:t>
            </a:r>
            <a:r>
              <a:rPr lang="cs-CZ" sz="3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ční</a:t>
            </a:r>
            <a:r>
              <a:rPr lang="en-US" sz="3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200" kern="1200" dirty="0">
                <a:solidFill>
                  <a:schemeClr val="accent1"/>
                </a:solidFill>
              </a:rPr>
              <a:t>feno</a:t>
            </a:r>
            <a:r>
              <a:rPr lang="en-US" sz="32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typ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BDE6B42-956D-431B-BA39-302F19EB4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507782" cy="4139998"/>
          </a:xfrm>
        </p:spPr>
        <p:txBody>
          <a:bodyPr/>
          <a:lstStyle/>
          <a:p>
            <a:pPr marL="285750" indent="-22860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</a:rPr>
              <a:t>Migraci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buněk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lze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rozdělit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migrac</a:t>
            </a:r>
            <a:r>
              <a:rPr lang="cs-CZ" sz="1400" dirty="0">
                <a:effectLst/>
              </a:rPr>
              <a:t>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jednotlivých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buněk</a:t>
            </a:r>
            <a:r>
              <a:rPr lang="en-US" sz="1400" dirty="0">
                <a:effectLst/>
              </a:rPr>
              <a:t> (</a:t>
            </a:r>
            <a:r>
              <a:rPr lang="en-US" sz="1400" b="1" dirty="0" err="1">
                <a:effectLst/>
              </a:rPr>
              <a:t>mezenchymální</a:t>
            </a:r>
            <a:r>
              <a:rPr lang="en-US" sz="1400" dirty="0">
                <a:effectLst/>
              </a:rPr>
              <a:t>, </a:t>
            </a:r>
            <a:r>
              <a:rPr lang="en-US" sz="1400" b="1" dirty="0" err="1">
                <a:effectLst/>
              </a:rPr>
              <a:t>améboidní</a:t>
            </a:r>
            <a:r>
              <a:rPr lang="en-US" sz="1400" dirty="0">
                <a:effectLst/>
              </a:rPr>
              <a:t>) a </a:t>
            </a:r>
            <a:r>
              <a:rPr lang="en-US" sz="1400" dirty="0" err="1">
                <a:effectLst/>
              </a:rPr>
              <a:t>způsoby</a:t>
            </a:r>
            <a:r>
              <a:rPr lang="en-US" sz="1400" dirty="0">
                <a:effectLst/>
              </a:rPr>
              <a:t> </a:t>
            </a:r>
            <a:r>
              <a:rPr lang="en-US" sz="1400" b="1" dirty="0" err="1">
                <a:effectLst/>
              </a:rPr>
              <a:t>kolektivní</a:t>
            </a:r>
            <a:r>
              <a:rPr lang="en-US" sz="1400" b="1" dirty="0">
                <a:effectLst/>
              </a:rPr>
              <a:t> </a:t>
            </a:r>
            <a:r>
              <a:rPr lang="en-US" sz="1400" b="1" dirty="0" err="1">
                <a:effectLst/>
              </a:rPr>
              <a:t>migrace</a:t>
            </a:r>
            <a:r>
              <a:rPr lang="en-US" sz="1400" b="1" dirty="0">
                <a:effectLst/>
              </a:rPr>
              <a:t> </a:t>
            </a:r>
            <a:r>
              <a:rPr lang="en-US" sz="1400" dirty="0">
                <a:effectLst/>
              </a:rPr>
              <a:t>(</a:t>
            </a:r>
            <a:r>
              <a:rPr lang="en-US" sz="1400" dirty="0" err="1">
                <a:effectLst/>
              </a:rPr>
              <a:t>buněčné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řetězce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vrstvy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shluky</a:t>
            </a:r>
            <a:r>
              <a:rPr lang="en-US" sz="1400" dirty="0">
                <a:effectLst/>
              </a:rPr>
              <a:t>).</a:t>
            </a:r>
          </a:p>
          <a:p>
            <a:pPr marL="285750" indent="-22860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Tyto </a:t>
            </a:r>
            <a:r>
              <a:rPr lang="en-US" sz="1400" dirty="0" err="1">
                <a:effectLst/>
              </a:rPr>
              <a:t>způsoby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migrace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jsou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spojeny</a:t>
            </a:r>
            <a:r>
              <a:rPr lang="en-US" sz="1400" dirty="0">
                <a:effectLst/>
              </a:rPr>
              <a:t> s </a:t>
            </a:r>
            <a:r>
              <a:rPr lang="en-US" sz="1400" dirty="0" err="1">
                <a:effectLst/>
              </a:rPr>
              <a:t>energetickým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stavem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buněk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charakteristickou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strukturou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cytoskeletu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specifickým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využitím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integrinů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enzymů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rozkládajících</a:t>
            </a:r>
            <a:r>
              <a:rPr lang="en-US" sz="1400" dirty="0">
                <a:effectLst/>
              </a:rPr>
              <a:t> matrix a </a:t>
            </a:r>
            <a:r>
              <a:rPr lang="en-US" sz="1400" dirty="0" err="1">
                <a:effectLst/>
              </a:rPr>
              <a:t>adhezních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molekul</a:t>
            </a:r>
            <a:r>
              <a:rPr lang="en-US" sz="1400" dirty="0">
                <a:effectLst/>
              </a:rPr>
              <a:t>.</a:t>
            </a:r>
            <a:endParaRPr lang="cs-CZ" sz="1400" dirty="0">
              <a:effectLst/>
            </a:endParaRPr>
          </a:p>
          <a:p>
            <a:pPr marL="285750" indent="-22860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b="1" dirty="0"/>
              <a:t>E</a:t>
            </a:r>
            <a:r>
              <a:rPr lang="en-US" sz="1400" b="1" dirty="0" err="1"/>
              <a:t>pitel</a:t>
            </a:r>
            <a:r>
              <a:rPr lang="cs-CZ" sz="1400" b="1" dirty="0" err="1"/>
              <a:t>ovo</a:t>
            </a:r>
            <a:r>
              <a:rPr lang="en-US" sz="1400" b="1" dirty="0"/>
              <a:t>-</a:t>
            </a:r>
            <a:r>
              <a:rPr lang="en-US" sz="1400" b="1" dirty="0" err="1"/>
              <a:t>mezenchym</a:t>
            </a:r>
            <a:r>
              <a:rPr lang="cs-CZ" sz="1400" b="1" dirty="0" err="1"/>
              <a:t>ová</a:t>
            </a:r>
            <a:r>
              <a:rPr lang="en-US" sz="1400" b="1" dirty="0"/>
              <a:t> </a:t>
            </a:r>
            <a:r>
              <a:rPr lang="cs-CZ" sz="1400" b="1" dirty="0"/>
              <a:t>tranzice</a:t>
            </a:r>
            <a:r>
              <a:rPr lang="en-US" sz="1400" b="1" dirty="0"/>
              <a:t> (EMT).</a:t>
            </a:r>
            <a:endParaRPr lang="en-US" sz="1400" b="1" dirty="0">
              <a:effectLst/>
            </a:endParaRPr>
          </a:p>
          <a:p>
            <a:pPr marL="285750" indent="-228600" defTabSz="9144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M</a:t>
            </a:r>
            <a:r>
              <a:rPr lang="en-US" sz="1400" dirty="0" err="1">
                <a:effectLst/>
              </a:rPr>
              <a:t>ezenchymální</a:t>
            </a:r>
            <a:r>
              <a:rPr lang="cs-CZ" sz="1400" dirty="0">
                <a:effectLst/>
              </a:rPr>
              <a:t> typ migrace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buněk</a:t>
            </a:r>
            <a:r>
              <a:rPr lang="en-US" sz="1400" dirty="0">
                <a:effectLst/>
              </a:rPr>
              <a:t> je </a:t>
            </a:r>
            <a:r>
              <a:rPr lang="en-US" sz="1400" dirty="0" err="1">
                <a:effectLst/>
              </a:rPr>
              <a:t>způsob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pohybu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který</a:t>
            </a:r>
            <a:r>
              <a:rPr lang="en-US" sz="1400" dirty="0">
                <a:effectLst/>
              </a:rPr>
              <a:t> se </a:t>
            </a:r>
            <a:r>
              <a:rPr lang="en-US" sz="1400" dirty="0" err="1">
                <a:effectLst/>
              </a:rPr>
              <a:t>vyznačuje</a:t>
            </a:r>
            <a:r>
              <a:rPr lang="en-US" sz="1400" dirty="0">
                <a:effectLst/>
              </a:rPr>
              <a:t> pro</a:t>
            </a:r>
            <a:r>
              <a:rPr lang="cs-CZ" sz="1400" dirty="0">
                <a:effectLst/>
              </a:rPr>
              <a:t>táhlým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vřetenovitým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tvarem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buněk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vysokou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polarizací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buněk</a:t>
            </a:r>
            <a:r>
              <a:rPr lang="en-US" sz="1400" dirty="0">
                <a:effectLst/>
              </a:rPr>
              <a:t> a v </a:t>
            </a:r>
            <a:r>
              <a:rPr lang="en-US" sz="1400" dirty="0" err="1">
                <a:effectLst/>
              </a:rPr>
              <a:t>případě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příliš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těsných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prostor</a:t>
            </a:r>
            <a:r>
              <a:rPr lang="en-US" sz="1400" dirty="0">
                <a:effectLst/>
              </a:rPr>
              <a:t> v ECM </a:t>
            </a:r>
            <a:r>
              <a:rPr lang="en-US" sz="1400" dirty="0" err="1">
                <a:effectLst/>
              </a:rPr>
              <a:t>proteolytickou</a:t>
            </a:r>
            <a:r>
              <a:rPr lang="en-US" sz="1400" dirty="0">
                <a:effectLst/>
              </a:rPr>
              <a:t> </a:t>
            </a:r>
            <a:r>
              <a:rPr lang="cs-CZ" sz="1400" dirty="0">
                <a:effectLst/>
              </a:rPr>
              <a:t>degradací</a:t>
            </a:r>
            <a:r>
              <a:rPr lang="en-US" sz="1400" dirty="0">
                <a:effectLst/>
              </a:rPr>
              <a:t> ECM </a:t>
            </a:r>
            <a:r>
              <a:rPr lang="en-US" sz="1400" dirty="0" err="1">
                <a:effectLst/>
              </a:rPr>
              <a:t>matrixovými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metaloproteinázami</a:t>
            </a:r>
            <a:r>
              <a:rPr lang="en-US" sz="1400" dirty="0">
                <a:effectLst/>
              </a:rPr>
              <a:t> a </a:t>
            </a:r>
            <a:r>
              <a:rPr lang="en-US" sz="1400" dirty="0" err="1">
                <a:effectLst/>
              </a:rPr>
              <a:t>serinovými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proteázami</a:t>
            </a:r>
            <a:r>
              <a:rPr lang="en-US" sz="1400" dirty="0">
                <a:effectLst/>
              </a:rPr>
              <a:t>. </a:t>
            </a:r>
            <a:r>
              <a:rPr lang="cs-CZ" sz="1400" dirty="0">
                <a:effectLst/>
              </a:rPr>
              <a:t>M</a:t>
            </a:r>
            <a:r>
              <a:rPr lang="en-US" sz="1400" dirty="0" err="1">
                <a:effectLst/>
              </a:rPr>
              <a:t>itochondrie</a:t>
            </a:r>
            <a:r>
              <a:rPr lang="en-US" sz="1400" dirty="0">
                <a:effectLst/>
              </a:rPr>
              <a:t> </a:t>
            </a:r>
            <a:r>
              <a:rPr lang="cs-CZ" sz="1400" dirty="0">
                <a:effectLst/>
              </a:rPr>
              <a:t>jsou lokalizovány </a:t>
            </a:r>
            <a:r>
              <a:rPr lang="en-US" sz="1400" dirty="0" err="1">
                <a:effectLst/>
              </a:rPr>
              <a:t>na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předním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okraji</a:t>
            </a:r>
            <a:r>
              <a:rPr lang="en-US" sz="1400" dirty="0">
                <a:effectLst/>
              </a:rPr>
              <a:t>, aby </a:t>
            </a:r>
            <a:r>
              <a:rPr lang="en-US" sz="1400" dirty="0" err="1">
                <a:effectLst/>
              </a:rPr>
              <a:t>podpořily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migraci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buněk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tím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že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poskytují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lokální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zdroje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energie</a:t>
            </a:r>
            <a:r>
              <a:rPr lang="en-US" sz="1400" dirty="0">
                <a:effectLst/>
              </a:rPr>
              <a:t>.</a:t>
            </a:r>
            <a:endParaRPr lang="cs-CZ" dirty="0"/>
          </a:p>
        </p:txBody>
      </p:sp>
      <p:pic>
        <p:nvPicPr>
          <p:cNvPr id="6" name="Zástupný obsah 15">
            <a:extLst>
              <a:ext uri="{FF2B5EF4-FFF2-40B4-BE49-F238E27FC236}">
                <a16:creationId xmlns:a16="http://schemas.microsoft.com/office/drawing/2014/main" id="{89CF5A9A-8BD8-46EB-AF51-5604FC2E9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72" y="2173386"/>
            <a:ext cx="5595893" cy="271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174AC1F-DD65-46BC-9FCB-F620B5234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0938AC-5C40-4F8C-B306-22673E715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en-GB" altLang="cs-CZ" noProof="0" smtClean="0"/>
              <a:pPr>
                <a:spcAft>
                  <a:spcPts val="600"/>
                </a:spcAft>
              </a:pPr>
              <a:t>5</a:t>
            </a:fld>
            <a:endParaRPr lang="en-GB" alt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8C78F6-4D3A-46D1-84BB-F2CDBA8F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 fontScale="90000"/>
          </a:bodyPr>
          <a:lstStyle/>
          <a:p>
            <a:r>
              <a:rPr lang="en-US" sz="2200" b="1" dirty="0" err="1"/>
              <a:t>Genomická</a:t>
            </a:r>
            <a:r>
              <a:rPr lang="en-US" sz="2200" b="1" dirty="0"/>
              <a:t> </a:t>
            </a:r>
            <a:r>
              <a:rPr lang="en-US" sz="2200" b="1" dirty="0" err="1"/>
              <a:t>nestabilita</a:t>
            </a:r>
            <a:r>
              <a:rPr lang="en-US" sz="2200" b="1" dirty="0"/>
              <a:t> a </a:t>
            </a:r>
            <a:r>
              <a:rPr lang="en-US" sz="2200" b="1" dirty="0" err="1"/>
              <a:t>epigenetické</a:t>
            </a:r>
            <a:r>
              <a:rPr lang="en-US" sz="2200" b="1" dirty="0"/>
              <a:t> </a:t>
            </a:r>
            <a:r>
              <a:rPr lang="en-US" sz="2200" b="1" dirty="0" err="1"/>
              <a:t>přeprogramování</a:t>
            </a:r>
            <a:br>
              <a:rPr lang="en-US" sz="2200" b="1" dirty="0"/>
            </a:br>
            <a:endParaRPr lang="cs-CZ" sz="22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D5A8DAF-F69D-4E58-A592-9A752F485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96" y="1837039"/>
            <a:ext cx="4689311" cy="3305964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ED8B7BC3-E043-4DCA-BDBE-3BC7542636D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66000" y="1309816"/>
            <a:ext cx="5619470" cy="4586118"/>
          </a:xfrm>
        </p:spPr>
        <p:txBody>
          <a:bodyPr/>
          <a:lstStyle/>
          <a:p>
            <a:pPr marL="72000" indent="0">
              <a:lnSpc>
                <a:spcPct val="150000"/>
              </a:lnSpc>
              <a:buNone/>
            </a:pPr>
            <a:r>
              <a:rPr lang="cs-CZ" sz="1400" b="1" dirty="0"/>
              <a:t>Genetické změny </a:t>
            </a:r>
            <a:r>
              <a:rPr lang="cs-CZ" sz="1400" dirty="0"/>
              <a:t>mohou vzniknout</a:t>
            </a:r>
          </a:p>
          <a:p>
            <a:pPr marL="72000" indent="0">
              <a:lnSpc>
                <a:spcPct val="150000"/>
              </a:lnSpc>
              <a:buNone/>
            </a:pPr>
            <a:r>
              <a:rPr lang="en-US" sz="1400" dirty="0"/>
              <a:t>(1) </a:t>
            </a:r>
            <a:r>
              <a:rPr lang="cs-CZ" sz="1400" dirty="0"/>
              <a:t>vinou interních chyb při replikaci DNA a dělení buněk</a:t>
            </a:r>
          </a:p>
          <a:p>
            <a:pPr marL="72000" indent="0">
              <a:lnSpc>
                <a:spcPct val="150000"/>
              </a:lnSpc>
              <a:buNone/>
            </a:pPr>
            <a:r>
              <a:rPr lang="en-US" sz="1400" dirty="0"/>
              <a:t>(2</a:t>
            </a:r>
            <a:r>
              <a:rPr lang="cs-CZ" sz="1400" dirty="0"/>
              <a:t>) jako následek vystavení externím faktorům </a:t>
            </a:r>
            <a:r>
              <a:rPr lang="cs-CZ" sz="1400" b="1" dirty="0"/>
              <a:t>(karcinogenům)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fyzikální – např. </a:t>
            </a:r>
            <a:r>
              <a:rPr lang="en-US" sz="1400" dirty="0"/>
              <a:t>UV a </a:t>
            </a:r>
            <a:r>
              <a:rPr lang="en-US" sz="1400" dirty="0" err="1"/>
              <a:t>ioni</a:t>
            </a:r>
            <a:r>
              <a:rPr lang="cs-CZ" sz="1400" dirty="0"/>
              <a:t>zující záření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chemic</a:t>
            </a:r>
            <a:r>
              <a:rPr lang="cs-CZ" sz="1400" dirty="0" err="1"/>
              <a:t>ké</a:t>
            </a:r>
            <a:r>
              <a:rPr lang="en-US" sz="1400" dirty="0"/>
              <a:t> – organic</a:t>
            </a:r>
            <a:r>
              <a:rPr lang="cs-CZ" sz="1400" dirty="0" err="1"/>
              <a:t>ké</a:t>
            </a:r>
            <a:r>
              <a:rPr lang="cs-CZ" sz="1400" dirty="0"/>
              <a:t> sloučeniny,</a:t>
            </a:r>
            <a:r>
              <a:rPr lang="en-US" sz="1400" dirty="0"/>
              <a:t> toxin</a:t>
            </a:r>
            <a:r>
              <a:rPr lang="cs-CZ" sz="1400" dirty="0"/>
              <a:t>y</a:t>
            </a:r>
            <a:r>
              <a:rPr lang="en-US" sz="1400" dirty="0"/>
              <a:t>, </a:t>
            </a:r>
            <a:r>
              <a:rPr lang="cs-CZ" sz="1400" dirty="0"/>
              <a:t>těžké kovy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biologic</a:t>
            </a:r>
            <a:r>
              <a:rPr lang="cs-CZ" sz="1400" dirty="0" err="1"/>
              <a:t>ké</a:t>
            </a:r>
            <a:r>
              <a:rPr lang="en-US" sz="1400" dirty="0"/>
              <a:t> – </a:t>
            </a:r>
            <a:r>
              <a:rPr lang="cs-CZ" sz="1400" dirty="0"/>
              <a:t>některé</a:t>
            </a:r>
            <a:r>
              <a:rPr lang="en-US" sz="1400" dirty="0"/>
              <a:t> RNA a DNA </a:t>
            </a:r>
            <a:r>
              <a:rPr lang="en-US" sz="1400" dirty="0" err="1"/>
              <a:t>vir</a:t>
            </a:r>
            <a:r>
              <a:rPr lang="cs-CZ" sz="1400" dirty="0"/>
              <a:t>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400" b="1" dirty="0"/>
              <a:t> Epigenetické změny </a:t>
            </a:r>
            <a:r>
              <a:rPr lang="cs-CZ" sz="1400" dirty="0"/>
              <a:t>mohou přispívat k získání charakteristických onkogenních znaků během maligní progrese.</a:t>
            </a:r>
          </a:p>
          <a:p>
            <a:pPr marL="171450" indent="-171450">
              <a:lnSpc>
                <a:spcPct val="150000"/>
              </a:lnSpc>
            </a:pPr>
            <a:r>
              <a:rPr lang="cs-CZ" sz="1400" dirty="0"/>
              <a:t>epigenetické změny zprostředkované hypoxií</a:t>
            </a:r>
          </a:p>
          <a:p>
            <a:pPr marL="171450" indent="-171450">
              <a:lnSpc>
                <a:spcPct val="150000"/>
              </a:lnSpc>
            </a:pPr>
            <a:r>
              <a:rPr lang="cs-CZ" sz="1400" dirty="0"/>
              <a:t>epigenetické změny zprostředkované kyselým mikroprostředím nádoru</a:t>
            </a:r>
          </a:p>
          <a:p>
            <a:pPr marL="171450" indent="-171450">
              <a:lnSpc>
                <a:spcPct val="150000"/>
              </a:lnSpc>
            </a:pPr>
            <a:r>
              <a:rPr lang="cs-CZ" sz="1400" dirty="0"/>
              <a:t>motivy extracelulární matrix (ECM) nebo signalizace vyvolaná tuhostí ECM</a:t>
            </a:r>
          </a:p>
        </p:txBody>
      </p:sp>
    </p:spTree>
    <p:extLst>
      <p:ext uri="{BB962C8B-B14F-4D97-AF65-F5344CB8AC3E}">
        <p14:creationId xmlns:p14="http://schemas.microsoft.com/office/powerpoint/2010/main" val="2114971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8C740D-FE22-49AB-BAB0-FA502AC0E8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9DB677-41F5-4CFF-BBF6-8FEF75F4F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pic>
        <p:nvPicPr>
          <p:cNvPr id="4" name="41598_2018_30408_MOESM2_ESM">
            <a:hlinkClick r:id="" action="ppaction://media"/>
            <a:extLst>
              <a:ext uri="{FF2B5EF4-FFF2-40B4-BE49-F238E27FC236}">
                <a16:creationId xmlns:a16="http://schemas.microsoft.com/office/drawing/2014/main" id="{E4329945-D391-40CF-A984-46BC35BC2E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6853881" cy="685388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2154F3-45E9-4C92-830C-3D1E4C25EB53}"/>
              </a:ext>
            </a:extLst>
          </p:cNvPr>
          <p:cNvSpPr txBox="1"/>
          <p:nvPr/>
        </p:nvSpPr>
        <p:spPr>
          <a:xfrm>
            <a:off x="6991865" y="311487"/>
            <a:ext cx="4466967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+mj-lt"/>
              </a:rPr>
              <a:t>Migrace mezenchymální buňky v kolagenové matrici. Buňky byly vloženy do hovězího kolagenového gelu (1 mg/ml) a pozorovány pomocí koherencí řízeného holografického mikroskopu (CCHM). </a:t>
            </a:r>
          </a:p>
          <a:p>
            <a:r>
              <a:rPr lang="cs-CZ" sz="900" dirty="0" err="1">
                <a:latin typeface="+mj-lt"/>
              </a:rPr>
              <a:t>Tolde</a:t>
            </a:r>
            <a:r>
              <a:rPr lang="cs-CZ" sz="900" dirty="0">
                <a:latin typeface="+mj-lt"/>
              </a:rPr>
              <a:t> 2018 </a:t>
            </a:r>
            <a:r>
              <a:rPr lang="cs-CZ" sz="900" dirty="0">
                <a:latin typeface="+mj-lt"/>
                <a:hlinkClick r:id="rId5"/>
              </a:rPr>
              <a:t>https://doi.org/10.1038/s41598-018-30408-7</a:t>
            </a:r>
            <a:endParaRPr lang="cs-CZ" sz="900" dirty="0">
              <a:latin typeface="+mj-lt"/>
            </a:endParaRPr>
          </a:p>
          <a:p>
            <a:endParaRPr lang="cs-CZ" sz="900" dirty="0">
              <a:latin typeface="+mj-lt"/>
            </a:endParaRPr>
          </a:p>
          <a:p>
            <a:endParaRPr lang="cs-CZ" sz="900" dirty="0">
              <a:latin typeface="+mj-lt"/>
            </a:endParaRPr>
          </a:p>
          <a:p>
            <a:r>
              <a:rPr lang="cs-CZ" sz="1200" b="1" dirty="0">
                <a:latin typeface="+mj-lt"/>
              </a:rPr>
              <a:t>Charakteristiky mezenchymálního pohybu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+mj-lt"/>
              </a:rPr>
              <a:t>vřetenovitá morfologie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+mj-lt"/>
              </a:rPr>
              <a:t>pseudopodia</a:t>
            </a:r>
            <a:r>
              <a:rPr lang="cs-CZ" sz="1200" dirty="0">
                <a:latin typeface="+mj-lt"/>
              </a:rPr>
              <a:t> (vznik závisí na polymerizaci aktinu)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+mj-lt"/>
              </a:rPr>
              <a:t>adheze k substrátu</a:t>
            </a:r>
          </a:p>
          <a:p>
            <a:endParaRPr lang="cs-CZ" sz="1200" dirty="0">
              <a:latin typeface="+mj-lt"/>
            </a:endParaRPr>
          </a:p>
          <a:p>
            <a:r>
              <a:rPr lang="cs-CZ" sz="1200" dirty="0">
                <a:latin typeface="+mj-lt"/>
              </a:rPr>
              <a:t>Vytváří koordinované působení MMP a </a:t>
            </a:r>
            <a:r>
              <a:rPr lang="cs-CZ" sz="1200" dirty="0" err="1">
                <a:latin typeface="+mj-lt"/>
              </a:rPr>
              <a:t>aktomyozinových</a:t>
            </a:r>
            <a:r>
              <a:rPr lang="cs-CZ" sz="1200" dirty="0">
                <a:latin typeface="+mj-lt"/>
              </a:rPr>
              <a:t> mechanismů, které "dláždí cestu„.</a:t>
            </a:r>
          </a:p>
        </p:txBody>
      </p:sp>
    </p:spTree>
    <p:extLst>
      <p:ext uri="{BB962C8B-B14F-4D97-AF65-F5344CB8AC3E}">
        <p14:creationId xmlns:p14="http://schemas.microsoft.com/office/powerpoint/2010/main" val="227719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950106-503B-4CF8-B7DE-4C6A52C728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B8A943D-E571-4D7B-B2C7-44560499B966}"/>
              </a:ext>
            </a:extLst>
          </p:cNvPr>
          <p:cNvSpPr txBox="1"/>
          <p:nvPr/>
        </p:nvSpPr>
        <p:spPr>
          <a:xfrm>
            <a:off x="666000" y="4997638"/>
            <a:ext cx="1160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latin typeface="+mj-lt"/>
              </a:rPr>
              <a:t>Nucleus</a:t>
            </a:r>
            <a:r>
              <a:rPr lang="cs-CZ" sz="1600" b="1" dirty="0">
                <a:latin typeface="+mj-lt"/>
              </a:rPr>
              <a:t> </a:t>
            </a:r>
            <a:r>
              <a:rPr lang="cs-CZ" sz="1600" b="1" dirty="0" err="1">
                <a:latin typeface="+mj-lt"/>
              </a:rPr>
              <a:t>stiffness</a:t>
            </a:r>
            <a:r>
              <a:rPr lang="cs-CZ" sz="1600" b="1" dirty="0">
                <a:latin typeface="+mj-lt"/>
              </a:rPr>
              <a:t>. lamin A/C as </a:t>
            </a:r>
            <a:r>
              <a:rPr lang="cs-CZ" sz="1600" b="1" dirty="0" err="1">
                <a:latin typeface="+mj-lt"/>
              </a:rPr>
              <a:t>limiting</a:t>
            </a:r>
            <a:r>
              <a:rPr lang="cs-CZ" sz="1600" b="1" dirty="0">
                <a:latin typeface="+mj-lt"/>
              </a:rPr>
              <a:t> </a:t>
            </a:r>
            <a:r>
              <a:rPr lang="cs-CZ" sz="1600" b="1" dirty="0" err="1">
                <a:latin typeface="+mj-lt"/>
              </a:rPr>
              <a:t>factor</a:t>
            </a:r>
            <a:r>
              <a:rPr lang="cs-CZ" sz="1600" b="1" dirty="0">
                <a:latin typeface="+mj-lt"/>
              </a:rPr>
              <a:t> in </a:t>
            </a:r>
            <a:r>
              <a:rPr lang="cs-CZ" sz="1600" b="1" dirty="0" err="1">
                <a:latin typeface="+mj-lt"/>
              </a:rPr>
              <a:t>migration</a:t>
            </a:r>
            <a:endParaRPr lang="cs-CZ" sz="1600" b="1" dirty="0">
              <a:latin typeface="+mj-lt"/>
            </a:endParaRPr>
          </a:p>
          <a:p>
            <a:endParaRPr lang="cs-CZ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We use combined AFM and side-view SPIM to study how forces correlate with nuclear shape change under compression in live cells</a:t>
            </a:r>
            <a:r>
              <a:rPr lang="cs-CZ" sz="1600" dirty="0">
                <a:latin typeface="+mj-lt"/>
              </a:rPr>
              <a:t>. </a:t>
            </a:r>
            <a:r>
              <a:rPr lang="cs-CZ" sz="1600" dirty="0">
                <a:latin typeface="+mj-lt"/>
                <a:hlinkClick r:id="rId4"/>
              </a:rPr>
              <a:t>https://twitter.com/C_M_Hobson/status/1227278696798539777</a:t>
            </a:r>
            <a:endParaRPr lang="cs-CZ" sz="1600" dirty="0">
              <a:latin typeface="+mj-lt"/>
            </a:endParaRPr>
          </a:p>
          <a:p>
            <a:r>
              <a:rPr lang="cs-CZ" sz="1600" dirty="0" err="1">
                <a:latin typeface="+mj-lt"/>
              </a:rPr>
              <a:t>Hobson</a:t>
            </a:r>
            <a:r>
              <a:rPr lang="cs-CZ" sz="1600" dirty="0">
                <a:latin typeface="+mj-lt"/>
              </a:rPr>
              <a:t> 2020 </a:t>
            </a:r>
            <a:r>
              <a:rPr lang="cs-CZ" sz="1600" dirty="0">
                <a:latin typeface="+mj-lt"/>
                <a:hlinkClick r:id="rId5"/>
              </a:rPr>
              <a:t>https://doi.org/10.1091/mbc.E20-01-0073</a:t>
            </a:r>
            <a:r>
              <a:rPr lang="cs-CZ" sz="1600" dirty="0">
                <a:latin typeface="+mj-lt"/>
              </a:rPr>
              <a:t> </a:t>
            </a:r>
          </a:p>
          <a:p>
            <a:endParaRPr lang="cs-CZ" sz="1600" dirty="0">
              <a:latin typeface="+mj-lt"/>
            </a:endParaRPr>
          </a:p>
          <a:p>
            <a:endParaRPr lang="cs-CZ" sz="1600" dirty="0" err="1">
              <a:latin typeface="+mj-lt"/>
            </a:endParaRPr>
          </a:p>
        </p:txBody>
      </p:sp>
      <p:pic>
        <p:nvPicPr>
          <p:cNvPr id="5" name="Preprint number 3 is up! We use combined AFM and side-view SPIM to study how forces correlate with nuclear shape change under compression in live cell">
            <a:hlinkClick r:id="" action="ppaction://media"/>
            <a:extLst>
              <a:ext uri="{FF2B5EF4-FFF2-40B4-BE49-F238E27FC236}">
                <a16:creationId xmlns:a16="http://schemas.microsoft.com/office/drawing/2014/main" id="{6E4FED6D-1EC3-404E-A2F6-22DB21606F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6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FFD689-7CCD-44C4-BF91-55A99BCAC2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C521DE-DAFC-4E57-9642-E4DCFA1AB3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52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EE9A0E-75F8-465D-9102-11255665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400" dirty="0"/>
              <a:t>Invaze a metastázování</a:t>
            </a:r>
            <a:endParaRPr lang="cs-CZ" sz="2200" dirty="0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2BE57019-28CD-4C41-BB7C-D56E2D9B791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00" y="1820530"/>
            <a:ext cx="5219998" cy="390194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D073C08-90DD-4A8E-8ACF-31F3BC8A33F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5939998" y="945788"/>
            <a:ext cx="5219998" cy="413999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US" sz="5600" dirty="0" err="1"/>
              <a:t>Nádory</a:t>
            </a:r>
            <a:r>
              <a:rPr lang="en-US" sz="5600" dirty="0"/>
              <a:t> </a:t>
            </a:r>
            <a:r>
              <a:rPr lang="en-US" sz="5600" dirty="0" err="1"/>
              <a:t>narušující</a:t>
            </a:r>
            <a:r>
              <a:rPr lang="en-US" sz="5600" dirty="0"/>
              <a:t> </a:t>
            </a:r>
            <a:r>
              <a:rPr lang="en-US" sz="5600" dirty="0" err="1"/>
              <a:t>bazální</a:t>
            </a:r>
            <a:r>
              <a:rPr lang="en-US" sz="5600" dirty="0"/>
              <a:t> </a:t>
            </a:r>
            <a:r>
              <a:rPr lang="en-US" sz="5600" dirty="0" err="1"/>
              <a:t>membránu</a:t>
            </a:r>
            <a:r>
              <a:rPr lang="en-US" sz="5600" dirty="0"/>
              <a:t> a </a:t>
            </a:r>
            <a:r>
              <a:rPr lang="en-US" sz="5600" dirty="0" err="1"/>
              <a:t>invadující</a:t>
            </a:r>
            <a:r>
              <a:rPr lang="en-US" sz="5600" dirty="0"/>
              <a:t> </a:t>
            </a:r>
            <a:r>
              <a:rPr lang="en-US" sz="5600" dirty="0" err="1"/>
              <a:t>tkáň</a:t>
            </a:r>
            <a:r>
              <a:rPr lang="en-US" sz="5600" dirty="0"/>
              <a:t> pod </a:t>
            </a:r>
            <a:r>
              <a:rPr lang="en-US" sz="5600" dirty="0" err="1"/>
              <a:t>ní</a:t>
            </a:r>
            <a:r>
              <a:rPr lang="en-US" sz="5600" dirty="0"/>
              <a:t> </a:t>
            </a:r>
            <a:r>
              <a:rPr lang="en-US" sz="5600" dirty="0" err="1"/>
              <a:t>jsou</a:t>
            </a:r>
            <a:r>
              <a:rPr lang="en-US" sz="5600" dirty="0"/>
              <a:t> </a:t>
            </a:r>
            <a:r>
              <a:rPr lang="en-US" sz="5600" dirty="0" err="1"/>
              <a:t>označovány</a:t>
            </a:r>
            <a:r>
              <a:rPr lang="en-US" sz="5600" dirty="0"/>
              <a:t> </a:t>
            </a:r>
            <a:r>
              <a:rPr lang="en-US" sz="5600" dirty="0" err="1"/>
              <a:t>jako</a:t>
            </a:r>
            <a:r>
              <a:rPr lang="en-US" sz="5600" dirty="0"/>
              <a:t> </a:t>
            </a:r>
            <a:r>
              <a:rPr lang="en-US" sz="5600" b="1" dirty="0" err="1"/>
              <a:t>maligní</a:t>
            </a:r>
            <a:r>
              <a:rPr lang="en-US" sz="5600" dirty="0"/>
              <a:t>. </a:t>
            </a:r>
            <a:endParaRPr lang="cs-CZ" sz="5600" dirty="0"/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US" sz="5600" dirty="0" err="1"/>
              <a:t>Pokročilejší</a:t>
            </a:r>
            <a:r>
              <a:rPr lang="en-US" sz="5600" dirty="0"/>
              <a:t> </a:t>
            </a:r>
            <a:r>
              <a:rPr lang="en-US" sz="5600" dirty="0" err="1"/>
              <a:t>fází</a:t>
            </a:r>
            <a:r>
              <a:rPr lang="en-US" sz="5600" dirty="0"/>
              <a:t> </a:t>
            </a:r>
            <a:r>
              <a:rPr lang="en-US" sz="5600" dirty="0" err="1"/>
              <a:t>vývoje</a:t>
            </a:r>
            <a:r>
              <a:rPr lang="en-US" sz="5600" dirty="0"/>
              <a:t> </a:t>
            </a:r>
            <a:r>
              <a:rPr lang="en-US" sz="5600" dirty="0" err="1"/>
              <a:t>onemocnění</a:t>
            </a:r>
            <a:r>
              <a:rPr lang="en-US" sz="5600" dirty="0"/>
              <a:t> je </a:t>
            </a:r>
            <a:r>
              <a:rPr lang="en-US" sz="5600" dirty="0" err="1"/>
              <a:t>metástázování</a:t>
            </a:r>
            <a:r>
              <a:rPr lang="en-US" sz="5600" dirty="0"/>
              <a:t>, </a:t>
            </a:r>
            <a:r>
              <a:rPr lang="en-US" sz="5600" dirty="0" err="1"/>
              <a:t>zakládání</a:t>
            </a:r>
            <a:r>
              <a:rPr lang="en-US" sz="5600" dirty="0"/>
              <a:t> </a:t>
            </a:r>
            <a:r>
              <a:rPr lang="en-US" sz="5600" dirty="0" err="1"/>
              <a:t>nádorových</a:t>
            </a:r>
            <a:r>
              <a:rPr lang="en-US" sz="5600" dirty="0"/>
              <a:t> </a:t>
            </a:r>
            <a:r>
              <a:rPr lang="en-US" sz="5600" dirty="0" err="1"/>
              <a:t>kolonií</a:t>
            </a:r>
            <a:r>
              <a:rPr lang="en-US" sz="5600" dirty="0"/>
              <a:t> v </a:t>
            </a:r>
            <a:r>
              <a:rPr lang="en-US" sz="5600" dirty="0" err="1"/>
              <a:t>dalších</a:t>
            </a:r>
            <a:r>
              <a:rPr lang="en-US" sz="5600" dirty="0"/>
              <a:t> </a:t>
            </a:r>
            <a:r>
              <a:rPr lang="en-US" sz="5600" dirty="0" err="1"/>
              <a:t>částech</a:t>
            </a:r>
            <a:r>
              <a:rPr lang="en-US" sz="5600" dirty="0"/>
              <a:t> </a:t>
            </a:r>
            <a:r>
              <a:rPr lang="en-US" sz="5600" dirty="0" err="1"/>
              <a:t>těla</a:t>
            </a:r>
            <a:r>
              <a:rPr lang="en-US" sz="5600" dirty="0"/>
              <a:t>. </a:t>
            </a:r>
            <a:r>
              <a:rPr lang="en-US" sz="5600" dirty="0" err="1"/>
              <a:t>Metastázy</a:t>
            </a:r>
            <a:r>
              <a:rPr lang="en-US" sz="5600" dirty="0"/>
              <a:t> </a:t>
            </a:r>
            <a:r>
              <a:rPr lang="en-US" sz="5600" dirty="0" err="1"/>
              <a:t>vyžadují</a:t>
            </a:r>
            <a:r>
              <a:rPr lang="en-US" sz="5600" dirty="0"/>
              <a:t> </a:t>
            </a:r>
            <a:r>
              <a:rPr lang="en-US" sz="5600" dirty="0" err="1"/>
              <a:t>nejen</a:t>
            </a:r>
            <a:r>
              <a:rPr lang="en-US" sz="5600" dirty="0"/>
              <a:t> </a:t>
            </a:r>
            <a:r>
              <a:rPr lang="en-US" sz="5600" b="1" dirty="0" err="1"/>
              <a:t>invazivitu</a:t>
            </a:r>
            <a:r>
              <a:rPr lang="en-US" sz="5600" dirty="0"/>
              <a:t>, ale </a:t>
            </a:r>
            <a:r>
              <a:rPr lang="en-US" sz="5600" dirty="0" err="1"/>
              <a:t>také</a:t>
            </a:r>
            <a:r>
              <a:rPr lang="en-US" sz="5600" dirty="0"/>
              <a:t> </a:t>
            </a:r>
            <a:r>
              <a:rPr lang="en-US" sz="5600" b="1" dirty="0" err="1"/>
              <a:t>motilitu</a:t>
            </a:r>
            <a:r>
              <a:rPr lang="cs-CZ" sz="5600" dirty="0"/>
              <a:t>,</a:t>
            </a:r>
            <a:r>
              <a:rPr lang="en-US" sz="5600" dirty="0"/>
              <a:t> a </a:t>
            </a:r>
            <a:r>
              <a:rPr lang="en-US" sz="5600" b="1" dirty="0" err="1"/>
              <a:t>adaptaci</a:t>
            </a:r>
            <a:r>
              <a:rPr lang="en-US" sz="5600" dirty="0"/>
              <a:t> </a:t>
            </a:r>
            <a:r>
              <a:rPr lang="en-US" sz="5600" dirty="0" err="1"/>
              <a:t>buněk</a:t>
            </a:r>
            <a:r>
              <a:rPr lang="en-US" sz="5600" dirty="0"/>
              <a:t> k </a:t>
            </a:r>
            <a:r>
              <a:rPr lang="en-US" sz="5600" dirty="0" err="1"/>
              <a:t>prostředí</a:t>
            </a:r>
            <a:r>
              <a:rPr lang="en-US" sz="5600" dirty="0"/>
              <a:t> </a:t>
            </a:r>
            <a:r>
              <a:rPr lang="en-US" sz="5600" dirty="0" err="1"/>
              <a:t>cizí</a:t>
            </a:r>
            <a:r>
              <a:rPr lang="en-US" sz="5600" dirty="0"/>
              <a:t> </a:t>
            </a:r>
            <a:r>
              <a:rPr lang="en-US" sz="5600" dirty="0" err="1"/>
              <a:t>tkáně</a:t>
            </a:r>
            <a:r>
              <a:rPr lang="en-US" sz="5600" dirty="0"/>
              <a:t>.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US" sz="5600" dirty="0" err="1"/>
              <a:t>Několik</a:t>
            </a:r>
            <a:r>
              <a:rPr lang="en-US" sz="5600" dirty="0"/>
              <a:t> </a:t>
            </a:r>
            <a:r>
              <a:rPr lang="en-US" sz="5600" dirty="0" err="1"/>
              <a:t>způsobů</a:t>
            </a:r>
            <a:r>
              <a:rPr lang="en-US" sz="5600" dirty="0"/>
              <a:t> </a:t>
            </a:r>
            <a:r>
              <a:rPr lang="en-US" sz="5600" dirty="0" err="1"/>
              <a:t>šíření</a:t>
            </a:r>
            <a:r>
              <a:rPr lang="en-US" sz="5600" dirty="0"/>
              <a:t>:</a:t>
            </a:r>
          </a:p>
          <a:p>
            <a:pPr marL="1215000" indent="-1143000">
              <a:lnSpc>
                <a:spcPct val="170000"/>
              </a:lnSpc>
              <a:spcAft>
                <a:spcPts val="600"/>
              </a:spcAft>
              <a:buAutoNum type="arabicPeriod"/>
            </a:pPr>
            <a:r>
              <a:rPr lang="en-US" sz="5600" b="1" dirty="0" err="1"/>
              <a:t>krví</a:t>
            </a:r>
            <a:r>
              <a:rPr lang="en-US" sz="5600" b="1" dirty="0"/>
              <a:t> </a:t>
            </a:r>
            <a:r>
              <a:rPr lang="en-US" sz="5600" dirty="0"/>
              <a:t>(</a:t>
            </a:r>
            <a:r>
              <a:rPr lang="en-US" sz="5600" dirty="0" err="1"/>
              <a:t>velmi</a:t>
            </a:r>
            <a:r>
              <a:rPr lang="en-US" sz="5600" dirty="0"/>
              <a:t> </a:t>
            </a:r>
            <a:r>
              <a:rPr lang="en-US" sz="5600" dirty="0" err="1"/>
              <a:t>často</a:t>
            </a:r>
            <a:r>
              <a:rPr lang="en-US" sz="5600" dirty="0"/>
              <a:t> </a:t>
            </a:r>
            <a:r>
              <a:rPr lang="en-US" sz="5600" dirty="0" err="1"/>
              <a:t>ve</a:t>
            </a:r>
            <a:r>
              <a:rPr lang="en-US" sz="5600" dirty="0"/>
              <a:t> </a:t>
            </a:r>
            <a:r>
              <a:rPr lang="en-US" sz="5600" dirty="0" err="1"/>
              <a:t>směru</a:t>
            </a:r>
            <a:r>
              <a:rPr lang="en-US" sz="5600" dirty="0"/>
              <a:t> </a:t>
            </a:r>
            <a:r>
              <a:rPr lang="en-US" sz="5600" dirty="0" err="1"/>
              <a:t>proudění</a:t>
            </a:r>
            <a:r>
              <a:rPr lang="en-US" sz="5600" dirty="0"/>
              <a:t>: z GIT do </a:t>
            </a:r>
            <a:r>
              <a:rPr lang="en-US" sz="5600" dirty="0" err="1"/>
              <a:t>jater</a:t>
            </a:r>
            <a:r>
              <a:rPr lang="en-US" sz="5600" dirty="0"/>
              <a:t>, </a:t>
            </a:r>
            <a:r>
              <a:rPr lang="en-US" sz="5600" dirty="0" err="1"/>
              <a:t>žilní</a:t>
            </a:r>
            <a:r>
              <a:rPr lang="en-US" sz="5600" dirty="0"/>
              <a:t> </a:t>
            </a:r>
            <a:r>
              <a:rPr lang="en-US" sz="5600" dirty="0" err="1"/>
              <a:t>krví</a:t>
            </a:r>
            <a:r>
              <a:rPr lang="en-US" sz="5600" dirty="0"/>
              <a:t> do </a:t>
            </a:r>
            <a:r>
              <a:rPr lang="en-US" sz="5600" dirty="0" err="1"/>
              <a:t>plic</a:t>
            </a:r>
            <a:r>
              <a:rPr lang="en-US" sz="5600" dirty="0"/>
              <a:t>, z </a:t>
            </a:r>
            <a:r>
              <a:rPr lang="en-US" sz="5600" dirty="0" err="1"/>
              <a:t>plic</a:t>
            </a:r>
            <a:r>
              <a:rPr lang="en-US" sz="5600" dirty="0"/>
              <a:t> </a:t>
            </a:r>
            <a:r>
              <a:rPr lang="en-US" sz="5600" dirty="0" err="1"/>
              <a:t>arteriální</a:t>
            </a:r>
            <a:r>
              <a:rPr lang="en-US" sz="5600" dirty="0"/>
              <a:t> </a:t>
            </a:r>
            <a:r>
              <a:rPr lang="en-US" sz="5600" dirty="0" err="1"/>
              <a:t>krví</a:t>
            </a:r>
            <a:r>
              <a:rPr lang="en-US" sz="5600" dirty="0"/>
              <a:t> do </a:t>
            </a:r>
            <a:r>
              <a:rPr lang="en-US" sz="5600" dirty="0" err="1"/>
              <a:t>kostí</a:t>
            </a:r>
            <a:r>
              <a:rPr lang="en-US" sz="5600" dirty="0"/>
              <a:t> a </a:t>
            </a:r>
            <a:r>
              <a:rPr lang="en-US" sz="5600" dirty="0" err="1"/>
              <a:t>mozku</a:t>
            </a:r>
            <a:r>
              <a:rPr lang="en-US" sz="5600" dirty="0"/>
              <a:t>)</a:t>
            </a:r>
            <a:endParaRPr lang="cs-CZ" sz="5600" dirty="0"/>
          </a:p>
          <a:p>
            <a:pPr marL="1215000" indent="-1143000">
              <a:lnSpc>
                <a:spcPct val="170000"/>
              </a:lnSpc>
              <a:spcAft>
                <a:spcPts val="600"/>
              </a:spcAft>
              <a:buAutoNum type="arabicPeriod"/>
            </a:pPr>
            <a:r>
              <a:rPr lang="en-US" sz="5600" b="1" dirty="0" err="1"/>
              <a:t>lymfou</a:t>
            </a:r>
            <a:r>
              <a:rPr lang="en-US" sz="5600" dirty="0"/>
              <a:t> (</a:t>
            </a:r>
            <a:r>
              <a:rPr lang="en-US" sz="5600" dirty="0" err="1"/>
              <a:t>nejprve</a:t>
            </a:r>
            <a:r>
              <a:rPr lang="en-US" sz="5600" dirty="0"/>
              <a:t> </a:t>
            </a:r>
            <a:r>
              <a:rPr lang="en-US" sz="5600" dirty="0" err="1"/>
              <a:t>přilehlé</a:t>
            </a:r>
            <a:r>
              <a:rPr lang="en-US" sz="5600" dirty="0"/>
              <a:t> </a:t>
            </a:r>
            <a:r>
              <a:rPr lang="en-US" sz="5600" dirty="0" err="1"/>
              <a:t>mízní</a:t>
            </a:r>
            <a:r>
              <a:rPr lang="en-US" sz="5600" dirty="0"/>
              <a:t> </a:t>
            </a:r>
            <a:r>
              <a:rPr lang="en-US" sz="5600" dirty="0" err="1"/>
              <a:t>uzliny</a:t>
            </a:r>
            <a:r>
              <a:rPr lang="en-US" sz="5600" dirty="0"/>
              <a:t>, </a:t>
            </a:r>
            <a:r>
              <a:rPr lang="en-US" sz="5600" dirty="0" err="1"/>
              <a:t>později</a:t>
            </a:r>
            <a:r>
              <a:rPr lang="en-US" sz="5600" dirty="0"/>
              <a:t> </a:t>
            </a:r>
            <a:r>
              <a:rPr lang="en-US" sz="5600" dirty="0" err="1"/>
              <a:t>i</a:t>
            </a:r>
            <a:r>
              <a:rPr lang="en-US" sz="5600" dirty="0"/>
              <a:t> </a:t>
            </a:r>
            <a:r>
              <a:rPr lang="en-US" sz="5600" dirty="0" err="1"/>
              <a:t>vzdálené</a:t>
            </a:r>
            <a:r>
              <a:rPr lang="en-US" sz="5600" dirty="0"/>
              <a:t>)</a:t>
            </a:r>
          </a:p>
          <a:p>
            <a:pPr>
              <a:spcAft>
                <a:spcPts val="600"/>
              </a:spcAft>
            </a:pP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0870683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A92EB6-352B-4B3F-BE41-3EFFC88E77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C35486-1C56-4C9D-B537-183A1E90D4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DBC919C-3800-4C97-A13B-A81552F9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/>
              <a:t>Hypotéza semene a půdy – příznivé mikroprostředí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E5C9031-32FB-4BA1-888B-DDCA7D817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359000"/>
            <a:ext cx="5072644" cy="40073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400" dirty="0"/>
              <a:t>Metastatické vlastnosti samotných buněk nestačí pro zakládání metastáz.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Vznik metastáz je závislý na interakcích mezi „semeny“ (nádorové buňky) a „půdou“ (mikroprostředí hostitele). 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Různé nádory mají různá preferenční místa pro metastázování = </a:t>
            </a:r>
            <a:r>
              <a:rPr lang="cs-CZ" sz="1400" b="1" dirty="0"/>
              <a:t>orgánový tropismus </a:t>
            </a:r>
            <a:r>
              <a:rPr lang="cs-CZ" sz="1400" dirty="0"/>
              <a:t>(nádory prostaty –&gt; kosti a játra).</a:t>
            </a:r>
          </a:p>
          <a:p>
            <a:pPr>
              <a:lnSpc>
                <a:spcPct val="150000"/>
              </a:lnSpc>
            </a:pPr>
            <a:r>
              <a:rPr lang="cs-CZ" sz="1400" dirty="0" err="1"/>
              <a:t>Sekretované</a:t>
            </a:r>
            <a:r>
              <a:rPr lang="cs-CZ" sz="1400" dirty="0"/>
              <a:t> faktory a extracelulární vezikuly pocházející z nádorů umožňují „půdě“ ve vzdálených místech podporovat růst nově příchozích nádorových buněk</a:t>
            </a:r>
          </a:p>
          <a:p>
            <a:pPr>
              <a:lnSpc>
                <a:spcPct val="150000"/>
              </a:lnSpc>
            </a:pPr>
            <a:r>
              <a:rPr lang="cs-CZ" sz="1400" b="1" dirty="0" err="1"/>
              <a:t>Pre</a:t>
            </a:r>
            <a:r>
              <a:rPr lang="cs-CZ" sz="1400" b="1" dirty="0"/>
              <a:t>-metastatické niky </a:t>
            </a:r>
            <a:r>
              <a:rPr lang="cs-CZ" sz="1400" dirty="0"/>
              <a:t>(</a:t>
            </a:r>
            <a:r>
              <a:rPr lang="cs-CZ" sz="1400" dirty="0" err="1"/>
              <a:t>PMNs</a:t>
            </a:r>
            <a:r>
              <a:rPr lang="cs-CZ" sz="1400" dirty="0"/>
              <a:t>) jsou místa s deregulovanou imunitou, vzniklá přítomností pro-</a:t>
            </a:r>
            <a:r>
              <a:rPr lang="cs-CZ" sz="1400" dirty="0" err="1"/>
              <a:t>tumorigenního</a:t>
            </a:r>
            <a:r>
              <a:rPr lang="cs-CZ" sz="1400" dirty="0"/>
              <a:t> a pro-zánětlivého prostředí indukovaného faktory </a:t>
            </a:r>
            <a:r>
              <a:rPr lang="cs-CZ" sz="1400" dirty="0" err="1"/>
              <a:t>sekretovanými</a:t>
            </a:r>
            <a:r>
              <a:rPr lang="cs-CZ" sz="1400" dirty="0"/>
              <a:t> nádorem, které podporují imunosupresi a poruchy srážlivosti.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90B723-02A2-40D6-9A7C-3669B03EE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24" y="1525999"/>
            <a:ext cx="5271676" cy="391421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5B716CCF-E561-4057-9593-58B3A962E2C3}"/>
              </a:ext>
            </a:extLst>
          </p:cNvPr>
          <p:cNvSpPr/>
          <p:nvPr/>
        </p:nvSpPr>
        <p:spPr>
          <a:xfrm>
            <a:off x="6299840" y="5822209"/>
            <a:ext cx="4188150" cy="57487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1400" i="1" dirty="0">
                <a:solidFill>
                  <a:srgbClr val="FFFFFF"/>
                </a:solidFill>
              </a:rPr>
              <a:t>Faktory ovlivňující orgánově-specifické metastázování</a:t>
            </a:r>
            <a:endParaRPr lang="cs-CZ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458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06E262-FE0E-4FB0-85A2-42435050CD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ABB243-5902-4B8F-9D71-AC22F6AB50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9936B1-1F8A-4C8E-AF77-7D076D2C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Hypotéza</a:t>
            </a:r>
            <a:r>
              <a:rPr lang="en-US" sz="3200" dirty="0"/>
              <a:t> </a:t>
            </a:r>
            <a:r>
              <a:rPr lang="en-US" sz="3200" dirty="0" err="1"/>
              <a:t>nádorových</a:t>
            </a:r>
            <a:r>
              <a:rPr lang="en-US" sz="3200" dirty="0"/>
              <a:t> </a:t>
            </a:r>
            <a:r>
              <a:rPr lang="en-US" sz="3200" dirty="0" err="1"/>
              <a:t>kmenových</a:t>
            </a:r>
            <a:r>
              <a:rPr lang="en-US" sz="3200" dirty="0"/>
              <a:t> </a:t>
            </a:r>
            <a:r>
              <a:rPr lang="en-US" sz="3200" dirty="0" err="1"/>
              <a:t>buněk</a:t>
            </a:r>
            <a:r>
              <a:rPr lang="en-US" sz="3200" dirty="0"/>
              <a:t> (CSC)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164A99-DEEA-442F-AA1D-9F95FE71A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816" y="1359001"/>
            <a:ext cx="7686620" cy="22361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dirty="0" err="1"/>
              <a:t>Nádorové</a:t>
            </a:r>
            <a:r>
              <a:rPr lang="en-US" sz="1400" dirty="0"/>
              <a:t> </a:t>
            </a:r>
            <a:r>
              <a:rPr lang="en-US" sz="1400" dirty="0" err="1"/>
              <a:t>kmenové</a:t>
            </a:r>
            <a:r>
              <a:rPr lang="en-US" sz="1400" dirty="0"/>
              <a:t> </a:t>
            </a:r>
            <a:r>
              <a:rPr lang="en-US" sz="1400" dirty="0" err="1"/>
              <a:t>buňky</a:t>
            </a:r>
            <a:r>
              <a:rPr lang="en-US" sz="1400" dirty="0"/>
              <a:t> </a:t>
            </a:r>
            <a:r>
              <a:rPr lang="en-US" sz="1400" dirty="0" err="1"/>
              <a:t>jsou</a:t>
            </a:r>
            <a:r>
              <a:rPr lang="en-US" sz="1400" dirty="0"/>
              <a:t> </a:t>
            </a:r>
            <a:r>
              <a:rPr lang="en-US" sz="1400" b="1" dirty="0" err="1"/>
              <a:t>vzácné</a:t>
            </a:r>
            <a:r>
              <a:rPr lang="en-US" sz="1400" dirty="0"/>
              <a:t> </a:t>
            </a:r>
            <a:r>
              <a:rPr lang="en-US" sz="1400" dirty="0" err="1"/>
              <a:t>nesmrtelné</a:t>
            </a:r>
            <a:r>
              <a:rPr lang="en-US" sz="1400" dirty="0"/>
              <a:t> </a:t>
            </a:r>
            <a:r>
              <a:rPr lang="en-US" sz="1400" dirty="0" err="1"/>
              <a:t>buňky</a:t>
            </a:r>
            <a:r>
              <a:rPr lang="en-US" sz="1400" dirty="0"/>
              <a:t> </a:t>
            </a:r>
            <a:r>
              <a:rPr lang="en-US" sz="1400" dirty="0" err="1"/>
              <a:t>uvnitř</a:t>
            </a:r>
            <a:r>
              <a:rPr lang="en-US" sz="1400" dirty="0"/>
              <a:t> </a:t>
            </a:r>
            <a:r>
              <a:rPr lang="en-US" sz="1400" dirty="0" err="1"/>
              <a:t>nádoru</a:t>
            </a:r>
            <a:r>
              <a:rPr lang="en-US" sz="1400" dirty="0"/>
              <a:t>, </a:t>
            </a:r>
            <a:r>
              <a:rPr lang="en-US" sz="1400" dirty="0" err="1"/>
              <a:t>které</a:t>
            </a:r>
            <a:r>
              <a:rPr lang="en-US" sz="1400" dirty="0"/>
              <a:t> </a:t>
            </a:r>
            <a:r>
              <a:rPr lang="en-US" sz="1400" dirty="0" err="1"/>
              <a:t>jsou</a:t>
            </a:r>
            <a:r>
              <a:rPr lang="en-US" sz="1400" dirty="0"/>
              <a:t> </a:t>
            </a:r>
            <a:r>
              <a:rPr lang="en-US" sz="1400" dirty="0" err="1"/>
              <a:t>schopné</a:t>
            </a:r>
            <a:r>
              <a:rPr lang="en-US" sz="1400" dirty="0"/>
              <a:t> </a:t>
            </a:r>
            <a:r>
              <a:rPr lang="en-US" sz="1400" dirty="0" err="1"/>
              <a:t>sebeobnovy</a:t>
            </a:r>
            <a:r>
              <a:rPr lang="en-US" sz="1400" dirty="0"/>
              <a:t> </a:t>
            </a:r>
            <a:r>
              <a:rPr lang="en-US" sz="1400" dirty="0" err="1"/>
              <a:t>dělením</a:t>
            </a:r>
            <a:r>
              <a:rPr lang="en-US" sz="1400" dirty="0"/>
              <a:t> a </a:t>
            </a:r>
            <a:r>
              <a:rPr lang="en-US" sz="1400" dirty="0" err="1"/>
              <a:t>zároveň</a:t>
            </a:r>
            <a:r>
              <a:rPr lang="en-US" sz="1400" dirty="0"/>
              <a:t> </a:t>
            </a:r>
            <a:r>
              <a:rPr lang="en-US" sz="1400" dirty="0" err="1"/>
              <a:t>dávají</a:t>
            </a:r>
            <a:r>
              <a:rPr lang="en-US" sz="1400" dirty="0"/>
              <a:t> </a:t>
            </a:r>
            <a:r>
              <a:rPr lang="en-US" sz="1400" dirty="0" err="1"/>
              <a:t>vznik</a:t>
            </a:r>
            <a:r>
              <a:rPr lang="en-US" sz="1400" dirty="0"/>
              <a:t> </a:t>
            </a:r>
            <a:r>
              <a:rPr lang="en-US" sz="1400" dirty="0" err="1"/>
              <a:t>těm</a:t>
            </a:r>
            <a:r>
              <a:rPr lang="en-US" sz="1400" dirty="0"/>
              <a:t> </a:t>
            </a:r>
            <a:r>
              <a:rPr lang="en-US" sz="1400" dirty="0" err="1"/>
              <a:t>typům</a:t>
            </a:r>
            <a:r>
              <a:rPr lang="en-US" sz="1400" dirty="0"/>
              <a:t> </a:t>
            </a:r>
            <a:r>
              <a:rPr lang="en-US" sz="1400" dirty="0" err="1"/>
              <a:t>buněk</a:t>
            </a:r>
            <a:r>
              <a:rPr lang="en-US" sz="1400" dirty="0"/>
              <a:t>, ze </a:t>
            </a:r>
            <a:r>
              <a:rPr lang="en-US" sz="1400" dirty="0" err="1"/>
              <a:t>kterých</a:t>
            </a:r>
            <a:r>
              <a:rPr lang="en-US" sz="1400" dirty="0"/>
              <a:t> se </a:t>
            </a:r>
            <a:r>
              <a:rPr lang="en-US" sz="1400" dirty="0" err="1"/>
              <a:t>nádor</a:t>
            </a:r>
            <a:r>
              <a:rPr lang="en-US" sz="1400" dirty="0"/>
              <a:t> </a:t>
            </a:r>
            <a:r>
              <a:rPr lang="en-US" sz="1400" dirty="0" err="1"/>
              <a:t>skládá</a:t>
            </a:r>
            <a:r>
              <a:rPr lang="en-US" sz="1400" dirty="0"/>
              <a:t>.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CSC jsou zodpovědné za vznik a růst nádorů (</a:t>
            </a:r>
            <a:r>
              <a:rPr lang="cs-CZ" sz="1400" b="1" dirty="0" err="1"/>
              <a:t>tumorigenní</a:t>
            </a:r>
            <a:r>
              <a:rPr lang="cs-CZ" sz="1400" dirty="0"/>
              <a:t>), asociovány s metastázami a relapsem. </a:t>
            </a:r>
          </a:p>
          <a:p>
            <a:pPr>
              <a:lnSpc>
                <a:spcPct val="150000"/>
              </a:lnSpc>
            </a:pPr>
            <a:r>
              <a:rPr lang="en-US" sz="1400" dirty="0" err="1"/>
              <a:t>Zvýšená</a:t>
            </a:r>
            <a:r>
              <a:rPr lang="en-US" sz="1400" dirty="0"/>
              <a:t> </a:t>
            </a:r>
            <a:r>
              <a:rPr lang="en-US" sz="1400" dirty="0" err="1"/>
              <a:t>odolnost</a:t>
            </a:r>
            <a:r>
              <a:rPr lang="en-US" sz="1400" dirty="0"/>
              <a:t> k </a:t>
            </a:r>
            <a:r>
              <a:rPr lang="en-US" sz="1400" dirty="0" err="1"/>
              <a:t>terapii</a:t>
            </a:r>
            <a:r>
              <a:rPr lang="en-US" sz="1400" dirty="0"/>
              <a:t> a </a:t>
            </a:r>
            <a:r>
              <a:rPr lang="en-US" sz="1400" dirty="0" err="1"/>
              <a:t>buněčnému</a:t>
            </a:r>
            <a:r>
              <a:rPr lang="en-US" sz="1400" dirty="0"/>
              <a:t> </a:t>
            </a:r>
            <a:r>
              <a:rPr lang="en-US" sz="1400" dirty="0" err="1"/>
              <a:t>stresu</a:t>
            </a:r>
            <a:r>
              <a:rPr lang="en-US" sz="1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400" dirty="0" err="1"/>
              <a:t>Takové</a:t>
            </a:r>
            <a:r>
              <a:rPr lang="en-US" sz="1400" dirty="0"/>
              <a:t> </a:t>
            </a:r>
            <a:r>
              <a:rPr lang="en-US" sz="1400" dirty="0" err="1"/>
              <a:t>buňky</a:t>
            </a:r>
            <a:r>
              <a:rPr lang="en-US" sz="1400" dirty="0"/>
              <a:t> </a:t>
            </a:r>
            <a:r>
              <a:rPr lang="en-US" sz="1400" dirty="0" err="1"/>
              <a:t>byly</a:t>
            </a:r>
            <a:r>
              <a:rPr lang="en-US" sz="1400" dirty="0"/>
              <a:t> </a:t>
            </a:r>
            <a:r>
              <a:rPr lang="en-US" sz="1400" dirty="0" err="1"/>
              <a:t>nalezeny</a:t>
            </a:r>
            <a:r>
              <a:rPr lang="en-US" sz="1400" dirty="0"/>
              <a:t> v </a:t>
            </a:r>
            <a:r>
              <a:rPr lang="en-US" sz="1400" dirty="0" err="1"/>
              <a:t>různých</a:t>
            </a:r>
            <a:r>
              <a:rPr lang="en-US" sz="1400" dirty="0"/>
              <a:t> </a:t>
            </a:r>
            <a:r>
              <a:rPr lang="en-US" sz="1400" dirty="0" err="1"/>
              <a:t>typech</a:t>
            </a:r>
            <a:r>
              <a:rPr lang="en-US" sz="1400" dirty="0"/>
              <a:t> </a:t>
            </a:r>
            <a:r>
              <a:rPr lang="en-US" sz="1400" dirty="0" err="1"/>
              <a:t>lidských</a:t>
            </a:r>
            <a:r>
              <a:rPr lang="en-US" sz="1400" dirty="0"/>
              <a:t> </a:t>
            </a:r>
            <a:r>
              <a:rPr lang="en-US" sz="1400" dirty="0" err="1"/>
              <a:t>nádorů</a:t>
            </a:r>
            <a:r>
              <a:rPr lang="en-US" sz="1400" dirty="0"/>
              <a:t> a </a:t>
            </a:r>
            <a:r>
              <a:rPr lang="en-US" sz="1400" dirty="0" err="1"/>
              <a:t>mohou</a:t>
            </a:r>
            <a:r>
              <a:rPr lang="en-US" sz="1400" dirty="0"/>
              <a:t> </a:t>
            </a:r>
            <a:r>
              <a:rPr lang="en-US" sz="1400" dirty="0" err="1"/>
              <a:t>být</a:t>
            </a:r>
            <a:r>
              <a:rPr lang="en-US" sz="1400" dirty="0"/>
              <a:t> </a:t>
            </a:r>
            <a:r>
              <a:rPr lang="en-US" sz="1400" dirty="0" err="1"/>
              <a:t>atraktivním</a:t>
            </a:r>
            <a:r>
              <a:rPr lang="en-US" sz="1400" dirty="0"/>
              <a:t> </a:t>
            </a:r>
            <a:r>
              <a:rPr lang="en-US" sz="1400" dirty="0" err="1"/>
              <a:t>cílem</a:t>
            </a:r>
            <a:r>
              <a:rPr lang="en-US" sz="1400" dirty="0"/>
              <a:t> pro </a:t>
            </a:r>
            <a:r>
              <a:rPr lang="en-US" sz="1400" dirty="0" err="1"/>
              <a:t>terapii</a:t>
            </a:r>
            <a:r>
              <a:rPr lang="en-US" sz="1400" dirty="0"/>
              <a:t>.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6F4B113-3980-4F13-B91A-B084FD29A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1547282"/>
            <a:ext cx="2289636" cy="27257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C77F29-F0D1-4400-BBE2-A145AB259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2" y="3595158"/>
            <a:ext cx="5163133" cy="254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28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93B414-DC6A-475C-B3D3-47F1724A4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8B74F8-89AA-45AE-B07C-4C2DAD1664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55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BCB0A20-5E93-4621-8FDC-F2C9B442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Nádorové kmenové buňky-držitelé hlavních znaků nádorových buněk a cíle pro terapii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1D4B7F8-AF82-4701-8F5D-80056DBAA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4"/>
          <a:stretch/>
        </p:blipFill>
        <p:spPr>
          <a:xfrm>
            <a:off x="6603999" y="2692394"/>
            <a:ext cx="2963876" cy="2350660"/>
          </a:xfrm>
          <a:prstGeom prst="rect">
            <a:avLst/>
          </a:prstGeom>
          <a:noFill/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292BAAE-13DF-4581-B467-570EB04F133F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r="3195" b="2"/>
          <a:stretch/>
        </p:blipFill>
        <p:spPr>
          <a:xfrm>
            <a:off x="1392094" y="2172560"/>
            <a:ext cx="4888634" cy="3877192"/>
          </a:xfrm>
          <a:noFill/>
        </p:spPr>
      </p:pic>
    </p:spTree>
    <p:extLst>
      <p:ext uri="{BB962C8B-B14F-4D97-AF65-F5344CB8AC3E}">
        <p14:creationId xmlns:p14="http://schemas.microsoft.com/office/powerpoint/2010/main" val="1238233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5D1EAC-5670-4D27-80A7-B65CECBA29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F4890D-9DE1-4F1B-8C73-05FC1809A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56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B8AB08-F920-44AE-A6EE-67D3FF87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Klasifikace nádorů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A8FEA18-FF2E-4801-B010-8CBA95EB252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sz="1500" dirty="0" err="1"/>
              <a:t>Nejčastější</a:t>
            </a:r>
            <a:r>
              <a:rPr lang="en-US" sz="1500" dirty="0"/>
              <a:t> </a:t>
            </a:r>
            <a:r>
              <a:rPr lang="en-US" sz="1500" dirty="0" err="1"/>
              <a:t>lidské</a:t>
            </a:r>
            <a:r>
              <a:rPr lang="en-US" sz="1500" dirty="0"/>
              <a:t> </a:t>
            </a:r>
            <a:r>
              <a:rPr lang="en-US" sz="1500" dirty="0" err="1"/>
              <a:t>nádory</a:t>
            </a:r>
            <a:r>
              <a:rPr lang="en-US" sz="1500" dirty="0"/>
              <a:t> </a:t>
            </a:r>
            <a:r>
              <a:rPr lang="cs-CZ" sz="1500" dirty="0"/>
              <a:t>vznikají z epitelů</a:t>
            </a:r>
            <a:r>
              <a:rPr lang="en-US" sz="1500" dirty="0"/>
              <a:t> - </a:t>
            </a:r>
            <a:r>
              <a:rPr lang="en-US" sz="1500" b="1" dirty="0" err="1"/>
              <a:t>karcinomy</a:t>
            </a:r>
            <a:r>
              <a:rPr lang="en-US" sz="15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500" dirty="0" err="1"/>
              <a:t>dvě</a:t>
            </a:r>
            <a:r>
              <a:rPr lang="en-US" sz="1500" dirty="0"/>
              <a:t> </a:t>
            </a:r>
            <a:r>
              <a:rPr lang="en-US" sz="1500" dirty="0" err="1"/>
              <a:t>hlavní</a:t>
            </a:r>
            <a:r>
              <a:rPr lang="en-US" sz="1500" dirty="0"/>
              <a:t> </a:t>
            </a:r>
            <a:r>
              <a:rPr lang="en-US" sz="1500" dirty="0" err="1"/>
              <a:t>kategorie</a:t>
            </a:r>
            <a:r>
              <a:rPr lang="cs-CZ" sz="1500" dirty="0"/>
              <a:t> karcinomů jsou</a:t>
            </a:r>
            <a:r>
              <a:rPr lang="en-US" sz="1500" dirty="0"/>
              <a:t>: </a:t>
            </a:r>
            <a:r>
              <a:rPr lang="en-US" sz="1500" b="1" dirty="0" err="1"/>
              <a:t>spinocelulární</a:t>
            </a:r>
            <a:r>
              <a:rPr lang="en-US" sz="1500" b="1" dirty="0"/>
              <a:t> </a:t>
            </a:r>
            <a:r>
              <a:rPr lang="en-US" sz="1500" b="1" dirty="0" err="1"/>
              <a:t>karcinomy</a:t>
            </a:r>
            <a:r>
              <a:rPr lang="en-US" sz="1500" b="1" dirty="0"/>
              <a:t> </a:t>
            </a:r>
            <a:r>
              <a:rPr lang="en-US" sz="1500" dirty="0"/>
              <a:t>(z </a:t>
            </a:r>
            <a:r>
              <a:rPr lang="en-US" sz="1500" dirty="0" err="1"/>
              <a:t>epitelu</a:t>
            </a:r>
            <a:r>
              <a:rPr lang="en-US" sz="1500" dirty="0"/>
              <a:t> </a:t>
            </a:r>
            <a:r>
              <a:rPr lang="en-US" sz="1500" dirty="0" err="1"/>
              <a:t>tvořícího</a:t>
            </a:r>
            <a:r>
              <a:rPr lang="en-US" sz="1500" dirty="0"/>
              <a:t> </a:t>
            </a:r>
            <a:r>
              <a:rPr lang="en-US" sz="1500" dirty="0" err="1"/>
              <a:t>ochranné</a:t>
            </a:r>
            <a:r>
              <a:rPr lang="en-US" sz="1500" dirty="0"/>
              <a:t> </a:t>
            </a:r>
            <a:r>
              <a:rPr lang="en-US" sz="1500" dirty="0" err="1"/>
              <a:t>vrstvy</a:t>
            </a:r>
            <a:r>
              <a:rPr lang="en-US" sz="1500" dirty="0"/>
              <a:t>) a </a:t>
            </a:r>
            <a:r>
              <a:rPr lang="en-US" sz="1500" b="1" dirty="0" err="1"/>
              <a:t>adenokarcinomy</a:t>
            </a:r>
            <a:r>
              <a:rPr lang="en-US" sz="1500" dirty="0"/>
              <a:t> (ze </a:t>
            </a:r>
            <a:r>
              <a:rPr lang="en-US" sz="1500" dirty="0" err="1"/>
              <a:t>žlázových</a:t>
            </a:r>
            <a:r>
              <a:rPr lang="en-US" sz="1500" dirty="0"/>
              <a:t> </a:t>
            </a:r>
            <a:r>
              <a:rPr lang="en-US" sz="1500" dirty="0" err="1"/>
              <a:t>epitelů</a:t>
            </a:r>
            <a:r>
              <a:rPr lang="en-US" sz="1500" dirty="0"/>
              <a:t>).</a:t>
            </a:r>
          </a:p>
          <a:p>
            <a:pPr>
              <a:spcAft>
                <a:spcPts val="600"/>
              </a:spcAft>
            </a:pPr>
            <a:r>
              <a:rPr lang="en-US" sz="1500" dirty="0" err="1"/>
              <a:t>Mezi</a:t>
            </a:r>
            <a:r>
              <a:rPr lang="en-US" sz="1500" dirty="0"/>
              <a:t> ne-</a:t>
            </a:r>
            <a:r>
              <a:rPr lang="en-US" sz="1500" dirty="0" err="1"/>
              <a:t>epiteliální</a:t>
            </a:r>
            <a:r>
              <a:rPr lang="en-US" sz="1500" dirty="0"/>
              <a:t> </a:t>
            </a:r>
            <a:r>
              <a:rPr lang="en-US" sz="1500" dirty="0" err="1"/>
              <a:t>maligní</a:t>
            </a:r>
            <a:r>
              <a:rPr lang="en-US" sz="1500" dirty="0"/>
              <a:t> </a:t>
            </a:r>
            <a:r>
              <a:rPr lang="en-US" sz="1500" dirty="0" err="1"/>
              <a:t>nádory</a:t>
            </a:r>
            <a:r>
              <a:rPr lang="en-US" sz="1500" dirty="0"/>
              <a:t> </a:t>
            </a:r>
            <a:r>
              <a:rPr lang="en-US" sz="1500" dirty="0" err="1"/>
              <a:t>patří</a:t>
            </a:r>
            <a:r>
              <a:rPr lang="en-US" sz="1500" b="1" dirty="0"/>
              <a:t>: </a:t>
            </a:r>
            <a:r>
              <a:rPr lang="en-US" sz="1500" b="1" dirty="0" err="1"/>
              <a:t>sarkomy</a:t>
            </a:r>
            <a:r>
              <a:rPr lang="en-US" sz="1500" b="1" dirty="0"/>
              <a:t> </a:t>
            </a:r>
            <a:r>
              <a:rPr lang="en-US" sz="1500" dirty="0"/>
              <a:t>(z </a:t>
            </a:r>
            <a:r>
              <a:rPr lang="en-US" sz="1500" dirty="0" err="1"/>
              <a:t>mezenchymálních</a:t>
            </a:r>
            <a:r>
              <a:rPr lang="en-US" sz="1500" dirty="0"/>
              <a:t> </a:t>
            </a:r>
            <a:r>
              <a:rPr lang="en-US" sz="1500" dirty="0" err="1"/>
              <a:t>buněk</a:t>
            </a:r>
            <a:r>
              <a:rPr lang="en-US" sz="1500" dirty="0"/>
              <a:t>);</a:t>
            </a:r>
            <a:r>
              <a:rPr lang="en-US" sz="1500" b="1" dirty="0"/>
              <a:t> </a:t>
            </a:r>
            <a:r>
              <a:rPr lang="en-US" sz="1500" b="1" dirty="0" err="1"/>
              <a:t>hematopoietická</a:t>
            </a:r>
            <a:r>
              <a:rPr lang="en-US" sz="1500" b="1" dirty="0"/>
              <a:t> </a:t>
            </a:r>
            <a:r>
              <a:rPr lang="en-US" sz="1500" b="1" dirty="0" err="1"/>
              <a:t>nádorová</a:t>
            </a:r>
            <a:r>
              <a:rPr lang="en-US" sz="1500" b="1" dirty="0"/>
              <a:t> </a:t>
            </a:r>
            <a:r>
              <a:rPr lang="en-US" sz="1500" b="1" dirty="0" err="1"/>
              <a:t>onemocnění</a:t>
            </a:r>
            <a:r>
              <a:rPr lang="en-US" sz="1500" b="1" dirty="0"/>
              <a:t> </a:t>
            </a:r>
            <a:r>
              <a:rPr lang="en-US" sz="1500" dirty="0"/>
              <a:t>(z </a:t>
            </a:r>
            <a:r>
              <a:rPr lang="en-US" sz="1500" dirty="0" err="1"/>
              <a:t>prekurzorů</a:t>
            </a:r>
            <a:r>
              <a:rPr lang="en-US" sz="1500" dirty="0"/>
              <a:t> </a:t>
            </a:r>
            <a:r>
              <a:rPr lang="en-US" sz="1500" dirty="0" err="1"/>
              <a:t>krevních</a:t>
            </a:r>
            <a:r>
              <a:rPr lang="en-US" sz="1500" dirty="0"/>
              <a:t> </a:t>
            </a:r>
            <a:r>
              <a:rPr lang="en-US" sz="1500" dirty="0" err="1"/>
              <a:t>buněk</a:t>
            </a:r>
            <a:r>
              <a:rPr lang="en-US" sz="1500" dirty="0"/>
              <a:t>); a </a:t>
            </a:r>
            <a:r>
              <a:rPr lang="en-US" sz="1500" b="1" dirty="0" err="1"/>
              <a:t>neuroektodermální</a:t>
            </a:r>
            <a:r>
              <a:rPr lang="en-US" sz="1500" b="1" dirty="0"/>
              <a:t> </a:t>
            </a:r>
            <a:r>
              <a:rPr lang="en-US" sz="1500" b="1" dirty="0" err="1"/>
              <a:t>nádory</a:t>
            </a:r>
            <a:r>
              <a:rPr lang="en-US" sz="1500" b="1" dirty="0"/>
              <a:t> </a:t>
            </a:r>
            <a:r>
              <a:rPr lang="en-US" sz="1500" dirty="0"/>
              <a:t>(z </a:t>
            </a:r>
            <a:r>
              <a:rPr lang="en-US" sz="1500" dirty="0" err="1"/>
              <a:t>komponent</a:t>
            </a:r>
            <a:r>
              <a:rPr lang="en-US" sz="1500" dirty="0"/>
              <a:t> </a:t>
            </a:r>
            <a:r>
              <a:rPr lang="en-US" sz="1500" dirty="0" err="1"/>
              <a:t>nervového</a:t>
            </a:r>
            <a:r>
              <a:rPr lang="en-US" sz="1500" dirty="0"/>
              <a:t> </a:t>
            </a:r>
            <a:r>
              <a:rPr lang="en-US" sz="1500" dirty="0" err="1"/>
              <a:t>systému</a:t>
            </a:r>
            <a:r>
              <a:rPr lang="en-US" sz="1500" dirty="0"/>
              <a:t>). </a:t>
            </a:r>
          </a:p>
          <a:p>
            <a:pPr>
              <a:spcAft>
                <a:spcPts val="600"/>
              </a:spcAft>
            </a:pPr>
            <a:endParaRPr lang="cs-CZ" sz="15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322E2C1-63EE-4D08-841F-C81E3A9C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80" y="1814005"/>
            <a:ext cx="5219998" cy="3914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6941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B7360E-DC8B-46E2-B412-F31E3E5FD2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F4A3B4-0275-418A-BC0D-DFF10E39D1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9258D2-D7D8-4075-B81B-B8437A3C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Klasifikace nádorů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A1F4D0-90D1-4A97-85C0-E6D5C688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en-US" sz="1600" dirty="0" err="1"/>
              <a:t>Když</a:t>
            </a:r>
            <a:r>
              <a:rPr lang="en-US" sz="1600" dirty="0"/>
              <a:t> </a:t>
            </a:r>
            <a:r>
              <a:rPr lang="en-US" sz="1600" dirty="0" err="1"/>
              <a:t>nádorové</a:t>
            </a:r>
            <a:r>
              <a:rPr lang="en-US" sz="1600" dirty="0"/>
              <a:t> </a:t>
            </a:r>
            <a:r>
              <a:rPr lang="en-US" sz="1600" dirty="0" err="1"/>
              <a:t>buňky</a:t>
            </a:r>
            <a:r>
              <a:rPr lang="en-US" sz="1600" dirty="0"/>
              <a:t> </a:t>
            </a:r>
            <a:r>
              <a:rPr lang="en-US" sz="1600" dirty="0" err="1"/>
              <a:t>dediferencují</a:t>
            </a:r>
            <a:r>
              <a:rPr lang="en-US" sz="1600" dirty="0"/>
              <a:t> (</a:t>
            </a:r>
            <a:r>
              <a:rPr lang="en-US" sz="1600" dirty="0" err="1"/>
              <a:t>ztratí</a:t>
            </a:r>
            <a:r>
              <a:rPr lang="en-US" sz="1600" dirty="0"/>
              <a:t> </a:t>
            </a:r>
            <a:r>
              <a:rPr lang="en-US" sz="1600" dirty="0" err="1"/>
              <a:t>veškeré</a:t>
            </a:r>
            <a:r>
              <a:rPr lang="en-US" sz="1600" dirty="0"/>
              <a:t> </a:t>
            </a:r>
            <a:r>
              <a:rPr lang="en-US" sz="1600" dirty="0" err="1"/>
              <a:t>tkánově</a:t>
            </a:r>
            <a:r>
              <a:rPr lang="en-US" sz="1600" dirty="0"/>
              <a:t> </a:t>
            </a:r>
            <a:r>
              <a:rPr lang="en-US" sz="1600" dirty="0" err="1"/>
              <a:t>specifické</a:t>
            </a:r>
            <a:r>
              <a:rPr lang="en-US" sz="1600" dirty="0"/>
              <a:t> </a:t>
            </a:r>
            <a:r>
              <a:rPr lang="en-US" sz="1600" dirty="0" err="1"/>
              <a:t>znaky</a:t>
            </a:r>
            <a:r>
              <a:rPr lang="en-US" sz="1600" dirty="0"/>
              <a:t>), </a:t>
            </a:r>
            <a:r>
              <a:rPr lang="en-US" sz="1600" dirty="0" err="1"/>
              <a:t>jejich</a:t>
            </a:r>
            <a:r>
              <a:rPr lang="en-US" sz="1600" dirty="0"/>
              <a:t> </a:t>
            </a:r>
            <a:r>
              <a:rPr lang="en-US" sz="1600" dirty="0" err="1"/>
              <a:t>původ</a:t>
            </a:r>
            <a:r>
              <a:rPr lang="en-US" sz="1600" dirty="0"/>
              <a:t> je </a:t>
            </a:r>
            <a:r>
              <a:rPr lang="en-US" sz="1600" dirty="0" err="1"/>
              <a:t>těžko</a:t>
            </a:r>
            <a:r>
              <a:rPr lang="en-US" sz="1600" dirty="0"/>
              <a:t> </a:t>
            </a:r>
            <a:r>
              <a:rPr lang="en-US" sz="1600" dirty="0" err="1"/>
              <a:t>identifikovatelný</a:t>
            </a:r>
            <a:r>
              <a:rPr lang="en-US" sz="1600" dirty="0"/>
              <a:t>; </a:t>
            </a:r>
            <a:r>
              <a:rPr lang="en-US" sz="1600" dirty="0" err="1"/>
              <a:t>takové</a:t>
            </a:r>
            <a:r>
              <a:rPr lang="en-US" sz="1600" dirty="0"/>
              <a:t> </a:t>
            </a:r>
            <a:r>
              <a:rPr lang="en-US" sz="1600" dirty="0" err="1"/>
              <a:t>nádory</a:t>
            </a:r>
            <a:r>
              <a:rPr lang="en-US" sz="1600" dirty="0"/>
              <a:t> </a:t>
            </a:r>
            <a:r>
              <a:rPr lang="en-US" sz="1600" dirty="0" err="1"/>
              <a:t>nazýváme</a:t>
            </a:r>
            <a:r>
              <a:rPr lang="en-US" sz="1600" dirty="0"/>
              <a:t> </a:t>
            </a:r>
            <a:r>
              <a:rPr lang="en-US" sz="1600" b="1" dirty="0" err="1"/>
              <a:t>anaplastické</a:t>
            </a:r>
            <a:r>
              <a:rPr lang="en-US" sz="1600" dirty="0"/>
              <a:t>. </a:t>
            </a:r>
          </a:p>
          <a:p>
            <a:r>
              <a:rPr lang="en-US" sz="1600" dirty="0" err="1"/>
              <a:t>Benigní</a:t>
            </a:r>
            <a:r>
              <a:rPr lang="en-US" sz="1600" dirty="0"/>
              <a:t> </a:t>
            </a:r>
            <a:r>
              <a:rPr lang="en-US" sz="1600" dirty="0" err="1"/>
              <a:t>tumory</a:t>
            </a:r>
            <a:r>
              <a:rPr lang="en-US" sz="1600" dirty="0"/>
              <a:t> </a:t>
            </a:r>
            <a:r>
              <a:rPr lang="en-US" sz="1600" dirty="0" err="1"/>
              <a:t>mohou</a:t>
            </a:r>
            <a:r>
              <a:rPr lang="en-US" sz="1600" dirty="0"/>
              <a:t> </a:t>
            </a:r>
            <a:r>
              <a:rPr lang="en-US" sz="1600" dirty="0" err="1"/>
              <a:t>být</a:t>
            </a:r>
            <a:r>
              <a:rPr lang="en-US" sz="1600" dirty="0"/>
              <a:t> </a:t>
            </a:r>
            <a:r>
              <a:rPr lang="en-US" sz="1600" b="1" dirty="0" err="1"/>
              <a:t>hyperplastické</a:t>
            </a:r>
            <a:r>
              <a:rPr lang="en-US" sz="1600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b="1" dirty="0" err="1"/>
              <a:t>metaplastické</a:t>
            </a:r>
            <a:r>
              <a:rPr lang="en-US" sz="1600" dirty="0"/>
              <a:t>. </a:t>
            </a:r>
            <a:r>
              <a:rPr lang="en-US" sz="1600" dirty="0" err="1"/>
              <a:t>Hyperplastické</a:t>
            </a:r>
            <a:r>
              <a:rPr lang="en-US" sz="1600" dirty="0"/>
              <a:t> </a:t>
            </a:r>
            <a:r>
              <a:rPr lang="en-US" sz="1600" dirty="0" err="1"/>
              <a:t>tkáně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tvořeny</a:t>
            </a:r>
            <a:r>
              <a:rPr lang="en-US" sz="1600" dirty="0"/>
              <a:t> </a:t>
            </a:r>
            <a:r>
              <a:rPr lang="en-US" sz="1600" dirty="0" err="1"/>
              <a:t>normálními</a:t>
            </a:r>
            <a:r>
              <a:rPr lang="en-US" sz="1600" dirty="0"/>
              <a:t> </a:t>
            </a:r>
            <a:r>
              <a:rPr lang="en-US" sz="1600" dirty="0" err="1"/>
              <a:t>buňkami</a:t>
            </a:r>
            <a:r>
              <a:rPr lang="en-US" sz="1600" dirty="0"/>
              <a:t> v </a:t>
            </a:r>
            <a:r>
              <a:rPr lang="en-US" sz="1600" dirty="0" err="1"/>
              <a:t>nadměrném</a:t>
            </a:r>
            <a:r>
              <a:rPr lang="en-US" sz="1600" dirty="0"/>
              <a:t> </a:t>
            </a:r>
            <a:r>
              <a:rPr lang="en-US" sz="1600" dirty="0" err="1"/>
              <a:t>množství</a:t>
            </a:r>
            <a:r>
              <a:rPr lang="en-US" sz="1600" dirty="0"/>
              <a:t>, </a:t>
            </a:r>
            <a:r>
              <a:rPr lang="en-US" sz="1600" dirty="0" err="1"/>
              <a:t>zatímco</a:t>
            </a:r>
            <a:r>
              <a:rPr lang="en-US" sz="1600" dirty="0"/>
              <a:t> v </a:t>
            </a:r>
            <a:r>
              <a:rPr lang="en-US" sz="1600" dirty="0" err="1"/>
              <a:t>metaplastických</a:t>
            </a:r>
            <a:r>
              <a:rPr lang="en-US" sz="1600" dirty="0"/>
              <a:t> </a:t>
            </a:r>
            <a:r>
              <a:rPr lang="en-US" sz="1600" dirty="0" err="1"/>
              <a:t>tkáních</a:t>
            </a:r>
            <a:r>
              <a:rPr lang="en-US" sz="1600" dirty="0"/>
              <a:t> se </a:t>
            </a:r>
            <a:r>
              <a:rPr lang="en-US" sz="1600" dirty="0" err="1"/>
              <a:t>normální</a:t>
            </a:r>
            <a:r>
              <a:rPr lang="en-US" sz="1600" dirty="0"/>
              <a:t> </a:t>
            </a:r>
            <a:r>
              <a:rPr lang="en-US" sz="1600" dirty="0" err="1"/>
              <a:t>buňky</a:t>
            </a:r>
            <a:r>
              <a:rPr lang="en-US" sz="1600" dirty="0"/>
              <a:t> </a:t>
            </a:r>
            <a:r>
              <a:rPr lang="en-US" sz="1600" dirty="0" err="1"/>
              <a:t>určitého</a:t>
            </a:r>
            <a:r>
              <a:rPr lang="en-US" sz="1600" dirty="0"/>
              <a:t> </a:t>
            </a:r>
            <a:r>
              <a:rPr lang="en-US" sz="1600" dirty="0" err="1"/>
              <a:t>typu</a:t>
            </a:r>
            <a:r>
              <a:rPr lang="en-US" sz="1600" dirty="0"/>
              <a:t> </a:t>
            </a:r>
            <a:r>
              <a:rPr lang="en-US" sz="1600" dirty="0" err="1"/>
              <a:t>nachází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netypických</a:t>
            </a:r>
            <a:r>
              <a:rPr lang="en-US" sz="1600" dirty="0"/>
              <a:t> </a:t>
            </a:r>
            <a:r>
              <a:rPr lang="en-US" sz="1600" dirty="0" err="1"/>
              <a:t>lokalitách</a:t>
            </a:r>
            <a:r>
              <a:rPr lang="en-US" sz="1600" dirty="0"/>
              <a:t>. </a:t>
            </a:r>
          </a:p>
          <a:p>
            <a:r>
              <a:rPr lang="en-US" sz="1600" b="1" dirty="0" err="1"/>
              <a:t>Dysplastické</a:t>
            </a:r>
            <a:r>
              <a:rPr lang="en-US" sz="1600" b="1" dirty="0"/>
              <a:t> </a:t>
            </a:r>
            <a:r>
              <a:rPr lang="en-US" sz="1600" b="1" dirty="0" err="1"/>
              <a:t>nádory</a:t>
            </a:r>
            <a:r>
              <a:rPr lang="en-US" sz="1600" b="1" dirty="0"/>
              <a:t> </a:t>
            </a:r>
            <a:r>
              <a:rPr lang="en-US" sz="1600" dirty="0" err="1"/>
              <a:t>obsahují</a:t>
            </a:r>
            <a:r>
              <a:rPr lang="en-US" sz="1600" dirty="0"/>
              <a:t> </a:t>
            </a:r>
            <a:r>
              <a:rPr lang="en-US" sz="1600" dirty="0" err="1"/>
              <a:t>cytologicky</a:t>
            </a:r>
            <a:r>
              <a:rPr lang="en-US" sz="1600" dirty="0"/>
              <a:t> </a:t>
            </a:r>
            <a:r>
              <a:rPr lang="en-US" sz="1600" dirty="0" err="1"/>
              <a:t>abnormální</a:t>
            </a:r>
            <a:r>
              <a:rPr lang="en-US" sz="1600" dirty="0"/>
              <a:t> </a:t>
            </a:r>
            <a:r>
              <a:rPr lang="en-US" sz="1600" dirty="0" err="1"/>
              <a:t>buňky</a:t>
            </a:r>
            <a:r>
              <a:rPr lang="en-US" sz="1600" dirty="0"/>
              <a:t>. </a:t>
            </a:r>
            <a:r>
              <a:rPr lang="en-US" sz="1600" dirty="0" err="1"/>
              <a:t>Dysplázie</a:t>
            </a:r>
            <a:r>
              <a:rPr lang="en-US" sz="1600" dirty="0"/>
              <a:t> je </a:t>
            </a:r>
            <a:r>
              <a:rPr lang="en-US" sz="1600" dirty="0" err="1"/>
              <a:t>přechodem</a:t>
            </a:r>
            <a:r>
              <a:rPr lang="en-US" sz="1600" dirty="0"/>
              <a:t> </a:t>
            </a:r>
            <a:r>
              <a:rPr lang="en-US" sz="1600" dirty="0" err="1"/>
              <a:t>mezi</a:t>
            </a:r>
            <a:r>
              <a:rPr lang="en-US" sz="1600" dirty="0"/>
              <a:t> </a:t>
            </a:r>
            <a:r>
              <a:rPr lang="en-US" sz="1600" dirty="0" err="1"/>
              <a:t>zcela</a:t>
            </a:r>
            <a:r>
              <a:rPr lang="en-US" sz="1600" dirty="0"/>
              <a:t> </a:t>
            </a:r>
            <a:r>
              <a:rPr lang="en-US" sz="1600" dirty="0" err="1"/>
              <a:t>benigním</a:t>
            </a:r>
            <a:r>
              <a:rPr lang="en-US" sz="1600" dirty="0"/>
              <a:t> a </a:t>
            </a:r>
            <a:r>
              <a:rPr lang="en-US" sz="1600" dirty="0" err="1"/>
              <a:t>premaligním</a:t>
            </a:r>
            <a:r>
              <a:rPr lang="en-US" sz="1600" dirty="0"/>
              <a:t> </a:t>
            </a:r>
            <a:r>
              <a:rPr lang="en-US" sz="1600" dirty="0" err="1"/>
              <a:t>stavem</a:t>
            </a:r>
            <a:r>
              <a:rPr lang="en-US" sz="1600" dirty="0"/>
              <a:t>. </a:t>
            </a:r>
          </a:p>
          <a:p>
            <a:r>
              <a:rPr lang="en-US" sz="1600" b="1" dirty="0" err="1"/>
              <a:t>Adenomy</a:t>
            </a:r>
            <a:r>
              <a:rPr lang="en-US" sz="1600" b="1" dirty="0"/>
              <a:t>, </a:t>
            </a:r>
            <a:r>
              <a:rPr lang="en-US" sz="1600" b="1" dirty="0" err="1"/>
              <a:t>polypy</a:t>
            </a:r>
            <a:r>
              <a:rPr lang="en-US" sz="1600" b="1" dirty="0"/>
              <a:t>, </a:t>
            </a:r>
            <a:r>
              <a:rPr lang="en-US" sz="1600" b="1" dirty="0" err="1"/>
              <a:t>papilomy</a:t>
            </a:r>
            <a:r>
              <a:rPr lang="en-US" sz="1600" b="1" dirty="0"/>
              <a:t> a </a:t>
            </a:r>
            <a:r>
              <a:rPr lang="en-US" sz="1600" b="1" dirty="0" err="1"/>
              <a:t>bradavice</a:t>
            </a:r>
            <a:r>
              <a:rPr lang="en-US" sz="1600" b="1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dysplastické</a:t>
            </a:r>
            <a:r>
              <a:rPr lang="en-US" sz="1600" dirty="0"/>
              <a:t> </a:t>
            </a:r>
            <a:r>
              <a:rPr lang="en-US" sz="1600" dirty="0" err="1"/>
              <a:t>epiteliální</a:t>
            </a:r>
            <a:r>
              <a:rPr lang="en-US" sz="1600" dirty="0"/>
              <a:t> </a:t>
            </a:r>
            <a:r>
              <a:rPr lang="en-US" sz="1600" dirty="0" err="1"/>
              <a:t>nádory</a:t>
            </a:r>
            <a:r>
              <a:rPr lang="en-US" sz="1600" dirty="0"/>
              <a:t> </a:t>
            </a:r>
            <a:r>
              <a:rPr lang="en-US" sz="1600" dirty="0" err="1"/>
              <a:t>považované</a:t>
            </a:r>
            <a:r>
              <a:rPr lang="en-US" sz="1600" dirty="0"/>
              <a:t> za </a:t>
            </a:r>
            <a:r>
              <a:rPr lang="en-US" sz="1600" dirty="0" err="1"/>
              <a:t>benigní</a:t>
            </a:r>
            <a:r>
              <a:rPr lang="en-US" sz="1600" dirty="0"/>
              <a:t>, </a:t>
            </a:r>
            <a:r>
              <a:rPr lang="en-US" sz="1600" dirty="0" err="1"/>
              <a:t>protože</a:t>
            </a:r>
            <a:r>
              <a:rPr lang="en-US" sz="1600" dirty="0"/>
              <a:t> </a:t>
            </a:r>
            <a:r>
              <a:rPr lang="en-US" sz="1600" dirty="0" err="1"/>
              <a:t>respektují</a:t>
            </a:r>
            <a:r>
              <a:rPr lang="en-US" sz="1600" dirty="0"/>
              <a:t> </a:t>
            </a:r>
            <a:r>
              <a:rPr lang="en-US" sz="1600" dirty="0" err="1"/>
              <a:t>bariéru</a:t>
            </a:r>
            <a:r>
              <a:rPr lang="en-US" sz="1600" dirty="0"/>
              <a:t> </a:t>
            </a:r>
            <a:r>
              <a:rPr lang="en-US" sz="1600" dirty="0" err="1"/>
              <a:t>vytvořenou</a:t>
            </a:r>
            <a:r>
              <a:rPr lang="en-US" sz="1600" dirty="0"/>
              <a:t> </a:t>
            </a:r>
            <a:r>
              <a:rPr lang="en-US" sz="1600" dirty="0" err="1"/>
              <a:t>bazální</a:t>
            </a:r>
            <a:r>
              <a:rPr lang="en-US" sz="1600" dirty="0"/>
              <a:t> </a:t>
            </a:r>
            <a:r>
              <a:rPr lang="en-US" sz="1600" dirty="0" err="1"/>
              <a:t>membránou</a:t>
            </a:r>
            <a:r>
              <a:rPr lang="en-US" sz="1600" dirty="0"/>
              <a:t>.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793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7FF749-11CA-4BA0-92E3-6B5AF86C9A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793CEB-E8BB-4937-847C-52ECE56565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58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35817B-61E5-4A6C-B8E3-499D910B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Klasifikace nádorů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5EA018-365C-4951-B959-C0A02ED21C5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317422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b="1" dirty="0" err="1"/>
              <a:t>typing</a:t>
            </a:r>
            <a:r>
              <a:rPr lang="cs-CZ" sz="2400" b="1" dirty="0"/>
              <a:t> = </a:t>
            </a:r>
            <a:r>
              <a:rPr lang="cs-CZ" sz="2400" dirty="0"/>
              <a:t>histologický typ</a:t>
            </a:r>
          </a:p>
          <a:p>
            <a:pPr>
              <a:spcAft>
                <a:spcPts val="600"/>
              </a:spcAft>
            </a:pPr>
            <a:r>
              <a:rPr lang="cs-CZ" sz="2400" b="1" dirty="0" err="1"/>
              <a:t>grading</a:t>
            </a:r>
            <a:r>
              <a:rPr lang="cs-CZ" sz="2400" b="1" dirty="0"/>
              <a:t> = </a:t>
            </a:r>
            <a:r>
              <a:rPr lang="cs-CZ" sz="2400" dirty="0"/>
              <a:t>benigní × maligní</a:t>
            </a:r>
          </a:p>
          <a:p>
            <a:pPr>
              <a:spcAft>
                <a:spcPts val="600"/>
              </a:spcAft>
            </a:pPr>
            <a:r>
              <a:rPr lang="cs-CZ" sz="2400" b="1" dirty="0" err="1"/>
              <a:t>staging</a:t>
            </a:r>
            <a:r>
              <a:rPr lang="cs-CZ" sz="2400" b="1" dirty="0"/>
              <a:t> = </a:t>
            </a:r>
            <a:r>
              <a:rPr lang="cs-CZ" sz="2400" dirty="0"/>
              <a:t>TNM klasifikace (T = tumor, N = uzlina (node), M = metastáza)</a:t>
            </a:r>
          </a:p>
          <a:p>
            <a:pPr marL="72000" indent="0">
              <a:spcAft>
                <a:spcPts val="600"/>
              </a:spcAft>
              <a:buNone/>
            </a:pPr>
            <a:endParaRPr lang="cs-CZ" dirty="0"/>
          </a:p>
        </p:txBody>
      </p:sp>
      <p:pic>
        <p:nvPicPr>
          <p:cNvPr id="6" name="Picture 6" descr="gradula tumor development">
            <a:extLst>
              <a:ext uri="{FF2B5EF4-FFF2-40B4-BE49-F238E27FC236}">
                <a16:creationId xmlns:a16="http://schemas.microsoft.com/office/drawing/2014/main" id="{7E0C43D4-A064-472B-87B1-1442641D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80" y="2667274"/>
            <a:ext cx="5219998" cy="2208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84351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EED70E-AA30-4C6F-A67E-51F971FE5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89CB25-6195-4CCC-8906-089436DE9F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59</a:t>
            </a:fld>
            <a:endParaRPr lang="en-GB" altLang="cs-CZ" noProof="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3B40B1C-6463-4032-8AE1-4588B0DEA6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935" y="1307916"/>
            <a:ext cx="10752138" cy="271576"/>
          </a:xfrm>
        </p:spPr>
        <p:txBody>
          <a:bodyPr/>
          <a:lstStyle/>
          <a:p>
            <a:r>
              <a:rPr lang="cs-CZ" sz="2000" b="1" dirty="0"/>
              <a:t>lokální efekty nádorů</a:t>
            </a:r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A14E66-772D-46A3-9CC2-909B64F9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/>
              <a:t>Interakce</a:t>
            </a:r>
            <a:r>
              <a:rPr lang="en-US" sz="3200" b="1" dirty="0"/>
              <a:t> </a:t>
            </a:r>
            <a:r>
              <a:rPr lang="en-US" sz="3200" b="1" dirty="0" err="1"/>
              <a:t>nádoru</a:t>
            </a:r>
            <a:r>
              <a:rPr lang="en-US" sz="3200" b="1" dirty="0"/>
              <a:t> s </a:t>
            </a:r>
            <a:r>
              <a:rPr lang="en-US" sz="3200" b="1" dirty="0" err="1"/>
              <a:t>hostitelem</a:t>
            </a:r>
            <a:endParaRPr lang="cs-CZ" sz="32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3A10392-1F5A-45A5-A496-EF139C905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973" y="1559577"/>
            <a:ext cx="6277233" cy="51659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600" dirty="0"/>
              <a:t>mechanické stlačení (např. nádory mozku)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obstrukce (karcinom hlavního žlučovodu)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krvácení, modřiny (leukémie)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chronická ztráta krve do GIT (nádory žaludku a střev)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otok (lymfomy)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kašel (karcinom plic)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trombóza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potíže s polykáním (karcinom jícnu)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ztráta zraku (stlačení optického nervu adenomem hypofýzy)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změna hlasu (karcinom hrtanu)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patologické zlomeniny (myelom)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7734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VISION_CROP">
            <a:hlinkClick r:id="" action="ppaction://media"/>
            <a:extLst>
              <a:ext uri="{FF2B5EF4-FFF2-40B4-BE49-F238E27FC236}">
                <a16:creationId xmlns:a16="http://schemas.microsoft.com/office/drawing/2014/main" id="{BC1ABBA0-698C-43EB-AC40-CAF99F6FF3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0" end="47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-942503" y="942502"/>
            <a:ext cx="6854571" cy="49695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B15B81B-5B24-46C4-8178-ECE7050339D1}"/>
              </a:ext>
            </a:extLst>
          </p:cNvPr>
          <p:cNvSpPr txBox="1"/>
          <p:nvPr/>
        </p:nvSpPr>
        <p:spPr>
          <a:xfrm>
            <a:off x="0" y="0"/>
            <a:ext cx="3145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>
                <a:solidFill>
                  <a:schemeClr val="bg1"/>
                </a:solidFill>
                <a:latin typeface="+mj-lt"/>
              </a:rPr>
              <a:t>PC-3 prostate cells, quantitative phase imaging, 10X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B01E715-B66B-4210-A589-2A80822150AE}"/>
              </a:ext>
            </a:extLst>
          </p:cNvPr>
          <p:cNvSpPr txBox="1"/>
          <p:nvPr/>
        </p:nvSpPr>
        <p:spPr>
          <a:xfrm>
            <a:off x="5710008" y="6608348"/>
            <a:ext cx="18736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sng">
                <a:solidFill>
                  <a:srgbClr val="777777"/>
                </a:solidFill>
                <a:effectLst/>
                <a:latin typeface="+mj-lt"/>
                <a:hlinkClick r:id="rId5"/>
              </a:rPr>
              <a:t>10.1089/ars.2010.3368</a:t>
            </a:r>
            <a:endParaRPr lang="cs-CZ" sz="800" b="0" i="0">
              <a:solidFill>
                <a:srgbClr val="777777"/>
              </a:solidFill>
              <a:effectLst/>
              <a:latin typeface="+mj-lt"/>
            </a:endParaRPr>
          </a:p>
        </p:txBody>
      </p:sp>
      <p:pic>
        <p:nvPicPr>
          <p:cNvPr id="2056" name="Picture 8" descr="Cell cycle arrest in plants « Botany One">
            <a:extLst>
              <a:ext uri="{FF2B5EF4-FFF2-40B4-BE49-F238E27FC236}">
                <a16:creationId xmlns:a16="http://schemas.microsoft.com/office/drawing/2014/main" id="{47134382-2F9C-4B61-B1AA-AE89DE92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59" y="152146"/>
            <a:ext cx="2952047" cy="29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F2C138F-BEB8-4DA5-B426-E644E377E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3"/>
          <a:stretch/>
        </p:blipFill>
        <p:spPr bwMode="auto">
          <a:xfrm>
            <a:off x="5044142" y="2288630"/>
            <a:ext cx="2635308" cy="6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044A854-0F10-48C4-A7BE-4FF9F5430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6" b="19622"/>
          <a:stretch/>
        </p:blipFill>
        <p:spPr bwMode="auto">
          <a:xfrm>
            <a:off x="9245103" y="2432847"/>
            <a:ext cx="2635308" cy="18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F245626-8751-4FB8-A9C2-01759108F9AA}"/>
              </a:ext>
            </a:extLst>
          </p:cNvPr>
          <p:cNvSpPr txBox="1"/>
          <p:nvPr/>
        </p:nvSpPr>
        <p:spPr>
          <a:xfrm>
            <a:off x="9161034" y="4342891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+mj-lt"/>
              </a:rPr>
              <a:t>Jednořetězcový</a:t>
            </a:r>
            <a:r>
              <a:rPr lang="cs-CZ" sz="1800" dirty="0">
                <a:latin typeface="+mj-lt"/>
              </a:rPr>
              <a:t> zlom DNA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3659D63-7B3C-4470-A17E-4D264BF72487}"/>
              </a:ext>
            </a:extLst>
          </p:cNvPr>
          <p:cNvSpPr txBox="1"/>
          <p:nvPr/>
        </p:nvSpPr>
        <p:spPr>
          <a:xfrm>
            <a:off x="5141853" y="4342577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+mj-lt"/>
              </a:rPr>
              <a:t>Dvouřetězcový</a:t>
            </a:r>
            <a:r>
              <a:rPr lang="cs-CZ" sz="1800" dirty="0">
                <a:latin typeface="+mj-lt"/>
              </a:rPr>
              <a:t> zlom DNA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B135007C-BB47-4648-AC66-AF0F7FC5A8B7}"/>
              </a:ext>
            </a:extLst>
          </p:cNvPr>
          <p:cNvCxnSpPr/>
          <p:nvPr/>
        </p:nvCxnSpPr>
        <p:spPr bwMode="auto">
          <a:xfrm flipH="1" flipV="1">
            <a:off x="8002918" y="4519431"/>
            <a:ext cx="1158116" cy="78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D385E4C-DFB5-4485-8728-452B4F8AFA28}"/>
              </a:ext>
            </a:extLst>
          </p:cNvPr>
          <p:cNvSpPr txBox="1"/>
          <p:nvPr/>
        </p:nvSpPr>
        <p:spPr>
          <a:xfrm>
            <a:off x="9554642" y="4771731"/>
            <a:ext cx="1811714" cy="461665"/>
          </a:xfrm>
          <a:prstGeom prst="rect">
            <a:avLst/>
          </a:prstGeom>
          <a:noFill/>
          <a:ln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5000/cyklus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02F0528-D16A-4B93-A98D-2667DA966BCD}"/>
              </a:ext>
            </a:extLst>
          </p:cNvPr>
          <p:cNvSpPr txBox="1"/>
          <p:nvPr/>
        </p:nvSpPr>
        <p:spPr>
          <a:xfrm>
            <a:off x="5283904" y="4726567"/>
            <a:ext cx="2719014" cy="461665"/>
          </a:xfrm>
          <a:prstGeom prst="rect">
            <a:avLst/>
          </a:prstGeom>
          <a:noFill/>
          <a:ln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50/buněčný cyklus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3B933F1-32F5-4598-AC82-722D22A464BF}"/>
              </a:ext>
            </a:extLst>
          </p:cNvPr>
          <p:cNvSpPr txBox="1"/>
          <p:nvPr/>
        </p:nvSpPr>
        <p:spPr>
          <a:xfrm>
            <a:off x="5495838" y="5477883"/>
            <a:ext cx="587051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+mj-lt"/>
              </a:rPr>
              <a:t>U člověka 30 000 000 000 000 zlomů/den</a:t>
            </a:r>
          </a:p>
        </p:txBody>
      </p:sp>
    </p:spTree>
    <p:extLst>
      <p:ext uri="{BB962C8B-B14F-4D97-AF65-F5344CB8AC3E}">
        <p14:creationId xmlns:p14="http://schemas.microsoft.com/office/powerpoint/2010/main" val="206718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24" grpId="0"/>
      <p:bldP spid="2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8AFAD7-681F-4DEA-9727-267AF068E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994477-C731-43EE-AB4D-CABBD0612E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60</a:t>
            </a:fld>
            <a:endParaRPr lang="en-GB" altLang="cs-CZ" noProof="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2C4A15-1E25-4B19-9534-D9AEEA6F5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000" b="1" dirty="0"/>
              <a:t>systémové efekty nádorů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F613583-96A5-43A4-B704-7EED4C05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/>
              <a:t>Interakce</a:t>
            </a:r>
            <a:r>
              <a:rPr lang="en-US" sz="3200" b="1" dirty="0"/>
              <a:t> </a:t>
            </a:r>
            <a:r>
              <a:rPr lang="en-US" sz="3200" b="1" dirty="0" err="1"/>
              <a:t>nádoru</a:t>
            </a:r>
            <a:r>
              <a:rPr lang="en-US" sz="3200" b="1" dirty="0"/>
              <a:t> s </a:t>
            </a:r>
            <a:r>
              <a:rPr lang="en-US" sz="3200" b="1" dirty="0" err="1"/>
              <a:t>hostitelem</a:t>
            </a:r>
            <a:endParaRPr lang="cs-CZ" sz="32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4FAC4F4-D93E-4A7D-BD96-1579D8E2F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anémie</a:t>
            </a:r>
            <a:r>
              <a:rPr lang="cs-CZ" sz="2000" dirty="0"/>
              <a:t> (potlačení funkce krevní dřeně) – efekt prozánětlivých cytokinů</a:t>
            </a:r>
          </a:p>
          <a:p>
            <a:r>
              <a:rPr lang="cs-CZ" sz="2000" b="1" dirty="0"/>
              <a:t>horečka</a:t>
            </a:r>
            <a:r>
              <a:rPr lang="cs-CZ" sz="2000" dirty="0"/>
              <a:t> - produkce cytokinů (pyrogenů) nádorem (IL-1, TNF</a:t>
            </a:r>
            <a:r>
              <a:rPr lang="el-GR" sz="2000" dirty="0"/>
              <a:t>α)</a:t>
            </a:r>
          </a:p>
          <a:p>
            <a:r>
              <a:rPr lang="cs-CZ" sz="2000" b="1" dirty="0"/>
              <a:t>nádorová kachexie </a:t>
            </a:r>
            <a:r>
              <a:rPr lang="cs-CZ" sz="2000" dirty="0"/>
              <a:t>– anorektické mediátory (TNF</a:t>
            </a:r>
            <a:r>
              <a:rPr lang="el-GR" sz="2000" dirty="0"/>
              <a:t>α)</a:t>
            </a:r>
          </a:p>
          <a:p>
            <a:r>
              <a:rPr lang="cs-CZ" sz="2000" b="1" dirty="0" err="1"/>
              <a:t>paraneoplastické</a:t>
            </a:r>
            <a:r>
              <a:rPr lang="cs-CZ" sz="2000" b="1" dirty="0"/>
              <a:t> syndromy </a:t>
            </a:r>
            <a:r>
              <a:rPr lang="cs-CZ" sz="2000" dirty="0"/>
              <a:t>– některé nádory produkují hormony (adenomy); důležité pro diagnostiku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en-US" sz="2000" dirty="0"/>
              <a:t>–</a:t>
            </a:r>
            <a:r>
              <a:rPr lang="cs-CZ" sz="2000" dirty="0"/>
              <a:t> </a:t>
            </a:r>
            <a:r>
              <a:rPr lang="en-US" sz="2000" dirty="0" err="1"/>
              <a:t>pigmenta</a:t>
            </a:r>
            <a:r>
              <a:rPr lang="cs-CZ" sz="2000" dirty="0" err="1"/>
              <a:t>ce</a:t>
            </a:r>
            <a:endParaRPr lang="en-US" sz="2000" dirty="0"/>
          </a:p>
          <a:p>
            <a:pPr marL="0" indent="0">
              <a:buNone/>
            </a:pPr>
            <a:r>
              <a:rPr lang="cs-CZ" sz="2000" dirty="0"/>
              <a:t>	– endokrinopatie (</a:t>
            </a:r>
            <a:r>
              <a:rPr lang="cs-CZ" sz="2000" dirty="0" err="1"/>
              <a:t>Cushingův</a:t>
            </a:r>
            <a:r>
              <a:rPr lang="cs-CZ" sz="2000" dirty="0"/>
              <a:t> </a:t>
            </a:r>
            <a:r>
              <a:rPr lang="cs-CZ" sz="2000" dirty="0" err="1"/>
              <a:t>sy</a:t>
            </a:r>
            <a:r>
              <a:rPr lang="cs-CZ" sz="2000" dirty="0"/>
              <a:t>., </a:t>
            </a:r>
            <a:r>
              <a:rPr lang="cs-CZ" sz="2000" dirty="0" err="1"/>
              <a:t>hyperkalcémie</a:t>
            </a:r>
            <a:r>
              <a:rPr lang="cs-CZ" sz="20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63371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2F6030-193C-445C-9738-064CEDF52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932025-807E-4D84-8178-7628104802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61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F75BFB-95EC-4453-93AC-504E55E4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Nádorové  biomarkery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BD26F8-A752-4408-BEAB-50087F663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Nádorové biomarkery jsou látky produkované v reakci na procesy spojené s kancerogenezí.</a:t>
            </a:r>
          </a:p>
          <a:p>
            <a:r>
              <a:rPr lang="cs-CZ" sz="2400" dirty="0"/>
              <a:t>Tyto látky mohou být nalezeny v nádorové tkáni, stolici, krvi, moči a jiných tělních tekutinách.</a:t>
            </a:r>
          </a:p>
          <a:p>
            <a:r>
              <a:rPr lang="cs-CZ" sz="2400" dirty="0"/>
              <a:t>Většina nádorových biomarkerů jsou proteiny. Nicméně lze využít také vzorce v genových expresích (mRNA, </a:t>
            </a:r>
            <a:r>
              <a:rPr lang="cs-CZ" sz="2400" dirty="0" err="1"/>
              <a:t>miRNA</a:t>
            </a:r>
            <a:r>
              <a:rPr lang="cs-CZ" sz="2400" dirty="0"/>
              <a:t>) nebo změny v DNA (polymorfismy, mutace).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6919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980F75-5420-4C97-818F-D26F2A7E61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ADABD4-502D-40CE-B6B8-0F1D4A393F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62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92277E-0F25-4CEC-9C24-DAB71F43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Nádorové  biomarkery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130EA4-1025-4283-820D-D22D26A45C5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17236" y="1413164"/>
            <a:ext cx="5985164" cy="442833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Aft>
                <a:spcPts val="600"/>
              </a:spcAft>
              <a:buNone/>
            </a:pPr>
            <a:r>
              <a:rPr lang="en-US" sz="7200" dirty="0" err="1"/>
              <a:t>Nádorové</a:t>
            </a:r>
            <a:r>
              <a:rPr lang="en-US" sz="7200" dirty="0"/>
              <a:t> </a:t>
            </a:r>
            <a:r>
              <a:rPr lang="en-US" sz="7200" dirty="0" err="1"/>
              <a:t>biomarkery</a:t>
            </a:r>
            <a:r>
              <a:rPr lang="en-US" sz="7200" dirty="0"/>
              <a:t> </a:t>
            </a:r>
            <a:r>
              <a:rPr lang="en-US" sz="7200" dirty="0" err="1"/>
              <a:t>mohou</a:t>
            </a:r>
            <a:r>
              <a:rPr lang="en-US" sz="7200" dirty="0"/>
              <a:t> </a:t>
            </a:r>
            <a:r>
              <a:rPr lang="en-US" sz="7200" dirty="0" err="1"/>
              <a:t>být</a:t>
            </a:r>
            <a:r>
              <a:rPr lang="en-US" sz="7200" dirty="0"/>
              <a:t> </a:t>
            </a:r>
            <a:r>
              <a:rPr lang="en-US" sz="7200" dirty="0" err="1"/>
              <a:t>podle</a:t>
            </a:r>
            <a:r>
              <a:rPr lang="en-US" sz="7200" dirty="0"/>
              <a:t> </a:t>
            </a:r>
            <a:r>
              <a:rPr lang="en-US" sz="7200" dirty="0" err="1"/>
              <a:t>využití</a:t>
            </a:r>
            <a:r>
              <a:rPr lang="en-US" sz="7200" dirty="0"/>
              <a:t> </a:t>
            </a:r>
            <a:r>
              <a:rPr lang="en-US" sz="7200" dirty="0" err="1"/>
              <a:t>rozděleny</a:t>
            </a:r>
            <a:r>
              <a:rPr lang="en-US" sz="7200" dirty="0"/>
              <a:t> do </a:t>
            </a:r>
            <a:r>
              <a:rPr lang="en-US" sz="7200" dirty="0" err="1"/>
              <a:t>kategorií</a:t>
            </a:r>
            <a:r>
              <a:rPr lang="en-US" sz="7200" dirty="0"/>
              <a:t>:</a:t>
            </a:r>
          </a:p>
          <a:p>
            <a:pPr marL="0" indent="0">
              <a:lnSpc>
                <a:spcPct val="170000"/>
              </a:lnSpc>
              <a:spcAft>
                <a:spcPts val="600"/>
              </a:spcAft>
              <a:buNone/>
            </a:pPr>
            <a:r>
              <a:rPr lang="cs-CZ" sz="7200" b="1" dirty="0"/>
              <a:t>1. </a:t>
            </a:r>
            <a:r>
              <a:rPr lang="en-US" sz="7200" b="1" dirty="0" err="1"/>
              <a:t>Prediktivní</a:t>
            </a:r>
            <a:r>
              <a:rPr lang="en-US" sz="7200" b="1" dirty="0"/>
              <a:t> </a:t>
            </a:r>
            <a:r>
              <a:rPr lang="en-US" sz="7200" b="1" dirty="0" err="1"/>
              <a:t>biomarkery</a:t>
            </a:r>
            <a:r>
              <a:rPr lang="en-US" sz="7200" b="1" dirty="0"/>
              <a:t> </a:t>
            </a:r>
            <a:r>
              <a:rPr lang="en-US" sz="7200" dirty="0" err="1"/>
              <a:t>předpovídají</a:t>
            </a:r>
            <a:r>
              <a:rPr lang="en-US" sz="7200" dirty="0"/>
              <a:t> </a:t>
            </a:r>
            <a:r>
              <a:rPr lang="en-US" sz="7200" dirty="0" err="1"/>
              <a:t>odpověď</a:t>
            </a:r>
            <a:r>
              <a:rPr lang="en-US" sz="7200" dirty="0"/>
              <a:t> </a:t>
            </a:r>
            <a:r>
              <a:rPr lang="en-US" sz="7200" dirty="0" err="1"/>
              <a:t>na</a:t>
            </a:r>
            <a:r>
              <a:rPr lang="en-US" sz="7200" dirty="0"/>
              <a:t> </a:t>
            </a:r>
            <a:r>
              <a:rPr lang="en-US" sz="7200" dirty="0" err="1"/>
              <a:t>určitou</a:t>
            </a:r>
            <a:r>
              <a:rPr lang="en-US" sz="7200" dirty="0"/>
              <a:t> </a:t>
            </a:r>
            <a:r>
              <a:rPr lang="en-US" sz="7200" dirty="0" err="1"/>
              <a:t>terapii</a:t>
            </a:r>
            <a:r>
              <a:rPr lang="en-US" sz="7200" dirty="0"/>
              <a:t> (</a:t>
            </a:r>
            <a:r>
              <a:rPr lang="en-US" sz="7200" dirty="0" err="1"/>
              <a:t>pozitivita</a:t>
            </a:r>
            <a:r>
              <a:rPr lang="en-US" sz="7200" dirty="0"/>
              <a:t>/</a:t>
            </a:r>
            <a:r>
              <a:rPr lang="en-US" sz="7200" dirty="0" err="1"/>
              <a:t>aktivace</a:t>
            </a:r>
            <a:r>
              <a:rPr lang="en-US" sz="7200" dirty="0"/>
              <a:t> HER2 </a:t>
            </a:r>
            <a:r>
              <a:rPr lang="en-US" sz="7200" dirty="0" err="1"/>
              <a:t>předpovídá</a:t>
            </a:r>
            <a:r>
              <a:rPr lang="en-US" sz="7200" dirty="0"/>
              <a:t> </a:t>
            </a:r>
            <a:r>
              <a:rPr lang="en-US" sz="7200" dirty="0" err="1"/>
              <a:t>odpovídavost</a:t>
            </a:r>
            <a:r>
              <a:rPr lang="en-US" sz="7200" dirty="0"/>
              <a:t> </a:t>
            </a:r>
            <a:r>
              <a:rPr lang="en-US" sz="7200" dirty="0" err="1"/>
              <a:t>nádoru</a:t>
            </a:r>
            <a:r>
              <a:rPr lang="en-US" sz="7200" dirty="0"/>
              <a:t> </a:t>
            </a:r>
            <a:r>
              <a:rPr lang="en-US" sz="7200" dirty="0" err="1"/>
              <a:t>prsu</a:t>
            </a:r>
            <a:r>
              <a:rPr lang="en-US" sz="7200" dirty="0"/>
              <a:t> </a:t>
            </a:r>
            <a:r>
              <a:rPr lang="en-US" sz="7200" dirty="0" err="1"/>
              <a:t>na</a:t>
            </a:r>
            <a:r>
              <a:rPr lang="en-US" sz="7200" dirty="0"/>
              <a:t> trastuzumab).</a:t>
            </a:r>
          </a:p>
          <a:p>
            <a:pPr marL="0" indent="0">
              <a:lnSpc>
                <a:spcPct val="170000"/>
              </a:lnSpc>
              <a:spcAft>
                <a:spcPts val="600"/>
              </a:spcAft>
              <a:buNone/>
            </a:pPr>
            <a:r>
              <a:rPr lang="cs-CZ" sz="7200" b="1" dirty="0"/>
              <a:t>2. </a:t>
            </a:r>
            <a:r>
              <a:rPr lang="en-US" sz="7200" b="1" dirty="0" err="1"/>
              <a:t>Prognostické</a:t>
            </a:r>
            <a:r>
              <a:rPr lang="en-US" sz="7200" b="1" dirty="0"/>
              <a:t> </a:t>
            </a:r>
            <a:r>
              <a:rPr lang="en-US" sz="7200" b="1" dirty="0" err="1"/>
              <a:t>biomarkery</a:t>
            </a:r>
            <a:r>
              <a:rPr lang="en-US" sz="7200" b="1" dirty="0"/>
              <a:t> </a:t>
            </a:r>
            <a:r>
              <a:rPr lang="en-US" sz="7200" dirty="0"/>
              <a:t>se </a:t>
            </a:r>
            <a:r>
              <a:rPr lang="en-US" sz="7200" dirty="0" err="1"/>
              <a:t>snaží</a:t>
            </a:r>
            <a:r>
              <a:rPr lang="en-US" sz="7200" dirty="0"/>
              <a:t> </a:t>
            </a:r>
            <a:r>
              <a:rPr lang="en-US" sz="7200" dirty="0" err="1"/>
              <a:t>informovat</a:t>
            </a:r>
            <a:r>
              <a:rPr lang="en-US" sz="7200" dirty="0"/>
              <a:t> o </a:t>
            </a:r>
            <a:r>
              <a:rPr lang="en-US" sz="7200" dirty="0" err="1"/>
              <a:t>rizicích</a:t>
            </a:r>
            <a:r>
              <a:rPr lang="en-US" sz="7200" dirty="0"/>
              <a:t> </a:t>
            </a:r>
            <a:r>
              <a:rPr lang="en-US" sz="7200" dirty="0" err="1"/>
              <a:t>klinických</a:t>
            </a:r>
            <a:r>
              <a:rPr lang="en-US" sz="7200" dirty="0"/>
              <a:t> </a:t>
            </a:r>
            <a:r>
              <a:rPr lang="en-US" sz="7200" dirty="0" err="1"/>
              <a:t>výsledků</a:t>
            </a:r>
            <a:r>
              <a:rPr lang="en-US" sz="7200" dirty="0"/>
              <a:t>, </a:t>
            </a:r>
            <a:r>
              <a:rPr lang="en-US" sz="7200" dirty="0" err="1"/>
              <a:t>jakými</a:t>
            </a:r>
            <a:r>
              <a:rPr lang="en-US" sz="7200" dirty="0"/>
              <a:t> </a:t>
            </a:r>
            <a:r>
              <a:rPr lang="en-US" sz="7200" dirty="0" err="1"/>
              <a:t>jsou</a:t>
            </a:r>
            <a:r>
              <a:rPr lang="en-US" sz="7200" dirty="0"/>
              <a:t> </a:t>
            </a:r>
            <a:r>
              <a:rPr lang="en-US" sz="7200" dirty="0" err="1"/>
              <a:t>rekurence</a:t>
            </a:r>
            <a:r>
              <a:rPr lang="en-US" sz="7200" dirty="0"/>
              <a:t> </a:t>
            </a:r>
            <a:r>
              <a:rPr lang="en-US" sz="7200" dirty="0" err="1"/>
              <a:t>nebo</a:t>
            </a:r>
            <a:r>
              <a:rPr lang="en-US" sz="7200" dirty="0"/>
              <a:t> </a:t>
            </a:r>
            <a:r>
              <a:rPr lang="en-US" sz="7200" dirty="0" err="1"/>
              <a:t>progrese</a:t>
            </a:r>
            <a:r>
              <a:rPr lang="en-US" sz="7200" dirty="0"/>
              <a:t> </a:t>
            </a:r>
            <a:r>
              <a:rPr lang="en-US" sz="7200" dirty="0" err="1"/>
              <a:t>onemocnění</a:t>
            </a:r>
            <a:r>
              <a:rPr lang="en-US" sz="7200" dirty="0"/>
              <a:t>.</a:t>
            </a:r>
          </a:p>
          <a:p>
            <a:pPr marL="0" indent="0">
              <a:lnSpc>
                <a:spcPct val="170000"/>
              </a:lnSpc>
              <a:spcAft>
                <a:spcPts val="600"/>
              </a:spcAft>
              <a:buNone/>
            </a:pPr>
            <a:r>
              <a:rPr lang="cs-CZ" sz="7200" b="1" dirty="0"/>
              <a:t>3. </a:t>
            </a:r>
            <a:r>
              <a:rPr lang="en-US" sz="7200" b="1" dirty="0" err="1"/>
              <a:t>Diagnostické</a:t>
            </a:r>
            <a:r>
              <a:rPr lang="en-US" sz="7200" b="1" dirty="0"/>
              <a:t> </a:t>
            </a:r>
            <a:r>
              <a:rPr lang="en-US" sz="7200" b="1" dirty="0" err="1"/>
              <a:t>biomarkery</a:t>
            </a:r>
            <a:r>
              <a:rPr lang="en-US" sz="7200" b="1" dirty="0"/>
              <a:t> </a:t>
            </a:r>
            <a:r>
              <a:rPr lang="en-US" sz="7200" dirty="0" err="1"/>
              <a:t>jsou</a:t>
            </a:r>
            <a:r>
              <a:rPr lang="en-US" sz="7200" dirty="0"/>
              <a:t> </a:t>
            </a:r>
            <a:r>
              <a:rPr lang="en-US" sz="7200" dirty="0" err="1"/>
              <a:t>využívány</a:t>
            </a:r>
            <a:r>
              <a:rPr lang="en-US" sz="7200" dirty="0"/>
              <a:t> k </a:t>
            </a:r>
            <a:r>
              <a:rPr lang="en-US" sz="7200" dirty="0" err="1"/>
              <a:t>identifikaci</a:t>
            </a:r>
            <a:r>
              <a:rPr lang="en-US" sz="7200" dirty="0"/>
              <a:t> </a:t>
            </a:r>
            <a:r>
              <a:rPr lang="en-US" sz="7200" dirty="0" err="1"/>
              <a:t>specifického</a:t>
            </a:r>
            <a:r>
              <a:rPr lang="en-US" sz="7200" dirty="0"/>
              <a:t> </a:t>
            </a:r>
            <a:r>
              <a:rPr lang="en-US" sz="7200" dirty="0" err="1"/>
              <a:t>onemocnění</a:t>
            </a:r>
            <a:r>
              <a:rPr lang="en-US" sz="7200" dirty="0"/>
              <a:t> </a:t>
            </a:r>
            <a:r>
              <a:rPr lang="en-US" sz="7200" dirty="0" err="1"/>
              <a:t>pacienta</a:t>
            </a:r>
            <a:r>
              <a:rPr lang="en-US" sz="7200" dirty="0"/>
              <a:t>. </a:t>
            </a:r>
          </a:p>
          <a:p>
            <a:pPr>
              <a:spcAft>
                <a:spcPts val="600"/>
              </a:spcAft>
            </a:pPr>
            <a:endParaRPr lang="cs-CZ" sz="11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C82298E-A439-4B13-8271-F05BA4624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70" y="1832456"/>
            <a:ext cx="4619908" cy="3432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81454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D414D0-BB33-436C-9C8D-68EB05068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9391BA-A036-4E2C-9128-9CEDAC230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63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1668A4-CA2D-4F64-8B5B-D087D564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Nádorové </a:t>
            </a:r>
            <a:r>
              <a:rPr lang="en-US" sz="3200" dirty="0"/>
              <a:t>biomarker</a:t>
            </a:r>
            <a:r>
              <a:rPr lang="cs-CZ" sz="3200" dirty="0"/>
              <a:t>y – klinicky relevantní příklady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CB6FAE6-A7F1-4752-993A-CADBC7B95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80110"/>
            <a:ext cx="10753200" cy="446490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</a:t>
            </a:r>
            <a:r>
              <a:rPr lang="cs-CZ" sz="1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</a:t>
            </a:r>
            <a:r>
              <a:rPr lang="en-US" sz="1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a-fetoprotein</a:t>
            </a:r>
            <a:r>
              <a:rPr lang="en-US" sz="1400" b="1" dirty="0"/>
              <a:t> (AFP</a:t>
            </a:r>
            <a:r>
              <a:rPr lang="cs-CZ" sz="1400" b="1" dirty="0"/>
              <a:t>)</a:t>
            </a:r>
            <a:endParaRPr lang="en-US" sz="1400" b="1" dirty="0"/>
          </a:p>
          <a:p>
            <a:pPr>
              <a:lnSpc>
                <a:spcPct val="150000"/>
              </a:lnSpc>
            </a:pPr>
            <a:r>
              <a:rPr lang="en-US" sz="1400" dirty="0" err="1"/>
              <a:t>Typ</a:t>
            </a:r>
            <a:r>
              <a:rPr lang="en-US" sz="1400" dirty="0"/>
              <a:t> </a:t>
            </a:r>
            <a:r>
              <a:rPr lang="cs-CZ" sz="1400" dirty="0"/>
              <a:t>nádoru</a:t>
            </a:r>
            <a:r>
              <a:rPr lang="en-US" sz="1400" dirty="0"/>
              <a:t>: </a:t>
            </a:r>
            <a:r>
              <a:rPr lang="cs-CZ" sz="1400" dirty="0"/>
              <a:t>Nádory</a:t>
            </a:r>
            <a:r>
              <a:rPr lang="en-US" sz="1400" dirty="0"/>
              <a:t> </a:t>
            </a:r>
            <a:r>
              <a:rPr lang="en-US" sz="1400" dirty="0" err="1"/>
              <a:t>jater</a:t>
            </a:r>
            <a:r>
              <a:rPr lang="en-US" sz="1400" dirty="0"/>
              <a:t>, </a:t>
            </a:r>
            <a:r>
              <a:rPr lang="en-US" sz="1400" dirty="0" err="1"/>
              <a:t>germinální</a:t>
            </a:r>
            <a:r>
              <a:rPr lang="en-US" sz="1400" dirty="0"/>
              <a:t> </a:t>
            </a:r>
            <a:r>
              <a:rPr lang="en-US" sz="1400" dirty="0" err="1"/>
              <a:t>nádory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 err="1"/>
              <a:t>Analyzovaná</a:t>
            </a:r>
            <a:r>
              <a:rPr lang="en-US" sz="1400" dirty="0"/>
              <a:t> </a:t>
            </a:r>
            <a:r>
              <a:rPr lang="en-US" sz="1400" dirty="0" err="1"/>
              <a:t>tkáň</a:t>
            </a:r>
            <a:r>
              <a:rPr lang="en-US" sz="1400" dirty="0"/>
              <a:t>: </a:t>
            </a:r>
            <a:r>
              <a:rPr lang="en-US" sz="1400" dirty="0" err="1"/>
              <a:t>Krev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 err="1"/>
              <a:t>Využití</a:t>
            </a:r>
            <a:r>
              <a:rPr lang="en-US" sz="1400" dirty="0"/>
              <a:t>: </a:t>
            </a:r>
            <a:r>
              <a:rPr lang="en-US" sz="1400" dirty="0" err="1"/>
              <a:t>Pomoc</a:t>
            </a:r>
            <a:r>
              <a:rPr lang="en-US" sz="1400" dirty="0"/>
              <a:t> </a:t>
            </a:r>
            <a:r>
              <a:rPr lang="en-US" sz="1400" dirty="0" err="1"/>
              <a:t>při</a:t>
            </a:r>
            <a:r>
              <a:rPr lang="en-US" sz="1400" dirty="0"/>
              <a:t> </a:t>
            </a:r>
            <a:r>
              <a:rPr lang="en-US" sz="1400" dirty="0" err="1"/>
              <a:t>diagnóze</a:t>
            </a:r>
            <a:r>
              <a:rPr lang="en-US" sz="1400" dirty="0"/>
              <a:t> </a:t>
            </a:r>
            <a:r>
              <a:rPr lang="en-US" sz="1400" dirty="0" err="1"/>
              <a:t>rakoviny</a:t>
            </a:r>
            <a:r>
              <a:rPr lang="en-US" sz="1400" dirty="0"/>
              <a:t> </a:t>
            </a:r>
            <a:r>
              <a:rPr lang="en-US" sz="1400" dirty="0" err="1"/>
              <a:t>jater</a:t>
            </a:r>
            <a:r>
              <a:rPr lang="en-US" sz="1400" dirty="0"/>
              <a:t>, </a:t>
            </a:r>
            <a:r>
              <a:rPr lang="en-US" sz="1400" dirty="0" err="1"/>
              <a:t>sledování</a:t>
            </a:r>
            <a:r>
              <a:rPr lang="en-US" sz="1400" dirty="0"/>
              <a:t> </a:t>
            </a:r>
            <a:r>
              <a:rPr lang="en-US" sz="1400" dirty="0" err="1"/>
              <a:t>odpovědi</a:t>
            </a:r>
            <a:r>
              <a:rPr lang="en-US" sz="1400" dirty="0"/>
              <a:t> k </a:t>
            </a:r>
            <a:r>
              <a:rPr lang="en-US" sz="1400" dirty="0" err="1"/>
              <a:t>léčbě</a:t>
            </a:r>
            <a:r>
              <a:rPr lang="en-US" sz="1400" dirty="0"/>
              <a:t>; </a:t>
            </a:r>
            <a:r>
              <a:rPr lang="en-US" sz="1400" dirty="0" err="1"/>
              <a:t>posouzení</a:t>
            </a:r>
            <a:r>
              <a:rPr lang="en-US" sz="1400" dirty="0"/>
              <a:t> </a:t>
            </a:r>
            <a:r>
              <a:rPr lang="en-US" sz="1400" dirty="0" err="1"/>
              <a:t>stádia</a:t>
            </a:r>
            <a:r>
              <a:rPr lang="en-US" sz="1400" dirty="0"/>
              <a:t>, </a:t>
            </a:r>
            <a:r>
              <a:rPr lang="en-US" sz="1400" dirty="0" err="1"/>
              <a:t>prognózy</a:t>
            </a:r>
            <a:r>
              <a:rPr lang="en-US" sz="1400" dirty="0"/>
              <a:t> a </a:t>
            </a:r>
            <a:r>
              <a:rPr lang="en-US" sz="1400" dirty="0" err="1"/>
              <a:t>odpovědi</a:t>
            </a:r>
            <a:r>
              <a:rPr lang="en-US" sz="1400" dirty="0"/>
              <a:t> k </a:t>
            </a:r>
            <a:r>
              <a:rPr lang="en-US" sz="1400" dirty="0" err="1"/>
              <a:t>léčbě</a:t>
            </a:r>
            <a:r>
              <a:rPr lang="en-US" sz="1400" dirty="0"/>
              <a:t> u </a:t>
            </a:r>
            <a:r>
              <a:rPr lang="en-US" sz="1400" dirty="0" err="1"/>
              <a:t>germinálních</a:t>
            </a:r>
            <a:r>
              <a:rPr lang="en-US" sz="1400" dirty="0"/>
              <a:t> </a:t>
            </a:r>
            <a:r>
              <a:rPr lang="en-US" sz="1400" dirty="0" err="1"/>
              <a:t>nádorů</a:t>
            </a:r>
            <a:endParaRPr lang="cs-CZ" sz="1400" dirty="0"/>
          </a:p>
          <a:p>
            <a:pPr marL="72000" indent="0">
              <a:lnSpc>
                <a:spcPct val="150000"/>
              </a:lnSpc>
              <a:buNone/>
            </a:pPr>
            <a:r>
              <a:rPr lang="cs-CZ" sz="1400" b="1" u="sng" dirty="0"/>
              <a:t>Fúzní gen BCR-ABL </a:t>
            </a:r>
            <a:r>
              <a:rPr lang="cs-CZ" sz="1400" b="1" dirty="0"/>
              <a:t>(Filadelfský chromozóm)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Typ nádoru: Chronická myeloidní leukémie, akutní </a:t>
            </a:r>
            <a:r>
              <a:rPr lang="cs-CZ" sz="1400" dirty="0" err="1"/>
              <a:t>lymfoblastická</a:t>
            </a:r>
            <a:r>
              <a:rPr lang="cs-CZ" sz="1400" dirty="0"/>
              <a:t> leukémie a akutní myeloidní leukémie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Analyzovaná tkáň: Krev a/nebo kostní dřeň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Využití: Potvrzení diagnózy, předpověď odpovědi k cílené terapii, monitorování stavu onemocnění.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400" b="1" u="sng" dirty="0"/>
              <a:t>Nádorový antigen (</a:t>
            </a:r>
            <a:r>
              <a:rPr lang="cs-CZ" sz="1400" b="1" u="sng" dirty="0" err="1"/>
              <a:t>Cencer</a:t>
            </a:r>
            <a:r>
              <a:rPr lang="cs-CZ" sz="1400" b="1" u="sng" dirty="0"/>
              <a:t> Antigen) CA </a:t>
            </a:r>
            <a:r>
              <a:rPr lang="en-US" sz="1400" b="1" u="sng" dirty="0"/>
              <a:t>15-3</a:t>
            </a:r>
          </a:p>
          <a:p>
            <a:pPr>
              <a:lnSpc>
                <a:spcPct val="150000"/>
              </a:lnSpc>
            </a:pPr>
            <a:r>
              <a:rPr lang="en-US" sz="1400" dirty="0" err="1"/>
              <a:t>Typ</a:t>
            </a:r>
            <a:r>
              <a:rPr lang="en-US" sz="1400" dirty="0"/>
              <a:t> </a:t>
            </a:r>
            <a:r>
              <a:rPr lang="cs-CZ" sz="1400" dirty="0"/>
              <a:t>nádoru</a:t>
            </a:r>
            <a:r>
              <a:rPr lang="en-US" sz="1400" dirty="0"/>
              <a:t>: </a:t>
            </a:r>
            <a:r>
              <a:rPr lang="cs-CZ" sz="1400" dirty="0"/>
              <a:t>Nádory</a:t>
            </a:r>
            <a:r>
              <a:rPr lang="en-US" sz="1400" dirty="0"/>
              <a:t> </a:t>
            </a:r>
            <a:r>
              <a:rPr lang="en-US" sz="1400" dirty="0" err="1"/>
              <a:t>prsu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 err="1"/>
              <a:t>Analyzovaná</a:t>
            </a:r>
            <a:r>
              <a:rPr lang="en-US" sz="1400" dirty="0"/>
              <a:t> </a:t>
            </a:r>
            <a:r>
              <a:rPr lang="en-US" sz="1400" dirty="0" err="1"/>
              <a:t>tkáň</a:t>
            </a:r>
            <a:r>
              <a:rPr lang="en-US" sz="1400" dirty="0"/>
              <a:t>: </a:t>
            </a:r>
            <a:r>
              <a:rPr lang="en-US" sz="1400" dirty="0" err="1"/>
              <a:t>Krev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 err="1"/>
              <a:t>Využití</a:t>
            </a:r>
            <a:r>
              <a:rPr lang="en-US" sz="1400" dirty="0"/>
              <a:t>: </a:t>
            </a:r>
            <a:r>
              <a:rPr lang="en-US" sz="1400" dirty="0" err="1"/>
              <a:t>Posouzení</a:t>
            </a:r>
            <a:r>
              <a:rPr lang="en-US" sz="1400" dirty="0"/>
              <a:t> </a:t>
            </a:r>
            <a:r>
              <a:rPr lang="en-US" sz="1400" dirty="0" err="1"/>
              <a:t>účinnosti</a:t>
            </a:r>
            <a:r>
              <a:rPr lang="en-US" sz="1400" dirty="0"/>
              <a:t> </a:t>
            </a:r>
            <a:r>
              <a:rPr lang="en-US" sz="1400" dirty="0" err="1"/>
              <a:t>léčby</a:t>
            </a:r>
            <a:r>
              <a:rPr lang="en-US" sz="1400" dirty="0"/>
              <a:t> </a:t>
            </a:r>
            <a:r>
              <a:rPr lang="en-US" sz="1400" dirty="0" err="1"/>
              <a:t>či</a:t>
            </a:r>
            <a:r>
              <a:rPr lang="en-US" sz="1400" dirty="0"/>
              <a:t> </a:t>
            </a:r>
            <a:r>
              <a:rPr lang="en-US" sz="1400" dirty="0" err="1"/>
              <a:t>případné</a:t>
            </a:r>
            <a:r>
              <a:rPr lang="en-US" sz="1400" dirty="0"/>
              <a:t> </a:t>
            </a:r>
            <a:r>
              <a:rPr lang="en-US" sz="1400" dirty="0" err="1"/>
              <a:t>rekurence</a:t>
            </a:r>
            <a:r>
              <a:rPr lang="en-US" sz="1400" dirty="0"/>
              <a:t> </a:t>
            </a:r>
            <a:r>
              <a:rPr lang="en-US" sz="1400" dirty="0" err="1"/>
              <a:t>onemocnění</a:t>
            </a:r>
            <a:endParaRPr lang="en-US" sz="1400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15269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30B761-4122-42F6-BBD6-D155F12BAA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A701CA-F9B0-46D5-9828-F900D8BDB0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64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35DA0B-F776-43A3-AB6E-DD73E5249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Nádorové</a:t>
            </a:r>
            <a:r>
              <a:rPr lang="en-US" sz="3200" dirty="0"/>
              <a:t> </a:t>
            </a:r>
            <a:r>
              <a:rPr lang="en-US" sz="3200" dirty="0" err="1"/>
              <a:t>biomarkery</a:t>
            </a:r>
            <a:r>
              <a:rPr lang="en-US" sz="3200" dirty="0"/>
              <a:t> – </a:t>
            </a:r>
            <a:r>
              <a:rPr lang="en-US" sz="3200" dirty="0" err="1"/>
              <a:t>klinicky</a:t>
            </a:r>
            <a:r>
              <a:rPr lang="en-US" sz="3200" dirty="0"/>
              <a:t> </a:t>
            </a:r>
            <a:r>
              <a:rPr lang="en-US" sz="3200" dirty="0" err="1"/>
              <a:t>relevantní</a:t>
            </a:r>
            <a:r>
              <a:rPr lang="en-US" sz="3200" dirty="0"/>
              <a:t> </a:t>
            </a:r>
            <a:r>
              <a:rPr lang="en-US" sz="3200" dirty="0" err="1"/>
              <a:t>příklady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6D8C1A-0F95-463B-9C40-80FC5BE3F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0"/>
            <a:ext cx="10753200" cy="48690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Amplifikace genu HER2/</a:t>
            </a:r>
            <a:r>
              <a:rPr lang="cs-CZ" sz="1600" b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</a:t>
            </a:r>
            <a:r>
              <a:rPr lang="cs-CZ" sz="1600" b="1" dirty="0"/>
              <a:t> či navýšení jeho proteinové exprese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Typ nádoru: Nádory prsu, žaludku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Analyzovaná tkáň: Nádor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Využití: Určení vhodnosti určitých cílených terapií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Prostat</a:t>
            </a:r>
            <a:r>
              <a:rPr lang="cs-CZ" sz="16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ický</a:t>
            </a:r>
            <a:r>
              <a:rPr lang="cs-CZ" sz="16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specific</a:t>
            </a:r>
            <a:r>
              <a:rPr lang="cs-CZ" sz="16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ký</a:t>
            </a:r>
            <a:r>
              <a:rPr lang="en-US" sz="16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antigen</a:t>
            </a:r>
            <a:r>
              <a:rPr lang="en-US" sz="1600" b="1" dirty="0"/>
              <a:t> (PSA)</a:t>
            </a:r>
          </a:p>
          <a:p>
            <a:pPr>
              <a:lnSpc>
                <a:spcPct val="150000"/>
              </a:lnSpc>
            </a:pPr>
            <a:r>
              <a:rPr lang="en-US" sz="1600" dirty="0" err="1"/>
              <a:t>Typ</a:t>
            </a:r>
            <a:r>
              <a:rPr lang="en-US" sz="1600" dirty="0"/>
              <a:t> </a:t>
            </a:r>
            <a:r>
              <a:rPr lang="cs-CZ" sz="1600" dirty="0"/>
              <a:t>nádoru</a:t>
            </a:r>
            <a:r>
              <a:rPr lang="en-US" sz="1600" dirty="0"/>
              <a:t>: </a:t>
            </a:r>
            <a:r>
              <a:rPr lang="cs-CZ" sz="1600" dirty="0"/>
              <a:t>Nádory</a:t>
            </a:r>
            <a:r>
              <a:rPr lang="en-US" sz="1600" dirty="0"/>
              <a:t> </a:t>
            </a:r>
            <a:r>
              <a:rPr lang="en-US" sz="1600" dirty="0" err="1"/>
              <a:t>prostaty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err="1"/>
              <a:t>Analyzovaná</a:t>
            </a:r>
            <a:r>
              <a:rPr lang="en-US" sz="1600" dirty="0"/>
              <a:t> </a:t>
            </a:r>
            <a:r>
              <a:rPr lang="en-US" sz="1600" dirty="0" err="1"/>
              <a:t>tkáň</a:t>
            </a:r>
            <a:r>
              <a:rPr lang="en-US" sz="1600" dirty="0"/>
              <a:t>: </a:t>
            </a:r>
            <a:r>
              <a:rPr lang="en-US" sz="1600" dirty="0" err="1"/>
              <a:t>Krev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err="1"/>
              <a:t>Využití</a:t>
            </a:r>
            <a:r>
              <a:rPr lang="en-US" sz="1600" dirty="0"/>
              <a:t>: </a:t>
            </a:r>
            <a:r>
              <a:rPr lang="en-US" sz="1600" dirty="0" err="1"/>
              <a:t>Pomoc</a:t>
            </a:r>
            <a:r>
              <a:rPr lang="en-US" sz="1600" dirty="0"/>
              <a:t> </a:t>
            </a:r>
            <a:r>
              <a:rPr lang="en-US" sz="1600" dirty="0" err="1"/>
              <a:t>při</a:t>
            </a:r>
            <a:r>
              <a:rPr lang="en-US" sz="1600" dirty="0"/>
              <a:t> </a:t>
            </a:r>
            <a:r>
              <a:rPr lang="en-US" sz="1600" dirty="0" err="1"/>
              <a:t>diagnóze</a:t>
            </a:r>
            <a:r>
              <a:rPr lang="en-US" sz="1600" dirty="0"/>
              <a:t>, </a:t>
            </a:r>
            <a:r>
              <a:rPr lang="en-US" sz="1600" dirty="0" err="1"/>
              <a:t>posouzení</a:t>
            </a:r>
            <a:r>
              <a:rPr lang="en-US" sz="1600" dirty="0"/>
              <a:t> </a:t>
            </a:r>
            <a:r>
              <a:rPr lang="en-US" sz="1600" dirty="0" err="1"/>
              <a:t>odpovědi</a:t>
            </a:r>
            <a:r>
              <a:rPr lang="en-US" sz="1600" dirty="0"/>
              <a:t> k </a:t>
            </a:r>
            <a:r>
              <a:rPr lang="en-US" sz="1600" dirty="0" err="1"/>
              <a:t>léčbě</a:t>
            </a:r>
            <a:r>
              <a:rPr lang="en-US" sz="1600" dirty="0"/>
              <a:t> a </a:t>
            </a:r>
            <a:r>
              <a:rPr lang="en-US" sz="1600" dirty="0" err="1"/>
              <a:t>sledování</a:t>
            </a:r>
            <a:r>
              <a:rPr lang="en-US" sz="1600" dirty="0"/>
              <a:t> </a:t>
            </a:r>
            <a:r>
              <a:rPr lang="en-US" sz="1600" dirty="0" err="1"/>
              <a:t>rekurence</a:t>
            </a:r>
            <a:endParaRPr lang="en-US" sz="1600" dirty="0"/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u="sng" dirty="0" err="1"/>
              <a:t>Karcinoembryogenní</a:t>
            </a:r>
            <a:r>
              <a:rPr lang="cs-CZ" sz="1600" b="1" u="sng" dirty="0"/>
              <a:t> antigen</a:t>
            </a:r>
            <a:r>
              <a:rPr lang="en-US" sz="1600" b="1" u="sng" dirty="0"/>
              <a:t> </a:t>
            </a:r>
            <a:r>
              <a:rPr lang="en-US" sz="1600" b="1" dirty="0"/>
              <a:t>(CEA)</a:t>
            </a:r>
          </a:p>
          <a:p>
            <a:pPr>
              <a:lnSpc>
                <a:spcPct val="150000"/>
              </a:lnSpc>
            </a:pPr>
            <a:r>
              <a:rPr lang="en-US" sz="1600" dirty="0" err="1"/>
              <a:t>Typ</a:t>
            </a:r>
            <a:r>
              <a:rPr lang="en-US" sz="1600" dirty="0"/>
              <a:t> </a:t>
            </a:r>
            <a:r>
              <a:rPr lang="cs-CZ" sz="1600" dirty="0"/>
              <a:t>nádoru</a:t>
            </a:r>
            <a:r>
              <a:rPr lang="en-US" sz="1600" dirty="0"/>
              <a:t>:</a:t>
            </a:r>
            <a:r>
              <a:rPr lang="cs-CZ" sz="1600" dirty="0"/>
              <a:t> K</a:t>
            </a:r>
            <a:r>
              <a:rPr lang="en-US" sz="1600" dirty="0" err="1"/>
              <a:t>olorektální</a:t>
            </a:r>
            <a:r>
              <a:rPr lang="en-US" sz="1600" dirty="0"/>
              <a:t> </a:t>
            </a:r>
            <a:r>
              <a:rPr lang="en-US" sz="1600" dirty="0" err="1"/>
              <a:t>karcinom</a:t>
            </a:r>
            <a:r>
              <a:rPr lang="en-US" sz="1600" dirty="0"/>
              <a:t>, </a:t>
            </a:r>
            <a:r>
              <a:rPr lang="en-US" sz="1600" dirty="0" err="1"/>
              <a:t>některé</a:t>
            </a:r>
            <a:r>
              <a:rPr lang="en-US" sz="1600" dirty="0"/>
              <a:t> </a:t>
            </a:r>
            <a:r>
              <a:rPr lang="en-US" sz="1600" dirty="0" err="1"/>
              <a:t>další</a:t>
            </a:r>
            <a:r>
              <a:rPr lang="en-US" sz="1600" dirty="0"/>
              <a:t> </a:t>
            </a:r>
            <a:r>
              <a:rPr lang="en-US" sz="1600" dirty="0" err="1"/>
              <a:t>typy</a:t>
            </a:r>
            <a:r>
              <a:rPr lang="cs-CZ" sz="1600" dirty="0"/>
              <a:t> nádorů (pankreatu, plic a prsu)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err="1"/>
              <a:t>Analyzovaná</a:t>
            </a:r>
            <a:r>
              <a:rPr lang="en-US" sz="1600" dirty="0"/>
              <a:t> </a:t>
            </a:r>
            <a:r>
              <a:rPr lang="en-US" sz="1600" dirty="0" err="1"/>
              <a:t>tkáň</a:t>
            </a:r>
            <a:r>
              <a:rPr lang="en-US" sz="1600" dirty="0"/>
              <a:t>: </a:t>
            </a:r>
            <a:r>
              <a:rPr lang="en-US" sz="1600" dirty="0" err="1"/>
              <a:t>Krev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err="1"/>
              <a:t>Využití</a:t>
            </a:r>
            <a:r>
              <a:rPr lang="en-US" sz="1600" dirty="0"/>
              <a:t>: </a:t>
            </a:r>
            <a:r>
              <a:rPr lang="en-US" sz="1600" dirty="0" err="1"/>
              <a:t>Kontrolování</a:t>
            </a:r>
            <a:r>
              <a:rPr lang="en-US" sz="1600" dirty="0"/>
              <a:t> </a:t>
            </a:r>
            <a:r>
              <a:rPr lang="en-US" sz="1600" dirty="0" err="1"/>
              <a:t>účinnosti</a:t>
            </a:r>
            <a:r>
              <a:rPr lang="en-US" sz="1600" dirty="0"/>
              <a:t> </a:t>
            </a:r>
            <a:r>
              <a:rPr lang="en-US" sz="1600" dirty="0" err="1"/>
              <a:t>terapie</a:t>
            </a:r>
            <a:r>
              <a:rPr lang="en-US" sz="1600" dirty="0"/>
              <a:t> a </a:t>
            </a:r>
            <a:r>
              <a:rPr lang="en-US" sz="1600" dirty="0" err="1"/>
              <a:t>hlídání</a:t>
            </a:r>
            <a:r>
              <a:rPr lang="en-US" sz="1600" dirty="0"/>
              <a:t> </a:t>
            </a:r>
            <a:r>
              <a:rPr lang="en-US" sz="1600" dirty="0" err="1"/>
              <a:t>rekurence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es-ES" sz="1600" dirty="0"/>
              <a:t>Je to antigen vyskytující se normálně jen v embryonálním období</a:t>
            </a:r>
            <a:endParaRPr lang="en-US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9412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C5FE28-61FB-4A89-AE3B-B91FEBBEAE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8E6466-306E-44ED-9388-94012B9506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65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FF120EF-4E71-42FA-913F-928D6F54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4507782" cy="451576"/>
          </a:xfrm>
        </p:spPr>
        <p:txBody>
          <a:bodyPr/>
          <a:lstStyle/>
          <a:p>
            <a:r>
              <a:rPr lang="cs-CZ" sz="3600" dirty="0"/>
              <a:t>Děkuji za pozornost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2917ABB-B5AF-484D-934D-E6C775977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symbol pro obsah 9" descr="http://imgs.xkcd.com/comics/cells.png">
            <a:extLst>
              <a:ext uri="{FF2B5EF4-FFF2-40B4-BE49-F238E27FC236}">
                <a16:creationId xmlns:a16="http://schemas.microsoft.com/office/drawing/2014/main" id="{94B82FA5-C713-4B59-A423-1FEDEDA74A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2142" y="1026000"/>
            <a:ext cx="3198333" cy="4649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883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84FC2E-0954-4382-97DD-883476C49F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C21C7A-3DE1-4921-A7E6-82F7BC7F0A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7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0B0ACF-CD0C-4D06-A79A-82E456FC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 err="1"/>
              <a:t>Genomická</a:t>
            </a:r>
            <a:r>
              <a:rPr lang="cs-CZ" sz="2200" dirty="0"/>
              <a:t> nestabilita–nové příležitosti pro evoluci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E49CB7-CF9B-422C-B32B-A7893CD15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94294"/>
            <a:ext cx="10753200" cy="4139998"/>
          </a:xfrm>
        </p:spPr>
        <p:txBody>
          <a:bodyPr>
            <a:normAutofit/>
          </a:bodyPr>
          <a:lstStyle/>
          <a:p>
            <a:r>
              <a:rPr lang="cs-CZ" sz="1600" dirty="0"/>
              <a:t>Poškození </a:t>
            </a:r>
            <a:r>
              <a:rPr lang="en-US" sz="1600" dirty="0"/>
              <a:t>DNA </a:t>
            </a:r>
            <a:r>
              <a:rPr lang="cs-CZ" sz="1600" dirty="0"/>
              <a:t>může jednotlivce předurčovat ke zvýšené tvorbě nádorů.</a:t>
            </a:r>
          </a:p>
          <a:p>
            <a:r>
              <a:rPr lang="cs-CZ" sz="1600" dirty="0"/>
              <a:t>Vyšší množství kopií chromozomů nebo genů umožňuje buňkám zvýšenou expresi určitých genů, nebo mutace nadbytečných kopií pro získání výhod v růstu, přežívání či tvorbě metastáz.</a:t>
            </a:r>
          </a:p>
          <a:p>
            <a:r>
              <a:rPr lang="en-US" sz="1600" dirty="0" err="1"/>
              <a:t>Genom</a:t>
            </a:r>
            <a:r>
              <a:rPr lang="cs-CZ" sz="1600" dirty="0" err="1"/>
              <a:t>ová</a:t>
            </a:r>
            <a:r>
              <a:rPr lang="cs-CZ" sz="1600" dirty="0"/>
              <a:t> nestabilita je charakteristická pro většinu nádorových buněk, a to v důsledku nadměrné replikace.</a:t>
            </a:r>
          </a:p>
          <a:p>
            <a:r>
              <a:rPr lang="cs-CZ" sz="1600" dirty="0"/>
              <a:t>Rozsáhlé poškození DNA je spojeno s problémy v DNA replikaci (zlomy chromozomů, aneuploidie)</a:t>
            </a:r>
            <a:r>
              <a:rPr lang="en-US" sz="1600" dirty="0"/>
              <a:t>.</a:t>
            </a:r>
            <a:endParaRPr lang="cs-CZ" sz="1600" dirty="0"/>
          </a:p>
          <a:p>
            <a:r>
              <a:rPr lang="cs-CZ" sz="1600" dirty="0"/>
              <a:t>G</a:t>
            </a:r>
            <a:r>
              <a:rPr lang="en-US" sz="1600" dirty="0" err="1"/>
              <a:t>enom</a:t>
            </a:r>
            <a:r>
              <a:rPr lang="cs-CZ" sz="1600" dirty="0" err="1"/>
              <a:t>ová</a:t>
            </a:r>
            <a:r>
              <a:rPr lang="en-US" sz="1600" dirty="0"/>
              <a:t> </a:t>
            </a:r>
            <a:r>
              <a:rPr lang="en-US" sz="1600" dirty="0" err="1"/>
              <a:t>integrit</a:t>
            </a:r>
            <a:r>
              <a:rPr lang="cs-CZ" sz="1600" dirty="0"/>
              <a:t>a</a:t>
            </a:r>
            <a:r>
              <a:rPr lang="en-US" sz="1600" dirty="0"/>
              <a:t> </a:t>
            </a:r>
            <a:r>
              <a:rPr lang="cs-CZ" sz="1600" dirty="0"/>
              <a:t>je pečlivě monitorována několika kontrolními mechanismy (checkpointy pro mitózu a DNA poškození, aparát pro opravu DNA)</a:t>
            </a:r>
            <a:r>
              <a:rPr lang="en-US" sz="1600" dirty="0"/>
              <a:t>.</a:t>
            </a:r>
            <a:endParaRPr lang="cs-CZ" sz="1600" dirty="0"/>
          </a:p>
          <a:p>
            <a:r>
              <a:rPr lang="cs-CZ" sz="1600" dirty="0"/>
              <a:t>Stav </a:t>
            </a:r>
            <a:r>
              <a:rPr lang="en-US" sz="1600" dirty="0"/>
              <a:t>DNA </a:t>
            </a:r>
            <a:r>
              <a:rPr lang="en-US" sz="1600" dirty="0" err="1"/>
              <a:t>metyla</a:t>
            </a:r>
            <a:r>
              <a:rPr lang="cs-CZ" sz="1600" dirty="0" err="1"/>
              <a:t>ce</a:t>
            </a:r>
            <a:r>
              <a:rPr lang="cs-CZ" sz="1600" dirty="0"/>
              <a:t> je důležitý pro integritu genomu.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cs-CZ" sz="1500" dirty="0"/>
          </a:p>
          <a:p>
            <a:pPr>
              <a:spcAft>
                <a:spcPts val="600"/>
              </a:spcAft>
            </a:pP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202811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893E21-1F39-49CE-9C49-06D9B67102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A3E0BF-35CC-4928-B094-FC3389D401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74E449-020C-4F74-A0AF-683207F8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/>
              <a:t>Geny/proteiny pro opravu DNA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6D7525F-F2B6-4F2D-8BDD-BC7EB824F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10753200" cy="4580480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MMR geny/proteiny (</a:t>
            </a:r>
            <a:r>
              <a:rPr lang="cs-CZ" sz="1800" dirty="0"/>
              <a:t>oprava chybného párování </a:t>
            </a:r>
            <a:r>
              <a:rPr lang="cs-CZ" sz="1800" dirty="0" err="1"/>
              <a:t>bazí</a:t>
            </a:r>
            <a:r>
              <a:rPr lang="cs-CZ" sz="1800" dirty="0"/>
              <a:t>=</a:t>
            </a:r>
            <a:r>
              <a:rPr lang="cs-CZ" sz="1800" b="1" dirty="0" err="1"/>
              <a:t>Mismatch</a:t>
            </a:r>
            <a:r>
              <a:rPr lang="cs-CZ" sz="1800" b="1" dirty="0"/>
              <a:t> </a:t>
            </a:r>
            <a:r>
              <a:rPr lang="cs-CZ" sz="1800" b="1" dirty="0" err="1"/>
              <a:t>repair</a:t>
            </a:r>
            <a:r>
              <a:rPr lang="cs-CZ" sz="1800" b="1" dirty="0"/>
              <a:t>)</a:t>
            </a:r>
          </a:p>
          <a:p>
            <a:pPr marL="0" indent="0">
              <a:buNone/>
            </a:pPr>
            <a:r>
              <a:rPr lang="cs-CZ" sz="1600" dirty="0"/>
              <a:t>Defekty v těchto genech vedou k </a:t>
            </a:r>
            <a:r>
              <a:rPr lang="cs-CZ" sz="1600" dirty="0" err="1"/>
              <a:t>mikrosatelitové</a:t>
            </a:r>
            <a:r>
              <a:rPr lang="cs-CZ" sz="1600" dirty="0"/>
              <a:t> nestabilitě (MSI). Různé délky </a:t>
            </a:r>
            <a:r>
              <a:rPr lang="cs-CZ" sz="1600" dirty="0" err="1"/>
              <a:t>mikrosatelitů</a:t>
            </a:r>
            <a:r>
              <a:rPr lang="cs-CZ" sz="1600" dirty="0"/>
              <a:t> (např. (CA)n repetice) vedou k chybám v DNA replikaci. MSI je nejčastější v nádorech tlustého střeva.</a:t>
            </a:r>
          </a:p>
          <a:p>
            <a:pPr marL="0" indent="0">
              <a:buNone/>
            </a:pPr>
            <a:r>
              <a:rPr lang="cs-CZ" sz="1800" b="1" dirty="0"/>
              <a:t>Geny/proteiny nukleotidové excizní reparace (</a:t>
            </a:r>
            <a:r>
              <a:rPr lang="cs-CZ" sz="1800" dirty="0"/>
              <a:t>oprava </a:t>
            </a:r>
            <a:r>
              <a:rPr lang="cs-CZ" sz="1800" dirty="0" err="1"/>
              <a:t>jednořetězcových</a:t>
            </a:r>
            <a:r>
              <a:rPr lang="cs-CZ" sz="1800" dirty="0"/>
              <a:t> zlomů</a:t>
            </a:r>
            <a:r>
              <a:rPr lang="cs-CZ" sz="1800" b="1" dirty="0"/>
              <a:t>)</a:t>
            </a:r>
          </a:p>
          <a:p>
            <a:pPr marL="0" indent="0">
              <a:buNone/>
            </a:pPr>
            <a:r>
              <a:rPr lang="cs-CZ" sz="1600" dirty="0"/>
              <a:t>NER defekty způsobují onemocnění </a:t>
            </a:r>
            <a:r>
              <a:rPr lang="cs-CZ" sz="1600" dirty="0" err="1"/>
              <a:t>xeroderma</a:t>
            </a:r>
            <a:r>
              <a:rPr lang="cs-CZ" sz="1600" dirty="0"/>
              <a:t> </a:t>
            </a:r>
            <a:r>
              <a:rPr lang="cs-CZ" sz="1600" dirty="0" err="1"/>
              <a:t>pigmentosum</a:t>
            </a:r>
            <a:r>
              <a:rPr lang="cs-CZ" sz="1600" dirty="0"/>
              <a:t> (XP). Pacienti s XP trpí silnou citlivostí ke slunci a již v dětství se u nich vyvíjí rakovina kůže.</a:t>
            </a:r>
          </a:p>
          <a:p>
            <a:pPr marL="0" indent="0">
              <a:buNone/>
            </a:pPr>
            <a:r>
              <a:rPr lang="cs-CZ" sz="1800" b="1" dirty="0"/>
              <a:t>Geny/proteiny homologní rekombinace (</a:t>
            </a:r>
            <a:r>
              <a:rPr lang="cs-CZ" sz="1800" dirty="0"/>
              <a:t>oprava </a:t>
            </a:r>
            <a:r>
              <a:rPr lang="cs-CZ" sz="1800" dirty="0" err="1"/>
              <a:t>dvouřetězcových</a:t>
            </a:r>
            <a:r>
              <a:rPr lang="cs-CZ" sz="1800" dirty="0"/>
              <a:t> zlomů</a:t>
            </a:r>
            <a:r>
              <a:rPr lang="cs-CZ" sz="1800" b="1" dirty="0"/>
              <a:t>) </a:t>
            </a:r>
          </a:p>
          <a:p>
            <a:pPr marL="0" indent="0">
              <a:buNone/>
            </a:pPr>
            <a:r>
              <a:rPr lang="cs-CZ" sz="1600" b="1" dirty="0"/>
              <a:t>BRCA1 </a:t>
            </a:r>
            <a:r>
              <a:rPr lang="cs-CZ" sz="1600" dirty="0"/>
              <a:t>a </a:t>
            </a:r>
            <a:r>
              <a:rPr lang="cs-CZ" sz="1600" b="1" dirty="0"/>
              <a:t>BRCA2 </a:t>
            </a:r>
            <a:r>
              <a:rPr lang="cs-CZ" sz="1600" dirty="0"/>
              <a:t>„</a:t>
            </a:r>
            <a:r>
              <a:rPr lang="cs-CZ" sz="1600" dirty="0" err="1"/>
              <a:t>breast</a:t>
            </a:r>
            <a:r>
              <a:rPr lang="cs-CZ" sz="1600" dirty="0"/>
              <a:t> </a:t>
            </a:r>
            <a:r>
              <a:rPr lang="cs-CZ" sz="1600" dirty="0" err="1"/>
              <a:t>cancer</a:t>
            </a:r>
            <a:r>
              <a:rPr lang="cs-CZ" sz="1600" dirty="0"/>
              <a:t> susceptibility </a:t>
            </a:r>
            <a:r>
              <a:rPr lang="cs-CZ" sz="1600" dirty="0" err="1"/>
              <a:t>genes</a:t>
            </a:r>
            <a:r>
              <a:rPr lang="cs-CZ" sz="1600" dirty="0"/>
              <a:t>”</a:t>
            </a:r>
          </a:p>
          <a:p>
            <a:pPr marL="0" indent="0">
              <a:buNone/>
            </a:pPr>
            <a:r>
              <a:rPr lang="cs-CZ" sz="1600" b="1" dirty="0"/>
              <a:t>ATM </a:t>
            </a:r>
            <a:r>
              <a:rPr lang="cs-CZ" sz="1600" dirty="0"/>
              <a:t>a</a:t>
            </a:r>
            <a:r>
              <a:rPr lang="cs-CZ" sz="1600" b="1" dirty="0"/>
              <a:t> ATR (ATM-</a:t>
            </a:r>
            <a:r>
              <a:rPr lang="cs-CZ" sz="1600" b="1" dirty="0" err="1"/>
              <a:t>related</a:t>
            </a:r>
            <a:r>
              <a:rPr lang="cs-CZ" sz="1600" b="1" dirty="0"/>
              <a:t>) kinázy </a:t>
            </a:r>
            <a:r>
              <a:rPr lang="cs-CZ" sz="1600" dirty="0"/>
              <a:t>„</a:t>
            </a:r>
            <a:r>
              <a:rPr lang="cs-CZ" sz="1600" dirty="0" err="1"/>
              <a:t>mutated</a:t>
            </a:r>
            <a:r>
              <a:rPr lang="cs-CZ" sz="1600" dirty="0"/>
              <a:t> in </a:t>
            </a:r>
            <a:r>
              <a:rPr lang="cs-CZ" sz="1600" dirty="0" err="1"/>
              <a:t>ataxia-telangiectasia</a:t>
            </a:r>
            <a:r>
              <a:rPr lang="cs-CZ" sz="1600" dirty="0"/>
              <a:t>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984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12E68634-3AA1-914D-8976-19E27289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86678"/>
            <a:ext cx="9220200" cy="668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Maligní transformace_video_šab_Cz_2022[20221109093000508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C0CB9F257A8424B951BDB179C13ABB4" ma:contentTypeVersion="4" ma:contentTypeDescription="Vytvoří nový dokument" ma:contentTypeScope="" ma:versionID="67cccff6313f0c10df628067b80b3dcf">
  <xsd:schema xmlns:xsd="http://www.w3.org/2001/XMLSchema" xmlns:xs="http://www.w3.org/2001/XMLSchema" xmlns:p="http://schemas.microsoft.com/office/2006/metadata/properties" xmlns:ns2="46b62c22-b2fd-4ae5-8f12-81fc94c2a5fa" xmlns:ns3="1b7ccb33-f93b-4739-87f0-7d1b5a7c9ab3" targetNamespace="http://schemas.microsoft.com/office/2006/metadata/properties" ma:root="true" ma:fieldsID="c9448c2217bde5c8627e0e846de5a9fc" ns2:_="" ns3:_="">
    <xsd:import namespace="46b62c22-b2fd-4ae5-8f12-81fc94c2a5fa"/>
    <xsd:import namespace="1b7ccb33-f93b-4739-87f0-7d1b5a7c9a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b62c22-b2fd-4ae5-8f12-81fc94c2a5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7ccb33-f93b-4739-87f0-7d1b5a7c9a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4E1FFE-8897-43B6-95F0-6900FD3CF9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b62c22-b2fd-4ae5-8f12-81fc94c2a5fa"/>
    <ds:schemaRef ds:uri="1b7ccb33-f93b-4739-87f0-7d1b5a7c9a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BB6347-585A-4D07-8B57-94F11CEB29A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4FF2AE8-D818-413A-A331-C40896048C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623</TotalTime>
  <Words>4800</Words>
  <Application>Microsoft Office PowerPoint</Application>
  <PresentationFormat>Širokoúhlá obrazovka</PresentationFormat>
  <Paragraphs>479</Paragraphs>
  <Slides>65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0" baseType="lpstr">
      <vt:lpstr>Arial</vt:lpstr>
      <vt:lpstr>Roboto</vt:lpstr>
      <vt:lpstr>Tahoma</vt:lpstr>
      <vt:lpstr>Wingdings</vt:lpstr>
      <vt:lpstr>Presentation_MU_EN</vt:lpstr>
      <vt:lpstr>Malignaní transformace</vt:lpstr>
      <vt:lpstr>Rozvoj nádorového onemocnění</vt:lpstr>
      <vt:lpstr>Teorie kancerogeneze: somatické mutace versus organizace tkání </vt:lpstr>
      <vt:lpstr>Znaky umožňující rozvoj nádorového onemocnění</vt:lpstr>
      <vt:lpstr>Genomická nestabilita a epigenetické přeprogramování </vt:lpstr>
      <vt:lpstr>Prezentace aplikace PowerPoint</vt:lpstr>
      <vt:lpstr>Genomická nestabilita–nové příležitosti pro evoluci</vt:lpstr>
      <vt:lpstr>Geny/proteiny pro opravu DNA</vt:lpstr>
      <vt:lpstr>Prezentace aplikace PowerPoint</vt:lpstr>
      <vt:lpstr>Nádorové mikroprostředí</vt:lpstr>
      <vt:lpstr>Zánět</vt:lpstr>
      <vt:lpstr>Zánět a obezita</vt:lpstr>
      <vt:lpstr>Polymorfní mikrobiom</vt:lpstr>
      <vt:lpstr>Znaky nádorových buněk</vt:lpstr>
      <vt:lpstr>Nádorová buňka</vt:lpstr>
      <vt:lpstr>Onkogeny a nádorové supresory</vt:lpstr>
      <vt:lpstr>Onkogeny</vt:lpstr>
      <vt:lpstr>Nekontrolovaný růst</vt:lpstr>
      <vt:lpstr>Nekontrolovaný růst – „START“ signály</vt:lpstr>
      <vt:lpstr>Kontaktní inhibice a imortalizace</vt:lpstr>
      <vt:lpstr>Nekontrolovaný růst – ztráta „STOP” signálů</vt:lpstr>
      <vt:lpstr>Nádorové supresory</vt:lpstr>
      <vt:lpstr>Rb protein – pravý tumor supresor</vt:lpstr>
      <vt:lpstr>Další “ STOP“ signály</vt:lpstr>
      <vt:lpstr>Procenta nádorů nesoucí mutaci p53</vt:lpstr>
      <vt:lpstr>HPV a p53</vt:lpstr>
      <vt:lpstr>Buněčná smrt</vt:lpstr>
      <vt:lpstr>Prezentace aplikace PowerPoint</vt:lpstr>
      <vt:lpstr>Imunogenicita různých typů buněčné smrti</vt:lpstr>
      <vt:lpstr>Odolnost k apoptóze</vt:lpstr>
      <vt:lpstr>Odolnost k apoptóze</vt:lpstr>
      <vt:lpstr>Odolání buněčné smrti pomocí buněčné fúze</vt:lpstr>
      <vt:lpstr>Resistence k anoikis</vt:lpstr>
      <vt:lpstr>Indukce angiogeneze</vt:lpstr>
      <vt:lpstr>Indukce angiogeneze</vt:lpstr>
      <vt:lpstr>Únik před destrukcí imunitním systémem</vt:lpstr>
      <vt:lpstr>Nádorové neoantigeny: Slibný zdroj imunogenů pro nádorovou imunoterapii</vt:lpstr>
      <vt:lpstr>Onkologická trogocytóza – způsob, jak se zbavit antigenů</vt:lpstr>
      <vt:lpstr>Změny v metabolismu</vt:lpstr>
      <vt:lpstr>Znaky nádorového metabolismu</vt:lpstr>
      <vt:lpstr>Metabolické změny</vt:lpstr>
      <vt:lpstr>Využití oportunistických modelů získávání živin</vt:lpstr>
      <vt:lpstr>Prezentace aplikace PowerPoint</vt:lpstr>
      <vt:lpstr>Prezentace aplikace PowerPoint</vt:lpstr>
      <vt:lpstr>Metabolické interakce s mikrosprostředím</vt:lpstr>
      <vt:lpstr>Metabolická symbióza</vt:lpstr>
      <vt:lpstr>Invaze a metastázování</vt:lpstr>
      <vt:lpstr>Prezentace aplikace PowerPoint</vt:lpstr>
      <vt:lpstr>Migrační fenotyp</vt:lpstr>
      <vt:lpstr>Prezentace aplikace PowerPoint</vt:lpstr>
      <vt:lpstr>Prezentace aplikace PowerPoint</vt:lpstr>
      <vt:lpstr>Invaze a metastázování</vt:lpstr>
      <vt:lpstr>Hypotéza semene a půdy – příznivé mikroprostředí</vt:lpstr>
      <vt:lpstr>Hypotéza nádorových kmenových buněk (CSC)</vt:lpstr>
      <vt:lpstr>Nádorové kmenové buňky-držitelé hlavních znaků nádorových buněk a cíle pro terapii</vt:lpstr>
      <vt:lpstr>Klasifikace nádorů</vt:lpstr>
      <vt:lpstr>Klasifikace nádorů</vt:lpstr>
      <vt:lpstr>Klasifikace nádorů</vt:lpstr>
      <vt:lpstr>Interakce nádoru s hostitelem</vt:lpstr>
      <vt:lpstr>Interakce nádoru s hostitelem</vt:lpstr>
      <vt:lpstr>Nádorové  biomarkery</vt:lpstr>
      <vt:lpstr>Nádorové  biomarkery</vt:lpstr>
      <vt:lpstr>Nádorové biomarkery – klinicky relevantní příklady</vt:lpstr>
      <vt:lpstr>Nádorové biomarkery – klinicky relevantní příklady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Martina Raudenská</dc:creator>
  <cp:lastModifiedBy>ucitel</cp:lastModifiedBy>
  <cp:revision>230</cp:revision>
  <cp:lastPrinted>1601-01-01T00:00:00Z</cp:lastPrinted>
  <dcterms:created xsi:type="dcterms:W3CDTF">2022-04-04T07:12:26Z</dcterms:created>
  <dcterms:modified xsi:type="dcterms:W3CDTF">2022-11-09T08:30:02Z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0x010100CC0CB9F257A8424B951BDB179C13ABB4</vt:lpwstr>
  </property>
</Properties>
</file>