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5" r:id="rId7"/>
    <p:sldId id="269" r:id="rId8"/>
    <p:sldId id="266" r:id="rId9"/>
    <p:sldId id="267" r:id="rId10"/>
    <p:sldId id="272" r:id="rId11"/>
    <p:sldId id="273" r:id="rId12"/>
    <p:sldId id="268" r:id="rId13"/>
    <p:sldId id="262" r:id="rId14"/>
    <p:sldId id="271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" initials="A" lastIdx="0" clrIdx="0">
    <p:extLst>
      <p:ext uri="{19B8F6BF-5375-455C-9EA6-DF929625EA0E}">
        <p15:presenceInfo xmlns:p15="http://schemas.microsoft.com/office/powerpoint/2012/main" userId="Ad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77086" autoAdjust="0"/>
  </p:normalViewPr>
  <p:slideViewPr>
    <p:cSldViewPr snapToGrid="0">
      <p:cViewPr varScale="1">
        <p:scale>
          <a:sx n="88" d="100"/>
          <a:sy n="88" d="100"/>
        </p:scale>
        <p:origin x="1188" y="90"/>
      </p:cViewPr>
      <p:guideLst/>
    </p:cSldViewPr>
  </p:slideViewPr>
  <p:outlineViewPr>
    <p:cViewPr>
      <p:scale>
        <a:sx n="33" d="100"/>
        <a:sy n="33" d="100"/>
      </p:scale>
      <p:origin x="0" y="-45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06298-46C2-476C-92ED-45A9BC2818BC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00560B-A8BA-41A9-9280-2924C88486AE}">
      <dgm:prSet/>
      <dgm:spPr/>
      <dgm:t>
        <a:bodyPr/>
        <a:lstStyle/>
        <a:p>
          <a:r>
            <a:rPr lang="cs-CZ"/>
            <a:t>History of magnetic field</a:t>
          </a:r>
          <a:endParaRPr lang="en-US"/>
        </a:p>
      </dgm:t>
    </dgm:pt>
    <dgm:pt modelId="{D0D49E41-B502-4C27-8C21-E8E9BD158435}" type="parTrans" cxnId="{B31A6A1E-8243-4332-BD58-FEF731DEDCFA}">
      <dgm:prSet/>
      <dgm:spPr/>
      <dgm:t>
        <a:bodyPr/>
        <a:lstStyle/>
        <a:p>
          <a:endParaRPr lang="en-US"/>
        </a:p>
      </dgm:t>
    </dgm:pt>
    <dgm:pt modelId="{585A566E-EA0E-42E0-AAF3-E2A81C112FB9}" type="sibTrans" cxnId="{B31A6A1E-8243-4332-BD58-FEF731DEDCFA}">
      <dgm:prSet/>
      <dgm:spPr/>
      <dgm:t>
        <a:bodyPr/>
        <a:lstStyle/>
        <a:p>
          <a:endParaRPr lang="en-US"/>
        </a:p>
      </dgm:t>
    </dgm:pt>
    <dgm:pt modelId="{7F8A1D3C-EA77-4EEE-8D04-C39796F4C870}">
      <dgm:prSet/>
      <dgm:spPr/>
      <dgm:t>
        <a:bodyPr/>
        <a:lstStyle/>
        <a:p>
          <a:r>
            <a:rPr lang="cs-CZ"/>
            <a:t>A magnetic field - basic concepts</a:t>
          </a:r>
          <a:endParaRPr lang="en-US"/>
        </a:p>
      </dgm:t>
    </dgm:pt>
    <dgm:pt modelId="{F21D6D5A-6A8F-4740-B8D5-C093B436619A}" type="parTrans" cxnId="{CAB51E08-828E-426F-82D5-7419FC19205F}">
      <dgm:prSet/>
      <dgm:spPr/>
      <dgm:t>
        <a:bodyPr/>
        <a:lstStyle/>
        <a:p>
          <a:endParaRPr lang="en-US"/>
        </a:p>
      </dgm:t>
    </dgm:pt>
    <dgm:pt modelId="{C9F4E155-B11B-4333-A323-5587563B063F}" type="sibTrans" cxnId="{CAB51E08-828E-426F-82D5-7419FC19205F}">
      <dgm:prSet/>
      <dgm:spPr/>
      <dgm:t>
        <a:bodyPr/>
        <a:lstStyle/>
        <a:p>
          <a:endParaRPr lang="en-US"/>
        </a:p>
      </dgm:t>
    </dgm:pt>
    <dgm:pt modelId="{7420C8B0-E61D-4FD2-80C5-1BD6E8094781}">
      <dgm:prSet/>
      <dgm:spPr/>
      <dgm:t>
        <a:bodyPr/>
        <a:lstStyle/>
        <a:p>
          <a:r>
            <a:rPr lang="cs-CZ" dirty="0" err="1"/>
            <a:t>Magnetic</a:t>
          </a:r>
          <a:r>
            <a:rPr lang="cs-CZ" dirty="0"/>
            <a:t> </a:t>
          </a:r>
          <a:r>
            <a:rPr lang="cs-CZ" dirty="0" err="1"/>
            <a:t>field</a:t>
          </a:r>
          <a:r>
            <a:rPr lang="cs-CZ" dirty="0"/>
            <a:t> - </a:t>
          </a:r>
          <a:r>
            <a:rPr lang="cs-CZ" dirty="0" err="1"/>
            <a:t>physical</a:t>
          </a:r>
          <a:r>
            <a:rPr lang="cs-CZ" dirty="0"/>
            <a:t> </a:t>
          </a:r>
          <a:r>
            <a:rPr lang="cs-CZ" dirty="0" err="1"/>
            <a:t>characteristics</a:t>
          </a:r>
          <a:endParaRPr lang="en-US" dirty="0"/>
        </a:p>
      </dgm:t>
    </dgm:pt>
    <dgm:pt modelId="{E76CBBD0-BA35-46E9-BFA6-0BFA1A152803}" type="parTrans" cxnId="{519EE9B5-C3DF-4C94-A52B-5EF011536EFE}">
      <dgm:prSet/>
      <dgm:spPr/>
      <dgm:t>
        <a:bodyPr/>
        <a:lstStyle/>
        <a:p>
          <a:endParaRPr lang="en-US"/>
        </a:p>
      </dgm:t>
    </dgm:pt>
    <dgm:pt modelId="{677DB6BD-C5F6-448A-96FE-101FD1D25E23}" type="sibTrans" cxnId="{519EE9B5-C3DF-4C94-A52B-5EF011536EFE}">
      <dgm:prSet/>
      <dgm:spPr/>
      <dgm:t>
        <a:bodyPr/>
        <a:lstStyle/>
        <a:p>
          <a:endParaRPr lang="en-US"/>
        </a:p>
      </dgm:t>
    </dgm:pt>
    <dgm:pt modelId="{ED055C39-D750-4946-A483-B6E7FDA22105}">
      <dgm:prSet/>
      <dgm:spPr/>
      <dgm:t>
        <a:bodyPr/>
        <a:lstStyle/>
        <a:p>
          <a:r>
            <a:rPr lang="cs-CZ" dirty="0" err="1"/>
            <a:t>Types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magnetic</a:t>
          </a:r>
          <a:r>
            <a:rPr lang="cs-CZ" dirty="0"/>
            <a:t> </a:t>
          </a:r>
          <a:r>
            <a:rPr lang="cs-CZ" dirty="0" err="1"/>
            <a:t>fields</a:t>
          </a:r>
          <a:endParaRPr lang="en-US" dirty="0"/>
        </a:p>
      </dgm:t>
    </dgm:pt>
    <dgm:pt modelId="{AA1E1968-ABBB-4450-B887-86D0A79E5408}" type="parTrans" cxnId="{AD213CFB-FF8F-453E-B0BC-FF9DAACDDD9C}">
      <dgm:prSet/>
      <dgm:spPr/>
      <dgm:t>
        <a:bodyPr/>
        <a:lstStyle/>
        <a:p>
          <a:endParaRPr lang="en-US"/>
        </a:p>
      </dgm:t>
    </dgm:pt>
    <dgm:pt modelId="{F6DED358-F4DD-4F41-8208-78FD17D7D98E}" type="sibTrans" cxnId="{AD213CFB-FF8F-453E-B0BC-FF9DAACDDD9C}">
      <dgm:prSet/>
      <dgm:spPr/>
      <dgm:t>
        <a:bodyPr/>
        <a:lstStyle/>
        <a:p>
          <a:endParaRPr lang="en-US"/>
        </a:p>
      </dgm:t>
    </dgm:pt>
    <dgm:pt modelId="{A15A3924-6D78-498A-9E9A-0EA99314864D}">
      <dgm:prSet/>
      <dgm:spPr/>
      <dgm:t>
        <a:bodyPr/>
        <a:lstStyle/>
        <a:p>
          <a:r>
            <a:rPr lang="cs-CZ"/>
            <a:t>Biological mechanisms of effect</a:t>
          </a:r>
          <a:endParaRPr lang="en-US"/>
        </a:p>
      </dgm:t>
    </dgm:pt>
    <dgm:pt modelId="{AE550CAF-8156-4A03-BDE6-8C8410A4260E}" type="parTrans" cxnId="{111B7187-642B-4AAF-AB2E-96A0E4CBADDA}">
      <dgm:prSet/>
      <dgm:spPr/>
      <dgm:t>
        <a:bodyPr/>
        <a:lstStyle/>
        <a:p>
          <a:endParaRPr lang="en-US"/>
        </a:p>
      </dgm:t>
    </dgm:pt>
    <dgm:pt modelId="{558C8AC2-5602-4641-B855-AC56F593185D}" type="sibTrans" cxnId="{111B7187-642B-4AAF-AB2E-96A0E4CBADDA}">
      <dgm:prSet/>
      <dgm:spPr/>
      <dgm:t>
        <a:bodyPr/>
        <a:lstStyle/>
        <a:p>
          <a:endParaRPr lang="en-US"/>
        </a:p>
      </dgm:t>
    </dgm:pt>
    <dgm:pt modelId="{2820C76E-479E-4D2F-9D06-8E5E0C8FB6AE}">
      <dgm:prSet/>
      <dgm:spPr/>
      <dgm:t>
        <a:bodyPr/>
        <a:lstStyle/>
        <a:p>
          <a:r>
            <a:rPr lang="cs-CZ"/>
            <a:t>Problems of biological action of the magnetic field</a:t>
          </a:r>
          <a:endParaRPr lang="en-US"/>
        </a:p>
      </dgm:t>
    </dgm:pt>
    <dgm:pt modelId="{C61404CD-1B00-4541-814B-422EAEF735C0}" type="parTrans" cxnId="{07A2CA62-6F83-4D81-8539-EA39626F3D36}">
      <dgm:prSet/>
      <dgm:spPr/>
      <dgm:t>
        <a:bodyPr/>
        <a:lstStyle/>
        <a:p>
          <a:endParaRPr lang="en-US"/>
        </a:p>
      </dgm:t>
    </dgm:pt>
    <dgm:pt modelId="{56408AB2-48B5-49CB-B3F9-3AC21481B02E}" type="sibTrans" cxnId="{07A2CA62-6F83-4D81-8539-EA39626F3D36}">
      <dgm:prSet/>
      <dgm:spPr/>
      <dgm:t>
        <a:bodyPr/>
        <a:lstStyle/>
        <a:p>
          <a:endParaRPr lang="en-US"/>
        </a:p>
      </dgm:t>
    </dgm:pt>
    <dgm:pt modelId="{85D12D5B-A907-4185-B5BC-EB330F0549CD}" type="pres">
      <dgm:prSet presAssocID="{63D06298-46C2-476C-92ED-45A9BC2818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AA54C7-DC74-4206-8C7E-710B4B594437}" type="pres">
      <dgm:prSet presAssocID="{B500560B-A8BA-41A9-9280-2924C88486AE}" presName="hierRoot1" presStyleCnt="0"/>
      <dgm:spPr/>
    </dgm:pt>
    <dgm:pt modelId="{E91FBF3A-9AB1-4E8E-B52F-BB1CFAC2A218}" type="pres">
      <dgm:prSet presAssocID="{B500560B-A8BA-41A9-9280-2924C88486AE}" presName="composite" presStyleCnt="0"/>
      <dgm:spPr/>
    </dgm:pt>
    <dgm:pt modelId="{75792143-A35F-4A21-BE9C-3ECF6D626863}" type="pres">
      <dgm:prSet presAssocID="{B500560B-A8BA-41A9-9280-2924C88486AE}" presName="background" presStyleLbl="node0" presStyleIdx="0" presStyleCnt="6"/>
      <dgm:spPr/>
    </dgm:pt>
    <dgm:pt modelId="{84247C08-F908-4318-8976-04DE207456D6}" type="pres">
      <dgm:prSet presAssocID="{B500560B-A8BA-41A9-9280-2924C88486AE}" presName="text" presStyleLbl="fgAcc0" presStyleIdx="0" presStyleCnt="6">
        <dgm:presLayoutVars>
          <dgm:chPref val="3"/>
        </dgm:presLayoutVars>
      </dgm:prSet>
      <dgm:spPr/>
    </dgm:pt>
    <dgm:pt modelId="{7AA3B2C5-2310-4188-AC25-B11682E4BB80}" type="pres">
      <dgm:prSet presAssocID="{B500560B-A8BA-41A9-9280-2924C88486AE}" presName="hierChild2" presStyleCnt="0"/>
      <dgm:spPr/>
    </dgm:pt>
    <dgm:pt modelId="{CC48FA61-BB6F-4947-9F03-882F8676FD73}" type="pres">
      <dgm:prSet presAssocID="{7F8A1D3C-EA77-4EEE-8D04-C39796F4C870}" presName="hierRoot1" presStyleCnt="0"/>
      <dgm:spPr/>
    </dgm:pt>
    <dgm:pt modelId="{F1FB793E-7444-4D4C-A80D-1A61C62D91E5}" type="pres">
      <dgm:prSet presAssocID="{7F8A1D3C-EA77-4EEE-8D04-C39796F4C870}" presName="composite" presStyleCnt="0"/>
      <dgm:spPr/>
    </dgm:pt>
    <dgm:pt modelId="{859C6959-6DF2-4DF8-B931-BDF7095DE7C2}" type="pres">
      <dgm:prSet presAssocID="{7F8A1D3C-EA77-4EEE-8D04-C39796F4C870}" presName="background" presStyleLbl="node0" presStyleIdx="1" presStyleCnt="6"/>
      <dgm:spPr/>
    </dgm:pt>
    <dgm:pt modelId="{35ABA2B2-DC43-45BC-8A18-3763F475AEC4}" type="pres">
      <dgm:prSet presAssocID="{7F8A1D3C-EA77-4EEE-8D04-C39796F4C870}" presName="text" presStyleLbl="fgAcc0" presStyleIdx="1" presStyleCnt="6">
        <dgm:presLayoutVars>
          <dgm:chPref val="3"/>
        </dgm:presLayoutVars>
      </dgm:prSet>
      <dgm:spPr/>
    </dgm:pt>
    <dgm:pt modelId="{77FAF022-8985-4049-A0C2-3920277EF202}" type="pres">
      <dgm:prSet presAssocID="{7F8A1D3C-EA77-4EEE-8D04-C39796F4C870}" presName="hierChild2" presStyleCnt="0"/>
      <dgm:spPr/>
    </dgm:pt>
    <dgm:pt modelId="{565C5CFF-0ADB-4ADC-9F64-5B20702006B1}" type="pres">
      <dgm:prSet presAssocID="{7420C8B0-E61D-4FD2-80C5-1BD6E8094781}" presName="hierRoot1" presStyleCnt="0"/>
      <dgm:spPr/>
    </dgm:pt>
    <dgm:pt modelId="{D27FA502-68DF-4EB8-9202-92C9D049DB59}" type="pres">
      <dgm:prSet presAssocID="{7420C8B0-E61D-4FD2-80C5-1BD6E8094781}" presName="composite" presStyleCnt="0"/>
      <dgm:spPr/>
    </dgm:pt>
    <dgm:pt modelId="{D6E372F2-F5EB-4FF4-AABC-605E6AE29201}" type="pres">
      <dgm:prSet presAssocID="{7420C8B0-E61D-4FD2-80C5-1BD6E8094781}" presName="background" presStyleLbl="node0" presStyleIdx="2" presStyleCnt="6"/>
      <dgm:spPr/>
    </dgm:pt>
    <dgm:pt modelId="{8AA8F59D-ECAB-42D8-8AF6-4662DF6AE05C}" type="pres">
      <dgm:prSet presAssocID="{7420C8B0-E61D-4FD2-80C5-1BD6E8094781}" presName="text" presStyleLbl="fgAcc0" presStyleIdx="2" presStyleCnt="6">
        <dgm:presLayoutVars>
          <dgm:chPref val="3"/>
        </dgm:presLayoutVars>
      </dgm:prSet>
      <dgm:spPr/>
    </dgm:pt>
    <dgm:pt modelId="{C03F2C89-1310-49AD-82BA-E0A21CE890EC}" type="pres">
      <dgm:prSet presAssocID="{7420C8B0-E61D-4FD2-80C5-1BD6E8094781}" presName="hierChild2" presStyleCnt="0"/>
      <dgm:spPr/>
    </dgm:pt>
    <dgm:pt modelId="{1330D37A-2C00-4EC4-95C3-E89CF8CBDA65}" type="pres">
      <dgm:prSet presAssocID="{ED055C39-D750-4946-A483-B6E7FDA22105}" presName="hierRoot1" presStyleCnt="0"/>
      <dgm:spPr/>
    </dgm:pt>
    <dgm:pt modelId="{BD12649B-692D-4996-B7DE-C8B1B75BCC90}" type="pres">
      <dgm:prSet presAssocID="{ED055C39-D750-4946-A483-B6E7FDA22105}" presName="composite" presStyleCnt="0"/>
      <dgm:spPr/>
    </dgm:pt>
    <dgm:pt modelId="{D47B76F3-AA92-4EB2-854F-7C5A94AD5F66}" type="pres">
      <dgm:prSet presAssocID="{ED055C39-D750-4946-A483-B6E7FDA22105}" presName="background" presStyleLbl="node0" presStyleIdx="3" presStyleCnt="6"/>
      <dgm:spPr/>
    </dgm:pt>
    <dgm:pt modelId="{963E5A1F-1C0A-47AC-AD9F-0A88F5C81F2B}" type="pres">
      <dgm:prSet presAssocID="{ED055C39-D750-4946-A483-B6E7FDA22105}" presName="text" presStyleLbl="fgAcc0" presStyleIdx="3" presStyleCnt="6">
        <dgm:presLayoutVars>
          <dgm:chPref val="3"/>
        </dgm:presLayoutVars>
      </dgm:prSet>
      <dgm:spPr/>
    </dgm:pt>
    <dgm:pt modelId="{B2345043-CD28-4EF8-A4D1-1AB935C4B73F}" type="pres">
      <dgm:prSet presAssocID="{ED055C39-D750-4946-A483-B6E7FDA22105}" presName="hierChild2" presStyleCnt="0"/>
      <dgm:spPr/>
    </dgm:pt>
    <dgm:pt modelId="{2E01133A-63ED-4010-A776-76D12824E073}" type="pres">
      <dgm:prSet presAssocID="{A15A3924-6D78-498A-9E9A-0EA99314864D}" presName="hierRoot1" presStyleCnt="0"/>
      <dgm:spPr/>
    </dgm:pt>
    <dgm:pt modelId="{6A41DC67-1C70-4C08-9867-941222080306}" type="pres">
      <dgm:prSet presAssocID="{A15A3924-6D78-498A-9E9A-0EA99314864D}" presName="composite" presStyleCnt="0"/>
      <dgm:spPr/>
    </dgm:pt>
    <dgm:pt modelId="{558D20F1-8534-4622-A34C-0D9C73208ECA}" type="pres">
      <dgm:prSet presAssocID="{A15A3924-6D78-498A-9E9A-0EA99314864D}" presName="background" presStyleLbl="node0" presStyleIdx="4" presStyleCnt="6"/>
      <dgm:spPr/>
    </dgm:pt>
    <dgm:pt modelId="{31851F79-4337-4C49-A24F-E48979AF0DEA}" type="pres">
      <dgm:prSet presAssocID="{A15A3924-6D78-498A-9E9A-0EA99314864D}" presName="text" presStyleLbl="fgAcc0" presStyleIdx="4" presStyleCnt="6">
        <dgm:presLayoutVars>
          <dgm:chPref val="3"/>
        </dgm:presLayoutVars>
      </dgm:prSet>
      <dgm:spPr/>
    </dgm:pt>
    <dgm:pt modelId="{B4CEAB51-6ACA-490D-A57A-751381A3AC79}" type="pres">
      <dgm:prSet presAssocID="{A15A3924-6D78-498A-9E9A-0EA99314864D}" presName="hierChild2" presStyleCnt="0"/>
      <dgm:spPr/>
    </dgm:pt>
    <dgm:pt modelId="{E2E45251-0A66-46F2-902F-CA4988F1CA4D}" type="pres">
      <dgm:prSet presAssocID="{2820C76E-479E-4D2F-9D06-8E5E0C8FB6AE}" presName="hierRoot1" presStyleCnt="0"/>
      <dgm:spPr/>
    </dgm:pt>
    <dgm:pt modelId="{42D6F634-0CD2-449E-8FB0-0FFA24756DAD}" type="pres">
      <dgm:prSet presAssocID="{2820C76E-479E-4D2F-9D06-8E5E0C8FB6AE}" presName="composite" presStyleCnt="0"/>
      <dgm:spPr/>
    </dgm:pt>
    <dgm:pt modelId="{2933BD7B-E873-4A97-95A5-4350622D7576}" type="pres">
      <dgm:prSet presAssocID="{2820C76E-479E-4D2F-9D06-8E5E0C8FB6AE}" presName="background" presStyleLbl="node0" presStyleIdx="5" presStyleCnt="6"/>
      <dgm:spPr/>
    </dgm:pt>
    <dgm:pt modelId="{678C9968-FD56-4F23-B05D-72F6E35DDC5A}" type="pres">
      <dgm:prSet presAssocID="{2820C76E-479E-4D2F-9D06-8E5E0C8FB6AE}" presName="text" presStyleLbl="fgAcc0" presStyleIdx="5" presStyleCnt="6">
        <dgm:presLayoutVars>
          <dgm:chPref val="3"/>
        </dgm:presLayoutVars>
      </dgm:prSet>
      <dgm:spPr/>
    </dgm:pt>
    <dgm:pt modelId="{1AC53431-3460-4CEB-9298-0593E8B90B2C}" type="pres">
      <dgm:prSet presAssocID="{2820C76E-479E-4D2F-9D06-8E5E0C8FB6AE}" presName="hierChild2" presStyleCnt="0"/>
      <dgm:spPr/>
    </dgm:pt>
  </dgm:ptLst>
  <dgm:cxnLst>
    <dgm:cxn modelId="{CAB51E08-828E-426F-82D5-7419FC19205F}" srcId="{63D06298-46C2-476C-92ED-45A9BC2818BC}" destId="{7F8A1D3C-EA77-4EEE-8D04-C39796F4C870}" srcOrd="1" destOrd="0" parTransId="{F21D6D5A-6A8F-4740-B8D5-C093B436619A}" sibTransId="{C9F4E155-B11B-4333-A323-5587563B063F}"/>
    <dgm:cxn modelId="{B31A6A1E-8243-4332-BD58-FEF731DEDCFA}" srcId="{63D06298-46C2-476C-92ED-45A9BC2818BC}" destId="{B500560B-A8BA-41A9-9280-2924C88486AE}" srcOrd="0" destOrd="0" parTransId="{D0D49E41-B502-4C27-8C21-E8E9BD158435}" sibTransId="{585A566E-EA0E-42E0-AAF3-E2A81C112FB9}"/>
    <dgm:cxn modelId="{5043DF5C-218C-4F7F-B501-822B69FFDA23}" type="presOf" srcId="{7420C8B0-E61D-4FD2-80C5-1BD6E8094781}" destId="{8AA8F59D-ECAB-42D8-8AF6-4662DF6AE05C}" srcOrd="0" destOrd="0" presId="urn:microsoft.com/office/officeart/2005/8/layout/hierarchy1"/>
    <dgm:cxn modelId="{07A2CA62-6F83-4D81-8539-EA39626F3D36}" srcId="{63D06298-46C2-476C-92ED-45A9BC2818BC}" destId="{2820C76E-479E-4D2F-9D06-8E5E0C8FB6AE}" srcOrd="5" destOrd="0" parTransId="{C61404CD-1B00-4541-814B-422EAEF735C0}" sibTransId="{56408AB2-48B5-49CB-B3F9-3AC21481B02E}"/>
    <dgm:cxn modelId="{02017F44-09D5-45D4-92DD-9A43492E0A63}" type="presOf" srcId="{63D06298-46C2-476C-92ED-45A9BC2818BC}" destId="{85D12D5B-A907-4185-B5BC-EB330F0549CD}" srcOrd="0" destOrd="0" presId="urn:microsoft.com/office/officeart/2005/8/layout/hierarchy1"/>
    <dgm:cxn modelId="{2567BF6D-F042-4073-910F-D9EA1D60FFC9}" type="presOf" srcId="{A15A3924-6D78-498A-9E9A-0EA99314864D}" destId="{31851F79-4337-4C49-A24F-E48979AF0DEA}" srcOrd="0" destOrd="0" presId="urn:microsoft.com/office/officeart/2005/8/layout/hierarchy1"/>
    <dgm:cxn modelId="{BC4D5E5A-5BCD-471C-872B-6225101519D4}" type="presOf" srcId="{B500560B-A8BA-41A9-9280-2924C88486AE}" destId="{84247C08-F908-4318-8976-04DE207456D6}" srcOrd="0" destOrd="0" presId="urn:microsoft.com/office/officeart/2005/8/layout/hierarchy1"/>
    <dgm:cxn modelId="{AA56337F-1764-435A-9A26-27E99B7878A8}" type="presOf" srcId="{7F8A1D3C-EA77-4EEE-8D04-C39796F4C870}" destId="{35ABA2B2-DC43-45BC-8A18-3763F475AEC4}" srcOrd="0" destOrd="0" presId="urn:microsoft.com/office/officeart/2005/8/layout/hierarchy1"/>
    <dgm:cxn modelId="{77621883-18F4-403E-B79F-5CE55EF9262B}" type="presOf" srcId="{2820C76E-479E-4D2F-9D06-8E5E0C8FB6AE}" destId="{678C9968-FD56-4F23-B05D-72F6E35DDC5A}" srcOrd="0" destOrd="0" presId="urn:microsoft.com/office/officeart/2005/8/layout/hierarchy1"/>
    <dgm:cxn modelId="{111B7187-642B-4AAF-AB2E-96A0E4CBADDA}" srcId="{63D06298-46C2-476C-92ED-45A9BC2818BC}" destId="{A15A3924-6D78-498A-9E9A-0EA99314864D}" srcOrd="4" destOrd="0" parTransId="{AE550CAF-8156-4A03-BDE6-8C8410A4260E}" sibTransId="{558C8AC2-5602-4641-B855-AC56F593185D}"/>
    <dgm:cxn modelId="{519EE9B5-C3DF-4C94-A52B-5EF011536EFE}" srcId="{63D06298-46C2-476C-92ED-45A9BC2818BC}" destId="{7420C8B0-E61D-4FD2-80C5-1BD6E8094781}" srcOrd="2" destOrd="0" parTransId="{E76CBBD0-BA35-46E9-BFA6-0BFA1A152803}" sibTransId="{677DB6BD-C5F6-448A-96FE-101FD1D25E23}"/>
    <dgm:cxn modelId="{C39B55C5-0FD5-4B64-B148-00F46B4EF2AC}" type="presOf" srcId="{ED055C39-D750-4946-A483-B6E7FDA22105}" destId="{963E5A1F-1C0A-47AC-AD9F-0A88F5C81F2B}" srcOrd="0" destOrd="0" presId="urn:microsoft.com/office/officeart/2005/8/layout/hierarchy1"/>
    <dgm:cxn modelId="{AD213CFB-FF8F-453E-B0BC-FF9DAACDDD9C}" srcId="{63D06298-46C2-476C-92ED-45A9BC2818BC}" destId="{ED055C39-D750-4946-A483-B6E7FDA22105}" srcOrd="3" destOrd="0" parTransId="{AA1E1968-ABBB-4450-B887-86D0A79E5408}" sibTransId="{F6DED358-F4DD-4F41-8208-78FD17D7D98E}"/>
    <dgm:cxn modelId="{FBF31003-9FF6-4D4E-9C5E-6DADCFF73551}" type="presParOf" srcId="{85D12D5B-A907-4185-B5BC-EB330F0549CD}" destId="{DDAA54C7-DC74-4206-8C7E-710B4B594437}" srcOrd="0" destOrd="0" presId="urn:microsoft.com/office/officeart/2005/8/layout/hierarchy1"/>
    <dgm:cxn modelId="{57CC5B90-D8C1-4449-AC82-135117414D3D}" type="presParOf" srcId="{DDAA54C7-DC74-4206-8C7E-710B4B594437}" destId="{E91FBF3A-9AB1-4E8E-B52F-BB1CFAC2A218}" srcOrd="0" destOrd="0" presId="urn:microsoft.com/office/officeart/2005/8/layout/hierarchy1"/>
    <dgm:cxn modelId="{05C0F322-BE8D-4107-B5B3-EA2C876C5842}" type="presParOf" srcId="{E91FBF3A-9AB1-4E8E-B52F-BB1CFAC2A218}" destId="{75792143-A35F-4A21-BE9C-3ECF6D626863}" srcOrd="0" destOrd="0" presId="urn:microsoft.com/office/officeart/2005/8/layout/hierarchy1"/>
    <dgm:cxn modelId="{1DD1C8DE-C647-4CEC-9B4D-592552B8FCE3}" type="presParOf" srcId="{E91FBF3A-9AB1-4E8E-B52F-BB1CFAC2A218}" destId="{84247C08-F908-4318-8976-04DE207456D6}" srcOrd="1" destOrd="0" presId="urn:microsoft.com/office/officeart/2005/8/layout/hierarchy1"/>
    <dgm:cxn modelId="{0C1371EE-2D76-4D70-8AE1-77CF1DB66C83}" type="presParOf" srcId="{DDAA54C7-DC74-4206-8C7E-710B4B594437}" destId="{7AA3B2C5-2310-4188-AC25-B11682E4BB80}" srcOrd="1" destOrd="0" presId="urn:microsoft.com/office/officeart/2005/8/layout/hierarchy1"/>
    <dgm:cxn modelId="{85FCB7FD-74B5-49A7-AE61-F42EA064C91E}" type="presParOf" srcId="{85D12D5B-A907-4185-B5BC-EB330F0549CD}" destId="{CC48FA61-BB6F-4947-9F03-882F8676FD73}" srcOrd="1" destOrd="0" presId="urn:microsoft.com/office/officeart/2005/8/layout/hierarchy1"/>
    <dgm:cxn modelId="{CB1F2901-8DC8-4FCC-96CA-948E00540FF3}" type="presParOf" srcId="{CC48FA61-BB6F-4947-9F03-882F8676FD73}" destId="{F1FB793E-7444-4D4C-A80D-1A61C62D91E5}" srcOrd="0" destOrd="0" presId="urn:microsoft.com/office/officeart/2005/8/layout/hierarchy1"/>
    <dgm:cxn modelId="{959D9602-970F-4B9C-B8BA-7ADE06AACA02}" type="presParOf" srcId="{F1FB793E-7444-4D4C-A80D-1A61C62D91E5}" destId="{859C6959-6DF2-4DF8-B931-BDF7095DE7C2}" srcOrd="0" destOrd="0" presId="urn:microsoft.com/office/officeart/2005/8/layout/hierarchy1"/>
    <dgm:cxn modelId="{09901A95-2C1A-404E-912B-152A4CA21089}" type="presParOf" srcId="{F1FB793E-7444-4D4C-A80D-1A61C62D91E5}" destId="{35ABA2B2-DC43-45BC-8A18-3763F475AEC4}" srcOrd="1" destOrd="0" presId="urn:microsoft.com/office/officeart/2005/8/layout/hierarchy1"/>
    <dgm:cxn modelId="{C1F567A2-4BE5-42F4-A050-8E9469D02B18}" type="presParOf" srcId="{CC48FA61-BB6F-4947-9F03-882F8676FD73}" destId="{77FAF022-8985-4049-A0C2-3920277EF202}" srcOrd="1" destOrd="0" presId="urn:microsoft.com/office/officeart/2005/8/layout/hierarchy1"/>
    <dgm:cxn modelId="{66625F16-2434-4821-B37F-D2357F62BD3C}" type="presParOf" srcId="{85D12D5B-A907-4185-B5BC-EB330F0549CD}" destId="{565C5CFF-0ADB-4ADC-9F64-5B20702006B1}" srcOrd="2" destOrd="0" presId="urn:microsoft.com/office/officeart/2005/8/layout/hierarchy1"/>
    <dgm:cxn modelId="{91F40E91-486C-45D1-9801-110C3A9AAA34}" type="presParOf" srcId="{565C5CFF-0ADB-4ADC-9F64-5B20702006B1}" destId="{D27FA502-68DF-4EB8-9202-92C9D049DB59}" srcOrd="0" destOrd="0" presId="urn:microsoft.com/office/officeart/2005/8/layout/hierarchy1"/>
    <dgm:cxn modelId="{1B5CFBBD-7EDC-47B8-8A0E-FE2847A30845}" type="presParOf" srcId="{D27FA502-68DF-4EB8-9202-92C9D049DB59}" destId="{D6E372F2-F5EB-4FF4-AABC-605E6AE29201}" srcOrd="0" destOrd="0" presId="urn:microsoft.com/office/officeart/2005/8/layout/hierarchy1"/>
    <dgm:cxn modelId="{9576F382-5CDD-43E0-9A91-8BF9316BE938}" type="presParOf" srcId="{D27FA502-68DF-4EB8-9202-92C9D049DB59}" destId="{8AA8F59D-ECAB-42D8-8AF6-4662DF6AE05C}" srcOrd="1" destOrd="0" presId="urn:microsoft.com/office/officeart/2005/8/layout/hierarchy1"/>
    <dgm:cxn modelId="{F9114FAB-1E66-49FC-91E1-06880778C756}" type="presParOf" srcId="{565C5CFF-0ADB-4ADC-9F64-5B20702006B1}" destId="{C03F2C89-1310-49AD-82BA-E0A21CE890EC}" srcOrd="1" destOrd="0" presId="urn:microsoft.com/office/officeart/2005/8/layout/hierarchy1"/>
    <dgm:cxn modelId="{2DB5E695-DFB3-42AB-9C14-6714D621B104}" type="presParOf" srcId="{85D12D5B-A907-4185-B5BC-EB330F0549CD}" destId="{1330D37A-2C00-4EC4-95C3-E89CF8CBDA65}" srcOrd="3" destOrd="0" presId="urn:microsoft.com/office/officeart/2005/8/layout/hierarchy1"/>
    <dgm:cxn modelId="{E2D7FC66-C804-4546-AB8E-55FF174E4C34}" type="presParOf" srcId="{1330D37A-2C00-4EC4-95C3-E89CF8CBDA65}" destId="{BD12649B-692D-4996-B7DE-C8B1B75BCC90}" srcOrd="0" destOrd="0" presId="urn:microsoft.com/office/officeart/2005/8/layout/hierarchy1"/>
    <dgm:cxn modelId="{4B988F40-FF44-4DF5-B770-14E6AC37210B}" type="presParOf" srcId="{BD12649B-692D-4996-B7DE-C8B1B75BCC90}" destId="{D47B76F3-AA92-4EB2-854F-7C5A94AD5F66}" srcOrd="0" destOrd="0" presId="urn:microsoft.com/office/officeart/2005/8/layout/hierarchy1"/>
    <dgm:cxn modelId="{01908691-EABD-40D6-B73D-5B43ED9ED8E5}" type="presParOf" srcId="{BD12649B-692D-4996-B7DE-C8B1B75BCC90}" destId="{963E5A1F-1C0A-47AC-AD9F-0A88F5C81F2B}" srcOrd="1" destOrd="0" presId="urn:microsoft.com/office/officeart/2005/8/layout/hierarchy1"/>
    <dgm:cxn modelId="{5EAF8B24-EB9D-483A-9D21-5200A4BDDDF8}" type="presParOf" srcId="{1330D37A-2C00-4EC4-95C3-E89CF8CBDA65}" destId="{B2345043-CD28-4EF8-A4D1-1AB935C4B73F}" srcOrd="1" destOrd="0" presId="urn:microsoft.com/office/officeart/2005/8/layout/hierarchy1"/>
    <dgm:cxn modelId="{DB26512D-863B-4EA8-B407-33F3753B8659}" type="presParOf" srcId="{85D12D5B-A907-4185-B5BC-EB330F0549CD}" destId="{2E01133A-63ED-4010-A776-76D12824E073}" srcOrd="4" destOrd="0" presId="urn:microsoft.com/office/officeart/2005/8/layout/hierarchy1"/>
    <dgm:cxn modelId="{49DF8468-0930-45CE-BEF7-6612ED94C1CD}" type="presParOf" srcId="{2E01133A-63ED-4010-A776-76D12824E073}" destId="{6A41DC67-1C70-4C08-9867-941222080306}" srcOrd="0" destOrd="0" presId="urn:microsoft.com/office/officeart/2005/8/layout/hierarchy1"/>
    <dgm:cxn modelId="{878B2291-B054-4D1E-AB24-1DE7FC0D86DD}" type="presParOf" srcId="{6A41DC67-1C70-4C08-9867-941222080306}" destId="{558D20F1-8534-4622-A34C-0D9C73208ECA}" srcOrd="0" destOrd="0" presId="urn:microsoft.com/office/officeart/2005/8/layout/hierarchy1"/>
    <dgm:cxn modelId="{E687C21C-2444-45C3-A8AA-7DFDBE8AB1B9}" type="presParOf" srcId="{6A41DC67-1C70-4C08-9867-941222080306}" destId="{31851F79-4337-4C49-A24F-E48979AF0DEA}" srcOrd="1" destOrd="0" presId="urn:microsoft.com/office/officeart/2005/8/layout/hierarchy1"/>
    <dgm:cxn modelId="{DD87B636-8752-41A2-AB77-E4C82F9A3DEC}" type="presParOf" srcId="{2E01133A-63ED-4010-A776-76D12824E073}" destId="{B4CEAB51-6ACA-490D-A57A-751381A3AC79}" srcOrd="1" destOrd="0" presId="urn:microsoft.com/office/officeart/2005/8/layout/hierarchy1"/>
    <dgm:cxn modelId="{6E40F1EB-84D2-4683-B11D-B16943CB6A3C}" type="presParOf" srcId="{85D12D5B-A907-4185-B5BC-EB330F0549CD}" destId="{E2E45251-0A66-46F2-902F-CA4988F1CA4D}" srcOrd="5" destOrd="0" presId="urn:microsoft.com/office/officeart/2005/8/layout/hierarchy1"/>
    <dgm:cxn modelId="{3055BC3B-9663-4E85-9DB9-E93C9E6426E8}" type="presParOf" srcId="{E2E45251-0A66-46F2-902F-CA4988F1CA4D}" destId="{42D6F634-0CD2-449E-8FB0-0FFA24756DAD}" srcOrd="0" destOrd="0" presId="urn:microsoft.com/office/officeart/2005/8/layout/hierarchy1"/>
    <dgm:cxn modelId="{CCD86788-D9A4-41C9-BD21-1A17A5B9A616}" type="presParOf" srcId="{42D6F634-0CD2-449E-8FB0-0FFA24756DAD}" destId="{2933BD7B-E873-4A97-95A5-4350622D7576}" srcOrd="0" destOrd="0" presId="urn:microsoft.com/office/officeart/2005/8/layout/hierarchy1"/>
    <dgm:cxn modelId="{7AF89E77-1291-45D0-9DF8-3EEF9401F055}" type="presParOf" srcId="{42D6F634-0CD2-449E-8FB0-0FFA24756DAD}" destId="{678C9968-FD56-4F23-B05D-72F6E35DDC5A}" srcOrd="1" destOrd="0" presId="urn:microsoft.com/office/officeart/2005/8/layout/hierarchy1"/>
    <dgm:cxn modelId="{D9E8BC64-469A-452E-A362-5103AF684CD5}" type="presParOf" srcId="{E2E45251-0A66-46F2-902F-CA4988F1CA4D}" destId="{1AC53431-3460-4CEB-9298-0593E8B90B2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92143-A35F-4A21-BE9C-3ECF6D626863}">
      <dsp:nvSpPr>
        <dsp:cNvPr id="0" name=""/>
        <dsp:cNvSpPr/>
      </dsp:nvSpPr>
      <dsp:spPr>
        <a:xfrm>
          <a:off x="1235" y="1046996"/>
          <a:ext cx="1400800" cy="889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247C08-F908-4318-8976-04DE207456D6}">
      <dsp:nvSpPr>
        <dsp:cNvPr id="0" name=""/>
        <dsp:cNvSpPr/>
      </dsp:nvSpPr>
      <dsp:spPr>
        <a:xfrm>
          <a:off x="156879" y="1194859"/>
          <a:ext cx="1400800" cy="889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History of magnetic field</a:t>
          </a:r>
          <a:endParaRPr lang="en-US" sz="1300" kern="1200"/>
        </a:p>
      </dsp:txBody>
      <dsp:txXfrm>
        <a:off x="182932" y="1220912"/>
        <a:ext cx="1348694" cy="837402"/>
      </dsp:txXfrm>
    </dsp:sp>
    <dsp:sp modelId="{859C6959-6DF2-4DF8-B931-BDF7095DE7C2}">
      <dsp:nvSpPr>
        <dsp:cNvPr id="0" name=""/>
        <dsp:cNvSpPr/>
      </dsp:nvSpPr>
      <dsp:spPr>
        <a:xfrm>
          <a:off x="1713324" y="1046996"/>
          <a:ext cx="1400800" cy="889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ABA2B2-DC43-45BC-8A18-3763F475AEC4}">
      <dsp:nvSpPr>
        <dsp:cNvPr id="0" name=""/>
        <dsp:cNvSpPr/>
      </dsp:nvSpPr>
      <dsp:spPr>
        <a:xfrm>
          <a:off x="1868968" y="1194859"/>
          <a:ext cx="1400800" cy="889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A magnetic field - basic concepts</a:t>
          </a:r>
          <a:endParaRPr lang="en-US" sz="1300" kern="1200"/>
        </a:p>
      </dsp:txBody>
      <dsp:txXfrm>
        <a:off x="1895021" y="1220912"/>
        <a:ext cx="1348694" cy="837402"/>
      </dsp:txXfrm>
    </dsp:sp>
    <dsp:sp modelId="{D6E372F2-F5EB-4FF4-AABC-605E6AE29201}">
      <dsp:nvSpPr>
        <dsp:cNvPr id="0" name=""/>
        <dsp:cNvSpPr/>
      </dsp:nvSpPr>
      <dsp:spPr>
        <a:xfrm>
          <a:off x="3425413" y="1046996"/>
          <a:ext cx="1400800" cy="889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A8F59D-ECAB-42D8-8AF6-4662DF6AE05C}">
      <dsp:nvSpPr>
        <dsp:cNvPr id="0" name=""/>
        <dsp:cNvSpPr/>
      </dsp:nvSpPr>
      <dsp:spPr>
        <a:xfrm>
          <a:off x="3581057" y="1194859"/>
          <a:ext cx="1400800" cy="889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/>
            <a:t>Magnetic</a:t>
          </a:r>
          <a:r>
            <a:rPr lang="cs-CZ" sz="1300" kern="1200" dirty="0"/>
            <a:t> </a:t>
          </a:r>
          <a:r>
            <a:rPr lang="cs-CZ" sz="1300" kern="1200" dirty="0" err="1"/>
            <a:t>field</a:t>
          </a:r>
          <a:r>
            <a:rPr lang="cs-CZ" sz="1300" kern="1200" dirty="0"/>
            <a:t> - </a:t>
          </a:r>
          <a:r>
            <a:rPr lang="cs-CZ" sz="1300" kern="1200" dirty="0" err="1"/>
            <a:t>physical</a:t>
          </a:r>
          <a:r>
            <a:rPr lang="cs-CZ" sz="1300" kern="1200" dirty="0"/>
            <a:t> </a:t>
          </a:r>
          <a:r>
            <a:rPr lang="cs-CZ" sz="1300" kern="1200" dirty="0" err="1"/>
            <a:t>characteristics</a:t>
          </a:r>
          <a:endParaRPr lang="en-US" sz="1300" kern="1200" dirty="0"/>
        </a:p>
      </dsp:txBody>
      <dsp:txXfrm>
        <a:off x="3607110" y="1220912"/>
        <a:ext cx="1348694" cy="837402"/>
      </dsp:txXfrm>
    </dsp:sp>
    <dsp:sp modelId="{D47B76F3-AA92-4EB2-854F-7C5A94AD5F66}">
      <dsp:nvSpPr>
        <dsp:cNvPr id="0" name=""/>
        <dsp:cNvSpPr/>
      </dsp:nvSpPr>
      <dsp:spPr>
        <a:xfrm>
          <a:off x="5137502" y="1046996"/>
          <a:ext cx="1400800" cy="889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3E5A1F-1C0A-47AC-AD9F-0A88F5C81F2B}">
      <dsp:nvSpPr>
        <dsp:cNvPr id="0" name=""/>
        <dsp:cNvSpPr/>
      </dsp:nvSpPr>
      <dsp:spPr>
        <a:xfrm>
          <a:off x="5293146" y="1194859"/>
          <a:ext cx="1400800" cy="889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/>
            <a:t>Types</a:t>
          </a:r>
          <a:r>
            <a:rPr lang="cs-CZ" sz="1300" kern="1200" dirty="0"/>
            <a:t> </a:t>
          </a:r>
          <a:r>
            <a:rPr lang="cs-CZ" sz="1300" kern="1200" dirty="0" err="1"/>
            <a:t>of</a:t>
          </a:r>
          <a:r>
            <a:rPr lang="cs-CZ" sz="1300" kern="1200" dirty="0"/>
            <a:t> </a:t>
          </a:r>
          <a:r>
            <a:rPr lang="cs-CZ" sz="1300" kern="1200" dirty="0" err="1"/>
            <a:t>magnetic</a:t>
          </a:r>
          <a:r>
            <a:rPr lang="cs-CZ" sz="1300" kern="1200" dirty="0"/>
            <a:t> </a:t>
          </a:r>
          <a:r>
            <a:rPr lang="cs-CZ" sz="1300" kern="1200" dirty="0" err="1"/>
            <a:t>fields</a:t>
          </a:r>
          <a:endParaRPr lang="en-US" sz="1300" kern="1200" dirty="0"/>
        </a:p>
      </dsp:txBody>
      <dsp:txXfrm>
        <a:off x="5319199" y="1220912"/>
        <a:ext cx="1348694" cy="837402"/>
      </dsp:txXfrm>
    </dsp:sp>
    <dsp:sp modelId="{558D20F1-8534-4622-A34C-0D9C73208ECA}">
      <dsp:nvSpPr>
        <dsp:cNvPr id="0" name=""/>
        <dsp:cNvSpPr/>
      </dsp:nvSpPr>
      <dsp:spPr>
        <a:xfrm>
          <a:off x="6849591" y="1046996"/>
          <a:ext cx="1400800" cy="889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851F79-4337-4C49-A24F-E48979AF0DEA}">
      <dsp:nvSpPr>
        <dsp:cNvPr id="0" name=""/>
        <dsp:cNvSpPr/>
      </dsp:nvSpPr>
      <dsp:spPr>
        <a:xfrm>
          <a:off x="7005235" y="1194859"/>
          <a:ext cx="1400800" cy="889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Biological mechanisms of effect</a:t>
          </a:r>
          <a:endParaRPr lang="en-US" sz="1300" kern="1200"/>
        </a:p>
      </dsp:txBody>
      <dsp:txXfrm>
        <a:off x="7031288" y="1220912"/>
        <a:ext cx="1348694" cy="837402"/>
      </dsp:txXfrm>
    </dsp:sp>
    <dsp:sp modelId="{2933BD7B-E873-4A97-95A5-4350622D7576}">
      <dsp:nvSpPr>
        <dsp:cNvPr id="0" name=""/>
        <dsp:cNvSpPr/>
      </dsp:nvSpPr>
      <dsp:spPr>
        <a:xfrm>
          <a:off x="8561680" y="1046996"/>
          <a:ext cx="1400800" cy="889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8C9968-FD56-4F23-B05D-72F6E35DDC5A}">
      <dsp:nvSpPr>
        <dsp:cNvPr id="0" name=""/>
        <dsp:cNvSpPr/>
      </dsp:nvSpPr>
      <dsp:spPr>
        <a:xfrm>
          <a:off x="8717324" y="1194859"/>
          <a:ext cx="1400800" cy="889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Problems of biological action of the magnetic field</a:t>
          </a:r>
          <a:endParaRPr lang="en-US" sz="1300" kern="1200"/>
        </a:p>
      </dsp:txBody>
      <dsp:txXfrm>
        <a:off x="8743377" y="1220912"/>
        <a:ext cx="1348694" cy="837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85CC4-7A3F-4B9C-A57A-D1B42A329F2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84C85-6DDF-42FD-B860-FBD629B92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9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4C85-6DDF-42FD-B860-FBD629B925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79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4C85-6DDF-42FD-B860-FBD629B925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4C85-6DDF-42FD-B860-FBD629B925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93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4C85-6DDF-42FD-B860-FBD629B925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75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4C85-6DDF-42FD-B860-FBD629B925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96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4C85-6DDF-42FD-B860-FBD629B925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2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4C85-6DDF-42FD-B860-FBD629B925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0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4C85-6DDF-42FD-B860-FBD629B925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5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4C85-6DDF-42FD-B860-FBD629B925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29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4C85-6DDF-42FD-B860-FBD629B925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80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4C85-6DDF-42FD-B860-FBD629B925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62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4C85-6DDF-42FD-B860-FBD629B925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24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4C85-6DDF-42FD-B860-FBD629B925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68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4C85-6DDF-42FD-B860-FBD629B925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8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00ED5-D983-42DD-A8F8-93138D4CC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7ADB89-70DC-4D4F-9C4C-27A36AF95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3F1E45-9E87-4CB9-B0BE-6D85206D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ADD7-D0CB-4503-8F28-8124D051C366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FF600F-43EE-4F17-87C5-433E8224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B8A8C8-EBA4-4C36-AB7F-4555A4CE5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273C-9E8F-4406-9FE1-E6CB7BE6E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2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C24E0-250B-4304-9AEA-CAEB6BB7D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EAD73E-FE9D-4E58-8CE9-AAC00E23A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6DADEF-A281-46BF-96A4-B49B0726F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ADD7-D0CB-4503-8F28-8124D051C366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95C3B2-7370-4B9E-8381-4CA5446D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340124-3CC2-450A-A306-EDF66FA80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273C-9E8F-4406-9FE1-E6CB7BE6E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40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D5FF5C2-1F54-44E4-A5B0-5B015EE42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E13B60-C9DA-4110-8646-869C85C6F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2AACF0-27A2-41F7-B581-A94166D50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ADD7-D0CB-4503-8F28-8124D051C366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2D97FB-5E54-4571-A5E2-6CDC5A19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F71D58-9D0A-4D48-9850-C940F076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273C-9E8F-4406-9FE1-E6CB7BE6E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23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216A23-0B1D-4964-BB3C-4902BC08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A62A19-4D14-41DC-A7E7-C9FFD5737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CED317-08F3-453B-8060-E0FC4EAD5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ADD7-D0CB-4503-8F28-8124D051C366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28979-2F95-418D-B7FA-265E128A6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6B05E3-6EBC-43DD-A100-A522A3D6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273C-9E8F-4406-9FE1-E6CB7BE6E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60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6F07E3-5815-4528-AF1C-74FB7F4CA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C77C41E-4252-4582-8A79-3455A8DB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B67AFB-4373-4177-8FC6-B928B9E7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ADD7-D0CB-4503-8F28-8124D051C366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392E65-2CD4-4B6C-8DDF-E36C47A3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DBCD1C-1649-4799-8C49-40E370FD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273C-9E8F-4406-9FE1-E6CB7BE6E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80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49B4E-37C5-4C9F-9676-A8AE9AD95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462D69-5793-42D6-840B-927A0FD5F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0A8F484-2005-4AC0-846C-E96602456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C4849F-FF80-45FB-A2D9-0788A50F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ADD7-D0CB-4503-8F28-8124D051C366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13B7DC-6556-498E-8C13-F10913C6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338C87-741C-4D6E-A798-2528206F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273C-9E8F-4406-9FE1-E6CB7BE6E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94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2682DE-2A67-41C7-87B6-9CE681AB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E7900D4-1423-4B55-B423-072A158C5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6C0F51A-3F8D-44B4-B071-CCEDFAFC5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200EB25-417E-4301-8A76-172527594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AE3D1EA-9641-4B77-ABF6-EF0A7847E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CA68ADD-B674-4D3E-B046-CBAE02D1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ADD7-D0CB-4503-8F28-8124D051C366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C3BA1EA-4428-4EF6-B85E-2FB8A38C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44F61FE-6C0D-4AB7-8B33-49B6722A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273C-9E8F-4406-9FE1-E6CB7BE6E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20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3F8CF-75EF-4AF5-B81B-64AB4503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F360032-ECFC-4849-B7A7-4406FC45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ADD7-D0CB-4503-8F28-8124D051C366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068F887-434B-4E5E-814F-051A949C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0C19A2-1874-4190-8BB8-1C5794A8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273C-9E8F-4406-9FE1-E6CB7BE6E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38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0B63BC2-7878-44D0-A21F-EA33539C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ADD7-D0CB-4503-8F28-8124D051C366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990AA3-5B26-4F5C-8B68-980AAFAC8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E1C187-EAF5-4E0B-8FC6-98BC6E19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273C-9E8F-4406-9FE1-E6CB7BE6E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03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A78B7-786C-4E94-AED2-059898E0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4C95D1-B6C4-4DA0-A560-235E25019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268F64E-DD19-449E-A253-D6EF6E958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A7D77E-A31A-4C36-91D0-A670C29F8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ADD7-D0CB-4503-8F28-8124D051C366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2561A9-FB8A-4337-8423-CDB32C1B8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448537-9134-4072-A3CB-3D62F8E5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273C-9E8F-4406-9FE1-E6CB7BE6E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09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B3CEB-7381-45B9-81BC-14870B543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6D39279-02D1-4824-89E8-8732D127C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3C98F7C-B88C-46F3-AE4D-F159BCCB0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05C7EB-13C4-4B9E-B1FD-11FF64A15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ADD7-D0CB-4503-8F28-8124D051C366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975625-2FA0-4AA9-8DAE-A2B42E03A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8731B1-877E-41B0-988D-01ACD1FB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273C-9E8F-4406-9FE1-E6CB7BE6E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37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9D102D9-9875-4A2B-8049-C421091B7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39ACA3D-E78D-409C-B05F-1830A4F2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ABE047-4118-4032-95C0-BD7747A62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ADD7-D0CB-4503-8F28-8124D051C366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6DB2C3-6919-4B8D-8DAF-299DB5B11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4FC080-09ED-4CFA-BC9A-8CF8F9FB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273C-9E8F-4406-9FE1-E6CB7BE6E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95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D47D6F-495A-4148-9CB4-6B96F67B0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</a:rPr>
              <a:t>Magnetic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therapy</a:t>
            </a:r>
            <a:r>
              <a:rPr lang="cs-CZ" dirty="0">
                <a:solidFill>
                  <a:srgbClr val="FFFFFF"/>
                </a:solidFill>
              </a:rPr>
              <a:t> 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522ED1-2C06-4F43-8395-671C33432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Topic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4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811"/>
    </mc:Choice>
    <mc:Fallback xmlns="">
      <p:transition spd="slow" advTm="16781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7F462CB-561B-421D-93D2-CAAE4340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General </a:t>
            </a:r>
            <a:r>
              <a:rPr lang="cs-CZ" dirty="0" err="1">
                <a:solidFill>
                  <a:srgbClr val="FFFFFF"/>
                </a:solidFill>
              </a:rPr>
              <a:t>physiological</a:t>
            </a:r>
            <a:r>
              <a:rPr lang="cs-CZ" dirty="0">
                <a:solidFill>
                  <a:srgbClr val="FFFFFF"/>
                </a:solidFill>
              </a:rPr>
              <a:t>  </a:t>
            </a:r>
            <a:r>
              <a:rPr lang="cs-CZ" dirty="0" err="1">
                <a:solidFill>
                  <a:srgbClr val="FFFFFF"/>
                </a:solidFill>
              </a:rPr>
              <a:t>effects</a:t>
            </a:r>
            <a:endParaRPr lang="cs-CZ" b="1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67135B-9E1A-420A-90D9-EF2414E5B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071" y="801866"/>
            <a:ext cx="6233652" cy="5230634"/>
          </a:xfrm>
        </p:spPr>
        <p:txBody>
          <a:bodyPr anchor="ctr">
            <a:normAutofit fontScale="77500" lnSpcReduction="20000"/>
          </a:bodyPr>
          <a:lstStyle/>
          <a:p>
            <a:r>
              <a:rPr lang="cs-CZ" sz="2400" b="1" dirty="0" err="1">
                <a:solidFill>
                  <a:srgbClr val="000000"/>
                </a:solidFill>
              </a:rPr>
              <a:t>Vasodilatation</a:t>
            </a:r>
            <a:r>
              <a:rPr lang="cs-CZ" sz="2400" dirty="0">
                <a:solidFill>
                  <a:srgbClr val="000000"/>
                </a:solidFill>
              </a:rPr>
              <a:t> – area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precapillary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sphincter</a:t>
            </a:r>
            <a:r>
              <a:rPr lang="cs-CZ" sz="2400" dirty="0">
                <a:solidFill>
                  <a:srgbClr val="000000"/>
                </a:solidFill>
              </a:rPr>
              <a:t> by </a:t>
            </a:r>
            <a:r>
              <a:rPr lang="cs-CZ" sz="2400" dirty="0" err="1">
                <a:solidFill>
                  <a:srgbClr val="000000"/>
                </a:solidFill>
              </a:rPr>
              <a:t>mechanism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eflux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Ca</a:t>
            </a:r>
            <a:r>
              <a:rPr lang="cs-CZ" sz="2400" baseline="30000" dirty="0">
                <a:solidFill>
                  <a:srgbClr val="000000"/>
                </a:solidFill>
              </a:rPr>
              <a:t>2+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</a:p>
          <a:p>
            <a:r>
              <a:rPr lang="cs-CZ" sz="2400" b="1" dirty="0">
                <a:solidFill>
                  <a:srgbClr val="000000"/>
                </a:solidFill>
              </a:rPr>
              <a:t>A</a:t>
            </a:r>
            <a:r>
              <a:rPr lang="en-US" sz="2400" b="1" dirty="0" err="1">
                <a:solidFill>
                  <a:srgbClr val="000000"/>
                </a:solidFill>
              </a:rPr>
              <a:t>nalge</a:t>
            </a:r>
            <a:r>
              <a:rPr lang="cs-CZ" sz="2400" b="1" dirty="0" err="1">
                <a:solidFill>
                  <a:srgbClr val="000000"/>
                </a:solidFill>
              </a:rPr>
              <a:t>tic</a:t>
            </a:r>
            <a:r>
              <a:rPr lang="en-US" sz="2400" b="1" dirty="0">
                <a:solidFill>
                  <a:srgbClr val="000000"/>
                </a:solidFill>
              </a:rPr>
              <a:t> effect</a:t>
            </a:r>
            <a:r>
              <a:rPr lang="cs-CZ" sz="2400" b="1" dirty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– </a:t>
            </a:r>
            <a:r>
              <a:rPr lang="cs-CZ" sz="2400" dirty="0" err="1">
                <a:solidFill>
                  <a:srgbClr val="000000"/>
                </a:solidFill>
              </a:rPr>
              <a:t>increase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secretion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endorphin</a:t>
            </a:r>
            <a:r>
              <a:rPr lang="cs-CZ" sz="2400" dirty="0">
                <a:solidFill>
                  <a:srgbClr val="000000"/>
                </a:solidFill>
              </a:rPr>
              <a:t> and/</a:t>
            </a:r>
            <a:r>
              <a:rPr lang="cs-CZ" sz="2400" dirty="0" err="1">
                <a:solidFill>
                  <a:srgbClr val="000000"/>
                </a:solidFill>
              </a:rPr>
              <a:t>or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reinforcement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binding</a:t>
            </a:r>
            <a:r>
              <a:rPr lang="cs-CZ" sz="2400" dirty="0">
                <a:solidFill>
                  <a:srgbClr val="000000"/>
                </a:solidFill>
              </a:rPr>
              <a:t> to </a:t>
            </a:r>
            <a:r>
              <a:rPr lang="cs-CZ" sz="2400" dirty="0" err="1">
                <a:solidFill>
                  <a:srgbClr val="000000"/>
                </a:solidFill>
              </a:rPr>
              <a:t>specific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receptors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cs-CZ" sz="2400" b="1" dirty="0">
                <a:solidFill>
                  <a:srgbClr val="000000"/>
                </a:solidFill>
              </a:rPr>
              <a:t>D</a:t>
            </a:r>
            <a:r>
              <a:rPr lang="en-US" sz="2400" b="1" dirty="0" err="1">
                <a:solidFill>
                  <a:srgbClr val="000000"/>
                </a:solidFill>
              </a:rPr>
              <a:t>ispersing</a:t>
            </a:r>
            <a:r>
              <a:rPr lang="en-US" sz="2400" b="1" dirty="0">
                <a:solidFill>
                  <a:srgbClr val="000000"/>
                </a:solidFill>
              </a:rPr>
              <a:t> effect</a:t>
            </a:r>
            <a:r>
              <a:rPr lang="cs-CZ" sz="2400" b="1" dirty="0">
                <a:solidFill>
                  <a:srgbClr val="000000"/>
                </a:solidFill>
              </a:rPr>
              <a:t> – </a:t>
            </a:r>
            <a:r>
              <a:rPr lang="cs-CZ" sz="2400" dirty="0" err="1">
                <a:solidFill>
                  <a:srgbClr val="000000"/>
                </a:solidFill>
              </a:rPr>
              <a:t>making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the</a:t>
            </a:r>
            <a:r>
              <a:rPr lang="cs-CZ" sz="2400" dirty="0">
                <a:solidFill>
                  <a:srgbClr val="000000"/>
                </a:solidFill>
              </a:rPr>
              <a:t> background </a:t>
            </a:r>
            <a:r>
              <a:rPr lang="cs-CZ" sz="2400" dirty="0" err="1">
                <a:solidFill>
                  <a:srgbClr val="000000"/>
                </a:solidFill>
              </a:rPr>
              <a:t>for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following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effects</a:t>
            </a:r>
            <a:r>
              <a:rPr lang="cs-CZ" sz="2400" dirty="0">
                <a:solidFill>
                  <a:srgbClr val="000000"/>
                </a:solidFill>
              </a:rPr>
              <a:t> by </a:t>
            </a:r>
            <a:r>
              <a:rPr lang="cs-CZ" sz="2400" dirty="0" err="1">
                <a:solidFill>
                  <a:srgbClr val="000000"/>
                </a:solidFill>
              </a:rPr>
              <a:t>changing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rheological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properties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tissues</a:t>
            </a:r>
            <a:r>
              <a:rPr lang="cs-CZ" sz="2400" dirty="0">
                <a:solidFill>
                  <a:srgbClr val="000000"/>
                </a:solidFill>
              </a:rPr>
              <a:t> and </a:t>
            </a:r>
            <a:r>
              <a:rPr lang="cs-CZ" sz="2400" dirty="0" err="1">
                <a:solidFill>
                  <a:srgbClr val="000000"/>
                </a:solidFill>
              </a:rPr>
              <a:t>hydration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hyaluronic</a:t>
            </a:r>
            <a:r>
              <a:rPr lang="cs-CZ" sz="2400" dirty="0">
                <a:solidFill>
                  <a:srgbClr val="000000"/>
                </a:solidFill>
              </a:rPr>
              <a:t> acid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Myorelaxation</a:t>
            </a:r>
            <a:r>
              <a:rPr lang="cs-CZ" sz="2400" b="1" dirty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(</a:t>
            </a:r>
            <a:r>
              <a:rPr lang="cs-CZ" sz="2400" dirty="0" err="1">
                <a:solidFill>
                  <a:srgbClr val="000000"/>
                </a:solidFill>
              </a:rPr>
              <a:t>for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hypertonic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muscles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or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fibres</a:t>
            </a:r>
            <a:r>
              <a:rPr lang="cs-CZ" sz="24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and myotonic effect</a:t>
            </a:r>
            <a:r>
              <a:rPr lang="cs-CZ" sz="2400" b="1" dirty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(</a:t>
            </a:r>
            <a:r>
              <a:rPr lang="cs-CZ" sz="2400" dirty="0" err="1">
                <a:solidFill>
                  <a:srgbClr val="000000"/>
                </a:solidFill>
              </a:rPr>
              <a:t>for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hypotonic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muscles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or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fibres</a:t>
            </a:r>
            <a:r>
              <a:rPr lang="cs-CZ" sz="2400" dirty="0">
                <a:solidFill>
                  <a:srgbClr val="000000"/>
                </a:solidFill>
              </a:rPr>
              <a:t>) </a:t>
            </a:r>
            <a:r>
              <a:rPr lang="cs-CZ" sz="2400" b="1" dirty="0">
                <a:solidFill>
                  <a:srgbClr val="000000"/>
                </a:solidFill>
              </a:rPr>
              <a:t>– </a:t>
            </a:r>
            <a:r>
              <a:rPr lang="cs-CZ" sz="2400" dirty="0" err="1">
                <a:solidFill>
                  <a:srgbClr val="000000"/>
                </a:solidFill>
              </a:rPr>
              <a:t>enhancing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perfusion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tissues</a:t>
            </a:r>
            <a:r>
              <a:rPr lang="cs-CZ" sz="2400" dirty="0">
                <a:solidFill>
                  <a:srgbClr val="000000"/>
                </a:solidFill>
              </a:rPr>
              <a:t> and </a:t>
            </a:r>
            <a:r>
              <a:rPr lang="cs-CZ" sz="2400" dirty="0" err="1">
                <a:solidFill>
                  <a:srgbClr val="000000"/>
                </a:solidFill>
              </a:rPr>
              <a:t>changing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activity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lactate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dehydrogenese</a:t>
            </a:r>
            <a:endParaRPr lang="en-US" sz="2400" b="1" dirty="0">
              <a:solidFill>
                <a:srgbClr val="000000"/>
              </a:solidFill>
            </a:endParaRPr>
          </a:p>
          <a:p>
            <a:r>
              <a:rPr lang="cs-CZ" sz="2400" b="1" dirty="0">
                <a:solidFill>
                  <a:srgbClr val="000000"/>
                </a:solidFill>
              </a:rPr>
              <a:t>A</a:t>
            </a:r>
            <a:r>
              <a:rPr lang="en-US" sz="2400" b="1" dirty="0" err="1">
                <a:solidFill>
                  <a:srgbClr val="000000"/>
                </a:solidFill>
              </a:rPr>
              <a:t>ntiedematous</a:t>
            </a:r>
            <a:r>
              <a:rPr lang="en-US" sz="2400" b="1" dirty="0">
                <a:solidFill>
                  <a:srgbClr val="000000"/>
                </a:solidFill>
              </a:rPr>
              <a:t> effect</a:t>
            </a:r>
            <a:r>
              <a:rPr lang="cs-CZ" sz="2400" b="1" dirty="0">
                <a:solidFill>
                  <a:srgbClr val="000000"/>
                </a:solidFill>
              </a:rPr>
              <a:t> – </a:t>
            </a:r>
            <a:r>
              <a:rPr lang="cs-CZ" sz="2400" dirty="0" err="1">
                <a:solidFill>
                  <a:srgbClr val="000000"/>
                </a:solidFill>
              </a:rPr>
              <a:t>especially</a:t>
            </a:r>
            <a:r>
              <a:rPr lang="cs-CZ" sz="2400" b="1" dirty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in </a:t>
            </a:r>
            <a:r>
              <a:rPr lang="cs-CZ" sz="2400" dirty="0" err="1">
                <a:solidFill>
                  <a:srgbClr val="000000"/>
                </a:solidFill>
              </a:rPr>
              <a:t>chronic</a:t>
            </a:r>
            <a:r>
              <a:rPr lang="cs-CZ" sz="2400" dirty="0">
                <a:solidFill>
                  <a:srgbClr val="000000"/>
                </a:solidFill>
              </a:rPr>
              <a:t> post-</a:t>
            </a:r>
            <a:r>
              <a:rPr lang="cs-CZ" sz="2400" dirty="0" err="1">
                <a:solidFill>
                  <a:srgbClr val="000000"/>
                </a:solidFill>
              </a:rPr>
              <a:t>traumatic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condition</a:t>
            </a:r>
            <a:r>
              <a:rPr lang="cs-CZ" sz="2400" dirty="0">
                <a:solidFill>
                  <a:srgbClr val="000000"/>
                </a:solidFill>
              </a:rPr>
              <a:t>; </a:t>
            </a:r>
            <a:r>
              <a:rPr lang="cs-CZ" sz="2400" dirty="0" err="1">
                <a:solidFill>
                  <a:srgbClr val="000000"/>
                </a:solidFill>
              </a:rPr>
              <a:t>effect</a:t>
            </a:r>
            <a:r>
              <a:rPr lang="cs-CZ" sz="2400" dirty="0">
                <a:solidFill>
                  <a:srgbClr val="000000"/>
                </a:solidFill>
              </a:rPr>
              <a:t> by </a:t>
            </a:r>
            <a:r>
              <a:rPr lang="cs-CZ" sz="2400" dirty="0" err="1">
                <a:solidFill>
                  <a:srgbClr val="000000"/>
                </a:solidFill>
              </a:rPr>
              <a:t>changing</a:t>
            </a:r>
            <a:r>
              <a:rPr lang="cs-CZ" sz="2400" dirty="0">
                <a:solidFill>
                  <a:srgbClr val="000000"/>
                </a:solidFill>
              </a:rPr>
              <a:t> ratio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cAMP</a:t>
            </a:r>
            <a:r>
              <a:rPr lang="cs-CZ" sz="2400" dirty="0">
                <a:solidFill>
                  <a:srgbClr val="000000"/>
                </a:solidFill>
              </a:rPr>
              <a:t>/</a:t>
            </a:r>
            <a:r>
              <a:rPr lang="cs-CZ" sz="2400" dirty="0" err="1">
                <a:solidFill>
                  <a:srgbClr val="000000"/>
                </a:solidFill>
              </a:rPr>
              <a:t>cGMP</a:t>
            </a:r>
            <a:r>
              <a:rPr lang="cs-CZ" sz="2400" dirty="0">
                <a:solidFill>
                  <a:srgbClr val="000000"/>
                </a:solidFill>
              </a:rPr>
              <a:t> and </a:t>
            </a:r>
            <a:r>
              <a:rPr lang="cs-CZ" sz="2400" dirty="0" err="1">
                <a:solidFill>
                  <a:srgbClr val="000000"/>
                </a:solidFill>
              </a:rPr>
              <a:t>improving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perfusion</a:t>
            </a:r>
            <a:endParaRPr lang="en-US" sz="2400" b="1" dirty="0">
              <a:solidFill>
                <a:srgbClr val="000000"/>
              </a:solidFill>
            </a:endParaRPr>
          </a:p>
          <a:p>
            <a:r>
              <a:rPr lang="cs-CZ" sz="2400" b="1" dirty="0">
                <a:solidFill>
                  <a:srgbClr val="000000"/>
                </a:solidFill>
              </a:rPr>
              <a:t>A</a:t>
            </a:r>
            <a:r>
              <a:rPr lang="en-US" sz="2400" b="1" dirty="0" err="1">
                <a:solidFill>
                  <a:srgbClr val="000000"/>
                </a:solidFill>
              </a:rPr>
              <a:t>ccelerated</a:t>
            </a:r>
            <a:r>
              <a:rPr lang="en-US" sz="2400" b="1" dirty="0">
                <a:solidFill>
                  <a:srgbClr val="000000"/>
                </a:solidFill>
              </a:rPr>
              <a:t> healing</a:t>
            </a:r>
            <a:r>
              <a:rPr lang="cs-CZ" sz="2400" b="1" dirty="0">
                <a:solidFill>
                  <a:srgbClr val="000000"/>
                </a:solidFill>
              </a:rPr>
              <a:t> – </a:t>
            </a:r>
            <a:r>
              <a:rPr lang="cs-CZ" sz="2400" dirty="0" err="1">
                <a:solidFill>
                  <a:srgbClr val="000000"/>
                </a:solidFill>
              </a:rPr>
              <a:t>especially</a:t>
            </a:r>
            <a:r>
              <a:rPr lang="cs-CZ" sz="2400" dirty="0">
                <a:solidFill>
                  <a:srgbClr val="000000"/>
                </a:solidFill>
              </a:rPr>
              <a:t> bone trauma by </a:t>
            </a:r>
            <a:r>
              <a:rPr lang="cs-CZ" sz="2400" dirty="0" err="1">
                <a:solidFill>
                  <a:srgbClr val="000000"/>
                </a:solidFill>
              </a:rPr>
              <a:t>increasing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activation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bone </a:t>
            </a:r>
            <a:r>
              <a:rPr lang="cs-CZ" sz="2400" dirty="0" err="1">
                <a:solidFill>
                  <a:srgbClr val="000000"/>
                </a:solidFill>
              </a:rPr>
              <a:t>specific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cells</a:t>
            </a:r>
            <a:r>
              <a:rPr lang="cs-CZ" sz="2400" dirty="0">
                <a:solidFill>
                  <a:srgbClr val="000000"/>
                </a:solidFill>
              </a:rPr>
              <a:t> (osteoklast and osteoblast)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cs-CZ" sz="2400" b="1" dirty="0">
                <a:solidFill>
                  <a:srgbClr val="000000"/>
                </a:solidFill>
              </a:rPr>
              <a:t>T</a:t>
            </a:r>
            <a:r>
              <a:rPr lang="en-US" sz="2400" b="1" dirty="0" err="1">
                <a:solidFill>
                  <a:srgbClr val="000000"/>
                </a:solidFill>
              </a:rPr>
              <a:t>rophotropic</a:t>
            </a:r>
            <a:r>
              <a:rPr lang="en-US" sz="2400" b="1" dirty="0">
                <a:solidFill>
                  <a:srgbClr val="000000"/>
                </a:solidFill>
              </a:rPr>
              <a:t> effect</a:t>
            </a:r>
            <a:r>
              <a:rPr lang="cs-CZ" sz="2400" b="1" dirty="0">
                <a:solidFill>
                  <a:srgbClr val="000000"/>
                </a:solidFill>
              </a:rPr>
              <a:t> – </a:t>
            </a:r>
            <a:r>
              <a:rPr lang="cs-CZ" sz="2400" dirty="0" err="1">
                <a:solidFill>
                  <a:srgbClr val="000000"/>
                </a:solidFill>
              </a:rPr>
              <a:t>effect</a:t>
            </a:r>
            <a:r>
              <a:rPr lang="cs-CZ" sz="2400" dirty="0">
                <a:solidFill>
                  <a:srgbClr val="000000"/>
                </a:solidFill>
              </a:rPr>
              <a:t> by </a:t>
            </a:r>
            <a:r>
              <a:rPr lang="cs-CZ" sz="2400" dirty="0" err="1">
                <a:solidFill>
                  <a:srgbClr val="000000"/>
                </a:solidFill>
              </a:rPr>
              <a:t>vasodilatation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capillary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bed</a:t>
            </a:r>
            <a:r>
              <a:rPr lang="cs-CZ" sz="2400" dirty="0">
                <a:solidFill>
                  <a:srgbClr val="000000"/>
                </a:solidFill>
              </a:rPr>
              <a:t>; direct </a:t>
            </a:r>
            <a:r>
              <a:rPr lang="cs-CZ" sz="2400" dirty="0" err="1">
                <a:solidFill>
                  <a:srgbClr val="000000"/>
                </a:solidFill>
              </a:rPr>
              <a:t>effect</a:t>
            </a:r>
            <a:r>
              <a:rPr lang="cs-CZ" sz="2400" dirty="0">
                <a:solidFill>
                  <a:srgbClr val="000000"/>
                </a:solidFill>
              </a:rPr>
              <a:t> on </a:t>
            </a:r>
            <a:r>
              <a:rPr lang="cs-CZ" sz="2400" dirty="0" err="1">
                <a:solidFill>
                  <a:srgbClr val="000000"/>
                </a:solidFill>
              </a:rPr>
              <a:t>cells</a:t>
            </a:r>
            <a:r>
              <a:rPr lang="cs-CZ" sz="2400" dirty="0">
                <a:solidFill>
                  <a:srgbClr val="000000"/>
                </a:solidFill>
              </a:rPr>
              <a:t> and </a:t>
            </a:r>
            <a:r>
              <a:rPr lang="cs-CZ" sz="2400" dirty="0" err="1">
                <a:solidFill>
                  <a:srgbClr val="000000"/>
                </a:solidFill>
              </a:rPr>
              <a:t>theirs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organelles</a:t>
            </a:r>
            <a:r>
              <a:rPr lang="cs-CZ" sz="2400" dirty="0">
                <a:solidFill>
                  <a:srgbClr val="000000"/>
                </a:solidFill>
              </a:rPr>
              <a:t> (</a:t>
            </a:r>
            <a:r>
              <a:rPr lang="cs-CZ" sz="2400" dirty="0" err="1">
                <a:solidFill>
                  <a:srgbClr val="000000"/>
                </a:solidFill>
              </a:rPr>
              <a:t>membranes</a:t>
            </a:r>
            <a:r>
              <a:rPr lang="cs-CZ" sz="2400" dirty="0">
                <a:solidFill>
                  <a:srgbClr val="000000"/>
                </a:solidFill>
              </a:rPr>
              <a:t> – </a:t>
            </a:r>
            <a:r>
              <a:rPr lang="cs-CZ" sz="2400" dirty="0" err="1">
                <a:solidFill>
                  <a:srgbClr val="000000"/>
                </a:solidFill>
              </a:rPr>
              <a:t>influencing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influx</a:t>
            </a:r>
            <a:r>
              <a:rPr lang="cs-CZ" sz="2400" dirty="0">
                <a:solidFill>
                  <a:srgbClr val="000000"/>
                </a:solidFill>
              </a:rPr>
              <a:t>/</a:t>
            </a:r>
            <a:r>
              <a:rPr lang="cs-CZ" sz="2400" dirty="0" err="1">
                <a:solidFill>
                  <a:srgbClr val="000000"/>
                </a:solidFill>
              </a:rPr>
              <a:t>eflux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ionts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dirty="0" err="1">
                <a:solidFill>
                  <a:srgbClr val="000000"/>
                </a:solidFill>
              </a:rPr>
              <a:t>proteins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dirty="0" err="1">
                <a:solidFill>
                  <a:srgbClr val="000000"/>
                </a:solidFill>
              </a:rPr>
              <a:t>medicaments</a:t>
            </a:r>
            <a:r>
              <a:rPr lang="cs-CZ" sz="2400" dirty="0">
                <a:solidFill>
                  <a:srgbClr val="000000"/>
                </a:solidFill>
              </a:rPr>
              <a:t>), </a:t>
            </a:r>
            <a:r>
              <a:rPr lang="cs-CZ" sz="2400" dirty="0" err="1">
                <a:solidFill>
                  <a:srgbClr val="000000"/>
                </a:solidFill>
              </a:rPr>
              <a:t>increasing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metabolism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tissues</a:t>
            </a:r>
            <a:r>
              <a:rPr lang="cs-CZ" sz="2400" dirty="0">
                <a:solidFill>
                  <a:srgbClr val="000000"/>
                </a:solidFill>
              </a:rPr>
              <a:t> in </a:t>
            </a:r>
            <a:r>
              <a:rPr lang="cs-CZ" sz="2400" dirty="0" err="1">
                <a:solidFill>
                  <a:srgbClr val="000000"/>
                </a:solidFill>
              </a:rPr>
              <a:t>exposed</a:t>
            </a:r>
            <a:r>
              <a:rPr lang="cs-CZ" sz="2400" dirty="0">
                <a:solidFill>
                  <a:srgbClr val="000000"/>
                </a:solidFill>
              </a:rPr>
              <a:t> part</a:t>
            </a:r>
          </a:p>
          <a:p>
            <a:endParaRPr lang="cs-CZ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6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46"/>
    </mc:Choice>
    <mc:Fallback xmlns="">
      <p:transition spd="slow" advTm="7614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7F462CB-561B-421D-93D2-CAAE4340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General </a:t>
            </a:r>
            <a:r>
              <a:rPr lang="cs-CZ" dirty="0" err="1">
                <a:solidFill>
                  <a:srgbClr val="FFFFFF"/>
                </a:solidFill>
              </a:rPr>
              <a:t>physiological</a:t>
            </a:r>
            <a:r>
              <a:rPr lang="cs-CZ" dirty="0">
                <a:solidFill>
                  <a:srgbClr val="FFFFFF"/>
                </a:solidFill>
              </a:rPr>
              <a:t>  </a:t>
            </a:r>
            <a:r>
              <a:rPr lang="cs-CZ" dirty="0" err="1">
                <a:solidFill>
                  <a:srgbClr val="FFFFFF"/>
                </a:solidFill>
              </a:rPr>
              <a:t>effects</a:t>
            </a:r>
            <a:r>
              <a:rPr lang="cs-CZ" dirty="0">
                <a:solidFill>
                  <a:srgbClr val="FFFFFF"/>
                </a:solidFill>
              </a:rPr>
              <a:t> - </a:t>
            </a:r>
            <a:r>
              <a:rPr lang="cs-CZ" dirty="0" err="1">
                <a:solidFill>
                  <a:srgbClr val="FFFFFF"/>
                </a:solidFill>
              </a:rPr>
              <a:t>example</a:t>
            </a:r>
            <a:endParaRPr lang="cs-CZ" b="1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67135B-9E1A-420A-90D9-EF2414E5B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071" y="801866"/>
            <a:ext cx="6233652" cy="5230634"/>
          </a:xfrm>
        </p:spPr>
        <p:txBody>
          <a:bodyPr anchor="ctr">
            <a:normAutofit/>
          </a:bodyPr>
          <a:lstStyle/>
          <a:p>
            <a:r>
              <a:rPr lang="cs-CZ" sz="2400" b="1" dirty="0">
                <a:solidFill>
                  <a:srgbClr val="000000"/>
                </a:solidFill>
              </a:rPr>
              <a:t>D</a:t>
            </a:r>
            <a:r>
              <a:rPr lang="en-US" sz="2400" b="1" dirty="0" err="1">
                <a:solidFill>
                  <a:srgbClr val="000000"/>
                </a:solidFill>
              </a:rPr>
              <a:t>ispers</a:t>
            </a:r>
            <a:r>
              <a:rPr lang="cs-CZ" sz="2400" b="1" dirty="0">
                <a:solidFill>
                  <a:srgbClr val="000000"/>
                </a:solidFill>
              </a:rPr>
              <a:t>e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cs-CZ" sz="2400" b="1" dirty="0">
                <a:solidFill>
                  <a:srgbClr val="000000"/>
                </a:solidFill>
              </a:rPr>
              <a:t>and T</a:t>
            </a:r>
            <a:r>
              <a:rPr lang="en-US" sz="2400" b="1" dirty="0" err="1">
                <a:solidFill>
                  <a:srgbClr val="000000"/>
                </a:solidFill>
              </a:rPr>
              <a:t>rophotropic</a:t>
            </a:r>
            <a:r>
              <a:rPr lang="en-US" sz="2400" b="1" dirty="0">
                <a:solidFill>
                  <a:srgbClr val="000000"/>
                </a:solidFill>
              </a:rPr>
              <a:t> effect</a:t>
            </a:r>
            <a:r>
              <a:rPr lang="cs-CZ" sz="2400" b="1" dirty="0">
                <a:solidFill>
                  <a:srgbClr val="000000"/>
                </a:solidFill>
              </a:rPr>
              <a:t> –</a:t>
            </a:r>
            <a:r>
              <a:rPr lang="en-US" sz="2400" dirty="0">
                <a:solidFill>
                  <a:srgbClr val="000000"/>
                </a:solidFill>
              </a:rPr>
              <a:t> significantly </a:t>
            </a:r>
            <a:r>
              <a:rPr lang="cs-CZ" sz="2400" dirty="0" err="1">
                <a:solidFill>
                  <a:srgbClr val="000000"/>
                </a:solidFill>
              </a:rPr>
              <a:t>decreases</a:t>
            </a:r>
            <a:r>
              <a:rPr lang="en-US" sz="2400" dirty="0">
                <a:solidFill>
                  <a:srgbClr val="000000"/>
                </a:solidFill>
              </a:rPr>
              <a:t> the </a:t>
            </a:r>
            <a:r>
              <a:rPr lang="cs-CZ" sz="2400" dirty="0" err="1">
                <a:solidFill>
                  <a:srgbClr val="000000"/>
                </a:solidFill>
              </a:rPr>
              <a:t>stiffness</a:t>
            </a:r>
            <a:r>
              <a:rPr lang="en-US" sz="2400" dirty="0">
                <a:solidFill>
                  <a:srgbClr val="000000"/>
                </a:solidFill>
              </a:rPr>
              <a:t> of tissues</a:t>
            </a:r>
            <a:r>
              <a:rPr lang="cs-CZ" sz="2400" dirty="0">
                <a:solidFill>
                  <a:srgbClr val="000000"/>
                </a:solidFill>
              </a:rPr>
              <a:t> (</a:t>
            </a:r>
            <a:r>
              <a:rPr lang="cs-CZ" sz="2400" dirty="0" err="1">
                <a:solidFill>
                  <a:srgbClr val="000000"/>
                </a:solidFill>
              </a:rPr>
              <a:t>articular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capsule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dirty="0" err="1">
                <a:solidFill>
                  <a:srgbClr val="000000"/>
                </a:solidFill>
              </a:rPr>
              <a:t>muscles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dirty="0" err="1">
                <a:solidFill>
                  <a:srgbClr val="000000"/>
                </a:solidFill>
              </a:rPr>
              <a:t>scars</a:t>
            </a:r>
            <a:r>
              <a:rPr lang="cs-CZ" sz="2400" dirty="0">
                <a:solidFill>
                  <a:srgbClr val="000000"/>
                </a:solidFill>
              </a:rPr>
              <a:t>) </a:t>
            </a:r>
            <a:r>
              <a:rPr lang="cs-CZ" sz="2400" dirty="0" err="1">
                <a:solidFill>
                  <a:srgbClr val="000000"/>
                </a:solidFill>
              </a:rPr>
              <a:t>during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fixation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joints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 err="1">
                <a:solidFill>
                  <a:srgbClr val="000000"/>
                </a:solidFill>
              </a:rPr>
              <a:t>low-frequency</a:t>
            </a:r>
            <a:r>
              <a:rPr lang="cs-CZ" sz="2400" dirty="0">
                <a:solidFill>
                  <a:srgbClr val="000000"/>
                </a:solidFill>
              </a:rPr>
              <a:t> pulse </a:t>
            </a:r>
            <a:r>
              <a:rPr lang="cs-CZ" sz="2400" dirty="0" err="1">
                <a:solidFill>
                  <a:srgbClr val="000000"/>
                </a:solidFill>
              </a:rPr>
              <a:t>magnetic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therapy</a:t>
            </a:r>
            <a:r>
              <a:rPr lang="cs-CZ" sz="2400" dirty="0">
                <a:solidFill>
                  <a:srgbClr val="000000"/>
                </a:solidFill>
              </a:rPr>
              <a:t> – </a:t>
            </a:r>
            <a:r>
              <a:rPr lang="cs-CZ" sz="2400" dirty="0" err="1">
                <a:solidFill>
                  <a:srgbClr val="000000"/>
                </a:solidFill>
              </a:rPr>
              <a:t>used</a:t>
            </a:r>
            <a:r>
              <a:rPr lang="cs-CZ" sz="2400" dirty="0">
                <a:solidFill>
                  <a:srgbClr val="000000"/>
                </a:solidFill>
              </a:rPr>
              <a:t> in distance </a:t>
            </a:r>
            <a:r>
              <a:rPr lang="cs-CZ" sz="2400" dirty="0" err="1">
                <a:solidFill>
                  <a:srgbClr val="000000"/>
                </a:solidFill>
              </a:rPr>
              <a:t>aplication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through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splint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fixation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from</a:t>
            </a:r>
            <a:r>
              <a:rPr lang="cs-CZ" sz="2400" dirty="0">
                <a:solidFill>
                  <a:srgbClr val="000000"/>
                </a:solidFill>
              </a:rPr>
              <a:t> 4th </a:t>
            </a:r>
            <a:r>
              <a:rPr lang="cs-CZ" sz="2400" dirty="0" err="1">
                <a:solidFill>
                  <a:srgbClr val="000000"/>
                </a:solidFill>
              </a:rPr>
              <a:t>day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after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injury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dirty="0" err="1">
                <a:solidFill>
                  <a:srgbClr val="000000"/>
                </a:solidFill>
              </a:rPr>
              <a:t>decrease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stiffness</a:t>
            </a:r>
            <a:r>
              <a:rPr lang="cs-CZ" sz="2400" dirty="0">
                <a:solidFill>
                  <a:srgbClr val="000000"/>
                </a:solidFill>
              </a:rPr>
              <a:t> and </a:t>
            </a:r>
            <a:r>
              <a:rPr lang="cs-CZ" sz="2400" dirty="0" err="1">
                <a:solidFill>
                  <a:srgbClr val="000000"/>
                </a:solidFill>
              </a:rPr>
              <a:t>hardening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these </a:t>
            </a:r>
            <a:r>
              <a:rPr lang="cs-CZ" sz="2400" dirty="0" err="1">
                <a:solidFill>
                  <a:srgbClr val="000000"/>
                </a:solidFill>
              </a:rPr>
              <a:t>tissues</a:t>
            </a:r>
            <a:r>
              <a:rPr lang="cs-CZ" sz="2400" dirty="0">
                <a:solidFill>
                  <a:srgbClr val="000000"/>
                </a:solidFill>
              </a:rPr>
              <a:t> (</a:t>
            </a:r>
            <a:r>
              <a:rPr lang="cs-CZ" sz="2400" dirty="0" err="1">
                <a:solidFill>
                  <a:srgbClr val="000000"/>
                </a:solidFill>
              </a:rPr>
              <a:t>after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taking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the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splint</a:t>
            </a:r>
            <a:r>
              <a:rPr lang="cs-CZ" sz="2400" dirty="0">
                <a:solidFill>
                  <a:srgbClr val="000000"/>
                </a:solidFill>
              </a:rPr>
              <a:t>), </a:t>
            </a:r>
            <a:r>
              <a:rPr lang="cs-CZ" sz="2400" dirty="0" err="1">
                <a:solidFill>
                  <a:srgbClr val="000000"/>
                </a:solidFill>
              </a:rPr>
              <a:t>this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effect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reduces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time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regeneration</a:t>
            </a: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06"/>
    </mc:Choice>
    <mc:Fallback xmlns="">
      <p:transition spd="slow" advTm="5870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16231DC-561D-4426-B4D4-FEF0B7617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 err="1">
                <a:solidFill>
                  <a:srgbClr val="FFFFFF"/>
                </a:solidFill>
              </a:rPr>
              <a:t>Problems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of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biological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effects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of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the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magnetic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field</a:t>
            </a: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19B688-BE56-4B7E-ADFC-F15A14ABF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 fontScale="85000" lnSpcReduction="20000"/>
          </a:bodyPr>
          <a:lstStyle/>
          <a:p>
            <a:r>
              <a:rPr lang="cs-CZ" sz="2000" dirty="0" err="1">
                <a:solidFill>
                  <a:srgbClr val="000000"/>
                </a:solidFill>
              </a:rPr>
              <a:t>Lack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of</a:t>
            </a:r>
            <a:r>
              <a:rPr lang="cs-CZ" sz="2000" dirty="0">
                <a:solidFill>
                  <a:srgbClr val="000000"/>
                </a:solidFill>
              </a:rPr>
              <a:t> evidence-</a:t>
            </a:r>
            <a:r>
              <a:rPr lang="cs-CZ" sz="2000" dirty="0" err="1">
                <a:solidFill>
                  <a:srgbClr val="000000"/>
                </a:solidFill>
              </a:rPr>
              <a:t>based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medicine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information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about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effect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 err="1">
                <a:solidFill>
                  <a:srgbClr val="000000"/>
                </a:solidFill>
              </a:rPr>
              <a:t>Empirical</a:t>
            </a:r>
            <a:r>
              <a:rPr lang="cs-CZ" sz="2000" dirty="0">
                <a:solidFill>
                  <a:srgbClr val="000000"/>
                </a:solidFill>
              </a:rPr>
              <a:t> evidence</a:t>
            </a:r>
          </a:p>
          <a:p>
            <a:r>
              <a:rPr lang="cs-CZ" sz="2000" dirty="0" err="1">
                <a:solidFill>
                  <a:srgbClr val="000000"/>
                </a:solidFill>
              </a:rPr>
              <a:t>Magnetic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therapy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is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usually</a:t>
            </a:r>
            <a:r>
              <a:rPr lang="cs-CZ" sz="2000" dirty="0">
                <a:solidFill>
                  <a:srgbClr val="000000"/>
                </a:solidFill>
              </a:rPr>
              <a:t> long term, </a:t>
            </a:r>
            <a:r>
              <a:rPr lang="cs-CZ" sz="2000" dirty="0" err="1">
                <a:solidFill>
                  <a:srgbClr val="000000"/>
                </a:solidFill>
              </a:rPr>
              <a:t>some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symptoms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of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other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disease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may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arise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during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therapy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T</a:t>
            </a:r>
            <a:r>
              <a:rPr lang="en-US" sz="2000" dirty="0">
                <a:solidFill>
                  <a:srgbClr val="000000"/>
                </a:solidFill>
              </a:rPr>
              <a:t>he effect can only appear after repeated application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 err="1">
                <a:solidFill>
                  <a:srgbClr val="000000"/>
                </a:solidFill>
              </a:rPr>
              <a:t>Magnetic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field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can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damage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electronic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machines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like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watch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</a:rPr>
              <a:t>computer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</a:rPr>
              <a:t>phone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</a:rPr>
              <a:t>creditcards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</a:rPr>
              <a:t>flashdisk</a:t>
            </a:r>
            <a:r>
              <a:rPr lang="cs-CZ" sz="2000" dirty="0">
                <a:solidFill>
                  <a:srgbClr val="000000"/>
                </a:solidFill>
              </a:rPr>
              <a:t> and </a:t>
            </a:r>
            <a:r>
              <a:rPr lang="cs-CZ" sz="2000" dirty="0" err="1">
                <a:solidFill>
                  <a:srgbClr val="000000"/>
                </a:solidFill>
              </a:rPr>
              <a:t>other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storage</a:t>
            </a:r>
            <a:r>
              <a:rPr lang="cs-CZ" sz="2000" dirty="0">
                <a:solidFill>
                  <a:srgbClr val="000000"/>
                </a:solidFill>
              </a:rPr>
              <a:t> media </a:t>
            </a:r>
          </a:p>
          <a:p>
            <a:r>
              <a:rPr lang="cs-CZ" sz="2000" dirty="0" err="1">
                <a:solidFill>
                  <a:srgbClr val="000000"/>
                </a:solidFill>
              </a:rPr>
              <a:t>Combination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with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other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physical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therapy</a:t>
            </a:r>
            <a:r>
              <a:rPr lang="cs-CZ" sz="2000" dirty="0">
                <a:solidFill>
                  <a:srgbClr val="000000"/>
                </a:solidFill>
              </a:rPr>
              <a:t> modality </a:t>
            </a:r>
            <a:r>
              <a:rPr lang="cs-CZ" sz="2000" dirty="0" err="1">
                <a:solidFill>
                  <a:srgbClr val="000000"/>
                </a:solidFill>
              </a:rPr>
              <a:t>can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be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inappropriate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or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even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harmful</a:t>
            </a:r>
            <a:r>
              <a:rPr lang="cs-CZ" sz="2000" dirty="0">
                <a:solidFill>
                  <a:srgbClr val="000000"/>
                </a:solidFill>
              </a:rPr>
              <a:t> (dose </a:t>
            </a:r>
            <a:r>
              <a:rPr lang="cs-CZ" sz="2000" dirty="0" err="1">
                <a:solidFill>
                  <a:srgbClr val="000000"/>
                </a:solidFill>
              </a:rPr>
              <a:t>potentiation</a:t>
            </a:r>
            <a:r>
              <a:rPr lang="cs-CZ" sz="2000" dirty="0">
                <a:solidFill>
                  <a:srgbClr val="000000"/>
                </a:solidFill>
              </a:rPr>
              <a:t>)</a:t>
            </a:r>
          </a:p>
          <a:p>
            <a:r>
              <a:rPr lang="cs-CZ" sz="2000" dirty="0" err="1">
                <a:solidFill>
                  <a:srgbClr val="000000"/>
                </a:solidFill>
              </a:rPr>
              <a:t>side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effects</a:t>
            </a:r>
            <a:r>
              <a:rPr lang="cs-CZ" sz="2000" dirty="0">
                <a:solidFill>
                  <a:srgbClr val="000000"/>
                </a:solidFill>
              </a:rPr>
              <a:t> – </a:t>
            </a:r>
            <a:r>
              <a:rPr lang="cs-CZ" sz="2000" dirty="0" err="1">
                <a:solidFill>
                  <a:srgbClr val="000000"/>
                </a:solidFill>
              </a:rPr>
              <a:t>during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aplication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</a:rPr>
              <a:t>after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aplication</a:t>
            </a:r>
            <a:r>
              <a:rPr lang="cs-CZ" sz="2000" dirty="0">
                <a:solidFill>
                  <a:srgbClr val="000000"/>
                </a:solidFill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59108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53"/>
    </mc:Choice>
    <mc:Fallback xmlns="">
      <p:transition spd="slow" advTm="9725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19CF0F3-F5D0-4ECF-9A2B-0ECE7541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956305" cy="2760098"/>
          </a:xfrm>
        </p:spPr>
        <p:txBody>
          <a:bodyPr>
            <a:normAutofit/>
          </a:bodyPr>
          <a:lstStyle/>
          <a:p>
            <a:pPr algn="ctr"/>
            <a:r>
              <a:rPr lang="cs-CZ" b="1" dirty="0" err="1">
                <a:solidFill>
                  <a:srgbClr val="FFFFFF"/>
                </a:solidFill>
              </a:rPr>
              <a:t>What</a:t>
            </a:r>
            <a:r>
              <a:rPr lang="cs-CZ" b="1" dirty="0">
                <a:solidFill>
                  <a:srgbClr val="FFFFFF"/>
                </a:solidFill>
              </a:rPr>
              <a:t> </a:t>
            </a:r>
            <a:r>
              <a:rPr lang="cs-CZ" b="1" dirty="0" err="1">
                <a:solidFill>
                  <a:srgbClr val="FFFFFF"/>
                </a:solidFill>
              </a:rPr>
              <a:t>is</a:t>
            </a:r>
            <a:r>
              <a:rPr lang="cs-CZ" b="1" dirty="0">
                <a:solidFill>
                  <a:srgbClr val="FFFFFF"/>
                </a:solidFill>
              </a:rPr>
              <a:t> </a:t>
            </a:r>
            <a:r>
              <a:rPr lang="cs-CZ" b="1" dirty="0" err="1">
                <a:solidFill>
                  <a:srgbClr val="FFFFFF"/>
                </a:solidFill>
              </a:rPr>
              <a:t>Magnetic</a:t>
            </a:r>
            <a:r>
              <a:rPr lang="cs-CZ" b="1" dirty="0">
                <a:solidFill>
                  <a:srgbClr val="FFFFFF"/>
                </a:solidFill>
              </a:rPr>
              <a:t> </a:t>
            </a:r>
            <a:r>
              <a:rPr lang="cs-CZ" b="1" dirty="0" err="1">
                <a:solidFill>
                  <a:srgbClr val="FFFFFF"/>
                </a:solidFill>
              </a:rPr>
              <a:t>therapy</a:t>
            </a:r>
            <a:r>
              <a:rPr lang="cs-CZ" b="1" dirty="0">
                <a:solidFill>
                  <a:srgbClr val="FFFFFF"/>
                </a:solidFill>
              </a:rPr>
              <a:t>??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B6C198-4E60-417D-AE30-8F0068662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400" dirty="0" err="1">
                <a:solidFill>
                  <a:srgbClr val="000000"/>
                </a:solidFill>
              </a:rPr>
              <a:t>Therapeutic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method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Modality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the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Physical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therapy</a:t>
            </a:r>
            <a:r>
              <a:rPr lang="cs-CZ" sz="2400" dirty="0">
                <a:solidFill>
                  <a:srgbClr val="000000"/>
                </a:solidFill>
              </a:rPr>
              <a:t> (</a:t>
            </a:r>
            <a:r>
              <a:rPr lang="cs-CZ" sz="2400" dirty="0" err="1">
                <a:solidFill>
                  <a:srgbClr val="000000"/>
                </a:solidFill>
              </a:rPr>
              <a:t>kind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distance </a:t>
            </a:r>
            <a:r>
              <a:rPr lang="cs-CZ" sz="2400" dirty="0" err="1">
                <a:solidFill>
                  <a:srgbClr val="000000"/>
                </a:solidFill>
              </a:rPr>
              <a:t>electrotherapy</a:t>
            </a:r>
            <a:r>
              <a:rPr lang="cs-CZ" sz="2400" dirty="0">
                <a:solidFill>
                  <a:srgbClr val="000000"/>
                </a:solidFill>
              </a:rPr>
              <a:t>)</a:t>
            </a:r>
          </a:p>
          <a:p>
            <a:r>
              <a:rPr lang="cs-CZ" sz="2400" dirty="0" err="1">
                <a:solidFill>
                  <a:srgbClr val="000000"/>
                </a:solidFill>
              </a:rPr>
              <a:t>Magnetic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component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electromagnetic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field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used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for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medical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purposes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Modality </a:t>
            </a:r>
            <a:r>
              <a:rPr lang="en-US" sz="2400" dirty="0">
                <a:solidFill>
                  <a:srgbClr val="000000"/>
                </a:solidFill>
              </a:rPr>
              <a:t>of physical therapy that is based only on empirical evidence</a:t>
            </a:r>
            <a:r>
              <a:rPr lang="cs-CZ" sz="2400" dirty="0">
                <a:solidFill>
                  <a:srgbClr val="000000"/>
                </a:solidFill>
              </a:rPr>
              <a:t> (</a:t>
            </a:r>
            <a:r>
              <a:rPr lang="cs-CZ" sz="2400" dirty="0" err="1">
                <a:solidFill>
                  <a:srgbClr val="000000"/>
                </a:solidFill>
              </a:rPr>
              <a:t>lack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evidence-</a:t>
            </a:r>
            <a:r>
              <a:rPr lang="cs-CZ" sz="2400" dirty="0" err="1">
                <a:solidFill>
                  <a:srgbClr val="000000"/>
                </a:solidFill>
              </a:rPr>
              <a:t>based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medicine</a:t>
            </a:r>
            <a:r>
              <a:rPr lang="cs-CZ" sz="2400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79"/>
    </mc:Choice>
    <mc:Fallback xmlns="">
      <p:transition spd="slow" advTm="6617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82AEF83-3B7C-4D22-9898-A49AF25C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 err="1">
                <a:solidFill>
                  <a:srgbClr val="FFFFFF"/>
                </a:solidFill>
              </a:rPr>
              <a:t>Take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home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message</a:t>
            </a: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31259E-5961-48F9-BEEF-95665194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 fontScale="85000" lnSpcReduction="20000"/>
          </a:bodyPr>
          <a:lstStyle/>
          <a:p>
            <a:r>
              <a:rPr lang="cs-CZ" sz="2000" i="1" dirty="0">
                <a:solidFill>
                  <a:srgbClr val="000000"/>
                </a:solidFill>
              </a:rPr>
              <a:t>M</a:t>
            </a:r>
            <a:r>
              <a:rPr lang="en-US" sz="2000" i="1" dirty="0" err="1">
                <a:solidFill>
                  <a:srgbClr val="000000"/>
                </a:solidFill>
              </a:rPr>
              <a:t>agnetic</a:t>
            </a:r>
            <a:r>
              <a:rPr lang="en-US" sz="2000" i="1" dirty="0">
                <a:solidFill>
                  <a:srgbClr val="000000"/>
                </a:solidFill>
              </a:rPr>
              <a:t> field </a:t>
            </a:r>
            <a:r>
              <a:rPr lang="en-US" sz="2000" dirty="0">
                <a:solidFill>
                  <a:srgbClr val="000000"/>
                </a:solidFill>
              </a:rPr>
              <a:t>is generated around each conductor through which the electric current flows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T</a:t>
            </a:r>
            <a:r>
              <a:rPr lang="en-US" sz="2000" dirty="0">
                <a:solidFill>
                  <a:srgbClr val="000000"/>
                </a:solidFill>
              </a:rPr>
              <a:t>he properties of the magnetic field depend on the properties of the electrical current flowing through it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 err="1">
                <a:solidFill>
                  <a:srgbClr val="000000"/>
                </a:solidFill>
              </a:rPr>
              <a:t>Magnetic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field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characterizes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b="1" dirty="0">
                <a:solidFill>
                  <a:srgbClr val="000000"/>
                </a:solidFill>
              </a:rPr>
              <a:t>intensity, </a:t>
            </a:r>
            <a:r>
              <a:rPr lang="cs-CZ" sz="2000" b="1" dirty="0" err="1">
                <a:solidFill>
                  <a:srgbClr val="000000"/>
                </a:solidFill>
              </a:rPr>
              <a:t>induction</a:t>
            </a:r>
            <a:r>
              <a:rPr lang="cs-CZ" sz="2000" b="1" dirty="0">
                <a:solidFill>
                  <a:srgbClr val="000000"/>
                </a:solidFill>
              </a:rPr>
              <a:t>, </a:t>
            </a:r>
            <a:r>
              <a:rPr lang="cs-CZ" sz="2000" b="1" dirty="0" err="1">
                <a:solidFill>
                  <a:srgbClr val="000000"/>
                </a:solidFill>
              </a:rPr>
              <a:t>magnetic</a:t>
            </a:r>
            <a:r>
              <a:rPr lang="cs-CZ" sz="2000" b="1" dirty="0">
                <a:solidFill>
                  <a:srgbClr val="000000"/>
                </a:solidFill>
              </a:rPr>
              <a:t> gradient, </a:t>
            </a:r>
            <a:r>
              <a:rPr lang="en-US" sz="2000" b="1" dirty="0">
                <a:solidFill>
                  <a:srgbClr val="000000"/>
                </a:solidFill>
              </a:rPr>
              <a:t>field characteristics of each applicator</a:t>
            </a:r>
            <a:r>
              <a:rPr lang="cs-CZ" sz="2000" b="1" dirty="0">
                <a:solidFill>
                  <a:srgbClr val="000000"/>
                </a:solidFill>
              </a:rPr>
              <a:t>, </a:t>
            </a:r>
            <a:r>
              <a:rPr lang="cs-CZ" sz="2000" b="1" dirty="0" err="1">
                <a:solidFill>
                  <a:srgbClr val="000000"/>
                </a:solidFill>
              </a:rPr>
              <a:t>frequency</a:t>
            </a:r>
            <a:endParaRPr lang="cs-CZ" sz="2000" b="1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Many </a:t>
            </a:r>
            <a:r>
              <a:rPr lang="cs-CZ" sz="2000" dirty="0" err="1">
                <a:solidFill>
                  <a:srgbClr val="000000"/>
                </a:solidFill>
              </a:rPr>
              <a:t>effects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based</a:t>
            </a:r>
            <a:r>
              <a:rPr lang="cs-CZ" sz="2000" dirty="0">
                <a:solidFill>
                  <a:srgbClr val="000000"/>
                </a:solidFill>
              </a:rPr>
              <a:t> on </a:t>
            </a:r>
            <a:r>
              <a:rPr lang="cs-CZ" sz="2000" dirty="0" err="1">
                <a:solidFill>
                  <a:srgbClr val="000000"/>
                </a:solidFill>
              </a:rPr>
              <a:t>empirical</a:t>
            </a:r>
            <a:r>
              <a:rPr lang="cs-CZ" sz="2000" dirty="0">
                <a:solidFill>
                  <a:srgbClr val="000000"/>
                </a:solidFill>
              </a:rPr>
              <a:t> evidence</a:t>
            </a:r>
          </a:p>
          <a:p>
            <a:r>
              <a:rPr lang="cs-CZ" sz="2000" dirty="0">
                <a:solidFill>
                  <a:srgbClr val="000000"/>
                </a:solidFill>
              </a:rPr>
              <a:t>Most </a:t>
            </a:r>
            <a:r>
              <a:rPr lang="cs-CZ" sz="2000" dirty="0" err="1">
                <a:solidFill>
                  <a:srgbClr val="000000"/>
                </a:solidFill>
              </a:rPr>
              <a:t>people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don´t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feel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it</a:t>
            </a:r>
            <a:r>
              <a:rPr lang="cs-CZ" sz="2000" dirty="0">
                <a:solidFill>
                  <a:srgbClr val="000000"/>
                </a:solidFill>
              </a:rPr>
              <a:t> (</a:t>
            </a:r>
            <a:r>
              <a:rPr lang="cs-CZ" sz="2000" dirty="0" err="1">
                <a:solidFill>
                  <a:srgbClr val="000000"/>
                </a:solidFill>
              </a:rPr>
              <a:t>some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patients</a:t>
            </a:r>
            <a:r>
              <a:rPr lang="cs-CZ" sz="2000" dirty="0">
                <a:solidFill>
                  <a:srgbClr val="000000"/>
                </a:solidFill>
              </a:rPr>
              <a:t> – negative </a:t>
            </a:r>
            <a:r>
              <a:rPr lang="cs-CZ" sz="2000" dirty="0" err="1">
                <a:solidFill>
                  <a:srgbClr val="000000"/>
                </a:solidFill>
              </a:rPr>
              <a:t>feelings</a:t>
            </a:r>
            <a:r>
              <a:rPr lang="cs-CZ" sz="2000" dirty="0">
                <a:solidFill>
                  <a:srgbClr val="000000"/>
                </a:solidFill>
              </a:rPr>
              <a:t> – nauzea, vomitus, </a:t>
            </a:r>
            <a:r>
              <a:rPr lang="cs-CZ" sz="2000" dirty="0" err="1">
                <a:solidFill>
                  <a:srgbClr val="000000"/>
                </a:solidFill>
              </a:rPr>
              <a:t>irritation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of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vegetative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system</a:t>
            </a:r>
            <a:r>
              <a:rPr lang="cs-CZ" sz="2000" dirty="0">
                <a:solidFill>
                  <a:srgbClr val="000000"/>
                </a:solidFill>
              </a:rPr>
              <a:t>)</a:t>
            </a:r>
          </a:p>
          <a:p>
            <a:r>
              <a:rPr lang="cs-CZ" sz="2000" dirty="0" err="1">
                <a:solidFill>
                  <a:srgbClr val="000000"/>
                </a:solidFill>
              </a:rPr>
              <a:t>The</a:t>
            </a:r>
            <a:r>
              <a:rPr lang="cs-CZ" sz="2000" dirty="0">
                <a:solidFill>
                  <a:srgbClr val="000000"/>
                </a:solidFill>
              </a:rPr>
              <a:t> most </a:t>
            </a:r>
            <a:r>
              <a:rPr lang="cs-CZ" sz="2000" dirty="0" err="1">
                <a:solidFill>
                  <a:srgbClr val="000000"/>
                </a:solidFill>
              </a:rPr>
              <a:t>using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magnetotherapy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is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low-frequency</a:t>
            </a:r>
            <a:r>
              <a:rPr lang="cs-CZ" sz="2000" dirty="0">
                <a:solidFill>
                  <a:srgbClr val="000000"/>
                </a:solidFill>
              </a:rPr>
              <a:t> pulse </a:t>
            </a:r>
            <a:r>
              <a:rPr lang="cs-CZ" sz="2000" dirty="0" err="1">
                <a:solidFill>
                  <a:srgbClr val="000000"/>
                </a:solidFill>
              </a:rPr>
              <a:t>magnetic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therapy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</a:p>
          <a:p>
            <a:r>
              <a:rPr lang="cs-CZ" sz="2000" dirty="0" err="1">
                <a:solidFill>
                  <a:srgbClr val="000000"/>
                </a:solidFill>
              </a:rPr>
              <a:t>Because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of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empirical</a:t>
            </a:r>
            <a:r>
              <a:rPr lang="cs-CZ" sz="2000" dirty="0">
                <a:solidFill>
                  <a:srgbClr val="000000"/>
                </a:solidFill>
              </a:rPr>
              <a:t> evidence, </a:t>
            </a:r>
            <a:r>
              <a:rPr lang="cs-CZ" sz="2000" dirty="0" err="1">
                <a:solidFill>
                  <a:srgbClr val="000000"/>
                </a:solidFill>
              </a:rPr>
              <a:t>we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can´t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determine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exact</a:t>
            </a:r>
            <a:r>
              <a:rPr lang="cs-CZ" sz="2000" dirty="0">
                <a:solidFill>
                  <a:srgbClr val="000000"/>
                </a:solidFill>
              </a:rPr>
              <a:t> optimum </a:t>
            </a:r>
            <a:r>
              <a:rPr lang="cs-CZ" sz="2000" dirty="0" err="1">
                <a:solidFill>
                  <a:srgbClr val="000000"/>
                </a:solidFill>
              </a:rPr>
              <a:t>for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each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disease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</a:rPr>
              <a:t>exact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specify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induction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</a:rPr>
              <a:t>frequency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</a:rPr>
              <a:t>time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of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aplication</a:t>
            </a:r>
            <a:r>
              <a:rPr lang="cs-CZ" sz="2000" dirty="0">
                <a:solidFill>
                  <a:srgbClr val="000000"/>
                </a:solidFill>
              </a:rPr>
              <a:t> and </a:t>
            </a:r>
            <a:r>
              <a:rPr lang="cs-CZ" sz="2000" dirty="0" err="1">
                <a:solidFill>
                  <a:srgbClr val="000000"/>
                </a:solidFill>
              </a:rPr>
              <a:t>number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of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aplications</a:t>
            </a:r>
            <a:r>
              <a:rPr lang="cs-CZ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653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0"/>
    </mc:Choice>
    <mc:Fallback xmlns="">
      <p:transition spd="slow" advTm="442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4B5371-4810-4748-A83C-77712A589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5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68"/>
    </mc:Choice>
    <mc:Fallback xmlns="">
      <p:transition spd="slow" advTm="477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CCAFEA8-C362-411B-833F-5456F3BD7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Content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B65C02EF-73F4-4079-BDDE-07F3C47997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698394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1606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84"/>
    </mc:Choice>
    <mc:Fallback xmlns="">
      <p:transition spd="slow" advTm="2538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390825A-F447-4BFB-AB58-B7FBE63C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Introduction to the magnetic field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002E1C-1B66-419A-9ADE-DEFB27703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49" y="2271891"/>
            <a:ext cx="3661831" cy="2334417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2EF8CE-46BF-4E44-BD58-4BE683D3F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the Earth's magnetic field is known over 6 thousand years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 err="1">
                <a:solidFill>
                  <a:srgbClr val="000000"/>
                </a:solidFill>
              </a:rPr>
              <a:t>magnetic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field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is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used</a:t>
            </a:r>
            <a:r>
              <a:rPr lang="cs-CZ" sz="2000" dirty="0">
                <a:solidFill>
                  <a:srgbClr val="000000"/>
                </a:solidFill>
              </a:rPr>
              <a:t> to </a:t>
            </a:r>
            <a:r>
              <a:rPr lang="cs-CZ" sz="2000" dirty="0" err="1">
                <a:solidFill>
                  <a:srgbClr val="000000"/>
                </a:solidFill>
              </a:rPr>
              <a:t>orientation</a:t>
            </a:r>
            <a:r>
              <a:rPr lang="cs-CZ" sz="2000" dirty="0">
                <a:solidFill>
                  <a:srgbClr val="000000"/>
                </a:solidFill>
              </a:rPr>
              <a:t> by </a:t>
            </a:r>
            <a:r>
              <a:rPr lang="cs-CZ" sz="2000" dirty="0" err="1">
                <a:solidFill>
                  <a:srgbClr val="000000"/>
                </a:solidFill>
              </a:rPr>
              <a:t>animals</a:t>
            </a:r>
            <a:r>
              <a:rPr lang="cs-CZ" sz="2000" dirty="0">
                <a:solidFill>
                  <a:srgbClr val="000000"/>
                </a:solidFill>
              </a:rPr>
              <a:t> – </a:t>
            </a:r>
            <a:r>
              <a:rPr lang="cs-CZ" sz="2000" dirty="0" err="1">
                <a:solidFill>
                  <a:srgbClr val="000000"/>
                </a:solidFill>
              </a:rPr>
              <a:t>birds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</a:rPr>
              <a:t>fish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</a:rPr>
              <a:t>insect</a:t>
            </a:r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3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81"/>
    </mc:Choice>
    <mc:Fallback xmlns="">
      <p:transition spd="slow" advTm="15758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7C40BB-6E17-4C0E-AFEC-7F2BE331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 err="1">
                <a:solidFill>
                  <a:srgbClr val="FFFFFF"/>
                </a:solidFill>
              </a:rPr>
              <a:t>Introduction</a:t>
            </a:r>
            <a:r>
              <a:rPr lang="cs-CZ" sz="4000" dirty="0">
                <a:solidFill>
                  <a:srgbClr val="FFFFFF"/>
                </a:solidFill>
              </a:rPr>
              <a:t> to </a:t>
            </a:r>
            <a:r>
              <a:rPr lang="cs-CZ" sz="4000" dirty="0" err="1">
                <a:solidFill>
                  <a:srgbClr val="FFFFFF"/>
                </a:solidFill>
              </a:rPr>
              <a:t>the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magnetic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field</a:t>
            </a: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7FD3DD7-BD71-464F-85D2-660DC5EC5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cs-CZ" sz="2000" dirty="0" err="1">
                <a:solidFill>
                  <a:srgbClr val="000000"/>
                </a:solidFill>
              </a:rPr>
              <a:t>Discoveries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of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electric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energy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brought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knowledge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of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magnetic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field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(18. </a:t>
            </a:r>
            <a:r>
              <a:rPr lang="cs-CZ" sz="2000" dirty="0" err="1">
                <a:solidFill>
                  <a:srgbClr val="000000"/>
                </a:solidFill>
              </a:rPr>
              <a:t>century</a:t>
            </a:r>
            <a:r>
              <a:rPr lang="cs-CZ" sz="2000" dirty="0">
                <a:solidFill>
                  <a:srgbClr val="000000"/>
                </a:solidFill>
              </a:rPr>
              <a:t>)</a:t>
            </a:r>
          </a:p>
          <a:p>
            <a:r>
              <a:rPr lang="cs-CZ" sz="2000" b="1" dirty="0">
                <a:solidFill>
                  <a:srgbClr val="000000"/>
                </a:solidFill>
              </a:rPr>
              <a:t>Oersted</a:t>
            </a:r>
            <a:r>
              <a:rPr lang="cs-CZ" sz="2000" dirty="0">
                <a:solidFill>
                  <a:srgbClr val="000000"/>
                </a:solidFill>
              </a:rPr>
              <a:t> – </a:t>
            </a:r>
            <a:r>
              <a:rPr lang="cs-CZ" sz="2000" dirty="0" err="1">
                <a:solidFill>
                  <a:srgbClr val="000000"/>
                </a:solidFill>
              </a:rPr>
              <a:t>electric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current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swings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compass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needle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rgbClr val="000000"/>
                </a:solidFill>
              </a:rPr>
              <a:t>Ampére</a:t>
            </a:r>
            <a:r>
              <a:rPr lang="cs-CZ" sz="2000" dirty="0">
                <a:solidFill>
                  <a:srgbClr val="000000"/>
                </a:solidFill>
              </a:rPr>
              <a:t> – </a:t>
            </a:r>
            <a:r>
              <a:rPr lang="cs-CZ" sz="2000" dirty="0" err="1">
                <a:solidFill>
                  <a:srgbClr val="000000"/>
                </a:solidFill>
              </a:rPr>
              <a:t>experiments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with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hollow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cylinder</a:t>
            </a:r>
            <a:r>
              <a:rPr lang="cs-CZ" sz="2000" dirty="0">
                <a:solidFill>
                  <a:srgbClr val="000000"/>
                </a:solidFill>
              </a:rPr>
              <a:t> = solenoid – </a:t>
            </a:r>
            <a:r>
              <a:rPr lang="cs-CZ" sz="2000" dirty="0" err="1">
                <a:solidFill>
                  <a:srgbClr val="000000"/>
                </a:solidFill>
              </a:rPr>
              <a:t>generate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induced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current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rgbClr val="000000"/>
                </a:solidFill>
              </a:rPr>
              <a:t>Faraday</a:t>
            </a:r>
            <a:r>
              <a:rPr lang="cs-CZ" sz="2000" dirty="0">
                <a:solidFill>
                  <a:srgbClr val="000000"/>
                </a:solidFill>
              </a:rPr>
              <a:t> – </a:t>
            </a:r>
            <a:r>
              <a:rPr lang="cs-CZ" sz="2000" dirty="0" err="1">
                <a:solidFill>
                  <a:srgbClr val="000000"/>
                </a:solidFill>
              </a:rPr>
              <a:t>discovered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electromagnetic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induction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b="1" dirty="0" err="1">
                <a:solidFill>
                  <a:srgbClr val="000000"/>
                </a:solidFill>
              </a:rPr>
              <a:t>F.A.Mesmer</a:t>
            </a:r>
            <a:r>
              <a:rPr lang="cs-CZ" sz="2000" b="1" dirty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(1774) – </a:t>
            </a:r>
            <a:r>
              <a:rPr lang="cs-CZ" sz="2000" dirty="0" err="1">
                <a:solidFill>
                  <a:srgbClr val="000000"/>
                </a:solidFill>
              </a:rPr>
              <a:t>favorable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effect</a:t>
            </a:r>
            <a:r>
              <a:rPr lang="cs-CZ" sz="2000" dirty="0">
                <a:solidFill>
                  <a:srgbClr val="000000"/>
                </a:solidFill>
              </a:rPr>
              <a:t> on joint </a:t>
            </a:r>
            <a:r>
              <a:rPr lang="cs-CZ" sz="2000" dirty="0" err="1">
                <a:solidFill>
                  <a:srgbClr val="000000"/>
                </a:solidFill>
              </a:rPr>
              <a:t>diseases</a:t>
            </a:r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0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06"/>
    </mc:Choice>
    <mc:Fallback xmlns="">
      <p:transition spd="slow" advTm="9130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F76EF84-830E-42F0-BE0B-A5550C54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Magnetic field – basics concepts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39091E-DD1C-4215-8345-A7C16116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400" dirty="0" err="1">
                <a:solidFill>
                  <a:srgbClr val="000000"/>
                </a:solidFill>
              </a:rPr>
              <a:t>Theory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electromagnetic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field</a:t>
            </a:r>
            <a:r>
              <a:rPr lang="cs-CZ" sz="2400" dirty="0">
                <a:solidFill>
                  <a:srgbClr val="000000"/>
                </a:solidFill>
              </a:rPr>
              <a:t> – </a:t>
            </a:r>
            <a:r>
              <a:rPr lang="cs-CZ" sz="2400" dirty="0" err="1">
                <a:solidFill>
                  <a:srgbClr val="000000"/>
                </a:solidFill>
              </a:rPr>
              <a:t>movement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electrical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charge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generate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i="1" dirty="0" err="1">
                <a:solidFill>
                  <a:srgbClr val="000000"/>
                </a:solidFill>
              </a:rPr>
              <a:t>induced</a:t>
            </a:r>
            <a:r>
              <a:rPr lang="cs-CZ" sz="2400" i="1" dirty="0">
                <a:solidFill>
                  <a:srgbClr val="000000"/>
                </a:solidFill>
              </a:rPr>
              <a:t> </a:t>
            </a:r>
            <a:r>
              <a:rPr lang="cs-CZ" sz="2400" i="1" dirty="0" err="1">
                <a:solidFill>
                  <a:srgbClr val="000000"/>
                </a:solidFill>
              </a:rPr>
              <a:t>magnetic</a:t>
            </a:r>
            <a:r>
              <a:rPr lang="cs-CZ" sz="2400" i="1" dirty="0">
                <a:solidFill>
                  <a:srgbClr val="000000"/>
                </a:solidFill>
              </a:rPr>
              <a:t> </a:t>
            </a:r>
            <a:r>
              <a:rPr lang="cs-CZ" sz="2400" i="1" dirty="0" err="1">
                <a:solidFill>
                  <a:srgbClr val="000000"/>
                </a:solidFill>
              </a:rPr>
              <a:t>field</a:t>
            </a:r>
            <a:endParaRPr lang="cs-CZ" sz="2400" i="1" dirty="0">
              <a:solidFill>
                <a:srgbClr val="000000"/>
              </a:solidFill>
            </a:endParaRPr>
          </a:p>
          <a:p>
            <a:r>
              <a:rPr lang="cs-CZ" sz="2400" b="1" i="1" dirty="0">
                <a:solidFill>
                  <a:srgbClr val="000000"/>
                </a:solidFill>
              </a:rPr>
              <a:t>M</a:t>
            </a:r>
            <a:r>
              <a:rPr lang="en-US" sz="2400" b="1" i="1" dirty="0" err="1">
                <a:solidFill>
                  <a:srgbClr val="000000"/>
                </a:solidFill>
              </a:rPr>
              <a:t>agnetic</a:t>
            </a:r>
            <a:r>
              <a:rPr lang="en-US" sz="2400" b="1" i="1" dirty="0">
                <a:solidFill>
                  <a:srgbClr val="000000"/>
                </a:solidFill>
              </a:rPr>
              <a:t> field </a:t>
            </a:r>
            <a:r>
              <a:rPr lang="en-US" sz="2400" b="1" dirty="0">
                <a:solidFill>
                  <a:srgbClr val="000000"/>
                </a:solidFill>
              </a:rPr>
              <a:t>is generated around each conductor through which the electric current flows</a:t>
            </a:r>
            <a:endParaRPr lang="cs-CZ" sz="2400" b="1" dirty="0">
              <a:solidFill>
                <a:srgbClr val="000000"/>
              </a:solidFill>
            </a:endParaRPr>
          </a:p>
          <a:p>
            <a:r>
              <a:rPr lang="cs-CZ" sz="2400" dirty="0" err="1">
                <a:solidFill>
                  <a:srgbClr val="000000"/>
                </a:solidFill>
              </a:rPr>
              <a:t>Physical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properties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depend</a:t>
            </a:r>
            <a:r>
              <a:rPr lang="cs-CZ" sz="2400" dirty="0">
                <a:solidFill>
                  <a:srgbClr val="000000"/>
                </a:solidFill>
              </a:rPr>
              <a:t> on </a:t>
            </a:r>
            <a:r>
              <a:rPr lang="cs-CZ" sz="2400" dirty="0" err="1">
                <a:solidFill>
                  <a:srgbClr val="000000"/>
                </a:solidFill>
              </a:rPr>
              <a:t>this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electrical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current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 err="1">
                <a:solidFill>
                  <a:srgbClr val="000000"/>
                </a:solidFill>
              </a:rPr>
              <a:t>This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phenomenon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is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called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i="1" dirty="0" err="1">
                <a:solidFill>
                  <a:srgbClr val="000000"/>
                </a:solidFill>
              </a:rPr>
              <a:t>electromagnetic</a:t>
            </a:r>
            <a:r>
              <a:rPr lang="cs-CZ" sz="2400" i="1" dirty="0">
                <a:solidFill>
                  <a:srgbClr val="000000"/>
                </a:solidFill>
              </a:rPr>
              <a:t> </a:t>
            </a:r>
            <a:r>
              <a:rPr lang="cs-CZ" sz="2400" i="1" dirty="0" err="1">
                <a:solidFill>
                  <a:srgbClr val="000000"/>
                </a:solidFill>
              </a:rPr>
              <a:t>induction</a:t>
            </a:r>
            <a:endParaRPr lang="cs-CZ" sz="2400" i="1" dirty="0">
              <a:solidFill>
                <a:srgbClr val="000000"/>
              </a:solidFill>
            </a:endParaRPr>
          </a:p>
          <a:p>
            <a:r>
              <a:rPr lang="cs-CZ" sz="2400" dirty="0" err="1">
                <a:solidFill>
                  <a:srgbClr val="000000"/>
                </a:solidFill>
              </a:rPr>
              <a:t>Induction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magnetic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field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the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earth</a:t>
            </a:r>
            <a:r>
              <a:rPr lang="cs-CZ" sz="2400" dirty="0">
                <a:solidFill>
                  <a:srgbClr val="000000"/>
                </a:solidFill>
              </a:rPr>
              <a:t> – </a:t>
            </a:r>
            <a:r>
              <a:rPr lang="cs-CZ" sz="2400" dirty="0" err="1">
                <a:solidFill>
                  <a:srgbClr val="000000"/>
                </a:solidFill>
              </a:rPr>
              <a:t>approximately</a:t>
            </a:r>
            <a:r>
              <a:rPr lang="cs-CZ" sz="2400" dirty="0">
                <a:solidFill>
                  <a:srgbClr val="000000"/>
                </a:solidFill>
              </a:rPr>
              <a:t> 10</a:t>
            </a:r>
            <a:r>
              <a:rPr lang="cs-CZ" sz="2400" baseline="30000" dirty="0">
                <a:solidFill>
                  <a:srgbClr val="000000"/>
                </a:solidFill>
              </a:rPr>
              <a:t>-5 </a:t>
            </a:r>
            <a:r>
              <a:rPr lang="cs-CZ" sz="2400" dirty="0">
                <a:solidFill>
                  <a:srgbClr val="000000"/>
                </a:solidFill>
              </a:rPr>
              <a:t>T (Tesla)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endParaRPr lang="cs-CZ" sz="2400" dirty="0">
              <a:solidFill>
                <a:srgbClr val="000000"/>
              </a:solidFill>
            </a:endParaRPr>
          </a:p>
          <a:p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118A7A2-1945-4650-B013-8036B2F21E31}"/>
              </a:ext>
            </a:extLst>
          </p:cNvPr>
          <p:cNvSpPr txBox="1">
            <a:spLocks/>
          </p:cNvSpPr>
          <p:nvPr/>
        </p:nvSpPr>
        <p:spPr>
          <a:xfrm>
            <a:off x="2640460" y="6464802"/>
            <a:ext cx="5306084" cy="303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https://www.google.com/url?sa=i&amp;url=https%3A%2F%2Fwww.123rf.com%2Fphoto_64054956_stock-vector-magnetic-field-of-a-current-carrying-coil-electromagnetic-coil-conductor-made-of-a-copper-wire-spira.html&amp;psig=AOvVaw24DdLE5E03b_hgFv3nA7Xx&amp;ust=1602535947143000&amp;source=images&amp;cd=vfe&amp;ved=0CAIQjRxqFwoTCKju5-G1rewCFQAAAAAdAAAAABAI</a:t>
            </a:r>
          </a:p>
          <a:p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B2A5164E-3A7C-4DA2-88E1-29C598B5E387}"/>
              </a:ext>
            </a:extLst>
          </p:cNvPr>
          <p:cNvSpPr txBox="1">
            <a:spLocks/>
          </p:cNvSpPr>
          <p:nvPr/>
        </p:nvSpPr>
        <p:spPr>
          <a:xfrm>
            <a:off x="8119917" y="6313285"/>
            <a:ext cx="3538683" cy="303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https://www.google.com/url?sa=i&amp;url=https%3A%2F%2Fdir.indiamart.com%2Fimpcat%2Felectromagnetic-coil.html&amp;psig=AOvVaw24DdLE5E03b_hgFv3nA7Xx&amp;ust=1602535947143000&amp;source=images&amp;cd=vfe&amp;ved=0CAIQjRxqFwoTCKju5-G1rewCFQAAAAAdAAAAABAN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DFAB84C-A8F2-4EF0-A7C0-E26CCDD3F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68" y="4969336"/>
            <a:ext cx="1920450" cy="1279315"/>
          </a:xfrm>
          <a:prstGeom prst="rect">
            <a:avLst/>
          </a:prstGeom>
        </p:spPr>
      </p:pic>
      <p:pic>
        <p:nvPicPr>
          <p:cNvPr id="13" name="Obrázek 12" descr="Obsah obrázku stůl, interiér, hrníček, káva&#10;&#10;Popis byl vytvořen automaticky">
            <a:extLst>
              <a:ext uri="{FF2B5EF4-FFF2-40B4-BE49-F238E27FC236}">
                <a16:creationId xmlns:a16="http://schemas.microsoft.com/office/drawing/2014/main" id="{B693432F-E25E-4A45-8726-4D8DC5EF0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02" y="4983606"/>
            <a:ext cx="1457124" cy="132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8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67"/>
    </mc:Choice>
    <mc:Fallback xmlns="">
      <p:transition spd="slow" advTm="9546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51789EA-D151-4B7E-9108-6A280DE5D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</a:rPr>
              <a:t>Magnetic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field</a:t>
            </a:r>
            <a:r>
              <a:rPr lang="cs-CZ" dirty="0">
                <a:solidFill>
                  <a:srgbClr val="FFFFFF"/>
                </a:solidFill>
              </a:rPr>
              <a:t> – </a:t>
            </a:r>
            <a:r>
              <a:rPr lang="cs-CZ" dirty="0" err="1">
                <a:solidFill>
                  <a:srgbClr val="FFFFFF"/>
                </a:solidFill>
              </a:rPr>
              <a:t>physical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characteristics</a:t>
            </a:r>
            <a:endParaRPr lang="cs-CZ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20499C16-CC17-40F3-A269-B5BA4CF338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0574" y="801866"/>
                <a:ext cx="5306084" cy="5230634"/>
              </a:xfrm>
            </p:spPr>
            <p:txBody>
              <a:bodyPr anchor="ctr">
                <a:normAutofit fontScale="92500" lnSpcReduction="10000"/>
              </a:bodyPr>
              <a:lstStyle/>
              <a:p>
                <a:r>
                  <a:rPr lang="cs-CZ" sz="2200" b="1" dirty="0">
                    <a:solidFill>
                      <a:srgbClr val="000000"/>
                    </a:solidFill>
                  </a:rPr>
                  <a:t>Intensity</a:t>
                </a:r>
                <a:r>
                  <a:rPr lang="cs-CZ" sz="2200" dirty="0">
                    <a:solidFill>
                      <a:srgbClr val="000000"/>
                    </a:solidFill>
                  </a:rPr>
                  <a:t> and </a:t>
                </a:r>
                <a:r>
                  <a:rPr lang="cs-CZ" sz="2200" b="1" dirty="0" err="1">
                    <a:solidFill>
                      <a:srgbClr val="000000"/>
                    </a:solidFill>
                  </a:rPr>
                  <a:t>induction</a:t>
                </a:r>
                <a:r>
                  <a:rPr lang="cs-CZ" sz="2200" b="1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b="1" dirty="0" err="1">
                    <a:solidFill>
                      <a:srgbClr val="000000"/>
                    </a:solidFill>
                  </a:rPr>
                  <a:t>of</a:t>
                </a:r>
                <a:r>
                  <a:rPr lang="cs-CZ" sz="2200" b="1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b="1" dirty="0" err="1">
                    <a:solidFill>
                      <a:srgbClr val="000000"/>
                    </a:solidFill>
                  </a:rPr>
                  <a:t>the</a:t>
                </a:r>
                <a:r>
                  <a:rPr lang="cs-CZ" sz="2200" b="1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b="1" dirty="0" err="1">
                    <a:solidFill>
                      <a:srgbClr val="000000"/>
                    </a:solidFill>
                  </a:rPr>
                  <a:t>magnetic</a:t>
                </a:r>
                <a:r>
                  <a:rPr lang="cs-CZ" sz="2200" b="1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b="1" dirty="0" err="1">
                    <a:solidFill>
                      <a:srgbClr val="000000"/>
                    </a:solidFill>
                  </a:rPr>
                  <a:t>field</a:t>
                </a:r>
                <a:r>
                  <a:rPr lang="cs-CZ" sz="2200" b="1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dirty="0">
                    <a:solidFill>
                      <a:srgbClr val="000000"/>
                    </a:solidFill>
                  </a:rPr>
                  <a:t>- </a:t>
                </a:r>
                <a:r>
                  <a:rPr lang="cs-CZ" sz="2200" dirty="0" err="1">
                    <a:solidFill>
                      <a:srgbClr val="000000"/>
                    </a:solidFill>
                  </a:rPr>
                  <a:t>vector</a:t>
                </a:r>
                <a:r>
                  <a:rPr lang="cs-CZ" sz="2200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dirty="0" err="1">
                    <a:solidFill>
                      <a:srgbClr val="000000"/>
                    </a:solidFill>
                  </a:rPr>
                  <a:t>variables</a:t>
                </a:r>
                <a:endParaRPr lang="cs-CZ" sz="2200" dirty="0">
                  <a:solidFill>
                    <a:srgbClr val="000000"/>
                  </a:solidFill>
                </a:endParaRPr>
              </a:p>
              <a:p>
                <a:r>
                  <a:rPr lang="en-US" sz="2200" b="1" dirty="0">
                    <a:solidFill>
                      <a:srgbClr val="000000"/>
                    </a:solidFill>
                  </a:rPr>
                  <a:t>intensity of the magnetic field</a:t>
                </a:r>
                <a:r>
                  <a:rPr lang="cs-CZ" sz="2200" b="1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dirty="0">
                    <a:solidFill>
                      <a:srgbClr val="000000"/>
                    </a:solidFill>
                  </a:rPr>
                  <a:t>– 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cs-CZ" sz="2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cs-CZ" sz="2200" dirty="0">
                    <a:solidFill>
                      <a:srgbClr val="000000"/>
                    </a:solidFill>
                  </a:rPr>
                  <a:t>; I – </a:t>
                </a:r>
                <a:r>
                  <a:rPr lang="cs-CZ" sz="2200" dirty="0" err="1">
                    <a:solidFill>
                      <a:srgbClr val="000000"/>
                    </a:solidFill>
                  </a:rPr>
                  <a:t>electric</a:t>
                </a:r>
                <a:r>
                  <a:rPr lang="cs-CZ" sz="2200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dirty="0" err="1">
                    <a:solidFill>
                      <a:srgbClr val="000000"/>
                    </a:solidFill>
                  </a:rPr>
                  <a:t>current</a:t>
                </a:r>
                <a:r>
                  <a:rPr lang="cs-CZ" sz="2200" dirty="0">
                    <a:solidFill>
                      <a:srgbClr val="000000"/>
                    </a:solidFill>
                  </a:rPr>
                  <a:t>; r - distance </a:t>
                </a:r>
                <a:r>
                  <a:rPr lang="cs-CZ" sz="2200" dirty="0" err="1">
                    <a:solidFill>
                      <a:srgbClr val="000000"/>
                    </a:solidFill>
                  </a:rPr>
                  <a:t>from</a:t>
                </a:r>
                <a:r>
                  <a:rPr lang="cs-CZ" sz="2200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dirty="0" err="1">
                    <a:solidFill>
                      <a:srgbClr val="000000"/>
                    </a:solidFill>
                  </a:rPr>
                  <a:t>the</a:t>
                </a:r>
                <a:r>
                  <a:rPr lang="cs-CZ" sz="2200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dirty="0" err="1">
                    <a:solidFill>
                      <a:srgbClr val="000000"/>
                    </a:solidFill>
                  </a:rPr>
                  <a:t>conductor</a:t>
                </a:r>
                <a:r>
                  <a:rPr lang="cs-CZ" sz="2200" dirty="0">
                    <a:solidFill>
                      <a:srgbClr val="000000"/>
                    </a:solidFill>
                  </a:rPr>
                  <a:t>; unit – A/m</a:t>
                </a:r>
              </a:p>
              <a:p>
                <a:r>
                  <a:rPr lang="cs-CZ" sz="2200" b="1" dirty="0" err="1">
                    <a:solidFill>
                      <a:srgbClr val="000000"/>
                    </a:solidFill>
                  </a:rPr>
                  <a:t>induction</a:t>
                </a:r>
                <a:r>
                  <a:rPr lang="cs-CZ" sz="2200" b="1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b="1" dirty="0" err="1">
                    <a:solidFill>
                      <a:srgbClr val="000000"/>
                    </a:solidFill>
                  </a:rPr>
                  <a:t>of</a:t>
                </a:r>
                <a:r>
                  <a:rPr lang="cs-CZ" sz="2200" b="1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b="1" dirty="0" err="1">
                    <a:solidFill>
                      <a:srgbClr val="000000"/>
                    </a:solidFill>
                  </a:rPr>
                  <a:t>magnetic</a:t>
                </a:r>
                <a:r>
                  <a:rPr lang="cs-CZ" sz="2200" b="1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b="1" dirty="0" err="1">
                    <a:solidFill>
                      <a:srgbClr val="000000"/>
                    </a:solidFill>
                  </a:rPr>
                  <a:t>field</a:t>
                </a:r>
                <a:r>
                  <a:rPr lang="cs-CZ" sz="2200" b="1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dirty="0">
                    <a:solidFill>
                      <a:srgbClr val="000000"/>
                    </a:solidFill>
                  </a:rPr>
                  <a:t>– B – </a:t>
                </a:r>
                <a:r>
                  <a:rPr lang="en-US" sz="2200" dirty="0">
                    <a:solidFill>
                      <a:srgbClr val="000000"/>
                    </a:solidFill>
                  </a:rPr>
                  <a:t>is d</a:t>
                </a:r>
                <a:r>
                  <a:rPr lang="cs-CZ" sz="2200" dirty="0" err="1">
                    <a:solidFill>
                      <a:srgbClr val="000000"/>
                    </a:solidFill>
                  </a:rPr>
                  <a:t>eterminated</a:t>
                </a:r>
                <a:r>
                  <a:rPr lang="cs-CZ" sz="2200" dirty="0">
                    <a:solidFill>
                      <a:srgbClr val="000000"/>
                    </a:solidFill>
                  </a:rPr>
                  <a:t> by </a:t>
                </a:r>
                <a:r>
                  <a:rPr lang="en-US" sz="2200" dirty="0">
                    <a:solidFill>
                      <a:srgbClr val="000000"/>
                    </a:solidFill>
                  </a:rPr>
                  <a:t>the force applied by the magnetic field on the conductor</a:t>
                </a:r>
                <a:r>
                  <a:rPr lang="cs-CZ" sz="2200" dirty="0">
                    <a:solidFill>
                      <a:srgbClr val="000000"/>
                    </a:solidFill>
                  </a:rPr>
                  <a:t> ; unit – 1T (</a:t>
                </a:r>
                <a:r>
                  <a:rPr lang="cs-CZ" sz="2200" dirty="0" err="1">
                    <a:solidFill>
                      <a:srgbClr val="000000"/>
                    </a:solidFill>
                  </a:rPr>
                  <a:t>tesla</a:t>
                </a:r>
                <a:r>
                  <a:rPr lang="cs-CZ" sz="2200" dirty="0">
                    <a:solidFill>
                      <a:srgbClr val="000000"/>
                    </a:solidFill>
                  </a:rPr>
                  <a:t>) – in </a:t>
                </a:r>
                <a:r>
                  <a:rPr lang="cs-CZ" sz="2200" dirty="0" err="1">
                    <a:solidFill>
                      <a:srgbClr val="000000"/>
                    </a:solidFill>
                  </a:rPr>
                  <a:t>practise</a:t>
                </a:r>
                <a:r>
                  <a:rPr lang="cs-CZ" sz="2200" dirty="0">
                    <a:solidFill>
                      <a:srgbClr val="000000"/>
                    </a:solidFill>
                  </a:rPr>
                  <a:t> – </a:t>
                </a:r>
                <a:r>
                  <a:rPr lang="cs-CZ" sz="2200" dirty="0" err="1">
                    <a:solidFill>
                      <a:srgbClr val="000000"/>
                    </a:solidFill>
                  </a:rPr>
                  <a:t>mT</a:t>
                </a:r>
                <a:r>
                  <a:rPr lang="cs-CZ" sz="2200" dirty="0">
                    <a:solidFill>
                      <a:srgbClr val="000000"/>
                    </a:solidFill>
                  </a:rPr>
                  <a:t> (</a:t>
                </a:r>
                <a:r>
                  <a:rPr lang="cs-CZ" sz="2200" dirty="0" err="1">
                    <a:solidFill>
                      <a:srgbClr val="000000"/>
                    </a:solidFill>
                  </a:rPr>
                  <a:t>militesla</a:t>
                </a:r>
                <a:r>
                  <a:rPr lang="cs-CZ" sz="2200" dirty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cs-CZ" sz="2200" b="1" dirty="0" err="1">
                    <a:solidFill>
                      <a:srgbClr val="000000"/>
                    </a:solidFill>
                  </a:rPr>
                  <a:t>Frequency</a:t>
                </a:r>
                <a:r>
                  <a:rPr lang="cs-CZ" sz="2200" b="1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dirty="0">
                    <a:solidFill>
                      <a:srgbClr val="000000"/>
                    </a:solidFill>
                  </a:rPr>
                  <a:t>– </a:t>
                </a:r>
                <a:r>
                  <a:rPr lang="cs-CZ" sz="2200" dirty="0" err="1">
                    <a:solidFill>
                      <a:srgbClr val="000000"/>
                    </a:solidFill>
                  </a:rPr>
                  <a:t>determinated</a:t>
                </a:r>
                <a:r>
                  <a:rPr lang="cs-CZ" sz="2200" dirty="0">
                    <a:solidFill>
                      <a:srgbClr val="000000"/>
                    </a:solidFill>
                  </a:rPr>
                  <a:t> by </a:t>
                </a:r>
                <a:r>
                  <a:rPr lang="cs-CZ" sz="2200" dirty="0" err="1">
                    <a:solidFill>
                      <a:srgbClr val="000000"/>
                    </a:solidFill>
                  </a:rPr>
                  <a:t>changing</a:t>
                </a:r>
                <a:r>
                  <a:rPr lang="cs-CZ" sz="2200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dirty="0" err="1">
                    <a:solidFill>
                      <a:srgbClr val="000000"/>
                    </a:solidFill>
                  </a:rPr>
                  <a:t>electric</a:t>
                </a:r>
                <a:r>
                  <a:rPr lang="cs-CZ" sz="2200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dirty="0" err="1">
                    <a:solidFill>
                      <a:srgbClr val="000000"/>
                    </a:solidFill>
                  </a:rPr>
                  <a:t>current</a:t>
                </a:r>
                <a:r>
                  <a:rPr lang="cs-CZ" sz="2200" dirty="0">
                    <a:solidFill>
                      <a:srgbClr val="000000"/>
                    </a:solidFill>
                  </a:rPr>
                  <a:t> puls </a:t>
                </a:r>
                <a:r>
                  <a:rPr lang="cs-CZ" sz="2200" dirty="0" err="1">
                    <a:solidFill>
                      <a:srgbClr val="000000"/>
                    </a:solidFill>
                  </a:rPr>
                  <a:t>magnetic</a:t>
                </a:r>
                <a:r>
                  <a:rPr lang="cs-CZ" sz="2200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dirty="0" err="1">
                    <a:solidFill>
                      <a:srgbClr val="000000"/>
                    </a:solidFill>
                  </a:rPr>
                  <a:t>field</a:t>
                </a:r>
                <a:r>
                  <a:rPr lang="cs-CZ" sz="2200" dirty="0">
                    <a:solidFill>
                      <a:srgbClr val="000000"/>
                    </a:solidFill>
                  </a:rPr>
                  <a:t> in </a:t>
                </a:r>
                <a:r>
                  <a:rPr lang="cs-CZ" sz="2200" dirty="0" err="1">
                    <a:solidFill>
                      <a:srgbClr val="000000"/>
                    </a:solidFill>
                  </a:rPr>
                  <a:t>applicator</a:t>
                </a:r>
                <a:r>
                  <a:rPr lang="cs-CZ" sz="2200" dirty="0">
                    <a:solidFill>
                      <a:srgbClr val="000000"/>
                    </a:solidFill>
                  </a:rPr>
                  <a:t>; </a:t>
                </a:r>
              </a:p>
              <a:p>
                <a:r>
                  <a:rPr lang="cs-CZ" sz="2200" b="1" dirty="0" err="1">
                    <a:solidFill>
                      <a:srgbClr val="000000"/>
                    </a:solidFill>
                  </a:rPr>
                  <a:t>magnetic</a:t>
                </a:r>
                <a:r>
                  <a:rPr lang="cs-CZ" sz="2200" b="1" dirty="0">
                    <a:solidFill>
                      <a:srgbClr val="000000"/>
                    </a:solidFill>
                  </a:rPr>
                  <a:t> gradient </a:t>
                </a:r>
                <a:r>
                  <a:rPr lang="cs-CZ" sz="2200" dirty="0">
                    <a:solidFill>
                      <a:srgbClr val="000000"/>
                    </a:solidFill>
                  </a:rPr>
                  <a:t>- </a:t>
                </a:r>
                <a:r>
                  <a:rPr lang="en-US" sz="2200" dirty="0">
                    <a:solidFill>
                      <a:srgbClr val="000000"/>
                    </a:solidFill>
                  </a:rPr>
                  <a:t>spatial gradient of the magnetic field</a:t>
                </a:r>
                <a:r>
                  <a:rPr lang="cs-CZ" sz="2200" dirty="0">
                    <a:solidFill>
                      <a:srgbClr val="000000"/>
                    </a:solidFill>
                  </a:rPr>
                  <a:t>; </a:t>
                </a:r>
                <a:r>
                  <a:rPr lang="en-US" sz="2200" dirty="0">
                    <a:solidFill>
                      <a:srgbClr val="000000"/>
                    </a:solidFill>
                  </a:rPr>
                  <a:t>the difference </a:t>
                </a:r>
                <a:r>
                  <a:rPr lang="cs-CZ" sz="2200" dirty="0" err="1">
                    <a:solidFill>
                      <a:srgbClr val="000000"/>
                    </a:solidFill>
                  </a:rPr>
                  <a:t>of</a:t>
                </a:r>
                <a:r>
                  <a:rPr lang="en-US" sz="2200" dirty="0">
                    <a:solidFill>
                      <a:srgbClr val="000000"/>
                    </a:solidFill>
                  </a:rPr>
                  <a:t> magnetic induction between two locations</a:t>
                </a:r>
                <a:r>
                  <a:rPr lang="cs-CZ" sz="2200" dirty="0">
                    <a:solidFill>
                      <a:srgbClr val="000000"/>
                    </a:solidFill>
                  </a:rPr>
                  <a:t> in </a:t>
                </a:r>
                <a:r>
                  <a:rPr lang="en-US" sz="2200" dirty="0">
                    <a:solidFill>
                      <a:srgbClr val="000000"/>
                    </a:solidFill>
                  </a:rPr>
                  <a:t>magnetic field</a:t>
                </a:r>
                <a:r>
                  <a:rPr lang="cs-CZ" sz="2200" dirty="0">
                    <a:solidFill>
                      <a:srgbClr val="000000"/>
                    </a:solidFill>
                  </a:rPr>
                  <a:t>; unit – </a:t>
                </a:r>
                <a:r>
                  <a:rPr lang="cs-CZ" sz="2200" dirty="0" err="1">
                    <a:solidFill>
                      <a:srgbClr val="000000"/>
                    </a:solidFill>
                  </a:rPr>
                  <a:t>mT</a:t>
                </a:r>
                <a:r>
                  <a:rPr lang="cs-CZ" sz="2200" dirty="0">
                    <a:solidFill>
                      <a:srgbClr val="000000"/>
                    </a:solidFill>
                  </a:rPr>
                  <a:t>/cm; </a:t>
                </a:r>
                <a:r>
                  <a:rPr lang="cs-CZ" sz="2200" b="1" dirty="0">
                    <a:solidFill>
                      <a:srgbClr val="000000"/>
                    </a:solidFill>
                  </a:rPr>
                  <a:t>gradient </a:t>
                </a:r>
                <a:r>
                  <a:rPr lang="cs-CZ" sz="2200" b="1" dirty="0" err="1">
                    <a:solidFill>
                      <a:srgbClr val="000000"/>
                    </a:solidFill>
                  </a:rPr>
                  <a:t>over</a:t>
                </a:r>
                <a:r>
                  <a:rPr lang="cs-CZ" sz="2200" b="1" dirty="0">
                    <a:solidFill>
                      <a:srgbClr val="000000"/>
                    </a:solidFill>
                  </a:rPr>
                  <a:t> 0,5 </a:t>
                </a:r>
                <a:r>
                  <a:rPr lang="cs-CZ" sz="2200" b="1" dirty="0" err="1">
                    <a:solidFill>
                      <a:srgbClr val="000000"/>
                    </a:solidFill>
                  </a:rPr>
                  <a:t>mT</a:t>
                </a:r>
                <a:r>
                  <a:rPr lang="cs-CZ" sz="2200" b="1" dirty="0">
                    <a:solidFill>
                      <a:srgbClr val="000000"/>
                    </a:solidFill>
                  </a:rPr>
                  <a:t>/cm </a:t>
                </a:r>
                <a:r>
                  <a:rPr lang="cs-CZ" sz="2200" b="1" dirty="0" err="1">
                    <a:solidFill>
                      <a:srgbClr val="000000"/>
                    </a:solidFill>
                  </a:rPr>
                  <a:t>is</a:t>
                </a:r>
                <a:r>
                  <a:rPr lang="cs-CZ" sz="2200" b="1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b="1" dirty="0" err="1">
                    <a:solidFill>
                      <a:srgbClr val="000000"/>
                    </a:solidFill>
                  </a:rPr>
                  <a:t>highly</a:t>
                </a:r>
                <a:r>
                  <a:rPr lang="cs-CZ" sz="2200" b="1" dirty="0">
                    <a:solidFill>
                      <a:srgbClr val="000000"/>
                    </a:solidFill>
                  </a:rPr>
                  <a:t> risky</a:t>
                </a:r>
              </a:p>
              <a:p>
                <a:r>
                  <a:rPr lang="cs-CZ" sz="2200" b="1" dirty="0" err="1">
                    <a:solidFill>
                      <a:srgbClr val="000000"/>
                    </a:solidFill>
                  </a:rPr>
                  <a:t>Diffrent</a:t>
                </a:r>
                <a:r>
                  <a:rPr lang="cs-CZ" sz="2200" b="1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b="1" dirty="0" err="1">
                    <a:solidFill>
                      <a:srgbClr val="000000"/>
                    </a:solidFill>
                  </a:rPr>
                  <a:t>magnetic</a:t>
                </a:r>
                <a:r>
                  <a:rPr lang="cs-CZ" sz="2200" b="1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b="1" dirty="0" err="1">
                    <a:solidFill>
                      <a:srgbClr val="000000"/>
                    </a:solidFill>
                  </a:rPr>
                  <a:t>fields</a:t>
                </a:r>
                <a:r>
                  <a:rPr lang="cs-CZ" sz="2200" b="1" dirty="0">
                    <a:solidFill>
                      <a:srgbClr val="000000"/>
                    </a:solidFill>
                  </a:rPr>
                  <a:t>´ </a:t>
                </a:r>
                <a:r>
                  <a:rPr lang="en-US" sz="2200" b="1" dirty="0">
                    <a:solidFill>
                      <a:srgbClr val="000000"/>
                    </a:solidFill>
                  </a:rPr>
                  <a:t>characteristics </a:t>
                </a:r>
                <a:r>
                  <a:rPr lang="cs-CZ" sz="2200" b="1" dirty="0" err="1">
                    <a:solidFill>
                      <a:srgbClr val="000000"/>
                    </a:solidFill>
                  </a:rPr>
                  <a:t>for</a:t>
                </a:r>
                <a:r>
                  <a:rPr lang="cs-CZ" sz="2200" b="1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b="1" dirty="0" err="1">
                    <a:solidFill>
                      <a:srgbClr val="000000"/>
                    </a:solidFill>
                  </a:rPr>
                  <a:t>diffrent</a:t>
                </a:r>
                <a:r>
                  <a:rPr lang="cs-CZ" sz="2200" b="1" dirty="0">
                    <a:solidFill>
                      <a:srgbClr val="000000"/>
                    </a:solidFill>
                  </a:rPr>
                  <a:t> </a:t>
                </a:r>
                <a:r>
                  <a:rPr lang="cs-CZ" sz="2200" b="1" dirty="0" err="1">
                    <a:solidFill>
                      <a:srgbClr val="000000"/>
                    </a:solidFill>
                  </a:rPr>
                  <a:t>applicators</a:t>
                </a:r>
                <a:r>
                  <a:rPr lang="en-US" sz="2200" b="1" dirty="0">
                    <a:solidFill>
                      <a:srgbClr val="000000"/>
                    </a:solidFill>
                  </a:rPr>
                  <a:t> </a:t>
                </a:r>
                <a:endParaRPr lang="cs-CZ" sz="2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20499C16-CC17-40F3-A269-B5BA4CF338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0574" y="801866"/>
                <a:ext cx="5306084" cy="5230634"/>
              </a:xfrm>
              <a:blipFill>
                <a:blip r:embed="rId6"/>
                <a:stretch>
                  <a:fillRect l="-1033" t="-1632" r="-918" b="-1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11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628"/>
    </mc:Choice>
    <mc:Fallback xmlns="">
      <p:transition spd="slow" advTm="16662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33FBC61-CD0D-41CE-9A83-506ECD93F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AFB9AE4-261F-422F-A069-0831DAA87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323DF226-1AD6-4EE4-8FBE-5C8462F1E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3E38D428-5C6E-4298-BB30-0EA9738447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1387F8C5-4E1C-47CB-8AB8-5DC61420D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810246E6-E725-4C39-BA95-8FDFD80A1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E03137BC-2FE6-45B9-8856-F39E03A0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F3101FE1-C08E-4484-ADE5-DB17BBDD1E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F2090CA8-01B0-40C2-BD86-E30BB5355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917D8BBB-8FF4-411B-9EA4-C1B932ABB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F943A388-6FD1-4827-8AEF-8606C5064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CB441A35-663D-43D6-9B6A-115A710A0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1AA24FE7-1875-4C6D-A5D1-323A449B7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D02E0254-D452-4E8C-9389-B408DA94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CFACF300-139F-4F70-A1C9-7609AED8D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13078353-E6C1-4681-864D-E5B7C7171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CBF69A10-A03B-408C-9169-7507A1CC2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9BD69CA3-ECB7-40EB-B653-0D901569F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BE58FF44-F5D4-4147-A274-5811A3150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180F6156-4C1F-47DD-8EAA-B61524DAD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5AFA346A-0F7B-4475-942A-5CE262754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CC96A441-C33C-48EA-8B4F-B3FC170BF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01939171-05AE-4968-8FAC-6134F5FF0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164548A-3C6C-4158-99C7-4E9B91058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6759045-E4AE-462A-BE52-785FA5066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Isosceles Triangle 22">
              <a:extLst>
                <a:ext uri="{FF2B5EF4-FFF2-40B4-BE49-F238E27FC236}">
                  <a16:creationId xmlns:a16="http://schemas.microsoft.com/office/drawing/2014/main" id="{84366824-8641-4381-9CFE-9BA1E91F8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21EE1D2-43E6-465B-8623-4E7B4FBCC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Nadpis 1">
            <a:extLst>
              <a:ext uri="{FF2B5EF4-FFF2-40B4-BE49-F238E27FC236}">
                <a16:creationId xmlns:a16="http://schemas.microsoft.com/office/drawing/2014/main" id="{0AEAC7AB-FAFC-4477-8F09-56AEC6B4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The magnetic gradient is determined by the density of the</a:t>
            </a:r>
            <a:r>
              <a:rPr lang="cs-CZ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magnetic induction</a:t>
            </a:r>
            <a:r>
              <a:rPr lang="cs-CZ" sz="2800" b="1" dirty="0">
                <a:solidFill>
                  <a:srgbClr val="FFFFFF"/>
                </a:solidFill>
              </a:rPr>
              <a:t>´s</a:t>
            </a:r>
            <a:r>
              <a:rPr lang="en-US" sz="2800" b="1" dirty="0">
                <a:solidFill>
                  <a:srgbClr val="FFFFFF"/>
                </a:solidFill>
              </a:rPr>
              <a:t> iso</a:t>
            </a:r>
            <a:r>
              <a:rPr lang="cs-CZ" sz="2800" b="1" dirty="0">
                <a:solidFill>
                  <a:srgbClr val="FFFFFF"/>
                </a:solidFill>
              </a:rPr>
              <a:t>lines </a:t>
            </a:r>
            <a:r>
              <a:rPr lang="en-US" sz="2800" b="1" dirty="0">
                <a:solidFill>
                  <a:srgbClr val="FFFFFF"/>
                </a:solidFill>
              </a:rPr>
              <a:t>of each applicator</a:t>
            </a:r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DFA14870-3B1B-4D7C-9445-CC02E4257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08"/>
          <a:stretch/>
        </p:blipFill>
        <p:spPr>
          <a:xfrm>
            <a:off x="5112330" y="807762"/>
            <a:ext cx="3101576" cy="4362247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pic>
        <p:nvPicPr>
          <p:cNvPr id="25" name="Zástupný symbol pro obsah 6">
            <a:extLst>
              <a:ext uri="{FF2B5EF4-FFF2-40B4-BE49-F238E27FC236}">
                <a16:creationId xmlns:a16="http://schemas.microsoft.com/office/drawing/2014/main" id="{D4352E6B-DA10-489D-9B5C-0E5B050005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44097" b="-3"/>
          <a:stretch/>
        </p:blipFill>
        <p:spPr>
          <a:xfrm>
            <a:off x="8330883" y="804036"/>
            <a:ext cx="3391328" cy="4398201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888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35"/>
    </mc:Choice>
    <mc:Fallback xmlns="">
      <p:transition spd="slow" advTm="10303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B627B41-34D3-4A5C-8E1C-9B499787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 err="1">
                <a:solidFill>
                  <a:srgbClr val="FFFFFF"/>
                </a:solidFill>
              </a:rPr>
              <a:t>Types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of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magnetic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fields</a:t>
            </a: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ACD18C-29C2-4E6F-A1EF-93B78156D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5" y="2753935"/>
            <a:ext cx="10290879" cy="3502485"/>
          </a:xfrm>
        </p:spPr>
        <p:txBody>
          <a:bodyPr>
            <a:normAutofit/>
          </a:bodyPr>
          <a:lstStyle/>
          <a:p>
            <a:r>
              <a:rPr lang="cs-CZ" sz="1400" b="1" i="1" dirty="0" err="1">
                <a:solidFill>
                  <a:srgbClr val="000000"/>
                </a:solidFill>
              </a:rPr>
              <a:t>According</a:t>
            </a:r>
            <a:r>
              <a:rPr lang="cs-CZ" sz="1400" b="1" i="1" dirty="0">
                <a:solidFill>
                  <a:srgbClr val="000000"/>
                </a:solidFill>
              </a:rPr>
              <a:t> </a:t>
            </a:r>
            <a:r>
              <a:rPr lang="cs-CZ" sz="1400" b="1" i="1" dirty="0" err="1">
                <a:solidFill>
                  <a:srgbClr val="000000"/>
                </a:solidFill>
              </a:rPr>
              <a:t>current</a:t>
            </a:r>
            <a:r>
              <a:rPr lang="cs-CZ" sz="1400" b="1" i="1" dirty="0">
                <a:solidFill>
                  <a:srgbClr val="000000"/>
                </a:solidFill>
              </a:rPr>
              <a:t> and </a:t>
            </a:r>
            <a:r>
              <a:rPr lang="cs-CZ" sz="1400" b="1" i="1" dirty="0" err="1">
                <a:solidFill>
                  <a:srgbClr val="000000"/>
                </a:solidFill>
              </a:rPr>
              <a:t>its</a:t>
            </a:r>
            <a:r>
              <a:rPr lang="cs-CZ" sz="1400" b="1" i="1" dirty="0">
                <a:solidFill>
                  <a:srgbClr val="000000"/>
                </a:solidFill>
              </a:rPr>
              <a:t> </a:t>
            </a:r>
            <a:r>
              <a:rPr lang="cs-CZ" sz="1400" b="1" i="1" dirty="0" err="1">
                <a:solidFill>
                  <a:srgbClr val="000000"/>
                </a:solidFill>
              </a:rPr>
              <a:t>changes</a:t>
            </a:r>
            <a:r>
              <a:rPr lang="cs-CZ" sz="1400" b="1" i="1" dirty="0">
                <a:solidFill>
                  <a:srgbClr val="000000"/>
                </a:solidFill>
              </a:rPr>
              <a:t> </a:t>
            </a:r>
            <a:r>
              <a:rPr lang="cs-CZ" sz="1400" b="1" i="1" dirty="0" err="1">
                <a:solidFill>
                  <a:srgbClr val="000000"/>
                </a:solidFill>
              </a:rPr>
              <a:t>over</a:t>
            </a:r>
            <a:r>
              <a:rPr lang="cs-CZ" sz="1400" b="1" i="1" dirty="0">
                <a:solidFill>
                  <a:srgbClr val="000000"/>
                </a:solidFill>
              </a:rPr>
              <a:t> </a:t>
            </a:r>
            <a:r>
              <a:rPr lang="cs-CZ" sz="1400" b="1" i="1" dirty="0" err="1">
                <a:solidFill>
                  <a:srgbClr val="000000"/>
                </a:solidFill>
              </a:rPr>
              <a:t>time</a:t>
            </a:r>
            <a:r>
              <a:rPr lang="cs-CZ" sz="1400" b="1" i="1" dirty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cs-CZ" sz="1400" b="1" u="sng" dirty="0">
                <a:solidFill>
                  <a:srgbClr val="000000"/>
                </a:solidFill>
              </a:rPr>
              <a:t>Static </a:t>
            </a:r>
            <a:r>
              <a:rPr lang="cs-CZ" sz="1400" b="1" u="sng" dirty="0" err="1">
                <a:solidFill>
                  <a:srgbClr val="000000"/>
                </a:solidFill>
              </a:rPr>
              <a:t>field</a:t>
            </a:r>
            <a:r>
              <a:rPr lang="cs-CZ" sz="1400" b="1" u="sng" dirty="0">
                <a:solidFill>
                  <a:srgbClr val="000000"/>
                </a:solidFill>
              </a:rPr>
              <a:t> </a:t>
            </a:r>
            <a:r>
              <a:rPr lang="cs-CZ" sz="1400" dirty="0">
                <a:solidFill>
                  <a:srgbClr val="000000"/>
                </a:solidFill>
              </a:rPr>
              <a:t>- </a:t>
            </a:r>
            <a:r>
              <a:rPr lang="en-US" sz="1400" dirty="0">
                <a:solidFill>
                  <a:srgbClr val="000000"/>
                </a:solidFill>
              </a:rPr>
              <a:t>unchanging intensity and direction </a:t>
            </a:r>
            <a:r>
              <a:rPr lang="cs-CZ" sz="1400" dirty="0" err="1">
                <a:solidFill>
                  <a:srgbClr val="000000"/>
                </a:solidFill>
              </a:rPr>
              <a:t>of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the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field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over time</a:t>
            </a:r>
            <a:r>
              <a:rPr lang="cs-CZ" sz="1400" dirty="0">
                <a:solidFill>
                  <a:srgbClr val="000000"/>
                </a:solidFill>
              </a:rPr>
              <a:t>, </a:t>
            </a:r>
            <a:r>
              <a:rPr lang="cs-CZ" sz="1400" dirty="0" err="1">
                <a:solidFill>
                  <a:srgbClr val="000000"/>
                </a:solidFill>
              </a:rPr>
              <a:t>this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kind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of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field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is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generated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around</a:t>
            </a:r>
            <a:r>
              <a:rPr lang="cs-CZ" sz="1400" dirty="0">
                <a:solidFill>
                  <a:srgbClr val="000000"/>
                </a:solidFill>
              </a:rPr>
              <a:t> permanent </a:t>
            </a:r>
            <a:r>
              <a:rPr lang="cs-CZ" sz="1400" dirty="0" err="1">
                <a:solidFill>
                  <a:srgbClr val="000000"/>
                </a:solidFill>
              </a:rPr>
              <a:t>magnets</a:t>
            </a:r>
            <a:r>
              <a:rPr lang="cs-CZ" sz="1400" dirty="0">
                <a:solidFill>
                  <a:srgbClr val="000000"/>
                </a:solidFill>
              </a:rPr>
              <a:t> and </a:t>
            </a:r>
            <a:r>
              <a:rPr lang="cs-CZ" sz="1400" dirty="0" err="1">
                <a:solidFill>
                  <a:srgbClr val="000000"/>
                </a:solidFill>
              </a:rPr>
              <a:t>around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conducts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flown</a:t>
            </a:r>
            <a:r>
              <a:rPr lang="cs-CZ" sz="1400" dirty="0">
                <a:solidFill>
                  <a:srgbClr val="000000"/>
                </a:solidFill>
              </a:rPr>
              <a:t> by direct </a:t>
            </a:r>
            <a:r>
              <a:rPr lang="cs-CZ" sz="1400" dirty="0" err="1">
                <a:solidFill>
                  <a:srgbClr val="000000"/>
                </a:solidFill>
              </a:rPr>
              <a:t>current</a:t>
            </a:r>
            <a:endParaRPr lang="cs-CZ" sz="1400" dirty="0">
              <a:solidFill>
                <a:srgbClr val="000000"/>
              </a:solidFill>
            </a:endParaRPr>
          </a:p>
          <a:p>
            <a:pPr lvl="1"/>
            <a:r>
              <a:rPr lang="cs-CZ" sz="1400" b="1" u="sng" dirty="0" err="1">
                <a:solidFill>
                  <a:srgbClr val="000000"/>
                </a:solidFill>
              </a:rPr>
              <a:t>Alternating</a:t>
            </a:r>
            <a:r>
              <a:rPr lang="cs-CZ" sz="1400" b="1" u="sng" dirty="0">
                <a:solidFill>
                  <a:srgbClr val="000000"/>
                </a:solidFill>
              </a:rPr>
              <a:t> </a:t>
            </a:r>
            <a:r>
              <a:rPr lang="cs-CZ" sz="1400" b="1" u="sng" dirty="0" err="1">
                <a:solidFill>
                  <a:srgbClr val="000000"/>
                </a:solidFill>
              </a:rPr>
              <a:t>field</a:t>
            </a:r>
            <a:r>
              <a:rPr lang="cs-CZ" sz="1400" dirty="0">
                <a:solidFill>
                  <a:srgbClr val="000000"/>
                </a:solidFill>
              </a:rPr>
              <a:t> (</a:t>
            </a:r>
            <a:r>
              <a:rPr lang="cs-CZ" sz="1400" b="1" dirty="0" err="1">
                <a:solidFill>
                  <a:srgbClr val="000000"/>
                </a:solidFill>
              </a:rPr>
              <a:t>dynamic</a:t>
            </a:r>
            <a:r>
              <a:rPr lang="cs-CZ" sz="1400" dirty="0">
                <a:solidFill>
                  <a:srgbClr val="000000"/>
                </a:solidFill>
              </a:rPr>
              <a:t>) – </a:t>
            </a:r>
            <a:r>
              <a:rPr lang="cs-CZ" sz="1400" dirty="0" err="1">
                <a:solidFill>
                  <a:srgbClr val="000000"/>
                </a:solidFill>
              </a:rPr>
              <a:t>alternating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of</a:t>
            </a:r>
            <a:r>
              <a:rPr lang="cs-CZ" sz="1400" dirty="0">
                <a:solidFill>
                  <a:srgbClr val="000000"/>
                </a:solidFill>
              </a:rPr>
              <a:t> polarity, </a:t>
            </a:r>
            <a:r>
              <a:rPr lang="cs-CZ" sz="1400" dirty="0" err="1">
                <a:solidFill>
                  <a:srgbClr val="000000"/>
                </a:solidFill>
              </a:rPr>
              <a:t>values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of</a:t>
            </a:r>
            <a:r>
              <a:rPr lang="cs-CZ" sz="1400" dirty="0">
                <a:solidFill>
                  <a:srgbClr val="000000"/>
                </a:solidFill>
              </a:rPr>
              <a:t> intensity </a:t>
            </a:r>
            <a:r>
              <a:rPr lang="cs-CZ" sz="1400" dirty="0" err="1">
                <a:solidFill>
                  <a:srgbClr val="000000"/>
                </a:solidFill>
              </a:rPr>
              <a:t>is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changing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regularly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from</a:t>
            </a:r>
            <a:r>
              <a:rPr lang="cs-CZ" sz="1400" dirty="0">
                <a:solidFill>
                  <a:srgbClr val="000000"/>
                </a:solidFill>
              </a:rPr>
              <a:t> 0 to positive maximum and </a:t>
            </a:r>
            <a:r>
              <a:rPr lang="cs-CZ" sz="1400" dirty="0" err="1">
                <a:solidFill>
                  <a:srgbClr val="000000"/>
                </a:solidFill>
              </a:rPr>
              <a:t>through</a:t>
            </a:r>
            <a:r>
              <a:rPr lang="cs-CZ" sz="1400" dirty="0">
                <a:solidFill>
                  <a:srgbClr val="000000"/>
                </a:solidFill>
              </a:rPr>
              <a:t> 0 to negativ maximum  and </a:t>
            </a:r>
            <a:r>
              <a:rPr lang="cs-CZ" sz="1400" dirty="0" err="1">
                <a:solidFill>
                  <a:srgbClr val="000000"/>
                </a:solidFill>
              </a:rPr>
              <a:t>back</a:t>
            </a:r>
            <a:r>
              <a:rPr lang="cs-CZ" sz="1400" dirty="0">
                <a:solidFill>
                  <a:srgbClr val="000000"/>
                </a:solidFill>
              </a:rPr>
              <a:t> to 0; </a:t>
            </a:r>
            <a:r>
              <a:rPr lang="cs-CZ" sz="1400" dirty="0" err="1">
                <a:solidFill>
                  <a:srgbClr val="000000"/>
                </a:solidFill>
              </a:rPr>
              <a:t>this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kind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of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field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is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generated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around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conducts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flown</a:t>
            </a:r>
            <a:r>
              <a:rPr lang="cs-CZ" sz="1400" dirty="0">
                <a:solidFill>
                  <a:srgbClr val="000000"/>
                </a:solidFill>
              </a:rPr>
              <a:t> by </a:t>
            </a:r>
            <a:r>
              <a:rPr lang="cs-CZ" sz="1400" dirty="0" err="1">
                <a:solidFill>
                  <a:srgbClr val="000000"/>
                </a:solidFill>
              </a:rPr>
              <a:t>alternating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current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cs-CZ" sz="1400" b="1" u="sng" dirty="0">
                <a:solidFill>
                  <a:srgbClr val="000000"/>
                </a:solidFill>
              </a:rPr>
              <a:t>Pulse </a:t>
            </a:r>
            <a:r>
              <a:rPr lang="cs-CZ" sz="1400" b="1" u="sng" dirty="0" err="1">
                <a:solidFill>
                  <a:srgbClr val="000000"/>
                </a:solidFill>
              </a:rPr>
              <a:t>field</a:t>
            </a:r>
            <a:r>
              <a:rPr lang="cs-CZ" sz="1400" b="1" u="sng" dirty="0">
                <a:solidFill>
                  <a:srgbClr val="000000"/>
                </a:solidFill>
              </a:rPr>
              <a:t>  </a:t>
            </a:r>
            <a:r>
              <a:rPr lang="cs-CZ" sz="1400" dirty="0">
                <a:solidFill>
                  <a:srgbClr val="000000"/>
                </a:solidFill>
              </a:rPr>
              <a:t>(</a:t>
            </a:r>
            <a:r>
              <a:rPr lang="cs-CZ" sz="1400" b="1" dirty="0" err="1">
                <a:solidFill>
                  <a:srgbClr val="000000"/>
                </a:solidFill>
              </a:rPr>
              <a:t>dynamic</a:t>
            </a:r>
            <a:r>
              <a:rPr lang="cs-CZ" sz="1400" dirty="0">
                <a:solidFill>
                  <a:srgbClr val="000000"/>
                </a:solidFill>
              </a:rPr>
              <a:t>) – </a:t>
            </a:r>
            <a:r>
              <a:rPr lang="cs-CZ" sz="1400" dirty="0" err="1">
                <a:solidFill>
                  <a:srgbClr val="000000"/>
                </a:solidFill>
              </a:rPr>
              <a:t>jump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changes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values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of</a:t>
            </a:r>
            <a:r>
              <a:rPr lang="cs-CZ" sz="1400" dirty="0">
                <a:solidFill>
                  <a:srgbClr val="000000"/>
                </a:solidFill>
              </a:rPr>
              <a:t>  intensity; </a:t>
            </a:r>
            <a:r>
              <a:rPr lang="cs-CZ" sz="1400" dirty="0" err="1">
                <a:solidFill>
                  <a:srgbClr val="000000"/>
                </a:solidFill>
              </a:rPr>
              <a:t>this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kind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of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field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is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generated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around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conducts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flown</a:t>
            </a:r>
            <a:r>
              <a:rPr lang="cs-CZ" sz="1400" dirty="0">
                <a:solidFill>
                  <a:srgbClr val="000000"/>
                </a:solidFill>
              </a:rPr>
              <a:t> by </a:t>
            </a:r>
            <a:r>
              <a:rPr lang="cs-CZ" sz="1400" dirty="0" err="1">
                <a:solidFill>
                  <a:srgbClr val="000000"/>
                </a:solidFill>
              </a:rPr>
              <a:t>electrical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impulses</a:t>
            </a:r>
            <a:r>
              <a:rPr lang="cs-CZ" sz="1400" dirty="0">
                <a:solidFill>
                  <a:srgbClr val="000000"/>
                </a:solidFill>
              </a:rPr>
              <a:t>; </a:t>
            </a:r>
          </a:p>
          <a:p>
            <a:pPr marL="228600" lvl="1"/>
            <a:r>
              <a:rPr lang="cs-CZ" sz="1400" b="1" i="1" dirty="0" err="1">
                <a:solidFill>
                  <a:srgbClr val="000000"/>
                </a:solidFill>
              </a:rPr>
              <a:t>According</a:t>
            </a:r>
            <a:r>
              <a:rPr lang="cs-CZ" sz="1400" b="1" i="1" dirty="0">
                <a:solidFill>
                  <a:srgbClr val="000000"/>
                </a:solidFill>
              </a:rPr>
              <a:t> </a:t>
            </a:r>
            <a:r>
              <a:rPr lang="cs-CZ" sz="1400" b="1" i="1" dirty="0" err="1">
                <a:solidFill>
                  <a:srgbClr val="000000"/>
                </a:solidFill>
              </a:rPr>
              <a:t>frequency</a:t>
            </a:r>
            <a:r>
              <a:rPr lang="cs-CZ" sz="1400" b="1" i="1" dirty="0">
                <a:solidFill>
                  <a:srgbClr val="000000"/>
                </a:solidFill>
              </a:rPr>
              <a:t>:</a:t>
            </a:r>
          </a:p>
          <a:p>
            <a:pPr marL="717550" lvl="1" indent="-265113"/>
            <a:r>
              <a:rPr lang="cs-CZ" sz="1400" b="1" dirty="0" err="1">
                <a:solidFill>
                  <a:srgbClr val="000000"/>
                </a:solidFill>
              </a:rPr>
              <a:t>Low-frequency</a:t>
            </a:r>
            <a:r>
              <a:rPr lang="cs-CZ" sz="1400" b="1" dirty="0">
                <a:solidFill>
                  <a:srgbClr val="000000"/>
                </a:solidFill>
              </a:rPr>
              <a:t> </a:t>
            </a:r>
            <a:r>
              <a:rPr lang="cs-CZ" sz="1400" b="1" dirty="0" err="1">
                <a:solidFill>
                  <a:srgbClr val="000000"/>
                </a:solidFill>
              </a:rPr>
              <a:t>magnetic</a:t>
            </a:r>
            <a:r>
              <a:rPr lang="cs-CZ" sz="1400" b="1" dirty="0">
                <a:solidFill>
                  <a:srgbClr val="000000"/>
                </a:solidFill>
              </a:rPr>
              <a:t> </a:t>
            </a:r>
            <a:r>
              <a:rPr lang="cs-CZ" sz="1400" b="1" dirty="0" err="1">
                <a:solidFill>
                  <a:srgbClr val="000000"/>
                </a:solidFill>
              </a:rPr>
              <a:t>field</a:t>
            </a:r>
            <a:endParaRPr lang="cs-CZ" sz="1400" b="1" dirty="0">
              <a:solidFill>
                <a:srgbClr val="000000"/>
              </a:solidFill>
            </a:endParaRPr>
          </a:p>
          <a:p>
            <a:pPr marL="717550" lvl="1" indent="-265113"/>
            <a:r>
              <a:rPr lang="cs-CZ" sz="1400" b="1" dirty="0" err="1">
                <a:solidFill>
                  <a:srgbClr val="000000"/>
                </a:solidFill>
              </a:rPr>
              <a:t>High-frequency</a:t>
            </a:r>
            <a:r>
              <a:rPr lang="cs-CZ" sz="1400" b="1" dirty="0">
                <a:solidFill>
                  <a:srgbClr val="000000"/>
                </a:solidFill>
              </a:rPr>
              <a:t> </a:t>
            </a:r>
            <a:r>
              <a:rPr lang="cs-CZ" sz="1400" b="1" dirty="0" err="1">
                <a:solidFill>
                  <a:srgbClr val="000000"/>
                </a:solidFill>
              </a:rPr>
              <a:t>magnetic</a:t>
            </a:r>
            <a:r>
              <a:rPr lang="cs-CZ" sz="1400" b="1" dirty="0">
                <a:solidFill>
                  <a:srgbClr val="000000"/>
                </a:solidFill>
              </a:rPr>
              <a:t> </a:t>
            </a:r>
            <a:r>
              <a:rPr lang="cs-CZ" sz="1400" b="1" dirty="0" err="1">
                <a:solidFill>
                  <a:srgbClr val="000000"/>
                </a:solidFill>
              </a:rPr>
              <a:t>field</a:t>
            </a:r>
            <a:endParaRPr lang="cs-CZ" sz="1400" b="1" dirty="0">
              <a:solidFill>
                <a:srgbClr val="000000"/>
              </a:solidFill>
            </a:endParaRPr>
          </a:p>
          <a:p>
            <a:r>
              <a:rPr lang="cs-CZ" sz="1400" b="1" i="1" dirty="0" err="1">
                <a:solidFill>
                  <a:srgbClr val="000000"/>
                </a:solidFill>
              </a:rPr>
              <a:t>According</a:t>
            </a:r>
            <a:r>
              <a:rPr lang="cs-CZ" sz="1400" b="1" i="1" dirty="0">
                <a:solidFill>
                  <a:srgbClr val="000000"/>
                </a:solidFill>
              </a:rPr>
              <a:t> </a:t>
            </a:r>
            <a:r>
              <a:rPr lang="cs-CZ" sz="1400" b="1" i="1" dirty="0" err="1">
                <a:solidFill>
                  <a:srgbClr val="000000"/>
                </a:solidFill>
              </a:rPr>
              <a:t>distribution</a:t>
            </a:r>
            <a:r>
              <a:rPr lang="cs-CZ" sz="1400" b="1" i="1" dirty="0">
                <a:solidFill>
                  <a:srgbClr val="000000"/>
                </a:solidFill>
              </a:rPr>
              <a:t> </a:t>
            </a:r>
            <a:r>
              <a:rPr lang="cs-CZ" sz="1400" b="1" i="1" dirty="0" err="1">
                <a:solidFill>
                  <a:srgbClr val="000000"/>
                </a:solidFill>
              </a:rPr>
              <a:t>of</a:t>
            </a:r>
            <a:r>
              <a:rPr lang="cs-CZ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>
                <a:solidFill>
                  <a:srgbClr val="000000"/>
                </a:solidFill>
              </a:rPr>
              <a:t>the magnetic </a:t>
            </a:r>
            <a:r>
              <a:rPr lang="en-US" sz="1400" b="1" i="1" dirty="0" err="1">
                <a:solidFill>
                  <a:srgbClr val="000000"/>
                </a:solidFill>
              </a:rPr>
              <a:t>fiel</a:t>
            </a:r>
            <a:r>
              <a:rPr lang="cs-CZ" sz="1400" b="1" i="1" dirty="0">
                <a:solidFill>
                  <a:srgbClr val="000000"/>
                </a:solidFill>
              </a:rPr>
              <a:t>d</a:t>
            </a:r>
            <a:r>
              <a:rPr lang="en-US" sz="1400" b="1" i="1" dirty="0">
                <a:solidFill>
                  <a:srgbClr val="000000"/>
                </a:solidFill>
              </a:rPr>
              <a:t> in </a:t>
            </a:r>
            <a:r>
              <a:rPr lang="cs-CZ" sz="1400" b="1" i="1" dirty="0" err="1">
                <a:solidFill>
                  <a:srgbClr val="000000"/>
                </a:solidFill>
              </a:rPr>
              <a:t>surroundings</a:t>
            </a:r>
            <a:endParaRPr lang="cs-CZ" sz="1400" b="1" i="1" dirty="0">
              <a:solidFill>
                <a:srgbClr val="000000"/>
              </a:solidFill>
            </a:endParaRPr>
          </a:p>
          <a:p>
            <a:pPr lvl="1"/>
            <a:r>
              <a:rPr lang="cs-CZ" sz="1400" b="1" u="sng" dirty="0" err="1">
                <a:solidFill>
                  <a:srgbClr val="000000"/>
                </a:solidFill>
              </a:rPr>
              <a:t>homogeneous</a:t>
            </a:r>
            <a:r>
              <a:rPr lang="cs-CZ" sz="1400" b="1" u="sng" dirty="0">
                <a:solidFill>
                  <a:srgbClr val="000000"/>
                </a:solidFill>
              </a:rPr>
              <a:t> </a:t>
            </a:r>
            <a:r>
              <a:rPr lang="cs-CZ" sz="1400" b="1" u="sng" dirty="0" err="1">
                <a:solidFill>
                  <a:srgbClr val="000000"/>
                </a:solidFill>
              </a:rPr>
              <a:t>field</a:t>
            </a:r>
            <a:r>
              <a:rPr lang="cs-CZ" sz="1400" b="1" u="sng" dirty="0">
                <a:solidFill>
                  <a:srgbClr val="000000"/>
                </a:solidFill>
              </a:rPr>
              <a:t> – </a:t>
            </a:r>
            <a:r>
              <a:rPr lang="cs-CZ" sz="1400" dirty="0">
                <a:solidFill>
                  <a:srgbClr val="000000"/>
                </a:solidFill>
              </a:rPr>
              <a:t>has </a:t>
            </a:r>
            <a:r>
              <a:rPr lang="en-US" sz="1400" dirty="0">
                <a:solidFill>
                  <a:srgbClr val="000000"/>
                </a:solidFill>
              </a:rPr>
              <a:t>the same size and direction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at all points</a:t>
            </a:r>
            <a:endParaRPr lang="cs-CZ" sz="1400" dirty="0">
              <a:solidFill>
                <a:srgbClr val="000000"/>
              </a:solidFill>
            </a:endParaRPr>
          </a:p>
          <a:p>
            <a:pPr lvl="1"/>
            <a:r>
              <a:rPr lang="cs-CZ" sz="1400" b="1" u="sng" dirty="0" err="1">
                <a:solidFill>
                  <a:srgbClr val="000000"/>
                </a:solidFill>
              </a:rPr>
              <a:t>inhomogeneous</a:t>
            </a:r>
            <a:r>
              <a:rPr lang="cs-CZ" sz="1400" b="1" u="sng" dirty="0">
                <a:solidFill>
                  <a:srgbClr val="000000"/>
                </a:solidFill>
              </a:rPr>
              <a:t> </a:t>
            </a:r>
            <a:r>
              <a:rPr lang="cs-CZ" sz="1400" b="1" u="sng" dirty="0" err="1">
                <a:solidFill>
                  <a:srgbClr val="000000"/>
                </a:solidFill>
              </a:rPr>
              <a:t>field</a:t>
            </a:r>
            <a:r>
              <a:rPr lang="cs-CZ" sz="1400" b="1" u="sng" dirty="0">
                <a:solidFill>
                  <a:srgbClr val="000000"/>
                </a:solidFill>
              </a:rPr>
              <a:t> –</a:t>
            </a:r>
            <a:r>
              <a:rPr lang="cs-CZ" sz="1400" dirty="0">
                <a:solidFill>
                  <a:srgbClr val="000000"/>
                </a:solidFill>
              </a:rPr>
              <a:t> has </a:t>
            </a:r>
            <a:r>
              <a:rPr lang="en-US" sz="1400" dirty="0">
                <a:solidFill>
                  <a:srgbClr val="000000"/>
                </a:solidFill>
              </a:rPr>
              <a:t>different size and direction in the considered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space</a:t>
            </a:r>
            <a:endParaRPr lang="cs-CZ" sz="1400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7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38"/>
    </mc:Choice>
    <mc:Fallback xmlns="">
      <p:transition spd="slow" advTm="6513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7F462CB-561B-421D-93D2-CAAE4340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Biological mechanisms of effect</a:t>
            </a:r>
            <a:endParaRPr lang="cs-CZ" b="1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67135B-9E1A-420A-90D9-EF2414E5B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400" dirty="0" err="1">
                <a:solidFill>
                  <a:srgbClr val="000000"/>
                </a:solidFill>
              </a:rPr>
              <a:t>Supposed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effects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through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electromagnetic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induction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dirty="0" err="1">
                <a:solidFill>
                  <a:srgbClr val="000000"/>
                </a:solidFill>
              </a:rPr>
              <a:t>magnetomechanic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phenomena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dirty="0" err="1">
                <a:solidFill>
                  <a:srgbClr val="000000"/>
                </a:solidFill>
              </a:rPr>
              <a:t>interactions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electrones</a:t>
            </a:r>
            <a:r>
              <a:rPr lang="cs-CZ" sz="2400" dirty="0">
                <a:solidFill>
                  <a:srgbClr val="000000"/>
                </a:solidFill>
              </a:rPr>
              <a:t> (</a:t>
            </a:r>
            <a:r>
              <a:rPr lang="cs-CZ" sz="2400" dirty="0" err="1">
                <a:solidFill>
                  <a:srgbClr val="000000"/>
                </a:solidFill>
              </a:rPr>
              <a:t>all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hypothetical</a:t>
            </a:r>
            <a:r>
              <a:rPr lang="cs-CZ" sz="2400" dirty="0">
                <a:solidFill>
                  <a:srgbClr val="000000"/>
                </a:solidFill>
              </a:rPr>
              <a:t>) </a:t>
            </a:r>
          </a:p>
          <a:p>
            <a:r>
              <a:rPr lang="cs-CZ" sz="2400" dirty="0" err="1">
                <a:solidFill>
                  <a:srgbClr val="000000"/>
                </a:solidFill>
              </a:rPr>
              <a:t>Because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absence of demonstrable magnetic field receptors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 err="1">
                <a:solidFill>
                  <a:srgbClr val="000000"/>
                </a:solidFill>
              </a:rPr>
              <a:t>empirical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verification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of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effects</a:t>
            </a:r>
            <a:r>
              <a:rPr lang="cs-CZ" sz="2400" dirty="0">
                <a:solidFill>
                  <a:srgbClr val="000000"/>
                </a:solidFill>
              </a:rPr>
              <a:t> (not </a:t>
            </a:r>
            <a:r>
              <a:rPr lang="cs-CZ" sz="2400" dirty="0" err="1">
                <a:solidFill>
                  <a:srgbClr val="000000"/>
                </a:solidFill>
              </a:rPr>
              <a:t>according</a:t>
            </a:r>
            <a:r>
              <a:rPr lang="cs-CZ" sz="2400" dirty="0">
                <a:solidFill>
                  <a:srgbClr val="000000"/>
                </a:solidFill>
              </a:rPr>
              <a:t> evidence-</a:t>
            </a:r>
            <a:r>
              <a:rPr lang="cs-CZ" sz="2400" dirty="0" err="1">
                <a:solidFill>
                  <a:srgbClr val="000000"/>
                </a:solidFill>
              </a:rPr>
              <a:t>based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medicine</a:t>
            </a:r>
            <a:r>
              <a:rPr lang="cs-CZ" sz="2400" dirty="0">
                <a:solidFill>
                  <a:srgbClr val="000000"/>
                </a:solidFill>
              </a:rPr>
              <a:t>)</a:t>
            </a:r>
          </a:p>
          <a:p>
            <a:r>
              <a:rPr lang="cs-CZ" sz="2400" dirty="0" err="1">
                <a:solidFill>
                  <a:srgbClr val="000000"/>
                </a:solidFill>
              </a:rPr>
              <a:t>Only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pulsed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low-frequency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field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is</a:t>
            </a:r>
            <a:r>
              <a:rPr lang="cs-CZ" sz="2400" dirty="0">
                <a:solidFill>
                  <a:srgbClr val="000000"/>
                </a:solidFill>
              </a:rPr>
              <a:t> more </a:t>
            </a:r>
            <a:r>
              <a:rPr lang="cs-CZ" sz="2400" dirty="0" err="1">
                <a:solidFill>
                  <a:srgbClr val="000000"/>
                </a:solidFill>
              </a:rPr>
              <a:t>used</a:t>
            </a:r>
            <a:r>
              <a:rPr lang="cs-CZ" sz="2400" dirty="0">
                <a:solidFill>
                  <a:srgbClr val="000000"/>
                </a:solidFill>
              </a:rPr>
              <a:t> in </a:t>
            </a:r>
            <a:r>
              <a:rPr lang="cs-CZ" sz="2400" dirty="0" err="1">
                <a:solidFill>
                  <a:srgbClr val="000000"/>
                </a:solidFill>
              </a:rPr>
              <a:t>practise</a:t>
            </a: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3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19"/>
    </mc:Choice>
    <mc:Fallback xmlns="">
      <p:transition spd="slow" advTm="61519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11442</TotalTime>
  <Words>1149</Words>
  <Application>Microsoft Office PowerPoint</Application>
  <PresentationFormat>Širokoúhlá obrazovka</PresentationFormat>
  <Paragraphs>100</Paragraphs>
  <Slides>15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Motiv Office</vt:lpstr>
      <vt:lpstr>Magnetic therapy I</vt:lpstr>
      <vt:lpstr>Content</vt:lpstr>
      <vt:lpstr>Introduction to the magnetic field</vt:lpstr>
      <vt:lpstr>Introduction to the magnetic field</vt:lpstr>
      <vt:lpstr>Magnetic field – basics concepts</vt:lpstr>
      <vt:lpstr>Magnetic field – physical characteristics</vt:lpstr>
      <vt:lpstr>The magnetic gradient is determined by the density of the magnetic induction´s isolines of each applicator</vt:lpstr>
      <vt:lpstr>Types of magnetic fields</vt:lpstr>
      <vt:lpstr>Biological mechanisms of effect</vt:lpstr>
      <vt:lpstr>General physiological  effects</vt:lpstr>
      <vt:lpstr>General physiological  effects - example</vt:lpstr>
      <vt:lpstr>Problems of biological effects of the magnetic field</vt:lpstr>
      <vt:lpstr>What is Magnetic therapy?? </vt:lpstr>
      <vt:lpstr>Take home message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Magnetotherapy I</dc:title>
  <dc:creator>Adam</dc:creator>
  <cp:lastModifiedBy>Adam Vajčner</cp:lastModifiedBy>
  <cp:revision>55</cp:revision>
  <dcterms:created xsi:type="dcterms:W3CDTF">2018-09-23T19:23:14Z</dcterms:created>
  <dcterms:modified xsi:type="dcterms:W3CDTF">2021-09-09T20:07:49Z</dcterms:modified>
</cp:coreProperties>
</file>