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2" r:id="rId3"/>
    <p:sldId id="271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303" r:id="rId12"/>
    <p:sldId id="281" r:id="rId13"/>
    <p:sldId id="282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7" r:id="rId26"/>
    <p:sldId id="298" r:id="rId27"/>
    <p:sldId id="283" r:id="rId28"/>
    <p:sldId id="284" r:id="rId29"/>
    <p:sldId id="300" r:id="rId30"/>
    <p:sldId id="272" r:id="rId31"/>
    <p:sldId id="305" r:id="rId32"/>
    <p:sldId id="311" r:id="rId33"/>
    <p:sldId id="306" r:id="rId34"/>
    <p:sldId id="307" r:id="rId35"/>
    <p:sldId id="308" r:id="rId36"/>
    <p:sldId id="310" r:id="rId37"/>
    <p:sldId id="309" r:id="rId38"/>
    <p:sldId id="301" r:id="rId39"/>
    <p:sldId id="257" r:id="rId40"/>
    <p:sldId id="270" r:id="rId41"/>
    <p:sldId id="262" r:id="rId42"/>
    <p:sldId id="260" r:id="rId43"/>
    <p:sldId id="261" r:id="rId44"/>
    <p:sldId id="259" r:id="rId45"/>
    <p:sldId id="258" r:id="rId46"/>
    <p:sldId id="263" r:id="rId47"/>
    <p:sldId id="264" r:id="rId48"/>
    <p:sldId id="265" r:id="rId49"/>
    <p:sldId id="266" r:id="rId50"/>
    <p:sldId id="267" r:id="rId51"/>
    <p:sldId id="268" r:id="rId52"/>
    <p:sldId id="269" r:id="rId5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922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049E-FB63-420E-B792-B773C8B48136}" type="datetimeFigureOut">
              <a:rPr lang="cs-CZ" smtClean="0"/>
              <a:t>20.3.2020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A794-875F-447B-954E-F78B148854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4644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049E-FB63-420E-B792-B773C8B48136}" type="datetimeFigureOut">
              <a:rPr lang="cs-CZ" smtClean="0"/>
              <a:t>20.3.2020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A794-875F-447B-954E-F78B148854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8765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049E-FB63-420E-B792-B773C8B48136}" type="datetimeFigureOut">
              <a:rPr lang="cs-CZ" smtClean="0"/>
              <a:t>20.3.2020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A794-875F-447B-954E-F78B148854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5942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049E-FB63-420E-B792-B773C8B48136}" type="datetimeFigureOut">
              <a:rPr lang="cs-CZ" smtClean="0"/>
              <a:t>20.3.2020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A794-875F-447B-954E-F78B148854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1436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049E-FB63-420E-B792-B773C8B48136}" type="datetimeFigureOut">
              <a:rPr lang="cs-CZ" smtClean="0"/>
              <a:t>20.3.2020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A794-875F-447B-954E-F78B148854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7760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049E-FB63-420E-B792-B773C8B48136}" type="datetimeFigureOut">
              <a:rPr lang="cs-CZ" smtClean="0"/>
              <a:t>20.3.2020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A794-875F-447B-954E-F78B148854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1334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049E-FB63-420E-B792-B773C8B48136}" type="datetimeFigureOut">
              <a:rPr lang="cs-CZ" smtClean="0"/>
              <a:t>20.3.2020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A794-875F-447B-954E-F78B148854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1777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049E-FB63-420E-B792-B773C8B48136}" type="datetimeFigureOut">
              <a:rPr lang="cs-CZ" smtClean="0"/>
              <a:t>20.3.2020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A794-875F-447B-954E-F78B148854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5514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049E-FB63-420E-B792-B773C8B48136}" type="datetimeFigureOut">
              <a:rPr lang="cs-CZ" smtClean="0"/>
              <a:t>20.3.2020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A794-875F-447B-954E-F78B148854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7584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049E-FB63-420E-B792-B773C8B48136}" type="datetimeFigureOut">
              <a:rPr lang="cs-CZ" smtClean="0"/>
              <a:t>20.3.2020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A794-875F-447B-954E-F78B148854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7830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049E-FB63-420E-B792-B773C8B48136}" type="datetimeFigureOut">
              <a:rPr lang="cs-CZ" smtClean="0"/>
              <a:t>20.3.2020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A794-875F-447B-954E-F78B148854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1376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6049E-FB63-420E-B792-B773C8B48136}" type="datetimeFigureOut">
              <a:rPr lang="cs-CZ" smtClean="0"/>
              <a:t>20.3.2020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0A794-875F-447B-954E-F78B148854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8686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1. </a:t>
            </a:r>
            <a:r>
              <a:rPr lang="en-US" dirty="0" smtClean="0"/>
              <a:t>hypovolemia/shock</a:t>
            </a:r>
            <a:br>
              <a:rPr lang="en-US" dirty="0" smtClean="0"/>
            </a:br>
            <a:r>
              <a:rPr lang="en-US" dirty="0" smtClean="0"/>
              <a:t>2. pulmonary embolism</a:t>
            </a:r>
            <a:r>
              <a:rPr lang="cs-CZ" dirty="0" smtClean="0"/>
              <a:t>/shock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3. acute myocardial infarction</a:t>
            </a:r>
            <a:r>
              <a:rPr lang="cs-CZ" dirty="0" smtClean="0"/>
              <a:t>/shock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4221088"/>
            <a:ext cx="6400800" cy="1752600"/>
          </a:xfrm>
        </p:spPr>
        <p:txBody>
          <a:bodyPr/>
          <a:lstStyle/>
          <a:p>
            <a:r>
              <a:rPr lang="cs-CZ" dirty="0" smtClean="0"/>
              <a:t>Ivan Čundrle, Pavel Suk, Jan Hruda</a:t>
            </a:r>
          </a:p>
          <a:p>
            <a:r>
              <a:rPr lang="cs-CZ" dirty="0" smtClean="0"/>
              <a:t>ARK, FNUSA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654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ABG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dirty="0" err="1" smtClean="0">
                <a:solidFill>
                  <a:srgbClr val="FF0000"/>
                </a:solidFill>
              </a:rPr>
              <a:t>Lac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altLang="cs-CZ" dirty="0" smtClean="0"/>
              <a:t>Product of anaerobic glycolysis</a:t>
            </a:r>
            <a:endParaRPr lang="cs-CZ" altLang="cs-CZ" dirty="0"/>
          </a:p>
          <a:p>
            <a:r>
              <a:rPr lang="cs-CZ" altLang="cs-CZ" dirty="0" smtClean="0"/>
              <a:t>Non-toxic, serves also as a fuel </a:t>
            </a:r>
            <a:endParaRPr lang="cs-CZ" altLang="cs-CZ" dirty="0"/>
          </a:p>
          <a:p>
            <a:r>
              <a:rPr lang="cs-CZ" altLang="cs-CZ" dirty="0" smtClean="0"/>
              <a:t>normal </a:t>
            </a:r>
            <a:r>
              <a:rPr lang="en-US" altLang="cs-CZ" dirty="0"/>
              <a:t>&lt; 2 </a:t>
            </a:r>
            <a:r>
              <a:rPr lang="en-US" altLang="cs-CZ" dirty="0" err="1"/>
              <a:t>mmol</a:t>
            </a:r>
            <a:r>
              <a:rPr lang="en-US" altLang="cs-CZ" dirty="0"/>
              <a:t>/l</a:t>
            </a:r>
            <a:r>
              <a:rPr lang="cs-CZ" altLang="cs-CZ" dirty="0"/>
              <a:t> </a:t>
            </a:r>
          </a:p>
          <a:p>
            <a:r>
              <a:rPr lang="cs-CZ" altLang="cs-CZ" dirty="0" smtClean="0"/>
              <a:t>Mortality predictor</a:t>
            </a:r>
            <a:endParaRPr lang="cs-CZ" altLang="cs-CZ" dirty="0"/>
          </a:p>
          <a:p>
            <a:r>
              <a:rPr lang="cs-CZ" altLang="cs-CZ" dirty="0" smtClean="0"/>
              <a:t>Early sign of shock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ScvO2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altLang="cs-CZ" dirty="0"/>
              <a:t>O</a:t>
            </a:r>
            <a:r>
              <a:rPr lang="cs-CZ" altLang="cs-CZ" baseline="-25000" dirty="0"/>
              <a:t>2</a:t>
            </a:r>
            <a:r>
              <a:rPr lang="cs-CZ" altLang="cs-CZ" dirty="0"/>
              <a:t>ER = (SaO</a:t>
            </a:r>
            <a:r>
              <a:rPr lang="cs-CZ" altLang="cs-CZ" baseline="-25000" dirty="0"/>
              <a:t>2</a:t>
            </a:r>
            <a:r>
              <a:rPr lang="cs-CZ" altLang="cs-CZ" dirty="0"/>
              <a:t> – SvO</a:t>
            </a:r>
            <a:r>
              <a:rPr lang="cs-CZ" altLang="cs-CZ" baseline="-25000" dirty="0"/>
              <a:t>2</a:t>
            </a:r>
            <a:r>
              <a:rPr lang="cs-CZ" altLang="cs-CZ" dirty="0"/>
              <a:t>) / SaO</a:t>
            </a:r>
            <a:r>
              <a:rPr lang="cs-CZ" altLang="cs-CZ" baseline="-25000" dirty="0"/>
              <a:t>2</a:t>
            </a:r>
            <a:r>
              <a:rPr lang="cs-CZ" altLang="cs-CZ" dirty="0"/>
              <a:t>, </a:t>
            </a:r>
            <a:r>
              <a:rPr lang="cs-CZ" altLang="cs-CZ" dirty="0" smtClean="0"/>
              <a:t>normaly 25</a:t>
            </a:r>
            <a:r>
              <a:rPr lang="cs-CZ" altLang="cs-CZ" dirty="0"/>
              <a:t>%</a:t>
            </a:r>
          </a:p>
          <a:p>
            <a:r>
              <a:rPr lang="cs-CZ" altLang="cs-CZ" dirty="0" smtClean="0"/>
              <a:t>normal </a:t>
            </a:r>
            <a:r>
              <a:rPr lang="cs-CZ" altLang="cs-CZ" dirty="0"/>
              <a:t>SvO</a:t>
            </a:r>
            <a:r>
              <a:rPr lang="cs-CZ" altLang="cs-CZ" baseline="-25000" dirty="0"/>
              <a:t>2</a:t>
            </a:r>
            <a:r>
              <a:rPr lang="cs-CZ" altLang="cs-CZ" dirty="0"/>
              <a:t> </a:t>
            </a:r>
            <a:r>
              <a:rPr lang="cs-CZ" altLang="cs-CZ" dirty="0" smtClean="0"/>
              <a:t>is 75</a:t>
            </a:r>
            <a:r>
              <a:rPr lang="cs-CZ" altLang="cs-CZ" dirty="0"/>
              <a:t>%</a:t>
            </a:r>
          </a:p>
          <a:p>
            <a:r>
              <a:rPr lang="cs-CZ" altLang="cs-CZ" b="1" dirty="0" smtClean="0">
                <a:solidFill>
                  <a:srgbClr val="990000"/>
                </a:solidFill>
              </a:rPr>
              <a:t>SvO</a:t>
            </a:r>
            <a:r>
              <a:rPr lang="cs-CZ" altLang="cs-CZ" b="1" baseline="-25000" dirty="0" smtClean="0">
                <a:solidFill>
                  <a:srgbClr val="990000"/>
                </a:solidFill>
              </a:rPr>
              <a:t>2</a:t>
            </a:r>
            <a:r>
              <a:rPr lang="en-US" altLang="cs-CZ" b="1" dirty="0" smtClean="0">
                <a:solidFill>
                  <a:srgbClr val="990000"/>
                </a:solidFill>
              </a:rPr>
              <a:t> </a:t>
            </a:r>
            <a:r>
              <a:rPr lang="en-US" altLang="cs-CZ" b="1" dirty="0">
                <a:solidFill>
                  <a:srgbClr val="990000"/>
                </a:solidFill>
              </a:rPr>
              <a:t>&lt; 70</a:t>
            </a:r>
            <a:r>
              <a:rPr lang="cs-CZ" altLang="cs-CZ" b="1" dirty="0">
                <a:solidFill>
                  <a:srgbClr val="990000"/>
                </a:solidFill>
              </a:rPr>
              <a:t>% = </a:t>
            </a:r>
            <a:r>
              <a:rPr lang="cs-CZ" altLang="cs-CZ" b="1" dirty="0" smtClean="0">
                <a:solidFill>
                  <a:srgbClr val="990000"/>
                </a:solidFill>
              </a:rPr>
              <a:t>O</a:t>
            </a:r>
            <a:r>
              <a:rPr lang="cs-CZ" altLang="cs-CZ" b="1" baseline="-25000" dirty="0" smtClean="0">
                <a:solidFill>
                  <a:srgbClr val="990000"/>
                </a:solidFill>
              </a:rPr>
              <a:t>2</a:t>
            </a:r>
            <a:r>
              <a:rPr lang="cs-CZ" altLang="cs-CZ" b="1" dirty="0" smtClean="0">
                <a:solidFill>
                  <a:srgbClr val="990000"/>
                </a:solidFill>
              </a:rPr>
              <a:t>supply impairment</a:t>
            </a:r>
            <a:endParaRPr lang="en-US" altLang="cs-CZ" b="1" baseline="-25000" dirty="0" smtClean="0">
              <a:solidFill>
                <a:srgbClr val="99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221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Extended Hemodynamics</a:t>
            </a:r>
            <a:endParaRPr lang="cs-CZ" dirty="0"/>
          </a:p>
        </p:txBody>
      </p:sp>
      <p:pic>
        <p:nvPicPr>
          <p:cNvPr id="4098" name="Picture 2" descr="http://image.slidesharecdn.com/4331304/95/shock-9-728.jpg?cb=12749636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805" y="1124744"/>
            <a:ext cx="6932389" cy="535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81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Initial resuscitation </a:t>
            </a:r>
            <a:endParaRPr lang="en-US" dirty="0"/>
          </a:p>
        </p:txBody>
      </p:sp>
      <p:sp>
        <p:nvSpPr>
          <p:cNvPr id="12" name="Zástupný symbol pro obsah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cs-CZ" dirty="0" smtClean="0">
                <a:solidFill>
                  <a:srgbClr val="FF0000"/>
                </a:solidFill>
              </a:rPr>
              <a:t>Preload optimization </a:t>
            </a:r>
            <a:r>
              <a:rPr lang="en-US" altLang="cs-CZ" dirty="0" smtClean="0"/>
              <a:t>– increasing CO, fluids „volume challenge“, PLR</a:t>
            </a:r>
          </a:p>
          <a:p>
            <a:pPr>
              <a:lnSpc>
                <a:spcPct val="90000"/>
              </a:lnSpc>
            </a:pPr>
            <a:r>
              <a:rPr lang="en-US" altLang="cs-CZ" dirty="0" smtClean="0"/>
              <a:t>Persistent hypotension – catechol</a:t>
            </a:r>
            <a:r>
              <a:rPr lang="cs-CZ" altLang="cs-CZ" dirty="0" smtClean="0"/>
              <a:t>s</a:t>
            </a:r>
            <a:r>
              <a:rPr lang="en-US" altLang="cs-CZ" dirty="0" smtClean="0"/>
              <a:t> (</a:t>
            </a:r>
            <a:r>
              <a:rPr lang="en-US" altLang="cs-CZ" dirty="0" smtClean="0">
                <a:solidFill>
                  <a:srgbClr val="FF0000"/>
                </a:solidFill>
              </a:rPr>
              <a:t>norepinephrine</a:t>
            </a:r>
            <a:r>
              <a:rPr lang="en-US" altLang="cs-CZ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en-US" altLang="cs-CZ" dirty="0" smtClean="0"/>
              <a:t>If CO does not rise with fluids, add </a:t>
            </a:r>
            <a:r>
              <a:rPr lang="en-US" altLang="cs-CZ" dirty="0" smtClean="0">
                <a:solidFill>
                  <a:srgbClr val="FF0000"/>
                </a:solidFill>
              </a:rPr>
              <a:t>inotropes</a:t>
            </a:r>
            <a:r>
              <a:rPr lang="en-US" altLang="cs-CZ" dirty="0" smtClean="0"/>
              <a:t> (</a:t>
            </a:r>
            <a:r>
              <a:rPr lang="en-US" altLang="cs-CZ" dirty="0" err="1" smtClean="0"/>
              <a:t>dobutamin</a:t>
            </a:r>
            <a:r>
              <a:rPr lang="en-US" altLang="cs-CZ" dirty="0" smtClean="0"/>
              <a:t>) </a:t>
            </a:r>
          </a:p>
          <a:p>
            <a:pPr>
              <a:lnSpc>
                <a:spcPct val="90000"/>
              </a:lnSpc>
            </a:pPr>
            <a:r>
              <a:rPr lang="en-US" altLang="cs-CZ" dirty="0" smtClean="0"/>
              <a:t>Lowering of inadequately high </a:t>
            </a:r>
            <a:r>
              <a:rPr lang="en-US" altLang="cs-CZ" dirty="0" smtClean="0">
                <a:solidFill>
                  <a:srgbClr val="FF0000"/>
                </a:solidFill>
              </a:rPr>
              <a:t>afterload</a:t>
            </a:r>
            <a:r>
              <a:rPr lang="en-US" altLang="cs-CZ" dirty="0" smtClean="0"/>
              <a:t> (hypertension crisis)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184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Causal treatment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US" b="1" dirty="0" smtClean="0"/>
              <a:t>1. Cardiogenic shock</a:t>
            </a:r>
            <a:r>
              <a:rPr lang="en-US" dirty="0" smtClean="0"/>
              <a:t>: </a:t>
            </a:r>
          </a:p>
          <a:p>
            <a:pPr marL="521208" lvl="1">
              <a:lnSpc>
                <a:spcPct val="90000"/>
              </a:lnSpc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SCG - PCI</a:t>
            </a:r>
          </a:p>
          <a:p>
            <a:pPr marL="521208" lvl="1">
              <a:lnSpc>
                <a:spcPct val="90000"/>
              </a:lnSpc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Arrhythmia treatment (AV block III., VT)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b="1" dirty="0" smtClean="0"/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b="1" dirty="0" smtClean="0"/>
              <a:t>2. Hypovolemic shock</a:t>
            </a:r>
            <a:r>
              <a:rPr lang="en-US" dirty="0" smtClean="0"/>
              <a:t>: </a:t>
            </a:r>
          </a:p>
          <a:p>
            <a:pPr marL="521208" lvl="1">
              <a:lnSpc>
                <a:spcPct val="90000"/>
              </a:lnSpc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fluids</a:t>
            </a:r>
          </a:p>
          <a:p>
            <a:pPr marL="521208" lvl="1">
              <a:lnSpc>
                <a:spcPct val="90000"/>
              </a:lnSpc>
              <a:buFont typeface="Wingdings 2"/>
              <a:buChar char=""/>
              <a:defRPr/>
            </a:pPr>
            <a:r>
              <a:rPr lang="en-US" dirty="0" err="1" smtClean="0">
                <a:solidFill>
                  <a:schemeClr val="tx1">
                    <a:tint val="85000"/>
                  </a:schemeClr>
                </a:solidFill>
              </a:rPr>
              <a:t>hemotherapy</a:t>
            </a:r>
            <a:endParaRPr lang="en-US" dirty="0" smtClean="0">
              <a:solidFill>
                <a:schemeClr val="tx1">
                  <a:tint val="85000"/>
                </a:schemeClr>
              </a:solidFill>
            </a:endParaRPr>
          </a:p>
          <a:p>
            <a:pPr marL="521208" lvl="1">
              <a:lnSpc>
                <a:spcPct val="90000"/>
              </a:lnSpc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damage control surgery/damage control resuscitation 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b="1" dirty="0" smtClean="0"/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b="1" dirty="0" smtClean="0"/>
              <a:t>3. Obstructive shock</a:t>
            </a:r>
            <a:r>
              <a:rPr lang="en-US" dirty="0" smtClean="0"/>
              <a:t>: </a:t>
            </a:r>
          </a:p>
          <a:p>
            <a:pPr marL="521208" lvl="1">
              <a:lnSpc>
                <a:spcPct val="90000"/>
              </a:lnSpc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thrombolysis</a:t>
            </a:r>
          </a:p>
          <a:p>
            <a:pPr marL="521208" lvl="1">
              <a:lnSpc>
                <a:spcPct val="90000"/>
              </a:lnSpc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Pericardial effusion evacuation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716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395536" y="2204864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1. Hypovolemic Shock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3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Most common Causes of Hypovolemia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cs-CZ" b="1" dirty="0" smtClean="0">
                <a:solidFill>
                  <a:srgbClr val="FF0000"/>
                </a:solidFill>
              </a:rPr>
              <a:t>Bleeding</a:t>
            </a:r>
          </a:p>
          <a:p>
            <a:pPr>
              <a:lnSpc>
                <a:spcPct val="90000"/>
              </a:lnSpc>
              <a:defRPr/>
            </a:pPr>
            <a:endParaRPr lang="cs-CZ" dirty="0"/>
          </a:p>
          <a:p>
            <a:pPr>
              <a:lnSpc>
                <a:spcPct val="90000"/>
              </a:lnSpc>
              <a:defRPr/>
            </a:pPr>
            <a:r>
              <a:rPr lang="cs-CZ" b="1" dirty="0" smtClean="0">
                <a:solidFill>
                  <a:srgbClr val="FF0000"/>
                </a:solidFill>
              </a:rPr>
              <a:t>Loss of fluids </a:t>
            </a:r>
            <a:r>
              <a:rPr lang="cs-CZ" dirty="0" smtClean="0"/>
              <a:t>(sweating, vomiting, diarrhea, ....) inadequate intake </a:t>
            </a:r>
          </a:p>
          <a:p>
            <a:pPr>
              <a:lnSpc>
                <a:spcPct val="90000"/>
              </a:lnSpc>
              <a:defRPr/>
            </a:pPr>
            <a:endParaRPr lang="cs-CZ" dirty="0"/>
          </a:p>
          <a:p>
            <a:pPr>
              <a:lnSpc>
                <a:spcPct val="90000"/>
              </a:lnSpc>
              <a:defRPr/>
            </a:pPr>
            <a:r>
              <a:rPr lang="cs-CZ" b="1" dirty="0" smtClean="0">
                <a:solidFill>
                  <a:srgbClr val="FF0000"/>
                </a:solidFill>
              </a:rPr>
              <a:t>Burns</a:t>
            </a:r>
          </a:p>
          <a:p>
            <a:pPr>
              <a:lnSpc>
                <a:spcPct val="90000"/>
              </a:lnSpc>
              <a:defRPr/>
            </a:pPr>
            <a:endParaRPr lang="cs-CZ" dirty="0"/>
          </a:p>
          <a:p>
            <a:pPr>
              <a:lnSpc>
                <a:spcPct val="90000"/>
              </a:lnSpc>
              <a:defRPr/>
            </a:pPr>
            <a:r>
              <a:rPr lang="cs-CZ" b="1" dirty="0" smtClean="0">
                <a:solidFill>
                  <a:srgbClr val="FF0000"/>
                </a:solidFill>
              </a:rPr>
              <a:t>3rd space losses</a:t>
            </a:r>
          </a:p>
          <a:p>
            <a:pPr marL="692658" lvl="1" indent="-457200">
              <a:lnSpc>
                <a:spcPct val="90000"/>
              </a:lnSpc>
              <a:defRPr/>
            </a:pPr>
            <a:r>
              <a:rPr lang="cs-CZ" dirty="0" smtClean="0">
                <a:solidFill>
                  <a:schemeClr val="tx1">
                    <a:tint val="85000"/>
                  </a:schemeClr>
                </a:solidFill>
              </a:rPr>
              <a:t>Ileus</a:t>
            </a:r>
          </a:p>
          <a:p>
            <a:pPr marL="692658" lvl="1" indent="-457200">
              <a:lnSpc>
                <a:spcPct val="90000"/>
              </a:lnSpc>
              <a:defRPr/>
            </a:pPr>
            <a:endParaRPr lang="cs-CZ" dirty="0">
              <a:solidFill>
                <a:schemeClr val="tx1">
                  <a:tint val="85000"/>
                </a:schemeClr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cs-CZ" dirty="0" smtClean="0"/>
              <a:t>anafylaxis, sepsis </a:t>
            </a:r>
            <a:r>
              <a:rPr lang="cs-CZ" dirty="0"/>
              <a:t>(</a:t>
            </a:r>
            <a:r>
              <a:rPr lang="cs-CZ" b="1" dirty="0" smtClean="0">
                <a:solidFill>
                  <a:srgbClr val="FF0000"/>
                </a:solidFill>
              </a:rPr>
              <a:t>relative hypovolemia</a:t>
            </a:r>
            <a:r>
              <a:rPr lang="cs-CZ" dirty="0" smtClean="0"/>
              <a:t>)</a:t>
            </a:r>
            <a:endParaRPr lang="cs-CZ" dirty="0"/>
          </a:p>
          <a:p>
            <a:pPr marL="0" indent="0">
              <a:lnSpc>
                <a:spcPct val="90000"/>
              </a:lnSpc>
              <a:buNone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514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Treatment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Initial resuscitation</a:t>
            </a:r>
          </a:p>
          <a:p>
            <a:pPr marL="514350" indent="-514350"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Causal treatment</a:t>
            </a:r>
          </a:p>
          <a:p>
            <a:pPr marL="609600" indent="-609600"/>
            <a:endParaRPr lang="en-US" altLang="cs-CZ" b="1" dirty="0" smtClean="0"/>
          </a:p>
          <a:p>
            <a:pPr marL="609600" indent="-609600"/>
            <a:r>
              <a:rPr lang="en-US" altLang="cs-CZ" dirty="0" smtClean="0"/>
              <a:t>Goal is to restore organ perfusion, O2 supply</a:t>
            </a:r>
          </a:p>
          <a:p>
            <a:pPr marL="609600" indent="-609600"/>
            <a:r>
              <a:rPr lang="en-US" altLang="cs-CZ" dirty="0" smtClean="0"/>
              <a:t>Early initiation</a:t>
            </a:r>
          </a:p>
          <a:p>
            <a:pPr marL="609600" indent="-609600"/>
            <a:endParaRPr lang="en-US" altLang="cs-CZ" dirty="0" smtClean="0"/>
          </a:p>
          <a:p>
            <a:pPr marL="609600" indent="-609600"/>
            <a:r>
              <a:rPr lang="en-US" altLang="cs-CZ" dirty="0" smtClean="0"/>
              <a:t>Secondary goal: restoration of O2 transportation capacity (ERY...)</a:t>
            </a:r>
            <a:endParaRPr lang="en-US" altLang="cs-CZ" baseline="-250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452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Venous access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cs-CZ" dirty="0" smtClean="0"/>
              <a:t>2-3 thick peripheral cannulas</a:t>
            </a:r>
          </a:p>
          <a:p>
            <a:r>
              <a:rPr lang="en-US" altLang="cs-CZ" dirty="0" smtClean="0"/>
              <a:t>Central venous access is secondary (good for catecholamine, not fluids)</a:t>
            </a:r>
          </a:p>
          <a:p>
            <a:r>
              <a:rPr lang="en-US" altLang="cs-CZ" dirty="0" smtClean="0"/>
              <a:t>Exception: thick central lines (</a:t>
            </a:r>
            <a:r>
              <a:rPr lang="en-US" altLang="cs-CZ" dirty="0" err="1" smtClean="0"/>
              <a:t>Edwars</a:t>
            </a:r>
            <a:r>
              <a:rPr lang="en-US" altLang="cs-CZ" dirty="0" smtClean="0"/>
              <a:t> AVA 9F)</a:t>
            </a:r>
          </a:p>
          <a:p>
            <a:endParaRPr 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61048"/>
            <a:ext cx="3514328" cy="2309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wikiskripta.eu/images/math/7/c/c/7ccb10ea5c7f59cb8828fd956797a91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90258"/>
            <a:ext cx="3862761" cy="81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04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Arterial Catheter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cs-CZ" dirty="0" smtClean="0"/>
              <a:t>Continuous blood pressure </a:t>
            </a:r>
            <a:r>
              <a:rPr lang="en-US" altLang="cs-CZ" dirty="0" err="1" smtClean="0"/>
              <a:t>monitoration</a:t>
            </a:r>
            <a:endParaRPr lang="en-US" altLang="cs-CZ" dirty="0" smtClean="0"/>
          </a:p>
          <a:p>
            <a:r>
              <a:rPr lang="en-US" altLang="cs-CZ" dirty="0" smtClean="0"/>
              <a:t>accurate</a:t>
            </a:r>
          </a:p>
          <a:p>
            <a:r>
              <a:rPr lang="en-US" altLang="cs-CZ" dirty="0" smtClean="0"/>
              <a:t>PPV</a:t>
            </a:r>
            <a:r>
              <a:rPr lang="cs-CZ" altLang="cs-CZ" dirty="0" smtClean="0"/>
              <a:t> – only sinus and positive pressure vent.</a:t>
            </a:r>
            <a:endParaRPr lang="en-US" altLang="cs-CZ" dirty="0" smtClean="0"/>
          </a:p>
          <a:p>
            <a:r>
              <a:rPr lang="en-US" altLang="cs-CZ" dirty="0" smtClean="0"/>
              <a:t>Repeated blood draws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02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SPV / PPV</a:t>
            </a:r>
            <a:endParaRPr lang="cs-CZ" dirty="0"/>
          </a:p>
        </p:txBody>
      </p:sp>
      <p:pic>
        <p:nvPicPr>
          <p:cNvPr id="1026" name="Picture 2" descr="https://upload.wikimedia.org/wikipedia/commons/7/7b/Pulse_pressure_vari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4416425" cy="386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atentimages.storage.googleapis.com/WO2011094487A2/imgf000005_00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00808"/>
            <a:ext cx="4158460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66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39552" y="2420888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Shock in general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58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SPV / PPV</a:t>
            </a:r>
            <a:endParaRPr lang="cs-CZ" dirty="0"/>
          </a:p>
        </p:txBody>
      </p:sp>
      <p:pic>
        <p:nvPicPr>
          <p:cNvPr id="3076" name="Picture 4" descr="https://upload.wikimedia.org/wikipedia/commons/thumb/0/01/Starling_RAP_combined.svg/2000px-Starling_RAP_combined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40768"/>
            <a:ext cx="5413190" cy="4687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83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Witch fluid to use?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indent="-274320">
              <a:buFont typeface="Wingdings 2"/>
              <a:buChar char=""/>
              <a:defRPr/>
            </a:pPr>
            <a:r>
              <a:rPr lang="cs-CZ" sz="2800" dirty="0"/>
              <a:t>Ions Na</a:t>
            </a:r>
            <a:r>
              <a:rPr lang="cs-CZ" sz="2800" baseline="30000" dirty="0"/>
              <a:t>+</a:t>
            </a:r>
            <a:r>
              <a:rPr lang="cs-CZ" sz="2800" dirty="0"/>
              <a:t> </a:t>
            </a:r>
            <a:r>
              <a:rPr lang="cs-CZ" sz="2800" dirty="0" smtClean="0"/>
              <a:t>and K</a:t>
            </a:r>
            <a:r>
              <a:rPr lang="cs-CZ" sz="2800" baseline="30000" dirty="0" smtClean="0"/>
              <a:t>+ </a:t>
            </a:r>
            <a:r>
              <a:rPr lang="cs-CZ" sz="2800" dirty="0" smtClean="0"/>
              <a:t>- ICT/ECT distribution </a:t>
            </a:r>
          </a:p>
          <a:p>
            <a:pPr marL="0" indent="0">
              <a:buNone/>
              <a:defRPr/>
            </a:pPr>
            <a:endParaRPr lang="cs-CZ" sz="2800" dirty="0" smtClean="0"/>
          </a:p>
          <a:p>
            <a:pPr marL="274320" indent="-274320">
              <a:buFont typeface="Wingdings 2"/>
              <a:buChar char=""/>
              <a:defRPr/>
            </a:pPr>
            <a:r>
              <a:rPr lang="cs-CZ" sz="2800" dirty="0" smtClean="0"/>
              <a:t> Oncotic pressure plasma/ECT distribution</a:t>
            </a:r>
            <a:endParaRPr lang="cs-CZ" sz="2800" dirty="0"/>
          </a:p>
          <a:p>
            <a:pPr marL="0" indent="0">
              <a:buNone/>
            </a:pPr>
            <a:endParaRPr lang="cs-CZ" dirty="0"/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395536" y="3839797"/>
            <a:ext cx="8135937" cy="576263"/>
            <a:chOff x="295" y="1570"/>
            <a:chExt cx="5125" cy="363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295" y="1570"/>
              <a:ext cx="5125" cy="363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rgbClr val="8064A2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Trebuchet MS" panose="020B0603020202020204" pitchFamily="34" charset="0"/>
                </a:defRPr>
              </a:lvl2pPr>
              <a:lvl3pPr marL="1143000" indent="-228600" eaLnBrk="0" hangingPunct="0">
                <a:spcBef>
                  <a:spcPts val="400"/>
                </a:spcBef>
                <a:buClr>
                  <a:srgbClr val="8064A2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064A2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Trebuchet MS" panose="020B0603020202020204" pitchFamily="34" charset="0"/>
                </a:defRPr>
              </a:lvl4pPr>
              <a:lvl5pPr marL="2057400" indent="-228600" eaLnBrk="0" hangingPunct="0">
                <a:spcBef>
                  <a:spcPts val="400"/>
                </a:spcBef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 Unicode MS" panose="020B0604020202020204" pitchFamily="34" charset="-128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95" y="1570"/>
              <a:ext cx="3492" cy="363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rgbClr val="8064A2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Trebuchet MS" panose="020B0603020202020204" pitchFamily="34" charset="0"/>
                </a:defRPr>
              </a:lvl2pPr>
              <a:lvl3pPr marL="1143000" indent="-228600" eaLnBrk="0" hangingPunct="0">
                <a:spcBef>
                  <a:spcPts val="400"/>
                </a:spcBef>
                <a:buClr>
                  <a:srgbClr val="8064A2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064A2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Trebuchet MS" panose="020B0603020202020204" pitchFamily="34" charset="0"/>
                </a:defRPr>
              </a:lvl4pPr>
              <a:lvl5pPr marL="2057400" indent="-228600" eaLnBrk="0" hangingPunct="0">
                <a:spcBef>
                  <a:spcPts val="400"/>
                </a:spcBef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 Unicode MS" panose="020B0604020202020204" pitchFamily="34" charset="-128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474" y="1616"/>
              <a:ext cx="2268" cy="2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rgbClr val="8064A2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Trebuchet MS" panose="020B0603020202020204" pitchFamily="34" charset="0"/>
                </a:defRPr>
              </a:lvl2pPr>
              <a:lvl3pPr marL="1143000" indent="-228600" eaLnBrk="0" hangingPunct="0">
                <a:spcBef>
                  <a:spcPts val="400"/>
                </a:spcBef>
                <a:buClr>
                  <a:srgbClr val="8064A2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064A2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Trebuchet MS" panose="020B0603020202020204" pitchFamily="34" charset="0"/>
                </a:defRPr>
              </a:lvl4pPr>
              <a:lvl5pPr marL="2057400" indent="-228600" eaLnBrk="0" hangingPunct="0">
                <a:spcBef>
                  <a:spcPts val="400"/>
                </a:spcBef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800" b="1">
                  <a:latin typeface="Arial Unicode MS" panose="020B0604020202020204" pitchFamily="34" charset="-128"/>
                </a:rPr>
                <a:t>ICT 40%</a:t>
              </a: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340" y="1616"/>
              <a:ext cx="1134" cy="27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rgbClr val="8064A2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Trebuchet MS" panose="020B0603020202020204" pitchFamily="34" charset="0"/>
                </a:defRPr>
              </a:lvl2pPr>
              <a:lvl3pPr marL="1143000" indent="-228600" eaLnBrk="0" hangingPunct="0">
                <a:spcBef>
                  <a:spcPts val="400"/>
                </a:spcBef>
                <a:buClr>
                  <a:srgbClr val="8064A2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064A2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Trebuchet MS" panose="020B0603020202020204" pitchFamily="34" charset="0"/>
                </a:defRPr>
              </a:lvl4pPr>
              <a:lvl5pPr marL="2057400" indent="-228600" eaLnBrk="0" hangingPunct="0">
                <a:spcBef>
                  <a:spcPts val="400"/>
                </a:spcBef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800">
                  <a:latin typeface="Arial Unicode MS" panose="020B0604020202020204" pitchFamily="34" charset="-128"/>
                </a:rPr>
                <a:t>        </a:t>
              </a:r>
              <a:r>
                <a:rPr lang="cs-CZ" altLang="cs-CZ" sz="1800" b="1">
                  <a:latin typeface="Arial Unicode MS" panose="020B0604020202020204" pitchFamily="34" charset="-128"/>
                </a:rPr>
                <a:t>ECT 20%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385" y="1661"/>
              <a:ext cx="318" cy="18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rgbClr val="8064A2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Trebuchet MS" panose="020B0603020202020204" pitchFamily="34" charset="0"/>
                </a:defRPr>
              </a:lvl2pPr>
              <a:lvl3pPr marL="1143000" indent="-228600" eaLnBrk="0" hangingPunct="0">
                <a:spcBef>
                  <a:spcPts val="400"/>
                </a:spcBef>
                <a:buClr>
                  <a:srgbClr val="8064A2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064A2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Trebuchet MS" panose="020B0603020202020204" pitchFamily="34" charset="0"/>
                </a:defRPr>
              </a:lvl4pPr>
              <a:lvl5pPr marL="2057400" indent="-228600" eaLnBrk="0" hangingPunct="0">
                <a:spcBef>
                  <a:spcPts val="400"/>
                </a:spcBef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800" b="1">
                  <a:latin typeface="Arial Unicode MS" panose="020B0604020202020204" pitchFamily="34" charset="-128"/>
                </a:rPr>
                <a:t>4%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868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Glucose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cs-CZ" b="1" dirty="0" smtClean="0"/>
              <a:t>Inadequate</a:t>
            </a:r>
            <a:r>
              <a:rPr lang="en-US" altLang="cs-CZ" dirty="0" smtClean="0"/>
              <a:t> </a:t>
            </a:r>
          </a:p>
          <a:p>
            <a:endParaRPr lang="en-US" altLang="cs-CZ" dirty="0" smtClean="0"/>
          </a:p>
          <a:p>
            <a:r>
              <a:rPr lang="en-US" altLang="cs-CZ" dirty="0" smtClean="0"/>
              <a:t>Absolute water deficit</a:t>
            </a:r>
          </a:p>
          <a:p>
            <a:r>
              <a:rPr lang="en-US" altLang="cs-CZ" dirty="0" smtClean="0"/>
              <a:t>Hypernatremia correction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457200" y="4221088"/>
            <a:ext cx="8135937" cy="576263"/>
            <a:chOff x="295" y="1570"/>
            <a:chExt cx="5125" cy="363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295" y="1570"/>
              <a:ext cx="5125" cy="363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rgbClr val="8064A2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Trebuchet MS" panose="020B0603020202020204" pitchFamily="34" charset="0"/>
                </a:defRPr>
              </a:lvl2pPr>
              <a:lvl3pPr marL="1143000" indent="-228600" eaLnBrk="0" hangingPunct="0">
                <a:spcBef>
                  <a:spcPts val="400"/>
                </a:spcBef>
                <a:buClr>
                  <a:srgbClr val="8064A2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064A2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Trebuchet MS" panose="020B0603020202020204" pitchFamily="34" charset="0"/>
                </a:defRPr>
              </a:lvl4pPr>
              <a:lvl5pPr marL="2057400" indent="-228600" eaLnBrk="0" hangingPunct="0">
                <a:spcBef>
                  <a:spcPts val="400"/>
                </a:spcBef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 Unicode MS" panose="020B0604020202020204" pitchFamily="34" charset="-128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95" y="1570"/>
              <a:ext cx="3492" cy="363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rgbClr val="8064A2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Trebuchet MS" panose="020B0603020202020204" pitchFamily="34" charset="0"/>
                </a:defRPr>
              </a:lvl2pPr>
              <a:lvl3pPr marL="1143000" indent="-228600" eaLnBrk="0" hangingPunct="0">
                <a:spcBef>
                  <a:spcPts val="400"/>
                </a:spcBef>
                <a:buClr>
                  <a:srgbClr val="8064A2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064A2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Trebuchet MS" panose="020B0603020202020204" pitchFamily="34" charset="0"/>
                </a:defRPr>
              </a:lvl4pPr>
              <a:lvl5pPr marL="2057400" indent="-228600" eaLnBrk="0" hangingPunct="0">
                <a:spcBef>
                  <a:spcPts val="400"/>
                </a:spcBef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 Unicode MS" panose="020B0604020202020204" pitchFamily="34" charset="-128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474" y="1616"/>
              <a:ext cx="2268" cy="2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rgbClr val="8064A2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Trebuchet MS" panose="020B0603020202020204" pitchFamily="34" charset="0"/>
                </a:defRPr>
              </a:lvl2pPr>
              <a:lvl3pPr marL="1143000" indent="-228600" eaLnBrk="0" hangingPunct="0">
                <a:spcBef>
                  <a:spcPts val="400"/>
                </a:spcBef>
                <a:buClr>
                  <a:srgbClr val="8064A2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064A2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Trebuchet MS" panose="020B0603020202020204" pitchFamily="34" charset="0"/>
                </a:defRPr>
              </a:lvl4pPr>
              <a:lvl5pPr marL="2057400" indent="-228600" eaLnBrk="0" hangingPunct="0">
                <a:spcBef>
                  <a:spcPts val="400"/>
                </a:spcBef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800" b="1">
                  <a:latin typeface="Arial Unicode MS" panose="020B0604020202020204" pitchFamily="34" charset="-128"/>
                </a:rPr>
                <a:t>ICT 40%</a:t>
              </a: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340" y="1616"/>
              <a:ext cx="1134" cy="27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rgbClr val="8064A2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Trebuchet MS" panose="020B0603020202020204" pitchFamily="34" charset="0"/>
                </a:defRPr>
              </a:lvl2pPr>
              <a:lvl3pPr marL="1143000" indent="-228600" eaLnBrk="0" hangingPunct="0">
                <a:spcBef>
                  <a:spcPts val="400"/>
                </a:spcBef>
                <a:buClr>
                  <a:srgbClr val="8064A2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064A2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Trebuchet MS" panose="020B0603020202020204" pitchFamily="34" charset="0"/>
                </a:defRPr>
              </a:lvl4pPr>
              <a:lvl5pPr marL="2057400" indent="-228600" eaLnBrk="0" hangingPunct="0">
                <a:spcBef>
                  <a:spcPts val="400"/>
                </a:spcBef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800">
                  <a:latin typeface="Arial Unicode MS" panose="020B0604020202020204" pitchFamily="34" charset="-128"/>
                </a:rPr>
                <a:t>        </a:t>
              </a:r>
              <a:r>
                <a:rPr lang="cs-CZ" altLang="cs-CZ" sz="1800" b="1">
                  <a:latin typeface="Arial Unicode MS" panose="020B0604020202020204" pitchFamily="34" charset="-128"/>
                </a:rPr>
                <a:t>ECT 20%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385" y="1661"/>
              <a:ext cx="318" cy="18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rgbClr val="8064A2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Trebuchet MS" panose="020B0603020202020204" pitchFamily="34" charset="0"/>
                </a:defRPr>
              </a:lvl2pPr>
              <a:lvl3pPr marL="1143000" indent="-228600" eaLnBrk="0" hangingPunct="0">
                <a:spcBef>
                  <a:spcPts val="400"/>
                </a:spcBef>
                <a:buClr>
                  <a:srgbClr val="8064A2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064A2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Trebuchet MS" panose="020B0603020202020204" pitchFamily="34" charset="0"/>
                </a:defRPr>
              </a:lvl4pPr>
              <a:lvl5pPr marL="2057400" indent="-228600" eaLnBrk="0" hangingPunct="0">
                <a:spcBef>
                  <a:spcPts val="400"/>
                </a:spcBef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800" b="1">
                  <a:latin typeface="Arial Unicode MS" panose="020B0604020202020204" pitchFamily="34" charset="-128"/>
                </a:rPr>
                <a:t>4%</a:t>
              </a:r>
            </a:p>
          </p:txBody>
        </p:sp>
      </p:grpSp>
      <p:sp>
        <p:nvSpPr>
          <p:cNvPr id="10" name="AutoShape 10"/>
          <p:cNvSpPr>
            <a:spLocks/>
          </p:cNvSpPr>
          <p:nvPr/>
        </p:nvSpPr>
        <p:spPr bwMode="auto">
          <a:xfrm rot="16200000">
            <a:off x="3048793" y="2398163"/>
            <a:ext cx="360363" cy="5472113"/>
          </a:xfrm>
          <a:prstGeom prst="leftBrace">
            <a:avLst>
              <a:gd name="adj1" fmla="val 126542"/>
              <a:gd name="adj2" fmla="val 50014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8064A2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Arial Unicode MS" panose="020B0604020202020204" pitchFamily="34" charset="-128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2043397" y="5471088"/>
            <a:ext cx="23711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8064A2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 smtClean="0">
                <a:latin typeface="Arial Unicode MS" panose="020B0604020202020204" pitchFamily="34" charset="-128"/>
              </a:rPr>
              <a:t>Distribution volume</a:t>
            </a:r>
            <a:endParaRPr lang="cs-CZ" altLang="cs-CZ" sz="2000" b="1" dirty="0">
              <a:latin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2301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Crystaloids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Fast leak into the ECT compartment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Substitution has to be 4x higher than the deficit (</a:t>
            </a:r>
            <a:r>
              <a:rPr lang="cs-CZ" dirty="0" smtClean="0">
                <a:latin typeface="+mj-lt"/>
              </a:rPr>
              <a:t>...recently </a:t>
            </a:r>
            <a:r>
              <a:rPr lang="en-US" dirty="0" smtClean="0">
                <a:latin typeface="+mj-lt"/>
              </a:rPr>
              <a:t>questioned) </a:t>
            </a:r>
            <a:r>
              <a:rPr lang="en-US" b="1" dirty="0" smtClean="0">
                <a:latin typeface="+mj-lt"/>
                <a:cs typeface="Arial" charset="0"/>
              </a:rPr>
              <a:t>→ swellings</a:t>
            </a:r>
          </a:p>
          <a:p>
            <a:endParaRPr lang="cs-CZ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457200" y="4293096"/>
            <a:ext cx="8135937" cy="576263"/>
            <a:chOff x="295" y="1570"/>
            <a:chExt cx="5125" cy="363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295" y="1570"/>
              <a:ext cx="5125" cy="363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rgbClr val="8064A2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Trebuchet MS" panose="020B0603020202020204" pitchFamily="34" charset="0"/>
                </a:defRPr>
              </a:lvl2pPr>
              <a:lvl3pPr marL="1143000" indent="-228600" eaLnBrk="0" hangingPunct="0">
                <a:spcBef>
                  <a:spcPts val="400"/>
                </a:spcBef>
                <a:buClr>
                  <a:srgbClr val="8064A2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064A2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Trebuchet MS" panose="020B0603020202020204" pitchFamily="34" charset="0"/>
                </a:defRPr>
              </a:lvl4pPr>
              <a:lvl5pPr marL="2057400" indent="-228600" eaLnBrk="0" hangingPunct="0">
                <a:spcBef>
                  <a:spcPts val="400"/>
                </a:spcBef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 Unicode MS" panose="020B0604020202020204" pitchFamily="34" charset="-128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95" y="1570"/>
              <a:ext cx="3492" cy="363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rgbClr val="8064A2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Trebuchet MS" panose="020B0603020202020204" pitchFamily="34" charset="0"/>
                </a:defRPr>
              </a:lvl2pPr>
              <a:lvl3pPr marL="1143000" indent="-228600" eaLnBrk="0" hangingPunct="0">
                <a:spcBef>
                  <a:spcPts val="400"/>
                </a:spcBef>
                <a:buClr>
                  <a:srgbClr val="8064A2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064A2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Trebuchet MS" panose="020B0603020202020204" pitchFamily="34" charset="0"/>
                </a:defRPr>
              </a:lvl4pPr>
              <a:lvl5pPr marL="2057400" indent="-228600" eaLnBrk="0" hangingPunct="0">
                <a:spcBef>
                  <a:spcPts val="400"/>
                </a:spcBef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 Unicode MS" panose="020B0604020202020204" pitchFamily="34" charset="-128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474" y="1616"/>
              <a:ext cx="2268" cy="2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rgbClr val="8064A2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Trebuchet MS" panose="020B0603020202020204" pitchFamily="34" charset="0"/>
                </a:defRPr>
              </a:lvl2pPr>
              <a:lvl3pPr marL="1143000" indent="-228600" eaLnBrk="0" hangingPunct="0">
                <a:spcBef>
                  <a:spcPts val="400"/>
                </a:spcBef>
                <a:buClr>
                  <a:srgbClr val="8064A2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064A2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Trebuchet MS" panose="020B0603020202020204" pitchFamily="34" charset="0"/>
                </a:defRPr>
              </a:lvl4pPr>
              <a:lvl5pPr marL="2057400" indent="-228600" eaLnBrk="0" hangingPunct="0">
                <a:spcBef>
                  <a:spcPts val="400"/>
                </a:spcBef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800" b="1">
                  <a:latin typeface="Arial Unicode MS" panose="020B0604020202020204" pitchFamily="34" charset="-128"/>
                </a:rPr>
                <a:t>ICT 40%</a:t>
              </a: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340" y="1616"/>
              <a:ext cx="1134" cy="27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rgbClr val="8064A2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Trebuchet MS" panose="020B0603020202020204" pitchFamily="34" charset="0"/>
                </a:defRPr>
              </a:lvl2pPr>
              <a:lvl3pPr marL="1143000" indent="-228600" eaLnBrk="0" hangingPunct="0">
                <a:spcBef>
                  <a:spcPts val="400"/>
                </a:spcBef>
                <a:buClr>
                  <a:srgbClr val="8064A2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064A2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Trebuchet MS" panose="020B0603020202020204" pitchFamily="34" charset="0"/>
                </a:defRPr>
              </a:lvl4pPr>
              <a:lvl5pPr marL="2057400" indent="-228600" eaLnBrk="0" hangingPunct="0">
                <a:spcBef>
                  <a:spcPts val="400"/>
                </a:spcBef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800">
                  <a:latin typeface="Arial Unicode MS" panose="020B0604020202020204" pitchFamily="34" charset="-128"/>
                </a:rPr>
                <a:t>        </a:t>
              </a:r>
              <a:r>
                <a:rPr lang="cs-CZ" altLang="cs-CZ" sz="1800" b="1">
                  <a:latin typeface="Arial Unicode MS" panose="020B0604020202020204" pitchFamily="34" charset="-128"/>
                </a:rPr>
                <a:t>ECT 20%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385" y="1661"/>
              <a:ext cx="318" cy="18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rgbClr val="8064A2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Trebuchet MS" panose="020B0603020202020204" pitchFamily="34" charset="0"/>
                </a:defRPr>
              </a:lvl2pPr>
              <a:lvl3pPr marL="1143000" indent="-228600" eaLnBrk="0" hangingPunct="0">
                <a:spcBef>
                  <a:spcPts val="400"/>
                </a:spcBef>
                <a:buClr>
                  <a:srgbClr val="8064A2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064A2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Trebuchet MS" panose="020B0603020202020204" pitchFamily="34" charset="0"/>
                </a:defRPr>
              </a:lvl4pPr>
              <a:lvl5pPr marL="2057400" indent="-228600" eaLnBrk="0" hangingPunct="0">
                <a:spcBef>
                  <a:spcPts val="400"/>
                </a:spcBef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800" b="1">
                  <a:latin typeface="Arial Unicode MS" panose="020B0604020202020204" pitchFamily="34" charset="-128"/>
                </a:rPr>
                <a:t>4%</a:t>
              </a:r>
            </a:p>
          </p:txBody>
        </p:sp>
      </p:grpSp>
      <p:sp>
        <p:nvSpPr>
          <p:cNvPr id="10" name="AutoShape 10"/>
          <p:cNvSpPr>
            <a:spLocks/>
          </p:cNvSpPr>
          <p:nvPr/>
        </p:nvSpPr>
        <p:spPr bwMode="auto">
          <a:xfrm rot="16200000">
            <a:off x="1177131" y="4327313"/>
            <a:ext cx="360363" cy="1800225"/>
          </a:xfrm>
          <a:prstGeom prst="leftBrace">
            <a:avLst>
              <a:gd name="adj1" fmla="val 41630"/>
              <a:gd name="adj2" fmla="val 50014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8064A2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Arial Unicode MS" panose="020B0604020202020204" pitchFamily="34" charset="-128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23528" y="5543586"/>
            <a:ext cx="23711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8064A2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 smtClean="0">
                <a:latin typeface="Arial Unicode MS" panose="020B0604020202020204" pitchFamily="34" charset="-128"/>
              </a:rPr>
              <a:t>Distribution volume</a:t>
            </a:r>
            <a:endParaRPr lang="cs-CZ" altLang="cs-CZ" sz="2000" b="1" dirty="0">
              <a:latin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194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Coloids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cs-CZ" dirty="0" smtClean="0"/>
              <a:t>Do not leave the intravascular compartment</a:t>
            </a:r>
          </a:p>
          <a:p>
            <a:r>
              <a:rPr lang="en-US" altLang="cs-CZ" dirty="0" smtClean="0"/>
              <a:t>Equal the deficit </a:t>
            </a:r>
          </a:p>
          <a:p>
            <a:r>
              <a:rPr lang="en-US" altLang="cs-CZ" dirty="0" smtClean="0"/>
              <a:t>Adverse reactions, contraindication – sepsis – renal damage</a:t>
            </a:r>
          </a:p>
          <a:p>
            <a:r>
              <a:rPr lang="en-US" altLang="cs-CZ" dirty="0" smtClean="0"/>
              <a:t>Good for acute blood loss</a:t>
            </a:r>
            <a:endParaRPr lang="en-US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457200" y="4509120"/>
            <a:ext cx="8135937" cy="576263"/>
            <a:chOff x="295" y="1570"/>
            <a:chExt cx="5125" cy="363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295" y="1570"/>
              <a:ext cx="5125" cy="363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rgbClr val="8064A2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Trebuchet MS" panose="020B0603020202020204" pitchFamily="34" charset="0"/>
                </a:defRPr>
              </a:lvl2pPr>
              <a:lvl3pPr marL="1143000" indent="-228600" eaLnBrk="0" hangingPunct="0">
                <a:spcBef>
                  <a:spcPts val="400"/>
                </a:spcBef>
                <a:buClr>
                  <a:srgbClr val="8064A2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064A2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Trebuchet MS" panose="020B0603020202020204" pitchFamily="34" charset="0"/>
                </a:defRPr>
              </a:lvl4pPr>
              <a:lvl5pPr marL="2057400" indent="-228600" eaLnBrk="0" hangingPunct="0">
                <a:spcBef>
                  <a:spcPts val="400"/>
                </a:spcBef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 Unicode MS" panose="020B0604020202020204" pitchFamily="34" charset="-128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95" y="1570"/>
              <a:ext cx="3492" cy="363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rgbClr val="8064A2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Trebuchet MS" panose="020B0603020202020204" pitchFamily="34" charset="0"/>
                </a:defRPr>
              </a:lvl2pPr>
              <a:lvl3pPr marL="1143000" indent="-228600" eaLnBrk="0" hangingPunct="0">
                <a:spcBef>
                  <a:spcPts val="400"/>
                </a:spcBef>
                <a:buClr>
                  <a:srgbClr val="8064A2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064A2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Trebuchet MS" panose="020B0603020202020204" pitchFamily="34" charset="0"/>
                </a:defRPr>
              </a:lvl4pPr>
              <a:lvl5pPr marL="2057400" indent="-228600" eaLnBrk="0" hangingPunct="0">
                <a:spcBef>
                  <a:spcPts val="400"/>
                </a:spcBef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 Unicode MS" panose="020B0604020202020204" pitchFamily="34" charset="-128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474" y="1616"/>
              <a:ext cx="2268" cy="2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rgbClr val="8064A2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Trebuchet MS" panose="020B0603020202020204" pitchFamily="34" charset="0"/>
                </a:defRPr>
              </a:lvl2pPr>
              <a:lvl3pPr marL="1143000" indent="-228600" eaLnBrk="0" hangingPunct="0">
                <a:spcBef>
                  <a:spcPts val="400"/>
                </a:spcBef>
                <a:buClr>
                  <a:srgbClr val="8064A2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064A2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Trebuchet MS" panose="020B0603020202020204" pitchFamily="34" charset="0"/>
                </a:defRPr>
              </a:lvl4pPr>
              <a:lvl5pPr marL="2057400" indent="-228600" eaLnBrk="0" hangingPunct="0">
                <a:spcBef>
                  <a:spcPts val="400"/>
                </a:spcBef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800" b="1">
                  <a:latin typeface="Arial Unicode MS" panose="020B0604020202020204" pitchFamily="34" charset="-128"/>
                </a:rPr>
                <a:t>ICT 40%</a:t>
              </a: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340" y="1616"/>
              <a:ext cx="1134" cy="27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rgbClr val="8064A2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Trebuchet MS" panose="020B0603020202020204" pitchFamily="34" charset="0"/>
                </a:defRPr>
              </a:lvl2pPr>
              <a:lvl3pPr marL="1143000" indent="-228600" eaLnBrk="0" hangingPunct="0">
                <a:spcBef>
                  <a:spcPts val="400"/>
                </a:spcBef>
                <a:buClr>
                  <a:srgbClr val="8064A2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064A2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Trebuchet MS" panose="020B0603020202020204" pitchFamily="34" charset="0"/>
                </a:defRPr>
              </a:lvl4pPr>
              <a:lvl5pPr marL="2057400" indent="-228600" eaLnBrk="0" hangingPunct="0">
                <a:spcBef>
                  <a:spcPts val="400"/>
                </a:spcBef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800">
                  <a:latin typeface="Arial Unicode MS" panose="020B0604020202020204" pitchFamily="34" charset="-128"/>
                </a:rPr>
                <a:t>        </a:t>
              </a:r>
              <a:r>
                <a:rPr lang="cs-CZ" altLang="cs-CZ" sz="1800" b="1">
                  <a:latin typeface="Arial Unicode MS" panose="020B0604020202020204" pitchFamily="34" charset="-128"/>
                </a:rPr>
                <a:t>ECT 20%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385" y="1661"/>
              <a:ext cx="318" cy="18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rgbClr val="8064A2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Trebuchet MS" panose="020B0603020202020204" pitchFamily="34" charset="0"/>
                </a:defRPr>
              </a:lvl2pPr>
              <a:lvl3pPr marL="1143000" indent="-228600" eaLnBrk="0" hangingPunct="0">
                <a:spcBef>
                  <a:spcPts val="400"/>
                </a:spcBef>
                <a:buClr>
                  <a:srgbClr val="8064A2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064A2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Trebuchet MS" panose="020B0603020202020204" pitchFamily="34" charset="0"/>
                </a:defRPr>
              </a:lvl4pPr>
              <a:lvl5pPr marL="2057400" indent="-228600" eaLnBrk="0" hangingPunct="0">
                <a:spcBef>
                  <a:spcPts val="400"/>
                </a:spcBef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800" b="1">
                  <a:latin typeface="Arial Unicode MS" panose="020B0604020202020204" pitchFamily="34" charset="-128"/>
                </a:rPr>
                <a:t>4%</a:t>
              </a:r>
            </a:p>
          </p:txBody>
        </p:sp>
      </p:grpSp>
      <p:sp>
        <p:nvSpPr>
          <p:cNvPr id="10" name="AutoShape 10"/>
          <p:cNvSpPr>
            <a:spLocks/>
          </p:cNvSpPr>
          <p:nvPr/>
        </p:nvSpPr>
        <p:spPr bwMode="auto">
          <a:xfrm rot="16200000">
            <a:off x="671512" y="5173972"/>
            <a:ext cx="360363" cy="503238"/>
          </a:xfrm>
          <a:prstGeom prst="leftBrace">
            <a:avLst>
              <a:gd name="adj1" fmla="val 11637"/>
              <a:gd name="adj2" fmla="val 50014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8064A2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Arial Unicode MS" panose="020B0604020202020204" pitchFamily="34" charset="-128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457200" y="5765007"/>
            <a:ext cx="23711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8064A2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 smtClean="0">
                <a:latin typeface="Arial Unicode MS" panose="020B0604020202020204" pitchFamily="34" charset="-128"/>
              </a:rPr>
              <a:t>Distribution volume</a:t>
            </a:r>
            <a:endParaRPr lang="cs-CZ" altLang="cs-CZ" sz="2000" b="1" dirty="0">
              <a:latin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1817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Blood products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cs-CZ" sz="2800" dirty="0" smtClean="0"/>
              <a:t>Only for blood loss corrections</a:t>
            </a:r>
          </a:p>
          <a:p>
            <a:endParaRPr lang="en-US" altLang="cs-CZ" sz="2800" dirty="0" smtClean="0"/>
          </a:p>
          <a:p>
            <a:r>
              <a:rPr lang="en-US" altLang="cs-CZ" sz="2800" dirty="0" smtClean="0"/>
              <a:t>5% albumin – natural colloid</a:t>
            </a:r>
          </a:p>
          <a:p>
            <a:pPr lvl="1"/>
            <a:r>
              <a:rPr lang="en-US" altLang="cs-CZ" sz="2400" dirty="0" smtClean="0"/>
              <a:t>expensive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293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Fluid resuscitation goals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cs-CZ" dirty="0" smtClean="0"/>
              <a:t>Blood pressure, heart rate</a:t>
            </a:r>
          </a:p>
          <a:p>
            <a:pPr>
              <a:lnSpc>
                <a:spcPct val="90000"/>
              </a:lnSpc>
            </a:pPr>
            <a:r>
              <a:rPr lang="en-US" altLang="cs-CZ" dirty="0" smtClean="0"/>
              <a:t>Centralization reversal</a:t>
            </a:r>
          </a:p>
          <a:p>
            <a:pPr>
              <a:lnSpc>
                <a:spcPct val="90000"/>
              </a:lnSpc>
            </a:pPr>
            <a:r>
              <a:rPr lang="en-US" altLang="cs-CZ" dirty="0" smtClean="0"/>
              <a:t>diuresis</a:t>
            </a:r>
          </a:p>
          <a:p>
            <a:pPr>
              <a:lnSpc>
                <a:spcPct val="90000"/>
              </a:lnSpc>
            </a:pPr>
            <a:r>
              <a:rPr lang="en-US" altLang="cs-CZ" dirty="0" smtClean="0"/>
              <a:t>Decrease of the PPV / SVV</a:t>
            </a:r>
          </a:p>
          <a:p>
            <a:pPr>
              <a:lnSpc>
                <a:spcPct val="90000"/>
              </a:lnSpc>
            </a:pPr>
            <a:r>
              <a:rPr lang="en-US" altLang="cs-CZ" dirty="0" err="1" smtClean="0"/>
              <a:t>Sc</a:t>
            </a:r>
            <a:r>
              <a:rPr lang="en-US" altLang="cs-CZ" dirty="0" smtClean="0"/>
              <a:t>(v)O2 a lactate normalization</a:t>
            </a:r>
          </a:p>
          <a:p>
            <a:pPr>
              <a:lnSpc>
                <a:spcPct val="90000"/>
              </a:lnSpc>
            </a:pPr>
            <a:endParaRPr lang="en-US" altLang="cs-CZ" dirty="0" smtClean="0"/>
          </a:p>
          <a:p>
            <a:pPr>
              <a:lnSpc>
                <a:spcPct val="90000"/>
              </a:lnSpc>
            </a:pPr>
            <a:r>
              <a:rPr lang="en-US" altLang="cs-CZ" dirty="0" smtClean="0"/>
              <a:t>Filling pressures(CVP, PAOP) not a good target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862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Acute bleeding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Blood loss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cs-CZ" altLang="cs-CZ" b="1" dirty="0" smtClean="0"/>
              <a:t>15</a:t>
            </a:r>
            <a:r>
              <a:rPr lang="cs-CZ" altLang="cs-CZ" b="1" dirty="0"/>
              <a:t>%</a:t>
            </a:r>
            <a:r>
              <a:rPr lang="cs-CZ" altLang="cs-CZ" dirty="0"/>
              <a:t> (750 ml) </a:t>
            </a:r>
            <a:r>
              <a:rPr lang="cs-CZ" altLang="cs-CZ" dirty="0" smtClean="0"/>
              <a:t>well compensated</a:t>
            </a:r>
            <a:endParaRPr lang="en-US" altLang="cs-CZ" b="1" dirty="0"/>
          </a:p>
          <a:p>
            <a:endParaRPr lang="cs-CZ" altLang="cs-CZ" dirty="0" smtClean="0"/>
          </a:p>
          <a:p>
            <a:r>
              <a:rPr lang="cs-CZ" altLang="cs-CZ" b="1" dirty="0" smtClean="0"/>
              <a:t>30</a:t>
            </a:r>
            <a:r>
              <a:rPr lang="cs-CZ" altLang="cs-CZ" b="1" dirty="0"/>
              <a:t>%</a:t>
            </a:r>
            <a:r>
              <a:rPr lang="cs-CZ" altLang="cs-CZ" dirty="0"/>
              <a:t> (1,5 l) – </a:t>
            </a:r>
            <a:r>
              <a:rPr lang="cs-CZ" altLang="cs-CZ" dirty="0" smtClean="0"/>
              <a:t>tachycardia, oliguria, normotension –  </a:t>
            </a:r>
            <a:r>
              <a:rPr lang="cs-CZ" altLang="cs-CZ" b="1" dirty="0" smtClean="0"/>
              <a:t>however  </a:t>
            </a:r>
            <a:r>
              <a:rPr lang="cs-CZ" altLang="cs-CZ" b="1" dirty="0" smtClean="0">
                <a:cs typeface="Arial" panose="020B0604020202020204" pitchFamily="34" charset="0"/>
              </a:rPr>
              <a:t>↓ </a:t>
            </a:r>
            <a:r>
              <a:rPr lang="cs-CZ" altLang="cs-CZ" b="1" dirty="0" smtClean="0"/>
              <a:t>organ perfussion</a:t>
            </a:r>
            <a:r>
              <a:rPr lang="en-US" altLang="cs-CZ" b="1" dirty="0" smtClean="0"/>
              <a:t>!</a:t>
            </a:r>
            <a:endParaRPr lang="cs-CZ" altLang="cs-CZ" b="1" dirty="0"/>
          </a:p>
          <a:p>
            <a:endParaRPr lang="cs-CZ" altLang="cs-CZ" dirty="0" smtClean="0"/>
          </a:p>
          <a:p>
            <a:r>
              <a:rPr lang="cs-CZ" altLang="cs-CZ" dirty="0" smtClean="0"/>
              <a:t>More than</a:t>
            </a:r>
            <a:r>
              <a:rPr lang="cs-CZ" altLang="cs-CZ" b="1" dirty="0" smtClean="0"/>
              <a:t> </a:t>
            </a:r>
            <a:r>
              <a:rPr lang="cs-CZ" altLang="cs-CZ" b="1" dirty="0"/>
              <a:t>30%</a:t>
            </a:r>
            <a:r>
              <a:rPr lang="cs-CZ" altLang="cs-CZ" dirty="0"/>
              <a:t>: </a:t>
            </a:r>
            <a:r>
              <a:rPr lang="cs-CZ" altLang="cs-CZ" dirty="0" smtClean="0"/>
              <a:t>hypotension, tachycardia, oligo-anuria, ...</a:t>
            </a:r>
            <a:endParaRPr lang="cs-CZ" altLang="cs-CZ" b="1" dirty="0"/>
          </a:p>
          <a:p>
            <a:pPr>
              <a:buNone/>
            </a:pPr>
            <a:r>
              <a:rPr lang="cs-CZ" altLang="cs-CZ" b="1" dirty="0"/>
              <a:t>   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fractures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altLang="cs-CZ" dirty="0" smtClean="0"/>
              <a:t>pelvis </a:t>
            </a:r>
            <a:r>
              <a:rPr lang="cs-CZ" altLang="cs-CZ" dirty="0"/>
              <a:t>(5000ml)</a:t>
            </a:r>
          </a:p>
          <a:p>
            <a:r>
              <a:rPr lang="cs-CZ" altLang="cs-CZ" dirty="0" smtClean="0"/>
              <a:t>femur </a:t>
            </a:r>
            <a:r>
              <a:rPr lang="cs-CZ" altLang="cs-CZ" dirty="0"/>
              <a:t>(2000ml)</a:t>
            </a:r>
          </a:p>
          <a:p>
            <a:r>
              <a:rPr lang="cs-CZ" altLang="cs-CZ" dirty="0" smtClean="0"/>
              <a:t>tibia </a:t>
            </a:r>
            <a:r>
              <a:rPr lang="cs-CZ" altLang="cs-CZ" dirty="0"/>
              <a:t>(1000 ml)</a:t>
            </a:r>
          </a:p>
          <a:p>
            <a:r>
              <a:rPr lang="cs-CZ" altLang="cs-CZ" dirty="0" smtClean="0"/>
              <a:t>humerus </a:t>
            </a:r>
            <a:r>
              <a:rPr lang="cs-CZ" altLang="cs-CZ" dirty="0"/>
              <a:t>(800 ml)</a:t>
            </a:r>
          </a:p>
          <a:p>
            <a:r>
              <a:rPr lang="cs-CZ" altLang="cs-CZ" dirty="0" smtClean="0"/>
              <a:t>radius </a:t>
            </a:r>
            <a:r>
              <a:rPr lang="cs-CZ" altLang="cs-CZ" dirty="0"/>
              <a:t>(400ml)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324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Treatment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 smtClean="0"/>
              <a:t>Basic approach ... ABCD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Stop the bleeding</a:t>
            </a:r>
          </a:p>
          <a:p>
            <a:pPr>
              <a:lnSpc>
                <a:spcPct val="90000"/>
              </a:lnSpc>
              <a:defRPr/>
            </a:pPr>
            <a:r>
              <a:rPr lang="cs-CZ" dirty="0" smtClean="0"/>
              <a:t>Give </a:t>
            </a:r>
            <a:r>
              <a:rPr lang="en-US" dirty="0" err="1" smtClean="0"/>
              <a:t>i.v.</a:t>
            </a:r>
            <a:r>
              <a:rPr lang="en-US" dirty="0" smtClean="0"/>
              <a:t> Fluids + catecholamine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Blood</a:t>
            </a:r>
            <a:r>
              <a:rPr lang="cs-CZ" dirty="0" smtClean="0"/>
              <a:t>: </a:t>
            </a:r>
            <a:r>
              <a:rPr lang="en-US" dirty="0" smtClean="0"/>
              <a:t>type O- (4 immediately available), after 30 minutes type matched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Fresh frozen plasma 1:1 with erythrocytes</a:t>
            </a:r>
          </a:p>
          <a:p>
            <a:pPr>
              <a:defRPr/>
            </a:pPr>
            <a:r>
              <a:rPr lang="cs-CZ" dirty="0"/>
              <a:t>T</a:t>
            </a:r>
            <a:r>
              <a:rPr lang="en-US" dirty="0" err="1" smtClean="0"/>
              <a:t>arget</a:t>
            </a:r>
            <a:r>
              <a:rPr lang="en-US" dirty="0" smtClean="0"/>
              <a:t> </a:t>
            </a:r>
            <a:r>
              <a:rPr lang="en-US" dirty="0" err="1" smtClean="0"/>
              <a:t>Hb</a:t>
            </a:r>
            <a:r>
              <a:rPr lang="en-US" dirty="0" smtClean="0"/>
              <a:t> 70-90 g/l, CNS trauma 100g/l</a:t>
            </a:r>
          </a:p>
          <a:p>
            <a:pPr>
              <a:defRPr/>
            </a:pPr>
            <a:r>
              <a:rPr lang="en-US" dirty="0" smtClean="0"/>
              <a:t>Thrombocytes 50 – 100 tis/</a:t>
            </a:r>
            <a:r>
              <a:rPr lang="en-US" dirty="0" err="1" smtClean="0"/>
              <a:t>ul</a:t>
            </a:r>
            <a:endParaRPr lang="en-US" dirty="0" smtClean="0"/>
          </a:p>
          <a:p>
            <a:pPr>
              <a:defRPr/>
            </a:pPr>
            <a:r>
              <a:rPr lang="cs-CZ" dirty="0"/>
              <a:t>F</a:t>
            </a:r>
            <a:r>
              <a:rPr lang="en-US" dirty="0" err="1" smtClean="0"/>
              <a:t>ibrinogen</a:t>
            </a:r>
            <a:r>
              <a:rPr lang="en-US" dirty="0" smtClean="0"/>
              <a:t> 1,5 g/l</a:t>
            </a:r>
          </a:p>
          <a:p>
            <a:pPr>
              <a:defRPr/>
            </a:pPr>
            <a:r>
              <a:rPr lang="cs-CZ" dirty="0" smtClean="0"/>
              <a:t>P</a:t>
            </a:r>
            <a:r>
              <a:rPr lang="en-US" dirty="0" err="1" smtClean="0"/>
              <a:t>revent</a:t>
            </a:r>
            <a:r>
              <a:rPr lang="en-US" dirty="0" smtClean="0"/>
              <a:t> hypothermia</a:t>
            </a:r>
            <a:r>
              <a:rPr lang="cs-CZ" dirty="0" smtClean="0"/>
              <a:t>, hypotension</a:t>
            </a:r>
            <a:r>
              <a:rPr lang="en-US" dirty="0" smtClean="0"/>
              <a:t> a</a:t>
            </a:r>
            <a:r>
              <a:rPr lang="cs-CZ" dirty="0" smtClean="0"/>
              <a:t>nd</a:t>
            </a:r>
            <a:r>
              <a:rPr lang="en-US" dirty="0" smtClean="0"/>
              <a:t> acidosis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809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5536" y="2276872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2. Cardiogenic shock/ AIM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0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Shock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90864" cy="4525963"/>
          </a:xfrm>
        </p:spPr>
        <p:txBody>
          <a:bodyPr/>
          <a:lstStyle/>
          <a:p>
            <a:r>
              <a:rPr lang="en-US" dirty="0" smtClean="0"/>
              <a:t>Circulatory failure – supply ≠ demand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1. cardiogenic – pump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2. obstructive – obstruction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3. hypovolemic – filling</a:t>
            </a:r>
          </a:p>
          <a:p>
            <a:r>
              <a:rPr lang="en-US" dirty="0" smtClean="0"/>
              <a:t>4. distributive - shunts</a:t>
            </a:r>
            <a:endParaRPr lang="en-US" dirty="0"/>
          </a:p>
        </p:txBody>
      </p:sp>
      <p:pic>
        <p:nvPicPr>
          <p:cNvPr id="7170" name="Picture 2" descr="http://www.open.edu/openlearnworks/pluginfile.php/4862/mod_oucontent/oucontent/211/none/none/non_com_session1_fig1.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880460"/>
            <a:ext cx="3205692" cy="563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00608" y="3548335"/>
            <a:ext cx="620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dirty="0" smtClean="0"/>
              <a:t>1.</a:t>
            </a:r>
            <a:endParaRPr lang="cs-CZ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332325" y="2564905"/>
            <a:ext cx="6879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/>
              <a:t>2.</a:t>
            </a:r>
            <a:endParaRPr lang="cs-CZ" sz="4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728356" y="5589240"/>
            <a:ext cx="620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dirty="0" smtClean="0"/>
              <a:t>4.</a:t>
            </a:r>
            <a:endParaRPr lang="cs-CZ" sz="4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867275" y="4285860"/>
            <a:ext cx="620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dirty="0" smtClean="0"/>
              <a:t>3.</a:t>
            </a:r>
            <a:endParaRPr lang="cs-CZ" sz="4400" b="1" dirty="0"/>
          </a:p>
        </p:txBody>
      </p:sp>
    </p:spTree>
    <p:extLst>
      <p:ext uri="{BB962C8B-B14F-4D97-AF65-F5344CB8AC3E}">
        <p14:creationId xmlns:p14="http://schemas.microsoft.com/office/powerpoint/2010/main" val="380720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AIM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Myocardial ischemia</a:t>
            </a:r>
          </a:p>
          <a:p>
            <a:pPr marL="0" indent="0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Causes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Increased demand – tachycardia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Low oxygen content – anemia, CO poisoning, hypotension, pulmonary disease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Low coronary artery blood flow</a:t>
            </a:r>
          </a:p>
          <a:p>
            <a:endParaRPr lang="en-US" dirty="0" smtClean="0"/>
          </a:p>
          <a:p>
            <a:r>
              <a:rPr lang="en-US" dirty="0" smtClean="0"/>
              <a:t>90 % low coronary artery flow – coronary atherosclerosis</a:t>
            </a:r>
          </a:p>
          <a:p>
            <a:endParaRPr lang="en-US" b="1" dirty="0" smtClean="0"/>
          </a:p>
          <a:p>
            <a:r>
              <a:rPr lang="en-US" dirty="0" smtClean="0"/>
              <a:t>Transmural ischemia – 3/4 of the myocardial wall (complete closure)</a:t>
            </a:r>
          </a:p>
          <a:p>
            <a:r>
              <a:rPr lang="en-US" dirty="0" smtClean="0"/>
              <a:t>Laminar/</a:t>
            </a:r>
            <a:r>
              <a:rPr lang="en-US" dirty="0" err="1" smtClean="0"/>
              <a:t>subendomyocardial</a:t>
            </a:r>
            <a:r>
              <a:rPr lang="en-US" dirty="0" smtClean="0"/>
              <a:t> – 1/3 of the myocardial wall (partial closure + increased demand)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55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Diagnostics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cs-CZ" dirty="0" smtClean="0"/>
              <a:t>Patinet history/clinical evaluation</a:t>
            </a:r>
          </a:p>
          <a:p>
            <a:pPr marL="514350" indent="-514350">
              <a:buAutoNum type="arabicPeriod"/>
            </a:pPr>
            <a:r>
              <a:rPr lang="cs-CZ" dirty="0" smtClean="0"/>
              <a:t>ECG a Lab</a:t>
            </a:r>
          </a:p>
          <a:p>
            <a:pPr marL="514350" indent="-514350">
              <a:buAutoNum type="arabicPeriod"/>
            </a:pPr>
            <a:r>
              <a:rPr lang="cs-CZ" dirty="0" smtClean="0"/>
              <a:t>ECHO, SCG</a:t>
            </a:r>
            <a:endParaRPr lang="cs-CZ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01053"/>
              </p:ext>
            </p:extLst>
          </p:nvPr>
        </p:nvGraphicFramePr>
        <p:xfrm>
          <a:off x="263927" y="3350488"/>
          <a:ext cx="8422873" cy="27363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1863"/>
                <a:gridCol w="4074488"/>
                <a:gridCol w="2051641"/>
                <a:gridCol w="1364881"/>
              </a:tblGrid>
              <a:tr h="288032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600" b="1" i="1" kern="1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50" noProof="0" dirty="0" smtClean="0">
                          <a:effectLst/>
                        </a:rPr>
                        <a:t> </a:t>
                      </a:r>
                      <a:endParaRPr lang="en-US" sz="1600" b="1" i="1" kern="15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50" noProof="0" dirty="0" smtClean="0">
                          <a:effectLst/>
                        </a:rPr>
                        <a:t>STEMI</a:t>
                      </a:r>
                      <a:endParaRPr lang="en-US" sz="1600" b="1" i="1" kern="15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50" noProof="0" dirty="0" smtClean="0">
                          <a:effectLst/>
                        </a:rPr>
                        <a:t>NSTEMI</a:t>
                      </a:r>
                      <a:endParaRPr lang="en-US" sz="1600" b="1" i="1" kern="15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50" noProof="0" dirty="0" smtClean="0">
                          <a:effectLst/>
                        </a:rPr>
                        <a:t>AP</a:t>
                      </a:r>
                      <a:endParaRPr lang="en-US" sz="1600" b="1" i="1" kern="15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50" noProof="0" dirty="0" smtClean="0">
                          <a:effectLst/>
                        </a:rPr>
                        <a:t>History</a:t>
                      </a:r>
                      <a:endParaRPr lang="en-US" sz="1600" kern="15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50" noProof="0" dirty="0" smtClean="0">
                          <a:effectLst/>
                        </a:rPr>
                        <a:t>Chest pain</a:t>
                      </a:r>
                      <a:endParaRPr lang="en-US" sz="1600" kern="15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50" noProof="0" dirty="0" smtClean="0">
                          <a:effectLst/>
                        </a:rPr>
                        <a:t>Chest pain</a:t>
                      </a:r>
                      <a:endParaRPr lang="en-US" sz="1600" kern="15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50" noProof="0" dirty="0" smtClean="0">
                          <a:effectLst/>
                        </a:rPr>
                        <a:t>Chest pain</a:t>
                      </a:r>
                      <a:endParaRPr lang="en-US" sz="1600" kern="15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  <a:tr h="8640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50" noProof="0" dirty="0" smtClean="0">
                          <a:effectLst/>
                        </a:rPr>
                        <a:t>ECG</a:t>
                      </a:r>
                      <a:endParaRPr lang="en-US" sz="1600" kern="15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50" noProof="0" dirty="0" smtClean="0">
                          <a:effectLst/>
                        </a:rPr>
                        <a:t>ST elevation at least 2 mm in leads V1–V3 or at least 1 mm in V4–V6, I, </a:t>
                      </a:r>
                      <a:r>
                        <a:rPr lang="en-US" sz="1600" kern="150" noProof="0" dirty="0" err="1" smtClean="0">
                          <a:effectLst/>
                        </a:rPr>
                        <a:t>aVL</a:t>
                      </a:r>
                      <a:r>
                        <a:rPr lang="en-US" sz="1600" kern="150" noProof="0" dirty="0" smtClean="0">
                          <a:effectLst/>
                        </a:rPr>
                        <a:t>, II, III, </a:t>
                      </a:r>
                      <a:r>
                        <a:rPr lang="en-US" sz="1600" kern="150" noProof="0" dirty="0" err="1" smtClean="0">
                          <a:effectLst/>
                        </a:rPr>
                        <a:t>aVF</a:t>
                      </a:r>
                      <a:r>
                        <a:rPr lang="en-US" sz="1600" kern="150" noProof="0" dirty="0" smtClean="0">
                          <a:effectLst/>
                        </a:rPr>
                        <a:t>.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600" kern="150" noProof="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50" noProof="0" dirty="0" smtClean="0">
                          <a:effectLst/>
                        </a:rPr>
                        <a:t>ST elevation in at least two adjacent leads.</a:t>
                      </a:r>
                      <a:br>
                        <a:rPr lang="en-US" sz="1600" kern="150" noProof="0" dirty="0" smtClean="0">
                          <a:effectLst/>
                        </a:rPr>
                      </a:br>
                      <a:r>
                        <a:rPr lang="en-US" sz="1600" kern="150" noProof="0" dirty="0" smtClean="0">
                          <a:effectLst/>
                        </a:rPr>
                        <a:t>New LBBB or (RBBB + LAH, RBBB + LPH).</a:t>
                      </a:r>
                      <a:endParaRPr lang="en-US" sz="1600" kern="15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50" noProof="0" dirty="0" smtClean="0">
                          <a:effectLst/>
                        </a:rPr>
                        <a:t>ST depression at least 1 mm and /or  T wave</a:t>
                      </a:r>
                      <a:r>
                        <a:rPr lang="en-US" sz="1600" kern="150" baseline="0" noProof="0" dirty="0" smtClean="0">
                          <a:effectLst/>
                        </a:rPr>
                        <a:t> inversion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50" noProof="0" dirty="0" smtClean="0">
                          <a:effectLst/>
                        </a:rPr>
                        <a:t/>
                      </a:r>
                      <a:br>
                        <a:rPr lang="en-US" sz="1600" kern="150" noProof="0" dirty="0" smtClean="0">
                          <a:effectLst/>
                        </a:rPr>
                      </a:br>
                      <a:endParaRPr lang="en-US" sz="1600" kern="150" noProof="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600" kern="15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50" noProof="0" dirty="0" smtClean="0">
                          <a:effectLst/>
                        </a:rPr>
                        <a:t>ST depression at least 1 mm and /or  T wave</a:t>
                      </a:r>
                      <a:r>
                        <a:rPr lang="en-US" sz="1600" kern="150" baseline="0" noProof="0" dirty="0" smtClean="0">
                          <a:effectLst/>
                        </a:rPr>
                        <a:t> inversion</a:t>
                      </a:r>
                    </a:p>
                  </a:txBody>
                  <a:tcPr marL="6350" marR="6350" marT="0" marB="0"/>
                </a:tc>
              </a:tr>
              <a:tr h="4091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50" noProof="0" dirty="0" smtClean="0">
                          <a:effectLst/>
                        </a:rPr>
                        <a:t>Lab</a:t>
                      </a:r>
                      <a:endParaRPr lang="en-US" sz="1600" kern="15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50" noProof="0" dirty="0" smtClean="0">
                          <a:effectLst/>
                        </a:rPr>
                        <a:t>Positive TNT</a:t>
                      </a:r>
                      <a:endParaRPr lang="en-US" sz="1600" kern="15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50" noProof="0" dirty="0" smtClean="0">
                          <a:effectLst/>
                        </a:rPr>
                        <a:t>Positive TNT</a:t>
                      </a:r>
                      <a:endParaRPr lang="en-US" sz="1600" kern="15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50" noProof="0" dirty="0" smtClean="0">
                          <a:effectLst/>
                        </a:rPr>
                        <a:t>Negative TNT</a:t>
                      </a:r>
                      <a:endParaRPr lang="en-US" sz="1600" kern="15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737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t"/>
            <a:r>
              <a:rPr lang="cs-CZ" dirty="0" smtClean="0"/>
              <a:t>Localization </a:t>
            </a:r>
            <a:endParaRPr lang="cs-CZ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45878"/>
              </p:ext>
            </p:extLst>
          </p:nvPr>
        </p:nvGraphicFramePr>
        <p:xfrm>
          <a:off x="1403648" y="1556793"/>
          <a:ext cx="6552728" cy="28420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97303"/>
                <a:gridCol w="1955425"/>
              </a:tblGrid>
              <a:tr h="5470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50" noProof="0" dirty="0" err="1" smtClean="0">
                          <a:effectLst/>
                        </a:rPr>
                        <a:t>Anteroseptal</a:t>
                      </a:r>
                      <a:endParaRPr lang="en-US" sz="1800" kern="15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50" noProof="0" dirty="0" smtClean="0">
                          <a:effectLst/>
                        </a:rPr>
                        <a:t>V1-V4</a:t>
                      </a:r>
                      <a:endParaRPr lang="en-US" sz="1800" kern="15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  <a:tr h="7649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50" noProof="0" dirty="0" smtClean="0">
                          <a:effectLst/>
                        </a:rPr>
                        <a:t>Anterolateral</a:t>
                      </a:r>
                      <a:endParaRPr lang="en-US" sz="1800" kern="15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50" noProof="0" dirty="0" smtClean="0">
                          <a:effectLst/>
                        </a:rPr>
                        <a:t>V1-V6</a:t>
                      </a:r>
                      <a:endParaRPr lang="en-US" sz="1800" kern="15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  <a:tr h="7649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50" noProof="0" dirty="0" smtClean="0">
                          <a:effectLst/>
                        </a:rPr>
                        <a:t>Lateral</a:t>
                      </a:r>
                      <a:endParaRPr lang="en-US" sz="1800" kern="15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50" noProof="0" dirty="0" smtClean="0">
                          <a:effectLst/>
                        </a:rPr>
                        <a:t>I, </a:t>
                      </a:r>
                      <a:r>
                        <a:rPr lang="en-US" sz="1800" kern="150" noProof="0" dirty="0" err="1" smtClean="0">
                          <a:effectLst/>
                        </a:rPr>
                        <a:t>aVL</a:t>
                      </a:r>
                      <a:r>
                        <a:rPr lang="en-US" sz="1800" kern="150" noProof="0" dirty="0" smtClean="0">
                          <a:effectLst/>
                        </a:rPr>
                        <a:t>, V5, V6</a:t>
                      </a:r>
                      <a:endParaRPr lang="en-US" sz="1800" kern="15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  <a:tr h="7649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50" noProof="0" dirty="0" smtClean="0">
                          <a:effectLst/>
                        </a:rPr>
                        <a:t>Lower/</a:t>
                      </a:r>
                      <a:r>
                        <a:rPr lang="en-US" sz="1800" kern="150" noProof="0" dirty="0" err="1" smtClean="0">
                          <a:effectLst/>
                        </a:rPr>
                        <a:t>diafragmatic</a:t>
                      </a:r>
                      <a:endParaRPr lang="en-US" sz="1800" kern="15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50" noProof="0" dirty="0" smtClean="0">
                          <a:effectLst/>
                        </a:rPr>
                        <a:t>II, III, </a:t>
                      </a:r>
                      <a:r>
                        <a:rPr lang="en-US" sz="1800" kern="150" noProof="0" dirty="0" err="1" smtClean="0">
                          <a:effectLst/>
                        </a:rPr>
                        <a:t>aVF</a:t>
                      </a:r>
                      <a:endParaRPr lang="en-US" sz="1800" kern="15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77462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Treatment</a:t>
            </a:r>
            <a:endParaRPr lang="cs-CZ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053255"/>
              </p:ext>
            </p:extLst>
          </p:nvPr>
        </p:nvGraphicFramePr>
        <p:xfrm>
          <a:off x="683568" y="1417635"/>
          <a:ext cx="7848872" cy="47082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48872"/>
              </a:tblGrid>
              <a:tr h="467566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kern="150" noProof="0" dirty="0" smtClean="0">
                          <a:effectLst/>
                        </a:rPr>
                        <a:t>Continuous vital signs / ECG</a:t>
                      </a:r>
                      <a:endParaRPr lang="en-US" sz="2000" kern="15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  <a:tr h="467566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kern="150" noProof="0" dirty="0" smtClean="0">
                          <a:effectLst/>
                        </a:rPr>
                        <a:t>IV access</a:t>
                      </a:r>
                      <a:endParaRPr lang="en-US" sz="2000" kern="15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  <a:tr h="500169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kern="150" noProof="0" dirty="0" smtClean="0">
                          <a:effectLst/>
                        </a:rPr>
                        <a:t>Oxygen 4–8 l/min</a:t>
                      </a:r>
                      <a:endParaRPr lang="en-US" sz="2000" kern="15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  <a:tr h="467566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kern="150" noProof="0" dirty="0" smtClean="0">
                          <a:effectLst/>
                        </a:rPr>
                        <a:t>12 lead ECG</a:t>
                      </a:r>
                      <a:endParaRPr lang="en-US" sz="2000" kern="15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  <a:tr h="467566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kern="150" noProof="0" dirty="0" smtClean="0">
                          <a:effectLst/>
                        </a:rPr>
                        <a:t>Blood draw – Lab /TNT</a:t>
                      </a:r>
                      <a:endParaRPr lang="en-US" sz="2000" kern="15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  <a:tr h="467566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kern="150" noProof="0" dirty="0" err="1" smtClean="0">
                          <a:effectLst/>
                        </a:rPr>
                        <a:t>Analgosedation</a:t>
                      </a:r>
                      <a:r>
                        <a:rPr lang="en-US" sz="2000" kern="150" noProof="0" dirty="0" smtClean="0">
                          <a:effectLst/>
                        </a:rPr>
                        <a:t> -</a:t>
                      </a:r>
                      <a:r>
                        <a:rPr lang="en-US" sz="2000" kern="150" baseline="0" noProof="0" dirty="0" smtClean="0">
                          <a:effectLst/>
                        </a:rPr>
                        <a:t> morphine</a:t>
                      </a:r>
                      <a:endParaRPr lang="en-US" sz="2000" kern="15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  <a:tr h="467566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kern="150" noProof="0" dirty="0" smtClean="0">
                          <a:effectLst/>
                        </a:rPr>
                        <a:t>ASA 500 mg </a:t>
                      </a:r>
                      <a:r>
                        <a:rPr lang="en-US" sz="2000" kern="150" noProof="0" dirty="0" err="1" smtClean="0">
                          <a:effectLst/>
                        </a:rPr>
                        <a:t>i.v.</a:t>
                      </a:r>
                      <a:r>
                        <a:rPr lang="en-US" sz="2000" kern="150" noProof="0" dirty="0" smtClean="0">
                          <a:effectLst/>
                        </a:rPr>
                        <a:t>/200–400 mg </a:t>
                      </a:r>
                      <a:r>
                        <a:rPr lang="en-US" sz="2000" kern="150" noProof="0" dirty="0" err="1" smtClean="0">
                          <a:effectLst/>
                        </a:rPr>
                        <a:t>p.o.</a:t>
                      </a:r>
                      <a:endParaRPr lang="en-US" sz="2000" kern="15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  <a:tr h="467566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kern="150" noProof="0" dirty="0" smtClean="0">
                          <a:effectLst/>
                        </a:rPr>
                        <a:t>heparin 5000 j </a:t>
                      </a:r>
                      <a:r>
                        <a:rPr lang="en-US" sz="2000" kern="150" noProof="0" dirty="0" err="1" smtClean="0">
                          <a:effectLst/>
                        </a:rPr>
                        <a:t>i.v.</a:t>
                      </a:r>
                      <a:r>
                        <a:rPr lang="en-US" sz="2000" kern="150" noProof="0" dirty="0" smtClean="0">
                          <a:effectLst/>
                        </a:rPr>
                        <a:t>/enoxaparin 1 mg/kg </a:t>
                      </a:r>
                      <a:r>
                        <a:rPr lang="en-US" sz="2000" kern="150" noProof="0" dirty="0" err="1" smtClean="0">
                          <a:effectLst/>
                        </a:rPr>
                        <a:t>s.c.</a:t>
                      </a:r>
                      <a:r>
                        <a:rPr lang="en-US" sz="2000" kern="150" noProof="0" dirty="0" smtClean="0">
                          <a:effectLst/>
                        </a:rPr>
                        <a:t>/</a:t>
                      </a:r>
                      <a:r>
                        <a:rPr lang="en-US" sz="2000" kern="150" noProof="0" dirty="0" err="1" smtClean="0">
                          <a:effectLst/>
                        </a:rPr>
                        <a:t>i.v.</a:t>
                      </a:r>
                      <a:endParaRPr lang="en-US" sz="2000" kern="15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  <a:tr h="467566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kern="150" noProof="0" dirty="0" err="1" smtClean="0">
                          <a:effectLst/>
                        </a:rPr>
                        <a:t>clopidogrel</a:t>
                      </a:r>
                      <a:r>
                        <a:rPr lang="en-US" sz="2000" kern="150" noProof="0" dirty="0" smtClean="0">
                          <a:effectLst/>
                        </a:rPr>
                        <a:t> 300 </a:t>
                      </a:r>
                      <a:r>
                        <a:rPr lang="en-US" sz="2000" kern="150" noProof="0" dirty="0" err="1" smtClean="0">
                          <a:effectLst/>
                        </a:rPr>
                        <a:t>nebo</a:t>
                      </a:r>
                      <a:r>
                        <a:rPr lang="en-US" sz="2000" kern="150" noProof="0" dirty="0" smtClean="0">
                          <a:effectLst/>
                        </a:rPr>
                        <a:t> 600 mg </a:t>
                      </a:r>
                      <a:r>
                        <a:rPr lang="en-US" sz="2000" kern="150" noProof="0" dirty="0" err="1" smtClean="0">
                          <a:effectLst/>
                        </a:rPr>
                        <a:t>p.o.</a:t>
                      </a:r>
                      <a:endParaRPr lang="en-US" sz="2000" kern="15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  <a:tr h="467566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kern="150" noProof="0" dirty="0" smtClean="0">
                          <a:effectLst/>
                        </a:rPr>
                        <a:t>metoprolol </a:t>
                      </a:r>
                      <a:r>
                        <a:rPr lang="en-US" sz="2000" kern="150" noProof="0" dirty="0" err="1" smtClean="0">
                          <a:effectLst/>
                        </a:rPr>
                        <a:t>i.v.</a:t>
                      </a:r>
                      <a:r>
                        <a:rPr lang="en-US" sz="2000" kern="150" noProof="0" dirty="0" smtClean="0">
                          <a:effectLst/>
                        </a:rPr>
                        <a:t> If tachycardia</a:t>
                      </a:r>
                      <a:endParaRPr lang="en-US" sz="2000" kern="15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289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Cardiogenic Shock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Severe, long-lasting arterial hypotension</a:t>
            </a:r>
          </a:p>
          <a:p>
            <a:pPr lvl="0"/>
            <a:r>
              <a:rPr lang="en-US" dirty="0" smtClean="0"/>
              <a:t>Low CO</a:t>
            </a:r>
          </a:p>
          <a:p>
            <a:pPr lvl="0"/>
            <a:r>
              <a:rPr lang="en-US" dirty="0" smtClean="0"/>
              <a:t>Increased filling pressure CVP/PAOP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Alteration of consciousness, oliguria, cold periphery, sweat, cyanosis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66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Treatment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Most important is to </a:t>
            </a:r>
            <a:r>
              <a:rPr lang="cs-CZ" b="1" dirty="0" smtClean="0">
                <a:solidFill>
                  <a:srgbClr val="FF0000"/>
                </a:solidFill>
              </a:rPr>
              <a:t>increase oxygen supply </a:t>
            </a:r>
            <a:r>
              <a:rPr lang="cs-CZ" dirty="0" smtClean="0"/>
              <a:t>and </a:t>
            </a:r>
            <a:r>
              <a:rPr lang="cs-CZ" b="1" dirty="0" smtClean="0">
                <a:solidFill>
                  <a:srgbClr val="FF0000"/>
                </a:solidFill>
              </a:rPr>
              <a:t>lower oxygen consuption</a:t>
            </a:r>
            <a:r>
              <a:rPr lang="cs-CZ" dirty="0" smtClean="0"/>
              <a:t> by myocardial muscle</a:t>
            </a:r>
          </a:p>
          <a:p>
            <a:endParaRPr lang="cs-CZ" dirty="0"/>
          </a:p>
          <a:p>
            <a:pPr lvl="0"/>
            <a:r>
              <a:rPr lang="cs-CZ" b="1" dirty="0" smtClean="0">
                <a:solidFill>
                  <a:srgbClr val="FF0000"/>
                </a:solidFill>
              </a:rPr>
              <a:t>Preload</a:t>
            </a:r>
            <a:r>
              <a:rPr lang="cs-CZ" dirty="0" smtClean="0"/>
              <a:t> optimalization: diuretics/fluids</a:t>
            </a:r>
            <a:endParaRPr lang="cs-CZ" dirty="0"/>
          </a:p>
          <a:p>
            <a:pPr lvl="0"/>
            <a:r>
              <a:rPr lang="cs-CZ" b="1" dirty="0" smtClean="0">
                <a:solidFill>
                  <a:srgbClr val="FF0000"/>
                </a:solidFill>
              </a:rPr>
              <a:t>Afterload</a:t>
            </a:r>
            <a:r>
              <a:rPr lang="cs-CZ" dirty="0" smtClean="0"/>
              <a:t> optimalization: vasodilatation / cave coronary arthery perfussion </a:t>
            </a:r>
          </a:p>
          <a:p>
            <a:pPr lvl="0"/>
            <a:r>
              <a:rPr lang="cs-CZ" b="1" dirty="0" smtClean="0">
                <a:solidFill>
                  <a:srgbClr val="FF0000"/>
                </a:solidFill>
              </a:rPr>
              <a:t>Inotropy</a:t>
            </a:r>
            <a:r>
              <a:rPr lang="cs-CZ" dirty="0" smtClean="0"/>
              <a:t> </a:t>
            </a:r>
            <a:r>
              <a:rPr lang="cs-CZ" dirty="0"/>
              <a:t>– dobutamin</a:t>
            </a:r>
          </a:p>
          <a:p>
            <a:pPr marL="0" lvl="0" indent="0">
              <a:buNone/>
            </a:pPr>
            <a:endParaRPr lang="cs-CZ" dirty="0"/>
          </a:p>
          <a:p>
            <a:r>
              <a:rPr lang="cs-CZ" dirty="0" smtClean="0"/>
              <a:t>Treatment of the cause </a:t>
            </a:r>
            <a:r>
              <a:rPr lang="cs-CZ" dirty="0"/>
              <a:t>– </a:t>
            </a:r>
            <a:r>
              <a:rPr lang="cs-CZ" dirty="0" smtClean="0"/>
              <a:t>PCI/thrombolysis</a:t>
            </a:r>
            <a:endParaRPr lang="cs-CZ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24432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Avoid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Tachycardia</a:t>
            </a:r>
            <a:r>
              <a:rPr lang="en-US" dirty="0" smtClean="0"/>
              <a:t> – short diastolic phase, increased work load (however, sometimes only chance how to increase CO)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Severe hypotension, hypovolemia, vasodilatation </a:t>
            </a:r>
            <a:r>
              <a:rPr lang="en-US" dirty="0" smtClean="0"/>
              <a:t>– low coronary artery perfusion pressure (</a:t>
            </a:r>
            <a:r>
              <a:rPr lang="en-US" dirty="0" err="1" smtClean="0"/>
              <a:t>Ao</a:t>
            </a:r>
            <a:r>
              <a:rPr lang="en-US" dirty="0" smtClean="0"/>
              <a:t> pressure – EDP LV)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Increased preload/afterload </a:t>
            </a:r>
            <a:r>
              <a:rPr lang="en-US" dirty="0" smtClean="0"/>
              <a:t>– increase of wall tension, work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734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Treatment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dirty="0" smtClean="0">
                <a:solidFill>
                  <a:srgbClr val="FF0000"/>
                </a:solidFill>
              </a:rPr>
              <a:t>Oxygen</a:t>
            </a:r>
            <a:r>
              <a:rPr lang="en-US" dirty="0" smtClean="0"/>
              <a:t> – increase O2 supply</a:t>
            </a:r>
          </a:p>
          <a:p>
            <a:pPr lvl="0"/>
            <a:r>
              <a:rPr lang="en-US" dirty="0" smtClean="0">
                <a:solidFill>
                  <a:srgbClr val="FF0000"/>
                </a:solidFill>
              </a:rPr>
              <a:t>NIV, invasive ventilation </a:t>
            </a:r>
            <a:r>
              <a:rPr lang="en-US" dirty="0" smtClean="0"/>
              <a:t>– oxygenation, decreases preload/afterload</a:t>
            </a:r>
          </a:p>
          <a:p>
            <a:pPr lvl="0"/>
            <a:r>
              <a:rPr lang="en-US" dirty="0" smtClean="0">
                <a:solidFill>
                  <a:srgbClr val="FF0000"/>
                </a:solidFill>
              </a:rPr>
              <a:t>Diuretics/fluids</a:t>
            </a:r>
            <a:r>
              <a:rPr lang="en-US" dirty="0" smtClean="0"/>
              <a:t> – decrease preload, in later phase optimization of preload (fluid challenge/PLR)</a:t>
            </a:r>
          </a:p>
          <a:p>
            <a:pPr lvl="0"/>
            <a:r>
              <a:rPr lang="en-US" dirty="0" smtClean="0">
                <a:solidFill>
                  <a:srgbClr val="FF0000"/>
                </a:solidFill>
              </a:rPr>
              <a:t>Catecholamine</a:t>
            </a:r>
            <a:r>
              <a:rPr lang="en-US" dirty="0" smtClean="0"/>
              <a:t> – norepinephrine for blood pressure, </a:t>
            </a:r>
            <a:r>
              <a:rPr lang="en-US" dirty="0" err="1" smtClean="0"/>
              <a:t>dobutamin</a:t>
            </a:r>
            <a:r>
              <a:rPr lang="en-US" dirty="0" smtClean="0"/>
              <a:t> (</a:t>
            </a:r>
            <a:r>
              <a:rPr lang="en-US" dirty="0" err="1" smtClean="0"/>
              <a:t>milrinon</a:t>
            </a:r>
            <a:r>
              <a:rPr lang="en-US" dirty="0" smtClean="0"/>
              <a:t>, </a:t>
            </a:r>
            <a:r>
              <a:rPr lang="en-US" dirty="0" err="1" smtClean="0"/>
              <a:t>levosimendan</a:t>
            </a:r>
            <a:r>
              <a:rPr lang="en-US" dirty="0" smtClean="0"/>
              <a:t>) for </a:t>
            </a:r>
            <a:r>
              <a:rPr lang="en-US" dirty="0" err="1" smtClean="0"/>
              <a:t>inotropy</a:t>
            </a:r>
            <a:endParaRPr lang="en-US" dirty="0" smtClean="0"/>
          </a:p>
          <a:p>
            <a:pPr lvl="0"/>
            <a:r>
              <a:rPr lang="en-US" dirty="0" err="1" smtClean="0">
                <a:solidFill>
                  <a:srgbClr val="FF0000"/>
                </a:solidFill>
              </a:rPr>
              <a:t>Vasodilatancia</a:t>
            </a:r>
            <a:r>
              <a:rPr lang="en-US" dirty="0" smtClean="0"/>
              <a:t> – nitrates, coronary artery, but also systemic vasculature ( increased blood pooling, preload lowering; arterial – afterload lowering)</a:t>
            </a:r>
          </a:p>
          <a:p>
            <a:pPr lvl="0"/>
            <a:r>
              <a:rPr lang="en-US" dirty="0" smtClean="0">
                <a:solidFill>
                  <a:srgbClr val="FF0000"/>
                </a:solidFill>
              </a:rPr>
              <a:t>Morphine</a:t>
            </a:r>
            <a:r>
              <a:rPr lang="en-US" dirty="0" smtClean="0"/>
              <a:t> – improves dyspnea</a:t>
            </a:r>
          </a:p>
          <a:p>
            <a:pPr lvl="0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73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132856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3. Obstructive shock/ PE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50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Pulmonary Embolism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Sudden obstruction of pulmonary vasculature with emboli (blood clot, fat, tumor, air/gas, foreign body, ...)</a:t>
            </a:r>
          </a:p>
          <a:p>
            <a:pPr lvl="0"/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Etiology:</a:t>
            </a:r>
          </a:p>
          <a:p>
            <a:pPr lvl="0"/>
            <a:r>
              <a:rPr lang="en-US" dirty="0" smtClean="0"/>
              <a:t>85% low extremity/pelvic DVT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16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Phases of Shock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lang="en-US" b="1" dirty="0" smtClean="0">
                <a:solidFill>
                  <a:srgbClr val="FF0000"/>
                </a:solidFill>
              </a:rPr>
              <a:t>Compensation</a:t>
            </a:r>
          </a:p>
          <a:p>
            <a:pPr marL="514350" indent="-514350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lang="en-US" b="1" dirty="0" smtClean="0">
                <a:solidFill>
                  <a:srgbClr val="FF0000"/>
                </a:solidFill>
              </a:rPr>
              <a:t>Decompensation</a:t>
            </a:r>
          </a:p>
          <a:p>
            <a:pPr marL="514350" indent="-514350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lang="en-US" b="1" dirty="0" smtClean="0">
                <a:solidFill>
                  <a:srgbClr val="FF0000"/>
                </a:solidFill>
              </a:rPr>
              <a:t>Refractor</a:t>
            </a:r>
            <a:r>
              <a:rPr lang="cs-CZ" b="1" dirty="0" smtClean="0">
                <a:solidFill>
                  <a:srgbClr val="FF0000"/>
                </a:solidFill>
              </a:rPr>
              <a:t>y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514350" indent="-514350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endParaRPr lang="en-US" b="1" dirty="0" smtClean="0"/>
          </a:p>
          <a:p>
            <a:pPr>
              <a:spcBef>
                <a:spcPct val="0"/>
              </a:spcBef>
              <a:defRPr/>
            </a:pPr>
            <a:r>
              <a:rPr lang="en-US" dirty="0" smtClean="0"/>
              <a:t>Inflammatory cascade induction and organ damage - „secondary-hit model“</a:t>
            </a:r>
          </a:p>
          <a:p>
            <a:pPr>
              <a:spcBef>
                <a:spcPct val="0"/>
              </a:spcBef>
              <a:defRPr/>
            </a:pPr>
            <a:endParaRPr lang="en-US" dirty="0" smtClean="0"/>
          </a:p>
          <a:p>
            <a:pPr>
              <a:spcBef>
                <a:spcPct val="0"/>
              </a:spcBef>
              <a:defRPr/>
            </a:pPr>
            <a:r>
              <a:rPr lang="en-US" dirty="0" smtClean="0"/>
              <a:t>Organ damage further increases inflammatory cascade induction – vicious circle</a:t>
            </a:r>
          </a:p>
          <a:p>
            <a:pPr>
              <a:spcBef>
                <a:spcPct val="0"/>
              </a:spcBef>
              <a:defRPr/>
            </a:pPr>
            <a:endParaRPr lang="en-US" dirty="0" smtClean="0"/>
          </a:p>
          <a:p>
            <a:pPr>
              <a:spcBef>
                <a:spcPct val="0"/>
              </a:spcBef>
              <a:defRPr/>
            </a:pPr>
            <a:r>
              <a:rPr lang="cs-CZ" dirty="0" smtClean="0"/>
              <a:t>Each type of shock differs at the beginning, however during the late phase all types of shock look similar (like distributive shock)</a:t>
            </a:r>
            <a:endParaRPr lang="en-US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592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Risc Factors</a:t>
            </a:r>
            <a:endParaRPr lang="cs-CZ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err="1" smtClean="0">
                <a:solidFill>
                  <a:srgbClr val="C00000"/>
                </a:solidFill>
              </a:rPr>
              <a:t>Virchov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trias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- </a:t>
            </a:r>
            <a:r>
              <a:rPr lang="en-US" dirty="0" err="1" smtClean="0"/>
              <a:t>venostasis</a:t>
            </a:r>
            <a:r>
              <a:rPr lang="en-US" dirty="0" smtClean="0"/>
              <a:t>, </a:t>
            </a:r>
            <a:r>
              <a:rPr lang="en-US" dirty="0" err="1" smtClean="0"/>
              <a:t>hypercoagulation</a:t>
            </a:r>
            <a:r>
              <a:rPr lang="en-US" dirty="0" smtClean="0"/>
              <a:t>, vessel wall damage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Major surgery</a:t>
            </a:r>
          </a:p>
          <a:p>
            <a:pPr lvl="0"/>
            <a:r>
              <a:rPr lang="en-US" dirty="0" smtClean="0"/>
              <a:t>Lower extremity fractures</a:t>
            </a:r>
          </a:p>
          <a:p>
            <a:pPr lvl="0"/>
            <a:r>
              <a:rPr lang="en-US" dirty="0" err="1" smtClean="0"/>
              <a:t>Hypercoagulation</a:t>
            </a:r>
            <a:r>
              <a:rPr lang="en-US" dirty="0" smtClean="0"/>
              <a:t> (</a:t>
            </a:r>
            <a:r>
              <a:rPr lang="cs-CZ" dirty="0" err="1"/>
              <a:t>L</a:t>
            </a:r>
            <a:r>
              <a:rPr lang="en-US" dirty="0" err="1" smtClean="0"/>
              <a:t>eiden</a:t>
            </a:r>
            <a:r>
              <a:rPr lang="en-US" dirty="0" smtClean="0"/>
              <a:t> ...)</a:t>
            </a:r>
          </a:p>
          <a:p>
            <a:pPr lvl="0"/>
            <a:r>
              <a:rPr lang="en-US" dirty="0" smtClean="0"/>
              <a:t>Heart Failure (blood stasis)</a:t>
            </a:r>
          </a:p>
          <a:p>
            <a:pPr lvl="0"/>
            <a:r>
              <a:rPr lang="en-US" dirty="0" smtClean="0"/>
              <a:t>Sepsis (coagulation activation)</a:t>
            </a:r>
          </a:p>
          <a:p>
            <a:pPr lvl="0"/>
            <a:r>
              <a:rPr lang="en-US" dirty="0" smtClean="0"/>
              <a:t>High age (70 years)</a:t>
            </a:r>
          </a:p>
          <a:p>
            <a:pPr lvl="0"/>
            <a:r>
              <a:rPr lang="en-US" dirty="0" smtClean="0"/>
              <a:t>Immobilization</a:t>
            </a:r>
          </a:p>
          <a:p>
            <a:pPr lvl="0"/>
            <a:r>
              <a:rPr lang="en-US" dirty="0" smtClean="0"/>
              <a:t>Obesity</a:t>
            </a:r>
          </a:p>
          <a:p>
            <a:pPr lvl="0"/>
            <a:r>
              <a:rPr lang="en-US" dirty="0" smtClean="0"/>
              <a:t>Pregnancy</a:t>
            </a:r>
          </a:p>
          <a:p>
            <a:pPr lvl="0"/>
            <a:r>
              <a:rPr lang="en-US" dirty="0" smtClean="0"/>
              <a:t>Economy class syndrome</a:t>
            </a:r>
          </a:p>
          <a:p>
            <a:pPr lvl="0"/>
            <a:r>
              <a:rPr lang="en-US" dirty="0" smtClean="0"/>
              <a:t>corticoids, diuretics, HAC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61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Diagnosis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History</a:t>
            </a:r>
          </a:p>
          <a:p>
            <a:r>
              <a:rPr lang="en-US" dirty="0" smtClean="0"/>
              <a:t>Sudden dyspnea, chest pain, tachypnea, cough, syncope, hemoptysis</a:t>
            </a:r>
          </a:p>
          <a:p>
            <a:pPr lvl="0"/>
            <a:endParaRPr lang="en-US" dirty="0" smtClean="0"/>
          </a:p>
          <a:p>
            <a:pPr marL="0" lv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Clinical evaluation</a:t>
            </a:r>
          </a:p>
          <a:p>
            <a:pPr lvl="0"/>
            <a:r>
              <a:rPr lang="en-US" dirty="0" smtClean="0"/>
              <a:t>tachypnea, cyanosis, hypotension, shock, tachycardia, neck veins distension</a:t>
            </a:r>
          </a:p>
          <a:p>
            <a:pPr lvl="0"/>
            <a:endParaRPr lang="en-US" dirty="0" smtClean="0"/>
          </a:p>
          <a:p>
            <a:pPr marL="0" lv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Lab</a:t>
            </a:r>
          </a:p>
          <a:p>
            <a:pPr lvl="0"/>
            <a:r>
              <a:rPr lang="en-US" dirty="0" smtClean="0"/>
              <a:t>ABG - hypoxia, </a:t>
            </a:r>
            <a:r>
              <a:rPr lang="en-US" dirty="0" err="1" smtClean="0"/>
              <a:t>hypocapnea</a:t>
            </a:r>
            <a:r>
              <a:rPr lang="en-US" dirty="0" smtClean="0"/>
              <a:t>, </a:t>
            </a:r>
            <a:r>
              <a:rPr lang="en-US" dirty="0" err="1" smtClean="0"/>
              <a:t>Ralc</a:t>
            </a:r>
            <a:endParaRPr lang="en-US" dirty="0" smtClean="0"/>
          </a:p>
          <a:p>
            <a:pPr lvl="0"/>
            <a:r>
              <a:rPr lang="en-US" dirty="0" smtClean="0"/>
              <a:t>DD- negative – practically excludes PE</a:t>
            </a:r>
          </a:p>
          <a:p>
            <a:r>
              <a:rPr lang="en-US" dirty="0" smtClean="0"/>
              <a:t>DD- positive – tumors, inflammation, post-surgery, sepsis ...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242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EKG</a:t>
            </a:r>
            <a:endParaRPr lang="cs-CZ" dirty="0"/>
          </a:p>
        </p:txBody>
      </p:sp>
      <p:pic>
        <p:nvPicPr>
          <p:cNvPr id="3074" name="Picture 2" descr="http://www.ipej.org/0905/baranchuk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796684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58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Chest X-ray</a:t>
            </a:r>
            <a:endParaRPr lang="cs-CZ" dirty="0"/>
          </a:p>
        </p:txBody>
      </p:sp>
      <p:pic>
        <p:nvPicPr>
          <p:cNvPr id="4098" name="Picture 2" descr="http://2.bp.blogspot.com/-NathXTYJckY/TgqqizYrLYI/AAAAAAAAAD8/VLSlOko1sTA/s1600/pulmonary+infarc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798" y="1340768"/>
            <a:ext cx="4680519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mages.radiopaedia.org/images/157210/332aa0c67cb2e035e372c7cb3ceca2_jumb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4248620" cy="424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02057" y="515719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dirty="0" smtClean="0"/>
              <a:t>Excludes other reasons for dyspnea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Fleischman sign- atelectasis</a:t>
            </a:r>
          </a:p>
          <a:p>
            <a:pPr lvl="0"/>
            <a:r>
              <a:rPr lang="en-US" dirty="0" err="1" smtClean="0"/>
              <a:t>Westerman</a:t>
            </a:r>
            <a:r>
              <a:rPr lang="en-US" dirty="0" smtClean="0"/>
              <a:t> sign – decreased pulmonary vascularization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85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ECHO</a:t>
            </a:r>
            <a:endParaRPr lang="cs-CZ" dirty="0"/>
          </a:p>
        </p:txBody>
      </p:sp>
      <p:pic>
        <p:nvPicPr>
          <p:cNvPr id="2052" name="Picture 4" descr="http://www.teachingmedicine.com/Media/module_t/im1008_3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340768"/>
            <a:ext cx="4306173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simbionix.com/wp-content/uploads/2014/08/McConnells-Sign-in-Pulmonary-Embolism-T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429000"/>
            <a:ext cx="4654293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860032" y="1340768"/>
            <a:ext cx="41765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dirty="0" smtClean="0"/>
              <a:t>RV dilatation, paradoxical septum movements, pulmonary hypertension, Tri regurgitation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102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CT - AG</a:t>
            </a:r>
            <a:endParaRPr lang="cs-CZ" dirty="0"/>
          </a:p>
        </p:txBody>
      </p:sp>
      <p:pic>
        <p:nvPicPr>
          <p:cNvPr id="1026" name="Picture 2" descr="http://openi.nlm.nih.gov/imgs/rescaled512/3152729_kcj-41-356-g00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68760"/>
            <a:ext cx="6336704" cy="419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8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Other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Vein US</a:t>
            </a:r>
            <a:r>
              <a:rPr lang="en-US" b="1" dirty="0" smtClean="0"/>
              <a:t> </a:t>
            </a:r>
            <a:r>
              <a:rPr lang="en-US" dirty="0" smtClean="0"/>
              <a:t>– femoral, popliteal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TEE</a:t>
            </a:r>
            <a:r>
              <a:rPr lang="en-US" dirty="0" smtClean="0"/>
              <a:t> – thrombus in pulmonary artery</a:t>
            </a:r>
          </a:p>
          <a:p>
            <a:pPr lvl="0"/>
            <a:r>
              <a:rPr lang="en-US" b="1" dirty="0" smtClean="0">
                <a:solidFill>
                  <a:srgbClr val="FF0000"/>
                </a:solidFill>
              </a:rPr>
              <a:t>Swan-Ganz </a:t>
            </a:r>
            <a:r>
              <a:rPr lang="en-US" dirty="0" smtClean="0"/>
              <a:t>- precapillary PH, high CVP, high RV pressure, increase PAP, </a:t>
            </a:r>
          </a:p>
          <a:p>
            <a:pPr lvl="0"/>
            <a:r>
              <a:rPr lang="en-US" b="1" dirty="0" smtClean="0">
                <a:solidFill>
                  <a:srgbClr val="FF0000"/>
                </a:solidFill>
              </a:rPr>
              <a:t>Ventilation/perfusion scan </a:t>
            </a:r>
            <a:r>
              <a:rPr lang="en-US" b="1" dirty="0" smtClean="0"/>
              <a:t>– </a:t>
            </a:r>
            <a:r>
              <a:rPr lang="en-US" dirty="0" smtClean="0"/>
              <a:t>low specificity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605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Managment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80728"/>
          </a:xfrm>
        </p:spPr>
        <p:txBody>
          <a:bodyPr/>
          <a:lstStyle/>
          <a:p>
            <a:r>
              <a:rPr lang="cs-CZ" dirty="0" smtClean="0"/>
              <a:t>Clinical probability, </a:t>
            </a:r>
            <a:r>
              <a:rPr lang="cs-CZ" dirty="0"/>
              <a:t>DD, echo </a:t>
            </a:r>
            <a:r>
              <a:rPr lang="cs-CZ" dirty="0" smtClean="0"/>
              <a:t>and </a:t>
            </a:r>
            <a:r>
              <a:rPr lang="cs-CZ" dirty="0"/>
              <a:t>CT </a:t>
            </a:r>
            <a:r>
              <a:rPr lang="cs-CZ" dirty="0" smtClean="0"/>
              <a:t>angio</a:t>
            </a:r>
            <a:endParaRPr lang="cs-CZ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711403"/>
              </p:ext>
            </p:extLst>
          </p:nvPr>
        </p:nvGraphicFramePr>
        <p:xfrm>
          <a:off x="683568" y="2996952"/>
          <a:ext cx="7704856" cy="302433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859457"/>
                <a:gridCol w="1261745"/>
                <a:gridCol w="3583654"/>
              </a:tblGrid>
              <a:tr h="3360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effectLst/>
                        </a:rPr>
                        <a:t>Signs of DVT</a:t>
                      </a:r>
                      <a:endParaRPr lang="en-US" sz="1800" b="0" noProof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0" noProof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effectLst/>
                        </a:rPr>
                        <a:t>Clinical probability: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800" b="0" noProof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effectLst/>
                        </a:rPr>
                        <a:t>low  0-1  (3,4%)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effectLst/>
                        </a:rPr>
                        <a:t>moderate 2-6  (20%)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effectLst/>
                        </a:rPr>
                        <a:t>high 7 (63%)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endParaRPr lang="en-US" sz="1800" b="0" noProof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effectLst/>
                        </a:rPr>
                        <a:t>0-4 PE le</a:t>
                      </a:r>
                      <a:r>
                        <a:rPr lang="cs-CZ" sz="1800" b="0" noProof="0" dirty="0" smtClean="0">
                          <a:solidFill>
                            <a:schemeClr val="tx1"/>
                          </a:solidFill>
                          <a:effectLst/>
                        </a:rPr>
                        <a:t>ss</a:t>
                      </a:r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effectLst/>
                        </a:rPr>
                        <a:t> probable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effectLst/>
                        </a:rPr>
                        <a:t>More than 4 - PE highly</a:t>
                      </a:r>
                      <a:r>
                        <a:rPr lang="en-US" sz="1800" b="0" baseline="0" noProof="0" dirty="0" smtClean="0">
                          <a:solidFill>
                            <a:schemeClr val="tx1"/>
                          </a:solidFill>
                          <a:effectLst/>
                        </a:rPr>
                        <a:t> probable</a:t>
                      </a:r>
                      <a:endParaRPr lang="en-US" sz="1800" b="0" noProof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720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effectLst/>
                        </a:rPr>
                        <a:t>Other dg improbable</a:t>
                      </a:r>
                      <a:endParaRPr lang="en-US" sz="1800" b="0" noProof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effectLst/>
                        </a:rPr>
                        <a:t>1,5</a:t>
                      </a:r>
                      <a:endParaRPr lang="en-US" sz="1800" b="0" noProof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360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effectLst/>
                        </a:rPr>
                        <a:t>Tachycardia</a:t>
                      </a:r>
                      <a:r>
                        <a:rPr lang="en-US" sz="1800" b="0" baseline="0" noProof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en-US" sz="1800" b="0" noProof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effectLst/>
                        </a:rPr>
                        <a:t>1,5</a:t>
                      </a:r>
                      <a:endParaRPr lang="en-US" sz="1800" b="0" noProof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6720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effectLst/>
                        </a:rPr>
                        <a:t>Immobilization</a:t>
                      </a:r>
                      <a:r>
                        <a:rPr lang="en-US" sz="1800" b="0" baseline="0" noProof="0" dirty="0" smtClean="0">
                          <a:solidFill>
                            <a:schemeClr val="tx1"/>
                          </a:solidFill>
                          <a:effectLst/>
                        </a:rPr>
                        <a:t> more than </a:t>
                      </a:r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effectLst/>
                        </a:rPr>
                        <a:t>3 days, surgery within 4 weeks</a:t>
                      </a:r>
                      <a:endParaRPr lang="en-US" sz="1800" b="0" noProof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effectLst/>
                        </a:rPr>
                        <a:t>1,5</a:t>
                      </a:r>
                      <a:endParaRPr lang="en-US" sz="1800" b="0" noProof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360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effectLst/>
                        </a:rPr>
                        <a:t>DVT, PE in history</a:t>
                      </a:r>
                      <a:endParaRPr lang="en-US" sz="1800" b="0" noProof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effectLst/>
                        </a:rPr>
                        <a:t>1,5</a:t>
                      </a:r>
                      <a:endParaRPr lang="en-US" sz="1800" b="0" noProof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360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effectLst/>
                        </a:rPr>
                        <a:t>hemoptysis</a:t>
                      </a:r>
                      <a:endParaRPr lang="en-US" sz="1800" b="0" noProof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0" noProof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360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effectLst/>
                        </a:rPr>
                        <a:t>malignancy</a:t>
                      </a:r>
                      <a:endParaRPr lang="en-US" sz="1800" b="0" noProof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0" noProof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164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cs-CZ" sz="4000" b="1" dirty="0" smtClean="0">
                <a:solidFill>
                  <a:srgbClr val="FF0000"/>
                </a:solidFill>
              </a:rPr>
              <a:t>1. High risk</a:t>
            </a:r>
            <a:r>
              <a:rPr lang="cs-CZ" sz="4000" b="1" dirty="0" smtClean="0">
                <a:solidFill>
                  <a:srgbClr val="C00000"/>
                </a:solidFill>
              </a:rPr>
              <a:t> </a:t>
            </a:r>
            <a:r>
              <a:rPr lang="cs-CZ" sz="4000" dirty="0"/>
              <a:t>PE </a:t>
            </a:r>
            <a:r>
              <a:rPr lang="cs-CZ" sz="4000" dirty="0" smtClean="0"/>
              <a:t>(shock, hypotension)</a:t>
            </a:r>
            <a:endParaRPr lang="cs-CZ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CT angio or ECHO, if CT unavailable/impermissible for the patient</a:t>
            </a:r>
          </a:p>
          <a:p>
            <a:endParaRPr lang="cs-CZ" dirty="0"/>
          </a:p>
          <a:p>
            <a:r>
              <a:rPr lang="cs-CZ" dirty="0" smtClean="0"/>
              <a:t>CT/ECHO positive - trombolysis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734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2.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rgbClr val="FF0000"/>
                </a:solidFill>
              </a:rPr>
              <a:t>Low risk </a:t>
            </a:r>
            <a:r>
              <a:rPr lang="cs-CZ" dirty="0" smtClean="0"/>
              <a:t>PE (without shock/hypotension)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/>
          </a:p>
          <a:p>
            <a:r>
              <a:rPr lang="en-US" dirty="0" smtClean="0"/>
              <a:t>High clinical suspicion – CT </a:t>
            </a:r>
            <a:r>
              <a:rPr lang="en-US" dirty="0" err="1" smtClean="0"/>
              <a:t>angio</a:t>
            </a:r>
            <a:endParaRPr lang="en-US" dirty="0" smtClean="0"/>
          </a:p>
          <a:p>
            <a:r>
              <a:rPr lang="en-US" dirty="0" smtClean="0"/>
              <a:t>Low clinical suspicion – DD</a:t>
            </a:r>
          </a:p>
          <a:p>
            <a:endParaRPr lang="en-US" dirty="0" smtClean="0"/>
          </a:p>
          <a:p>
            <a:r>
              <a:rPr lang="en-US" dirty="0" smtClean="0"/>
              <a:t>Negative DD nearly completely exclude PE</a:t>
            </a:r>
          </a:p>
          <a:p>
            <a:endParaRPr lang="en-US" dirty="0" smtClean="0"/>
          </a:p>
          <a:p>
            <a:r>
              <a:rPr lang="en-US" dirty="0" smtClean="0"/>
              <a:t>TNT, NT pro BNP, RV dysfunction – thrombolysis/</a:t>
            </a:r>
            <a:r>
              <a:rPr lang="en-US" dirty="0" err="1" smtClean="0"/>
              <a:t>heparinization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15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Pathophysiology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ct val="0"/>
              </a:spcBef>
              <a:buClrTx/>
              <a:buSzTx/>
            </a:pPr>
            <a:r>
              <a:rPr lang="cs-CZ" altLang="cs-CZ" sz="3300" dirty="0" smtClean="0"/>
              <a:t>The main problem is cell</a:t>
            </a:r>
            <a:r>
              <a:rPr lang="en-US" altLang="cs-CZ" sz="3300" dirty="0" smtClean="0"/>
              <a:t> </a:t>
            </a:r>
            <a:r>
              <a:rPr lang="en-US" altLang="cs-CZ" sz="3300" b="1" dirty="0" smtClean="0">
                <a:solidFill>
                  <a:srgbClr val="FF0000"/>
                </a:solidFill>
              </a:rPr>
              <a:t>hypoxia</a:t>
            </a:r>
          </a:p>
          <a:p>
            <a:pPr>
              <a:spcBef>
                <a:spcPct val="0"/>
              </a:spcBef>
              <a:buClrTx/>
              <a:buSzTx/>
            </a:pPr>
            <a:endParaRPr lang="en-US" altLang="cs-CZ" sz="3300" b="1" dirty="0" smtClean="0"/>
          </a:p>
          <a:p>
            <a:pPr>
              <a:spcBef>
                <a:spcPct val="0"/>
              </a:spcBef>
              <a:buClrTx/>
              <a:buSzTx/>
            </a:pPr>
            <a:endParaRPr lang="en-US" altLang="cs-CZ" sz="3300" b="1" dirty="0" smtClean="0"/>
          </a:p>
          <a:p>
            <a:pPr>
              <a:spcBef>
                <a:spcPct val="0"/>
              </a:spcBef>
              <a:buClrTx/>
              <a:buSzTx/>
            </a:pPr>
            <a:r>
              <a:rPr lang="cs-CZ" altLang="cs-CZ" sz="3300" b="1" dirty="0" smtClean="0">
                <a:solidFill>
                  <a:srgbClr val="FF0000"/>
                </a:solidFill>
              </a:rPr>
              <a:t>Stress response</a:t>
            </a:r>
            <a:endParaRPr lang="en-US" altLang="cs-CZ" sz="3300" b="1" dirty="0" smtClean="0">
              <a:solidFill>
                <a:srgbClr val="FF0000"/>
              </a:solidFill>
            </a:endParaRPr>
          </a:p>
          <a:p>
            <a:pPr lvl="1">
              <a:spcBef>
                <a:spcPct val="0"/>
              </a:spcBef>
              <a:buClrTx/>
              <a:buSzTx/>
            </a:pPr>
            <a:r>
              <a:rPr lang="cs-CZ" altLang="cs-CZ" sz="3300" dirty="0" smtClean="0"/>
              <a:t>catecholamines</a:t>
            </a:r>
            <a:r>
              <a:rPr lang="en-US" altLang="cs-CZ" sz="3300" dirty="0" smtClean="0"/>
              <a:t>, RAAS, </a:t>
            </a:r>
            <a:r>
              <a:rPr lang="cs-CZ" altLang="cs-CZ" sz="3300" dirty="0" smtClean="0"/>
              <a:t>cortisol</a:t>
            </a:r>
            <a:r>
              <a:rPr lang="en-US" altLang="cs-CZ" sz="3300" dirty="0" smtClean="0"/>
              <a:t>, glucagon</a:t>
            </a:r>
          </a:p>
          <a:p>
            <a:pPr lvl="1">
              <a:spcBef>
                <a:spcPct val="0"/>
              </a:spcBef>
              <a:buClrTx/>
              <a:buSzTx/>
            </a:pPr>
            <a:endParaRPr lang="en-US" altLang="cs-CZ" sz="3300" b="1" dirty="0" smtClean="0"/>
          </a:p>
          <a:p>
            <a:pPr>
              <a:spcBef>
                <a:spcPct val="0"/>
              </a:spcBef>
              <a:buClrTx/>
              <a:buSzTx/>
            </a:pPr>
            <a:r>
              <a:rPr lang="cs-CZ" altLang="cs-CZ" sz="3300" b="1" dirty="0" smtClean="0">
                <a:solidFill>
                  <a:srgbClr val="FF0000"/>
                </a:solidFill>
              </a:rPr>
              <a:t>Systemic inflammatory response</a:t>
            </a:r>
            <a:endParaRPr lang="en-US" altLang="cs-CZ" sz="3300" b="1" dirty="0" smtClean="0">
              <a:solidFill>
                <a:srgbClr val="FF0000"/>
              </a:solidFill>
            </a:endParaRPr>
          </a:p>
          <a:p>
            <a:pPr lvl="1">
              <a:spcBef>
                <a:spcPct val="0"/>
              </a:spcBef>
              <a:buClrTx/>
              <a:buSzTx/>
            </a:pPr>
            <a:r>
              <a:rPr lang="cs-CZ" altLang="cs-CZ" sz="3300" dirty="0" smtClean="0"/>
              <a:t>Imunity, infla</a:t>
            </a:r>
            <a:r>
              <a:rPr lang="en-US" altLang="cs-CZ" sz="3300" dirty="0" err="1" smtClean="0"/>
              <a:t>matory</a:t>
            </a:r>
            <a:r>
              <a:rPr lang="cs-CZ" altLang="cs-CZ" sz="3300" dirty="0" smtClean="0"/>
              <a:t> mediators</a:t>
            </a:r>
            <a:endParaRPr lang="en-US" altLang="cs-CZ" sz="3300" dirty="0" smtClean="0"/>
          </a:p>
          <a:p>
            <a:pPr lvl="1">
              <a:spcBef>
                <a:spcPct val="0"/>
              </a:spcBef>
              <a:buClrTx/>
              <a:buSzTx/>
            </a:pPr>
            <a:r>
              <a:rPr lang="cs-CZ" altLang="cs-CZ" sz="3300" dirty="0" smtClean="0"/>
              <a:t>Localy OK, but generalized response is  harmful</a:t>
            </a:r>
            <a:endParaRPr lang="en-US" altLang="cs-CZ" sz="33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828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Massive PE – unstable or RV dysfunction, TNT, NTproBNP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Thrombolysis</a:t>
            </a:r>
            <a:r>
              <a:rPr lang="en-US" dirty="0" smtClean="0"/>
              <a:t> – optimally </a:t>
            </a:r>
            <a:r>
              <a:rPr lang="cs-CZ" dirty="0" smtClean="0"/>
              <a:t>within</a:t>
            </a:r>
            <a:r>
              <a:rPr lang="en-US" dirty="0" smtClean="0"/>
              <a:t> 48 </a:t>
            </a:r>
            <a:r>
              <a:rPr lang="en-US" dirty="0" err="1" smtClean="0"/>
              <a:t>hrs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altepl</a:t>
            </a:r>
            <a:r>
              <a:rPr lang="cs-CZ" dirty="0" smtClean="0"/>
              <a:t>a</a:t>
            </a:r>
            <a:r>
              <a:rPr lang="en-US" dirty="0" smtClean="0"/>
              <a:t>sis (0,9mg/kg)—10 mg bolus iv. + 90 mg </a:t>
            </a:r>
            <a:r>
              <a:rPr lang="cs-CZ" dirty="0" smtClean="0"/>
              <a:t>c</a:t>
            </a:r>
            <a:r>
              <a:rPr lang="en-US" dirty="0" err="1" smtClean="0"/>
              <a:t>ont</a:t>
            </a:r>
            <a:r>
              <a:rPr lang="cs-CZ" dirty="0" smtClean="0"/>
              <a:t>.</a:t>
            </a:r>
            <a:r>
              <a:rPr lang="en-US" dirty="0" smtClean="0"/>
              <a:t> iv. for 2 </a:t>
            </a:r>
            <a:r>
              <a:rPr lang="en-US" dirty="0" err="1" smtClean="0"/>
              <a:t>hrs</a:t>
            </a:r>
            <a:r>
              <a:rPr lang="en-US" dirty="0" smtClean="0"/>
              <a:t/>
            </a:r>
            <a:br>
              <a:rPr lang="en-US" dirty="0" smtClean="0"/>
            </a:br>
            <a:endParaRPr lang="cs-CZ" dirty="0" smtClean="0"/>
          </a:p>
          <a:p>
            <a:r>
              <a:rPr lang="en-US" dirty="0" smtClean="0"/>
              <a:t>+ heparin </a:t>
            </a:r>
            <a:r>
              <a:rPr lang="cs-CZ" dirty="0" smtClean="0"/>
              <a:t>for </a:t>
            </a:r>
            <a:r>
              <a:rPr lang="en-US" dirty="0" smtClean="0"/>
              <a:t>min 72 </a:t>
            </a:r>
            <a:r>
              <a:rPr lang="en-US" dirty="0" err="1" smtClean="0"/>
              <a:t>hrs</a:t>
            </a:r>
            <a:r>
              <a:rPr lang="en-US" dirty="0" smtClean="0"/>
              <a:t> - UHF 80 IU/kg bolus + 18 IU/kg/</a:t>
            </a:r>
            <a:r>
              <a:rPr lang="en-US" dirty="0" err="1" smtClean="0"/>
              <a:t>hr</a:t>
            </a:r>
            <a:r>
              <a:rPr lang="en-US" dirty="0" smtClean="0"/>
              <a:t> 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242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Thrombolysis contraindications</a:t>
            </a:r>
            <a:endParaRPr lang="cs-CZ" dirty="0"/>
          </a:p>
        </p:txBody>
      </p:sp>
      <p:pic>
        <p:nvPicPr>
          <p:cNvPr id="1026" name="Picture 2" descr="http://3.bp.blogspot.com/-GgIJk5RUo78/UiWcL0GNykI/AAAAAAAAAv0/Zz6BE_ADO1s/s1600/Thrombolysis+Contraindicat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20" y="1268760"/>
            <a:ext cx="7094671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70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Small PE</a:t>
            </a:r>
            <a:endParaRPr lang="cs-CZ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smtClean="0">
                <a:solidFill>
                  <a:srgbClr val="C00000"/>
                </a:solidFill>
              </a:rPr>
              <a:t>UF heparin </a:t>
            </a:r>
            <a:r>
              <a:rPr lang="en-US" dirty="0" smtClean="0"/>
              <a:t>– bolus 80IU/kg + 18IU/kg/</a:t>
            </a:r>
            <a:r>
              <a:rPr lang="cs-CZ" dirty="0" smtClean="0"/>
              <a:t>hr</a:t>
            </a:r>
            <a:r>
              <a:rPr lang="en-US" dirty="0" smtClean="0"/>
              <a:t>—</a:t>
            </a:r>
            <a:r>
              <a:rPr lang="en-US" dirty="0" err="1" smtClean="0"/>
              <a:t>aPTT</a:t>
            </a:r>
            <a:r>
              <a:rPr lang="en-US" dirty="0" smtClean="0"/>
              <a:t> 1,5-2,5 times norm</a:t>
            </a:r>
          </a:p>
          <a:p>
            <a:pPr lvl="0"/>
            <a:r>
              <a:rPr lang="en-US" dirty="0" smtClean="0"/>
              <a:t>At least 6-10 days, than warfarin</a:t>
            </a:r>
          </a:p>
          <a:p>
            <a:pPr lvl="0"/>
            <a:endParaRPr lang="en-US" dirty="0" smtClean="0"/>
          </a:p>
          <a:p>
            <a:pPr lvl="0"/>
            <a:r>
              <a:rPr lang="en-US" b="1" dirty="0" smtClean="0">
                <a:solidFill>
                  <a:srgbClr val="C00000"/>
                </a:solidFill>
              </a:rPr>
              <a:t>LMWH</a:t>
            </a:r>
            <a:r>
              <a:rPr lang="en-US" dirty="0" smtClean="0"/>
              <a:t>- as effective as UHF, </a:t>
            </a:r>
            <a:r>
              <a:rPr lang="en-US" dirty="0" err="1" smtClean="0"/>
              <a:t>s.c.</a:t>
            </a:r>
            <a:r>
              <a:rPr lang="en-US" dirty="0" smtClean="0"/>
              <a:t> every 12 </a:t>
            </a:r>
            <a:r>
              <a:rPr lang="en-US" dirty="0" err="1" smtClean="0"/>
              <a:t>hrs</a:t>
            </a:r>
            <a:endParaRPr lang="en-US" dirty="0" smtClean="0"/>
          </a:p>
          <a:p>
            <a:pPr lvl="0"/>
            <a:r>
              <a:rPr lang="en-US" dirty="0" smtClean="0"/>
              <a:t>At least 6-10 days, than warfarin</a:t>
            </a:r>
          </a:p>
          <a:p>
            <a:pPr lvl="0"/>
            <a:r>
              <a:rPr lang="en-US" dirty="0" smtClean="0"/>
              <a:t>Cave – renal dysfunction, </a:t>
            </a:r>
            <a:r>
              <a:rPr lang="en-US" dirty="0" err="1" smtClean="0"/>
              <a:t>antiXa</a:t>
            </a:r>
            <a:r>
              <a:rPr lang="en-US" dirty="0" smtClean="0"/>
              <a:t> (</a:t>
            </a:r>
            <a:r>
              <a:rPr lang="en-US" dirty="0" err="1" smtClean="0"/>
              <a:t>terap</a:t>
            </a:r>
            <a:r>
              <a:rPr lang="en-US" dirty="0" smtClean="0"/>
              <a:t>. 0,6-1,0 U/ml) 3 </a:t>
            </a:r>
            <a:r>
              <a:rPr lang="en-US" dirty="0" err="1" smtClean="0"/>
              <a:t>hrs</a:t>
            </a:r>
            <a:r>
              <a:rPr lang="en-US" dirty="0" smtClean="0"/>
              <a:t> after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43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Changes are in ...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b="1" dirty="0" smtClean="0">
                <a:solidFill>
                  <a:srgbClr val="FF0000"/>
                </a:solidFill>
              </a:rPr>
              <a:t>1. </a:t>
            </a:r>
            <a:r>
              <a:rPr lang="en-US" b="1" dirty="0" err="1" smtClean="0">
                <a:solidFill>
                  <a:srgbClr val="FF0000"/>
                </a:solidFill>
              </a:rPr>
              <a:t>Macrocirculation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521208" lvl="1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„blood flow centralization“</a:t>
            </a:r>
          </a:p>
          <a:p>
            <a:pPr marL="521208" lvl="1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rarely „warm shock“</a:t>
            </a:r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en-US" b="1" dirty="0" smtClean="0"/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b="1" dirty="0" smtClean="0">
                <a:solidFill>
                  <a:srgbClr val="FF0000"/>
                </a:solidFill>
              </a:rPr>
              <a:t>2. Microcirculation</a:t>
            </a:r>
          </a:p>
          <a:p>
            <a:pPr marL="521208" lvl="1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Endothelium damage</a:t>
            </a:r>
          </a:p>
          <a:p>
            <a:pPr marL="521208" lvl="1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Increased vascular leakage, leucocytes adherence</a:t>
            </a:r>
          </a:p>
          <a:p>
            <a:pPr marL="521208" lvl="1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Main role in shock</a:t>
            </a:r>
          </a:p>
          <a:p>
            <a:pPr marL="274320" indent="-274320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Wingdings 2"/>
              <a:buNone/>
              <a:defRPr/>
            </a:pPr>
            <a:endParaRPr lang="en-US" b="1" dirty="0" smtClean="0"/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b="1" dirty="0" smtClean="0">
                <a:solidFill>
                  <a:srgbClr val="FF0000"/>
                </a:solidFill>
              </a:rPr>
              <a:t>3. Coagulation</a:t>
            </a:r>
          </a:p>
          <a:p>
            <a:pPr marL="521208" lvl="1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Intravascular coagulation</a:t>
            </a:r>
          </a:p>
          <a:p>
            <a:pPr marL="521208" lvl="1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Wingdings 2"/>
              <a:buChar char=""/>
              <a:defRPr/>
            </a:pPr>
            <a:endParaRPr lang="en-US" b="1" dirty="0" smtClean="0">
              <a:solidFill>
                <a:srgbClr val="FF0000"/>
              </a:solidFill>
            </a:endParaRPr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b="1" dirty="0" smtClean="0">
                <a:solidFill>
                  <a:srgbClr val="FF0000"/>
                </a:solidFill>
              </a:rPr>
              <a:t>4. Metabolism</a:t>
            </a:r>
          </a:p>
          <a:p>
            <a:pPr marL="521208" lvl="1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Increased gluconeogenesis, proteolysis</a:t>
            </a:r>
          </a:p>
          <a:p>
            <a:pPr marL="521208" lvl="1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Lactate acidosis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15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MODS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b="1" dirty="0" smtClean="0"/>
              <a:t>1. </a:t>
            </a:r>
            <a:r>
              <a:rPr lang="en-US" b="1" dirty="0" smtClean="0">
                <a:solidFill>
                  <a:srgbClr val="FF0000"/>
                </a:solidFill>
              </a:rPr>
              <a:t>Circulation</a:t>
            </a:r>
          </a:p>
          <a:p>
            <a:pPr marL="521208" lvl="1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Wingdings 2"/>
              <a:buChar char=""/>
              <a:defRPr/>
            </a:pPr>
            <a:r>
              <a:rPr lang="en-US" dirty="0" err="1" smtClean="0">
                <a:solidFill>
                  <a:schemeClr val="tx1">
                    <a:tint val="85000"/>
                  </a:schemeClr>
                </a:solidFill>
              </a:rPr>
              <a:t>Vasoplegia</a:t>
            </a: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, cardiomyopathy</a:t>
            </a:r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en-US" b="1" dirty="0" smtClean="0"/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b="1" dirty="0" smtClean="0"/>
              <a:t>2. </a:t>
            </a:r>
            <a:r>
              <a:rPr lang="en-US" b="1" dirty="0" smtClean="0">
                <a:solidFill>
                  <a:srgbClr val="FF0000"/>
                </a:solidFill>
              </a:rPr>
              <a:t>Lungs</a:t>
            </a:r>
          </a:p>
          <a:p>
            <a:pPr marL="521208" lvl="1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ARDS</a:t>
            </a:r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en-US" b="1" dirty="0" smtClean="0"/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b="1" dirty="0" smtClean="0"/>
              <a:t>3. </a:t>
            </a:r>
            <a:r>
              <a:rPr lang="en-US" b="1" dirty="0" smtClean="0">
                <a:solidFill>
                  <a:srgbClr val="FF0000"/>
                </a:solidFill>
              </a:rPr>
              <a:t>Kidney</a:t>
            </a:r>
          </a:p>
          <a:p>
            <a:pPr marL="521208" lvl="1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AKI</a:t>
            </a:r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cs-CZ" b="1" dirty="0" smtClean="0"/>
          </a:p>
          <a:p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cs-CZ" b="1" dirty="0" smtClean="0"/>
              <a:t>4</a:t>
            </a:r>
            <a:r>
              <a:rPr lang="en-US" b="1" dirty="0" smtClean="0"/>
              <a:t>. </a:t>
            </a:r>
            <a:r>
              <a:rPr lang="en-US" b="1" dirty="0" smtClean="0">
                <a:solidFill>
                  <a:srgbClr val="FF0000"/>
                </a:solidFill>
              </a:rPr>
              <a:t>Coagulation</a:t>
            </a:r>
          </a:p>
          <a:p>
            <a:pPr marL="521208" lvl="1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DIC</a:t>
            </a:r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en-US" b="1" dirty="0" smtClean="0"/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b="1" dirty="0" smtClean="0"/>
              <a:t>5. </a:t>
            </a:r>
            <a:r>
              <a:rPr lang="en-US" b="1" dirty="0" smtClean="0">
                <a:solidFill>
                  <a:srgbClr val="FF0000"/>
                </a:solidFill>
              </a:rPr>
              <a:t>CNS</a:t>
            </a:r>
          </a:p>
          <a:p>
            <a:pPr marL="521208" lvl="1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Altered consciousness</a:t>
            </a:r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en-US" b="1" dirty="0" smtClean="0"/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b="1" dirty="0" smtClean="0"/>
              <a:t>6. </a:t>
            </a:r>
            <a:r>
              <a:rPr lang="en-US" b="1" dirty="0" smtClean="0">
                <a:solidFill>
                  <a:srgbClr val="FF0000"/>
                </a:solidFill>
              </a:rPr>
              <a:t>GIT</a:t>
            </a:r>
          </a:p>
          <a:p>
            <a:pPr marL="521208" lvl="1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Loss of barrier function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481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Signs/Symptoms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defRPr/>
            </a:pPr>
            <a:r>
              <a:rPr lang="en-US" dirty="0" smtClean="0"/>
              <a:t>Nonspecific</a:t>
            </a:r>
          </a:p>
          <a:p>
            <a:pPr>
              <a:lnSpc>
                <a:spcPct val="80000"/>
              </a:lnSpc>
              <a:defRPr/>
            </a:pPr>
            <a:r>
              <a:rPr lang="en-US" dirty="0" smtClean="0"/>
              <a:t>Variable</a:t>
            </a:r>
          </a:p>
          <a:p>
            <a:pPr>
              <a:lnSpc>
                <a:spcPct val="80000"/>
              </a:lnSpc>
              <a:defRPr/>
            </a:pPr>
            <a:r>
              <a:rPr lang="en-US" dirty="0" smtClean="0"/>
              <a:t>Unreliable</a:t>
            </a:r>
          </a:p>
          <a:p>
            <a:pPr marL="274320" indent="-274320">
              <a:lnSpc>
                <a:spcPct val="80000"/>
              </a:lnSpc>
              <a:buNone/>
              <a:defRPr/>
            </a:pPr>
            <a:endParaRPr lang="en-US" b="1" dirty="0" smtClean="0"/>
          </a:p>
          <a:p>
            <a:pPr marL="274320" indent="-274320">
              <a:lnSpc>
                <a:spcPct val="80000"/>
              </a:lnSpc>
              <a:buNone/>
              <a:defRPr/>
            </a:pPr>
            <a:r>
              <a:rPr lang="en-US" b="1" dirty="0" smtClean="0">
                <a:solidFill>
                  <a:srgbClr val="FF0000"/>
                </a:solidFill>
              </a:rPr>
              <a:t>Hypotension, tachycardia: </a:t>
            </a:r>
          </a:p>
          <a:p>
            <a:pPr marL="521208" lvl="1">
              <a:lnSpc>
                <a:spcPct val="80000"/>
              </a:lnSpc>
              <a:buClr>
                <a:schemeClr val="bg1">
                  <a:lumMod val="50000"/>
                </a:schemeClr>
              </a:buClr>
              <a:buFont typeface="Wingdings 2"/>
              <a:buChar char=""/>
              <a:defRPr/>
            </a:pPr>
            <a:r>
              <a:rPr lang="en-US" sz="2500" dirty="0" smtClean="0">
                <a:solidFill>
                  <a:schemeClr val="tx1">
                    <a:tint val="85000"/>
                  </a:schemeClr>
                </a:solidFill>
              </a:rPr>
              <a:t>SBP &lt; 90 mmHg </a:t>
            </a:r>
          </a:p>
          <a:p>
            <a:pPr marL="521208" lvl="1">
              <a:lnSpc>
                <a:spcPct val="80000"/>
              </a:lnSpc>
              <a:buClr>
                <a:schemeClr val="bg1">
                  <a:lumMod val="50000"/>
                </a:schemeClr>
              </a:buClr>
              <a:buFont typeface="Wingdings 2"/>
              <a:buChar char=""/>
              <a:defRPr/>
            </a:pPr>
            <a:r>
              <a:rPr lang="en-US" sz="2500" dirty="0" smtClean="0">
                <a:solidFill>
                  <a:schemeClr val="tx1">
                    <a:tint val="85000"/>
                  </a:schemeClr>
                </a:solidFill>
              </a:rPr>
              <a:t>MAP &lt; 60 mm Hg</a:t>
            </a:r>
          </a:p>
          <a:p>
            <a:pPr marL="521208" lvl="1">
              <a:lnSpc>
                <a:spcPct val="80000"/>
              </a:lnSpc>
              <a:buClr>
                <a:schemeClr val="bg1">
                  <a:lumMod val="50000"/>
                </a:schemeClr>
              </a:buClr>
              <a:buFont typeface="Wingdings 2"/>
              <a:buChar char=""/>
              <a:defRPr/>
            </a:pPr>
            <a:r>
              <a:rPr lang="en-US" sz="2500" dirty="0" err="1" smtClean="0">
                <a:solidFill>
                  <a:schemeClr val="tx1">
                    <a:tint val="85000"/>
                  </a:schemeClr>
                </a:solidFill>
              </a:rPr>
              <a:t>Tf</a:t>
            </a:r>
            <a:r>
              <a:rPr lang="en-US" sz="2500" dirty="0" smtClean="0">
                <a:solidFill>
                  <a:schemeClr val="tx1">
                    <a:tint val="85000"/>
                  </a:schemeClr>
                </a:solidFill>
              </a:rPr>
              <a:t> &gt; 100/min </a:t>
            </a:r>
          </a:p>
          <a:p>
            <a:pPr marL="521208" lvl="1">
              <a:lnSpc>
                <a:spcPct val="80000"/>
              </a:lnSpc>
              <a:buClr>
                <a:schemeClr val="bg1">
                  <a:lumMod val="50000"/>
                </a:schemeClr>
              </a:buClr>
              <a:buFont typeface="Wingdings 2"/>
              <a:buChar char=""/>
              <a:defRPr/>
            </a:pPr>
            <a:r>
              <a:rPr lang="en-US" sz="2500" dirty="0" smtClean="0">
                <a:solidFill>
                  <a:schemeClr val="tx1">
                    <a:tint val="85000"/>
                  </a:schemeClr>
                </a:solidFill>
              </a:rPr>
              <a:t>Cave compensatory shock/BB</a:t>
            </a:r>
          </a:p>
          <a:p>
            <a:endParaRPr lang="en-US" dirty="0" smtClean="0"/>
          </a:p>
          <a:p>
            <a:pPr marL="274320" indent="-274320">
              <a:lnSpc>
                <a:spcPct val="90000"/>
              </a:lnSpc>
              <a:buNone/>
              <a:defRPr/>
            </a:pPr>
            <a:r>
              <a:rPr lang="en-US" b="1" dirty="0" smtClean="0">
                <a:solidFill>
                  <a:srgbClr val="FF0000"/>
                </a:solidFill>
              </a:rPr>
              <a:t>Oliguria: </a:t>
            </a:r>
          </a:p>
          <a:p>
            <a:pPr marL="521208" lvl="1">
              <a:lnSpc>
                <a:spcPct val="90000"/>
              </a:lnSpc>
              <a:buClr>
                <a:schemeClr val="bg1">
                  <a:lumMod val="50000"/>
                </a:schemeClr>
              </a:buClr>
              <a:buFont typeface="Wingdings 2"/>
              <a:buChar char=""/>
              <a:defRPr/>
            </a:pPr>
            <a:r>
              <a:rPr lang="en-US" sz="2500" dirty="0" smtClean="0">
                <a:solidFill>
                  <a:schemeClr val="tx1">
                    <a:tint val="85000"/>
                  </a:schemeClr>
                </a:solidFill>
              </a:rPr>
              <a:t>diuresis &lt; 0,5 ml/kg/</a:t>
            </a:r>
            <a:r>
              <a:rPr lang="en-US" sz="2500" dirty="0" err="1" smtClean="0">
                <a:solidFill>
                  <a:schemeClr val="tx1">
                    <a:tint val="85000"/>
                  </a:schemeClr>
                </a:solidFill>
              </a:rPr>
              <a:t>hr</a:t>
            </a:r>
            <a:r>
              <a:rPr lang="en-US" sz="2500" dirty="0" smtClean="0">
                <a:solidFill>
                  <a:schemeClr val="tx1">
                    <a:tint val="85000"/>
                  </a:schemeClr>
                </a:solidFill>
              </a:rPr>
              <a:t> for 1 – 6hrs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274320" indent="-274320">
              <a:lnSpc>
                <a:spcPct val="90000"/>
              </a:lnSpc>
              <a:buNone/>
              <a:defRPr/>
            </a:pPr>
            <a:r>
              <a:rPr lang="en-US" b="1" dirty="0" err="1" smtClean="0">
                <a:solidFill>
                  <a:srgbClr val="FF0000"/>
                </a:solidFill>
              </a:rPr>
              <a:t>Tachyp</a:t>
            </a:r>
            <a:r>
              <a:rPr lang="cs-CZ" b="1" dirty="0" smtClean="0">
                <a:solidFill>
                  <a:srgbClr val="FF0000"/>
                </a:solidFill>
              </a:rPr>
              <a:t>nea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cs-CZ" b="1" dirty="0">
              <a:solidFill>
                <a:srgbClr val="FF0000"/>
              </a:solidFill>
            </a:endParaRPr>
          </a:p>
          <a:p>
            <a:pPr marL="521208" lvl="1">
              <a:lnSpc>
                <a:spcPct val="90000"/>
              </a:lnSpc>
              <a:buClr>
                <a:schemeClr val="bg1">
                  <a:lumMod val="50000"/>
                </a:schemeClr>
              </a:buClr>
              <a:buFont typeface="Wingdings 2"/>
              <a:buChar char=""/>
              <a:defRPr/>
            </a:pPr>
            <a:r>
              <a:rPr lang="en-US" sz="2500" dirty="0">
                <a:solidFill>
                  <a:schemeClr val="tx1">
                    <a:tint val="85000"/>
                  </a:schemeClr>
                </a:solidFill>
              </a:rPr>
              <a:t>&gt; 30 </a:t>
            </a:r>
            <a:r>
              <a:rPr lang="cs-CZ" sz="2500" dirty="0" smtClean="0">
                <a:solidFill>
                  <a:schemeClr val="tx1">
                    <a:tint val="85000"/>
                  </a:schemeClr>
                </a:solidFill>
              </a:rPr>
              <a:t>breaths/min</a:t>
            </a:r>
            <a:r>
              <a:rPr lang="cs-CZ" sz="2500" dirty="0">
                <a:solidFill>
                  <a:schemeClr val="tx1">
                    <a:tint val="85000"/>
                  </a:schemeClr>
                </a:solidFill>
              </a:rPr>
              <a:t>, </a:t>
            </a:r>
            <a:r>
              <a:rPr lang="cs-CZ" sz="2500" dirty="0" smtClean="0">
                <a:solidFill>
                  <a:schemeClr val="tx1">
                    <a:tint val="85000"/>
                  </a:schemeClr>
                </a:solidFill>
              </a:rPr>
              <a:t>dyspnea</a:t>
            </a:r>
            <a:endParaRPr lang="en-US" sz="2500" dirty="0">
              <a:solidFill>
                <a:schemeClr val="tx1">
                  <a:tint val="85000"/>
                </a:schemeClr>
              </a:solidFill>
            </a:endParaRPr>
          </a:p>
          <a:p>
            <a:pPr marL="274320" indent="-274320">
              <a:lnSpc>
                <a:spcPct val="90000"/>
              </a:lnSpc>
              <a:buNone/>
              <a:defRPr/>
            </a:pPr>
            <a:endParaRPr lang="cs-CZ" b="1" dirty="0" smtClean="0"/>
          </a:p>
          <a:p>
            <a:pPr marL="274320" indent="-274320">
              <a:lnSpc>
                <a:spcPct val="90000"/>
              </a:lnSpc>
              <a:buNone/>
              <a:defRPr/>
            </a:pPr>
            <a:r>
              <a:rPr lang="cs-CZ" b="1" dirty="0" smtClean="0">
                <a:solidFill>
                  <a:srgbClr val="FF0000"/>
                </a:solidFill>
              </a:rPr>
              <a:t>Skin: </a:t>
            </a:r>
            <a:endParaRPr lang="cs-CZ" b="1" dirty="0">
              <a:solidFill>
                <a:srgbClr val="FF0000"/>
              </a:solidFill>
            </a:endParaRPr>
          </a:p>
          <a:p>
            <a:pPr marL="521208" lvl="1">
              <a:lnSpc>
                <a:spcPct val="90000"/>
              </a:lnSpc>
              <a:buClr>
                <a:schemeClr val="bg1">
                  <a:lumMod val="50000"/>
                </a:schemeClr>
              </a:buClr>
              <a:buFont typeface="Wingdings 2"/>
              <a:buChar char=""/>
              <a:defRPr/>
            </a:pPr>
            <a:r>
              <a:rPr lang="cs-CZ" sz="2500" dirty="0" smtClean="0">
                <a:solidFill>
                  <a:schemeClr val="tx1">
                    <a:tint val="85000"/>
                  </a:schemeClr>
                </a:solidFill>
              </a:rPr>
              <a:t>Wet, cold</a:t>
            </a:r>
            <a:endParaRPr lang="cs-CZ" sz="2500" dirty="0">
              <a:solidFill>
                <a:schemeClr val="tx1">
                  <a:tint val="85000"/>
                </a:schemeClr>
              </a:solidFill>
            </a:endParaRPr>
          </a:p>
          <a:p>
            <a:pPr marL="521208" lvl="1">
              <a:lnSpc>
                <a:spcPct val="90000"/>
              </a:lnSpc>
              <a:buClr>
                <a:schemeClr val="bg1">
                  <a:lumMod val="50000"/>
                </a:schemeClr>
              </a:buClr>
              <a:buFont typeface="Wingdings 2"/>
              <a:buChar char=""/>
              <a:defRPr/>
            </a:pPr>
            <a:r>
              <a:rPr lang="cs-CZ" sz="2500" dirty="0" smtClean="0">
                <a:solidFill>
                  <a:schemeClr val="tx1">
                    <a:tint val="85000"/>
                  </a:schemeClr>
                </a:solidFill>
              </a:rPr>
              <a:t>CRT(</a:t>
            </a:r>
            <a:r>
              <a:rPr lang="en-US" sz="2500" dirty="0">
                <a:solidFill>
                  <a:schemeClr val="tx1">
                    <a:tint val="85000"/>
                  </a:schemeClr>
                </a:solidFill>
              </a:rPr>
              <a:t>&gt;</a:t>
            </a:r>
            <a:r>
              <a:rPr lang="cs-CZ" sz="2500" dirty="0">
                <a:solidFill>
                  <a:schemeClr val="tx1">
                    <a:tint val="85000"/>
                  </a:schemeClr>
                </a:solidFill>
              </a:rPr>
              <a:t> 2 </a:t>
            </a:r>
            <a:r>
              <a:rPr lang="cs-CZ" sz="2500" dirty="0" smtClean="0">
                <a:solidFill>
                  <a:schemeClr val="tx1">
                    <a:tint val="85000"/>
                  </a:schemeClr>
                </a:solidFill>
              </a:rPr>
              <a:t>s)</a:t>
            </a:r>
            <a:endParaRPr lang="cs-CZ" sz="2500" dirty="0">
              <a:solidFill>
                <a:schemeClr val="tx1">
                  <a:tint val="85000"/>
                </a:schemeClr>
              </a:solidFill>
            </a:endParaRPr>
          </a:p>
          <a:p>
            <a:pPr marL="274320" indent="-274320">
              <a:lnSpc>
                <a:spcPct val="90000"/>
              </a:lnSpc>
              <a:buNone/>
              <a:defRPr/>
            </a:pPr>
            <a:endParaRPr lang="cs-CZ" b="1" dirty="0" smtClean="0"/>
          </a:p>
          <a:p>
            <a:pPr marL="274320" indent="-274320">
              <a:lnSpc>
                <a:spcPct val="90000"/>
              </a:lnSpc>
              <a:buNone/>
              <a:defRPr/>
            </a:pPr>
            <a:r>
              <a:rPr lang="cs-CZ" b="1" dirty="0" smtClean="0">
                <a:solidFill>
                  <a:srgbClr val="FF0000"/>
                </a:solidFill>
              </a:rPr>
              <a:t>Mental state:</a:t>
            </a:r>
            <a:endParaRPr lang="cs-CZ" dirty="0">
              <a:solidFill>
                <a:srgbClr val="FF0000"/>
              </a:solidFill>
            </a:endParaRPr>
          </a:p>
          <a:p>
            <a:pPr marL="521208" lvl="1">
              <a:lnSpc>
                <a:spcPct val="90000"/>
              </a:lnSpc>
              <a:buClr>
                <a:schemeClr val="bg1">
                  <a:lumMod val="50000"/>
                </a:schemeClr>
              </a:buClr>
              <a:buFont typeface="Wingdings 2"/>
              <a:buChar char=""/>
              <a:defRPr/>
            </a:pPr>
            <a:r>
              <a:rPr lang="cs-CZ" sz="2500" dirty="0" smtClean="0">
                <a:solidFill>
                  <a:schemeClr val="tx1">
                    <a:tint val="85000"/>
                  </a:schemeClr>
                </a:solidFill>
              </a:rPr>
              <a:t>Confusion</a:t>
            </a:r>
          </a:p>
          <a:p>
            <a:pPr marL="521208" lvl="1">
              <a:lnSpc>
                <a:spcPct val="90000"/>
              </a:lnSpc>
              <a:buClr>
                <a:schemeClr val="bg1">
                  <a:lumMod val="50000"/>
                </a:schemeClr>
              </a:buClr>
              <a:buFont typeface="Wingdings 2"/>
              <a:buChar char=""/>
              <a:defRPr/>
            </a:pPr>
            <a:r>
              <a:rPr lang="cs-CZ" sz="2500" dirty="0" smtClean="0">
                <a:solidFill>
                  <a:schemeClr val="tx1">
                    <a:tint val="85000"/>
                  </a:schemeClr>
                </a:solidFill>
              </a:rPr>
              <a:t>Iritation</a:t>
            </a:r>
          </a:p>
          <a:p>
            <a:pPr marL="521208" lvl="1">
              <a:lnSpc>
                <a:spcPct val="90000"/>
              </a:lnSpc>
              <a:buClr>
                <a:schemeClr val="bg1">
                  <a:lumMod val="50000"/>
                </a:schemeClr>
              </a:buClr>
              <a:buFont typeface="Wingdings 2"/>
              <a:buChar char=""/>
              <a:defRPr/>
            </a:pPr>
            <a:r>
              <a:rPr lang="cs-CZ" sz="2500" dirty="0" smtClean="0">
                <a:solidFill>
                  <a:schemeClr val="tx1">
                    <a:tint val="85000"/>
                  </a:schemeClr>
                </a:solidFill>
              </a:rPr>
              <a:t>coma</a:t>
            </a:r>
            <a:endParaRPr lang="cs-CZ" sz="2500" dirty="0">
              <a:solidFill>
                <a:schemeClr val="tx1">
                  <a:tint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28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Diagnostics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cs-CZ" sz="2800" dirty="0" smtClean="0"/>
              <a:t>1. Basic Lab</a:t>
            </a:r>
            <a:endParaRPr lang="cs-CZ" sz="2800" dirty="0"/>
          </a:p>
          <a:p>
            <a:pPr marL="521208" lvl="1">
              <a:buClr>
                <a:schemeClr val="bg1">
                  <a:lumMod val="50000"/>
                </a:schemeClr>
              </a:buClr>
              <a:buFont typeface="Wingdings 2"/>
              <a:buChar char=""/>
              <a:defRPr/>
            </a:pPr>
            <a:r>
              <a:rPr lang="cs-CZ" sz="2400" dirty="0" smtClean="0">
                <a:solidFill>
                  <a:schemeClr val="tx1">
                    <a:tint val="85000"/>
                  </a:schemeClr>
                </a:solidFill>
              </a:rPr>
              <a:t>BC, coagulation </a:t>
            </a:r>
            <a:r>
              <a:rPr lang="cs-CZ" sz="2400" dirty="0">
                <a:solidFill>
                  <a:schemeClr val="tx1">
                    <a:tint val="85000"/>
                  </a:schemeClr>
                </a:solidFill>
              </a:rPr>
              <a:t>(Q/INR, aPTT, fib)</a:t>
            </a:r>
          </a:p>
          <a:p>
            <a:pPr marL="521208" lvl="1">
              <a:buClr>
                <a:schemeClr val="bg1">
                  <a:lumMod val="50000"/>
                </a:schemeClr>
              </a:buClr>
              <a:buFont typeface="Wingdings 2"/>
              <a:buChar char=""/>
              <a:defRPr/>
            </a:pPr>
            <a:r>
              <a:rPr lang="cs-CZ" sz="2400" dirty="0" smtClean="0">
                <a:solidFill>
                  <a:schemeClr val="tx1">
                    <a:tint val="85000"/>
                  </a:schemeClr>
                </a:solidFill>
              </a:rPr>
              <a:t>ions, gly</a:t>
            </a:r>
            <a:endParaRPr lang="cs-CZ" sz="2400" dirty="0">
              <a:solidFill>
                <a:schemeClr val="tx1">
                  <a:tint val="85000"/>
                </a:schemeClr>
              </a:solidFill>
            </a:endParaRPr>
          </a:p>
          <a:p>
            <a:pPr marL="521208" lvl="1">
              <a:buClr>
                <a:schemeClr val="bg1">
                  <a:lumMod val="50000"/>
                </a:schemeClr>
              </a:buClr>
              <a:buFont typeface="Wingdings 2"/>
              <a:buChar char=""/>
              <a:defRPr/>
            </a:pPr>
            <a:r>
              <a:rPr lang="cs-CZ" sz="2400" dirty="0">
                <a:solidFill>
                  <a:schemeClr val="tx1">
                    <a:tint val="85000"/>
                  </a:schemeClr>
                </a:solidFill>
              </a:rPr>
              <a:t>urea, kreatin</a:t>
            </a:r>
          </a:p>
          <a:p>
            <a:pPr marL="521208" lvl="1">
              <a:buClr>
                <a:schemeClr val="bg1">
                  <a:lumMod val="50000"/>
                </a:schemeClr>
              </a:buClr>
              <a:buFont typeface="Wingdings 2"/>
              <a:buChar char=""/>
              <a:defRPr/>
            </a:pPr>
            <a:r>
              <a:rPr lang="cs-CZ" sz="2400" dirty="0">
                <a:solidFill>
                  <a:schemeClr val="tx1">
                    <a:tint val="85000"/>
                  </a:schemeClr>
                </a:solidFill>
              </a:rPr>
              <a:t>CRP </a:t>
            </a:r>
            <a:r>
              <a:rPr lang="cs-CZ" sz="2400" dirty="0" smtClean="0">
                <a:solidFill>
                  <a:schemeClr val="tx1">
                    <a:tint val="85000"/>
                  </a:schemeClr>
                </a:solidFill>
              </a:rPr>
              <a:t>(sepsis?)</a:t>
            </a:r>
            <a:endParaRPr lang="cs-CZ" sz="2400" dirty="0">
              <a:solidFill>
                <a:schemeClr val="tx1">
                  <a:tint val="85000"/>
                </a:schemeClr>
              </a:solidFill>
            </a:endParaRPr>
          </a:p>
          <a:p>
            <a:pPr marL="521208" lvl="1">
              <a:buClr>
                <a:schemeClr val="accent4"/>
              </a:buClr>
              <a:buFont typeface="Wingdings 2"/>
              <a:buChar char=""/>
              <a:defRPr/>
            </a:pPr>
            <a:endParaRPr lang="cs-CZ" sz="2400" dirty="0">
              <a:solidFill>
                <a:schemeClr val="tx1">
                  <a:tint val="85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cs-CZ" sz="2800" dirty="0" smtClean="0"/>
              <a:t>2. ABG</a:t>
            </a:r>
            <a:endParaRPr lang="cs-CZ" sz="2800" dirty="0"/>
          </a:p>
          <a:p>
            <a:pPr marL="521208" lvl="1">
              <a:buClr>
                <a:schemeClr val="bg1">
                  <a:lumMod val="50000"/>
                </a:schemeClr>
              </a:buClr>
              <a:buFont typeface="Wingdings 2"/>
              <a:buChar char=""/>
              <a:defRPr/>
            </a:pPr>
            <a:r>
              <a:rPr lang="cs-CZ" sz="2500" dirty="0" smtClean="0">
                <a:solidFill>
                  <a:schemeClr val="tx1">
                    <a:tint val="85000"/>
                  </a:schemeClr>
                </a:solidFill>
              </a:rPr>
              <a:t>Ventilation/oxygenation</a:t>
            </a:r>
          </a:p>
          <a:p>
            <a:pPr marL="521208" lvl="1">
              <a:buClr>
                <a:schemeClr val="bg1">
                  <a:lumMod val="50000"/>
                </a:schemeClr>
              </a:buClr>
              <a:buFont typeface="Wingdings 2"/>
              <a:buChar char=""/>
              <a:defRPr/>
            </a:pPr>
            <a:r>
              <a:rPr lang="cs-CZ" sz="2500" dirty="0" err="1" smtClean="0">
                <a:solidFill>
                  <a:schemeClr val="tx1">
                    <a:tint val="85000"/>
                  </a:schemeClr>
                </a:solidFill>
              </a:rPr>
              <a:t>Lac</a:t>
            </a:r>
            <a:r>
              <a:rPr lang="cs-CZ" sz="2500" dirty="0" smtClean="0">
                <a:solidFill>
                  <a:schemeClr val="tx1">
                    <a:tint val="85000"/>
                  </a:schemeClr>
                </a:solidFill>
              </a:rPr>
              <a:t>, SvO2, ScvO2</a:t>
            </a:r>
            <a:endParaRPr lang="cs-CZ" sz="2500" dirty="0">
              <a:solidFill>
                <a:schemeClr val="tx1">
                  <a:tint val="85000"/>
                </a:schemeClr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130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1668</Words>
  <Application>Microsoft Office PowerPoint</Application>
  <PresentationFormat>Předvádění na obrazovce (4:3)</PresentationFormat>
  <Paragraphs>407</Paragraphs>
  <Slides>52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52</vt:i4>
      </vt:variant>
    </vt:vector>
  </HeadingPairs>
  <TitlesOfParts>
    <vt:vector size="58" baseType="lpstr">
      <vt:lpstr>Arial Unicode MS</vt:lpstr>
      <vt:lpstr>Arial</vt:lpstr>
      <vt:lpstr>Calibri</vt:lpstr>
      <vt:lpstr>Times New Roman</vt:lpstr>
      <vt:lpstr>Wingdings 2</vt:lpstr>
      <vt:lpstr>Office Theme</vt:lpstr>
      <vt:lpstr>1. hypovolemia/shock 2. pulmonary embolism/shock 3. acute myocardial infarction/shock</vt:lpstr>
      <vt:lpstr>Shock in general</vt:lpstr>
      <vt:lpstr>Shock</vt:lpstr>
      <vt:lpstr>Phases of Shock</vt:lpstr>
      <vt:lpstr>Pathophysiology</vt:lpstr>
      <vt:lpstr>Changes are in ...</vt:lpstr>
      <vt:lpstr>MODS</vt:lpstr>
      <vt:lpstr>Signs/Symptoms</vt:lpstr>
      <vt:lpstr>Diagnostics</vt:lpstr>
      <vt:lpstr>ABG</vt:lpstr>
      <vt:lpstr>Extended Hemodynamics</vt:lpstr>
      <vt:lpstr>Initial resuscitation </vt:lpstr>
      <vt:lpstr>Causal treatment</vt:lpstr>
      <vt:lpstr>1. Hypovolemic Shock</vt:lpstr>
      <vt:lpstr>Most common Causes of Hypovolemia</vt:lpstr>
      <vt:lpstr>Treatment</vt:lpstr>
      <vt:lpstr>Venous access</vt:lpstr>
      <vt:lpstr>Arterial Catheter</vt:lpstr>
      <vt:lpstr>SPV / PPV</vt:lpstr>
      <vt:lpstr>SPV / PPV</vt:lpstr>
      <vt:lpstr>Witch fluid to use?</vt:lpstr>
      <vt:lpstr>Glucose</vt:lpstr>
      <vt:lpstr>Crystaloids</vt:lpstr>
      <vt:lpstr>Coloids</vt:lpstr>
      <vt:lpstr>Blood products</vt:lpstr>
      <vt:lpstr>Fluid resuscitation goals</vt:lpstr>
      <vt:lpstr>Acute bleeding</vt:lpstr>
      <vt:lpstr>Treatment</vt:lpstr>
      <vt:lpstr>2. Cardiogenic shock/ AIM</vt:lpstr>
      <vt:lpstr>AIM</vt:lpstr>
      <vt:lpstr>Diagnostics</vt:lpstr>
      <vt:lpstr>Localization </vt:lpstr>
      <vt:lpstr>Treatment</vt:lpstr>
      <vt:lpstr>Cardiogenic Shock</vt:lpstr>
      <vt:lpstr>Treatment</vt:lpstr>
      <vt:lpstr>Avoid</vt:lpstr>
      <vt:lpstr>Treatment</vt:lpstr>
      <vt:lpstr>3. Obstructive shock/ PE</vt:lpstr>
      <vt:lpstr>Pulmonary Embolism</vt:lpstr>
      <vt:lpstr>Risc Factors</vt:lpstr>
      <vt:lpstr>Diagnosis</vt:lpstr>
      <vt:lpstr>EKG</vt:lpstr>
      <vt:lpstr>Chest X-ray</vt:lpstr>
      <vt:lpstr>ECHO</vt:lpstr>
      <vt:lpstr>CT - AG</vt:lpstr>
      <vt:lpstr>Other</vt:lpstr>
      <vt:lpstr>Managment</vt:lpstr>
      <vt:lpstr>1. High risk PE (shock, hypotension)</vt:lpstr>
      <vt:lpstr>2. Low risk PE (without shock/hypotension)</vt:lpstr>
      <vt:lpstr>Massive PE – unstable or RV dysfunction, TNT, NTproBNP</vt:lpstr>
      <vt:lpstr>Thrombolysis contraindications</vt:lpstr>
      <vt:lpstr>Small PE</vt:lpstr>
    </vt:vector>
  </TitlesOfParts>
  <Company>University of Portland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hypovolemie, hypovolemický šok, plicni embolie, akutní infarkt myokardu</dc:title>
  <dc:creator>Windows User</dc:creator>
  <cp:lastModifiedBy>Ivan Čundrle</cp:lastModifiedBy>
  <cp:revision>60</cp:revision>
  <dcterms:created xsi:type="dcterms:W3CDTF">2016-03-20T15:32:48Z</dcterms:created>
  <dcterms:modified xsi:type="dcterms:W3CDTF">2020-03-20T11:38:24Z</dcterms:modified>
</cp:coreProperties>
</file>