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4a" ContentType="audio/mp4"/>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56"/>
  </p:notesMasterIdLst>
  <p:handoutMasterIdLst>
    <p:handoutMasterId r:id="rId57"/>
  </p:handout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91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68" autoAdjust="0"/>
  </p:normalViewPr>
  <p:slideViewPr>
    <p:cSldViewPr snapToGrid="0">
      <p:cViewPr varScale="1">
        <p:scale>
          <a:sx n="61" d="100"/>
          <a:sy n="61" d="100"/>
        </p:scale>
        <p:origin x="72" y="464"/>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A6B02795-4862-4E50-AA9D-97B5A9816E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44E1085-4DCA-4881-ABF8-08038AE6F4EF}" type="slidenum">
              <a:rPr lang="cs-CZ" altLang="cs-CZ"/>
              <a:pPr>
                <a:spcBef>
                  <a:spcPct val="0"/>
                </a:spcBef>
              </a:pPr>
              <a:t>2</a:t>
            </a:fld>
            <a:endParaRPr lang="cs-CZ" altLang="cs-CZ"/>
          </a:p>
        </p:txBody>
      </p:sp>
      <p:sp>
        <p:nvSpPr>
          <p:cNvPr id="10243" name="Rectangle 2">
            <a:extLst>
              <a:ext uri="{FF2B5EF4-FFF2-40B4-BE49-F238E27FC236}">
                <a16:creationId xmlns:a16="http://schemas.microsoft.com/office/drawing/2014/main" id="{D110083E-BF55-490B-B747-5EDEE169A699}"/>
              </a:ext>
            </a:extLst>
          </p:cNvPr>
          <p:cNvSpPr>
            <a:spLocks noGrp="1" noRot="1" noChangeAspect="1" noChangeArrowheads="1" noTextEdit="1"/>
          </p:cNvSpPr>
          <p:nvPr>
            <p:ph type="sldImg"/>
          </p:nvPr>
        </p:nvSpPr>
        <p:spPr>
          <a:xfrm>
            <a:off x="381000" y="685800"/>
            <a:ext cx="6096000" cy="3429000"/>
          </a:xfrm>
          <a:ln/>
        </p:spPr>
      </p:sp>
      <p:sp>
        <p:nvSpPr>
          <p:cNvPr id="10244" name="Rectangle 3">
            <a:extLst>
              <a:ext uri="{FF2B5EF4-FFF2-40B4-BE49-F238E27FC236}">
                <a16:creationId xmlns:a16="http://schemas.microsoft.com/office/drawing/2014/main" id="{B77FC4E2-1F6B-4381-BEAD-2A0C2BBB3A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41F2FF88-5191-4B97-B65A-288FDB5CE9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549F44B-EFB4-4AC5-B181-11689CFA9776}" type="slidenum">
              <a:rPr lang="cs-CZ" altLang="cs-CZ"/>
              <a:pPr>
                <a:spcBef>
                  <a:spcPct val="0"/>
                </a:spcBef>
              </a:pPr>
              <a:t>11</a:t>
            </a:fld>
            <a:endParaRPr lang="cs-CZ" altLang="cs-CZ"/>
          </a:p>
        </p:txBody>
      </p:sp>
      <p:sp>
        <p:nvSpPr>
          <p:cNvPr id="28675" name="Rectangle 2">
            <a:extLst>
              <a:ext uri="{FF2B5EF4-FFF2-40B4-BE49-F238E27FC236}">
                <a16:creationId xmlns:a16="http://schemas.microsoft.com/office/drawing/2014/main" id="{27DBD25F-6AB1-406D-BD21-BAC2655639B7}"/>
              </a:ext>
            </a:extLst>
          </p:cNvPr>
          <p:cNvSpPr>
            <a:spLocks noGrp="1" noRot="1" noChangeAspect="1" noChangeArrowheads="1" noTextEdit="1"/>
          </p:cNvSpPr>
          <p:nvPr>
            <p:ph type="sldImg"/>
          </p:nvPr>
        </p:nvSpPr>
        <p:spPr>
          <a:xfrm>
            <a:off x="381000" y="685800"/>
            <a:ext cx="6096000" cy="3429000"/>
          </a:xfrm>
          <a:ln/>
        </p:spPr>
      </p:sp>
      <p:sp>
        <p:nvSpPr>
          <p:cNvPr id="28676" name="Rectangle 3">
            <a:extLst>
              <a:ext uri="{FF2B5EF4-FFF2-40B4-BE49-F238E27FC236}">
                <a16:creationId xmlns:a16="http://schemas.microsoft.com/office/drawing/2014/main" id="{2548B002-0CFA-4975-9BAD-CC9227797C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1946211E-7029-47EF-B11E-930473B634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415E9E0-427B-4C96-ABA5-0F4DB4F47852}" type="slidenum">
              <a:rPr lang="cs-CZ" altLang="cs-CZ"/>
              <a:pPr>
                <a:spcBef>
                  <a:spcPct val="0"/>
                </a:spcBef>
              </a:pPr>
              <a:t>12</a:t>
            </a:fld>
            <a:endParaRPr lang="cs-CZ" altLang="cs-CZ"/>
          </a:p>
        </p:txBody>
      </p:sp>
      <p:sp>
        <p:nvSpPr>
          <p:cNvPr id="30723" name="Rectangle 2">
            <a:extLst>
              <a:ext uri="{FF2B5EF4-FFF2-40B4-BE49-F238E27FC236}">
                <a16:creationId xmlns:a16="http://schemas.microsoft.com/office/drawing/2014/main" id="{11F267AE-9662-41CC-9E20-19B364B261FC}"/>
              </a:ext>
            </a:extLst>
          </p:cNvPr>
          <p:cNvSpPr>
            <a:spLocks noGrp="1" noRot="1" noChangeAspect="1" noChangeArrowheads="1" noTextEdit="1"/>
          </p:cNvSpPr>
          <p:nvPr>
            <p:ph type="sldImg"/>
          </p:nvPr>
        </p:nvSpPr>
        <p:spPr>
          <a:xfrm>
            <a:off x="381000" y="685800"/>
            <a:ext cx="6096000" cy="3429000"/>
          </a:xfrm>
          <a:ln/>
        </p:spPr>
      </p:sp>
      <p:sp>
        <p:nvSpPr>
          <p:cNvPr id="30724" name="Rectangle 3">
            <a:extLst>
              <a:ext uri="{FF2B5EF4-FFF2-40B4-BE49-F238E27FC236}">
                <a16:creationId xmlns:a16="http://schemas.microsoft.com/office/drawing/2014/main" id="{4B59E8C7-2005-4C97-91F4-E1738FF7EE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C2EE5A0B-9938-4D3D-82E9-3ADD8B3426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F8351D-D9DC-4446-9C60-EA6121E1D17D}" type="slidenum">
              <a:rPr lang="cs-CZ" altLang="cs-CZ"/>
              <a:pPr>
                <a:spcBef>
                  <a:spcPct val="0"/>
                </a:spcBef>
              </a:pPr>
              <a:t>13</a:t>
            </a:fld>
            <a:endParaRPr lang="cs-CZ" altLang="cs-CZ"/>
          </a:p>
        </p:txBody>
      </p:sp>
      <p:sp>
        <p:nvSpPr>
          <p:cNvPr id="32771" name="Rectangle 2">
            <a:extLst>
              <a:ext uri="{FF2B5EF4-FFF2-40B4-BE49-F238E27FC236}">
                <a16:creationId xmlns:a16="http://schemas.microsoft.com/office/drawing/2014/main" id="{323693FE-78C8-4F6F-B9CB-23F98366852D}"/>
              </a:ext>
            </a:extLst>
          </p:cNvPr>
          <p:cNvSpPr>
            <a:spLocks noGrp="1" noRot="1" noChangeAspect="1" noChangeArrowheads="1" noTextEdit="1"/>
          </p:cNvSpPr>
          <p:nvPr>
            <p:ph type="sldImg"/>
          </p:nvPr>
        </p:nvSpPr>
        <p:spPr>
          <a:xfrm>
            <a:off x="381000" y="685800"/>
            <a:ext cx="6096000" cy="3429000"/>
          </a:xfrm>
          <a:ln/>
        </p:spPr>
      </p:sp>
      <p:sp>
        <p:nvSpPr>
          <p:cNvPr id="32772" name="Rectangle 3">
            <a:extLst>
              <a:ext uri="{FF2B5EF4-FFF2-40B4-BE49-F238E27FC236}">
                <a16:creationId xmlns:a16="http://schemas.microsoft.com/office/drawing/2014/main" id="{1FFEE862-E48F-4586-9AE8-63336C1007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55F67006-8382-4824-9B0B-2645FED7B5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A7F54C-360B-4696-AE3A-EBEC15611DA6}" type="slidenum">
              <a:rPr lang="cs-CZ" altLang="cs-CZ"/>
              <a:pPr>
                <a:spcBef>
                  <a:spcPct val="0"/>
                </a:spcBef>
              </a:pPr>
              <a:t>14</a:t>
            </a:fld>
            <a:endParaRPr lang="cs-CZ" altLang="cs-CZ"/>
          </a:p>
        </p:txBody>
      </p:sp>
      <p:sp>
        <p:nvSpPr>
          <p:cNvPr id="34819" name="Rectangle 2">
            <a:extLst>
              <a:ext uri="{FF2B5EF4-FFF2-40B4-BE49-F238E27FC236}">
                <a16:creationId xmlns:a16="http://schemas.microsoft.com/office/drawing/2014/main" id="{CFC975E5-1BED-47AE-933C-03DA06ACDE47}"/>
              </a:ext>
            </a:extLst>
          </p:cNvPr>
          <p:cNvSpPr>
            <a:spLocks noGrp="1" noRot="1" noChangeAspect="1" noChangeArrowheads="1" noTextEdit="1"/>
          </p:cNvSpPr>
          <p:nvPr>
            <p:ph type="sldImg"/>
          </p:nvPr>
        </p:nvSpPr>
        <p:spPr>
          <a:xfrm>
            <a:off x="381000" y="685800"/>
            <a:ext cx="6096000" cy="3429000"/>
          </a:xfrm>
          <a:ln/>
        </p:spPr>
      </p:sp>
      <p:sp>
        <p:nvSpPr>
          <p:cNvPr id="34820" name="Rectangle 3">
            <a:extLst>
              <a:ext uri="{FF2B5EF4-FFF2-40B4-BE49-F238E27FC236}">
                <a16:creationId xmlns:a16="http://schemas.microsoft.com/office/drawing/2014/main" id="{7DD50DCA-700E-4FAB-866D-168219DB01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6446DB67-77D3-4ACF-9418-5690DC864D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6EDBE8D-FB86-4CE7-ACB6-00041CBA5F2C}" type="slidenum">
              <a:rPr lang="cs-CZ" altLang="cs-CZ"/>
              <a:pPr>
                <a:spcBef>
                  <a:spcPct val="0"/>
                </a:spcBef>
              </a:pPr>
              <a:t>15</a:t>
            </a:fld>
            <a:endParaRPr lang="cs-CZ" altLang="cs-CZ"/>
          </a:p>
        </p:txBody>
      </p:sp>
      <p:sp>
        <p:nvSpPr>
          <p:cNvPr id="36867" name="Rectangle 2">
            <a:extLst>
              <a:ext uri="{FF2B5EF4-FFF2-40B4-BE49-F238E27FC236}">
                <a16:creationId xmlns:a16="http://schemas.microsoft.com/office/drawing/2014/main" id="{15D46C5C-9CCC-42E8-A3F5-DD09676D5A8E}"/>
              </a:ext>
            </a:extLst>
          </p:cNvPr>
          <p:cNvSpPr>
            <a:spLocks noGrp="1" noRot="1" noChangeAspect="1" noChangeArrowheads="1" noTextEdit="1"/>
          </p:cNvSpPr>
          <p:nvPr>
            <p:ph type="sldImg"/>
          </p:nvPr>
        </p:nvSpPr>
        <p:spPr>
          <a:xfrm>
            <a:off x="381000" y="685800"/>
            <a:ext cx="6096000" cy="3429000"/>
          </a:xfrm>
          <a:ln/>
        </p:spPr>
      </p:sp>
      <p:sp>
        <p:nvSpPr>
          <p:cNvPr id="36868" name="Rectangle 3">
            <a:extLst>
              <a:ext uri="{FF2B5EF4-FFF2-40B4-BE49-F238E27FC236}">
                <a16:creationId xmlns:a16="http://schemas.microsoft.com/office/drawing/2014/main" id="{E229228A-AB56-48EB-956D-AE864146DB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D4510DED-C1E4-4065-B650-91F06B2FE9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9AD6488-5E1D-4B9B-A5F5-65A4C16C15D7}" type="slidenum">
              <a:rPr lang="cs-CZ" altLang="cs-CZ"/>
              <a:pPr>
                <a:spcBef>
                  <a:spcPct val="0"/>
                </a:spcBef>
              </a:pPr>
              <a:t>17</a:t>
            </a:fld>
            <a:endParaRPr lang="cs-CZ" altLang="cs-CZ"/>
          </a:p>
        </p:txBody>
      </p:sp>
      <p:sp>
        <p:nvSpPr>
          <p:cNvPr id="39939" name="Rectangle 2">
            <a:extLst>
              <a:ext uri="{FF2B5EF4-FFF2-40B4-BE49-F238E27FC236}">
                <a16:creationId xmlns:a16="http://schemas.microsoft.com/office/drawing/2014/main" id="{27219A2F-EAC1-4732-80C6-F315E917F25B}"/>
              </a:ext>
            </a:extLst>
          </p:cNvPr>
          <p:cNvSpPr>
            <a:spLocks noGrp="1" noRot="1" noChangeAspect="1" noChangeArrowheads="1" noTextEdit="1"/>
          </p:cNvSpPr>
          <p:nvPr>
            <p:ph type="sldImg"/>
          </p:nvPr>
        </p:nvSpPr>
        <p:spPr>
          <a:xfrm>
            <a:off x="381000" y="685800"/>
            <a:ext cx="6096000" cy="3429000"/>
          </a:xfrm>
          <a:ln/>
        </p:spPr>
      </p:sp>
      <p:sp>
        <p:nvSpPr>
          <p:cNvPr id="39940" name="Rectangle 3">
            <a:extLst>
              <a:ext uri="{FF2B5EF4-FFF2-40B4-BE49-F238E27FC236}">
                <a16:creationId xmlns:a16="http://schemas.microsoft.com/office/drawing/2014/main" id="{4446DF62-F179-45C8-B0DC-3D52614A9C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F57464B0-FD1D-440C-8FB5-47ADF14B38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B0FC91C-14D7-4305-963C-8A66D62D9007}" type="slidenum">
              <a:rPr lang="cs-CZ" altLang="cs-CZ"/>
              <a:pPr>
                <a:spcBef>
                  <a:spcPct val="0"/>
                </a:spcBef>
              </a:pPr>
              <a:t>18</a:t>
            </a:fld>
            <a:endParaRPr lang="cs-CZ" altLang="cs-CZ"/>
          </a:p>
        </p:txBody>
      </p:sp>
      <p:sp>
        <p:nvSpPr>
          <p:cNvPr id="41987" name="Rectangle 2">
            <a:extLst>
              <a:ext uri="{FF2B5EF4-FFF2-40B4-BE49-F238E27FC236}">
                <a16:creationId xmlns:a16="http://schemas.microsoft.com/office/drawing/2014/main" id="{F5B210ED-FC92-4A3F-9A3A-8E3C368E8DDE}"/>
              </a:ext>
            </a:extLst>
          </p:cNvPr>
          <p:cNvSpPr>
            <a:spLocks noGrp="1" noRot="1" noChangeAspect="1" noChangeArrowheads="1" noTextEdit="1"/>
          </p:cNvSpPr>
          <p:nvPr>
            <p:ph type="sldImg"/>
          </p:nvPr>
        </p:nvSpPr>
        <p:spPr>
          <a:xfrm>
            <a:off x="381000" y="685800"/>
            <a:ext cx="6096000" cy="3429000"/>
          </a:xfrm>
          <a:ln/>
        </p:spPr>
      </p:sp>
      <p:sp>
        <p:nvSpPr>
          <p:cNvPr id="41988" name="Rectangle 3">
            <a:extLst>
              <a:ext uri="{FF2B5EF4-FFF2-40B4-BE49-F238E27FC236}">
                <a16:creationId xmlns:a16="http://schemas.microsoft.com/office/drawing/2014/main" id="{EB8F9EFB-E9B2-48E7-8E92-C485B01DF9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B5586FFB-D8AA-4F3B-89D1-D61985CF7D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CEB3859-507D-4EDD-8505-3C112F8E8DAE}" type="slidenum">
              <a:rPr lang="cs-CZ" altLang="cs-CZ"/>
              <a:pPr>
                <a:spcBef>
                  <a:spcPct val="0"/>
                </a:spcBef>
              </a:pPr>
              <a:t>19</a:t>
            </a:fld>
            <a:endParaRPr lang="cs-CZ" altLang="cs-CZ"/>
          </a:p>
        </p:txBody>
      </p:sp>
      <p:sp>
        <p:nvSpPr>
          <p:cNvPr id="44035" name="Rectangle 2">
            <a:extLst>
              <a:ext uri="{FF2B5EF4-FFF2-40B4-BE49-F238E27FC236}">
                <a16:creationId xmlns:a16="http://schemas.microsoft.com/office/drawing/2014/main" id="{5D4FE1BD-4500-4EE0-86FF-228ED817C020}"/>
              </a:ext>
            </a:extLst>
          </p:cNvPr>
          <p:cNvSpPr>
            <a:spLocks noGrp="1" noRot="1" noChangeAspect="1" noChangeArrowheads="1" noTextEdit="1"/>
          </p:cNvSpPr>
          <p:nvPr>
            <p:ph type="sldImg"/>
          </p:nvPr>
        </p:nvSpPr>
        <p:spPr>
          <a:xfrm>
            <a:off x="381000" y="685800"/>
            <a:ext cx="6096000" cy="3429000"/>
          </a:xfrm>
          <a:ln/>
        </p:spPr>
      </p:sp>
      <p:sp>
        <p:nvSpPr>
          <p:cNvPr id="44036" name="Rectangle 3">
            <a:extLst>
              <a:ext uri="{FF2B5EF4-FFF2-40B4-BE49-F238E27FC236}">
                <a16:creationId xmlns:a16="http://schemas.microsoft.com/office/drawing/2014/main" id="{46AC27AA-6CFA-4820-99DA-7ED84DCBFA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093CDB9C-00D3-46FC-BE75-E45B852191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4A5E7E1-1AFD-4EFF-8033-2F379C9061AB}" type="slidenum">
              <a:rPr lang="cs-CZ" altLang="cs-CZ"/>
              <a:pPr>
                <a:spcBef>
                  <a:spcPct val="0"/>
                </a:spcBef>
              </a:pPr>
              <a:t>20</a:t>
            </a:fld>
            <a:endParaRPr lang="cs-CZ" altLang="cs-CZ"/>
          </a:p>
        </p:txBody>
      </p:sp>
      <p:sp>
        <p:nvSpPr>
          <p:cNvPr id="46083" name="Rectangle 2">
            <a:extLst>
              <a:ext uri="{FF2B5EF4-FFF2-40B4-BE49-F238E27FC236}">
                <a16:creationId xmlns:a16="http://schemas.microsoft.com/office/drawing/2014/main" id="{2E8BDB1D-E762-4C4B-A2E1-3FBD617CA5A1}"/>
              </a:ext>
            </a:extLst>
          </p:cNvPr>
          <p:cNvSpPr>
            <a:spLocks noGrp="1" noRot="1" noChangeAspect="1" noChangeArrowheads="1" noTextEdit="1"/>
          </p:cNvSpPr>
          <p:nvPr>
            <p:ph type="sldImg"/>
          </p:nvPr>
        </p:nvSpPr>
        <p:spPr>
          <a:xfrm>
            <a:off x="381000" y="685800"/>
            <a:ext cx="6096000" cy="3429000"/>
          </a:xfrm>
          <a:ln/>
        </p:spPr>
      </p:sp>
      <p:sp>
        <p:nvSpPr>
          <p:cNvPr id="46084" name="Rectangle 3">
            <a:extLst>
              <a:ext uri="{FF2B5EF4-FFF2-40B4-BE49-F238E27FC236}">
                <a16:creationId xmlns:a16="http://schemas.microsoft.com/office/drawing/2014/main" id="{9FCCAA36-4174-48F9-9AE2-DF17B535A1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E76D6FDC-2CF8-4097-8149-985E1DF4A5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4A8542-93EF-4004-AA8B-F1D9B12666FD}" type="slidenum">
              <a:rPr lang="cs-CZ" altLang="cs-CZ"/>
              <a:pPr>
                <a:spcBef>
                  <a:spcPct val="0"/>
                </a:spcBef>
              </a:pPr>
              <a:t>21</a:t>
            </a:fld>
            <a:endParaRPr lang="cs-CZ" altLang="cs-CZ"/>
          </a:p>
        </p:txBody>
      </p:sp>
      <p:sp>
        <p:nvSpPr>
          <p:cNvPr id="48131" name="Rectangle 2">
            <a:extLst>
              <a:ext uri="{FF2B5EF4-FFF2-40B4-BE49-F238E27FC236}">
                <a16:creationId xmlns:a16="http://schemas.microsoft.com/office/drawing/2014/main" id="{13A28B74-643B-49BA-B4B8-28C80ED4DF5C}"/>
              </a:ext>
            </a:extLst>
          </p:cNvPr>
          <p:cNvSpPr>
            <a:spLocks noGrp="1" noRot="1" noChangeAspect="1" noChangeArrowheads="1" noTextEdit="1"/>
          </p:cNvSpPr>
          <p:nvPr>
            <p:ph type="sldImg"/>
          </p:nvPr>
        </p:nvSpPr>
        <p:spPr>
          <a:xfrm>
            <a:off x="381000" y="685800"/>
            <a:ext cx="6096000" cy="3429000"/>
          </a:xfrm>
          <a:ln/>
        </p:spPr>
      </p:sp>
      <p:sp>
        <p:nvSpPr>
          <p:cNvPr id="48132" name="Rectangle 3">
            <a:extLst>
              <a:ext uri="{FF2B5EF4-FFF2-40B4-BE49-F238E27FC236}">
                <a16:creationId xmlns:a16="http://schemas.microsoft.com/office/drawing/2014/main" id="{01F4382A-427D-4FF6-B7A4-DFF6DCB8B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040CCDF8-F36D-4281-A044-6731BF566C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7B8FD21-EB67-4FF3-8E3A-79609DA80BD5}" type="slidenum">
              <a:rPr lang="cs-CZ" altLang="cs-CZ"/>
              <a:pPr>
                <a:spcBef>
                  <a:spcPct val="0"/>
                </a:spcBef>
              </a:pPr>
              <a:t>3</a:t>
            </a:fld>
            <a:endParaRPr lang="cs-CZ" altLang="cs-CZ"/>
          </a:p>
        </p:txBody>
      </p:sp>
      <p:sp>
        <p:nvSpPr>
          <p:cNvPr id="12291" name="Rectangle 2">
            <a:extLst>
              <a:ext uri="{FF2B5EF4-FFF2-40B4-BE49-F238E27FC236}">
                <a16:creationId xmlns:a16="http://schemas.microsoft.com/office/drawing/2014/main" id="{DDDA7AE3-8085-4FC2-9FF8-6C4CC8106910}"/>
              </a:ext>
            </a:extLst>
          </p:cNvPr>
          <p:cNvSpPr>
            <a:spLocks noGrp="1" noRot="1" noChangeAspect="1" noChangeArrowheads="1" noTextEdit="1"/>
          </p:cNvSpPr>
          <p:nvPr>
            <p:ph type="sldImg"/>
          </p:nvPr>
        </p:nvSpPr>
        <p:spPr>
          <a:xfrm>
            <a:off x="381000" y="685800"/>
            <a:ext cx="6096000" cy="3429000"/>
          </a:xfrm>
          <a:ln/>
        </p:spPr>
      </p:sp>
      <p:sp>
        <p:nvSpPr>
          <p:cNvPr id="12292" name="Rectangle 3">
            <a:extLst>
              <a:ext uri="{FF2B5EF4-FFF2-40B4-BE49-F238E27FC236}">
                <a16:creationId xmlns:a16="http://schemas.microsoft.com/office/drawing/2014/main" id="{6F8E2838-B9F7-4F06-8381-8B3A1D306A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132E9907-741E-4EA3-BCEF-3917A04720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A0862C4-18F9-46EF-97C8-2C5F591EEE7E}" type="slidenum">
              <a:rPr lang="cs-CZ" altLang="cs-CZ"/>
              <a:pPr>
                <a:spcBef>
                  <a:spcPct val="0"/>
                </a:spcBef>
              </a:pPr>
              <a:t>22</a:t>
            </a:fld>
            <a:endParaRPr lang="cs-CZ" altLang="cs-CZ"/>
          </a:p>
        </p:txBody>
      </p:sp>
      <p:sp>
        <p:nvSpPr>
          <p:cNvPr id="50179" name="Rectangle 2">
            <a:extLst>
              <a:ext uri="{FF2B5EF4-FFF2-40B4-BE49-F238E27FC236}">
                <a16:creationId xmlns:a16="http://schemas.microsoft.com/office/drawing/2014/main" id="{63673C4E-3AFD-4883-B2DC-310AAE87E073}"/>
              </a:ext>
            </a:extLst>
          </p:cNvPr>
          <p:cNvSpPr>
            <a:spLocks noGrp="1" noRot="1" noChangeAspect="1" noChangeArrowheads="1" noTextEdit="1"/>
          </p:cNvSpPr>
          <p:nvPr>
            <p:ph type="sldImg"/>
          </p:nvPr>
        </p:nvSpPr>
        <p:spPr>
          <a:xfrm>
            <a:off x="381000" y="685800"/>
            <a:ext cx="6096000" cy="3429000"/>
          </a:xfrm>
          <a:ln/>
        </p:spPr>
      </p:sp>
      <p:sp>
        <p:nvSpPr>
          <p:cNvPr id="50180" name="Rectangle 3">
            <a:extLst>
              <a:ext uri="{FF2B5EF4-FFF2-40B4-BE49-F238E27FC236}">
                <a16:creationId xmlns:a16="http://schemas.microsoft.com/office/drawing/2014/main" id="{4BE3EE4E-0FF8-4F1A-95E4-720FAB6747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D84A48D3-D9CE-47CD-863A-20BCB591E8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7E0A1EE-C277-4000-B9F0-F78515E7DA02}" type="slidenum">
              <a:rPr lang="cs-CZ" altLang="cs-CZ"/>
              <a:pPr>
                <a:spcBef>
                  <a:spcPct val="0"/>
                </a:spcBef>
              </a:pPr>
              <a:t>23</a:t>
            </a:fld>
            <a:endParaRPr lang="cs-CZ" altLang="cs-CZ"/>
          </a:p>
        </p:txBody>
      </p:sp>
      <p:sp>
        <p:nvSpPr>
          <p:cNvPr id="52227" name="Rectangle 2">
            <a:extLst>
              <a:ext uri="{FF2B5EF4-FFF2-40B4-BE49-F238E27FC236}">
                <a16:creationId xmlns:a16="http://schemas.microsoft.com/office/drawing/2014/main" id="{D4F1F8C6-F281-496C-8591-6FAB80112669}"/>
              </a:ext>
            </a:extLst>
          </p:cNvPr>
          <p:cNvSpPr>
            <a:spLocks noGrp="1" noRot="1" noChangeAspect="1" noChangeArrowheads="1" noTextEdit="1"/>
          </p:cNvSpPr>
          <p:nvPr>
            <p:ph type="sldImg"/>
          </p:nvPr>
        </p:nvSpPr>
        <p:spPr>
          <a:xfrm>
            <a:off x="381000" y="685800"/>
            <a:ext cx="6096000" cy="3429000"/>
          </a:xfrm>
          <a:ln/>
        </p:spPr>
      </p:sp>
      <p:sp>
        <p:nvSpPr>
          <p:cNvPr id="52228" name="Rectangle 3">
            <a:extLst>
              <a:ext uri="{FF2B5EF4-FFF2-40B4-BE49-F238E27FC236}">
                <a16:creationId xmlns:a16="http://schemas.microsoft.com/office/drawing/2014/main" id="{98F7A9E3-6BEC-4BD6-98FC-BC3A4B4C54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B8569890-6C9C-4CD4-AD62-8D660874F7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B1E5BEF-E189-449F-980F-5DE9DAC6B9AE}" type="slidenum">
              <a:rPr lang="cs-CZ" altLang="cs-CZ"/>
              <a:pPr>
                <a:spcBef>
                  <a:spcPct val="0"/>
                </a:spcBef>
              </a:pPr>
              <a:t>24</a:t>
            </a:fld>
            <a:endParaRPr lang="cs-CZ" altLang="cs-CZ"/>
          </a:p>
        </p:txBody>
      </p:sp>
      <p:sp>
        <p:nvSpPr>
          <p:cNvPr id="54275" name="Rectangle 2">
            <a:extLst>
              <a:ext uri="{FF2B5EF4-FFF2-40B4-BE49-F238E27FC236}">
                <a16:creationId xmlns:a16="http://schemas.microsoft.com/office/drawing/2014/main" id="{C7801DE3-A529-4DBF-BFF5-22CF39C25DD1}"/>
              </a:ext>
            </a:extLst>
          </p:cNvPr>
          <p:cNvSpPr>
            <a:spLocks noGrp="1" noRot="1" noChangeAspect="1" noChangeArrowheads="1" noTextEdit="1"/>
          </p:cNvSpPr>
          <p:nvPr>
            <p:ph type="sldImg"/>
          </p:nvPr>
        </p:nvSpPr>
        <p:spPr>
          <a:xfrm>
            <a:off x="381000" y="685800"/>
            <a:ext cx="6096000" cy="3429000"/>
          </a:xfrm>
          <a:ln/>
        </p:spPr>
      </p:sp>
      <p:sp>
        <p:nvSpPr>
          <p:cNvPr id="54276" name="Rectangle 3">
            <a:extLst>
              <a:ext uri="{FF2B5EF4-FFF2-40B4-BE49-F238E27FC236}">
                <a16:creationId xmlns:a16="http://schemas.microsoft.com/office/drawing/2014/main" id="{3D2CC10B-F407-4EA7-B02C-7639EA739A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D770A943-3F36-4093-B574-032CA8A55D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8BBAF42-6EE8-40FE-A201-5AF20FD366A9}" type="slidenum">
              <a:rPr lang="cs-CZ" altLang="cs-CZ"/>
              <a:pPr>
                <a:spcBef>
                  <a:spcPct val="0"/>
                </a:spcBef>
              </a:pPr>
              <a:t>25</a:t>
            </a:fld>
            <a:endParaRPr lang="cs-CZ" altLang="cs-CZ"/>
          </a:p>
        </p:txBody>
      </p:sp>
      <p:sp>
        <p:nvSpPr>
          <p:cNvPr id="56323" name="Rectangle 2">
            <a:extLst>
              <a:ext uri="{FF2B5EF4-FFF2-40B4-BE49-F238E27FC236}">
                <a16:creationId xmlns:a16="http://schemas.microsoft.com/office/drawing/2014/main" id="{5EBD35EB-B944-4FC4-9747-699C6231D95D}"/>
              </a:ext>
            </a:extLst>
          </p:cNvPr>
          <p:cNvSpPr>
            <a:spLocks noGrp="1" noRot="1" noChangeAspect="1" noChangeArrowheads="1" noTextEdit="1"/>
          </p:cNvSpPr>
          <p:nvPr>
            <p:ph type="sldImg"/>
          </p:nvPr>
        </p:nvSpPr>
        <p:spPr>
          <a:xfrm>
            <a:off x="381000" y="685800"/>
            <a:ext cx="6096000" cy="3429000"/>
          </a:xfrm>
          <a:ln/>
        </p:spPr>
      </p:sp>
      <p:sp>
        <p:nvSpPr>
          <p:cNvPr id="56324" name="Rectangle 3">
            <a:extLst>
              <a:ext uri="{FF2B5EF4-FFF2-40B4-BE49-F238E27FC236}">
                <a16:creationId xmlns:a16="http://schemas.microsoft.com/office/drawing/2014/main" id="{7201E401-C6E2-48C5-8935-E788FC94CA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1692C2F4-A701-4B68-A4D7-C86320F468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0335304-EC4C-4B5E-BB31-A7C11C5EADD8}" type="slidenum">
              <a:rPr lang="cs-CZ" altLang="cs-CZ"/>
              <a:pPr>
                <a:spcBef>
                  <a:spcPct val="0"/>
                </a:spcBef>
              </a:pPr>
              <a:t>26</a:t>
            </a:fld>
            <a:endParaRPr lang="cs-CZ" altLang="cs-CZ"/>
          </a:p>
        </p:txBody>
      </p:sp>
      <p:sp>
        <p:nvSpPr>
          <p:cNvPr id="58371" name="Rectangle 2">
            <a:extLst>
              <a:ext uri="{FF2B5EF4-FFF2-40B4-BE49-F238E27FC236}">
                <a16:creationId xmlns:a16="http://schemas.microsoft.com/office/drawing/2014/main" id="{DB1306D5-EE3D-45D4-950A-43E6FC2FE4B8}"/>
              </a:ext>
            </a:extLst>
          </p:cNvPr>
          <p:cNvSpPr>
            <a:spLocks noGrp="1" noRot="1" noChangeAspect="1" noChangeArrowheads="1" noTextEdit="1"/>
          </p:cNvSpPr>
          <p:nvPr>
            <p:ph type="sldImg"/>
          </p:nvPr>
        </p:nvSpPr>
        <p:spPr>
          <a:xfrm>
            <a:off x="381000" y="685800"/>
            <a:ext cx="6096000" cy="3429000"/>
          </a:xfrm>
          <a:ln/>
        </p:spPr>
      </p:sp>
      <p:sp>
        <p:nvSpPr>
          <p:cNvPr id="58372" name="Rectangle 3">
            <a:extLst>
              <a:ext uri="{FF2B5EF4-FFF2-40B4-BE49-F238E27FC236}">
                <a16:creationId xmlns:a16="http://schemas.microsoft.com/office/drawing/2014/main" id="{D4124A1F-21DC-4609-B9D0-FE57815177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EA69EBCD-85F2-4AF8-BF6E-E3A6FA58AC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F891B1D-68FD-4C6F-871A-A467A1D9ED1C}" type="slidenum">
              <a:rPr lang="cs-CZ" altLang="cs-CZ"/>
              <a:pPr>
                <a:spcBef>
                  <a:spcPct val="0"/>
                </a:spcBef>
              </a:pPr>
              <a:t>27</a:t>
            </a:fld>
            <a:endParaRPr lang="cs-CZ" altLang="cs-CZ"/>
          </a:p>
        </p:txBody>
      </p:sp>
      <p:sp>
        <p:nvSpPr>
          <p:cNvPr id="60419" name="Rectangle 2">
            <a:extLst>
              <a:ext uri="{FF2B5EF4-FFF2-40B4-BE49-F238E27FC236}">
                <a16:creationId xmlns:a16="http://schemas.microsoft.com/office/drawing/2014/main" id="{E34D5BDB-8B69-485F-802A-58E69EA09A0A}"/>
              </a:ext>
            </a:extLst>
          </p:cNvPr>
          <p:cNvSpPr>
            <a:spLocks noGrp="1" noRot="1" noChangeAspect="1" noChangeArrowheads="1" noTextEdit="1"/>
          </p:cNvSpPr>
          <p:nvPr>
            <p:ph type="sldImg"/>
          </p:nvPr>
        </p:nvSpPr>
        <p:spPr>
          <a:xfrm>
            <a:off x="381000" y="685800"/>
            <a:ext cx="6096000" cy="3429000"/>
          </a:xfrm>
          <a:ln/>
        </p:spPr>
      </p:sp>
      <p:sp>
        <p:nvSpPr>
          <p:cNvPr id="60420" name="Rectangle 3">
            <a:extLst>
              <a:ext uri="{FF2B5EF4-FFF2-40B4-BE49-F238E27FC236}">
                <a16:creationId xmlns:a16="http://schemas.microsoft.com/office/drawing/2014/main" id="{ECE44BA2-3D5D-4F52-9372-C45AAB9EDF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341D1127-6F74-416D-8AC1-1D61E63E0D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47DD96-9644-49BB-869D-09BE9DB8883E}" type="slidenum">
              <a:rPr lang="cs-CZ" altLang="cs-CZ"/>
              <a:pPr>
                <a:spcBef>
                  <a:spcPct val="0"/>
                </a:spcBef>
              </a:pPr>
              <a:t>28</a:t>
            </a:fld>
            <a:endParaRPr lang="cs-CZ" altLang="cs-CZ"/>
          </a:p>
        </p:txBody>
      </p:sp>
      <p:sp>
        <p:nvSpPr>
          <p:cNvPr id="62467" name="Rectangle 2">
            <a:extLst>
              <a:ext uri="{FF2B5EF4-FFF2-40B4-BE49-F238E27FC236}">
                <a16:creationId xmlns:a16="http://schemas.microsoft.com/office/drawing/2014/main" id="{4F1471C2-DDC0-4A62-9528-A0B4FBADDDD5}"/>
              </a:ext>
            </a:extLst>
          </p:cNvPr>
          <p:cNvSpPr>
            <a:spLocks noGrp="1" noRot="1" noChangeAspect="1" noChangeArrowheads="1" noTextEdit="1"/>
          </p:cNvSpPr>
          <p:nvPr>
            <p:ph type="sldImg"/>
          </p:nvPr>
        </p:nvSpPr>
        <p:spPr>
          <a:xfrm>
            <a:off x="381000" y="685800"/>
            <a:ext cx="6096000" cy="3429000"/>
          </a:xfrm>
          <a:ln/>
        </p:spPr>
      </p:sp>
      <p:sp>
        <p:nvSpPr>
          <p:cNvPr id="62468" name="Rectangle 3">
            <a:extLst>
              <a:ext uri="{FF2B5EF4-FFF2-40B4-BE49-F238E27FC236}">
                <a16:creationId xmlns:a16="http://schemas.microsoft.com/office/drawing/2014/main" id="{72481E46-4BF1-4375-983B-59435C08C8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B2B21EE2-DADF-4AD6-B6F4-A296CB9895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E42B7D0-50EB-4809-92A2-7A819D2D5150}" type="slidenum">
              <a:rPr lang="cs-CZ" altLang="cs-CZ"/>
              <a:pPr>
                <a:spcBef>
                  <a:spcPct val="0"/>
                </a:spcBef>
              </a:pPr>
              <a:t>29</a:t>
            </a:fld>
            <a:endParaRPr lang="cs-CZ" altLang="cs-CZ"/>
          </a:p>
        </p:txBody>
      </p:sp>
      <p:sp>
        <p:nvSpPr>
          <p:cNvPr id="64515" name="Rectangle 2">
            <a:extLst>
              <a:ext uri="{FF2B5EF4-FFF2-40B4-BE49-F238E27FC236}">
                <a16:creationId xmlns:a16="http://schemas.microsoft.com/office/drawing/2014/main" id="{622BDE6F-3626-4497-835D-4ED2D6B90108}"/>
              </a:ext>
            </a:extLst>
          </p:cNvPr>
          <p:cNvSpPr>
            <a:spLocks noGrp="1" noRot="1" noChangeAspect="1" noChangeArrowheads="1" noTextEdit="1"/>
          </p:cNvSpPr>
          <p:nvPr>
            <p:ph type="sldImg"/>
          </p:nvPr>
        </p:nvSpPr>
        <p:spPr>
          <a:xfrm>
            <a:off x="381000" y="685800"/>
            <a:ext cx="6096000" cy="3429000"/>
          </a:xfrm>
          <a:ln/>
        </p:spPr>
      </p:sp>
      <p:sp>
        <p:nvSpPr>
          <p:cNvPr id="64516" name="Rectangle 3">
            <a:extLst>
              <a:ext uri="{FF2B5EF4-FFF2-40B4-BE49-F238E27FC236}">
                <a16:creationId xmlns:a16="http://schemas.microsoft.com/office/drawing/2014/main" id="{69E799E4-D01E-48C0-A24A-E54832EB57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4CF56E47-8147-4B7A-BB73-1854B2517D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D597F41-183E-490B-A441-2A16E08405DA}" type="slidenum">
              <a:rPr lang="cs-CZ" altLang="cs-CZ"/>
              <a:pPr>
                <a:spcBef>
                  <a:spcPct val="0"/>
                </a:spcBef>
              </a:pPr>
              <a:t>30</a:t>
            </a:fld>
            <a:endParaRPr lang="cs-CZ" altLang="cs-CZ"/>
          </a:p>
        </p:txBody>
      </p:sp>
      <p:sp>
        <p:nvSpPr>
          <p:cNvPr id="66563" name="Rectangle 2">
            <a:extLst>
              <a:ext uri="{FF2B5EF4-FFF2-40B4-BE49-F238E27FC236}">
                <a16:creationId xmlns:a16="http://schemas.microsoft.com/office/drawing/2014/main" id="{07A24E98-7407-4D2F-AAB8-A2ADD8842253}"/>
              </a:ext>
            </a:extLst>
          </p:cNvPr>
          <p:cNvSpPr>
            <a:spLocks noGrp="1" noRot="1" noChangeAspect="1" noChangeArrowheads="1" noTextEdit="1"/>
          </p:cNvSpPr>
          <p:nvPr>
            <p:ph type="sldImg"/>
          </p:nvPr>
        </p:nvSpPr>
        <p:spPr>
          <a:xfrm>
            <a:off x="381000" y="685800"/>
            <a:ext cx="6096000" cy="3429000"/>
          </a:xfrm>
          <a:ln/>
        </p:spPr>
      </p:sp>
      <p:sp>
        <p:nvSpPr>
          <p:cNvPr id="66564" name="Rectangle 3">
            <a:extLst>
              <a:ext uri="{FF2B5EF4-FFF2-40B4-BE49-F238E27FC236}">
                <a16:creationId xmlns:a16="http://schemas.microsoft.com/office/drawing/2014/main" id="{C3144CA9-9026-4AE7-BD42-E22E2F4599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29B23D6D-3468-4A98-8D9C-468576DE31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DDC0991-4051-43D8-9EFB-0F59B11DC779}" type="slidenum">
              <a:rPr lang="cs-CZ" altLang="cs-CZ"/>
              <a:pPr>
                <a:spcBef>
                  <a:spcPct val="0"/>
                </a:spcBef>
              </a:pPr>
              <a:t>31</a:t>
            </a:fld>
            <a:endParaRPr lang="cs-CZ" altLang="cs-CZ"/>
          </a:p>
        </p:txBody>
      </p:sp>
      <p:sp>
        <p:nvSpPr>
          <p:cNvPr id="68611" name="Rectangle 2">
            <a:extLst>
              <a:ext uri="{FF2B5EF4-FFF2-40B4-BE49-F238E27FC236}">
                <a16:creationId xmlns:a16="http://schemas.microsoft.com/office/drawing/2014/main" id="{2ADDAEF1-F8E5-42A8-981E-AAC3E637FB9E}"/>
              </a:ext>
            </a:extLst>
          </p:cNvPr>
          <p:cNvSpPr>
            <a:spLocks noGrp="1" noRot="1" noChangeAspect="1" noChangeArrowheads="1" noTextEdit="1"/>
          </p:cNvSpPr>
          <p:nvPr>
            <p:ph type="sldImg"/>
          </p:nvPr>
        </p:nvSpPr>
        <p:spPr>
          <a:xfrm>
            <a:off x="381000" y="685800"/>
            <a:ext cx="6096000" cy="3429000"/>
          </a:xfrm>
          <a:ln/>
        </p:spPr>
      </p:sp>
      <p:sp>
        <p:nvSpPr>
          <p:cNvPr id="68612" name="Rectangle 3">
            <a:extLst>
              <a:ext uri="{FF2B5EF4-FFF2-40B4-BE49-F238E27FC236}">
                <a16:creationId xmlns:a16="http://schemas.microsoft.com/office/drawing/2014/main" id="{11141A9E-C33C-4D7D-8DB2-B5E43C9B71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B5A0C8EA-EDE7-4DBF-A109-23B57B9324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B479610-3022-4716-889B-7BBFA6809733}" type="slidenum">
              <a:rPr lang="cs-CZ" altLang="cs-CZ"/>
              <a:pPr>
                <a:spcBef>
                  <a:spcPct val="0"/>
                </a:spcBef>
              </a:pPr>
              <a:t>4</a:t>
            </a:fld>
            <a:endParaRPr lang="cs-CZ" altLang="cs-CZ"/>
          </a:p>
        </p:txBody>
      </p:sp>
      <p:sp>
        <p:nvSpPr>
          <p:cNvPr id="14339" name="Rectangle 2">
            <a:extLst>
              <a:ext uri="{FF2B5EF4-FFF2-40B4-BE49-F238E27FC236}">
                <a16:creationId xmlns:a16="http://schemas.microsoft.com/office/drawing/2014/main" id="{CB7645C9-67A8-4184-B4E8-C07979D30CC6}"/>
              </a:ext>
            </a:extLst>
          </p:cNvPr>
          <p:cNvSpPr>
            <a:spLocks noGrp="1" noRot="1" noChangeAspect="1" noChangeArrowheads="1" noTextEdit="1"/>
          </p:cNvSpPr>
          <p:nvPr>
            <p:ph type="sldImg"/>
          </p:nvPr>
        </p:nvSpPr>
        <p:spPr>
          <a:xfrm>
            <a:off x="381000" y="685800"/>
            <a:ext cx="6096000" cy="3429000"/>
          </a:xfrm>
          <a:ln/>
        </p:spPr>
      </p:sp>
      <p:sp>
        <p:nvSpPr>
          <p:cNvPr id="14340" name="Rectangle 3">
            <a:extLst>
              <a:ext uri="{FF2B5EF4-FFF2-40B4-BE49-F238E27FC236}">
                <a16:creationId xmlns:a16="http://schemas.microsoft.com/office/drawing/2014/main" id="{3333C954-7750-41A4-9225-6214C90224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A0C458CF-FD97-4CA5-BAA0-96730068D3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849C495-F436-442E-BD84-9DB4F8A6A18F}" type="slidenum">
              <a:rPr lang="cs-CZ" altLang="cs-CZ"/>
              <a:pPr>
                <a:spcBef>
                  <a:spcPct val="0"/>
                </a:spcBef>
              </a:pPr>
              <a:t>32</a:t>
            </a:fld>
            <a:endParaRPr lang="cs-CZ" altLang="cs-CZ"/>
          </a:p>
        </p:txBody>
      </p:sp>
      <p:sp>
        <p:nvSpPr>
          <p:cNvPr id="70659" name="Rectangle 2">
            <a:extLst>
              <a:ext uri="{FF2B5EF4-FFF2-40B4-BE49-F238E27FC236}">
                <a16:creationId xmlns:a16="http://schemas.microsoft.com/office/drawing/2014/main" id="{9031A95A-B1DB-4A2D-B0FB-06D0E136AE1D}"/>
              </a:ext>
            </a:extLst>
          </p:cNvPr>
          <p:cNvSpPr>
            <a:spLocks noGrp="1" noRot="1" noChangeAspect="1" noChangeArrowheads="1" noTextEdit="1"/>
          </p:cNvSpPr>
          <p:nvPr>
            <p:ph type="sldImg"/>
          </p:nvPr>
        </p:nvSpPr>
        <p:spPr>
          <a:xfrm>
            <a:off x="381000" y="685800"/>
            <a:ext cx="6096000" cy="3429000"/>
          </a:xfrm>
          <a:ln/>
        </p:spPr>
      </p:sp>
      <p:sp>
        <p:nvSpPr>
          <p:cNvPr id="70660" name="Rectangle 3">
            <a:extLst>
              <a:ext uri="{FF2B5EF4-FFF2-40B4-BE49-F238E27FC236}">
                <a16:creationId xmlns:a16="http://schemas.microsoft.com/office/drawing/2014/main" id="{F610F2C8-1BAB-463B-B931-39AEA9212C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190FB5CE-25DC-4E94-8A5D-6001CB7834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A09713F-055F-44EF-88BE-E73B60D256B8}" type="slidenum">
              <a:rPr lang="cs-CZ" altLang="cs-CZ"/>
              <a:pPr>
                <a:spcBef>
                  <a:spcPct val="0"/>
                </a:spcBef>
              </a:pPr>
              <a:t>33</a:t>
            </a:fld>
            <a:endParaRPr lang="cs-CZ" altLang="cs-CZ"/>
          </a:p>
        </p:txBody>
      </p:sp>
      <p:sp>
        <p:nvSpPr>
          <p:cNvPr id="72707" name="Rectangle 2">
            <a:extLst>
              <a:ext uri="{FF2B5EF4-FFF2-40B4-BE49-F238E27FC236}">
                <a16:creationId xmlns:a16="http://schemas.microsoft.com/office/drawing/2014/main" id="{BA4B4DAF-68B7-48AE-943D-32EA936AD885}"/>
              </a:ext>
            </a:extLst>
          </p:cNvPr>
          <p:cNvSpPr>
            <a:spLocks noGrp="1" noRot="1" noChangeAspect="1" noChangeArrowheads="1" noTextEdit="1"/>
          </p:cNvSpPr>
          <p:nvPr>
            <p:ph type="sldImg"/>
          </p:nvPr>
        </p:nvSpPr>
        <p:spPr>
          <a:xfrm>
            <a:off x="381000" y="685800"/>
            <a:ext cx="6096000" cy="3429000"/>
          </a:xfrm>
          <a:ln/>
        </p:spPr>
      </p:sp>
      <p:sp>
        <p:nvSpPr>
          <p:cNvPr id="72708" name="Rectangle 3">
            <a:extLst>
              <a:ext uri="{FF2B5EF4-FFF2-40B4-BE49-F238E27FC236}">
                <a16:creationId xmlns:a16="http://schemas.microsoft.com/office/drawing/2014/main" id="{1B373C2C-5FAD-442D-8833-F85A6688C2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594662BD-A2CC-4C47-8D1A-0F4AF003B6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D8ED1CD-85E8-4265-A43A-8898024CBCE1}" type="slidenum">
              <a:rPr lang="cs-CZ" altLang="cs-CZ"/>
              <a:pPr>
                <a:spcBef>
                  <a:spcPct val="0"/>
                </a:spcBef>
              </a:pPr>
              <a:t>34</a:t>
            </a:fld>
            <a:endParaRPr lang="cs-CZ" altLang="cs-CZ"/>
          </a:p>
        </p:txBody>
      </p:sp>
      <p:sp>
        <p:nvSpPr>
          <p:cNvPr id="74755" name="Rectangle 2">
            <a:extLst>
              <a:ext uri="{FF2B5EF4-FFF2-40B4-BE49-F238E27FC236}">
                <a16:creationId xmlns:a16="http://schemas.microsoft.com/office/drawing/2014/main" id="{5C5A0122-7277-4901-83D8-4FF6CD8FB8BA}"/>
              </a:ext>
            </a:extLst>
          </p:cNvPr>
          <p:cNvSpPr>
            <a:spLocks noGrp="1" noRot="1" noChangeAspect="1" noChangeArrowheads="1" noTextEdit="1"/>
          </p:cNvSpPr>
          <p:nvPr>
            <p:ph type="sldImg"/>
          </p:nvPr>
        </p:nvSpPr>
        <p:spPr>
          <a:xfrm>
            <a:off x="381000" y="685800"/>
            <a:ext cx="6096000" cy="3429000"/>
          </a:xfrm>
          <a:ln/>
        </p:spPr>
      </p:sp>
      <p:sp>
        <p:nvSpPr>
          <p:cNvPr id="74756" name="Rectangle 3">
            <a:extLst>
              <a:ext uri="{FF2B5EF4-FFF2-40B4-BE49-F238E27FC236}">
                <a16:creationId xmlns:a16="http://schemas.microsoft.com/office/drawing/2014/main" id="{FE8068C9-AFFC-4E23-9D75-75341FDBA6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BDB883A6-4086-4654-974C-F4B613D9C9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E516E22-9C81-4FCF-91A8-3775644AABA4}" type="slidenum">
              <a:rPr lang="cs-CZ" altLang="cs-CZ"/>
              <a:pPr>
                <a:spcBef>
                  <a:spcPct val="0"/>
                </a:spcBef>
              </a:pPr>
              <a:t>35</a:t>
            </a:fld>
            <a:endParaRPr lang="cs-CZ" altLang="cs-CZ"/>
          </a:p>
        </p:txBody>
      </p:sp>
      <p:sp>
        <p:nvSpPr>
          <p:cNvPr id="76803" name="Rectangle 2">
            <a:extLst>
              <a:ext uri="{FF2B5EF4-FFF2-40B4-BE49-F238E27FC236}">
                <a16:creationId xmlns:a16="http://schemas.microsoft.com/office/drawing/2014/main" id="{BF77F118-B026-4934-BEE1-DE19BB1200BE}"/>
              </a:ext>
            </a:extLst>
          </p:cNvPr>
          <p:cNvSpPr>
            <a:spLocks noGrp="1" noRot="1" noChangeAspect="1" noChangeArrowheads="1" noTextEdit="1"/>
          </p:cNvSpPr>
          <p:nvPr>
            <p:ph type="sldImg"/>
          </p:nvPr>
        </p:nvSpPr>
        <p:spPr>
          <a:xfrm>
            <a:off x="381000" y="685800"/>
            <a:ext cx="6096000" cy="3429000"/>
          </a:xfrm>
          <a:ln/>
        </p:spPr>
      </p:sp>
      <p:sp>
        <p:nvSpPr>
          <p:cNvPr id="76804" name="Rectangle 3">
            <a:extLst>
              <a:ext uri="{FF2B5EF4-FFF2-40B4-BE49-F238E27FC236}">
                <a16:creationId xmlns:a16="http://schemas.microsoft.com/office/drawing/2014/main" id="{D0C12CE5-4E8F-471C-8C5D-DDFAA0D988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32B08A04-F7B8-4041-A721-9EAFA12EFF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CE05C4-1A00-42A6-817B-458DE9FDE258}" type="slidenum">
              <a:rPr lang="cs-CZ" altLang="cs-CZ"/>
              <a:pPr>
                <a:spcBef>
                  <a:spcPct val="0"/>
                </a:spcBef>
              </a:pPr>
              <a:t>36</a:t>
            </a:fld>
            <a:endParaRPr lang="cs-CZ" altLang="cs-CZ"/>
          </a:p>
        </p:txBody>
      </p:sp>
      <p:sp>
        <p:nvSpPr>
          <p:cNvPr id="78851" name="Rectangle 2">
            <a:extLst>
              <a:ext uri="{FF2B5EF4-FFF2-40B4-BE49-F238E27FC236}">
                <a16:creationId xmlns:a16="http://schemas.microsoft.com/office/drawing/2014/main" id="{B8B2F4FC-D32B-4D9F-A240-7CEB9B0C7159}"/>
              </a:ext>
            </a:extLst>
          </p:cNvPr>
          <p:cNvSpPr>
            <a:spLocks noGrp="1" noRot="1" noChangeAspect="1" noChangeArrowheads="1" noTextEdit="1"/>
          </p:cNvSpPr>
          <p:nvPr>
            <p:ph type="sldImg"/>
          </p:nvPr>
        </p:nvSpPr>
        <p:spPr>
          <a:xfrm>
            <a:off x="381000" y="685800"/>
            <a:ext cx="6096000" cy="3429000"/>
          </a:xfrm>
          <a:ln/>
        </p:spPr>
      </p:sp>
      <p:sp>
        <p:nvSpPr>
          <p:cNvPr id="78852" name="Rectangle 3">
            <a:extLst>
              <a:ext uri="{FF2B5EF4-FFF2-40B4-BE49-F238E27FC236}">
                <a16:creationId xmlns:a16="http://schemas.microsoft.com/office/drawing/2014/main" id="{8DEE26FC-574B-4088-8F1D-48220B80F5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18641B5F-9189-43FF-9F4E-B0F2911CEE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6C4915-0ADD-4B73-AD36-4A4E9A403717}" type="slidenum">
              <a:rPr lang="cs-CZ" altLang="cs-CZ"/>
              <a:pPr>
                <a:spcBef>
                  <a:spcPct val="0"/>
                </a:spcBef>
              </a:pPr>
              <a:t>37</a:t>
            </a:fld>
            <a:endParaRPr lang="cs-CZ" altLang="cs-CZ"/>
          </a:p>
        </p:txBody>
      </p:sp>
      <p:sp>
        <p:nvSpPr>
          <p:cNvPr id="80899" name="Rectangle 2">
            <a:extLst>
              <a:ext uri="{FF2B5EF4-FFF2-40B4-BE49-F238E27FC236}">
                <a16:creationId xmlns:a16="http://schemas.microsoft.com/office/drawing/2014/main" id="{6A0F7D03-03D7-4821-BE95-A6FF9D9E2677}"/>
              </a:ext>
            </a:extLst>
          </p:cNvPr>
          <p:cNvSpPr>
            <a:spLocks noGrp="1" noRot="1" noChangeAspect="1" noChangeArrowheads="1" noTextEdit="1"/>
          </p:cNvSpPr>
          <p:nvPr>
            <p:ph type="sldImg"/>
          </p:nvPr>
        </p:nvSpPr>
        <p:spPr>
          <a:xfrm>
            <a:off x="381000" y="685800"/>
            <a:ext cx="6096000" cy="3429000"/>
          </a:xfrm>
          <a:ln/>
        </p:spPr>
      </p:sp>
      <p:sp>
        <p:nvSpPr>
          <p:cNvPr id="80900" name="Rectangle 3">
            <a:extLst>
              <a:ext uri="{FF2B5EF4-FFF2-40B4-BE49-F238E27FC236}">
                <a16:creationId xmlns:a16="http://schemas.microsoft.com/office/drawing/2014/main" id="{7DE578AE-6CC5-46ED-B3AF-2D1FF8D34F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92FA1EF6-1B71-4403-932B-046D9163BB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1B2A890-864B-4551-B2A4-57C6D4BEF9AB}" type="slidenum">
              <a:rPr lang="cs-CZ" altLang="cs-CZ"/>
              <a:pPr>
                <a:spcBef>
                  <a:spcPct val="0"/>
                </a:spcBef>
              </a:pPr>
              <a:t>38</a:t>
            </a:fld>
            <a:endParaRPr lang="cs-CZ" altLang="cs-CZ"/>
          </a:p>
        </p:txBody>
      </p:sp>
      <p:sp>
        <p:nvSpPr>
          <p:cNvPr id="82947" name="Rectangle 2">
            <a:extLst>
              <a:ext uri="{FF2B5EF4-FFF2-40B4-BE49-F238E27FC236}">
                <a16:creationId xmlns:a16="http://schemas.microsoft.com/office/drawing/2014/main" id="{22544F22-6D08-4153-8C4A-7CB6C6AE1D3E}"/>
              </a:ext>
            </a:extLst>
          </p:cNvPr>
          <p:cNvSpPr>
            <a:spLocks noGrp="1" noRot="1" noChangeAspect="1" noChangeArrowheads="1" noTextEdit="1"/>
          </p:cNvSpPr>
          <p:nvPr>
            <p:ph type="sldImg"/>
          </p:nvPr>
        </p:nvSpPr>
        <p:spPr>
          <a:xfrm>
            <a:off x="381000" y="685800"/>
            <a:ext cx="6096000" cy="3429000"/>
          </a:xfrm>
          <a:ln/>
        </p:spPr>
      </p:sp>
      <p:sp>
        <p:nvSpPr>
          <p:cNvPr id="82948" name="Rectangle 3">
            <a:extLst>
              <a:ext uri="{FF2B5EF4-FFF2-40B4-BE49-F238E27FC236}">
                <a16:creationId xmlns:a16="http://schemas.microsoft.com/office/drawing/2014/main" id="{D9D1BD92-3BFD-4483-AE75-898650F0CD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E2BDCE58-1989-4A7A-B964-4F34ABBE99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03FFD65-75DD-439A-9C13-BD36798BC2A2}" type="slidenum">
              <a:rPr lang="cs-CZ" altLang="cs-CZ"/>
              <a:pPr>
                <a:spcBef>
                  <a:spcPct val="0"/>
                </a:spcBef>
              </a:pPr>
              <a:t>39</a:t>
            </a:fld>
            <a:endParaRPr lang="cs-CZ" altLang="cs-CZ"/>
          </a:p>
        </p:txBody>
      </p:sp>
      <p:sp>
        <p:nvSpPr>
          <p:cNvPr id="84995" name="Rectangle 2">
            <a:extLst>
              <a:ext uri="{FF2B5EF4-FFF2-40B4-BE49-F238E27FC236}">
                <a16:creationId xmlns:a16="http://schemas.microsoft.com/office/drawing/2014/main" id="{DE0C8208-B4B0-4B30-A82E-505D0153915E}"/>
              </a:ext>
            </a:extLst>
          </p:cNvPr>
          <p:cNvSpPr>
            <a:spLocks noGrp="1" noRot="1" noChangeAspect="1" noChangeArrowheads="1" noTextEdit="1"/>
          </p:cNvSpPr>
          <p:nvPr>
            <p:ph type="sldImg"/>
          </p:nvPr>
        </p:nvSpPr>
        <p:spPr>
          <a:xfrm>
            <a:off x="381000" y="685800"/>
            <a:ext cx="6096000" cy="3429000"/>
          </a:xfrm>
          <a:ln/>
        </p:spPr>
      </p:sp>
      <p:sp>
        <p:nvSpPr>
          <p:cNvPr id="84996" name="Rectangle 3">
            <a:extLst>
              <a:ext uri="{FF2B5EF4-FFF2-40B4-BE49-F238E27FC236}">
                <a16:creationId xmlns:a16="http://schemas.microsoft.com/office/drawing/2014/main" id="{E47C39AB-58D4-48D9-84DB-F7018687E8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640519AB-F10C-44C0-9394-B43BD3F80F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2F2C611-DDC1-41CF-9FB3-547EECE55473}" type="slidenum">
              <a:rPr lang="cs-CZ" altLang="cs-CZ"/>
              <a:pPr>
                <a:spcBef>
                  <a:spcPct val="0"/>
                </a:spcBef>
              </a:pPr>
              <a:t>40</a:t>
            </a:fld>
            <a:endParaRPr lang="cs-CZ" altLang="cs-CZ"/>
          </a:p>
        </p:txBody>
      </p:sp>
      <p:sp>
        <p:nvSpPr>
          <p:cNvPr id="87043" name="Rectangle 2">
            <a:extLst>
              <a:ext uri="{FF2B5EF4-FFF2-40B4-BE49-F238E27FC236}">
                <a16:creationId xmlns:a16="http://schemas.microsoft.com/office/drawing/2014/main" id="{A0750448-0DD1-4686-A919-E23F56790090}"/>
              </a:ext>
            </a:extLst>
          </p:cNvPr>
          <p:cNvSpPr>
            <a:spLocks noGrp="1" noRot="1" noChangeAspect="1" noChangeArrowheads="1" noTextEdit="1"/>
          </p:cNvSpPr>
          <p:nvPr>
            <p:ph type="sldImg"/>
          </p:nvPr>
        </p:nvSpPr>
        <p:spPr>
          <a:xfrm>
            <a:off x="381000" y="685800"/>
            <a:ext cx="6096000" cy="3429000"/>
          </a:xfrm>
          <a:ln/>
        </p:spPr>
      </p:sp>
      <p:sp>
        <p:nvSpPr>
          <p:cNvPr id="87044" name="Rectangle 3">
            <a:extLst>
              <a:ext uri="{FF2B5EF4-FFF2-40B4-BE49-F238E27FC236}">
                <a16:creationId xmlns:a16="http://schemas.microsoft.com/office/drawing/2014/main" id="{3E643F12-D410-41EB-B955-B516D3B89A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3B0898FA-4ABD-4082-AE52-27CA6291AF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F506F2E-D112-4677-9BEA-13F39F1E986F}" type="slidenum">
              <a:rPr lang="cs-CZ" altLang="cs-CZ"/>
              <a:pPr>
                <a:spcBef>
                  <a:spcPct val="0"/>
                </a:spcBef>
              </a:pPr>
              <a:t>41</a:t>
            </a:fld>
            <a:endParaRPr lang="cs-CZ" altLang="cs-CZ"/>
          </a:p>
        </p:txBody>
      </p:sp>
      <p:sp>
        <p:nvSpPr>
          <p:cNvPr id="89091" name="Rectangle 2">
            <a:extLst>
              <a:ext uri="{FF2B5EF4-FFF2-40B4-BE49-F238E27FC236}">
                <a16:creationId xmlns:a16="http://schemas.microsoft.com/office/drawing/2014/main" id="{C77115AD-A9E3-4B86-BE48-24072B591116}"/>
              </a:ext>
            </a:extLst>
          </p:cNvPr>
          <p:cNvSpPr>
            <a:spLocks noGrp="1" noRot="1" noChangeAspect="1" noChangeArrowheads="1" noTextEdit="1"/>
          </p:cNvSpPr>
          <p:nvPr>
            <p:ph type="sldImg"/>
          </p:nvPr>
        </p:nvSpPr>
        <p:spPr>
          <a:xfrm>
            <a:off x="381000" y="685800"/>
            <a:ext cx="6096000" cy="3429000"/>
          </a:xfrm>
          <a:ln/>
        </p:spPr>
      </p:sp>
      <p:sp>
        <p:nvSpPr>
          <p:cNvPr id="89092" name="Rectangle 3">
            <a:extLst>
              <a:ext uri="{FF2B5EF4-FFF2-40B4-BE49-F238E27FC236}">
                <a16:creationId xmlns:a16="http://schemas.microsoft.com/office/drawing/2014/main" id="{A7393552-F71B-423D-B50A-660F10E98C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038B9A72-A628-4AC2-A47D-DCBE44DD69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B4C37CC-99A3-491C-890A-A3E1A20C8B8F}" type="slidenum">
              <a:rPr lang="cs-CZ" altLang="cs-CZ"/>
              <a:pPr>
                <a:spcBef>
                  <a:spcPct val="0"/>
                </a:spcBef>
              </a:pPr>
              <a:t>5</a:t>
            </a:fld>
            <a:endParaRPr lang="cs-CZ" altLang="cs-CZ"/>
          </a:p>
        </p:txBody>
      </p:sp>
      <p:sp>
        <p:nvSpPr>
          <p:cNvPr id="16387" name="Rectangle 2">
            <a:extLst>
              <a:ext uri="{FF2B5EF4-FFF2-40B4-BE49-F238E27FC236}">
                <a16:creationId xmlns:a16="http://schemas.microsoft.com/office/drawing/2014/main" id="{AC8FCD23-7EDB-465B-A884-22DFCA7D6A3A}"/>
              </a:ext>
            </a:extLst>
          </p:cNvPr>
          <p:cNvSpPr>
            <a:spLocks noGrp="1" noRot="1" noChangeAspect="1" noChangeArrowheads="1" noTextEdit="1"/>
          </p:cNvSpPr>
          <p:nvPr>
            <p:ph type="sldImg"/>
          </p:nvPr>
        </p:nvSpPr>
        <p:spPr>
          <a:xfrm>
            <a:off x="381000" y="685800"/>
            <a:ext cx="6096000" cy="3429000"/>
          </a:xfrm>
          <a:ln/>
        </p:spPr>
      </p:sp>
      <p:sp>
        <p:nvSpPr>
          <p:cNvPr id="16388" name="Rectangle 3">
            <a:extLst>
              <a:ext uri="{FF2B5EF4-FFF2-40B4-BE49-F238E27FC236}">
                <a16:creationId xmlns:a16="http://schemas.microsoft.com/office/drawing/2014/main" id="{487B8CAE-E082-4B4D-929F-5668CC7882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76FC9F7F-866A-4105-957C-1348598F20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E5FC83C-0055-40E3-B5E7-E044B6C08C23}" type="slidenum">
              <a:rPr lang="cs-CZ" altLang="cs-CZ"/>
              <a:pPr>
                <a:spcBef>
                  <a:spcPct val="0"/>
                </a:spcBef>
              </a:pPr>
              <a:t>42</a:t>
            </a:fld>
            <a:endParaRPr lang="cs-CZ" altLang="cs-CZ"/>
          </a:p>
        </p:txBody>
      </p:sp>
      <p:sp>
        <p:nvSpPr>
          <p:cNvPr id="91139" name="Rectangle 2">
            <a:extLst>
              <a:ext uri="{FF2B5EF4-FFF2-40B4-BE49-F238E27FC236}">
                <a16:creationId xmlns:a16="http://schemas.microsoft.com/office/drawing/2014/main" id="{0603709E-9106-44DF-BCC7-96A07B68BEAB}"/>
              </a:ext>
            </a:extLst>
          </p:cNvPr>
          <p:cNvSpPr>
            <a:spLocks noGrp="1" noRot="1" noChangeAspect="1" noChangeArrowheads="1" noTextEdit="1"/>
          </p:cNvSpPr>
          <p:nvPr>
            <p:ph type="sldImg"/>
          </p:nvPr>
        </p:nvSpPr>
        <p:spPr>
          <a:xfrm>
            <a:off x="381000" y="685800"/>
            <a:ext cx="6096000" cy="3429000"/>
          </a:xfrm>
          <a:ln/>
        </p:spPr>
      </p:sp>
      <p:sp>
        <p:nvSpPr>
          <p:cNvPr id="91140" name="Rectangle 3">
            <a:extLst>
              <a:ext uri="{FF2B5EF4-FFF2-40B4-BE49-F238E27FC236}">
                <a16:creationId xmlns:a16="http://schemas.microsoft.com/office/drawing/2014/main" id="{AAFB7AE9-C1FA-4332-89DF-0CBC3116BF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6A979B95-6B1F-458B-9267-C6342E009F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EF323D-6BA0-4957-AE0A-773DFC586DF6}" type="slidenum">
              <a:rPr lang="cs-CZ" altLang="cs-CZ"/>
              <a:pPr>
                <a:spcBef>
                  <a:spcPct val="0"/>
                </a:spcBef>
              </a:pPr>
              <a:t>43</a:t>
            </a:fld>
            <a:endParaRPr lang="cs-CZ" altLang="cs-CZ"/>
          </a:p>
        </p:txBody>
      </p:sp>
      <p:sp>
        <p:nvSpPr>
          <p:cNvPr id="93187" name="Rectangle 2">
            <a:extLst>
              <a:ext uri="{FF2B5EF4-FFF2-40B4-BE49-F238E27FC236}">
                <a16:creationId xmlns:a16="http://schemas.microsoft.com/office/drawing/2014/main" id="{63001C39-FB42-4632-94FB-EF60D7DDCC34}"/>
              </a:ext>
            </a:extLst>
          </p:cNvPr>
          <p:cNvSpPr>
            <a:spLocks noGrp="1" noRot="1" noChangeAspect="1" noChangeArrowheads="1" noTextEdit="1"/>
          </p:cNvSpPr>
          <p:nvPr>
            <p:ph type="sldImg"/>
          </p:nvPr>
        </p:nvSpPr>
        <p:spPr>
          <a:xfrm>
            <a:off x="381000" y="685800"/>
            <a:ext cx="6096000" cy="3429000"/>
          </a:xfrm>
          <a:ln/>
        </p:spPr>
      </p:sp>
      <p:sp>
        <p:nvSpPr>
          <p:cNvPr id="93188" name="Rectangle 3">
            <a:extLst>
              <a:ext uri="{FF2B5EF4-FFF2-40B4-BE49-F238E27FC236}">
                <a16:creationId xmlns:a16="http://schemas.microsoft.com/office/drawing/2014/main" id="{BFC59060-44B5-43EA-9277-F90396EEDA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8940156B-AC2A-49DD-86A0-023A067045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B0219AB-423A-471E-8778-79164C3DD7FC}" type="slidenum">
              <a:rPr lang="cs-CZ" altLang="cs-CZ"/>
              <a:pPr>
                <a:spcBef>
                  <a:spcPct val="0"/>
                </a:spcBef>
              </a:pPr>
              <a:t>44</a:t>
            </a:fld>
            <a:endParaRPr lang="cs-CZ" altLang="cs-CZ"/>
          </a:p>
        </p:txBody>
      </p:sp>
      <p:sp>
        <p:nvSpPr>
          <p:cNvPr id="95235" name="Rectangle 2">
            <a:extLst>
              <a:ext uri="{FF2B5EF4-FFF2-40B4-BE49-F238E27FC236}">
                <a16:creationId xmlns:a16="http://schemas.microsoft.com/office/drawing/2014/main" id="{844D3E7E-A28A-4871-9B45-16351D438388}"/>
              </a:ext>
            </a:extLst>
          </p:cNvPr>
          <p:cNvSpPr>
            <a:spLocks noGrp="1" noRot="1" noChangeAspect="1" noChangeArrowheads="1" noTextEdit="1"/>
          </p:cNvSpPr>
          <p:nvPr>
            <p:ph type="sldImg"/>
          </p:nvPr>
        </p:nvSpPr>
        <p:spPr>
          <a:xfrm>
            <a:off x="381000" y="685800"/>
            <a:ext cx="6096000" cy="3429000"/>
          </a:xfrm>
          <a:ln/>
        </p:spPr>
      </p:sp>
      <p:sp>
        <p:nvSpPr>
          <p:cNvPr id="95236" name="Rectangle 3">
            <a:extLst>
              <a:ext uri="{FF2B5EF4-FFF2-40B4-BE49-F238E27FC236}">
                <a16:creationId xmlns:a16="http://schemas.microsoft.com/office/drawing/2014/main" id="{13A3F169-441B-4751-ADFF-CAA7F1B3B1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3F179461-FE2B-4BA9-845F-1C3EE52EF0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080E6B-F828-4647-B544-047EB7695A1F}" type="slidenum">
              <a:rPr lang="cs-CZ" altLang="cs-CZ"/>
              <a:pPr>
                <a:spcBef>
                  <a:spcPct val="0"/>
                </a:spcBef>
              </a:pPr>
              <a:t>46</a:t>
            </a:fld>
            <a:endParaRPr lang="cs-CZ" altLang="cs-CZ"/>
          </a:p>
        </p:txBody>
      </p:sp>
      <p:sp>
        <p:nvSpPr>
          <p:cNvPr id="98307" name="Rectangle 2">
            <a:extLst>
              <a:ext uri="{FF2B5EF4-FFF2-40B4-BE49-F238E27FC236}">
                <a16:creationId xmlns:a16="http://schemas.microsoft.com/office/drawing/2014/main" id="{8C2F2591-A4BE-4987-9D6C-8B6F2531218A}"/>
              </a:ext>
            </a:extLst>
          </p:cNvPr>
          <p:cNvSpPr>
            <a:spLocks noGrp="1" noRot="1" noChangeAspect="1" noChangeArrowheads="1" noTextEdit="1"/>
          </p:cNvSpPr>
          <p:nvPr>
            <p:ph type="sldImg"/>
          </p:nvPr>
        </p:nvSpPr>
        <p:spPr>
          <a:xfrm>
            <a:off x="381000" y="685800"/>
            <a:ext cx="6096000" cy="3429000"/>
          </a:xfrm>
          <a:ln/>
        </p:spPr>
      </p:sp>
      <p:sp>
        <p:nvSpPr>
          <p:cNvPr id="98308" name="Rectangle 3">
            <a:extLst>
              <a:ext uri="{FF2B5EF4-FFF2-40B4-BE49-F238E27FC236}">
                <a16:creationId xmlns:a16="http://schemas.microsoft.com/office/drawing/2014/main" id="{8034AC9C-4A9D-40BF-B6A6-5563633E81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D043BE37-3E9A-48D0-BE07-A621791F2C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E27471-A395-4513-82BD-AB54836E863A}" type="slidenum">
              <a:rPr lang="cs-CZ" altLang="cs-CZ"/>
              <a:pPr>
                <a:spcBef>
                  <a:spcPct val="0"/>
                </a:spcBef>
              </a:pPr>
              <a:t>47</a:t>
            </a:fld>
            <a:endParaRPr lang="cs-CZ" altLang="cs-CZ"/>
          </a:p>
        </p:txBody>
      </p:sp>
      <p:sp>
        <p:nvSpPr>
          <p:cNvPr id="100355" name="Rectangle 2">
            <a:extLst>
              <a:ext uri="{FF2B5EF4-FFF2-40B4-BE49-F238E27FC236}">
                <a16:creationId xmlns:a16="http://schemas.microsoft.com/office/drawing/2014/main" id="{18DA4671-5359-4A67-9CA4-B2FC60C23259}"/>
              </a:ext>
            </a:extLst>
          </p:cNvPr>
          <p:cNvSpPr>
            <a:spLocks noGrp="1" noRot="1" noChangeAspect="1" noChangeArrowheads="1" noTextEdit="1"/>
          </p:cNvSpPr>
          <p:nvPr>
            <p:ph type="sldImg"/>
          </p:nvPr>
        </p:nvSpPr>
        <p:spPr>
          <a:xfrm>
            <a:off x="381000" y="685800"/>
            <a:ext cx="6096000" cy="3429000"/>
          </a:xfrm>
          <a:ln/>
        </p:spPr>
      </p:sp>
      <p:sp>
        <p:nvSpPr>
          <p:cNvPr id="100356" name="Rectangle 3">
            <a:extLst>
              <a:ext uri="{FF2B5EF4-FFF2-40B4-BE49-F238E27FC236}">
                <a16:creationId xmlns:a16="http://schemas.microsoft.com/office/drawing/2014/main" id="{A8440736-FA25-4EDC-AB62-EF2CE7DD82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1CF07F5A-A198-4A40-82D6-DCE2B3F7B6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3F3104F-1400-4DCD-A158-7787E317ACF2}" type="slidenum">
              <a:rPr lang="cs-CZ" altLang="cs-CZ"/>
              <a:pPr>
                <a:spcBef>
                  <a:spcPct val="0"/>
                </a:spcBef>
              </a:pPr>
              <a:t>48</a:t>
            </a:fld>
            <a:endParaRPr lang="cs-CZ" altLang="cs-CZ"/>
          </a:p>
        </p:txBody>
      </p:sp>
      <p:sp>
        <p:nvSpPr>
          <p:cNvPr id="102403" name="Rectangle 2">
            <a:extLst>
              <a:ext uri="{FF2B5EF4-FFF2-40B4-BE49-F238E27FC236}">
                <a16:creationId xmlns:a16="http://schemas.microsoft.com/office/drawing/2014/main" id="{F564062C-E016-4385-B1BC-61BDB6B33750}"/>
              </a:ext>
            </a:extLst>
          </p:cNvPr>
          <p:cNvSpPr>
            <a:spLocks noGrp="1" noRot="1" noChangeAspect="1" noChangeArrowheads="1" noTextEdit="1"/>
          </p:cNvSpPr>
          <p:nvPr>
            <p:ph type="sldImg"/>
          </p:nvPr>
        </p:nvSpPr>
        <p:spPr>
          <a:xfrm>
            <a:off x="381000" y="685800"/>
            <a:ext cx="6096000" cy="3429000"/>
          </a:xfrm>
          <a:ln/>
        </p:spPr>
      </p:sp>
      <p:sp>
        <p:nvSpPr>
          <p:cNvPr id="102404" name="Rectangle 3">
            <a:extLst>
              <a:ext uri="{FF2B5EF4-FFF2-40B4-BE49-F238E27FC236}">
                <a16:creationId xmlns:a16="http://schemas.microsoft.com/office/drawing/2014/main" id="{C91017B8-B810-4850-BE70-877AE7E7D1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E17F96FD-D3B0-44A0-AB74-EEC6BACB4A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2287839-B796-40E9-BA02-3E60170B0800}" type="slidenum">
              <a:rPr lang="cs-CZ" altLang="cs-CZ"/>
              <a:pPr>
                <a:spcBef>
                  <a:spcPct val="0"/>
                </a:spcBef>
              </a:pPr>
              <a:t>49</a:t>
            </a:fld>
            <a:endParaRPr lang="cs-CZ" altLang="cs-CZ"/>
          </a:p>
        </p:txBody>
      </p:sp>
      <p:sp>
        <p:nvSpPr>
          <p:cNvPr id="104451" name="Rectangle 2">
            <a:extLst>
              <a:ext uri="{FF2B5EF4-FFF2-40B4-BE49-F238E27FC236}">
                <a16:creationId xmlns:a16="http://schemas.microsoft.com/office/drawing/2014/main" id="{B8001C7D-E083-47C1-A855-E4E48026FB00}"/>
              </a:ext>
            </a:extLst>
          </p:cNvPr>
          <p:cNvSpPr>
            <a:spLocks noGrp="1" noRot="1" noChangeAspect="1" noChangeArrowheads="1" noTextEdit="1"/>
          </p:cNvSpPr>
          <p:nvPr>
            <p:ph type="sldImg"/>
          </p:nvPr>
        </p:nvSpPr>
        <p:spPr>
          <a:xfrm>
            <a:off x="381000" y="685800"/>
            <a:ext cx="6096000" cy="3429000"/>
          </a:xfrm>
          <a:ln/>
        </p:spPr>
      </p:sp>
      <p:sp>
        <p:nvSpPr>
          <p:cNvPr id="104452" name="Rectangle 3">
            <a:extLst>
              <a:ext uri="{FF2B5EF4-FFF2-40B4-BE49-F238E27FC236}">
                <a16:creationId xmlns:a16="http://schemas.microsoft.com/office/drawing/2014/main" id="{6D328AE6-A5E1-4B6B-BE63-F7988B0D5A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ECA4825C-17F9-4C96-AA60-F80D4898E0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15311E4-4B5C-4F6E-9CB1-A491432F8E25}" type="slidenum">
              <a:rPr lang="cs-CZ" altLang="cs-CZ"/>
              <a:pPr>
                <a:spcBef>
                  <a:spcPct val="0"/>
                </a:spcBef>
              </a:pPr>
              <a:t>50</a:t>
            </a:fld>
            <a:endParaRPr lang="cs-CZ" altLang="cs-CZ"/>
          </a:p>
        </p:txBody>
      </p:sp>
      <p:sp>
        <p:nvSpPr>
          <p:cNvPr id="106499" name="Rectangle 2">
            <a:extLst>
              <a:ext uri="{FF2B5EF4-FFF2-40B4-BE49-F238E27FC236}">
                <a16:creationId xmlns:a16="http://schemas.microsoft.com/office/drawing/2014/main" id="{6D06929C-1A5E-453A-B224-1C5124651151}"/>
              </a:ext>
            </a:extLst>
          </p:cNvPr>
          <p:cNvSpPr>
            <a:spLocks noGrp="1" noRot="1" noChangeAspect="1" noChangeArrowheads="1" noTextEdit="1"/>
          </p:cNvSpPr>
          <p:nvPr>
            <p:ph type="sldImg"/>
          </p:nvPr>
        </p:nvSpPr>
        <p:spPr>
          <a:xfrm>
            <a:off x="381000" y="685800"/>
            <a:ext cx="6096000" cy="3429000"/>
          </a:xfrm>
          <a:ln/>
        </p:spPr>
      </p:sp>
      <p:sp>
        <p:nvSpPr>
          <p:cNvPr id="106500" name="Rectangle 3">
            <a:extLst>
              <a:ext uri="{FF2B5EF4-FFF2-40B4-BE49-F238E27FC236}">
                <a16:creationId xmlns:a16="http://schemas.microsoft.com/office/drawing/2014/main" id="{0DEB3D27-2E98-4004-9B5E-764AA43E45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5F4E7260-4A35-4B4D-BFD0-183E4A4700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A44415-15BC-4B03-A9E7-12D76D540F2A}" type="slidenum">
              <a:rPr lang="cs-CZ" altLang="cs-CZ"/>
              <a:pPr>
                <a:spcBef>
                  <a:spcPct val="0"/>
                </a:spcBef>
              </a:pPr>
              <a:t>51</a:t>
            </a:fld>
            <a:endParaRPr lang="cs-CZ" altLang="cs-CZ"/>
          </a:p>
        </p:txBody>
      </p:sp>
      <p:sp>
        <p:nvSpPr>
          <p:cNvPr id="108547" name="Rectangle 2">
            <a:extLst>
              <a:ext uri="{FF2B5EF4-FFF2-40B4-BE49-F238E27FC236}">
                <a16:creationId xmlns:a16="http://schemas.microsoft.com/office/drawing/2014/main" id="{659D4B2B-2B63-4C48-A1A1-CF9E8A253A46}"/>
              </a:ext>
            </a:extLst>
          </p:cNvPr>
          <p:cNvSpPr>
            <a:spLocks noGrp="1" noRot="1" noChangeAspect="1" noChangeArrowheads="1" noTextEdit="1"/>
          </p:cNvSpPr>
          <p:nvPr>
            <p:ph type="sldImg"/>
          </p:nvPr>
        </p:nvSpPr>
        <p:spPr>
          <a:xfrm>
            <a:off x="381000" y="685800"/>
            <a:ext cx="6096000" cy="3429000"/>
          </a:xfrm>
          <a:ln/>
        </p:spPr>
      </p:sp>
      <p:sp>
        <p:nvSpPr>
          <p:cNvPr id="108548" name="Rectangle 3">
            <a:extLst>
              <a:ext uri="{FF2B5EF4-FFF2-40B4-BE49-F238E27FC236}">
                <a16:creationId xmlns:a16="http://schemas.microsoft.com/office/drawing/2014/main" id="{3037B721-1186-4E17-B0E6-FF09419EB6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7BD63BB5-2D7B-4ACF-AF9C-09CC6F5042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9CE54F0-4929-4D1E-B3C2-73F02DC9E7A0}" type="slidenum">
              <a:rPr lang="cs-CZ" altLang="cs-CZ"/>
              <a:pPr>
                <a:spcBef>
                  <a:spcPct val="0"/>
                </a:spcBef>
              </a:pPr>
              <a:t>52</a:t>
            </a:fld>
            <a:endParaRPr lang="cs-CZ" altLang="cs-CZ"/>
          </a:p>
        </p:txBody>
      </p:sp>
      <p:sp>
        <p:nvSpPr>
          <p:cNvPr id="110595" name="Rectangle 2">
            <a:extLst>
              <a:ext uri="{FF2B5EF4-FFF2-40B4-BE49-F238E27FC236}">
                <a16:creationId xmlns:a16="http://schemas.microsoft.com/office/drawing/2014/main" id="{9BE0F89D-19E9-463F-8E55-FC2BEDEEDAD1}"/>
              </a:ext>
            </a:extLst>
          </p:cNvPr>
          <p:cNvSpPr>
            <a:spLocks noGrp="1" noRot="1" noChangeAspect="1" noChangeArrowheads="1" noTextEdit="1"/>
          </p:cNvSpPr>
          <p:nvPr>
            <p:ph type="sldImg"/>
          </p:nvPr>
        </p:nvSpPr>
        <p:spPr>
          <a:xfrm>
            <a:off x="381000" y="685800"/>
            <a:ext cx="6096000" cy="3429000"/>
          </a:xfrm>
          <a:ln/>
        </p:spPr>
      </p:sp>
      <p:sp>
        <p:nvSpPr>
          <p:cNvPr id="110596" name="Rectangle 3">
            <a:extLst>
              <a:ext uri="{FF2B5EF4-FFF2-40B4-BE49-F238E27FC236}">
                <a16:creationId xmlns:a16="http://schemas.microsoft.com/office/drawing/2014/main" id="{6EB41534-7F9B-416E-8EFE-F3166EED6D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00512D61-2E37-4D11-9412-3A897FD045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E9B2D8F-C40A-4AC3-9C5D-138B9196012D}" type="slidenum">
              <a:rPr lang="cs-CZ" altLang="cs-CZ"/>
              <a:pPr>
                <a:spcBef>
                  <a:spcPct val="0"/>
                </a:spcBef>
              </a:pPr>
              <a:t>6</a:t>
            </a:fld>
            <a:endParaRPr lang="cs-CZ" altLang="cs-CZ"/>
          </a:p>
        </p:txBody>
      </p:sp>
      <p:sp>
        <p:nvSpPr>
          <p:cNvPr id="18435" name="Rectangle 2">
            <a:extLst>
              <a:ext uri="{FF2B5EF4-FFF2-40B4-BE49-F238E27FC236}">
                <a16:creationId xmlns:a16="http://schemas.microsoft.com/office/drawing/2014/main" id="{8FE83A54-AACB-41CC-98E1-6A75A7F21BDD}"/>
              </a:ext>
            </a:extLst>
          </p:cNvPr>
          <p:cNvSpPr>
            <a:spLocks noGrp="1" noRot="1" noChangeAspect="1" noChangeArrowheads="1" noTextEdit="1"/>
          </p:cNvSpPr>
          <p:nvPr>
            <p:ph type="sldImg"/>
          </p:nvPr>
        </p:nvSpPr>
        <p:spPr>
          <a:xfrm>
            <a:off x="381000" y="685800"/>
            <a:ext cx="6096000" cy="3429000"/>
          </a:xfrm>
          <a:ln/>
        </p:spPr>
      </p:sp>
      <p:sp>
        <p:nvSpPr>
          <p:cNvPr id="18436" name="Rectangle 3">
            <a:extLst>
              <a:ext uri="{FF2B5EF4-FFF2-40B4-BE49-F238E27FC236}">
                <a16:creationId xmlns:a16="http://schemas.microsoft.com/office/drawing/2014/main" id="{84D7DD17-BD91-4CE6-B766-7B5767554F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F721A9D5-5CF7-40E2-A237-4331856FED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7CBA63B-76B8-4A9C-A2B2-5C91F381D641}" type="slidenum">
              <a:rPr lang="cs-CZ" altLang="cs-CZ"/>
              <a:pPr>
                <a:spcBef>
                  <a:spcPct val="0"/>
                </a:spcBef>
              </a:pPr>
              <a:t>53</a:t>
            </a:fld>
            <a:endParaRPr lang="cs-CZ" altLang="cs-CZ"/>
          </a:p>
        </p:txBody>
      </p:sp>
      <p:sp>
        <p:nvSpPr>
          <p:cNvPr id="112643" name="Rectangle 2">
            <a:extLst>
              <a:ext uri="{FF2B5EF4-FFF2-40B4-BE49-F238E27FC236}">
                <a16:creationId xmlns:a16="http://schemas.microsoft.com/office/drawing/2014/main" id="{1053DD43-FC04-4B62-912C-B04BE939AEEB}"/>
              </a:ext>
            </a:extLst>
          </p:cNvPr>
          <p:cNvSpPr>
            <a:spLocks noGrp="1" noRot="1" noChangeAspect="1" noChangeArrowheads="1" noTextEdit="1"/>
          </p:cNvSpPr>
          <p:nvPr>
            <p:ph type="sldImg"/>
          </p:nvPr>
        </p:nvSpPr>
        <p:spPr>
          <a:xfrm>
            <a:off x="381000" y="685800"/>
            <a:ext cx="6096000" cy="3429000"/>
          </a:xfrm>
          <a:ln/>
        </p:spPr>
      </p:sp>
      <p:sp>
        <p:nvSpPr>
          <p:cNvPr id="112644" name="Rectangle 3">
            <a:extLst>
              <a:ext uri="{FF2B5EF4-FFF2-40B4-BE49-F238E27FC236}">
                <a16:creationId xmlns:a16="http://schemas.microsoft.com/office/drawing/2014/main" id="{E62246C5-3A42-465A-90F2-D8B756DEF9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BFB60D6A-2233-483F-9EB7-94BF9A176F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B675E92-B7AF-4907-9D27-3AE814713468}" type="slidenum">
              <a:rPr lang="cs-CZ" altLang="cs-CZ"/>
              <a:pPr>
                <a:spcBef>
                  <a:spcPct val="0"/>
                </a:spcBef>
              </a:pPr>
              <a:t>54</a:t>
            </a:fld>
            <a:endParaRPr lang="cs-CZ" altLang="cs-CZ"/>
          </a:p>
        </p:txBody>
      </p:sp>
      <p:sp>
        <p:nvSpPr>
          <p:cNvPr id="114691" name="Rectangle 2">
            <a:extLst>
              <a:ext uri="{FF2B5EF4-FFF2-40B4-BE49-F238E27FC236}">
                <a16:creationId xmlns:a16="http://schemas.microsoft.com/office/drawing/2014/main" id="{A40BBCD5-4BB0-48F9-92E5-339FA754ACED}"/>
              </a:ext>
            </a:extLst>
          </p:cNvPr>
          <p:cNvSpPr>
            <a:spLocks noGrp="1" noRot="1" noChangeAspect="1" noChangeArrowheads="1" noTextEdit="1"/>
          </p:cNvSpPr>
          <p:nvPr>
            <p:ph type="sldImg"/>
          </p:nvPr>
        </p:nvSpPr>
        <p:spPr>
          <a:xfrm>
            <a:off x="381000" y="685800"/>
            <a:ext cx="6096000" cy="3429000"/>
          </a:xfrm>
          <a:ln/>
        </p:spPr>
      </p:sp>
      <p:sp>
        <p:nvSpPr>
          <p:cNvPr id="114692" name="Rectangle 3">
            <a:extLst>
              <a:ext uri="{FF2B5EF4-FFF2-40B4-BE49-F238E27FC236}">
                <a16:creationId xmlns:a16="http://schemas.microsoft.com/office/drawing/2014/main" id="{B5CB873E-7457-4B45-93DB-98FBE8077C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6BE75E72-C02A-4DCF-8AAF-EC7EBE7436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39BECA8-8D34-4F25-B899-C49A1DC2A116}" type="slidenum">
              <a:rPr lang="cs-CZ" altLang="cs-CZ"/>
              <a:pPr>
                <a:spcBef>
                  <a:spcPct val="0"/>
                </a:spcBef>
              </a:pPr>
              <a:t>7</a:t>
            </a:fld>
            <a:endParaRPr lang="cs-CZ" altLang="cs-CZ"/>
          </a:p>
        </p:txBody>
      </p:sp>
      <p:sp>
        <p:nvSpPr>
          <p:cNvPr id="20483" name="Rectangle 2">
            <a:extLst>
              <a:ext uri="{FF2B5EF4-FFF2-40B4-BE49-F238E27FC236}">
                <a16:creationId xmlns:a16="http://schemas.microsoft.com/office/drawing/2014/main" id="{365EEECB-F9B4-4C58-BACF-A6CEFA155959}"/>
              </a:ext>
            </a:extLst>
          </p:cNvPr>
          <p:cNvSpPr>
            <a:spLocks noGrp="1" noRot="1" noChangeAspect="1" noChangeArrowheads="1" noTextEdit="1"/>
          </p:cNvSpPr>
          <p:nvPr>
            <p:ph type="sldImg"/>
          </p:nvPr>
        </p:nvSpPr>
        <p:spPr>
          <a:xfrm>
            <a:off x="381000" y="685800"/>
            <a:ext cx="6096000" cy="3429000"/>
          </a:xfrm>
          <a:ln/>
        </p:spPr>
      </p:sp>
      <p:sp>
        <p:nvSpPr>
          <p:cNvPr id="20484" name="Rectangle 3">
            <a:extLst>
              <a:ext uri="{FF2B5EF4-FFF2-40B4-BE49-F238E27FC236}">
                <a16:creationId xmlns:a16="http://schemas.microsoft.com/office/drawing/2014/main" id="{89002C4B-2431-4FC1-A5B8-7862BCEE3F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F9BF724C-7649-4CAE-9B99-FE9B18AD75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9C51454-730E-43F2-86AB-DAC42E051C0A}" type="slidenum">
              <a:rPr lang="cs-CZ" altLang="cs-CZ"/>
              <a:pPr>
                <a:spcBef>
                  <a:spcPct val="0"/>
                </a:spcBef>
              </a:pPr>
              <a:t>8</a:t>
            </a:fld>
            <a:endParaRPr lang="cs-CZ" altLang="cs-CZ"/>
          </a:p>
        </p:txBody>
      </p:sp>
      <p:sp>
        <p:nvSpPr>
          <p:cNvPr id="22531" name="Rectangle 2">
            <a:extLst>
              <a:ext uri="{FF2B5EF4-FFF2-40B4-BE49-F238E27FC236}">
                <a16:creationId xmlns:a16="http://schemas.microsoft.com/office/drawing/2014/main" id="{5FD3D360-7430-4569-8552-435D2A293970}"/>
              </a:ext>
            </a:extLst>
          </p:cNvPr>
          <p:cNvSpPr>
            <a:spLocks noGrp="1" noRot="1" noChangeAspect="1" noChangeArrowheads="1" noTextEdit="1"/>
          </p:cNvSpPr>
          <p:nvPr>
            <p:ph type="sldImg"/>
          </p:nvPr>
        </p:nvSpPr>
        <p:spPr>
          <a:xfrm>
            <a:off x="381000" y="685800"/>
            <a:ext cx="6096000" cy="3429000"/>
          </a:xfrm>
          <a:ln/>
        </p:spPr>
      </p:sp>
      <p:sp>
        <p:nvSpPr>
          <p:cNvPr id="22532" name="Rectangle 3">
            <a:extLst>
              <a:ext uri="{FF2B5EF4-FFF2-40B4-BE49-F238E27FC236}">
                <a16:creationId xmlns:a16="http://schemas.microsoft.com/office/drawing/2014/main" id="{BF0C03AA-5042-477E-9D03-61E9058AAD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8A09481-D6F8-4BE1-B686-DC111AF191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6665342-597B-4D02-8622-1E7B4179C09A}" type="slidenum">
              <a:rPr lang="cs-CZ" altLang="cs-CZ"/>
              <a:pPr>
                <a:spcBef>
                  <a:spcPct val="0"/>
                </a:spcBef>
              </a:pPr>
              <a:t>9</a:t>
            </a:fld>
            <a:endParaRPr lang="cs-CZ" altLang="cs-CZ"/>
          </a:p>
        </p:txBody>
      </p:sp>
      <p:sp>
        <p:nvSpPr>
          <p:cNvPr id="24579" name="Rectangle 2">
            <a:extLst>
              <a:ext uri="{FF2B5EF4-FFF2-40B4-BE49-F238E27FC236}">
                <a16:creationId xmlns:a16="http://schemas.microsoft.com/office/drawing/2014/main" id="{B3DA0BF8-1BB9-4611-BF52-47A6FC362305}"/>
              </a:ext>
            </a:extLst>
          </p:cNvPr>
          <p:cNvSpPr>
            <a:spLocks noGrp="1" noRot="1" noChangeAspect="1" noChangeArrowheads="1" noTextEdit="1"/>
          </p:cNvSpPr>
          <p:nvPr>
            <p:ph type="sldImg"/>
          </p:nvPr>
        </p:nvSpPr>
        <p:spPr>
          <a:xfrm>
            <a:off x="381000" y="685800"/>
            <a:ext cx="6096000" cy="3429000"/>
          </a:xfrm>
          <a:ln/>
        </p:spPr>
      </p:sp>
      <p:sp>
        <p:nvSpPr>
          <p:cNvPr id="24580" name="Rectangle 3">
            <a:extLst>
              <a:ext uri="{FF2B5EF4-FFF2-40B4-BE49-F238E27FC236}">
                <a16:creationId xmlns:a16="http://schemas.microsoft.com/office/drawing/2014/main" id="{CF821410-96A6-42EB-B3D1-F9F07A459D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DD4AF1DF-8860-4797-9AF3-C49DF52663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3955BB-E4F9-430F-9F54-D4AA69823C5A}" type="slidenum">
              <a:rPr lang="cs-CZ" altLang="cs-CZ"/>
              <a:pPr>
                <a:spcBef>
                  <a:spcPct val="0"/>
                </a:spcBef>
              </a:pPr>
              <a:t>10</a:t>
            </a:fld>
            <a:endParaRPr lang="cs-CZ" altLang="cs-CZ"/>
          </a:p>
        </p:txBody>
      </p:sp>
      <p:sp>
        <p:nvSpPr>
          <p:cNvPr id="26627" name="Rectangle 2">
            <a:extLst>
              <a:ext uri="{FF2B5EF4-FFF2-40B4-BE49-F238E27FC236}">
                <a16:creationId xmlns:a16="http://schemas.microsoft.com/office/drawing/2014/main" id="{9BD24D87-CB22-4EEE-A9C1-042C647DC2BB}"/>
              </a:ext>
            </a:extLst>
          </p:cNvPr>
          <p:cNvSpPr>
            <a:spLocks noGrp="1" noRot="1" noChangeAspect="1" noChangeArrowheads="1" noTextEdit="1"/>
          </p:cNvSpPr>
          <p:nvPr>
            <p:ph type="sldImg"/>
          </p:nvPr>
        </p:nvSpPr>
        <p:spPr>
          <a:xfrm>
            <a:off x="381000" y="685800"/>
            <a:ext cx="6096000" cy="3429000"/>
          </a:xfrm>
          <a:ln/>
        </p:spPr>
      </p:sp>
      <p:sp>
        <p:nvSpPr>
          <p:cNvPr id="26628" name="Rectangle 3">
            <a:extLst>
              <a:ext uri="{FF2B5EF4-FFF2-40B4-BE49-F238E27FC236}">
                <a16:creationId xmlns:a16="http://schemas.microsoft.com/office/drawing/2014/main" id="{9A6A948D-125C-40FA-BD4B-59C79CE524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
            <a:extLst>
              <a:ext uri="{FF2B5EF4-FFF2-40B4-BE49-F238E27FC236}">
                <a16:creationId xmlns:a16="http://schemas.microsoft.com/office/drawing/2014/main" id="{7A558590-3D19-6C48-A2E2-AA9685798C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1">
            <a:extLst>
              <a:ext uri="{FF2B5EF4-FFF2-40B4-BE49-F238E27FC236}">
                <a16:creationId xmlns:a16="http://schemas.microsoft.com/office/drawing/2014/main" id="{0F2C13CE-A0CC-E748-B805-EB1352FB7D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pic>
        <p:nvPicPr>
          <p:cNvPr id="10" name="Obrázek 8">
            <a:extLst>
              <a:ext uri="{FF2B5EF4-FFF2-40B4-BE49-F238E27FC236}">
                <a16:creationId xmlns:a16="http://schemas.microsoft.com/office/drawing/2014/main" id="{3DA34264-82BA-334B-A52D-7C7E3907532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62FAE87C-EBEA-6046-B188-17A3FDF54E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pic>
        <p:nvPicPr>
          <p:cNvPr id="11" name="Obrázek 8">
            <a:extLst>
              <a:ext uri="{FF2B5EF4-FFF2-40B4-BE49-F238E27FC236}">
                <a16:creationId xmlns:a16="http://schemas.microsoft.com/office/drawing/2014/main" id="{FF2AF076-03BF-A840-9AC6-67D6A53082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00DC"/>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3" cy="3240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logo slide">
    <p:bg>
      <p:bgPr>
        <a:solidFill>
          <a:srgbClr val="0000DC"/>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97000" y="2618763"/>
            <a:ext cx="5598000" cy="1620473"/>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571BC476-9265-4212-812C-337EDDC66571}"/>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9C65F64F-3CE5-4C89-A55D-0F8110633B05}"/>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E8153060-99A6-42EC-9392-6CFA30A341EA}"/>
              </a:ext>
            </a:extLst>
          </p:cNvPr>
          <p:cNvSpPr>
            <a:spLocks noGrp="1" noChangeArrowheads="1"/>
          </p:cNvSpPr>
          <p:nvPr>
            <p:ph type="sldNum" sz="quarter" idx="12"/>
          </p:nvPr>
        </p:nvSpPr>
        <p:spPr>
          <a:ln/>
        </p:spPr>
        <p:txBody>
          <a:bodyPr/>
          <a:lstStyle>
            <a:lvl1pPr>
              <a:defRPr/>
            </a:lvl1pPr>
          </a:lstStyle>
          <a:p>
            <a:fld id="{6A8B1391-10AB-4C0E-864A-7853A1EEEC90}" type="slidenum">
              <a:rPr lang="cs-CZ" altLang="cs-CZ"/>
              <a:pPr/>
              <a:t>‹#›</a:t>
            </a:fld>
            <a:endParaRPr lang="cs-CZ" altLang="cs-CZ"/>
          </a:p>
        </p:txBody>
      </p:sp>
    </p:spTree>
    <p:extLst>
      <p:ext uri="{BB962C8B-B14F-4D97-AF65-F5344CB8AC3E}">
        <p14:creationId xmlns:p14="http://schemas.microsoft.com/office/powerpoint/2010/main" val="9266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6AE80AD9-3616-4124-835E-58A89F0EF663}"/>
              </a:ext>
            </a:extLst>
          </p:cNvPr>
          <p:cNvSpPr>
            <a:spLocks noGrp="1" noChangeArrowheads="1"/>
          </p:cNvSpPr>
          <p:nvPr>
            <p:ph type="dt" sz="half" idx="10"/>
          </p:nvPr>
        </p:nvSpPr>
        <p:spPr>
          <a:ln/>
        </p:spPr>
        <p:txBody>
          <a:bodyPr/>
          <a:lstStyle>
            <a:lvl1pPr>
              <a:defRPr/>
            </a:lvl1pPr>
          </a:lstStyle>
          <a:p>
            <a:pPr>
              <a:defRPr/>
            </a:pPr>
            <a:endParaRPr lang="cs-CZ"/>
          </a:p>
        </p:txBody>
      </p:sp>
      <p:sp>
        <p:nvSpPr>
          <p:cNvPr id="7" name="Rectangle 5">
            <a:extLst>
              <a:ext uri="{FF2B5EF4-FFF2-40B4-BE49-F238E27FC236}">
                <a16:creationId xmlns:a16="http://schemas.microsoft.com/office/drawing/2014/main" id="{66F65506-0115-42BF-B0AB-EF2779889F3A}"/>
              </a:ext>
            </a:extLst>
          </p:cNvPr>
          <p:cNvSpPr>
            <a:spLocks noGrp="1" noChangeArrowheads="1"/>
          </p:cNvSpPr>
          <p:nvPr>
            <p:ph type="ftr" sz="quarter" idx="11"/>
          </p:nvPr>
        </p:nvSpPr>
        <p:spPr>
          <a:ln/>
        </p:spPr>
        <p:txBody>
          <a:bodyPr/>
          <a:lstStyle>
            <a:lvl1pPr>
              <a:defRPr/>
            </a:lvl1pPr>
          </a:lstStyle>
          <a:p>
            <a:pPr>
              <a:defRPr/>
            </a:pPr>
            <a:endParaRPr lang="cs-CZ"/>
          </a:p>
        </p:txBody>
      </p:sp>
      <p:sp>
        <p:nvSpPr>
          <p:cNvPr id="8" name="Rectangle 6">
            <a:extLst>
              <a:ext uri="{FF2B5EF4-FFF2-40B4-BE49-F238E27FC236}">
                <a16:creationId xmlns:a16="http://schemas.microsoft.com/office/drawing/2014/main" id="{2ADE2FED-D27B-4D11-A406-182A9714A7A3}"/>
              </a:ext>
            </a:extLst>
          </p:cNvPr>
          <p:cNvSpPr>
            <a:spLocks noGrp="1" noChangeArrowheads="1"/>
          </p:cNvSpPr>
          <p:nvPr>
            <p:ph type="sldNum" sz="quarter" idx="12"/>
          </p:nvPr>
        </p:nvSpPr>
        <p:spPr>
          <a:ln/>
        </p:spPr>
        <p:txBody>
          <a:bodyPr/>
          <a:lstStyle>
            <a:lvl1pPr>
              <a:defRPr/>
            </a:lvl1pPr>
          </a:lstStyle>
          <a:p>
            <a:fld id="{3BB8EC2C-7EDE-4537-9DAA-ABE774AA06A2}" type="slidenum">
              <a:rPr lang="cs-CZ" altLang="cs-CZ"/>
              <a:pPr/>
              <a:t>‹#›</a:t>
            </a:fld>
            <a:endParaRPr lang="cs-CZ" altLang="cs-CZ"/>
          </a:p>
        </p:txBody>
      </p:sp>
    </p:spTree>
    <p:extLst>
      <p:ext uri="{BB962C8B-B14F-4D97-AF65-F5344CB8AC3E}">
        <p14:creationId xmlns:p14="http://schemas.microsoft.com/office/powerpoint/2010/main" val="889338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7" name="Obrázek 1">
            <a:extLst>
              <a:ext uri="{FF2B5EF4-FFF2-40B4-BE49-F238E27FC236}">
                <a16:creationId xmlns:a16="http://schemas.microsoft.com/office/drawing/2014/main" id="{CFFDD51A-A9F8-FE4E-B3A4-730012EB1A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609600" y="274639"/>
            <a:ext cx="10972800" cy="585152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a:extLst>
              <a:ext uri="{FF2B5EF4-FFF2-40B4-BE49-F238E27FC236}">
                <a16:creationId xmlns:a16="http://schemas.microsoft.com/office/drawing/2014/main" id="{BA589306-FBEA-4BD5-9D36-B796AB8EC7BD}"/>
              </a:ext>
            </a:extLst>
          </p:cNvPr>
          <p:cNvSpPr>
            <a:spLocks noGrp="1" noChangeArrowheads="1"/>
          </p:cNvSpPr>
          <p:nvPr>
            <p:ph type="dt" sz="half" idx="10"/>
          </p:nvPr>
        </p:nvSpPr>
        <p:spPr>
          <a:ln/>
        </p:spPr>
        <p:txBody>
          <a:bodyPr/>
          <a:lstStyle>
            <a:lvl1pPr>
              <a:defRPr/>
            </a:lvl1pPr>
          </a:lstStyle>
          <a:p>
            <a:pPr>
              <a:defRPr/>
            </a:pPr>
            <a:endParaRPr lang="cs-CZ"/>
          </a:p>
        </p:txBody>
      </p:sp>
      <p:sp>
        <p:nvSpPr>
          <p:cNvPr id="4" name="Rectangle 5">
            <a:extLst>
              <a:ext uri="{FF2B5EF4-FFF2-40B4-BE49-F238E27FC236}">
                <a16:creationId xmlns:a16="http://schemas.microsoft.com/office/drawing/2014/main" id="{0CC10CF1-BBF4-49F0-A376-F7411041FFF9}"/>
              </a:ext>
            </a:extLst>
          </p:cNvPr>
          <p:cNvSpPr>
            <a:spLocks noGrp="1" noChangeArrowheads="1"/>
          </p:cNvSpPr>
          <p:nvPr>
            <p:ph type="ftr" sz="quarter" idx="11"/>
          </p:nvPr>
        </p:nvSpPr>
        <p:spPr>
          <a:ln/>
        </p:spPr>
        <p:txBody>
          <a:bodyPr/>
          <a:lstStyle>
            <a:lvl1pPr>
              <a:defRPr/>
            </a:lvl1pPr>
          </a:lstStyle>
          <a:p>
            <a:pPr>
              <a:defRPr/>
            </a:pPr>
            <a:endParaRPr lang="cs-CZ"/>
          </a:p>
        </p:txBody>
      </p:sp>
      <p:sp>
        <p:nvSpPr>
          <p:cNvPr id="5" name="Rectangle 6">
            <a:extLst>
              <a:ext uri="{FF2B5EF4-FFF2-40B4-BE49-F238E27FC236}">
                <a16:creationId xmlns:a16="http://schemas.microsoft.com/office/drawing/2014/main" id="{AF6B23C1-C696-416E-9B47-91C7183C8A13}"/>
              </a:ext>
            </a:extLst>
          </p:cNvPr>
          <p:cNvSpPr>
            <a:spLocks noGrp="1" noChangeArrowheads="1"/>
          </p:cNvSpPr>
          <p:nvPr>
            <p:ph type="sldNum" sz="quarter" idx="12"/>
          </p:nvPr>
        </p:nvSpPr>
        <p:spPr>
          <a:ln/>
        </p:spPr>
        <p:txBody>
          <a:bodyPr/>
          <a:lstStyle>
            <a:lvl1pPr>
              <a:defRPr/>
            </a:lvl1pPr>
          </a:lstStyle>
          <a:p>
            <a:fld id="{1F64015D-B452-4FD4-90BF-1589214025EB}" type="slidenum">
              <a:rPr lang="cs-CZ" altLang="cs-CZ"/>
              <a:pPr/>
              <a:t>‹#›</a:t>
            </a:fld>
            <a:endParaRPr lang="cs-CZ" altLang="cs-CZ"/>
          </a:p>
        </p:txBody>
      </p:sp>
    </p:spTree>
    <p:extLst>
      <p:ext uri="{BB962C8B-B14F-4D97-AF65-F5344CB8AC3E}">
        <p14:creationId xmlns:p14="http://schemas.microsoft.com/office/powerpoint/2010/main" val="761292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2B8AB26A-90D6-46CA-87D7-25D07B6ABCEE}"/>
              </a:ext>
            </a:extLst>
          </p:cNvPr>
          <p:cNvSpPr>
            <a:spLocks noGrp="1" noChangeArrowheads="1"/>
          </p:cNvSpPr>
          <p:nvPr>
            <p:ph type="dt" sz="half" idx="10"/>
          </p:nvPr>
        </p:nvSpPr>
        <p:spPr>
          <a:ln/>
        </p:spPr>
        <p:txBody>
          <a:bodyPr/>
          <a:lstStyle>
            <a:lvl1pPr>
              <a:defRPr/>
            </a:lvl1pPr>
          </a:lstStyle>
          <a:p>
            <a:pPr>
              <a:defRPr/>
            </a:pPr>
            <a:endParaRPr lang="cs-CZ"/>
          </a:p>
        </p:txBody>
      </p:sp>
      <p:sp>
        <p:nvSpPr>
          <p:cNvPr id="7" name="Rectangle 5">
            <a:extLst>
              <a:ext uri="{FF2B5EF4-FFF2-40B4-BE49-F238E27FC236}">
                <a16:creationId xmlns:a16="http://schemas.microsoft.com/office/drawing/2014/main" id="{B7C5643A-8994-4A8B-983D-12EACC5AE610}"/>
              </a:ext>
            </a:extLst>
          </p:cNvPr>
          <p:cNvSpPr>
            <a:spLocks noGrp="1" noChangeArrowheads="1"/>
          </p:cNvSpPr>
          <p:nvPr>
            <p:ph type="ftr" sz="quarter" idx="11"/>
          </p:nvPr>
        </p:nvSpPr>
        <p:spPr>
          <a:ln/>
        </p:spPr>
        <p:txBody>
          <a:bodyPr/>
          <a:lstStyle>
            <a:lvl1pPr>
              <a:defRPr/>
            </a:lvl1pPr>
          </a:lstStyle>
          <a:p>
            <a:pPr>
              <a:defRPr/>
            </a:pPr>
            <a:endParaRPr lang="cs-CZ"/>
          </a:p>
        </p:txBody>
      </p:sp>
      <p:sp>
        <p:nvSpPr>
          <p:cNvPr id="8" name="Rectangle 6">
            <a:extLst>
              <a:ext uri="{FF2B5EF4-FFF2-40B4-BE49-F238E27FC236}">
                <a16:creationId xmlns:a16="http://schemas.microsoft.com/office/drawing/2014/main" id="{0839D8FA-E70F-46E6-BD9A-4C96A58F34CD}"/>
              </a:ext>
            </a:extLst>
          </p:cNvPr>
          <p:cNvSpPr>
            <a:spLocks noGrp="1" noChangeArrowheads="1"/>
          </p:cNvSpPr>
          <p:nvPr>
            <p:ph type="sldNum" sz="quarter" idx="12"/>
          </p:nvPr>
        </p:nvSpPr>
        <p:spPr>
          <a:ln/>
        </p:spPr>
        <p:txBody>
          <a:bodyPr/>
          <a:lstStyle>
            <a:lvl1pPr>
              <a:defRPr/>
            </a:lvl1pPr>
          </a:lstStyle>
          <a:p>
            <a:fld id="{BE07A8FE-947F-4819-B340-5CFBD8A58573}" type="slidenum">
              <a:rPr lang="cs-CZ" altLang="cs-CZ"/>
              <a:pPr/>
              <a:t>‹#›</a:t>
            </a:fld>
            <a:endParaRPr lang="cs-CZ" altLang="cs-CZ"/>
          </a:p>
        </p:txBody>
      </p:sp>
    </p:spTree>
    <p:extLst>
      <p:ext uri="{BB962C8B-B14F-4D97-AF65-F5344CB8AC3E}">
        <p14:creationId xmlns:p14="http://schemas.microsoft.com/office/powerpoint/2010/main" val="39810419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BA5AD01D-C6D7-4A0F-808B-F36406C32B28}"/>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E690A37B-9677-430F-99D4-D1D692D992B9}"/>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A9AEFEF6-C7E5-4EC7-942D-E70A9FCDFB74}"/>
              </a:ext>
            </a:extLst>
          </p:cNvPr>
          <p:cNvSpPr>
            <a:spLocks noGrp="1" noChangeArrowheads="1"/>
          </p:cNvSpPr>
          <p:nvPr>
            <p:ph type="sldNum" sz="quarter" idx="12"/>
          </p:nvPr>
        </p:nvSpPr>
        <p:spPr>
          <a:ln/>
        </p:spPr>
        <p:txBody>
          <a:bodyPr/>
          <a:lstStyle>
            <a:lvl1pPr>
              <a:defRPr/>
            </a:lvl1pPr>
          </a:lstStyle>
          <a:p>
            <a:fld id="{5C6F9868-F1D3-4EFD-80FC-AC79BC897D8D}" type="slidenum">
              <a:rPr lang="cs-CZ" altLang="cs-CZ"/>
              <a:pPr/>
              <a:t>‹#›</a:t>
            </a:fld>
            <a:endParaRPr lang="cs-CZ" altLang="cs-CZ"/>
          </a:p>
        </p:txBody>
      </p:sp>
    </p:spTree>
    <p:extLst>
      <p:ext uri="{BB962C8B-B14F-4D97-AF65-F5344CB8AC3E}">
        <p14:creationId xmlns:p14="http://schemas.microsoft.com/office/powerpoint/2010/main" val="3088762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8" name="Obrázek 1">
            <a:extLst>
              <a:ext uri="{FF2B5EF4-FFF2-40B4-BE49-F238E27FC236}">
                <a16:creationId xmlns:a16="http://schemas.microsoft.com/office/drawing/2014/main" id="{B8CF8514-A699-7446-A004-D53B6C058A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56972E37-6C79-104E-9A2E-0A7D6AE76D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7BC10773-D561-EC40-B870-2EB7E6832C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2" name="Obrázek 1">
            <a:extLst>
              <a:ext uri="{FF2B5EF4-FFF2-40B4-BE49-F238E27FC236}">
                <a16:creationId xmlns:a16="http://schemas.microsoft.com/office/drawing/2014/main" id="{AAC051C2-3678-DC41-8EFB-F28692213E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1">
            <a:extLst>
              <a:ext uri="{FF2B5EF4-FFF2-40B4-BE49-F238E27FC236}">
                <a16:creationId xmlns:a16="http://schemas.microsoft.com/office/drawing/2014/main" id="{0354C595-25A7-D342-992D-A47A315A96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6" name="Obrázek 1">
            <a:extLst>
              <a:ext uri="{FF2B5EF4-FFF2-40B4-BE49-F238E27FC236}">
                <a16:creationId xmlns:a16="http://schemas.microsoft.com/office/drawing/2014/main" id="{8CCE2A48-C459-CA4C-978D-0CE03EA53F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8" name="Obrázek 1">
            <a:extLst>
              <a:ext uri="{FF2B5EF4-FFF2-40B4-BE49-F238E27FC236}">
                <a16:creationId xmlns:a16="http://schemas.microsoft.com/office/drawing/2014/main" id="{B8E44221-4107-1D4F-ACA7-8A5430625C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 id="2147483702" r:id="rId21"/>
    <p:sldLayoutId id="2147483703" r:id="rId22"/>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4"/>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7.jpeg"/><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image" Target="../media/image8.jpeg"/><Relationship Id="rId5" Type="http://schemas.openxmlformats.org/officeDocument/2006/relationships/image" Target="../media/image6.png"/><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2.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audio" Target="../media/media2.m4a"/><Relationship Id="rId7" Type="http://schemas.openxmlformats.org/officeDocument/2006/relationships/image" Target="../media/image5.png"/><Relationship Id="rId2" Type="http://schemas.microsoft.com/office/2007/relationships/media" Target="../media/media2.m4a"/><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notesSlide" Target="../notesSlides/notesSlide16.xml"/><Relationship Id="rId10" Type="http://schemas.openxmlformats.org/officeDocument/2006/relationships/image" Target="../media/image22.png"/><Relationship Id="rId4" Type="http://schemas.openxmlformats.org/officeDocument/2006/relationships/slideLayout" Target="../slideLayouts/slideLayout18.xml"/><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hyperlink" Target="http://www.medicom.cz/medical/cz/mdlx.htm"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22.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35.png"/><Relationship Id="rId4" Type="http://schemas.openxmlformats.org/officeDocument/2006/relationships/oleObject" Target="../embeddings/oleObject7.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21.xml"/><Relationship Id="rId5" Type="http://schemas.openxmlformats.org/officeDocument/2006/relationships/image" Target="../media/image38.jpe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18.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18.xml"/><Relationship Id="rId4" Type="http://schemas.openxmlformats.org/officeDocument/2006/relationships/image" Target="../media/image43.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4.xml"/><Relationship Id="rId1" Type="http://schemas.openxmlformats.org/officeDocument/2006/relationships/slideLayout" Target="../slideLayouts/slideLayout22.xml"/><Relationship Id="rId5" Type="http://schemas.openxmlformats.org/officeDocument/2006/relationships/image" Target="../media/image45.jpeg"/><Relationship Id="rId4" Type="http://schemas.openxmlformats.org/officeDocument/2006/relationships/image" Target="http://www.ump.com/articles/cusa/Figure3.jp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5.xml"/><Relationship Id="rId1" Type="http://schemas.openxmlformats.org/officeDocument/2006/relationships/slideLayout" Target="../slideLayouts/slideLayout19.xm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18.xml"/><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18.xml"/><Relationship Id="rId4" Type="http://schemas.openxmlformats.org/officeDocument/2006/relationships/image" Target="../media/image51.jpe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2.png"/><Relationship Id="rId5" Type="http://schemas.openxmlformats.org/officeDocument/2006/relationships/image" Target="../media/image52.jpeg"/><Relationship Id="rId4" Type="http://schemas.openxmlformats.org/officeDocument/2006/relationships/notesSlide" Target="../notesSlides/notesSlide41.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2.xml"/><Relationship Id="rId1" Type="http://schemas.openxmlformats.org/officeDocument/2006/relationships/slideLayout" Target="../slideLayouts/slideLayout22.xml"/><Relationship Id="rId4" Type="http://schemas.openxmlformats.org/officeDocument/2006/relationships/image" Target="../media/image54.jpeg"/></Relationships>
</file>

<file path=ppt/slides/_rels/slide4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2.png"/><Relationship Id="rId5" Type="http://schemas.openxmlformats.org/officeDocument/2006/relationships/image" Target="../media/image57.png"/><Relationship Id="rId4" Type="http://schemas.openxmlformats.org/officeDocument/2006/relationships/notesSlide" Target="../notesSlides/notesSlide44.xml"/></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4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9.xml"/><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steeles.com/catalog/otoscope.html" TargetMode="External"/><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5.png"/><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A4692E60-FDF9-1E4F-A820-B4DF2F656193}"/>
              </a:ext>
            </a:extLst>
          </p:cNvPr>
          <p:cNvSpPr>
            <a:spLocks noGrp="1"/>
          </p:cNvSpPr>
          <p:nvPr>
            <p:ph type="ftr" sz="quarter" idx="10"/>
          </p:nvPr>
        </p:nvSpPr>
        <p:spPr/>
        <p:txBody>
          <a:bodyPr/>
          <a:lstStyle/>
          <a:p>
            <a:r>
              <a:rPr lang="en-GB" altLang="cs-CZ" sz="1200" dirty="0">
                <a:solidFill>
                  <a:schemeClr val="tx1"/>
                </a:solidFill>
              </a:rPr>
              <a:t>Department of Biophysics, Medical Faculty, Masaryk University in Brno</a:t>
            </a:r>
            <a:endParaRPr lang="cs-CZ" dirty="0"/>
          </a:p>
        </p:txBody>
      </p:sp>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p:txBody>
          <a:bodyPr/>
          <a:lstStyle/>
          <a:p>
            <a:fld id="{0DE708CC-0C3F-4567-9698-B54C0F35BD31}" type="slidenum">
              <a:rPr lang="cs-CZ" altLang="cs-CZ" noProof="0" smtClean="0"/>
              <a:pPr/>
              <a:t>1</a:t>
            </a:fld>
            <a:endParaRPr lang="cs-CZ" altLang="cs-CZ" noProof="0" dirty="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p:txBody>
          <a:bodyPr/>
          <a:lstStyle/>
          <a:p>
            <a:r>
              <a:rPr lang="en-GB" altLang="cs-CZ" sz="4400" b="1" dirty="0"/>
              <a:t>Lectures on Medical Biophysics</a:t>
            </a:r>
            <a:endParaRPr lang="cs-CZ" dirty="0"/>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a:xfrm>
            <a:off x="406453" y="3798349"/>
            <a:ext cx="11361600" cy="698497"/>
          </a:xfrm>
        </p:spPr>
        <p:txBody>
          <a:bodyPr/>
          <a:lstStyle/>
          <a:p>
            <a:r>
              <a:rPr lang="en-GB" altLang="cs-CZ" b="1" dirty="0">
                <a:solidFill>
                  <a:schemeClr val="tx2"/>
                </a:solidFill>
              </a:rPr>
              <a:t>Endoscopes, tissue ablation devices and lithotripters</a:t>
            </a:r>
          </a:p>
          <a:p>
            <a:endParaRPr lang="cs-CZ" dirty="0"/>
          </a:p>
        </p:txBody>
      </p:sp>
      <p:pic>
        <p:nvPicPr>
          <p:cNvPr id="6" name="Picture 6" descr="shock%20shoulder">
            <a:extLst>
              <a:ext uri="{FF2B5EF4-FFF2-40B4-BE49-F238E27FC236}">
                <a16:creationId xmlns:a16="http://schemas.microsoft.com/office/drawing/2014/main" id="{5F42E445-7BF6-4639-B299-ED742F15D0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1654" y="4015409"/>
            <a:ext cx="2890446" cy="274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48" descr="rubinovylaser">
            <a:extLst>
              <a:ext uri="{FF2B5EF4-FFF2-40B4-BE49-F238E27FC236}">
                <a16:creationId xmlns:a16="http://schemas.microsoft.com/office/drawing/2014/main" id="{24C4B027-CC61-47EB-95E6-E282851A281C}"/>
              </a:ext>
            </a:extLst>
          </p:cNvPr>
          <p:cNvGraphicFramePr>
            <a:graphicFrameLocks noChangeAspect="1"/>
          </p:cNvGraphicFramePr>
          <p:nvPr>
            <p:extLst>
              <p:ext uri="{D42A27DB-BD31-4B8C-83A1-F6EECF244321}">
                <p14:modId xmlns:p14="http://schemas.microsoft.com/office/powerpoint/2010/main" val="2881509133"/>
              </p:ext>
            </p:extLst>
          </p:nvPr>
        </p:nvGraphicFramePr>
        <p:xfrm>
          <a:off x="4802588" y="430219"/>
          <a:ext cx="2878372" cy="2026461"/>
        </p:xfrm>
        <a:graphic>
          <a:graphicData uri="http://schemas.openxmlformats.org/presentationml/2006/ole">
            <mc:AlternateContent xmlns:mc="http://schemas.openxmlformats.org/markup-compatibility/2006">
              <mc:Choice xmlns:v="urn:schemas-microsoft-com:vml" Requires="v">
                <p:oleObj spid="_x0000_s6152" name="Rastrový obrázek" r:id="rId4" imgW="6163535" imgH="4334480" progId="Paint.Picture">
                  <p:embed/>
                </p:oleObj>
              </mc:Choice>
              <mc:Fallback>
                <p:oleObj name="Rastrový obrázek" r:id="rId4" imgW="6163535" imgH="4334480" progId="Paint.Picture">
                  <p:embed/>
                  <p:pic>
                    <p:nvPicPr>
                      <p:cNvPr id="7175" name="Object 48" descr="rubinovylaser">
                        <a:extLst>
                          <a:ext uri="{FF2B5EF4-FFF2-40B4-BE49-F238E27FC236}">
                            <a16:creationId xmlns:a16="http://schemas.microsoft.com/office/drawing/2014/main" id="{BC1B3EB2-152A-4FF9-B269-09E019EE71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2588" y="430219"/>
                        <a:ext cx="2878372" cy="2026461"/>
                      </a:xfrm>
                      <a:prstGeom prst="rect">
                        <a:avLst/>
                      </a:prstGeom>
                      <a:noFill/>
                      <a:ln>
                        <a:noFill/>
                      </a:ln>
                    </p:spPr>
                  </p:pic>
                </p:oleObj>
              </mc:Fallback>
            </mc:AlternateContent>
          </a:graphicData>
        </a:graphic>
      </p:graphicFrame>
      <p:graphicFrame>
        <p:nvGraphicFramePr>
          <p:cNvPr id="8" name="Object 47">
            <a:extLst>
              <a:ext uri="{FF2B5EF4-FFF2-40B4-BE49-F238E27FC236}">
                <a16:creationId xmlns:a16="http://schemas.microsoft.com/office/drawing/2014/main" id="{67B19CB0-FDEE-4353-ADEF-68737D204A19}"/>
              </a:ext>
            </a:extLst>
          </p:cNvPr>
          <p:cNvGraphicFramePr>
            <a:graphicFrameLocks noChangeAspect="1"/>
          </p:cNvGraphicFramePr>
          <p:nvPr>
            <p:extLst>
              <p:ext uri="{D42A27DB-BD31-4B8C-83A1-F6EECF244321}">
                <p14:modId xmlns:p14="http://schemas.microsoft.com/office/powerpoint/2010/main" val="893725270"/>
              </p:ext>
            </p:extLst>
          </p:nvPr>
        </p:nvGraphicFramePr>
        <p:xfrm>
          <a:off x="5892359" y="4678985"/>
          <a:ext cx="2917687" cy="2079468"/>
        </p:xfrm>
        <a:graphic>
          <a:graphicData uri="http://schemas.openxmlformats.org/presentationml/2006/ole">
            <mc:AlternateContent xmlns:mc="http://schemas.openxmlformats.org/markup-compatibility/2006">
              <mc:Choice xmlns:v="urn:schemas-microsoft-com:vml" Requires="v">
                <p:oleObj spid="_x0000_s6153" name="Rastrový obrázek" r:id="rId6" imgW="8171429" imgH="5819048" progId="Paint.Picture">
                  <p:embed/>
                </p:oleObj>
              </mc:Choice>
              <mc:Fallback>
                <p:oleObj name="Rastrový obrázek" r:id="rId6" imgW="8171429" imgH="5819048" progId="Paint.Picture">
                  <p:embed/>
                  <p:pic>
                    <p:nvPicPr>
                      <p:cNvPr id="7174" name="Object 47">
                        <a:extLst>
                          <a:ext uri="{FF2B5EF4-FFF2-40B4-BE49-F238E27FC236}">
                            <a16:creationId xmlns:a16="http://schemas.microsoft.com/office/drawing/2014/main" id="{23C8840C-B288-4EDF-BCDC-98136317468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92359" y="4678985"/>
                        <a:ext cx="2917687" cy="2079468"/>
                      </a:xfrm>
                      <a:prstGeom prst="rect">
                        <a:avLst/>
                      </a:prstGeom>
                      <a:noFill/>
                      <a:ln>
                        <a:noFill/>
                      </a:ln>
                      <a:effectLst/>
                    </p:spPr>
                  </p:pic>
                </p:oleObj>
              </mc:Fallback>
            </mc:AlternateContent>
          </a:graphicData>
        </a:graphic>
      </p:graphicFrame>
      <p:pic>
        <p:nvPicPr>
          <p:cNvPr id="9" name="Picture 7" descr="schlinge">
            <a:extLst>
              <a:ext uri="{FF2B5EF4-FFF2-40B4-BE49-F238E27FC236}">
                <a16:creationId xmlns:a16="http://schemas.microsoft.com/office/drawing/2014/main" id="{D5AD2030-0A1C-4F4E-87D4-41C027E6C9E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6299"/>
          <a:stretch>
            <a:fillRect/>
          </a:stretch>
        </p:blipFill>
        <p:spPr bwMode="auto">
          <a:xfrm>
            <a:off x="9305775" y="238035"/>
            <a:ext cx="2374691" cy="3094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334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9" presetClass="exit" presetSubtype="0" fill="hold" nodeType="afterEffect">
                                  <p:stCondLst>
                                    <p:cond delay="0"/>
                                  </p:stCondLst>
                                  <p:childTnLst>
                                    <p:animEffect transition="out" filter="dissolve">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1000"/>
                                        <p:tgtEl>
                                          <p:spTgt spid="9"/>
                                        </p:tgtEl>
                                      </p:cBhvr>
                                    </p:animEffect>
                                  </p:childTnLst>
                                </p:cTn>
                              </p:par>
                            </p:childTnLst>
                          </p:cTn>
                        </p:par>
                        <p:par>
                          <p:cTn id="16" fill="hold">
                            <p:stCondLst>
                              <p:cond delay="2000"/>
                            </p:stCondLst>
                            <p:childTnLst>
                              <p:par>
                                <p:cTn id="17" presetID="9" presetClass="exit" presetSubtype="0" fill="hold" nodeType="afterEffect">
                                  <p:stCondLst>
                                    <p:cond delay="0"/>
                                  </p:stCondLst>
                                  <p:childTnLst>
                                    <p:animEffect transition="out" filter="dissolve">
                                      <p:cBhvr>
                                        <p:cTn id="18" dur="1000"/>
                                        <p:tgtEl>
                                          <p:spTgt spid="9"/>
                                        </p:tgtEl>
                                      </p:cBhvr>
                                    </p:animEffect>
                                    <p:set>
                                      <p:cBhvr>
                                        <p:cTn id="19"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číslo snímku 5">
            <a:extLst>
              <a:ext uri="{FF2B5EF4-FFF2-40B4-BE49-F238E27FC236}">
                <a16:creationId xmlns:a16="http://schemas.microsoft.com/office/drawing/2014/main" id="{0D257221-5924-4573-AB97-4C367606ED0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15EE494-15AC-4B6D-992A-6B5F3836229E}" type="slidenum">
              <a:rPr lang="cs-CZ" altLang="cs-CZ" sz="1400"/>
              <a:pPr>
                <a:spcBef>
                  <a:spcPct val="0"/>
                </a:spcBef>
                <a:buFontTx/>
                <a:buNone/>
              </a:pPr>
              <a:t>10</a:t>
            </a:fld>
            <a:endParaRPr lang="cs-CZ" altLang="cs-CZ" sz="1400"/>
          </a:p>
        </p:txBody>
      </p:sp>
      <p:pic>
        <p:nvPicPr>
          <p:cNvPr id="25603" name="Picture 5" descr="Rektoskop">
            <a:extLst>
              <a:ext uri="{FF2B5EF4-FFF2-40B4-BE49-F238E27FC236}">
                <a16:creationId xmlns:a16="http://schemas.microsoft.com/office/drawing/2014/main" id="{9D03C7F2-66AD-4405-94FC-174720B09C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1818" y="926389"/>
            <a:ext cx="6337300"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7" descr="cystoskop">
            <a:extLst>
              <a:ext uri="{FF2B5EF4-FFF2-40B4-BE49-F238E27FC236}">
                <a16:creationId xmlns:a16="http://schemas.microsoft.com/office/drawing/2014/main" id="{BD7F110D-39B0-4078-A0F8-2641754C93CD}"/>
              </a:ext>
            </a:extLst>
          </p:cNvPr>
          <p:cNvPicPr>
            <a:picLocks noGrp="1" noChangeAspect="1" noChangeArrowheads="1"/>
          </p:cNvPicPr>
          <p:nvPr>
            <p:ph idx="1"/>
          </p:nvPr>
        </p:nvPicPr>
        <p:blipFill>
          <a:blip r:embed="rId4">
            <a:lum contrast="12000"/>
            <a:extLst>
              <a:ext uri="{28A0092B-C50C-407E-A947-70E740481C1C}">
                <a14:useLocalDpi xmlns:a14="http://schemas.microsoft.com/office/drawing/2010/main" val="0"/>
              </a:ext>
            </a:extLst>
          </a:blip>
          <a:srcRect/>
          <a:stretch>
            <a:fillRect/>
          </a:stretch>
        </p:blipFill>
        <p:spPr>
          <a:xfrm>
            <a:off x="773662" y="4089400"/>
            <a:ext cx="5329237" cy="2768600"/>
          </a:xfrm>
          <a:noFill/>
          <a:extLst>
            <a:ext uri="{909E8E84-426E-40DD-AFC4-6F175D3DCCD1}">
              <a14:hiddenFill xmlns:a14="http://schemas.microsoft.com/office/drawing/2010/main">
                <a:solidFill>
                  <a:schemeClr val="bg1">
                    <a:alpha val="70195"/>
                  </a:schemeClr>
                </a:solidFill>
              </a14:hiddenFill>
            </a:ext>
          </a:extLst>
        </p:spPr>
      </p:pic>
      <p:sp>
        <p:nvSpPr>
          <p:cNvPr id="25605" name="Text Box 10">
            <a:extLst>
              <a:ext uri="{FF2B5EF4-FFF2-40B4-BE49-F238E27FC236}">
                <a16:creationId xmlns:a16="http://schemas.microsoft.com/office/drawing/2014/main" id="{A5C3843E-7385-450E-A525-E7AD103DEA73}"/>
              </a:ext>
            </a:extLst>
          </p:cNvPr>
          <p:cNvSpPr txBox="1">
            <a:spLocks noChangeArrowheads="1"/>
          </p:cNvSpPr>
          <p:nvPr/>
        </p:nvSpPr>
        <p:spPr bwMode="auto">
          <a:xfrm>
            <a:off x="2531022" y="2122707"/>
            <a:ext cx="2160588" cy="519112"/>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800" dirty="0" err="1"/>
              <a:t>rectoscope</a:t>
            </a:r>
            <a:endParaRPr lang="cs-CZ" altLang="cs-CZ" sz="2800" dirty="0"/>
          </a:p>
        </p:txBody>
      </p:sp>
      <p:sp>
        <p:nvSpPr>
          <p:cNvPr id="25606" name="Text Box 11">
            <a:extLst>
              <a:ext uri="{FF2B5EF4-FFF2-40B4-BE49-F238E27FC236}">
                <a16:creationId xmlns:a16="http://schemas.microsoft.com/office/drawing/2014/main" id="{9916179A-F7DC-419F-9344-521E7C9096CA}"/>
              </a:ext>
            </a:extLst>
          </p:cNvPr>
          <p:cNvSpPr txBox="1">
            <a:spLocks noChangeArrowheads="1"/>
          </p:cNvSpPr>
          <p:nvPr/>
        </p:nvSpPr>
        <p:spPr bwMode="auto">
          <a:xfrm>
            <a:off x="7248526" y="5949951"/>
            <a:ext cx="2232025" cy="519113"/>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800"/>
              <a:t>cystoscope</a:t>
            </a:r>
          </a:p>
        </p:txBody>
      </p:sp>
      <p:sp>
        <p:nvSpPr>
          <p:cNvPr id="25607" name="Rectangle 12">
            <a:extLst>
              <a:ext uri="{FF2B5EF4-FFF2-40B4-BE49-F238E27FC236}">
                <a16:creationId xmlns:a16="http://schemas.microsoft.com/office/drawing/2014/main" id="{02B67AF7-9BA6-4A35-B2E7-7C5CBBD2144A}"/>
              </a:ext>
            </a:extLst>
          </p:cNvPr>
          <p:cNvSpPr>
            <a:spLocks noGrp="1" noChangeArrowheads="1"/>
          </p:cNvSpPr>
          <p:nvPr>
            <p:ph type="title"/>
          </p:nvPr>
        </p:nvSpPr>
        <p:spPr>
          <a:xfrm>
            <a:off x="772510" y="327191"/>
            <a:ext cx="6248400" cy="660782"/>
          </a:xfrm>
          <a:noFill/>
        </p:spPr>
        <p:txBody>
          <a:bodyPr/>
          <a:lstStyle/>
          <a:p>
            <a:pPr eaLnBrk="1" hangingPunct="1"/>
            <a:r>
              <a:rPr lang="en-GB" altLang="cs-CZ" dirty="0"/>
              <a:t>Rigid tube endoscope</a:t>
            </a:r>
          </a:p>
        </p:txBody>
      </p:sp>
    </p:spTree>
    <p:extLst>
      <p:ext uri="{BB962C8B-B14F-4D97-AF65-F5344CB8AC3E}">
        <p14:creationId xmlns:p14="http://schemas.microsoft.com/office/powerpoint/2010/main" val="2070210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číslo snímku 7">
            <a:extLst>
              <a:ext uri="{FF2B5EF4-FFF2-40B4-BE49-F238E27FC236}">
                <a16:creationId xmlns:a16="http://schemas.microsoft.com/office/drawing/2014/main" id="{787F74FB-112C-4C60-8705-641DAD82551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5610F6C-6AB7-40A7-8346-769F61FA0426}" type="slidenum">
              <a:rPr lang="cs-CZ" altLang="cs-CZ" sz="1400"/>
              <a:pPr>
                <a:spcBef>
                  <a:spcPct val="0"/>
                </a:spcBef>
                <a:buFontTx/>
                <a:buNone/>
              </a:pPr>
              <a:t>11</a:t>
            </a:fld>
            <a:endParaRPr lang="cs-CZ" altLang="cs-CZ" sz="1400"/>
          </a:p>
        </p:txBody>
      </p:sp>
      <p:sp>
        <p:nvSpPr>
          <p:cNvPr id="27651" name="Rectangle 2">
            <a:extLst>
              <a:ext uri="{FF2B5EF4-FFF2-40B4-BE49-F238E27FC236}">
                <a16:creationId xmlns:a16="http://schemas.microsoft.com/office/drawing/2014/main" id="{6C7DEA04-8107-4C16-B4CE-AB879F90C748}"/>
              </a:ext>
            </a:extLst>
          </p:cNvPr>
          <p:cNvSpPr>
            <a:spLocks noGrp="1" noChangeArrowheads="1"/>
          </p:cNvSpPr>
          <p:nvPr>
            <p:ph type="title"/>
          </p:nvPr>
        </p:nvSpPr>
        <p:spPr>
          <a:xfrm>
            <a:off x="1981200" y="274639"/>
            <a:ext cx="3970338" cy="922337"/>
          </a:xfrm>
        </p:spPr>
        <p:txBody>
          <a:bodyPr/>
          <a:lstStyle/>
          <a:p>
            <a:pPr eaLnBrk="1" hangingPunct="1"/>
            <a:r>
              <a:rPr lang="en-GB" altLang="cs-CZ" dirty="0"/>
              <a:t>Fib</a:t>
            </a:r>
            <a:r>
              <a:rPr lang="cs-CZ" altLang="cs-CZ" dirty="0"/>
              <a:t>e</a:t>
            </a:r>
            <a:r>
              <a:rPr lang="en-GB" altLang="cs-CZ" dirty="0" err="1"/>
              <a:t>rscopes</a:t>
            </a:r>
            <a:endParaRPr lang="en-GB" altLang="cs-CZ" dirty="0"/>
          </a:p>
        </p:txBody>
      </p:sp>
      <p:sp>
        <p:nvSpPr>
          <p:cNvPr id="27652" name="Rectangle 3">
            <a:extLst>
              <a:ext uri="{FF2B5EF4-FFF2-40B4-BE49-F238E27FC236}">
                <a16:creationId xmlns:a16="http://schemas.microsoft.com/office/drawing/2014/main" id="{DD80B9AF-664B-4C5C-9997-ADD94DB802ED}"/>
              </a:ext>
            </a:extLst>
          </p:cNvPr>
          <p:cNvSpPr>
            <a:spLocks noGrp="1" noChangeArrowheads="1"/>
          </p:cNvSpPr>
          <p:nvPr>
            <p:ph type="body" sz="half" idx="1"/>
          </p:nvPr>
        </p:nvSpPr>
        <p:spPr>
          <a:xfrm>
            <a:off x="672662" y="2826901"/>
            <a:ext cx="11098924" cy="1584325"/>
          </a:xfrm>
        </p:spPr>
        <p:txBody>
          <a:bodyPr/>
          <a:lstStyle/>
          <a:p>
            <a:pPr marL="0" indent="17463" eaLnBrk="1" hangingPunct="1">
              <a:lnSpc>
                <a:spcPct val="100000"/>
              </a:lnSpc>
              <a:buFont typeface="Wingdings" panose="05000000000000000000" pitchFamily="2" charset="2"/>
              <a:buNone/>
            </a:pPr>
            <a:r>
              <a:rPr lang="en-GB" altLang="cs-CZ" sz="2400" b="1" dirty="0"/>
              <a:t>Fibre optics</a:t>
            </a:r>
            <a:r>
              <a:rPr lang="cs-CZ" altLang="cs-CZ" sz="2400" b="1" dirty="0"/>
              <a:t>,</a:t>
            </a:r>
            <a:r>
              <a:rPr lang="en-GB" altLang="cs-CZ" sz="2400" b="1" dirty="0"/>
              <a:t> total reflection</a:t>
            </a:r>
            <a:r>
              <a:rPr lang="cs-CZ" altLang="cs-CZ" sz="2400" b="1" dirty="0"/>
              <a:t>,</a:t>
            </a:r>
            <a:r>
              <a:rPr lang="en-GB" altLang="cs-CZ" sz="2400" b="1" dirty="0"/>
              <a:t> critical angle.</a:t>
            </a:r>
          </a:p>
          <a:p>
            <a:pPr marL="0" indent="17463" eaLnBrk="1" hangingPunct="1">
              <a:lnSpc>
                <a:spcPct val="100000"/>
              </a:lnSpc>
              <a:buFont typeface="Wingdings" panose="05000000000000000000" pitchFamily="2" charset="2"/>
              <a:buNone/>
            </a:pPr>
            <a:r>
              <a:rPr lang="en-GB" altLang="cs-CZ" sz="2400" dirty="0"/>
              <a:t>The lowest light loss is typical for two-layer optical fibres made of glass or plastics. The core has higher index of refraction </a:t>
            </a:r>
            <a:r>
              <a:rPr lang="en-GB" altLang="cs-CZ" sz="2400" dirty="0">
                <a:cs typeface="Times New Roman" panose="02020603050405020304" pitchFamily="18" charset="0"/>
              </a:rPr>
              <a:t>n</a:t>
            </a:r>
            <a:r>
              <a:rPr lang="en-GB" altLang="cs-CZ" sz="2400" baseline="-30000" dirty="0">
                <a:cs typeface="Times New Roman" panose="02020603050405020304" pitchFamily="18" charset="0"/>
              </a:rPr>
              <a:t>1</a:t>
            </a:r>
            <a:r>
              <a:rPr lang="en-GB" altLang="cs-CZ" sz="2400" dirty="0"/>
              <a:t> than the coating </a:t>
            </a:r>
            <a:r>
              <a:rPr lang="en-GB" altLang="cs-CZ" sz="2400" dirty="0">
                <a:cs typeface="Times New Roman" panose="02020603050405020304" pitchFamily="18" charset="0"/>
              </a:rPr>
              <a:t>n</a:t>
            </a:r>
            <a:r>
              <a:rPr lang="en-GB" altLang="cs-CZ" sz="2400" baseline="-30000" dirty="0">
                <a:cs typeface="Times New Roman" panose="02020603050405020304" pitchFamily="18" charset="0"/>
              </a:rPr>
              <a:t>2</a:t>
            </a:r>
            <a:r>
              <a:rPr lang="en-GB" altLang="cs-CZ" sz="2400" dirty="0">
                <a:cs typeface="Times New Roman" panose="02020603050405020304" pitchFamily="18" charset="0"/>
              </a:rPr>
              <a:t>. Total reflection occurs when </a:t>
            </a:r>
            <a:r>
              <a:rPr lang="en-GB" altLang="cs-CZ" sz="2400" dirty="0" err="1">
                <a:cs typeface="Times New Roman" panose="02020603050405020304" pitchFamily="18" charset="0"/>
              </a:rPr>
              <a:t>sin</a:t>
            </a:r>
            <a:r>
              <a:rPr lang="en-GB" altLang="cs-CZ" sz="2400" dirty="0" err="1">
                <a:latin typeface="Symbol" panose="05050102010706020507" pitchFamily="18" charset="2"/>
                <a:cs typeface="Times New Roman" panose="02020603050405020304" pitchFamily="18" charset="0"/>
              </a:rPr>
              <a:t>a</a:t>
            </a:r>
            <a:r>
              <a:rPr lang="en-GB" altLang="cs-CZ" sz="2400" dirty="0">
                <a:cs typeface="Times New Roman" panose="02020603050405020304" pitchFamily="18" charset="0"/>
              </a:rPr>
              <a:t> &lt; (n</a:t>
            </a:r>
            <a:r>
              <a:rPr lang="en-GB" altLang="cs-CZ" sz="2400" baseline="-30000" dirty="0">
                <a:cs typeface="Times New Roman" panose="02020603050405020304" pitchFamily="18" charset="0"/>
              </a:rPr>
              <a:t>1</a:t>
            </a:r>
            <a:r>
              <a:rPr lang="en-GB" altLang="cs-CZ" sz="2400" baseline="30000" dirty="0">
                <a:cs typeface="Times New Roman" panose="02020603050405020304" pitchFamily="18" charset="0"/>
              </a:rPr>
              <a:t>2</a:t>
            </a:r>
            <a:r>
              <a:rPr lang="en-GB" altLang="cs-CZ" sz="2400" dirty="0">
                <a:cs typeface="Times New Roman" panose="02020603050405020304" pitchFamily="18" charset="0"/>
              </a:rPr>
              <a:t> - n</a:t>
            </a:r>
            <a:r>
              <a:rPr lang="en-GB" altLang="cs-CZ" sz="2400" baseline="-30000" dirty="0">
                <a:cs typeface="Times New Roman" panose="02020603050405020304" pitchFamily="18" charset="0"/>
              </a:rPr>
              <a:t>2</a:t>
            </a:r>
            <a:r>
              <a:rPr lang="en-GB" altLang="cs-CZ" sz="2400" baseline="30000" dirty="0">
                <a:cs typeface="Times New Roman" panose="02020603050405020304" pitchFamily="18" charset="0"/>
              </a:rPr>
              <a:t>2</a:t>
            </a:r>
            <a:r>
              <a:rPr lang="en-GB" altLang="cs-CZ" sz="2400" dirty="0">
                <a:cs typeface="Times New Roman" panose="02020603050405020304" pitchFamily="18" charset="0"/>
              </a:rPr>
              <a:t>)</a:t>
            </a:r>
            <a:r>
              <a:rPr lang="en-GB" altLang="cs-CZ" sz="2400" baseline="30000" dirty="0">
                <a:cs typeface="Times New Roman" panose="02020603050405020304" pitchFamily="18" charset="0"/>
              </a:rPr>
              <a:t>1/2</a:t>
            </a:r>
            <a:r>
              <a:rPr lang="en-GB" altLang="cs-CZ" sz="2400" dirty="0">
                <a:cs typeface="Times New Roman" panose="02020603050405020304" pitchFamily="18" charset="0"/>
              </a:rPr>
              <a:t>. The fibres </a:t>
            </a:r>
            <a:r>
              <a:rPr lang="cs-CZ" altLang="cs-CZ" sz="2400" dirty="0" err="1">
                <a:cs typeface="Times New Roman" panose="02020603050405020304" pitchFamily="18" charset="0"/>
              </a:rPr>
              <a:t>form</a:t>
            </a:r>
            <a:r>
              <a:rPr lang="en-GB" altLang="cs-CZ" sz="2400" dirty="0">
                <a:cs typeface="Times New Roman" panose="02020603050405020304" pitchFamily="18" charset="0"/>
              </a:rPr>
              <a:t> bundles serving for illumination and image transfer</a:t>
            </a:r>
            <a:r>
              <a:rPr lang="en-GB" altLang="cs-CZ" sz="2400" dirty="0"/>
              <a:t>. </a:t>
            </a:r>
          </a:p>
        </p:txBody>
      </p:sp>
      <p:pic>
        <p:nvPicPr>
          <p:cNvPr id="27653" name="Picture 4" descr="312">
            <a:extLst>
              <a:ext uri="{FF2B5EF4-FFF2-40B4-BE49-F238E27FC236}">
                <a16:creationId xmlns:a16="http://schemas.microsoft.com/office/drawing/2014/main" id="{55F6F90A-EA6A-41F9-B611-6B244A51AF40}"/>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733540" y="4535214"/>
            <a:ext cx="5674291" cy="1949669"/>
          </a:xfrm>
          <a:noFill/>
          <a:extLst>
            <a:ext uri="{909E8E84-426E-40DD-AFC4-6F175D3DCCD1}">
              <a14:hiddenFill xmlns:a14="http://schemas.microsoft.com/office/drawing/2010/main">
                <a:solidFill>
                  <a:schemeClr val="bg1">
                    <a:alpha val="70195"/>
                  </a:schemeClr>
                </a:solidFill>
              </a14:hiddenFill>
            </a:ext>
          </a:extLst>
        </p:spPr>
      </p:pic>
      <p:sp>
        <p:nvSpPr>
          <p:cNvPr id="27654" name="Rectangle 8">
            <a:extLst>
              <a:ext uri="{FF2B5EF4-FFF2-40B4-BE49-F238E27FC236}">
                <a16:creationId xmlns:a16="http://schemas.microsoft.com/office/drawing/2014/main" id="{2CB6E200-0B49-4438-977C-220CA700FEA4}"/>
              </a:ext>
            </a:extLst>
          </p:cNvPr>
          <p:cNvSpPr>
            <a:spLocks noChangeArrowheads="1"/>
          </p:cNvSpPr>
          <p:nvPr/>
        </p:nvSpPr>
        <p:spPr bwMode="auto">
          <a:xfrm>
            <a:off x="552944" y="1102383"/>
            <a:ext cx="5905500" cy="1569660"/>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Char char="-"/>
            </a:pPr>
            <a:r>
              <a:rPr lang="en-GB" altLang="cs-CZ" sz="2400" dirty="0"/>
              <a:t> trachea and bronchi (bronchoscopy)</a:t>
            </a:r>
          </a:p>
          <a:p>
            <a:pPr eaLnBrk="1" hangingPunct="1">
              <a:spcBef>
                <a:spcPct val="0"/>
              </a:spcBef>
              <a:buFontTx/>
              <a:buChar char="-"/>
            </a:pPr>
            <a:r>
              <a:rPr lang="en-GB" altLang="cs-CZ" sz="2400" dirty="0"/>
              <a:t> oesophageal mucosa(</a:t>
            </a:r>
            <a:r>
              <a:rPr lang="en-GB" altLang="cs-CZ" sz="2400" dirty="0" err="1"/>
              <a:t>Oesophagoscopy</a:t>
            </a:r>
            <a:r>
              <a:rPr lang="en-GB" altLang="cs-CZ" sz="2400" dirty="0"/>
              <a:t>)</a:t>
            </a:r>
          </a:p>
          <a:p>
            <a:pPr eaLnBrk="1" hangingPunct="1">
              <a:spcBef>
                <a:spcPct val="0"/>
              </a:spcBef>
              <a:buFontTx/>
              <a:buChar char="-"/>
            </a:pPr>
            <a:r>
              <a:rPr lang="en-GB" altLang="cs-CZ" sz="2400" dirty="0"/>
              <a:t> gastric mucosa (Gastroscopy)</a:t>
            </a:r>
          </a:p>
          <a:p>
            <a:pPr eaLnBrk="1" hangingPunct="1">
              <a:spcBef>
                <a:spcPct val="0"/>
              </a:spcBef>
              <a:buFontTx/>
              <a:buChar char="-"/>
            </a:pPr>
            <a:r>
              <a:rPr lang="en-GB" altLang="cs-CZ" sz="2400" dirty="0"/>
              <a:t> colon (colonoscopy)</a:t>
            </a:r>
            <a:endParaRPr lang="en-US" altLang="cs-CZ" sz="2400" dirty="0"/>
          </a:p>
        </p:txBody>
      </p:sp>
      <p:pic>
        <p:nvPicPr>
          <p:cNvPr id="27655" name="Picture 6" descr="Fiber Optic Diagram">
            <a:extLst>
              <a:ext uri="{FF2B5EF4-FFF2-40B4-BE49-F238E27FC236}">
                <a16:creationId xmlns:a16="http://schemas.microsoft.com/office/drawing/2014/main" id="{DD0A1BC7-5B1D-43F7-9FB7-C1D4C7B9102A}"/>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7961970" y="207799"/>
            <a:ext cx="2628900" cy="1971675"/>
          </a:xfrm>
          <a:noFill/>
          <a:extLst>
            <a:ext uri="{909E8E84-426E-40DD-AFC4-6F175D3DCCD1}">
              <a14:hiddenFill xmlns:a14="http://schemas.microsoft.com/office/drawing/2010/main">
                <a:solidFill>
                  <a:schemeClr val="bg1">
                    <a:alpha val="70195"/>
                  </a:schemeClr>
                </a:solidFill>
              </a14:hiddenFill>
            </a:ext>
          </a:extLst>
        </p:spPr>
      </p:pic>
      <p:sp>
        <p:nvSpPr>
          <p:cNvPr id="27656" name="Rectangle 9">
            <a:extLst>
              <a:ext uri="{FF2B5EF4-FFF2-40B4-BE49-F238E27FC236}">
                <a16:creationId xmlns:a16="http://schemas.microsoft.com/office/drawing/2014/main" id="{4A9784CE-AFB4-4AE8-ABA1-704D742EAE26}"/>
              </a:ext>
            </a:extLst>
          </p:cNvPr>
          <p:cNvSpPr>
            <a:spLocks noChangeArrowheads="1"/>
          </p:cNvSpPr>
          <p:nvPr/>
        </p:nvSpPr>
        <p:spPr bwMode="auto">
          <a:xfrm>
            <a:off x="809298" y="4724400"/>
            <a:ext cx="4891416" cy="1477328"/>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 typeface="Wingdings" panose="05000000000000000000" pitchFamily="2" charset="2"/>
              <a:buNone/>
            </a:pPr>
            <a:r>
              <a:rPr lang="en-GB" altLang="cs-CZ" sz="2000" dirty="0"/>
              <a:t>In the image transferring bundle, the fibres </a:t>
            </a:r>
            <a:r>
              <a:rPr lang="cs-CZ" altLang="cs-CZ" sz="2000" dirty="0"/>
              <a:t>are</a:t>
            </a:r>
            <a:r>
              <a:rPr lang="en-GB" altLang="cs-CZ" sz="2000" dirty="0"/>
              <a:t> arranged in the same way both on input and the output of the bundle. Light signal loss: 0,001 - 0,005 dB per 1 m of length.</a:t>
            </a:r>
            <a:r>
              <a:rPr lang="en-GB" altLang="cs-CZ" sz="2000" dirty="0">
                <a:solidFill>
                  <a:srgbClr val="FFFFCC"/>
                </a:solidFill>
              </a:rPr>
              <a:t> </a:t>
            </a:r>
          </a:p>
        </p:txBody>
      </p:sp>
    </p:spTree>
    <p:extLst>
      <p:ext uri="{BB962C8B-B14F-4D97-AF65-F5344CB8AC3E}">
        <p14:creationId xmlns:p14="http://schemas.microsoft.com/office/powerpoint/2010/main" val="56775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číslo snímku 5">
            <a:extLst>
              <a:ext uri="{FF2B5EF4-FFF2-40B4-BE49-F238E27FC236}">
                <a16:creationId xmlns:a16="http://schemas.microsoft.com/office/drawing/2014/main" id="{CA2BB317-FC2A-4089-A5D8-D18D982C57C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2DA3A69-92B6-48BB-9A3F-7A9B4BC519B0}" type="slidenum">
              <a:rPr lang="cs-CZ" altLang="cs-CZ" sz="1400"/>
              <a:pPr>
                <a:spcBef>
                  <a:spcPct val="0"/>
                </a:spcBef>
                <a:buFontTx/>
                <a:buNone/>
              </a:pPr>
              <a:t>12</a:t>
            </a:fld>
            <a:endParaRPr lang="cs-CZ" altLang="cs-CZ" sz="1400"/>
          </a:p>
        </p:txBody>
      </p:sp>
      <p:sp>
        <p:nvSpPr>
          <p:cNvPr id="29699" name="Rectangle 2">
            <a:extLst>
              <a:ext uri="{FF2B5EF4-FFF2-40B4-BE49-F238E27FC236}">
                <a16:creationId xmlns:a16="http://schemas.microsoft.com/office/drawing/2014/main" id="{CC009CB1-35F3-439C-9509-05618444658D}"/>
              </a:ext>
            </a:extLst>
          </p:cNvPr>
          <p:cNvSpPr>
            <a:spLocks noGrp="1" noChangeArrowheads="1"/>
          </p:cNvSpPr>
          <p:nvPr>
            <p:ph type="title"/>
          </p:nvPr>
        </p:nvSpPr>
        <p:spPr>
          <a:xfrm>
            <a:off x="1224456" y="274639"/>
            <a:ext cx="3925614" cy="706437"/>
          </a:xfrm>
        </p:spPr>
        <p:txBody>
          <a:bodyPr/>
          <a:lstStyle/>
          <a:p>
            <a:pPr eaLnBrk="1" hangingPunct="1"/>
            <a:r>
              <a:rPr lang="en-GB" altLang="cs-CZ" dirty="0"/>
              <a:t>Fib</a:t>
            </a:r>
            <a:r>
              <a:rPr lang="cs-CZ" altLang="cs-CZ" dirty="0"/>
              <a:t>e</a:t>
            </a:r>
            <a:r>
              <a:rPr lang="en-GB" altLang="cs-CZ" dirty="0" err="1"/>
              <a:t>rscopes</a:t>
            </a:r>
            <a:endParaRPr lang="en-GB" altLang="cs-CZ" dirty="0"/>
          </a:p>
        </p:txBody>
      </p:sp>
      <p:sp>
        <p:nvSpPr>
          <p:cNvPr id="250883" name="Rectangle 3">
            <a:extLst>
              <a:ext uri="{FF2B5EF4-FFF2-40B4-BE49-F238E27FC236}">
                <a16:creationId xmlns:a16="http://schemas.microsoft.com/office/drawing/2014/main" id="{3F14E4EA-B0DA-4451-8F87-69372B4367B7}"/>
              </a:ext>
            </a:extLst>
          </p:cNvPr>
          <p:cNvSpPr>
            <a:spLocks noGrp="1" noChangeArrowheads="1"/>
          </p:cNvSpPr>
          <p:nvPr>
            <p:ph type="body" idx="1"/>
          </p:nvPr>
        </p:nvSpPr>
        <p:spPr>
          <a:xfrm>
            <a:off x="1240221" y="1052514"/>
            <a:ext cx="9595945" cy="5616575"/>
          </a:xfrm>
        </p:spPr>
        <p:txBody>
          <a:bodyPr/>
          <a:lstStyle/>
          <a:p>
            <a:pPr eaLnBrk="1" hangingPunct="1">
              <a:lnSpc>
                <a:spcPct val="100000"/>
              </a:lnSpc>
            </a:pPr>
            <a:r>
              <a:rPr lang="en-GB" altLang="cs-CZ" sz="2400" dirty="0"/>
              <a:t>The fib</a:t>
            </a:r>
            <a:r>
              <a:rPr lang="cs-CZ" altLang="cs-CZ" sz="2400" dirty="0"/>
              <a:t>e</a:t>
            </a:r>
            <a:r>
              <a:rPr lang="en-GB" altLang="cs-CZ" sz="2400" dirty="0" err="1"/>
              <a:t>rscopes</a:t>
            </a:r>
            <a:r>
              <a:rPr lang="en-GB" altLang="cs-CZ" sz="2400" dirty="0"/>
              <a:t> make possible to take tissue samples and to make minor surgery. The are flexible so we can examine body parts which are not accessible by rigid endoscopes. Length 130 - 140 cm. </a:t>
            </a:r>
          </a:p>
          <a:p>
            <a:pPr eaLnBrk="1" hangingPunct="1">
              <a:lnSpc>
                <a:spcPct val="100000"/>
              </a:lnSpc>
            </a:pPr>
            <a:r>
              <a:rPr lang="en-GB" altLang="cs-CZ" sz="2400" dirty="0"/>
              <a:t>Inside the flexible cable we can see: </a:t>
            </a:r>
          </a:p>
          <a:p>
            <a:pPr lvl="1" eaLnBrk="1" hangingPunct="1"/>
            <a:r>
              <a:rPr lang="en-GB" altLang="cs-CZ" sz="2000" dirty="0"/>
              <a:t>3 bundles of optical fibres (2 for illumination, 1 for image transfer),</a:t>
            </a:r>
          </a:p>
          <a:p>
            <a:pPr lvl="1" eaLnBrk="1" hangingPunct="1"/>
            <a:r>
              <a:rPr lang="en-GB" altLang="cs-CZ" sz="2000" dirty="0"/>
              <a:t>a tube for air or water, </a:t>
            </a:r>
          </a:p>
          <a:p>
            <a:pPr lvl="1" eaLnBrk="1" hangingPunct="1"/>
            <a:r>
              <a:rPr lang="en-GB" altLang="cs-CZ" sz="2000" dirty="0"/>
              <a:t>a channel for insertion of surgical tools and </a:t>
            </a:r>
          </a:p>
          <a:p>
            <a:pPr lvl="1" eaLnBrk="1" hangingPunct="1"/>
            <a:r>
              <a:rPr lang="en-GB" altLang="cs-CZ" sz="2000" dirty="0"/>
              <a:t>control drawbars enabling movement of the distal end with </a:t>
            </a:r>
            <a:r>
              <a:rPr lang="en-GB" altLang="cs-CZ" sz="2000" b="1" dirty="0"/>
              <a:t>objective</a:t>
            </a:r>
            <a:r>
              <a:rPr lang="en-GB" altLang="cs-CZ" sz="2000" dirty="0"/>
              <a:t> giving a sharp image from the distance of 3 - 100 mm. </a:t>
            </a:r>
          </a:p>
          <a:p>
            <a:pPr eaLnBrk="1" hangingPunct="1">
              <a:lnSpc>
                <a:spcPct val="100000"/>
              </a:lnSpc>
            </a:pPr>
            <a:r>
              <a:rPr lang="en-GB" altLang="cs-CZ" sz="2400" dirty="0"/>
              <a:t>The proximal end is equipped by an </a:t>
            </a:r>
            <a:r>
              <a:rPr lang="en-GB" altLang="cs-CZ" sz="2400" b="1" dirty="0"/>
              <a:t>eyepiece</a:t>
            </a:r>
            <a:r>
              <a:rPr lang="en-GB" altLang="cs-CZ" sz="2400" dirty="0"/>
              <a:t> mounted in the rigid part of the tube. There is also the control device for distal end movement. </a:t>
            </a:r>
          </a:p>
          <a:p>
            <a:pPr eaLnBrk="1" hangingPunct="1">
              <a:lnSpc>
                <a:spcPct val="100000"/>
              </a:lnSpc>
            </a:pPr>
            <a:r>
              <a:rPr lang="en-GB" altLang="cs-CZ" sz="2400" dirty="0"/>
              <a:t>A powerful source of light, air </a:t>
            </a:r>
            <a:r>
              <a:rPr lang="cs-CZ" altLang="cs-CZ" sz="2400" dirty="0"/>
              <a:t>and</a:t>
            </a:r>
            <a:r>
              <a:rPr lang="en-GB" altLang="cs-CZ" sz="2400" dirty="0"/>
              <a:t> water pump and vacuum pump are also parts of the device.</a:t>
            </a:r>
          </a:p>
        </p:txBody>
      </p:sp>
    </p:spTree>
    <p:extLst>
      <p:ext uri="{BB962C8B-B14F-4D97-AF65-F5344CB8AC3E}">
        <p14:creationId xmlns:p14="http://schemas.microsoft.com/office/powerpoint/2010/main" val="27582434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088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088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088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088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088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088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508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číslo snímku 6">
            <a:extLst>
              <a:ext uri="{FF2B5EF4-FFF2-40B4-BE49-F238E27FC236}">
                <a16:creationId xmlns:a16="http://schemas.microsoft.com/office/drawing/2014/main" id="{AD9FE19E-6D65-49D0-811C-14288187509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D3D3277-2299-4AA9-9207-22436E8249BA}" type="slidenum">
              <a:rPr lang="cs-CZ" altLang="cs-CZ" sz="1400"/>
              <a:pPr>
                <a:spcBef>
                  <a:spcPct val="0"/>
                </a:spcBef>
                <a:buFontTx/>
                <a:buNone/>
              </a:pPr>
              <a:t>13</a:t>
            </a:fld>
            <a:endParaRPr lang="cs-CZ" altLang="cs-CZ" sz="1400"/>
          </a:p>
        </p:txBody>
      </p:sp>
      <p:sp>
        <p:nvSpPr>
          <p:cNvPr id="31747" name="Rectangle 2">
            <a:extLst>
              <a:ext uri="{FF2B5EF4-FFF2-40B4-BE49-F238E27FC236}">
                <a16:creationId xmlns:a16="http://schemas.microsoft.com/office/drawing/2014/main" id="{5A3A8A91-20C7-4B9B-8C1B-4921C6A97E45}"/>
              </a:ext>
            </a:extLst>
          </p:cNvPr>
          <p:cNvSpPr>
            <a:spLocks noGrp="1" noChangeArrowheads="1"/>
          </p:cNvSpPr>
          <p:nvPr>
            <p:ph type="title"/>
          </p:nvPr>
        </p:nvSpPr>
        <p:spPr>
          <a:xfrm>
            <a:off x="909747" y="188915"/>
            <a:ext cx="3241839" cy="788548"/>
          </a:xfrm>
        </p:spPr>
        <p:txBody>
          <a:bodyPr/>
          <a:lstStyle/>
          <a:p>
            <a:pPr eaLnBrk="1" hangingPunct="1"/>
            <a:r>
              <a:rPr lang="cs-CZ" altLang="cs-CZ" dirty="0" err="1"/>
              <a:t>Fiberscopes</a:t>
            </a:r>
            <a:endParaRPr lang="cs-CZ" altLang="cs-CZ" dirty="0"/>
          </a:p>
        </p:txBody>
      </p:sp>
      <p:sp>
        <p:nvSpPr>
          <p:cNvPr id="31748" name="Text Box 8">
            <a:extLst>
              <a:ext uri="{FF2B5EF4-FFF2-40B4-BE49-F238E27FC236}">
                <a16:creationId xmlns:a16="http://schemas.microsoft.com/office/drawing/2014/main" id="{C23F6E54-0BFF-4910-976C-155ED55FD44A}"/>
              </a:ext>
            </a:extLst>
          </p:cNvPr>
          <p:cNvSpPr txBox="1">
            <a:spLocks noChangeArrowheads="1"/>
          </p:cNvSpPr>
          <p:nvPr/>
        </p:nvSpPr>
        <p:spPr bwMode="auto">
          <a:xfrm>
            <a:off x="2063750" y="6021388"/>
            <a:ext cx="5183188" cy="641350"/>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GB" altLang="cs-CZ" sz="1800" b="1"/>
              <a:t>Frontal part of the colonoscope -</a:t>
            </a:r>
            <a:r>
              <a:rPr lang="en-GB" altLang="cs-CZ" sz="1800"/>
              <a:t> www.endoscopy.ru/diler/ pentaxvideo.html. </a:t>
            </a:r>
          </a:p>
        </p:txBody>
      </p:sp>
      <p:sp>
        <p:nvSpPr>
          <p:cNvPr id="31749" name="Line 9">
            <a:extLst>
              <a:ext uri="{FF2B5EF4-FFF2-40B4-BE49-F238E27FC236}">
                <a16:creationId xmlns:a16="http://schemas.microsoft.com/office/drawing/2014/main" id="{2592E2FB-E591-415B-8236-29ADE904F89A}"/>
              </a:ext>
            </a:extLst>
          </p:cNvPr>
          <p:cNvSpPr>
            <a:spLocks noChangeShapeType="1"/>
          </p:cNvSpPr>
          <p:nvPr/>
        </p:nvSpPr>
        <p:spPr bwMode="auto">
          <a:xfrm flipV="1">
            <a:off x="5375275" y="5734050"/>
            <a:ext cx="2736850" cy="215900"/>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GB" sz="2400"/>
          </a:p>
        </p:txBody>
      </p:sp>
      <p:graphicFrame>
        <p:nvGraphicFramePr>
          <p:cNvPr id="31750" name="Object 15">
            <a:extLst>
              <a:ext uri="{FF2B5EF4-FFF2-40B4-BE49-F238E27FC236}">
                <a16:creationId xmlns:a16="http://schemas.microsoft.com/office/drawing/2014/main" id="{A5AF0852-720E-4D13-98C5-20954CC5364F}"/>
              </a:ext>
            </a:extLst>
          </p:cNvPr>
          <p:cNvGraphicFramePr>
            <a:graphicFrameLocks noGrp="1" noChangeAspect="1"/>
          </p:cNvGraphicFramePr>
          <p:nvPr>
            <p:ph sz="half" idx="2"/>
          </p:nvPr>
        </p:nvGraphicFramePr>
        <p:xfrm>
          <a:off x="2063750" y="1052514"/>
          <a:ext cx="5983288" cy="4262437"/>
        </p:xfrm>
        <a:graphic>
          <a:graphicData uri="http://schemas.openxmlformats.org/presentationml/2006/ole">
            <mc:AlternateContent xmlns:mc="http://schemas.openxmlformats.org/markup-compatibility/2006">
              <mc:Choice xmlns:v="urn:schemas-microsoft-com:vml" Requires="v">
                <p:oleObj spid="_x0000_s3077" name="Rastrový obrázek" r:id="rId4" imgW="8171429" imgH="5819048" progId="Paint.Picture">
                  <p:embed/>
                </p:oleObj>
              </mc:Choice>
              <mc:Fallback>
                <p:oleObj name="Rastrový obrázek" r:id="rId4" imgW="8171429" imgH="5819048" progId="Paint.Picture">
                  <p:embed/>
                  <p:pic>
                    <p:nvPicPr>
                      <p:cNvPr id="31750" name="Object 15">
                        <a:extLst>
                          <a:ext uri="{FF2B5EF4-FFF2-40B4-BE49-F238E27FC236}">
                            <a16:creationId xmlns:a16="http://schemas.microsoft.com/office/drawing/2014/main" id="{A5AF0852-720E-4D13-98C5-20954CC536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750" y="1052514"/>
                        <a:ext cx="5983288" cy="426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1751" name="Picture 6" descr="schlinge">
            <a:extLst>
              <a:ext uri="{FF2B5EF4-FFF2-40B4-BE49-F238E27FC236}">
                <a16:creationId xmlns:a16="http://schemas.microsoft.com/office/drawing/2014/main" id="{ACB62536-6335-4B6A-81AF-7F3CBE69154F}"/>
              </a:ext>
            </a:extLst>
          </p:cNvPr>
          <p:cNvPicPr>
            <a:picLocks noGrp="1" noChangeAspect="1" noChangeArrowheads="1"/>
          </p:cNvPicPr>
          <p:nvPr>
            <p:ph sz="half" idx="1"/>
          </p:nvPr>
        </p:nvPicPr>
        <p:blipFill>
          <a:blip r:embed="rId6">
            <a:extLst>
              <a:ext uri="{28A0092B-C50C-407E-A947-70E740481C1C}">
                <a14:useLocalDpi xmlns:a14="http://schemas.microsoft.com/office/drawing/2010/main" val="0"/>
              </a:ext>
            </a:extLst>
          </a:blip>
          <a:srcRect l="6299"/>
          <a:stretch>
            <a:fillRect/>
          </a:stretch>
        </p:blipFill>
        <p:spPr>
          <a:xfrm>
            <a:off x="8256589" y="2909689"/>
            <a:ext cx="2705701" cy="3526037"/>
          </a:xfrm>
          <a:noFill/>
          <a:extLst>
            <a:ext uri="{909E8E84-426E-40DD-AFC4-6F175D3DCCD1}">
              <a14:hiddenFill xmlns:a14="http://schemas.microsoft.com/office/drawing/2010/main">
                <a:solidFill>
                  <a:schemeClr val="bg1">
                    <a:alpha val="70195"/>
                  </a:schemeClr>
                </a:solidFill>
              </a14:hiddenFill>
            </a:ext>
          </a:extLst>
        </p:spPr>
      </p:pic>
    </p:spTree>
    <p:extLst>
      <p:ext uri="{BB962C8B-B14F-4D97-AF65-F5344CB8AC3E}">
        <p14:creationId xmlns:p14="http://schemas.microsoft.com/office/powerpoint/2010/main" val="3541995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číslo snímku 5">
            <a:extLst>
              <a:ext uri="{FF2B5EF4-FFF2-40B4-BE49-F238E27FC236}">
                <a16:creationId xmlns:a16="http://schemas.microsoft.com/office/drawing/2014/main" id="{BAEE41C2-94B0-4E60-8A84-D39BB9862C6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B27C667-26F4-41AE-9ADD-F2B8C6ECF70A}" type="slidenum">
              <a:rPr lang="cs-CZ" altLang="cs-CZ" sz="1400"/>
              <a:pPr>
                <a:spcBef>
                  <a:spcPct val="0"/>
                </a:spcBef>
                <a:buFontTx/>
                <a:buNone/>
              </a:pPr>
              <a:t>14</a:t>
            </a:fld>
            <a:endParaRPr lang="cs-CZ" altLang="cs-CZ" sz="1400"/>
          </a:p>
        </p:txBody>
      </p:sp>
      <p:sp>
        <p:nvSpPr>
          <p:cNvPr id="33795" name="Rectangle 2">
            <a:extLst>
              <a:ext uri="{FF2B5EF4-FFF2-40B4-BE49-F238E27FC236}">
                <a16:creationId xmlns:a16="http://schemas.microsoft.com/office/drawing/2014/main" id="{B8D52BF1-DB2F-4BA7-813D-F8C56090D02E}"/>
              </a:ext>
            </a:extLst>
          </p:cNvPr>
          <p:cNvSpPr>
            <a:spLocks noGrp="1" noChangeArrowheads="1"/>
          </p:cNvSpPr>
          <p:nvPr>
            <p:ph type="title"/>
          </p:nvPr>
        </p:nvSpPr>
        <p:spPr/>
        <p:txBody>
          <a:bodyPr/>
          <a:lstStyle/>
          <a:p>
            <a:pPr eaLnBrk="1" hangingPunct="1"/>
            <a:r>
              <a:rPr lang="cs-CZ" altLang="cs-CZ" dirty="0" err="1"/>
              <a:t>Fiberscopes</a:t>
            </a:r>
            <a:endParaRPr lang="cs-CZ" altLang="cs-CZ" dirty="0"/>
          </a:p>
        </p:txBody>
      </p:sp>
      <p:pic>
        <p:nvPicPr>
          <p:cNvPr id="33796" name="Picture 5">
            <a:extLst>
              <a:ext uri="{FF2B5EF4-FFF2-40B4-BE49-F238E27FC236}">
                <a16:creationId xmlns:a16="http://schemas.microsoft.com/office/drawing/2014/main" id="{B82B05B4-692F-4B31-AA22-B9D88A2C63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5179" y="178676"/>
            <a:ext cx="4608513"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6" descr="fiberscope">
            <a:extLst>
              <a:ext uri="{FF2B5EF4-FFF2-40B4-BE49-F238E27FC236}">
                <a16:creationId xmlns:a16="http://schemas.microsoft.com/office/drawing/2014/main" id="{86B7DBFE-389D-4E28-A075-E7B7FFE538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2830" y="3104987"/>
            <a:ext cx="7018337"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Nahraný zvuk">
            <a:hlinkClick r:id="" action="ppaction://media"/>
            <a:extLst>
              <a:ext uri="{FF2B5EF4-FFF2-40B4-BE49-F238E27FC236}">
                <a16:creationId xmlns:a16="http://schemas.microsoft.com/office/drawing/2014/main" id="{7E594FAC-22A6-46F3-A50F-AC83C484115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35202" y="379741"/>
            <a:ext cx="406400" cy="406400"/>
          </a:xfrm>
          <a:prstGeom prst="rect">
            <a:avLst/>
          </a:prstGeom>
        </p:spPr>
      </p:pic>
    </p:spTree>
    <p:extLst>
      <p:ext uri="{BB962C8B-B14F-4D97-AF65-F5344CB8AC3E}">
        <p14:creationId xmlns:p14="http://schemas.microsoft.com/office/powerpoint/2010/main" val="382343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60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číslo snímku 5">
            <a:extLst>
              <a:ext uri="{FF2B5EF4-FFF2-40B4-BE49-F238E27FC236}">
                <a16:creationId xmlns:a16="http://schemas.microsoft.com/office/drawing/2014/main" id="{CB14215A-6965-41A0-8094-C47CFDA7055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519E4F1-FDBE-4C64-BC69-55A8E0370289}" type="slidenum">
              <a:rPr lang="cs-CZ" altLang="cs-CZ" sz="1400"/>
              <a:pPr>
                <a:spcBef>
                  <a:spcPct val="0"/>
                </a:spcBef>
                <a:buFontTx/>
                <a:buNone/>
              </a:pPr>
              <a:t>15</a:t>
            </a:fld>
            <a:endParaRPr lang="cs-CZ" altLang="cs-CZ" sz="1400"/>
          </a:p>
        </p:txBody>
      </p:sp>
      <p:sp>
        <p:nvSpPr>
          <p:cNvPr id="35843" name="Rectangle 2">
            <a:extLst>
              <a:ext uri="{FF2B5EF4-FFF2-40B4-BE49-F238E27FC236}">
                <a16:creationId xmlns:a16="http://schemas.microsoft.com/office/drawing/2014/main" id="{386DA516-63E8-4FB6-979F-2718B99C3795}"/>
              </a:ext>
            </a:extLst>
          </p:cNvPr>
          <p:cNvSpPr>
            <a:spLocks noGrp="1" noChangeArrowheads="1"/>
          </p:cNvSpPr>
          <p:nvPr>
            <p:ph type="title"/>
          </p:nvPr>
        </p:nvSpPr>
        <p:spPr>
          <a:xfrm>
            <a:off x="938103" y="348211"/>
            <a:ext cx="4259262" cy="639761"/>
          </a:xfrm>
        </p:spPr>
        <p:txBody>
          <a:bodyPr/>
          <a:lstStyle/>
          <a:p>
            <a:pPr eaLnBrk="1" hangingPunct="1"/>
            <a:r>
              <a:rPr lang="cs-CZ" altLang="cs-CZ" dirty="0"/>
              <a:t>Video</a:t>
            </a:r>
            <a:r>
              <a:rPr lang="en-US" altLang="cs-CZ" dirty="0"/>
              <a:t>-</a:t>
            </a:r>
            <a:r>
              <a:rPr lang="cs-CZ" altLang="cs-CZ" dirty="0" err="1"/>
              <a:t>endoscopy</a:t>
            </a:r>
            <a:endParaRPr lang="cs-CZ" altLang="cs-CZ" dirty="0"/>
          </a:p>
        </p:txBody>
      </p:sp>
      <p:sp>
        <p:nvSpPr>
          <p:cNvPr id="35844" name="Text Box 9">
            <a:extLst>
              <a:ext uri="{FF2B5EF4-FFF2-40B4-BE49-F238E27FC236}">
                <a16:creationId xmlns:a16="http://schemas.microsoft.com/office/drawing/2014/main" id="{BCEEF88B-0453-4E99-8541-C4F92ADD15B9}"/>
              </a:ext>
            </a:extLst>
          </p:cNvPr>
          <p:cNvSpPr txBox="1">
            <a:spLocks noChangeArrowheads="1"/>
          </p:cNvSpPr>
          <p:nvPr/>
        </p:nvSpPr>
        <p:spPr bwMode="auto">
          <a:xfrm>
            <a:off x="5591175" y="5661026"/>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a:t>http://www.bethesda.de/kliniken/medizinische-klinik-ii---gastroenterologie/endoskopien-spiegelungen/index.php</a:t>
            </a:r>
            <a:endParaRPr lang="cs-CZ" altLang="cs-CZ" sz="2000"/>
          </a:p>
        </p:txBody>
      </p:sp>
      <p:sp>
        <p:nvSpPr>
          <p:cNvPr id="35845" name="Rectangle 10">
            <a:extLst>
              <a:ext uri="{FF2B5EF4-FFF2-40B4-BE49-F238E27FC236}">
                <a16:creationId xmlns:a16="http://schemas.microsoft.com/office/drawing/2014/main" id="{95A5EEF6-BCDF-4D26-B6AB-FBA5824EF1E9}"/>
              </a:ext>
            </a:extLst>
          </p:cNvPr>
          <p:cNvSpPr>
            <a:spLocks noChangeArrowheads="1"/>
          </p:cNvSpPr>
          <p:nvPr/>
        </p:nvSpPr>
        <p:spPr bwMode="auto">
          <a:xfrm>
            <a:off x="1566041" y="3731172"/>
            <a:ext cx="3556823" cy="1555531"/>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en-GB" altLang="cs-CZ" sz="2200" b="1" dirty="0" err="1">
                <a:cs typeface="Times New Roman" panose="02020603050405020304" pitchFamily="18" charset="0"/>
              </a:rPr>
              <a:t>Videoendos</a:t>
            </a:r>
            <a:r>
              <a:rPr lang="cs-CZ" altLang="cs-CZ" sz="2200" b="1" dirty="0">
                <a:cs typeface="Times New Roman" panose="02020603050405020304" pitchFamily="18" charset="0"/>
              </a:rPr>
              <a:t>c</a:t>
            </a:r>
            <a:r>
              <a:rPr lang="en-GB" altLang="cs-CZ" sz="2200" b="1" dirty="0" err="1">
                <a:cs typeface="Times New Roman" panose="02020603050405020304" pitchFamily="18" charset="0"/>
              </a:rPr>
              <a:t>opy</a:t>
            </a:r>
            <a:r>
              <a:rPr lang="en-GB" altLang="cs-CZ" sz="2200" dirty="0">
                <a:cs typeface="Times New Roman" panose="02020603050405020304" pitchFamily="18" charset="0"/>
              </a:rPr>
              <a:t> </a:t>
            </a:r>
            <a:r>
              <a:rPr lang="en-GB" altLang="cs-CZ" sz="2200" dirty="0"/>
              <a:t>– modern endoscopes with a video camera. The image is shown on a monitor. </a:t>
            </a:r>
            <a:endParaRPr lang="en-GB" altLang="cs-CZ" sz="2400" dirty="0"/>
          </a:p>
        </p:txBody>
      </p:sp>
      <p:pic>
        <p:nvPicPr>
          <p:cNvPr id="35846" name="Picture 12" descr="http://www.bethesda.de/images/39drstier004ret_480.jpg">
            <a:extLst>
              <a:ext uri="{FF2B5EF4-FFF2-40B4-BE49-F238E27FC236}">
                <a16:creationId xmlns:a16="http://schemas.microsoft.com/office/drawing/2014/main" id="{4EA142CF-8927-4C7E-B9B0-B18A291B53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2401" y="1341439"/>
            <a:ext cx="5656316" cy="4040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5549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adpis 1">
            <a:extLst>
              <a:ext uri="{FF2B5EF4-FFF2-40B4-BE49-F238E27FC236}">
                <a16:creationId xmlns:a16="http://schemas.microsoft.com/office/drawing/2014/main" id="{7573A41A-FF5D-442F-8D6D-88D935E18BF9}"/>
              </a:ext>
            </a:extLst>
          </p:cNvPr>
          <p:cNvSpPr>
            <a:spLocks noGrp="1" noChangeArrowheads="1"/>
          </p:cNvSpPr>
          <p:nvPr>
            <p:ph type="title"/>
          </p:nvPr>
        </p:nvSpPr>
        <p:spPr>
          <a:xfrm>
            <a:off x="751531" y="289076"/>
            <a:ext cx="5376000" cy="451576"/>
          </a:xfrm>
        </p:spPr>
        <p:txBody>
          <a:bodyPr/>
          <a:lstStyle/>
          <a:p>
            <a:r>
              <a:rPr lang="cs-CZ" altLang="cs-CZ" dirty="0" err="1"/>
              <a:t>Endoscopic</a:t>
            </a:r>
            <a:r>
              <a:rPr lang="cs-CZ" altLang="cs-CZ" dirty="0"/>
              <a:t> </a:t>
            </a:r>
            <a:r>
              <a:rPr lang="cs-CZ" altLang="cs-CZ" dirty="0" err="1"/>
              <a:t>capsule</a:t>
            </a:r>
            <a:endParaRPr lang="cs-CZ" altLang="cs-CZ" dirty="0"/>
          </a:p>
        </p:txBody>
      </p:sp>
      <p:sp>
        <p:nvSpPr>
          <p:cNvPr id="37891" name="Zástupný symbol pro číslo snímku 3">
            <a:extLst>
              <a:ext uri="{FF2B5EF4-FFF2-40B4-BE49-F238E27FC236}">
                <a16:creationId xmlns:a16="http://schemas.microsoft.com/office/drawing/2014/main" id="{BDA3FCC4-3F58-4E58-995F-005AB7CFC4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B36EA58-88ED-43B9-830E-ECD38A247942}" type="slidenum">
              <a:rPr lang="cs-CZ" altLang="cs-CZ" sz="1400"/>
              <a:pPr>
                <a:spcBef>
                  <a:spcPct val="0"/>
                </a:spcBef>
                <a:buFontTx/>
                <a:buNone/>
              </a:pPr>
              <a:t>16</a:t>
            </a:fld>
            <a:endParaRPr lang="cs-CZ" altLang="cs-CZ" sz="1400"/>
          </a:p>
        </p:txBody>
      </p:sp>
      <p:pic>
        <p:nvPicPr>
          <p:cNvPr id="37892" name="Picture 2" descr="http://medicalartbank.com/wp-content/uploads/2013/10/Capsule_endoscopy_medical_illustration.jpg">
            <a:extLst>
              <a:ext uri="{FF2B5EF4-FFF2-40B4-BE49-F238E27FC236}">
                <a16:creationId xmlns:a16="http://schemas.microsoft.com/office/drawing/2014/main" id="{A979E606-09EB-4FD7-A6B7-32B4FB1E05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8410" y="1143000"/>
            <a:ext cx="5715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6108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číslo snímku 5">
            <a:extLst>
              <a:ext uri="{FF2B5EF4-FFF2-40B4-BE49-F238E27FC236}">
                <a16:creationId xmlns:a16="http://schemas.microsoft.com/office/drawing/2014/main" id="{051C1B83-D5B6-4A30-B3A5-BFE4410BE0A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717EE27-7922-483B-AFD4-7205B56C322A}" type="slidenum">
              <a:rPr lang="cs-CZ" altLang="cs-CZ" sz="1400"/>
              <a:pPr>
                <a:spcBef>
                  <a:spcPct val="0"/>
                </a:spcBef>
                <a:buFontTx/>
                <a:buNone/>
              </a:pPr>
              <a:t>17</a:t>
            </a:fld>
            <a:endParaRPr lang="cs-CZ" altLang="cs-CZ" sz="1400"/>
          </a:p>
        </p:txBody>
      </p:sp>
      <p:sp>
        <p:nvSpPr>
          <p:cNvPr id="38915" name="Rectangle 2">
            <a:extLst>
              <a:ext uri="{FF2B5EF4-FFF2-40B4-BE49-F238E27FC236}">
                <a16:creationId xmlns:a16="http://schemas.microsoft.com/office/drawing/2014/main" id="{A4A06791-9BE5-45F3-B081-68D24504CD94}"/>
              </a:ext>
            </a:extLst>
          </p:cNvPr>
          <p:cNvSpPr>
            <a:spLocks noGrp="1" noChangeArrowheads="1"/>
          </p:cNvSpPr>
          <p:nvPr>
            <p:ph type="title"/>
          </p:nvPr>
        </p:nvSpPr>
        <p:spPr>
          <a:xfrm>
            <a:off x="1981200" y="274639"/>
            <a:ext cx="8229600" cy="561975"/>
          </a:xfrm>
        </p:spPr>
        <p:txBody>
          <a:bodyPr/>
          <a:lstStyle/>
          <a:p>
            <a:pPr eaLnBrk="1" hangingPunct="1"/>
            <a:r>
              <a:rPr lang="cs-CZ" altLang="cs-CZ" dirty="0"/>
              <a:t>Laser</a:t>
            </a:r>
          </a:p>
        </p:txBody>
      </p:sp>
      <p:sp>
        <p:nvSpPr>
          <p:cNvPr id="260099" name="Rectangle 3">
            <a:extLst>
              <a:ext uri="{FF2B5EF4-FFF2-40B4-BE49-F238E27FC236}">
                <a16:creationId xmlns:a16="http://schemas.microsoft.com/office/drawing/2014/main" id="{9E79ED67-FDB0-4142-B062-844A5605560E}"/>
              </a:ext>
            </a:extLst>
          </p:cNvPr>
          <p:cNvSpPr>
            <a:spLocks noGrp="1" noChangeArrowheads="1"/>
          </p:cNvSpPr>
          <p:nvPr>
            <p:ph type="body" idx="1"/>
          </p:nvPr>
        </p:nvSpPr>
        <p:spPr>
          <a:xfrm>
            <a:off x="714703" y="981075"/>
            <a:ext cx="10710041" cy="5543550"/>
          </a:xfrm>
          <a:noFill/>
        </p:spPr>
        <p:txBody>
          <a:bodyPr/>
          <a:lstStyle/>
          <a:p>
            <a:pPr eaLnBrk="1" hangingPunct="1">
              <a:lnSpc>
                <a:spcPct val="100000"/>
              </a:lnSpc>
            </a:pPr>
            <a:r>
              <a:rPr lang="en-GB" altLang="cs-CZ" sz="2400" b="1" i="1" dirty="0"/>
              <a:t>L</a:t>
            </a:r>
            <a:r>
              <a:rPr lang="en-GB" altLang="cs-CZ" sz="2400" i="1" dirty="0"/>
              <a:t>ight </a:t>
            </a:r>
            <a:r>
              <a:rPr lang="en-GB" altLang="cs-CZ" sz="2400" b="1" i="1" dirty="0"/>
              <a:t>A</a:t>
            </a:r>
            <a:r>
              <a:rPr lang="en-GB" altLang="cs-CZ" sz="2400" i="1" dirty="0"/>
              <a:t>mplification by </a:t>
            </a:r>
            <a:r>
              <a:rPr lang="en-GB" altLang="cs-CZ" sz="2400" b="1" i="1" dirty="0"/>
              <a:t>S</a:t>
            </a:r>
            <a:r>
              <a:rPr lang="en-GB" altLang="cs-CZ" sz="2400" i="1" dirty="0"/>
              <a:t>timulated </a:t>
            </a:r>
            <a:r>
              <a:rPr lang="en-GB" altLang="cs-CZ" sz="2400" b="1" i="1" dirty="0"/>
              <a:t>E</a:t>
            </a:r>
            <a:r>
              <a:rPr lang="en-GB" altLang="cs-CZ" sz="2400" i="1" dirty="0"/>
              <a:t>mission of </a:t>
            </a:r>
            <a:r>
              <a:rPr lang="en-GB" altLang="cs-CZ" sz="2400" b="1" i="1" dirty="0"/>
              <a:t>R</a:t>
            </a:r>
            <a:r>
              <a:rPr lang="en-GB" altLang="cs-CZ" sz="2400" i="1" dirty="0"/>
              <a:t>adiation</a:t>
            </a:r>
            <a:r>
              <a:rPr lang="en-GB" altLang="cs-CZ" sz="2400" dirty="0"/>
              <a:t>. </a:t>
            </a:r>
          </a:p>
          <a:p>
            <a:pPr eaLnBrk="1" hangingPunct="1">
              <a:lnSpc>
                <a:spcPct val="100000"/>
              </a:lnSpc>
            </a:pPr>
            <a:r>
              <a:rPr lang="en-GB" altLang="cs-CZ" sz="2400" dirty="0"/>
              <a:t>The first ruby laser was constructed by T.H. </a:t>
            </a:r>
            <a:r>
              <a:rPr lang="en-GB" altLang="cs-CZ" sz="2400" dirty="0" err="1"/>
              <a:t>Maimann</a:t>
            </a:r>
            <a:r>
              <a:rPr lang="en-GB" altLang="cs-CZ" sz="2400" dirty="0"/>
              <a:t> in 1960. Main parts of a laser:</a:t>
            </a:r>
          </a:p>
          <a:p>
            <a:pPr lvl="1" eaLnBrk="1" hangingPunct="1"/>
            <a:r>
              <a:rPr lang="en-GB" altLang="cs-CZ" sz="2000" b="1" dirty="0"/>
              <a:t>active medium</a:t>
            </a:r>
          </a:p>
          <a:p>
            <a:pPr lvl="1" eaLnBrk="1" hangingPunct="1"/>
            <a:r>
              <a:rPr lang="en-GB" altLang="cs-CZ" sz="2000" b="1" dirty="0"/>
              <a:t>optical resonator</a:t>
            </a:r>
          </a:p>
          <a:p>
            <a:pPr lvl="1" eaLnBrk="1" hangingPunct="1"/>
            <a:r>
              <a:rPr lang="en-GB" altLang="cs-CZ" sz="2000" b="1" dirty="0"/>
              <a:t>source of excitation energy</a:t>
            </a:r>
          </a:p>
          <a:p>
            <a:pPr eaLnBrk="1" hangingPunct="1">
              <a:lnSpc>
                <a:spcPct val="100000"/>
              </a:lnSpc>
            </a:pPr>
            <a:r>
              <a:rPr lang="en-GB" altLang="cs-CZ" sz="2400" dirty="0"/>
              <a:t>Principle of the laser: alternating excitation and deexcitation. </a:t>
            </a:r>
          </a:p>
          <a:p>
            <a:pPr lvl="1" eaLnBrk="1" hangingPunct="1"/>
            <a:r>
              <a:rPr lang="en-GB" altLang="cs-CZ" sz="2000" dirty="0"/>
              <a:t>Electrons of the atoms of the active medium are </a:t>
            </a:r>
            <a:r>
              <a:rPr lang="en-GB" altLang="cs-CZ" sz="2000" dirty="0">
                <a:solidFill>
                  <a:srgbClr val="FF0066"/>
                </a:solidFill>
              </a:rPr>
              <a:t>excited</a:t>
            </a:r>
            <a:r>
              <a:rPr lang="en-GB" altLang="cs-CZ" sz="2000" dirty="0"/>
              <a:t> (brought to a higher energy level) by the source energy („optical pumping“). </a:t>
            </a:r>
          </a:p>
          <a:p>
            <a:pPr lvl="1" eaLnBrk="1" hangingPunct="1"/>
            <a:r>
              <a:rPr lang="en-GB" altLang="cs-CZ" sz="2000" dirty="0"/>
              <a:t>Thereafter they are </a:t>
            </a:r>
            <a:r>
              <a:rPr lang="en-GB" altLang="cs-CZ" sz="2000" dirty="0">
                <a:solidFill>
                  <a:srgbClr val="FF0066"/>
                </a:solidFill>
              </a:rPr>
              <a:t>deexcited</a:t>
            </a:r>
            <a:r>
              <a:rPr lang="en-GB" altLang="cs-CZ" sz="2000" dirty="0"/>
              <a:t> by a stimulating photon, new photons of the same energy arise and the effect is repeated – amplification occurs. </a:t>
            </a:r>
          </a:p>
          <a:p>
            <a:pPr lvl="1" eaLnBrk="1" hangingPunct="1"/>
            <a:r>
              <a:rPr lang="en-GB" altLang="cs-CZ" sz="2000" dirty="0"/>
              <a:t>In the so-called three-level laser, the third energy level is broad, thus it is not necessary to use monochromatic (i.e. monoenergetic) light for optical pumping. Because of small energy difference between the second and third energy level, the electron transition to the second energy level is spontaneous („thermal</a:t>
            </a:r>
            <a:r>
              <a:rPr lang="cs-CZ" altLang="cs-CZ" sz="2000" dirty="0"/>
              <a:t>“) </a:t>
            </a:r>
            <a:r>
              <a:rPr lang="en-GB" altLang="cs-CZ" sz="2000" dirty="0"/>
              <a:t>– electrons are waiting for the stimulating photon there.</a:t>
            </a:r>
          </a:p>
        </p:txBody>
      </p:sp>
    </p:spTree>
    <p:extLst>
      <p:ext uri="{BB962C8B-B14F-4D97-AF65-F5344CB8AC3E}">
        <p14:creationId xmlns:p14="http://schemas.microsoft.com/office/powerpoint/2010/main" val="36163414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009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009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009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0099">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6009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009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60099">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600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číslo snímku 6">
            <a:extLst>
              <a:ext uri="{FF2B5EF4-FFF2-40B4-BE49-F238E27FC236}">
                <a16:creationId xmlns:a16="http://schemas.microsoft.com/office/drawing/2014/main" id="{EE66EC61-28E4-425A-9E2C-FCE7952735A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013EFDF-F4AF-4DCF-9CBA-73856CDC2A5F}" type="slidenum">
              <a:rPr lang="cs-CZ" altLang="cs-CZ" sz="1400"/>
              <a:pPr>
                <a:spcBef>
                  <a:spcPct val="0"/>
                </a:spcBef>
                <a:buFontTx/>
                <a:buNone/>
              </a:pPr>
              <a:t>18</a:t>
            </a:fld>
            <a:endParaRPr lang="cs-CZ" altLang="cs-CZ" sz="1400"/>
          </a:p>
        </p:txBody>
      </p:sp>
      <p:sp>
        <p:nvSpPr>
          <p:cNvPr id="40963" name="Rectangle 2">
            <a:extLst>
              <a:ext uri="{FF2B5EF4-FFF2-40B4-BE49-F238E27FC236}">
                <a16:creationId xmlns:a16="http://schemas.microsoft.com/office/drawing/2014/main" id="{186FD5FE-F49B-4045-A36D-8570D4F4DE53}"/>
              </a:ext>
            </a:extLst>
          </p:cNvPr>
          <p:cNvSpPr>
            <a:spLocks noGrp="1" noChangeArrowheads="1"/>
          </p:cNvSpPr>
          <p:nvPr>
            <p:ph type="title"/>
          </p:nvPr>
        </p:nvSpPr>
        <p:spPr>
          <a:xfrm>
            <a:off x="6159062" y="333375"/>
            <a:ext cx="4123176" cy="696639"/>
          </a:xfrm>
        </p:spPr>
        <p:txBody>
          <a:bodyPr/>
          <a:lstStyle/>
          <a:p>
            <a:pPr eaLnBrk="1" hangingPunct="1"/>
            <a:r>
              <a:rPr lang="en-GB" altLang="cs-CZ" dirty="0"/>
              <a:t>Three-level laser</a:t>
            </a:r>
          </a:p>
        </p:txBody>
      </p:sp>
      <p:graphicFrame>
        <p:nvGraphicFramePr>
          <p:cNvPr id="40964" name="Object 11" descr="rubinovylaser">
            <a:extLst>
              <a:ext uri="{FF2B5EF4-FFF2-40B4-BE49-F238E27FC236}">
                <a16:creationId xmlns:a16="http://schemas.microsoft.com/office/drawing/2014/main" id="{DECDC89A-2FA3-4698-B632-C19A3781431B}"/>
              </a:ext>
            </a:extLst>
          </p:cNvPr>
          <p:cNvGraphicFramePr>
            <a:graphicFrameLocks noGrp="1" noChangeAspect="1"/>
          </p:cNvGraphicFramePr>
          <p:nvPr>
            <p:ph sz="half" idx="1"/>
            <p:extLst>
              <p:ext uri="{D42A27DB-BD31-4B8C-83A1-F6EECF244321}">
                <p14:modId xmlns:p14="http://schemas.microsoft.com/office/powerpoint/2010/main" val="2727357085"/>
              </p:ext>
            </p:extLst>
          </p:nvPr>
        </p:nvGraphicFramePr>
        <p:xfrm>
          <a:off x="4872039" y="2375338"/>
          <a:ext cx="5886739" cy="4141350"/>
        </p:xfrm>
        <a:graphic>
          <a:graphicData uri="http://schemas.openxmlformats.org/presentationml/2006/ole">
            <mc:AlternateContent xmlns:mc="http://schemas.openxmlformats.org/markup-compatibility/2006">
              <mc:Choice xmlns:v="urn:schemas-microsoft-com:vml" Requires="v">
                <p:oleObj spid="_x0000_s4105" name="Rastrový obrázek" r:id="rId6" imgW="6163535" imgH="4334480" progId="Paint.Picture">
                  <p:embed/>
                </p:oleObj>
              </mc:Choice>
              <mc:Fallback>
                <p:oleObj name="Rastrový obrázek" r:id="rId6" imgW="6163535" imgH="4334480" progId="Paint.Picture">
                  <p:embed/>
                  <p:pic>
                    <p:nvPicPr>
                      <p:cNvPr id="40964" name="Object 11" descr="rubinovylaser">
                        <a:extLst>
                          <a:ext uri="{FF2B5EF4-FFF2-40B4-BE49-F238E27FC236}">
                            <a16:creationId xmlns:a16="http://schemas.microsoft.com/office/drawing/2014/main" id="{DECDC89A-2FA3-4698-B632-C19A378143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2039" y="2375338"/>
                        <a:ext cx="5886739" cy="4141350"/>
                      </a:xfrm>
                      <a:prstGeom prst="rect">
                        <a:avLst/>
                      </a:prstGeom>
                      <a:noFill/>
                      <a:ln>
                        <a:noFill/>
                      </a:ln>
                      <a:effectLst/>
                    </p:spPr>
                  </p:pic>
                </p:oleObj>
              </mc:Fallback>
            </mc:AlternateContent>
          </a:graphicData>
        </a:graphic>
      </p:graphicFrame>
      <p:sp>
        <p:nvSpPr>
          <p:cNvPr id="40965" name="Text Box 8">
            <a:extLst>
              <a:ext uri="{FF2B5EF4-FFF2-40B4-BE49-F238E27FC236}">
                <a16:creationId xmlns:a16="http://schemas.microsoft.com/office/drawing/2014/main" id="{C305F273-14C0-4003-8136-04FD0F234F88}"/>
              </a:ext>
            </a:extLst>
          </p:cNvPr>
          <p:cNvSpPr txBox="1">
            <a:spLocks noChangeArrowheads="1"/>
          </p:cNvSpPr>
          <p:nvPr/>
        </p:nvSpPr>
        <p:spPr bwMode="auto">
          <a:xfrm>
            <a:off x="1524001" y="6216650"/>
            <a:ext cx="60483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a:t>Scheme of the 1st ruby laser</a:t>
            </a:r>
            <a:r>
              <a:rPr lang="en-GB" altLang="cs-CZ" sz="1600"/>
              <a:t>  http://www.llnl.gov/nif/library/aboutlasers/Ruby%20cutaway.GIF</a:t>
            </a:r>
          </a:p>
        </p:txBody>
      </p:sp>
      <p:graphicFrame>
        <p:nvGraphicFramePr>
          <p:cNvPr id="40966" name="Object 12">
            <a:extLst>
              <a:ext uri="{FF2B5EF4-FFF2-40B4-BE49-F238E27FC236}">
                <a16:creationId xmlns:a16="http://schemas.microsoft.com/office/drawing/2014/main" id="{1CD6B44C-FCF2-4D74-A2AB-DE1E66FA81D2}"/>
              </a:ext>
            </a:extLst>
          </p:cNvPr>
          <p:cNvGraphicFramePr>
            <a:graphicFrameLocks noGrp="1" noChangeAspect="1"/>
          </p:cNvGraphicFramePr>
          <p:nvPr>
            <p:ph sz="half" idx="2"/>
            <p:extLst>
              <p:ext uri="{D42A27DB-BD31-4B8C-83A1-F6EECF244321}">
                <p14:modId xmlns:p14="http://schemas.microsoft.com/office/powerpoint/2010/main" val="3786489529"/>
              </p:ext>
            </p:extLst>
          </p:nvPr>
        </p:nvGraphicFramePr>
        <p:xfrm>
          <a:off x="734301" y="217762"/>
          <a:ext cx="4870450" cy="2322513"/>
        </p:xfrm>
        <a:graphic>
          <a:graphicData uri="http://schemas.openxmlformats.org/presentationml/2006/ole">
            <mc:AlternateContent xmlns:mc="http://schemas.openxmlformats.org/markup-compatibility/2006">
              <mc:Choice xmlns:v="urn:schemas-microsoft-com:vml" Requires="v">
                <p:oleObj spid="_x0000_s4106" name="Rastrový obrázek" r:id="rId8" imgW="3933333" imgH="1876190" progId="Paint.Picture">
                  <p:embed/>
                </p:oleObj>
              </mc:Choice>
              <mc:Fallback>
                <p:oleObj name="Rastrový obrázek" r:id="rId8" imgW="3933333" imgH="1876190" progId="Paint.Picture">
                  <p:embed/>
                  <p:pic>
                    <p:nvPicPr>
                      <p:cNvPr id="40966" name="Object 12">
                        <a:extLst>
                          <a:ext uri="{FF2B5EF4-FFF2-40B4-BE49-F238E27FC236}">
                            <a16:creationId xmlns:a16="http://schemas.microsoft.com/office/drawing/2014/main" id="{1CD6B44C-FCF2-4D74-A2AB-DE1E66FA81D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4301" y="217762"/>
                        <a:ext cx="4870450" cy="232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 name="Nahraný zvuk">
            <a:hlinkClick r:id="" action="ppaction://media"/>
            <a:extLst>
              <a:ext uri="{FF2B5EF4-FFF2-40B4-BE49-F238E27FC236}">
                <a16:creationId xmlns:a16="http://schemas.microsoft.com/office/drawing/2014/main" id="{A36B9C3D-AFD2-41CC-AB80-7473D77917AE}"/>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1415986" y="404378"/>
            <a:ext cx="406400" cy="406400"/>
          </a:xfrm>
          <a:prstGeom prst="rect">
            <a:avLst/>
          </a:prstGeom>
        </p:spPr>
      </p:pic>
    </p:spTree>
    <p:extLst>
      <p:ext uri="{BB962C8B-B14F-4D97-AF65-F5344CB8AC3E}">
        <p14:creationId xmlns:p14="http://schemas.microsoft.com/office/powerpoint/2010/main" val="163830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385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ástupný symbol pro číslo snímku 5">
            <a:extLst>
              <a:ext uri="{FF2B5EF4-FFF2-40B4-BE49-F238E27FC236}">
                <a16:creationId xmlns:a16="http://schemas.microsoft.com/office/drawing/2014/main" id="{CD32CAC2-CB1A-4A90-912A-CBDF633DD05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0BA55F1-3B29-4351-8680-9D97B026C5AE}" type="slidenum">
              <a:rPr lang="cs-CZ" altLang="cs-CZ" sz="1400"/>
              <a:pPr>
                <a:spcBef>
                  <a:spcPct val="0"/>
                </a:spcBef>
                <a:buFontTx/>
                <a:buNone/>
              </a:pPr>
              <a:t>19</a:t>
            </a:fld>
            <a:endParaRPr lang="cs-CZ" altLang="cs-CZ" sz="1400"/>
          </a:p>
        </p:txBody>
      </p:sp>
      <p:pic>
        <p:nvPicPr>
          <p:cNvPr id="43011" name="Picture 5" descr="laser1">
            <a:extLst>
              <a:ext uri="{FF2B5EF4-FFF2-40B4-BE49-F238E27FC236}">
                <a16:creationId xmlns:a16="http://schemas.microsoft.com/office/drawing/2014/main" id="{9A291C90-DA0B-4C0B-8D80-46A02B668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 y="692150"/>
            <a:ext cx="38877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7" descr="laser2">
            <a:extLst>
              <a:ext uri="{FF2B5EF4-FFF2-40B4-BE49-F238E27FC236}">
                <a16:creationId xmlns:a16="http://schemas.microsoft.com/office/drawing/2014/main" id="{74C1B47D-9B24-499F-85A9-A2D9C0F48C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1900" y="692151"/>
            <a:ext cx="3887788"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9" descr="laser3">
            <a:extLst>
              <a:ext uri="{FF2B5EF4-FFF2-40B4-BE49-F238E27FC236}">
                <a16:creationId xmlns:a16="http://schemas.microsoft.com/office/drawing/2014/main" id="{254C5877-D131-4EA9-964D-516840672D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5188" y="3741738"/>
            <a:ext cx="3744912"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11" descr="laser4">
            <a:extLst>
              <a:ext uri="{FF2B5EF4-FFF2-40B4-BE49-F238E27FC236}">
                <a16:creationId xmlns:a16="http://schemas.microsoft.com/office/drawing/2014/main" id="{8C82AF23-0F01-43D7-ACF0-0CE130ED5F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1901" y="3716339"/>
            <a:ext cx="3744913"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0594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Zástupný symbol pro číslo snímku 5">
            <a:extLst>
              <a:ext uri="{FF2B5EF4-FFF2-40B4-BE49-F238E27FC236}">
                <a16:creationId xmlns:a16="http://schemas.microsoft.com/office/drawing/2014/main" id="{B09E3196-7A7D-4A08-ABB1-328B965CB6E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C6AEBF4-2DE1-4860-ACED-805DDA99560C}" type="slidenum">
              <a:rPr lang="cs-CZ" altLang="cs-CZ" sz="1400"/>
              <a:pPr>
                <a:spcBef>
                  <a:spcPct val="0"/>
                </a:spcBef>
                <a:buFontTx/>
                <a:buNone/>
              </a:pPr>
              <a:t>2</a:t>
            </a:fld>
            <a:endParaRPr lang="cs-CZ" altLang="cs-CZ" sz="1400"/>
          </a:p>
        </p:txBody>
      </p:sp>
      <p:sp>
        <p:nvSpPr>
          <p:cNvPr id="9219" name="Rectangle 2">
            <a:extLst>
              <a:ext uri="{FF2B5EF4-FFF2-40B4-BE49-F238E27FC236}">
                <a16:creationId xmlns:a16="http://schemas.microsoft.com/office/drawing/2014/main" id="{0A33B2AD-0B9D-4627-9947-AA40B09C33E8}"/>
              </a:ext>
            </a:extLst>
          </p:cNvPr>
          <p:cNvSpPr>
            <a:spLocks noGrp="1" noChangeArrowheads="1"/>
          </p:cNvSpPr>
          <p:nvPr>
            <p:ph type="title"/>
          </p:nvPr>
        </p:nvSpPr>
        <p:spPr>
          <a:xfrm>
            <a:off x="743853" y="378094"/>
            <a:ext cx="4352933" cy="451576"/>
          </a:xfrm>
        </p:spPr>
        <p:txBody>
          <a:bodyPr/>
          <a:lstStyle/>
          <a:p>
            <a:pPr eaLnBrk="1" hangingPunct="1"/>
            <a:r>
              <a:rPr lang="en-GB" altLang="cs-CZ" dirty="0"/>
              <a:t>Lecture content</a:t>
            </a:r>
          </a:p>
        </p:txBody>
      </p:sp>
      <p:sp>
        <p:nvSpPr>
          <p:cNvPr id="9220" name="Rectangle 3">
            <a:extLst>
              <a:ext uri="{FF2B5EF4-FFF2-40B4-BE49-F238E27FC236}">
                <a16:creationId xmlns:a16="http://schemas.microsoft.com/office/drawing/2014/main" id="{FD56BC06-DB27-43FC-BEC3-FA31F24301B1}"/>
              </a:ext>
            </a:extLst>
          </p:cNvPr>
          <p:cNvSpPr>
            <a:spLocks noGrp="1" noChangeArrowheads="1"/>
          </p:cNvSpPr>
          <p:nvPr>
            <p:ph type="body" idx="1"/>
          </p:nvPr>
        </p:nvSpPr>
        <p:spPr>
          <a:xfrm>
            <a:off x="715618" y="1226489"/>
            <a:ext cx="9556972" cy="4852988"/>
          </a:xfrm>
          <a:noFill/>
        </p:spPr>
        <p:txBody>
          <a:bodyPr/>
          <a:lstStyle/>
          <a:p>
            <a:pPr eaLnBrk="1" hangingPunct="1">
              <a:lnSpc>
                <a:spcPct val="100000"/>
              </a:lnSpc>
              <a:buFont typeface="Wingdings" panose="05000000000000000000" pitchFamily="2" charset="2"/>
              <a:buNone/>
            </a:pPr>
            <a:r>
              <a:rPr lang="en-GB" altLang="cs-CZ" sz="2400" dirty="0"/>
              <a:t>This lecture deals with the following biomedical devices:</a:t>
            </a:r>
            <a:endParaRPr lang="cs-CZ" altLang="cs-CZ" sz="2400" dirty="0"/>
          </a:p>
          <a:p>
            <a:pPr eaLnBrk="1" hangingPunct="1">
              <a:lnSpc>
                <a:spcPct val="100000"/>
              </a:lnSpc>
              <a:buFont typeface="Wingdings" panose="05000000000000000000" pitchFamily="2" charset="2"/>
              <a:buNone/>
            </a:pPr>
            <a:endParaRPr lang="en-GB" altLang="cs-CZ" sz="2400" dirty="0"/>
          </a:p>
          <a:p>
            <a:pPr lvl="1" eaLnBrk="1" hangingPunct="1"/>
            <a:r>
              <a:rPr lang="en-GB" altLang="cs-CZ" sz="2000" dirty="0"/>
              <a:t>Endoscopes</a:t>
            </a:r>
          </a:p>
          <a:p>
            <a:pPr lvl="1" eaLnBrk="1" hangingPunct="1"/>
            <a:r>
              <a:rPr lang="en-GB" altLang="cs-CZ" sz="2000" dirty="0"/>
              <a:t>Lasers</a:t>
            </a:r>
          </a:p>
          <a:p>
            <a:pPr lvl="1" eaLnBrk="1" hangingPunct="1"/>
            <a:r>
              <a:rPr lang="en-GB" altLang="cs-CZ" sz="2000" dirty="0"/>
              <a:t>Electrosurgery devices</a:t>
            </a:r>
          </a:p>
          <a:p>
            <a:pPr lvl="1" eaLnBrk="1" hangingPunct="1"/>
            <a:r>
              <a:rPr lang="en-GB" altLang="cs-CZ" sz="2000" dirty="0"/>
              <a:t>Ultrasonic </a:t>
            </a:r>
            <a:r>
              <a:rPr lang="cs-CZ" altLang="cs-CZ" sz="2000" dirty="0" err="1"/>
              <a:t>surgery</a:t>
            </a:r>
            <a:r>
              <a:rPr lang="cs-CZ" altLang="cs-CZ" sz="2000" dirty="0"/>
              <a:t> </a:t>
            </a:r>
            <a:r>
              <a:rPr lang="en-GB" altLang="cs-CZ" sz="2000" dirty="0"/>
              <a:t>devices</a:t>
            </a:r>
          </a:p>
          <a:p>
            <a:pPr lvl="1" eaLnBrk="1" hangingPunct="1"/>
            <a:r>
              <a:rPr lang="en-GB" altLang="cs-CZ" sz="2000" dirty="0"/>
              <a:t>Cryosurgery devices</a:t>
            </a:r>
          </a:p>
          <a:p>
            <a:pPr lvl="1" eaLnBrk="1" hangingPunct="1"/>
            <a:r>
              <a:rPr lang="en-GB" altLang="cs-CZ" sz="2000" dirty="0"/>
              <a:t>Water jet surgery devices</a:t>
            </a:r>
            <a:endParaRPr lang="cs-CZ" altLang="cs-CZ" sz="2000" dirty="0"/>
          </a:p>
          <a:p>
            <a:pPr lvl="1" eaLnBrk="1" hangingPunct="1"/>
            <a:r>
              <a:rPr lang="cs-CZ" altLang="cs-CZ" sz="2000" dirty="0"/>
              <a:t>Plasma </a:t>
            </a:r>
            <a:r>
              <a:rPr lang="cs-CZ" altLang="cs-CZ" sz="2000" dirty="0" err="1"/>
              <a:t>scalpel</a:t>
            </a:r>
            <a:endParaRPr lang="en-GB" altLang="cs-CZ" sz="2000" dirty="0"/>
          </a:p>
          <a:p>
            <a:pPr lvl="1" eaLnBrk="1" hangingPunct="1"/>
            <a:r>
              <a:rPr lang="en-GB" altLang="cs-CZ" sz="2000" dirty="0"/>
              <a:t>Lithotripters</a:t>
            </a:r>
            <a:endParaRPr lang="cs-CZ" altLang="cs-CZ" sz="2000" dirty="0"/>
          </a:p>
          <a:p>
            <a:pPr lvl="1" eaLnBrk="1" hangingPunct="1">
              <a:buFontTx/>
              <a:buNone/>
            </a:pPr>
            <a:endParaRPr lang="en-GB" altLang="cs-CZ" sz="2000" dirty="0"/>
          </a:p>
          <a:p>
            <a:pPr eaLnBrk="1" hangingPunct="1">
              <a:lnSpc>
                <a:spcPct val="100000"/>
              </a:lnSpc>
              <a:buFont typeface="Wingdings" panose="05000000000000000000" pitchFamily="2" charset="2"/>
              <a:buNone/>
            </a:pPr>
            <a:r>
              <a:rPr lang="en-GB" altLang="cs-CZ" sz="2400" dirty="0"/>
              <a:t>  Keep in mind that endoscopes are often equipped with surgical tools including lasers (for tissue ablation). Lithotripsy is a minimally invasive method for removal of kidney stones and gallstones (helps avoid major surgery).</a:t>
            </a:r>
          </a:p>
        </p:txBody>
      </p:sp>
    </p:spTree>
    <p:extLst>
      <p:ext uri="{BB962C8B-B14F-4D97-AF65-F5344CB8AC3E}">
        <p14:creationId xmlns:p14="http://schemas.microsoft.com/office/powerpoint/2010/main" val="1397728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číslo snímku 5">
            <a:extLst>
              <a:ext uri="{FF2B5EF4-FFF2-40B4-BE49-F238E27FC236}">
                <a16:creationId xmlns:a16="http://schemas.microsoft.com/office/drawing/2014/main" id="{C69D08D2-35BF-4414-B4C1-51F80099BD9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8974359-C728-40DD-AB86-A91E593FC691}" type="slidenum">
              <a:rPr lang="cs-CZ" altLang="cs-CZ" sz="1400"/>
              <a:pPr>
                <a:spcBef>
                  <a:spcPct val="0"/>
                </a:spcBef>
                <a:buFontTx/>
                <a:buNone/>
              </a:pPr>
              <a:t>20</a:t>
            </a:fld>
            <a:endParaRPr lang="cs-CZ" altLang="cs-CZ" sz="1400"/>
          </a:p>
        </p:txBody>
      </p:sp>
      <p:sp>
        <p:nvSpPr>
          <p:cNvPr id="45059" name="Rectangle 2">
            <a:extLst>
              <a:ext uri="{FF2B5EF4-FFF2-40B4-BE49-F238E27FC236}">
                <a16:creationId xmlns:a16="http://schemas.microsoft.com/office/drawing/2014/main" id="{FE073783-932B-4B44-8748-DFFA9B4D7A6D}"/>
              </a:ext>
            </a:extLst>
          </p:cNvPr>
          <p:cNvSpPr>
            <a:spLocks noGrp="1" noChangeArrowheads="1"/>
          </p:cNvSpPr>
          <p:nvPr>
            <p:ph type="title"/>
          </p:nvPr>
        </p:nvSpPr>
        <p:spPr>
          <a:xfrm>
            <a:off x="1981200" y="223267"/>
            <a:ext cx="8229600" cy="633412"/>
          </a:xfrm>
        </p:spPr>
        <p:txBody>
          <a:bodyPr/>
          <a:lstStyle/>
          <a:p>
            <a:pPr eaLnBrk="1" hangingPunct="1"/>
            <a:r>
              <a:rPr lang="cs-CZ" altLang="cs-CZ" dirty="0"/>
              <a:t>Lasers</a:t>
            </a:r>
          </a:p>
        </p:txBody>
      </p:sp>
      <p:sp>
        <p:nvSpPr>
          <p:cNvPr id="262147" name="Rectangle 3">
            <a:extLst>
              <a:ext uri="{FF2B5EF4-FFF2-40B4-BE49-F238E27FC236}">
                <a16:creationId xmlns:a16="http://schemas.microsoft.com/office/drawing/2014/main" id="{DA38F5A8-9F2D-4CD0-BFE7-B4C49BFC0386}"/>
              </a:ext>
            </a:extLst>
          </p:cNvPr>
          <p:cNvSpPr>
            <a:spLocks noGrp="1" noChangeArrowheads="1"/>
          </p:cNvSpPr>
          <p:nvPr>
            <p:ph type="body" idx="1"/>
          </p:nvPr>
        </p:nvSpPr>
        <p:spPr>
          <a:xfrm>
            <a:off x="788277" y="1125538"/>
            <a:ext cx="10142482" cy="5543550"/>
          </a:xfrm>
        </p:spPr>
        <p:txBody>
          <a:bodyPr/>
          <a:lstStyle/>
          <a:p>
            <a:pPr eaLnBrk="1" hangingPunct="1">
              <a:lnSpc>
                <a:spcPct val="100000"/>
              </a:lnSpc>
            </a:pPr>
            <a:r>
              <a:rPr lang="en-GB" altLang="cs-CZ" sz="2400" b="1" dirty="0"/>
              <a:t>Solid</a:t>
            </a:r>
            <a:r>
              <a:rPr lang="cs-CZ" altLang="cs-CZ" sz="2400" b="1" dirty="0"/>
              <a:t> l.</a:t>
            </a:r>
            <a:r>
              <a:rPr lang="en-GB" altLang="cs-CZ" sz="2400" dirty="0"/>
              <a:t> (compact, semiconductor): ruby laser (694</a:t>
            </a:r>
            <a:r>
              <a:rPr lang="cs-CZ" altLang="cs-CZ" sz="2400" dirty="0"/>
              <a:t>.</a:t>
            </a:r>
            <a:r>
              <a:rPr lang="en-GB" altLang="cs-CZ" sz="2400" dirty="0"/>
              <a:t>3 nm), neodymium (1</a:t>
            </a:r>
            <a:r>
              <a:rPr lang="cs-CZ" altLang="cs-CZ" sz="2400" dirty="0"/>
              <a:t>.</a:t>
            </a:r>
            <a:r>
              <a:rPr lang="en-GB" altLang="cs-CZ" sz="2400" dirty="0"/>
              <a:t>06 µm), </a:t>
            </a:r>
            <a:endParaRPr lang="cs-CZ" altLang="cs-CZ" sz="2400" dirty="0"/>
          </a:p>
          <a:p>
            <a:pPr eaLnBrk="1" hangingPunct="1">
              <a:lnSpc>
                <a:spcPct val="100000"/>
              </a:lnSpc>
            </a:pPr>
            <a:r>
              <a:rPr lang="cs-CZ" altLang="cs-CZ" sz="2400" b="1" dirty="0"/>
              <a:t>S</a:t>
            </a:r>
            <a:r>
              <a:rPr lang="en-GB" altLang="cs-CZ" sz="2400" b="1" dirty="0" err="1"/>
              <a:t>emiconductor</a:t>
            </a:r>
            <a:r>
              <a:rPr lang="cs-CZ" altLang="cs-CZ" sz="2400" b="1" dirty="0"/>
              <a:t> l.</a:t>
            </a:r>
            <a:r>
              <a:rPr lang="en-GB" altLang="cs-CZ" sz="2400" b="1" dirty="0"/>
              <a:t> </a:t>
            </a:r>
            <a:r>
              <a:rPr lang="en-GB" altLang="cs-CZ" sz="2400" dirty="0"/>
              <a:t>– based on the principle of electroluminescence. </a:t>
            </a:r>
            <a:endParaRPr lang="en-GB" altLang="cs-CZ" sz="2400" b="1" dirty="0"/>
          </a:p>
          <a:p>
            <a:pPr eaLnBrk="1" hangingPunct="1">
              <a:lnSpc>
                <a:spcPct val="100000"/>
              </a:lnSpc>
            </a:pPr>
            <a:r>
              <a:rPr lang="en-GB" altLang="cs-CZ" sz="2400" b="1" dirty="0"/>
              <a:t>Liquid</a:t>
            </a:r>
            <a:r>
              <a:rPr lang="cs-CZ" altLang="cs-CZ" sz="2400" b="1" dirty="0"/>
              <a:t> l.</a:t>
            </a:r>
            <a:r>
              <a:rPr lang="en-GB" altLang="cs-CZ" sz="2400" dirty="0"/>
              <a:t> An organic dye solution is used as active medium. Advantage: can be tuned to different wavelengths</a:t>
            </a:r>
            <a:r>
              <a:rPr lang="cs-CZ" altLang="cs-CZ" sz="2400" dirty="0"/>
              <a:t> (</a:t>
            </a:r>
            <a:r>
              <a:rPr lang="cs-CZ" altLang="cs-CZ" sz="2400" dirty="0" err="1"/>
              <a:t>from</a:t>
            </a:r>
            <a:r>
              <a:rPr lang="en-GB" altLang="cs-CZ" sz="2400" dirty="0"/>
              <a:t> near IR, </a:t>
            </a:r>
            <a:r>
              <a:rPr lang="cs-CZ" altLang="cs-CZ" sz="2400" dirty="0"/>
              <a:t>VIS</a:t>
            </a:r>
            <a:r>
              <a:rPr lang="en-GB" altLang="cs-CZ" sz="2400" dirty="0"/>
              <a:t> </a:t>
            </a:r>
            <a:r>
              <a:rPr lang="cs-CZ" altLang="cs-CZ" sz="2400" dirty="0"/>
              <a:t>to</a:t>
            </a:r>
            <a:r>
              <a:rPr lang="en-GB" altLang="cs-CZ" sz="2400" dirty="0"/>
              <a:t> UV range</a:t>
            </a:r>
            <a:r>
              <a:rPr lang="cs-CZ" altLang="cs-CZ" sz="2400" dirty="0"/>
              <a:t>)</a:t>
            </a:r>
            <a:r>
              <a:rPr lang="en-GB" altLang="cs-CZ" sz="2400" dirty="0"/>
              <a:t>.</a:t>
            </a:r>
            <a:endParaRPr lang="en-GB" altLang="cs-CZ" sz="2400" b="1" dirty="0"/>
          </a:p>
          <a:p>
            <a:pPr eaLnBrk="1" hangingPunct="1">
              <a:lnSpc>
                <a:spcPct val="100000"/>
              </a:lnSpc>
            </a:pPr>
            <a:r>
              <a:rPr lang="en-GB" altLang="cs-CZ" sz="2400" b="1" dirty="0"/>
              <a:t>Gaseous</a:t>
            </a:r>
            <a:r>
              <a:rPr lang="cs-CZ" altLang="cs-CZ" sz="2400" b="1" dirty="0"/>
              <a:t> l.</a:t>
            </a:r>
            <a:r>
              <a:rPr lang="en-GB" altLang="cs-CZ" sz="2400" dirty="0"/>
              <a:t>. Important for medicine. Helium-neon laser (1</a:t>
            </a:r>
            <a:r>
              <a:rPr lang="cs-CZ" altLang="cs-CZ" sz="2400" dirty="0"/>
              <a:t>.</a:t>
            </a:r>
            <a:r>
              <a:rPr lang="en-GB" altLang="cs-CZ" sz="2400" dirty="0"/>
              <a:t>06 µm) and ion lasers (argon and krypton). CO</a:t>
            </a:r>
            <a:r>
              <a:rPr lang="en-GB" altLang="cs-CZ" sz="2400" baseline="-25000" dirty="0"/>
              <a:t>2</a:t>
            </a:r>
            <a:r>
              <a:rPr lang="en-GB" altLang="cs-CZ" sz="2400" dirty="0"/>
              <a:t>-N</a:t>
            </a:r>
            <a:r>
              <a:rPr lang="en-GB" altLang="cs-CZ" sz="2400" baseline="-25000" dirty="0"/>
              <a:t>2</a:t>
            </a:r>
            <a:r>
              <a:rPr lang="en-GB" altLang="cs-CZ" sz="2400" dirty="0"/>
              <a:t>-He-laser etc. </a:t>
            </a:r>
            <a:endParaRPr lang="en-GB" altLang="cs-CZ" sz="2400" b="1" dirty="0"/>
          </a:p>
          <a:p>
            <a:pPr eaLnBrk="1" hangingPunct="1">
              <a:lnSpc>
                <a:spcPct val="100000"/>
              </a:lnSpc>
            </a:pPr>
            <a:r>
              <a:rPr lang="cs-CZ" altLang="cs-CZ" sz="2400" dirty="0"/>
              <a:t>P</a:t>
            </a:r>
            <a:r>
              <a:rPr lang="en-GB" altLang="cs-CZ" sz="2400" dirty="0" err="1"/>
              <a:t>lasma</a:t>
            </a:r>
            <a:r>
              <a:rPr lang="en-GB" altLang="cs-CZ" sz="2400" dirty="0"/>
              <a:t> l. Active medium is plasma, fully ionised carbon – irradiates soft X-rays. </a:t>
            </a:r>
            <a:endParaRPr lang="cs-CZ" altLang="cs-CZ" sz="2400" dirty="0"/>
          </a:p>
          <a:p>
            <a:pPr eaLnBrk="1" hangingPunct="1">
              <a:lnSpc>
                <a:spcPct val="100000"/>
              </a:lnSpc>
            </a:pPr>
            <a:r>
              <a:rPr lang="en-GB" altLang="cs-CZ" sz="2400" dirty="0"/>
              <a:t>Lasers can operate in two modes:</a:t>
            </a:r>
            <a:r>
              <a:rPr lang="cs-CZ" altLang="cs-CZ" sz="2400" dirty="0"/>
              <a:t> </a:t>
            </a:r>
            <a:r>
              <a:rPr lang="en-GB" altLang="cs-CZ" sz="2400" b="1" dirty="0"/>
              <a:t>continuous</a:t>
            </a:r>
            <a:r>
              <a:rPr lang="cs-CZ" altLang="cs-CZ" sz="2400" b="1" dirty="0"/>
              <a:t> </a:t>
            </a:r>
            <a:r>
              <a:rPr lang="cs-CZ" altLang="cs-CZ" sz="2400" dirty="0"/>
              <a:t>and</a:t>
            </a:r>
            <a:r>
              <a:rPr lang="cs-CZ" altLang="cs-CZ" sz="2400" b="1" dirty="0"/>
              <a:t> </a:t>
            </a:r>
            <a:r>
              <a:rPr lang="en-GB" altLang="cs-CZ" sz="2400" b="1" dirty="0"/>
              <a:t>pulsed</a:t>
            </a:r>
          </a:p>
          <a:p>
            <a:pPr eaLnBrk="1" hangingPunct="1">
              <a:lnSpc>
                <a:spcPct val="100000"/>
              </a:lnSpc>
            </a:pPr>
            <a:r>
              <a:rPr lang="en-GB" altLang="cs-CZ" sz="2400" dirty="0"/>
              <a:t>Laser power ranges from 10</a:t>
            </a:r>
            <a:r>
              <a:rPr lang="en-GB" altLang="cs-CZ" sz="2400" baseline="30000" dirty="0"/>
              <a:t>-3</a:t>
            </a:r>
            <a:r>
              <a:rPr lang="en-GB" altLang="cs-CZ" sz="2400" dirty="0"/>
              <a:t> to 10</a:t>
            </a:r>
            <a:r>
              <a:rPr lang="en-GB" altLang="cs-CZ" sz="2400" baseline="30000" dirty="0"/>
              <a:t>4</a:t>
            </a:r>
            <a:r>
              <a:rPr lang="en-GB" altLang="cs-CZ" sz="2400" dirty="0"/>
              <a:t> W. Low-power lasers (soft-lasers) are used mainly in physical therapy. High-power lasers are used as surgical tools (laser scalpel).</a:t>
            </a:r>
          </a:p>
        </p:txBody>
      </p:sp>
    </p:spTree>
    <p:extLst>
      <p:ext uri="{BB962C8B-B14F-4D97-AF65-F5344CB8AC3E}">
        <p14:creationId xmlns:p14="http://schemas.microsoft.com/office/powerpoint/2010/main" val="3471462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214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21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214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6214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6214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62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číslo snímku 5">
            <a:extLst>
              <a:ext uri="{FF2B5EF4-FFF2-40B4-BE49-F238E27FC236}">
                <a16:creationId xmlns:a16="http://schemas.microsoft.com/office/drawing/2014/main" id="{93B9C236-9045-4F38-910A-A336AE26725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F244164-BA5E-4484-A39F-96E0EA0BFB4B}" type="slidenum">
              <a:rPr lang="cs-CZ" altLang="cs-CZ" sz="1400"/>
              <a:pPr>
                <a:spcBef>
                  <a:spcPct val="0"/>
                </a:spcBef>
                <a:buFontTx/>
                <a:buNone/>
              </a:pPr>
              <a:t>21</a:t>
            </a:fld>
            <a:endParaRPr lang="cs-CZ" altLang="cs-CZ" sz="1400"/>
          </a:p>
        </p:txBody>
      </p:sp>
      <p:sp>
        <p:nvSpPr>
          <p:cNvPr id="47107" name="Rectangle 2">
            <a:extLst>
              <a:ext uri="{FF2B5EF4-FFF2-40B4-BE49-F238E27FC236}">
                <a16:creationId xmlns:a16="http://schemas.microsoft.com/office/drawing/2014/main" id="{4E0FA627-C754-4B9E-A4B1-549C6B419293}"/>
              </a:ext>
            </a:extLst>
          </p:cNvPr>
          <p:cNvSpPr>
            <a:spLocks noGrp="1" noChangeArrowheads="1"/>
          </p:cNvSpPr>
          <p:nvPr>
            <p:ph type="title"/>
          </p:nvPr>
        </p:nvSpPr>
        <p:spPr>
          <a:xfrm>
            <a:off x="740979" y="264128"/>
            <a:ext cx="6353504" cy="629251"/>
          </a:xfrm>
        </p:spPr>
        <p:txBody>
          <a:bodyPr/>
          <a:lstStyle/>
          <a:p>
            <a:pPr eaLnBrk="1" hangingPunct="1"/>
            <a:r>
              <a:rPr lang="en-GB" altLang="cs-CZ" dirty="0"/>
              <a:t>Effects of laser radiation</a:t>
            </a:r>
          </a:p>
        </p:txBody>
      </p:sp>
      <p:sp>
        <p:nvSpPr>
          <p:cNvPr id="264195" name="Rectangle 3">
            <a:extLst>
              <a:ext uri="{FF2B5EF4-FFF2-40B4-BE49-F238E27FC236}">
                <a16:creationId xmlns:a16="http://schemas.microsoft.com/office/drawing/2014/main" id="{66898B0E-517B-4FC2-AB07-F32179CC2F22}"/>
              </a:ext>
            </a:extLst>
          </p:cNvPr>
          <p:cNvSpPr>
            <a:spLocks noGrp="1" noChangeArrowheads="1"/>
          </p:cNvSpPr>
          <p:nvPr>
            <p:ph type="body" idx="1"/>
          </p:nvPr>
        </p:nvSpPr>
        <p:spPr>
          <a:xfrm>
            <a:off x="567559" y="1268414"/>
            <a:ext cx="10363200" cy="5329237"/>
          </a:xfrm>
        </p:spPr>
        <p:txBody>
          <a:bodyPr/>
          <a:lstStyle/>
          <a:p>
            <a:pPr eaLnBrk="1" hangingPunct="1">
              <a:lnSpc>
                <a:spcPct val="100000"/>
              </a:lnSpc>
            </a:pPr>
            <a:r>
              <a:rPr lang="en-GB" altLang="cs-CZ" sz="2200" dirty="0"/>
              <a:t>Laser light is </a:t>
            </a:r>
            <a:r>
              <a:rPr lang="en-GB" altLang="cs-CZ" sz="2200" b="1" dirty="0"/>
              <a:t>monochromatic</a:t>
            </a:r>
            <a:r>
              <a:rPr lang="en-GB" altLang="cs-CZ" sz="2200" dirty="0"/>
              <a:t> and </a:t>
            </a:r>
            <a:r>
              <a:rPr lang="en-GB" altLang="cs-CZ" sz="2200" b="1" dirty="0"/>
              <a:t>coherent</a:t>
            </a:r>
            <a:r>
              <a:rPr lang="en-GB" altLang="cs-CZ" sz="2200" dirty="0"/>
              <a:t>. This allows us to concentrate the laser beam on a small area and to reach a high output density, that makes this surgical instrument useful even in microsurgery. The laser beam can be guided by mirrors, lenses, or optical fibres. Photons are absorbed in the surface layers of tissues. </a:t>
            </a:r>
          </a:p>
          <a:p>
            <a:pPr eaLnBrk="1" hangingPunct="1">
              <a:lnSpc>
                <a:spcPct val="100000"/>
              </a:lnSpc>
            </a:pPr>
            <a:r>
              <a:rPr lang="en-GB" altLang="cs-CZ" sz="2200" b="1" dirty="0"/>
              <a:t>Thermal effects </a:t>
            </a:r>
            <a:r>
              <a:rPr lang="en-GB" altLang="cs-CZ" sz="2200" dirty="0"/>
              <a:t>depend on the power density of light and its wavelength. They are exploited mainly in surgery and microsurgery. </a:t>
            </a:r>
            <a:r>
              <a:rPr lang="en-GB" altLang="cs-CZ" sz="2200" b="1" dirty="0"/>
              <a:t>Non-thermal effects </a:t>
            </a:r>
            <a:r>
              <a:rPr lang="en-GB" altLang="cs-CZ" sz="2200" dirty="0"/>
              <a:t>are typical for soft-lasers, they depend little on the wavelength – based </a:t>
            </a:r>
            <a:r>
              <a:rPr lang="cs-CZ" altLang="cs-CZ" sz="2200" dirty="0" err="1"/>
              <a:t>perhaps</a:t>
            </a:r>
            <a:r>
              <a:rPr lang="cs-CZ" altLang="cs-CZ" sz="2200" dirty="0"/>
              <a:t> </a:t>
            </a:r>
            <a:r>
              <a:rPr lang="en-GB" altLang="cs-CZ" sz="2200" dirty="0"/>
              <a:t>on a molecular action mechanism (action on enzymes of the respiratory chain, enhancement of mitochondrial DNA replication, enhancement of enzyme activity). Membrane potentials are also affected, possibly due to changes in membrane permeability for  Na</a:t>
            </a:r>
            <a:r>
              <a:rPr lang="en-GB" altLang="cs-CZ" sz="2200" baseline="30000" dirty="0"/>
              <a:t>+</a:t>
            </a:r>
            <a:r>
              <a:rPr lang="en-GB" altLang="cs-CZ" sz="2200" dirty="0"/>
              <a:t>, K</a:t>
            </a:r>
            <a:r>
              <a:rPr lang="en-GB" altLang="cs-CZ" sz="2200" baseline="30000" dirty="0"/>
              <a:t>+</a:t>
            </a:r>
            <a:r>
              <a:rPr lang="en-GB" altLang="cs-CZ" sz="2200" dirty="0"/>
              <a:t> a Ca</a:t>
            </a:r>
            <a:r>
              <a:rPr lang="en-GB" altLang="cs-CZ" sz="2200" baseline="30000" dirty="0"/>
              <a:t>++ </a:t>
            </a:r>
            <a:r>
              <a:rPr lang="en-GB" altLang="cs-CZ" sz="2200" dirty="0"/>
              <a:t>ions. </a:t>
            </a:r>
          </a:p>
          <a:p>
            <a:pPr eaLnBrk="1" hangingPunct="1">
              <a:lnSpc>
                <a:spcPct val="100000"/>
              </a:lnSpc>
            </a:pPr>
            <a:r>
              <a:rPr lang="en-GB" altLang="cs-CZ" sz="2200" dirty="0"/>
              <a:t>Laser light also has a </a:t>
            </a:r>
            <a:r>
              <a:rPr lang="en-GB" altLang="cs-CZ" sz="2200" b="1" dirty="0"/>
              <a:t>photodynamic effect </a:t>
            </a:r>
            <a:r>
              <a:rPr lang="en-GB" altLang="cs-CZ" sz="2200" dirty="0"/>
              <a:t>– chemical changes of inactive substances irradiated by laser light of certain wavelength can lead to formation of biologically active (cytotoxic) derivatives.</a:t>
            </a:r>
          </a:p>
        </p:txBody>
      </p:sp>
    </p:spTree>
    <p:extLst>
      <p:ext uri="{BB962C8B-B14F-4D97-AF65-F5344CB8AC3E}">
        <p14:creationId xmlns:p14="http://schemas.microsoft.com/office/powerpoint/2010/main" val="17142248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419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41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číslo snímku 5">
            <a:extLst>
              <a:ext uri="{FF2B5EF4-FFF2-40B4-BE49-F238E27FC236}">
                <a16:creationId xmlns:a16="http://schemas.microsoft.com/office/drawing/2014/main" id="{AAFF8B61-C109-4C2D-B634-4059F0C3A5E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94B9EFE-E049-4349-910A-3242649715B2}" type="slidenum">
              <a:rPr lang="cs-CZ" altLang="cs-CZ" sz="1400"/>
              <a:pPr>
                <a:spcBef>
                  <a:spcPct val="0"/>
                </a:spcBef>
                <a:buFontTx/>
                <a:buNone/>
              </a:pPr>
              <a:t>22</a:t>
            </a:fld>
            <a:endParaRPr lang="cs-CZ" altLang="cs-CZ" sz="1400"/>
          </a:p>
        </p:txBody>
      </p:sp>
      <p:sp>
        <p:nvSpPr>
          <p:cNvPr id="49155" name="Rectangle 2">
            <a:extLst>
              <a:ext uri="{FF2B5EF4-FFF2-40B4-BE49-F238E27FC236}">
                <a16:creationId xmlns:a16="http://schemas.microsoft.com/office/drawing/2014/main" id="{3ED1AB0C-166B-4C96-A342-8D5D2F5BDE2E}"/>
              </a:ext>
            </a:extLst>
          </p:cNvPr>
          <p:cNvSpPr>
            <a:spLocks noGrp="1" noChangeArrowheads="1"/>
          </p:cNvSpPr>
          <p:nvPr>
            <p:ph type="title"/>
          </p:nvPr>
        </p:nvSpPr>
        <p:spPr>
          <a:xfrm>
            <a:off x="536029" y="333375"/>
            <a:ext cx="5812220" cy="538984"/>
          </a:xfrm>
        </p:spPr>
        <p:txBody>
          <a:bodyPr/>
          <a:lstStyle/>
          <a:p>
            <a:pPr eaLnBrk="1" hangingPunct="1"/>
            <a:r>
              <a:rPr lang="cs-CZ" altLang="cs-CZ" dirty="0"/>
              <a:t>Laser </a:t>
            </a:r>
            <a:r>
              <a:rPr lang="cs-CZ" altLang="cs-CZ" dirty="0" err="1"/>
              <a:t>therapy</a:t>
            </a:r>
            <a:r>
              <a:rPr lang="cs-CZ" altLang="cs-CZ" dirty="0"/>
              <a:t> –</a:t>
            </a:r>
            <a:r>
              <a:rPr lang="en-US" altLang="cs-CZ" dirty="0"/>
              <a:t> S</a:t>
            </a:r>
            <a:r>
              <a:rPr lang="cs-CZ" altLang="cs-CZ" dirty="0" err="1"/>
              <a:t>afety</a:t>
            </a:r>
            <a:endParaRPr lang="cs-CZ" altLang="cs-CZ" dirty="0"/>
          </a:p>
        </p:txBody>
      </p:sp>
      <p:sp>
        <p:nvSpPr>
          <p:cNvPr id="49156" name="Rectangle 3">
            <a:extLst>
              <a:ext uri="{FF2B5EF4-FFF2-40B4-BE49-F238E27FC236}">
                <a16:creationId xmlns:a16="http://schemas.microsoft.com/office/drawing/2014/main" id="{F935333F-6434-438B-9C78-D28D8EEB3D6F}"/>
              </a:ext>
            </a:extLst>
          </p:cNvPr>
          <p:cNvSpPr>
            <a:spLocks noGrp="1" noChangeArrowheads="1"/>
          </p:cNvSpPr>
          <p:nvPr>
            <p:ph type="body" idx="1"/>
          </p:nvPr>
        </p:nvSpPr>
        <p:spPr>
          <a:xfrm>
            <a:off x="588579" y="2060576"/>
            <a:ext cx="10468304" cy="4392613"/>
          </a:xfrm>
        </p:spPr>
        <p:txBody>
          <a:bodyPr/>
          <a:lstStyle/>
          <a:p>
            <a:pPr eaLnBrk="1" hangingPunct="1">
              <a:lnSpc>
                <a:spcPct val="100000"/>
              </a:lnSpc>
            </a:pPr>
            <a:r>
              <a:rPr lang="en-GB" altLang="cs-CZ" sz="2400" dirty="0"/>
              <a:t>In </a:t>
            </a:r>
            <a:r>
              <a:rPr lang="en-GB" altLang="cs-CZ" sz="2400" b="1" dirty="0"/>
              <a:t>non-invasive phototherapy,</a:t>
            </a:r>
            <a:r>
              <a:rPr lang="en-GB" altLang="cs-CZ" sz="2400" dirty="0"/>
              <a:t> powers below 500 </a:t>
            </a:r>
            <a:r>
              <a:rPr lang="en-GB" altLang="cs-CZ" sz="2400" dirty="0" err="1"/>
              <a:t>mW</a:t>
            </a:r>
            <a:r>
              <a:rPr lang="en-GB" altLang="cs-CZ" sz="2400" dirty="0"/>
              <a:t> are used. Classes of lasers used are:</a:t>
            </a:r>
            <a:r>
              <a:rPr lang="en-GB" altLang="cs-CZ" sz="2800" dirty="0"/>
              <a:t> </a:t>
            </a:r>
            <a:endParaRPr lang="cs-CZ" altLang="cs-CZ" sz="2800" dirty="0"/>
          </a:p>
          <a:p>
            <a:pPr eaLnBrk="1" hangingPunct="1">
              <a:lnSpc>
                <a:spcPct val="100000"/>
              </a:lnSpc>
              <a:buFont typeface="Wingdings" panose="05000000000000000000" pitchFamily="2" charset="2"/>
              <a:buNone/>
            </a:pPr>
            <a:endParaRPr lang="en-GB" altLang="cs-CZ" sz="900" dirty="0"/>
          </a:p>
          <a:p>
            <a:pPr lvl="1" eaLnBrk="1" hangingPunct="1"/>
            <a:r>
              <a:rPr lang="en-GB" altLang="cs-CZ" sz="2000" dirty="0"/>
              <a:t>II (power up to 1 </a:t>
            </a:r>
            <a:r>
              <a:rPr lang="en-GB" altLang="cs-CZ" sz="2000" dirty="0" err="1"/>
              <a:t>mW</a:t>
            </a:r>
            <a:r>
              <a:rPr lang="en-GB" altLang="cs-CZ" sz="2000" dirty="0"/>
              <a:t>), </a:t>
            </a:r>
          </a:p>
          <a:p>
            <a:pPr lvl="1" eaLnBrk="1" hangingPunct="1"/>
            <a:r>
              <a:rPr lang="en-GB" altLang="cs-CZ" sz="2000" dirty="0"/>
              <a:t>IIIa (power up to 5 </a:t>
            </a:r>
            <a:r>
              <a:rPr lang="en-GB" altLang="cs-CZ" sz="2000" dirty="0" err="1"/>
              <a:t>mW</a:t>
            </a:r>
            <a:r>
              <a:rPr lang="en-GB" altLang="cs-CZ" sz="2000" dirty="0"/>
              <a:t>)</a:t>
            </a:r>
          </a:p>
          <a:p>
            <a:pPr lvl="1" eaLnBrk="1" hangingPunct="1"/>
            <a:r>
              <a:rPr lang="en-GB" altLang="cs-CZ" sz="2000" dirty="0" err="1"/>
              <a:t>IIIb</a:t>
            </a:r>
            <a:r>
              <a:rPr lang="en-GB" altLang="cs-CZ" sz="2000" dirty="0"/>
              <a:t> (power up to 500 </a:t>
            </a:r>
            <a:r>
              <a:rPr lang="en-GB" altLang="cs-CZ" sz="2000" dirty="0" err="1"/>
              <a:t>mW</a:t>
            </a:r>
            <a:r>
              <a:rPr lang="en-GB" altLang="cs-CZ" sz="2000" dirty="0"/>
              <a:t>). </a:t>
            </a:r>
            <a:endParaRPr lang="cs-CZ" altLang="cs-CZ" sz="2000" dirty="0"/>
          </a:p>
          <a:p>
            <a:pPr lvl="1" eaLnBrk="1" hangingPunct="1">
              <a:buFontTx/>
              <a:buNone/>
            </a:pPr>
            <a:endParaRPr lang="en-GB" altLang="cs-CZ" sz="900" dirty="0"/>
          </a:p>
          <a:p>
            <a:pPr eaLnBrk="1" hangingPunct="1">
              <a:lnSpc>
                <a:spcPct val="100000"/>
              </a:lnSpc>
            </a:pPr>
            <a:r>
              <a:rPr lang="en-GB" altLang="cs-CZ" sz="2400" dirty="0"/>
              <a:t>Surgery: Power lasers IV are used</a:t>
            </a:r>
            <a:endParaRPr lang="cs-CZ" altLang="cs-CZ" sz="2400" dirty="0"/>
          </a:p>
          <a:p>
            <a:pPr eaLnBrk="1" hangingPunct="1">
              <a:lnSpc>
                <a:spcPct val="100000"/>
              </a:lnSpc>
              <a:buFont typeface="Wingdings" panose="05000000000000000000" pitchFamily="2" charset="2"/>
              <a:buNone/>
            </a:pPr>
            <a:endParaRPr lang="en-GB" altLang="cs-CZ" sz="900" dirty="0"/>
          </a:p>
          <a:p>
            <a:pPr eaLnBrk="1" hangingPunct="1">
              <a:lnSpc>
                <a:spcPct val="100000"/>
              </a:lnSpc>
            </a:pPr>
            <a:r>
              <a:rPr lang="en-GB" altLang="cs-CZ" sz="2400" b="1" dirty="0"/>
              <a:t>Safety:</a:t>
            </a:r>
            <a:r>
              <a:rPr lang="en-GB" altLang="cs-CZ" sz="2400" dirty="0"/>
              <a:t> </a:t>
            </a:r>
            <a:endParaRPr lang="cs-CZ" altLang="cs-CZ" sz="2400" dirty="0"/>
          </a:p>
          <a:p>
            <a:pPr eaLnBrk="1" hangingPunct="1">
              <a:lnSpc>
                <a:spcPct val="100000"/>
              </a:lnSpc>
              <a:buFont typeface="Wingdings" panose="05000000000000000000" pitchFamily="2" charset="2"/>
              <a:buNone/>
            </a:pPr>
            <a:endParaRPr lang="en-GB" altLang="cs-CZ" sz="900" dirty="0"/>
          </a:p>
          <a:p>
            <a:pPr lvl="1" eaLnBrk="1" hangingPunct="1"/>
            <a:r>
              <a:rPr lang="en-GB" altLang="cs-CZ" sz="2000" dirty="0"/>
              <a:t>Labels placed on lasers must state class, </a:t>
            </a:r>
          </a:p>
          <a:p>
            <a:pPr lvl="1" eaLnBrk="1" hangingPunct="1"/>
            <a:r>
              <a:rPr lang="en-GB" altLang="cs-CZ" sz="2000" dirty="0"/>
              <a:t>from </a:t>
            </a:r>
            <a:r>
              <a:rPr lang="en-GB" altLang="cs-CZ" sz="2000" dirty="0" err="1"/>
              <a:t>IIIb</a:t>
            </a:r>
            <a:r>
              <a:rPr lang="en-GB" altLang="cs-CZ" sz="2000" dirty="0"/>
              <a:t> also warning on eye damage by focussed beam</a:t>
            </a:r>
          </a:p>
          <a:p>
            <a:pPr lvl="1" eaLnBrk="1" hangingPunct="1"/>
            <a:r>
              <a:rPr lang="en-GB" altLang="cs-CZ" sz="2000" dirty="0"/>
              <a:t>Medical staff as well as the patient must wear goggles absorbing laser light of given wavelength.</a:t>
            </a:r>
          </a:p>
        </p:txBody>
      </p:sp>
      <p:pic>
        <p:nvPicPr>
          <p:cNvPr id="49157" name="Picture 5" descr="Care and handling">
            <a:extLst>
              <a:ext uri="{FF2B5EF4-FFF2-40B4-BE49-F238E27FC236}">
                <a16:creationId xmlns:a16="http://schemas.microsoft.com/office/drawing/2014/main" id="{FCB9D2EF-3651-4D04-8128-301315C9AA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4072" y="328139"/>
            <a:ext cx="24765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382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číslo snímku 5">
            <a:extLst>
              <a:ext uri="{FF2B5EF4-FFF2-40B4-BE49-F238E27FC236}">
                <a16:creationId xmlns:a16="http://schemas.microsoft.com/office/drawing/2014/main" id="{376C9C05-517F-438A-8C37-A858357E52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4C98300-5312-4048-96D5-35461AEF27AC}" type="slidenum">
              <a:rPr lang="cs-CZ" altLang="cs-CZ" sz="1400"/>
              <a:pPr>
                <a:spcBef>
                  <a:spcPct val="0"/>
                </a:spcBef>
                <a:buFontTx/>
                <a:buNone/>
              </a:pPr>
              <a:t>23</a:t>
            </a:fld>
            <a:endParaRPr lang="cs-CZ" altLang="cs-CZ" sz="1400"/>
          </a:p>
        </p:txBody>
      </p:sp>
      <p:sp>
        <p:nvSpPr>
          <p:cNvPr id="51203" name="Rectangle 2">
            <a:extLst>
              <a:ext uri="{FF2B5EF4-FFF2-40B4-BE49-F238E27FC236}">
                <a16:creationId xmlns:a16="http://schemas.microsoft.com/office/drawing/2014/main" id="{CF113A32-6B5F-4EFE-8864-C7072899744E}"/>
              </a:ext>
            </a:extLst>
          </p:cNvPr>
          <p:cNvSpPr>
            <a:spLocks noGrp="1" noChangeArrowheads="1"/>
          </p:cNvSpPr>
          <p:nvPr>
            <p:ph type="title"/>
          </p:nvPr>
        </p:nvSpPr>
        <p:spPr>
          <a:xfrm>
            <a:off x="720000" y="720000"/>
            <a:ext cx="4661297" cy="451576"/>
          </a:xfrm>
        </p:spPr>
        <p:txBody>
          <a:bodyPr/>
          <a:lstStyle/>
          <a:p>
            <a:pPr eaLnBrk="1" hangingPunct="1"/>
            <a:r>
              <a:rPr lang="cs-CZ" altLang="cs-CZ" dirty="0"/>
              <a:t>Soft-laser </a:t>
            </a:r>
            <a:r>
              <a:rPr lang="cs-CZ" altLang="cs-CZ" dirty="0" err="1"/>
              <a:t>therapy</a:t>
            </a:r>
            <a:endParaRPr lang="cs-CZ" altLang="cs-CZ" dirty="0"/>
          </a:p>
        </p:txBody>
      </p:sp>
      <p:sp>
        <p:nvSpPr>
          <p:cNvPr id="51204" name="Rectangle 3">
            <a:extLst>
              <a:ext uri="{FF2B5EF4-FFF2-40B4-BE49-F238E27FC236}">
                <a16:creationId xmlns:a16="http://schemas.microsoft.com/office/drawing/2014/main" id="{66384FF3-D5B5-4B9D-B2B3-83D86CD552CE}"/>
              </a:ext>
            </a:extLst>
          </p:cNvPr>
          <p:cNvSpPr>
            <a:spLocks noGrp="1" noChangeArrowheads="1"/>
          </p:cNvSpPr>
          <p:nvPr>
            <p:ph type="body" idx="1"/>
          </p:nvPr>
        </p:nvSpPr>
        <p:spPr>
          <a:xfrm>
            <a:off x="1145628" y="1916113"/>
            <a:ext cx="9595944" cy="4392612"/>
          </a:xfrm>
        </p:spPr>
        <p:txBody>
          <a:bodyPr/>
          <a:lstStyle/>
          <a:p>
            <a:pPr eaLnBrk="1" hangingPunct="1">
              <a:lnSpc>
                <a:spcPct val="100000"/>
              </a:lnSpc>
            </a:pPr>
            <a:r>
              <a:rPr lang="en-GB" altLang="cs-CZ" sz="2800" dirty="0"/>
              <a:t>Surface applications – short wavelength, deep applications – long wavelength (near IR).</a:t>
            </a:r>
          </a:p>
          <a:p>
            <a:pPr eaLnBrk="1" hangingPunct="1">
              <a:lnSpc>
                <a:spcPct val="100000"/>
              </a:lnSpc>
            </a:pPr>
            <a:r>
              <a:rPr lang="en-GB" altLang="cs-CZ" sz="2800" i="1" dirty="0"/>
              <a:t>laser pens </a:t>
            </a:r>
            <a:r>
              <a:rPr lang="en-GB" altLang="cs-CZ" sz="2800" dirty="0"/>
              <a:t>are the simplest devices, based on laser diodes, fed by batteries, constant power setting. </a:t>
            </a:r>
            <a:endParaRPr lang="en-GB" altLang="cs-CZ" sz="2800" b="1" dirty="0"/>
          </a:p>
          <a:p>
            <a:pPr eaLnBrk="1" hangingPunct="1">
              <a:lnSpc>
                <a:spcPct val="100000"/>
              </a:lnSpc>
            </a:pPr>
            <a:r>
              <a:rPr lang="en-GB" altLang="cs-CZ" sz="2800" b="1" dirty="0"/>
              <a:t>Small lasers</a:t>
            </a:r>
            <a:r>
              <a:rPr lang="en-GB" altLang="cs-CZ" sz="2800" dirty="0"/>
              <a:t> (pocket) with exchangeable probe, different frequency modes are possible. </a:t>
            </a:r>
            <a:endParaRPr lang="en-GB" altLang="cs-CZ" sz="2800" b="1" dirty="0"/>
          </a:p>
          <a:p>
            <a:pPr eaLnBrk="1" hangingPunct="1">
              <a:lnSpc>
                <a:spcPct val="100000"/>
              </a:lnSpc>
            </a:pPr>
            <a:r>
              <a:rPr lang="en-GB" altLang="cs-CZ" sz="2800" b="1" dirty="0"/>
              <a:t>Tabletop lasers</a:t>
            </a:r>
            <a:r>
              <a:rPr lang="en-GB" altLang="cs-CZ" sz="2800" dirty="0"/>
              <a:t> – user comfort, many functions and applications. </a:t>
            </a:r>
          </a:p>
        </p:txBody>
      </p:sp>
    </p:spTree>
    <p:extLst>
      <p:ext uri="{BB962C8B-B14F-4D97-AF65-F5344CB8AC3E}">
        <p14:creationId xmlns:p14="http://schemas.microsoft.com/office/powerpoint/2010/main" val="2143332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číslo snímku 5">
            <a:extLst>
              <a:ext uri="{FF2B5EF4-FFF2-40B4-BE49-F238E27FC236}">
                <a16:creationId xmlns:a16="http://schemas.microsoft.com/office/drawing/2014/main" id="{B51BEEB1-96AA-4D72-8DB4-DA063199E26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8E95B3D-ED8A-4553-9E34-5ACF76A2550C}" type="slidenum">
              <a:rPr lang="cs-CZ" altLang="cs-CZ" sz="1400"/>
              <a:pPr>
                <a:spcBef>
                  <a:spcPct val="0"/>
                </a:spcBef>
                <a:buFontTx/>
                <a:buNone/>
              </a:pPr>
              <a:t>24</a:t>
            </a:fld>
            <a:endParaRPr lang="cs-CZ" altLang="cs-CZ" sz="1400"/>
          </a:p>
        </p:txBody>
      </p:sp>
      <p:pic>
        <p:nvPicPr>
          <p:cNvPr id="53251" name="Picture 7" descr="medius-laser">
            <a:extLst>
              <a:ext uri="{FF2B5EF4-FFF2-40B4-BE49-F238E27FC236}">
                <a16:creationId xmlns:a16="http://schemas.microsoft.com/office/drawing/2014/main" id="{281D59CC-BDA7-4C4A-80BE-08463D0561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439" y="3357563"/>
            <a:ext cx="388778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11" descr="mdlx_s">
            <a:hlinkClick r:id="rId4"/>
            <a:extLst>
              <a:ext uri="{FF2B5EF4-FFF2-40B4-BE49-F238E27FC236}">
                <a16:creationId xmlns:a16="http://schemas.microsoft.com/office/drawing/2014/main" id="{4551784E-15DB-427C-82E1-72CA4DDE9D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5188" y="333376"/>
            <a:ext cx="4056062"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xt Box 12">
            <a:extLst>
              <a:ext uri="{FF2B5EF4-FFF2-40B4-BE49-F238E27FC236}">
                <a16:creationId xmlns:a16="http://schemas.microsoft.com/office/drawing/2014/main" id="{4F5DF4D8-C6F7-4B74-A521-E94577F09E03}"/>
              </a:ext>
            </a:extLst>
          </p:cNvPr>
          <p:cNvSpPr txBox="1">
            <a:spLocks noChangeArrowheads="1"/>
          </p:cNvSpPr>
          <p:nvPr/>
        </p:nvSpPr>
        <p:spPr bwMode="auto">
          <a:xfrm>
            <a:off x="6167438" y="333375"/>
            <a:ext cx="2736850" cy="457200"/>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400"/>
              <a:t>Laser pen</a:t>
            </a:r>
            <a:endParaRPr lang="en-GB" altLang="cs-CZ" sz="2400"/>
          </a:p>
        </p:txBody>
      </p:sp>
      <p:sp>
        <p:nvSpPr>
          <p:cNvPr id="53254" name="Text Box 13">
            <a:extLst>
              <a:ext uri="{FF2B5EF4-FFF2-40B4-BE49-F238E27FC236}">
                <a16:creationId xmlns:a16="http://schemas.microsoft.com/office/drawing/2014/main" id="{CC59F1AD-206A-43F1-B3D3-FFC5AD5B4BE5}"/>
              </a:ext>
            </a:extLst>
          </p:cNvPr>
          <p:cNvSpPr txBox="1">
            <a:spLocks noChangeArrowheads="1"/>
          </p:cNvSpPr>
          <p:nvPr/>
        </p:nvSpPr>
        <p:spPr bwMode="auto">
          <a:xfrm>
            <a:off x="3430589" y="5934075"/>
            <a:ext cx="2879725" cy="457200"/>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400"/>
              <a:t>Table-top soft-laser</a:t>
            </a:r>
            <a:endParaRPr lang="en-GB" altLang="cs-CZ" sz="2400"/>
          </a:p>
        </p:txBody>
      </p:sp>
    </p:spTree>
    <p:extLst>
      <p:ext uri="{BB962C8B-B14F-4D97-AF65-F5344CB8AC3E}">
        <p14:creationId xmlns:p14="http://schemas.microsoft.com/office/powerpoint/2010/main" val="1930375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číslo snímku 5">
            <a:extLst>
              <a:ext uri="{FF2B5EF4-FFF2-40B4-BE49-F238E27FC236}">
                <a16:creationId xmlns:a16="http://schemas.microsoft.com/office/drawing/2014/main" id="{16FB68FA-4452-4D1F-9262-F192AB47280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661CCEF-3757-472B-BFC5-C2E12404773D}" type="slidenum">
              <a:rPr lang="cs-CZ" altLang="cs-CZ" sz="1400"/>
              <a:pPr>
                <a:spcBef>
                  <a:spcPct val="0"/>
                </a:spcBef>
                <a:buFontTx/>
                <a:buNone/>
              </a:pPr>
              <a:t>25</a:t>
            </a:fld>
            <a:endParaRPr lang="cs-CZ" altLang="cs-CZ" sz="1400"/>
          </a:p>
        </p:txBody>
      </p:sp>
      <p:sp>
        <p:nvSpPr>
          <p:cNvPr id="55299" name="Rectangle 2">
            <a:extLst>
              <a:ext uri="{FF2B5EF4-FFF2-40B4-BE49-F238E27FC236}">
                <a16:creationId xmlns:a16="http://schemas.microsoft.com/office/drawing/2014/main" id="{5EAEBC0E-CE52-43C9-8EED-2438A858DEEA}"/>
              </a:ext>
            </a:extLst>
          </p:cNvPr>
          <p:cNvSpPr>
            <a:spLocks noGrp="1" noChangeArrowheads="1"/>
          </p:cNvSpPr>
          <p:nvPr>
            <p:ph type="title"/>
          </p:nvPr>
        </p:nvSpPr>
        <p:spPr>
          <a:xfrm>
            <a:off x="1981200" y="274638"/>
            <a:ext cx="8229600" cy="633412"/>
          </a:xfrm>
        </p:spPr>
        <p:txBody>
          <a:bodyPr/>
          <a:lstStyle/>
          <a:p>
            <a:pPr eaLnBrk="1" hangingPunct="1"/>
            <a:r>
              <a:rPr lang="en-GB" altLang="cs-CZ" dirty="0"/>
              <a:t>Soft-laser therapy</a:t>
            </a:r>
          </a:p>
        </p:txBody>
      </p:sp>
      <p:sp>
        <p:nvSpPr>
          <p:cNvPr id="268291" name="Rectangle 3">
            <a:extLst>
              <a:ext uri="{FF2B5EF4-FFF2-40B4-BE49-F238E27FC236}">
                <a16:creationId xmlns:a16="http://schemas.microsoft.com/office/drawing/2014/main" id="{58AA6903-32CB-4F42-A9B2-DE96B78CD5F1}"/>
              </a:ext>
            </a:extLst>
          </p:cNvPr>
          <p:cNvSpPr>
            <a:spLocks noGrp="1" noChangeArrowheads="1"/>
          </p:cNvSpPr>
          <p:nvPr>
            <p:ph type="body" idx="1"/>
          </p:nvPr>
        </p:nvSpPr>
        <p:spPr>
          <a:xfrm>
            <a:off x="1061545" y="1700214"/>
            <a:ext cx="10110952" cy="4391025"/>
          </a:xfrm>
        </p:spPr>
        <p:txBody>
          <a:bodyPr/>
          <a:lstStyle/>
          <a:p>
            <a:pPr eaLnBrk="1" hangingPunct="1">
              <a:lnSpc>
                <a:spcPct val="100000"/>
              </a:lnSpc>
            </a:pPr>
            <a:r>
              <a:rPr lang="en-GB" altLang="cs-CZ" sz="2400" b="1" dirty="0"/>
              <a:t>Analgesic effect: </a:t>
            </a:r>
            <a:r>
              <a:rPr lang="en-GB" altLang="cs-CZ" sz="2400" dirty="0"/>
              <a:t>increase of O</a:t>
            </a:r>
            <a:r>
              <a:rPr lang="en-GB" altLang="cs-CZ" sz="2400" baseline="-25000" dirty="0"/>
              <a:t>2</a:t>
            </a:r>
            <a:r>
              <a:rPr lang="en-GB" altLang="cs-CZ" sz="2400" dirty="0"/>
              <a:t> partial pressure, increase of resting potential </a:t>
            </a:r>
            <a:r>
              <a:rPr lang="en-GB" altLang="cs-CZ" sz="2400" dirty="0">
                <a:sym typeface="Symbol" panose="05050102010706020507" pitchFamily="18" charset="2"/>
              </a:rPr>
              <a:t></a:t>
            </a:r>
            <a:r>
              <a:rPr lang="en-GB" altLang="cs-CZ" sz="2400" dirty="0"/>
              <a:t> lowering of its excitability.</a:t>
            </a:r>
            <a:endParaRPr lang="en-GB" altLang="cs-CZ" sz="2400" b="1" dirty="0"/>
          </a:p>
          <a:p>
            <a:pPr eaLnBrk="1" hangingPunct="1">
              <a:lnSpc>
                <a:spcPct val="100000"/>
              </a:lnSpc>
            </a:pPr>
            <a:r>
              <a:rPr lang="en-GB" altLang="cs-CZ" sz="2400" b="1" dirty="0"/>
              <a:t>Anti-inflammatory effect </a:t>
            </a:r>
            <a:r>
              <a:rPr lang="en-GB" altLang="cs-CZ" sz="2400" dirty="0"/>
              <a:t>should be caused by activation of monocytes and macrophages, increased phagocytosis, increased proliferation of lymphocytes. </a:t>
            </a:r>
            <a:endParaRPr lang="en-GB" altLang="cs-CZ" sz="2400" b="1" dirty="0"/>
          </a:p>
          <a:p>
            <a:pPr eaLnBrk="1" hangingPunct="1">
              <a:lnSpc>
                <a:spcPct val="100000"/>
              </a:lnSpc>
            </a:pPr>
            <a:r>
              <a:rPr lang="en-GB" altLang="cs-CZ" sz="2400" b="1" dirty="0" err="1"/>
              <a:t>Biostimulating</a:t>
            </a:r>
            <a:r>
              <a:rPr lang="en-GB" altLang="cs-CZ" sz="2400" b="1" dirty="0"/>
              <a:t> effect:</a:t>
            </a:r>
            <a:r>
              <a:rPr lang="en-GB" altLang="cs-CZ" sz="2400" dirty="0"/>
              <a:t> referred increased synthesis of collagen, better blood supply, faster regeneration of some tissues.</a:t>
            </a:r>
          </a:p>
          <a:p>
            <a:pPr eaLnBrk="1" hangingPunct="1">
              <a:lnSpc>
                <a:spcPct val="100000"/>
              </a:lnSpc>
            </a:pPr>
            <a:r>
              <a:rPr lang="en-GB" altLang="cs-CZ" sz="2400" dirty="0"/>
              <a:t>Indications: laryngology, dentistry, orthopaedics and gynaecology. </a:t>
            </a:r>
            <a:r>
              <a:rPr lang="en-GB" altLang="cs-CZ" sz="2400" i="1" dirty="0"/>
              <a:t>Seldom used as monotherapy.</a:t>
            </a:r>
          </a:p>
          <a:p>
            <a:pPr eaLnBrk="1" hangingPunct="1">
              <a:lnSpc>
                <a:spcPct val="100000"/>
              </a:lnSpc>
            </a:pPr>
            <a:r>
              <a:rPr lang="en-GB" altLang="cs-CZ" sz="2400" dirty="0"/>
              <a:t>Opinion</a:t>
            </a:r>
            <a:r>
              <a:rPr lang="cs-CZ" altLang="cs-CZ" sz="2400" dirty="0"/>
              <a:t> of </a:t>
            </a:r>
            <a:r>
              <a:rPr lang="cs-CZ" altLang="cs-CZ" sz="2400" dirty="0" err="1"/>
              <a:t>biophysicists</a:t>
            </a:r>
            <a:r>
              <a:rPr lang="cs-CZ" altLang="cs-CZ" sz="2400" dirty="0"/>
              <a:t>:</a:t>
            </a:r>
            <a:r>
              <a:rPr lang="en-GB" altLang="cs-CZ" sz="2400" dirty="0"/>
              <a:t> mostly </a:t>
            </a:r>
            <a:r>
              <a:rPr lang="en-GB" altLang="cs-CZ" sz="2400" b="1" dirty="0"/>
              <a:t>placebo</a:t>
            </a:r>
            <a:r>
              <a:rPr lang="en-GB" altLang="cs-CZ" sz="2400" dirty="0"/>
              <a:t> effect, specific action is supported by little research evidence</a:t>
            </a:r>
            <a:r>
              <a:rPr lang="cs-CZ" altLang="cs-CZ" sz="2400" dirty="0"/>
              <a:t>.</a:t>
            </a:r>
            <a:endParaRPr lang="en-GB" altLang="cs-CZ" sz="2400" dirty="0"/>
          </a:p>
        </p:txBody>
      </p:sp>
    </p:spTree>
    <p:extLst>
      <p:ext uri="{BB962C8B-B14F-4D97-AF65-F5344CB8AC3E}">
        <p14:creationId xmlns:p14="http://schemas.microsoft.com/office/powerpoint/2010/main" val="429257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829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829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829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68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ástupný symbol pro číslo snímku 4">
            <a:extLst>
              <a:ext uri="{FF2B5EF4-FFF2-40B4-BE49-F238E27FC236}">
                <a16:creationId xmlns:a16="http://schemas.microsoft.com/office/drawing/2014/main" id="{6EDC780B-2F0E-4F9C-8B4F-D2EDAE568EA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C67D548-4BD8-4D19-8585-242020043C42}" type="slidenum">
              <a:rPr lang="cs-CZ" altLang="cs-CZ" sz="1400"/>
              <a:pPr>
                <a:spcBef>
                  <a:spcPct val="0"/>
                </a:spcBef>
                <a:buFontTx/>
                <a:buNone/>
              </a:pPr>
              <a:t>26</a:t>
            </a:fld>
            <a:endParaRPr lang="cs-CZ" altLang="cs-CZ" sz="1400"/>
          </a:p>
        </p:txBody>
      </p:sp>
      <p:pic>
        <p:nvPicPr>
          <p:cNvPr id="57347" name="Picture 5" descr="laser1">
            <a:extLst>
              <a:ext uri="{FF2B5EF4-FFF2-40B4-BE49-F238E27FC236}">
                <a16:creationId xmlns:a16="http://schemas.microsoft.com/office/drawing/2014/main" id="{3F6AC811-33E4-40A0-9700-1D4208EF72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9288" y="333375"/>
            <a:ext cx="4572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7" descr="Photo of Laser Surgeon">
            <a:extLst>
              <a:ext uri="{FF2B5EF4-FFF2-40B4-BE49-F238E27FC236}">
                <a16:creationId xmlns:a16="http://schemas.microsoft.com/office/drawing/2014/main" id="{BC48B829-A167-47FB-9224-AE3768342608}"/>
              </a:ext>
            </a:extLst>
          </p:cNvPr>
          <p:cNvPicPr>
            <a:picLocks noGrp="1" noChangeAspect="1" noChangeArrowheads="1"/>
          </p:cNvPicPr>
          <p:nvPr>
            <p:ph/>
          </p:nvPr>
        </p:nvPicPr>
        <p:blipFill>
          <a:blip r:embed="rId6">
            <a:extLst>
              <a:ext uri="{28A0092B-C50C-407E-A947-70E740481C1C}">
                <a14:useLocalDpi xmlns:a14="http://schemas.microsoft.com/office/drawing/2010/main" val="0"/>
              </a:ext>
            </a:extLst>
          </a:blip>
          <a:srcRect/>
          <a:stretch>
            <a:fillRect/>
          </a:stretch>
        </p:blipFill>
        <p:spPr>
          <a:xfrm>
            <a:off x="7248526" y="404814"/>
            <a:ext cx="2847975" cy="3024187"/>
          </a:xfrm>
          <a:noFill/>
          <a:extLst>
            <a:ext uri="{909E8E84-426E-40DD-AFC4-6F175D3DCCD1}">
              <a14:hiddenFill xmlns:a14="http://schemas.microsoft.com/office/drawing/2010/main">
                <a:solidFill>
                  <a:schemeClr val="bg1">
                    <a:alpha val="70195"/>
                  </a:schemeClr>
                </a:solidFill>
              </a14:hiddenFill>
            </a:ext>
          </a:extLst>
        </p:spPr>
      </p:pic>
      <p:sp>
        <p:nvSpPr>
          <p:cNvPr id="57349" name="Text Box 11">
            <a:extLst>
              <a:ext uri="{FF2B5EF4-FFF2-40B4-BE49-F238E27FC236}">
                <a16:creationId xmlns:a16="http://schemas.microsoft.com/office/drawing/2014/main" id="{EF9BEE52-BF52-4213-AFBD-CA05C16FB93A}"/>
              </a:ext>
            </a:extLst>
          </p:cNvPr>
          <p:cNvSpPr txBox="1">
            <a:spLocks noChangeArrowheads="1"/>
          </p:cNvSpPr>
          <p:nvPr/>
        </p:nvSpPr>
        <p:spPr bwMode="auto">
          <a:xfrm>
            <a:off x="9625013" y="3429001"/>
            <a:ext cx="431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4000">
                <a:solidFill>
                  <a:srgbClr val="FF0000"/>
                </a:solidFill>
              </a:rPr>
              <a:t>?</a:t>
            </a:r>
            <a:endParaRPr lang="en-GB" altLang="cs-CZ" sz="4000">
              <a:solidFill>
                <a:srgbClr val="FF0000"/>
              </a:solidFill>
            </a:endParaRPr>
          </a:p>
        </p:txBody>
      </p:sp>
      <p:sp>
        <p:nvSpPr>
          <p:cNvPr id="57350" name="Text Box 12">
            <a:extLst>
              <a:ext uri="{FF2B5EF4-FFF2-40B4-BE49-F238E27FC236}">
                <a16:creationId xmlns:a16="http://schemas.microsoft.com/office/drawing/2014/main" id="{7A906405-439C-4942-8A20-E19C1A659EE1}"/>
              </a:ext>
            </a:extLst>
          </p:cNvPr>
          <p:cNvSpPr txBox="1">
            <a:spLocks noChangeArrowheads="1"/>
          </p:cNvSpPr>
          <p:nvPr/>
        </p:nvSpPr>
        <p:spPr bwMode="auto">
          <a:xfrm>
            <a:off x="6527801" y="5949950"/>
            <a:ext cx="3529013" cy="457200"/>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a:t>Surgical laser unit</a:t>
            </a:r>
          </a:p>
        </p:txBody>
      </p:sp>
      <p:pic>
        <p:nvPicPr>
          <p:cNvPr id="2" name="Nahraný zvuk">
            <a:hlinkClick r:id="" action="ppaction://media"/>
            <a:extLst>
              <a:ext uri="{FF2B5EF4-FFF2-40B4-BE49-F238E27FC236}">
                <a16:creationId xmlns:a16="http://schemas.microsoft.com/office/drawing/2014/main" id="{7ABE6C9C-51C7-48A3-8240-91B43C95D46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216371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30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ástupný symbol pro číslo snímku 5">
            <a:extLst>
              <a:ext uri="{FF2B5EF4-FFF2-40B4-BE49-F238E27FC236}">
                <a16:creationId xmlns:a16="http://schemas.microsoft.com/office/drawing/2014/main" id="{E176C32C-FB0C-4AAA-9B3D-210FEC07521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2ABB7E6-CB28-453E-9F9A-72C1636D7683}" type="slidenum">
              <a:rPr lang="cs-CZ" altLang="cs-CZ" sz="1400"/>
              <a:pPr>
                <a:spcBef>
                  <a:spcPct val="0"/>
                </a:spcBef>
                <a:buFontTx/>
                <a:buNone/>
              </a:pPr>
              <a:t>27</a:t>
            </a:fld>
            <a:endParaRPr lang="cs-CZ" altLang="cs-CZ" sz="1400"/>
          </a:p>
        </p:txBody>
      </p:sp>
      <p:sp>
        <p:nvSpPr>
          <p:cNvPr id="59395" name="Rectangle 2">
            <a:extLst>
              <a:ext uri="{FF2B5EF4-FFF2-40B4-BE49-F238E27FC236}">
                <a16:creationId xmlns:a16="http://schemas.microsoft.com/office/drawing/2014/main" id="{99FC6D4B-EA4A-43CD-B9E4-9EC47CFBBF44}"/>
              </a:ext>
            </a:extLst>
          </p:cNvPr>
          <p:cNvSpPr>
            <a:spLocks noGrp="1" noChangeArrowheads="1"/>
          </p:cNvSpPr>
          <p:nvPr>
            <p:ph type="title"/>
          </p:nvPr>
        </p:nvSpPr>
        <p:spPr>
          <a:xfrm>
            <a:off x="1703388" y="260350"/>
            <a:ext cx="8229600" cy="1066800"/>
          </a:xfrm>
        </p:spPr>
        <p:txBody>
          <a:bodyPr/>
          <a:lstStyle/>
          <a:p>
            <a:pPr eaLnBrk="1" hangingPunct="1"/>
            <a:r>
              <a:rPr lang="en-GB" altLang="cs-CZ" dirty="0"/>
              <a:t>High-power laser application</a:t>
            </a:r>
          </a:p>
        </p:txBody>
      </p:sp>
      <p:sp>
        <p:nvSpPr>
          <p:cNvPr id="270339" name="Rectangle 3">
            <a:extLst>
              <a:ext uri="{FF2B5EF4-FFF2-40B4-BE49-F238E27FC236}">
                <a16:creationId xmlns:a16="http://schemas.microsoft.com/office/drawing/2014/main" id="{5BF2A218-43EA-4B43-9D4E-7257347D14DA}"/>
              </a:ext>
            </a:extLst>
          </p:cNvPr>
          <p:cNvSpPr>
            <a:spLocks noGrp="1" noChangeArrowheads="1"/>
          </p:cNvSpPr>
          <p:nvPr>
            <p:ph type="body" idx="1"/>
          </p:nvPr>
        </p:nvSpPr>
        <p:spPr>
          <a:xfrm>
            <a:off x="693681" y="1171137"/>
            <a:ext cx="10878207" cy="5111750"/>
          </a:xfrm>
        </p:spPr>
        <p:txBody>
          <a:bodyPr/>
          <a:lstStyle/>
          <a:p>
            <a:pPr marL="6350" indent="9525" eaLnBrk="1" hangingPunct="1">
              <a:lnSpc>
                <a:spcPct val="100000"/>
              </a:lnSpc>
              <a:buFont typeface="Wingdings" panose="05000000000000000000" pitchFamily="2" charset="2"/>
              <a:buNone/>
            </a:pPr>
            <a:r>
              <a:rPr lang="cs-CZ" altLang="cs-CZ" sz="2000" b="1" dirty="0"/>
              <a:t>General s</a:t>
            </a:r>
            <a:r>
              <a:rPr lang="en-GB" altLang="cs-CZ" sz="2000" b="1" dirty="0" err="1"/>
              <a:t>urgery</a:t>
            </a:r>
            <a:r>
              <a:rPr lang="en-GB" altLang="cs-CZ" sz="2000" dirty="0"/>
              <a:t>:</a:t>
            </a:r>
            <a:r>
              <a:rPr lang="cs-CZ" altLang="cs-CZ" sz="2000" dirty="0"/>
              <a:t> </a:t>
            </a:r>
          </a:p>
          <a:p>
            <a:pPr marL="6350" indent="9525" eaLnBrk="1" hangingPunct="1">
              <a:lnSpc>
                <a:spcPct val="100000"/>
              </a:lnSpc>
              <a:buFont typeface="Wingdings" panose="05000000000000000000" pitchFamily="2" charset="2"/>
              <a:buNone/>
            </a:pPr>
            <a:r>
              <a:rPr lang="en-GB" altLang="cs-CZ" sz="2000" dirty="0"/>
              <a:t>A laser can serve as an optical lancet cutting without contact. The </a:t>
            </a:r>
            <a:r>
              <a:rPr lang="cs-CZ" altLang="cs-CZ" sz="2000" dirty="0" err="1"/>
              <a:t>blood</a:t>
            </a:r>
            <a:r>
              <a:rPr lang="en-GB" altLang="cs-CZ" sz="2000" dirty="0"/>
              <a:t> vessels are coagulated and the cut practically does not bleed.</a:t>
            </a:r>
            <a:r>
              <a:rPr lang="cs-CZ" altLang="cs-CZ" sz="2000" dirty="0"/>
              <a:t> </a:t>
            </a:r>
            <a:r>
              <a:rPr lang="en-GB" altLang="cs-CZ" sz="2000" dirty="0"/>
              <a:t>The cutting speed depends on intensity (output density) and on the properties of the tissue.</a:t>
            </a:r>
            <a:r>
              <a:rPr lang="cs-CZ" altLang="cs-CZ" sz="2000" dirty="0"/>
              <a:t> </a:t>
            </a:r>
            <a:r>
              <a:rPr lang="en-GB" altLang="cs-CZ" sz="2000" dirty="0"/>
              <a:t>The most frequently used lasers are infrared, namely CO</a:t>
            </a:r>
            <a:r>
              <a:rPr lang="en-GB" altLang="cs-CZ" sz="2000" baseline="-25000" dirty="0"/>
              <a:t>2</a:t>
            </a:r>
            <a:r>
              <a:rPr lang="en-GB" altLang="cs-CZ" sz="2000" dirty="0"/>
              <a:t> laser (10.6 </a:t>
            </a:r>
            <a:r>
              <a:rPr lang="en-GB" altLang="cs-CZ" sz="2000" dirty="0">
                <a:latin typeface="Symbol" panose="05050102010706020507" pitchFamily="18" charset="2"/>
              </a:rPr>
              <a:t>m</a:t>
            </a:r>
            <a:r>
              <a:rPr lang="en-GB" altLang="cs-CZ" sz="2000" dirty="0"/>
              <a:t>m) or solid </a:t>
            </a:r>
            <a:r>
              <a:rPr lang="en-GB" altLang="cs-CZ" sz="2000" dirty="0" err="1"/>
              <a:t>Nd:YAG</a:t>
            </a:r>
            <a:r>
              <a:rPr lang="en-GB" altLang="cs-CZ" sz="2000" dirty="0"/>
              <a:t> laser (1.064 </a:t>
            </a:r>
            <a:r>
              <a:rPr lang="en-GB" altLang="cs-CZ" sz="2000" dirty="0">
                <a:latin typeface="Symbol" panose="05050102010706020507" pitchFamily="18" charset="2"/>
              </a:rPr>
              <a:t>m</a:t>
            </a:r>
            <a:r>
              <a:rPr lang="en-GB" altLang="cs-CZ" sz="2000" dirty="0"/>
              <a:t>m). </a:t>
            </a:r>
            <a:endParaRPr lang="cs-CZ" altLang="cs-CZ" sz="2000" dirty="0"/>
          </a:p>
          <a:p>
            <a:pPr marL="6350" indent="9525" eaLnBrk="1" hangingPunct="1">
              <a:lnSpc>
                <a:spcPct val="100000"/>
              </a:lnSpc>
              <a:buFont typeface="Wingdings" panose="05000000000000000000" pitchFamily="2" charset="2"/>
              <a:buNone/>
            </a:pPr>
            <a:r>
              <a:rPr lang="en-GB" altLang="cs-CZ" sz="2000" b="1" dirty="0"/>
              <a:t>Ophthalmology</a:t>
            </a:r>
            <a:r>
              <a:rPr lang="cs-CZ" altLang="cs-CZ" sz="2000" b="1" dirty="0"/>
              <a:t>:</a:t>
            </a:r>
          </a:p>
          <a:p>
            <a:pPr marL="6350" indent="9525" eaLnBrk="1" hangingPunct="1">
              <a:lnSpc>
                <a:spcPct val="100000"/>
              </a:lnSpc>
              <a:buFont typeface="Wingdings" panose="05000000000000000000" pitchFamily="2" charset="2"/>
              <a:buNone/>
            </a:pPr>
            <a:r>
              <a:rPr lang="en-GB" altLang="cs-CZ" sz="2000" dirty="0"/>
              <a:t>Besides being the light source of many optical instruments used for examination, </a:t>
            </a:r>
            <a:r>
              <a:rPr lang="en-US" altLang="cs-CZ" sz="2000" dirty="0"/>
              <a:t>the</a:t>
            </a:r>
            <a:r>
              <a:rPr lang="en-GB" altLang="cs-CZ" sz="2000" dirty="0"/>
              <a:t> main use is photocoagulation of retina and photoablation of cornea to correct refraction defects. </a:t>
            </a:r>
          </a:p>
          <a:p>
            <a:pPr marL="6350" indent="9525" eaLnBrk="1" hangingPunct="1">
              <a:lnSpc>
                <a:spcPct val="100000"/>
              </a:lnSpc>
              <a:buFont typeface="Wingdings" panose="05000000000000000000" pitchFamily="2" charset="2"/>
              <a:buNone/>
            </a:pPr>
            <a:r>
              <a:rPr lang="en-GB" altLang="cs-CZ" sz="2000" dirty="0"/>
              <a:t>Lasers used for </a:t>
            </a:r>
            <a:r>
              <a:rPr lang="en-GB" altLang="cs-CZ" sz="2000" b="1" dirty="0"/>
              <a:t>photocoagulation</a:t>
            </a:r>
            <a:r>
              <a:rPr lang="en-GB" altLang="cs-CZ" sz="2000" dirty="0"/>
              <a:t> are mostly </a:t>
            </a:r>
            <a:r>
              <a:rPr lang="en-GB" altLang="cs-CZ" sz="2000" dirty="0" err="1"/>
              <a:t>Nd:YAG</a:t>
            </a:r>
            <a:r>
              <a:rPr lang="en-GB" altLang="cs-CZ" sz="2000" dirty="0"/>
              <a:t> with green light 532 nm, adjustable output up to 1.5 W. </a:t>
            </a:r>
          </a:p>
          <a:p>
            <a:pPr marL="6350" indent="9525" eaLnBrk="1" hangingPunct="1">
              <a:lnSpc>
                <a:spcPct val="100000"/>
              </a:lnSpc>
              <a:buFont typeface="Wingdings" panose="05000000000000000000" pitchFamily="2" charset="2"/>
              <a:buNone/>
            </a:pPr>
            <a:r>
              <a:rPr lang="en-GB" altLang="cs-CZ" sz="2000" dirty="0"/>
              <a:t>For corneal refraction defects </a:t>
            </a:r>
            <a:r>
              <a:rPr lang="cs-CZ" altLang="cs-CZ" sz="2000" dirty="0" err="1"/>
              <a:t>removal</a:t>
            </a:r>
            <a:r>
              <a:rPr lang="cs-CZ" altLang="cs-CZ" sz="2000" dirty="0"/>
              <a:t> – </a:t>
            </a:r>
            <a:r>
              <a:rPr lang="cs-CZ" altLang="cs-CZ" sz="2000" b="1" dirty="0" err="1"/>
              <a:t>photoablation</a:t>
            </a:r>
            <a:r>
              <a:rPr lang="cs-CZ" altLang="cs-CZ" sz="2000" dirty="0"/>
              <a:t> - </a:t>
            </a:r>
            <a:r>
              <a:rPr lang="en-GB" altLang="cs-CZ" sz="2000" dirty="0" err="1"/>
              <a:t>ArF</a:t>
            </a:r>
            <a:r>
              <a:rPr lang="en-GB" altLang="cs-CZ" sz="2000" dirty="0"/>
              <a:t> or </a:t>
            </a:r>
            <a:r>
              <a:rPr lang="en-GB" altLang="cs-CZ" sz="2000" dirty="0" err="1"/>
              <a:t>KrF</a:t>
            </a:r>
            <a:r>
              <a:rPr lang="en-GB" altLang="cs-CZ" sz="2000" dirty="0"/>
              <a:t> excimer (excited dimers) lasers are used. </a:t>
            </a:r>
            <a:r>
              <a:rPr lang="cs-CZ" altLang="cs-CZ" sz="2000" dirty="0"/>
              <a:t>They </a:t>
            </a:r>
            <a:r>
              <a:rPr lang="cs-CZ" altLang="cs-CZ" sz="2000" dirty="0" err="1"/>
              <a:t>emit</a:t>
            </a:r>
            <a:r>
              <a:rPr lang="cs-CZ" altLang="cs-CZ" sz="2000" dirty="0"/>
              <a:t> UV</a:t>
            </a:r>
            <a:r>
              <a:rPr lang="en-GB" altLang="cs-CZ" sz="2000" dirty="0"/>
              <a:t> radiation with 193 nm wavelength. It causes photochemical ablation of the collagen macromolecules </a:t>
            </a:r>
            <a:r>
              <a:rPr lang="cs-CZ" altLang="cs-CZ" sz="2000" dirty="0"/>
              <a:t>in</a:t>
            </a:r>
            <a:r>
              <a:rPr lang="en-GB" altLang="cs-CZ" sz="2000" dirty="0"/>
              <a:t> the cornea (every impulse </a:t>
            </a:r>
            <a:r>
              <a:rPr lang="cs-CZ" altLang="cs-CZ" sz="2000" dirty="0" err="1"/>
              <a:t>removes</a:t>
            </a:r>
            <a:r>
              <a:rPr lang="en-GB" altLang="cs-CZ" sz="2000" dirty="0"/>
              <a:t> 0.1 - 0.5 </a:t>
            </a:r>
            <a:r>
              <a:rPr lang="en-GB" altLang="cs-CZ" sz="2000" dirty="0">
                <a:latin typeface="Symbol" panose="05050102010706020507" pitchFamily="18" charset="2"/>
              </a:rPr>
              <a:t>m</a:t>
            </a:r>
            <a:r>
              <a:rPr lang="en-GB" altLang="cs-CZ" sz="2000" dirty="0"/>
              <a:t>m of the tissue). The </a:t>
            </a:r>
            <a:r>
              <a:rPr lang="cs-CZ" altLang="cs-CZ" sz="2000" dirty="0" err="1"/>
              <a:t>aim</a:t>
            </a:r>
            <a:r>
              <a:rPr lang="en-GB" altLang="cs-CZ" sz="2000" dirty="0"/>
              <a:t> is to change the curvature of the cornea and its refraction, thus improving the patient's vision. </a:t>
            </a:r>
          </a:p>
        </p:txBody>
      </p:sp>
    </p:spTree>
    <p:extLst>
      <p:ext uri="{BB962C8B-B14F-4D97-AF65-F5344CB8AC3E}">
        <p14:creationId xmlns:p14="http://schemas.microsoft.com/office/powerpoint/2010/main" val="3041835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033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0339">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70339">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70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Zástupný symbol pro číslo snímku 5">
            <a:extLst>
              <a:ext uri="{FF2B5EF4-FFF2-40B4-BE49-F238E27FC236}">
                <a16:creationId xmlns:a16="http://schemas.microsoft.com/office/drawing/2014/main" id="{53103D48-5477-4E30-987F-BFD233834A2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AFD3457-C82B-42FD-8155-0FC68CE6078E}" type="slidenum">
              <a:rPr lang="cs-CZ" altLang="cs-CZ" sz="1400"/>
              <a:pPr>
                <a:spcBef>
                  <a:spcPct val="0"/>
                </a:spcBef>
                <a:buFontTx/>
                <a:buNone/>
              </a:pPr>
              <a:t>28</a:t>
            </a:fld>
            <a:endParaRPr lang="cs-CZ" altLang="cs-CZ" sz="1400"/>
          </a:p>
        </p:txBody>
      </p:sp>
      <p:sp>
        <p:nvSpPr>
          <p:cNvPr id="61443" name="Rectangle 2">
            <a:extLst>
              <a:ext uri="{FF2B5EF4-FFF2-40B4-BE49-F238E27FC236}">
                <a16:creationId xmlns:a16="http://schemas.microsoft.com/office/drawing/2014/main" id="{2E136EDE-992A-446A-AD86-2210703F0133}"/>
              </a:ext>
            </a:extLst>
          </p:cNvPr>
          <p:cNvSpPr>
            <a:spLocks noGrp="1" noChangeArrowheads="1"/>
          </p:cNvSpPr>
          <p:nvPr>
            <p:ph type="title"/>
          </p:nvPr>
        </p:nvSpPr>
        <p:spPr>
          <a:xfrm>
            <a:off x="6970111" y="6301719"/>
            <a:ext cx="3708400" cy="346075"/>
          </a:xfrm>
        </p:spPr>
        <p:txBody>
          <a:bodyPr/>
          <a:lstStyle/>
          <a:p>
            <a:pPr eaLnBrk="1" hangingPunct="1"/>
            <a:r>
              <a:rPr lang="cs-CZ" altLang="cs-CZ" sz="1200" dirty="0">
                <a:solidFill>
                  <a:schemeClr val="tx1"/>
                </a:solidFill>
              </a:rPr>
              <a:t>http://www.dekamela.com/lasertessuto/fig5.gif</a:t>
            </a:r>
          </a:p>
        </p:txBody>
      </p:sp>
      <p:graphicFrame>
        <p:nvGraphicFramePr>
          <p:cNvPr id="61444" name="Object 6" descr="vykonlaser">
            <a:extLst>
              <a:ext uri="{FF2B5EF4-FFF2-40B4-BE49-F238E27FC236}">
                <a16:creationId xmlns:a16="http://schemas.microsoft.com/office/drawing/2014/main" id="{E1F4E796-2A27-4AF8-81B0-D4AA53CDD137}"/>
              </a:ext>
            </a:extLst>
          </p:cNvPr>
          <p:cNvGraphicFramePr>
            <a:graphicFrameLocks noGrp="1" noChangeAspect="1"/>
          </p:cNvGraphicFramePr>
          <p:nvPr>
            <p:ph idx="1"/>
          </p:nvPr>
        </p:nvGraphicFramePr>
        <p:xfrm>
          <a:off x="2135188" y="333375"/>
          <a:ext cx="7816850" cy="5924550"/>
        </p:xfrm>
        <a:graphic>
          <a:graphicData uri="http://schemas.openxmlformats.org/presentationml/2006/ole">
            <mc:AlternateContent xmlns:mc="http://schemas.openxmlformats.org/markup-compatibility/2006">
              <mc:Choice xmlns:v="urn:schemas-microsoft-com:vml" Requires="v">
                <p:oleObj spid="_x0000_s5125" name="Rastrový obraz" r:id="rId4" imgW="7314286" imgH="5544324" progId="Obraz programu Malování">
                  <p:embed/>
                </p:oleObj>
              </mc:Choice>
              <mc:Fallback>
                <p:oleObj name="Rastrový obraz" r:id="rId4" imgW="7314286" imgH="5544324" progId="Obraz programu Malování">
                  <p:embed/>
                  <p:pic>
                    <p:nvPicPr>
                      <p:cNvPr id="61444" name="Object 6" descr="vykonlaser">
                        <a:extLst>
                          <a:ext uri="{FF2B5EF4-FFF2-40B4-BE49-F238E27FC236}">
                            <a16:creationId xmlns:a16="http://schemas.microsoft.com/office/drawing/2014/main" id="{E1F4E796-2A27-4AF8-81B0-D4AA53CDD1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5188" y="333375"/>
                        <a:ext cx="7816850" cy="5924550"/>
                      </a:xfrm>
                      <a:prstGeom prst="rect">
                        <a:avLst/>
                      </a:prstGeom>
                      <a:noFill/>
                      <a:ln>
                        <a:noFill/>
                      </a:ln>
                      <a:effectLst/>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27357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Zástupný symbol pro číslo snímku 5">
            <a:extLst>
              <a:ext uri="{FF2B5EF4-FFF2-40B4-BE49-F238E27FC236}">
                <a16:creationId xmlns:a16="http://schemas.microsoft.com/office/drawing/2014/main" id="{1A554687-1DD6-4754-B1F1-11FD9C8300E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AB7FDAE-470E-4B9D-9A75-A85D30862D83}" type="slidenum">
              <a:rPr lang="cs-CZ" altLang="cs-CZ" sz="1400"/>
              <a:pPr>
                <a:spcBef>
                  <a:spcPct val="0"/>
                </a:spcBef>
                <a:buFontTx/>
                <a:buNone/>
              </a:pPr>
              <a:t>29</a:t>
            </a:fld>
            <a:endParaRPr lang="cs-CZ" altLang="cs-CZ" sz="1400"/>
          </a:p>
        </p:txBody>
      </p:sp>
      <p:sp>
        <p:nvSpPr>
          <p:cNvPr id="63491" name="Rectangle 2">
            <a:extLst>
              <a:ext uri="{FF2B5EF4-FFF2-40B4-BE49-F238E27FC236}">
                <a16:creationId xmlns:a16="http://schemas.microsoft.com/office/drawing/2014/main" id="{ED9A2C4E-0369-4E1D-ADAB-3EF6F5BFCEA9}"/>
              </a:ext>
            </a:extLst>
          </p:cNvPr>
          <p:cNvSpPr>
            <a:spLocks noGrp="1" noChangeArrowheads="1"/>
          </p:cNvSpPr>
          <p:nvPr>
            <p:ph type="title"/>
          </p:nvPr>
        </p:nvSpPr>
        <p:spPr>
          <a:xfrm>
            <a:off x="730510" y="415200"/>
            <a:ext cx="7183779" cy="451576"/>
          </a:xfrm>
        </p:spPr>
        <p:txBody>
          <a:bodyPr/>
          <a:lstStyle/>
          <a:p>
            <a:pPr eaLnBrk="1" hangingPunct="1"/>
            <a:r>
              <a:rPr lang="en-GB" altLang="cs-CZ" dirty="0"/>
              <a:t>High-power laser application</a:t>
            </a:r>
            <a:endParaRPr lang="cs-CZ" altLang="cs-CZ" dirty="0"/>
          </a:p>
        </p:txBody>
      </p:sp>
      <p:sp>
        <p:nvSpPr>
          <p:cNvPr id="63492" name="Rectangle 3">
            <a:extLst>
              <a:ext uri="{FF2B5EF4-FFF2-40B4-BE49-F238E27FC236}">
                <a16:creationId xmlns:a16="http://schemas.microsoft.com/office/drawing/2014/main" id="{C23D379D-8CDA-42A2-868E-C057825A4ADB}"/>
              </a:ext>
            </a:extLst>
          </p:cNvPr>
          <p:cNvSpPr>
            <a:spLocks noGrp="1" noChangeArrowheads="1"/>
          </p:cNvSpPr>
          <p:nvPr>
            <p:ph type="body" idx="1"/>
          </p:nvPr>
        </p:nvSpPr>
        <p:spPr>
          <a:xfrm>
            <a:off x="1061544" y="1989138"/>
            <a:ext cx="9921765" cy="4248150"/>
          </a:xfrm>
        </p:spPr>
        <p:txBody>
          <a:bodyPr/>
          <a:lstStyle/>
          <a:p>
            <a:pPr eaLnBrk="1" hangingPunct="1">
              <a:lnSpc>
                <a:spcPct val="100000"/>
              </a:lnSpc>
            </a:pPr>
            <a:r>
              <a:rPr lang="en-GB" altLang="cs-CZ" sz="2400" dirty="0"/>
              <a:t>In </a:t>
            </a:r>
            <a:r>
              <a:rPr lang="en-GB" altLang="cs-CZ" sz="2400" b="1" dirty="0"/>
              <a:t>dentistry, n</a:t>
            </a:r>
            <a:r>
              <a:rPr lang="en-GB" altLang="cs-CZ" sz="2400" dirty="0"/>
              <a:t>eodymium and erbium YAG lasers are used. The </a:t>
            </a:r>
            <a:r>
              <a:rPr lang="en-GB" altLang="cs-CZ" sz="2400" dirty="0" err="1"/>
              <a:t>Nd:YAG</a:t>
            </a:r>
            <a:r>
              <a:rPr lang="en-GB" altLang="cs-CZ" sz="2400" dirty="0"/>
              <a:t> laser (1.064 </a:t>
            </a:r>
            <a:r>
              <a:rPr lang="en-GB" altLang="cs-CZ" sz="2400" dirty="0">
                <a:latin typeface="Symbol" panose="05050102010706020507" pitchFamily="18" charset="2"/>
              </a:rPr>
              <a:t>m</a:t>
            </a:r>
            <a:r>
              <a:rPr lang="en-GB" altLang="cs-CZ" sz="2400" dirty="0"/>
              <a:t>m) is used in oral surgery and endodontics. The </a:t>
            </a:r>
            <a:r>
              <a:rPr lang="en-GB" altLang="cs-CZ" sz="2400" dirty="0" err="1"/>
              <a:t>Er:YAG</a:t>
            </a:r>
            <a:r>
              <a:rPr lang="en-GB" altLang="cs-CZ" sz="2400" dirty="0"/>
              <a:t> laser (2.940 </a:t>
            </a:r>
            <a:r>
              <a:rPr lang="en-GB" altLang="cs-CZ" sz="2400" dirty="0">
                <a:latin typeface="Symbol" panose="05050102010706020507" pitchFamily="18" charset="2"/>
              </a:rPr>
              <a:t>m</a:t>
            </a:r>
            <a:r>
              <a:rPr lang="en-GB" altLang="cs-CZ" sz="2400" dirty="0"/>
              <a:t>m) is used for precise preparation of the tooth enamel and dentine.</a:t>
            </a:r>
            <a:endParaRPr lang="cs-CZ" altLang="cs-CZ" sz="2400" dirty="0"/>
          </a:p>
          <a:p>
            <a:pPr eaLnBrk="1" hangingPunct="1">
              <a:lnSpc>
                <a:spcPct val="100000"/>
              </a:lnSpc>
              <a:buFont typeface="Wingdings" panose="05000000000000000000" pitchFamily="2" charset="2"/>
              <a:buNone/>
            </a:pPr>
            <a:endParaRPr lang="en-GB" altLang="cs-CZ" sz="2400" dirty="0"/>
          </a:p>
          <a:p>
            <a:pPr eaLnBrk="1" hangingPunct="1">
              <a:lnSpc>
                <a:spcPct val="100000"/>
              </a:lnSpc>
            </a:pPr>
            <a:r>
              <a:rPr lang="en-GB" altLang="cs-CZ" sz="2400" b="1" dirty="0"/>
              <a:t>Dermatology</a:t>
            </a:r>
            <a:r>
              <a:rPr lang="en-GB" altLang="cs-CZ" sz="2400" dirty="0"/>
              <a:t> uses ruby lasers </a:t>
            </a:r>
            <a:r>
              <a:rPr lang="cs-CZ" altLang="cs-CZ" sz="2400" dirty="0"/>
              <a:t>(</a:t>
            </a:r>
            <a:r>
              <a:rPr lang="en-GB" altLang="cs-CZ" sz="2400" dirty="0"/>
              <a:t>690 nm</a:t>
            </a:r>
            <a:r>
              <a:rPr lang="cs-CZ" altLang="cs-CZ" sz="2400" dirty="0"/>
              <a:t>)</a:t>
            </a:r>
            <a:r>
              <a:rPr lang="en-GB" altLang="cs-CZ" sz="2400" dirty="0"/>
              <a:t> or other laser types including </a:t>
            </a:r>
            <a:r>
              <a:rPr lang="en-GB" altLang="cs-CZ" sz="2400" dirty="0" err="1"/>
              <a:t>Nd:YAG</a:t>
            </a:r>
            <a:r>
              <a:rPr lang="en-GB" altLang="cs-CZ" sz="2400" dirty="0"/>
              <a:t> and alexandrite lasers (adjustable from 720 to 830 nm, well absorbed by skin melanin). The main applications are photocoagulation of varicose veins, wart removal, skin lifting, depilation and tattoo removal.</a:t>
            </a:r>
          </a:p>
        </p:txBody>
      </p:sp>
    </p:spTree>
    <p:extLst>
      <p:ext uri="{BB962C8B-B14F-4D97-AF65-F5344CB8AC3E}">
        <p14:creationId xmlns:p14="http://schemas.microsoft.com/office/powerpoint/2010/main" val="2949418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ástupný symbol pro číslo snímku 5">
            <a:extLst>
              <a:ext uri="{FF2B5EF4-FFF2-40B4-BE49-F238E27FC236}">
                <a16:creationId xmlns:a16="http://schemas.microsoft.com/office/drawing/2014/main" id="{12F82F91-F39C-458B-8206-396A9510D68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FE4D529-6829-451B-93D8-2440AADCFB1F}" type="slidenum">
              <a:rPr lang="cs-CZ" altLang="cs-CZ" sz="1400"/>
              <a:pPr>
                <a:spcBef>
                  <a:spcPct val="0"/>
                </a:spcBef>
                <a:buFontTx/>
                <a:buNone/>
              </a:pPr>
              <a:t>3</a:t>
            </a:fld>
            <a:endParaRPr lang="cs-CZ" altLang="cs-CZ" sz="1400"/>
          </a:p>
        </p:txBody>
      </p:sp>
      <p:sp>
        <p:nvSpPr>
          <p:cNvPr id="11267" name="Rectangle 2">
            <a:extLst>
              <a:ext uri="{FF2B5EF4-FFF2-40B4-BE49-F238E27FC236}">
                <a16:creationId xmlns:a16="http://schemas.microsoft.com/office/drawing/2014/main" id="{B70A5553-8CCF-4083-8EB4-68AADF65159F}"/>
              </a:ext>
            </a:extLst>
          </p:cNvPr>
          <p:cNvSpPr>
            <a:spLocks noGrp="1" noChangeArrowheads="1"/>
          </p:cNvSpPr>
          <p:nvPr>
            <p:ph type="title"/>
          </p:nvPr>
        </p:nvSpPr>
        <p:spPr>
          <a:xfrm>
            <a:off x="1774825" y="260350"/>
            <a:ext cx="8229600" cy="706438"/>
          </a:xfrm>
        </p:spPr>
        <p:txBody>
          <a:bodyPr/>
          <a:lstStyle/>
          <a:p>
            <a:pPr eaLnBrk="1" hangingPunct="1"/>
            <a:r>
              <a:rPr lang="en-GB" altLang="cs-CZ" dirty="0"/>
              <a:t>Endoscopy</a:t>
            </a:r>
          </a:p>
        </p:txBody>
      </p:sp>
      <p:sp>
        <p:nvSpPr>
          <p:cNvPr id="330755" name="Rectangle 3">
            <a:extLst>
              <a:ext uri="{FF2B5EF4-FFF2-40B4-BE49-F238E27FC236}">
                <a16:creationId xmlns:a16="http://schemas.microsoft.com/office/drawing/2014/main" id="{E141C67D-4C0A-462C-AF75-22668E7B43ED}"/>
              </a:ext>
            </a:extLst>
          </p:cNvPr>
          <p:cNvSpPr>
            <a:spLocks noGrp="1" noChangeArrowheads="1"/>
          </p:cNvSpPr>
          <p:nvPr>
            <p:ph type="body" idx="1"/>
          </p:nvPr>
        </p:nvSpPr>
        <p:spPr>
          <a:xfrm>
            <a:off x="1114097" y="1168400"/>
            <a:ext cx="10216055" cy="5689600"/>
          </a:xfrm>
          <a:noFill/>
        </p:spPr>
        <p:txBody>
          <a:bodyPr/>
          <a:lstStyle/>
          <a:p>
            <a:pPr eaLnBrk="1" hangingPunct="1">
              <a:lnSpc>
                <a:spcPct val="100000"/>
              </a:lnSpc>
            </a:pPr>
            <a:r>
              <a:rPr lang="en-GB" altLang="cs-CZ" sz="2400" b="1" dirty="0"/>
              <a:t>Endoscopes</a:t>
            </a:r>
            <a:r>
              <a:rPr lang="en-GB" altLang="cs-CZ" sz="2400" dirty="0"/>
              <a:t> are devices for the </a:t>
            </a:r>
            <a:r>
              <a:rPr lang="cs-CZ" altLang="cs-CZ" sz="2400" dirty="0" err="1"/>
              <a:t>visual</a:t>
            </a:r>
            <a:r>
              <a:rPr lang="cs-CZ" altLang="cs-CZ" sz="2400" dirty="0"/>
              <a:t> </a:t>
            </a:r>
            <a:r>
              <a:rPr lang="en-GB" altLang="cs-CZ" sz="2400" dirty="0"/>
              <a:t>examination of body cavities. They are based on the reflection and refraction of light.</a:t>
            </a:r>
          </a:p>
          <a:p>
            <a:pPr eaLnBrk="1" hangingPunct="1">
              <a:lnSpc>
                <a:spcPct val="100000"/>
              </a:lnSpc>
            </a:pPr>
            <a:r>
              <a:rPr lang="en-GB" altLang="cs-CZ" sz="2400" dirty="0"/>
              <a:t>They are inserted into the body cavity to be examined either through natural body openings (nasal and pharyngeal cavity, larynx, airways, urethra, uterus, rectum) or surgical incisions (abdomen, thorax, joints)</a:t>
            </a:r>
            <a:r>
              <a:rPr lang="cs-CZ" altLang="cs-CZ" sz="2400" dirty="0"/>
              <a:t>.</a:t>
            </a:r>
            <a:endParaRPr lang="en-GB" altLang="cs-CZ" sz="2400" dirty="0"/>
          </a:p>
          <a:p>
            <a:pPr eaLnBrk="1" hangingPunct="1">
              <a:lnSpc>
                <a:spcPct val="100000"/>
              </a:lnSpc>
            </a:pPr>
            <a:r>
              <a:rPr lang="en-GB" altLang="cs-CZ" sz="2400" dirty="0"/>
              <a:t>Endoscopes can be categorized according to </a:t>
            </a:r>
            <a:r>
              <a:rPr lang="en-GB" altLang="cs-CZ" sz="2400" dirty="0" err="1"/>
              <a:t>th</a:t>
            </a:r>
            <a:r>
              <a:rPr lang="cs-CZ" altLang="cs-CZ" sz="2400" dirty="0" err="1"/>
              <a:t>eir</a:t>
            </a:r>
            <a:r>
              <a:rPr lang="en-GB" altLang="cs-CZ" sz="2400" dirty="0"/>
              <a:t> complexity, method of illumination and method of observation.</a:t>
            </a:r>
          </a:p>
          <a:p>
            <a:pPr eaLnBrk="1" hangingPunct="1">
              <a:lnSpc>
                <a:spcPct val="100000"/>
              </a:lnSpc>
            </a:pPr>
            <a:r>
              <a:rPr lang="en-GB" altLang="cs-CZ" sz="2400" dirty="0"/>
              <a:t>There are groups of endoscopes with different complexity:</a:t>
            </a:r>
          </a:p>
          <a:p>
            <a:pPr lvl="1" eaLnBrk="1" hangingPunct="1">
              <a:buFontTx/>
              <a:buChar char="•"/>
            </a:pPr>
            <a:r>
              <a:rPr lang="en-GB" altLang="cs-CZ" sz="2000" dirty="0">
                <a:cs typeface="Times New Roman" panose="02020603050405020304" pitchFamily="18" charset="0"/>
              </a:rPr>
              <a:t>Endoscopic mirrors</a:t>
            </a:r>
          </a:p>
          <a:p>
            <a:pPr lvl="1" eaLnBrk="1" hangingPunct="1">
              <a:buFontTx/>
              <a:buChar char="•"/>
            </a:pPr>
            <a:r>
              <a:rPr lang="en-GB" altLang="cs-CZ" sz="2000" dirty="0">
                <a:cs typeface="Times New Roman" panose="02020603050405020304" pitchFamily="18" charset="0"/>
              </a:rPr>
              <a:t>Endoscopes with rigid tubes</a:t>
            </a:r>
          </a:p>
          <a:p>
            <a:pPr lvl="1" eaLnBrk="1" hangingPunct="1">
              <a:buFontTx/>
              <a:buChar char="•"/>
            </a:pPr>
            <a:r>
              <a:rPr lang="cs-CZ" altLang="cs-CZ" sz="2000" dirty="0">
                <a:cs typeface="Times New Roman" panose="02020603050405020304" pitchFamily="18" charset="0"/>
              </a:rPr>
              <a:t>F</a:t>
            </a:r>
            <a:r>
              <a:rPr lang="en-GB" altLang="cs-CZ" sz="2000" dirty="0" err="1">
                <a:cs typeface="Times New Roman" panose="02020603050405020304" pitchFamily="18" charset="0"/>
              </a:rPr>
              <a:t>ib</a:t>
            </a:r>
            <a:r>
              <a:rPr lang="cs-CZ" altLang="cs-CZ" sz="2000" dirty="0">
                <a:cs typeface="Times New Roman" panose="02020603050405020304" pitchFamily="18" charset="0"/>
              </a:rPr>
              <a:t>e</a:t>
            </a:r>
            <a:r>
              <a:rPr lang="en-GB" altLang="cs-CZ" sz="2000" dirty="0" err="1">
                <a:cs typeface="Times New Roman" panose="02020603050405020304" pitchFamily="18" charset="0"/>
              </a:rPr>
              <a:t>rscopes</a:t>
            </a:r>
            <a:r>
              <a:rPr lang="cs-CZ" altLang="cs-CZ" sz="2000" dirty="0">
                <a:cs typeface="Times New Roman" panose="02020603050405020304" pitchFamily="18" charset="0"/>
              </a:rPr>
              <a:t> and </a:t>
            </a:r>
            <a:r>
              <a:rPr lang="cs-CZ" altLang="cs-CZ" sz="2000" dirty="0" err="1">
                <a:cs typeface="Times New Roman" panose="02020603050405020304" pitchFamily="18" charset="0"/>
              </a:rPr>
              <a:t>videoendoscopes</a:t>
            </a:r>
            <a:endParaRPr lang="cs-CZ" altLang="cs-CZ" sz="2000" dirty="0">
              <a:cs typeface="Times New Roman" panose="02020603050405020304" pitchFamily="18" charset="0"/>
            </a:endParaRPr>
          </a:p>
          <a:p>
            <a:pPr lvl="1" eaLnBrk="1" hangingPunct="1">
              <a:buFontTx/>
              <a:buChar char="•"/>
            </a:pPr>
            <a:r>
              <a:rPr lang="cs-CZ" altLang="cs-CZ" sz="2000" dirty="0" err="1">
                <a:cs typeface="Times New Roman" panose="02020603050405020304" pitchFamily="18" charset="0"/>
              </a:rPr>
              <a:t>Endoscopic</a:t>
            </a:r>
            <a:r>
              <a:rPr lang="cs-CZ" altLang="cs-CZ" sz="2000" dirty="0">
                <a:cs typeface="Times New Roman" panose="02020603050405020304" pitchFamily="18" charset="0"/>
              </a:rPr>
              <a:t> </a:t>
            </a:r>
            <a:r>
              <a:rPr lang="cs-CZ" altLang="cs-CZ" sz="2000" dirty="0" err="1">
                <a:cs typeface="Times New Roman" panose="02020603050405020304" pitchFamily="18" charset="0"/>
              </a:rPr>
              <a:t>capsules</a:t>
            </a:r>
            <a:endParaRPr lang="cs-CZ" altLang="cs-CZ" sz="2000" dirty="0">
              <a:cs typeface="Times New Roman" panose="02020603050405020304" pitchFamily="18" charset="0"/>
            </a:endParaRPr>
          </a:p>
          <a:p>
            <a:pPr eaLnBrk="1" hangingPunct="1">
              <a:lnSpc>
                <a:spcPct val="100000"/>
              </a:lnSpc>
            </a:pPr>
            <a:r>
              <a:rPr lang="en-GB" altLang="cs-CZ" sz="2400" dirty="0"/>
              <a:t>Endoscopes </a:t>
            </a:r>
            <a:r>
              <a:rPr lang="cs-CZ" altLang="cs-CZ" sz="2400" dirty="0"/>
              <a:t>are </a:t>
            </a:r>
            <a:r>
              <a:rPr lang="cs-CZ" altLang="cs-CZ" sz="2400" dirty="0" err="1"/>
              <a:t>used</a:t>
            </a:r>
            <a:r>
              <a:rPr lang="cs-CZ" altLang="cs-CZ" sz="2400" dirty="0"/>
              <a:t> </a:t>
            </a:r>
            <a:r>
              <a:rPr lang="cs-CZ" altLang="cs-CZ" sz="2400" dirty="0" err="1"/>
              <a:t>also</a:t>
            </a:r>
            <a:r>
              <a:rPr lang="cs-CZ" altLang="cs-CZ" sz="2400" dirty="0"/>
              <a:t> </a:t>
            </a:r>
            <a:r>
              <a:rPr lang="cs-CZ" altLang="cs-CZ" sz="2400" dirty="0" err="1"/>
              <a:t>for</a:t>
            </a:r>
            <a:r>
              <a:rPr lang="cs-CZ" altLang="cs-CZ" sz="2400" dirty="0"/>
              <a:t> minor </a:t>
            </a:r>
            <a:r>
              <a:rPr lang="cs-CZ" altLang="cs-CZ" sz="2400" dirty="0" err="1"/>
              <a:t>surgery</a:t>
            </a:r>
            <a:r>
              <a:rPr lang="cs-CZ" altLang="cs-CZ" sz="2400" dirty="0"/>
              <a:t> as </a:t>
            </a:r>
            <a:r>
              <a:rPr lang="cs-CZ" altLang="cs-CZ" sz="2400" dirty="0" err="1"/>
              <a:t>they</a:t>
            </a:r>
            <a:r>
              <a:rPr lang="cs-CZ" altLang="cs-CZ" sz="2400" dirty="0"/>
              <a:t> </a:t>
            </a:r>
            <a:r>
              <a:rPr lang="en-US" altLang="cs-CZ" sz="2400" dirty="0"/>
              <a:t>can be</a:t>
            </a:r>
            <a:r>
              <a:rPr lang="cs-CZ" altLang="cs-CZ" sz="2400" dirty="0"/>
              <a:t> </a:t>
            </a:r>
            <a:r>
              <a:rPr lang="cs-CZ" altLang="cs-CZ" sz="2400" dirty="0" err="1"/>
              <a:t>equiped</a:t>
            </a:r>
            <a:r>
              <a:rPr lang="cs-CZ" altLang="cs-CZ" sz="2400" dirty="0"/>
              <a:t> </a:t>
            </a:r>
            <a:r>
              <a:rPr lang="cs-CZ" altLang="cs-CZ" sz="2400" dirty="0" err="1"/>
              <a:t>with</a:t>
            </a:r>
            <a:r>
              <a:rPr lang="cs-CZ" altLang="cs-CZ" sz="2400" dirty="0"/>
              <a:t> </a:t>
            </a:r>
            <a:r>
              <a:rPr lang="cs-CZ" altLang="cs-CZ" sz="2400" dirty="0" err="1"/>
              <a:t>small</a:t>
            </a:r>
            <a:r>
              <a:rPr lang="cs-CZ" altLang="cs-CZ" sz="2400" dirty="0"/>
              <a:t> </a:t>
            </a:r>
            <a:r>
              <a:rPr lang="cs-CZ" altLang="cs-CZ" sz="2400" dirty="0" err="1"/>
              <a:t>surgical</a:t>
            </a:r>
            <a:r>
              <a:rPr lang="cs-CZ" altLang="cs-CZ" sz="2400" dirty="0"/>
              <a:t> </a:t>
            </a:r>
            <a:r>
              <a:rPr lang="cs-CZ" altLang="cs-CZ" sz="2400" dirty="0" err="1"/>
              <a:t>tools</a:t>
            </a:r>
            <a:r>
              <a:rPr lang="en-GB" altLang="cs-CZ" sz="2400" dirty="0"/>
              <a:t>.</a:t>
            </a:r>
          </a:p>
        </p:txBody>
      </p:sp>
    </p:spTree>
    <p:extLst>
      <p:ext uri="{BB962C8B-B14F-4D97-AF65-F5344CB8AC3E}">
        <p14:creationId xmlns:p14="http://schemas.microsoft.com/office/powerpoint/2010/main" val="36385529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075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07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075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075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075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075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0755">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3075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Zástupný symbol pro číslo snímku 7">
            <a:extLst>
              <a:ext uri="{FF2B5EF4-FFF2-40B4-BE49-F238E27FC236}">
                <a16:creationId xmlns:a16="http://schemas.microsoft.com/office/drawing/2014/main" id="{D794DEF4-F478-4A87-992D-BFEC3FAE32A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98FC80B-9BDC-4521-A19B-66C016ABF1CC}" type="slidenum">
              <a:rPr lang="cs-CZ" altLang="cs-CZ" sz="1400"/>
              <a:pPr>
                <a:spcBef>
                  <a:spcPct val="0"/>
                </a:spcBef>
                <a:buFontTx/>
                <a:buNone/>
              </a:pPr>
              <a:t>30</a:t>
            </a:fld>
            <a:endParaRPr lang="cs-CZ" altLang="cs-CZ" sz="1400"/>
          </a:p>
        </p:txBody>
      </p:sp>
      <p:pic>
        <p:nvPicPr>
          <p:cNvPr id="65539" name="Picture 5" descr="laser">
            <a:extLst>
              <a:ext uri="{FF2B5EF4-FFF2-40B4-BE49-F238E27FC236}">
                <a16:creationId xmlns:a16="http://schemas.microsoft.com/office/drawing/2014/main" id="{D81EBDA7-7102-4580-9645-63EEA8967C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865"/>
          <a:stretch>
            <a:fillRect/>
          </a:stretch>
        </p:blipFill>
        <p:spPr bwMode="auto">
          <a:xfrm>
            <a:off x="7032625" y="1125539"/>
            <a:ext cx="3390900" cy="269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7" descr="wart_laser">
            <a:extLst>
              <a:ext uri="{FF2B5EF4-FFF2-40B4-BE49-F238E27FC236}">
                <a16:creationId xmlns:a16="http://schemas.microsoft.com/office/drawing/2014/main" id="{C851F0A2-5EAD-47AB-8669-E0EE596ECE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0464" y="4292600"/>
            <a:ext cx="1849437"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Rectangle 16">
            <a:extLst>
              <a:ext uri="{FF2B5EF4-FFF2-40B4-BE49-F238E27FC236}">
                <a16:creationId xmlns:a16="http://schemas.microsoft.com/office/drawing/2014/main" id="{EFF8F7B1-5248-442C-9ABE-535B23231D8E}"/>
              </a:ext>
            </a:extLst>
          </p:cNvPr>
          <p:cNvSpPr>
            <a:spLocks noGrp="1" noChangeArrowheads="1"/>
          </p:cNvSpPr>
          <p:nvPr>
            <p:ph type="title"/>
          </p:nvPr>
        </p:nvSpPr>
        <p:spPr>
          <a:xfrm>
            <a:off x="1981201" y="274638"/>
            <a:ext cx="4691063" cy="1143000"/>
          </a:xfrm>
        </p:spPr>
        <p:txBody>
          <a:bodyPr/>
          <a:lstStyle/>
          <a:p>
            <a:pPr eaLnBrk="1" hangingPunct="1"/>
            <a:r>
              <a:rPr lang="en-GB" altLang="cs-CZ"/>
              <a:t>Laser applications</a:t>
            </a:r>
          </a:p>
        </p:txBody>
      </p:sp>
      <p:pic>
        <p:nvPicPr>
          <p:cNvPr id="65542" name="Picture 9" descr="ph_resurf1_lg">
            <a:extLst>
              <a:ext uri="{FF2B5EF4-FFF2-40B4-BE49-F238E27FC236}">
                <a16:creationId xmlns:a16="http://schemas.microsoft.com/office/drawing/2014/main" id="{A83D44C3-B9A7-4EC4-93BF-81F9EAEB0B90}"/>
              </a:ext>
            </a:extLst>
          </p:cNvPr>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a:xfrm>
            <a:off x="1919288" y="1628776"/>
            <a:ext cx="4038600" cy="2868613"/>
          </a:xfrm>
          <a:noFill/>
          <a:extLst>
            <a:ext uri="{909E8E84-426E-40DD-AFC4-6F175D3DCCD1}">
              <a14:hiddenFill xmlns:a14="http://schemas.microsoft.com/office/drawing/2010/main">
                <a:solidFill>
                  <a:schemeClr val="bg1">
                    <a:alpha val="70195"/>
                  </a:schemeClr>
                </a:solidFill>
              </a14:hiddenFill>
            </a:ext>
          </a:extLst>
        </p:spPr>
      </p:pic>
      <p:sp>
        <p:nvSpPr>
          <p:cNvPr id="65543" name="Text Box 20">
            <a:extLst>
              <a:ext uri="{FF2B5EF4-FFF2-40B4-BE49-F238E27FC236}">
                <a16:creationId xmlns:a16="http://schemas.microsoft.com/office/drawing/2014/main" id="{F63461C6-C58F-46A5-A004-58E6C57E3A34}"/>
              </a:ext>
            </a:extLst>
          </p:cNvPr>
          <p:cNvSpPr txBox="1">
            <a:spLocks noChangeArrowheads="1"/>
          </p:cNvSpPr>
          <p:nvPr/>
        </p:nvSpPr>
        <p:spPr bwMode="auto">
          <a:xfrm>
            <a:off x="7067551" y="3790950"/>
            <a:ext cx="2303463" cy="457200"/>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400"/>
              <a:t>caries removal</a:t>
            </a:r>
            <a:endParaRPr lang="en-GB" altLang="cs-CZ" sz="2400"/>
          </a:p>
        </p:txBody>
      </p:sp>
      <p:sp>
        <p:nvSpPr>
          <p:cNvPr id="65544" name="Text Box 21">
            <a:extLst>
              <a:ext uri="{FF2B5EF4-FFF2-40B4-BE49-F238E27FC236}">
                <a16:creationId xmlns:a16="http://schemas.microsoft.com/office/drawing/2014/main" id="{8307E28B-042A-42F7-B3A2-B941AE738A90}"/>
              </a:ext>
            </a:extLst>
          </p:cNvPr>
          <p:cNvSpPr txBox="1">
            <a:spLocks noChangeArrowheads="1"/>
          </p:cNvSpPr>
          <p:nvPr/>
        </p:nvSpPr>
        <p:spPr bwMode="auto">
          <a:xfrm>
            <a:off x="1930400" y="4500563"/>
            <a:ext cx="2089150" cy="457200"/>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a:t>Face lifting</a:t>
            </a:r>
          </a:p>
        </p:txBody>
      </p:sp>
      <p:sp>
        <p:nvSpPr>
          <p:cNvPr id="65545" name="Text Box 22">
            <a:extLst>
              <a:ext uri="{FF2B5EF4-FFF2-40B4-BE49-F238E27FC236}">
                <a16:creationId xmlns:a16="http://schemas.microsoft.com/office/drawing/2014/main" id="{7D015669-0038-47BD-A008-B0872C330303}"/>
              </a:ext>
            </a:extLst>
          </p:cNvPr>
          <p:cNvSpPr txBox="1">
            <a:spLocks noChangeArrowheads="1"/>
          </p:cNvSpPr>
          <p:nvPr/>
        </p:nvSpPr>
        <p:spPr bwMode="auto">
          <a:xfrm>
            <a:off x="6313489" y="6092825"/>
            <a:ext cx="2663825" cy="457200"/>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400"/>
              <a:t>removal of warts</a:t>
            </a:r>
            <a:endParaRPr lang="en-GB" altLang="cs-CZ" sz="2400"/>
          </a:p>
        </p:txBody>
      </p:sp>
    </p:spTree>
    <p:extLst>
      <p:ext uri="{BB962C8B-B14F-4D97-AF65-F5344CB8AC3E}">
        <p14:creationId xmlns:p14="http://schemas.microsoft.com/office/powerpoint/2010/main" val="1007223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Zástupný symbol pro číslo snímku 5">
            <a:extLst>
              <a:ext uri="{FF2B5EF4-FFF2-40B4-BE49-F238E27FC236}">
                <a16:creationId xmlns:a16="http://schemas.microsoft.com/office/drawing/2014/main" id="{58521684-9002-40BE-812F-9B16A2205FA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C4C36CD-ACDA-4D5A-87A0-C494AEC52451}" type="slidenum">
              <a:rPr lang="cs-CZ" altLang="cs-CZ" sz="1400"/>
              <a:pPr>
                <a:spcBef>
                  <a:spcPct val="0"/>
                </a:spcBef>
                <a:buFontTx/>
                <a:buNone/>
              </a:pPr>
              <a:t>31</a:t>
            </a:fld>
            <a:endParaRPr lang="cs-CZ" altLang="cs-CZ" sz="1400"/>
          </a:p>
        </p:txBody>
      </p:sp>
      <p:sp>
        <p:nvSpPr>
          <p:cNvPr id="67587" name="Rectangle 2">
            <a:extLst>
              <a:ext uri="{FF2B5EF4-FFF2-40B4-BE49-F238E27FC236}">
                <a16:creationId xmlns:a16="http://schemas.microsoft.com/office/drawing/2014/main" id="{459EE2B4-1F7B-40E1-85FE-D7822EA52C15}"/>
              </a:ext>
            </a:extLst>
          </p:cNvPr>
          <p:cNvSpPr>
            <a:spLocks noGrp="1" noChangeArrowheads="1"/>
          </p:cNvSpPr>
          <p:nvPr>
            <p:ph type="title"/>
          </p:nvPr>
        </p:nvSpPr>
        <p:spPr>
          <a:xfrm>
            <a:off x="730510" y="341628"/>
            <a:ext cx="4041187" cy="451576"/>
          </a:xfrm>
        </p:spPr>
        <p:txBody>
          <a:bodyPr/>
          <a:lstStyle/>
          <a:p>
            <a:pPr eaLnBrk="1" hangingPunct="1"/>
            <a:r>
              <a:rPr lang="en-GB" altLang="cs-CZ" dirty="0"/>
              <a:t>Electrosurgery</a:t>
            </a:r>
          </a:p>
        </p:txBody>
      </p:sp>
      <p:sp>
        <p:nvSpPr>
          <p:cNvPr id="355331" name="Rectangle 3">
            <a:extLst>
              <a:ext uri="{FF2B5EF4-FFF2-40B4-BE49-F238E27FC236}">
                <a16:creationId xmlns:a16="http://schemas.microsoft.com/office/drawing/2014/main" id="{77F02C53-F3D3-4564-B179-04B5482B0EFA}"/>
              </a:ext>
            </a:extLst>
          </p:cNvPr>
          <p:cNvSpPr>
            <a:spLocks noGrp="1" noChangeArrowheads="1"/>
          </p:cNvSpPr>
          <p:nvPr>
            <p:ph type="body" idx="1"/>
          </p:nvPr>
        </p:nvSpPr>
        <p:spPr>
          <a:xfrm>
            <a:off x="672663" y="1467563"/>
            <a:ext cx="10226565" cy="5183187"/>
          </a:xfrm>
          <a:noFill/>
        </p:spPr>
        <p:txBody>
          <a:bodyPr/>
          <a:lstStyle/>
          <a:p>
            <a:pPr eaLnBrk="1" hangingPunct="1">
              <a:lnSpc>
                <a:spcPct val="90000"/>
              </a:lnSpc>
            </a:pPr>
            <a:r>
              <a:rPr lang="en-GB" altLang="cs-CZ" sz="2400" dirty="0"/>
              <a:t>These methods use </a:t>
            </a:r>
            <a:r>
              <a:rPr lang="en-GB" altLang="cs-CZ" sz="2400" b="1" dirty="0"/>
              <a:t>heating effects</a:t>
            </a:r>
            <a:r>
              <a:rPr lang="en-GB" altLang="cs-CZ" sz="2400" dirty="0"/>
              <a:t> of high frequency electrical currents. An electrode with a point or a sharp edge can develop a high density of current.</a:t>
            </a:r>
          </a:p>
          <a:p>
            <a:pPr eaLnBrk="1" hangingPunct="1">
              <a:lnSpc>
                <a:spcPct val="90000"/>
              </a:lnSpc>
            </a:pPr>
            <a:r>
              <a:rPr lang="en-GB" altLang="cs-CZ" sz="2400" dirty="0"/>
              <a:t> Heat effects are so extensive that water evaporates in the cells, causing their destruction. The high temperature causes coagulation </a:t>
            </a:r>
            <a:r>
              <a:rPr lang="cs-CZ" altLang="cs-CZ" sz="2400" dirty="0"/>
              <a:t>of </a:t>
            </a:r>
            <a:r>
              <a:rPr lang="en-GB" altLang="cs-CZ" sz="2400" dirty="0"/>
              <a:t>the tissues and blood</a:t>
            </a:r>
            <a:r>
              <a:rPr lang="cs-CZ" altLang="cs-CZ" sz="2400" dirty="0"/>
              <a:t>,</a:t>
            </a:r>
            <a:r>
              <a:rPr lang="en-GB" altLang="cs-CZ" sz="2400" dirty="0"/>
              <a:t> so no bleeding (haemorrhage) occurs. The operating frequency of electrosurgical instruments is about 3 MHz, the output is adjustable up to 500 W. The </a:t>
            </a:r>
            <a:r>
              <a:rPr lang="cs-CZ" altLang="cs-CZ" sz="2400" dirty="0" err="1"/>
              <a:t>power</a:t>
            </a:r>
            <a:r>
              <a:rPr lang="en-GB" altLang="cs-CZ" sz="2400" dirty="0"/>
              <a:t> differs according to the aim of the surgical intervention (50 W is used in eye and teeth surgery, higher output in breast and abdominal surgery and traumatology).</a:t>
            </a:r>
          </a:p>
          <a:p>
            <a:pPr eaLnBrk="1" hangingPunct="1">
              <a:lnSpc>
                <a:spcPct val="90000"/>
              </a:lnSpc>
            </a:pPr>
            <a:r>
              <a:rPr lang="cs-CZ" altLang="cs-CZ" sz="2400" dirty="0" err="1"/>
              <a:t>Electrosurgery</a:t>
            </a:r>
            <a:r>
              <a:rPr lang="cs-CZ" altLang="cs-CZ" sz="2400" dirty="0"/>
              <a:t> </a:t>
            </a:r>
            <a:r>
              <a:rPr lang="cs-CZ" altLang="cs-CZ" sz="2400" dirty="0" err="1"/>
              <a:t>devices</a:t>
            </a:r>
            <a:r>
              <a:rPr lang="cs-CZ" altLang="cs-CZ" sz="2400" dirty="0"/>
              <a:t> </a:t>
            </a:r>
            <a:r>
              <a:rPr lang="en-GB" altLang="cs-CZ" sz="2400" dirty="0"/>
              <a:t>are equipped with electrodes for </a:t>
            </a:r>
            <a:r>
              <a:rPr lang="en-GB" altLang="cs-CZ" sz="2400" b="1" dirty="0"/>
              <a:t>electrocoagulation</a:t>
            </a:r>
            <a:r>
              <a:rPr lang="cs-CZ" altLang="cs-CZ" sz="2400" b="1" dirty="0"/>
              <a:t>, </a:t>
            </a:r>
            <a:r>
              <a:rPr lang="cs-CZ" altLang="cs-CZ" sz="2400" dirty="0" err="1"/>
              <a:t>which</a:t>
            </a:r>
            <a:r>
              <a:rPr lang="en-GB" altLang="cs-CZ" sz="2400" dirty="0"/>
              <a:t> close bleeding vessels by coagulation of proteins.  </a:t>
            </a:r>
          </a:p>
        </p:txBody>
      </p:sp>
    </p:spTree>
    <p:extLst>
      <p:ext uri="{BB962C8B-B14F-4D97-AF65-F5344CB8AC3E}">
        <p14:creationId xmlns:p14="http://schemas.microsoft.com/office/powerpoint/2010/main" val="37196262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533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53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symbol pro číslo snímku 6">
            <a:extLst>
              <a:ext uri="{FF2B5EF4-FFF2-40B4-BE49-F238E27FC236}">
                <a16:creationId xmlns:a16="http://schemas.microsoft.com/office/drawing/2014/main" id="{74129B43-ACF5-41A3-9E9D-7142E7D0519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AFCEC07-D34E-41DD-B2F3-B4B9B62A68D6}" type="slidenum">
              <a:rPr lang="cs-CZ" altLang="cs-CZ" sz="1400"/>
              <a:pPr>
                <a:spcBef>
                  <a:spcPct val="0"/>
                </a:spcBef>
                <a:buFontTx/>
                <a:buNone/>
              </a:pPr>
              <a:t>32</a:t>
            </a:fld>
            <a:endParaRPr lang="cs-CZ" altLang="cs-CZ" sz="1400"/>
          </a:p>
        </p:txBody>
      </p:sp>
      <p:sp>
        <p:nvSpPr>
          <p:cNvPr id="69635" name="Rectangle 46">
            <a:extLst>
              <a:ext uri="{FF2B5EF4-FFF2-40B4-BE49-F238E27FC236}">
                <a16:creationId xmlns:a16="http://schemas.microsoft.com/office/drawing/2014/main" id="{CE0F45F7-A752-4AD5-A28A-9091B31CC312}"/>
              </a:ext>
            </a:extLst>
          </p:cNvPr>
          <p:cNvSpPr>
            <a:spLocks noGrp="1" noChangeArrowheads="1"/>
          </p:cNvSpPr>
          <p:nvPr>
            <p:ph type="title"/>
          </p:nvPr>
        </p:nvSpPr>
        <p:spPr>
          <a:xfrm>
            <a:off x="867145" y="320607"/>
            <a:ext cx="4188331" cy="451576"/>
          </a:xfrm>
        </p:spPr>
        <p:txBody>
          <a:bodyPr/>
          <a:lstStyle/>
          <a:p>
            <a:pPr eaLnBrk="1" hangingPunct="1"/>
            <a:r>
              <a:rPr lang="en-GB" altLang="cs-CZ" dirty="0"/>
              <a:t>Electrosurgery</a:t>
            </a:r>
          </a:p>
        </p:txBody>
      </p:sp>
      <p:pic>
        <p:nvPicPr>
          <p:cNvPr id="69636" name="Picture 40" descr="22330089[1]">
            <a:extLst>
              <a:ext uri="{FF2B5EF4-FFF2-40B4-BE49-F238E27FC236}">
                <a16:creationId xmlns:a16="http://schemas.microsoft.com/office/drawing/2014/main" id="{B2FFEA81-C5AA-4E69-BBBE-613543B32BEB}"/>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135188" y="1557338"/>
            <a:ext cx="3181350" cy="4525962"/>
          </a:xfrm>
          <a:noFill/>
          <a:extLst>
            <a:ext uri="{909E8E84-426E-40DD-AFC4-6F175D3DCCD1}">
              <a14:hiddenFill xmlns:a14="http://schemas.microsoft.com/office/drawing/2010/main">
                <a:solidFill>
                  <a:schemeClr val="bg1">
                    <a:alpha val="70195"/>
                  </a:schemeClr>
                </a:solidFill>
              </a14:hiddenFill>
            </a:ext>
          </a:extLst>
        </p:spPr>
      </p:pic>
      <p:sp>
        <p:nvSpPr>
          <p:cNvPr id="69637" name="Text Box 21">
            <a:extLst>
              <a:ext uri="{FF2B5EF4-FFF2-40B4-BE49-F238E27FC236}">
                <a16:creationId xmlns:a16="http://schemas.microsoft.com/office/drawing/2014/main" id="{497EB389-C4A0-4CE1-BAF5-46C9EEBA4F9D}"/>
              </a:ext>
            </a:extLst>
          </p:cNvPr>
          <p:cNvSpPr txBox="1">
            <a:spLocks noChangeArrowheads="1"/>
          </p:cNvSpPr>
          <p:nvPr/>
        </p:nvSpPr>
        <p:spPr bwMode="auto">
          <a:xfrm>
            <a:off x="4151313" y="2997200"/>
            <a:ext cx="338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Char char="•"/>
            </a:pPr>
            <a:endParaRPr lang="en-GB" altLang="cs-CZ" sz="2400">
              <a:solidFill>
                <a:srgbClr val="FFFFCC"/>
              </a:solidFill>
            </a:endParaRPr>
          </a:p>
        </p:txBody>
      </p:sp>
      <p:pic>
        <p:nvPicPr>
          <p:cNvPr id="69638" name="Picture 45" descr="51">
            <a:extLst>
              <a:ext uri="{FF2B5EF4-FFF2-40B4-BE49-F238E27FC236}">
                <a16:creationId xmlns:a16="http://schemas.microsoft.com/office/drawing/2014/main" id="{471C1EF2-359C-4923-8B34-2DEC8AC4D422}"/>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743700" y="1219201"/>
            <a:ext cx="3826462" cy="2938464"/>
          </a:xfrm>
          <a:noFill/>
          <a:extLst>
            <a:ext uri="{909E8E84-426E-40DD-AFC4-6F175D3DCCD1}">
              <a14:hiddenFill xmlns:a14="http://schemas.microsoft.com/office/drawing/2010/main">
                <a:solidFill>
                  <a:schemeClr val="bg1">
                    <a:alpha val="70195"/>
                  </a:schemeClr>
                </a:solidFill>
              </a14:hiddenFill>
            </a:ext>
          </a:extLst>
        </p:spPr>
      </p:pic>
      <p:sp>
        <p:nvSpPr>
          <p:cNvPr id="69639" name="Text Box 48">
            <a:extLst>
              <a:ext uri="{FF2B5EF4-FFF2-40B4-BE49-F238E27FC236}">
                <a16:creationId xmlns:a16="http://schemas.microsoft.com/office/drawing/2014/main" id="{C0FC1238-B8B6-4AA7-B8BB-FF521F162B47}"/>
              </a:ext>
            </a:extLst>
          </p:cNvPr>
          <p:cNvSpPr txBox="1">
            <a:spLocks noChangeArrowheads="1"/>
          </p:cNvSpPr>
          <p:nvPr/>
        </p:nvSpPr>
        <p:spPr bwMode="auto">
          <a:xfrm>
            <a:off x="7464426" y="4078288"/>
            <a:ext cx="2447925"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cs-CZ" altLang="cs-CZ" sz="1400"/>
              <a:t> </a:t>
            </a:r>
            <a:r>
              <a:rPr lang="cs-CZ" altLang="cs-CZ" sz="1800" b="1"/>
              <a:t>Electrosurgical unit</a:t>
            </a:r>
            <a:r>
              <a:rPr lang="cs-CZ" altLang="cs-CZ" sz="1400"/>
              <a:t> </a:t>
            </a:r>
            <a:endParaRPr lang="en-GB" altLang="cs-CZ" sz="2400"/>
          </a:p>
        </p:txBody>
      </p:sp>
      <p:sp>
        <p:nvSpPr>
          <p:cNvPr id="69640" name="Text Box 49">
            <a:extLst>
              <a:ext uri="{FF2B5EF4-FFF2-40B4-BE49-F238E27FC236}">
                <a16:creationId xmlns:a16="http://schemas.microsoft.com/office/drawing/2014/main" id="{2DEA6287-992E-4E41-AB11-E9CD32FB0403}"/>
              </a:ext>
            </a:extLst>
          </p:cNvPr>
          <p:cNvSpPr txBox="1">
            <a:spLocks noChangeArrowheads="1"/>
          </p:cNvSpPr>
          <p:nvPr/>
        </p:nvSpPr>
        <p:spPr bwMode="auto">
          <a:xfrm>
            <a:off x="5303839" y="5300664"/>
            <a:ext cx="3024187" cy="830997"/>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a:t>Point electrode for removal skin defects</a:t>
            </a:r>
          </a:p>
        </p:txBody>
      </p:sp>
    </p:spTree>
    <p:extLst>
      <p:ext uri="{BB962C8B-B14F-4D97-AF65-F5344CB8AC3E}">
        <p14:creationId xmlns:p14="http://schemas.microsoft.com/office/powerpoint/2010/main" val="2032232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Zástupný symbol pro číslo snímku 5">
            <a:extLst>
              <a:ext uri="{FF2B5EF4-FFF2-40B4-BE49-F238E27FC236}">
                <a16:creationId xmlns:a16="http://schemas.microsoft.com/office/drawing/2014/main" id="{D66464EA-8CA3-4FB2-B631-4C6D50574E8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65306F9-8C4E-420A-B018-F1ED8C3E4BA7}" type="slidenum">
              <a:rPr lang="cs-CZ" altLang="cs-CZ" sz="1400"/>
              <a:pPr>
                <a:spcBef>
                  <a:spcPct val="0"/>
                </a:spcBef>
                <a:buFontTx/>
                <a:buNone/>
              </a:pPr>
              <a:t>33</a:t>
            </a:fld>
            <a:endParaRPr lang="cs-CZ" altLang="cs-CZ" sz="1400"/>
          </a:p>
        </p:txBody>
      </p:sp>
      <p:sp>
        <p:nvSpPr>
          <p:cNvPr id="71683" name="Rectangle 5">
            <a:extLst>
              <a:ext uri="{FF2B5EF4-FFF2-40B4-BE49-F238E27FC236}">
                <a16:creationId xmlns:a16="http://schemas.microsoft.com/office/drawing/2014/main" id="{D79012DE-F335-45D4-AA50-A6E8C8102128}"/>
              </a:ext>
            </a:extLst>
          </p:cNvPr>
          <p:cNvSpPr>
            <a:spLocks noGrp="1" noChangeArrowheads="1"/>
          </p:cNvSpPr>
          <p:nvPr>
            <p:ph type="title"/>
          </p:nvPr>
        </p:nvSpPr>
        <p:spPr>
          <a:xfrm>
            <a:off x="1077352" y="362648"/>
            <a:ext cx="4093738" cy="451576"/>
          </a:xfrm>
        </p:spPr>
        <p:txBody>
          <a:bodyPr/>
          <a:lstStyle/>
          <a:p>
            <a:pPr eaLnBrk="1" hangingPunct="1"/>
            <a:r>
              <a:rPr lang="en-GB" altLang="cs-CZ" dirty="0"/>
              <a:t>Electrosurgery</a:t>
            </a:r>
          </a:p>
        </p:txBody>
      </p:sp>
      <p:pic>
        <p:nvPicPr>
          <p:cNvPr id="71684" name="Picture 4" descr="F321446">
            <a:extLst>
              <a:ext uri="{FF2B5EF4-FFF2-40B4-BE49-F238E27FC236}">
                <a16:creationId xmlns:a16="http://schemas.microsoft.com/office/drawing/2014/main" id="{9B918089-2FFC-432C-B605-BA93F631754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35188" y="1484313"/>
            <a:ext cx="3763962" cy="4525962"/>
          </a:xfrm>
          <a:noFill/>
          <a:extLst>
            <a:ext uri="{909E8E84-426E-40DD-AFC4-6F175D3DCCD1}">
              <a14:hiddenFill xmlns:a14="http://schemas.microsoft.com/office/drawing/2010/main">
                <a:solidFill>
                  <a:schemeClr val="bg1">
                    <a:alpha val="70195"/>
                  </a:schemeClr>
                </a:solidFill>
              </a14:hiddenFill>
            </a:ext>
          </a:extLst>
        </p:spPr>
      </p:pic>
      <p:sp>
        <p:nvSpPr>
          <p:cNvPr id="71685" name="Text Box 7">
            <a:extLst>
              <a:ext uri="{FF2B5EF4-FFF2-40B4-BE49-F238E27FC236}">
                <a16:creationId xmlns:a16="http://schemas.microsoft.com/office/drawing/2014/main" id="{376E17EC-0B38-4E47-A398-A722681AF678}"/>
              </a:ext>
            </a:extLst>
          </p:cNvPr>
          <p:cNvSpPr txBox="1">
            <a:spLocks noChangeArrowheads="1"/>
          </p:cNvSpPr>
          <p:nvPr/>
        </p:nvSpPr>
        <p:spPr bwMode="auto">
          <a:xfrm>
            <a:off x="5808664" y="4437064"/>
            <a:ext cx="3222625" cy="1584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500"/>
              </a:spcBef>
              <a:spcAft>
                <a:spcPts val="500"/>
              </a:spcAft>
              <a:buFontTx/>
              <a:buNone/>
            </a:pPr>
            <a:r>
              <a:rPr lang="en-GB" altLang="cs-CZ" sz="2000" b="1"/>
              <a:t>Whipple procedure. Transection of the neck of the pancreas with electrocautery</a:t>
            </a:r>
            <a:r>
              <a:rPr lang="en-GB" altLang="cs-CZ" sz="1600"/>
              <a:t>.</a:t>
            </a:r>
            <a:endParaRPr lang="en-GB" altLang="cs-CZ" sz="1200"/>
          </a:p>
          <a:p>
            <a:pPr eaLnBrk="1" hangingPunct="1">
              <a:spcBef>
                <a:spcPct val="0"/>
              </a:spcBef>
              <a:buFontTx/>
              <a:buNone/>
            </a:pPr>
            <a:endParaRPr lang="en-GB" altLang="cs-CZ" sz="2400"/>
          </a:p>
        </p:txBody>
      </p:sp>
    </p:spTree>
    <p:extLst>
      <p:ext uri="{BB962C8B-B14F-4D97-AF65-F5344CB8AC3E}">
        <p14:creationId xmlns:p14="http://schemas.microsoft.com/office/powerpoint/2010/main" val="6898643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Zástupný symbol pro číslo snímku 6">
            <a:extLst>
              <a:ext uri="{FF2B5EF4-FFF2-40B4-BE49-F238E27FC236}">
                <a16:creationId xmlns:a16="http://schemas.microsoft.com/office/drawing/2014/main" id="{A7BB7968-7C79-4832-9DC5-6414D9AA195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F8C4822-EEDF-4406-892A-89E9D80D39FD}" type="slidenum">
              <a:rPr lang="cs-CZ" altLang="cs-CZ" sz="1400"/>
              <a:pPr>
                <a:spcBef>
                  <a:spcPct val="0"/>
                </a:spcBef>
                <a:buFontTx/>
                <a:buNone/>
              </a:pPr>
              <a:t>34</a:t>
            </a:fld>
            <a:endParaRPr lang="cs-CZ" altLang="cs-CZ" sz="1400"/>
          </a:p>
        </p:txBody>
      </p:sp>
      <p:sp>
        <p:nvSpPr>
          <p:cNvPr id="73731" name="Rectangle 23">
            <a:extLst>
              <a:ext uri="{FF2B5EF4-FFF2-40B4-BE49-F238E27FC236}">
                <a16:creationId xmlns:a16="http://schemas.microsoft.com/office/drawing/2014/main" id="{5CADB08D-2798-49FF-8ED2-A3D6A66190DA}"/>
              </a:ext>
            </a:extLst>
          </p:cNvPr>
          <p:cNvSpPr>
            <a:spLocks noGrp="1" noChangeArrowheads="1"/>
          </p:cNvSpPr>
          <p:nvPr>
            <p:ph type="title"/>
          </p:nvPr>
        </p:nvSpPr>
        <p:spPr>
          <a:xfrm>
            <a:off x="772552" y="436221"/>
            <a:ext cx="7204800" cy="451576"/>
          </a:xfrm>
        </p:spPr>
        <p:txBody>
          <a:bodyPr/>
          <a:lstStyle/>
          <a:p>
            <a:pPr eaLnBrk="1" hangingPunct="1"/>
            <a:r>
              <a:rPr lang="en-GB" altLang="cs-CZ" dirty="0"/>
              <a:t>E</a:t>
            </a:r>
            <a:r>
              <a:rPr lang="cs-CZ" altLang="cs-CZ" dirty="0" err="1"/>
              <a:t>ndoscopic</a:t>
            </a:r>
            <a:r>
              <a:rPr lang="cs-CZ" altLang="cs-CZ" dirty="0"/>
              <a:t> el</a:t>
            </a:r>
            <a:r>
              <a:rPr lang="en-GB" altLang="cs-CZ" dirty="0" err="1"/>
              <a:t>ectrosurgery</a:t>
            </a:r>
            <a:endParaRPr lang="en-GB" altLang="cs-CZ" dirty="0"/>
          </a:p>
        </p:txBody>
      </p:sp>
      <p:pic>
        <p:nvPicPr>
          <p:cNvPr id="73732" name="Picture 20" descr="eq-repro-3[1]">
            <a:extLst>
              <a:ext uri="{FF2B5EF4-FFF2-40B4-BE49-F238E27FC236}">
                <a16:creationId xmlns:a16="http://schemas.microsoft.com/office/drawing/2014/main" id="{1992604F-CC37-4786-8B4F-1F3730766E60}"/>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847850" y="1557338"/>
            <a:ext cx="2578100" cy="2743200"/>
          </a:xfrm>
          <a:noFill/>
          <a:extLst>
            <a:ext uri="{909E8E84-426E-40DD-AFC4-6F175D3DCCD1}">
              <a14:hiddenFill xmlns:a14="http://schemas.microsoft.com/office/drawing/2010/main">
                <a:solidFill>
                  <a:schemeClr val="bg1">
                    <a:alpha val="70195"/>
                  </a:schemeClr>
                </a:solidFill>
              </a14:hiddenFill>
            </a:ext>
          </a:extLst>
        </p:spPr>
      </p:pic>
      <p:pic>
        <p:nvPicPr>
          <p:cNvPr id="73733" name="Picture 22" descr="shared_1210_GC-27[1]">
            <a:extLst>
              <a:ext uri="{FF2B5EF4-FFF2-40B4-BE49-F238E27FC236}">
                <a16:creationId xmlns:a16="http://schemas.microsoft.com/office/drawing/2014/main" id="{1E618A47-FBF0-4086-8C65-780CD9EB959B}"/>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727575" y="1514476"/>
            <a:ext cx="5689600" cy="4462463"/>
          </a:xfrm>
          <a:noFill/>
          <a:extLst>
            <a:ext uri="{909E8E84-426E-40DD-AFC4-6F175D3DCCD1}">
              <a14:hiddenFill xmlns:a14="http://schemas.microsoft.com/office/drawing/2010/main">
                <a:solidFill>
                  <a:schemeClr val="bg1">
                    <a:alpha val="70195"/>
                  </a:schemeClr>
                </a:solidFill>
              </a14:hiddenFill>
            </a:ext>
          </a:extLst>
        </p:spPr>
      </p:pic>
      <p:sp>
        <p:nvSpPr>
          <p:cNvPr id="73734" name="Text Box 26">
            <a:extLst>
              <a:ext uri="{FF2B5EF4-FFF2-40B4-BE49-F238E27FC236}">
                <a16:creationId xmlns:a16="http://schemas.microsoft.com/office/drawing/2014/main" id="{0368F004-5CB0-4A49-9E58-C1E1AFD73135}"/>
              </a:ext>
            </a:extLst>
          </p:cNvPr>
          <p:cNvSpPr txBox="1">
            <a:spLocks noChangeArrowheads="1"/>
          </p:cNvSpPr>
          <p:nvPr/>
        </p:nvSpPr>
        <p:spPr bwMode="auto">
          <a:xfrm>
            <a:off x="1847851" y="4292601"/>
            <a:ext cx="2447925" cy="1006475"/>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a:t>Removal of the polypus from intestinal mucosa</a:t>
            </a:r>
          </a:p>
        </p:txBody>
      </p:sp>
      <p:sp>
        <p:nvSpPr>
          <p:cNvPr id="73735" name="Text Box 27">
            <a:extLst>
              <a:ext uri="{FF2B5EF4-FFF2-40B4-BE49-F238E27FC236}">
                <a16:creationId xmlns:a16="http://schemas.microsoft.com/office/drawing/2014/main" id="{F18979FE-B73A-4213-9113-77DAAC8B2E92}"/>
              </a:ext>
            </a:extLst>
          </p:cNvPr>
          <p:cNvSpPr txBox="1">
            <a:spLocks noChangeArrowheads="1"/>
          </p:cNvSpPr>
          <p:nvPr/>
        </p:nvSpPr>
        <p:spPr bwMode="auto">
          <a:xfrm>
            <a:off x="4203701" y="4868863"/>
            <a:ext cx="3979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Char char="•"/>
            </a:pPr>
            <a:endParaRPr lang="en-GB" altLang="cs-CZ" sz="2400">
              <a:solidFill>
                <a:srgbClr val="FFFFCC"/>
              </a:solidFill>
            </a:endParaRPr>
          </a:p>
        </p:txBody>
      </p:sp>
      <p:sp>
        <p:nvSpPr>
          <p:cNvPr id="73736" name="Text Box 28">
            <a:extLst>
              <a:ext uri="{FF2B5EF4-FFF2-40B4-BE49-F238E27FC236}">
                <a16:creationId xmlns:a16="http://schemas.microsoft.com/office/drawing/2014/main" id="{12834DF6-E989-42B9-B0E0-2FD8C63A9CA0}"/>
              </a:ext>
            </a:extLst>
          </p:cNvPr>
          <p:cNvSpPr txBox="1">
            <a:spLocks noChangeArrowheads="1"/>
          </p:cNvSpPr>
          <p:nvPr/>
        </p:nvSpPr>
        <p:spPr bwMode="auto">
          <a:xfrm>
            <a:off x="5232400" y="4797426"/>
            <a:ext cx="29527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a:t>Removal of a small gastric tumour</a:t>
            </a:r>
          </a:p>
        </p:txBody>
      </p:sp>
    </p:spTree>
    <p:extLst>
      <p:ext uri="{BB962C8B-B14F-4D97-AF65-F5344CB8AC3E}">
        <p14:creationId xmlns:p14="http://schemas.microsoft.com/office/powerpoint/2010/main" val="35962699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Zástupný symbol pro číslo snímku 5">
            <a:extLst>
              <a:ext uri="{FF2B5EF4-FFF2-40B4-BE49-F238E27FC236}">
                <a16:creationId xmlns:a16="http://schemas.microsoft.com/office/drawing/2014/main" id="{2061D023-4BB8-4BA5-AA07-F14CC801EE5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485E21A-2A64-40F0-BD2C-8B90C542D1F9}" type="slidenum">
              <a:rPr lang="cs-CZ" altLang="cs-CZ" sz="1400"/>
              <a:pPr>
                <a:spcBef>
                  <a:spcPct val="0"/>
                </a:spcBef>
                <a:buFontTx/>
                <a:buNone/>
              </a:pPr>
              <a:t>35</a:t>
            </a:fld>
            <a:endParaRPr lang="cs-CZ" altLang="cs-CZ" sz="1400"/>
          </a:p>
        </p:txBody>
      </p:sp>
      <p:sp>
        <p:nvSpPr>
          <p:cNvPr id="75779" name="Rectangle 2">
            <a:extLst>
              <a:ext uri="{FF2B5EF4-FFF2-40B4-BE49-F238E27FC236}">
                <a16:creationId xmlns:a16="http://schemas.microsoft.com/office/drawing/2014/main" id="{71AB5C6F-90E0-4E75-BA1B-6AA741AFDC9D}"/>
              </a:ext>
            </a:extLst>
          </p:cNvPr>
          <p:cNvSpPr>
            <a:spLocks noGrp="1" noChangeArrowheads="1"/>
          </p:cNvSpPr>
          <p:nvPr>
            <p:ph type="title"/>
          </p:nvPr>
        </p:nvSpPr>
        <p:spPr>
          <a:xfrm>
            <a:off x="751531" y="383669"/>
            <a:ext cx="5312938" cy="451576"/>
          </a:xfrm>
        </p:spPr>
        <p:txBody>
          <a:bodyPr/>
          <a:lstStyle/>
          <a:p>
            <a:pPr eaLnBrk="1" hangingPunct="1"/>
            <a:r>
              <a:rPr lang="en-GB" altLang="cs-CZ" dirty="0"/>
              <a:t>Ultrasonic tools</a:t>
            </a:r>
          </a:p>
        </p:txBody>
      </p:sp>
      <p:sp>
        <p:nvSpPr>
          <p:cNvPr id="361475" name="Rectangle 3">
            <a:extLst>
              <a:ext uri="{FF2B5EF4-FFF2-40B4-BE49-F238E27FC236}">
                <a16:creationId xmlns:a16="http://schemas.microsoft.com/office/drawing/2014/main" id="{E0B84A78-AC72-4DC5-989E-D87BAA30B800}"/>
              </a:ext>
            </a:extLst>
          </p:cNvPr>
          <p:cNvSpPr>
            <a:spLocks noGrp="1" noChangeArrowheads="1"/>
          </p:cNvSpPr>
          <p:nvPr>
            <p:ph type="body" idx="1"/>
          </p:nvPr>
        </p:nvSpPr>
        <p:spPr>
          <a:xfrm>
            <a:off x="1229711" y="1268414"/>
            <a:ext cx="9543392" cy="5184775"/>
          </a:xfrm>
          <a:noFill/>
        </p:spPr>
        <p:txBody>
          <a:bodyPr/>
          <a:lstStyle/>
          <a:p>
            <a:pPr eaLnBrk="1" hangingPunct="1">
              <a:lnSpc>
                <a:spcPct val="100000"/>
              </a:lnSpc>
            </a:pPr>
            <a:r>
              <a:rPr lang="en-GB" altLang="cs-CZ" sz="2400" dirty="0"/>
              <a:t>Ultrasound of high intensities (50-1000 W·cm</a:t>
            </a:r>
            <a:r>
              <a:rPr lang="en-GB" altLang="cs-CZ" sz="2400" baseline="30000" dirty="0"/>
              <a:t>-2</a:t>
            </a:r>
            <a:r>
              <a:rPr lang="en-GB" altLang="cs-CZ" sz="2400" dirty="0"/>
              <a:t>) can be used in surgery for selective tissue destruction. </a:t>
            </a:r>
          </a:p>
          <a:p>
            <a:pPr eaLnBrk="1" hangingPunct="1">
              <a:lnSpc>
                <a:spcPct val="100000"/>
              </a:lnSpc>
            </a:pPr>
            <a:r>
              <a:rPr lang="en-GB" altLang="cs-CZ" sz="2400" dirty="0"/>
              <a:t>1. </a:t>
            </a:r>
            <a:r>
              <a:rPr lang="en-GB" altLang="cs-CZ" sz="2400" b="1" dirty="0"/>
              <a:t>Focused ultrasound with high frequency (1-3 MHz) </a:t>
            </a:r>
            <a:r>
              <a:rPr lang="en-GB" altLang="cs-CZ" sz="2400" dirty="0"/>
              <a:t>for selective destruction of soft tissue structures. </a:t>
            </a:r>
            <a:r>
              <a:rPr lang="cs-CZ" altLang="cs-CZ" sz="2400" dirty="0"/>
              <a:t>T</a:t>
            </a:r>
            <a:r>
              <a:rPr lang="en-GB" altLang="cs-CZ" sz="2400" dirty="0" err="1"/>
              <a:t>hese</a:t>
            </a:r>
            <a:r>
              <a:rPr lang="en-GB" altLang="cs-CZ" sz="2400" dirty="0"/>
              <a:t> systems are in clinical test for breast tumour ablation.</a:t>
            </a:r>
            <a:r>
              <a:rPr lang="en-GB" altLang="cs-CZ" sz="2400" dirty="0">
                <a:solidFill>
                  <a:srgbClr val="FF0066"/>
                </a:solidFill>
              </a:rPr>
              <a:t> </a:t>
            </a:r>
            <a:endParaRPr lang="cs-CZ" altLang="cs-CZ" sz="2400" dirty="0">
              <a:solidFill>
                <a:srgbClr val="FF0066"/>
              </a:solidFill>
            </a:endParaRPr>
          </a:p>
          <a:p>
            <a:pPr eaLnBrk="1" hangingPunct="1">
              <a:lnSpc>
                <a:spcPct val="100000"/>
              </a:lnSpc>
            </a:pPr>
            <a:r>
              <a:rPr lang="en-GB" altLang="cs-CZ" sz="2400" dirty="0"/>
              <a:t>2. </a:t>
            </a:r>
            <a:r>
              <a:rPr lang="en-GB" altLang="cs-CZ" sz="2400" b="1" dirty="0"/>
              <a:t>Low frequency ultrasound (20</a:t>
            </a:r>
            <a:r>
              <a:rPr lang="cs-CZ" altLang="cs-CZ" sz="2400" b="1" dirty="0"/>
              <a:t> - 50</a:t>
            </a:r>
            <a:r>
              <a:rPr lang="en-GB" altLang="cs-CZ" sz="2400" b="1" dirty="0"/>
              <a:t> kHz) </a:t>
            </a:r>
            <a:r>
              <a:rPr lang="en-GB" altLang="cs-CZ" sz="2400" dirty="0"/>
              <a:t>has been developed for surgical use. Ultrasound produced by piezoelectric or </a:t>
            </a:r>
            <a:r>
              <a:rPr lang="en-GB" altLang="cs-CZ" sz="2400" dirty="0" err="1"/>
              <a:t>magnetostrictive</a:t>
            </a:r>
            <a:r>
              <a:rPr lang="en-GB" altLang="cs-CZ" sz="2400" dirty="0"/>
              <a:t> generators is transmitted to the tissue by special wave-guides, able to enhance the amplitude of ultrasound oscillations up to 10 times. A steel lancet or removable tip is attached to the end of the wave-guide. The removable tip is used also as an aspiration tube, so that the destroyed tissue can be sucked away (aspired).</a:t>
            </a:r>
          </a:p>
        </p:txBody>
      </p:sp>
    </p:spTree>
    <p:extLst>
      <p:ext uri="{BB962C8B-B14F-4D97-AF65-F5344CB8AC3E}">
        <p14:creationId xmlns:p14="http://schemas.microsoft.com/office/powerpoint/2010/main" val="2964798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14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14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Zástupný symbol pro číslo snímku 6">
            <a:extLst>
              <a:ext uri="{FF2B5EF4-FFF2-40B4-BE49-F238E27FC236}">
                <a16:creationId xmlns:a16="http://schemas.microsoft.com/office/drawing/2014/main" id="{DB55D28D-D5C8-411E-A2E5-FCC520B24BF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BF365C1-E298-402E-9E4C-612675EA3BF1}" type="slidenum">
              <a:rPr lang="cs-CZ" altLang="cs-CZ" sz="1400"/>
              <a:pPr>
                <a:spcBef>
                  <a:spcPct val="0"/>
                </a:spcBef>
                <a:buFontTx/>
                <a:buNone/>
              </a:pPr>
              <a:t>36</a:t>
            </a:fld>
            <a:endParaRPr lang="cs-CZ" altLang="cs-CZ" sz="1400"/>
          </a:p>
        </p:txBody>
      </p:sp>
      <p:sp>
        <p:nvSpPr>
          <p:cNvPr id="77827" name="Rectangle 16">
            <a:extLst>
              <a:ext uri="{FF2B5EF4-FFF2-40B4-BE49-F238E27FC236}">
                <a16:creationId xmlns:a16="http://schemas.microsoft.com/office/drawing/2014/main" id="{0775876F-9739-4E34-A442-01B0497D6F9E}"/>
              </a:ext>
            </a:extLst>
          </p:cNvPr>
          <p:cNvSpPr>
            <a:spLocks noGrp="1" noChangeArrowheads="1"/>
          </p:cNvSpPr>
          <p:nvPr>
            <p:ph type="title"/>
          </p:nvPr>
        </p:nvSpPr>
        <p:spPr>
          <a:xfrm>
            <a:off x="1981200" y="274639"/>
            <a:ext cx="8229600" cy="777875"/>
          </a:xfrm>
        </p:spPr>
        <p:txBody>
          <a:bodyPr/>
          <a:lstStyle/>
          <a:p>
            <a:pPr eaLnBrk="1" hangingPunct="1"/>
            <a:r>
              <a:rPr lang="en-GB" altLang="cs-CZ" dirty="0"/>
              <a:t>Ultrasonic tools</a:t>
            </a:r>
          </a:p>
        </p:txBody>
      </p:sp>
      <p:sp>
        <p:nvSpPr>
          <p:cNvPr id="77828" name="Rectangle 3">
            <a:extLst>
              <a:ext uri="{FF2B5EF4-FFF2-40B4-BE49-F238E27FC236}">
                <a16:creationId xmlns:a16="http://schemas.microsoft.com/office/drawing/2014/main" id="{0A0F1001-0DB5-44AD-B609-707573D913A0}"/>
              </a:ext>
            </a:extLst>
          </p:cNvPr>
          <p:cNvSpPr>
            <a:spLocks noGrp="1" noChangeArrowheads="1"/>
          </p:cNvSpPr>
          <p:nvPr>
            <p:ph type="body" sz="half" idx="1"/>
          </p:nvPr>
        </p:nvSpPr>
        <p:spPr>
          <a:xfrm>
            <a:off x="2063750" y="1557338"/>
            <a:ext cx="4038600" cy="2620962"/>
          </a:xfrm>
        </p:spPr>
        <p:txBody>
          <a:bodyPr/>
          <a:lstStyle/>
          <a:p>
            <a:pPr marL="0" indent="17463" algn="r" eaLnBrk="1" hangingPunct="1">
              <a:lnSpc>
                <a:spcPct val="90000"/>
              </a:lnSpc>
              <a:buFont typeface="Wingdings" panose="05000000000000000000" pitchFamily="2" charset="2"/>
              <a:buNone/>
            </a:pPr>
            <a:r>
              <a:rPr lang="cs-CZ" altLang="cs-CZ" sz="2000" b="1" dirty="0" err="1"/>
              <a:t>Aspirator</a:t>
            </a:r>
            <a:r>
              <a:rPr lang="cs-CZ" altLang="cs-CZ" sz="2000" b="1" dirty="0"/>
              <a:t>.</a:t>
            </a:r>
            <a:r>
              <a:rPr lang="cs-CZ" altLang="cs-CZ" sz="2000" dirty="0"/>
              <a:t> </a:t>
            </a:r>
            <a:r>
              <a:rPr lang="en-GB" altLang="cs-CZ" sz="2000" dirty="0"/>
              <a:t>The acoustic vibrator contracts and expands due to ultrasonic oscillations. The motion of the tip (stroke) is approximately 200 </a:t>
            </a:r>
            <a:r>
              <a:rPr lang="el-GR" altLang="cs-CZ" sz="2000" dirty="0">
                <a:latin typeface="Times New Roman" panose="02020603050405020304" pitchFamily="18" charset="0"/>
                <a:cs typeface="Times New Roman" panose="02020603050405020304" pitchFamily="18" charset="0"/>
              </a:rPr>
              <a:t>μ</a:t>
            </a:r>
            <a:r>
              <a:rPr lang="en-GB" altLang="cs-CZ" sz="2000" dirty="0"/>
              <a:t>m. The end of the tip experiences high velocities and accelerations that produce the effect of fragmenting contacted  tissues. </a:t>
            </a:r>
          </a:p>
        </p:txBody>
      </p:sp>
      <p:sp>
        <p:nvSpPr>
          <p:cNvPr id="77829" name="Rectangle 5">
            <a:extLst>
              <a:ext uri="{FF2B5EF4-FFF2-40B4-BE49-F238E27FC236}">
                <a16:creationId xmlns:a16="http://schemas.microsoft.com/office/drawing/2014/main" id="{BBA8DC5D-5688-4A66-AE51-ED0C738221D1}"/>
              </a:ext>
            </a:extLst>
          </p:cNvPr>
          <p:cNvSpPr>
            <a:spLocks noChangeArrowheads="1"/>
          </p:cNvSpPr>
          <p:nvPr/>
        </p:nvSpPr>
        <p:spPr bwMode="auto">
          <a:xfrm>
            <a:off x="1524001" y="0"/>
            <a:ext cx="5148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Char char="•"/>
            </a:pPr>
            <a:endParaRPr lang="cs-CZ" altLang="cs-CZ" sz="2400">
              <a:solidFill>
                <a:srgbClr val="FFFFCC"/>
              </a:solidFill>
            </a:endParaRPr>
          </a:p>
        </p:txBody>
      </p:sp>
      <p:pic>
        <p:nvPicPr>
          <p:cNvPr id="77830" name="Picture 4" descr="Figure3.jpg (17806 bytes)">
            <a:extLst>
              <a:ext uri="{FF2B5EF4-FFF2-40B4-BE49-F238E27FC236}">
                <a16:creationId xmlns:a16="http://schemas.microsoft.com/office/drawing/2014/main" id="{88912C1C-0DFF-4CDD-AE83-440876DD0C8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311901" y="1271752"/>
            <a:ext cx="4255724" cy="2970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1" name="Picture 15" descr="Figure1.jpg (5443 bytes)">
            <a:extLst>
              <a:ext uri="{FF2B5EF4-FFF2-40B4-BE49-F238E27FC236}">
                <a16:creationId xmlns:a16="http://schemas.microsoft.com/office/drawing/2014/main" id="{514D015E-7314-4C87-BA1D-00EBF472843B}"/>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1303284" y="4437064"/>
            <a:ext cx="5086406" cy="1816198"/>
          </a:xfrm>
          <a:noFill/>
          <a:extLst>
            <a:ext uri="{909E8E84-426E-40DD-AFC4-6F175D3DCCD1}">
              <a14:hiddenFill xmlns:a14="http://schemas.microsoft.com/office/drawing/2010/main">
                <a:solidFill>
                  <a:schemeClr val="bg1">
                    <a:alpha val="70195"/>
                  </a:schemeClr>
                </a:solidFill>
              </a14:hiddenFill>
            </a:ext>
          </a:extLst>
        </p:spPr>
      </p:pic>
      <p:sp>
        <p:nvSpPr>
          <p:cNvPr id="77832" name="Text Box 18">
            <a:extLst>
              <a:ext uri="{FF2B5EF4-FFF2-40B4-BE49-F238E27FC236}">
                <a16:creationId xmlns:a16="http://schemas.microsoft.com/office/drawing/2014/main" id="{7BE150D8-013D-4988-B155-2AF4E5672BD1}"/>
              </a:ext>
            </a:extLst>
          </p:cNvPr>
          <p:cNvSpPr txBox="1">
            <a:spLocks noChangeArrowheads="1"/>
          </p:cNvSpPr>
          <p:nvPr/>
        </p:nvSpPr>
        <p:spPr bwMode="auto">
          <a:xfrm>
            <a:off x="6527801" y="4437064"/>
            <a:ext cx="3529013" cy="1616075"/>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a:t>Cavitational Ultrasonic Surgical Aspirator. This modified probe includes an extended flue and a vibrating tip for laparoscopic surgery. </a:t>
            </a:r>
          </a:p>
        </p:txBody>
      </p:sp>
    </p:spTree>
    <p:extLst>
      <p:ext uri="{BB962C8B-B14F-4D97-AF65-F5344CB8AC3E}">
        <p14:creationId xmlns:p14="http://schemas.microsoft.com/office/powerpoint/2010/main" val="7370617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Zástupný symbol pro číslo snímku 7">
            <a:extLst>
              <a:ext uri="{FF2B5EF4-FFF2-40B4-BE49-F238E27FC236}">
                <a16:creationId xmlns:a16="http://schemas.microsoft.com/office/drawing/2014/main" id="{55B2633D-F69D-46EB-BC32-0FC9E06C278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9D74D52-04FE-41EA-AA69-9E0CC95C053F}" type="slidenum">
              <a:rPr lang="cs-CZ" altLang="cs-CZ" sz="1400"/>
              <a:pPr>
                <a:spcBef>
                  <a:spcPct val="0"/>
                </a:spcBef>
                <a:buFontTx/>
                <a:buNone/>
              </a:pPr>
              <a:t>37</a:t>
            </a:fld>
            <a:endParaRPr lang="cs-CZ" altLang="cs-CZ" sz="1400"/>
          </a:p>
        </p:txBody>
      </p:sp>
      <p:sp>
        <p:nvSpPr>
          <p:cNvPr id="79875" name="Rectangle 8">
            <a:extLst>
              <a:ext uri="{FF2B5EF4-FFF2-40B4-BE49-F238E27FC236}">
                <a16:creationId xmlns:a16="http://schemas.microsoft.com/office/drawing/2014/main" id="{AA6098CE-333C-40C5-8B5A-4A77CDB0DA2D}"/>
              </a:ext>
            </a:extLst>
          </p:cNvPr>
          <p:cNvSpPr>
            <a:spLocks noGrp="1" noChangeArrowheads="1"/>
          </p:cNvSpPr>
          <p:nvPr>
            <p:ph type="title"/>
          </p:nvPr>
        </p:nvSpPr>
        <p:spPr>
          <a:xfrm>
            <a:off x="730469" y="369231"/>
            <a:ext cx="4330700" cy="723845"/>
          </a:xfrm>
        </p:spPr>
        <p:txBody>
          <a:bodyPr/>
          <a:lstStyle/>
          <a:p>
            <a:pPr eaLnBrk="1" hangingPunct="1"/>
            <a:r>
              <a:rPr lang="en-GB" altLang="cs-CZ" dirty="0"/>
              <a:t>Ultrasonic tools</a:t>
            </a:r>
          </a:p>
        </p:txBody>
      </p:sp>
      <p:sp>
        <p:nvSpPr>
          <p:cNvPr id="79876" name="Rectangle 3">
            <a:extLst>
              <a:ext uri="{FF2B5EF4-FFF2-40B4-BE49-F238E27FC236}">
                <a16:creationId xmlns:a16="http://schemas.microsoft.com/office/drawing/2014/main" id="{1147BA6A-72A9-4CF8-862C-7E1151D8ED99}"/>
              </a:ext>
            </a:extLst>
          </p:cNvPr>
          <p:cNvSpPr>
            <a:spLocks noGrp="1" noChangeArrowheads="1"/>
          </p:cNvSpPr>
          <p:nvPr>
            <p:ph type="body" sz="half" idx="1"/>
          </p:nvPr>
        </p:nvSpPr>
        <p:spPr>
          <a:xfrm>
            <a:off x="1576553" y="1700214"/>
            <a:ext cx="4744874" cy="3989387"/>
          </a:xfrm>
        </p:spPr>
        <p:txBody>
          <a:bodyPr/>
          <a:lstStyle/>
          <a:p>
            <a:pPr marL="0" indent="0" eaLnBrk="1" hangingPunct="1">
              <a:lnSpc>
                <a:spcPct val="100000"/>
              </a:lnSpc>
              <a:buFont typeface="Wingdings" panose="05000000000000000000" pitchFamily="2" charset="2"/>
              <a:buNone/>
            </a:pPr>
            <a:r>
              <a:rPr lang="en-GB" altLang="cs-CZ" sz="2800" dirty="0"/>
              <a:t>Low frequency </a:t>
            </a:r>
            <a:r>
              <a:rPr lang="cs-CZ" altLang="cs-CZ" sz="2800" dirty="0" err="1"/>
              <a:t>intensive</a:t>
            </a:r>
            <a:r>
              <a:rPr lang="cs-CZ" altLang="cs-CZ" sz="2800" dirty="0"/>
              <a:t> </a:t>
            </a:r>
            <a:r>
              <a:rPr lang="en-GB" altLang="cs-CZ" sz="2800" dirty="0"/>
              <a:t>ultrasound </a:t>
            </a:r>
            <a:r>
              <a:rPr lang="cs-CZ" altLang="cs-CZ" sz="2800" dirty="0"/>
              <a:t>source –</a:t>
            </a:r>
            <a:r>
              <a:rPr lang="en-GB" altLang="cs-CZ" sz="2800" b="1" dirty="0" err="1"/>
              <a:t>phacoemulsifier</a:t>
            </a:r>
            <a:r>
              <a:rPr lang="cs-CZ" altLang="cs-CZ" sz="2800" dirty="0"/>
              <a:t> -</a:t>
            </a:r>
            <a:r>
              <a:rPr lang="en-GB" altLang="cs-CZ" sz="2800" dirty="0"/>
              <a:t> is an indispensable aid for eye surgeons in the extraction of opaque eye lenses (cataracts). The emulsified lens is immediately sucked away (aspired).</a:t>
            </a:r>
          </a:p>
        </p:txBody>
      </p:sp>
      <p:pic>
        <p:nvPicPr>
          <p:cNvPr id="79877" name="Picture 4" descr="phaco[1]">
            <a:extLst>
              <a:ext uri="{FF2B5EF4-FFF2-40B4-BE49-F238E27FC236}">
                <a16:creationId xmlns:a16="http://schemas.microsoft.com/office/drawing/2014/main" id="{CBDAEBB9-D814-4617-9FCB-C96E959B49BC}"/>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383338" y="476250"/>
            <a:ext cx="3808412" cy="3041650"/>
          </a:xfrm>
          <a:noFill/>
          <a:extLst>
            <a:ext uri="{909E8E84-426E-40DD-AFC4-6F175D3DCCD1}">
              <a14:hiddenFill xmlns:a14="http://schemas.microsoft.com/office/drawing/2010/main">
                <a:solidFill>
                  <a:schemeClr val="bg1">
                    <a:alpha val="70195"/>
                  </a:schemeClr>
                </a:solidFill>
              </a14:hiddenFill>
            </a:ext>
          </a:extLst>
        </p:spPr>
      </p:pic>
      <p:pic>
        <p:nvPicPr>
          <p:cNvPr id="79878" name="Picture 7" descr="pic01[1]">
            <a:extLst>
              <a:ext uri="{FF2B5EF4-FFF2-40B4-BE49-F238E27FC236}">
                <a16:creationId xmlns:a16="http://schemas.microsoft.com/office/drawing/2014/main" id="{A1DB336A-5A41-44C8-9784-374EE19F2CA5}"/>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456364" y="3883026"/>
            <a:ext cx="3724275" cy="2620963"/>
          </a:xfrm>
          <a:noFill/>
          <a:extLst>
            <a:ext uri="{909E8E84-426E-40DD-AFC4-6F175D3DCCD1}">
              <a14:hiddenFill xmlns:a14="http://schemas.microsoft.com/office/drawing/2010/main">
                <a:solidFill>
                  <a:schemeClr val="bg1">
                    <a:alpha val="70195"/>
                  </a:schemeClr>
                </a:solidFill>
              </a14:hiddenFill>
            </a:ext>
          </a:extLst>
        </p:spPr>
      </p:pic>
    </p:spTree>
    <p:extLst>
      <p:ext uri="{BB962C8B-B14F-4D97-AF65-F5344CB8AC3E}">
        <p14:creationId xmlns:p14="http://schemas.microsoft.com/office/powerpoint/2010/main" val="9392549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Zástupný symbol pro číslo snímku 5">
            <a:extLst>
              <a:ext uri="{FF2B5EF4-FFF2-40B4-BE49-F238E27FC236}">
                <a16:creationId xmlns:a16="http://schemas.microsoft.com/office/drawing/2014/main" id="{ECE5BF6E-ABC7-4CBC-9C83-6E93C733415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63B3E12-774A-4125-B28B-34EAD83D27AF}" type="slidenum">
              <a:rPr lang="cs-CZ" altLang="cs-CZ" sz="1400"/>
              <a:pPr>
                <a:spcBef>
                  <a:spcPct val="0"/>
                </a:spcBef>
                <a:buFontTx/>
                <a:buNone/>
              </a:pPr>
              <a:t>38</a:t>
            </a:fld>
            <a:endParaRPr lang="cs-CZ" altLang="cs-CZ" sz="1400"/>
          </a:p>
        </p:txBody>
      </p:sp>
      <p:sp>
        <p:nvSpPr>
          <p:cNvPr id="81923" name="Rectangle 2">
            <a:extLst>
              <a:ext uri="{FF2B5EF4-FFF2-40B4-BE49-F238E27FC236}">
                <a16:creationId xmlns:a16="http://schemas.microsoft.com/office/drawing/2014/main" id="{4AB55338-0393-44B2-BD28-308F6058EAC6}"/>
              </a:ext>
            </a:extLst>
          </p:cNvPr>
          <p:cNvSpPr>
            <a:spLocks noGrp="1" noChangeArrowheads="1"/>
          </p:cNvSpPr>
          <p:nvPr>
            <p:ph type="title"/>
          </p:nvPr>
        </p:nvSpPr>
        <p:spPr/>
        <p:txBody>
          <a:bodyPr/>
          <a:lstStyle/>
          <a:p>
            <a:pPr eaLnBrk="1" hangingPunct="1"/>
            <a:r>
              <a:rPr lang="en-GB" altLang="cs-CZ"/>
              <a:t>Ultrasonic tools in dentistry</a:t>
            </a:r>
          </a:p>
        </p:txBody>
      </p:sp>
      <p:sp>
        <p:nvSpPr>
          <p:cNvPr id="81924" name="Rectangle 3">
            <a:extLst>
              <a:ext uri="{FF2B5EF4-FFF2-40B4-BE49-F238E27FC236}">
                <a16:creationId xmlns:a16="http://schemas.microsoft.com/office/drawing/2014/main" id="{E51B80F6-A78A-423A-9FAB-0DD37E73EB04}"/>
              </a:ext>
            </a:extLst>
          </p:cNvPr>
          <p:cNvSpPr>
            <a:spLocks noGrp="1" noChangeArrowheads="1"/>
          </p:cNvSpPr>
          <p:nvPr>
            <p:ph type="body" idx="1"/>
          </p:nvPr>
        </p:nvSpPr>
        <p:spPr/>
        <p:txBody>
          <a:bodyPr/>
          <a:lstStyle/>
          <a:p>
            <a:pPr eaLnBrk="1" hangingPunct="1">
              <a:lnSpc>
                <a:spcPct val="100000"/>
              </a:lnSpc>
            </a:pPr>
            <a:r>
              <a:rPr lang="en-GB" altLang="cs-CZ" sz="2400" dirty="0"/>
              <a:t>The main application field: tartar removal - scaling. </a:t>
            </a:r>
            <a:r>
              <a:rPr lang="en-GB" altLang="cs-CZ" sz="2400" b="1" dirty="0"/>
              <a:t>Ultrasonic scalers </a:t>
            </a:r>
            <a:r>
              <a:rPr lang="en-GB" altLang="cs-CZ" sz="2400" dirty="0"/>
              <a:t>are fast and efficient. They consist of two main parts: the source of electric oscillations necessary to driving generator of ultrasound, and a handpiece containing ultrasonic transducer, working at a frequency of about 40 kHz.  The transducer is linked to variously shaped working tips. Some devices are equipped with water spray (rinsing and cooling). </a:t>
            </a:r>
            <a:endParaRPr lang="cs-CZ" altLang="cs-CZ" sz="2400" dirty="0"/>
          </a:p>
          <a:p>
            <a:pPr eaLnBrk="1" hangingPunct="1">
              <a:lnSpc>
                <a:spcPct val="100000"/>
              </a:lnSpc>
              <a:buFont typeface="Wingdings" panose="05000000000000000000" pitchFamily="2" charset="2"/>
              <a:buNone/>
            </a:pPr>
            <a:r>
              <a:rPr lang="en-GB" altLang="cs-CZ" sz="2400" dirty="0"/>
              <a:t> </a:t>
            </a:r>
          </a:p>
          <a:p>
            <a:pPr eaLnBrk="1" hangingPunct="1">
              <a:lnSpc>
                <a:spcPct val="100000"/>
              </a:lnSpc>
            </a:pPr>
            <a:r>
              <a:rPr lang="en-GB" altLang="cs-CZ" sz="2400" dirty="0"/>
              <a:t>Ultrasonic scaling mechanisms:</a:t>
            </a:r>
            <a:endParaRPr lang="en-GB" altLang="cs-CZ" sz="2400" b="1" dirty="0"/>
          </a:p>
          <a:p>
            <a:pPr lvl="1" eaLnBrk="1" hangingPunct="1"/>
            <a:r>
              <a:rPr lang="en-GB" altLang="cs-CZ" sz="2000" b="1" dirty="0"/>
              <a:t>direct effect of ultrasonic oscillations of the working tip on the deposited tartar</a:t>
            </a:r>
          </a:p>
          <a:p>
            <a:pPr lvl="1" eaLnBrk="1" hangingPunct="1"/>
            <a:r>
              <a:rPr lang="en-GB" altLang="cs-CZ" sz="2000" b="1" dirty="0"/>
              <a:t>ultrasonic cavitation</a:t>
            </a:r>
          </a:p>
          <a:p>
            <a:pPr lvl="1" eaLnBrk="1" hangingPunct="1"/>
            <a:r>
              <a:rPr lang="en-GB" altLang="cs-CZ" sz="2000" b="1" dirty="0"/>
              <a:t>ultrasonic microstreaming</a:t>
            </a:r>
          </a:p>
        </p:txBody>
      </p:sp>
    </p:spTree>
    <p:extLst>
      <p:ext uri="{BB962C8B-B14F-4D97-AF65-F5344CB8AC3E}">
        <p14:creationId xmlns:p14="http://schemas.microsoft.com/office/powerpoint/2010/main" val="7958637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Zástupný symbol pro číslo snímku 6">
            <a:extLst>
              <a:ext uri="{FF2B5EF4-FFF2-40B4-BE49-F238E27FC236}">
                <a16:creationId xmlns:a16="http://schemas.microsoft.com/office/drawing/2014/main" id="{57AA68A8-3FFE-4A70-AFB5-E9210F7D308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1C95B0C-BCF9-4A03-87B4-B65C28AE33E0}" type="slidenum">
              <a:rPr lang="cs-CZ" altLang="cs-CZ" sz="1400"/>
              <a:pPr>
                <a:spcBef>
                  <a:spcPct val="0"/>
                </a:spcBef>
                <a:buFontTx/>
                <a:buNone/>
              </a:pPr>
              <a:t>39</a:t>
            </a:fld>
            <a:endParaRPr lang="cs-CZ" altLang="cs-CZ" sz="1400"/>
          </a:p>
        </p:txBody>
      </p:sp>
      <p:sp>
        <p:nvSpPr>
          <p:cNvPr id="83971" name="Rectangle 8">
            <a:extLst>
              <a:ext uri="{FF2B5EF4-FFF2-40B4-BE49-F238E27FC236}">
                <a16:creationId xmlns:a16="http://schemas.microsoft.com/office/drawing/2014/main" id="{78F738E8-92DC-47E3-A185-4E925EA7BC41}"/>
              </a:ext>
            </a:extLst>
          </p:cNvPr>
          <p:cNvSpPr>
            <a:spLocks noGrp="1" noChangeArrowheads="1"/>
          </p:cNvSpPr>
          <p:nvPr>
            <p:ph type="title"/>
          </p:nvPr>
        </p:nvSpPr>
        <p:spPr>
          <a:xfrm>
            <a:off x="8053880" y="2214674"/>
            <a:ext cx="2376488" cy="2693658"/>
          </a:xfrm>
          <a:solidFill>
            <a:schemeClr val="bg1">
              <a:alpha val="70195"/>
            </a:schemeClr>
          </a:solidFill>
        </p:spPr>
        <p:txBody>
          <a:bodyPr/>
          <a:lstStyle/>
          <a:p>
            <a:pPr eaLnBrk="1" hangingPunct="1">
              <a:lnSpc>
                <a:spcPct val="100000"/>
              </a:lnSpc>
            </a:pPr>
            <a:r>
              <a:rPr lang="en-GB" altLang="cs-CZ" sz="2000" dirty="0">
                <a:solidFill>
                  <a:schemeClr val="tx1"/>
                </a:solidFill>
              </a:rPr>
              <a:t>A schematic diagram of ultrasonic scaler (up with </a:t>
            </a:r>
            <a:r>
              <a:rPr lang="en-GB" altLang="cs-CZ" sz="2000" dirty="0" err="1">
                <a:solidFill>
                  <a:schemeClr val="tx1"/>
                </a:solidFill>
              </a:rPr>
              <a:t>magnetostrictive</a:t>
            </a:r>
            <a:r>
              <a:rPr lang="en-GB" altLang="cs-CZ" sz="2000" dirty="0">
                <a:solidFill>
                  <a:schemeClr val="tx1"/>
                </a:solidFill>
              </a:rPr>
              <a:t>, down with piezoelectric transducer)</a:t>
            </a:r>
          </a:p>
        </p:txBody>
      </p:sp>
      <p:pic>
        <p:nvPicPr>
          <p:cNvPr id="83972" name="Picture 4" descr="magetostrikční scaller">
            <a:extLst>
              <a:ext uri="{FF2B5EF4-FFF2-40B4-BE49-F238E27FC236}">
                <a16:creationId xmlns:a16="http://schemas.microsoft.com/office/drawing/2014/main" id="{2A3E80BB-9ED7-459D-8085-57A997D2B29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t="4073" b="16292"/>
          <a:stretch>
            <a:fillRect/>
          </a:stretch>
        </p:blipFill>
        <p:spPr>
          <a:xfrm>
            <a:off x="2063751" y="1125539"/>
            <a:ext cx="5832475" cy="2713037"/>
          </a:xfrm>
          <a:noFill/>
          <a:extLst>
            <a:ext uri="{909E8E84-426E-40DD-AFC4-6F175D3DCCD1}">
              <a14:hiddenFill xmlns:a14="http://schemas.microsoft.com/office/drawing/2010/main">
                <a:solidFill>
                  <a:schemeClr val="bg1">
                    <a:alpha val="70195"/>
                  </a:schemeClr>
                </a:solidFill>
              </a14:hiddenFill>
            </a:ext>
          </a:extLst>
        </p:spPr>
      </p:pic>
      <p:pic>
        <p:nvPicPr>
          <p:cNvPr id="83973" name="Picture 7" descr="piezoel scaller">
            <a:extLst>
              <a:ext uri="{FF2B5EF4-FFF2-40B4-BE49-F238E27FC236}">
                <a16:creationId xmlns:a16="http://schemas.microsoft.com/office/drawing/2014/main" id="{DCCD87FA-D60B-4894-B195-36155F8B3A1D}"/>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t="4218" b="21091"/>
          <a:stretch>
            <a:fillRect/>
          </a:stretch>
        </p:blipFill>
        <p:spPr>
          <a:xfrm>
            <a:off x="2135189" y="3933826"/>
            <a:ext cx="5183187" cy="2652713"/>
          </a:xfrm>
          <a:noFill/>
          <a:extLst>
            <a:ext uri="{909E8E84-426E-40DD-AFC4-6F175D3DCCD1}">
              <a14:hiddenFill xmlns:a14="http://schemas.microsoft.com/office/drawing/2010/main">
                <a:solidFill>
                  <a:schemeClr val="bg1">
                    <a:alpha val="70195"/>
                  </a:schemeClr>
                </a:solidFill>
              </a14:hiddenFill>
            </a:ext>
          </a:extLst>
        </p:spPr>
      </p:pic>
      <p:sp>
        <p:nvSpPr>
          <p:cNvPr id="83974" name="Rectangle 10">
            <a:extLst>
              <a:ext uri="{FF2B5EF4-FFF2-40B4-BE49-F238E27FC236}">
                <a16:creationId xmlns:a16="http://schemas.microsoft.com/office/drawing/2014/main" id="{CDF56728-B007-4DA3-8255-CB57CED9B96F}"/>
              </a:ext>
            </a:extLst>
          </p:cNvPr>
          <p:cNvSpPr>
            <a:spLocks noChangeArrowheads="1"/>
          </p:cNvSpPr>
          <p:nvPr/>
        </p:nvSpPr>
        <p:spPr bwMode="auto">
          <a:xfrm>
            <a:off x="888124" y="232596"/>
            <a:ext cx="82296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3600" b="1" dirty="0">
                <a:solidFill>
                  <a:schemeClr val="tx2"/>
                </a:solidFill>
              </a:rPr>
              <a:t>Ultrasonic tools in dentistry</a:t>
            </a:r>
          </a:p>
        </p:txBody>
      </p:sp>
    </p:spTree>
    <p:extLst>
      <p:ext uri="{BB962C8B-B14F-4D97-AF65-F5344CB8AC3E}">
        <p14:creationId xmlns:p14="http://schemas.microsoft.com/office/powerpoint/2010/main" val="1960374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ástupný symbol pro číslo snímku 5">
            <a:extLst>
              <a:ext uri="{FF2B5EF4-FFF2-40B4-BE49-F238E27FC236}">
                <a16:creationId xmlns:a16="http://schemas.microsoft.com/office/drawing/2014/main" id="{18DD6BEB-20FE-4D46-B843-770D63FBDC4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38CF5B2-1DB0-46EF-A3A0-7AFC6ECC690D}" type="slidenum">
              <a:rPr lang="cs-CZ" altLang="cs-CZ" sz="1400"/>
              <a:pPr>
                <a:spcBef>
                  <a:spcPct val="0"/>
                </a:spcBef>
                <a:buFontTx/>
                <a:buNone/>
              </a:pPr>
              <a:t>4</a:t>
            </a:fld>
            <a:endParaRPr lang="cs-CZ" altLang="cs-CZ" sz="1400"/>
          </a:p>
        </p:txBody>
      </p:sp>
      <p:sp>
        <p:nvSpPr>
          <p:cNvPr id="13315" name="Rectangle 2">
            <a:extLst>
              <a:ext uri="{FF2B5EF4-FFF2-40B4-BE49-F238E27FC236}">
                <a16:creationId xmlns:a16="http://schemas.microsoft.com/office/drawing/2014/main" id="{78C640EF-BE97-42D9-A8EF-3C407CA3E958}"/>
              </a:ext>
            </a:extLst>
          </p:cNvPr>
          <p:cNvSpPr>
            <a:spLocks noGrp="1" noChangeArrowheads="1"/>
          </p:cNvSpPr>
          <p:nvPr>
            <p:ph type="title"/>
          </p:nvPr>
        </p:nvSpPr>
        <p:spPr>
          <a:xfrm>
            <a:off x="551835" y="436221"/>
            <a:ext cx="10753200" cy="451576"/>
          </a:xfrm>
        </p:spPr>
        <p:txBody>
          <a:bodyPr/>
          <a:lstStyle/>
          <a:p>
            <a:pPr eaLnBrk="1" hangingPunct="1"/>
            <a:r>
              <a:rPr lang="en-GB" altLang="cs-CZ" dirty="0"/>
              <a:t>Way of illumination and observation</a:t>
            </a:r>
          </a:p>
        </p:txBody>
      </p:sp>
      <p:sp>
        <p:nvSpPr>
          <p:cNvPr id="13316" name="Rectangle 3">
            <a:extLst>
              <a:ext uri="{FF2B5EF4-FFF2-40B4-BE49-F238E27FC236}">
                <a16:creationId xmlns:a16="http://schemas.microsoft.com/office/drawing/2014/main" id="{63853800-05B1-4D44-8A10-A06F65E2A722}"/>
              </a:ext>
            </a:extLst>
          </p:cNvPr>
          <p:cNvSpPr>
            <a:spLocks noGrp="1" noChangeArrowheads="1"/>
          </p:cNvSpPr>
          <p:nvPr>
            <p:ph type="body" idx="1"/>
          </p:nvPr>
        </p:nvSpPr>
        <p:spPr>
          <a:xfrm>
            <a:off x="304800" y="1567849"/>
            <a:ext cx="11056883" cy="4967287"/>
          </a:xfrm>
        </p:spPr>
        <p:txBody>
          <a:bodyPr/>
          <a:lstStyle/>
          <a:p>
            <a:pPr eaLnBrk="1" hangingPunct="1">
              <a:lnSpc>
                <a:spcPct val="100000"/>
              </a:lnSpc>
            </a:pPr>
            <a:r>
              <a:rPr lang="en-GB" altLang="cs-CZ" sz="2400" dirty="0"/>
              <a:t>Lighting can be:</a:t>
            </a:r>
            <a:endParaRPr lang="cs-CZ" altLang="cs-CZ" sz="2400" dirty="0"/>
          </a:p>
          <a:p>
            <a:pPr lvl="1" eaLnBrk="1" hangingPunct="1"/>
            <a:r>
              <a:rPr lang="en-GB" altLang="cs-CZ" sz="2400" b="1" dirty="0"/>
              <a:t>Internal: </a:t>
            </a:r>
            <a:r>
              <a:rPr lang="en-GB" altLang="cs-CZ" sz="2400" dirty="0"/>
              <a:t>source of light is part of the device</a:t>
            </a:r>
            <a:endParaRPr lang="cs-CZ" altLang="cs-CZ" sz="2400" dirty="0"/>
          </a:p>
          <a:p>
            <a:pPr lvl="1" eaLnBrk="1" hangingPunct="1"/>
            <a:r>
              <a:rPr lang="en-GB" altLang="cs-CZ" sz="2400" b="1" dirty="0"/>
              <a:t>External:</a:t>
            </a:r>
            <a:r>
              <a:rPr lang="en-GB" altLang="cs-CZ" sz="2400" dirty="0"/>
              <a:t> examined cavity is illuminated by an external source (Endoscopic mirrors are typical representatives of the second group).</a:t>
            </a:r>
            <a:endParaRPr lang="cs-CZ" altLang="cs-CZ" sz="2400" dirty="0"/>
          </a:p>
          <a:p>
            <a:pPr lvl="1" eaLnBrk="1" hangingPunct="1">
              <a:buFontTx/>
              <a:buNone/>
            </a:pPr>
            <a:endParaRPr lang="en-GB" altLang="cs-CZ" sz="2400" dirty="0"/>
          </a:p>
          <a:p>
            <a:pPr eaLnBrk="1" hangingPunct="1">
              <a:lnSpc>
                <a:spcPct val="100000"/>
              </a:lnSpc>
            </a:pPr>
            <a:r>
              <a:rPr lang="en-GB" altLang="cs-CZ" sz="2400" dirty="0"/>
              <a:t>In endoscopes with internal lighting, the source is directly inside the body cavity</a:t>
            </a:r>
            <a:r>
              <a:rPr lang="cs-CZ" altLang="cs-CZ" sz="2400" dirty="0"/>
              <a:t> </a:t>
            </a:r>
            <a:r>
              <a:rPr lang="en-GB" altLang="cs-CZ" sz="2400" dirty="0"/>
              <a:t>(</a:t>
            </a:r>
            <a:r>
              <a:rPr lang="en-GB" altLang="cs-CZ" sz="2400" i="1" dirty="0"/>
              <a:t>distal lighting</a:t>
            </a:r>
            <a:r>
              <a:rPr lang="en-GB" altLang="cs-CZ" sz="2400" dirty="0"/>
              <a:t>) or outside the cavity (light </a:t>
            </a:r>
            <a:r>
              <a:rPr lang="en-US" altLang="cs-CZ" sz="2400" dirty="0"/>
              <a:t>is guided into the cavity</a:t>
            </a:r>
            <a:r>
              <a:rPr lang="en-GB" altLang="cs-CZ" sz="2400" dirty="0"/>
              <a:t> by an optical system, </a:t>
            </a:r>
            <a:r>
              <a:rPr lang="en-GB" altLang="cs-CZ" sz="2400" i="1" dirty="0"/>
              <a:t>proximal lighting</a:t>
            </a:r>
            <a:r>
              <a:rPr lang="en-GB" altLang="cs-CZ" sz="2400" dirty="0"/>
              <a:t>).</a:t>
            </a:r>
            <a:endParaRPr lang="cs-CZ" altLang="cs-CZ" sz="2400" dirty="0"/>
          </a:p>
          <a:p>
            <a:pPr eaLnBrk="1" hangingPunct="1">
              <a:lnSpc>
                <a:spcPct val="100000"/>
              </a:lnSpc>
              <a:buFont typeface="Wingdings" panose="05000000000000000000" pitchFamily="2" charset="2"/>
              <a:buNone/>
            </a:pPr>
            <a:endParaRPr lang="cs-CZ" altLang="cs-CZ" sz="2400" dirty="0"/>
          </a:p>
          <a:p>
            <a:pPr eaLnBrk="1" hangingPunct="1">
              <a:lnSpc>
                <a:spcPct val="100000"/>
              </a:lnSpc>
            </a:pPr>
            <a:r>
              <a:rPr lang="en-GB" altLang="cs-CZ" sz="2400" dirty="0"/>
              <a:t>The observation of the body cavity can be:</a:t>
            </a:r>
            <a:endParaRPr lang="cs-CZ" altLang="cs-CZ" sz="2400" dirty="0"/>
          </a:p>
          <a:p>
            <a:pPr lvl="1" eaLnBrk="1" hangingPunct="1"/>
            <a:r>
              <a:rPr lang="en-GB" altLang="cs-CZ" sz="2400" b="1" dirty="0"/>
              <a:t>direct </a:t>
            </a:r>
            <a:r>
              <a:rPr lang="en-GB" altLang="cs-CZ" sz="2400" dirty="0"/>
              <a:t>when the physician uses his/her own eyes aided by an optical system </a:t>
            </a:r>
            <a:endParaRPr lang="cs-CZ" altLang="cs-CZ" sz="2400" dirty="0"/>
          </a:p>
          <a:p>
            <a:pPr lvl="1" eaLnBrk="1" hangingPunct="1"/>
            <a:r>
              <a:rPr lang="en-GB" altLang="cs-CZ" sz="2400" b="1" dirty="0"/>
              <a:t>indirect</a:t>
            </a:r>
            <a:r>
              <a:rPr lang="en-GB" altLang="cs-CZ" sz="2400" dirty="0"/>
              <a:t> when the images are taken by a digital video camera and observed on a monitor</a:t>
            </a:r>
          </a:p>
        </p:txBody>
      </p:sp>
    </p:spTree>
    <p:extLst>
      <p:ext uri="{BB962C8B-B14F-4D97-AF65-F5344CB8AC3E}">
        <p14:creationId xmlns:p14="http://schemas.microsoft.com/office/powerpoint/2010/main" val="6505755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Zástupný symbol pro číslo snímku 5">
            <a:extLst>
              <a:ext uri="{FF2B5EF4-FFF2-40B4-BE49-F238E27FC236}">
                <a16:creationId xmlns:a16="http://schemas.microsoft.com/office/drawing/2014/main" id="{7DB1269B-247C-4006-A7EC-6E286433E27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030B82E-B824-44F4-9ECC-AD9CC8DD3FE4}" type="slidenum">
              <a:rPr lang="cs-CZ" altLang="cs-CZ" sz="1400"/>
              <a:pPr>
                <a:spcBef>
                  <a:spcPct val="0"/>
                </a:spcBef>
                <a:buFontTx/>
                <a:buNone/>
              </a:pPr>
              <a:t>40</a:t>
            </a:fld>
            <a:endParaRPr lang="cs-CZ" altLang="cs-CZ" sz="1400"/>
          </a:p>
        </p:txBody>
      </p:sp>
      <p:sp>
        <p:nvSpPr>
          <p:cNvPr id="86019" name="Rectangle 3">
            <a:extLst>
              <a:ext uri="{FF2B5EF4-FFF2-40B4-BE49-F238E27FC236}">
                <a16:creationId xmlns:a16="http://schemas.microsoft.com/office/drawing/2014/main" id="{9B234841-2134-4FE9-A756-BDD58E303018}"/>
              </a:ext>
            </a:extLst>
          </p:cNvPr>
          <p:cNvSpPr>
            <a:spLocks noGrp="1" noChangeArrowheads="1"/>
          </p:cNvSpPr>
          <p:nvPr>
            <p:ph type="body" idx="1"/>
          </p:nvPr>
        </p:nvSpPr>
        <p:spPr/>
        <p:txBody>
          <a:bodyPr/>
          <a:lstStyle/>
          <a:p>
            <a:pPr eaLnBrk="1" hangingPunct="1">
              <a:lnSpc>
                <a:spcPct val="100000"/>
              </a:lnSpc>
            </a:pPr>
            <a:r>
              <a:rPr lang="en-GB" altLang="cs-CZ" sz="2400" dirty="0"/>
              <a:t>A somewhat simpler and cheaper alternative to the ultrasonic scaler is the </a:t>
            </a:r>
            <a:r>
              <a:rPr lang="en-GB" altLang="cs-CZ" sz="2400" b="1" dirty="0"/>
              <a:t>sonic scaler</a:t>
            </a:r>
            <a:r>
              <a:rPr lang="en-GB" altLang="cs-CZ" sz="2400" dirty="0"/>
              <a:t>. The audible sound oscillations are obtained mechanically with the help of an unbalanced air turbine. </a:t>
            </a:r>
            <a:endParaRPr lang="cs-CZ" altLang="cs-CZ" sz="2400" dirty="0"/>
          </a:p>
          <a:p>
            <a:pPr eaLnBrk="1" hangingPunct="1">
              <a:lnSpc>
                <a:spcPct val="100000"/>
              </a:lnSpc>
              <a:buFont typeface="Wingdings" panose="05000000000000000000" pitchFamily="2" charset="2"/>
              <a:buNone/>
            </a:pPr>
            <a:endParaRPr lang="en-GB" altLang="cs-CZ" sz="2400" dirty="0"/>
          </a:p>
          <a:p>
            <a:pPr eaLnBrk="1" hangingPunct="1">
              <a:lnSpc>
                <a:spcPct val="100000"/>
              </a:lnSpc>
            </a:pPr>
            <a:r>
              <a:rPr lang="en-GB" altLang="cs-CZ" sz="2400" dirty="0"/>
              <a:t>The next tools using ultrasonic oscillations are </a:t>
            </a:r>
            <a:r>
              <a:rPr lang="en-GB" altLang="cs-CZ" sz="2400" b="1" dirty="0"/>
              <a:t>endodontic root-canal devices</a:t>
            </a:r>
            <a:r>
              <a:rPr lang="en-GB" altLang="cs-CZ" sz="2400" dirty="0"/>
              <a:t>. Contrary to rotary tooth-canal tools they oscillate longitudinally with frequency of 30 - 50 kHz. They have either the form of a thin steel screw-shaped tip or a slightly conical tip with diamond coating. The main effective mechanism is mechanical abrasion of the root-canal walls enhanced by ultrasonic cavitation.</a:t>
            </a:r>
          </a:p>
        </p:txBody>
      </p:sp>
      <p:sp>
        <p:nvSpPr>
          <p:cNvPr id="86020" name="Rectangle 4">
            <a:extLst>
              <a:ext uri="{FF2B5EF4-FFF2-40B4-BE49-F238E27FC236}">
                <a16:creationId xmlns:a16="http://schemas.microsoft.com/office/drawing/2014/main" id="{ACAAC041-4277-458A-BCAF-72F780E104D1}"/>
              </a:ext>
            </a:extLst>
          </p:cNvPr>
          <p:cNvSpPr>
            <a:spLocks noChangeArrowheads="1"/>
          </p:cNvSpPr>
          <p:nvPr/>
        </p:nvSpPr>
        <p:spPr bwMode="auto">
          <a:xfrm>
            <a:off x="1981200" y="274638"/>
            <a:ext cx="82296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3600" b="1" dirty="0">
                <a:solidFill>
                  <a:schemeClr val="tx2"/>
                </a:solidFill>
              </a:rPr>
              <a:t>Ultrasonic tools in dentistry</a:t>
            </a:r>
          </a:p>
        </p:txBody>
      </p:sp>
    </p:spTree>
    <p:extLst>
      <p:ext uri="{BB962C8B-B14F-4D97-AF65-F5344CB8AC3E}">
        <p14:creationId xmlns:p14="http://schemas.microsoft.com/office/powerpoint/2010/main" val="9182839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Zástupný symbol pro číslo snímku 5">
            <a:extLst>
              <a:ext uri="{FF2B5EF4-FFF2-40B4-BE49-F238E27FC236}">
                <a16:creationId xmlns:a16="http://schemas.microsoft.com/office/drawing/2014/main" id="{9C671815-727F-4E0B-B646-43859022337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B33D79D-EACA-4FA3-A2FA-BE7483C0EB8E}" type="slidenum">
              <a:rPr lang="cs-CZ" altLang="cs-CZ" sz="1400"/>
              <a:pPr>
                <a:spcBef>
                  <a:spcPct val="0"/>
                </a:spcBef>
                <a:buFontTx/>
                <a:buNone/>
              </a:pPr>
              <a:t>41</a:t>
            </a:fld>
            <a:endParaRPr lang="cs-CZ" altLang="cs-CZ" sz="1400"/>
          </a:p>
        </p:txBody>
      </p:sp>
      <p:sp>
        <p:nvSpPr>
          <p:cNvPr id="88067" name="Rectangle 2">
            <a:extLst>
              <a:ext uri="{FF2B5EF4-FFF2-40B4-BE49-F238E27FC236}">
                <a16:creationId xmlns:a16="http://schemas.microsoft.com/office/drawing/2014/main" id="{2CB7B753-81AC-4B69-9ABC-96CE44D8F850}"/>
              </a:ext>
            </a:extLst>
          </p:cNvPr>
          <p:cNvSpPr>
            <a:spLocks noGrp="1" noChangeArrowheads="1"/>
          </p:cNvSpPr>
          <p:nvPr>
            <p:ph type="title"/>
          </p:nvPr>
        </p:nvSpPr>
        <p:spPr>
          <a:xfrm>
            <a:off x="1981200" y="274639"/>
            <a:ext cx="8229600" cy="777875"/>
          </a:xfrm>
        </p:spPr>
        <p:txBody>
          <a:bodyPr/>
          <a:lstStyle/>
          <a:p>
            <a:pPr eaLnBrk="1" hangingPunct="1"/>
            <a:r>
              <a:rPr lang="en-GB" altLang="cs-CZ"/>
              <a:t>Cryosurgery</a:t>
            </a:r>
          </a:p>
        </p:txBody>
      </p:sp>
      <p:sp>
        <p:nvSpPr>
          <p:cNvPr id="386051" name="Rectangle 3">
            <a:extLst>
              <a:ext uri="{FF2B5EF4-FFF2-40B4-BE49-F238E27FC236}">
                <a16:creationId xmlns:a16="http://schemas.microsoft.com/office/drawing/2014/main" id="{0F37ED1C-57B6-4ECE-8FEE-49B26346FAF9}"/>
              </a:ext>
            </a:extLst>
          </p:cNvPr>
          <p:cNvSpPr>
            <a:spLocks noGrp="1" noChangeArrowheads="1"/>
          </p:cNvSpPr>
          <p:nvPr>
            <p:ph type="body" idx="1"/>
          </p:nvPr>
        </p:nvSpPr>
        <p:spPr>
          <a:xfrm>
            <a:off x="609600" y="1268413"/>
            <a:ext cx="10174014" cy="5256212"/>
          </a:xfrm>
          <a:noFill/>
        </p:spPr>
        <p:txBody>
          <a:bodyPr/>
          <a:lstStyle/>
          <a:p>
            <a:pPr eaLnBrk="1" hangingPunct="1">
              <a:lnSpc>
                <a:spcPct val="100000"/>
              </a:lnSpc>
            </a:pPr>
            <a:r>
              <a:rPr lang="en-GB" altLang="cs-CZ" sz="2400" dirty="0"/>
              <a:t>The temperature -25 °C down to -190 °C creates ice crystals inside cells and in intracellular spaces. Cell lysis occurs when the ice thaws.</a:t>
            </a:r>
          </a:p>
          <a:p>
            <a:pPr eaLnBrk="1" hangingPunct="1">
              <a:lnSpc>
                <a:spcPct val="100000"/>
              </a:lnSpc>
            </a:pPr>
            <a:r>
              <a:rPr lang="en-GB" altLang="cs-CZ" sz="2400" dirty="0"/>
              <a:t>The advantage is the limitation of tissue destruction to the frozen area sparing nearby healthy tissue. The freezing has an anaesthetic effect so that the cryosurgical intervention causes little pain. The wound practically does not bleed. The frozen tissue sometimes is fixed to the tool, which can be used to extract it (cryoextraction of the eye lens when the cataract is operated). Applications in eye surgery, urology, oncology, gynaecology and plastic surgery.</a:t>
            </a:r>
          </a:p>
          <a:p>
            <a:pPr>
              <a:lnSpc>
                <a:spcPct val="100000"/>
              </a:lnSpc>
            </a:pPr>
            <a:r>
              <a:rPr lang="en-GB" altLang="cs-CZ" sz="2400" dirty="0"/>
              <a:t>Cryosurgical devices use liquid nitrogen (-196 °C) or other gases to reach low temperature. The proper cryosurgical tool </a:t>
            </a:r>
            <a:r>
              <a:rPr lang="cs-CZ" altLang="cs-CZ" sz="2400" dirty="0"/>
              <a:t>–-</a:t>
            </a:r>
            <a:r>
              <a:rPr lang="en-GB" altLang="cs-CZ" sz="2400" dirty="0"/>
              <a:t> has a freezing part on its distant end. The end part of the </a:t>
            </a:r>
            <a:r>
              <a:rPr lang="en-GB" altLang="cs-CZ" sz="2400" b="1" dirty="0" err="1"/>
              <a:t>cryocauter</a:t>
            </a:r>
            <a:r>
              <a:rPr lang="cs-CZ" altLang="cs-CZ" sz="2400" b="1" dirty="0">
                <a:solidFill>
                  <a:srgbClr val="FF0066"/>
                </a:solidFill>
              </a:rPr>
              <a:t> </a:t>
            </a:r>
            <a:r>
              <a:rPr lang="en-GB" altLang="cs-CZ" sz="2400" dirty="0"/>
              <a:t>is changeable and has a different shape according to the procedure performed. A digital thermometer displays the temperature.</a:t>
            </a:r>
          </a:p>
        </p:txBody>
      </p:sp>
    </p:spTree>
    <p:extLst>
      <p:ext uri="{BB962C8B-B14F-4D97-AF65-F5344CB8AC3E}">
        <p14:creationId xmlns:p14="http://schemas.microsoft.com/office/powerpoint/2010/main" val="4569528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605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60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Zástupný symbol pro číslo snímku 6">
            <a:extLst>
              <a:ext uri="{FF2B5EF4-FFF2-40B4-BE49-F238E27FC236}">
                <a16:creationId xmlns:a16="http://schemas.microsoft.com/office/drawing/2014/main" id="{66EEF983-D773-4C82-9F4C-B1D5C07BBB8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070A157-3ABA-4098-8F77-06AF300C2A1B}" type="slidenum">
              <a:rPr lang="cs-CZ" altLang="cs-CZ" sz="1400"/>
              <a:pPr>
                <a:spcBef>
                  <a:spcPct val="0"/>
                </a:spcBef>
                <a:buFontTx/>
                <a:buNone/>
              </a:pPr>
              <a:t>42</a:t>
            </a:fld>
            <a:endParaRPr lang="cs-CZ" altLang="cs-CZ" sz="1400"/>
          </a:p>
        </p:txBody>
      </p:sp>
      <p:sp>
        <p:nvSpPr>
          <p:cNvPr id="90115" name="Rectangle 8">
            <a:extLst>
              <a:ext uri="{FF2B5EF4-FFF2-40B4-BE49-F238E27FC236}">
                <a16:creationId xmlns:a16="http://schemas.microsoft.com/office/drawing/2014/main" id="{335A2297-6B2F-4EE8-886A-3B0BE0CB3D05}"/>
              </a:ext>
            </a:extLst>
          </p:cNvPr>
          <p:cNvSpPr>
            <a:spLocks noGrp="1" noChangeArrowheads="1"/>
          </p:cNvSpPr>
          <p:nvPr>
            <p:ph type="title"/>
          </p:nvPr>
        </p:nvSpPr>
        <p:spPr>
          <a:xfrm>
            <a:off x="762042" y="373158"/>
            <a:ext cx="4240882" cy="451576"/>
          </a:xfrm>
        </p:spPr>
        <p:txBody>
          <a:bodyPr/>
          <a:lstStyle/>
          <a:p>
            <a:pPr eaLnBrk="1" hangingPunct="1"/>
            <a:r>
              <a:rPr lang="en-GB" altLang="cs-CZ" dirty="0"/>
              <a:t>Cryosurgery</a:t>
            </a:r>
          </a:p>
        </p:txBody>
      </p:sp>
      <p:pic>
        <p:nvPicPr>
          <p:cNvPr id="90116" name="Picture 4" descr="53">
            <a:extLst>
              <a:ext uri="{FF2B5EF4-FFF2-40B4-BE49-F238E27FC236}">
                <a16:creationId xmlns:a16="http://schemas.microsoft.com/office/drawing/2014/main" id="{AA91F118-2156-4F78-8B94-2834D555EBD7}"/>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112579" y="1557338"/>
            <a:ext cx="3034096" cy="4895244"/>
          </a:xfrm>
          <a:noFill/>
          <a:extLst>
            <a:ext uri="{909E8E84-426E-40DD-AFC4-6F175D3DCCD1}">
              <a14:hiddenFill xmlns:a14="http://schemas.microsoft.com/office/drawing/2010/main">
                <a:solidFill>
                  <a:schemeClr val="bg1">
                    <a:alpha val="70195"/>
                  </a:schemeClr>
                </a:solidFill>
              </a14:hiddenFill>
            </a:ext>
          </a:extLst>
        </p:spPr>
      </p:pic>
      <p:pic>
        <p:nvPicPr>
          <p:cNvPr id="90117" name="Picture 7" descr="CO2-N2Oimage017l[1]">
            <a:extLst>
              <a:ext uri="{FF2B5EF4-FFF2-40B4-BE49-F238E27FC236}">
                <a16:creationId xmlns:a16="http://schemas.microsoft.com/office/drawing/2014/main" id="{7A437DD7-577F-41B7-BE68-6CCEC3F15F8E}"/>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240464" y="766875"/>
            <a:ext cx="3986102" cy="3986102"/>
          </a:xfrm>
          <a:noFill/>
          <a:extLst>
            <a:ext uri="{909E8E84-426E-40DD-AFC4-6F175D3DCCD1}">
              <a14:hiddenFill xmlns:a14="http://schemas.microsoft.com/office/drawing/2010/main">
                <a:solidFill>
                  <a:schemeClr val="bg1">
                    <a:alpha val="70195"/>
                  </a:schemeClr>
                </a:solidFill>
              </a14:hiddenFill>
            </a:ext>
          </a:extLst>
        </p:spPr>
      </p:pic>
      <p:sp>
        <p:nvSpPr>
          <p:cNvPr id="90118" name="Text Box 10">
            <a:extLst>
              <a:ext uri="{FF2B5EF4-FFF2-40B4-BE49-F238E27FC236}">
                <a16:creationId xmlns:a16="http://schemas.microsoft.com/office/drawing/2014/main" id="{E442563B-4C47-47F1-BC71-4566844394DE}"/>
              </a:ext>
            </a:extLst>
          </p:cNvPr>
          <p:cNvSpPr txBox="1">
            <a:spLocks noChangeArrowheads="1"/>
          </p:cNvSpPr>
          <p:nvPr/>
        </p:nvSpPr>
        <p:spPr bwMode="auto">
          <a:xfrm>
            <a:off x="6240464" y="4724401"/>
            <a:ext cx="4280391" cy="1368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dirty="0"/>
              <a:t>Cryosurgical equipment using </a:t>
            </a:r>
            <a:r>
              <a:rPr lang="cs-CZ" altLang="cs-CZ" sz="2400" dirty="0"/>
              <a:t>n</a:t>
            </a:r>
            <a:r>
              <a:rPr lang="en-GB" altLang="cs-CZ" sz="2400" dirty="0" err="1"/>
              <a:t>itrous</a:t>
            </a:r>
            <a:r>
              <a:rPr lang="en-GB" altLang="cs-CZ" sz="2400" dirty="0"/>
              <a:t> oxide (N</a:t>
            </a:r>
            <a:r>
              <a:rPr lang="en-GB" altLang="cs-CZ" sz="2400" baseline="-25000" dirty="0"/>
              <a:t>2</a:t>
            </a:r>
            <a:r>
              <a:rPr lang="en-GB" altLang="cs-CZ" sz="2400" dirty="0"/>
              <a:t>O) and carbon dioxide (CO</a:t>
            </a:r>
            <a:r>
              <a:rPr lang="en-GB" altLang="cs-CZ" sz="2400" baseline="-25000" dirty="0"/>
              <a:t>2</a:t>
            </a:r>
            <a:r>
              <a:rPr lang="en-GB" altLang="cs-CZ" sz="2400" dirty="0"/>
              <a:t>)</a:t>
            </a:r>
          </a:p>
        </p:txBody>
      </p:sp>
    </p:spTree>
    <p:extLst>
      <p:ext uri="{BB962C8B-B14F-4D97-AF65-F5344CB8AC3E}">
        <p14:creationId xmlns:p14="http://schemas.microsoft.com/office/powerpoint/2010/main" val="10166464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Zástupný symbol pro číslo snímku 6">
            <a:extLst>
              <a:ext uri="{FF2B5EF4-FFF2-40B4-BE49-F238E27FC236}">
                <a16:creationId xmlns:a16="http://schemas.microsoft.com/office/drawing/2014/main" id="{8BC1ED51-668A-466B-8D14-834EED37C11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A9727F2-6977-473A-AFA5-28B71C5C07EB}" type="slidenum">
              <a:rPr lang="cs-CZ" altLang="cs-CZ" sz="1400"/>
              <a:pPr>
                <a:spcBef>
                  <a:spcPct val="0"/>
                </a:spcBef>
                <a:buFontTx/>
                <a:buNone/>
              </a:pPr>
              <a:t>43</a:t>
            </a:fld>
            <a:endParaRPr lang="cs-CZ" altLang="cs-CZ" sz="1400"/>
          </a:p>
        </p:txBody>
      </p:sp>
      <p:sp>
        <p:nvSpPr>
          <p:cNvPr id="92163" name="Rectangle 8">
            <a:extLst>
              <a:ext uri="{FF2B5EF4-FFF2-40B4-BE49-F238E27FC236}">
                <a16:creationId xmlns:a16="http://schemas.microsoft.com/office/drawing/2014/main" id="{22DDB796-43E0-4DB0-945F-E365CDE7635B}"/>
              </a:ext>
            </a:extLst>
          </p:cNvPr>
          <p:cNvSpPr>
            <a:spLocks noGrp="1" noChangeArrowheads="1"/>
          </p:cNvSpPr>
          <p:nvPr>
            <p:ph type="title"/>
          </p:nvPr>
        </p:nvSpPr>
        <p:spPr>
          <a:xfrm>
            <a:off x="751531" y="320607"/>
            <a:ext cx="7288883" cy="451576"/>
          </a:xfrm>
        </p:spPr>
        <p:txBody>
          <a:bodyPr/>
          <a:lstStyle/>
          <a:p>
            <a:pPr eaLnBrk="1" hangingPunct="1"/>
            <a:r>
              <a:rPr lang="en-GB" altLang="cs-CZ" dirty="0"/>
              <a:t>Cryosurgery</a:t>
            </a:r>
            <a:r>
              <a:rPr lang="cs-CZ" altLang="cs-CZ" dirty="0"/>
              <a:t> (</a:t>
            </a:r>
            <a:r>
              <a:rPr lang="cs-CZ" altLang="cs-CZ" dirty="0" err="1"/>
              <a:t>liquid</a:t>
            </a:r>
            <a:r>
              <a:rPr lang="cs-CZ" altLang="cs-CZ" dirty="0"/>
              <a:t> </a:t>
            </a:r>
            <a:r>
              <a:rPr lang="cs-CZ" altLang="cs-CZ" dirty="0" err="1"/>
              <a:t>nitrogen</a:t>
            </a:r>
            <a:r>
              <a:rPr lang="cs-CZ" altLang="cs-CZ" dirty="0"/>
              <a:t>)</a:t>
            </a:r>
            <a:endParaRPr lang="en-GB" altLang="cs-CZ" dirty="0"/>
          </a:p>
        </p:txBody>
      </p:sp>
      <p:pic>
        <p:nvPicPr>
          <p:cNvPr id="92164" name="Picture 4" descr="cry-ac_with_flyout[1]">
            <a:extLst>
              <a:ext uri="{FF2B5EF4-FFF2-40B4-BE49-F238E27FC236}">
                <a16:creationId xmlns:a16="http://schemas.microsoft.com/office/drawing/2014/main" id="{CD1CCEF0-8D39-4133-A991-69E2D4230597}"/>
              </a:ext>
            </a:extLst>
          </p:cNvPr>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a:xfrm>
            <a:off x="3000376" y="1093076"/>
            <a:ext cx="6892890" cy="5361699"/>
          </a:xfrm>
          <a:noFill/>
          <a:extLst>
            <a:ext uri="{909E8E84-426E-40DD-AFC4-6F175D3DCCD1}">
              <a14:hiddenFill xmlns:a14="http://schemas.microsoft.com/office/drawing/2010/main">
                <a:solidFill>
                  <a:schemeClr val="bg1">
                    <a:alpha val="70195"/>
                  </a:schemeClr>
                </a:solidFill>
              </a14:hiddenFill>
            </a:ext>
          </a:extLst>
        </p:spPr>
      </p:pic>
      <p:pic>
        <p:nvPicPr>
          <p:cNvPr id="2" name="Nahraný zvuk">
            <a:hlinkClick r:id="" action="ppaction://media"/>
            <a:extLst>
              <a:ext uri="{FF2B5EF4-FFF2-40B4-BE49-F238E27FC236}">
                <a16:creationId xmlns:a16="http://schemas.microsoft.com/office/drawing/2014/main" id="{C114A8C1-2BCB-4DF6-AE94-AD21EBDAB80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08326" y="277392"/>
            <a:ext cx="645592" cy="645592"/>
          </a:xfrm>
          <a:prstGeom prst="rect">
            <a:avLst/>
          </a:prstGeom>
        </p:spPr>
      </p:pic>
    </p:spTree>
    <p:extLst>
      <p:ext uri="{BB962C8B-B14F-4D97-AF65-F5344CB8AC3E}">
        <p14:creationId xmlns:p14="http://schemas.microsoft.com/office/powerpoint/2010/main" val="242171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91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Zástupný symbol pro číslo snímku 6">
            <a:extLst>
              <a:ext uri="{FF2B5EF4-FFF2-40B4-BE49-F238E27FC236}">
                <a16:creationId xmlns:a16="http://schemas.microsoft.com/office/drawing/2014/main" id="{AC962B3F-544C-4415-B54D-4F8A62E0791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112283F-6E24-4B91-8DEF-7B1D17BC1041}" type="slidenum">
              <a:rPr lang="cs-CZ" altLang="cs-CZ" sz="1400"/>
              <a:pPr>
                <a:spcBef>
                  <a:spcPct val="0"/>
                </a:spcBef>
                <a:buFontTx/>
                <a:buNone/>
              </a:pPr>
              <a:t>44</a:t>
            </a:fld>
            <a:endParaRPr lang="cs-CZ" altLang="cs-CZ" sz="1400"/>
          </a:p>
        </p:txBody>
      </p:sp>
      <p:sp>
        <p:nvSpPr>
          <p:cNvPr id="94211" name="Rectangle 5">
            <a:extLst>
              <a:ext uri="{FF2B5EF4-FFF2-40B4-BE49-F238E27FC236}">
                <a16:creationId xmlns:a16="http://schemas.microsoft.com/office/drawing/2014/main" id="{25AE8ABD-431C-4F6C-8AD4-4A00E2A6F042}"/>
              </a:ext>
            </a:extLst>
          </p:cNvPr>
          <p:cNvSpPr>
            <a:spLocks noGrp="1" noChangeArrowheads="1"/>
          </p:cNvSpPr>
          <p:nvPr>
            <p:ph type="title"/>
          </p:nvPr>
        </p:nvSpPr>
        <p:spPr>
          <a:xfrm>
            <a:off x="346841" y="274639"/>
            <a:ext cx="9863959" cy="777875"/>
          </a:xfrm>
        </p:spPr>
        <p:txBody>
          <a:bodyPr/>
          <a:lstStyle/>
          <a:p>
            <a:pPr eaLnBrk="1" hangingPunct="1"/>
            <a:r>
              <a:rPr lang="en-GB" altLang="cs-CZ" dirty="0"/>
              <a:t>Water jet </a:t>
            </a:r>
            <a:r>
              <a:rPr lang="cs-CZ" altLang="cs-CZ" dirty="0" err="1"/>
              <a:t>dissector</a:t>
            </a:r>
            <a:r>
              <a:rPr lang="cs-CZ" altLang="cs-CZ" dirty="0"/>
              <a:t> </a:t>
            </a:r>
            <a:r>
              <a:rPr lang="en-GB" altLang="cs-CZ" dirty="0"/>
              <a:t>as a surgical tool</a:t>
            </a:r>
          </a:p>
        </p:txBody>
      </p:sp>
      <p:sp>
        <p:nvSpPr>
          <p:cNvPr id="94212" name="Rectangle 3">
            <a:extLst>
              <a:ext uri="{FF2B5EF4-FFF2-40B4-BE49-F238E27FC236}">
                <a16:creationId xmlns:a16="http://schemas.microsoft.com/office/drawing/2014/main" id="{F3922537-D20D-42D1-B972-97747D0A3C7F}"/>
              </a:ext>
            </a:extLst>
          </p:cNvPr>
          <p:cNvSpPr>
            <a:spLocks noGrp="1" noChangeArrowheads="1"/>
          </p:cNvSpPr>
          <p:nvPr>
            <p:ph type="body" sz="half" idx="1"/>
          </p:nvPr>
        </p:nvSpPr>
        <p:spPr>
          <a:xfrm>
            <a:off x="704193" y="1412875"/>
            <a:ext cx="5917324" cy="4895850"/>
          </a:xfrm>
          <a:solidFill>
            <a:srgbClr val="CCFFCC">
              <a:alpha val="70195"/>
            </a:srgbClr>
          </a:solidFill>
        </p:spPr>
        <p:txBody>
          <a:bodyPr/>
          <a:lstStyle/>
          <a:p>
            <a:pPr marL="0" indent="17463" eaLnBrk="1" hangingPunct="1">
              <a:lnSpc>
                <a:spcPct val="90000"/>
              </a:lnSpc>
              <a:buFont typeface="Wingdings" panose="05000000000000000000" pitchFamily="2" charset="2"/>
              <a:buNone/>
            </a:pPr>
            <a:r>
              <a:rPr lang="en-GB" altLang="cs-CZ" sz="2400" dirty="0"/>
              <a:t>The device comprises a pressure pump, a high-pressure tube and a manipulation part with the thin jet of 0.1 mm diameter on its end. </a:t>
            </a:r>
            <a:endParaRPr lang="cs-CZ" altLang="cs-CZ" sz="2400" dirty="0"/>
          </a:p>
          <a:p>
            <a:pPr marL="0" indent="17463" eaLnBrk="1" hangingPunct="1">
              <a:lnSpc>
                <a:spcPct val="90000"/>
              </a:lnSpc>
              <a:buFont typeface="Wingdings" panose="05000000000000000000" pitchFamily="2" charset="2"/>
              <a:buNone/>
            </a:pPr>
            <a:r>
              <a:rPr lang="en-GB" altLang="cs-CZ" sz="2400" dirty="0"/>
              <a:t>Pressures in the range from 1.5 to 5.0 MPa are usually used. </a:t>
            </a:r>
            <a:endParaRPr lang="cs-CZ" altLang="cs-CZ" sz="2400" dirty="0"/>
          </a:p>
          <a:p>
            <a:pPr marL="0" indent="17463" eaLnBrk="1" hangingPunct="1">
              <a:lnSpc>
                <a:spcPct val="90000"/>
              </a:lnSpc>
              <a:buFont typeface="Wingdings" panose="05000000000000000000" pitchFamily="2" charset="2"/>
              <a:buNone/>
            </a:pPr>
            <a:r>
              <a:rPr lang="en-GB" altLang="cs-CZ" sz="2400" dirty="0"/>
              <a:t>The cut borders are smooth. </a:t>
            </a:r>
            <a:endParaRPr lang="cs-CZ" altLang="cs-CZ" sz="2400" dirty="0"/>
          </a:p>
          <a:p>
            <a:pPr marL="0" indent="17463" eaLnBrk="1" hangingPunct="1">
              <a:lnSpc>
                <a:spcPct val="90000"/>
              </a:lnSpc>
              <a:buFont typeface="Wingdings" panose="05000000000000000000" pitchFamily="2" charset="2"/>
              <a:buNone/>
            </a:pPr>
            <a:r>
              <a:rPr lang="en-GB" altLang="cs-CZ" sz="2400" dirty="0"/>
              <a:t>The jet is a sterile isotonic solution, sometimes with medicaments added to limit bleeding or resist infection. </a:t>
            </a:r>
            <a:endParaRPr lang="cs-CZ" altLang="cs-CZ" sz="2400" dirty="0"/>
          </a:p>
          <a:p>
            <a:pPr marL="0" indent="17463" eaLnBrk="1" hangingPunct="1">
              <a:lnSpc>
                <a:spcPct val="90000"/>
              </a:lnSpc>
              <a:buFont typeface="Wingdings" panose="05000000000000000000" pitchFamily="2" charset="2"/>
              <a:buNone/>
            </a:pPr>
            <a:r>
              <a:rPr lang="en-GB" altLang="cs-CZ" sz="2400" dirty="0"/>
              <a:t>It is said that it gives excellent control of the cut, which is especially significant at </a:t>
            </a:r>
            <a:r>
              <a:rPr lang="cs-CZ" altLang="cs-CZ" sz="2400" dirty="0"/>
              <a:t>brain and </a:t>
            </a:r>
            <a:r>
              <a:rPr lang="en-GB" altLang="cs-CZ" sz="2400" dirty="0"/>
              <a:t>parenchyma</a:t>
            </a:r>
            <a:r>
              <a:rPr lang="cs-CZ" altLang="cs-CZ" sz="2400" dirty="0"/>
              <a:t>-</a:t>
            </a:r>
            <a:r>
              <a:rPr lang="en-GB" altLang="cs-CZ" sz="2400" dirty="0" err="1"/>
              <a:t>tous</a:t>
            </a:r>
            <a:r>
              <a:rPr lang="en-GB" altLang="cs-CZ" sz="2400" dirty="0"/>
              <a:t> organs (liver</a:t>
            </a:r>
            <a:r>
              <a:rPr lang="cs-CZ" altLang="cs-CZ" sz="2400" dirty="0"/>
              <a:t>,</a:t>
            </a:r>
            <a:r>
              <a:rPr lang="en-GB" altLang="cs-CZ" sz="2400" dirty="0"/>
              <a:t> spleen).</a:t>
            </a:r>
          </a:p>
        </p:txBody>
      </p:sp>
      <p:pic>
        <p:nvPicPr>
          <p:cNvPr id="94213" name="Picture 4" descr="expansionseffekt_e[1]">
            <a:extLst>
              <a:ext uri="{FF2B5EF4-FFF2-40B4-BE49-F238E27FC236}">
                <a16:creationId xmlns:a16="http://schemas.microsoft.com/office/drawing/2014/main" id="{3182CEF8-4001-4BCA-8C3A-47E3A129E29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245186" y="896993"/>
            <a:ext cx="4032250" cy="3644900"/>
          </a:xfrm>
          <a:noFill/>
          <a:extLst>
            <a:ext uri="{909E8E84-426E-40DD-AFC4-6F175D3DCCD1}">
              <a14:hiddenFill xmlns:a14="http://schemas.microsoft.com/office/drawing/2010/main">
                <a:solidFill>
                  <a:schemeClr val="bg1">
                    <a:alpha val="70195"/>
                  </a:schemeClr>
                </a:solidFill>
              </a14:hiddenFill>
            </a:ext>
          </a:extLst>
        </p:spPr>
      </p:pic>
      <p:pic>
        <p:nvPicPr>
          <p:cNvPr id="94214" name="Picture 7" descr="http://www.thejgo.org/article/viewFile/297/html/2124">
            <a:extLst>
              <a:ext uri="{FF2B5EF4-FFF2-40B4-BE49-F238E27FC236}">
                <a16:creationId xmlns:a16="http://schemas.microsoft.com/office/drawing/2014/main" id="{D3B01F05-FB84-4049-9FAC-C195E38B84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5895" y="4641850"/>
            <a:ext cx="2957513"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68885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Nadpis 1">
            <a:extLst>
              <a:ext uri="{FF2B5EF4-FFF2-40B4-BE49-F238E27FC236}">
                <a16:creationId xmlns:a16="http://schemas.microsoft.com/office/drawing/2014/main" id="{9A901626-BF97-4684-8A99-E3DEEE9CB5EB}"/>
              </a:ext>
            </a:extLst>
          </p:cNvPr>
          <p:cNvSpPr>
            <a:spLocks noGrp="1" noChangeArrowheads="1"/>
          </p:cNvSpPr>
          <p:nvPr>
            <p:ph type="title"/>
          </p:nvPr>
        </p:nvSpPr>
        <p:spPr>
          <a:xfrm>
            <a:off x="609600" y="274638"/>
            <a:ext cx="8828690" cy="1143000"/>
          </a:xfrm>
        </p:spPr>
        <p:txBody>
          <a:bodyPr/>
          <a:lstStyle/>
          <a:p>
            <a:r>
              <a:rPr lang="cs-CZ" altLang="cs-CZ" dirty="0"/>
              <a:t>Plasma </a:t>
            </a:r>
            <a:r>
              <a:rPr lang="cs-CZ" altLang="cs-CZ" dirty="0" err="1"/>
              <a:t>scalpel</a:t>
            </a:r>
            <a:r>
              <a:rPr lang="cs-CZ" altLang="cs-CZ" dirty="0"/>
              <a:t> in </a:t>
            </a:r>
            <a:r>
              <a:rPr lang="cs-CZ" altLang="cs-CZ" dirty="0" err="1"/>
              <a:t>fibroma</a:t>
            </a:r>
            <a:r>
              <a:rPr lang="cs-CZ" altLang="cs-CZ" dirty="0"/>
              <a:t> </a:t>
            </a:r>
            <a:r>
              <a:rPr lang="cs-CZ" altLang="cs-CZ" dirty="0" err="1"/>
              <a:t>removal</a:t>
            </a:r>
            <a:endParaRPr lang="cs-CZ" altLang="cs-CZ" dirty="0"/>
          </a:p>
        </p:txBody>
      </p:sp>
      <p:sp>
        <p:nvSpPr>
          <p:cNvPr id="96259" name="Zástupný symbol pro číslo snímku 4">
            <a:extLst>
              <a:ext uri="{FF2B5EF4-FFF2-40B4-BE49-F238E27FC236}">
                <a16:creationId xmlns:a16="http://schemas.microsoft.com/office/drawing/2014/main" id="{F1733C31-1D3C-4314-87A4-07F37595120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E4A37B9-56BC-42E5-93EF-582F85CAC50A}" type="slidenum">
              <a:rPr lang="cs-CZ" altLang="cs-CZ" sz="1400"/>
              <a:pPr>
                <a:spcBef>
                  <a:spcPct val="0"/>
                </a:spcBef>
                <a:buFontTx/>
                <a:buNone/>
              </a:pPr>
              <a:t>45</a:t>
            </a:fld>
            <a:endParaRPr lang="cs-CZ" altLang="cs-CZ" sz="1400"/>
          </a:p>
        </p:txBody>
      </p:sp>
      <p:pic>
        <p:nvPicPr>
          <p:cNvPr id="96260" name="Picture 2" descr="VÃ½sledek obrÃ¡zku pro plasma scalpel">
            <a:extLst>
              <a:ext uri="{FF2B5EF4-FFF2-40B4-BE49-F238E27FC236}">
                <a16:creationId xmlns:a16="http://schemas.microsoft.com/office/drawing/2014/main" id="{1CA0208E-2D07-4FD9-843C-8464E4AED8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7412" y="1082566"/>
            <a:ext cx="5670788" cy="3189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1" name="Picture 4" descr="VÃ½sledek obrÃ¡zku pro plasma jet">
            <a:extLst>
              <a:ext uri="{FF2B5EF4-FFF2-40B4-BE49-F238E27FC236}">
                <a16:creationId xmlns:a16="http://schemas.microsoft.com/office/drawing/2014/main" id="{C13DE1F0-7D25-451A-9BC2-64728D24AA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875" y="4711701"/>
            <a:ext cx="443865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9260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Zástupný symbol pro číslo snímku 5">
            <a:extLst>
              <a:ext uri="{FF2B5EF4-FFF2-40B4-BE49-F238E27FC236}">
                <a16:creationId xmlns:a16="http://schemas.microsoft.com/office/drawing/2014/main" id="{6E630C53-381B-48B9-BAA6-F7B3DE85F2D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63F2092-A4C9-460A-9028-6C17D6420DE5}" type="slidenum">
              <a:rPr lang="cs-CZ" altLang="cs-CZ" sz="1400"/>
              <a:pPr>
                <a:spcBef>
                  <a:spcPct val="0"/>
                </a:spcBef>
                <a:buFontTx/>
                <a:buNone/>
              </a:pPr>
              <a:t>46</a:t>
            </a:fld>
            <a:endParaRPr lang="cs-CZ" altLang="cs-CZ" sz="1400"/>
          </a:p>
        </p:txBody>
      </p:sp>
      <p:sp>
        <p:nvSpPr>
          <p:cNvPr id="97283" name="Rectangle 2">
            <a:extLst>
              <a:ext uri="{FF2B5EF4-FFF2-40B4-BE49-F238E27FC236}">
                <a16:creationId xmlns:a16="http://schemas.microsoft.com/office/drawing/2014/main" id="{766EBB5E-9E47-4090-B73A-2C550F96C206}"/>
              </a:ext>
            </a:extLst>
          </p:cNvPr>
          <p:cNvSpPr>
            <a:spLocks noGrp="1" noChangeArrowheads="1"/>
          </p:cNvSpPr>
          <p:nvPr>
            <p:ph type="title"/>
          </p:nvPr>
        </p:nvSpPr>
        <p:spPr>
          <a:xfrm>
            <a:off x="1981200" y="274639"/>
            <a:ext cx="3273972" cy="777875"/>
          </a:xfrm>
        </p:spPr>
        <p:txBody>
          <a:bodyPr/>
          <a:lstStyle/>
          <a:p>
            <a:pPr eaLnBrk="1" hangingPunct="1"/>
            <a:r>
              <a:rPr lang="en-GB" altLang="cs-CZ" dirty="0"/>
              <a:t>Lithotripsy</a:t>
            </a:r>
          </a:p>
        </p:txBody>
      </p:sp>
      <p:sp>
        <p:nvSpPr>
          <p:cNvPr id="338947" name="Rectangle 3">
            <a:extLst>
              <a:ext uri="{FF2B5EF4-FFF2-40B4-BE49-F238E27FC236}">
                <a16:creationId xmlns:a16="http://schemas.microsoft.com/office/drawing/2014/main" id="{6360AFEC-3181-47D5-92B1-D60678044403}"/>
              </a:ext>
            </a:extLst>
          </p:cNvPr>
          <p:cNvSpPr>
            <a:spLocks noGrp="1" noChangeArrowheads="1"/>
          </p:cNvSpPr>
          <p:nvPr>
            <p:ph type="body" idx="1"/>
          </p:nvPr>
        </p:nvSpPr>
        <p:spPr>
          <a:xfrm>
            <a:off x="725214" y="1196976"/>
            <a:ext cx="10352689" cy="5400675"/>
          </a:xfrm>
          <a:noFill/>
        </p:spPr>
        <p:txBody>
          <a:bodyPr/>
          <a:lstStyle/>
          <a:p>
            <a:pPr eaLnBrk="1" hangingPunct="1">
              <a:lnSpc>
                <a:spcPct val="100000"/>
              </a:lnSpc>
            </a:pPr>
            <a:r>
              <a:rPr lang="en-GB" altLang="cs-CZ" sz="2400" dirty="0"/>
              <a:t>In the early 80s, </a:t>
            </a:r>
            <a:r>
              <a:rPr lang="en-GB" altLang="cs-CZ" sz="2400" b="1" dirty="0"/>
              <a:t>extracorporeal shock-wave lithotripsy </a:t>
            </a:r>
            <a:r>
              <a:rPr lang="en-GB" altLang="cs-CZ" sz="2400" dirty="0"/>
              <a:t>(ESWL) was introduced in clinical practice. Destruction of  stones (kidney, biliary) by the action of multiple </a:t>
            </a:r>
            <a:r>
              <a:rPr lang="en-GB" altLang="cs-CZ" sz="2400" b="1" dirty="0"/>
              <a:t>shock waves </a:t>
            </a:r>
            <a:r>
              <a:rPr lang="en-GB" altLang="cs-CZ" sz="2400" dirty="0"/>
              <a:t>– strong impulses of acoustic pressure. The debris is removed from the body via natural efferent ways. It is a minimally invasive method. </a:t>
            </a:r>
          </a:p>
          <a:p>
            <a:pPr eaLnBrk="1" hangingPunct="1">
              <a:lnSpc>
                <a:spcPct val="100000"/>
              </a:lnSpc>
            </a:pPr>
            <a:r>
              <a:rPr lang="en-GB" altLang="cs-CZ" sz="2400" dirty="0"/>
              <a:t>A rapid onset of pressure gradient arises on an interface of two media as a result of difference in acoustic impedances. If the pressure force exceeds the mechanical resistance of a stone, its progressive fragmentation occurs. Pressures of about 10</a:t>
            </a:r>
            <a:r>
              <a:rPr lang="en-GB" altLang="cs-CZ" sz="2400" baseline="30000" dirty="0"/>
              <a:t>8</a:t>
            </a:r>
            <a:r>
              <a:rPr lang="en-GB" altLang="cs-CZ" sz="2400" dirty="0"/>
              <a:t>  Pa are necessary. Many shock waves (50 to 4000, on average 1000) must be applied (synchronously with heart beats). </a:t>
            </a:r>
          </a:p>
          <a:p>
            <a:pPr eaLnBrk="1" hangingPunct="1">
              <a:lnSpc>
                <a:spcPct val="100000"/>
              </a:lnSpc>
            </a:pPr>
            <a:r>
              <a:rPr lang="en-GB" altLang="cs-CZ" sz="2400" dirty="0"/>
              <a:t>Main parts of the lithotripter: source of shock waves, focussing device, coupling medium, accurate device for stone targeting (</a:t>
            </a:r>
            <a:r>
              <a:rPr lang="en-GB" altLang="cs-CZ" sz="2400" dirty="0" err="1"/>
              <a:t>ultrasonograph</a:t>
            </a:r>
            <a:r>
              <a:rPr lang="en-GB" altLang="cs-CZ" sz="2400" dirty="0"/>
              <a:t> or X-ray device).</a:t>
            </a:r>
          </a:p>
        </p:txBody>
      </p:sp>
    </p:spTree>
    <p:extLst>
      <p:ext uri="{BB962C8B-B14F-4D97-AF65-F5344CB8AC3E}">
        <p14:creationId xmlns:p14="http://schemas.microsoft.com/office/powerpoint/2010/main" val="30188671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894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89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Zástupný symbol pro číslo snímku 6">
            <a:extLst>
              <a:ext uri="{FF2B5EF4-FFF2-40B4-BE49-F238E27FC236}">
                <a16:creationId xmlns:a16="http://schemas.microsoft.com/office/drawing/2014/main" id="{2893E3E7-E137-471E-BF43-1108F4CBC1A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B9AF81F-ED35-41FB-92E0-250BD60A57D4}" type="slidenum">
              <a:rPr lang="cs-CZ" altLang="cs-CZ" sz="1400"/>
              <a:pPr>
                <a:spcBef>
                  <a:spcPct val="0"/>
                </a:spcBef>
                <a:buFontTx/>
                <a:buNone/>
              </a:pPr>
              <a:t>47</a:t>
            </a:fld>
            <a:endParaRPr lang="cs-CZ" altLang="cs-CZ" sz="1400"/>
          </a:p>
        </p:txBody>
      </p:sp>
      <p:sp>
        <p:nvSpPr>
          <p:cNvPr id="99331" name="Rectangle 2">
            <a:extLst>
              <a:ext uri="{FF2B5EF4-FFF2-40B4-BE49-F238E27FC236}">
                <a16:creationId xmlns:a16="http://schemas.microsoft.com/office/drawing/2014/main" id="{0DE4DB18-FB63-4609-8506-80716085939B}"/>
              </a:ext>
            </a:extLst>
          </p:cNvPr>
          <p:cNvSpPr>
            <a:spLocks noGrp="1" noChangeArrowheads="1"/>
          </p:cNvSpPr>
          <p:nvPr>
            <p:ph type="title"/>
          </p:nvPr>
        </p:nvSpPr>
        <p:spPr>
          <a:xfrm>
            <a:off x="1093076" y="260351"/>
            <a:ext cx="4288221" cy="981075"/>
          </a:xfrm>
        </p:spPr>
        <p:txBody>
          <a:bodyPr/>
          <a:lstStyle/>
          <a:p>
            <a:pPr eaLnBrk="1" hangingPunct="1"/>
            <a:r>
              <a:rPr lang="en-GB" altLang="cs-CZ" sz="3600" dirty="0"/>
              <a:t>Lithotripsy</a:t>
            </a:r>
            <a:br>
              <a:rPr lang="en-GB" altLang="cs-CZ" sz="2800" dirty="0">
                <a:solidFill>
                  <a:schemeClr val="tx1"/>
                </a:solidFill>
              </a:rPr>
            </a:br>
            <a:r>
              <a:rPr lang="en-GB" altLang="cs-CZ" sz="2000" dirty="0">
                <a:solidFill>
                  <a:schemeClr val="tx1"/>
                </a:solidFill>
              </a:rPr>
              <a:t>time-course of a shock wave</a:t>
            </a:r>
          </a:p>
        </p:txBody>
      </p:sp>
      <p:grpSp>
        <p:nvGrpSpPr>
          <p:cNvPr id="99332" name="Group 6">
            <a:extLst>
              <a:ext uri="{FF2B5EF4-FFF2-40B4-BE49-F238E27FC236}">
                <a16:creationId xmlns:a16="http://schemas.microsoft.com/office/drawing/2014/main" id="{CF169F1C-2C57-45D5-8FBD-026EA4FAD799}"/>
              </a:ext>
            </a:extLst>
          </p:cNvPr>
          <p:cNvGrpSpPr>
            <a:grpSpLocks/>
          </p:cNvGrpSpPr>
          <p:nvPr/>
        </p:nvGrpSpPr>
        <p:grpSpPr bwMode="auto">
          <a:xfrm>
            <a:off x="5665076" y="437549"/>
            <a:ext cx="5628291" cy="5931720"/>
            <a:chOff x="2517" y="845"/>
            <a:chExt cx="2710" cy="3266"/>
          </a:xfrm>
        </p:grpSpPr>
        <p:pic>
          <p:nvPicPr>
            <p:cNvPr id="99333" name="Picture 3">
              <a:extLst>
                <a:ext uri="{FF2B5EF4-FFF2-40B4-BE49-F238E27FC236}">
                  <a16:creationId xmlns:a16="http://schemas.microsoft.com/office/drawing/2014/main" id="{FCAEEF6B-180A-4E5D-A1CC-81E5711F72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305" b="601"/>
            <a:stretch>
              <a:fillRect/>
            </a:stretch>
          </p:blipFill>
          <p:spPr bwMode="auto">
            <a:xfrm>
              <a:off x="2517" y="845"/>
              <a:ext cx="2710" cy="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4" name="Text Box 4">
              <a:extLst>
                <a:ext uri="{FF2B5EF4-FFF2-40B4-BE49-F238E27FC236}">
                  <a16:creationId xmlns:a16="http://schemas.microsoft.com/office/drawing/2014/main" id="{75070202-69B5-4422-BE79-5248BDD7230E}"/>
                </a:ext>
              </a:extLst>
            </p:cNvPr>
            <p:cNvSpPr txBox="1">
              <a:spLocks noChangeArrowheads="1"/>
            </p:cNvSpPr>
            <p:nvPr/>
          </p:nvSpPr>
          <p:spPr bwMode="auto">
            <a:xfrm>
              <a:off x="4649" y="2659"/>
              <a:ext cx="499"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800"/>
                <a:t>time</a:t>
              </a:r>
            </a:p>
          </p:txBody>
        </p:sp>
        <p:sp>
          <p:nvSpPr>
            <p:cNvPr id="99335" name="Rectangle 5">
              <a:extLst>
                <a:ext uri="{FF2B5EF4-FFF2-40B4-BE49-F238E27FC236}">
                  <a16:creationId xmlns:a16="http://schemas.microsoft.com/office/drawing/2014/main" id="{6584147F-984E-4A2C-AA6C-5B39A7197562}"/>
                </a:ext>
              </a:extLst>
            </p:cNvPr>
            <p:cNvSpPr>
              <a:spLocks noChangeArrowheads="1"/>
            </p:cNvSpPr>
            <p:nvPr/>
          </p:nvSpPr>
          <p:spPr bwMode="auto">
            <a:xfrm>
              <a:off x="3878" y="981"/>
              <a:ext cx="636" cy="2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Char char="•"/>
              </a:pPr>
              <a:endParaRPr lang="cs-CZ" altLang="cs-CZ" sz="2400">
                <a:solidFill>
                  <a:srgbClr val="FFFFCC"/>
                </a:solidFill>
              </a:endParaRPr>
            </a:p>
          </p:txBody>
        </p:sp>
      </p:grpSp>
      <p:pic>
        <p:nvPicPr>
          <p:cNvPr id="2" name="Nahraný zvuk">
            <a:hlinkClick r:id="" action="ppaction://media"/>
            <a:extLst>
              <a:ext uri="{FF2B5EF4-FFF2-40B4-BE49-F238E27FC236}">
                <a16:creationId xmlns:a16="http://schemas.microsoft.com/office/drawing/2014/main" id="{7CF3D8B3-9EDE-462A-A994-2EA73915684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071692" y="260350"/>
            <a:ext cx="676863" cy="676863"/>
          </a:xfrm>
          <a:prstGeom prst="rect">
            <a:avLst/>
          </a:prstGeom>
        </p:spPr>
      </p:pic>
    </p:spTree>
    <p:extLst>
      <p:ext uri="{BB962C8B-B14F-4D97-AF65-F5344CB8AC3E}">
        <p14:creationId xmlns:p14="http://schemas.microsoft.com/office/powerpoint/2010/main" val="165716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29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Zástupný symbol pro číslo snímku 5">
            <a:extLst>
              <a:ext uri="{FF2B5EF4-FFF2-40B4-BE49-F238E27FC236}">
                <a16:creationId xmlns:a16="http://schemas.microsoft.com/office/drawing/2014/main" id="{687E6EA7-507A-45DB-B746-00EB6E1ABC5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0BCDFDF-D80A-40C6-9BA1-BBAD5ACA45D6}" type="slidenum">
              <a:rPr lang="cs-CZ" altLang="cs-CZ" sz="1400"/>
              <a:pPr>
                <a:spcBef>
                  <a:spcPct val="0"/>
                </a:spcBef>
                <a:buFontTx/>
                <a:buNone/>
              </a:pPr>
              <a:t>48</a:t>
            </a:fld>
            <a:endParaRPr lang="cs-CZ" altLang="cs-CZ" sz="1400"/>
          </a:p>
        </p:txBody>
      </p:sp>
      <p:sp>
        <p:nvSpPr>
          <p:cNvPr id="101379" name="Rectangle 2">
            <a:extLst>
              <a:ext uri="{FF2B5EF4-FFF2-40B4-BE49-F238E27FC236}">
                <a16:creationId xmlns:a16="http://schemas.microsoft.com/office/drawing/2014/main" id="{F61199CB-5883-4C06-85FC-318B97D7B665}"/>
              </a:ext>
            </a:extLst>
          </p:cNvPr>
          <p:cNvSpPr>
            <a:spLocks noGrp="1" noChangeArrowheads="1"/>
          </p:cNvSpPr>
          <p:nvPr>
            <p:ph type="title"/>
          </p:nvPr>
        </p:nvSpPr>
        <p:spPr>
          <a:xfrm>
            <a:off x="451945" y="274639"/>
            <a:ext cx="5759669" cy="1354137"/>
          </a:xfrm>
        </p:spPr>
        <p:txBody>
          <a:bodyPr/>
          <a:lstStyle/>
          <a:p>
            <a:pPr eaLnBrk="1" hangingPunct="1"/>
            <a:r>
              <a:rPr lang="en-GB" altLang="cs-CZ" sz="3600" dirty="0"/>
              <a:t>Lithotripsy </a:t>
            </a:r>
            <a:br>
              <a:rPr lang="cs-CZ" altLang="cs-CZ" sz="2800" dirty="0">
                <a:solidFill>
                  <a:schemeClr val="tx1"/>
                </a:solidFill>
              </a:rPr>
            </a:br>
            <a:r>
              <a:rPr lang="en-GB" altLang="cs-CZ" sz="2000" dirty="0">
                <a:solidFill>
                  <a:schemeClr val="tx1"/>
                </a:solidFill>
              </a:rPr>
              <a:t>production of shock waves and their focussing</a:t>
            </a:r>
          </a:p>
        </p:txBody>
      </p:sp>
      <p:pic>
        <p:nvPicPr>
          <p:cNvPr id="101380" name="Picture 3" descr="emsepict">
            <a:extLst>
              <a:ext uri="{FF2B5EF4-FFF2-40B4-BE49-F238E27FC236}">
                <a16:creationId xmlns:a16="http://schemas.microsoft.com/office/drawing/2014/main" id="{C0D57278-2051-4AD7-9C03-B629631796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4353" y="217762"/>
            <a:ext cx="4176712"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1" name="Picture 4" descr="Schematic Diagram of Electrohydraulic Lithotripter">
            <a:extLst>
              <a:ext uri="{FF2B5EF4-FFF2-40B4-BE49-F238E27FC236}">
                <a16:creationId xmlns:a16="http://schemas.microsoft.com/office/drawing/2014/main" id="{E1024B5C-67F0-4B1C-B56F-686CEDD00A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7350" y="1700214"/>
            <a:ext cx="2592388"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2" name="Picture 5">
            <a:extLst>
              <a:ext uri="{FF2B5EF4-FFF2-40B4-BE49-F238E27FC236}">
                <a16:creationId xmlns:a16="http://schemas.microsoft.com/office/drawing/2014/main" id="{4F891869-6434-4951-9685-C36A83ACA9F8}"/>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6024564" y="3860801"/>
            <a:ext cx="2771775" cy="2716213"/>
          </a:xfrm>
          <a:noFill/>
          <a:extLst>
            <a:ext uri="{909E8E84-426E-40DD-AFC4-6F175D3DCCD1}">
              <a14:hiddenFill xmlns:a14="http://schemas.microsoft.com/office/drawing/2010/main">
                <a:solidFill>
                  <a:schemeClr val="bg1">
                    <a:alpha val="70195"/>
                  </a:schemeClr>
                </a:solidFill>
              </a14:hiddenFill>
            </a:ext>
          </a:extLst>
        </p:spPr>
      </p:pic>
      <p:sp>
        <p:nvSpPr>
          <p:cNvPr id="101383" name="Line 6">
            <a:extLst>
              <a:ext uri="{FF2B5EF4-FFF2-40B4-BE49-F238E27FC236}">
                <a16:creationId xmlns:a16="http://schemas.microsoft.com/office/drawing/2014/main" id="{9120667B-2E91-438C-B24E-DFF1CE388999}"/>
              </a:ext>
            </a:extLst>
          </p:cNvPr>
          <p:cNvSpPr>
            <a:spLocks noChangeShapeType="1"/>
          </p:cNvSpPr>
          <p:nvPr/>
        </p:nvSpPr>
        <p:spPr bwMode="auto">
          <a:xfrm>
            <a:off x="5087938" y="3789363"/>
            <a:ext cx="1223962" cy="6477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sz="2400"/>
          </a:p>
        </p:txBody>
      </p:sp>
      <p:sp>
        <p:nvSpPr>
          <p:cNvPr id="101384" name="Line 7">
            <a:extLst>
              <a:ext uri="{FF2B5EF4-FFF2-40B4-BE49-F238E27FC236}">
                <a16:creationId xmlns:a16="http://schemas.microsoft.com/office/drawing/2014/main" id="{BF5FEBE4-B974-419C-A781-6455426CEB9C}"/>
              </a:ext>
            </a:extLst>
          </p:cNvPr>
          <p:cNvSpPr>
            <a:spLocks noChangeShapeType="1"/>
          </p:cNvSpPr>
          <p:nvPr/>
        </p:nvSpPr>
        <p:spPr bwMode="auto">
          <a:xfrm flipH="1" flipV="1">
            <a:off x="5016501" y="3933825"/>
            <a:ext cx="1223963" cy="6477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sz="2400"/>
          </a:p>
        </p:txBody>
      </p:sp>
      <p:sp>
        <p:nvSpPr>
          <p:cNvPr id="101385" name="Text Box 8">
            <a:extLst>
              <a:ext uri="{FF2B5EF4-FFF2-40B4-BE49-F238E27FC236}">
                <a16:creationId xmlns:a16="http://schemas.microsoft.com/office/drawing/2014/main" id="{788F7911-2F09-4B7F-BE71-077C47C400A1}"/>
              </a:ext>
            </a:extLst>
          </p:cNvPr>
          <p:cNvSpPr txBox="1">
            <a:spLocks noChangeArrowheads="1"/>
          </p:cNvSpPr>
          <p:nvPr/>
        </p:nvSpPr>
        <p:spPr bwMode="auto">
          <a:xfrm>
            <a:off x="1965435" y="4852661"/>
            <a:ext cx="3851275" cy="1323439"/>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GB" altLang="cs-CZ" sz="2000" b="1" dirty="0"/>
              <a:t>Ellipsoidal metallic mirrors. Shock waves are produced in one focus and are reflected to the second focus</a:t>
            </a:r>
            <a:r>
              <a:rPr lang="cs-CZ" altLang="cs-CZ" sz="2000" b="1" dirty="0"/>
              <a:t>.</a:t>
            </a:r>
            <a:endParaRPr lang="en-GB" altLang="cs-CZ" sz="2000" b="1" dirty="0"/>
          </a:p>
        </p:txBody>
      </p:sp>
    </p:spTree>
    <p:extLst>
      <p:ext uri="{BB962C8B-B14F-4D97-AF65-F5344CB8AC3E}">
        <p14:creationId xmlns:p14="http://schemas.microsoft.com/office/powerpoint/2010/main" val="36719277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Zástupný symbol pro číslo snímku 5">
            <a:extLst>
              <a:ext uri="{FF2B5EF4-FFF2-40B4-BE49-F238E27FC236}">
                <a16:creationId xmlns:a16="http://schemas.microsoft.com/office/drawing/2014/main" id="{BFD3429E-5BB0-40CA-B76F-0C935407096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09F3CF8-1336-49A7-8EF1-036DEF1120E8}" type="slidenum">
              <a:rPr lang="cs-CZ" altLang="cs-CZ" sz="1400"/>
              <a:pPr>
                <a:spcBef>
                  <a:spcPct val="0"/>
                </a:spcBef>
                <a:buFontTx/>
                <a:buNone/>
              </a:pPr>
              <a:t>49</a:t>
            </a:fld>
            <a:endParaRPr lang="cs-CZ" altLang="cs-CZ" sz="1400"/>
          </a:p>
        </p:txBody>
      </p:sp>
      <p:sp>
        <p:nvSpPr>
          <p:cNvPr id="103427" name="Rectangle 2">
            <a:extLst>
              <a:ext uri="{FF2B5EF4-FFF2-40B4-BE49-F238E27FC236}">
                <a16:creationId xmlns:a16="http://schemas.microsoft.com/office/drawing/2014/main" id="{4E2250E5-3F67-476F-A3FC-5C0246299329}"/>
              </a:ext>
            </a:extLst>
          </p:cNvPr>
          <p:cNvSpPr>
            <a:spLocks noGrp="1" noChangeArrowheads="1"/>
          </p:cNvSpPr>
          <p:nvPr>
            <p:ph type="title"/>
          </p:nvPr>
        </p:nvSpPr>
        <p:spPr>
          <a:xfrm>
            <a:off x="720000" y="720000"/>
            <a:ext cx="3978124" cy="451576"/>
          </a:xfrm>
        </p:spPr>
        <p:txBody>
          <a:bodyPr/>
          <a:lstStyle/>
          <a:p>
            <a:pPr eaLnBrk="1" hangingPunct="1"/>
            <a:r>
              <a:rPr lang="en-GB" altLang="cs-CZ" sz="3600" dirty="0"/>
              <a:t>Lithotripsy</a:t>
            </a:r>
            <a:r>
              <a:rPr lang="en-GB" altLang="cs-CZ" sz="2800" dirty="0">
                <a:solidFill>
                  <a:schemeClr val="tx1"/>
                </a:solidFill>
              </a:rPr>
              <a:t> </a:t>
            </a:r>
            <a:br>
              <a:rPr lang="en-GB" altLang="cs-CZ" sz="2800" dirty="0">
                <a:solidFill>
                  <a:schemeClr val="tx1"/>
                </a:solidFill>
              </a:rPr>
            </a:br>
            <a:r>
              <a:rPr lang="en-GB" altLang="cs-CZ" sz="2000" dirty="0">
                <a:solidFill>
                  <a:schemeClr val="tx1"/>
                </a:solidFill>
              </a:rPr>
              <a:t>Destruction of a kidney stone</a:t>
            </a:r>
          </a:p>
        </p:txBody>
      </p:sp>
      <p:sp>
        <p:nvSpPr>
          <p:cNvPr id="103428" name="Rectangle 3">
            <a:extLst>
              <a:ext uri="{FF2B5EF4-FFF2-40B4-BE49-F238E27FC236}">
                <a16:creationId xmlns:a16="http://schemas.microsoft.com/office/drawing/2014/main" id="{7EA34253-764F-4B9E-978B-37C2E1472952}"/>
              </a:ext>
            </a:extLst>
          </p:cNvPr>
          <p:cNvSpPr>
            <a:spLocks noGrp="1" noChangeArrowheads="1"/>
          </p:cNvSpPr>
          <p:nvPr>
            <p:ph type="body" idx="1"/>
          </p:nvPr>
        </p:nvSpPr>
        <p:spPr>
          <a:xfrm>
            <a:off x="5976938" y="6570664"/>
            <a:ext cx="4691062" cy="287337"/>
          </a:xfrm>
          <a:noFill/>
          <a:extLst>
            <a:ext uri="{909E8E84-426E-40DD-AFC4-6F175D3DCCD1}">
              <a14:hiddenFill xmlns:a14="http://schemas.microsoft.com/office/drawing/2010/main">
                <a:solidFill>
                  <a:schemeClr val="bg1">
                    <a:alpha val="70195"/>
                  </a:schemeClr>
                </a:solidFill>
              </a14:hiddenFill>
            </a:ext>
          </a:extLst>
        </p:spPr>
        <p:txBody>
          <a:bodyPr/>
          <a:lstStyle/>
          <a:p>
            <a:pPr marL="0" indent="0" eaLnBrk="1" hangingPunct="1">
              <a:lnSpc>
                <a:spcPct val="80000"/>
              </a:lnSpc>
              <a:buFont typeface="Wingdings" panose="05000000000000000000" pitchFamily="2" charset="2"/>
              <a:buNone/>
            </a:pPr>
            <a:r>
              <a:rPr lang="en-GB" altLang="cs-CZ" sz="1200"/>
              <a:t>http://www.nlm.nih.gov/medlineplus/ency/imagepages/19246.htm</a:t>
            </a:r>
          </a:p>
        </p:txBody>
      </p:sp>
      <p:pic>
        <p:nvPicPr>
          <p:cNvPr id="103429" name="Picture 4" descr="Lithotripsy procedure">
            <a:extLst>
              <a:ext uri="{FF2B5EF4-FFF2-40B4-BE49-F238E27FC236}">
                <a16:creationId xmlns:a16="http://schemas.microsoft.com/office/drawing/2014/main" id="{0C88B31B-CA86-4D52-92B1-4D9EAFB596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0945" y="1393212"/>
            <a:ext cx="5474904" cy="437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430" name="Přímá spojovací čára 5">
            <a:extLst>
              <a:ext uri="{FF2B5EF4-FFF2-40B4-BE49-F238E27FC236}">
                <a16:creationId xmlns:a16="http://schemas.microsoft.com/office/drawing/2014/main" id="{22BA5677-5424-46B7-9A53-9AE1104161C1}"/>
              </a:ext>
            </a:extLst>
          </p:cNvPr>
          <p:cNvCxnSpPr>
            <a:cxnSpLocks noChangeShapeType="1"/>
          </p:cNvCxnSpPr>
          <p:nvPr/>
        </p:nvCxnSpPr>
        <p:spPr bwMode="auto">
          <a:xfrm>
            <a:off x="6688521" y="5011191"/>
            <a:ext cx="1295400"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30179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číslo snímku 5">
            <a:extLst>
              <a:ext uri="{FF2B5EF4-FFF2-40B4-BE49-F238E27FC236}">
                <a16:creationId xmlns:a16="http://schemas.microsoft.com/office/drawing/2014/main" id="{5EA5D6FF-F13A-4807-B17C-9D95329E021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7C56736-1FB6-4F28-94DE-517B7371D6EC}" type="slidenum">
              <a:rPr lang="cs-CZ" altLang="cs-CZ" sz="1400"/>
              <a:pPr>
                <a:spcBef>
                  <a:spcPct val="0"/>
                </a:spcBef>
                <a:buFontTx/>
                <a:buNone/>
              </a:pPr>
              <a:t>5</a:t>
            </a:fld>
            <a:endParaRPr lang="cs-CZ" altLang="cs-CZ" sz="1400"/>
          </a:p>
        </p:txBody>
      </p:sp>
      <p:sp>
        <p:nvSpPr>
          <p:cNvPr id="15363" name="Rectangle 2">
            <a:extLst>
              <a:ext uri="{FF2B5EF4-FFF2-40B4-BE49-F238E27FC236}">
                <a16:creationId xmlns:a16="http://schemas.microsoft.com/office/drawing/2014/main" id="{CCCCA7A8-D658-42AD-AFB6-894AF00B4062}"/>
              </a:ext>
            </a:extLst>
          </p:cNvPr>
          <p:cNvSpPr>
            <a:spLocks noGrp="1" noChangeArrowheads="1"/>
          </p:cNvSpPr>
          <p:nvPr>
            <p:ph type="title"/>
          </p:nvPr>
        </p:nvSpPr>
        <p:spPr>
          <a:xfrm>
            <a:off x="1981200" y="274639"/>
            <a:ext cx="8229600" cy="706437"/>
          </a:xfrm>
        </p:spPr>
        <p:txBody>
          <a:bodyPr/>
          <a:lstStyle/>
          <a:p>
            <a:pPr eaLnBrk="1" hangingPunct="1"/>
            <a:r>
              <a:rPr lang="en-GB" altLang="cs-CZ" dirty="0">
                <a:cs typeface="Times New Roman" panose="02020603050405020304" pitchFamily="18" charset="0"/>
              </a:rPr>
              <a:t>Endoscopic mirrors</a:t>
            </a:r>
            <a:r>
              <a:rPr lang="cs-CZ" altLang="cs-CZ" dirty="0">
                <a:cs typeface="Times New Roman" panose="02020603050405020304" pitchFamily="18" charset="0"/>
              </a:rPr>
              <a:t> (</a:t>
            </a:r>
            <a:r>
              <a:rPr lang="cs-CZ" altLang="cs-CZ" dirty="0" err="1">
                <a:cs typeface="Times New Roman" panose="02020603050405020304" pitchFamily="18" charset="0"/>
              </a:rPr>
              <a:t>specula</a:t>
            </a:r>
            <a:r>
              <a:rPr lang="cs-CZ" altLang="cs-CZ" dirty="0">
                <a:cs typeface="Times New Roman" panose="02020603050405020304" pitchFamily="18" charset="0"/>
              </a:rPr>
              <a:t>)</a:t>
            </a:r>
            <a:endParaRPr lang="en-GB" altLang="cs-CZ" dirty="0">
              <a:cs typeface="Times New Roman" panose="02020603050405020304" pitchFamily="18" charset="0"/>
            </a:endParaRPr>
          </a:p>
        </p:txBody>
      </p:sp>
      <p:sp>
        <p:nvSpPr>
          <p:cNvPr id="244739" name="Rectangle 3">
            <a:extLst>
              <a:ext uri="{FF2B5EF4-FFF2-40B4-BE49-F238E27FC236}">
                <a16:creationId xmlns:a16="http://schemas.microsoft.com/office/drawing/2014/main" id="{6E2D738C-C7DF-498E-AE35-897E1A5FC422}"/>
              </a:ext>
            </a:extLst>
          </p:cNvPr>
          <p:cNvSpPr>
            <a:spLocks noGrp="1" noChangeArrowheads="1"/>
          </p:cNvSpPr>
          <p:nvPr>
            <p:ph type="body" idx="1"/>
          </p:nvPr>
        </p:nvSpPr>
        <p:spPr>
          <a:xfrm>
            <a:off x="977462" y="1196976"/>
            <a:ext cx="10289628" cy="5400675"/>
          </a:xfrm>
        </p:spPr>
        <p:txBody>
          <a:bodyPr/>
          <a:lstStyle/>
          <a:p>
            <a:pPr eaLnBrk="1" hangingPunct="1">
              <a:lnSpc>
                <a:spcPct val="100000"/>
              </a:lnSpc>
            </a:pPr>
            <a:r>
              <a:rPr lang="en-GB" altLang="cs-CZ" sz="2400" b="1" dirty="0"/>
              <a:t>Laryngoscope</a:t>
            </a:r>
            <a:r>
              <a:rPr lang="en-GB" altLang="cs-CZ" sz="2400" dirty="0"/>
              <a:t>. Spoon-like mirror used for the examination of the larynx and posterior part of the nasal cavity. </a:t>
            </a:r>
          </a:p>
          <a:p>
            <a:pPr eaLnBrk="1" hangingPunct="1">
              <a:lnSpc>
                <a:spcPct val="100000"/>
              </a:lnSpc>
            </a:pPr>
            <a:r>
              <a:rPr lang="en-GB" altLang="cs-CZ" sz="2400" b="1" dirty="0"/>
              <a:t>Otoscope</a:t>
            </a:r>
            <a:r>
              <a:rPr lang="en-GB" altLang="cs-CZ" sz="2400" dirty="0"/>
              <a:t>. Funnel-like endoscope inserted into the auditory meatus to examine its distal part and the ear drum.</a:t>
            </a:r>
          </a:p>
          <a:p>
            <a:pPr eaLnBrk="1" hangingPunct="1">
              <a:lnSpc>
                <a:spcPct val="100000"/>
              </a:lnSpc>
            </a:pPr>
            <a:r>
              <a:rPr lang="en-GB" altLang="cs-CZ" sz="2400" b="1" dirty="0" err="1"/>
              <a:t>Rhinoscope</a:t>
            </a:r>
            <a:r>
              <a:rPr lang="en-GB" altLang="cs-CZ" sz="2400" dirty="0"/>
              <a:t>. Pliers-like instrument with concave reflecting jaws – examination of anterior part of nasal cavity.</a:t>
            </a:r>
          </a:p>
          <a:p>
            <a:pPr eaLnBrk="1" hangingPunct="1">
              <a:lnSpc>
                <a:spcPct val="100000"/>
              </a:lnSpc>
            </a:pPr>
            <a:r>
              <a:rPr lang="en-GB" altLang="cs-CZ" sz="2400" b="1" dirty="0" err="1"/>
              <a:t>Ophtalmoscopic</a:t>
            </a:r>
            <a:r>
              <a:rPr lang="en-GB" altLang="cs-CZ" sz="2400" b="1" dirty="0"/>
              <a:t> mirror</a:t>
            </a:r>
            <a:r>
              <a:rPr lang="en-GB" altLang="cs-CZ" sz="2400" dirty="0"/>
              <a:t>. Planar or concave mirror with a</a:t>
            </a:r>
            <a:r>
              <a:rPr lang="cs-CZ" altLang="cs-CZ" sz="2400" dirty="0"/>
              <a:t>n </a:t>
            </a:r>
            <a:r>
              <a:rPr lang="cs-CZ" altLang="cs-CZ" sz="2400" dirty="0" err="1"/>
              <a:t>central</a:t>
            </a:r>
            <a:r>
              <a:rPr lang="cs-CZ" altLang="cs-CZ" sz="2400" dirty="0"/>
              <a:t> </a:t>
            </a:r>
            <a:r>
              <a:rPr lang="cs-CZ" altLang="cs-CZ" sz="2400" dirty="0" err="1"/>
              <a:t>orifice</a:t>
            </a:r>
            <a:r>
              <a:rPr lang="en-GB" altLang="cs-CZ" sz="2400" dirty="0"/>
              <a:t>. It serves for induction of the so called red reflex – reflection of light from the retina. </a:t>
            </a:r>
          </a:p>
          <a:p>
            <a:pPr eaLnBrk="1" hangingPunct="1">
              <a:lnSpc>
                <a:spcPct val="100000"/>
              </a:lnSpc>
            </a:pPr>
            <a:r>
              <a:rPr lang="en-GB" altLang="cs-CZ" sz="2400" dirty="0"/>
              <a:t>Retina is examined by direct </a:t>
            </a:r>
            <a:r>
              <a:rPr lang="en-GB" altLang="cs-CZ" sz="2400" dirty="0" err="1"/>
              <a:t>ophtalmoscopy</a:t>
            </a:r>
            <a:r>
              <a:rPr lang="en-GB" altLang="cs-CZ" sz="2400" dirty="0"/>
              <a:t> – an </a:t>
            </a:r>
            <a:r>
              <a:rPr lang="en-GB" altLang="cs-CZ" sz="2400" b="1" dirty="0" err="1"/>
              <a:t>ophtalmoscope</a:t>
            </a:r>
            <a:r>
              <a:rPr lang="en-GB" altLang="cs-CZ" sz="2400" dirty="0"/>
              <a:t>, a small see-through endoscope with light source and correction of the doctor’s visual handicap.</a:t>
            </a:r>
          </a:p>
          <a:p>
            <a:pPr eaLnBrk="1" hangingPunct="1">
              <a:lnSpc>
                <a:spcPct val="100000"/>
              </a:lnSpc>
            </a:pPr>
            <a:r>
              <a:rPr lang="en-GB" altLang="cs-CZ" sz="2400" b="1" dirty="0"/>
              <a:t>Vaginal speculum</a:t>
            </a:r>
            <a:r>
              <a:rPr lang="en-GB" altLang="cs-CZ" sz="2400" dirty="0"/>
              <a:t> (colposcope). Pliers-like instrument with concave reflecting jaws – examination of vagina and cervix.</a:t>
            </a:r>
          </a:p>
        </p:txBody>
      </p:sp>
    </p:spTree>
    <p:extLst>
      <p:ext uri="{BB962C8B-B14F-4D97-AF65-F5344CB8AC3E}">
        <p14:creationId xmlns:p14="http://schemas.microsoft.com/office/powerpoint/2010/main" val="5237806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473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47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473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4473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447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Zástupný symbol pro číslo snímku 5">
            <a:extLst>
              <a:ext uri="{FF2B5EF4-FFF2-40B4-BE49-F238E27FC236}">
                <a16:creationId xmlns:a16="http://schemas.microsoft.com/office/drawing/2014/main" id="{A9876ADE-5D64-4506-9C61-4FC82E3FF1B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20AE51E-0FA9-4CB2-B9C7-2D4170B09B06}" type="slidenum">
              <a:rPr lang="cs-CZ" altLang="cs-CZ" sz="1400"/>
              <a:pPr>
                <a:spcBef>
                  <a:spcPct val="0"/>
                </a:spcBef>
                <a:buFontTx/>
                <a:buNone/>
              </a:pPr>
              <a:t>50</a:t>
            </a:fld>
            <a:endParaRPr lang="cs-CZ" altLang="cs-CZ" sz="1400"/>
          </a:p>
        </p:txBody>
      </p:sp>
      <p:sp>
        <p:nvSpPr>
          <p:cNvPr id="105475" name="Rectangle 2">
            <a:extLst>
              <a:ext uri="{FF2B5EF4-FFF2-40B4-BE49-F238E27FC236}">
                <a16:creationId xmlns:a16="http://schemas.microsoft.com/office/drawing/2014/main" id="{E39D30F2-9E98-40AC-91C5-6CB7E7514B50}"/>
              </a:ext>
            </a:extLst>
          </p:cNvPr>
          <p:cNvSpPr>
            <a:spLocks noGrp="1" noChangeArrowheads="1"/>
          </p:cNvSpPr>
          <p:nvPr>
            <p:ph type="title"/>
          </p:nvPr>
        </p:nvSpPr>
        <p:spPr>
          <a:xfrm>
            <a:off x="714704" y="274638"/>
            <a:ext cx="9953298" cy="1143000"/>
          </a:xfrm>
        </p:spPr>
        <p:txBody>
          <a:bodyPr/>
          <a:lstStyle/>
          <a:p>
            <a:pPr eaLnBrk="1" hangingPunct="1"/>
            <a:r>
              <a:rPr lang="en-GB" altLang="cs-CZ" dirty="0"/>
              <a:t>Lithotripsy (beginnings</a:t>
            </a:r>
            <a:r>
              <a:rPr lang="cs-CZ" altLang="cs-CZ" dirty="0"/>
              <a:t> – </a:t>
            </a:r>
            <a:r>
              <a:rPr lang="cs-CZ" altLang="cs-CZ" dirty="0" err="1"/>
              <a:t>Munich</a:t>
            </a:r>
            <a:r>
              <a:rPr lang="cs-CZ" altLang="cs-CZ" dirty="0"/>
              <a:t> - Germany</a:t>
            </a:r>
            <a:r>
              <a:rPr lang="en-GB" altLang="cs-CZ" dirty="0"/>
              <a:t>)</a:t>
            </a:r>
          </a:p>
        </p:txBody>
      </p:sp>
      <p:pic>
        <p:nvPicPr>
          <p:cNvPr id="105476" name="Picture 3" descr="sv3053052">
            <a:extLst>
              <a:ext uri="{FF2B5EF4-FFF2-40B4-BE49-F238E27FC236}">
                <a16:creationId xmlns:a16="http://schemas.microsoft.com/office/drawing/2014/main" id="{8FB4DDA7-7A02-49A4-B5EB-B1D1DEAA812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27339" y="1600201"/>
            <a:ext cx="6537325" cy="4525963"/>
          </a:xfrm>
          <a:noFill/>
          <a:extLst>
            <a:ext uri="{909E8E84-426E-40DD-AFC4-6F175D3DCCD1}">
              <a14:hiddenFill xmlns:a14="http://schemas.microsoft.com/office/drawing/2010/main">
                <a:solidFill>
                  <a:schemeClr val="bg1">
                    <a:alpha val="70195"/>
                  </a:schemeClr>
                </a:solidFill>
              </a14:hiddenFill>
            </a:ext>
          </a:extLst>
        </p:spPr>
      </p:pic>
    </p:spTree>
    <p:extLst>
      <p:ext uri="{BB962C8B-B14F-4D97-AF65-F5344CB8AC3E}">
        <p14:creationId xmlns:p14="http://schemas.microsoft.com/office/powerpoint/2010/main" val="41157882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Zástupný symbol pro číslo snímku 5">
            <a:extLst>
              <a:ext uri="{FF2B5EF4-FFF2-40B4-BE49-F238E27FC236}">
                <a16:creationId xmlns:a16="http://schemas.microsoft.com/office/drawing/2014/main" id="{61B7842D-7567-4F77-858D-323E960977E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545A579-F67C-41AB-9685-76D60A429DDA}" type="slidenum">
              <a:rPr lang="cs-CZ" altLang="cs-CZ" sz="1400"/>
              <a:pPr>
                <a:spcBef>
                  <a:spcPct val="0"/>
                </a:spcBef>
                <a:buFontTx/>
                <a:buNone/>
              </a:pPr>
              <a:t>51</a:t>
            </a:fld>
            <a:endParaRPr lang="cs-CZ" altLang="cs-CZ" sz="1400"/>
          </a:p>
        </p:txBody>
      </p:sp>
      <p:sp>
        <p:nvSpPr>
          <p:cNvPr id="107523" name="Rectangle 2">
            <a:extLst>
              <a:ext uri="{FF2B5EF4-FFF2-40B4-BE49-F238E27FC236}">
                <a16:creationId xmlns:a16="http://schemas.microsoft.com/office/drawing/2014/main" id="{601D6F2B-834A-45B0-8725-7D0BA939ACB2}"/>
              </a:ext>
            </a:extLst>
          </p:cNvPr>
          <p:cNvSpPr>
            <a:spLocks noGrp="1" noChangeArrowheads="1"/>
          </p:cNvSpPr>
          <p:nvPr>
            <p:ph type="title"/>
          </p:nvPr>
        </p:nvSpPr>
        <p:spPr>
          <a:xfrm>
            <a:off x="6102516" y="6352081"/>
            <a:ext cx="4618037" cy="358775"/>
          </a:xfrm>
        </p:spPr>
        <p:txBody>
          <a:bodyPr/>
          <a:lstStyle/>
          <a:p>
            <a:pPr eaLnBrk="1" hangingPunct="1"/>
            <a:r>
              <a:rPr lang="en-GB" altLang="cs-CZ" sz="1200" dirty="0">
                <a:solidFill>
                  <a:schemeClr val="tx1"/>
                </a:solidFill>
              </a:rPr>
              <a:t>www.uni-duesseldorf.de/.../</a:t>
            </a:r>
            <a:r>
              <a:rPr lang="en-GB" altLang="cs-CZ" sz="1200" dirty="0" err="1">
                <a:solidFill>
                  <a:schemeClr val="tx1"/>
                </a:solidFill>
              </a:rPr>
              <a:t>Urologie</a:t>
            </a:r>
            <a:r>
              <a:rPr lang="en-GB" altLang="cs-CZ" sz="1200" dirty="0">
                <a:solidFill>
                  <a:schemeClr val="tx1"/>
                </a:solidFill>
              </a:rPr>
              <a:t>/ </a:t>
            </a:r>
            <a:r>
              <a:rPr lang="en-GB" altLang="cs-CZ" sz="1200" dirty="0" err="1">
                <a:solidFill>
                  <a:schemeClr val="tx1"/>
                </a:solidFill>
              </a:rPr>
              <a:t>Klinik</a:t>
            </a:r>
            <a:r>
              <a:rPr lang="en-GB" altLang="cs-CZ" sz="1200" dirty="0">
                <a:solidFill>
                  <a:schemeClr val="tx1"/>
                </a:solidFill>
              </a:rPr>
              <a:t>/lithotry.htm.</a:t>
            </a:r>
          </a:p>
        </p:txBody>
      </p:sp>
      <p:sp>
        <p:nvSpPr>
          <p:cNvPr id="107524" name="Rectangle 3">
            <a:extLst>
              <a:ext uri="{FF2B5EF4-FFF2-40B4-BE49-F238E27FC236}">
                <a16:creationId xmlns:a16="http://schemas.microsoft.com/office/drawing/2014/main" id="{8F2A6F11-4DE3-4FFD-931E-820BB4B48A6B}"/>
              </a:ext>
            </a:extLst>
          </p:cNvPr>
          <p:cNvSpPr>
            <a:spLocks noGrp="1" noChangeArrowheads="1"/>
          </p:cNvSpPr>
          <p:nvPr>
            <p:ph type="body" idx="1"/>
          </p:nvPr>
        </p:nvSpPr>
        <p:spPr>
          <a:xfrm>
            <a:off x="735724" y="404813"/>
            <a:ext cx="9341726" cy="576262"/>
          </a:xfrm>
        </p:spPr>
        <p:txBody>
          <a:bodyPr/>
          <a:lstStyle/>
          <a:p>
            <a:pPr eaLnBrk="1" hangingPunct="1">
              <a:buFont typeface="Wingdings" panose="05000000000000000000" pitchFamily="2" charset="2"/>
              <a:buNone/>
            </a:pPr>
            <a:r>
              <a:rPr lang="en-GB" altLang="cs-CZ" sz="3600" b="1" dirty="0">
                <a:solidFill>
                  <a:schemeClr val="tx2"/>
                </a:solidFill>
              </a:rPr>
              <a:t>Lithotripsy - lithotripter in clinical practice</a:t>
            </a:r>
          </a:p>
        </p:txBody>
      </p:sp>
      <p:pic>
        <p:nvPicPr>
          <p:cNvPr id="107525" name="Picture 4" descr="ESWL">
            <a:extLst>
              <a:ext uri="{FF2B5EF4-FFF2-40B4-BE49-F238E27FC236}">
                <a16:creationId xmlns:a16="http://schemas.microsoft.com/office/drawing/2014/main" id="{3A2C3D77-A1E0-480D-A526-054C4E89D2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113" y="1341438"/>
            <a:ext cx="74168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82838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Zástupný symbol pro číslo snímku 6">
            <a:extLst>
              <a:ext uri="{FF2B5EF4-FFF2-40B4-BE49-F238E27FC236}">
                <a16:creationId xmlns:a16="http://schemas.microsoft.com/office/drawing/2014/main" id="{2E892DD8-E846-4563-A938-2A5C66C729E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80D5378-984D-4D4C-ACDA-FD431BC62789}" type="slidenum">
              <a:rPr lang="cs-CZ" altLang="cs-CZ" sz="1400"/>
              <a:pPr>
                <a:spcBef>
                  <a:spcPct val="0"/>
                </a:spcBef>
                <a:buFontTx/>
                <a:buNone/>
              </a:pPr>
              <a:t>52</a:t>
            </a:fld>
            <a:endParaRPr lang="cs-CZ" altLang="cs-CZ" sz="1400"/>
          </a:p>
        </p:txBody>
      </p:sp>
      <p:sp>
        <p:nvSpPr>
          <p:cNvPr id="109571" name="Rectangle 2">
            <a:extLst>
              <a:ext uri="{FF2B5EF4-FFF2-40B4-BE49-F238E27FC236}">
                <a16:creationId xmlns:a16="http://schemas.microsoft.com/office/drawing/2014/main" id="{D7E2AE30-80D3-4097-9DCF-77E2A680A72E}"/>
              </a:ext>
            </a:extLst>
          </p:cNvPr>
          <p:cNvSpPr>
            <a:spLocks noGrp="1" noChangeArrowheads="1"/>
          </p:cNvSpPr>
          <p:nvPr>
            <p:ph type="title"/>
          </p:nvPr>
        </p:nvSpPr>
        <p:spPr>
          <a:xfrm>
            <a:off x="1981200" y="1"/>
            <a:ext cx="8229600" cy="1196975"/>
          </a:xfrm>
        </p:spPr>
        <p:txBody>
          <a:bodyPr/>
          <a:lstStyle/>
          <a:p>
            <a:pPr eaLnBrk="1" hangingPunct="1"/>
            <a:r>
              <a:rPr lang="en-GB" altLang="cs-CZ" dirty="0"/>
              <a:t>Lithotripsy</a:t>
            </a:r>
            <a:r>
              <a:rPr lang="en-GB" altLang="cs-CZ" sz="2000" dirty="0">
                <a:solidFill>
                  <a:schemeClr val="tx1"/>
                </a:solidFill>
              </a:rPr>
              <a:t> - Czech lithotripter MEDILIT M</a:t>
            </a:r>
            <a:r>
              <a:rPr lang="cs-CZ" altLang="cs-CZ" sz="2000" dirty="0">
                <a:solidFill>
                  <a:schemeClr val="tx1"/>
                </a:solidFill>
              </a:rPr>
              <a:t>8</a:t>
            </a:r>
            <a:endParaRPr lang="en-GB" altLang="cs-CZ" sz="2000" dirty="0">
              <a:solidFill>
                <a:schemeClr val="tx1"/>
              </a:solidFill>
            </a:endParaRPr>
          </a:p>
        </p:txBody>
      </p:sp>
      <p:pic>
        <p:nvPicPr>
          <p:cNvPr id="109572" name="Picture 6" descr="http://www.medipo.cz/Obrazky/Lito/obr_1_stul_s_pristavky.jpg">
            <a:extLst>
              <a:ext uri="{FF2B5EF4-FFF2-40B4-BE49-F238E27FC236}">
                <a16:creationId xmlns:a16="http://schemas.microsoft.com/office/drawing/2014/main" id="{86E01982-CA26-472E-BEA1-0D74A444559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216276" y="981075"/>
            <a:ext cx="5464175" cy="54737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9013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Zástupný symbol pro číslo snímku 5">
            <a:extLst>
              <a:ext uri="{FF2B5EF4-FFF2-40B4-BE49-F238E27FC236}">
                <a16:creationId xmlns:a16="http://schemas.microsoft.com/office/drawing/2014/main" id="{ED154D66-8AFB-4FA7-A77D-E29CBA1F0DC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D64D1F7-C757-4E68-9494-0A34223233CA}" type="slidenum">
              <a:rPr lang="cs-CZ" altLang="cs-CZ" sz="1400"/>
              <a:pPr>
                <a:spcBef>
                  <a:spcPct val="0"/>
                </a:spcBef>
                <a:buFontTx/>
                <a:buNone/>
              </a:pPr>
              <a:t>53</a:t>
            </a:fld>
            <a:endParaRPr lang="cs-CZ" altLang="cs-CZ" sz="1400"/>
          </a:p>
        </p:txBody>
      </p:sp>
      <p:sp>
        <p:nvSpPr>
          <p:cNvPr id="111619" name="Rectangle 2">
            <a:extLst>
              <a:ext uri="{FF2B5EF4-FFF2-40B4-BE49-F238E27FC236}">
                <a16:creationId xmlns:a16="http://schemas.microsoft.com/office/drawing/2014/main" id="{89971372-9C74-4FB6-ADA4-A82E7DCAF136}"/>
              </a:ext>
            </a:extLst>
          </p:cNvPr>
          <p:cNvSpPr>
            <a:spLocks noGrp="1" noChangeArrowheads="1"/>
          </p:cNvSpPr>
          <p:nvPr>
            <p:ph type="title"/>
          </p:nvPr>
        </p:nvSpPr>
        <p:spPr>
          <a:xfrm>
            <a:off x="536028" y="404813"/>
            <a:ext cx="5704435" cy="1143000"/>
          </a:xfrm>
        </p:spPr>
        <p:txBody>
          <a:bodyPr/>
          <a:lstStyle/>
          <a:p>
            <a:pPr eaLnBrk="1" hangingPunct="1"/>
            <a:r>
              <a:rPr lang="en-GB" altLang="cs-CZ" sz="3600" dirty="0"/>
              <a:t>ESWT – extracorporeal shock-wave therapy</a:t>
            </a:r>
          </a:p>
        </p:txBody>
      </p:sp>
      <p:sp>
        <p:nvSpPr>
          <p:cNvPr id="111620" name="Rectangle 3">
            <a:extLst>
              <a:ext uri="{FF2B5EF4-FFF2-40B4-BE49-F238E27FC236}">
                <a16:creationId xmlns:a16="http://schemas.microsoft.com/office/drawing/2014/main" id="{B351190C-B626-4EB3-BEAB-A95873622EB0}"/>
              </a:ext>
            </a:extLst>
          </p:cNvPr>
          <p:cNvSpPr>
            <a:spLocks noGrp="1" noChangeArrowheads="1"/>
          </p:cNvSpPr>
          <p:nvPr>
            <p:ph type="body" idx="1"/>
          </p:nvPr>
        </p:nvSpPr>
        <p:spPr>
          <a:xfrm>
            <a:off x="1723697" y="5373689"/>
            <a:ext cx="3950029" cy="1081087"/>
          </a:xfrm>
        </p:spPr>
        <p:txBody>
          <a:bodyPr/>
          <a:lstStyle/>
          <a:p>
            <a:pPr marL="0" indent="0" eaLnBrk="1" hangingPunct="1">
              <a:lnSpc>
                <a:spcPct val="80000"/>
              </a:lnSpc>
              <a:buFont typeface="Wingdings" panose="05000000000000000000" pitchFamily="2" charset="2"/>
              <a:buNone/>
            </a:pPr>
            <a:r>
              <a:rPr lang="en-GB" altLang="cs-CZ" sz="2000" dirty="0"/>
              <a:t>Calcification of tendons in shoulder, calcaneal spur</a:t>
            </a:r>
            <a:r>
              <a:rPr lang="cs-CZ" altLang="cs-CZ" sz="2000" dirty="0"/>
              <a:t>, </a:t>
            </a:r>
            <a:r>
              <a:rPr lang="en-GB" altLang="cs-CZ" sz="2000" dirty="0"/>
              <a:t>stimulation of fracture healing</a:t>
            </a:r>
            <a:br>
              <a:rPr lang="en-GB" altLang="cs-CZ" sz="2000" dirty="0"/>
            </a:br>
            <a:r>
              <a:rPr lang="en-GB" altLang="cs-CZ" sz="2000" b="1" dirty="0"/>
              <a:t>www.physio-chelsea.co.uk/ shockwave.htm</a:t>
            </a:r>
            <a:r>
              <a:rPr lang="en-GB" altLang="cs-CZ" sz="2000" dirty="0"/>
              <a:t>.</a:t>
            </a:r>
          </a:p>
        </p:txBody>
      </p:sp>
      <p:pic>
        <p:nvPicPr>
          <p:cNvPr id="111621" name="Picture 4" descr="shock%20shoulder">
            <a:extLst>
              <a:ext uri="{FF2B5EF4-FFF2-40B4-BE49-F238E27FC236}">
                <a16:creationId xmlns:a16="http://schemas.microsoft.com/office/drawing/2014/main" id="{E08BB024-6D8C-4FDD-A384-271163BE07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6699" y="1807780"/>
            <a:ext cx="3732677" cy="355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2" name="Picture 5" descr="heel%20shock">
            <a:extLst>
              <a:ext uri="{FF2B5EF4-FFF2-40B4-BE49-F238E27FC236}">
                <a16:creationId xmlns:a16="http://schemas.microsoft.com/office/drawing/2014/main" id="{901A7562-6738-4E01-858A-EC891FEC7A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1899" y="3500439"/>
            <a:ext cx="3545869" cy="335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3" name="Text Box 6">
            <a:extLst>
              <a:ext uri="{FF2B5EF4-FFF2-40B4-BE49-F238E27FC236}">
                <a16:creationId xmlns:a16="http://schemas.microsoft.com/office/drawing/2014/main" id="{04B124FE-4A42-4512-A936-981311B88203}"/>
              </a:ext>
            </a:extLst>
          </p:cNvPr>
          <p:cNvSpPr txBox="1">
            <a:spLocks noChangeArrowheads="1"/>
          </p:cNvSpPr>
          <p:nvPr/>
        </p:nvSpPr>
        <p:spPr bwMode="auto">
          <a:xfrm>
            <a:off x="6311900" y="692151"/>
            <a:ext cx="4033838" cy="2835275"/>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dirty="0"/>
              <a:t>The shock waves of energy 1.2-40 </a:t>
            </a:r>
            <a:r>
              <a:rPr lang="en-GB" altLang="cs-CZ" sz="2000" dirty="0" err="1"/>
              <a:t>mJ</a:t>
            </a:r>
            <a:r>
              <a:rPr lang="en-GB" altLang="cs-CZ" sz="2000" dirty="0"/>
              <a:t> have energy density of 0.14 – 1.8 </a:t>
            </a:r>
            <a:r>
              <a:rPr lang="en-GB" altLang="cs-CZ" sz="2000" dirty="0" err="1"/>
              <a:t>mJ</a:t>
            </a:r>
            <a:r>
              <a:rPr lang="en-GB" altLang="cs-CZ" sz="2000" dirty="0"/>
              <a:t>/mm</a:t>
            </a:r>
            <a:r>
              <a:rPr lang="en-GB" altLang="cs-CZ" sz="2000" baseline="30000" dirty="0"/>
              <a:t>2 </a:t>
            </a:r>
            <a:r>
              <a:rPr lang="en-GB" altLang="cs-CZ" sz="2000" dirty="0"/>
              <a:t>in focus. This energy is sufficient to penetrate to max. 60mm in depth. The frequency can be changed from 1 to 4 Hz. The focal pressure is 10 – 100-times lower that that produced by a lithotripter.</a:t>
            </a:r>
          </a:p>
        </p:txBody>
      </p:sp>
    </p:spTree>
    <p:extLst>
      <p:ext uri="{BB962C8B-B14F-4D97-AF65-F5344CB8AC3E}">
        <p14:creationId xmlns:p14="http://schemas.microsoft.com/office/powerpoint/2010/main" val="9151612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Zástupný symbol pro číslo snímku 5">
            <a:extLst>
              <a:ext uri="{FF2B5EF4-FFF2-40B4-BE49-F238E27FC236}">
                <a16:creationId xmlns:a16="http://schemas.microsoft.com/office/drawing/2014/main" id="{BD4BDA69-48BF-4AE1-BF61-71F9E1E7053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4562D8C4-BF07-409C-820C-1AF79B0BF475}" type="slidenum">
              <a:rPr lang="en-GB" altLang="cs-CZ" sz="1400">
                <a:solidFill>
                  <a:schemeClr val="tx1"/>
                </a:solidFill>
              </a:rPr>
              <a:pPr>
                <a:spcBef>
                  <a:spcPct val="0"/>
                </a:spcBef>
                <a:buFontTx/>
                <a:buNone/>
              </a:pPr>
              <a:t>54</a:t>
            </a:fld>
            <a:endParaRPr lang="en-GB" altLang="cs-CZ" sz="1400">
              <a:solidFill>
                <a:schemeClr val="tx1"/>
              </a:solidFill>
            </a:endParaRPr>
          </a:p>
        </p:txBody>
      </p:sp>
      <p:sp>
        <p:nvSpPr>
          <p:cNvPr id="400386" name="Rectangle 2">
            <a:extLst>
              <a:ext uri="{FF2B5EF4-FFF2-40B4-BE49-F238E27FC236}">
                <a16:creationId xmlns:a16="http://schemas.microsoft.com/office/drawing/2014/main" id="{0FF59B98-F602-4CA3-B020-E2EAF9A135F8}"/>
              </a:ext>
            </a:extLst>
          </p:cNvPr>
          <p:cNvSpPr>
            <a:spLocks noGrp="1" noChangeArrowheads="1"/>
          </p:cNvSpPr>
          <p:nvPr>
            <p:ph type="ctrTitle"/>
          </p:nvPr>
        </p:nvSpPr>
        <p:spPr>
          <a:xfrm>
            <a:off x="3069021" y="4162864"/>
            <a:ext cx="7399118" cy="1152525"/>
          </a:xfrm>
        </p:spPr>
        <p:txBody>
          <a:bodyPr/>
          <a:lstStyle/>
          <a:p>
            <a:pPr eaLnBrk="1" hangingPunct="1"/>
            <a:r>
              <a:rPr lang="en-GB" altLang="cs-CZ" sz="2800" dirty="0">
                <a:latin typeface="Courier New" panose="02070309020205020404" pitchFamily="49" charset="0"/>
              </a:rPr>
              <a:t>Last revision</a:t>
            </a:r>
            <a:r>
              <a:rPr lang="cs-CZ" altLang="cs-CZ" sz="2800" dirty="0">
                <a:latin typeface="Courier New" panose="02070309020205020404" pitchFamily="49" charset="0"/>
              </a:rPr>
              <a:t> </a:t>
            </a:r>
            <a:r>
              <a:rPr lang="cs-CZ" altLang="cs-CZ" sz="2800" dirty="0" err="1">
                <a:solidFill>
                  <a:schemeClr val="tx1"/>
                </a:solidFill>
                <a:latin typeface="Courier New" panose="02070309020205020404" pitchFamily="49" charset="0"/>
              </a:rPr>
              <a:t>November</a:t>
            </a:r>
            <a:r>
              <a:rPr lang="cs-CZ" altLang="cs-CZ" sz="2800" dirty="0">
                <a:solidFill>
                  <a:schemeClr val="tx1"/>
                </a:solidFill>
                <a:latin typeface="Courier New" panose="02070309020205020404" pitchFamily="49" charset="0"/>
              </a:rPr>
              <a:t> 2021</a:t>
            </a:r>
            <a:r>
              <a:rPr lang="cs-CZ" altLang="cs-CZ" sz="2800" dirty="0">
                <a:latin typeface="Courier New" panose="02070309020205020404" pitchFamily="49" charset="0"/>
              </a:rPr>
              <a:t>, soundtrack </a:t>
            </a:r>
            <a:r>
              <a:rPr lang="cs-CZ" altLang="cs-CZ" sz="2800" dirty="0" err="1">
                <a:latin typeface="Courier New" panose="02070309020205020404" pitchFamily="49" charset="0"/>
              </a:rPr>
              <a:t>added</a:t>
            </a:r>
            <a:r>
              <a:rPr lang="en-GB" altLang="cs-CZ" sz="2800" dirty="0">
                <a:latin typeface="Courier New" panose="02070309020205020404" pitchFamily="49" charset="0"/>
              </a:rPr>
              <a:t> </a:t>
            </a:r>
            <a:r>
              <a:rPr lang="cs-CZ" altLang="cs-CZ" sz="2800" dirty="0" err="1">
                <a:solidFill>
                  <a:schemeClr val="tx1"/>
                </a:solidFill>
                <a:latin typeface="Courier New" panose="02070309020205020404" pitchFamily="49" charset="0"/>
              </a:rPr>
              <a:t>December</a:t>
            </a:r>
            <a:r>
              <a:rPr lang="cs-CZ" altLang="cs-CZ" sz="2800" dirty="0">
                <a:solidFill>
                  <a:schemeClr val="tx1"/>
                </a:solidFill>
                <a:latin typeface="Courier New" panose="02070309020205020404" pitchFamily="49" charset="0"/>
              </a:rPr>
              <a:t> </a:t>
            </a:r>
            <a:r>
              <a:rPr lang="cs-CZ" altLang="cs-CZ" sz="2800" b="1" dirty="0">
                <a:solidFill>
                  <a:schemeClr val="tx1"/>
                </a:solidFill>
                <a:latin typeface="Courier New" panose="02070309020205020404" pitchFamily="49" charset="0"/>
              </a:rPr>
              <a:t>2</a:t>
            </a:r>
            <a:r>
              <a:rPr lang="en-GB" altLang="cs-CZ" sz="2800" b="1" dirty="0">
                <a:solidFill>
                  <a:schemeClr val="tx1"/>
                </a:solidFill>
                <a:latin typeface="Courier New" panose="02070309020205020404" pitchFamily="49" charset="0"/>
              </a:rPr>
              <a:t>0</a:t>
            </a:r>
            <a:r>
              <a:rPr lang="cs-CZ" altLang="cs-CZ" sz="2800" b="1" dirty="0">
                <a:solidFill>
                  <a:schemeClr val="tx1"/>
                </a:solidFill>
                <a:latin typeface="Courier New" panose="02070309020205020404" pitchFamily="49" charset="0"/>
              </a:rPr>
              <a:t>20</a:t>
            </a:r>
            <a:endParaRPr lang="en-GB" altLang="cs-CZ" sz="2800" b="1" dirty="0">
              <a:solidFill>
                <a:schemeClr val="tx1"/>
              </a:solidFill>
              <a:latin typeface="Courier New" panose="02070309020205020404" pitchFamily="49" charset="0"/>
            </a:endParaRPr>
          </a:p>
        </p:txBody>
      </p:sp>
      <p:sp>
        <p:nvSpPr>
          <p:cNvPr id="400387" name="Rectangle 3">
            <a:extLst>
              <a:ext uri="{FF2B5EF4-FFF2-40B4-BE49-F238E27FC236}">
                <a16:creationId xmlns:a16="http://schemas.microsoft.com/office/drawing/2014/main" id="{212FFD68-4D16-4D22-825B-717FE753C70B}"/>
              </a:ext>
            </a:extLst>
          </p:cNvPr>
          <p:cNvSpPr>
            <a:spLocks noChangeArrowheads="1"/>
          </p:cNvSpPr>
          <p:nvPr/>
        </p:nvSpPr>
        <p:spPr bwMode="auto">
          <a:xfrm>
            <a:off x="3254102" y="643868"/>
            <a:ext cx="32877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r>
              <a:rPr lang="en-GB" altLang="cs-CZ" sz="2400" b="1" dirty="0">
                <a:solidFill>
                  <a:schemeClr val="tx2"/>
                </a:solidFill>
                <a:latin typeface="Courier New" panose="02070309020205020404" pitchFamily="49" charset="0"/>
              </a:rPr>
              <a:t>Author: </a:t>
            </a:r>
            <a:br>
              <a:rPr lang="en-GB" altLang="cs-CZ" sz="2400" dirty="0">
                <a:solidFill>
                  <a:schemeClr val="tx1"/>
                </a:solidFill>
                <a:latin typeface="Courier New" panose="02070309020205020404" pitchFamily="49" charset="0"/>
              </a:rPr>
            </a:br>
            <a:r>
              <a:rPr lang="en-GB" altLang="cs-CZ" sz="2400" b="1" dirty="0">
                <a:solidFill>
                  <a:schemeClr val="tx1"/>
                </a:solidFill>
                <a:latin typeface="Courier New" panose="02070309020205020404" pitchFamily="49" charset="0"/>
              </a:rPr>
              <a:t>Vojtěch Mornstein</a:t>
            </a:r>
            <a:br>
              <a:rPr lang="en-GB" altLang="cs-CZ" sz="2400" dirty="0">
                <a:solidFill>
                  <a:schemeClr val="tx1"/>
                </a:solidFill>
              </a:rPr>
            </a:br>
            <a:endParaRPr lang="en-GB" altLang="cs-CZ" sz="2400" dirty="0">
              <a:solidFill>
                <a:schemeClr val="tx1"/>
              </a:solidFill>
            </a:endParaRPr>
          </a:p>
        </p:txBody>
      </p:sp>
      <p:sp>
        <p:nvSpPr>
          <p:cNvPr id="400388" name="Rectangle 4">
            <a:extLst>
              <a:ext uri="{FF2B5EF4-FFF2-40B4-BE49-F238E27FC236}">
                <a16:creationId xmlns:a16="http://schemas.microsoft.com/office/drawing/2014/main" id="{8CFB87F5-7953-4413-BBDE-8A92C26F6582}"/>
              </a:ext>
            </a:extLst>
          </p:cNvPr>
          <p:cNvSpPr>
            <a:spLocks noChangeArrowheads="1"/>
          </p:cNvSpPr>
          <p:nvPr/>
        </p:nvSpPr>
        <p:spPr bwMode="auto">
          <a:xfrm>
            <a:off x="1847851" y="2349501"/>
            <a:ext cx="83994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r>
              <a:rPr lang="en-GB" altLang="cs-CZ" sz="2400" b="1" dirty="0">
                <a:solidFill>
                  <a:schemeClr val="tx2"/>
                </a:solidFill>
                <a:latin typeface="Courier New" panose="02070309020205020404" pitchFamily="49" charset="0"/>
              </a:rPr>
              <a:t>Content collaboration and language revision: </a:t>
            </a:r>
            <a:br>
              <a:rPr lang="en-GB" altLang="cs-CZ" sz="2400" dirty="0">
                <a:solidFill>
                  <a:schemeClr val="tx1"/>
                </a:solidFill>
                <a:latin typeface="Courier New" panose="02070309020205020404" pitchFamily="49" charset="0"/>
              </a:rPr>
            </a:br>
            <a:r>
              <a:rPr lang="en-GB" altLang="cs-CZ" sz="2400" b="1" dirty="0">
                <a:solidFill>
                  <a:schemeClr val="tx1"/>
                </a:solidFill>
                <a:latin typeface="Courier New" panose="02070309020205020404" pitchFamily="49" charset="0"/>
              </a:rPr>
              <a:t>Carmel J. Caruana</a:t>
            </a:r>
            <a:endParaRPr lang="en-GB" altLang="cs-CZ" sz="2400" dirty="0">
              <a:solidFill>
                <a:schemeClr val="tx1"/>
              </a:solidFill>
              <a:latin typeface="Courier New" panose="02070309020205020404" pitchFamily="49" charset="0"/>
            </a:endParaRPr>
          </a:p>
        </p:txBody>
      </p:sp>
    </p:spTree>
    <p:extLst>
      <p:ext uri="{BB962C8B-B14F-4D97-AF65-F5344CB8AC3E}">
        <p14:creationId xmlns:p14="http://schemas.microsoft.com/office/powerpoint/2010/main" val="1156426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00387"/>
                                        </p:tgtEl>
                                        <p:attrNameLst>
                                          <p:attrName>style.visibility</p:attrName>
                                        </p:attrNameLst>
                                      </p:cBhvr>
                                      <p:to>
                                        <p:strVal val="visible"/>
                                      </p:to>
                                    </p:set>
                                    <p:anim by="(-#ppt_w*2)" calcmode="lin" valueType="num">
                                      <p:cBhvr rctx="PPT">
                                        <p:cTn id="7" dur="500" autoRev="1" fill="hold">
                                          <p:stCondLst>
                                            <p:cond delay="0"/>
                                          </p:stCondLst>
                                        </p:cTn>
                                        <p:tgtEl>
                                          <p:spTgt spid="400387"/>
                                        </p:tgtEl>
                                        <p:attrNameLst>
                                          <p:attrName>ppt_w</p:attrName>
                                        </p:attrNameLst>
                                      </p:cBhvr>
                                    </p:anim>
                                    <p:anim by="(#ppt_w*0.50)" calcmode="lin" valueType="num">
                                      <p:cBhvr>
                                        <p:cTn id="8" dur="500" decel="50000" autoRev="1" fill="hold">
                                          <p:stCondLst>
                                            <p:cond delay="0"/>
                                          </p:stCondLst>
                                        </p:cTn>
                                        <p:tgtEl>
                                          <p:spTgt spid="400387"/>
                                        </p:tgtEl>
                                        <p:attrNameLst>
                                          <p:attrName>ppt_x</p:attrName>
                                        </p:attrNameLst>
                                      </p:cBhvr>
                                    </p:anim>
                                    <p:anim from="(-#ppt_h/2)" to="(#ppt_y)" calcmode="lin" valueType="num">
                                      <p:cBhvr>
                                        <p:cTn id="9" dur="1000" fill="hold">
                                          <p:stCondLst>
                                            <p:cond delay="0"/>
                                          </p:stCondLst>
                                        </p:cTn>
                                        <p:tgtEl>
                                          <p:spTgt spid="400387"/>
                                        </p:tgtEl>
                                        <p:attrNameLst>
                                          <p:attrName>ppt_y</p:attrName>
                                        </p:attrNameLst>
                                      </p:cBhvr>
                                    </p:anim>
                                    <p:animRot by="21600000">
                                      <p:cBhvr>
                                        <p:cTn id="10" dur="1000" fill="hold">
                                          <p:stCondLst>
                                            <p:cond delay="0"/>
                                          </p:stCondLst>
                                        </p:cTn>
                                        <p:tgtEl>
                                          <p:spTgt spid="400387"/>
                                        </p:tgtEl>
                                        <p:attrNameLst>
                                          <p:attrName>r</p:attrName>
                                        </p:attrNameLst>
                                      </p:cBhvr>
                                    </p:animRot>
                                  </p:childTnLst>
                                </p:cTn>
                              </p:par>
                            </p:childTnLst>
                          </p:cTn>
                        </p:par>
                        <p:par>
                          <p:cTn id="11" fill="hold" nodeType="afterGroup">
                            <p:stCondLst>
                              <p:cond delay="3400"/>
                            </p:stCondLst>
                            <p:childTnLst>
                              <p:par>
                                <p:cTn id="12" presetID="38" presetClass="entr" presetSubtype="0" accel="50000" fill="hold" grpId="0" nodeType="afterEffect">
                                  <p:stCondLst>
                                    <p:cond delay="0"/>
                                  </p:stCondLst>
                                  <p:iterate type="lt">
                                    <p:tmPct val="50000"/>
                                  </p:iterate>
                                  <p:childTnLst>
                                    <p:set>
                                      <p:cBhvr>
                                        <p:cTn id="13" dur="1" fill="hold">
                                          <p:stCondLst>
                                            <p:cond delay="0"/>
                                          </p:stCondLst>
                                        </p:cTn>
                                        <p:tgtEl>
                                          <p:spTgt spid="400388"/>
                                        </p:tgtEl>
                                        <p:attrNameLst>
                                          <p:attrName>style.visibility</p:attrName>
                                        </p:attrNameLst>
                                      </p:cBhvr>
                                      <p:to>
                                        <p:strVal val="visible"/>
                                      </p:to>
                                    </p:set>
                                    <p:set>
                                      <p:cBhvr>
                                        <p:cTn id="14" dur="228" fill="hold">
                                          <p:stCondLst>
                                            <p:cond delay="0"/>
                                          </p:stCondLst>
                                        </p:cTn>
                                        <p:tgtEl>
                                          <p:spTgt spid="400388"/>
                                        </p:tgtEl>
                                        <p:attrNameLst>
                                          <p:attrName>style.rotation</p:attrName>
                                        </p:attrNameLst>
                                      </p:cBhvr>
                                      <p:to>
                                        <p:strVal val="-45.0"/>
                                      </p:to>
                                    </p:set>
                                    <p:anim calcmode="lin" valueType="num">
                                      <p:cBhvr>
                                        <p:cTn id="15" dur="228" fill="hold">
                                          <p:stCondLst>
                                            <p:cond delay="228"/>
                                          </p:stCondLst>
                                        </p:cTn>
                                        <p:tgtEl>
                                          <p:spTgt spid="400388"/>
                                        </p:tgtEl>
                                        <p:attrNameLst>
                                          <p:attrName>style.rotation</p:attrName>
                                        </p:attrNameLst>
                                      </p:cBhvr>
                                      <p:tavLst>
                                        <p:tav tm="0">
                                          <p:val>
                                            <p:fltVal val="-45"/>
                                          </p:val>
                                        </p:tav>
                                        <p:tav tm="69900">
                                          <p:val>
                                            <p:fltVal val="45"/>
                                          </p:val>
                                        </p:tav>
                                        <p:tav tm="100000">
                                          <p:val>
                                            <p:fltVal val="0"/>
                                          </p:val>
                                        </p:tav>
                                      </p:tavLst>
                                    </p:anim>
                                    <p:anim calcmode="lin" valueType="num">
                                      <p:cBhvr>
                                        <p:cTn id="16" dur="228" fill="hold">
                                          <p:stCondLst>
                                            <p:cond delay="0"/>
                                          </p:stCondLst>
                                        </p:cTn>
                                        <p:tgtEl>
                                          <p:spTgt spid="400388"/>
                                        </p:tgtEl>
                                        <p:attrNameLst>
                                          <p:attrName>ppt_y</p:attrName>
                                        </p:attrNameLst>
                                      </p:cBhvr>
                                      <p:tavLst>
                                        <p:tav tm="0">
                                          <p:val>
                                            <p:strVal val="#ppt_y-1"/>
                                          </p:val>
                                        </p:tav>
                                        <p:tav tm="100000">
                                          <p:val>
                                            <p:strVal val="#ppt_y-(0.354*#ppt_w-0.172*#ppt_h)"/>
                                          </p:val>
                                        </p:tav>
                                      </p:tavLst>
                                    </p:anim>
                                    <p:anim calcmode="lin" valueType="num">
                                      <p:cBhvr>
                                        <p:cTn id="17" dur="78" decel="50000" autoRev="1" fill="hold">
                                          <p:stCondLst>
                                            <p:cond delay="228"/>
                                          </p:stCondLst>
                                        </p:cTn>
                                        <p:tgtEl>
                                          <p:spTgt spid="400388"/>
                                        </p:tgtEl>
                                        <p:attrNameLst>
                                          <p:attrName>ppt_y</p:attrName>
                                        </p:attrNameLst>
                                      </p:cBhvr>
                                      <p:tavLst>
                                        <p:tav tm="0">
                                          <p:val>
                                            <p:strVal val="#ppt_y-(0.354*#ppt_w-0.172*#ppt_h)"/>
                                          </p:val>
                                        </p:tav>
                                        <p:tav tm="100000">
                                          <p:val>
                                            <p:strVal val="#ppt_y-(0.354*#ppt_w-0.172*#ppt_h)-#ppt_h/2"/>
                                          </p:val>
                                        </p:tav>
                                      </p:tavLst>
                                    </p:anim>
                                    <p:anim calcmode="lin" valueType="num">
                                      <p:cBhvr>
                                        <p:cTn id="18" dur="68" fill="hold">
                                          <p:stCondLst>
                                            <p:cond delay="432"/>
                                          </p:stCondLst>
                                        </p:cTn>
                                        <p:tgtEl>
                                          <p:spTgt spid="400388"/>
                                        </p:tgtEl>
                                        <p:attrNameLst>
                                          <p:attrName>ppt_y</p:attrName>
                                        </p:attrNameLst>
                                      </p:cBhvr>
                                      <p:tavLst>
                                        <p:tav tm="0">
                                          <p:val>
                                            <p:strVal val="#ppt_y-(0.354*#ppt_w-0.172*#ppt_h)"/>
                                          </p:val>
                                        </p:tav>
                                        <p:tav tm="100000">
                                          <p:val>
                                            <p:strVal val="#ppt_y"/>
                                          </p:val>
                                        </p:tav>
                                      </p:tavLst>
                                    </p:anim>
                                  </p:childTnLst>
                                </p:cTn>
                              </p:par>
                            </p:childTnLst>
                          </p:cTn>
                        </p:par>
                        <p:par>
                          <p:cTn id="19" fill="hold" nodeType="afterGroup">
                            <p:stCondLst>
                              <p:cond delay="17400"/>
                            </p:stCondLst>
                            <p:childTnLst>
                              <p:par>
                                <p:cTn id="20" presetID="58" presetClass="entr" presetSubtype="0" accel="100000" fill="hold" grpId="0" nodeType="afterEffect">
                                  <p:stCondLst>
                                    <p:cond delay="0"/>
                                  </p:stCondLst>
                                  <p:iterate type="lt">
                                    <p:tmPct val="0"/>
                                  </p:iterate>
                                  <p:childTnLst>
                                    <p:set>
                                      <p:cBhvr>
                                        <p:cTn id="21" dur="1" fill="hold">
                                          <p:stCondLst>
                                            <p:cond delay="0"/>
                                          </p:stCondLst>
                                        </p:cTn>
                                        <p:tgtEl>
                                          <p:spTgt spid="400386"/>
                                        </p:tgtEl>
                                        <p:attrNameLst>
                                          <p:attrName>style.visibility</p:attrName>
                                        </p:attrNameLst>
                                      </p:cBhvr>
                                      <p:to>
                                        <p:strVal val="visible"/>
                                      </p:to>
                                    </p:set>
                                    <p:anim calcmode="lin" valueType="num">
                                      <p:cBhvr>
                                        <p:cTn id="22" dur="500" fill="hold"/>
                                        <p:tgtEl>
                                          <p:spTgt spid="400386"/>
                                        </p:tgtEl>
                                        <p:attrNameLst>
                                          <p:attrName>ppt_w</p:attrName>
                                        </p:attrNameLst>
                                      </p:cBhvr>
                                      <p:tavLst>
                                        <p:tav tm="0">
                                          <p:val>
                                            <p:strVal val="#ppt_w*2.5"/>
                                          </p:val>
                                        </p:tav>
                                        <p:tav tm="100000">
                                          <p:val>
                                            <p:strVal val="#ppt_w"/>
                                          </p:val>
                                        </p:tav>
                                      </p:tavLst>
                                    </p:anim>
                                    <p:anim calcmode="lin" valueType="num">
                                      <p:cBhvr>
                                        <p:cTn id="23" dur="500" fill="hold"/>
                                        <p:tgtEl>
                                          <p:spTgt spid="400386"/>
                                        </p:tgtEl>
                                        <p:attrNameLst>
                                          <p:attrName>ppt_h</p:attrName>
                                        </p:attrNameLst>
                                      </p:cBhvr>
                                      <p:tavLst>
                                        <p:tav tm="0">
                                          <p:val>
                                            <p:strVal val="#ppt_h*0.01"/>
                                          </p:val>
                                        </p:tav>
                                        <p:tav tm="100000">
                                          <p:val>
                                            <p:strVal val="#ppt_h"/>
                                          </p:val>
                                        </p:tav>
                                      </p:tavLst>
                                    </p:anim>
                                    <p:anim calcmode="lin" valueType="num">
                                      <p:cBhvr>
                                        <p:cTn id="24" dur="500" fill="hold"/>
                                        <p:tgtEl>
                                          <p:spTgt spid="400386"/>
                                        </p:tgtEl>
                                        <p:attrNameLst>
                                          <p:attrName>ppt_x</p:attrName>
                                        </p:attrNameLst>
                                      </p:cBhvr>
                                      <p:tavLst>
                                        <p:tav tm="0">
                                          <p:val>
                                            <p:strVal val="#ppt_x"/>
                                          </p:val>
                                        </p:tav>
                                        <p:tav tm="100000">
                                          <p:val>
                                            <p:strVal val="#ppt_x"/>
                                          </p:val>
                                        </p:tav>
                                      </p:tavLst>
                                    </p:anim>
                                    <p:anim calcmode="lin" valueType="num">
                                      <p:cBhvr>
                                        <p:cTn id="25" dur="500" fill="hold"/>
                                        <p:tgtEl>
                                          <p:spTgt spid="400386"/>
                                        </p:tgtEl>
                                        <p:attrNameLst>
                                          <p:attrName>ppt_y</p:attrName>
                                        </p:attrNameLst>
                                      </p:cBhvr>
                                      <p:tavLst>
                                        <p:tav tm="0">
                                          <p:val>
                                            <p:strVal val="#ppt_h+1"/>
                                          </p:val>
                                        </p:tav>
                                        <p:tav tm="100000">
                                          <p:val>
                                            <p:strVal val="#ppt_y"/>
                                          </p:val>
                                        </p:tav>
                                      </p:tavLst>
                                    </p:anim>
                                    <p:animEffect transition="in" filter="fade">
                                      <p:cBhvr>
                                        <p:cTn id="26" dur="500"/>
                                        <p:tgtEl>
                                          <p:spTgt spid="400386"/>
                                        </p:tgtEl>
                                      </p:cBhvr>
                                    </p:animEffect>
                                  </p:childTnLst>
                                </p:cTn>
                              </p:par>
                            </p:childTnLst>
                          </p:cTn>
                        </p:par>
                        <p:par>
                          <p:cTn id="27" fill="hold" nodeType="afterGroup">
                            <p:stCondLst>
                              <p:cond delay="17900"/>
                            </p:stCondLst>
                            <p:childTnLst>
                              <p:par>
                                <p:cTn id="28" presetID="28" presetClass="emph" presetSubtype="0" fill="hold" grpId="1" nodeType="afterEffect">
                                  <p:stCondLst>
                                    <p:cond delay="0"/>
                                  </p:stCondLst>
                                  <p:iterate type="lt">
                                    <p:tmPct val="10000"/>
                                  </p:iterate>
                                  <p:childTnLst>
                                    <p:animClr clrSpc="rgb" dir="cw">
                                      <p:cBhvr override="childStyle">
                                        <p:cTn id="29" dur="500" fill="hold"/>
                                        <p:tgtEl>
                                          <p:spTgt spid="400387"/>
                                        </p:tgtEl>
                                        <p:attrNameLst>
                                          <p:attrName>style.color</p:attrName>
                                        </p:attrNameLst>
                                      </p:cBhvr>
                                      <p:to>
                                        <a:srgbClr val="FF9966"/>
                                      </p:to>
                                    </p:animClr>
                                    <p:animClr clrSpc="rgb" dir="cw">
                                      <p:cBhvr>
                                        <p:cTn id="30" dur="500" fill="hold"/>
                                        <p:tgtEl>
                                          <p:spTgt spid="400387"/>
                                        </p:tgtEl>
                                        <p:attrNameLst>
                                          <p:attrName>fillcolor</p:attrName>
                                        </p:attrNameLst>
                                      </p:cBhvr>
                                      <p:to>
                                        <a:srgbClr val="FF9966"/>
                                      </p:to>
                                    </p:animClr>
                                    <p:set>
                                      <p:cBhvr>
                                        <p:cTn id="31" dur="500" fill="hold"/>
                                        <p:tgtEl>
                                          <p:spTgt spid="400387"/>
                                        </p:tgtEl>
                                        <p:attrNameLst>
                                          <p:attrName>fill.type</p:attrName>
                                        </p:attrNameLst>
                                      </p:cBhvr>
                                      <p:to>
                                        <p:strVal val="solid"/>
                                      </p:to>
                                    </p:set>
                                    <p:anim to="1.5" calcmode="lin" valueType="num">
                                      <p:cBhvr override="childStyle">
                                        <p:cTn id="32" dur="500" fill="hold"/>
                                        <p:tgtEl>
                                          <p:spTgt spid="400387"/>
                                        </p:tgtEl>
                                        <p:attrNameLst>
                                          <p:attrName>style.fontSize</p:attrName>
                                        </p:attrNameLst>
                                      </p:cBhvr>
                                    </p:anim>
                                  </p:childTnLst>
                                </p:cTn>
                              </p:par>
                              <p:par>
                                <p:cTn id="33" presetID="28" presetClass="emph" presetSubtype="0" fill="hold" grpId="1" nodeType="withEffect">
                                  <p:stCondLst>
                                    <p:cond delay="0"/>
                                  </p:stCondLst>
                                  <p:iterate type="lt">
                                    <p:tmPct val="10000"/>
                                  </p:iterate>
                                  <p:childTnLst>
                                    <p:animClr clrSpc="rgb" dir="cw">
                                      <p:cBhvr override="childStyle">
                                        <p:cTn id="34" dur="500" fill="hold"/>
                                        <p:tgtEl>
                                          <p:spTgt spid="400388"/>
                                        </p:tgtEl>
                                        <p:attrNameLst>
                                          <p:attrName>style.color</p:attrName>
                                        </p:attrNameLst>
                                      </p:cBhvr>
                                      <p:to>
                                        <a:srgbClr val="FF9966"/>
                                      </p:to>
                                    </p:animClr>
                                    <p:animClr clrSpc="rgb" dir="cw">
                                      <p:cBhvr>
                                        <p:cTn id="35" dur="500" fill="hold"/>
                                        <p:tgtEl>
                                          <p:spTgt spid="400388"/>
                                        </p:tgtEl>
                                        <p:attrNameLst>
                                          <p:attrName>fillcolor</p:attrName>
                                        </p:attrNameLst>
                                      </p:cBhvr>
                                      <p:to>
                                        <a:srgbClr val="FF9966"/>
                                      </p:to>
                                    </p:animClr>
                                    <p:set>
                                      <p:cBhvr>
                                        <p:cTn id="36" dur="500" fill="hold"/>
                                        <p:tgtEl>
                                          <p:spTgt spid="400388"/>
                                        </p:tgtEl>
                                        <p:attrNameLst>
                                          <p:attrName>fill.type</p:attrName>
                                        </p:attrNameLst>
                                      </p:cBhvr>
                                      <p:to>
                                        <p:strVal val="solid"/>
                                      </p:to>
                                    </p:set>
                                    <p:anim to="1.5" calcmode="lin" valueType="num">
                                      <p:cBhvr override="childStyle">
                                        <p:cTn id="37" dur="500" fill="hold"/>
                                        <p:tgtEl>
                                          <p:spTgt spid="400388"/>
                                        </p:tgtEl>
                                        <p:attrNameLst>
                                          <p:attrName>style.fontSize</p:attrName>
                                        </p:attrNameLst>
                                      </p:cBhvr>
                                    </p:anim>
                                  </p:childTnLst>
                                </p:cTn>
                              </p:par>
                              <p:par>
                                <p:cTn id="38" presetID="28" presetClass="emph" presetSubtype="0" fill="hold" grpId="1" nodeType="withEffect">
                                  <p:stCondLst>
                                    <p:cond delay="0"/>
                                  </p:stCondLst>
                                  <p:iterate type="lt">
                                    <p:tmPct val="10000"/>
                                  </p:iterate>
                                  <p:childTnLst>
                                    <p:animClr clrSpc="rgb" dir="cw">
                                      <p:cBhvr override="childStyle">
                                        <p:cTn id="39" dur="500" fill="hold"/>
                                        <p:tgtEl>
                                          <p:spTgt spid="400386"/>
                                        </p:tgtEl>
                                        <p:attrNameLst>
                                          <p:attrName>style.color</p:attrName>
                                        </p:attrNameLst>
                                      </p:cBhvr>
                                      <p:to>
                                        <a:srgbClr val="FF9966"/>
                                      </p:to>
                                    </p:animClr>
                                    <p:animClr clrSpc="rgb" dir="cw">
                                      <p:cBhvr>
                                        <p:cTn id="40" dur="500" fill="hold"/>
                                        <p:tgtEl>
                                          <p:spTgt spid="400386"/>
                                        </p:tgtEl>
                                        <p:attrNameLst>
                                          <p:attrName>fillcolor</p:attrName>
                                        </p:attrNameLst>
                                      </p:cBhvr>
                                      <p:to>
                                        <a:srgbClr val="FF9966"/>
                                      </p:to>
                                    </p:animClr>
                                    <p:set>
                                      <p:cBhvr>
                                        <p:cTn id="41" dur="500" fill="hold"/>
                                        <p:tgtEl>
                                          <p:spTgt spid="400386"/>
                                        </p:tgtEl>
                                        <p:attrNameLst>
                                          <p:attrName>fill.type</p:attrName>
                                        </p:attrNameLst>
                                      </p:cBhvr>
                                      <p:to>
                                        <p:strVal val="solid"/>
                                      </p:to>
                                    </p:set>
                                    <p:anim to="1.5" calcmode="lin" valueType="num">
                                      <p:cBhvr override="childStyle">
                                        <p:cTn id="42" dur="500" fill="hold"/>
                                        <p:tgtEl>
                                          <p:spTgt spid="400386"/>
                                        </p:tgtEl>
                                        <p:attrNameLst>
                                          <p:attrName>style.fontSize</p:attrName>
                                        </p:attrNameLst>
                                      </p:cBhvr>
                                    </p:anim>
                                  </p:childTnLst>
                                </p:cTn>
                              </p:par>
                            </p:childTnLst>
                          </p:cTn>
                        </p:par>
                        <p:par>
                          <p:cTn id="43" fill="hold" nodeType="afterGroup">
                            <p:stCondLst>
                              <p:cond delay="21100"/>
                            </p:stCondLst>
                            <p:childTnLst>
                              <p:par>
                                <p:cTn id="44" presetID="19" presetClass="exit" presetSubtype="10" fill="hold" grpId="2" nodeType="afterEffect">
                                  <p:stCondLst>
                                    <p:cond delay="0"/>
                                  </p:stCondLst>
                                  <p:iterate type="lt">
                                    <p:tmPct val="0"/>
                                  </p:iterate>
                                  <p:childTnLst>
                                    <p:anim calcmode="lin" valueType="num">
                                      <p:cBhvr>
                                        <p:cTn id="45" dur="5000"/>
                                        <p:tgtEl>
                                          <p:spTgt spid="400387"/>
                                        </p:tgtEl>
                                        <p:attrNameLst>
                                          <p:attrName>ppt_h</p:attrName>
                                        </p:attrNameLst>
                                      </p:cBhvr>
                                      <p:tavLst>
                                        <p:tav tm="0">
                                          <p:val>
                                            <p:strVal val="ppt_h"/>
                                          </p:val>
                                        </p:tav>
                                        <p:tav tm="100000">
                                          <p:val>
                                            <p:strVal val="ppt_h"/>
                                          </p:val>
                                        </p:tav>
                                      </p:tavLst>
                                    </p:anim>
                                    <p:anim calcmode="lin" valueType="num">
                                      <p:cBhvr>
                                        <p:cTn id="46" dur="5000"/>
                                        <p:tgtEl>
                                          <p:spTgt spid="40038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47" dur="1" fill="hold">
                                          <p:stCondLst>
                                            <p:cond delay="4999"/>
                                          </p:stCondLst>
                                        </p:cTn>
                                        <p:tgtEl>
                                          <p:spTgt spid="400387"/>
                                        </p:tgtEl>
                                        <p:attrNameLst>
                                          <p:attrName>style.visibility</p:attrName>
                                        </p:attrNameLst>
                                      </p:cBhvr>
                                      <p:to>
                                        <p:strVal val="hidden"/>
                                      </p:to>
                                    </p:set>
                                  </p:childTnLst>
                                </p:cTn>
                              </p:par>
                            </p:childTnLst>
                          </p:cTn>
                        </p:par>
                        <p:par>
                          <p:cTn id="48" fill="hold" nodeType="afterGroup">
                            <p:stCondLst>
                              <p:cond delay="26100"/>
                            </p:stCondLst>
                            <p:childTnLst>
                              <p:par>
                                <p:cTn id="49" presetID="50" presetClass="exit" presetSubtype="0" accel="100000" fill="hold" grpId="2" nodeType="afterEffect">
                                  <p:stCondLst>
                                    <p:cond delay="0"/>
                                  </p:stCondLst>
                                  <p:iterate type="lt">
                                    <p:tmPct val="0"/>
                                  </p:iterate>
                                  <p:childTnLst>
                                    <p:anim calcmode="lin" valueType="num">
                                      <p:cBhvr>
                                        <p:cTn id="50" dur="1000"/>
                                        <p:tgtEl>
                                          <p:spTgt spid="400388"/>
                                        </p:tgtEl>
                                        <p:attrNameLst>
                                          <p:attrName>ppt_w</p:attrName>
                                        </p:attrNameLst>
                                      </p:cBhvr>
                                      <p:tavLst>
                                        <p:tav tm="0">
                                          <p:val>
                                            <p:strVal val="ppt_w"/>
                                          </p:val>
                                        </p:tav>
                                        <p:tav tm="100000">
                                          <p:val>
                                            <p:strVal val="ppt_w+.3"/>
                                          </p:val>
                                        </p:tav>
                                      </p:tavLst>
                                    </p:anim>
                                    <p:anim calcmode="lin" valueType="num">
                                      <p:cBhvr>
                                        <p:cTn id="51" dur="1000"/>
                                        <p:tgtEl>
                                          <p:spTgt spid="400388"/>
                                        </p:tgtEl>
                                        <p:attrNameLst>
                                          <p:attrName>ppt_h</p:attrName>
                                        </p:attrNameLst>
                                      </p:cBhvr>
                                      <p:tavLst>
                                        <p:tav tm="0">
                                          <p:val>
                                            <p:strVal val="ppt_h"/>
                                          </p:val>
                                        </p:tav>
                                        <p:tav tm="100000">
                                          <p:val>
                                            <p:strVal val="ppt_h"/>
                                          </p:val>
                                        </p:tav>
                                      </p:tavLst>
                                    </p:anim>
                                    <p:animEffect transition="out" filter="fade">
                                      <p:cBhvr>
                                        <p:cTn id="52" dur="1000"/>
                                        <p:tgtEl>
                                          <p:spTgt spid="400388"/>
                                        </p:tgtEl>
                                      </p:cBhvr>
                                    </p:animEffect>
                                    <p:set>
                                      <p:cBhvr>
                                        <p:cTn id="53" dur="1" fill="hold">
                                          <p:stCondLst>
                                            <p:cond delay="999"/>
                                          </p:stCondLst>
                                        </p:cTn>
                                        <p:tgtEl>
                                          <p:spTgt spid="400388"/>
                                        </p:tgtEl>
                                        <p:attrNameLst>
                                          <p:attrName>style.visibility</p:attrName>
                                        </p:attrNameLst>
                                      </p:cBhvr>
                                      <p:to>
                                        <p:strVal val="hidden"/>
                                      </p:to>
                                    </p:set>
                                  </p:childTnLst>
                                </p:cTn>
                              </p:par>
                            </p:childTnLst>
                          </p:cTn>
                        </p:par>
                        <p:par>
                          <p:cTn id="54" fill="hold" nodeType="afterGroup">
                            <p:stCondLst>
                              <p:cond delay="27100"/>
                            </p:stCondLst>
                            <p:childTnLst>
                              <p:par>
                                <p:cTn id="55" presetID="41" presetClass="exit" presetSubtype="0" fill="hold" grpId="2" nodeType="afterEffect">
                                  <p:stCondLst>
                                    <p:cond delay="0"/>
                                  </p:stCondLst>
                                  <p:iterate type="lt">
                                    <p:tmPct val="10000"/>
                                  </p:iterate>
                                  <p:childTnLst>
                                    <p:anim calcmode="lin" valueType="num">
                                      <p:cBhvr>
                                        <p:cTn id="56" dur="500"/>
                                        <p:tgtEl>
                                          <p:spTgt spid="400386"/>
                                        </p:tgtEl>
                                        <p:attrNameLst>
                                          <p:attrName>ppt_x</p:attrName>
                                        </p:attrNameLst>
                                      </p:cBhvr>
                                      <p:tavLst>
                                        <p:tav tm="0">
                                          <p:val>
                                            <p:strVal val="ppt_x"/>
                                          </p:val>
                                        </p:tav>
                                        <p:tav tm="50000">
                                          <p:val>
                                            <p:strVal val="ppt_x+.1"/>
                                          </p:val>
                                        </p:tav>
                                        <p:tav tm="100000">
                                          <p:val>
                                            <p:strVal val="ppt_x"/>
                                          </p:val>
                                        </p:tav>
                                      </p:tavLst>
                                    </p:anim>
                                    <p:anim calcmode="lin" valueType="num">
                                      <p:cBhvr>
                                        <p:cTn id="57" dur="500"/>
                                        <p:tgtEl>
                                          <p:spTgt spid="400386"/>
                                        </p:tgtEl>
                                        <p:attrNameLst>
                                          <p:attrName>ppt_y</p:attrName>
                                        </p:attrNameLst>
                                      </p:cBhvr>
                                      <p:tavLst>
                                        <p:tav tm="0">
                                          <p:val>
                                            <p:strVal val="ppt_y"/>
                                          </p:val>
                                        </p:tav>
                                        <p:tav tm="100000">
                                          <p:val>
                                            <p:strVal val="ppt_y"/>
                                          </p:val>
                                        </p:tav>
                                      </p:tavLst>
                                    </p:anim>
                                    <p:anim calcmode="lin" valueType="num">
                                      <p:cBhvr>
                                        <p:cTn id="58" dur="500"/>
                                        <p:tgtEl>
                                          <p:spTgt spid="400386"/>
                                        </p:tgtEl>
                                        <p:attrNameLst>
                                          <p:attrName>ppt_h</p:attrName>
                                        </p:attrNameLst>
                                      </p:cBhvr>
                                      <p:tavLst>
                                        <p:tav tm="0">
                                          <p:val>
                                            <p:strVal val="ppt_h"/>
                                          </p:val>
                                        </p:tav>
                                        <p:tav tm="50000">
                                          <p:val>
                                            <p:strVal val="ppt_h+.01"/>
                                          </p:val>
                                        </p:tav>
                                        <p:tav tm="100000">
                                          <p:val>
                                            <p:strVal val="ppt_h/10"/>
                                          </p:val>
                                        </p:tav>
                                      </p:tavLst>
                                    </p:anim>
                                    <p:anim calcmode="lin" valueType="num">
                                      <p:cBhvr>
                                        <p:cTn id="59" dur="500"/>
                                        <p:tgtEl>
                                          <p:spTgt spid="400386"/>
                                        </p:tgtEl>
                                        <p:attrNameLst>
                                          <p:attrName>ppt_w</p:attrName>
                                        </p:attrNameLst>
                                      </p:cBhvr>
                                      <p:tavLst>
                                        <p:tav tm="0">
                                          <p:val>
                                            <p:strVal val="ppt_w"/>
                                          </p:val>
                                        </p:tav>
                                        <p:tav tm="50000">
                                          <p:val>
                                            <p:strVal val="ppt_w+.01"/>
                                          </p:val>
                                        </p:tav>
                                        <p:tav tm="100000">
                                          <p:val>
                                            <p:strVal val="ppt_w/10"/>
                                          </p:val>
                                        </p:tav>
                                      </p:tavLst>
                                    </p:anim>
                                    <p:animEffect transition="out" filter="fade">
                                      <p:cBhvr>
                                        <p:cTn id="60" dur="500" tmFilter="0,0; .5, 0; 1, 1"/>
                                        <p:tgtEl>
                                          <p:spTgt spid="400386"/>
                                        </p:tgtEl>
                                      </p:cBhvr>
                                    </p:animEffect>
                                    <p:set>
                                      <p:cBhvr>
                                        <p:cTn id="61" dur="1" fill="hold">
                                          <p:stCondLst>
                                            <p:cond delay="499"/>
                                          </p:stCondLst>
                                        </p:cTn>
                                        <p:tgtEl>
                                          <p:spTgt spid="4003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6" grpId="0"/>
      <p:bldP spid="400386" grpId="1"/>
      <p:bldP spid="400386" grpId="2"/>
      <p:bldP spid="400387" grpId="0"/>
      <p:bldP spid="400387" grpId="1"/>
      <p:bldP spid="400387" grpId="2"/>
      <p:bldP spid="400388" grpId="0"/>
      <p:bldP spid="400388" grpId="1"/>
      <p:bldP spid="400388"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6">
            <a:extLst>
              <a:ext uri="{FF2B5EF4-FFF2-40B4-BE49-F238E27FC236}">
                <a16:creationId xmlns:a16="http://schemas.microsoft.com/office/drawing/2014/main" id="{5A3ED1F5-5928-4395-A5B6-F7B1474C9FB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10171C2-4FA6-41EA-9C23-405F632C388A}" type="slidenum">
              <a:rPr lang="cs-CZ" altLang="cs-CZ" sz="1400"/>
              <a:pPr>
                <a:spcBef>
                  <a:spcPct val="0"/>
                </a:spcBef>
                <a:buFontTx/>
                <a:buNone/>
              </a:pPr>
              <a:t>6</a:t>
            </a:fld>
            <a:endParaRPr lang="cs-CZ" altLang="cs-CZ" sz="1400"/>
          </a:p>
        </p:txBody>
      </p:sp>
      <p:pic>
        <p:nvPicPr>
          <p:cNvPr id="17411" name="Picture 10" descr="Ophthalmoscope">
            <a:hlinkClick r:id="rId3"/>
            <a:extLst>
              <a:ext uri="{FF2B5EF4-FFF2-40B4-BE49-F238E27FC236}">
                <a16:creationId xmlns:a16="http://schemas.microsoft.com/office/drawing/2014/main" id="{5261D3F2-CC09-4441-8135-C25F21823ABF}"/>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734996" y="406948"/>
            <a:ext cx="4197350" cy="6237288"/>
          </a:xfrm>
          <a:noFill/>
          <a:extLst>
            <a:ext uri="{909E8E84-426E-40DD-AFC4-6F175D3DCCD1}">
              <a14:hiddenFill xmlns:a14="http://schemas.microsoft.com/office/drawing/2010/main">
                <a:solidFill>
                  <a:schemeClr val="bg1">
                    <a:alpha val="70195"/>
                  </a:schemeClr>
                </a:solidFill>
              </a14:hiddenFill>
            </a:ext>
          </a:extLst>
        </p:spPr>
      </p:pic>
      <p:sp>
        <p:nvSpPr>
          <p:cNvPr id="17412" name="Rectangle 2">
            <a:extLst>
              <a:ext uri="{FF2B5EF4-FFF2-40B4-BE49-F238E27FC236}">
                <a16:creationId xmlns:a16="http://schemas.microsoft.com/office/drawing/2014/main" id="{BDD27CE4-DAD7-4E0F-815C-B5B56275563C}"/>
              </a:ext>
            </a:extLst>
          </p:cNvPr>
          <p:cNvSpPr>
            <a:spLocks noGrp="1" noChangeArrowheads="1"/>
          </p:cNvSpPr>
          <p:nvPr>
            <p:ph type="title"/>
          </p:nvPr>
        </p:nvSpPr>
        <p:spPr>
          <a:xfrm>
            <a:off x="493986" y="274638"/>
            <a:ext cx="5386114" cy="1143000"/>
          </a:xfrm>
        </p:spPr>
        <p:txBody>
          <a:bodyPr/>
          <a:lstStyle/>
          <a:p>
            <a:pPr eaLnBrk="1" hangingPunct="1"/>
            <a:r>
              <a:rPr lang="en-GB" altLang="cs-CZ" dirty="0"/>
              <a:t>Endoscopic mirrors</a:t>
            </a:r>
          </a:p>
        </p:txBody>
      </p:sp>
      <p:pic>
        <p:nvPicPr>
          <p:cNvPr id="17413" name="Picture 5" descr="ant%20rhino">
            <a:extLst>
              <a:ext uri="{FF2B5EF4-FFF2-40B4-BE49-F238E27FC236}">
                <a16:creationId xmlns:a16="http://schemas.microsoft.com/office/drawing/2014/main" id="{F81BEC0F-EC99-446B-98E8-B945A3990D4C}"/>
              </a:ext>
            </a:extLst>
          </p:cNvPr>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1932480" y="1265731"/>
            <a:ext cx="2808288"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 Box 12">
            <a:extLst>
              <a:ext uri="{FF2B5EF4-FFF2-40B4-BE49-F238E27FC236}">
                <a16:creationId xmlns:a16="http://schemas.microsoft.com/office/drawing/2014/main" id="{795D2B76-5805-428E-A9F7-4B77B9CADF1D}"/>
              </a:ext>
            </a:extLst>
          </p:cNvPr>
          <p:cNvSpPr txBox="1">
            <a:spLocks noChangeArrowheads="1"/>
          </p:cNvSpPr>
          <p:nvPr/>
        </p:nvSpPr>
        <p:spPr bwMode="auto">
          <a:xfrm>
            <a:off x="1703389" y="3716338"/>
            <a:ext cx="2124075" cy="457200"/>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400"/>
              <a:t>laryngoscope</a:t>
            </a:r>
          </a:p>
        </p:txBody>
      </p:sp>
      <p:sp>
        <p:nvSpPr>
          <p:cNvPr id="17415" name="Text Box 13">
            <a:extLst>
              <a:ext uri="{FF2B5EF4-FFF2-40B4-BE49-F238E27FC236}">
                <a16:creationId xmlns:a16="http://schemas.microsoft.com/office/drawing/2014/main" id="{670C34B0-E95C-4959-AD23-CDF21C0FB5DA}"/>
              </a:ext>
            </a:extLst>
          </p:cNvPr>
          <p:cNvSpPr txBox="1">
            <a:spLocks noChangeArrowheads="1"/>
          </p:cNvSpPr>
          <p:nvPr/>
        </p:nvSpPr>
        <p:spPr bwMode="auto">
          <a:xfrm>
            <a:off x="4800601" y="1916114"/>
            <a:ext cx="1152525" cy="830997"/>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400"/>
              <a:t>Rhino-scope</a:t>
            </a:r>
          </a:p>
        </p:txBody>
      </p:sp>
      <p:sp>
        <p:nvSpPr>
          <p:cNvPr id="17416" name="Text Box 14">
            <a:extLst>
              <a:ext uri="{FF2B5EF4-FFF2-40B4-BE49-F238E27FC236}">
                <a16:creationId xmlns:a16="http://schemas.microsoft.com/office/drawing/2014/main" id="{37721326-507F-44CC-9E42-A0E20E08E734}"/>
              </a:ext>
            </a:extLst>
          </p:cNvPr>
          <p:cNvSpPr txBox="1">
            <a:spLocks noChangeArrowheads="1"/>
          </p:cNvSpPr>
          <p:nvPr/>
        </p:nvSpPr>
        <p:spPr bwMode="auto">
          <a:xfrm>
            <a:off x="7608888" y="6092825"/>
            <a:ext cx="172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400" b="1"/>
              <a:t>otoscope</a:t>
            </a:r>
          </a:p>
        </p:txBody>
      </p:sp>
      <p:pic>
        <p:nvPicPr>
          <p:cNvPr id="17417" name="Picture 7" descr="grand2">
            <a:extLst>
              <a:ext uri="{FF2B5EF4-FFF2-40B4-BE49-F238E27FC236}">
                <a16:creationId xmlns:a16="http://schemas.microsoft.com/office/drawing/2014/main" id="{81D66EF9-B74A-4A32-85C0-AF07DEE2637C}"/>
              </a:ext>
            </a:extLst>
          </p:cNvPr>
          <p:cNvPicPr>
            <a:picLocks noGrp="1" noChangeAspect="1" noChangeArrowheads="1"/>
          </p:cNvPicPr>
          <p:nvPr>
            <p:ph sz="half" idx="1"/>
          </p:nvPr>
        </p:nvPicPr>
        <p:blipFill>
          <a:blip r:embed="rId6">
            <a:lum bright="-6000" contrast="-12000"/>
            <a:extLst>
              <a:ext uri="{28A0092B-C50C-407E-A947-70E740481C1C}">
                <a14:useLocalDpi xmlns:a14="http://schemas.microsoft.com/office/drawing/2010/main" val="0"/>
              </a:ext>
            </a:extLst>
          </a:blip>
          <a:srcRect/>
          <a:stretch>
            <a:fillRect/>
          </a:stretch>
        </p:blipFill>
        <p:spPr>
          <a:xfrm>
            <a:off x="3889814" y="3768890"/>
            <a:ext cx="2335213" cy="2801937"/>
          </a:xfrm>
          <a:noFill/>
          <a:extLst>
            <a:ext uri="{909E8E84-426E-40DD-AFC4-6F175D3DCCD1}">
              <a14:hiddenFill xmlns:a14="http://schemas.microsoft.com/office/drawing/2010/main">
                <a:solidFill>
                  <a:schemeClr val="bg1">
                    <a:alpha val="70195"/>
                  </a:schemeClr>
                </a:solidFill>
              </a14:hiddenFill>
            </a:ext>
          </a:extLst>
        </p:spPr>
      </p:pic>
      <p:pic>
        <p:nvPicPr>
          <p:cNvPr id="17418" name="Picture 11" descr="http://www.physiologie-online.com/ana_media/Larynx-Laryngoskopie.jpg">
            <a:extLst>
              <a:ext uri="{FF2B5EF4-FFF2-40B4-BE49-F238E27FC236}">
                <a16:creationId xmlns:a16="http://schemas.microsoft.com/office/drawing/2014/main" id="{67E4B70F-ECBC-4379-9374-5BEE777453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6132" y="4269171"/>
            <a:ext cx="28575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0207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číslo snímku 6">
            <a:extLst>
              <a:ext uri="{FF2B5EF4-FFF2-40B4-BE49-F238E27FC236}">
                <a16:creationId xmlns:a16="http://schemas.microsoft.com/office/drawing/2014/main" id="{A1FDD239-A75C-4689-A1F6-5869D7C52D2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2AB9C46-1020-41D8-9765-F034B6E292CD}" type="slidenum">
              <a:rPr lang="cs-CZ" altLang="cs-CZ" sz="1400"/>
              <a:pPr>
                <a:spcBef>
                  <a:spcPct val="0"/>
                </a:spcBef>
                <a:buFontTx/>
                <a:buNone/>
              </a:pPr>
              <a:t>7</a:t>
            </a:fld>
            <a:endParaRPr lang="cs-CZ" altLang="cs-CZ" sz="1400"/>
          </a:p>
        </p:txBody>
      </p:sp>
      <p:sp>
        <p:nvSpPr>
          <p:cNvPr id="19459" name="Rectangle 4">
            <a:extLst>
              <a:ext uri="{FF2B5EF4-FFF2-40B4-BE49-F238E27FC236}">
                <a16:creationId xmlns:a16="http://schemas.microsoft.com/office/drawing/2014/main" id="{86242214-C141-4CD2-8DB9-161112E19E31}"/>
              </a:ext>
            </a:extLst>
          </p:cNvPr>
          <p:cNvSpPr>
            <a:spLocks noGrp="1" noChangeArrowheads="1"/>
          </p:cNvSpPr>
          <p:nvPr>
            <p:ph type="title"/>
          </p:nvPr>
        </p:nvSpPr>
        <p:spPr>
          <a:xfrm>
            <a:off x="720000" y="720000"/>
            <a:ext cx="5891007" cy="451576"/>
          </a:xfrm>
          <a:noFill/>
        </p:spPr>
        <p:txBody>
          <a:bodyPr/>
          <a:lstStyle/>
          <a:p>
            <a:pPr eaLnBrk="1" hangingPunct="1"/>
            <a:r>
              <a:rPr lang="en-GB" altLang="cs-CZ" dirty="0"/>
              <a:t>Endoscopic mirrors</a:t>
            </a:r>
          </a:p>
        </p:txBody>
      </p:sp>
      <p:pic>
        <p:nvPicPr>
          <p:cNvPr id="19460" name="Picture 6" descr="Oftalmoskop Riester Pen-scope">
            <a:extLst>
              <a:ext uri="{FF2B5EF4-FFF2-40B4-BE49-F238E27FC236}">
                <a16:creationId xmlns:a16="http://schemas.microsoft.com/office/drawing/2014/main" id="{DC78E845-B7F8-4466-9A6D-3F46E19534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8526" y="1844676"/>
            <a:ext cx="1990725"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11" descr="Disposable Graves Vaginal Speculum">
            <a:extLst>
              <a:ext uri="{FF2B5EF4-FFF2-40B4-BE49-F238E27FC236}">
                <a16:creationId xmlns:a16="http://schemas.microsoft.com/office/drawing/2014/main" id="{FD4FF1B3-55AD-4518-ADB5-35ED3556272F}"/>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2279650" y="1773239"/>
            <a:ext cx="3600450" cy="3271837"/>
          </a:xfrm>
          <a:noFill/>
          <a:extLst>
            <a:ext uri="{909E8E84-426E-40DD-AFC4-6F175D3DCCD1}">
              <a14:hiddenFill xmlns:a14="http://schemas.microsoft.com/office/drawing/2010/main">
                <a:solidFill>
                  <a:schemeClr val="bg1">
                    <a:alpha val="70195"/>
                  </a:schemeClr>
                </a:solidFill>
              </a14:hiddenFill>
            </a:ext>
          </a:extLst>
        </p:spPr>
      </p:pic>
      <p:sp>
        <p:nvSpPr>
          <p:cNvPr id="19462" name="Text Box 14">
            <a:extLst>
              <a:ext uri="{FF2B5EF4-FFF2-40B4-BE49-F238E27FC236}">
                <a16:creationId xmlns:a16="http://schemas.microsoft.com/office/drawing/2014/main" id="{5A0E3945-6A95-401D-B835-6CC5685A8110}"/>
              </a:ext>
            </a:extLst>
          </p:cNvPr>
          <p:cNvSpPr txBox="1">
            <a:spLocks noChangeArrowheads="1"/>
          </p:cNvSpPr>
          <p:nvPr/>
        </p:nvSpPr>
        <p:spPr bwMode="auto">
          <a:xfrm>
            <a:off x="7104063" y="5229225"/>
            <a:ext cx="2305050" cy="457200"/>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a:t>ophtalmoscope</a:t>
            </a:r>
          </a:p>
        </p:txBody>
      </p:sp>
      <p:sp>
        <p:nvSpPr>
          <p:cNvPr id="19463" name="Text Box 15">
            <a:extLst>
              <a:ext uri="{FF2B5EF4-FFF2-40B4-BE49-F238E27FC236}">
                <a16:creationId xmlns:a16="http://schemas.microsoft.com/office/drawing/2014/main" id="{A5234D1A-1C1A-4801-A410-38D53E512B22}"/>
              </a:ext>
            </a:extLst>
          </p:cNvPr>
          <p:cNvSpPr txBox="1">
            <a:spLocks noChangeArrowheads="1"/>
          </p:cNvSpPr>
          <p:nvPr/>
        </p:nvSpPr>
        <p:spPr bwMode="auto">
          <a:xfrm>
            <a:off x="2279650" y="5275263"/>
            <a:ext cx="2736850" cy="457200"/>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400"/>
              <a:t>v</a:t>
            </a:r>
            <a:r>
              <a:rPr lang="en-GB" altLang="cs-CZ" sz="2400"/>
              <a:t>aginal speculum</a:t>
            </a:r>
          </a:p>
        </p:txBody>
      </p:sp>
    </p:spTree>
    <p:extLst>
      <p:ext uri="{BB962C8B-B14F-4D97-AF65-F5344CB8AC3E}">
        <p14:creationId xmlns:p14="http://schemas.microsoft.com/office/powerpoint/2010/main" val="773898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číslo snímku 5">
            <a:extLst>
              <a:ext uri="{FF2B5EF4-FFF2-40B4-BE49-F238E27FC236}">
                <a16:creationId xmlns:a16="http://schemas.microsoft.com/office/drawing/2014/main" id="{362AE9E7-B6ED-4E32-8AB0-62D458AE44D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F340A3D-9256-4E6D-8D48-33EAC2900A6D}" type="slidenum">
              <a:rPr lang="cs-CZ" altLang="cs-CZ" sz="1400"/>
              <a:pPr>
                <a:spcBef>
                  <a:spcPct val="0"/>
                </a:spcBef>
                <a:buFontTx/>
                <a:buNone/>
              </a:pPr>
              <a:t>8</a:t>
            </a:fld>
            <a:endParaRPr lang="cs-CZ" altLang="cs-CZ" sz="1400"/>
          </a:p>
        </p:txBody>
      </p:sp>
      <p:sp>
        <p:nvSpPr>
          <p:cNvPr id="21507" name="Rectangle 2">
            <a:extLst>
              <a:ext uri="{FF2B5EF4-FFF2-40B4-BE49-F238E27FC236}">
                <a16:creationId xmlns:a16="http://schemas.microsoft.com/office/drawing/2014/main" id="{ADC61935-573B-4B06-BFF4-9AFD5A47936D}"/>
              </a:ext>
            </a:extLst>
          </p:cNvPr>
          <p:cNvSpPr>
            <a:spLocks noGrp="1" noChangeArrowheads="1"/>
          </p:cNvSpPr>
          <p:nvPr>
            <p:ph type="title"/>
          </p:nvPr>
        </p:nvSpPr>
        <p:spPr>
          <a:xfrm>
            <a:off x="1774825" y="260351"/>
            <a:ext cx="8229600" cy="633413"/>
          </a:xfrm>
        </p:spPr>
        <p:txBody>
          <a:bodyPr/>
          <a:lstStyle/>
          <a:p>
            <a:pPr eaLnBrk="1" hangingPunct="1"/>
            <a:r>
              <a:rPr lang="en-GB" altLang="cs-CZ" dirty="0"/>
              <a:t>Rigid tube endoscopes</a:t>
            </a:r>
          </a:p>
        </p:txBody>
      </p:sp>
      <p:sp>
        <p:nvSpPr>
          <p:cNvPr id="21508" name="Rectangle 3">
            <a:extLst>
              <a:ext uri="{FF2B5EF4-FFF2-40B4-BE49-F238E27FC236}">
                <a16:creationId xmlns:a16="http://schemas.microsoft.com/office/drawing/2014/main" id="{02733CBA-5BB3-44F7-85E9-D8CD70558E11}"/>
              </a:ext>
            </a:extLst>
          </p:cNvPr>
          <p:cNvSpPr>
            <a:spLocks noGrp="1" noChangeArrowheads="1"/>
          </p:cNvSpPr>
          <p:nvPr>
            <p:ph type="body" idx="1"/>
          </p:nvPr>
        </p:nvSpPr>
        <p:spPr>
          <a:xfrm>
            <a:off x="809296" y="1484314"/>
            <a:ext cx="10415751" cy="4752975"/>
          </a:xfrm>
        </p:spPr>
        <p:txBody>
          <a:bodyPr/>
          <a:lstStyle/>
          <a:p>
            <a:pPr eaLnBrk="1" hangingPunct="1"/>
            <a:r>
              <a:rPr lang="en-GB" altLang="cs-CZ" sz="2400" dirty="0"/>
              <a:t>Rigid metallic tubes with optical system and built-in light source (proximal or distal). Disadvantages: relatively high light loss and the rigidity of tubes. The first gastroscopic examination was done by Adolf </a:t>
            </a:r>
            <a:r>
              <a:rPr lang="en-GB" altLang="cs-CZ" sz="2400" dirty="0" err="1"/>
              <a:t>Kussmaul</a:t>
            </a:r>
            <a:r>
              <a:rPr lang="en-GB" altLang="cs-CZ" sz="2400" dirty="0"/>
              <a:t> in 18</a:t>
            </a:r>
            <a:r>
              <a:rPr lang="cs-CZ" altLang="cs-CZ" sz="2400" dirty="0"/>
              <a:t>68</a:t>
            </a:r>
            <a:r>
              <a:rPr lang="en-GB" altLang="cs-CZ" sz="2400" dirty="0"/>
              <a:t>.</a:t>
            </a:r>
          </a:p>
          <a:p>
            <a:pPr eaLnBrk="1" hangingPunct="1">
              <a:buFont typeface="Wingdings" panose="05000000000000000000" pitchFamily="2" charset="2"/>
              <a:buNone/>
            </a:pPr>
            <a:endParaRPr lang="en-GB" altLang="cs-CZ" sz="2400" dirty="0"/>
          </a:p>
          <a:p>
            <a:pPr lvl="1" eaLnBrk="1" hangingPunct="1"/>
            <a:r>
              <a:rPr lang="en-GB" altLang="cs-CZ" sz="2400" b="1" dirty="0"/>
              <a:t>Cystoscope</a:t>
            </a:r>
            <a:r>
              <a:rPr lang="en-GB" altLang="cs-CZ" sz="2400" dirty="0"/>
              <a:t> – urinary bladder</a:t>
            </a:r>
          </a:p>
          <a:p>
            <a:pPr lvl="1" eaLnBrk="1" hangingPunct="1"/>
            <a:r>
              <a:rPr lang="en-GB" altLang="cs-CZ" sz="2400" b="1" dirty="0" err="1"/>
              <a:t>Rectoscope</a:t>
            </a:r>
            <a:r>
              <a:rPr lang="en-GB" altLang="cs-CZ" sz="2400" b="1" dirty="0"/>
              <a:t> – </a:t>
            </a:r>
            <a:r>
              <a:rPr lang="en-GB" altLang="cs-CZ" sz="2400" dirty="0"/>
              <a:t>rectum and sigmoid colon</a:t>
            </a:r>
            <a:endParaRPr lang="cs-CZ" altLang="cs-CZ" sz="2400" dirty="0"/>
          </a:p>
          <a:p>
            <a:pPr lvl="1" eaLnBrk="1" hangingPunct="1">
              <a:buFontTx/>
              <a:buNone/>
            </a:pPr>
            <a:endParaRPr lang="en-GB" altLang="cs-CZ" sz="2400" b="1" dirty="0"/>
          </a:p>
          <a:p>
            <a:pPr eaLnBrk="1" hangingPunct="1"/>
            <a:r>
              <a:rPr lang="en-GB" altLang="cs-CZ" sz="2400" dirty="0"/>
              <a:t>Endoscopes inserted surgically:</a:t>
            </a:r>
            <a:endParaRPr lang="cs-CZ" altLang="cs-CZ" sz="2400" dirty="0"/>
          </a:p>
          <a:p>
            <a:pPr eaLnBrk="1" hangingPunct="1">
              <a:buFont typeface="Wingdings" panose="05000000000000000000" pitchFamily="2" charset="2"/>
              <a:buNone/>
            </a:pPr>
            <a:endParaRPr lang="en-GB" altLang="cs-CZ" sz="2400" dirty="0"/>
          </a:p>
          <a:p>
            <a:pPr lvl="1" eaLnBrk="1" hangingPunct="1"/>
            <a:r>
              <a:rPr lang="en-GB" altLang="cs-CZ" sz="2400" b="1" dirty="0"/>
              <a:t>Laparoscope</a:t>
            </a:r>
            <a:r>
              <a:rPr lang="en-GB" altLang="cs-CZ" sz="2400" dirty="0"/>
              <a:t> – abdominal cavity.</a:t>
            </a:r>
          </a:p>
          <a:p>
            <a:pPr lvl="1" eaLnBrk="1" hangingPunct="1"/>
            <a:r>
              <a:rPr lang="en-GB" altLang="cs-CZ" sz="2400" b="1" dirty="0"/>
              <a:t>Arthroscope – </a:t>
            </a:r>
            <a:r>
              <a:rPr lang="en-GB" altLang="cs-CZ" sz="2400" dirty="0"/>
              <a:t>joints (namely knee joint).</a:t>
            </a:r>
          </a:p>
        </p:txBody>
      </p:sp>
      <p:sp>
        <p:nvSpPr>
          <p:cNvPr id="21509" name="Rectangle 4">
            <a:extLst>
              <a:ext uri="{FF2B5EF4-FFF2-40B4-BE49-F238E27FC236}">
                <a16:creationId xmlns:a16="http://schemas.microsoft.com/office/drawing/2014/main" id="{0EBF0166-583A-4770-B6BA-9F6B4AD659EA}"/>
              </a:ext>
            </a:extLst>
          </p:cNvPr>
          <p:cNvSpPr>
            <a:spLocks noChangeArrowheads="1"/>
          </p:cNvSpPr>
          <p:nvPr/>
        </p:nvSpPr>
        <p:spPr bwMode="auto">
          <a:xfrm>
            <a:off x="1919288" y="3933825"/>
            <a:ext cx="648176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Char char="•"/>
            </a:pPr>
            <a:endParaRPr lang="cs-CZ" altLang="cs-CZ" sz="2400">
              <a:solidFill>
                <a:srgbClr val="FFFFCC"/>
              </a:solidFill>
            </a:endParaRPr>
          </a:p>
        </p:txBody>
      </p:sp>
    </p:spTree>
    <p:extLst>
      <p:ext uri="{BB962C8B-B14F-4D97-AF65-F5344CB8AC3E}">
        <p14:creationId xmlns:p14="http://schemas.microsoft.com/office/powerpoint/2010/main" val="937166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číslo snímku 5">
            <a:extLst>
              <a:ext uri="{FF2B5EF4-FFF2-40B4-BE49-F238E27FC236}">
                <a16:creationId xmlns:a16="http://schemas.microsoft.com/office/drawing/2014/main" id="{9ECDA7D6-334B-4854-AED4-E30353B0E50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4BF09CD-591E-4D4D-97CC-332C7F3847BE}" type="slidenum">
              <a:rPr lang="cs-CZ" altLang="cs-CZ" sz="1400"/>
              <a:pPr>
                <a:spcBef>
                  <a:spcPct val="0"/>
                </a:spcBef>
                <a:buFontTx/>
                <a:buNone/>
              </a:pPr>
              <a:t>9</a:t>
            </a:fld>
            <a:endParaRPr lang="cs-CZ" altLang="cs-CZ" sz="1400"/>
          </a:p>
        </p:txBody>
      </p:sp>
      <p:sp>
        <p:nvSpPr>
          <p:cNvPr id="23555" name="Rectangle 2">
            <a:extLst>
              <a:ext uri="{FF2B5EF4-FFF2-40B4-BE49-F238E27FC236}">
                <a16:creationId xmlns:a16="http://schemas.microsoft.com/office/drawing/2014/main" id="{86D892DA-7841-4803-A869-BEAD5CB96283}"/>
              </a:ext>
            </a:extLst>
          </p:cNvPr>
          <p:cNvSpPr>
            <a:spLocks noGrp="1" noChangeArrowheads="1"/>
          </p:cNvSpPr>
          <p:nvPr>
            <p:ph type="title"/>
          </p:nvPr>
        </p:nvSpPr>
        <p:spPr>
          <a:xfrm>
            <a:off x="720000" y="720000"/>
            <a:ext cx="6416524" cy="451576"/>
          </a:xfrm>
        </p:spPr>
        <p:txBody>
          <a:bodyPr/>
          <a:lstStyle/>
          <a:p>
            <a:pPr eaLnBrk="1" hangingPunct="1"/>
            <a:r>
              <a:rPr lang="en-GB" altLang="cs-CZ" dirty="0"/>
              <a:t>Rigid tube endoscope</a:t>
            </a:r>
          </a:p>
        </p:txBody>
      </p:sp>
      <p:graphicFrame>
        <p:nvGraphicFramePr>
          <p:cNvPr id="23556" name="Object 4" descr="311">
            <a:extLst>
              <a:ext uri="{FF2B5EF4-FFF2-40B4-BE49-F238E27FC236}">
                <a16:creationId xmlns:a16="http://schemas.microsoft.com/office/drawing/2014/main" id="{2A7C0FFF-A4A6-44F5-9D33-BA7E99050C6D}"/>
              </a:ext>
            </a:extLst>
          </p:cNvPr>
          <p:cNvGraphicFramePr>
            <a:graphicFrameLocks noGrp="1" noChangeAspect="1"/>
          </p:cNvGraphicFramePr>
          <p:nvPr>
            <p:ph idx="1"/>
            <p:extLst>
              <p:ext uri="{D42A27DB-BD31-4B8C-83A1-F6EECF244321}">
                <p14:modId xmlns:p14="http://schemas.microsoft.com/office/powerpoint/2010/main" val="4227849303"/>
              </p:ext>
            </p:extLst>
          </p:nvPr>
        </p:nvGraphicFramePr>
        <p:xfrm>
          <a:off x="812367" y="1917269"/>
          <a:ext cx="10381149" cy="3390455"/>
        </p:xfrm>
        <a:graphic>
          <a:graphicData uri="http://schemas.openxmlformats.org/presentationml/2006/ole">
            <mc:AlternateContent xmlns:mc="http://schemas.openxmlformats.org/markup-compatibility/2006">
              <mc:Choice xmlns:v="urn:schemas-microsoft-com:vml" Requires="v">
                <p:oleObj spid="_x0000_s2053" name="Rastrový obrázek" r:id="rId4" imgW="6706536" imgH="2190476" progId="Paint.Picture">
                  <p:embed/>
                </p:oleObj>
              </mc:Choice>
              <mc:Fallback>
                <p:oleObj name="Rastrový obrázek" r:id="rId4" imgW="6706536" imgH="2190476" progId="Paint.Picture">
                  <p:embed/>
                  <p:pic>
                    <p:nvPicPr>
                      <p:cNvPr id="23556" name="Object 4" descr="311">
                        <a:extLst>
                          <a:ext uri="{FF2B5EF4-FFF2-40B4-BE49-F238E27FC236}">
                            <a16:creationId xmlns:a16="http://schemas.microsoft.com/office/drawing/2014/main" id="{2A7C0FFF-A4A6-44F5-9D33-BA7E99050C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367" y="1917269"/>
                        <a:ext cx="10381149" cy="339045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984744808"/>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prezentace-16-9-cz-v11.potx" id="{A1E069AA-5EB2-4FA2-9367-6D040ACEC8D2}" vid="{BC2189E0-F5C8-4AB2-8946-E3011F185C79}"/>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muni-prezentace-16-9-cz-v11</Template>
  <TotalTime>94</TotalTime>
  <Words>3410</Words>
  <Application>Microsoft Office PowerPoint</Application>
  <PresentationFormat>Širokoúhlá obrazovka</PresentationFormat>
  <Paragraphs>330</Paragraphs>
  <Slides>54</Slides>
  <Notes>51</Notes>
  <HiddenSlides>0</HiddenSlides>
  <MMClips>5</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2</vt:i4>
      </vt:variant>
      <vt:variant>
        <vt:lpstr>Nadpisy snímků</vt:lpstr>
      </vt:variant>
      <vt:variant>
        <vt:i4>54</vt:i4>
      </vt:variant>
    </vt:vector>
  </HeadingPairs>
  <TitlesOfParts>
    <vt:vector size="63" baseType="lpstr">
      <vt:lpstr>Arial</vt:lpstr>
      <vt:lpstr>Courier New</vt:lpstr>
      <vt:lpstr>Symbol</vt:lpstr>
      <vt:lpstr>Tahoma</vt:lpstr>
      <vt:lpstr>Times New Roman</vt:lpstr>
      <vt:lpstr>Wingdings</vt:lpstr>
      <vt:lpstr>Prezentace_MU_CZ</vt:lpstr>
      <vt:lpstr>Rastrový obrázek</vt:lpstr>
      <vt:lpstr>Rastrový obraz</vt:lpstr>
      <vt:lpstr>Lectures on Medical Biophysics</vt:lpstr>
      <vt:lpstr>Lecture content</vt:lpstr>
      <vt:lpstr>Endoscopy</vt:lpstr>
      <vt:lpstr>Way of illumination and observation</vt:lpstr>
      <vt:lpstr>Endoscopic mirrors (specula)</vt:lpstr>
      <vt:lpstr>Endoscopic mirrors</vt:lpstr>
      <vt:lpstr>Endoscopic mirrors</vt:lpstr>
      <vt:lpstr>Rigid tube endoscopes</vt:lpstr>
      <vt:lpstr>Rigid tube endoscope</vt:lpstr>
      <vt:lpstr>Rigid tube endoscope</vt:lpstr>
      <vt:lpstr>Fiberscopes</vt:lpstr>
      <vt:lpstr>Fiberscopes</vt:lpstr>
      <vt:lpstr>Fiberscopes</vt:lpstr>
      <vt:lpstr>Fiberscopes</vt:lpstr>
      <vt:lpstr>Video-endoscopy</vt:lpstr>
      <vt:lpstr>Endoscopic capsule</vt:lpstr>
      <vt:lpstr>Laser</vt:lpstr>
      <vt:lpstr>Three-level laser</vt:lpstr>
      <vt:lpstr>Prezentace aplikace PowerPoint</vt:lpstr>
      <vt:lpstr>Lasers</vt:lpstr>
      <vt:lpstr>Effects of laser radiation</vt:lpstr>
      <vt:lpstr>Laser therapy – Safety</vt:lpstr>
      <vt:lpstr>Soft-laser therapy</vt:lpstr>
      <vt:lpstr>Prezentace aplikace PowerPoint</vt:lpstr>
      <vt:lpstr>Soft-laser therapy</vt:lpstr>
      <vt:lpstr>Prezentace aplikace PowerPoint</vt:lpstr>
      <vt:lpstr>High-power laser application</vt:lpstr>
      <vt:lpstr>http://www.dekamela.com/lasertessuto/fig5.gif</vt:lpstr>
      <vt:lpstr>High-power laser application</vt:lpstr>
      <vt:lpstr>Laser applications</vt:lpstr>
      <vt:lpstr>Electrosurgery</vt:lpstr>
      <vt:lpstr>Electrosurgery</vt:lpstr>
      <vt:lpstr>Electrosurgery</vt:lpstr>
      <vt:lpstr>Endoscopic electrosurgery</vt:lpstr>
      <vt:lpstr>Ultrasonic tools</vt:lpstr>
      <vt:lpstr>Ultrasonic tools</vt:lpstr>
      <vt:lpstr>Ultrasonic tools</vt:lpstr>
      <vt:lpstr>Ultrasonic tools in dentistry</vt:lpstr>
      <vt:lpstr>A schematic diagram of ultrasonic scaler (up with magnetostrictive, down with piezoelectric transducer)</vt:lpstr>
      <vt:lpstr>Prezentace aplikace PowerPoint</vt:lpstr>
      <vt:lpstr>Cryosurgery</vt:lpstr>
      <vt:lpstr>Cryosurgery</vt:lpstr>
      <vt:lpstr>Cryosurgery (liquid nitrogen)</vt:lpstr>
      <vt:lpstr>Water jet dissector as a surgical tool</vt:lpstr>
      <vt:lpstr>Plasma scalpel in fibroma removal</vt:lpstr>
      <vt:lpstr>Lithotripsy</vt:lpstr>
      <vt:lpstr>Lithotripsy time-course of a shock wave</vt:lpstr>
      <vt:lpstr>Lithotripsy  production of shock waves and their focussing</vt:lpstr>
      <vt:lpstr>Lithotripsy  Destruction of a kidney stone</vt:lpstr>
      <vt:lpstr>Lithotripsy (beginnings – Munich - Germany)</vt:lpstr>
      <vt:lpstr>www.uni-duesseldorf.de/.../Urologie/ Klinik/lithotry.htm.</vt:lpstr>
      <vt:lpstr>Lithotripsy - Czech lithotripter MEDILIT M8</vt:lpstr>
      <vt:lpstr>ESWT – extracorporeal shock-wave therapy</vt:lpstr>
      <vt:lpstr>Last revision November 2021, soundtrack added December 2020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Lectures on Medical Biophysics</dc:title>
  <dc:creator>Vojtěch Mornstein</dc:creator>
  <cp:lastModifiedBy>Vojtěch Mornstein</cp:lastModifiedBy>
  <cp:revision>3</cp:revision>
  <cp:lastPrinted>1601-01-01T00:00:00Z</cp:lastPrinted>
  <dcterms:created xsi:type="dcterms:W3CDTF">2021-11-08T10:19:19Z</dcterms:created>
  <dcterms:modified xsi:type="dcterms:W3CDTF">2021-11-08T11:53:33Z</dcterms:modified>
</cp:coreProperties>
</file>