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79A61E7-1F53-47D6-B0F7-3B3A192FB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A394F-415E-4AF9-AE8B-047A7E0C4E5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E32BD60-CCD9-4F8A-9C81-62FD5BFB5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718D6D6-D201-4ACA-BFF6-8F6DC59CD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C4D8125-E715-48EF-BCDC-DCCD7BC16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29C63-D8A0-44CB-8507-6D5447674A4F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901EBBE-72BE-4616-A6FF-8D52BE331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7A85BA6-CC8A-4CA2-A33D-0C3D32CC6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DAF4B4B-33EA-4FB7-AF8D-3487BD452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94C8D-A1B9-4F5C-A4E4-92A34593AB17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663AE2A-511C-458D-9EBF-40034FF1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7B4A9DA-1E9C-4A89-ACE5-853A36B43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C7BFD5B-DD4C-41B2-B370-60FADF17A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CBEC7-7A27-4159-95A4-01463BA7557C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0F2648-0CEE-4995-8B51-CF5DC0A7C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2F6B2B-054A-4A15-85CC-5A9881E94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28CDFF4-C833-4B20-88E9-40DBDC45A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8685A8-94A5-4EC1-90A6-703E9B0D7339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522A5D1-F0DE-40A8-84E3-F49903A0E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6331586-1D5C-4591-A51F-90EB7B2B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DF3A53B-D034-46FD-A18F-259F8838F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415912-FC9A-42D2-96A8-AA9D27FF213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6C416E-5FFA-4A15-B1D0-314B4A1AD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5AB3A0C-4D09-411B-889A-30C7328EB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231C40A-DD25-4DBA-A804-5545138AD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FA514-A403-46B2-989C-784DA583428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B8E2BB5-6018-470E-AD58-9D3BDA550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600BC20-883C-4CB1-9F5F-864BEBA98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BFAC99F-0EA5-4B0E-BF61-840FFB2E9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C950B-A79D-43DA-9C12-D51354E87989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1919A7A-87F5-45B6-8153-50AF5F759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1C7B11F-E744-4B3C-BAB1-C21C17A92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8C1D4F4-93EB-4E4A-8CE7-92317F837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DE05E-8C52-463B-866A-62E1DD7DD57B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50B08FB-DDEB-4560-A491-D06D94632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95D33AF-316B-4289-9EC9-C5CB4C840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79DB12C-93DB-44A1-89E5-8CD132966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4BA1D-27D6-41D8-BE2F-DFBEF666191A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4CDA4B-1978-424A-9518-A8F53B946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35214B2-BA95-4FD1-ACA8-F521030E8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2DF6FD4-B6B7-46ED-A8C1-CD35D5B4F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D973A-3DFD-4B41-A6CA-CE76217DD35E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0EC77B1-F600-454E-9F2D-CB97CC3CA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4C4D113-7BC8-46C1-8B6B-F2AFD473E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87A5F65-3F33-42F8-B0EE-1ABF18B38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C329D-19BD-4A94-B83E-8CCCFF3DC5B5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6D36DAF-6807-4592-B046-E3083F9C5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476FE65-EEE8-4E4B-8D81-AD013A157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C10A04B-4F8B-42F8-A31D-DB7ED7C4D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4E4E9A-070A-427B-870B-7C12D9CB115E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7A8807-5CD5-4501-AE2E-F5D06E2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46EC209-D077-42B5-839B-E8BC1F7D9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C20A0F4-F37C-448D-97D0-262874157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1CD66-4A86-43A1-9659-5BE51A97D952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8AE8E1-D29C-49E3-8CED-9E3AB8078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0DCD5E6-6412-4DD3-945F-1624F9337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6A469BC-68C2-4330-91FD-FFEDE7ABD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89C9A-2ECA-429B-BD75-3AAFC8864C9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FADA272-C789-4D7C-B146-0EB5F77D9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2237001-F403-4389-8CF9-D1C0EEB19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03112F4-489E-4A1D-AB91-98D5D69C4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F25D8-48E4-4FB0-8114-AFA424666563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CD57706-0C85-4AD2-829A-3E1F39BA8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81781EF-C95D-42CD-9BDF-E30E97614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6C58A02-AFAC-439E-915A-3521E7252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46FE2E-3D04-46A0-8047-7AD924AACCB8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15E9154-0E6F-4DDD-B702-1D221B655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ED8CE4C-E696-4569-8AE0-C51A5383B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B82EA56-C164-4556-B287-79F3E89E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0E894-FC29-46CC-B54B-53BBEDB3BA9B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0A49BC5-9DC1-4EC0-8947-A3CAD3B2F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568FAE6-D122-4579-A20E-E3E670E5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D41FD33-539B-454F-8AA4-C44152DF0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5AD8B-A6FB-4214-AA2B-8E567BA52632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8D4D3EE-CD17-428F-9C26-36E1E6511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5798B5-BF39-4ABE-B756-5B32D5553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07B33BE-CBA8-44B9-9588-E5006C3BA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734A7-4AC1-4BD3-BE59-1FF1139C9910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8B769FD-AABC-4AB0-9899-87A7C90B7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8C14C75-DCCC-4572-8B9F-569B20C0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4BD98BE-18D2-4B30-9E90-1E6A91611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3AB2F-7BDB-46F2-9504-3D5313678E80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F482D8B-10C8-497A-AF24-A26193841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7DF764B-4592-4AF1-B51E-E84AA03A7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8EA0D15-8591-4033-B10E-D044912AE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0A45D-6ED7-4971-A135-62E7C95ED75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AD072A6-1EE6-4134-874A-43EB65DF7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E8995BE-E56C-4814-A5E5-ED0CDF06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AB9183C-1070-49A6-94DB-26C3202B2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DC665-80DF-443D-B3AA-01191FAB4798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DA123C3-2CFB-49A6-A1CD-F1AE037C6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759A461-9837-4027-BB46-E21682742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58C861E-8400-4F7F-9FE1-2CB2B01F3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8666D-FB7D-45E6-9644-96BE5A0AC37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E1689DC-9B28-462B-8DBC-7F58B9067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BEC7B7E-B762-48CB-A3A6-D38069370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AFAB5C6-DDB4-4850-BEF1-EE6A4D3E8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E4ECA-D480-4DC0-97D9-70BFE25AB3D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A47D7AF-4BA1-46B7-999C-4D02D5A4B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CBF3E62-4040-4D12-8691-A3581800C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97B55D-EAA4-4F59-8CBE-ADA0F19E7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87A60-3E86-4CDA-871C-CAF6DA0B81F8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703DD63-D8A5-4DCF-8EB8-E9C9FC8FF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08090CA-D089-437A-A348-0271995EA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671E8D9-5887-4DB7-80CE-E711483BF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884DB-8372-45A9-910F-FF14B2E3F61B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928922B-86BE-4494-8413-0DF657466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B7CE21E-5872-4B6E-87D4-B8FA403D3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5930A42-E97D-447C-AFB0-D270C97D5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74F17-5EC0-4E18-BCE6-C85E0CCE67DE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B3F0D7A-C8D3-4300-9DA5-9833B32AA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C1487C6-BB0D-4D81-9A50-5CF05B0C5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4FF201-C460-4FB0-B213-A20CC7CE0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1BD68B-9E48-49F6-87A5-311BC8389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5BAD6C-30B7-452E-ABE9-17066F2A0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82839-DEE8-4D0B-AF61-5E200F7E0A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8094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6A96C-8CC0-460B-92F8-05C42F9D5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76251-BE23-4A47-95BB-C190B8694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A1C6B-6E7A-4705-B123-055B6B932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D39A5-A715-4A28-A37A-D154C79D8D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988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3F55A-84D2-4DB1-AAF2-F50632EC4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BD741-997D-4EDA-8EC4-1A4D359EF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62E72-9A24-4593-841F-E0869CDA0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4C3B-5B96-4506-868C-D232705E74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94226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91F755-FFE5-485F-84BE-97A17EA16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C6AC8C-40F8-43D4-97BC-FAB8A1590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E2D728-DCFA-4DF5-ADCC-6D8506D9E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9476D-B397-43E9-8182-4573D60728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7894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http://www.cykloturistika.cz/clanky/2001/9/rozhovor.jpg" TargetMode="External"/><Relationship Id="rId7" Type="http://schemas.openxmlformats.org/officeDocument/2006/relationships/hyperlink" Target="http://images.google.com/imgres?imgurl=mab.kav.cas.cz/img/big/les.jpg&amp;imgrefurl=http://mab.kav.cas.cz/img/&amp;h=516&amp;w=513&amp;prev=/images%3Fq%3Dles%26start%3D60%26svnum%3D10%26hl%3Dcs%26lr%3D%26ie%3DUTF-8%26inlang%3Dpl%26sa%3DN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11" Type="http://schemas.openxmlformats.org/officeDocument/2006/relationships/hyperlink" Target="http://images.google.com/imgres?imgurl=home19.inet.tele.dk/images/jet.gif&amp;imgrefurl=http://www.aerenlund.dk/canada/day1.html&amp;h=150&amp;w=262&amp;prev=/images%3Fq%3Djet%26start%3D240%26svnum%3D10%26hl%3Dcs%26lr%3D%26ie%3DUTF-8%26inlang%3Dpl%26sa%3DN" TargetMode="External"/><Relationship Id="rId5" Type="http://schemas.openxmlformats.org/officeDocument/2006/relationships/hyperlink" Target="http://images.google.com/imgres?imgurl=www.toptest.cz/testy/images/dvojice.jpg&amp;imgrefurl=http://www.toptest.cz/testy/kalkulackalasky.php&amp;h=180&amp;w=227&amp;prev=/images%3Fq%3Ddvojice%26svnum%3D10%26hl%3Dcs%26lr%3D%26ie%3DUTF-8%26inlang%3Dpl%26sa%3D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com/imgres?imgurl=www.egon.cz/pictures/auta.jpg&amp;imgrefurl=http://www.egon.cz/pojisteni.html&amp;h=255&amp;w=350&amp;prev=/images%3Fq%3Dauta%26start%3D20%26svnum%3D10%26hl%3Dcs%26lr%3D%26ie%3DUTF-8%26inlang%3Dpl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sz="1200" b="1" dirty="0"/>
              <a:t>Department of Biophysics, Medical Faculty, Masaryk University in Brno </a:t>
            </a:r>
            <a:endParaRPr lang="cs-CZ" b="1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42" y="2311085"/>
            <a:ext cx="11361600" cy="1171580"/>
          </a:xfrm>
        </p:spPr>
        <p:txBody>
          <a:bodyPr/>
          <a:lstStyle/>
          <a:p>
            <a:r>
              <a:rPr lang="en-GB" altLang="cs-CZ" sz="4400" dirty="0"/>
              <a:t>Lectures on Medical Biophysics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cs-CZ" b="1" dirty="0">
                <a:solidFill>
                  <a:srgbClr val="0000DC"/>
                </a:solidFill>
              </a:rPr>
              <a:t>Introduction to biophysics of receptors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 b="1" dirty="0">
                <a:solidFill>
                  <a:srgbClr val="0000DC"/>
                </a:solidFill>
              </a:rPr>
              <a:t>Biophysics of hearing and vestibular sense</a:t>
            </a:r>
          </a:p>
          <a:p>
            <a:endParaRPr lang="cs-CZ" dirty="0"/>
          </a:p>
        </p:txBody>
      </p:sp>
      <p:pic>
        <p:nvPicPr>
          <p:cNvPr id="6" name="Picture 25" descr="ucho">
            <a:extLst>
              <a:ext uri="{FF2B5EF4-FFF2-40B4-BE49-F238E27FC236}">
                <a16:creationId xmlns:a16="http://schemas.microsoft.com/office/drawing/2014/main" id="{8A57F600-AD57-4327-B50C-9EB8D489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18332"/>
            <a:ext cx="3298040" cy="37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AD23BFD8-983D-434E-83F1-14379619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77FC1-41B0-4437-9A5A-8ACA8B9552B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84F2AC2-EBD1-4D2F-9D4F-FE1047F6E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M</a:t>
            </a:r>
            <a:r>
              <a:rPr lang="en-GB" altLang="cs-CZ" sz="4000" dirty="0">
                <a:solidFill>
                  <a:srgbClr val="0000DC"/>
                </a:solidFill>
              </a:rPr>
              <a:t>ain characteristics of sound: (tone) pitch, colour and intensity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4B755EA-45B3-46A2-9DB2-E81493C56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cs-CZ" dirty="0"/>
              <a:t>The</a:t>
            </a:r>
            <a:r>
              <a:rPr lang="en-GB" altLang="cs-CZ" b="1" dirty="0"/>
              <a:t> pitch </a:t>
            </a:r>
            <a:r>
              <a:rPr lang="en-GB" altLang="cs-CZ" dirty="0"/>
              <a:t>is given by </a:t>
            </a:r>
            <a:r>
              <a:rPr lang="en-GB" altLang="cs-CZ" b="1" dirty="0"/>
              <a:t>frequency</a:t>
            </a:r>
            <a:r>
              <a:rPr lang="en-GB" altLang="cs-CZ" dirty="0"/>
              <a:t>.</a:t>
            </a:r>
          </a:p>
          <a:p>
            <a:pPr eaLnBrk="1" hangingPunct="1"/>
            <a:r>
              <a:rPr lang="en-GB" altLang="cs-CZ" dirty="0"/>
              <a:t>The </a:t>
            </a:r>
            <a:r>
              <a:rPr lang="en-GB" altLang="cs-CZ" b="1" dirty="0"/>
              <a:t>colour</a:t>
            </a:r>
            <a:r>
              <a:rPr lang="en-GB" altLang="cs-CZ" dirty="0"/>
              <a:t> is given by the presence of </a:t>
            </a:r>
            <a:r>
              <a:rPr lang="en-GB" altLang="cs-CZ" b="1" dirty="0"/>
              <a:t>harmonic frequencies</a:t>
            </a:r>
            <a:r>
              <a:rPr lang="en-GB" altLang="cs-CZ" dirty="0"/>
              <a:t> in spectrum.</a:t>
            </a:r>
          </a:p>
          <a:p>
            <a:pPr eaLnBrk="1" hangingPunct="1"/>
            <a:r>
              <a:rPr lang="en-GB" altLang="cs-CZ" b="1" dirty="0"/>
              <a:t>Intensity</a:t>
            </a:r>
            <a:r>
              <a:rPr lang="en-GB" altLang="cs-CZ" dirty="0"/>
              <a:t> - amount of energy passed in 1 s normally through an area of 1 m</a:t>
            </a:r>
            <a:r>
              <a:rPr lang="en-GB" altLang="cs-CZ" baseline="30000" dirty="0"/>
              <a:t>2</a:t>
            </a:r>
            <a:r>
              <a:rPr lang="en-GB" altLang="cs-CZ" dirty="0"/>
              <a:t>. It is the </a:t>
            </a:r>
            <a:r>
              <a:rPr lang="en-GB" altLang="cs-CZ" b="1" dirty="0"/>
              <a:t>specific acoustic power</a:t>
            </a:r>
            <a:r>
              <a:rPr lang="en-GB" altLang="cs-CZ" dirty="0"/>
              <a:t> [W·m</a:t>
            </a:r>
            <a:r>
              <a:rPr lang="en-GB" altLang="cs-CZ" baseline="30000" dirty="0"/>
              <a:t>-2</a:t>
            </a:r>
            <a:r>
              <a:rPr lang="en-GB" altLang="cs-CZ" dirty="0"/>
              <a:t>].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79989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4B984278-ED52-46FD-ADEA-9CCFE0E5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69C01-C61E-4BD5-983F-3FE93CA132D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B519E42-B919-4901-AF1D-BC2483CB9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660" y="545071"/>
            <a:ext cx="4543763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Intensity level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CB3B99A-51BF-4794-B31C-83C4BD8A6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800" dirty="0"/>
              <a:t>The </a:t>
            </a:r>
            <a:r>
              <a:rPr lang="en-GB" altLang="cs-CZ" sz="2800" b="1" dirty="0"/>
              <a:t>intensity level </a:t>
            </a:r>
            <a:r>
              <a:rPr lang="en-GB" altLang="cs-CZ" sz="2800" dirty="0"/>
              <a:t>allows </a:t>
            </a:r>
            <a:r>
              <a:rPr lang="cs-CZ" altLang="cs-CZ" sz="2800" dirty="0"/>
              <a:t>to </a:t>
            </a:r>
            <a:r>
              <a:rPr lang="en-GB" altLang="cs-CZ" sz="2800" dirty="0"/>
              <a:t>compare intensities of two sounds.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800" dirty="0"/>
              <a:t>Instead of linear relation of the two intensities (interval of 10</a:t>
            </a:r>
            <a:r>
              <a:rPr lang="en-GB" altLang="cs-CZ" sz="2800" baseline="30000" dirty="0"/>
              <a:t>12</a:t>
            </a:r>
            <a:r>
              <a:rPr lang="en-GB" altLang="cs-CZ" sz="2800" dirty="0"/>
              <a:t>) logarithmic relation with the unit</a:t>
            </a:r>
            <a:r>
              <a:rPr lang="en-GB" altLang="cs-CZ" sz="2800" b="1" dirty="0"/>
              <a:t> bel (B) </a:t>
            </a:r>
            <a:r>
              <a:rPr lang="en-GB" altLang="cs-CZ" sz="2800" dirty="0"/>
              <a:t>has been</a:t>
            </a:r>
            <a:r>
              <a:rPr lang="cs-CZ" altLang="cs-CZ" sz="2800" dirty="0"/>
              <a:t> </a:t>
            </a:r>
            <a:r>
              <a:rPr lang="en-GB" altLang="cs-CZ" sz="2800" dirty="0"/>
              <a:t>introduced</a:t>
            </a:r>
            <a:r>
              <a:rPr lang="cs-CZ" altLang="cs-CZ" sz="2800" dirty="0"/>
              <a:t>. I</a:t>
            </a:r>
            <a:r>
              <a:rPr lang="en-GB" altLang="cs-CZ" sz="2800" dirty="0"/>
              <a:t>n practice</a:t>
            </a:r>
            <a:r>
              <a:rPr lang="cs-CZ" altLang="cs-CZ" sz="2800" dirty="0"/>
              <a:t>:</a:t>
            </a:r>
            <a:r>
              <a:rPr lang="cs-CZ" altLang="cs-CZ" sz="2800" b="1" dirty="0"/>
              <a:t> </a:t>
            </a:r>
            <a:r>
              <a:rPr lang="en-GB" altLang="cs-CZ" sz="2800" b="1" dirty="0"/>
              <a:t>decibel (dB). </a:t>
            </a:r>
            <a:r>
              <a:rPr lang="en-GB" altLang="cs-CZ" sz="2800" dirty="0"/>
              <a:t>Intensity level</a:t>
            </a:r>
            <a:r>
              <a:rPr lang="en-GB" altLang="cs-CZ" sz="2800" i="1" dirty="0"/>
              <a:t> L</a:t>
            </a:r>
            <a:r>
              <a:rPr lang="en-GB" altLang="cs-CZ" sz="2800" dirty="0"/>
              <a:t> in dB: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endParaRPr lang="en-GB" altLang="cs-CZ" sz="28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800" b="1" dirty="0">
                <a:solidFill>
                  <a:srgbClr val="FFFFCC"/>
                </a:solidFill>
              </a:rPr>
              <a:t> </a:t>
            </a:r>
            <a:r>
              <a:rPr lang="en-GB" altLang="cs-CZ" sz="2800" b="1" i="1" dirty="0">
                <a:solidFill>
                  <a:srgbClr val="F01928"/>
                </a:solidFill>
              </a:rPr>
              <a:t>L</a:t>
            </a:r>
            <a:r>
              <a:rPr lang="en-GB" altLang="cs-CZ" sz="2800" b="1" dirty="0">
                <a:solidFill>
                  <a:srgbClr val="F01928"/>
                </a:solidFill>
              </a:rPr>
              <a:t> = 10log(</a:t>
            </a:r>
            <a:r>
              <a:rPr lang="en-GB" altLang="cs-CZ" sz="2800" b="1" i="1" dirty="0">
                <a:solidFill>
                  <a:srgbClr val="F01928"/>
                </a:solidFill>
              </a:rPr>
              <a:t>I/I</a:t>
            </a:r>
            <a:r>
              <a:rPr lang="en-GB" altLang="cs-CZ" sz="2800" b="1" i="1" baseline="-25000" dirty="0">
                <a:solidFill>
                  <a:srgbClr val="F01928"/>
                </a:solidFill>
              </a:rPr>
              <a:t>0</a:t>
            </a:r>
            <a:r>
              <a:rPr lang="en-GB" altLang="cs-CZ" sz="2800" b="1" dirty="0">
                <a:solidFill>
                  <a:srgbClr val="F01928"/>
                </a:solidFill>
              </a:rPr>
              <a:t>)</a:t>
            </a:r>
            <a:r>
              <a:rPr lang="cs-CZ" altLang="cs-CZ" sz="2800" b="1" dirty="0">
                <a:solidFill>
                  <a:srgbClr val="F01928"/>
                </a:solidFill>
              </a:rPr>
              <a:t>   </a:t>
            </a:r>
            <a:r>
              <a:rPr lang="en-US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[</a:t>
            </a:r>
            <a:r>
              <a:rPr lang="cs-CZ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dB</a:t>
            </a:r>
            <a:r>
              <a:rPr lang="en-US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]</a:t>
            </a:r>
            <a:endParaRPr lang="cs-CZ" altLang="cs-CZ" sz="2800" b="1" dirty="0">
              <a:solidFill>
                <a:srgbClr val="F01928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cs-CZ" sz="2800" b="1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cs-CZ" sz="2800" b="1" dirty="0"/>
              <a:t>Reference intensity of sound </a:t>
            </a:r>
            <a:r>
              <a:rPr lang="en-GB" altLang="cs-CZ" sz="2800" dirty="0"/>
              <a:t>(threshold intensity of 1 kHz tone)</a:t>
            </a:r>
            <a:r>
              <a:rPr lang="en-GB" altLang="cs-CZ" sz="2800" b="1" i="1" dirty="0"/>
              <a:t> I</a:t>
            </a:r>
            <a:r>
              <a:rPr lang="en-GB" altLang="cs-CZ" sz="2800" b="1" i="1" baseline="-25000" dirty="0"/>
              <a:t>0</a:t>
            </a:r>
            <a:r>
              <a:rPr lang="en-GB" altLang="cs-CZ" sz="2800" b="1" i="1" dirty="0"/>
              <a:t> </a:t>
            </a:r>
            <a:r>
              <a:rPr lang="en-GB" altLang="cs-CZ" sz="2800" b="1" dirty="0"/>
              <a:t>= 10</a:t>
            </a:r>
            <a:r>
              <a:rPr lang="en-GB" altLang="cs-CZ" sz="2800" b="1" baseline="30000" dirty="0"/>
              <a:t>-12</a:t>
            </a:r>
            <a:r>
              <a:rPr lang="en-GB" altLang="cs-CZ" sz="2800" b="1" dirty="0"/>
              <a:t> W·m</a:t>
            </a:r>
            <a:r>
              <a:rPr lang="en-GB" altLang="cs-CZ" sz="2800" b="1" baseline="30000" dirty="0"/>
              <a:t>-2</a:t>
            </a:r>
            <a:r>
              <a:rPr lang="en-GB" altLang="cs-CZ" sz="2800" b="1" dirty="0"/>
              <a:t> </a:t>
            </a:r>
            <a:r>
              <a:rPr lang="en-GB" altLang="cs-CZ" sz="2800" dirty="0"/>
              <a:t>(reference acoustic pressure</a:t>
            </a:r>
            <a:r>
              <a:rPr lang="en-GB" altLang="cs-CZ" sz="2800" i="1" dirty="0"/>
              <a:t> p</a:t>
            </a:r>
            <a:r>
              <a:rPr lang="en-GB" altLang="cs-CZ" sz="2800" i="1" baseline="-25000" dirty="0"/>
              <a:t>0</a:t>
            </a:r>
            <a:r>
              <a:rPr lang="en-GB" altLang="cs-CZ" sz="2800" dirty="0"/>
              <a:t> = 2·10</a:t>
            </a:r>
            <a:r>
              <a:rPr lang="en-GB" altLang="cs-CZ" sz="2800" baseline="30000" dirty="0"/>
              <a:t>-5</a:t>
            </a:r>
            <a:r>
              <a:rPr lang="en-GB" altLang="cs-CZ" sz="2800" dirty="0"/>
              <a:t> Pa).</a:t>
            </a:r>
          </a:p>
        </p:txBody>
      </p:sp>
    </p:spTree>
    <p:extLst>
      <p:ext uri="{BB962C8B-B14F-4D97-AF65-F5344CB8AC3E}">
        <p14:creationId xmlns:p14="http://schemas.microsoft.com/office/powerpoint/2010/main" val="11291390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3068E01F-8480-44E8-9312-4CC4022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9E36D-88C7-46A1-AF69-1F0850D300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7F63A5D-4E10-45BA-AF0C-A63241439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390" y="330386"/>
            <a:ext cx="6301001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Loudness, hearing field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264B2A6-C34F-4C40-8220-61D8CF05F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153" y="1199529"/>
            <a:ext cx="9843714" cy="5040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Loudness</a:t>
            </a:r>
            <a:r>
              <a:rPr lang="en-GB" altLang="cs-CZ" sz="2000" dirty="0"/>
              <a:t> is subjectively felt intensity approx. proportional to the logarithm of the physical intensity change of sound stimulus. The ear is most sensitive for frequencies of 1-5 kHz.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unit of loudness is </a:t>
            </a:r>
            <a:r>
              <a:rPr lang="en-GB" altLang="cs-CZ" sz="2000" b="1" dirty="0"/>
              <a:t>son</a:t>
            </a:r>
            <a:r>
              <a:rPr lang="en-GB" altLang="cs-CZ" sz="2000" dirty="0"/>
              <a:t>. 1 son corresponds (when hearing by both ears) with the hearing sensation evoked by reference tone of 40 </a:t>
            </a:r>
            <a:r>
              <a:rPr lang="en-GB" altLang="cs-CZ" sz="2000" dirty="0" err="1"/>
              <a:t>dB.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Loudness is a threshold quantity.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</a:t>
            </a:r>
            <a:r>
              <a:rPr lang="en-GB" altLang="cs-CZ" sz="2000" b="1" dirty="0"/>
              <a:t>loudness level</a:t>
            </a:r>
            <a:r>
              <a:rPr lang="en-GB" altLang="cs-CZ" sz="2000" dirty="0"/>
              <a:t> is expressed in </a:t>
            </a:r>
            <a:r>
              <a:rPr lang="en-GB" altLang="cs-CZ" sz="2000" b="1" dirty="0"/>
              <a:t>phones</a:t>
            </a:r>
            <a:r>
              <a:rPr lang="en-GB" altLang="cs-CZ" sz="2000" dirty="0"/>
              <a:t> (Ph). 1 phone corresponds with intensity level of 1 dB for the reference tone</a:t>
            </a:r>
            <a:r>
              <a:rPr lang="cs-CZ" altLang="cs-CZ" sz="2000" dirty="0"/>
              <a:t> (1 kHz)</a:t>
            </a:r>
            <a:r>
              <a:rPr lang="en-GB" altLang="cs-CZ" sz="2000" dirty="0"/>
              <a:t>. For the other tones, the loudness level differs from the intensity level. </a:t>
            </a:r>
            <a:r>
              <a:rPr lang="en-GB" altLang="cs-CZ" sz="2000" b="1" dirty="0"/>
              <a:t>1 Ph is the smallest difference in loudness, which can be resolved by ear</a:t>
            </a:r>
            <a:r>
              <a:rPr lang="en-GB" altLang="cs-CZ" sz="2000" dirty="0"/>
              <a:t>. For 1 kHz tone, an increase of loudness by 1 Ph needs an increase of physical intensity by 26%.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When connecting in a graph the threshold intensities of audible frequencies, we obtain the </a:t>
            </a:r>
            <a:r>
              <a:rPr lang="en-GB" altLang="cs-CZ" sz="2000" b="1" dirty="0"/>
              <a:t>zero loudness line (zero isophone).</a:t>
            </a:r>
            <a:r>
              <a:rPr lang="en-GB" altLang="cs-CZ" sz="2000" dirty="0"/>
              <a:t> For any frequency, it is possible to find an intensity at which the hearing sensation changes in pain - </a:t>
            </a:r>
            <a:r>
              <a:rPr lang="en-GB" altLang="cs-CZ" sz="2000" b="1" dirty="0"/>
              <a:t>pain threshold</a:t>
            </a:r>
            <a:r>
              <a:rPr lang="en-GB" altLang="cs-CZ" sz="2000" dirty="0"/>
              <a:t> line in a graph. The field of intensity levels between hearing threshold and pain threshold in frequency range of 16 - 20 000 Hz is the hearing field.</a:t>
            </a:r>
          </a:p>
        </p:txBody>
      </p:sp>
    </p:spTree>
    <p:extLst>
      <p:ext uri="{BB962C8B-B14F-4D97-AF65-F5344CB8AC3E}">
        <p14:creationId xmlns:p14="http://schemas.microsoft.com/office/powerpoint/2010/main" val="30128352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6">
            <a:extLst>
              <a:ext uri="{FF2B5EF4-FFF2-40B4-BE49-F238E27FC236}">
                <a16:creationId xmlns:a16="http://schemas.microsoft.com/office/drawing/2014/main" id="{C06C6458-A7E6-418C-83A6-B4EDF5D6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261EA-6B68-4921-B51D-6C02500811F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EC964A9C-17AF-4DE1-ADF4-DEE037D9D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782" y="411425"/>
            <a:ext cx="3397581" cy="606342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Hearing field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0A11C4F-C3CC-4572-A9D7-656164DB8F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3501" y="1325412"/>
            <a:ext cx="6840538" cy="4894263"/>
          </a:xfrm>
          <a:noFill/>
        </p:spPr>
      </p:pic>
      <p:sp>
        <p:nvSpPr>
          <p:cNvPr id="28677" name="Text Box 54">
            <a:extLst>
              <a:ext uri="{FF2B5EF4-FFF2-40B4-BE49-F238E27FC236}">
                <a16:creationId xmlns:a16="http://schemas.microsoft.com/office/drawing/2014/main" id="{C67623ED-F0FE-46A1-A377-999A5CEE391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57364" y="3590926"/>
            <a:ext cx="2016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/>
              <a:t>Intensity level</a:t>
            </a:r>
          </a:p>
        </p:txBody>
      </p:sp>
      <p:sp>
        <p:nvSpPr>
          <p:cNvPr id="28678" name="Text Box 55">
            <a:extLst>
              <a:ext uri="{FF2B5EF4-FFF2-40B4-BE49-F238E27FC236}">
                <a16:creationId xmlns:a16="http://schemas.microsoft.com/office/drawing/2014/main" id="{334E0458-9BC1-4969-B099-B6BD62A424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82783" y="3690145"/>
            <a:ext cx="12080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intensity</a:t>
            </a:r>
            <a:endParaRPr lang="en-GB" altLang="cs-CZ" sz="2000"/>
          </a:p>
        </p:txBody>
      </p:sp>
      <p:sp>
        <p:nvSpPr>
          <p:cNvPr id="28679" name="TextovéPole 1">
            <a:extLst>
              <a:ext uri="{FF2B5EF4-FFF2-40B4-BE49-F238E27FC236}">
                <a16:creationId xmlns:a16="http://schemas.microsoft.com/office/drawing/2014/main" id="{271E05E1-9949-4568-8690-48881D25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1" y="6113464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40706393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2F434E99-182C-4FF2-9B6F-E63B254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C06DA-E975-4CCE-AC37-750AEF6AFA8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0723" name="Rectangle 23">
            <a:extLst>
              <a:ext uri="{FF2B5EF4-FFF2-40B4-BE49-F238E27FC236}">
                <a16:creationId xmlns:a16="http://schemas.microsoft.com/office/drawing/2014/main" id="{7ED8D86C-82B2-4DA0-A241-2F43C3B7C8F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274638"/>
            <a:ext cx="2700338" cy="23622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Loudness level of some sounds</a:t>
            </a:r>
          </a:p>
        </p:txBody>
      </p:sp>
      <p:graphicFrame>
        <p:nvGraphicFramePr>
          <p:cNvPr id="201782" name="Group 54">
            <a:extLst>
              <a:ext uri="{FF2B5EF4-FFF2-40B4-BE49-F238E27FC236}">
                <a16:creationId xmlns:a16="http://schemas.microsoft.com/office/drawing/2014/main" id="{4D510AC0-C125-4207-877E-27D25AE5169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7555899"/>
              </p:ext>
            </p:extLst>
          </p:nvPr>
        </p:nvGraphicFramePr>
        <p:xfrm>
          <a:off x="4325937" y="612250"/>
          <a:ext cx="6662765" cy="5713941"/>
        </p:xfrm>
        <a:graphic>
          <a:graphicData uri="http://schemas.openxmlformats.org/drawingml/2006/table">
            <a:tbl>
              <a:tblPr/>
              <a:tblGrid>
                <a:gridCol w="393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 of sound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Loudness level [Ph]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whispering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en-GB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 silence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speech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40 - 60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Traffic noise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60 - 90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Pneumatic drill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100 - 110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Jet propulsion</a:t>
                      </a:r>
                      <a:endParaRPr kumimoji="0" lang="en-GB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120 - 130</a:t>
                      </a:r>
                      <a:endParaRPr kumimoji="0" lang="en-GB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39" name="Picture 26" descr="rozhovor">
            <a:hlinkClick r:id="rId3"/>
            <a:extLst>
              <a:ext uri="{FF2B5EF4-FFF2-40B4-BE49-F238E27FC236}">
                <a16:creationId xmlns:a16="http://schemas.microsoft.com/office/drawing/2014/main" id="{5653294F-5938-4FB1-8435-3E8557A0829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5990" y="3052736"/>
            <a:ext cx="1512888" cy="1017587"/>
          </a:xfrm>
        </p:spPr>
      </p:pic>
      <p:pic>
        <p:nvPicPr>
          <p:cNvPr id="30740" name="Picture 30" descr="dvojice">
            <a:hlinkClick r:id="rId5"/>
            <a:extLst>
              <a:ext uri="{FF2B5EF4-FFF2-40B4-BE49-F238E27FC236}">
                <a16:creationId xmlns:a16="http://schemas.microsoft.com/office/drawing/2014/main" id="{3D2C18C7-D79D-4A0F-AB5B-DE75A7697DC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970" y="1492264"/>
            <a:ext cx="1295400" cy="1028700"/>
          </a:xfrm>
        </p:spPr>
      </p:pic>
      <p:pic>
        <p:nvPicPr>
          <p:cNvPr id="30741" name="Picture 34" descr="les">
            <a:hlinkClick r:id="rId7"/>
            <a:extLst>
              <a:ext uri="{FF2B5EF4-FFF2-40B4-BE49-F238E27FC236}">
                <a16:creationId xmlns:a16="http://schemas.microsoft.com/office/drawing/2014/main" id="{2940AB34-3208-4873-B07F-805CC3F293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133601"/>
            <a:ext cx="1368425" cy="1368425"/>
          </a:xfrm>
        </p:spPr>
      </p:pic>
      <p:pic>
        <p:nvPicPr>
          <p:cNvPr id="30742" name="Picture 38" descr="auta">
            <a:hlinkClick r:id="rId9"/>
            <a:extLst>
              <a:ext uri="{FF2B5EF4-FFF2-40B4-BE49-F238E27FC236}">
                <a16:creationId xmlns:a16="http://schemas.microsoft.com/office/drawing/2014/main" id="{B28D2CC4-46A9-4D8E-90C9-C98849C0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005263"/>
            <a:ext cx="109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42" descr="jet">
            <a:hlinkClick r:id="rId11"/>
            <a:extLst>
              <a:ext uri="{FF2B5EF4-FFF2-40B4-BE49-F238E27FC236}">
                <a16:creationId xmlns:a16="http://schemas.microsoft.com/office/drawing/2014/main" id="{717939EF-EA95-4F95-B272-6C81AF8F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5734051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40" descr="horník">
            <a:extLst>
              <a:ext uri="{FF2B5EF4-FFF2-40B4-BE49-F238E27FC236}">
                <a16:creationId xmlns:a16="http://schemas.microsoft.com/office/drawing/2014/main" id="{CD5D7B91-3C7E-4F09-ACB1-9859231C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75" y="4622373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74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BE3969F3-CAD6-4FF5-8F84-51BCD18D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B03D-32D3-4D0B-B5B1-1436E850DE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B42DC18-0246-46DB-923F-3F5E3238D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763" y="242833"/>
            <a:ext cx="5196288" cy="600005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Sound spectrum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31F09CF-D9F3-440B-B8E3-00D130EEE0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0790" y="1600200"/>
            <a:ext cx="4884848" cy="49974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After analysis of compound sounds, we obtain frequency distribution of amplitudes and phases of their components - the</a:t>
            </a:r>
            <a:r>
              <a:rPr lang="en-GB" altLang="cs-CZ" sz="2400" b="1" dirty="0"/>
              <a:t> acoustic spectrum.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In vowels: </a:t>
            </a:r>
            <a:r>
              <a:rPr lang="cs-CZ" altLang="cs-CZ" sz="2400" b="1" dirty="0"/>
              <a:t>band</a:t>
            </a:r>
            <a:r>
              <a:rPr lang="en-GB" altLang="cs-CZ" sz="2400" b="1" dirty="0"/>
              <a:t> spectrum. </a:t>
            </a:r>
            <a:r>
              <a:rPr lang="en-GB" altLang="cs-CZ" sz="2400" dirty="0"/>
              <a:t>Harmonic frequencies of a </a:t>
            </a:r>
            <a:r>
              <a:rPr lang="cs-CZ" altLang="cs-CZ" sz="2400" dirty="0"/>
              <a:t>basic</a:t>
            </a:r>
            <a:r>
              <a:rPr lang="en-GB" altLang="cs-CZ" sz="2400" dirty="0"/>
              <a:t> tone form groups - formants - for given vowel are characteristic.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consonants are non-periodic, </a:t>
            </a:r>
            <a:r>
              <a:rPr lang="en-GB" altLang="cs-CZ" sz="2400" dirty="0"/>
              <a:t>but they have continuous (noise) acoustic spectrum.</a:t>
            </a:r>
            <a:endParaRPr lang="cs-CZ" altLang="cs-CZ" sz="2400" dirty="0"/>
          </a:p>
        </p:txBody>
      </p:sp>
      <p:pic>
        <p:nvPicPr>
          <p:cNvPr id="32773" name="Picture 5" descr="vojabb2">
            <a:extLst>
              <a:ext uri="{FF2B5EF4-FFF2-40B4-BE49-F238E27FC236}">
                <a16:creationId xmlns:a16="http://schemas.microsoft.com/office/drawing/2014/main" id="{A69B3EF6-C061-49E0-98FE-3994D67727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161" y="349154"/>
            <a:ext cx="4611688" cy="5903912"/>
          </a:xfrm>
          <a:noFill/>
        </p:spPr>
      </p:pic>
      <p:sp>
        <p:nvSpPr>
          <p:cNvPr id="32774" name="Text Box 7">
            <a:extLst>
              <a:ext uri="{FF2B5EF4-FFF2-40B4-BE49-F238E27FC236}">
                <a16:creationId xmlns:a16="http://schemas.microsoft.com/office/drawing/2014/main" id="{086D1DCD-E9DC-48C1-B707-6BB7C5EC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549276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60DA2110-8E6B-4D10-8581-58E11DCD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19891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E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BAD13BEA-D17B-47B7-80C2-49765A33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8527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4641EE6E-E25E-4BDC-A4A2-4421E0F7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4076701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O</a:t>
            </a:r>
          </a:p>
        </p:txBody>
      </p:sp>
      <p:sp>
        <p:nvSpPr>
          <p:cNvPr id="32778" name="Text Box 11">
            <a:extLst>
              <a:ext uri="{FF2B5EF4-FFF2-40B4-BE49-F238E27FC236}">
                <a16:creationId xmlns:a16="http://schemas.microsoft.com/office/drawing/2014/main" id="{E79B2550-1FA8-45F4-9637-59964423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229226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32779" name="Text Box 12">
            <a:extLst>
              <a:ext uri="{FF2B5EF4-FFF2-40B4-BE49-F238E27FC236}">
                <a16:creationId xmlns:a16="http://schemas.microsoft.com/office/drawing/2014/main" id="{76BFA157-D1CD-4CFC-B66B-99F95BB6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453188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http://web.inter.nl.net/hcc/davies/vojabb2.gif</a:t>
            </a:r>
          </a:p>
        </p:txBody>
      </p:sp>
    </p:spTree>
    <p:extLst>
      <p:ext uri="{BB962C8B-B14F-4D97-AF65-F5344CB8AC3E}">
        <p14:creationId xmlns:p14="http://schemas.microsoft.com/office/powerpoint/2010/main" val="24671833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33DEB2B5-919B-495A-B649-0FAD3296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82B41-FB18-4075-BC56-12CE4134CBD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C830EC7-5DCF-4C1C-BB62-29B343684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023" y="155458"/>
            <a:ext cx="7771993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Biophysical function of </a:t>
            </a:r>
            <a:r>
              <a:rPr lang="cs-CZ" altLang="cs-CZ" sz="4000" dirty="0" err="1">
                <a:solidFill>
                  <a:srgbClr val="0000DC"/>
                </a:solidFill>
              </a:rPr>
              <a:t>the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  <a:r>
              <a:rPr lang="en-GB" altLang="cs-CZ" sz="4000" dirty="0">
                <a:solidFill>
                  <a:srgbClr val="0000DC"/>
                </a:solidFill>
              </a:rPr>
              <a:t>ear</a:t>
            </a:r>
            <a:br>
              <a:rPr lang="en-GB" altLang="cs-CZ" sz="4000" dirty="0">
                <a:solidFill>
                  <a:schemeClr val="tx1"/>
                </a:solidFill>
              </a:rPr>
            </a:br>
            <a:r>
              <a:rPr lang="en-GB" altLang="cs-CZ" sz="2400" dirty="0">
                <a:solidFill>
                  <a:schemeClr val="tx1"/>
                </a:solidFill>
              </a:rPr>
              <a:t>The ear consists of outer, m</a:t>
            </a:r>
            <a:r>
              <a:rPr lang="cs-CZ" altLang="cs-CZ" sz="2400" dirty="0">
                <a:solidFill>
                  <a:schemeClr val="tx1"/>
                </a:solidFill>
              </a:rPr>
              <a:t>i</a:t>
            </a:r>
            <a:r>
              <a:rPr lang="en-GB" altLang="cs-CZ" sz="2400" dirty="0" err="1">
                <a:solidFill>
                  <a:schemeClr val="tx1"/>
                </a:solidFill>
              </a:rPr>
              <a:t>ddle</a:t>
            </a:r>
            <a:r>
              <a:rPr lang="en-GB" altLang="cs-CZ" sz="2400" dirty="0">
                <a:solidFill>
                  <a:schemeClr val="tx1"/>
                </a:solidFill>
              </a:rPr>
              <a:t> and inner ear.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BAD289-5BD1-43D7-B05F-D1A7315D2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445" y="1298050"/>
            <a:ext cx="10630893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Transmission of </a:t>
            </a:r>
            <a:r>
              <a:rPr lang="cs-CZ" altLang="cs-CZ" sz="2000" dirty="0" err="1"/>
              <a:t>sounds</a:t>
            </a:r>
            <a:r>
              <a:rPr lang="cs-CZ" altLang="cs-CZ" sz="2000" dirty="0"/>
              <a:t> </a:t>
            </a:r>
            <a:r>
              <a:rPr lang="en-GB" altLang="cs-CZ" sz="2000" dirty="0"/>
              <a:t>into inner ear is </a:t>
            </a:r>
            <a:r>
              <a:rPr lang="cs-CZ" altLang="cs-CZ" sz="2000" dirty="0"/>
              <a:t>done</a:t>
            </a:r>
            <a:r>
              <a:rPr lang="en-GB" altLang="cs-CZ" sz="2000" dirty="0"/>
              <a:t> by outer and middle ear.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Outer ear: auricle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ear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pinna</a:t>
            </a:r>
            <a:r>
              <a:rPr lang="cs-CZ" altLang="cs-CZ" sz="2000" dirty="0"/>
              <a:t>) </a:t>
            </a:r>
            <a:r>
              <a:rPr lang="en-GB" altLang="cs-CZ" sz="2000" dirty="0"/>
              <a:t>and external auditory canal. Optimally audible sounds come frontally under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GB" altLang="cs-CZ" sz="2000" dirty="0"/>
              <a:t>angle of about 15</a:t>
            </a:r>
            <a:r>
              <a:rPr lang="en-GB" altLang="cs-CZ" sz="2000" dirty="0">
                <a:sym typeface="Symbol" panose="05050102010706020507" pitchFamily="18" charset="2"/>
              </a:rPr>
              <a:t></a:t>
            </a:r>
            <a:r>
              <a:rPr lang="en-GB" altLang="cs-CZ" sz="2000" dirty="0"/>
              <a:t> measured away the ear axis</a:t>
            </a:r>
            <a:r>
              <a:rPr lang="en-GB" altLang="cs-CZ" sz="2000" i="1" dirty="0"/>
              <a:t>.</a:t>
            </a:r>
            <a:r>
              <a:rPr lang="en-GB" altLang="cs-CZ" sz="2000" dirty="0"/>
              <a:t> </a:t>
            </a:r>
            <a:endParaRPr lang="en-GB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Auditory canal is a resonator. </a:t>
            </a:r>
            <a:r>
              <a:rPr lang="en-GB" altLang="cs-CZ" sz="2000" dirty="0"/>
              <a:t>It amplifies the frequencies </a:t>
            </a:r>
            <a:br>
              <a:rPr lang="en-GB" altLang="cs-CZ" sz="2000" dirty="0"/>
            </a:br>
            <a:r>
              <a:rPr lang="en-GB" altLang="cs-CZ" sz="2000" dirty="0"/>
              <a:t>2-6 kHz with maximum in range of 3-4 kHz, (+12 dB). The canal closure impairs the hearing by 40 - 60 </a:t>
            </a:r>
            <a:r>
              <a:rPr lang="en-GB" altLang="cs-CZ" sz="2000" dirty="0" err="1"/>
              <a:t>dB.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Middle ear consists of the ear-drum (</a:t>
            </a:r>
            <a:r>
              <a:rPr lang="en-US" altLang="cs-CZ" sz="2000" dirty="0">
                <a:cs typeface="Arial" panose="020B0604020202020204" pitchFamily="34" charset="0"/>
              </a:rPr>
              <a:t>~</a:t>
            </a:r>
            <a:r>
              <a:rPr lang="en-GB" altLang="cs-CZ" sz="2000" dirty="0"/>
              <a:t> 60 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) and the ossicles –</a:t>
            </a:r>
            <a:r>
              <a:rPr lang="en-GB" altLang="cs-CZ" sz="2000" i="1" dirty="0"/>
              <a:t> </a:t>
            </a:r>
            <a:r>
              <a:rPr lang="en-GB" altLang="cs-CZ" sz="2000" i="1" dirty="0" err="1"/>
              <a:t>maleus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hammer</a:t>
            </a:r>
            <a:r>
              <a:rPr lang="cs-CZ" altLang="cs-CZ" sz="2000" i="1" dirty="0"/>
              <a:t>)</a:t>
            </a:r>
            <a:r>
              <a:rPr lang="en-GB" altLang="cs-CZ" sz="2000" dirty="0"/>
              <a:t>,</a:t>
            </a:r>
            <a:r>
              <a:rPr lang="en-GB" altLang="cs-CZ" sz="2000" i="1" dirty="0"/>
              <a:t> incus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anvil</a:t>
            </a:r>
            <a:r>
              <a:rPr lang="cs-CZ" altLang="cs-CZ" sz="2000" i="1" dirty="0"/>
              <a:t>)</a:t>
            </a:r>
            <a:r>
              <a:rPr lang="en-GB" altLang="cs-CZ" sz="2000" dirty="0"/>
              <a:t> and </a:t>
            </a:r>
            <a:r>
              <a:rPr lang="en-GB" altLang="cs-CZ" sz="2000" i="1" dirty="0"/>
              <a:t>stapes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stirrup</a:t>
            </a:r>
            <a:r>
              <a:rPr lang="cs-CZ" altLang="cs-CZ" sz="2000" i="1" dirty="0"/>
              <a:t>)</a:t>
            </a:r>
            <a:r>
              <a:rPr lang="en-GB" altLang="cs-CZ" sz="2000" dirty="0"/>
              <a:t>.</a:t>
            </a:r>
            <a:r>
              <a:rPr lang="en-GB" altLang="cs-CZ" sz="2000" i="1" dirty="0"/>
              <a:t> Manubrium </a:t>
            </a:r>
            <a:r>
              <a:rPr lang="en-GB" altLang="cs-CZ" sz="2000" i="1" dirty="0" err="1"/>
              <a:t>malei</a:t>
            </a:r>
            <a:r>
              <a:rPr lang="en-GB" altLang="cs-CZ" sz="2000" dirty="0"/>
              <a:t> is connected with drum,</a:t>
            </a:r>
            <a:r>
              <a:rPr lang="en-GB" altLang="cs-CZ" sz="2000" i="1" dirty="0"/>
              <a:t> stapes</a:t>
            </a:r>
            <a:r>
              <a:rPr lang="en-GB" altLang="cs-CZ" sz="2000" dirty="0"/>
              <a:t> with</a:t>
            </a:r>
            <a:r>
              <a:rPr lang="en-GB" altLang="cs-CZ" sz="2000" i="1" dirty="0"/>
              <a:t> foramen </a:t>
            </a:r>
            <a:r>
              <a:rPr lang="en-GB" altLang="cs-CZ" sz="2000" i="1" dirty="0" err="1"/>
              <a:t>ovale</a:t>
            </a:r>
            <a:r>
              <a:rPr lang="en-GB" altLang="cs-CZ" sz="2000" dirty="0"/>
              <a:t> (3 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).</a:t>
            </a:r>
            <a:r>
              <a:rPr lang="en-GB" altLang="cs-CZ" sz="2000" b="1" dirty="0"/>
              <a:t> Eustachian tube </a:t>
            </a:r>
            <a:r>
              <a:rPr lang="en-GB" altLang="cs-CZ" sz="2000" dirty="0"/>
              <a:t>equalises the pressures on both sides of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GB" altLang="cs-CZ" sz="2000" dirty="0"/>
              <a:t>drum.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 </a:t>
            </a:r>
            <a:r>
              <a:rPr lang="en-GB" altLang="cs-CZ" sz="2000" b="1" dirty="0"/>
              <a:t>large difference of acoustic impedance of the air</a:t>
            </a:r>
            <a:r>
              <a:rPr lang="en-GB" altLang="cs-CZ" sz="2000" dirty="0"/>
              <a:t> (3</a:t>
            </a:r>
            <a:r>
              <a:rPr lang="cs-CZ" altLang="cs-CZ" sz="2000" dirty="0"/>
              <a:t>.</a:t>
            </a:r>
            <a:r>
              <a:rPr lang="en-GB" altLang="cs-CZ" sz="2000" dirty="0"/>
              <a:t>9 kPa.s.m</a:t>
            </a:r>
            <a:r>
              <a:rPr lang="en-GB" altLang="cs-CZ" sz="2000" baseline="30000" dirty="0"/>
              <a:t>-1</a:t>
            </a:r>
            <a:r>
              <a:rPr lang="en-GB" altLang="cs-CZ" sz="2000" dirty="0"/>
              <a:t>) </a:t>
            </a:r>
            <a:r>
              <a:rPr lang="en-GB" altLang="cs-CZ" sz="2000" b="1" dirty="0"/>
              <a:t>and the liquid in inner ear</a:t>
            </a:r>
            <a:r>
              <a:rPr lang="en-GB" altLang="cs-CZ" sz="2000" dirty="0"/>
              <a:t> (15 700 kPa.s.m</a:t>
            </a:r>
            <a:r>
              <a:rPr lang="en-GB" altLang="cs-CZ" sz="2000" baseline="30000" dirty="0"/>
              <a:t>-1</a:t>
            </a:r>
            <a:r>
              <a:rPr lang="en-GB" altLang="cs-CZ" sz="2000" dirty="0"/>
              <a:t>) </a:t>
            </a:r>
            <a:r>
              <a:rPr lang="en-GB" altLang="cs-CZ" sz="2000" b="1" dirty="0"/>
              <a:t>would lead to large intensity loss</a:t>
            </a:r>
            <a:r>
              <a:rPr lang="en-GB" altLang="cs-CZ" sz="2000" dirty="0"/>
              <a:t> (about 30 dB). It is compensated by the ratio of mentioned areas and by the change of amplitude and pressure of acoustic waves (sound waves of the same intensity ha</a:t>
            </a:r>
            <a:r>
              <a:rPr lang="cs-CZ" altLang="cs-CZ" sz="2000" dirty="0"/>
              <a:t>ve</a:t>
            </a:r>
            <a:r>
              <a:rPr lang="en-GB" altLang="cs-CZ" sz="2000" dirty="0"/>
              <a:t> large amplitude</a:t>
            </a:r>
            <a:r>
              <a:rPr lang="cs-CZ" altLang="cs-CZ" sz="2000" dirty="0"/>
              <a:t>s</a:t>
            </a:r>
            <a:r>
              <a:rPr lang="en-GB" altLang="cs-CZ" sz="2000" dirty="0"/>
              <a:t> and low pressure in the air, small amplitude</a:t>
            </a:r>
            <a:r>
              <a:rPr lang="cs-CZ" altLang="cs-CZ" sz="2000" dirty="0"/>
              <a:t>s</a:t>
            </a:r>
            <a:r>
              <a:rPr lang="en-GB" altLang="cs-CZ" sz="2000" dirty="0"/>
              <a:t> and high pressure in a liquid).</a:t>
            </a:r>
            <a:r>
              <a:rPr lang="cs-CZ" altLang="cs-CZ" sz="2000" dirty="0"/>
              <a:t> </a:t>
            </a:r>
            <a:r>
              <a:rPr lang="en-GB" altLang="cs-CZ" sz="2000" dirty="0"/>
              <a:t>Transmission of acoustic oscillations from the drum to the smaller area of</a:t>
            </a:r>
            <a:r>
              <a:rPr lang="en-GB" altLang="cs-CZ" sz="2000" i="1" dirty="0"/>
              <a:t> </a:t>
            </a:r>
            <a:r>
              <a:rPr lang="en-GB" altLang="cs-CZ" sz="2000" dirty="0"/>
              <a:t>oval foramen </a:t>
            </a:r>
            <a:r>
              <a:rPr lang="en-GB" altLang="cs-CZ" sz="2000" b="1" dirty="0"/>
              <a:t>increases pressure 20x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432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7984063C-0C13-4D6C-9388-BF1E2E5D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4C254F-94F9-4817-B1FA-DFDF0406B43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F6DAA7E9-7C89-4E4F-AB52-95C11CCE4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822" y="346202"/>
            <a:ext cx="6439231" cy="647712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Lever system of ossicles</a:t>
            </a:r>
            <a:r>
              <a:rPr lang="en-GB" altLang="cs-CZ" sz="5400" b="1" dirty="0">
                <a:solidFill>
                  <a:srgbClr val="0000DC"/>
                </a:solidFill>
              </a:rPr>
              <a:t> </a:t>
            </a:r>
            <a:endParaRPr lang="cs-CZ" altLang="cs-CZ" sz="2400" b="1" dirty="0">
              <a:solidFill>
                <a:srgbClr val="0000DC"/>
              </a:solidFill>
            </a:endParaRPr>
          </a:p>
        </p:txBody>
      </p:sp>
      <p:sp>
        <p:nvSpPr>
          <p:cNvPr id="36868" name="Text Box 7">
            <a:extLst>
              <a:ext uri="{FF2B5EF4-FFF2-40B4-BE49-F238E27FC236}">
                <a16:creationId xmlns:a16="http://schemas.microsoft.com/office/drawing/2014/main" id="{161BE531-FADA-472A-8CF9-021E269F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916" y="4819667"/>
            <a:ext cx="5328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 dirty="0"/>
              <a:t>Protection against strong sounds:</a:t>
            </a:r>
            <a:r>
              <a:rPr lang="en-GB" altLang="cs-CZ" sz="2000" dirty="0"/>
              <a:t> Elastic connection of ossicles and reflex</a:t>
            </a:r>
            <a:r>
              <a:rPr lang="cs-CZ" altLang="cs-CZ" sz="2000" dirty="0"/>
              <a:t>es</a:t>
            </a:r>
            <a:r>
              <a:rPr lang="en-GB" altLang="cs-CZ" sz="2000" dirty="0"/>
              <a:t> of muscles (</a:t>
            </a:r>
            <a:r>
              <a:rPr lang="en-GB" altLang="cs-CZ" sz="2000" i="1" dirty="0"/>
              <a:t>m</a:t>
            </a:r>
            <a:r>
              <a:rPr lang="cs-CZ" altLang="cs-CZ" sz="2000" i="1" dirty="0"/>
              <a:t>m</a:t>
            </a:r>
            <a:r>
              <a:rPr lang="en-GB" altLang="cs-CZ" sz="2000" i="1" dirty="0"/>
              <a:t>. stapedius, tensor tympani</a:t>
            </a:r>
            <a:r>
              <a:rPr lang="en-GB" altLang="cs-CZ" sz="2000" dirty="0"/>
              <a:t>)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en-GB" altLang="cs-CZ" sz="2000" dirty="0"/>
              <a:t>attenuate </a:t>
            </a:r>
            <a:r>
              <a:rPr lang="cs-CZ" altLang="cs-CZ" sz="2000" dirty="0" err="1"/>
              <a:t>hearing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en-GB" altLang="cs-CZ" sz="2000" dirty="0"/>
              <a:t>strong sounds by 15 </a:t>
            </a:r>
            <a:r>
              <a:rPr lang="en-GB" altLang="cs-CZ" sz="2000" dirty="0" err="1"/>
              <a:t>dB.</a:t>
            </a:r>
            <a:endParaRPr lang="cs-CZ" altLang="cs-CZ" sz="2000" dirty="0"/>
          </a:p>
        </p:txBody>
      </p:sp>
      <p:graphicFrame>
        <p:nvGraphicFramePr>
          <p:cNvPr id="36869" name="Object 11">
            <a:extLst>
              <a:ext uri="{FF2B5EF4-FFF2-40B4-BE49-F238E27FC236}">
                <a16:creationId xmlns:a16="http://schemas.microsoft.com/office/drawing/2014/main" id="{C0BEBFE5-350C-4AD2-9870-D1E74D676B0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2347984"/>
              </p:ext>
            </p:extLst>
          </p:nvPr>
        </p:nvGraphicFramePr>
        <p:xfrm>
          <a:off x="1377261" y="1111817"/>
          <a:ext cx="637222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5361905" imgH="2542857" progId="Paint.Picture">
                  <p:embed/>
                </p:oleObj>
              </mc:Choice>
              <mc:Fallback>
                <p:oleObj name="Rastrový obrázek" r:id="rId3" imgW="5361905" imgH="2542857" progId="Paint.Picture">
                  <p:embed/>
                  <p:pic>
                    <p:nvPicPr>
                      <p:cNvPr id="36869" name="Object 11">
                        <a:extLst>
                          <a:ext uri="{FF2B5EF4-FFF2-40B4-BE49-F238E27FC236}">
                            <a16:creationId xmlns:a16="http://schemas.microsoft.com/office/drawing/2014/main" id="{C0BEBFE5-350C-4AD2-9870-D1E74D676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261" y="1111817"/>
                        <a:ext cx="637222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9" descr="tt">
            <a:extLst>
              <a:ext uri="{FF2B5EF4-FFF2-40B4-BE49-F238E27FC236}">
                <a16:creationId xmlns:a16="http://schemas.microsoft.com/office/drawing/2014/main" id="{D604FA0A-FE00-4380-B7BC-00FB8941CE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4797425"/>
            <a:ext cx="3022600" cy="1841500"/>
          </a:xfrm>
          <a:noFill/>
        </p:spPr>
      </p:pic>
      <p:sp>
        <p:nvSpPr>
          <p:cNvPr id="36871" name="Text Box 12">
            <a:extLst>
              <a:ext uri="{FF2B5EF4-FFF2-40B4-BE49-F238E27FC236}">
                <a16:creationId xmlns:a16="http://schemas.microsoft.com/office/drawing/2014/main" id="{F0A1CE2B-EFFE-4F61-97BE-7DE4684A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6" y="1689509"/>
            <a:ext cx="25749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/>
              <a:t>Maleus</a:t>
            </a:r>
            <a:r>
              <a:rPr lang="en-GB" altLang="cs-CZ" sz="2000" dirty="0"/>
              <a:t> and incus form an unequal lever (force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acting</a:t>
            </a:r>
            <a:r>
              <a:rPr lang="cs-CZ" altLang="cs-CZ" sz="2000" dirty="0"/>
              <a:t> on </a:t>
            </a:r>
            <a:r>
              <a:rPr lang="cs-CZ" altLang="cs-CZ" sz="2000" dirty="0" err="1"/>
              <a:t>stapes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oval </a:t>
            </a:r>
            <a:r>
              <a:rPr lang="cs-CZ" altLang="cs-CZ" sz="2000" dirty="0" err="1"/>
              <a:t>window</a:t>
            </a:r>
            <a:r>
              <a:rPr lang="en-GB" altLang="cs-CZ" sz="2000" dirty="0"/>
              <a:t> increases 1</a:t>
            </a:r>
            <a:r>
              <a:rPr lang="cs-CZ" altLang="cs-CZ" sz="2000" dirty="0"/>
              <a:t>.</a:t>
            </a:r>
            <a:r>
              <a:rPr lang="en-GB" altLang="cs-CZ" sz="2000" dirty="0"/>
              <a:t>3</a:t>
            </a:r>
            <a:r>
              <a:rPr lang="cs-CZ" altLang="cs-CZ" sz="2000" dirty="0"/>
              <a:t>-</a:t>
            </a:r>
            <a:r>
              <a:rPr lang="cs-CZ" altLang="cs-CZ" sz="2000" dirty="0" err="1"/>
              <a:t>times</a:t>
            </a:r>
            <a:r>
              <a:rPr lang="en-GB" altLang="cs-CZ" sz="2000" dirty="0"/>
              <a:t>). 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04942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FE575AC6-47DB-4673-836D-41720092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0BB08-857B-48B1-B271-40D4F6D17A8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A9CD05D-3D6C-41B8-BA72-D18F85146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3600">
                <a:solidFill>
                  <a:schemeClr val="tx1"/>
                </a:solidFill>
              </a:rPr>
              <a:t>Mechanism of reception of acoustic signals</a:t>
            </a:r>
            <a:endParaRPr lang="cs-CZ" altLang="cs-CZ" sz="3600">
              <a:solidFill>
                <a:schemeClr val="tx1"/>
              </a:solidFill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FD3BBD3-5C64-4E84-BF63-FAC07B0D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665" y="1600200"/>
            <a:ext cx="9796007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inner ear is inside the petrous bone and contains the receptors of auditory and vestibular analyser.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auditory part is formed by a spiral, 35 mm long bone canal</a:t>
            </a:r>
            <a:r>
              <a:rPr lang="en-GB" altLang="cs-CZ" sz="2400" b="1" dirty="0"/>
              <a:t> -</a:t>
            </a:r>
            <a:r>
              <a:rPr lang="en-GB" altLang="cs-CZ" sz="2400" b="1" i="1" dirty="0"/>
              <a:t> the cochlea</a:t>
            </a:r>
            <a:r>
              <a:rPr lang="en-GB" altLang="cs-CZ" sz="2400" b="1" dirty="0"/>
              <a:t>. </a:t>
            </a:r>
            <a:r>
              <a:rPr lang="en-GB" altLang="cs-CZ" sz="2400" dirty="0"/>
              <a:t>The basis of cochlea is separated from the middle ear cavity by a septum with two foramina.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oval foramen is connected with stapes, the circular one is free.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Cochlea is divided into two parts by longitudinal osseous</a:t>
            </a:r>
            <a:r>
              <a:rPr lang="en-GB" altLang="cs-CZ" sz="2400" i="1" dirty="0"/>
              <a:t> lamina spiralis</a:t>
            </a:r>
            <a:r>
              <a:rPr lang="en-GB" altLang="cs-CZ" sz="2400" dirty="0"/>
              <a:t> and elastic</a:t>
            </a:r>
            <a:r>
              <a:rPr lang="en-GB" altLang="cs-CZ" sz="2400" i="1" dirty="0"/>
              <a:t> </a:t>
            </a:r>
            <a:r>
              <a:rPr lang="en-GB" altLang="cs-CZ" sz="2400" i="1" dirty="0" err="1"/>
              <a:t>membrana</a:t>
            </a:r>
            <a:r>
              <a:rPr lang="en-GB" altLang="cs-CZ" sz="2400" i="1" dirty="0"/>
              <a:t> </a:t>
            </a:r>
            <a:r>
              <a:rPr lang="en-GB" altLang="cs-CZ" sz="2400" i="1" dirty="0" err="1"/>
              <a:t>basilaris</a:t>
            </a:r>
            <a:r>
              <a:rPr lang="en-GB" altLang="cs-CZ" sz="2400" dirty="0"/>
              <a:t>. </a:t>
            </a:r>
            <a:r>
              <a:rPr lang="en-GB" altLang="cs-CZ" sz="2400" i="1" dirty="0"/>
              <a:t>Lamina spiralis</a:t>
            </a:r>
            <a:r>
              <a:rPr lang="en-GB" altLang="cs-CZ" sz="2400" dirty="0"/>
              <a:t> is broadest at the basis of cochlea, where the basilar membrane is narrow</a:t>
            </a:r>
            <a:r>
              <a:rPr lang="cs-CZ" altLang="cs-CZ" sz="2400" dirty="0" err="1"/>
              <a:t>est</a:t>
            </a:r>
            <a:r>
              <a:rPr lang="en-GB" altLang="cs-CZ" sz="2400" dirty="0"/>
              <a:t>, about 0</a:t>
            </a:r>
            <a:r>
              <a:rPr lang="cs-CZ" altLang="cs-CZ" sz="2400" dirty="0"/>
              <a:t>.</a:t>
            </a:r>
            <a:r>
              <a:rPr lang="en-GB" altLang="cs-CZ" sz="2400" dirty="0"/>
              <a:t>04  mm (0</a:t>
            </a:r>
            <a:r>
              <a:rPr lang="cs-CZ" altLang="cs-CZ" sz="2400" dirty="0"/>
              <a:t>.</a:t>
            </a:r>
            <a:r>
              <a:rPr lang="en-GB" altLang="cs-CZ" sz="2400" dirty="0"/>
              <a:t>5 mm at the top of cochlea).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</a:t>
            </a:r>
            <a:r>
              <a:rPr lang="en-GB" altLang="cs-CZ" sz="2400" i="1" dirty="0"/>
              <a:t>helicotrema</a:t>
            </a:r>
            <a:r>
              <a:rPr lang="en-GB" altLang="cs-CZ" sz="2400" dirty="0"/>
              <a:t> connects the space above (</a:t>
            </a:r>
            <a:r>
              <a:rPr lang="en-GB" altLang="cs-CZ" sz="2400" i="1" dirty="0" err="1"/>
              <a:t>scala</a:t>
            </a:r>
            <a:r>
              <a:rPr lang="en-GB" altLang="cs-CZ" sz="2400" i="1" dirty="0"/>
              <a:t> vestibuli</a:t>
            </a:r>
            <a:r>
              <a:rPr lang="en-GB" altLang="cs-CZ" sz="2400" dirty="0"/>
              <a:t>) and below the basilar membrane (</a:t>
            </a:r>
            <a:r>
              <a:rPr lang="en-GB" altLang="cs-CZ" sz="2400" i="1" dirty="0" err="1"/>
              <a:t>scala</a:t>
            </a:r>
            <a:r>
              <a:rPr lang="en-GB" altLang="cs-CZ" sz="2400" i="1" dirty="0"/>
              <a:t> tympani)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7726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57D28FE5-401E-4A83-AE53-2E4D89A2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4372A-1499-410B-8B15-71AD4D4267F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32B0D93-45F9-416D-AB68-B82409F0B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28" y="308058"/>
            <a:ext cx="23749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Organ of Corti</a:t>
            </a:r>
          </a:p>
        </p:txBody>
      </p:sp>
      <p:pic>
        <p:nvPicPr>
          <p:cNvPr id="40964" name="Picture 11" descr="orgcorti2">
            <a:extLst>
              <a:ext uri="{FF2B5EF4-FFF2-40B4-BE49-F238E27FC236}">
                <a16:creationId xmlns:a16="http://schemas.microsoft.com/office/drawing/2014/main" id="{D6C7FB21-B899-4B00-B0A2-D43AC236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88913"/>
            <a:ext cx="640873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2">
            <a:extLst>
              <a:ext uri="{FF2B5EF4-FFF2-40B4-BE49-F238E27FC236}">
                <a16:creationId xmlns:a16="http://schemas.microsoft.com/office/drawing/2014/main" id="{8B99BA41-AB40-4744-94DE-95FFF47E1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989138"/>
            <a:ext cx="2305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http://www.sfu.ca/~saunders/l33098/Ear.f/corti.html</a:t>
            </a:r>
          </a:p>
        </p:txBody>
      </p:sp>
      <p:sp>
        <p:nvSpPr>
          <p:cNvPr id="40966" name="Text Box 13">
            <a:extLst>
              <a:ext uri="{FF2B5EF4-FFF2-40B4-BE49-F238E27FC236}">
                <a16:creationId xmlns:a16="http://schemas.microsoft.com/office/drawing/2014/main" id="{DA5D2EDA-39FC-4F6D-828E-276B6A25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3357564"/>
            <a:ext cx="9366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Lamina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spiralis</a:t>
            </a:r>
            <a:endParaRPr lang="en-GB" altLang="cs-CZ" sz="1600"/>
          </a:p>
        </p:txBody>
      </p:sp>
      <p:sp>
        <p:nvSpPr>
          <p:cNvPr id="40967" name="Line 14">
            <a:extLst>
              <a:ext uri="{FF2B5EF4-FFF2-40B4-BE49-F238E27FC236}">
                <a16:creationId xmlns:a16="http://schemas.microsoft.com/office/drawing/2014/main" id="{8DBAB4AC-6E7B-45A1-92E6-4EFCA66CE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0" y="2420938"/>
            <a:ext cx="503238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119615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>
            <a:extLst>
              <a:ext uri="{FF2B5EF4-FFF2-40B4-BE49-F238E27FC236}">
                <a16:creationId xmlns:a16="http://schemas.microsoft.com/office/drawing/2014/main" id="{70AA5599-2540-45B5-B53F-2841850E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1519A-85CC-4823-8C0F-17537013B07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570CC8-9605-40E5-8B4F-A7E686B5A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Lecture 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14BAB9A-B12A-45BF-90F3-B2988634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General features of sensory perception</a:t>
            </a:r>
          </a:p>
          <a:p>
            <a:pPr eaLnBrk="1" hangingPunct="1"/>
            <a:r>
              <a:rPr lang="en-GB" altLang="cs-CZ"/>
              <a:t>Perception of sound</a:t>
            </a:r>
          </a:p>
          <a:p>
            <a:pPr lvl="1" eaLnBrk="1" hangingPunct="1"/>
            <a:r>
              <a:rPr lang="en-GB" altLang="cs-CZ"/>
              <a:t>Properties of sound</a:t>
            </a:r>
          </a:p>
          <a:p>
            <a:pPr lvl="1" eaLnBrk="1" hangingPunct="1"/>
            <a:r>
              <a:rPr lang="en-GB" altLang="cs-CZ"/>
              <a:t>Biophysical function of the ear</a:t>
            </a:r>
          </a:p>
          <a:p>
            <a:pPr eaLnBrk="1" hangingPunct="1"/>
            <a:r>
              <a:rPr lang="en-GB" altLang="cs-CZ"/>
              <a:t>Biophysical function of the vestibular system</a:t>
            </a:r>
          </a:p>
          <a:p>
            <a:pPr eaLnBrk="1" hangingPunct="1">
              <a:buFontTx/>
              <a:buNone/>
            </a:pPr>
            <a:endParaRPr lang="en-GB" altLang="cs-CZ"/>
          </a:p>
          <a:p>
            <a:pPr eaLnBrk="1" hangingPunct="1"/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97433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BB580A8F-EC60-4C1A-8A9B-4137DAE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00BD4-803A-4CD8-835E-5CD67230F28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A52F77F-77AF-41FF-9B0D-8B787A45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1763" y="274638"/>
            <a:ext cx="2665412" cy="83854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b="0" dirty="0">
                <a:solidFill>
                  <a:schemeClr val="tx1"/>
                </a:solidFill>
              </a:rPr>
              <a:t>www.sickkids.on.ca/auditorysciencelab/ pictures1.asp.</a:t>
            </a:r>
            <a:endParaRPr lang="cs-CZ" altLang="cs-CZ" sz="1600" b="0" dirty="0"/>
          </a:p>
        </p:txBody>
      </p:sp>
      <p:pic>
        <p:nvPicPr>
          <p:cNvPr id="43012" name="Picture 5" descr="Cochturn">
            <a:extLst>
              <a:ext uri="{FF2B5EF4-FFF2-40B4-BE49-F238E27FC236}">
                <a16:creationId xmlns:a16="http://schemas.microsoft.com/office/drawing/2014/main" id="{AD2AB8DF-71B9-4F29-AFB0-877C7AAD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972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aircells">
            <a:extLst>
              <a:ext uri="{FF2B5EF4-FFF2-40B4-BE49-F238E27FC236}">
                <a16:creationId xmlns:a16="http://schemas.microsoft.com/office/drawing/2014/main" id="{95F0BC8E-06B8-4D63-A1EE-4B104A3F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05050"/>
            <a:ext cx="51482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8">
            <a:extLst>
              <a:ext uri="{FF2B5EF4-FFF2-40B4-BE49-F238E27FC236}">
                <a16:creationId xmlns:a16="http://schemas.microsoft.com/office/drawing/2014/main" id="{9A67E7D8-BABA-48E3-8149-430ED519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65626"/>
            <a:ext cx="4140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/>
              <a:t>Pictures obtained from SEM. Organ of Corti with rows of </a:t>
            </a:r>
            <a:r>
              <a:rPr lang="cs-CZ" altLang="cs-CZ" sz="2000"/>
              <a:t>hair-</a:t>
            </a:r>
            <a:r>
              <a:rPr lang="en-GB" altLang="cs-CZ" sz="2000"/>
              <a:t>cells. Above general view after removal of vestibular (Reissner)  and tectorial membrane. Right a detail of </a:t>
            </a:r>
            <a:r>
              <a:rPr lang="cs-CZ" altLang="cs-CZ" sz="2000"/>
              <a:t>hair-</a:t>
            </a:r>
            <a:r>
              <a:rPr lang="en-GB" altLang="cs-CZ" sz="2000"/>
              <a:t>cells.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B337CF8-085E-4F3D-B07F-D4C2EE552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94E99470-5223-4955-8164-7E8640AA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7BF218-851E-4D70-A83C-E190B9BF7FB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1B5B92F-24BD-466A-B4EC-1D733DFEA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6526"/>
            <a:ext cx="3807350" cy="771525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Organ of Corti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4E1EAB1-E2BE-4BDB-9970-8FB650568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079" y="880788"/>
            <a:ext cx="10241280" cy="5818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Perilymph </a:t>
            </a:r>
            <a:r>
              <a:rPr lang="en-GB" altLang="cs-CZ" sz="2200" dirty="0"/>
              <a:t>- ionic composition like liquor, but it has 2x more proteins.</a:t>
            </a:r>
            <a:r>
              <a:rPr lang="cs-CZ" altLang="cs-CZ" sz="2200" dirty="0"/>
              <a:t> </a:t>
            </a:r>
            <a:r>
              <a:rPr lang="en-GB" altLang="cs-CZ" sz="2200" b="1" dirty="0" err="1"/>
              <a:t>Endolyph</a:t>
            </a:r>
            <a:r>
              <a:rPr lang="en-GB" altLang="cs-CZ" sz="2200" b="1" dirty="0"/>
              <a:t> - </a:t>
            </a:r>
            <a:r>
              <a:rPr lang="en-GB" altLang="cs-CZ" sz="2200" dirty="0"/>
              <a:t>protein content like liquor, but only 1/10 of Na+ ions and 30x more K+ ions - like intracellular liquid.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Sensory cells of </a:t>
            </a:r>
            <a:r>
              <a:rPr lang="en-GB" altLang="cs-CZ" sz="2200" b="1" dirty="0" err="1"/>
              <a:t>Corti's</a:t>
            </a:r>
            <a:r>
              <a:rPr lang="en-GB" altLang="cs-CZ" sz="2200" b="1" dirty="0"/>
              <a:t> organ: hair-cells (inner and outer). </a:t>
            </a:r>
            <a:r>
              <a:rPr lang="en-GB" altLang="cs-CZ" sz="2200" dirty="0"/>
              <a:t>In cochlea there are about 4000 inner and about 20000 outer hair-cells</a:t>
            </a:r>
            <a:r>
              <a:rPr lang="en-GB" altLang="cs-CZ" sz="2200" b="1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sensory hairs (cilia) - </a:t>
            </a:r>
            <a:r>
              <a:rPr lang="en-GB" altLang="cs-CZ" sz="2200" dirty="0"/>
              <a:t>stereocilia, deformed by tectorial membrane</a:t>
            </a:r>
            <a:r>
              <a:rPr lang="cs-CZ" altLang="cs-CZ" sz="2200" dirty="0"/>
              <a:t>. </a:t>
            </a:r>
            <a:r>
              <a:rPr lang="en-GB" altLang="cs-CZ" sz="2200" dirty="0"/>
              <a:t>Bending of hairs</a:t>
            </a:r>
            <a:r>
              <a:rPr lang="en-GB" altLang="cs-CZ" sz="2200" b="1" dirty="0"/>
              <a:t> towards</a:t>
            </a:r>
            <a:r>
              <a:rPr lang="en-GB" altLang="cs-CZ" sz="2200" b="1" i="1" dirty="0"/>
              <a:t> </a:t>
            </a:r>
            <a:r>
              <a:rPr lang="en-GB" altLang="cs-CZ" sz="2200" i="1" dirty="0"/>
              <a:t>lamina spiralis</a:t>
            </a:r>
            <a:r>
              <a:rPr lang="en-GB" altLang="cs-CZ" sz="2200" dirty="0"/>
              <a:t> leads to depolarisation,</a:t>
            </a:r>
            <a:r>
              <a:rPr lang="en-GB" altLang="cs-CZ" sz="2200" b="1" dirty="0"/>
              <a:t> </a:t>
            </a:r>
            <a:r>
              <a:rPr lang="en-GB" altLang="cs-CZ" sz="2200" dirty="0"/>
              <a:t>bending </a:t>
            </a:r>
            <a:r>
              <a:rPr lang="cs-CZ" altLang="cs-CZ" sz="2200" b="1" dirty="0" err="1"/>
              <a:t>away</a:t>
            </a:r>
            <a:r>
              <a:rPr lang="en-GB" altLang="cs-CZ" sz="2200" b="1" dirty="0"/>
              <a:t> </a:t>
            </a:r>
            <a:r>
              <a:rPr lang="en-GB" altLang="cs-CZ" sz="2200" i="1" dirty="0"/>
              <a:t>lamina spiralis</a:t>
            </a:r>
            <a:r>
              <a:rPr lang="en-GB" altLang="cs-CZ" sz="2200" dirty="0"/>
              <a:t> causes hyperpolarisation.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dirty="0"/>
              <a:t>Periodic stimulation of outer cells causes their </a:t>
            </a:r>
            <a:r>
              <a:rPr lang="en-GB" altLang="cs-CZ" sz="2200" b="1" dirty="0"/>
              <a:t>active oscillations </a:t>
            </a:r>
            <a:r>
              <a:rPr lang="en-GB" altLang="cs-CZ" sz="2200" dirty="0"/>
              <a:t>with the same frequency. These oscillations are transmitted through the tectorial membrane to the inner hair cells. Therefore the (sound) oscillations are </a:t>
            </a:r>
            <a:r>
              <a:rPr lang="en-GB" altLang="cs-CZ" sz="2200" b="1" dirty="0"/>
              <a:t>amplified.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dirty="0"/>
              <a:t>About 95% neurons begin on inner cells (20 axons on one inner cell), about 5% neurons begin on outer cells - nerve-endings of 10 outer cells are connected in 1 axon. There are about 25 - 30 </a:t>
            </a:r>
            <a:r>
              <a:rPr lang="cs-CZ" altLang="cs-CZ" sz="2200" dirty="0"/>
              <a:t>000</a:t>
            </a:r>
            <a:r>
              <a:rPr lang="en-GB" altLang="cs-CZ" sz="2200" dirty="0"/>
              <a:t> axons in auditory nerve.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2536841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E4E692E7-2C48-4BF6-8E7B-74C4DDEC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673F08-DF81-453B-BEE6-5913F295A71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93EC442-C975-408E-8D09-211B900BE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20" y="433753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Mechanism of sound perception: </a:t>
            </a:r>
            <a:r>
              <a:rPr lang="en-GB" altLang="cs-CZ" sz="4000" dirty="0" err="1">
                <a:solidFill>
                  <a:srgbClr val="0000DC"/>
                </a:solidFill>
              </a:rPr>
              <a:t>Békésy</a:t>
            </a:r>
            <a:r>
              <a:rPr lang="en-GB" altLang="cs-CZ" sz="4000" dirty="0">
                <a:solidFill>
                  <a:srgbClr val="0000DC"/>
                </a:solidFill>
              </a:rPr>
              <a:t> theory of travelling wave.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4051670-5EE1-4D3F-9AB0-75C684066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584" y="1962346"/>
            <a:ext cx="10316410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 err="1"/>
              <a:t>Békésy</a:t>
            </a:r>
            <a:r>
              <a:rPr lang="en-GB" altLang="cs-CZ" sz="2400" b="1" dirty="0"/>
              <a:t> theory </a:t>
            </a:r>
            <a:r>
              <a:rPr lang="en-GB" altLang="cs-CZ" sz="2400" dirty="0"/>
              <a:t>of travelling wave</a:t>
            </a:r>
            <a:r>
              <a:rPr lang="cs-CZ" altLang="cs-CZ" sz="2400" dirty="0"/>
              <a:t>:</a:t>
            </a:r>
            <a:r>
              <a:rPr lang="en-GB" altLang="cs-CZ" sz="2400" dirty="0"/>
              <a:t> Sound brings the basilar membrane into oscillations, and the region of maximum oscillation shifts with increasing frequency from the top to the basis of cochlea.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receptor system in cochlea performs probably a preliminary frequency analysis. The further processing is done in cerebral auditory centres.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Sound comes to the receptor</a:t>
            </a:r>
            <a:r>
              <a:rPr lang="cs-CZ" altLang="cs-CZ" sz="2400" b="1" dirty="0"/>
              <a:t>s</a:t>
            </a:r>
            <a:r>
              <a:rPr lang="en-GB" altLang="cs-CZ" sz="2400" b="1" dirty="0"/>
              <a:t> in three ways: </a:t>
            </a:r>
            <a:r>
              <a:rPr lang="cs-CZ" altLang="cs-CZ" sz="2400" b="1" dirty="0"/>
              <a:t>air</a:t>
            </a:r>
            <a:r>
              <a:rPr lang="en-GB" altLang="cs-CZ" sz="2400" dirty="0"/>
              <a:t> (main), </a:t>
            </a:r>
            <a:r>
              <a:rPr lang="cs-CZ" altLang="cs-CZ" sz="2400" b="1" dirty="0"/>
              <a:t>bone</a:t>
            </a:r>
            <a:r>
              <a:rPr lang="en-GB" altLang="cs-CZ" sz="2400" dirty="0"/>
              <a:t> (the hearing threshold is by about 40 dB higher) and </a:t>
            </a:r>
            <a:r>
              <a:rPr lang="en-GB" altLang="cs-CZ" sz="2400" b="1" dirty="0"/>
              <a:t>through circular foramen</a:t>
            </a:r>
            <a:r>
              <a:rPr lang="en-GB" altLang="cs-CZ" sz="2400" dirty="0"/>
              <a:t> – </a:t>
            </a:r>
            <a:r>
              <a:rPr lang="cs-CZ" altLang="cs-CZ" sz="2400" dirty="0" err="1"/>
              <a:t>small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importance</a:t>
            </a:r>
            <a:r>
              <a:rPr lang="en-GB" altLang="cs-CZ" sz="2400" dirty="0"/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091838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C4E883E1-8014-46AE-849E-C57A06EC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38CE9-67A3-462B-A788-2D0145F48AD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1310DB3-96F4-4220-B63D-0267BC9E8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899" y="354240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Electric phenomena in sound reception: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96D6933-29EF-40C6-A4B0-C6B5CD417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6835" y="1306003"/>
            <a:ext cx="10432111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Perilymph and endolymph differ in content of K</a:t>
            </a:r>
            <a:r>
              <a:rPr lang="en-GB" altLang="cs-CZ" sz="2000" baseline="30000" dirty="0"/>
              <a:t>+ </a:t>
            </a:r>
            <a:r>
              <a:rPr lang="en-GB" altLang="cs-CZ" sz="2000" dirty="0"/>
              <a:t>and Na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. Endolymph content of K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is near to the intracellular content. The resting potential between endolymph and perilymph equals </a:t>
            </a:r>
            <a:r>
              <a:rPr lang="en-GB" altLang="cs-CZ" sz="2000" b="1" dirty="0"/>
              <a:t>+ 80 mV - </a:t>
            </a:r>
            <a:r>
              <a:rPr lang="en-GB" altLang="cs-CZ" sz="2000" b="1" dirty="0" err="1"/>
              <a:t>endocochlear</a:t>
            </a:r>
            <a:r>
              <a:rPr lang="en-GB" altLang="cs-CZ" sz="2000" b="1" dirty="0"/>
              <a:t> potential.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big hair-cells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 have a negative potential -80 mV against the </a:t>
            </a:r>
            <a:r>
              <a:rPr lang="en-GB" altLang="cs-CZ" sz="2000" dirty="0" err="1"/>
              <a:t>periplymph</a:t>
            </a:r>
            <a:r>
              <a:rPr lang="en-GB" altLang="cs-CZ" sz="2000" dirty="0"/>
              <a:t>. </a:t>
            </a:r>
            <a:r>
              <a:rPr lang="en-GB" altLang="cs-CZ" sz="2000" b="1" dirty="0"/>
              <a:t>The potential difference between the endolymph and hair-cells is about 160 mV.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stimulation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 leads to</a:t>
            </a:r>
            <a:r>
              <a:rPr lang="en-GB" altLang="cs-CZ" sz="2000" b="1" dirty="0"/>
              <a:t> cochlear microphone potential</a:t>
            </a:r>
            <a:r>
              <a:rPr lang="en-GB" altLang="cs-CZ" sz="2000" dirty="0"/>
              <a:t>, which can be measured directly on cochlea or in its close surroundings. At high frequencies</a:t>
            </a:r>
            <a:r>
              <a:rPr lang="cs-CZ" altLang="cs-CZ" sz="2000" dirty="0"/>
              <a:t>,</a:t>
            </a:r>
            <a:r>
              <a:rPr lang="en-GB" altLang="cs-CZ" sz="2000" dirty="0"/>
              <a:t> the maximum of microphone potential shifts to the basis of cochlea, what is in agreement with the theory of travelling wave.</a:t>
            </a:r>
            <a:endParaRPr lang="en-GB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Negative summation potential</a:t>
            </a:r>
            <a:r>
              <a:rPr lang="en-GB" altLang="cs-CZ" sz="2000" dirty="0"/>
              <a:t> is caused by stimulation of inner hair-cells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mechanism of the origin of </a:t>
            </a:r>
            <a:r>
              <a:rPr lang="cs-CZ" altLang="cs-CZ" sz="2000" dirty="0" err="1"/>
              <a:t>final</a:t>
            </a:r>
            <a:r>
              <a:rPr lang="cs-CZ" altLang="cs-CZ" sz="2000" dirty="0"/>
              <a:t> </a:t>
            </a:r>
            <a:r>
              <a:rPr lang="en-GB" altLang="cs-CZ" sz="2000" b="1" dirty="0"/>
              <a:t>action potential</a:t>
            </a:r>
            <a:r>
              <a:rPr lang="en-GB" altLang="cs-CZ" sz="2000" dirty="0"/>
              <a:t> led by auditory nerve is not yet fully explained. We suppose: The cochlear microphone potential and also the negative summation potential take place directly in action potential origin. This potential keeps the receptors in functional state.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404724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6096B28A-4975-44AD-8E1F-7BBFECFB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688751" cy="451576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Otoacoustic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emission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102AFD8-C03A-4295-B3F4-71A198C127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8984" y="1484313"/>
            <a:ext cx="9525166" cy="268217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sz="2400" dirty="0"/>
              <a:t>The inner ear itself is a </a:t>
            </a:r>
            <a:r>
              <a:rPr lang="en-US" altLang="cs-CZ" sz="2400" b="1" dirty="0"/>
              <a:t>source of sound </a:t>
            </a:r>
            <a:r>
              <a:rPr lang="en-US" altLang="cs-CZ" sz="2400" dirty="0"/>
              <a:t>which can appear immediately after external acoustic stimulation or spontaneously. These sounds are very weak – most people do not hear them. They arise by oscillations of outer hair cells at a frequency of 500 – 4500 Hz.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sz="2400" dirty="0"/>
              <a:t>The otoacoustic emission is examined mainly in newborns. If present – hearing is probably normal.</a:t>
            </a: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8CEB6AD9-7415-43EF-9280-1620B501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21581-0480-4B2F-8AE1-E444708E865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1205" name="Picture 2" descr="13905_Figure1">
            <a:extLst>
              <a:ext uri="{FF2B5EF4-FFF2-40B4-BE49-F238E27FC236}">
                <a16:creationId xmlns:a16="http://schemas.microsoft.com/office/drawing/2014/main" id="{31BD59A6-A2BA-432C-8E8C-0F25035D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0" y="4357688"/>
            <a:ext cx="5014388" cy="208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350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3FD61257-1CCC-4442-8034-450CA89B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05835-6E7B-41F1-9CE1-FFA3287740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9E4967B-4CDB-4F1D-A1EA-E7DE8771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007" y="274639"/>
            <a:ext cx="10137913" cy="922337"/>
          </a:xfrm>
        </p:spPr>
        <p:txBody>
          <a:bodyPr/>
          <a:lstStyle/>
          <a:p>
            <a:pPr eaLnBrk="1" hangingPunct="1"/>
            <a:r>
              <a:rPr lang="en-GB" altLang="cs-CZ" sz="4000" dirty="0"/>
              <a:t>Biophysical function of vestibular system</a:t>
            </a:r>
            <a:endParaRPr lang="cs-CZ" altLang="cs-CZ" sz="4000" dirty="0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90837EE-2F8F-4507-80A6-CF345C0A3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446" y="1277703"/>
            <a:ext cx="10559332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Vestibular system</a:t>
            </a:r>
            <a:r>
              <a:rPr lang="en-GB" altLang="cs-CZ" sz="2400" dirty="0"/>
              <a:t> - organ of position and balance sense - placed in the </a:t>
            </a:r>
            <a:r>
              <a:rPr lang="en-GB" altLang="cs-CZ" sz="2400" b="1" dirty="0" err="1"/>
              <a:t>semicurcular</a:t>
            </a:r>
            <a:r>
              <a:rPr lang="en-GB" altLang="cs-CZ" sz="2400" b="1" dirty="0"/>
              <a:t> canals</a:t>
            </a:r>
            <a:r>
              <a:rPr lang="en-GB" altLang="cs-CZ" sz="2400" dirty="0"/>
              <a:t> in petrous bone lying in three mutually perpendicular planes. The canals start in</a:t>
            </a:r>
            <a:r>
              <a:rPr lang="en-GB" altLang="cs-CZ" sz="2400" b="1" dirty="0"/>
              <a:t> utricle</a:t>
            </a:r>
            <a:r>
              <a:rPr lang="en-GB" altLang="cs-CZ" sz="2400" dirty="0"/>
              <a:t>, which is connected with</a:t>
            </a:r>
            <a:r>
              <a:rPr lang="en-GB" altLang="cs-CZ" sz="2400" b="1" dirty="0"/>
              <a:t> sacculus</a:t>
            </a:r>
            <a:r>
              <a:rPr lang="en-GB" altLang="cs-CZ" sz="2400" dirty="0"/>
              <a:t>. Both parts are placed in vestibulum communicating with </a:t>
            </a:r>
            <a:r>
              <a:rPr lang="en-GB" altLang="cs-CZ" sz="2400" i="1" dirty="0"/>
              <a:t>ductus </a:t>
            </a:r>
            <a:r>
              <a:rPr lang="en-GB" altLang="cs-CZ" sz="2400" i="1" dirty="0" err="1"/>
              <a:t>cochlearis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One outlet of each canal is transformed in</a:t>
            </a:r>
            <a:r>
              <a:rPr lang="en-GB" altLang="cs-CZ" sz="2400" b="1" dirty="0"/>
              <a:t> ampulla,</a:t>
            </a:r>
            <a:r>
              <a:rPr lang="en-GB" altLang="cs-CZ" sz="2400" dirty="0"/>
              <a:t> divided by the ampullary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crist</a:t>
            </a:r>
            <a:r>
              <a:rPr lang="en-GB" altLang="cs-CZ" sz="2400" dirty="0"/>
              <a:t> into two parts</a:t>
            </a:r>
            <a:r>
              <a:rPr lang="en-GB" altLang="cs-CZ" sz="2400" b="1" dirty="0"/>
              <a:t>.</a:t>
            </a:r>
            <a:r>
              <a:rPr lang="en-GB" altLang="cs-CZ" sz="2400" dirty="0"/>
              <a:t> </a:t>
            </a:r>
            <a:r>
              <a:rPr lang="en-GB" altLang="cs-CZ" sz="2400" b="1" i="1" dirty="0"/>
              <a:t>Macula utriculi</a:t>
            </a:r>
            <a:r>
              <a:rPr lang="en-GB" altLang="cs-CZ" sz="2400" dirty="0"/>
              <a:t> is in the lower part of utricle</a:t>
            </a:r>
            <a:r>
              <a:rPr lang="en-GB" altLang="cs-CZ" sz="2400" b="1" dirty="0"/>
              <a:t>,</a:t>
            </a:r>
            <a:r>
              <a:rPr lang="en-GB" altLang="cs-CZ" sz="2400" dirty="0"/>
              <a:t> the </a:t>
            </a:r>
            <a:r>
              <a:rPr lang="en-GB" altLang="cs-CZ" sz="2400" b="1" i="1" dirty="0"/>
              <a:t>macula sacculi</a:t>
            </a:r>
            <a:r>
              <a:rPr lang="en-GB" altLang="cs-CZ" sz="2400" dirty="0"/>
              <a:t> in sacculus</a:t>
            </a:r>
            <a:r>
              <a:rPr lang="en-GB" altLang="cs-CZ" sz="2400" b="1" dirty="0"/>
              <a:t>.</a:t>
            </a:r>
            <a:r>
              <a:rPr lang="en-GB" altLang="cs-CZ" sz="2400" dirty="0"/>
              <a:t> The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and ampullae are covered by sensory epithelium composed of </a:t>
            </a:r>
            <a:r>
              <a:rPr lang="en-GB" altLang="cs-CZ" sz="2400" b="1" dirty="0"/>
              <a:t>hair-cells</a:t>
            </a:r>
            <a:r>
              <a:rPr lang="en-GB" altLang="cs-CZ" sz="2400" dirty="0"/>
              <a:t>. There are also gelatinous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cupulae</a:t>
            </a:r>
            <a:r>
              <a:rPr lang="en-GB" altLang="cs-CZ" sz="2400" dirty="0"/>
              <a:t> on ampullary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and the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statoconia</a:t>
            </a:r>
            <a:r>
              <a:rPr lang="en-GB" altLang="cs-CZ" sz="2400" b="1" dirty="0"/>
              <a:t> membranes</a:t>
            </a:r>
            <a:r>
              <a:rPr lang="en-GB" altLang="cs-CZ" sz="2400" dirty="0"/>
              <a:t> in maculae. Their function is to stimulate stereocilia of sensory cells. The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statoconia</a:t>
            </a:r>
            <a:r>
              <a:rPr lang="en-GB" altLang="cs-CZ" sz="2400" b="1" dirty="0"/>
              <a:t> are crystals of CaCO</a:t>
            </a:r>
            <a:r>
              <a:rPr lang="en-GB" altLang="cs-CZ" sz="2400" b="1" baseline="-25000" dirty="0"/>
              <a:t>3</a:t>
            </a:r>
            <a:r>
              <a:rPr lang="en-GB" altLang="cs-CZ" sz="2400" dirty="0"/>
              <a:t> - it increases the mass of gelatinous membranes.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09092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755DFB00-06F1-4984-AB91-92E8791B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0571F-B4E7-44E6-A20B-1557773C98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4D8FA7A-28EB-4AA4-B956-02620208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324362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</a:t>
            </a:r>
            <a:r>
              <a:rPr lang="en-GB" altLang="cs-CZ" sz="2400" b="1" dirty="0" err="1"/>
              <a:t>semicircular</a:t>
            </a:r>
            <a:r>
              <a:rPr lang="en-GB" altLang="cs-CZ" sz="2400" b="1" dirty="0"/>
              <a:t> canals allow analyse the rotational motion of the head.</a:t>
            </a:r>
            <a:r>
              <a:rPr lang="en-GB" altLang="cs-CZ" sz="2400" dirty="0"/>
              <a:t> Receptors of</a:t>
            </a:r>
            <a:r>
              <a:rPr lang="en-GB" altLang="cs-CZ" sz="2400" b="1" dirty="0"/>
              <a:t> ampullary </a:t>
            </a:r>
            <a:r>
              <a:rPr lang="en-GB" altLang="cs-CZ" sz="2400" b="1" dirty="0" err="1"/>
              <a:t>crists</a:t>
            </a:r>
            <a:r>
              <a:rPr lang="en-GB" altLang="cs-CZ" sz="2400" dirty="0"/>
              <a:t> react on angular acceleration. The </a:t>
            </a:r>
            <a:r>
              <a:rPr lang="cs-CZ" altLang="cs-CZ" sz="2400" dirty="0" err="1"/>
              <a:t>cupulas</a:t>
            </a:r>
            <a:r>
              <a:rPr lang="cs-CZ" altLang="cs-CZ" sz="2400" dirty="0"/>
              <a:t> of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work as valves, which </a:t>
            </a:r>
            <a:r>
              <a:rPr lang="cs-CZ" altLang="cs-CZ" sz="2400" dirty="0"/>
              <a:t>are</a:t>
            </a:r>
            <a:r>
              <a:rPr lang="en-GB" altLang="cs-CZ" sz="2400" dirty="0"/>
              <a:t> deflected by streaming endolymph and stimulate the hairs of sensory cells by bending – depolarisation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hyperpolarisation</a:t>
            </a:r>
            <a:r>
              <a:rPr lang="en-GB" altLang="cs-CZ" sz="2400" dirty="0"/>
              <a:t> takes place.</a:t>
            </a:r>
            <a:endParaRPr lang="en-GB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receptors of utricle and sacculus react on linear acceleration and gravitation. </a:t>
            </a:r>
            <a:r>
              <a:rPr lang="en-GB" altLang="cs-CZ" sz="2400" dirty="0"/>
              <a:t>When changing the head position, the membrane with </a:t>
            </a:r>
            <a:r>
              <a:rPr lang="en-GB" altLang="cs-CZ" sz="2400" dirty="0" err="1"/>
              <a:t>statoconia</a:t>
            </a:r>
            <a:r>
              <a:rPr lang="en-GB" altLang="cs-CZ" sz="2400" dirty="0"/>
              <a:t> shifts against hairs of sensory cells - excitation arises. Important for keeping erect position -</a:t>
            </a:r>
            <a:r>
              <a:rPr lang="en-GB" altLang="cs-CZ" sz="2400" b="1" dirty="0"/>
              <a:t> static reflexes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endParaRPr lang="en-GB" altLang="cs-CZ" sz="2400" dirty="0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402CBDB-E3E5-4017-ACD8-1EC217B1A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cs-CZ" sz="4000"/>
              <a:t>Biophysical function of vestibular system</a:t>
            </a:r>
            <a:endParaRPr lang="cs-CZ" altLang="cs-CZ" sz="4000"/>
          </a:p>
        </p:txBody>
      </p:sp>
    </p:spTree>
    <p:extLst>
      <p:ext uri="{BB962C8B-B14F-4D97-AF65-F5344CB8AC3E}">
        <p14:creationId xmlns:p14="http://schemas.microsoft.com/office/powerpoint/2010/main" val="24080045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>
            <a:extLst>
              <a:ext uri="{FF2B5EF4-FFF2-40B4-BE49-F238E27FC236}">
                <a16:creationId xmlns:a16="http://schemas.microsoft.com/office/drawing/2014/main" id="{E22114D0-8BE1-4EBF-A8AD-51AE9C33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4ADA7-982F-4695-8D24-08660785D3C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7E6F799-6C1C-4714-A806-99BB5EBCE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Vestibular</a:t>
            </a:r>
            <a:r>
              <a:rPr lang="cs-CZ" altLang="cs-CZ" sz="4000" dirty="0">
                <a:solidFill>
                  <a:srgbClr val="0000DC"/>
                </a:solidFill>
              </a:rPr>
              <a:t> organ</a:t>
            </a:r>
          </a:p>
        </p:txBody>
      </p:sp>
      <p:pic>
        <p:nvPicPr>
          <p:cNvPr id="56324" name="Picture 5" descr="innerearlabyrinth">
            <a:extLst>
              <a:ext uri="{FF2B5EF4-FFF2-40B4-BE49-F238E27FC236}">
                <a16:creationId xmlns:a16="http://schemas.microsoft.com/office/drawing/2014/main" id="{8FA54E6B-0F88-48B6-BFEB-C2A97223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14" y="1204914"/>
            <a:ext cx="7117675" cy="53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6">
            <a:extLst>
              <a:ext uri="{FF2B5EF4-FFF2-40B4-BE49-F238E27FC236}">
                <a16:creationId xmlns:a16="http://schemas.microsoft.com/office/drawing/2014/main" id="{3A2AE94B-5505-4E57-B541-C9BDA8C8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6165850"/>
            <a:ext cx="568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http://www.driesen.com/innerearlabyrinth.jpg</a:t>
            </a:r>
          </a:p>
        </p:txBody>
      </p:sp>
    </p:spTree>
    <p:extLst>
      <p:ext uri="{BB962C8B-B14F-4D97-AF65-F5344CB8AC3E}">
        <p14:creationId xmlns:p14="http://schemas.microsoft.com/office/powerpoint/2010/main" val="30333634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6">
            <a:extLst>
              <a:ext uri="{FF2B5EF4-FFF2-40B4-BE49-F238E27FC236}">
                <a16:creationId xmlns:a16="http://schemas.microsoft.com/office/drawing/2014/main" id="{8784A029-DC4F-4B21-9094-F034896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18AD96-B9A7-44AC-B286-D7E0B02D2AB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7C47DD1F-CA23-4443-A0BC-BE29C5D11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5638" y="333375"/>
            <a:ext cx="4434080" cy="1143000"/>
          </a:xfrm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0000DC"/>
                </a:solidFill>
              </a:rPr>
              <a:t>Function</a:t>
            </a:r>
            <a:r>
              <a:rPr lang="cs-CZ" altLang="cs-CZ" sz="3200" dirty="0">
                <a:solidFill>
                  <a:srgbClr val="0000DC"/>
                </a:solidFill>
              </a:rPr>
              <a:t> of </a:t>
            </a:r>
            <a:r>
              <a:rPr lang="cs-CZ" altLang="cs-CZ" sz="3200" dirty="0" err="1">
                <a:solidFill>
                  <a:srgbClr val="0000DC"/>
                </a:solidFill>
              </a:rPr>
              <a:t>crists</a:t>
            </a:r>
            <a:r>
              <a:rPr lang="cs-CZ" altLang="cs-CZ" sz="3200" dirty="0">
                <a:solidFill>
                  <a:srgbClr val="0000DC"/>
                </a:solidFill>
              </a:rPr>
              <a:t> and </a:t>
            </a:r>
            <a:r>
              <a:rPr lang="cs-CZ" altLang="cs-CZ" sz="3200" dirty="0" err="1">
                <a:solidFill>
                  <a:srgbClr val="0000DC"/>
                </a:solidFill>
              </a:rPr>
              <a:t>cupullae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graphicFrame>
        <p:nvGraphicFramePr>
          <p:cNvPr id="58372" name="Object 3">
            <a:extLst>
              <a:ext uri="{FF2B5EF4-FFF2-40B4-BE49-F238E27FC236}">
                <a16:creationId xmlns:a16="http://schemas.microsoft.com/office/drawing/2014/main" id="{58DF8A33-0558-4174-B458-5E73CF57B94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60350"/>
          <a:ext cx="3246438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3238952" imgH="6171429" progId="Obraz programu Malování">
                  <p:embed/>
                </p:oleObj>
              </mc:Choice>
              <mc:Fallback>
                <p:oleObj name="Rastrový obraz" r:id="rId3" imgW="3238952" imgH="6171429" progId="Obraz programu Malování">
                  <p:embed/>
                  <p:pic>
                    <p:nvPicPr>
                      <p:cNvPr id="58372" name="Object 3">
                        <a:extLst>
                          <a:ext uri="{FF2B5EF4-FFF2-40B4-BE49-F238E27FC236}">
                            <a16:creationId xmlns:a16="http://schemas.microsoft.com/office/drawing/2014/main" id="{58DF8A33-0558-4174-B458-5E73CF57B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246438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Line 8">
            <a:extLst>
              <a:ext uri="{FF2B5EF4-FFF2-40B4-BE49-F238E27FC236}">
                <a16:creationId xmlns:a16="http://schemas.microsoft.com/office/drawing/2014/main" id="{2F84F474-AFEF-4209-941A-C6AE4D659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1310" y="755375"/>
            <a:ext cx="4349363" cy="31805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8374" name="Line 11">
            <a:extLst>
              <a:ext uri="{FF2B5EF4-FFF2-40B4-BE49-F238E27FC236}">
                <a16:creationId xmlns:a16="http://schemas.microsoft.com/office/drawing/2014/main" id="{42D8DA06-65D1-4E8D-AB12-B6AFD393D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549275"/>
            <a:ext cx="1676745" cy="563907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8375" name="Text Box 14">
            <a:extLst>
              <a:ext uri="{FF2B5EF4-FFF2-40B4-BE49-F238E27FC236}">
                <a16:creationId xmlns:a16="http://schemas.microsoft.com/office/drawing/2014/main" id="{5191E976-06D5-4724-B53F-255538E4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435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http://www.bcm.tmc.edu/oto/studs/rotation.gif</a:t>
            </a:r>
          </a:p>
        </p:txBody>
      </p:sp>
      <p:pic>
        <p:nvPicPr>
          <p:cNvPr id="58376" name="Picture 16" descr="crista1">
            <a:extLst>
              <a:ext uri="{FF2B5EF4-FFF2-40B4-BE49-F238E27FC236}">
                <a16:creationId xmlns:a16="http://schemas.microsoft.com/office/drawing/2014/main" id="{BDEF6B2A-879E-469D-9168-56D6FCDFCD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447674"/>
            <a:ext cx="3628568" cy="4102227"/>
          </a:xfrm>
          <a:noFill/>
        </p:spPr>
      </p:pic>
      <p:sp>
        <p:nvSpPr>
          <p:cNvPr id="58377" name="Rectangle 19">
            <a:extLst>
              <a:ext uri="{FF2B5EF4-FFF2-40B4-BE49-F238E27FC236}">
                <a16:creationId xmlns:a16="http://schemas.microsoft.com/office/drawing/2014/main" id="{9BB07BC1-4C26-4676-A5EF-FDD034F6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952" y="5893077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600"/>
              <a:t>http://cellbio.utmb.edu/microanatomy/Ear/crista1.jpg</a:t>
            </a:r>
          </a:p>
        </p:txBody>
      </p:sp>
    </p:spTree>
    <p:extLst>
      <p:ext uri="{BB962C8B-B14F-4D97-AF65-F5344CB8AC3E}">
        <p14:creationId xmlns:p14="http://schemas.microsoft.com/office/powerpoint/2010/main" val="2138197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>
            <a:extLst>
              <a:ext uri="{FF2B5EF4-FFF2-40B4-BE49-F238E27FC236}">
                <a16:creationId xmlns:a16="http://schemas.microsoft.com/office/drawing/2014/main" id="{F66177B7-B4EF-424C-9079-0F1DC08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86DB0-9498-4168-B0DF-7E766EB4D1D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C208C9D-623E-4F32-815B-BE475678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15" y="37014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 err="1">
                <a:solidFill>
                  <a:srgbClr val="0000DC"/>
                </a:solidFill>
              </a:rPr>
              <a:t>Statoconia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  <a:r>
              <a:rPr lang="cs-CZ" altLang="cs-CZ" sz="4000" dirty="0" err="1">
                <a:solidFill>
                  <a:srgbClr val="0000DC"/>
                </a:solidFill>
              </a:rPr>
              <a:t>membrane</a:t>
            </a:r>
            <a:r>
              <a:rPr lang="cs-CZ" altLang="cs-CZ" sz="4000" dirty="0">
                <a:solidFill>
                  <a:srgbClr val="0000DC"/>
                </a:solidFill>
              </a:rPr>
              <a:t> in </a:t>
            </a:r>
            <a:r>
              <a:rPr lang="cs-CZ" altLang="cs-CZ" sz="4000" dirty="0" err="1">
                <a:solidFill>
                  <a:srgbClr val="0000DC"/>
                </a:solidFill>
              </a:rPr>
              <a:t>sacculus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pic>
        <p:nvPicPr>
          <p:cNvPr id="60420" name="Picture 5" descr="macula3.jpg (75179 bytes)">
            <a:extLst>
              <a:ext uri="{FF2B5EF4-FFF2-40B4-BE49-F238E27FC236}">
                <a16:creationId xmlns:a16="http://schemas.microsoft.com/office/drawing/2014/main" id="{1242F834-D518-4889-B53A-10EF5524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51000"/>
            <a:ext cx="6048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>
            <a:extLst>
              <a:ext uri="{FF2B5EF4-FFF2-40B4-BE49-F238E27FC236}">
                <a16:creationId xmlns:a16="http://schemas.microsoft.com/office/drawing/2014/main" id="{ABC1A57C-2B2C-475D-9F42-C4C06D08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5805488"/>
            <a:ext cx="648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cellbio.utmb.edu/.../Ear/ organization_of_the_inner_ear.htm. </a:t>
            </a:r>
          </a:p>
        </p:txBody>
      </p:sp>
      <p:sp>
        <p:nvSpPr>
          <p:cNvPr id="60422" name="Line 8">
            <a:extLst>
              <a:ext uri="{FF2B5EF4-FFF2-40B4-BE49-F238E27FC236}">
                <a16:creationId xmlns:a16="http://schemas.microsoft.com/office/drawing/2014/main" id="{C549C28A-09C8-4444-8229-515A875C7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438" y="922351"/>
            <a:ext cx="3108451" cy="1643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60423" name="Line 9">
            <a:extLst>
              <a:ext uri="{FF2B5EF4-FFF2-40B4-BE49-F238E27FC236}">
                <a16:creationId xmlns:a16="http://schemas.microsoft.com/office/drawing/2014/main" id="{F918C8AC-68D9-489D-9C2D-F4C46A89E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633" y="922351"/>
            <a:ext cx="187506" cy="1570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0104152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FCBB775-0AAD-4F56-8115-A25AD4BA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D43FB-8D79-4F13-B073-E8CE9DF6B09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0D8784E-5604-447E-9DF6-2209A331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15" y="314483"/>
            <a:ext cx="8575075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Biophysics of  sensory perception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77E9AE-87A1-44B2-B426-E0ACE7D9D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591" y="1392790"/>
            <a:ext cx="917927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800" b="1" dirty="0"/>
              <a:t>Sensory perception – </a:t>
            </a:r>
            <a:r>
              <a:rPr lang="en-GB" altLang="cs-CZ" sz="2800" dirty="0"/>
              <a:t>reception and perception of information from outer and inner medium.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From outer medium:</a:t>
            </a:r>
            <a:r>
              <a:rPr lang="en-GB" altLang="cs-CZ" sz="2800" b="1" dirty="0"/>
              <a:t> Vision, hearing, smell, taste and sense of touch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From inner medium: information on </a:t>
            </a:r>
            <a:r>
              <a:rPr lang="en-GB" altLang="cs-CZ" sz="2800" b="1" dirty="0"/>
              <a:t>position, active and passive movement (</a:t>
            </a:r>
            <a:r>
              <a:rPr lang="en-GB" altLang="cs-CZ" sz="2800" dirty="0"/>
              <a:t>vestibular organ,</a:t>
            </a:r>
            <a:r>
              <a:rPr lang="cs-CZ" altLang="cs-CZ" sz="2800" dirty="0"/>
              <a:t> </a:t>
            </a:r>
            <a:r>
              <a:rPr lang="en-GB" altLang="cs-CZ" sz="2800" dirty="0"/>
              <a:t>nerve-endings in the musculoskeletal system ).</a:t>
            </a:r>
            <a:r>
              <a:rPr lang="en-GB" altLang="cs-CZ" sz="2800" b="1" dirty="0"/>
              <a:t> </a:t>
            </a:r>
            <a:r>
              <a:rPr lang="cs-CZ" altLang="cs-CZ" sz="2800" b="1" dirty="0" err="1"/>
              <a:t>Also</a:t>
            </a:r>
            <a:r>
              <a:rPr lang="en-GB" altLang="cs-CZ" sz="2800" b="1" dirty="0"/>
              <a:t>: changes in composition of inner medium and pain.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Complex feelings: hunger, thirst, fatigue etc.</a:t>
            </a:r>
          </a:p>
        </p:txBody>
      </p:sp>
    </p:spTree>
    <p:extLst>
      <p:ext uri="{BB962C8B-B14F-4D97-AF65-F5344CB8AC3E}">
        <p14:creationId xmlns:p14="http://schemas.microsoft.com/office/powerpoint/2010/main" val="235084238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F0514BB6-7E78-48DA-9F93-E9EA11CA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028B4-3162-4656-BFBE-92E5F63632B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F1DEF4D-1CCF-4F8B-A24E-F727CDB5B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91618" y="606026"/>
            <a:ext cx="8135938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Author: </a:t>
            </a:r>
            <a:br>
              <a:rPr lang="en-GB" altLang="cs-CZ" sz="2400" dirty="0"/>
            </a:br>
            <a:r>
              <a:rPr lang="en-GB" altLang="cs-CZ" sz="2400" b="1" dirty="0">
                <a:solidFill>
                  <a:schemeClr val="tx1"/>
                </a:solidFill>
              </a:rPr>
              <a:t>Vojtěch Mornstein</a:t>
            </a:r>
            <a:br>
              <a:rPr lang="en-GB" altLang="cs-CZ" sz="2400" dirty="0"/>
            </a:br>
            <a:br>
              <a:rPr lang="cs-CZ" altLang="cs-CZ" sz="2400" dirty="0"/>
            </a:br>
            <a:br>
              <a:rPr lang="en-GB" altLang="cs-CZ" sz="2400" dirty="0"/>
            </a:br>
            <a:r>
              <a:rPr lang="en-GB" altLang="cs-CZ" sz="2400" dirty="0"/>
              <a:t>Content collaboration and language revision: </a:t>
            </a:r>
            <a:br>
              <a:rPr lang="en-GB" altLang="cs-CZ" sz="2400" dirty="0"/>
            </a:br>
            <a:r>
              <a:rPr lang="cs-CZ" altLang="cs-CZ" sz="2400" dirty="0">
                <a:solidFill>
                  <a:schemeClr val="tx1"/>
                </a:solidFill>
              </a:rPr>
              <a:t>Ivo Hrazdira, </a:t>
            </a:r>
            <a:r>
              <a:rPr lang="en-GB" altLang="cs-CZ" sz="2400" dirty="0">
                <a:solidFill>
                  <a:schemeClr val="tx1"/>
                </a:solidFill>
              </a:rPr>
              <a:t>Carmel J. Caruana</a:t>
            </a:r>
            <a:br>
              <a:rPr lang="en-GB" altLang="cs-CZ" sz="2400" dirty="0"/>
            </a:br>
            <a:br>
              <a:rPr lang="cs-CZ" altLang="cs-CZ" sz="2400" dirty="0"/>
            </a:br>
            <a:br>
              <a:rPr lang="en-GB" altLang="cs-CZ" sz="2400" dirty="0"/>
            </a:br>
            <a:r>
              <a:rPr lang="en-GB" altLang="cs-CZ" sz="2400" dirty="0"/>
              <a:t>Last revision</a:t>
            </a:r>
            <a:r>
              <a:rPr lang="cs-CZ" altLang="cs-CZ" sz="2400" dirty="0"/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September</a:t>
            </a:r>
            <a:r>
              <a:rPr lang="cs-CZ" altLang="cs-CZ" sz="2400" dirty="0">
                <a:solidFill>
                  <a:schemeClr val="tx1"/>
                </a:solidFill>
              </a:rPr>
              <a:t> 2021</a:t>
            </a:r>
            <a:r>
              <a:rPr lang="cs-CZ" altLang="cs-CZ" sz="2400" dirty="0"/>
              <a:t>. Soundtrack </a:t>
            </a:r>
            <a:r>
              <a:rPr lang="cs-CZ" altLang="cs-CZ" sz="2400" dirty="0" err="1"/>
              <a:t>added</a:t>
            </a:r>
            <a:r>
              <a:rPr lang="en-GB" altLang="cs-CZ" sz="2400" dirty="0"/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September</a:t>
            </a:r>
            <a:r>
              <a:rPr lang="cs-CZ" altLang="cs-CZ" sz="2400" dirty="0">
                <a:solidFill>
                  <a:schemeClr val="tx1"/>
                </a:solidFill>
              </a:rPr>
              <a:t> 2020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4BAC4E60-9376-4D0B-A775-2BB69211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F9A81A-5E8F-4BC8-87FA-104F654D5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14DB2D4-9CFC-4BF3-B895-A957881CB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cs-CZ" dirty="0">
                <a:solidFill>
                  <a:srgbClr val="0000DC"/>
                </a:solidFill>
              </a:rPr>
              <a:t>Categorising receptors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C0FB4F1-C33C-458B-981D-9F8A8DE77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590" y="950485"/>
            <a:ext cx="10893287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a)</a:t>
            </a:r>
            <a:r>
              <a:rPr lang="en-GB" altLang="cs-CZ" sz="2400" b="1" dirty="0">
                <a:solidFill>
                  <a:srgbClr val="FFFFCC"/>
                </a:solidFill>
              </a:rPr>
              <a:t> </a:t>
            </a:r>
            <a:r>
              <a:rPr lang="en-GB" altLang="cs-CZ" sz="2400" b="1" dirty="0"/>
              <a:t>According to the acting energy: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mechanoceptors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thermoceptors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chemoceptors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photoceptors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adequate and inadequate stimuli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b) According to the complexity: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free nerve-endings (pain)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sensory bodies (sensitive nerve fibre + fibrous envelope - cutaneous sensation)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sensory cells (parts of sensory organs) - specificity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non-specific: receptors of pain - react on various stimuli.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c) According to the place of origin and way of their reception: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</a:t>
            </a:r>
            <a:r>
              <a:rPr lang="en-GB" altLang="cs-CZ" sz="2000" b="1" dirty="0" err="1"/>
              <a:t>teleceptors</a:t>
            </a:r>
            <a:r>
              <a:rPr lang="en-GB" altLang="cs-CZ" sz="2000" b="1" dirty="0"/>
              <a:t> (vision, hearing, smell),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exteroceptors (from the body surface - cutaneous sensation, taste),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proprioceptors, in muscles, tendons, joints - they inform about body position and movement,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altLang="cs-CZ" sz="2000" b="1" dirty="0" err="1"/>
              <a:t>interoceptors</a:t>
            </a:r>
            <a:r>
              <a:rPr lang="en-GB" altLang="cs-CZ" sz="2000" b="1" dirty="0"/>
              <a:t> - in inner organs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GB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In biophysics, the receptors are energy transducers above all.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947696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7">
            <a:extLst>
              <a:ext uri="{FF2B5EF4-FFF2-40B4-BE49-F238E27FC236}">
                <a16:creationId xmlns:a16="http://schemas.microsoft.com/office/drawing/2014/main" id="{3197868D-7DEE-47C6-857C-658F6F53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A877FE-F8F1-41FB-A3DB-162BC84839A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1CCFFDE-38C1-4323-94AD-0DE83530D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Conversion function of receptors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64715F-A4C2-420D-B27B-9CA10C199B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Primary response of sensory cell to the stimulus: </a:t>
            </a:r>
            <a:r>
              <a:rPr lang="en-GB" altLang="cs-CZ" sz="2000" b="1" dirty="0"/>
              <a:t>receptor potential</a:t>
            </a:r>
            <a:r>
              <a:rPr lang="en-GB" altLang="cs-CZ" sz="2000" dirty="0"/>
              <a:t> and </a:t>
            </a:r>
            <a:r>
              <a:rPr lang="en-GB" altLang="cs-CZ" sz="2000" b="1" dirty="0"/>
              <a:t>receptor current</a:t>
            </a:r>
            <a:r>
              <a:rPr lang="en-GB" altLang="cs-CZ" sz="2000" dirty="0"/>
              <a:t> </a:t>
            </a:r>
            <a:r>
              <a:rPr lang="cs-CZ" altLang="cs-CZ" sz="2000" dirty="0"/>
              <a:t>are </a:t>
            </a:r>
            <a:r>
              <a:rPr lang="en-GB" altLang="cs-CZ" sz="2000" dirty="0"/>
              <a:t>proportional to the intensity of stimulus. The receptor potential triggers the </a:t>
            </a:r>
            <a:r>
              <a:rPr lang="en-GB" altLang="cs-CZ" sz="2000" b="1" dirty="0"/>
              <a:t>action potential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Transformation of amplitude modulated receptor potential into the frequency-modulated action potential.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Increased intensity of stimulus, i.e. increased amplitude of receptor potential evokes an increase in action potential frequency.</a:t>
            </a:r>
            <a:endParaRPr lang="cs-CZ" altLang="cs-CZ" sz="2000" b="1" dirty="0"/>
          </a:p>
        </p:txBody>
      </p:sp>
      <p:graphicFrame>
        <p:nvGraphicFramePr>
          <p:cNvPr id="12293" name="Object 6">
            <a:extLst>
              <a:ext uri="{FF2B5EF4-FFF2-40B4-BE49-F238E27FC236}">
                <a16:creationId xmlns:a16="http://schemas.microsoft.com/office/drawing/2014/main" id="{19BB641B-7379-487D-A733-F09F6E08B6F3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67048609"/>
              </p:ext>
            </p:extLst>
          </p:nvPr>
        </p:nvGraphicFramePr>
        <p:xfrm>
          <a:off x="6751899" y="1167599"/>
          <a:ext cx="3505200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2943636" imgH="3610479" progId="Paint.Picture">
                  <p:embed/>
                </p:oleObj>
              </mc:Choice>
              <mc:Fallback>
                <p:oleObj name="Rastrový obrázek" r:id="rId3" imgW="2943636" imgH="3610479" progId="Paint.Picture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19BB641B-7379-487D-A733-F09F6E08B6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899" y="1167599"/>
                        <a:ext cx="3505200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99CC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168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1965D6C6-564C-4493-A498-81179E6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10FA9-BA83-4633-A89C-051DAF71080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AFDCEE7-4A5B-49E7-9E4F-01E8D3CD3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274638"/>
            <a:ext cx="3251200" cy="11430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Sensory cell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E769310-A612-4827-91E6-89C22A9B35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9920" y="808990"/>
            <a:ext cx="5040312" cy="6237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A typical sensory cell consists of</a:t>
            </a:r>
            <a:r>
              <a:rPr lang="en-GB" altLang="cs-CZ" sz="2000" b="1" dirty="0"/>
              <a:t> two segments: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The outer one is adequate stimulus-specific. (microvilli, cilia, microtubular or lamellar structures)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b="1" dirty="0"/>
              <a:t>The inner</a:t>
            </a:r>
            <a:r>
              <a:rPr lang="en-GB" altLang="cs-CZ" sz="2000" dirty="0"/>
              <a:t> one contains mitochondria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b="1" dirty="0"/>
              <a:t>Electric processes in a receptor cell: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The voltage source is in the membrane of the inner segment - </a:t>
            </a:r>
            <a:r>
              <a:rPr lang="en-GB" altLang="cs-CZ" sz="2000" b="1" dirty="0"/>
              <a:t>diffusion potential</a:t>
            </a:r>
            <a:r>
              <a:rPr lang="en-GB" altLang="cs-CZ" sz="2000" dirty="0"/>
              <a:t> K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(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1</a:t>
            </a:r>
            <a:r>
              <a:rPr lang="en-GB" altLang="cs-CZ" sz="2000" dirty="0"/>
              <a:t>, resistance</a:t>
            </a:r>
            <a:r>
              <a:rPr lang="en-GB" altLang="cs-CZ" sz="2000" i="1" dirty="0"/>
              <a:t> R</a:t>
            </a:r>
            <a:r>
              <a:rPr lang="en-GB" altLang="cs-CZ" sz="2000" i="1" baseline="-25000" dirty="0"/>
              <a:t>1</a:t>
            </a:r>
            <a:r>
              <a:rPr lang="en-GB" altLang="cs-CZ" sz="2000" dirty="0"/>
              <a:t> is given by the permeability for these ions).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Depolarisation of a sensory cell is caused by increase of the membrane permeability for cations in outer segment (</a:t>
            </a:r>
            <a:r>
              <a:rPr lang="en-GB" altLang="cs-CZ" sz="2000" i="1" dirty="0"/>
              <a:t>R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, 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;</a:t>
            </a:r>
            <a:r>
              <a:rPr lang="en-GB" altLang="cs-CZ" sz="2000" i="1" dirty="0"/>
              <a:t> R</a:t>
            </a:r>
            <a:r>
              <a:rPr lang="en-GB" altLang="cs-CZ" sz="2000" baseline="-25000" dirty="0"/>
              <a:t>3</a:t>
            </a:r>
            <a:r>
              <a:rPr lang="en-GB" altLang="cs-CZ" sz="2000" dirty="0"/>
              <a:t>,</a:t>
            </a:r>
            <a:r>
              <a:rPr lang="en-GB" altLang="cs-CZ" sz="2000" i="1" dirty="0"/>
              <a:t> U</a:t>
            </a:r>
            <a:r>
              <a:rPr lang="en-GB" altLang="cs-CZ" sz="2000" baseline="-25000" dirty="0"/>
              <a:t>3</a:t>
            </a:r>
            <a:r>
              <a:rPr lang="en-GB" altLang="cs-CZ" sz="2000" dirty="0"/>
              <a:t>). During depolarisation, the cations diffuse </a:t>
            </a:r>
            <a:r>
              <a:rPr lang="en-GB" altLang="cs-CZ" sz="2000" b="1" dirty="0"/>
              <a:t>from outer segment into the inner one.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T</a:t>
            </a:r>
            <a:r>
              <a:rPr lang="en-GB" altLang="cs-CZ" sz="2000" dirty="0"/>
              <a:t>here are </a:t>
            </a:r>
            <a:r>
              <a:rPr lang="en-GB" altLang="cs-CZ" sz="2000" b="1" dirty="0"/>
              <a:t>additional sources</a:t>
            </a:r>
            <a:r>
              <a:rPr lang="en-GB" altLang="cs-CZ" sz="2000" dirty="0"/>
              <a:t> of voltage in supporting (neuroglial) cells (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4</a:t>
            </a:r>
            <a:r>
              <a:rPr lang="en-GB" altLang="cs-CZ" sz="2000" dirty="0"/>
              <a:t>,</a:t>
            </a:r>
            <a:r>
              <a:rPr lang="en-GB" altLang="cs-CZ" sz="2000" i="1" dirty="0"/>
              <a:t> R</a:t>
            </a:r>
            <a:r>
              <a:rPr lang="en-GB" altLang="cs-CZ" sz="2000" baseline="-25000" dirty="0"/>
              <a:t>4</a:t>
            </a:r>
            <a:r>
              <a:rPr lang="en-GB" altLang="cs-CZ" sz="2000" dirty="0"/>
              <a:t>).</a:t>
            </a:r>
            <a:endParaRPr lang="cs-CZ" altLang="cs-CZ" sz="2000" dirty="0"/>
          </a:p>
        </p:txBody>
      </p:sp>
      <p:graphicFrame>
        <p:nvGraphicFramePr>
          <p:cNvPr id="14341" name="Object 6">
            <a:extLst>
              <a:ext uri="{FF2B5EF4-FFF2-40B4-BE49-F238E27FC236}">
                <a16:creationId xmlns:a16="http://schemas.microsoft.com/office/drawing/2014/main" id="{A872D23B-58B3-45C8-A04B-1B6AA767B2B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16726" y="1916114"/>
          <a:ext cx="3636963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2980952" imgH="3010320" progId="Paint.Picture">
                  <p:embed/>
                </p:oleObj>
              </mc:Choice>
              <mc:Fallback>
                <p:oleObj name="Rastrový obrázek" r:id="rId3" imgW="2980952" imgH="3010320" progId="Paint.Picture">
                  <p:embed/>
                  <p:pic>
                    <p:nvPicPr>
                      <p:cNvPr id="14341" name="Object 6">
                        <a:extLst>
                          <a:ext uri="{FF2B5EF4-FFF2-40B4-BE49-F238E27FC236}">
                            <a16:creationId xmlns:a16="http://schemas.microsoft.com/office/drawing/2014/main" id="{A872D23B-58B3-45C8-A04B-1B6AA767B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1916114"/>
                        <a:ext cx="3636963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993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DE88DD3B-80D3-48F9-A708-7EDF7375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E0D6D-B540-4293-92D1-F258D2C673C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EA9F82-8804-4502-AB18-E37BFF78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461" y="298581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Biophysical relation between the stimulus and sensation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465A07-2789-4102-AB34-D55D72B3B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397" y="1700214"/>
            <a:ext cx="9900217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b="1" dirty="0"/>
              <a:t>The intensity of sensation increases with stimulus intensity non-linearly. </a:t>
            </a:r>
            <a:r>
              <a:rPr lang="en-GB" altLang="cs-CZ" sz="2200" dirty="0"/>
              <a:t>It was presumed earlier the sensation intensity is proportional to the logarithm of stimulus intensity</a:t>
            </a:r>
            <a:r>
              <a:rPr lang="en-GB" altLang="cs-CZ" sz="2200" b="1" dirty="0"/>
              <a:t> (Weber-Fechner law). </a:t>
            </a:r>
            <a:r>
              <a:rPr lang="en-GB" altLang="cs-CZ" sz="2200" dirty="0"/>
              <a:t>Intensity of sensation is </a:t>
            </a:r>
            <a:r>
              <a:rPr lang="en-GB" altLang="cs-CZ" sz="2200" i="1" dirty="0"/>
              <a:t>I</a:t>
            </a:r>
            <a:r>
              <a:rPr lang="en-GB" altLang="cs-CZ" sz="2200" i="1" baseline="-25000" dirty="0"/>
              <a:t>R</a:t>
            </a:r>
            <a:r>
              <a:rPr lang="en-GB" altLang="cs-CZ" sz="2200" dirty="0"/>
              <a:t>, intensity of stimulus is </a:t>
            </a:r>
            <a:r>
              <a:rPr lang="en-GB" altLang="cs-CZ" sz="2200" i="1" dirty="0" err="1"/>
              <a:t>I</a:t>
            </a:r>
            <a:r>
              <a:rPr lang="en-GB" altLang="cs-CZ" sz="2200" i="1" baseline="-25000" dirty="0" err="1"/>
              <a:t>S</a:t>
            </a:r>
            <a:r>
              <a:rPr lang="en-GB" altLang="cs-CZ" sz="2200" dirty="0"/>
              <a:t>, then: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cs-CZ" sz="2200" b="1" i="1" dirty="0"/>
              <a:t> I</a:t>
            </a:r>
            <a:r>
              <a:rPr lang="en-GB" altLang="cs-CZ" sz="2200" b="1" i="1" baseline="-25000" dirty="0"/>
              <a:t>R</a:t>
            </a:r>
            <a:r>
              <a:rPr lang="en-GB" altLang="cs-CZ" sz="2200" b="1" i="1" dirty="0"/>
              <a:t> = k</a:t>
            </a:r>
            <a:r>
              <a:rPr lang="en-GB" altLang="cs-CZ" sz="2200" b="1" i="1" baseline="-25000" dirty="0"/>
              <a:t>1</a:t>
            </a:r>
            <a:r>
              <a:rPr lang="en-GB" altLang="cs-CZ" sz="2200" b="1" i="1" dirty="0"/>
              <a:t> </a:t>
            </a:r>
            <a:r>
              <a:rPr lang="en-GB" altLang="cs-CZ" sz="2200" b="1" dirty="0"/>
              <a:t>log(</a:t>
            </a:r>
            <a:r>
              <a:rPr lang="en-GB" altLang="cs-CZ" sz="2200" b="1" i="1" dirty="0"/>
              <a:t>I</a:t>
            </a:r>
            <a:r>
              <a:rPr lang="en-GB" altLang="cs-CZ" sz="2200" b="1" i="1" baseline="-25000" dirty="0"/>
              <a:t>S</a:t>
            </a:r>
            <a:r>
              <a:rPr lang="en-GB" altLang="cs-CZ" sz="2200" b="1" dirty="0"/>
              <a:t>).</a:t>
            </a:r>
            <a:endParaRPr lang="cs-CZ" altLang="cs-CZ" sz="2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2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dirty="0"/>
              <a:t>Today is the relation expressed </a:t>
            </a:r>
            <a:r>
              <a:rPr lang="en-GB" altLang="cs-CZ" sz="2200" b="1" dirty="0"/>
              <a:t>exponentially</a:t>
            </a:r>
            <a:r>
              <a:rPr lang="en-GB" altLang="cs-CZ" sz="2200" dirty="0"/>
              <a:t> (so-called</a:t>
            </a:r>
            <a:r>
              <a:rPr lang="en-GB" altLang="cs-CZ" sz="2200" b="1" dirty="0"/>
              <a:t> Stevens law</a:t>
            </a:r>
            <a:r>
              <a:rPr lang="en-GB" altLang="cs-CZ" sz="2200" dirty="0"/>
              <a:t>):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cs-CZ" sz="2200" b="1" dirty="0"/>
              <a:t> </a:t>
            </a:r>
            <a:r>
              <a:rPr lang="en-GB" altLang="cs-CZ" sz="2200" b="1" i="1" dirty="0"/>
              <a:t>I</a:t>
            </a:r>
            <a:r>
              <a:rPr lang="en-GB" altLang="cs-CZ" sz="2200" b="1" i="1" baseline="-25000" dirty="0"/>
              <a:t>R</a:t>
            </a:r>
            <a:r>
              <a:rPr lang="en-GB" altLang="cs-CZ" sz="2200" b="1" i="1" dirty="0"/>
              <a:t> = k</a:t>
            </a:r>
            <a:r>
              <a:rPr lang="en-GB" altLang="cs-CZ" sz="2200" b="1" i="1" baseline="-25000" dirty="0"/>
              <a:t>2</a:t>
            </a:r>
            <a:r>
              <a:rPr lang="en-GB" altLang="cs-CZ" sz="2200" b="1" i="1" dirty="0"/>
              <a:t> </a:t>
            </a:r>
            <a:r>
              <a:rPr lang="en-GB" altLang="cs-CZ" sz="2200" b="1" i="1" dirty="0" err="1"/>
              <a:t>I</a:t>
            </a:r>
            <a:r>
              <a:rPr lang="en-GB" altLang="cs-CZ" sz="2200" b="1" i="1" baseline="-25000" dirty="0" err="1"/>
              <a:t>S</a:t>
            </a:r>
            <a:r>
              <a:rPr lang="en-GB" altLang="cs-CZ" sz="2200" b="1" i="1" baseline="30000" dirty="0" err="1"/>
              <a:t>a</a:t>
            </a:r>
            <a:r>
              <a:rPr lang="en-GB" altLang="cs-CZ" sz="2200" b="1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b="1" dirty="0"/>
              <a:t> </a:t>
            </a:r>
            <a:r>
              <a:rPr lang="en-GB" altLang="cs-CZ" sz="2200" i="1" dirty="0"/>
              <a:t>k</a:t>
            </a:r>
            <a:r>
              <a:rPr lang="en-GB" altLang="cs-CZ" sz="2200" i="1" baseline="-25000" dirty="0"/>
              <a:t>1</a:t>
            </a:r>
            <a:r>
              <a:rPr lang="en-GB" altLang="cs-CZ" sz="2200" i="1" dirty="0"/>
              <a:t>, k</a:t>
            </a:r>
            <a:r>
              <a:rPr lang="en-GB" altLang="cs-CZ" sz="2200" i="1" baseline="-25000" dirty="0"/>
              <a:t>2</a:t>
            </a:r>
            <a:r>
              <a:rPr lang="en-GB" altLang="cs-CZ" sz="2200" i="1" dirty="0"/>
              <a:t> </a:t>
            </a:r>
            <a:r>
              <a:rPr lang="en-GB" altLang="cs-CZ" sz="2200" dirty="0"/>
              <a:t>are the proportionality constants, </a:t>
            </a:r>
            <a:r>
              <a:rPr lang="en-GB" altLang="cs-CZ" sz="2200" i="1" dirty="0"/>
              <a:t>a</a:t>
            </a:r>
            <a:r>
              <a:rPr lang="en-GB" altLang="cs-CZ" sz="2200" dirty="0"/>
              <a:t> is an exponent specific for a sense modality (smaller than 1 for sensation of sound or light, greater for sensation of warmth or tactile stimuli). </a:t>
            </a:r>
            <a:r>
              <a:rPr lang="en-GB" altLang="cs-CZ" sz="2200" b="1" dirty="0"/>
              <a:t>The Stevens law expresses better the relation between the stimulus and sensation at very low or high </a:t>
            </a:r>
            <a:r>
              <a:rPr lang="cs-CZ" altLang="cs-CZ" sz="2200" b="1" dirty="0"/>
              <a:t>stimulus </a:t>
            </a:r>
            <a:r>
              <a:rPr lang="en-GB" altLang="cs-CZ" sz="2200" b="1" dirty="0"/>
              <a:t>intensities.</a:t>
            </a:r>
          </a:p>
        </p:txBody>
      </p:sp>
    </p:spTree>
    <p:extLst>
      <p:ext uri="{BB962C8B-B14F-4D97-AF65-F5344CB8AC3E}">
        <p14:creationId xmlns:p14="http://schemas.microsoft.com/office/powerpoint/2010/main" val="2483871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DB8E8BF6-C769-4725-898E-9F84A471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9CA35-F6CB-48AC-AC11-8F4EED3510D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B2DEC6D-F7B7-43B9-8C11-FA702C48C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828" y="411424"/>
            <a:ext cx="3251200" cy="677904"/>
          </a:xfrm>
        </p:spPr>
        <p:txBody>
          <a:bodyPr/>
          <a:lstStyle/>
          <a:p>
            <a:pPr algn="l" eaLnBrk="1" hangingPunct="1"/>
            <a:r>
              <a:rPr lang="en-GB" altLang="cs-CZ" dirty="0">
                <a:solidFill>
                  <a:srgbClr val="0000DC"/>
                </a:solidFill>
              </a:rPr>
              <a:t>Adaptation</a:t>
            </a:r>
            <a:r>
              <a:rPr lang="cs-CZ" altLang="cs-CZ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919A44D-6D9E-406C-B525-D7444FA13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3211" y="1560444"/>
            <a:ext cx="5186901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If the intensity of </a:t>
            </a:r>
            <a:r>
              <a:rPr lang="cs-CZ" altLang="cs-CZ" sz="2400" b="1" dirty="0"/>
              <a:t>a </a:t>
            </a:r>
            <a:r>
              <a:rPr lang="en-GB" altLang="cs-CZ" sz="2400" b="1" dirty="0"/>
              <a:t>stimulus is constant for long time, the excitability of most receptors decreases.</a:t>
            </a:r>
            <a:r>
              <a:rPr lang="en-GB" altLang="cs-CZ" sz="2400" dirty="0"/>
              <a:t> This phenomenon is called</a:t>
            </a:r>
            <a:r>
              <a:rPr lang="en-GB" altLang="cs-CZ" sz="2400" b="1" dirty="0"/>
              <a:t> adaptation.</a:t>
            </a:r>
            <a:r>
              <a:rPr lang="en-GB" altLang="cs-CZ" sz="2400" dirty="0"/>
              <a:t> The adaptation degree is different for various receptors. It is </a:t>
            </a:r>
            <a:r>
              <a:rPr lang="cs-CZ" altLang="cs-CZ" sz="2400" dirty="0" err="1"/>
              <a:t>low</a:t>
            </a:r>
            <a:r>
              <a:rPr lang="en-GB" altLang="cs-CZ" sz="2400" dirty="0"/>
              <a:t> in pain sensation - protection mechanism.</a:t>
            </a:r>
            <a:endParaRPr lang="cs-CZ" altLang="cs-CZ" sz="20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DB38FA6E-E2E7-4D72-81D4-169341A5F0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8996" y="1069876"/>
            <a:ext cx="4055166" cy="3692951"/>
          </a:xfrm>
          <a:solidFill>
            <a:schemeClr val="bg1"/>
          </a:solidFill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A35E5922-30A5-48D1-92B3-C9248916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653" y="5186916"/>
            <a:ext cx="3671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 dirty="0"/>
              <a:t>Adaptation time-course. </a:t>
            </a:r>
            <a:r>
              <a:rPr lang="en-GB" altLang="cs-CZ" sz="2000" dirty="0"/>
              <a:t>A - stimulus, B - receptor with slow adaptation, C - receptor with fast adaptation</a:t>
            </a:r>
            <a:endParaRPr lang="cs-CZ" altLang="cs-CZ" sz="2000" dirty="0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2A70D09-8C66-4646-81B2-A198FED8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2060576"/>
            <a:ext cx="719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/>
              <a:t>time</a:t>
            </a:r>
            <a:endParaRPr lang="en-GB" altLang="cs-CZ" sz="1800" dirty="0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2B0FFA16-0EE5-41B1-A0AE-99243D1D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9" y="3068638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time</a:t>
            </a:r>
            <a:endParaRPr lang="en-GB" altLang="cs-CZ" sz="18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A9CCF95-C568-444E-AE08-F25E7838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4149726"/>
            <a:ext cx="719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time</a:t>
            </a:r>
            <a:endParaRPr lang="en-GB" altLang="cs-CZ" sz="1800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A0C9E804-8164-4658-99C1-33B93CD6C7A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91956" y="3312319"/>
            <a:ext cx="23764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/>
              <a:t>Number of action potentials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68C6F5C7-A635-49D0-9BA1-7E275029CE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38070" y="1367960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Stimulus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intensity</a:t>
            </a:r>
            <a:endParaRPr lang="en-GB" altLang="cs-CZ" sz="1400"/>
          </a:p>
        </p:txBody>
      </p:sp>
    </p:spTree>
    <p:extLst>
      <p:ext uri="{BB962C8B-B14F-4D97-AF65-F5344CB8AC3E}">
        <p14:creationId xmlns:p14="http://schemas.microsoft.com/office/powerpoint/2010/main" val="15791076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1761BFC8-1887-4E8A-B6B3-B61E6834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25DB0-2433-4322-B38F-5BB5000DE24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694D8F7-CC2C-4E0F-8CEC-C7D7A4BA8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274727"/>
            <a:ext cx="8129801" cy="451576"/>
          </a:xfrm>
        </p:spPr>
        <p:txBody>
          <a:bodyPr/>
          <a:lstStyle/>
          <a:p>
            <a:pPr eaLnBrk="1" hangingPunct="1"/>
            <a:r>
              <a:rPr lang="en-GB" altLang="cs-CZ" dirty="0">
                <a:solidFill>
                  <a:srgbClr val="0000DC"/>
                </a:solidFill>
              </a:rPr>
              <a:t>Biophysics of sound perception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4F1B302-45BE-49DA-978A-F194630A5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104" y="1600200"/>
            <a:ext cx="10153815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Physical properties of sound: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Sound - mechanical oscillations of elastic medium</a:t>
            </a:r>
            <a:r>
              <a:rPr lang="cs-CZ" altLang="cs-CZ" sz="2000" b="1" dirty="0"/>
              <a:t>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f =</a:t>
            </a:r>
            <a:r>
              <a:rPr lang="en-GB" altLang="cs-CZ" sz="2000" b="1" dirty="0"/>
              <a:t> 16 </a:t>
            </a:r>
            <a:r>
              <a:rPr lang="cs-CZ" altLang="cs-CZ" sz="2000" b="1" dirty="0"/>
              <a:t>-</a:t>
            </a:r>
            <a:r>
              <a:rPr lang="en-GB" altLang="cs-CZ" sz="2000" b="1" dirty="0"/>
              <a:t> 20 000 Hz.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It propagates through elastic medium as particle </a:t>
            </a:r>
            <a:r>
              <a:rPr lang="en-GB" altLang="cs-CZ" sz="2000" b="1" dirty="0"/>
              <a:t>oscillations around equilibrium positions</a:t>
            </a:r>
            <a:r>
              <a:rPr lang="en-GB" altLang="cs-CZ" sz="2000" dirty="0"/>
              <a:t>. In</a:t>
            </a:r>
            <a:r>
              <a:rPr lang="cs-CZ" altLang="cs-CZ" sz="2000" dirty="0"/>
              <a:t> a</a:t>
            </a:r>
            <a:r>
              <a:rPr lang="en-GB" altLang="cs-CZ" sz="2000" dirty="0"/>
              <a:t> </a:t>
            </a:r>
            <a:r>
              <a:rPr lang="en-GB" altLang="cs-CZ" sz="2000" b="1" dirty="0"/>
              <a:t>gas or </a:t>
            </a:r>
            <a:r>
              <a:rPr lang="cs-CZ" altLang="cs-CZ" sz="2000" b="1" dirty="0"/>
              <a:t>a </a:t>
            </a:r>
            <a:r>
              <a:rPr lang="en-GB" altLang="cs-CZ" sz="2000" b="1" dirty="0"/>
              <a:t>liquid</a:t>
            </a:r>
            <a:r>
              <a:rPr lang="en-GB" altLang="cs-CZ" sz="2000" dirty="0"/>
              <a:t>, they propagate as </a:t>
            </a:r>
            <a:r>
              <a:rPr lang="en-GB" altLang="cs-CZ" sz="2000" b="1" dirty="0"/>
              <a:t>longitudinal wave</a:t>
            </a:r>
            <a:r>
              <a:rPr lang="cs-CZ" altLang="cs-CZ" sz="2000" b="1" dirty="0"/>
              <a:t>s</a:t>
            </a:r>
            <a:r>
              <a:rPr lang="en-GB" altLang="cs-CZ" sz="2000" dirty="0"/>
              <a:t> (particles oscillate in direction of wave propagation - it is alternating co</a:t>
            </a:r>
            <a:r>
              <a:rPr lang="cs-CZ" altLang="cs-CZ" sz="2000" dirty="0" err="1"/>
              <a:t>mpression</a:t>
            </a:r>
            <a:r>
              <a:rPr lang="en-GB" altLang="cs-CZ" sz="2000" dirty="0"/>
              <a:t> and rarefaction of medium). In solids, it propagates also as transversal wave</a:t>
            </a:r>
            <a:r>
              <a:rPr lang="cs-CZ" altLang="cs-CZ" sz="2000" dirty="0"/>
              <a:t>s </a:t>
            </a:r>
            <a:r>
              <a:rPr lang="en-GB" altLang="cs-CZ" sz="2000" dirty="0"/>
              <a:t>(particles oscillate normally to the direction of wave propagation).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Speed of sound - phase velocity (</a:t>
            </a:r>
            <a:r>
              <a:rPr lang="en-GB" altLang="cs-CZ" sz="2000" b="1" i="1" dirty="0"/>
              <a:t>c</a:t>
            </a:r>
            <a:r>
              <a:rPr lang="en-GB" altLang="cs-CZ" sz="2000" b="1" dirty="0"/>
              <a:t>) </a:t>
            </a:r>
            <a:r>
              <a:rPr lang="en-GB" altLang="cs-CZ" sz="2000" dirty="0"/>
              <a:t>depends on the physical properties of medium, mainly on the </a:t>
            </a:r>
            <a:r>
              <a:rPr lang="en-GB" altLang="cs-CZ" sz="2000" b="1" dirty="0"/>
              <a:t>elasticity and temperature</a:t>
            </a:r>
            <a:r>
              <a:rPr lang="en-GB" altLang="cs-CZ" sz="20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product </a:t>
            </a:r>
            <a:r>
              <a:rPr lang="en-GB" altLang="cs-CZ" sz="2000" dirty="0" err="1">
                <a:latin typeface="Symbol" panose="05050102010706020507" pitchFamily="18" charset="2"/>
              </a:rPr>
              <a:t>r</a:t>
            </a:r>
            <a:r>
              <a:rPr lang="en-GB" altLang="cs-CZ" sz="2000" i="1" dirty="0" err="1"/>
              <a:t>.c</a:t>
            </a:r>
            <a:r>
              <a:rPr lang="en-GB" altLang="cs-CZ" sz="2000" i="1" dirty="0"/>
              <a:t>,</a:t>
            </a:r>
            <a:r>
              <a:rPr lang="en-GB" altLang="cs-CZ" sz="2000" dirty="0"/>
              <a:t> where </a:t>
            </a:r>
            <a:r>
              <a:rPr lang="en-GB" altLang="cs-CZ" sz="2000" dirty="0">
                <a:latin typeface="Symbol" panose="05050102010706020507" pitchFamily="18" charset="2"/>
              </a:rPr>
              <a:t>r</a:t>
            </a:r>
            <a:r>
              <a:rPr lang="en-GB" altLang="cs-CZ" sz="2000" dirty="0"/>
              <a:t> is medium density</a:t>
            </a:r>
            <a:r>
              <a:rPr lang="en-GB" altLang="cs-CZ" sz="2000" i="1" dirty="0"/>
              <a:t>,</a:t>
            </a:r>
            <a:r>
              <a:rPr lang="en-GB" altLang="cs-CZ" sz="2000" dirty="0"/>
              <a:t> is</a:t>
            </a:r>
            <a:r>
              <a:rPr lang="en-GB" altLang="cs-CZ" sz="2000" b="1" dirty="0"/>
              <a:t> acoustic impedance</a:t>
            </a:r>
            <a:r>
              <a:rPr lang="en-GB" altLang="cs-CZ" sz="2000" dirty="0"/>
              <a:t>. It determines the size of acoustic energy reflection when the sound wave reaches</a:t>
            </a:r>
            <a:r>
              <a:rPr lang="cs-CZ" altLang="cs-CZ" sz="2000" dirty="0"/>
              <a:t> </a:t>
            </a:r>
            <a:r>
              <a:rPr lang="en-GB" altLang="cs-CZ" sz="2000" dirty="0"/>
              <a:t>the interface between two media of different acoustic impedance.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Sounds: simple (pure) or compound. </a:t>
            </a:r>
            <a:r>
              <a:rPr lang="en-GB" altLang="cs-CZ" sz="2000" dirty="0"/>
              <a:t>Compound sounds: musical (periodic character) and non-musical - noise (non-periodic character).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86050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53</TotalTime>
  <Words>2843</Words>
  <Application>Microsoft Office PowerPoint</Application>
  <PresentationFormat>Širokoúhlá obrazovka</PresentationFormat>
  <Paragraphs>229</Paragraphs>
  <Slides>30</Slides>
  <Notes>28</Notes>
  <HiddenSlides>0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Symbol</vt:lpstr>
      <vt:lpstr>Tahoma</vt:lpstr>
      <vt:lpstr>Times New Roman</vt:lpstr>
      <vt:lpstr>Wingdings</vt:lpstr>
      <vt:lpstr>Prezentace_MU_CZ</vt:lpstr>
      <vt:lpstr>Rastrový obrázek</vt:lpstr>
      <vt:lpstr>Rastrový obraz</vt:lpstr>
      <vt:lpstr>Lectures on Medical Biophysics</vt:lpstr>
      <vt:lpstr>Lecture outline</vt:lpstr>
      <vt:lpstr>Biophysics of  sensory perception</vt:lpstr>
      <vt:lpstr>Categorising receptors</vt:lpstr>
      <vt:lpstr>Conversion function of receptors</vt:lpstr>
      <vt:lpstr>Sensory cell</vt:lpstr>
      <vt:lpstr>Biophysical relation between the stimulus and sensation</vt:lpstr>
      <vt:lpstr>Adaptation </vt:lpstr>
      <vt:lpstr>Biophysics of sound perception</vt:lpstr>
      <vt:lpstr>Main characteristics of sound: (tone) pitch, colour and intensity</vt:lpstr>
      <vt:lpstr>Intensity level</vt:lpstr>
      <vt:lpstr>Loudness, hearing field</vt:lpstr>
      <vt:lpstr>Hearing field</vt:lpstr>
      <vt:lpstr>Loudness level of some sounds</vt:lpstr>
      <vt:lpstr>Sound spectrum</vt:lpstr>
      <vt:lpstr>Biophysical function of the ear The ear consists of outer, middle and inner ear.</vt:lpstr>
      <vt:lpstr>Lever system of ossicles </vt:lpstr>
      <vt:lpstr>Mechanism of reception of acoustic signals</vt:lpstr>
      <vt:lpstr>Organ of Corti</vt:lpstr>
      <vt:lpstr>www.sickkids.on.ca/auditorysciencelab/ pictures1.asp.</vt:lpstr>
      <vt:lpstr>Organ of Corti</vt:lpstr>
      <vt:lpstr>Mechanism of sound perception: Békésy theory of travelling wave.</vt:lpstr>
      <vt:lpstr>Electric phenomena in sound reception:</vt:lpstr>
      <vt:lpstr>Otoacoustic emission</vt:lpstr>
      <vt:lpstr>Biophysical function of vestibular system</vt:lpstr>
      <vt:lpstr>Biophysical function of vestibular system</vt:lpstr>
      <vt:lpstr>Vestibular organ</vt:lpstr>
      <vt:lpstr>Function of crists and cupullae</vt:lpstr>
      <vt:lpstr>Statoconia membrane in sacculus</vt:lpstr>
      <vt:lpstr>Author:  Vojtěch Mornstein   Content collaboration and language revision:  Ivo Hrazdira, Carmel J. Caruana   Last revision September 2021. Soundtrack added September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Medical Biophysics</dc:title>
  <dc:creator>Vojtěch Mornstein</dc:creator>
  <cp:lastModifiedBy>Vojtěch Mornstein</cp:lastModifiedBy>
  <cp:revision>4</cp:revision>
  <cp:lastPrinted>1601-01-01T00:00:00Z</cp:lastPrinted>
  <dcterms:created xsi:type="dcterms:W3CDTF">2021-09-19T13:29:40Z</dcterms:created>
  <dcterms:modified xsi:type="dcterms:W3CDTF">2021-09-19T14:24:55Z</dcterms:modified>
</cp:coreProperties>
</file>