
<file path=[Content_Types].xml><?xml version="1.0" encoding="utf-8"?>
<Types xmlns="http://schemas.openxmlformats.org/package/2006/content-types">
  <Default Extension="bin" ContentType="image/unknown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9"/>
  </p:notesMasterIdLst>
  <p:handoutMasterIdLst>
    <p:handoutMasterId r:id="rId20"/>
  </p:handoutMasterIdLst>
  <p:sldIdLst>
    <p:sldId id="256" r:id="rId2"/>
    <p:sldId id="281" r:id="rId3"/>
    <p:sldId id="293" r:id="rId4"/>
    <p:sldId id="292" r:id="rId5"/>
    <p:sldId id="294" r:id="rId6"/>
    <p:sldId id="306" r:id="rId7"/>
    <p:sldId id="279" r:id="rId8"/>
    <p:sldId id="295" r:id="rId9"/>
    <p:sldId id="298" r:id="rId10"/>
    <p:sldId id="299" r:id="rId11"/>
    <p:sldId id="297" r:id="rId12"/>
    <p:sldId id="296" r:id="rId13"/>
    <p:sldId id="304" r:id="rId14"/>
    <p:sldId id="300" r:id="rId15"/>
    <p:sldId id="305" r:id="rId16"/>
    <p:sldId id="302" r:id="rId17"/>
    <p:sldId id="303" r:id="rId18"/>
  </p:sldIdLst>
  <p:sldSz cx="12192000" cy="6858000"/>
  <p:notesSz cx="6858000" cy="9144000"/>
  <p:custDataLst>
    <p:tags r:id="rId2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00FF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754" autoAdjust="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here to insert subtitle.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, text –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to insert image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890088" cy="226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 invers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here to insert subtitle.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1695074"/>
            <a:ext cx="5218413" cy="3896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2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 baseline="0"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2"/>
            <a:r>
              <a:rPr lang="en-GB" dirty="0"/>
              <a:t>Third level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here insert text.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4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bin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059F203-74D7-444B-BF61-95A819D36F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Physiology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28AD60A-F679-40CE-BB8A-8819878042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EB028AD-55F2-4512-8D83-D0C77508D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Arterial stiffness.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170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ADDB327-C304-48AC-A62B-CA1D0F4B4B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err="1"/>
              <a:t>Physiology</a:t>
            </a:r>
            <a:r>
              <a:rPr lang="cs-CZ" dirty="0"/>
              <a:t> </a:t>
            </a:r>
            <a:r>
              <a:rPr lang="en-GB" noProof="0" dirty="0"/>
              <a:t>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EF3A473-8E5A-4554-8197-C518E82488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32D70B1-E852-4C1A-AA03-B61620F4C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Pressure </a:t>
            </a:r>
            <a:r>
              <a:rPr lang="cs-CZ" dirty="0"/>
              <a:t>w</a:t>
            </a:r>
            <a:r>
              <a:rPr lang="en-US" dirty="0" err="1"/>
              <a:t>ave</a:t>
            </a:r>
            <a:r>
              <a:rPr lang="en-US" dirty="0"/>
              <a:t> </a:t>
            </a:r>
            <a:r>
              <a:rPr lang="cs-CZ" dirty="0"/>
              <a:t>r</a:t>
            </a:r>
            <a:r>
              <a:rPr lang="en-US" dirty="0" err="1"/>
              <a:t>eflection</a:t>
            </a:r>
            <a:r>
              <a:rPr lang="en-US" dirty="0"/>
              <a:t> 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020E411-7F01-4770-98D6-D0E0EA0D39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CFD"/>
              </a:clrFrom>
              <a:clrTo>
                <a:srgbClr val="FEFC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" t="2098" r="1930" b="1632"/>
          <a:stretch/>
        </p:blipFill>
        <p:spPr>
          <a:xfrm>
            <a:off x="198408" y="1656272"/>
            <a:ext cx="3571335" cy="356270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9DA613F-79AA-4D21-9704-E146872605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CFD"/>
              </a:clrFrom>
              <a:clrTo>
                <a:srgbClr val="FEFC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" t="2081" r="1875" b="2351"/>
          <a:stretch/>
        </p:blipFill>
        <p:spPr>
          <a:xfrm>
            <a:off x="4226944" y="1656272"/>
            <a:ext cx="3571335" cy="3562709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0A12AE2B-8C76-4D37-971E-8640A0B95D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D"/>
              </a:clrFrom>
              <a:clrTo>
                <a:srgbClr val="FFFC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" t="2447" r="1192" b="1985"/>
          <a:stretch/>
        </p:blipFill>
        <p:spPr>
          <a:xfrm>
            <a:off x="8203722" y="1656272"/>
            <a:ext cx="3571335" cy="356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927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241828B-6893-4FEE-A658-5E54DF2DFE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 err="1"/>
              <a:t>Physiology</a:t>
            </a:r>
            <a:r>
              <a:rPr lang="en-GB" noProof="0" dirty="0"/>
              <a:t>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13B0358-D8AE-4CD7-A77F-83900715BF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CBEB3F9-9220-40C5-932E-769E6DA02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Ultrasound measurement</a:t>
            </a:r>
            <a:br>
              <a:rPr lang="en-US"/>
            </a:br>
            <a:endParaRPr lang="en-US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01DCDDC-26ED-4B3E-8D90-937C345FC2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9" t="9256" r="3979" b="11617"/>
          <a:stretch/>
        </p:blipFill>
        <p:spPr>
          <a:xfrm>
            <a:off x="720000" y="2592592"/>
            <a:ext cx="2548032" cy="228168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C162A17-7685-493F-9DE5-0F0D2A9949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615" y="1361283"/>
            <a:ext cx="3470769" cy="246261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49EE916-AEF8-4839-8018-5BACDBB09A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1" t="5251" r="18588" b="5251"/>
          <a:stretch/>
        </p:blipFill>
        <p:spPr>
          <a:xfrm>
            <a:off x="4360615" y="3823900"/>
            <a:ext cx="3470769" cy="2954561"/>
          </a:xfrm>
          <a:prstGeom prst="rect">
            <a:avLst/>
          </a:prstGeom>
        </p:spPr>
      </p:pic>
      <p:grpSp>
        <p:nvGrpSpPr>
          <p:cNvPr id="9" name="Skupina 8">
            <a:extLst>
              <a:ext uri="{FF2B5EF4-FFF2-40B4-BE49-F238E27FC236}">
                <a16:creationId xmlns:a16="http://schemas.microsoft.com/office/drawing/2014/main" id="{8BA126A1-2296-477D-8D1D-564AB9F29034}"/>
              </a:ext>
            </a:extLst>
          </p:cNvPr>
          <p:cNvGrpSpPr/>
          <p:nvPr/>
        </p:nvGrpSpPr>
        <p:grpSpPr>
          <a:xfrm>
            <a:off x="8758817" y="2770713"/>
            <a:ext cx="2346259" cy="2664666"/>
            <a:chOff x="584866" y="4185232"/>
            <a:chExt cx="2346259" cy="2664666"/>
          </a:xfrm>
        </p:grpSpPr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34708CFE-FF8A-4DDE-B75B-D14D77AAE5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151"/>
            <a:stretch/>
          </p:blipFill>
          <p:spPr>
            <a:xfrm>
              <a:off x="584866" y="4341199"/>
              <a:ext cx="2309245" cy="2508699"/>
            </a:xfrm>
            <a:prstGeom prst="rect">
              <a:avLst/>
            </a:prstGeom>
          </p:spPr>
        </p:pic>
        <p:sp>
          <p:nvSpPr>
            <p:cNvPr id="11" name="TextovéPole 10">
              <a:extLst>
                <a:ext uri="{FF2B5EF4-FFF2-40B4-BE49-F238E27FC236}">
                  <a16:creationId xmlns:a16="http://schemas.microsoft.com/office/drawing/2014/main" id="{C51E8161-280E-4BB6-9001-2D4441AAB6D5}"/>
                </a:ext>
              </a:extLst>
            </p:cNvPr>
            <p:cNvSpPr txBox="1"/>
            <p:nvPr/>
          </p:nvSpPr>
          <p:spPr>
            <a:xfrm>
              <a:off x="674689" y="4192636"/>
              <a:ext cx="48827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800" dirty="0" err="1">
                  <a:solidFill>
                    <a:schemeClr val="bg1">
                      <a:lumMod val="5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age</a:t>
              </a:r>
              <a:endParaRPr lang="cs-CZ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" name="TextovéPole 11">
              <a:extLst>
                <a:ext uri="{FF2B5EF4-FFF2-40B4-BE49-F238E27FC236}">
                  <a16:creationId xmlns:a16="http://schemas.microsoft.com/office/drawing/2014/main" id="{4C8EC88F-63F9-4D05-A029-CD04948A9211}"/>
                </a:ext>
              </a:extLst>
            </p:cNvPr>
            <p:cNvSpPr txBox="1"/>
            <p:nvPr/>
          </p:nvSpPr>
          <p:spPr>
            <a:xfrm>
              <a:off x="1475182" y="4185232"/>
              <a:ext cx="82413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8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IMT</a:t>
              </a:r>
              <a:r>
                <a:rPr lang="cs-CZ" sz="800" baseline="-250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R</a:t>
              </a:r>
              <a:r>
                <a:rPr lang="cs-CZ" sz="8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(mm)</a:t>
              </a:r>
              <a:endParaRPr lang="cs-CZ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E784FAA6-84D5-4E27-B706-0D87900FDEA0}"/>
                </a:ext>
              </a:extLst>
            </p:cNvPr>
            <p:cNvSpPr txBox="1"/>
            <p:nvPr/>
          </p:nvSpPr>
          <p:spPr>
            <a:xfrm>
              <a:off x="2106994" y="4186706"/>
              <a:ext cx="82413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8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IMT</a:t>
              </a:r>
              <a:r>
                <a:rPr lang="cs-CZ" sz="800" baseline="-250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</a:t>
              </a:r>
              <a:r>
                <a:rPr lang="cs-CZ" sz="8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(mm)</a:t>
              </a:r>
              <a:endParaRPr lang="cs-CZ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4168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44ACCD9A-E841-4336-A9CF-104F68FE5D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526" y="971805"/>
            <a:ext cx="4754514" cy="5166195"/>
          </a:xfrm>
          <a:prstGeom prst="rect">
            <a:avLst/>
          </a:prstGeom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27BCF44-ACBF-4908-85F7-E69CECFEC1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 err="1"/>
              <a:t>Physiology</a:t>
            </a:r>
            <a:r>
              <a:rPr lang="en-GB" noProof="0" dirty="0"/>
              <a:t>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D57F412-EE03-433C-8D3B-5329C42F1F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EF6256B-5C3A-4C30-992C-E8B40B3D6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PWV </a:t>
            </a:r>
            <a:r>
              <a:rPr lang="en-US" dirty="0"/>
              <a:t>measurement</a:t>
            </a:r>
            <a:br>
              <a:rPr lang="cs-CZ" dirty="0"/>
            </a:b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A8F2BBF-BE59-4CDE-8FB5-9994F44A3D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73"/>
          <a:stretch/>
        </p:blipFill>
        <p:spPr>
          <a:xfrm>
            <a:off x="1718422" y="1261576"/>
            <a:ext cx="3966385" cy="5029584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283C2254-A317-4051-AE2F-F331107529CC}"/>
              </a:ext>
            </a:extLst>
          </p:cNvPr>
          <p:cNvSpPr/>
          <p:nvPr/>
        </p:nvSpPr>
        <p:spPr>
          <a:xfrm>
            <a:off x="2439439" y="6140074"/>
            <a:ext cx="82670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A highly compliant aorta has a relatively low PWV (&lt; 6 m/s)</a:t>
            </a: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2733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241828B-6893-4FEE-A658-5E54DF2DFE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 err="1"/>
              <a:t>Physiology</a:t>
            </a:r>
            <a:r>
              <a:rPr lang="en-GB" noProof="0" dirty="0"/>
              <a:t>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13B0358-D8AE-4CD7-A77F-83900715BF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CBEB3F9-9220-40C5-932E-769E6DA02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Ultrasound measurement</a:t>
            </a:r>
            <a:r>
              <a:rPr lang="cs-CZ" dirty="0"/>
              <a:t> (</a:t>
            </a:r>
            <a:r>
              <a:rPr lang="el-GR" dirty="0"/>
              <a:t>β – </a:t>
            </a:r>
            <a:r>
              <a:rPr lang="cs-CZ" dirty="0"/>
              <a:t>index). </a:t>
            </a:r>
            <a:br>
              <a:rPr lang="en-US" dirty="0"/>
            </a:br>
            <a:endParaRPr lang="en-US" dirty="0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159E2AF7-809F-45C1-8213-D312F8EC36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2265555"/>
            <a:ext cx="5436797" cy="3894106"/>
          </a:xfrm>
          <a:prstGeom prst="rect">
            <a:avLst/>
          </a:prstGeom>
        </p:spPr>
      </p:pic>
      <p:grpSp>
        <p:nvGrpSpPr>
          <p:cNvPr id="5" name="Skupina 4">
            <a:extLst>
              <a:ext uri="{FF2B5EF4-FFF2-40B4-BE49-F238E27FC236}">
                <a16:creationId xmlns:a16="http://schemas.microsoft.com/office/drawing/2014/main" id="{BAC7129E-0359-458F-A03B-B7CF3C78E671}"/>
              </a:ext>
            </a:extLst>
          </p:cNvPr>
          <p:cNvGrpSpPr/>
          <p:nvPr/>
        </p:nvGrpSpPr>
        <p:grpSpPr>
          <a:xfrm>
            <a:off x="1212389" y="1291767"/>
            <a:ext cx="8908527" cy="4688844"/>
            <a:chOff x="1212389" y="1291767"/>
            <a:chExt cx="8908527" cy="4688844"/>
          </a:xfrm>
        </p:grpSpPr>
        <p:pic>
          <p:nvPicPr>
            <p:cNvPr id="14" name="Obrázek 13">
              <a:extLst>
                <a:ext uri="{FF2B5EF4-FFF2-40B4-BE49-F238E27FC236}">
                  <a16:creationId xmlns:a16="http://schemas.microsoft.com/office/drawing/2014/main" id="{0ECF3C5C-8AA3-4E04-A0DF-3BE2612196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550" t="19542"/>
            <a:stretch/>
          </p:blipFill>
          <p:spPr>
            <a:xfrm>
              <a:off x="7688314" y="3799895"/>
              <a:ext cx="2432602" cy="2180716"/>
            </a:xfrm>
            <a:prstGeom prst="rect">
              <a:avLst/>
            </a:prstGeom>
          </p:spPr>
        </p:pic>
        <p:pic>
          <p:nvPicPr>
            <p:cNvPr id="17" name="Obrázek 16">
              <a:extLst>
                <a:ext uri="{FF2B5EF4-FFF2-40B4-BE49-F238E27FC236}">
                  <a16:creationId xmlns:a16="http://schemas.microsoft.com/office/drawing/2014/main" id="{2BFA8CDB-538A-4CEB-B571-69646B6643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5" t="21453" r="54101"/>
            <a:stretch/>
          </p:blipFill>
          <p:spPr>
            <a:xfrm>
              <a:off x="7555306" y="1670965"/>
              <a:ext cx="2466392" cy="2128930"/>
            </a:xfrm>
            <a:prstGeom prst="rect">
              <a:avLst/>
            </a:prstGeom>
          </p:spPr>
        </p:pic>
        <p:pic>
          <p:nvPicPr>
            <p:cNvPr id="18" name="Obrázek 17">
              <a:extLst>
                <a:ext uri="{FF2B5EF4-FFF2-40B4-BE49-F238E27FC236}">
                  <a16:creationId xmlns:a16="http://schemas.microsoft.com/office/drawing/2014/main" id="{A3C321E5-F868-4FC7-8B33-BE204D11BA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75" r="35892" b="78535"/>
            <a:stretch/>
          </p:blipFill>
          <p:spPr>
            <a:xfrm>
              <a:off x="1212389" y="1291767"/>
              <a:ext cx="3568823" cy="9624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368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27BCF44-ACBF-4908-85F7-E69CECFEC1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 err="1"/>
              <a:t>Physiology</a:t>
            </a:r>
            <a:r>
              <a:rPr lang="en-GB" noProof="0" dirty="0"/>
              <a:t>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D57F412-EE03-433C-8D3B-5329C42F1F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EF6256B-5C3A-4C30-992C-E8B40B3D6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CAVI </a:t>
            </a:r>
            <a:r>
              <a:rPr lang="en-US" dirty="0"/>
              <a:t>measurement</a:t>
            </a:r>
            <a:br>
              <a:rPr lang="cs-CZ" dirty="0"/>
            </a:b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C3B22F2-7F79-4374-A6A5-513990BE2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462" y="1651958"/>
            <a:ext cx="9144000" cy="355408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2C1F802-CAD1-439E-902A-E758B80C49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569" y="5115369"/>
            <a:ext cx="4791075" cy="174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635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27BCF44-ACBF-4908-85F7-E69CECFEC1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 err="1"/>
              <a:t>Physiology</a:t>
            </a:r>
            <a:r>
              <a:rPr lang="en-GB" noProof="0" dirty="0"/>
              <a:t>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D57F412-EE03-433C-8D3B-5329C42F1F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EF6256B-5C3A-4C30-992C-E8B40B3D6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CAVI </a:t>
            </a:r>
            <a:r>
              <a:rPr lang="en-US" dirty="0"/>
              <a:t>measurement</a:t>
            </a:r>
            <a:br>
              <a:rPr lang="cs-CZ" dirty="0"/>
            </a:b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A28FB76-8D96-4DD4-82CA-0B6EC19C42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18" y="1283534"/>
            <a:ext cx="6207924" cy="465594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D8B31FAC-BEC4-4284-93B2-3AB626AFD5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9"/>
          <a:stretch/>
        </p:blipFill>
        <p:spPr>
          <a:xfrm>
            <a:off x="6711595" y="1322125"/>
            <a:ext cx="4761605" cy="476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70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27BCF44-ACBF-4908-85F7-E69CECFEC1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 err="1"/>
              <a:t>Physiology</a:t>
            </a:r>
            <a:r>
              <a:rPr lang="en-GB" noProof="0" dirty="0"/>
              <a:t>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D57F412-EE03-433C-8D3B-5329C42F1F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413D86F4-EDE7-4FCB-B430-04EC0243CF54}"/>
              </a:ext>
            </a:extLst>
          </p:cNvPr>
          <p:cNvCxnSpPr>
            <a:cxnSpLocks/>
          </p:cNvCxnSpPr>
          <p:nvPr/>
        </p:nvCxnSpPr>
        <p:spPr bwMode="auto">
          <a:xfrm>
            <a:off x="3221965" y="6627037"/>
            <a:ext cx="601347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2D745704-57BB-41E9-AD7F-07A83B0CCF1E}"/>
              </a:ext>
            </a:extLst>
          </p:cNvPr>
          <p:cNvCxnSpPr>
            <a:cxnSpLocks/>
          </p:cNvCxnSpPr>
          <p:nvPr/>
        </p:nvCxnSpPr>
        <p:spPr bwMode="auto">
          <a:xfrm flipV="1">
            <a:off x="3221965" y="658368"/>
            <a:ext cx="0" cy="596866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Volný tvar: obrazec 12">
            <a:extLst>
              <a:ext uri="{FF2B5EF4-FFF2-40B4-BE49-F238E27FC236}">
                <a16:creationId xmlns:a16="http://schemas.microsoft.com/office/drawing/2014/main" id="{2701CA2A-2BB9-4407-8D93-4C817726F7E4}"/>
              </a:ext>
            </a:extLst>
          </p:cNvPr>
          <p:cNvSpPr/>
          <p:nvPr/>
        </p:nvSpPr>
        <p:spPr bwMode="auto">
          <a:xfrm>
            <a:off x="3407813" y="2928474"/>
            <a:ext cx="5553858" cy="3085110"/>
          </a:xfrm>
          <a:custGeom>
            <a:avLst/>
            <a:gdLst>
              <a:gd name="connsiteX0" fmla="*/ 65662 w 4585903"/>
              <a:gd name="connsiteY0" fmla="*/ 3127473 h 3136099"/>
              <a:gd name="connsiteX1" fmla="*/ 238190 w 4585903"/>
              <a:gd name="connsiteY1" fmla="*/ 30590 h 3136099"/>
              <a:gd name="connsiteX2" fmla="*/ 2006605 w 4585903"/>
              <a:gd name="connsiteY2" fmla="*/ 1522959 h 3136099"/>
              <a:gd name="connsiteX3" fmla="*/ 2748477 w 4585903"/>
              <a:gd name="connsiteY3" fmla="*/ 1177903 h 3136099"/>
              <a:gd name="connsiteX4" fmla="*/ 4585903 w 4585903"/>
              <a:gd name="connsiteY4" fmla="*/ 3136099 h 3136099"/>
              <a:gd name="connsiteX0" fmla="*/ 11640 w 4531881"/>
              <a:gd name="connsiteY0" fmla="*/ 2957684 h 2966310"/>
              <a:gd name="connsiteX1" fmla="*/ 563730 w 4531881"/>
              <a:gd name="connsiteY1" fmla="*/ 33329 h 2966310"/>
              <a:gd name="connsiteX2" fmla="*/ 1952583 w 4531881"/>
              <a:gd name="connsiteY2" fmla="*/ 1353170 h 2966310"/>
              <a:gd name="connsiteX3" fmla="*/ 2694455 w 4531881"/>
              <a:gd name="connsiteY3" fmla="*/ 1008114 h 2966310"/>
              <a:gd name="connsiteX4" fmla="*/ 4531881 w 4531881"/>
              <a:gd name="connsiteY4" fmla="*/ 2966310 h 2966310"/>
              <a:gd name="connsiteX0" fmla="*/ 11271 w 4531512"/>
              <a:gd name="connsiteY0" fmla="*/ 2946073 h 2954699"/>
              <a:gd name="connsiteX1" fmla="*/ 563361 w 4531512"/>
              <a:gd name="connsiteY1" fmla="*/ 21718 h 2954699"/>
              <a:gd name="connsiteX2" fmla="*/ 1874576 w 4531512"/>
              <a:gd name="connsiteY2" fmla="*/ 1583099 h 2954699"/>
              <a:gd name="connsiteX3" fmla="*/ 2694086 w 4531512"/>
              <a:gd name="connsiteY3" fmla="*/ 996503 h 2954699"/>
              <a:gd name="connsiteX4" fmla="*/ 4531512 w 4531512"/>
              <a:gd name="connsiteY4" fmla="*/ 2954699 h 2954699"/>
              <a:gd name="connsiteX0" fmla="*/ 11271 w 4531512"/>
              <a:gd name="connsiteY0" fmla="*/ 2947146 h 2955772"/>
              <a:gd name="connsiteX1" fmla="*/ 563361 w 4531512"/>
              <a:gd name="connsiteY1" fmla="*/ 22791 h 2955772"/>
              <a:gd name="connsiteX2" fmla="*/ 1874576 w 4531512"/>
              <a:gd name="connsiteY2" fmla="*/ 1584172 h 2955772"/>
              <a:gd name="connsiteX3" fmla="*/ 2780351 w 4531512"/>
              <a:gd name="connsiteY3" fmla="*/ 1515161 h 2955772"/>
              <a:gd name="connsiteX4" fmla="*/ 4531512 w 4531512"/>
              <a:gd name="connsiteY4" fmla="*/ 2955772 h 2955772"/>
              <a:gd name="connsiteX0" fmla="*/ 11271 w 4531512"/>
              <a:gd name="connsiteY0" fmla="*/ 2947146 h 2955772"/>
              <a:gd name="connsiteX1" fmla="*/ 563361 w 4531512"/>
              <a:gd name="connsiteY1" fmla="*/ 22791 h 2955772"/>
              <a:gd name="connsiteX2" fmla="*/ 1874576 w 4531512"/>
              <a:gd name="connsiteY2" fmla="*/ 1584172 h 2955772"/>
              <a:gd name="connsiteX3" fmla="*/ 2780351 w 4531512"/>
              <a:gd name="connsiteY3" fmla="*/ 1515161 h 2955772"/>
              <a:gd name="connsiteX4" fmla="*/ 4531512 w 4531512"/>
              <a:gd name="connsiteY4" fmla="*/ 2955772 h 2955772"/>
              <a:gd name="connsiteX0" fmla="*/ 11271 w 4220961"/>
              <a:gd name="connsiteY0" fmla="*/ 2947146 h 2955772"/>
              <a:gd name="connsiteX1" fmla="*/ 563361 w 4220961"/>
              <a:gd name="connsiteY1" fmla="*/ 22791 h 2955772"/>
              <a:gd name="connsiteX2" fmla="*/ 1874576 w 4220961"/>
              <a:gd name="connsiteY2" fmla="*/ 1584172 h 2955772"/>
              <a:gd name="connsiteX3" fmla="*/ 2780351 w 4220961"/>
              <a:gd name="connsiteY3" fmla="*/ 1515161 h 2955772"/>
              <a:gd name="connsiteX4" fmla="*/ 4220961 w 4220961"/>
              <a:gd name="connsiteY4" fmla="*/ 2955772 h 2955772"/>
              <a:gd name="connsiteX0" fmla="*/ 9222 w 4218912"/>
              <a:gd name="connsiteY0" fmla="*/ 2952369 h 2960995"/>
              <a:gd name="connsiteX1" fmla="*/ 561312 w 4218912"/>
              <a:gd name="connsiteY1" fmla="*/ 28014 h 2960995"/>
              <a:gd name="connsiteX2" fmla="*/ 1337689 w 4218912"/>
              <a:gd name="connsiteY2" fmla="*/ 1477252 h 2960995"/>
              <a:gd name="connsiteX3" fmla="*/ 2778302 w 4218912"/>
              <a:gd name="connsiteY3" fmla="*/ 1520384 h 2960995"/>
              <a:gd name="connsiteX4" fmla="*/ 4218912 w 4218912"/>
              <a:gd name="connsiteY4" fmla="*/ 2960995 h 2960995"/>
              <a:gd name="connsiteX0" fmla="*/ 9222 w 4218912"/>
              <a:gd name="connsiteY0" fmla="*/ 2952369 h 2960995"/>
              <a:gd name="connsiteX1" fmla="*/ 561312 w 4218912"/>
              <a:gd name="connsiteY1" fmla="*/ 28014 h 2960995"/>
              <a:gd name="connsiteX2" fmla="*/ 1337689 w 4218912"/>
              <a:gd name="connsiteY2" fmla="*/ 1477252 h 2960995"/>
              <a:gd name="connsiteX3" fmla="*/ 2778302 w 4218912"/>
              <a:gd name="connsiteY3" fmla="*/ 1520384 h 2960995"/>
              <a:gd name="connsiteX4" fmla="*/ 4218912 w 4218912"/>
              <a:gd name="connsiteY4" fmla="*/ 2960995 h 2960995"/>
              <a:gd name="connsiteX0" fmla="*/ 9388 w 4219078"/>
              <a:gd name="connsiteY0" fmla="*/ 2953248 h 2961874"/>
              <a:gd name="connsiteX1" fmla="*/ 561478 w 4219078"/>
              <a:gd name="connsiteY1" fmla="*/ 28893 h 2961874"/>
              <a:gd name="connsiteX2" fmla="*/ 1389614 w 4219078"/>
              <a:gd name="connsiteY2" fmla="*/ 1460879 h 2961874"/>
              <a:gd name="connsiteX3" fmla="*/ 2778468 w 4219078"/>
              <a:gd name="connsiteY3" fmla="*/ 1521263 h 2961874"/>
              <a:gd name="connsiteX4" fmla="*/ 4219078 w 4219078"/>
              <a:gd name="connsiteY4" fmla="*/ 2961874 h 2961874"/>
              <a:gd name="connsiteX0" fmla="*/ 9388 w 4219078"/>
              <a:gd name="connsiteY0" fmla="*/ 2953174 h 2961800"/>
              <a:gd name="connsiteX1" fmla="*/ 561478 w 4219078"/>
              <a:gd name="connsiteY1" fmla="*/ 28819 h 2961800"/>
              <a:gd name="connsiteX2" fmla="*/ 1389614 w 4219078"/>
              <a:gd name="connsiteY2" fmla="*/ 1460805 h 2961800"/>
              <a:gd name="connsiteX3" fmla="*/ 2536928 w 4219078"/>
              <a:gd name="connsiteY3" fmla="*/ 1495309 h 2961800"/>
              <a:gd name="connsiteX4" fmla="*/ 4219078 w 4219078"/>
              <a:gd name="connsiteY4" fmla="*/ 2961800 h 2961800"/>
              <a:gd name="connsiteX0" fmla="*/ 0 w 4209690"/>
              <a:gd name="connsiteY0" fmla="*/ 2953174 h 2961800"/>
              <a:gd name="connsiteX1" fmla="*/ 552090 w 4209690"/>
              <a:gd name="connsiteY1" fmla="*/ 28819 h 2961800"/>
              <a:gd name="connsiteX2" fmla="*/ 1380226 w 4209690"/>
              <a:gd name="connsiteY2" fmla="*/ 1460805 h 2961800"/>
              <a:gd name="connsiteX3" fmla="*/ 2527540 w 4209690"/>
              <a:gd name="connsiteY3" fmla="*/ 1495309 h 2961800"/>
              <a:gd name="connsiteX4" fmla="*/ 4209690 w 4209690"/>
              <a:gd name="connsiteY4" fmla="*/ 2961800 h 2961800"/>
              <a:gd name="connsiteX0" fmla="*/ 0 w 4209690"/>
              <a:gd name="connsiteY0" fmla="*/ 2989822 h 2998448"/>
              <a:gd name="connsiteX1" fmla="*/ 552090 w 4209690"/>
              <a:gd name="connsiteY1" fmla="*/ 65467 h 2998448"/>
              <a:gd name="connsiteX2" fmla="*/ 1371517 w 4209690"/>
              <a:gd name="connsiteY2" fmla="*/ 1001065 h 2998448"/>
              <a:gd name="connsiteX3" fmla="*/ 2527540 w 4209690"/>
              <a:gd name="connsiteY3" fmla="*/ 1531957 h 2998448"/>
              <a:gd name="connsiteX4" fmla="*/ 4209690 w 4209690"/>
              <a:gd name="connsiteY4" fmla="*/ 2998448 h 2998448"/>
              <a:gd name="connsiteX0" fmla="*/ 0 w 4209690"/>
              <a:gd name="connsiteY0" fmla="*/ 2986584 h 2995210"/>
              <a:gd name="connsiteX1" fmla="*/ 552090 w 4209690"/>
              <a:gd name="connsiteY1" fmla="*/ 62229 h 2995210"/>
              <a:gd name="connsiteX2" fmla="*/ 1371517 w 4209690"/>
              <a:gd name="connsiteY2" fmla="*/ 997827 h 2995210"/>
              <a:gd name="connsiteX3" fmla="*/ 2423037 w 4209690"/>
              <a:gd name="connsiteY3" fmla="*/ 1110708 h 2995210"/>
              <a:gd name="connsiteX4" fmla="*/ 4209690 w 4209690"/>
              <a:gd name="connsiteY4" fmla="*/ 2995210 h 2995210"/>
              <a:gd name="connsiteX0" fmla="*/ 0 w 4209690"/>
              <a:gd name="connsiteY0" fmla="*/ 2996408 h 3005034"/>
              <a:gd name="connsiteX1" fmla="*/ 552090 w 4209690"/>
              <a:gd name="connsiteY1" fmla="*/ 72053 h 3005034"/>
              <a:gd name="connsiteX2" fmla="*/ 1415060 w 4209690"/>
              <a:gd name="connsiteY2" fmla="*/ 911857 h 3005034"/>
              <a:gd name="connsiteX3" fmla="*/ 2423037 w 4209690"/>
              <a:gd name="connsiteY3" fmla="*/ 1120532 h 3005034"/>
              <a:gd name="connsiteX4" fmla="*/ 4209690 w 4209690"/>
              <a:gd name="connsiteY4" fmla="*/ 3005034 h 3005034"/>
              <a:gd name="connsiteX0" fmla="*/ 0 w 4209690"/>
              <a:gd name="connsiteY0" fmla="*/ 2995107 h 3003733"/>
              <a:gd name="connsiteX1" fmla="*/ 552090 w 4209690"/>
              <a:gd name="connsiteY1" fmla="*/ 70752 h 3003733"/>
              <a:gd name="connsiteX2" fmla="*/ 1415060 w 4209690"/>
              <a:gd name="connsiteY2" fmla="*/ 910556 h 3003733"/>
              <a:gd name="connsiteX3" fmla="*/ 2396911 w 4209690"/>
              <a:gd name="connsiteY3" fmla="*/ 971185 h 3003733"/>
              <a:gd name="connsiteX4" fmla="*/ 4209690 w 4209690"/>
              <a:gd name="connsiteY4" fmla="*/ 3003733 h 3003733"/>
              <a:gd name="connsiteX0" fmla="*/ 0 w 4209690"/>
              <a:gd name="connsiteY0" fmla="*/ 2961916 h 2970542"/>
              <a:gd name="connsiteX1" fmla="*/ 412752 w 4209690"/>
              <a:gd name="connsiteY1" fmla="*/ 72396 h 2970542"/>
              <a:gd name="connsiteX2" fmla="*/ 1415060 w 4209690"/>
              <a:gd name="connsiteY2" fmla="*/ 877365 h 2970542"/>
              <a:gd name="connsiteX3" fmla="*/ 2396911 w 4209690"/>
              <a:gd name="connsiteY3" fmla="*/ 937994 h 2970542"/>
              <a:gd name="connsiteX4" fmla="*/ 4209690 w 4209690"/>
              <a:gd name="connsiteY4" fmla="*/ 2970542 h 2970542"/>
              <a:gd name="connsiteX0" fmla="*/ 0 w 5553858"/>
              <a:gd name="connsiteY0" fmla="*/ 2961916 h 3098558"/>
              <a:gd name="connsiteX1" fmla="*/ 412752 w 5553858"/>
              <a:gd name="connsiteY1" fmla="*/ 72396 h 3098558"/>
              <a:gd name="connsiteX2" fmla="*/ 1415060 w 5553858"/>
              <a:gd name="connsiteY2" fmla="*/ 877365 h 3098558"/>
              <a:gd name="connsiteX3" fmla="*/ 2396911 w 5553858"/>
              <a:gd name="connsiteY3" fmla="*/ 937994 h 3098558"/>
              <a:gd name="connsiteX4" fmla="*/ 5553858 w 5553858"/>
              <a:gd name="connsiteY4" fmla="*/ 3098558 h 3098558"/>
              <a:gd name="connsiteX0" fmla="*/ 0 w 5553858"/>
              <a:gd name="connsiteY0" fmla="*/ 2951560 h 3088202"/>
              <a:gd name="connsiteX1" fmla="*/ 412752 w 5553858"/>
              <a:gd name="connsiteY1" fmla="*/ 62040 h 3088202"/>
              <a:gd name="connsiteX2" fmla="*/ 1396772 w 5553858"/>
              <a:gd name="connsiteY2" fmla="*/ 967593 h 3088202"/>
              <a:gd name="connsiteX3" fmla="*/ 2396911 w 5553858"/>
              <a:gd name="connsiteY3" fmla="*/ 927638 h 3088202"/>
              <a:gd name="connsiteX4" fmla="*/ 5553858 w 5553858"/>
              <a:gd name="connsiteY4" fmla="*/ 3088202 h 3088202"/>
              <a:gd name="connsiteX0" fmla="*/ 0 w 5553858"/>
              <a:gd name="connsiteY0" fmla="*/ 2953222 h 3089864"/>
              <a:gd name="connsiteX1" fmla="*/ 412752 w 5553858"/>
              <a:gd name="connsiteY1" fmla="*/ 63702 h 3089864"/>
              <a:gd name="connsiteX2" fmla="*/ 1396772 w 5553858"/>
              <a:gd name="connsiteY2" fmla="*/ 969255 h 3089864"/>
              <a:gd name="connsiteX3" fmla="*/ 2396911 w 5553858"/>
              <a:gd name="connsiteY3" fmla="*/ 929300 h 3089864"/>
              <a:gd name="connsiteX4" fmla="*/ 5553858 w 5553858"/>
              <a:gd name="connsiteY4" fmla="*/ 3089864 h 3089864"/>
              <a:gd name="connsiteX0" fmla="*/ 0 w 5553858"/>
              <a:gd name="connsiteY0" fmla="*/ 2948468 h 3085110"/>
              <a:gd name="connsiteX1" fmla="*/ 412752 w 5553858"/>
              <a:gd name="connsiteY1" fmla="*/ 58948 h 3085110"/>
              <a:gd name="connsiteX2" fmla="*/ 1396772 w 5553858"/>
              <a:gd name="connsiteY2" fmla="*/ 964501 h 3085110"/>
              <a:gd name="connsiteX3" fmla="*/ 2396911 w 5553858"/>
              <a:gd name="connsiteY3" fmla="*/ 924546 h 3085110"/>
              <a:gd name="connsiteX4" fmla="*/ 5553858 w 5553858"/>
              <a:gd name="connsiteY4" fmla="*/ 3085110 h 3085110"/>
              <a:gd name="connsiteX0" fmla="*/ 0 w 5553858"/>
              <a:gd name="connsiteY0" fmla="*/ 2948468 h 3085110"/>
              <a:gd name="connsiteX1" fmla="*/ 412752 w 5553858"/>
              <a:gd name="connsiteY1" fmla="*/ 58948 h 3085110"/>
              <a:gd name="connsiteX2" fmla="*/ 1442492 w 5553858"/>
              <a:gd name="connsiteY2" fmla="*/ 964501 h 3085110"/>
              <a:gd name="connsiteX3" fmla="*/ 2396911 w 5553858"/>
              <a:gd name="connsiteY3" fmla="*/ 924546 h 3085110"/>
              <a:gd name="connsiteX4" fmla="*/ 5553858 w 5553858"/>
              <a:gd name="connsiteY4" fmla="*/ 3085110 h 3085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53858" h="3085110">
                <a:moveTo>
                  <a:pt x="0" y="2948468"/>
                </a:moveTo>
                <a:cubicBezTo>
                  <a:pt x="19410" y="1533736"/>
                  <a:pt x="172337" y="389609"/>
                  <a:pt x="412752" y="58948"/>
                </a:cubicBezTo>
                <a:cubicBezTo>
                  <a:pt x="653167" y="-271713"/>
                  <a:pt x="1212383" y="893387"/>
                  <a:pt x="1442492" y="964501"/>
                </a:cubicBezTo>
                <a:cubicBezTo>
                  <a:pt x="1672601" y="1035615"/>
                  <a:pt x="1925334" y="674380"/>
                  <a:pt x="2396911" y="924546"/>
                </a:cubicBezTo>
                <a:cubicBezTo>
                  <a:pt x="2868488" y="1174712"/>
                  <a:pt x="4737943" y="2352583"/>
                  <a:pt x="5553858" y="3085110"/>
                </a:cubicBezTo>
              </a:path>
            </a:pathLst>
          </a:custGeom>
          <a:noFill/>
          <a:ln w="38100" cap="flat" cmpd="sng" algn="ctr">
            <a:solidFill>
              <a:schemeClr val="accent3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Zástupný symbol pro obsah 4">
            <a:extLst>
              <a:ext uri="{FF2B5EF4-FFF2-40B4-BE49-F238E27FC236}">
                <a16:creationId xmlns:a16="http://schemas.microsoft.com/office/drawing/2014/main" id="{E9EE10F9-17A8-4C87-8B44-D8D3512272AE}"/>
              </a:ext>
            </a:extLst>
          </p:cNvPr>
          <p:cNvSpPr txBox="1">
            <a:spLocks/>
          </p:cNvSpPr>
          <p:nvPr/>
        </p:nvSpPr>
        <p:spPr>
          <a:xfrm>
            <a:off x="8540811" y="6533474"/>
            <a:ext cx="429225" cy="3412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Font typeface="Arial" panose="020B0604020202020204" pitchFamily="34" charset="0"/>
              <a:buNone/>
            </a:pPr>
            <a:r>
              <a:rPr lang="cs-CZ" sz="1400" kern="0" dirty="0"/>
              <a:t>t </a:t>
            </a:r>
            <a:r>
              <a:rPr lang="en-US" sz="1400" kern="0" dirty="0"/>
              <a:t>[s]</a:t>
            </a:r>
          </a:p>
        </p:txBody>
      </p:sp>
      <p:sp>
        <p:nvSpPr>
          <p:cNvPr id="15" name="Zástupný symbol pro obsah 4">
            <a:extLst>
              <a:ext uri="{FF2B5EF4-FFF2-40B4-BE49-F238E27FC236}">
                <a16:creationId xmlns:a16="http://schemas.microsoft.com/office/drawing/2014/main" id="{89744A7B-C5F9-4DFD-83B6-FE5569C38E62}"/>
              </a:ext>
            </a:extLst>
          </p:cNvPr>
          <p:cNvSpPr txBox="1">
            <a:spLocks/>
          </p:cNvSpPr>
          <p:nvPr/>
        </p:nvSpPr>
        <p:spPr>
          <a:xfrm>
            <a:off x="2315897" y="624330"/>
            <a:ext cx="2617268" cy="3412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Font typeface="Arial" panose="020B0604020202020204" pitchFamily="34" charset="0"/>
              <a:buNone/>
            </a:pPr>
            <a:r>
              <a:rPr lang="en-US" sz="1400" kern="0" dirty="0"/>
              <a:t>P[mmHg]</a:t>
            </a:r>
          </a:p>
        </p:txBody>
      </p:sp>
      <p:sp>
        <p:nvSpPr>
          <p:cNvPr id="25" name="Volný tvar: obrazec 24">
            <a:extLst>
              <a:ext uri="{FF2B5EF4-FFF2-40B4-BE49-F238E27FC236}">
                <a16:creationId xmlns:a16="http://schemas.microsoft.com/office/drawing/2014/main" id="{5E274D26-57DB-4A6D-BB76-1F50701112A9}"/>
              </a:ext>
            </a:extLst>
          </p:cNvPr>
          <p:cNvSpPr/>
          <p:nvPr/>
        </p:nvSpPr>
        <p:spPr bwMode="auto">
          <a:xfrm>
            <a:off x="3407813" y="2565293"/>
            <a:ext cx="5553858" cy="3489921"/>
          </a:xfrm>
          <a:custGeom>
            <a:avLst/>
            <a:gdLst>
              <a:gd name="connsiteX0" fmla="*/ 65662 w 4585903"/>
              <a:gd name="connsiteY0" fmla="*/ 3127473 h 3136099"/>
              <a:gd name="connsiteX1" fmla="*/ 238190 w 4585903"/>
              <a:gd name="connsiteY1" fmla="*/ 30590 h 3136099"/>
              <a:gd name="connsiteX2" fmla="*/ 2006605 w 4585903"/>
              <a:gd name="connsiteY2" fmla="*/ 1522959 h 3136099"/>
              <a:gd name="connsiteX3" fmla="*/ 2748477 w 4585903"/>
              <a:gd name="connsiteY3" fmla="*/ 1177903 h 3136099"/>
              <a:gd name="connsiteX4" fmla="*/ 4585903 w 4585903"/>
              <a:gd name="connsiteY4" fmla="*/ 3136099 h 3136099"/>
              <a:gd name="connsiteX0" fmla="*/ 11640 w 4531881"/>
              <a:gd name="connsiteY0" fmla="*/ 2957684 h 2966310"/>
              <a:gd name="connsiteX1" fmla="*/ 563730 w 4531881"/>
              <a:gd name="connsiteY1" fmla="*/ 33329 h 2966310"/>
              <a:gd name="connsiteX2" fmla="*/ 1952583 w 4531881"/>
              <a:gd name="connsiteY2" fmla="*/ 1353170 h 2966310"/>
              <a:gd name="connsiteX3" fmla="*/ 2694455 w 4531881"/>
              <a:gd name="connsiteY3" fmla="*/ 1008114 h 2966310"/>
              <a:gd name="connsiteX4" fmla="*/ 4531881 w 4531881"/>
              <a:gd name="connsiteY4" fmla="*/ 2966310 h 2966310"/>
              <a:gd name="connsiteX0" fmla="*/ 11271 w 4531512"/>
              <a:gd name="connsiteY0" fmla="*/ 2946073 h 2954699"/>
              <a:gd name="connsiteX1" fmla="*/ 563361 w 4531512"/>
              <a:gd name="connsiteY1" fmla="*/ 21718 h 2954699"/>
              <a:gd name="connsiteX2" fmla="*/ 1874576 w 4531512"/>
              <a:gd name="connsiteY2" fmla="*/ 1583099 h 2954699"/>
              <a:gd name="connsiteX3" fmla="*/ 2694086 w 4531512"/>
              <a:gd name="connsiteY3" fmla="*/ 996503 h 2954699"/>
              <a:gd name="connsiteX4" fmla="*/ 4531512 w 4531512"/>
              <a:gd name="connsiteY4" fmla="*/ 2954699 h 2954699"/>
              <a:gd name="connsiteX0" fmla="*/ 11271 w 4531512"/>
              <a:gd name="connsiteY0" fmla="*/ 2947146 h 2955772"/>
              <a:gd name="connsiteX1" fmla="*/ 563361 w 4531512"/>
              <a:gd name="connsiteY1" fmla="*/ 22791 h 2955772"/>
              <a:gd name="connsiteX2" fmla="*/ 1874576 w 4531512"/>
              <a:gd name="connsiteY2" fmla="*/ 1584172 h 2955772"/>
              <a:gd name="connsiteX3" fmla="*/ 2780351 w 4531512"/>
              <a:gd name="connsiteY3" fmla="*/ 1515161 h 2955772"/>
              <a:gd name="connsiteX4" fmla="*/ 4531512 w 4531512"/>
              <a:gd name="connsiteY4" fmla="*/ 2955772 h 2955772"/>
              <a:gd name="connsiteX0" fmla="*/ 11271 w 4531512"/>
              <a:gd name="connsiteY0" fmla="*/ 2947146 h 2955772"/>
              <a:gd name="connsiteX1" fmla="*/ 563361 w 4531512"/>
              <a:gd name="connsiteY1" fmla="*/ 22791 h 2955772"/>
              <a:gd name="connsiteX2" fmla="*/ 1874576 w 4531512"/>
              <a:gd name="connsiteY2" fmla="*/ 1584172 h 2955772"/>
              <a:gd name="connsiteX3" fmla="*/ 2780351 w 4531512"/>
              <a:gd name="connsiteY3" fmla="*/ 1515161 h 2955772"/>
              <a:gd name="connsiteX4" fmla="*/ 4531512 w 4531512"/>
              <a:gd name="connsiteY4" fmla="*/ 2955772 h 2955772"/>
              <a:gd name="connsiteX0" fmla="*/ 11271 w 4220961"/>
              <a:gd name="connsiteY0" fmla="*/ 2947146 h 2955772"/>
              <a:gd name="connsiteX1" fmla="*/ 563361 w 4220961"/>
              <a:gd name="connsiteY1" fmla="*/ 22791 h 2955772"/>
              <a:gd name="connsiteX2" fmla="*/ 1874576 w 4220961"/>
              <a:gd name="connsiteY2" fmla="*/ 1584172 h 2955772"/>
              <a:gd name="connsiteX3" fmla="*/ 2780351 w 4220961"/>
              <a:gd name="connsiteY3" fmla="*/ 1515161 h 2955772"/>
              <a:gd name="connsiteX4" fmla="*/ 4220961 w 4220961"/>
              <a:gd name="connsiteY4" fmla="*/ 2955772 h 2955772"/>
              <a:gd name="connsiteX0" fmla="*/ 9222 w 4218912"/>
              <a:gd name="connsiteY0" fmla="*/ 2952369 h 2960995"/>
              <a:gd name="connsiteX1" fmla="*/ 561312 w 4218912"/>
              <a:gd name="connsiteY1" fmla="*/ 28014 h 2960995"/>
              <a:gd name="connsiteX2" fmla="*/ 1337689 w 4218912"/>
              <a:gd name="connsiteY2" fmla="*/ 1477252 h 2960995"/>
              <a:gd name="connsiteX3" fmla="*/ 2778302 w 4218912"/>
              <a:gd name="connsiteY3" fmla="*/ 1520384 h 2960995"/>
              <a:gd name="connsiteX4" fmla="*/ 4218912 w 4218912"/>
              <a:gd name="connsiteY4" fmla="*/ 2960995 h 2960995"/>
              <a:gd name="connsiteX0" fmla="*/ 9222 w 4218912"/>
              <a:gd name="connsiteY0" fmla="*/ 2952369 h 2960995"/>
              <a:gd name="connsiteX1" fmla="*/ 561312 w 4218912"/>
              <a:gd name="connsiteY1" fmla="*/ 28014 h 2960995"/>
              <a:gd name="connsiteX2" fmla="*/ 1337689 w 4218912"/>
              <a:gd name="connsiteY2" fmla="*/ 1477252 h 2960995"/>
              <a:gd name="connsiteX3" fmla="*/ 2778302 w 4218912"/>
              <a:gd name="connsiteY3" fmla="*/ 1520384 h 2960995"/>
              <a:gd name="connsiteX4" fmla="*/ 4218912 w 4218912"/>
              <a:gd name="connsiteY4" fmla="*/ 2960995 h 2960995"/>
              <a:gd name="connsiteX0" fmla="*/ 9388 w 4219078"/>
              <a:gd name="connsiteY0" fmla="*/ 2953248 h 2961874"/>
              <a:gd name="connsiteX1" fmla="*/ 561478 w 4219078"/>
              <a:gd name="connsiteY1" fmla="*/ 28893 h 2961874"/>
              <a:gd name="connsiteX2" fmla="*/ 1389614 w 4219078"/>
              <a:gd name="connsiteY2" fmla="*/ 1460879 h 2961874"/>
              <a:gd name="connsiteX3" fmla="*/ 2778468 w 4219078"/>
              <a:gd name="connsiteY3" fmla="*/ 1521263 h 2961874"/>
              <a:gd name="connsiteX4" fmla="*/ 4219078 w 4219078"/>
              <a:gd name="connsiteY4" fmla="*/ 2961874 h 2961874"/>
              <a:gd name="connsiteX0" fmla="*/ 9388 w 4219078"/>
              <a:gd name="connsiteY0" fmla="*/ 2953174 h 2961800"/>
              <a:gd name="connsiteX1" fmla="*/ 561478 w 4219078"/>
              <a:gd name="connsiteY1" fmla="*/ 28819 h 2961800"/>
              <a:gd name="connsiteX2" fmla="*/ 1389614 w 4219078"/>
              <a:gd name="connsiteY2" fmla="*/ 1460805 h 2961800"/>
              <a:gd name="connsiteX3" fmla="*/ 2536928 w 4219078"/>
              <a:gd name="connsiteY3" fmla="*/ 1495309 h 2961800"/>
              <a:gd name="connsiteX4" fmla="*/ 4219078 w 4219078"/>
              <a:gd name="connsiteY4" fmla="*/ 2961800 h 2961800"/>
              <a:gd name="connsiteX0" fmla="*/ 0 w 4209690"/>
              <a:gd name="connsiteY0" fmla="*/ 2953174 h 2961800"/>
              <a:gd name="connsiteX1" fmla="*/ 552090 w 4209690"/>
              <a:gd name="connsiteY1" fmla="*/ 28819 h 2961800"/>
              <a:gd name="connsiteX2" fmla="*/ 1380226 w 4209690"/>
              <a:gd name="connsiteY2" fmla="*/ 1460805 h 2961800"/>
              <a:gd name="connsiteX3" fmla="*/ 2527540 w 4209690"/>
              <a:gd name="connsiteY3" fmla="*/ 1495309 h 2961800"/>
              <a:gd name="connsiteX4" fmla="*/ 4209690 w 4209690"/>
              <a:gd name="connsiteY4" fmla="*/ 2961800 h 2961800"/>
              <a:gd name="connsiteX0" fmla="*/ 0 w 4209690"/>
              <a:gd name="connsiteY0" fmla="*/ 3340198 h 3348824"/>
              <a:gd name="connsiteX1" fmla="*/ 525964 w 4209690"/>
              <a:gd name="connsiteY1" fmla="*/ 23957 h 3348824"/>
              <a:gd name="connsiteX2" fmla="*/ 1380226 w 4209690"/>
              <a:gd name="connsiteY2" fmla="*/ 1847829 h 3348824"/>
              <a:gd name="connsiteX3" fmla="*/ 2527540 w 4209690"/>
              <a:gd name="connsiteY3" fmla="*/ 1882333 h 3348824"/>
              <a:gd name="connsiteX4" fmla="*/ 4209690 w 4209690"/>
              <a:gd name="connsiteY4" fmla="*/ 3348824 h 3348824"/>
              <a:gd name="connsiteX0" fmla="*/ 0 w 4209690"/>
              <a:gd name="connsiteY0" fmla="*/ 3326202 h 3334828"/>
              <a:gd name="connsiteX1" fmla="*/ 525964 w 4209690"/>
              <a:gd name="connsiteY1" fmla="*/ 9961 h 3334828"/>
              <a:gd name="connsiteX2" fmla="*/ 1432478 w 4209690"/>
              <a:gd name="connsiteY2" fmla="*/ 2286679 h 3334828"/>
              <a:gd name="connsiteX3" fmla="*/ 2527540 w 4209690"/>
              <a:gd name="connsiteY3" fmla="*/ 1868337 h 3334828"/>
              <a:gd name="connsiteX4" fmla="*/ 4209690 w 4209690"/>
              <a:gd name="connsiteY4" fmla="*/ 3334828 h 3334828"/>
              <a:gd name="connsiteX0" fmla="*/ 0 w 4209690"/>
              <a:gd name="connsiteY0" fmla="*/ 3326413 h 3335039"/>
              <a:gd name="connsiteX1" fmla="*/ 525964 w 4209690"/>
              <a:gd name="connsiteY1" fmla="*/ 10172 h 3335039"/>
              <a:gd name="connsiteX2" fmla="*/ 1432478 w 4209690"/>
              <a:gd name="connsiteY2" fmla="*/ 2286890 h 3335039"/>
              <a:gd name="connsiteX3" fmla="*/ 2518831 w 4209690"/>
              <a:gd name="connsiteY3" fmla="*/ 2155931 h 3335039"/>
              <a:gd name="connsiteX4" fmla="*/ 4209690 w 4209690"/>
              <a:gd name="connsiteY4" fmla="*/ 3335039 h 3335039"/>
              <a:gd name="connsiteX0" fmla="*/ 0 w 5553858"/>
              <a:gd name="connsiteY0" fmla="*/ 3326413 h 3490487"/>
              <a:gd name="connsiteX1" fmla="*/ 525964 w 5553858"/>
              <a:gd name="connsiteY1" fmla="*/ 10172 h 3490487"/>
              <a:gd name="connsiteX2" fmla="*/ 1432478 w 5553858"/>
              <a:gd name="connsiteY2" fmla="*/ 2286890 h 3490487"/>
              <a:gd name="connsiteX3" fmla="*/ 2518831 w 5553858"/>
              <a:gd name="connsiteY3" fmla="*/ 2155931 h 3490487"/>
              <a:gd name="connsiteX4" fmla="*/ 5553858 w 5553858"/>
              <a:gd name="connsiteY4" fmla="*/ 3490487 h 3490487"/>
              <a:gd name="connsiteX0" fmla="*/ 0 w 5553858"/>
              <a:gd name="connsiteY0" fmla="*/ 3326413 h 3490487"/>
              <a:gd name="connsiteX1" fmla="*/ 525964 w 5553858"/>
              <a:gd name="connsiteY1" fmla="*/ 10172 h 3490487"/>
              <a:gd name="connsiteX2" fmla="*/ 1432478 w 5553858"/>
              <a:gd name="connsiteY2" fmla="*/ 2286890 h 3490487"/>
              <a:gd name="connsiteX3" fmla="*/ 2518831 w 5553858"/>
              <a:gd name="connsiteY3" fmla="*/ 2155931 h 3490487"/>
              <a:gd name="connsiteX4" fmla="*/ 5553858 w 5553858"/>
              <a:gd name="connsiteY4" fmla="*/ 3490487 h 3490487"/>
              <a:gd name="connsiteX0" fmla="*/ 0 w 5553858"/>
              <a:gd name="connsiteY0" fmla="*/ 3326837 h 3490911"/>
              <a:gd name="connsiteX1" fmla="*/ 525964 w 5553858"/>
              <a:gd name="connsiteY1" fmla="*/ 10596 h 3490911"/>
              <a:gd name="connsiteX2" fmla="*/ 1405046 w 5553858"/>
              <a:gd name="connsiteY2" fmla="*/ 2269026 h 3490911"/>
              <a:gd name="connsiteX3" fmla="*/ 2518831 w 5553858"/>
              <a:gd name="connsiteY3" fmla="*/ 2156355 h 3490911"/>
              <a:gd name="connsiteX4" fmla="*/ 5553858 w 5553858"/>
              <a:gd name="connsiteY4" fmla="*/ 3490911 h 3490911"/>
              <a:gd name="connsiteX0" fmla="*/ 0 w 5553858"/>
              <a:gd name="connsiteY0" fmla="*/ 3325476 h 3489550"/>
              <a:gd name="connsiteX1" fmla="*/ 525964 w 5553858"/>
              <a:gd name="connsiteY1" fmla="*/ 9235 h 3489550"/>
              <a:gd name="connsiteX2" fmla="*/ 1405046 w 5553858"/>
              <a:gd name="connsiteY2" fmla="*/ 2267665 h 3489550"/>
              <a:gd name="connsiteX3" fmla="*/ 2518831 w 5553858"/>
              <a:gd name="connsiteY3" fmla="*/ 2154994 h 3489550"/>
              <a:gd name="connsiteX4" fmla="*/ 5553858 w 5553858"/>
              <a:gd name="connsiteY4" fmla="*/ 3489550 h 3489550"/>
              <a:gd name="connsiteX0" fmla="*/ 0 w 5553858"/>
              <a:gd name="connsiteY0" fmla="*/ 3325847 h 3489921"/>
              <a:gd name="connsiteX1" fmla="*/ 525964 w 5553858"/>
              <a:gd name="connsiteY1" fmla="*/ 9606 h 3489921"/>
              <a:gd name="connsiteX2" fmla="*/ 1423334 w 5553858"/>
              <a:gd name="connsiteY2" fmla="*/ 2249748 h 3489921"/>
              <a:gd name="connsiteX3" fmla="*/ 2518831 w 5553858"/>
              <a:gd name="connsiteY3" fmla="*/ 2155365 h 3489921"/>
              <a:gd name="connsiteX4" fmla="*/ 5553858 w 5553858"/>
              <a:gd name="connsiteY4" fmla="*/ 3489921 h 3489921"/>
              <a:gd name="connsiteX0" fmla="*/ 0 w 5553858"/>
              <a:gd name="connsiteY0" fmla="*/ 3325847 h 3489921"/>
              <a:gd name="connsiteX1" fmla="*/ 525964 w 5553858"/>
              <a:gd name="connsiteY1" fmla="*/ 9606 h 3489921"/>
              <a:gd name="connsiteX2" fmla="*/ 1478198 w 5553858"/>
              <a:gd name="connsiteY2" fmla="*/ 2249748 h 3489921"/>
              <a:gd name="connsiteX3" fmla="*/ 2518831 w 5553858"/>
              <a:gd name="connsiteY3" fmla="*/ 2155365 h 3489921"/>
              <a:gd name="connsiteX4" fmla="*/ 5553858 w 5553858"/>
              <a:gd name="connsiteY4" fmla="*/ 3489921 h 3489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53858" h="3489921">
                <a:moveTo>
                  <a:pt x="0" y="3325847"/>
                </a:moveTo>
                <a:cubicBezTo>
                  <a:pt x="19410" y="1911115"/>
                  <a:pt x="279598" y="188956"/>
                  <a:pt x="525964" y="9606"/>
                </a:cubicBezTo>
                <a:cubicBezTo>
                  <a:pt x="772330" y="-169744"/>
                  <a:pt x="1274069" y="2221305"/>
                  <a:pt x="1478198" y="2249748"/>
                </a:cubicBezTo>
                <a:cubicBezTo>
                  <a:pt x="1682327" y="2278191"/>
                  <a:pt x="2047254" y="1905199"/>
                  <a:pt x="2518831" y="2155365"/>
                </a:cubicBezTo>
                <a:cubicBezTo>
                  <a:pt x="2990408" y="2405531"/>
                  <a:pt x="4664791" y="2921986"/>
                  <a:pt x="5553858" y="3489921"/>
                </a:cubicBezTo>
              </a:path>
            </a:pathLst>
          </a:custGeom>
          <a:noFill/>
          <a:ln w="38100" cap="flat" cmpd="sng" algn="ctr">
            <a:solidFill>
              <a:srgbClr val="7030A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30" name="Přímá spojnice se šipkou 29">
            <a:extLst>
              <a:ext uri="{FF2B5EF4-FFF2-40B4-BE49-F238E27FC236}">
                <a16:creationId xmlns:a16="http://schemas.microsoft.com/office/drawing/2014/main" id="{1088B93A-068C-45C8-822A-8D956FDA755A}"/>
              </a:ext>
            </a:extLst>
          </p:cNvPr>
          <p:cNvCxnSpPr/>
          <p:nvPr/>
        </p:nvCxnSpPr>
        <p:spPr bwMode="auto">
          <a:xfrm>
            <a:off x="5496851" y="3783439"/>
            <a:ext cx="0" cy="85256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Přímá spojnice se šipkou 30">
            <a:extLst>
              <a:ext uri="{FF2B5EF4-FFF2-40B4-BE49-F238E27FC236}">
                <a16:creationId xmlns:a16="http://schemas.microsoft.com/office/drawing/2014/main" id="{4F00592B-3043-49D7-98EE-33200ED90C11}"/>
              </a:ext>
            </a:extLst>
          </p:cNvPr>
          <p:cNvCxnSpPr/>
          <p:nvPr/>
        </p:nvCxnSpPr>
        <p:spPr bwMode="auto">
          <a:xfrm>
            <a:off x="3958041" y="2593792"/>
            <a:ext cx="0" cy="29882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81644692-9746-46D3-92DE-2525F1D972C6}"/>
              </a:ext>
            </a:extLst>
          </p:cNvPr>
          <p:cNvSpPr txBox="1"/>
          <p:nvPr/>
        </p:nvSpPr>
        <p:spPr>
          <a:xfrm>
            <a:off x="8886226" y="1584450"/>
            <a:ext cx="2926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8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SBP</a:t>
            </a:r>
            <a:r>
              <a:rPr lang="cs-CZ" sz="2800" dirty="0">
                <a:latin typeface="+mn-lt"/>
              </a:rPr>
              <a:t>&lt;</a:t>
            </a:r>
            <a:r>
              <a:rPr lang="cs-CZ" sz="2800" dirty="0">
                <a:solidFill>
                  <a:srgbClr val="9100DC"/>
                </a:solidFill>
                <a:latin typeface="+mn-lt"/>
              </a:rPr>
              <a:t>SBP</a:t>
            </a: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A79C6E1F-0B43-450E-8BA9-A4062FAC8A87}"/>
              </a:ext>
            </a:extLst>
          </p:cNvPr>
          <p:cNvSpPr txBox="1"/>
          <p:nvPr/>
        </p:nvSpPr>
        <p:spPr>
          <a:xfrm>
            <a:off x="8883178" y="2093466"/>
            <a:ext cx="2926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8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P</a:t>
            </a:r>
            <a:r>
              <a:rPr lang="cs-CZ" sz="2800" baseline="-250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2</a:t>
            </a:r>
            <a:r>
              <a:rPr lang="cs-CZ" sz="2800" dirty="0">
                <a:latin typeface="+mn-lt"/>
              </a:rPr>
              <a:t>&gt;</a:t>
            </a:r>
            <a:r>
              <a:rPr lang="cs-CZ" sz="2800" dirty="0">
                <a:solidFill>
                  <a:srgbClr val="9100DC"/>
                </a:solidFill>
                <a:latin typeface="+mn-lt"/>
              </a:rPr>
              <a:t>P</a:t>
            </a:r>
            <a:r>
              <a:rPr lang="cs-CZ" sz="2800" baseline="-25000" dirty="0">
                <a:solidFill>
                  <a:srgbClr val="9100DC"/>
                </a:solidFill>
                <a:latin typeface="+mn-lt"/>
              </a:rPr>
              <a:t>2</a:t>
            </a: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804BA16B-4E67-4D89-BD98-766BF3BF56D9}"/>
              </a:ext>
            </a:extLst>
          </p:cNvPr>
          <p:cNvSpPr txBox="1"/>
          <p:nvPr/>
        </p:nvSpPr>
        <p:spPr>
          <a:xfrm>
            <a:off x="8883178" y="2632962"/>
            <a:ext cx="2926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8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AP</a:t>
            </a:r>
            <a:r>
              <a:rPr lang="cs-CZ" sz="2800" dirty="0">
                <a:latin typeface="+mn-lt"/>
              </a:rPr>
              <a:t>&lt;</a:t>
            </a:r>
            <a:r>
              <a:rPr lang="cs-CZ" sz="2800" dirty="0">
                <a:solidFill>
                  <a:srgbClr val="9100DC"/>
                </a:solidFill>
                <a:latin typeface="+mn-lt"/>
              </a:rPr>
              <a:t>AP</a:t>
            </a:r>
          </a:p>
        </p:txBody>
      </p:sp>
      <p:cxnSp>
        <p:nvCxnSpPr>
          <p:cNvPr id="37" name="Přímá spojnice 36">
            <a:extLst>
              <a:ext uri="{FF2B5EF4-FFF2-40B4-BE49-F238E27FC236}">
                <a16:creationId xmlns:a16="http://schemas.microsoft.com/office/drawing/2014/main" id="{E0D8DEF0-CA95-40ED-9460-0942B635CF81}"/>
              </a:ext>
            </a:extLst>
          </p:cNvPr>
          <p:cNvCxnSpPr/>
          <p:nvPr/>
        </p:nvCxnSpPr>
        <p:spPr bwMode="auto">
          <a:xfrm>
            <a:off x="4873752" y="658368"/>
            <a:ext cx="0" cy="5933915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Zástupný symbol pro obsah 4">
            <a:extLst>
              <a:ext uri="{FF2B5EF4-FFF2-40B4-BE49-F238E27FC236}">
                <a16:creationId xmlns:a16="http://schemas.microsoft.com/office/drawing/2014/main" id="{EACD9F3D-035A-4A25-8D1E-586A3C243496}"/>
              </a:ext>
            </a:extLst>
          </p:cNvPr>
          <p:cNvSpPr txBox="1">
            <a:spLocks/>
          </p:cNvSpPr>
          <p:nvPr/>
        </p:nvSpPr>
        <p:spPr>
          <a:xfrm>
            <a:off x="3221965" y="625210"/>
            <a:ext cx="2617268" cy="3412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Font typeface="Arial" panose="020B0604020202020204" pitchFamily="34" charset="0"/>
              <a:buNone/>
            </a:pPr>
            <a:r>
              <a:rPr lang="cs-CZ" sz="1400" kern="0" dirty="0"/>
              <a:t>Systole</a:t>
            </a:r>
            <a:endParaRPr lang="en-US" sz="1400" kern="0" dirty="0"/>
          </a:p>
        </p:txBody>
      </p:sp>
      <p:sp>
        <p:nvSpPr>
          <p:cNvPr id="39" name="Zástupný symbol pro obsah 4">
            <a:extLst>
              <a:ext uri="{FF2B5EF4-FFF2-40B4-BE49-F238E27FC236}">
                <a16:creationId xmlns:a16="http://schemas.microsoft.com/office/drawing/2014/main" id="{552925E1-D6DF-474E-9BCA-C92940A7DCC3}"/>
              </a:ext>
            </a:extLst>
          </p:cNvPr>
          <p:cNvSpPr txBox="1">
            <a:spLocks/>
          </p:cNvSpPr>
          <p:nvPr/>
        </p:nvSpPr>
        <p:spPr>
          <a:xfrm>
            <a:off x="4833086" y="621968"/>
            <a:ext cx="2617268" cy="3412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Font typeface="Arial" panose="020B0604020202020204" pitchFamily="34" charset="0"/>
              <a:buNone/>
            </a:pPr>
            <a:r>
              <a:rPr lang="cs-CZ" sz="1400" kern="0" dirty="0"/>
              <a:t>Diastole</a:t>
            </a:r>
            <a:endParaRPr lang="en-US" sz="1400" kern="0" dirty="0"/>
          </a:p>
        </p:txBody>
      </p:sp>
      <p:grpSp>
        <p:nvGrpSpPr>
          <p:cNvPr id="53" name="Skupina 52">
            <a:extLst>
              <a:ext uri="{FF2B5EF4-FFF2-40B4-BE49-F238E27FC236}">
                <a16:creationId xmlns:a16="http://schemas.microsoft.com/office/drawing/2014/main" id="{D3F32A4E-1AC1-4F13-B131-9467F6CFEE80}"/>
              </a:ext>
            </a:extLst>
          </p:cNvPr>
          <p:cNvGrpSpPr/>
          <p:nvPr/>
        </p:nvGrpSpPr>
        <p:grpSpPr>
          <a:xfrm>
            <a:off x="1590742" y="780509"/>
            <a:ext cx="2751380" cy="6013612"/>
            <a:chOff x="1590742" y="780509"/>
            <a:chExt cx="2751380" cy="6013612"/>
          </a:xfrm>
        </p:grpSpPr>
        <p:cxnSp>
          <p:nvCxnSpPr>
            <p:cNvPr id="45" name="Přímá spojnice se šipkou 44">
              <a:extLst>
                <a:ext uri="{FF2B5EF4-FFF2-40B4-BE49-F238E27FC236}">
                  <a16:creationId xmlns:a16="http://schemas.microsoft.com/office/drawing/2014/main" id="{D718E37B-3734-429B-88AE-F322026E6D94}"/>
                </a:ext>
              </a:extLst>
            </p:cNvPr>
            <p:cNvCxnSpPr/>
            <p:nvPr/>
          </p:nvCxnSpPr>
          <p:spPr bwMode="auto">
            <a:xfrm>
              <a:off x="1990344" y="5468196"/>
              <a:ext cx="1191997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52" name="Skupina 51">
              <a:extLst>
                <a:ext uri="{FF2B5EF4-FFF2-40B4-BE49-F238E27FC236}">
                  <a16:creationId xmlns:a16="http://schemas.microsoft.com/office/drawing/2014/main" id="{141659E1-F456-40B8-BBC1-8E05A3AAE4F2}"/>
                </a:ext>
              </a:extLst>
            </p:cNvPr>
            <p:cNvGrpSpPr/>
            <p:nvPr/>
          </p:nvGrpSpPr>
          <p:grpSpPr>
            <a:xfrm>
              <a:off x="1590742" y="780509"/>
              <a:ext cx="2751380" cy="6013612"/>
              <a:chOff x="1590742" y="780509"/>
              <a:chExt cx="2751380" cy="6013612"/>
            </a:xfrm>
          </p:grpSpPr>
          <p:cxnSp>
            <p:nvCxnSpPr>
              <p:cNvPr id="44" name="Přímá spojnice se šipkou 43">
                <a:extLst>
                  <a:ext uri="{FF2B5EF4-FFF2-40B4-BE49-F238E27FC236}">
                    <a16:creationId xmlns:a16="http://schemas.microsoft.com/office/drawing/2014/main" id="{C1A849B3-DC74-42A2-8DAA-EEBA95376E79}"/>
                  </a:ext>
                </a:extLst>
              </p:cNvPr>
              <p:cNvCxnSpPr/>
              <p:nvPr/>
            </p:nvCxnSpPr>
            <p:spPr bwMode="auto">
              <a:xfrm>
                <a:off x="1984248" y="963252"/>
                <a:ext cx="1191997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6" name="Přímá spojnice se šipkou 45">
                <a:extLst>
                  <a:ext uri="{FF2B5EF4-FFF2-40B4-BE49-F238E27FC236}">
                    <a16:creationId xmlns:a16="http://schemas.microsoft.com/office/drawing/2014/main" id="{8476E92C-6C87-4A18-9D29-FD2478B4E4A5}"/>
                  </a:ext>
                </a:extLst>
              </p:cNvPr>
              <p:cNvCxnSpPr/>
              <p:nvPr/>
            </p:nvCxnSpPr>
            <p:spPr bwMode="auto">
              <a:xfrm>
                <a:off x="1978152" y="6626436"/>
                <a:ext cx="1191997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" name="Přímá spojnice se šipkou 46">
                <a:extLst>
                  <a:ext uri="{FF2B5EF4-FFF2-40B4-BE49-F238E27FC236}">
                    <a16:creationId xmlns:a16="http://schemas.microsoft.com/office/drawing/2014/main" id="{4F02407C-2DB1-4F83-A53F-7F56A0E98E11}"/>
                  </a:ext>
                </a:extLst>
              </p:cNvPr>
              <p:cNvCxnSpPr/>
              <p:nvPr/>
            </p:nvCxnSpPr>
            <p:spPr bwMode="auto">
              <a:xfrm>
                <a:off x="1987296" y="2813388"/>
                <a:ext cx="1191997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8" name="Zástupný symbol pro obsah 4">
                <a:extLst>
                  <a:ext uri="{FF2B5EF4-FFF2-40B4-BE49-F238E27FC236}">
                    <a16:creationId xmlns:a16="http://schemas.microsoft.com/office/drawing/2014/main" id="{B5A2061A-05CD-4C9E-90BE-A3909B2D0D0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90742" y="780509"/>
                <a:ext cx="2617268" cy="341284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252000" indent="-180000" algn="l" rtl="0" eaLnBrk="1" fontAlgn="base" hangingPunct="1">
                  <a:lnSpc>
                    <a:spcPct val="15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Font typeface="Arial" panose="020B0604020202020204" pitchFamily="34" charset="0"/>
                  <a:buChar char="̶"/>
                  <a:defRPr sz="2800" b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4000" indent="-180000" algn="l" rtl="0" eaLnBrk="1" fontAlgn="base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Font typeface="Arial" panose="020B0604020202020204" pitchFamily="34" charset="0"/>
                  <a:buChar char="̶"/>
                  <a:defRPr sz="2000" b="0">
                    <a:solidFill>
                      <a:schemeClr val="tx1"/>
                    </a:solidFill>
                    <a:latin typeface="+mn-lt"/>
                  </a:defRPr>
                </a:lvl2pPr>
                <a:lvl3pPr marL="9144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Tx/>
                  <a:buNone/>
                  <a:defRPr sz="1500" b="0">
                    <a:solidFill>
                      <a:schemeClr val="tx1"/>
                    </a:solidFill>
                    <a:latin typeface="+mn-lt"/>
                  </a:defRPr>
                </a:lvl3pPr>
                <a:lvl4pPr marL="13716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2"/>
                  </a:buClr>
                  <a:buSzPct val="90000"/>
                  <a:buFontTx/>
                  <a:buNone/>
                  <a:defRPr sz="1500" b="0">
                    <a:solidFill>
                      <a:schemeClr val="tx1"/>
                    </a:solidFill>
                    <a:latin typeface="+mn-lt"/>
                  </a:defRPr>
                </a:lvl4pPr>
                <a:lvl5pPr marL="18288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Tx/>
                  <a:buNone/>
                  <a:defRPr sz="1500" b="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Blip>
                    <a:blip r:embed="rId2"/>
                  </a:buBlip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7432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  <a:defRPr baseline="0">
                    <a:solidFill>
                      <a:schemeClr val="tx1"/>
                    </a:solidFill>
                    <a:latin typeface="+mn-lt"/>
                  </a:defRPr>
                </a:lvl7pPr>
                <a:lvl8pPr marL="32004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6576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72000" indent="0">
                  <a:buFont typeface="Arial" panose="020B0604020202020204" pitchFamily="34" charset="0"/>
                  <a:buNone/>
                </a:pPr>
                <a:r>
                  <a:rPr lang="cs-CZ" sz="1400" kern="0" dirty="0"/>
                  <a:t>250</a:t>
                </a:r>
                <a:endParaRPr lang="en-US" sz="1400" kern="0" dirty="0"/>
              </a:p>
            </p:txBody>
          </p:sp>
          <p:sp>
            <p:nvSpPr>
              <p:cNvPr id="49" name="Zástupný symbol pro obsah 4">
                <a:extLst>
                  <a:ext uri="{FF2B5EF4-FFF2-40B4-BE49-F238E27FC236}">
                    <a16:creationId xmlns:a16="http://schemas.microsoft.com/office/drawing/2014/main" id="{24BB765F-A1F8-4A91-AD92-D92D8292E4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24854" y="5294597"/>
                <a:ext cx="2617268" cy="341284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252000" indent="-180000" algn="l" rtl="0" eaLnBrk="1" fontAlgn="base" hangingPunct="1">
                  <a:lnSpc>
                    <a:spcPct val="15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Font typeface="Arial" panose="020B0604020202020204" pitchFamily="34" charset="0"/>
                  <a:buChar char="̶"/>
                  <a:defRPr sz="2800" b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4000" indent="-180000" algn="l" rtl="0" eaLnBrk="1" fontAlgn="base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Font typeface="Arial" panose="020B0604020202020204" pitchFamily="34" charset="0"/>
                  <a:buChar char="̶"/>
                  <a:defRPr sz="2000" b="0">
                    <a:solidFill>
                      <a:schemeClr val="tx1"/>
                    </a:solidFill>
                    <a:latin typeface="+mn-lt"/>
                  </a:defRPr>
                </a:lvl2pPr>
                <a:lvl3pPr marL="9144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Tx/>
                  <a:buNone/>
                  <a:defRPr sz="1500" b="0">
                    <a:solidFill>
                      <a:schemeClr val="tx1"/>
                    </a:solidFill>
                    <a:latin typeface="+mn-lt"/>
                  </a:defRPr>
                </a:lvl3pPr>
                <a:lvl4pPr marL="13716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2"/>
                  </a:buClr>
                  <a:buSzPct val="90000"/>
                  <a:buFontTx/>
                  <a:buNone/>
                  <a:defRPr sz="1500" b="0">
                    <a:solidFill>
                      <a:schemeClr val="tx1"/>
                    </a:solidFill>
                    <a:latin typeface="+mn-lt"/>
                  </a:defRPr>
                </a:lvl4pPr>
                <a:lvl5pPr marL="18288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Tx/>
                  <a:buNone/>
                  <a:defRPr sz="1500" b="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Blip>
                    <a:blip r:embed="rId2"/>
                  </a:buBlip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7432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  <a:defRPr baseline="0">
                    <a:solidFill>
                      <a:schemeClr val="tx1"/>
                    </a:solidFill>
                    <a:latin typeface="+mn-lt"/>
                  </a:defRPr>
                </a:lvl7pPr>
                <a:lvl8pPr marL="32004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6576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72000" indent="0">
                  <a:buFont typeface="Arial" panose="020B0604020202020204" pitchFamily="34" charset="0"/>
                  <a:buNone/>
                </a:pPr>
                <a:r>
                  <a:rPr lang="cs-CZ" sz="1400" kern="0" dirty="0"/>
                  <a:t>80</a:t>
                </a:r>
                <a:endParaRPr lang="en-US" sz="1400" kern="0" dirty="0"/>
              </a:p>
            </p:txBody>
          </p:sp>
          <p:sp>
            <p:nvSpPr>
              <p:cNvPr id="50" name="Zástupný symbol pro obsah 4">
                <a:extLst>
                  <a:ext uri="{FF2B5EF4-FFF2-40B4-BE49-F238E27FC236}">
                    <a16:creationId xmlns:a16="http://schemas.microsoft.com/office/drawing/2014/main" id="{6F68B46B-3736-4D63-B334-C6D2EA0944B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94958" y="6452837"/>
                <a:ext cx="271549" cy="341284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252000" indent="-180000" algn="l" rtl="0" eaLnBrk="1" fontAlgn="base" hangingPunct="1">
                  <a:lnSpc>
                    <a:spcPct val="15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Font typeface="Arial" panose="020B0604020202020204" pitchFamily="34" charset="0"/>
                  <a:buChar char="̶"/>
                  <a:defRPr sz="2800" b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4000" indent="-180000" algn="l" rtl="0" eaLnBrk="1" fontAlgn="base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Font typeface="Arial" panose="020B0604020202020204" pitchFamily="34" charset="0"/>
                  <a:buChar char="̶"/>
                  <a:defRPr sz="2000" b="0">
                    <a:solidFill>
                      <a:schemeClr val="tx1"/>
                    </a:solidFill>
                    <a:latin typeface="+mn-lt"/>
                  </a:defRPr>
                </a:lvl2pPr>
                <a:lvl3pPr marL="9144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Tx/>
                  <a:buNone/>
                  <a:defRPr sz="1500" b="0">
                    <a:solidFill>
                      <a:schemeClr val="tx1"/>
                    </a:solidFill>
                    <a:latin typeface="+mn-lt"/>
                  </a:defRPr>
                </a:lvl3pPr>
                <a:lvl4pPr marL="13716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2"/>
                  </a:buClr>
                  <a:buSzPct val="90000"/>
                  <a:buFontTx/>
                  <a:buNone/>
                  <a:defRPr sz="1500" b="0">
                    <a:solidFill>
                      <a:schemeClr val="tx1"/>
                    </a:solidFill>
                    <a:latin typeface="+mn-lt"/>
                  </a:defRPr>
                </a:lvl4pPr>
                <a:lvl5pPr marL="18288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Tx/>
                  <a:buNone/>
                  <a:defRPr sz="1500" b="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Blip>
                    <a:blip r:embed="rId2"/>
                  </a:buBlip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7432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  <a:defRPr baseline="0">
                    <a:solidFill>
                      <a:schemeClr val="tx1"/>
                    </a:solidFill>
                    <a:latin typeface="+mn-lt"/>
                  </a:defRPr>
                </a:lvl7pPr>
                <a:lvl8pPr marL="32004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6576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72000" indent="0">
                  <a:buFont typeface="Arial" panose="020B0604020202020204" pitchFamily="34" charset="0"/>
                  <a:buNone/>
                </a:pPr>
                <a:r>
                  <a:rPr lang="cs-CZ" sz="1400" kern="0" dirty="0"/>
                  <a:t>0</a:t>
                </a:r>
                <a:endParaRPr lang="en-US" sz="1400" kern="0" dirty="0"/>
              </a:p>
            </p:txBody>
          </p:sp>
          <p:sp>
            <p:nvSpPr>
              <p:cNvPr id="51" name="Zástupný symbol pro obsah 4">
                <a:extLst>
                  <a:ext uri="{FF2B5EF4-FFF2-40B4-BE49-F238E27FC236}">
                    <a16:creationId xmlns:a16="http://schemas.microsoft.com/office/drawing/2014/main" id="{CD467862-0ECA-469D-96F4-F02CFD64251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33385" y="2492382"/>
                <a:ext cx="602535" cy="642012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252000" indent="-180000" algn="l" rtl="0" eaLnBrk="1" fontAlgn="base" hangingPunct="1">
                  <a:lnSpc>
                    <a:spcPct val="15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Font typeface="Arial" panose="020B0604020202020204" pitchFamily="34" charset="0"/>
                  <a:buChar char="̶"/>
                  <a:defRPr sz="2800" b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4000" indent="-180000" algn="l" rtl="0" eaLnBrk="1" fontAlgn="base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Font typeface="Arial" panose="020B0604020202020204" pitchFamily="34" charset="0"/>
                  <a:buChar char="̶"/>
                  <a:defRPr sz="2000" b="0">
                    <a:solidFill>
                      <a:schemeClr val="tx1"/>
                    </a:solidFill>
                    <a:latin typeface="+mn-lt"/>
                  </a:defRPr>
                </a:lvl2pPr>
                <a:lvl3pPr marL="9144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Tx/>
                  <a:buNone/>
                  <a:defRPr sz="1500" b="0">
                    <a:solidFill>
                      <a:schemeClr val="tx1"/>
                    </a:solidFill>
                    <a:latin typeface="+mn-lt"/>
                  </a:defRPr>
                </a:lvl3pPr>
                <a:lvl4pPr marL="13716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2"/>
                  </a:buClr>
                  <a:buSzPct val="90000"/>
                  <a:buFontTx/>
                  <a:buNone/>
                  <a:defRPr sz="1500" b="0">
                    <a:solidFill>
                      <a:schemeClr val="tx1"/>
                    </a:solidFill>
                    <a:latin typeface="+mn-lt"/>
                  </a:defRPr>
                </a:lvl4pPr>
                <a:lvl5pPr marL="18288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Tx/>
                  <a:buNone/>
                  <a:defRPr sz="1500" b="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Blip>
                    <a:blip r:embed="rId2"/>
                  </a:buBlip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7432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  <a:defRPr baseline="0">
                    <a:solidFill>
                      <a:schemeClr val="tx1"/>
                    </a:solidFill>
                    <a:latin typeface="+mn-lt"/>
                  </a:defRPr>
                </a:lvl7pPr>
                <a:lvl8pPr marL="32004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6576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72000" indent="0">
                  <a:buFont typeface="Arial" panose="020B0604020202020204" pitchFamily="34" charset="0"/>
                  <a:buNone/>
                </a:pPr>
                <a:r>
                  <a:rPr lang="cs-CZ" sz="1400" kern="0" dirty="0"/>
                  <a:t>120</a:t>
                </a:r>
              </a:p>
              <a:p>
                <a:pPr marL="72000" indent="0">
                  <a:buFont typeface="Arial" panose="020B0604020202020204" pitchFamily="34" charset="0"/>
                  <a:buNone/>
                </a:pPr>
                <a:r>
                  <a:rPr lang="cs-CZ" sz="1400" kern="0" dirty="0"/>
                  <a:t>110</a:t>
                </a:r>
                <a:endParaRPr lang="en-US" sz="1400" kern="0" dirty="0"/>
              </a:p>
            </p:txBody>
          </p:sp>
        </p:grpSp>
      </p:grpSp>
      <p:grpSp>
        <p:nvGrpSpPr>
          <p:cNvPr id="56" name="Skupina 55">
            <a:extLst>
              <a:ext uri="{FF2B5EF4-FFF2-40B4-BE49-F238E27FC236}">
                <a16:creationId xmlns:a16="http://schemas.microsoft.com/office/drawing/2014/main" id="{0BD87496-187F-4D76-9370-0E8D37C3F3CF}"/>
              </a:ext>
            </a:extLst>
          </p:cNvPr>
          <p:cNvGrpSpPr/>
          <p:nvPr/>
        </p:nvGrpSpPr>
        <p:grpSpPr>
          <a:xfrm>
            <a:off x="3401187" y="963252"/>
            <a:ext cx="5572973" cy="5666148"/>
            <a:chOff x="3401187" y="963252"/>
            <a:chExt cx="5572973" cy="5666148"/>
          </a:xfrm>
        </p:grpSpPr>
        <p:sp>
          <p:nvSpPr>
            <p:cNvPr id="40" name="Volný tvar: obrazec 39">
              <a:extLst>
                <a:ext uri="{FF2B5EF4-FFF2-40B4-BE49-F238E27FC236}">
                  <a16:creationId xmlns:a16="http://schemas.microsoft.com/office/drawing/2014/main" id="{5B43ACC7-2E1A-46FE-832C-7BB79F80E05C}"/>
                </a:ext>
              </a:extLst>
            </p:cNvPr>
            <p:cNvSpPr/>
            <p:nvPr/>
          </p:nvSpPr>
          <p:spPr bwMode="auto">
            <a:xfrm>
              <a:off x="3401187" y="963252"/>
              <a:ext cx="137887" cy="5666148"/>
            </a:xfrm>
            <a:custGeom>
              <a:avLst/>
              <a:gdLst>
                <a:gd name="connsiteX0" fmla="*/ 0 w 128016"/>
                <a:gd name="connsiteY0" fmla="*/ 4800600 h 4800600"/>
                <a:gd name="connsiteX1" fmla="*/ 91440 w 128016"/>
                <a:gd name="connsiteY1" fmla="*/ 0 h 4800600"/>
                <a:gd name="connsiteX2" fmla="*/ 128016 w 128016"/>
                <a:gd name="connsiteY2" fmla="*/ 4800600 h 4800600"/>
                <a:gd name="connsiteX3" fmla="*/ 128016 w 128016"/>
                <a:gd name="connsiteY3" fmla="*/ 4800600 h 4800600"/>
                <a:gd name="connsiteX4" fmla="*/ 128016 w 128016"/>
                <a:gd name="connsiteY4" fmla="*/ 4800600 h 480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016" h="4800600">
                  <a:moveTo>
                    <a:pt x="0" y="4800600"/>
                  </a:moveTo>
                  <a:cubicBezTo>
                    <a:pt x="35052" y="2400300"/>
                    <a:pt x="70104" y="0"/>
                    <a:pt x="91440" y="0"/>
                  </a:cubicBezTo>
                  <a:cubicBezTo>
                    <a:pt x="112776" y="0"/>
                    <a:pt x="128016" y="4800600"/>
                    <a:pt x="128016" y="4800600"/>
                  </a:cubicBezTo>
                  <a:lnTo>
                    <a:pt x="128016" y="4800600"/>
                  </a:lnTo>
                  <a:lnTo>
                    <a:pt x="128016" y="4800600"/>
                  </a:lnTo>
                </a:path>
              </a:pathLst>
            </a:custGeom>
            <a:noFill/>
            <a:ln w="38100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55" name="Přímá spojnice 54">
              <a:extLst>
                <a:ext uri="{FF2B5EF4-FFF2-40B4-BE49-F238E27FC236}">
                  <a16:creationId xmlns:a16="http://schemas.microsoft.com/office/drawing/2014/main" id="{5BBA587E-0D3E-4BCA-A3AB-494815FF6F9D}"/>
                </a:ext>
              </a:extLst>
            </p:cNvPr>
            <p:cNvCxnSpPr/>
            <p:nvPr/>
          </p:nvCxnSpPr>
          <p:spPr bwMode="auto">
            <a:xfrm>
              <a:off x="3534833" y="6629400"/>
              <a:ext cx="5439327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85938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5" grpId="0" animBg="1"/>
      <p:bldP spid="32" grpId="0"/>
      <p:bldP spid="33" grpId="0"/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27BCF44-ACBF-4908-85F7-E69CECFEC1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 err="1"/>
              <a:t>Physiology</a:t>
            </a:r>
            <a:r>
              <a:rPr lang="en-GB" noProof="0" dirty="0"/>
              <a:t>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D57F412-EE03-433C-8D3B-5329C42F1F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EF6256B-5C3A-4C30-992C-E8B40B3D6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 for your attention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4FC0A21-B459-4FF7-B319-3E040E0DA8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660" y="1350918"/>
            <a:ext cx="7226680" cy="4822166"/>
          </a:xfrm>
          <a:prstGeom prst="rect">
            <a:avLst/>
          </a:prstGeom>
        </p:spPr>
      </p:pic>
      <p:sp>
        <p:nvSpPr>
          <p:cNvPr id="7" name="Zástupný symbol pro obsah 4">
            <a:extLst>
              <a:ext uri="{FF2B5EF4-FFF2-40B4-BE49-F238E27FC236}">
                <a16:creationId xmlns:a16="http://schemas.microsoft.com/office/drawing/2014/main" id="{CE25D21A-2E98-42B5-8AD6-3E9119B46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1019" y="1350918"/>
            <a:ext cx="3250392" cy="619062"/>
          </a:xfrm>
        </p:spPr>
        <p:txBody>
          <a:bodyPr/>
          <a:lstStyle/>
          <a:p>
            <a:pPr marL="72000" indent="0">
              <a:buNone/>
            </a:pPr>
            <a:r>
              <a:rPr lang="en-US" dirty="0">
                <a:solidFill>
                  <a:schemeClr val="bg1"/>
                </a:solidFill>
              </a:rPr>
              <a:t>Find mistakes)))))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563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47A6E-D33C-4704-920D-15CC8B59C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en-US" noProof="0" dirty="0"/>
              <a:t>Physiology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0"/>
            <a:ext cx="11305223" cy="451576"/>
          </a:xfrm>
        </p:spPr>
        <p:txBody>
          <a:bodyPr/>
          <a:lstStyle/>
          <a:p>
            <a:r>
              <a:rPr lang="cs-CZ" dirty="0"/>
              <a:t>O</a:t>
            </a:r>
            <a:r>
              <a:rPr lang="en-US" dirty="0" err="1"/>
              <a:t>ral</a:t>
            </a:r>
            <a:r>
              <a:rPr lang="en-US" dirty="0"/>
              <a:t> exam </a:t>
            </a:r>
            <a:r>
              <a:rPr lang="cs-CZ" dirty="0"/>
              <a:t>q</a:t>
            </a:r>
            <a:r>
              <a:rPr lang="en-US" dirty="0" err="1"/>
              <a:t>uestions</a:t>
            </a:r>
            <a:endParaRPr lang="en-US" dirty="0"/>
          </a:p>
        </p:txBody>
      </p:sp>
      <p:sp>
        <p:nvSpPr>
          <p:cNvPr id="31" name="Zástupný symbol pro obsah 4">
            <a:extLst>
              <a:ext uri="{FF2B5EF4-FFF2-40B4-BE49-F238E27FC236}">
                <a16:creationId xmlns:a16="http://schemas.microsoft.com/office/drawing/2014/main" id="{F8B43DBC-BF24-4296-B855-08B10B027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496278"/>
            <a:ext cx="10976264" cy="1035979"/>
          </a:xfrm>
        </p:spPr>
        <p:txBody>
          <a:bodyPr/>
          <a:lstStyle/>
          <a:p>
            <a:pPr lvl="0"/>
            <a:r>
              <a:rPr lang="en-GB" dirty="0"/>
              <a:t>Arterial elasticity – significance</a:t>
            </a:r>
            <a:endParaRPr lang="cs-CZ" dirty="0"/>
          </a:p>
          <a:p>
            <a:pPr lvl="0"/>
            <a:r>
              <a:rPr lang="en-GB" dirty="0"/>
              <a:t>Arterial pulse, pulse wave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27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47A6E-D33C-4704-920D-15CC8B59C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en-US" noProof="0" dirty="0"/>
              <a:t>Physiology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0"/>
            <a:ext cx="11305223" cy="451576"/>
          </a:xfrm>
        </p:spPr>
        <p:txBody>
          <a:bodyPr/>
          <a:lstStyle/>
          <a:p>
            <a:r>
              <a:rPr lang="cs-CZ" dirty="0"/>
              <a:t>F</a:t>
            </a:r>
            <a:r>
              <a:rPr lang="en-US" dirty="0"/>
              <a:t>actors of arterial stiffness</a:t>
            </a:r>
            <a:r>
              <a:rPr lang="cs-CZ" dirty="0"/>
              <a:t> </a:t>
            </a:r>
            <a:r>
              <a:rPr lang="en-US" dirty="0"/>
              <a:t>changes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30" name="Obrázek 29">
            <a:extLst>
              <a:ext uri="{FF2B5EF4-FFF2-40B4-BE49-F238E27FC236}">
                <a16:creationId xmlns:a16="http://schemas.microsoft.com/office/drawing/2014/main" id="{AFE766F1-E145-4922-80CC-ACC611C2E1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" r="1567" b="1076"/>
          <a:stretch/>
        </p:blipFill>
        <p:spPr>
          <a:xfrm>
            <a:off x="62496" y="1363818"/>
            <a:ext cx="8289985" cy="4659073"/>
          </a:xfrm>
          <a:prstGeom prst="rect">
            <a:avLst/>
          </a:prstGeom>
        </p:spPr>
      </p:pic>
      <p:sp>
        <p:nvSpPr>
          <p:cNvPr id="31" name="Zástupný symbol pro obsah 4">
            <a:extLst>
              <a:ext uri="{FF2B5EF4-FFF2-40B4-BE49-F238E27FC236}">
                <a16:creationId xmlns:a16="http://schemas.microsoft.com/office/drawing/2014/main" id="{F8B43DBC-BF24-4296-B855-08B10B027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9874" y="2911010"/>
            <a:ext cx="3079630" cy="103597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dirty="0"/>
              <a:t>Elastin degradation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Collagen</a:t>
            </a:r>
            <a:r>
              <a:rPr lang="cs-CZ" sz="2000" dirty="0"/>
              <a:t> </a:t>
            </a:r>
            <a:r>
              <a:rPr lang="en-US" sz="2000" dirty="0"/>
              <a:t>deposition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Endothelial d</a:t>
            </a:r>
            <a:r>
              <a:rPr lang="cs-CZ" sz="2000" dirty="0"/>
              <a:t>y</a:t>
            </a:r>
            <a:r>
              <a:rPr lang="en-US" sz="2000" dirty="0" err="1"/>
              <a:t>sfunction</a:t>
            </a:r>
            <a:endParaRPr lang="en-US" sz="2000" dirty="0"/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60A974F0-4B87-4FC3-993C-2DB9658549D2}"/>
              </a:ext>
            </a:extLst>
          </p:cNvPr>
          <p:cNvSpPr txBox="1"/>
          <p:nvPr/>
        </p:nvSpPr>
        <p:spPr>
          <a:xfrm>
            <a:off x="8454725" y="2321003"/>
            <a:ext cx="67678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3800" dirty="0">
                <a:solidFill>
                  <a:srgbClr val="FF0000"/>
                </a:solidFill>
                <a:latin typeface="+mn-lt"/>
              </a:rPr>
              <a:t>!</a:t>
            </a:r>
            <a:endParaRPr lang="cs-CZ" sz="48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023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uiExpand="1" build="p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47A6E-D33C-4704-920D-15CC8B59C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en-US" noProof="0" dirty="0"/>
              <a:t>Physiology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0"/>
            <a:ext cx="11305223" cy="451576"/>
          </a:xfrm>
        </p:spPr>
        <p:txBody>
          <a:bodyPr/>
          <a:lstStyle/>
          <a:p>
            <a:r>
              <a:rPr lang="en-US"/>
              <a:t>Complications of the higher arterial stiffness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6F74FE7-2953-46E9-A1FA-D399EC6BD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8020" y="1597178"/>
            <a:ext cx="6075959" cy="436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131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47A6E-D33C-4704-920D-15CC8B59C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en-US" noProof="0" dirty="0"/>
              <a:t>Physiology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0"/>
            <a:ext cx="11305223" cy="451576"/>
          </a:xfrm>
        </p:spPr>
        <p:txBody>
          <a:bodyPr/>
          <a:lstStyle/>
          <a:p>
            <a:r>
              <a:rPr lang="en-US" dirty="0"/>
              <a:t>Pulse wave</a:t>
            </a:r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DA07833C-25CC-47C1-9BA8-E40A204C321C}"/>
              </a:ext>
            </a:extLst>
          </p:cNvPr>
          <p:cNvCxnSpPr>
            <a:cxnSpLocks/>
          </p:cNvCxnSpPr>
          <p:nvPr/>
        </p:nvCxnSpPr>
        <p:spPr bwMode="auto">
          <a:xfrm>
            <a:off x="1052423" y="4882551"/>
            <a:ext cx="512409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E5A8DF50-86C0-4D67-A886-B8EC4335BD56}"/>
              </a:ext>
            </a:extLst>
          </p:cNvPr>
          <p:cNvCxnSpPr>
            <a:cxnSpLocks/>
          </p:cNvCxnSpPr>
          <p:nvPr/>
        </p:nvCxnSpPr>
        <p:spPr bwMode="auto">
          <a:xfrm flipV="1">
            <a:off x="1052423" y="1690777"/>
            <a:ext cx="0" cy="31917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8846E570-A85B-40EE-9486-2658CB8B51F9}"/>
              </a:ext>
            </a:extLst>
          </p:cNvPr>
          <p:cNvGrpSpPr/>
          <p:nvPr/>
        </p:nvGrpSpPr>
        <p:grpSpPr>
          <a:xfrm>
            <a:off x="1250830" y="2195328"/>
            <a:ext cx="4175185" cy="2839623"/>
            <a:chOff x="1250830" y="2195328"/>
            <a:chExt cx="4175185" cy="2839623"/>
          </a:xfrm>
        </p:grpSpPr>
        <p:sp>
          <p:nvSpPr>
            <p:cNvPr id="11" name="Volný tvar: obrazec 10">
              <a:extLst>
                <a:ext uri="{FF2B5EF4-FFF2-40B4-BE49-F238E27FC236}">
                  <a16:creationId xmlns:a16="http://schemas.microsoft.com/office/drawing/2014/main" id="{23149700-1157-4CA8-97AD-5412DC32EB4B}"/>
                </a:ext>
              </a:extLst>
            </p:cNvPr>
            <p:cNvSpPr/>
            <p:nvPr/>
          </p:nvSpPr>
          <p:spPr bwMode="auto">
            <a:xfrm>
              <a:off x="1250830" y="2195328"/>
              <a:ext cx="4175185" cy="2687223"/>
            </a:xfrm>
            <a:custGeom>
              <a:avLst/>
              <a:gdLst>
                <a:gd name="connsiteX0" fmla="*/ 0 w 4175185"/>
                <a:gd name="connsiteY0" fmla="*/ 2150347 h 2167600"/>
                <a:gd name="connsiteX1" fmla="*/ 379562 w 4175185"/>
                <a:gd name="connsiteY1" fmla="*/ 2370 h 2167600"/>
                <a:gd name="connsiteX2" fmla="*/ 1656272 w 4175185"/>
                <a:gd name="connsiteY2" fmla="*/ 1736279 h 2167600"/>
                <a:gd name="connsiteX3" fmla="*/ 3105510 w 4175185"/>
                <a:gd name="connsiteY3" fmla="*/ 2072709 h 2167600"/>
                <a:gd name="connsiteX4" fmla="*/ 4175185 w 4175185"/>
                <a:gd name="connsiteY4" fmla="*/ 2167600 h 2167600"/>
                <a:gd name="connsiteX0" fmla="*/ 0 w 4175185"/>
                <a:gd name="connsiteY0" fmla="*/ 2150335 h 2167588"/>
                <a:gd name="connsiteX1" fmla="*/ 379562 w 4175185"/>
                <a:gd name="connsiteY1" fmla="*/ 2358 h 2167588"/>
                <a:gd name="connsiteX2" fmla="*/ 1656272 w 4175185"/>
                <a:gd name="connsiteY2" fmla="*/ 1736267 h 2167588"/>
                <a:gd name="connsiteX3" fmla="*/ 2794959 w 4175185"/>
                <a:gd name="connsiteY3" fmla="*/ 2020939 h 2167588"/>
                <a:gd name="connsiteX4" fmla="*/ 4175185 w 4175185"/>
                <a:gd name="connsiteY4" fmla="*/ 2167588 h 2167588"/>
                <a:gd name="connsiteX0" fmla="*/ 0 w 4175185"/>
                <a:gd name="connsiteY0" fmla="*/ 2152147 h 2169400"/>
                <a:gd name="connsiteX1" fmla="*/ 379562 w 4175185"/>
                <a:gd name="connsiteY1" fmla="*/ 4170 h 2169400"/>
                <a:gd name="connsiteX2" fmla="*/ 1785668 w 4175185"/>
                <a:gd name="connsiteY2" fmla="*/ 1617309 h 2169400"/>
                <a:gd name="connsiteX3" fmla="*/ 2794959 w 4175185"/>
                <a:gd name="connsiteY3" fmla="*/ 2022751 h 2169400"/>
                <a:gd name="connsiteX4" fmla="*/ 4175185 w 4175185"/>
                <a:gd name="connsiteY4" fmla="*/ 2169400 h 2169400"/>
                <a:gd name="connsiteX0" fmla="*/ 0 w 4175185"/>
                <a:gd name="connsiteY0" fmla="*/ 2678704 h 2695957"/>
                <a:gd name="connsiteX1" fmla="*/ 502654 w 4175185"/>
                <a:gd name="connsiteY1" fmla="*/ 3189 h 2695957"/>
                <a:gd name="connsiteX2" fmla="*/ 1785668 w 4175185"/>
                <a:gd name="connsiteY2" fmla="*/ 2143866 h 2695957"/>
                <a:gd name="connsiteX3" fmla="*/ 2794959 w 4175185"/>
                <a:gd name="connsiteY3" fmla="*/ 2549308 h 2695957"/>
                <a:gd name="connsiteX4" fmla="*/ 4175185 w 4175185"/>
                <a:gd name="connsiteY4" fmla="*/ 2695957 h 2695957"/>
                <a:gd name="connsiteX0" fmla="*/ 0 w 4175185"/>
                <a:gd name="connsiteY0" fmla="*/ 2751764 h 2769017"/>
                <a:gd name="connsiteX1" fmla="*/ 502654 w 4175185"/>
                <a:gd name="connsiteY1" fmla="*/ 76249 h 2769017"/>
                <a:gd name="connsiteX2" fmla="*/ 1071634 w 4175185"/>
                <a:gd name="connsiteY2" fmla="*/ 859669 h 2769017"/>
                <a:gd name="connsiteX3" fmla="*/ 1785668 w 4175185"/>
                <a:gd name="connsiteY3" fmla="*/ 2216926 h 2769017"/>
                <a:gd name="connsiteX4" fmla="*/ 2794959 w 4175185"/>
                <a:gd name="connsiteY4" fmla="*/ 2622368 h 2769017"/>
                <a:gd name="connsiteX5" fmla="*/ 4175185 w 4175185"/>
                <a:gd name="connsiteY5" fmla="*/ 2769017 h 2769017"/>
                <a:gd name="connsiteX0" fmla="*/ 0 w 4175185"/>
                <a:gd name="connsiteY0" fmla="*/ 2686058 h 2703311"/>
                <a:gd name="connsiteX1" fmla="*/ 502654 w 4175185"/>
                <a:gd name="connsiteY1" fmla="*/ 10543 h 2703311"/>
                <a:gd name="connsiteX2" fmla="*/ 1071634 w 4175185"/>
                <a:gd name="connsiteY2" fmla="*/ 793963 h 2703311"/>
                <a:gd name="connsiteX3" fmla="*/ 1785668 w 4175185"/>
                <a:gd name="connsiteY3" fmla="*/ 2151220 h 2703311"/>
                <a:gd name="connsiteX4" fmla="*/ 2794959 w 4175185"/>
                <a:gd name="connsiteY4" fmla="*/ 2556662 h 2703311"/>
                <a:gd name="connsiteX5" fmla="*/ 4175185 w 4175185"/>
                <a:gd name="connsiteY5" fmla="*/ 2703311 h 2703311"/>
                <a:gd name="connsiteX0" fmla="*/ 0 w 4175185"/>
                <a:gd name="connsiteY0" fmla="*/ 2677378 h 2694631"/>
                <a:gd name="connsiteX1" fmla="*/ 502654 w 4175185"/>
                <a:gd name="connsiteY1" fmla="*/ 1863 h 2694631"/>
                <a:gd name="connsiteX2" fmla="*/ 1071634 w 4175185"/>
                <a:gd name="connsiteY2" fmla="*/ 785283 h 2694631"/>
                <a:gd name="connsiteX3" fmla="*/ 1785668 w 4175185"/>
                <a:gd name="connsiteY3" fmla="*/ 2142540 h 2694631"/>
                <a:gd name="connsiteX4" fmla="*/ 2794959 w 4175185"/>
                <a:gd name="connsiteY4" fmla="*/ 2547982 h 2694631"/>
                <a:gd name="connsiteX5" fmla="*/ 4175185 w 4175185"/>
                <a:gd name="connsiteY5" fmla="*/ 2694631 h 2694631"/>
                <a:gd name="connsiteX0" fmla="*/ 0 w 4175185"/>
                <a:gd name="connsiteY0" fmla="*/ 2736826 h 2754079"/>
                <a:gd name="connsiteX1" fmla="*/ 502654 w 4175185"/>
                <a:gd name="connsiteY1" fmla="*/ 61311 h 2754079"/>
                <a:gd name="connsiteX2" fmla="*/ 1015536 w 4175185"/>
                <a:gd name="connsiteY2" fmla="*/ 968147 h 2754079"/>
                <a:gd name="connsiteX3" fmla="*/ 1785668 w 4175185"/>
                <a:gd name="connsiteY3" fmla="*/ 2201988 h 2754079"/>
                <a:gd name="connsiteX4" fmla="*/ 2794959 w 4175185"/>
                <a:gd name="connsiteY4" fmla="*/ 2607430 h 2754079"/>
                <a:gd name="connsiteX5" fmla="*/ 4175185 w 4175185"/>
                <a:gd name="connsiteY5" fmla="*/ 2754079 h 2754079"/>
                <a:gd name="connsiteX0" fmla="*/ 0 w 4175185"/>
                <a:gd name="connsiteY0" fmla="*/ 2736529 h 2753782"/>
                <a:gd name="connsiteX1" fmla="*/ 502654 w 4175185"/>
                <a:gd name="connsiteY1" fmla="*/ 61014 h 2753782"/>
                <a:gd name="connsiteX2" fmla="*/ 1015536 w 4175185"/>
                <a:gd name="connsiteY2" fmla="*/ 967850 h 2753782"/>
                <a:gd name="connsiteX3" fmla="*/ 1785668 w 4175185"/>
                <a:gd name="connsiteY3" fmla="*/ 2201691 h 2753782"/>
                <a:gd name="connsiteX4" fmla="*/ 2794959 w 4175185"/>
                <a:gd name="connsiteY4" fmla="*/ 2607133 h 2753782"/>
                <a:gd name="connsiteX5" fmla="*/ 4175185 w 4175185"/>
                <a:gd name="connsiteY5" fmla="*/ 2753782 h 2753782"/>
                <a:gd name="connsiteX0" fmla="*/ 0 w 4175185"/>
                <a:gd name="connsiteY0" fmla="*/ 2736529 h 2753782"/>
                <a:gd name="connsiteX1" fmla="*/ 502654 w 4175185"/>
                <a:gd name="connsiteY1" fmla="*/ 61014 h 2753782"/>
                <a:gd name="connsiteX2" fmla="*/ 1015536 w 4175185"/>
                <a:gd name="connsiteY2" fmla="*/ 967850 h 2753782"/>
                <a:gd name="connsiteX3" fmla="*/ 1785668 w 4175185"/>
                <a:gd name="connsiteY3" fmla="*/ 2201691 h 2753782"/>
                <a:gd name="connsiteX4" fmla="*/ 2794959 w 4175185"/>
                <a:gd name="connsiteY4" fmla="*/ 2607133 h 2753782"/>
                <a:gd name="connsiteX5" fmla="*/ 4175185 w 4175185"/>
                <a:gd name="connsiteY5" fmla="*/ 2753782 h 2753782"/>
                <a:gd name="connsiteX0" fmla="*/ 0 w 4175185"/>
                <a:gd name="connsiteY0" fmla="*/ 2717871 h 2735124"/>
                <a:gd name="connsiteX1" fmla="*/ 502654 w 4175185"/>
                <a:gd name="connsiteY1" fmla="*/ 42356 h 2735124"/>
                <a:gd name="connsiteX2" fmla="*/ 1015536 w 4175185"/>
                <a:gd name="connsiteY2" fmla="*/ 949192 h 2735124"/>
                <a:gd name="connsiteX3" fmla="*/ 1785668 w 4175185"/>
                <a:gd name="connsiteY3" fmla="*/ 2183033 h 2735124"/>
                <a:gd name="connsiteX4" fmla="*/ 2794959 w 4175185"/>
                <a:gd name="connsiteY4" fmla="*/ 2588475 h 2735124"/>
                <a:gd name="connsiteX5" fmla="*/ 4175185 w 4175185"/>
                <a:gd name="connsiteY5" fmla="*/ 2735124 h 2735124"/>
                <a:gd name="connsiteX0" fmla="*/ 0 w 4175185"/>
                <a:gd name="connsiteY0" fmla="*/ 2696422 h 2713675"/>
                <a:gd name="connsiteX1" fmla="*/ 452165 w 4175185"/>
                <a:gd name="connsiteY1" fmla="*/ 43346 h 2713675"/>
                <a:gd name="connsiteX2" fmla="*/ 1015536 w 4175185"/>
                <a:gd name="connsiteY2" fmla="*/ 927743 h 2713675"/>
                <a:gd name="connsiteX3" fmla="*/ 1785668 w 4175185"/>
                <a:gd name="connsiteY3" fmla="*/ 2161584 h 2713675"/>
                <a:gd name="connsiteX4" fmla="*/ 2794959 w 4175185"/>
                <a:gd name="connsiteY4" fmla="*/ 2567026 h 2713675"/>
                <a:gd name="connsiteX5" fmla="*/ 4175185 w 4175185"/>
                <a:gd name="connsiteY5" fmla="*/ 2713675 h 2713675"/>
                <a:gd name="connsiteX0" fmla="*/ 0 w 4175185"/>
                <a:gd name="connsiteY0" fmla="*/ 2669970 h 2687223"/>
                <a:gd name="connsiteX1" fmla="*/ 452165 w 4175185"/>
                <a:gd name="connsiteY1" fmla="*/ 16894 h 2687223"/>
                <a:gd name="connsiteX2" fmla="*/ 1276794 w 4175185"/>
                <a:gd name="connsiteY2" fmla="*/ 1563142 h 2687223"/>
                <a:gd name="connsiteX3" fmla="*/ 1785668 w 4175185"/>
                <a:gd name="connsiteY3" fmla="*/ 2135132 h 2687223"/>
                <a:gd name="connsiteX4" fmla="*/ 2794959 w 4175185"/>
                <a:gd name="connsiteY4" fmla="*/ 2540574 h 2687223"/>
                <a:gd name="connsiteX5" fmla="*/ 4175185 w 4175185"/>
                <a:gd name="connsiteY5" fmla="*/ 2687223 h 2687223"/>
                <a:gd name="connsiteX0" fmla="*/ 0 w 4175185"/>
                <a:gd name="connsiteY0" fmla="*/ 2669970 h 2687223"/>
                <a:gd name="connsiteX1" fmla="*/ 452165 w 4175185"/>
                <a:gd name="connsiteY1" fmla="*/ 16894 h 2687223"/>
                <a:gd name="connsiteX2" fmla="*/ 1276794 w 4175185"/>
                <a:gd name="connsiteY2" fmla="*/ 1563142 h 2687223"/>
                <a:gd name="connsiteX3" fmla="*/ 1785668 w 4175185"/>
                <a:gd name="connsiteY3" fmla="*/ 2135132 h 2687223"/>
                <a:gd name="connsiteX4" fmla="*/ 2794959 w 4175185"/>
                <a:gd name="connsiteY4" fmla="*/ 2540574 h 2687223"/>
                <a:gd name="connsiteX5" fmla="*/ 4175185 w 4175185"/>
                <a:gd name="connsiteY5" fmla="*/ 2687223 h 2687223"/>
                <a:gd name="connsiteX0" fmla="*/ 0 w 4175185"/>
                <a:gd name="connsiteY0" fmla="*/ 2669970 h 2687223"/>
                <a:gd name="connsiteX1" fmla="*/ 452165 w 4175185"/>
                <a:gd name="connsiteY1" fmla="*/ 16894 h 2687223"/>
                <a:gd name="connsiteX2" fmla="*/ 1276794 w 4175185"/>
                <a:gd name="connsiteY2" fmla="*/ 1563142 h 2687223"/>
                <a:gd name="connsiteX3" fmla="*/ 1881462 w 4175185"/>
                <a:gd name="connsiteY3" fmla="*/ 1952252 h 2687223"/>
                <a:gd name="connsiteX4" fmla="*/ 2794959 w 4175185"/>
                <a:gd name="connsiteY4" fmla="*/ 2540574 h 2687223"/>
                <a:gd name="connsiteX5" fmla="*/ 4175185 w 4175185"/>
                <a:gd name="connsiteY5" fmla="*/ 2687223 h 2687223"/>
                <a:gd name="connsiteX0" fmla="*/ 0 w 4175185"/>
                <a:gd name="connsiteY0" fmla="*/ 2669970 h 2687223"/>
                <a:gd name="connsiteX1" fmla="*/ 452165 w 4175185"/>
                <a:gd name="connsiteY1" fmla="*/ 16894 h 2687223"/>
                <a:gd name="connsiteX2" fmla="*/ 1276794 w 4175185"/>
                <a:gd name="connsiteY2" fmla="*/ 1563142 h 2687223"/>
                <a:gd name="connsiteX3" fmla="*/ 1959839 w 4175185"/>
                <a:gd name="connsiteY3" fmla="*/ 1882583 h 2687223"/>
                <a:gd name="connsiteX4" fmla="*/ 2794959 w 4175185"/>
                <a:gd name="connsiteY4" fmla="*/ 2540574 h 2687223"/>
                <a:gd name="connsiteX5" fmla="*/ 4175185 w 4175185"/>
                <a:gd name="connsiteY5" fmla="*/ 2687223 h 2687223"/>
                <a:gd name="connsiteX0" fmla="*/ 0 w 4175185"/>
                <a:gd name="connsiteY0" fmla="*/ 2669970 h 2687223"/>
                <a:gd name="connsiteX1" fmla="*/ 452165 w 4175185"/>
                <a:gd name="connsiteY1" fmla="*/ 16894 h 2687223"/>
                <a:gd name="connsiteX2" fmla="*/ 1276794 w 4175185"/>
                <a:gd name="connsiteY2" fmla="*/ 1563142 h 2687223"/>
                <a:gd name="connsiteX3" fmla="*/ 1959839 w 4175185"/>
                <a:gd name="connsiteY3" fmla="*/ 1882583 h 2687223"/>
                <a:gd name="connsiteX4" fmla="*/ 2794959 w 4175185"/>
                <a:gd name="connsiteY4" fmla="*/ 2540574 h 2687223"/>
                <a:gd name="connsiteX5" fmla="*/ 4175185 w 4175185"/>
                <a:gd name="connsiteY5" fmla="*/ 2687223 h 2687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75185" h="2687223">
                  <a:moveTo>
                    <a:pt x="0" y="2669970"/>
                  </a:moveTo>
                  <a:cubicBezTo>
                    <a:pt x="51758" y="1630487"/>
                    <a:pt x="239366" y="201365"/>
                    <a:pt x="452165" y="16894"/>
                  </a:cubicBezTo>
                  <a:cubicBezTo>
                    <a:pt x="664964" y="-167577"/>
                    <a:pt x="1203204" y="1211973"/>
                    <a:pt x="1276794" y="1563142"/>
                  </a:cubicBezTo>
                  <a:cubicBezTo>
                    <a:pt x="1478074" y="979448"/>
                    <a:pt x="1724229" y="1650010"/>
                    <a:pt x="1959839" y="1882583"/>
                  </a:cubicBezTo>
                  <a:cubicBezTo>
                    <a:pt x="2195449" y="2115156"/>
                    <a:pt x="2396706" y="2448559"/>
                    <a:pt x="2794959" y="2540574"/>
                  </a:cubicBezTo>
                  <a:cubicBezTo>
                    <a:pt x="3193212" y="2632589"/>
                    <a:pt x="3850257" y="2675721"/>
                    <a:pt x="4175185" y="2687223"/>
                  </a:cubicBezTo>
                </a:path>
              </a:pathLst>
            </a:cu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13" name="Přímá spojnice se šipkou 12">
              <a:extLst>
                <a:ext uri="{FF2B5EF4-FFF2-40B4-BE49-F238E27FC236}">
                  <a16:creationId xmlns:a16="http://schemas.microsoft.com/office/drawing/2014/main" id="{0879E4AD-DA62-4FA0-B9CB-8EA15CDDB86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250830" y="5034951"/>
              <a:ext cx="1866181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6" name="Zástupný symbol pro obsah 4">
            <a:extLst>
              <a:ext uri="{FF2B5EF4-FFF2-40B4-BE49-F238E27FC236}">
                <a16:creationId xmlns:a16="http://schemas.microsoft.com/office/drawing/2014/main" id="{60797BD5-6B76-486F-8FFC-8B56576BD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6440" y="5356512"/>
            <a:ext cx="1410250" cy="341284"/>
          </a:xfrm>
        </p:spPr>
        <p:txBody>
          <a:bodyPr/>
          <a:lstStyle/>
          <a:p>
            <a:pPr marL="72000" lvl="0" indent="0">
              <a:buNone/>
            </a:pPr>
            <a:r>
              <a:rPr lang="en-US" sz="1400" dirty="0"/>
              <a:t>Reflected</a:t>
            </a:r>
            <a:r>
              <a:rPr lang="cs-CZ" sz="1400" dirty="0"/>
              <a:t> </a:t>
            </a:r>
            <a:r>
              <a:rPr lang="en-US" sz="1400" dirty="0"/>
              <a:t>wave</a:t>
            </a:r>
          </a:p>
        </p:txBody>
      </p: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F80C123F-E8FA-451B-A98C-EA00380FC79B}"/>
              </a:ext>
            </a:extLst>
          </p:cNvPr>
          <p:cNvGrpSpPr/>
          <p:nvPr/>
        </p:nvGrpSpPr>
        <p:grpSpPr>
          <a:xfrm>
            <a:off x="1459801" y="3315619"/>
            <a:ext cx="2848323" cy="2091645"/>
            <a:chOff x="1567133" y="3337246"/>
            <a:chExt cx="2848323" cy="2091645"/>
          </a:xfrm>
        </p:grpSpPr>
        <p:sp>
          <p:nvSpPr>
            <p:cNvPr id="12" name="Volný tvar: obrazec 11">
              <a:extLst>
                <a:ext uri="{FF2B5EF4-FFF2-40B4-BE49-F238E27FC236}">
                  <a16:creationId xmlns:a16="http://schemas.microsoft.com/office/drawing/2014/main" id="{1DC87150-09FF-4F95-A36C-F901D698E52A}"/>
                </a:ext>
              </a:extLst>
            </p:cNvPr>
            <p:cNvSpPr/>
            <p:nvPr/>
          </p:nvSpPr>
          <p:spPr bwMode="auto">
            <a:xfrm flipH="1">
              <a:off x="1567133" y="3337246"/>
              <a:ext cx="2812211" cy="1545305"/>
            </a:xfrm>
            <a:custGeom>
              <a:avLst/>
              <a:gdLst>
                <a:gd name="connsiteX0" fmla="*/ 0 w 4175185"/>
                <a:gd name="connsiteY0" fmla="*/ 2150347 h 2167600"/>
                <a:gd name="connsiteX1" fmla="*/ 379562 w 4175185"/>
                <a:gd name="connsiteY1" fmla="*/ 2370 h 2167600"/>
                <a:gd name="connsiteX2" fmla="*/ 1656272 w 4175185"/>
                <a:gd name="connsiteY2" fmla="*/ 1736279 h 2167600"/>
                <a:gd name="connsiteX3" fmla="*/ 3105510 w 4175185"/>
                <a:gd name="connsiteY3" fmla="*/ 2072709 h 2167600"/>
                <a:gd name="connsiteX4" fmla="*/ 4175185 w 4175185"/>
                <a:gd name="connsiteY4" fmla="*/ 2167600 h 2167600"/>
                <a:gd name="connsiteX0" fmla="*/ 0 w 4175185"/>
                <a:gd name="connsiteY0" fmla="*/ 2150335 h 2167588"/>
                <a:gd name="connsiteX1" fmla="*/ 379562 w 4175185"/>
                <a:gd name="connsiteY1" fmla="*/ 2358 h 2167588"/>
                <a:gd name="connsiteX2" fmla="*/ 1656272 w 4175185"/>
                <a:gd name="connsiteY2" fmla="*/ 1736267 h 2167588"/>
                <a:gd name="connsiteX3" fmla="*/ 2794959 w 4175185"/>
                <a:gd name="connsiteY3" fmla="*/ 2020939 h 2167588"/>
                <a:gd name="connsiteX4" fmla="*/ 4175185 w 4175185"/>
                <a:gd name="connsiteY4" fmla="*/ 2167588 h 2167588"/>
                <a:gd name="connsiteX0" fmla="*/ 0 w 4175185"/>
                <a:gd name="connsiteY0" fmla="*/ 2152147 h 2169400"/>
                <a:gd name="connsiteX1" fmla="*/ 379562 w 4175185"/>
                <a:gd name="connsiteY1" fmla="*/ 4170 h 2169400"/>
                <a:gd name="connsiteX2" fmla="*/ 1785668 w 4175185"/>
                <a:gd name="connsiteY2" fmla="*/ 1617309 h 2169400"/>
                <a:gd name="connsiteX3" fmla="*/ 2794959 w 4175185"/>
                <a:gd name="connsiteY3" fmla="*/ 2022751 h 2169400"/>
                <a:gd name="connsiteX4" fmla="*/ 4175185 w 4175185"/>
                <a:gd name="connsiteY4" fmla="*/ 2169400 h 2169400"/>
                <a:gd name="connsiteX0" fmla="*/ 0 w 4175185"/>
                <a:gd name="connsiteY0" fmla="*/ 1456271 h 1473524"/>
                <a:gd name="connsiteX1" fmla="*/ 560716 w 4175185"/>
                <a:gd name="connsiteY1" fmla="*/ 7034 h 1473524"/>
                <a:gd name="connsiteX2" fmla="*/ 1785668 w 4175185"/>
                <a:gd name="connsiteY2" fmla="*/ 921433 h 1473524"/>
                <a:gd name="connsiteX3" fmla="*/ 2794959 w 4175185"/>
                <a:gd name="connsiteY3" fmla="*/ 1326875 h 1473524"/>
                <a:gd name="connsiteX4" fmla="*/ 4175185 w 4175185"/>
                <a:gd name="connsiteY4" fmla="*/ 1473524 h 1473524"/>
                <a:gd name="connsiteX0" fmla="*/ 0 w 4175185"/>
                <a:gd name="connsiteY0" fmla="*/ 1456247 h 1473500"/>
                <a:gd name="connsiteX1" fmla="*/ 560716 w 4175185"/>
                <a:gd name="connsiteY1" fmla="*/ 7010 h 1473500"/>
                <a:gd name="connsiteX2" fmla="*/ 1785668 w 4175185"/>
                <a:gd name="connsiteY2" fmla="*/ 921409 h 1473500"/>
                <a:gd name="connsiteX3" fmla="*/ 2467155 w 4175185"/>
                <a:gd name="connsiteY3" fmla="*/ 1309598 h 1473500"/>
                <a:gd name="connsiteX4" fmla="*/ 4175185 w 4175185"/>
                <a:gd name="connsiteY4" fmla="*/ 1473500 h 1473500"/>
                <a:gd name="connsiteX0" fmla="*/ 0 w 4175185"/>
                <a:gd name="connsiteY0" fmla="*/ 1456247 h 1473500"/>
                <a:gd name="connsiteX1" fmla="*/ 560716 w 4175185"/>
                <a:gd name="connsiteY1" fmla="*/ 7010 h 1473500"/>
                <a:gd name="connsiteX2" fmla="*/ 1440612 w 4175185"/>
                <a:gd name="connsiteY2" fmla="*/ 921409 h 1473500"/>
                <a:gd name="connsiteX3" fmla="*/ 2467155 w 4175185"/>
                <a:gd name="connsiteY3" fmla="*/ 1309598 h 1473500"/>
                <a:gd name="connsiteX4" fmla="*/ 4175185 w 4175185"/>
                <a:gd name="connsiteY4" fmla="*/ 1473500 h 1473500"/>
                <a:gd name="connsiteX0" fmla="*/ 0 w 4175185"/>
                <a:gd name="connsiteY0" fmla="*/ 1456156 h 1473409"/>
                <a:gd name="connsiteX1" fmla="*/ 560716 w 4175185"/>
                <a:gd name="connsiteY1" fmla="*/ 6919 h 1473409"/>
                <a:gd name="connsiteX2" fmla="*/ 1440612 w 4175185"/>
                <a:gd name="connsiteY2" fmla="*/ 921318 h 1473409"/>
                <a:gd name="connsiteX3" fmla="*/ 2156604 w 4175185"/>
                <a:gd name="connsiteY3" fmla="*/ 1240495 h 1473409"/>
                <a:gd name="connsiteX4" fmla="*/ 4175185 w 4175185"/>
                <a:gd name="connsiteY4" fmla="*/ 1473409 h 1473409"/>
                <a:gd name="connsiteX0" fmla="*/ 0 w 2812211"/>
                <a:gd name="connsiteY0" fmla="*/ 1456156 h 1473409"/>
                <a:gd name="connsiteX1" fmla="*/ 560716 w 2812211"/>
                <a:gd name="connsiteY1" fmla="*/ 6919 h 1473409"/>
                <a:gd name="connsiteX2" fmla="*/ 1440612 w 2812211"/>
                <a:gd name="connsiteY2" fmla="*/ 921318 h 1473409"/>
                <a:gd name="connsiteX3" fmla="*/ 2156604 w 2812211"/>
                <a:gd name="connsiteY3" fmla="*/ 1240495 h 1473409"/>
                <a:gd name="connsiteX4" fmla="*/ 2812211 w 2812211"/>
                <a:gd name="connsiteY4" fmla="*/ 1473409 h 1473409"/>
                <a:gd name="connsiteX0" fmla="*/ 0 w 2812211"/>
                <a:gd name="connsiteY0" fmla="*/ 1456178 h 1473431"/>
                <a:gd name="connsiteX1" fmla="*/ 560716 w 2812211"/>
                <a:gd name="connsiteY1" fmla="*/ 6941 h 1473431"/>
                <a:gd name="connsiteX2" fmla="*/ 1440612 w 2812211"/>
                <a:gd name="connsiteY2" fmla="*/ 921340 h 1473431"/>
                <a:gd name="connsiteX3" fmla="*/ 2001329 w 2812211"/>
                <a:gd name="connsiteY3" fmla="*/ 1257770 h 1473431"/>
                <a:gd name="connsiteX4" fmla="*/ 2812211 w 2812211"/>
                <a:gd name="connsiteY4" fmla="*/ 1473431 h 1473431"/>
                <a:gd name="connsiteX0" fmla="*/ 0 w 2812211"/>
                <a:gd name="connsiteY0" fmla="*/ 1353436 h 1370689"/>
                <a:gd name="connsiteX1" fmla="*/ 776376 w 2812211"/>
                <a:gd name="connsiteY1" fmla="*/ 7716 h 1370689"/>
                <a:gd name="connsiteX2" fmla="*/ 1440612 w 2812211"/>
                <a:gd name="connsiteY2" fmla="*/ 818598 h 1370689"/>
                <a:gd name="connsiteX3" fmla="*/ 2001329 w 2812211"/>
                <a:gd name="connsiteY3" fmla="*/ 1155028 h 1370689"/>
                <a:gd name="connsiteX4" fmla="*/ 2812211 w 2812211"/>
                <a:gd name="connsiteY4" fmla="*/ 1370689 h 1370689"/>
                <a:gd name="connsiteX0" fmla="*/ 0 w 2812211"/>
                <a:gd name="connsiteY0" fmla="*/ 1353436 h 1370689"/>
                <a:gd name="connsiteX1" fmla="*/ 776376 w 2812211"/>
                <a:gd name="connsiteY1" fmla="*/ 7716 h 1370689"/>
                <a:gd name="connsiteX2" fmla="*/ 1440612 w 2812211"/>
                <a:gd name="connsiteY2" fmla="*/ 818598 h 1370689"/>
                <a:gd name="connsiteX3" fmla="*/ 2001329 w 2812211"/>
                <a:gd name="connsiteY3" fmla="*/ 1155028 h 1370689"/>
                <a:gd name="connsiteX4" fmla="*/ 2812211 w 2812211"/>
                <a:gd name="connsiteY4" fmla="*/ 1370689 h 1370689"/>
                <a:gd name="connsiteX0" fmla="*/ 0 w 2812211"/>
                <a:gd name="connsiteY0" fmla="*/ 1458154 h 1475407"/>
                <a:gd name="connsiteX1" fmla="*/ 767584 w 2812211"/>
                <a:gd name="connsiteY1" fmla="*/ 6927 h 1475407"/>
                <a:gd name="connsiteX2" fmla="*/ 1440612 w 2812211"/>
                <a:gd name="connsiteY2" fmla="*/ 923316 h 1475407"/>
                <a:gd name="connsiteX3" fmla="*/ 2001329 w 2812211"/>
                <a:gd name="connsiteY3" fmla="*/ 1259746 h 1475407"/>
                <a:gd name="connsiteX4" fmla="*/ 2812211 w 2812211"/>
                <a:gd name="connsiteY4" fmla="*/ 1475407 h 1475407"/>
                <a:gd name="connsiteX0" fmla="*/ 0 w 2812211"/>
                <a:gd name="connsiteY0" fmla="*/ 1528052 h 1545305"/>
                <a:gd name="connsiteX1" fmla="*/ 758792 w 2812211"/>
                <a:gd name="connsiteY1" fmla="*/ 6486 h 1545305"/>
                <a:gd name="connsiteX2" fmla="*/ 1440612 w 2812211"/>
                <a:gd name="connsiteY2" fmla="*/ 993214 h 1545305"/>
                <a:gd name="connsiteX3" fmla="*/ 2001329 w 2812211"/>
                <a:gd name="connsiteY3" fmla="*/ 1329644 h 1545305"/>
                <a:gd name="connsiteX4" fmla="*/ 2812211 w 2812211"/>
                <a:gd name="connsiteY4" fmla="*/ 1545305 h 1545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2211" h="1545305">
                  <a:moveTo>
                    <a:pt x="0" y="1528052"/>
                  </a:moveTo>
                  <a:cubicBezTo>
                    <a:pt x="405441" y="643845"/>
                    <a:pt x="518690" y="95626"/>
                    <a:pt x="758792" y="6486"/>
                  </a:cubicBezTo>
                  <a:cubicBezTo>
                    <a:pt x="998894" y="-82654"/>
                    <a:pt x="1233523" y="772688"/>
                    <a:pt x="1440612" y="993214"/>
                  </a:cubicBezTo>
                  <a:cubicBezTo>
                    <a:pt x="1647702" y="1213740"/>
                    <a:pt x="1772729" y="1237629"/>
                    <a:pt x="2001329" y="1329644"/>
                  </a:cubicBezTo>
                  <a:cubicBezTo>
                    <a:pt x="2229929" y="1421659"/>
                    <a:pt x="2487283" y="1533803"/>
                    <a:pt x="2812211" y="1545305"/>
                  </a:cubicBezTo>
                </a:path>
              </a:pathLst>
            </a:custGeom>
            <a:noFill/>
            <a:ln w="28575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17" name="Přímá spojnice se šipkou 16">
              <a:extLst>
                <a:ext uri="{FF2B5EF4-FFF2-40B4-BE49-F238E27FC236}">
                  <a16:creationId xmlns:a16="http://schemas.microsoft.com/office/drawing/2014/main" id="{11DDB9E1-6235-41D4-AE17-BF059C3E433B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549275" y="5428891"/>
              <a:ext cx="1866181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8" name="Zástupný symbol pro obsah 4">
            <a:extLst>
              <a:ext uri="{FF2B5EF4-FFF2-40B4-BE49-F238E27FC236}">
                <a16:creationId xmlns:a16="http://schemas.microsoft.com/office/drawing/2014/main" id="{0586A6DF-7408-4BF4-997A-9422F623540B}"/>
              </a:ext>
            </a:extLst>
          </p:cNvPr>
          <p:cNvSpPr txBox="1">
            <a:spLocks/>
          </p:cNvSpPr>
          <p:nvPr/>
        </p:nvSpPr>
        <p:spPr>
          <a:xfrm>
            <a:off x="1179236" y="4999534"/>
            <a:ext cx="2617268" cy="3412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Font typeface="Arial" panose="020B0604020202020204" pitchFamily="34" charset="0"/>
              <a:buNone/>
            </a:pPr>
            <a:r>
              <a:rPr lang="en-US" sz="1400" kern="0" dirty="0"/>
              <a:t>Forward</a:t>
            </a:r>
            <a:r>
              <a:rPr lang="cs-CZ" sz="1400" kern="0" dirty="0"/>
              <a:t> </a:t>
            </a:r>
            <a:r>
              <a:rPr lang="en-US" sz="1400" kern="0" dirty="0"/>
              <a:t>systolic</a:t>
            </a:r>
            <a:r>
              <a:rPr lang="cs-CZ" sz="1400" kern="0" dirty="0"/>
              <a:t> </a:t>
            </a:r>
            <a:r>
              <a:rPr lang="en-US" sz="1400" kern="0" dirty="0"/>
              <a:t>wave</a:t>
            </a:r>
          </a:p>
        </p:txBody>
      </p:sp>
      <p:sp>
        <p:nvSpPr>
          <p:cNvPr id="20" name="Volný tvar: obrazec 19">
            <a:extLst>
              <a:ext uri="{FF2B5EF4-FFF2-40B4-BE49-F238E27FC236}">
                <a16:creationId xmlns:a16="http://schemas.microsoft.com/office/drawing/2014/main" id="{5EFE5B43-F91F-4150-90E5-3ACD88B62CA5}"/>
              </a:ext>
            </a:extLst>
          </p:cNvPr>
          <p:cNvSpPr/>
          <p:nvPr/>
        </p:nvSpPr>
        <p:spPr bwMode="auto">
          <a:xfrm>
            <a:off x="1238271" y="2162878"/>
            <a:ext cx="4209690" cy="2701014"/>
          </a:xfrm>
          <a:custGeom>
            <a:avLst/>
            <a:gdLst>
              <a:gd name="connsiteX0" fmla="*/ 65662 w 4585903"/>
              <a:gd name="connsiteY0" fmla="*/ 3127473 h 3136099"/>
              <a:gd name="connsiteX1" fmla="*/ 238190 w 4585903"/>
              <a:gd name="connsiteY1" fmla="*/ 30590 h 3136099"/>
              <a:gd name="connsiteX2" fmla="*/ 2006605 w 4585903"/>
              <a:gd name="connsiteY2" fmla="*/ 1522959 h 3136099"/>
              <a:gd name="connsiteX3" fmla="*/ 2748477 w 4585903"/>
              <a:gd name="connsiteY3" fmla="*/ 1177903 h 3136099"/>
              <a:gd name="connsiteX4" fmla="*/ 4585903 w 4585903"/>
              <a:gd name="connsiteY4" fmla="*/ 3136099 h 3136099"/>
              <a:gd name="connsiteX0" fmla="*/ 11640 w 4531881"/>
              <a:gd name="connsiteY0" fmla="*/ 2957684 h 2966310"/>
              <a:gd name="connsiteX1" fmla="*/ 563730 w 4531881"/>
              <a:gd name="connsiteY1" fmla="*/ 33329 h 2966310"/>
              <a:gd name="connsiteX2" fmla="*/ 1952583 w 4531881"/>
              <a:gd name="connsiteY2" fmla="*/ 1353170 h 2966310"/>
              <a:gd name="connsiteX3" fmla="*/ 2694455 w 4531881"/>
              <a:gd name="connsiteY3" fmla="*/ 1008114 h 2966310"/>
              <a:gd name="connsiteX4" fmla="*/ 4531881 w 4531881"/>
              <a:gd name="connsiteY4" fmla="*/ 2966310 h 2966310"/>
              <a:gd name="connsiteX0" fmla="*/ 11271 w 4531512"/>
              <a:gd name="connsiteY0" fmla="*/ 2946073 h 2954699"/>
              <a:gd name="connsiteX1" fmla="*/ 563361 w 4531512"/>
              <a:gd name="connsiteY1" fmla="*/ 21718 h 2954699"/>
              <a:gd name="connsiteX2" fmla="*/ 1874576 w 4531512"/>
              <a:gd name="connsiteY2" fmla="*/ 1583099 h 2954699"/>
              <a:gd name="connsiteX3" fmla="*/ 2694086 w 4531512"/>
              <a:gd name="connsiteY3" fmla="*/ 996503 h 2954699"/>
              <a:gd name="connsiteX4" fmla="*/ 4531512 w 4531512"/>
              <a:gd name="connsiteY4" fmla="*/ 2954699 h 2954699"/>
              <a:gd name="connsiteX0" fmla="*/ 11271 w 4531512"/>
              <a:gd name="connsiteY0" fmla="*/ 2947146 h 2955772"/>
              <a:gd name="connsiteX1" fmla="*/ 563361 w 4531512"/>
              <a:gd name="connsiteY1" fmla="*/ 22791 h 2955772"/>
              <a:gd name="connsiteX2" fmla="*/ 1874576 w 4531512"/>
              <a:gd name="connsiteY2" fmla="*/ 1584172 h 2955772"/>
              <a:gd name="connsiteX3" fmla="*/ 2780351 w 4531512"/>
              <a:gd name="connsiteY3" fmla="*/ 1515161 h 2955772"/>
              <a:gd name="connsiteX4" fmla="*/ 4531512 w 4531512"/>
              <a:gd name="connsiteY4" fmla="*/ 2955772 h 2955772"/>
              <a:gd name="connsiteX0" fmla="*/ 11271 w 4531512"/>
              <a:gd name="connsiteY0" fmla="*/ 2947146 h 2955772"/>
              <a:gd name="connsiteX1" fmla="*/ 563361 w 4531512"/>
              <a:gd name="connsiteY1" fmla="*/ 22791 h 2955772"/>
              <a:gd name="connsiteX2" fmla="*/ 1874576 w 4531512"/>
              <a:gd name="connsiteY2" fmla="*/ 1584172 h 2955772"/>
              <a:gd name="connsiteX3" fmla="*/ 2780351 w 4531512"/>
              <a:gd name="connsiteY3" fmla="*/ 1515161 h 2955772"/>
              <a:gd name="connsiteX4" fmla="*/ 4531512 w 4531512"/>
              <a:gd name="connsiteY4" fmla="*/ 2955772 h 2955772"/>
              <a:gd name="connsiteX0" fmla="*/ 11271 w 4220961"/>
              <a:gd name="connsiteY0" fmla="*/ 2947146 h 2955772"/>
              <a:gd name="connsiteX1" fmla="*/ 563361 w 4220961"/>
              <a:gd name="connsiteY1" fmla="*/ 22791 h 2955772"/>
              <a:gd name="connsiteX2" fmla="*/ 1874576 w 4220961"/>
              <a:gd name="connsiteY2" fmla="*/ 1584172 h 2955772"/>
              <a:gd name="connsiteX3" fmla="*/ 2780351 w 4220961"/>
              <a:gd name="connsiteY3" fmla="*/ 1515161 h 2955772"/>
              <a:gd name="connsiteX4" fmla="*/ 4220961 w 4220961"/>
              <a:gd name="connsiteY4" fmla="*/ 2955772 h 2955772"/>
              <a:gd name="connsiteX0" fmla="*/ 9222 w 4218912"/>
              <a:gd name="connsiteY0" fmla="*/ 2952369 h 2960995"/>
              <a:gd name="connsiteX1" fmla="*/ 561312 w 4218912"/>
              <a:gd name="connsiteY1" fmla="*/ 28014 h 2960995"/>
              <a:gd name="connsiteX2" fmla="*/ 1337689 w 4218912"/>
              <a:gd name="connsiteY2" fmla="*/ 1477252 h 2960995"/>
              <a:gd name="connsiteX3" fmla="*/ 2778302 w 4218912"/>
              <a:gd name="connsiteY3" fmla="*/ 1520384 h 2960995"/>
              <a:gd name="connsiteX4" fmla="*/ 4218912 w 4218912"/>
              <a:gd name="connsiteY4" fmla="*/ 2960995 h 2960995"/>
              <a:gd name="connsiteX0" fmla="*/ 9222 w 4218912"/>
              <a:gd name="connsiteY0" fmla="*/ 2952369 h 2960995"/>
              <a:gd name="connsiteX1" fmla="*/ 561312 w 4218912"/>
              <a:gd name="connsiteY1" fmla="*/ 28014 h 2960995"/>
              <a:gd name="connsiteX2" fmla="*/ 1337689 w 4218912"/>
              <a:gd name="connsiteY2" fmla="*/ 1477252 h 2960995"/>
              <a:gd name="connsiteX3" fmla="*/ 2778302 w 4218912"/>
              <a:gd name="connsiteY3" fmla="*/ 1520384 h 2960995"/>
              <a:gd name="connsiteX4" fmla="*/ 4218912 w 4218912"/>
              <a:gd name="connsiteY4" fmla="*/ 2960995 h 2960995"/>
              <a:gd name="connsiteX0" fmla="*/ 9388 w 4219078"/>
              <a:gd name="connsiteY0" fmla="*/ 2953248 h 2961874"/>
              <a:gd name="connsiteX1" fmla="*/ 561478 w 4219078"/>
              <a:gd name="connsiteY1" fmla="*/ 28893 h 2961874"/>
              <a:gd name="connsiteX2" fmla="*/ 1389614 w 4219078"/>
              <a:gd name="connsiteY2" fmla="*/ 1460879 h 2961874"/>
              <a:gd name="connsiteX3" fmla="*/ 2778468 w 4219078"/>
              <a:gd name="connsiteY3" fmla="*/ 1521263 h 2961874"/>
              <a:gd name="connsiteX4" fmla="*/ 4219078 w 4219078"/>
              <a:gd name="connsiteY4" fmla="*/ 2961874 h 2961874"/>
              <a:gd name="connsiteX0" fmla="*/ 9388 w 4219078"/>
              <a:gd name="connsiteY0" fmla="*/ 2953174 h 2961800"/>
              <a:gd name="connsiteX1" fmla="*/ 561478 w 4219078"/>
              <a:gd name="connsiteY1" fmla="*/ 28819 h 2961800"/>
              <a:gd name="connsiteX2" fmla="*/ 1389614 w 4219078"/>
              <a:gd name="connsiteY2" fmla="*/ 1460805 h 2961800"/>
              <a:gd name="connsiteX3" fmla="*/ 2536928 w 4219078"/>
              <a:gd name="connsiteY3" fmla="*/ 1495309 h 2961800"/>
              <a:gd name="connsiteX4" fmla="*/ 4219078 w 4219078"/>
              <a:gd name="connsiteY4" fmla="*/ 2961800 h 2961800"/>
              <a:gd name="connsiteX0" fmla="*/ 0 w 4209690"/>
              <a:gd name="connsiteY0" fmla="*/ 2953174 h 2961800"/>
              <a:gd name="connsiteX1" fmla="*/ 552090 w 4209690"/>
              <a:gd name="connsiteY1" fmla="*/ 28819 h 2961800"/>
              <a:gd name="connsiteX2" fmla="*/ 1380226 w 4209690"/>
              <a:gd name="connsiteY2" fmla="*/ 1460805 h 2961800"/>
              <a:gd name="connsiteX3" fmla="*/ 2527540 w 4209690"/>
              <a:gd name="connsiteY3" fmla="*/ 1495309 h 2961800"/>
              <a:gd name="connsiteX4" fmla="*/ 4209690 w 4209690"/>
              <a:gd name="connsiteY4" fmla="*/ 2961800 h 2961800"/>
              <a:gd name="connsiteX0" fmla="*/ 0 w 4209690"/>
              <a:gd name="connsiteY0" fmla="*/ 2719819 h 2728445"/>
              <a:gd name="connsiteX1" fmla="*/ 481752 w 4209690"/>
              <a:gd name="connsiteY1" fmla="*/ 32857 h 2728445"/>
              <a:gd name="connsiteX2" fmla="*/ 1380226 w 4209690"/>
              <a:gd name="connsiteY2" fmla="*/ 1227450 h 2728445"/>
              <a:gd name="connsiteX3" fmla="*/ 2527540 w 4209690"/>
              <a:gd name="connsiteY3" fmla="*/ 1261954 h 2728445"/>
              <a:gd name="connsiteX4" fmla="*/ 4209690 w 4209690"/>
              <a:gd name="connsiteY4" fmla="*/ 2728445 h 2728445"/>
              <a:gd name="connsiteX0" fmla="*/ 0 w 4209690"/>
              <a:gd name="connsiteY0" fmla="*/ 2711198 h 2719824"/>
              <a:gd name="connsiteX1" fmla="*/ 437790 w 4209690"/>
              <a:gd name="connsiteY1" fmla="*/ 33028 h 2719824"/>
              <a:gd name="connsiteX2" fmla="*/ 1380226 w 4209690"/>
              <a:gd name="connsiteY2" fmla="*/ 1218829 h 2719824"/>
              <a:gd name="connsiteX3" fmla="*/ 2527540 w 4209690"/>
              <a:gd name="connsiteY3" fmla="*/ 1253333 h 2719824"/>
              <a:gd name="connsiteX4" fmla="*/ 4209690 w 4209690"/>
              <a:gd name="connsiteY4" fmla="*/ 2719824 h 2719824"/>
              <a:gd name="connsiteX0" fmla="*/ 0 w 4209690"/>
              <a:gd name="connsiteY0" fmla="*/ 2702580 h 2711206"/>
              <a:gd name="connsiteX1" fmla="*/ 472959 w 4209690"/>
              <a:gd name="connsiteY1" fmla="*/ 33202 h 2711206"/>
              <a:gd name="connsiteX2" fmla="*/ 1380226 w 4209690"/>
              <a:gd name="connsiteY2" fmla="*/ 1210211 h 2711206"/>
              <a:gd name="connsiteX3" fmla="*/ 2527540 w 4209690"/>
              <a:gd name="connsiteY3" fmla="*/ 1244715 h 2711206"/>
              <a:gd name="connsiteX4" fmla="*/ 4209690 w 4209690"/>
              <a:gd name="connsiteY4" fmla="*/ 2711206 h 2711206"/>
              <a:gd name="connsiteX0" fmla="*/ 0 w 4209690"/>
              <a:gd name="connsiteY0" fmla="*/ 2699003 h 2707629"/>
              <a:gd name="connsiteX1" fmla="*/ 472959 w 4209690"/>
              <a:gd name="connsiteY1" fmla="*/ 29625 h 2707629"/>
              <a:gd name="connsiteX2" fmla="*/ 1284432 w 4209690"/>
              <a:gd name="connsiteY2" fmla="*/ 1267594 h 2707629"/>
              <a:gd name="connsiteX3" fmla="*/ 2527540 w 4209690"/>
              <a:gd name="connsiteY3" fmla="*/ 1241138 h 2707629"/>
              <a:gd name="connsiteX4" fmla="*/ 4209690 w 4209690"/>
              <a:gd name="connsiteY4" fmla="*/ 2707629 h 2707629"/>
              <a:gd name="connsiteX0" fmla="*/ 0 w 4209690"/>
              <a:gd name="connsiteY0" fmla="*/ 2700074 h 2708700"/>
              <a:gd name="connsiteX1" fmla="*/ 472959 w 4209690"/>
              <a:gd name="connsiteY1" fmla="*/ 30696 h 2708700"/>
              <a:gd name="connsiteX2" fmla="*/ 1284432 w 4209690"/>
              <a:gd name="connsiteY2" fmla="*/ 1268665 h 2708700"/>
              <a:gd name="connsiteX3" fmla="*/ 2527540 w 4209690"/>
              <a:gd name="connsiteY3" fmla="*/ 1242209 h 2708700"/>
              <a:gd name="connsiteX4" fmla="*/ 4209690 w 4209690"/>
              <a:gd name="connsiteY4" fmla="*/ 2708700 h 2708700"/>
              <a:gd name="connsiteX0" fmla="*/ 0 w 4209690"/>
              <a:gd name="connsiteY0" fmla="*/ 2700074 h 2708700"/>
              <a:gd name="connsiteX1" fmla="*/ 472959 w 4209690"/>
              <a:gd name="connsiteY1" fmla="*/ 30696 h 2708700"/>
              <a:gd name="connsiteX2" fmla="*/ 1249598 w 4209690"/>
              <a:gd name="connsiteY2" fmla="*/ 1268665 h 2708700"/>
              <a:gd name="connsiteX3" fmla="*/ 2527540 w 4209690"/>
              <a:gd name="connsiteY3" fmla="*/ 1242209 h 2708700"/>
              <a:gd name="connsiteX4" fmla="*/ 4209690 w 4209690"/>
              <a:gd name="connsiteY4" fmla="*/ 2708700 h 2708700"/>
              <a:gd name="connsiteX0" fmla="*/ 0 w 4209690"/>
              <a:gd name="connsiteY0" fmla="*/ 2697135 h 2705761"/>
              <a:gd name="connsiteX1" fmla="*/ 472959 w 4209690"/>
              <a:gd name="connsiteY1" fmla="*/ 27757 h 2705761"/>
              <a:gd name="connsiteX2" fmla="*/ 1171221 w 4209690"/>
              <a:gd name="connsiteY2" fmla="*/ 1317978 h 2705761"/>
              <a:gd name="connsiteX3" fmla="*/ 2527540 w 4209690"/>
              <a:gd name="connsiteY3" fmla="*/ 1239270 h 2705761"/>
              <a:gd name="connsiteX4" fmla="*/ 4209690 w 4209690"/>
              <a:gd name="connsiteY4" fmla="*/ 2705761 h 2705761"/>
              <a:gd name="connsiteX0" fmla="*/ 0 w 4209690"/>
              <a:gd name="connsiteY0" fmla="*/ 2700588 h 2709214"/>
              <a:gd name="connsiteX1" fmla="*/ 472959 w 4209690"/>
              <a:gd name="connsiteY1" fmla="*/ 31210 h 2709214"/>
              <a:gd name="connsiteX2" fmla="*/ 1293141 w 4209690"/>
              <a:gd name="connsiteY2" fmla="*/ 1260471 h 2709214"/>
              <a:gd name="connsiteX3" fmla="*/ 2527540 w 4209690"/>
              <a:gd name="connsiteY3" fmla="*/ 1242723 h 2709214"/>
              <a:gd name="connsiteX4" fmla="*/ 4209690 w 4209690"/>
              <a:gd name="connsiteY4" fmla="*/ 2709214 h 2709214"/>
              <a:gd name="connsiteX0" fmla="*/ 0 w 4209690"/>
              <a:gd name="connsiteY0" fmla="*/ 2695498 h 2704124"/>
              <a:gd name="connsiteX1" fmla="*/ 472959 w 4209690"/>
              <a:gd name="connsiteY1" fmla="*/ 26120 h 2704124"/>
              <a:gd name="connsiteX2" fmla="*/ 1293141 w 4209690"/>
              <a:gd name="connsiteY2" fmla="*/ 1255381 h 2704124"/>
              <a:gd name="connsiteX3" fmla="*/ 2527540 w 4209690"/>
              <a:gd name="connsiteY3" fmla="*/ 1237633 h 2704124"/>
              <a:gd name="connsiteX4" fmla="*/ 4209690 w 4209690"/>
              <a:gd name="connsiteY4" fmla="*/ 2704124 h 2704124"/>
              <a:gd name="connsiteX0" fmla="*/ 0 w 4209690"/>
              <a:gd name="connsiteY0" fmla="*/ 2691592 h 2700218"/>
              <a:gd name="connsiteX1" fmla="*/ 472959 w 4209690"/>
              <a:gd name="connsiteY1" fmla="*/ 22214 h 2700218"/>
              <a:gd name="connsiteX2" fmla="*/ 1345393 w 4209690"/>
              <a:gd name="connsiteY2" fmla="*/ 1338560 h 2700218"/>
              <a:gd name="connsiteX3" fmla="*/ 2527540 w 4209690"/>
              <a:gd name="connsiteY3" fmla="*/ 1233727 h 2700218"/>
              <a:gd name="connsiteX4" fmla="*/ 4209690 w 4209690"/>
              <a:gd name="connsiteY4" fmla="*/ 2700218 h 2700218"/>
              <a:gd name="connsiteX0" fmla="*/ 0 w 4209690"/>
              <a:gd name="connsiteY0" fmla="*/ 2694575 h 2703201"/>
              <a:gd name="connsiteX1" fmla="*/ 472959 w 4209690"/>
              <a:gd name="connsiteY1" fmla="*/ 25197 h 2703201"/>
              <a:gd name="connsiteX2" fmla="*/ 1345393 w 4209690"/>
              <a:gd name="connsiteY2" fmla="*/ 1341543 h 2703201"/>
              <a:gd name="connsiteX3" fmla="*/ 2527540 w 4209690"/>
              <a:gd name="connsiteY3" fmla="*/ 1236710 h 2703201"/>
              <a:gd name="connsiteX4" fmla="*/ 4209690 w 4209690"/>
              <a:gd name="connsiteY4" fmla="*/ 2703201 h 2703201"/>
              <a:gd name="connsiteX0" fmla="*/ 0 w 4209690"/>
              <a:gd name="connsiteY0" fmla="*/ 2692388 h 2701014"/>
              <a:gd name="connsiteX1" fmla="*/ 472959 w 4209690"/>
              <a:gd name="connsiteY1" fmla="*/ 23010 h 2701014"/>
              <a:gd name="connsiteX2" fmla="*/ 1345393 w 4209690"/>
              <a:gd name="connsiteY2" fmla="*/ 1339356 h 2701014"/>
              <a:gd name="connsiteX3" fmla="*/ 2527540 w 4209690"/>
              <a:gd name="connsiteY3" fmla="*/ 1234523 h 2701014"/>
              <a:gd name="connsiteX4" fmla="*/ 4209690 w 4209690"/>
              <a:gd name="connsiteY4" fmla="*/ 2701014 h 2701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9690" h="2701014">
                <a:moveTo>
                  <a:pt x="0" y="2692388"/>
                </a:moveTo>
                <a:cubicBezTo>
                  <a:pt x="19410" y="1277656"/>
                  <a:pt x="248727" y="248515"/>
                  <a:pt x="472959" y="23010"/>
                </a:cubicBezTo>
                <a:cubicBezTo>
                  <a:pt x="697191" y="-202495"/>
                  <a:pt x="1316471" y="1302901"/>
                  <a:pt x="1345393" y="1339356"/>
                </a:cubicBezTo>
                <a:cubicBezTo>
                  <a:pt x="1374315" y="1375811"/>
                  <a:pt x="2055963" y="984357"/>
                  <a:pt x="2527540" y="1234523"/>
                </a:cubicBezTo>
                <a:cubicBezTo>
                  <a:pt x="2999117" y="1484689"/>
                  <a:pt x="3393775" y="1968487"/>
                  <a:pt x="4209690" y="2701014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2" name="Zástupný symbol pro obsah 4">
            <a:extLst>
              <a:ext uri="{FF2B5EF4-FFF2-40B4-BE49-F238E27FC236}">
                <a16:creationId xmlns:a16="http://schemas.microsoft.com/office/drawing/2014/main" id="{10203E20-A40F-4CD3-A2E2-FE6E97DAB802}"/>
              </a:ext>
            </a:extLst>
          </p:cNvPr>
          <p:cNvSpPr txBox="1">
            <a:spLocks/>
          </p:cNvSpPr>
          <p:nvPr/>
        </p:nvSpPr>
        <p:spPr>
          <a:xfrm>
            <a:off x="5792726" y="4863891"/>
            <a:ext cx="455376" cy="3412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Font typeface="Arial" panose="020B0604020202020204" pitchFamily="34" charset="0"/>
              <a:buNone/>
            </a:pPr>
            <a:r>
              <a:rPr lang="cs-CZ" sz="1400" kern="0" dirty="0"/>
              <a:t>t </a:t>
            </a:r>
            <a:r>
              <a:rPr lang="en-US" sz="1400" kern="0" dirty="0"/>
              <a:t>[s]</a:t>
            </a:r>
          </a:p>
        </p:txBody>
      </p:sp>
      <p:sp>
        <p:nvSpPr>
          <p:cNvPr id="23" name="Zástupný symbol pro obsah 4">
            <a:extLst>
              <a:ext uri="{FF2B5EF4-FFF2-40B4-BE49-F238E27FC236}">
                <a16:creationId xmlns:a16="http://schemas.microsoft.com/office/drawing/2014/main" id="{0A957BF5-A0DF-4DC1-8DA3-192704D1BD25}"/>
              </a:ext>
            </a:extLst>
          </p:cNvPr>
          <p:cNvSpPr txBox="1">
            <a:spLocks/>
          </p:cNvSpPr>
          <p:nvPr/>
        </p:nvSpPr>
        <p:spPr>
          <a:xfrm>
            <a:off x="146355" y="1599098"/>
            <a:ext cx="2617268" cy="3412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Font typeface="Arial" panose="020B0604020202020204" pitchFamily="34" charset="0"/>
              <a:buNone/>
            </a:pPr>
            <a:r>
              <a:rPr lang="en-US" sz="1400" kern="0" dirty="0"/>
              <a:t>P[mmHg]</a:t>
            </a:r>
          </a:p>
        </p:txBody>
      </p:sp>
    </p:spTree>
    <p:extLst>
      <p:ext uri="{BB962C8B-B14F-4D97-AF65-F5344CB8AC3E}">
        <p14:creationId xmlns:p14="http://schemas.microsoft.com/office/powerpoint/2010/main" val="198283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8" grpId="0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47A6E-D33C-4704-920D-15CC8B59C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en-US" noProof="0" dirty="0"/>
              <a:t>Physiology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0"/>
            <a:ext cx="11305223" cy="451576"/>
          </a:xfrm>
        </p:spPr>
        <p:txBody>
          <a:bodyPr/>
          <a:lstStyle/>
          <a:p>
            <a:r>
              <a:rPr lang="en-US" dirty="0"/>
              <a:t>Pulse wave</a:t>
            </a:r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DA07833C-25CC-47C1-9BA8-E40A204C321C}"/>
              </a:ext>
            </a:extLst>
          </p:cNvPr>
          <p:cNvCxnSpPr>
            <a:cxnSpLocks/>
          </p:cNvCxnSpPr>
          <p:nvPr/>
        </p:nvCxnSpPr>
        <p:spPr bwMode="auto">
          <a:xfrm>
            <a:off x="1052423" y="4882551"/>
            <a:ext cx="512409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E5A8DF50-86C0-4D67-A886-B8EC4335BD56}"/>
              </a:ext>
            </a:extLst>
          </p:cNvPr>
          <p:cNvCxnSpPr>
            <a:cxnSpLocks/>
          </p:cNvCxnSpPr>
          <p:nvPr/>
        </p:nvCxnSpPr>
        <p:spPr bwMode="auto">
          <a:xfrm flipV="1">
            <a:off x="1052423" y="1690777"/>
            <a:ext cx="0" cy="31917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8846E570-A85B-40EE-9486-2658CB8B51F9}"/>
              </a:ext>
            </a:extLst>
          </p:cNvPr>
          <p:cNvGrpSpPr/>
          <p:nvPr/>
        </p:nvGrpSpPr>
        <p:grpSpPr>
          <a:xfrm>
            <a:off x="1250830" y="2186593"/>
            <a:ext cx="4175185" cy="2848358"/>
            <a:chOff x="1250830" y="2186593"/>
            <a:chExt cx="4175185" cy="2848358"/>
          </a:xfrm>
        </p:grpSpPr>
        <p:sp>
          <p:nvSpPr>
            <p:cNvPr id="11" name="Volný tvar: obrazec 10">
              <a:extLst>
                <a:ext uri="{FF2B5EF4-FFF2-40B4-BE49-F238E27FC236}">
                  <a16:creationId xmlns:a16="http://schemas.microsoft.com/office/drawing/2014/main" id="{23149700-1157-4CA8-97AD-5412DC32EB4B}"/>
                </a:ext>
              </a:extLst>
            </p:cNvPr>
            <p:cNvSpPr/>
            <p:nvPr/>
          </p:nvSpPr>
          <p:spPr bwMode="auto">
            <a:xfrm>
              <a:off x="1250830" y="2186593"/>
              <a:ext cx="4175185" cy="2695957"/>
            </a:xfrm>
            <a:custGeom>
              <a:avLst/>
              <a:gdLst>
                <a:gd name="connsiteX0" fmla="*/ 0 w 4175185"/>
                <a:gd name="connsiteY0" fmla="*/ 2150347 h 2167600"/>
                <a:gd name="connsiteX1" fmla="*/ 379562 w 4175185"/>
                <a:gd name="connsiteY1" fmla="*/ 2370 h 2167600"/>
                <a:gd name="connsiteX2" fmla="*/ 1656272 w 4175185"/>
                <a:gd name="connsiteY2" fmla="*/ 1736279 h 2167600"/>
                <a:gd name="connsiteX3" fmla="*/ 3105510 w 4175185"/>
                <a:gd name="connsiteY3" fmla="*/ 2072709 h 2167600"/>
                <a:gd name="connsiteX4" fmla="*/ 4175185 w 4175185"/>
                <a:gd name="connsiteY4" fmla="*/ 2167600 h 2167600"/>
                <a:gd name="connsiteX0" fmla="*/ 0 w 4175185"/>
                <a:gd name="connsiteY0" fmla="*/ 2150335 h 2167588"/>
                <a:gd name="connsiteX1" fmla="*/ 379562 w 4175185"/>
                <a:gd name="connsiteY1" fmla="*/ 2358 h 2167588"/>
                <a:gd name="connsiteX2" fmla="*/ 1656272 w 4175185"/>
                <a:gd name="connsiteY2" fmla="*/ 1736267 h 2167588"/>
                <a:gd name="connsiteX3" fmla="*/ 2794959 w 4175185"/>
                <a:gd name="connsiteY3" fmla="*/ 2020939 h 2167588"/>
                <a:gd name="connsiteX4" fmla="*/ 4175185 w 4175185"/>
                <a:gd name="connsiteY4" fmla="*/ 2167588 h 2167588"/>
                <a:gd name="connsiteX0" fmla="*/ 0 w 4175185"/>
                <a:gd name="connsiteY0" fmla="*/ 2152147 h 2169400"/>
                <a:gd name="connsiteX1" fmla="*/ 379562 w 4175185"/>
                <a:gd name="connsiteY1" fmla="*/ 4170 h 2169400"/>
                <a:gd name="connsiteX2" fmla="*/ 1785668 w 4175185"/>
                <a:gd name="connsiteY2" fmla="*/ 1617309 h 2169400"/>
                <a:gd name="connsiteX3" fmla="*/ 2794959 w 4175185"/>
                <a:gd name="connsiteY3" fmla="*/ 2022751 h 2169400"/>
                <a:gd name="connsiteX4" fmla="*/ 4175185 w 4175185"/>
                <a:gd name="connsiteY4" fmla="*/ 2169400 h 2169400"/>
                <a:gd name="connsiteX0" fmla="*/ 0 w 4175185"/>
                <a:gd name="connsiteY0" fmla="*/ 2678704 h 2695957"/>
                <a:gd name="connsiteX1" fmla="*/ 502654 w 4175185"/>
                <a:gd name="connsiteY1" fmla="*/ 3189 h 2695957"/>
                <a:gd name="connsiteX2" fmla="*/ 1785668 w 4175185"/>
                <a:gd name="connsiteY2" fmla="*/ 2143866 h 2695957"/>
                <a:gd name="connsiteX3" fmla="*/ 2794959 w 4175185"/>
                <a:gd name="connsiteY3" fmla="*/ 2549308 h 2695957"/>
                <a:gd name="connsiteX4" fmla="*/ 4175185 w 4175185"/>
                <a:gd name="connsiteY4" fmla="*/ 2695957 h 2695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5185" h="2695957">
                  <a:moveTo>
                    <a:pt x="0" y="2678704"/>
                  </a:moveTo>
                  <a:cubicBezTo>
                    <a:pt x="51758" y="1639221"/>
                    <a:pt x="205043" y="92329"/>
                    <a:pt x="502654" y="3189"/>
                  </a:cubicBezTo>
                  <a:cubicBezTo>
                    <a:pt x="800265" y="-85951"/>
                    <a:pt x="1403617" y="1719513"/>
                    <a:pt x="1785668" y="2143866"/>
                  </a:cubicBezTo>
                  <a:cubicBezTo>
                    <a:pt x="2167719" y="2568219"/>
                    <a:pt x="2396706" y="2457293"/>
                    <a:pt x="2794959" y="2549308"/>
                  </a:cubicBezTo>
                  <a:cubicBezTo>
                    <a:pt x="3193212" y="2641323"/>
                    <a:pt x="3850257" y="2684455"/>
                    <a:pt x="4175185" y="2695957"/>
                  </a:cubicBezTo>
                </a:path>
              </a:pathLst>
            </a:cu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13" name="Přímá spojnice se šipkou 12">
              <a:extLst>
                <a:ext uri="{FF2B5EF4-FFF2-40B4-BE49-F238E27FC236}">
                  <a16:creationId xmlns:a16="http://schemas.microsoft.com/office/drawing/2014/main" id="{0879E4AD-DA62-4FA0-B9CB-8EA15CDDB86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250830" y="5034951"/>
              <a:ext cx="1866181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6" name="Zástupný symbol pro obsah 4">
            <a:extLst>
              <a:ext uri="{FF2B5EF4-FFF2-40B4-BE49-F238E27FC236}">
                <a16:creationId xmlns:a16="http://schemas.microsoft.com/office/drawing/2014/main" id="{60797BD5-6B76-486F-8FFC-8B56576BD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772" y="5378139"/>
            <a:ext cx="1410250" cy="341284"/>
          </a:xfrm>
        </p:spPr>
        <p:txBody>
          <a:bodyPr/>
          <a:lstStyle/>
          <a:p>
            <a:pPr marL="72000" lvl="0" indent="0">
              <a:buNone/>
            </a:pPr>
            <a:r>
              <a:rPr lang="en-US" sz="1400" dirty="0"/>
              <a:t>Reflected</a:t>
            </a:r>
            <a:r>
              <a:rPr lang="cs-CZ" sz="1400" dirty="0"/>
              <a:t> </a:t>
            </a:r>
            <a:r>
              <a:rPr lang="en-US" sz="1400" dirty="0"/>
              <a:t>wave</a:t>
            </a:r>
          </a:p>
        </p:txBody>
      </p: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F80C123F-E8FA-451B-A98C-EA00380FC79B}"/>
              </a:ext>
            </a:extLst>
          </p:cNvPr>
          <p:cNvGrpSpPr/>
          <p:nvPr/>
        </p:nvGrpSpPr>
        <p:grpSpPr>
          <a:xfrm>
            <a:off x="1567133" y="3337246"/>
            <a:ext cx="2848323" cy="2091645"/>
            <a:chOff x="1567133" y="3337246"/>
            <a:chExt cx="2848323" cy="2091645"/>
          </a:xfrm>
        </p:grpSpPr>
        <p:sp>
          <p:nvSpPr>
            <p:cNvPr id="12" name="Volný tvar: obrazec 11">
              <a:extLst>
                <a:ext uri="{FF2B5EF4-FFF2-40B4-BE49-F238E27FC236}">
                  <a16:creationId xmlns:a16="http://schemas.microsoft.com/office/drawing/2014/main" id="{1DC87150-09FF-4F95-A36C-F901D698E52A}"/>
                </a:ext>
              </a:extLst>
            </p:cNvPr>
            <p:cNvSpPr/>
            <p:nvPr/>
          </p:nvSpPr>
          <p:spPr bwMode="auto">
            <a:xfrm flipH="1">
              <a:off x="1567133" y="3337246"/>
              <a:ext cx="2812211" cy="1545305"/>
            </a:xfrm>
            <a:custGeom>
              <a:avLst/>
              <a:gdLst>
                <a:gd name="connsiteX0" fmla="*/ 0 w 4175185"/>
                <a:gd name="connsiteY0" fmla="*/ 2150347 h 2167600"/>
                <a:gd name="connsiteX1" fmla="*/ 379562 w 4175185"/>
                <a:gd name="connsiteY1" fmla="*/ 2370 h 2167600"/>
                <a:gd name="connsiteX2" fmla="*/ 1656272 w 4175185"/>
                <a:gd name="connsiteY2" fmla="*/ 1736279 h 2167600"/>
                <a:gd name="connsiteX3" fmla="*/ 3105510 w 4175185"/>
                <a:gd name="connsiteY3" fmla="*/ 2072709 h 2167600"/>
                <a:gd name="connsiteX4" fmla="*/ 4175185 w 4175185"/>
                <a:gd name="connsiteY4" fmla="*/ 2167600 h 2167600"/>
                <a:gd name="connsiteX0" fmla="*/ 0 w 4175185"/>
                <a:gd name="connsiteY0" fmla="*/ 2150335 h 2167588"/>
                <a:gd name="connsiteX1" fmla="*/ 379562 w 4175185"/>
                <a:gd name="connsiteY1" fmla="*/ 2358 h 2167588"/>
                <a:gd name="connsiteX2" fmla="*/ 1656272 w 4175185"/>
                <a:gd name="connsiteY2" fmla="*/ 1736267 h 2167588"/>
                <a:gd name="connsiteX3" fmla="*/ 2794959 w 4175185"/>
                <a:gd name="connsiteY3" fmla="*/ 2020939 h 2167588"/>
                <a:gd name="connsiteX4" fmla="*/ 4175185 w 4175185"/>
                <a:gd name="connsiteY4" fmla="*/ 2167588 h 2167588"/>
                <a:gd name="connsiteX0" fmla="*/ 0 w 4175185"/>
                <a:gd name="connsiteY0" fmla="*/ 2152147 h 2169400"/>
                <a:gd name="connsiteX1" fmla="*/ 379562 w 4175185"/>
                <a:gd name="connsiteY1" fmla="*/ 4170 h 2169400"/>
                <a:gd name="connsiteX2" fmla="*/ 1785668 w 4175185"/>
                <a:gd name="connsiteY2" fmla="*/ 1617309 h 2169400"/>
                <a:gd name="connsiteX3" fmla="*/ 2794959 w 4175185"/>
                <a:gd name="connsiteY3" fmla="*/ 2022751 h 2169400"/>
                <a:gd name="connsiteX4" fmla="*/ 4175185 w 4175185"/>
                <a:gd name="connsiteY4" fmla="*/ 2169400 h 2169400"/>
                <a:gd name="connsiteX0" fmla="*/ 0 w 4175185"/>
                <a:gd name="connsiteY0" fmla="*/ 1456271 h 1473524"/>
                <a:gd name="connsiteX1" fmla="*/ 560716 w 4175185"/>
                <a:gd name="connsiteY1" fmla="*/ 7034 h 1473524"/>
                <a:gd name="connsiteX2" fmla="*/ 1785668 w 4175185"/>
                <a:gd name="connsiteY2" fmla="*/ 921433 h 1473524"/>
                <a:gd name="connsiteX3" fmla="*/ 2794959 w 4175185"/>
                <a:gd name="connsiteY3" fmla="*/ 1326875 h 1473524"/>
                <a:gd name="connsiteX4" fmla="*/ 4175185 w 4175185"/>
                <a:gd name="connsiteY4" fmla="*/ 1473524 h 1473524"/>
                <a:gd name="connsiteX0" fmla="*/ 0 w 4175185"/>
                <a:gd name="connsiteY0" fmla="*/ 1456247 h 1473500"/>
                <a:gd name="connsiteX1" fmla="*/ 560716 w 4175185"/>
                <a:gd name="connsiteY1" fmla="*/ 7010 h 1473500"/>
                <a:gd name="connsiteX2" fmla="*/ 1785668 w 4175185"/>
                <a:gd name="connsiteY2" fmla="*/ 921409 h 1473500"/>
                <a:gd name="connsiteX3" fmla="*/ 2467155 w 4175185"/>
                <a:gd name="connsiteY3" fmla="*/ 1309598 h 1473500"/>
                <a:gd name="connsiteX4" fmla="*/ 4175185 w 4175185"/>
                <a:gd name="connsiteY4" fmla="*/ 1473500 h 1473500"/>
                <a:gd name="connsiteX0" fmla="*/ 0 w 4175185"/>
                <a:gd name="connsiteY0" fmla="*/ 1456247 h 1473500"/>
                <a:gd name="connsiteX1" fmla="*/ 560716 w 4175185"/>
                <a:gd name="connsiteY1" fmla="*/ 7010 h 1473500"/>
                <a:gd name="connsiteX2" fmla="*/ 1440612 w 4175185"/>
                <a:gd name="connsiteY2" fmla="*/ 921409 h 1473500"/>
                <a:gd name="connsiteX3" fmla="*/ 2467155 w 4175185"/>
                <a:gd name="connsiteY3" fmla="*/ 1309598 h 1473500"/>
                <a:gd name="connsiteX4" fmla="*/ 4175185 w 4175185"/>
                <a:gd name="connsiteY4" fmla="*/ 1473500 h 1473500"/>
                <a:gd name="connsiteX0" fmla="*/ 0 w 4175185"/>
                <a:gd name="connsiteY0" fmla="*/ 1456156 h 1473409"/>
                <a:gd name="connsiteX1" fmla="*/ 560716 w 4175185"/>
                <a:gd name="connsiteY1" fmla="*/ 6919 h 1473409"/>
                <a:gd name="connsiteX2" fmla="*/ 1440612 w 4175185"/>
                <a:gd name="connsiteY2" fmla="*/ 921318 h 1473409"/>
                <a:gd name="connsiteX3" fmla="*/ 2156604 w 4175185"/>
                <a:gd name="connsiteY3" fmla="*/ 1240495 h 1473409"/>
                <a:gd name="connsiteX4" fmla="*/ 4175185 w 4175185"/>
                <a:gd name="connsiteY4" fmla="*/ 1473409 h 1473409"/>
                <a:gd name="connsiteX0" fmla="*/ 0 w 2812211"/>
                <a:gd name="connsiteY0" fmla="*/ 1456156 h 1473409"/>
                <a:gd name="connsiteX1" fmla="*/ 560716 w 2812211"/>
                <a:gd name="connsiteY1" fmla="*/ 6919 h 1473409"/>
                <a:gd name="connsiteX2" fmla="*/ 1440612 w 2812211"/>
                <a:gd name="connsiteY2" fmla="*/ 921318 h 1473409"/>
                <a:gd name="connsiteX3" fmla="*/ 2156604 w 2812211"/>
                <a:gd name="connsiteY3" fmla="*/ 1240495 h 1473409"/>
                <a:gd name="connsiteX4" fmla="*/ 2812211 w 2812211"/>
                <a:gd name="connsiteY4" fmla="*/ 1473409 h 1473409"/>
                <a:gd name="connsiteX0" fmla="*/ 0 w 2812211"/>
                <a:gd name="connsiteY0" fmla="*/ 1456178 h 1473431"/>
                <a:gd name="connsiteX1" fmla="*/ 560716 w 2812211"/>
                <a:gd name="connsiteY1" fmla="*/ 6941 h 1473431"/>
                <a:gd name="connsiteX2" fmla="*/ 1440612 w 2812211"/>
                <a:gd name="connsiteY2" fmla="*/ 921340 h 1473431"/>
                <a:gd name="connsiteX3" fmla="*/ 2001329 w 2812211"/>
                <a:gd name="connsiteY3" fmla="*/ 1257770 h 1473431"/>
                <a:gd name="connsiteX4" fmla="*/ 2812211 w 2812211"/>
                <a:gd name="connsiteY4" fmla="*/ 1473431 h 1473431"/>
                <a:gd name="connsiteX0" fmla="*/ 0 w 2812211"/>
                <a:gd name="connsiteY0" fmla="*/ 1353436 h 1370689"/>
                <a:gd name="connsiteX1" fmla="*/ 776376 w 2812211"/>
                <a:gd name="connsiteY1" fmla="*/ 7716 h 1370689"/>
                <a:gd name="connsiteX2" fmla="*/ 1440612 w 2812211"/>
                <a:gd name="connsiteY2" fmla="*/ 818598 h 1370689"/>
                <a:gd name="connsiteX3" fmla="*/ 2001329 w 2812211"/>
                <a:gd name="connsiteY3" fmla="*/ 1155028 h 1370689"/>
                <a:gd name="connsiteX4" fmla="*/ 2812211 w 2812211"/>
                <a:gd name="connsiteY4" fmla="*/ 1370689 h 1370689"/>
                <a:gd name="connsiteX0" fmla="*/ 0 w 2812211"/>
                <a:gd name="connsiteY0" fmla="*/ 1353436 h 1370689"/>
                <a:gd name="connsiteX1" fmla="*/ 776376 w 2812211"/>
                <a:gd name="connsiteY1" fmla="*/ 7716 h 1370689"/>
                <a:gd name="connsiteX2" fmla="*/ 1440612 w 2812211"/>
                <a:gd name="connsiteY2" fmla="*/ 818598 h 1370689"/>
                <a:gd name="connsiteX3" fmla="*/ 2001329 w 2812211"/>
                <a:gd name="connsiteY3" fmla="*/ 1155028 h 1370689"/>
                <a:gd name="connsiteX4" fmla="*/ 2812211 w 2812211"/>
                <a:gd name="connsiteY4" fmla="*/ 1370689 h 1370689"/>
                <a:gd name="connsiteX0" fmla="*/ 0 w 2812211"/>
                <a:gd name="connsiteY0" fmla="*/ 1458154 h 1475407"/>
                <a:gd name="connsiteX1" fmla="*/ 767584 w 2812211"/>
                <a:gd name="connsiteY1" fmla="*/ 6927 h 1475407"/>
                <a:gd name="connsiteX2" fmla="*/ 1440612 w 2812211"/>
                <a:gd name="connsiteY2" fmla="*/ 923316 h 1475407"/>
                <a:gd name="connsiteX3" fmla="*/ 2001329 w 2812211"/>
                <a:gd name="connsiteY3" fmla="*/ 1259746 h 1475407"/>
                <a:gd name="connsiteX4" fmla="*/ 2812211 w 2812211"/>
                <a:gd name="connsiteY4" fmla="*/ 1475407 h 1475407"/>
                <a:gd name="connsiteX0" fmla="*/ 0 w 2812211"/>
                <a:gd name="connsiteY0" fmla="*/ 1528052 h 1545305"/>
                <a:gd name="connsiteX1" fmla="*/ 758792 w 2812211"/>
                <a:gd name="connsiteY1" fmla="*/ 6486 h 1545305"/>
                <a:gd name="connsiteX2" fmla="*/ 1440612 w 2812211"/>
                <a:gd name="connsiteY2" fmla="*/ 993214 h 1545305"/>
                <a:gd name="connsiteX3" fmla="*/ 2001329 w 2812211"/>
                <a:gd name="connsiteY3" fmla="*/ 1329644 h 1545305"/>
                <a:gd name="connsiteX4" fmla="*/ 2812211 w 2812211"/>
                <a:gd name="connsiteY4" fmla="*/ 1545305 h 1545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2211" h="1545305">
                  <a:moveTo>
                    <a:pt x="0" y="1528052"/>
                  </a:moveTo>
                  <a:cubicBezTo>
                    <a:pt x="405441" y="643845"/>
                    <a:pt x="518690" y="95626"/>
                    <a:pt x="758792" y="6486"/>
                  </a:cubicBezTo>
                  <a:cubicBezTo>
                    <a:pt x="998894" y="-82654"/>
                    <a:pt x="1233523" y="772688"/>
                    <a:pt x="1440612" y="993214"/>
                  </a:cubicBezTo>
                  <a:cubicBezTo>
                    <a:pt x="1647702" y="1213740"/>
                    <a:pt x="1772729" y="1237629"/>
                    <a:pt x="2001329" y="1329644"/>
                  </a:cubicBezTo>
                  <a:cubicBezTo>
                    <a:pt x="2229929" y="1421659"/>
                    <a:pt x="2487283" y="1533803"/>
                    <a:pt x="2812211" y="1545305"/>
                  </a:cubicBezTo>
                </a:path>
              </a:pathLst>
            </a:custGeom>
            <a:noFill/>
            <a:ln w="28575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17" name="Přímá spojnice se šipkou 16">
              <a:extLst>
                <a:ext uri="{FF2B5EF4-FFF2-40B4-BE49-F238E27FC236}">
                  <a16:creationId xmlns:a16="http://schemas.microsoft.com/office/drawing/2014/main" id="{11DDB9E1-6235-41D4-AE17-BF059C3E433B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549275" y="5428891"/>
              <a:ext cx="1866181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8" name="Zástupný symbol pro obsah 4">
            <a:extLst>
              <a:ext uri="{FF2B5EF4-FFF2-40B4-BE49-F238E27FC236}">
                <a16:creationId xmlns:a16="http://schemas.microsoft.com/office/drawing/2014/main" id="{0586A6DF-7408-4BF4-997A-9422F623540B}"/>
              </a:ext>
            </a:extLst>
          </p:cNvPr>
          <p:cNvSpPr txBox="1">
            <a:spLocks/>
          </p:cNvSpPr>
          <p:nvPr/>
        </p:nvSpPr>
        <p:spPr>
          <a:xfrm>
            <a:off x="1179236" y="4999534"/>
            <a:ext cx="2617268" cy="3412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Font typeface="Arial" panose="020B0604020202020204" pitchFamily="34" charset="0"/>
              <a:buNone/>
            </a:pPr>
            <a:r>
              <a:rPr lang="en-US" sz="1400" kern="0" dirty="0"/>
              <a:t>Forward</a:t>
            </a:r>
            <a:r>
              <a:rPr lang="cs-CZ" sz="1400" kern="0" dirty="0"/>
              <a:t> </a:t>
            </a:r>
            <a:r>
              <a:rPr lang="en-US" sz="1400" kern="0" dirty="0"/>
              <a:t>systolic</a:t>
            </a:r>
            <a:r>
              <a:rPr lang="cs-CZ" sz="1400" kern="0" dirty="0"/>
              <a:t> </a:t>
            </a:r>
            <a:r>
              <a:rPr lang="en-US" sz="1400" kern="0" dirty="0"/>
              <a:t>wave</a:t>
            </a:r>
          </a:p>
        </p:txBody>
      </p:sp>
      <p:sp>
        <p:nvSpPr>
          <p:cNvPr id="20" name="Volný tvar: obrazec 19">
            <a:extLst>
              <a:ext uri="{FF2B5EF4-FFF2-40B4-BE49-F238E27FC236}">
                <a16:creationId xmlns:a16="http://schemas.microsoft.com/office/drawing/2014/main" id="{5EFE5B43-F91F-4150-90E5-3ACD88B62CA5}"/>
              </a:ext>
            </a:extLst>
          </p:cNvPr>
          <p:cNvSpPr/>
          <p:nvPr/>
        </p:nvSpPr>
        <p:spPr bwMode="auto">
          <a:xfrm>
            <a:off x="1238271" y="2152686"/>
            <a:ext cx="4209690" cy="2711206"/>
          </a:xfrm>
          <a:custGeom>
            <a:avLst/>
            <a:gdLst>
              <a:gd name="connsiteX0" fmla="*/ 65662 w 4585903"/>
              <a:gd name="connsiteY0" fmla="*/ 3127473 h 3136099"/>
              <a:gd name="connsiteX1" fmla="*/ 238190 w 4585903"/>
              <a:gd name="connsiteY1" fmla="*/ 30590 h 3136099"/>
              <a:gd name="connsiteX2" fmla="*/ 2006605 w 4585903"/>
              <a:gd name="connsiteY2" fmla="*/ 1522959 h 3136099"/>
              <a:gd name="connsiteX3" fmla="*/ 2748477 w 4585903"/>
              <a:gd name="connsiteY3" fmla="*/ 1177903 h 3136099"/>
              <a:gd name="connsiteX4" fmla="*/ 4585903 w 4585903"/>
              <a:gd name="connsiteY4" fmla="*/ 3136099 h 3136099"/>
              <a:gd name="connsiteX0" fmla="*/ 11640 w 4531881"/>
              <a:gd name="connsiteY0" fmla="*/ 2957684 h 2966310"/>
              <a:gd name="connsiteX1" fmla="*/ 563730 w 4531881"/>
              <a:gd name="connsiteY1" fmla="*/ 33329 h 2966310"/>
              <a:gd name="connsiteX2" fmla="*/ 1952583 w 4531881"/>
              <a:gd name="connsiteY2" fmla="*/ 1353170 h 2966310"/>
              <a:gd name="connsiteX3" fmla="*/ 2694455 w 4531881"/>
              <a:gd name="connsiteY3" fmla="*/ 1008114 h 2966310"/>
              <a:gd name="connsiteX4" fmla="*/ 4531881 w 4531881"/>
              <a:gd name="connsiteY4" fmla="*/ 2966310 h 2966310"/>
              <a:gd name="connsiteX0" fmla="*/ 11271 w 4531512"/>
              <a:gd name="connsiteY0" fmla="*/ 2946073 h 2954699"/>
              <a:gd name="connsiteX1" fmla="*/ 563361 w 4531512"/>
              <a:gd name="connsiteY1" fmla="*/ 21718 h 2954699"/>
              <a:gd name="connsiteX2" fmla="*/ 1874576 w 4531512"/>
              <a:gd name="connsiteY2" fmla="*/ 1583099 h 2954699"/>
              <a:gd name="connsiteX3" fmla="*/ 2694086 w 4531512"/>
              <a:gd name="connsiteY3" fmla="*/ 996503 h 2954699"/>
              <a:gd name="connsiteX4" fmla="*/ 4531512 w 4531512"/>
              <a:gd name="connsiteY4" fmla="*/ 2954699 h 2954699"/>
              <a:gd name="connsiteX0" fmla="*/ 11271 w 4531512"/>
              <a:gd name="connsiteY0" fmla="*/ 2947146 h 2955772"/>
              <a:gd name="connsiteX1" fmla="*/ 563361 w 4531512"/>
              <a:gd name="connsiteY1" fmla="*/ 22791 h 2955772"/>
              <a:gd name="connsiteX2" fmla="*/ 1874576 w 4531512"/>
              <a:gd name="connsiteY2" fmla="*/ 1584172 h 2955772"/>
              <a:gd name="connsiteX3" fmla="*/ 2780351 w 4531512"/>
              <a:gd name="connsiteY3" fmla="*/ 1515161 h 2955772"/>
              <a:gd name="connsiteX4" fmla="*/ 4531512 w 4531512"/>
              <a:gd name="connsiteY4" fmla="*/ 2955772 h 2955772"/>
              <a:gd name="connsiteX0" fmla="*/ 11271 w 4531512"/>
              <a:gd name="connsiteY0" fmla="*/ 2947146 h 2955772"/>
              <a:gd name="connsiteX1" fmla="*/ 563361 w 4531512"/>
              <a:gd name="connsiteY1" fmla="*/ 22791 h 2955772"/>
              <a:gd name="connsiteX2" fmla="*/ 1874576 w 4531512"/>
              <a:gd name="connsiteY2" fmla="*/ 1584172 h 2955772"/>
              <a:gd name="connsiteX3" fmla="*/ 2780351 w 4531512"/>
              <a:gd name="connsiteY3" fmla="*/ 1515161 h 2955772"/>
              <a:gd name="connsiteX4" fmla="*/ 4531512 w 4531512"/>
              <a:gd name="connsiteY4" fmla="*/ 2955772 h 2955772"/>
              <a:gd name="connsiteX0" fmla="*/ 11271 w 4220961"/>
              <a:gd name="connsiteY0" fmla="*/ 2947146 h 2955772"/>
              <a:gd name="connsiteX1" fmla="*/ 563361 w 4220961"/>
              <a:gd name="connsiteY1" fmla="*/ 22791 h 2955772"/>
              <a:gd name="connsiteX2" fmla="*/ 1874576 w 4220961"/>
              <a:gd name="connsiteY2" fmla="*/ 1584172 h 2955772"/>
              <a:gd name="connsiteX3" fmla="*/ 2780351 w 4220961"/>
              <a:gd name="connsiteY3" fmla="*/ 1515161 h 2955772"/>
              <a:gd name="connsiteX4" fmla="*/ 4220961 w 4220961"/>
              <a:gd name="connsiteY4" fmla="*/ 2955772 h 2955772"/>
              <a:gd name="connsiteX0" fmla="*/ 9222 w 4218912"/>
              <a:gd name="connsiteY0" fmla="*/ 2952369 h 2960995"/>
              <a:gd name="connsiteX1" fmla="*/ 561312 w 4218912"/>
              <a:gd name="connsiteY1" fmla="*/ 28014 h 2960995"/>
              <a:gd name="connsiteX2" fmla="*/ 1337689 w 4218912"/>
              <a:gd name="connsiteY2" fmla="*/ 1477252 h 2960995"/>
              <a:gd name="connsiteX3" fmla="*/ 2778302 w 4218912"/>
              <a:gd name="connsiteY3" fmla="*/ 1520384 h 2960995"/>
              <a:gd name="connsiteX4" fmla="*/ 4218912 w 4218912"/>
              <a:gd name="connsiteY4" fmla="*/ 2960995 h 2960995"/>
              <a:gd name="connsiteX0" fmla="*/ 9222 w 4218912"/>
              <a:gd name="connsiteY0" fmla="*/ 2952369 h 2960995"/>
              <a:gd name="connsiteX1" fmla="*/ 561312 w 4218912"/>
              <a:gd name="connsiteY1" fmla="*/ 28014 h 2960995"/>
              <a:gd name="connsiteX2" fmla="*/ 1337689 w 4218912"/>
              <a:gd name="connsiteY2" fmla="*/ 1477252 h 2960995"/>
              <a:gd name="connsiteX3" fmla="*/ 2778302 w 4218912"/>
              <a:gd name="connsiteY3" fmla="*/ 1520384 h 2960995"/>
              <a:gd name="connsiteX4" fmla="*/ 4218912 w 4218912"/>
              <a:gd name="connsiteY4" fmla="*/ 2960995 h 2960995"/>
              <a:gd name="connsiteX0" fmla="*/ 9388 w 4219078"/>
              <a:gd name="connsiteY0" fmla="*/ 2953248 h 2961874"/>
              <a:gd name="connsiteX1" fmla="*/ 561478 w 4219078"/>
              <a:gd name="connsiteY1" fmla="*/ 28893 h 2961874"/>
              <a:gd name="connsiteX2" fmla="*/ 1389614 w 4219078"/>
              <a:gd name="connsiteY2" fmla="*/ 1460879 h 2961874"/>
              <a:gd name="connsiteX3" fmla="*/ 2778468 w 4219078"/>
              <a:gd name="connsiteY3" fmla="*/ 1521263 h 2961874"/>
              <a:gd name="connsiteX4" fmla="*/ 4219078 w 4219078"/>
              <a:gd name="connsiteY4" fmla="*/ 2961874 h 2961874"/>
              <a:gd name="connsiteX0" fmla="*/ 9388 w 4219078"/>
              <a:gd name="connsiteY0" fmla="*/ 2953174 h 2961800"/>
              <a:gd name="connsiteX1" fmla="*/ 561478 w 4219078"/>
              <a:gd name="connsiteY1" fmla="*/ 28819 h 2961800"/>
              <a:gd name="connsiteX2" fmla="*/ 1389614 w 4219078"/>
              <a:gd name="connsiteY2" fmla="*/ 1460805 h 2961800"/>
              <a:gd name="connsiteX3" fmla="*/ 2536928 w 4219078"/>
              <a:gd name="connsiteY3" fmla="*/ 1495309 h 2961800"/>
              <a:gd name="connsiteX4" fmla="*/ 4219078 w 4219078"/>
              <a:gd name="connsiteY4" fmla="*/ 2961800 h 2961800"/>
              <a:gd name="connsiteX0" fmla="*/ 0 w 4209690"/>
              <a:gd name="connsiteY0" fmla="*/ 2953174 h 2961800"/>
              <a:gd name="connsiteX1" fmla="*/ 552090 w 4209690"/>
              <a:gd name="connsiteY1" fmla="*/ 28819 h 2961800"/>
              <a:gd name="connsiteX2" fmla="*/ 1380226 w 4209690"/>
              <a:gd name="connsiteY2" fmla="*/ 1460805 h 2961800"/>
              <a:gd name="connsiteX3" fmla="*/ 2527540 w 4209690"/>
              <a:gd name="connsiteY3" fmla="*/ 1495309 h 2961800"/>
              <a:gd name="connsiteX4" fmla="*/ 4209690 w 4209690"/>
              <a:gd name="connsiteY4" fmla="*/ 2961800 h 2961800"/>
              <a:gd name="connsiteX0" fmla="*/ 0 w 4209690"/>
              <a:gd name="connsiteY0" fmla="*/ 2719819 h 2728445"/>
              <a:gd name="connsiteX1" fmla="*/ 481752 w 4209690"/>
              <a:gd name="connsiteY1" fmla="*/ 32857 h 2728445"/>
              <a:gd name="connsiteX2" fmla="*/ 1380226 w 4209690"/>
              <a:gd name="connsiteY2" fmla="*/ 1227450 h 2728445"/>
              <a:gd name="connsiteX3" fmla="*/ 2527540 w 4209690"/>
              <a:gd name="connsiteY3" fmla="*/ 1261954 h 2728445"/>
              <a:gd name="connsiteX4" fmla="*/ 4209690 w 4209690"/>
              <a:gd name="connsiteY4" fmla="*/ 2728445 h 2728445"/>
              <a:gd name="connsiteX0" fmla="*/ 0 w 4209690"/>
              <a:gd name="connsiteY0" fmla="*/ 2711198 h 2719824"/>
              <a:gd name="connsiteX1" fmla="*/ 437790 w 4209690"/>
              <a:gd name="connsiteY1" fmla="*/ 33028 h 2719824"/>
              <a:gd name="connsiteX2" fmla="*/ 1380226 w 4209690"/>
              <a:gd name="connsiteY2" fmla="*/ 1218829 h 2719824"/>
              <a:gd name="connsiteX3" fmla="*/ 2527540 w 4209690"/>
              <a:gd name="connsiteY3" fmla="*/ 1253333 h 2719824"/>
              <a:gd name="connsiteX4" fmla="*/ 4209690 w 4209690"/>
              <a:gd name="connsiteY4" fmla="*/ 2719824 h 2719824"/>
              <a:gd name="connsiteX0" fmla="*/ 0 w 4209690"/>
              <a:gd name="connsiteY0" fmla="*/ 2702580 h 2711206"/>
              <a:gd name="connsiteX1" fmla="*/ 472959 w 4209690"/>
              <a:gd name="connsiteY1" fmla="*/ 33202 h 2711206"/>
              <a:gd name="connsiteX2" fmla="*/ 1380226 w 4209690"/>
              <a:gd name="connsiteY2" fmla="*/ 1210211 h 2711206"/>
              <a:gd name="connsiteX3" fmla="*/ 2527540 w 4209690"/>
              <a:gd name="connsiteY3" fmla="*/ 1244715 h 2711206"/>
              <a:gd name="connsiteX4" fmla="*/ 4209690 w 4209690"/>
              <a:gd name="connsiteY4" fmla="*/ 2711206 h 2711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9690" h="2711206">
                <a:moveTo>
                  <a:pt x="0" y="2702580"/>
                </a:moveTo>
                <a:cubicBezTo>
                  <a:pt x="19410" y="1287848"/>
                  <a:pt x="242921" y="281930"/>
                  <a:pt x="472959" y="33202"/>
                </a:cubicBezTo>
                <a:cubicBezTo>
                  <a:pt x="702997" y="-215526"/>
                  <a:pt x="1037796" y="1008292"/>
                  <a:pt x="1380226" y="1210211"/>
                </a:cubicBezTo>
                <a:cubicBezTo>
                  <a:pt x="1722656" y="1412130"/>
                  <a:pt x="2055963" y="994549"/>
                  <a:pt x="2527540" y="1244715"/>
                </a:cubicBezTo>
                <a:cubicBezTo>
                  <a:pt x="2999117" y="1494881"/>
                  <a:pt x="3393775" y="1978679"/>
                  <a:pt x="4209690" y="2711206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2" name="Zástupný symbol pro obsah 4">
            <a:extLst>
              <a:ext uri="{FF2B5EF4-FFF2-40B4-BE49-F238E27FC236}">
                <a16:creationId xmlns:a16="http://schemas.microsoft.com/office/drawing/2014/main" id="{10203E20-A40F-4CD3-A2E2-FE6E97DAB802}"/>
              </a:ext>
            </a:extLst>
          </p:cNvPr>
          <p:cNvSpPr txBox="1">
            <a:spLocks/>
          </p:cNvSpPr>
          <p:nvPr/>
        </p:nvSpPr>
        <p:spPr>
          <a:xfrm>
            <a:off x="5792726" y="4863891"/>
            <a:ext cx="455376" cy="3412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Font typeface="Arial" panose="020B0604020202020204" pitchFamily="34" charset="0"/>
              <a:buNone/>
            </a:pPr>
            <a:r>
              <a:rPr lang="cs-CZ" sz="1400" kern="0" dirty="0"/>
              <a:t>t </a:t>
            </a:r>
            <a:r>
              <a:rPr lang="en-US" sz="1400" kern="0" dirty="0"/>
              <a:t>[s]</a:t>
            </a:r>
          </a:p>
        </p:txBody>
      </p:sp>
      <p:sp>
        <p:nvSpPr>
          <p:cNvPr id="23" name="Zástupný symbol pro obsah 4">
            <a:extLst>
              <a:ext uri="{FF2B5EF4-FFF2-40B4-BE49-F238E27FC236}">
                <a16:creationId xmlns:a16="http://schemas.microsoft.com/office/drawing/2014/main" id="{0A957BF5-A0DF-4DC1-8DA3-192704D1BD25}"/>
              </a:ext>
            </a:extLst>
          </p:cNvPr>
          <p:cNvSpPr txBox="1">
            <a:spLocks/>
          </p:cNvSpPr>
          <p:nvPr/>
        </p:nvSpPr>
        <p:spPr>
          <a:xfrm>
            <a:off x="146355" y="1599098"/>
            <a:ext cx="2617268" cy="3412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Font typeface="Arial" panose="020B0604020202020204" pitchFamily="34" charset="0"/>
              <a:buNone/>
            </a:pPr>
            <a:r>
              <a:rPr lang="en-US" sz="1400" kern="0" dirty="0"/>
              <a:t>P[mmHg]</a:t>
            </a:r>
          </a:p>
        </p:txBody>
      </p:sp>
      <p:grpSp>
        <p:nvGrpSpPr>
          <p:cNvPr id="38" name="Skupina 37">
            <a:extLst>
              <a:ext uri="{FF2B5EF4-FFF2-40B4-BE49-F238E27FC236}">
                <a16:creationId xmlns:a16="http://schemas.microsoft.com/office/drawing/2014/main" id="{819F1F5E-1C27-45A3-B76D-A6D51EEB9D1A}"/>
              </a:ext>
            </a:extLst>
          </p:cNvPr>
          <p:cNvGrpSpPr/>
          <p:nvPr/>
        </p:nvGrpSpPr>
        <p:grpSpPr>
          <a:xfrm>
            <a:off x="5912550" y="1584450"/>
            <a:ext cx="6163253" cy="3606077"/>
            <a:chOff x="5912550" y="1584450"/>
            <a:chExt cx="6163253" cy="3606077"/>
          </a:xfrm>
        </p:grpSpPr>
        <p:grpSp>
          <p:nvGrpSpPr>
            <p:cNvPr id="29" name="Skupina 28">
              <a:extLst>
                <a:ext uri="{FF2B5EF4-FFF2-40B4-BE49-F238E27FC236}">
                  <a16:creationId xmlns:a16="http://schemas.microsoft.com/office/drawing/2014/main" id="{AD87E6DE-98AF-4BA7-80C5-D38868C179FB}"/>
                </a:ext>
              </a:extLst>
            </p:cNvPr>
            <p:cNvGrpSpPr/>
            <p:nvPr/>
          </p:nvGrpSpPr>
          <p:grpSpPr>
            <a:xfrm>
              <a:off x="5912550" y="1584450"/>
              <a:ext cx="6075596" cy="3606077"/>
              <a:chOff x="5912550" y="1584450"/>
              <a:chExt cx="6075596" cy="3606077"/>
            </a:xfrm>
          </p:grpSpPr>
          <p:cxnSp>
            <p:nvCxnSpPr>
              <p:cNvPr id="24" name="Přímá spojnice se šipkou 23">
                <a:extLst>
                  <a:ext uri="{FF2B5EF4-FFF2-40B4-BE49-F238E27FC236}">
                    <a16:creationId xmlns:a16="http://schemas.microsoft.com/office/drawing/2014/main" id="{F06FD395-B89A-4814-81EB-43E6290F3D6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818618" y="4867903"/>
                <a:ext cx="512409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5" name="Přímá spojnice se šipkou 24">
                <a:extLst>
                  <a:ext uri="{FF2B5EF4-FFF2-40B4-BE49-F238E27FC236}">
                    <a16:creationId xmlns:a16="http://schemas.microsoft.com/office/drawing/2014/main" id="{30E468D8-B50E-452A-B80C-2295DCB5D0B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6818618" y="1676129"/>
                <a:ext cx="0" cy="3191774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6" name="Volný tvar: obrazec 25">
                <a:extLst>
                  <a:ext uri="{FF2B5EF4-FFF2-40B4-BE49-F238E27FC236}">
                    <a16:creationId xmlns:a16="http://schemas.microsoft.com/office/drawing/2014/main" id="{5C705180-D887-4075-8E79-3468E6E89D81}"/>
                  </a:ext>
                </a:extLst>
              </p:cNvPr>
              <p:cNvSpPr/>
              <p:nvPr/>
            </p:nvSpPr>
            <p:spPr bwMode="auto">
              <a:xfrm>
                <a:off x="7004466" y="1887443"/>
                <a:ext cx="4209690" cy="2961800"/>
              </a:xfrm>
              <a:custGeom>
                <a:avLst/>
                <a:gdLst>
                  <a:gd name="connsiteX0" fmla="*/ 65662 w 4585903"/>
                  <a:gd name="connsiteY0" fmla="*/ 3127473 h 3136099"/>
                  <a:gd name="connsiteX1" fmla="*/ 238190 w 4585903"/>
                  <a:gd name="connsiteY1" fmla="*/ 30590 h 3136099"/>
                  <a:gd name="connsiteX2" fmla="*/ 2006605 w 4585903"/>
                  <a:gd name="connsiteY2" fmla="*/ 1522959 h 3136099"/>
                  <a:gd name="connsiteX3" fmla="*/ 2748477 w 4585903"/>
                  <a:gd name="connsiteY3" fmla="*/ 1177903 h 3136099"/>
                  <a:gd name="connsiteX4" fmla="*/ 4585903 w 4585903"/>
                  <a:gd name="connsiteY4" fmla="*/ 3136099 h 3136099"/>
                  <a:gd name="connsiteX0" fmla="*/ 11640 w 4531881"/>
                  <a:gd name="connsiteY0" fmla="*/ 2957684 h 2966310"/>
                  <a:gd name="connsiteX1" fmla="*/ 563730 w 4531881"/>
                  <a:gd name="connsiteY1" fmla="*/ 33329 h 2966310"/>
                  <a:gd name="connsiteX2" fmla="*/ 1952583 w 4531881"/>
                  <a:gd name="connsiteY2" fmla="*/ 1353170 h 2966310"/>
                  <a:gd name="connsiteX3" fmla="*/ 2694455 w 4531881"/>
                  <a:gd name="connsiteY3" fmla="*/ 1008114 h 2966310"/>
                  <a:gd name="connsiteX4" fmla="*/ 4531881 w 4531881"/>
                  <a:gd name="connsiteY4" fmla="*/ 2966310 h 2966310"/>
                  <a:gd name="connsiteX0" fmla="*/ 11271 w 4531512"/>
                  <a:gd name="connsiteY0" fmla="*/ 2946073 h 2954699"/>
                  <a:gd name="connsiteX1" fmla="*/ 563361 w 4531512"/>
                  <a:gd name="connsiteY1" fmla="*/ 21718 h 2954699"/>
                  <a:gd name="connsiteX2" fmla="*/ 1874576 w 4531512"/>
                  <a:gd name="connsiteY2" fmla="*/ 1583099 h 2954699"/>
                  <a:gd name="connsiteX3" fmla="*/ 2694086 w 4531512"/>
                  <a:gd name="connsiteY3" fmla="*/ 996503 h 2954699"/>
                  <a:gd name="connsiteX4" fmla="*/ 4531512 w 4531512"/>
                  <a:gd name="connsiteY4" fmla="*/ 2954699 h 2954699"/>
                  <a:gd name="connsiteX0" fmla="*/ 11271 w 4531512"/>
                  <a:gd name="connsiteY0" fmla="*/ 2947146 h 2955772"/>
                  <a:gd name="connsiteX1" fmla="*/ 563361 w 4531512"/>
                  <a:gd name="connsiteY1" fmla="*/ 22791 h 2955772"/>
                  <a:gd name="connsiteX2" fmla="*/ 1874576 w 4531512"/>
                  <a:gd name="connsiteY2" fmla="*/ 1584172 h 2955772"/>
                  <a:gd name="connsiteX3" fmla="*/ 2780351 w 4531512"/>
                  <a:gd name="connsiteY3" fmla="*/ 1515161 h 2955772"/>
                  <a:gd name="connsiteX4" fmla="*/ 4531512 w 4531512"/>
                  <a:gd name="connsiteY4" fmla="*/ 2955772 h 2955772"/>
                  <a:gd name="connsiteX0" fmla="*/ 11271 w 4531512"/>
                  <a:gd name="connsiteY0" fmla="*/ 2947146 h 2955772"/>
                  <a:gd name="connsiteX1" fmla="*/ 563361 w 4531512"/>
                  <a:gd name="connsiteY1" fmla="*/ 22791 h 2955772"/>
                  <a:gd name="connsiteX2" fmla="*/ 1874576 w 4531512"/>
                  <a:gd name="connsiteY2" fmla="*/ 1584172 h 2955772"/>
                  <a:gd name="connsiteX3" fmla="*/ 2780351 w 4531512"/>
                  <a:gd name="connsiteY3" fmla="*/ 1515161 h 2955772"/>
                  <a:gd name="connsiteX4" fmla="*/ 4531512 w 4531512"/>
                  <a:gd name="connsiteY4" fmla="*/ 2955772 h 2955772"/>
                  <a:gd name="connsiteX0" fmla="*/ 11271 w 4220961"/>
                  <a:gd name="connsiteY0" fmla="*/ 2947146 h 2955772"/>
                  <a:gd name="connsiteX1" fmla="*/ 563361 w 4220961"/>
                  <a:gd name="connsiteY1" fmla="*/ 22791 h 2955772"/>
                  <a:gd name="connsiteX2" fmla="*/ 1874576 w 4220961"/>
                  <a:gd name="connsiteY2" fmla="*/ 1584172 h 2955772"/>
                  <a:gd name="connsiteX3" fmla="*/ 2780351 w 4220961"/>
                  <a:gd name="connsiteY3" fmla="*/ 1515161 h 2955772"/>
                  <a:gd name="connsiteX4" fmla="*/ 4220961 w 4220961"/>
                  <a:gd name="connsiteY4" fmla="*/ 2955772 h 2955772"/>
                  <a:gd name="connsiteX0" fmla="*/ 9222 w 4218912"/>
                  <a:gd name="connsiteY0" fmla="*/ 2952369 h 2960995"/>
                  <a:gd name="connsiteX1" fmla="*/ 561312 w 4218912"/>
                  <a:gd name="connsiteY1" fmla="*/ 28014 h 2960995"/>
                  <a:gd name="connsiteX2" fmla="*/ 1337689 w 4218912"/>
                  <a:gd name="connsiteY2" fmla="*/ 1477252 h 2960995"/>
                  <a:gd name="connsiteX3" fmla="*/ 2778302 w 4218912"/>
                  <a:gd name="connsiteY3" fmla="*/ 1520384 h 2960995"/>
                  <a:gd name="connsiteX4" fmla="*/ 4218912 w 4218912"/>
                  <a:gd name="connsiteY4" fmla="*/ 2960995 h 2960995"/>
                  <a:gd name="connsiteX0" fmla="*/ 9222 w 4218912"/>
                  <a:gd name="connsiteY0" fmla="*/ 2952369 h 2960995"/>
                  <a:gd name="connsiteX1" fmla="*/ 561312 w 4218912"/>
                  <a:gd name="connsiteY1" fmla="*/ 28014 h 2960995"/>
                  <a:gd name="connsiteX2" fmla="*/ 1337689 w 4218912"/>
                  <a:gd name="connsiteY2" fmla="*/ 1477252 h 2960995"/>
                  <a:gd name="connsiteX3" fmla="*/ 2778302 w 4218912"/>
                  <a:gd name="connsiteY3" fmla="*/ 1520384 h 2960995"/>
                  <a:gd name="connsiteX4" fmla="*/ 4218912 w 4218912"/>
                  <a:gd name="connsiteY4" fmla="*/ 2960995 h 2960995"/>
                  <a:gd name="connsiteX0" fmla="*/ 9388 w 4219078"/>
                  <a:gd name="connsiteY0" fmla="*/ 2953248 h 2961874"/>
                  <a:gd name="connsiteX1" fmla="*/ 561478 w 4219078"/>
                  <a:gd name="connsiteY1" fmla="*/ 28893 h 2961874"/>
                  <a:gd name="connsiteX2" fmla="*/ 1389614 w 4219078"/>
                  <a:gd name="connsiteY2" fmla="*/ 1460879 h 2961874"/>
                  <a:gd name="connsiteX3" fmla="*/ 2778468 w 4219078"/>
                  <a:gd name="connsiteY3" fmla="*/ 1521263 h 2961874"/>
                  <a:gd name="connsiteX4" fmla="*/ 4219078 w 4219078"/>
                  <a:gd name="connsiteY4" fmla="*/ 2961874 h 2961874"/>
                  <a:gd name="connsiteX0" fmla="*/ 9388 w 4219078"/>
                  <a:gd name="connsiteY0" fmla="*/ 2953174 h 2961800"/>
                  <a:gd name="connsiteX1" fmla="*/ 561478 w 4219078"/>
                  <a:gd name="connsiteY1" fmla="*/ 28819 h 2961800"/>
                  <a:gd name="connsiteX2" fmla="*/ 1389614 w 4219078"/>
                  <a:gd name="connsiteY2" fmla="*/ 1460805 h 2961800"/>
                  <a:gd name="connsiteX3" fmla="*/ 2536928 w 4219078"/>
                  <a:gd name="connsiteY3" fmla="*/ 1495309 h 2961800"/>
                  <a:gd name="connsiteX4" fmla="*/ 4219078 w 4219078"/>
                  <a:gd name="connsiteY4" fmla="*/ 2961800 h 2961800"/>
                  <a:gd name="connsiteX0" fmla="*/ 0 w 4209690"/>
                  <a:gd name="connsiteY0" fmla="*/ 2953174 h 2961800"/>
                  <a:gd name="connsiteX1" fmla="*/ 552090 w 4209690"/>
                  <a:gd name="connsiteY1" fmla="*/ 28819 h 2961800"/>
                  <a:gd name="connsiteX2" fmla="*/ 1380226 w 4209690"/>
                  <a:gd name="connsiteY2" fmla="*/ 1460805 h 2961800"/>
                  <a:gd name="connsiteX3" fmla="*/ 2527540 w 4209690"/>
                  <a:gd name="connsiteY3" fmla="*/ 1495309 h 2961800"/>
                  <a:gd name="connsiteX4" fmla="*/ 4209690 w 4209690"/>
                  <a:gd name="connsiteY4" fmla="*/ 2961800 h 2961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09690" h="2961800">
                    <a:moveTo>
                      <a:pt x="0" y="2953174"/>
                    </a:moveTo>
                    <a:cubicBezTo>
                      <a:pt x="19410" y="1538442"/>
                      <a:pt x="322052" y="277547"/>
                      <a:pt x="552090" y="28819"/>
                    </a:cubicBezTo>
                    <a:cubicBezTo>
                      <a:pt x="782128" y="-219909"/>
                      <a:pt x="1050984" y="1216390"/>
                      <a:pt x="1380226" y="1460805"/>
                    </a:cubicBezTo>
                    <a:cubicBezTo>
                      <a:pt x="1709468" y="1705220"/>
                      <a:pt x="2055963" y="1245143"/>
                      <a:pt x="2527540" y="1495309"/>
                    </a:cubicBezTo>
                    <a:cubicBezTo>
                      <a:pt x="2999117" y="1745475"/>
                      <a:pt x="3393775" y="2229273"/>
                      <a:pt x="4209690" y="2961800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7" name="Zástupný symbol pro obsah 4">
                <a:extLst>
                  <a:ext uri="{FF2B5EF4-FFF2-40B4-BE49-F238E27FC236}">
                    <a16:creationId xmlns:a16="http://schemas.microsoft.com/office/drawing/2014/main" id="{BA40F3BB-8DB1-4902-A390-96503BE2A4A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558921" y="4849243"/>
                <a:ext cx="429225" cy="341284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252000" indent="-180000" algn="l" rtl="0" eaLnBrk="1" fontAlgn="base" hangingPunct="1">
                  <a:lnSpc>
                    <a:spcPct val="15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Font typeface="Arial" panose="020B0604020202020204" pitchFamily="34" charset="0"/>
                  <a:buChar char="̶"/>
                  <a:defRPr sz="2800" b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4000" indent="-180000" algn="l" rtl="0" eaLnBrk="1" fontAlgn="base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Font typeface="Arial" panose="020B0604020202020204" pitchFamily="34" charset="0"/>
                  <a:buChar char="̶"/>
                  <a:defRPr sz="2000" b="0">
                    <a:solidFill>
                      <a:schemeClr val="tx1"/>
                    </a:solidFill>
                    <a:latin typeface="+mn-lt"/>
                  </a:defRPr>
                </a:lvl2pPr>
                <a:lvl3pPr marL="9144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Tx/>
                  <a:buNone/>
                  <a:defRPr sz="1500" b="0">
                    <a:solidFill>
                      <a:schemeClr val="tx1"/>
                    </a:solidFill>
                    <a:latin typeface="+mn-lt"/>
                  </a:defRPr>
                </a:lvl3pPr>
                <a:lvl4pPr marL="13716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2"/>
                  </a:buClr>
                  <a:buSzPct val="90000"/>
                  <a:buFontTx/>
                  <a:buNone/>
                  <a:defRPr sz="1500" b="0">
                    <a:solidFill>
                      <a:schemeClr val="tx1"/>
                    </a:solidFill>
                    <a:latin typeface="+mn-lt"/>
                  </a:defRPr>
                </a:lvl4pPr>
                <a:lvl5pPr marL="18288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Tx/>
                  <a:buNone/>
                  <a:defRPr sz="1500" b="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Blip>
                    <a:blip r:embed="rId2"/>
                  </a:buBlip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7432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  <a:defRPr baseline="0">
                    <a:solidFill>
                      <a:schemeClr val="tx1"/>
                    </a:solidFill>
                    <a:latin typeface="+mn-lt"/>
                  </a:defRPr>
                </a:lvl7pPr>
                <a:lvl8pPr marL="32004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6576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72000" indent="0">
                  <a:buFont typeface="Arial" panose="020B0604020202020204" pitchFamily="34" charset="0"/>
                  <a:buNone/>
                </a:pPr>
                <a:r>
                  <a:rPr lang="cs-CZ" sz="1400" kern="0" dirty="0"/>
                  <a:t>t </a:t>
                </a:r>
                <a:r>
                  <a:rPr lang="en-US" sz="1400" kern="0" dirty="0"/>
                  <a:t>[s]</a:t>
                </a:r>
              </a:p>
            </p:txBody>
          </p:sp>
          <p:sp>
            <p:nvSpPr>
              <p:cNvPr id="28" name="Zástupný symbol pro obsah 4">
                <a:extLst>
                  <a:ext uri="{FF2B5EF4-FFF2-40B4-BE49-F238E27FC236}">
                    <a16:creationId xmlns:a16="http://schemas.microsoft.com/office/drawing/2014/main" id="{69CF78CE-37F1-47EE-B866-06207FF15E6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12550" y="1584450"/>
                <a:ext cx="2617268" cy="341284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252000" indent="-180000" algn="l" rtl="0" eaLnBrk="1" fontAlgn="base" hangingPunct="1">
                  <a:lnSpc>
                    <a:spcPct val="15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Font typeface="Arial" panose="020B0604020202020204" pitchFamily="34" charset="0"/>
                  <a:buChar char="̶"/>
                  <a:defRPr sz="2800" b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4000" indent="-180000" algn="l" rtl="0" eaLnBrk="1" fontAlgn="base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Font typeface="Arial" panose="020B0604020202020204" pitchFamily="34" charset="0"/>
                  <a:buChar char="̶"/>
                  <a:defRPr sz="2000" b="0">
                    <a:solidFill>
                      <a:schemeClr val="tx1"/>
                    </a:solidFill>
                    <a:latin typeface="+mn-lt"/>
                  </a:defRPr>
                </a:lvl2pPr>
                <a:lvl3pPr marL="9144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Tx/>
                  <a:buNone/>
                  <a:defRPr sz="1500" b="0">
                    <a:solidFill>
                      <a:schemeClr val="tx1"/>
                    </a:solidFill>
                    <a:latin typeface="+mn-lt"/>
                  </a:defRPr>
                </a:lvl3pPr>
                <a:lvl4pPr marL="13716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2"/>
                  </a:buClr>
                  <a:buSzPct val="90000"/>
                  <a:buFontTx/>
                  <a:buNone/>
                  <a:defRPr sz="1500" b="0">
                    <a:solidFill>
                      <a:schemeClr val="tx1"/>
                    </a:solidFill>
                    <a:latin typeface="+mn-lt"/>
                  </a:defRPr>
                </a:lvl4pPr>
                <a:lvl5pPr marL="18288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Tx/>
                  <a:buNone/>
                  <a:defRPr sz="1500" b="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Blip>
                    <a:blip r:embed="rId2"/>
                  </a:buBlip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7432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  <a:defRPr baseline="0">
                    <a:solidFill>
                      <a:schemeClr val="tx1"/>
                    </a:solidFill>
                    <a:latin typeface="+mn-lt"/>
                  </a:defRPr>
                </a:lvl7pPr>
                <a:lvl8pPr marL="32004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6576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72000" indent="0">
                  <a:buFont typeface="Arial" panose="020B0604020202020204" pitchFamily="34" charset="0"/>
                  <a:buNone/>
                </a:pPr>
                <a:r>
                  <a:rPr lang="en-US" sz="1400" kern="0" dirty="0"/>
                  <a:t>P[mmHg]</a:t>
                </a:r>
              </a:p>
            </p:txBody>
          </p:sp>
        </p:grpSp>
        <p:cxnSp>
          <p:nvCxnSpPr>
            <p:cNvPr id="33" name="Přímá spojnice 32">
              <a:extLst>
                <a:ext uri="{FF2B5EF4-FFF2-40B4-BE49-F238E27FC236}">
                  <a16:creationId xmlns:a16="http://schemas.microsoft.com/office/drawing/2014/main" id="{E787162D-FEBB-4063-8EE0-314ACD0834C6}"/>
                </a:ext>
              </a:extLst>
            </p:cNvPr>
            <p:cNvCxnSpPr/>
            <p:nvPr/>
          </p:nvCxnSpPr>
          <p:spPr bwMode="auto">
            <a:xfrm>
              <a:off x="6823349" y="1858135"/>
              <a:ext cx="312938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Přímá spojnice 33">
              <a:extLst>
                <a:ext uri="{FF2B5EF4-FFF2-40B4-BE49-F238E27FC236}">
                  <a16:creationId xmlns:a16="http://schemas.microsoft.com/office/drawing/2014/main" id="{EF266980-E695-4100-A86F-50EE5C4734EB}"/>
                </a:ext>
              </a:extLst>
            </p:cNvPr>
            <p:cNvCxnSpPr/>
            <p:nvPr/>
          </p:nvCxnSpPr>
          <p:spPr bwMode="auto">
            <a:xfrm>
              <a:off x="6826285" y="3285412"/>
              <a:ext cx="312938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" name="Zástupný symbol pro obsah 4">
              <a:extLst>
                <a:ext uri="{FF2B5EF4-FFF2-40B4-BE49-F238E27FC236}">
                  <a16:creationId xmlns:a16="http://schemas.microsoft.com/office/drawing/2014/main" id="{BAFC28C2-32E9-4146-B60F-2040E2F53022}"/>
                </a:ext>
              </a:extLst>
            </p:cNvPr>
            <p:cNvSpPr txBox="1">
              <a:spLocks/>
            </p:cNvSpPr>
            <p:nvPr/>
          </p:nvSpPr>
          <p:spPr>
            <a:xfrm>
              <a:off x="9952731" y="1676129"/>
              <a:ext cx="905204" cy="341284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52000" indent="-180000" algn="l" rtl="0" eaLnBrk="1" fontAlgn="base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000" b="0">
                  <a:solidFill>
                    <a:schemeClr val="tx1"/>
                  </a:solidFill>
                  <a:latin typeface="+mn-lt"/>
                </a:defRPr>
              </a:lvl2pPr>
              <a:lvl3pPr marL="914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3pPr>
              <a:lvl4pPr marL="1371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4pPr>
              <a:lvl5pPr marL="18288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Blip>
                  <a:blip r:embed="rId2"/>
                </a:buBlip>
                <a:defRPr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baseline="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72000" indent="0">
                <a:buFont typeface="Arial" panose="020B0604020202020204" pitchFamily="34" charset="0"/>
                <a:buNone/>
              </a:pPr>
              <a:r>
                <a:rPr lang="en-US" sz="1400" kern="0" dirty="0"/>
                <a:t>SBP/P</a:t>
              </a:r>
              <a:r>
                <a:rPr lang="en-US" sz="1400" kern="0" baseline="-25000" dirty="0"/>
                <a:t>1</a:t>
              </a:r>
            </a:p>
          </p:txBody>
        </p:sp>
        <p:sp>
          <p:nvSpPr>
            <p:cNvPr id="36" name="Zástupný symbol pro obsah 4">
              <a:extLst>
                <a:ext uri="{FF2B5EF4-FFF2-40B4-BE49-F238E27FC236}">
                  <a16:creationId xmlns:a16="http://schemas.microsoft.com/office/drawing/2014/main" id="{A17106D8-3073-49E1-9F8D-B9DDDD6516D1}"/>
                </a:ext>
              </a:extLst>
            </p:cNvPr>
            <p:cNvSpPr txBox="1">
              <a:spLocks/>
            </p:cNvSpPr>
            <p:nvPr/>
          </p:nvSpPr>
          <p:spPr>
            <a:xfrm>
              <a:off x="9952731" y="3114770"/>
              <a:ext cx="905204" cy="341284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52000" indent="-180000" algn="l" rtl="0" eaLnBrk="1" fontAlgn="base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000" b="0">
                  <a:solidFill>
                    <a:schemeClr val="tx1"/>
                  </a:solidFill>
                  <a:latin typeface="+mn-lt"/>
                </a:defRPr>
              </a:lvl2pPr>
              <a:lvl3pPr marL="914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3pPr>
              <a:lvl4pPr marL="1371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4pPr>
              <a:lvl5pPr marL="18288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Blip>
                  <a:blip r:embed="rId2"/>
                </a:buBlip>
                <a:defRPr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baseline="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72000" indent="0">
                <a:buFont typeface="Arial" panose="020B0604020202020204" pitchFamily="34" charset="0"/>
                <a:buNone/>
              </a:pPr>
              <a:r>
                <a:rPr lang="en-US" sz="1400" kern="0" dirty="0"/>
                <a:t>P</a:t>
              </a:r>
              <a:r>
                <a:rPr lang="en-US" sz="1400" kern="0" baseline="-25000" dirty="0"/>
                <a:t>2</a:t>
              </a:r>
            </a:p>
          </p:txBody>
        </p:sp>
        <p:sp>
          <p:nvSpPr>
            <p:cNvPr id="37" name="Zástupný symbol pro obsah 4">
              <a:extLst>
                <a:ext uri="{FF2B5EF4-FFF2-40B4-BE49-F238E27FC236}">
                  <a16:creationId xmlns:a16="http://schemas.microsoft.com/office/drawing/2014/main" id="{C877A318-4192-42AD-B577-01E21D077ED2}"/>
                </a:ext>
              </a:extLst>
            </p:cNvPr>
            <p:cNvSpPr txBox="1">
              <a:spLocks/>
            </p:cNvSpPr>
            <p:nvPr/>
          </p:nvSpPr>
          <p:spPr>
            <a:xfrm>
              <a:off x="11170599" y="4624669"/>
              <a:ext cx="905204" cy="341284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52000" indent="-180000" algn="l" rtl="0" eaLnBrk="1" fontAlgn="base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000" b="0">
                  <a:solidFill>
                    <a:schemeClr val="tx1"/>
                  </a:solidFill>
                  <a:latin typeface="+mn-lt"/>
                </a:defRPr>
              </a:lvl2pPr>
              <a:lvl3pPr marL="914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3pPr>
              <a:lvl4pPr marL="1371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4pPr>
              <a:lvl5pPr marL="18288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Blip>
                  <a:blip r:embed="rId2"/>
                </a:buBlip>
                <a:defRPr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baseline="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72000" indent="0">
                <a:buFont typeface="Arial" panose="020B0604020202020204" pitchFamily="34" charset="0"/>
                <a:buNone/>
              </a:pPr>
              <a:r>
                <a:rPr lang="en-US" sz="1400" kern="0" dirty="0"/>
                <a:t>DBP</a:t>
              </a:r>
              <a:endParaRPr lang="en-US" sz="1400" kern="0" baseline="-25000" dirty="0"/>
            </a:p>
          </p:txBody>
        </p:sp>
      </p:grpSp>
      <p:sp>
        <p:nvSpPr>
          <p:cNvPr id="39" name="Zástupný symbol pro obsah 4">
            <a:extLst>
              <a:ext uri="{FF2B5EF4-FFF2-40B4-BE49-F238E27FC236}">
                <a16:creationId xmlns:a16="http://schemas.microsoft.com/office/drawing/2014/main" id="{E3D0330A-532D-4F4D-AE06-774975F6CA46}"/>
              </a:ext>
            </a:extLst>
          </p:cNvPr>
          <p:cNvSpPr txBox="1">
            <a:spLocks/>
          </p:cNvSpPr>
          <p:nvPr/>
        </p:nvSpPr>
        <p:spPr>
          <a:xfrm>
            <a:off x="6788135" y="5127122"/>
            <a:ext cx="2434995" cy="3412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Font typeface="Arial" panose="020B0604020202020204" pitchFamily="34" charset="0"/>
              <a:buNone/>
            </a:pPr>
            <a:r>
              <a:rPr lang="en-US" sz="1400" kern="0" dirty="0"/>
              <a:t>PP=SBP – DBP</a:t>
            </a:r>
          </a:p>
          <a:p>
            <a:pPr marL="72000" indent="0">
              <a:buFont typeface="Arial" panose="020B0604020202020204" pitchFamily="34" charset="0"/>
              <a:buNone/>
            </a:pPr>
            <a:r>
              <a:rPr lang="en-US" sz="1400" kern="0" dirty="0" err="1"/>
              <a:t>mBP</a:t>
            </a:r>
            <a:r>
              <a:rPr lang="en-US" sz="1400" kern="0" dirty="0"/>
              <a:t>=DBP+1/3PP</a:t>
            </a:r>
          </a:p>
          <a:p>
            <a:pPr marL="72000" indent="0">
              <a:buFont typeface="Arial" panose="020B0604020202020204" pitchFamily="34" charset="0"/>
              <a:buNone/>
            </a:pPr>
            <a:r>
              <a:rPr lang="en-US" sz="1400" kern="0" dirty="0"/>
              <a:t>AP=P</a:t>
            </a:r>
            <a:r>
              <a:rPr lang="en-US" sz="1400" kern="0" baseline="-25000" dirty="0"/>
              <a:t>2</a:t>
            </a:r>
            <a:r>
              <a:rPr lang="en-US" sz="1400" kern="0" dirty="0"/>
              <a:t> – P</a:t>
            </a:r>
            <a:r>
              <a:rPr lang="en-US" sz="1400" kern="0" baseline="-25000" dirty="0"/>
              <a:t>1</a:t>
            </a:r>
          </a:p>
          <a:p>
            <a:pPr marL="72000" indent="0">
              <a:buFont typeface="Arial" panose="020B0604020202020204" pitchFamily="34" charset="0"/>
              <a:buNone/>
            </a:pPr>
            <a:endParaRPr lang="en-US" sz="1400" kern="0" dirty="0"/>
          </a:p>
          <a:p>
            <a:pPr marL="72000" indent="0">
              <a:buFont typeface="Arial" panose="020B0604020202020204" pitchFamily="34" charset="0"/>
              <a:buNone/>
            </a:pPr>
            <a:endParaRPr lang="en-US" sz="1400" kern="0" dirty="0"/>
          </a:p>
        </p:txBody>
      </p:sp>
      <p:sp>
        <p:nvSpPr>
          <p:cNvPr id="40" name="Zástupný symbol pro obsah 4">
            <a:extLst>
              <a:ext uri="{FF2B5EF4-FFF2-40B4-BE49-F238E27FC236}">
                <a16:creationId xmlns:a16="http://schemas.microsoft.com/office/drawing/2014/main" id="{501AB5CE-B604-4512-B0D9-58B6266F4F22}"/>
              </a:ext>
            </a:extLst>
          </p:cNvPr>
          <p:cNvSpPr txBox="1">
            <a:spLocks/>
          </p:cNvSpPr>
          <p:nvPr/>
        </p:nvSpPr>
        <p:spPr>
          <a:xfrm>
            <a:off x="2654924" y="6182200"/>
            <a:ext cx="7919999" cy="6092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None/>
            </a:pPr>
            <a:r>
              <a:rPr lang="cs-CZ" sz="1100" i="1" kern="0" dirty="0"/>
              <a:t>SBP – </a:t>
            </a:r>
            <a:r>
              <a:rPr lang="en-US" sz="1100" i="1" kern="0" dirty="0"/>
              <a:t>systolic blood pressure</a:t>
            </a:r>
            <a:r>
              <a:rPr lang="cs-CZ" sz="1100" i="1" kern="0" dirty="0"/>
              <a:t>, DBP – </a:t>
            </a:r>
            <a:r>
              <a:rPr lang="en-US" sz="1100" i="1" kern="0" dirty="0"/>
              <a:t>diastolic blood pressure</a:t>
            </a:r>
            <a:r>
              <a:rPr lang="cs-CZ" sz="1100" i="1" kern="0" dirty="0"/>
              <a:t>, P</a:t>
            </a:r>
            <a:r>
              <a:rPr lang="cs-CZ" sz="1100" i="1" kern="0" baseline="-25000" dirty="0"/>
              <a:t>1</a:t>
            </a:r>
            <a:r>
              <a:rPr lang="cs-CZ" sz="1100" i="1" kern="0" dirty="0"/>
              <a:t> – </a:t>
            </a:r>
            <a:r>
              <a:rPr lang="en-US" sz="1100" i="1" kern="0" dirty="0"/>
              <a:t>pressure at peak of</a:t>
            </a:r>
            <a:r>
              <a:rPr lang="cs-CZ" sz="1100" i="1" kern="0" dirty="0"/>
              <a:t> </a:t>
            </a:r>
            <a:r>
              <a:rPr lang="en-US" sz="1100" i="1" kern="0" dirty="0"/>
              <a:t>systolic flow</a:t>
            </a:r>
            <a:r>
              <a:rPr lang="cs-CZ" sz="1100" i="1" kern="0" dirty="0"/>
              <a:t>, P</a:t>
            </a:r>
            <a:r>
              <a:rPr lang="cs-CZ" sz="1100" i="1" kern="0" baseline="-25000" dirty="0"/>
              <a:t>2</a:t>
            </a:r>
            <a:r>
              <a:rPr lang="cs-CZ" sz="1100" i="1" kern="0" dirty="0"/>
              <a:t> – </a:t>
            </a:r>
            <a:r>
              <a:rPr lang="en-US" sz="1100" i="1" kern="0" dirty="0"/>
              <a:t>pressure</a:t>
            </a:r>
            <a:r>
              <a:rPr lang="cs-CZ" sz="1100" i="1" kern="0" dirty="0"/>
              <a:t> </a:t>
            </a:r>
            <a:r>
              <a:rPr lang="en-AU" sz="1100" i="1" kern="0" dirty="0"/>
              <a:t>of the reflected wave</a:t>
            </a:r>
            <a:r>
              <a:rPr lang="cs-CZ" sz="1100" i="1" kern="0" dirty="0"/>
              <a:t>, PP – pulse </a:t>
            </a:r>
            <a:r>
              <a:rPr lang="en-US" sz="1100" i="1" kern="0" dirty="0"/>
              <a:t>pressure</a:t>
            </a:r>
            <a:r>
              <a:rPr lang="cs-CZ" sz="1100" i="1" kern="0" dirty="0"/>
              <a:t>, </a:t>
            </a:r>
            <a:r>
              <a:rPr lang="cs-CZ" sz="1100" i="1" kern="0" dirty="0" err="1"/>
              <a:t>mBP</a:t>
            </a:r>
            <a:r>
              <a:rPr lang="cs-CZ" sz="1100" i="1" kern="0" dirty="0"/>
              <a:t> – </a:t>
            </a:r>
            <a:r>
              <a:rPr lang="en-US" sz="1100" i="1" kern="0" dirty="0"/>
              <a:t>mean blood pressure</a:t>
            </a:r>
            <a:r>
              <a:rPr lang="cs-CZ" sz="1100" i="1" kern="0" dirty="0"/>
              <a:t>, AP – </a:t>
            </a:r>
            <a:r>
              <a:rPr lang="en-US" sz="1100" i="1" kern="0" dirty="0"/>
              <a:t>augmented pressure</a:t>
            </a:r>
          </a:p>
        </p:txBody>
      </p:sp>
    </p:spTree>
    <p:extLst>
      <p:ext uri="{BB962C8B-B14F-4D97-AF65-F5344CB8AC3E}">
        <p14:creationId xmlns:p14="http://schemas.microsoft.com/office/powerpoint/2010/main" val="1575919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47A6E-D33C-4704-920D-15CC8B59C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en-US" noProof="0" dirty="0"/>
              <a:t>Physiology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0"/>
            <a:ext cx="11305223" cy="451576"/>
          </a:xfrm>
        </p:spPr>
        <p:txBody>
          <a:bodyPr/>
          <a:lstStyle/>
          <a:p>
            <a:r>
              <a:rPr lang="cs-CZ" dirty="0"/>
              <a:t>Pulse </a:t>
            </a:r>
            <a:r>
              <a:rPr lang="en-US" dirty="0"/>
              <a:t>wave at different vascular segments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61D5986-74B0-4D19-8FFE-323BCD52C4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9"/>
          <a:stretch/>
        </p:blipFill>
        <p:spPr>
          <a:xfrm>
            <a:off x="659149" y="1292471"/>
            <a:ext cx="10437962" cy="471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073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990DEC3-3027-49EA-9F87-FAE73869DB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err="1"/>
              <a:t>Physiology</a:t>
            </a:r>
            <a:r>
              <a:rPr lang="en-GB" noProof="0" dirty="0"/>
              <a:t>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7E56380-BFEC-413F-BECA-0EADA36BF6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4C9EF54-50CE-4054-B277-53F449FB4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Sex differences in mechanisms of arterial stiffness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CA397C1-95F2-40E3-9FD4-373F1D304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011" y="5604387"/>
            <a:ext cx="10753200" cy="533613"/>
          </a:xfrm>
        </p:spPr>
        <p:txBody>
          <a:bodyPr/>
          <a:lstStyle/>
          <a:p>
            <a:pPr marL="72000" indent="0" algn="just">
              <a:buNone/>
            </a:pPr>
            <a:r>
              <a:rPr lang="en-US" sz="1100" i="1" dirty="0"/>
              <a:t>ECM - extracellular matrix; VSMC - vascular smooth muscle cell; </a:t>
            </a:r>
            <a:r>
              <a:rPr lang="en-US" sz="1100" i="1" dirty="0" err="1"/>
              <a:t>eNOS</a:t>
            </a:r>
            <a:r>
              <a:rPr lang="en-US" sz="1100" i="1" dirty="0"/>
              <a:t> - endothelial NOS; NADPH - NAD phosphate oxidase; BH(4) - tetrahydrobiopterin; SMC‐MR - smooth muscle cell mineralocorticoid receptor; AT1R - angiotensin II type 1 receptor; EC‐MR - endothelial cell mineralocorticoid receptor; ENaC - epithelial sodium channel.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B5D1A24-5EA0-4BCA-BDF2-F513B8617F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000" y="1660683"/>
            <a:ext cx="7920000" cy="394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256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ADDB327-C304-48AC-A62B-CA1D0F4B4B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err="1"/>
              <a:t>Physiology</a:t>
            </a:r>
            <a:r>
              <a:rPr lang="cs-CZ" dirty="0"/>
              <a:t> </a:t>
            </a:r>
            <a:r>
              <a:rPr lang="en-GB" noProof="0" dirty="0"/>
              <a:t>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EF3A473-8E5A-4554-8197-C518E82488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32D70B1-E852-4C1A-AA03-B61620F4C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Pressure </a:t>
            </a:r>
            <a:r>
              <a:rPr lang="cs-CZ" dirty="0"/>
              <a:t>w</a:t>
            </a:r>
            <a:r>
              <a:rPr lang="en-US" dirty="0" err="1"/>
              <a:t>ave</a:t>
            </a:r>
            <a:r>
              <a:rPr lang="en-US" dirty="0"/>
              <a:t> </a:t>
            </a:r>
            <a:r>
              <a:rPr lang="cs-CZ" dirty="0"/>
              <a:t>r</a:t>
            </a:r>
            <a:r>
              <a:rPr lang="en-US" dirty="0" err="1"/>
              <a:t>eflection</a:t>
            </a:r>
            <a:r>
              <a:rPr lang="en-US" dirty="0"/>
              <a:t> 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86FC1D7-3719-4519-85AE-2CC701539C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CFD"/>
              </a:clrFrom>
              <a:clrTo>
                <a:srgbClr val="FEFC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t="2682" r="1631" b="2578"/>
          <a:stretch/>
        </p:blipFill>
        <p:spPr>
          <a:xfrm>
            <a:off x="1881204" y="1734581"/>
            <a:ext cx="3594754" cy="3519577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40AF6020-4DEE-4258-B2E7-2E2174911A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CFD"/>
              </a:clrFrom>
              <a:clrTo>
                <a:srgbClr val="FEFC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" t="3019" r="1039" b="2642"/>
          <a:stretch/>
        </p:blipFill>
        <p:spPr>
          <a:xfrm>
            <a:off x="6840323" y="1734580"/>
            <a:ext cx="3599354" cy="351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3599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aVLF_Arterial stiffness 2021[20220414074409830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1" id="{6BC89E16-269B-4875-A8A3-7D5D981D44E5}" vid="{F6D460A2-5B48-45E1-BFF4-0DDF8E264AE0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prezentace-med-en-v9</Template>
  <TotalTime>11715</TotalTime>
  <Words>355</Words>
  <Application>Microsoft Office PowerPoint</Application>
  <PresentationFormat>Širokoúhlá obrazovka</PresentationFormat>
  <Paragraphs>91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Tahoma</vt:lpstr>
      <vt:lpstr>Wingdings</vt:lpstr>
      <vt:lpstr>Presentation_MU_EN</vt:lpstr>
      <vt:lpstr>Arterial stiffness.</vt:lpstr>
      <vt:lpstr>Oral exam questions</vt:lpstr>
      <vt:lpstr>Factors of arterial stiffness changes  </vt:lpstr>
      <vt:lpstr>Complications of the higher arterial stiffness</vt:lpstr>
      <vt:lpstr>Pulse wave</vt:lpstr>
      <vt:lpstr>Pulse wave</vt:lpstr>
      <vt:lpstr>Pulse wave at different vascular segments</vt:lpstr>
      <vt:lpstr>Sex differences in mechanisms of arterial stiffness</vt:lpstr>
      <vt:lpstr>Pressure wave reflection </vt:lpstr>
      <vt:lpstr>Pressure wave reflection </vt:lpstr>
      <vt:lpstr>Ultrasound measurement </vt:lpstr>
      <vt:lpstr>PWV measurement </vt:lpstr>
      <vt:lpstr>Ultrasound measurement (β – index).  </vt:lpstr>
      <vt:lpstr>CAVI measurement </vt:lpstr>
      <vt:lpstr>CAVI measurement </vt:lpstr>
      <vt:lpstr>Prezentace aplikace PowerPoint</vt:lpstr>
      <vt:lpstr>Thank you for your attention</vt:lpstr>
    </vt:vector>
  </TitlesOfParts>
  <Company>IBA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Respiratory system. Compendium.</dc:title>
  <dc:creator>Ksenia Budinskaya</dc:creator>
  <cp:lastModifiedBy>Ksenia Budinskaya</cp:lastModifiedBy>
  <cp:revision>83</cp:revision>
  <cp:lastPrinted>1601-01-01T00:00:00Z</cp:lastPrinted>
  <dcterms:created xsi:type="dcterms:W3CDTF">2020-11-05T09:58:03Z</dcterms:created>
  <dcterms:modified xsi:type="dcterms:W3CDTF">2022-04-25T13:19:51Z</dcterms:modified>
</cp:coreProperties>
</file>