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60" r:id="rId1"/>
  </p:sldMasterIdLst>
  <p:notesMasterIdLst>
    <p:notesMasterId r:id="rId47"/>
  </p:notesMasterIdLst>
  <p:sldIdLst>
    <p:sldId id="257" r:id="rId2"/>
    <p:sldId id="258" r:id="rId3"/>
    <p:sldId id="267" r:id="rId4"/>
    <p:sldId id="290" r:id="rId5"/>
    <p:sldId id="259" r:id="rId6"/>
    <p:sldId id="260" r:id="rId7"/>
    <p:sldId id="261" r:id="rId8"/>
    <p:sldId id="263" r:id="rId9"/>
    <p:sldId id="262" r:id="rId10"/>
    <p:sldId id="265" r:id="rId11"/>
    <p:sldId id="266" r:id="rId12"/>
    <p:sldId id="275" r:id="rId13"/>
    <p:sldId id="274" r:id="rId14"/>
    <p:sldId id="277" r:id="rId15"/>
    <p:sldId id="278" r:id="rId16"/>
    <p:sldId id="279" r:id="rId17"/>
    <p:sldId id="281" r:id="rId18"/>
    <p:sldId id="282" r:id="rId19"/>
    <p:sldId id="283" r:id="rId20"/>
    <p:sldId id="284" r:id="rId21"/>
    <p:sldId id="285" r:id="rId22"/>
    <p:sldId id="286" r:id="rId23"/>
    <p:sldId id="287" r:id="rId24"/>
    <p:sldId id="288" r:id="rId25"/>
    <p:sldId id="289" r:id="rId26"/>
    <p:sldId id="292" r:id="rId27"/>
    <p:sldId id="293" r:id="rId28"/>
    <p:sldId id="294" r:id="rId29"/>
    <p:sldId id="295" r:id="rId30"/>
    <p:sldId id="298" r:id="rId31"/>
    <p:sldId id="297" r:id="rId32"/>
    <p:sldId id="300" r:id="rId33"/>
    <p:sldId id="302" r:id="rId34"/>
    <p:sldId id="301" r:id="rId35"/>
    <p:sldId id="308" r:id="rId36"/>
    <p:sldId id="309" r:id="rId37"/>
    <p:sldId id="310" r:id="rId38"/>
    <p:sldId id="311" r:id="rId39"/>
    <p:sldId id="303" r:id="rId40"/>
    <p:sldId id="312" r:id="rId41"/>
    <p:sldId id="304" r:id="rId42"/>
    <p:sldId id="306" r:id="rId43"/>
    <p:sldId id="307" r:id="rId44"/>
    <p:sldId id="313" r:id="rId45"/>
    <p:sldId id="318" r:id="rId46"/>
  </p:sldIdLst>
  <p:sldSz cx="9144000" cy="6858000" type="screen4x3"/>
  <p:notesSz cx="6858000" cy="9144000"/>
  <p:embeddedFontLst>
    <p:embeddedFont>
      <p:font typeface="Calibri" panose="020F0502020204030204" pitchFamily="34" charset="0"/>
      <p:regular r:id="rId48"/>
      <p:bold r:id="rId49"/>
      <p:italic r:id="rId50"/>
      <p:boldItalic r:id="rId51"/>
    </p:embeddedFont>
    <p:embeddedFont>
      <p:font typeface="Calibri Light" panose="020F0302020204030204" pitchFamily="34" charset="0"/>
      <p:regular r:id="rId52"/>
      <p:italic r:id="rId5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C000"/>
    <a:srgbClr val="ED7D31"/>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řední styl 2 – zvýraznění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Střední styl 3 – zvýraznění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Světlý styl 3 – zvýraznění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599" autoAdjust="0"/>
  </p:normalViewPr>
  <p:slideViewPr>
    <p:cSldViewPr snapToGrid="0">
      <p:cViewPr varScale="1">
        <p:scale>
          <a:sx n="159" d="100"/>
          <a:sy n="159" d="100"/>
        </p:scale>
        <p:origin x="1890" y="1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156A4F-075F-4D8C-B757-FCC7EAC85711}" type="datetimeFigureOut">
              <a:rPr lang="cs-CZ" smtClean="0"/>
              <a:pPr/>
              <a:t>19.10.2022</a:t>
            </a:fld>
            <a:endParaRPr lang="cs-CZ" dirty="0"/>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BA25D4-E353-4BA7-92C2-9A14D8E1AA3C}" type="slidenum">
              <a:rPr lang="cs-CZ" smtClean="0"/>
              <a:pPr/>
              <a:t>‹#›</a:t>
            </a:fld>
            <a:endParaRPr lang="cs-CZ" dirty="0"/>
          </a:p>
        </p:txBody>
      </p:sp>
    </p:spTree>
    <p:extLst>
      <p:ext uri="{BB962C8B-B14F-4D97-AF65-F5344CB8AC3E}">
        <p14:creationId xmlns:p14="http://schemas.microsoft.com/office/powerpoint/2010/main" val="3083905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B975DB0A-41D0-4C75-8787-4DC381454E3B}" type="datetime1">
              <a:rPr lang="cs-CZ" smtClean="0"/>
              <a:pPr/>
              <a:t>19.10.2022</a:t>
            </a:fld>
            <a:endParaRPr lang="cs-CZ" dirty="0"/>
          </a:p>
        </p:txBody>
      </p:sp>
      <p:sp>
        <p:nvSpPr>
          <p:cNvPr id="5" name="Footer Placeholder 4"/>
          <p:cNvSpPr>
            <a:spLocks noGrp="1"/>
          </p:cNvSpPr>
          <p:nvPr>
            <p:ph type="ftr" sz="quarter" idx="11"/>
          </p:nvPr>
        </p:nvSpPr>
        <p:spPr/>
        <p:txBody>
          <a:bodyPr/>
          <a:lstStyle/>
          <a:p>
            <a:endParaRPr lang="cs-CZ" dirty="0"/>
          </a:p>
        </p:txBody>
      </p:sp>
      <p:sp>
        <p:nvSpPr>
          <p:cNvPr id="6" name="Slide Number Placeholder 5"/>
          <p:cNvSpPr>
            <a:spLocks noGrp="1"/>
          </p:cNvSpPr>
          <p:nvPr>
            <p:ph type="sldNum" sz="quarter" idx="12"/>
          </p:nvPr>
        </p:nvSpPr>
        <p:spPr/>
        <p:txBody>
          <a:bodyPr/>
          <a:lstStyle/>
          <a:p>
            <a:fld id="{B0A6B27B-3844-439A-9777-FCA011CD8388}" type="slidenum">
              <a:rPr lang="cs-CZ" smtClean="0"/>
              <a:pPr/>
              <a:t>‹#›</a:t>
            </a:fld>
            <a:endParaRPr lang="cs-CZ" dirty="0"/>
          </a:p>
        </p:txBody>
      </p:sp>
    </p:spTree>
    <p:extLst>
      <p:ext uri="{BB962C8B-B14F-4D97-AF65-F5344CB8AC3E}">
        <p14:creationId xmlns:p14="http://schemas.microsoft.com/office/powerpoint/2010/main" val="3705031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E366090A-3ACC-4BB0-AF19-85BE383059E2}" type="datetime1">
              <a:rPr lang="cs-CZ" smtClean="0"/>
              <a:pPr/>
              <a:t>19.10.2022</a:t>
            </a:fld>
            <a:endParaRPr lang="cs-CZ" dirty="0"/>
          </a:p>
        </p:txBody>
      </p:sp>
      <p:sp>
        <p:nvSpPr>
          <p:cNvPr id="5" name="Footer Placeholder 4"/>
          <p:cNvSpPr>
            <a:spLocks noGrp="1"/>
          </p:cNvSpPr>
          <p:nvPr>
            <p:ph type="ftr" sz="quarter" idx="11"/>
          </p:nvPr>
        </p:nvSpPr>
        <p:spPr/>
        <p:txBody>
          <a:bodyPr/>
          <a:lstStyle/>
          <a:p>
            <a:endParaRPr lang="cs-CZ" dirty="0"/>
          </a:p>
        </p:txBody>
      </p:sp>
      <p:sp>
        <p:nvSpPr>
          <p:cNvPr id="6" name="Slide Number Placeholder 5"/>
          <p:cNvSpPr>
            <a:spLocks noGrp="1"/>
          </p:cNvSpPr>
          <p:nvPr>
            <p:ph type="sldNum" sz="quarter" idx="12"/>
          </p:nvPr>
        </p:nvSpPr>
        <p:spPr/>
        <p:txBody>
          <a:bodyPr/>
          <a:lstStyle/>
          <a:p>
            <a:fld id="{B0A6B27B-3844-439A-9777-FCA011CD8388}" type="slidenum">
              <a:rPr lang="cs-CZ" smtClean="0"/>
              <a:pPr/>
              <a:t>‹#›</a:t>
            </a:fld>
            <a:endParaRPr lang="cs-CZ" dirty="0"/>
          </a:p>
        </p:txBody>
      </p:sp>
    </p:spTree>
    <p:extLst>
      <p:ext uri="{BB962C8B-B14F-4D97-AF65-F5344CB8AC3E}">
        <p14:creationId xmlns:p14="http://schemas.microsoft.com/office/powerpoint/2010/main" val="4141346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1BE4EF47-ADD5-4E52-8D72-78B39F5B2765}" type="datetime1">
              <a:rPr lang="cs-CZ" smtClean="0"/>
              <a:pPr/>
              <a:t>19.10.2022</a:t>
            </a:fld>
            <a:endParaRPr lang="cs-CZ" dirty="0"/>
          </a:p>
        </p:txBody>
      </p:sp>
      <p:sp>
        <p:nvSpPr>
          <p:cNvPr id="5" name="Footer Placeholder 4"/>
          <p:cNvSpPr>
            <a:spLocks noGrp="1"/>
          </p:cNvSpPr>
          <p:nvPr>
            <p:ph type="ftr" sz="quarter" idx="11"/>
          </p:nvPr>
        </p:nvSpPr>
        <p:spPr/>
        <p:txBody>
          <a:bodyPr/>
          <a:lstStyle/>
          <a:p>
            <a:endParaRPr lang="cs-CZ" dirty="0"/>
          </a:p>
        </p:txBody>
      </p:sp>
      <p:sp>
        <p:nvSpPr>
          <p:cNvPr id="6" name="Slide Number Placeholder 5"/>
          <p:cNvSpPr>
            <a:spLocks noGrp="1"/>
          </p:cNvSpPr>
          <p:nvPr>
            <p:ph type="sldNum" sz="quarter" idx="12"/>
          </p:nvPr>
        </p:nvSpPr>
        <p:spPr/>
        <p:txBody>
          <a:bodyPr/>
          <a:lstStyle/>
          <a:p>
            <a:fld id="{B0A6B27B-3844-439A-9777-FCA011CD8388}" type="slidenum">
              <a:rPr lang="cs-CZ" smtClean="0"/>
              <a:pPr/>
              <a:t>‹#›</a:t>
            </a:fld>
            <a:endParaRPr lang="cs-CZ" dirty="0"/>
          </a:p>
        </p:txBody>
      </p:sp>
    </p:spTree>
    <p:extLst>
      <p:ext uri="{BB962C8B-B14F-4D97-AF65-F5344CB8AC3E}">
        <p14:creationId xmlns:p14="http://schemas.microsoft.com/office/powerpoint/2010/main" val="1997022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38E0EBEB-3912-4A65-B945-D0524F48B323}" type="datetime1">
              <a:rPr lang="cs-CZ" smtClean="0"/>
              <a:pPr/>
              <a:t>19.10.2022</a:t>
            </a:fld>
            <a:endParaRPr lang="cs-CZ" dirty="0"/>
          </a:p>
        </p:txBody>
      </p:sp>
      <p:sp>
        <p:nvSpPr>
          <p:cNvPr id="5" name="Footer Placeholder 4"/>
          <p:cNvSpPr>
            <a:spLocks noGrp="1"/>
          </p:cNvSpPr>
          <p:nvPr>
            <p:ph type="ftr" sz="quarter" idx="11"/>
          </p:nvPr>
        </p:nvSpPr>
        <p:spPr/>
        <p:txBody>
          <a:bodyPr/>
          <a:lstStyle/>
          <a:p>
            <a:endParaRPr lang="cs-CZ" dirty="0"/>
          </a:p>
        </p:txBody>
      </p:sp>
      <p:sp>
        <p:nvSpPr>
          <p:cNvPr id="6" name="Slide Number Placeholder 5"/>
          <p:cNvSpPr>
            <a:spLocks noGrp="1"/>
          </p:cNvSpPr>
          <p:nvPr>
            <p:ph type="sldNum" sz="quarter" idx="12"/>
          </p:nvPr>
        </p:nvSpPr>
        <p:spPr/>
        <p:txBody>
          <a:bodyPr/>
          <a:lstStyle/>
          <a:p>
            <a:fld id="{B0A6B27B-3844-439A-9777-FCA011CD8388}" type="slidenum">
              <a:rPr lang="cs-CZ" smtClean="0"/>
              <a:pPr/>
              <a:t>‹#›</a:t>
            </a:fld>
            <a:endParaRPr lang="cs-CZ" dirty="0"/>
          </a:p>
        </p:txBody>
      </p:sp>
    </p:spTree>
    <p:extLst>
      <p:ext uri="{BB962C8B-B14F-4D97-AF65-F5344CB8AC3E}">
        <p14:creationId xmlns:p14="http://schemas.microsoft.com/office/powerpoint/2010/main" val="2476748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FCDC4BBB-5BF5-4313-A8A9-971C2CC65FC5}" type="datetime1">
              <a:rPr lang="cs-CZ" smtClean="0"/>
              <a:pPr/>
              <a:t>19.10.2022</a:t>
            </a:fld>
            <a:endParaRPr lang="cs-CZ" dirty="0"/>
          </a:p>
        </p:txBody>
      </p:sp>
      <p:sp>
        <p:nvSpPr>
          <p:cNvPr id="5" name="Footer Placeholder 4"/>
          <p:cNvSpPr>
            <a:spLocks noGrp="1"/>
          </p:cNvSpPr>
          <p:nvPr>
            <p:ph type="ftr" sz="quarter" idx="11"/>
          </p:nvPr>
        </p:nvSpPr>
        <p:spPr/>
        <p:txBody>
          <a:bodyPr/>
          <a:lstStyle/>
          <a:p>
            <a:endParaRPr lang="cs-CZ" dirty="0"/>
          </a:p>
        </p:txBody>
      </p:sp>
      <p:sp>
        <p:nvSpPr>
          <p:cNvPr id="6" name="Slide Number Placeholder 5"/>
          <p:cNvSpPr>
            <a:spLocks noGrp="1"/>
          </p:cNvSpPr>
          <p:nvPr>
            <p:ph type="sldNum" sz="quarter" idx="12"/>
          </p:nvPr>
        </p:nvSpPr>
        <p:spPr/>
        <p:txBody>
          <a:bodyPr/>
          <a:lstStyle/>
          <a:p>
            <a:fld id="{B0A6B27B-3844-439A-9777-FCA011CD8388}" type="slidenum">
              <a:rPr lang="cs-CZ" smtClean="0"/>
              <a:pPr/>
              <a:t>‹#›</a:t>
            </a:fld>
            <a:endParaRPr lang="cs-CZ" dirty="0"/>
          </a:p>
        </p:txBody>
      </p:sp>
    </p:spTree>
    <p:extLst>
      <p:ext uri="{BB962C8B-B14F-4D97-AF65-F5344CB8AC3E}">
        <p14:creationId xmlns:p14="http://schemas.microsoft.com/office/powerpoint/2010/main" val="1606359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BBEB92F4-4A1A-457C-AEDB-D37BF4E1455E}" type="datetime1">
              <a:rPr lang="cs-CZ" smtClean="0"/>
              <a:pPr/>
              <a:t>19.10.2022</a:t>
            </a:fld>
            <a:endParaRPr lang="cs-CZ" dirty="0"/>
          </a:p>
        </p:txBody>
      </p:sp>
      <p:sp>
        <p:nvSpPr>
          <p:cNvPr id="6" name="Footer Placeholder 5"/>
          <p:cNvSpPr>
            <a:spLocks noGrp="1"/>
          </p:cNvSpPr>
          <p:nvPr>
            <p:ph type="ftr" sz="quarter" idx="11"/>
          </p:nvPr>
        </p:nvSpPr>
        <p:spPr/>
        <p:txBody>
          <a:bodyPr/>
          <a:lstStyle/>
          <a:p>
            <a:endParaRPr lang="cs-CZ" dirty="0"/>
          </a:p>
        </p:txBody>
      </p:sp>
      <p:sp>
        <p:nvSpPr>
          <p:cNvPr id="7" name="Slide Number Placeholder 6"/>
          <p:cNvSpPr>
            <a:spLocks noGrp="1"/>
          </p:cNvSpPr>
          <p:nvPr>
            <p:ph type="sldNum" sz="quarter" idx="12"/>
          </p:nvPr>
        </p:nvSpPr>
        <p:spPr/>
        <p:txBody>
          <a:bodyPr/>
          <a:lstStyle/>
          <a:p>
            <a:fld id="{B0A6B27B-3844-439A-9777-FCA011CD8388}" type="slidenum">
              <a:rPr lang="cs-CZ" smtClean="0"/>
              <a:pPr/>
              <a:t>‹#›</a:t>
            </a:fld>
            <a:endParaRPr lang="cs-CZ" dirty="0"/>
          </a:p>
        </p:txBody>
      </p:sp>
    </p:spTree>
    <p:extLst>
      <p:ext uri="{BB962C8B-B14F-4D97-AF65-F5344CB8AC3E}">
        <p14:creationId xmlns:p14="http://schemas.microsoft.com/office/powerpoint/2010/main" val="3661493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629842" y="2505075"/>
            <a:ext cx="3868340"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4629150" y="2505075"/>
            <a:ext cx="3887391"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F15399E3-B476-490D-8806-18772FC81872}" type="datetime1">
              <a:rPr lang="cs-CZ" smtClean="0"/>
              <a:pPr/>
              <a:t>19.10.2022</a:t>
            </a:fld>
            <a:endParaRPr lang="cs-CZ" dirty="0"/>
          </a:p>
        </p:txBody>
      </p:sp>
      <p:sp>
        <p:nvSpPr>
          <p:cNvPr id="8" name="Footer Placeholder 7"/>
          <p:cNvSpPr>
            <a:spLocks noGrp="1"/>
          </p:cNvSpPr>
          <p:nvPr>
            <p:ph type="ftr" sz="quarter" idx="11"/>
          </p:nvPr>
        </p:nvSpPr>
        <p:spPr/>
        <p:txBody>
          <a:bodyPr/>
          <a:lstStyle/>
          <a:p>
            <a:endParaRPr lang="cs-CZ" dirty="0"/>
          </a:p>
        </p:txBody>
      </p:sp>
      <p:sp>
        <p:nvSpPr>
          <p:cNvPr id="9" name="Slide Number Placeholder 8"/>
          <p:cNvSpPr>
            <a:spLocks noGrp="1"/>
          </p:cNvSpPr>
          <p:nvPr>
            <p:ph type="sldNum" sz="quarter" idx="12"/>
          </p:nvPr>
        </p:nvSpPr>
        <p:spPr/>
        <p:txBody>
          <a:bodyPr/>
          <a:lstStyle/>
          <a:p>
            <a:fld id="{B0A6B27B-3844-439A-9777-FCA011CD8388}" type="slidenum">
              <a:rPr lang="cs-CZ" smtClean="0"/>
              <a:pPr/>
              <a:t>‹#›</a:t>
            </a:fld>
            <a:endParaRPr lang="cs-CZ" dirty="0"/>
          </a:p>
        </p:txBody>
      </p:sp>
    </p:spTree>
    <p:extLst>
      <p:ext uri="{BB962C8B-B14F-4D97-AF65-F5344CB8AC3E}">
        <p14:creationId xmlns:p14="http://schemas.microsoft.com/office/powerpoint/2010/main" val="474642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707ED5AE-476A-4397-8694-AC4DE04E084B}" type="datetime1">
              <a:rPr lang="cs-CZ" smtClean="0"/>
              <a:pPr/>
              <a:t>19.10.2022</a:t>
            </a:fld>
            <a:endParaRPr lang="cs-CZ" dirty="0"/>
          </a:p>
        </p:txBody>
      </p:sp>
      <p:sp>
        <p:nvSpPr>
          <p:cNvPr id="4" name="Footer Placeholder 3"/>
          <p:cNvSpPr>
            <a:spLocks noGrp="1"/>
          </p:cNvSpPr>
          <p:nvPr>
            <p:ph type="ftr" sz="quarter" idx="11"/>
          </p:nvPr>
        </p:nvSpPr>
        <p:spPr/>
        <p:txBody>
          <a:bodyPr/>
          <a:lstStyle/>
          <a:p>
            <a:endParaRPr lang="cs-CZ" dirty="0"/>
          </a:p>
        </p:txBody>
      </p:sp>
      <p:sp>
        <p:nvSpPr>
          <p:cNvPr id="5" name="Slide Number Placeholder 4"/>
          <p:cNvSpPr>
            <a:spLocks noGrp="1"/>
          </p:cNvSpPr>
          <p:nvPr>
            <p:ph type="sldNum" sz="quarter" idx="12"/>
          </p:nvPr>
        </p:nvSpPr>
        <p:spPr/>
        <p:txBody>
          <a:bodyPr/>
          <a:lstStyle/>
          <a:p>
            <a:fld id="{B0A6B27B-3844-439A-9777-FCA011CD8388}" type="slidenum">
              <a:rPr lang="cs-CZ" smtClean="0"/>
              <a:pPr/>
              <a:t>‹#›</a:t>
            </a:fld>
            <a:endParaRPr lang="cs-CZ" dirty="0"/>
          </a:p>
        </p:txBody>
      </p:sp>
    </p:spTree>
    <p:extLst>
      <p:ext uri="{BB962C8B-B14F-4D97-AF65-F5344CB8AC3E}">
        <p14:creationId xmlns:p14="http://schemas.microsoft.com/office/powerpoint/2010/main" val="2742891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E2E7FD-2C76-410C-92F7-C0E526D2FF57}" type="datetime1">
              <a:rPr lang="cs-CZ" smtClean="0"/>
              <a:pPr/>
              <a:t>19.10.2022</a:t>
            </a:fld>
            <a:endParaRPr lang="cs-CZ" dirty="0"/>
          </a:p>
        </p:txBody>
      </p:sp>
      <p:sp>
        <p:nvSpPr>
          <p:cNvPr id="3" name="Footer Placeholder 2"/>
          <p:cNvSpPr>
            <a:spLocks noGrp="1"/>
          </p:cNvSpPr>
          <p:nvPr>
            <p:ph type="ftr" sz="quarter" idx="11"/>
          </p:nvPr>
        </p:nvSpPr>
        <p:spPr/>
        <p:txBody>
          <a:bodyPr/>
          <a:lstStyle/>
          <a:p>
            <a:endParaRPr lang="cs-CZ" dirty="0"/>
          </a:p>
        </p:txBody>
      </p:sp>
      <p:sp>
        <p:nvSpPr>
          <p:cNvPr id="4" name="Slide Number Placeholder 3"/>
          <p:cNvSpPr>
            <a:spLocks noGrp="1"/>
          </p:cNvSpPr>
          <p:nvPr>
            <p:ph type="sldNum" sz="quarter" idx="12"/>
          </p:nvPr>
        </p:nvSpPr>
        <p:spPr/>
        <p:txBody>
          <a:bodyPr/>
          <a:lstStyle/>
          <a:p>
            <a:fld id="{B0A6B27B-3844-439A-9777-FCA011CD8388}" type="slidenum">
              <a:rPr lang="cs-CZ" smtClean="0"/>
              <a:pPr/>
              <a:t>‹#›</a:t>
            </a:fld>
            <a:endParaRPr lang="cs-CZ" dirty="0"/>
          </a:p>
        </p:txBody>
      </p:sp>
    </p:spTree>
    <p:extLst>
      <p:ext uri="{BB962C8B-B14F-4D97-AF65-F5344CB8AC3E}">
        <p14:creationId xmlns:p14="http://schemas.microsoft.com/office/powerpoint/2010/main" val="568903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D34C2807-D4A3-48D1-AF8E-2290DF70B896}" type="datetime1">
              <a:rPr lang="cs-CZ" smtClean="0"/>
              <a:pPr/>
              <a:t>19.10.2022</a:t>
            </a:fld>
            <a:endParaRPr lang="cs-CZ" dirty="0"/>
          </a:p>
        </p:txBody>
      </p:sp>
      <p:sp>
        <p:nvSpPr>
          <p:cNvPr id="6" name="Footer Placeholder 5"/>
          <p:cNvSpPr>
            <a:spLocks noGrp="1"/>
          </p:cNvSpPr>
          <p:nvPr>
            <p:ph type="ftr" sz="quarter" idx="11"/>
          </p:nvPr>
        </p:nvSpPr>
        <p:spPr/>
        <p:txBody>
          <a:bodyPr/>
          <a:lstStyle/>
          <a:p>
            <a:endParaRPr lang="cs-CZ" dirty="0"/>
          </a:p>
        </p:txBody>
      </p:sp>
      <p:sp>
        <p:nvSpPr>
          <p:cNvPr id="7" name="Slide Number Placeholder 6"/>
          <p:cNvSpPr>
            <a:spLocks noGrp="1"/>
          </p:cNvSpPr>
          <p:nvPr>
            <p:ph type="sldNum" sz="quarter" idx="12"/>
          </p:nvPr>
        </p:nvSpPr>
        <p:spPr/>
        <p:txBody>
          <a:bodyPr/>
          <a:lstStyle/>
          <a:p>
            <a:fld id="{B0A6B27B-3844-439A-9777-FCA011CD8388}" type="slidenum">
              <a:rPr lang="cs-CZ" smtClean="0"/>
              <a:pPr/>
              <a:t>‹#›</a:t>
            </a:fld>
            <a:endParaRPr lang="cs-CZ" dirty="0"/>
          </a:p>
        </p:txBody>
      </p:sp>
    </p:spTree>
    <p:extLst>
      <p:ext uri="{BB962C8B-B14F-4D97-AF65-F5344CB8AC3E}">
        <p14:creationId xmlns:p14="http://schemas.microsoft.com/office/powerpoint/2010/main" val="3382191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dirty="0"/>
              <a:t>Kliknutím na ikonu přidáte obrázek.</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930FB567-9172-47C9-98E6-EA0898E32558}" type="datetime1">
              <a:rPr lang="cs-CZ" smtClean="0"/>
              <a:pPr/>
              <a:t>19.10.2022</a:t>
            </a:fld>
            <a:endParaRPr lang="cs-CZ" dirty="0"/>
          </a:p>
        </p:txBody>
      </p:sp>
      <p:sp>
        <p:nvSpPr>
          <p:cNvPr id="6" name="Footer Placeholder 5"/>
          <p:cNvSpPr>
            <a:spLocks noGrp="1"/>
          </p:cNvSpPr>
          <p:nvPr>
            <p:ph type="ftr" sz="quarter" idx="11"/>
          </p:nvPr>
        </p:nvSpPr>
        <p:spPr/>
        <p:txBody>
          <a:bodyPr/>
          <a:lstStyle/>
          <a:p>
            <a:endParaRPr lang="cs-CZ" dirty="0"/>
          </a:p>
        </p:txBody>
      </p:sp>
      <p:sp>
        <p:nvSpPr>
          <p:cNvPr id="7" name="Slide Number Placeholder 6"/>
          <p:cNvSpPr>
            <a:spLocks noGrp="1"/>
          </p:cNvSpPr>
          <p:nvPr>
            <p:ph type="sldNum" sz="quarter" idx="12"/>
          </p:nvPr>
        </p:nvSpPr>
        <p:spPr/>
        <p:txBody>
          <a:bodyPr/>
          <a:lstStyle/>
          <a:p>
            <a:fld id="{B0A6B27B-3844-439A-9777-FCA011CD8388}" type="slidenum">
              <a:rPr lang="cs-CZ" smtClean="0"/>
              <a:pPr/>
              <a:t>‹#›</a:t>
            </a:fld>
            <a:endParaRPr lang="cs-CZ" dirty="0"/>
          </a:p>
        </p:txBody>
      </p:sp>
    </p:spTree>
    <p:extLst>
      <p:ext uri="{BB962C8B-B14F-4D97-AF65-F5344CB8AC3E}">
        <p14:creationId xmlns:p14="http://schemas.microsoft.com/office/powerpoint/2010/main" val="3420316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D82569-FD0A-449B-A614-C429BCE54415}" type="datetime1">
              <a:rPr lang="cs-CZ" smtClean="0"/>
              <a:pPr/>
              <a:t>19.10.2022</a:t>
            </a:fld>
            <a:endParaRPr lang="cs-CZ"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A6B27B-3844-439A-9777-FCA011CD8388}" type="slidenum">
              <a:rPr lang="cs-CZ" smtClean="0"/>
              <a:pPr/>
              <a:t>‹#›</a:t>
            </a:fld>
            <a:endParaRPr lang="cs-CZ" dirty="0"/>
          </a:p>
        </p:txBody>
      </p:sp>
    </p:spTree>
    <p:extLst>
      <p:ext uri="{BB962C8B-B14F-4D97-AF65-F5344CB8AC3E}">
        <p14:creationId xmlns:p14="http://schemas.microsoft.com/office/powerpoint/2010/main" val="16868579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6.emf"/><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53388" y="399899"/>
            <a:ext cx="8637224" cy="1796891"/>
          </a:xfrm>
          <a:ln w="38100">
            <a:noFill/>
            <a:prstDash val="solid"/>
          </a:ln>
        </p:spPr>
        <p:txBody>
          <a:bodyPr>
            <a:noAutofit/>
          </a:bodyPr>
          <a:lstStyle/>
          <a:p>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Diagnostics and treatment </a:t>
            </a:r>
            <a:b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 </a:t>
            </a:r>
            <a:r>
              <a:rPr lang="cs-CZ"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sepsis and </a:t>
            </a:r>
            <a:r>
              <a:rPr lang="cs-CZ" sz="4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septic</a:t>
            </a:r>
            <a:r>
              <a:rPr lang="cs-CZ"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shock</a:t>
            </a:r>
            <a:endPar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ovéPole 3"/>
          <p:cNvSpPr txBox="1"/>
          <p:nvPr/>
        </p:nvSpPr>
        <p:spPr>
          <a:xfrm>
            <a:off x="0" y="2840213"/>
            <a:ext cx="9144000" cy="1643527"/>
          </a:xfrm>
          <a:prstGeom prst="rect">
            <a:avLst/>
          </a:prstGeom>
          <a:solidFill>
            <a:srgbClr val="002060"/>
          </a:solidFill>
        </p:spPr>
        <p:txBody>
          <a:bodyPr wrap="square" rtlCol="0">
            <a:spAutoFit/>
          </a:bodyPr>
          <a:lstStyle/>
          <a:p>
            <a:pPr algn="ctr" defTabSz="914400">
              <a:lnSpc>
                <a:spcPct val="90000"/>
              </a:lnSpc>
            </a:pPr>
            <a:r>
              <a:rPr lang="en-US" sz="2800" b="1" dirty="0" err="1">
                <a:solidFill>
                  <a:srgbClr val="FFFF00"/>
                </a:solidFill>
                <a:cs typeface="Times New Roman" panose="02020603050405020304" pitchFamily="18" charset="0"/>
              </a:rPr>
              <a:t>MUDr</a:t>
            </a:r>
            <a:r>
              <a:rPr lang="en-US" sz="2800" b="1" dirty="0">
                <a:solidFill>
                  <a:srgbClr val="FFFF00"/>
                </a:solidFill>
                <a:cs typeface="Times New Roman" panose="02020603050405020304" pitchFamily="18" charset="0"/>
              </a:rPr>
              <a:t>. Roman Stebel</a:t>
            </a:r>
            <a:endParaRPr lang="cs-CZ" sz="2800" b="1" dirty="0">
              <a:solidFill>
                <a:srgbClr val="FFFF00"/>
              </a:solidFill>
              <a:cs typeface="Times New Roman" panose="02020603050405020304" pitchFamily="18" charset="0"/>
            </a:endParaRPr>
          </a:p>
          <a:p>
            <a:pPr algn="ctr" defTabSz="914400">
              <a:lnSpc>
                <a:spcPct val="90000"/>
              </a:lnSpc>
            </a:pPr>
            <a:br>
              <a:rPr lang="cs-CZ" sz="2800" b="1" dirty="0">
                <a:solidFill>
                  <a:srgbClr val="FFFF00"/>
                </a:solidFill>
                <a:cs typeface="Times New Roman" panose="02020603050405020304" pitchFamily="18" charset="0"/>
              </a:rPr>
            </a:br>
            <a:r>
              <a:rPr lang="cs-CZ" altLang="cs-CZ" sz="2800" b="1" dirty="0">
                <a:solidFill>
                  <a:srgbClr val="FFFF00"/>
                </a:solidFill>
              </a:rPr>
              <a:t>Department of </a:t>
            </a:r>
            <a:r>
              <a:rPr lang="cs-CZ" altLang="cs-CZ" sz="2800" b="1" dirty="0" err="1">
                <a:solidFill>
                  <a:srgbClr val="FFFF00"/>
                </a:solidFill>
              </a:rPr>
              <a:t>Infectious</a:t>
            </a:r>
            <a:r>
              <a:rPr lang="cs-CZ" altLang="cs-CZ" sz="2800" b="1" dirty="0">
                <a:solidFill>
                  <a:srgbClr val="FFFF00"/>
                </a:solidFill>
              </a:rPr>
              <a:t> </a:t>
            </a:r>
            <a:r>
              <a:rPr lang="cs-CZ" altLang="cs-CZ" sz="2800" b="1" dirty="0" err="1">
                <a:solidFill>
                  <a:srgbClr val="FFFF00"/>
                </a:solidFill>
              </a:rPr>
              <a:t>Diseases</a:t>
            </a:r>
            <a:endParaRPr lang="cs-CZ" altLang="cs-CZ" sz="2800" b="1" dirty="0">
              <a:solidFill>
                <a:srgbClr val="FFFF00"/>
              </a:solidFill>
            </a:endParaRPr>
          </a:p>
          <a:p>
            <a:pPr algn="ctr" defTabSz="914400">
              <a:lnSpc>
                <a:spcPct val="90000"/>
              </a:lnSpc>
            </a:pPr>
            <a:r>
              <a:rPr lang="cs-CZ" altLang="cs-CZ" sz="2800" b="1" dirty="0">
                <a:solidFill>
                  <a:srgbClr val="FFFF00"/>
                </a:solidFill>
              </a:rPr>
              <a:t>University </a:t>
            </a:r>
            <a:r>
              <a:rPr lang="cs-CZ" altLang="cs-CZ" sz="2800" b="1" dirty="0" err="1">
                <a:solidFill>
                  <a:srgbClr val="FFFF00"/>
                </a:solidFill>
              </a:rPr>
              <a:t>Hospital</a:t>
            </a:r>
            <a:r>
              <a:rPr lang="cs-CZ" altLang="cs-CZ" sz="2800" b="1" dirty="0">
                <a:solidFill>
                  <a:srgbClr val="FFFF00"/>
                </a:solidFill>
              </a:rPr>
              <a:t> Brno</a:t>
            </a:r>
          </a:p>
        </p:txBody>
      </p:sp>
      <p:pic>
        <p:nvPicPr>
          <p:cNvPr id="5" name="Obrázek 4">
            <a:extLst>
              <a:ext uri="{FF2B5EF4-FFF2-40B4-BE49-F238E27FC236}">
                <a16:creationId xmlns:a16="http://schemas.microsoft.com/office/drawing/2014/main" id="{B1D3D012-512B-40ED-AA2B-D4B1674AE0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7391" y="5530506"/>
            <a:ext cx="2609218" cy="927595"/>
          </a:xfrm>
          <a:prstGeom prst="rect">
            <a:avLst/>
          </a:prstGeom>
        </p:spPr>
      </p:pic>
      <p:pic>
        <p:nvPicPr>
          <p:cNvPr id="6" name="Obrázek 5" descr="LogoSIL150b.gif">
            <a:extLst>
              <a:ext uri="{FF2B5EF4-FFF2-40B4-BE49-F238E27FC236}">
                <a16:creationId xmlns:a16="http://schemas.microsoft.com/office/drawing/2014/main" id="{ACDBD097-4D63-4A77-B793-AB76DED1CD53}"/>
              </a:ext>
            </a:extLst>
          </p:cNvPr>
          <p:cNvPicPr>
            <a:picLocks noChangeAspect="1"/>
          </p:cNvPicPr>
          <p:nvPr/>
        </p:nvPicPr>
        <p:blipFill>
          <a:blip r:embed="rId3" cstate="print"/>
          <a:stretch>
            <a:fillRect/>
          </a:stretch>
        </p:blipFill>
        <p:spPr>
          <a:xfrm>
            <a:off x="899594" y="5244623"/>
            <a:ext cx="1428751" cy="1428751"/>
          </a:xfrm>
          <a:prstGeom prst="rect">
            <a:avLst/>
          </a:prstGeom>
        </p:spPr>
      </p:pic>
      <p:pic>
        <p:nvPicPr>
          <p:cNvPr id="7" name="Obrázek 6" descr="Obsah obrázku objekt, hodiny&#10;&#10;Popis byl vytvořen automaticky">
            <a:extLst>
              <a:ext uri="{FF2B5EF4-FFF2-40B4-BE49-F238E27FC236}">
                <a16:creationId xmlns:a16="http://schemas.microsoft.com/office/drawing/2014/main" id="{0A036579-0AA6-44C6-82E7-ACE7A76350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2958" y="5400932"/>
            <a:ext cx="1437463" cy="1106400"/>
          </a:xfrm>
          <a:prstGeom prst="rect">
            <a:avLst/>
          </a:prstGeom>
        </p:spPr>
      </p:pic>
    </p:spTree>
    <p:extLst>
      <p:ext uri="{BB962C8B-B14F-4D97-AF65-F5344CB8AC3E}">
        <p14:creationId xmlns:p14="http://schemas.microsoft.com/office/powerpoint/2010/main" val="3074981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E28325BB-95B6-4F7D-B4DE-81837EC88FF2}"/>
              </a:ext>
            </a:extLst>
          </p:cNvPr>
          <p:cNvSpPr>
            <a:spLocks noGrp="1"/>
          </p:cNvSpPr>
          <p:nvPr>
            <p:ph type="sldNum" sz="quarter" idx="12"/>
          </p:nvPr>
        </p:nvSpPr>
        <p:spPr>
          <a:xfrm>
            <a:off x="7086600" y="6492874"/>
            <a:ext cx="2057400" cy="365125"/>
          </a:xfrm>
        </p:spPr>
        <p:txBody>
          <a:bodyPr/>
          <a:lstStyle/>
          <a:p>
            <a:fld id="{B0A6B27B-3844-439A-9777-FCA011CD8388}" type="slidenum">
              <a:rPr lang="cs-CZ" smtClean="0"/>
              <a:pPr/>
              <a:t>10</a:t>
            </a:fld>
            <a:endParaRPr lang="cs-CZ"/>
          </a:p>
        </p:txBody>
      </p:sp>
      <p:sp>
        <p:nvSpPr>
          <p:cNvPr id="5" name="Nadpis 1">
            <a:extLst>
              <a:ext uri="{FF2B5EF4-FFF2-40B4-BE49-F238E27FC236}">
                <a16:creationId xmlns:a16="http://schemas.microsoft.com/office/drawing/2014/main" id="{D701F5CD-6132-4F56-A4C8-E5C89E53CF17}"/>
              </a:ext>
            </a:extLst>
          </p:cNvPr>
          <p:cNvSpPr>
            <a:spLocks noGrp="1"/>
          </p:cNvSpPr>
          <p:nvPr>
            <p:ph type="title"/>
          </p:nvPr>
        </p:nvSpPr>
        <p:spPr>
          <a:xfrm>
            <a:off x="0" y="1"/>
            <a:ext cx="9144000" cy="782197"/>
          </a:xfrm>
          <a:solidFill>
            <a:srgbClr val="002060"/>
          </a:solidFill>
        </p:spPr>
        <p:txBody>
          <a:bodyPr>
            <a:normAutofit/>
          </a:bodyPr>
          <a:lstStyle/>
          <a:p>
            <a:r>
              <a:rPr lang="en-US" sz="3200" b="1">
                <a:solidFill>
                  <a:srgbClr val="FFFF00"/>
                </a:solidFill>
                <a:latin typeface="Times New Roman" panose="02020603050405020304" pitchFamily="18" charset="0"/>
                <a:cs typeface="Times New Roman" panose="02020603050405020304" pitchFamily="18" charset="0"/>
              </a:rPr>
              <a:t>	Diagnostics – confirming infection</a:t>
            </a:r>
          </a:p>
        </p:txBody>
      </p:sp>
      <p:pic>
        <p:nvPicPr>
          <p:cNvPr id="6" name="Obrázek 5">
            <a:extLst>
              <a:ext uri="{FF2B5EF4-FFF2-40B4-BE49-F238E27FC236}">
                <a16:creationId xmlns:a16="http://schemas.microsoft.com/office/drawing/2014/main" id="{FBBD9CAA-E962-4FD9-9486-0E25DC81FA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5300" y="31478"/>
            <a:ext cx="719241" cy="719241"/>
          </a:xfrm>
          <a:prstGeom prst="rect">
            <a:avLst/>
          </a:prstGeom>
        </p:spPr>
      </p:pic>
      <p:sp>
        <p:nvSpPr>
          <p:cNvPr id="7" name="TextovéPole 6">
            <a:extLst>
              <a:ext uri="{FF2B5EF4-FFF2-40B4-BE49-F238E27FC236}">
                <a16:creationId xmlns:a16="http://schemas.microsoft.com/office/drawing/2014/main" id="{95C7D75C-0505-400E-B044-DECEB92E4352}"/>
              </a:ext>
            </a:extLst>
          </p:cNvPr>
          <p:cNvSpPr txBox="1"/>
          <p:nvPr/>
        </p:nvSpPr>
        <p:spPr>
          <a:xfrm>
            <a:off x="339754" y="1168339"/>
            <a:ext cx="8464491" cy="5324535"/>
          </a:xfrm>
          <a:prstGeom prst="rect">
            <a:avLst/>
          </a:prstGeom>
          <a:noFill/>
        </p:spPr>
        <p:txBody>
          <a:bodyPr wrap="square" rtlCol="0">
            <a:spAutoFit/>
          </a:bodyPr>
          <a:lstStyle/>
          <a:p>
            <a:r>
              <a:rPr lang="en-US" sz="1700" b="1" u="sng" dirty="0"/>
              <a:t>1) “Head-to-toe” clinical examination</a:t>
            </a:r>
            <a:br>
              <a:rPr lang="en-US" sz="1700" b="1" dirty="0"/>
            </a:br>
            <a:br>
              <a:rPr lang="en-US" sz="1700" b="1" dirty="0"/>
            </a:br>
            <a:r>
              <a:rPr lang="en-US" sz="1700" dirty="0"/>
              <a:t>→ Febrilities, chills, shivers, hypothermia (in seniors, infections often </a:t>
            </a:r>
            <a:r>
              <a:rPr lang="en-US" sz="1700" b="1" dirty="0">
                <a:solidFill>
                  <a:srgbClr val="FF0000"/>
                </a:solidFill>
              </a:rPr>
              <a:t>without fever</a:t>
            </a:r>
            <a:r>
              <a:rPr lang="en-US" sz="1700" dirty="0"/>
              <a:t>!)</a:t>
            </a:r>
          </a:p>
          <a:p>
            <a:endParaRPr lang="cs-CZ" sz="1700" dirty="0"/>
          </a:p>
          <a:p>
            <a:r>
              <a:rPr lang="en-US" sz="1700" dirty="0"/>
              <a:t>→ Altered consciousness – apathy, </a:t>
            </a:r>
            <a:r>
              <a:rPr lang="en-US" sz="1700" b="1" dirty="0">
                <a:solidFill>
                  <a:srgbClr val="FF0000"/>
                </a:solidFill>
              </a:rPr>
              <a:t>confusion</a:t>
            </a:r>
            <a:r>
              <a:rPr lang="en-US" sz="1700" dirty="0"/>
              <a:t>, restlessness, refusing food and fluids, delusional state → very often the first non-specific symptom of infection in </a:t>
            </a:r>
            <a:r>
              <a:rPr lang="en-US" sz="1700" b="1" dirty="0">
                <a:solidFill>
                  <a:srgbClr val="FF0000"/>
                </a:solidFill>
              </a:rPr>
              <a:t>geriatric patients</a:t>
            </a:r>
          </a:p>
          <a:p>
            <a:endParaRPr lang="cs-CZ" sz="1700" dirty="0"/>
          </a:p>
          <a:p>
            <a:r>
              <a:rPr lang="en-US" sz="1700" dirty="0"/>
              <a:t>→ Infections in </a:t>
            </a:r>
            <a:r>
              <a:rPr lang="en-US" sz="1700" dirty="0" err="1"/>
              <a:t>polymorbid</a:t>
            </a:r>
            <a:r>
              <a:rPr lang="en-US" sz="1700" dirty="0"/>
              <a:t> patients typically lead to </a:t>
            </a:r>
            <a:r>
              <a:rPr lang="en-US" sz="1700" b="1" dirty="0">
                <a:solidFill>
                  <a:srgbClr val="FF0000"/>
                </a:solidFill>
              </a:rPr>
              <a:t>decompensation of chronic comorbidities</a:t>
            </a:r>
            <a:r>
              <a:rPr lang="en-US" sz="1700" dirty="0"/>
              <a:t> – cardiac decompensation, COPD exacerbation, arrhythmia… (“general deterioration”)</a:t>
            </a:r>
          </a:p>
          <a:p>
            <a:endParaRPr lang="cs-CZ" sz="1700" dirty="0"/>
          </a:p>
          <a:p>
            <a:r>
              <a:rPr lang="en-US" sz="1700" b="1" u="sng" dirty="0"/>
              <a:t>2) Acquisition of medical history (if possible)</a:t>
            </a:r>
          </a:p>
          <a:p>
            <a:br>
              <a:rPr lang="en-US" sz="1700" b="1" dirty="0"/>
            </a:br>
            <a:r>
              <a:rPr lang="en-US" sz="1700" dirty="0"/>
              <a:t>→ Previous hospitalizations, long-term care centers, ATB therapy, nursing homes → presuming “hospital” bacterial strains, obvious primary insult (surgery, trauma)</a:t>
            </a:r>
          </a:p>
          <a:p>
            <a:endParaRPr lang="cs-CZ" sz="1700" b="1" dirty="0"/>
          </a:p>
          <a:p>
            <a:r>
              <a:rPr lang="en-US" sz="1700" dirty="0"/>
              <a:t>→ Travel in personal history (imported infections, </a:t>
            </a:r>
            <a:r>
              <a:rPr lang="en-US" sz="1700" dirty="0" err="1"/>
              <a:t>MDR</a:t>
            </a:r>
            <a:r>
              <a:rPr lang="en-US" sz="1700" dirty="0"/>
              <a:t> bacteria, vaccination)</a:t>
            </a:r>
          </a:p>
          <a:p>
            <a:endParaRPr lang="cs-CZ" sz="1700" b="1" dirty="0"/>
          </a:p>
          <a:p>
            <a:r>
              <a:rPr lang="en-US" sz="1700" dirty="0"/>
              <a:t>→ Check available microbiology tests in history – e.g. repeated </a:t>
            </a:r>
            <a:r>
              <a:rPr lang="en-US" sz="1700" dirty="0" err="1"/>
              <a:t>ESBL</a:t>
            </a:r>
            <a:r>
              <a:rPr lang="en-US" sz="1700" dirty="0"/>
              <a:t> strains infections…</a:t>
            </a:r>
          </a:p>
          <a:p>
            <a:r>
              <a:rPr lang="en-US" sz="1700" dirty="0"/>
              <a:t>→ Allergies, ATB intolerance, data on </a:t>
            </a:r>
            <a:r>
              <a:rPr lang="cs-CZ" sz="1700" b="1" i="1" dirty="0">
                <a:solidFill>
                  <a:srgbClr val="FF0000"/>
                </a:solidFill>
              </a:rPr>
              <a:t>Clostridium difficile </a:t>
            </a:r>
            <a:r>
              <a:rPr lang="cs-CZ" sz="1700" b="1" dirty="0" err="1">
                <a:solidFill>
                  <a:srgbClr val="FF0000"/>
                </a:solidFill>
              </a:rPr>
              <a:t>infection</a:t>
            </a:r>
            <a:r>
              <a:rPr lang="en-US" sz="1700" b="1" dirty="0">
                <a:solidFill>
                  <a:srgbClr val="FF0000"/>
                </a:solidFill>
              </a:rPr>
              <a:t> </a:t>
            </a:r>
            <a:r>
              <a:rPr lang="en-US" sz="1700" dirty="0"/>
              <a:t>in medical history</a:t>
            </a:r>
          </a:p>
        </p:txBody>
      </p:sp>
    </p:spTree>
    <p:extLst>
      <p:ext uri="{BB962C8B-B14F-4D97-AF65-F5344CB8AC3E}">
        <p14:creationId xmlns:p14="http://schemas.microsoft.com/office/powerpoint/2010/main" val="2051861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E28325BB-95B6-4F7D-B4DE-81837EC88FF2}"/>
              </a:ext>
            </a:extLst>
          </p:cNvPr>
          <p:cNvSpPr>
            <a:spLocks noGrp="1"/>
          </p:cNvSpPr>
          <p:nvPr>
            <p:ph type="sldNum" sz="quarter" idx="12"/>
          </p:nvPr>
        </p:nvSpPr>
        <p:spPr>
          <a:xfrm>
            <a:off x="7086600" y="6492874"/>
            <a:ext cx="2057400" cy="365125"/>
          </a:xfrm>
        </p:spPr>
        <p:txBody>
          <a:bodyPr/>
          <a:lstStyle/>
          <a:p>
            <a:fld id="{B0A6B27B-3844-439A-9777-FCA011CD8388}" type="slidenum">
              <a:rPr lang="cs-CZ" smtClean="0"/>
              <a:pPr/>
              <a:t>11</a:t>
            </a:fld>
            <a:endParaRPr lang="cs-CZ"/>
          </a:p>
        </p:txBody>
      </p:sp>
      <p:sp>
        <p:nvSpPr>
          <p:cNvPr id="5" name="Nadpis 1">
            <a:extLst>
              <a:ext uri="{FF2B5EF4-FFF2-40B4-BE49-F238E27FC236}">
                <a16:creationId xmlns:a16="http://schemas.microsoft.com/office/drawing/2014/main" id="{D701F5CD-6132-4F56-A4C8-E5C89E53CF17}"/>
              </a:ext>
            </a:extLst>
          </p:cNvPr>
          <p:cNvSpPr>
            <a:spLocks noGrp="1"/>
          </p:cNvSpPr>
          <p:nvPr>
            <p:ph type="title"/>
          </p:nvPr>
        </p:nvSpPr>
        <p:spPr>
          <a:xfrm>
            <a:off x="0" y="1"/>
            <a:ext cx="9144000" cy="782197"/>
          </a:xfrm>
          <a:solidFill>
            <a:srgbClr val="002060"/>
          </a:solidFill>
        </p:spPr>
        <p:txBody>
          <a:bodyPr>
            <a:normAutofit/>
          </a:bodyPr>
          <a:lstStyle/>
          <a:p>
            <a:r>
              <a:rPr lang="en-US" sz="3200" b="1">
                <a:solidFill>
                  <a:srgbClr val="FFFF00"/>
                </a:solidFill>
                <a:latin typeface="Times New Roman" panose="02020603050405020304" pitchFamily="18" charset="0"/>
                <a:cs typeface="Times New Roman" panose="02020603050405020304" pitchFamily="18" charset="0"/>
              </a:rPr>
              <a:t>	Diagnostics – confirming infection</a:t>
            </a:r>
          </a:p>
        </p:txBody>
      </p:sp>
      <p:pic>
        <p:nvPicPr>
          <p:cNvPr id="6" name="Obrázek 5">
            <a:extLst>
              <a:ext uri="{FF2B5EF4-FFF2-40B4-BE49-F238E27FC236}">
                <a16:creationId xmlns:a16="http://schemas.microsoft.com/office/drawing/2014/main" id="{FBBD9CAA-E962-4FD9-9486-0E25DC81FA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5300" y="31478"/>
            <a:ext cx="719241" cy="719241"/>
          </a:xfrm>
          <a:prstGeom prst="rect">
            <a:avLst/>
          </a:prstGeom>
        </p:spPr>
      </p:pic>
      <p:graphicFrame>
        <p:nvGraphicFramePr>
          <p:cNvPr id="7" name="Tabulka 7">
            <a:extLst>
              <a:ext uri="{FF2B5EF4-FFF2-40B4-BE49-F238E27FC236}">
                <a16:creationId xmlns:a16="http://schemas.microsoft.com/office/drawing/2014/main" id="{0D1CEF95-3B0C-47ED-87AA-E06282A0E65F}"/>
              </a:ext>
            </a:extLst>
          </p:cNvPr>
          <p:cNvGraphicFramePr>
            <a:graphicFrameLocks noGrp="1"/>
          </p:cNvGraphicFramePr>
          <p:nvPr>
            <p:extLst>
              <p:ext uri="{D42A27DB-BD31-4B8C-83A1-F6EECF244321}">
                <p14:modId xmlns:p14="http://schemas.microsoft.com/office/powerpoint/2010/main" val="2486594608"/>
              </p:ext>
            </p:extLst>
          </p:nvPr>
        </p:nvGraphicFramePr>
        <p:xfrm>
          <a:off x="161925" y="1040582"/>
          <a:ext cx="8820150" cy="5532760"/>
        </p:xfrm>
        <a:graphic>
          <a:graphicData uri="http://schemas.openxmlformats.org/drawingml/2006/table">
            <a:tbl>
              <a:tblPr firstRow="1" bandRow="1">
                <a:tableStyleId>{8799B23B-EC83-4686-B30A-512413B5E67A}</a:tableStyleId>
              </a:tblPr>
              <a:tblGrid>
                <a:gridCol w="2335313">
                  <a:extLst>
                    <a:ext uri="{9D8B030D-6E8A-4147-A177-3AD203B41FA5}">
                      <a16:colId xmlns:a16="http://schemas.microsoft.com/office/drawing/2014/main" val="2125129076"/>
                    </a:ext>
                  </a:extLst>
                </a:gridCol>
                <a:gridCol w="6484837">
                  <a:extLst>
                    <a:ext uri="{9D8B030D-6E8A-4147-A177-3AD203B41FA5}">
                      <a16:colId xmlns:a16="http://schemas.microsoft.com/office/drawing/2014/main" val="607494724"/>
                    </a:ext>
                  </a:extLst>
                </a:gridCol>
              </a:tblGrid>
              <a:tr h="370840">
                <a:tc>
                  <a:txBody>
                    <a:bodyPr/>
                    <a:lstStyle/>
                    <a:p>
                      <a:pPr algn="ctr">
                        <a:lnSpc>
                          <a:spcPct val="125000"/>
                        </a:lnSpc>
                      </a:pPr>
                      <a:r>
                        <a:rPr lang="en-US" sz="1700" b="1" dirty="0"/>
                        <a:t>Pneumonia</a:t>
                      </a:r>
                    </a:p>
                  </a:txBody>
                  <a:tcPr/>
                </a:tc>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en-US" sz="1700" b="0"/>
                        <a:t>Auscultatory finding, dyspnea, chest pain, cough</a:t>
                      </a:r>
                    </a:p>
                  </a:txBody>
                  <a:tcPr/>
                </a:tc>
                <a:extLst>
                  <a:ext uri="{0D108BD9-81ED-4DB2-BD59-A6C34878D82A}">
                    <a16:rowId xmlns:a16="http://schemas.microsoft.com/office/drawing/2014/main" val="2494218896"/>
                  </a:ext>
                </a:extLst>
              </a:tr>
              <a:tr h="370840">
                <a:tc>
                  <a:txBody>
                    <a:bodyPr/>
                    <a:lstStyle/>
                    <a:p>
                      <a:pPr algn="ctr">
                        <a:lnSpc>
                          <a:spcPct val="125000"/>
                        </a:lnSpc>
                      </a:pPr>
                      <a:r>
                        <a:rPr lang="en-US" sz="1700" b="1" dirty="0"/>
                        <a:t>Urinary infection</a:t>
                      </a:r>
                    </a:p>
                  </a:txBody>
                  <a:tcPr/>
                </a:tc>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en-US" sz="1700"/>
                        <a:t>Dysuria, back and lower abdomen pain, urine color</a:t>
                      </a:r>
                    </a:p>
                  </a:txBody>
                  <a:tcPr/>
                </a:tc>
                <a:extLst>
                  <a:ext uri="{0D108BD9-81ED-4DB2-BD59-A6C34878D82A}">
                    <a16:rowId xmlns:a16="http://schemas.microsoft.com/office/drawing/2014/main" val="564140498"/>
                  </a:ext>
                </a:extLst>
              </a:tr>
              <a:tr h="370840">
                <a:tc>
                  <a:txBody>
                    <a:bodyPr/>
                    <a:lstStyle/>
                    <a:p>
                      <a:pPr algn="ctr">
                        <a:lnSpc>
                          <a:spcPct val="125000"/>
                        </a:lnSpc>
                      </a:pPr>
                      <a:r>
                        <a:rPr lang="en-US" sz="1700" b="1" dirty="0">
                          <a:solidFill>
                            <a:srgbClr val="FF0000"/>
                          </a:solidFill>
                        </a:rPr>
                        <a:t>Erysipelas</a:t>
                      </a:r>
                    </a:p>
                  </a:txBody>
                  <a:tcPr/>
                </a:tc>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en-US" sz="1700" dirty="0"/>
                        <a:t>Skin erythema, warmth, edema, tenderness (face, lower limbs)</a:t>
                      </a:r>
                    </a:p>
                  </a:txBody>
                  <a:tcPr/>
                </a:tc>
                <a:extLst>
                  <a:ext uri="{0D108BD9-81ED-4DB2-BD59-A6C34878D82A}">
                    <a16:rowId xmlns:a16="http://schemas.microsoft.com/office/drawing/2014/main" val="3256654575"/>
                  </a:ext>
                </a:extLst>
              </a:tr>
              <a:tr h="370840">
                <a:tc>
                  <a:txBody>
                    <a:bodyPr/>
                    <a:lstStyle/>
                    <a:p>
                      <a:pPr algn="ctr">
                        <a:lnSpc>
                          <a:spcPct val="125000"/>
                        </a:lnSpc>
                      </a:pPr>
                      <a:r>
                        <a:rPr lang="en-US" sz="1700" b="1" dirty="0">
                          <a:solidFill>
                            <a:srgbClr val="FF0000"/>
                          </a:solidFill>
                        </a:rPr>
                        <a:t>Purulent arthritis </a:t>
                      </a:r>
                    </a:p>
                  </a:txBody>
                  <a:tcPr/>
                </a:tc>
                <a:tc>
                  <a:txBody>
                    <a:bodyPr/>
                    <a:lstStyle/>
                    <a:p>
                      <a:pPr>
                        <a:lnSpc>
                          <a:spcPct val="125000"/>
                        </a:lnSpc>
                      </a:pPr>
                      <a:r>
                        <a:rPr lang="en-US" sz="1700" dirty="0"/>
                        <a:t>Edema, erythema, joint pain, exudate</a:t>
                      </a:r>
                    </a:p>
                  </a:txBody>
                  <a:tcPr/>
                </a:tc>
                <a:extLst>
                  <a:ext uri="{0D108BD9-81ED-4DB2-BD59-A6C34878D82A}">
                    <a16:rowId xmlns:a16="http://schemas.microsoft.com/office/drawing/2014/main" val="3145790503"/>
                  </a:ext>
                </a:extLst>
              </a:tr>
              <a:tr h="370840">
                <a:tc>
                  <a:txBody>
                    <a:bodyPr/>
                    <a:lstStyle/>
                    <a:p>
                      <a:pPr algn="ctr">
                        <a:lnSpc>
                          <a:spcPct val="125000"/>
                        </a:lnSpc>
                      </a:pPr>
                      <a:r>
                        <a:rPr lang="en-US" sz="1700" b="1">
                          <a:solidFill>
                            <a:srgbClr val="FF0000"/>
                          </a:solidFill>
                        </a:rPr>
                        <a:t>Neuroinfection</a:t>
                      </a:r>
                    </a:p>
                  </a:txBody>
                  <a:tcPr/>
                </a:tc>
                <a:tc>
                  <a:txBody>
                    <a:bodyPr/>
                    <a:lstStyle/>
                    <a:p>
                      <a:pPr>
                        <a:lnSpc>
                          <a:spcPct val="125000"/>
                        </a:lnSpc>
                      </a:pPr>
                      <a:r>
                        <a:rPr lang="en-US" sz="1700" dirty="0" err="1"/>
                        <a:t>Cephalea</a:t>
                      </a:r>
                      <a:r>
                        <a:rPr lang="en-US" sz="1700" dirty="0"/>
                        <a:t>, meningeal irritation, photophobia, disturbance of consciousness</a:t>
                      </a:r>
                    </a:p>
                  </a:txBody>
                  <a:tcPr/>
                </a:tc>
                <a:extLst>
                  <a:ext uri="{0D108BD9-81ED-4DB2-BD59-A6C34878D82A}">
                    <a16:rowId xmlns:a16="http://schemas.microsoft.com/office/drawing/2014/main" val="919883059"/>
                  </a:ext>
                </a:extLst>
              </a:tr>
              <a:tr h="370840">
                <a:tc>
                  <a:txBody>
                    <a:bodyPr/>
                    <a:lstStyle/>
                    <a:p>
                      <a:pPr algn="ctr">
                        <a:lnSpc>
                          <a:spcPct val="125000"/>
                        </a:lnSpc>
                      </a:pPr>
                      <a:r>
                        <a:rPr lang="en-US" sz="1700" b="1"/>
                        <a:t>Gastroenteritis</a:t>
                      </a:r>
                    </a:p>
                  </a:txBody>
                  <a:tcPr/>
                </a:tc>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en-US" sz="1700" dirty="0"/>
                        <a:t>Abdominal pain, loose stool, nausea, vomiting</a:t>
                      </a:r>
                    </a:p>
                    <a:p>
                      <a:pPr marL="0" marR="0" lvl="0" indent="0" algn="l" defTabSz="914400" rtl="0" eaLnBrk="1" fontAlgn="auto" latinLnBrk="0" hangingPunct="1">
                        <a:lnSpc>
                          <a:spcPct val="125000"/>
                        </a:lnSpc>
                        <a:spcBef>
                          <a:spcPts val="0"/>
                        </a:spcBef>
                        <a:spcAft>
                          <a:spcPts val="0"/>
                        </a:spcAft>
                        <a:buClrTx/>
                        <a:buSzTx/>
                        <a:buFontTx/>
                        <a:buNone/>
                        <a:tabLst/>
                        <a:defRPr/>
                      </a:pPr>
                      <a:r>
                        <a:rPr lang="en-US" sz="1700" dirty="0"/>
                        <a:t>Diarrheas can be often secondary to other infections!</a:t>
                      </a:r>
                    </a:p>
                  </a:txBody>
                  <a:tcPr/>
                </a:tc>
                <a:extLst>
                  <a:ext uri="{0D108BD9-81ED-4DB2-BD59-A6C34878D82A}">
                    <a16:rowId xmlns:a16="http://schemas.microsoft.com/office/drawing/2014/main" val="1565978262"/>
                  </a:ext>
                </a:extLst>
              </a:tr>
              <a:tr h="370840">
                <a:tc>
                  <a:txBody>
                    <a:bodyPr/>
                    <a:lstStyle/>
                    <a:p>
                      <a:pPr algn="ctr">
                        <a:lnSpc>
                          <a:spcPct val="125000"/>
                        </a:lnSpc>
                      </a:pPr>
                      <a:r>
                        <a:rPr lang="en-US" sz="1700" b="1"/>
                        <a:t>Pressure sore infections </a:t>
                      </a:r>
                    </a:p>
                  </a:txBody>
                  <a:tcPr/>
                </a:tc>
                <a:tc>
                  <a:txBody>
                    <a:bodyPr/>
                    <a:lstStyle/>
                    <a:p>
                      <a:pPr>
                        <a:lnSpc>
                          <a:spcPct val="125000"/>
                        </a:lnSpc>
                      </a:pPr>
                      <a:r>
                        <a:rPr lang="en-US" sz="1700" dirty="0"/>
                        <a:t>Pressure sore contamination with stool, urine</a:t>
                      </a:r>
                    </a:p>
                  </a:txBody>
                  <a:tcPr/>
                </a:tc>
                <a:extLst>
                  <a:ext uri="{0D108BD9-81ED-4DB2-BD59-A6C34878D82A}">
                    <a16:rowId xmlns:a16="http://schemas.microsoft.com/office/drawing/2014/main" val="4228830530"/>
                  </a:ext>
                </a:extLst>
              </a:tr>
              <a:tr h="370840">
                <a:tc>
                  <a:txBody>
                    <a:bodyPr/>
                    <a:lstStyle/>
                    <a:p>
                      <a:pPr algn="ctr">
                        <a:lnSpc>
                          <a:spcPct val="125000"/>
                        </a:lnSpc>
                      </a:pPr>
                      <a:r>
                        <a:rPr lang="en-US" sz="1700" b="1"/>
                        <a:t>Intraabdominal infection</a:t>
                      </a:r>
                    </a:p>
                  </a:txBody>
                  <a:tcPr/>
                </a:tc>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en-US" sz="1700" dirty="0"/>
                        <a:t>Abdominal pain, peritoneal irritation, absent peristalsis</a:t>
                      </a:r>
                      <a:br>
                        <a:rPr lang="en-US" sz="1700" dirty="0"/>
                      </a:br>
                      <a:r>
                        <a:rPr lang="en-US" sz="1700" b="1" dirty="0">
                          <a:solidFill>
                            <a:srgbClr val="FF0000"/>
                          </a:solidFill>
                        </a:rPr>
                        <a:t>Seniors – atypical acute abdomen course without peritoneal irritation!</a:t>
                      </a:r>
                    </a:p>
                  </a:txBody>
                  <a:tcPr/>
                </a:tc>
                <a:extLst>
                  <a:ext uri="{0D108BD9-81ED-4DB2-BD59-A6C34878D82A}">
                    <a16:rowId xmlns:a16="http://schemas.microsoft.com/office/drawing/2014/main" val="3386243858"/>
                  </a:ext>
                </a:extLst>
              </a:tr>
              <a:tr h="370840">
                <a:tc>
                  <a:txBody>
                    <a:bodyPr/>
                    <a:lstStyle/>
                    <a:p>
                      <a:pPr algn="ctr">
                        <a:lnSpc>
                          <a:spcPct val="125000"/>
                        </a:lnSpc>
                      </a:pPr>
                      <a:r>
                        <a:rPr lang="en-US" sz="1700" b="1">
                          <a:solidFill>
                            <a:srgbClr val="FF0000"/>
                          </a:solidFill>
                        </a:rPr>
                        <a:t>Infectious endocarditis </a:t>
                      </a:r>
                    </a:p>
                  </a:txBody>
                  <a:tcPr/>
                </a:tc>
                <a:tc>
                  <a:txBody>
                    <a:bodyPr/>
                    <a:lstStyle/>
                    <a:p>
                      <a:pPr>
                        <a:lnSpc>
                          <a:spcPct val="125000"/>
                        </a:lnSpc>
                      </a:pPr>
                      <a:r>
                        <a:rPr lang="en-US" sz="1700" dirty="0"/>
                        <a:t>Artificial valve, PM/ICD electrodes, new murmur, septic </a:t>
                      </a:r>
                      <a:r>
                        <a:rPr lang="en-US" sz="1700" dirty="0" err="1"/>
                        <a:t>embolizations</a:t>
                      </a:r>
                      <a:r>
                        <a:rPr lang="en-US" sz="1700" dirty="0"/>
                        <a:t> into skin and organs, cardiac failures </a:t>
                      </a:r>
                    </a:p>
                  </a:txBody>
                  <a:tcPr/>
                </a:tc>
                <a:extLst>
                  <a:ext uri="{0D108BD9-81ED-4DB2-BD59-A6C34878D82A}">
                    <a16:rowId xmlns:a16="http://schemas.microsoft.com/office/drawing/2014/main" val="2346457077"/>
                  </a:ext>
                </a:extLst>
              </a:tr>
              <a:tr h="370840">
                <a:tc>
                  <a:txBody>
                    <a:bodyPr/>
                    <a:lstStyle/>
                    <a:p>
                      <a:pPr algn="ctr">
                        <a:lnSpc>
                          <a:spcPct val="125000"/>
                        </a:lnSpc>
                      </a:pPr>
                      <a:r>
                        <a:rPr lang="en-US" sz="1700" b="1" dirty="0">
                          <a:solidFill>
                            <a:schemeClr val="tx1"/>
                          </a:solidFill>
                        </a:rPr>
                        <a:t>Gynecological infections</a:t>
                      </a:r>
                    </a:p>
                  </a:txBody>
                  <a:tcPr/>
                </a:tc>
                <a:tc>
                  <a:txBody>
                    <a:bodyPr/>
                    <a:lstStyle/>
                    <a:p>
                      <a:pPr>
                        <a:lnSpc>
                          <a:spcPct val="125000"/>
                        </a:lnSpc>
                      </a:pPr>
                      <a:r>
                        <a:rPr lang="en-US" sz="1700" dirty="0"/>
                        <a:t>Vaginal discharge, lower abdominal pain, puerperium or induced/spontaneous abortion in medical history...</a:t>
                      </a:r>
                    </a:p>
                  </a:txBody>
                  <a:tcPr/>
                </a:tc>
                <a:extLst>
                  <a:ext uri="{0D108BD9-81ED-4DB2-BD59-A6C34878D82A}">
                    <a16:rowId xmlns:a16="http://schemas.microsoft.com/office/drawing/2014/main" val="3921331301"/>
                  </a:ext>
                </a:extLst>
              </a:tr>
            </a:tbl>
          </a:graphicData>
        </a:graphic>
      </p:graphicFrame>
    </p:spTree>
    <p:extLst>
      <p:ext uri="{BB962C8B-B14F-4D97-AF65-F5344CB8AC3E}">
        <p14:creationId xmlns:p14="http://schemas.microsoft.com/office/powerpoint/2010/main" val="1719132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E28325BB-95B6-4F7D-B4DE-81837EC88FF2}"/>
              </a:ext>
            </a:extLst>
          </p:cNvPr>
          <p:cNvSpPr>
            <a:spLocks noGrp="1"/>
          </p:cNvSpPr>
          <p:nvPr>
            <p:ph type="sldNum" sz="quarter" idx="12"/>
          </p:nvPr>
        </p:nvSpPr>
        <p:spPr>
          <a:xfrm>
            <a:off x="7086600" y="6492874"/>
            <a:ext cx="2057400" cy="365125"/>
          </a:xfrm>
        </p:spPr>
        <p:txBody>
          <a:bodyPr/>
          <a:lstStyle/>
          <a:p>
            <a:fld id="{B0A6B27B-3844-439A-9777-FCA011CD8388}" type="slidenum">
              <a:rPr lang="cs-CZ" smtClean="0"/>
              <a:pPr/>
              <a:t>12</a:t>
            </a:fld>
            <a:endParaRPr lang="cs-CZ"/>
          </a:p>
        </p:txBody>
      </p:sp>
      <p:sp>
        <p:nvSpPr>
          <p:cNvPr id="5" name="Nadpis 1">
            <a:extLst>
              <a:ext uri="{FF2B5EF4-FFF2-40B4-BE49-F238E27FC236}">
                <a16:creationId xmlns:a16="http://schemas.microsoft.com/office/drawing/2014/main" id="{D701F5CD-6132-4F56-A4C8-E5C89E53CF17}"/>
              </a:ext>
            </a:extLst>
          </p:cNvPr>
          <p:cNvSpPr>
            <a:spLocks noGrp="1"/>
          </p:cNvSpPr>
          <p:nvPr>
            <p:ph type="title"/>
          </p:nvPr>
        </p:nvSpPr>
        <p:spPr>
          <a:xfrm>
            <a:off x="0" y="1"/>
            <a:ext cx="9144000" cy="782197"/>
          </a:xfrm>
          <a:solidFill>
            <a:srgbClr val="002060"/>
          </a:solidFill>
        </p:spPr>
        <p:txBody>
          <a:bodyPr>
            <a:normAutofit/>
          </a:bodyPr>
          <a:lstStyle/>
          <a:p>
            <a:r>
              <a:rPr lang="en-US" sz="3200" b="1">
                <a:solidFill>
                  <a:srgbClr val="FFFF00"/>
                </a:solidFill>
                <a:latin typeface="Times New Roman" panose="02020603050405020304" pitchFamily="18" charset="0"/>
                <a:cs typeface="Times New Roman" panose="02020603050405020304" pitchFamily="18" charset="0"/>
              </a:rPr>
              <a:t>	Diagnostics – confirming infection</a:t>
            </a:r>
          </a:p>
        </p:txBody>
      </p:sp>
      <p:pic>
        <p:nvPicPr>
          <p:cNvPr id="6" name="Obrázek 5">
            <a:extLst>
              <a:ext uri="{FF2B5EF4-FFF2-40B4-BE49-F238E27FC236}">
                <a16:creationId xmlns:a16="http://schemas.microsoft.com/office/drawing/2014/main" id="{FBBD9CAA-E962-4FD9-9486-0E25DC81FA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5300" y="31478"/>
            <a:ext cx="719241" cy="719241"/>
          </a:xfrm>
          <a:prstGeom prst="rect">
            <a:avLst/>
          </a:prstGeom>
        </p:spPr>
      </p:pic>
      <p:pic>
        <p:nvPicPr>
          <p:cNvPr id="3" name="Obrázek 2" descr="Obsah obrázku osoba, tetování, zelená, muž&#10;&#10;Popis byl vytvořen automaticky">
            <a:extLst>
              <a:ext uri="{FF2B5EF4-FFF2-40B4-BE49-F238E27FC236}">
                <a16:creationId xmlns:a16="http://schemas.microsoft.com/office/drawing/2014/main" id="{E74D1CE6-9073-4DDA-9F50-3C882365CF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936" y="1082179"/>
            <a:ext cx="1906502" cy="2435123"/>
          </a:xfrm>
          <a:prstGeom prst="rect">
            <a:avLst/>
          </a:prstGeom>
        </p:spPr>
      </p:pic>
      <p:pic>
        <p:nvPicPr>
          <p:cNvPr id="11" name="Obrázek 10" descr="Obsah obrázku interiér, osoba, zeď&#10;&#10;Popis byl vytvořen automaticky">
            <a:extLst>
              <a:ext uri="{FF2B5EF4-FFF2-40B4-BE49-F238E27FC236}">
                <a16:creationId xmlns:a16="http://schemas.microsoft.com/office/drawing/2014/main" id="{3C38DB38-FED5-486E-8E3D-0900CEC753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936" y="3823575"/>
            <a:ext cx="2041321" cy="2722612"/>
          </a:xfrm>
          <a:prstGeom prst="rect">
            <a:avLst/>
          </a:prstGeom>
        </p:spPr>
      </p:pic>
      <p:pic>
        <p:nvPicPr>
          <p:cNvPr id="13" name="Obrázek 12" descr="Obsah obrázku osoba&#10;&#10;Popis byl vytvořen automaticky">
            <a:extLst>
              <a:ext uri="{FF2B5EF4-FFF2-40B4-BE49-F238E27FC236}">
                <a16:creationId xmlns:a16="http://schemas.microsoft.com/office/drawing/2014/main" id="{F2A94970-D39C-412C-8A7B-EDEA56345E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3017" y="4428333"/>
            <a:ext cx="1764878" cy="2117854"/>
          </a:xfrm>
          <a:prstGeom prst="rect">
            <a:avLst/>
          </a:prstGeom>
        </p:spPr>
      </p:pic>
      <p:pic>
        <p:nvPicPr>
          <p:cNvPr id="15" name="Obrázek 14" descr="Obsah obrázku interiér, osoba, zeď, postel&#10;&#10;Popis byl vytvořen automaticky">
            <a:extLst>
              <a:ext uri="{FF2B5EF4-FFF2-40B4-BE49-F238E27FC236}">
                <a16:creationId xmlns:a16="http://schemas.microsoft.com/office/drawing/2014/main" id="{083EF866-572E-465B-8BEB-56AAAAE1E4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58549" y="3037486"/>
            <a:ext cx="2438400" cy="1152144"/>
          </a:xfrm>
          <a:prstGeom prst="rect">
            <a:avLst/>
          </a:prstGeom>
        </p:spPr>
      </p:pic>
      <p:pic>
        <p:nvPicPr>
          <p:cNvPr id="17" name="Obrázek 16">
            <a:extLst>
              <a:ext uri="{FF2B5EF4-FFF2-40B4-BE49-F238E27FC236}">
                <a16:creationId xmlns:a16="http://schemas.microsoft.com/office/drawing/2014/main" id="{52FBACB7-3884-44A2-BA28-52CC1DFAB9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75456" y="977941"/>
            <a:ext cx="3972712" cy="1826629"/>
          </a:xfrm>
          <a:prstGeom prst="rect">
            <a:avLst/>
          </a:prstGeom>
        </p:spPr>
      </p:pic>
      <p:pic>
        <p:nvPicPr>
          <p:cNvPr id="19" name="Obrázek 18" descr="Obsah obrázku osoba, interiér, ruka&#10;&#10;Popis byl vytvořen automaticky">
            <a:extLst>
              <a:ext uri="{FF2B5EF4-FFF2-40B4-BE49-F238E27FC236}">
                <a16:creationId xmlns:a16="http://schemas.microsoft.com/office/drawing/2014/main" id="{2D48B5FD-167F-4A0A-87C8-BAC1C4277B9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84292" y="3037486"/>
            <a:ext cx="2296772" cy="1464845"/>
          </a:xfrm>
          <a:prstGeom prst="rect">
            <a:avLst/>
          </a:prstGeom>
        </p:spPr>
      </p:pic>
      <p:pic>
        <p:nvPicPr>
          <p:cNvPr id="23" name="Obrázek 22" descr="Obsah obrázku interiér&#10;&#10;Popis byl vytvořen automaticky">
            <a:extLst>
              <a:ext uri="{FF2B5EF4-FFF2-40B4-BE49-F238E27FC236}">
                <a16:creationId xmlns:a16="http://schemas.microsoft.com/office/drawing/2014/main" id="{B16AABD7-8555-47F0-8A70-CB5AC84CDA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14950" y="4949340"/>
            <a:ext cx="3543300" cy="1311020"/>
          </a:xfrm>
          <a:prstGeom prst="rect">
            <a:avLst/>
          </a:prstGeom>
        </p:spPr>
      </p:pic>
    </p:spTree>
    <p:extLst>
      <p:ext uri="{BB962C8B-B14F-4D97-AF65-F5344CB8AC3E}">
        <p14:creationId xmlns:p14="http://schemas.microsoft.com/office/powerpoint/2010/main" val="2768529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E28325BB-95B6-4F7D-B4DE-81837EC88FF2}"/>
              </a:ext>
            </a:extLst>
          </p:cNvPr>
          <p:cNvSpPr>
            <a:spLocks noGrp="1"/>
          </p:cNvSpPr>
          <p:nvPr>
            <p:ph type="sldNum" sz="quarter" idx="12"/>
          </p:nvPr>
        </p:nvSpPr>
        <p:spPr>
          <a:xfrm>
            <a:off x="7086600" y="6492874"/>
            <a:ext cx="2057400" cy="365125"/>
          </a:xfrm>
        </p:spPr>
        <p:txBody>
          <a:bodyPr/>
          <a:lstStyle/>
          <a:p>
            <a:fld id="{B0A6B27B-3844-439A-9777-FCA011CD8388}" type="slidenum">
              <a:rPr lang="cs-CZ" smtClean="0"/>
              <a:pPr/>
              <a:t>13</a:t>
            </a:fld>
            <a:endParaRPr lang="cs-CZ"/>
          </a:p>
        </p:txBody>
      </p:sp>
      <p:sp>
        <p:nvSpPr>
          <p:cNvPr id="5" name="Nadpis 1">
            <a:extLst>
              <a:ext uri="{FF2B5EF4-FFF2-40B4-BE49-F238E27FC236}">
                <a16:creationId xmlns:a16="http://schemas.microsoft.com/office/drawing/2014/main" id="{D701F5CD-6132-4F56-A4C8-E5C89E53CF17}"/>
              </a:ext>
            </a:extLst>
          </p:cNvPr>
          <p:cNvSpPr>
            <a:spLocks noGrp="1"/>
          </p:cNvSpPr>
          <p:nvPr>
            <p:ph type="title"/>
          </p:nvPr>
        </p:nvSpPr>
        <p:spPr>
          <a:xfrm>
            <a:off x="0" y="1"/>
            <a:ext cx="9144000" cy="782197"/>
          </a:xfrm>
          <a:solidFill>
            <a:srgbClr val="002060"/>
          </a:solidFill>
        </p:spPr>
        <p:txBody>
          <a:bodyPr>
            <a:normAutofit/>
          </a:bodyPr>
          <a:lstStyle/>
          <a:p>
            <a:r>
              <a:rPr lang="en-US" sz="3200" b="1">
                <a:solidFill>
                  <a:srgbClr val="FFFF00"/>
                </a:solidFill>
                <a:latin typeface="Times New Roman" panose="02020603050405020304" pitchFamily="18" charset="0"/>
                <a:cs typeface="Times New Roman" panose="02020603050405020304" pitchFamily="18" charset="0"/>
              </a:rPr>
              <a:t>	Diagnostics – confirming infection</a:t>
            </a:r>
          </a:p>
        </p:txBody>
      </p:sp>
      <p:pic>
        <p:nvPicPr>
          <p:cNvPr id="6" name="Obrázek 5">
            <a:extLst>
              <a:ext uri="{FF2B5EF4-FFF2-40B4-BE49-F238E27FC236}">
                <a16:creationId xmlns:a16="http://schemas.microsoft.com/office/drawing/2014/main" id="{FBBD9CAA-E962-4FD9-9486-0E25DC81FA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5300" y="31478"/>
            <a:ext cx="719241" cy="719241"/>
          </a:xfrm>
          <a:prstGeom prst="rect">
            <a:avLst/>
          </a:prstGeom>
        </p:spPr>
      </p:pic>
      <p:sp>
        <p:nvSpPr>
          <p:cNvPr id="7" name="TextovéPole 6">
            <a:extLst>
              <a:ext uri="{FF2B5EF4-FFF2-40B4-BE49-F238E27FC236}">
                <a16:creationId xmlns:a16="http://schemas.microsoft.com/office/drawing/2014/main" id="{95C7D75C-0505-400E-B044-DECEB92E4352}"/>
              </a:ext>
            </a:extLst>
          </p:cNvPr>
          <p:cNvSpPr txBox="1"/>
          <p:nvPr/>
        </p:nvSpPr>
        <p:spPr>
          <a:xfrm>
            <a:off x="339754" y="917212"/>
            <a:ext cx="8464491" cy="5909310"/>
          </a:xfrm>
          <a:prstGeom prst="rect">
            <a:avLst/>
          </a:prstGeom>
          <a:noFill/>
        </p:spPr>
        <p:txBody>
          <a:bodyPr wrap="square" rtlCol="0">
            <a:spAutoFit/>
          </a:bodyPr>
          <a:lstStyle/>
          <a:p>
            <a:r>
              <a:rPr lang="en-US" sz="1700" b="1" u="sng" dirty="0"/>
              <a:t>3) Laboratory examination:</a:t>
            </a:r>
          </a:p>
          <a:p>
            <a:r>
              <a:rPr lang="en-US" sz="1700" b="1" dirty="0"/>
              <a:t>Blood count + DIFF</a:t>
            </a:r>
          </a:p>
          <a:p>
            <a:pPr marL="285750" indent="-285750">
              <a:buFont typeface="Arial" panose="020B0604020202020204" pitchFamily="34" charset="0"/>
              <a:buChar char="•"/>
            </a:pPr>
            <a:r>
              <a:rPr lang="en-US" sz="1700" dirty="0"/>
              <a:t>Leukocytosis (leukopenia)</a:t>
            </a:r>
          </a:p>
          <a:p>
            <a:pPr marL="285750" indent="-285750">
              <a:buFont typeface="Arial" panose="020B0604020202020204" pitchFamily="34" charset="0"/>
              <a:buChar char="•"/>
            </a:pPr>
            <a:r>
              <a:rPr lang="en-US" sz="1700" dirty="0"/>
              <a:t>Signs of leukocytic activation (coarse granulation, bands, </a:t>
            </a:r>
            <a:r>
              <a:rPr lang="en-US" sz="1700" b="1" dirty="0">
                <a:solidFill>
                  <a:srgbClr val="FF0000"/>
                </a:solidFill>
              </a:rPr>
              <a:t>left shift</a:t>
            </a:r>
            <a:r>
              <a:rPr lang="en-US" sz="1700" dirty="0"/>
              <a:t>, </a:t>
            </a:r>
            <a:r>
              <a:rPr lang="en-US" sz="1700" dirty="0" err="1"/>
              <a:t>NLR</a:t>
            </a:r>
            <a:r>
              <a:rPr lang="en-US" sz="1700" dirty="0"/>
              <a:t>)</a:t>
            </a:r>
          </a:p>
          <a:p>
            <a:pPr marL="285750" indent="-285750">
              <a:buFont typeface="Arial" panose="020B0604020202020204" pitchFamily="34" charset="0"/>
              <a:buChar char="•"/>
            </a:pPr>
            <a:r>
              <a:rPr lang="en-US" sz="1700" dirty="0"/>
              <a:t>Thrombocytosis (abscesses) x </a:t>
            </a:r>
            <a:r>
              <a:rPr lang="en-US" sz="1700" b="1" dirty="0">
                <a:solidFill>
                  <a:srgbClr val="FF0000"/>
                </a:solidFill>
              </a:rPr>
              <a:t>thrombocytopenia</a:t>
            </a:r>
            <a:r>
              <a:rPr lang="en-US" sz="1700" dirty="0"/>
              <a:t> (G-negative infection)</a:t>
            </a:r>
          </a:p>
          <a:p>
            <a:pPr marL="285750" indent="-285750">
              <a:buFont typeface="Arial" panose="020B0604020202020204" pitchFamily="34" charset="0"/>
              <a:buChar char="•"/>
            </a:pPr>
            <a:r>
              <a:rPr lang="en-US" sz="1700" dirty="0"/>
              <a:t>Anemia</a:t>
            </a:r>
          </a:p>
          <a:p>
            <a:endParaRPr lang="cs-CZ" sz="1700" dirty="0"/>
          </a:p>
          <a:p>
            <a:r>
              <a:rPr lang="en-US" sz="1700" b="1" dirty="0"/>
              <a:t>Coagulation</a:t>
            </a:r>
            <a:r>
              <a:rPr lang="en-US" sz="1700" dirty="0"/>
              <a:t> (PT, </a:t>
            </a:r>
            <a:r>
              <a:rPr lang="en-US" sz="1700" dirty="0" err="1"/>
              <a:t>aPTT</a:t>
            </a:r>
            <a:r>
              <a:rPr lang="en-US" sz="1700" dirty="0"/>
              <a:t>, fibrinogen, AT, D-dimers)</a:t>
            </a:r>
            <a:br>
              <a:rPr lang="en-US" sz="1700" dirty="0"/>
            </a:br>
            <a:r>
              <a:rPr lang="en-US" sz="1700" dirty="0"/>
              <a:t>→ Frequent coagulopathy (increased INR), but sepsis is essentially a </a:t>
            </a:r>
            <a:r>
              <a:rPr lang="en-US" sz="1700" b="1" dirty="0" err="1">
                <a:solidFill>
                  <a:srgbClr val="FF0000"/>
                </a:solidFill>
              </a:rPr>
              <a:t>procoagulation</a:t>
            </a:r>
            <a:r>
              <a:rPr lang="en-US" sz="1700" b="1" dirty="0">
                <a:solidFill>
                  <a:srgbClr val="FF0000"/>
                </a:solidFill>
              </a:rPr>
              <a:t> condition</a:t>
            </a:r>
            <a:r>
              <a:rPr lang="en-US" sz="1700" dirty="0"/>
              <a:t>!</a:t>
            </a:r>
            <a:br>
              <a:rPr lang="en-US" sz="1700" dirty="0"/>
            </a:br>
            <a:endParaRPr lang="en-US" sz="1700" dirty="0"/>
          </a:p>
          <a:p>
            <a:r>
              <a:rPr lang="en-US" sz="1700" b="1" dirty="0"/>
              <a:t>Biochemistry</a:t>
            </a:r>
          </a:p>
          <a:p>
            <a:pPr marL="285750" indent="-285750">
              <a:buFont typeface="Arial" panose="020B0604020202020204" pitchFamily="34" charset="0"/>
              <a:buChar char="•"/>
            </a:pPr>
            <a:r>
              <a:rPr lang="en-US" sz="1700" dirty="0"/>
              <a:t>Acute phase reactants (CRP...)</a:t>
            </a:r>
          </a:p>
          <a:p>
            <a:pPr marL="285750" indent="-285750">
              <a:buFont typeface="Arial" panose="020B0604020202020204" pitchFamily="34" charset="0"/>
              <a:buChar char="•"/>
            </a:pPr>
            <a:r>
              <a:rPr lang="en-US" sz="1700" dirty="0"/>
              <a:t>Hypoalbuminemia</a:t>
            </a:r>
          </a:p>
          <a:p>
            <a:pPr marL="285750" indent="-285750">
              <a:buFont typeface="Arial" panose="020B0604020202020204" pitchFamily="34" charset="0"/>
              <a:buChar char="•"/>
            </a:pPr>
            <a:r>
              <a:rPr lang="en-US" sz="1700" b="1" dirty="0">
                <a:solidFill>
                  <a:srgbClr val="FF0000"/>
                </a:solidFill>
              </a:rPr>
              <a:t>Hyponatremia</a:t>
            </a:r>
            <a:r>
              <a:rPr lang="en-US" sz="1700" dirty="0"/>
              <a:t> + other electrolyte </a:t>
            </a:r>
            <a:r>
              <a:rPr lang="en-US" sz="1700" dirty="0" err="1"/>
              <a:t>dysbalances</a:t>
            </a:r>
            <a:r>
              <a:rPr lang="en-US" sz="1700" dirty="0"/>
              <a:t> (hypophosphatemia)</a:t>
            </a:r>
          </a:p>
          <a:p>
            <a:pPr marL="285750" indent="-285750">
              <a:buFont typeface="Arial" panose="020B0604020202020204" pitchFamily="34" charset="0"/>
              <a:buChar char="•"/>
            </a:pPr>
            <a:r>
              <a:rPr lang="en-US" sz="1700" dirty="0"/>
              <a:t>Hyperglycemia</a:t>
            </a:r>
          </a:p>
          <a:p>
            <a:pPr marL="285750" indent="-285750">
              <a:buFont typeface="Arial" panose="020B0604020202020204" pitchFamily="34" charset="0"/>
              <a:buChar char="•"/>
            </a:pPr>
            <a:r>
              <a:rPr lang="en-US" sz="1700" dirty="0"/>
              <a:t>Increased urea waste (</a:t>
            </a:r>
            <a:r>
              <a:rPr lang="en-US" sz="1700" dirty="0" err="1"/>
              <a:t>proteocatabolism</a:t>
            </a:r>
            <a:r>
              <a:rPr lang="en-US" sz="1700" dirty="0"/>
              <a:t>)</a:t>
            </a:r>
          </a:p>
          <a:p>
            <a:pPr marL="285750" indent="-285750">
              <a:buFont typeface="Arial" panose="020B0604020202020204" pitchFamily="34" charset="0"/>
              <a:buChar char="•"/>
            </a:pPr>
            <a:r>
              <a:rPr lang="en-US" sz="1700" dirty="0"/>
              <a:t>Hepatopathy (accompanying SIRS x infection localization to the hepatobiliary area?)</a:t>
            </a:r>
          </a:p>
          <a:p>
            <a:pPr marL="285750" indent="-285750">
              <a:buFont typeface="Arial" panose="020B0604020202020204" pitchFamily="34" charset="0"/>
              <a:buChar char="•"/>
            </a:pPr>
            <a:r>
              <a:rPr lang="en-US" sz="1700" b="1" dirty="0">
                <a:solidFill>
                  <a:srgbClr val="FF0000"/>
                </a:solidFill>
              </a:rPr>
              <a:t>Inflammatory urine sediment</a:t>
            </a:r>
          </a:p>
          <a:p>
            <a:endParaRPr lang="cs-CZ" sz="1700" dirty="0"/>
          </a:p>
          <a:p>
            <a:r>
              <a:rPr lang="en-US" sz="1700" b="1" dirty="0"/>
              <a:t>Acid-base balance</a:t>
            </a:r>
          </a:p>
          <a:p>
            <a:r>
              <a:rPr lang="en-US" sz="1700" dirty="0"/>
              <a:t>→ Metabolic acidosis, hypoxemia, </a:t>
            </a:r>
            <a:r>
              <a:rPr lang="en-US" sz="1700" dirty="0" err="1"/>
              <a:t>hypercapnea</a:t>
            </a:r>
            <a:r>
              <a:rPr lang="en-US" sz="1700" dirty="0"/>
              <a:t>, serum </a:t>
            </a:r>
            <a:r>
              <a:rPr lang="en-US" sz="1700" b="1" dirty="0">
                <a:solidFill>
                  <a:srgbClr val="FF0000"/>
                </a:solidFill>
              </a:rPr>
              <a:t>lactate</a:t>
            </a:r>
          </a:p>
        </p:txBody>
      </p:sp>
    </p:spTree>
    <p:extLst>
      <p:ext uri="{BB962C8B-B14F-4D97-AF65-F5344CB8AC3E}">
        <p14:creationId xmlns:p14="http://schemas.microsoft.com/office/powerpoint/2010/main" val="3382548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C9ADD7C0-8F19-4BF6-B3F7-CD0F929F82D3}"/>
              </a:ext>
            </a:extLst>
          </p:cNvPr>
          <p:cNvSpPr>
            <a:spLocks noGrp="1"/>
          </p:cNvSpPr>
          <p:nvPr>
            <p:ph type="sldNum" sz="quarter" idx="12"/>
          </p:nvPr>
        </p:nvSpPr>
        <p:spPr>
          <a:xfrm>
            <a:off x="7086600" y="6492875"/>
            <a:ext cx="2057400" cy="365125"/>
          </a:xfrm>
        </p:spPr>
        <p:txBody>
          <a:bodyPr/>
          <a:lstStyle/>
          <a:p>
            <a:fld id="{B0A6B27B-3844-439A-9777-FCA011CD8388}" type="slidenum">
              <a:rPr lang="cs-CZ" smtClean="0"/>
              <a:pPr/>
              <a:t>14</a:t>
            </a:fld>
            <a:endParaRPr lang="cs-CZ"/>
          </a:p>
        </p:txBody>
      </p:sp>
      <p:sp>
        <p:nvSpPr>
          <p:cNvPr id="5" name="Nadpis 1">
            <a:extLst>
              <a:ext uri="{FF2B5EF4-FFF2-40B4-BE49-F238E27FC236}">
                <a16:creationId xmlns:a16="http://schemas.microsoft.com/office/drawing/2014/main" id="{1B7B5F2D-FA26-417C-A7D5-C49FEED3D989}"/>
              </a:ext>
            </a:extLst>
          </p:cNvPr>
          <p:cNvSpPr>
            <a:spLocks noGrp="1"/>
          </p:cNvSpPr>
          <p:nvPr>
            <p:ph type="title"/>
          </p:nvPr>
        </p:nvSpPr>
        <p:spPr>
          <a:xfrm>
            <a:off x="0" y="1"/>
            <a:ext cx="9144000" cy="782197"/>
          </a:xfrm>
          <a:solidFill>
            <a:srgbClr val="002060"/>
          </a:solidFill>
        </p:spPr>
        <p:txBody>
          <a:bodyPr>
            <a:normAutofit/>
          </a:bodyPr>
          <a:lstStyle/>
          <a:p>
            <a:r>
              <a:rPr lang="en-US" sz="3200" b="1">
                <a:solidFill>
                  <a:srgbClr val="FFFF00"/>
                </a:solidFill>
                <a:latin typeface="Times New Roman" panose="02020603050405020304" pitchFamily="18" charset="0"/>
                <a:cs typeface="Times New Roman" panose="02020603050405020304" pitchFamily="18" charset="0"/>
              </a:rPr>
              <a:t>	Diagnostics – sepsis markers</a:t>
            </a:r>
          </a:p>
        </p:txBody>
      </p:sp>
      <p:pic>
        <p:nvPicPr>
          <p:cNvPr id="7" name="Obrázek 6">
            <a:extLst>
              <a:ext uri="{FF2B5EF4-FFF2-40B4-BE49-F238E27FC236}">
                <a16:creationId xmlns:a16="http://schemas.microsoft.com/office/drawing/2014/main" id="{3D35086C-7A74-4934-B372-C3EB9D00C2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5300" y="31478"/>
            <a:ext cx="719241" cy="719241"/>
          </a:xfrm>
          <a:prstGeom prst="rect">
            <a:avLst/>
          </a:prstGeom>
        </p:spPr>
      </p:pic>
      <p:sp>
        <p:nvSpPr>
          <p:cNvPr id="2" name="TextovéPole 1">
            <a:extLst>
              <a:ext uri="{FF2B5EF4-FFF2-40B4-BE49-F238E27FC236}">
                <a16:creationId xmlns:a16="http://schemas.microsoft.com/office/drawing/2014/main" id="{1F40305E-7D59-4423-97DC-AA602D66899E}"/>
              </a:ext>
            </a:extLst>
          </p:cNvPr>
          <p:cNvSpPr txBox="1"/>
          <p:nvPr/>
        </p:nvSpPr>
        <p:spPr>
          <a:xfrm>
            <a:off x="221404" y="920361"/>
            <a:ext cx="8701191" cy="3247043"/>
          </a:xfrm>
          <a:prstGeom prst="rect">
            <a:avLst/>
          </a:prstGeom>
          <a:noFill/>
        </p:spPr>
        <p:txBody>
          <a:bodyPr wrap="square" rtlCol="0">
            <a:spAutoFit/>
          </a:bodyPr>
          <a:lstStyle/>
          <a:p>
            <a:r>
              <a:rPr lang="en-US" sz="1700" b="1" u="sng" dirty="0">
                <a:solidFill>
                  <a:srgbClr val="FF0000"/>
                </a:solidFill>
              </a:rPr>
              <a:t>Interleukin-6 (IL-6)</a:t>
            </a:r>
          </a:p>
          <a:p>
            <a:r>
              <a:rPr lang="en-US" sz="1700" dirty="0"/>
              <a:t>→ Proinflammatory cytokine, produced by macrophages, polymorphonuclears</a:t>
            </a:r>
            <a:br>
              <a:rPr lang="en-US" sz="1700" dirty="0"/>
            </a:br>
            <a:r>
              <a:rPr lang="en-US" sz="1700" dirty="0"/>
              <a:t>→ Controls </a:t>
            </a:r>
            <a:r>
              <a:rPr lang="en-US" sz="1700" b="1" dirty="0">
                <a:solidFill>
                  <a:srgbClr val="FF0000"/>
                </a:solidFill>
              </a:rPr>
              <a:t>acute phase proteins</a:t>
            </a:r>
            <a:r>
              <a:rPr lang="en-US" sz="1700" dirty="0"/>
              <a:t> production in hepatocytes, including CRP (a step ahead of CRP)</a:t>
            </a:r>
          </a:p>
          <a:p>
            <a:endParaRPr lang="cs-CZ" sz="1700" dirty="0"/>
          </a:p>
          <a:p>
            <a:r>
              <a:rPr lang="en-US" sz="1700" dirty="0"/>
              <a:t>→ Rapid dynamics, </a:t>
            </a:r>
            <a:r>
              <a:rPr lang="en-US" sz="1700" b="1" dirty="0">
                <a:solidFill>
                  <a:srgbClr val="FF0000"/>
                </a:solidFill>
              </a:rPr>
              <a:t>peak after 2 </a:t>
            </a:r>
            <a:r>
              <a:rPr lang="en-US" sz="1700" b="1" dirty="0" err="1">
                <a:solidFill>
                  <a:srgbClr val="FF0000"/>
                </a:solidFill>
              </a:rPr>
              <a:t>hrs</a:t>
            </a:r>
            <a:r>
              <a:rPr lang="en-US" sz="1700" dirty="0"/>
              <a:t>, level in 48 </a:t>
            </a:r>
            <a:r>
              <a:rPr lang="en-US" sz="1700" dirty="0" err="1"/>
              <a:t>hrs</a:t>
            </a:r>
            <a:r>
              <a:rPr lang="en-US" sz="1700" dirty="0"/>
              <a:t>, correlates with mortality</a:t>
            </a:r>
          </a:p>
          <a:p>
            <a:endParaRPr lang="cs-CZ" sz="1700" dirty="0"/>
          </a:p>
          <a:p>
            <a:r>
              <a:rPr lang="en-US" sz="1700" dirty="0"/>
              <a:t>→ Level correlated with the extent of inflammatory reaction, positive also in “common” infections</a:t>
            </a:r>
          </a:p>
          <a:p>
            <a:r>
              <a:rPr lang="en-US" sz="1700" dirty="0"/>
              <a:t>→ Non-specific for infection (positive in </a:t>
            </a:r>
            <a:r>
              <a:rPr lang="en-US" sz="1700" dirty="0" err="1"/>
              <a:t>ARDS</a:t>
            </a:r>
            <a:r>
              <a:rPr lang="en-US" sz="1700" dirty="0"/>
              <a:t>, acute pancreatitis, malignancies…)</a:t>
            </a:r>
          </a:p>
          <a:p>
            <a:r>
              <a:rPr lang="en-US" sz="1700" dirty="0"/>
              <a:t>→ Immunosuppressive treatment (incl. corticoids) reduces level</a:t>
            </a:r>
          </a:p>
          <a:p>
            <a:r>
              <a:rPr lang="en-US" sz="1700" b="1" dirty="0">
                <a:solidFill>
                  <a:srgbClr val="FF0000"/>
                </a:solidFill>
              </a:rPr>
              <a:t>→ Suitable for neonatal infection/sepsis diagnostics</a:t>
            </a:r>
          </a:p>
          <a:p>
            <a:endParaRPr lang="cs-CZ" dirty="0"/>
          </a:p>
        </p:txBody>
      </p:sp>
      <p:sp>
        <p:nvSpPr>
          <p:cNvPr id="8" name="TextovéPole 7">
            <a:extLst>
              <a:ext uri="{FF2B5EF4-FFF2-40B4-BE49-F238E27FC236}">
                <a16:creationId xmlns:a16="http://schemas.microsoft.com/office/drawing/2014/main" id="{DD7E5D7D-2A77-4DD0-8296-7A664EDF7ECF}"/>
              </a:ext>
            </a:extLst>
          </p:cNvPr>
          <p:cNvSpPr txBox="1"/>
          <p:nvPr/>
        </p:nvSpPr>
        <p:spPr>
          <a:xfrm>
            <a:off x="221404" y="4137384"/>
            <a:ext cx="8525082" cy="2708434"/>
          </a:xfrm>
          <a:prstGeom prst="rect">
            <a:avLst/>
          </a:prstGeom>
          <a:noFill/>
        </p:spPr>
        <p:txBody>
          <a:bodyPr wrap="square" rtlCol="0">
            <a:spAutoFit/>
          </a:bodyPr>
          <a:lstStyle/>
          <a:p>
            <a:r>
              <a:rPr lang="en-US" sz="1700" b="1" u="sng" dirty="0">
                <a:solidFill>
                  <a:srgbClr val="FF0000"/>
                </a:solidFill>
              </a:rPr>
              <a:t>C-reactive protein (CRP)</a:t>
            </a:r>
          </a:p>
          <a:p>
            <a:r>
              <a:rPr lang="en-US" sz="1700" dirty="0"/>
              <a:t>→ Acute phase protein, produced by hepatocytes (after IL-6 stimulation)</a:t>
            </a:r>
          </a:p>
          <a:p>
            <a:r>
              <a:rPr lang="en-US" sz="1700" dirty="0"/>
              <a:t>→ Activates the complement, opsonization factor in phagocytosis…</a:t>
            </a:r>
          </a:p>
          <a:p>
            <a:endParaRPr lang="cs-CZ" sz="1700" dirty="0"/>
          </a:p>
          <a:p>
            <a:r>
              <a:rPr lang="en-US" sz="1700" dirty="0"/>
              <a:t>→ Increase after 6 </a:t>
            </a:r>
            <a:r>
              <a:rPr lang="en-US" sz="1700" dirty="0" err="1"/>
              <a:t>hrs</a:t>
            </a:r>
            <a:r>
              <a:rPr lang="en-US" sz="1700" dirty="0"/>
              <a:t>, </a:t>
            </a:r>
            <a:r>
              <a:rPr lang="en-US" sz="1700" b="1" dirty="0">
                <a:solidFill>
                  <a:srgbClr val="FF0000"/>
                </a:solidFill>
              </a:rPr>
              <a:t>peak in 48 </a:t>
            </a:r>
            <a:r>
              <a:rPr lang="en-US" sz="1700" b="1" dirty="0" err="1">
                <a:solidFill>
                  <a:srgbClr val="FF0000"/>
                </a:solidFill>
              </a:rPr>
              <a:t>hrs</a:t>
            </a:r>
            <a:endParaRPr lang="en-US" sz="1700" b="1" dirty="0">
              <a:solidFill>
                <a:srgbClr val="FF0000"/>
              </a:solidFill>
            </a:endParaRPr>
          </a:p>
          <a:p>
            <a:endParaRPr lang="cs-CZ" sz="1700" dirty="0"/>
          </a:p>
          <a:p>
            <a:r>
              <a:rPr lang="en-US" sz="1700" dirty="0"/>
              <a:t>→ </a:t>
            </a:r>
            <a:r>
              <a:rPr lang="en-US" sz="1700" b="1" dirty="0">
                <a:solidFill>
                  <a:srgbClr val="FF0000"/>
                </a:solidFill>
              </a:rPr>
              <a:t>High negative prediction</a:t>
            </a:r>
            <a:r>
              <a:rPr lang="en-US" sz="1700" dirty="0"/>
              <a:t>, but production is affected by IS treatment</a:t>
            </a:r>
          </a:p>
          <a:p>
            <a:r>
              <a:rPr lang="en-US" sz="1700" dirty="0"/>
              <a:t>→ Does not differentiate condition severity, </a:t>
            </a:r>
            <a:r>
              <a:rPr lang="en-US" sz="1700" b="1" dirty="0">
                <a:solidFill>
                  <a:srgbClr val="FF0000"/>
                </a:solidFill>
              </a:rPr>
              <a:t>level does not correlate with mortality</a:t>
            </a:r>
            <a:r>
              <a:rPr lang="en-US" sz="1700" dirty="0"/>
              <a:t> or severity of sepsis</a:t>
            </a:r>
          </a:p>
          <a:p>
            <a:r>
              <a:rPr lang="en-US" sz="1700" dirty="0"/>
              <a:t>→ Non-specific, a number of non-infectious causes (malignancies, autoimmune diseases…)</a:t>
            </a:r>
          </a:p>
        </p:txBody>
      </p:sp>
    </p:spTree>
    <p:extLst>
      <p:ext uri="{BB962C8B-B14F-4D97-AF65-F5344CB8AC3E}">
        <p14:creationId xmlns:p14="http://schemas.microsoft.com/office/powerpoint/2010/main" val="3897652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C9ADD7C0-8F19-4BF6-B3F7-CD0F929F82D3}"/>
              </a:ext>
            </a:extLst>
          </p:cNvPr>
          <p:cNvSpPr>
            <a:spLocks noGrp="1"/>
          </p:cNvSpPr>
          <p:nvPr>
            <p:ph type="sldNum" sz="quarter" idx="12"/>
          </p:nvPr>
        </p:nvSpPr>
        <p:spPr>
          <a:xfrm>
            <a:off x="7086600" y="6492875"/>
            <a:ext cx="2057400" cy="365125"/>
          </a:xfrm>
        </p:spPr>
        <p:txBody>
          <a:bodyPr/>
          <a:lstStyle/>
          <a:p>
            <a:fld id="{B0A6B27B-3844-439A-9777-FCA011CD8388}" type="slidenum">
              <a:rPr lang="cs-CZ" smtClean="0"/>
              <a:pPr/>
              <a:t>15</a:t>
            </a:fld>
            <a:endParaRPr lang="cs-CZ"/>
          </a:p>
        </p:txBody>
      </p:sp>
      <p:sp>
        <p:nvSpPr>
          <p:cNvPr id="5" name="Nadpis 1">
            <a:extLst>
              <a:ext uri="{FF2B5EF4-FFF2-40B4-BE49-F238E27FC236}">
                <a16:creationId xmlns:a16="http://schemas.microsoft.com/office/drawing/2014/main" id="{1B7B5F2D-FA26-417C-A7D5-C49FEED3D989}"/>
              </a:ext>
            </a:extLst>
          </p:cNvPr>
          <p:cNvSpPr>
            <a:spLocks noGrp="1"/>
          </p:cNvSpPr>
          <p:nvPr>
            <p:ph type="title"/>
          </p:nvPr>
        </p:nvSpPr>
        <p:spPr>
          <a:xfrm>
            <a:off x="0" y="1"/>
            <a:ext cx="9144000" cy="782197"/>
          </a:xfrm>
          <a:solidFill>
            <a:srgbClr val="002060"/>
          </a:solidFill>
        </p:spPr>
        <p:txBody>
          <a:bodyPr>
            <a:normAutofit/>
          </a:bodyPr>
          <a:lstStyle/>
          <a:p>
            <a:r>
              <a:rPr lang="en-US" sz="3200" b="1">
                <a:solidFill>
                  <a:srgbClr val="FFFF00"/>
                </a:solidFill>
                <a:latin typeface="Times New Roman" panose="02020603050405020304" pitchFamily="18" charset="0"/>
                <a:cs typeface="Times New Roman" panose="02020603050405020304" pitchFamily="18" charset="0"/>
              </a:rPr>
              <a:t>	Diagnostics – sepsis markers</a:t>
            </a:r>
          </a:p>
        </p:txBody>
      </p:sp>
      <p:pic>
        <p:nvPicPr>
          <p:cNvPr id="7" name="Obrázek 6">
            <a:extLst>
              <a:ext uri="{FF2B5EF4-FFF2-40B4-BE49-F238E27FC236}">
                <a16:creationId xmlns:a16="http://schemas.microsoft.com/office/drawing/2014/main" id="{3D35086C-7A74-4934-B372-C3EB9D00C2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5300" y="31478"/>
            <a:ext cx="719241" cy="719241"/>
          </a:xfrm>
          <a:prstGeom prst="rect">
            <a:avLst/>
          </a:prstGeom>
        </p:spPr>
      </p:pic>
      <p:sp>
        <p:nvSpPr>
          <p:cNvPr id="2" name="TextovéPole 1">
            <a:extLst>
              <a:ext uri="{FF2B5EF4-FFF2-40B4-BE49-F238E27FC236}">
                <a16:creationId xmlns:a16="http://schemas.microsoft.com/office/drawing/2014/main" id="{1F40305E-7D59-4423-97DC-AA602D66899E}"/>
              </a:ext>
            </a:extLst>
          </p:cNvPr>
          <p:cNvSpPr txBox="1"/>
          <p:nvPr/>
        </p:nvSpPr>
        <p:spPr>
          <a:xfrm>
            <a:off x="414788" y="1236879"/>
            <a:ext cx="8314424" cy="4801314"/>
          </a:xfrm>
          <a:prstGeom prst="rect">
            <a:avLst/>
          </a:prstGeom>
          <a:noFill/>
        </p:spPr>
        <p:txBody>
          <a:bodyPr wrap="square" rtlCol="0">
            <a:spAutoFit/>
          </a:bodyPr>
          <a:lstStyle/>
          <a:p>
            <a:r>
              <a:rPr lang="en-US" sz="1700" b="1" u="sng" dirty="0">
                <a:solidFill>
                  <a:srgbClr val="FF0000"/>
                </a:solidFill>
              </a:rPr>
              <a:t>Procalcitonin (</a:t>
            </a:r>
            <a:r>
              <a:rPr lang="en-US" sz="1700" b="1" u="sng" dirty="0" err="1">
                <a:solidFill>
                  <a:srgbClr val="FF0000"/>
                </a:solidFill>
              </a:rPr>
              <a:t>PCT</a:t>
            </a:r>
            <a:r>
              <a:rPr lang="en-US" sz="1700" b="1" u="sng" dirty="0">
                <a:solidFill>
                  <a:srgbClr val="FF0000"/>
                </a:solidFill>
              </a:rPr>
              <a:t>)</a:t>
            </a:r>
          </a:p>
          <a:p>
            <a:r>
              <a:rPr lang="en-US" sz="1700" dirty="0"/>
              <a:t>→ Physiologically produced by thyroid gland C-cells (prohormone of calcitonin),</a:t>
            </a:r>
          </a:p>
          <a:p>
            <a:r>
              <a:rPr lang="en-US" sz="1700" dirty="0"/>
              <a:t>→ In pathological conditions after bacterial toxin (LPS) and cytokine stimulation – </a:t>
            </a:r>
            <a:r>
              <a:rPr lang="en-US" sz="1700" b="1" dirty="0">
                <a:solidFill>
                  <a:srgbClr val="FF0000"/>
                </a:solidFill>
              </a:rPr>
              <a:t>ubiquitous </a:t>
            </a:r>
            <a:r>
              <a:rPr lang="en-US" sz="1700" b="1" dirty="0" err="1">
                <a:solidFill>
                  <a:srgbClr val="FF0000"/>
                </a:solidFill>
              </a:rPr>
              <a:t>PCT</a:t>
            </a:r>
            <a:r>
              <a:rPr lang="en-US" sz="1700" b="1" dirty="0">
                <a:solidFill>
                  <a:srgbClr val="FF0000"/>
                </a:solidFill>
              </a:rPr>
              <a:t> production by many tissues</a:t>
            </a:r>
            <a:r>
              <a:rPr lang="en-US" sz="1700" dirty="0"/>
              <a:t> (adipocytes, muscles, hepatocytes, lungs…)</a:t>
            </a:r>
          </a:p>
          <a:p>
            <a:r>
              <a:rPr lang="en-US" sz="1700" dirty="0"/>
              <a:t>→ Immune response modulator, </a:t>
            </a:r>
            <a:r>
              <a:rPr lang="en-US" sz="1700" b="1" dirty="0">
                <a:solidFill>
                  <a:srgbClr val="FF0000"/>
                </a:solidFill>
              </a:rPr>
              <a:t>chemokine function </a:t>
            </a:r>
            <a:r>
              <a:rPr lang="en-US" sz="1700" dirty="0"/>
              <a:t>(monocytes migration…)</a:t>
            </a:r>
          </a:p>
          <a:p>
            <a:endParaRPr lang="cs-CZ" sz="1700" dirty="0"/>
          </a:p>
          <a:p>
            <a:r>
              <a:rPr lang="en-US" sz="1700" dirty="0"/>
              <a:t>→ Increase after 4 </a:t>
            </a:r>
            <a:r>
              <a:rPr lang="en-US" sz="1700" dirty="0" err="1"/>
              <a:t>hrs</a:t>
            </a:r>
            <a:r>
              <a:rPr lang="en-US" sz="1700" dirty="0"/>
              <a:t>, </a:t>
            </a:r>
            <a:r>
              <a:rPr lang="en-US" sz="1700" b="1" dirty="0">
                <a:solidFill>
                  <a:srgbClr val="FF0000"/>
                </a:solidFill>
              </a:rPr>
              <a:t>maximum in 24 </a:t>
            </a:r>
            <a:r>
              <a:rPr lang="en-US" sz="1700" b="1" dirty="0" err="1">
                <a:solidFill>
                  <a:srgbClr val="FF0000"/>
                </a:solidFill>
              </a:rPr>
              <a:t>hrs</a:t>
            </a:r>
            <a:endParaRPr lang="en-US" sz="1700" b="1" dirty="0">
              <a:solidFill>
                <a:srgbClr val="FF0000"/>
              </a:solidFill>
            </a:endParaRPr>
          </a:p>
          <a:p>
            <a:endParaRPr lang="cs-CZ" sz="1700" dirty="0"/>
          </a:p>
          <a:p>
            <a:r>
              <a:rPr lang="en-US" sz="1700" dirty="0"/>
              <a:t>→ Bacterial infection diagnostics </a:t>
            </a:r>
            <a:r>
              <a:rPr lang="en-US" sz="1700" b="1" dirty="0">
                <a:solidFill>
                  <a:srgbClr val="FF0000"/>
                </a:solidFill>
              </a:rPr>
              <a:t>in immunosuppressed patients (without IS influence)</a:t>
            </a:r>
          </a:p>
          <a:p>
            <a:r>
              <a:rPr lang="en-US" sz="1700" dirty="0"/>
              <a:t>→ Best for </a:t>
            </a:r>
            <a:r>
              <a:rPr lang="en-US" sz="1700" b="1" dirty="0">
                <a:solidFill>
                  <a:srgbClr val="FF0000"/>
                </a:solidFill>
              </a:rPr>
              <a:t>infectious and non-infectious SIRS differentiation</a:t>
            </a:r>
            <a:r>
              <a:rPr lang="en-US" sz="1700" dirty="0"/>
              <a:t>, etiology of fevers of unknown origin</a:t>
            </a:r>
          </a:p>
          <a:p>
            <a:r>
              <a:rPr lang="en-US" sz="1700" dirty="0"/>
              <a:t>→ Therapy monitoring – ATB effect, de-escalation</a:t>
            </a:r>
          </a:p>
          <a:p>
            <a:r>
              <a:rPr lang="en-US" sz="1700" dirty="0"/>
              <a:t>→ Early identification of infectious complications in the critically ill</a:t>
            </a:r>
          </a:p>
          <a:p>
            <a:endParaRPr lang="cs-CZ" sz="1700" dirty="0"/>
          </a:p>
          <a:p>
            <a:r>
              <a:rPr lang="en-US" sz="1700" dirty="0"/>
              <a:t>→ Many </a:t>
            </a:r>
            <a:r>
              <a:rPr lang="en-US" sz="1700" b="1" dirty="0">
                <a:solidFill>
                  <a:srgbClr val="FF0000"/>
                </a:solidFill>
              </a:rPr>
              <a:t>non-infectious </a:t>
            </a:r>
            <a:r>
              <a:rPr lang="en-US" sz="1700" b="1" dirty="0" err="1">
                <a:solidFill>
                  <a:srgbClr val="FF0000"/>
                </a:solidFill>
              </a:rPr>
              <a:t>PCT</a:t>
            </a:r>
            <a:r>
              <a:rPr lang="en-US" sz="1700" b="1" dirty="0">
                <a:solidFill>
                  <a:srgbClr val="FF0000"/>
                </a:solidFill>
              </a:rPr>
              <a:t> elevation causes</a:t>
            </a:r>
            <a:r>
              <a:rPr lang="en-US" sz="1700" dirty="0"/>
              <a:t> are known to-date:</a:t>
            </a:r>
            <a:br>
              <a:rPr lang="en-US" sz="1700" dirty="0"/>
            </a:br>
            <a:endParaRPr lang="en-US" sz="1700" dirty="0"/>
          </a:p>
          <a:p>
            <a:pPr marL="285750" indent="-285750">
              <a:buFont typeface="Arial" panose="020B0604020202020204" pitchFamily="34" charset="0"/>
              <a:buChar char="•"/>
            </a:pPr>
            <a:r>
              <a:rPr lang="en-US" sz="1700" dirty="0"/>
              <a:t>Medullar carcinoma, C-cell carcinoma, heat stroke, polytrauma, cardiogenic shock, </a:t>
            </a:r>
            <a:r>
              <a:rPr lang="en-US" sz="1700" dirty="0" err="1"/>
              <a:t>CPCR</a:t>
            </a:r>
            <a:endParaRPr lang="en-US" sz="1700" dirty="0"/>
          </a:p>
          <a:p>
            <a:pPr marL="285750" indent="-285750">
              <a:buFont typeface="Arial" panose="020B0604020202020204" pitchFamily="34" charset="0"/>
              <a:buChar char="•"/>
            </a:pPr>
            <a:r>
              <a:rPr lang="en-US" sz="1700" b="1" dirty="0">
                <a:solidFill>
                  <a:srgbClr val="FF0000"/>
                </a:solidFill>
              </a:rPr>
              <a:t>Physiological elevation in the first days of life </a:t>
            </a:r>
            <a:r>
              <a:rPr lang="en-US" sz="1700" dirty="0"/>
              <a:t>(not suitable for neonatal infections)</a:t>
            </a:r>
          </a:p>
        </p:txBody>
      </p:sp>
    </p:spTree>
    <p:extLst>
      <p:ext uri="{BB962C8B-B14F-4D97-AF65-F5344CB8AC3E}">
        <p14:creationId xmlns:p14="http://schemas.microsoft.com/office/powerpoint/2010/main" val="1066754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C9ADD7C0-8F19-4BF6-B3F7-CD0F929F82D3}"/>
              </a:ext>
            </a:extLst>
          </p:cNvPr>
          <p:cNvSpPr>
            <a:spLocks noGrp="1"/>
          </p:cNvSpPr>
          <p:nvPr>
            <p:ph type="sldNum" sz="quarter" idx="12"/>
          </p:nvPr>
        </p:nvSpPr>
        <p:spPr>
          <a:xfrm>
            <a:off x="7086600" y="6492875"/>
            <a:ext cx="2057400" cy="365125"/>
          </a:xfrm>
        </p:spPr>
        <p:txBody>
          <a:bodyPr/>
          <a:lstStyle/>
          <a:p>
            <a:fld id="{B0A6B27B-3844-439A-9777-FCA011CD8388}" type="slidenum">
              <a:rPr lang="cs-CZ" smtClean="0"/>
              <a:pPr/>
              <a:t>16</a:t>
            </a:fld>
            <a:endParaRPr lang="cs-CZ"/>
          </a:p>
        </p:txBody>
      </p:sp>
      <p:sp>
        <p:nvSpPr>
          <p:cNvPr id="5" name="Nadpis 1">
            <a:extLst>
              <a:ext uri="{FF2B5EF4-FFF2-40B4-BE49-F238E27FC236}">
                <a16:creationId xmlns:a16="http://schemas.microsoft.com/office/drawing/2014/main" id="{1B7B5F2D-FA26-417C-A7D5-C49FEED3D989}"/>
              </a:ext>
            </a:extLst>
          </p:cNvPr>
          <p:cNvSpPr>
            <a:spLocks noGrp="1"/>
          </p:cNvSpPr>
          <p:nvPr>
            <p:ph type="title"/>
          </p:nvPr>
        </p:nvSpPr>
        <p:spPr>
          <a:xfrm>
            <a:off x="0" y="1"/>
            <a:ext cx="9144000" cy="782197"/>
          </a:xfrm>
          <a:solidFill>
            <a:srgbClr val="002060"/>
          </a:solidFill>
        </p:spPr>
        <p:txBody>
          <a:bodyPr>
            <a:normAutofit/>
          </a:bodyPr>
          <a:lstStyle/>
          <a:p>
            <a:r>
              <a:rPr lang="en-US" sz="3200" b="1">
                <a:solidFill>
                  <a:srgbClr val="FFFF00"/>
                </a:solidFill>
                <a:latin typeface="Times New Roman" panose="02020603050405020304" pitchFamily="18" charset="0"/>
                <a:cs typeface="Times New Roman" panose="02020603050405020304" pitchFamily="18" charset="0"/>
              </a:rPr>
              <a:t>	Diagnostics – sepsis markers</a:t>
            </a:r>
          </a:p>
        </p:txBody>
      </p:sp>
      <p:pic>
        <p:nvPicPr>
          <p:cNvPr id="7" name="Obrázek 6">
            <a:extLst>
              <a:ext uri="{FF2B5EF4-FFF2-40B4-BE49-F238E27FC236}">
                <a16:creationId xmlns:a16="http://schemas.microsoft.com/office/drawing/2014/main" id="{3D35086C-7A74-4934-B372-C3EB9D00C2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5300" y="31478"/>
            <a:ext cx="719241" cy="719241"/>
          </a:xfrm>
          <a:prstGeom prst="rect">
            <a:avLst/>
          </a:prstGeom>
        </p:spPr>
      </p:pic>
      <p:sp>
        <p:nvSpPr>
          <p:cNvPr id="6" name="TextovéPole 5">
            <a:extLst>
              <a:ext uri="{FF2B5EF4-FFF2-40B4-BE49-F238E27FC236}">
                <a16:creationId xmlns:a16="http://schemas.microsoft.com/office/drawing/2014/main" id="{BF873972-2E79-4885-AD69-167E63CAFC1E}"/>
              </a:ext>
            </a:extLst>
          </p:cNvPr>
          <p:cNvSpPr txBox="1"/>
          <p:nvPr/>
        </p:nvSpPr>
        <p:spPr>
          <a:xfrm>
            <a:off x="520117" y="879860"/>
            <a:ext cx="8314424" cy="2708434"/>
          </a:xfrm>
          <a:prstGeom prst="rect">
            <a:avLst/>
          </a:prstGeom>
          <a:noFill/>
        </p:spPr>
        <p:txBody>
          <a:bodyPr wrap="square" rtlCol="0">
            <a:spAutoFit/>
          </a:bodyPr>
          <a:lstStyle/>
          <a:p>
            <a:r>
              <a:rPr lang="en-US" sz="1700" b="1" u="sng" dirty="0" err="1">
                <a:solidFill>
                  <a:srgbClr val="FF0000"/>
                </a:solidFill>
              </a:rPr>
              <a:t>Presepsin</a:t>
            </a:r>
            <a:r>
              <a:rPr lang="en-US" sz="1700" b="1" u="sng" dirty="0">
                <a:solidFill>
                  <a:srgbClr val="FF0000"/>
                </a:solidFill>
              </a:rPr>
              <a:t> (</a:t>
            </a:r>
            <a:r>
              <a:rPr lang="en-US" sz="1700" b="1" u="sng" dirty="0" err="1">
                <a:solidFill>
                  <a:srgbClr val="FF0000"/>
                </a:solidFill>
              </a:rPr>
              <a:t>PSEP</a:t>
            </a:r>
            <a:r>
              <a:rPr lang="en-US" sz="1700" b="1" u="sng" dirty="0">
                <a:solidFill>
                  <a:srgbClr val="FF0000"/>
                </a:solidFill>
              </a:rPr>
              <a:t>)</a:t>
            </a:r>
          </a:p>
          <a:p>
            <a:r>
              <a:rPr lang="en-US" sz="1700" dirty="0"/>
              <a:t>→ sCD14-ST, a free glycoprotein fragment expressed on monocytes and macrophages</a:t>
            </a:r>
          </a:p>
          <a:p>
            <a:r>
              <a:rPr lang="en-US" sz="1700" dirty="0"/>
              <a:t>→ </a:t>
            </a:r>
            <a:r>
              <a:rPr lang="en-US" sz="1700" b="1" dirty="0">
                <a:solidFill>
                  <a:srgbClr val="FF0000"/>
                </a:solidFill>
              </a:rPr>
              <a:t>CD14 receptor </a:t>
            </a:r>
            <a:r>
              <a:rPr lang="en-US" sz="1700" dirty="0"/>
              <a:t>– interaction with bacterial surface structures after binding of CD14 to bacterial LPS complex → activation of intracellular inflammatory response.</a:t>
            </a:r>
          </a:p>
          <a:p>
            <a:r>
              <a:rPr lang="en-US" sz="1700" dirty="0"/>
              <a:t>→ Cleaving CD14 (lysosomal enzymes, Cathepsin) → soluble fragment = </a:t>
            </a:r>
            <a:r>
              <a:rPr lang="en-US" sz="1700" dirty="0" err="1"/>
              <a:t>presepsin</a:t>
            </a:r>
            <a:endParaRPr lang="en-US" sz="1700" dirty="0"/>
          </a:p>
          <a:p>
            <a:endParaRPr lang="cs-CZ" sz="1700" dirty="0"/>
          </a:p>
          <a:p>
            <a:r>
              <a:rPr lang="en-US" sz="1700" dirty="0"/>
              <a:t>→ Diagnostic </a:t>
            </a:r>
            <a:r>
              <a:rPr lang="en-US" sz="1700" b="1" dirty="0">
                <a:solidFill>
                  <a:srgbClr val="FF3300"/>
                </a:solidFill>
              </a:rPr>
              <a:t>marker of sepsis severity</a:t>
            </a:r>
            <a:r>
              <a:rPr lang="en-US" sz="1700" dirty="0"/>
              <a:t>, mortality predictor in septic patients</a:t>
            </a:r>
          </a:p>
          <a:p>
            <a:r>
              <a:rPr lang="en-US" sz="1700" dirty="0"/>
              <a:t>→ Elevation in bacterial infections sooner than CRP and </a:t>
            </a:r>
            <a:r>
              <a:rPr lang="en-US" sz="1700" dirty="0" err="1"/>
              <a:t>PCT</a:t>
            </a:r>
            <a:r>
              <a:rPr lang="en-US" sz="1700" dirty="0"/>
              <a:t>, </a:t>
            </a:r>
            <a:r>
              <a:rPr lang="en-US" sz="1700" b="1" dirty="0">
                <a:solidFill>
                  <a:srgbClr val="FF3300"/>
                </a:solidFill>
              </a:rPr>
              <a:t>no influence of IS medication</a:t>
            </a:r>
          </a:p>
          <a:p>
            <a:r>
              <a:rPr lang="en-US" sz="1700" dirty="0"/>
              <a:t>→ Sepsis monitoring, alternative to </a:t>
            </a:r>
            <a:r>
              <a:rPr lang="en-US" sz="1700" dirty="0" err="1"/>
              <a:t>PCT</a:t>
            </a:r>
            <a:r>
              <a:rPr lang="en-US" sz="1700" dirty="0"/>
              <a:t>, diagnostics  with </a:t>
            </a:r>
            <a:r>
              <a:rPr lang="en-US" sz="1700" dirty="0" err="1"/>
              <a:t>POCT</a:t>
            </a:r>
            <a:r>
              <a:rPr lang="en-US" sz="1700" dirty="0"/>
              <a:t> (outpatient)</a:t>
            </a:r>
          </a:p>
          <a:p>
            <a:r>
              <a:rPr lang="en-US" sz="1700" dirty="0"/>
              <a:t>→ Highly sensitive </a:t>
            </a:r>
            <a:r>
              <a:rPr lang="en-US" sz="1700" b="1" dirty="0">
                <a:solidFill>
                  <a:srgbClr val="FF3300"/>
                </a:solidFill>
              </a:rPr>
              <a:t>postoperative infection marker </a:t>
            </a:r>
            <a:r>
              <a:rPr lang="en-US" sz="1700" dirty="0"/>
              <a:t>(others ↑ in reaction to the procedure)</a:t>
            </a:r>
          </a:p>
        </p:txBody>
      </p:sp>
      <p:pic>
        <p:nvPicPr>
          <p:cNvPr id="9" name="Obrázek 8" descr="Obsah obrázku snímek obrazovky&#10;&#10;Popis byl vytvořen automaticky">
            <a:extLst>
              <a:ext uri="{FF2B5EF4-FFF2-40B4-BE49-F238E27FC236}">
                <a16:creationId xmlns:a16="http://schemas.microsoft.com/office/drawing/2014/main" id="{D8DC2FE3-46E8-445C-A8E3-DF08D352F8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459" y="3773661"/>
            <a:ext cx="4072057" cy="2985060"/>
          </a:xfrm>
          <a:prstGeom prst="rect">
            <a:avLst/>
          </a:prstGeom>
        </p:spPr>
      </p:pic>
      <p:pic>
        <p:nvPicPr>
          <p:cNvPr id="11" name="Obrázek 10" descr="Obsah obrázku text, mapa&#10;&#10;Popis byl vytvořen automaticky">
            <a:extLst>
              <a:ext uri="{FF2B5EF4-FFF2-40B4-BE49-F238E27FC236}">
                <a16:creationId xmlns:a16="http://schemas.microsoft.com/office/drawing/2014/main" id="{F22780D8-9FCF-4797-97CE-07C4258950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1161" y="3773214"/>
            <a:ext cx="3943759" cy="2985507"/>
          </a:xfrm>
          <a:prstGeom prst="rect">
            <a:avLst/>
          </a:prstGeom>
        </p:spPr>
      </p:pic>
    </p:spTree>
    <p:extLst>
      <p:ext uri="{BB962C8B-B14F-4D97-AF65-F5344CB8AC3E}">
        <p14:creationId xmlns:p14="http://schemas.microsoft.com/office/powerpoint/2010/main" val="1622235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C9ADD7C0-8F19-4BF6-B3F7-CD0F929F82D3}"/>
              </a:ext>
            </a:extLst>
          </p:cNvPr>
          <p:cNvSpPr>
            <a:spLocks noGrp="1"/>
          </p:cNvSpPr>
          <p:nvPr>
            <p:ph type="sldNum" sz="quarter" idx="12"/>
          </p:nvPr>
        </p:nvSpPr>
        <p:spPr>
          <a:xfrm>
            <a:off x="7086600" y="6492875"/>
            <a:ext cx="2057400" cy="365125"/>
          </a:xfrm>
        </p:spPr>
        <p:txBody>
          <a:bodyPr/>
          <a:lstStyle/>
          <a:p>
            <a:fld id="{B0A6B27B-3844-439A-9777-FCA011CD8388}" type="slidenum">
              <a:rPr lang="cs-CZ" smtClean="0"/>
              <a:pPr/>
              <a:t>17</a:t>
            </a:fld>
            <a:endParaRPr lang="cs-CZ"/>
          </a:p>
        </p:txBody>
      </p:sp>
      <p:sp>
        <p:nvSpPr>
          <p:cNvPr id="5" name="Nadpis 1">
            <a:extLst>
              <a:ext uri="{FF2B5EF4-FFF2-40B4-BE49-F238E27FC236}">
                <a16:creationId xmlns:a16="http://schemas.microsoft.com/office/drawing/2014/main" id="{1B7B5F2D-FA26-417C-A7D5-C49FEED3D989}"/>
              </a:ext>
            </a:extLst>
          </p:cNvPr>
          <p:cNvSpPr>
            <a:spLocks noGrp="1"/>
          </p:cNvSpPr>
          <p:nvPr>
            <p:ph type="title"/>
          </p:nvPr>
        </p:nvSpPr>
        <p:spPr>
          <a:xfrm>
            <a:off x="0" y="1"/>
            <a:ext cx="9144000" cy="782197"/>
          </a:xfrm>
          <a:solidFill>
            <a:srgbClr val="002060"/>
          </a:solidFill>
        </p:spPr>
        <p:txBody>
          <a:bodyPr>
            <a:normAutofit/>
          </a:bodyPr>
          <a:lstStyle/>
          <a:p>
            <a:r>
              <a:rPr lang="en-US" sz="3200" b="1">
                <a:solidFill>
                  <a:srgbClr val="FFFF00"/>
                </a:solidFill>
                <a:latin typeface="Times New Roman" panose="02020603050405020304" pitchFamily="18" charset="0"/>
                <a:cs typeface="Times New Roman" panose="02020603050405020304" pitchFamily="18" charset="0"/>
              </a:rPr>
              <a:t>	Diagnostics – sepsis markers</a:t>
            </a:r>
          </a:p>
        </p:txBody>
      </p:sp>
      <p:pic>
        <p:nvPicPr>
          <p:cNvPr id="7" name="Obrázek 6">
            <a:extLst>
              <a:ext uri="{FF2B5EF4-FFF2-40B4-BE49-F238E27FC236}">
                <a16:creationId xmlns:a16="http://schemas.microsoft.com/office/drawing/2014/main" id="{3D35086C-7A74-4934-B372-C3EB9D00C2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5300" y="31478"/>
            <a:ext cx="719241" cy="719241"/>
          </a:xfrm>
          <a:prstGeom prst="rect">
            <a:avLst/>
          </a:prstGeom>
        </p:spPr>
      </p:pic>
      <p:pic>
        <p:nvPicPr>
          <p:cNvPr id="6" name="Obrázek 5" descr="Obsah obrázku text, mapa&#10;&#10;Popis byl vytvořen automaticky">
            <a:extLst>
              <a:ext uri="{FF2B5EF4-FFF2-40B4-BE49-F238E27FC236}">
                <a16:creationId xmlns:a16="http://schemas.microsoft.com/office/drawing/2014/main" id="{4BB21D06-B41A-41B5-9D9E-F182A1C1D6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50" y="921607"/>
            <a:ext cx="8115300" cy="5841001"/>
          </a:xfrm>
          <a:prstGeom prst="rect">
            <a:avLst/>
          </a:prstGeom>
        </p:spPr>
      </p:pic>
    </p:spTree>
    <p:extLst>
      <p:ext uri="{BB962C8B-B14F-4D97-AF65-F5344CB8AC3E}">
        <p14:creationId xmlns:p14="http://schemas.microsoft.com/office/powerpoint/2010/main" val="571082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C9ADD7C0-8F19-4BF6-B3F7-CD0F929F82D3}"/>
              </a:ext>
            </a:extLst>
          </p:cNvPr>
          <p:cNvSpPr>
            <a:spLocks noGrp="1"/>
          </p:cNvSpPr>
          <p:nvPr>
            <p:ph type="sldNum" sz="quarter" idx="12"/>
          </p:nvPr>
        </p:nvSpPr>
        <p:spPr>
          <a:xfrm>
            <a:off x="7086600" y="6492875"/>
            <a:ext cx="2057400" cy="365125"/>
          </a:xfrm>
        </p:spPr>
        <p:txBody>
          <a:bodyPr/>
          <a:lstStyle/>
          <a:p>
            <a:fld id="{B0A6B27B-3844-439A-9777-FCA011CD8388}" type="slidenum">
              <a:rPr lang="cs-CZ" smtClean="0"/>
              <a:pPr/>
              <a:t>18</a:t>
            </a:fld>
            <a:endParaRPr lang="cs-CZ"/>
          </a:p>
        </p:txBody>
      </p:sp>
      <p:sp>
        <p:nvSpPr>
          <p:cNvPr id="5" name="Nadpis 1">
            <a:extLst>
              <a:ext uri="{FF2B5EF4-FFF2-40B4-BE49-F238E27FC236}">
                <a16:creationId xmlns:a16="http://schemas.microsoft.com/office/drawing/2014/main" id="{1B7B5F2D-FA26-417C-A7D5-C49FEED3D989}"/>
              </a:ext>
            </a:extLst>
          </p:cNvPr>
          <p:cNvSpPr>
            <a:spLocks noGrp="1"/>
          </p:cNvSpPr>
          <p:nvPr>
            <p:ph type="title"/>
          </p:nvPr>
        </p:nvSpPr>
        <p:spPr>
          <a:xfrm>
            <a:off x="0" y="1"/>
            <a:ext cx="9144000" cy="782197"/>
          </a:xfrm>
          <a:solidFill>
            <a:srgbClr val="002060"/>
          </a:solidFill>
        </p:spPr>
        <p:txBody>
          <a:bodyPr>
            <a:normAutofit/>
          </a:bodyPr>
          <a:lstStyle/>
          <a:p>
            <a:r>
              <a:rPr lang="en-US" sz="3200" b="1">
                <a:solidFill>
                  <a:srgbClr val="FFFF00"/>
                </a:solidFill>
                <a:latin typeface="Times New Roman" panose="02020603050405020304" pitchFamily="18" charset="0"/>
                <a:cs typeface="Times New Roman" panose="02020603050405020304" pitchFamily="18" charset="0"/>
              </a:rPr>
              <a:t>	Diagnostics – microbiology</a:t>
            </a:r>
          </a:p>
        </p:txBody>
      </p:sp>
      <p:pic>
        <p:nvPicPr>
          <p:cNvPr id="7" name="Obrázek 6">
            <a:extLst>
              <a:ext uri="{FF2B5EF4-FFF2-40B4-BE49-F238E27FC236}">
                <a16:creationId xmlns:a16="http://schemas.microsoft.com/office/drawing/2014/main" id="{3D35086C-7A74-4934-B372-C3EB9D00C2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5300" y="31478"/>
            <a:ext cx="719241" cy="719241"/>
          </a:xfrm>
          <a:prstGeom prst="rect">
            <a:avLst/>
          </a:prstGeom>
        </p:spPr>
      </p:pic>
      <p:sp>
        <p:nvSpPr>
          <p:cNvPr id="2" name="TextovéPole 1">
            <a:extLst>
              <a:ext uri="{FF2B5EF4-FFF2-40B4-BE49-F238E27FC236}">
                <a16:creationId xmlns:a16="http://schemas.microsoft.com/office/drawing/2014/main" id="{66FC6A38-76F4-456A-A781-93D0D23386B4}"/>
              </a:ext>
            </a:extLst>
          </p:cNvPr>
          <p:cNvSpPr txBox="1"/>
          <p:nvPr/>
        </p:nvSpPr>
        <p:spPr>
          <a:xfrm>
            <a:off x="342900" y="1182437"/>
            <a:ext cx="8572500" cy="5153206"/>
          </a:xfrm>
          <a:prstGeom prst="rect">
            <a:avLst/>
          </a:prstGeom>
          <a:noFill/>
        </p:spPr>
        <p:txBody>
          <a:bodyPr wrap="square" rtlCol="0">
            <a:spAutoFit/>
          </a:bodyPr>
          <a:lstStyle/>
          <a:p>
            <a:pPr>
              <a:lnSpc>
                <a:spcPct val="150000"/>
              </a:lnSpc>
            </a:pPr>
            <a:r>
              <a:rPr lang="en-US" sz="1700" b="1" u="sng" dirty="0"/>
              <a:t>Microbiological screening</a:t>
            </a:r>
          </a:p>
          <a:p>
            <a:pPr>
              <a:lnSpc>
                <a:spcPct val="150000"/>
              </a:lnSpc>
            </a:pPr>
            <a:r>
              <a:rPr lang="en-US" sz="1700" dirty="0"/>
              <a:t>1) Hemoculture – always when sepsis is suspected </a:t>
            </a:r>
            <a:r>
              <a:rPr lang="en-US" sz="1700" b="1" dirty="0">
                <a:solidFill>
                  <a:srgbClr val="FF0000"/>
                </a:solidFill>
              </a:rPr>
              <a:t>(not done in about 1/3 of </a:t>
            </a:r>
            <a:r>
              <a:rPr lang="en-US" sz="1700" b="1" dirty="0" err="1">
                <a:solidFill>
                  <a:srgbClr val="FF0000"/>
                </a:solidFill>
              </a:rPr>
              <a:t>sepses</a:t>
            </a:r>
            <a:r>
              <a:rPr lang="en-US" sz="1700" b="1" dirty="0">
                <a:solidFill>
                  <a:srgbClr val="FF0000"/>
                </a:solidFill>
              </a:rPr>
              <a:t>!)</a:t>
            </a:r>
          </a:p>
          <a:p>
            <a:pPr>
              <a:lnSpc>
                <a:spcPct val="150000"/>
              </a:lnSpc>
            </a:pPr>
            <a:r>
              <a:rPr lang="en-US" sz="1700" dirty="0"/>
              <a:t>2) Further biological material → based on </a:t>
            </a:r>
            <a:r>
              <a:rPr lang="en-US" sz="1700" b="1" dirty="0">
                <a:solidFill>
                  <a:srgbClr val="FF0000"/>
                </a:solidFill>
              </a:rPr>
              <a:t>clinical finding </a:t>
            </a:r>
            <a:r>
              <a:rPr lang="en-US" sz="1700" dirty="0"/>
              <a:t> (presumed origin)</a:t>
            </a:r>
          </a:p>
          <a:p>
            <a:pPr>
              <a:lnSpc>
                <a:spcPct val="150000"/>
              </a:lnSpc>
            </a:pPr>
            <a:r>
              <a:rPr lang="en-US" sz="1700" dirty="0"/>
              <a:t>→</a:t>
            </a:r>
            <a:r>
              <a:rPr lang="en-US" sz="1700" b="1" dirty="0"/>
              <a:t> Airway infection: </a:t>
            </a:r>
            <a:r>
              <a:rPr lang="en-US" sz="1700" dirty="0"/>
              <a:t>sputum, endotracheal aspirate, BAL fluid, </a:t>
            </a:r>
            <a:r>
              <a:rPr lang="en-US" sz="1700" i="1" dirty="0"/>
              <a:t>Pneumococcus</a:t>
            </a:r>
            <a:r>
              <a:rPr lang="en-US" sz="1700" dirty="0"/>
              <a:t> and </a:t>
            </a:r>
            <a:r>
              <a:rPr lang="en-US" sz="1700" i="1" dirty="0"/>
              <a:t>Legionella</a:t>
            </a:r>
            <a:r>
              <a:rPr lang="en-US" sz="1700" dirty="0"/>
              <a:t> Ag</a:t>
            </a:r>
          </a:p>
          <a:p>
            <a:pPr>
              <a:lnSpc>
                <a:spcPct val="150000"/>
              </a:lnSpc>
            </a:pPr>
            <a:r>
              <a:rPr lang="en-US" sz="1700" dirty="0"/>
              <a:t>→</a:t>
            </a:r>
            <a:r>
              <a:rPr lang="en-US" sz="1700" b="1" dirty="0"/>
              <a:t> </a:t>
            </a:r>
            <a:r>
              <a:rPr lang="en-US" sz="1700" b="1" dirty="0" err="1"/>
              <a:t>UTI</a:t>
            </a:r>
            <a:r>
              <a:rPr lang="en-US" sz="1700" b="1" dirty="0"/>
              <a:t>: </a:t>
            </a:r>
            <a:r>
              <a:rPr lang="en-US" sz="1700" dirty="0"/>
              <a:t>mid-stream urine, urinary catheter sample, nephrostomy</a:t>
            </a:r>
          </a:p>
          <a:p>
            <a:pPr>
              <a:lnSpc>
                <a:spcPct val="150000"/>
              </a:lnSpc>
            </a:pPr>
            <a:r>
              <a:rPr lang="en-US" sz="1700" dirty="0"/>
              <a:t>→</a:t>
            </a:r>
            <a:r>
              <a:rPr lang="en-US" sz="1700" b="1" dirty="0"/>
              <a:t> </a:t>
            </a:r>
            <a:r>
              <a:rPr lang="en-US" sz="1700" b="1" dirty="0" err="1"/>
              <a:t>Neuroinfection</a:t>
            </a:r>
            <a:r>
              <a:rPr lang="en-US" sz="1700" b="1" dirty="0"/>
              <a:t>: </a:t>
            </a:r>
            <a:r>
              <a:rPr lang="en-US" sz="1700" dirty="0"/>
              <a:t>CSF collection (cytology, biochemistry, cultivation, PCR)</a:t>
            </a:r>
          </a:p>
          <a:p>
            <a:pPr>
              <a:lnSpc>
                <a:spcPct val="150000"/>
              </a:lnSpc>
            </a:pPr>
            <a:r>
              <a:rPr lang="en-US" sz="1700" dirty="0"/>
              <a:t>→</a:t>
            </a:r>
            <a:r>
              <a:rPr lang="en-US" sz="1700" b="1" dirty="0"/>
              <a:t> Diarrhea: </a:t>
            </a:r>
            <a:r>
              <a:rPr lang="en-US" sz="1700" dirty="0"/>
              <a:t>stool for obligatory intestinal pathogens, </a:t>
            </a:r>
            <a:r>
              <a:rPr lang="en-US" sz="1700" i="1" dirty="0"/>
              <a:t>C. difficile</a:t>
            </a:r>
            <a:r>
              <a:rPr lang="en-US" sz="1700" dirty="0"/>
              <a:t> toxins</a:t>
            </a:r>
          </a:p>
          <a:p>
            <a:pPr>
              <a:lnSpc>
                <a:spcPct val="150000"/>
              </a:lnSpc>
            </a:pPr>
            <a:r>
              <a:rPr lang="en-US" sz="1700" dirty="0"/>
              <a:t>→ </a:t>
            </a:r>
            <a:r>
              <a:rPr lang="en-US" sz="1700" b="1" dirty="0"/>
              <a:t>For deep infections</a:t>
            </a:r>
            <a:r>
              <a:rPr lang="en-US" sz="1700" dirty="0"/>
              <a:t>/collections: percutaneous aspiration (</a:t>
            </a:r>
            <a:r>
              <a:rPr lang="en-US" sz="1700" dirty="0" err="1"/>
              <a:t>centesis</a:t>
            </a:r>
            <a:r>
              <a:rPr lang="en-US" sz="1700" dirty="0"/>
              <a:t>)</a:t>
            </a:r>
          </a:p>
          <a:p>
            <a:pPr>
              <a:lnSpc>
                <a:spcPct val="150000"/>
              </a:lnSpc>
            </a:pPr>
            <a:r>
              <a:rPr lang="en-US" sz="1700" dirty="0"/>
              <a:t>→ </a:t>
            </a:r>
            <a:r>
              <a:rPr lang="en-US" sz="1700" b="1" dirty="0"/>
              <a:t>During surgical drainage</a:t>
            </a:r>
            <a:r>
              <a:rPr lang="en-US" sz="1700" dirty="0"/>
              <a:t>/procedure: always </a:t>
            </a:r>
            <a:r>
              <a:rPr lang="en-US" sz="1700" b="1" dirty="0">
                <a:solidFill>
                  <a:srgbClr val="FF0000"/>
                </a:solidFill>
              </a:rPr>
              <a:t>fluid material </a:t>
            </a:r>
            <a:r>
              <a:rPr lang="en-US" sz="1700" dirty="0"/>
              <a:t>(+ microscopy)</a:t>
            </a:r>
          </a:p>
          <a:p>
            <a:pPr>
              <a:lnSpc>
                <a:spcPct val="150000"/>
              </a:lnSpc>
            </a:pPr>
            <a:r>
              <a:rPr lang="en-US" sz="1700" dirty="0"/>
              <a:t>(Swabs for epidemiological purposes (throat, nose, perineum) – MDR colonization)</a:t>
            </a:r>
            <a:br>
              <a:rPr lang="en-US" sz="1700" dirty="0"/>
            </a:br>
            <a:endParaRPr lang="en-US" sz="1700" dirty="0"/>
          </a:p>
          <a:p>
            <a:pPr>
              <a:lnSpc>
                <a:spcPct val="150000"/>
              </a:lnSpc>
            </a:pPr>
            <a:r>
              <a:rPr lang="en-US" sz="1700" dirty="0"/>
              <a:t>Besides cultivation – possible rapid detection of multiple pathogens by means of PCR, including </a:t>
            </a:r>
            <a:r>
              <a:rPr lang="en-US" sz="1700" b="1" dirty="0">
                <a:solidFill>
                  <a:srgbClr val="FF0000"/>
                </a:solidFill>
              </a:rPr>
              <a:t>pan-bacterial</a:t>
            </a:r>
            <a:r>
              <a:rPr lang="en-US" sz="1700" dirty="0"/>
              <a:t> and pan-mycotic diagnostics (16S-rRNA)</a:t>
            </a:r>
          </a:p>
        </p:txBody>
      </p:sp>
    </p:spTree>
    <p:extLst>
      <p:ext uri="{BB962C8B-B14F-4D97-AF65-F5344CB8AC3E}">
        <p14:creationId xmlns:p14="http://schemas.microsoft.com/office/powerpoint/2010/main" val="4140834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C9ADD7C0-8F19-4BF6-B3F7-CD0F929F82D3}"/>
              </a:ext>
            </a:extLst>
          </p:cNvPr>
          <p:cNvSpPr>
            <a:spLocks noGrp="1"/>
          </p:cNvSpPr>
          <p:nvPr>
            <p:ph type="sldNum" sz="quarter" idx="12"/>
          </p:nvPr>
        </p:nvSpPr>
        <p:spPr>
          <a:xfrm>
            <a:off x="7086600" y="6492875"/>
            <a:ext cx="2057400" cy="365125"/>
          </a:xfrm>
        </p:spPr>
        <p:txBody>
          <a:bodyPr/>
          <a:lstStyle/>
          <a:p>
            <a:fld id="{B0A6B27B-3844-439A-9777-FCA011CD8388}" type="slidenum">
              <a:rPr lang="cs-CZ" smtClean="0"/>
              <a:pPr/>
              <a:t>19</a:t>
            </a:fld>
            <a:endParaRPr lang="cs-CZ"/>
          </a:p>
        </p:txBody>
      </p:sp>
      <p:sp>
        <p:nvSpPr>
          <p:cNvPr id="5" name="Nadpis 1">
            <a:extLst>
              <a:ext uri="{FF2B5EF4-FFF2-40B4-BE49-F238E27FC236}">
                <a16:creationId xmlns:a16="http://schemas.microsoft.com/office/drawing/2014/main" id="{1B7B5F2D-FA26-417C-A7D5-C49FEED3D989}"/>
              </a:ext>
            </a:extLst>
          </p:cNvPr>
          <p:cNvSpPr>
            <a:spLocks noGrp="1"/>
          </p:cNvSpPr>
          <p:nvPr>
            <p:ph type="title"/>
          </p:nvPr>
        </p:nvSpPr>
        <p:spPr>
          <a:xfrm>
            <a:off x="0" y="1"/>
            <a:ext cx="9144000" cy="782197"/>
          </a:xfrm>
          <a:solidFill>
            <a:srgbClr val="002060"/>
          </a:solidFill>
        </p:spPr>
        <p:txBody>
          <a:bodyPr>
            <a:normAutofit/>
          </a:bodyPr>
          <a:lstStyle/>
          <a:p>
            <a:r>
              <a:rPr lang="en-US" sz="3200" b="1">
                <a:solidFill>
                  <a:srgbClr val="FFFF00"/>
                </a:solidFill>
                <a:latin typeface="Times New Roman" panose="02020603050405020304" pitchFamily="18" charset="0"/>
                <a:cs typeface="Times New Roman" panose="02020603050405020304" pitchFamily="18" charset="0"/>
              </a:rPr>
              <a:t>	Diagnostics – microbiology</a:t>
            </a:r>
          </a:p>
        </p:txBody>
      </p:sp>
      <p:pic>
        <p:nvPicPr>
          <p:cNvPr id="7" name="Obrázek 6">
            <a:extLst>
              <a:ext uri="{FF2B5EF4-FFF2-40B4-BE49-F238E27FC236}">
                <a16:creationId xmlns:a16="http://schemas.microsoft.com/office/drawing/2014/main" id="{3D35086C-7A74-4934-B372-C3EB9D00C2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5300" y="31478"/>
            <a:ext cx="719241" cy="719241"/>
          </a:xfrm>
          <a:prstGeom prst="rect">
            <a:avLst/>
          </a:prstGeom>
        </p:spPr>
      </p:pic>
      <p:sp>
        <p:nvSpPr>
          <p:cNvPr id="2" name="TextovéPole 1">
            <a:extLst>
              <a:ext uri="{FF2B5EF4-FFF2-40B4-BE49-F238E27FC236}">
                <a16:creationId xmlns:a16="http://schemas.microsoft.com/office/drawing/2014/main" id="{66FC6A38-76F4-456A-A781-93D0D23386B4}"/>
              </a:ext>
            </a:extLst>
          </p:cNvPr>
          <p:cNvSpPr txBox="1"/>
          <p:nvPr/>
        </p:nvSpPr>
        <p:spPr>
          <a:xfrm>
            <a:off x="205740" y="877226"/>
            <a:ext cx="8732519" cy="3583545"/>
          </a:xfrm>
          <a:prstGeom prst="rect">
            <a:avLst/>
          </a:prstGeom>
          <a:noFill/>
        </p:spPr>
        <p:txBody>
          <a:bodyPr wrap="square" rtlCol="0">
            <a:spAutoFit/>
          </a:bodyPr>
          <a:lstStyle/>
          <a:p>
            <a:pPr>
              <a:lnSpc>
                <a:spcPct val="150000"/>
              </a:lnSpc>
            </a:pPr>
            <a:r>
              <a:rPr lang="en-US" sz="1700" b="1" u="sng" dirty="0"/>
              <a:t>Hemocultures</a:t>
            </a:r>
          </a:p>
          <a:p>
            <a:pPr>
              <a:lnSpc>
                <a:spcPct val="150000"/>
              </a:lnSpc>
            </a:pPr>
            <a:r>
              <a:rPr lang="en-US" sz="1700" dirty="0"/>
              <a:t>→ Collection </a:t>
            </a:r>
            <a:r>
              <a:rPr lang="en-US" sz="1700" b="1" dirty="0">
                <a:solidFill>
                  <a:srgbClr val="FF0000"/>
                </a:solidFill>
              </a:rPr>
              <a:t>before ATB initiation </a:t>
            </a:r>
            <a:r>
              <a:rPr lang="en-US" sz="1700" dirty="0"/>
              <a:t>(bactericidal effect on samples even several minutes after ATB!)</a:t>
            </a:r>
          </a:p>
          <a:p>
            <a:pPr>
              <a:lnSpc>
                <a:spcPct val="150000"/>
              </a:lnSpc>
            </a:pPr>
            <a:r>
              <a:rPr lang="en-US" sz="1700" dirty="0"/>
              <a:t>→  Vessel selection: </a:t>
            </a:r>
            <a:r>
              <a:rPr lang="en-US" sz="1700" b="1" dirty="0">
                <a:solidFill>
                  <a:srgbClr val="FF0000"/>
                </a:solidFill>
              </a:rPr>
              <a:t>aerobic</a:t>
            </a:r>
            <a:r>
              <a:rPr lang="en-US" sz="1700" dirty="0"/>
              <a:t> (</a:t>
            </a:r>
            <a:r>
              <a:rPr lang="en-US" sz="1700" i="1" dirty="0"/>
              <a:t>P. aeruginosa</a:t>
            </a:r>
            <a:r>
              <a:rPr lang="en-US" sz="1700" dirty="0"/>
              <a:t>, </a:t>
            </a:r>
            <a:r>
              <a:rPr lang="en-US" sz="1700" i="1" dirty="0"/>
              <a:t>Candida</a:t>
            </a:r>
            <a:r>
              <a:rPr lang="en-US" sz="1700" dirty="0"/>
              <a:t>), </a:t>
            </a:r>
            <a:r>
              <a:rPr lang="en-US" sz="1700" b="1" dirty="0">
                <a:solidFill>
                  <a:srgbClr val="FF0000"/>
                </a:solidFill>
              </a:rPr>
              <a:t>anaerobic</a:t>
            </a:r>
            <a:r>
              <a:rPr lang="en-US" sz="1700" dirty="0"/>
              <a:t>: strict anaerobes, </a:t>
            </a:r>
            <a:r>
              <a:rPr lang="en-US" sz="1700" dirty="0" err="1"/>
              <a:t>viridising</a:t>
            </a:r>
            <a:r>
              <a:rPr lang="en-US" sz="1700" dirty="0"/>
              <a:t> streptococci, </a:t>
            </a:r>
            <a:r>
              <a:rPr lang="en-US" sz="1700" b="1" dirty="0">
                <a:solidFill>
                  <a:srgbClr val="FF0000"/>
                </a:solidFill>
              </a:rPr>
              <a:t>1 pair (concurrent collection) = 1 hemoculture (!)</a:t>
            </a:r>
          </a:p>
          <a:p>
            <a:pPr>
              <a:lnSpc>
                <a:spcPct val="150000"/>
              </a:lnSpc>
            </a:pPr>
            <a:r>
              <a:rPr lang="en-US" sz="1700" dirty="0"/>
              <a:t>→ 1 HMK is not enough, </a:t>
            </a:r>
            <a:r>
              <a:rPr lang="en-US" sz="1700" b="1" dirty="0">
                <a:solidFill>
                  <a:srgbClr val="FF0000"/>
                </a:solidFill>
              </a:rPr>
              <a:t>ideally 2 to 3 sets</a:t>
            </a:r>
            <a:r>
              <a:rPr lang="en-US" sz="1700" dirty="0"/>
              <a:t>, sequential collection, increase of temperature/shivers</a:t>
            </a:r>
          </a:p>
          <a:p>
            <a:pPr>
              <a:lnSpc>
                <a:spcPct val="150000"/>
              </a:lnSpc>
            </a:pPr>
            <a:r>
              <a:rPr lang="en-US" sz="1700" dirty="0"/>
              <a:t>→  In patients with CVC, at least one hemoculture from the catheter, other from periphery</a:t>
            </a:r>
          </a:p>
          <a:p>
            <a:pPr>
              <a:lnSpc>
                <a:spcPct val="150000"/>
              </a:lnSpc>
            </a:pPr>
            <a:r>
              <a:rPr lang="en-US" sz="1700" dirty="0"/>
              <a:t>→ Sepsis with positive hemoculture is observed in only 30–40% of cases</a:t>
            </a:r>
          </a:p>
          <a:p>
            <a:pPr>
              <a:lnSpc>
                <a:spcPct val="150000"/>
              </a:lnSpc>
            </a:pPr>
            <a:r>
              <a:rPr lang="en-US" sz="1700" dirty="0"/>
              <a:t>→ Vessel can be also used for CSF, </a:t>
            </a:r>
            <a:r>
              <a:rPr lang="en-US" sz="1700" dirty="0" err="1"/>
              <a:t>centesis</a:t>
            </a:r>
            <a:r>
              <a:rPr lang="en-US" sz="1700" dirty="0"/>
              <a:t> fluid, exudate…</a:t>
            </a:r>
          </a:p>
        </p:txBody>
      </p:sp>
      <p:pic>
        <p:nvPicPr>
          <p:cNvPr id="6" name="Picture 4">
            <a:extLst>
              <a:ext uri="{FF2B5EF4-FFF2-40B4-BE49-F238E27FC236}">
                <a16:creationId xmlns:a16="http://schemas.microsoft.com/office/drawing/2014/main" id="{83EA255F-8464-498E-8600-53CCB90F6A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9644" y="4460772"/>
            <a:ext cx="1429449" cy="2316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a:extLst>
              <a:ext uri="{FF2B5EF4-FFF2-40B4-BE49-F238E27FC236}">
                <a16:creationId xmlns:a16="http://schemas.microsoft.com/office/drawing/2014/main" id="{36CC00BB-8D6E-4B2F-AAAD-8AE2C08410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6677" y="4040777"/>
            <a:ext cx="1919845" cy="2817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747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E28325BB-95B6-4F7D-B4DE-81837EC88FF2}"/>
              </a:ext>
            </a:extLst>
          </p:cNvPr>
          <p:cNvSpPr>
            <a:spLocks noGrp="1"/>
          </p:cNvSpPr>
          <p:nvPr>
            <p:ph type="sldNum" sz="quarter" idx="12"/>
          </p:nvPr>
        </p:nvSpPr>
        <p:spPr>
          <a:xfrm>
            <a:off x="7086600" y="6492874"/>
            <a:ext cx="2057400" cy="365125"/>
          </a:xfrm>
        </p:spPr>
        <p:txBody>
          <a:bodyPr/>
          <a:lstStyle/>
          <a:p>
            <a:fld id="{B0A6B27B-3844-439A-9777-FCA011CD8388}" type="slidenum">
              <a:rPr lang="cs-CZ" smtClean="0"/>
              <a:pPr/>
              <a:t>2</a:t>
            </a:fld>
            <a:endParaRPr lang="cs-CZ"/>
          </a:p>
        </p:txBody>
      </p:sp>
      <p:sp>
        <p:nvSpPr>
          <p:cNvPr id="5" name="Nadpis 1">
            <a:extLst>
              <a:ext uri="{FF2B5EF4-FFF2-40B4-BE49-F238E27FC236}">
                <a16:creationId xmlns:a16="http://schemas.microsoft.com/office/drawing/2014/main" id="{D701F5CD-6132-4F56-A4C8-E5C89E53CF17}"/>
              </a:ext>
            </a:extLst>
          </p:cNvPr>
          <p:cNvSpPr>
            <a:spLocks noGrp="1"/>
          </p:cNvSpPr>
          <p:nvPr>
            <p:ph type="title"/>
          </p:nvPr>
        </p:nvSpPr>
        <p:spPr>
          <a:xfrm>
            <a:off x="0" y="1"/>
            <a:ext cx="9144000" cy="782197"/>
          </a:xfrm>
          <a:solidFill>
            <a:srgbClr val="002060"/>
          </a:solidFill>
        </p:spPr>
        <p:txBody>
          <a:bodyPr>
            <a:normAutofit/>
          </a:bodyPr>
          <a:lstStyle/>
          <a:p>
            <a:r>
              <a:rPr lang="en-US" sz="3200" b="1">
                <a:solidFill>
                  <a:srgbClr val="FFFF00"/>
                </a:solidFill>
                <a:latin typeface="Times New Roman" panose="02020603050405020304" pitchFamily="18" charset="0"/>
                <a:cs typeface="Times New Roman" panose="02020603050405020304" pitchFamily="18" charset="0"/>
              </a:rPr>
              <a:t>	Principal points of the presentation</a:t>
            </a:r>
          </a:p>
        </p:txBody>
      </p:sp>
      <p:pic>
        <p:nvPicPr>
          <p:cNvPr id="6" name="Obrázek 5">
            <a:extLst>
              <a:ext uri="{FF2B5EF4-FFF2-40B4-BE49-F238E27FC236}">
                <a16:creationId xmlns:a16="http://schemas.microsoft.com/office/drawing/2014/main" id="{FBBD9CAA-E962-4FD9-9486-0E25DC81FA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5300" y="31478"/>
            <a:ext cx="719241" cy="719241"/>
          </a:xfrm>
          <a:prstGeom prst="rect">
            <a:avLst/>
          </a:prstGeom>
        </p:spPr>
      </p:pic>
      <p:sp>
        <p:nvSpPr>
          <p:cNvPr id="3" name="TextovéPole 2">
            <a:extLst>
              <a:ext uri="{FF2B5EF4-FFF2-40B4-BE49-F238E27FC236}">
                <a16:creationId xmlns:a16="http://schemas.microsoft.com/office/drawing/2014/main" id="{692B5D3E-D8F9-4BCD-970F-28F96947C589}"/>
              </a:ext>
            </a:extLst>
          </p:cNvPr>
          <p:cNvSpPr txBox="1"/>
          <p:nvPr/>
        </p:nvSpPr>
        <p:spPr>
          <a:xfrm>
            <a:off x="591423" y="1938262"/>
            <a:ext cx="7508147" cy="3913059"/>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a:solidFill>
                  <a:srgbClr val="FF0000"/>
                </a:solidFill>
              </a:rPr>
              <a:t>Sepsis and septic shock: </a:t>
            </a:r>
            <a:r>
              <a:rPr lang="en-US" sz="2400"/>
              <a:t>definition + history of the term</a:t>
            </a:r>
          </a:p>
          <a:p>
            <a:pPr marL="342900" indent="-342900">
              <a:lnSpc>
                <a:spcPct val="150000"/>
              </a:lnSpc>
              <a:buFont typeface="Arial" panose="020B0604020202020204" pitchFamily="34" charset="0"/>
              <a:buChar char="•"/>
            </a:pPr>
            <a:r>
              <a:rPr lang="en-US" sz="2400">
                <a:solidFill>
                  <a:srgbClr val="FF0000"/>
                </a:solidFill>
              </a:rPr>
              <a:t>Clinical image and diagnostics</a:t>
            </a:r>
          </a:p>
          <a:p>
            <a:pPr marL="342900" indent="-342900">
              <a:lnSpc>
                <a:spcPct val="150000"/>
              </a:lnSpc>
              <a:buFont typeface="Arial" panose="020B0604020202020204" pitchFamily="34" charset="0"/>
              <a:buChar char="•"/>
            </a:pPr>
            <a:r>
              <a:rPr lang="en-US" sz="2400"/>
              <a:t>Patophysiological aspects of sepsis</a:t>
            </a:r>
          </a:p>
          <a:p>
            <a:pPr marL="342900" indent="-342900">
              <a:lnSpc>
                <a:spcPct val="150000"/>
              </a:lnSpc>
              <a:buFont typeface="Arial" panose="020B0604020202020204" pitchFamily="34" charset="0"/>
              <a:buChar char="•"/>
            </a:pPr>
            <a:r>
              <a:rPr lang="en-US" sz="2400">
                <a:solidFill>
                  <a:srgbClr val="FF0000"/>
                </a:solidFill>
              </a:rPr>
              <a:t>Therapeutic algorithms</a:t>
            </a:r>
          </a:p>
          <a:p>
            <a:pPr marL="342900" indent="-342900">
              <a:lnSpc>
                <a:spcPct val="150000"/>
              </a:lnSpc>
              <a:buFont typeface="Arial" panose="020B0604020202020204" pitchFamily="34" charset="0"/>
              <a:buChar char="•"/>
            </a:pPr>
            <a:r>
              <a:rPr lang="en-US" sz="2400"/>
              <a:t>Case studies</a:t>
            </a:r>
          </a:p>
          <a:p>
            <a:pPr marL="342900" indent="-342900">
              <a:lnSpc>
                <a:spcPct val="150000"/>
              </a:lnSpc>
              <a:buFont typeface="Arial" panose="020B0604020202020204" pitchFamily="34" charset="0"/>
              <a:buChar char="•"/>
            </a:pPr>
            <a:r>
              <a:rPr lang="en-US" sz="2400"/>
              <a:t>Precautions</a:t>
            </a:r>
          </a:p>
          <a:p>
            <a:pPr marL="342900" indent="-342900">
              <a:lnSpc>
                <a:spcPct val="150000"/>
              </a:lnSpc>
              <a:buFont typeface="Arial" panose="020B0604020202020204" pitchFamily="34" charset="0"/>
              <a:buChar char="•"/>
            </a:pPr>
            <a:r>
              <a:rPr lang="en-US" sz="2400"/>
              <a:t>Discussion</a:t>
            </a:r>
          </a:p>
        </p:txBody>
      </p:sp>
      <p:sp>
        <p:nvSpPr>
          <p:cNvPr id="7" name="TextovéPole 6">
            <a:extLst>
              <a:ext uri="{FF2B5EF4-FFF2-40B4-BE49-F238E27FC236}">
                <a16:creationId xmlns:a16="http://schemas.microsoft.com/office/drawing/2014/main" id="{21BAB55E-6670-48FA-B83C-DEDD84546EFD}"/>
              </a:ext>
            </a:extLst>
          </p:cNvPr>
          <p:cNvSpPr txBox="1"/>
          <p:nvPr/>
        </p:nvSpPr>
        <p:spPr>
          <a:xfrm>
            <a:off x="591422" y="1006679"/>
            <a:ext cx="7508147" cy="584775"/>
          </a:xfrm>
          <a:prstGeom prst="rect">
            <a:avLst/>
          </a:prstGeom>
          <a:noFill/>
          <a:ln w="28575">
            <a:solidFill>
              <a:srgbClr val="FF0000"/>
            </a:solidFill>
          </a:ln>
        </p:spPr>
        <p:txBody>
          <a:bodyPr wrap="square" rtlCol="0">
            <a:spAutoFit/>
          </a:bodyPr>
          <a:lstStyle/>
          <a:p>
            <a:r>
              <a:rPr lang="en-US" sz="3200" b="1" dirty="0">
                <a:solidFill>
                  <a:srgbClr val="FF0000"/>
                </a:solidFill>
              </a:rPr>
              <a:t>... sepsis from an </a:t>
            </a:r>
            <a:r>
              <a:rPr lang="en-US" sz="3200" b="1" dirty="0" err="1">
                <a:solidFill>
                  <a:srgbClr val="FF0000"/>
                </a:solidFill>
              </a:rPr>
              <a:t>infectologist’s</a:t>
            </a:r>
            <a:r>
              <a:rPr lang="en-US" sz="3200" b="1" dirty="0">
                <a:solidFill>
                  <a:srgbClr val="FF0000"/>
                </a:solidFill>
              </a:rPr>
              <a:t> viewpoint</a:t>
            </a:r>
          </a:p>
        </p:txBody>
      </p:sp>
    </p:spTree>
    <p:extLst>
      <p:ext uri="{BB962C8B-B14F-4D97-AF65-F5344CB8AC3E}">
        <p14:creationId xmlns:p14="http://schemas.microsoft.com/office/powerpoint/2010/main" val="1594494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C9ADD7C0-8F19-4BF6-B3F7-CD0F929F82D3}"/>
              </a:ext>
            </a:extLst>
          </p:cNvPr>
          <p:cNvSpPr>
            <a:spLocks noGrp="1"/>
          </p:cNvSpPr>
          <p:nvPr>
            <p:ph type="sldNum" sz="quarter" idx="12"/>
          </p:nvPr>
        </p:nvSpPr>
        <p:spPr>
          <a:xfrm>
            <a:off x="7086600" y="6492875"/>
            <a:ext cx="2057400" cy="365125"/>
          </a:xfrm>
        </p:spPr>
        <p:txBody>
          <a:bodyPr/>
          <a:lstStyle/>
          <a:p>
            <a:fld id="{B0A6B27B-3844-439A-9777-FCA011CD8388}" type="slidenum">
              <a:rPr lang="cs-CZ" smtClean="0"/>
              <a:pPr/>
              <a:t>20</a:t>
            </a:fld>
            <a:endParaRPr lang="cs-CZ"/>
          </a:p>
        </p:txBody>
      </p:sp>
      <p:sp>
        <p:nvSpPr>
          <p:cNvPr id="5" name="Nadpis 1">
            <a:extLst>
              <a:ext uri="{FF2B5EF4-FFF2-40B4-BE49-F238E27FC236}">
                <a16:creationId xmlns:a16="http://schemas.microsoft.com/office/drawing/2014/main" id="{1B7B5F2D-FA26-417C-A7D5-C49FEED3D989}"/>
              </a:ext>
            </a:extLst>
          </p:cNvPr>
          <p:cNvSpPr>
            <a:spLocks noGrp="1"/>
          </p:cNvSpPr>
          <p:nvPr>
            <p:ph type="title"/>
          </p:nvPr>
        </p:nvSpPr>
        <p:spPr>
          <a:xfrm>
            <a:off x="0" y="1"/>
            <a:ext cx="9144000" cy="782197"/>
          </a:xfrm>
          <a:solidFill>
            <a:srgbClr val="002060"/>
          </a:solidFill>
        </p:spPr>
        <p:txBody>
          <a:bodyPr>
            <a:normAutofit/>
          </a:bodyPr>
          <a:lstStyle/>
          <a:p>
            <a:r>
              <a:rPr lang="en-US" sz="3200" b="1">
                <a:solidFill>
                  <a:srgbClr val="FFFF00"/>
                </a:solidFill>
                <a:latin typeface="Times New Roman" panose="02020603050405020304" pitchFamily="18" charset="0"/>
                <a:cs typeface="Times New Roman" panose="02020603050405020304" pitchFamily="18" charset="0"/>
              </a:rPr>
              <a:t>	Diagnostics – confirming infection</a:t>
            </a:r>
          </a:p>
        </p:txBody>
      </p:sp>
      <p:pic>
        <p:nvPicPr>
          <p:cNvPr id="7" name="Obrázek 6">
            <a:extLst>
              <a:ext uri="{FF2B5EF4-FFF2-40B4-BE49-F238E27FC236}">
                <a16:creationId xmlns:a16="http://schemas.microsoft.com/office/drawing/2014/main" id="{3D35086C-7A74-4934-B372-C3EB9D00C2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5300" y="31478"/>
            <a:ext cx="719241" cy="719241"/>
          </a:xfrm>
          <a:prstGeom prst="rect">
            <a:avLst/>
          </a:prstGeom>
        </p:spPr>
      </p:pic>
      <p:sp>
        <p:nvSpPr>
          <p:cNvPr id="2" name="TextovéPole 1">
            <a:extLst>
              <a:ext uri="{FF2B5EF4-FFF2-40B4-BE49-F238E27FC236}">
                <a16:creationId xmlns:a16="http://schemas.microsoft.com/office/drawing/2014/main" id="{66FC6A38-76F4-456A-A781-93D0D23386B4}"/>
              </a:ext>
            </a:extLst>
          </p:cNvPr>
          <p:cNvSpPr txBox="1"/>
          <p:nvPr/>
        </p:nvSpPr>
        <p:spPr>
          <a:xfrm>
            <a:off x="624979" y="934805"/>
            <a:ext cx="7894041" cy="880369"/>
          </a:xfrm>
          <a:prstGeom prst="rect">
            <a:avLst/>
          </a:prstGeom>
          <a:noFill/>
        </p:spPr>
        <p:txBody>
          <a:bodyPr wrap="square" rtlCol="0">
            <a:spAutoFit/>
          </a:bodyPr>
          <a:lstStyle/>
          <a:p>
            <a:pPr>
              <a:lnSpc>
                <a:spcPct val="150000"/>
              </a:lnSpc>
            </a:pPr>
            <a:r>
              <a:rPr lang="en-US" b="1" u="sng"/>
              <a:t>4) Imaging and other auxiliary methods</a:t>
            </a:r>
          </a:p>
          <a:p>
            <a:pPr>
              <a:lnSpc>
                <a:spcPct val="150000"/>
              </a:lnSpc>
            </a:pPr>
            <a:r>
              <a:rPr lang="en-US"/>
              <a:t>→ On principle, first use </a:t>
            </a:r>
            <a:r>
              <a:rPr lang="en-US" b="1">
                <a:solidFill>
                  <a:srgbClr val="FF0000"/>
                </a:solidFill>
              </a:rPr>
              <a:t>simple, non-invasive </a:t>
            </a:r>
            <a:r>
              <a:rPr lang="en-US"/>
              <a:t>and (if possible) inexpensive methods</a:t>
            </a:r>
          </a:p>
        </p:txBody>
      </p:sp>
      <p:pic>
        <p:nvPicPr>
          <p:cNvPr id="9" name="Obrázek 8" descr="Obsah obrázku rentgenový snímek, hledání&#10;&#10;Popis byl vytvořen automaticky">
            <a:extLst>
              <a:ext uri="{FF2B5EF4-FFF2-40B4-BE49-F238E27FC236}">
                <a16:creationId xmlns:a16="http://schemas.microsoft.com/office/drawing/2014/main" id="{20E7D39B-CA5C-4AB8-AC34-865D302792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893" y="1961248"/>
            <a:ext cx="2188303" cy="2319601"/>
          </a:xfrm>
          <a:prstGeom prst="rect">
            <a:avLst/>
          </a:prstGeom>
        </p:spPr>
      </p:pic>
      <p:pic>
        <p:nvPicPr>
          <p:cNvPr id="11" name="Obrázek 10" descr="Obsah obrázku monitor, elektronika, kočka, interiér&#10;&#10;Popis byl vytvořen automaticky">
            <a:extLst>
              <a:ext uri="{FF2B5EF4-FFF2-40B4-BE49-F238E27FC236}">
                <a16:creationId xmlns:a16="http://schemas.microsoft.com/office/drawing/2014/main" id="{7F175FC0-2EE6-49B7-A785-CB23FD0D8A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5021" y="1967781"/>
            <a:ext cx="3089947" cy="2317460"/>
          </a:xfrm>
          <a:prstGeom prst="rect">
            <a:avLst/>
          </a:prstGeom>
        </p:spPr>
      </p:pic>
      <p:pic>
        <p:nvPicPr>
          <p:cNvPr id="13" name="Obrázek 12" descr="Obsah obrázku interiér&#10;&#10;Popis byl vytvořen automaticky">
            <a:extLst>
              <a:ext uri="{FF2B5EF4-FFF2-40B4-BE49-F238E27FC236}">
                <a16:creationId xmlns:a16="http://schemas.microsoft.com/office/drawing/2014/main" id="{05F008F6-BD02-4F9A-8C16-8BEC0E8924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0285" y="1961248"/>
            <a:ext cx="2439098" cy="2319601"/>
          </a:xfrm>
          <a:prstGeom prst="rect">
            <a:avLst/>
          </a:prstGeom>
        </p:spPr>
      </p:pic>
      <p:pic>
        <p:nvPicPr>
          <p:cNvPr id="16" name="Obrázek 15" descr="Obsah obrázku text, černá, fotka&#10;&#10;Popis byl vytvořen automaticky">
            <a:extLst>
              <a:ext uri="{FF2B5EF4-FFF2-40B4-BE49-F238E27FC236}">
                <a16:creationId xmlns:a16="http://schemas.microsoft.com/office/drawing/2014/main" id="{D7254752-6261-4601-BC18-67C0DA20E2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2167" y="4399393"/>
            <a:ext cx="3191288" cy="2393466"/>
          </a:xfrm>
          <a:prstGeom prst="rect">
            <a:avLst/>
          </a:prstGeom>
        </p:spPr>
      </p:pic>
      <p:pic>
        <p:nvPicPr>
          <p:cNvPr id="18" name="Obrázek 17" descr="Obsah obrázku bezobratlí, zvíře, členovci, lupenonožci&#10;&#10;Popis byl vytvořen automaticky">
            <a:extLst>
              <a:ext uri="{FF2B5EF4-FFF2-40B4-BE49-F238E27FC236}">
                <a16:creationId xmlns:a16="http://schemas.microsoft.com/office/drawing/2014/main" id="{6AAF9AA3-71E2-4412-88F5-36BD5172120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36556" y="4399392"/>
            <a:ext cx="1847457" cy="2393466"/>
          </a:xfrm>
          <a:prstGeom prst="rect">
            <a:avLst/>
          </a:prstGeom>
        </p:spPr>
      </p:pic>
    </p:spTree>
    <p:extLst>
      <p:ext uri="{BB962C8B-B14F-4D97-AF65-F5344CB8AC3E}">
        <p14:creationId xmlns:p14="http://schemas.microsoft.com/office/powerpoint/2010/main" val="3398529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C9ADD7C0-8F19-4BF6-B3F7-CD0F929F82D3}"/>
              </a:ext>
            </a:extLst>
          </p:cNvPr>
          <p:cNvSpPr>
            <a:spLocks noGrp="1"/>
          </p:cNvSpPr>
          <p:nvPr>
            <p:ph type="sldNum" sz="quarter" idx="12"/>
          </p:nvPr>
        </p:nvSpPr>
        <p:spPr>
          <a:xfrm>
            <a:off x="7086600" y="6492875"/>
            <a:ext cx="2057400" cy="365125"/>
          </a:xfrm>
        </p:spPr>
        <p:txBody>
          <a:bodyPr/>
          <a:lstStyle/>
          <a:p>
            <a:fld id="{B0A6B27B-3844-439A-9777-FCA011CD8388}" type="slidenum">
              <a:rPr lang="cs-CZ" smtClean="0"/>
              <a:pPr/>
              <a:t>21</a:t>
            </a:fld>
            <a:endParaRPr lang="cs-CZ"/>
          </a:p>
        </p:txBody>
      </p:sp>
      <p:sp>
        <p:nvSpPr>
          <p:cNvPr id="5" name="Nadpis 1">
            <a:extLst>
              <a:ext uri="{FF2B5EF4-FFF2-40B4-BE49-F238E27FC236}">
                <a16:creationId xmlns:a16="http://schemas.microsoft.com/office/drawing/2014/main" id="{1B7B5F2D-FA26-417C-A7D5-C49FEED3D989}"/>
              </a:ext>
            </a:extLst>
          </p:cNvPr>
          <p:cNvSpPr>
            <a:spLocks noGrp="1"/>
          </p:cNvSpPr>
          <p:nvPr>
            <p:ph type="title"/>
          </p:nvPr>
        </p:nvSpPr>
        <p:spPr>
          <a:xfrm>
            <a:off x="0" y="1"/>
            <a:ext cx="9144000" cy="782197"/>
          </a:xfrm>
          <a:solidFill>
            <a:srgbClr val="002060"/>
          </a:solidFill>
        </p:spPr>
        <p:txBody>
          <a:bodyPr>
            <a:normAutofit/>
          </a:bodyPr>
          <a:lstStyle/>
          <a:p>
            <a:r>
              <a:rPr lang="en-US" sz="3200" b="1">
                <a:solidFill>
                  <a:srgbClr val="FFFF00"/>
                </a:solidFill>
                <a:latin typeface="Times New Roman" panose="02020603050405020304" pitchFamily="18" charset="0"/>
                <a:cs typeface="Times New Roman" panose="02020603050405020304" pitchFamily="18" charset="0"/>
              </a:rPr>
              <a:t>	Diagnostics – confirming infection</a:t>
            </a:r>
          </a:p>
        </p:txBody>
      </p:sp>
      <p:pic>
        <p:nvPicPr>
          <p:cNvPr id="7" name="Obrázek 6">
            <a:extLst>
              <a:ext uri="{FF2B5EF4-FFF2-40B4-BE49-F238E27FC236}">
                <a16:creationId xmlns:a16="http://schemas.microsoft.com/office/drawing/2014/main" id="{3D35086C-7A74-4934-B372-C3EB9D00C2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5300" y="31478"/>
            <a:ext cx="719241" cy="719241"/>
          </a:xfrm>
          <a:prstGeom prst="rect">
            <a:avLst/>
          </a:prstGeom>
        </p:spPr>
      </p:pic>
      <p:sp>
        <p:nvSpPr>
          <p:cNvPr id="14" name="TextovéPole 13">
            <a:extLst>
              <a:ext uri="{FF2B5EF4-FFF2-40B4-BE49-F238E27FC236}">
                <a16:creationId xmlns:a16="http://schemas.microsoft.com/office/drawing/2014/main" id="{D586C6ED-ECF5-4607-B5AC-380C96F2AE31}"/>
              </a:ext>
            </a:extLst>
          </p:cNvPr>
          <p:cNvSpPr txBox="1"/>
          <p:nvPr/>
        </p:nvSpPr>
        <p:spPr>
          <a:xfrm>
            <a:off x="624979" y="972271"/>
            <a:ext cx="7894041" cy="1711366"/>
          </a:xfrm>
          <a:prstGeom prst="rect">
            <a:avLst/>
          </a:prstGeom>
          <a:noFill/>
        </p:spPr>
        <p:txBody>
          <a:bodyPr wrap="square" rtlCol="0">
            <a:spAutoFit/>
          </a:bodyPr>
          <a:lstStyle/>
          <a:p>
            <a:pPr>
              <a:lnSpc>
                <a:spcPct val="150000"/>
              </a:lnSpc>
            </a:pPr>
            <a:r>
              <a:rPr lang="en-US" b="1" u="sng" dirty="0"/>
              <a:t>Investigating unclear origin of infection </a:t>
            </a:r>
          </a:p>
          <a:p>
            <a:pPr>
              <a:lnSpc>
                <a:spcPct val="150000"/>
              </a:lnSpc>
            </a:pPr>
            <a:r>
              <a:rPr lang="en-US" dirty="0"/>
              <a:t>→ Use of </a:t>
            </a:r>
            <a:r>
              <a:rPr lang="en-US" b="1" dirty="0"/>
              <a:t>radionuclide imaging methods</a:t>
            </a:r>
          </a:p>
          <a:p>
            <a:pPr marL="285750" indent="-285750">
              <a:lnSpc>
                <a:spcPct val="150000"/>
              </a:lnSpc>
              <a:buFont typeface="Arial" panose="020B0604020202020204" pitchFamily="34" charset="0"/>
              <a:buChar char="•"/>
            </a:pPr>
            <a:r>
              <a:rPr lang="en-US" dirty="0"/>
              <a:t>Scintigraphy with labeled leukocytes / anti-granulocyte antibodies (SPECT)</a:t>
            </a:r>
          </a:p>
          <a:p>
            <a:pPr marL="285750" indent="-285750">
              <a:lnSpc>
                <a:spcPct val="150000"/>
              </a:lnSpc>
              <a:buFont typeface="Arial" panose="020B0604020202020204" pitchFamily="34" charset="0"/>
              <a:buChar char="•"/>
            </a:pPr>
            <a:r>
              <a:rPr lang="en-US" dirty="0"/>
              <a:t>Positron emission tomography combined with morphological exam </a:t>
            </a:r>
            <a:r>
              <a:rPr lang="en-US" b="1" dirty="0">
                <a:solidFill>
                  <a:srgbClr val="FF0000"/>
                </a:solidFill>
              </a:rPr>
              <a:t>(PET/CT, PET/MRI)</a:t>
            </a:r>
          </a:p>
        </p:txBody>
      </p:sp>
      <p:pic>
        <p:nvPicPr>
          <p:cNvPr id="6" name="Obrázek 5" descr="Obsah obrázku vázanka&#10;&#10;Popis byl vytvořen automaticky">
            <a:extLst>
              <a:ext uri="{FF2B5EF4-FFF2-40B4-BE49-F238E27FC236}">
                <a16:creationId xmlns:a16="http://schemas.microsoft.com/office/drawing/2014/main" id="{D7ED33B5-BFFD-4E32-B5B2-D9E5AC0922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128" y="3342930"/>
            <a:ext cx="4496254" cy="2253417"/>
          </a:xfrm>
          <a:prstGeom prst="rect">
            <a:avLst/>
          </a:prstGeom>
        </p:spPr>
      </p:pic>
      <p:pic>
        <p:nvPicPr>
          <p:cNvPr id="10" name="Obrázek 9">
            <a:extLst>
              <a:ext uri="{FF2B5EF4-FFF2-40B4-BE49-F238E27FC236}">
                <a16:creationId xmlns:a16="http://schemas.microsoft.com/office/drawing/2014/main" id="{F0C17973-FFB2-4D2D-A50A-2B2ACE25C3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1124" y="3270471"/>
            <a:ext cx="4003417" cy="2808367"/>
          </a:xfrm>
          <a:prstGeom prst="rect">
            <a:avLst/>
          </a:prstGeom>
        </p:spPr>
      </p:pic>
    </p:spTree>
    <p:extLst>
      <p:ext uri="{BB962C8B-B14F-4D97-AF65-F5344CB8AC3E}">
        <p14:creationId xmlns:p14="http://schemas.microsoft.com/office/powerpoint/2010/main" val="3414713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C9ADD7C0-8F19-4BF6-B3F7-CD0F929F82D3}"/>
              </a:ext>
            </a:extLst>
          </p:cNvPr>
          <p:cNvSpPr>
            <a:spLocks noGrp="1"/>
          </p:cNvSpPr>
          <p:nvPr>
            <p:ph type="sldNum" sz="quarter" idx="12"/>
          </p:nvPr>
        </p:nvSpPr>
        <p:spPr>
          <a:xfrm>
            <a:off x="7086600" y="6492875"/>
            <a:ext cx="2057400" cy="365125"/>
          </a:xfrm>
        </p:spPr>
        <p:txBody>
          <a:bodyPr/>
          <a:lstStyle/>
          <a:p>
            <a:fld id="{B0A6B27B-3844-439A-9777-FCA011CD8388}" type="slidenum">
              <a:rPr lang="cs-CZ" smtClean="0"/>
              <a:pPr/>
              <a:t>22</a:t>
            </a:fld>
            <a:endParaRPr lang="cs-CZ"/>
          </a:p>
        </p:txBody>
      </p:sp>
      <p:sp>
        <p:nvSpPr>
          <p:cNvPr id="5" name="Nadpis 1">
            <a:extLst>
              <a:ext uri="{FF2B5EF4-FFF2-40B4-BE49-F238E27FC236}">
                <a16:creationId xmlns:a16="http://schemas.microsoft.com/office/drawing/2014/main" id="{1B7B5F2D-FA26-417C-A7D5-C49FEED3D989}"/>
              </a:ext>
            </a:extLst>
          </p:cNvPr>
          <p:cNvSpPr>
            <a:spLocks noGrp="1"/>
          </p:cNvSpPr>
          <p:nvPr>
            <p:ph type="title"/>
          </p:nvPr>
        </p:nvSpPr>
        <p:spPr>
          <a:xfrm>
            <a:off x="0" y="1"/>
            <a:ext cx="9144000" cy="782197"/>
          </a:xfrm>
          <a:solidFill>
            <a:srgbClr val="002060"/>
          </a:solidFill>
        </p:spPr>
        <p:txBody>
          <a:bodyPr>
            <a:normAutofit/>
          </a:bodyPr>
          <a:lstStyle/>
          <a:p>
            <a:r>
              <a:rPr lang="en-US" sz="3200" b="1">
                <a:solidFill>
                  <a:srgbClr val="FFFF00"/>
                </a:solidFill>
                <a:latin typeface="Times New Roman" panose="02020603050405020304" pitchFamily="18" charset="0"/>
                <a:cs typeface="Times New Roman" panose="02020603050405020304" pitchFamily="18" charset="0"/>
              </a:rPr>
              <a:t>	Diagnostics – organ dysfunction</a:t>
            </a:r>
          </a:p>
        </p:txBody>
      </p:sp>
      <p:pic>
        <p:nvPicPr>
          <p:cNvPr id="7" name="Obrázek 6">
            <a:extLst>
              <a:ext uri="{FF2B5EF4-FFF2-40B4-BE49-F238E27FC236}">
                <a16:creationId xmlns:a16="http://schemas.microsoft.com/office/drawing/2014/main" id="{3D35086C-7A74-4934-B372-C3EB9D00C2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5300" y="31478"/>
            <a:ext cx="719241" cy="719241"/>
          </a:xfrm>
          <a:prstGeom prst="rect">
            <a:avLst/>
          </a:prstGeom>
        </p:spPr>
      </p:pic>
      <p:sp>
        <p:nvSpPr>
          <p:cNvPr id="14" name="TextovéPole 13">
            <a:extLst>
              <a:ext uri="{FF2B5EF4-FFF2-40B4-BE49-F238E27FC236}">
                <a16:creationId xmlns:a16="http://schemas.microsoft.com/office/drawing/2014/main" id="{D586C6ED-ECF5-4607-B5AC-380C96F2AE31}"/>
              </a:ext>
            </a:extLst>
          </p:cNvPr>
          <p:cNvSpPr txBox="1"/>
          <p:nvPr/>
        </p:nvSpPr>
        <p:spPr>
          <a:xfrm>
            <a:off x="276225" y="1027527"/>
            <a:ext cx="8591550" cy="5220019"/>
          </a:xfrm>
          <a:prstGeom prst="rect">
            <a:avLst/>
          </a:prstGeom>
          <a:noFill/>
        </p:spPr>
        <p:txBody>
          <a:bodyPr wrap="square" rtlCol="0">
            <a:spAutoFit/>
          </a:bodyPr>
          <a:lstStyle/>
          <a:p>
            <a:pPr>
              <a:lnSpc>
                <a:spcPct val="150000"/>
              </a:lnSpc>
            </a:pPr>
            <a:r>
              <a:rPr lang="en-US" sz="1700" b="1" dirty="0">
                <a:solidFill>
                  <a:srgbClr val="FF0000"/>
                </a:solidFill>
              </a:rPr>
              <a:t>→ The goal is to identify the state as “sepsis” and quickly stratify patient risk</a:t>
            </a:r>
          </a:p>
          <a:p>
            <a:pPr>
              <a:lnSpc>
                <a:spcPct val="150000"/>
              </a:lnSpc>
            </a:pPr>
            <a:r>
              <a:rPr lang="en-US" sz="1700" dirty="0"/>
              <a:t>→ Some manifestations of altered hemodynamics and tissue perfusion in severe infections are evaluable also clinically (skin, peripheral tissues):</a:t>
            </a:r>
          </a:p>
          <a:p>
            <a:pPr>
              <a:lnSpc>
                <a:spcPct val="150000"/>
              </a:lnSpc>
            </a:pPr>
            <a:r>
              <a:rPr lang="en-US" sz="1700" b="1" u="sng" dirty="0"/>
              <a:t>1) Marbling (livedo reticularis, mottled skin)</a:t>
            </a:r>
          </a:p>
          <a:p>
            <a:pPr>
              <a:lnSpc>
                <a:spcPct val="150000"/>
              </a:lnSpc>
            </a:pPr>
            <a:r>
              <a:rPr lang="en-US" sz="1700" dirty="0"/>
              <a:t>→ Spotty skin discoloration, </a:t>
            </a:r>
            <a:r>
              <a:rPr lang="en-US" sz="1700" b="1" dirty="0">
                <a:solidFill>
                  <a:srgbClr val="FF0000"/>
                </a:solidFill>
              </a:rPr>
              <a:t>often on the lower limbs </a:t>
            </a:r>
            <a:r>
              <a:rPr lang="en-US" sz="1700" dirty="0"/>
              <a:t>(knees), also on the fingers and toes, around </a:t>
            </a:r>
            <a:r>
              <a:rPr lang="en-US" sz="1700" b="1" dirty="0">
                <a:solidFill>
                  <a:srgbClr val="FF0000"/>
                </a:solidFill>
              </a:rPr>
              <a:t>auricles</a:t>
            </a:r>
            <a:r>
              <a:rPr lang="en-US" sz="1700" dirty="0"/>
              <a:t>…</a:t>
            </a:r>
          </a:p>
          <a:p>
            <a:pPr>
              <a:lnSpc>
                <a:spcPct val="150000"/>
              </a:lnSpc>
            </a:pPr>
            <a:r>
              <a:rPr lang="en-US" sz="1700" dirty="0"/>
              <a:t>→ Affected area size from the knees to the periphery correlates with mortality (score 0–6)</a:t>
            </a:r>
          </a:p>
          <a:p>
            <a:pPr>
              <a:lnSpc>
                <a:spcPct val="150000"/>
              </a:lnSpc>
            </a:pPr>
            <a:r>
              <a:rPr lang="en-US" sz="1700" b="1" u="sng" dirty="0"/>
              <a:t>2) Delayed capillary return</a:t>
            </a:r>
            <a:br>
              <a:rPr lang="en-US" sz="1700" b="1" dirty="0"/>
            </a:br>
            <a:r>
              <a:rPr lang="en-US" sz="1700" dirty="0"/>
              <a:t>→ </a:t>
            </a:r>
            <a:r>
              <a:rPr lang="en-US" sz="1700" b="1" dirty="0">
                <a:solidFill>
                  <a:srgbClr val="FF0000"/>
                </a:solidFill>
              </a:rPr>
              <a:t>Fingernail bed perfusion </a:t>
            </a:r>
            <a:r>
              <a:rPr lang="en-US" sz="1700" dirty="0"/>
              <a:t>restoration rate after 5-second compression, limit values </a:t>
            </a:r>
            <a:r>
              <a:rPr lang="en-US" sz="1700" b="1" dirty="0">
                <a:solidFill>
                  <a:srgbClr val="FF0000"/>
                </a:solidFill>
              </a:rPr>
              <a:t>2.5</a:t>
            </a:r>
            <a:r>
              <a:rPr lang="en-US" sz="1700" dirty="0">
                <a:solidFill>
                  <a:srgbClr val="FF0000"/>
                </a:solidFill>
              </a:rPr>
              <a:t>–</a:t>
            </a:r>
            <a:r>
              <a:rPr lang="en-US" sz="1700" b="1" dirty="0">
                <a:solidFill>
                  <a:srgbClr val="FF0000"/>
                </a:solidFill>
              </a:rPr>
              <a:t>4.5 s</a:t>
            </a:r>
          </a:p>
          <a:p>
            <a:pPr>
              <a:lnSpc>
                <a:spcPct val="150000"/>
              </a:lnSpc>
            </a:pPr>
            <a:r>
              <a:rPr lang="en-US" sz="1700" dirty="0"/>
              <a:t>→ Correlates with organ dysfunction severity, predicts mortality</a:t>
            </a:r>
          </a:p>
          <a:p>
            <a:pPr>
              <a:lnSpc>
                <a:spcPct val="150000"/>
              </a:lnSpc>
            </a:pPr>
            <a:r>
              <a:rPr lang="en-US" b="1" u="sng" dirty="0"/>
              <a:t>3) “Cold periphery”</a:t>
            </a:r>
            <a:br>
              <a:rPr lang="en-US" b="1" dirty="0"/>
            </a:br>
            <a:r>
              <a:rPr lang="en-US" dirty="0"/>
              <a:t>→ Temperature difference </a:t>
            </a:r>
            <a:r>
              <a:rPr lang="en-US" b="1" dirty="0">
                <a:solidFill>
                  <a:srgbClr val="FF0000"/>
                </a:solidFill>
              </a:rPr>
              <a:t>between fingers and forearm </a:t>
            </a:r>
            <a:r>
              <a:rPr lang="en-US" dirty="0"/>
              <a:t>(subjective or exactly measured)</a:t>
            </a:r>
          </a:p>
          <a:p>
            <a:pPr>
              <a:lnSpc>
                <a:spcPct val="150000"/>
              </a:lnSpc>
            </a:pPr>
            <a:r>
              <a:rPr lang="en-US" sz="1700" dirty="0"/>
              <a:t>→ Difference &gt; 4°C is a sign of significant </a:t>
            </a:r>
            <a:r>
              <a:rPr lang="en-US" sz="1700" b="1" dirty="0">
                <a:solidFill>
                  <a:srgbClr val="FF0000"/>
                </a:solidFill>
              </a:rPr>
              <a:t>peripheral vasoconstriction </a:t>
            </a:r>
          </a:p>
        </p:txBody>
      </p:sp>
    </p:spTree>
    <p:extLst>
      <p:ext uri="{BB962C8B-B14F-4D97-AF65-F5344CB8AC3E}">
        <p14:creationId xmlns:p14="http://schemas.microsoft.com/office/powerpoint/2010/main" val="2319584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C9ADD7C0-8F19-4BF6-B3F7-CD0F929F82D3}"/>
              </a:ext>
            </a:extLst>
          </p:cNvPr>
          <p:cNvSpPr>
            <a:spLocks noGrp="1"/>
          </p:cNvSpPr>
          <p:nvPr>
            <p:ph type="sldNum" sz="quarter" idx="12"/>
          </p:nvPr>
        </p:nvSpPr>
        <p:spPr>
          <a:xfrm>
            <a:off x="7086600" y="6492875"/>
            <a:ext cx="2057400" cy="365125"/>
          </a:xfrm>
        </p:spPr>
        <p:txBody>
          <a:bodyPr/>
          <a:lstStyle/>
          <a:p>
            <a:fld id="{B0A6B27B-3844-439A-9777-FCA011CD8388}" type="slidenum">
              <a:rPr lang="cs-CZ" smtClean="0"/>
              <a:pPr/>
              <a:t>23</a:t>
            </a:fld>
            <a:endParaRPr lang="cs-CZ"/>
          </a:p>
        </p:txBody>
      </p:sp>
      <p:sp>
        <p:nvSpPr>
          <p:cNvPr id="5" name="Nadpis 1">
            <a:extLst>
              <a:ext uri="{FF2B5EF4-FFF2-40B4-BE49-F238E27FC236}">
                <a16:creationId xmlns:a16="http://schemas.microsoft.com/office/drawing/2014/main" id="{1B7B5F2D-FA26-417C-A7D5-C49FEED3D989}"/>
              </a:ext>
            </a:extLst>
          </p:cNvPr>
          <p:cNvSpPr>
            <a:spLocks noGrp="1"/>
          </p:cNvSpPr>
          <p:nvPr>
            <p:ph type="title"/>
          </p:nvPr>
        </p:nvSpPr>
        <p:spPr>
          <a:xfrm>
            <a:off x="0" y="1"/>
            <a:ext cx="9144000" cy="782197"/>
          </a:xfrm>
          <a:solidFill>
            <a:srgbClr val="002060"/>
          </a:solidFill>
        </p:spPr>
        <p:txBody>
          <a:bodyPr>
            <a:normAutofit/>
          </a:bodyPr>
          <a:lstStyle/>
          <a:p>
            <a:r>
              <a:rPr lang="en-US" sz="3200" b="1">
                <a:solidFill>
                  <a:srgbClr val="FFFF00"/>
                </a:solidFill>
                <a:latin typeface="Times New Roman" panose="02020603050405020304" pitchFamily="18" charset="0"/>
                <a:cs typeface="Times New Roman" panose="02020603050405020304" pitchFamily="18" charset="0"/>
              </a:rPr>
              <a:t>	Diagnostics – organ dysfunction</a:t>
            </a:r>
          </a:p>
        </p:txBody>
      </p:sp>
      <p:pic>
        <p:nvPicPr>
          <p:cNvPr id="7" name="Obrázek 6">
            <a:extLst>
              <a:ext uri="{FF2B5EF4-FFF2-40B4-BE49-F238E27FC236}">
                <a16:creationId xmlns:a16="http://schemas.microsoft.com/office/drawing/2014/main" id="{3D35086C-7A74-4934-B372-C3EB9D00C2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5300" y="31478"/>
            <a:ext cx="719241" cy="719241"/>
          </a:xfrm>
          <a:prstGeom prst="rect">
            <a:avLst/>
          </a:prstGeom>
        </p:spPr>
      </p:pic>
      <p:pic>
        <p:nvPicPr>
          <p:cNvPr id="6" name="Picture 2" descr="Image result for livedo reticularis">
            <a:extLst>
              <a:ext uri="{FF2B5EF4-FFF2-40B4-BE49-F238E27FC236}">
                <a16:creationId xmlns:a16="http://schemas.microsoft.com/office/drawing/2014/main" id="{E5034A9E-84C8-4F69-8AF5-05DED83527B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2079" y="1164048"/>
            <a:ext cx="3411834" cy="22426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petechiae">
            <a:extLst>
              <a:ext uri="{FF2B5EF4-FFF2-40B4-BE49-F238E27FC236}">
                <a16:creationId xmlns:a16="http://schemas.microsoft.com/office/drawing/2014/main" id="{96D1BF23-3486-4E70-9964-B6711957D2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0868" y="1164048"/>
            <a:ext cx="3651053" cy="2738290"/>
          </a:xfrm>
          <a:prstGeom prst="rect">
            <a:avLst/>
          </a:prstGeom>
          <a:noFill/>
          <a:extLst>
            <a:ext uri="{909E8E84-426E-40DD-AFC4-6F175D3DCCD1}">
              <a14:hiddenFill xmlns:a14="http://schemas.microsoft.com/office/drawing/2010/main">
                <a:solidFill>
                  <a:srgbClr val="FFFFFF"/>
                </a:solidFill>
              </a14:hiddenFill>
            </a:ext>
          </a:extLst>
        </p:spPr>
      </p:pic>
      <p:pic>
        <p:nvPicPr>
          <p:cNvPr id="3" name="Obrázek 2" descr="Obsah obrázku zeď, interiér, osoba&#10;&#10;Popis byl vytvořen automaticky">
            <a:extLst>
              <a:ext uri="{FF2B5EF4-FFF2-40B4-BE49-F238E27FC236}">
                <a16:creationId xmlns:a16="http://schemas.microsoft.com/office/drawing/2014/main" id="{65354500-973E-427D-8BDB-B1A5B4F197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322" y="3902338"/>
            <a:ext cx="3301348" cy="2476011"/>
          </a:xfrm>
          <a:prstGeom prst="rect">
            <a:avLst/>
          </a:prstGeom>
        </p:spPr>
      </p:pic>
      <p:pic>
        <p:nvPicPr>
          <p:cNvPr id="12" name="Obrázek 11">
            <a:extLst>
              <a:ext uri="{FF2B5EF4-FFF2-40B4-BE49-F238E27FC236}">
                <a16:creationId xmlns:a16="http://schemas.microsoft.com/office/drawing/2014/main" id="{C0BFA19E-3333-4FBC-9E89-7A72679FF8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74907" y="4284188"/>
            <a:ext cx="3947014" cy="2270722"/>
          </a:xfrm>
          <a:prstGeom prst="rect">
            <a:avLst/>
          </a:prstGeom>
        </p:spPr>
      </p:pic>
    </p:spTree>
    <p:extLst>
      <p:ext uri="{BB962C8B-B14F-4D97-AF65-F5344CB8AC3E}">
        <p14:creationId xmlns:p14="http://schemas.microsoft.com/office/powerpoint/2010/main" val="55664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C9ADD7C0-8F19-4BF6-B3F7-CD0F929F82D3}"/>
              </a:ext>
            </a:extLst>
          </p:cNvPr>
          <p:cNvSpPr>
            <a:spLocks noGrp="1"/>
          </p:cNvSpPr>
          <p:nvPr>
            <p:ph type="sldNum" sz="quarter" idx="12"/>
          </p:nvPr>
        </p:nvSpPr>
        <p:spPr>
          <a:xfrm>
            <a:off x="7086600" y="6492875"/>
            <a:ext cx="2057400" cy="365125"/>
          </a:xfrm>
        </p:spPr>
        <p:txBody>
          <a:bodyPr/>
          <a:lstStyle/>
          <a:p>
            <a:fld id="{B0A6B27B-3844-439A-9777-FCA011CD8388}" type="slidenum">
              <a:rPr lang="cs-CZ" smtClean="0"/>
              <a:pPr/>
              <a:t>24</a:t>
            </a:fld>
            <a:endParaRPr lang="cs-CZ"/>
          </a:p>
        </p:txBody>
      </p:sp>
      <p:sp>
        <p:nvSpPr>
          <p:cNvPr id="5" name="Nadpis 1">
            <a:extLst>
              <a:ext uri="{FF2B5EF4-FFF2-40B4-BE49-F238E27FC236}">
                <a16:creationId xmlns:a16="http://schemas.microsoft.com/office/drawing/2014/main" id="{1B7B5F2D-FA26-417C-A7D5-C49FEED3D989}"/>
              </a:ext>
            </a:extLst>
          </p:cNvPr>
          <p:cNvSpPr>
            <a:spLocks noGrp="1"/>
          </p:cNvSpPr>
          <p:nvPr>
            <p:ph type="title"/>
          </p:nvPr>
        </p:nvSpPr>
        <p:spPr>
          <a:xfrm>
            <a:off x="0" y="1"/>
            <a:ext cx="9144000" cy="782197"/>
          </a:xfrm>
          <a:solidFill>
            <a:srgbClr val="002060"/>
          </a:solidFill>
        </p:spPr>
        <p:txBody>
          <a:bodyPr>
            <a:normAutofit/>
          </a:bodyPr>
          <a:lstStyle/>
          <a:p>
            <a:r>
              <a:rPr lang="en-US" sz="3200" b="1">
                <a:solidFill>
                  <a:srgbClr val="FFFF00"/>
                </a:solidFill>
                <a:latin typeface="Times New Roman" panose="02020603050405020304" pitchFamily="18" charset="0"/>
                <a:cs typeface="Times New Roman" panose="02020603050405020304" pitchFamily="18" charset="0"/>
              </a:rPr>
              <a:t>	Diagnostics – organ dysfunction</a:t>
            </a:r>
          </a:p>
        </p:txBody>
      </p:sp>
      <p:pic>
        <p:nvPicPr>
          <p:cNvPr id="7" name="Obrázek 6">
            <a:extLst>
              <a:ext uri="{FF2B5EF4-FFF2-40B4-BE49-F238E27FC236}">
                <a16:creationId xmlns:a16="http://schemas.microsoft.com/office/drawing/2014/main" id="{3D35086C-7A74-4934-B372-C3EB9D00C2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5300" y="31478"/>
            <a:ext cx="719241" cy="719241"/>
          </a:xfrm>
          <a:prstGeom prst="rect">
            <a:avLst/>
          </a:prstGeom>
        </p:spPr>
      </p:pic>
      <p:pic>
        <p:nvPicPr>
          <p:cNvPr id="10" name="Obrázek 9" descr="Obsah obrázku nábytek, sedadlo, pohovka, modrá&#10;&#10;Popis byl vytvořen automaticky">
            <a:extLst>
              <a:ext uri="{FF2B5EF4-FFF2-40B4-BE49-F238E27FC236}">
                <a16:creationId xmlns:a16="http://schemas.microsoft.com/office/drawing/2014/main" id="{F3309736-F2E5-4D3C-8F7F-8D25AD025C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04523"/>
            <a:ext cx="9144000" cy="4466026"/>
          </a:xfrm>
          <a:prstGeom prst="rect">
            <a:avLst/>
          </a:prstGeom>
        </p:spPr>
      </p:pic>
    </p:spTree>
    <p:extLst>
      <p:ext uri="{BB962C8B-B14F-4D97-AF65-F5344CB8AC3E}">
        <p14:creationId xmlns:p14="http://schemas.microsoft.com/office/powerpoint/2010/main" val="4227814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C9ADD7C0-8F19-4BF6-B3F7-CD0F929F82D3}"/>
              </a:ext>
            </a:extLst>
          </p:cNvPr>
          <p:cNvSpPr>
            <a:spLocks noGrp="1"/>
          </p:cNvSpPr>
          <p:nvPr>
            <p:ph type="sldNum" sz="quarter" idx="12"/>
          </p:nvPr>
        </p:nvSpPr>
        <p:spPr>
          <a:xfrm>
            <a:off x="7086600" y="6492875"/>
            <a:ext cx="2057400" cy="365125"/>
          </a:xfrm>
        </p:spPr>
        <p:txBody>
          <a:bodyPr/>
          <a:lstStyle/>
          <a:p>
            <a:fld id="{B0A6B27B-3844-439A-9777-FCA011CD8388}" type="slidenum">
              <a:rPr lang="cs-CZ" smtClean="0"/>
              <a:pPr/>
              <a:t>25</a:t>
            </a:fld>
            <a:endParaRPr lang="cs-CZ"/>
          </a:p>
        </p:txBody>
      </p:sp>
      <p:sp>
        <p:nvSpPr>
          <p:cNvPr id="5" name="Nadpis 1">
            <a:extLst>
              <a:ext uri="{FF2B5EF4-FFF2-40B4-BE49-F238E27FC236}">
                <a16:creationId xmlns:a16="http://schemas.microsoft.com/office/drawing/2014/main" id="{1B7B5F2D-FA26-417C-A7D5-C49FEED3D989}"/>
              </a:ext>
            </a:extLst>
          </p:cNvPr>
          <p:cNvSpPr>
            <a:spLocks noGrp="1"/>
          </p:cNvSpPr>
          <p:nvPr>
            <p:ph type="title"/>
          </p:nvPr>
        </p:nvSpPr>
        <p:spPr>
          <a:xfrm>
            <a:off x="0" y="1"/>
            <a:ext cx="9144000" cy="782197"/>
          </a:xfrm>
          <a:solidFill>
            <a:srgbClr val="002060"/>
          </a:solidFill>
        </p:spPr>
        <p:txBody>
          <a:bodyPr>
            <a:normAutofit/>
          </a:bodyPr>
          <a:lstStyle/>
          <a:p>
            <a:r>
              <a:rPr lang="en-US" sz="3200" b="1">
                <a:solidFill>
                  <a:srgbClr val="FFFF00"/>
                </a:solidFill>
                <a:latin typeface="Times New Roman" panose="02020603050405020304" pitchFamily="18" charset="0"/>
                <a:cs typeface="Times New Roman" panose="02020603050405020304" pitchFamily="18" charset="0"/>
              </a:rPr>
              <a:t>	Diagnostics – organ dysfunction</a:t>
            </a:r>
          </a:p>
        </p:txBody>
      </p:sp>
      <p:pic>
        <p:nvPicPr>
          <p:cNvPr id="7" name="Obrázek 6">
            <a:extLst>
              <a:ext uri="{FF2B5EF4-FFF2-40B4-BE49-F238E27FC236}">
                <a16:creationId xmlns:a16="http://schemas.microsoft.com/office/drawing/2014/main" id="{3D35086C-7A74-4934-B372-C3EB9D00C2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5300" y="31478"/>
            <a:ext cx="719241" cy="719241"/>
          </a:xfrm>
          <a:prstGeom prst="rect">
            <a:avLst/>
          </a:prstGeom>
        </p:spPr>
      </p:pic>
      <p:sp>
        <p:nvSpPr>
          <p:cNvPr id="6" name="TextovéPole 5">
            <a:extLst>
              <a:ext uri="{FF2B5EF4-FFF2-40B4-BE49-F238E27FC236}">
                <a16:creationId xmlns:a16="http://schemas.microsoft.com/office/drawing/2014/main" id="{BD94C606-7B95-40AC-A873-BA6C8814DF4E}"/>
              </a:ext>
            </a:extLst>
          </p:cNvPr>
          <p:cNvSpPr txBox="1"/>
          <p:nvPr/>
        </p:nvSpPr>
        <p:spPr>
          <a:xfrm>
            <a:off x="624979" y="915775"/>
            <a:ext cx="7894041" cy="5545621"/>
          </a:xfrm>
          <a:prstGeom prst="rect">
            <a:avLst/>
          </a:prstGeom>
          <a:noFill/>
        </p:spPr>
        <p:txBody>
          <a:bodyPr wrap="square" rtlCol="0">
            <a:spAutoFit/>
          </a:bodyPr>
          <a:lstStyle/>
          <a:p>
            <a:pPr>
              <a:lnSpc>
                <a:spcPct val="150000"/>
              </a:lnSpc>
            </a:pPr>
            <a:r>
              <a:rPr lang="en-US" sz="1700" b="1" u="sng" dirty="0"/>
              <a:t>4) Serum lactate concentration</a:t>
            </a:r>
          </a:p>
          <a:p>
            <a:pPr>
              <a:lnSpc>
                <a:spcPct val="150000"/>
              </a:lnSpc>
            </a:pPr>
            <a:r>
              <a:rPr lang="en-US" sz="1700" dirty="0"/>
              <a:t>→ The most important </a:t>
            </a:r>
            <a:r>
              <a:rPr lang="en-US" sz="1700" b="1" dirty="0">
                <a:solidFill>
                  <a:srgbClr val="FF0000"/>
                </a:solidFill>
              </a:rPr>
              <a:t>cellular metabolic stress </a:t>
            </a:r>
            <a:r>
              <a:rPr lang="en-US" sz="1700" dirty="0"/>
              <a:t>marker </a:t>
            </a:r>
          </a:p>
          <a:p>
            <a:pPr>
              <a:lnSpc>
                <a:spcPct val="150000"/>
              </a:lnSpc>
            </a:pPr>
            <a:r>
              <a:rPr lang="en-US" sz="1700" dirty="0"/>
              <a:t>→ Created by </a:t>
            </a:r>
            <a:r>
              <a:rPr lang="en-US" sz="1700" b="1" dirty="0">
                <a:solidFill>
                  <a:srgbClr val="FF0000"/>
                </a:solidFill>
              </a:rPr>
              <a:t>anaerobic glycolysis </a:t>
            </a:r>
            <a:r>
              <a:rPr lang="en-US" sz="1700" dirty="0"/>
              <a:t>– pyruvate conversion by LD</a:t>
            </a:r>
          </a:p>
          <a:p>
            <a:pPr>
              <a:lnSpc>
                <a:spcPct val="150000"/>
              </a:lnSpc>
            </a:pPr>
            <a:r>
              <a:rPr lang="en-US" sz="1700" dirty="0"/>
              <a:t>→ Sepsis – adrenergic stress response, increased glycolysis exceeding mitochondrial oxidative capacity, concurrent </a:t>
            </a:r>
            <a:r>
              <a:rPr lang="en-US" sz="1700" dirty="0" err="1"/>
              <a:t>endotel</a:t>
            </a:r>
            <a:r>
              <a:rPr lang="en-US" sz="1700" dirty="0"/>
              <a:t> damage, microcirculation disturbance, tissue hypoxia → </a:t>
            </a:r>
            <a:r>
              <a:rPr lang="en-US" sz="1700" b="1" dirty="0">
                <a:solidFill>
                  <a:srgbClr val="FF0000"/>
                </a:solidFill>
              </a:rPr>
              <a:t>lactate acidosis</a:t>
            </a:r>
            <a:br>
              <a:rPr lang="en-US" sz="1700" b="1" dirty="0">
                <a:solidFill>
                  <a:srgbClr val="FF0000"/>
                </a:solidFill>
              </a:rPr>
            </a:br>
            <a:br>
              <a:rPr lang="en-US" sz="1700" dirty="0"/>
            </a:br>
            <a:r>
              <a:rPr lang="en-US" sz="1700" dirty="0"/>
              <a:t>→ Even </a:t>
            </a:r>
            <a:r>
              <a:rPr lang="en-US" sz="1700" b="1" dirty="0">
                <a:solidFill>
                  <a:srgbClr val="FF0000"/>
                </a:solidFill>
              </a:rPr>
              <a:t>2.1</a:t>
            </a:r>
            <a:r>
              <a:rPr lang="en-US" sz="1700" dirty="0">
                <a:solidFill>
                  <a:srgbClr val="FF0000"/>
                </a:solidFill>
              </a:rPr>
              <a:t>–</a:t>
            </a:r>
            <a:r>
              <a:rPr lang="en-US" sz="1700" b="1" dirty="0">
                <a:solidFill>
                  <a:srgbClr val="FF0000"/>
                </a:solidFill>
              </a:rPr>
              <a:t>3.9 mmol/L </a:t>
            </a:r>
            <a:r>
              <a:rPr lang="en-US" sz="1700" dirty="0"/>
              <a:t>values are associated with increased mortality, </a:t>
            </a:r>
            <a:r>
              <a:rPr lang="en-US" sz="1700" b="1" dirty="0">
                <a:solidFill>
                  <a:srgbClr val="FF0000"/>
                </a:solidFill>
              </a:rPr>
              <a:t>risk sharply rises with value &gt; 4 mmol/L</a:t>
            </a:r>
            <a:r>
              <a:rPr lang="en-US" sz="1700" dirty="0"/>
              <a:t>, normal value is a relative guarantee of physiological reserve</a:t>
            </a:r>
          </a:p>
          <a:p>
            <a:pPr>
              <a:lnSpc>
                <a:spcPct val="150000"/>
              </a:lnSpc>
            </a:pPr>
            <a:r>
              <a:rPr lang="en-US" sz="1700" dirty="0"/>
              <a:t>→  Important in patients with </a:t>
            </a:r>
            <a:r>
              <a:rPr lang="en-US" sz="1700" b="1" dirty="0">
                <a:solidFill>
                  <a:srgbClr val="FF0000"/>
                </a:solidFill>
              </a:rPr>
              <a:t>”hidden shock” </a:t>
            </a:r>
            <a:r>
              <a:rPr lang="en-US" sz="1700" dirty="0"/>
              <a:t>–</a:t>
            </a:r>
            <a:r>
              <a:rPr lang="en-US" sz="1700" b="1" dirty="0">
                <a:solidFill>
                  <a:srgbClr val="FF0000"/>
                </a:solidFill>
              </a:rPr>
              <a:t> </a:t>
            </a:r>
            <a:r>
              <a:rPr lang="en-US" sz="1700" dirty="0"/>
              <a:t>normotensive patients without acute organ dysfunction signs; </a:t>
            </a:r>
            <a:r>
              <a:rPr lang="en-US" sz="1700" b="1" dirty="0">
                <a:solidFill>
                  <a:srgbClr val="FF0000"/>
                </a:solidFill>
              </a:rPr>
              <a:t>lactate elevation together with hyperthermia </a:t>
            </a:r>
            <a:r>
              <a:rPr lang="en-US" sz="1700" dirty="0"/>
              <a:t>are strong predictor of early development of septic shock (within 72 </a:t>
            </a:r>
            <a:r>
              <a:rPr lang="en-US" sz="1700" dirty="0" err="1"/>
              <a:t>hrs</a:t>
            </a:r>
            <a:r>
              <a:rPr lang="en-US" sz="1700" dirty="0"/>
              <a:t>)</a:t>
            </a:r>
          </a:p>
          <a:p>
            <a:pPr>
              <a:lnSpc>
                <a:spcPct val="150000"/>
              </a:lnSpc>
            </a:pPr>
            <a:r>
              <a:rPr lang="en-US" sz="1700" dirty="0"/>
              <a:t>→ Simple venous blood test along with AB balance – </a:t>
            </a:r>
            <a:r>
              <a:rPr lang="en-US" sz="1700" b="1" dirty="0" err="1">
                <a:solidFill>
                  <a:srgbClr val="FF0000"/>
                </a:solidFill>
              </a:rPr>
              <a:t>POCT</a:t>
            </a:r>
            <a:r>
              <a:rPr lang="en-US" sz="1700" b="1" dirty="0">
                <a:solidFill>
                  <a:srgbClr val="FF0000"/>
                </a:solidFill>
              </a:rPr>
              <a:t> (rapid processing necessary)</a:t>
            </a:r>
          </a:p>
        </p:txBody>
      </p:sp>
    </p:spTree>
    <p:extLst>
      <p:ext uri="{BB962C8B-B14F-4D97-AF65-F5344CB8AC3E}">
        <p14:creationId xmlns:p14="http://schemas.microsoft.com/office/powerpoint/2010/main" val="3510943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C9ADD7C0-8F19-4BF6-B3F7-CD0F929F82D3}"/>
              </a:ext>
            </a:extLst>
          </p:cNvPr>
          <p:cNvSpPr>
            <a:spLocks noGrp="1"/>
          </p:cNvSpPr>
          <p:nvPr>
            <p:ph type="sldNum" sz="quarter" idx="12"/>
          </p:nvPr>
        </p:nvSpPr>
        <p:spPr>
          <a:xfrm>
            <a:off x="7086600" y="6492875"/>
            <a:ext cx="2057400" cy="365125"/>
          </a:xfrm>
        </p:spPr>
        <p:txBody>
          <a:bodyPr/>
          <a:lstStyle/>
          <a:p>
            <a:fld id="{B0A6B27B-3844-439A-9777-FCA011CD8388}" type="slidenum">
              <a:rPr lang="cs-CZ" smtClean="0"/>
              <a:pPr/>
              <a:t>26</a:t>
            </a:fld>
            <a:endParaRPr lang="cs-CZ"/>
          </a:p>
        </p:txBody>
      </p:sp>
      <p:sp>
        <p:nvSpPr>
          <p:cNvPr id="5" name="Nadpis 1">
            <a:extLst>
              <a:ext uri="{FF2B5EF4-FFF2-40B4-BE49-F238E27FC236}">
                <a16:creationId xmlns:a16="http://schemas.microsoft.com/office/drawing/2014/main" id="{1B7B5F2D-FA26-417C-A7D5-C49FEED3D989}"/>
              </a:ext>
            </a:extLst>
          </p:cNvPr>
          <p:cNvSpPr>
            <a:spLocks noGrp="1"/>
          </p:cNvSpPr>
          <p:nvPr>
            <p:ph type="title"/>
          </p:nvPr>
        </p:nvSpPr>
        <p:spPr>
          <a:xfrm>
            <a:off x="0" y="1"/>
            <a:ext cx="9144000" cy="782197"/>
          </a:xfrm>
          <a:solidFill>
            <a:srgbClr val="002060"/>
          </a:solidFill>
        </p:spPr>
        <p:txBody>
          <a:bodyPr>
            <a:normAutofit/>
          </a:bodyPr>
          <a:lstStyle/>
          <a:p>
            <a:r>
              <a:rPr lang="en-US" sz="3200" b="1">
                <a:solidFill>
                  <a:srgbClr val="FFFF00"/>
                </a:solidFill>
                <a:latin typeface="Times New Roman" panose="02020603050405020304" pitchFamily="18" charset="0"/>
                <a:cs typeface="Times New Roman" panose="02020603050405020304" pitchFamily="18" charset="0"/>
              </a:rPr>
              <a:t>	Patophysiological aspects of sepsis</a:t>
            </a:r>
          </a:p>
        </p:txBody>
      </p:sp>
      <p:pic>
        <p:nvPicPr>
          <p:cNvPr id="7" name="Obrázek 6">
            <a:extLst>
              <a:ext uri="{FF2B5EF4-FFF2-40B4-BE49-F238E27FC236}">
                <a16:creationId xmlns:a16="http://schemas.microsoft.com/office/drawing/2014/main" id="{3D35086C-7A74-4934-B372-C3EB9D00C2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5300" y="31478"/>
            <a:ext cx="719241" cy="719241"/>
          </a:xfrm>
          <a:prstGeom prst="rect">
            <a:avLst/>
          </a:prstGeom>
        </p:spPr>
      </p:pic>
      <p:sp>
        <p:nvSpPr>
          <p:cNvPr id="2" name="TextovéPole 1">
            <a:extLst>
              <a:ext uri="{FF2B5EF4-FFF2-40B4-BE49-F238E27FC236}">
                <a16:creationId xmlns:a16="http://schemas.microsoft.com/office/drawing/2014/main" id="{6DA48B7B-17D5-4E79-8980-4A09621F7A26}"/>
              </a:ext>
            </a:extLst>
          </p:cNvPr>
          <p:cNvSpPr txBox="1"/>
          <p:nvPr/>
        </p:nvSpPr>
        <p:spPr>
          <a:xfrm>
            <a:off x="536894" y="973122"/>
            <a:ext cx="7373923" cy="3139321"/>
          </a:xfrm>
          <a:prstGeom prst="rect">
            <a:avLst/>
          </a:prstGeom>
          <a:noFill/>
        </p:spPr>
        <p:txBody>
          <a:bodyPr wrap="square" rtlCol="0">
            <a:spAutoFit/>
          </a:bodyPr>
          <a:lstStyle/>
          <a:p>
            <a:r>
              <a:rPr lang="en-US" b="1" u="sng" dirty="0"/>
              <a:t>Metabolic changes during sepsis</a:t>
            </a:r>
            <a:br>
              <a:rPr lang="en-US" dirty="0"/>
            </a:br>
            <a:r>
              <a:rPr lang="en-US" b="1" dirty="0"/>
              <a:t>Infection: standard fight with bacteria</a:t>
            </a:r>
          </a:p>
          <a:p>
            <a:r>
              <a:rPr lang="en-US" dirty="0"/>
              <a:t>→ Membrane damage (lysozyme, complement)</a:t>
            </a:r>
          </a:p>
          <a:p>
            <a:r>
              <a:rPr lang="en-US" dirty="0"/>
              <a:t>→ Loss of bacterial cells restriction</a:t>
            </a:r>
          </a:p>
          <a:p>
            <a:r>
              <a:rPr lang="en-US" dirty="0"/>
              <a:t>→ Loss of membrane potential </a:t>
            </a:r>
            <a:r>
              <a:rPr lang="en-US" dirty="0">
                <a:latin typeface="Arial"/>
                <a:cs typeface="Arial"/>
              </a:rPr>
              <a:t>→</a:t>
            </a:r>
            <a:r>
              <a:rPr lang="en-US" dirty="0"/>
              <a:t> energy outage</a:t>
            </a:r>
          </a:p>
          <a:p>
            <a:r>
              <a:rPr lang="en-US" dirty="0"/>
              <a:t>→ Phagocytosis (facilitated by the complement or antibodies)</a:t>
            </a:r>
          </a:p>
          <a:p>
            <a:endParaRPr lang="cs-CZ" dirty="0"/>
          </a:p>
          <a:p>
            <a:r>
              <a:rPr lang="en-US" b="1" dirty="0"/>
              <a:t>Sepsis: a pitched fight, even at the cost of self-damage</a:t>
            </a:r>
          </a:p>
          <a:p>
            <a:r>
              <a:rPr lang="en-US" dirty="0"/>
              <a:t>→ Metabolic pathways (energy source) blockage:</a:t>
            </a:r>
          </a:p>
          <a:p>
            <a:pPr marL="742950" lvl="1" indent="-285750">
              <a:spcBef>
                <a:spcPts val="0"/>
              </a:spcBef>
              <a:buFont typeface="Arial" panose="020B0604020202020204" pitchFamily="34" charset="0"/>
              <a:buChar char="•"/>
            </a:pPr>
            <a:r>
              <a:rPr lang="en-US" b="1" dirty="0">
                <a:solidFill>
                  <a:srgbClr val="FF0000"/>
                </a:solidFill>
              </a:rPr>
              <a:t>Competition for iron ions </a:t>
            </a:r>
            <a:r>
              <a:rPr lang="en-US" dirty="0"/>
              <a:t>(necessary for respiratory chains)</a:t>
            </a:r>
          </a:p>
          <a:p>
            <a:pPr marL="742950" lvl="1" indent="-285750">
              <a:spcBef>
                <a:spcPts val="0"/>
              </a:spcBef>
              <a:buFont typeface="Arial" panose="020B0604020202020204" pitchFamily="34" charset="0"/>
              <a:buChar char="•"/>
            </a:pPr>
            <a:r>
              <a:rPr lang="en-US" dirty="0"/>
              <a:t>Blockage of respiratory chains</a:t>
            </a:r>
          </a:p>
        </p:txBody>
      </p:sp>
      <p:sp>
        <p:nvSpPr>
          <p:cNvPr id="6" name="TextovéPole 5">
            <a:extLst>
              <a:ext uri="{FF2B5EF4-FFF2-40B4-BE49-F238E27FC236}">
                <a16:creationId xmlns:a16="http://schemas.microsoft.com/office/drawing/2014/main" id="{5168CAE7-31C8-432C-AF84-D1BAF4CED4FA}"/>
              </a:ext>
            </a:extLst>
          </p:cNvPr>
          <p:cNvSpPr txBox="1"/>
          <p:nvPr/>
        </p:nvSpPr>
        <p:spPr>
          <a:xfrm>
            <a:off x="536894" y="4112443"/>
            <a:ext cx="7435792" cy="2308324"/>
          </a:xfrm>
          <a:prstGeom prst="rect">
            <a:avLst/>
          </a:prstGeom>
          <a:noFill/>
        </p:spPr>
        <p:txBody>
          <a:bodyPr wrap="square" rtlCol="0">
            <a:spAutoFit/>
          </a:bodyPr>
          <a:lstStyle/>
          <a:p>
            <a:r>
              <a:rPr lang="en-US" b="1" u="sng" dirty="0"/>
              <a:t>Fever</a:t>
            </a:r>
          </a:p>
          <a:p>
            <a:r>
              <a:rPr lang="en-US" dirty="0"/>
              <a:t>→ Universal reaction to any generalized infection (not just sepsis)</a:t>
            </a:r>
          </a:p>
          <a:p>
            <a:r>
              <a:rPr lang="en-US" dirty="0"/>
              <a:t>→ </a:t>
            </a:r>
            <a:r>
              <a:rPr lang="en-US" b="1" dirty="0">
                <a:solidFill>
                  <a:srgbClr val="FF0000"/>
                </a:solidFill>
              </a:rPr>
              <a:t>A desirable reaction: elevated temperature inhibits the replication of many bacteria and viruses, also has a signal function – increases antibody production and stimulates phagocytosis</a:t>
            </a:r>
          </a:p>
          <a:p>
            <a:endParaRPr lang="cs-CZ" dirty="0"/>
          </a:p>
          <a:p>
            <a:pPr marL="285750" indent="-285750">
              <a:buFont typeface="Arial" panose="020B0604020202020204" pitchFamily="34" charset="0"/>
              <a:buChar char="•"/>
            </a:pPr>
            <a:r>
              <a:rPr lang="en-US" dirty="0"/>
              <a:t>Infected lizards will survive in warm environment, but die in the cold</a:t>
            </a:r>
          </a:p>
          <a:p>
            <a:pPr marL="285750" indent="-285750">
              <a:buFont typeface="Arial" panose="020B0604020202020204" pitchFamily="34" charset="0"/>
              <a:buChar char="•"/>
            </a:pPr>
            <a:r>
              <a:rPr lang="en-US" dirty="0"/>
              <a:t>Antibiotics-treated rabbits with infection have higher mortality</a:t>
            </a:r>
          </a:p>
          <a:p>
            <a:pPr marL="285750" indent="-285750">
              <a:buFont typeface="Arial" panose="020B0604020202020204" pitchFamily="34" charset="0"/>
              <a:buChar char="•"/>
            </a:pPr>
            <a:r>
              <a:rPr lang="en-US" dirty="0"/>
              <a:t>Administration of antipyretics in humans extends the course of influenza</a:t>
            </a:r>
          </a:p>
        </p:txBody>
      </p:sp>
    </p:spTree>
    <p:extLst>
      <p:ext uri="{BB962C8B-B14F-4D97-AF65-F5344CB8AC3E}">
        <p14:creationId xmlns:p14="http://schemas.microsoft.com/office/powerpoint/2010/main" val="2950412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C9ADD7C0-8F19-4BF6-B3F7-CD0F929F82D3}"/>
              </a:ext>
            </a:extLst>
          </p:cNvPr>
          <p:cNvSpPr>
            <a:spLocks noGrp="1"/>
          </p:cNvSpPr>
          <p:nvPr>
            <p:ph type="sldNum" sz="quarter" idx="12"/>
          </p:nvPr>
        </p:nvSpPr>
        <p:spPr>
          <a:xfrm>
            <a:off x="7086600" y="6492875"/>
            <a:ext cx="2057400" cy="365125"/>
          </a:xfrm>
        </p:spPr>
        <p:txBody>
          <a:bodyPr/>
          <a:lstStyle/>
          <a:p>
            <a:fld id="{B0A6B27B-3844-439A-9777-FCA011CD8388}" type="slidenum">
              <a:rPr lang="cs-CZ" smtClean="0"/>
              <a:pPr/>
              <a:t>27</a:t>
            </a:fld>
            <a:endParaRPr lang="cs-CZ"/>
          </a:p>
        </p:txBody>
      </p:sp>
      <p:sp>
        <p:nvSpPr>
          <p:cNvPr id="5" name="Nadpis 1">
            <a:extLst>
              <a:ext uri="{FF2B5EF4-FFF2-40B4-BE49-F238E27FC236}">
                <a16:creationId xmlns:a16="http://schemas.microsoft.com/office/drawing/2014/main" id="{1B7B5F2D-FA26-417C-A7D5-C49FEED3D989}"/>
              </a:ext>
            </a:extLst>
          </p:cNvPr>
          <p:cNvSpPr>
            <a:spLocks noGrp="1"/>
          </p:cNvSpPr>
          <p:nvPr>
            <p:ph type="title"/>
          </p:nvPr>
        </p:nvSpPr>
        <p:spPr>
          <a:xfrm>
            <a:off x="0" y="1"/>
            <a:ext cx="9144000" cy="782197"/>
          </a:xfrm>
          <a:solidFill>
            <a:srgbClr val="002060"/>
          </a:solidFill>
        </p:spPr>
        <p:txBody>
          <a:bodyPr>
            <a:normAutofit/>
          </a:bodyPr>
          <a:lstStyle/>
          <a:p>
            <a:r>
              <a:rPr lang="en-US" sz="3200" b="1">
                <a:solidFill>
                  <a:srgbClr val="FFFF00"/>
                </a:solidFill>
                <a:latin typeface="Times New Roman" panose="02020603050405020304" pitchFamily="18" charset="0"/>
                <a:cs typeface="Times New Roman" panose="02020603050405020304" pitchFamily="18" charset="0"/>
              </a:rPr>
              <a:t>	Patophysiological aspects of sepsis</a:t>
            </a:r>
          </a:p>
        </p:txBody>
      </p:sp>
      <p:pic>
        <p:nvPicPr>
          <p:cNvPr id="7" name="Obrázek 6">
            <a:extLst>
              <a:ext uri="{FF2B5EF4-FFF2-40B4-BE49-F238E27FC236}">
                <a16:creationId xmlns:a16="http://schemas.microsoft.com/office/drawing/2014/main" id="{3D35086C-7A74-4934-B372-C3EB9D00C2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5300" y="31478"/>
            <a:ext cx="719241" cy="719241"/>
          </a:xfrm>
          <a:prstGeom prst="rect">
            <a:avLst/>
          </a:prstGeom>
        </p:spPr>
      </p:pic>
      <p:sp>
        <p:nvSpPr>
          <p:cNvPr id="2" name="TextovéPole 1">
            <a:extLst>
              <a:ext uri="{FF2B5EF4-FFF2-40B4-BE49-F238E27FC236}">
                <a16:creationId xmlns:a16="http://schemas.microsoft.com/office/drawing/2014/main" id="{6DA48B7B-17D5-4E79-8980-4A09621F7A26}"/>
              </a:ext>
            </a:extLst>
          </p:cNvPr>
          <p:cNvSpPr txBox="1"/>
          <p:nvPr/>
        </p:nvSpPr>
        <p:spPr>
          <a:xfrm>
            <a:off x="323849" y="973122"/>
            <a:ext cx="8510691" cy="1295868"/>
          </a:xfrm>
          <a:prstGeom prst="rect">
            <a:avLst/>
          </a:prstGeom>
          <a:noFill/>
        </p:spPr>
        <p:txBody>
          <a:bodyPr wrap="square" rtlCol="0">
            <a:spAutoFit/>
          </a:bodyPr>
          <a:lstStyle/>
          <a:p>
            <a:pPr>
              <a:lnSpc>
                <a:spcPct val="150000"/>
              </a:lnSpc>
            </a:pPr>
            <a:r>
              <a:rPr lang="en-US" b="1" u="sng" dirty="0"/>
              <a:t>The fight for iron</a:t>
            </a:r>
          </a:p>
          <a:p>
            <a:pPr>
              <a:lnSpc>
                <a:spcPct val="150000"/>
              </a:lnSpc>
            </a:pPr>
            <a:r>
              <a:rPr lang="en-US" dirty="0"/>
              <a:t>→ Fe is a growth factor for a number of microbes</a:t>
            </a:r>
          </a:p>
          <a:p>
            <a:pPr>
              <a:lnSpc>
                <a:spcPct val="150000"/>
              </a:lnSpc>
            </a:pPr>
            <a:r>
              <a:rPr lang="en-US" dirty="0"/>
              <a:t>→ Anti-infection immunity </a:t>
            </a:r>
            <a:r>
              <a:rPr lang="en-US" b="1" dirty="0">
                <a:solidFill>
                  <a:srgbClr val="FF0000"/>
                </a:solidFill>
              </a:rPr>
              <a:t>“sequesters” Fe ions to safety </a:t>
            </a:r>
            <a:r>
              <a:rPr lang="en-US" dirty="0"/>
              <a:t>(out of the reach of bacteria)</a:t>
            </a:r>
          </a:p>
        </p:txBody>
      </p:sp>
      <p:pic>
        <p:nvPicPr>
          <p:cNvPr id="8" name="Obrázek 7">
            <a:extLst>
              <a:ext uri="{FF2B5EF4-FFF2-40B4-BE49-F238E27FC236}">
                <a16:creationId xmlns:a16="http://schemas.microsoft.com/office/drawing/2014/main" id="{797FC446-025B-4F61-B2A7-90805D73A3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732" y="2459914"/>
            <a:ext cx="6518246" cy="3006210"/>
          </a:xfrm>
          <a:prstGeom prst="rect">
            <a:avLst/>
          </a:prstGeom>
        </p:spPr>
      </p:pic>
      <p:sp>
        <p:nvSpPr>
          <p:cNvPr id="9" name="TextovéPole 8">
            <a:extLst>
              <a:ext uri="{FF2B5EF4-FFF2-40B4-BE49-F238E27FC236}">
                <a16:creationId xmlns:a16="http://schemas.microsoft.com/office/drawing/2014/main" id="{A343EBFA-2623-4447-9BB9-7D76F90CC6C2}"/>
              </a:ext>
            </a:extLst>
          </p:cNvPr>
          <p:cNvSpPr txBox="1"/>
          <p:nvPr/>
        </p:nvSpPr>
        <p:spPr>
          <a:xfrm>
            <a:off x="323850" y="5424898"/>
            <a:ext cx="8610600" cy="836639"/>
          </a:xfrm>
          <a:prstGeom prst="rect">
            <a:avLst/>
          </a:prstGeom>
          <a:noFill/>
        </p:spPr>
        <p:txBody>
          <a:bodyPr wrap="square" rtlCol="0">
            <a:spAutoFit/>
          </a:bodyPr>
          <a:lstStyle/>
          <a:p>
            <a:pPr>
              <a:lnSpc>
                <a:spcPct val="150000"/>
              </a:lnSpc>
            </a:pPr>
            <a:r>
              <a:rPr lang="en-US" sz="1700" dirty="0"/>
              <a:t>→ During active infection, anemia must not be treated by administration of Fe-containing drugs </a:t>
            </a:r>
            <a:r>
              <a:rPr lang="en-US" sz="1700" b="1" dirty="0">
                <a:solidFill>
                  <a:srgbClr val="FF0000"/>
                </a:solidFill>
              </a:rPr>
              <a:t>→ Substitution by transfusion is necessary (</a:t>
            </a:r>
            <a:r>
              <a:rPr lang="en-US" sz="1700" b="1" dirty="0" err="1">
                <a:solidFill>
                  <a:srgbClr val="FF0000"/>
                </a:solidFill>
              </a:rPr>
              <a:t>deleucotized</a:t>
            </a:r>
            <a:r>
              <a:rPr lang="en-US" sz="1700" b="1" dirty="0">
                <a:solidFill>
                  <a:srgbClr val="FF0000"/>
                </a:solidFill>
              </a:rPr>
              <a:t> erythrocyte concentrates)</a:t>
            </a:r>
          </a:p>
        </p:txBody>
      </p:sp>
    </p:spTree>
    <p:extLst>
      <p:ext uri="{BB962C8B-B14F-4D97-AF65-F5344CB8AC3E}">
        <p14:creationId xmlns:p14="http://schemas.microsoft.com/office/powerpoint/2010/main" val="107812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C9ADD7C0-8F19-4BF6-B3F7-CD0F929F82D3}"/>
              </a:ext>
            </a:extLst>
          </p:cNvPr>
          <p:cNvSpPr>
            <a:spLocks noGrp="1"/>
          </p:cNvSpPr>
          <p:nvPr>
            <p:ph type="sldNum" sz="quarter" idx="12"/>
          </p:nvPr>
        </p:nvSpPr>
        <p:spPr>
          <a:xfrm>
            <a:off x="7086600" y="6492875"/>
            <a:ext cx="2057400" cy="365125"/>
          </a:xfrm>
        </p:spPr>
        <p:txBody>
          <a:bodyPr/>
          <a:lstStyle/>
          <a:p>
            <a:fld id="{B0A6B27B-3844-439A-9777-FCA011CD8388}" type="slidenum">
              <a:rPr lang="cs-CZ" smtClean="0"/>
              <a:pPr/>
              <a:t>28</a:t>
            </a:fld>
            <a:endParaRPr lang="cs-CZ"/>
          </a:p>
        </p:txBody>
      </p:sp>
      <p:sp>
        <p:nvSpPr>
          <p:cNvPr id="5" name="Nadpis 1">
            <a:extLst>
              <a:ext uri="{FF2B5EF4-FFF2-40B4-BE49-F238E27FC236}">
                <a16:creationId xmlns:a16="http://schemas.microsoft.com/office/drawing/2014/main" id="{1B7B5F2D-FA26-417C-A7D5-C49FEED3D989}"/>
              </a:ext>
            </a:extLst>
          </p:cNvPr>
          <p:cNvSpPr>
            <a:spLocks noGrp="1"/>
          </p:cNvSpPr>
          <p:nvPr>
            <p:ph type="title"/>
          </p:nvPr>
        </p:nvSpPr>
        <p:spPr>
          <a:xfrm>
            <a:off x="0" y="1"/>
            <a:ext cx="9144000" cy="782197"/>
          </a:xfrm>
          <a:solidFill>
            <a:srgbClr val="002060"/>
          </a:solidFill>
        </p:spPr>
        <p:txBody>
          <a:bodyPr>
            <a:normAutofit/>
          </a:bodyPr>
          <a:lstStyle/>
          <a:p>
            <a:r>
              <a:rPr lang="en-US" sz="3200" b="1">
                <a:solidFill>
                  <a:srgbClr val="FFFF00"/>
                </a:solidFill>
                <a:latin typeface="Times New Roman" panose="02020603050405020304" pitchFamily="18" charset="0"/>
                <a:cs typeface="Times New Roman" panose="02020603050405020304" pitchFamily="18" charset="0"/>
              </a:rPr>
              <a:t>	Patophysiological aspects of sepsis</a:t>
            </a:r>
          </a:p>
        </p:txBody>
      </p:sp>
      <p:pic>
        <p:nvPicPr>
          <p:cNvPr id="7" name="Obrázek 6">
            <a:extLst>
              <a:ext uri="{FF2B5EF4-FFF2-40B4-BE49-F238E27FC236}">
                <a16:creationId xmlns:a16="http://schemas.microsoft.com/office/drawing/2014/main" id="{3D35086C-7A74-4934-B372-C3EB9D00C2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5300" y="31478"/>
            <a:ext cx="719241" cy="719241"/>
          </a:xfrm>
          <a:prstGeom prst="rect">
            <a:avLst/>
          </a:prstGeom>
        </p:spPr>
      </p:pic>
      <p:sp>
        <p:nvSpPr>
          <p:cNvPr id="2" name="TextovéPole 1">
            <a:extLst>
              <a:ext uri="{FF2B5EF4-FFF2-40B4-BE49-F238E27FC236}">
                <a16:creationId xmlns:a16="http://schemas.microsoft.com/office/drawing/2014/main" id="{6DA48B7B-17D5-4E79-8980-4A09621F7A26}"/>
              </a:ext>
            </a:extLst>
          </p:cNvPr>
          <p:cNvSpPr txBox="1"/>
          <p:nvPr/>
        </p:nvSpPr>
        <p:spPr>
          <a:xfrm>
            <a:off x="536894" y="973122"/>
            <a:ext cx="7373923" cy="2151871"/>
          </a:xfrm>
          <a:prstGeom prst="rect">
            <a:avLst/>
          </a:prstGeom>
          <a:noFill/>
        </p:spPr>
        <p:txBody>
          <a:bodyPr wrap="square" rtlCol="0">
            <a:spAutoFit/>
          </a:bodyPr>
          <a:lstStyle/>
          <a:p>
            <a:pPr>
              <a:lnSpc>
                <a:spcPct val="150000"/>
              </a:lnSpc>
            </a:pPr>
            <a:r>
              <a:rPr lang="en-US" sz="1700" b="1" u="sng" dirty="0"/>
              <a:t>Bacterial respiratory chain blockade (hypothesis)</a:t>
            </a:r>
          </a:p>
          <a:p>
            <a:r>
              <a:rPr lang="en-US" sz="1700" dirty="0"/>
              <a:t>→ Most pathogenic bacteria have </a:t>
            </a:r>
            <a:r>
              <a:rPr lang="en-US" sz="1700" b="1" dirty="0">
                <a:solidFill>
                  <a:srgbClr val="FF0000"/>
                </a:solidFill>
                <a:cs typeface="Arial" panose="020B0604020202020204" pitchFamily="34" charset="0"/>
              </a:rPr>
              <a:t>aerobic metabolism</a:t>
            </a:r>
          </a:p>
          <a:p>
            <a:r>
              <a:rPr lang="en-US" sz="1700" dirty="0"/>
              <a:t>Various nutrients → acetyl-CoA → Krebs cycle </a:t>
            </a:r>
            <a:r>
              <a:rPr lang="en-US" sz="1700" dirty="0">
                <a:solidFill>
                  <a:prstClr val="black"/>
                </a:solidFill>
                <a:cs typeface="Arial"/>
              </a:rPr>
              <a:t>→</a:t>
            </a:r>
            <a:r>
              <a:rPr lang="en-US" sz="1700" dirty="0"/>
              <a:t> NADH, FADH</a:t>
            </a:r>
            <a:r>
              <a:rPr lang="en-US" sz="1700" baseline="-25000" dirty="0">
                <a:cs typeface="Arial" panose="020B0604020202020204" pitchFamily="34" charset="0"/>
              </a:rPr>
              <a:t>2 </a:t>
            </a:r>
          </a:p>
          <a:p>
            <a:endParaRPr lang="cs-CZ" altLang="cs-CZ" sz="1700" baseline="-25000" dirty="0">
              <a:cs typeface="Arial" panose="020B0604020202020204" pitchFamily="34" charset="0"/>
            </a:endParaRPr>
          </a:p>
          <a:p>
            <a:r>
              <a:rPr lang="en-US" sz="1700" dirty="0"/>
              <a:t>		</a:t>
            </a:r>
          </a:p>
          <a:p>
            <a:r>
              <a:rPr lang="en-US" sz="1700" dirty="0"/>
              <a:t>		Membrane → ion boundary</a:t>
            </a:r>
          </a:p>
          <a:p>
            <a:r>
              <a:rPr lang="en-US" sz="1700" dirty="0"/>
              <a:t>		Proton gradient → ATP source</a:t>
            </a:r>
          </a:p>
          <a:p>
            <a:endParaRPr lang="cs-CZ" altLang="cs-CZ" baseline="-25000" dirty="0">
              <a:cs typeface="Arial" panose="020B0604020202020204" pitchFamily="34" charset="0"/>
            </a:endParaRPr>
          </a:p>
        </p:txBody>
      </p:sp>
      <p:pic>
        <p:nvPicPr>
          <p:cNvPr id="10" name="Picture 2">
            <a:extLst>
              <a:ext uri="{FF2B5EF4-FFF2-40B4-BE49-F238E27FC236}">
                <a16:creationId xmlns:a16="http://schemas.microsoft.com/office/drawing/2014/main" id="{A42DFE72-9C93-40BA-B423-72504738E2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6023" y="2060654"/>
            <a:ext cx="2600424" cy="151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ovéPole 2">
            <a:extLst>
              <a:ext uri="{FF2B5EF4-FFF2-40B4-BE49-F238E27FC236}">
                <a16:creationId xmlns:a16="http://schemas.microsoft.com/office/drawing/2014/main" id="{FCCF3612-D3C1-450A-BB1C-F88981418B93}"/>
              </a:ext>
            </a:extLst>
          </p:cNvPr>
          <p:cNvSpPr txBox="1"/>
          <p:nvPr/>
        </p:nvSpPr>
        <p:spPr>
          <a:xfrm>
            <a:off x="570450" y="3622721"/>
            <a:ext cx="7716299" cy="2985433"/>
          </a:xfrm>
          <a:prstGeom prst="rect">
            <a:avLst/>
          </a:prstGeom>
          <a:noFill/>
        </p:spPr>
        <p:txBody>
          <a:bodyPr wrap="square" rtlCol="0">
            <a:spAutoFit/>
          </a:bodyPr>
          <a:lstStyle/>
          <a:p>
            <a:r>
              <a:rPr lang="en-US" sz="1700" dirty="0"/>
              <a:t>→ During sepsis, the organism produces </a:t>
            </a:r>
            <a:r>
              <a:rPr lang="en-US" sz="1700" b="1" dirty="0">
                <a:solidFill>
                  <a:srgbClr val="FF0000"/>
                </a:solidFill>
              </a:rPr>
              <a:t>cytochrome-inhibiting substances</a:t>
            </a:r>
          </a:p>
          <a:p>
            <a:r>
              <a:rPr lang="en-US" sz="1700" dirty="0"/>
              <a:t>→ It keeps bacteria from using the most effective energy source, but at the same time </a:t>
            </a:r>
            <a:r>
              <a:rPr lang="en-US" sz="1700" b="1" dirty="0">
                <a:solidFill>
                  <a:srgbClr val="FF0000"/>
                </a:solidFill>
              </a:rPr>
              <a:t>blocks its own mitochondrial function</a:t>
            </a:r>
            <a:r>
              <a:rPr lang="en-US" sz="1700" dirty="0"/>
              <a:t>!</a:t>
            </a:r>
          </a:p>
          <a:p>
            <a:endParaRPr lang="cs-CZ" sz="1700" dirty="0"/>
          </a:p>
          <a:p>
            <a:r>
              <a:rPr lang="en-US" sz="1700" b="1" dirty="0"/>
              <a:t>Indirect proofs:</a:t>
            </a:r>
          </a:p>
          <a:p>
            <a:pPr marL="285750" indent="-285750">
              <a:buFont typeface="Arial" panose="020B0604020202020204" pitchFamily="34" charset="0"/>
              <a:buChar char="•"/>
            </a:pPr>
            <a:r>
              <a:rPr lang="en-US" sz="1700" dirty="0"/>
              <a:t>Mitochondrial damage during sepsis was demonstrated (</a:t>
            </a:r>
            <a:r>
              <a:rPr lang="en-US" sz="1700" dirty="0" err="1"/>
              <a:t>cardiodepressant</a:t>
            </a:r>
            <a:r>
              <a:rPr lang="en-US" sz="1700" dirty="0"/>
              <a:t> factor)</a:t>
            </a:r>
          </a:p>
          <a:p>
            <a:pPr marL="285750" indent="-285750">
              <a:buFont typeface="Arial" panose="020B0604020202020204" pitchFamily="34" charset="0"/>
              <a:buChar char="•"/>
            </a:pPr>
            <a:r>
              <a:rPr lang="en-US" sz="1700" dirty="0"/>
              <a:t>Complex metabolic changes occurring in sepsis can be explained by mitochondrial function outage.</a:t>
            </a:r>
          </a:p>
          <a:p>
            <a:pPr marL="285750" indent="-285750">
              <a:buFont typeface="Arial" panose="020B0604020202020204" pitchFamily="34" charset="0"/>
              <a:buChar char="•"/>
            </a:pPr>
            <a:r>
              <a:rPr lang="en-US" sz="1700" dirty="0"/>
              <a:t>This can also explain </a:t>
            </a:r>
            <a:r>
              <a:rPr lang="en-US" sz="1700" b="1" dirty="0">
                <a:solidFill>
                  <a:srgbClr val="FF0000"/>
                </a:solidFill>
              </a:rPr>
              <a:t>the origin of multiple organ failure </a:t>
            </a:r>
            <a:r>
              <a:rPr lang="en-US" sz="1700" dirty="0"/>
              <a:t>(MODS, MOF) as well as the development of </a:t>
            </a:r>
            <a:r>
              <a:rPr lang="en-US" sz="1700" dirty="0" err="1"/>
              <a:t>polyneuromyopathy</a:t>
            </a:r>
            <a:r>
              <a:rPr lang="en-US" sz="1700" dirty="0"/>
              <a:t> as a consequence of sepsis</a:t>
            </a:r>
          </a:p>
          <a:p>
            <a:endParaRPr lang="cs-CZ" dirty="0"/>
          </a:p>
        </p:txBody>
      </p:sp>
    </p:spTree>
    <p:extLst>
      <p:ext uri="{BB962C8B-B14F-4D97-AF65-F5344CB8AC3E}">
        <p14:creationId xmlns:p14="http://schemas.microsoft.com/office/powerpoint/2010/main" val="3834748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C9ADD7C0-8F19-4BF6-B3F7-CD0F929F82D3}"/>
              </a:ext>
            </a:extLst>
          </p:cNvPr>
          <p:cNvSpPr>
            <a:spLocks noGrp="1"/>
          </p:cNvSpPr>
          <p:nvPr>
            <p:ph type="sldNum" sz="quarter" idx="12"/>
          </p:nvPr>
        </p:nvSpPr>
        <p:spPr>
          <a:xfrm>
            <a:off x="7086600" y="6492875"/>
            <a:ext cx="2057400" cy="365125"/>
          </a:xfrm>
        </p:spPr>
        <p:txBody>
          <a:bodyPr/>
          <a:lstStyle/>
          <a:p>
            <a:fld id="{B0A6B27B-3844-439A-9777-FCA011CD8388}" type="slidenum">
              <a:rPr lang="cs-CZ" smtClean="0"/>
              <a:pPr/>
              <a:t>29</a:t>
            </a:fld>
            <a:endParaRPr lang="cs-CZ"/>
          </a:p>
        </p:txBody>
      </p:sp>
      <p:sp>
        <p:nvSpPr>
          <p:cNvPr id="5" name="Nadpis 1">
            <a:extLst>
              <a:ext uri="{FF2B5EF4-FFF2-40B4-BE49-F238E27FC236}">
                <a16:creationId xmlns:a16="http://schemas.microsoft.com/office/drawing/2014/main" id="{1B7B5F2D-FA26-417C-A7D5-C49FEED3D989}"/>
              </a:ext>
            </a:extLst>
          </p:cNvPr>
          <p:cNvSpPr>
            <a:spLocks noGrp="1"/>
          </p:cNvSpPr>
          <p:nvPr>
            <p:ph type="title"/>
          </p:nvPr>
        </p:nvSpPr>
        <p:spPr>
          <a:xfrm>
            <a:off x="0" y="1"/>
            <a:ext cx="9144000" cy="782197"/>
          </a:xfrm>
          <a:solidFill>
            <a:srgbClr val="002060"/>
          </a:solidFill>
        </p:spPr>
        <p:txBody>
          <a:bodyPr>
            <a:normAutofit/>
          </a:bodyPr>
          <a:lstStyle/>
          <a:p>
            <a:r>
              <a:rPr lang="en-US" sz="3200" b="1">
                <a:solidFill>
                  <a:srgbClr val="FFFF00"/>
                </a:solidFill>
                <a:latin typeface="Times New Roman" panose="02020603050405020304" pitchFamily="18" charset="0"/>
                <a:cs typeface="Times New Roman" panose="02020603050405020304" pitchFamily="18" charset="0"/>
              </a:rPr>
              <a:t>	Patophysiological aspects of sepsis</a:t>
            </a:r>
          </a:p>
        </p:txBody>
      </p:sp>
      <p:pic>
        <p:nvPicPr>
          <p:cNvPr id="7" name="Obrázek 6">
            <a:extLst>
              <a:ext uri="{FF2B5EF4-FFF2-40B4-BE49-F238E27FC236}">
                <a16:creationId xmlns:a16="http://schemas.microsoft.com/office/drawing/2014/main" id="{3D35086C-7A74-4934-B372-C3EB9D00C2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5300" y="31478"/>
            <a:ext cx="719241" cy="719241"/>
          </a:xfrm>
          <a:prstGeom prst="rect">
            <a:avLst/>
          </a:prstGeom>
        </p:spPr>
      </p:pic>
      <p:sp>
        <p:nvSpPr>
          <p:cNvPr id="2" name="TextovéPole 1">
            <a:extLst>
              <a:ext uri="{FF2B5EF4-FFF2-40B4-BE49-F238E27FC236}">
                <a16:creationId xmlns:a16="http://schemas.microsoft.com/office/drawing/2014/main" id="{6DA48B7B-17D5-4E79-8980-4A09621F7A26}"/>
              </a:ext>
            </a:extLst>
          </p:cNvPr>
          <p:cNvSpPr txBox="1"/>
          <p:nvPr/>
        </p:nvSpPr>
        <p:spPr>
          <a:xfrm>
            <a:off x="545283" y="922788"/>
            <a:ext cx="7373923" cy="5816977"/>
          </a:xfrm>
          <a:prstGeom prst="rect">
            <a:avLst/>
          </a:prstGeom>
          <a:noFill/>
        </p:spPr>
        <p:txBody>
          <a:bodyPr wrap="square" rtlCol="0">
            <a:spAutoFit/>
          </a:bodyPr>
          <a:lstStyle/>
          <a:p>
            <a:r>
              <a:rPr lang="en-US" b="1" u="sng" dirty="0"/>
              <a:t>Metabolic changes during sepsis</a:t>
            </a:r>
            <a:br>
              <a:rPr lang="en-US" b="1" u="sng" dirty="0"/>
            </a:br>
            <a:br>
              <a:rPr lang="en-US" b="1" u="sng" dirty="0"/>
            </a:br>
            <a:r>
              <a:rPr lang="en-US" b="1" dirty="0">
                <a:solidFill>
                  <a:srgbClr val="FF0000"/>
                </a:solidFill>
              </a:rPr>
              <a:t>→ Energy output at sepsis ≈ heavy physical labor!</a:t>
            </a:r>
          </a:p>
          <a:p>
            <a:r>
              <a:rPr lang="en-US" dirty="0"/>
              <a:t>→ Severe infection disables regular food acquisition (gathering, hunting), but also the digestive processes → </a:t>
            </a:r>
            <a:r>
              <a:rPr lang="en-US" b="1" dirty="0">
                <a:solidFill>
                  <a:srgbClr val="FF0000"/>
                </a:solidFill>
              </a:rPr>
              <a:t>internal sources utilization</a:t>
            </a:r>
          </a:p>
          <a:p>
            <a:r>
              <a:rPr lang="en-US" dirty="0"/>
              <a:t>		</a:t>
            </a:r>
          </a:p>
          <a:p>
            <a:r>
              <a:rPr lang="en-US" b="1" dirty="0"/>
              <a:t>Energy sources for fasting (male, 80 kg):</a:t>
            </a:r>
          </a:p>
          <a:p>
            <a:r>
              <a:rPr lang="en-US" dirty="0"/>
              <a:t>		liver glycogen			(75 g)	4 hours</a:t>
            </a:r>
          </a:p>
          <a:p>
            <a:r>
              <a:rPr lang="en-US" dirty="0"/>
              <a:t>		muscle glycogen		(150 g)     only while working</a:t>
            </a:r>
          </a:p>
          <a:p>
            <a:r>
              <a:rPr lang="en-US" dirty="0"/>
              <a:t>		body fat				(15 kg)	90 days</a:t>
            </a:r>
          </a:p>
          <a:p>
            <a:r>
              <a:rPr lang="en-US" dirty="0"/>
              <a:t>		mobilizable protein		(6 kg)	15 days </a:t>
            </a:r>
          </a:p>
          <a:p>
            <a:r>
              <a:rPr lang="en-US" dirty="0"/>
              <a:t>			</a:t>
            </a:r>
          </a:p>
          <a:p>
            <a:r>
              <a:rPr lang="en-US" dirty="0"/>
              <a:t>Lipids are utilized only in mitochondria, and those do not work during sepsis</a:t>
            </a:r>
          </a:p>
          <a:p>
            <a:r>
              <a:rPr lang="en-US" b="1" dirty="0">
                <a:solidFill>
                  <a:srgbClr val="FF0000"/>
                </a:solidFill>
              </a:rPr>
              <a:t>Amino acids are the only available energy source → septic </a:t>
            </a:r>
            <a:r>
              <a:rPr lang="en-US" b="1" dirty="0" err="1">
                <a:solidFill>
                  <a:srgbClr val="FF0000"/>
                </a:solidFill>
              </a:rPr>
              <a:t>autocannibalism</a:t>
            </a:r>
            <a:r>
              <a:rPr lang="en-US" b="1" dirty="0">
                <a:solidFill>
                  <a:srgbClr val="FF0000"/>
                </a:solidFill>
              </a:rPr>
              <a:t> (≈ 300 g of protein/day)</a:t>
            </a:r>
          </a:p>
          <a:p>
            <a:endParaRPr lang="cs-CZ" altLang="cs-CZ" kern="0" dirty="0">
              <a:sym typeface="Symbol" pitchFamily="18" charset="2"/>
            </a:endParaRPr>
          </a:p>
          <a:p>
            <a:r>
              <a:rPr lang="en-US" b="1" dirty="0"/>
              <a:t>The demand for amino acids during sepsis is extreme</a:t>
            </a:r>
          </a:p>
          <a:p>
            <a:r>
              <a:rPr lang="en-US" dirty="0"/>
              <a:t>→ Energy source</a:t>
            </a:r>
          </a:p>
          <a:p>
            <a:r>
              <a:rPr lang="en-US" dirty="0"/>
              <a:t>→ Production of </a:t>
            </a:r>
            <a:r>
              <a:rPr lang="en-US" dirty="0" err="1"/>
              <a:t>PMN</a:t>
            </a:r>
            <a:r>
              <a:rPr lang="en-US" dirty="0"/>
              <a:t>, acute inflammation phase proteins, antibodies</a:t>
            </a:r>
          </a:p>
          <a:p>
            <a:r>
              <a:rPr lang="en-US" dirty="0"/>
              <a:t>→ Regeneration of damaged tissues</a:t>
            </a:r>
          </a:p>
        </p:txBody>
      </p:sp>
    </p:spTree>
    <p:extLst>
      <p:ext uri="{BB962C8B-B14F-4D97-AF65-F5344CB8AC3E}">
        <p14:creationId xmlns:p14="http://schemas.microsoft.com/office/powerpoint/2010/main" val="3413571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E28325BB-95B6-4F7D-B4DE-81837EC88FF2}"/>
              </a:ext>
            </a:extLst>
          </p:cNvPr>
          <p:cNvSpPr>
            <a:spLocks noGrp="1"/>
          </p:cNvSpPr>
          <p:nvPr>
            <p:ph type="sldNum" sz="quarter" idx="12"/>
          </p:nvPr>
        </p:nvSpPr>
        <p:spPr>
          <a:xfrm>
            <a:off x="7086600" y="6492874"/>
            <a:ext cx="2057400" cy="365125"/>
          </a:xfrm>
        </p:spPr>
        <p:txBody>
          <a:bodyPr/>
          <a:lstStyle/>
          <a:p>
            <a:fld id="{B0A6B27B-3844-439A-9777-FCA011CD8388}" type="slidenum">
              <a:rPr lang="cs-CZ" smtClean="0"/>
              <a:pPr/>
              <a:t>3</a:t>
            </a:fld>
            <a:endParaRPr lang="cs-CZ"/>
          </a:p>
        </p:txBody>
      </p:sp>
      <p:sp>
        <p:nvSpPr>
          <p:cNvPr id="5" name="Nadpis 1">
            <a:extLst>
              <a:ext uri="{FF2B5EF4-FFF2-40B4-BE49-F238E27FC236}">
                <a16:creationId xmlns:a16="http://schemas.microsoft.com/office/drawing/2014/main" id="{D701F5CD-6132-4F56-A4C8-E5C89E53CF17}"/>
              </a:ext>
            </a:extLst>
          </p:cNvPr>
          <p:cNvSpPr>
            <a:spLocks noGrp="1"/>
          </p:cNvSpPr>
          <p:nvPr>
            <p:ph type="title"/>
          </p:nvPr>
        </p:nvSpPr>
        <p:spPr>
          <a:xfrm>
            <a:off x="0" y="1"/>
            <a:ext cx="9144000" cy="782197"/>
          </a:xfrm>
          <a:solidFill>
            <a:srgbClr val="002060"/>
          </a:solidFill>
        </p:spPr>
        <p:txBody>
          <a:bodyPr>
            <a:normAutofit/>
          </a:bodyPr>
          <a:lstStyle/>
          <a:p>
            <a:r>
              <a:rPr lang="en-US" sz="3200" b="1">
                <a:solidFill>
                  <a:srgbClr val="FFFF00"/>
                </a:solidFill>
                <a:latin typeface="Times New Roman" panose="02020603050405020304" pitchFamily="18" charset="0"/>
                <a:cs typeface="Times New Roman" panose="02020603050405020304" pitchFamily="18" charset="0"/>
              </a:rPr>
              <a:t>	History of the term “sepsis”</a:t>
            </a:r>
          </a:p>
        </p:txBody>
      </p:sp>
      <p:pic>
        <p:nvPicPr>
          <p:cNvPr id="6" name="Obrázek 5">
            <a:extLst>
              <a:ext uri="{FF2B5EF4-FFF2-40B4-BE49-F238E27FC236}">
                <a16:creationId xmlns:a16="http://schemas.microsoft.com/office/drawing/2014/main" id="{FBBD9CAA-E962-4FD9-9486-0E25DC81FA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5300" y="31478"/>
            <a:ext cx="719241" cy="719241"/>
          </a:xfrm>
          <a:prstGeom prst="rect">
            <a:avLst/>
          </a:prstGeom>
        </p:spPr>
      </p:pic>
      <p:sp>
        <p:nvSpPr>
          <p:cNvPr id="2" name="TextovéPole 1">
            <a:extLst>
              <a:ext uri="{FF2B5EF4-FFF2-40B4-BE49-F238E27FC236}">
                <a16:creationId xmlns:a16="http://schemas.microsoft.com/office/drawing/2014/main" id="{A3765070-E8D3-4BDC-8C48-CEB923980371}"/>
              </a:ext>
            </a:extLst>
          </p:cNvPr>
          <p:cNvSpPr txBox="1"/>
          <p:nvPr/>
        </p:nvSpPr>
        <p:spPr>
          <a:xfrm>
            <a:off x="541090" y="1076065"/>
            <a:ext cx="8061820" cy="5122941"/>
          </a:xfrm>
          <a:prstGeom prst="rect">
            <a:avLst/>
          </a:prstGeom>
          <a:noFill/>
        </p:spPr>
        <p:txBody>
          <a:bodyPr wrap="square" rtlCol="0">
            <a:spAutoFit/>
          </a:bodyPr>
          <a:lstStyle/>
          <a:p>
            <a:pPr>
              <a:lnSpc>
                <a:spcPct val="150000"/>
              </a:lnSpc>
            </a:pPr>
            <a:r>
              <a:rPr lang="en-US" sz="2000" dirty="0"/>
              <a:t>“Sepsis is blood poisoning (by </a:t>
            </a:r>
            <a:r>
              <a:rPr lang="en-US" sz="2000" dirty="0" err="1"/>
              <a:t>sepsins</a:t>
            </a:r>
            <a:r>
              <a:rPr lang="en-US" sz="2000" dirty="0"/>
              <a:t> from rotting flesh)” </a:t>
            </a:r>
            <a:r>
              <a:rPr lang="en-US" sz="2000" b="1" dirty="0">
                <a:solidFill>
                  <a:srgbClr val="FF0000"/>
                </a:solidFill>
              </a:rPr>
              <a:t>… approx. 1800</a:t>
            </a:r>
          </a:p>
          <a:p>
            <a:pPr>
              <a:lnSpc>
                <a:spcPct val="150000"/>
              </a:lnSpc>
            </a:pPr>
            <a:r>
              <a:rPr lang="en-US" sz="2000" dirty="0"/>
              <a:t>“Sepsis is replication of bacteria in the blood” </a:t>
            </a:r>
            <a:r>
              <a:rPr lang="en-US" sz="2000" b="1" dirty="0">
                <a:solidFill>
                  <a:srgbClr val="FF0000"/>
                </a:solidFill>
              </a:rPr>
              <a:t>… approx. 1900</a:t>
            </a:r>
          </a:p>
          <a:p>
            <a:pPr>
              <a:lnSpc>
                <a:spcPct val="150000"/>
              </a:lnSpc>
            </a:pPr>
            <a:endParaRPr lang="cs-CZ" sz="2000" dirty="0"/>
          </a:p>
          <a:p>
            <a:pPr>
              <a:lnSpc>
                <a:spcPct val="150000"/>
              </a:lnSpc>
            </a:pPr>
            <a:r>
              <a:rPr lang="en-US" sz="2000" dirty="0"/>
              <a:t>“Sepsis is a state where a lesion has formed in the organism that is periodically or continuously releasing bacteria into the bloodstream. This produces general symptoms of a severe condition, while local symptoms caused by the lesion lose significance” </a:t>
            </a:r>
            <a:r>
              <a:rPr lang="en-US" sz="2000" b="1" dirty="0">
                <a:solidFill>
                  <a:srgbClr val="FF0000"/>
                </a:solidFill>
              </a:rPr>
              <a:t>… Schottmüller, 1914</a:t>
            </a:r>
          </a:p>
          <a:p>
            <a:pPr>
              <a:lnSpc>
                <a:spcPct val="150000"/>
              </a:lnSpc>
            </a:pPr>
            <a:endParaRPr lang="cs-CZ" sz="2000" dirty="0"/>
          </a:p>
          <a:p>
            <a:pPr>
              <a:lnSpc>
                <a:spcPct val="150000"/>
              </a:lnSpc>
            </a:pPr>
            <a:r>
              <a:rPr lang="en-US" sz="2000" dirty="0"/>
              <a:t>“Sepsis is a disease triggered by the presence of microbes, but caused by immune mechanisms of the body itself. The response to infection kills the patient sooner than the microbes alone would” </a:t>
            </a:r>
            <a:r>
              <a:rPr lang="en-US" sz="2000" b="1" dirty="0">
                <a:solidFill>
                  <a:srgbClr val="FF0000"/>
                </a:solidFill>
              </a:rPr>
              <a:t>… since approx. 1980</a:t>
            </a:r>
            <a:r>
              <a:rPr lang="en-US" sz="2000" dirty="0"/>
              <a:t>  </a:t>
            </a:r>
          </a:p>
          <a:p>
            <a:pPr>
              <a:lnSpc>
                <a:spcPct val="150000"/>
              </a:lnSpc>
            </a:pPr>
            <a:endParaRPr lang="en-US" sz="2000" dirty="0"/>
          </a:p>
        </p:txBody>
      </p:sp>
    </p:spTree>
    <p:extLst>
      <p:ext uri="{BB962C8B-B14F-4D97-AF65-F5344CB8AC3E}">
        <p14:creationId xmlns:p14="http://schemas.microsoft.com/office/powerpoint/2010/main" val="31189560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C9ADD7C0-8F19-4BF6-B3F7-CD0F929F82D3}"/>
              </a:ext>
            </a:extLst>
          </p:cNvPr>
          <p:cNvSpPr>
            <a:spLocks noGrp="1"/>
          </p:cNvSpPr>
          <p:nvPr>
            <p:ph type="sldNum" sz="quarter" idx="12"/>
          </p:nvPr>
        </p:nvSpPr>
        <p:spPr>
          <a:xfrm>
            <a:off x="7086600" y="6492875"/>
            <a:ext cx="2057400" cy="365125"/>
          </a:xfrm>
        </p:spPr>
        <p:txBody>
          <a:bodyPr/>
          <a:lstStyle/>
          <a:p>
            <a:fld id="{B0A6B27B-3844-439A-9777-FCA011CD8388}" type="slidenum">
              <a:rPr lang="cs-CZ" smtClean="0"/>
              <a:pPr/>
              <a:t>30</a:t>
            </a:fld>
            <a:endParaRPr lang="cs-CZ"/>
          </a:p>
        </p:txBody>
      </p:sp>
      <p:sp>
        <p:nvSpPr>
          <p:cNvPr id="5" name="Nadpis 1">
            <a:extLst>
              <a:ext uri="{FF2B5EF4-FFF2-40B4-BE49-F238E27FC236}">
                <a16:creationId xmlns:a16="http://schemas.microsoft.com/office/drawing/2014/main" id="{1B7B5F2D-FA26-417C-A7D5-C49FEED3D989}"/>
              </a:ext>
            </a:extLst>
          </p:cNvPr>
          <p:cNvSpPr>
            <a:spLocks noGrp="1"/>
          </p:cNvSpPr>
          <p:nvPr>
            <p:ph type="title"/>
          </p:nvPr>
        </p:nvSpPr>
        <p:spPr>
          <a:xfrm>
            <a:off x="0" y="1"/>
            <a:ext cx="9144000" cy="782197"/>
          </a:xfrm>
          <a:solidFill>
            <a:srgbClr val="002060"/>
          </a:solidFill>
        </p:spPr>
        <p:txBody>
          <a:bodyPr>
            <a:normAutofit/>
          </a:bodyPr>
          <a:lstStyle/>
          <a:p>
            <a:r>
              <a:rPr lang="en-US" sz="3200" b="1">
                <a:solidFill>
                  <a:srgbClr val="FFFF00"/>
                </a:solidFill>
                <a:latin typeface="Times New Roman" panose="02020603050405020304" pitchFamily="18" charset="0"/>
                <a:cs typeface="Times New Roman" panose="02020603050405020304" pitchFamily="18" charset="0"/>
              </a:rPr>
              <a:t>	Therapeutic algorithms of sepsis</a:t>
            </a:r>
          </a:p>
        </p:txBody>
      </p:sp>
      <p:pic>
        <p:nvPicPr>
          <p:cNvPr id="7" name="Obrázek 6">
            <a:extLst>
              <a:ext uri="{FF2B5EF4-FFF2-40B4-BE49-F238E27FC236}">
                <a16:creationId xmlns:a16="http://schemas.microsoft.com/office/drawing/2014/main" id="{3D35086C-7A74-4934-B372-C3EB9D00C2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5300" y="31478"/>
            <a:ext cx="719241" cy="719241"/>
          </a:xfrm>
          <a:prstGeom prst="rect">
            <a:avLst/>
          </a:prstGeom>
        </p:spPr>
      </p:pic>
      <p:sp>
        <p:nvSpPr>
          <p:cNvPr id="2" name="TextovéPole 1">
            <a:extLst>
              <a:ext uri="{FF2B5EF4-FFF2-40B4-BE49-F238E27FC236}">
                <a16:creationId xmlns:a16="http://schemas.microsoft.com/office/drawing/2014/main" id="{26493F16-CF05-404D-BD73-481F8807FEF6}"/>
              </a:ext>
            </a:extLst>
          </p:cNvPr>
          <p:cNvSpPr txBox="1"/>
          <p:nvPr/>
        </p:nvSpPr>
        <p:spPr>
          <a:xfrm>
            <a:off x="419101" y="989901"/>
            <a:ext cx="8415440" cy="2169825"/>
          </a:xfrm>
          <a:prstGeom prst="rect">
            <a:avLst/>
          </a:prstGeom>
          <a:noFill/>
        </p:spPr>
        <p:txBody>
          <a:bodyPr wrap="square" rtlCol="0">
            <a:spAutoFit/>
          </a:bodyPr>
          <a:lstStyle/>
          <a:p>
            <a:pPr>
              <a:lnSpc>
                <a:spcPct val="150000"/>
              </a:lnSpc>
            </a:pPr>
            <a:r>
              <a:rPr lang="en-US" b="1">
                <a:solidFill>
                  <a:srgbClr val="FF0000"/>
                </a:solidFill>
              </a:rPr>
              <a:t>Sepsis = “medical emergency”, an urgent state requiring prompt initiation of therapy</a:t>
            </a:r>
          </a:p>
          <a:p>
            <a:pPr>
              <a:lnSpc>
                <a:spcPct val="150000"/>
              </a:lnSpc>
            </a:pPr>
            <a:br>
              <a:rPr lang="en-US" b="1"/>
            </a:br>
            <a:r>
              <a:rPr lang="en-US" b="1" u="sng"/>
              <a:t>Fundamental “Sepsis treatment triad”: </a:t>
            </a:r>
          </a:p>
          <a:p>
            <a:pPr marL="342900" indent="-342900">
              <a:buFont typeface="+mj-lt"/>
              <a:buAutoNum type="arabicPeriod"/>
            </a:pPr>
            <a:r>
              <a:rPr lang="en-US" b="1">
                <a:solidFill>
                  <a:srgbClr val="FF0000"/>
                </a:solidFill>
              </a:rPr>
              <a:t>Antimicrobial treatment</a:t>
            </a:r>
          </a:p>
          <a:p>
            <a:pPr marL="342900" indent="-342900">
              <a:buFont typeface="+mj-lt"/>
              <a:buAutoNum type="arabicPeriod"/>
            </a:pPr>
            <a:r>
              <a:rPr lang="en-US" b="1">
                <a:solidFill>
                  <a:srgbClr val="FF0000"/>
                </a:solidFill>
              </a:rPr>
              <a:t>Infection source control</a:t>
            </a:r>
          </a:p>
          <a:p>
            <a:pPr marL="342900" indent="-342900">
              <a:buFont typeface="+mj-lt"/>
              <a:buAutoNum type="arabicPeriod"/>
            </a:pPr>
            <a:r>
              <a:rPr lang="en-US" b="1">
                <a:solidFill>
                  <a:srgbClr val="FF0000"/>
                </a:solidFill>
              </a:rPr>
              <a:t>Fluid resuscitation</a:t>
            </a:r>
          </a:p>
        </p:txBody>
      </p:sp>
      <p:pic>
        <p:nvPicPr>
          <p:cNvPr id="8" name="Picture 4">
            <a:extLst>
              <a:ext uri="{FF2B5EF4-FFF2-40B4-BE49-F238E27FC236}">
                <a16:creationId xmlns:a16="http://schemas.microsoft.com/office/drawing/2014/main" id="{E843081E-13AC-4DAD-A9DB-2CD9074B707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3565256"/>
            <a:ext cx="5318620" cy="32927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 name="Object 3">
            <a:extLst>
              <a:ext uri="{FF2B5EF4-FFF2-40B4-BE49-F238E27FC236}">
                <a16:creationId xmlns:a16="http://schemas.microsoft.com/office/drawing/2014/main" id="{F86BB801-4382-45EF-B08C-03E75DC42CDF}"/>
              </a:ext>
            </a:extLst>
          </p:cNvPr>
          <p:cNvGraphicFramePr>
            <a:graphicFrameLocks noChangeAspect="1"/>
          </p:cNvGraphicFramePr>
          <p:nvPr>
            <p:extLst>
              <p:ext uri="{D42A27DB-BD31-4B8C-83A1-F6EECF244321}">
                <p14:modId xmlns:p14="http://schemas.microsoft.com/office/powerpoint/2010/main" val="3528032984"/>
              </p:ext>
            </p:extLst>
          </p:nvPr>
        </p:nvGraphicFramePr>
        <p:xfrm>
          <a:off x="4572000" y="1603227"/>
          <a:ext cx="4406862" cy="2356611"/>
        </p:xfrm>
        <a:graphic>
          <a:graphicData uri="http://schemas.openxmlformats.org/presentationml/2006/ole">
            <mc:AlternateContent xmlns:mc="http://schemas.openxmlformats.org/markup-compatibility/2006">
              <mc:Choice xmlns:v="urn:schemas-microsoft-com:vml" Requires="v">
                <p:oleObj name="Graf" r:id="rId4" imgW="7124680" imgH="3810081" progId="Excel.Chart.8">
                  <p:embed/>
                </p:oleObj>
              </mc:Choice>
              <mc:Fallback>
                <p:oleObj name="Graf" r:id="rId4" imgW="7124680" imgH="3810081" progId="Excel.Chart.8">
                  <p:embed/>
                  <p:pic>
                    <p:nvPicPr>
                      <p:cNvPr id="3379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603227"/>
                        <a:ext cx="4406862" cy="2356611"/>
                      </a:xfrm>
                      <a:prstGeom prst="rect">
                        <a:avLst/>
                      </a:prstGeom>
                      <a:noFill/>
                      <a:ln>
                        <a:noFill/>
                      </a:ln>
                      <a:effectLst/>
                    </p:spPr>
                  </p:pic>
                </p:oleObj>
              </mc:Fallback>
            </mc:AlternateContent>
          </a:graphicData>
        </a:graphic>
      </p:graphicFrame>
      <p:sp>
        <p:nvSpPr>
          <p:cNvPr id="3" name="TextovéPole 2">
            <a:extLst>
              <a:ext uri="{FF2B5EF4-FFF2-40B4-BE49-F238E27FC236}">
                <a16:creationId xmlns:a16="http://schemas.microsoft.com/office/drawing/2014/main" id="{83E9D229-2248-4271-82E2-B446A7C1696D}"/>
              </a:ext>
            </a:extLst>
          </p:cNvPr>
          <p:cNvSpPr txBox="1"/>
          <p:nvPr/>
        </p:nvSpPr>
        <p:spPr>
          <a:xfrm>
            <a:off x="5143500" y="4178016"/>
            <a:ext cx="3835362" cy="1477328"/>
          </a:xfrm>
          <a:prstGeom prst="rect">
            <a:avLst/>
          </a:prstGeom>
          <a:noFill/>
        </p:spPr>
        <p:txBody>
          <a:bodyPr wrap="square" rtlCol="0">
            <a:spAutoFit/>
          </a:bodyPr>
          <a:lstStyle/>
          <a:p>
            <a:r>
              <a:rPr lang="en-US" dirty="0"/>
              <a:t>→ The importance of rapid therapeutic reaction</a:t>
            </a:r>
          </a:p>
          <a:p>
            <a:r>
              <a:rPr lang="en-US" dirty="0"/>
              <a:t>→ Administration of intravenous ATB therapy in septic shock and sepsis </a:t>
            </a:r>
            <a:r>
              <a:rPr lang="en-US" b="1" dirty="0">
                <a:solidFill>
                  <a:srgbClr val="FF0000"/>
                </a:solidFill>
              </a:rPr>
              <a:t>within 1 hour</a:t>
            </a:r>
            <a:endParaRPr lang="en-US" dirty="0"/>
          </a:p>
        </p:txBody>
      </p:sp>
    </p:spTree>
    <p:extLst>
      <p:ext uri="{BB962C8B-B14F-4D97-AF65-F5344CB8AC3E}">
        <p14:creationId xmlns:p14="http://schemas.microsoft.com/office/powerpoint/2010/main" val="2948087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EF31E71A-3E56-4976-8AEC-4979D816293B}"/>
              </a:ext>
            </a:extLst>
          </p:cNvPr>
          <p:cNvSpPr>
            <a:spLocks noGrp="1"/>
          </p:cNvSpPr>
          <p:nvPr>
            <p:ph type="sldNum" sz="quarter" idx="12"/>
          </p:nvPr>
        </p:nvSpPr>
        <p:spPr/>
        <p:txBody>
          <a:bodyPr/>
          <a:lstStyle/>
          <a:p>
            <a:fld id="{B0A6B27B-3844-439A-9777-FCA011CD8388}" type="slidenum">
              <a:rPr lang="cs-CZ" smtClean="0"/>
              <a:pPr/>
              <a:t>31</a:t>
            </a:fld>
            <a:endParaRPr lang="cs-CZ"/>
          </a:p>
        </p:txBody>
      </p:sp>
      <p:sp>
        <p:nvSpPr>
          <p:cNvPr id="5" name="Nadpis 1">
            <a:extLst>
              <a:ext uri="{FF2B5EF4-FFF2-40B4-BE49-F238E27FC236}">
                <a16:creationId xmlns:a16="http://schemas.microsoft.com/office/drawing/2014/main" id="{40048721-6B4D-42AE-BD56-76325381992E}"/>
              </a:ext>
            </a:extLst>
          </p:cNvPr>
          <p:cNvSpPr txBox="1">
            <a:spLocks/>
          </p:cNvSpPr>
          <p:nvPr/>
        </p:nvSpPr>
        <p:spPr>
          <a:xfrm>
            <a:off x="0" y="1"/>
            <a:ext cx="9144000" cy="782197"/>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solidFill>
                  <a:srgbClr val="FFFF00"/>
                </a:solidFill>
                <a:latin typeface="Times New Roman" panose="02020603050405020304" pitchFamily="18" charset="0"/>
                <a:cs typeface="Times New Roman" panose="02020603050405020304" pitchFamily="18" charset="0"/>
              </a:rPr>
              <a:t>	Therapeutic algorithms of sepsis</a:t>
            </a:r>
          </a:p>
        </p:txBody>
      </p:sp>
      <p:pic>
        <p:nvPicPr>
          <p:cNvPr id="6" name="Obrázek 5">
            <a:extLst>
              <a:ext uri="{FF2B5EF4-FFF2-40B4-BE49-F238E27FC236}">
                <a16:creationId xmlns:a16="http://schemas.microsoft.com/office/drawing/2014/main" id="{92139ED6-2309-49B5-BF9E-0D80E3368B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5300" y="31478"/>
            <a:ext cx="719241" cy="719241"/>
          </a:xfrm>
          <a:prstGeom prst="rect">
            <a:avLst/>
          </a:prstGeom>
        </p:spPr>
      </p:pic>
      <p:sp>
        <p:nvSpPr>
          <p:cNvPr id="7" name="TextovéPole 6">
            <a:extLst>
              <a:ext uri="{FF2B5EF4-FFF2-40B4-BE49-F238E27FC236}">
                <a16:creationId xmlns:a16="http://schemas.microsoft.com/office/drawing/2014/main" id="{672E21FC-75C7-41A5-B5FE-D852A23645CC}"/>
              </a:ext>
            </a:extLst>
          </p:cNvPr>
          <p:cNvSpPr txBox="1"/>
          <p:nvPr/>
        </p:nvSpPr>
        <p:spPr>
          <a:xfrm>
            <a:off x="381698" y="993292"/>
            <a:ext cx="8380603" cy="5545621"/>
          </a:xfrm>
          <a:prstGeom prst="rect">
            <a:avLst/>
          </a:prstGeom>
          <a:noFill/>
        </p:spPr>
        <p:txBody>
          <a:bodyPr wrap="square" rtlCol="0">
            <a:spAutoFit/>
          </a:bodyPr>
          <a:lstStyle/>
          <a:p>
            <a:pPr marL="342900" indent="-342900">
              <a:buAutoNum type="arabicParenR"/>
            </a:pPr>
            <a:r>
              <a:rPr lang="en-US" sz="1700" b="1" u="sng" dirty="0"/>
              <a:t>Antimicrobial treatment</a:t>
            </a:r>
          </a:p>
          <a:p>
            <a:pPr>
              <a:lnSpc>
                <a:spcPct val="150000"/>
              </a:lnSpc>
            </a:pPr>
            <a:r>
              <a:rPr lang="en-US" sz="1700" dirty="0"/>
              <a:t>→ Use of </a:t>
            </a:r>
            <a:r>
              <a:rPr lang="en-US" sz="1700" b="1" dirty="0">
                <a:solidFill>
                  <a:srgbClr val="FF0000"/>
                </a:solidFill>
              </a:rPr>
              <a:t>broad-spectrum ATBs</a:t>
            </a:r>
            <a:r>
              <a:rPr lang="en-US" sz="1700" dirty="0"/>
              <a:t>, one or more to cover all probable agents</a:t>
            </a:r>
          </a:p>
          <a:p>
            <a:pPr>
              <a:lnSpc>
                <a:spcPct val="150000"/>
              </a:lnSpc>
            </a:pPr>
            <a:r>
              <a:rPr lang="en-US" sz="1700" dirty="0"/>
              <a:t>→ Dosage of </a:t>
            </a:r>
            <a:r>
              <a:rPr lang="en-US" sz="1700" b="1" dirty="0">
                <a:solidFill>
                  <a:srgbClr val="FF0000"/>
                </a:solidFill>
              </a:rPr>
              <a:t>bactericidal ATBs </a:t>
            </a:r>
            <a:r>
              <a:rPr lang="en-US" sz="1700" dirty="0"/>
              <a:t>at the upper limit (changes in distribution volumes)</a:t>
            </a:r>
          </a:p>
          <a:p>
            <a:pPr>
              <a:lnSpc>
                <a:spcPct val="150000"/>
              </a:lnSpc>
            </a:pPr>
            <a:r>
              <a:rPr lang="en-US" sz="1700" b="1" dirty="0"/>
              <a:t>When selecting ATBs, you must consider:  </a:t>
            </a:r>
          </a:p>
          <a:p>
            <a:pPr>
              <a:lnSpc>
                <a:spcPct val="150000"/>
              </a:lnSpc>
            </a:pPr>
            <a:r>
              <a:rPr lang="en-US" sz="1700" dirty="0"/>
              <a:t>→ anatomical localization of the infection (</a:t>
            </a:r>
            <a:r>
              <a:rPr lang="en-US" sz="1700" dirty="0" err="1"/>
              <a:t>ECF</a:t>
            </a:r>
            <a:r>
              <a:rPr lang="en-US" sz="1700" dirty="0"/>
              <a:t>, </a:t>
            </a:r>
            <a:r>
              <a:rPr lang="en-US" sz="1700" dirty="0" err="1"/>
              <a:t>ICF</a:t>
            </a:r>
            <a:r>
              <a:rPr lang="en-US" sz="1700" dirty="0"/>
              <a:t>, vasculature, skin, bones, CNS…)</a:t>
            </a:r>
            <a:br>
              <a:rPr lang="en-US" sz="1700" dirty="0"/>
            </a:br>
            <a:r>
              <a:rPr lang="en-US" sz="1700" dirty="0"/>
              <a:t>→ present immune disturbance (splenectomy, HIV, neutropenia, presence of CVC/PUC)</a:t>
            </a:r>
            <a:br>
              <a:rPr lang="en-US" sz="1700" dirty="0"/>
            </a:br>
            <a:r>
              <a:rPr lang="en-US" sz="1700" dirty="0"/>
              <a:t>→ comorbidity (</a:t>
            </a:r>
            <a:r>
              <a:rPr lang="en-US" sz="1700" dirty="0" err="1"/>
              <a:t>CHRI</a:t>
            </a:r>
            <a:r>
              <a:rPr lang="en-US" sz="1700" dirty="0"/>
              <a:t>), </a:t>
            </a:r>
            <a:r>
              <a:rPr lang="en-US" sz="1700" b="1" dirty="0">
                <a:solidFill>
                  <a:srgbClr val="FF0000"/>
                </a:solidFill>
              </a:rPr>
              <a:t>drug interaction</a:t>
            </a:r>
            <a:r>
              <a:rPr lang="en-US" sz="1700" dirty="0"/>
              <a:t>, adverse reactions, form of application…</a:t>
            </a:r>
          </a:p>
          <a:p>
            <a:pPr>
              <a:lnSpc>
                <a:spcPct val="150000"/>
              </a:lnSpc>
            </a:pPr>
            <a:r>
              <a:rPr lang="en-US" sz="1700" dirty="0"/>
              <a:t>→ </a:t>
            </a:r>
            <a:r>
              <a:rPr lang="en-US" sz="1700" b="1" dirty="0">
                <a:solidFill>
                  <a:srgbClr val="FF0000"/>
                </a:solidFill>
              </a:rPr>
              <a:t>epidemiological history</a:t>
            </a:r>
            <a:r>
              <a:rPr lang="en-US" sz="1700" dirty="0"/>
              <a:t>: was the patient at home / in a hospital, the last known infection or colonization, ATBs received in the past 3 months </a:t>
            </a:r>
          </a:p>
          <a:p>
            <a:pPr>
              <a:lnSpc>
                <a:spcPct val="150000"/>
              </a:lnSpc>
            </a:pPr>
            <a:r>
              <a:rPr lang="en-US" sz="1700" b="1" dirty="0"/>
              <a:t>Known focus of infection enables more targeted approach:</a:t>
            </a:r>
          </a:p>
          <a:p>
            <a:r>
              <a:rPr lang="en-US" sz="1700" dirty="0"/>
              <a:t>→ </a:t>
            </a:r>
            <a:r>
              <a:rPr lang="en-US" sz="1700" b="1" dirty="0">
                <a:solidFill>
                  <a:srgbClr val="FF0000"/>
                </a:solidFill>
              </a:rPr>
              <a:t>Urinary or biliary tract </a:t>
            </a:r>
            <a:r>
              <a:rPr lang="en-US" sz="1700" dirty="0"/>
              <a:t>– anticipated </a:t>
            </a:r>
            <a:r>
              <a:rPr lang="en-US" sz="1700" b="1" dirty="0">
                <a:solidFill>
                  <a:srgbClr val="FF0000"/>
                </a:solidFill>
              </a:rPr>
              <a:t>G</a:t>
            </a:r>
            <a:r>
              <a:rPr lang="en-US" sz="1700" dirty="0">
                <a:solidFill>
                  <a:srgbClr val="FF0000"/>
                </a:solidFill>
              </a:rPr>
              <a:t>–</a:t>
            </a:r>
            <a:r>
              <a:rPr lang="en-US" sz="1700" b="1" dirty="0">
                <a:solidFill>
                  <a:srgbClr val="FF0000"/>
                </a:solidFill>
              </a:rPr>
              <a:t> bacteria</a:t>
            </a:r>
          </a:p>
          <a:p>
            <a:r>
              <a:rPr lang="en-US" sz="1700" dirty="0"/>
              <a:t>→ </a:t>
            </a:r>
            <a:r>
              <a:rPr lang="en-US" sz="1700" b="1" dirty="0"/>
              <a:t>Infectious endocarditis</a:t>
            </a:r>
            <a:r>
              <a:rPr lang="en-US" sz="1700" dirty="0"/>
              <a:t>, wound infection, spondylitis, osteomyelitis &gt; 80% </a:t>
            </a:r>
            <a:r>
              <a:rPr lang="en-US" sz="1700" b="1" dirty="0">
                <a:solidFill>
                  <a:srgbClr val="FF0000"/>
                </a:solidFill>
              </a:rPr>
              <a:t>G+ etiology</a:t>
            </a:r>
          </a:p>
          <a:p>
            <a:pPr>
              <a:lnSpc>
                <a:spcPct val="150000"/>
              </a:lnSpc>
            </a:pPr>
            <a:br>
              <a:rPr lang="en-US" sz="1700" dirty="0"/>
            </a:br>
            <a:r>
              <a:rPr lang="en-US" sz="1700" dirty="0"/>
              <a:t>→ Consider the possibility of </a:t>
            </a:r>
            <a:r>
              <a:rPr lang="en-US" sz="1700" b="1" dirty="0">
                <a:solidFill>
                  <a:srgbClr val="FF0000"/>
                </a:solidFill>
              </a:rPr>
              <a:t>yeast sepsis </a:t>
            </a:r>
            <a:r>
              <a:rPr lang="en-US" sz="1700" dirty="0"/>
              <a:t>– namely with IS (neutropenia, chemotherapy, transplantation, prolonged ICU hospitalization…)</a:t>
            </a:r>
          </a:p>
        </p:txBody>
      </p:sp>
    </p:spTree>
    <p:extLst>
      <p:ext uri="{BB962C8B-B14F-4D97-AF65-F5344CB8AC3E}">
        <p14:creationId xmlns:p14="http://schemas.microsoft.com/office/powerpoint/2010/main" val="15095806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AFA661C9-9DDC-4153-B267-B369E3A770C2}"/>
              </a:ext>
            </a:extLst>
          </p:cNvPr>
          <p:cNvSpPr>
            <a:spLocks noGrp="1"/>
          </p:cNvSpPr>
          <p:nvPr>
            <p:ph type="sldNum" sz="quarter" idx="12"/>
          </p:nvPr>
        </p:nvSpPr>
        <p:spPr/>
        <p:txBody>
          <a:bodyPr/>
          <a:lstStyle/>
          <a:p>
            <a:fld id="{B0A6B27B-3844-439A-9777-FCA011CD8388}" type="slidenum">
              <a:rPr lang="cs-CZ" smtClean="0"/>
              <a:pPr/>
              <a:t>32</a:t>
            </a:fld>
            <a:endParaRPr lang="cs-CZ"/>
          </a:p>
        </p:txBody>
      </p:sp>
      <p:sp>
        <p:nvSpPr>
          <p:cNvPr id="5" name="Nadpis 1">
            <a:extLst>
              <a:ext uri="{FF2B5EF4-FFF2-40B4-BE49-F238E27FC236}">
                <a16:creationId xmlns:a16="http://schemas.microsoft.com/office/drawing/2014/main" id="{75E8BBD1-12AD-4D1B-9A3D-969ABFE57DF0}"/>
              </a:ext>
            </a:extLst>
          </p:cNvPr>
          <p:cNvSpPr txBox="1">
            <a:spLocks/>
          </p:cNvSpPr>
          <p:nvPr/>
        </p:nvSpPr>
        <p:spPr>
          <a:xfrm>
            <a:off x="0" y="1"/>
            <a:ext cx="9144000" cy="782197"/>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solidFill>
                  <a:srgbClr val="FFFF00"/>
                </a:solidFill>
                <a:latin typeface="Times New Roman" panose="02020603050405020304" pitchFamily="18" charset="0"/>
                <a:cs typeface="Times New Roman" panose="02020603050405020304" pitchFamily="18" charset="0"/>
              </a:rPr>
              <a:t>	Therapeutic algorithms of sepsis</a:t>
            </a:r>
          </a:p>
        </p:txBody>
      </p:sp>
      <p:pic>
        <p:nvPicPr>
          <p:cNvPr id="6" name="Obrázek 5">
            <a:extLst>
              <a:ext uri="{FF2B5EF4-FFF2-40B4-BE49-F238E27FC236}">
                <a16:creationId xmlns:a16="http://schemas.microsoft.com/office/drawing/2014/main" id="{C5A1236E-2589-47FA-94CF-1AC432ADA8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5300" y="31478"/>
            <a:ext cx="719241" cy="719241"/>
          </a:xfrm>
          <a:prstGeom prst="rect">
            <a:avLst/>
          </a:prstGeom>
        </p:spPr>
      </p:pic>
      <p:sp>
        <p:nvSpPr>
          <p:cNvPr id="7" name="TextovéPole 6">
            <a:extLst>
              <a:ext uri="{FF2B5EF4-FFF2-40B4-BE49-F238E27FC236}">
                <a16:creationId xmlns:a16="http://schemas.microsoft.com/office/drawing/2014/main" id="{438F4122-52B3-4C12-8F36-F381B5C893C2}"/>
              </a:ext>
            </a:extLst>
          </p:cNvPr>
          <p:cNvSpPr txBox="1"/>
          <p:nvPr/>
        </p:nvSpPr>
        <p:spPr>
          <a:xfrm>
            <a:off x="557867" y="981130"/>
            <a:ext cx="8028266" cy="5176289"/>
          </a:xfrm>
          <a:prstGeom prst="rect">
            <a:avLst/>
          </a:prstGeom>
          <a:noFill/>
        </p:spPr>
        <p:txBody>
          <a:bodyPr wrap="square" rtlCol="0">
            <a:spAutoFit/>
          </a:bodyPr>
          <a:lstStyle/>
          <a:p>
            <a:pPr>
              <a:lnSpc>
                <a:spcPct val="150000"/>
              </a:lnSpc>
            </a:pPr>
            <a:r>
              <a:rPr lang="en-US" sz="1700" b="1" u="sng" dirty="0"/>
              <a:t>2) Infection source control</a:t>
            </a:r>
          </a:p>
          <a:p>
            <a:pPr>
              <a:lnSpc>
                <a:spcPct val="150000"/>
              </a:lnSpc>
            </a:pPr>
            <a:r>
              <a:rPr lang="en-US" sz="1700" dirty="0"/>
              <a:t>→ </a:t>
            </a:r>
            <a:r>
              <a:rPr lang="en-US" sz="1700" b="1" dirty="0">
                <a:solidFill>
                  <a:srgbClr val="FF0000"/>
                </a:solidFill>
              </a:rPr>
              <a:t>Infection focus </a:t>
            </a:r>
            <a:r>
              <a:rPr lang="en-US" sz="1700" dirty="0"/>
              <a:t>removal (if known and accessible): abscess drainage, infected necrotic tissue debridement, surgical revision…</a:t>
            </a:r>
          </a:p>
          <a:p>
            <a:pPr>
              <a:lnSpc>
                <a:spcPct val="150000"/>
              </a:lnSpc>
            </a:pPr>
            <a:r>
              <a:rPr lang="en-US" sz="1700" dirty="0"/>
              <a:t>→ Removal of possibly </a:t>
            </a:r>
            <a:r>
              <a:rPr lang="en-US" sz="1700" b="1" dirty="0">
                <a:solidFill>
                  <a:srgbClr val="FF0000"/>
                </a:solidFill>
              </a:rPr>
              <a:t>infected invasive ports </a:t>
            </a:r>
            <a:r>
              <a:rPr lang="en-US" sz="1700" dirty="0"/>
              <a:t>(CVC, PUC)</a:t>
            </a:r>
          </a:p>
          <a:p>
            <a:pPr>
              <a:lnSpc>
                <a:spcPct val="150000"/>
              </a:lnSpc>
            </a:pPr>
            <a:r>
              <a:rPr lang="en-US" sz="1700" dirty="0"/>
              <a:t>→ Consider the possibility of </a:t>
            </a:r>
            <a:r>
              <a:rPr lang="en-US" sz="1700" b="1" dirty="0">
                <a:solidFill>
                  <a:srgbClr val="FF0000"/>
                </a:solidFill>
              </a:rPr>
              <a:t>foreign material infection </a:t>
            </a:r>
            <a:r>
              <a:rPr lang="en-US" sz="1700" dirty="0"/>
              <a:t>(ICD electrodes, implants…)</a:t>
            </a:r>
          </a:p>
          <a:p>
            <a:pPr>
              <a:lnSpc>
                <a:spcPct val="150000"/>
              </a:lnSpc>
            </a:pPr>
            <a:r>
              <a:rPr lang="en-US" sz="1700" dirty="0"/>
              <a:t>→ Also treatment of neutropenia (G-CSF), elimination of natural barrier impairments</a:t>
            </a:r>
          </a:p>
          <a:p>
            <a:pPr>
              <a:lnSpc>
                <a:spcPct val="150000"/>
              </a:lnSpc>
            </a:pPr>
            <a:endParaRPr lang="cs-CZ" sz="1700" dirty="0"/>
          </a:p>
          <a:p>
            <a:pPr lvl="0">
              <a:lnSpc>
                <a:spcPct val="150000"/>
              </a:lnSpc>
            </a:pPr>
            <a:r>
              <a:rPr lang="en-US" sz="1700" dirty="0"/>
              <a:t>→ A lesion should not be anticipated only with </a:t>
            </a:r>
            <a:r>
              <a:rPr lang="en-US" sz="1700" b="1" dirty="0">
                <a:solidFill>
                  <a:srgbClr val="FF0000"/>
                </a:solidFill>
              </a:rPr>
              <a:t>highly acute sepsis </a:t>
            </a:r>
            <a:r>
              <a:rPr lang="en-US" sz="1700" dirty="0"/>
              <a:t>caused by encapsulated strains, particularly meningococcal sepsis, </a:t>
            </a:r>
            <a:r>
              <a:rPr lang="en-US" sz="1700" dirty="0" err="1"/>
              <a:t>OPSI</a:t>
            </a:r>
            <a:endParaRPr lang="en-US" sz="1700" dirty="0"/>
          </a:p>
          <a:p>
            <a:pPr lvl="0">
              <a:lnSpc>
                <a:spcPct val="150000"/>
              </a:lnSpc>
            </a:pPr>
            <a:endParaRPr lang="cs-CZ" sz="1700" dirty="0"/>
          </a:p>
          <a:p>
            <a:pPr lvl="0">
              <a:lnSpc>
                <a:spcPct val="150000"/>
              </a:lnSpc>
            </a:pPr>
            <a:r>
              <a:rPr lang="en-US" sz="1700" dirty="0"/>
              <a:t>→ In </a:t>
            </a:r>
            <a:r>
              <a:rPr lang="en-US" sz="1700" i="1" dirty="0"/>
              <a:t>Staphylococcus aureus </a:t>
            </a:r>
            <a:r>
              <a:rPr lang="en-US" sz="1700" dirty="0"/>
              <a:t>infections, </a:t>
            </a:r>
            <a:r>
              <a:rPr lang="en-US" sz="1700" b="1" dirty="0">
                <a:solidFill>
                  <a:srgbClr val="FF0000"/>
                </a:solidFill>
              </a:rPr>
              <a:t>a lesion must always</a:t>
            </a:r>
            <a:r>
              <a:rPr lang="en-US" sz="1700" dirty="0"/>
              <a:t> be anticipated; secondary lesions are formed </a:t>
            </a:r>
            <a:r>
              <a:rPr lang="en-US" sz="1700" dirty="0" err="1"/>
              <a:t>by</a:t>
            </a:r>
            <a:r>
              <a:rPr lang="en-US" sz="1700" b="1" dirty="0" err="1">
                <a:solidFill>
                  <a:srgbClr val="FF0000"/>
                </a:solidFill>
              </a:rPr>
              <a:t>hematogenous</a:t>
            </a:r>
            <a:r>
              <a:rPr lang="en-US" sz="1700" b="1" dirty="0">
                <a:solidFill>
                  <a:srgbClr val="FF0000"/>
                </a:solidFill>
              </a:rPr>
              <a:t> spread </a:t>
            </a:r>
            <a:r>
              <a:rPr lang="en-US" sz="1700" dirty="0"/>
              <a:t>(infectious endocarditis, abscess-forming pneumonia, endarteritis, osteomyelitis, abscesses, spondylodiscitis…)</a:t>
            </a:r>
          </a:p>
        </p:txBody>
      </p:sp>
    </p:spTree>
    <p:extLst>
      <p:ext uri="{BB962C8B-B14F-4D97-AF65-F5344CB8AC3E}">
        <p14:creationId xmlns:p14="http://schemas.microsoft.com/office/powerpoint/2010/main" val="6072005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AFA661C9-9DDC-4153-B267-B369E3A770C2}"/>
              </a:ext>
            </a:extLst>
          </p:cNvPr>
          <p:cNvSpPr>
            <a:spLocks noGrp="1"/>
          </p:cNvSpPr>
          <p:nvPr>
            <p:ph type="sldNum" sz="quarter" idx="12"/>
          </p:nvPr>
        </p:nvSpPr>
        <p:spPr/>
        <p:txBody>
          <a:bodyPr/>
          <a:lstStyle/>
          <a:p>
            <a:fld id="{B0A6B27B-3844-439A-9777-FCA011CD8388}" type="slidenum">
              <a:rPr lang="cs-CZ" smtClean="0"/>
              <a:pPr/>
              <a:t>33</a:t>
            </a:fld>
            <a:endParaRPr lang="cs-CZ"/>
          </a:p>
        </p:txBody>
      </p:sp>
      <p:sp>
        <p:nvSpPr>
          <p:cNvPr id="5" name="Nadpis 1">
            <a:extLst>
              <a:ext uri="{FF2B5EF4-FFF2-40B4-BE49-F238E27FC236}">
                <a16:creationId xmlns:a16="http://schemas.microsoft.com/office/drawing/2014/main" id="{75E8BBD1-12AD-4D1B-9A3D-969ABFE57DF0}"/>
              </a:ext>
            </a:extLst>
          </p:cNvPr>
          <p:cNvSpPr txBox="1">
            <a:spLocks/>
          </p:cNvSpPr>
          <p:nvPr/>
        </p:nvSpPr>
        <p:spPr>
          <a:xfrm>
            <a:off x="0" y="1"/>
            <a:ext cx="9144000" cy="782197"/>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solidFill>
                  <a:srgbClr val="FFFF00"/>
                </a:solidFill>
                <a:latin typeface="Times New Roman" panose="02020603050405020304" pitchFamily="18" charset="0"/>
                <a:cs typeface="Times New Roman" panose="02020603050405020304" pitchFamily="18" charset="0"/>
              </a:rPr>
              <a:t>	Therapeutic algorithms of sepsis</a:t>
            </a:r>
          </a:p>
        </p:txBody>
      </p:sp>
      <p:pic>
        <p:nvPicPr>
          <p:cNvPr id="6" name="Obrázek 5">
            <a:extLst>
              <a:ext uri="{FF2B5EF4-FFF2-40B4-BE49-F238E27FC236}">
                <a16:creationId xmlns:a16="http://schemas.microsoft.com/office/drawing/2014/main" id="{C5A1236E-2589-47FA-94CF-1AC432ADA8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5300" y="31478"/>
            <a:ext cx="719241" cy="719241"/>
          </a:xfrm>
          <a:prstGeom prst="rect">
            <a:avLst/>
          </a:prstGeom>
        </p:spPr>
      </p:pic>
      <p:sp>
        <p:nvSpPr>
          <p:cNvPr id="8" name="TextovéPole 7">
            <a:extLst>
              <a:ext uri="{FF2B5EF4-FFF2-40B4-BE49-F238E27FC236}">
                <a16:creationId xmlns:a16="http://schemas.microsoft.com/office/drawing/2014/main" id="{FF0B6ABA-5D0D-4ED4-B8EB-C13B74150717}"/>
              </a:ext>
            </a:extLst>
          </p:cNvPr>
          <p:cNvSpPr txBox="1"/>
          <p:nvPr/>
        </p:nvSpPr>
        <p:spPr>
          <a:xfrm>
            <a:off x="297604" y="993292"/>
            <a:ext cx="8548791" cy="5545621"/>
          </a:xfrm>
          <a:prstGeom prst="rect">
            <a:avLst/>
          </a:prstGeom>
          <a:noFill/>
        </p:spPr>
        <p:txBody>
          <a:bodyPr wrap="square" rtlCol="0">
            <a:spAutoFit/>
          </a:bodyPr>
          <a:lstStyle/>
          <a:p>
            <a:pPr>
              <a:lnSpc>
                <a:spcPct val="150000"/>
              </a:lnSpc>
            </a:pPr>
            <a:r>
              <a:rPr lang="en-US" sz="1700" b="1" u="sng" dirty="0"/>
              <a:t>3) Fluid resuscitation</a:t>
            </a:r>
            <a:br>
              <a:rPr lang="en-US" sz="1700" b="1" dirty="0"/>
            </a:br>
            <a:r>
              <a:rPr lang="en-US" sz="1700" dirty="0"/>
              <a:t>→ Initial fluid resuscitation for </a:t>
            </a:r>
            <a:r>
              <a:rPr lang="en-US" sz="1700" b="1" dirty="0">
                <a:solidFill>
                  <a:srgbClr val="FF0000"/>
                </a:solidFill>
              </a:rPr>
              <a:t>hypotension</a:t>
            </a:r>
            <a:r>
              <a:rPr lang="en-US" sz="1700" dirty="0"/>
              <a:t> or </a:t>
            </a:r>
            <a:r>
              <a:rPr lang="en-US" sz="1700" b="1" dirty="0">
                <a:solidFill>
                  <a:srgbClr val="FF0000"/>
                </a:solidFill>
              </a:rPr>
              <a:t>lactate &gt; 4 mmol/L</a:t>
            </a:r>
          </a:p>
          <a:p>
            <a:pPr>
              <a:lnSpc>
                <a:spcPct val="150000"/>
              </a:lnSpc>
            </a:pPr>
            <a:r>
              <a:rPr lang="en-US" sz="1700" b="1" dirty="0">
                <a:solidFill>
                  <a:srgbClr val="FF0000"/>
                </a:solidFill>
              </a:rPr>
              <a:t>30 mL/kg balanced crystalloids in the first 3 hours</a:t>
            </a:r>
          </a:p>
          <a:p>
            <a:pPr>
              <a:lnSpc>
                <a:spcPct val="150000"/>
              </a:lnSpc>
            </a:pPr>
            <a:r>
              <a:rPr lang="en-US" sz="1700" dirty="0"/>
              <a:t>→ Allows time to get further patient information, collections etc.</a:t>
            </a:r>
          </a:p>
          <a:p>
            <a:pPr>
              <a:lnSpc>
                <a:spcPct val="150000"/>
              </a:lnSpc>
            </a:pPr>
            <a:r>
              <a:rPr lang="en-US" sz="1700" dirty="0"/>
              <a:t>→ Most patients need further fluids administration – governed by </a:t>
            </a:r>
            <a:r>
              <a:rPr lang="en-US" sz="1700" b="1" dirty="0">
                <a:solidFill>
                  <a:srgbClr val="FF0000"/>
                </a:solidFill>
              </a:rPr>
              <a:t>repeated status assessment</a:t>
            </a:r>
            <a:r>
              <a:rPr lang="en-US" sz="1700" dirty="0"/>
              <a:t> (e.g. 150 mL/</a:t>
            </a:r>
            <a:r>
              <a:rPr lang="en-US" sz="1700" dirty="0" err="1"/>
              <a:t>hr</a:t>
            </a:r>
            <a:r>
              <a:rPr lang="en-US" sz="1700" dirty="0"/>
              <a:t> crystalloids), </a:t>
            </a:r>
            <a:r>
              <a:rPr lang="en-US" sz="1700" b="1" dirty="0">
                <a:solidFill>
                  <a:srgbClr val="FF0000"/>
                </a:solidFill>
              </a:rPr>
              <a:t>colloids?</a:t>
            </a:r>
          </a:p>
          <a:p>
            <a:pPr>
              <a:lnSpc>
                <a:spcPct val="150000"/>
              </a:lnSpc>
            </a:pPr>
            <a:r>
              <a:rPr lang="en-US" sz="1700" b="1" dirty="0"/>
              <a:t>Reassessment includes </a:t>
            </a:r>
            <a:r>
              <a:rPr lang="en-US" sz="1700" dirty="0"/>
              <a:t>– blood pressure, HR, oxygen saturation, respiratory rate, temperature, urine output, </a:t>
            </a:r>
            <a:r>
              <a:rPr lang="en-US" sz="1700" dirty="0" err="1"/>
              <a:t>CVP</a:t>
            </a:r>
            <a:r>
              <a:rPr lang="en-US" sz="1700" dirty="0"/>
              <a:t>, hemodynamic parameters…</a:t>
            </a:r>
            <a:br>
              <a:rPr lang="en-US" sz="1700" dirty="0"/>
            </a:br>
            <a:endParaRPr lang="en-US" sz="1700" dirty="0"/>
          </a:p>
          <a:p>
            <a:pPr>
              <a:lnSpc>
                <a:spcPct val="150000"/>
              </a:lnSpc>
            </a:pPr>
            <a:r>
              <a:rPr lang="en-US" sz="1700" b="1" u="sng" dirty="0"/>
              <a:t>If fluid administration does not stabilize circulation </a:t>
            </a:r>
            <a:r>
              <a:rPr lang="en-US" sz="1700" dirty="0"/>
              <a:t>→ </a:t>
            </a:r>
            <a:r>
              <a:rPr lang="en-US" sz="1700" b="1" dirty="0">
                <a:solidFill>
                  <a:srgbClr val="FF0000"/>
                </a:solidFill>
              </a:rPr>
              <a:t>VASOPRESSORS</a:t>
            </a:r>
          </a:p>
          <a:p>
            <a:pPr>
              <a:lnSpc>
                <a:spcPct val="150000"/>
              </a:lnSpc>
            </a:pPr>
            <a:r>
              <a:rPr lang="en-US" sz="1700" dirty="0"/>
              <a:t>→ Early circulation support with </a:t>
            </a:r>
            <a:r>
              <a:rPr lang="en-US" sz="1700" b="1" dirty="0" err="1">
                <a:solidFill>
                  <a:srgbClr val="FF0000"/>
                </a:solidFill>
              </a:rPr>
              <a:t>catecholamins</a:t>
            </a:r>
            <a:r>
              <a:rPr lang="en-US" sz="1700" dirty="0"/>
              <a:t> in sepsis with hypotension = better prognosis</a:t>
            </a:r>
          </a:p>
          <a:p>
            <a:pPr>
              <a:lnSpc>
                <a:spcPct val="150000"/>
              </a:lnSpc>
            </a:pPr>
            <a:r>
              <a:rPr lang="en-US" sz="1700" dirty="0"/>
              <a:t>→ Drug of choice </a:t>
            </a:r>
            <a:r>
              <a:rPr lang="en-US" sz="1700" b="1" dirty="0">
                <a:solidFill>
                  <a:srgbClr val="FF0000"/>
                </a:solidFill>
              </a:rPr>
              <a:t>noradrenalin</a:t>
            </a:r>
            <a:r>
              <a:rPr lang="en-US" sz="1700" dirty="0"/>
              <a:t>, refractory hypotension → add </a:t>
            </a:r>
            <a:r>
              <a:rPr lang="en-US" sz="1700" b="1" dirty="0">
                <a:solidFill>
                  <a:srgbClr val="FF0000"/>
                </a:solidFill>
              </a:rPr>
              <a:t>vasopressin</a:t>
            </a:r>
          </a:p>
          <a:p>
            <a:pPr>
              <a:lnSpc>
                <a:spcPct val="150000"/>
              </a:lnSpc>
            </a:pPr>
            <a:r>
              <a:rPr lang="en-US" sz="1700" dirty="0"/>
              <a:t>→ Dosage according to </a:t>
            </a:r>
            <a:r>
              <a:rPr lang="en-US" sz="1700" b="1" dirty="0">
                <a:solidFill>
                  <a:srgbClr val="FF0000"/>
                </a:solidFill>
              </a:rPr>
              <a:t>MAP (ideally &gt; 70 mmHg</a:t>
            </a:r>
            <a:r>
              <a:rPr lang="en-US" sz="1700" dirty="0"/>
              <a:t>, more in hypertonic patients!)</a:t>
            </a:r>
          </a:p>
          <a:p>
            <a:pPr>
              <a:lnSpc>
                <a:spcPct val="150000"/>
              </a:lnSpc>
            </a:pPr>
            <a:r>
              <a:rPr lang="en-US" sz="1700" dirty="0"/>
              <a:t>→ Monitor ECG (arrhythmia), arterial cannula (</a:t>
            </a:r>
            <a:r>
              <a:rPr lang="en-US" sz="1700" dirty="0" err="1"/>
              <a:t>iBP</a:t>
            </a:r>
            <a:r>
              <a:rPr lang="en-US" sz="1700" dirty="0"/>
              <a:t>), hourly urine output, </a:t>
            </a:r>
            <a:r>
              <a:rPr lang="en-US" sz="1700" dirty="0" err="1"/>
              <a:t>CVP</a:t>
            </a:r>
            <a:r>
              <a:rPr lang="en-US" sz="1700" dirty="0"/>
              <a:t>…</a:t>
            </a:r>
          </a:p>
        </p:txBody>
      </p:sp>
    </p:spTree>
    <p:extLst>
      <p:ext uri="{BB962C8B-B14F-4D97-AF65-F5344CB8AC3E}">
        <p14:creationId xmlns:p14="http://schemas.microsoft.com/office/powerpoint/2010/main" val="6126775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AFA661C9-9DDC-4153-B267-B369E3A770C2}"/>
              </a:ext>
            </a:extLst>
          </p:cNvPr>
          <p:cNvSpPr>
            <a:spLocks noGrp="1"/>
          </p:cNvSpPr>
          <p:nvPr>
            <p:ph type="sldNum" sz="quarter" idx="12"/>
          </p:nvPr>
        </p:nvSpPr>
        <p:spPr/>
        <p:txBody>
          <a:bodyPr/>
          <a:lstStyle/>
          <a:p>
            <a:fld id="{B0A6B27B-3844-439A-9777-FCA011CD8388}" type="slidenum">
              <a:rPr lang="cs-CZ" smtClean="0"/>
              <a:pPr/>
              <a:t>34</a:t>
            </a:fld>
            <a:endParaRPr lang="cs-CZ"/>
          </a:p>
        </p:txBody>
      </p:sp>
      <p:sp>
        <p:nvSpPr>
          <p:cNvPr id="5" name="Nadpis 1">
            <a:extLst>
              <a:ext uri="{FF2B5EF4-FFF2-40B4-BE49-F238E27FC236}">
                <a16:creationId xmlns:a16="http://schemas.microsoft.com/office/drawing/2014/main" id="{75E8BBD1-12AD-4D1B-9A3D-969ABFE57DF0}"/>
              </a:ext>
            </a:extLst>
          </p:cNvPr>
          <p:cNvSpPr txBox="1">
            <a:spLocks/>
          </p:cNvSpPr>
          <p:nvPr/>
        </p:nvSpPr>
        <p:spPr>
          <a:xfrm>
            <a:off x="0" y="1"/>
            <a:ext cx="9144000" cy="782197"/>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solidFill>
                  <a:srgbClr val="FFFF00"/>
                </a:solidFill>
                <a:latin typeface="Times New Roman" panose="02020603050405020304" pitchFamily="18" charset="0"/>
                <a:cs typeface="Times New Roman" panose="02020603050405020304" pitchFamily="18" charset="0"/>
              </a:rPr>
              <a:t>	Therapeutic algorithms of sepsis</a:t>
            </a:r>
          </a:p>
        </p:txBody>
      </p:sp>
      <p:pic>
        <p:nvPicPr>
          <p:cNvPr id="6" name="Obrázek 5">
            <a:extLst>
              <a:ext uri="{FF2B5EF4-FFF2-40B4-BE49-F238E27FC236}">
                <a16:creationId xmlns:a16="http://schemas.microsoft.com/office/drawing/2014/main" id="{C5A1236E-2589-47FA-94CF-1AC432ADA8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5300" y="31478"/>
            <a:ext cx="719241" cy="719241"/>
          </a:xfrm>
          <a:prstGeom prst="rect">
            <a:avLst/>
          </a:prstGeom>
        </p:spPr>
      </p:pic>
      <p:sp>
        <p:nvSpPr>
          <p:cNvPr id="9" name="TextovéPole 8">
            <a:extLst>
              <a:ext uri="{FF2B5EF4-FFF2-40B4-BE49-F238E27FC236}">
                <a16:creationId xmlns:a16="http://schemas.microsoft.com/office/drawing/2014/main" id="{0BA8BB55-FC9A-4F63-842B-7D1607CE0005}"/>
              </a:ext>
            </a:extLst>
          </p:cNvPr>
          <p:cNvSpPr txBox="1"/>
          <p:nvPr/>
        </p:nvSpPr>
        <p:spPr>
          <a:xfrm>
            <a:off x="557867" y="992671"/>
            <a:ext cx="8028266" cy="5153206"/>
          </a:xfrm>
          <a:prstGeom prst="rect">
            <a:avLst/>
          </a:prstGeom>
          <a:noFill/>
        </p:spPr>
        <p:txBody>
          <a:bodyPr wrap="square" rtlCol="0">
            <a:spAutoFit/>
          </a:bodyPr>
          <a:lstStyle/>
          <a:p>
            <a:pPr>
              <a:lnSpc>
                <a:spcPct val="150000"/>
              </a:lnSpc>
            </a:pPr>
            <a:r>
              <a:rPr lang="en-US" sz="1700" b="1" u="sng" dirty="0"/>
              <a:t>Corticosteroids</a:t>
            </a:r>
          </a:p>
          <a:p>
            <a:pPr>
              <a:lnSpc>
                <a:spcPct val="150000"/>
              </a:lnSpc>
            </a:pPr>
            <a:r>
              <a:rPr lang="en-US" sz="1700" dirty="0"/>
              <a:t>→ Always in </a:t>
            </a:r>
            <a:r>
              <a:rPr lang="en-US" sz="1700" b="1" dirty="0" err="1">
                <a:solidFill>
                  <a:srgbClr val="FF0000"/>
                </a:solidFill>
              </a:rPr>
              <a:t>corticodependent</a:t>
            </a:r>
            <a:r>
              <a:rPr lang="en-US" sz="1700" b="1" dirty="0">
                <a:solidFill>
                  <a:srgbClr val="FF0000"/>
                </a:solidFill>
              </a:rPr>
              <a:t> patients </a:t>
            </a:r>
            <a:r>
              <a:rPr lang="en-US" sz="1700" dirty="0"/>
              <a:t>and in patients with adrenal dysfunction</a:t>
            </a:r>
          </a:p>
          <a:p>
            <a:pPr>
              <a:lnSpc>
                <a:spcPct val="150000"/>
              </a:lnSpc>
            </a:pPr>
            <a:r>
              <a:rPr lang="en-US" sz="1700" dirty="0"/>
              <a:t>→ In hypotension refractory to fluid resuscitation and vasopressors (increase of catecholamine effect on peripheral tissues)</a:t>
            </a:r>
          </a:p>
          <a:p>
            <a:pPr>
              <a:lnSpc>
                <a:spcPct val="150000"/>
              </a:lnSpc>
            </a:pPr>
            <a:r>
              <a:rPr lang="en-US" sz="1700" dirty="0"/>
              <a:t>→ </a:t>
            </a:r>
            <a:r>
              <a:rPr lang="en-US" sz="1700" b="1" dirty="0">
                <a:solidFill>
                  <a:srgbClr val="FF0000"/>
                </a:solidFill>
              </a:rPr>
              <a:t>Hydrocortisone 200</a:t>
            </a:r>
            <a:r>
              <a:rPr lang="en-US" sz="1700" dirty="0">
                <a:solidFill>
                  <a:srgbClr val="FF0000"/>
                </a:solidFill>
              </a:rPr>
              <a:t>–</a:t>
            </a:r>
            <a:r>
              <a:rPr lang="en-US" sz="1700" b="1" dirty="0">
                <a:solidFill>
                  <a:srgbClr val="FF0000"/>
                </a:solidFill>
              </a:rPr>
              <a:t>300 mg/day </a:t>
            </a:r>
            <a:r>
              <a:rPr lang="en-US" sz="1700" dirty="0"/>
              <a:t>(bolus x continuous)</a:t>
            </a:r>
            <a:br>
              <a:rPr lang="en-US" sz="1700" dirty="0"/>
            </a:br>
            <a:endParaRPr lang="en-US" sz="1700" dirty="0"/>
          </a:p>
          <a:p>
            <a:pPr>
              <a:lnSpc>
                <a:spcPct val="150000"/>
              </a:lnSpc>
            </a:pPr>
            <a:r>
              <a:rPr lang="en-US" sz="1700" b="1" u="sng" dirty="0"/>
              <a:t>TED prophylaxis</a:t>
            </a:r>
          </a:p>
          <a:p>
            <a:pPr>
              <a:lnSpc>
                <a:spcPct val="150000"/>
              </a:lnSpc>
            </a:pPr>
            <a:r>
              <a:rPr lang="en-US" sz="1700" dirty="0"/>
              <a:t>→ Low molecular weight heparins (</a:t>
            </a:r>
            <a:r>
              <a:rPr lang="en-US" sz="1700" dirty="0" err="1"/>
              <a:t>LMWH</a:t>
            </a:r>
            <a:r>
              <a:rPr lang="en-US" sz="1700" dirty="0"/>
              <a:t>)</a:t>
            </a:r>
            <a:br>
              <a:rPr lang="en-US" sz="1700" dirty="0"/>
            </a:br>
            <a:r>
              <a:rPr lang="en-US" sz="1700" dirty="0"/>
              <a:t>→ For circulatory instability, high vasopressor doses → </a:t>
            </a:r>
            <a:r>
              <a:rPr lang="en-US" sz="1700" b="1" dirty="0">
                <a:solidFill>
                  <a:srgbClr val="FF0000"/>
                </a:solidFill>
              </a:rPr>
              <a:t>continuous IV administration</a:t>
            </a:r>
          </a:p>
          <a:p>
            <a:pPr>
              <a:lnSpc>
                <a:spcPct val="150000"/>
              </a:lnSpc>
            </a:pPr>
            <a:r>
              <a:rPr lang="en-US" sz="1700" b="1" u="sng" dirty="0"/>
              <a:t>Gastroduodenal stress ulcer prophylaxis</a:t>
            </a:r>
          </a:p>
          <a:p>
            <a:pPr>
              <a:lnSpc>
                <a:spcPct val="150000"/>
              </a:lnSpc>
            </a:pPr>
            <a:r>
              <a:rPr lang="en-US" sz="1700" dirty="0"/>
              <a:t>→ </a:t>
            </a:r>
            <a:r>
              <a:rPr lang="en-US" sz="1700" b="1" dirty="0">
                <a:solidFill>
                  <a:srgbClr val="FF0000"/>
                </a:solidFill>
              </a:rPr>
              <a:t>proton pump inhibitors</a:t>
            </a:r>
            <a:r>
              <a:rPr lang="en-US" sz="1700" dirty="0"/>
              <a:t>, H2 receptor antagonists</a:t>
            </a:r>
          </a:p>
          <a:p>
            <a:pPr>
              <a:lnSpc>
                <a:spcPct val="150000"/>
              </a:lnSpc>
            </a:pPr>
            <a:r>
              <a:rPr lang="en-US" sz="1700" dirty="0"/>
              <a:t>Early enteral nutrition, micronutrients, supplementing P, vit. C and B1…</a:t>
            </a:r>
            <a:br>
              <a:rPr lang="en-US" sz="1700" dirty="0"/>
            </a:br>
            <a:r>
              <a:rPr lang="en-US" sz="1700" dirty="0"/>
              <a:t>Physiotherapy, ergotherapy, basal stimulation, chronic wound and pressure sore care…</a:t>
            </a:r>
          </a:p>
        </p:txBody>
      </p:sp>
    </p:spTree>
    <p:extLst>
      <p:ext uri="{BB962C8B-B14F-4D97-AF65-F5344CB8AC3E}">
        <p14:creationId xmlns:p14="http://schemas.microsoft.com/office/powerpoint/2010/main" val="16348020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a16="http://schemas.microsoft.com/office/drawing/2014/main" id="{EE13FF71-4E40-45CC-8787-D8B9FE9B8E11}"/>
              </a:ext>
            </a:extLst>
          </p:cNvPr>
          <p:cNvSpPr>
            <a:spLocks noGrp="1"/>
          </p:cNvSpPr>
          <p:nvPr>
            <p:ph type="title"/>
          </p:nvPr>
        </p:nvSpPr>
        <p:spPr>
          <a:xfrm>
            <a:off x="0" y="1"/>
            <a:ext cx="9144000" cy="782197"/>
          </a:xfrm>
          <a:solidFill>
            <a:srgbClr val="002060"/>
          </a:solidFill>
        </p:spPr>
        <p:txBody>
          <a:bodyPr>
            <a:normAutofit/>
          </a:bodyPr>
          <a:lstStyle/>
          <a:p>
            <a:pPr algn="l"/>
            <a:r>
              <a:rPr lang="en-US" sz="3200" b="1">
                <a:solidFill>
                  <a:srgbClr val="FFFF00"/>
                </a:solidFill>
                <a:latin typeface="Times New Roman" panose="02020603050405020304" pitchFamily="18" charset="0"/>
                <a:cs typeface="Times New Roman" panose="02020603050405020304" pitchFamily="18" charset="0"/>
              </a:rPr>
              <a:t>	Case study 1</a:t>
            </a:r>
          </a:p>
        </p:txBody>
      </p:sp>
      <p:pic>
        <p:nvPicPr>
          <p:cNvPr id="6" name="Obrázek 5">
            <a:extLst>
              <a:ext uri="{FF2B5EF4-FFF2-40B4-BE49-F238E27FC236}">
                <a16:creationId xmlns:a16="http://schemas.microsoft.com/office/drawing/2014/main" id="{D77BE203-FB38-4962-B9E3-56996BA2B8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5300" y="31478"/>
            <a:ext cx="719241" cy="719241"/>
          </a:xfrm>
          <a:prstGeom prst="rect">
            <a:avLst/>
          </a:prstGeom>
        </p:spPr>
      </p:pic>
      <p:sp>
        <p:nvSpPr>
          <p:cNvPr id="3" name="TextovéPole 2"/>
          <p:cNvSpPr txBox="1"/>
          <p:nvPr/>
        </p:nvSpPr>
        <p:spPr>
          <a:xfrm>
            <a:off x="285750" y="1261058"/>
            <a:ext cx="8667750" cy="5324535"/>
          </a:xfrm>
          <a:prstGeom prst="rect">
            <a:avLst/>
          </a:prstGeom>
          <a:noFill/>
        </p:spPr>
        <p:txBody>
          <a:bodyPr wrap="square" rtlCol="0">
            <a:spAutoFit/>
          </a:bodyPr>
          <a:lstStyle/>
          <a:p>
            <a:pPr marL="285750" indent="-285750">
              <a:buFont typeface="Wingdings" pitchFamily="2" charset="2"/>
              <a:buChar char="ü"/>
            </a:pPr>
            <a:r>
              <a:rPr lang="en-US" sz="1700" dirty="0"/>
              <a:t>Female, 64 years, </a:t>
            </a:r>
            <a:r>
              <a:rPr lang="en-US" sz="1700" b="1" dirty="0">
                <a:solidFill>
                  <a:srgbClr val="FF0000"/>
                </a:solidFill>
              </a:rPr>
              <a:t>history of liver transplantation</a:t>
            </a:r>
            <a:r>
              <a:rPr lang="en-US" sz="1700" dirty="0"/>
              <a:t> due to </a:t>
            </a:r>
            <a:r>
              <a:rPr lang="en-US" sz="1700" dirty="0" err="1"/>
              <a:t>PBC</a:t>
            </a:r>
            <a:r>
              <a:rPr lang="en-US" sz="1700" dirty="0"/>
              <a:t> in 2014, type 2 DM on </a:t>
            </a:r>
            <a:r>
              <a:rPr lang="en-US" sz="1700" dirty="0" err="1"/>
              <a:t>IIR</a:t>
            </a:r>
            <a:r>
              <a:rPr lang="en-US" sz="1700" dirty="0"/>
              <a:t>, chron. </a:t>
            </a:r>
            <a:r>
              <a:rPr lang="en-US" sz="1700" dirty="0" err="1"/>
              <a:t>IHD</a:t>
            </a:r>
            <a:r>
              <a:rPr lang="en-US" sz="1700" dirty="0"/>
              <a:t>, </a:t>
            </a:r>
            <a:r>
              <a:rPr lang="en-US" sz="1700" dirty="0" err="1"/>
              <a:t>CHRI</a:t>
            </a:r>
            <a:r>
              <a:rPr lang="en-US" sz="1700" dirty="0"/>
              <a:t>, </a:t>
            </a:r>
            <a:r>
              <a:rPr lang="en-US" sz="1700" dirty="0" err="1"/>
              <a:t>hypothyreosis</a:t>
            </a:r>
            <a:r>
              <a:rPr lang="en-US" sz="1700" dirty="0"/>
              <a:t>, </a:t>
            </a:r>
            <a:r>
              <a:rPr lang="en-US" sz="1700" dirty="0" err="1"/>
              <a:t>st.p</a:t>
            </a:r>
            <a:r>
              <a:rPr lang="en-US" sz="1700" dirty="0"/>
              <a:t>. </a:t>
            </a:r>
            <a:r>
              <a:rPr lang="en-US" sz="1700" dirty="0" err="1"/>
              <a:t>ischem</a:t>
            </a:r>
            <a:r>
              <a:rPr lang="en-US" sz="1700" dirty="0"/>
              <a:t>. </a:t>
            </a:r>
            <a:r>
              <a:rPr lang="en-US" sz="1700" dirty="0" err="1"/>
              <a:t>CVA</a:t>
            </a:r>
            <a:r>
              <a:rPr lang="en-US" sz="1700" dirty="0"/>
              <a:t> in 2018, </a:t>
            </a:r>
            <a:r>
              <a:rPr lang="en-US" sz="1700" dirty="0" err="1"/>
              <a:t>st.p</a:t>
            </a:r>
            <a:r>
              <a:rPr lang="en-US" sz="1700" dirty="0"/>
              <a:t>. </a:t>
            </a:r>
            <a:r>
              <a:rPr lang="en-US" sz="1700" dirty="0" err="1"/>
              <a:t>vir</a:t>
            </a:r>
            <a:r>
              <a:rPr lang="en-US" sz="1700" dirty="0"/>
              <a:t>. hep. B…</a:t>
            </a:r>
          </a:p>
          <a:p>
            <a:pPr marL="285750" indent="-285750">
              <a:buFont typeface="Wingdings" pitchFamily="2" charset="2"/>
              <a:buChar char="ü"/>
            </a:pPr>
            <a:endParaRPr lang="cs-CZ" sz="1700" dirty="0"/>
          </a:p>
          <a:p>
            <a:pPr marL="285750" indent="-285750">
              <a:buFont typeface="Wingdings" pitchFamily="2" charset="2"/>
              <a:buChar char="ü"/>
            </a:pPr>
            <a:r>
              <a:rPr lang="en-US" sz="1700" dirty="0"/>
              <a:t>Immunosuppression with </a:t>
            </a:r>
            <a:r>
              <a:rPr lang="en-US" sz="1700" dirty="0" err="1"/>
              <a:t>Advagraf</a:t>
            </a:r>
            <a:r>
              <a:rPr lang="en-US" sz="1700" dirty="0"/>
              <a:t> 0.5 mg/day (tacrolimus)</a:t>
            </a:r>
            <a:br>
              <a:rPr lang="en-US" sz="1700" dirty="0"/>
            </a:br>
            <a:endParaRPr lang="en-US" sz="1700" dirty="0"/>
          </a:p>
          <a:p>
            <a:pPr marL="285750" indent="-285750">
              <a:buFont typeface="Wingdings" pitchFamily="2" charset="2"/>
              <a:buChar char="ü"/>
            </a:pPr>
            <a:r>
              <a:rPr lang="en-US" sz="1700" dirty="0"/>
              <a:t>Initially admitted to local internal medicine dept. for newly originated edema of the lower left limb, pain, erythema, gradually dark to livid, surgeon ruled out acute arterial occlusion, ATB therapy not initiated, pain controlled with opioids, lucid, walking, afebrile</a:t>
            </a:r>
          </a:p>
          <a:p>
            <a:pPr marL="285750" indent="-285750">
              <a:buFont typeface="Wingdings" pitchFamily="2" charset="2"/>
              <a:buChar char="ü"/>
            </a:pPr>
            <a:endParaRPr lang="cs-CZ" sz="1700" dirty="0"/>
          </a:p>
          <a:p>
            <a:pPr marL="285750" indent="-285750">
              <a:buFont typeface="Wingdings" pitchFamily="2" charset="2"/>
              <a:buChar char="ü"/>
            </a:pPr>
            <a:r>
              <a:rPr lang="en-US" sz="1700" dirty="0"/>
              <a:t>Initial lab. test Hgb 92, </a:t>
            </a:r>
            <a:r>
              <a:rPr lang="en-US" sz="1700" b="1" dirty="0" err="1">
                <a:solidFill>
                  <a:srgbClr val="FF0000"/>
                </a:solidFill>
              </a:rPr>
              <a:t>PLT</a:t>
            </a:r>
            <a:r>
              <a:rPr lang="en-US" sz="1700" b="1" dirty="0">
                <a:solidFill>
                  <a:srgbClr val="FF0000"/>
                </a:solidFill>
              </a:rPr>
              <a:t> 61</a:t>
            </a:r>
            <a:r>
              <a:rPr lang="en-US" sz="1700" dirty="0"/>
              <a:t>, INR 1.73, </a:t>
            </a:r>
            <a:r>
              <a:rPr lang="en-US" sz="1700" b="1" dirty="0">
                <a:solidFill>
                  <a:srgbClr val="FF0000"/>
                </a:solidFill>
              </a:rPr>
              <a:t>CRP 31, </a:t>
            </a:r>
            <a:r>
              <a:rPr lang="en-US" sz="1700" b="1" dirty="0" err="1">
                <a:solidFill>
                  <a:srgbClr val="FF0000"/>
                </a:solidFill>
              </a:rPr>
              <a:t>PCT</a:t>
            </a:r>
            <a:r>
              <a:rPr lang="en-US" sz="1700" b="1" dirty="0">
                <a:solidFill>
                  <a:srgbClr val="FF0000"/>
                </a:solidFill>
              </a:rPr>
              <a:t> 13.2</a:t>
            </a:r>
            <a:r>
              <a:rPr lang="en-US" sz="1700" dirty="0"/>
              <a:t>, urea 38, </a:t>
            </a:r>
            <a:r>
              <a:rPr lang="en-US" sz="1700" dirty="0" err="1"/>
              <a:t>creat</a:t>
            </a:r>
            <a:r>
              <a:rPr lang="en-US" sz="1700" dirty="0"/>
              <a:t>. 238 (long-term pancytopenia)</a:t>
            </a:r>
          </a:p>
          <a:p>
            <a:pPr marL="285750" indent="-285750">
              <a:buFont typeface="Wingdings" pitchFamily="2" charset="2"/>
              <a:buChar char="ü"/>
            </a:pPr>
            <a:endParaRPr lang="cs-CZ" sz="1700" dirty="0"/>
          </a:p>
          <a:p>
            <a:pPr marL="285750" indent="-285750">
              <a:buFont typeface="Wingdings" pitchFamily="2" charset="2"/>
              <a:buChar char="ü"/>
            </a:pPr>
            <a:r>
              <a:rPr lang="en-US" sz="1700" dirty="0"/>
              <a:t>Transferred to the Dept. of Infectious Diseases as </a:t>
            </a:r>
            <a:r>
              <a:rPr lang="en-US" sz="1700" b="1" dirty="0" err="1">
                <a:solidFill>
                  <a:srgbClr val="FF0000"/>
                </a:solidFill>
              </a:rPr>
              <a:t>susp</a:t>
            </a:r>
            <a:r>
              <a:rPr lang="en-US" sz="1700" b="1" dirty="0">
                <a:solidFill>
                  <a:srgbClr val="FF0000"/>
                </a:solidFill>
              </a:rPr>
              <a:t>. lower left limb erysipelas </a:t>
            </a:r>
            <a:r>
              <a:rPr lang="en-US" sz="1700" dirty="0"/>
              <a:t>in an immunocompromised patient</a:t>
            </a:r>
          </a:p>
          <a:p>
            <a:pPr marL="285750" indent="-285750">
              <a:buFont typeface="Wingdings" pitchFamily="2" charset="2"/>
              <a:buChar char="ü"/>
            </a:pPr>
            <a:endParaRPr lang="cs-CZ" sz="1700" dirty="0"/>
          </a:p>
          <a:p>
            <a:pPr marL="285750" indent="-285750">
              <a:buFont typeface="Wingdings" pitchFamily="2" charset="2"/>
              <a:buChar char="ü"/>
            </a:pPr>
            <a:r>
              <a:rPr lang="en-US" sz="1700" dirty="0"/>
              <a:t>On admission BP 100/50, HR 85/min, RR 16/min, admitted to standard ward, for severe pain added Doppler of veins and arteries, hip X-ray, other locations heart + lungs X-ray, abdominal </a:t>
            </a:r>
            <a:r>
              <a:rPr lang="en-US" sz="1700" dirty="0" err="1"/>
              <a:t>sono</a:t>
            </a:r>
            <a:r>
              <a:rPr lang="en-US" sz="1700" dirty="0"/>
              <a:t> – no significant pathology, no abscess on the lower left limb, arteries patent, no DVT</a:t>
            </a:r>
          </a:p>
          <a:p>
            <a:pPr marL="285750" indent="-285750">
              <a:buFont typeface="Wingdings" pitchFamily="2" charset="2"/>
              <a:buChar char="ü"/>
            </a:pPr>
            <a:endParaRPr lang="cs-CZ" sz="1700" dirty="0"/>
          </a:p>
          <a:p>
            <a:pPr marL="285750" indent="-285750">
              <a:buFont typeface="Wingdings" pitchFamily="2" charset="2"/>
              <a:buChar char="ü"/>
            </a:pPr>
            <a:r>
              <a:rPr lang="en-US" sz="1700" dirty="0"/>
              <a:t>Initiated ATB therapy with </a:t>
            </a:r>
            <a:r>
              <a:rPr lang="en-US" sz="1700" b="1" dirty="0">
                <a:solidFill>
                  <a:srgbClr val="FF0000"/>
                </a:solidFill>
              </a:rPr>
              <a:t>IV clindamycin</a:t>
            </a:r>
            <a:r>
              <a:rPr lang="en-US" sz="1700" dirty="0"/>
              <a:t>, crystalloids, analgesics</a:t>
            </a:r>
          </a:p>
        </p:txBody>
      </p:sp>
    </p:spTree>
    <p:extLst>
      <p:ext uri="{BB962C8B-B14F-4D97-AF65-F5344CB8AC3E}">
        <p14:creationId xmlns:p14="http://schemas.microsoft.com/office/powerpoint/2010/main" val="29331656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a16="http://schemas.microsoft.com/office/drawing/2014/main" id="{EE13FF71-4E40-45CC-8787-D8B9FE9B8E11}"/>
              </a:ext>
            </a:extLst>
          </p:cNvPr>
          <p:cNvSpPr>
            <a:spLocks noGrp="1"/>
          </p:cNvSpPr>
          <p:nvPr>
            <p:ph type="title"/>
          </p:nvPr>
        </p:nvSpPr>
        <p:spPr>
          <a:xfrm>
            <a:off x="0" y="1"/>
            <a:ext cx="9144000" cy="782197"/>
          </a:xfrm>
          <a:solidFill>
            <a:srgbClr val="002060"/>
          </a:solidFill>
        </p:spPr>
        <p:txBody>
          <a:bodyPr>
            <a:normAutofit/>
          </a:bodyPr>
          <a:lstStyle/>
          <a:p>
            <a:pPr algn="l"/>
            <a:r>
              <a:rPr lang="en-US" sz="3200" b="1">
                <a:solidFill>
                  <a:srgbClr val="FFFF00"/>
                </a:solidFill>
                <a:latin typeface="Times New Roman" panose="02020603050405020304" pitchFamily="18" charset="0"/>
                <a:cs typeface="Times New Roman" panose="02020603050405020304" pitchFamily="18" charset="0"/>
              </a:rPr>
              <a:t>	Case study 1</a:t>
            </a:r>
          </a:p>
        </p:txBody>
      </p:sp>
      <p:pic>
        <p:nvPicPr>
          <p:cNvPr id="6" name="Obrázek 5">
            <a:extLst>
              <a:ext uri="{FF2B5EF4-FFF2-40B4-BE49-F238E27FC236}">
                <a16:creationId xmlns:a16="http://schemas.microsoft.com/office/drawing/2014/main" id="{D77BE203-FB38-4962-B9E3-56996BA2B8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5300" y="31478"/>
            <a:ext cx="719241" cy="719241"/>
          </a:xfrm>
          <a:prstGeom prst="rect">
            <a:avLst/>
          </a:prstGeom>
        </p:spPr>
      </p:pic>
      <p:pic>
        <p:nvPicPr>
          <p:cNvPr id="7" name="Obráze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99" y="1700808"/>
            <a:ext cx="4113986" cy="3096629"/>
          </a:xfrm>
          <a:prstGeom prst="rect">
            <a:avLst/>
          </a:prstGeom>
        </p:spPr>
      </p:pic>
      <p:pic>
        <p:nvPicPr>
          <p:cNvPr id="8" name="Obráze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1960" y="1700807"/>
            <a:ext cx="5049886" cy="3096629"/>
          </a:xfrm>
          <a:prstGeom prst="rect">
            <a:avLst/>
          </a:prstGeom>
        </p:spPr>
      </p:pic>
    </p:spTree>
    <p:extLst>
      <p:ext uri="{BB962C8B-B14F-4D97-AF65-F5344CB8AC3E}">
        <p14:creationId xmlns:p14="http://schemas.microsoft.com/office/powerpoint/2010/main" val="6056153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a16="http://schemas.microsoft.com/office/drawing/2014/main" id="{EE13FF71-4E40-45CC-8787-D8B9FE9B8E11}"/>
              </a:ext>
            </a:extLst>
          </p:cNvPr>
          <p:cNvSpPr>
            <a:spLocks noGrp="1"/>
          </p:cNvSpPr>
          <p:nvPr>
            <p:ph type="title"/>
          </p:nvPr>
        </p:nvSpPr>
        <p:spPr>
          <a:xfrm>
            <a:off x="0" y="1"/>
            <a:ext cx="9144000" cy="782197"/>
          </a:xfrm>
          <a:solidFill>
            <a:srgbClr val="002060"/>
          </a:solidFill>
        </p:spPr>
        <p:txBody>
          <a:bodyPr>
            <a:normAutofit/>
          </a:bodyPr>
          <a:lstStyle/>
          <a:p>
            <a:pPr algn="l"/>
            <a:r>
              <a:rPr lang="en-US" sz="3200" b="1">
                <a:solidFill>
                  <a:srgbClr val="FFFF00"/>
                </a:solidFill>
                <a:latin typeface="Times New Roman" panose="02020603050405020304" pitchFamily="18" charset="0"/>
                <a:cs typeface="Times New Roman" panose="02020603050405020304" pitchFamily="18" charset="0"/>
              </a:rPr>
              <a:t>	Case study 1</a:t>
            </a:r>
          </a:p>
        </p:txBody>
      </p:sp>
      <p:pic>
        <p:nvPicPr>
          <p:cNvPr id="6" name="Obrázek 5">
            <a:extLst>
              <a:ext uri="{FF2B5EF4-FFF2-40B4-BE49-F238E27FC236}">
                <a16:creationId xmlns:a16="http://schemas.microsoft.com/office/drawing/2014/main" id="{D77BE203-FB38-4962-B9E3-56996BA2B8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5300" y="31478"/>
            <a:ext cx="719241" cy="719241"/>
          </a:xfrm>
          <a:prstGeom prst="rect">
            <a:avLst/>
          </a:prstGeom>
        </p:spPr>
      </p:pic>
      <p:sp>
        <p:nvSpPr>
          <p:cNvPr id="3" name="TextovéPole 2"/>
          <p:cNvSpPr txBox="1"/>
          <p:nvPr/>
        </p:nvSpPr>
        <p:spPr>
          <a:xfrm>
            <a:off x="333375" y="891226"/>
            <a:ext cx="8501166" cy="2893100"/>
          </a:xfrm>
          <a:prstGeom prst="rect">
            <a:avLst/>
          </a:prstGeom>
          <a:noFill/>
        </p:spPr>
        <p:txBody>
          <a:bodyPr wrap="square" rtlCol="0">
            <a:spAutoFit/>
          </a:bodyPr>
          <a:lstStyle/>
          <a:p>
            <a:pPr marL="285750" indent="-285750">
              <a:buFont typeface="Wingdings" pitchFamily="2" charset="2"/>
              <a:buChar char="ü"/>
            </a:pPr>
            <a:r>
              <a:rPr lang="en-US" sz="1400" dirty="0"/>
              <a:t>At night on the first hospitalization day – </a:t>
            </a:r>
            <a:r>
              <a:rPr lang="en-US" sz="1400" b="1" dirty="0">
                <a:solidFill>
                  <a:srgbClr val="FF0000"/>
                </a:solidFill>
              </a:rPr>
              <a:t>hematemesis</a:t>
            </a:r>
            <a:r>
              <a:rPr lang="en-US" sz="1400" dirty="0"/>
              <a:t>  – transfer to ICU, acute GFS: Mallory-Weiss syndrome, bleeding stigmata, esophagitis, grade 1 esophageal ulcer, recommended to adjust coagulopathy, </a:t>
            </a:r>
            <a:r>
              <a:rPr lang="en-US" sz="1400" dirty="0" err="1"/>
              <a:t>EBR</a:t>
            </a:r>
            <a:r>
              <a:rPr lang="en-US" sz="1400" dirty="0"/>
              <a:t> substitution, PPI, </a:t>
            </a:r>
            <a:r>
              <a:rPr lang="en-US" sz="1400" dirty="0" err="1"/>
              <a:t>hemostyptics</a:t>
            </a:r>
            <a:r>
              <a:rPr lang="en-US" sz="1400" dirty="0"/>
              <a:t>…</a:t>
            </a:r>
          </a:p>
          <a:p>
            <a:pPr marL="285750" indent="-285750">
              <a:buFont typeface="Wingdings" pitchFamily="2" charset="2"/>
              <a:buChar char="ü"/>
            </a:pPr>
            <a:endParaRPr lang="cs-CZ" sz="1400" dirty="0"/>
          </a:p>
          <a:p>
            <a:pPr marL="285750" indent="-285750">
              <a:buFont typeface="Wingdings" pitchFamily="2" charset="2"/>
              <a:buChar char="ü"/>
            </a:pPr>
            <a:r>
              <a:rPr lang="en-US" sz="1400" dirty="0"/>
              <a:t>Upon return from GFS somnolence, GCS 14, hypotension 70/40, </a:t>
            </a:r>
            <a:r>
              <a:rPr lang="en-US" sz="1400" dirty="0" err="1"/>
              <a:t>hyposaturation</a:t>
            </a:r>
            <a:r>
              <a:rPr lang="en-US" sz="1400" dirty="0"/>
              <a:t>, continuing ATB clindamycin, adjusted coagulopathy (</a:t>
            </a:r>
            <a:r>
              <a:rPr lang="en-US" sz="1400" dirty="0" err="1"/>
              <a:t>Ocplex</a:t>
            </a:r>
            <a:r>
              <a:rPr lang="en-US" sz="1400" dirty="0"/>
              <a:t>, </a:t>
            </a:r>
            <a:r>
              <a:rPr lang="en-US" sz="1400" dirty="0" err="1"/>
              <a:t>FFP</a:t>
            </a:r>
            <a:r>
              <a:rPr lang="en-US" sz="1400" dirty="0"/>
              <a:t>, EBD, antithrombin), cont. PPI, </a:t>
            </a:r>
            <a:r>
              <a:rPr lang="en-US" sz="1400" dirty="0" err="1"/>
              <a:t>hemostyptics</a:t>
            </a:r>
            <a:r>
              <a:rPr lang="en-US" sz="1400" dirty="0"/>
              <a:t>, crystalloids</a:t>
            </a:r>
          </a:p>
          <a:p>
            <a:pPr marL="285750" indent="-285750">
              <a:buFont typeface="Wingdings" pitchFamily="2" charset="2"/>
              <a:buChar char="ü"/>
            </a:pPr>
            <a:endParaRPr lang="cs-CZ" sz="1400" dirty="0"/>
          </a:p>
          <a:p>
            <a:pPr marL="285750" indent="-285750">
              <a:buFont typeface="Wingdings" pitchFamily="2" charset="2"/>
              <a:buChar char="ü"/>
            </a:pPr>
            <a:r>
              <a:rPr lang="en-US" sz="1400" dirty="0"/>
              <a:t>The next morning progressive disturbance of consciousness, GCS 8, </a:t>
            </a:r>
            <a:r>
              <a:rPr lang="en-US" sz="1400" b="1" dirty="0">
                <a:solidFill>
                  <a:srgbClr val="FF0000"/>
                </a:solidFill>
              </a:rPr>
              <a:t>severe hypotension, anuria, desaturation</a:t>
            </a:r>
          </a:p>
          <a:p>
            <a:pPr marL="285750" indent="-285750">
              <a:buFont typeface="Wingdings" pitchFamily="2" charset="2"/>
              <a:buChar char="ü"/>
            </a:pPr>
            <a:endParaRPr lang="cs-CZ" sz="1400" dirty="0"/>
          </a:p>
          <a:p>
            <a:pPr marL="285750" indent="-285750">
              <a:buFont typeface="Wingdings" pitchFamily="2" charset="2"/>
              <a:buChar char="ü"/>
            </a:pPr>
            <a:r>
              <a:rPr lang="en-US" sz="1400" b="1" dirty="0" err="1">
                <a:solidFill>
                  <a:srgbClr val="FF0000"/>
                </a:solidFill>
              </a:rPr>
              <a:t>OTI</a:t>
            </a:r>
            <a:r>
              <a:rPr lang="en-US" sz="1400" b="1" dirty="0">
                <a:solidFill>
                  <a:srgbClr val="FF0000"/>
                </a:solidFill>
              </a:rPr>
              <a:t> and </a:t>
            </a:r>
            <a:r>
              <a:rPr lang="en-US" sz="1400" b="1" dirty="0" err="1">
                <a:solidFill>
                  <a:srgbClr val="FF0000"/>
                </a:solidFill>
              </a:rPr>
              <a:t>APV</a:t>
            </a:r>
            <a:r>
              <a:rPr lang="en-US" sz="1400" dirty="0"/>
              <a:t>, circulation support with vasopressors – comb. </a:t>
            </a:r>
            <a:r>
              <a:rPr lang="en-US" sz="1400" b="1" dirty="0">
                <a:solidFill>
                  <a:srgbClr val="FF0000"/>
                </a:solidFill>
              </a:rPr>
              <a:t>noradrenaline + </a:t>
            </a:r>
            <a:r>
              <a:rPr lang="en-US" sz="1400" b="1" dirty="0" err="1">
                <a:solidFill>
                  <a:srgbClr val="FF0000"/>
                </a:solidFill>
              </a:rPr>
              <a:t>terlipressin</a:t>
            </a:r>
            <a:r>
              <a:rPr lang="en-US" sz="1400" dirty="0"/>
              <a:t>, bolus of crystalloids + </a:t>
            </a:r>
            <a:r>
              <a:rPr lang="en-US" sz="1400" dirty="0" err="1"/>
              <a:t>Gelaspan</a:t>
            </a:r>
            <a:endParaRPr lang="en-US" sz="1400" dirty="0"/>
          </a:p>
          <a:p>
            <a:pPr marL="285750" indent="-285750">
              <a:buFont typeface="Wingdings" pitchFamily="2" charset="2"/>
              <a:buChar char="ü"/>
            </a:pPr>
            <a:endParaRPr lang="cs-CZ" sz="1400" dirty="0"/>
          </a:p>
          <a:p>
            <a:pPr marL="285750" indent="-285750">
              <a:buFont typeface="Wingdings" pitchFamily="2" charset="2"/>
              <a:buChar char="ü"/>
            </a:pPr>
            <a:r>
              <a:rPr lang="en-US" sz="1400" dirty="0"/>
              <a:t>AB balance – severe </a:t>
            </a:r>
            <a:r>
              <a:rPr lang="en-US" sz="1400" b="1" dirty="0">
                <a:solidFill>
                  <a:srgbClr val="FF0000"/>
                </a:solidFill>
              </a:rPr>
              <a:t>metabolic acidosis, elevated lactate</a:t>
            </a:r>
            <a:r>
              <a:rPr lang="en-US" sz="1400" dirty="0"/>
              <a:t>, repeated administration of bicarbonate (no effect)</a:t>
            </a:r>
          </a:p>
        </p:txBody>
      </p:sp>
      <p:pic>
        <p:nvPicPr>
          <p:cNvPr id="7" name="Obráze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5914" y="3784326"/>
            <a:ext cx="5149819" cy="3076935"/>
          </a:xfrm>
          <a:prstGeom prst="rect">
            <a:avLst/>
          </a:prstGeom>
        </p:spPr>
      </p:pic>
    </p:spTree>
    <p:extLst>
      <p:ext uri="{BB962C8B-B14F-4D97-AF65-F5344CB8AC3E}">
        <p14:creationId xmlns:p14="http://schemas.microsoft.com/office/powerpoint/2010/main" val="1720970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a16="http://schemas.microsoft.com/office/drawing/2014/main" id="{EE13FF71-4E40-45CC-8787-D8B9FE9B8E11}"/>
              </a:ext>
            </a:extLst>
          </p:cNvPr>
          <p:cNvSpPr>
            <a:spLocks noGrp="1"/>
          </p:cNvSpPr>
          <p:nvPr>
            <p:ph type="title"/>
          </p:nvPr>
        </p:nvSpPr>
        <p:spPr>
          <a:xfrm>
            <a:off x="0" y="1"/>
            <a:ext cx="9144000" cy="782197"/>
          </a:xfrm>
          <a:solidFill>
            <a:srgbClr val="002060"/>
          </a:solidFill>
        </p:spPr>
        <p:txBody>
          <a:bodyPr>
            <a:normAutofit/>
          </a:bodyPr>
          <a:lstStyle/>
          <a:p>
            <a:r>
              <a:rPr lang="en-US" sz="3200" b="1">
                <a:solidFill>
                  <a:srgbClr val="FFFF00"/>
                </a:solidFill>
                <a:latin typeface="Times New Roman" panose="02020603050405020304" pitchFamily="18" charset="0"/>
                <a:cs typeface="Times New Roman" panose="02020603050405020304" pitchFamily="18" charset="0"/>
              </a:rPr>
              <a:t>	Case study 1</a:t>
            </a:r>
          </a:p>
        </p:txBody>
      </p:sp>
      <p:pic>
        <p:nvPicPr>
          <p:cNvPr id="6" name="Obrázek 5">
            <a:extLst>
              <a:ext uri="{FF2B5EF4-FFF2-40B4-BE49-F238E27FC236}">
                <a16:creationId xmlns:a16="http://schemas.microsoft.com/office/drawing/2014/main" id="{D77BE203-FB38-4962-B9E3-56996BA2B8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5300" y="31478"/>
            <a:ext cx="719241" cy="719241"/>
          </a:xfrm>
          <a:prstGeom prst="rect">
            <a:avLst/>
          </a:prstGeom>
        </p:spPr>
      </p:pic>
      <p:sp>
        <p:nvSpPr>
          <p:cNvPr id="3" name="TextovéPole 2"/>
          <p:cNvSpPr txBox="1"/>
          <p:nvPr/>
        </p:nvSpPr>
        <p:spPr>
          <a:xfrm>
            <a:off x="251520" y="1052736"/>
            <a:ext cx="8640960" cy="2462213"/>
          </a:xfrm>
          <a:prstGeom prst="rect">
            <a:avLst/>
          </a:prstGeom>
          <a:noFill/>
        </p:spPr>
        <p:txBody>
          <a:bodyPr wrap="square" rtlCol="0">
            <a:spAutoFit/>
          </a:bodyPr>
          <a:lstStyle/>
          <a:p>
            <a:pPr marL="285750" indent="-285750">
              <a:buFont typeface="Wingdings" panose="05000000000000000000" pitchFamily="2" charset="2"/>
              <a:buChar char="ü"/>
            </a:pPr>
            <a:r>
              <a:rPr lang="en-US" sz="1400" b="1" dirty="0" err="1">
                <a:solidFill>
                  <a:srgbClr val="FF0000"/>
                </a:solidFill>
              </a:rPr>
              <a:t>Hemocultivation</a:t>
            </a:r>
            <a:r>
              <a:rPr lang="en-US" sz="1400" b="1" dirty="0">
                <a:solidFill>
                  <a:srgbClr val="FF0000"/>
                </a:solidFill>
              </a:rPr>
              <a:t> reported 3x G– bacilli </a:t>
            </a:r>
            <a:r>
              <a:rPr lang="en-US" sz="1400" dirty="0"/>
              <a:t>– ATB therapy changed to </a:t>
            </a:r>
            <a:r>
              <a:rPr lang="en-US" sz="1400" b="1" dirty="0">
                <a:solidFill>
                  <a:srgbClr val="FF0000"/>
                </a:solidFill>
              </a:rPr>
              <a:t>meropenem + amikacin</a:t>
            </a:r>
            <a:r>
              <a:rPr lang="en-US" sz="1400" dirty="0"/>
              <a:t>, marbling, hematomas and hemorrhagic bullae on the lower left limb</a:t>
            </a:r>
          </a:p>
          <a:p>
            <a:pPr marL="285750" indent="-285750">
              <a:buFont typeface="Wingdings" panose="05000000000000000000" pitchFamily="2" charset="2"/>
              <a:buChar char="ü"/>
            </a:pPr>
            <a:endParaRPr lang="cs-CZ" sz="1400" dirty="0"/>
          </a:p>
          <a:p>
            <a:pPr marL="285750" indent="-285750">
              <a:buFont typeface="Wingdings" panose="05000000000000000000" pitchFamily="2" charset="2"/>
              <a:buChar char="ü"/>
            </a:pPr>
            <a:r>
              <a:rPr lang="en-US" sz="1400" dirty="0"/>
              <a:t>Chest X-ray check after </a:t>
            </a:r>
            <a:r>
              <a:rPr lang="en-US" sz="1400" dirty="0" err="1"/>
              <a:t>OTI</a:t>
            </a:r>
            <a:r>
              <a:rPr lang="en-US" sz="1400" dirty="0"/>
              <a:t> and CVC cannulation – non-homogeneous consolidation bilat., dif. dg. possible </a:t>
            </a:r>
            <a:r>
              <a:rPr lang="en-US" sz="1400" b="1" dirty="0" err="1">
                <a:solidFill>
                  <a:srgbClr val="FF0000"/>
                </a:solidFill>
              </a:rPr>
              <a:t>ARDS</a:t>
            </a:r>
            <a:endParaRPr lang="en-US" sz="1400" b="1" dirty="0">
              <a:solidFill>
                <a:srgbClr val="FF0000"/>
              </a:solidFill>
            </a:endParaRPr>
          </a:p>
          <a:p>
            <a:pPr marL="285750" indent="-285750">
              <a:buFont typeface="Wingdings" panose="05000000000000000000" pitchFamily="2" charset="2"/>
              <a:buChar char="ü"/>
            </a:pPr>
            <a:endParaRPr lang="cs-CZ" sz="1400" dirty="0"/>
          </a:p>
          <a:p>
            <a:pPr marL="285750" indent="-285750">
              <a:buFont typeface="Wingdings" panose="05000000000000000000" pitchFamily="2" charset="2"/>
              <a:buChar char="ü"/>
            </a:pPr>
            <a:r>
              <a:rPr lang="en-US" sz="1400" dirty="0"/>
              <a:t>Due to lasting circulatory instability, severe metabolic acidosis and anuria (secondary to </a:t>
            </a:r>
            <a:r>
              <a:rPr lang="en-US" sz="1400" dirty="0" err="1"/>
              <a:t>CHRI</a:t>
            </a:r>
            <a:r>
              <a:rPr lang="en-US" sz="1400" dirty="0"/>
              <a:t>) transfer to KARIM, initiated </a:t>
            </a:r>
            <a:r>
              <a:rPr lang="en-US" sz="1400" b="1" dirty="0" err="1">
                <a:solidFill>
                  <a:srgbClr val="FF0000"/>
                </a:solidFill>
              </a:rPr>
              <a:t>CVVHD</a:t>
            </a:r>
            <a:endParaRPr lang="en-US" sz="1400" b="1" dirty="0">
              <a:solidFill>
                <a:srgbClr val="FF0000"/>
              </a:solidFill>
            </a:endParaRPr>
          </a:p>
          <a:p>
            <a:pPr marL="285750" indent="-285750">
              <a:buFont typeface="Wingdings" panose="05000000000000000000" pitchFamily="2" charset="2"/>
              <a:buChar char="ü"/>
            </a:pPr>
            <a:endParaRPr lang="cs-CZ" sz="1400" dirty="0"/>
          </a:p>
          <a:p>
            <a:pPr marL="285750" indent="-285750">
              <a:buFont typeface="Wingdings" panose="05000000000000000000" pitchFamily="2" charset="2"/>
              <a:buChar char="ü"/>
            </a:pPr>
            <a:r>
              <a:rPr lang="en-US" sz="1400" b="1" dirty="0"/>
              <a:t>Death </a:t>
            </a:r>
            <a:r>
              <a:rPr lang="en-US" sz="1400" dirty="0"/>
              <a:t>within 24 of admission with clinical image of </a:t>
            </a:r>
            <a:r>
              <a:rPr lang="en-US" sz="1400" b="1" dirty="0">
                <a:solidFill>
                  <a:srgbClr val="FF0000"/>
                </a:solidFill>
              </a:rPr>
              <a:t>refractory septic shock</a:t>
            </a:r>
            <a:r>
              <a:rPr lang="en-US" sz="1400" dirty="0"/>
              <a:t>, autopsy not indicated</a:t>
            </a:r>
          </a:p>
          <a:p>
            <a:pPr marL="285750" indent="-285750">
              <a:buFont typeface="Wingdings" panose="05000000000000000000" pitchFamily="2" charset="2"/>
              <a:buChar char="ü"/>
            </a:pPr>
            <a:endParaRPr lang="cs-CZ" sz="1400" dirty="0"/>
          </a:p>
          <a:p>
            <a:pPr marL="285750" indent="-285750">
              <a:buFont typeface="Wingdings" panose="05000000000000000000" pitchFamily="2" charset="2"/>
              <a:buChar char="ü"/>
            </a:pPr>
            <a:r>
              <a:rPr lang="en-US" sz="1400" dirty="0"/>
              <a:t>Urine and hemoculture show </a:t>
            </a:r>
            <a:r>
              <a:rPr lang="en-US" sz="1400" b="1" i="1" dirty="0">
                <a:solidFill>
                  <a:srgbClr val="FF0000"/>
                </a:solidFill>
              </a:rPr>
              <a:t>E. coli</a:t>
            </a:r>
            <a:r>
              <a:rPr lang="en-US" sz="1400" b="1" dirty="0">
                <a:solidFill>
                  <a:srgbClr val="FF0000"/>
                </a:solidFill>
              </a:rPr>
              <a:t> sensitive to common ATBs </a:t>
            </a:r>
            <a:r>
              <a:rPr lang="en-US" sz="1400" dirty="0"/>
              <a:t>(history of repeated </a:t>
            </a:r>
            <a:r>
              <a:rPr lang="en-US" sz="1400" i="1" dirty="0"/>
              <a:t>E. coli </a:t>
            </a:r>
            <a:r>
              <a:rPr lang="en-US" sz="1400" dirty="0"/>
              <a:t>urinary infections…)</a:t>
            </a: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3530311"/>
            <a:ext cx="4896544" cy="3061341"/>
          </a:xfrm>
          <a:prstGeom prst="rect">
            <a:avLst/>
          </a:prstGeom>
        </p:spPr>
      </p:pic>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8064" y="3530311"/>
            <a:ext cx="3864390" cy="3018636"/>
          </a:xfrm>
          <a:prstGeom prst="rect">
            <a:avLst/>
          </a:prstGeom>
        </p:spPr>
      </p:pic>
    </p:spTree>
    <p:extLst>
      <p:ext uri="{BB962C8B-B14F-4D97-AF65-F5344CB8AC3E}">
        <p14:creationId xmlns:p14="http://schemas.microsoft.com/office/powerpoint/2010/main" val="28950771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AFA661C9-9DDC-4153-B267-B369E3A770C2}"/>
              </a:ext>
            </a:extLst>
          </p:cNvPr>
          <p:cNvSpPr>
            <a:spLocks noGrp="1"/>
          </p:cNvSpPr>
          <p:nvPr>
            <p:ph type="sldNum" sz="quarter" idx="12"/>
          </p:nvPr>
        </p:nvSpPr>
        <p:spPr/>
        <p:txBody>
          <a:bodyPr/>
          <a:lstStyle/>
          <a:p>
            <a:fld id="{B0A6B27B-3844-439A-9777-FCA011CD8388}" type="slidenum">
              <a:rPr lang="cs-CZ" smtClean="0"/>
              <a:pPr/>
              <a:t>39</a:t>
            </a:fld>
            <a:endParaRPr lang="cs-CZ"/>
          </a:p>
        </p:txBody>
      </p:sp>
      <p:sp>
        <p:nvSpPr>
          <p:cNvPr id="5" name="Nadpis 1">
            <a:extLst>
              <a:ext uri="{FF2B5EF4-FFF2-40B4-BE49-F238E27FC236}">
                <a16:creationId xmlns:a16="http://schemas.microsoft.com/office/drawing/2014/main" id="{75E8BBD1-12AD-4D1B-9A3D-969ABFE57DF0}"/>
              </a:ext>
            </a:extLst>
          </p:cNvPr>
          <p:cNvSpPr txBox="1">
            <a:spLocks/>
          </p:cNvSpPr>
          <p:nvPr/>
        </p:nvSpPr>
        <p:spPr>
          <a:xfrm>
            <a:off x="0" y="1"/>
            <a:ext cx="9144000" cy="782197"/>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solidFill>
                  <a:srgbClr val="FFFF00"/>
                </a:solidFill>
                <a:latin typeface="Times New Roman" panose="02020603050405020304" pitchFamily="18" charset="0"/>
                <a:cs typeface="Times New Roman" panose="02020603050405020304" pitchFamily="18" charset="0"/>
              </a:rPr>
              <a:t>	Case study 2</a:t>
            </a:r>
          </a:p>
        </p:txBody>
      </p:sp>
      <p:pic>
        <p:nvPicPr>
          <p:cNvPr id="6" name="Obrázek 5">
            <a:extLst>
              <a:ext uri="{FF2B5EF4-FFF2-40B4-BE49-F238E27FC236}">
                <a16:creationId xmlns:a16="http://schemas.microsoft.com/office/drawing/2014/main" id="{C5A1236E-2589-47FA-94CF-1AC432ADA8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5300" y="31478"/>
            <a:ext cx="719241" cy="719241"/>
          </a:xfrm>
          <a:prstGeom prst="rect">
            <a:avLst/>
          </a:prstGeom>
        </p:spPr>
      </p:pic>
      <p:sp>
        <p:nvSpPr>
          <p:cNvPr id="7" name="TextovéPole 6">
            <a:extLst>
              <a:ext uri="{FF2B5EF4-FFF2-40B4-BE49-F238E27FC236}">
                <a16:creationId xmlns:a16="http://schemas.microsoft.com/office/drawing/2014/main" id="{450B913D-663C-4206-BF7F-F01B3B5437AF}"/>
              </a:ext>
            </a:extLst>
          </p:cNvPr>
          <p:cNvSpPr txBox="1"/>
          <p:nvPr/>
        </p:nvSpPr>
        <p:spPr>
          <a:xfrm>
            <a:off x="611560" y="1052736"/>
            <a:ext cx="8150973" cy="3970318"/>
          </a:xfrm>
          <a:prstGeom prst="rect">
            <a:avLst/>
          </a:prstGeom>
          <a:noFill/>
        </p:spPr>
        <p:txBody>
          <a:bodyPr wrap="square" rtlCol="0">
            <a:spAutoFit/>
          </a:bodyPr>
          <a:lstStyle/>
          <a:p>
            <a:pPr marL="285750" indent="-285750">
              <a:buFont typeface="Wingdings" panose="05000000000000000000" pitchFamily="2" charset="2"/>
              <a:buChar char="Ø"/>
            </a:pPr>
            <a:r>
              <a:rPr lang="en-US"/>
              <a:t>Male, 37 years, in puberty examined at hematology for </a:t>
            </a:r>
            <a:r>
              <a:rPr lang="en-US" b="1">
                <a:solidFill>
                  <a:srgbClr val="FF0000"/>
                </a:solidFill>
              </a:rPr>
              <a:t>thrombocytopenia, leukopenia, hypersplenism</a:t>
            </a:r>
            <a:r>
              <a:rPr lang="en-US"/>
              <a:t>, signs of portal hypertension, malignancy not determined</a:t>
            </a:r>
            <a:br>
              <a:rPr lang="en-US"/>
            </a:br>
            <a:endParaRPr lang="en-US"/>
          </a:p>
          <a:p>
            <a:pPr marL="285750" indent="-285750">
              <a:buFont typeface="Wingdings" panose="05000000000000000000" pitchFamily="2" charset="2"/>
              <a:buChar char="Ø"/>
            </a:pPr>
            <a:r>
              <a:rPr lang="en-US" b="1">
                <a:solidFill>
                  <a:srgbClr val="FF0000"/>
                </a:solidFill>
              </a:rPr>
              <a:t>7/2004 splenectomy </a:t>
            </a:r>
            <a:r>
              <a:rPr lang="en-US"/>
              <a:t>(to resolve thrombocytopenia, histolog. exam. of the spleen, perioperative liver biopsy), case closed as idiopathic portal hypertension, </a:t>
            </a:r>
            <a:r>
              <a:rPr lang="en-US" b="1">
                <a:solidFill>
                  <a:srgbClr val="FF0000"/>
                </a:solidFill>
              </a:rPr>
              <a:t>did not attend further hematological follow-ups</a:t>
            </a:r>
            <a:r>
              <a:rPr lang="en-US"/>
              <a:t>, vaccinations only per GP’s schedule</a:t>
            </a:r>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r>
              <a:rPr lang="en-US"/>
              <a:t>From early morning in 3/2017 </a:t>
            </a:r>
            <a:r>
              <a:rPr lang="en-US" b="1">
                <a:solidFill>
                  <a:srgbClr val="FF0000"/>
                </a:solidFill>
              </a:rPr>
              <a:t>vomiting, diarrhea</a:t>
            </a:r>
            <a:r>
              <a:rPr lang="en-US"/>
              <a:t>, chills, shivers, </a:t>
            </a:r>
            <a:r>
              <a:rPr lang="en-US" b="1">
                <a:solidFill>
                  <a:srgbClr val="FF0000"/>
                </a:solidFill>
              </a:rPr>
              <a:t>fever 40 °C</a:t>
            </a:r>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r>
              <a:rPr lang="en-US"/>
              <a:t>At 2:30 p.m. examined at </a:t>
            </a:r>
            <a:r>
              <a:rPr lang="en-US" b="1">
                <a:solidFill>
                  <a:srgbClr val="FF0000"/>
                </a:solidFill>
              </a:rPr>
              <a:t>EMS</a:t>
            </a:r>
            <a:r>
              <a:rPr lang="en-US"/>
              <a:t>, received antipyretics, Torecan, susp. acute gastroenteritis, sent home</a:t>
            </a:r>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r>
              <a:rPr lang="en-US"/>
              <a:t>At 8:20 p.m., family drove him to hospital admission due to deterioration, lasting  </a:t>
            </a:r>
            <a:r>
              <a:rPr lang="en-US" b="1">
                <a:solidFill>
                  <a:srgbClr val="FF0000"/>
                </a:solidFill>
              </a:rPr>
              <a:t>fever, somnolence, newly petechiae on the face and trunk </a:t>
            </a:r>
          </a:p>
        </p:txBody>
      </p:sp>
    </p:spTree>
    <p:extLst>
      <p:ext uri="{BB962C8B-B14F-4D97-AF65-F5344CB8AC3E}">
        <p14:creationId xmlns:p14="http://schemas.microsoft.com/office/powerpoint/2010/main" val="180288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14B21957-9E68-4BB2-9175-DA4ED1CE6922}"/>
              </a:ext>
            </a:extLst>
          </p:cNvPr>
          <p:cNvSpPr>
            <a:spLocks noGrp="1"/>
          </p:cNvSpPr>
          <p:nvPr>
            <p:ph type="sldNum" sz="quarter" idx="12"/>
          </p:nvPr>
        </p:nvSpPr>
        <p:spPr/>
        <p:txBody>
          <a:bodyPr/>
          <a:lstStyle/>
          <a:p>
            <a:fld id="{B0A6B27B-3844-439A-9777-FCA011CD8388}" type="slidenum">
              <a:rPr lang="cs-CZ" smtClean="0"/>
              <a:pPr/>
              <a:t>4</a:t>
            </a:fld>
            <a:endParaRPr lang="cs-CZ"/>
          </a:p>
        </p:txBody>
      </p:sp>
      <p:sp>
        <p:nvSpPr>
          <p:cNvPr id="5" name="Nadpis 1">
            <a:extLst>
              <a:ext uri="{FF2B5EF4-FFF2-40B4-BE49-F238E27FC236}">
                <a16:creationId xmlns:a16="http://schemas.microsoft.com/office/drawing/2014/main" id="{C98E6D3B-6BD8-46F7-9A3D-9C0B5F3A2D8D}"/>
              </a:ext>
            </a:extLst>
          </p:cNvPr>
          <p:cNvSpPr txBox="1">
            <a:spLocks/>
          </p:cNvSpPr>
          <p:nvPr/>
        </p:nvSpPr>
        <p:spPr>
          <a:xfrm>
            <a:off x="0" y="1"/>
            <a:ext cx="9144000" cy="782197"/>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solidFill>
                  <a:srgbClr val="FFFF00"/>
                </a:solidFill>
                <a:latin typeface="Times New Roman" panose="02020603050405020304" pitchFamily="18" charset="0"/>
                <a:cs typeface="Times New Roman" panose="02020603050405020304" pitchFamily="18" charset="0"/>
              </a:rPr>
              <a:t>	Epidemiology of sepsis</a:t>
            </a:r>
          </a:p>
        </p:txBody>
      </p:sp>
      <p:sp>
        <p:nvSpPr>
          <p:cNvPr id="6" name="TextovéPole 5">
            <a:extLst>
              <a:ext uri="{FF2B5EF4-FFF2-40B4-BE49-F238E27FC236}">
                <a16:creationId xmlns:a16="http://schemas.microsoft.com/office/drawing/2014/main" id="{3AEA44A5-BED6-4A6F-9BEC-86FD81168181}"/>
              </a:ext>
            </a:extLst>
          </p:cNvPr>
          <p:cNvSpPr txBox="1"/>
          <p:nvPr/>
        </p:nvSpPr>
        <p:spPr>
          <a:xfrm>
            <a:off x="817926" y="1000474"/>
            <a:ext cx="7508147" cy="5538439"/>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t>The leading cause of death from infectious diseases</a:t>
            </a:r>
          </a:p>
          <a:p>
            <a:pPr marL="342900" indent="-342900">
              <a:lnSpc>
                <a:spcPct val="150000"/>
              </a:lnSpc>
              <a:buFont typeface="Arial" panose="020B0604020202020204" pitchFamily="34" charset="0"/>
              <a:buChar char="•"/>
            </a:pPr>
            <a:r>
              <a:rPr lang="en-US" sz="2000" b="1" dirty="0">
                <a:solidFill>
                  <a:srgbClr val="FF0000"/>
                </a:solidFill>
              </a:rPr>
              <a:t>30 million patients </a:t>
            </a:r>
            <a:r>
              <a:rPr lang="en-US" sz="2000" dirty="0"/>
              <a:t>annually, 25</a:t>
            </a:r>
            <a:r>
              <a:rPr lang="en-US" dirty="0"/>
              <a:t>–</a:t>
            </a:r>
            <a:r>
              <a:rPr lang="en-US" sz="2000" dirty="0"/>
              <a:t>30% of them die</a:t>
            </a:r>
          </a:p>
          <a:p>
            <a:pPr marL="342900" indent="-342900">
              <a:lnSpc>
                <a:spcPct val="150000"/>
              </a:lnSpc>
              <a:buFont typeface="Arial" panose="020B0604020202020204" pitchFamily="34" charset="0"/>
              <a:buChar char="•"/>
            </a:pPr>
            <a:r>
              <a:rPr lang="en-US" dirty="0"/>
              <a:t>The cause of 30–50% of all hospital deaths</a:t>
            </a:r>
          </a:p>
          <a:p>
            <a:pPr marL="342900" indent="-342900">
              <a:lnSpc>
                <a:spcPct val="150000"/>
              </a:lnSpc>
              <a:buFont typeface="Arial" panose="020B0604020202020204" pitchFamily="34" charset="0"/>
              <a:buChar char="•"/>
            </a:pPr>
            <a:r>
              <a:rPr lang="en-US" sz="2000" dirty="0"/>
              <a:t>Patient with sepsis has</a:t>
            </a:r>
            <a:r>
              <a:rPr lang="en-US" dirty="0">
                <a:solidFill>
                  <a:srgbClr val="FF0000"/>
                </a:solidFill>
              </a:rPr>
              <a:t> </a:t>
            </a:r>
            <a:r>
              <a:rPr lang="en-US" sz="2000" b="1" dirty="0">
                <a:solidFill>
                  <a:srgbClr val="FF0000"/>
                </a:solidFill>
              </a:rPr>
              <a:t>6–10x higher risk of death than a patient with myocardial infarction</a:t>
            </a:r>
            <a:r>
              <a:rPr lang="en-US" sz="2000" dirty="0"/>
              <a:t> and 4</a:t>
            </a:r>
            <a:r>
              <a:rPr lang="en-US" dirty="0"/>
              <a:t>–</a:t>
            </a:r>
            <a:r>
              <a:rPr lang="en-US" sz="2000" dirty="0"/>
              <a:t>5x higher risk than a </a:t>
            </a:r>
            <a:r>
              <a:rPr lang="en-US" sz="2000" dirty="0" err="1"/>
              <a:t>CVA</a:t>
            </a:r>
            <a:r>
              <a:rPr lang="en-US" sz="2000" dirty="0"/>
              <a:t> patient.</a:t>
            </a:r>
          </a:p>
          <a:p>
            <a:pPr>
              <a:lnSpc>
                <a:spcPct val="150000"/>
              </a:lnSpc>
            </a:pPr>
            <a:endParaRPr lang="cs-CZ" sz="2000" dirty="0"/>
          </a:p>
          <a:p>
            <a:pPr marL="342900" indent="-342900">
              <a:lnSpc>
                <a:spcPct val="150000"/>
              </a:lnSpc>
              <a:buFont typeface="Arial" panose="020B0604020202020204" pitchFamily="34" charset="0"/>
              <a:buChar char="•"/>
            </a:pPr>
            <a:r>
              <a:rPr lang="en-US" sz="2000" b="1" dirty="0">
                <a:solidFill>
                  <a:srgbClr val="FF0000"/>
                </a:solidFill>
              </a:rPr>
              <a:t>There are only a few conditions with such ↑ mortality</a:t>
            </a:r>
          </a:p>
          <a:p>
            <a:pPr>
              <a:lnSpc>
                <a:spcPct val="150000"/>
              </a:lnSpc>
            </a:pPr>
            <a:endParaRPr lang="cs-CZ" sz="2000" b="1" dirty="0">
              <a:solidFill>
                <a:srgbClr val="FF0000"/>
              </a:solidFill>
            </a:endParaRPr>
          </a:p>
          <a:p>
            <a:pPr marL="342900" indent="-342900">
              <a:lnSpc>
                <a:spcPct val="150000"/>
              </a:lnSpc>
              <a:buFont typeface="Arial" panose="020B0604020202020204" pitchFamily="34" charset="0"/>
              <a:buChar char="•"/>
            </a:pPr>
            <a:r>
              <a:rPr lang="en-US" sz="2000" dirty="0"/>
              <a:t>Long-term consequences – physical, mental and cognitive, disability...</a:t>
            </a:r>
          </a:p>
          <a:p>
            <a:pPr marL="342900" indent="-342900">
              <a:lnSpc>
                <a:spcPct val="150000"/>
              </a:lnSpc>
              <a:buFont typeface="Arial" panose="020B0604020202020204" pitchFamily="34" charset="0"/>
              <a:buChar char="•"/>
            </a:pPr>
            <a:r>
              <a:rPr lang="en-US" sz="2000" dirty="0"/>
              <a:t>Financial costs – sepsis treatment costs = 5.2% of total healthcare costs in developed countries! </a:t>
            </a:r>
          </a:p>
        </p:txBody>
      </p:sp>
      <p:pic>
        <p:nvPicPr>
          <p:cNvPr id="7" name="Obrázek 6">
            <a:extLst>
              <a:ext uri="{FF2B5EF4-FFF2-40B4-BE49-F238E27FC236}">
                <a16:creationId xmlns:a16="http://schemas.microsoft.com/office/drawing/2014/main" id="{A9B4C452-41E2-4CDC-A085-8BF0D16929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5300" y="31478"/>
            <a:ext cx="719241" cy="719241"/>
          </a:xfrm>
          <a:prstGeom prst="rect">
            <a:avLst/>
          </a:prstGeom>
        </p:spPr>
      </p:pic>
    </p:spTree>
    <p:extLst>
      <p:ext uri="{BB962C8B-B14F-4D97-AF65-F5344CB8AC3E}">
        <p14:creationId xmlns:p14="http://schemas.microsoft.com/office/powerpoint/2010/main" val="36243738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AFA661C9-9DDC-4153-B267-B369E3A770C2}"/>
              </a:ext>
            </a:extLst>
          </p:cNvPr>
          <p:cNvSpPr>
            <a:spLocks noGrp="1"/>
          </p:cNvSpPr>
          <p:nvPr>
            <p:ph type="sldNum" sz="quarter" idx="12"/>
          </p:nvPr>
        </p:nvSpPr>
        <p:spPr/>
        <p:txBody>
          <a:bodyPr/>
          <a:lstStyle/>
          <a:p>
            <a:fld id="{B0A6B27B-3844-439A-9777-FCA011CD8388}" type="slidenum">
              <a:rPr lang="cs-CZ" smtClean="0"/>
              <a:pPr/>
              <a:t>40</a:t>
            </a:fld>
            <a:endParaRPr lang="cs-CZ"/>
          </a:p>
        </p:txBody>
      </p:sp>
      <p:sp>
        <p:nvSpPr>
          <p:cNvPr id="5" name="Nadpis 1">
            <a:extLst>
              <a:ext uri="{FF2B5EF4-FFF2-40B4-BE49-F238E27FC236}">
                <a16:creationId xmlns:a16="http://schemas.microsoft.com/office/drawing/2014/main" id="{75E8BBD1-12AD-4D1B-9A3D-969ABFE57DF0}"/>
              </a:ext>
            </a:extLst>
          </p:cNvPr>
          <p:cNvSpPr txBox="1">
            <a:spLocks/>
          </p:cNvSpPr>
          <p:nvPr/>
        </p:nvSpPr>
        <p:spPr>
          <a:xfrm>
            <a:off x="0" y="1"/>
            <a:ext cx="9144000" cy="782197"/>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solidFill>
                  <a:srgbClr val="FFFF00"/>
                </a:solidFill>
                <a:latin typeface="Times New Roman" panose="02020603050405020304" pitchFamily="18" charset="0"/>
                <a:cs typeface="Times New Roman" panose="02020603050405020304" pitchFamily="18" charset="0"/>
              </a:rPr>
              <a:t>	Case study 2</a:t>
            </a:r>
          </a:p>
        </p:txBody>
      </p:sp>
      <p:pic>
        <p:nvPicPr>
          <p:cNvPr id="6" name="Obrázek 5">
            <a:extLst>
              <a:ext uri="{FF2B5EF4-FFF2-40B4-BE49-F238E27FC236}">
                <a16:creationId xmlns:a16="http://schemas.microsoft.com/office/drawing/2014/main" id="{C5A1236E-2589-47FA-94CF-1AC432ADA8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5300" y="31478"/>
            <a:ext cx="719241" cy="719241"/>
          </a:xfrm>
          <a:prstGeom prst="rect">
            <a:avLst/>
          </a:prstGeom>
        </p:spPr>
      </p:pic>
      <p:sp>
        <p:nvSpPr>
          <p:cNvPr id="7" name="TextovéPole 6">
            <a:extLst>
              <a:ext uri="{FF2B5EF4-FFF2-40B4-BE49-F238E27FC236}">
                <a16:creationId xmlns:a16="http://schemas.microsoft.com/office/drawing/2014/main" id="{450B913D-663C-4206-BF7F-F01B3B5437AF}"/>
              </a:ext>
            </a:extLst>
          </p:cNvPr>
          <p:cNvSpPr txBox="1"/>
          <p:nvPr/>
        </p:nvSpPr>
        <p:spPr>
          <a:xfrm>
            <a:off x="611560" y="1052736"/>
            <a:ext cx="8150973" cy="1400383"/>
          </a:xfrm>
          <a:prstGeom prst="rect">
            <a:avLst/>
          </a:prstGeom>
          <a:noFill/>
        </p:spPr>
        <p:txBody>
          <a:bodyPr wrap="square" rtlCol="0">
            <a:spAutoFit/>
          </a:bodyPr>
          <a:lstStyle/>
          <a:p>
            <a:pPr marL="285750" indent="-285750">
              <a:buFont typeface="Wingdings" panose="05000000000000000000" pitchFamily="2" charset="2"/>
              <a:buChar char="ü"/>
            </a:pPr>
            <a:r>
              <a:rPr lang="en-US" sz="1700" dirty="0"/>
              <a:t>On admission: HR 134/min (SR), </a:t>
            </a:r>
            <a:r>
              <a:rPr lang="en-US" sz="1700" b="1" dirty="0">
                <a:solidFill>
                  <a:srgbClr val="FF0000"/>
                </a:solidFill>
              </a:rPr>
              <a:t>BP not measurable</a:t>
            </a:r>
            <a:r>
              <a:rPr lang="en-US" sz="1700" dirty="0"/>
              <a:t>, RR 30/min, TT 38.8°C, sat.O</a:t>
            </a:r>
            <a:r>
              <a:rPr lang="en-US" sz="1700" baseline="-25000" dirty="0"/>
              <a:t>2 </a:t>
            </a:r>
            <a:r>
              <a:rPr lang="en-US" sz="1700" dirty="0"/>
              <a:t>91%, GCS 3-5-6</a:t>
            </a:r>
          </a:p>
          <a:p>
            <a:pPr marL="285750" indent="-285750">
              <a:buFont typeface="Wingdings" panose="05000000000000000000" pitchFamily="2" charset="2"/>
              <a:buChar char="ü"/>
            </a:pPr>
            <a:endParaRPr lang="cs-CZ" sz="1700" dirty="0"/>
          </a:p>
          <a:p>
            <a:pPr marL="285750" indent="-285750">
              <a:buFont typeface="Wingdings" panose="05000000000000000000" pitchFamily="2" charset="2"/>
              <a:buChar char="ü"/>
            </a:pPr>
            <a:r>
              <a:rPr lang="en-US" sz="1700" dirty="0"/>
              <a:t>Spontaneous ventilation, centralization of circulation, petechiae on the face and trunk, </a:t>
            </a:r>
            <a:r>
              <a:rPr lang="en-US" sz="1700" b="1" dirty="0">
                <a:solidFill>
                  <a:srgbClr val="FF0000"/>
                </a:solidFill>
              </a:rPr>
              <a:t>map-like livid spots on the abdomen</a:t>
            </a:r>
          </a:p>
        </p:txBody>
      </p:sp>
      <p:pic>
        <p:nvPicPr>
          <p:cNvPr id="3" name="Obrázek 2" descr="Obsah obrázku objekt&#10;&#10;Popis byl vytvořen automaticky">
            <a:extLst>
              <a:ext uri="{FF2B5EF4-FFF2-40B4-BE49-F238E27FC236}">
                <a16:creationId xmlns:a16="http://schemas.microsoft.com/office/drawing/2014/main" id="{8FC90705-5EDA-4E53-9AFA-1C5F6F1C9D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925" y="2618250"/>
            <a:ext cx="5948150" cy="3920663"/>
          </a:xfrm>
          <a:prstGeom prst="rect">
            <a:avLst/>
          </a:prstGeom>
        </p:spPr>
      </p:pic>
    </p:spTree>
    <p:extLst>
      <p:ext uri="{BB962C8B-B14F-4D97-AF65-F5344CB8AC3E}">
        <p14:creationId xmlns:p14="http://schemas.microsoft.com/office/powerpoint/2010/main" val="16351274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AFA661C9-9DDC-4153-B267-B369E3A770C2}"/>
              </a:ext>
            </a:extLst>
          </p:cNvPr>
          <p:cNvSpPr>
            <a:spLocks noGrp="1"/>
          </p:cNvSpPr>
          <p:nvPr>
            <p:ph type="sldNum" sz="quarter" idx="12"/>
          </p:nvPr>
        </p:nvSpPr>
        <p:spPr/>
        <p:txBody>
          <a:bodyPr/>
          <a:lstStyle/>
          <a:p>
            <a:fld id="{B0A6B27B-3844-439A-9777-FCA011CD8388}" type="slidenum">
              <a:rPr lang="cs-CZ" smtClean="0"/>
              <a:pPr/>
              <a:t>41</a:t>
            </a:fld>
            <a:endParaRPr lang="cs-CZ"/>
          </a:p>
        </p:txBody>
      </p:sp>
      <p:sp>
        <p:nvSpPr>
          <p:cNvPr id="5" name="Nadpis 1">
            <a:extLst>
              <a:ext uri="{FF2B5EF4-FFF2-40B4-BE49-F238E27FC236}">
                <a16:creationId xmlns:a16="http://schemas.microsoft.com/office/drawing/2014/main" id="{75E8BBD1-12AD-4D1B-9A3D-969ABFE57DF0}"/>
              </a:ext>
            </a:extLst>
          </p:cNvPr>
          <p:cNvSpPr txBox="1">
            <a:spLocks/>
          </p:cNvSpPr>
          <p:nvPr/>
        </p:nvSpPr>
        <p:spPr>
          <a:xfrm>
            <a:off x="0" y="1"/>
            <a:ext cx="9144000" cy="782197"/>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solidFill>
                  <a:srgbClr val="FFFF00"/>
                </a:solidFill>
                <a:latin typeface="Times New Roman" panose="02020603050405020304" pitchFamily="18" charset="0"/>
                <a:cs typeface="Times New Roman" panose="02020603050405020304" pitchFamily="18" charset="0"/>
              </a:rPr>
              <a:t>	Case study 2</a:t>
            </a:r>
          </a:p>
        </p:txBody>
      </p:sp>
      <p:pic>
        <p:nvPicPr>
          <p:cNvPr id="6" name="Obrázek 5">
            <a:extLst>
              <a:ext uri="{FF2B5EF4-FFF2-40B4-BE49-F238E27FC236}">
                <a16:creationId xmlns:a16="http://schemas.microsoft.com/office/drawing/2014/main" id="{C5A1236E-2589-47FA-94CF-1AC432ADA8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5300" y="31478"/>
            <a:ext cx="719241" cy="719241"/>
          </a:xfrm>
          <a:prstGeom prst="rect">
            <a:avLst/>
          </a:prstGeom>
        </p:spPr>
      </p:pic>
      <p:sp>
        <p:nvSpPr>
          <p:cNvPr id="7" name="TextovéPole 6">
            <a:extLst>
              <a:ext uri="{FF2B5EF4-FFF2-40B4-BE49-F238E27FC236}">
                <a16:creationId xmlns:a16="http://schemas.microsoft.com/office/drawing/2014/main" id="{FC6894C3-77F5-446B-95EF-E67FB106EE60}"/>
              </a:ext>
            </a:extLst>
          </p:cNvPr>
          <p:cNvSpPr txBox="1"/>
          <p:nvPr/>
        </p:nvSpPr>
        <p:spPr>
          <a:xfrm>
            <a:off x="496513" y="1031816"/>
            <a:ext cx="8150973" cy="5324535"/>
          </a:xfrm>
          <a:prstGeom prst="rect">
            <a:avLst/>
          </a:prstGeom>
          <a:noFill/>
        </p:spPr>
        <p:txBody>
          <a:bodyPr wrap="square" rtlCol="0">
            <a:spAutoFit/>
          </a:bodyPr>
          <a:lstStyle/>
          <a:p>
            <a:pPr marL="285750" indent="-285750">
              <a:buFont typeface="Wingdings" panose="05000000000000000000" pitchFamily="2" charset="2"/>
              <a:buChar char="Ø"/>
            </a:pPr>
            <a:r>
              <a:rPr lang="en-US" sz="1700" dirty="0"/>
              <a:t>Venous accesses secured, </a:t>
            </a:r>
            <a:r>
              <a:rPr lang="en-US" sz="1700" b="1" dirty="0">
                <a:solidFill>
                  <a:srgbClr val="FF0000"/>
                </a:solidFill>
              </a:rPr>
              <a:t>fluid resuscitation with crystalloids</a:t>
            </a:r>
            <a:r>
              <a:rPr lang="en-US" sz="1700" dirty="0"/>
              <a:t>, oxygen therapy</a:t>
            </a:r>
          </a:p>
          <a:p>
            <a:pPr marL="285750" indent="-285750">
              <a:buFont typeface="Wingdings" panose="05000000000000000000" pitchFamily="2" charset="2"/>
              <a:buChar char="Ø"/>
            </a:pPr>
            <a:endParaRPr lang="cs-CZ" sz="1700" dirty="0"/>
          </a:p>
          <a:p>
            <a:pPr marL="285750" indent="-285750">
              <a:buFont typeface="Wingdings" panose="05000000000000000000" pitchFamily="2" charset="2"/>
              <a:buChar char="Ø"/>
            </a:pPr>
            <a:r>
              <a:rPr lang="en-US" sz="1700" b="1" dirty="0" err="1">
                <a:solidFill>
                  <a:srgbClr val="FF0000"/>
                </a:solidFill>
              </a:rPr>
              <a:t>Ceftriaxon</a:t>
            </a:r>
            <a:r>
              <a:rPr lang="en-US" sz="1700" b="1" dirty="0">
                <a:solidFill>
                  <a:srgbClr val="FF0000"/>
                </a:solidFill>
              </a:rPr>
              <a:t> 4 g IV, </a:t>
            </a:r>
            <a:r>
              <a:rPr lang="en-US" sz="1700" b="1" dirty="0" err="1">
                <a:solidFill>
                  <a:srgbClr val="FF0000"/>
                </a:solidFill>
              </a:rPr>
              <a:t>Dexamed</a:t>
            </a:r>
            <a:r>
              <a:rPr lang="en-US" sz="1700" b="1" dirty="0">
                <a:solidFill>
                  <a:srgbClr val="FF0000"/>
                </a:solidFill>
              </a:rPr>
              <a:t> 16 mg IV</a:t>
            </a:r>
            <a:r>
              <a:rPr lang="en-US" sz="1700" dirty="0"/>
              <a:t> administered for the working dg of </a:t>
            </a:r>
            <a:r>
              <a:rPr lang="en-US" sz="1700" dirty="0" err="1"/>
              <a:t>IMD</a:t>
            </a:r>
            <a:r>
              <a:rPr lang="en-US" sz="1700" dirty="0"/>
              <a:t>, </a:t>
            </a:r>
            <a:r>
              <a:rPr lang="en-US" sz="1700" b="1" dirty="0">
                <a:solidFill>
                  <a:srgbClr val="FF0000"/>
                </a:solidFill>
              </a:rPr>
              <a:t>noradrenaline </a:t>
            </a:r>
            <a:r>
              <a:rPr lang="en-US" sz="1700" dirty="0"/>
              <a:t>for circulation support, </a:t>
            </a:r>
            <a:r>
              <a:rPr lang="en-US" sz="1700" dirty="0" err="1"/>
              <a:t>RICU</a:t>
            </a:r>
            <a:r>
              <a:rPr lang="en-US" sz="1700" dirty="0"/>
              <a:t> consultation – </a:t>
            </a:r>
            <a:r>
              <a:rPr lang="en-US" sz="1700" b="1" dirty="0" err="1">
                <a:solidFill>
                  <a:srgbClr val="FF0000"/>
                </a:solidFill>
              </a:rPr>
              <a:t>OTI</a:t>
            </a:r>
            <a:r>
              <a:rPr lang="en-US" sz="1700" b="1" dirty="0">
                <a:solidFill>
                  <a:srgbClr val="FF0000"/>
                </a:solidFill>
              </a:rPr>
              <a:t>, </a:t>
            </a:r>
            <a:r>
              <a:rPr lang="en-US" sz="1700" b="1" dirty="0" err="1">
                <a:solidFill>
                  <a:srgbClr val="FF0000"/>
                </a:solidFill>
              </a:rPr>
              <a:t>APV</a:t>
            </a:r>
            <a:r>
              <a:rPr lang="en-US" sz="1700" b="1" dirty="0">
                <a:solidFill>
                  <a:srgbClr val="FF0000"/>
                </a:solidFill>
              </a:rPr>
              <a:t>, </a:t>
            </a:r>
            <a:r>
              <a:rPr lang="en-US" sz="1700" b="1" dirty="0" err="1">
                <a:solidFill>
                  <a:srgbClr val="FF0000"/>
                </a:solidFill>
              </a:rPr>
              <a:t>analgosedation</a:t>
            </a:r>
            <a:endParaRPr lang="en-US" sz="1700" b="1" dirty="0">
              <a:solidFill>
                <a:srgbClr val="FF0000"/>
              </a:solidFill>
            </a:endParaRPr>
          </a:p>
          <a:p>
            <a:pPr marL="285750" indent="-285750">
              <a:buFont typeface="Wingdings" panose="05000000000000000000" pitchFamily="2" charset="2"/>
              <a:buChar char="Ø"/>
            </a:pPr>
            <a:endParaRPr lang="cs-CZ" sz="1700" dirty="0"/>
          </a:p>
          <a:p>
            <a:pPr marL="285750" indent="-285750">
              <a:buFont typeface="Wingdings" panose="05000000000000000000" pitchFamily="2" charset="2"/>
              <a:buChar char="Ø"/>
            </a:pPr>
            <a:r>
              <a:rPr lang="en-US" sz="1700" dirty="0"/>
              <a:t>Bradycardia follows, </a:t>
            </a:r>
            <a:r>
              <a:rPr lang="en-US" sz="1700" b="1" dirty="0">
                <a:solidFill>
                  <a:srgbClr val="FF0000"/>
                </a:solidFill>
              </a:rPr>
              <a:t>ECG shows ischemic changes with ST-T elevations V1-V6, I, II, </a:t>
            </a:r>
            <a:r>
              <a:rPr lang="en-US" sz="1700" b="1" dirty="0" err="1">
                <a:solidFill>
                  <a:srgbClr val="FF0000"/>
                </a:solidFill>
              </a:rPr>
              <a:t>aVL</a:t>
            </a:r>
            <a:r>
              <a:rPr lang="en-US" sz="1700" b="1" dirty="0">
                <a:solidFill>
                  <a:srgbClr val="FF0000"/>
                </a:solidFill>
              </a:rPr>
              <a:t> (assessed as secondary to shock state)</a:t>
            </a:r>
          </a:p>
          <a:p>
            <a:pPr marL="285750" indent="-285750">
              <a:buFont typeface="Wingdings" panose="05000000000000000000" pitchFamily="2" charset="2"/>
              <a:buChar char="Ø"/>
            </a:pPr>
            <a:endParaRPr lang="cs-CZ" sz="1700" dirty="0"/>
          </a:p>
          <a:p>
            <a:pPr marL="285750" indent="-285750">
              <a:buFont typeface="Wingdings" panose="05000000000000000000" pitchFamily="2" charset="2"/>
              <a:buChar char="Ø"/>
            </a:pPr>
            <a:r>
              <a:rPr lang="en-US" sz="1700" dirty="0"/>
              <a:t>Transfer to KARIM, ATB therapy </a:t>
            </a:r>
            <a:r>
              <a:rPr lang="en-US" sz="1700" b="1" dirty="0" err="1">
                <a:solidFill>
                  <a:srgbClr val="FF0000"/>
                </a:solidFill>
              </a:rPr>
              <a:t>Ceftriaxon</a:t>
            </a:r>
            <a:r>
              <a:rPr lang="en-US" sz="1700" b="1" dirty="0">
                <a:solidFill>
                  <a:srgbClr val="FF0000"/>
                </a:solidFill>
              </a:rPr>
              <a:t> + Meropenem</a:t>
            </a:r>
            <a:r>
              <a:rPr lang="en-US" sz="1700" dirty="0"/>
              <a:t>, complex resuscitation care, corticoids, blood derivatives, cont. </a:t>
            </a:r>
            <a:r>
              <a:rPr lang="en-US" sz="1700" dirty="0" err="1"/>
              <a:t>LMWH</a:t>
            </a:r>
            <a:r>
              <a:rPr lang="en-US" sz="1700" dirty="0"/>
              <a:t>, crystalloids + colloids…</a:t>
            </a:r>
          </a:p>
          <a:p>
            <a:pPr marL="285750" indent="-285750">
              <a:buFont typeface="Wingdings" panose="05000000000000000000" pitchFamily="2" charset="2"/>
              <a:buChar char="Ø"/>
            </a:pPr>
            <a:endParaRPr lang="cs-CZ" sz="1700" dirty="0"/>
          </a:p>
          <a:p>
            <a:pPr marL="285750" indent="-285750">
              <a:buFont typeface="Wingdings" panose="05000000000000000000" pitchFamily="2" charset="2"/>
              <a:buChar char="Ø"/>
            </a:pPr>
            <a:r>
              <a:rPr lang="en-US" sz="1700" dirty="0"/>
              <a:t>At 1:30 a.m. circulatory instability, bradycardia,  according to bed-side </a:t>
            </a:r>
            <a:r>
              <a:rPr lang="en-US" sz="1700" dirty="0" err="1"/>
              <a:t>TTE</a:t>
            </a:r>
            <a:r>
              <a:rPr lang="en-US" sz="1700" dirty="0"/>
              <a:t> </a:t>
            </a:r>
            <a:r>
              <a:rPr lang="en-US" sz="1700" b="1" dirty="0">
                <a:solidFill>
                  <a:srgbClr val="FF0000"/>
                </a:solidFill>
              </a:rPr>
              <a:t>hypokinesis of both ventricles</a:t>
            </a:r>
            <a:r>
              <a:rPr lang="en-US" sz="1700" dirty="0"/>
              <a:t>, inotropic support by dobutamine with small effect</a:t>
            </a:r>
          </a:p>
          <a:p>
            <a:pPr marL="285750" indent="-285750">
              <a:buFont typeface="Wingdings" panose="05000000000000000000" pitchFamily="2" charset="2"/>
              <a:buChar char="Ø"/>
            </a:pPr>
            <a:endParaRPr lang="cs-CZ" sz="1700" dirty="0"/>
          </a:p>
          <a:p>
            <a:pPr marL="285750" indent="-285750">
              <a:buFont typeface="Wingdings" panose="05000000000000000000" pitchFamily="2" charset="2"/>
              <a:buChar char="Ø"/>
            </a:pPr>
            <a:r>
              <a:rPr lang="en-US" sz="1700" dirty="0"/>
              <a:t>At 1:45 a.m. </a:t>
            </a:r>
            <a:r>
              <a:rPr lang="en-US" sz="1700" dirty="0" err="1"/>
              <a:t>CPCR</a:t>
            </a:r>
            <a:r>
              <a:rPr lang="en-US" sz="1700" dirty="0"/>
              <a:t> for circulatory arrest, </a:t>
            </a:r>
            <a:r>
              <a:rPr lang="en-US" sz="1700" b="1" dirty="0" err="1">
                <a:solidFill>
                  <a:srgbClr val="FF0000"/>
                </a:solidFill>
              </a:rPr>
              <a:t>asystolia</a:t>
            </a:r>
            <a:r>
              <a:rPr lang="en-US" sz="1700" dirty="0"/>
              <a:t>, administered 9 mg adrenaline, isoprenaline, dobutamine, noradrenaline, considered ECMO</a:t>
            </a:r>
          </a:p>
          <a:p>
            <a:endParaRPr lang="cs-CZ" sz="1700" dirty="0"/>
          </a:p>
          <a:p>
            <a:pPr marL="285750" indent="-285750">
              <a:buFont typeface="Wingdings" panose="05000000000000000000" pitchFamily="2" charset="2"/>
              <a:buChar char="Ø"/>
            </a:pPr>
            <a:r>
              <a:rPr lang="en-US" sz="1700" dirty="0" err="1"/>
              <a:t>CPCR</a:t>
            </a:r>
            <a:r>
              <a:rPr lang="en-US" sz="1700" dirty="0"/>
              <a:t> terminated after 45 minutes, </a:t>
            </a:r>
            <a:r>
              <a:rPr lang="en-US" sz="1700" b="1" dirty="0">
                <a:solidFill>
                  <a:srgbClr val="FF0000"/>
                </a:solidFill>
              </a:rPr>
              <a:t>death </a:t>
            </a:r>
            <a:r>
              <a:rPr lang="en-US" sz="1700" b="1" u="sng" dirty="0">
                <a:solidFill>
                  <a:srgbClr val="FF0000"/>
                </a:solidFill>
              </a:rPr>
              <a:t>(5 hours after admission to hospital!)</a:t>
            </a:r>
          </a:p>
          <a:p>
            <a:pPr marL="285750" indent="-285750">
              <a:buFont typeface="Wingdings" panose="05000000000000000000" pitchFamily="2" charset="2"/>
              <a:buChar char="Ø"/>
            </a:pPr>
            <a:endParaRPr lang="cs-CZ" sz="1700" b="1" dirty="0">
              <a:solidFill>
                <a:srgbClr val="FF0000"/>
              </a:solidFill>
            </a:endParaRPr>
          </a:p>
          <a:p>
            <a:pPr marL="285750" indent="-285750">
              <a:buFont typeface="Wingdings" panose="05000000000000000000" pitchFamily="2" charset="2"/>
              <a:buChar char="Ø"/>
            </a:pPr>
            <a:r>
              <a:rPr lang="en-US" sz="1700" dirty="0" err="1"/>
              <a:t>Hemocultivation</a:t>
            </a:r>
            <a:r>
              <a:rPr lang="en-US" sz="1700" dirty="0"/>
              <a:t>: </a:t>
            </a:r>
            <a:r>
              <a:rPr lang="en-US" sz="1700" b="1" i="1" dirty="0">
                <a:solidFill>
                  <a:srgbClr val="FF0000"/>
                </a:solidFill>
              </a:rPr>
              <a:t>Streptococcus pneumoniae </a:t>
            </a:r>
            <a:r>
              <a:rPr lang="en-US" sz="1700" dirty="0"/>
              <a:t>serotype 6C → </a:t>
            </a:r>
            <a:r>
              <a:rPr lang="en-US" sz="1700" b="1" dirty="0">
                <a:solidFill>
                  <a:srgbClr val="FF0000"/>
                </a:solidFill>
              </a:rPr>
              <a:t>dg. </a:t>
            </a:r>
            <a:r>
              <a:rPr lang="en-US" sz="1700" b="1" dirty="0" err="1">
                <a:solidFill>
                  <a:srgbClr val="FF0000"/>
                </a:solidFill>
              </a:rPr>
              <a:t>OPSI</a:t>
            </a:r>
            <a:r>
              <a:rPr lang="en-US" sz="1700" b="1" dirty="0">
                <a:solidFill>
                  <a:srgbClr val="FF0000"/>
                </a:solidFill>
              </a:rPr>
              <a:t>/</a:t>
            </a:r>
            <a:r>
              <a:rPr lang="en-US" sz="1700" b="1" dirty="0" err="1">
                <a:solidFill>
                  <a:srgbClr val="FF0000"/>
                </a:solidFill>
              </a:rPr>
              <a:t>OPSS</a:t>
            </a:r>
            <a:endParaRPr lang="en-US" sz="1700" b="1" dirty="0">
              <a:solidFill>
                <a:srgbClr val="FF0000"/>
              </a:solidFill>
            </a:endParaRPr>
          </a:p>
        </p:txBody>
      </p:sp>
    </p:spTree>
    <p:extLst>
      <p:ext uri="{BB962C8B-B14F-4D97-AF65-F5344CB8AC3E}">
        <p14:creationId xmlns:p14="http://schemas.microsoft.com/office/powerpoint/2010/main" val="914348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AFA661C9-9DDC-4153-B267-B369E3A770C2}"/>
              </a:ext>
            </a:extLst>
          </p:cNvPr>
          <p:cNvSpPr>
            <a:spLocks noGrp="1"/>
          </p:cNvSpPr>
          <p:nvPr>
            <p:ph type="sldNum" sz="quarter" idx="12"/>
          </p:nvPr>
        </p:nvSpPr>
        <p:spPr>
          <a:xfrm>
            <a:off x="7086600" y="6492873"/>
            <a:ext cx="2057400" cy="365125"/>
          </a:xfrm>
        </p:spPr>
        <p:txBody>
          <a:bodyPr/>
          <a:lstStyle/>
          <a:p>
            <a:fld id="{B0A6B27B-3844-439A-9777-FCA011CD8388}" type="slidenum">
              <a:rPr lang="cs-CZ" smtClean="0"/>
              <a:pPr/>
              <a:t>42</a:t>
            </a:fld>
            <a:endParaRPr lang="cs-CZ"/>
          </a:p>
        </p:txBody>
      </p:sp>
      <p:sp>
        <p:nvSpPr>
          <p:cNvPr id="5" name="Nadpis 1">
            <a:extLst>
              <a:ext uri="{FF2B5EF4-FFF2-40B4-BE49-F238E27FC236}">
                <a16:creationId xmlns:a16="http://schemas.microsoft.com/office/drawing/2014/main" id="{75E8BBD1-12AD-4D1B-9A3D-969ABFE57DF0}"/>
              </a:ext>
            </a:extLst>
          </p:cNvPr>
          <p:cNvSpPr txBox="1">
            <a:spLocks/>
          </p:cNvSpPr>
          <p:nvPr/>
        </p:nvSpPr>
        <p:spPr>
          <a:xfrm>
            <a:off x="0" y="0"/>
            <a:ext cx="9144000" cy="782197"/>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solidFill>
                  <a:srgbClr val="FFFF00"/>
                </a:solidFill>
                <a:latin typeface="Times New Roman" panose="02020603050405020304" pitchFamily="18" charset="0"/>
                <a:cs typeface="Times New Roman" panose="02020603050405020304" pitchFamily="18" charset="0"/>
              </a:rPr>
              <a:t>	Precautions</a:t>
            </a:r>
          </a:p>
        </p:txBody>
      </p:sp>
      <p:pic>
        <p:nvPicPr>
          <p:cNvPr id="6" name="Obrázek 5">
            <a:extLst>
              <a:ext uri="{FF2B5EF4-FFF2-40B4-BE49-F238E27FC236}">
                <a16:creationId xmlns:a16="http://schemas.microsoft.com/office/drawing/2014/main" id="{C5A1236E-2589-47FA-94CF-1AC432ADA8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5300" y="31477"/>
            <a:ext cx="719241" cy="719241"/>
          </a:xfrm>
          <a:prstGeom prst="rect">
            <a:avLst/>
          </a:prstGeom>
        </p:spPr>
      </p:pic>
      <p:sp>
        <p:nvSpPr>
          <p:cNvPr id="2" name="TextovéPole 1">
            <a:extLst>
              <a:ext uri="{FF2B5EF4-FFF2-40B4-BE49-F238E27FC236}">
                <a16:creationId xmlns:a16="http://schemas.microsoft.com/office/drawing/2014/main" id="{4AF57A49-8A5C-4E6B-B7A8-9672304B621E}"/>
              </a:ext>
            </a:extLst>
          </p:cNvPr>
          <p:cNvSpPr txBox="1"/>
          <p:nvPr/>
        </p:nvSpPr>
        <p:spPr>
          <a:xfrm>
            <a:off x="390525" y="897863"/>
            <a:ext cx="8362950" cy="2970044"/>
          </a:xfrm>
          <a:prstGeom prst="rect">
            <a:avLst/>
          </a:prstGeom>
          <a:noFill/>
        </p:spPr>
        <p:txBody>
          <a:bodyPr wrap="square" rtlCol="0">
            <a:spAutoFit/>
          </a:bodyPr>
          <a:lstStyle/>
          <a:p>
            <a:r>
              <a:rPr lang="en-US" sz="1700" dirty="0"/>
              <a:t>→ Prevention of infections with high </a:t>
            </a:r>
            <a:r>
              <a:rPr lang="en-US" sz="1700" b="1" dirty="0">
                <a:solidFill>
                  <a:srgbClr val="FF0000"/>
                </a:solidFill>
              </a:rPr>
              <a:t>risk of progression into sepsis</a:t>
            </a:r>
          </a:p>
          <a:p>
            <a:endParaRPr lang="cs-CZ" sz="1700" dirty="0"/>
          </a:p>
          <a:p>
            <a:r>
              <a:rPr lang="en-US" sz="1700" b="1" u="sng" dirty="0"/>
              <a:t>Care of patients after splenectomy (vaccination, ATB prophylaxis)</a:t>
            </a:r>
          </a:p>
          <a:p>
            <a:r>
              <a:rPr lang="en-US" sz="1700" dirty="0"/>
              <a:t>→ The spleen plays an important role in the capture and elimination of </a:t>
            </a:r>
            <a:r>
              <a:rPr lang="en-US" sz="1700" b="1" dirty="0">
                <a:solidFill>
                  <a:srgbClr val="FF0000"/>
                </a:solidFill>
              </a:rPr>
              <a:t>encapsulated bacteria </a:t>
            </a:r>
            <a:r>
              <a:rPr lang="en-US" sz="1700" dirty="0"/>
              <a:t>circulating in the bloodstream (opsonization by means of IgM antibodies produced by memory B lymphocytes directly in the spleen)</a:t>
            </a:r>
          </a:p>
          <a:p>
            <a:r>
              <a:rPr lang="en-US" sz="1700" dirty="0"/>
              <a:t>→ Patients with </a:t>
            </a:r>
            <a:r>
              <a:rPr lang="en-US" sz="1700" b="1" dirty="0" err="1">
                <a:solidFill>
                  <a:srgbClr val="FF0000"/>
                </a:solidFill>
              </a:rPr>
              <a:t>hyposplenism</a:t>
            </a:r>
            <a:r>
              <a:rPr lang="en-US" sz="1700" b="1" dirty="0">
                <a:solidFill>
                  <a:srgbClr val="FF0000"/>
                </a:solidFill>
              </a:rPr>
              <a:t>/asplenia </a:t>
            </a:r>
            <a:r>
              <a:rPr lang="en-US" sz="1700" dirty="0"/>
              <a:t>are at high risk of severe infections induced by pneumococci, </a:t>
            </a:r>
            <a:r>
              <a:rPr lang="en-US" sz="1700" dirty="0" err="1"/>
              <a:t>haemophilus</a:t>
            </a:r>
            <a:r>
              <a:rPr lang="en-US" sz="1700" dirty="0"/>
              <a:t>, meningococci (also malaria and babesiosis)</a:t>
            </a:r>
          </a:p>
          <a:p>
            <a:endParaRPr lang="cs-CZ" sz="1700" b="1" dirty="0">
              <a:solidFill>
                <a:srgbClr val="FF0000"/>
              </a:solidFill>
            </a:endParaRPr>
          </a:p>
          <a:p>
            <a:r>
              <a:rPr lang="en-US" sz="1700" b="1" dirty="0">
                <a:solidFill>
                  <a:srgbClr val="FF0000"/>
                </a:solidFill>
              </a:rPr>
              <a:t>→ </a:t>
            </a:r>
            <a:r>
              <a:rPr lang="en-US" sz="1700" b="1" dirty="0" err="1">
                <a:solidFill>
                  <a:srgbClr val="FF0000"/>
                </a:solidFill>
              </a:rPr>
              <a:t>OPSI</a:t>
            </a:r>
            <a:r>
              <a:rPr lang="en-US" sz="1700" b="1" dirty="0">
                <a:solidFill>
                  <a:srgbClr val="FF0000"/>
                </a:solidFill>
              </a:rPr>
              <a:t> (Overwhelming Post-Splenectomy Infection)</a:t>
            </a:r>
          </a:p>
          <a:p>
            <a:r>
              <a:rPr lang="en-US" sz="1700" b="1" dirty="0">
                <a:solidFill>
                  <a:srgbClr val="FF0000"/>
                </a:solidFill>
              </a:rPr>
              <a:t>→ </a:t>
            </a:r>
            <a:r>
              <a:rPr lang="en-US" sz="1700" b="1" dirty="0" err="1">
                <a:solidFill>
                  <a:srgbClr val="FF0000"/>
                </a:solidFill>
              </a:rPr>
              <a:t>OPSS</a:t>
            </a:r>
            <a:r>
              <a:rPr lang="en-US" sz="1700" b="1" dirty="0">
                <a:solidFill>
                  <a:srgbClr val="FF0000"/>
                </a:solidFill>
              </a:rPr>
              <a:t> (Overwhelming Post-Splenectomy Sepsis)</a:t>
            </a:r>
          </a:p>
        </p:txBody>
      </p:sp>
      <p:graphicFrame>
        <p:nvGraphicFramePr>
          <p:cNvPr id="7" name="Tabulka 6">
            <a:extLst>
              <a:ext uri="{FF2B5EF4-FFF2-40B4-BE49-F238E27FC236}">
                <a16:creationId xmlns:a16="http://schemas.microsoft.com/office/drawing/2014/main" id="{C2750019-5F7E-4BEE-B1E8-D988F4D0AA15}"/>
              </a:ext>
            </a:extLst>
          </p:cNvPr>
          <p:cNvGraphicFramePr>
            <a:graphicFrameLocks noGrp="1"/>
          </p:cNvGraphicFramePr>
          <p:nvPr>
            <p:extLst>
              <p:ext uri="{D42A27DB-BD31-4B8C-83A1-F6EECF244321}">
                <p14:modId xmlns:p14="http://schemas.microsoft.com/office/powerpoint/2010/main" val="3308510121"/>
              </p:ext>
            </p:extLst>
          </p:nvPr>
        </p:nvGraphicFramePr>
        <p:xfrm>
          <a:off x="545022" y="4026451"/>
          <a:ext cx="8053956" cy="1756760"/>
        </p:xfrm>
        <a:graphic>
          <a:graphicData uri="http://schemas.openxmlformats.org/drawingml/2006/table">
            <a:tbl>
              <a:tblPr firstRow="1" firstCol="1" bandRow="1"/>
              <a:tblGrid>
                <a:gridCol w="4558539">
                  <a:extLst>
                    <a:ext uri="{9D8B030D-6E8A-4147-A177-3AD203B41FA5}">
                      <a16:colId xmlns:a16="http://schemas.microsoft.com/office/drawing/2014/main" val="1668444484"/>
                    </a:ext>
                  </a:extLst>
                </a:gridCol>
                <a:gridCol w="3495417">
                  <a:extLst>
                    <a:ext uri="{9D8B030D-6E8A-4147-A177-3AD203B41FA5}">
                      <a16:colId xmlns:a16="http://schemas.microsoft.com/office/drawing/2014/main" val="3090720965"/>
                    </a:ext>
                  </a:extLst>
                </a:gridCol>
              </a:tblGrid>
              <a:tr h="219153">
                <a:tc>
                  <a:txBody>
                    <a:bodyPr/>
                    <a:lstStyle/>
                    <a:p>
                      <a:pPr algn="just">
                        <a:lnSpc>
                          <a:spcPts val="1600"/>
                        </a:lnSpc>
                        <a:spcAft>
                          <a:spcPts val="0"/>
                        </a:spcAft>
                      </a:pP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Vaccine type: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en-US" sz="1600" b="1">
                          <a:latin typeface="Times New Roman" panose="02020603050405020304" pitchFamily="18" charset="0"/>
                          <a:ea typeface="Times New Roman" panose="02020603050405020304" pitchFamily="18" charset="0"/>
                          <a:cs typeface="Times New Roman" panose="02020603050405020304" pitchFamily="18" charset="0"/>
                        </a:rPr>
                        <a:t>Recommended products: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213898"/>
                  </a:ext>
                </a:extLst>
              </a:tr>
              <a:tr h="220513">
                <a:tc>
                  <a:txBody>
                    <a:bodyPr/>
                    <a:lstStyle/>
                    <a:p>
                      <a:pPr algn="l">
                        <a:lnSpc>
                          <a:spcPts val="1600"/>
                        </a:lnSpc>
                        <a:spcAft>
                          <a:spcPts val="0"/>
                        </a:spcAft>
                      </a:pPr>
                      <a:r>
                        <a:rPr lang="en-US" sz="1600">
                          <a:latin typeface="+mn-lt"/>
                          <a:ea typeface="Times New Roman" panose="02020603050405020304" pitchFamily="18" charset="0"/>
                          <a:cs typeface="Times New Roman" panose="02020603050405020304" pitchFamily="18" charset="0"/>
                        </a:rPr>
                        <a:t>Vaccine against pneumococcal diseases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lang="en-US" sz="1600">
                          <a:latin typeface="+mn-lt"/>
                          <a:ea typeface="Times New Roman" panose="02020603050405020304" pitchFamily="18" charset="0"/>
                          <a:cs typeface="Times New Roman" panose="02020603050405020304" pitchFamily="18" charset="0"/>
                        </a:rPr>
                        <a:t>Prevenar 13</a:t>
                      </a:r>
                      <a:r>
                        <a:rPr lang="en-US" sz="1600" baseline="30000">
                          <a:latin typeface="+mn-lt"/>
                          <a:ea typeface="Times New Roman" panose="02020603050405020304" pitchFamily="18" charset="0"/>
                          <a:cs typeface="Times New Roman" panose="02020603050405020304" pitchFamily="18" charset="0"/>
                        </a:rPr>
                        <a:t>®</a:t>
                      </a:r>
                      <a:r>
                        <a:rPr lang="en-US" sz="1600">
                          <a:latin typeface="+mn-lt"/>
                          <a:ea typeface="Times New Roman" panose="02020603050405020304" pitchFamily="18" charset="0"/>
                          <a:cs typeface="Times New Roman" panose="02020603050405020304" pitchFamily="18" charset="0"/>
                        </a:rPr>
                        <a:t>, (Pneumovax</a:t>
                      </a:r>
                      <a:r>
                        <a:rPr lang="en-US" sz="1600" baseline="30000">
                          <a:latin typeface="+mn-lt"/>
                          <a:ea typeface="Times New Roman" panose="02020603050405020304" pitchFamily="18" charset="0"/>
                          <a:cs typeface="Times New Roman" panose="02020603050405020304" pitchFamily="18" charset="0"/>
                        </a:rPr>
                        <a:t>®</a:t>
                      </a:r>
                      <a:r>
                        <a:rPr lang="en-US" sz="1600">
                          <a:latin typeface="+mn-lt"/>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5810304"/>
                  </a:ext>
                </a:extLst>
              </a:tr>
              <a:tr h="438034">
                <a:tc rowSpan="2">
                  <a:txBody>
                    <a:bodyPr/>
                    <a:lstStyle/>
                    <a:p>
                      <a:pPr algn="l">
                        <a:lnSpc>
                          <a:spcPts val="1600"/>
                        </a:lnSpc>
                        <a:spcAft>
                          <a:spcPts val="0"/>
                        </a:spcAft>
                      </a:pPr>
                      <a:r>
                        <a:rPr lang="en-US" sz="1600" dirty="0">
                          <a:latin typeface="+mn-lt"/>
                          <a:ea typeface="Times New Roman" panose="02020603050405020304" pitchFamily="18" charset="0"/>
                          <a:cs typeface="Times New Roman" panose="02020603050405020304" pitchFamily="18" charset="0"/>
                        </a:rPr>
                        <a:t>Vaccine against meningococcal diseases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lang="en-US" sz="1600">
                          <a:latin typeface="+mn-lt"/>
                          <a:ea typeface="Times New Roman" panose="02020603050405020304" pitchFamily="18" charset="0"/>
                          <a:cs typeface="Times New Roman" panose="02020603050405020304" pitchFamily="18" charset="0"/>
                        </a:rPr>
                        <a:t>Against serogroup A, C, W, Y:</a:t>
                      </a:r>
                      <a:br>
                        <a:rPr lang="en-US" sz="1600">
                          <a:latin typeface="+mn-lt"/>
                          <a:ea typeface="Times New Roman" panose="02020603050405020304" pitchFamily="18" charset="0"/>
                          <a:cs typeface="Times New Roman" panose="02020603050405020304" pitchFamily="18" charset="0"/>
                        </a:rPr>
                      </a:br>
                      <a:r>
                        <a:rPr lang="en-US" sz="1600">
                          <a:latin typeface="+mn-lt"/>
                          <a:ea typeface="Times New Roman" panose="02020603050405020304" pitchFamily="18" charset="0"/>
                          <a:cs typeface="Times New Roman" panose="02020603050405020304" pitchFamily="18" charset="0"/>
                        </a:rPr>
                        <a:t>Menveo</a:t>
                      </a:r>
                      <a:r>
                        <a:rPr lang="en-US" sz="1600" baseline="30000">
                          <a:latin typeface="+mn-lt"/>
                          <a:ea typeface="Times New Roman" panose="02020603050405020304" pitchFamily="18" charset="0"/>
                          <a:cs typeface="Times New Roman" panose="02020603050405020304" pitchFamily="18" charset="0"/>
                        </a:rPr>
                        <a:t>®</a:t>
                      </a:r>
                      <a:r>
                        <a:rPr lang="en-US" sz="1600">
                          <a:latin typeface="+mn-lt"/>
                          <a:ea typeface="Times New Roman" panose="02020603050405020304" pitchFamily="18" charset="0"/>
                          <a:cs typeface="Times New Roman" panose="02020603050405020304" pitchFamily="18" charset="0"/>
                        </a:rPr>
                        <a:t> or Nimenrix</a:t>
                      </a:r>
                      <a:r>
                        <a:rPr lang="en-US" sz="1600" baseline="30000">
                          <a:latin typeface="+mn-lt"/>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80558239"/>
                  </a:ext>
                </a:extLst>
              </a:tr>
              <a:tr h="438034">
                <a:tc vMerge="1">
                  <a:txBody>
                    <a:bodyPr/>
                    <a:lstStyle/>
                    <a:p>
                      <a:endParaRPr lang="cs-CZ"/>
                    </a:p>
                  </a:txBody>
                  <a:tcPr/>
                </a:tc>
                <a:tc>
                  <a:txBody>
                    <a:bodyPr/>
                    <a:lstStyle/>
                    <a:p>
                      <a:pPr algn="l">
                        <a:lnSpc>
                          <a:spcPts val="1600"/>
                        </a:lnSpc>
                        <a:spcAft>
                          <a:spcPts val="0"/>
                        </a:spcAft>
                      </a:pPr>
                      <a:r>
                        <a:rPr lang="en-US" sz="1600">
                          <a:latin typeface="+mn-lt"/>
                          <a:ea typeface="Times New Roman" panose="02020603050405020304" pitchFamily="18" charset="0"/>
                          <a:cs typeface="Times New Roman" panose="02020603050405020304" pitchFamily="18" charset="0"/>
                        </a:rPr>
                        <a:t>Against serogroup B:</a:t>
                      </a:r>
                      <a:br>
                        <a:rPr lang="en-US" sz="1600">
                          <a:latin typeface="+mn-lt"/>
                          <a:ea typeface="Times New Roman" panose="02020603050405020304" pitchFamily="18" charset="0"/>
                          <a:cs typeface="Times New Roman" panose="02020603050405020304" pitchFamily="18" charset="0"/>
                        </a:rPr>
                      </a:br>
                      <a:r>
                        <a:rPr lang="en-US" sz="1600">
                          <a:latin typeface="+mn-lt"/>
                          <a:ea typeface="Times New Roman" panose="02020603050405020304" pitchFamily="18" charset="0"/>
                          <a:cs typeface="Times New Roman" panose="02020603050405020304" pitchFamily="18" charset="0"/>
                        </a:rPr>
                        <a:t>Bexsero</a:t>
                      </a:r>
                      <a:r>
                        <a:rPr lang="en-US" sz="1600" baseline="30000">
                          <a:latin typeface="+mn-lt"/>
                          <a:ea typeface="Times New Roman" panose="02020603050405020304" pitchFamily="18" charset="0"/>
                          <a:cs typeface="Times New Roman" panose="02020603050405020304" pitchFamily="18" charset="0"/>
                        </a:rPr>
                        <a:t>®</a:t>
                      </a:r>
                      <a:r>
                        <a:rPr lang="en-US" sz="1600">
                          <a:latin typeface="+mn-lt"/>
                          <a:ea typeface="Times New Roman" panose="02020603050405020304" pitchFamily="18" charset="0"/>
                          <a:cs typeface="Times New Roman" panose="02020603050405020304" pitchFamily="18" charset="0"/>
                        </a:rPr>
                        <a:t> or Trumenba</a:t>
                      </a:r>
                      <a:r>
                        <a:rPr lang="en-US" sz="1600" baseline="30000">
                          <a:latin typeface="+mn-lt"/>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1394902"/>
                  </a:ext>
                </a:extLst>
              </a:tr>
              <a:tr h="220513">
                <a:tc>
                  <a:txBody>
                    <a:bodyPr/>
                    <a:lstStyle/>
                    <a:p>
                      <a:pPr algn="l">
                        <a:lnSpc>
                          <a:spcPts val="1600"/>
                        </a:lnSpc>
                        <a:spcAft>
                          <a:spcPts val="0"/>
                        </a:spcAft>
                      </a:pPr>
                      <a:r>
                        <a:rPr lang="en-US" sz="1600">
                          <a:latin typeface="+mn-lt"/>
                          <a:ea typeface="Times New Roman" panose="02020603050405020304" pitchFamily="18" charset="0"/>
                          <a:cs typeface="Times New Roman" panose="02020603050405020304" pitchFamily="18" charset="0"/>
                        </a:rPr>
                        <a:t>Vaccine against </a:t>
                      </a:r>
                      <a:r>
                        <a:rPr lang="en-US" sz="1600" i="1">
                          <a:latin typeface="+mn-lt"/>
                          <a:ea typeface="Times New Roman" panose="02020603050405020304" pitchFamily="18" charset="0"/>
                          <a:cs typeface="Times New Roman" panose="02020603050405020304" pitchFamily="18" charset="0"/>
                        </a:rPr>
                        <a:t>Haemophilus influenzae</a:t>
                      </a:r>
                      <a:r>
                        <a:rPr lang="en-US" sz="1600">
                          <a:latin typeface="+mn-lt"/>
                          <a:ea typeface="Times New Roman" panose="02020603050405020304" pitchFamily="18" charset="0"/>
                          <a:cs typeface="Times New Roman" panose="02020603050405020304" pitchFamily="18" charset="0"/>
                        </a:rPr>
                        <a:t> 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lang="en-US" sz="1600">
                          <a:latin typeface="+mn-lt"/>
                          <a:ea typeface="Times New Roman" panose="02020603050405020304" pitchFamily="18" charset="0"/>
                          <a:cs typeface="Times New Roman" panose="02020603050405020304" pitchFamily="18" charset="0"/>
                        </a:rPr>
                        <a:t>Hiberix</a:t>
                      </a:r>
                      <a:r>
                        <a:rPr lang="en-US" sz="1600" baseline="30000">
                          <a:latin typeface="+mn-lt"/>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6752805"/>
                  </a:ext>
                </a:extLst>
              </a:tr>
              <a:tr h="220513">
                <a:tc>
                  <a:txBody>
                    <a:bodyPr/>
                    <a:lstStyle/>
                    <a:p>
                      <a:pPr algn="l">
                        <a:lnSpc>
                          <a:spcPts val="1600"/>
                        </a:lnSpc>
                        <a:spcAft>
                          <a:spcPts val="0"/>
                        </a:spcAft>
                      </a:pPr>
                      <a:r>
                        <a:rPr lang="en-US" sz="1600" dirty="0">
                          <a:latin typeface="+mn-lt"/>
                          <a:ea typeface="Times New Roman" panose="02020603050405020304" pitchFamily="18" charset="0"/>
                          <a:cs typeface="Times New Roman" panose="02020603050405020304" pitchFamily="18" charset="0"/>
                        </a:rPr>
                        <a:t>Vaccine against the influenza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lang="en-US" sz="1600" dirty="0" err="1">
                          <a:latin typeface="+mn-lt"/>
                          <a:ea typeface="Times New Roman" panose="02020603050405020304" pitchFamily="18" charset="0"/>
                          <a:cs typeface="Times New Roman" panose="02020603050405020304" pitchFamily="18" charset="0"/>
                        </a:rPr>
                        <a:t>Vaxigrip</a:t>
                      </a:r>
                      <a:r>
                        <a:rPr lang="en-US" sz="1600" dirty="0">
                          <a:latin typeface="+mn-lt"/>
                          <a:ea typeface="Times New Roman" panose="02020603050405020304" pitchFamily="18" charset="0"/>
                          <a:cs typeface="Times New Roman" panose="02020603050405020304" pitchFamily="18" charset="0"/>
                        </a:rPr>
                        <a:t> Tetra</a:t>
                      </a:r>
                      <a:r>
                        <a:rPr lang="en-US" sz="1600" baseline="30000" dirty="0">
                          <a:latin typeface="+mn-lt"/>
                          <a:ea typeface="Times New Roman" panose="02020603050405020304" pitchFamily="18" charset="0"/>
                          <a:cs typeface="Times New Roman" panose="02020603050405020304" pitchFamily="18" charset="0"/>
                        </a:rPr>
                        <a:t>®</a:t>
                      </a:r>
                      <a:r>
                        <a:rPr lang="en-US" sz="1600" dirty="0">
                          <a:latin typeface="+mn-lt"/>
                          <a:ea typeface="Times New Roman" panose="02020603050405020304" pitchFamily="18" charset="0"/>
                          <a:cs typeface="Times New Roman" panose="02020603050405020304" pitchFamily="18" charset="0"/>
                        </a:rPr>
                        <a:t>, </a:t>
                      </a:r>
                      <a:r>
                        <a:rPr lang="en-US" sz="1600" dirty="0" err="1">
                          <a:latin typeface="+mn-lt"/>
                          <a:ea typeface="Times New Roman" panose="02020603050405020304" pitchFamily="18" charset="0"/>
                          <a:cs typeface="Times New Roman" panose="02020603050405020304" pitchFamily="18" charset="0"/>
                        </a:rPr>
                        <a:t>Influvac</a:t>
                      </a:r>
                      <a:r>
                        <a:rPr lang="en-US" sz="1600" dirty="0">
                          <a:latin typeface="+mn-lt"/>
                          <a:ea typeface="Times New Roman" panose="02020603050405020304" pitchFamily="18" charset="0"/>
                          <a:cs typeface="Times New Roman" panose="02020603050405020304" pitchFamily="18" charset="0"/>
                        </a:rPr>
                        <a:t> Tetra</a:t>
                      </a:r>
                      <a:r>
                        <a:rPr lang="en-US" sz="1600" baseline="30000" dirty="0">
                          <a:latin typeface="+mn-lt"/>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5914638"/>
                  </a:ext>
                </a:extLst>
              </a:tr>
            </a:tbl>
          </a:graphicData>
        </a:graphic>
      </p:graphicFrame>
      <p:sp>
        <p:nvSpPr>
          <p:cNvPr id="11" name="TextovéPole 10">
            <a:extLst>
              <a:ext uri="{FF2B5EF4-FFF2-40B4-BE49-F238E27FC236}">
                <a16:creationId xmlns:a16="http://schemas.microsoft.com/office/drawing/2014/main" id="{631D9A8C-45C4-4ED4-96DC-A069B8501AC2}"/>
              </a:ext>
            </a:extLst>
          </p:cNvPr>
          <p:cNvSpPr txBox="1"/>
          <p:nvPr/>
        </p:nvSpPr>
        <p:spPr>
          <a:xfrm>
            <a:off x="505873" y="5877320"/>
            <a:ext cx="8132253" cy="615553"/>
          </a:xfrm>
          <a:prstGeom prst="rect">
            <a:avLst/>
          </a:prstGeom>
          <a:noFill/>
        </p:spPr>
        <p:txBody>
          <a:bodyPr wrap="square" rtlCol="0">
            <a:spAutoFit/>
          </a:bodyPr>
          <a:lstStyle/>
          <a:p>
            <a:r>
              <a:rPr lang="en-US" sz="1700" b="1" dirty="0">
                <a:solidFill>
                  <a:srgbClr val="FF0000"/>
                </a:solidFill>
              </a:rPr>
              <a:t>Emergency ATB therapy </a:t>
            </a:r>
            <a:r>
              <a:rPr lang="en-US" sz="1700" dirty="0"/>
              <a:t>(</a:t>
            </a:r>
            <a:r>
              <a:rPr lang="en-US" sz="1700" dirty="0" err="1"/>
              <a:t>cefuroxim</a:t>
            </a:r>
            <a:r>
              <a:rPr lang="en-US" sz="1700" dirty="0"/>
              <a:t>, amoxicillin/</a:t>
            </a:r>
            <a:r>
              <a:rPr lang="en-US" sz="1700" dirty="0" err="1"/>
              <a:t>clavulonate</a:t>
            </a:r>
            <a:r>
              <a:rPr lang="en-US" sz="1700" dirty="0"/>
              <a:t>, moxifloxacin) → ATB package dispensed to the patient should he/she get a fever while unable to go see a doctor</a:t>
            </a:r>
          </a:p>
        </p:txBody>
      </p:sp>
    </p:spTree>
    <p:extLst>
      <p:ext uri="{BB962C8B-B14F-4D97-AF65-F5344CB8AC3E}">
        <p14:creationId xmlns:p14="http://schemas.microsoft.com/office/powerpoint/2010/main" val="31043820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AFA661C9-9DDC-4153-B267-B369E3A770C2}"/>
              </a:ext>
            </a:extLst>
          </p:cNvPr>
          <p:cNvSpPr>
            <a:spLocks noGrp="1"/>
          </p:cNvSpPr>
          <p:nvPr>
            <p:ph type="sldNum" sz="quarter" idx="12"/>
          </p:nvPr>
        </p:nvSpPr>
        <p:spPr/>
        <p:txBody>
          <a:bodyPr/>
          <a:lstStyle/>
          <a:p>
            <a:fld id="{B0A6B27B-3844-439A-9777-FCA011CD8388}" type="slidenum">
              <a:rPr lang="cs-CZ" smtClean="0"/>
              <a:pPr/>
              <a:t>43</a:t>
            </a:fld>
            <a:endParaRPr lang="cs-CZ"/>
          </a:p>
        </p:txBody>
      </p:sp>
      <p:sp>
        <p:nvSpPr>
          <p:cNvPr id="5" name="Nadpis 1">
            <a:extLst>
              <a:ext uri="{FF2B5EF4-FFF2-40B4-BE49-F238E27FC236}">
                <a16:creationId xmlns:a16="http://schemas.microsoft.com/office/drawing/2014/main" id="{75E8BBD1-12AD-4D1B-9A3D-969ABFE57DF0}"/>
              </a:ext>
            </a:extLst>
          </p:cNvPr>
          <p:cNvSpPr txBox="1">
            <a:spLocks/>
          </p:cNvSpPr>
          <p:nvPr/>
        </p:nvSpPr>
        <p:spPr>
          <a:xfrm>
            <a:off x="0" y="1"/>
            <a:ext cx="9144000" cy="782197"/>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solidFill>
                  <a:srgbClr val="FFFF00"/>
                </a:solidFill>
                <a:latin typeface="Times New Roman" panose="02020603050405020304" pitchFamily="18" charset="0"/>
                <a:cs typeface="Times New Roman" panose="02020603050405020304" pitchFamily="18" charset="0"/>
              </a:rPr>
              <a:t>	 Conclusion – key points</a:t>
            </a:r>
          </a:p>
        </p:txBody>
      </p:sp>
      <p:pic>
        <p:nvPicPr>
          <p:cNvPr id="6" name="Obrázek 5">
            <a:extLst>
              <a:ext uri="{FF2B5EF4-FFF2-40B4-BE49-F238E27FC236}">
                <a16:creationId xmlns:a16="http://schemas.microsoft.com/office/drawing/2014/main" id="{C5A1236E-2589-47FA-94CF-1AC432ADA8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5300" y="31478"/>
            <a:ext cx="719241" cy="719241"/>
          </a:xfrm>
          <a:prstGeom prst="rect">
            <a:avLst/>
          </a:prstGeom>
        </p:spPr>
      </p:pic>
      <p:sp>
        <p:nvSpPr>
          <p:cNvPr id="7" name="TextovéPole 6">
            <a:extLst>
              <a:ext uri="{FF2B5EF4-FFF2-40B4-BE49-F238E27FC236}">
                <a16:creationId xmlns:a16="http://schemas.microsoft.com/office/drawing/2014/main" id="{E05CBEBE-11B7-46F1-9386-01B90D67CDDB}"/>
              </a:ext>
            </a:extLst>
          </p:cNvPr>
          <p:cNvSpPr txBox="1"/>
          <p:nvPr/>
        </p:nvSpPr>
        <p:spPr>
          <a:xfrm>
            <a:off x="427839" y="1141144"/>
            <a:ext cx="8406702" cy="5122941"/>
          </a:xfrm>
          <a:prstGeom prst="rect">
            <a:avLst/>
          </a:prstGeom>
          <a:noFill/>
        </p:spPr>
        <p:txBody>
          <a:bodyPr wrap="square" rtlCol="0">
            <a:spAutoFit/>
          </a:bodyPr>
          <a:lstStyle/>
          <a:p>
            <a:pPr>
              <a:lnSpc>
                <a:spcPct val="150000"/>
              </a:lnSpc>
            </a:pPr>
            <a:r>
              <a:rPr lang="en-US" sz="2000" dirty="0"/>
              <a:t>1) Sepsis = </a:t>
            </a:r>
            <a:r>
              <a:rPr lang="en-US" sz="2000" b="1" dirty="0">
                <a:solidFill>
                  <a:srgbClr val="FF0000"/>
                </a:solidFill>
              </a:rPr>
              <a:t>“medical emergency”</a:t>
            </a:r>
            <a:r>
              <a:rPr lang="en-US" sz="2000" dirty="0"/>
              <a:t>,</a:t>
            </a:r>
            <a:r>
              <a:rPr lang="en-US" sz="2000" b="1" dirty="0">
                <a:solidFill>
                  <a:srgbClr val="FF0000"/>
                </a:solidFill>
              </a:rPr>
              <a:t> </a:t>
            </a:r>
            <a:r>
              <a:rPr lang="en-US" sz="2000" dirty="0"/>
              <a:t>a state requiring immediate initiation of diagnostic and therapeutic procedures including directing the patient</a:t>
            </a:r>
          </a:p>
          <a:p>
            <a:pPr>
              <a:lnSpc>
                <a:spcPct val="150000"/>
              </a:lnSpc>
            </a:pPr>
            <a:endParaRPr lang="cs-CZ" sz="2000" dirty="0"/>
          </a:p>
          <a:p>
            <a:pPr>
              <a:lnSpc>
                <a:spcPct val="150000"/>
              </a:lnSpc>
            </a:pPr>
            <a:r>
              <a:rPr lang="en-US" sz="2000" dirty="0"/>
              <a:t>2) The patient may be sicker than he/she looks</a:t>
            </a:r>
          </a:p>
          <a:p>
            <a:pPr>
              <a:lnSpc>
                <a:spcPct val="150000"/>
              </a:lnSpc>
            </a:pPr>
            <a:r>
              <a:rPr lang="en-US" sz="2000" dirty="0"/>
              <a:t>3) Newly developed organ dysfunction → </a:t>
            </a:r>
            <a:r>
              <a:rPr lang="en-US" sz="2000" b="1" dirty="0">
                <a:solidFill>
                  <a:srgbClr val="FF0000"/>
                </a:solidFill>
              </a:rPr>
              <a:t>always consider an infection</a:t>
            </a:r>
          </a:p>
          <a:p>
            <a:pPr>
              <a:lnSpc>
                <a:spcPct val="150000"/>
              </a:lnSpc>
            </a:pPr>
            <a:endParaRPr lang="cs-CZ" sz="2000" dirty="0"/>
          </a:p>
          <a:p>
            <a:pPr>
              <a:lnSpc>
                <a:spcPct val="150000"/>
              </a:lnSpc>
            </a:pPr>
            <a:r>
              <a:rPr lang="en-US" sz="2000" dirty="0"/>
              <a:t>4) Unexpected sudden </a:t>
            </a:r>
            <a:r>
              <a:rPr lang="en-US" sz="2000" b="1" dirty="0">
                <a:solidFill>
                  <a:srgbClr val="FF0000"/>
                </a:solidFill>
              </a:rPr>
              <a:t>deterioration </a:t>
            </a:r>
            <a:r>
              <a:rPr lang="en-US" sz="2000" dirty="0"/>
              <a:t>→ suspect sepsis regardless if the sepsis criteria are met (deterioration of ward patients)</a:t>
            </a:r>
          </a:p>
          <a:p>
            <a:pPr>
              <a:lnSpc>
                <a:spcPct val="150000"/>
              </a:lnSpc>
            </a:pPr>
            <a:endParaRPr lang="cs-CZ" sz="2000" dirty="0"/>
          </a:p>
          <a:p>
            <a:pPr>
              <a:lnSpc>
                <a:spcPct val="150000"/>
              </a:lnSpc>
            </a:pPr>
            <a:r>
              <a:rPr lang="en-US" sz="2000" dirty="0"/>
              <a:t>5) sepsis can be modified by a pre-existing acute disease, chronic comorbidities, medication…</a:t>
            </a:r>
          </a:p>
        </p:txBody>
      </p:sp>
    </p:spTree>
    <p:extLst>
      <p:ext uri="{BB962C8B-B14F-4D97-AF65-F5344CB8AC3E}">
        <p14:creationId xmlns:p14="http://schemas.microsoft.com/office/powerpoint/2010/main" val="35142149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AFA661C9-9DDC-4153-B267-B369E3A770C2}"/>
              </a:ext>
            </a:extLst>
          </p:cNvPr>
          <p:cNvSpPr>
            <a:spLocks noGrp="1"/>
          </p:cNvSpPr>
          <p:nvPr>
            <p:ph type="sldNum" sz="quarter" idx="12"/>
          </p:nvPr>
        </p:nvSpPr>
        <p:spPr/>
        <p:txBody>
          <a:bodyPr/>
          <a:lstStyle/>
          <a:p>
            <a:fld id="{B0A6B27B-3844-439A-9777-FCA011CD8388}" type="slidenum">
              <a:rPr lang="cs-CZ" smtClean="0"/>
              <a:pPr/>
              <a:t>44</a:t>
            </a:fld>
            <a:endParaRPr lang="cs-CZ"/>
          </a:p>
        </p:txBody>
      </p:sp>
      <p:sp>
        <p:nvSpPr>
          <p:cNvPr id="5" name="Nadpis 1">
            <a:extLst>
              <a:ext uri="{FF2B5EF4-FFF2-40B4-BE49-F238E27FC236}">
                <a16:creationId xmlns:a16="http://schemas.microsoft.com/office/drawing/2014/main" id="{75E8BBD1-12AD-4D1B-9A3D-969ABFE57DF0}"/>
              </a:ext>
            </a:extLst>
          </p:cNvPr>
          <p:cNvSpPr txBox="1">
            <a:spLocks/>
          </p:cNvSpPr>
          <p:nvPr/>
        </p:nvSpPr>
        <p:spPr>
          <a:xfrm>
            <a:off x="0" y="1"/>
            <a:ext cx="9144000" cy="782197"/>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solidFill>
                  <a:srgbClr val="FFFF00"/>
                </a:solidFill>
                <a:latin typeface="Times New Roman" panose="02020603050405020304" pitchFamily="18" charset="0"/>
                <a:cs typeface="Times New Roman" panose="02020603050405020304" pitchFamily="18" charset="0"/>
              </a:rPr>
              <a:t>	 Conclusion – key points</a:t>
            </a:r>
          </a:p>
        </p:txBody>
      </p:sp>
      <p:pic>
        <p:nvPicPr>
          <p:cNvPr id="6" name="Obrázek 5">
            <a:extLst>
              <a:ext uri="{FF2B5EF4-FFF2-40B4-BE49-F238E27FC236}">
                <a16:creationId xmlns:a16="http://schemas.microsoft.com/office/drawing/2014/main" id="{C5A1236E-2589-47FA-94CF-1AC432ADA8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5300" y="31478"/>
            <a:ext cx="719241" cy="719241"/>
          </a:xfrm>
          <a:prstGeom prst="rect">
            <a:avLst/>
          </a:prstGeom>
        </p:spPr>
      </p:pic>
      <p:sp>
        <p:nvSpPr>
          <p:cNvPr id="7" name="TextovéPole 6">
            <a:extLst>
              <a:ext uri="{FF2B5EF4-FFF2-40B4-BE49-F238E27FC236}">
                <a16:creationId xmlns:a16="http://schemas.microsoft.com/office/drawing/2014/main" id="{E05CBEBE-11B7-46F1-9386-01B90D67CDDB}"/>
              </a:ext>
            </a:extLst>
          </p:cNvPr>
          <p:cNvSpPr txBox="1"/>
          <p:nvPr/>
        </p:nvSpPr>
        <p:spPr>
          <a:xfrm>
            <a:off x="545022" y="1088062"/>
            <a:ext cx="8053956" cy="5450851"/>
          </a:xfrm>
          <a:prstGeom prst="rect">
            <a:avLst/>
          </a:prstGeom>
          <a:noFill/>
        </p:spPr>
        <p:txBody>
          <a:bodyPr wrap="square" rtlCol="0">
            <a:spAutoFit/>
          </a:bodyPr>
          <a:lstStyle/>
          <a:p>
            <a:pPr>
              <a:lnSpc>
                <a:spcPct val="150000"/>
              </a:lnSpc>
            </a:pPr>
            <a:r>
              <a:rPr lang="en-US" dirty="0"/>
              <a:t>6) </a:t>
            </a:r>
            <a:r>
              <a:rPr lang="en-US" b="1" dirty="0">
                <a:solidFill>
                  <a:srgbClr val="FF0000"/>
                </a:solidFill>
              </a:rPr>
              <a:t>Sepsis-3</a:t>
            </a:r>
            <a:r>
              <a:rPr lang="en-US" dirty="0"/>
              <a:t> = confirmation of infection + organ dysfunction assessment + identification of hypotension</a:t>
            </a:r>
          </a:p>
          <a:p>
            <a:pPr>
              <a:lnSpc>
                <a:spcPct val="150000"/>
              </a:lnSpc>
            </a:pPr>
            <a:endParaRPr lang="cs-CZ" dirty="0"/>
          </a:p>
          <a:p>
            <a:pPr>
              <a:lnSpc>
                <a:spcPct val="150000"/>
              </a:lnSpc>
            </a:pPr>
            <a:r>
              <a:rPr lang="en-US" dirty="0"/>
              <a:t>7) Triage of patients with suspected sepsis: </a:t>
            </a:r>
            <a:r>
              <a:rPr lang="en-US" b="1" dirty="0" err="1">
                <a:solidFill>
                  <a:srgbClr val="FF0000"/>
                </a:solidFill>
              </a:rPr>
              <a:t>qSOFA</a:t>
            </a:r>
            <a:r>
              <a:rPr lang="en-US" b="1" dirty="0">
                <a:solidFill>
                  <a:srgbClr val="FF0000"/>
                </a:solidFill>
              </a:rPr>
              <a:t> + peripheral hypoperfusion signs + lactate</a:t>
            </a:r>
          </a:p>
          <a:p>
            <a:pPr>
              <a:lnSpc>
                <a:spcPct val="150000"/>
              </a:lnSpc>
            </a:pPr>
            <a:r>
              <a:rPr lang="en-US" dirty="0"/>
              <a:t>8) </a:t>
            </a:r>
            <a:r>
              <a:rPr lang="en-US" b="1" dirty="0">
                <a:solidFill>
                  <a:srgbClr val="FF0000"/>
                </a:solidFill>
              </a:rPr>
              <a:t>hypotension</a:t>
            </a:r>
            <a:r>
              <a:rPr lang="en-US" dirty="0"/>
              <a:t> – underestimated factor in the initial patient assessment, late correction of hypotension is a strong independent factor of mortality</a:t>
            </a:r>
          </a:p>
          <a:p>
            <a:pPr>
              <a:lnSpc>
                <a:spcPct val="150000"/>
              </a:lnSpc>
            </a:pPr>
            <a:endParaRPr lang="cs-CZ" dirty="0"/>
          </a:p>
          <a:p>
            <a:pPr>
              <a:lnSpc>
                <a:spcPct val="150000"/>
              </a:lnSpc>
            </a:pPr>
            <a:r>
              <a:rPr lang="en-US" dirty="0"/>
              <a:t>9) Suspected sepsis – activate the process </a:t>
            </a:r>
            <a:r>
              <a:rPr lang="en-US" b="1" dirty="0">
                <a:solidFill>
                  <a:srgbClr val="FF0000"/>
                </a:solidFill>
              </a:rPr>
              <a:t>Standard ward → ICU</a:t>
            </a:r>
            <a:r>
              <a:rPr lang="en-US" dirty="0"/>
              <a:t>, Admissions → Emergency Admissions, Department physician → Intensive care specialist</a:t>
            </a:r>
          </a:p>
          <a:p>
            <a:pPr>
              <a:lnSpc>
                <a:spcPct val="150000"/>
              </a:lnSpc>
            </a:pPr>
            <a:endParaRPr lang="cs-CZ" dirty="0"/>
          </a:p>
          <a:p>
            <a:pPr>
              <a:lnSpc>
                <a:spcPct val="150000"/>
              </a:lnSpc>
            </a:pPr>
            <a:r>
              <a:rPr lang="en-US" dirty="0"/>
              <a:t>10) </a:t>
            </a:r>
            <a:r>
              <a:rPr lang="en-US" b="1" dirty="0">
                <a:solidFill>
                  <a:srgbClr val="FF0000"/>
                </a:solidFill>
              </a:rPr>
              <a:t>Do not waste time</a:t>
            </a:r>
            <a:r>
              <a:rPr lang="en-US" dirty="0"/>
              <a:t>, the sooner adequate therapy begins, the better the prognosis</a:t>
            </a:r>
          </a:p>
        </p:txBody>
      </p:sp>
    </p:spTree>
    <p:extLst>
      <p:ext uri="{BB962C8B-B14F-4D97-AF65-F5344CB8AC3E}">
        <p14:creationId xmlns:p14="http://schemas.microsoft.com/office/powerpoint/2010/main" val="5088695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FA5D06F1-B939-4816-AA4E-6FC93AA8A7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995" y="1163465"/>
            <a:ext cx="6746009" cy="4531069"/>
          </a:xfrm>
          <a:prstGeom prst="rect">
            <a:avLst/>
          </a:prstGeom>
        </p:spPr>
      </p:pic>
      <p:sp>
        <p:nvSpPr>
          <p:cNvPr id="6" name="TextovéPole 5">
            <a:extLst>
              <a:ext uri="{FF2B5EF4-FFF2-40B4-BE49-F238E27FC236}">
                <a16:creationId xmlns:a16="http://schemas.microsoft.com/office/drawing/2014/main" id="{EA1FACAE-2507-4925-9907-F7FDF98EA688}"/>
              </a:ext>
            </a:extLst>
          </p:cNvPr>
          <p:cNvSpPr txBox="1"/>
          <p:nvPr/>
        </p:nvSpPr>
        <p:spPr>
          <a:xfrm>
            <a:off x="2941780" y="5975927"/>
            <a:ext cx="3260438" cy="461665"/>
          </a:xfrm>
          <a:prstGeom prst="rect">
            <a:avLst/>
          </a:prstGeom>
          <a:noFill/>
        </p:spPr>
        <p:txBody>
          <a:bodyPr wrap="square" rtlCol="0">
            <a:spAutoFit/>
          </a:bodyPr>
          <a:lstStyle/>
          <a:p>
            <a:r>
              <a:rPr lang="cs-CZ" sz="2400" i="1" u="sng" dirty="0">
                <a:solidFill>
                  <a:srgbClr val="002060"/>
                </a:solidFill>
              </a:rPr>
              <a:t>stebel.roman@fnbrno.cz</a:t>
            </a:r>
          </a:p>
        </p:txBody>
      </p:sp>
    </p:spTree>
    <p:extLst>
      <p:ext uri="{BB962C8B-B14F-4D97-AF65-F5344CB8AC3E}">
        <p14:creationId xmlns:p14="http://schemas.microsoft.com/office/powerpoint/2010/main" val="341147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E28325BB-95B6-4F7D-B4DE-81837EC88FF2}"/>
              </a:ext>
            </a:extLst>
          </p:cNvPr>
          <p:cNvSpPr>
            <a:spLocks noGrp="1"/>
          </p:cNvSpPr>
          <p:nvPr>
            <p:ph type="sldNum" sz="quarter" idx="12"/>
          </p:nvPr>
        </p:nvSpPr>
        <p:spPr>
          <a:xfrm>
            <a:off x="7086600" y="6492874"/>
            <a:ext cx="2057400" cy="365125"/>
          </a:xfrm>
        </p:spPr>
        <p:txBody>
          <a:bodyPr/>
          <a:lstStyle/>
          <a:p>
            <a:fld id="{B0A6B27B-3844-439A-9777-FCA011CD8388}" type="slidenum">
              <a:rPr lang="cs-CZ" smtClean="0"/>
              <a:pPr/>
              <a:t>5</a:t>
            </a:fld>
            <a:endParaRPr lang="cs-CZ"/>
          </a:p>
        </p:txBody>
      </p:sp>
      <p:sp>
        <p:nvSpPr>
          <p:cNvPr id="5" name="Nadpis 1">
            <a:extLst>
              <a:ext uri="{FF2B5EF4-FFF2-40B4-BE49-F238E27FC236}">
                <a16:creationId xmlns:a16="http://schemas.microsoft.com/office/drawing/2014/main" id="{D701F5CD-6132-4F56-A4C8-E5C89E53CF17}"/>
              </a:ext>
            </a:extLst>
          </p:cNvPr>
          <p:cNvSpPr>
            <a:spLocks noGrp="1"/>
          </p:cNvSpPr>
          <p:nvPr>
            <p:ph type="title"/>
          </p:nvPr>
        </p:nvSpPr>
        <p:spPr>
          <a:xfrm>
            <a:off x="0" y="1"/>
            <a:ext cx="9144000" cy="782197"/>
          </a:xfrm>
          <a:solidFill>
            <a:srgbClr val="002060"/>
          </a:solidFill>
        </p:spPr>
        <p:txBody>
          <a:bodyPr>
            <a:normAutofit/>
          </a:bodyPr>
          <a:lstStyle/>
          <a:p>
            <a:r>
              <a:rPr lang="en-US" sz="3200" b="1">
                <a:solidFill>
                  <a:srgbClr val="FFFF00"/>
                </a:solidFill>
                <a:latin typeface="Times New Roman" panose="02020603050405020304" pitchFamily="18" charset="0"/>
                <a:cs typeface="Times New Roman" panose="02020603050405020304" pitchFamily="18" charset="0"/>
              </a:rPr>
              <a:t>	Sepsis: the development of modern definition</a:t>
            </a:r>
          </a:p>
        </p:txBody>
      </p:sp>
      <p:sp>
        <p:nvSpPr>
          <p:cNvPr id="2" name="TextovéPole 1">
            <a:extLst>
              <a:ext uri="{FF2B5EF4-FFF2-40B4-BE49-F238E27FC236}">
                <a16:creationId xmlns:a16="http://schemas.microsoft.com/office/drawing/2014/main" id="{516BE1F1-6AA0-4273-BE4D-51F803DBF031}"/>
              </a:ext>
            </a:extLst>
          </p:cNvPr>
          <p:cNvSpPr txBox="1"/>
          <p:nvPr/>
        </p:nvSpPr>
        <p:spPr>
          <a:xfrm>
            <a:off x="393816" y="929660"/>
            <a:ext cx="8356368" cy="5909310"/>
          </a:xfrm>
          <a:prstGeom prst="rect">
            <a:avLst/>
          </a:prstGeom>
          <a:noFill/>
        </p:spPr>
        <p:txBody>
          <a:bodyPr wrap="square" rtlCol="0">
            <a:spAutoFit/>
          </a:bodyPr>
          <a:lstStyle/>
          <a:p>
            <a:r>
              <a:rPr lang="en-US" b="1" u="sng" dirty="0">
                <a:solidFill>
                  <a:srgbClr val="FF0000"/>
                </a:solidFill>
              </a:rPr>
              <a:t>Sepsis-1 (1991, Roger Bone)</a:t>
            </a:r>
            <a:br>
              <a:rPr lang="en-US" dirty="0"/>
            </a:br>
            <a:r>
              <a:rPr lang="en-US" b="1" dirty="0"/>
              <a:t>Systemic Inflammatory Response Syndrome (SIRS) criteria:</a:t>
            </a:r>
          </a:p>
          <a:p>
            <a:pPr marL="342900" indent="-342900">
              <a:buAutoNum type="arabicParenR"/>
            </a:pPr>
            <a:r>
              <a:rPr lang="en-US" dirty="0"/>
              <a:t>Body temperature &lt; 36°C or over 38°C</a:t>
            </a:r>
          </a:p>
          <a:p>
            <a:pPr marL="342900" indent="-342900">
              <a:buAutoNum type="arabicParenR"/>
            </a:pPr>
            <a:r>
              <a:rPr lang="en-US" dirty="0"/>
              <a:t>Tachycardia &gt; 90 beats/min</a:t>
            </a:r>
          </a:p>
          <a:p>
            <a:pPr marL="342900" indent="-342900">
              <a:buAutoNum type="arabicParenR"/>
            </a:pPr>
            <a:r>
              <a:rPr lang="en-US" dirty="0"/>
              <a:t>Tachypnea &gt; 20 breaths/min</a:t>
            </a:r>
          </a:p>
          <a:p>
            <a:pPr marL="342900" indent="-342900">
              <a:buAutoNum type="arabicParenR"/>
            </a:pPr>
            <a:r>
              <a:rPr lang="en-US" dirty="0"/>
              <a:t>Leukocytosis over 12,000/µL or leukopenia below 4000/µL                                           or more than 10% of immature neutrophil forms (bands)</a:t>
            </a:r>
          </a:p>
          <a:p>
            <a:endParaRPr lang="pl-PL" dirty="0"/>
          </a:p>
          <a:p>
            <a:r>
              <a:rPr lang="en-US" b="1" dirty="0"/>
              <a:t>Sepsis</a:t>
            </a:r>
            <a:r>
              <a:rPr lang="en-US" dirty="0"/>
              <a:t> = </a:t>
            </a:r>
            <a:r>
              <a:rPr lang="en-US" b="1" dirty="0">
                <a:solidFill>
                  <a:srgbClr val="FF0000"/>
                </a:solidFill>
              </a:rPr>
              <a:t>infection + 2 of 4 SIRS criteria</a:t>
            </a:r>
          </a:p>
          <a:p>
            <a:br>
              <a:rPr lang="en-US" dirty="0"/>
            </a:br>
            <a:r>
              <a:rPr lang="en-US" b="1" dirty="0">
                <a:solidFill>
                  <a:srgbClr val="FF0000"/>
                </a:solidFill>
              </a:rPr>
              <a:t>DEFINITION DISADVANTAGES</a:t>
            </a:r>
          </a:p>
          <a:p>
            <a:r>
              <a:rPr lang="en-US" dirty="0"/>
              <a:t>→ High number of </a:t>
            </a:r>
            <a:r>
              <a:rPr lang="en-US" b="1" dirty="0">
                <a:solidFill>
                  <a:srgbClr val="FF0000"/>
                </a:solidFill>
              </a:rPr>
              <a:t>false positive (A) </a:t>
            </a:r>
            <a:r>
              <a:rPr lang="en-US" dirty="0"/>
              <a:t>and </a:t>
            </a:r>
            <a:r>
              <a:rPr lang="en-US" b="1" dirty="0">
                <a:solidFill>
                  <a:srgbClr val="FF0000"/>
                </a:solidFill>
              </a:rPr>
              <a:t>false negative (B) </a:t>
            </a:r>
            <a:r>
              <a:rPr lang="en-US" dirty="0"/>
              <a:t>sepsis cases</a:t>
            </a:r>
            <a:br>
              <a:rPr lang="en-US" dirty="0"/>
            </a:br>
            <a:endParaRPr lang="en-US" dirty="0"/>
          </a:p>
          <a:p>
            <a:r>
              <a:rPr lang="en-US" dirty="0"/>
              <a:t>A) Presence of SIRS criteria during infection – frequent </a:t>
            </a:r>
            <a:r>
              <a:rPr lang="en-US" b="1" dirty="0">
                <a:solidFill>
                  <a:srgbClr val="FF0000"/>
                </a:solidFill>
              </a:rPr>
              <a:t>physiological (desirable) reaction </a:t>
            </a:r>
            <a:r>
              <a:rPr lang="en-US" dirty="0"/>
              <a:t>even to a trivial infection (e.g. acute tonsillitis, UTI, erysipelas)</a:t>
            </a:r>
            <a:br>
              <a:rPr lang="cs-CZ" dirty="0"/>
            </a:br>
            <a:endParaRPr lang="en-US" dirty="0"/>
          </a:p>
          <a:p>
            <a:r>
              <a:rPr lang="en-US" dirty="0"/>
              <a:t>B) Seniors, immunocompromised patients = low activation of proinflammatory processes, will not meet SIRS criteria even with a fully advanced sepsis </a:t>
            </a:r>
            <a:r>
              <a:rPr lang="en-US" b="1" dirty="0">
                <a:solidFill>
                  <a:srgbClr val="FF0000"/>
                </a:solidFill>
              </a:rPr>
              <a:t>(</a:t>
            </a:r>
            <a:r>
              <a:rPr lang="en-US" b="1" dirty="0" err="1">
                <a:solidFill>
                  <a:srgbClr val="FF0000"/>
                </a:solidFill>
              </a:rPr>
              <a:t>immunosenescence</a:t>
            </a:r>
            <a:r>
              <a:rPr lang="en-US" b="1" dirty="0">
                <a:solidFill>
                  <a:srgbClr val="FF0000"/>
                </a:solidFill>
              </a:rPr>
              <a:t>)</a:t>
            </a:r>
            <a:br>
              <a:rPr lang="cs-CZ" b="1" dirty="0">
                <a:solidFill>
                  <a:srgbClr val="FF0000"/>
                </a:solidFill>
              </a:rPr>
            </a:br>
            <a:endParaRPr lang="cs-CZ" dirty="0"/>
          </a:p>
          <a:p>
            <a:r>
              <a:rPr lang="en-US" dirty="0"/>
              <a:t>→ </a:t>
            </a:r>
            <a:r>
              <a:rPr lang="en-US" b="1" dirty="0">
                <a:solidFill>
                  <a:srgbClr val="FF3300"/>
                </a:solidFill>
              </a:rPr>
              <a:t>“Dilution effect” </a:t>
            </a:r>
            <a:r>
              <a:rPr lang="en-US" dirty="0"/>
              <a:t>– false incidence rise and mortality drop = </a:t>
            </a:r>
            <a:r>
              <a:rPr lang="en-US" b="1" dirty="0">
                <a:solidFill>
                  <a:srgbClr val="FF0000"/>
                </a:solidFill>
              </a:rPr>
              <a:t>loss of “emergency”</a:t>
            </a:r>
          </a:p>
        </p:txBody>
      </p:sp>
      <p:pic>
        <p:nvPicPr>
          <p:cNvPr id="11" name="Obrázek 10" descr="Obsah obrázku vázanka, muž, noviny, text&#10;&#10;Popis byl vytvořen automaticky">
            <a:extLst>
              <a:ext uri="{FF2B5EF4-FFF2-40B4-BE49-F238E27FC236}">
                <a16:creationId xmlns:a16="http://schemas.microsoft.com/office/drawing/2014/main" id="{6274B561-80C4-4601-B310-EF050C777C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9606" y="782197"/>
            <a:ext cx="2624394" cy="3232454"/>
          </a:xfrm>
          <a:prstGeom prst="rect">
            <a:avLst/>
          </a:prstGeom>
        </p:spPr>
      </p:pic>
    </p:spTree>
    <p:extLst>
      <p:ext uri="{BB962C8B-B14F-4D97-AF65-F5344CB8AC3E}">
        <p14:creationId xmlns:p14="http://schemas.microsoft.com/office/powerpoint/2010/main" val="3230543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E28325BB-95B6-4F7D-B4DE-81837EC88FF2}"/>
              </a:ext>
            </a:extLst>
          </p:cNvPr>
          <p:cNvSpPr>
            <a:spLocks noGrp="1"/>
          </p:cNvSpPr>
          <p:nvPr>
            <p:ph type="sldNum" sz="quarter" idx="12"/>
          </p:nvPr>
        </p:nvSpPr>
        <p:spPr>
          <a:xfrm>
            <a:off x="7086600" y="6492874"/>
            <a:ext cx="2057400" cy="365125"/>
          </a:xfrm>
        </p:spPr>
        <p:txBody>
          <a:bodyPr/>
          <a:lstStyle/>
          <a:p>
            <a:fld id="{B0A6B27B-3844-439A-9777-FCA011CD8388}" type="slidenum">
              <a:rPr lang="cs-CZ" smtClean="0"/>
              <a:pPr/>
              <a:t>6</a:t>
            </a:fld>
            <a:endParaRPr lang="cs-CZ"/>
          </a:p>
        </p:txBody>
      </p:sp>
      <p:sp>
        <p:nvSpPr>
          <p:cNvPr id="5" name="Nadpis 1">
            <a:extLst>
              <a:ext uri="{FF2B5EF4-FFF2-40B4-BE49-F238E27FC236}">
                <a16:creationId xmlns:a16="http://schemas.microsoft.com/office/drawing/2014/main" id="{D701F5CD-6132-4F56-A4C8-E5C89E53CF17}"/>
              </a:ext>
            </a:extLst>
          </p:cNvPr>
          <p:cNvSpPr>
            <a:spLocks noGrp="1"/>
          </p:cNvSpPr>
          <p:nvPr>
            <p:ph type="title"/>
          </p:nvPr>
        </p:nvSpPr>
        <p:spPr>
          <a:xfrm>
            <a:off x="0" y="1"/>
            <a:ext cx="9144000" cy="782197"/>
          </a:xfrm>
          <a:solidFill>
            <a:srgbClr val="002060"/>
          </a:solidFill>
        </p:spPr>
        <p:txBody>
          <a:bodyPr>
            <a:normAutofit/>
          </a:bodyPr>
          <a:lstStyle/>
          <a:p>
            <a:r>
              <a:rPr lang="en-US" sz="3200" b="1">
                <a:solidFill>
                  <a:srgbClr val="FFFF00"/>
                </a:solidFill>
                <a:latin typeface="Times New Roman" panose="02020603050405020304" pitchFamily="18" charset="0"/>
                <a:cs typeface="Times New Roman" panose="02020603050405020304" pitchFamily="18" charset="0"/>
              </a:rPr>
              <a:t>	Sepsis: the development of modern definition</a:t>
            </a:r>
          </a:p>
        </p:txBody>
      </p:sp>
      <p:sp>
        <p:nvSpPr>
          <p:cNvPr id="7" name="TextovéPole 6">
            <a:extLst>
              <a:ext uri="{FF2B5EF4-FFF2-40B4-BE49-F238E27FC236}">
                <a16:creationId xmlns:a16="http://schemas.microsoft.com/office/drawing/2014/main" id="{D60D6A95-2938-461E-96D5-E4AE23AA2066}"/>
              </a:ext>
            </a:extLst>
          </p:cNvPr>
          <p:cNvSpPr txBox="1"/>
          <p:nvPr/>
        </p:nvSpPr>
        <p:spPr>
          <a:xfrm>
            <a:off x="393816" y="897251"/>
            <a:ext cx="8356368" cy="3693319"/>
          </a:xfrm>
          <a:prstGeom prst="rect">
            <a:avLst/>
          </a:prstGeom>
          <a:noFill/>
        </p:spPr>
        <p:txBody>
          <a:bodyPr wrap="square" rtlCol="0">
            <a:spAutoFit/>
          </a:bodyPr>
          <a:lstStyle/>
          <a:p>
            <a:r>
              <a:rPr lang="en-US" b="1" u="sng" dirty="0">
                <a:solidFill>
                  <a:srgbClr val="FF0000"/>
                </a:solidFill>
              </a:rPr>
              <a:t>Sepsis-2 (2001)</a:t>
            </a:r>
          </a:p>
          <a:p>
            <a:r>
              <a:rPr lang="en-US" dirty="0"/>
              <a:t>→ SIRS criteria with a number of added </a:t>
            </a:r>
            <a:r>
              <a:rPr lang="en-US" b="1" dirty="0">
                <a:solidFill>
                  <a:srgbClr val="FF0000"/>
                </a:solidFill>
              </a:rPr>
              <a:t>clinical</a:t>
            </a:r>
            <a:r>
              <a:rPr lang="en-US" dirty="0"/>
              <a:t>, </a:t>
            </a:r>
            <a:r>
              <a:rPr lang="en-US" b="1" dirty="0">
                <a:solidFill>
                  <a:srgbClr val="FF0000"/>
                </a:solidFill>
              </a:rPr>
              <a:t>metabolic</a:t>
            </a:r>
            <a:r>
              <a:rPr lang="en-US" dirty="0"/>
              <a:t> and </a:t>
            </a:r>
            <a:r>
              <a:rPr lang="en-US" b="1" dirty="0">
                <a:solidFill>
                  <a:srgbClr val="FF0000"/>
                </a:solidFill>
              </a:rPr>
              <a:t>laboratory deviations</a:t>
            </a:r>
            <a:r>
              <a:rPr lang="en-US" dirty="0"/>
              <a:t>:</a:t>
            </a:r>
          </a:p>
          <a:p>
            <a:pPr marL="285750" indent="-285750">
              <a:buFont typeface="Arial" panose="020B0604020202020204" pitchFamily="34" charset="0"/>
              <a:buChar char="•"/>
            </a:pPr>
            <a:r>
              <a:rPr lang="en-US" dirty="0"/>
              <a:t>Altered consciousness (GCS)</a:t>
            </a:r>
          </a:p>
          <a:p>
            <a:pPr marL="285750" indent="-285750">
              <a:buFont typeface="Arial" panose="020B0604020202020204" pitchFamily="34" charset="0"/>
              <a:buChar char="•"/>
            </a:pPr>
            <a:r>
              <a:rPr lang="en-US" dirty="0"/>
              <a:t>Hypotension</a:t>
            </a:r>
          </a:p>
          <a:p>
            <a:pPr marL="285750" indent="-285750">
              <a:buFont typeface="Arial" panose="020B0604020202020204" pitchFamily="34" charset="0"/>
              <a:buChar char="•"/>
            </a:pPr>
            <a:r>
              <a:rPr lang="en-US" dirty="0"/>
              <a:t>Hyperglycemia in patients without DM</a:t>
            </a:r>
          </a:p>
          <a:p>
            <a:pPr marL="285750" indent="-285750">
              <a:buFont typeface="Arial" panose="020B0604020202020204" pitchFamily="34" charset="0"/>
              <a:buChar char="•"/>
            </a:pPr>
            <a:r>
              <a:rPr lang="en-US" dirty="0"/>
              <a:t>CRP and procalcitonin elevation</a:t>
            </a:r>
          </a:p>
          <a:p>
            <a:pPr marL="285750" indent="-285750">
              <a:buFont typeface="Arial" panose="020B0604020202020204" pitchFamily="34" charset="0"/>
              <a:buChar char="•"/>
            </a:pPr>
            <a:r>
              <a:rPr lang="en-US" dirty="0"/>
              <a:t>Newly originated oliguria, edemas, positive fluid balance</a:t>
            </a:r>
          </a:p>
          <a:p>
            <a:pPr marL="285750" indent="-285750">
              <a:buFont typeface="Arial" panose="020B0604020202020204" pitchFamily="34" charset="0"/>
              <a:buChar char="•"/>
            </a:pPr>
            <a:r>
              <a:rPr lang="en-US" dirty="0"/>
              <a:t>Coagulopathy, thrombocytopenia... and more</a:t>
            </a:r>
          </a:p>
          <a:p>
            <a:endParaRPr lang="cs-CZ" dirty="0"/>
          </a:p>
          <a:p>
            <a:r>
              <a:rPr lang="en-US" dirty="0"/>
              <a:t>→ Still bigger chaos, </a:t>
            </a:r>
            <a:r>
              <a:rPr lang="en-US" b="1" dirty="0">
                <a:solidFill>
                  <a:srgbClr val="FF0000"/>
                </a:solidFill>
              </a:rPr>
              <a:t>even lower specificity</a:t>
            </a:r>
            <a:r>
              <a:rPr lang="en-US" dirty="0"/>
              <a:t> when diagnosing sepsis</a:t>
            </a:r>
            <a:r>
              <a:rPr lang="cs-CZ" dirty="0"/>
              <a:t>…</a:t>
            </a:r>
            <a:endParaRPr lang="en-US" dirty="0"/>
          </a:p>
          <a:p>
            <a:endParaRPr lang="cs-CZ" b="1" u="sng" dirty="0">
              <a:solidFill>
                <a:srgbClr val="FF0000"/>
              </a:solidFill>
            </a:endParaRPr>
          </a:p>
          <a:p>
            <a:r>
              <a:rPr lang="en-US" b="1" dirty="0">
                <a:solidFill>
                  <a:srgbClr val="FF0000"/>
                </a:solidFill>
              </a:rPr>
              <a:t>Severe sepsis </a:t>
            </a:r>
            <a:r>
              <a:rPr lang="en-US" dirty="0"/>
              <a:t>= infection + SIRS + acute organ dysfunction</a:t>
            </a:r>
          </a:p>
          <a:p>
            <a:r>
              <a:rPr lang="en-US" b="1" dirty="0">
                <a:solidFill>
                  <a:srgbClr val="FF0000"/>
                </a:solidFill>
              </a:rPr>
              <a:t>Septic shock </a:t>
            </a:r>
            <a:r>
              <a:rPr lang="en-US" dirty="0"/>
              <a:t>= sepsis + hypotension non-responsive to fluid resuscitation</a:t>
            </a:r>
          </a:p>
        </p:txBody>
      </p:sp>
      <p:pic>
        <p:nvPicPr>
          <p:cNvPr id="3" name="Obrázek 2">
            <a:extLst>
              <a:ext uri="{FF2B5EF4-FFF2-40B4-BE49-F238E27FC236}">
                <a16:creationId xmlns:a16="http://schemas.microsoft.com/office/drawing/2014/main" id="{46C8BA3B-1245-4E95-9320-F6E602D312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839" y="4705624"/>
            <a:ext cx="3355597" cy="2097248"/>
          </a:xfrm>
          <a:prstGeom prst="rect">
            <a:avLst/>
          </a:prstGeom>
        </p:spPr>
      </p:pic>
      <p:sp>
        <p:nvSpPr>
          <p:cNvPr id="8" name="TextovéPole 7">
            <a:extLst>
              <a:ext uri="{FF2B5EF4-FFF2-40B4-BE49-F238E27FC236}">
                <a16:creationId xmlns:a16="http://schemas.microsoft.com/office/drawing/2014/main" id="{533D7B51-D2BF-43F8-B75D-B541C320962D}"/>
              </a:ext>
            </a:extLst>
          </p:cNvPr>
          <p:cNvSpPr txBox="1"/>
          <p:nvPr/>
        </p:nvSpPr>
        <p:spPr>
          <a:xfrm>
            <a:off x="4155696" y="5431082"/>
            <a:ext cx="2709644" cy="646331"/>
          </a:xfrm>
          <a:prstGeom prst="rect">
            <a:avLst/>
          </a:prstGeom>
          <a:noFill/>
        </p:spPr>
        <p:txBody>
          <a:bodyPr wrap="square" rtlCol="0">
            <a:spAutoFit/>
          </a:bodyPr>
          <a:lstStyle/>
          <a:p>
            <a:r>
              <a:rPr lang="en-US" b="1">
                <a:solidFill>
                  <a:srgbClr val="FF0000"/>
                </a:solidFill>
              </a:rPr>
              <a:t>← Detailed specification of non-infectious SIRS causes</a:t>
            </a:r>
          </a:p>
        </p:txBody>
      </p:sp>
    </p:spTree>
    <p:extLst>
      <p:ext uri="{BB962C8B-B14F-4D97-AF65-F5344CB8AC3E}">
        <p14:creationId xmlns:p14="http://schemas.microsoft.com/office/powerpoint/2010/main" val="2303308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E28325BB-95B6-4F7D-B4DE-81837EC88FF2}"/>
              </a:ext>
            </a:extLst>
          </p:cNvPr>
          <p:cNvSpPr>
            <a:spLocks noGrp="1"/>
          </p:cNvSpPr>
          <p:nvPr>
            <p:ph type="sldNum" sz="quarter" idx="12"/>
          </p:nvPr>
        </p:nvSpPr>
        <p:spPr>
          <a:xfrm>
            <a:off x="7086600" y="6492874"/>
            <a:ext cx="2057400" cy="365125"/>
          </a:xfrm>
        </p:spPr>
        <p:txBody>
          <a:bodyPr/>
          <a:lstStyle/>
          <a:p>
            <a:fld id="{B0A6B27B-3844-439A-9777-FCA011CD8388}" type="slidenum">
              <a:rPr lang="cs-CZ" smtClean="0"/>
              <a:pPr/>
              <a:t>7</a:t>
            </a:fld>
            <a:endParaRPr lang="cs-CZ"/>
          </a:p>
        </p:txBody>
      </p:sp>
      <p:sp>
        <p:nvSpPr>
          <p:cNvPr id="5" name="Nadpis 1">
            <a:extLst>
              <a:ext uri="{FF2B5EF4-FFF2-40B4-BE49-F238E27FC236}">
                <a16:creationId xmlns:a16="http://schemas.microsoft.com/office/drawing/2014/main" id="{D701F5CD-6132-4F56-A4C8-E5C89E53CF17}"/>
              </a:ext>
            </a:extLst>
          </p:cNvPr>
          <p:cNvSpPr>
            <a:spLocks noGrp="1"/>
          </p:cNvSpPr>
          <p:nvPr>
            <p:ph type="title"/>
          </p:nvPr>
        </p:nvSpPr>
        <p:spPr>
          <a:xfrm>
            <a:off x="0" y="1"/>
            <a:ext cx="9144000" cy="782197"/>
          </a:xfrm>
          <a:solidFill>
            <a:srgbClr val="002060"/>
          </a:solidFill>
        </p:spPr>
        <p:txBody>
          <a:bodyPr>
            <a:normAutofit/>
          </a:bodyPr>
          <a:lstStyle/>
          <a:p>
            <a:r>
              <a:rPr lang="en-US" sz="3200" b="1">
                <a:solidFill>
                  <a:srgbClr val="FFFF00"/>
                </a:solidFill>
                <a:latin typeface="Times New Roman" panose="02020603050405020304" pitchFamily="18" charset="0"/>
                <a:cs typeface="Times New Roman" panose="02020603050405020304" pitchFamily="18" charset="0"/>
              </a:rPr>
              <a:t>	Sepsis: the development of modern definition</a:t>
            </a:r>
          </a:p>
        </p:txBody>
      </p:sp>
      <p:sp>
        <p:nvSpPr>
          <p:cNvPr id="7" name="TextovéPole 6">
            <a:extLst>
              <a:ext uri="{FF2B5EF4-FFF2-40B4-BE49-F238E27FC236}">
                <a16:creationId xmlns:a16="http://schemas.microsoft.com/office/drawing/2014/main" id="{15057777-8B38-4B0D-9487-F2D333142261}"/>
              </a:ext>
            </a:extLst>
          </p:cNvPr>
          <p:cNvSpPr txBox="1"/>
          <p:nvPr/>
        </p:nvSpPr>
        <p:spPr>
          <a:xfrm>
            <a:off x="339754" y="1043125"/>
            <a:ext cx="8464491" cy="5632311"/>
          </a:xfrm>
          <a:prstGeom prst="rect">
            <a:avLst/>
          </a:prstGeom>
          <a:noFill/>
        </p:spPr>
        <p:txBody>
          <a:bodyPr wrap="square" rtlCol="0">
            <a:spAutoFit/>
          </a:bodyPr>
          <a:lstStyle/>
          <a:p>
            <a:r>
              <a:rPr lang="en-US" b="1" u="sng" dirty="0">
                <a:solidFill>
                  <a:srgbClr val="FF0000"/>
                </a:solidFill>
              </a:rPr>
              <a:t>Sepsis-3 (2016)</a:t>
            </a:r>
            <a:br>
              <a:rPr lang="en-US" b="1" u="sng" dirty="0">
                <a:solidFill>
                  <a:srgbClr val="FF0000"/>
                </a:solidFill>
              </a:rPr>
            </a:br>
            <a:br>
              <a:rPr lang="en-US" dirty="0"/>
            </a:br>
            <a:r>
              <a:rPr lang="en-US" dirty="0"/>
              <a:t>→ Focus on differentiating non-complicated infections from sepsis </a:t>
            </a:r>
            <a:r>
              <a:rPr lang="en-US" b="1" dirty="0">
                <a:solidFill>
                  <a:srgbClr val="FF0000"/>
                </a:solidFill>
              </a:rPr>
              <a:t>(↑ specificity)</a:t>
            </a:r>
          </a:p>
          <a:p>
            <a:r>
              <a:rPr lang="en-US" dirty="0"/>
              <a:t>→ Effort to early identify patients at risk of death </a:t>
            </a:r>
            <a:r>
              <a:rPr lang="en-US" b="1" dirty="0">
                <a:solidFill>
                  <a:srgbClr val="FF0000"/>
                </a:solidFill>
              </a:rPr>
              <a:t>(↑ sensitivity)</a:t>
            </a:r>
          </a:p>
          <a:p>
            <a:r>
              <a:rPr lang="en-US" dirty="0"/>
              <a:t>→ On the basis of a retrospective study of 1.3 million patients</a:t>
            </a:r>
          </a:p>
          <a:p>
            <a:endParaRPr lang="cs-CZ" b="1" dirty="0">
              <a:solidFill>
                <a:srgbClr val="FF0000"/>
              </a:solidFill>
            </a:endParaRPr>
          </a:p>
          <a:p>
            <a:r>
              <a:rPr lang="en-US" b="1" i="1" dirty="0">
                <a:solidFill>
                  <a:srgbClr val="FF3300"/>
                </a:solidFill>
              </a:rPr>
              <a:t>Sepsis is a life-threatening organ dysfunction caused by deregulated response of the host organism to infection.</a:t>
            </a:r>
          </a:p>
          <a:p>
            <a:endParaRPr lang="cs-CZ" b="1" dirty="0">
              <a:solidFill>
                <a:srgbClr val="FF0000"/>
              </a:solidFill>
            </a:endParaRPr>
          </a:p>
          <a:p>
            <a:r>
              <a:rPr lang="en-US" dirty="0"/>
              <a:t>→ SIRS concept abandoned; it can help discern infection, but not necessarily</a:t>
            </a:r>
          </a:p>
          <a:p>
            <a:r>
              <a:rPr lang="en-US" dirty="0"/>
              <a:t>→ Term “severe sepsis” replaced by </a:t>
            </a:r>
            <a:r>
              <a:rPr lang="en-US" b="1" dirty="0">
                <a:solidFill>
                  <a:srgbClr val="FF0000"/>
                </a:solidFill>
              </a:rPr>
              <a:t>sepsis (as such)</a:t>
            </a:r>
            <a:r>
              <a:rPr lang="en-US" dirty="0"/>
              <a:t>; (organ dysfunction is essential)</a:t>
            </a:r>
          </a:p>
          <a:p>
            <a:r>
              <a:rPr lang="en-US" dirty="0"/>
              <a:t>→ Infection accompanied with organ dysfunction → </a:t>
            </a:r>
            <a:r>
              <a:rPr lang="en-US" b="1" dirty="0">
                <a:solidFill>
                  <a:srgbClr val="FF0000"/>
                </a:solidFill>
              </a:rPr>
              <a:t>sense of urgency</a:t>
            </a:r>
            <a:br>
              <a:rPr lang="en-US" dirty="0"/>
            </a:br>
            <a:r>
              <a:rPr lang="en-US" dirty="0"/>
              <a:t>→ </a:t>
            </a:r>
            <a:r>
              <a:rPr lang="en-US" b="1" dirty="0">
                <a:solidFill>
                  <a:srgbClr val="FF0000"/>
                </a:solidFill>
              </a:rPr>
              <a:t>“Gray zone” </a:t>
            </a:r>
            <a:r>
              <a:rPr lang="en-US" dirty="0"/>
              <a:t>– sepsis as other acute conditions’ complication, infection in </a:t>
            </a:r>
            <a:r>
              <a:rPr lang="en-US" dirty="0" err="1"/>
              <a:t>polymorbid</a:t>
            </a:r>
            <a:r>
              <a:rPr lang="en-US" dirty="0"/>
              <a:t> patients with preexisting organ dysfunction…</a:t>
            </a:r>
          </a:p>
          <a:p>
            <a:endParaRPr lang="cs-CZ" dirty="0"/>
          </a:p>
          <a:p>
            <a:r>
              <a:rPr lang="en-US" b="1" i="1" dirty="0">
                <a:solidFill>
                  <a:srgbClr val="FF3300"/>
                </a:solidFill>
              </a:rPr>
              <a:t>Septic shock</a:t>
            </a:r>
            <a:r>
              <a:rPr lang="cs-CZ" b="1" i="1" dirty="0">
                <a:solidFill>
                  <a:srgbClr val="FF3300"/>
                </a:solidFill>
              </a:rPr>
              <a:t> (SS)</a:t>
            </a:r>
            <a:r>
              <a:rPr lang="en-US" b="1" i="1" dirty="0">
                <a:solidFill>
                  <a:srgbClr val="FF3300"/>
                </a:solidFill>
              </a:rPr>
              <a:t> is a sepsis complicated by hypotension that, despite fluid resuscitation, requires vasopressor use to achieve MAP &gt; 65 mmHg, with concurrent serum lactate elevation &gt; 2 mmol/L.</a:t>
            </a:r>
          </a:p>
          <a:p>
            <a:endParaRPr lang="cs-CZ" b="1" dirty="0">
              <a:solidFill>
                <a:srgbClr val="FF0000"/>
              </a:solidFill>
            </a:endParaRPr>
          </a:p>
          <a:p>
            <a:r>
              <a:rPr lang="en-US" dirty="0"/>
              <a:t>→ Hospital mortality of SS exceeds 40%!</a:t>
            </a:r>
          </a:p>
        </p:txBody>
      </p:sp>
    </p:spTree>
    <p:extLst>
      <p:ext uri="{BB962C8B-B14F-4D97-AF65-F5344CB8AC3E}">
        <p14:creationId xmlns:p14="http://schemas.microsoft.com/office/powerpoint/2010/main" val="873530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E28325BB-95B6-4F7D-B4DE-81837EC88FF2}"/>
              </a:ext>
            </a:extLst>
          </p:cNvPr>
          <p:cNvSpPr>
            <a:spLocks noGrp="1"/>
          </p:cNvSpPr>
          <p:nvPr>
            <p:ph type="sldNum" sz="quarter" idx="12"/>
          </p:nvPr>
        </p:nvSpPr>
        <p:spPr>
          <a:xfrm>
            <a:off x="7086600" y="6492874"/>
            <a:ext cx="2057400" cy="365125"/>
          </a:xfrm>
        </p:spPr>
        <p:txBody>
          <a:bodyPr/>
          <a:lstStyle/>
          <a:p>
            <a:fld id="{B0A6B27B-3844-439A-9777-FCA011CD8388}" type="slidenum">
              <a:rPr lang="cs-CZ" smtClean="0"/>
              <a:pPr/>
              <a:t>8</a:t>
            </a:fld>
            <a:endParaRPr lang="cs-CZ"/>
          </a:p>
        </p:txBody>
      </p:sp>
      <p:pic>
        <p:nvPicPr>
          <p:cNvPr id="6" name="Obrázek 5">
            <a:extLst>
              <a:ext uri="{FF2B5EF4-FFF2-40B4-BE49-F238E27FC236}">
                <a16:creationId xmlns:a16="http://schemas.microsoft.com/office/drawing/2014/main" id="{FBBD9CAA-E962-4FD9-9486-0E25DC81FA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5300" y="31478"/>
            <a:ext cx="719241" cy="719241"/>
          </a:xfrm>
          <a:prstGeom prst="rect">
            <a:avLst/>
          </a:prstGeom>
        </p:spPr>
      </p:pic>
      <p:pic>
        <p:nvPicPr>
          <p:cNvPr id="8" name="Obrázek 7" descr="Obsah obrázku snímek obrazovky, text&#10;&#10;Popis byl vytvořen automaticky">
            <a:extLst>
              <a:ext uri="{FF2B5EF4-FFF2-40B4-BE49-F238E27FC236}">
                <a16:creationId xmlns:a16="http://schemas.microsoft.com/office/drawing/2014/main" id="{1C98B2F3-B546-42C4-8163-D253BC3B7F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169" y="-1"/>
            <a:ext cx="6872303" cy="6858000"/>
          </a:xfrm>
          <a:prstGeom prst="rect">
            <a:avLst/>
          </a:prstGeom>
        </p:spPr>
      </p:pic>
      <p:sp>
        <p:nvSpPr>
          <p:cNvPr id="9" name="TextovéPole 8">
            <a:extLst>
              <a:ext uri="{FF2B5EF4-FFF2-40B4-BE49-F238E27FC236}">
                <a16:creationId xmlns:a16="http://schemas.microsoft.com/office/drawing/2014/main" id="{7BAFEBD7-2DD3-4272-A042-23F883F4C06B}"/>
              </a:ext>
            </a:extLst>
          </p:cNvPr>
          <p:cNvSpPr txBox="1"/>
          <p:nvPr/>
        </p:nvSpPr>
        <p:spPr>
          <a:xfrm>
            <a:off x="4790209" y="6031684"/>
            <a:ext cx="4353791" cy="246221"/>
          </a:xfrm>
          <a:prstGeom prst="rect">
            <a:avLst/>
          </a:prstGeom>
          <a:noFill/>
        </p:spPr>
        <p:txBody>
          <a:bodyPr wrap="square" rtlCol="0">
            <a:spAutoFit/>
          </a:bodyPr>
          <a:lstStyle/>
          <a:p>
            <a:r>
              <a:rPr lang="en-US" sz="1000"/>
              <a:t>Adapted from: Matějovič M, Sepse a její nová definice, Postgrad Nefrol, 2017</a:t>
            </a:r>
          </a:p>
        </p:txBody>
      </p:sp>
      <p:pic>
        <p:nvPicPr>
          <p:cNvPr id="11" name="Obrázek 10">
            <a:extLst>
              <a:ext uri="{FF2B5EF4-FFF2-40B4-BE49-F238E27FC236}">
                <a16:creationId xmlns:a16="http://schemas.microsoft.com/office/drawing/2014/main" id="{97B04B6C-85EA-40D6-B27B-A416D10582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5397" y="3428999"/>
            <a:ext cx="3649692" cy="2387716"/>
          </a:xfrm>
          <a:prstGeom prst="rect">
            <a:avLst/>
          </a:prstGeom>
        </p:spPr>
      </p:pic>
    </p:spTree>
    <p:extLst>
      <p:ext uri="{BB962C8B-B14F-4D97-AF65-F5344CB8AC3E}">
        <p14:creationId xmlns:p14="http://schemas.microsoft.com/office/powerpoint/2010/main" val="2551759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E28325BB-95B6-4F7D-B4DE-81837EC88FF2}"/>
              </a:ext>
            </a:extLst>
          </p:cNvPr>
          <p:cNvSpPr>
            <a:spLocks noGrp="1"/>
          </p:cNvSpPr>
          <p:nvPr>
            <p:ph type="sldNum" sz="quarter" idx="12"/>
          </p:nvPr>
        </p:nvSpPr>
        <p:spPr>
          <a:xfrm>
            <a:off x="7086600" y="6492874"/>
            <a:ext cx="2057400" cy="365125"/>
          </a:xfrm>
        </p:spPr>
        <p:txBody>
          <a:bodyPr/>
          <a:lstStyle/>
          <a:p>
            <a:fld id="{B0A6B27B-3844-439A-9777-FCA011CD8388}" type="slidenum">
              <a:rPr lang="cs-CZ" smtClean="0"/>
              <a:pPr/>
              <a:t>9</a:t>
            </a:fld>
            <a:endParaRPr lang="cs-CZ"/>
          </a:p>
        </p:txBody>
      </p:sp>
      <p:sp>
        <p:nvSpPr>
          <p:cNvPr id="5" name="Nadpis 1">
            <a:extLst>
              <a:ext uri="{FF2B5EF4-FFF2-40B4-BE49-F238E27FC236}">
                <a16:creationId xmlns:a16="http://schemas.microsoft.com/office/drawing/2014/main" id="{D701F5CD-6132-4F56-A4C8-E5C89E53CF17}"/>
              </a:ext>
            </a:extLst>
          </p:cNvPr>
          <p:cNvSpPr>
            <a:spLocks noGrp="1"/>
          </p:cNvSpPr>
          <p:nvPr>
            <p:ph type="title"/>
          </p:nvPr>
        </p:nvSpPr>
        <p:spPr>
          <a:xfrm>
            <a:off x="0" y="1"/>
            <a:ext cx="9144000" cy="782197"/>
          </a:xfrm>
          <a:solidFill>
            <a:srgbClr val="002060"/>
          </a:solidFill>
        </p:spPr>
        <p:txBody>
          <a:bodyPr>
            <a:normAutofit/>
          </a:bodyPr>
          <a:lstStyle/>
          <a:p>
            <a:r>
              <a:rPr lang="en-US" sz="3200" b="1">
                <a:solidFill>
                  <a:srgbClr val="FFFF00"/>
                </a:solidFill>
                <a:latin typeface="Times New Roman" panose="02020603050405020304" pitchFamily="18" charset="0"/>
                <a:cs typeface="Times New Roman" panose="02020603050405020304" pitchFamily="18" charset="0"/>
              </a:rPr>
              <a:t>	Sepsis-3 – what does it bring to practice?</a:t>
            </a:r>
          </a:p>
        </p:txBody>
      </p:sp>
      <p:sp>
        <p:nvSpPr>
          <p:cNvPr id="7" name="TextovéPole 6">
            <a:extLst>
              <a:ext uri="{FF2B5EF4-FFF2-40B4-BE49-F238E27FC236}">
                <a16:creationId xmlns:a16="http://schemas.microsoft.com/office/drawing/2014/main" id="{1CC68788-5980-4A9B-9ED8-E62F20D2ECD5}"/>
              </a:ext>
            </a:extLst>
          </p:cNvPr>
          <p:cNvSpPr txBox="1"/>
          <p:nvPr/>
        </p:nvSpPr>
        <p:spPr>
          <a:xfrm>
            <a:off x="339754" y="1168339"/>
            <a:ext cx="8464491" cy="5324535"/>
          </a:xfrm>
          <a:prstGeom prst="rect">
            <a:avLst/>
          </a:prstGeom>
          <a:noFill/>
        </p:spPr>
        <p:txBody>
          <a:bodyPr wrap="square" rtlCol="0">
            <a:spAutoFit/>
          </a:bodyPr>
          <a:lstStyle/>
          <a:p>
            <a:r>
              <a:rPr lang="en-US" sz="1700" b="1" dirty="0"/>
              <a:t>The new definition emphasizes </a:t>
            </a:r>
            <a:r>
              <a:rPr lang="en-US" sz="1700" b="1" u="sng" dirty="0">
                <a:solidFill>
                  <a:srgbClr val="FF0000"/>
                </a:solidFill>
              </a:rPr>
              <a:t>3 key steps </a:t>
            </a:r>
            <a:r>
              <a:rPr lang="en-US" sz="1700" b="1" dirty="0"/>
              <a:t>in care of patients with infection:</a:t>
            </a:r>
            <a:br>
              <a:rPr lang="en-US" sz="1700" b="1" dirty="0"/>
            </a:br>
            <a:endParaRPr lang="en-US" sz="1700" b="1" dirty="0"/>
          </a:p>
          <a:p>
            <a:pPr marL="342900" indent="-342900">
              <a:buAutoNum type="arabicParenR"/>
            </a:pPr>
            <a:r>
              <a:rPr lang="en-US" sz="1700" dirty="0"/>
              <a:t>Confirmation and early treatment of infection</a:t>
            </a:r>
          </a:p>
          <a:p>
            <a:pPr marL="342900" indent="-342900">
              <a:buAutoNum type="arabicParenR"/>
            </a:pPr>
            <a:r>
              <a:rPr lang="en-US" sz="1700" dirty="0"/>
              <a:t>Acute organ dysfunction assessment → risk stratification, identification of sepsis</a:t>
            </a:r>
          </a:p>
          <a:p>
            <a:pPr marL="342900" indent="-342900">
              <a:buAutoNum type="arabicParenR"/>
            </a:pPr>
            <a:r>
              <a:rPr lang="en-US" sz="1700" dirty="0"/>
              <a:t>Identification and treatment of </a:t>
            </a:r>
            <a:r>
              <a:rPr lang="en-US" sz="1700" b="1" dirty="0">
                <a:solidFill>
                  <a:srgbClr val="FF0000"/>
                </a:solidFill>
              </a:rPr>
              <a:t>hypotension</a:t>
            </a:r>
            <a:r>
              <a:rPr lang="en-US" sz="1700" dirty="0"/>
              <a:t> → crucial for prognosis of patient with infection</a:t>
            </a:r>
          </a:p>
          <a:p>
            <a:pPr marL="342900" indent="-342900">
              <a:buAutoNum type="arabicParenR"/>
            </a:pPr>
            <a:endParaRPr lang="cs-CZ" sz="1700" dirty="0"/>
          </a:p>
          <a:p>
            <a:r>
              <a:rPr lang="en-US" sz="1700" dirty="0"/>
              <a:t>Organ dysfunction assessment → </a:t>
            </a:r>
            <a:r>
              <a:rPr lang="en-US" sz="1700" b="1" dirty="0">
                <a:solidFill>
                  <a:srgbClr val="FF0000"/>
                </a:solidFill>
              </a:rPr>
              <a:t>Sepsis-related Organ Failure Assessment (SOFA)</a:t>
            </a:r>
          </a:p>
          <a:p>
            <a:pPr marL="285750" indent="-285750">
              <a:buFont typeface="Arial" panose="020B0604020202020204" pitchFamily="34" charset="0"/>
              <a:buChar char="•"/>
            </a:pPr>
            <a:r>
              <a:rPr lang="en-US" sz="1700" dirty="0"/>
              <a:t>Respiratory function (PaO2/FiO2)</a:t>
            </a:r>
          </a:p>
          <a:p>
            <a:pPr marL="285750" indent="-285750">
              <a:buFont typeface="Arial" panose="020B0604020202020204" pitchFamily="34" charset="0"/>
              <a:buChar char="•"/>
            </a:pPr>
            <a:r>
              <a:rPr lang="en-US" sz="1700" dirty="0"/>
              <a:t>Coagulopathy, thrombocytopenia</a:t>
            </a:r>
          </a:p>
          <a:p>
            <a:pPr marL="285750" indent="-285750">
              <a:buFont typeface="Arial" panose="020B0604020202020204" pitchFamily="34" charset="0"/>
              <a:buChar char="•"/>
            </a:pPr>
            <a:r>
              <a:rPr lang="en-US" sz="1700" dirty="0"/>
              <a:t>Hepatic and renal function (bilirubin, creatinine, oligo/anuria</a:t>
            </a:r>
          </a:p>
          <a:p>
            <a:pPr marL="285750" indent="-285750">
              <a:buFont typeface="Arial" panose="020B0604020202020204" pitchFamily="34" charset="0"/>
              <a:buChar char="•"/>
            </a:pPr>
            <a:r>
              <a:rPr lang="en-US" sz="1700" dirty="0"/>
              <a:t>Hypotension (MAP &lt; 65 mmHg) or vasopressor requirement</a:t>
            </a:r>
          </a:p>
          <a:p>
            <a:pPr marL="285750" indent="-285750">
              <a:buFont typeface="Arial" panose="020B0604020202020204" pitchFamily="34" charset="0"/>
              <a:buChar char="•"/>
            </a:pPr>
            <a:r>
              <a:rPr lang="en-US" sz="1700" dirty="0"/>
              <a:t>State of consciousness (GCS)</a:t>
            </a:r>
          </a:p>
          <a:p>
            <a:r>
              <a:rPr lang="en-US" sz="1700" dirty="0"/>
              <a:t>→ 0–4 points scale, the worst parameter over 24 </a:t>
            </a:r>
            <a:r>
              <a:rPr lang="en-US" sz="1700" dirty="0" err="1"/>
              <a:t>hrs</a:t>
            </a:r>
            <a:r>
              <a:rPr lang="en-US" sz="1700" dirty="0"/>
              <a:t>, ICU environment</a:t>
            </a:r>
            <a:br>
              <a:rPr lang="en-US" sz="1700" dirty="0"/>
            </a:br>
            <a:endParaRPr lang="en-US" sz="1700" dirty="0"/>
          </a:p>
          <a:p>
            <a:r>
              <a:rPr lang="en-US" sz="1700" dirty="0"/>
              <a:t>Simplified version for </a:t>
            </a:r>
            <a:r>
              <a:rPr lang="en-US" sz="1700" dirty="0" err="1"/>
              <a:t>EMT</a:t>
            </a:r>
            <a:r>
              <a:rPr lang="en-US" sz="1700" dirty="0"/>
              <a:t>, admission offices, standard wards → </a:t>
            </a:r>
            <a:r>
              <a:rPr lang="en-US" sz="1700" b="1" dirty="0" err="1">
                <a:solidFill>
                  <a:srgbClr val="FF0000"/>
                </a:solidFill>
              </a:rPr>
              <a:t>qSOFA</a:t>
            </a:r>
            <a:r>
              <a:rPr lang="en-US" sz="1700" b="1" dirty="0">
                <a:solidFill>
                  <a:srgbClr val="FF0000"/>
                </a:solidFill>
              </a:rPr>
              <a:t> (quick)</a:t>
            </a:r>
          </a:p>
          <a:p>
            <a:pPr marL="285750" indent="-285750">
              <a:buFont typeface="Arial" panose="020B0604020202020204" pitchFamily="34" charset="0"/>
              <a:buChar char="•"/>
            </a:pPr>
            <a:r>
              <a:rPr lang="en-US" sz="1700" b="1" dirty="0">
                <a:solidFill>
                  <a:srgbClr val="FF0000"/>
                </a:solidFill>
              </a:rPr>
              <a:t>Systolic BP ≤ 100 mmHg (1 point)</a:t>
            </a:r>
          </a:p>
          <a:p>
            <a:pPr marL="285750" indent="-285750">
              <a:buFont typeface="Arial" panose="020B0604020202020204" pitchFamily="34" charset="0"/>
              <a:buChar char="•"/>
            </a:pPr>
            <a:r>
              <a:rPr lang="en-US" sz="1700" b="1" dirty="0">
                <a:solidFill>
                  <a:srgbClr val="FF0000"/>
                </a:solidFill>
              </a:rPr>
              <a:t>Tachypnea &gt; 22 breaths/min (1 point)</a:t>
            </a:r>
          </a:p>
          <a:p>
            <a:pPr marL="285750" indent="-285750">
              <a:buFont typeface="Arial" panose="020B0604020202020204" pitchFamily="34" charset="0"/>
              <a:buChar char="•"/>
            </a:pPr>
            <a:r>
              <a:rPr lang="en-US" sz="1700" b="1" dirty="0">
                <a:solidFill>
                  <a:srgbClr val="FF0000"/>
                </a:solidFill>
              </a:rPr>
              <a:t>Altered consciousness (GCS &lt; 15) (1 point)</a:t>
            </a:r>
          </a:p>
          <a:p>
            <a:r>
              <a:rPr lang="en-US" sz="1700" dirty="0"/>
              <a:t>→ 2 and more points = high probability of sepsis in a patient with infection!</a:t>
            </a:r>
          </a:p>
        </p:txBody>
      </p:sp>
    </p:spTree>
    <p:extLst>
      <p:ext uri="{BB962C8B-B14F-4D97-AF65-F5344CB8AC3E}">
        <p14:creationId xmlns:p14="http://schemas.microsoft.com/office/powerpoint/2010/main" val="4199683344"/>
      </p:ext>
    </p:extLst>
  </p:cSld>
  <p:clrMapOvr>
    <a:masterClrMapping/>
  </p:clrMapOvr>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iv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20479</TotalTime>
  <Words>4935</Words>
  <Application>Microsoft Office PowerPoint</Application>
  <PresentationFormat>Předvádění na obrazovce (4:3)</PresentationFormat>
  <Paragraphs>488</Paragraphs>
  <Slides>45</Slides>
  <Notes>0</Notes>
  <HiddenSlides>0</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1</vt:i4>
      </vt:variant>
      <vt:variant>
        <vt:lpstr>Nadpisy snímků</vt:lpstr>
      </vt:variant>
      <vt:variant>
        <vt:i4>45</vt:i4>
      </vt:variant>
    </vt:vector>
  </HeadingPairs>
  <TitlesOfParts>
    <vt:vector size="52" baseType="lpstr">
      <vt:lpstr>Wingdings</vt:lpstr>
      <vt:lpstr>Calibri Light</vt:lpstr>
      <vt:lpstr>Times New Roman</vt:lpstr>
      <vt:lpstr>Arial</vt:lpstr>
      <vt:lpstr>Calibri</vt:lpstr>
      <vt:lpstr>Motiv Office</vt:lpstr>
      <vt:lpstr>Graf</vt:lpstr>
      <vt:lpstr>Diagnostics and treatment  of sepsis and septic shock</vt:lpstr>
      <vt:lpstr> Principal points of the presentation</vt:lpstr>
      <vt:lpstr> History of the term “sepsis”</vt:lpstr>
      <vt:lpstr>Prezentace aplikace PowerPoint</vt:lpstr>
      <vt:lpstr> Sepsis: the development of modern definition</vt:lpstr>
      <vt:lpstr> Sepsis: the development of modern definition</vt:lpstr>
      <vt:lpstr> Sepsis: the development of modern definition</vt:lpstr>
      <vt:lpstr>Prezentace aplikace PowerPoint</vt:lpstr>
      <vt:lpstr> Sepsis-3 – what does it bring to practice?</vt:lpstr>
      <vt:lpstr> Diagnostics – confirming infection</vt:lpstr>
      <vt:lpstr> Diagnostics – confirming infection</vt:lpstr>
      <vt:lpstr> Diagnostics – confirming infection</vt:lpstr>
      <vt:lpstr> Diagnostics – confirming infection</vt:lpstr>
      <vt:lpstr> Diagnostics – sepsis markers</vt:lpstr>
      <vt:lpstr> Diagnostics – sepsis markers</vt:lpstr>
      <vt:lpstr> Diagnostics – sepsis markers</vt:lpstr>
      <vt:lpstr> Diagnostics – sepsis markers</vt:lpstr>
      <vt:lpstr> Diagnostics – microbiology</vt:lpstr>
      <vt:lpstr> Diagnostics – microbiology</vt:lpstr>
      <vt:lpstr> Diagnostics – confirming infection</vt:lpstr>
      <vt:lpstr> Diagnostics – confirming infection</vt:lpstr>
      <vt:lpstr> Diagnostics – organ dysfunction</vt:lpstr>
      <vt:lpstr> Diagnostics – organ dysfunction</vt:lpstr>
      <vt:lpstr> Diagnostics – organ dysfunction</vt:lpstr>
      <vt:lpstr> Diagnostics – organ dysfunction</vt:lpstr>
      <vt:lpstr> Patophysiological aspects of sepsis</vt:lpstr>
      <vt:lpstr> Patophysiological aspects of sepsis</vt:lpstr>
      <vt:lpstr> Patophysiological aspects of sepsis</vt:lpstr>
      <vt:lpstr> Patophysiological aspects of sepsis</vt:lpstr>
      <vt:lpstr> Therapeutic algorithms of sepsis</vt:lpstr>
      <vt:lpstr>Prezentace aplikace PowerPoint</vt:lpstr>
      <vt:lpstr>Prezentace aplikace PowerPoint</vt:lpstr>
      <vt:lpstr>Prezentace aplikace PowerPoint</vt:lpstr>
      <vt:lpstr>Prezentace aplikace PowerPoint</vt:lpstr>
      <vt:lpstr> Case study 1</vt:lpstr>
      <vt:lpstr> Case study 1</vt:lpstr>
      <vt:lpstr> Case study 1</vt:lpstr>
      <vt:lpstr> Case study 1</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Fekální bakterioterapie v léčbě CDI na KICH FN Brno  Výsledky a praktické zkušenosti</dc:title>
  <dc:creator>Roman Stebel</dc:creator>
  <cp:lastModifiedBy>Roman Stebel</cp:lastModifiedBy>
  <cp:revision>266</cp:revision>
  <dcterms:created xsi:type="dcterms:W3CDTF">2019-05-01T14:00:53Z</dcterms:created>
  <dcterms:modified xsi:type="dcterms:W3CDTF">2022-10-19T19:22:54Z</dcterms:modified>
</cp:coreProperties>
</file>