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4" r:id="rId7"/>
    <p:sldId id="261" r:id="rId8"/>
    <p:sldId id="262" r:id="rId9"/>
    <p:sldId id="263" r:id="rId10"/>
    <p:sldId id="264" r:id="rId11"/>
    <p:sldId id="265" r:id="rId12"/>
    <p:sldId id="266" r:id="rId13"/>
    <p:sldId id="267" r:id="rId14"/>
    <p:sldId id="268" r:id="rId15"/>
    <p:sldId id="269" r:id="rId16"/>
    <p:sldId id="270" r:id="rId17"/>
    <p:sldId id="272" r:id="rId18"/>
    <p:sldId id="275" r:id="rId19"/>
    <p:sldId id="276" r:id="rId20"/>
    <p:sldId id="273" r:id="rId21"/>
    <p:sldId id="277" r:id="rId2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4" d="100"/>
          <a:sy n="104" d="100"/>
        </p:scale>
        <p:origin x="138" y="6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B4B4F-6960-4C95-B5C4-5BB9F6337168}"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ADA34AA5-88ED-40E3-9744-F7608C859229}">
      <dgm:prSet/>
      <dgm:spPr/>
      <dgm:t>
        <a:bodyPr/>
        <a:lstStyle/>
        <a:p>
          <a:r>
            <a:rPr lang="cs-CZ" b="1" i="0" baseline="0"/>
            <a:t>Benign</a:t>
          </a:r>
          <a:r>
            <a:rPr lang="cs-CZ" b="0" i="0" baseline="0"/>
            <a:t> </a:t>
          </a:r>
          <a:endParaRPr lang="en-US"/>
        </a:p>
      </dgm:t>
    </dgm:pt>
    <dgm:pt modelId="{C3B1A644-5743-4379-A541-40599D5F78F1}" type="parTrans" cxnId="{A550CE6E-067C-4D4F-81C0-DA915E545A7E}">
      <dgm:prSet/>
      <dgm:spPr/>
      <dgm:t>
        <a:bodyPr/>
        <a:lstStyle/>
        <a:p>
          <a:endParaRPr lang="en-US"/>
        </a:p>
      </dgm:t>
    </dgm:pt>
    <dgm:pt modelId="{8ECF9F45-48F6-42E7-878A-0B42EFC2B3AB}" type="sibTrans" cxnId="{A550CE6E-067C-4D4F-81C0-DA915E545A7E}">
      <dgm:prSet/>
      <dgm:spPr/>
      <dgm:t>
        <a:bodyPr/>
        <a:lstStyle/>
        <a:p>
          <a:endParaRPr lang="en-US"/>
        </a:p>
      </dgm:t>
    </dgm:pt>
    <dgm:pt modelId="{03620F4F-CD17-4507-AC99-54F9801B46B6}">
      <dgm:prSet/>
      <dgm:spPr/>
      <dgm:t>
        <a:bodyPr/>
        <a:lstStyle/>
        <a:p>
          <a:r>
            <a:rPr lang="cs-CZ" b="0" i="0" baseline="0"/>
            <a:t>Not spreading, usually a more mild disease. </a:t>
          </a:r>
          <a:endParaRPr lang="en-US"/>
        </a:p>
      </dgm:t>
    </dgm:pt>
    <dgm:pt modelId="{3631282D-8003-4CFD-9082-5DCA3808BC8E}" type="parTrans" cxnId="{7A969AFC-BDD1-4A64-B5BC-026A66C6B613}">
      <dgm:prSet/>
      <dgm:spPr/>
      <dgm:t>
        <a:bodyPr/>
        <a:lstStyle/>
        <a:p>
          <a:endParaRPr lang="en-US"/>
        </a:p>
      </dgm:t>
    </dgm:pt>
    <dgm:pt modelId="{249D079D-61F6-4C9C-B60E-A93365C23B1B}" type="sibTrans" cxnId="{7A969AFC-BDD1-4A64-B5BC-026A66C6B613}">
      <dgm:prSet/>
      <dgm:spPr/>
      <dgm:t>
        <a:bodyPr/>
        <a:lstStyle/>
        <a:p>
          <a:endParaRPr lang="en-US"/>
        </a:p>
      </dgm:t>
    </dgm:pt>
    <dgm:pt modelId="{86F9E23D-2BF1-4C08-BE01-EBF7F0CD9013}">
      <dgm:prSet/>
      <dgm:spPr/>
      <dgm:t>
        <a:bodyPr/>
        <a:lstStyle/>
        <a:p>
          <a:r>
            <a:rPr lang="cs-CZ" b="1" i="0" baseline="0"/>
            <a:t>Malignant </a:t>
          </a:r>
          <a:endParaRPr lang="en-US"/>
        </a:p>
      </dgm:t>
    </dgm:pt>
    <dgm:pt modelId="{BF451A49-D1C5-4BE7-9034-5DAD4729CD28}" type="parTrans" cxnId="{73A9800D-5E4D-4069-AFE7-2EABFDDA33D4}">
      <dgm:prSet/>
      <dgm:spPr/>
      <dgm:t>
        <a:bodyPr/>
        <a:lstStyle/>
        <a:p>
          <a:endParaRPr lang="en-US"/>
        </a:p>
      </dgm:t>
    </dgm:pt>
    <dgm:pt modelId="{58D46951-4EFE-49E7-861D-5B311B895EEF}" type="sibTrans" cxnId="{73A9800D-5E4D-4069-AFE7-2EABFDDA33D4}">
      <dgm:prSet/>
      <dgm:spPr/>
      <dgm:t>
        <a:bodyPr/>
        <a:lstStyle/>
        <a:p>
          <a:endParaRPr lang="en-US"/>
        </a:p>
      </dgm:t>
    </dgm:pt>
    <dgm:pt modelId="{F86A4F37-2209-41C0-8D03-AF1EC0F53662}">
      <dgm:prSet/>
      <dgm:spPr/>
      <dgm:t>
        <a:bodyPr/>
        <a:lstStyle/>
        <a:p>
          <a:r>
            <a:rPr lang="cs-CZ" b="0" i="0" baseline="0"/>
            <a:t>Cancerous, where the tumour grows uncontrollably and may spread. </a:t>
          </a:r>
          <a:endParaRPr lang="en-US"/>
        </a:p>
      </dgm:t>
    </dgm:pt>
    <dgm:pt modelId="{3BC0C80B-84C2-4397-BF8E-A77B38227BE1}" type="parTrans" cxnId="{2309F061-2E34-424B-9C3F-9FF41FFF0221}">
      <dgm:prSet/>
      <dgm:spPr/>
      <dgm:t>
        <a:bodyPr/>
        <a:lstStyle/>
        <a:p>
          <a:endParaRPr lang="en-US"/>
        </a:p>
      </dgm:t>
    </dgm:pt>
    <dgm:pt modelId="{58D76554-53DB-4709-AA7E-A139D2902244}" type="sibTrans" cxnId="{2309F061-2E34-424B-9C3F-9FF41FFF0221}">
      <dgm:prSet/>
      <dgm:spPr/>
      <dgm:t>
        <a:bodyPr/>
        <a:lstStyle/>
        <a:p>
          <a:endParaRPr lang="en-US"/>
        </a:p>
      </dgm:t>
    </dgm:pt>
    <dgm:pt modelId="{C7B5E6DE-AA4F-4A11-AC2D-F49780E7F4EF}">
      <dgm:prSet/>
      <dgm:spPr/>
      <dgm:t>
        <a:bodyPr/>
        <a:lstStyle/>
        <a:p>
          <a:r>
            <a:rPr lang="cs-CZ" b="0" i="0" baseline="0"/>
            <a:t>In-situ / Invasive</a:t>
          </a:r>
          <a:endParaRPr lang="en-US"/>
        </a:p>
      </dgm:t>
    </dgm:pt>
    <dgm:pt modelId="{123D1514-BDB1-4658-8C56-3F0B9E996D63}" type="parTrans" cxnId="{ACF17B8C-4BCC-47C9-970A-FC81CBF07664}">
      <dgm:prSet/>
      <dgm:spPr/>
      <dgm:t>
        <a:bodyPr/>
        <a:lstStyle/>
        <a:p>
          <a:endParaRPr lang="en-US"/>
        </a:p>
      </dgm:t>
    </dgm:pt>
    <dgm:pt modelId="{51216795-C4F3-47AC-B474-894B15F64E37}" type="sibTrans" cxnId="{ACF17B8C-4BCC-47C9-970A-FC81CBF07664}">
      <dgm:prSet/>
      <dgm:spPr/>
      <dgm:t>
        <a:bodyPr/>
        <a:lstStyle/>
        <a:p>
          <a:endParaRPr lang="en-US"/>
        </a:p>
      </dgm:t>
    </dgm:pt>
    <dgm:pt modelId="{3E7E9289-D015-48D4-865B-D52C08EA3262}">
      <dgm:prSet/>
      <dgm:spPr/>
      <dgm:t>
        <a:bodyPr/>
        <a:lstStyle/>
        <a:p>
          <a:r>
            <a:rPr lang="cs-CZ" b="1" i="0" baseline="0"/>
            <a:t>Localised</a:t>
          </a:r>
          <a:r>
            <a:rPr lang="cs-CZ" b="0" i="0" baseline="0"/>
            <a:t> </a:t>
          </a:r>
          <a:endParaRPr lang="en-US"/>
        </a:p>
      </dgm:t>
    </dgm:pt>
    <dgm:pt modelId="{852F5C21-AFBD-44F6-ACD9-DEE1CFC26A1B}" type="parTrans" cxnId="{229DB2A6-1E3E-4DE5-928E-3E153536F0B7}">
      <dgm:prSet/>
      <dgm:spPr/>
      <dgm:t>
        <a:bodyPr/>
        <a:lstStyle/>
        <a:p>
          <a:endParaRPr lang="en-US"/>
        </a:p>
      </dgm:t>
    </dgm:pt>
    <dgm:pt modelId="{FAEB1F69-D8ED-436E-AEE0-7024A5A52802}" type="sibTrans" cxnId="{229DB2A6-1E3E-4DE5-928E-3E153536F0B7}">
      <dgm:prSet/>
      <dgm:spPr/>
      <dgm:t>
        <a:bodyPr/>
        <a:lstStyle/>
        <a:p>
          <a:endParaRPr lang="en-US"/>
        </a:p>
      </dgm:t>
    </dgm:pt>
    <dgm:pt modelId="{163A205C-4D6F-4065-81A8-31D4F9593DB5}">
      <dgm:prSet/>
      <dgm:spPr/>
      <dgm:t>
        <a:bodyPr/>
        <a:lstStyle/>
        <a:p>
          <a:r>
            <a:rPr lang="cs-CZ" b="0" i="0" baseline="0"/>
            <a:t>A tumour restricted to a single site. Circular. Stenotic(bowel obstriction, joundice)</a:t>
          </a:r>
          <a:endParaRPr lang="en-US"/>
        </a:p>
      </dgm:t>
    </dgm:pt>
    <dgm:pt modelId="{2589442C-064D-4780-8218-EEE7ABAC0596}" type="parTrans" cxnId="{BBC3B8F5-9F29-4C32-B171-B7A621CA0691}">
      <dgm:prSet/>
      <dgm:spPr/>
      <dgm:t>
        <a:bodyPr/>
        <a:lstStyle/>
        <a:p>
          <a:endParaRPr lang="en-US"/>
        </a:p>
      </dgm:t>
    </dgm:pt>
    <dgm:pt modelId="{36EA4E22-EC00-427C-B2B6-CC6DDEDD34A6}" type="sibTrans" cxnId="{BBC3B8F5-9F29-4C32-B171-B7A621CA0691}">
      <dgm:prSet/>
      <dgm:spPr/>
      <dgm:t>
        <a:bodyPr/>
        <a:lstStyle/>
        <a:p>
          <a:endParaRPr lang="en-US"/>
        </a:p>
      </dgm:t>
    </dgm:pt>
    <dgm:pt modelId="{36226712-7E98-4F77-8940-8747355DB1C2}">
      <dgm:prSet/>
      <dgm:spPr/>
      <dgm:t>
        <a:bodyPr/>
        <a:lstStyle/>
        <a:p>
          <a:r>
            <a:rPr lang="cs-CZ" b="1" i="0" baseline="0"/>
            <a:t>Metastases </a:t>
          </a:r>
          <a:endParaRPr lang="en-US"/>
        </a:p>
      </dgm:t>
    </dgm:pt>
    <dgm:pt modelId="{E62F17BE-6246-49E4-B1BC-A41017682158}" type="parTrans" cxnId="{E7A9E3CA-8EAC-49A0-BC9E-FC56D62D224F}">
      <dgm:prSet/>
      <dgm:spPr/>
      <dgm:t>
        <a:bodyPr/>
        <a:lstStyle/>
        <a:p>
          <a:endParaRPr lang="en-US"/>
        </a:p>
      </dgm:t>
    </dgm:pt>
    <dgm:pt modelId="{1A8A6683-C685-469B-83D1-16252992B929}" type="sibTrans" cxnId="{E7A9E3CA-8EAC-49A0-BC9E-FC56D62D224F}">
      <dgm:prSet/>
      <dgm:spPr/>
      <dgm:t>
        <a:bodyPr/>
        <a:lstStyle/>
        <a:p>
          <a:endParaRPr lang="en-US"/>
        </a:p>
      </dgm:t>
    </dgm:pt>
    <dgm:pt modelId="{0D022955-1CCB-44D7-957D-9BD1C41DB632}">
      <dgm:prSet/>
      <dgm:spPr/>
      <dgm:t>
        <a:bodyPr/>
        <a:lstStyle/>
        <a:p>
          <a:r>
            <a:rPr lang="cs-CZ" b="0" i="0" baseline="0"/>
            <a:t>Where the tumour has spread to other parts of the body beyond the </a:t>
          </a:r>
          <a:r>
            <a:rPr lang="cs-CZ" b="1" i="0" baseline="0"/>
            <a:t>primary</a:t>
          </a:r>
          <a:r>
            <a:rPr lang="cs-CZ" b="0" i="0" baseline="0"/>
            <a:t> site. </a:t>
          </a:r>
          <a:endParaRPr lang="en-US"/>
        </a:p>
      </dgm:t>
    </dgm:pt>
    <dgm:pt modelId="{9FE17271-5C91-48EC-92B7-5036157B69E2}" type="parTrans" cxnId="{4F49B722-B51E-4CD5-B875-A6286DB4174A}">
      <dgm:prSet/>
      <dgm:spPr/>
      <dgm:t>
        <a:bodyPr/>
        <a:lstStyle/>
        <a:p>
          <a:endParaRPr lang="en-US"/>
        </a:p>
      </dgm:t>
    </dgm:pt>
    <dgm:pt modelId="{3C4E1A00-A4F2-4F54-AF4B-EC73808CB0B2}" type="sibTrans" cxnId="{4F49B722-B51E-4CD5-B875-A6286DB4174A}">
      <dgm:prSet/>
      <dgm:spPr/>
      <dgm:t>
        <a:bodyPr/>
        <a:lstStyle/>
        <a:p>
          <a:endParaRPr lang="en-US"/>
        </a:p>
      </dgm:t>
    </dgm:pt>
    <dgm:pt modelId="{D4826450-1608-4353-8A69-58863BFCC0B1}">
      <dgm:prSet/>
      <dgm:spPr/>
      <dgm:t>
        <a:bodyPr/>
        <a:lstStyle/>
        <a:p>
          <a:r>
            <a:rPr lang="cs-CZ" b="0" i="0" baseline="0"/>
            <a:t>Metastatic sites (secondaries) my be regional or distant from the original tumour. </a:t>
          </a:r>
          <a:endParaRPr lang="en-US"/>
        </a:p>
      </dgm:t>
    </dgm:pt>
    <dgm:pt modelId="{A4D7B700-C84E-4AE6-8315-0AAB22D7EB97}" type="parTrans" cxnId="{FCA57C05-D20F-4F72-AB78-2F89088411B3}">
      <dgm:prSet/>
      <dgm:spPr/>
      <dgm:t>
        <a:bodyPr/>
        <a:lstStyle/>
        <a:p>
          <a:endParaRPr lang="en-US"/>
        </a:p>
      </dgm:t>
    </dgm:pt>
    <dgm:pt modelId="{09D1B557-E54A-43FE-9B8F-0F9F0590062F}" type="sibTrans" cxnId="{FCA57C05-D20F-4F72-AB78-2F89088411B3}">
      <dgm:prSet/>
      <dgm:spPr/>
      <dgm:t>
        <a:bodyPr/>
        <a:lstStyle/>
        <a:p>
          <a:endParaRPr lang="en-US"/>
        </a:p>
      </dgm:t>
    </dgm:pt>
    <dgm:pt modelId="{ADD3652B-A2C6-410E-A065-CF2D1F4D4114}" type="pres">
      <dgm:prSet presAssocID="{883B4B4F-6960-4C95-B5C4-5BB9F6337168}" presName="linear" presStyleCnt="0">
        <dgm:presLayoutVars>
          <dgm:dir/>
          <dgm:animLvl val="lvl"/>
          <dgm:resizeHandles val="exact"/>
        </dgm:presLayoutVars>
      </dgm:prSet>
      <dgm:spPr/>
    </dgm:pt>
    <dgm:pt modelId="{4E0B6151-0A73-4134-918A-F55A0F27D819}" type="pres">
      <dgm:prSet presAssocID="{ADA34AA5-88ED-40E3-9744-F7608C859229}" presName="parentLin" presStyleCnt="0"/>
      <dgm:spPr/>
    </dgm:pt>
    <dgm:pt modelId="{31270035-1512-4ED7-B4CB-251C00280EB5}" type="pres">
      <dgm:prSet presAssocID="{ADA34AA5-88ED-40E3-9744-F7608C859229}" presName="parentLeftMargin" presStyleLbl="node1" presStyleIdx="0" presStyleCnt="5"/>
      <dgm:spPr/>
    </dgm:pt>
    <dgm:pt modelId="{C3E40A2E-4883-4F9E-A450-0E5BC9CB9434}" type="pres">
      <dgm:prSet presAssocID="{ADA34AA5-88ED-40E3-9744-F7608C859229}" presName="parentText" presStyleLbl="node1" presStyleIdx="0" presStyleCnt="5">
        <dgm:presLayoutVars>
          <dgm:chMax val="0"/>
          <dgm:bulletEnabled val="1"/>
        </dgm:presLayoutVars>
      </dgm:prSet>
      <dgm:spPr/>
    </dgm:pt>
    <dgm:pt modelId="{CB8CCBCB-8B57-4158-BC8A-DAC1130C14E0}" type="pres">
      <dgm:prSet presAssocID="{ADA34AA5-88ED-40E3-9744-F7608C859229}" presName="negativeSpace" presStyleCnt="0"/>
      <dgm:spPr/>
    </dgm:pt>
    <dgm:pt modelId="{B4059EE7-C6A6-4733-BEE7-60A161D453E2}" type="pres">
      <dgm:prSet presAssocID="{ADA34AA5-88ED-40E3-9744-F7608C859229}" presName="childText" presStyleLbl="conFgAcc1" presStyleIdx="0" presStyleCnt="5">
        <dgm:presLayoutVars>
          <dgm:bulletEnabled val="1"/>
        </dgm:presLayoutVars>
      </dgm:prSet>
      <dgm:spPr/>
    </dgm:pt>
    <dgm:pt modelId="{E9E6D90D-2C0D-4A4C-8FC7-67CD7C60B0FF}" type="pres">
      <dgm:prSet presAssocID="{8ECF9F45-48F6-42E7-878A-0B42EFC2B3AB}" presName="spaceBetweenRectangles" presStyleCnt="0"/>
      <dgm:spPr/>
    </dgm:pt>
    <dgm:pt modelId="{C2DF63A3-028C-4C04-B394-A585F060EB9C}" type="pres">
      <dgm:prSet presAssocID="{86F9E23D-2BF1-4C08-BE01-EBF7F0CD9013}" presName="parentLin" presStyleCnt="0"/>
      <dgm:spPr/>
    </dgm:pt>
    <dgm:pt modelId="{B10FD62B-81AB-4990-9D1C-6B2367CBA585}" type="pres">
      <dgm:prSet presAssocID="{86F9E23D-2BF1-4C08-BE01-EBF7F0CD9013}" presName="parentLeftMargin" presStyleLbl="node1" presStyleIdx="0" presStyleCnt="5"/>
      <dgm:spPr/>
    </dgm:pt>
    <dgm:pt modelId="{E1E1A0F5-8838-49D4-9769-77D4B92CEA6C}" type="pres">
      <dgm:prSet presAssocID="{86F9E23D-2BF1-4C08-BE01-EBF7F0CD9013}" presName="parentText" presStyleLbl="node1" presStyleIdx="1" presStyleCnt="5">
        <dgm:presLayoutVars>
          <dgm:chMax val="0"/>
          <dgm:bulletEnabled val="1"/>
        </dgm:presLayoutVars>
      </dgm:prSet>
      <dgm:spPr/>
    </dgm:pt>
    <dgm:pt modelId="{991A9C67-6394-4434-8920-6D7863B15C66}" type="pres">
      <dgm:prSet presAssocID="{86F9E23D-2BF1-4C08-BE01-EBF7F0CD9013}" presName="negativeSpace" presStyleCnt="0"/>
      <dgm:spPr/>
    </dgm:pt>
    <dgm:pt modelId="{DDAAFE99-4A68-4838-BB24-09C0C765BB30}" type="pres">
      <dgm:prSet presAssocID="{86F9E23D-2BF1-4C08-BE01-EBF7F0CD9013}" presName="childText" presStyleLbl="conFgAcc1" presStyleIdx="1" presStyleCnt="5">
        <dgm:presLayoutVars>
          <dgm:bulletEnabled val="1"/>
        </dgm:presLayoutVars>
      </dgm:prSet>
      <dgm:spPr/>
    </dgm:pt>
    <dgm:pt modelId="{50F369D7-1906-4B15-95C3-2BD4BD489A45}" type="pres">
      <dgm:prSet presAssocID="{58D46951-4EFE-49E7-861D-5B311B895EEF}" presName="spaceBetweenRectangles" presStyleCnt="0"/>
      <dgm:spPr/>
    </dgm:pt>
    <dgm:pt modelId="{3B94DF03-B43E-4C90-954D-514E6EC6D778}" type="pres">
      <dgm:prSet presAssocID="{C7B5E6DE-AA4F-4A11-AC2D-F49780E7F4EF}" presName="parentLin" presStyleCnt="0"/>
      <dgm:spPr/>
    </dgm:pt>
    <dgm:pt modelId="{56F1D98E-80AE-47AB-9AA3-B866EFF88598}" type="pres">
      <dgm:prSet presAssocID="{C7B5E6DE-AA4F-4A11-AC2D-F49780E7F4EF}" presName="parentLeftMargin" presStyleLbl="node1" presStyleIdx="1" presStyleCnt="5"/>
      <dgm:spPr/>
    </dgm:pt>
    <dgm:pt modelId="{41C54CF2-7307-435C-98E7-8F45F3139D1D}" type="pres">
      <dgm:prSet presAssocID="{C7B5E6DE-AA4F-4A11-AC2D-F49780E7F4EF}" presName="parentText" presStyleLbl="node1" presStyleIdx="2" presStyleCnt="5">
        <dgm:presLayoutVars>
          <dgm:chMax val="0"/>
          <dgm:bulletEnabled val="1"/>
        </dgm:presLayoutVars>
      </dgm:prSet>
      <dgm:spPr/>
    </dgm:pt>
    <dgm:pt modelId="{F4F1E5B9-DB49-4117-95D1-236C63F4C277}" type="pres">
      <dgm:prSet presAssocID="{C7B5E6DE-AA4F-4A11-AC2D-F49780E7F4EF}" presName="negativeSpace" presStyleCnt="0"/>
      <dgm:spPr/>
    </dgm:pt>
    <dgm:pt modelId="{4993BBBF-DCBA-4BE0-BBDE-B83069C22F63}" type="pres">
      <dgm:prSet presAssocID="{C7B5E6DE-AA4F-4A11-AC2D-F49780E7F4EF}" presName="childText" presStyleLbl="conFgAcc1" presStyleIdx="2" presStyleCnt="5">
        <dgm:presLayoutVars>
          <dgm:bulletEnabled val="1"/>
        </dgm:presLayoutVars>
      </dgm:prSet>
      <dgm:spPr/>
    </dgm:pt>
    <dgm:pt modelId="{AB58A562-AF58-4284-A5EA-5D714B1AED35}" type="pres">
      <dgm:prSet presAssocID="{51216795-C4F3-47AC-B474-894B15F64E37}" presName="spaceBetweenRectangles" presStyleCnt="0"/>
      <dgm:spPr/>
    </dgm:pt>
    <dgm:pt modelId="{2C324679-5364-4039-85D7-D411959CCBA1}" type="pres">
      <dgm:prSet presAssocID="{3E7E9289-D015-48D4-865B-D52C08EA3262}" presName="parentLin" presStyleCnt="0"/>
      <dgm:spPr/>
    </dgm:pt>
    <dgm:pt modelId="{14B6AD8F-9761-46BC-8D8B-3734D44D8379}" type="pres">
      <dgm:prSet presAssocID="{3E7E9289-D015-48D4-865B-D52C08EA3262}" presName="parentLeftMargin" presStyleLbl="node1" presStyleIdx="2" presStyleCnt="5"/>
      <dgm:spPr/>
    </dgm:pt>
    <dgm:pt modelId="{D7ACC39C-B086-472C-8BBB-7BDBD67E9F1D}" type="pres">
      <dgm:prSet presAssocID="{3E7E9289-D015-48D4-865B-D52C08EA3262}" presName="parentText" presStyleLbl="node1" presStyleIdx="3" presStyleCnt="5">
        <dgm:presLayoutVars>
          <dgm:chMax val="0"/>
          <dgm:bulletEnabled val="1"/>
        </dgm:presLayoutVars>
      </dgm:prSet>
      <dgm:spPr/>
    </dgm:pt>
    <dgm:pt modelId="{7F6BA302-B289-4F11-A409-0960F45ACCFC}" type="pres">
      <dgm:prSet presAssocID="{3E7E9289-D015-48D4-865B-D52C08EA3262}" presName="negativeSpace" presStyleCnt="0"/>
      <dgm:spPr/>
    </dgm:pt>
    <dgm:pt modelId="{E72408BA-ACB9-4F68-AE9C-1504824D051B}" type="pres">
      <dgm:prSet presAssocID="{3E7E9289-D015-48D4-865B-D52C08EA3262}" presName="childText" presStyleLbl="conFgAcc1" presStyleIdx="3" presStyleCnt="5">
        <dgm:presLayoutVars>
          <dgm:bulletEnabled val="1"/>
        </dgm:presLayoutVars>
      </dgm:prSet>
      <dgm:spPr/>
    </dgm:pt>
    <dgm:pt modelId="{11003E9C-9285-4DD8-9FF7-AE96598B3A6A}" type="pres">
      <dgm:prSet presAssocID="{FAEB1F69-D8ED-436E-AEE0-7024A5A52802}" presName="spaceBetweenRectangles" presStyleCnt="0"/>
      <dgm:spPr/>
    </dgm:pt>
    <dgm:pt modelId="{079EB26A-98BA-4A4E-AD2D-C89FF74F464E}" type="pres">
      <dgm:prSet presAssocID="{36226712-7E98-4F77-8940-8747355DB1C2}" presName="parentLin" presStyleCnt="0"/>
      <dgm:spPr/>
    </dgm:pt>
    <dgm:pt modelId="{4D627D67-CA75-48E3-A005-6AC7E0CF2EAD}" type="pres">
      <dgm:prSet presAssocID="{36226712-7E98-4F77-8940-8747355DB1C2}" presName="parentLeftMargin" presStyleLbl="node1" presStyleIdx="3" presStyleCnt="5"/>
      <dgm:spPr/>
    </dgm:pt>
    <dgm:pt modelId="{41152935-5200-447A-944D-101C96645230}" type="pres">
      <dgm:prSet presAssocID="{36226712-7E98-4F77-8940-8747355DB1C2}" presName="parentText" presStyleLbl="node1" presStyleIdx="4" presStyleCnt="5">
        <dgm:presLayoutVars>
          <dgm:chMax val="0"/>
          <dgm:bulletEnabled val="1"/>
        </dgm:presLayoutVars>
      </dgm:prSet>
      <dgm:spPr/>
    </dgm:pt>
    <dgm:pt modelId="{336C8969-6479-4FDF-9148-9D4B15631834}" type="pres">
      <dgm:prSet presAssocID="{36226712-7E98-4F77-8940-8747355DB1C2}" presName="negativeSpace" presStyleCnt="0"/>
      <dgm:spPr/>
    </dgm:pt>
    <dgm:pt modelId="{E4BDCFDA-74D5-4D4C-8578-C11B7E889684}" type="pres">
      <dgm:prSet presAssocID="{36226712-7E98-4F77-8940-8747355DB1C2}" presName="childText" presStyleLbl="conFgAcc1" presStyleIdx="4" presStyleCnt="5">
        <dgm:presLayoutVars>
          <dgm:bulletEnabled val="1"/>
        </dgm:presLayoutVars>
      </dgm:prSet>
      <dgm:spPr/>
    </dgm:pt>
  </dgm:ptLst>
  <dgm:cxnLst>
    <dgm:cxn modelId="{6F5AFF01-325C-4202-A9C7-113024D0F267}" type="presOf" srcId="{86F9E23D-2BF1-4C08-BE01-EBF7F0CD9013}" destId="{B10FD62B-81AB-4990-9D1C-6B2367CBA585}" srcOrd="0" destOrd="0" presId="urn:microsoft.com/office/officeart/2005/8/layout/list1"/>
    <dgm:cxn modelId="{FCA57C05-D20F-4F72-AB78-2F89088411B3}" srcId="{36226712-7E98-4F77-8940-8747355DB1C2}" destId="{D4826450-1608-4353-8A69-58863BFCC0B1}" srcOrd="1" destOrd="0" parTransId="{A4D7B700-C84E-4AE6-8315-0AAB22D7EB97}" sibTransId="{09D1B557-E54A-43FE-9B8F-0F9F0590062F}"/>
    <dgm:cxn modelId="{EFFF3D08-A483-433E-A7D0-98843B97A235}" type="presOf" srcId="{C7B5E6DE-AA4F-4A11-AC2D-F49780E7F4EF}" destId="{41C54CF2-7307-435C-98E7-8F45F3139D1D}" srcOrd="1" destOrd="0" presId="urn:microsoft.com/office/officeart/2005/8/layout/list1"/>
    <dgm:cxn modelId="{73A9800D-5E4D-4069-AFE7-2EABFDDA33D4}" srcId="{883B4B4F-6960-4C95-B5C4-5BB9F6337168}" destId="{86F9E23D-2BF1-4C08-BE01-EBF7F0CD9013}" srcOrd="1" destOrd="0" parTransId="{BF451A49-D1C5-4BE7-9034-5DAD4729CD28}" sibTransId="{58D46951-4EFE-49E7-861D-5B311B895EEF}"/>
    <dgm:cxn modelId="{6CCC371C-BA4A-4A90-97AC-848E6BE8D282}" type="presOf" srcId="{3E7E9289-D015-48D4-865B-D52C08EA3262}" destId="{D7ACC39C-B086-472C-8BBB-7BDBD67E9F1D}" srcOrd="1" destOrd="0" presId="urn:microsoft.com/office/officeart/2005/8/layout/list1"/>
    <dgm:cxn modelId="{4F49B722-B51E-4CD5-B875-A6286DB4174A}" srcId="{36226712-7E98-4F77-8940-8747355DB1C2}" destId="{0D022955-1CCB-44D7-957D-9BD1C41DB632}" srcOrd="0" destOrd="0" parTransId="{9FE17271-5C91-48EC-92B7-5036157B69E2}" sibTransId="{3C4E1A00-A4F2-4F54-AF4B-EC73808CB0B2}"/>
    <dgm:cxn modelId="{53D42326-7692-42C1-9143-CC5F545751F6}" type="presOf" srcId="{36226712-7E98-4F77-8940-8747355DB1C2}" destId="{4D627D67-CA75-48E3-A005-6AC7E0CF2EAD}" srcOrd="0" destOrd="0" presId="urn:microsoft.com/office/officeart/2005/8/layout/list1"/>
    <dgm:cxn modelId="{43F0A733-1E5B-4037-A7DD-54AD5BFB80F9}" type="presOf" srcId="{36226712-7E98-4F77-8940-8747355DB1C2}" destId="{41152935-5200-447A-944D-101C96645230}" srcOrd="1" destOrd="0" presId="urn:microsoft.com/office/officeart/2005/8/layout/list1"/>
    <dgm:cxn modelId="{627A3838-9B1F-45F1-83BD-22BC27FD17ED}" type="presOf" srcId="{ADA34AA5-88ED-40E3-9744-F7608C859229}" destId="{C3E40A2E-4883-4F9E-A450-0E5BC9CB9434}" srcOrd="1" destOrd="0" presId="urn:microsoft.com/office/officeart/2005/8/layout/list1"/>
    <dgm:cxn modelId="{2309F061-2E34-424B-9C3F-9FF41FFF0221}" srcId="{86F9E23D-2BF1-4C08-BE01-EBF7F0CD9013}" destId="{F86A4F37-2209-41C0-8D03-AF1EC0F53662}" srcOrd="0" destOrd="0" parTransId="{3BC0C80B-84C2-4397-BF8E-A77B38227BE1}" sibTransId="{58D76554-53DB-4709-AA7E-A139D2902244}"/>
    <dgm:cxn modelId="{9301804B-070A-4B4F-B2DB-9D705A3AC8C9}" type="presOf" srcId="{C7B5E6DE-AA4F-4A11-AC2D-F49780E7F4EF}" destId="{56F1D98E-80AE-47AB-9AA3-B866EFF88598}" srcOrd="0" destOrd="0" presId="urn:microsoft.com/office/officeart/2005/8/layout/list1"/>
    <dgm:cxn modelId="{A550CE6E-067C-4D4F-81C0-DA915E545A7E}" srcId="{883B4B4F-6960-4C95-B5C4-5BB9F6337168}" destId="{ADA34AA5-88ED-40E3-9744-F7608C859229}" srcOrd="0" destOrd="0" parTransId="{C3B1A644-5743-4379-A541-40599D5F78F1}" sibTransId="{8ECF9F45-48F6-42E7-878A-0B42EFC2B3AB}"/>
    <dgm:cxn modelId="{CDC4C37A-9214-4355-9155-FA74759945CF}" type="presOf" srcId="{D4826450-1608-4353-8A69-58863BFCC0B1}" destId="{E4BDCFDA-74D5-4D4C-8578-C11B7E889684}" srcOrd="0" destOrd="1" presId="urn:microsoft.com/office/officeart/2005/8/layout/list1"/>
    <dgm:cxn modelId="{0C00C583-D910-49E6-AAFF-A72B9B85DD2E}" type="presOf" srcId="{86F9E23D-2BF1-4C08-BE01-EBF7F0CD9013}" destId="{E1E1A0F5-8838-49D4-9769-77D4B92CEA6C}" srcOrd="1" destOrd="0" presId="urn:microsoft.com/office/officeart/2005/8/layout/list1"/>
    <dgm:cxn modelId="{A3775289-B684-45E7-9064-0CA6032440D7}" type="presOf" srcId="{3E7E9289-D015-48D4-865B-D52C08EA3262}" destId="{14B6AD8F-9761-46BC-8D8B-3734D44D8379}" srcOrd="0" destOrd="0" presId="urn:microsoft.com/office/officeart/2005/8/layout/list1"/>
    <dgm:cxn modelId="{ACF17B8C-4BCC-47C9-970A-FC81CBF07664}" srcId="{883B4B4F-6960-4C95-B5C4-5BB9F6337168}" destId="{C7B5E6DE-AA4F-4A11-AC2D-F49780E7F4EF}" srcOrd="2" destOrd="0" parTransId="{123D1514-BDB1-4658-8C56-3F0B9E996D63}" sibTransId="{51216795-C4F3-47AC-B474-894B15F64E37}"/>
    <dgm:cxn modelId="{29CECCA4-A67E-427B-94AA-5CDF415064B3}" type="presOf" srcId="{0D022955-1CCB-44D7-957D-9BD1C41DB632}" destId="{E4BDCFDA-74D5-4D4C-8578-C11B7E889684}" srcOrd="0" destOrd="0" presId="urn:microsoft.com/office/officeart/2005/8/layout/list1"/>
    <dgm:cxn modelId="{229DB2A6-1E3E-4DE5-928E-3E153536F0B7}" srcId="{883B4B4F-6960-4C95-B5C4-5BB9F6337168}" destId="{3E7E9289-D015-48D4-865B-D52C08EA3262}" srcOrd="3" destOrd="0" parTransId="{852F5C21-AFBD-44F6-ACD9-DEE1CFC26A1B}" sibTransId="{FAEB1F69-D8ED-436E-AEE0-7024A5A52802}"/>
    <dgm:cxn modelId="{262D96AB-7560-4068-9AE8-28C71598388A}" type="presOf" srcId="{F86A4F37-2209-41C0-8D03-AF1EC0F53662}" destId="{DDAAFE99-4A68-4838-BB24-09C0C765BB30}" srcOrd="0" destOrd="0" presId="urn:microsoft.com/office/officeart/2005/8/layout/list1"/>
    <dgm:cxn modelId="{57E7D2AE-1B07-4389-9C07-D554403CAD81}" type="presOf" srcId="{03620F4F-CD17-4507-AC99-54F9801B46B6}" destId="{B4059EE7-C6A6-4733-BEE7-60A161D453E2}" srcOrd="0" destOrd="0" presId="urn:microsoft.com/office/officeart/2005/8/layout/list1"/>
    <dgm:cxn modelId="{E7A9E3CA-8EAC-49A0-BC9E-FC56D62D224F}" srcId="{883B4B4F-6960-4C95-B5C4-5BB9F6337168}" destId="{36226712-7E98-4F77-8940-8747355DB1C2}" srcOrd="4" destOrd="0" parTransId="{E62F17BE-6246-49E4-B1BC-A41017682158}" sibTransId="{1A8A6683-C685-469B-83D1-16252992B929}"/>
    <dgm:cxn modelId="{FD2E60D0-CAFC-4492-B510-BA1179C33477}" type="presOf" srcId="{883B4B4F-6960-4C95-B5C4-5BB9F6337168}" destId="{ADD3652B-A2C6-410E-A065-CF2D1F4D4114}" srcOrd="0" destOrd="0" presId="urn:microsoft.com/office/officeart/2005/8/layout/list1"/>
    <dgm:cxn modelId="{4B37F7E3-9DD5-4BEF-BA4B-EEE248EF7A31}" type="presOf" srcId="{ADA34AA5-88ED-40E3-9744-F7608C859229}" destId="{31270035-1512-4ED7-B4CB-251C00280EB5}" srcOrd="0" destOrd="0" presId="urn:microsoft.com/office/officeart/2005/8/layout/list1"/>
    <dgm:cxn modelId="{BBC3B8F5-9F29-4C32-B171-B7A621CA0691}" srcId="{3E7E9289-D015-48D4-865B-D52C08EA3262}" destId="{163A205C-4D6F-4065-81A8-31D4F9593DB5}" srcOrd="0" destOrd="0" parTransId="{2589442C-064D-4780-8218-EEE7ABAC0596}" sibTransId="{36EA4E22-EC00-427C-B2B6-CC6DDEDD34A6}"/>
    <dgm:cxn modelId="{3D84ECF7-21CB-4788-A979-F0DDA66FF81B}" type="presOf" srcId="{163A205C-4D6F-4065-81A8-31D4F9593DB5}" destId="{E72408BA-ACB9-4F68-AE9C-1504824D051B}" srcOrd="0" destOrd="0" presId="urn:microsoft.com/office/officeart/2005/8/layout/list1"/>
    <dgm:cxn modelId="{7A969AFC-BDD1-4A64-B5BC-026A66C6B613}" srcId="{ADA34AA5-88ED-40E3-9744-F7608C859229}" destId="{03620F4F-CD17-4507-AC99-54F9801B46B6}" srcOrd="0" destOrd="0" parTransId="{3631282D-8003-4CFD-9082-5DCA3808BC8E}" sibTransId="{249D079D-61F6-4C9C-B60E-A93365C23B1B}"/>
    <dgm:cxn modelId="{7EE62350-D909-48E8-9269-602206D96813}" type="presParOf" srcId="{ADD3652B-A2C6-410E-A065-CF2D1F4D4114}" destId="{4E0B6151-0A73-4134-918A-F55A0F27D819}" srcOrd="0" destOrd="0" presId="urn:microsoft.com/office/officeart/2005/8/layout/list1"/>
    <dgm:cxn modelId="{45CD67DF-CA96-4F1C-9AC0-37AF03A65757}" type="presParOf" srcId="{4E0B6151-0A73-4134-918A-F55A0F27D819}" destId="{31270035-1512-4ED7-B4CB-251C00280EB5}" srcOrd="0" destOrd="0" presId="urn:microsoft.com/office/officeart/2005/8/layout/list1"/>
    <dgm:cxn modelId="{DDDB8ADC-2578-40C1-AB96-9FA495DD0E04}" type="presParOf" srcId="{4E0B6151-0A73-4134-918A-F55A0F27D819}" destId="{C3E40A2E-4883-4F9E-A450-0E5BC9CB9434}" srcOrd="1" destOrd="0" presId="urn:microsoft.com/office/officeart/2005/8/layout/list1"/>
    <dgm:cxn modelId="{5F0CA8E3-6950-434B-AA7E-F1A7AAEC8395}" type="presParOf" srcId="{ADD3652B-A2C6-410E-A065-CF2D1F4D4114}" destId="{CB8CCBCB-8B57-4158-BC8A-DAC1130C14E0}" srcOrd="1" destOrd="0" presId="urn:microsoft.com/office/officeart/2005/8/layout/list1"/>
    <dgm:cxn modelId="{EAFEB6C7-93E0-412E-9609-B4AB4AB8C92E}" type="presParOf" srcId="{ADD3652B-A2C6-410E-A065-CF2D1F4D4114}" destId="{B4059EE7-C6A6-4733-BEE7-60A161D453E2}" srcOrd="2" destOrd="0" presId="urn:microsoft.com/office/officeart/2005/8/layout/list1"/>
    <dgm:cxn modelId="{D6237A72-29F4-4A7B-9709-2EDCC1EB6588}" type="presParOf" srcId="{ADD3652B-A2C6-410E-A065-CF2D1F4D4114}" destId="{E9E6D90D-2C0D-4A4C-8FC7-67CD7C60B0FF}" srcOrd="3" destOrd="0" presId="urn:microsoft.com/office/officeart/2005/8/layout/list1"/>
    <dgm:cxn modelId="{5F988B87-FABE-42B1-8365-D98B293B3059}" type="presParOf" srcId="{ADD3652B-A2C6-410E-A065-CF2D1F4D4114}" destId="{C2DF63A3-028C-4C04-B394-A585F060EB9C}" srcOrd="4" destOrd="0" presId="urn:microsoft.com/office/officeart/2005/8/layout/list1"/>
    <dgm:cxn modelId="{4A6B8AC7-8B08-4CD9-8368-09B29B6909C9}" type="presParOf" srcId="{C2DF63A3-028C-4C04-B394-A585F060EB9C}" destId="{B10FD62B-81AB-4990-9D1C-6B2367CBA585}" srcOrd="0" destOrd="0" presId="urn:microsoft.com/office/officeart/2005/8/layout/list1"/>
    <dgm:cxn modelId="{B13513F0-0F44-4A4B-963B-2823FBBA2A5E}" type="presParOf" srcId="{C2DF63A3-028C-4C04-B394-A585F060EB9C}" destId="{E1E1A0F5-8838-49D4-9769-77D4B92CEA6C}" srcOrd="1" destOrd="0" presId="urn:microsoft.com/office/officeart/2005/8/layout/list1"/>
    <dgm:cxn modelId="{DC30C962-B63A-49F1-A661-9C9AE9C4B05C}" type="presParOf" srcId="{ADD3652B-A2C6-410E-A065-CF2D1F4D4114}" destId="{991A9C67-6394-4434-8920-6D7863B15C66}" srcOrd="5" destOrd="0" presId="urn:microsoft.com/office/officeart/2005/8/layout/list1"/>
    <dgm:cxn modelId="{340373C7-CE4D-4121-AB3E-8998E1AE1695}" type="presParOf" srcId="{ADD3652B-A2C6-410E-A065-CF2D1F4D4114}" destId="{DDAAFE99-4A68-4838-BB24-09C0C765BB30}" srcOrd="6" destOrd="0" presId="urn:microsoft.com/office/officeart/2005/8/layout/list1"/>
    <dgm:cxn modelId="{62FAB8E2-ECC0-46C9-BBE4-B7CAC1F1B19C}" type="presParOf" srcId="{ADD3652B-A2C6-410E-A065-CF2D1F4D4114}" destId="{50F369D7-1906-4B15-95C3-2BD4BD489A45}" srcOrd="7" destOrd="0" presId="urn:microsoft.com/office/officeart/2005/8/layout/list1"/>
    <dgm:cxn modelId="{E14E4709-65E2-4BB5-9AE4-0A467D42D457}" type="presParOf" srcId="{ADD3652B-A2C6-410E-A065-CF2D1F4D4114}" destId="{3B94DF03-B43E-4C90-954D-514E6EC6D778}" srcOrd="8" destOrd="0" presId="urn:microsoft.com/office/officeart/2005/8/layout/list1"/>
    <dgm:cxn modelId="{E2959DE3-70FD-4BBB-A3B7-13D9A33658B2}" type="presParOf" srcId="{3B94DF03-B43E-4C90-954D-514E6EC6D778}" destId="{56F1D98E-80AE-47AB-9AA3-B866EFF88598}" srcOrd="0" destOrd="0" presId="urn:microsoft.com/office/officeart/2005/8/layout/list1"/>
    <dgm:cxn modelId="{ADD993BA-F40F-4E14-8A62-3094E953015C}" type="presParOf" srcId="{3B94DF03-B43E-4C90-954D-514E6EC6D778}" destId="{41C54CF2-7307-435C-98E7-8F45F3139D1D}" srcOrd="1" destOrd="0" presId="urn:microsoft.com/office/officeart/2005/8/layout/list1"/>
    <dgm:cxn modelId="{D468F529-EF51-4A81-8055-2F9AC749FEC6}" type="presParOf" srcId="{ADD3652B-A2C6-410E-A065-CF2D1F4D4114}" destId="{F4F1E5B9-DB49-4117-95D1-236C63F4C277}" srcOrd="9" destOrd="0" presId="urn:microsoft.com/office/officeart/2005/8/layout/list1"/>
    <dgm:cxn modelId="{DAB2209D-E528-43B0-899D-2BBA09553898}" type="presParOf" srcId="{ADD3652B-A2C6-410E-A065-CF2D1F4D4114}" destId="{4993BBBF-DCBA-4BE0-BBDE-B83069C22F63}" srcOrd="10" destOrd="0" presId="urn:microsoft.com/office/officeart/2005/8/layout/list1"/>
    <dgm:cxn modelId="{1508F208-19D1-4E2A-BFE2-051449DAACB9}" type="presParOf" srcId="{ADD3652B-A2C6-410E-A065-CF2D1F4D4114}" destId="{AB58A562-AF58-4284-A5EA-5D714B1AED35}" srcOrd="11" destOrd="0" presId="urn:microsoft.com/office/officeart/2005/8/layout/list1"/>
    <dgm:cxn modelId="{18C06941-7DAE-46BA-8F24-32D5E0740597}" type="presParOf" srcId="{ADD3652B-A2C6-410E-A065-CF2D1F4D4114}" destId="{2C324679-5364-4039-85D7-D411959CCBA1}" srcOrd="12" destOrd="0" presId="urn:microsoft.com/office/officeart/2005/8/layout/list1"/>
    <dgm:cxn modelId="{4B83C819-8293-42B8-ABAA-942C0F395807}" type="presParOf" srcId="{2C324679-5364-4039-85D7-D411959CCBA1}" destId="{14B6AD8F-9761-46BC-8D8B-3734D44D8379}" srcOrd="0" destOrd="0" presId="urn:microsoft.com/office/officeart/2005/8/layout/list1"/>
    <dgm:cxn modelId="{992CB9A6-5936-4645-BABC-7E18C2F97591}" type="presParOf" srcId="{2C324679-5364-4039-85D7-D411959CCBA1}" destId="{D7ACC39C-B086-472C-8BBB-7BDBD67E9F1D}" srcOrd="1" destOrd="0" presId="urn:microsoft.com/office/officeart/2005/8/layout/list1"/>
    <dgm:cxn modelId="{53D25917-BB5E-4A89-BF80-2AB084C909E6}" type="presParOf" srcId="{ADD3652B-A2C6-410E-A065-CF2D1F4D4114}" destId="{7F6BA302-B289-4F11-A409-0960F45ACCFC}" srcOrd="13" destOrd="0" presId="urn:microsoft.com/office/officeart/2005/8/layout/list1"/>
    <dgm:cxn modelId="{B8F925DB-0414-42E6-A42F-6BC9AF8F095D}" type="presParOf" srcId="{ADD3652B-A2C6-410E-A065-CF2D1F4D4114}" destId="{E72408BA-ACB9-4F68-AE9C-1504824D051B}" srcOrd="14" destOrd="0" presId="urn:microsoft.com/office/officeart/2005/8/layout/list1"/>
    <dgm:cxn modelId="{B48B2EEC-5515-4AAD-B184-0FA307DE3630}" type="presParOf" srcId="{ADD3652B-A2C6-410E-A065-CF2D1F4D4114}" destId="{11003E9C-9285-4DD8-9FF7-AE96598B3A6A}" srcOrd="15" destOrd="0" presId="urn:microsoft.com/office/officeart/2005/8/layout/list1"/>
    <dgm:cxn modelId="{C9E4209D-5DE4-446B-9A2B-B94190ABA3F3}" type="presParOf" srcId="{ADD3652B-A2C6-410E-A065-CF2D1F4D4114}" destId="{079EB26A-98BA-4A4E-AD2D-C89FF74F464E}" srcOrd="16" destOrd="0" presId="urn:microsoft.com/office/officeart/2005/8/layout/list1"/>
    <dgm:cxn modelId="{A49F628F-1A56-4EEB-A1E4-A8C4F0E3EB46}" type="presParOf" srcId="{079EB26A-98BA-4A4E-AD2D-C89FF74F464E}" destId="{4D627D67-CA75-48E3-A005-6AC7E0CF2EAD}" srcOrd="0" destOrd="0" presId="urn:microsoft.com/office/officeart/2005/8/layout/list1"/>
    <dgm:cxn modelId="{CD785C40-1999-4399-B154-59E57E11BBE5}" type="presParOf" srcId="{079EB26A-98BA-4A4E-AD2D-C89FF74F464E}" destId="{41152935-5200-447A-944D-101C96645230}" srcOrd="1" destOrd="0" presId="urn:microsoft.com/office/officeart/2005/8/layout/list1"/>
    <dgm:cxn modelId="{7DEFD318-4520-434A-AFF2-D31E9AC8D489}" type="presParOf" srcId="{ADD3652B-A2C6-410E-A065-CF2D1F4D4114}" destId="{336C8969-6479-4FDF-9148-9D4B15631834}" srcOrd="17" destOrd="0" presId="urn:microsoft.com/office/officeart/2005/8/layout/list1"/>
    <dgm:cxn modelId="{6D93FDEA-FFD8-468C-A686-46B4851DD15D}" type="presParOf" srcId="{ADD3652B-A2C6-410E-A065-CF2D1F4D4114}" destId="{E4BDCFDA-74D5-4D4C-8578-C11B7E889684}"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2C8B4-0A1A-4016-BB7B-210437E2B26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9181776E-4293-43E3-B35F-127C97DD457D}">
      <dgm:prSet/>
      <dgm:spPr/>
      <dgm:t>
        <a:bodyPr/>
        <a:lstStyle/>
        <a:p>
          <a:r>
            <a:rPr lang="cs-CZ" b="0" i="0" baseline="0"/>
            <a:t>Curative treatment </a:t>
          </a:r>
          <a:endParaRPr lang="en-US"/>
        </a:p>
      </dgm:t>
    </dgm:pt>
    <dgm:pt modelId="{9F0151C7-BCA9-40A0-AEAB-2E1B56A8541A}" type="parTrans" cxnId="{BF9A7A21-2DB8-4889-AC83-8B57B538C7FB}">
      <dgm:prSet/>
      <dgm:spPr/>
      <dgm:t>
        <a:bodyPr/>
        <a:lstStyle/>
        <a:p>
          <a:endParaRPr lang="en-US"/>
        </a:p>
      </dgm:t>
    </dgm:pt>
    <dgm:pt modelId="{27BCCBBC-DE57-4506-9FD1-1E4A3E0A524F}" type="sibTrans" cxnId="{BF9A7A21-2DB8-4889-AC83-8B57B538C7FB}">
      <dgm:prSet/>
      <dgm:spPr/>
      <dgm:t>
        <a:bodyPr/>
        <a:lstStyle/>
        <a:p>
          <a:endParaRPr lang="en-US"/>
        </a:p>
      </dgm:t>
    </dgm:pt>
    <dgm:pt modelId="{97E3CAFB-9A76-4C4E-BD36-03FFE410C041}">
      <dgm:prSet/>
      <dgm:spPr/>
      <dgm:t>
        <a:bodyPr/>
        <a:lstStyle/>
        <a:p>
          <a:r>
            <a:rPr lang="cs-CZ" b="0" i="0" baseline="0"/>
            <a:t>treatment to destroy the cancer.</a:t>
          </a:r>
          <a:endParaRPr lang="en-US"/>
        </a:p>
      </dgm:t>
    </dgm:pt>
    <dgm:pt modelId="{68B15F3A-9DE1-4BDE-BFE0-28BC4AB7F854}" type="parTrans" cxnId="{4CBD1AEC-15CC-426C-9262-BE0ADF77EBA1}">
      <dgm:prSet/>
      <dgm:spPr/>
      <dgm:t>
        <a:bodyPr/>
        <a:lstStyle/>
        <a:p>
          <a:endParaRPr lang="en-US"/>
        </a:p>
      </dgm:t>
    </dgm:pt>
    <dgm:pt modelId="{D4C9A277-8511-4559-B2E3-D4CD99F40670}" type="sibTrans" cxnId="{4CBD1AEC-15CC-426C-9262-BE0ADF77EBA1}">
      <dgm:prSet/>
      <dgm:spPr/>
      <dgm:t>
        <a:bodyPr/>
        <a:lstStyle/>
        <a:p>
          <a:endParaRPr lang="en-US"/>
        </a:p>
      </dgm:t>
    </dgm:pt>
    <dgm:pt modelId="{1D063084-7773-46AC-A9E2-83A7DB081CA0}">
      <dgm:prSet/>
      <dgm:spPr/>
      <dgm:t>
        <a:bodyPr/>
        <a:lstStyle/>
        <a:p>
          <a:r>
            <a:rPr lang="cs-CZ" b="0" i="0" baseline="0"/>
            <a:t>Palliative treatment </a:t>
          </a:r>
          <a:endParaRPr lang="en-US"/>
        </a:p>
      </dgm:t>
    </dgm:pt>
    <dgm:pt modelId="{9378B7E7-F347-4C41-BFD0-BF91C1CD15D8}" type="parTrans" cxnId="{98200616-B88F-4CB2-90C5-C019CF943B4B}">
      <dgm:prSet/>
      <dgm:spPr/>
      <dgm:t>
        <a:bodyPr/>
        <a:lstStyle/>
        <a:p>
          <a:endParaRPr lang="en-US"/>
        </a:p>
      </dgm:t>
    </dgm:pt>
    <dgm:pt modelId="{9CFCC432-AC1A-4E9D-BEA3-AB3EBA88D86F}" type="sibTrans" cxnId="{98200616-B88F-4CB2-90C5-C019CF943B4B}">
      <dgm:prSet/>
      <dgm:spPr/>
      <dgm:t>
        <a:bodyPr/>
        <a:lstStyle/>
        <a:p>
          <a:endParaRPr lang="en-US"/>
        </a:p>
      </dgm:t>
    </dgm:pt>
    <dgm:pt modelId="{3B6E7624-9120-4F0D-925C-DF1F8EB9042D}">
      <dgm:prSet/>
      <dgm:spPr/>
      <dgm:t>
        <a:bodyPr/>
        <a:lstStyle/>
        <a:p>
          <a:r>
            <a:rPr lang="cs-CZ" b="0" i="0" baseline="0"/>
            <a:t>treatment which relieves the symptoms and pain.</a:t>
          </a:r>
          <a:endParaRPr lang="en-US"/>
        </a:p>
      </dgm:t>
    </dgm:pt>
    <dgm:pt modelId="{1421EFEF-BE65-4FF4-BF9C-8237E72DF848}" type="parTrans" cxnId="{C663C36D-6E56-49F1-AD61-B92A587781C5}">
      <dgm:prSet/>
      <dgm:spPr/>
      <dgm:t>
        <a:bodyPr/>
        <a:lstStyle/>
        <a:p>
          <a:endParaRPr lang="en-US"/>
        </a:p>
      </dgm:t>
    </dgm:pt>
    <dgm:pt modelId="{480F629B-78E0-471F-B1C3-FD2C2A791BAD}" type="sibTrans" cxnId="{C663C36D-6E56-49F1-AD61-B92A587781C5}">
      <dgm:prSet/>
      <dgm:spPr/>
      <dgm:t>
        <a:bodyPr/>
        <a:lstStyle/>
        <a:p>
          <a:endParaRPr lang="en-US"/>
        </a:p>
      </dgm:t>
    </dgm:pt>
    <dgm:pt modelId="{676DB70A-5311-46EE-9D80-D3BE9F535024}" type="pres">
      <dgm:prSet presAssocID="{3862C8B4-0A1A-4016-BB7B-210437E2B26B}" presName="root" presStyleCnt="0">
        <dgm:presLayoutVars>
          <dgm:dir/>
          <dgm:resizeHandles val="exact"/>
        </dgm:presLayoutVars>
      </dgm:prSet>
      <dgm:spPr/>
    </dgm:pt>
    <dgm:pt modelId="{8520F9B9-D53E-4B9D-AC6F-4B3268DCEF64}" type="pres">
      <dgm:prSet presAssocID="{9181776E-4293-43E3-B35F-127C97DD457D}" presName="compNode" presStyleCnt="0"/>
      <dgm:spPr/>
    </dgm:pt>
    <dgm:pt modelId="{72BE3BB7-BEEF-40F2-854C-C47CD281068C}" type="pres">
      <dgm:prSet presAssocID="{9181776E-4293-43E3-B35F-127C97DD457D}" presName="bgRect" presStyleLbl="bgShp" presStyleIdx="0" presStyleCnt="2"/>
      <dgm:spPr/>
    </dgm:pt>
    <dgm:pt modelId="{9B5971AB-2C98-4D6A-97C3-75A49D1BA2B3}" type="pres">
      <dgm:prSet presAssocID="{9181776E-4293-43E3-B35F-127C97DD457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FA18D33D-4B5D-4E4E-962A-BD0C3B2A1239}" type="pres">
      <dgm:prSet presAssocID="{9181776E-4293-43E3-B35F-127C97DD457D}" presName="spaceRect" presStyleCnt="0"/>
      <dgm:spPr/>
    </dgm:pt>
    <dgm:pt modelId="{B0B8266A-6892-4DB4-BF26-EA03A58EDA7A}" type="pres">
      <dgm:prSet presAssocID="{9181776E-4293-43E3-B35F-127C97DD457D}" presName="parTx" presStyleLbl="revTx" presStyleIdx="0" presStyleCnt="4">
        <dgm:presLayoutVars>
          <dgm:chMax val="0"/>
          <dgm:chPref val="0"/>
        </dgm:presLayoutVars>
      </dgm:prSet>
      <dgm:spPr/>
    </dgm:pt>
    <dgm:pt modelId="{CDE32152-FCBA-45A7-9B2E-E698735B544E}" type="pres">
      <dgm:prSet presAssocID="{9181776E-4293-43E3-B35F-127C97DD457D}" presName="desTx" presStyleLbl="revTx" presStyleIdx="1" presStyleCnt="4">
        <dgm:presLayoutVars/>
      </dgm:prSet>
      <dgm:spPr/>
    </dgm:pt>
    <dgm:pt modelId="{ACAC5F54-6EC2-4051-AA48-3C369AA6495E}" type="pres">
      <dgm:prSet presAssocID="{27BCCBBC-DE57-4506-9FD1-1E4A3E0A524F}" presName="sibTrans" presStyleCnt="0"/>
      <dgm:spPr/>
    </dgm:pt>
    <dgm:pt modelId="{561C1F46-DDD6-4F88-8A19-DAD9F5D3800E}" type="pres">
      <dgm:prSet presAssocID="{1D063084-7773-46AC-A9E2-83A7DB081CA0}" presName="compNode" presStyleCnt="0"/>
      <dgm:spPr/>
    </dgm:pt>
    <dgm:pt modelId="{C0B9AD40-5338-405C-90EA-E84346C3A006}" type="pres">
      <dgm:prSet presAssocID="{1D063084-7773-46AC-A9E2-83A7DB081CA0}" presName="bgRect" presStyleLbl="bgShp" presStyleIdx="1" presStyleCnt="2"/>
      <dgm:spPr/>
    </dgm:pt>
    <dgm:pt modelId="{FFE68665-0E57-4EBE-AE7B-A583C30F6F83}" type="pres">
      <dgm:prSet presAssocID="{1D063084-7773-46AC-A9E2-83A7DB081CA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DDB1B4E1-176E-459E-99E9-8B2E73CFBDDE}" type="pres">
      <dgm:prSet presAssocID="{1D063084-7773-46AC-A9E2-83A7DB081CA0}" presName="spaceRect" presStyleCnt="0"/>
      <dgm:spPr/>
    </dgm:pt>
    <dgm:pt modelId="{1E7AB721-3AC6-49A7-9546-566DB88AE1F2}" type="pres">
      <dgm:prSet presAssocID="{1D063084-7773-46AC-A9E2-83A7DB081CA0}" presName="parTx" presStyleLbl="revTx" presStyleIdx="2" presStyleCnt="4">
        <dgm:presLayoutVars>
          <dgm:chMax val="0"/>
          <dgm:chPref val="0"/>
        </dgm:presLayoutVars>
      </dgm:prSet>
      <dgm:spPr/>
    </dgm:pt>
    <dgm:pt modelId="{DDF94881-1CD2-43BE-8376-58E9BD438D03}" type="pres">
      <dgm:prSet presAssocID="{1D063084-7773-46AC-A9E2-83A7DB081CA0}" presName="desTx" presStyleLbl="revTx" presStyleIdx="3" presStyleCnt="4">
        <dgm:presLayoutVars/>
      </dgm:prSet>
      <dgm:spPr/>
    </dgm:pt>
  </dgm:ptLst>
  <dgm:cxnLst>
    <dgm:cxn modelId="{527D5508-D749-4519-9386-10EF47873142}" type="presOf" srcId="{3862C8B4-0A1A-4016-BB7B-210437E2B26B}" destId="{676DB70A-5311-46EE-9D80-D3BE9F535024}" srcOrd="0" destOrd="0" presId="urn:microsoft.com/office/officeart/2018/2/layout/IconVerticalSolidList"/>
    <dgm:cxn modelId="{98200616-B88F-4CB2-90C5-C019CF943B4B}" srcId="{3862C8B4-0A1A-4016-BB7B-210437E2B26B}" destId="{1D063084-7773-46AC-A9E2-83A7DB081CA0}" srcOrd="1" destOrd="0" parTransId="{9378B7E7-F347-4C41-BFD0-BF91C1CD15D8}" sibTransId="{9CFCC432-AC1A-4E9D-BEA3-AB3EBA88D86F}"/>
    <dgm:cxn modelId="{55EC481A-B7BD-4936-AED0-505686D2BD82}" type="presOf" srcId="{97E3CAFB-9A76-4C4E-BD36-03FFE410C041}" destId="{CDE32152-FCBA-45A7-9B2E-E698735B544E}" srcOrd="0" destOrd="0" presId="urn:microsoft.com/office/officeart/2018/2/layout/IconVerticalSolidList"/>
    <dgm:cxn modelId="{BF9A7A21-2DB8-4889-AC83-8B57B538C7FB}" srcId="{3862C8B4-0A1A-4016-BB7B-210437E2B26B}" destId="{9181776E-4293-43E3-B35F-127C97DD457D}" srcOrd="0" destOrd="0" parTransId="{9F0151C7-BCA9-40A0-AEAB-2E1B56A8541A}" sibTransId="{27BCCBBC-DE57-4506-9FD1-1E4A3E0A524F}"/>
    <dgm:cxn modelId="{C663C36D-6E56-49F1-AD61-B92A587781C5}" srcId="{1D063084-7773-46AC-A9E2-83A7DB081CA0}" destId="{3B6E7624-9120-4F0D-925C-DF1F8EB9042D}" srcOrd="0" destOrd="0" parTransId="{1421EFEF-BE65-4FF4-BF9C-8237E72DF848}" sibTransId="{480F629B-78E0-471F-B1C3-FD2C2A791BAD}"/>
    <dgm:cxn modelId="{C6316097-3D11-4F6D-BAAE-DA3E2439A09C}" type="presOf" srcId="{3B6E7624-9120-4F0D-925C-DF1F8EB9042D}" destId="{DDF94881-1CD2-43BE-8376-58E9BD438D03}" srcOrd="0" destOrd="0" presId="urn:microsoft.com/office/officeart/2018/2/layout/IconVerticalSolidList"/>
    <dgm:cxn modelId="{7DC4B9CE-DB5B-4393-9C1E-63990AB6F1F5}" type="presOf" srcId="{1D063084-7773-46AC-A9E2-83A7DB081CA0}" destId="{1E7AB721-3AC6-49A7-9546-566DB88AE1F2}" srcOrd="0" destOrd="0" presId="urn:microsoft.com/office/officeart/2018/2/layout/IconVerticalSolidList"/>
    <dgm:cxn modelId="{4CBD1AEC-15CC-426C-9262-BE0ADF77EBA1}" srcId="{9181776E-4293-43E3-B35F-127C97DD457D}" destId="{97E3CAFB-9A76-4C4E-BD36-03FFE410C041}" srcOrd="0" destOrd="0" parTransId="{68B15F3A-9DE1-4BDE-BFE0-28BC4AB7F854}" sibTransId="{D4C9A277-8511-4559-B2E3-D4CD99F40670}"/>
    <dgm:cxn modelId="{61DDE7F4-7322-49BF-B2A0-7563C2A2CA8C}" type="presOf" srcId="{9181776E-4293-43E3-B35F-127C97DD457D}" destId="{B0B8266A-6892-4DB4-BF26-EA03A58EDA7A}" srcOrd="0" destOrd="0" presId="urn:microsoft.com/office/officeart/2018/2/layout/IconVerticalSolidList"/>
    <dgm:cxn modelId="{A69D9D18-CDB4-4524-AADF-C9C0F84396D9}" type="presParOf" srcId="{676DB70A-5311-46EE-9D80-D3BE9F535024}" destId="{8520F9B9-D53E-4B9D-AC6F-4B3268DCEF64}" srcOrd="0" destOrd="0" presId="urn:microsoft.com/office/officeart/2018/2/layout/IconVerticalSolidList"/>
    <dgm:cxn modelId="{71739F41-0209-41C9-AA94-53549FE4A70B}" type="presParOf" srcId="{8520F9B9-D53E-4B9D-AC6F-4B3268DCEF64}" destId="{72BE3BB7-BEEF-40F2-854C-C47CD281068C}" srcOrd="0" destOrd="0" presId="urn:microsoft.com/office/officeart/2018/2/layout/IconVerticalSolidList"/>
    <dgm:cxn modelId="{4AE2B0FD-5EA8-4907-8BE9-875AE97DCF35}" type="presParOf" srcId="{8520F9B9-D53E-4B9D-AC6F-4B3268DCEF64}" destId="{9B5971AB-2C98-4D6A-97C3-75A49D1BA2B3}" srcOrd="1" destOrd="0" presId="urn:microsoft.com/office/officeart/2018/2/layout/IconVerticalSolidList"/>
    <dgm:cxn modelId="{27D47B32-9475-4F0B-9890-2224DAEB457D}" type="presParOf" srcId="{8520F9B9-D53E-4B9D-AC6F-4B3268DCEF64}" destId="{FA18D33D-4B5D-4E4E-962A-BD0C3B2A1239}" srcOrd="2" destOrd="0" presId="urn:microsoft.com/office/officeart/2018/2/layout/IconVerticalSolidList"/>
    <dgm:cxn modelId="{CD897A37-6CE9-4BCF-ABE9-BF594506248B}" type="presParOf" srcId="{8520F9B9-D53E-4B9D-AC6F-4B3268DCEF64}" destId="{B0B8266A-6892-4DB4-BF26-EA03A58EDA7A}" srcOrd="3" destOrd="0" presId="urn:microsoft.com/office/officeart/2018/2/layout/IconVerticalSolidList"/>
    <dgm:cxn modelId="{820332BF-4BB2-4A38-BD06-3191FCA8CFF1}" type="presParOf" srcId="{8520F9B9-D53E-4B9D-AC6F-4B3268DCEF64}" destId="{CDE32152-FCBA-45A7-9B2E-E698735B544E}" srcOrd="4" destOrd="0" presId="urn:microsoft.com/office/officeart/2018/2/layout/IconVerticalSolidList"/>
    <dgm:cxn modelId="{4F11A96F-D5AF-4E61-97D2-1F8E5A2D4D5F}" type="presParOf" srcId="{676DB70A-5311-46EE-9D80-D3BE9F535024}" destId="{ACAC5F54-6EC2-4051-AA48-3C369AA6495E}" srcOrd="1" destOrd="0" presId="urn:microsoft.com/office/officeart/2018/2/layout/IconVerticalSolidList"/>
    <dgm:cxn modelId="{D5D4D144-6F9F-4F01-A454-AEAFB9F16D6C}" type="presParOf" srcId="{676DB70A-5311-46EE-9D80-D3BE9F535024}" destId="{561C1F46-DDD6-4F88-8A19-DAD9F5D3800E}" srcOrd="2" destOrd="0" presId="urn:microsoft.com/office/officeart/2018/2/layout/IconVerticalSolidList"/>
    <dgm:cxn modelId="{C0280598-B6AE-4E7F-AD90-375B248D82D4}" type="presParOf" srcId="{561C1F46-DDD6-4F88-8A19-DAD9F5D3800E}" destId="{C0B9AD40-5338-405C-90EA-E84346C3A006}" srcOrd="0" destOrd="0" presId="urn:microsoft.com/office/officeart/2018/2/layout/IconVerticalSolidList"/>
    <dgm:cxn modelId="{24F78684-BA7D-46F1-B178-09505495D15A}" type="presParOf" srcId="{561C1F46-DDD6-4F88-8A19-DAD9F5D3800E}" destId="{FFE68665-0E57-4EBE-AE7B-A583C30F6F83}" srcOrd="1" destOrd="0" presId="urn:microsoft.com/office/officeart/2018/2/layout/IconVerticalSolidList"/>
    <dgm:cxn modelId="{324DDEF9-AE08-4787-B847-0BDA870193BD}" type="presParOf" srcId="{561C1F46-DDD6-4F88-8A19-DAD9F5D3800E}" destId="{DDB1B4E1-176E-459E-99E9-8B2E73CFBDDE}" srcOrd="2" destOrd="0" presId="urn:microsoft.com/office/officeart/2018/2/layout/IconVerticalSolidList"/>
    <dgm:cxn modelId="{135F2481-5BF8-4FC9-A8E7-E5E433535F12}" type="presParOf" srcId="{561C1F46-DDD6-4F88-8A19-DAD9F5D3800E}" destId="{1E7AB721-3AC6-49A7-9546-566DB88AE1F2}" srcOrd="3" destOrd="0" presId="urn:microsoft.com/office/officeart/2018/2/layout/IconVerticalSolidList"/>
    <dgm:cxn modelId="{42FA3C83-7EF3-4D1C-A644-843AB1DCEDF0}" type="presParOf" srcId="{561C1F46-DDD6-4F88-8A19-DAD9F5D3800E}" destId="{DDF94881-1CD2-43BE-8376-58E9BD438D0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59EE7-C6A6-4733-BEE7-60A161D453E2}">
      <dsp:nvSpPr>
        <dsp:cNvPr id="0" name=""/>
        <dsp:cNvSpPr/>
      </dsp:nvSpPr>
      <dsp:spPr>
        <a:xfrm>
          <a:off x="0" y="306537"/>
          <a:ext cx="6422901" cy="5953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8488" tIns="291592" rIns="498488" bIns="99568" numCol="1" spcCol="1270" anchor="t" anchorCtr="0">
          <a:noAutofit/>
        </a:bodyPr>
        <a:lstStyle/>
        <a:p>
          <a:pPr marL="114300" lvl="1" indent="-114300" algn="l" defTabSz="622300">
            <a:lnSpc>
              <a:spcPct val="90000"/>
            </a:lnSpc>
            <a:spcBef>
              <a:spcPct val="0"/>
            </a:spcBef>
            <a:spcAft>
              <a:spcPct val="15000"/>
            </a:spcAft>
            <a:buChar char="•"/>
          </a:pPr>
          <a:r>
            <a:rPr lang="cs-CZ" sz="1400" b="0" i="0" kern="1200" baseline="0"/>
            <a:t>Not spreading, usually a more mild disease. </a:t>
          </a:r>
          <a:endParaRPr lang="en-US" sz="1400" kern="1200"/>
        </a:p>
      </dsp:txBody>
      <dsp:txXfrm>
        <a:off x="0" y="306537"/>
        <a:ext cx="6422901" cy="595350"/>
      </dsp:txXfrm>
    </dsp:sp>
    <dsp:sp modelId="{C3E40A2E-4883-4F9E-A450-0E5BC9CB9434}">
      <dsp:nvSpPr>
        <dsp:cNvPr id="0" name=""/>
        <dsp:cNvSpPr/>
      </dsp:nvSpPr>
      <dsp:spPr>
        <a:xfrm>
          <a:off x="321145" y="99897"/>
          <a:ext cx="4496030"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939" tIns="0" rIns="169939" bIns="0" numCol="1" spcCol="1270" anchor="ctr" anchorCtr="0">
          <a:noAutofit/>
        </a:bodyPr>
        <a:lstStyle/>
        <a:p>
          <a:pPr marL="0" lvl="0" indent="0" algn="l" defTabSz="622300">
            <a:lnSpc>
              <a:spcPct val="90000"/>
            </a:lnSpc>
            <a:spcBef>
              <a:spcPct val="0"/>
            </a:spcBef>
            <a:spcAft>
              <a:spcPct val="35000"/>
            </a:spcAft>
            <a:buNone/>
          </a:pPr>
          <a:r>
            <a:rPr lang="cs-CZ" sz="1400" b="1" i="0" kern="1200" baseline="0"/>
            <a:t>Benign</a:t>
          </a:r>
          <a:r>
            <a:rPr lang="cs-CZ" sz="1400" b="0" i="0" kern="1200" baseline="0"/>
            <a:t> </a:t>
          </a:r>
          <a:endParaRPr lang="en-US" sz="1400" kern="1200"/>
        </a:p>
      </dsp:txBody>
      <dsp:txXfrm>
        <a:off x="341320" y="120072"/>
        <a:ext cx="4455680" cy="372930"/>
      </dsp:txXfrm>
    </dsp:sp>
    <dsp:sp modelId="{DDAAFE99-4A68-4838-BB24-09C0C765BB30}">
      <dsp:nvSpPr>
        <dsp:cNvPr id="0" name=""/>
        <dsp:cNvSpPr/>
      </dsp:nvSpPr>
      <dsp:spPr>
        <a:xfrm>
          <a:off x="0" y="1184127"/>
          <a:ext cx="6422901" cy="5953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8488" tIns="291592" rIns="498488" bIns="99568" numCol="1" spcCol="1270" anchor="t" anchorCtr="0">
          <a:noAutofit/>
        </a:bodyPr>
        <a:lstStyle/>
        <a:p>
          <a:pPr marL="114300" lvl="1" indent="-114300" algn="l" defTabSz="622300">
            <a:lnSpc>
              <a:spcPct val="90000"/>
            </a:lnSpc>
            <a:spcBef>
              <a:spcPct val="0"/>
            </a:spcBef>
            <a:spcAft>
              <a:spcPct val="15000"/>
            </a:spcAft>
            <a:buChar char="•"/>
          </a:pPr>
          <a:r>
            <a:rPr lang="cs-CZ" sz="1400" b="0" i="0" kern="1200" baseline="0"/>
            <a:t>Cancerous, where the tumour grows uncontrollably and may spread. </a:t>
          </a:r>
          <a:endParaRPr lang="en-US" sz="1400" kern="1200"/>
        </a:p>
      </dsp:txBody>
      <dsp:txXfrm>
        <a:off x="0" y="1184127"/>
        <a:ext cx="6422901" cy="595350"/>
      </dsp:txXfrm>
    </dsp:sp>
    <dsp:sp modelId="{E1E1A0F5-8838-49D4-9769-77D4B92CEA6C}">
      <dsp:nvSpPr>
        <dsp:cNvPr id="0" name=""/>
        <dsp:cNvSpPr/>
      </dsp:nvSpPr>
      <dsp:spPr>
        <a:xfrm>
          <a:off x="321145" y="977487"/>
          <a:ext cx="4496030"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939" tIns="0" rIns="169939" bIns="0" numCol="1" spcCol="1270" anchor="ctr" anchorCtr="0">
          <a:noAutofit/>
        </a:bodyPr>
        <a:lstStyle/>
        <a:p>
          <a:pPr marL="0" lvl="0" indent="0" algn="l" defTabSz="622300">
            <a:lnSpc>
              <a:spcPct val="90000"/>
            </a:lnSpc>
            <a:spcBef>
              <a:spcPct val="0"/>
            </a:spcBef>
            <a:spcAft>
              <a:spcPct val="35000"/>
            </a:spcAft>
            <a:buNone/>
          </a:pPr>
          <a:r>
            <a:rPr lang="cs-CZ" sz="1400" b="1" i="0" kern="1200" baseline="0"/>
            <a:t>Malignant </a:t>
          </a:r>
          <a:endParaRPr lang="en-US" sz="1400" kern="1200"/>
        </a:p>
      </dsp:txBody>
      <dsp:txXfrm>
        <a:off x="341320" y="997662"/>
        <a:ext cx="4455680" cy="372930"/>
      </dsp:txXfrm>
    </dsp:sp>
    <dsp:sp modelId="{4993BBBF-DCBA-4BE0-BBDE-B83069C22F63}">
      <dsp:nvSpPr>
        <dsp:cNvPr id="0" name=""/>
        <dsp:cNvSpPr/>
      </dsp:nvSpPr>
      <dsp:spPr>
        <a:xfrm>
          <a:off x="0" y="2061717"/>
          <a:ext cx="6422901" cy="352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C54CF2-7307-435C-98E7-8F45F3139D1D}">
      <dsp:nvSpPr>
        <dsp:cNvPr id="0" name=""/>
        <dsp:cNvSpPr/>
      </dsp:nvSpPr>
      <dsp:spPr>
        <a:xfrm>
          <a:off x="321145" y="1855077"/>
          <a:ext cx="4496030" cy="413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939" tIns="0" rIns="169939" bIns="0" numCol="1" spcCol="1270" anchor="ctr" anchorCtr="0">
          <a:noAutofit/>
        </a:bodyPr>
        <a:lstStyle/>
        <a:p>
          <a:pPr marL="0" lvl="0" indent="0" algn="l" defTabSz="622300">
            <a:lnSpc>
              <a:spcPct val="90000"/>
            </a:lnSpc>
            <a:spcBef>
              <a:spcPct val="0"/>
            </a:spcBef>
            <a:spcAft>
              <a:spcPct val="35000"/>
            </a:spcAft>
            <a:buNone/>
          </a:pPr>
          <a:r>
            <a:rPr lang="cs-CZ" sz="1400" b="0" i="0" kern="1200" baseline="0"/>
            <a:t>In-situ / Invasive</a:t>
          </a:r>
          <a:endParaRPr lang="en-US" sz="1400" kern="1200"/>
        </a:p>
      </dsp:txBody>
      <dsp:txXfrm>
        <a:off x="341320" y="1875252"/>
        <a:ext cx="4455680" cy="372930"/>
      </dsp:txXfrm>
    </dsp:sp>
    <dsp:sp modelId="{E72408BA-ACB9-4F68-AE9C-1504824D051B}">
      <dsp:nvSpPr>
        <dsp:cNvPr id="0" name=""/>
        <dsp:cNvSpPr/>
      </dsp:nvSpPr>
      <dsp:spPr>
        <a:xfrm>
          <a:off x="0" y="2696757"/>
          <a:ext cx="6422901" cy="793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8488" tIns="291592" rIns="498488" bIns="99568" numCol="1" spcCol="1270" anchor="t" anchorCtr="0">
          <a:noAutofit/>
        </a:bodyPr>
        <a:lstStyle/>
        <a:p>
          <a:pPr marL="114300" lvl="1" indent="-114300" algn="l" defTabSz="622300">
            <a:lnSpc>
              <a:spcPct val="90000"/>
            </a:lnSpc>
            <a:spcBef>
              <a:spcPct val="0"/>
            </a:spcBef>
            <a:spcAft>
              <a:spcPct val="15000"/>
            </a:spcAft>
            <a:buChar char="•"/>
          </a:pPr>
          <a:r>
            <a:rPr lang="cs-CZ" sz="1400" b="0" i="0" kern="1200" baseline="0"/>
            <a:t>A tumour restricted to a single site. Circular. Stenotic(bowel obstriction, joundice)</a:t>
          </a:r>
          <a:endParaRPr lang="en-US" sz="1400" kern="1200"/>
        </a:p>
      </dsp:txBody>
      <dsp:txXfrm>
        <a:off x="0" y="2696757"/>
        <a:ext cx="6422901" cy="793800"/>
      </dsp:txXfrm>
    </dsp:sp>
    <dsp:sp modelId="{D7ACC39C-B086-472C-8BBB-7BDBD67E9F1D}">
      <dsp:nvSpPr>
        <dsp:cNvPr id="0" name=""/>
        <dsp:cNvSpPr/>
      </dsp:nvSpPr>
      <dsp:spPr>
        <a:xfrm>
          <a:off x="321145" y="2490117"/>
          <a:ext cx="4496030" cy="413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939" tIns="0" rIns="169939" bIns="0" numCol="1" spcCol="1270" anchor="ctr" anchorCtr="0">
          <a:noAutofit/>
        </a:bodyPr>
        <a:lstStyle/>
        <a:p>
          <a:pPr marL="0" lvl="0" indent="0" algn="l" defTabSz="622300">
            <a:lnSpc>
              <a:spcPct val="90000"/>
            </a:lnSpc>
            <a:spcBef>
              <a:spcPct val="0"/>
            </a:spcBef>
            <a:spcAft>
              <a:spcPct val="35000"/>
            </a:spcAft>
            <a:buNone/>
          </a:pPr>
          <a:r>
            <a:rPr lang="cs-CZ" sz="1400" b="1" i="0" kern="1200" baseline="0"/>
            <a:t>Localised</a:t>
          </a:r>
          <a:r>
            <a:rPr lang="cs-CZ" sz="1400" b="0" i="0" kern="1200" baseline="0"/>
            <a:t> </a:t>
          </a:r>
          <a:endParaRPr lang="en-US" sz="1400" kern="1200"/>
        </a:p>
      </dsp:txBody>
      <dsp:txXfrm>
        <a:off x="341320" y="2510292"/>
        <a:ext cx="4455680" cy="372930"/>
      </dsp:txXfrm>
    </dsp:sp>
    <dsp:sp modelId="{E4BDCFDA-74D5-4D4C-8578-C11B7E889684}">
      <dsp:nvSpPr>
        <dsp:cNvPr id="0" name=""/>
        <dsp:cNvSpPr/>
      </dsp:nvSpPr>
      <dsp:spPr>
        <a:xfrm>
          <a:off x="0" y="3772797"/>
          <a:ext cx="6422901" cy="12127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8488" tIns="291592" rIns="498488" bIns="99568" numCol="1" spcCol="1270" anchor="t" anchorCtr="0">
          <a:noAutofit/>
        </a:bodyPr>
        <a:lstStyle/>
        <a:p>
          <a:pPr marL="114300" lvl="1" indent="-114300" algn="l" defTabSz="622300">
            <a:lnSpc>
              <a:spcPct val="90000"/>
            </a:lnSpc>
            <a:spcBef>
              <a:spcPct val="0"/>
            </a:spcBef>
            <a:spcAft>
              <a:spcPct val="15000"/>
            </a:spcAft>
            <a:buChar char="•"/>
          </a:pPr>
          <a:r>
            <a:rPr lang="cs-CZ" sz="1400" b="0" i="0" kern="1200" baseline="0"/>
            <a:t>Where the tumour has spread to other parts of the body beyond the </a:t>
          </a:r>
          <a:r>
            <a:rPr lang="cs-CZ" sz="1400" b="1" i="0" kern="1200" baseline="0"/>
            <a:t>primary</a:t>
          </a:r>
          <a:r>
            <a:rPr lang="cs-CZ" sz="1400" b="0" i="0" kern="1200" baseline="0"/>
            <a:t> site. </a:t>
          </a:r>
          <a:endParaRPr lang="en-US" sz="1400" kern="1200"/>
        </a:p>
        <a:p>
          <a:pPr marL="114300" lvl="1" indent="-114300" algn="l" defTabSz="622300">
            <a:lnSpc>
              <a:spcPct val="90000"/>
            </a:lnSpc>
            <a:spcBef>
              <a:spcPct val="0"/>
            </a:spcBef>
            <a:spcAft>
              <a:spcPct val="15000"/>
            </a:spcAft>
            <a:buChar char="•"/>
          </a:pPr>
          <a:r>
            <a:rPr lang="cs-CZ" sz="1400" b="0" i="0" kern="1200" baseline="0"/>
            <a:t>Metastatic sites (secondaries) my be regional or distant from the original tumour. </a:t>
          </a:r>
          <a:endParaRPr lang="en-US" sz="1400" kern="1200"/>
        </a:p>
      </dsp:txBody>
      <dsp:txXfrm>
        <a:off x="0" y="3772797"/>
        <a:ext cx="6422901" cy="1212750"/>
      </dsp:txXfrm>
    </dsp:sp>
    <dsp:sp modelId="{41152935-5200-447A-944D-101C96645230}">
      <dsp:nvSpPr>
        <dsp:cNvPr id="0" name=""/>
        <dsp:cNvSpPr/>
      </dsp:nvSpPr>
      <dsp:spPr>
        <a:xfrm>
          <a:off x="321145" y="3566157"/>
          <a:ext cx="4496030" cy="4132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939" tIns="0" rIns="169939" bIns="0" numCol="1" spcCol="1270" anchor="ctr" anchorCtr="0">
          <a:noAutofit/>
        </a:bodyPr>
        <a:lstStyle/>
        <a:p>
          <a:pPr marL="0" lvl="0" indent="0" algn="l" defTabSz="622300">
            <a:lnSpc>
              <a:spcPct val="90000"/>
            </a:lnSpc>
            <a:spcBef>
              <a:spcPct val="0"/>
            </a:spcBef>
            <a:spcAft>
              <a:spcPct val="35000"/>
            </a:spcAft>
            <a:buNone/>
          </a:pPr>
          <a:r>
            <a:rPr lang="cs-CZ" sz="1400" b="1" i="0" kern="1200" baseline="0"/>
            <a:t>Metastases </a:t>
          </a:r>
          <a:endParaRPr lang="en-US" sz="1400" kern="1200"/>
        </a:p>
      </dsp:txBody>
      <dsp:txXfrm>
        <a:off x="341320" y="3586332"/>
        <a:ext cx="4455680"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E3BB7-BEEF-40F2-854C-C47CD281068C}">
      <dsp:nvSpPr>
        <dsp:cNvPr id="0" name=""/>
        <dsp:cNvSpPr/>
      </dsp:nvSpPr>
      <dsp:spPr>
        <a:xfrm>
          <a:off x="0" y="956381"/>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5971AB-2C98-4D6A-97C3-75A49D1BA2B3}">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B8266A-6892-4DB4-BF26-EA03A58EDA7A}">
      <dsp:nvSpPr>
        <dsp:cNvPr id="0" name=""/>
        <dsp:cNvSpPr/>
      </dsp:nvSpPr>
      <dsp:spPr>
        <a:xfrm>
          <a:off x="2039300" y="956381"/>
          <a:ext cx="2931121"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cs-CZ" sz="2500" b="0" i="0" kern="1200" baseline="0"/>
            <a:t>Curative treatment </a:t>
          </a:r>
          <a:endParaRPr lang="en-US" sz="2500" kern="1200"/>
        </a:p>
      </dsp:txBody>
      <dsp:txXfrm>
        <a:off x="2039300" y="956381"/>
        <a:ext cx="2931121" cy="1765627"/>
      </dsp:txXfrm>
    </dsp:sp>
    <dsp:sp modelId="{CDE32152-FCBA-45A7-9B2E-E698735B544E}">
      <dsp:nvSpPr>
        <dsp:cNvPr id="0" name=""/>
        <dsp:cNvSpPr/>
      </dsp:nvSpPr>
      <dsp:spPr>
        <a:xfrm>
          <a:off x="4970421" y="956381"/>
          <a:ext cx="1543182"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800100">
            <a:lnSpc>
              <a:spcPct val="90000"/>
            </a:lnSpc>
            <a:spcBef>
              <a:spcPct val="0"/>
            </a:spcBef>
            <a:spcAft>
              <a:spcPct val="35000"/>
            </a:spcAft>
            <a:buNone/>
          </a:pPr>
          <a:r>
            <a:rPr lang="cs-CZ" sz="1800" b="0" i="0" kern="1200" baseline="0"/>
            <a:t>treatment to destroy the cancer.</a:t>
          </a:r>
          <a:endParaRPr lang="en-US" sz="1800" kern="1200"/>
        </a:p>
      </dsp:txBody>
      <dsp:txXfrm>
        <a:off x="4970421" y="956381"/>
        <a:ext cx="1543182" cy="1765627"/>
      </dsp:txXfrm>
    </dsp:sp>
    <dsp:sp modelId="{C0B9AD40-5338-405C-90EA-E84346C3A006}">
      <dsp:nvSpPr>
        <dsp:cNvPr id="0" name=""/>
        <dsp:cNvSpPr/>
      </dsp:nvSpPr>
      <dsp:spPr>
        <a:xfrm>
          <a:off x="0" y="3163416"/>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E68665-0E57-4EBE-AE7B-A583C30F6F83}">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7AB721-3AC6-49A7-9546-566DB88AE1F2}">
      <dsp:nvSpPr>
        <dsp:cNvPr id="0" name=""/>
        <dsp:cNvSpPr/>
      </dsp:nvSpPr>
      <dsp:spPr>
        <a:xfrm>
          <a:off x="2039300" y="3163416"/>
          <a:ext cx="2931121"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cs-CZ" sz="2500" b="0" i="0" kern="1200" baseline="0"/>
            <a:t>Palliative treatment </a:t>
          </a:r>
          <a:endParaRPr lang="en-US" sz="2500" kern="1200"/>
        </a:p>
      </dsp:txBody>
      <dsp:txXfrm>
        <a:off x="2039300" y="3163416"/>
        <a:ext cx="2931121" cy="1765627"/>
      </dsp:txXfrm>
    </dsp:sp>
    <dsp:sp modelId="{DDF94881-1CD2-43BE-8376-58E9BD438D03}">
      <dsp:nvSpPr>
        <dsp:cNvPr id="0" name=""/>
        <dsp:cNvSpPr/>
      </dsp:nvSpPr>
      <dsp:spPr>
        <a:xfrm>
          <a:off x="4970421" y="3163416"/>
          <a:ext cx="1543182"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800100">
            <a:lnSpc>
              <a:spcPct val="90000"/>
            </a:lnSpc>
            <a:spcBef>
              <a:spcPct val="0"/>
            </a:spcBef>
            <a:spcAft>
              <a:spcPct val="35000"/>
            </a:spcAft>
            <a:buNone/>
          </a:pPr>
          <a:r>
            <a:rPr lang="cs-CZ" sz="1800" b="0" i="0" kern="1200" baseline="0"/>
            <a:t>treatment which relieves the symptoms and pain.</a:t>
          </a:r>
          <a:endParaRPr lang="en-US" sz="1800" kern="1200"/>
        </a:p>
      </dsp:txBody>
      <dsp:txXfrm>
        <a:off x="4970421" y="3163416"/>
        <a:ext cx="1543182" cy="176562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C5EC7970-4D72-49F1-BE37-7283549D6345}" type="datetimeFigureOut">
              <a:rPr lang="cs-CZ" smtClean="0"/>
              <a:t>19.04.2020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FA7761D-E3FF-42B5-B2BC-830C85EA6A53}" type="slidenum">
              <a:rPr lang="cs-CZ" smtClean="0"/>
              <a:t>‹#›</a:t>
            </a:fld>
            <a:endParaRPr lang="cs-CZ"/>
          </a:p>
        </p:txBody>
      </p:sp>
    </p:spTree>
    <p:extLst>
      <p:ext uri="{BB962C8B-B14F-4D97-AF65-F5344CB8AC3E}">
        <p14:creationId xmlns:p14="http://schemas.microsoft.com/office/powerpoint/2010/main" val="1032969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5EC7970-4D72-49F1-BE37-7283549D6345}" type="datetimeFigureOut">
              <a:rPr lang="cs-CZ" smtClean="0"/>
              <a:t>19.04.2020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FA7761D-E3FF-42B5-B2BC-830C85EA6A53}" type="slidenum">
              <a:rPr lang="cs-CZ" smtClean="0"/>
              <a:t>‹#›</a:t>
            </a:fld>
            <a:endParaRPr lang="cs-CZ"/>
          </a:p>
        </p:txBody>
      </p:sp>
    </p:spTree>
    <p:extLst>
      <p:ext uri="{BB962C8B-B14F-4D97-AF65-F5344CB8AC3E}">
        <p14:creationId xmlns:p14="http://schemas.microsoft.com/office/powerpoint/2010/main" val="57364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5EC7970-4D72-49F1-BE37-7283549D6345}" type="datetimeFigureOut">
              <a:rPr lang="cs-CZ" smtClean="0"/>
              <a:t>19.04.2020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FA7761D-E3FF-42B5-B2BC-830C85EA6A53}" type="slidenum">
              <a:rPr lang="cs-CZ" smtClean="0"/>
              <a:t>‹#›</a:t>
            </a:fld>
            <a:endParaRPr lang="cs-CZ"/>
          </a:p>
        </p:txBody>
      </p:sp>
    </p:spTree>
    <p:extLst>
      <p:ext uri="{BB962C8B-B14F-4D97-AF65-F5344CB8AC3E}">
        <p14:creationId xmlns:p14="http://schemas.microsoft.com/office/powerpoint/2010/main" val="90430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5EC7970-4D72-49F1-BE37-7283549D6345}" type="datetimeFigureOut">
              <a:rPr lang="cs-CZ" smtClean="0"/>
              <a:t>19.04.2020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FA7761D-E3FF-42B5-B2BC-830C85EA6A53}" type="slidenum">
              <a:rPr lang="cs-CZ" smtClean="0"/>
              <a:t>‹#›</a:t>
            </a:fld>
            <a:endParaRPr lang="cs-CZ"/>
          </a:p>
        </p:txBody>
      </p:sp>
    </p:spTree>
    <p:extLst>
      <p:ext uri="{BB962C8B-B14F-4D97-AF65-F5344CB8AC3E}">
        <p14:creationId xmlns:p14="http://schemas.microsoft.com/office/powerpoint/2010/main" val="44485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C5EC7970-4D72-49F1-BE37-7283549D6345}" type="datetimeFigureOut">
              <a:rPr lang="cs-CZ" smtClean="0"/>
              <a:t>19.04.2020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FA7761D-E3FF-42B5-B2BC-830C85EA6A53}" type="slidenum">
              <a:rPr lang="cs-CZ" smtClean="0"/>
              <a:t>‹#›</a:t>
            </a:fld>
            <a:endParaRPr lang="cs-CZ"/>
          </a:p>
        </p:txBody>
      </p:sp>
    </p:spTree>
    <p:extLst>
      <p:ext uri="{BB962C8B-B14F-4D97-AF65-F5344CB8AC3E}">
        <p14:creationId xmlns:p14="http://schemas.microsoft.com/office/powerpoint/2010/main" val="361854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5EC7970-4D72-49F1-BE37-7283549D6345}" type="datetimeFigureOut">
              <a:rPr lang="cs-CZ" smtClean="0"/>
              <a:t>19.04.2020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FA7761D-E3FF-42B5-B2BC-830C85EA6A53}" type="slidenum">
              <a:rPr lang="cs-CZ" smtClean="0"/>
              <a:t>‹#›</a:t>
            </a:fld>
            <a:endParaRPr lang="cs-CZ"/>
          </a:p>
        </p:txBody>
      </p:sp>
    </p:spTree>
    <p:extLst>
      <p:ext uri="{BB962C8B-B14F-4D97-AF65-F5344CB8AC3E}">
        <p14:creationId xmlns:p14="http://schemas.microsoft.com/office/powerpoint/2010/main" val="28508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5EC7970-4D72-49F1-BE37-7283549D6345}" type="datetimeFigureOut">
              <a:rPr lang="cs-CZ" smtClean="0"/>
              <a:t>19.04.2020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FA7761D-E3FF-42B5-B2BC-830C85EA6A53}" type="slidenum">
              <a:rPr lang="cs-CZ" smtClean="0"/>
              <a:t>‹#›</a:t>
            </a:fld>
            <a:endParaRPr lang="cs-CZ"/>
          </a:p>
        </p:txBody>
      </p:sp>
    </p:spTree>
    <p:extLst>
      <p:ext uri="{BB962C8B-B14F-4D97-AF65-F5344CB8AC3E}">
        <p14:creationId xmlns:p14="http://schemas.microsoft.com/office/powerpoint/2010/main" val="232883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5EC7970-4D72-49F1-BE37-7283549D6345}" type="datetimeFigureOut">
              <a:rPr lang="cs-CZ" smtClean="0"/>
              <a:t>19.04.2020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FA7761D-E3FF-42B5-B2BC-830C85EA6A53}" type="slidenum">
              <a:rPr lang="cs-CZ" smtClean="0"/>
              <a:t>‹#›</a:t>
            </a:fld>
            <a:endParaRPr lang="cs-CZ"/>
          </a:p>
        </p:txBody>
      </p:sp>
    </p:spTree>
    <p:extLst>
      <p:ext uri="{BB962C8B-B14F-4D97-AF65-F5344CB8AC3E}">
        <p14:creationId xmlns:p14="http://schemas.microsoft.com/office/powerpoint/2010/main" val="403386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5EC7970-4D72-49F1-BE37-7283549D6345}" type="datetimeFigureOut">
              <a:rPr lang="cs-CZ" smtClean="0"/>
              <a:t>19.04.2020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FA7761D-E3FF-42B5-B2BC-830C85EA6A53}" type="slidenum">
              <a:rPr lang="cs-CZ" smtClean="0"/>
              <a:t>‹#›</a:t>
            </a:fld>
            <a:endParaRPr lang="cs-CZ"/>
          </a:p>
        </p:txBody>
      </p:sp>
    </p:spTree>
    <p:extLst>
      <p:ext uri="{BB962C8B-B14F-4D97-AF65-F5344CB8AC3E}">
        <p14:creationId xmlns:p14="http://schemas.microsoft.com/office/powerpoint/2010/main" val="4093650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5EC7970-4D72-49F1-BE37-7283549D6345}" type="datetimeFigureOut">
              <a:rPr lang="cs-CZ" smtClean="0"/>
              <a:t>19.04.2020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FA7761D-E3FF-42B5-B2BC-830C85EA6A53}" type="slidenum">
              <a:rPr lang="cs-CZ" smtClean="0"/>
              <a:t>‹#›</a:t>
            </a:fld>
            <a:endParaRPr lang="cs-CZ"/>
          </a:p>
        </p:txBody>
      </p:sp>
    </p:spTree>
    <p:extLst>
      <p:ext uri="{BB962C8B-B14F-4D97-AF65-F5344CB8AC3E}">
        <p14:creationId xmlns:p14="http://schemas.microsoft.com/office/powerpoint/2010/main" val="382745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5EC7970-4D72-49F1-BE37-7283549D6345}" type="datetimeFigureOut">
              <a:rPr lang="cs-CZ" smtClean="0"/>
              <a:t>19.04.2020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FA7761D-E3FF-42B5-B2BC-830C85EA6A53}" type="slidenum">
              <a:rPr lang="cs-CZ" smtClean="0"/>
              <a:t>‹#›</a:t>
            </a:fld>
            <a:endParaRPr lang="cs-CZ"/>
          </a:p>
        </p:txBody>
      </p:sp>
    </p:spTree>
    <p:extLst>
      <p:ext uri="{BB962C8B-B14F-4D97-AF65-F5344CB8AC3E}">
        <p14:creationId xmlns:p14="http://schemas.microsoft.com/office/powerpoint/2010/main" val="410450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C7970-4D72-49F1-BE37-7283549D6345}" type="datetimeFigureOut">
              <a:rPr lang="cs-CZ" smtClean="0"/>
              <a:t>19.04.2020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7761D-E3FF-42B5-B2BC-830C85EA6A53}" type="slidenum">
              <a:rPr lang="cs-CZ" smtClean="0"/>
              <a:t>‹#›</a:t>
            </a:fld>
            <a:endParaRPr lang="cs-CZ"/>
          </a:p>
        </p:txBody>
      </p:sp>
    </p:spTree>
    <p:extLst>
      <p:ext uri="{BB962C8B-B14F-4D97-AF65-F5344CB8AC3E}">
        <p14:creationId xmlns:p14="http://schemas.microsoft.com/office/powerpoint/2010/main" val="3323468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bardmedical.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lecturio.com/magazine/tumor-markers/"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ctrTitle"/>
          </p:nvPr>
        </p:nvSpPr>
        <p:spPr>
          <a:xfrm>
            <a:off x="1524003" y="1999615"/>
            <a:ext cx="9144000" cy="2764028"/>
          </a:xfrm>
        </p:spPr>
        <p:txBody>
          <a:bodyPr anchor="ctr">
            <a:normAutofit/>
          </a:bodyPr>
          <a:lstStyle/>
          <a:p>
            <a:r>
              <a:rPr lang="cs-CZ" sz="6100" b="1"/>
              <a:t>Medical Terminology for Cancer</a:t>
            </a:r>
            <a:br>
              <a:rPr lang="cs-CZ" sz="6100" b="1"/>
            </a:br>
            <a:endParaRPr lang="cs-CZ" sz="6100"/>
          </a:p>
        </p:txBody>
      </p:sp>
      <p:sp>
        <p:nvSpPr>
          <p:cNvPr id="3" name="Podnadpis 2"/>
          <p:cNvSpPr>
            <a:spLocks noGrp="1"/>
          </p:cNvSpPr>
          <p:nvPr>
            <p:ph type="subTitle" idx="1"/>
          </p:nvPr>
        </p:nvSpPr>
        <p:spPr>
          <a:xfrm>
            <a:off x="1966912" y="5645150"/>
            <a:ext cx="8258176" cy="631825"/>
          </a:xfrm>
        </p:spPr>
        <p:txBody>
          <a:bodyPr anchor="ctr">
            <a:normAutofit/>
          </a:bodyPr>
          <a:lstStyle/>
          <a:p>
            <a:endParaRPr lang="cs-CZ" sz="280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523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Nadpis 1"/>
          <p:cNvSpPr>
            <a:spLocks noGrp="1"/>
          </p:cNvSpPr>
          <p:nvPr>
            <p:ph type="title"/>
          </p:nvPr>
        </p:nvSpPr>
        <p:spPr>
          <a:xfrm>
            <a:off x="958506" y="800392"/>
            <a:ext cx="10264697" cy="1212102"/>
          </a:xfrm>
        </p:spPr>
        <p:txBody>
          <a:bodyPr>
            <a:normAutofit/>
          </a:bodyPr>
          <a:lstStyle/>
          <a:p>
            <a:r>
              <a:rPr lang="cs-CZ" sz="4000" b="1">
                <a:solidFill>
                  <a:srgbClr val="FFFFFF"/>
                </a:solidFill>
              </a:rPr>
              <a:t>Prognosis</a:t>
            </a:r>
          </a:p>
        </p:txBody>
      </p:sp>
      <p:sp>
        <p:nvSpPr>
          <p:cNvPr id="3" name="Zástupný symbol pro obsah 2"/>
          <p:cNvSpPr>
            <a:spLocks noGrp="1"/>
          </p:cNvSpPr>
          <p:nvPr>
            <p:ph idx="1"/>
          </p:nvPr>
        </p:nvSpPr>
        <p:spPr>
          <a:xfrm>
            <a:off x="1367624" y="2490436"/>
            <a:ext cx="9708995" cy="3567173"/>
          </a:xfrm>
        </p:spPr>
        <p:txBody>
          <a:bodyPr anchor="ctr">
            <a:normAutofit/>
          </a:bodyPr>
          <a:lstStyle/>
          <a:p>
            <a:r>
              <a:rPr lang="en-US" sz="2400"/>
              <a:t>is the expected outcome of a disease and it's treatment, this may be influenced by a variety of factors such as stage, age, site etc. depending on the particular type of cancer. For example, in general a patient with localised disease may have a more favourable prognosis compared to a patient with widespread disease which may be less favourable.</a:t>
            </a:r>
            <a:endParaRPr lang="cs-CZ" sz="2400"/>
          </a:p>
        </p:txBody>
      </p:sp>
    </p:spTree>
    <p:extLst>
      <p:ext uri="{BB962C8B-B14F-4D97-AF65-F5344CB8AC3E}">
        <p14:creationId xmlns:p14="http://schemas.microsoft.com/office/powerpoint/2010/main" val="1895767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35ADAF7-9BEB-4FA3-AE9F-4CF47620E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dpis 1"/>
          <p:cNvSpPr>
            <a:spLocks noGrp="1"/>
          </p:cNvSpPr>
          <p:nvPr>
            <p:ph type="title"/>
          </p:nvPr>
        </p:nvSpPr>
        <p:spPr>
          <a:xfrm>
            <a:off x="499647" y="431212"/>
            <a:ext cx="3420305" cy="1906317"/>
          </a:xfrm>
        </p:spPr>
        <p:txBody>
          <a:bodyPr>
            <a:normAutofit/>
          </a:bodyPr>
          <a:lstStyle/>
          <a:p>
            <a:pPr algn="ctr"/>
            <a:r>
              <a:rPr lang="cs-CZ" sz="2800" b="1"/>
              <a:t>Prognosis</a:t>
            </a:r>
          </a:p>
        </p:txBody>
      </p:sp>
      <p:sp>
        <p:nvSpPr>
          <p:cNvPr id="13" name="Rectangle 12">
            <a:extLst>
              <a:ext uri="{FF2B5EF4-FFF2-40B4-BE49-F238E27FC236}">
                <a16:creationId xmlns:a16="http://schemas.microsoft.com/office/drawing/2014/main" id="{57BB0BA7-0383-4937-8874-B01AAA08E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408925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F86215FA-42CE-4A7E-B342-380DB403F7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2244" y="3090471"/>
            <a:ext cx="3445801" cy="3445801"/>
          </a:xfrm>
          <a:prstGeom prst="rect">
            <a:avLst/>
          </a:prstGeom>
        </p:spPr>
      </p:pic>
      <p:sp>
        <p:nvSpPr>
          <p:cNvPr id="4" name="Rectangle 1"/>
          <p:cNvSpPr>
            <a:spLocks noGrp="1" noChangeArrowheads="1"/>
          </p:cNvSpPr>
          <p:nvPr>
            <p:ph idx="1"/>
          </p:nvPr>
        </p:nvSpPr>
        <p:spPr bwMode="auto">
          <a:xfrm>
            <a:off x="5360176" y="678955"/>
            <a:ext cx="5586448" cy="54097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endParaRPr kumimoji="0" lang="cs-CZ" altLang="cs-CZ" sz="14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kumimoji="0" lang="cs-CZ" altLang="cs-CZ" sz="1400" b="1" i="0" u="none" strike="noStrike" cap="none" normalizeH="0" baseline="0">
                <a:ln>
                  <a:noFill/>
                </a:ln>
                <a:effectLst/>
                <a:latin typeface="Arial" panose="020B0604020202020204" pitchFamily="34" charset="0"/>
              </a:rPr>
              <a:t>Remission</a:t>
            </a:r>
            <a:r>
              <a:rPr kumimoji="0" lang="cs-CZ" altLang="cs-CZ" sz="1400" b="0" i="0" u="none" strike="noStrike" cap="none" normalizeH="0" baseline="0">
                <a:ln>
                  <a:noFill/>
                </a:ln>
                <a:effectLst/>
                <a:latin typeface="Arial" panose="020B0604020202020204" pitchFamily="34" charset="0"/>
              </a:rPr>
              <a:t> </a:t>
            </a:r>
          </a:p>
          <a:p>
            <a:pPr marL="457200" marR="0" lvl="1" indent="0" defTabSz="914400" rtl="0" eaLnBrk="0" fontAlgn="base" latinLnBrk="0" hangingPunct="0">
              <a:spcBef>
                <a:spcPct val="0"/>
              </a:spcBef>
              <a:spcAft>
                <a:spcPts val="600"/>
              </a:spcAft>
              <a:buClrTx/>
              <a:buSzTx/>
              <a:buFontTx/>
              <a:buNone/>
              <a:tabLst/>
            </a:pPr>
            <a:r>
              <a:rPr kumimoji="0" lang="cs-CZ" altLang="cs-CZ" sz="1400" b="0" i="0" u="none" strike="noStrike" cap="none" normalizeH="0" baseline="0">
                <a:ln>
                  <a:noFill/>
                </a:ln>
                <a:effectLst/>
                <a:latin typeface="Arial" panose="020B0604020202020204" pitchFamily="34" charset="0"/>
              </a:rPr>
              <a:t>is where the symptoms of cancer are no longer present. </a:t>
            </a:r>
          </a:p>
          <a:p>
            <a:pPr marL="457200" marR="0" lvl="1" indent="0" defTabSz="914400" rtl="0" eaLnBrk="0" fontAlgn="base" latinLnBrk="0" hangingPunct="0">
              <a:spcBef>
                <a:spcPct val="0"/>
              </a:spcBef>
              <a:spcAft>
                <a:spcPts val="600"/>
              </a:spcAft>
              <a:buClrTx/>
              <a:buSzTx/>
              <a:buFontTx/>
              <a:buNone/>
              <a:tabLst/>
            </a:pPr>
            <a:r>
              <a:rPr kumimoji="0" lang="cs-CZ" altLang="cs-CZ" sz="1400" b="0" i="0" u="none" strike="noStrike" cap="none" normalizeH="0" baseline="0">
                <a:ln>
                  <a:noFill/>
                </a:ln>
                <a:effectLst/>
                <a:latin typeface="Arial" panose="020B0604020202020204" pitchFamily="34" charset="0"/>
              </a:rPr>
              <a:t>There is no longer any evidence of the disease using the available investigations. </a:t>
            </a:r>
          </a:p>
          <a:p>
            <a:pPr marL="457200" marR="0" lvl="1" indent="0" defTabSz="914400" rtl="0" eaLnBrk="0" fontAlgn="base" latinLnBrk="0" hangingPunct="0">
              <a:spcBef>
                <a:spcPct val="0"/>
              </a:spcBef>
              <a:spcAft>
                <a:spcPts val="600"/>
              </a:spcAft>
              <a:buClrTx/>
              <a:buSzTx/>
              <a:buFontTx/>
              <a:buNone/>
              <a:tabLst/>
            </a:pPr>
            <a:endParaRPr kumimoji="0" lang="cs-CZ" altLang="cs-CZ" sz="1400" b="1"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kumimoji="0" lang="cs-CZ" altLang="cs-CZ" sz="1400" b="1" i="0" u="none" strike="noStrike" cap="none" normalizeH="0" baseline="0">
                <a:ln>
                  <a:noFill/>
                </a:ln>
                <a:effectLst/>
                <a:latin typeface="Arial" panose="020B0604020202020204" pitchFamily="34" charset="0"/>
              </a:rPr>
              <a:t>Relapse </a:t>
            </a:r>
          </a:p>
          <a:p>
            <a:pPr marL="457200" marR="0" lvl="1" indent="0" defTabSz="914400" rtl="0" eaLnBrk="0" fontAlgn="base" latinLnBrk="0" hangingPunct="0">
              <a:spcBef>
                <a:spcPct val="0"/>
              </a:spcBef>
              <a:spcAft>
                <a:spcPts val="600"/>
              </a:spcAft>
              <a:buClrTx/>
              <a:buSzTx/>
              <a:buFontTx/>
              <a:buNone/>
              <a:tabLst/>
            </a:pPr>
            <a:r>
              <a:rPr kumimoji="0" lang="cs-CZ" altLang="cs-CZ" sz="1400" b="0" i="0" u="none" strike="noStrike" cap="none" normalizeH="0" baseline="0">
                <a:ln>
                  <a:noFill/>
                </a:ln>
                <a:effectLst/>
                <a:latin typeface="Arial" panose="020B0604020202020204" pitchFamily="34" charset="0"/>
              </a:rPr>
              <a:t>This is when the disease reoccurs after a period in remission. </a:t>
            </a:r>
          </a:p>
          <a:p>
            <a:pPr marL="0" marR="0" lvl="0" indent="0" defTabSz="914400" rtl="0" eaLnBrk="0" fontAlgn="base" latinLnBrk="0" hangingPunct="0">
              <a:spcBef>
                <a:spcPct val="0"/>
              </a:spcBef>
              <a:spcAft>
                <a:spcPts val="600"/>
              </a:spcAft>
              <a:buClrTx/>
              <a:buSzTx/>
              <a:buFontTx/>
              <a:buNone/>
              <a:tabLst/>
            </a:pPr>
            <a:r>
              <a:rPr kumimoji="0" lang="cs-CZ" altLang="cs-CZ" sz="1400" b="1" i="0" u="none" strike="noStrike" cap="none" normalizeH="0" baseline="0">
                <a:ln>
                  <a:noFill/>
                </a:ln>
                <a:effectLst/>
                <a:latin typeface="Arial" panose="020B0604020202020204" pitchFamily="34" charset="0"/>
              </a:rPr>
              <a:t>Refractory </a:t>
            </a:r>
          </a:p>
          <a:p>
            <a:pPr marL="457200" marR="0" lvl="1" indent="0" defTabSz="914400" rtl="0" eaLnBrk="0" fontAlgn="base" latinLnBrk="0" hangingPunct="0">
              <a:spcBef>
                <a:spcPct val="0"/>
              </a:spcBef>
              <a:spcAft>
                <a:spcPts val="600"/>
              </a:spcAft>
              <a:buClrTx/>
              <a:buSzTx/>
              <a:buFontTx/>
              <a:buNone/>
              <a:tabLst/>
            </a:pPr>
            <a:r>
              <a:rPr kumimoji="0" lang="cs-CZ" altLang="cs-CZ" sz="1400" b="0" i="0" u="none" strike="noStrike" cap="none" normalizeH="0" baseline="0">
                <a:ln>
                  <a:noFill/>
                </a:ln>
                <a:effectLst/>
                <a:latin typeface="Arial" panose="020B0604020202020204" pitchFamily="34" charset="0"/>
              </a:rPr>
              <a:t>This is where the cancer is resistant to treatment, patient may nevergo into remission, </a:t>
            </a:r>
          </a:p>
          <a:p>
            <a:pPr marL="457200" marR="0" lvl="1" indent="0" defTabSz="914400" rtl="0" eaLnBrk="0" fontAlgn="base" latinLnBrk="0" hangingPunct="0">
              <a:spcBef>
                <a:spcPct val="0"/>
              </a:spcBef>
              <a:spcAft>
                <a:spcPts val="600"/>
              </a:spcAft>
              <a:buClrTx/>
              <a:buSzTx/>
              <a:buFontTx/>
              <a:buNone/>
              <a:tabLst/>
            </a:pPr>
            <a:r>
              <a:rPr kumimoji="0" lang="cs-CZ" altLang="cs-CZ" sz="1400" b="0" i="0" u="none" strike="noStrike" cap="none" normalizeH="0" baseline="0">
                <a:ln>
                  <a:noFill/>
                </a:ln>
                <a:effectLst/>
                <a:latin typeface="Arial" panose="020B0604020202020204" pitchFamily="34" charset="0"/>
              </a:rPr>
              <a:t>possibly with stable or progressive disease. </a:t>
            </a:r>
          </a:p>
          <a:p>
            <a:pPr marL="0" marR="0" lvl="0" indent="0" defTabSz="914400" rtl="0" eaLnBrk="0" fontAlgn="base" latinLnBrk="0" hangingPunct="0">
              <a:spcBef>
                <a:spcPct val="0"/>
              </a:spcBef>
              <a:spcAft>
                <a:spcPts val="600"/>
              </a:spcAft>
              <a:buClrTx/>
              <a:buSzTx/>
              <a:buFontTx/>
              <a:buNone/>
              <a:tabLst/>
            </a:pPr>
            <a:r>
              <a:rPr kumimoji="0" lang="cs-CZ" altLang="cs-CZ" sz="1400" b="1" i="0" u="none" strike="noStrike" cap="none" normalizeH="0" baseline="0">
                <a:ln>
                  <a:noFill/>
                </a:ln>
                <a:effectLst/>
                <a:latin typeface="Arial" panose="020B0604020202020204" pitchFamily="34" charset="0"/>
              </a:rPr>
              <a:t>Restaging </a:t>
            </a:r>
          </a:p>
          <a:p>
            <a:pPr marL="457200" marR="0" lvl="1" indent="0" defTabSz="914400" rtl="0" eaLnBrk="0" fontAlgn="base" latinLnBrk="0" hangingPunct="0">
              <a:spcBef>
                <a:spcPct val="0"/>
              </a:spcBef>
              <a:spcAft>
                <a:spcPts val="600"/>
              </a:spcAft>
              <a:buClrTx/>
              <a:buSzTx/>
              <a:buFontTx/>
              <a:buNone/>
              <a:tabLst/>
            </a:pPr>
            <a:r>
              <a:rPr kumimoji="0" lang="cs-CZ" altLang="cs-CZ" sz="1400" b="0" i="0" u="none" strike="noStrike" cap="none" normalizeH="0" baseline="0">
                <a:ln>
                  <a:noFill/>
                </a:ln>
                <a:effectLst/>
                <a:latin typeface="Arial" panose="020B0604020202020204" pitchFamily="34" charset="0"/>
              </a:rPr>
              <a:t>This is where the patient is staged again after a period of treatment to access the response to therapy. </a:t>
            </a:r>
          </a:p>
          <a:p>
            <a:pPr marL="0" marR="0" lvl="0" indent="0" defTabSz="914400" rtl="0" eaLnBrk="0" fontAlgn="base" latinLnBrk="0" hangingPunct="0">
              <a:spcBef>
                <a:spcPct val="0"/>
              </a:spcBef>
              <a:spcAft>
                <a:spcPts val="600"/>
              </a:spcAft>
              <a:buClrTx/>
              <a:buSzTx/>
              <a:buFontTx/>
              <a:buNone/>
              <a:tabLst/>
            </a:pPr>
            <a:r>
              <a:rPr kumimoji="0" lang="cs-CZ" altLang="cs-CZ" sz="1400" b="1" i="0" u="none" strike="noStrike" cap="none" normalizeH="0" baseline="0">
                <a:ln>
                  <a:noFill/>
                </a:ln>
                <a:effectLst/>
                <a:latin typeface="Arial" panose="020B0604020202020204" pitchFamily="34" charset="0"/>
              </a:rPr>
              <a:t>Follow-up </a:t>
            </a:r>
          </a:p>
          <a:p>
            <a:pPr marL="457200" marR="0" lvl="1" indent="0" defTabSz="914400" rtl="0" eaLnBrk="0" fontAlgn="base" latinLnBrk="0" hangingPunct="0">
              <a:spcBef>
                <a:spcPct val="0"/>
              </a:spcBef>
              <a:spcAft>
                <a:spcPts val="600"/>
              </a:spcAft>
              <a:buClrTx/>
              <a:buSzTx/>
              <a:buFontTx/>
              <a:buNone/>
              <a:tabLst/>
            </a:pPr>
            <a:r>
              <a:rPr kumimoji="0" lang="cs-CZ" altLang="cs-CZ" sz="1400" b="0" i="0" u="none" strike="noStrike" cap="none" normalizeH="0" baseline="0">
                <a:ln>
                  <a:noFill/>
                </a:ln>
                <a:effectLst/>
                <a:latin typeface="Arial" panose="020B0604020202020204" pitchFamily="34" charset="0"/>
              </a:rPr>
              <a:t>When treatment is complete the periodic visits to the physician are needed to monitor the patient </a:t>
            </a:r>
          </a:p>
          <a:p>
            <a:pPr marL="457200" marR="0" lvl="1" indent="0" defTabSz="914400" rtl="0" eaLnBrk="0" fontAlgn="base" latinLnBrk="0" hangingPunct="0">
              <a:spcBef>
                <a:spcPct val="0"/>
              </a:spcBef>
              <a:spcAft>
                <a:spcPts val="600"/>
              </a:spcAft>
              <a:buClrTx/>
              <a:buSzTx/>
              <a:buFontTx/>
              <a:buNone/>
              <a:tabLst/>
            </a:pPr>
            <a:r>
              <a:rPr kumimoji="0" lang="cs-CZ" altLang="cs-CZ" sz="1400" b="0" i="0" u="none" strike="noStrike" cap="none" normalizeH="0" baseline="0">
                <a:ln>
                  <a:noFill/>
                </a:ln>
                <a:effectLst/>
                <a:latin typeface="Arial" panose="020B0604020202020204" pitchFamily="34" charset="0"/>
              </a:rPr>
              <a:t>and ensure there has been no recurrence of the disease. </a:t>
            </a:r>
          </a:p>
          <a:p>
            <a:pPr marL="0" marR="0" lvl="0" indent="0" defTabSz="914400" rtl="0" eaLnBrk="0" fontAlgn="base" latinLnBrk="0" hangingPunct="0">
              <a:spcBef>
                <a:spcPct val="0"/>
              </a:spcBef>
              <a:spcAft>
                <a:spcPts val="600"/>
              </a:spcAft>
              <a:buClrTx/>
              <a:buSzTx/>
              <a:buFontTx/>
              <a:buNone/>
              <a:tabLst/>
            </a:pPr>
            <a:endParaRPr kumimoji="0" lang="cs-CZ" altLang="cs-CZ" sz="1400" b="0" i="0" u="none" strike="noStrike" cap="none" normalizeH="0" baseline="0">
              <a:ln>
                <a:noFill/>
              </a:ln>
              <a:effectLst/>
              <a:latin typeface="Arial" panose="020B0604020202020204" pitchFamily="34" charset="0"/>
            </a:endParaRPr>
          </a:p>
        </p:txBody>
      </p:sp>
      <p:sp>
        <p:nvSpPr>
          <p:cNvPr id="15" name="Rectangle 14">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8974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369123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863029" y="1012004"/>
            <a:ext cx="3416158" cy="4795408"/>
          </a:xfrm>
        </p:spPr>
        <p:txBody>
          <a:bodyPr>
            <a:normAutofit/>
          </a:bodyPr>
          <a:lstStyle/>
          <a:p>
            <a:r>
              <a:rPr lang="cs-CZ" b="1">
                <a:solidFill>
                  <a:srgbClr val="FFFFFF"/>
                </a:solidFill>
              </a:rPr>
              <a:t>Treatment</a:t>
            </a:r>
          </a:p>
        </p:txBody>
      </p:sp>
      <p:graphicFrame>
        <p:nvGraphicFramePr>
          <p:cNvPr id="6" name="Rectangle 1">
            <a:extLst>
              <a:ext uri="{FF2B5EF4-FFF2-40B4-BE49-F238E27FC236}">
                <a16:creationId xmlns:a16="http://schemas.microsoft.com/office/drawing/2014/main" id="{63A8200C-E4EF-4F18-9D24-5736879D4468}"/>
              </a:ext>
            </a:extLst>
          </p:cNvPr>
          <p:cNvGraphicFramePr>
            <a:graphicFrameLocks noGrp="1"/>
          </p:cNvGraphicFramePr>
          <p:nvPr>
            <p:ph idx="1"/>
            <p:extLst>
              <p:ext uri="{D42A27DB-BD31-4B8C-83A1-F6EECF244321}">
                <p14:modId xmlns:p14="http://schemas.microsoft.com/office/powerpoint/2010/main" val="274519734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3768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Shape 14">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p:cNvSpPr>
            <a:spLocks noGrp="1"/>
          </p:cNvSpPr>
          <p:nvPr>
            <p:ph type="title"/>
          </p:nvPr>
        </p:nvSpPr>
        <p:spPr>
          <a:xfrm>
            <a:off x="934872" y="982272"/>
            <a:ext cx="3388419" cy="4560970"/>
          </a:xfrm>
        </p:spPr>
        <p:txBody>
          <a:bodyPr>
            <a:normAutofit/>
          </a:bodyPr>
          <a:lstStyle/>
          <a:p>
            <a:r>
              <a:rPr lang="cs-CZ" sz="4000" b="1">
                <a:solidFill>
                  <a:srgbClr val="FFFFFF"/>
                </a:solidFill>
              </a:rPr>
              <a:t>Surgery</a:t>
            </a:r>
          </a:p>
        </p:txBody>
      </p:sp>
      <p:sp>
        <p:nvSpPr>
          <p:cNvPr id="17"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Rectangle 1"/>
          <p:cNvSpPr>
            <a:spLocks noGrp="1" noChangeArrowheads="1"/>
          </p:cNvSpPr>
          <p:nvPr>
            <p:ph idx="1"/>
          </p:nvPr>
        </p:nvSpPr>
        <p:spPr bwMode="auto">
          <a:xfrm>
            <a:off x="5221862" y="1719618"/>
            <a:ext cx="5948831" cy="433462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457200" marR="0" lvl="1" indent="0" defTabSz="914400" rtl="0" eaLnBrk="0" fontAlgn="base" latinLnBrk="0" hangingPunct="0">
              <a:spcBef>
                <a:spcPct val="0"/>
              </a:spcBef>
              <a:spcAft>
                <a:spcPts val="600"/>
              </a:spcAft>
              <a:buClrTx/>
              <a:buSzTx/>
              <a:buNone/>
              <a:tabLst/>
            </a:pPr>
            <a:r>
              <a:rPr kumimoji="0" lang="cs-CZ" altLang="cs-CZ" sz="1500" b="1" i="0" u="none" strike="noStrike" cap="none" normalizeH="0" baseline="0">
                <a:ln>
                  <a:noFill/>
                </a:ln>
                <a:solidFill>
                  <a:srgbClr val="FEFFFF"/>
                </a:solidFill>
                <a:effectLst/>
                <a:latin typeface="Arial" panose="020B0604020202020204" pitchFamily="34" charset="0"/>
              </a:rPr>
              <a:t>Complete resection (R0)</a:t>
            </a:r>
          </a:p>
          <a:p>
            <a:pPr marL="457200" marR="0" lvl="1" indent="0" defTabSz="914400" rtl="0" eaLnBrk="0" fontAlgn="base" latinLnBrk="0" hangingPunct="0">
              <a:spcBef>
                <a:spcPct val="0"/>
              </a:spcBef>
              <a:spcAft>
                <a:spcPts val="600"/>
              </a:spcAft>
              <a:buClrTx/>
              <a:buSzTx/>
              <a:buNone/>
              <a:tabLst/>
            </a:pPr>
            <a:r>
              <a:rPr kumimoji="0" lang="cs-CZ" altLang="cs-CZ" sz="1500" b="0" i="0" u="none" strike="noStrike" cap="none" normalizeH="0" baseline="0">
                <a:ln>
                  <a:noFill/>
                </a:ln>
                <a:solidFill>
                  <a:srgbClr val="FEFFFF"/>
                </a:solidFill>
                <a:effectLst/>
                <a:latin typeface="Arial" panose="020B0604020202020204" pitchFamily="34" charset="0"/>
              </a:rPr>
              <a:t>this is where all of the tumour  has been totally removed during surgery,as opposed to an incomplete resection.</a:t>
            </a:r>
          </a:p>
          <a:p>
            <a:pPr marL="457200" marR="0" lvl="1" indent="0" defTabSz="914400" rtl="0" eaLnBrk="0" fontAlgn="base" latinLnBrk="0" hangingPunct="0">
              <a:spcBef>
                <a:spcPct val="0"/>
              </a:spcBef>
              <a:spcAft>
                <a:spcPts val="600"/>
              </a:spcAft>
              <a:buClrTx/>
              <a:buSzTx/>
              <a:buNone/>
              <a:tabLst/>
            </a:pPr>
            <a:r>
              <a:rPr kumimoji="0" lang="cs-CZ" altLang="cs-CZ" sz="1500" b="0" i="0" u="none" strike="noStrike" cap="none" normalizeH="0" baseline="0">
                <a:ln>
                  <a:noFill/>
                </a:ln>
                <a:solidFill>
                  <a:srgbClr val="FEFFFF"/>
                </a:solidFill>
                <a:effectLst/>
                <a:latin typeface="Arial" panose="020B0604020202020204" pitchFamily="34" charset="0"/>
              </a:rPr>
              <a:t> </a:t>
            </a:r>
          </a:p>
          <a:p>
            <a:pPr marL="457200" marR="0" lvl="1" indent="0" defTabSz="914400" rtl="0" eaLnBrk="0" fontAlgn="base" latinLnBrk="0" hangingPunct="0">
              <a:spcBef>
                <a:spcPct val="0"/>
              </a:spcBef>
              <a:spcAft>
                <a:spcPts val="600"/>
              </a:spcAft>
              <a:buClrTx/>
              <a:buSzTx/>
              <a:buNone/>
              <a:tabLst/>
            </a:pPr>
            <a:r>
              <a:rPr kumimoji="0" lang="cs-CZ" altLang="cs-CZ" sz="1500" b="0" i="0" u="none" strike="noStrike" cap="none" normalizeH="0" baseline="0">
                <a:ln>
                  <a:noFill/>
                </a:ln>
                <a:solidFill>
                  <a:srgbClr val="FEFFFF"/>
                </a:solidFill>
                <a:effectLst/>
                <a:latin typeface="Arial" panose="020B0604020202020204" pitchFamily="34" charset="0"/>
              </a:rPr>
              <a:t>The surgical specimen may be examined by a pathologist</a:t>
            </a:r>
            <a:r>
              <a:rPr lang="cs-CZ" altLang="cs-CZ" sz="1500">
                <a:solidFill>
                  <a:srgbClr val="FEFFFF"/>
                </a:solidFill>
                <a:latin typeface="Arial" panose="020B0604020202020204" pitchFamily="34" charset="0"/>
              </a:rPr>
              <a:t> </a:t>
            </a:r>
            <a:r>
              <a:rPr kumimoji="0" lang="cs-CZ" altLang="cs-CZ" sz="1500" b="0" i="0" u="none" strike="noStrike" cap="none" normalizeH="0" baseline="0">
                <a:ln>
                  <a:noFill/>
                </a:ln>
                <a:solidFill>
                  <a:srgbClr val="FEFFFF"/>
                </a:solidFill>
                <a:effectLst/>
                <a:latin typeface="Arial" panose="020B0604020202020204" pitchFamily="34" charset="0"/>
              </a:rPr>
              <a:t>to determine if it is likely to have removed all of the primary tumour.</a:t>
            </a:r>
          </a:p>
          <a:p>
            <a:pPr marL="457200" marR="0" lvl="1" indent="0" defTabSz="914400" rtl="0" eaLnBrk="0" fontAlgn="base" latinLnBrk="0" hangingPunct="0">
              <a:spcBef>
                <a:spcPct val="0"/>
              </a:spcBef>
              <a:spcAft>
                <a:spcPts val="600"/>
              </a:spcAft>
              <a:buClrTx/>
              <a:buSzTx/>
              <a:buNone/>
              <a:tabLst/>
            </a:pPr>
            <a:r>
              <a:rPr kumimoji="0" lang="cs-CZ" altLang="cs-CZ" sz="1500" b="0" i="0" u="none" strike="noStrike" cap="none" normalizeH="0" baseline="0">
                <a:ln>
                  <a:noFill/>
                </a:ln>
                <a:solidFill>
                  <a:srgbClr val="FEFFFF"/>
                </a:solidFill>
                <a:effectLst/>
                <a:latin typeface="Arial" panose="020B0604020202020204" pitchFamily="34" charset="0"/>
              </a:rPr>
              <a:t> </a:t>
            </a:r>
          </a:p>
          <a:p>
            <a:pPr marL="457200" marR="0" lvl="1" indent="0" defTabSz="914400" rtl="0" eaLnBrk="0" fontAlgn="base" latinLnBrk="0" hangingPunct="0">
              <a:spcBef>
                <a:spcPct val="0"/>
              </a:spcBef>
              <a:spcAft>
                <a:spcPts val="600"/>
              </a:spcAft>
              <a:buClrTx/>
              <a:buSzTx/>
              <a:buNone/>
              <a:tabLst/>
            </a:pPr>
            <a:r>
              <a:rPr kumimoji="0" lang="cs-CZ" altLang="cs-CZ" sz="1500" b="0" i="0" u="none" strike="noStrike" cap="none" normalizeH="0" baseline="0">
                <a:ln>
                  <a:noFill/>
                </a:ln>
                <a:solidFill>
                  <a:srgbClr val="FEFFFF"/>
                </a:solidFill>
                <a:effectLst/>
                <a:latin typeface="Arial" panose="020B0604020202020204" pitchFamily="34" charset="0"/>
              </a:rPr>
              <a:t>If there is any tumour left after surgery this may be macroscopic (visible to the eye) or microscopic,in either case radiotherapy may be needed to kill the remaining tumour cells. </a:t>
            </a:r>
          </a:p>
          <a:p>
            <a:pPr marL="457200" marR="0" lvl="1" indent="0" defTabSz="914400" rtl="0" eaLnBrk="0" fontAlgn="base" latinLnBrk="0" hangingPunct="0">
              <a:spcBef>
                <a:spcPct val="0"/>
              </a:spcBef>
              <a:spcAft>
                <a:spcPts val="600"/>
              </a:spcAft>
              <a:buClrTx/>
              <a:buSzTx/>
              <a:buNone/>
              <a:tabLst/>
            </a:pPr>
            <a:endParaRPr kumimoji="0" lang="cs-CZ" altLang="cs-CZ" sz="1500" b="0" i="0" u="none" strike="noStrike" cap="none" normalizeH="0" baseline="0">
              <a:ln>
                <a:noFill/>
              </a:ln>
              <a:solidFill>
                <a:srgbClr val="FEFFFF"/>
              </a:solidFill>
              <a:effectLst/>
              <a:latin typeface="Arial" panose="020B0604020202020204" pitchFamily="34" charset="0"/>
            </a:endParaRPr>
          </a:p>
          <a:p>
            <a:pPr marL="457200" marR="0" lvl="1" indent="0" defTabSz="914400" rtl="0" eaLnBrk="0" fontAlgn="base" latinLnBrk="0" hangingPunct="0">
              <a:spcBef>
                <a:spcPct val="0"/>
              </a:spcBef>
              <a:spcAft>
                <a:spcPts val="600"/>
              </a:spcAft>
              <a:buClrTx/>
              <a:buSzTx/>
              <a:buNone/>
              <a:tabLst/>
            </a:pPr>
            <a:r>
              <a:rPr lang="cs-CZ" altLang="cs-CZ" sz="1500">
                <a:solidFill>
                  <a:srgbClr val="FEFFFF"/>
                </a:solidFill>
                <a:latin typeface="Arial" panose="020B0604020202020204" pitchFamily="34" charset="0"/>
              </a:rPr>
              <a:t>R1microscopic positive margins</a:t>
            </a:r>
          </a:p>
          <a:p>
            <a:pPr marL="457200" marR="0" lvl="1" indent="0" defTabSz="914400" rtl="0" eaLnBrk="0" fontAlgn="base" latinLnBrk="0" hangingPunct="0">
              <a:spcBef>
                <a:spcPct val="0"/>
              </a:spcBef>
              <a:spcAft>
                <a:spcPts val="600"/>
              </a:spcAft>
              <a:buClrTx/>
              <a:buSzTx/>
              <a:buNone/>
              <a:tabLst/>
            </a:pPr>
            <a:r>
              <a:rPr kumimoji="0" lang="cs-CZ" altLang="cs-CZ" sz="1500" b="0" i="0" u="none" strike="noStrike" cap="none" normalizeH="0" baseline="0">
                <a:ln>
                  <a:noFill/>
                </a:ln>
                <a:solidFill>
                  <a:srgbClr val="FEFFFF"/>
                </a:solidFill>
                <a:effectLst/>
                <a:latin typeface="Arial" panose="020B0604020202020204" pitchFamily="34" charset="0"/>
              </a:rPr>
              <a:t>R2macroscopic positive margins</a:t>
            </a:r>
          </a:p>
          <a:p>
            <a:pPr marL="0" indent="0" eaLnBrk="0" fontAlgn="base" hangingPunct="0">
              <a:spcBef>
                <a:spcPct val="0"/>
              </a:spcBef>
              <a:spcAft>
                <a:spcPts val="600"/>
              </a:spcAft>
              <a:buNone/>
            </a:pPr>
            <a:endParaRPr kumimoji="0" lang="cs-CZ" altLang="cs-CZ" sz="1500" b="0" i="0" u="none" strike="noStrike" cap="none" normalizeH="0" baseline="0">
              <a:ln>
                <a:noFill/>
              </a:ln>
              <a:solidFill>
                <a:srgbClr val="FEFFFF"/>
              </a:solidFill>
              <a:effectLst/>
              <a:latin typeface="Arial" panose="020B0604020202020204" pitchFamily="34" charset="0"/>
            </a:endParaRPr>
          </a:p>
        </p:txBody>
      </p:sp>
    </p:spTree>
    <p:extLst>
      <p:ext uri="{BB962C8B-B14F-4D97-AF65-F5344CB8AC3E}">
        <p14:creationId xmlns:p14="http://schemas.microsoft.com/office/powerpoint/2010/main" val="2396755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2"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Nadpis 1"/>
          <p:cNvSpPr>
            <a:spLocks noGrp="1"/>
          </p:cNvSpPr>
          <p:nvPr>
            <p:ph type="title"/>
          </p:nvPr>
        </p:nvSpPr>
        <p:spPr>
          <a:xfrm>
            <a:off x="7835106" y="1132517"/>
            <a:ext cx="3246509" cy="4367531"/>
          </a:xfrm>
        </p:spPr>
        <p:txBody>
          <a:bodyPr>
            <a:normAutofit/>
          </a:bodyPr>
          <a:lstStyle/>
          <a:p>
            <a:r>
              <a:rPr lang="cs-CZ" b="1">
                <a:solidFill>
                  <a:srgbClr val="FFFFFF"/>
                </a:solidFill>
              </a:rPr>
              <a:t>Radiotherapy</a:t>
            </a:r>
          </a:p>
        </p:txBody>
      </p:sp>
      <p:sp>
        <p:nvSpPr>
          <p:cNvPr id="4" name="Rectangle 1"/>
          <p:cNvSpPr>
            <a:spLocks noGrp="1" noChangeArrowheads="1"/>
          </p:cNvSpPr>
          <p:nvPr>
            <p:ph idx="1"/>
          </p:nvPr>
        </p:nvSpPr>
        <p:spPr bwMode="auto">
          <a:xfrm>
            <a:off x="838200" y="1132519"/>
            <a:ext cx="6300975" cy="436753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endParaRPr kumimoji="0" lang="cs-CZ" altLang="cs-CZ" sz="1500" b="0" i="0" u="none" strike="noStrike" cap="none" normalizeH="0" baseline="0">
              <a:ln>
                <a:noFill/>
              </a:ln>
              <a:effectLst/>
              <a:latin typeface="Arial" panose="020B0604020202020204" pitchFamily="34" charset="0"/>
            </a:endParaRPr>
          </a:p>
          <a:p>
            <a:pPr marL="457200" marR="0" lvl="1" indent="0" defTabSz="914400" rtl="0" eaLnBrk="0" fontAlgn="base" latinLnBrk="0" hangingPunct="0">
              <a:spcBef>
                <a:spcPct val="0"/>
              </a:spcBef>
              <a:spcAft>
                <a:spcPts val="600"/>
              </a:spcAft>
              <a:buClrTx/>
              <a:buSzTx/>
              <a:buFontTx/>
              <a:buChar char="•"/>
              <a:tabLst/>
            </a:pPr>
            <a:r>
              <a:rPr kumimoji="0" lang="cs-CZ" altLang="cs-CZ" sz="1500" b="1" i="0" u="none" strike="noStrike" cap="none" normalizeH="0" baseline="0">
                <a:ln>
                  <a:noFill/>
                </a:ln>
                <a:effectLst/>
                <a:latin typeface="Arial" panose="020B0604020202020204" pitchFamily="34" charset="0"/>
              </a:rPr>
              <a:t>External radiotherapy </a:t>
            </a:r>
            <a:r>
              <a:rPr kumimoji="0" lang="cs-CZ" altLang="cs-CZ" sz="1500" b="0" i="0" u="none" strike="noStrike" cap="none" normalizeH="0" baseline="0">
                <a:ln>
                  <a:noFill/>
                </a:ln>
                <a:effectLst/>
                <a:latin typeface="Arial" panose="020B0604020202020204" pitchFamily="34" charset="0"/>
              </a:rPr>
              <a:t>- radioactivity from a source outside the body. </a:t>
            </a:r>
          </a:p>
          <a:p>
            <a:pPr marL="457200" marR="0" lvl="1" indent="0" defTabSz="914400" rtl="0" eaLnBrk="0" fontAlgn="base" latinLnBrk="0" hangingPunct="0">
              <a:spcBef>
                <a:spcPct val="0"/>
              </a:spcBef>
              <a:spcAft>
                <a:spcPts val="600"/>
              </a:spcAft>
              <a:buClrTx/>
              <a:buSzTx/>
              <a:buFontTx/>
              <a:buChar char="•"/>
              <a:tabLst/>
            </a:pPr>
            <a:r>
              <a:rPr kumimoji="0" lang="cs-CZ" altLang="cs-CZ" sz="1500" b="1" i="0" u="none" strike="noStrike" cap="none" normalizeH="0" baseline="0">
                <a:ln>
                  <a:noFill/>
                </a:ln>
                <a:effectLst/>
                <a:latin typeface="Arial" panose="020B0604020202020204" pitchFamily="34" charset="0"/>
              </a:rPr>
              <a:t>Internal radiotherapy </a:t>
            </a:r>
            <a:r>
              <a:rPr kumimoji="0" lang="cs-CZ" altLang="cs-CZ" sz="1500" b="0" i="0" u="none" strike="noStrike" cap="none" normalizeH="0" baseline="0">
                <a:ln>
                  <a:noFill/>
                </a:ln>
                <a:effectLst/>
                <a:latin typeface="Arial" panose="020B0604020202020204" pitchFamily="34" charset="0"/>
              </a:rPr>
              <a:t>- placing radioactive source within the body in or near to the tumour</a:t>
            </a:r>
          </a:p>
          <a:p>
            <a:pPr marL="457200" marR="0" lvl="1" indent="0" defTabSz="914400" rtl="0" eaLnBrk="0" fontAlgn="base" latinLnBrk="0" hangingPunct="0">
              <a:spcBef>
                <a:spcPct val="0"/>
              </a:spcBef>
              <a:spcAft>
                <a:spcPts val="600"/>
              </a:spcAft>
              <a:buClrTx/>
              <a:buSzTx/>
              <a:buNone/>
              <a:tabLst/>
            </a:pPr>
            <a:r>
              <a:rPr kumimoji="0" lang="cs-CZ" altLang="cs-CZ" sz="1500" b="0" i="0" u="none" strike="noStrike" cap="none" normalizeH="0" baseline="0">
                <a:ln>
                  <a:noFill/>
                </a:ln>
                <a:effectLst/>
                <a:latin typeface="Arial" panose="020B0604020202020204" pitchFamily="34" charset="0"/>
              </a:rPr>
              <a:t> to kill the cancer cells (Brachytherapy). </a:t>
            </a:r>
          </a:p>
          <a:p>
            <a:pPr marL="457200" marR="0" lvl="1" indent="0" defTabSz="914400" rtl="0" eaLnBrk="0" fontAlgn="base" latinLnBrk="0" hangingPunct="0">
              <a:spcBef>
                <a:spcPct val="0"/>
              </a:spcBef>
              <a:spcAft>
                <a:spcPts val="600"/>
              </a:spcAft>
              <a:buClrTx/>
              <a:buSzTx/>
              <a:buFontTx/>
              <a:buChar char="•"/>
              <a:tabLst/>
            </a:pPr>
            <a:r>
              <a:rPr kumimoji="0" lang="cs-CZ" altLang="cs-CZ" sz="1500" b="1" i="0" u="none" strike="noStrike" cap="none" normalizeH="0" baseline="0">
                <a:ln>
                  <a:noFill/>
                </a:ln>
                <a:effectLst/>
                <a:latin typeface="Arial" panose="020B0604020202020204" pitchFamily="34" charset="0"/>
              </a:rPr>
              <a:t>Fractions </a:t>
            </a:r>
            <a:r>
              <a:rPr kumimoji="0" lang="cs-CZ" altLang="cs-CZ" sz="1500" b="0" i="0" u="none" strike="noStrike" cap="none" normalizeH="0" baseline="0">
                <a:ln>
                  <a:noFill/>
                </a:ln>
                <a:effectLst/>
                <a:latin typeface="Arial" panose="020B0604020202020204" pitchFamily="34" charset="0"/>
              </a:rPr>
              <a:t>- the radiotherapy dose is divided into a number of smaller doses to reduce the risk of side </a:t>
            </a:r>
          </a:p>
          <a:p>
            <a:pPr marL="457200" marR="0" lvl="1" indent="0" defTabSz="914400" rtl="0" eaLnBrk="0" fontAlgn="base" latinLnBrk="0" hangingPunct="0">
              <a:spcBef>
                <a:spcPct val="0"/>
              </a:spcBef>
              <a:spcAft>
                <a:spcPts val="600"/>
              </a:spcAft>
              <a:buClrTx/>
              <a:buSzTx/>
              <a:buNone/>
              <a:tabLst/>
            </a:pPr>
            <a:r>
              <a:rPr kumimoji="0" lang="cs-CZ" altLang="cs-CZ" sz="1500" b="0" i="0" u="none" strike="noStrike" cap="none" normalizeH="0" baseline="0">
                <a:ln>
                  <a:noFill/>
                </a:ln>
                <a:effectLst/>
                <a:latin typeface="Arial" panose="020B0604020202020204" pitchFamily="34" charset="0"/>
              </a:rPr>
              <a:t> effects. There is normally one fraction per day. </a:t>
            </a:r>
          </a:p>
          <a:p>
            <a:pPr marL="457200" marR="0" lvl="1" indent="0" defTabSz="914400" rtl="0" eaLnBrk="0" fontAlgn="base" latinLnBrk="0" hangingPunct="0">
              <a:spcBef>
                <a:spcPct val="0"/>
              </a:spcBef>
              <a:spcAft>
                <a:spcPts val="600"/>
              </a:spcAft>
              <a:buClrTx/>
              <a:buSzTx/>
              <a:buFontTx/>
              <a:buChar char="•"/>
              <a:tabLst/>
            </a:pPr>
            <a:r>
              <a:rPr kumimoji="0" lang="cs-CZ" altLang="cs-CZ" sz="1500" b="1" i="0" u="none" strike="noStrike" cap="none" normalizeH="0" baseline="0">
                <a:ln>
                  <a:noFill/>
                </a:ln>
                <a:effectLst/>
                <a:latin typeface="Arial" panose="020B0604020202020204" pitchFamily="34" charset="0"/>
              </a:rPr>
              <a:t>Hyperfractionated radiotherapy </a:t>
            </a:r>
            <a:r>
              <a:rPr kumimoji="0" lang="cs-CZ" altLang="cs-CZ" sz="1500" b="0" i="0" u="none" strike="noStrike" cap="none" normalizeH="0" baseline="0">
                <a:ln>
                  <a:noFill/>
                </a:ln>
                <a:effectLst/>
                <a:latin typeface="Arial" panose="020B0604020202020204" pitchFamily="34" charset="0"/>
              </a:rPr>
              <a:t>- more than one fraction is given per day. </a:t>
            </a:r>
          </a:p>
          <a:p>
            <a:pPr marL="457200" marR="0" lvl="1" indent="0" defTabSz="914400" rtl="0" eaLnBrk="0" fontAlgn="base" latinLnBrk="0" hangingPunct="0">
              <a:spcBef>
                <a:spcPct val="0"/>
              </a:spcBef>
              <a:spcAft>
                <a:spcPts val="600"/>
              </a:spcAft>
              <a:buClrTx/>
              <a:buSzTx/>
              <a:buFontTx/>
              <a:buChar char="•"/>
              <a:tabLst/>
            </a:pPr>
            <a:r>
              <a:rPr kumimoji="0" lang="cs-CZ" altLang="cs-CZ" sz="1500" b="1" i="0" u="none" strike="noStrike" cap="none" normalizeH="0" baseline="0">
                <a:ln>
                  <a:noFill/>
                </a:ln>
                <a:effectLst/>
                <a:latin typeface="Arial" panose="020B0604020202020204" pitchFamily="34" charset="0"/>
              </a:rPr>
              <a:t>Radiotherapy field </a:t>
            </a:r>
            <a:r>
              <a:rPr kumimoji="0" lang="cs-CZ" altLang="cs-CZ" sz="1500" b="0" i="0" u="none" strike="noStrike" cap="none" normalizeH="0" baseline="0">
                <a:ln>
                  <a:noFill/>
                </a:ln>
                <a:effectLst/>
                <a:latin typeface="Arial" panose="020B0604020202020204" pitchFamily="34" charset="0"/>
              </a:rPr>
              <a:t>- the area towards which the radiotherapy was directed. </a:t>
            </a:r>
          </a:p>
          <a:p>
            <a:pPr marL="457200" marR="0" lvl="1" indent="0" defTabSz="914400" rtl="0" eaLnBrk="0" fontAlgn="base" latinLnBrk="0" hangingPunct="0">
              <a:spcBef>
                <a:spcPct val="0"/>
              </a:spcBef>
              <a:spcAft>
                <a:spcPts val="600"/>
              </a:spcAft>
              <a:buClrTx/>
              <a:buSzTx/>
              <a:buFontTx/>
              <a:buChar char="•"/>
              <a:tabLst/>
            </a:pPr>
            <a:r>
              <a:rPr kumimoji="0" lang="cs-CZ" altLang="cs-CZ" sz="1500" b="1" i="0" u="none" strike="noStrike" cap="none" normalizeH="0" baseline="0">
                <a:ln>
                  <a:noFill/>
                </a:ln>
                <a:effectLst/>
                <a:latin typeface="Arial" panose="020B0604020202020204" pitchFamily="34" charset="0"/>
              </a:rPr>
              <a:t>Total Body Irradiation </a:t>
            </a:r>
            <a:r>
              <a:rPr kumimoji="0" lang="cs-CZ" altLang="cs-CZ" sz="1500" b="0" i="0" u="none" strike="noStrike" cap="none" normalizeH="0" baseline="0">
                <a:ln>
                  <a:noFill/>
                </a:ln>
                <a:effectLst/>
                <a:latin typeface="Arial" panose="020B0604020202020204" pitchFamily="34" charset="0"/>
              </a:rPr>
              <a:t>(TBI) - radiation to the whole body e.g. to destroy all malignant cells </a:t>
            </a:r>
          </a:p>
          <a:p>
            <a:pPr marL="457200" marR="0" lvl="1" indent="0" defTabSz="914400" rtl="0" eaLnBrk="0" fontAlgn="base" latinLnBrk="0" hangingPunct="0">
              <a:spcBef>
                <a:spcPct val="0"/>
              </a:spcBef>
              <a:spcAft>
                <a:spcPts val="600"/>
              </a:spcAft>
              <a:buClrTx/>
              <a:buSzTx/>
              <a:buNone/>
              <a:tabLst/>
            </a:pPr>
            <a:r>
              <a:rPr kumimoji="0" lang="cs-CZ" altLang="cs-CZ" sz="1500" b="0" i="0" u="none" strike="noStrike" cap="none" normalizeH="0" baseline="0">
                <a:ln>
                  <a:noFill/>
                </a:ln>
                <a:effectLst/>
                <a:latin typeface="Arial" panose="020B0604020202020204" pitchFamily="34" charset="0"/>
              </a:rPr>
              <a:t> prior to bone marrow transplant (BMT).</a:t>
            </a:r>
          </a:p>
          <a:p>
            <a:pPr marL="0" marR="0" lvl="0" indent="0" defTabSz="914400" rtl="0" eaLnBrk="0" fontAlgn="base" latinLnBrk="0" hangingPunct="0">
              <a:spcBef>
                <a:spcPct val="0"/>
              </a:spcBef>
              <a:spcAft>
                <a:spcPts val="600"/>
              </a:spcAft>
              <a:buClrTx/>
              <a:buSzTx/>
              <a:buFontTx/>
              <a:buNone/>
              <a:tabLst/>
            </a:pPr>
            <a:endParaRPr kumimoji="0" lang="cs-CZ" altLang="cs-CZ" sz="1500" b="0" i="0" u="none" strike="noStrike" cap="none" normalizeH="0" baseline="0">
              <a:ln>
                <a:noFill/>
              </a:ln>
              <a:effectLst/>
              <a:latin typeface="Arial" panose="020B0604020202020204" pitchFamily="34" charset="0"/>
            </a:endParaRPr>
          </a:p>
        </p:txBody>
      </p:sp>
    </p:spTree>
    <p:extLst>
      <p:ext uri="{BB962C8B-B14F-4D97-AF65-F5344CB8AC3E}">
        <p14:creationId xmlns:p14="http://schemas.microsoft.com/office/powerpoint/2010/main" val="802688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1"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Nadpis 1"/>
          <p:cNvSpPr>
            <a:spLocks noGrp="1"/>
          </p:cNvSpPr>
          <p:nvPr>
            <p:ph type="title"/>
          </p:nvPr>
        </p:nvSpPr>
        <p:spPr>
          <a:xfrm>
            <a:off x="7835106" y="1132517"/>
            <a:ext cx="3246509" cy="4367531"/>
          </a:xfrm>
        </p:spPr>
        <p:txBody>
          <a:bodyPr>
            <a:normAutofit/>
          </a:bodyPr>
          <a:lstStyle/>
          <a:p>
            <a:r>
              <a:rPr lang="cs-CZ" sz="4100" b="1">
                <a:solidFill>
                  <a:srgbClr val="FFFFFF"/>
                </a:solidFill>
              </a:rPr>
              <a:t>Chemotherapy</a:t>
            </a:r>
          </a:p>
        </p:txBody>
      </p:sp>
      <p:sp>
        <p:nvSpPr>
          <p:cNvPr id="3" name="Zástupný symbol pro obsah 2"/>
          <p:cNvSpPr>
            <a:spLocks noGrp="1"/>
          </p:cNvSpPr>
          <p:nvPr>
            <p:ph idx="1"/>
          </p:nvPr>
        </p:nvSpPr>
        <p:spPr>
          <a:xfrm>
            <a:off x="838200" y="1132519"/>
            <a:ext cx="6300975" cy="4367530"/>
          </a:xfrm>
        </p:spPr>
        <p:txBody>
          <a:bodyPr anchor="ctr">
            <a:normAutofit/>
          </a:bodyPr>
          <a:lstStyle/>
          <a:p>
            <a:r>
              <a:rPr lang="en-US" sz="1100"/>
              <a:t>Since the 1960's the development and use of drugs has dramatically improved the prognosis for many types of cancer. </a:t>
            </a:r>
            <a:endParaRPr lang="cs-CZ" sz="1100"/>
          </a:p>
          <a:p>
            <a:r>
              <a:rPr lang="en-US" sz="1100"/>
              <a:t>Chemo- means chemicals, for most types of cancer chemotherapy will consist of a number of different drugs, this is known as combination chemotherapy. </a:t>
            </a:r>
            <a:endParaRPr lang="cs-CZ" sz="1100"/>
          </a:p>
          <a:p>
            <a:r>
              <a:rPr lang="en-US" sz="1100"/>
              <a:t>Chemotherapy may be given in a variety of ways; </a:t>
            </a:r>
            <a:endParaRPr lang="cs-CZ" sz="1100"/>
          </a:p>
          <a:p>
            <a:pPr lvl="1"/>
            <a:r>
              <a:rPr lang="en-US" sz="1100"/>
              <a:t>Intravenously (IV) -into a vein is the most common, </a:t>
            </a:r>
            <a:endParaRPr lang="cs-CZ" sz="1100"/>
          </a:p>
          <a:p>
            <a:pPr lvl="1"/>
            <a:r>
              <a:rPr lang="en-US" sz="1100"/>
              <a:t>Intramuscularly (IM) -injection into a muscle, </a:t>
            </a:r>
            <a:endParaRPr lang="cs-CZ" sz="1100"/>
          </a:p>
          <a:p>
            <a:pPr lvl="1"/>
            <a:r>
              <a:rPr lang="en-US" sz="1100"/>
              <a:t>Orally -by mouth, </a:t>
            </a:r>
            <a:endParaRPr lang="cs-CZ" sz="1100"/>
          </a:p>
          <a:p>
            <a:pPr lvl="1"/>
            <a:r>
              <a:rPr lang="en-US" sz="1100"/>
              <a:t>Subcutaneously (SC) -injection under the skin, </a:t>
            </a:r>
            <a:endParaRPr lang="cs-CZ" sz="1100"/>
          </a:p>
          <a:p>
            <a:pPr lvl="1"/>
            <a:r>
              <a:rPr lang="en-US" sz="1100"/>
              <a:t>Intralesionally (IL) -directly into a cancerous area, </a:t>
            </a:r>
            <a:endParaRPr lang="cs-CZ" sz="1100"/>
          </a:p>
          <a:p>
            <a:pPr lvl="1"/>
            <a:r>
              <a:rPr lang="en-US" sz="1100"/>
              <a:t>Intrathecally (IT)-into the fluid around the spine, </a:t>
            </a:r>
            <a:endParaRPr lang="cs-CZ" sz="1100"/>
          </a:p>
          <a:p>
            <a:pPr lvl="1"/>
            <a:r>
              <a:rPr lang="en-US" sz="1100"/>
              <a:t>Topically -medication will be applied onto the skin. </a:t>
            </a:r>
            <a:r>
              <a:rPr lang="en-US" sz="1100" b="1"/>
              <a:t>Cytotoxic </a:t>
            </a:r>
            <a:r>
              <a:rPr lang="en-US" sz="1100"/>
              <a:t>- cytotoxic drugs kill or damage cells. The normal cells of the body grow and die in a controlled way, but cancer cells keep growing and multiplying. Chemotherapy destroys cancer cells by stopping them from growing or multiplying at one or more points during the life cycle of the cell. </a:t>
            </a:r>
          </a:p>
          <a:p>
            <a:r>
              <a:rPr lang="en-US" sz="1100" b="1"/>
              <a:t>Central line </a:t>
            </a:r>
            <a:r>
              <a:rPr lang="en-US" sz="1100"/>
              <a:t>- a thin plastic line into a vein in the chest used for the delivery of chemotherapy e.g. HICKMAN</a:t>
            </a:r>
            <a:r>
              <a:rPr lang="en-US" sz="1100">
                <a:hlinkClick r:id="rId2" tooltip="HICKMAN is a registered trademark of C.R. Bard, Inc"/>
              </a:rPr>
              <a:t>®</a:t>
            </a:r>
            <a:r>
              <a:rPr lang="en-US" sz="1100"/>
              <a:t> catheter. </a:t>
            </a:r>
          </a:p>
          <a:p>
            <a:r>
              <a:rPr lang="en-US" sz="1100" b="1"/>
              <a:t>Drug resistance</a:t>
            </a:r>
            <a:r>
              <a:rPr lang="en-US" sz="1100"/>
              <a:t> is where tumour cells become resistant to chemotherapy. Some tumour cells will be chemo-sensitive and are killed by anticancer drugs; the cells that remain are likely to be more resistant. Thus by selection it is the most resistant cells survive and divide, they may be resistant to a particular drug, a class of drugs, or all drugs.</a:t>
            </a:r>
          </a:p>
          <a:p>
            <a:endParaRPr lang="cs-CZ" sz="1100"/>
          </a:p>
        </p:txBody>
      </p:sp>
    </p:spTree>
    <p:extLst>
      <p:ext uri="{BB962C8B-B14F-4D97-AF65-F5344CB8AC3E}">
        <p14:creationId xmlns:p14="http://schemas.microsoft.com/office/powerpoint/2010/main" val="2935576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Nadpis 1"/>
          <p:cNvSpPr>
            <a:spLocks noGrp="1"/>
          </p:cNvSpPr>
          <p:nvPr>
            <p:ph type="title"/>
          </p:nvPr>
        </p:nvSpPr>
        <p:spPr>
          <a:xfrm>
            <a:off x="964760" y="804328"/>
            <a:ext cx="6091312" cy="1205821"/>
          </a:xfrm>
        </p:spPr>
        <p:txBody>
          <a:bodyPr>
            <a:normAutofit/>
          </a:bodyPr>
          <a:lstStyle/>
          <a:p>
            <a:r>
              <a:rPr kumimoji="0" lang="cs-CZ" altLang="cs-CZ" sz="2500" b="1" i="0" u="none" strike="noStrike" cap="none" normalizeH="0" baseline="0">
                <a:ln>
                  <a:noFill/>
                </a:ln>
                <a:solidFill>
                  <a:srgbClr val="FEFFFF"/>
                </a:solidFill>
                <a:effectLst/>
                <a:latin typeface="Arial" panose="020B0604020202020204" pitchFamily="34" charset="0"/>
              </a:rPr>
              <a:t>New approaches - Gene therapy / Immunotherapy </a:t>
            </a:r>
            <a:br>
              <a:rPr kumimoji="0" lang="cs-CZ" altLang="cs-CZ" sz="2500" b="1" i="0" u="none" strike="noStrike" cap="none" normalizeH="0" baseline="0">
                <a:ln>
                  <a:noFill/>
                </a:ln>
                <a:solidFill>
                  <a:srgbClr val="FEFFFF"/>
                </a:solidFill>
                <a:effectLst/>
                <a:latin typeface="Arial" panose="020B0604020202020204" pitchFamily="34" charset="0"/>
              </a:rPr>
            </a:br>
            <a:endParaRPr lang="cs-CZ" sz="2500" b="1">
              <a:solidFill>
                <a:srgbClr val="FEFFFF"/>
              </a:solidFill>
            </a:endParaRPr>
          </a:p>
        </p:txBody>
      </p:sp>
      <p:sp>
        <p:nvSpPr>
          <p:cNvPr id="4" name="Rectangle 1"/>
          <p:cNvSpPr>
            <a:spLocks noGrp="1" noChangeArrowheads="1"/>
          </p:cNvSpPr>
          <p:nvPr>
            <p:ph idx="1"/>
          </p:nvPr>
        </p:nvSpPr>
        <p:spPr bwMode="auto">
          <a:xfrm>
            <a:off x="1282189" y="2494450"/>
            <a:ext cx="5773883" cy="356315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endParaRPr kumimoji="0" lang="cs-CZ" altLang="cs-CZ" sz="1500" b="0" i="0" u="none" strike="noStrike" cap="none" normalizeH="0" baseline="0">
              <a:ln>
                <a:noFill/>
              </a:ln>
              <a:effectLst/>
              <a:latin typeface="Arial" panose="020B0604020202020204" pitchFamily="34" charset="0"/>
            </a:endParaRPr>
          </a:p>
          <a:p>
            <a:pPr marL="457200" marR="0" lvl="1" indent="0" defTabSz="914400" rtl="0" eaLnBrk="0" fontAlgn="base" latinLnBrk="0" hangingPunct="0">
              <a:spcBef>
                <a:spcPct val="0"/>
              </a:spcBef>
              <a:spcAft>
                <a:spcPts val="600"/>
              </a:spcAft>
              <a:buClrTx/>
              <a:buSzTx/>
              <a:buFontTx/>
              <a:buNone/>
              <a:tabLst/>
            </a:pPr>
            <a:r>
              <a:rPr kumimoji="0" lang="cs-CZ" altLang="cs-CZ" sz="1500" b="0" i="0" u="none" strike="noStrike" cap="none" normalizeH="0" baseline="0">
                <a:ln>
                  <a:noFill/>
                </a:ln>
                <a:effectLst/>
                <a:latin typeface="Arial" panose="020B0604020202020204" pitchFamily="34" charset="0"/>
              </a:rPr>
              <a:t>In the future patients might be immunised against their own cancers by injecting them with their </a:t>
            </a:r>
          </a:p>
          <a:p>
            <a:pPr marL="457200" marR="0" lvl="1" indent="0" defTabSz="914400" rtl="0" eaLnBrk="0" fontAlgn="base" latinLnBrk="0" hangingPunct="0">
              <a:spcBef>
                <a:spcPct val="0"/>
              </a:spcBef>
              <a:spcAft>
                <a:spcPts val="600"/>
              </a:spcAft>
              <a:buClrTx/>
              <a:buSzTx/>
              <a:buFontTx/>
              <a:buNone/>
              <a:tabLst/>
            </a:pPr>
            <a:r>
              <a:rPr kumimoji="0" lang="cs-CZ" altLang="cs-CZ" sz="1500" b="0" i="0" u="none" strike="noStrike" cap="none" normalizeH="0" baseline="0">
                <a:ln>
                  <a:noFill/>
                </a:ln>
                <a:effectLst/>
                <a:latin typeface="Arial" panose="020B0604020202020204" pitchFamily="34" charset="0"/>
              </a:rPr>
              <a:t>own tumour cells after they have been genetically modified. </a:t>
            </a:r>
          </a:p>
          <a:p>
            <a:pPr marL="457200" marR="0" lvl="1" indent="0" defTabSz="914400" rtl="0" eaLnBrk="0" fontAlgn="base" latinLnBrk="0" hangingPunct="0">
              <a:spcBef>
                <a:spcPct val="0"/>
              </a:spcBef>
              <a:spcAft>
                <a:spcPts val="600"/>
              </a:spcAft>
              <a:buClrTx/>
              <a:buSzTx/>
              <a:buFontTx/>
              <a:buNone/>
              <a:tabLst/>
            </a:pPr>
            <a:endParaRPr kumimoji="0" lang="cs-CZ" altLang="cs-CZ" sz="1500" b="0" i="0" u="none" strike="noStrike" cap="none" normalizeH="0" baseline="0">
              <a:ln>
                <a:noFill/>
              </a:ln>
              <a:effectLst/>
              <a:latin typeface="Arial" panose="020B0604020202020204" pitchFamily="34" charset="0"/>
            </a:endParaRPr>
          </a:p>
          <a:p>
            <a:pPr marL="457200" marR="0" lvl="1" indent="0" defTabSz="914400" rtl="0" eaLnBrk="0" fontAlgn="base" latinLnBrk="0" hangingPunct="0">
              <a:spcBef>
                <a:spcPct val="0"/>
              </a:spcBef>
              <a:spcAft>
                <a:spcPts val="600"/>
              </a:spcAft>
              <a:buClrTx/>
              <a:buSzTx/>
              <a:buFontTx/>
              <a:buNone/>
              <a:tabLst/>
            </a:pPr>
            <a:r>
              <a:rPr kumimoji="0" lang="cs-CZ" altLang="cs-CZ" sz="1500" b="0" i="0" u="none" strike="noStrike" cap="none" normalizeH="0" baseline="0">
                <a:ln>
                  <a:noFill/>
                </a:ln>
                <a:effectLst/>
                <a:latin typeface="Arial" panose="020B0604020202020204" pitchFamily="34" charset="0"/>
              </a:rPr>
              <a:t>The gene-modified tumour cells may encourage the patients own immune system to destroy the cancer cells. </a:t>
            </a:r>
          </a:p>
          <a:p>
            <a:pPr marL="457200" marR="0" lvl="1" indent="0" defTabSz="914400" rtl="0" eaLnBrk="0" fontAlgn="base" latinLnBrk="0" hangingPunct="0">
              <a:spcBef>
                <a:spcPct val="0"/>
              </a:spcBef>
              <a:spcAft>
                <a:spcPts val="600"/>
              </a:spcAft>
              <a:buClrTx/>
              <a:buSzTx/>
              <a:buFontTx/>
              <a:buNone/>
              <a:tabLst/>
            </a:pPr>
            <a:endParaRPr kumimoji="0" lang="cs-CZ" altLang="cs-CZ" sz="1500" b="0" i="0" u="none" strike="noStrike" cap="none" normalizeH="0" baseline="0">
              <a:ln>
                <a:noFill/>
              </a:ln>
              <a:effectLst/>
              <a:latin typeface="Arial" panose="020B0604020202020204" pitchFamily="34" charset="0"/>
            </a:endParaRPr>
          </a:p>
          <a:p>
            <a:pPr marL="457200" marR="0" lvl="1" indent="0" defTabSz="914400" rtl="0" eaLnBrk="0" fontAlgn="base" latinLnBrk="0" hangingPunct="0">
              <a:spcBef>
                <a:spcPct val="0"/>
              </a:spcBef>
              <a:spcAft>
                <a:spcPts val="600"/>
              </a:spcAft>
              <a:buClrTx/>
              <a:buSzTx/>
              <a:buFontTx/>
              <a:buNone/>
              <a:tabLst/>
            </a:pPr>
            <a:r>
              <a:rPr kumimoji="0" lang="cs-CZ" altLang="cs-CZ" sz="1500" b="0" i="0" u="none" strike="noStrike" cap="none" normalizeH="0" baseline="0">
                <a:ln>
                  <a:noFill/>
                </a:ln>
                <a:effectLst/>
                <a:latin typeface="Arial" panose="020B0604020202020204" pitchFamily="34" charset="0"/>
              </a:rPr>
              <a:t>Tumour necrosis factor (TNF) and interleukin-2 (IL-2) are substances associated with the immune </a:t>
            </a:r>
          </a:p>
          <a:p>
            <a:pPr marL="457200" marR="0" lvl="1" indent="0" defTabSz="914400" rtl="0" eaLnBrk="0" fontAlgn="base" latinLnBrk="0" hangingPunct="0">
              <a:spcBef>
                <a:spcPct val="0"/>
              </a:spcBef>
              <a:spcAft>
                <a:spcPts val="600"/>
              </a:spcAft>
              <a:buClrTx/>
              <a:buSzTx/>
              <a:buFontTx/>
              <a:buNone/>
              <a:tabLst/>
            </a:pPr>
            <a:r>
              <a:rPr kumimoji="0" lang="cs-CZ" altLang="cs-CZ" sz="1500" b="0" i="0" u="none" strike="noStrike" cap="none" normalizeH="0" baseline="0">
                <a:ln>
                  <a:noFill/>
                </a:ln>
                <a:effectLst/>
                <a:latin typeface="Arial" panose="020B0604020202020204" pitchFamily="34" charset="0"/>
              </a:rPr>
              <a:t>system which encourage anititumour activity. </a:t>
            </a:r>
          </a:p>
          <a:p>
            <a:pPr marL="0" marR="0" lvl="0" indent="0" defTabSz="914400" rtl="0" eaLnBrk="0" fontAlgn="base" latinLnBrk="0" hangingPunct="0">
              <a:spcBef>
                <a:spcPct val="0"/>
              </a:spcBef>
              <a:spcAft>
                <a:spcPts val="600"/>
              </a:spcAft>
              <a:buClrTx/>
              <a:buSzTx/>
              <a:buFontTx/>
              <a:buNone/>
              <a:tabLst/>
            </a:pPr>
            <a:endParaRPr kumimoji="0" lang="cs-CZ" altLang="cs-CZ" sz="1500" b="0" i="0" u="none" strike="noStrike" cap="none" normalizeH="0" baseline="0">
              <a:ln>
                <a:noFill/>
              </a:ln>
              <a:effectLst/>
              <a:latin typeface="Arial" panose="020B0604020202020204" pitchFamily="34"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024706" y="1000863"/>
            <a:ext cx="3343407" cy="197261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24706" y="3867046"/>
            <a:ext cx="3340358" cy="204596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1100666" y="6391276"/>
            <a:ext cx="4995334" cy="307777"/>
          </a:xfrm>
          <a:prstGeom prst="rect">
            <a:avLst/>
          </a:prstGeom>
        </p:spPr>
        <p:txBody>
          <a:bodyPr wrap="square">
            <a:spAutoFit/>
          </a:bodyPr>
          <a:lstStyle/>
          <a:p>
            <a:pPr>
              <a:spcAft>
                <a:spcPts val="600"/>
              </a:spcAft>
            </a:pPr>
            <a:r>
              <a:rPr lang="en-US" sz="1400" i="1" dirty="0"/>
              <a:t>An illustration of white blood cells attacking a cancer cell</a:t>
            </a:r>
            <a:r>
              <a:rPr lang="en-US" sz="1400" dirty="0"/>
              <a:t>.</a:t>
            </a:r>
            <a:endParaRPr lang="cs-CZ" sz="1400"/>
          </a:p>
        </p:txBody>
      </p:sp>
    </p:spTree>
    <p:extLst>
      <p:ext uri="{BB962C8B-B14F-4D97-AF65-F5344CB8AC3E}">
        <p14:creationId xmlns:p14="http://schemas.microsoft.com/office/powerpoint/2010/main" val="3461895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0658" name="Rectangle 2"/>
          <p:cNvSpPr>
            <a:spLocks noGrp="1" noChangeArrowheads="1"/>
          </p:cNvSpPr>
          <p:nvPr>
            <p:ph type="title"/>
          </p:nvPr>
        </p:nvSpPr>
        <p:spPr>
          <a:xfrm>
            <a:off x="958506" y="800392"/>
            <a:ext cx="10264697" cy="1212102"/>
          </a:xfrm>
        </p:spPr>
        <p:txBody>
          <a:bodyPr>
            <a:normAutofit/>
          </a:bodyPr>
          <a:lstStyle/>
          <a:p>
            <a:pPr eaLnBrk="1" hangingPunct="1">
              <a:defRPr/>
            </a:pPr>
            <a:r>
              <a:rPr lang="cs-CZ" altLang="cs-CZ" sz="4000" b="1">
                <a:solidFill>
                  <a:srgbClr val="FFFFFF"/>
                </a:solidFill>
                <a:effectLst>
                  <a:outerShdw blurRad="38100" dist="38100" dir="2700000" algn="tl">
                    <a:srgbClr val="000000"/>
                  </a:outerShdw>
                </a:effectLst>
              </a:rPr>
              <a:t>Dukes´classification</a:t>
            </a:r>
          </a:p>
        </p:txBody>
      </p:sp>
      <p:sp>
        <p:nvSpPr>
          <p:cNvPr id="70659" name="Rectangle 3"/>
          <p:cNvSpPr>
            <a:spLocks noGrp="1" noChangeArrowheads="1"/>
          </p:cNvSpPr>
          <p:nvPr>
            <p:ph idx="1"/>
          </p:nvPr>
        </p:nvSpPr>
        <p:spPr>
          <a:xfrm>
            <a:off x="1367624" y="2490436"/>
            <a:ext cx="9708995" cy="3567173"/>
          </a:xfrm>
        </p:spPr>
        <p:txBody>
          <a:bodyPr anchor="ctr">
            <a:normAutofit/>
          </a:bodyPr>
          <a:lstStyle/>
          <a:p>
            <a:pPr eaLnBrk="1" hangingPunct="1">
              <a:defRPr/>
            </a:pPr>
            <a:r>
              <a:rPr lang="cs-CZ" altLang="cs-CZ" sz="2400" b="1"/>
              <a:t>Dukes' classification, first proposed by Dr Cuthbert E. Dukes in 1932, identifies the stages as:</a:t>
            </a:r>
          </a:p>
          <a:p>
            <a:pPr eaLnBrk="1" hangingPunct="1">
              <a:defRPr/>
            </a:pPr>
            <a:r>
              <a:rPr lang="cs-CZ" altLang="cs-CZ" sz="2400" b="1"/>
              <a:t>A - Tumour confined to the intestinal wall </a:t>
            </a:r>
          </a:p>
          <a:p>
            <a:pPr eaLnBrk="1" hangingPunct="1">
              <a:defRPr/>
            </a:pPr>
            <a:r>
              <a:rPr lang="cs-CZ" altLang="cs-CZ" sz="2400" b="1"/>
              <a:t>B - Tumour invading through the intestinal wall </a:t>
            </a:r>
          </a:p>
          <a:p>
            <a:pPr eaLnBrk="1" hangingPunct="1">
              <a:defRPr/>
            </a:pPr>
            <a:r>
              <a:rPr lang="cs-CZ" altLang="cs-CZ" sz="2400" b="1"/>
              <a:t>C - With lymph node(s) involvement </a:t>
            </a:r>
          </a:p>
          <a:p>
            <a:pPr eaLnBrk="1" hangingPunct="1">
              <a:defRPr/>
            </a:pPr>
            <a:r>
              <a:rPr lang="cs-CZ" altLang="cs-CZ" sz="2400" b="1"/>
              <a:t>D - With distant metastasis </a:t>
            </a:r>
          </a:p>
          <a:p>
            <a:pPr eaLnBrk="1" hangingPunct="1">
              <a:defRPr/>
            </a:pPr>
            <a:endParaRPr lang="cs-CZ" altLang="cs-CZ" sz="2400" b="1">
              <a:effectLst>
                <a:outerShdw blurRad="38100" dist="38100" dir="2700000" algn="tl">
                  <a:srgbClr val="000000"/>
                </a:outerShdw>
              </a:effectLst>
            </a:endParaRPr>
          </a:p>
        </p:txBody>
      </p:sp>
    </p:spTree>
    <p:extLst>
      <p:ext uri="{BB962C8B-B14F-4D97-AF65-F5344CB8AC3E}">
        <p14:creationId xmlns:p14="http://schemas.microsoft.com/office/powerpoint/2010/main" val="2762712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Grading</a:t>
            </a:r>
            <a:endParaRPr lang="cs-CZ" b="1"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9865" y="2598004"/>
            <a:ext cx="693420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795866" y="1397675"/>
            <a:ext cx="10608733" cy="1200329"/>
          </a:xfrm>
          <a:prstGeom prst="rect">
            <a:avLst/>
          </a:prstGeom>
        </p:spPr>
        <p:txBody>
          <a:bodyPr wrap="square">
            <a:spAutoFit/>
          </a:bodyPr>
          <a:lstStyle/>
          <a:p>
            <a:r>
              <a:rPr lang="en-US" dirty="0"/>
              <a:t>Grading is based on the histologic assessment of </a:t>
            </a:r>
            <a:r>
              <a:rPr lang="en-US" dirty="0">
                <a:hlinkClick r:id="rId3"/>
              </a:rPr>
              <a:t>tumor</a:t>
            </a:r>
            <a:r>
              <a:rPr lang="en-US" dirty="0"/>
              <a:t> cells according to their state of differentiation. Differentiation in the microscopic appearance of tumor cells determines the grade. Tumor cells are grouped into 4 types based on how they resemble and differ from healthy cells. Well-differentiated tumors (low grade) generally have a </a:t>
            </a:r>
            <a:r>
              <a:rPr lang="en-US" b="1" dirty="0"/>
              <a:t>better prognosis</a:t>
            </a:r>
            <a:r>
              <a:rPr lang="en-US" dirty="0"/>
              <a:t> than poorly differentiated tumors (high grade)</a:t>
            </a:r>
          </a:p>
        </p:txBody>
      </p:sp>
      <p:sp>
        <p:nvSpPr>
          <p:cNvPr id="5" name="Obdélník 4"/>
          <p:cNvSpPr/>
          <p:nvPr/>
        </p:nvSpPr>
        <p:spPr>
          <a:xfrm>
            <a:off x="575733" y="5837536"/>
            <a:ext cx="11065934" cy="369332"/>
          </a:xfrm>
          <a:prstGeom prst="rect">
            <a:avLst/>
          </a:prstGeom>
        </p:spPr>
        <p:txBody>
          <a:bodyPr wrap="square">
            <a:spAutoFit/>
          </a:bodyPr>
          <a:lstStyle/>
          <a:p>
            <a:r>
              <a:rPr lang="en-US" b="1" dirty="0">
                <a:solidFill>
                  <a:srgbClr val="FF0000"/>
                </a:solidFill>
              </a:rPr>
              <a:t>Note:</a:t>
            </a:r>
            <a:r>
              <a:rPr lang="en-US" dirty="0">
                <a:solidFill>
                  <a:srgbClr val="FF0000"/>
                </a:solidFill>
              </a:rPr>
              <a:t> Grading describes the grade of the histologic change of tumor tissue versus the neighboring healthy tissue</a:t>
            </a:r>
            <a:r>
              <a:rPr lang="en-US" dirty="0"/>
              <a:t>.</a:t>
            </a:r>
            <a:endParaRPr lang="cs-CZ" dirty="0"/>
          </a:p>
        </p:txBody>
      </p:sp>
    </p:spTree>
    <p:extLst>
      <p:ext uri="{BB962C8B-B14F-4D97-AF65-F5344CB8AC3E}">
        <p14:creationId xmlns:p14="http://schemas.microsoft.com/office/powerpoint/2010/main" val="2858542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Nadpis 1"/>
          <p:cNvSpPr>
            <a:spLocks noGrp="1"/>
          </p:cNvSpPr>
          <p:nvPr>
            <p:ph type="title"/>
          </p:nvPr>
        </p:nvSpPr>
        <p:spPr>
          <a:xfrm>
            <a:off x="958506" y="800392"/>
            <a:ext cx="10264697" cy="1212102"/>
          </a:xfrm>
        </p:spPr>
        <p:txBody>
          <a:bodyPr>
            <a:normAutofit/>
          </a:bodyPr>
          <a:lstStyle/>
          <a:p>
            <a:r>
              <a:rPr lang="en-US" sz="4000" b="1">
                <a:solidFill>
                  <a:srgbClr val="FFFFFF"/>
                </a:solidFill>
              </a:rPr>
              <a:t>Staging of a tumor</a:t>
            </a:r>
            <a:endParaRPr lang="cs-CZ" sz="4000" b="1">
              <a:solidFill>
                <a:srgbClr val="FFFFFF"/>
              </a:solidFill>
            </a:endParaRPr>
          </a:p>
        </p:txBody>
      </p:sp>
      <p:sp>
        <p:nvSpPr>
          <p:cNvPr id="3" name="Zástupný symbol pro obsah 2"/>
          <p:cNvSpPr>
            <a:spLocks noGrp="1"/>
          </p:cNvSpPr>
          <p:nvPr>
            <p:ph idx="1"/>
          </p:nvPr>
        </p:nvSpPr>
        <p:spPr>
          <a:xfrm>
            <a:off x="1367624" y="2490436"/>
            <a:ext cx="9708995" cy="3567173"/>
          </a:xfrm>
        </p:spPr>
        <p:txBody>
          <a:bodyPr anchor="ctr">
            <a:normAutofit/>
          </a:bodyPr>
          <a:lstStyle/>
          <a:p>
            <a:r>
              <a:rPr lang="en-US" sz="2400"/>
              <a:t>Staging of a tumor can be determined by its size and the extent to which it has spread throughout the body. Tumor staging is performed with different laboratory tests such as radiography, ultrasonography, computed tomography scanning, etc. Solid tumors are usually classified with the TNM system. This system has been administered by the </a:t>
            </a:r>
            <a:r>
              <a:rPr lang="en-US" sz="2400" b="1"/>
              <a:t>UICC</a:t>
            </a:r>
            <a:r>
              <a:rPr lang="en-US" sz="2400"/>
              <a:t>&gt; (Union Internationale Contre le Cancer) since the 1950s, and it is regularly updated.</a:t>
            </a:r>
          </a:p>
          <a:p>
            <a:r>
              <a:rPr lang="en-US" sz="2400"/>
              <a:t>The letters T, N, and M stand for separate categories: </a:t>
            </a:r>
            <a:r>
              <a:rPr lang="en-US" sz="2400" b="1"/>
              <a:t>t</a:t>
            </a:r>
            <a:r>
              <a:rPr lang="en-US" sz="2400"/>
              <a:t>umor (size and extent of the primary tumor), </a:t>
            </a:r>
            <a:r>
              <a:rPr lang="en-US" sz="2400" b="1"/>
              <a:t>n</a:t>
            </a:r>
            <a:r>
              <a:rPr lang="en-US" sz="2400"/>
              <a:t>ode (involvement of neighboring lymph nodes), and status of </a:t>
            </a:r>
            <a:r>
              <a:rPr lang="en-US" sz="2400" b="1"/>
              <a:t>m</a:t>
            </a:r>
            <a:r>
              <a:rPr lang="en-US" sz="2400"/>
              <a:t>etastases, respectively.</a:t>
            </a:r>
          </a:p>
          <a:p>
            <a:endParaRPr lang="cs-CZ" sz="2400"/>
          </a:p>
        </p:txBody>
      </p:sp>
    </p:spTree>
    <p:extLst>
      <p:ext uri="{BB962C8B-B14F-4D97-AF65-F5344CB8AC3E}">
        <p14:creationId xmlns:p14="http://schemas.microsoft.com/office/powerpoint/2010/main" val="3959623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Nadpis 1"/>
          <p:cNvSpPr>
            <a:spLocks noGrp="1"/>
          </p:cNvSpPr>
          <p:nvPr>
            <p:ph type="title"/>
          </p:nvPr>
        </p:nvSpPr>
        <p:spPr>
          <a:xfrm>
            <a:off x="1047280" y="759805"/>
            <a:ext cx="10306520" cy="1325563"/>
          </a:xfrm>
        </p:spPr>
        <p:txBody>
          <a:bodyPr>
            <a:normAutofit/>
          </a:bodyPr>
          <a:lstStyle/>
          <a:p>
            <a:r>
              <a:rPr lang="cs-CZ" sz="4000" b="1">
                <a:solidFill>
                  <a:srgbClr val="FFFFFF"/>
                </a:solidFill>
              </a:rPr>
              <a:t>Diagnosis - Biopsy</a:t>
            </a:r>
            <a:br>
              <a:rPr lang="cs-CZ" sz="4000" b="1">
                <a:solidFill>
                  <a:srgbClr val="FFFFFF"/>
                </a:solidFill>
              </a:rPr>
            </a:br>
            <a:endParaRPr lang="cs-CZ" sz="4000" b="1">
              <a:solidFill>
                <a:srgbClr val="FFFFFF"/>
              </a:solidFill>
            </a:endParaRPr>
          </a:p>
        </p:txBody>
      </p:sp>
      <p:sp>
        <p:nvSpPr>
          <p:cNvPr id="3" name="Zástupný symbol pro obsah 2"/>
          <p:cNvSpPr>
            <a:spLocks noGrp="1"/>
          </p:cNvSpPr>
          <p:nvPr>
            <p:ph idx="1"/>
          </p:nvPr>
        </p:nvSpPr>
        <p:spPr>
          <a:xfrm>
            <a:off x="1424904" y="2494450"/>
            <a:ext cx="4053545" cy="3563159"/>
          </a:xfrm>
        </p:spPr>
        <p:txBody>
          <a:bodyPr>
            <a:normAutofit/>
          </a:bodyPr>
          <a:lstStyle/>
          <a:p>
            <a:r>
              <a:rPr lang="cs-CZ" sz="2000"/>
              <a:t>t</a:t>
            </a:r>
            <a:r>
              <a:rPr lang="en-US" sz="2000"/>
              <a:t>his is the removal of a small section of the tumour, the sample will be analysed by a histopathologist in order to establish a precise diagnosis. Surgical procedure. </a:t>
            </a:r>
            <a:endParaRPr lang="cs-CZ" sz="2000"/>
          </a:p>
          <a:p>
            <a:r>
              <a:rPr lang="en-US" sz="2000"/>
              <a:t>This may be a needle biopsy, where a very fine needle is used to take a tiny sample of the tumour. Occasionally a surgeon may remove the whole tumour prior to diagnosis; a resection biopsy.</a:t>
            </a:r>
            <a:endParaRPr lang="cs-CZ" sz="200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967" b="-2"/>
          <a:stretch/>
        </p:blipFill>
        <p:spPr bwMode="auto">
          <a:xfrm>
            <a:off x="6098892" y="2492376"/>
            <a:ext cx="4802404" cy="356337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196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692" name="Rectangle 71">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693" name="Group 73">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75"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694"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1682" name="Rectangle 2"/>
          <p:cNvSpPr>
            <a:spLocks noGrp="1" noChangeArrowheads="1"/>
          </p:cNvSpPr>
          <p:nvPr>
            <p:ph type="title"/>
          </p:nvPr>
        </p:nvSpPr>
        <p:spPr>
          <a:xfrm>
            <a:off x="7835106" y="1132517"/>
            <a:ext cx="3246509" cy="4367531"/>
          </a:xfrm>
        </p:spPr>
        <p:txBody>
          <a:bodyPr>
            <a:normAutofit/>
          </a:bodyPr>
          <a:lstStyle/>
          <a:p>
            <a:pPr eaLnBrk="1" hangingPunct="1">
              <a:defRPr/>
            </a:pPr>
            <a:r>
              <a:rPr lang="cs-CZ" altLang="cs-CZ" b="1">
                <a:solidFill>
                  <a:srgbClr val="FFFFFF"/>
                </a:solidFill>
                <a:effectLst>
                  <a:outerShdw blurRad="38100" dist="38100" dir="2700000" algn="tl">
                    <a:srgbClr val="000000"/>
                  </a:outerShdw>
                </a:effectLst>
              </a:rPr>
              <a:t>TNM Classification</a:t>
            </a:r>
          </a:p>
        </p:txBody>
      </p:sp>
      <p:sp>
        <p:nvSpPr>
          <p:cNvPr id="71683" name="Rectangle 3"/>
          <p:cNvSpPr>
            <a:spLocks noGrp="1" noChangeArrowheads="1"/>
          </p:cNvSpPr>
          <p:nvPr>
            <p:ph idx="1"/>
          </p:nvPr>
        </p:nvSpPr>
        <p:spPr>
          <a:xfrm>
            <a:off x="838200" y="1132519"/>
            <a:ext cx="6300975" cy="4367530"/>
          </a:xfrm>
        </p:spPr>
        <p:txBody>
          <a:bodyPr anchor="ctr">
            <a:normAutofit/>
          </a:bodyPr>
          <a:lstStyle/>
          <a:p>
            <a:pPr eaLnBrk="1" hangingPunct="1">
              <a:defRPr/>
            </a:pPr>
            <a:r>
              <a:rPr lang="cs-CZ" altLang="cs-CZ" sz="1100" b="1"/>
              <a:t>The most common current staging system is the TNM(for tumors/nodes/metastases) system, though many doctors still use the older Dukes system. The system assigns a number:</a:t>
            </a:r>
          </a:p>
          <a:p>
            <a:pPr eaLnBrk="1" hangingPunct="1">
              <a:defRPr/>
            </a:pPr>
            <a:r>
              <a:rPr lang="cs-CZ" altLang="cs-CZ" sz="1100" b="1"/>
              <a:t>T - The degree of invasion of the intestinal wall </a:t>
            </a:r>
          </a:p>
          <a:p>
            <a:pPr lvl="1" eaLnBrk="1" hangingPunct="1">
              <a:defRPr/>
            </a:pPr>
            <a:r>
              <a:rPr lang="cs-CZ" altLang="cs-CZ" sz="1100" b="1"/>
              <a:t>T0 - no evidence of tumor </a:t>
            </a:r>
          </a:p>
          <a:p>
            <a:pPr lvl="1" eaLnBrk="1" hangingPunct="1">
              <a:defRPr/>
            </a:pPr>
            <a:r>
              <a:rPr lang="cs-CZ" altLang="cs-CZ" sz="1100" b="1"/>
              <a:t>Tis- cancer in situ (tumor present, but no invasion) </a:t>
            </a:r>
          </a:p>
          <a:p>
            <a:pPr lvl="1" eaLnBrk="1" hangingPunct="1">
              <a:defRPr/>
            </a:pPr>
            <a:r>
              <a:rPr lang="cs-CZ" altLang="cs-CZ" sz="1100" b="1"/>
              <a:t>T1 - invasion through submucosa into lamina propria (basement membrane invaded) </a:t>
            </a:r>
          </a:p>
          <a:p>
            <a:pPr lvl="1" eaLnBrk="1" hangingPunct="1">
              <a:defRPr/>
            </a:pPr>
            <a:r>
              <a:rPr lang="cs-CZ" altLang="cs-CZ" sz="1100" b="1"/>
              <a:t>T2 - invasion into the muscularis propria (i.e. proper muscle of the bowel wall) </a:t>
            </a:r>
          </a:p>
          <a:p>
            <a:pPr lvl="1" eaLnBrk="1" hangingPunct="1">
              <a:defRPr/>
            </a:pPr>
            <a:r>
              <a:rPr lang="cs-CZ" altLang="cs-CZ" sz="1100" b="1"/>
              <a:t>T3 - invasion through the subserosa </a:t>
            </a:r>
          </a:p>
          <a:p>
            <a:pPr lvl="1" eaLnBrk="1" hangingPunct="1">
              <a:defRPr/>
            </a:pPr>
            <a:r>
              <a:rPr lang="cs-CZ" altLang="cs-CZ" sz="1100" b="1"/>
              <a:t>T4 - invasion of surrounding structures (e.g. bladder) or with tumour cells on the free external surface of the bowel </a:t>
            </a:r>
          </a:p>
          <a:p>
            <a:pPr eaLnBrk="1" hangingPunct="1">
              <a:defRPr/>
            </a:pPr>
            <a:r>
              <a:rPr lang="cs-CZ" altLang="cs-CZ" sz="1100" b="1"/>
              <a:t>N - the degree of lymphatics node involvement </a:t>
            </a:r>
          </a:p>
          <a:p>
            <a:pPr lvl="1" eaLnBrk="1" hangingPunct="1">
              <a:defRPr/>
            </a:pPr>
            <a:r>
              <a:rPr lang="cs-CZ" altLang="cs-CZ" sz="1100" b="1"/>
              <a:t>N0 - no lymph nodes involved </a:t>
            </a:r>
          </a:p>
          <a:p>
            <a:pPr lvl="1" eaLnBrk="1" hangingPunct="1">
              <a:defRPr/>
            </a:pPr>
            <a:r>
              <a:rPr lang="cs-CZ" altLang="cs-CZ" sz="1100" b="1"/>
              <a:t>N1 - one to three nodes involved </a:t>
            </a:r>
          </a:p>
          <a:p>
            <a:pPr lvl="1" eaLnBrk="1" hangingPunct="1">
              <a:defRPr/>
            </a:pPr>
            <a:r>
              <a:rPr lang="cs-CZ" altLang="cs-CZ" sz="1100" b="1"/>
              <a:t>N2 - four or more nodes involved </a:t>
            </a:r>
          </a:p>
          <a:p>
            <a:pPr eaLnBrk="1" hangingPunct="1">
              <a:defRPr/>
            </a:pPr>
            <a:r>
              <a:rPr lang="cs-CZ" altLang="cs-CZ" sz="1100" b="1"/>
              <a:t>M - the degree of metastasis </a:t>
            </a:r>
          </a:p>
          <a:p>
            <a:pPr lvl="1" eaLnBrk="1" hangingPunct="1">
              <a:defRPr/>
            </a:pPr>
            <a:r>
              <a:rPr lang="cs-CZ" altLang="cs-CZ" sz="1100" b="1"/>
              <a:t>M0 - no metastasis </a:t>
            </a:r>
          </a:p>
          <a:p>
            <a:pPr lvl="1" eaLnBrk="1" hangingPunct="1">
              <a:defRPr/>
            </a:pPr>
            <a:r>
              <a:rPr lang="cs-CZ" altLang="cs-CZ" sz="1100" b="1"/>
              <a:t>M1 - metastasis present </a:t>
            </a:r>
          </a:p>
          <a:p>
            <a:pPr eaLnBrk="1" hangingPunct="1">
              <a:defRPr/>
            </a:pPr>
            <a:endParaRPr lang="cs-CZ" altLang="cs-CZ" sz="1100" b="1">
              <a:effectLst>
                <a:outerShdw blurRad="38100" dist="38100" dir="2700000" algn="tl">
                  <a:srgbClr val="000000"/>
                </a:outerShdw>
              </a:effectLst>
            </a:endParaRPr>
          </a:p>
        </p:txBody>
      </p:sp>
    </p:spTree>
    <p:extLst>
      <p:ext uri="{BB962C8B-B14F-4D97-AF65-F5344CB8AC3E}">
        <p14:creationId xmlns:p14="http://schemas.microsoft.com/office/powerpoint/2010/main" val="1124917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3534" y="382058"/>
            <a:ext cx="10515600" cy="1325563"/>
          </a:xfrm>
        </p:spPr>
        <p:txBody>
          <a:bodyPr/>
          <a:lstStyle/>
          <a:p>
            <a:r>
              <a:rPr lang="en-US" b="1" dirty="0"/>
              <a:t>Staging of a tumor</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076219828"/>
              </p:ext>
            </p:extLst>
          </p:nvPr>
        </p:nvGraphicFramePr>
        <p:xfrm>
          <a:off x="5799666" y="1017383"/>
          <a:ext cx="5856006" cy="5427104"/>
        </p:xfrm>
        <a:graphic>
          <a:graphicData uri="http://schemas.openxmlformats.org/drawingml/2006/table">
            <a:tbl>
              <a:tblPr/>
              <a:tblGrid>
                <a:gridCol w="2928003">
                  <a:extLst>
                    <a:ext uri="{9D8B030D-6E8A-4147-A177-3AD203B41FA5}">
                      <a16:colId xmlns:a16="http://schemas.microsoft.com/office/drawing/2014/main" val="20000"/>
                    </a:ext>
                  </a:extLst>
                </a:gridCol>
                <a:gridCol w="2928003">
                  <a:extLst>
                    <a:ext uri="{9D8B030D-6E8A-4147-A177-3AD203B41FA5}">
                      <a16:colId xmlns:a16="http://schemas.microsoft.com/office/drawing/2014/main" val="20001"/>
                    </a:ext>
                  </a:extLst>
                </a:gridCol>
              </a:tblGrid>
              <a:tr h="2216515">
                <a:tc>
                  <a:txBody>
                    <a:bodyPr/>
                    <a:lstStyle/>
                    <a:p>
                      <a:pPr fontAlgn="t"/>
                      <a:r>
                        <a:rPr lang="cs-CZ" b="1" dirty="0" err="1">
                          <a:effectLst/>
                        </a:rPr>
                        <a:t>Stage</a:t>
                      </a:r>
                      <a:r>
                        <a:rPr lang="cs-CZ" b="1" dirty="0">
                          <a:effectLst/>
                        </a:rPr>
                        <a:t> 0</a:t>
                      </a:r>
                      <a:endParaRPr lang="cs-CZ" dirty="0">
                        <a:effectLst/>
                      </a:endParaRPr>
                    </a:p>
                  </a:txBody>
                  <a:tcPr marL="142875" marR="142875" marT="95250" marB="95250">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fontAlgn="t"/>
                      <a:r>
                        <a:rPr lang="en-US" dirty="0">
                          <a:effectLst/>
                        </a:rPr>
                        <a:t>There is marked growth of abnormal cells, which have not spread to neighboring tissue but have the potential to develop into a tumor (also termed carcinoma in situ)</a:t>
                      </a:r>
                    </a:p>
                  </a:txBody>
                  <a:tcPr marL="142875" marR="142875" marT="95250" marB="95250">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0"/>
                  </a:ext>
                </a:extLst>
              </a:tr>
              <a:tr h="2471449">
                <a:tc>
                  <a:txBody>
                    <a:bodyPr/>
                    <a:lstStyle/>
                    <a:p>
                      <a:pPr fontAlgn="t"/>
                      <a:r>
                        <a:rPr lang="en-US" b="1">
                          <a:effectLst/>
                        </a:rPr>
                        <a:t>Stage I, stage II, and stage III</a:t>
                      </a:r>
                      <a:endParaRPr lang="en-US">
                        <a:effectLst/>
                      </a:endParaRPr>
                    </a:p>
                  </a:txBody>
                  <a:tcPr marL="142875" marR="142875" marT="95250" marB="95250">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fontAlgn="t"/>
                      <a:r>
                        <a:rPr lang="en-US" dirty="0">
                          <a:effectLst/>
                        </a:rPr>
                        <a:t>Assignment of various stages occurs according to the specific type of tumor, taking into account different criteria such as size (diameter), invasive depth, and infiltration of neighboring tissue</a:t>
                      </a:r>
                    </a:p>
                  </a:txBody>
                  <a:tcPr marL="142875" marR="142875" marT="95250" marB="95250">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1"/>
                  </a:ext>
                </a:extLst>
              </a:tr>
              <a:tr h="686907">
                <a:tc>
                  <a:txBody>
                    <a:bodyPr/>
                    <a:lstStyle/>
                    <a:p>
                      <a:pPr fontAlgn="t"/>
                      <a:r>
                        <a:rPr lang="cs-CZ" b="1">
                          <a:effectLst/>
                        </a:rPr>
                        <a:t>Stage IV</a:t>
                      </a:r>
                      <a:endParaRPr lang="cs-CZ">
                        <a:effectLst/>
                      </a:endParaRPr>
                    </a:p>
                  </a:txBody>
                  <a:tcPr marL="142875" marR="142875" marT="95250" marB="95250">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fontAlgn="t"/>
                      <a:r>
                        <a:rPr lang="cs-CZ" dirty="0" err="1">
                          <a:effectLst/>
                        </a:rPr>
                        <a:t>Metastasis</a:t>
                      </a:r>
                      <a:r>
                        <a:rPr lang="cs-CZ" dirty="0">
                          <a:effectLst/>
                        </a:rPr>
                        <a:t> to </a:t>
                      </a:r>
                      <a:r>
                        <a:rPr lang="cs-CZ" dirty="0" err="1">
                          <a:effectLst/>
                        </a:rPr>
                        <a:t>different</a:t>
                      </a:r>
                      <a:r>
                        <a:rPr lang="cs-CZ" dirty="0">
                          <a:effectLst/>
                        </a:rPr>
                        <a:t> </a:t>
                      </a:r>
                      <a:r>
                        <a:rPr lang="cs-CZ" dirty="0" err="1">
                          <a:effectLst/>
                        </a:rPr>
                        <a:t>organs</a:t>
                      </a:r>
                      <a:endParaRPr lang="cs-CZ" dirty="0">
                        <a:effectLst/>
                      </a:endParaRPr>
                    </a:p>
                  </a:txBody>
                  <a:tcPr marL="142875" marR="142875" marT="95250" marB="95250">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14" y="1371599"/>
            <a:ext cx="5171554" cy="3823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a:spLocks noChangeArrowheads="1"/>
          </p:cNvSpPr>
          <p:nvPr/>
        </p:nvSpPr>
        <p:spPr bwMode="auto">
          <a:xfrm>
            <a:off x="838200" y="2563669"/>
            <a:ext cx="24077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300" b="1" i="0" u="none" strike="noStrike" cap="none" normalizeH="0" baseline="0" dirty="0">
                <a:ln>
                  <a:noFill/>
                </a:ln>
                <a:solidFill>
                  <a:srgbClr val="2D2D2D"/>
                </a:solidFill>
                <a:effectLst/>
                <a:latin typeface="proxima-nova"/>
                <a:cs typeface="Arial" pitchFamily="34" charset="0"/>
              </a:rPr>
              <a:t>:</a:t>
            </a:r>
            <a:endParaRPr kumimoji="0" lang="cs-CZ" alt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6" name="Obdélník 5"/>
          <p:cNvSpPr/>
          <p:nvPr/>
        </p:nvSpPr>
        <p:spPr>
          <a:xfrm>
            <a:off x="5494868" y="678829"/>
            <a:ext cx="6697132" cy="338554"/>
          </a:xfrm>
          <a:prstGeom prst="rect">
            <a:avLst/>
          </a:prstGeom>
        </p:spPr>
        <p:txBody>
          <a:bodyPr wrap="square">
            <a:spAutoFit/>
          </a:bodyPr>
          <a:lstStyle/>
          <a:p>
            <a:r>
              <a:rPr lang="cs-CZ" altLang="cs-CZ" sz="1600" b="1" dirty="0" err="1">
                <a:solidFill>
                  <a:srgbClr val="0070C0"/>
                </a:solidFill>
                <a:latin typeface="proxima-nova"/>
                <a:cs typeface="Arial" pitchFamily="34" charset="0"/>
              </a:rPr>
              <a:t>The</a:t>
            </a:r>
            <a:r>
              <a:rPr lang="cs-CZ" altLang="cs-CZ" sz="1600" b="1" dirty="0">
                <a:solidFill>
                  <a:srgbClr val="0070C0"/>
                </a:solidFill>
                <a:latin typeface="proxima-nova"/>
                <a:cs typeface="Arial" pitchFamily="34" charset="0"/>
              </a:rPr>
              <a:t> TNM </a:t>
            </a:r>
            <a:r>
              <a:rPr lang="cs-CZ" altLang="cs-CZ" sz="1600" b="1" dirty="0" err="1">
                <a:solidFill>
                  <a:srgbClr val="0070C0"/>
                </a:solidFill>
                <a:latin typeface="proxima-nova"/>
                <a:cs typeface="Arial" pitchFamily="34" charset="0"/>
              </a:rPr>
              <a:t>system</a:t>
            </a:r>
            <a:r>
              <a:rPr lang="cs-CZ" altLang="cs-CZ" sz="1600" b="1" dirty="0">
                <a:solidFill>
                  <a:srgbClr val="0070C0"/>
                </a:solidFill>
                <a:latin typeface="proxima-nova"/>
                <a:cs typeface="Arial" pitchFamily="34" charset="0"/>
              </a:rPr>
              <a:t> </a:t>
            </a:r>
            <a:r>
              <a:rPr lang="cs-CZ" altLang="cs-CZ" sz="1600" b="1" dirty="0" err="1">
                <a:solidFill>
                  <a:srgbClr val="0070C0"/>
                </a:solidFill>
                <a:latin typeface="proxima-nova"/>
                <a:cs typeface="Arial" pitchFamily="34" charset="0"/>
              </a:rPr>
              <a:t>is</a:t>
            </a:r>
            <a:r>
              <a:rPr lang="cs-CZ" altLang="cs-CZ" sz="1600" b="1" dirty="0">
                <a:solidFill>
                  <a:srgbClr val="0070C0"/>
                </a:solidFill>
                <a:latin typeface="proxima-nova"/>
                <a:cs typeface="Arial" pitchFamily="34" charset="0"/>
              </a:rPr>
              <a:t> </a:t>
            </a:r>
            <a:r>
              <a:rPr lang="cs-CZ" altLang="cs-CZ" sz="1600" b="1" dirty="0" err="1">
                <a:solidFill>
                  <a:srgbClr val="0070C0"/>
                </a:solidFill>
                <a:latin typeface="proxima-nova"/>
                <a:cs typeface="Arial" pitchFamily="34" charset="0"/>
              </a:rPr>
              <a:t>further</a:t>
            </a:r>
            <a:r>
              <a:rPr lang="cs-CZ" altLang="cs-CZ" sz="1600" b="1" dirty="0">
                <a:solidFill>
                  <a:srgbClr val="0070C0"/>
                </a:solidFill>
                <a:latin typeface="proxima-nova"/>
                <a:cs typeface="Arial" pitchFamily="34" charset="0"/>
              </a:rPr>
              <a:t> </a:t>
            </a:r>
            <a:r>
              <a:rPr lang="cs-CZ" altLang="cs-CZ" sz="1600" b="1" dirty="0" err="1">
                <a:solidFill>
                  <a:srgbClr val="0070C0"/>
                </a:solidFill>
                <a:latin typeface="proxima-nova"/>
                <a:cs typeface="Arial" pitchFamily="34" charset="0"/>
              </a:rPr>
              <a:t>divided</a:t>
            </a:r>
            <a:r>
              <a:rPr lang="cs-CZ" altLang="cs-CZ" sz="1600" b="1" dirty="0">
                <a:solidFill>
                  <a:srgbClr val="0070C0"/>
                </a:solidFill>
                <a:latin typeface="proxima-nova"/>
                <a:cs typeface="Arial" pitchFamily="34" charset="0"/>
              </a:rPr>
              <a:t> </a:t>
            </a:r>
            <a:r>
              <a:rPr lang="cs-CZ" altLang="cs-CZ" sz="1600" b="1" dirty="0" err="1">
                <a:solidFill>
                  <a:srgbClr val="0070C0"/>
                </a:solidFill>
                <a:latin typeface="proxima-nova"/>
                <a:cs typeface="Arial" pitchFamily="34" charset="0"/>
              </a:rPr>
              <a:t>into</a:t>
            </a:r>
            <a:r>
              <a:rPr lang="cs-CZ" altLang="cs-CZ" sz="1600" b="1" dirty="0">
                <a:solidFill>
                  <a:srgbClr val="0070C0"/>
                </a:solidFill>
                <a:latin typeface="proxima-nova"/>
                <a:cs typeface="Arial" pitchFamily="34" charset="0"/>
              </a:rPr>
              <a:t> </a:t>
            </a:r>
            <a:r>
              <a:rPr lang="cs-CZ" altLang="cs-CZ" sz="1600" b="1" dirty="0" err="1">
                <a:solidFill>
                  <a:srgbClr val="0070C0"/>
                </a:solidFill>
                <a:latin typeface="proxima-nova"/>
                <a:cs typeface="Arial" pitchFamily="34" charset="0"/>
              </a:rPr>
              <a:t>the</a:t>
            </a:r>
            <a:r>
              <a:rPr lang="cs-CZ" altLang="cs-CZ" sz="1600" b="1" dirty="0">
                <a:solidFill>
                  <a:srgbClr val="0070C0"/>
                </a:solidFill>
                <a:latin typeface="proxima-nova"/>
                <a:cs typeface="Arial" pitchFamily="34" charset="0"/>
              </a:rPr>
              <a:t> </a:t>
            </a:r>
            <a:r>
              <a:rPr lang="cs-CZ" altLang="cs-CZ" sz="1600" b="1" dirty="0" err="1">
                <a:solidFill>
                  <a:srgbClr val="0070C0"/>
                </a:solidFill>
                <a:latin typeface="proxima-nova"/>
                <a:cs typeface="Arial" pitchFamily="34" charset="0"/>
              </a:rPr>
              <a:t>following</a:t>
            </a:r>
            <a:r>
              <a:rPr lang="cs-CZ" altLang="cs-CZ" sz="1600" b="1" dirty="0">
                <a:solidFill>
                  <a:srgbClr val="0070C0"/>
                </a:solidFill>
                <a:latin typeface="proxima-nova"/>
                <a:cs typeface="Arial" pitchFamily="34" charset="0"/>
              </a:rPr>
              <a:t> 5 </a:t>
            </a:r>
            <a:r>
              <a:rPr lang="cs-CZ" altLang="cs-CZ" sz="1600" b="1" dirty="0" err="1">
                <a:solidFill>
                  <a:srgbClr val="0070C0"/>
                </a:solidFill>
                <a:latin typeface="proxima-nova"/>
                <a:cs typeface="Arial" pitchFamily="34" charset="0"/>
              </a:rPr>
              <a:t>stages</a:t>
            </a:r>
            <a:endParaRPr lang="cs-CZ" sz="1600" b="1" dirty="0">
              <a:solidFill>
                <a:srgbClr val="0070C0"/>
              </a:solidFill>
            </a:endParaRPr>
          </a:p>
        </p:txBody>
      </p:sp>
      <p:sp>
        <p:nvSpPr>
          <p:cNvPr id="7" name="Obdélník 6"/>
          <p:cNvSpPr/>
          <p:nvPr/>
        </p:nvSpPr>
        <p:spPr>
          <a:xfrm>
            <a:off x="161656" y="5194900"/>
            <a:ext cx="5934344" cy="1200329"/>
          </a:xfrm>
          <a:prstGeom prst="rect">
            <a:avLst/>
          </a:prstGeom>
        </p:spPr>
        <p:txBody>
          <a:bodyPr wrap="square">
            <a:spAutoFit/>
          </a:bodyPr>
          <a:lstStyle/>
          <a:p>
            <a:r>
              <a:rPr lang="en-US" b="1" dirty="0">
                <a:solidFill>
                  <a:srgbClr val="FF0000"/>
                </a:solidFill>
              </a:rPr>
              <a:t>Note: </a:t>
            </a:r>
            <a:r>
              <a:rPr lang="en-US" dirty="0">
                <a:solidFill>
                  <a:srgbClr val="FF0000"/>
                </a:solidFill>
              </a:rPr>
              <a:t>Staging describes the totality of all indicated examinations that are necessary to determine malignant tumor spread. Observations are described by TNM classification and are assigned to a specific stage.</a:t>
            </a:r>
            <a:endParaRPr lang="cs-CZ" dirty="0">
              <a:solidFill>
                <a:srgbClr val="FF0000"/>
              </a:solidFill>
            </a:endParaRPr>
          </a:p>
        </p:txBody>
      </p:sp>
    </p:spTree>
    <p:extLst>
      <p:ext uri="{BB962C8B-B14F-4D97-AF65-F5344CB8AC3E}">
        <p14:creationId xmlns:p14="http://schemas.microsoft.com/office/powerpoint/2010/main" val="3345973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Nadpis 1"/>
          <p:cNvSpPr>
            <a:spLocks noGrp="1"/>
          </p:cNvSpPr>
          <p:nvPr>
            <p:ph type="title"/>
          </p:nvPr>
        </p:nvSpPr>
        <p:spPr>
          <a:xfrm>
            <a:off x="964760" y="804328"/>
            <a:ext cx="6091312" cy="1205821"/>
          </a:xfrm>
        </p:spPr>
        <p:txBody>
          <a:bodyPr>
            <a:normAutofit/>
          </a:bodyPr>
          <a:lstStyle/>
          <a:p>
            <a:r>
              <a:rPr kumimoji="0" lang="cs-CZ" altLang="cs-CZ" sz="4000" b="0" i="0" u="none" strike="noStrike" cap="none" normalizeH="0" baseline="0">
                <a:ln>
                  <a:noFill/>
                </a:ln>
                <a:solidFill>
                  <a:srgbClr val="FEFFFF"/>
                </a:solidFill>
                <a:effectLst/>
                <a:latin typeface="Arial" panose="020B0604020202020204" pitchFamily="34" charset="0"/>
              </a:rPr>
              <a:t>Histopathology</a:t>
            </a:r>
            <a:endParaRPr lang="cs-CZ" sz="4000">
              <a:solidFill>
                <a:srgbClr val="FEFFFF"/>
              </a:solidFill>
            </a:endParaRPr>
          </a:p>
        </p:txBody>
      </p:sp>
      <p:sp>
        <p:nvSpPr>
          <p:cNvPr id="4" name="Rectangle 1"/>
          <p:cNvSpPr>
            <a:spLocks noGrp="1" noChangeArrowheads="1"/>
          </p:cNvSpPr>
          <p:nvPr>
            <p:ph idx="1"/>
          </p:nvPr>
        </p:nvSpPr>
        <p:spPr bwMode="auto">
          <a:xfrm>
            <a:off x="1282189" y="2494450"/>
            <a:ext cx="5773883" cy="356315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endParaRPr kumimoji="0" lang="cs-CZ" altLang="cs-CZ" sz="20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kumimoji="0" lang="cs-CZ" altLang="cs-CZ" sz="2000" b="0" i="0" u="none" strike="noStrike" cap="none" normalizeH="0" baseline="0">
                <a:ln>
                  <a:noFill/>
                </a:ln>
                <a:effectLst/>
                <a:latin typeface="Arial" panose="020B0604020202020204" pitchFamily="34" charset="0"/>
              </a:rPr>
              <a:t> </a:t>
            </a:r>
          </a:p>
          <a:p>
            <a:pPr marL="457200" marR="0" lvl="1" indent="0" defTabSz="914400" rtl="0" eaLnBrk="0" fontAlgn="base" latinLnBrk="0" hangingPunct="0">
              <a:spcBef>
                <a:spcPct val="0"/>
              </a:spcBef>
              <a:spcAft>
                <a:spcPts val="600"/>
              </a:spcAft>
              <a:buClrTx/>
              <a:buSzTx/>
              <a:buFontTx/>
              <a:buNone/>
              <a:tabLst/>
            </a:pPr>
            <a:r>
              <a:rPr kumimoji="0" lang="cs-CZ" altLang="cs-CZ" sz="2000" b="0" i="0" u="none" strike="noStrike" cap="none" normalizeH="0" baseline="0">
                <a:ln>
                  <a:noFill/>
                </a:ln>
                <a:effectLst/>
                <a:latin typeface="Arial" panose="020B0604020202020204" pitchFamily="34" charset="0"/>
              </a:rPr>
              <a:t>the study of cells relating to the disease. (Histology is the microscopic study of cells </a:t>
            </a:r>
          </a:p>
          <a:p>
            <a:pPr marL="457200" marR="0" lvl="1" indent="0" defTabSz="914400" rtl="0" eaLnBrk="0" fontAlgn="base" latinLnBrk="0" hangingPunct="0">
              <a:spcBef>
                <a:spcPct val="0"/>
              </a:spcBef>
              <a:spcAft>
                <a:spcPts val="600"/>
              </a:spcAft>
              <a:buClrTx/>
              <a:buSzTx/>
              <a:buFontTx/>
              <a:buNone/>
              <a:tabLst/>
            </a:pPr>
            <a:r>
              <a:rPr kumimoji="0" lang="cs-CZ" altLang="cs-CZ" sz="2000" b="0" i="0" u="none" strike="noStrike" cap="none" normalizeH="0" baseline="0">
                <a:ln>
                  <a:noFill/>
                </a:ln>
                <a:effectLst/>
                <a:latin typeface="Arial" panose="020B0604020202020204" pitchFamily="34" charset="0"/>
              </a:rPr>
              <a:t>and tissues, Pathology is the study of the disease). </a:t>
            </a:r>
          </a:p>
          <a:p>
            <a:pPr marL="457200" marR="0" lvl="1" indent="0" defTabSz="914400" rtl="0" eaLnBrk="0" fontAlgn="base" latinLnBrk="0" hangingPunct="0">
              <a:spcBef>
                <a:spcPct val="0"/>
              </a:spcBef>
              <a:spcAft>
                <a:spcPts val="600"/>
              </a:spcAft>
              <a:buClrTx/>
              <a:buSzTx/>
              <a:buFontTx/>
              <a:buNone/>
              <a:tabLst/>
            </a:pPr>
            <a:r>
              <a:rPr kumimoji="0" lang="cs-CZ" altLang="cs-CZ" sz="2000" b="0" i="0" u="none" strike="noStrike" cap="none" normalizeH="0" baseline="0">
                <a:ln>
                  <a:noFill/>
                </a:ln>
                <a:effectLst/>
                <a:latin typeface="Arial" panose="020B0604020202020204" pitchFamily="34" charset="0"/>
              </a:rPr>
              <a:t>The histopathologist will determine a precise diagnosis by laboratory </a:t>
            </a:r>
          </a:p>
          <a:p>
            <a:pPr marL="457200" marR="0" lvl="1" indent="0" defTabSz="914400" rtl="0" eaLnBrk="0" fontAlgn="base" latinLnBrk="0" hangingPunct="0">
              <a:spcBef>
                <a:spcPct val="0"/>
              </a:spcBef>
              <a:spcAft>
                <a:spcPts val="600"/>
              </a:spcAft>
              <a:buClrTx/>
              <a:buSzTx/>
              <a:buFontTx/>
              <a:buNone/>
              <a:tabLst/>
            </a:pPr>
            <a:r>
              <a:rPr kumimoji="0" lang="cs-CZ" altLang="cs-CZ" sz="2000" b="0" i="0" u="none" strike="noStrike" cap="none" normalizeH="0" baseline="0">
                <a:ln>
                  <a:noFill/>
                </a:ln>
                <a:effectLst/>
                <a:latin typeface="Arial" panose="020B0604020202020204" pitchFamily="34" charset="0"/>
              </a:rPr>
              <a:t>tests and microscopic examination of the cells</a:t>
            </a:r>
          </a:p>
          <a:p>
            <a:pPr marL="0" marR="0" lvl="0" indent="0" defTabSz="914400" rtl="0" eaLnBrk="0" fontAlgn="base" latinLnBrk="0" hangingPunct="0">
              <a:spcBef>
                <a:spcPct val="0"/>
              </a:spcBef>
              <a:spcAft>
                <a:spcPts val="600"/>
              </a:spcAft>
              <a:buClrTx/>
              <a:buSzTx/>
              <a:buFontTx/>
              <a:buNone/>
              <a:tabLst/>
            </a:pPr>
            <a:endParaRPr kumimoji="0" lang="cs-CZ" altLang="cs-CZ" sz="2000" b="0" i="0" u="none" strike="noStrike" cap="none" normalizeH="0" baseline="0">
              <a:ln>
                <a:noFill/>
              </a:ln>
              <a:effectLst/>
              <a:latin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24706" y="658378"/>
            <a:ext cx="3343407" cy="265757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96352" y="3511296"/>
            <a:ext cx="3197066" cy="275747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3315768" y="5075693"/>
            <a:ext cx="6096000" cy="1200329"/>
          </a:xfrm>
          <a:prstGeom prst="rect">
            <a:avLst/>
          </a:prstGeom>
        </p:spPr>
        <p:txBody>
          <a:bodyPr>
            <a:spAutoFit/>
          </a:bodyPr>
          <a:lstStyle/>
          <a:p>
            <a:pPr>
              <a:spcAft>
                <a:spcPts val="600"/>
              </a:spcAft>
            </a:pPr>
            <a:r>
              <a:rPr lang="en-US" i="1" dirty="0"/>
              <a:t>Cancer – Invasive adenocarcinoma (the most common type of colorectal cancer). The cancerous cells are seen in the center and at the bottom right of the image (blue). Near normal colon-lining cells are seen at the top right of the image.</a:t>
            </a:r>
            <a:endParaRPr lang="cs-CZ" i="1"/>
          </a:p>
        </p:txBody>
      </p:sp>
    </p:spTree>
    <p:extLst>
      <p:ext uri="{BB962C8B-B14F-4D97-AF65-F5344CB8AC3E}">
        <p14:creationId xmlns:p14="http://schemas.microsoft.com/office/powerpoint/2010/main" val="1460418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8B6A13-85CA-4900-9C17-0B2EC7D65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p:cNvSpPr>
            <a:spLocks noGrp="1"/>
          </p:cNvSpPr>
          <p:nvPr>
            <p:ph type="title"/>
          </p:nvPr>
        </p:nvSpPr>
        <p:spPr>
          <a:xfrm>
            <a:off x="958507" y="1120155"/>
            <a:ext cx="4189198" cy="4609096"/>
          </a:xfrm>
        </p:spPr>
        <p:txBody>
          <a:bodyPr>
            <a:normAutofit/>
          </a:bodyPr>
          <a:lstStyle/>
          <a:p>
            <a:r>
              <a:rPr lang="cs-CZ" b="1" dirty="0" err="1"/>
              <a:t>Differentiation</a:t>
            </a:r>
            <a:endParaRPr lang="cs-CZ" b="1" dirty="0"/>
          </a:p>
        </p:txBody>
      </p:sp>
      <p:grpSp>
        <p:nvGrpSpPr>
          <p:cNvPr id="10" name="Group 9">
            <a:extLst>
              <a:ext uri="{FF2B5EF4-FFF2-40B4-BE49-F238E27FC236}">
                <a16:creationId xmlns:a16="http://schemas.microsoft.com/office/drawing/2014/main" id="{8F3F9174-E2FD-4C98-B643-857596BA1A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32729" y="798423"/>
            <a:ext cx="6359271" cy="6059577"/>
            <a:chOff x="2285126" y="-1693523"/>
            <a:chExt cx="6359271" cy="6059577"/>
          </a:xfrm>
        </p:grpSpPr>
        <p:sp>
          <p:nvSpPr>
            <p:cNvPr id="11" name="Freeform 59">
              <a:extLst>
                <a:ext uri="{FF2B5EF4-FFF2-40B4-BE49-F238E27FC236}">
                  <a16:creationId xmlns:a16="http://schemas.microsoft.com/office/drawing/2014/main" id="{44669919-644B-4799-9AB6-7A2A2F170E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2286127" y="-976413"/>
              <a:ext cx="1101799" cy="5342467"/>
            </a:xfrm>
            <a:custGeom>
              <a:avLst/>
              <a:gdLst>
                <a:gd name="connsiteX0" fmla="*/ 1101799 w 1101799"/>
                <a:gd name="connsiteY0" fmla="*/ 0 h 5342467"/>
                <a:gd name="connsiteX1" fmla="*/ 0 w 1101799"/>
                <a:gd name="connsiteY1" fmla="*/ 1141661 h 5342467"/>
                <a:gd name="connsiteX2" fmla="*/ 0 w 1101799"/>
                <a:gd name="connsiteY2" fmla="*/ 5342467 h 5342467"/>
                <a:gd name="connsiteX3" fmla="*/ 1039862 w 1101799"/>
                <a:gd name="connsiteY3" fmla="*/ 5342467 h 5342467"/>
                <a:gd name="connsiteX4" fmla="*/ 1101799 w 1101799"/>
                <a:gd name="connsiteY4" fmla="*/ 5278421 h 5342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799" h="5342467">
                  <a:moveTo>
                    <a:pt x="1101799" y="0"/>
                  </a:moveTo>
                  <a:lnTo>
                    <a:pt x="0" y="1141661"/>
                  </a:lnTo>
                  <a:lnTo>
                    <a:pt x="0" y="5342467"/>
                  </a:lnTo>
                  <a:lnTo>
                    <a:pt x="1039862" y="5342467"/>
                  </a:lnTo>
                  <a:lnTo>
                    <a:pt x="1101799" y="5278421"/>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2" name="Freeform 6">
              <a:extLst>
                <a:ext uri="{FF2B5EF4-FFF2-40B4-BE49-F238E27FC236}">
                  <a16:creationId xmlns:a16="http://schemas.microsoft.com/office/drawing/2014/main" id="{287676A4-07DE-42A0-980E-77FA40F49E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2285126" y="-1425874"/>
              <a:ext cx="762170"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4BC9AFEB-B9C2-4A5E-91E4-BD04223F5F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2566852" y="-1693523"/>
              <a:ext cx="485207"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6D837413-BE05-4604-8451-98E34D6293D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2543739" y="-1692608"/>
              <a:ext cx="610065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Zástupný symbol pro obsah 2"/>
          <p:cNvSpPr>
            <a:spLocks noGrp="1"/>
          </p:cNvSpPr>
          <p:nvPr>
            <p:ph idx="1"/>
          </p:nvPr>
        </p:nvSpPr>
        <p:spPr>
          <a:xfrm>
            <a:off x="6436188" y="1120155"/>
            <a:ext cx="5067739" cy="4609095"/>
          </a:xfrm>
        </p:spPr>
        <p:txBody>
          <a:bodyPr anchor="ctr">
            <a:normAutofit/>
          </a:bodyPr>
          <a:lstStyle/>
          <a:p>
            <a:r>
              <a:rPr lang="en-US" sz="2400">
                <a:solidFill>
                  <a:srgbClr val="FFFFFF"/>
                </a:solidFill>
              </a:rPr>
              <a:t>is where normal cells go through physical changes in order to form the different specialised tissues of the body. Malignant cells may range from </a:t>
            </a:r>
            <a:r>
              <a:rPr lang="en-US" sz="2400" i="1">
                <a:solidFill>
                  <a:srgbClr val="FFFFFF"/>
                </a:solidFill>
              </a:rPr>
              <a:t>well-differentiated</a:t>
            </a:r>
            <a:r>
              <a:rPr lang="en-US" sz="2400">
                <a:solidFill>
                  <a:srgbClr val="FFFFFF"/>
                </a:solidFill>
              </a:rPr>
              <a:t> (closely resembling the tissue of origin) or </a:t>
            </a:r>
            <a:r>
              <a:rPr lang="en-US" sz="2400" i="1">
                <a:solidFill>
                  <a:srgbClr val="FFFFFF"/>
                </a:solidFill>
              </a:rPr>
              <a:t>undifferentiated or anaplastic</a:t>
            </a:r>
            <a:r>
              <a:rPr lang="en-US" sz="2400">
                <a:solidFill>
                  <a:srgbClr val="FFFFFF"/>
                </a:solidFill>
              </a:rPr>
              <a:t> (bearing little similarity to the tissue of origin). In general it is the undifferentiated or anaplastic histologies which are more aggressive</a:t>
            </a:r>
            <a:endParaRPr lang="cs-CZ" sz="2400">
              <a:solidFill>
                <a:srgbClr val="FFFFFF"/>
              </a:solidFill>
            </a:endParaRPr>
          </a:p>
        </p:txBody>
      </p:sp>
    </p:spTree>
    <p:extLst>
      <p:ext uri="{BB962C8B-B14F-4D97-AF65-F5344CB8AC3E}">
        <p14:creationId xmlns:p14="http://schemas.microsoft.com/office/powerpoint/2010/main" val="58999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Nadpis 1"/>
          <p:cNvSpPr>
            <a:spLocks noGrp="1"/>
          </p:cNvSpPr>
          <p:nvPr>
            <p:ph type="title"/>
          </p:nvPr>
        </p:nvSpPr>
        <p:spPr>
          <a:xfrm>
            <a:off x="1047280" y="759805"/>
            <a:ext cx="10306520" cy="1325563"/>
          </a:xfrm>
        </p:spPr>
        <p:txBody>
          <a:bodyPr>
            <a:normAutofit/>
          </a:bodyPr>
          <a:lstStyle/>
          <a:p>
            <a:r>
              <a:rPr lang="cs-CZ" sz="4000" b="1">
                <a:solidFill>
                  <a:srgbClr val="FFFFFF"/>
                </a:solidFill>
              </a:rPr>
              <a:t>Tumour Markers</a:t>
            </a:r>
          </a:p>
        </p:txBody>
      </p:sp>
      <p:sp>
        <p:nvSpPr>
          <p:cNvPr id="3" name="Zástupný symbol pro obsah 2"/>
          <p:cNvSpPr>
            <a:spLocks noGrp="1"/>
          </p:cNvSpPr>
          <p:nvPr>
            <p:ph idx="1"/>
          </p:nvPr>
        </p:nvSpPr>
        <p:spPr>
          <a:xfrm>
            <a:off x="1424904" y="2494450"/>
            <a:ext cx="4053545" cy="3563159"/>
          </a:xfrm>
        </p:spPr>
        <p:txBody>
          <a:bodyPr>
            <a:normAutofit/>
          </a:bodyPr>
          <a:lstStyle/>
          <a:p>
            <a:r>
              <a:rPr lang="en-US" sz="1300"/>
              <a:t>A substance in the body that may indicate the presence of cancer.</a:t>
            </a:r>
            <a:endParaRPr lang="cs-CZ" sz="1300"/>
          </a:p>
          <a:p>
            <a:r>
              <a:rPr lang="en-US" sz="1300"/>
              <a:t>Markers may be secreted by the tumour itself or produced by the body in response to the cancer. </a:t>
            </a:r>
            <a:endParaRPr lang="cs-CZ" sz="1300"/>
          </a:p>
          <a:p>
            <a:r>
              <a:rPr lang="en-US" sz="1300"/>
              <a:t>Tumour markers may aid diagnosis or give an indicator of how treatment is progressing. </a:t>
            </a:r>
            <a:endParaRPr lang="cs-CZ" sz="1300"/>
          </a:p>
          <a:p>
            <a:r>
              <a:rPr lang="en-US" sz="1300"/>
              <a:t>These markers are usually specific to certain types of cancer. </a:t>
            </a:r>
            <a:endParaRPr lang="cs-CZ" sz="1300"/>
          </a:p>
          <a:p>
            <a:r>
              <a:rPr lang="en-US" sz="1300"/>
              <a:t>For example neuron-specific enolase (NSE) is associated with a number of types of cancers, in particular neuroblastoma. Also alphafetoprotein (AFP) levels are often abnormally high in patients with Germ cell tumours.</a:t>
            </a:r>
            <a:endParaRPr lang="cs-CZ" sz="130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03"/>
          <a:stretch/>
        </p:blipFill>
        <p:spPr bwMode="auto">
          <a:xfrm>
            <a:off x="6098892" y="2492376"/>
            <a:ext cx="4802404" cy="356337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92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565" b="22370"/>
          <a:stretch/>
        </p:blipFill>
        <p:spPr bwMode="auto">
          <a:xfrm>
            <a:off x="646176" y="643467"/>
            <a:ext cx="10899648" cy="5394960"/>
          </a:xfrm>
          <a:prstGeom prst="rect">
            <a:avLst/>
          </a:prstGeom>
          <a:noFill/>
          <a:ln w="82550" cmpd="sng">
            <a:noFill/>
            <a:miter lim="800000"/>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505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Nadpis 1"/>
          <p:cNvSpPr>
            <a:spLocks noGrp="1"/>
          </p:cNvSpPr>
          <p:nvPr>
            <p:ph type="title"/>
          </p:nvPr>
        </p:nvSpPr>
        <p:spPr>
          <a:xfrm>
            <a:off x="1047280" y="759805"/>
            <a:ext cx="10306520" cy="1325563"/>
          </a:xfrm>
        </p:spPr>
        <p:txBody>
          <a:bodyPr>
            <a:normAutofit/>
          </a:bodyPr>
          <a:lstStyle/>
          <a:p>
            <a:r>
              <a:rPr lang="cs-CZ" sz="4000" b="1">
                <a:solidFill>
                  <a:srgbClr val="FFFFFF"/>
                </a:solidFill>
              </a:rPr>
              <a:t>Medical Imaging</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673" r="-3" b="-3"/>
          <a:stretch/>
        </p:blipFill>
        <p:spPr bwMode="auto">
          <a:xfrm>
            <a:off x="1424902" y="2492376"/>
            <a:ext cx="3209779" cy="356337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obsah 2"/>
          <p:cNvSpPr>
            <a:spLocks noGrp="1"/>
          </p:cNvSpPr>
          <p:nvPr>
            <p:ph idx="1"/>
          </p:nvPr>
        </p:nvSpPr>
        <p:spPr>
          <a:xfrm>
            <a:off x="5295569" y="2494450"/>
            <a:ext cx="5471529" cy="3563159"/>
          </a:xfrm>
        </p:spPr>
        <p:txBody>
          <a:bodyPr>
            <a:normAutofit/>
          </a:bodyPr>
          <a:lstStyle/>
          <a:p>
            <a:r>
              <a:rPr lang="en-US" sz="1500" b="1"/>
              <a:t>X-ray </a:t>
            </a:r>
            <a:r>
              <a:rPr lang="en-US" sz="1500"/>
              <a:t>Examination of X-ray films may indicate the site and extent of the tumour and aid in the detection of metastatic spread. </a:t>
            </a:r>
          </a:p>
          <a:p>
            <a:r>
              <a:rPr lang="en-US" sz="1500" b="1"/>
              <a:t>CT </a:t>
            </a:r>
            <a:r>
              <a:rPr lang="en-US" sz="1500"/>
              <a:t>Computed tomography (CT or CAT scan) makes a cross-sectional x-ray picture of a "slice" of the body. The machine rotates around the patient taking x-rays from different angles, the images are then processed by a computer. </a:t>
            </a:r>
          </a:p>
          <a:p>
            <a:r>
              <a:rPr lang="en-US" sz="1500" b="1"/>
              <a:t>MRI </a:t>
            </a:r>
            <a:r>
              <a:rPr lang="en-US" sz="1500"/>
              <a:t>Magnetic resonance imaging. This is used to determine if the biochemical activity of a tissue responds normally to magnetic forces, tumours may give an abnormal signal. </a:t>
            </a:r>
          </a:p>
          <a:p>
            <a:r>
              <a:rPr lang="en-US" sz="1500" b="1"/>
              <a:t>Ultrasound </a:t>
            </a:r>
            <a:r>
              <a:rPr lang="en-US" sz="1500"/>
              <a:t>The use of sound waves to image the underlying structures of the body. Ultrasonic waves are reflected differently depending on the type of tissue they pass through, aiding the detection of abnormal tissues…</a:t>
            </a:r>
            <a:r>
              <a:rPr lang="cs-CZ" sz="1500" u="sng"/>
              <a:t>Endoultrasound</a:t>
            </a:r>
            <a:r>
              <a:rPr lang="en-US" sz="1500" u="sng"/>
              <a:t> </a:t>
            </a:r>
            <a:endParaRPr lang="cs-CZ" sz="1500" u="sng"/>
          </a:p>
          <a:p>
            <a:r>
              <a:rPr lang="cs-CZ" sz="1500" b="1"/>
              <a:t>PET</a:t>
            </a:r>
            <a:r>
              <a:rPr lang="cs-CZ" sz="1500"/>
              <a:t>(CT, MRI)</a:t>
            </a:r>
          </a:p>
        </p:txBody>
      </p:sp>
    </p:spTree>
    <p:extLst>
      <p:ext uri="{BB962C8B-B14F-4D97-AF65-F5344CB8AC3E}">
        <p14:creationId xmlns:p14="http://schemas.microsoft.com/office/powerpoint/2010/main" val="884242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6F39C2-8746-4599-843B-CED156C40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4444163"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99411" y="767258"/>
            <a:ext cx="3209335" cy="5323484"/>
          </a:xfrm>
        </p:spPr>
        <p:txBody>
          <a:bodyPr>
            <a:normAutofit/>
          </a:bodyPr>
          <a:lstStyle/>
          <a:p>
            <a:pPr algn="ctr"/>
            <a:r>
              <a:rPr lang="cs-CZ" sz="2800" b="1">
                <a:solidFill>
                  <a:schemeClr val="bg1"/>
                </a:solidFill>
              </a:rPr>
              <a:t>Staging and Prognosis</a:t>
            </a:r>
            <a:br>
              <a:rPr lang="cs-CZ" sz="2800" b="1">
                <a:solidFill>
                  <a:schemeClr val="bg1"/>
                </a:solidFill>
              </a:rPr>
            </a:br>
            <a:endParaRPr lang="cs-CZ" sz="2800">
              <a:solidFill>
                <a:schemeClr val="bg1"/>
              </a:solidFill>
            </a:endParaRPr>
          </a:p>
        </p:txBody>
      </p:sp>
      <p:sp>
        <p:nvSpPr>
          <p:cNvPr id="15" name="Rectangle 14">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83158"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Rectangle 1">
            <a:extLst>
              <a:ext uri="{FF2B5EF4-FFF2-40B4-BE49-F238E27FC236}">
                <a16:creationId xmlns:a16="http://schemas.microsoft.com/office/drawing/2014/main" id="{C9FA61FE-FB1B-4DDA-AA2D-7B657C44F006}"/>
              </a:ext>
            </a:extLst>
          </p:cNvPr>
          <p:cNvGraphicFramePr>
            <a:graphicFrameLocks noGrp="1"/>
          </p:cNvGraphicFramePr>
          <p:nvPr>
            <p:ph idx="1"/>
            <p:extLst>
              <p:ext uri="{D42A27DB-BD31-4B8C-83A1-F6EECF244321}">
                <p14:modId xmlns:p14="http://schemas.microsoft.com/office/powerpoint/2010/main" val="2439025808"/>
              </p:ext>
            </p:extLst>
          </p:nvPr>
        </p:nvGraphicFramePr>
        <p:xfrm>
          <a:off x="5242917" y="1005298"/>
          <a:ext cx="6422901" cy="5085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8087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Nadpis 1"/>
          <p:cNvSpPr>
            <a:spLocks noGrp="1"/>
          </p:cNvSpPr>
          <p:nvPr>
            <p:ph type="title"/>
          </p:nvPr>
        </p:nvSpPr>
        <p:spPr>
          <a:xfrm>
            <a:off x="958506" y="800392"/>
            <a:ext cx="10264697" cy="1212102"/>
          </a:xfrm>
        </p:spPr>
        <p:txBody>
          <a:bodyPr>
            <a:normAutofit/>
          </a:bodyPr>
          <a:lstStyle/>
          <a:p>
            <a:r>
              <a:rPr lang="cs-CZ" sz="4000" b="1">
                <a:solidFill>
                  <a:srgbClr val="FFFFFF"/>
                </a:solidFill>
              </a:rPr>
              <a:t>Staging</a:t>
            </a:r>
          </a:p>
        </p:txBody>
      </p:sp>
      <p:sp>
        <p:nvSpPr>
          <p:cNvPr id="3" name="Zástupný symbol pro obsah 2"/>
          <p:cNvSpPr>
            <a:spLocks noGrp="1"/>
          </p:cNvSpPr>
          <p:nvPr>
            <p:ph idx="1"/>
          </p:nvPr>
        </p:nvSpPr>
        <p:spPr>
          <a:xfrm>
            <a:off x="1367624" y="2490436"/>
            <a:ext cx="9708995" cy="3567173"/>
          </a:xfrm>
        </p:spPr>
        <p:txBody>
          <a:bodyPr anchor="ctr">
            <a:normAutofit/>
          </a:bodyPr>
          <a:lstStyle/>
          <a:p>
            <a:r>
              <a:rPr lang="en-US" sz="2400"/>
              <a:t>Staging is where the disease is categorised as to how far it has spread. The precise staging system used will depend on the type of cancer the patient has. In general low stage patients are those with localised tumours that are easily resectable, whilst high stage patients are those with widespread metastases. The treatment given may largely depend upon which stage the patient is at diagnosis.</a:t>
            </a:r>
            <a:endParaRPr lang="cs-CZ" sz="2400"/>
          </a:p>
        </p:txBody>
      </p:sp>
    </p:spTree>
    <p:extLst>
      <p:ext uri="{BB962C8B-B14F-4D97-AF65-F5344CB8AC3E}">
        <p14:creationId xmlns:p14="http://schemas.microsoft.com/office/powerpoint/2010/main" val="43508934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TotalTime>
  <Words>1957</Words>
  <Application>Microsoft Office PowerPoint</Application>
  <PresentationFormat>Širokoúhlá obrazovka</PresentationFormat>
  <Paragraphs>144</Paragraphs>
  <Slides>21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21</vt:i4>
      </vt:variant>
    </vt:vector>
  </HeadingPairs>
  <TitlesOfParts>
    <vt:vector size="26" baseType="lpstr">
      <vt:lpstr>Arial</vt:lpstr>
      <vt:lpstr>Calibri</vt:lpstr>
      <vt:lpstr>Calibri Light</vt:lpstr>
      <vt:lpstr>proxima-nova</vt:lpstr>
      <vt:lpstr>Motiv Office</vt:lpstr>
      <vt:lpstr>Medical Terminology for Cancer </vt:lpstr>
      <vt:lpstr>Diagnosis - Biopsy </vt:lpstr>
      <vt:lpstr>Histopathology</vt:lpstr>
      <vt:lpstr>Differentiation</vt:lpstr>
      <vt:lpstr>Tumour Markers</vt:lpstr>
      <vt:lpstr>Prezentace aplikace PowerPoint</vt:lpstr>
      <vt:lpstr>Medical Imaging</vt:lpstr>
      <vt:lpstr>Staging and Prognosis </vt:lpstr>
      <vt:lpstr>Staging</vt:lpstr>
      <vt:lpstr>Prognosis</vt:lpstr>
      <vt:lpstr>Prognosis</vt:lpstr>
      <vt:lpstr>Treatment</vt:lpstr>
      <vt:lpstr>Surgery</vt:lpstr>
      <vt:lpstr>Radiotherapy</vt:lpstr>
      <vt:lpstr>Chemotherapy</vt:lpstr>
      <vt:lpstr>New approaches - Gene therapy / Immunotherapy  </vt:lpstr>
      <vt:lpstr>Dukes´classification</vt:lpstr>
      <vt:lpstr>Grading</vt:lpstr>
      <vt:lpstr>Staging of a tumor</vt:lpstr>
      <vt:lpstr>TNM Classification</vt:lpstr>
      <vt:lpstr>Staging of a tumor</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Terminology for Cancer</dc:title>
  <dc:creator>Petr Vlček</dc:creator>
  <cp:lastModifiedBy>Lenka Veverková</cp:lastModifiedBy>
  <cp:revision>15</cp:revision>
  <dcterms:created xsi:type="dcterms:W3CDTF">2019-03-31T19:49:58Z</dcterms:created>
  <dcterms:modified xsi:type="dcterms:W3CDTF">2020-04-19T18:46:25Z</dcterms:modified>
</cp:coreProperties>
</file>